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98"/>
  </p:notesMasterIdLst>
  <p:sldIdLst>
    <p:sldId id="529" r:id="rId2"/>
    <p:sldId id="530" r:id="rId3"/>
    <p:sldId id="531" r:id="rId4"/>
    <p:sldId id="532" r:id="rId5"/>
    <p:sldId id="533" r:id="rId6"/>
    <p:sldId id="534" r:id="rId7"/>
    <p:sldId id="626" r:id="rId8"/>
    <p:sldId id="535" r:id="rId9"/>
    <p:sldId id="536" r:id="rId10"/>
    <p:sldId id="3920" r:id="rId11"/>
    <p:sldId id="537" r:id="rId12"/>
    <p:sldId id="538" r:id="rId13"/>
    <p:sldId id="539" r:id="rId14"/>
    <p:sldId id="540" r:id="rId15"/>
    <p:sldId id="541" r:id="rId16"/>
    <p:sldId id="620" r:id="rId17"/>
    <p:sldId id="621" r:id="rId18"/>
    <p:sldId id="543" r:id="rId19"/>
    <p:sldId id="544" r:id="rId20"/>
    <p:sldId id="611" r:id="rId21"/>
    <p:sldId id="548" r:id="rId22"/>
    <p:sldId id="549" r:id="rId23"/>
    <p:sldId id="550" r:id="rId24"/>
    <p:sldId id="594" r:id="rId25"/>
    <p:sldId id="595" r:id="rId26"/>
    <p:sldId id="596" r:id="rId27"/>
    <p:sldId id="597" r:id="rId28"/>
    <p:sldId id="619" r:id="rId29"/>
    <p:sldId id="564" r:id="rId30"/>
    <p:sldId id="565" r:id="rId31"/>
    <p:sldId id="566" r:id="rId32"/>
    <p:sldId id="567" r:id="rId33"/>
    <p:sldId id="568" r:id="rId34"/>
    <p:sldId id="576" r:id="rId35"/>
    <p:sldId id="625" r:id="rId36"/>
    <p:sldId id="624" r:id="rId37"/>
    <p:sldId id="577" r:id="rId38"/>
    <p:sldId id="578" r:id="rId39"/>
    <p:sldId id="4002" r:id="rId40"/>
    <p:sldId id="4003" r:id="rId41"/>
    <p:sldId id="4004" r:id="rId42"/>
    <p:sldId id="4008" r:id="rId43"/>
    <p:sldId id="4009" r:id="rId44"/>
    <p:sldId id="4010" r:id="rId45"/>
    <p:sldId id="4011" r:id="rId46"/>
    <p:sldId id="4012" r:id="rId47"/>
    <p:sldId id="4013" r:id="rId48"/>
    <p:sldId id="4006" r:id="rId49"/>
    <p:sldId id="4007" r:id="rId50"/>
    <p:sldId id="4005" r:id="rId51"/>
    <p:sldId id="4014" r:id="rId52"/>
    <p:sldId id="4015" r:id="rId53"/>
    <p:sldId id="4016" r:id="rId54"/>
    <p:sldId id="4017" r:id="rId55"/>
    <p:sldId id="4018" r:id="rId56"/>
    <p:sldId id="4019" r:id="rId57"/>
    <p:sldId id="4020" r:id="rId58"/>
    <p:sldId id="4021" r:id="rId59"/>
    <p:sldId id="4022" r:id="rId60"/>
    <p:sldId id="4023" r:id="rId61"/>
    <p:sldId id="4024" r:id="rId62"/>
    <p:sldId id="4025" r:id="rId63"/>
    <p:sldId id="4026" r:id="rId64"/>
    <p:sldId id="4041" r:id="rId65"/>
    <p:sldId id="4042" r:id="rId66"/>
    <p:sldId id="4043" r:id="rId67"/>
    <p:sldId id="4044" r:id="rId68"/>
    <p:sldId id="579" r:id="rId69"/>
    <p:sldId id="555" r:id="rId70"/>
    <p:sldId id="556" r:id="rId71"/>
    <p:sldId id="612" r:id="rId72"/>
    <p:sldId id="613" r:id="rId73"/>
    <p:sldId id="598" r:id="rId74"/>
    <p:sldId id="601" r:id="rId75"/>
    <p:sldId id="599" r:id="rId76"/>
    <p:sldId id="602" r:id="rId77"/>
    <p:sldId id="609" r:id="rId78"/>
    <p:sldId id="610" r:id="rId79"/>
    <p:sldId id="603" r:id="rId80"/>
    <p:sldId id="604" r:id="rId81"/>
    <p:sldId id="557" r:id="rId82"/>
    <p:sldId id="558" r:id="rId83"/>
    <p:sldId id="559" r:id="rId84"/>
    <p:sldId id="560" r:id="rId85"/>
    <p:sldId id="561" r:id="rId86"/>
    <p:sldId id="562" r:id="rId87"/>
    <p:sldId id="563" r:id="rId88"/>
    <p:sldId id="4027" r:id="rId89"/>
    <p:sldId id="3963" r:id="rId90"/>
    <p:sldId id="494" r:id="rId91"/>
    <p:sldId id="309" r:id="rId92"/>
    <p:sldId id="622" r:id="rId93"/>
    <p:sldId id="623" r:id="rId94"/>
    <p:sldId id="499" r:id="rId95"/>
    <p:sldId id="497" r:id="rId96"/>
    <p:sldId id="4028" r:id="rId97"/>
    <p:sldId id="4029" r:id="rId98"/>
    <p:sldId id="4030" r:id="rId99"/>
    <p:sldId id="4031" r:id="rId100"/>
    <p:sldId id="4065" r:id="rId101"/>
    <p:sldId id="333" r:id="rId102"/>
    <p:sldId id="334" r:id="rId103"/>
    <p:sldId id="335" r:id="rId104"/>
    <p:sldId id="336" r:id="rId105"/>
    <p:sldId id="402" r:id="rId106"/>
    <p:sldId id="396" r:id="rId107"/>
    <p:sldId id="398" r:id="rId108"/>
    <p:sldId id="400" r:id="rId109"/>
    <p:sldId id="4032" r:id="rId110"/>
    <p:sldId id="4033" r:id="rId111"/>
    <p:sldId id="4034" r:id="rId112"/>
    <p:sldId id="4035" r:id="rId113"/>
    <p:sldId id="3292" r:id="rId114"/>
    <p:sldId id="406" r:id="rId115"/>
    <p:sldId id="407" r:id="rId116"/>
    <p:sldId id="408" r:id="rId117"/>
    <p:sldId id="409" r:id="rId118"/>
    <p:sldId id="411" r:id="rId119"/>
    <p:sldId id="412" r:id="rId120"/>
    <p:sldId id="413" r:id="rId121"/>
    <p:sldId id="414" r:id="rId122"/>
    <p:sldId id="415" r:id="rId123"/>
    <p:sldId id="416" r:id="rId124"/>
    <p:sldId id="417" r:id="rId125"/>
    <p:sldId id="418" r:id="rId126"/>
    <p:sldId id="505" r:id="rId127"/>
    <p:sldId id="506" r:id="rId128"/>
    <p:sldId id="507" r:id="rId129"/>
    <p:sldId id="508" r:id="rId130"/>
    <p:sldId id="509" r:id="rId131"/>
    <p:sldId id="510" r:id="rId132"/>
    <p:sldId id="511" r:id="rId133"/>
    <p:sldId id="424" r:id="rId134"/>
    <p:sldId id="425" r:id="rId135"/>
    <p:sldId id="426" r:id="rId136"/>
    <p:sldId id="427" r:id="rId137"/>
    <p:sldId id="428" r:id="rId138"/>
    <p:sldId id="448" r:id="rId139"/>
    <p:sldId id="449" r:id="rId140"/>
    <p:sldId id="450" r:id="rId141"/>
    <p:sldId id="451" r:id="rId142"/>
    <p:sldId id="452" r:id="rId143"/>
    <p:sldId id="453" r:id="rId144"/>
    <p:sldId id="454" r:id="rId145"/>
    <p:sldId id="455" r:id="rId146"/>
    <p:sldId id="456" r:id="rId147"/>
    <p:sldId id="457" r:id="rId148"/>
    <p:sldId id="458" r:id="rId149"/>
    <p:sldId id="459" r:id="rId150"/>
    <p:sldId id="460" r:id="rId151"/>
    <p:sldId id="461" r:id="rId152"/>
    <p:sldId id="462" r:id="rId153"/>
    <p:sldId id="463" r:id="rId154"/>
    <p:sldId id="464" r:id="rId155"/>
    <p:sldId id="465" r:id="rId156"/>
    <p:sldId id="466" r:id="rId157"/>
    <p:sldId id="467" r:id="rId158"/>
    <p:sldId id="468" r:id="rId159"/>
    <p:sldId id="469" r:id="rId160"/>
    <p:sldId id="429" r:id="rId161"/>
    <p:sldId id="430" r:id="rId162"/>
    <p:sldId id="431" r:id="rId163"/>
    <p:sldId id="438" r:id="rId164"/>
    <p:sldId id="439" r:id="rId165"/>
    <p:sldId id="440" r:id="rId166"/>
    <p:sldId id="441" r:id="rId167"/>
    <p:sldId id="442" r:id="rId168"/>
    <p:sldId id="443" r:id="rId169"/>
    <p:sldId id="444" r:id="rId170"/>
    <p:sldId id="445" r:id="rId171"/>
    <p:sldId id="446" r:id="rId172"/>
    <p:sldId id="447" r:id="rId173"/>
    <p:sldId id="4045" r:id="rId174"/>
    <p:sldId id="4046" r:id="rId175"/>
    <p:sldId id="4047" r:id="rId176"/>
    <p:sldId id="4048" r:id="rId177"/>
    <p:sldId id="4049" r:id="rId178"/>
    <p:sldId id="4050" r:id="rId179"/>
    <p:sldId id="4051" r:id="rId180"/>
    <p:sldId id="4052" r:id="rId181"/>
    <p:sldId id="4053" r:id="rId182"/>
    <p:sldId id="4054" r:id="rId183"/>
    <p:sldId id="4055" r:id="rId184"/>
    <p:sldId id="4056" r:id="rId185"/>
    <p:sldId id="4057" r:id="rId186"/>
    <p:sldId id="4058" r:id="rId187"/>
    <p:sldId id="4059" r:id="rId188"/>
    <p:sldId id="4060" r:id="rId189"/>
    <p:sldId id="4061" r:id="rId190"/>
    <p:sldId id="4036" r:id="rId191"/>
    <p:sldId id="4062" r:id="rId192"/>
    <p:sldId id="4063" r:id="rId193"/>
    <p:sldId id="4064" r:id="rId194"/>
    <p:sldId id="470" r:id="rId195"/>
    <p:sldId id="471" r:id="rId196"/>
    <p:sldId id="472" r:id="rId197"/>
  </p:sldIdLst>
  <p:sldSz cx="7559675" cy="532765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78">
          <p15:clr>
            <a:srgbClr val="A4A3A4"/>
          </p15:clr>
        </p15:guide>
        <p15:guide id="2" pos="238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BB441"/>
    <a:srgbClr val="0C7A49"/>
    <a:srgbClr val="F1FC60"/>
    <a:srgbClr val="FBFF69"/>
    <a:srgbClr val="ED7D31"/>
    <a:srgbClr val="DD4545"/>
    <a:srgbClr val="018A7B"/>
    <a:srgbClr val="5E7DBE"/>
    <a:srgbClr val="1B2354"/>
    <a:srgbClr val="F9BE1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603" autoAdjust="0"/>
    <p:restoredTop sz="98272" autoAdjust="0"/>
  </p:normalViewPr>
  <p:slideViewPr>
    <p:cSldViewPr snapToGrid="0" snapToObjects="1">
      <p:cViewPr varScale="1">
        <p:scale>
          <a:sx n="84" d="100"/>
          <a:sy n="84" d="100"/>
        </p:scale>
        <p:origin x="1205" y="31"/>
      </p:cViewPr>
      <p:guideLst>
        <p:guide orient="horz" pos="1678"/>
        <p:guide pos="238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190" Type="http://schemas.openxmlformats.org/officeDocument/2006/relationships/slide" Target="slides/slide189.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viewProps" Target="viewProps.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theme" Target="theme/theme1.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notesMaster" Target="notesMasters/notesMaster1.xml"/><Relationship Id="rId202" Type="http://schemas.openxmlformats.org/officeDocument/2006/relationships/tableStyles" Target="tableStyles.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4#1">
  <dgm:title val=""/>
  <dgm:desc val=""/>
  <dgm:catLst>
    <dgm:cat type="colorful" pri="10400"/>
  </dgm:catLst>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5">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4#2">
  <dgm:title val=""/>
  <dgm:desc val=""/>
  <dgm:catLst>
    <dgm:cat type="colorful" pri="10400"/>
  </dgm:catLst>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1">
  <dgm:title val=""/>
  <dgm:desc val=""/>
  <dgm:catLst>
    <dgm:cat type="colorful" pri="10400"/>
  </dgm:catLst>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1">
  <dgm:title val=""/>
  <dgm:desc val=""/>
  <dgm:catLst>
    <dgm:cat type="colorful" pri="10400"/>
  </dgm:catLst>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4">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FAFF5CA4-9642-4637-A22A-E7E2EDD848B7}"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ID"/>
        </a:p>
      </dgm:t>
    </dgm:pt>
    <dgm:pt modelId="{889728DF-9EC5-4C2C-A223-2ACF4927F0F4}">
      <dgm:prSet phldrT="[Text]" custT="1"/>
      <dgm:spPr>
        <a:solidFill>
          <a:schemeClr val="accent2">
            <a:lumMod val="75000"/>
          </a:schemeClr>
        </a:solidFill>
      </dgm:spPr>
      <dgm:t>
        <a:bodyPr/>
        <a:lstStyle/>
        <a:p>
          <a:r>
            <a:rPr lang="id-ID" sz="1200" dirty="0"/>
            <a:t>PERJANJIAN KINERJA</a:t>
          </a:r>
          <a:endParaRPr lang="en-ID" sz="1200" dirty="0"/>
        </a:p>
      </dgm:t>
    </dgm:pt>
    <dgm:pt modelId="{2B34039C-DF7C-4619-9F2A-F8367AF83B3D}" type="parTrans" cxnId="{74B21A30-3608-4855-99BE-0276EC3D4566}">
      <dgm:prSet/>
      <dgm:spPr/>
      <dgm:t>
        <a:bodyPr/>
        <a:lstStyle/>
        <a:p>
          <a:endParaRPr lang="en-ID" sz="1200"/>
        </a:p>
      </dgm:t>
    </dgm:pt>
    <dgm:pt modelId="{5A02E35E-5176-4897-B1CA-017C0594A5D0}" type="sibTrans" cxnId="{74B21A30-3608-4855-99BE-0276EC3D4566}">
      <dgm:prSet/>
      <dgm:spPr/>
      <dgm:t>
        <a:bodyPr/>
        <a:lstStyle/>
        <a:p>
          <a:endParaRPr lang="en-ID" sz="1200"/>
        </a:p>
      </dgm:t>
    </dgm:pt>
    <dgm:pt modelId="{626DCFDF-1DCA-46CF-B633-C5A9F0EC9DF1}">
      <dgm:prSet phldrT="[Text]" custT="1"/>
      <dgm:spPr>
        <a:solidFill>
          <a:schemeClr val="accent2">
            <a:lumMod val="75000"/>
          </a:schemeClr>
        </a:solidFill>
      </dgm:spPr>
      <dgm:t>
        <a:bodyPr/>
        <a:lstStyle/>
        <a:p>
          <a:r>
            <a:rPr lang="id-ID" sz="1200" dirty="0"/>
            <a:t>RENCANA AKSI</a:t>
          </a:r>
          <a:endParaRPr lang="en-ID" sz="1200" dirty="0"/>
        </a:p>
      </dgm:t>
    </dgm:pt>
    <dgm:pt modelId="{70EA9352-621C-48E5-A442-7D82CC5A457E}" type="parTrans" cxnId="{ADC80718-D6F2-4BB6-A1C5-3280EB163E06}">
      <dgm:prSet/>
      <dgm:spPr/>
      <dgm:t>
        <a:bodyPr/>
        <a:lstStyle/>
        <a:p>
          <a:endParaRPr lang="en-ID" sz="1200"/>
        </a:p>
      </dgm:t>
    </dgm:pt>
    <dgm:pt modelId="{737EB921-E16C-4D19-978E-89E697F91766}" type="sibTrans" cxnId="{ADC80718-D6F2-4BB6-A1C5-3280EB163E06}">
      <dgm:prSet/>
      <dgm:spPr/>
      <dgm:t>
        <a:bodyPr/>
        <a:lstStyle/>
        <a:p>
          <a:endParaRPr lang="en-ID" sz="1200"/>
        </a:p>
      </dgm:t>
    </dgm:pt>
    <dgm:pt modelId="{96E207BE-032C-44F3-844C-D5174C6DE255}">
      <dgm:prSet phldrT="[Text]" custT="1"/>
      <dgm:spPr>
        <a:solidFill>
          <a:schemeClr val="accent4">
            <a:lumMod val="75000"/>
          </a:schemeClr>
        </a:solidFill>
      </dgm:spPr>
      <dgm:t>
        <a:bodyPr/>
        <a:lstStyle/>
        <a:p>
          <a:r>
            <a:rPr lang="id-ID" sz="1200" dirty="0"/>
            <a:t>MONITORING RENCANA AKSI SETIAP BULAN</a:t>
          </a:r>
          <a:endParaRPr lang="en-ID" sz="1200" dirty="0"/>
        </a:p>
      </dgm:t>
    </dgm:pt>
    <dgm:pt modelId="{863F2A4B-3338-4742-8B47-A4B563B819AA}" type="parTrans" cxnId="{4FE58CAE-89E2-457D-9E59-8C8A253F9FCC}">
      <dgm:prSet/>
      <dgm:spPr/>
      <dgm:t>
        <a:bodyPr/>
        <a:lstStyle/>
        <a:p>
          <a:endParaRPr lang="en-ID" sz="1200"/>
        </a:p>
      </dgm:t>
    </dgm:pt>
    <dgm:pt modelId="{20A01597-53E9-4323-987A-A07F37F98B52}" type="sibTrans" cxnId="{4FE58CAE-89E2-457D-9E59-8C8A253F9FCC}">
      <dgm:prSet/>
      <dgm:spPr/>
      <dgm:t>
        <a:bodyPr/>
        <a:lstStyle/>
        <a:p>
          <a:endParaRPr lang="en-ID" sz="1200"/>
        </a:p>
      </dgm:t>
    </dgm:pt>
    <dgm:pt modelId="{AD6AA0F6-3517-44A7-AA54-80A3D2CEFEF7}">
      <dgm:prSet phldrT="[Text]" custT="1"/>
      <dgm:spPr>
        <a:solidFill>
          <a:schemeClr val="accent6">
            <a:lumMod val="50000"/>
          </a:schemeClr>
        </a:solidFill>
      </dgm:spPr>
      <dgm:t>
        <a:bodyPr/>
        <a:lstStyle/>
        <a:p>
          <a:r>
            <a:rPr lang="id-ID" sz="1200" dirty="0"/>
            <a:t>LAPORAN MONITORING CAPAIAN KINJERJA TRIWULAN</a:t>
          </a:r>
          <a:endParaRPr lang="en-ID" sz="1200" dirty="0"/>
        </a:p>
      </dgm:t>
    </dgm:pt>
    <dgm:pt modelId="{EF9D6235-BE44-4BD9-81A0-E7D3635A29E4}" type="parTrans" cxnId="{E953B910-71EE-4EE8-9E90-93F5466A5E6C}">
      <dgm:prSet/>
      <dgm:spPr/>
      <dgm:t>
        <a:bodyPr/>
        <a:lstStyle/>
        <a:p>
          <a:endParaRPr lang="en-ID" sz="1200"/>
        </a:p>
      </dgm:t>
    </dgm:pt>
    <dgm:pt modelId="{1069A478-336D-4768-B146-34C97BCC761B}" type="sibTrans" cxnId="{E953B910-71EE-4EE8-9E90-93F5466A5E6C}">
      <dgm:prSet/>
      <dgm:spPr/>
      <dgm:t>
        <a:bodyPr/>
        <a:lstStyle/>
        <a:p>
          <a:endParaRPr lang="en-ID" sz="1200"/>
        </a:p>
      </dgm:t>
    </dgm:pt>
    <dgm:pt modelId="{8C8FEEBB-A417-4487-92F5-9EA54C7C973B}">
      <dgm:prSet phldrT="[Text]" custT="1"/>
      <dgm:spPr>
        <a:solidFill>
          <a:schemeClr val="accent6">
            <a:lumMod val="50000"/>
          </a:schemeClr>
        </a:solidFill>
      </dgm:spPr>
      <dgm:t>
        <a:bodyPr/>
        <a:lstStyle/>
        <a:p>
          <a:r>
            <a:rPr lang="id-ID" sz="1200" dirty="0"/>
            <a:t>LAPORAN KINERJA</a:t>
          </a:r>
          <a:endParaRPr lang="en-ID" sz="1200" dirty="0"/>
        </a:p>
      </dgm:t>
    </dgm:pt>
    <dgm:pt modelId="{85DB4838-2A71-4270-BABF-22A688B12412}" type="parTrans" cxnId="{0389E364-BCB9-4B01-ABB4-8C2E7E54B908}">
      <dgm:prSet/>
      <dgm:spPr/>
      <dgm:t>
        <a:bodyPr/>
        <a:lstStyle/>
        <a:p>
          <a:endParaRPr lang="en-ID" sz="1200"/>
        </a:p>
      </dgm:t>
    </dgm:pt>
    <dgm:pt modelId="{38CC810F-9763-41E2-97F2-A44D6264E717}" type="sibTrans" cxnId="{0389E364-BCB9-4B01-ABB4-8C2E7E54B908}">
      <dgm:prSet/>
      <dgm:spPr/>
      <dgm:t>
        <a:bodyPr/>
        <a:lstStyle/>
        <a:p>
          <a:endParaRPr lang="en-ID" sz="1200"/>
        </a:p>
      </dgm:t>
    </dgm:pt>
    <dgm:pt modelId="{1BF4391D-E770-48B6-9649-BAABD9A0982B}">
      <dgm:prSet phldrT="[Text]" custT="1"/>
      <dgm:spPr>
        <a:solidFill>
          <a:schemeClr val="accent4">
            <a:lumMod val="75000"/>
          </a:schemeClr>
        </a:solidFill>
      </dgm:spPr>
      <dgm:t>
        <a:bodyPr/>
        <a:lstStyle/>
        <a:p>
          <a:r>
            <a:rPr lang="id-ID" sz="1200" dirty="0"/>
            <a:t>MONITORING CAPAIAN KINERJA BULANAN                      (E-PERFORMANCE)</a:t>
          </a:r>
          <a:endParaRPr lang="en-ID" sz="1200" dirty="0"/>
        </a:p>
      </dgm:t>
    </dgm:pt>
    <dgm:pt modelId="{CD90CF5A-D799-4089-87A6-EB105DF856A8}" type="parTrans" cxnId="{91C4921E-4795-45DF-8699-6C9768EC81D6}">
      <dgm:prSet/>
      <dgm:spPr/>
      <dgm:t>
        <a:bodyPr/>
        <a:lstStyle/>
        <a:p>
          <a:endParaRPr lang="en-ID" sz="1200"/>
        </a:p>
      </dgm:t>
    </dgm:pt>
    <dgm:pt modelId="{F3295931-9249-4FE2-8400-604FFCB940AE}" type="sibTrans" cxnId="{91C4921E-4795-45DF-8699-6C9768EC81D6}">
      <dgm:prSet/>
      <dgm:spPr/>
      <dgm:t>
        <a:bodyPr/>
        <a:lstStyle/>
        <a:p>
          <a:endParaRPr lang="en-ID" sz="1200"/>
        </a:p>
      </dgm:t>
    </dgm:pt>
    <dgm:pt modelId="{D8DF0FED-D4DB-405B-ABBD-7129C0E7288A}" type="pres">
      <dgm:prSet presAssocID="{FAFF5CA4-9642-4637-A22A-E7E2EDD848B7}" presName="diagram" presStyleCnt="0">
        <dgm:presLayoutVars>
          <dgm:dir/>
          <dgm:resizeHandles val="exact"/>
        </dgm:presLayoutVars>
      </dgm:prSet>
      <dgm:spPr/>
    </dgm:pt>
    <dgm:pt modelId="{793AFFEC-CC00-40BC-8902-C61D04BE114C}" type="pres">
      <dgm:prSet presAssocID="{889728DF-9EC5-4C2C-A223-2ACF4927F0F4}" presName="node" presStyleLbl="node1" presStyleIdx="0" presStyleCnt="6" custLinFactNeighborX="-3" custLinFactNeighborY="82">
        <dgm:presLayoutVars>
          <dgm:bulletEnabled val="1"/>
        </dgm:presLayoutVars>
      </dgm:prSet>
      <dgm:spPr/>
    </dgm:pt>
    <dgm:pt modelId="{09C55439-4E2E-4E3D-A21C-FD7109D815FA}" type="pres">
      <dgm:prSet presAssocID="{5A02E35E-5176-4897-B1CA-017C0594A5D0}" presName="sibTrans" presStyleCnt="0"/>
      <dgm:spPr/>
    </dgm:pt>
    <dgm:pt modelId="{A8C9268D-0EF7-4DCD-B8DB-EA4334A56550}" type="pres">
      <dgm:prSet presAssocID="{626DCFDF-1DCA-46CF-B633-C5A9F0EC9DF1}" presName="node" presStyleLbl="node1" presStyleIdx="1" presStyleCnt="6" custLinFactNeighborX="23" custLinFactNeighborY="-81">
        <dgm:presLayoutVars>
          <dgm:bulletEnabled val="1"/>
        </dgm:presLayoutVars>
      </dgm:prSet>
      <dgm:spPr/>
    </dgm:pt>
    <dgm:pt modelId="{D85B7A2F-B362-4DC3-A4EB-1131B3CBA8FC}" type="pres">
      <dgm:prSet presAssocID="{737EB921-E16C-4D19-978E-89E697F91766}" presName="sibTrans" presStyleCnt="0"/>
      <dgm:spPr/>
    </dgm:pt>
    <dgm:pt modelId="{3DC9C2BD-3103-41F8-BED1-5BA9CD66E7B6}" type="pres">
      <dgm:prSet presAssocID="{1BF4391D-E770-48B6-9649-BAABD9A0982B}" presName="node" presStyleLbl="node1" presStyleIdx="2" presStyleCnt="6">
        <dgm:presLayoutVars>
          <dgm:bulletEnabled val="1"/>
        </dgm:presLayoutVars>
      </dgm:prSet>
      <dgm:spPr/>
    </dgm:pt>
    <dgm:pt modelId="{E435825C-C552-47E6-9407-8FE971207B87}" type="pres">
      <dgm:prSet presAssocID="{F3295931-9249-4FE2-8400-604FFCB940AE}" presName="sibTrans" presStyleCnt="0"/>
      <dgm:spPr/>
    </dgm:pt>
    <dgm:pt modelId="{F195A402-59A4-43F4-864C-B7D6F5C2C46C}" type="pres">
      <dgm:prSet presAssocID="{96E207BE-032C-44F3-844C-D5174C6DE255}" presName="node" presStyleLbl="node1" presStyleIdx="3" presStyleCnt="6">
        <dgm:presLayoutVars>
          <dgm:bulletEnabled val="1"/>
        </dgm:presLayoutVars>
      </dgm:prSet>
      <dgm:spPr/>
    </dgm:pt>
    <dgm:pt modelId="{60D6D1A6-2F7B-485B-A88B-DA62D26F245E}" type="pres">
      <dgm:prSet presAssocID="{20A01597-53E9-4323-987A-A07F37F98B52}" presName="sibTrans" presStyleCnt="0"/>
      <dgm:spPr/>
    </dgm:pt>
    <dgm:pt modelId="{1B6D09E8-75C5-42CF-A3CA-B16CE1ADCE06}" type="pres">
      <dgm:prSet presAssocID="{AD6AA0F6-3517-44A7-AA54-80A3D2CEFEF7}" presName="node" presStyleLbl="node1" presStyleIdx="4" presStyleCnt="6">
        <dgm:presLayoutVars>
          <dgm:bulletEnabled val="1"/>
        </dgm:presLayoutVars>
      </dgm:prSet>
      <dgm:spPr/>
    </dgm:pt>
    <dgm:pt modelId="{0A87488A-6334-4EBA-BA3E-100813EFB6BF}" type="pres">
      <dgm:prSet presAssocID="{1069A478-336D-4768-B146-34C97BCC761B}" presName="sibTrans" presStyleCnt="0"/>
      <dgm:spPr/>
    </dgm:pt>
    <dgm:pt modelId="{E89F410C-B602-41B8-8373-96319FEF1408}" type="pres">
      <dgm:prSet presAssocID="{8C8FEEBB-A417-4487-92F5-9EA54C7C973B}" presName="node" presStyleLbl="node1" presStyleIdx="5" presStyleCnt="6">
        <dgm:presLayoutVars>
          <dgm:bulletEnabled val="1"/>
        </dgm:presLayoutVars>
      </dgm:prSet>
      <dgm:spPr/>
    </dgm:pt>
  </dgm:ptLst>
  <dgm:cxnLst>
    <dgm:cxn modelId="{A03E920E-5DC3-48C6-AF99-18D57CB8FE64}" type="presOf" srcId="{96E207BE-032C-44F3-844C-D5174C6DE255}" destId="{F195A402-59A4-43F4-864C-B7D6F5C2C46C}" srcOrd="0" destOrd="0" presId="urn:microsoft.com/office/officeart/2005/8/layout/default"/>
    <dgm:cxn modelId="{E953B910-71EE-4EE8-9E90-93F5466A5E6C}" srcId="{FAFF5CA4-9642-4637-A22A-E7E2EDD848B7}" destId="{AD6AA0F6-3517-44A7-AA54-80A3D2CEFEF7}" srcOrd="4" destOrd="0" parTransId="{EF9D6235-BE44-4BD9-81A0-E7D3635A29E4}" sibTransId="{1069A478-336D-4768-B146-34C97BCC761B}"/>
    <dgm:cxn modelId="{ADC80718-D6F2-4BB6-A1C5-3280EB163E06}" srcId="{FAFF5CA4-9642-4637-A22A-E7E2EDD848B7}" destId="{626DCFDF-1DCA-46CF-B633-C5A9F0EC9DF1}" srcOrd="1" destOrd="0" parTransId="{70EA9352-621C-48E5-A442-7D82CC5A457E}" sibTransId="{737EB921-E16C-4D19-978E-89E697F91766}"/>
    <dgm:cxn modelId="{2239491E-DD18-42E8-A304-98B0E7ABEFC8}" type="presOf" srcId="{8C8FEEBB-A417-4487-92F5-9EA54C7C973B}" destId="{E89F410C-B602-41B8-8373-96319FEF1408}" srcOrd="0" destOrd="0" presId="urn:microsoft.com/office/officeart/2005/8/layout/default"/>
    <dgm:cxn modelId="{91C4921E-4795-45DF-8699-6C9768EC81D6}" srcId="{FAFF5CA4-9642-4637-A22A-E7E2EDD848B7}" destId="{1BF4391D-E770-48B6-9649-BAABD9A0982B}" srcOrd="2" destOrd="0" parTransId="{CD90CF5A-D799-4089-87A6-EB105DF856A8}" sibTransId="{F3295931-9249-4FE2-8400-604FFCB940AE}"/>
    <dgm:cxn modelId="{AB53C12A-2470-45C0-9973-37E65672E327}" type="presOf" srcId="{AD6AA0F6-3517-44A7-AA54-80A3D2CEFEF7}" destId="{1B6D09E8-75C5-42CF-A3CA-B16CE1ADCE06}" srcOrd="0" destOrd="0" presId="urn:microsoft.com/office/officeart/2005/8/layout/default"/>
    <dgm:cxn modelId="{C02EF32B-6097-40B4-88E5-7B46394BB8DF}" type="presOf" srcId="{FAFF5CA4-9642-4637-A22A-E7E2EDD848B7}" destId="{D8DF0FED-D4DB-405B-ABBD-7129C0E7288A}" srcOrd="0" destOrd="0" presId="urn:microsoft.com/office/officeart/2005/8/layout/default"/>
    <dgm:cxn modelId="{74B21A30-3608-4855-99BE-0276EC3D4566}" srcId="{FAFF5CA4-9642-4637-A22A-E7E2EDD848B7}" destId="{889728DF-9EC5-4C2C-A223-2ACF4927F0F4}" srcOrd="0" destOrd="0" parTransId="{2B34039C-DF7C-4619-9F2A-F8367AF83B3D}" sibTransId="{5A02E35E-5176-4897-B1CA-017C0594A5D0}"/>
    <dgm:cxn modelId="{0389E364-BCB9-4B01-ABB4-8C2E7E54B908}" srcId="{FAFF5CA4-9642-4637-A22A-E7E2EDD848B7}" destId="{8C8FEEBB-A417-4487-92F5-9EA54C7C973B}" srcOrd="5" destOrd="0" parTransId="{85DB4838-2A71-4270-BABF-22A688B12412}" sibTransId="{38CC810F-9763-41E2-97F2-A44D6264E717}"/>
    <dgm:cxn modelId="{3CF69246-2981-4C66-BAC8-2984742CF313}" type="presOf" srcId="{889728DF-9EC5-4C2C-A223-2ACF4927F0F4}" destId="{793AFFEC-CC00-40BC-8902-C61D04BE114C}" srcOrd="0" destOrd="0" presId="urn:microsoft.com/office/officeart/2005/8/layout/default"/>
    <dgm:cxn modelId="{73563350-8B50-474B-91B1-F0B8DCB8C9B2}" type="presOf" srcId="{1BF4391D-E770-48B6-9649-BAABD9A0982B}" destId="{3DC9C2BD-3103-41F8-BED1-5BA9CD66E7B6}" srcOrd="0" destOrd="0" presId="urn:microsoft.com/office/officeart/2005/8/layout/default"/>
    <dgm:cxn modelId="{47423F99-4AC4-4112-BBB2-672A0097F332}" type="presOf" srcId="{626DCFDF-1DCA-46CF-B633-C5A9F0EC9DF1}" destId="{A8C9268D-0EF7-4DCD-B8DB-EA4334A56550}" srcOrd="0" destOrd="0" presId="urn:microsoft.com/office/officeart/2005/8/layout/default"/>
    <dgm:cxn modelId="{4FE58CAE-89E2-457D-9E59-8C8A253F9FCC}" srcId="{FAFF5CA4-9642-4637-A22A-E7E2EDD848B7}" destId="{96E207BE-032C-44F3-844C-D5174C6DE255}" srcOrd="3" destOrd="0" parTransId="{863F2A4B-3338-4742-8B47-A4B563B819AA}" sibTransId="{20A01597-53E9-4323-987A-A07F37F98B52}"/>
    <dgm:cxn modelId="{28888716-C5DE-42B4-B773-C58E1759EDCD}" type="presParOf" srcId="{D8DF0FED-D4DB-405B-ABBD-7129C0E7288A}" destId="{793AFFEC-CC00-40BC-8902-C61D04BE114C}" srcOrd="0" destOrd="0" presId="urn:microsoft.com/office/officeart/2005/8/layout/default"/>
    <dgm:cxn modelId="{5BDDDEDD-A6E5-4649-8EBC-4436277B42E8}" type="presParOf" srcId="{D8DF0FED-D4DB-405B-ABBD-7129C0E7288A}" destId="{09C55439-4E2E-4E3D-A21C-FD7109D815FA}" srcOrd="1" destOrd="0" presId="urn:microsoft.com/office/officeart/2005/8/layout/default"/>
    <dgm:cxn modelId="{78EE6A5D-92D9-4A0E-AF79-6683E1EAE642}" type="presParOf" srcId="{D8DF0FED-D4DB-405B-ABBD-7129C0E7288A}" destId="{A8C9268D-0EF7-4DCD-B8DB-EA4334A56550}" srcOrd="2" destOrd="0" presId="urn:microsoft.com/office/officeart/2005/8/layout/default"/>
    <dgm:cxn modelId="{58E7741E-BAF2-45B2-9FA4-18C25B868F5E}" type="presParOf" srcId="{D8DF0FED-D4DB-405B-ABBD-7129C0E7288A}" destId="{D85B7A2F-B362-4DC3-A4EB-1131B3CBA8FC}" srcOrd="3" destOrd="0" presId="urn:microsoft.com/office/officeart/2005/8/layout/default"/>
    <dgm:cxn modelId="{08E0F032-C9CB-4FF3-BCC8-154F6291C2EB}" type="presParOf" srcId="{D8DF0FED-D4DB-405B-ABBD-7129C0E7288A}" destId="{3DC9C2BD-3103-41F8-BED1-5BA9CD66E7B6}" srcOrd="4" destOrd="0" presId="urn:microsoft.com/office/officeart/2005/8/layout/default"/>
    <dgm:cxn modelId="{C11B2321-D45D-4C48-A09B-D5348BA7E2DB}" type="presParOf" srcId="{D8DF0FED-D4DB-405B-ABBD-7129C0E7288A}" destId="{E435825C-C552-47E6-9407-8FE971207B87}" srcOrd="5" destOrd="0" presId="urn:microsoft.com/office/officeart/2005/8/layout/default"/>
    <dgm:cxn modelId="{B90EBFCC-FAA1-4C19-B521-240344E6C366}" type="presParOf" srcId="{D8DF0FED-D4DB-405B-ABBD-7129C0E7288A}" destId="{F195A402-59A4-43F4-864C-B7D6F5C2C46C}" srcOrd="6" destOrd="0" presId="urn:microsoft.com/office/officeart/2005/8/layout/default"/>
    <dgm:cxn modelId="{2B9A2FA1-185D-4EAB-9785-B4924029241B}" type="presParOf" srcId="{D8DF0FED-D4DB-405B-ABBD-7129C0E7288A}" destId="{60D6D1A6-2F7B-485B-A88B-DA62D26F245E}" srcOrd="7" destOrd="0" presId="urn:microsoft.com/office/officeart/2005/8/layout/default"/>
    <dgm:cxn modelId="{56C4C434-7E51-4637-A3C4-BA73DC8C3CE2}" type="presParOf" srcId="{D8DF0FED-D4DB-405B-ABBD-7129C0E7288A}" destId="{1B6D09E8-75C5-42CF-A3CA-B16CE1ADCE06}" srcOrd="8" destOrd="0" presId="urn:microsoft.com/office/officeart/2005/8/layout/default"/>
    <dgm:cxn modelId="{C9251F37-D48D-4D87-B8D9-02FC621EF161}" type="presParOf" srcId="{D8DF0FED-D4DB-405B-ABBD-7129C0E7288A}" destId="{0A87488A-6334-4EBA-BA3E-100813EFB6BF}" srcOrd="9" destOrd="0" presId="urn:microsoft.com/office/officeart/2005/8/layout/default"/>
    <dgm:cxn modelId="{AE20D5D2-A8FE-4E16-A33A-BB3A8E8C53A1}" type="presParOf" srcId="{D8DF0FED-D4DB-405B-ABBD-7129C0E7288A}" destId="{E89F410C-B602-41B8-8373-96319FEF1408}" srcOrd="10" destOrd="0" presId="urn:microsoft.com/office/officeart/2005/8/layout/defaul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143CA47-BBDF-42FC-B663-3E555E507E5B}" type="doc">
      <dgm:prSet loTypeId="urn:microsoft.com/office/officeart/2005/8/layout/hList6" loCatId="list" qsTypeId="urn:microsoft.com/office/officeart/2005/8/quickstyle/simple5#1" qsCatId="simple" csTypeId="urn:microsoft.com/office/officeart/2005/8/colors/colorful4#1" csCatId="colorful" phldr="1"/>
      <dgm:spPr/>
      <dgm:t>
        <a:bodyPr/>
        <a:lstStyle/>
        <a:p>
          <a:endParaRPr lang="en-AU"/>
        </a:p>
      </dgm:t>
    </dgm:pt>
    <dgm:pt modelId="{CC83DF6C-D7C5-4427-A79A-EAF242A6E56A}">
      <dgm:prSet phldrT="[Text]" custT="1"/>
      <dgm:spPr/>
      <dgm:t>
        <a:bodyPr/>
        <a:lstStyle/>
        <a:p>
          <a:r>
            <a:rPr lang="en-AU" sz="1400" b="1" dirty="0" err="1">
              <a:solidFill>
                <a:schemeClr val="tx1"/>
              </a:solidFill>
              <a:latin typeface="Arial" panose="020B0604020202020204" pitchFamily="34" charset="0"/>
              <a:cs typeface="Arial" panose="020B0604020202020204" pitchFamily="34" charset="0"/>
            </a:rPr>
            <a:t>Penetapan</a:t>
          </a:r>
          <a:r>
            <a:rPr lang="en-AU" sz="1400" b="1" dirty="0">
              <a:solidFill>
                <a:schemeClr val="tx1"/>
              </a:solidFill>
              <a:latin typeface="Arial" panose="020B0604020202020204" pitchFamily="34" charset="0"/>
              <a:cs typeface="Arial" panose="020B0604020202020204" pitchFamily="34" charset="0"/>
            </a:rPr>
            <a:t> Data </a:t>
          </a:r>
          <a:r>
            <a:rPr lang="en-AU" sz="1400" b="1" dirty="0" err="1">
              <a:solidFill>
                <a:schemeClr val="tx1"/>
              </a:solidFill>
              <a:latin typeface="Arial" panose="020B0604020202020204" pitchFamily="34" charset="0"/>
              <a:cs typeface="Arial" panose="020B0604020202020204" pitchFamily="34" charset="0"/>
            </a:rPr>
            <a:t>Dasar</a:t>
          </a:r>
          <a:r>
            <a:rPr lang="en-AU" sz="1400" b="1" dirty="0">
              <a:solidFill>
                <a:schemeClr val="tx1"/>
              </a:solidFill>
              <a:latin typeface="Arial" panose="020B0604020202020204" pitchFamily="34" charset="0"/>
              <a:cs typeface="Arial" panose="020B0604020202020204" pitchFamily="34" charset="0"/>
            </a:rPr>
            <a:t> (</a:t>
          </a:r>
          <a:r>
            <a:rPr lang="en-AU" sz="1400" b="1" i="1" dirty="0">
              <a:solidFill>
                <a:schemeClr val="tx1"/>
              </a:solidFill>
              <a:latin typeface="Arial" panose="020B0604020202020204" pitchFamily="34" charset="0"/>
              <a:cs typeface="Arial" panose="020B0604020202020204" pitchFamily="34" charset="0"/>
            </a:rPr>
            <a:t>Baseline</a:t>
          </a:r>
          <a:r>
            <a:rPr lang="en-AU" sz="1400" b="1" dirty="0">
              <a:solidFill>
                <a:schemeClr val="tx1"/>
              </a:solidFill>
              <a:latin typeface="Arial" panose="020B0604020202020204" pitchFamily="34" charset="0"/>
              <a:cs typeface="Arial" panose="020B0604020202020204" pitchFamily="34" charset="0"/>
            </a:rPr>
            <a:t>)</a:t>
          </a:r>
        </a:p>
      </dgm:t>
    </dgm:pt>
    <dgm:pt modelId="{042EEDFC-39FE-4BAE-B906-3D125F60FA19}" type="parTrans" cxnId="{A60A5914-2B1C-4984-9734-74ED493FE194}">
      <dgm:prSet/>
      <dgm:spPr/>
      <dgm:t>
        <a:bodyPr/>
        <a:lstStyle/>
        <a:p>
          <a:endParaRPr lang="en-AU" sz="1400" b="1">
            <a:solidFill>
              <a:srgbClr val="FFFF00"/>
            </a:solidFill>
            <a:latin typeface="Arial" panose="020B0604020202020204" pitchFamily="34" charset="0"/>
            <a:cs typeface="Arial" panose="020B0604020202020204" pitchFamily="34" charset="0"/>
          </a:endParaRPr>
        </a:p>
      </dgm:t>
    </dgm:pt>
    <dgm:pt modelId="{0AB099AB-649B-4D2A-BBDE-6851F44444CA}" type="sibTrans" cxnId="{A60A5914-2B1C-4984-9734-74ED493FE194}">
      <dgm:prSet/>
      <dgm:spPr/>
      <dgm:t>
        <a:bodyPr/>
        <a:lstStyle/>
        <a:p>
          <a:endParaRPr lang="en-AU" sz="1400" b="1">
            <a:solidFill>
              <a:srgbClr val="FFFF00"/>
            </a:solidFill>
            <a:latin typeface="Arial" panose="020B0604020202020204" pitchFamily="34" charset="0"/>
            <a:cs typeface="Arial" panose="020B0604020202020204" pitchFamily="34" charset="0"/>
          </a:endParaRPr>
        </a:p>
      </dgm:t>
    </dgm:pt>
    <dgm:pt modelId="{9615A40F-510F-4A7A-9D55-3DBA2E50185F}">
      <dgm:prSet phldrT="[Text]" custT="1"/>
      <dgm:spPr/>
      <dgm:t>
        <a:bodyPr/>
        <a:lstStyle/>
        <a:p>
          <a:r>
            <a:rPr lang="en-AU" sz="1400" b="1" dirty="0" err="1">
              <a:solidFill>
                <a:schemeClr val="tx1"/>
              </a:solidFill>
              <a:latin typeface="Arial" panose="020B0604020202020204" pitchFamily="34" charset="0"/>
              <a:cs typeface="Arial" panose="020B0604020202020204" pitchFamily="34" charset="0"/>
            </a:rPr>
            <a:t>Penyediaan</a:t>
          </a:r>
          <a:r>
            <a:rPr lang="en-AU" sz="1400" b="1" dirty="0">
              <a:solidFill>
                <a:schemeClr val="tx1"/>
              </a:solidFill>
              <a:latin typeface="Arial" panose="020B0604020202020204" pitchFamily="34" charset="0"/>
              <a:cs typeface="Arial" panose="020B0604020202020204" pitchFamily="34" charset="0"/>
            </a:rPr>
            <a:t> </a:t>
          </a:r>
          <a:r>
            <a:rPr lang="en-AU" sz="1400" b="1" dirty="0" err="1">
              <a:solidFill>
                <a:schemeClr val="tx1"/>
              </a:solidFill>
              <a:latin typeface="Arial" panose="020B0604020202020204" pitchFamily="34" charset="0"/>
              <a:cs typeface="Arial" panose="020B0604020202020204" pitchFamily="34" charset="0"/>
            </a:rPr>
            <a:t>Instrumen</a:t>
          </a:r>
          <a:r>
            <a:rPr lang="en-AU" sz="1400" b="1" dirty="0">
              <a:solidFill>
                <a:schemeClr val="tx1"/>
              </a:solidFill>
              <a:latin typeface="Arial" panose="020B0604020202020204" pitchFamily="34" charset="0"/>
              <a:cs typeface="Arial" panose="020B0604020202020204" pitchFamily="34" charset="0"/>
            </a:rPr>
            <a:t> </a:t>
          </a:r>
          <a:r>
            <a:rPr lang="en-AU" sz="1400" b="1" dirty="0" err="1">
              <a:solidFill>
                <a:schemeClr val="tx1"/>
              </a:solidFill>
              <a:latin typeface="Arial" panose="020B0604020202020204" pitchFamily="34" charset="0"/>
              <a:cs typeface="Arial" panose="020B0604020202020204" pitchFamily="34" charset="0"/>
            </a:rPr>
            <a:t>perolehan</a:t>
          </a:r>
          <a:r>
            <a:rPr lang="en-AU" sz="1400" b="1" dirty="0">
              <a:solidFill>
                <a:schemeClr val="tx1"/>
              </a:solidFill>
              <a:latin typeface="Arial" panose="020B0604020202020204" pitchFamily="34" charset="0"/>
              <a:cs typeface="Arial" panose="020B0604020202020204" pitchFamily="34" charset="0"/>
            </a:rPr>
            <a:t> data </a:t>
          </a:r>
          <a:r>
            <a:rPr lang="en-AU" sz="1400" b="1" dirty="0" err="1">
              <a:solidFill>
                <a:schemeClr val="tx1"/>
              </a:solidFill>
              <a:latin typeface="Arial" panose="020B0604020202020204" pitchFamily="34" charset="0"/>
              <a:cs typeface="Arial" panose="020B0604020202020204" pitchFamily="34" charset="0"/>
            </a:rPr>
            <a:t>berupa</a:t>
          </a:r>
          <a:r>
            <a:rPr lang="en-AU" sz="1400" b="1" dirty="0">
              <a:solidFill>
                <a:schemeClr val="tx1"/>
              </a:solidFill>
              <a:latin typeface="Arial" panose="020B0604020202020204" pitchFamily="34" charset="0"/>
              <a:cs typeface="Arial" panose="020B0604020202020204" pitchFamily="34" charset="0"/>
            </a:rPr>
            <a:t> </a:t>
          </a:r>
          <a:r>
            <a:rPr lang="en-AU" sz="1400" b="1" dirty="0" err="1">
              <a:solidFill>
                <a:schemeClr val="tx1"/>
              </a:solidFill>
              <a:latin typeface="Arial" panose="020B0604020202020204" pitchFamily="34" charset="0"/>
              <a:cs typeface="Arial" panose="020B0604020202020204" pitchFamily="34" charset="0"/>
            </a:rPr>
            <a:t>pencatatan</a:t>
          </a:r>
          <a:r>
            <a:rPr lang="en-AU" sz="1400" b="1" dirty="0">
              <a:solidFill>
                <a:schemeClr val="tx1"/>
              </a:solidFill>
              <a:latin typeface="Arial" panose="020B0604020202020204" pitchFamily="34" charset="0"/>
              <a:cs typeface="Arial" panose="020B0604020202020204" pitchFamily="34" charset="0"/>
            </a:rPr>
            <a:t> </a:t>
          </a:r>
          <a:r>
            <a:rPr lang="en-AU" sz="1400" b="1" dirty="0" err="1">
              <a:solidFill>
                <a:schemeClr val="tx1"/>
              </a:solidFill>
              <a:latin typeface="Arial" panose="020B0604020202020204" pitchFamily="34" charset="0"/>
              <a:cs typeface="Arial" panose="020B0604020202020204" pitchFamily="34" charset="0"/>
            </a:rPr>
            <a:t>dan</a:t>
          </a:r>
          <a:r>
            <a:rPr lang="en-AU" sz="1400" b="1" dirty="0">
              <a:solidFill>
                <a:schemeClr val="tx1"/>
              </a:solidFill>
              <a:latin typeface="Arial" panose="020B0604020202020204" pitchFamily="34" charset="0"/>
              <a:cs typeface="Arial" panose="020B0604020202020204" pitchFamily="34" charset="0"/>
            </a:rPr>
            <a:t> </a:t>
          </a:r>
          <a:r>
            <a:rPr lang="en-AU" sz="1400" b="1" dirty="0" err="1">
              <a:solidFill>
                <a:schemeClr val="tx1"/>
              </a:solidFill>
              <a:latin typeface="Arial" panose="020B0604020202020204" pitchFamily="34" charset="0"/>
              <a:cs typeface="Arial" panose="020B0604020202020204" pitchFamily="34" charset="0"/>
            </a:rPr>
            <a:t>registrasi</a:t>
          </a:r>
          <a:endParaRPr lang="en-AU" sz="1400" b="1" dirty="0">
            <a:solidFill>
              <a:schemeClr val="tx1"/>
            </a:solidFill>
            <a:latin typeface="Arial" panose="020B0604020202020204" pitchFamily="34" charset="0"/>
            <a:cs typeface="Arial" panose="020B0604020202020204" pitchFamily="34" charset="0"/>
          </a:endParaRPr>
        </a:p>
      </dgm:t>
    </dgm:pt>
    <dgm:pt modelId="{9DCB780A-28F4-4D62-A3B3-7CE8DE39EEB5}" type="parTrans" cxnId="{E5F1EC89-86D5-420F-8F2E-968B7D8CDD98}">
      <dgm:prSet/>
      <dgm:spPr/>
      <dgm:t>
        <a:bodyPr/>
        <a:lstStyle/>
        <a:p>
          <a:endParaRPr lang="en-AU" sz="1400" b="1">
            <a:solidFill>
              <a:srgbClr val="FFFF00"/>
            </a:solidFill>
            <a:latin typeface="Arial" panose="020B0604020202020204" pitchFamily="34" charset="0"/>
            <a:cs typeface="Arial" panose="020B0604020202020204" pitchFamily="34" charset="0"/>
          </a:endParaRPr>
        </a:p>
      </dgm:t>
    </dgm:pt>
    <dgm:pt modelId="{79D9D079-0142-4338-8E5E-938D1B65CF09}" type="sibTrans" cxnId="{E5F1EC89-86D5-420F-8F2E-968B7D8CDD98}">
      <dgm:prSet/>
      <dgm:spPr/>
      <dgm:t>
        <a:bodyPr/>
        <a:lstStyle/>
        <a:p>
          <a:endParaRPr lang="en-AU" sz="1400" b="1">
            <a:solidFill>
              <a:srgbClr val="FFFF00"/>
            </a:solidFill>
            <a:latin typeface="Arial" panose="020B0604020202020204" pitchFamily="34" charset="0"/>
            <a:cs typeface="Arial" panose="020B0604020202020204" pitchFamily="34" charset="0"/>
          </a:endParaRPr>
        </a:p>
      </dgm:t>
    </dgm:pt>
    <dgm:pt modelId="{7B593463-B3D7-4F8C-96D0-01C0CE905CEA}">
      <dgm:prSet phldrT="[Text]" custT="1"/>
      <dgm:spPr/>
      <dgm:t>
        <a:bodyPr/>
        <a:lstStyle/>
        <a:p>
          <a:r>
            <a:rPr lang="en-AU" sz="1400" b="1" dirty="0" err="1">
              <a:solidFill>
                <a:schemeClr val="tx1"/>
              </a:solidFill>
              <a:latin typeface="Arial" panose="020B0604020202020204" pitchFamily="34" charset="0"/>
              <a:cs typeface="Arial" panose="020B0604020202020204" pitchFamily="34" charset="0"/>
            </a:rPr>
            <a:t>Penatausahaan</a:t>
          </a:r>
          <a:r>
            <a:rPr lang="en-AU" sz="1400" b="1" dirty="0">
              <a:solidFill>
                <a:schemeClr val="tx1"/>
              </a:solidFill>
              <a:latin typeface="Arial" panose="020B0604020202020204" pitchFamily="34" charset="0"/>
              <a:cs typeface="Arial" panose="020B0604020202020204" pitchFamily="34" charset="0"/>
            </a:rPr>
            <a:t> </a:t>
          </a:r>
          <a:r>
            <a:rPr lang="en-AU" sz="1400" b="1" dirty="0" err="1">
              <a:solidFill>
                <a:schemeClr val="tx1"/>
              </a:solidFill>
              <a:latin typeface="Arial" panose="020B0604020202020204" pitchFamily="34" charset="0"/>
              <a:cs typeface="Arial" panose="020B0604020202020204" pitchFamily="34" charset="0"/>
            </a:rPr>
            <a:t>dan</a:t>
          </a:r>
          <a:r>
            <a:rPr lang="en-AU" sz="1400" b="1" dirty="0">
              <a:solidFill>
                <a:schemeClr val="tx1"/>
              </a:solidFill>
              <a:latin typeface="Arial" panose="020B0604020202020204" pitchFamily="34" charset="0"/>
              <a:cs typeface="Arial" panose="020B0604020202020204" pitchFamily="34" charset="0"/>
            </a:rPr>
            <a:t> </a:t>
          </a:r>
          <a:r>
            <a:rPr lang="en-AU" sz="1400" b="1" dirty="0" err="1">
              <a:solidFill>
                <a:schemeClr val="tx1"/>
              </a:solidFill>
              <a:latin typeface="Arial" panose="020B0604020202020204" pitchFamily="34" charset="0"/>
              <a:cs typeface="Arial" panose="020B0604020202020204" pitchFamily="34" charset="0"/>
            </a:rPr>
            <a:t>penyimpanan</a:t>
          </a:r>
          <a:r>
            <a:rPr lang="en-AU" sz="1400" b="1" dirty="0">
              <a:solidFill>
                <a:schemeClr val="tx1"/>
              </a:solidFill>
              <a:latin typeface="Arial" panose="020B0604020202020204" pitchFamily="34" charset="0"/>
              <a:cs typeface="Arial" panose="020B0604020202020204" pitchFamily="34" charset="0"/>
            </a:rPr>
            <a:t> data</a:t>
          </a:r>
        </a:p>
      </dgm:t>
    </dgm:pt>
    <dgm:pt modelId="{B883E5AA-1D52-495D-92DD-4F479B072B17}" type="parTrans" cxnId="{CE28BFE8-63CA-4506-8F43-2026A2494C0A}">
      <dgm:prSet/>
      <dgm:spPr/>
      <dgm:t>
        <a:bodyPr/>
        <a:lstStyle/>
        <a:p>
          <a:endParaRPr lang="en-AU" sz="1400" b="1">
            <a:solidFill>
              <a:srgbClr val="FFFF00"/>
            </a:solidFill>
            <a:latin typeface="Arial" panose="020B0604020202020204" pitchFamily="34" charset="0"/>
            <a:cs typeface="Arial" panose="020B0604020202020204" pitchFamily="34" charset="0"/>
          </a:endParaRPr>
        </a:p>
      </dgm:t>
    </dgm:pt>
    <dgm:pt modelId="{E2E263CA-D529-4C85-A02E-F4F52EB612A9}" type="sibTrans" cxnId="{CE28BFE8-63CA-4506-8F43-2026A2494C0A}">
      <dgm:prSet/>
      <dgm:spPr/>
      <dgm:t>
        <a:bodyPr/>
        <a:lstStyle/>
        <a:p>
          <a:endParaRPr lang="en-AU" sz="1400" b="1">
            <a:solidFill>
              <a:srgbClr val="FFFF00"/>
            </a:solidFill>
            <a:latin typeface="Arial" panose="020B0604020202020204" pitchFamily="34" charset="0"/>
            <a:cs typeface="Arial" panose="020B0604020202020204" pitchFamily="34" charset="0"/>
          </a:endParaRPr>
        </a:p>
      </dgm:t>
    </dgm:pt>
    <dgm:pt modelId="{A5D31377-D2AA-4D4E-A090-4F10E1398EF6}">
      <dgm:prSet phldrT="[Text]" custT="1"/>
      <dgm:spPr/>
      <dgm:t>
        <a:bodyPr/>
        <a:lstStyle/>
        <a:p>
          <a:r>
            <a:rPr lang="en-AU" sz="1400" b="1" dirty="0" err="1">
              <a:solidFill>
                <a:schemeClr val="tx1"/>
              </a:solidFill>
              <a:latin typeface="Arial" panose="020B0604020202020204" pitchFamily="34" charset="0"/>
              <a:cs typeface="Arial" panose="020B0604020202020204" pitchFamily="34" charset="0"/>
            </a:rPr>
            <a:t>Pengkompilasian</a:t>
          </a:r>
          <a:r>
            <a:rPr lang="en-AU" sz="1400" b="1" dirty="0">
              <a:solidFill>
                <a:schemeClr val="tx1"/>
              </a:solidFill>
              <a:latin typeface="Arial" panose="020B0604020202020204" pitchFamily="34" charset="0"/>
              <a:cs typeface="Arial" panose="020B0604020202020204" pitchFamily="34" charset="0"/>
            </a:rPr>
            <a:t> </a:t>
          </a:r>
          <a:r>
            <a:rPr lang="en-AU" sz="1400" b="1" dirty="0" err="1">
              <a:solidFill>
                <a:schemeClr val="tx1"/>
              </a:solidFill>
              <a:latin typeface="Arial" panose="020B0604020202020204" pitchFamily="34" charset="0"/>
              <a:cs typeface="Arial" panose="020B0604020202020204" pitchFamily="34" charset="0"/>
            </a:rPr>
            <a:t>dan</a:t>
          </a:r>
          <a:r>
            <a:rPr lang="en-AU" sz="1400" b="1" dirty="0">
              <a:solidFill>
                <a:schemeClr val="tx1"/>
              </a:solidFill>
              <a:latin typeface="Arial" panose="020B0604020202020204" pitchFamily="34" charset="0"/>
              <a:cs typeface="Arial" panose="020B0604020202020204" pitchFamily="34" charset="0"/>
            </a:rPr>
            <a:t> </a:t>
          </a:r>
          <a:r>
            <a:rPr lang="en-AU" sz="1400" b="1" dirty="0" err="1">
              <a:solidFill>
                <a:schemeClr val="tx1"/>
              </a:solidFill>
              <a:latin typeface="Arial" panose="020B0604020202020204" pitchFamily="34" charset="0"/>
              <a:cs typeface="Arial" panose="020B0604020202020204" pitchFamily="34" charset="0"/>
            </a:rPr>
            <a:t>perangkuman</a:t>
          </a:r>
          <a:r>
            <a:rPr lang="en-AU" sz="1400" b="1" dirty="0">
              <a:solidFill>
                <a:schemeClr val="tx1"/>
              </a:solidFill>
              <a:latin typeface="Arial" panose="020B0604020202020204" pitchFamily="34" charset="0"/>
              <a:cs typeface="Arial" panose="020B0604020202020204" pitchFamily="34" charset="0"/>
            </a:rPr>
            <a:t> </a:t>
          </a:r>
        </a:p>
      </dgm:t>
    </dgm:pt>
    <dgm:pt modelId="{4CAC2704-013F-46CC-B489-A55E40DA403D}" type="parTrans" cxnId="{7CBB6F99-3D20-4994-9D91-CE0E295D70AA}">
      <dgm:prSet/>
      <dgm:spPr/>
      <dgm:t>
        <a:bodyPr/>
        <a:lstStyle/>
        <a:p>
          <a:endParaRPr lang="en-AU" sz="1400" b="1">
            <a:solidFill>
              <a:srgbClr val="FFFF00"/>
            </a:solidFill>
            <a:latin typeface="Arial" panose="020B0604020202020204" pitchFamily="34" charset="0"/>
            <a:cs typeface="Arial" panose="020B0604020202020204" pitchFamily="34" charset="0"/>
          </a:endParaRPr>
        </a:p>
      </dgm:t>
    </dgm:pt>
    <dgm:pt modelId="{7D9931AB-071C-47B7-A0F9-5D1885D596E8}" type="sibTrans" cxnId="{7CBB6F99-3D20-4994-9D91-CE0E295D70AA}">
      <dgm:prSet/>
      <dgm:spPr/>
      <dgm:t>
        <a:bodyPr/>
        <a:lstStyle/>
        <a:p>
          <a:endParaRPr lang="en-AU" sz="1400" b="1">
            <a:solidFill>
              <a:srgbClr val="FFFF00"/>
            </a:solidFill>
            <a:latin typeface="Arial" panose="020B0604020202020204" pitchFamily="34" charset="0"/>
            <a:cs typeface="Arial" panose="020B0604020202020204" pitchFamily="34" charset="0"/>
          </a:endParaRPr>
        </a:p>
      </dgm:t>
    </dgm:pt>
    <dgm:pt modelId="{F02E3F06-5E61-43A5-99FA-493146B97779}" type="pres">
      <dgm:prSet presAssocID="{B143CA47-BBDF-42FC-B663-3E555E507E5B}" presName="Name0" presStyleCnt="0">
        <dgm:presLayoutVars>
          <dgm:dir/>
          <dgm:resizeHandles val="exact"/>
        </dgm:presLayoutVars>
      </dgm:prSet>
      <dgm:spPr/>
    </dgm:pt>
    <dgm:pt modelId="{2D169750-D1D3-46E3-815B-2655CB5B476A}" type="pres">
      <dgm:prSet presAssocID="{CC83DF6C-D7C5-4427-A79A-EAF242A6E56A}" presName="node" presStyleLbl="node1" presStyleIdx="0" presStyleCnt="4">
        <dgm:presLayoutVars>
          <dgm:bulletEnabled val="1"/>
        </dgm:presLayoutVars>
      </dgm:prSet>
      <dgm:spPr/>
    </dgm:pt>
    <dgm:pt modelId="{A3E9F992-05F2-49EA-9BDD-1041F121BBA1}" type="pres">
      <dgm:prSet presAssocID="{0AB099AB-649B-4D2A-BBDE-6851F44444CA}" presName="sibTrans" presStyleCnt="0"/>
      <dgm:spPr/>
    </dgm:pt>
    <dgm:pt modelId="{5D685A0E-E211-49C2-BD65-A907983447DC}" type="pres">
      <dgm:prSet presAssocID="{9615A40F-510F-4A7A-9D55-3DBA2E50185F}" presName="node" presStyleLbl="node1" presStyleIdx="1" presStyleCnt="4">
        <dgm:presLayoutVars>
          <dgm:bulletEnabled val="1"/>
        </dgm:presLayoutVars>
      </dgm:prSet>
      <dgm:spPr/>
    </dgm:pt>
    <dgm:pt modelId="{0689793B-FFBB-441F-B664-D93C32AD3399}" type="pres">
      <dgm:prSet presAssocID="{79D9D079-0142-4338-8E5E-938D1B65CF09}" presName="sibTrans" presStyleCnt="0"/>
      <dgm:spPr/>
    </dgm:pt>
    <dgm:pt modelId="{38F22996-922B-45E5-99BD-CB2B4F3AF712}" type="pres">
      <dgm:prSet presAssocID="{7B593463-B3D7-4F8C-96D0-01C0CE905CEA}" presName="node" presStyleLbl="node1" presStyleIdx="2" presStyleCnt="4">
        <dgm:presLayoutVars>
          <dgm:bulletEnabled val="1"/>
        </dgm:presLayoutVars>
      </dgm:prSet>
      <dgm:spPr/>
    </dgm:pt>
    <dgm:pt modelId="{7B4D83D8-7653-4E49-96F6-C9138B32EE93}" type="pres">
      <dgm:prSet presAssocID="{E2E263CA-D529-4C85-A02E-F4F52EB612A9}" presName="sibTrans" presStyleCnt="0"/>
      <dgm:spPr/>
    </dgm:pt>
    <dgm:pt modelId="{1508A120-A145-4E42-AF06-89692EB1F331}" type="pres">
      <dgm:prSet presAssocID="{A5D31377-D2AA-4D4E-A090-4F10E1398EF6}" presName="node" presStyleLbl="node1" presStyleIdx="3" presStyleCnt="4">
        <dgm:presLayoutVars>
          <dgm:bulletEnabled val="1"/>
        </dgm:presLayoutVars>
      </dgm:prSet>
      <dgm:spPr/>
    </dgm:pt>
  </dgm:ptLst>
  <dgm:cxnLst>
    <dgm:cxn modelId="{A60A5914-2B1C-4984-9734-74ED493FE194}" srcId="{B143CA47-BBDF-42FC-B663-3E555E507E5B}" destId="{CC83DF6C-D7C5-4427-A79A-EAF242A6E56A}" srcOrd="0" destOrd="0" parTransId="{042EEDFC-39FE-4BAE-B906-3D125F60FA19}" sibTransId="{0AB099AB-649B-4D2A-BBDE-6851F44444CA}"/>
    <dgm:cxn modelId="{DB360D42-0AE2-4551-B8BD-9B652AB1B79B}" type="presOf" srcId="{9615A40F-510F-4A7A-9D55-3DBA2E50185F}" destId="{5D685A0E-E211-49C2-BD65-A907983447DC}" srcOrd="0" destOrd="0" presId="urn:microsoft.com/office/officeart/2005/8/layout/hList6"/>
    <dgm:cxn modelId="{4C92574C-A7B3-44C5-A6D9-1F279A9D25F0}" type="presOf" srcId="{7B593463-B3D7-4F8C-96D0-01C0CE905CEA}" destId="{38F22996-922B-45E5-99BD-CB2B4F3AF712}" srcOrd="0" destOrd="0" presId="urn:microsoft.com/office/officeart/2005/8/layout/hList6"/>
    <dgm:cxn modelId="{E5F1EC89-86D5-420F-8F2E-968B7D8CDD98}" srcId="{B143CA47-BBDF-42FC-B663-3E555E507E5B}" destId="{9615A40F-510F-4A7A-9D55-3DBA2E50185F}" srcOrd="1" destOrd="0" parTransId="{9DCB780A-28F4-4D62-A3B3-7CE8DE39EEB5}" sibTransId="{79D9D079-0142-4338-8E5E-938D1B65CF09}"/>
    <dgm:cxn modelId="{7CBB6F99-3D20-4994-9D91-CE0E295D70AA}" srcId="{B143CA47-BBDF-42FC-B663-3E555E507E5B}" destId="{A5D31377-D2AA-4D4E-A090-4F10E1398EF6}" srcOrd="3" destOrd="0" parTransId="{4CAC2704-013F-46CC-B489-A55E40DA403D}" sibTransId="{7D9931AB-071C-47B7-A0F9-5D1885D596E8}"/>
    <dgm:cxn modelId="{5C6759C8-16B8-4227-B613-E181C6408875}" type="presOf" srcId="{A5D31377-D2AA-4D4E-A090-4F10E1398EF6}" destId="{1508A120-A145-4E42-AF06-89692EB1F331}" srcOrd="0" destOrd="0" presId="urn:microsoft.com/office/officeart/2005/8/layout/hList6"/>
    <dgm:cxn modelId="{66FAA9D3-0EE8-4CC6-BF35-2CEB0C2D95DC}" type="presOf" srcId="{B143CA47-BBDF-42FC-B663-3E555E507E5B}" destId="{F02E3F06-5E61-43A5-99FA-493146B97779}" srcOrd="0" destOrd="0" presId="urn:microsoft.com/office/officeart/2005/8/layout/hList6"/>
    <dgm:cxn modelId="{05B85EE7-9CA1-408A-87C9-E271973EDE1D}" type="presOf" srcId="{CC83DF6C-D7C5-4427-A79A-EAF242A6E56A}" destId="{2D169750-D1D3-46E3-815B-2655CB5B476A}" srcOrd="0" destOrd="0" presId="urn:microsoft.com/office/officeart/2005/8/layout/hList6"/>
    <dgm:cxn modelId="{CE28BFE8-63CA-4506-8F43-2026A2494C0A}" srcId="{B143CA47-BBDF-42FC-B663-3E555E507E5B}" destId="{7B593463-B3D7-4F8C-96D0-01C0CE905CEA}" srcOrd="2" destOrd="0" parTransId="{B883E5AA-1D52-495D-92DD-4F479B072B17}" sibTransId="{E2E263CA-D529-4C85-A02E-F4F52EB612A9}"/>
    <dgm:cxn modelId="{CE20DA3D-0DC7-4F55-9078-42A8ADCDA6FE}" type="presParOf" srcId="{F02E3F06-5E61-43A5-99FA-493146B97779}" destId="{2D169750-D1D3-46E3-815B-2655CB5B476A}" srcOrd="0" destOrd="0" presId="urn:microsoft.com/office/officeart/2005/8/layout/hList6"/>
    <dgm:cxn modelId="{13C2BF51-B4C9-47EE-ACB7-A16F74FD5D1F}" type="presParOf" srcId="{F02E3F06-5E61-43A5-99FA-493146B97779}" destId="{A3E9F992-05F2-49EA-9BDD-1041F121BBA1}" srcOrd="1" destOrd="0" presId="urn:microsoft.com/office/officeart/2005/8/layout/hList6"/>
    <dgm:cxn modelId="{C773CE47-2264-4899-BEC3-CB9B0D158403}" type="presParOf" srcId="{F02E3F06-5E61-43A5-99FA-493146B97779}" destId="{5D685A0E-E211-49C2-BD65-A907983447DC}" srcOrd="2" destOrd="0" presId="urn:microsoft.com/office/officeart/2005/8/layout/hList6"/>
    <dgm:cxn modelId="{C39120FD-D80B-4B45-9064-188CC800D882}" type="presParOf" srcId="{F02E3F06-5E61-43A5-99FA-493146B97779}" destId="{0689793B-FFBB-441F-B664-D93C32AD3399}" srcOrd="3" destOrd="0" presId="urn:microsoft.com/office/officeart/2005/8/layout/hList6"/>
    <dgm:cxn modelId="{B4EE8401-3CB6-42B1-8D34-38F1D974F4E0}" type="presParOf" srcId="{F02E3F06-5E61-43A5-99FA-493146B97779}" destId="{38F22996-922B-45E5-99BD-CB2B4F3AF712}" srcOrd="4" destOrd="0" presId="urn:microsoft.com/office/officeart/2005/8/layout/hList6"/>
    <dgm:cxn modelId="{C163CB2D-B5E2-46DF-BEEA-6D2020852ACA}" type="presParOf" srcId="{F02E3F06-5E61-43A5-99FA-493146B97779}" destId="{7B4D83D8-7653-4E49-96F6-C9138B32EE93}" srcOrd="5" destOrd="0" presId="urn:microsoft.com/office/officeart/2005/8/layout/hList6"/>
    <dgm:cxn modelId="{CFB83BC0-397D-47A6-9224-6AAB9453D7ED}" type="presParOf" srcId="{F02E3F06-5E61-43A5-99FA-493146B97779}" destId="{1508A120-A145-4E42-AF06-89692EB1F331}" srcOrd="6" destOrd="0" presId="urn:microsoft.com/office/officeart/2005/8/layout/hList6"/>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AD811F6-F23A-4A31-B8EC-3147CD3E6013}" type="doc">
      <dgm:prSet loTypeId="urn:microsoft.com/office/officeart/2005/8/layout/venn3#2" loCatId="relationship" qsTypeId="urn:microsoft.com/office/officeart/2005/8/quickstyle/simple1#3" qsCatId="simple" csTypeId="urn:microsoft.com/office/officeart/2005/8/colors/colorful1#5" csCatId="colorful" phldr="1"/>
      <dgm:spPr/>
      <dgm:t>
        <a:bodyPr/>
        <a:lstStyle/>
        <a:p>
          <a:endParaRPr lang="en-AU"/>
        </a:p>
      </dgm:t>
    </dgm:pt>
    <dgm:pt modelId="{1FF25DD0-6926-480C-8604-DD46F20C43DE}">
      <dgm:prSet phldrT="[Text]"/>
      <dgm:spPr/>
      <dgm:t>
        <a:bodyPr/>
        <a:lstStyle/>
        <a:p>
          <a:r>
            <a:rPr lang="en-AU" b="1" dirty="0" err="1">
              <a:latin typeface="Arial" panose="020B0604020202020204" pitchFamily="34" charset="0"/>
              <a:cs typeface="Arial" panose="020B0604020202020204" pitchFamily="34" charset="0"/>
            </a:rPr>
            <a:t>Sasaran</a:t>
          </a:r>
          <a:r>
            <a:rPr lang="en-AU" b="1" dirty="0">
              <a:latin typeface="Arial" panose="020B0604020202020204" pitchFamily="34" charset="0"/>
              <a:cs typeface="Arial" panose="020B0604020202020204" pitchFamily="34" charset="0"/>
            </a:rPr>
            <a:t> </a:t>
          </a:r>
        </a:p>
      </dgm:t>
    </dgm:pt>
    <dgm:pt modelId="{90DDC447-6056-4E05-BFFB-A99DA7D0B545}" type="parTrans" cxnId="{EFFA1CFC-A7B4-435C-A630-58B07B341BE6}">
      <dgm:prSet/>
      <dgm:spPr/>
      <dgm:t>
        <a:bodyPr/>
        <a:lstStyle/>
        <a:p>
          <a:endParaRPr lang="en-AU" b="1">
            <a:latin typeface="Arial" panose="020B0604020202020204" pitchFamily="34" charset="0"/>
            <a:cs typeface="Arial" panose="020B0604020202020204" pitchFamily="34" charset="0"/>
          </a:endParaRPr>
        </a:p>
      </dgm:t>
    </dgm:pt>
    <dgm:pt modelId="{C2047FD5-49FB-422F-8AFF-1F99AB423394}" type="sibTrans" cxnId="{EFFA1CFC-A7B4-435C-A630-58B07B341BE6}">
      <dgm:prSet/>
      <dgm:spPr/>
      <dgm:t>
        <a:bodyPr/>
        <a:lstStyle/>
        <a:p>
          <a:endParaRPr lang="en-AU" b="1">
            <a:latin typeface="Arial" panose="020B0604020202020204" pitchFamily="34" charset="0"/>
            <a:cs typeface="Arial" panose="020B0604020202020204" pitchFamily="34" charset="0"/>
          </a:endParaRPr>
        </a:p>
      </dgm:t>
    </dgm:pt>
    <dgm:pt modelId="{A664180F-B450-434E-BE7D-C9A5C79140FD}">
      <dgm:prSet phldrT="[Text]"/>
      <dgm:spPr/>
      <dgm:t>
        <a:bodyPr/>
        <a:lstStyle/>
        <a:p>
          <a:r>
            <a:rPr lang="en-AU" b="1" dirty="0" err="1">
              <a:latin typeface="Arial" panose="020B0604020202020204" pitchFamily="34" charset="0"/>
              <a:cs typeface="Arial" panose="020B0604020202020204" pitchFamily="34" charset="0"/>
            </a:rPr>
            <a:t>Indikator</a:t>
          </a:r>
          <a:r>
            <a:rPr lang="en-AU" b="1" dirty="0">
              <a:latin typeface="Arial" panose="020B0604020202020204" pitchFamily="34" charset="0"/>
              <a:cs typeface="Arial" panose="020B0604020202020204" pitchFamily="34" charset="0"/>
            </a:rPr>
            <a:t> </a:t>
          </a:r>
          <a:r>
            <a:rPr lang="en-AU" b="1" dirty="0" err="1">
              <a:latin typeface="Arial" panose="020B0604020202020204" pitchFamily="34" charset="0"/>
              <a:cs typeface="Arial" panose="020B0604020202020204" pitchFamily="34" charset="0"/>
            </a:rPr>
            <a:t>Kinerja</a:t>
          </a:r>
          <a:r>
            <a:rPr lang="en-AU" b="1" dirty="0">
              <a:latin typeface="Arial" panose="020B0604020202020204" pitchFamily="34" charset="0"/>
              <a:cs typeface="Arial" panose="020B0604020202020204" pitchFamily="34" charset="0"/>
            </a:rPr>
            <a:t> </a:t>
          </a:r>
        </a:p>
      </dgm:t>
    </dgm:pt>
    <dgm:pt modelId="{9C8D278A-10C2-4764-ADF1-74B44247AC16}" type="parTrans" cxnId="{5239F143-7F76-4675-A42C-66CCABF4F537}">
      <dgm:prSet/>
      <dgm:spPr/>
      <dgm:t>
        <a:bodyPr/>
        <a:lstStyle/>
        <a:p>
          <a:endParaRPr lang="en-AU" b="1">
            <a:latin typeface="Arial" panose="020B0604020202020204" pitchFamily="34" charset="0"/>
            <a:cs typeface="Arial" panose="020B0604020202020204" pitchFamily="34" charset="0"/>
          </a:endParaRPr>
        </a:p>
      </dgm:t>
    </dgm:pt>
    <dgm:pt modelId="{1CC4B6BF-7141-4E29-A99B-F0FCAAEABB21}" type="sibTrans" cxnId="{5239F143-7F76-4675-A42C-66CCABF4F537}">
      <dgm:prSet/>
      <dgm:spPr/>
      <dgm:t>
        <a:bodyPr/>
        <a:lstStyle/>
        <a:p>
          <a:endParaRPr lang="en-AU" b="1">
            <a:latin typeface="Arial" panose="020B0604020202020204" pitchFamily="34" charset="0"/>
            <a:cs typeface="Arial" panose="020B0604020202020204" pitchFamily="34" charset="0"/>
          </a:endParaRPr>
        </a:p>
      </dgm:t>
    </dgm:pt>
    <dgm:pt modelId="{41DD43EB-ED5C-4DFF-8667-370177634723}">
      <dgm:prSet phldrT="[Text]"/>
      <dgm:spPr/>
      <dgm:t>
        <a:bodyPr/>
        <a:lstStyle/>
        <a:p>
          <a:r>
            <a:rPr lang="en-AU" b="1" dirty="0">
              <a:latin typeface="Arial" panose="020B0604020202020204" pitchFamily="34" charset="0"/>
              <a:cs typeface="Arial" panose="020B0604020202020204" pitchFamily="34" charset="0"/>
            </a:rPr>
            <a:t>Target </a:t>
          </a:r>
        </a:p>
      </dgm:t>
    </dgm:pt>
    <dgm:pt modelId="{25762AEA-BA9E-44E2-8264-B72A2AD20BED}" type="parTrans" cxnId="{30FBA91D-6F3F-46AE-8225-99547A21D6E8}">
      <dgm:prSet/>
      <dgm:spPr/>
      <dgm:t>
        <a:bodyPr/>
        <a:lstStyle/>
        <a:p>
          <a:endParaRPr lang="en-AU" b="1">
            <a:latin typeface="Arial" panose="020B0604020202020204" pitchFamily="34" charset="0"/>
            <a:cs typeface="Arial" panose="020B0604020202020204" pitchFamily="34" charset="0"/>
          </a:endParaRPr>
        </a:p>
      </dgm:t>
    </dgm:pt>
    <dgm:pt modelId="{F93DD336-83F8-4EFC-A552-30BC9AE093D1}" type="sibTrans" cxnId="{30FBA91D-6F3F-46AE-8225-99547A21D6E8}">
      <dgm:prSet/>
      <dgm:spPr/>
      <dgm:t>
        <a:bodyPr/>
        <a:lstStyle/>
        <a:p>
          <a:endParaRPr lang="en-AU" b="1">
            <a:latin typeface="Arial" panose="020B0604020202020204" pitchFamily="34" charset="0"/>
            <a:cs typeface="Arial" panose="020B0604020202020204" pitchFamily="34" charset="0"/>
          </a:endParaRPr>
        </a:p>
      </dgm:t>
    </dgm:pt>
    <dgm:pt modelId="{11E77FE6-613B-4383-9C15-AEA69B700FCE}">
      <dgm:prSet phldrT="[Text]"/>
      <dgm:spPr/>
      <dgm:t>
        <a:bodyPr/>
        <a:lstStyle/>
        <a:p>
          <a:r>
            <a:rPr lang="en-AU" b="1" dirty="0" err="1">
              <a:latin typeface="Arial" panose="020B0604020202020204" pitchFamily="34" charset="0"/>
              <a:cs typeface="Arial" panose="020B0604020202020204" pitchFamily="34" charset="0"/>
            </a:rPr>
            <a:t>Realisasi</a:t>
          </a:r>
          <a:r>
            <a:rPr lang="en-AU" b="1" dirty="0">
              <a:latin typeface="Arial" panose="020B0604020202020204" pitchFamily="34" charset="0"/>
              <a:cs typeface="Arial" panose="020B0604020202020204" pitchFamily="34" charset="0"/>
            </a:rPr>
            <a:t> </a:t>
          </a:r>
        </a:p>
      </dgm:t>
    </dgm:pt>
    <dgm:pt modelId="{22BB888A-CBC5-4B28-94E6-E5E9566D7BE6}" type="parTrans" cxnId="{E3C40C09-29F6-4352-B3D4-46C6B161F06B}">
      <dgm:prSet/>
      <dgm:spPr/>
      <dgm:t>
        <a:bodyPr/>
        <a:lstStyle/>
        <a:p>
          <a:endParaRPr lang="en-AU" b="1">
            <a:latin typeface="Arial" panose="020B0604020202020204" pitchFamily="34" charset="0"/>
            <a:cs typeface="Arial" panose="020B0604020202020204" pitchFamily="34" charset="0"/>
          </a:endParaRPr>
        </a:p>
      </dgm:t>
    </dgm:pt>
    <dgm:pt modelId="{97879633-70D4-4AB6-9508-967D6CC417A8}" type="sibTrans" cxnId="{E3C40C09-29F6-4352-B3D4-46C6B161F06B}">
      <dgm:prSet/>
      <dgm:spPr/>
      <dgm:t>
        <a:bodyPr/>
        <a:lstStyle/>
        <a:p>
          <a:endParaRPr lang="en-AU" b="1">
            <a:latin typeface="Arial" panose="020B0604020202020204" pitchFamily="34" charset="0"/>
            <a:cs typeface="Arial" panose="020B0604020202020204" pitchFamily="34" charset="0"/>
          </a:endParaRPr>
        </a:p>
      </dgm:t>
    </dgm:pt>
    <dgm:pt modelId="{267FA698-58F2-4EAE-8E73-A2A53266643A}">
      <dgm:prSet phldrT="[Text]"/>
      <dgm:spPr/>
      <dgm:t>
        <a:bodyPr/>
        <a:lstStyle/>
        <a:p>
          <a:r>
            <a:rPr lang="en-AU" b="1" dirty="0" err="1">
              <a:latin typeface="Arial" panose="020B0604020202020204" pitchFamily="34" charset="0"/>
              <a:cs typeface="Arial" panose="020B0604020202020204" pitchFamily="34" charset="0"/>
            </a:rPr>
            <a:t>Pagu</a:t>
          </a:r>
          <a:r>
            <a:rPr lang="en-AU" b="1" dirty="0">
              <a:latin typeface="Arial" panose="020B0604020202020204" pitchFamily="34" charset="0"/>
              <a:cs typeface="Arial" panose="020B0604020202020204" pitchFamily="34" charset="0"/>
            </a:rPr>
            <a:t> </a:t>
          </a:r>
          <a:r>
            <a:rPr lang="en-AU" b="1" dirty="0" err="1">
              <a:latin typeface="Arial" panose="020B0604020202020204" pitchFamily="34" charset="0"/>
              <a:cs typeface="Arial" panose="020B0604020202020204" pitchFamily="34" charset="0"/>
            </a:rPr>
            <a:t>Anggaran</a:t>
          </a:r>
          <a:endParaRPr lang="en-AU" b="1" dirty="0">
            <a:latin typeface="Arial" panose="020B0604020202020204" pitchFamily="34" charset="0"/>
            <a:cs typeface="Arial" panose="020B0604020202020204" pitchFamily="34" charset="0"/>
          </a:endParaRPr>
        </a:p>
      </dgm:t>
    </dgm:pt>
    <dgm:pt modelId="{5363C18C-9B0B-49CE-9FD2-4A5BEFC021E5}" type="parTrans" cxnId="{F6FCE535-C041-4276-B42E-BFF00E646B3C}">
      <dgm:prSet/>
      <dgm:spPr/>
      <dgm:t>
        <a:bodyPr/>
        <a:lstStyle/>
        <a:p>
          <a:endParaRPr lang="en-AU" b="1">
            <a:latin typeface="Arial" panose="020B0604020202020204" pitchFamily="34" charset="0"/>
            <a:cs typeface="Arial" panose="020B0604020202020204" pitchFamily="34" charset="0"/>
          </a:endParaRPr>
        </a:p>
      </dgm:t>
    </dgm:pt>
    <dgm:pt modelId="{8E0A1353-C080-42F5-B35C-ED2BA648D04F}" type="sibTrans" cxnId="{F6FCE535-C041-4276-B42E-BFF00E646B3C}">
      <dgm:prSet/>
      <dgm:spPr/>
      <dgm:t>
        <a:bodyPr/>
        <a:lstStyle/>
        <a:p>
          <a:endParaRPr lang="en-AU" b="1">
            <a:latin typeface="Arial" panose="020B0604020202020204" pitchFamily="34" charset="0"/>
            <a:cs typeface="Arial" panose="020B0604020202020204" pitchFamily="34" charset="0"/>
          </a:endParaRPr>
        </a:p>
      </dgm:t>
    </dgm:pt>
    <dgm:pt modelId="{A1ABD1BF-4A84-4481-8FE7-8E84B8A61E5A}">
      <dgm:prSet phldrT="[Text]"/>
      <dgm:spPr/>
      <dgm:t>
        <a:bodyPr/>
        <a:lstStyle/>
        <a:p>
          <a:r>
            <a:rPr lang="en-AU" b="1" dirty="0" err="1">
              <a:latin typeface="Arial" panose="020B0604020202020204" pitchFamily="34" charset="0"/>
              <a:cs typeface="Arial" panose="020B0604020202020204" pitchFamily="34" charset="0"/>
            </a:rPr>
            <a:t>Realisasi</a:t>
          </a:r>
          <a:r>
            <a:rPr lang="en-AU" b="1" dirty="0">
              <a:latin typeface="Arial" panose="020B0604020202020204" pitchFamily="34" charset="0"/>
              <a:cs typeface="Arial" panose="020B0604020202020204" pitchFamily="34" charset="0"/>
            </a:rPr>
            <a:t> </a:t>
          </a:r>
          <a:r>
            <a:rPr lang="en-AU" b="1" dirty="0" err="1">
              <a:latin typeface="Arial" panose="020B0604020202020204" pitchFamily="34" charset="0"/>
              <a:cs typeface="Arial" panose="020B0604020202020204" pitchFamily="34" charset="0"/>
            </a:rPr>
            <a:t>Anggaran</a:t>
          </a:r>
          <a:endParaRPr lang="en-AU" b="1" dirty="0">
            <a:latin typeface="Arial" panose="020B0604020202020204" pitchFamily="34" charset="0"/>
            <a:cs typeface="Arial" panose="020B0604020202020204" pitchFamily="34" charset="0"/>
          </a:endParaRPr>
        </a:p>
      </dgm:t>
    </dgm:pt>
    <dgm:pt modelId="{24FEBF86-F4D0-4057-ACEC-6BBFB74EDDF1}" type="parTrans" cxnId="{61955B70-F6D0-4AF1-9CE1-CB6EE3FAFC28}">
      <dgm:prSet/>
      <dgm:spPr/>
      <dgm:t>
        <a:bodyPr/>
        <a:lstStyle/>
        <a:p>
          <a:endParaRPr lang="en-AU" b="1">
            <a:latin typeface="Arial" panose="020B0604020202020204" pitchFamily="34" charset="0"/>
            <a:cs typeface="Arial" panose="020B0604020202020204" pitchFamily="34" charset="0"/>
          </a:endParaRPr>
        </a:p>
      </dgm:t>
    </dgm:pt>
    <dgm:pt modelId="{BEBE659D-3119-4A72-B07D-916E66D7ECB0}" type="sibTrans" cxnId="{61955B70-F6D0-4AF1-9CE1-CB6EE3FAFC28}">
      <dgm:prSet/>
      <dgm:spPr/>
      <dgm:t>
        <a:bodyPr/>
        <a:lstStyle/>
        <a:p>
          <a:endParaRPr lang="en-AU" b="1">
            <a:latin typeface="Arial" panose="020B0604020202020204" pitchFamily="34" charset="0"/>
            <a:cs typeface="Arial" panose="020B0604020202020204" pitchFamily="34" charset="0"/>
          </a:endParaRPr>
        </a:p>
      </dgm:t>
    </dgm:pt>
    <dgm:pt modelId="{F003DF8D-84EE-48E1-BA40-2089AA33E6B2}" type="pres">
      <dgm:prSet presAssocID="{EAD811F6-F23A-4A31-B8EC-3147CD3E6013}" presName="Name0" presStyleCnt="0">
        <dgm:presLayoutVars>
          <dgm:dir/>
          <dgm:resizeHandles val="exact"/>
        </dgm:presLayoutVars>
      </dgm:prSet>
      <dgm:spPr/>
    </dgm:pt>
    <dgm:pt modelId="{FB482243-F869-4672-86B8-60427919F944}" type="pres">
      <dgm:prSet presAssocID="{1FF25DD0-6926-480C-8604-DD46F20C43DE}" presName="Name5" presStyleLbl="vennNode1" presStyleIdx="0" presStyleCnt="6">
        <dgm:presLayoutVars>
          <dgm:bulletEnabled val="1"/>
        </dgm:presLayoutVars>
      </dgm:prSet>
      <dgm:spPr/>
    </dgm:pt>
    <dgm:pt modelId="{82828F95-791E-401F-AE7F-EC8684FC2B9B}" type="pres">
      <dgm:prSet presAssocID="{C2047FD5-49FB-422F-8AFF-1F99AB423394}" presName="space" presStyleCnt="0"/>
      <dgm:spPr/>
    </dgm:pt>
    <dgm:pt modelId="{711A4591-F64A-4542-8E3F-E42B543D476F}" type="pres">
      <dgm:prSet presAssocID="{A664180F-B450-434E-BE7D-C9A5C79140FD}" presName="Name5" presStyleLbl="vennNode1" presStyleIdx="1" presStyleCnt="6">
        <dgm:presLayoutVars>
          <dgm:bulletEnabled val="1"/>
        </dgm:presLayoutVars>
      </dgm:prSet>
      <dgm:spPr/>
    </dgm:pt>
    <dgm:pt modelId="{E74067C1-5973-492D-9E75-8D413A7E7BE6}" type="pres">
      <dgm:prSet presAssocID="{1CC4B6BF-7141-4E29-A99B-F0FCAAEABB21}" presName="space" presStyleCnt="0"/>
      <dgm:spPr/>
    </dgm:pt>
    <dgm:pt modelId="{C6D5AF44-4348-4EB3-B6A2-15D1AD9FDAAF}" type="pres">
      <dgm:prSet presAssocID="{41DD43EB-ED5C-4DFF-8667-370177634723}" presName="Name5" presStyleLbl="vennNode1" presStyleIdx="2" presStyleCnt="6">
        <dgm:presLayoutVars>
          <dgm:bulletEnabled val="1"/>
        </dgm:presLayoutVars>
      </dgm:prSet>
      <dgm:spPr/>
    </dgm:pt>
    <dgm:pt modelId="{28E9B0EF-7052-4E3D-A897-0831BA978E08}" type="pres">
      <dgm:prSet presAssocID="{F93DD336-83F8-4EFC-A552-30BC9AE093D1}" presName="space" presStyleCnt="0"/>
      <dgm:spPr/>
    </dgm:pt>
    <dgm:pt modelId="{8190B15A-29AF-4C0E-9C64-3B369089C941}" type="pres">
      <dgm:prSet presAssocID="{11E77FE6-613B-4383-9C15-AEA69B700FCE}" presName="Name5" presStyleLbl="vennNode1" presStyleIdx="3" presStyleCnt="6">
        <dgm:presLayoutVars>
          <dgm:bulletEnabled val="1"/>
        </dgm:presLayoutVars>
      </dgm:prSet>
      <dgm:spPr/>
    </dgm:pt>
    <dgm:pt modelId="{7CFAC46D-B780-4204-8329-F37DD7F96709}" type="pres">
      <dgm:prSet presAssocID="{97879633-70D4-4AB6-9508-967D6CC417A8}" presName="space" presStyleCnt="0"/>
      <dgm:spPr/>
    </dgm:pt>
    <dgm:pt modelId="{79A5D9FA-3830-41CC-9502-235362EBBD35}" type="pres">
      <dgm:prSet presAssocID="{267FA698-58F2-4EAE-8E73-A2A53266643A}" presName="Name5" presStyleLbl="vennNode1" presStyleIdx="4" presStyleCnt="6">
        <dgm:presLayoutVars>
          <dgm:bulletEnabled val="1"/>
        </dgm:presLayoutVars>
      </dgm:prSet>
      <dgm:spPr/>
    </dgm:pt>
    <dgm:pt modelId="{931737EB-6DB5-4F74-805D-5115BF95C640}" type="pres">
      <dgm:prSet presAssocID="{8E0A1353-C080-42F5-B35C-ED2BA648D04F}" presName="space" presStyleCnt="0"/>
      <dgm:spPr/>
    </dgm:pt>
    <dgm:pt modelId="{87735CF1-A385-4888-A42C-4A4E8EDE45B8}" type="pres">
      <dgm:prSet presAssocID="{A1ABD1BF-4A84-4481-8FE7-8E84B8A61E5A}" presName="Name5" presStyleLbl="vennNode1" presStyleIdx="5" presStyleCnt="6">
        <dgm:presLayoutVars>
          <dgm:bulletEnabled val="1"/>
        </dgm:presLayoutVars>
      </dgm:prSet>
      <dgm:spPr/>
    </dgm:pt>
  </dgm:ptLst>
  <dgm:cxnLst>
    <dgm:cxn modelId="{E3C40C09-29F6-4352-B3D4-46C6B161F06B}" srcId="{EAD811F6-F23A-4A31-B8EC-3147CD3E6013}" destId="{11E77FE6-613B-4383-9C15-AEA69B700FCE}" srcOrd="3" destOrd="0" parTransId="{22BB888A-CBC5-4B28-94E6-E5E9566D7BE6}" sibTransId="{97879633-70D4-4AB6-9508-967D6CC417A8}"/>
    <dgm:cxn modelId="{A4A3A40D-D3FB-41A8-94F2-49BF44135867}" type="presOf" srcId="{267FA698-58F2-4EAE-8E73-A2A53266643A}" destId="{79A5D9FA-3830-41CC-9502-235362EBBD35}" srcOrd="0" destOrd="0" presId="urn:microsoft.com/office/officeart/2005/8/layout/venn3#2"/>
    <dgm:cxn modelId="{96C6BD0D-808D-42A3-AB54-C06B972A2E8B}" type="presOf" srcId="{41DD43EB-ED5C-4DFF-8667-370177634723}" destId="{C6D5AF44-4348-4EB3-B6A2-15D1AD9FDAAF}" srcOrd="0" destOrd="0" presId="urn:microsoft.com/office/officeart/2005/8/layout/venn3#2"/>
    <dgm:cxn modelId="{55753219-18E6-4B0A-82C4-B0367D9C5D63}" type="presOf" srcId="{11E77FE6-613B-4383-9C15-AEA69B700FCE}" destId="{8190B15A-29AF-4C0E-9C64-3B369089C941}" srcOrd="0" destOrd="0" presId="urn:microsoft.com/office/officeart/2005/8/layout/venn3#2"/>
    <dgm:cxn modelId="{6EA2F81C-B0FD-49FF-8A9C-C567D7D6A1F5}" type="presOf" srcId="{EAD811F6-F23A-4A31-B8EC-3147CD3E6013}" destId="{F003DF8D-84EE-48E1-BA40-2089AA33E6B2}" srcOrd="0" destOrd="0" presId="urn:microsoft.com/office/officeart/2005/8/layout/venn3#2"/>
    <dgm:cxn modelId="{30FBA91D-6F3F-46AE-8225-99547A21D6E8}" srcId="{EAD811F6-F23A-4A31-B8EC-3147CD3E6013}" destId="{41DD43EB-ED5C-4DFF-8667-370177634723}" srcOrd="2" destOrd="0" parTransId="{25762AEA-BA9E-44E2-8264-B72A2AD20BED}" sibTransId="{F93DD336-83F8-4EFC-A552-30BC9AE093D1}"/>
    <dgm:cxn modelId="{80945B22-459C-46B4-B534-C15ECF83DB70}" type="presOf" srcId="{A664180F-B450-434E-BE7D-C9A5C79140FD}" destId="{711A4591-F64A-4542-8E3F-E42B543D476F}" srcOrd="0" destOrd="0" presId="urn:microsoft.com/office/officeart/2005/8/layout/venn3#2"/>
    <dgm:cxn modelId="{F6FCE535-C041-4276-B42E-BFF00E646B3C}" srcId="{EAD811F6-F23A-4A31-B8EC-3147CD3E6013}" destId="{267FA698-58F2-4EAE-8E73-A2A53266643A}" srcOrd="4" destOrd="0" parTransId="{5363C18C-9B0B-49CE-9FD2-4A5BEFC021E5}" sibTransId="{8E0A1353-C080-42F5-B35C-ED2BA648D04F}"/>
    <dgm:cxn modelId="{5239F143-7F76-4675-A42C-66CCABF4F537}" srcId="{EAD811F6-F23A-4A31-B8EC-3147CD3E6013}" destId="{A664180F-B450-434E-BE7D-C9A5C79140FD}" srcOrd="1" destOrd="0" parTransId="{9C8D278A-10C2-4764-ADF1-74B44247AC16}" sibTransId="{1CC4B6BF-7141-4E29-A99B-F0FCAAEABB21}"/>
    <dgm:cxn modelId="{61955B70-F6D0-4AF1-9CE1-CB6EE3FAFC28}" srcId="{EAD811F6-F23A-4A31-B8EC-3147CD3E6013}" destId="{A1ABD1BF-4A84-4481-8FE7-8E84B8A61E5A}" srcOrd="5" destOrd="0" parTransId="{24FEBF86-F4D0-4057-ACEC-6BBFB74EDDF1}" sibTransId="{BEBE659D-3119-4A72-B07D-916E66D7ECB0}"/>
    <dgm:cxn modelId="{7926AC70-4192-4C49-87B7-2DFEE45CBDC2}" type="presOf" srcId="{A1ABD1BF-4A84-4481-8FE7-8E84B8A61E5A}" destId="{87735CF1-A385-4888-A42C-4A4E8EDE45B8}" srcOrd="0" destOrd="0" presId="urn:microsoft.com/office/officeart/2005/8/layout/venn3#2"/>
    <dgm:cxn modelId="{144F7AEE-8889-42CE-B497-A3C22383B5A7}" type="presOf" srcId="{1FF25DD0-6926-480C-8604-DD46F20C43DE}" destId="{FB482243-F869-4672-86B8-60427919F944}" srcOrd="0" destOrd="0" presId="urn:microsoft.com/office/officeart/2005/8/layout/venn3#2"/>
    <dgm:cxn modelId="{EFFA1CFC-A7B4-435C-A630-58B07B341BE6}" srcId="{EAD811F6-F23A-4A31-B8EC-3147CD3E6013}" destId="{1FF25DD0-6926-480C-8604-DD46F20C43DE}" srcOrd="0" destOrd="0" parTransId="{90DDC447-6056-4E05-BFFB-A99DA7D0B545}" sibTransId="{C2047FD5-49FB-422F-8AFF-1F99AB423394}"/>
    <dgm:cxn modelId="{2C3E9ED2-DE1A-4BF6-A461-C5E0A8165B58}" type="presParOf" srcId="{F003DF8D-84EE-48E1-BA40-2089AA33E6B2}" destId="{FB482243-F869-4672-86B8-60427919F944}" srcOrd="0" destOrd="0" presId="urn:microsoft.com/office/officeart/2005/8/layout/venn3#2"/>
    <dgm:cxn modelId="{532B65C1-B648-4A66-99F5-6179DAFB2079}" type="presParOf" srcId="{F003DF8D-84EE-48E1-BA40-2089AA33E6B2}" destId="{82828F95-791E-401F-AE7F-EC8684FC2B9B}" srcOrd="1" destOrd="0" presId="urn:microsoft.com/office/officeart/2005/8/layout/venn3#2"/>
    <dgm:cxn modelId="{74DF4315-6C99-44F1-9F4A-A003E91321C6}" type="presParOf" srcId="{F003DF8D-84EE-48E1-BA40-2089AA33E6B2}" destId="{711A4591-F64A-4542-8E3F-E42B543D476F}" srcOrd="2" destOrd="0" presId="urn:microsoft.com/office/officeart/2005/8/layout/venn3#2"/>
    <dgm:cxn modelId="{6285E669-40A6-4126-A818-C08889899709}" type="presParOf" srcId="{F003DF8D-84EE-48E1-BA40-2089AA33E6B2}" destId="{E74067C1-5973-492D-9E75-8D413A7E7BE6}" srcOrd="3" destOrd="0" presId="urn:microsoft.com/office/officeart/2005/8/layout/venn3#2"/>
    <dgm:cxn modelId="{C47CB0DE-93B9-463C-A66B-105370D78CA2}" type="presParOf" srcId="{F003DF8D-84EE-48E1-BA40-2089AA33E6B2}" destId="{C6D5AF44-4348-4EB3-B6A2-15D1AD9FDAAF}" srcOrd="4" destOrd="0" presId="urn:microsoft.com/office/officeart/2005/8/layout/venn3#2"/>
    <dgm:cxn modelId="{FDF436ED-5A38-4D17-8032-FE938EBB538C}" type="presParOf" srcId="{F003DF8D-84EE-48E1-BA40-2089AA33E6B2}" destId="{28E9B0EF-7052-4E3D-A897-0831BA978E08}" srcOrd="5" destOrd="0" presId="urn:microsoft.com/office/officeart/2005/8/layout/venn3#2"/>
    <dgm:cxn modelId="{8198AF7E-50CE-4CDD-9293-095762B75CD7}" type="presParOf" srcId="{F003DF8D-84EE-48E1-BA40-2089AA33E6B2}" destId="{8190B15A-29AF-4C0E-9C64-3B369089C941}" srcOrd="6" destOrd="0" presId="urn:microsoft.com/office/officeart/2005/8/layout/venn3#2"/>
    <dgm:cxn modelId="{4E2A57C1-9352-4AFD-AE40-758C87580E85}" type="presParOf" srcId="{F003DF8D-84EE-48E1-BA40-2089AA33E6B2}" destId="{7CFAC46D-B780-4204-8329-F37DD7F96709}" srcOrd="7" destOrd="0" presId="urn:microsoft.com/office/officeart/2005/8/layout/venn3#2"/>
    <dgm:cxn modelId="{F09949A5-4B3D-4251-9F35-A2A32B466574}" type="presParOf" srcId="{F003DF8D-84EE-48E1-BA40-2089AA33E6B2}" destId="{79A5D9FA-3830-41CC-9502-235362EBBD35}" srcOrd="8" destOrd="0" presId="urn:microsoft.com/office/officeart/2005/8/layout/venn3#2"/>
    <dgm:cxn modelId="{DE6BA03F-D516-4F70-B9B1-DA77ABD7870A}" type="presParOf" srcId="{F003DF8D-84EE-48E1-BA40-2089AA33E6B2}" destId="{931737EB-6DB5-4F74-805D-5115BF95C640}" srcOrd="9" destOrd="0" presId="urn:microsoft.com/office/officeart/2005/8/layout/venn3#2"/>
    <dgm:cxn modelId="{AA1EAE72-077E-49E9-8987-1064B2BAFC49}" type="presParOf" srcId="{F003DF8D-84EE-48E1-BA40-2089AA33E6B2}" destId="{87735CF1-A385-4888-A42C-4A4E8EDE45B8}" srcOrd="10" destOrd="0" presId="urn:microsoft.com/office/officeart/2005/8/layout/venn3#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3D2BD773-F20B-4AEF-B470-D538B0DAF1B8}" type="doc">
      <dgm:prSet loTypeId="urn:microsoft.com/office/officeart/2005/8/layout/lProcess2#1" loCatId="list" qsTypeId="urn:microsoft.com/office/officeart/2005/8/quickstyle/simple1#4" qsCatId="simple" csTypeId="urn:microsoft.com/office/officeart/2005/8/colors/colorful4#2" csCatId="colorful" phldr="1"/>
      <dgm:spPr/>
    </dgm:pt>
    <dgm:pt modelId="{BFF5D677-CF1F-4349-B500-45487D11494C}">
      <dgm:prSet phldrT="[Text]" phldr="0" custT="1"/>
      <dgm:spPr/>
      <dgm:t>
        <a:bodyPr vert="horz" wrap="square"/>
        <a:lstStyle/>
        <a:p>
          <a:pPr>
            <a:lnSpc>
              <a:spcPct val="100000"/>
            </a:lnSpc>
            <a:spcBef>
              <a:spcPct val="0"/>
            </a:spcBef>
            <a:spcAft>
              <a:spcPct val="35000"/>
            </a:spcAft>
          </a:pPr>
          <a:r>
            <a:rPr lang="en-ID" sz="1400" b="1" dirty="0">
              <a:solidFill>
                <a:schemeClr val="tx1"/>
              </a:solidFill>
              <a:latin typeface="Arial" panose="020B0604020202020204" pitchFamily="34" charset="0"/>
              <a:cs typeface="Arial" panose="020B0604020202020204" pitchFamily="34" charset="0"/>
            </a:rPr>
            <a:t>E-SAKIP</a:t>
          </a:r>
        </a:p>
      </dgm:t>
    </dgm:pt>
    <dgm:pt modelId="{AECF08A2-9AF7-4307-BB61-D85D1B26F1D5}" type="parTrans" cxnId="{CEDCFB28-B23A-479B-8B75-687951883A82}">
      <dgm:prSet/>
      <dgm:spPr/>
      <dgm:t>
        <a:bodyPr/>
        <a:lstStyle/>
        <a:p>
          <a:endParaRPr lang="en-ID" sz="1100">
            <a:solidFill>
              <a:schemeClr val="tx1"/>
            </a:solidFill>
            <a:latin typeface="Arial" panose="020B0604020202020204" pitchFamily="34" charset="0"/>
            <a:cs typeface="Arial" panose="020B0604020202020204" pitchFamily="34" charset="0"/>
          </a:endParaRPr>
        </a:p>
      </dgm:t>
    </dgm:pt>
    <dgm:pt modelId="{BFD70350-C06E-463E-9F4D-2FD3C73C7247}" type="sibTrans" cxnId="{CEDCFB28-B23A-479B-8B75-687951883A82}">
      <dgm:prSet/>
      <dgm:spPr/>
      <dgm:t>
        <a:bodyPr/>
        <a:lstStyle/>
        <a:p>
          <a:endParaRPr lang="en-ID" sz="1100">
            <a:solidFill>
              <a:schemeClr val="tx1"/>
            </a:solidFill>
            <a:latin typeface="Arial" panose="020B0604020202020204" pitchFamily="34" charset="0"/>
            <a:cs typeface="Arial" panose="020B0604020202020204" pitchFamily="34" charset="0"/>
          </a:endParaRPr>
        </a:p>
      </dgm:t>
    </dgm:pt>
    <dgm:pt modelId="{B21D22E6-C371-44BC-816F-B398DE5FB088}">
      <dgm:prSet phldrT="[Text]" phldr="0" custT="1"/>
      <dgm:spPr/>
      <dgm:t>
        <a:bodyPr vert="horz" wrap="square"/>
        <a:lstStyle/>
        <a:p>
          <a:pPr>
            <a:lnSpc>
              <a:spcPct val="100000"/>
            </a:lnSpc>
            <a:spcBef>
              <a:spcPct val="0"/>
            </a:spcBef>
            <a:spcAft>
              <a:spcPct val="35000"/>
            </a:spcAft>
          </a:pPr>
          <a:r>
            <a:rPr lang="en-ID" sz="1000" dirty="0" err="1">
              <a:solidFill>
                <a:schemeClr val="tx1"/>
              </a:solidFill>
              <a:latin typeface="Arial" panose="020B0604020202020204" pitchFamily="34" charset="0"/>
              <a:cs typeface="Arial" panose="020B0604020202020204" pitchFamily="34" charset="0"/>
            </a:rPr>
            <a:t>Aplikasi</a:t>
          </a:r>
          <a:r>
            <a:rPr lang="en-ID" sz="1000" dirty="0">
              <a:solidFill>
                <a:schemeClr val="tx1"/>
              </a:solidFill>
              <a:latin typeface="Arial" panose="020B0604020202020204" pitchFamily="34" charset="0"/>
              <a:cs typeface="Arial" panose="020B0604020202020204" pitchFamily="34" charset="0"/>
            </a:rPr>
            <a:t> oleh Kementerian PANRB.</a:t>
          </a:r>
          <a:endParaRPr sz="1000" dirty="0">
            <a:latin typeface="Arial" panose="020B0604020202020204" pitchFamily="34" charset="0"/>
            <a:cs typeface="Arial" panose="020B0604020202020204" pitchFamily="34" charset="0"/>
          </a:endParaRPr>
        </a:p>
      </dgm:t>
    </dgm:pt>
    <dgm:pt modelId="{FA28DFA3-3556-4B06-9AEF-133BC75CB2BF}" type="parTrans" cxnId="{17B49520-7BBD-4102-9EF4-106EB4830496}">
      <dgm:prSet/>
      <dgm:spPr/>
      <dgm:t>
        <a:bodyPr/>
        <a:lstStyle/>
        <a:p>
          <a:endParaRPr lang="en-ID" sz="1100">
            <a:solidFill>
              <a:schemeClr val="tx1"/>
            </a:solidFill>
            <a:latin typeface="Arial" panose="020B0604020202020204" pitchFamily="34" charset="0"/>
            <a:cs typeface="Arial" panose="020B0604020202020204" pitchFamily="34" charset="0"/>
          </a:endParaRPr>
        </a:p>
      </dgm:t>
    </dgm:pt>
    <dgm:pt modelId="{F4E48BD1-DA77-4F72-9464-0C78C4B2B408}" type="sibTrans" cxnId="{17B49520-7BBD-4102-9EF4-106EB4830496}">
      <dgm:prSet/>
      <dgm:spPr/>
      <dgm:t>
        <a:bodyPr/>
        <a:lstStyle/>
        <a:p>
          <a:endParaRPr lang="en-ID" sz="1100">
            <a:solidFill>
              <a:schemeClr val="tx1"/>
            </a:solidFill>
            <a:latin typeface="Arial" panose="020B0604020202020204" pitchFamily="34" charset="0"/>
            <a:cs typeface="Arial" panose="020B0604020202020204" pitchFamily="34" charset="0"/>
          </a:endParaRPr>
        </a:p>
      </dgm:t>
    </dgm:pt>
    <dgm:pt modelId="{3545244A-7BCF-415A-B749-586311AA9D7E}">
      <dgm:prSet phldrT="[Text]" phldr="0" custT="1"/>
      <dgm:spPr>
        <a:solidFill>
          <a:schemeClr val="accent2">
            <a:lumMod val="60000"/>
            <a:lumOff val="40000"/>
          </a:schemeClr>
        </a:solidFill>
      </dgm:spPr>
      <dgm:t>
        <a:bodyPr vert="horz" wrap="square"/>
        <a:lstStyle/>
        <a:p>
          <a:pPr>
            <a:lnSpc>
              <a:spcPct val="100000"/>
            </a:lnSpc>
            <a:spcBef>
              <a:spcPct val="0"/>
            </a:spcBef>
            <a:spcAft>
              <a:spcPct val="35000"/>
            </a:spcAft>
          </a:pPr>
          <a:r>
            <a:rPr lang="en-ID" sz="1000" dirty="0" err="1">
              <a:solidFill>
                <a:schemeClr val="tx1"/>
              </a:solidFill>
              <a:latin typeface="Arial" panose="020B0604020202020204" pitchFamily="34" charset="0"/>
              <a:cs typeface="Arial" panose="020B0604020202020204" pitchFamily="34" charset="0"/>
            </a:rPr>
            <a:t>Balai</a:t>
          </a:r>
          <a:r>
            <a:rPr lang="en-ID" sz="1000" dirty="0">
              <a:solidFill>
                <a:schemeClr val="tx1"/>
              </a:solidFill>
              <a:latin typeface="Arial" panose="020B0604020202020204" pitchFamily="34" charset="0"/>
              <a:cs typeface="Arial" panose="020B0604020202020204" pitchFamily="34" charset="0"/>
            </a:rPr>
            <a:t>/</a:t>
          </a:r>
          <a:r>
            <a:rPr lang="en-ID" sz="1000" dirty="0" err="1">
              <a:solidFill>
                <a:schemeClr val="tx1"/>
              </a:solidFill>
              <a:latin typeface="Arial" panose="020B0604020202020204" pitchFamily="34" charset="0"/>
              <a:cs typeface="Arial" panose="020B0604020202020204" pitchFamily="34" charset="0"/>
            </a:rPr>
            <a:t>Satker</a:t>
          </a:r>
          <a:r>
            <a:rPr lang="en-ID" sz="1000" dirty="0">
              <a:solidFill>
                <a:schemeClr val="tx1"/>
              </a:solidFill>
              <a:latin typeface="Arial" panose="020B0604020202020204" pitchFamily="34" charset="0"/>
              <a:cs typeface="Arial" panose="020B0604020202020204" pitchFamily="34" charset="0"/>
            </a:rPr>
            <a:t> </a:t>
          </a:r>
          <a:r>
            <a:rPr lang="en-ID" sz="1000" i="1" dirty="0">
              <a:solidFill>
                <a:schemeClr val="tx1"/>
              </a:solidFill>
              <a:latin typeface="Arial" panose="020B0604020202020204" pitchFamily="34" charset="0"/>
              <a:cs typeface="Arial" panose="020B0604020202020204" pitchFamily="34" charset="0"/>
            </a:rPr>
            <a:t>upload</a:t>
          </a:r>
          <a:r>
            <a:rPr lang="en-ID" sz="1000" dirty="0">
              <a:solidFill>
                <a:schemeClr val="tx1"/>
              </a:solidFill>
              <a:latin typeface="Arial" panose="020B0604020202020204" pitchFamily="34" charset="0"/>
              <a:cs typeface="Arial" panose="020B0604020202020204" pitchFamily="34" charset="0"/>
            </a:rPr>
            <a:t> </a:t>
          </a:r>
          <a:r>
            <a:rPr lang="en-ID" sz="1000" dirty="0" err="1">
              <a:solidFill>
                <a:schemeClr val="tx1"/>
              </a:solidFill>
              <a:latin typeface="Arial" panose="020B0604020202020204" pitchFamily="34" charset="0"/>
              <a:cs typeface="Arial" panose="020B0604020202020204" pitchFamily="34" charset="0"/>
            </a:rPr>
            <a:t>Dokumen</a:t>
          </a:r>
          <a:r>
            <a:rPr lang="en-ID" sz="1000" dirty="0">
              <a:solidFill>
                <a:schemeClr val="tx1"/>
              </a:solidFill>
              <a:latin typeface="Arial" panose="020B0604020202020204" pitchFamily="34" charset="0"/>
              <a:cs typeface="Arial" panose="020B0604020202020204" pitchFamily="34" charset="0"/>
            </a:rPr>
            <a:t> SAKIP (RENSTRA, RKT, PK, LKIP, </a:t>
          </a:r>
          <a:r>
            <a:rPr lang="id-ID" sz="1000" dirty="0">
              <a:solidFill>
                <a:schemeClr val="tx1"/>
              </a:solidFill>
              <a:latin typeface="Arial" panose="020B0604020202020204" pitchFamily="34" charset="0"/>
              <a:cs typeface="Arial" panose="020B0604020202020204" pitchFamily="34" charset="0"/>
            </a:rPr>
            <a:t>Laporan Triwulan, </a:t>
          </a:r>
          <a:r>
            <a:rPr lang="en-ID" sz="1000" dirty="0" err="1">
              <a:solidFill>
                <a:schemeClr val="tx1"/>
              </a:solidFill>
              <a:latin typeface="Arial" panose="020B0604020202020204" pitchFamily="34" charset="0"/>
              <a:cs typeface="Arial" panose="020B0604020202020204" pitchFamily="34" charset="0"/>
            </a:rPr>
            <a:t>Rencana</a:t>
          </a:r>
          <a:r>
            <a:rPr lang="en-ID" sz="1000" dirty="0">
              <a:solidFill>
                <a:schemeClr val="tx1"/>
              </a:solidFill>
              <a:latin typeface="Arial" panose="020B0604020202020204" pitchFamily="34" charset="0"/>
              <a:cs typeface="Arial" panose="020B0604020202020204" pitchFamily="34" charset="0"/>
            </a:rPr>
            <a:t> </a:t>
          </a:r>
          <a:r>
            <a:rPr lang="en-ID" sz="1000" dirty="0" err="1">
              <a:solidFill>
                <a:schemeClr val="tx1"/>
              </a:solidFill>
              <a:latin typeface="Arial" panose="020B0604020202020204" pitchFamily="34" charset="0"/>
              <a:cs typeface="Arial" panose="020B0604020202020204" pitchFamily="34" charset="0"/>
            </a:rPr>
            <a:t>Aksi</a:t>
          </a:r>
          <a:r>
            <a:rPr lang="en-ID" sz="1000" dirty="0">
              <a:solidFill>
                <a:schemeClr val="tx1"/>
              </a:solidFill>
              <a:latin typeface="Arial" panose="020B0604020202020204" pitchFamily="34" charset="0"/>
              <a:cs typeface="Arial" panose="020B0604020202020204" pitchFamily="34" charset="0"/>
            </a:rPr>
            <a:t>) yang </a:t>
          </a:r>
          <a:r>
            <a:rPr lang="en-ID" sz="1000" dirty="0" err="1">
              <a:solidFill>
                <a:schemeClr val="tx1"/>
              </a:solidFill>
              <a:latin typeface="Arial" panose="020B0604020202020204" pitchFamily="34" charset="0"/>
              <a:cs typeface="Arial" panose="020B0604020202020204" pitchFamily="34" charset="0"/>
            </a:rPr>
            <a:t>telah</a:t>
          </a:r>
          <a:r>
            <a:rPr lang="en-ID" sz="1000" dirty="0">
              <a:solidFill>
                <a:schemeClr val="tx1"/>
              </a:solidFill>
              <a:latin typeface="Arial" panose="020B0604020202020204" pitchFamily="34" charset="0"/>
              <a:cs typeface="Arial" panose="020B0604020202020204" pitchFamily="34" charset="0"/>
            </a:rPr>
            <a:t> </a:t>
          </a:r>
          <a:r>
            <a:rPr lang="en-ID" sz="1000" dirty="0" err="1">
              <a:solidFill>
                <a:schemeClr val="tx1"/>
              </a:solidFill>
              <a:latin typeface="Arial" panose="020B0604020202020204" pitchFamily="34" charset="0"/>
              <a:cs typeface="Arial" panose="020B0604020202020204" pitchFamily="34" charset="0"/>
            </a:rPr>
            <a:t>mendapatkan</a:t>
          </a:r>
          <a:r>
            <a:rPr lang="en-ID" sz="1000" dirty="0">
              <a:solidFill>
                <a:schemeClr val="tx1"/>
              </a:solidFill>
              <a:latin typeface="Arial" panose="020B0604020202020204" pitchFamily="34" charset="0"/>
              <a:cs typeface="Arial" panose="020B0604020202020204" pitchFamily="34" charset="0"/>
            </a:rPr>
            <a:t> </a:t>
          </a:r>
          <a:r>
            <a:rPr lang="en-ID" sz="1000" dirty="0" err="1">
              <a:solidFill>
                <a:schemeClr val="tx1"/>
              </a:solidFill>
              <a:latin typeface="Arial" panose="020B0604020202020204" pitchFamily="34" charset="0"/>
              <a:cs typeface="Arial" panose="020B0604020202020204" pitchFamily="34" charset="0"/>
            </a:rPr>
            <a:t>persetujuan</a:t>
          </a:r>
          <a:r>
            <a:rPr lang="en-ID" sz="1000" dirty="0">
              <a:solidFill>
                <a:schemeClr val="tx1"/>
              </a:solidFill>
              <a:latin typeface="Arial" panose="020B0604020202020204" pitchFamily="34" charset="0"/>
              <a:cs typeface="Arial" panose="020B0604020202020204" pitchFamily="34" charset="0"/>
            </a:rPr>
            <a:t> </a:t>
          </a:r>
          <a:r>
            <a:rPr lang="en-ID" sz="1000" dirty="0" err="1">
              <a:solidFill>
                <a:schemeClr val="tx1"/>
              </a:solidFill>
              <a:latin typeface="Arial" panose="020B0604020202020204" pitchFamily="34" charset="0"/>
              <a:cs typeface="Arial" panose="020B0604020202020204" pitchFamily="34" charset="0"/>
            </a:rPr>
            <a:t>pimpinan</a:t>
          </a:r>
          <a:r>
            <a:rPr lang="en-ID" sz="1000" dirty="0">
              <a:solidFill>
                <a:schemeClr val="tx1"/>
              </a:solidFill>
              <a:latin typeface="Arial" panose="020B0604020202020204" pitchFamily="34" charset="0"/>
              <a:cs typeface="Arial" panose="020B0604020202020204" pitchFamily="34" charset="0"/>
            </a:rPr>
            <a:t> </a:t>
          </a:r>
          <a:r>
            <a:rPr lang="en-ID" sz="1000" dirty="0" err="1">
              <a:solidFill>
                <a:schemeClr val="tx1"/>
              </a:solidFill>
              <a:latin typeface="Arial" panose="020B0604020202020204" pitchFamily="34" charset="0"/>
              <a:cs typeface="Arial" panose="020B0604020202020204" pitchFamily="34" charset="0"/>
            </a:rPr>
            <a:t>sebagai</a:t>
          </a:r>
          <a:r>
            <a:rPr lang="en-ID" sz="1000" dirty="0">
              <a:solidFill>
                <a:schemeClr val="tx1"/>
              </a:solidFill>
              <a:latin typeface="Arial" panose="020B0604020202020204" pitchFamily="34" charset="0"/>
              <a:cs typeface="Arial" panose="020B0604020202020204" pitchFamily="34" charset="0"/>
            </a:rPr>
            <a:t> data </a:t>
          </a:r>
          <a:r>
            <a:rPr lang="en-ID" sz="1000" dirty="0" err="1">
              <a:solidFill>
                <a:schemeClr val="tx1"/>
              </a:solidFill>
              <a:latin typeface="Arial" panose="020B0604020202020204" pitchFamily="34" charset="0"/>
              <a:cs typeface="Arial" panose="020B0604020202020204" pitchFamily="34" charset="0"/>
            </a:rPr>
            <a:t>dukung</a:t>
          </a:r>
          <a:r>
            <a:rPr lang="en-ID" sz="1000" dirty="0">
              <a:solidFill>
                <a:schemeClr val="tx1"/>
              </a:solidFill>
              <a:latin typeface="Arial" panose="020B0604020202020204" pitchFamily="34" charset="0"/>
              <a:cs typeface="Arial" panose="020B0604020202020204" pitchFamily="34" charset="0"/>
            </a:rPr>
            <a:t> </a:t>
          </a:r>
          <a:r>
            <a:rPr lang="en-ID" sz="1000" dirty="0" err="1">
              <a:solidFill>
                <a:schemeClr val="tx1"/>
              </a:solidFill>
              <a:latin typeface="Arial" panose="020B0604020202020204" pitchFamily="34" charset="0"/>
              <a:cs typeface="Arial" panose="020B0604020202020204" pitchFamily="34" charset="0"/>
            </a:rPr>
            <a:t>evaluasi</a:t>
          </a:r>
          <a:r>
            <a:rPr lang="en-ID" sz="1000" dirty="0">
              <a:solidFill>
                <a:schemeClr val="tx1"/>
              </a:solidFill>
              <a:latin typeface="Arial" panose="020B0604020202020204" pitchFamily="34" charset="0"/>
              <a:cs typeface="Arial" panose="020B0604020202020204" pitchFamily="34" charset="0"/>
            </a:rPr>
            <a:t> </a:t>
          </a:r>
          <a:r>
            <a:rPr lang="id-ID" sz="1000" dirty="0">
              <a:solidFill>
                <a:schemeClr val="tx1"/>
              </a:solidFill>
              <a:latin typeface="Arial" panose="020B0604020202020204" pitchFamily="34" charset="0"/>
              <a:cs typeface="Arial" panose="020B0604020202020204" pitchFamily="34" charset="0"/>
            </a:rPr>
            <a:t>APIP </a:t>
          </a:r>
          <a:r>
            <a:rPr lang="en-ID" sz="1000" dirty="0" err="1">
              <a:solidFill>
                <a:schemeClr val="tx1"/>
              </a:solidFill>
              <a:latin typeface="Arial" panose="020B0604020202020204" pitchFamily="34" charset="0"/>
              <a:cs typeface="Arial" panose="020B0604020202020204" pitchFamily="34" charset="0"/>
            </a:rPr>
            <a:t>Kemenhub</a:t>
          </a:r>
          <a:r>
            <a:rPr lang="en-ID" sz="1000" dirty="0">
              <a:solidFill>
                <a:schemeClr val="tx1"/>
              </a:solidFill>
              <a:latin typeface="Arial" panose="020B0604020202020204" pitchFamily="34" charset="0"/>
              <a:cs typeface="Arial" panose="020B0604020202020204" pitchFamily="34" charset="0"/>
            </a:rPr>
            <a:t> dan </a:t>
          </a:r>
          <a:r>
            <a:rPr lang="id-ID" sz="1000" dirty="0">
              <a:solidFill>
                <a:schemeClr val="tx1"/>
              </a:solidFill>
              <a:latin typeface="Arial" panose="020B0604020202020204" pitchFamily="34" charset="0"/>
              <a:cs typeface="Arial" panose="020B0604020202020204" pitchFamily="34" charset="0"/>
            </a:rPr>
            <a:t>Kemen</a:t>
          </a:r>
          <a:r>
            <a:rPr lang="en-ID" sz="1000" dirty="0">
              <a:solidFill>
                <a:schemeClr val="tx1"/>
              </a:solidFill>
              <a:latin typeface="Arial" panose="020B0604020202020204" pitchFamily="34" charset="0"/>
              <a:cs typeface="Arial" panose="020B0604020202020204" pitchFamily="34" charset="0"/>
            </a:rPr>
            <a:t>PANRB</a:t>
          </a:r>
          <a:endParaRPr lang="en-ID" sz="1100" dirty="0">
            <a:solidFill>
              <a:schemeClr val="tx1"/>
            </a:solidFill>
            <a:latin typeface="Arial" panose="020B0604020202020204" pitchFamily="34" charset="0"/>
            <a:cs typeface="Arial" panose="020B0604020202020204" pitchFamily="34" charset="0"/>
          </a:endParaRPr>
        </a:p>
      </dgm:t>
    </dgm:pt>
    <dgm:pt modelId="{BD216163-F430-4141-AB2C-4ECA63EF253C}" type="parTrans" cxnId="{E8A3C004-850B-4AEA-A17D-4471B41A005E}">
      <dgm:prSet/>
      <dgm:spPr/>
      <dgm:t>
        <a:bodyPr/>
        <a:lstStyle/>
        <a:p>
          <a:endParaRPr lang="en-ID" sz="1100">
            <a:solidFill>
              <a:schemeClr val="tx1"/>
            </a:solidFill>
            <a:latin typeface="Arial" panose="020B0604020202020204" pitchFamily="34" charset="0"/>
            <a:cs typeface="Arial" panose="020B0604020202020204" pitchFamily="34" charset="0"/>
          </a:endParaRPr>
        </a:p>
      </dgm:t>
    </dgm:pt>
    <dgm:pt modelId="{1ADE6B45-30DD-4AE2-AF77-3D41069EEBC3}" type="sibTrans" cxnId="{E8A3C004-850B-4AEA-A17D-4471B41A005E}">
      <dgm:prSet/>
      <dgm:spPr/>
      <dgm:t>
        <a:bodyPr/>
        <a:lstStyle/>
        <a:p>
          <a:endParaRPr lang="en-ID" sz="1100">
            <a:solidFill>
              <a:schemeClr val="tx1"/>
            </a:solidFill>
            <a:latin typeface="Arial" panose="020B0604020202020204" pitchFamily="34" charset="0"/>
            <a:cs typeface="Arial" panose="020B0604020202020204" pitchFamily="34" charset="0"/>
          </a:endParaRPr>
        </a:p>
      </dgm:t>
    </dgm:pt>
    <dgm:pt modelId="{9DF01C3D-7B41-4BD4-8C6A-13456F4AC696}">
      <dgm:prSet phldrT="[Text]" phldr="0" custT="1"/>
      <dgm:spPr/>
      <dgm:t>
        <a:bodyPr vert="horz" wrap="square"/>
        <a:lstStyle/>
        <a:p>
          <a:pPr>
            <a:lnSpc>
              <a:spcPct val="100000"/>
            </a:lnSpc>
            <a:spcBef>
              <a:spcPct val="0"/>
            </a:spcBef>
            <a:spcAft>
              <a:spcPct val="35000"/>
            </a:spcAft>
          </a:pPr>
          <a:r>
            <a:rPr lang="en-ID" sz="1400" b="1" dirty="0">
              <a:solidFill>
                <a:schemeClr val="tx1"/>
              </a:solidFill>
              <a:latin typeface="Arial" panose="020B0604020202020204" pitchFamily="34" charset="0"/>
              <a:cs typeface="Arial" panose="020B0604020202020204" pitchFamily="34" charset="0"/>
            </a:rPr>
            <a:t>E-MONEV</a:t>
          </a:r>
        </a:p>
      </dgm:t>
    </dgm:pt>
    <dgm:pt modelId="{FA1585C9-5C1B-443E-9267-D898EC2E066F}" type="parTrans" cxnId="{D799AF52-9E97-4106-AA83-754D16CF5E17}">
      <dgm:prSet/>
      <dgm:spPr/>
      <dgm:t>
        <a:bodyPr/>
        <a:lstStyle/>
        <a:p>
          <a:endParaRPr lang="en-ID" sz="1100">
            <a:solidFill>
              <a:schemeClr val="tx1"/>
            </a:solidFill>
            <a:latin typeface="Arial" panose="020B0604020202020204" pitchFamily="34" charset="0"/>
            <a:cs typeface="Arial" panose="020B0604020202020204" pitchFamily="34" charset="0"/>
          </a:endParaRPr>
        </a:p>
      </dgm:t>
    </dgm:pt>
    <dgm:pt modelId="{A2AC6CB4-8C24-4DB8-A1BB-773366E71BB6}" type="sibTrans" cxnId="{D799AF52-9E97-4106-AA83-754D16CF5E17}">
      <dgm:prSet/>
      <dgm:spPr/>
      <dgm:t>
        <a:bodyPr/>
        <a:lstStyle/>
        <a:p>
          <a:endParaRPr lang="en-ID" sz="1100">
            <a:solidFill>
              <a:schemeClr val="tx1"/>
            </a:solidFill>
            <a:latin typeface="Arial" panose="020B0604020202020204" pitchFamily="34" charset="0"/>
            <a:cs typeface="Arial" panose="020B0604020202020204" pitchFamily="34" charset="0"/>
          </a:endParaRPr>
        </a:p>
      </dgm:t>
    </dgm:pt>
    <dgm:pt modelId="{5EA4085B-E2BB-4D8B-B784-9E5EA59CCC5E}">
      <dgm:prSet phldrT="[Text]" phldr="0" custT="1"/>
      <dgm:spPr/>
      <dgm:t>
        <a:bodyPr vert="horz" wrap="square"/>
        <a:lstStyle/>
        <a:p>
          <a:pPr>
            <a:lnSpc>
              <a:spcPct val="100000"/>
            </a:lnSpc>
            <a:spcBef>
              <a:spcPct val="0"/>
            </a:spcBef>
            <a:spcAft>
              <a:spcPct val="35000"/>
            </a:spcAft>
          </a:pPr>
          <a:r>
            <a:rPr lang="en-ID" sz="1000" dirty="0" err="1">
              <a:solidFill>
                <a:schemeClr val="tx1"/>
              </a:solidFill>
              <a:latin typeface="Arial" panose="020B0604020202020204" pitchFamily="34" charset="0"/>
              <a:cs typeface="Arial" panose="020B0604020202020204" pitchFamily="34" charset="0"/>
            </a:rPr>
            <a:t>Aplikasi</a:t>
          </a:r>
          <a:r>
            <a:rPr lang="en-ID" sz="1000" dirty="0">
              <a:solidFill>
                <a:schemeClr val="tx1"/>
              </a:solidFill>
              <a:latin typeface="Arial" panose="020B0604020202020204" pitchFamily="34" charset="0"/>
              <a:cs typeface="Arial" panose="020B0604020202020204" pitchFamily="34" charset="0"/>
            </a:rPr>
            <a:t> oleh </a:t>
          </a:r>
          <a:r>
            <a:rPr lang="en-ID" sz="1000" dirty="0" err="1">
              <a:solidFill>
                <a:schemeClr val="tx1"/>
              </a:solidFill>
              <a:latin typeface="Arial" panose="020B0604020202020204" pitchFamily="34" charset="0"/>
              <a:cs typeface="Arial" panose="020B0604020202020204" pitchFamily="34" charset="0"/>
            </a:rPr>
            <a:t>Bappenas</a:t>
          </a:r>
          <a:r>
            <a:rPr lang="en-ID" sz="1000" dirty="0">
              <a:solidFill>
                <a:schemeClr val="tx1"/>
              </a:solidFill>
              <a:latin typeface="Arial" panose="020B0604020202020204" pitchFamily="34" charset="0"/>
              <a:cs typeface="Arial" panose="020B0604020202020204" pitchFamily="34" charset="0"/>
            </a:rPr>
            <a:t> </a:t>
          </a:r>
          <a:r>
            <a:rPr lang="en-ID" sz="1000" dirty="0" err="1">
              <a:solidFill>
                <a:schemeClr val="tx1"/>
              </a:solidFill>
              <a:latin typeface="Arial" panose="020B0604020202020204" pitchFamily="34" charset="0"/>
              <a:cs typeface="Arial" panose="020B0604020202020204" pitchFamily="34" charset="0"/>
            </a:rPr>
            <a:t>sebagai</a:t>
          </a:r>
          <a:r>
            <a:rPr lang="en-ID" sz="1000" dirty="0">
              <a:solidFill>
                <a:schemeClr val="tx1"/>
              </a:solidFill>
              <a:latin typeface="Arial" panose="020B0604020202020204" pitchFamily="34" charset="0"/>
              <a:cs typeface="Arial" panose="020B0604020202020204" pitchFamily="34" charset="0"/>
            </a:rPr>
            <a:t> </a:t>
          </a:r>
          <a:r>
            <a:rPr lang="en-ID" sz="1000" dirty="0" err="1">
              <a:solidFill>
                <a:schemeClr val="tx1"/>
              </a:solidFill>
              <a:latin typeface="Arial" panose="020B0604020202020204" pitchFamily="34" charset="0"/>
              <a:cs typeface="Arial" panose="020B0604020202020204" pitchFamily="34" charset="0"/>
            </a:rPr>
            <a:t>tindak</a:t>
          </a:r>
          <a:r>
            <a:rPr lang="en-ID" sz="1000" dirty="0">
              <a:solidFill>
                <a:schemeClr val="tx1"/>
              </a:solidFill>
              <a:latin typeface="Arial" panose="020B0604020202020204" pitchFamily="34" charset="0"/>
              <a:cs typeface="Arial" panose="020B0604020202020204" pitchFamily="34" charset="0"/>
            </a:rPr>
            <a:t> </a:t>
          </a:r>
          <a:r>
            <a:rPr lang="en-ID" sz="1000" dirty="0" err="1">
              <a:solidFill>
                <a:schemeClr val="tx1"/>
              </a:solidFill>
              <a:latin typeface="Arial" panose="020B0604020202020204" pitchFamily="34" charset="0"/>
              <a:cs typeface="Arial" panose="020B0604020202020204" pitchFamily="34" charset="0"/>
            </a:rPr>
            <a:t>lanjut</a:t>
          </a:r>
          <a:r>
            <a:rPr lang="en-ID" sz="1000" dirty="0">
              <a:solidFill>
                <a:schemeClr val="tx1"/>
              </a:solidFill>
              <a:latin typeface="Arial" panose="020B0604020202020204" pitchFamily="34" charset="0"/>
              <a:cs typeface="Arial" panose="020B0604020202020204" pitchFamily="34" charset="0"/>
            </a:rPr>
            <a:t> PP 39 </a:t>
          </a:r>
          <a:r>
            <a:rPr lang="en-ID" sz="1000" dirty="0" err="1">
              <a:solidFill>
                <a:schemeClr val="tx1"/>
              </a:solidFill>
              <a:latin typeface="Arial" panose="020B0604020202020204" pitchFamily="34" charset="0"/>
              <a:cs typeface="Arial" panose="020B0604020202020204" pitchFamily="34" charset="0"/>
            </a:rPr>
            <a:t>Tahun</a:t>
          </a:r>
          <a:r>
            <a:rPr lang="en-ID" sz="1000" dirty="0">
              <a:solidFill>
                <a:schemeClr val="tx1"/>
              </a:solidFill>
              <a:latin typeface="Arial" panose="020B0604020202020204" pitchFamily="34" charset="0"/>
              <a:cs typeface="Arial" panose="020B0604020202020204" pitchFamily="34" charset="0"/>
            </a:rPr>
            <a:t> 2006 </a:t>
          </a:r>
          <a:r>
            <a:rPr lang="es-ES" sz="1000" b="0" i="0" dirty="0" err="1">
              <a:solidFill>
                <a:schemeClr val="tx1"/>
              </a:solidFill>
              <a:latin typeface="Arial" panose="020B0604020202020204" pitchFamily="34" charset="0"/>
              <a:cs typeface="Arial" panose="020B0604020202020204" pitchFamily="34" charset="0"/>
            </a:rPr>
            <a:t>tentang</a:t>
          </a:r>
          <a:r>
            <a:rPr lang="es-ES" sz="1000" b="0" i="0" dirty="0">
              <a:solidFill>
                <a:schemeClr val="tx1"/>
              </a:solidFill>
              <a:latin typeface="Arial" panose="020B0604020202020204" pitchFamily="34" charset="0"/>
              <a:cs typeface="Arial" panose="020B0604020202020204" pitchFamily="34" charset="0"/>
            </a:rPr>
            <a:t> Tata Cara </a:t>
          </a:r>
          <a:r>
            <a:rPr lang="es-ES" sz="1000" b="0" i="0" dirty="0" err="1">
              <a:solidFill>
                <a:schemeClr val="tx1"/>
              </a:solidFill>
              <a:latin typeface="Arial" panose="020B0604020202020204" pitchFamily="34" charset="0"/>
              <a:cs typeface="Arial" panose="020B0604020202020204" pitchFamily="34" charset="0"/>
            </a:rPr>
            <a:t>Pengendalian</a:t>
          </a:r>
          <a:r>
            <a:rPr lang="es-ES" sz="1000" b="0" i="0" dirty="0">
              <a:solidFill>
                <a:schemeClr val="tx1"/>
              </a:solidFill>
              <a:latin typeface="Arial" panose="020B0604020202020204" pitchFamily="34" charset="0"/>
              <a:cs typeface="Arial" panose="020B0604020202020204" pitchFamily="34" charset="0"/>
            </a:rPr>
            <a:t> dan </a:t>
          </a:r>
          <a:r>
            <a:rPr lang="es-ES" sz="1000" b="0" i="0" dirty="0" err="1">
              <a:solidFill>
                <a:schemeClr val="tx1"/>
              </a:solidFill>
              <a:latin typeface="Arial" panose="020B0604020202020204" pitchFamily="34" charset="0"/>
              <a:cs typeface="Arial" panose="020B0604020202020204" pitchFamily="34" charset="0"/>
            </a:rPr>
            <a:t>Evaluasi</a:t>
          </a:r>
          <a:r>
            <a:rPr lang="es-ES" sz="1000" b="0" i="0" dirty="0">
              <a:solidFill>
                <a:schemeClr val="tx1"/>
              </a:solidFill>
              <a:latin typeface="Arial" panose="020B0604020202020204" pitchFamily="34" charset="0"/>
              <a:cs typeface="Arial" panose="020B0604020202020204" pitchFamily="34" charset="0"/>
            </a:rPr>
            <a:t> </a:t>
          </a:r>
          <a:r>
            <a:rPr lang="es-ES" sz="1000" b="0" i="0" dirty="0" err="1">
              <a:solidFill>
                <a:schemeClr val="tx1"/>
              </a:solidFill>
              <a:latin typeface="Arial" panose="020B0604020202020204" pitchFamily="34" charset="0"/>
              <a:cs typeface="Arial" panose="020B0604020202020204" pitchFamily="34" charset="0"/>
            </a:rPr>
            <a:t>Pelaksanaan</a:t>
          </a:r>
          <a:r>
            <a:rPr lang="es-ES" sz="1000" b="0" i="0" dirty="0">
              <a:solidFill>
                <a:schemeClr val="tx1"/>
              </a:solidFill>
              <a:latin typeface="Arial" panose="020B0604020202020204" pitchFamily="34" charset="0"/>
              <a:cs typeface="Arial" panose="020B0604020202020204" pitchFamily="34" charset="0"/>
            </a:rPr>
            <a:t> </a:t>
          </a:r>
          <a:r>
            <a:rPr lang="es-ES" sz="1000" b="0" i="0" dirty="0" err="1">
              <a:solidFill>
                <a:schemeClr val="tx1"/>
              </a:solidFill>
              <a:latin typeface="Arial" panose="020B0604020202020204" pitchFamily="34" charset="0"/>
              <a:cs typeface="Arial" panose="020B0604020202020204" pitchFamily="34" charset="0"/>
            </a:rPr>
            <a:t>Rencana</a:t>
          </a:r>
          <a:r>
            <a:rPr lang="es-ES" sz="1000" b="0" i="0" dirty="0">
              <a:solidFill>
                <a:schemeClr val="tx1"/>
              </a:solidFill>
              <a:latin typeface="Arial" panose="020B0604020202020204" pitchFamily="34" charset="0"/>
              <a:cs typeface="Arial" panose="020B0604020202020204" pitchFamily="34" charset="0"/>
            </a:rPr>
            <a:t> </a:t>
          </a:r>
          <a:r>
            <a:rPr lang="es-ES" sz="1000" b="0" i="0" dirty="0" err="1">
              <a:solidFill>
                <a:schemeClr val="tx1"/>
              </a:solidFill>
              <a:latin typeface="Arial" panose="020B0604020202020204" pitchFamily="34" charset="0"/>
              <a:cs typeface="Arial" panose="020B0604020202020204" pitchFamily="34" charset="0"/>
            </a:rPr>
            <a:t>Pembangunan</a:t>
          </a:r>
          <a:r>
            <a:rPr lang="es-ES" sz="1000" b="0" i="0" dirty="0">
              <a:solidFill>
                <a:schemeClr val="tx1"/>
              </a:solidFill>
              <a:latin typeface="Arial" panose="020B0604020202020204" pitchFamily="34" charset="0"/>
              <a:cs typeface="Arial" panose="020B0604020202020204" pitchFamily="34" charset="0"/>
            </a:rPr>
            <a:t>.</a:t>
          </a:r>
          <a:endParaRPr lang="en-ID" sz="1000" dirty="0">
            <a:solidFill>
              <a:schemeClr val="tx1"/>
            </a:solidFill>
            <a:latin typeface="Arial" panose="020B0604020202020204" pitchFamily="34" charset="0"/>
            <a:cs typeface="Arial" panose="020B0604020202020204" pitchFamily="34" charset="0"/>
          </a:endParaRPr>
        </a:p>
      </dgm:t>
    </dgm:pt>
    <dgm:pt modelId="{864602DC-5E46-4A14-89F4-BF73465FBD79}" type="parTrans" cxnId="{7E321E5A-4464-4BE7-82CD-1802093D3074}">
      <dgm:prSet/>
      <dgm:spPr/>
      <dgm:t>
        <a:bodyPr/>
        <a:lstStyle/>
        <a:p>
          <a:endParaRPr lang="en-ID" sz="1100">
            <a:solidFill>
              <a:schemeClr val="tx1"/>
            </a:solidFill>
            <a:latin typeface="Arial" panose="020B0604020202020204" pitchFamily="34" charset="0"/>
            <a:cs typeface="Arial" panose="020B0604020202020204" pitchFamily="34" charset="0"/>
          </a:endParaRPr>
        </a:p>
      </dgm:t>
    </dgm:pt>
    <dgm:pt modelId="{3DD2CFE3-F94A-4BE2-9217-C3C507A1E1C1}" type="sibTrans" cxnId="{7E321E5A-4464-4BE7-82CD-1802093D3074}">
      <dgm:prSet/>
      <dgm:spPr/>
      <dgm:t>
        <a:bodyPr/>
        <a:lstStyle/>
        <a:p>
          <a:endParaRPr lang="en-ID" sz="1100">
            <a:solidFill>
              <a:schemeClr val="tx1"/>
            </a:solidFill>
            <a:latin typeface="Arial" panose="020B0604020202020204" pitchFamily="34" charset="0"/>
            <a:cs typeface="Arial" panose="020B0604020202020204" pitchFamily="34" charset="0"/>
          </a:endParaRPr>
        </a:p>
      </dgm:t>
    </dgm:pt>
    <dgm:pt modelId="{FDDB9D59-B456-4BD3-86CA-165A42ED2066}">
      <dgm:prSet phldrT="[Text]" phldr="0" custT="1"/>
      <dgm:spPr/>
      <dgm:t>
        <a:bodyPr vert="horz" wrap="square"/>
        <a:lstStyle/>
        <a:p>
          <a:pPr>
            <a:lnSpc>
              <a:spcPct val="100000"/>
            </a:lnSpc>
            <a:spcBef>
              <a:spcPct val="0"/>
            </a:spcBef>
            <a:spcAft>
              <a:spcPct val="35000"/>
            </a:spcAft>
          </a:pPr>
          <a:r>
            <a:rPr lang="en-ID" sz="1000" dirty="0" err="1">
              <a:solidFill>
                <a:schemeClr val="tx1"/>
              </a:solidFill>
              <a:latin typeface="Arial" panose="020B0604020202020204" pitchFamily="34" charset="0"/>
              <a:cs typeface="Arial" panose="020B0604020202020204" pitchFamily="34" charset="0"/>
            </a:rPr>
            <a:t>Balai</a:t>
          </a:r>
          <a:r>
            <a:rPr lang="en-ID" sz="1000" dirty="0">
              <a:solidFill>
                <a:schemeClr val="tx1"/>
              </a:solidFill>
              <a:latin typeface="Arial" panose="020B0604020202020204" pitchFamily="34" charset="0"/>
              <a:cs typeface="Arial" panose="020B0604020202020204" pitchFamily="34" charset="0"/>
            </a:rPr>
            <a:t>/</a:t>
          </a:r>
          <a:r>
            <a:rPr lang="en-ID" sz="1000" dirty="0" err="1">
              <a:solidFill>
                <a:schemeClr val="tx1"/>
              </a:solidFill>
              <a:latin typeface="Arial" panose="020B0604020202020204" pitchFamily="34" charset="0"/>
              <a:cs typeface="Arial" panose="020B0604020202020204" pitchFamily="34" charset="0"/>
            </a:rPr>
            <a:t>Satker</a:t>
          </a:r>
          <a:r>
            <a:rPr lang="en-ID" sz="1000" dirty="0">
              <a:solidFill>
                <a:schemeClr val="tx1"/>
              </a:solidFill>
              <a:latin typeface="Arial" panose="020B0604020202020204" pitchFamily="34" charset="0"/>
              <a:cs typeface="Arial" panose="020B0604020202020204" pitchFamily="34" charset="0"/>
            </a:rPr>
            <a:t> </a:t>
          </a:r>
          <a:r>
            <a:rPr lang="en-ID" sz="1000" dirty="0" err="1">
              <a:solidFill>
                <a:schemeClr val="tx1"/>
              </a:solidFill>
              <a:latin typeface="Arial" panose="020B0604020202020204" pitchFamily="34" charset="0"/>
              <a:cs typeface="Arial" panose="020B0604020202020204" pitchFamily="34" charset="0"/>
            </a:rPr>
            <a:t>melakukan</a:t>
          </a:r>
          <a:r>
            <a:rPr lang="en-ID" sz="1000" dirty="0">
              <a:solidFill>
                <a:schemeClr val="tx1"/>
              </a:solidFill>
              <a:latin typeface="Arial" panose="020B0604020202020204" pitchFamily="34" charset="0"/>
              <a:cs typeface="Arial" panose="020B0604020202020204" pitchFamily="34" charset="0"/>
            </a:rPr>
            <a:t> </a:t>
          </a:r>
          <a:r>
            <a:rPr lang="en-ID" sz="1000" dirty="0" err="1">
              <a:solidFill>
                <a:schemeClr val="tx1"/>
              </a:solidFill>
              <a:latin typeface="Arial" panose="020B0604020202020204" pitchFamily="34" charset="0"/>
              <a:cs typeface="Arial" panose="020B0604020202020204" pitchFamily="34" charset="0"/>
            </a:rPr>
            <a:t>penginputan</a:t>
          </a:r>
          <a:r>
            <a:rPr lang="en-ID" sz="1000" dirty="0">
              <a:solidFill>
                <a:schemeClr val="tx1"/>
              </a:solidFill>
              <a:latin typeface="Arial" panose="020B0604020202020204" pitchFamily="34" charset="0"/>
              <a:cs typeface="Arial" panose="020B0604020202020204" pitchFamily="34" charset="0"/>
            </a:rPr>
            <a:t> </a:t>
          </a:r>
          <a:r>
            <a:rPr lang="en-ID" sz="1000" dirty="0" err="1">
              <a:solidFill>
                <a:schemeClr val="tx1"/>
              </a:solidFill>
              <a:latin typeface="Arial" panose="020B0604020202020204" pitchFamily="34" charset="0"/>
              <a:cs typeface="Arial" panose="020B0604020202020204" pitchFamily="34" charset="0"/>
            </a:rPr>
            <a:t>realisasi</a:t>
          </a:r>
          <a:r>
            <a:rPr lang="en-ID" sz="1000" dirty="0">
              <a:solidFill>
                <a:schemeClr val="tx1"/>
              </a:solidFill>
              <a:latin typeface="Arial" panose="020B0604020202020204" pitchFamily="34" charset="0"/>
              <a:cs typeface="Arial" panose="020B0604020202020204" pitchFamily="34" charset="0"/>
            </a:rPr>
            <a:t> </a:t>
          </a:r>
          <a:r>
            <a:rPr lang="en-ID" sz="1000" dirty="0" err="1">
              <a:solidFill>
                <a:schemeClr val="tx1"/>
              </a:solidFill>
              <a:latin typeface="Arial" panose="020B0604020202020204" pitchFamily="34" charset="0"/>
              <a:cs typeface="Arial" panose="020B0604020202020204" pitchFamily="34" charset="0"/>
            </a:rPr>
            <a:t>anggaran</a:t>
          </a:r>
          <a:r>
            <a:rPr lang="en-ID" sz="1000" dirty="0">
              <a:solidFill>
                <a:schemeClr val="tx1"/>
              </a:solidFill>
              <a:latin typeface="Arial" panose="020B0604020202020204" pitchFamily="34" charset="0"/>
              <a:cs typeface="Arial" panose="020B0604020202020204" pitchFamily="34" charset="0"/>
            </a:rPr>
            <a:t> </a:t>
          </a:r>
          <a:r>
            <a:rPr lang="en-ID" sz="1000" dirty="0" err="1">
              <a:solidFill>
                <a:schemeClr val="tx1"/>
              </a:solidFill>
              <a:latin typeface="Arial" panose="020B0604020202020204" pitchFamily="34" charset="0"/>
              <a:cs typeface="Arial" panose="020B0604020202020204" pitchFamily="34" charset="0"/>
            </a:rPr>
            <a:t>untuk</a:t>
          </a:r>
          <a:r>
            <a:rPr lang="en-ID" sz="1000" dirty="0">
              <a:solidFill>
                <a:schemeClr val="tx1"/>
              </a:solidFill>
              <a:latin typeface="Arial" panose="020B0604020202020204" pitchFamily="34" charset="0"/>
              <a:cs typeface="Arial" panose="020B0604020202020204" pitchFamily="34" charset="0"/>
            </a:rPr>
            <a:t> </a:t>
          </a:r>
          <a:r>
            <a:rPr lang="en-ID" sz="1000" dirty="0" err="1">
              <a:solidFill>
                <a:schemeClr val="tx1"/>
              </a:solidFill>
              <a:latin typeface="Arial" panose="020B0604020202020204" pitchFamily="34" charset="0"/>
              <a:cs typeface="Arial" panose="020B0604020202020204" pitchFamily="34" charset="0"/>
            </a:rPr>
            <a:t>masing-masing</a:t>
          </a:r>
          <a:r>
            <a:rPr lang="en-ID" sz="1000" dirty="0">
              <a:solidFill>
                <a:schemeClr val="tx1"/>
              </a:solidFill>
              <a:latin typeface="Arial" panose="020B0604020202020204" pitchFamily="34" charset="0"/>
              <a:cs typeface="Arial" panose="020B0604020202020204" pitchFamily="34" charset="0"/>
            </a:rPr>
            <a:t> </a:t>
          </a:r>
          <a:r>
            <a:rPr lang="en-ID" sz="1000" i="1" dirty="0">
              <a:solidFill>
                <a:schemeClr val="tx1"/>
              </a:solidFill>
              <a:latin typeface="Arial" panose="020B0604020202020204" pitchFamily="34" charset="0"/>
              <a:cs typeface="Arial" panose="020B0604020202020204" pitchFamily="34" charset="0"/>
            </a:rPr>
            <a:t>output</a:t>
          </a:r>
          <a:r>
            <a:rPr lang="en-ID" sz="1000" dirty="0">
              <a:solidFill>
                <a:schemeClr val="tx1"/>
              </a:solidFill>
              <a:latin typeface="Arial" panose="020B0604020202020204" pitchFamily="34" charset="0"/>
              <a:cs typeface="Arial" panose="020B0604020202020204" pitchFamily="34" charset="0"/>
            </a:rPr>
            <a:t> dan </a:t>
          </a:r>
          <a:r>
            <a:rPr lang="en-ID" sz="1000" dirty="0" err="1">
              <a:solidFill>
                <a:schemeClr val="tx1"/>
              </a:solidFill>
              <a:latin typeface="Arial" panose="020B0604020202020204" pitchFamily="34" charset="0"/>
              <a:cs typeface="Arial" panose="020B0604020202020204" pitchFamily="34" charset="0"/>
            </a:rPr>
            <a:t>komponen</a:t>
          </a:r>
          <a:r>
            <a:rPr lang="en-ID" sz="1000" dirty="0">
              <a:solidFill>
                <a:schemeClr val="tx1"/>
              </a:solidFill>
              <a:latin typeface="Arial" panose="020B0604020202020204" pitchFamily="34" charset="0"/>
              <a:cs typeface="Arial" panose="020B0604020202020204" pitchFamily="34" charset="0"/>
            </a:rPr>
            <a:t> </a:t>
          </a:r>
          <a:r>
            <a:rPr lang="en-ID" sz="1000" dirty="0" err="1">
              <a:solidFill>
                <a:schemeClr val="tx1"/>
              </a:solidFill>
              <a:latin typeface="Arial" panose="020B0604020202020204" pitchFamily="34" charset="0"/>
              <a:cs typeface="Arial" panose="020B0604020202020204" pitchFamily="34" charset="0"/>
            </a:rPr>
            <a:t>sebagaimana</a:t>
          </a:r>
          <a:r>
            <a:rPr lang="en-ID" sz="1000" dirty="0">
              <a:solidFill>
                <a:schemeClr val="tx1"/>
              </a:solidFill>
              <a:latin typeface="Arial" panose="020B0604020202020204" pitchFamily="34" charset="0"/>
              <a:cs typeface="Arial" panose="020B0604020202020204" pitchFamily="34" charset="0"/>
            </a:rPr>
            <a:t> pada POK </a:t>
          </a:r>
          <a:r>
            <a:rPr lang="en-ID" sz="1000" dirty="0" err="1">
              <a:solidFill>
                <a:schemeClr val="tx1"/>
              </a:solidFill>
              <a:latin typeface="Arial" panose="020B0604020202020204" pitchFamily="34" charset="0"/>
              <a:cs typeface="Arial" panose="020B0604020202020204" pitchFamily="34" charset="0"/>
            </a:rPr>
            <a:t>setiap</a:t>
          </a:r>
          <a:r>
            <a:rPr lang="en-ID" sz="1000" dirty="0">
              <a:solidFill>
                <a:schemeClr val="tx1"/>
              </a:solidFill>
              <a:latin typeface="Arial" panose="020B0604020202020204" pitchFamily="34" charset="0"/>
              <a:cs typeface="Arial" panose="020B0604020202020204" pitchFamily="34" charset="0"/>
            </a:rPr>
            <a:t> </a:t>
          </a:r>
          <a:r>
            <a:rPr lang="en-ID" sz="1000" dirty="0" err="1">
              <a:solidFill>
                <a:schemeClr val="tx1"/>
              </a:solidFill>
              <a:latin typeface="Arial" panose="020B0604020202020204" pitchFamily="34" charset="0"/>
              <a:cs typeface="Arial" panose="020B0604020202020204" pitchFamily="34" charset="0"/>
            </a:rPr>
            <a:t>Triwulan</a:t>
          </a:r>
          <a:r>
            <a:rPr lang="en-ID" sz="1000" dirty="0">
              <a:solidFill>
                <a:schemeClr val="tx1"/>
              </a:solidFill>
              <a:latin typeface="Arial" panose="020B0604020202020204" pitchFamily="34" charset="0"/>
              <a:cs typeface="Arial" panose="020B0604020202020204" pitchFamily="34" charset="0"/>
            </a:rPr>
            <a:t>. </a:t>
          </a:r>
          <a:endParaRPr sz="1000" dirty="0">
            <a:latin typeface="Arial" panose="020B0604020202020204" pitchFamily="34" charset="0"/>
            <a:cs typeface="Arial" panose="020B0604020202020204" pitchFamily="34" charset="0"/>
          </a:endParaRPr>
        </a:p>
      </dgm:t>
    </dgm:pt>
    <dgm:pt modelId="{CB50366B-E07D-4B66-A1CA-F6D6CBA5A2E2}" type="parTrans" cxnId="{9683E74B-5EB5-4E61-AA24-62DFEBB4D639}">
      <dgm:prSet/>
      <dgm:spPr/>
      <dgm:t>
        <a:bodyPr/>
        <a:lstStyle/>
        <a:p>
          <a:endParaRPr lang="en-ID" sz="1100">
            <a:solidFill>
              <a:schemeClr val="tx1"/>
            </a:solidFill>
            <a:latin typeface="Arial" panose="020B0604020202020204" pitchFamily="34" charset="0"/>
            <a:cs typeface="Arial" panose="020B0604020202020204" pitchFamily="34" charset="0"/>
          </a:endParaRPr>
        </a:p>
      </dgm:t>
    </dgm:pt>
    <dgm:pt modelId="{E20B11F6-B55F-4FD8-BDF2-8C97E34A1F96}" type="sibTrans" cxnId="{9683E74B-5EB5-4E61-AA24-62DFEBB4D639}">
      <dgm:prSet/>
      <dgm:spPr/>
      <dgm:t>
        <a:bodyPr/>
        <a:lstStyle/>
        <a:p>
          <a:endParaRPr lang="en-ID" sz="1100">
            <a:solidFill>
              <a:schemeClr val="tx1"/>
            </a:solidFill>
            <a:latin typeface="Arial" panose="020B0604020202020204" pitchFamily="34" charset="0"/>
            <a:cs typeface="Arial" panose="020B0604020202020204" pitchFamily="34" charset="0"/>
          </a:endParaRPr>
        </a:p>
      </dgm:t>
    </dgm:pt>
    <dgm:pt modelId="{C66F4A50-C753-48EE-9442-7414ED250B87}">
      <dgm:prSet phldrT="[Text]" phldr="0" custT="1"/>
      <dgm:spPr/>
      <dgm:t>
        <a:bodyPr vert="horz" wrap="square"/>
        <a:lstStyle/>
        <a:p>
          <a:pPr>
            <a:lnSpc>
              <a:spcPct val="100000"/>
            </a:lnSpc>
            <a:spcBef>
              <a:spcPct val="0"/>
            </a:spcBef>
            <a:spcAft>
              <a:spcPct val="35000"/>
            </a:spcAft>
          </a:pPr>
          <a:r>
            <a:rPr lang="en-ID" sz="1400" b="1" dirty="0">
              <a:solidFill>
                <a:schemeClr val="tx1"/>
              </a:solidFill>
              <a:latin typeface="Arial" panose="020B0604020202020204" pitchFamily="34" charset="0"/>
              <a:cs typeface="Arial" panose="020B0604020202020204" pitchFamily="34" charset="0"/>
            </a:rPr>
            <a:t>E-</a:t>
          </a:r>
          <a:r>
            <a:rPr lang="en-ID" sz="1400" b="1" i="1" dirty="0">
              <a:solidFill>
                <a:schemeClr val="tx1"/>
              </a:solidFill>
              <a:latin typeface="Arial" panose="020B0604020202020204" pitchFamily="34" charset="0"/>
              <a:cs typeface="Arial" panose="020B0604020202020204" pitchFamily="34" charset="0"/>
            </a:rPr>
            <a:t>PERFORMANCE</a:t>
          </a:r>
        </a:p>
      </dgm:t>
    </dgm:pt>
    <dgm:pt modelId="{760D7F87-77CF-4E31-9CDC-1C3B0E09DAFE}" type="sibTrans" cxnId="{BF2A3749-224C-426A-AFC7-02290E66AAEA}">
      <dgm:prSet/>
      <dgm:spPr/>
      <dgm:t>
        <a:bodyPr/>
        <a:lstStyle/>
        <a:p>
          <a:endParaRPr lang="en-ID" sz="1100">
            <a:solidFill>
              <a:schemeClr val="tx1"/>
            </a:solidFill>
            <a:latin typeface="Arial" panose="020B0604020202020204" pitchFamily="34" charset="0"/>
            <a:cs typeface="Arial" panose="020B0604020202020204" pitchFamily="34" charset="0"/>
          </a:endParaRPr>
        </a:p>
      </dgm:t>
    </dgm:pt>
    <dgm:pt modelId="{E5380722-3CE9-4B1F-A688-482F77ACE6BC}" type="parTrans" cxnId="{BF2A3749-224C-426A-AFC7-02290E66AAEA}">
      <dgm:prSet/>
      <dgm:spPr/>
      <dgm:t>
        <a:bodyPr/>
        <a:lstStyle/>
        <a:p>
          <a:endParaRPr lang="en-ID" sz="1100">
            <a:solidFill>
              <a:schemeClr val="tx1"/>
            </a:solidFill>
            <a:latin typeface="Arial" panose="020B0604020202020204" pitchFamily="34" charset="0"/>
            <a:cs typeface="Arial" panose="020B0604020202020204" pitchFamily="34" charset="0"/>
          </a:endParaRPr>
        </a:p>
      </dgm:t>
    </dgm:pt>
    <dgm:pt modelId="{093B82FE-B22F-47CE-9DA1-F832A1E81837}">
      <dgm:prSet phldrT="[Text]" phldr="0" custT="1"/>
      <dgm:spPr/>
      <dgm:t>
        <a:bodyPr vert="horz" wrap="square"/>
        <a:lstStyle/>
        <a:p>
          <a:pPr>
            <a:lnSpc>
              <a:spcPct val="100000"/>
            </a:lnSpc>
            <a:spcBef>
              <a:spcPct val="0"/>
            </a:spcBef>
            <a:spcAft>
              <a:spcPct val="35000"/>
            </a:spcAft>
          </a:pPr>
          <a:r>
            <a:rPr lang="en-ID" sz="1000" dirty="0" err="1">
              <a:solidFill>
                <a:schemeClr val="tx1"/>
              </a:solidFill>
              <a:latin typeface="Arial" panose="020B0604020202020204" pitchFamily="34" charset="0"/>
              <a:cs typeface="Arial" panose="020B0604020202020204" pitchFamily="34" charset="0"/>
            </a:rPr>
            <a:t>Aplikasi</a:t>
          </a:r>
          <a:r>
            <a:rPr lang="en-ID" sz="1000" dirty="0">
              <a:solidFill>
                <a:schemeClr val="tx1"/>
              </a:solidFill>
              <a:latin typeface="Arial" panose="020B0604020202020204" pitchFamily="34" charset="0"/>
              <a:cs typeface="Arial" panose="020B0604020202020204" pitchFamily="34" charset="0"/>
            </a:rPr>
            <a:t> oleh Kementerian </a:t>
          </a:r>
          <a:r>
            <a:rPr lang="en-ID" sz="1000" dirty="0" err="1">
              <a:solidFill>
                <a:schemeClr val="tx1"/>
              </a:solidFill>
              <a:latin typeface="Arial" panose="020B0604020202020204" pitchFamily="34" charset="0"/>
              <a:cs typeface="Arial" panose="020B0604020202020204" pitchFamily="34" charset="0"/>
            </a:rPr>
            <a:t>Perhubungan</a:t>
          </a:r>
          <a:r>
            <a:rPr lang="en-ID" sz="1000" dirty="0">
              <a:solidFill>
                <a:schemeClr val="tx1"/>
              </a:solidFill>
              <a:latin typeface="Arial" panose="020B0604020202020204" pitchFamily="34" charset="0"/>
              <a:cs typeface="Arial" panose="020B0604020202020204" pitchFamily="34" charset="0"/>
            </a:rPr>
            <a:t>.</a:t>
          </a:r>
          <a:endParaRPr sz="1000" dirty="0">
            <a:latin typeface="Arial" panose="020B0604020202020204" pitchFamily="34" charset="0"/>
            <a:cs typeface="Arial" panose="020B0604020202020204" pitchFamily="34" charset="0"/>
          </a:endParaRPr>
        </a:p>
      </dgm:t>
    </dgm:pt>
    <dgm:pt modelId="{196457D7-17F3-41FD-B9AD-83D88B2A4314}" type="sibTrans" cxnId="{C092AAB5-3F79-4D64-9394-997C8DA44767}">
      <dgm:prSet/>
      <dgm:spPr/>
      <dgm:t>
        <a:bodyPr/>
        <a:lstStyle/>
        <a:p>
          <a:endParaRPr lang="en-ID" sz="1100">
            <a:solidFill>
              <a:schemeClr val="tx1"/>
            </a:solidFill>
            <a:latin typeface="Arial" panose="020B0604020202020204" pitchFamily="34" charset="0"/>
            <a:cs typeface="Arial" panose="020B0604020202020204" pitchFamily="34" charset="0"/>
          </a:endParaRPr>
        </a:p>
      </dgm:t>
    </dgm:pt>
    <dgm:pt modelId="{E121C982-D34C-413B-BD70-7503BD6CB9B6}" type="parTrans" cxnId="{C092AAB5-3F79-4D64-9394-997C8DA44767}">
      <dgm:prSet/>
      <dgm:spPr/>
      <dgm:t>
        <a:bodyPr/>
        <a:lstStyle/>
        <a:p>
          <a:endParaRPr lang="en-ID" sz="1100">
            <a:solidFill>
              <a:schemeClr val="tx1"/>
            </a:solidFill>
            <a:latin typeface="Arial" panose="020B0604020202020204" pitchFamily="34" charset="0"/>
            <a:cs typeface="Arial" panose="020B0604020202020204" pitchFamily="34" charset="0"/>
          </a:endParaRPr>
        </a:p>
      </dgm:t>
    </dgm:pt>
    <dgm:pt modelId="{8BC2E247-D990-4DB7-A39E-034B0D98FE73}">
      <dgm:prSet phldrT="[Text]" phldr="0" custT="1"/>
      <dgm:spPr>
        <a:solidFill>
          <a:schemeClr val="accent5">
            <a:lumMod val="60000"/>
            <a:lumOff val="40000"/>
          </a:schemeClr>
        </a:solidFill>
      </dgm:spPr>
      <dgm:t>
        <a:bodyPr vert="horz" wrap="square"/>
        <a:lstStyle/>
        <a:p>
          <a:pPr>
            <a:lnSpc>
              <a:spcPct val="100000"/>
            </a:lnSpc>
            <a:spcBef>
              <a:spcPct val="0"/>
            </a:spcBef>
            <a:spcAft>
              <a:spcPct val="35000"/>
            </a:spcAft>
          </a:pPr>
          <a:r>
            <a:rPr lang="en-ID" sz="1000" dirty="0" err="1">
              <a:solidFill>
                <a:schemeClr val="tx1"/>
              </a:solidFill>
              <a:latin typeface="Arial" panose="020B0604020202020204" pitchFamily="34" charset="0"/>
              <a:cs typeface="Arial" panose="020B0604020202020204" pitchFamily="34" charset="0"/>
            </a:rPr>
            <a:t>Balai</a:t>
          </a:r>
          <a:r>
            <a:rPr lang="en-ID" sz="1000" dirty="0">
              <a:solidFill>
                <a:schemeClr val="tx1"/>
              </a:solidFill>
              <a:latin typeface="Arial" panose="020B0604020202020204" pitchFamily="34" charset="0"/>
              <a:cs typeface="Arial" panose="020B0604020202020204" pitchFamily="34" charset="0"/>
            </a:rPr>
            <a:t>/</a:t>
          </a:r>
          <a:r>
            <a:rPr lang="en-ID" sz="1000" dirty="0" err="1">
              <a:solidFill>
                <a:schemeClr val="tx1"/>
              </a:solidFill>
              <a:latin typeface="Arial" panose="020B0604020202020204" pitchFamily="34" charset="0"/>
              <a:cs typeface="Arial" panose="020B0604020202020204" pitchFamily="34" charset="0"/>
            </a:rPr>
            <a:t>Satker</a:t>
          </a:r>
          <a:r>
            <a:rPr lang="en-ID" sz="1000" dirty="0">
              <a:solidFill>
                <a:schemeClr val="tx1"/>
              </a:solidFill>
              <a:latin typeface="Arial" panose="020B0604020202020204" pitchFamily="34" charset="0"/>
              <a:cs typeface="Arial" panose="020B0604020202020204" pitchFamily="34" charset="0"/>
            </a:rPr>
            <a:t> </a:t>
          </a:r>
          <a:r>
            <a:rPr lang="en-ID" sz="1000" dirty="0" err="1">
              <a:solidFill>
                <a:schemeClr val="tx1"/>
              </a:solidFill>
              <a:latin typeface="Arial" panose="020B0604020202020204" pitchFamily="34" charset="0"/>
              <a:cs typeface="Arial" panose="020B0604020202020204" pitchFamily="34" charset="0"/>
            </a:rPr>
            <a:t>melakukan</a:t>
          </a:r>
          <a:r>
            <a:rPr lang="en-ID" sz="1000" dirty="0">
              <a:solidFill>
                <a:schemeClr val="tx1"/>
              </a:solidFill>
              <a:latin typeface="Arial" panose="020B0604020202020204" pitchFamily="34" charset="0"/>
              <a:cs typeface="Arial" panose="020B0604020202020204" pitchFamily="34" charset="0"/>
            </a:rPr>
            <a:t> </a:t>
          </a:r>
          <a:r>
            <a:rPr lang="en-ID" sz="1000" dirty="0" err="1">
              <a:solidFill>
                <a:schemeClr val="tx1"/>
              </a:solidFill>
              <a:latin typeface="Arial" panose="020B0604020202020204" pitchFamily="34" charset="0"/>
              <a:cs typeface="Arial" panose="020B0604020202020204" pitchFamily="34" charset="0"/>
            </a:rPr>
            <a:t>penginputan</a:t>
          </a:r>
          <a:r>
            <a:rPr lang="en-ID" sz="1000" dirty="0">
              <a:solidFill>
                <a:schemeClr val="tx1"/>
              </a:solidFill>
              <a:latin typeface="Arial" panose="020B0604020202020204" pitchFamily="34" charset="0"/>
              <a:cs typeface="Arial" panose="020B0604020202020204" pitchFamily="34" charset="0"/>
            </a:rPr>
            <a:t> data </a:t>
          </a:r>
          <a:r>
            <a:rPr lang="en-ID" sz="1000" dirty="0" err="1">
              <a:solidFill>
                <a:schemeClr val="tx1"/>
              </a:solidFill>
              <a:latin typeface="Arial" panose="020B0604020202020204" pitchFamily="34" charset="0"/>
              <a:cs typeface="Arial" panose="020B0604020202020204" pitchFamily="34" charset="0"/>
            </a:rPr>
            <a:t>capaian</a:t>
          </a:r>
          <a:r>
            <a:rPr lang="en-ID" sz="1000" dirty="0">
              <a:solidFill>
                <a:schemeClr val="tx1"/>
              </a:solidFill>
              <a:latin typeface="Arial" panose="020B0604020202020204" pitchFamily="34" charset="0"/>
              <a:cs typeface="Arial" panose="020B0604020202020204" pitchFamily="34" charset="0"/>
            </a:rPr>
            <a:t>/</a:t>
          </a:r>
          <a:r>
            <a:rPr lang="en-ID" sz="1000" dirty="0" err="1">
              <a:solidFill>
                <a:schemeClr val="tx1"/>
              </a:solidFill>
              <a:latin typeface="Arial" panose="020B0604020202020204" pitchFamily="34" charset="0"/>
              <a:cs typeface="Arial" panose="020B0604020202020204" pitchFamily="34" charset="0"/>
            </a:rPr>
            <a:t>realisasi</a:t>
          </a:r>
          <a:r>
            <a:rPr lang="en-ID" sz="1000" dirty="0">
              <a:solidFill>
                <a:schemeClr val="tx1"/>
              </a:solidFill>
              <a:latin typeface="Arial" panose="020B0604020202020204" pitchFamily="34" charset="0"/>
              <a:cs typeface="Arial" panose="020B0604020202020204" pitchFamily="34" charset="0"/>
            </a:rPr>
            <a:t> </a:t>
          </a:r>
          <a:r>
            <a:rPr lang="en-ID" sz="1000" dirty="0" err="1">
              <a:solidFill>
                <a:schemeClr val="tx1"/>
              </a:solidFill>
              <a:latin typeface="Arial" panose="020B0604020202020204" pitchFamily="34" charset="0"/>
              <a:cs typeface="Arial" panose="020B0604020202020204" pitchFamily="34" charset="0"/>
            </a:rPr>
            <a:t>kinerja</a:t>
          </a:r>
          <a:r>
            <a:rPr lang="en-ID" sz="1000" dirty="0">
              <a:solidFill>
                <a:schemeClr val="tx1"/>
              </a:solidFill>
              <a:latin typeface="Arial" panose="020B0604020202020204" pitchFamily="34" charset="0"/>
              <a:cs typeface="Arial" panose="020B0604020202020204" pitchFamily="34" charset="0"/>
            </a:rPr>
            <a:t> </a:t>
          </a:r>
          <a:r>
            <a:rPr lang="en-ID" sz="1000" dirty="0" err="1">
              <a:solidFill>
                <a:schemeClr val="tx1"/>
              </a:solidFill>
              <a:latin typeface="Arial" panose="020B0604020202020204" pitchFamily="34" charset="0"/>
              <a:cs typeface="Arial" panose="020B0604020202020204" pitchFamily="34" charset="0"/>
            </a:rPr>
            <a:t>berdasarkan</a:t>
          </a:r>
          <a:r>
            <a:rPr lang="en-ID" sz="1000" dirty="0">
              <a:solidFill>
                <a:schemeClr val="tx1"/>
              </a:solidFill>
              <a:latin typeface="Arial" panose="020B0604020202020204" pitchFamily="34" charset="0"/>
              <a:cs typeface="Arial" panose="020B0604020202020204" pitchFamily="34" charset="0"/>
            </a:rPr>
            <a:t> </a:t>
          </a:r>
          <a:r>
            <a:rPr lang="en-ID" sz="1000" dirty="0" err="1">
              <a:solidFill>
                <a:schemeClr val="tx1"/>
              </a:solidFill>
              <a:latin typeface="Arial" panose="020B0604020202020204" pitchFamily="34" charset="0"/>
              <a:cs typeface="Arial" panose="020B0604020202020204" pitchFamily="34" charset="0"/>
            </a:rPr>
            <a:t>Dokumen</a:t>
          </a:r>
          <a:r>
            <a:rPr lang="en-ID" sz="1000" dirty="0">
              <a:solidFill>
                <a:schemeClr val="tx1"/>
              </a:solidFill>
              <a:latin typeface="Arial" panose="020B0604020202020204" pitchFamily="34" charset="0"/>
              <a:cs typeface="Arial" panose="020B0604020202020204" pitchFamily="34" charset="0"/>
            </a:rPr>
            <a:t> </a:t>
          </a:r>
          <a:r>
            <a:rPr lang="en-ID" sz="1000" dirty="0" err="1">
              <a:solidFill>
                <a:schemeClr val="tx1"/>
              </a:solidFill>
              <a:latin typeface="Arial" panose="020B0604020202020204" pitchFamily="34" charset="0"/>
              <a:cs typeface="Arial" panose="020B0604020202020204" pitchFamily="34" charset="0"/>
            </a:rPr>
            <a:t>Perjanjian</a:t>
          </a:r>
          <a:r>
            <a:rPr lang="en-ID" sz="1000" dirty="0">
              <a:solidFill>
                <a:schemeClr val="tx1"/>
              </a:solidFill>
              <a:latin typeface="Arial" panose="020B0604020202020204" pitchFamily="34" charset="0"/>
              <a:cs typeface="Arial" panose="020B0604020202020204" pitchFamily="34" charset="0"/>
            </a:rPr>
            <a:t> Kinerja </a:t>
          </a:r>
          <a:r>
            <a:rPr lang="en-ID" sz="1000" dirty="0" err="1">
              <a:solidFill>
                <a:schemeClr val="tx1"/>
              </a:solidFill>
              <a:latin typeface="Arial" panose="020B0604020202020204" pitchFamily="34" charset="0"/>
              <a:cs typeface="Arial" panose="020B0604020202020204" pitchFamily="34" charset="0"/>
            </a:rPr>
            <a:t>setiap</a:t>
          </a:r>
          <a:r>
            <a:rPr lang="en-ID" sz="1000" dirty="0">
              <a:solidFill>
                <a:schemeClr val="tx1"/>
              </a:solidFill>
              <a:latin typeface="Arial" panose="020B0604020202020204" pitchFamily="34" charset="0"/>
              <a:cs typeface="Arial" panose="020B0604020202020204" pitchFamily="34" charset="0"/>
            </a:rPr>
            <a:t> </a:t>
          </a:r>
          <a:r>
            <a:rPr lang="en-ID" sz="1000" dirty="0" err="1">
              <a:solidFill>
                <a:schemeClr val="tx1"/>
              </a:solidFill>
              <a:latin typeface="Arial" panose="020B0604020202020204" pitchFamily="34" charset="0"/>
              <a:cs typeface="Arial" panose="020B0604020202020204" pitchFamily="34" charset="0"/>
            </a:rPr>
            <a:t>awal</a:t>
          </a:r>
          <a:r>
            <a:rPr lang="en-ID" sz="1000" dirty="0">
              <a:solidFill>
                <a:schemeClr val="tx1"/>
              </a:solidFill>
              <a:latin typeface="Arial" panose="020B0604020202020204" pitchFamily="34" charset="0"/>
              <a:cs typeface="Arial" panose="020B0604020202020204" pitchFamily="34" charset="0"/>
            </a:rPr>
            <a:t> </a:t>
          </a:r>
          <a:r>
            <a:rPr lang="en-ID" sz="1000" dirty="0" err="1">
              <a:solidFill>
                <a:schemeClr val="tx1"/>
              </a:solidFill>
              <a:latin typeface="Arial" panose="020B0604020202020204" pitchFamily="34" charset="0"/>
              <a:cs typeface="Arial" panose="020B0604020202020204" pitchFamily="34" charset="0"/>
            </a:rPr>
            <a:t>bulan</a:t>
          </a:r>
          <a:r>
            <a:rPr lang="en-ID" sz="1000" dirty="0">
              <a:solidFill>
                <a:schemeClr val="tx1"/>
              </a:solidFill>
              <a:latin typeface="Arial" panose="020B0604020202020204" pitchFamily="34" charset="0"/>
              <a:cs typeface="Arial" panose="020B0604020202020204" pitchFamily="34" charset="0"/>
            </a:rPr>
            <a:t> (</a:t>
          </a:r>
          <a:r>
            <a:rPr lang="en-ID" sz="1000" dirty="0" err="1">
              <a:solidFill>
                <a:schemeClr val="tx1"/>
              </a:solidFill>
              <a:latin typeface="Arial" panose="020B0604020202020204" pitchFamily="34" charset="0"/>
              <a:cs typeface="Arial" panose="020B0604020202020204" pitchFamily="34" charset="0"/>
            </a:rPr>
            <a:t>tanggal</a:t>
          </a:r>
          <a:r>
            <a:rPr lang="en-ID" sz="1000" dirty="0">
              <a:solidFill>
                <a:schemeClr val="tx1"/>
              </a:solidFill>
              <a:latin typeface="Arial" panose="020B0604020202020204" pitchFamily="34" charset="0"/>
              <a:cs typeface="Arial" panose="020B0604020202020204" pitchFamily="34" charset="0"/>
            </a:rPr>
            <a:t> 1 </a:t>
          </a:r>
          <a:r>
            <a:rPr lang="en-ID" sz="1000" dirty="0" err="1">
              <a:solidFill>
                <a:schemeClr val="tx1"/>
              </a:solidFill>
              <a:latin typeface="Arial" panose="020B0604020202020204" pitchFamily="34" charset="0"/>
              <a:cs typeface="Arial" panose="020B0604020202020204" pitchFamily="34" charset="0"/>
            </a:rPr>
            <a:t>s.d</a:t>
          </a:r>
          <a:r>
            <a:rPr lang="en-ID" sz="1000" dirty="0">
              <a:solidFill>
                <a:schemeClr val="tx1"/>
              </a:solidFill>
              <a:latin typeface="Arial" panose="020B0604020202020204" pitchFamily="34" charset="0"/>
              <a:cs typeface="Arial" panose="020B0604020202020204" pitchFamily="34" charset="0"/>
            </a:rPr>
            <a:t> 5).</a:t>
          </a:r>
          <a:endParaRPr sz="1000" dirty="0">
            <a:latin typeface="Arial" panose="020B0604020202020204" pitchFamily="34" charset="0"/>
            <a:cs typeface="Arial" panose="020B0604020202020204" pitchFamily="34" charset="0"/>
          </a:endParaRPr>
        </a:p>
      </dgm:t>
    </dgm:pt>
    <dgm:pt modelId="{F12BCA42-2202-47D8-B958-C2660F959445}" type="sibTrans" cxnId="{06271ED9-7041-4FE6-B533-70E4477B5104}">
      <dgm:prSet/>
      <dgm:spPr/>
      <dgm:t>
        <a:bodyPr/>
        <a:lstStyle/>
        <a:p>
          <a:endParaRPr lang="en-ID" sz="1100">
            <a:solidFill>
              <a:schemeClr val="tx1"/>
            </a:solidFill>
            <a:latin typeface="Arial" panose="020B0604020202020204" pitchFamily="34" charset="0"/>
            <a:cs typeface="Arial" panose="020B0604020202020204" pitchFamily="34" charset="0"/>
          </a:endParaRPr>
        </a:p>
      </dgm:t>
    </dgm:pt>
    <dgm:pt modelId="{4743F633-4873-4351-ABBA-0BEB3443665B}" type="parTrans" cxnId="{06271ED9-7041-4FE6-B533-70E4477B5104}">
      <dgm:prSet/>
      <dgm:spPr/>
      <dgm:t>
        <a:bodyPr/>
        <a:lstStyle/>
        <a:p>
          <a:endParaRPr lang="en-ID" sz="1100">
            <a:solidFill>
              <a:schemeClr val="tx1"/>
            </a:solidFill>
            <a:latin typeface="Arial" panose="020B0604020202020204" pitchFamily="34" charset="0"/>
            <a:cs typeface="Arial" panose="020B0604020202020204" pitchFamily="34" charset="0"/>
          </a:endParaRPr>
        </a:p>
      </dgm:t>
    </dgm:pt>
    <dgm:pt modelId="{248871EA-243F-4BF8-8798-5CB45B299AAE}" type="pres">
      <dgm:prSet presAssocID="{3D2BD773-F20B-4AEF-B470-D538B0DAF1B8}" presName="theList" presStyleCnt="0">
        <dgm:presLayoutVars>
          <dgm:dir/>
          <dgm:animLvl val="lvl"/>
          <dgm:resizeHandles val="exact"/>
        </dgm:presLayoutVars>
      </dgm:prSet>
      <dgm:spPr/>
    </dgm:pt>
    <dgm:pt modelId="{BD1576FF-59AC-48EA-9998-DA483BD3F881}" type="pres">
      <dgm:prSet presAssocID="{BFF5D677-CF1F-4349-B500-45487D11494C}" presName="compNode" presStyleCnt="0"/>
      <dgm:spPr/>
    </dgm:pt>
    <dgm:pt modelId="{DBEA9EF4-3854-486F-9B23-D430BFEBA6DF}" type="pres">
      <dgm:prSet presAssocID="{BFF5D677-CF1F-4349-B500-45487D11494C}" presName="aNode" presStyleLbl="bgShp" presStyleIdx="0" presStyleCnt="3" custScaleX="76268" custScaleY="99993" custLinFactNeighborX="4125"/>
      <dgm:spPr/>
    </dgm:pt>
    <dgm:pt modelId="{DE92592A-6C50-49A0-9D47-06456585309A}" type="pres">
      <dgm:prSet presAssocID="{BFF5D677-CF1F-4349-B500-45487D11494C}" presName="textNode" presStyleLbl="bgShp" presStyleIdx="0" presStyleCnt="3"/>
      <dgm:spPr/>
    </dgm:pt>
    <dgm:pt modelId="{70321100-7DE3-4FAD-A1A0-09D7132971D4}" type="pres">
      <dgm:prSet presAssocID="{BFF5D677-CF1F-4349-B500-45487D11494C}" presName="compChildNode" presStyleCnt="0"/>
      <dgm:spPr/>
    </dgm:pt>
    <dgm:pt modelId="{A676AF94-7161-4877-80E2-496F637E2FC2}" type="pres">
      <dgm:prSet presAssocID="{BFF5D677-CF1F-4349-B500-45487D11494C}" presName="theInnerList" presStyleCnt="0"/>
      <dgm:spPr/>
    </dgm:pt>
    <dgm:pt modelId="{EED493D3-8945-47A3-A3FA-CE77559064D9}" type="pres">
      <dgm:prSet presAssocID="{B21D22E6-C371-44BC-816F-B398DE5FB088}" presName="childNode" presStyleLbl="node1" presStyleIdx="0" presStyleCnt="6" custScaleX="79446" custLinFactNeighborX="5837" custLinFactNeighborY="-31968">
        <dgm:presLayoutVars>
          <dgm:bulletEnabled val="1"/>
        </dgm:presLayoutVars>
      </dgm:prSet>
      <dgm:spPr/>
    </dgm:pt>
    <dgm:pt modelId="{2464707A-81B2-4853-A5A5-0045A11CC75D}" type="pres">
      <dgm:prSet presAssocID="{B21D22E6-C371-44BC-816F-B398DE5FB088}" presName="aSpace2" presStyleCnt="0"/>
      <dgm:spPr/>
    </dgm:pt>
    <dgm:pt modelId="{37C51A99-806D-4BEF-8F35-C83849D3D5BC}" type="pres">
      <dgm:prSet presAssocID="{3545244A-7BCF-415A-B749-586311AA9D7E}" presName="childNode" presStyleLbl="node1" presStyleIdx="1" presStyleCnt="6" custScaleX="78276" custScaleY="128991" custLinFactNeighborX="5837">
        <dgm:presLayoutVars>
          <dgm:bulletEnabled val="1"/>
        </dgm:presLayoutVars>
      </dgm:prSet>
      <dgm:spPr/>
    </dgm:pt>
    <dgm:pt modelId="{AA80535E-F6E3-43E3-BF9B-5E6962F81B23}" type="pres">
      <dgm:prSet presAssocID="{BFF5D677-CF1F-4349-B500-45487D11494C}" presName="aSpace" presStyleCnt="0"/>
      <dgm:spPr/>
    </dgm:pt>
    <dgm:pt modelId="{2DF7A338-235F-417B-84E9-6C39796357EB}" type="pres">
      <dgm:prSet presAssocID="{9DF01C3D-7B41-4BD4-8C6A-13456F4AC696}" presName="compNode" presStyleCnt="0"/>
      <dgm:spPr/>
    </dgm:pt>
    <dgm:pt modelId="{17F4EDB1-DBC3-42FE-8280-3AF11FF75C1A}" type="pres">
      <dgm:prSet presAssocID="{9DF01C3D-7B41-4BD4-8C6A-13456F4AC696}" presName="aNode" presStyleLbl="bgShp" presStyleIdx="1" presStyleCnt="3" custScaleX="76268" custLinFactNeighborY="247"/>
      <dgm:spPr/>
    </dgm:pt>
    <dgm:pt modelId="{F9D5663A-CB78-40EA-A3BD-DAFD9AD67CB2}" type="pres">
      <dgm:prSet presAssocID="{9DF01C3D-7B41-4BD4-8C6A-13456F4AC696}" presName="textNode" presStyleLbl="bgShp" presStyleIdx="1" presStyleCnt="3"/>
      <dgm:spPr/>
    </dgm:pt>
    <dgm:pt modelId="{6D52952F-0E48-4D8F-99A8-99109E8337E1}" type="pres">
      <dgm:prSet presAssocID="{9DF01C3D-7B41-4BD4-8C6A-13456F4AC696}" presName="compChildNode" presStyleCnt="0"/>
      <dgm:spPr/>
    </dgm:pt>
    <dgm:pt modelId="{DDE4DDB6-282E-47B9-AF3C-869B51E9F69D}" type="pres">
      <dgm:prSet presAssocID="{9DF01C3D-7B41-4BD4-8C6A-13456F4AC696}" presName="theInnerList" presStyleCnt="0"/>
      <dgm:spPr/>
    </dgm:pt>
    <dgm:pt modelId="{A3066E3A-963D-43C6-93A8-BB71917CE761}" type="pres">
      <dgm:prSet presAssocID="{5EA4085B-E2BB-4D8B-B784-9E5EA59CCC5E}" presName="childNode" presStyleLbl="node1" presStyleIdx="2" presStyleCnt="6" custScaleX="78276" custScaleY="79999" custLinFactNeighborY="-42624">
        <dgm:presLayoutVars>
          <dgm:bulletEnabled val="1"/>
        </dgm:presLayoutVars>
      </dgm:prSet>
      <dgm:spPr/>
    </dgm:pt>
    <dgm:pt modelId="{42981D98-BA29-4A6B-BF7B-9A31E1FC1F43}" type="pres">
      <dgm:prSet presAssocID="{5EA4085B-E2BB-4D8B-B784-9E5EA59CCC5E}" presName="aSpace2" presStyleCnt="0"/>
      <dgm:spPr/>
    </dgm:pt>
    <dgm:pt modelId="{7AAF40E3-49AD-4580-B4C6-3917046D7454}" type="pres">
      <dgm:prSet presAssocID="{FDDB9D59-B456-4BD3-86CA-165A42ED2066}" presName="childNode" presStyleLbl="node1" presStyleIdx="3" presStyleCnt="6" custScaleX="77140" custLinFactNeighborY="-21960">
        <dgm:presLayoutVars>
          <dgm:bulletEnabled val="1"/>
        </dgm:presLayoutVars>
      </dgm:prSet>
      <dgm:spPr/>
    </dgm:pt>
    <dgm:pt modelId="{17745E22-DCE6-48D8-AD66-F3A1E30C3C14}" type="pres">
      <dgm:prSet presAssocID="{9DF01C3D-7B41-4BD4-8C6A-13456F4AC696}" presName="aSpace" presStyleCnt="0"/>
      <dgm:spPr/>
    </dgm:pt>
    <dgm:pt modelId="{5C660801-A42A-4C06-B1AC-44705901F7C5}" type="pres">
      <dgm:prSet presAssocID="{C66F4A50-C753-48EE-9442-7414ED250B87}" presName="compNode" presStyleCnt="0"/>
      <dgm:spPr/>
    </dgm:pt>
    <dgm:pt modelId="{3FF37272-2BBC-434E-BB46-57DEEEA5A666}" type="pres">
      <dgm:prSet presAssocID="{C66F4A50-C753-48EE-9442-7414ED250B87}" presName="aNode" presStyleLbl="bgShp" presStyleIdx="2" presStyleCnt="3" custScaleX="76268" custLinFactNeighborX="-4125"/>
      <dgm:spPr/>
    </dgm:pt>
    <dgm:pt modelId="{965E0427-1145-4686-834A-2715E0C38DC8}" type="pres">
      <dgm:prSet presAssocID="{C66F4A50-C753-48EE-9442-7414ED250B87}" presName="textNode" presStyleLbl="bgShp" presStyleIdx="2" presStyleCnt="3"/>
      <dgm:spPr/>
    </dgm:pt>
    <dgm:pt modelId="{73EB447E-9C00-4A0E-842F-62464FB73E1E}" type="pres">
      <dgm:prSet presAssocID="{C66F4A50-C753-48EE-9442-7414ED250B87}" presName="compChildNode" presStyleCnt="0"/>
      <dgm:spPr/>
    </dgm:pt>
    <dgm:pt modelId="{AD2AFFB0-6D67-42EA-99C7-D71DB251C5DF}" type="pres">
      <dgm:prSet presAssocID="{C66F4A50-C753-48EE-9442-7414ED250B87}" presName="theInnerList" presStyleCnt="0"/>
      <dgm:spPr/>
    </dgm:pt>
    <dgm:pt modelId="{09A2F0AF-2AAF-4D9A-A00E-ABE4BE5A123F}" type="pres">
      <dgm:prSet presAssocID="{093B82FE-B22F-47CE-9DA1-F832A1E81837}" presName="childNode" presStyleLbl="node1" presStyleIdx="4" presStyleCnt="6" custScaleX="77140" custScaleY="79999" custLinFactNeighborX="-4603" custLinFactNeighborY="-53130">
        <dgm:presLayoutVars>
          <dgm:bulletEnabled val="1"/>
        </dgm:presLayoutVars>
      </dgm:prSet>
      <dgm:spPr/>
    </dgm:pt>
    <dgm:pt modelId="{58A784FC-F755-4C9D-9220-8EF4A39C8BB9}" type="pres">
      <dgm:prSet presAssocID="{093B82FE-B22F-47CE-9DA1-F832A1E81837}" presName="aSpace2" presStyleCnt="0"/>
      <dgm:spPr/>
    </dgm:pt>
    <dgm:pt modelId="{56936AE6-D403-45EE-86A4-DD7F25671C7F}" type="pres">
      <dgm:prSet presAssocID="{8BC2E247-D990-4DB7-A39E-034B0D98FE73}" presName="childNode" presStyleLbl="node1" presStyleIdx="5" presStyleCnt="6" custScaleX="75946" custLinFactNeighborX="-5837" custLinFactNeighborY="-9660">
        <dgm:presLayoutVars>
          <dgm:bulletEnabled val="1"/>
        </dgm:presLayoutVars>
      </dgm:prSet>
      <dgm:spPr/>
    </dgm:pt>
  </dgm:ptLst>
  <dgm:cxnLst>
    <dgm:cxn modelId="{E8A3C004-850B-4AEA-A17D-4471B41A005E}" srcId="{BFF5D677-CF1F-4349-B500-45487D11494C}" destId="{3545244A-7BCF-415A-B749-586311AA9D7E}" srcOrd="1" destOrd="0" parTransId="{BD216163-F430-4141-AB2C-4ECA63EF253C}" sibTransId="{1ADE6B45-30DD-4AE2-AF77-3D41069EEBC3}"/>
    <dgm:cxn modelId="{96BD9C11-EFA8-45CF-92C8-5B224AACAC70}" type="presOf" srcId="{BFF5D677-CF1F-4349-B500-45487D11494C}" destId="{DBEA9EF4-3854-486F-9B23-D430BFEBA6DF}" srcOrd="0" destOrd="0" presId="urn:microsoft.com/office/officeart/2005/8/layout/lProcess2#1"/>
    <dgm:cxn modelId="{17B49520-7BBD-4102-9EF4-106EB4830496}" srcId="{BFF5D677-CF1F-4349-B500-45487D11494C}" destId="{B21D22E6-C371-44BC-816F-B398DE5FB088}" srcOrd="0" destOrd="0" parTransId="{FA28DFA3-3556-4B06-9AEF-133BC75CB2BF}" sibTransId="{F4E48BD1-DA77-4F72-9464-0C78C4B2B408}"/>
    <dgm:cxn modelId="{CEDCFB28-B23A-479B-8B75-687951883A82}" srcId="{3D2BD773-F20B-4AEF-B470-D538B0DAF1B8}" destId="{BFF5D677-CF1F-4349-B500-45487D11494C}" srcOrd="0" destOrd="0" parTransId="{AECF08A2-9AF7-4307-BB61-D85D1B26F1D5}" sibTransId="{BFD70350-C06E-463E-9F4D-2FD3C73C7247}"/>
    <dgm:cxn modelId="{57BA8F47-19E5-4D51-AF0C-767860773677}" type="presOf" srcId="{8BC2E247-D990-4DB7-A39E-034B0D98FE73}" destId="{56936AE6-D403-45EE-86A4-DD7F25671C7F}" srcOrd="0" destOrd="0" presId="urn:microsoft.com/office/officeart/2005/8/layout/lProcess2#1"/>
    <dgm:cxn modelId="{BF2A3749-224C-426A-AFC7-02290E66AAEA}" srcId="{3D2BD773-F20B-4AEF-B470-D538B0DAF1B8}" destId="{C66F4A50-C753-48EE-9442-7414ED250B87}" srcOrd="2" destOrd="0" parTransId="{E5380722-3CE9-4B1F-A688-482F77ACE6BC}" sibTransId="{760D7F87-77CF-4E31-9CDC-1C3B0E09DAFE}"/>
    <dgm:cxn modelId="{9683E74B-5EB5-4E61-AA24-62DFEBB4D639}" srcId="{9DF01C3D-7B41-4BD4-8C6A-13456F4AC696}" destId="{FDDB9D59-B456-4BD3-86CA-165A42ED2066}" srcOrd="1" destOrd="0" parTransId="{CB50366B-E07D-4B66-A1CA-F6D6CBA5A2E2}" sibTransId="{E20B11F6-B55F-4FD8-BDF2-8C97E34A1F96}"/>
    <dgm:cxn modelId="{F2483F6C-A1F7-4224-ACD5-06E52F86DDAC}" type="presOf" srcId="{C66F4A50-C753-48EE-9442-7414ED250B87}" destId="{965E0427-1145-4686-834A-2715E0C38DC8}" srcOrd="1" destOrd="0" presId="urn:microsoft.com/office/officeart/2005/8/layout/lProcess2#1"/>
    <dgm:cxn modelId="{D799AF52-9E97-4106-AA83-754D16CF5E17}" srcId="{3D2BD773-F20B-4AEF-B470-D538B0DAF1B8}" destId="{9DF01C3D-7B41-4BD4-8C6A-13456F4AC696}" srcOrd="1" destOrd="0" parTransId="{FA1585C9-5C1B-443E-9267-D898EC2E066F}" sibTransId="{A2AC6CB4-8C24-4DB8-A1BB-773366E71BB6}"/>
    <dgm:cxn modelId="{C99B5479-6E2B-4E80-92BD-304623273381}" type="presOf" srcId="{9DF01C3D-7B41-4BD4-8C6A-13456F4AC696}" destId="{17F4EDB1-DBC3-42FE-8280-3AF11FF75C1A}" srcOrd="0" destOrd="0" presId="urn:microsoft.com/office/officeart/2005/8/layout/lProcess2#1"/>
    <dgm:cxn modelId="{7E321E5A-4464-4BE7-82CD-1802093D3074}" srcId="{9DF01C3D-7B41-4BD4-8C6A-13456F4AC696}" destId="{5EA4085B-E2BB-4D8B-B784-9E5EA59CCC5E}" srcOrd="0" destOrd="0" parTransId="{864602DC-5E46-4A14-89F4-BF73465FBD79}" sibTransId="{3DD2CFE3-F94A-4BE2-9217-C3C507A1E1C1}"/>
    <dgm:cxn modelId="{1F5FFD7F-F466-4BAE-ABE2-AD27444A2654}" type="presOf" srcId="{C66F4A50-C753-48EE-9442-7414ED250B87}" destId="{3FF37272-2BBC-434E-BB46-57DEEEA5A666}" srcOrd="0" destOrd="0" presId="urn:microsoft.com/office/officeart/2005/8/layout/lProcess2#1"/>
    <dgm:cxn modelId="{B625C083-A2A5-42D5-915E-730F7BF26362}" type="presOf" srcId="{3D2BD773-F20B-4AEF-B470-D538B0DAF1B8}" destId="{248871EA-243F-4BF8-8798-5CB45B299AAE}" srcOrd="0" destOrd="0" presId="urn:microsoft.com/office/officeart/2005/8/layout/lProcess2#1"/>
    <dgm:cxn modelId="{A82F208B-1AEB-4375-95DC-07DFF5050E2C}" type="presOf" srcId="{093B82FE-B22F-47CE-9DA1-F832A1E81837}" destId="{09A2F0AF-2AAF-4D9A-A00E-ABE4BE5A123F}" srcOrd="0" destOrd="0" presId="urn:microsoft.com/office/officeart/2005/8/layout/lProcess2#1"/>
    <dgm:cxn modelId="{C092AAB5-3F79-4D64-9394-997C8DA44767}" srcId="{C66F4A50-C753-48EE-9442-7414ED250B87}" destId="{093B82FE-B22F-47CE-9DA1-F832A1E81837}" srcOrd="0" destOrd="0" parTransId="{E121C982-D34C-413B-BD70-7503BD6CB9B6}" sibTransId="{196457D7-17F3-41FD-B9AD-83D88B2A4314}"/>
    <dgm:cxn modelId="{7B0DB5C8-C35E-46D8-809F-C3E989BE473D}" type="presOf" srcId="{B21D22E6-C371-44BC-816F-B398DE5FB088}" destId="{EED493D3-8945-47A3-A3FA-CE77559064D9}" srcOrd="0" destOrd="0" presId="urn:microsoft.com/office/officeart/2005/8/layout/lProcess2#1"/>
    <dgm:cxn modelId="{EEE867D1-AEFD-4E32-8477-4FAAD2A97B96}" type="presOf" srcId="{3545244A-7BCF-415A-B749-586311AA9D7E}" destId="{37C51A99-806D-4BEF-8F35-C83849D3D5BC}" srcOrd="0" destOrd="0" presId="urn:microsoft.com/office/officeart/2005/8/layout/lProcess2#1"/>
    <dgm:cxn modelId="{E49CE8D1-1630-4356-BB98-B2DE9F1F37C2}" type="presOf" srcId="{5EA4085B-E2BB-4D8B-B784-9E5EA59CCC5E}" destId="{A3066E3A-963D-43C6-93A8-BB71917CE761}" srcOrd="0" destOrd="0" presId="urn:microsoft.com/office/officeart/2005/8/layout/lProcess2#1"/>
    <dgm:cxn modelId="{06271ED9-7041-4FE6-B533-70E4477B5104}" srcId="{C66F4A50-C753-48EE-9442-7414ED250B87}" destId="{8BC2E247-D990-4DB7-A39E-034B0D98FE73}" srcOrd="1" destOrd="0" parTransId="{4743F633-4873-4351-ABBA-0BEB3443665B}" sibTransId="{F12BCA42-2202-47D8-B958-C2660F959445}"/>
    <dgm:cxn modelId="{C41041E4-C625-4454-AA66-94FE8186D8F1}" type="presOf" srcId="{9DF01C3D-7B41-4BD4-8C6A-13456F4AC696}" destId="{F9D5663A-CB78-40EA-A3BD-DAFD9AD67CB2}" srcOrd="1" destOrd="0" presId="urn:microsoft.com/office/officeart/2005/8/layout/lProcess2#1"/>
    <dgm:cxn modelId="{98E371E6-B558-4900-A460-1D5DD67CDD83}" type="presOf" srcId="{FDDB9D59-B456-4BD3-86CA-165A42ED2066}" destId="{7AAF40E3-49AD-4580-B4C6-3917046D7454}" srcOrd="0" destOrd="0" presId="urn:microsoft.com/office/officeart/2005/8/layout/lProcess2#1"/>
    <dgm:cxn modelId="{F7C940F8-460E-4B2C-9CCE-8FEDCB9C6218}" type="presOf" srcId="{BFF5D677-CF1F-4349-B500-45487D11494C}" destId="{DE92592A-6C50-49A0-9D47-06456585309A}" srcOrd="1" destOrd="0" presId="urn:microsoft.com/office/officeart/2005/8/layout/lProcess2#1"/>
    <dgm:cxn modelId="{888C3E7B-8D23-452F-8D4E-7260D7F375FE}" type="presParOf" srcId="{248871EA-243F-4BF8-8798-5CB45B299AAE}" destId="{BD1576FF-59AC-48EA-9998-DA483BD3F881}" srcOrd="0" destOrd="0" presId="urn:microsoft.com/office/officeart/2005/8/layout/lProcess2#1"/>
    <dgm:cxn modelId="{4F3915CD-D8FA-42C2-975B-3234B8941289}" type="presParOf" srcId="{BD1576FF-59AC-48EA-9998-DA483BD3F881}" destId="{DBEA9EF4-3854-486F-9B23-D430BFEBA6DF}" srcOrd="0" destOrd="0" presId="urn:microsoft.com/office/officeart/2005/8/layout/lProcess2#1"/>
    <dgm:cxn modelId="{68DC2095-0132-4828-B557-BBC142CA6C1C}" type="presParOf" srcId="{BD1576FF-59AC-48EA-9998-DA483BD3F881}" destId="{DE92592A-6C50-49A0-9D47-06456585309A}" srcOrd="1" destOrd="0" presId="urn:microsoft.com/office/officeart/2005/8/layout/lProcess2#1"/>
    <dgm:cxn modelId="{4270EBC0-440C-46F5-A28D-77AE07311223}" type="presParOf" srcId="{BD1576FF-59AC-48EA-9998-DA483BD3F881}" destId="{70321100-7DE3-4FAD-A1A0-09D7132971D4}" srcOrd="2" destOrd="0" presId="urn:microsoft.com/office/officeart/2005/8/layout/lProcess2#1"/>
    <dgm:cxn modelId="{56FB082D-8B35-4890-88AC-872C31F21680}" type="presParOf" srcId="{70321100-7DE3-4FAD-A1A0-09D7132971D4}" destId="{A676AF94-7161-4877-80E2-496F637E2FC2}" srcOrd="0" destOrd="0" presId="urn:microsoft.com/office/officeart/2005/8/layout/lProcess2#1"/>
    <dgm:cxn modelId="{1B2FA311-4E03-4D2F-9E99-F251DB90F601}" type="presParOf" srcId="{A676AF94-7161-4877-80E2-496F637E2FC2}" destId="{EED493D3-8945-47A3-A3FA-CE77559064D9}" srcOrd="0" destOrd="0" presId="urn:microsoft.com/office/officeart/2005/8/layout/lProcess2#1"/>
    <dgm:cxn modelId="{7CD47D61-3AD8-474F-B6BA-5C49FCD4650B}" type="presParOf" srcId="{A676AF94-7161-4877-80E2-496F637E2FC2}" destId="{2464707A-81B2-4853-A5A5-0045A11CC75D}" srcOrd="1" destOrd="0" presId="urn:microsoft.com/office/officeart/2005/8/layout/lProcess2#1"/>
    <dgm:cxn modelId="{CAFAF4E8-FD42-4D11-820B-637671F496C0}" type="presParOf" srcId="{A676AF94-7161-4877-80E2-496F637E2FC2}" destId="{37C51A99-806D-4BEF-8F35-C83849D3D5BC}" srcOrd="2" destOrd="0" presId="urn:microsoft.com/office/officeart/2005/8/layout/lProcess2#1"/>
    <dgm:cxn modelId="{E7EBEA5A-3C71-4973-8E3B-EDDE193C611E}" type="presParOf" srcId="{248871EA-243F-4BF8-8798-5CB45B299AAE}" destId="{AA80535E-F6E3-43E3-BF9B-5E6962F81B23}" srcOrd="1" destOrd="0" presId="urn:microsoft.com/office/officeart/2005/8/layout/lProcess2#1"/>
    <dgm:cxn modelId="{4C72AA5D-5CF0-4A66-8361-87A1BB43751E}" type="presParOf" srcId="{248871EA-243F-4BF8-8798-5CB45B299AAE}" destId="{2DF7A338-235F-417B-84E9-6C39796357EB}" srcOrd="2" destOrd="0" presId="urn:microsoft.com/office/officeart/2005/8/layout/lProcess2#1"/>
    <dgm:cxn modelId="{0925257B-5B38-4161-86BE-F0224CB0454F}" type="presParOf" srcId="{2DF7A338-235F-417B-84E9-6C39796357EB}" destId="{17F4EDB1-DBC3-42FE-8280-3AF11FF75C1A}" srcOrd="0" destOrd="0" presId="urn:microsoft.com/office/officeart/2005/8/layout/lProcess2#1"/>
    <dgm:cxn modelId="{D08EF8FA-9441-49A6-83A6-7B91B0134839}" type="presParOf" srcId="{2DF7A338-235F-417B-84E9-6C39796357EB}" destId="{F9D5663A-CB78-40EA-A3BD-DAFD9AD67CB2}" srcOrd="1" destOrd="0" presId="urn:microsoft.com/office/officeart/2005/8/layout/lProcess2#1"/>
    <dgm:cxn modelId="{AFD2F89E-8DF5-416C-AAB6-5B11240919C4}" type="presParOf" srcId="{2DF7A338-235F-417B-84E9-6C39796357EB}" destId="{6D52952F-0E48-4D8F-99A8-99109E8337E1}" srcOrd="2" destOrd="0" presId="urn:microsoft.com/office/officeart/2005/8/layout/lProcess2#1"/>
    <dgm:cxn modelId="{6A5BBDF8-4356-4F64-A611-341C2FD5D341}" type="presParOf" srcId="{6D52952F-0E48-4D8F-99A8-99109E8337E1}" destId="{DDE4DDB6-282E-47B9-AF3C-869B51E9F69D}" srcOrd="0" destOrd="0" presId="urn:microsoft.com/office/officeart/2005/8/layout/lProcess2#1"/>
    <dgm:cxn modelId="{2B129AEC-0311-49C8-8080-ACC89054F46E}" type="presParOf" srcId="{DDE4DDB6-282E-47B9-AF3C-869B51E9F69D}" destId="{A3066E3A-963D-43C6-93A8-BB71917CE761}" srcOrd="0" destOrd="0" presId="urn:microsoft.com/office/officeart/2005/8/layout/lProcess2#1"/>
    <dgm:cxn modelId="{5CD57EF9-46FD-4A1C-AFDF-05CC6859D9DF}" type="presParOf" srcId="{DDE4DDB6-282E-47B9-AF3C-869B51E9F69D}" destId="{42981D98-BA29-4A6B-BF7B-9A31E1FC1F43}" srcOrd="1" destOrd="0" presId="urn:microsoft.com/office/officeart/2005/8/layout/lProcess2#1"/>
    <dgm:cxn modelId="{86789E60-6926-4A1E-8E3E-F778A9F986FD}" type="presParOf" srcId="{DDE4DDB6-282E-47B9-AF3C-869B51E9F69D}" destId="{7AAF40E3-49AD-4580-B4C6-3917046D7454}" srcOrd="2" destOrd="0" presId="urn:microsoft.com/office/officeart/2005/8/layout/lProcess2#1"/>
    <dgm:cxn modelId="{798E3AEA-E9ED-45C4-A56F-588A735D6C38}" type="presParOf" srcId="{248871EA-243F-4BF8-8798-5CB45B299AAE}" destId="{17745E22-DCE6-48D8-AD66-F3A1E30C3C14}" srcOrd="3" destOrd="0" presId="urn:microsoft.com/office/officeart/2005/8/layout/lProcess2#1"/>
    <dgm:cxn modelId="{133E24C5-6021-4954-9744-A42FED36D5EB}" type="presParOf" srcId="{248871EA-243F-4BF8-8798-5CB45B299AAE}" destId="{5C660801-A42A-4C06-B1AC-44705901F7C5}" srcOrd="4" destOrd="0" presId="urn:microsoft.com/office/officeart/2005/8/layout/lProcess2#1"/>
    <dgm:cxn modelId="{9CEFA5E7-711A-4293-9EA6-E94427BA763B}" type="presParOf" srcId="{5C660801-A42A-4C06-B1AC-44705901F7C5}" destId="{3FF37272-2BBC-434E-BB46-57DEEEA5A666}" srcOrd="0" destOrd="0" presId="urn:microsoft.com/office/officeart/2005/8/layout/lProcess2#1"/>
    <dgm:cxn modelId="{17BEA746-1D10-45EA-88F7-EDE465F7723E}" type="presParOf" srcId="{5C660801-A42A-4C06-B1AC-44705901F7C5}" destId="{965E0427-1145-4686-834A-2715E0C38DC8}" srcOrd="1" destOrd="0" presId="urn:microsoft.com/office/officeart/2005/8/layout/lProcess2#1"/>
    <dgm:cxn modelId="{A0ECCEC1-0284-46AC-B708-8194722CC9DF}" type="presParOf" srcId="{5C660801-A42A-4C06-B1AC-44705901F7C5}" destId="{73EB447E-9C00-4A0E-842F-62464FB73E1E}" srcOrd="2" destOrd="0" presId="urn:microsoft.com/office/officeart/2005/8/layout/lProcess2#1"/>
    <dgm:cxn modelId="{83098C2F-CD9B-409E-B836-15F729CA745C}" type="presParOf" srcId="{73EB447E-9C00-4A0E-842F-62464FB73E1E}" destId="{AD2AFFB0-6D67-42EA-99C7-D71DB251C5DF}" srcOrd="0" destOrd="0" presId="urn:microsoft.com/office/officeart/2005/8/layout/lProcess2#1"/>
    <dgm:cxn modelId="{414CA37F-006C-4295-9F8C-7C16986EFBD5}" type="presParOf" srcId="{AD2AFFB0-6D67-42EA-99C7-D71DB251C5DF}" destId="{09A2F0AF-2AAF-4D9A-A00E-ABE4BE5A123F}" srcOrd="0" destOrd="0" presId="urn:microsoft.com/office/officeart/2005/8/layout/lProcess2#1"/>
    <dgm:cxn modelId="{A6AC412F-E241-40AF-8F53-C51CD73CC10C}" type="presParOf" srcId="{AD2AFFB0-6D67-42EA-99C7-D71DB251C5DF}" destId="{58A784FC-F755-4C9D-9220-8EF4A39C8BB9}" srcOrd="1" destOrd="0" presId="urn:microsoft.com/office/officeart/2005/8/layout/lProcess2#1"/>
    <dgm:cxn modelId="{F992E8A7-B297-4731-BE3F-2625A487D8D4}" type="presParOf" srcId="{AD2AFFB0-6D67-42EA-99C7-D71DB251C5DF}" destId="{56936AE6-D403-45EE-86A4-DD7F25671C7F}" srcOrd="2" destOrd="0" presId="urn:microsoft.com/office/officeart/2005/8/layout/lProcess2#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145A3D5-0874-4C98-BA49-3D23A4370FD3}" type="doc">
      <dgm:prSet loTypeId="urn:microsoft.com/office/officeart/2005/8/layout/list1#1" loCatId="list" qsTypeId="urn:microsoft.com/office/officeart/2005/8/quickstyle/3d1#1" qsCatId="3D" csTypeId="urn:microsoft.com/office/officeart/2005/8/colors/colorful4#1" csCatId="colorful" phldr="1"/>
      <dgm:spPr/>
      <dgm:t>
        <a:bodyPr/>
        <a:lstStyle/>
        <a:p>
          <a:endParaRPr lang="en-AU"/>
        </a:p>
      </dgm:t>
    </dgm:pt>
    <dgm:pt modelId="{B750E85F-3D8D-44A7-A530-3053B17614BE}">
      <dgm:prSet phldrT="[Text]" custT="1"/>
      <dgm:spPr>
        <a:solidFill>
          <a:srgbClr val="7BB441"/>
        </a:solidFill>
      </dgm:spPr>
      <dgm:t>
        <a:bodyPr/>
        <a:lstStyle/>
        <a:p>
          <a:r>
            <a:rPr lang="en-AU" sz="1400" b="1" dirty="0" err="1">
              <a:solidFill>
                <a:schemeClr val="tx1"/>
              </a:solidFill>
            </a:rPr>
            <a:t>Acuan</a:t>
          </a:r>
          <a:r>
            <a:rPr lang="en-AU" sz="1400" b="1" dirty="0">
              <a:solidFill>
                <a:schemeClr val="tx1"/>
              </a:solidFill>
            </a:rPr>
            <a:t> </a:t>
          </a:r>
          <a:r>
            <a:rPr lang="en-AU" sz="1400" b="1" dirty="0" err="1">
              <a:solidFill>
                <a:schemeClr val="tx1"/>
              </a:solidFill>
            </a:rPr>
            <a:t>Penyusunan</a:t>
          </a:r>
          <a:endParaRPr lang="en-AU" sz="1400" b="1" dirty="0">
            <a:solidFill>
              <a:schemeClr val="tx1"/>
            </a:solidFill>
          </a:endParaRPr>
        </a:p>
      </dgm:t>
    </dgm:pt>
    <dgm:pt modelId="{74E791F4-91F7-4586-A44E-F6C90D19DBDD}" type="parTrans" cxnId="{F82D0785-94A2-4466-977A-2C25AAC91DFB}">
      <dgm:prSet/>
      <dgm:spPr/>
      <dgm:t>
        <a:bodyPr/>
        <a:lstStyle/>
        <a:p>
          <a:endParaRPr lang="en-AU" sz="1400" b="1">
            <a:solidFill>
              <a:schemeClr val="tx1"/>
            </a:solidFill>
          </a:endParaRPr>
        </a:p>
      </dgm:t>
    </dgm:pt>
    <dgm:pt modelId="{6A064ECF-3B85-4866-BBA7-134604FDCD7A}" type="sibTrans" cxnId="{F82D0785-94A2-4466-977A-2C25AAC91DFB}">
      <dgm:prSet/>
      <dgm:spPr/>
      <dgm:t>
        <a:bodyPr/>
        <a:lstStyle/>
        <a:p>
          <a:endParaRPr lang="en-AU" sz="1400" b="1">
            <a:solidFill>
              <a:schemeClr val="tx1"/>
            </a:solidFill>
          </a:endParaRPr>
        </a:p>
      </dgm:t>
    </dgm:pt>
    <dgm:pt modelId="{26F6243B-BE9E-4728-B4F4-E18C2AE8983E}">
      <dgm:prSet phldrT="[Text]" custT="1"/>
      <dgm:spPr/>
      <dgm:t>
        <a:bodyPr/>
        <a:lstStyle/>
        <a:p>
          <a:r>
            <a:rPr lang="en-US" sz="1400" b="1" dirty="0" err="1">
              <a:solidFill>
                <a:schemeClr val="tx1"/>
              </a:solidFill>
            </a:rPr>
            <a:t>Prioritas</a:t>
          </a:r>
          <a:r>
            <a:rPr lang="en-US" sz="1400" b="1" dirty="0">
              <a:solidFill>
                <a:schemeClr val="tx1"/>
              </a:solidFill>
            </a:rPr>
            <a:t> </a:t>
          </a:r>
          <a:r>
            <a:rPr lang="en-US" sz="1400" b="1" dirty="0" err="1">
              <a:solidFill>
                <a:schemeClr val="tx1"/>
              </a:solidFill>
            </a:rPr>
            <a:t>Pengalokasian</a:t>
          </a:r>
          <a:r>
            <a:rPr lang="en-US" sz="1400" b="1" dirty="0">
              <a:solidFill>
                <a:schemeClr val="tx1"/>
              </a:solidFill>
            </a:rPr>
            <a:t> </a:t>
          </a:r>
          <a:r>
            <a:rPr lang="en-US" sz="1400" b="1" dirty="0" err="1">
              <a:solidFill>
                <a:schemeClr val="tx1"/>
              </a:solidFill>
            </a:rPr>
            <a:t>Anggaran</a:t>
          </a:r>
          <a:endParaRPr lang="en-AU" sz="1400" b="1" dirty="0">
            <a:solidFill>
              <a:schemeClr val="tx1"/>
            </a:solidFill>
          </a:endParaRPr>
        </a:p>
      </dgm:t>
    </dgm:pt>
    <dgm:pt modelId="{0C09D16E-2B1D-4C58-B174-211AAF1253A1}" type="parTrans" cxnId="{283BAB07-CBD9-4146-97C8-EA7D9057AAAC}">
      <dgm:prSet/>
      <dgm:spPr/>
      <dgm:t>
        <a:bodyPr/>
        <a:lstStyle/>
        <a:p>
          <a:endParaRPr lang="en-AU" sz="1400" b="1">
            <a:solidFill>
              <a:schemeClr val="tx1"/>
            </a:solidFill>
          </a:endParaRPr>
        </a:p>
      </dgm:t>
    </dgm:pt>
    <dgm:pt modelId="{7CD69BA5-CF8F-4AE4-8479-8157DDDC6B0A}" type="sibTrans" cxnId="{283BAB07-CBD9-4146-97C8-EA7D9057AAAC}">
      <dgm:prSet/>
      <dgm:spPr/>
      <dgm:t>
        <a:bodyPr/>
        <a:lstStyle/>
        <a:p>
          <a:endParaRPr lang="en-AU" sz="1400" b="1">
            <a:solidFill>
              <a:schemeClr val="tx1"/>
            </a:solidFill>
          </a:endParaRPr>
        </a:p>
      </dgm:t>
    </dgm:pt>
    <dgm:pt modelId="{106C761C-3EA0-42F2-9603-EDE7411AB5AC}">
      <dgm:prSet phldrT="[Text]" custT="1"/>
      <dgm:spPr/>
      <dgm:t>
        <a:bodyPr/>
        <a:lstStyle/>
        <a:p>
          <a:r>
            <a:rPr lang="en-US" sz="1400" b="1" dirty="0" err="1">
              <a:solidFill>
                <a:schemeClr val="tx1"/>
              </a:solidFill>
            </a:rPr>
            <a:t>Tahapan</a:t>
          </a:r>
          <a:r>
            <a:rPr lang="en-US" sz="1400" b="1" dirty="0">
              <a:solidFill>
                <a:schemeClr val="tx1"/>
              </a:solidFill>
            </a:rPr>
            <a:t> </a:t>
          </a:r>
          <a:r>
            <a:rPr lang="en-US" sz="1400" b="1" dirty="0" err="1">
              <a:solidFill>
                <a:schemeClr val="tx1"/>
              </a:solidFill>
            </a:rPr>
            <a:t>Penyusunan</a:t>
          </a:r>
          <a:r>
            <a:rPr lang="en-US" sz="1400" b="1" dirty="0">
              <a:solidFill>
                <a:schemeClr val="tx1"/>
              </a:solidFill>
            </a:rPr>
            <a:t> RKA</a:t>
          </a:r>
          <a:endParaRPr lang="en-AU" sz="1400" b="1" dirty="0">
            <a:solidFill>
              <a:schemeClr val="tx1"/>
            </a:solidFill>
          </a:endParaRPr>
        </a:p>
      </dgm:t>
    </dgm:pt>
    <dgm:pt modelId="{0FAF330A-050B-480B-B937-BEEC45EF0791}" type="parTrans" cxnId="{6B07048A-82A8-4F42-BF15-90E69EA357D3}">
      <dgm:prSet/>
      <dgm:spPr/>
      <dgm:t>
        <a:bodyPr/>
        <a:lstStyle/>
        <a:p>
          <a:endParaRPr lang="en-AU" sz="1400" b="1">
            <a:solidFill>
              <a:schemeClr val="tx1"/>
            </a:solidFill>
          </a:endParaRPr>
        </a:p>
      </dgm:t>
    </dgm:pt>
    <dgm:pt modelId="{B9AA50CD-5932-4859-920D-6B497B73A5D5}" type="sibTrans" cxnId="{6B07048A-82A8-4F42-BF15-90E69EA357D3}">
      <dgm:prSet/>
      <dgm:spPr/>
      <dgm:t>
        <a:bodyPr/>
        <a:lstStyle/>
        <a:p>
          <a:endParaRPr lang="en-AU" sz="1400" b="1">
            <a:solidFill>
              <a:schemeClr val="tx1"/>
            </a:solidFill>
          </a:endParaRPr>
        </a:p>
      </dgm:t>
    </dgm:pt>
    <dgm:pt modelId="{198EF363-0FCA-4E19-B598-692A9F38B86F}" type="pres">
      <dgm:prSet presAssocID="{9145A3D5-0874-4C98-BA49-3D23A4370FD3}" presName="linear" presStyleCnt="0">
        <dgm:presLayoutVars>
          <dgm:dir/>
          <dgm:animLvl val="lvl"/>
          <dgm:resizeHandles val="exact"/>
        </dgm:presLayoutVars>
      </dgm:prSet>
      <dgm:spPr/>
    </dgm:pt>
    <dgm:pt modelId="{F80D482F-C1E1-4ED8-A195-ACC8A86CFC00}" type="pres">
      <dgm:prSet presAssocID="{B750E85F-3D8D-44A7-A530-3053B17614BE}" presName="parentLin" presStyleCnt="0"/>
      <dgm:spPr/>
    </dgm:pt>
    <dgm:pt modelId="{03AA66AD-6729-4BCC-9ED3-A2D92501DD52}" type="pres">
      <dgm:prSet presAssocID="{B750E85F-3D8D-44A7-A530-3053B17614BE}" presName="parentLeftMargin" presStyleLbl="node1" presStyleIdx="0" presStyleCnt="3"/>
      <dgm:spPr/>
    </dgm:pt>
    <dgm:pt modelId="{4E80818A-E92C-400D-9524-538410FE2C33}" type="pres">
      <dgm:prSet presAssocID="{B750E85F-3D8D-44A7-A530-3053B17614BE}" presName="parentText" presStyleLbl="node1" presStyleIdx="0" presStyleCnt="3">
        <dgm:presLayoutVars>
          <dgm:chMax val="0"/>
          <dgm:bulletEnabled val="1"/>
        </dgm:presLayoutVars>
      </dgm:prSet>
      <dgm:spPr/>
    </dgm:pt>
    <dgm:pt modelId="{E65CBDCA-4A37-4A50-8F19-58C776E3970E}" type="pres">
      <dgm:prSet presAssocID="{B750E85F-3D8D-44A7-A530-3053B17614BE}" presName="negativeSpace" presStyleCnt="0"/>
      <dgm:spPr/>
    </dgm:pt>
    <dgm:pt modelId="{629A800F-9DF5-4F7A-8F41-5C40DC64DB2B}" type="pres">
      <dgm:prSet presAssocID="{B750E85F-3D8D-44A7-A530-3053B17614BE}" presName="childText" presStyleLbl="conFgAcc1" presStyleIdx="0" presStyleCnt="3">
        <dgm:presLayoutVars>
          <dgm:bulletEnabled val="1"/>
        </dgm:presLayoutVars>
      </dgm:prSet>
      <dgm:spPr>
        <a:ln>
          <a:solidFill>
            <a:srgbClr val="7BB441"/>
          </a:solidFill>
        </a:ln>
      </dgm:spPr>
    </dgm:pt>
    <dgm:pt modelId="{8A5981B1-4670-4D84-B1F6-125066AA3AF7}" type="pres">
      <dgm:prSet presAssocID="{6A064ECF-3B85-4866-BBA7-134604FDCD7A}" presName="spaceBetweenRectangles" presStyleCnt="0"/>
      <dgm:spPr/>
    </dgm:pt>
    <dgm:pt modelId="{E8B7E5F5-B706-4BB2-AED8-EC3D7C2BA398}" type="pres">
      <dgm:prSet presAssocID="{26F6243B-BE9E-4728-B4F4-E18C2AE8983E}" presName="parentLin" presStyleCnt="0"/>
      <dgm:spPr/>
    </dgm:pt>
    <dgm:pt modelId="{D630EA0C-6B0E-4DA2-9F7F-B592A20E6509}" type="pres">
      <dgm:prSet presAssocID="{26F6243B-BE9E-4728-B4F4-E18C2AE8983E}" presName="parentLeftMargin" presStyleLbl="node1" presStyleIdx="0" presStyleCnt="3"/>
      <dgm:spPr/>
    </dgm:pt>
    <dgm:pt modelId="{3B362BA6-0340-492E-8385-2410C6FE787E}" type="pres">
      <dgm:prSet presAssocID="{26F6243B-BE9E-4728-B4F4-E18C2AE8983E}" presName="parentText" presStyleLbl="node1" presStyleIdx="1" presStyleCnt="3">
        <dgm:presLayoutVars>
          <dgm:chMax val="0"/>
          <dgm:bulletEnabled val="1"/>
        </dgm:presLayoutVars>
      </dgm:prSet>
      <dgm:spPr/>
    </dgm:pt>
    <dgm:pt modelId="{8F300CB2-0B8F-4EF3-8A67-9DEA1FC21628}" type="pres">
      <dgm:prSet presAssocID="{26F6243B-BE9E-4728-B4F4-E18C2AE8983E}" presName="negativeSpace" presStyleCnt="0"/>
      <dgm:spPr/>
    </dgm:pt>
    <dgm:pt modelId="{A9CB0DF2-7B6D-4739-AFAB-DFEA981B23D4}" type="pres">
      <dgm:prSet presAssocID="{26F6243B-BE9E-4728-B4F4-E18C2AE8983E}" presName="childText" presStyleLbl="conFgAcc1" presStyleIdx="1" presStyleCnt="3">
        <dgm:presLayoutVars>
          <dgm:bulletEnabled val="1"/>
        </dgm:presLayoutVars>
      </dgm:prSet>
      <dgm:spPr/>
    </dgm:pt>
    <dgm:pt modelId="{81075991-BD7C-4D92-962E-53F37255B34E}" type="pres">
      <dgm:prSet presAssocID="{7CD69BA5-CF8F-4AE4-8479-8157DDDC6B0A}" presName="spaceBetweenRectangles" presStyleCnt="0"/>
      <dgm:spPr/>
    </dgm:pt>
    <dgm:pt modelId="{01F3B818-C7B3-4776-A4C2-9E241D37D6CF}" type="pres">
      <dgm:prSet presAssocID="{106C761C-3EA0-42F2-9603-EDE7411AB5AC}" presName="parentLin" presStyleCnt="0"/>
      <dgm:spPr/>
    </dgm:pt>
    <dgm:pt modelId="{DE51FDA4-0B14-49D1-8ED7-59F275D17985}" type="pres">
      <dgm:prSet presAssocID="{106C761C-3EA0-42F2-9603-EDE7411AB5AC}" presName="parentLeftMargin" presStyleLbl="node1" presStyleIdx="1" presStyleCnt="3"/>
      <dgm:spPr/>
    </dgm:pt>
    <dgm:pt modelId="{0407FD1D-A981-4583-A73A-4AA5891B1209}" type="pres">
      <dgm:prSet presAssocID="{106C761C-3EA0-42F2-9603-EDE7411AB5AC}" presName="parentText" presStyleLbl="node1" presStyleIdx="2" presStyleCnt="3">
        <dgm:presLayoutVars>
          <dgm:chMax val="0"/>
          <dgm:bulletEnabled val="1"/>
        </dgm:presLayoutVars>
      </dgm:prSet>
      <dgm:spPr/>
    </dgm:pt>
    <dgm:pt modelId="{83A67E1F-BC38-4EC6-9746-0E2E39AE9B7E}" type="pres">
      <dgm:prSet presAssocID="{106C761C-3EA0-42F2-9603-EDE7411AB5AC}" presName="negativeSpace" presStyleCnt="0"/>
      <dgm:spPr/>
    </dgm:pt>
    <dgm:pt modelId="{5907D790-05BB-47D3-B875-D3FDC71A7295}" type="pres">
      <dgm:prSet presAssocID="{106C761C-3EA0-42F2-9603-EDE7411AB5AC}" presName="childText" presStyleLbl="conFgAcc1" presStyleIdx="2" presStyleCnt="3">
        <dgm:presLayoutVars>
          <dgm:bulletEnabled val="1"/>
        </dgm:presLayoutVars>
      </dgm:prSet>
      <dgm:spPr/>
    </dgm:pt>
  </dgm:ptLst>
  <dgm:cxnLst>
    <dgm:cxn modelId="{283BAB07-CBD9-4146-97C8-EA7D9057AAAC}" srcId="{9145A3D5-0874-4C98-BA49-3D23A4370FD3}" destId="{26F6243B-BE9E-4728-B4F4-E18C2AE8983E}" srcOrd="1" destOrd="0" parTransId="{0C09D16E-2B1D-4C58-B174-211AAF1253A1}" sibTransId="{7CD69BA5-CF8F-4AE4-8479-8157DDDC6B0A}"/>
    <dgm:cxn modelId="{6ADA150E-EA42-4E51-9203-95043F841DE9}" type="presOf" srcId="{9145A3D5-0874-4C98-BA49-3D23A4370FD3}" destId="{198EF363-0FCA-4E19-B598-692A9F38B86F}" srcOrd="0" destOrd="0" presId="urn:microsoft.com/office/officeart/2005/8/layout/list1#1"/>
    <dgm:cxn modelId="{BDE09515-EC1F-4D73-AC7B-C099231C93D2}" type="presOf" srcId="{B750E85F-3D8D-44A7-A530-3053B17614BE}" destId="{03AA66AD-6729-4BCC-9ED3-A2D92501DD52}" srcOrd="0" destOrd="0" presId="urn:microsoft.com/office/officeart/2005/8/layout/list1#1"/>
    <dgm:cxn modelId="{F82D0785-94A2-4466-977A-2C25AAC91DFB}" srcId="{9145A3D5-0874-4C98-BA49-3D23A4370FD3}" destId="{B750E85F-3D8D-44A7-A530-3053B17614BE}" srcOrd="0" destOrd="0" parTransId="{74E791F4-91F7-4586-A44E-F6C90D19DBDD}" sibTransId="{6A064ECF-3B85-4866-BBA7-134604FDCD7A}"/>
    <dgm:cxn modelId="{6B07048A-82A8-4F42-BF15-90E69EA357D3}" srcId="{9145A3D5-0874-4C98-BA49-3D23A4370FD3}" destId="{106C761C-3EA0-42F2-9603-EDE7411AB5AC}" srcOrd="2" destOrd="0" parTransId="{0FAF330A-050B-480B-B937-BEEC45EF0791}" sibTransId="{B9AA50CD-5932-4859-920D-6B497B73A5D5}"/>
    <dgm:cxn modelId="{DF1B3A9D-B8D9-4985-84D2-B93FE050A959}" type="presOf" srcId="{106C761C-3EA0-42F2-9603-EDE7411AB5AC}" destId="{DE51FDA4-0B14-49D1-8ED7-59F275D17985}" srcOrd="0" destOrd="0" presId="urn:microsoft.com/office/officeart/2005/8/layout/list1#1"/>
    <dgm:cxn modelId="{1FD979B4-D112-48A0-B475-AE54488B5600}" type="presOf" srcId="{106C761C-3EA0-42F2-9603-EDE7411AB5AC}" destId="{0407FD1D-A981-4583-A73A-4AA5891B1209}" srcOrd="1" destOrd="0" presId="urn:microsoft.com/office/officeart/2005/8/layout/list1#1"/>
    <dgm:cxn modelId="{FDD0DBC5-3BF5-4250-BA41-4BFDCEF4BB7A}" type="presOf" srcId="{26F6243B-BE9E-4728-B4F4-E18C2AE8983E}" destId="{3B362BA6-0340-492E-8385-2410C6FE787E}" srcOrd="1" destOrd="0" presId="urn:microsoft.com/office/officeart/2005/8/layout/list1#1"/>
    <dgm:cxn modelId="{2DC810D6-EF75-47CE-9ADA-0C6D8DF91038}" type="presOf" srcId="{26F6243B-BE9E-4728-B4F4-E18C2AE8983E}" destId="{D630EA0C-6B0E-4DA2-9F7F-B592A20E6509}" srcOrd="0" destOrd="0" presId="urn:microsoft.com/office/officeart/2005/8/layout/list1#1"/>
    <dgm:cxn modelId="{12256AFB-C45D-4D01-BB5C-6033B4851143}" type="presOf" srcId="{B750E85F-3D8D-44A7-A530-3053B17614BE}" destId="{4E80818A-E92C-400D-9524-538410FE2C33}" srcOrd="1" destOrd="0" presId="urn:microsoft.com/office/officeart/2005/8/layout/list1#1"/>
    <dgm:cxn modelId="{E7464BB5-7D1C-44A7-A5E5-F31F58CA2AF6}" type="presParOf" srcId="{198EF363-0FCA-4E19-B598-692A9F38B86F}" destId="{F80D482F-C1E1-4ED8-A195-ACC8A86CFC00}" srcOrd="0" destOrd="0" presId="urn:microsoft.com/office/officeart/2005/8/layout/list1#1"/>
    <dgm:cxn modelId="{E2CE38F7-2ABE-4418-925F-8F4D26FCF3EF}" type="presParOf" srcId="{F80D482F-C1E1-4ED8-A195-ACC8A86CFC00}" destId="{03AA66AD-6729-4BCC-9ED3-A2D92501DD52}" srcOrd="0" destOrd="0" presId="urn:microsoft.com/office/officeart/2005/8/layout/list1#1"/>
    <dgm:cxn modelId="{B36C6F9E-BCDC-4B49-BC73-9A2C2C4D7825}" type="presParOf" srcId="{F80D482F-C1E1-4ED8-A195-ACC8A86CFC00}" destId="{4E80818A-E92C-400D-9524-538410FE2C33}" srcOrd="1" destOrd="0" presId="urn:microsoft.com/office/officeart/2005/8/layout/list1#1"/>
    <dgm:cxn modelId="{C6721470-B038-49EA-97C9-4F26ECEA0396}" type="presParOf" srcId="{198EF363-0FCA-4E19-B598-692A9F38B86F}" destId="{E65CBDCA-4A37-4A50-8F19-58C776E3970E}" srcOrd="1" destOrd="0" presId="urn:microsoft.com/office/officeart/2005/8/layout/list1#1"/>
    <dgm:cxn modelId="{D88A806A-3AC4-4EC1-9A09-7E4D344AA65C}" type="presParOf" srcId="{198EF363-0FCA-4E19-B598-692A9F38B86F}" destId="{629A800F-9DF5-4F7A-8F41-5C40DC64DB2B}" srcOrd="2" destOrd="0" presId="urn:microsoft.com/office/officeart/2005/8/layout/list1#1"/>
    <dgm:cxn modelId="{84591F21-84EB-40C8-8AE9-48034A3FD7E1}" type="presParOf" srcId="{198EF363-0FCA-4E19-B598-692A9F38B86F}" destId="{8A5981B1-4670-4D84-B1F6-125066AA3AF7}" srcOrd="3" destOrd="0" presId="urn:microsoft.com/office/officeart/2005/8/layout/list1#1"/>
    <dgm:cxn modelId="{D39267E4-7229-4E89-88D1-3B64D151F44D}" type="presParOf" srcId="{198EF363-0FCA-4E19-B598-692A9F38B86F}" destId="{E8B7E5F5-B706-4BB2-AED8-EC3D7C2BA398}" srcOrd="4" destOrd="0" presId="urn:microsoft.com/office/officeart/2005/8/layout/list1#1"/>
    <dgm:cxn modelId="{D2115CFB-654E-47A5-9E2B-075EA15C3DD9}" type="presParOf" srcId="{E8B7E5F5-B706-4BB2-AED8-EC3D7C2BA398}" destId="{D630EA0C-6B0E-4DA2-9F7F-B592A20E6509}" srcOrd="0" destOrd="0" presId="urn:microsoft.com/office/officeart/2005/8/layout/list1#1"/>
    <dgm:cxn modelId="{E7156390-801F-4661-A8DD-E5DCFFA3049C}" type="presParOf" srcId="{E8B7E5F5-B706-4BB2-AED8-EC3D7C2BA398}" destId="{3B362BA6-0340-492E-8385-2410C6FE787E}" srcOrd="1" destOrd="0" presId="urn:microsoft.com/office/officeart/2005/8/layout/list1#1"/>
    <dgm:cxn modelId="{D576357E-A6B0-4DF4-871B-914166F21638}" type="presParOf" srcId="{198EF363-0FCA-4E19-B598-692A9F38B86F}" destId="{8F300CB2-0B8F-4EF3-8A67-9DEA1FC21628}" srcOrd="5" destOrd="0" presId="urn:microsoft.com/office/officeart/2005/8/layout/list1#1"/>
    <dgm:cxn modelId="{70498DEB-5E20-4FE1-B579-E9836BCAD311}" type="presParOf" srcId="{198EF363-0FCA-4E19-B598-692A9F38B86F}" destId="{A9CB0DF2-7B6D-4739-AFAB-DFEA981B23D4}" srcOrd="6" destOrd="0" presId="urn:microsoft.com/office/officeart/2005/8/layout/list1#1"/>
    <dgm:cxn modelId="{F5A66740-CCF3-4AD2-96A2-0191EB887296}" type="presParOf" srcId="{198EF363-0FCA-4E19-B598-692A9F38B86F}" destId="{81075991-BD7C-4D92-962E-53F37255B34E}" srcOrd="7" destOrd="0" presId="urn:microsoft.com/office/officeart/2005/8/layout/list1#1"/>
    <dgm:cxn modelId="{6C43C7D1-DBED-45A4-8BBE-C8BAC50B4007}" type="presParOf" srcId="{198EF363-0FCA-4E19-B598-692A9F38B86F}" destId="{01F3B818-C7B3-4776-A4C2-9E241D37D6CF}" srcOrd="8" destOrd="0" presId="urn:microsoft.com/office/officeart/2005/8/layout/list1#1"/>
    <dgm:cxn modelId="{BEA1F335-9C4E-4171-9D94-4666B643996D}" type="presParOf" srcId="{01F3B818-C7B3-4776-A4C2-9E241D37D6CF}" destId="{DE51FDA4-0B14-49D1-8ED7-59F275D17985}" srcOrd="0" destOrd="0" presId="urn:microsoft.com/office/officeart/2005/8/layout/list1#1"/>
    <dgm:cxn modelId="{070F62CD-AEAF-46D8-8ECB-3C116774A619}" type="presParOf" srcId="{01F3B818-C7B3-4776-A4C2-9E241D37D6CF}" destId="{0407FD1D-A981-4583-A73A-4AA5891B1209}" srcOrd="1" destOrd="0" presId="urn:microsoft.com/office/officeart/2005/8/layout/list1#1"/>
    <dgm:cxn modelId="{E92CB7CC-AB31-4D6C-AB61-65FA97AF5DEC}" type="presParOf" srcId="{198EF363-0FCA-4E19-B598-692A9F38B86F}" destId="{83A67E1F-BC38-4EC6-9746-0E2E39AE9B7E}" srcOrd="9" destOrd="0" presId="urn:microsoft.com/office/officeart/2005/8/layout/list1#1"/>
    <dgm:cxn modelId="{19642DEB-7CEF-4679-8D56-EA8316986F67}" type="presParOf" srcId="{198EF363-0FCA-4E19-B598-692A9F38B86F}" destId="{5907D790-05BB-47D3-B875-D3FDC71A7295}" srcOrd="10" destOrd="0" presId="urn:microsoft.com/office/officeart/2005/8/layout/list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A37BA2D-0A44-47BC-8189-DA7C0C5372D1}" type="doc">
      <dgm:prSet loTypeId="urn:microsoft.com/office/officeart/2005/8/layout/process1" loCatId="process" qsTypeId="urn:microsoft.com/office/officeart/2005/8/quickstyle/simple1" qsCatId="simple" csTypeId="urn:microsoft.com/office/officeart/2005/8/colors/accent6_4" csCatId="accent6" phldr="1"/>
      <dgm:spPr/>
    </dgm:pt>
    <dgm:pt modelId="{58B27735-7277-41EB-B666-ABB8EB424287}">
      <dgm:prSet phldrT="[Text]">
        <dgm:style>
          <a:lnRef idx="0">
            <a:schemeClr val="accent2"/>
          </a:lnRef>
          <a:fillRef idx="3">
            <a:schemeClr val="accent2"/>
          </a:fillRef>
          <a:effectRef idx="3">
            <a:schemeClr val="accent2"/>
          </a:effectRef>
          <a:fontRef idx="minor">
            <a:schemeClr val="lt1"/>
          </a:fontRef>
        </dgm:style>
      </dgm:prSet>
      <dgm:spPr/>
      <dgm:t>
        <a:bodyPr/>
        <a:lstStyle/>
        <a:p>
          <a:r>
            <a:rPr lang="en-US" dirty="0"/>
            <a:t>RKP</a:t>
          </a:r>
        </a:p>
      </dgm:t>
    </dgm:pt>
    <dgm:pt modelId="{38A4FD47-C194-4C75-8498-5BF94E6AB84C}" type="parTrans" cxnId="{B0405645-7FEF-4803-8CCA-E55C2805C2E4}">
      <dgm:prSet/>
      <dgm:spPr/>
      <dgm:t>
        <a:bodyPr/>
        <a:lstStyle/>
        <a:p>
          <a:endParaRPr lang="en-US"/>
        </a:p>
      </dgm:t>
    </dgm:pt>
    <dgm:pt modelId="{6317A879-4EE5-4922-9AE2-C292942AC1F2}" type="sibTrans" cxnId="{B0405645-7FEF-4803-8CCA-E55C2805C2E4}">
      <dgm:prSet/>
      <dgm:spPr/>
      <dgm:t>
        <a:bodyPr/>
        <a:lstStyle/>
        <a:p>
          <a:endParaRPr lang="en-US"/>
        </a:p>
      </dgm:t>
    </dgm:pt>
    <dgm:pt modelId="{E9E14E69-E891-44C9-A990-13180BB17476}">
      <dgm:prSet phldrT="[Text]">
        <dgm:style>
          <a:lnRef idx="0">
            <a:schemeClr val="accent5"/>
          </a:lnRef>
          <a:fillRef idx="3">
            <a:schemeClr val="accent5"/>
          </a:fillRef>
          <a:effectRef idx="3">
            <a:schemeClr val="accent5"/>
          </a:effectRef>
          <a:fontRef idx="minor">
            <a:schemeClr val="lt1"/>
          </a:fontRef>
        </dgm:style>
      </dgm:prSet>
      <dgm:spPr/>
      <dgm:t>
        <a:bodyPr/>
        <a:lstStyle/>
        <a:p>
          <a:r>
            <a:rPr lang="en-US"/>
            <a:t>RENJA K/L</a:t>
          </a:r>
          <a:endParaRPr lang="en-US" dirty="0"/>
        </a:p>
      </dgm:t>
    </dgm:pt>
    <dgm:pt modelId="{619519E1-1841-4059-AE8A-6BA197C09251}" type="parTrans" cxnId="{DC3F7583-F1F8-410D-9DD3-CAA8ABEBB745}">
      <dgm:prSet/>
      <dgm:spPr/>
      <dgm:t>
        <a:bodyPr/>
        <a:lstStyle/>
        <a:p>
          <a:endParaRPr lang="en-US"/>
        </a:p>
      </dgm:t>
    </dgm:pt>
    <dgm:pt modelId="{DFC10FF1-182C-4B9D-9286-9CF8ACB9BA9C}" type="sibTrans" cxnId="{DC3F7583-F1F8-410D-9DD3-CAA8ABEBB745}">
      <dgm:prSet/>
      <dgm:spPr/>
      <dgm:t>
        <a:bodyPr/>
        <a:lstStyle/>
        <a:p>
          <a:endParaRPr lang="en-US"/>
        </a:p>
      </dgm:t>
    </dgm:pt>
    <dgm:pt modelId="{03ACA0FC-826E-4FCA-87A8-FDA5BDBFBEC2}">
      <dgm:prSet phldrT="[Text]">
        <dgm:style>
          <a:lnRef idx="0">
            <a:schemeClr val="accent4"/>
          </a:lnRef>
          <a:fillRef idx="3">
            <a:schemeClr val="accent4"/>
          </a:fillRef>
          <a:effectRef idx="3">
            <a:schemeClr val="accent4"/>
          </a:effectRef>
          <a:fontRef idx="minor">
            <a:schemeClr val="lt1"/>
          </a:fontRef>
        </dgm:style>
      </dgm:prSet>
      <dgm:spPr/>
      <dgm:t>
        <a:bodyPr/>
        <a:lstStyle/>
        <a:p>
          <a:r>
            <a:rPr lang="en-US"/>
            <a:t>RKA K/L</a:t>
          </a:r>
          <a:endParaRPr lang="en-US" dirty="0"/>
        </a:p>
      </dgm:t>
    </dgm:pt>
    <dgm:pt modelId="{F750FF54-2D15-4817-81E0-52C5E794AA31}" type="parTrans" cxnId="{73168B24-8394-4891-B914-341B979AB408}">
      <dgm:prSet/>
      <dgm:spPr/>
      <dgm:t>
        <a:bodyPr/>
        <a:lstStyle/>
        <a:p>
          <a:endParaRPr lang="en-US"/>
        </a:p>
      </dgm:t>
    </dgm:pt>
    <dgm:pt modelId="{FDA89C0D-FFB2-4828-8BBE-D78CC9091EDA}" type="sibTrans" cxnId="{73168B24-8394-4891-B914-341B979AB408}">
      <dgm:prSet/>
      <dgm:spPr/>
      <dgm:t>
        <a:bodyPr/>
        <a:lstStyle/>
        <a:p>
          <a:endParaRPr lang="en-US"/>
        </a:p>
      </dgm:t>
    </dgm:pt>
    <dgm:pt modelId="{C795BAC0-042E-4A22-960B-50CA47FE54C9}">
      <dgm:prSet phldrT="[Text]">
        <dgm:style>
          <a:lnRef idx="0">
            <a:schemeClr val="accent6"/>
          </a:lnRef>
          <a:fillRef idx="3">
            <a:schemeClr val="accent6"/>
          </a:fillRef>
          <a:effectRef idx="3">
            <a:schemeClr val="accent6"/>
          </a:effectRef>
          <a:fontRef idx="minor">
            <a:schemeClr val="lt1"/>
          </a:fontRef>
        </dgm:style>
      </dgm:prSet>
      <dgm:spPr/>
      <dgm:t>
        <a:bodyPr/>
        <a:lstStyle/>
        <a:p>
          <a:r>
            <a:rPr lang="en-US" dirty="0"/>
            <a:t>DIPA</a:t>
          </a:r>
        </a:p>
      </dgm:t>
    </dgm:pt>
    <dgm:pt modelId="{DB16E137-51BB-4BB4-B5B4-2E16716A4F44}" type="parTrans" cxnId="{230B4564-A479-412C-862D-D3378B10AB07}">
      <dgm:prSet/>
      <dgm:spPr/>
      <dgm:t>
        <a:bodyPr/>
        <a:lstStyle/>
        <a:p>
          <a:endParaRPr lang="en-US"/>
        </a:p>
      </dgm:t>
    </dgm:pt>
    <dgm:pt modelId="{A643BAC6-B97C-4DED-BFDC-CB0234E58573}" type="sibTrans" cxnId="{230B4564-A479-412C-862D-D3378B10AB07}">
      <dgm:prSet/>
      <dgm:spPr/>
      <dgm:t>
        <a:bodyPr/>
        <a:lstStyle/>
        <a:p>
          <a:endParaRPr lang="en-US"/>
        </a:p>
      </dgm:t>
    </dgm:pt>
    <dgm:pt modelId="{1A432216-55F8-403E-983A-AD667C7AF728}" type="pres">
      <dgm:prSet presAssocID="{5A37BA2D-0A44-47BC-8189-DA7C0C5372D1}" presName="Name0" presStyleCnt="0">
        <dgm:presLayoutVars>
          <dgm:dir/>
          <dgm:resizeHandles val="exact"/>
        </dgm:presLayoutVars>
      </dgm:prSet>
      <dgm:spPr/>
    </dgm:pt>
    <dgm:pt modelId="{A066076A-9EFC-44D3-AF3B-AD11F51AB5F0}" type="pres">
      <dgm:prSet presAssocID="{58B27735-7277-41EB-B666-ABB8EB424287}" presName="node" presStyleLbl="node1" presStyleIdx="0" presStyleCnt="4">
        <dgm:presLayoutVars>
          <dgm:bulletEnabled val="1"/>
        </dgm:presLayoutVars>
      </dgm:prSet>
      <dgm:spPr/>
    </dgm:pt>
    <dgm:pt modelId="{904B3F0B-4BBC-40B5-BAAE-07CF5EECD588}" type="pres">
      <dgm:prSet presAssocID="{6317A879-4EE5-4922-9AE2-C292942AC1F2}" presName="sibTrans" presStyleLbl="sibTrans2D1" presStyleIdx="0" presStyleCnt="3"/>
      <dgm:spPr/>
    </dgm:pt>
    <dgm:pt modelId="{FD153995-AF42-4787-BB9E-201EA7A89EED}" type="pres">
      <dgm:prSet presAssocID="{6317A879-4EE5-4922-9AE2-C292942AC1F2}" presName="connectorText" presStyleLbl="sibTrans2D1" presStyleIdx="0" presStyleCnt="3"/>
      <dgm:spPr/>
    </dgm:pt>
    <dgm:pt modelId="{93E88E77-3C1F-4667-ABA0-818436525766}" type="pres">
      <dgm:prSet presAssocID="{E9E14E69-E891-44C9-A990-13180BB17476}" presName="node" presStyleLbl="node1" presStyleIdx="1" presStyleCnt="4">
        <dgm:presLayoutVars>
          <dgm:bulletEnabled val="1"/>
        </dgm:presLayoutVars>
      </dgm:prSet>
      <dgm:spPr/>
    </dgm:pt>
    <dgm:pt modelId="{5774C036-F8DF-447F-8CDD-9E8B588AA0AF}" type="pres">
      <dgm:prSet presAssocID="{DFC10FF1-182C-4B9D-9286-9CF8ACB9BA9C}" presName="sibTrans" presStyleLbl="sibTrans2D1" presStyleIdx="1" presStyleCnt="3"/>
      <dgm:spPr/>
    </dgm:pt>
    <dgm:pt modelId="{BC04F539-FB20-41FB-9895-C6649302CC26}" type="pres">
      <dgm:prSet presAssocID="{DFC10FF1-182C-4B9D-9286-9CF8ACB9BA9C}" presName="connectorText" presStyleLbl="sibTrans2D1" presStyleIdx="1" presStyleCnt="3"/>
      <dgm:spPr/>
    </dgm:pt>
    <dgm:pt modelId="{4E45E8C2-2162-4152-9190-53168235346F}" type="pres">
      <dgm:prSet presAssocID="{03ACA0FC-826E-4FCA-87A8-FDA5BDBFBEC2}" presName="node" presStyleLbl="node1" presStyleIdx="2" presStyleCnt="4">
        <dgm:presLayoutVars>
          <dgm:bulletEnabled val="1"/>
        </dgm:presLayoutVars>
      </dgm:prSet>
      <dgm:spPr/>
    </dgm:pt>
    <dgm:pt modelId="{DE5F150B-8C0E-4E08-B3FA-0513AF03A610}" type="pres">
      <dgm:prSet presAssocID="{FDA89C0D-FFB2-4828-8BBE-D78CC9091EDA}" presName="sibTrans" presStyleLbl="sibTrans2D1" presStyleIdx="2" presStyleCnt="3"/>
      <dgm:spPr/>
    </dgm:pt>
    <dgm:pt modelId="{12530AAA-FC61-438D-BADF-3506A7FBEA68}" type="pres">
      <dgm:prSet presAssocID="{FDA89C0D-FFB2-4828-8BBE-D78CC9091EDA}" presName="connectorText" presStyleLbl="sibTrans2D1" presStyleIdx="2" presStyleCnt="3"/>
      <dgm:spPr/>
    </dgm:pt>
    <dgm:pt modelId="{76FD5B4D-7672-4261-849C-C5EDFC609E11}" type="pres">
      <dgm:prSet presAssocID="{C795BAC0-042E-4A22-960B-50CA47FE54C9}" presName="node" presStyleLbl="node1" presStyleIdx="3" presStyleCnt="4">
        <dgm:presLayoutVars>
          <dgm:bulletEnabled val="1"/>
        </dgm:presLayoutVars>
      </dgm:prSet>
      <dgm:spPr/>
    </dgm:pt>
  </dgm:ptLst>
  <dgm:cxnLst>
    <dgm:cxn modelId="{B89A1D05-DBA9-4E6C-BE82-E607F6B72633}" type="presOf" srcId="{FDA89C0D-FFB2-4828-8BBE-D78CC9091EDA}" destId="{DE5F150B-8C0E-4E08-B3FA-0513AF03A610}" srcOrd="0" destOrd="0" presId="urn:microsoft.com/office/officeart/2005/8/layout/process1"/>
    <dgm:cxn modelId="{73168B24-8394-4891-B914-341B979AB408}" srcId="{5A37BA2D-0A44-47BC-8189-DA7C0C5372D1}" destId="{03ACA0FC-826E-4FCA-87A8-FDA5BDBFBEC2}" srcOrd="2" destOrd="0" parTransId="{F750FF54-2D15-4817-81E0-52C5E794AA31}" sibTransId="{FDA89C0D-FFB2-4828-8BBE-D78CC9091EDA}"/>
    <dgm:cxn modelId="{D1357A34-D9AB-493A-87DA-35AACADCCA97}" type="presOf" srcId="{DFC10FF1-182C-4B9D-9286-9CF8ACB9BA9C}" destId="{BC04F539-FB20-41FB-9895-C6649302CC26}" srcOrd="1" destOrd="0" presId="urn:microsoft.com/office/officeart/2005/8/layout/process1"/>
    <dgm:cxn modelId="{89B1B834-4B23-41A8-8C9A-06EAE14B0E8B}" type="presOf" srcId="{E9E14E69-E891-44C9-A990-13180BB17476}" destId="{93E88E77-3C1F-4667-ABA0-818436525766}" srcOrd="0" destOrd="0" presId="urn:microsoft.com/office/officeart/2005/8/layout/process1"/>
    <dgm:cxn modelId="{B4D9F163-3010-43E4-A17F-1D4CD04D8949}" type="presOf" srcId="{FDA89C0D-FFB2-4828-8BBE-D78CC9091EDA}" destId="{12530AAA-FC61-438D-BADF-3506A7FBEA68}" srcOrd="1" destOrd="0" presId="urn:microsoft.com/office/officeart/2005/8/layout/process1"/>
    <dgm:cxn modelId="{230B4564-A479-412C-862D-D3378B10AB07}" srcId="{5A37BA2D-0A44-47BC-8189-DA7C0C5372D1}" destId="{C795BAC0-042E-4A22-960B-50CA47FE54C9}" srcOrd="3" destOrd="0" parTransId="{DB16E137-51BB-4BB4-B5B4-2E16716A4F44}" sibTransId="{A643BAC6-B97C-4DED-BFDC-CB0234E58573}"/>
    <dgm:cxn modelId="{B0405645-7FEF-4803-8CCA-E55C2805C2E4}" srcId="{5A37BA2D-0A44-47BC-8189-DA7C0C5372D1}" destId="{58B27735-7277-41EB-B666-ABB8EB424287}" srcOrd="0" destOrd="0" parTransId="{38A4FD47-C194-4C75-8498-5BF94E6AB84C}" sibTransId="{6317A879-4EE5-4922-9AE2-C292942AC1F2}"/>
    <dgm:cxn modelId="{C6680648-96F7-4CDD-9DC1-D11F13DA14E1}" type="presOf" srcId="{58B27735-7277-41EB-B666-ABB8EB424287}" destId="{A066076A-9EFC-44D3-AF3B-AD11F51AB5F0}" srcOrd="0" destOrd="0" presId="urn:microsoft.com/office/officeart/2005/8/layout/process1"/>
    <dgm:cxn modelId="{92F95550-1473-4170-B37B-CF09D44427AD}" type="presOf" srcId="{6317A879-4EE5-4922-9AE2-C292942AC1F2}" destId="{904B3F0B-4BBC-40B5-BAAE-07CF5EECD588}" srcOrd="0" destOrd="0" presId="urn:microsoft.com/office/officeart/2005/8/layout/process1"/>
    <dgm:cxn modelId="{32D96D51-D721-4455-8D59-076FB6A4827C}" type="presOf" srcId="{6317A879-4EE5-4922-9AE2-C292942AC1F2}" destId="{FD153995-AF42-4787-BB9E-201EA7A89EED}" srcOrd="1" destOrd="0" presId="urn:microsoft.com/office/officeart/2005/8/layout/process1"/>
    <dgm:cxn modelId="{DC3F7583-F1F8-410D-9DD3-CAA8ABEBB745}" srcId="{5A37BA2D-0A44-47BC-8189-DA7C0C5372D1}" destId="{E9E14E69-E891-44C9-A990-13180BB17476}" srcOrd="1" destOrd="0" parTransId="{619519E1-1841-4059-AE8A-6BA197C09251}" sibTransId="{DFC10FF1-182C-4B9D-9286-9CF8ACB9BA9C}"/>
    <dgm:cxn modelId="{0133DA92-7FFE-4242-9D9D-23CC2D3948D9}" type="presOf" srcId="{C795BAC0-042E-4A22-960B-50CA47FE54C9}" destId="{76FD5B4D-7672-4261-849C-C5EDFC609E11}" srcOrd="0" destOrd="0" presId="urn:microsoft.com/office/officeart/2005/8/layout/process1"/>
    <dgm:cxn modelId="{DAB1BAD0-16EE-49F9-A6D7-37E4416A7FA5}" type="presOf" srcId="{03ACA0FC-826E-4FCA-87A8-FDA5BDBFBEC2}" destId="{4E45E8C2-2162-4152-9190-53168235346F}" srcOrd="0" destOrd="0" presId="urn:microsoft.com/office/officeart/2005/8/layout/process1"/>
    <dgm:cxn modelId="{ADC7D9F2-B44A-4288-A22A-318D9EB16071}" type="presOf" srcId="{DFC10FF1-182C-4B9D-9286-9CF8ACB9BA9C}" destId="{5774C036-F8DF-447F-8CDD-9E8B588AA0AF}" srcOrd="0" destOrd="0" presId="urn:microsoft.com/office/officeart/2005/8/layout/process1"/>
    <dgm:cxn modelId="{99B1F8F4-ED8F-44D0-9165-885B6A95D6B1}" type="presOf" srcId="{5A37BA2D-0A44-47BC-8189-DA7C0C5372D1}" destId="{1A432216-55F8-403E-983A-AD667C7AF728}" srcOrd="0" destOrd="0" presId="urn:microsoft.com/office/officeart/2005/8/layout/process1"/>
    <dgm:cxn modelId="{6F8EE699-FBFE-4759-9623-7D71FE9B2DFF}" type="presParOf" srcId="{1A432216-55F8-403E-983A-AD667C7AF728}" destId="{A066076A-9EFC-44D3-AF3B-AD11F51AB5F0}" srcOrd="0" destOrd="0" presId="urn:microsoft.com/office/officeart/2005/8/layout/process1"/>
    <dgm:cxn modelId="{C8E3DD64-7DBA-4614-8DB7-7857CF1C0A7B}" type="presParOf" srcId="{1A432216-55F8-403E-983A-AD667C7AF728}" destId="{904B3F0B-4BBC-40B5-BAAE-07CF5EECD588}" srcOrd="1" destOrd="0" presId="urn:microsoft.com/office/officeart/2005/8/layout/process1"/>
    <dgm:cxn modelId="{AA902BA0-36AB-4707-B77F-F9C2005E02FC}" type="presParOf" srcId="{904B3F0B-4BBC-40B5-BAAE-07CF5EECD588}" destId="{FD153995-AF42-4787-BB9E-201EA7A89EED}" srcOrd="0" destOrd="0" presId="urn:microsoft.com/office/officeart/2005/8/layout/process1"/>
    <dgm:cxn modelId="{29A247A3-70E7-4527-8C10-44DF32FD9C23}" type="presParOf" srcId="{1A432216-55F8-403E-983A-AD667C7AF728}" destId="{93E88E77-3C1F-4667-ABA0-818436525766}" srcOrd="2" destOrd="0" presId="urn:microsoft.com/office/officeart/2005/8/layout/process1"/>
    <dgm:cxn modelId="{FB633978-7791-4CB6-821B-7AC56029600D}" type="presParOf" srcId="{1A432216-55F8-403E-983A-AD667C7AF728}" destId="{5774C036-F8DF-447F-8CDD-9E8B588AA0AF}" srcOrd="3" destOrd="0" presId="urn:microsoft.com/office/officeart/2005/8/layout/process1"/>
    <dgm:cxn modelId="{5CA4AF1A-86A1-4953-B516-98C91FEBBA6B}" type="presParOf" srcId="{5774C036-F8DF-447F-8CDD-9E8B588AA0AF}" destId="{BC04F539-FB20-41FB-9895-C6649302CC26}" srcOrd="0" destOrd="0" presId="urn:microsoft.com/office/officeart/2005/8/layout/process1"/>
    <dgm:cxn modelId="{CC658FB7-66FF-49EE-9D86-30AACB8DFFB9}" type="presParOf" srcId="{1A432216-55F8-403E-983A-AD667C7AF728}" destId="{4E45E8C2-2162-4152-9190-53168235346F}" srcOrd="4" destOrd="0" presId="urn:microsoft.com/office/officeart/2005/8/layout/process1"/>
    <dgm:cxn modelId="{08F84024-6322-4802-84D9-27215B1C8447}" type="presParOf" srcId="{1A432216-55F8-403E-983A-AD667C7AF728}" destId="{DE5F150B-8C0E-4E08-B3FA-0513AF03A610}" srcOrd="5" destOrd="0" presId="urn:microsoft.com/office/officeart/2005/8/layout/process1"/>
    <dgm:cxn modelId="{ACA453AA-0FC9-4426-8B07-207A6B939908}" type="presParOf" srcId="{DE5F150B-8C0E-4E08-B3FA-0513AF03A610}" destId="{12530AAA-FC61-438D-BADF-3506A7FBEA68}" srcOrd="0" destOrd="0" presId="urn:microsoft.com/office/officeart/2005/8/layout/process1"/>
    <dgm:cxn modelId="{6B1EE6E9-24A4-4BD5-B654-DD5D23D8003E}" type="presParOf" srcId="{1A432216-55F8-403E-983A-AD667C7AF728}" destId="{76FD5B4D-7672-4261-849C-C5EDFC609E11}" srcOrd="6"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145A3D5-0874-4C98-BA49-3D23A4370FD3}" type="doc">
      <dgm:prSet loTypeId="urn:microsoft.com/office/officeart/2005/8/layout/list1#1" loCatId="list" qsTypeId="urn:microsoft.com/office/officeart/2005/8/quickstyle/3d1#1" qsCatId="3D" csTypeId="urn:microsoft.com/office/officeart/2005/8/colors/colorful4#1" csCatId="colorful" phldr="1"/>
      <dgm:spPr/>
      <dgm:t>
        <a:bodyPr/>
        <a:lstStyle/>
        <a:p>
          <a:endParaRPr lang="en-AU"/>
        </a:p>
      </dgm:t>
    </dgm:pt>
    <dgm:pt modelId="{B750E85F-3D8D-44A7-A530-3053B17614BE}">
      <dgm:prSet phldrT="[Text]" custT="1"/>
      <dgm:spPr>
        <a:solidFill>
          <a:srgbClr val="7BB441"/>
        </a:solidFill>
      </dgm:spPr>
      <dgm:t>
        <a:bodyPr/>
        <a:lstStyle/>
        <a:p>
          <a:r>
            <a:rPr lang="en-US" sz="1400" b="1" dirty="0" err="1">
              <a:solidFill>
                <a:schemeClr val="tx1"/>
              </a:solidFill>
            </a:rPr>
            <a:t>Penyusunan</a:t>
          </a:r>
          <a:r>
            <a:rPr lang="en-US" sz="1400" b="1" dirty="0">
              <a:solidFill>
                <a:schemeClr val="tx1"/>
              </a:solidFill>
            </a:rPr>
            <a:t> RKA </a:t>
          </a:r>
          <a:r>
            <a:rPr lang="en-AU" sz="1400" b="1" dirty="0" err="1">
              <a:solidFill>
                <a:schemeClr val="tx1"/>
              </a:solidFill>
            </a:rPr>
            <a:t>Pagu</a:t>
          </a:r>
          <a:r>
            <a:rPr lang="en-AU" sz="1400" b="1" dirty="0">
              <a:solidFill>
                <a:schemeClr val="tx1"/>
              </a:solidFill>
            </a:rPr>
            <a:t> </a:t>
          </a:r>
          <a:r>
            <a:rPr lang="en-AU" sz="1400" b="1" dirty="0" err="1">
              <a:solidFill>
                <a:schemeClr val="tx1"/>
              </a:solidFill>
            </a:rPr>
            <a:t>Kebutuhan</a:t>
          </a:r>
          <a:endParaRPr lang="en-AU" sz="1400" b="1" dirty="0">
            <a:solidFill>
              <a:schemeClr val="tx1"/>
            </a:solidFill>
          </a:endParaRPr>
        </a:p>
      </dgm:t>
    </dgm:pt>
    <dgm:pt modelId="{74E791F4-91F7-4586-A44E-F6C90D19DBDD}" type="parTrans" cxnId="{F82D0785-94A2-4466-977A-2C25AAC91DFB}">
      <dgm:prSet/>
      <dgm:spPr/>
      <dgm:t>
        <a:bodyPr/>
        <a:lstStyle/>
        <a:p>
          <a:endParaRPr lang="en-AU" sz="1400" b="1">
            <a:solidFill>
              <a:schemeClr val="tx1"/>
            </a:solidFill>
          </a:endParaRPr>
        </a:p>
      </dgm:t>
    </dgm:pt>
    <dgm:pt modelId="{6A064ECF-3B85-4866-BBA7-134604FDCD7A}" type="sibTrans" cxnId="{F82D0785-94A2-4466-977A-2C25AAC91DFB}">
      <dgm:prSet/>
      <dgm:spPr/>
      <dgm:t>
        <a:bodyPr/>
        <a:lstStyle/>
        <a:p>
          <a:endParaRPr lang="en-AU" sz="1400" b="1">
            <a:solidFill>
              <a:schemeClr val="tx1"/>
            </a:solidFill>
          </a:endParaRPr>
        </a:p>
      </dgm:t>
    </dgm:pt>
    <dgm:pt modelId="{26F6243B-BE9E-4728-B4F4-E18C2AE8983E}">
      <dgm:prSet phldrT="[Text]" custT="1"/>
      <dgm:spPr/>
      <dgm:t>
        <a:bodyPr/>
        <a:lstStyle/>
        <a:p>
          <a:r>
            <a:rPr lang="en-US" sz="1400" b="1" dirty="0" err="1">
              <a:solidFill>
                <a:schemeClr val="tx1"/>
              </a:solidFill>
            </a:rPr>
            <a:t>Penyusunan</a:t>
          </a:r>
          <a:r>
            <a:rPr lang="en-US" sz="1400" b="1" dirty="0">
              <a:solidFill>
                <a:schemeClr val="tx1"/>
              </a:solidFill>
            </a:rPr>
            <a:t> RKA </a:t>
          </a:r>
          <a:r>
            <a:rPr lang="en-AU" sz="1400" b="1" dirty="0" err="1">
              <a:solidFill>
                <a:schemeClr val="tx1"/>
              </a:solidFill>
            </a:rPr>
            <a:t>Pagu</a:t>
          </a:r>
          <a:r>
            <a:rPr lang="en-AU" sz="1400" b="1" dirty="0">
              <a:solidFill>
                <a:schemeClr val="tx1"/>
              </a:solidFill>
            </a:rPr>
            <a:t> </a:t>
          </a:r>
          <a:r>
            <a:rPr lang="en-AU" sz="1400" b="1" dirty="0" err="1">
              <a:solidFill>
                <a:schemeClr val="tx1"/>
              </a:solidFill>
            </a:rPr>
            <a:t>Indikatif</a:t>
          </a:r>
          <a:endParaRPr lang="en-AU" sz="1400" b="1" dirty="0">
            <a:solidFill>
              <a:schemeClr val="tx1"/>
            </a:solidFill>
          </a:endParaRPr>
        </a:p>
      </dgm:t>
    </dgm:pt>
    <dgm:pt modelId="{0C09D16E-2B1D-4C58-B174-211AAF1253A1}" type="parTrans" cxnId="{283BAB07-CBD9-4146-97C8-EA7D9057AAAC}">
      <dgm:prSet/>
      <dgm:spPr/>
      <dgm:t>
        <a:bodyPr/>
        <a:lstStyle/>
        <a:p>
          <a:endParaRPr lang="en-AU" sz="1400" b="1">
            <a:solidFill>
              <a:schemeClr val="tx1"/>
            </a:solidFill>
          </a:endParaRPr>
        </a:p>
      </dgm:t>
    </dgm:pt>
    <dgm:pt modelId="{7CD69BA5-CF8F-4AE4-8479-8157DDDC6B0A}" type="sibTrans" cxnId="{283BAB07-CBD9-4146-97C8-EA7D9057AAAC}">
      <dgm:prSet/>
      <dgm:spPr/>
      <dgm:t>
        <a:bodyPr/>
        <a:lstStyle/>
        <a:p>
          <a:endParaRPr lang="en-AU" sz="1400" b="1">
            <a:solidFill>
              <a:schemeClr val="tx1"/>
            </a:solidFill>
          </a:endParaRPr>
        </a:p>
      </dgm:t>
    </dgm:pt>
    <dgm:pt modelId="{106C761C-3EA0-42F2-9603-EDE7411AB5AC}">
      <dgm:prSet phldrT="[Text]" custT="1"/>
      <dgm:spPr/>
      <dgm:t>
        <a:bodyPr/>
        <a:lstStyle/>
        <a:p>
          <a:r>
            <a:rPr lang="en-US" sz="1400" b="1" dirty="0" err="1">
              <a:solidFill>
                <a:schemeClr val="tx1"/>
              </a:solidFill>
            </a:rPr>
            <a:t>Penyusunan</a:t>
          </a:r>
          <a:r>
            <a:rPr lang="en-US" sz="1400" b="1" dirty="0">
              <a:solidFill>
                <a:schemeClr val="tx1"/>
              </a:solidFill>
            </a:rPr>
            <a:t> RKA </a:t>
          </a:r>
          <a:r>
            <a:rPr lang="en-AU" sz="1400" b="1" dirty="0" err="1">
              <a:solidFill>
                <a:schemeClr val="tx1"/>
              </a:solidFill>
            </a:rPr>
            <a:t>Pagu</a:t>
          </a:r>
          <a:r>
            <a:rPr lang="en-AU" sz="1400" b="1" dirty="0">
              <a:solidFill>
                <a:schemeClr val="tx1"/>
              </a:solidFill>
            </a:rPr>
            <a:t> </a:t>
          </a:r>
          <a:r>
            <a:rPr lang="en-AU" sz="1400" b="1" dirty="0" err="1">
              <a:solidFill>
                <a:schemeClr val="tx1"/>
              </a:solidFill>
            </a:rPr>
            <a:t>Anggaran</a:t>
          </a:r>
          <a:endParaRPr lang="en-AU" sz="1400" b="1" dirty="0">
            <a:solidFill>
              <a:schemeClr val="tx1"/>
            </a:solidFill>
          </a:endParaRPr>
        </a:p>
      </dgm:t>
    </dgm:pt>
    <dgm:pt modelId="{0FAF330A-050B-480B-B937-BEEC45EF0791}" type="parTrans" cxnId="{6B07048A-82A8-4F42-BF15-90E69EA357D3}">
      <dgm:prSet/>
      <dgm:spPr/>
      <dgm:t>
        <a:bodyPr/>
        <a:lstStyle/>
        <a:p>
          <a:endParaRPr lang="en-AU" sz="1400" b="1">
            <a:solidFill>
              <a:schemeClr val="tx1"/>
            </a:solidFill>
          </a:endParaRPr>
        </a:p>
      </dgm:t>
    </dgm:pt>
    <dgm:pt modelId="{B9AA50CD-5932-4859-920D-6B497B73A5D5}" type="sibTrans" cxnId="{6B07048A-82A8-4F42-BF15-90E69EA357D3}">
      <dgm:prSet/>
      <dgm:spPr/>
      <dgm:t>
        <a:bodyPr/>
        <a:lstStyle/>
        <a:p>
          <a:endParaRPr lang="en-AU" sz="1400" b="1">
            <a:solidFill>
              <a:schemeClr val="tx1"/>
            </a:solidFill>
          </a:endParaRPr>
        </a:p>
      </dgm:t>
    </dgm:pt>
    <dgm:pt modelId="{8DA9ABE4-5D17-47A0-AADC-973481DE7493}">
      <dgm:prSet phldrT="[Text]" custT="1">
        <dgm:style>
          <a:lnRef idx="1">
            <a:schemeClr val="accent6"/>
          </a:lnRef>
          <a:fillRef idx="2">
            <a:schemeClr val="accent6"/>
          </a:fillRef>
          <a:effectRef idx="1">
            <a:schemeClr val="accent6"/>
          </a:effectRef>
          <a:fontRef idx="minor">
            <a:schemeClr val="dk1"/>
          </a:fontRef>
        </dgm:style>
      </dgm:prSet>
      <dgm:spPr/>
      <dgm:t>
        <a:bodyPr/>
        <a:lstStyle/>
        <a:p>
          <a:r>
            <a:rPr lang="en-US" sz="1400" b="1" dirty="0" err="1">
              <a:solidFill>
                <a:schemeClr val="tx1"/>
              </a:solidFill>
            </a:rPr>
            <a:t>Penyusunan</a:t>
          </a:r>
          <a:r>
            <a:rPr lang="en-US" sz="1400" b="1" dirty="0">
              <a:solidFill>
                <a:schemeClr val="tx1"/>
              </a:solidFill>
            </a:rPr>
            <a:t> RKA </a:t>
          </a:r>
          <a:r>
            <a:rPr lang="en-AU" sz="1400" b="1" dirty="0" err="1">
              <a:solidFill>
                <a:schemeClr val="tx1"/>
              </a:solidFill>
            </a:rPr>
            <a:t>Pagu</a:t>
          </a:r>
          <a:r>
            <a:rPr lang="en-AU" sz="1400" b="1" dirty="0">
              <a:solidFill>
                <a:schemeClr val="tx1"/>
              </a:solidFill>
            </a:rPr>
            <a:t> </a:t>
          </a:r>
          <a:r>
            <a:rPr lang="en-AU" sz="1400" b="1" dirty="0" err="1">
              <a:solidFill>
                <a:schemeClr val="tx1"/>
              </a:solidFill>
            </a:rPr>
            <a:t>Alokasi</a:t>
          </a:r>
          <a:r>
            <a:rPr lang="en-AU" sz="1400" b="1" dirty="0">
              <a:solidFill>
                <a:schemeClr val="tx1"/>
              </a:solidFill>
            </a:rPr>
            <a:t> </a:t>
          </a:r>
          <a:r>
            <a:rPr lang="en-AU" sz="1400" b="1" dirty="0" err="1">
              <a:solidFill>
                <a:schemeClr val="tx1"/>
              </a:solidFill>
            </a:rPr>
            <a:t>Anggaran</a:t>
          </a:r>
          <a:endParaRPr lang="en-AU" sz="1400" b="1" dirty="0">
            <a:solidFill>
              <a:schemeClr val="tx1"/>
            </a:solidFill>
          </a:endParaRPr>
        </a:p>
      </dgm:t>
    </dgm:pt>
    <dgm:pt modelId="{271286F0-1E8D-4CCC-9508-39A6C589AB46}" type="parTrans" cxnId="{5081AE51-A707-4802-A80C-AA623BFEC161}">
      <dgm:prSet/>
      <dgm:spPr/>
      <dgm:t>
        <a:bodyPr/>
        <a:lstStyle/>
        <a:p>
          <a:endParaRPr lang="en-AU" sz="1400" b="1">
            <a:solidFill>
              <a:schemeClr val="tx1"/>
            </a:solidFill>
          </a:endParaRPr>
        </a:p>
      </dgm:t>
    </dgm:pt>
    <dgm:pt modelId="{ADABC664-CB29-4485-B87A-77ADEAA986CE}" type="sibTrans" cxnId="{5081AE51-A707-4802-A80C-AA623BFEC161}">
      <dgm:prSet/>
      <dgm:spPr/>
      <dgm:t>
        <a:bodyPr/>
        <a:lstStyle/>
        <a:p>
          <a:endParaRPr lang="en-AU" sz="1400" b="1">
            <a:solidFill>
              <a:schemeClr val="tx1"/>
            </a:solidFill>
          </a:endParaRPr>
        </a:p>
      </dgm:t>
    </dgm:pt>
    <dgm:pt modelId="{18821B36-11BF-4226-9405-E4622E1421DE}">
      <dgm:prSet phldrT="[Text]" custT="1"/>
      <dgm:spPr>
        <a:solidFill>
          <a:schemeClr val="accent6">
            <a:lumMod val="40000"/>
            <a:lumOff val="60000"/>
          </a:schemeClr>
        </a:solidFill>
      </dgm:spPr>
      <dgm:t>
        <a:bodyPr/>
        <a:lstStyle/>
        <a:p>
          <a:r>
            <a:rPr lang="fi-FI" sz="1400" b="1" dirty="0">
              <a:solidFill>
                <a:schemeClr val="tx1"/>
              </a:solidFill>
            </a:rPr>
            <a:t>Daftar Isian Pelaksanaan Anggaran (DIPA)</a:t>
          </a:r>
          <a:endParaRPr lang="en-AU" sz="1400" b="1" dirty="0">
            <a:solidFill>
              <a:schemeClr val="tx1"/>
            </a:solidFill>
          </a:endParaRPr>
        </a:p>
      </dgm:t>
    </dgm:pt>
    <dgm:pt modelId="{81F7ABB2-B045-443D-9F28-179FB22573EF}" type="sibTrans" cxnId="{E0326B1B-9AA4-4AAE-81D8-3FF40D99258A}">
      <dgm:prSet/>
      <dgm:spPr/>
      <dgm:t>
        <a:bodyPr/>
        <a:lstStyle/>
        <a:p>
          <a:endParaRPr lang="en-US" sz="1400" b="1"/>
        </a:p>
      </dgm:t>
    </dgm:pt>
    <dgm:pt modelId="{8F013B63-90B1-4D24-A708-AA9A1F3AA332}" type="parTrans" cxnId="{E0326B1B-9AA4-4AAE-81D8-3FF40D99258A}">
      <dgm:prSet/>
      <dgm:spPr/>
      <dgm:t>
        <a:bodyPr/>
        <a:lstStyle/>
        <a:p>
          <a:endParaRPr lang="en-US" sz="1400" b="1"/>
        </a:p>
      </dgm:t>
    </dgm:pt>
    <dgm:pt modelId="{198EF363-0FCA-4E19-B598-692A9F38B86F}" type="pres">
      <dgm:prSet presAssocID="{9145A3D5-0874-4C98-BA49-3D23A4370FD3}" presName="linear" presStyleCnt="0">
        <dgm:presLayoutVars>
          <dgm:dir/>
          <dgm:animLvl val="lvl"/>
          <dgm:resizeHandles val="exact"/>
        </dgm:presLayoutVars>
      </dgm:prSet>
      <dgm:spPr/>
    </dgm:pt>
    <dgm:pt modelId="{F80D482F-C1E1-4ED8-A195-ACC8A86CFC00}" type="pres">
      <dgm:prSet presAssocID="{B750E85F-3D8D-44A7-A530-3053B17614BE}" presName="parentLin" presStyleCnt="0"/>
      <dgm:spPr/>
    </dgm:pt>
    <dgm:pt modelId="{03AA66AD-6729-4BCC-9ED3-A2D92501DD52}" type="pres">
      <dgm:prSet presAssocID="{B750E85F-3D8D-44A7-A530-3053B17614BE}" presName="parentLeftMargin" presStyleLbl="node1" presStyleIdx="0" presStyleCnt="5"/>
      <dgm:spPr/>
    </dgm:pt>
    <dgm:pt modelId="{4E80818A-E92C-400D-9524-538410FE2C33}" type="pres">
      <dgm:prSet presAssocID="{B750E85F-3D8D-44A7-A530-3053B17614BE}" presName="parentText" presStyleLbl="node1" presStyleIdx="0" presStyleCnt="5">
        <dgm:presLayoutVars>
          <dgm:chMax val="0"/>
          <dgm:bulletEnabled val="1"/>
        </dgm:presLayoutVars>
      </dgm:prSet>
      <dgm:spPr/>
    </dgm:pt>
    <dgm:pt modelId="{E65CBDCA-4A37-4A50-8F19-58C776E3970E}" type="pres">
      <dgm:prSet presAssocID="{B750E85F-3D8D-44A7-A530-3053B17614BE}" presName="negativeSpace" presStyleCnt="0"/>
      <dgm:spPr/>
    </dgm:pt>
    <dgm:pt modelId="{629A800F-9DF5-4F7A-8F41-5C40DC64DB2B}" type="pres">
      <dgm:prSet presAssocID="{B750E85F-3D8D-44A7-A530-3053B17614BE}" presName="childText" presStyleLbl="conFgAcc1" presStyleIdx="0" presStyleCnt="5">
        <dgm:presLayoutVars>
          <dgm:bulletEnabled val="1"/>
        </dgm:presLayoutVars>
      </dgm:prSet>
      <dgm:spPr>
        <a:ln>
          <a:solidFill>
            <a:srgbClr val="7BB441"/>
          </a:solidFill>
        </a:ln>
      </dgm:spPr>
    </dgm:pt>
    <dgm:pt modelId="{8A5981B1-4670-4D84-B1F6-125066AA3AF7}" type="pres">
      <dgm:prSet presAssocID="{6A064ECF-3B85-4866-BBA7-134604FDCD7A}" presName="spaceBetweenRectangles" presStyleCnt="0"/>
      <dgm:spPr/>
    </dgm:pt>
    <dgm:pt modelId="{E8B7E5F5-B706-4BB2-AED8-EC3D7C2BA398}" type="pres">
      <dgm:prSet presAssocID="{26F6243B-BE9E-4728-B4F4-E18C2AE8983E}" presName="parentLin" presStyleCnt="0"/>
      <dgm:spPr/>
    </dgm:pt>
    <dgm:pt modelId="{D630EA0C-6B0E-4DA2-9F7F-B592A20E6509}" type="pres">
      <dgm:prSet presAssocID="{26F6243B-BE9E-4728-B4F4-E18C2AE8983E}" presName="parentLeftMargin" presStyleLbl="node1" presStyleIdx="0" presStyleCnt="5"/>
      <dgm:spPr/>
    </dgm:pt>
    <dgm:pt modelId="{3B362BA6-0340-492E-8385-2410C6FE787E}" type="pres">
      <dgm:prSet presAssocID="{26F6243B-BE9E-4728-B4F4-E18C2AE8983E}" presName="parentText" presStyleLbl="node1" presStyleIdx="1" presStyleCnt="5">
        <dgm:presLayoutVars>
          <dgm:chMax val="0"/>
          <dgm:bulletEnabled val="1"/>
        </dgm:presLayoutVars>
      </dgm:prSet>
      <dgm:spPr/>
    </dgm:pt>
    <dgm:pt modelId="{8F300CB2-0B8F-4EF3-8A67-9DEA1FC21628}" type="pres">
      <dgm:prSet presAssocID="{26F6243B-BE9E-4728-B4F4-E18C2AE8983E}" presName="negativeSpace" presStyleCnt="0"/>
      <dgm:spPr/>
    </dgm:pt>
    <dgm:pt modelId="{A9CB0DF2-7B6D-4739-AFAB-DFEA981B23D4}" type="pres">
      <dgm:prSet presAssocID="{26F6243B-BE9E-4728-B4F4-E18C2AE8983E}" presName="childText" presStyleLbl="conFgAcc1" presStyleIdx="1" presStyleCnt="5">
        <dgm:presLayoutVars>
          <dgm:bulletEnabled val="1"/>
        </dgm:presLayoutVars>
      </dgm:prSet>
      <dgm:spPr/>
    </dgm:pt>
    <dgm:pt modelId="{81075991-BD7C-4D92-962E-53F37255B34E}" type="pres">
      <dgm:prSet presAssocID="{7CD69BA5-CF8F-4AE4-8479-8157DDDC6B0A}" presName="spaceBetweenRectangles" presStyleCnt="0"/>
      <dgm:spPr/>
    </dgm:pt>
    <dgm:pt modelId="{01F3B818-C7B3-4776-A4C2-9E241D37D6CF}" type="pres">
      <dgm:prSet presAssocID="{106C761C-3EA0-42F2-9603-EDE7411AB5AC}" presName="parentLin" presStyleCnt="0"/>
      <dgm:spPr/>
    </dgm:pt>
    <dgm:pt modelId="{DE51FDA4-0B14-49D1-8ED7-59F275D17985}" type="pres">
      <dgm:prSet presAssocID="{106C761C-3EA0-42F2-9603-EDE7411AB5AC}" presName="parentLeftMargin" presStyleLbl="node1" presStyleIdx="1" presStyleCnt="5"/>
      <dgm:spPr/>
    </dgm:pt>
    <dgm:pt modelId="{0407FD1D-A981-4583-A73A-4AA5891B1209}" type="pres">
      <dgm:prSet presAssocID="{106C761C-3EA0-42F2-9603-EDE7411AB5AC}" presName="parentText" presStyleLbl="node1" presStyleIdx="2" presStyleCnt="5">
        <dgm:presLayoutVars>
          <dgm:chMax val="0"/>
          <dgm:bulletEnabled val="1"/>
        </dgm:presLayoutVars>
      </dgm:prSet>
      <dgm:spPr/>
    </dgm:pt>
    <dgm:pt modelId="{83A67E1F-BC38-4EC6-9746-0E2E39AE9B7E}" type="pres">
      <dgm:prSet presAssocID="{106C761C-3EA0-42F2-9603-EDE7411AB5AC}" presName="negativeSpace" presStyleCnt="0"/>
      <dgm:spPr/>
    </dgm:pt>
    <dgm:pt modelId="{5907D790-05BB-47D3-B875-D3FDC71A7295}" type="pres">
      <dgm:prSet presAssocID="{106C761C-3EA0-42F2-9603-EDE7411AB5AC}" presName="childText" presStyleLbl="conFgAcc1" presStyleIdx="2" presStyleCnt="5">
        <dgm:presLayoutVars>
          <dgm:bulletEnabled val="1"/>
        </dgm:presLayoutVars>
      </dgm:prSet>
      <dgm:spPr/>
    </dgm:pt>
    <dgm:pt modelId="{9BFAEAE4-2C7C-4F7B-841A-874E693B00BE}" type="pres">
      <dgm:prSet presAssocID="{B9AA50CD-5932-4859-920D-6B497B73A5D5}" presName="spaceBetweenRectangles" presStyleCnt="0"/>
      <dgm:spPr/>
    </dgm:pt>
    <dgm:pt modelId="{90757D4C-6944-456A-95EA-FAF14F9EA9BE}" type="pres">
      <dgm:prSet presAssocID="{8DA9ABE4-5D17-47A0-AADC-973481DE7493}" presName="parentLin" presStyleCnt="0"/>
      <dgm:spPr/>
    </dgm:pt>
    <dgm:pt modelId="{1C34F240-0E1F-47BC-BF9F-6F8A2978A1C9}" type="pres">
      <dgm:prSet presAssocID="{8DA9ABE4-5D17-47A0-AADC-973481DE7493}" presName="parentLeftMargin" presStyleLbl="node1" presStyleIdx="2" presStyleCnt="5"/>
      <dgm:spPr/>
    </dgm:pt>
    <dgm:pt modelId="{6B8684E3-D99D-4707-AD0F-9B340A73B7AC}" type="pres">
      <dgm:prSet presAssocID="{8DA9ABE4-5D17-47A0-AADC-973481DE7493}" presName="parentText" presStyleLbl="node1" presStyleIdx="3" presStyleCnt="5">
        <dgm:presLayoutVars>
          <dgm:chMax val="0"/>
          <dgm:bulletEnabled val="1"/>
        </dgm:presLayoutVars>
      </dgm:prSet>
      <dgm:spPr/>
    </dgm:pt>
    <dgm:pt modelId="{B942583E-50E3-44A0-B98D-653D2D491889}" type="pres">
      <dgm:prSet presAssocID="{8DA9ABE4-5D17-47A0-AADC-973481DE7493}" presName="negativeSpace" presStyleCnt="0"/>
      <dgm:spPr/>
    </dgm:pt>
    <dgm:pt modelId="{6E58150F-F3DE-42EC-AFF4-AC711E22F5F9}" type="pres">
      <dgm:prSet presAssocID="{8DA9ABE4-5D17-47A0-AADC-973481DE7493}" presName="childText" presStyleLbl="conFgAcc1" presStyleIdx="3" presStyleCnt="5">
        <dgm:presLayoutVars>
          <dgm:bulletEnabled val="1"/>
        </dgm:presLayoutVars>
      </dgm:prSet>
      <dgm:spPr>
        <a:ln>
          <a:solidFill>
            <a:schemeClr val="accent6">
              <a:lumMod val="40000"/>
              <a:lumOff val="60000"/>
            </a:schemeClr>
          </a:solidFill>
        </a:ln>
      </dgm:spPr>
    </dgm:pt>
    <dgm:pt modelId="{45F09634-0142-4996-855E-CA0CACE7B81D}" type="pres">
      <dgm:prSet presAssocID="{ADABC664-CB29-4485-B87A-77ADEAA986CE}" presName="spaceBetweenRectangles" presStyleCnt="0"/>
      <dgm:spPr/>
    </dgm:pt>
    <dgm:pt modelId="{CDA55DA5-88B5-448C-B382-08E454CC6B8D}" type="pres">
      <dgm:prSet presAssocID="{18821B36-11BF-4226-9405-E4622E1421DE}" presName="parentLin" presStyleCnt="0"/>
      <dgm:spPr/>
    </dgm:pt>
    <dgm:pt modelId="{5E57EFD3-A4B1-4F9A-89B7-B016CD2BE3C7}" type="pres">
      <dgm:prSet presAssocID="{18821B36-11BF-4226-9405-E4622E1421DE}" presName="parentLeftMargin" presStyleLbl="node1" presStyleIdx="3" presStyleCnt="5"/>
      <dgm:spPr/>
    </dgm:pt>
    <dgm:pt modelId="{A8A09DAF-6C39-4C82-833B-9C2AF6192A47}" type="pres">
      <dgm:prSet presAssocID="{18821B36-11BF-4226-9405-E4622E1421DE}" presName="parentText" presStyleLbl="node1" presStyleIdx="4" presStyleCnt="5">
        <dgm:presLayoutVars>
          <dgm:chMax val="0"/>
          <dgm:bulletEnabled val="1"/>
        </dgm:presLayoutVars>
      </dgm:prSet>
      <dgm:spPr/>
    </dgm:pt>
    <dgm:pt modelId="{698CA6E8-E60E-442E-A946-E96E5A0FADE6}" type="pres">
      <dgm:prSet presAssocID="{18821B36-11BF-4226-9405-E4622E1421DE}" presName="negativeSpace" presStyleCnt="0"/>
      <dgm:spPr/>
    </dgm:pt>
    <dgm:pt modelId="{45210027-FE15-455C-A0D3-D1E8D2B8EB05}" type="pres">
      <dgm:prSet presAssocID="{18821B36-11BF-4226-9405-E4622E1421DE}" presName="childText" presStyleLbl="conFgAcc1" presStyleIdx="4" presStyleCnt="5">
        <dgm:presLayoutVars>
          <dgm:bulletEnabled val="1"/>
        </dgm:presLayoutVars>
      </dgm:prSet>
      <dgm:spPr/>
    </dgm:pt>
  </dgm:ptLst>
  <dgm:cxnLst>
    <dgm:cxn modelId="{283BAB07-CBD9-4146-97C8-EA7D9057AAAC}" srcId="{9145A3D5-0874-4C98-BA49-3D23A4370FD3}" destId="{26F6243B-BE9E-4728-B4F4-E18C2AE8983E}" srcOrd="1" destOrd="0" parTransId="{0C09D16E-2B1D-4C58-B174-211AAF1253A1}" sibTransId="{7CD69BA5-CF8F-4AE4-8479-8157DDDC6B0A}"/>
    <dgm:cxn modelId="{B245FE09-63F4-4F18-95C3-49BD5B0BDF5F}" type="presOf" srcId="{18821B36-11BF-4226-9405-E4622E1421DE}" destId="{A8A09DAF-6C39-4C82-833B-9C2AF6192A47}" srcOrd="1" destOrd="0" presId="urn:microsoft.com/office/officeart/2005/8/layout/list1#1"/>
    <dgm:cxn modelId="{75B3BD1A-FF63-4B17-A6B4-EFBB87A57806}" type="presOf" srcId="{B750E85F-3D8D-44A7-A530-3053B17614BE}" destId="{4E80818A-E92C-400D-9524-538410FE2C33}" srcOrd="1" destOrd="0" presId="urn:microsoft.com/office/officeart/2005/8/layout/list1#1"/>
    <dgm:cxn modelId="{E0326B1B-9AA4-4AAE-81D8-3FF40D99258A}" srcId="{9145A3D5-0874-4C98-BA49-3D23A4370FD3}" destId="{18821B36-11BF-4226-9405-E4622E1421DE}" srcOrd="4" destOrd="0" parTransId="{8F013B63-90B1-4D24-A708-AA9A1F3AA332}" sibTransId="{81F7ABB2-B045-443D-9F28-179FB22573EF}"/>
    <dgm:cxn modelId="{C47EB730-F3FA-45BA-BA8C-CED213590EF0}" type="presOf" srcId="{B750E85F-3D8D-44A7-A530-3053B17614BE}" destId="{03AA66AD-6729-4BCC-9ED3-A2D92501DD52}" srcOrd="0" destOrd="0" presId="urn:microsoft.com/office/officeart/2005/8/layout/list1#1"/>
    <dgm:cxn modelId="{8D4F924A-164A-48B4-8AF9-83079C9326ED}" type="presOf" srcId="{8DA9ABE4-5D17-47A0-AADC-973481DE7493}" destId="{6B8684E3-D99D-4707-AD0F-9B340A73B7AC}" srcOrd="1" destOrd="0" presId="urn:microsoft.com/office/officeart/2005/8/layout/list1#1"/>
    <dgm:cxn modelId="{5081AE51-A707-4802-A80C-AA623BFEC161}" srcId="{9145A3D5-0874-4C98-BA49-3D23A4370FD3}" destId="{8DA9ABE4-5D17-47A0-AADC-973481DE7493}" srcOrd="3" destOrd="0" parTransId="{271286F0-1E8D-4CCC-9508-39A6C589AB46}" sibTransId="{ADABC664-CB29-4485-B87A-77ADEAA986CE}"/>
    <dgm:cxn modelId="{12F3B074-1160-4141-8C3F-937680E95357}" type="presOf" srcId="{106C761C-3EA0-42F2-9603-EDE7411AB5AC}" destId="{DE51FDA4-0B14-49D1-8ED7-59F275D17985}" srcOrd="0" destOrd="0" presId="urn:microsoft.com/office/officeart/2005/8/layout/list1#1"/>
    <dgm:cxn modelId="{454CA683-0F4F-4B59-88BB-FBCC2087F414}" type="presOf" srcId="{26F6243B-BE9E-4728-B4F4-E18C2AE8983E}" destId="{D630EA0C-6B0E-4DA2-9F7F-B592A20E6509}" srcOrd="0" destOrd="0" presId="urn:microsoft.com/office/officeart/2005/8/layout/list1#1"/>
    <dgm:cxn modelId="{F82D0785-94A2-4466-977A-2C25AAC91DFB}" srcId="{9145A3D5-0874-4C98-BA49-3D23A4370FD3}" destId="{B750E85F-3D8D-44A7-A530-3053B17614BE}" srcOrd="0" destOrd="0" parTransId="{74E791F4-91F7-4586-A44E-F6C90D19DBDD}" sibTransId="{6A064ECF-3B85-4866-BBA7-134604FDCD7A}"/>
    <dgm:cxn modelId="{6B07048A-82A8-4F42-BF15-90E69EA357D3}" srcId="{9145A3D5-0874-4C98-BA49-3D23A4370FD3}" destId="{106C761C-3EA0-42F2-9603-EDE7411AB5AC}" srcOrd="2" destOrd="0" parTransId="{0FAF330A-050B-480B-B937-BEEC45EF0791}" sibTransId="{B9AA50CD-5932-4859-920D-6B497B73A5D5}"/>
    <dgm:cxn modelId="{FC724E91-8C12-4E14-8BD4-7C48AF7CA73C}" type="presOf" srcId="{26F6243B-BE9E-4728-B4F4-E18C2AE8983E}" destId="{3B362BA6-0340-492E-8385-2410C6FE787E}" srcOrd="1" destOrd="0" presId="urn:microsoft.com/office/officeart/2005/8/layout/list1#1"/>
    <dgm:cxn modelId="{A80FC0A2-5BFD-49E3-BB28-A586D1604804}" type="presOf" srcId="{18821B36-11BF-4226-9405-E4622E1421DE}" destId="{5E57EFD3-A4B1-4F9A-89B7-B016CD2BE3C7}" srcOrd="0" destOrd="0" presId="urn:microsoft.com/office/officeart/2005/8/layout/list1#1"/>
    <dgm:cxn modelId="{0054A2D3-DEB1-4E19-8F68-956BFAFA0142}" type="presOf" srcId="{8DA9ABE4-5D17-47A0-AADC-973481DE7493}" destId="{1C34F240-0E1F-47BC-BF9F-6F8A2978A1C9}" srcOrd="0" destOrd="0" presId="urn:microsoft.com/office/officeart/2005/8/layout/list1#1"/>
    <dgm:cxn modelId="{4B5899DC-364E-4BE9-98B2-8705F64841C7}" type="presOf" srcId="{106C761C-3EA0-42F2-9603-EDE7411AB5AC}" destId="{0407FD1D-A981-4583-A73A-4AA5891B1209}" srcOrd="1" destOrd="0" presId="urn:microsoft.com/office/officeart/2005/8/layout/list1#1"/>
    <dgm:cxn modelId="{BF5CBBDC-6626-4242-BB75-62A00237C9AA}" type="presOf" srcId="{9145A3D5-0874-4C98-BA49-3D23A4370FD3}" destId="{198EF363-0FCA-4E19-B598-692A9F38B86F}" srcOrd="0" destOrd="0" presId="urn:microsoft.com/office/officeart/2005/8/layout/list1#1"/>
    <dgm:cxn modelId="{46A1F056-B78D-4D11-B95D-C2369DA522D0}" type="presParOf" srcId="{198EF363-0FCA-4E19-B598-692A9F38B86F}" destId="{F80D482F-C1E1-4ED8-A195-ACC8A86CFC00}" srcOrd="0" destOrd="0" presId="urn:microsoft.com/office/officeart/2005/8/layout/list1#1"/>
    <dgm:cxn modelId="{38C1140D-DF78-4EDF-9119-958F7EBA2829}" type="presParOf" srcId="{F80D482F-C1E1-4ED8-A195-ACC8A86CFC00}" destId="{03AA66AD-6729-4BCC-9ED3-A2D92501DD52}" srcOrd="0" destOrd="0" presId="urn:microsoft.com/office/officeart/2005/8/layout/list1#1"/>
    <dgm:cxn modelId="{36E113A6-4F11-471F-8329-29BA13E60230}" type="presParOf" srcId="{F80D482F-C1E1-4ED8-A195-ACC8A86CFC00}" destId="{4E80818A-E92C-400D-9524-538410FE2C33}" srcOrd="1" destOrd="0" presId="urn:microsoft.com/office/officeart/2005/8/layout/list1#1"/>
    <dgm:cxn modelId="{A96ACF6C-F313-4285-9C91-68B00397F343}" type="presParOf" srcId="{198EF363-0FCA-4E19-B598-692A9F38B86F}" destId="{E65CBDCA-4A37-4A50-8F19-58C776E3970E}" srcOrd="1" destOrd="0" presId="urn:microsoft.com/office/officeart/2005/8/layout/list1#1"/>
    <dgm:cxn modelId="{5022E159-174F-4645-AFD2-BDC5C8F95E62}" type="presParOf" srcId="{198EF363-0FCA-4E19-B598-692A9F38B86F}" destId="{629A800F-9DF5-4F7A-8F41-5C40DC64DB2B}" srcOrd="2" destOrd="0" presId="urn:microsoft.com/office/officeart/2005/8/layout/list1#1"/>
    <dgm:cxn modelId="{DB154F1E-B92C-469D-AFF0-1EFD51AD748B}" type="presParOf" srcId="{198EF363-0FCA-4E19-B598-692A9F38B86F}" destId="{8A5981B1-4670-4D84-B1F6-125066AA3AF7}" srcOrd="3" destOrd="0" presId="urn:microsoft.com/office/officeart/2005/8/layout/list1#1"/>
    <dgm:cxn modelId="{8FFBE4D9-2D9C-4027-A125-71F123632B16}" type="presParOf" srcId="{198EF363-0FCA-4E19-B598-692A9F38B86F}" destId="{E8B7E5F5-B706-4BB2-AED8-EC3D7C2BA398}" srcOrd="4" destOrd="0" presId="urn:microsoft.com/office/officeart/2005/8/layout/list1#1"/>
    <dgm:cxn modelId="{4CA4C2C5-847B-4889-BF1D-C44D2D017D68}" type="presParOf" srcId="{E8B7E5F5-B706-4BB2-AED8-EC3D7C2BA398}" destId="{D630EA0C-6B0E-4DA2-9F7F-B592A20E6509}" srcOrd="0" destOrd="0" presId="urn:microsoft.com/office/officeart/2005/8/layout/list1#1"/>
    <dgm:cxn modelId="{2AB1440A-C39C-418E-993A-544410D6B7BE}" type="presParOf" srcId="{E8B7E5F5-B706-4BB2-AED8-EC3D7C2BA398}" destId="{3B362BA6-0340-492E-8385-2410C6FE787E}" srcOrd="1" destOrd="0" presId="urn:microsoft.com/office/officeart/2005/8/layout/list1#1"/>
    <dgm:cxn modelId="{511F43F7-C697-4C62-AC6A-CBA881BA7475}" type="presParOf" srcId="{198EF363-0FCA-4E19-B598-692A9F38B86F}" destId="{8F300CB2-0B8F-4EF3-8A67-9DEA1FC21628}" srcOrd="5" destOrd="0" presId="urn:microsoft.com/office/officeart/2005/8/layout/list1#1"/>
    <dgm:cxn modelId="{17192955-4339-4B15-BDCF-383EAFC117E7}" type="presParOf" srcId="{198EF363-0FCA-4E19-B598-692A9F38B86F}" destId="{A9CB0DF2-7B6D-4739-AFAB-DFEA981B23D4}" srcOrd="6" destOrd="0" presId="urn:microsoft.com/office/officeart/2005/8/layout/list1#1"/>
    <dgm:cxn modelId="{503CA2D6-80E7-4650-B488-55C4B2DFC5E0}" type="presParOf" srcId="{198EF363-0FCA-4E19-B598-692A9F38B86F}" destId="{81075991-BD7C-4D92-962E-53F37255B34E}" srcOrd="7" destOrd="0" presId="urn:microsoft.com/office/officeart/2005/8/layout/list1#1"/>
    <dgm:cxn modelId="{3DC3F9F9-816F-44B3-A58F-9101D6E98F12}" type="presParOf" srcId="{198EF363-0FCA-4E19-B598-692A9F38B86F}" destId="{01F3B818-C7B3-4776-A4C2-9E241D37D6CF}" srcOrd="8" destOrd="0" presId="urn:microsoft.com/office/officeart/2005/8/layout/list1#1"/>
    <dgm:cxn modelId="{B4824B9D-42A9-456C-A269-B82DA3BE7DCC}" type="presParOf" srcId="{01F3B818-C7B3-4776-A4C2-9E241D37D6CF}" destId="{DE51FDA4-0B14-49D1-8ED7-59F275D17985}" srcOrd="0" destOrd="0" presId="urn:microsoft.com/office/officeart/2005/8/layout/list1#1"/>
    <dgm:cxn modelId="{01695C6C-8154-433C-8C44-F1BE4E5C2318}" type="presParOf" srcId="{01F3B818-C7B3-4776-A4C2-9E241D37D6CF}" destId="{0407FD1D-A981-4583-A73A-4AA5891B1209}" srcOrd="1" destOrd="0" presId="urn:microsoft.com/office/officeart/2005/8/layout/list1#1"/>
    <dgm:cxn modelId="{4AD22F7A-5B75-44C6-B804-7A4CF8F8C454}" type="presParOf" srcId="{198EF363-0FCA-4E19-B598-692A9F38B86F}" destId="{83A67E1F-BC38-4EC6-9746-0E2E39AE9B7E}" srcOrd="9" destOrd="0" presId="urn:microsoft.com/office/officeart/2005/8/layout/list1#1"/>
    <dgm:cxn modelId="{13C00676-CA54-4CC6-B485-356A7509318E}" type="presParOf" srcId="{198EF363-0FCA-4E19-B598-692A9F38B86F}" destId="{5907D790-05BB-47D3-B875-D3FDC71A7295}" srcOrd="10" destOrd="0" presId="urn:microsoft.com/office/officeart/2005/8/layout/list1#1"/>
    <dgm:cxn modelId="{839306FA-E6F9-4CBD-83E9-6B96A1F67DB5}" type="presParOf" srcId="{198EF363-0FCA-4E19-B598-692A9F38B86F}" destId="{9BFAEAE4-2C7C-4F7B-841A-874E693B00BE}" srcOrd="11" destOrd="0" presId="urn:microsoft.com/office/officeart/2005/8/layout/list1#1"/>
    <dgm:cxn modelId="{5F3CB49A-B51F-428E-84A0-DBC17313B1B5}" type="presParOf" srcId="{198EF363-0FCA-4E19-B598-692A9F38B86F}" destId="{90757D4C-6944-456A-95EA-FAF14F9EA9BE}" srcOrd="12" destOrd="0" presId="urn:microsoft.com/office/officeart/2005/8/layout/list1#1"/>
    <dgm:cxn modelId="{CF4F6C0B-D372-4D4D-A0C0-E0AE87976ADE}" type="presParOf" srcId="{90757D4C-6944-456A-95EA-FAF14F9EA9BE}" destId="{1C34F240-0E1F-47BC-BF9F-6F8A2978A1C9}" srcOrd="0" destOrd="0" presId="urn:microsoft.com/office/officeart/2005/8/layout/list1#1"/>
    <dgm:cxn modelId="{5E0DB510-403D-47C9-BA96-3A4D62B486CC}" type="presParOf" srcId="{90757D4C-6944-456A-95EA-FAF14F9EA9BE}" destId="{6B8684E3-D99D-4707-AD0F-9B340A73B7AC}" srcOrd="1" destOrd="0" presId="urn:microsoft.com/office/officeart/2005/8/layout/list1#1"/>
    <dgm:cxn modelId="{A25F31DC-F54A-48F9-A903-513C9243BEBA}" type="presParOf" srcId="{198EF363-0FCA-4E19-B598-692A9F38B86F}" destId="{B942583E-50E3-44A0-B98D-653D2D491889}" srcOrd="13" destOrd="0" presId="urn:microsoft.com/office/officeart/2005/8/layout/list1#1"/>
    <dgm:cxn modelId="{35CD6432-1BA0-45F4-9516-8BED3FA4D074}" type="presParOf" srcId="{198EF363-0FCA-4E19-B598-692A9F38B86F}" destId="{6E58150F-F3DE-42EC-AFF4-AC711E22F5F9}" srcOrd="14" destOrd="0" presId="urn:microsoft.com/office/officeart/2005/8/layout/list1#1"/>
    <dgm:cxn modelId="{91E7C96B-4141-4203-84EA-0438487D1289}" type="presParOf" srcId="{198EF363-0FCA-4E19-B598-692A9F38B86F}" destId="{45F09634-0142-4996-855E-CA0CACE7B81D}" srcOrd="15" destOrd="0" presId="urn:microsoft.com/office/officeart/2005/8/layout/list1#1"/>
    <dgm:cxn modelId="{50EB2F4A-9C97-45F1-A726-F111B81C57FF}" type="presParOf" srcId="{198EF363-0FCA-4E19-B598-692A9F38B86F}" destId="{CDA55DA5-88B5-448C-B382-08E454CC6B8D}" srcOrd="16" destOrd="0" presId="urn:microsoft.com/office/officeart/2005/8/layout/list1#1"/>
    <dgm:cxn modelId="{038C3B09-457C-4B5D-9F42-CC26279C44B8}" type="presParOf" srcId="{CDA55DA5-88B5-448C-B382-08E454CC6B8D}" destId="{5E57EFD3-A4B1-4F9A-89B7-B016CD2BE3C7}" srcOrd="0" destOrd="0" presId="urn:microsoft.com/office/officeart/2005/8/layout/list1#1"/>
    <dgm:cxn modelId="{B20FDE99-C4CE-48B4-95A7-89B0EAE5B485}" type="presParOf" srcId="{CDA55DA5-88B5-448C-B382-08E454CC6B8D}" destId="{A8A09DAF-6C39-4C82-833B-9C2AF6192A47}" srcOrd="1" destOrd="0" presId="urn:microsoft.com/office/officeart/2005/8/layout/list1#1"/>
    <dgm:cxn modelId="{FD109D01-B5B4-44C7-8D54-55DBDE9042B1}" type="presParOf" srcId="{198EF363-0FCA-4E19-B598-692A9F38B86F}" destId="{698CA6E8-E60E-442E-A946-E96E5A0FADE6}" srcOrd="17" destOrd="0" presId="urn:microsoft.com/office/officeart/2005/8/layout/list1#1"/>
    <dgm:cxn modelId="{89812AC9-5950-4B97-A899-4A7E30988B53}" type="presParOf" srcId="{198EF363-0FCA-4E19-B598-692A9F38B86F}" destId="{45210027-FE15-455C-A0D3-D1E8D2B8EB05}" srcOrd="18" destOrd="0" presId="urn:microsoft.com/office/officeart/2005/8/layout/list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54D4BD0-0AB0-4388-9849-64D94E3F58B3}" type="doc">
      <dgm:prSet loTypeId="urn:microsoft.com/office/officeart/2008/layout/VerticalCurvedList#1" loCatId="list" qsTypeId="urn:microsoft.com/office/officeart/2005/8/quickstyle/simple4#1" qsCatId="simple" csTypeId="urn:microsoft.com/office/officeart/2005/8/colors/colorful1#1" csCatId="colorful" phldr="1"/>
      <dgm:spPr/>
      <dgm:t>
        <a:bodyPr/>
        <a:lstStyle/>
        <a:p>
          <a:endParaRPr lang="id-ID"/>
        </a:p>
      </dgm:t>
    </dgm:pt>
    <dgm:pt modelId="{5307DEB9-F1E3-4CC6-8D4C-CD0632FE8AB4}">
      <dgm:prSet phldrT="[Text]"/>
      <dgm:spPr/>
      <dgm:t>
        <a:bodyPr/>
        <a:lstStyle/>
        <a:p>
          <a:r>
            <a:rPr lang="id-ID" dirty="0"/>
            <a:t>Akuntabilitas, Transparansi, dan Kinerja Aparatur;</a:t>
          </a:r>
        </a:p>
      </dgm:t>
    </dgm:pt>
    <dgm:pt modelId="{F88E73D6-A2CE-4D01-8EC3-4ECBBA7B8D95}" type="parTrans" cxnId="{46C969D8-5D11-41F9-819C-A45D206A9AFF}">
      <dgm:prSet/>
      <dgm:spPr/>
      <dgm:t>
        <a:bodyPr/>
        <a:lstStyle/>
        <a:p>
          <a:endParaRPr lang="id-ID"/>
        </a:p>
      </dgm:t>
    </dgm:pt>
    <dgm:pt modelId="{1EBFFDC5-2DA2-4ADE-B299-1107CC89BB95}" type="sibTrans" cxnId="{46C969D8-5D11-41F9-819C-A45D206A9AFF}">
      <dgm:prSet/>
      <dgm:spPr/>
      <dgm:t>
        <a:bodyPr/>
        <a:lstStyle/>
        <a:p>
          <a:endParaRPr lang="id-ID"/>
        </a:p>
      </dgm:t>
    </dgm:pt>
    <dgm:pt modelId="{A1445A82-A72B-497B-8C28-893CA58A4888}">
      <dgm:prSet/>
      <dgm:spPr/>
      <dgm:t>
        <a:bodyPr/>
        <a:lstStyle/>
        <a:p>
          <a:r>
            <a:rPr lang="id-ID" dirty="0"/>
            <a:t>Wujud nyata komitmen;</a:t>
          </a:r>
        </a:p>
      </dgm:t>
    </dgm:pt>
    <dgm:pt modelId="{111A4E2C-BA9A-46AB-8B5D-3D07DA4C5D22}" type="parTrans" cxnId="{DFF8D688-AC18-4139-9B03-EC7F54D28D44}">
      <dgm:prSet/>
      <dgm:spPr/>
      <dgm:t>
        <a:bodyPr/>
        <a:lstStyle/>
        <a:p>
          <a:endParaRPr lang="id-ID"/>
        </a:p>
      </dgm:t>
    </dgm:pt>
    <dgm:pt modelId="{81B0EE8F-E4C7-4959-83B1-BD82032A98DA}" type="sibTrans" cxnId="{DFF8D688-AC18-4139-9B03-EC7F54D28D44}">
      <dgm:prSet/>
      <dgm:spPr/>
      <dgm:t>
        <a:bodyPr/>
        <a:lstStyle/>
        <a:p>
          <a:endParaRPr lang="id-ID"/>
        </a:p>
      </dgm:t>
    </dgm:pt>
    <dgm:pt modelId="{2D475699-F88E-47CA-B03D-AB37739E14F3}">
      <dgm:prSet/>
      <dgm:spPr/>
      <dgm:t>
        <a:bodyPr/>
        <a:lstStyle/>
        <a:p>
          <a:r>
            <a:rPr lang="id-ID" dirty="0"/>
            <a:t>Dasar penilaian, penghargaan dan sanksi;</a:t>
          </a:r>
        </a:p>
      </dgm:t>
    </dgm:pt>
    <dgm:pt modelId="{549FE0B1-6C67-463E-A01F-750EA3857D48}" type="parTrans" cxnId="{18FFE28A-D449-418D-8B46-3003E25F1209}">
      <dgm:prSet/>
      <dgm:spPr/>
      <dgm:t>
        <a:bodyPr/>
        <a:lstStyle/>
        <a:p>
          <a:endParaRPr lang="id-ID"/>
        </a:p>
      </dgm:t>
    </dgm:pt>
    <dgm:pt modelId="{3A1D4EF9-7B47-4142-846D-C0635BF8041F}" type="sibTrans" cxnId="{18FFE28A-D449-418D-8B46-3003E25F1209}">
      <dgm:prSet/>
      <dgm:spPr/>
      <dgm:t>
        <a:bodyPr/>
        <a:lstStyle/>
        <a:p>
          <a:endParaRPr lang="id-ID"/>
        </a:p>
      </dgm:t>
    </dgm:pt>
    <dgm:pt modelId="{D1093544-8A44-4C2D-B6CB-6D052B50DED2}">
      <dgm:prSet/>
      <dgm:spPr/>
      <dgm:t>
        <a:bodyPr/>
        <a:lstStyle/>
        <a:p>
          <a:r>
            <a:rPr lang="id-ID" dirty="0"/>
            <a:t>Dasar evaluasi kinerja aparatur.</a:t>
          </a:r>
        </a:p>
      </dgm:t>
    </dgm:pt>
    <dgm:pt modelId="{B1168ACB-9841-4781-BCD4-C9A1A9CDAC33}" type="parTrans" cxnId="{66CFAD1E-91A2-4D40-B5DD-CAB98A866CF6}">
      <dgm:prSet/>
      <dgm:spPr/>
      <dgm:t>
        <a:bodyPr/>
        <a:lstStyle/>
        <a:p>
          <a:endParaRPr lang="id-ID"/>
        </a:p>
      </dgm:t>
    </dgm:pt>
    <dgm:pt modelId="{BE0BD461-C03D-4F8A-AF7E-DF85085DE960}" type="sibTrans" cxnId="{66CFAD1E-91A2-4D40-B5DD-CAB98A866CF6}">
      <dgm:prSet/>
      <dgm:spPr/>
      <dgm:t>
        <a:bodyPr/>
        <a:lstStyle/>
        <a:p>
          <a:endParaRPr lang="id-ID"/>
        </a:p>
      </dgm:t>
    </dgm:pt>
    <dgm:pt modelId="{64C592FC-A88A-428C-8742-2EEA14444411}">
      <dgm:prSet/>
      <dgm:spPr/>
      <dgm:t>
        <a:bodyPr/>
        <a:lstStyle/>
        <a:p>
          <a:r>
            <a:rPr lang="id-ID" dirty="0"/>
            <a:t>Dasar untuk melakukan monitoring, evaluasi dan supervisi.</a:t>
          </a:r>
        </a:p>
      </dgm:t>
    </dgm:pt>
    <dgm:pt modelId="{16356FEC-F072-44A1-9339-0540CED0B444}" type="parTrans" cxnId="{E764F1CB-1344-427B-BCB1-48D1B8F7EFC2}">
      <dgm:prSet/>
      <dgm:spPr/>
      <dgm:t>
        <a:bodyPr/>
        <a:lstStyle/>
        <a:p>
          <a:endParaRPr lang="id-ID"/>
        </a:p>
      </dgm:t>
    </dgm:pt>
    <dgm:pt modelId="{F35E93FA-884D-4CF5-8AB3-B9A3D259FBB5}" type="sibTrans" cxnId="{E764F1CB-1344-427B-BCB1-48D1B8F7EFC2}">
      <dgm:prSet/>
      <dgm:spPr/>
      <dgm:t>
        <a:bodyPr/>
        <a:lstStyle/>
        <a:p>
          <a:endParaRPr lang="id-ID"/>
        </a:p>
      </dgm:t>
    </dgm:pt>
    <dgm:pt modelId="{A222E2EF-451C-4B8F-95A6-061A8686ECDA}">
      <dgm:prSet/>
      <dgm:spPr/>
      <dgm:t>
        <a:bodyPr/>
        <a:lstStyle/>
        <a:p>
          <a:r>
            <a:rPr lang="id-ID" dirty="0"/>
            <a:t>D</a:t>
          </a:r>
          <a:r>
            <a:rPr lang="en-US" dirty="0" err="1"/>
            <a:t>asar</a:t>
          </a:r>
          <a:r>
            <a:rPr lang="en-US" dirty="0"/>
            <a:t> </a:t>
          </a:r>
          <a:r>
            <a:rPr lang="en-US" dirty="0" err="1"/>
            <a:t>penetapan</a:t>
          </a:r>
          <a:r>
            <a:rPr lang="en-US" dirty="0"/>
            <a:t> </a:t>
          </a:r>
          <a:r>
            <a:rPr lang="en-US" dirty="0" err="1"/>
            <a:t>sasaran</a:t>
          </a:r>
          <a:r>
            <a:rPr lang="en-US" dirty="0"/>
            <a:t> </a:t>
          </a:r>
          <a:r>
            <a:rPr lang="en-US" dirty="0" err="1"/>
            <a:t>kinerja</a:t>
          </a:r>
          <a:r>
            <a:rPr lang="en-US" dirty="0"/>
            <a:t> </a:t>
          </a:r>
          <a:r>
            <a:rPr lang="en-US" dirty="0" err="1"/>
            <a:t>pegawai</a:t>
          </a:r>
          <a:r>
            <a:rPr lang="en-US" dirty="0"/>
            <a:t>.</a:t>
          </a:r>
          <a:endParaRPr lang="id-ID" dirty="0"/>
        </a:p>
      </dgm:t>
    </dgm:pt>
    <dgm:pt modelId="{477E0539-EC1F-4FE0-91AF-7F9C5A34B224}" type="parTrans" cxnId="{B23E43E2-8A5A-4B46-BAA7-CA2F5AE42764}">
      <dgm:prSet/>
      <dgm:spPr/>
      <dgm:t>
        <a:bodyPr/>
        <a:lstStyle/>
        <a:p>
          <a:endParaRPr lang="id-ID"/>
        </a:p>
      </dgm:t>
    </dgm:pt>
    <dgm:pt modelId="{88B79195-BA60-462C-AC0C-73C89D549313}" type="sibTrans" cxnId="{B23E43E2-8A5A-4B46-BAA7-CA2F5AE42764}">
      <dgm:prSet/>
      <dgm:spPr/>
      <dgm:t>
        <a:bodyPr/>
        <a:lstStyle/>
        <a:p>
          <a:endParaRPr lang="id-ID"/>
        </a:p>
      </dgm:t>
    </dgm:pt>
    <dgm:pt modelId="{11A69BEF-DFE5-40FC-986D-CA3342E72B1A}" type="pres">
      <dgm:prSet presAssocID="{354D4BD0-0AB0-4388-9849-64D94E3F58B3}" presName="Name0" presStyleCnt="0">
        <dgm:presLayoutVars>
          <dgm:chMax val="7"/>
          <dgm:chPref val="7"/>
          <dgm:dir/>
        </dgm:presLayoutVars>
      </dgm:prSet>
      <dgm:spPr/>
    </dgm:pt>
    <dgm:pt modelId="{1A813540-C036-4DB2-A619-C7814324A9D0}" type="pres">
      <dgm:prSet presAssocID="{354D4BD0-0AB0-4388-9849-64D94E3F58B3}" presName="Name1" presStyleCnt="0"/>
      <dgm:spPr/>
    </dgm:pt>
    <dgm:pt modelId="{DB628C15-948E-45EE-8729-899683C90638}" type="pres">
      <dgm:prSet presAssocID="{354D4BD0-0AB0-4388-9849-64D94E3F58B3}" presName="cycle" presStyleCnt="0"/>
      <dgm:spPr/>
    </dgm:pt>
    <dgm:pt modelId="{39C7E53C-0850-479F-92CE-AE73447BBF5A}" type="pres">
      <dgm:prSet presAssocID="{354D4BD0-0AB0-4388-9849-64D94E3F58B3}" presName="srcNode" presStyleLbl="node1" presStyleIdx="0" presStyleCnt="6"/>
      <dgm:spPr/>
    </dgm:pt>
    <dgm:pt modelId="{30E5C8A4-FEEB-40FB-854E-7ECAE878C05D}" type="pres">
      <dgm:prSet presAssocID="{354D4BD0-0AB0-4388-9849-64D94E3F58B3}" presName="conn" presStyleLbl="parChTrans1D2" presStyleIdx="0" presStyleCnt="1"/>
      <dgm:spPr/>
    </dgm:pt>
    <dgm:pt modelId="{A9024F7E-3A17-4DA1-8217-08561C021BC2}" type="pres">
      <dgm:prSet presAssocID="{354D4BD0-0AB0-4388-9849-64D94E3F58B3}" presName="extraNode" presStyleLbl="node1" presStyleIdx="0" presStyleCnt="6"/>
      <dgm:spPr/>
    </dgm:pt>
    <dgm:pt modelId="{6A580B9E-A892-46F7-84D7-D30209818925}" type="pres">
      <dgm:prSet presAssocID="{354D4BD0-0AB0-4388-9849-64D94E3F58B3}" presName="dstNode" presStyleLbl="node1" presStyleIdx="0" presStyleCnt="6"/>
      <dgm:spPr/>
    </dgm:pt>
    <dgm:pt modelId="{CEE35828-C809-4668-B48C-2C71FA7F481F}" type="pres">
      <dgm:prSet presAssocID="{5307DEB9-F1E3-4CC6-8D4C-CD0632FE8AB4}" presName="text_1" presStyleLbl="node1" presStyleIdx="0" presStyleCnt="6">
        <dgm:presLayoutVars>
          <dgm:bulletEnabled val="1"/>
        </dgm:presLayoutVars>
      </dgm:prSet>
      <dgm:spPr/>
    </dgm:pt>
    <dgm:pt modelId="{2C29B778-90E7-49D4-B7E1-000F98BE4663}" type="pres">
      <dgm:prSet presAssocID="{5307DEB9-F1E3-4CC6-8D4C-CD0632FE8AB4}" presName="accent_1" presStyleCnt="0"/>
      <dgm:spPr/>
    </dgm:pt>
    <dgm:pt modelId="{BA56E2FE-4E47-4232-AA24-0DFE2131F3A9}" type="pres">
      <dgm:prSet presAssocID="{5307DEB9-F1E3-4CC6-8D4C-CD0632FE8AB4}" presName="accentRepeatNode" presStyleLbl="solidFgAcc1" presStyleIdx="0" presStyleCnt="6"/>
      <dgm:spPr/>
    </dgm:pt>
    <dgm:pt modelId="{EEE42C51-97C0-4DCB-AEBC-83FC6D45660A}" type="pres">
      <dgm:prSet presAssocID="{A1445A82-A72B-497B-8C28-893CA58A4888}" presName="text_2" presStyleLbl="node1" presStyleIdx="1" presStyleCnt="6">
        <dgm:presLayoutVars>
          <dgm:bulletEnabled val="1"/>
        </dgm:presLayoutVars>
      </dgm:prSet>
      <dgm:spPr/>
    </dgm:pt>
    <dgm:pt modelId="{0F751F11-9684-4B32-82EE-51053AD93372}" type="pres">
      <dgm:prSet presAssocID="{A1445A82-A72B-497B-8C28-893CA58A4888}" presName="accent_2" presStyleCnt="0"/>
      <dgm:spPr/>
    </dgm:pt>
    <dgm:pt modelId="{134F2178-B7F3-4CBC-BD66-62624578D153}" type="pres">
      <dgm:prSet presAssocID="{A1445A82-A72B-497B-8C28-893CA58A4888}" presName="accentRepeatNode" presStyleLbl="solidFgAcc1" presStyleIdx="1" presStyleCnt="6"/>
      <dgm:spPr/>
    </dgm:pt>
    <dgm:pt modelId="{2A3CC548-2356-465B-8BE9-5E042D7E032A}" type="pres">
      <dgm:prSet presAssocID="{2D475699-F88E-47CA-B03D-AB37739E14F3}" presName="text_3" presStyleLbl="node1" presStyleIdx="2" presStyleCnt="6">
        <dgm:presLayoutVars>
          <dgm:bulletEnabled val="1"/>
        </dgm:presLayoutVars>
      </dgm:prSet>
      <dgm:spPr/>
    </dgm:pt>
    <dgm:pt modelId="{DECF7931-A9E3-415A-ABB5-70BABAE1D939}" type="pres">
      <dgm:prSet presAssocID="{2D475699-F88E-47CA-B03D-AB37739E14F3}" presName="accent_3" presStyleCnt="0"/>
      <dgm:spPr/>
    </dgm:pt>
    <dgm:pt modelId="{E154DF9C-0A47-4F4E-B40A-AF420CA88244}" type="pres">
      <dgm:prSet presAssocID="{2D475699-F88E-47CA-B03D-AB37739E14F3}" presName="accentRepeatNode" presStyleLbl="solidFgAcc1" presStyleIdx="2" presStyleCnt="6"/>
      <dgm:spPr/>
    </dgm:pt>
    <dgm:pt modelId="{56782250-59E8-4A65-BB8E-FA0F6A29DED3}" type="pres">
      <dgm:prSet presAssocID="{D1093544-8A44-4C2D-B6CB-6D052B50DED2}" presName="text_4" presStyleLbl="node1" presStyleIdx="3" presStyleCnt="6">
        <dgm:presLayoutVars>
          <dgm:bulletEnabled val="1"/>
        </dgm:presLayoutVars>
      </dgm:prSet>
      <dgm:spPr/>
    </dgm:pt>
    <dgm:pt modelId="{8C326A06-5834-4D1F-AF59-3C46599955BF}" type="pres">
      <dgm:prSet presAssocID="{D1093544-8A44-4C2D-B6CB-6D052B50DED2}" presName="accent_4" presStyleCnt="0"/>
      <dgm:spPr/>
    </dgm:pt>
    <dgm:pt modelId="{12BF97EC-5BDD-40C1-8073-7B041906A4DE}" type="pres">
      <dgm:prSet presAssocID="{D1093544-8A44-4C2D-B6CB-6D052B50DED2}" presName="accentRepeatNode" presStyleLbl="solidFgAcc1" presStyleIdx="3" presStyleCnt="6"/>
      <dgm:spPr/>
    </dgm:pt>
    <dgm:pt modelId="{719E7A1A-BB8E-4851-8D7A-5A10A5BDC18D}" type="pres">
      <dgm:prSet presAssocID="{64C592FC-A88A-428C-8742-2EEA14444411}" presName="text_5" presStyleLbl="node1" presStyleIdx="4" presStyleCnt="6">
        <dgm:presLayoutVars>
          <dgm:bulletEnabled val="1"/>
        </dgm:presLayoutVars>
      </dgm:prSet>
      <dgm:spPr/>
    </dgm:pt>
    <dgm:pt modelId="{9D85F870-2660-4ABA-9067-46ED82412534}" type="pres">
      <dgm:prSet presAssocID="{64C592FC-A88A-428C-8742-2EEA14444411}" presName="accent_5" presStyleCnt="0"/>
      <dgm:spPr/>
    </dgm:pt>
    <dgm:pt modelId="{A3CE7F73-2B3C-4E32-806A-C6172995386A}" type="pres">
      <dgm:prSet presAssocID="{64C592FC-A88A-428C-8742-2EEA14444411}" presName="accentRepeatNode" presStyleLbl="solidFgAcc1" presStyleIdx="4" presStyleCnt="6"/>
      <dgm:spPr/>
    </dgm:pt>
    <dgm:pt modelId="{AB84C3CE-F9B5-494F-853F-AC8826F17671}" type="pres">
      <dgm:prSet presAssocID="{A222E2EF-451C-4B8F-95A6-061A8686ECDA}" presName="text_6" presStyleLbl="node1" presStyleIdx="5" presStyleCnt="6">
        <dgm:presLayoutVars>
          <dgm:bulletEnabled val="1"/>
        </dgm:presLayoutVars>
      </dgm:prSet>
      <dgm:spPr/>
    </dgm:pt>
    <dgm:pt modelId="{E051A9A2-C7C5-4782-BF54-B8B610EA507F}" type="pres">
      <dgm:prSet presAssocID="{A222E2EF-451C-4B8F-95A6-061A8686ECDA}" presName="accent_6" presStyleCnt="0"/>
      <dgm:spPr/>
    </dgm:pt>
    <dgm:pt modelId="{33F3F1FA-9BA3-42A2-B174-1719662F1FA0}" type="pres">
      <dgm:prSet presAssocID="{A222E2EF-451C-4B8F-95A6-061A8686ECDA}" presName="accentRepeatNode" presStyleLbl="solidFgAcc1" presStyleIdx="5" presStyleCnt="6"/>
      <dgm:spPr/>
    </dgm:pt>
  </dgm:ptLst>
  <dgm:cxnLst>
    <dgm:cxn modelId="{9C81F911-A163-45D5-AB00-32DB18DCE05B}" type="presOf" srcId="{D1093544-8A44-4C2D-B6CB-6D052B50DED2}" destId="{56782250-59E8-4A65-BB8E-FA0F6A29DED3}" srcOrd="0" destOrd="0" presId="urn:microsoft.com/office/officeart/2008/layout/VerticalCurvedList#1"/>
    <dgm:cxn modelId="{75C4BF17-602F-4A66-A101-AFAA6F8CD542}" type="presOf" srcId="{64C592FC-A88A-428C-8742-2EEA14444411}" destId="{719E7A1A-BB8E-4851-8D7A-5A10A5BDC18D}" srcOrd="0" destOrd="0" presId="urn:microsoft.com/office/officeart/2008/layout/VerticalCurvedList#1"/>
    <dgm:cxn modelId="{66CFAD1E-91A2-4D40-B5DD-CAB98A866CF6}" srcId="{354D4BD0-0AB0-4388-9849-64D94E3F58B3}" destId="{D1093544-8A44-4C2D-B6CB-6D052B50DED2}" srcOrd="3" destOrd="0" parTransId="{B1168ACB-9841-4781-BCD4-C9A1A9CDAC33}" sibTransId="{BE0BD461-C03D-4F8A-AF7E-DF85085DE960}"/>
    <dgm:cxn modelId="{2C54B95B-F2EB-4B0A-B44B-C43C7DC8D43E}" type="presOf" srcId="{5307DEB9-F1E3-4CC6-8D4C-CD0632FE8AB4}" destId="{CEE35828-C809-4668-B48C-2C71FA7F481F}" srcOrd="0" destOrd="0" presId="urn:microsoft.com/office/officeart/2008/layout/VerticalCurvedList#1"/>
    <dgm:cxn modelId="{AEE44065-44C2-4ED4-A066-52C12256FAB6}" type="presOf" srcId="{A222E2EF-451C-4B8F-95A6-061A8686ECDA}" destId="{AB84C3CE-F9B5-494F-853F-AC8826F17671}" srcOrd="0" destOrd="0" presId="urn:microsoft.com/office/officeart/2008/layout/VerticalCurvedList#1"/>
    <dgm:cxn modelId="{DFF8D688-AC18-4139-9B03-EC7F54D28D44}" srcId="{354D4BD0-0AB0-4388-9849-64D94E3F58B3}" destId="{A1445A82-A72B-497B-8C28-893CA58A4888}" srcOrd="1" destOrd="0" parTransId="{111A4E2C-BA9A-46AB-8B5D-3D07DA4C5D22}" sibTransId="{81B0EE8F-E4C7-4959-83B1-BD82032A98DA}"/>
    <dgm:cxn modelId="{18FFE28A-D449-418D-8B46-3003E25F1209}" srcId="{354D4BD0-0AB0-4388-9849-64D94E3F58B3}" destId="{2D475699-F88E-47CA-B03D-AB37739E14F3}" srcOrd="2" destOrd="0" parTransId="{549FE0B1-6C67-463E-A01F-750EA3857D48}" sibTransId="{3A1D4EF9-7B47-4142-846D-C0635BF8041F}"/>
    <dgm:cxn modelId="{01F32BAB-16C6-4218-9992-64F9975AEBBA}" type="presOf" srcId="{1EBFFDC5-2DA2-4ADE-B299-1107CC89BB95}" destId="{30E5C8A4-FEEB-40FB-854E-7ECAE878C05D}" srcOrd="0" destOrd="0" presId="urn:microsoft.com/office/officeart/2008/layout/VerticalCurvedList#1"/>
    <dgm:cxn modelId="{E764F1CB-1344-427B-BCB1-48D1B8F7EFC2}" srcId="{354D4BD0-0AB0-4388-9849-64D94E3F58B3}" destId="{64C592FC-A88A-428C-8742-2EEA14444411}" srcOrd="4" destOrd="0" parTransId="{16356FEC-F072-44A1-9339-0540CED0B444}" sibTransId="{F35E93FA-884D-4CF5-8AB3-B9A3D259FBB5}"/>
    <dgm:cxn modelId="{46C969D8-5D11-41F9-819C-A45D206A9AFF}" srcId="{354D4BD0-0AB0-4388-9849-64D94E3F58B3}" destId="{5307DEB9-F1E3-4CC6-8D4C-CD0632FE8AB4}" srcOrd="0" destOrd="0" parTransId="{F88E73D6-A2CE-4D01-8EC3-4ECBBA7B8D95}" sibTransId="{1EBFFDC5-2DA2-4ADE-B299-1107CC89BB95}"/>
    <dgm:cxn modelId="{7CA1EDDA-F9F1-45A7-9AC2-9B9E99FD646E}" type="presOf" srcId="{354D4BD0-0AB0-4388-9849-64D94E3F58B3}" destId="{11A69BEF-DFE5-40FC-986D-CA3342E72B1A}" srcOrd="0" destOrd="0" presId="urn:microsoft.com/office/officeart/2008/layout/VerticalCurvedList#1"/>
    <dgm:cxn modelId="{B23E43E2-8A5A-4B46-BAA7-CA2F5AE42764}" srcId="{354D4BD0-0AB0-4388-9849-64D94E3F58B3}" destId="{A222E2EF-451C-4B8F-95A6-061A8686ECDA}" srcOrd="5" destOrd="0" parTransId="{477E0539-EC1F-4FE0-91AF-7F9C5A34B224}" sibTransId="{88B79195-BA60-462C-AC0C-73C89D549313}"/>
    <dgm:cxn modelId="{8CA451E6-A1A3-4DF9-A356-8A066A822C90}" type="presOf" srcId="{A1445A82-A72B-497B-8C28-893CA58A4888}" destId="{EEE42C51-97C0-4DCB-AEBC-83FC6D45660A}" srcOrd="0" destOrd="0" presId="urn:microsoft.com/office/officeart/2008/layout/VerticalCurvedList#1"/>
    <dgm:cxn modelId="{F1CBD6E7-6366-408D-B5E9-B592BF4E21A0}" type="presOf" srcId="{2D475699-F88E-47CA-B03D-AB37739E14F3}" destId="{2A3CC548-2356-465B-8BE9-5E042D7E032A}" srcOrd="0" destOrd="0" presId="urn:microsoft.com/office/officeart/2008/layout/VerticalCurvedList#1"/>
    <dgm:cxn modelId="{8C34837C-3464-4000-88E7-F06550BD9BBD}" type="presParOf" srcId="{11A69BEF-DFE5-40FC-986D-CA3342E72B1A}" destId="{1A813540-C036-4DB2-A619-C7814324A9D0}" srcOrd="0" destOrd="0" presId="urn:microsoft.com/office/officeart/2008/layout/VerticalCurvedList#1"/>
    <dgm:cxn modelId="{1E717ED0-0DCC-436D-805D-782076538001}" type="presParOf" srcId="{1A813540-C036-4DB2-A619-C7814324A9D0}" destId="{DB628C15-948E-45EE-8729-899683C90638}" srcOrd="0" destOrd="0" presId="urn:microsoft.com/office/officeart/2008/layout/VerticalCurvedList#1"/>
    <dgm:cxn modelId="{59B42A7F-FE14-4674-9D24-23C4FC476ED1}" type="presParOf" srcId="{DB628C15-948E-45EE-8729-899683C90638}" destId="{39C7E53C-0850-479F-92CE-AE73447BBF5A}" srcOrd="0" destOrd="0" presId="urn:microsoft.com/office/officeart/2008/layout/VerticalCurvedList#1"/>
    <dgm:cxn modelId="{CC67EF9F-4C96-41D6-8ACF-57F0C2187A68}" type="presParOf" srcId="{DB628C15-948E-45EE-8729-899683C90638}" destId="{30E5C8A4-FEEB-40FB-854E-7ECAE878C05D}" srcOrd="1" destOrd="0" presId="urn:microsoft.com/office/officeart/2008/layout/VerticalCurvedList#1"/>
    <dgm:cxn modelId="{99FDDC10-67A2-453D-B5E5-A1E466EEEB23}" type="presParOf" srcId="{DB628C15-948E-45EE-8729-899683C90638}" destId="{A9024F7E-3A17-4DA1-8217-08561C021BC2}" srcOrd="2" destOrd="0" presId="urn:microsoft.com/office/officeart/2008/layout/VerticalCurvedList#1"/>
    <dgm:cxn modelId="{DC9E6629-E6A3-4B70-9C32-EB17509E6913}" type="presParOf" srcId="{DB628C15-948E-45EE-8729-899683C90638}" destId="{6A580B9E-A892-46F7-84D7-D30209818925}" srcOrd="3" destOrd="0" presId="urn:microsoft.com/office/officeart/2008/layout/VerticalCurvedList#1"/>
    <dgm:cxn modelId="{8662C697-E2A1-46ED-95B3-00B6128ADA3F}" type="presParOf" srcId="{1A813540-C036-4DB2-A619-C7814324A9D0}" destId="{CEE35828-C809-4668-B48C-2C71FA7F481F}" srcOrd="1" destOrd="0" presId="urn:microsoft.com/office/officeart/2008/layout/VerticalCurvedList#1"/>
    <dgm:cxn modelId="{19036E24-BE5D-4BB8-AACE-10D26640381E}" type="presParOf" srcId="{1A813540-C036-4DB2-A619-C7814324A9D0}" destId="{2C29B778-90E7-49D4-B7E1-000F98BE4663}" srcOrd="2" destOrd="0" presId="urn:microsoft.com/office/officeart/2008/layout/VerticalCurvedList#1"/>
    <dgm:cxn modelId="{D9959A40-84D6-404E-A45C-84359FCBB50B}" type="presParOf" srcId="{2C29B778-90E7-49D4-B7E1-000F98BE4663}" destId="{BA56E2FE-4E47-4232-AA24-0DFE2131F3A9}" srcOrd="0" destOrd="0" presId="urn:microsoft.com/office/officeart/2008/layout/VerticalCurvedList#1"/>
    <dgm:cxn modelId="{20141CA8-F488-4E09-A36D-7B2DDA853C5D}" type="presParOf" srcId="{1A813540-C036-4DB2-A619-C7814324A9D0}" destId="{EEE42C51-97C0-4DCB-AEBC-83FC6D45660A}" srcOrd="3" destOrd="0" presId="urn:microsoft.com/office/officeart/2008/layout/VerticalCurvedList#1"/>
    <dgm:cxn modelId="{1988D386-4329-4F2A-8AE8-1B4287DA5E8C}" type="presParOf" srcId="{1A813540-C036-4DB2-A619-C7814324A9D0}" destId="{0F751F11-9684-4B32-82EE-51053AD93372}" srcOrd="4" destOrd="0" presId="urn:microsoft.com/office/officeart/2008/layout/VerticalCurvedList#1"/>
    <dgm:cxn modelId="{C182C7FA-E298-4FFB-B75C-E5B2267D6DE1}" type="presParOf" srcId="{0F751F11-9684-4B32-82EE-51053AD93372}" destId="{134F2178-B7F3-4CBC-BD66-62624578D153}" srcOrd="0" destOrd="0" presId="urn:microsoft.com/office/officeart/2008/layout/VerticalCurvedList#1"/>
    <dgm:cxn modelId="{BC0F4CEE-3A5C-4276-97D9-9A74AD45C907}" type="presParOf" srcId="{1A813540-C036-4DB2-A619-C7814324A9D0}" destId="{2A3CC548-2356-465B-8BE9-5E042D7E032A}" srcOrd="5" destOrd="0" presId="urn:microsoft.com/office/officeart/2008/layout/VerticalCurvedList#1"/>
    <dgm:cxn modelId="{9161D076-53F8-40BD-B40F-10A9E54C1AA7}" type="presParOf" srcId="{1A813540-C036-4DB2-A619-C7814324A9D0}" destId="{DECF7931-A9E3-415A-ABB5-70BABAE1D939}" srcOrd="6" destOrd="0" presId="urn:microsoft.com/office/officeart/2008/layout/VerticalCurvedList#1"/>
    <dgm:cxn modelId="{45F18C85-9110-4784-A38C-69396DB3CFF1}" type="presParOf" srcId="{DECF7931-A9E3-415A-ABB5-70BABAE1D939}" destId="{E154DF9C-0A47-4F4E-B40A-AF420CA88244}" srcOrd="0" destOrd="0" presId="urn:microsoft.com/office/officeart/2008/layout/VerticalCurvedList#1"/>
    <dgm:cxn modelId="{53B6BA7A-9317-4C03-9310-86E18E20D115}" type="presParOf" srcId="{1A813540-C036-4DB2-A619-C7814324A9D0}" destId="{56782250-59E8-4A65-BB8E-FA0F6A29DED3}" srcOrd="7" destOrd="0" presId="urn:microsoft.com/office/officeart/2008/layout/VerticalCurvedList#1"/>
    <dgm:cxn modelId="{4BAB2DB7-4709-4A37-8A1F-AC244A721BE4}" type="presParOf" srcId="{1A813540-C036-4DB2-A619-C7814324A9D0}" destId="{8C326A06-5834-4D1F-AF59-3C46599955BF}" srcOrd="8" destOrd="0" presId="urn:microsoft.com/office/officeart/2008/layout/VerticalCurvedList#1"/>
    <dgm:cxn modelId="{0D882DF3-6467-4190-95FF-81C9DE335A49}" type="presParOf" srcId="{8C326A06-5834-4D1F-AF59-3C46599955BF}" destId="{12BF97EC-5BDD-40C1-8073-7B041906A4DE}" srcOrd="0" destOrd="0" presId="urn:microsoft.com/office/officeart/2008/layout/VerticalCurvedList#1"/>
    <dgm:cxn modelId="{9CCF078E-41B6-4B0B-92AF-19F2E57A5DF5}" type="presParOf" srcId="{1A813540-C036-4DB2-A619-C7814324A9D0}" destId="{719E7A1A-BB8E-4851-8D7A-5A10A5BDC18D}" srcOrd="9" destOrd="0" presId="urn:microsoft.com/office/officeart/2008/layout/VerticalCurvedList#1"/>
    <dgm:cxn modelId="{5633CA31-9F4C-4607-9034-764ECA93356A}" type="presParOf" srcId="{1A813540-C036-4DB2-A619-C7814324A9D0}" destId="{9D85F870-2660-4ABA-9067-46ED82412534}" srcOrd="10" destOrd="0" presId="urn:microsoft.com/office/officeart/2008/layout/VerticalCurvedList#1"/>
    <dgm:cxn modelId="{FD9588D9-2178-4D9F-9C32-38FDCB6F4CA8}" type="presParOf" srcId="{9D85F870-2660-4ABA-9067-46ED82412534}" destId="{A3CE7F73-2B3C-4E32-806A-C6172995386A}" srcOrd="0" destOrd="0" presId="urn:microsoft.com/office/officeart/2008/layout/VerticalCurvedList#1"/>
    <dgm:cxn modelId="{C019B248-36F8-48A1-B03A-FE69709D3A86}" type="presParOf" srcId="{1A813540-C036-4DB2-A619-C7814324A9D0}" destId="{AB84C3CE-F9B5-494F-853F-AC8826F17671}" srcOrd="11" destOrd="0" presId="urn:microsoft.com/office/officeart/2008/layout/VerticalCurvedList#1"/>
    <dgm:cxn modelId="{77F593A5-638C-4C16-8339-9EB2991EDFB1}" type="presParOf" srcId="{1A813540-C036-4DB2-A619-C7814324A9D0}" destId="{E051A9A2-C7C5-4782-BF54-B8B610EA507F}" srcOrd="12" destOrd="0" presId="urn:microsoft.com/office/officeart/2008/layout/VerticalCurvedList#1"/>
    <dgm:cxn modelId="{6C4FCE9C-D89A-4FD6-BE7D-444AAED76421}" type="presParOf" srcId="{E051A9A2-C7C5-4782-BF54-B8B610EA507F}" destId="{33F3F1FA-9BA3-42A2-B174-1719662F1FA0}" srcOrd="0" destOrd="0" presId="urn:microsoft.com/office/officeart/2008/layout/VerticalCurved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8FCCB06-5866-400E-8E59-1A15042F7683}"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n-ID"/>
        </a:p>
      </dgm:t>
    </dgm:pt>
    <dgm:pt modelId="{5E136C42-F868-4FBD-A3C2-FC8A0CF2CF33}">
      <dgm:prSet phldrT="[Text]" custT="1"/>
      <dgm:spPr/>
      <dgm:t>
        <a:bodyPr/>
        <a:lstStyle/>
        <a:p>
          <a:r>
            <a:rPr lang="id-ID" sz="1200" b="1" dirty="0"/>
            <a:t>Cek kembali kamus/manual perhitungan indikator kinerja</a:t>
          </a:r>
          <a:endParaRPr lang="en-ID" sz="1200" dirty="0"/>
        </a:p>
      </dgm:t>
    </dgm:pt>
    <dgm:pt modelId="{654E5973-7BA3-484A-BE75-031827332D86}" type="parTrans" cxnId="{2D6A2C75-06FE-4811-A6A0-CCDA952DBCAA}">
      <dgm:prSet/>
      <dgm:spPr/>
      <dgm:t>
        <a:bodyPr/>
        <a:lstStyle/>
        <a:p>
          <a:endParaRPr lang="en-ID" sz="1200"/>
        </a:p>
      </dgm:t>
    </dgm:pt>
    <dgm:pt modelId="{773FE8AD-CFA7-432A-B25C-92E6962C823F}" type="sibTrans" cxnId="{2D6A2C75-06FE-4811-A6A0-CCDA952DBCAA}">
      <dgm:prSet/>
      <dgm:spPr/>
      <dgm:t>
        <a:bodyPr/>
        <a:lstStyle/>
        <a:p>
          <a:endParaRPr lang="en-ID" sz="1200"/>
        </a:p>
      </dgm:t>
    </dgm:pt>
    <dgm:pt modelId="{ECFB4996-B2C3-4028-B1AF-BDEC79390B70}">
      <dgm:prSet phldrT="[Text]" custT="1"/>
      <dgm:spPr/>
      <dgm:t>
        <a:bodyPr/>
        <a:lstStyle/>
        <a:p>
          <a:r>
            <a:rPr lang="id-ID" sz="1200" b="1" dirty="0"/>
            <a:t>Cek kegiatan pendukung dan besaran anggaran pada DIPA/POK</a:t>
          </a:r>
          <a:endParaRPr lang="en-ID" sz="1200" b="1" dirty="0"/>
        </a:p>
      </dgm:t>
    </dgm:pt>
    <dgm:pt modelId="{2AF1B065-F843-4EA3-BA35-55724392E699}" type="parTrans" cxnId="{F2774CB2-1601-42F4-AC47-21079C667964}">
      <dgm:prSet/>
      <dgm:spPr/>
      <dgm:t>
        <a:bodyPr/>
        <a:lstStyle/>
        <a:p>
          <a:endParaRPr lang="en-ID" sz="1200"/>
        </a:p>
      </dgm:t>
    </dgm:pt>
    <dgm:pt modelId="{1FC086BE-D5A2-4990-8822-6FE97A07AD8F}" type="sibTrans" cxnId="{F2774CB2-1601-42F4-AC47-21079C667964}">
      <dgm:prSet/>
      <dgm:spPr/>
      <dgm:t>
        <a:bodyPr/>
        <a:lstStyle/>
        <a:p>
          <a:endParaRPr lang="en-ID" sz="1200"/>
        </a:p>
      </dgm:t>
    </dgm:pt>
    <dgm:pt modelId="{B65F30B9-FF9E-4AD8-ADB3-63E8C0AAF08B}">
      <dgm:prSet phldrT="[Text]" custT="1"/>
      <dgm:spPr/>
      <dgm:t>
        <a:bodyPr/>
        <a:lstStyle/>
        <a:p>
          <a:r>
            <a:rPr lang="id-ID" sz="1200" b="1" dirty="0"/>
            <a:t>Diharapkan tidak ada target kinerja Nol (0)</a:t>
          </a:r>
          <a:endParaRPr lang="en-ID" sz="1200" b="1" dirty="0"/>
        </a:p>
      </dgm:t>
    </dgm:pt>
    <dgm:pt modelId="{16779256-E834-4FB1-962E-215A7563F5AD}" type="parTrans" cxnId="{A654A44B-3196-4F5A-8018-8C0BE9C29DF8}">
      <dgm:prSet/>
      <dgm:spPr/>
      <dgm:t>
        <a:bodyPr/>
        <a:lstStyle/>
        <a:p>
          <a:endParaRPr lang="en-ID" sz="1200"/>
        </a:p>
      </dgm:t>
    </dgm:pt>
    <dgm:pt modelId="{73E183CA-A1DA-4BDE-9E0D-FD356CF1C166}" type="sibTrans" cxnId="{A654A44B-3196-4F5A-8018-8C0BE9C29DF8}">
      <dgm:prSet/>
      <dgm:spPr/>
      <dgm:t>
        <a:bodyPr/>
        <a:lstStyle/>
        <a:p>
          <a:endParaRPr lang="en-ID" sz="1200"/>
        </a:p>
      </dgm:t>
    </dgm:pt>
    <dgm:pt modelId="{496E4140-B6DF-4A3D-8413-34B0FE4EE938}">
      <dgm:prSet phldrT="[Text]" custT="1"/>
      <dgm:spPr/>
      <dgm:t>
        <a:bodyPr/>
        <a:lstStyle/>
        <a:p>
          <a:r>
            <a:rPr lang="id-ID" sz="1200" b="1" dirty="0"/>
            <a:t>Memperhatikan capaian tahun sebelumnya sebagai baseline</a:t>
          </a:r>
          <a:endParaRPr lang="en-ID" sz="1200" dirty="0"/>
        </a:p>
      </dgm:t>
    </dgm:pt>
    <dgm:pt modelId="{98A2D9D1-F47A-4276-91D4-FF6F589CCE52}" type="parTrans" cxnId="{86CB1A96-D7BB-46D0-9AE6-7BB82E2B5EF3}">
      <dgm:prSet/>
      <dgm:spPr/>
      <dgm:t>
        <a:bodyPr/>
        <a:lstStyle/>
        <a:p>
          <a:endParaRPr lang="en-ID" sz="1200"/>
        </a:p>
      </dgm:t>
    </dgm:pt>
    <dgm:pt modelId="{0C800E9A-BD66-4D8B-A976-398B719CACB6}" type="sibTrans" cxnId="{86CB1A96-D7BB-46D0-9AE6-7BB82E2B5EF3}">
      <dgm:prSet/>
      <dgm:spPr/>
      <dgm:t>
        <a:bodyPr/>
        <a:lstStyle/>
        <a:p>
          <a:endParaRPr lang="en-ID" sz="1200"/>
        </a:p>
      </dgm:t>
    </dgm:pt>
    <dgm:pt modelId="{8729D2A6-B5E2-4BB3-BE4E-970F319191C0}">
      <dgm:prSet phldrT="[Text]" custT="1"/>
      <dgm:spPr/>
      <dgm:t>
        <a:bodyPr/>
        <a:lstStyle/>
        <a:p>
          <a:r>
            <a:rPr lang="id-ID" sz="1200" b="1" dirty="0"/>
            <a:t>Sinkronisasi dengan target Unit Pusat (Setditjen/Direktorat)</a:t>
          </a:r>
          <a:endParaRPr lang="en-ID" sz="1200" b="1" dirty="0"/>
        </a:p>
      </dgm:t>
    </dgm:pt>
    <dgm:pt modelId="{E5279BE7-EF0D-4AE1-B234-59DBEFAF627E}" type="parTrans" cxnId="{F1E068A9-616E-4A62-9992-EEF30592A913}">
      <dgm:prSet/>
      <dgm:spPr/>
      <dgm:t>
        <a:bodyPr/>
        <a:lstStyle/>
        <a:p>
          <a:endParaRPr lang="en-ID" sz="1200"/>
        </a:p>
      </dgm:t>
    </dgm:pt>
    <dgm:pt modelId="{CE5DD904-65CE-4163-A0C4-B48994FBD7FF}" type="sibTrans" cxnId="{F1E068A9-616E-4A62-9992-EEF30592A913}">
      <dgm:prSet/>
      <dgm:spPr/>
      <dgm:t>
        <a:bodyPr/>
        <a:lstStyle/>
        <a:p>
          <a:endParaRPr lang="en-ID" sz="1200"/>
        </a:p>
      </dgm:t>
    </dgm:pt>
    <dgm:pt modelId="{4324D115-B921-4C0D-8E8F-84BF0562E16C}" type="pres">
      <dgm:prSet presAssocID="{78FCCB06-5866-400E-8E59-1A15042F7683}" presName="linear" presStyleCnt="0">
        <dgm:presLayoutVars>
          <dgm:dir/>
          <dgm:animLvl val="lvl"/>
          <dgm:resizeHandles val="exact"/>
        </dgm:presLayoutVars>
      </dgm:prSet>
      <dgm:spPr/>
    </dgm:pt>
    <dgm:pt modelId="{E809BDB6-93BE-4AAF-B163-3D88E0C91BF9}" type="pres">
      <dgm:prSet presAssocID="{5E136C42-F868-4FBD-A3C2-FC8A0CF2CF33}" presName="parentLin" presStyleCnt="0"/>
      <dgm:spPr/>
    </dgm:pt>
    <dgm:pt modelId="{7E4B40E1-837F-4613-ADF5-1AAC7BFD985E}" type="pres">
      <dgm:prSet presAssocID="{5E136C42-F868-4FBD-A3C2-FC8A0CF2CF33}" presName="parentLeftMargin" presStyleLbl="node1" presStyleIdx="0" presStyleCnt="5"/>
      <dgm:spPr/>
    </dgm:pt>
    <dgm:pt modelId="{89AAB44D-15CE-4041-BF37-071B483CCBB9}" type="pres">
      <dgm:prSet presAssocID="{5E136C42-F868-4FBD-A3C2-FC8A0CF2CF33}" presName="parentText" presStyleLbl="node1" presStyleIdx="0" presStyleCnt="5">
        <dgm:presLayoutVars>
          <dgm:chMax val="0"/>
          <dgm:bulletEnabled val="1"/>
        </dgm:presLayoutVars>
      </dgm:prSet>
      <dgm:spPr/>
    </dgm:pt>
    <dgm:pt modelId="{69A719C2-5614-4730-94E5-2E5FA9F9E17B}" type="pres">
      <dgm:prSet presAssocID="{5E136C42-F868-4FBD-A3C2-FC8A0CF2CF33}" presName="negativeSpace" presStyleCnt="0"/>
      <dgm:spPr/>
    </dgm:pt>
    <dgm:pt modelId="{E0870E20-8F5C-49C6-8930-5F871F41393E}" type="pres">
      <dgm:prSet presAssocID="{5E136C42-F868-4FBD-A3C2-FC8A0CF2CF33}" presName="childText" presStyleLbl="conFgAcc1" presStyleIdx="0" presStyleCnt="5">
        <dgm:presLayoutVars>
          <dgm:bulletEnabled val="1"/>
        </dgm:presLayoutVars>
      </dgm:prSet>
      <dgm:spPr/>
    </dgm:pt>
    <dgm:pt modelId="{E92044A2-1748-42D3-88B7-F2A060CB986A}" type="pres">
      <dgm:prSet presAssocID="{773FE8AD-CFA7-432A-B25C-92E6962C823F}" presName="spaceBetweenRectangles" presStyleCnt="0"/>
      <dgm:spPr/>
    </dgm:pt>
    <dgm:pt modelId="{CA885AF2-F7C8-4EE6-AFA3-7A4901767C27}" type="pres">
      <dgm:prSet presAssocID="{496E4140-B6DF-4A3D-8413-34B0FE4EE938}" presName="parentLin" presStyleCnt="0"/>
      <dgm:spPr/>
    </dgm:pt>
    <dgm:pt modelId="{96110D51-330C-4FB7-BCC6-39A5801E0B07}" type="pres">
      <dgm:prSet presAssocID="{496E4140-B6DF-4A3D-8413-34B0FE4EE938}" presName="parentLeftMargin" presStyleLbl="node1" presStyleIdx="0" presStyleCnt="5"/>
      <dgm:spPr/>
    </dgm:pt>
    <dgm:pt modelId="{1CB896DB-6E15-46D5-9D47-753C9C39DC17}" type="pres">
      <dgm:prSet presAssocID="{496E4140-B6DF-4A3D-8413-34B0FE4EE938}" presName="parentText" presStyleLbl="node1" presStyleIdx="1" presStyleCnt="5">
        <dgm:presLayoutVars>
          <dgm:chMax val="0"/>
          <dgm:bulletEnabled val="1"/>
        </dgm:presLayoutVars>
      </dgm:prSet>
      <dgm:spPr/>
    </dgm:pt>
    <dgm:pt modelId="{0C02FAE3-AB34-4B75-98AC-AF0339262BFE}" type="pres">
      <dgm:prSet presAssocID="{496E4140-B6DF-4A3D-8413-34B0FE4EE938}" presName="negativeSpace" presStyleCnt="0"/>
      <dgm:spPr/>
    </dgm:pt>
    <dgm:pt modelId="{EFCCA026-AFD9-409D-A412-6107CEBF994D}" type="pres">
      <dgm:prSet presAssocID="{496E4140-B6DF-4A3D-8413-34B0FE4EE938}" presName="childText" presStyleLbl="conFgAcc1" presStyleIdx="1" presStyleCnt="5">
        <dgm:presLayoutVars>
          <dgm:bulletEnabled val="1"/>
        </dgm:presLayoutVars>
      </dgm:prSet>
      <dgm:spPr/>
    </dgm:pt>
    <dgm:pt modelId="{EB82F31F-7F87-4F71-B2AB-0B46C746187F}" type="pres">
      <dgm:prSet presAssocID="{0C800E9A-BD66-4D8B-A976-398B719CACB6}" presName="spaceBetweenRectangles" presStyleCnt="0"/>
      <dgm:spPr/>
    </dgm:pt>
    <dgm:pt modelId="{09D265AB-E55E-4883-85E3-DE283199E5D7}" type="pres">
      <dgm:prSet presAssocID="{ECFB4996-B2C3-4028-B1AF-BDEC79390B70}" presName="parentLin" presStyleCnt="0"/>
      <dgm:spPr/>
    </dgm:pt>
    <dgm:pt modelId="{3AD2F63A-B766-467D-B0DC-CDA009AB7FAD}" type="pres">
      <dgm:prSet presAssocID="{ECFB4996-B2C3-4028-B1AF-BDEC79390B70}" presName="parentLeftMargin" presStyleLbl="node1" presStyleIdx="1" presStyleCnt="5"/>
      <dgm:spPr/>
    </dgm:pt>
    <dgm:pt modelId="{AF0EF67B-1EBB-4132-BBC2-3B8DC0302506}" type="pres">
      <dgm:prSet presAssocID="{ECFB4996-B2C3-4028-B1AF-BDEC79390B70}" presName="parentText" presStyleLbl="node1" presStyleIdx="2" presStyleCnt="5">
        <dgm:presLayoutVars>
          <dgm:chMax val="0"/>
          <dgm:bulletEnabled val="1"/>
        </dgm:presLayoutVars>
      </dgm:prSet>
      <dgm:spPr/>
    </dgm:pt>
    <dgm:pt modelId="{BDA23253-C81C-4ADF-8DC9-35220123EDE4}" type="pres">
      <dgm:prSet presAssocID="{ECFB4996-B2C3-4028-B1AF-BDEC79390B70}" presName="negativeSpace" presStyleCnt="0"/>
      <dgm:spPr/>
    </dgm:pt>
    <dgm:pt modelId="{72F863E8-6C32-4BAB-91BD-2DCFFEF3CC80}" type="pres">
      <dgm:prSet presAssocID="{ECFB4996-B2C3-4028-B1AF-BDEC79390B70}" presName="childText" presStyleLbl="conFgAcc1" presStyleIdx="2" presStyleCnt="5">
        <dgm:presLayoutVars>
          <dgm:bulletEnabled val="1"/>
        </dgm:presLayoutVars>
      </dgm:prSet>
      <dgm:spPr/>
    </dgm:pt>
    <dgm:pt modelId="{77345A77-F8A9-4AEA-9420-0B7C3B5FC619}" type="pres">
      <dgm:prSet presAssocID="{1FC086BE-D5A2-4990-8822-6FE97A07AD8F}" presName="spaceBetweenRectangles" presStyleCnt="0"/>
      <dgm:spPr/>
    </dgm:pt>
    <dgm:pt modelId="{228A54A2-20B6-4B8B-9C48-EA5C77130C7A}" type="pres">
      <dgm:prSet presAssocID="{B65F30B9-FF9E-4AD8-ADB3-63E8C0AAF08B}" presName="parentLin" presStyleCnt="0"/>
      <dgm:spPr/>
    </dgm:pt>
    <dgm:pt modelId="{7F1B184C-14E9-4A61-84EA-5BAC7E92BD5A}" type="pres">
      <dgm:prSet presAssocID="{B65F30B9-FF9E-4AD8-ADB3-63E8C0AAF08B}" presName="parentLeftMargin" presStyleLbl="node1" presStyleIdx="2" presStyleCnt="5"/>
      <dgm:spPr/>
    </dgm:pt>
    <dgm:pt modelId="{31E28DB5-3E90-484B-9164-868F0A998FFB}" type="pres">
      <dgm:prSet presAssocID="{B65F30B9-FF9E-4AD8-ADB3-63E8C0AAF08B}" presName="parentText" presStyleLbl="node1" presStyleIdx="3" presStyleCnt="5">
        <dgm:presLayoutVars>
          <dgm:chMax val="0"/>
          <dgm:bulletEnabled val="1"/>
        </dgm:presLayoutVars>
      </dgm:prSet>
      <dgm:spPr/>
    </dgm:pt>
    <dgm:pt modelId="{4609BF36-ECFD-4822-98E6-BFEA2D7AD206}" type="pres">
      <dgm:prSet presAssocID="{B65F30B9-FF9E-4AD8-ADB3-63E8C0AAF08B}" presName="negativeSpace" presStyleCnt="0"/>
      <dgm:spPr/>
    </dgm:pt>
    <dgm:pt modelId="{59340311-7A97-4F74-93F8-A2DD16148905}" type="pres">
      <dgm:prSet presAssocID="{B65F30B9-FF9E-4AD8-ADB3-63E8C0AAF08B}" presName="childText" presStyleLbl="conFgAcc1" presStyleIdx="3" presStyleCnt="5">
        <dgm:presLayoutVars>
          <dgm:bulletEnabled val="1"/>
        </dgm:presLayoutVars>
      </dgm:prSet>
      <dgm:spPr/>
    </dgm:pt>
    <dgm:pt modelId="{3CB1DD29-16EC-4B19-AB89-1ED16116FFC2}" type="pres">
      <dgm:prSet presAssocID="{73E183CA-A1DA-4BDE-9E0D-FD356CF1C166}" presName="spaceBetweenRectangles" presStyleCnt="0"/>
      <dgm:spPr/>
    </dgm:pt>
    <dgm:pt modelId="{4CB1C5D3-51E3-47A8-A948-9304E5FD2B00}" type="pres">
      <dgm:prSet presAssocID="{8729D2A6-B5E2-4BB3-BE4E-970F319191C0}" presName="parentLin" presStyleCnt="0"/>
      <dgm:spPr/>
    </dgm:pt>
    <dgm:pt modelId="{261A5E72-86DA-44EE-BB53-31E823443C1D}" type="pres">
      <dgm:prSet presAssocID="{8729D2A6-B5E2-4BB3-BE4E-970F319191C0}" presName="parentLeftMargin" presStyleLbl="node1" presStyleIdx="3" presStyleCnt="5"/>
      <dgm:spPr/>
    </dgm:pt>
    <dgm:pt modelId="{F9767F6E-016A-4158-8B03-7C200ADE3EE5}" type="pres">
      <dgm:prSet presAssocID="{8729D2A6-B5E2-4BB3-BE4E-970F319191C0}" presName="parentText" presStyleLbl="node1" presStyleIdx="4" presStyleCnt="5">
        <dgm:presLayoutVars>
          <dgm:chMax val="0"/>
          <dgm:bulletEnabled val="1"/>
        </dgm:presLayoutVars>
      </dgm:prSet>
      <dgm:spPr/>
    </dgm:pt>
    <dgm:pt modelId="{5FF868A8-EE54-4D13-856F-FB3A8C087648}" type="pres">
      <dgm:prSet presAssocID="{8729D2A6-B5E2-4BB3-BE4E-970F319191C0}" presName="negativeSpace" presStyleCnt="0"/>
      <dgm:spPr/>
    </dgm:pt>
    <dgm:pt modelId="{4BA45546-4398-46F2-9E6C-2D9F29E6FC2F}" type="pres">
      <dgm:prSet presAssocID="{8729D2A6-B5E2-4BB3-BE4E-970F319191C0}" presName="childText" presStyleLbl="conFgAcc1" presStyleIdx="4" presStyleCnt="5">
        <dgm:presLayoutVars>
          <dgm:bulletEnabled val="1"/>
        </dgm:presLayoutVars>
      </dgm:prSet>
      <dgm:spPr/>
    </dgm:pt>
  </dgm:ptLst>
  <dgm:cxnLst>
    <dgm:cxn modelId="{B0D50B04-73AE-4ECD-8087-AE19A4B41EAB}" type="presOf" srcId="{8729D2A6-B5E2-4BB3-BE4E-970F319191C0}" destId="{261A5E72-86DA-44EE-BB53-31E823443C1D}" srcOrd="0" destOrd="0" presId="urn:microsoft.com/office/officeart/2005/8/layout/list1"/>
    <dgm:cxn modelId="{8061150F-468E-44B8-8E24-1F5513945804}" type="presOf" srcId="{B65F30B9-FF9E-4AD8-ADB3-63E8C0AAF08B}" destId="{7F1B184C-14E9-4A61-84EA-5BAC7E92BD5A}" srcOrd="0" destOrd="0" presId="urn:microsoft.com/office/officeart/2005/8/layout/list1"/>
    <dgm:cxn modelId="{8D9EFD25-F00A-42AC-BBF3-D2A637B64B84}" type="presOf" srcId="{B65F30B9-FF9E-4AD8-ADB3-63E8C0AAF08B}" destId="{31E28DB5-3E90-484B-9164-868F0A998FFB}" srcOrd="1" destOrd="0" presId="urn:microsoft.com/office/officeart/2005/8/layout/list1"/>
    <dgm:cxn modelId="{21EDF23D-B7DF-4457-8813-15792A1CFEF9}" type="presOf" srcId="{8729D2A6-B5E2-4BB3-BE4E-970F319191C0}" destId="{F9767F6E-016A-4158-8B03-7C200ADE3EE5}" srcOrd="1" destOrd="0" presId="urn:microsoft.com/office/officeart/2005/8/layout/list1"/>
    <dgm:cxn modelId="{93B46A60-C87F-4E2B-9360-02BAF7DA168B}" type="presOf" srcId="{78FCCB06-5866-400E-8E59-1A15042F7683}" destId="{4324D115-B921-4C0D-8E8F-84BF0562E16C}" srcOrd="0" destOrd="0" presId="urn:microsoft.com/office/officeart/2005/8/layout/list1"/>
    <dgm:cxn modelId="{A654A44B-3196-4F5A-8018-8C0BE9C29DF8}" srcId="{78FCCB06-5866-400E-8E59-1A15042F7683}" destId="{B65F30B9-FF9E-4AD8-ADB3-63E8C0AAF08B}" srcOrd="3" destOrd="0" parTransId="{16779256-E834-4FB1-962E-215A7563F5AD}" sibTransId="{73E183CA-A1DA-4BDE-9E0D-FD356CF1C166}"/>
    <dgm:cxn modelId="{2D6A2C75-06FE-4811-A6A0-CCDA952DBCAA}" srcId="{78FCCB06-5866-400E-8E59-1A15042F7683}" destId="{5E136C42-F868-4FBD-A3C2-FC8A0CF2CF33}" srcOrd="0" destOrd="0" parTransId="{654E5973-7BA3-484A-BE75-031827332D86}" sibTransId="{773FE8AD-CFA7-432A-B25C-92E6962C823F}"/>
    <dgm:cxn modelId="{101EC185-086F-468C-9BFC-C7427C9260C8}" type="presOf" srcId="{ECFB4996-B2C3-4028-B1AF-BDEC79390B70}" destId="{3AD2F63A-B766-467D-B0DC-CDA009AB7FAD}" srcOrd="0" destOrd="0" presId="urn:microsoft.com/office/officeart/2005/8/layout/list1"/>
    <dgm:cxn modelId="{86CB1A96-D7BB-46D0-9AE6-7BB82E2B5EF3}" srcId="{78FCCB06-5866-400E-8E59-1A15042F7683}" destId="{496E4140-B6DF-4A3D-8413-34B0FE4EE938}" srcOrd="1" destOrd="0" parTransId="{98A2D9D1-F47A-4276-91D4-FF6F589CCE52}" sibTransId="{0C800E9A-BD66-4D8B-A976-398B719CACB6}"/>
    <dgm:cxn modelId="{91F6FB99-4F04-4955-9616-68F5B2FC920D}" type="presOf" srcId="{5E136C42-F868-4FBD-A3C2-FC8A0CF2CF33}" destId="{89AAB44D-15CE-4041-BF37-071B483CCBB9}" srcOrd="1" destOrd="0" presId="urn:microsoft.com/office/officeart/2005/8/layout/list1"/>
    <dgm:cxn modelId="{F1E068A9-616E-4A62-9992-EEF30592A913}" srcId="{78FCCB06-5866-400E-8E59-1A15042F7683}" destId="{8729D2A6-B5E2-4BB3-BE4E-970F319191C0}" srcOrd="4" destOrd="0" parTransId="{E5279BE7-EF0D-4AE1-B234-59DBEFAF627E}" sibTransId="{CE5DD904-65CE-4163-A0C4-B48994FBD7FF}"/>
    <dgm:cxn modelId="{F2774CB2-1601-42F4-AC47-21079C667964}" srcId="{78FCCB06-5866-400E-8E59-1A15042F7683}" destId="{ECFB4996-B2C3-4028-B1AF-BDEC79390B70}" srcOrd="2" destOrd="0" parTransId="{2AF1B065-F843-4EA3-BA35-55724392E699}" sibTransId="{1FC086BE-D5A2-4990-8822-6FE97A07AD8F}"/>
    <dgm:cxn modelId="{7FBA72D7-9685-44AC-B9AE-1CD7C98A7867}" type="presOf" srcId="{496E4140-B6DF-4A3D-8413-34B0FE4EE938}" destId="{96110D51-330C-4FB7-BCC6-39A5801E0B07}" srcOrd="0" destOrd="0" presId="urn:microsoft.com/office/officeart/2005/8/layout/list1"/>
    <dgm:cxn modelId="{77A9EAD8-2DE2-46A6-B5D5-BDA5EE058D6A}" type="presOf" srcId="{496E4140-B6DF-4A3D-8413-34B0FE4EE938}" destId="{1CB896DB-6E15-46D5-9D47-753C9C39DC17}" srcOrd="1" destOrd="0" presId="urn:microsoft.com/office/officeart/2005/8/layout/list1"/>
    <dgm:cxn modelId="{36FEBCE5-1D8E-4DAA-9827-0E8B434BCEEB}" type="presOf" srcId="{ECFB4996-B2C3-4028-B1AF-BDEC79390B70}" destId="{AF0EF67B-1EBB-4132-BBC2-3B8DC0302506}" srcOrd="1" destOrd="0" presId="urn:microsoft.com/office/officeart/2005/8/layout/list1"/>
    <dgm:cxn modelId="{74FD1FF7-ACA8-4E8A-BBAB-98FD131EA962}" type="presOf" srcId="{5E136C42-F868-4FBD-A3C2-FC8A0CF2CF33}" destId="{7E4B40E1-837F-4613-ADF5-1AAC7BFD985E}" srcOrd="0" destOrd="0" presId="urn:microsoft.com/office/officeart/2005/8/layout/list1"/>
    <dgm:cxn modelId="{B2AC79C8-BF7A-4991-89DC-EE2D5E8453C2}" type="presParOf" srcId="{4324D115-B921-4C0D-8E8F-84BF0562E16C}" destId="{E809BDB6-93BE-4AAF-B163-3D88E0C91BF9}" srcOrd="0" destOrd="0" presId="urn:microsoft.com/office/officeart/2005/8/layout/list1"/>
    <dgm:cxn modelId="{7F56D824-8500-4298-944E-3438F0D1AD6A}" type="presParOf" srcId="{E809BDB6-93BE-4AAF-B163-3D88E0C91BF9}" destId="{7E4B40E1-837F-4613-ADF5-1AAC7BFD985E}" srcOrd="0" destOrd="0" presId="urn:microsoft.com/office/officeart/2005/8/layout/list1"/>
    <dgm:cxn modelId="{7D02CBCA-9DE6-496A-A411-DF02BAB5094D}" type="presParOf" srcId="{E809BDB6-93BE-4AAF-B163-3D88E0C91BF9}" destId="{89AAB44D-15CE-4041-BF37-071B483CCBB9}" srcOrd="1" destOrd="0" presId="urn:microsoft.com/office/officeart/2005/8/layout/list1"/>
    <dgm:cxn modelId="{97682223-EE1A-4CBE-B5F4-C6CD61C8224B}" type="presParOf" srcId="{4324D115-B921-4C0D-8E8F-84BF0562E16C}" destId="{69A719C2-5614-4730-94E5-2E5FA9F9E17B}" srcOrd="1" destOrd="0" presId="urn:microsoft.com/office/officeart/2005/8/layout/list1"/>
    <dgm:cxn modelId="{596D7FC3-7A5B-42E5-9B86-F249A3270B59}" type="presParOf" srcId="{4324D115-B921-4C0D-8E8F-84BF0562E16C}" destId="{E0870E20-8F5C-49C6-8930-5F871F41393E}" srcOrd="2" destOrd="0" presId="urn:microsoft.com/office/officeart/2005/8/layout/list1"/>
    <dgm:cxn modelId="{47F12A92-8B92-4C11-957E-96D7D293C126}" type="presParOf" srcId="{4324D115-B921-4C0D-8E8F-84BF0562E16C}" destId="{E92044A2-1748-42D3-88B7-F2A060CB986A}" srcOrd="3" destOrd="0" presId="urn:microsoft.com/office/officeart/2005/8/layout/list1"/>
    <dgm:cxn modelId="{4FCFC6BE-42CF-4681-8511-FA50CF0BBF52}" type="presParOf" srcId="{4324D115-B921-4C0D-8E8F-84BF0562E16C}" destId="{CA885AF2-F7C8-4EE6-AFA3-7A4901767C27}" srcOrd="4" destOrd="0" presId="urn:microsoft.com/office/officeart/2005/8/layout/list1"/>
    <dgm:cxn modelId="{47209B6C-2C63-4095-9A28-055AF2762245}" type="presParOf" srcId="{CA885AF2-F7C8-4EE6-AFA3-7A4901767C27}" destId="{96110D51-330C-4FB7-BCC6-39A5801E0B07}" srcOrd="0" destOrd="0" presId="urn:microsoft.com/office/officeart/2005/8/layout/list1"/>
    <dgm:cxn modelId="{21381003-DB22-453F-8066-43D87A4AA7DA}" type="presParOf" srcId="{CA885AF2-F7C8-4EE6-AFA3-7A4901767C27}" destId="{1CB896DB-6E15-46D5-9D47-753C9C39DC17}" srcOrd="1" destOrd="0" presId="urn:microsoft.com/office/officeart/2005/8/layout/list1"/>
    <dgm:cxn modelId="{14026EB2-A96A-409B-BD51-B08FF273BCC2}" type="presParOf" srcId="{4324D115-B921-4C0D-8E8F-84BF0562E16C}" destId="{0C02FAE3-AB34-4B75-98AC-AF0339262BFE}" srcOrd="5" destOrd="0" presId="urn:microsoft.com/office/officeart/2005/8/layout/list1"/>
    <dgm:cxn modelId="{CC00F94E-5CC9-4293-BBF7-F6530E63D59F}" type="presParOf" srcId="{4324D115-B921-4C0D-8E8F-84BF0562E16C}" destId="{EFCCA026-AFD9-409D-A412-6107CEBF994D}" srcOrd="6" destOrd="0" presId="urn:microsoft.com/office/officeart/2005/8/layout/list1"/>
    <dgm:cxn modelId="{4A383B92-D605-47EA-BF63-FB9CE8B744E6}" type="presParOf" srcId="{4324D115-B921-4C0D-8E8F-84BF0562E16C}" destId="{EB82F31F-7F87-4F71-B2AB-0B46C746187F}" srcOrd="7" destOrd="0" presId="urn:microsoft.com/office/officeart/2005/8/layout/list1"/>
    <dgm:cxn modelId="{F86DA2B3-861C-4CC8-8F98-773353A8EECA}" type="presParOf" srcId="{4324D115-B921-4C0D-8E8F-84BF0562E16C}" destId="{09D265AB-E55E-4883-85E3-DE283199E5D7}" srcOrd="8" destOrd="0" presId="urn:microsoft.com/office/officeart/2005/8/layout/list1"/>
    <dgm:cxn modelId="{7432A704-6B95-4E53-A4FD-FBB6E3B0FAB1}" type="presParOf" srcId="{09D265AB-E55E-4883-85E3-DE283199E5D7}" destId="{3AD2F63A-B766-467D-B0DC-CDA009AB7FAD}" srcOrd="0" destOrd="0" presId="urn:microsoft.com/office/officeart/2005/8/layout/list1"/>
    <dgm:cxn modelId="{3A9F4EC4-A834-4099-A1A8-F4C02DF125E8}" type="presParOf" srcId="{09D265AB-E55E-4883-85E3-DE283199E5D7}" destId="{AF0EF67B-1EBB-4132-BBC2-3B8DC0302506}" srcOrd="1" destOrd="0" presId="urn:microsoft.com/office/officeart/2005/8/layout/list1"/>
    <dgm:cxn modelId="{96D1BECD-15C7-489D-BB26-E5E6907508DB}" type="presParOf" srcId="{4324D115-B921-4C0D-8E8F-84BF0562E16C}" destId="{BDA23253-C81C-4ADF-8DC9-35220123EDE4}" srcOrd="9" destOrd="0" presId="urn:microsoft.com/office/officeart/2005/8/layout/list1"/>
    <dgm:cxn modelId="{EFFF422D-F594-4C50-B9AD-9E8B224971E0}" type="presParOf" srcId="{4324D115-B921-4C0D-8E8F-84BF0562E16C}" destId="{72F863E8-6C32-4BAB-91BD-2DCFFEF3CC80}" srcOrd="10" destOrd="0" presId="urn:microsoft.com/office/officeart/2005/8/layout/list1"/>
    <dgm:cxn modelId="{B8A69736-C03E-42E3-A68B-BA3671D09CA5}" type="presParOf" srcId="{4324D115-B921-4C0D-8E8F-84BF0562E16C}" destId="{77345A77-F8A9-4AEA-9420-0B7C3B5FC619}" srcOrd="11" destOrd="0" presId="urn:microsoft.com/office/officeart/2005/8/layout/list1"/>
    <dgm:cxn modelId="{5EF92369-D5D1-408E-B144-94B2635B514E}" type="presParOf" srcId="{4324D115-B921-4C0D-8E8F-84BF0562E16C}" destId="{228A54A2-20B6-4B8B-9C48-EA5C77130C7A}" srcOrd="12" destOrd="0" presId="urn:microsoft.com/office/officeart/2005/8/layout/list1"/>
    <dgm:cxn modelId="{2DE6B742-AE93-4FCF-9832-7F64D76C791A}" type="presParOf" srcId="{228A54A2-20B6-4B8B-9C48-EA5C77130C7A}" destId="{7F1B184C-14E9-4A61-84EA-5BAC7E92BD5A}" srcOrd="0" destOrd="0" presId="urn:microsoft.com/office/officeart/2005/8/layout/list1"/>
    <dgm:cxn modelId="{04D55EE0-0927-4F0D-9964-81EFA5BAB13A}" type="presParOf" srcId="{228A54A2-20B6-4B8B-9C48-EA5C77130C7A}" destId="{31E28DB5-3E90-484B-9164-868F0A998FFB}" srcOrd="1" destOrd="0" presId="urn:microsoft.com/office/officeart/2005/8/layout/list1"/>
    <dgm:cxn modelId="{8EA19A75-F07D-4AF5-AFF3-34D10F55F9AC}" type="presParOf" srcId="{4324D115-B921-4C0D-8E8F-84BF0562E16C}" destId="{4609BF36-ECFD-4822-98E6-BFEA2D7AD206}" srcOrd="13" destOrd="0" presId="urn:microsoft.com/office/officeart/2005/8/layout/list1"/>
    <dgm:cxn modelId="{1287BC83-6987-45DB-B6B7-06126665089D}" type="presParOf" srcId="{4324D115-B921-4C0D-8E8F-84BF0562E16C}" destId="{59340311-7A97-4F74-93F8-A2DD16148905}" srcOrd="14" destOrd="0" presId="urn:microsoft.com/office/officeart/2005/8/layout/list1"/>
    <dgm:cxn modelId="{321F3667-56AC-48CB-8EC6-C439C1F41C9E}" type="presParOf" srcId="{4324D115-B921-4C0D-8E8F-84BF0562E16C}" destId="{3CB1DD29-16EC-4B19-AB89-1ED16116FFC2}" srcOrd="15" destOrd="0" presId="urn:microsoft.com/office/officeart/2005/8/layout/list1"/>
    <dgm:cxn modelId="{35D41EAA-A61A-435C-85B5-97C61C0660CD}" type="presParOf" srcId="{4324D115-B921-4C0D-8E8F-84BF0562E16C}" destId="{4CB1C5D3-51E3-47A8-A948-9304E5FD2B00}" srcOrd="16" destOrd="0" presId="urn:microsoft.com/office/officeart/2005/8/layout/list1"/>
    <dgm:cxn modelId="{B2F059DF-7F36-4CD3-97DC-78FE61C07E8A}" type="presParOf" srcId="{4CB1C5D3-51E3-47A8-A948-9304E5FD2B00}" destId="{261A5E72-86DA-44EE-BB53-31E823443C1D}" srcOrd="0" destOrd="0" presId="urn:microsoft.com/office/officeart/2005/8/layout/list1"/>
    <dgm:cxn modelId="{B87B98B7-5553-40B7-9F21-D55535C7AD80}" type="presParOf" srcId="{4CB1C5D3-51E3-47A8-A948-9304E5FD2B00}" destId="{F9767F6E-016A-4158-8B03-7C200ADE3EE5}" srcOrd="1" destOrd="0" presId="urn:microsoft.com/office/officeart/2005/8/layout/list1"/>
    <dgm:cxn modelId="{5A9FC902-1CDE-46B0-A3F6-39C09DF97F00}" type="presParOf" srcId="{4324D115-B921-4C0D-8E8F-84BF0562E16C}" destId="{5FF868A8-EE54-4D13-856F-FB3A8C087648}" srcOrd="17" destOrd="0" presId="urn:microsoft.com/office/officeart/2005/8/layout/list1"/>
    <dgm:cxn modelId="{1A6D5A21-0D90-4803-9A24-1EF603A89D0A}" type="presParOf" srcId="{4324D115-B921-4C0D-8E8F-84BF0562E16C}" destId="{4BA45546-4398-46F2-9E6C-2D9F29E6FC2F}" srcOrd="1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F1490AB-16E3-4E7A-B463-F8021803E655}" type="doc">
      <dgm:prSet loTypeId="urn:microsoft.com/office/officeart/2005/8/layout/vList2" loCatId="list" qsTypeId="urn:microsoft.com/office/officeart/2005/8/quickstyle/simple1" qsCatId="simple" csTypeId="urn:microsoft.com/office/officeart/2005/8/colors/colorful1" csCatId="colorful" phldr="1"/>
      <dgm:spPr/>
    </dgm:pt>
    <dgm:pt modelId="{3377DE53-4C91-4D7E-97EA-C28525208D69}">
      <dgm:prSet phldrT="[Text]" custT="1"/>
      <dgm:spPr/>
      <dgm:t>
        <a:bodyPr/>
        <a:lstStyle/>
        <a:p>
          <a:pPr algn="l"/>
          <a:r>
            <a:rPr lang="en-ID" sz="1100" b="1" dirty="0">
              <a:latin typeface="+mn-lt"/>
            </a:rPr>
            <a:t>P</a:t>
          </a:r>
          <a:r>
            <a:rPr lang="id-ID" sz="1100" b="1" dirty="0">
              <a:latin typeface="+mn-lt"/>
            </a:rPr>
            <a:t>ERNYATAAN PERJANJIAN KINERJA (TTD DIRJEN)</a:t>
          </a:r>
          <a:endParaRPr lang="en-ID" sz="1100" b="1" dirty="0">
            <a:latin typeface="+mn-lt"/>
          </a:endParaRPr>
        </a:p>
      </dgm:t>
    </dgm:pt>
    <dgm:pt modelId="{9660806E-9CC5-4DD4-88ED-E67D36265A45}" type="parTrans" cxnId="{9E97B410-CE05-4799-94F2-0655112EB2CC}">
      <dgm:prSet/>
      <dgm:spPr/>
      <dgm:t>
        <a:bodyPr/>
        <a:lstStyle/>
        <a:p>
          <a:pPr algn="l"/>
          <a:endParaRPr lang="en-ID" sz="1100" b="1">
            <a:solidFill>
              <a:schemeClr val="tx1"/>
            </a:solidFill>
            <a:latin typeface="+mn-lt"/>
          </a:endParaRPr>
        </a:p>
      </dgm:t>
    </dgm:pt>
    <dgm:pt modelId="{81BAC92E-5E1A-41C8-A05F-CE581F51C132}" type="sibTrans" cxnId="{9E97B410-CE05-4799-94F2-0655112EB2CC}">
      <dgm:prSet/>
      <dgm:spPr/>
      <dgm:t>
        <a:bodyPr/>
        <a:lstStyle/>
        <a:p>
          <a:pPr algn="l"/>
          <a:endParaRPr lang="en-ID" sz="1100" b="1">
            <a:solidFill>
              <a:schemeClr val="tx1"/>
            </a:solidFill>
            <a:latin typeface="+mn-lt"/>
          </a:endParaRPr>
        </a:p>
      </dgm:t>
    </dgm:pt>
    <dgm:pt modelId="{E77F73B9-FF7D-4CD2-B902-E788B0E77C8D}">
      <dgm:prSet phldrT="[Text]" custT="1"/>
      <dgm:spPr/>
      <dgm:t>
        <a:bodyPr/>
        <a:lstStyle/>
        <a:p>
          <a:pPr algn="l"/>
          <a:r>
            <a:rPr lang="en-ID" sz="1100" b="1">
              <a:latin typeface="+mn-lt"/>
            </a:rPr>
            <a:t>BAB I PENDAHULUAN</a:t>
          </a:r>
          <a:endParaRPr lang="en-ID" sz="1100" b="1" dirty="0">
            <a:latin typeface="+mn-lt"/>
          </a:endParaRPr>
        </a:p>
      </dgm:t>
    </dgm:pt>
    <dgm:pt modelId="{AFEE3171-EE87-4A1B-852A-046E5C27E23E}" type="parTrans" cxnId="{3544FC3B-10F3-4C3F-8D2F-6B34D0352F40}">
      <dgm:prSet/>
      <dgm:spPr/>
      <dgm:t>
        <a:bodyPr/>
        <a:lstStyle/>
        <a:p>
          <a:pPr algn="l"/>
          <a:endParaRPr lang="en-ID" sz="1100" b="1">
            <a:solidFill>
              <a:schemeClr val="tx1"/>
            </a:solidFill>
            <a:latin typeface="+mn-lt"/>
          </a:endParaRPr>
        </a:p>
      </dgm:t>
    </dgm:pt>
    <dgm:pt modelId="{76277EAB-E9D4-43F1-9487-F0BCC6BB0507}" type="sibTrans" cxnId="{3544FC3B-10F3-4C3F-8D2F-6B34D0352F40}">
      <dgm:prSet/>
      <dgm:spPr/>
      <dgm:t>
        <a:bodyPr/>
        <a:lstStyle/>
        <a:p>
          <a:pPr algn="l"/>
          <a:endParaRPr lang="en-ID" sz="1100" b="1">
            <a:solidFill>
              <a:schemeClr val="tx1"/>
            </a:solidFill>
            <a:latin typeface="+mn-lt"/>
          </a:endParaRPr>
        </a:p>
      </dgm:t>
    </dgm:pt>
    <dgm:pt modelId="{05DE3424-3F0C-4162-9BF6-DC7077F6B23A}">
      <dgm:prSet custT="1"/>
      <dgm:spPr/>
      <dgm:t>
        <a:bodyPr/>
        <a:lstStyle/>
        <a:p>
          <a:pPr algn="l"/>
          <a:r>
            <a:rPr lang="en-ID" sz="1100" b="1">
              <a:latin typeface="+mn-lt"/>
            </a:rPr>
            <a:t>Latar Belakang</a:t>
          </a:r>
          <a:endParaRPr lang="id-ID" sz="1100" b="1" dirty="0">
            <a:latin typeface="+mn-lt"/>
          </a:endParaRPr>
        </a:p>
      </dgm:t>
    </dgm:pt>
    <dgm:pt modelId="{7512A2EF-800B-4AFE-B376-E95659581476}" type="parTrans" cxnId="{3F2AA66F-ADA0-4E47-B4F2-2AD8E7A6C58D}">
      <dgm:prSet/>
      <dgm:spPr/>
      <dgm:t>
        <a:bodyPr/>
        <a:lstStyle/>
        <a:p>
          <a:pPr algn="l"/>
          <a:endParaRPr lang="en-ID" sz="1100" b="1">
            <a:solidFill>
              <a:schemeClr val="tx1"/>
            </a:solidFill>
            <a:latin typeface="+mn-lt"/>
          </a:endParaRPr>
        </a:p>
      </dgm:t>
    </dgm:pt>
    <dgm:pt modelId="{3F8AEC72-F9E3-4F57-A122-A260A5A8F7EA}" type="sibTrans" cxnId="{3F2AA66F-ADA0-4E47-B4F2-2AD8E7A6C58D}">
      <dgm:prSet/>
      <dgm:spPr/>
      <dgm:t>
        <a:bodyPr/>
        <a:lstStyle/>
        <a:p>
          <a:pPr algn="l"/>
          <a:endParaRPr lang="en-ID" sz="1100" b="1">
            <a:solidFill>
              <a:schemeClr val="tx1"/>
            </a:solidFill>
            <a:latin typeface="+mn-lt"/>
          </a:endParaRPr>
        </a:p>
      </dgm:t>
    </dgm:pt>
    <dgm:pt modelId="{A94F18D3-1C5D-4798-9701-85FFE6FA5B45}">
      <dgm:prSet custT="1"/>
      <dgm:spPr/>
      <dgm:t>
        <a:bodyPr/>
        <a:lstStyle/>
        <a:p>
          <a:pPr algn="l"/>
          <a:r>
            <a:rPr lang="id-ID" sz="1100" b="1">
              <a:latin typeface="+mn-lt"/>
            </a:rPr>
            <a:t>Maksud dan Tujuan</a:t>
          </a:r>
          <a:endParaRPr lang="id-ID" sz="1100" b="1" dirty="0">
            <a:latin typeface="+mn-lt"/>
          </a:endParaRPr>
        </a:p>
      </dgm:t>
    </dgm:pt>
    <dgm:pt modelId="{D5D45151-F229-400A-96D2-B26DD866ED14}" type="parTrans" cxnId="{72ABA28A-9AC8-45B0-AF9F-2C0FDE5B7CF1}">
      <dgm:prSet/>
      <dgm:spPr/>
      <dgm:t>
        <a:bodyPr/>
        <a:lstStyle/>
        <a:p>
          <a:pPr algn="l"/>
          <a:endParaRPr lang="en-ID" sz="1100" b="1">
            <a:solidFill>
              <a:schemeClr val="tx1"/>
            </a:solidFill>
            <a:latin typeface="+mn-lt"/>
          </a:endParaRPr>
        </a:p>
      </dgm:t>
    </dgm:pt>
    <dgm:pt modelId="{5124F3F5-7805-4391-BB8B-0B4021DA90A2}" type="sibTrans" cxnId="{72ABA28A-9AC8-45B0-AF9F-2C0FDE5B7CF1}">
      <dgm:prSet/>
      <dgm:spPr/>
      <dgm:t>
        <a:bodyPr/>
        <a:lstStyle/>
        <a:p>
          <a:pPr algn="l"/>
          <a:endParaRPr lang="en-ID" sz="1100" b="1">
            <a:solidFill>
              <a:schemeClr val="tx1"/>
            </a:solidFill>
            <a:latin typeface="+mn-lt"/>
          </a:endParaRPr>
        </a:p>
      </dgm:t>
    </dgm:pt>
    <dgm:pt modelId="{D9920DC9-E171-4EE6-A567-110151E24948}">
      <dgm:prSet custT="1"/>
      <dgm:spPr/>
      <dgm:t>
        <a:bodyPr/>
        <a:lstStyle/>
        <a:p>
          <a:pPr algn="l"/>
          <a:r>
            <a:rPr lang="en-US" sz="1100" b="1" dirty="0" err="1">
              <a:latin typeface="+mn-lt"/>
            </a:rPr>
            <a:t>Kedudukan</a:t>
          </a:r>
          <a:r>
            <a:rPr lang="en-US" sz="1100" b="1" dirty="0">
              <a:latin typeface="+mn-lt"/>
            </a:rPr>
            <a:t>, </a:t>
          </a:r>
          <a:r>
            <a:rPr lang="en-US" sz="1100" b="1" dirty="0" err="1">
              <a:latin typeface="+mn-lt"/>
            </a:rPr>
            <a:t>Tugas</a:t>
          </a:r>
          <a:r>
            <a:rPr lang="en-US" sz="1100" b="1" dirty="0">
              <a:latin typeface="+mn-lt"/>
            </a:rPr>
            <a:t> dan </a:t>
          </a:r>
          <a:r>
            <a:rPr lang="en-US" sz="1100" b="1" dirty="0" err="1">
              <a:latin typeface="+mn-lt"/>
            </a:rPr>
            <a:t>Fungsi</a:t>
          </a:r>
          <a:r>
            <a:rPr lang="en-US" sz="1100" b="1" dirty="0">
              <a:latin typeface="+mn-lt"/>
            </a:rPr>
            <a:t> </a:t>
          </a:r>
          <a:endParaRPr lang="id-ID" sz="1100" b="1" dirty="0">
            <a:latin typeface="+mn-lt"/>
          </a:endParaRPr>
        </a:p>
      </dgm:t>
    </dgm:pt>
    <dgm:pt modelId="{7DE2A9E3-3B8D-4369-99B6-9C96493A5599}" type="parTrans" cxnId="{953B12EC-6387-4428-970E-6AFFF0C9AE7A}">
      <dgm:prSet/>
      <dgm:spPr/>
      <dgm:t>
        <a:bodyPr/>
        <a:lstStyle/>
        <a:p>
          <a:pPr algn="l"/>
          <a:endParaRPr lang="en-ID" sz="1100" b="1">
            <a:solidFill>
              <a:schemeClr val="tx1"/>
            </a:solidFill>
            <a:latin typeface="+mn-lt"/>
          </a:endParaRPr>
        </a:p>
      </dgm:t>
    </dgm:pt>
    <dgm:pt modelId="{AEB583FA-4A71-49EF-8D7E-FBE2BB5699C4}" type="sibTrans" cxnId="{953B12EC-6387-4428-970E-6AFFF0C9AE7A}">
      <dgm:prSet/>
      <dgm:spPr/>
      <dgm:t>
        <a:bodyPr/>
        <a:lstStyle/>
        <a:p>
          <a:pPr algn="l"/>
          <a:endParaRPr lang="en-ID" sz="1100" b="1">
            <a:solidFill>
              <a:schemeClr val="tx1"/>
            </a:solidFill>
            <a:latin typeface="+mn-lt"/>
          </a:endParaRPr>
        </a:p>
      </dgm:t>
    </dgm:pt>
    <dgm:pt modelId="{9B00F3B3-5C14-4A08-8282-F48292721BB4}">
      <dgm:prSet custT="1"/>
      <dgm:spPr/>
      <dgm:t>
        <a:bodyPr/>
        <a:lstStyle/>
        <a:p>
          <a:pPr algn="l"/>
          <a:r>
            <a:rPr lang="en-US" sz="1100" b="1">
              <a:latin typeface="+mn-lt"/>
            </a:rPr>
            <a:t>Struktur Organisasi</a:t>
          </a:r>
          <a:endParaRPr lang="en-ID" sz="1100" b="1" dirty="0">
            <a:latin typeface="+mn-lt"/>
          </a:endParaRPr>
        </a:p>
      </dgm:t>
    </dgm:pt>
    <dgm:pt modelId="{EE9A48CD-0DC8-4B8D-B55C-A752CA75BD7C}" type="parTrans" cxnId="{6E95D490-5566-43A5-984F-7EA16C32C71B}">
      <dgm:prSet/>
      <dgm:spPr/>
      <dgm:t>
        <a:bodyPr/>
        <a:lstStyle/>
        <a:p>
          <a:pPr algn="l"/>
          <a:endParaRPr lang="en-ID" sz="1100" b="1">
            <a:solidFill>
              <a:schemeClr val="tx1"/>
            </a:solidFill>
            <a:latin typeface="+mn-lt"/>
          </a:endParaRPr>
        </a:p>
      </dgm:t>
    </dgm:pt>
    <dgm:pt modelId="{7DCA8527-348A-468E-B429-D33BF87F56F4}" type="sibTrans" cxnId="{6E95D490-5566-43A5-984F-7EA16C32C71B}">
      <dgm:prSet/>
      <dgm:spPr/>
      <dgm:t>
        <a:bodyPr/>
        <a:lstStyle/>
        <a:p>
          <a:pPr algn="l"/>
          <a:endParaRPr lang="en-ID" sz="1100" b="1">
            <a:solidFill>
              <a:schemeClr val="tx1"/>
            </a:solidFill>
            <a:latin typeface="+mn-lt"/>
          </a:endParaRPr>
        </a:p>
      </dgm:t>
    </dgm:pt>
    <dgm:pt modelId="{55FE5C38-43A2-4F82-810E-C847CBA57D5C}">
      <dgm:prSet custT="1"/>
      <dgm:spPr/>
      <dgm:t>
        <a:bodyPr/>
        <a:lstStyle/>
        <a:p>
          <a:pPr algn="l"/>
          <a:r>
            <a:rPr lang="en-ID" sz="1100" b="1">
              <a:latin typeface="+mn-lt"/>
            </a:rPr>
            <a:t>BAB II RENCANA STRATEGIS</a:t>
          </a:r>
          <a:endParaRPr lang="en-ID" sz="1100" b="1" dirty="0">
            <a:latin typeface="+mn-lt"/>
          </a:endParaRPr>
        </a:p>
      </dgm:t>
    </dgm:pt>
    <dgm:pt modelId="{7218C5CC-FD6B-4FC6-B9EF-1CF16D7E2A60}" type="parTrans" cxnId="{E3D55C39-B985-4E8E-8FC1-A8DE4C807709}">
      <dgm:prSet/>
      <dgm:spPr/>
      <dgm:t>
        <a:bodyPr/>
        <a:lstStyle/>
        <a:p>
          <a:pPr algn="l"/>
          <a:endParaRPr lang="en-ID" sz="1100" b="1">
            <a:solidFill>
              <a:schemeClr val="tx1"/>
            </a:solidFill>
            <a:latin typeface="+mn-lt"/>
          </a:endParaRPr>
        </a:p>
      </dgm:t>
    </dgm:pt>
    <dgm:pt modelId="{531E7CFE-F356-493D-ADD9-B23115269177}" type="sibTrans" cxnId="{E3D55C39-B985-4E8E-8FC1-A8DE4C807709}">
      <dgm:prSet/>
      <dgm:spPr/>
      <dgm:t>
        <a:bodyPr/>
        <a:lstStyle/>
        <a:p>
          <a:pPr algn="l"/>
          <a:endParaRPr lang="en-ID" sz="1100" b="1">
            <a:solidFill>
              <a:schemeClr val="tx1"/>
            </a:solidFill>
            <a:latin typeface="+mn-lt"/>
          </a:endParaRPr>
        </a:p>
      </dgm:t>
    </dgm:pt>
    <dgm:pt modelId="{F3623447-A56D-4C6E-915C-CA828DF322D6}">
      <dgm:prSet custT="1"/>
      <dgm:spPr/>
      <dgm:t>
        <a:bodyPr/>
        <a:lstStyle/>
        <a:p>
          <a:pPr algn="l"/>
          <a:r>
            <a:rPr lang="en-ID" sz="1100" b="1">
              <a:latin typeface="+mn-lt"/>
            </a:rPr>
            <a:t>Tujuan </a:t>
          </a:r>
          <a:endParaRPr lang="id-ID" sz="1100" b="1" dirty="0">
            <a:latin typeface="+mn-lt"/>
          </a:endParaRPr>
        </a:p>
      </dgm:t>
    </dgm:pt>
    <dgm:pt modelId="{87A67F0C-3B5C-43A5-9109-BF74F7D719F3}" type="parTrans" cxnId="{8ED73899-109E-4E5A-A85B-F96FEF83C3E9}">
      <dgm:prSet/>
      <dgm:spPr/>
      <dgm:t>
        <a:bodyPr/>
        <a:lstStyle/>
        <a:p>
          <a:pPr algn="l"/>
          <a:endParaRPr lang="en-ID" sz="1100" b="1">
            <a:solidFill>
              <a:schemeClr val="tx1"/>
            </a:solidFill>
            <a:latin typeface="+mn-lt"/>
          </a:endParaRPr>
        </a:p>
      </dgm:t>
    </dgm:pt>
    <dgm:pt modelId="{8FAF35E9-8FCC-4981-A42B-AF0748DD726E}" type="sibTrans" cxnId="{8ED73899-109E-4E5A-A85B-F96FEF83C3E9}">
      <dgm:prSet/>
      <dgm:spPr/>
      <dgm:t>
        <a:bodyPr/>
        <a:lstStyle/>
        <a:p>
          <a:pPr algn="l"/>
          <a:endParaRPr lang="en-ID" sz="1100" b="1">
            <a:solidFill>
              <a:schemeClr val="tx1"/>
            </a:solidFill>
            <a:latin typeface="+mn-lt"/>
          </a:endParaRPr>
        </a:p>
      </dgm:t>
    </dgm:pt>
    <dgm:pt modelId="{F2A0DA15-0243-4F3C-ADC9-45C6BCA055D8}">
      <dgm:prSet custT="1"/>
      <dgm:spPr/>
      <dgm:t>
        <a:bodyPr/>
        <a:lstStyle/>
        <a:p>
          <a:pPr algn="l"/>
          <a:r>
            <a:rPr lang="en-ID" sz="1100" b="1">
              <a:latin typeface="+mn-lt"/>
            </a:rPr>
            <a:t>Sasaran</a:t>
          </a:r>
          <a:endParaRPr lang="id-ID" sz="1100" b="1" dirty="0">
            <a:latin typeface="+mn-lt"/>
          </a:endParaRPr>
        </a:p>
      </dgm:t>
    </dgm:pt>
    <dgm:pt modelId="{69142DA7-C7A3-4F5E-B3B3-F647D5C50A05}" type="parTrans" cxnId="{E557822F-5BA5-4EDF-8608-75518D7D9B5A}">
      <dgm:prSet/>
      <dgm:spPr/>
      <dgm:t>
        <a:bodyPr/>
        <a:lstStyle/>
        <a:p>
          <a:pPr algn="l"/>
          <a:endParaRPr lang="en-ID" sz="1100" b="1">
            <a:solidFill>
              <a:schemeClr val="tx1"/>
            </a:solidFill>
            <a:latin typeface="+mn-lt"/>
          </a:endParaRPr>
        </a:p>
      </dgm:t>
    </dgm:pt>
    <dgm:pt modelId="{27C09994-0FF8-4CFE-9982-0AF7244E5842}" type="sibTrans" cxnId="{E557822F-5BA5-4EDF-8608-75518D7D9B5A}">
      <dgm:prSet/>
      <dgm:spPr/>
      <dgm:t>
        <a:bodyPr/>
        <a:lstStyle/>
        <a:p>
          <a:pPr algn="l"/>
          <a:endParaRPr lang="en-ID" sz="1100" b="1">
            <a:solidFill>
              <a:schemeClr val="tx1"/>
            </a:solidFill>
            <a:latin typeface="+mn-lt"/>
          </a:endParaRPr>
        </a:p>
      </dgm:t>
    </dgm:pt>
    <dgm:pt modelId="{5BC71A17-8C58-41F8-A1A3-BB5C9C61F1F0}">
      <dgm:prSet custT="1"/>
      <dgm:spPr/>
      <dgm:t>
        <a:bodyPr/>
        <a:lstStyle/>
        <a:p>
          <a:pPr algn="l"/>
          <a:r>
            <a:rPr lang="en-US" sz="1100" b="1">
              <a:latin typeface="+mn-lt"/>
            </a:rPr>
            <a:t>Indikator Kinerja</a:t>
          </a:r>
          <a:endParaRPr lang="id-ID" sz="1100" b="1" dirty="0">
            <a:latin typeface="+mn-lt"/>
          </a:endParaRPr>
        </a:p>
      </dgm:t>
    </dgm:pt>
    <dgm:pt modelId="{563270B0-525B-4E94-B475-AAE214D4FC58}" type="parTrans" cxnId="{1FDDCB9C-B146-46C8-8FA8-AA9E1E5859A3}">
      <dgm:prSet/>
      <dgm:spPr/>
      <dgm:t>
        <a:bodyPr/>
        <a:lstStyle/>
        <a:p>
          <a:pPr algn="l"/>
          <a:endParaRPr lang="en-ID" sz="1100" b="1">
            <a:solidFill>
              <a:schemeClr val="tx1"/>
            </a:solidFill>
            <a:latin typeface="+mn-lt"/>
          </a:endParaRPr>
        </a:p>
      </dgm:t>
    </dgm:pt>
    <dgm:pt modelId="{DE1CF03C-AF54-4172-9F7F-85B90630F4A4}" type="sibTrans" cxnId="{1FDDCB9C-B146-46C8-8FA8-AA9E1E5859A3}">
      <dgm:prSet/>
      <dgm:spPr/>
      <dgm:t>
        <a:bodyPr/>
        <a:lstStyle/>
        <a:p>
          <a:pPr algn="l"/>
          <a:endParaRPr lang="en-ID" sz="1100" b="1">
            <a:solidFill>
              <a:schemeClr val="tx1"/>
            </a:solidFill>
            <a:latin typeface="+mn-lt"/>
          </a:endParaRPr>
        </a:p>
      </dgm:t>
    </dgm:pt>
    <dgm:pt modelId="{D9CAAC0E-0956-4BD1-B725-0DA10E97F8E6}">
      <dgm:prSet custT="1"/>
      <dgm:spPr/>
      <dgm:t>
        <a:bodyPr/>
        <a:lstStyle/>
        <a:p>
          <a:pPr algn="l"/>
          <a:r>
            <a:rPr lang="en-US" sz="1100" b="1">
              <a:latin typeface="+mn-lt"/>
            </a:rPr>
            <a:t>Program dan Kegiatan</a:t>
          </a:r>
          <a:endParaRPr lang="en-ID" sz="1100" b="1" dirty="0">
            <a:latin typeface="+mn-lt"/>
          </a:endParaRPr>
        </a:p>
      </dgm:t>
    </dgm:pt>
    <dgm:pt modelId="{6C900A24-2807-464C-97DC-5CBFB9F3EF53}" type="parTrans" cxnId="{5270D76D-CDB0-4FCF-A26E-7951E7C52806}">
      <dgm:prSet/>
      <dgm:spPr/>
      <dgm:t>
        <a:bodyPr/>
        <a:lstStyle/>
        <a:p>
          <a:pPr algn="l"/>
          <a:endParaRPr lang="en-ID" sz="1100" b="1">
            <a:solidFill>
              <a:schemeClr val="tx1"/>
            </a:solidFill>
            <a:latin typeface="+mn-lt"/>
          </a:endParaRPr>
        </a:p>
      </dgm:t>
    </dgm:pt>
    <dgm:pt modelId="{E9561F06-C1AE-4F28-9CCD-5424D265E5A7}" type="sibTrans" cxnId="{5270D76D-CDB0-4FCF-A26E-7951E7C52806}">
      <dgm:prSet/>
      <dgm:spPr/>
      <dgm:t>
        <a:bodyPr/>
        <a:lstStyle/>
        <a:p>
          <a:pPr algn="l"/>
          <a:endParaRPr lang="en-ID" sz="1100" b="1">
            <a:solidFill>
              <a:schemeClr val="tx1"/>
            </a:solidFill>
            <a:latin typeface="+mn-lt"/>
          </a:endParaRPr>
        </a:p>
      </dgm:t>
    </dgm:pt>
    <dgm:pt modelId="{0084BA9E-0AE6-4E5A-A04A-65E59024140B}">
      <dgm:prSet custT="1"/>
      <dgm:spPr/>
      <dgm:t>
        <a:bodyPr/>
        <a:lstStyle/>
        <a:p>
          <a:pPr algn="l"/>
          <a:r>
            <a:rPr lang="en-ID" sz="1100" b="1">
              <a:latin typeface="+mn-lt"/>
            </a:rPr>
            <a:t>BAB III RENCANA KINERJA</a:t>
          </a:r>
          <a:endParaRPr lang="en-ID" sz="1100" b="1" dirty="0">
            <a:latin typeface="+mn-lt"/>
          </a:endParaRPr>
        </a:p>
      </dgm:t>
    </dgm:pt>
    <dgm:pt modelId="{A9F802AD-5EE0-4333-BBC4-2A9934C37086}" type="parTrans" cxnId="{C319B2B0-96CB-42CE-A7B6-46908F507DD4}">
      <dgm:prSet/>
      <dgm:spPr/>
      <dgm:t>
        <a:bodyPr/>
        <a:lstStyle/>
        <a:p>
          <a:pPr algn="l"/>
          <a:endParaRPr lang="en-ID" sz="1100" b="1">
            <a:solidFill>
              <a:schemeClr val="tx1"/>
            </a:solidFill>
            <a:latin typeface="+mn-lt"/>
          </a:endParaRPr>
        </a:p>
      </dgm:t>
    </dgm:pt>
    <dgm:pt modelId="{1EBF29C1-EFEE-44B8-AF06-CA47C4D34596}" type="sibTrans" cxnId="{C319B2B0-96CB-42CE-A7B6-46908F507DD4}">
      <dgm:prSet/>
      <dgm:spPr/>
      <dgm:t>
        <a:bodyPr/>
        <a:lstStyle/>
        <a:p>
          <a:pPr algn="l"/>
          <a:endParaRPr lang="en-ID" sz="1100" b="1">
            <a:solidFill>
              <a:schemeClr val="tx1"/>
            </a:solidFill>
            <a:latin typeface="+mn-lt"/>
          </a:endParaRPr>
        </a:p>
      </dgm:t>
    </dgm:pt>
    <dgm:pt modelId="{CD47F2F6-C635-46C6-80EF-1FC6693D8D70}">
      <dgm:prSet custT="1"/>
      <dgm:spPr/>
      <dgm:t>
        <a:bodyPr/>
        <a:lstStyle/>
        <a:p>
          <a:pPr algn="l"/>
          <a:r>
            <a:rPr lang="en-US" sz="1100" b="1" dirty="0" err="1">
              <a:latin typeface="+mn-lt"/>
            </a:rPr>
            <a:t>Pengukuran</a:t>
          </a:r>
          <a:r>
            <a:rPr lang="en-US" sz="1100" b="1" dirty="0">
              <a:latin typeface="+mn-lt"/>
            </a:rPr>
            <a:t> </a:t>
          </a:r>
          <a:r>
            <a:rPr lang="en-US" sz="1100" b="1" dirty="0" err="1">
              <a:latin typeface="+mn-lt"/>
            </a:rPr>
            <a:t>Indikator</a:t>
          </a:r>
          <a:r>
            <a:rPr lang="en-US" sz="1100" b="1" dirty="0">
              <a:latin typeface="+mn-lt"/>
            </a:rPr>
            <a:t> Kinerja (</a:t>
          </a:r>
          <a:r>
            <a:rPr lang="id-ID" sz="1100" b="1" dirty="0">
              <a:latin typeface="+mn-lt"/>
            </a:rPr>
            <a:t>Kamus</a:t>
          </a:r>
          <a:r>
            <a:rPr lang="en-US" sz="1100" b="1" dirty="0">
              <a:latin typeface="+mn-lt"/>
            </a:rPr>
            <a:t> </a:t>
          </a:r>
          <a:r>
            <a:rPr lang="en-US" sz="1100" b="1" dirty="0" err="1">
              <a:latin typeface="+mn-lt"/>
            </a:rPr>
            <a:t>Indikator</a:t>
          </a:r>
          <a:r>
            <a:rPr lang="id-ID" sz="1100" b="1" dirty="0">
              <a:latin typeface="+mn-lt"/>
            </a:rPr>
            <a:t> Kinerja</a:t>
          </a:r>
          <a:r>
            <a:rPr lang="en-US" sz="1100" b="1" dirty="0">
              <a:latin typeface="+mn-lt"/>
            </a:rPr>
            <a:t>)</a:t>
          </a:r>
          <a:endParaRPr lang="id-ID" sz="1100" b="1" dirty="0">
            <a:latin typeface="+mn-lt"/>
          </a:endParaRPr>
        </a:p>
      </dgm:t>
    </dgm:pt>
    <dgm:pt modelId="{4B000D3C-2F79-4ECD-BB7B-D9895CC00106}" type="parTrans" cxnId="{1D96FB52-6897-4959-8664-F2A07E42A659}">
      <dgm:prSet/>
      <dgm:spPr/>
      <dgm:t>
        <a:bodyPr/>
        <a:lstStyle/>
        <a:p>
          <a:pPr algn="l"/>
          <a:endParaRPr lang="en-ID" sz="1100" b="1">
            <a:solidFill>
              <a:schemeClr val="tx1"/>
            </a:solidFill>
            <a:latin typeface="+mn-lt"/>
          </a:endParaRPr>
        </a:p>
      </dgm:t>
    </dgm:pt>
    <dgm:pt modelId="{F3CE2071-753B-42D4-BB68-54720B96AB5C}" type="sibTrans" cxnId="{1D96FB52-6897-4959-8664-F2A07E42A659}">
      <dgm:prSet/>
      <dgm:spPr/>
      <dgm:t>
        <a:bodyPr/>
        <a:lstStyle/>
        <a:p>
          <a:pPr algn="l"/>
          <a:endParaRPr lang="en-ID" sz="1100" b="1">
            <a:solidFill>
              <a:schemeClr val="tx1"/>
            </a:solidFill>
            <a:latin typeface="+mn-lt"/>
          </a:endParaRPr>
        </a:p>
      </dgm:t>
    </dgm:pt>
    <dgm:pt modelId="{03E0B47F-0EC3-450B-9713-DBD87613DD78}">
      <dgm:prSet custT="1"/>
      <dgm:spPr/>
      <dgm:t>
        <a:bodyPr/>
        <a:lstStyle/>
        <a:p>
          <a:pPr algn="l"/>
          <a:r>
            <a:rPr lang="en-US" sz="1100" b="1" dirty="0">
              <a:latin typeface="+mn-lt"/>
            </a:rPr>
            <a:t>Target </a:t>
          </a:r>
          <a:r>
            <a:rPr lang="en-US" sz="1100" b="1" dirty="0" err="1">
              <a:latin typeface="+mn-lt"/>
            </a:rPr>
            <a:t>Perjanjian</a:t>
          </a:r>
          <a:r>
            <a:rPr lang="en-US" sz="1100" b="1" dirty="0">
              <a:latin typeface="+mn-lt"/>
            </a:rPr>
            <a:t> Kinerja</a:t>
          </a:r>
          <a:r>
            <a:rPr lang="id-ID" sz="1100" b="1" dirty="0">
              <a:latin typeface="+mn-lt"/>
            </a:rPr>
            <a:t> (untuk PK revisi, perlu ada</a:t>
          </a:r>
          <a:r>
            <a:rPr lang="fi-FI" sz="1100" b="1" dirty="0">
              <a:latin typeface="+mn-lt"/>
            </a:rPr>
            <a:t> penjelasan perubahan </a:t>
          </a:r>
          <a:r>
            <a:rPr lang="id-ID" sz="1100" b="1" dirty="0">
              <a:latin typeface="+mn-lt"/>
            </a:rPr>
            <a:t>target k</a:t>
          </a:r>
          <a:r>
            <a:rPr lang="fi-FI" sz="1100" b="1" dirty="0">
              <a:latin typeface="+mn-lt"/>
            </a:rPr>
            <a:t>inerja)</a:t>
          </a:r>
          <a:endParaRPr lang="id-ID" sz="1100" b="1" dirty="0">
            <a:latin typeface="+mn-lt"/>
          </a:endParaRPr>
        </a:p>
      </dgm:t>
    </dgm:pt>
    <dgm:pt modelId="{91F4DD7F-894B-440D-8DCC-563A402B6822}" type="parTrans" cxnId="{E807903D-8D60-4F12-B016-A612485DEE06}">
      <dgm:prSet/>
      <dgm:spPr/>
      <dgm:t>
        <a:bodyPr/>
        <a:lstStyle/>
        <a:p>
          <a:pPr algn="l"/>
          <a:endParaRPr lang="en-ID" sz="1100" b="1">
            <a:solidFill>
              <a:schemeClr val="tx1"/>
            </a:solidFill>
            <a:latin typeface="+mn-lt"/>
          </a:endParaRPr>
        </a:p>
      </dgm:t>
    </dgm:pt>
    <dgm:pt modelId="{00A2D008-E943-47D2-9172-0E86BE37070D}" type="sibTrans" cxnId="{E807903D-8D60-4F12-B016-A612485DEE06}">
      <dgm:prSet/>
      <dgm:spPr/>
      <dgm:t>
        <a:bodyPr/>
        <a:lstStyle/>
        <a:p>
          <a:pPr algn="l"/>
          <a:endParaRPr lang="en-ID" sz="1100" b="1">
            <a:solidFill>
              <a:schemeClr val="tx1"/>
            </a:solidFill>
            <a:latin typeface="+mn-lt"/>
          </a:endParaRPr>
        </a:p>
      </dgm:t>
    </dgm:pt>
    <dgm:pt modelId="{E707EC5D-9604-4547-85EE-876410E64A50}">
      <dgm:prSet custT="1"/>
      <dgm:spPr/>
      <dgm:t>
        <a:bodyPr/>
        <a:lstStyle/>
        <a:p>
          <a:pPr algn="l"/>
          <a:r>
            <a:rPr lang="en-US" sz="1100" b="1" dirty="0" err="1">
              <a:latin typeface="+mn-lt"/>
            </a:rPr>
            <a:t>Alokasi</a:t>
          </a:r>
          <a:r>
            <a:rPr lang="en-US" sz="1100" b="1" dirty="0">
              <a:latin typeface="+mn-lt"/>
            </a:rPr>
            <a:t> </a:t>
          </a:r>
          <a:r>
            <a:rPr lang="en-US" sz="1100" b="1" dirty="0" err="1">
              <a:latin typeface="+mn-lt"/>
            </a:rPr>
            <a:t>Anggaran</a:t>
          </a:r>
          <a:r>
            <a:rPr lang="en-US" sz="1100" b="1" dirty="0">
              <a:latin typeface="+mn-lt"/>
            </a:rPr>
            <a:t> </a:t>
          </a:r>
          <a:endParaRPr lang="id-ID" sz="1100" b="1" dirty="0">
            <a:latin typeface="+mn-lt"/>
          </a:endParaRPr>
        </a:p>
      </dgm:t>
    </dgm:pt>
    <dgm:pt modelId="{194698BF-E8BB-482D-99D6-C5359AF260EA}" type="parTrans" cxnId="{6601C37F-97FE-4992-8B3A-87582D48B397}">
      <dgm:prSet/>
      <dgm:spPr/>
      <dgm:t>
        <a:bodyPr/>
        <a:lstStyle/>
        <a:p>
          <a:pPr algn="l"/>
          <a:endParaRPr lang="en-ID" sz="1100" b="1">
            <a:solidFill>
              <a:schemeClr val="tx1"/>
            </a:solidFill>
            <a:latin typeface="+mn-lt"/>
          </a:endParaRPr>
        </a:p>
      </dgm:t>
    </dgm:pt>
    <dgm:pt modelId="{0C0ACDFB-FD1C-4EDD-ABB1-5B9D6C04AEBB}" type="sibTrans" cxnId="{6601C37F-97FE-4992-8B3A-87582D48B397}">
      <dgm:prSet/>
      <dgm:spPr/>
      <dgm:t>
        <a:bodyPr/>
        <a:lstStyle/>
        <a:p>
          <a:pPr algn="l"/>
          <a:endParaRPr lang="en-ID" sz="1100" b="1">
            <a:solidFill>
              <a:schemeClr val="tx1"/>
            </a:solidFill>
            <a:latin typeface="+mn-lt"/>
          </a:endParaRPr>
        </a:p>
      </dgm:t>
    </dgm:pt>
    <dgm:pt modelId="{69766E3E-8E77-4F4B-ACC0-C6093839EA33}">
      <dgm:prSet custT="1"/>
      <dgm:spPr/>
      <dgm:t>
        <a:bodyPr/>
        <a:lstStyle/>
        <a:p>
          <a:pPr algn="l"/>
          <a:r>
            <a:rPr lang="en-ID" sz="1100" b="1" dirty="0">
              <a:latin typeface="+mn-lt"/>
            </a:rPr>
            <a:t>BAB </a:t>
          </a:r>
          <a:r>
            <a:rPr lang="en-US" sz="1100" b="1" dirty="0">
              <a:latin typeface="+mn-lt"/>
            </a:rPr>
            <a:t>IV PENUTUP</a:t>
          </a:r>
          <a:endParaRPr lang="id-ID" sz="1100" b="1" dirty="0">
            <a:latin typeface="+mn-lt"/>
          </a:endParaRPr>
        </a:p>
      </dgm:t>
    </dgm:pt>
    <dgm:pt modelId="{B7305C60-8589-463F-B5C0-92CA99E692DC}" type="parTrans" cxnId="{440BDF59-68B4-4250-81E2-D3ACA2753E42}">
      <dgm:prSet/>
      <dgm:spPr/>
      <dgm:t>
        <a:bodyPr/>
        <a:lstStyle/>
        <a:p>
          <a:pPr algn="l"/>
          <a:endParaRPr lang="en-ID" sz="1100" b="1">
            <a:solidFill>
              <a:schemeClr val="tx1"/>
            </a:solidFill>
            <a:latin typeface="+mn-lt"/>
          </a:endParaRPr>
        </a:p>
      </dgm:t>
    </dgm:pt>
    <dgm:pt modelId="{CE663EEA-30FF-424A-B247-FCE0DABBF056}" type="sibTrans" cxnId="{440BDF59-68B4-4250-81E2-D3ACA2753E42}">
      <dgm:prSet/>
      <dgm:spPr/>
      <dgm:t>
        <a:bodyPr/>
        <a:lstStyle/>
        <a:p>
          <a:pPr algn="l"/>
          <a:endParaRPr lang="en-ID" sz="1100" b="1">
            <a:solidFill>
              <a:schemeClr val="tx1"/>
            </a:solidFill>
            <a:latin typeface="+mn-lt"/>
          </a:endParaRPr>
        </a:p>
      </dgm:t>
    </dgm:pt>
    <dgm:pt modelId="{F8D036D0-7A79-4A9B-AB9B-B9BEDD04291D}">
      <dgm:prSet custT="1"/>
      <dgm:spPr/>
      <dgm:t>
        <a:bodyPr/>
        <a:lstStyle/>
        <a:p>
          <a:pPr algn="l"/>
          <a:r>
            <a:rPr lang="en-US" sz="1100" b="1">
              <a:latin typeface="+mn-lt"/>
            </a:rPr>
            <a:t>LAMPIRAN</a:t>
          </a:r>
          <a:endParaRPr lang="id-ID" sz="1100" b="1" dirty="0">
            <a:latin typeface="+mn-lt"/>
          </a:endParaRPr>
        </a:p>
      </dgm:t>
    </dgm:pt>
    <dgm:pt modelId="{320B073A-B7FA-42EF-83BA-2732B6F1DD75}" type="parTrans" cxnId="{DE6146E8-C4A9-4346-B472-1F968C85736B}">
      <dgm:prSet/>
      <dgm:spPr/>
      <dgm:t>
        <a:bodyPr/>
        <a:lstStyle/>
        <a:p>
          <a:pPr algn="l"/>
          <a:endParaRPr lang="en-ID" sz="1100" b="1">
            <a:solidFill>
              <a:schemeClr val="tx1"/>
            </a:solidFill>
            <a:latin typeface="+mn-lt"/>
          </a:endParaRPr>
        </a:p>
      </dgm:t>
    </dgm:pt>
    <dgm:pt modelId="{1DF61969-58B5-4A08-AE74-0390CF7E9420}" type="sibTrans" cxnId="{DE6146E8-C4A9-4346-B472-1F968C85736B}">
      <dgm:prSet/>
      <dgm:spPr/>
      <dgm:t>
        <a:bodyPr/>
        <a:lstStyle/>
        <a:p>
          <a:pPr algn="l"/>
          <a:endParaRPr lang="en-ID" sz="1100" b="1">
            <a:solidFill>
              <a:schemeClr val="tx1"/>
            </a:solidFill>
            <a:latin typeface="+mn-lt"/>
          </a:endParaRPr>
        </a:p>
      </dgm:t>
    </dgm:pt>
    <dgm:pt modelId="{6E3A7610-AF1D-4706-B6AA-D5CAB975E5AE}">
      <dgm:prSet custT="1"/>
      <dgm:spPr/>
      <dgm:t>
        <a:bodyPr/>
        <a:lstStyle/>
        <a:p>
          <a:pPr algn="l"/>
          <a:r>
            <a:rPr lang="id-ID" sz="1100" b="1" dirty="0">
              <a:latin typeface="+mn-lt"/>
            </a:rPr>
            <a:t>Perjanjian Kinerja (TTD DIRJEN)</a:t>
          </a:r>
          <a:endParaRPr lang="en-US" sz="1100" b="1" dirty="0">
            <a:latin typeface="+mn-lt"/>
          </a:endParaRPr>
        </a:p>
      </dgm:t>
    </dgm:pt>
    <dgm:pt modelId="{CCBCA919-AC6F-454C-A3A5-8A056825483B}" type="parTrans" cxnId="{2BFE08DC-2A3C-468D-9E82-8EEBE8326C0D}">
      <dgm:prSet/>
      <dgm:spPr/>
      <dgm:t>
        <a:bodyPr/>
        <a:lstStyle/>
        <a:p>
          <a:pPr algn="l"/>
          <a:endParaRPr lang="en-ID" sz="1100" b="1">
            <a:solidFill>
              <a:schemeClr val="tx1"/>
            </a:solidFill>
            <a:latin typeface="+mn-lt"/>
          </a:endParaRPr>
        </a:p>
      </dgm:t>
    </dgm:pt>
    <dgm:pt modelId="{E2E3EFCE-9864-4D95-8B99-64E2F57FB256}" type="sibTrans" cxnId="{2BFE08DC-2A3C-468D-9E82-8EEBE8326C0D}">
      <dgm:prSet/>
      <dgm:spPr/>
      <dgm:t>
        <a:bodyPr/>
        <a:lstStyle/>
        <a:p>
          <a:pPr algn="l"/>
          <a:endParaRPr lang="en-ID" sz="1100" b="1">
            <a:solidFill>
              <a:schemeClr val="tx1"/>
            </a:solidFill>
            <a:latin typeface="+mn-lt"/>
          </a:endParaRPr>
        </a:p>
      </dgm:t>
    </dgm:pt>
    <dgm:pt modelId="{8DB44EA8-C4B2-4BE6-951B-1A9060C720B6}">
      <dgm:prSet custT="1"/>
      <dgm:spPr/>
      <dgm:t>
        <a:bodyPr/>
        <a:lstStyle/>
        <a:p>
          <a:pPr algn="l"/>
          <a:r>
            <a:rPr lang="en-US" sz="1100" b="1" dirty="0" err="1">
              <a:latin typeface="+mn-lt"/>
            </a:rPr>
            <a:t>Rencana</a:t>
          </a:r>
          <a:r>
            <a:rPr lang="en-US" sz="1100" b="1" dirty="0">
              <a:latin typeface="+mn-lt"/>
            </a:rPr>
            <a:t> </a:t>
          </a:r>
          <a:r>
            <a:rPr lang="en-US" sz="1100" b="1" dirty="0" err="1">
              <a:latin typeface="+mn-lt"/>
            </a:rPr>
            <a:t>Aksi</a:t>
          </a:r>
          <a:r>
            <a:rPr lang="en-US" sz="1100" b="1" dirty="0">
              <a:latin typeface="+mn-lt"/>
            </a:rPr>
            <a:t> </a:t>
          </a:r>
          <a:r>
            <a:rPr lang="en-US" sz="1100" b="1" dirty="0" err="1">
              <a:latin typeface="+mn-lt"/>
            </a:rPr>
            <a:t>Perjanjian</a:t>
          </a:r>
          <a:r>
            <a:rPr lang="en-US" sz="1100" b="1" dirty="0">
              <a:latin typeface="+mn-lt"/>
            </a:rPr>
            <a:t> Kinerja</a:t>
          </a:r>
          <a:endParaRPr lang="en-ID" sz="1100" b="1" dirty="0">
            <a:latin typeface="+mn-lt"/>
          </a:endParaRPr>
        </a:p>
      </dgm:t>
    </dgm:pt>
    <dgm:pt modelId="{5D6C3E3F-6381-4EFD-9C59-D12064246420}" type="parTrans" cxnId="{701BA30C-957F-4A87-B957-1C05FB329525}">
      <dgm:prSet/>
      <dgm:spPr/>
      <dgm:t>
        <a:bodyPr/>
        <a:lstStyle/>
        <a:p>
          <a:pPr algn="l"/>
          <a:endParaRPr lang="en-ID" sz="1100" b="1">
            <a:solidFill>
              <a:schemeClr val="tx1"/>
            </a:solidFill>
            <a:latin typeface="+mn-lt"/>
          </a:endParaRPr>
        </a:p>
      </dgm:t>
    </dgm:pt>
    <dgm:pt modelId="{D46B227D-F7F7-4C54-A979-A9120349880E}" type="sibTrans" cxnId="{701BA30C-957F-4A87-B957-1C05FB329525}">
      <dgm:prSet/>
      <dgm:spPr/>
      <dgm:t>
        <a:bodyPr/>
        <a:lstStyle/>
        <a:p>
          <a:pPr algn="l"/>
          <a:endParaRPr lang="en-ID" sz="1100" b="1">
            <a:solidFill>
              <a:schemeClr val="tx1"/>
            </a:solidFill>
            <a:latin typeface="+mn-lt"/>
          </a:endParaRPr>
        </a:p>
      </dgm:t>
    </dgm:pt>
    <dgm:pt modelId="{5FE125C3-AA75-45CD-BA77-4ED7A37B1628}" type="pres">
      <dgm:prSet presAssocID="{2F1490AB-16E3-4E7A-B463-F8021803E655}" presName="linear" presStyleCnt="0">
        <dgm:presLayoutVars>
          <dgm:animLvl val="lvl"/>
          <dgm:resizeHandles val="exact"/>
        </dgm:presLayoutVars>
      </dgm:prSet>
      <dgm:spPr/>
    </dgm:pt>
    <dgm:pt modelId="{290EF6E2-1450-48E0-AC29-8C538530E1C1}" type="pres">
      <dgm:prSet presAssocID="{3377DE53-4C91-4D7E-97EA-C28525208D69}" presName="parentText" presStyleLbl="node1" presStyleIdx="0" presStyleCnt="6">
        <dgm:presLayoutVars>
          <dgm:chMax val="0"/>
          <dgm:bulletEnabled val="1"/>
        </dgm:presLayoutVars>
      </dgm:prSet>
      <dgm:spPr/>
    </dgm:pt>
    <dgm:pt modelId="{EF52B935-FBAD-4F45-B330-BB940E706D5B}" type="pres">
      <dgm:prSet presAssocID="{81BAC92E-5E1A-41C8-A05F-CE581F51C132}" presName="spacer" presStyleCnt="0"/>
      <dgm:spPr/>
    </dgm:pt>
    <dgm:pt modelId="{2E8D4941-3598-4161-9793-9982B89ED3EA}" type="pres">
      <dgm:prSet presAssocID="{E77F73B9-FF7D-4CD2-B902-E788B0E77C8D}" presName="parentText" presStyleLbl="node1" presStyleIdx="1" presStyleCnt="6">
        <dgm:presLayoutVars>
          <dgm:chMax val="0"/>
          <dgm:bulletEnabled val="1"/>
        </dgm:presLayoutVars>
      </dgm:prSet>
      <dgm:spPr/>
    </dgm:pt>
    <dgm:pt modelId="{3A4C9E67-A58E-45EE-8413-81AD61E41EAE}" type="pres">
      <dgm:prSet presAssocID="{E77F73B9-FF7D-4CD2-B902-E788B0E77C8D}" presName="childText" presStyleLbl="revTx" presStyleIdx="0" presStyleCnt="4">
        <dgm:presLayoutVars>
          <dgm:bulletEnabled val="1"/>
        </dgm:presLayoutVars>
      </dgm:prSet>
      <dgm:spPr/>
    </dgm:pt>
    <dgm:pt modelId="{930BBE7A-413F-40B5-BD6D-F821ACC4EDA4}" type="pres">
      <dgm:prSet presAssocID="{55FE5C38-43A2-4F82-810E-C847CBA57D5C}" presName="parentText" presStyleLbl="node1" presStyleIdx="2" presStyleCnt="6">
        <dgm:presLayoutVars>
          <dgm:chMax val="0"/>
          <dgm:bulletEnabled val="1"/>
        </dgm:presLayoutVars>
      </dgm:prSet>
      <dgm:spPr/>
    </dgm:pt>
    <dgm:pt modelId="{EB0CE5CA-9DD3-4EA0-B722-BA31BA1F91EE}" type="pres">
      <dgm:prSet presAssocID="{55FE5C38-43A2-4F82-810E-C847CBA57D5C}" presName="childText" presStyleLbl="revTx" presStyleIdx="1" presStyleCnt="4">
        <dgm:presLayoutVars>
          <dgm:bulletEnabled val="1"/>
        </dgm:presLayoutVars>
      </dgm:prSet>
      <dgm:spPr/>
    </dgm:pt>
    <dgm:pt modelId="{6A9C3942-83CF-4B7F-ACC7-BF534568C569}" type="pres">
      <dgm:prSet presAssocID="{0084BA9E-0AE6-4E5A-A04A-65E59024140B}" presName="parentText" presStyleLbl="node1" presStyleIdx="3" presStyleCnt="6">
        <dgm:presLayoutVars>
          <dgm:chMax val="0"/>
          <dgm:bulletEnabled val="1"/>
        </dgm:presLayoutVars>
      </dgm:prSet>
      <dgm:spPr/>
    </dgm:pt>
    <dgm:pt modelId="{EB9EBE31-9980-4287-A564-FBB68AA8DA9F}" type="pres">
      <dgm:prSet presAssocID="{0084BA9E-0AE6-4E5A-A04A-65E59024140B}" presName="childText" presStyleLbl="revTx" presStyleIdx="2" presStyleCnt="4">
        <dgm:presLayoutVars>
          <dgm:bulletEnabled val="1"/>
        </dgm:presLayoutVars>
      </dgm:prSet>
      <dgm:spPr/>
    </dgm:pt>
    <dgm:pt modelId="{828264AA-5200-4B7C-947D-03CA2C847A41}" type="pres">
      <dgm:prSet presAssocID="{69766E3E-8E77-4F4B-ACC0-C6093839EA33}" presName="parentText" presStyleLbl="node1" presStyleIdx="4" presStyleCnt="6">
        <dgm:presLayoutVars>
          <dgm:chMax val="0"/>
          <dgm:bulletEnabled val="1"/>
        </dgm:presLayoutVars>
      </dgm:prSet>
      <dgm:spPr/>
    </dgm:pt>
    <dgm:pt modelId="{7BD7866D-A0FD-4FA5-9458-E8830E12CAF8}" type="pres">
      <dgm:prSet presAssocID="{CE663EEA-30FF-424A-B247-FCE0DABBF056}" presName="spacer" presStyleCnt="0"/>
      <dgm:spPr/>
    </dgm:pt>
    <dgm:pt modelId="{562F3D35-3700-434C-9D2E-FCAA868580C2}" type="pres">
      <dgm:prSet presAssocID="{F8D036D0-7A79-4A9B-AB9B-B9BEDD04291D}" presName="parentText" presStyleLbl="node1" presStyleIdx="5" presStyleCnt="6">
        <dgm:presLayoutVars>
          <dgm:chMax val="0"/>
          <dgm:bulletEnabled val="1"/>
        </dgm:presLayoutVars>
      </dgm:prSet>
      <dgm:spPr/>
    </dgm:pt>
    <dgm:pt modelId="{5C328087-0D6E-4793-8998-7B16661965E3}" type="pres">
      <dgm:prSet presAssocID="{F8D036D0-7A79-4A9B-AB9B-B9BEDD04291D}" presName="childText" presStyleLbl="revTx" presStyleIdx="3" presStyleCnt="4">
        <dgm:presLayoutVars>
          <dgm:bulletEnabled val="1"/>
        </dgm:presLayoutVars>
      </dgm:prSet>
      <dgm:spPr/>
    </dgm:pt>
  </dgm:ptLst>
  <dgm:cxnLst>
    <dgm:cxn modelId="{2F050C02-00E1-4828-A566-E7F75F74975F}" type="presOf" srcId="{F2A0DA15-0243-4F3C-ADC9-45C6BCA055D8}" destId="{EB0CE5CA-9DD3-4EA0-B722-BA31BA1F91EE}" srcOrd="0" destOrd="1" presId="urn:microsoft.com/office/officeart/2005/8/layout/vList2"/>
    <dgm:cxn modelId="{EA4DCC06-A5BF-403C-9907-682509F24FB1}" type="presOf" srcId="{0084BA9E-0AE6-4E5A-A04A-65E59024140B}" destId="{6A9C3942-83CF-4B7F-ACC7-BF534568C569}" srcOrd="0" destOrd="0" presId="urn:microsoft.com/office/officeart/2005/8/layout/vList2"/>
    <dgm:cxn modelId="{816DD708-0F89-4DC4-B11C-C592140E599D}" type="presOf" srcId="{A94F18D3-1C5D-4798-9701-85FFE6FA5B45}" destId="{3A4C9E67-A58E-45EE-8413-81AD61E41EAE}" srcOrd="0" destOrd="1" presId="urn:microsoft.com/office/officeart/2005/8/layout/vList2"/>
    <dgm:cxn modelId="{701BA30C-957F-4A87-B957-1C05FB329525}" srcId="{F8D036D0-7A79-4A9B-AB9B-B9BEDD04291D}" destId="{8DB44EA8-C4B2-4BE6-951B-1A9060C720B6}" srcOrd="1" destOrd="0" parTransId="{5D6C3E3F-6381-4EFD-9C59-D12064246420}" sibTransId="{D46B227D-F7F7-4C54-A979-A9120349880E}"/>
    <dgm:cxn modelId="{9E97B410-CE05-4799-94F2-0655112EB2CC}" srcId="{2F1490AB-16E3-4E7A-B463-F8021803E655}" destId="{3377DE53-4C91-4D7E-97EA-C28525208D69}" srcOrd="0" destOrd="0" parTransId="{9660806E-9CC5-4DD4-88ED-E67D36265A45}" sibTransId="{81BAC92E-5E1A-41C8-A05F-CE581F51C132}"/>
    <dgm:cxn modelId="{1525C919-A04F-4403-A8AD-F94E520338FC}" type="presOf" srcId="{CD47F2F6-C635-46C6-80EF-1FC6693D8D70}" destId="{EB9EBE31-9980-4287-A564-FBB68AA8DA9F}" srcOrd="0" destOrd="0" presId="urn:microsoft.com/office/officeart/2005/8/layout/vList2"/>
    <dgm:cxn modelId="{98BA692A-E1EB-4517-9506-AEA146C4A0D1}" type="presOf" srcId="{05DE3424-3F0C-4162-9BF6-DC7077F6B23A}" destId="{3A4C9E67-A58E-45EE-8413-81AD61E41EAE}" srcOrd="0" destOrd="0" presId="urn:microsoft.com/office/officeart/2005/8/layout/vList2"/>
    <dgm:cxn modelId="{E557822F-5BA5-4EDF-8608-75518D7D9B5A}" srcId="{55FE5C38-43A2-4F82-810E-C847CBA57D5C}" destId="{F2A0DA15-0243-4F3C-ADC9-45C6BCA055D8}" srcOrd="1" destOrd="0" parTransId="{69142DA7-C7A3-4F5E-B3B3-F647D5C50A05}" sibTransId="{27C09994-0FF8-4CFE-9982-0AF7244E5842}"/>
    <dgm:cxn modelId="{11E01C31-D7DF-4D81-B908-140366C76C86}" type="presOf" srcId="{D9920DC9-E171-4EE6-A567-110151E24948}" destId="{3A4C9E67-A58E-45EE-8413-81AD61E41EAE}" srcOrd="0" destOrd="2" presId="urn:microsoft.com/office/officeart/2005/8/layout/vList2"/>
    <dgm:cxn modelId="{E2D0BD31-BDFC-4F91-967C-88E494E1D959}" type="presOf" srcId="{03E0B47F-0EC3-450B-9713-DBD87613DD78}" destId="{EB9EBE31-9980-4287-A564-FBB68AA8DA9F}" srcOrd="0" destOrd="1" presId="urn:microsoft.com/office/officeart/2005/8/layout/vList2"/>
    <dgm:cxn modelId="{E3D55C39-B985-4E8E-8FC1-A8DE4C807709}" srcId="{2F1490AB-16E3-4E7A-B463-F8021803E655}" destId="{55FE5C38-43A2-4F82-810E-C847CBA57D5C}" srcOrd="2" destOrd="0" parTransId="{7218C5CC-FD6B-4FC6-B9EF-1CF16D7E2A60}" sibTransId="{531E7CFE-F356-493D-ADD9-B23115269177}"/>
    <dgm:cxn modelId="{3544FC3B-10F3-4C3F-8D2F-6B34D0352F40}" srcId="{2F1490AB-16E3-4E7A-B463-F8021803E655}" destId="{E77F73B9-FF7D-4CD2-B902-E788B0E77C8D}" srcOrd="1" destOrd="0" parTransId="{AFEE3171-EE87-4A1B-852A-046E5C27E23E}" sibTransId="{76277EAB-E9D4-43F1-9487-F0BCC6BB0507}"/>
    <dgm:cxn modelId="{E807903D-8D60-4F12-B016-A612485DEE06}" srcId="{0084BA9E-0AE6-4E5A-A04A-65E59024140B}" destId="{03E0B47F-0EC3-450B-9713-DBD87613DD78}" srcOrd="1" destOrd="0" parTransId="{91F4DD7F-894B-440D-8DCC-563A402B6822}" sibTransId="{00A2D008-E943-47D2-9172-0E86BE37070D}"/>
    <dgm:cxn modelId="{B4F77F5D-0300-4668-8A11-6D6C84BD1FF1}" type="presOf" srcId="{9B00F3B3-5C14-4A08-8282-F48292721BB4}" destId="{3A4C9E67-A58E-45EE-8413-81AD61E41EAE}" srcOrd="0" destOrd="3" presId="urn:microsoft.com/office/officeart/2005/8/layout/vList2"/>
    <dgm:cxn modelId="{393A3041-65F2-4F18-B30A-952289A4DBB6}" type="presOf" srcId="{E707EC5D-9604-4547-85EE-876410E64A50}" destId="{EB9EBE31-9980-4287-A564-FBB68AA8DA9F}" srcOrd="0" destOrd="2" presId="urn:microsoft.com/office/officeart/2005/8/layout/vList2"/>
    <dgm:cxn modelId="{3C4F7442-45F1-4389-8E88-F7D0CBD47EB5}" type="presOf" srcId="{69766E3E-8E77-4F4B-ACC0-C6093839EA33}" destId="{828264AA-5200-4B7C-947D-03CA2C847A41}" srcOrd="0" destOrd="0" presId="urn:microsoft.com/office/officeart/2005/8/layout/vList2"/>
    <dgm:cxn modelId="{A0169F46-ECFF-4219-8818-DB45BAB8E46A}" type="presOf" srcId="{55FE5C38-43A2-4F82-810E-C847CBA57D5C}" destId="{930BBE7A-413F-40B5-BD6D-F821ACC4EDA4}" srcOrd="0" destOrd="0" presId="urn:microsoft.com/office/officeart/2005/8/layout/vList2"/>
    <dgm:cxn modelId="{5270D76D-CDB0-4FCF-A26E-7951E7C52806}" srcId="{55FE5C38-43A2-4F82-810E-C847CBA57D5C}" destId="{D9CAAC0E-0956-4BD1-B725-0DA10E97F8E6}" srcOrd="3" destOrd="0" parTransId="{6C900A24-2807-464C-97DC-5CBFB9F3EF53}" sibTransId="{E9561F06-C1AE-4F28-9CCD-5424D265E5A7}"/>
    <dgm:cxn modelId="{C69AEB6D-C552-4328-816D-AEE61BED6552}" type="presOf" srcId="{8DB44EA8-C4B2-4BE6-951B-1A9060C720B6}" destId="{5C328087-0D6E-4793-8998-7B16661965E3}" srcOrd="0" destOrd="1" presId="urn:microsoft.com/office/officeart/2005/8/layout/vList2"/>
    <dgm:cxn modelId="{3F2AA66F-ADA0-4E47-B4F2-2AD8E7A6C58D}" srcId="{E77F73B9-FF7D-4CD2-B902-E788B0E77C8D}" destId="{05DE3424-3F0C-4162-9BF6-DC7077F6B23A}" srcOrd="0" destOrd="0" parTransId="{7512A2EF-800B-4AFE-B376-E95659581476}" sibTransId="{3F8AEC72-F9E3-4F57-A122-A260A5A8F7EA}"/>
    <dgm:cxn modelId="{1D96FB52-6897-4959-8664-F2A07E42A659}" srcId="{0084BA9E-0AE6-4E5A-A04A-65E59024140B}" destId="{CD47F2F6-C635-46C6-80EF-1FC6693D8D70}" srcOrd="0" destOrd="0" parTransId="{4B000D3C-2F79-4ECD-BB7B-D9895CC00106}" sibTransId="{F3CE2071-753B-42D4-BB68-54720B96AB5C}"/>
    <dgm:cxn modelId="{440BDF59-68B4-4250-81E2-D3ACA2753E42}" srcId="{2F1490AB-16E3-4E7A-B463-F8021803E655}" destId="{69766E3E-8E77-4F4B-ACC0-C6093839EA33}" srcOrd="4" destOrd="0" parTransId="{B7305C60-8589-463F-B5C0-92CA99E692DC}" sibTransId="{CE663EEA-30FF-424A-B247-FCE0DABBF056}"/>
    <dgm:cxn modelId="{6601C37F-97FE-4992-8B3A-87582D48B397}" srcId="{0084BA9E-0AE6-4E5A-A04A-65E59024140B}" destId="{E707EC5D-9604-4547-85EE-876410E64A50}" srcOrd="2" destOrd="0" parTransId="{194698BF-E8BB-482D-99D6-C5359AF260EA}" sibTransId="{0C0ACDFB-FD1C-4EDD-ABB1-5B9D6C04AEBB}"/>
    <dgm:cxn modelId="{4EF6FF82-0D68-47FA-B962-F1A8A31B2A72}" type="presOf" srcId="{3377DE53-4C91-4D7E-97EA-C28525208D69}" destId="{290EF6E2-1450-48E0-AC29-8C538530E1C1}" srcOrd="0" destOrd="0" presId="urn:microsoft.com/office/officeart/2005/8/layout/vList2"/>
    <dgm:cxn modelId="{72ABA28A-9AC8-45B0-AF9F-2C0FDE5B7CF1}" srcId="{E77F73B9-FF7D-4CD2-B902-E788B0E77C8D}" destId="{A94F18D3-1C5D-4798-9701-85FFE6FA5B45}" srcOrd="1" destOrd="0" parTransId="{D5D45151-F229-400A-96D2-B26DD866ED14}" sibTransId="{5124F3F5-7805-4391-BB8B-0B4021DA90A2}"/>
    <dgm:cxn modelId="{6E95D490-5566-43A5-984F-7EA16C32C71B}" srcId="{E77F73B9-FF7D-4CD2-B902-E788B0E77C8D}" destId="{9B00F3B3-5C14-4A08-8282-F48292721BB4}" srcOrd="3" destOrd="0" parTransId="{EE9A48CD-0DC8-4B8D-B55C-A752CA75BD7C}" sibTransId="{7DCA8527-348A-468E-B429-D33BF87F56F4}"/>
    <dgm:cxn modelId="{8ED73899-109E-4E5A-A85B-F96FEF83C3E9}" srcId="{55FE5C38-43A2-4F82-810E-C847CBA57D5C}" destId="{F3623447-A56D-4C6E-915C-CA828DF322D6}" srcOrd="0" destOrd="0" parTransId="{87A67F0C-3B5C-43A5-9109-BF74F7D719F3}" sibTransId="{8FAF35E9-8FCC-4981-A42B-AF0748DD726E}"/>
    <dgm:cxn modelId="{1FDDCB9C-B146-46C8-8FA8-AA9E1E5859A3}" srcId="{55FE5C38-43A2-4F82-810E-C847CBA57D5C}" destId="{5BC71A17-8C58-41F8-A1A3-BB5C9C61F1F0}" srcOrd="2" destOrd="0" parTransId="{563270B0-525B-4E94-B475-AAE214D4FC58}" sibTransId="{DE1CF03C-AF54-4172-9F7F-85B90630F4A4}"/>
    <dgm:cxn modelId="{E016C9A2-B6FD-4788-9215-CD9E0057DC04}" type="presOf" srcId="{E77F73B9-FF7D-4CD2-B902-E788B0E77C8D}" destId="{2E8D4941-3598-4161-9793-9982B89ED3EA}" srcOrd="0" destOrd="0" presId="urn:microsoft.com/office/officeart/2005/8/layout/vList2"/>
    <dgm:cxn modelId="{F43FC9A6-6218-44E4-9B8D-1574C99FC768}" type="presOf" srcId="{D9CAAC0E-0956-4BD1-B725-0DA10E97F8E6}" destId="{EB0CE5CA-9DD3-4EA0-B722-BA31BA1F91EE}" srcOrd="0" destOrd="3" presId="urn:microsoft.com/office/officeart/2005/8/layout/vList2"/>
    <dgm:cxn modelId="{0BF7EDAD-FAB0-40FF-8C4F-E8C308332FBE}" type="presOf" srcId="{F3623447-A56D-4C6E-915C-CA828DF322D6}" destId="{EB0CE5CA-9DD3-4EA0-B722-BA31BA1F91EE}" srcOrd="0" destOrd="0" presId="urn:microsoft.com/office/officeart/2005/8/layout/vList2"/>
    <dgm:cxn modelId="{C319B2B0-96CB-42CE-A7B6-46908F507DD4}" srcId="{2F1490AB-16E3-4E7A-B463-F8021803E655}" destId="{0084BA9E-0AE6-4E5A-A04A-65E59024140B}" srcOrd="3" destOrd="0" parTransId="{A9F802AD-5EE0-4333-BBC4-2A9934C37086}" sibTransId="{1EBF29C1-EFEE-44B8-AF06-CA47C4D34596}"/>
    <dgm:cxn modelId="{137FDEB0-AC40-4394-9714-7142F1B78F40}" type="presOf" srcId="{2F1490AB-16E3-4E7A-B463-F8021803E655}" destId="{5FE125C3-AA75-45CD-BA77-4ED7A37B1628}" srcOrd="0" destOrd="0" presId="urn:microsoft.com/office/officeart/2005/8/layout/vList2"/>
    <dgm:cxn modelId="{0A6548B6-F80F-49EE-A9D1-1DB366BD3F68}" type="presOf" srcId="{5BC71A17-8C58-41F8-A1A3-BB5C9C61F1F0}" destId="{EB0CE5CA-9DD3-4EA0-B722-BA31BA1F91EE}" srcOrd="0" destOrd="2" presId="urn:microsoft.com/office/officeart/2005/8/layout/vList2"/>
    <dgm:cxn modelId="{260814C8-D840-4766-AE13-7654D7B96239}" type="presOf" srcId="{F8D036D0-7A79-4A9B-AB9B-B9BEDD04291D}" destId="{562F3D35-3700-434C-9D2E-FCAA868580C2}" srcOrd="0" destOrd="0" presId="urn:microsoft.com/office/officeart/2005/8/layout/vList2"/>
    <dgm:cxn modelId="{2BFE08DC-2A3C-468D-9E82-8EEBE8326C0D}" srcId="{F8D036D0-7A79-4A9B-AB9B-B9BEDD04291D}" destId="{6E3A7610-AF1D-4706-B6AA-D5CAB975E5AE}" srcOrd="0" destOrd="0" parTransId="{CCBCA919-AC6F-454C-A3A5-8A056825483B}" sibTransId="{E2E3EFCE-9864-4D95-8B99-64E2F57FB256}"/>
    <dgm:cxn modelId="{DE6146E8-C4A9-4346-B472-1F968C85736B}" srcId="{2F1490AB-16E3-4E7A-B463-F8021803E655}" destId="{F8D036D0-7A79-4A9B-AB9B-B9BEDD04291D}" srcOrd="5" destOrd="0" parTransId="{320B073A-B7FA-42EF-83BA-2732B6F1DD75}" sibTransId="{1DF61969-58B5-4A08-AE74-0390CF7E9420}"/>
    <dgm:cxn modelId="{953B12EC-6387-4428-970E-6AFFF0C9AE7A}" srcId="{E77F73B9-FF7D-4CD2-B902-E788B0E77C8D}" destId="{D9920DC9-E171-4EE6-A567-110151E24948}" srcOrd="2" destOrd="0" parTransId="{7DE2A9E3-3B8D-4369-99B6-9C96493A5599}" sibTransId="{AEB583FA-4A71-49EF-8D7E-FBE2BB5699C4}"/>
    <dgm:cxn modelId="{7549E5F2-C35B-4BE8-A8B9-034FF43D8F01}" type="presOf" srcId="{6E3A7610-AF1D-4706-B6AA-D5CAB975E5AE}" destId="{5C328087-0D6E-4793-8998-7B16661965E3}" srcOrd="0" destOrd="0" presId="urn:microsoft.com/office/officeart/2005/8/layout/vList2"/>
    <dgm:cxn modelId="{85F588AC-20E9-481A-82FD-2945BA0A2B2D}" type="presParOf" srcId="{5FE125C3-AA75-45CD-BA77-4ED7A37B1628}" destId="{290EF6E2-1450-48E0-AC29-8C538530E1C1}" srcOrd="0" destOrd="0" presId="urn:microsoft.com/office/officeart/2005/8/layout/vList2"/>
    <dgm:cxn modelId="{8293785C-E739-4BBA-A2E8-FB65D0BF6BA3}" type="presParOf" srcId="{5FE125C3-AA75-45CD-BA77-4ED7A37B1628}" destId="{EF52B935-FBAD-4F45-B330-BB940E706D5B}" srcOrd="1" destOrd="0" presId="urn:microsoft.com/office/officeart/2005/8/layout/vList2"/>
    <dgm:cxn modelId="{BD7E47D8-745A-4DDA-B570-1D7CAF9F6D21}" type="presParOf" srcId="{5FE125C3-AA75-45CD-BA77-4ED7A37B1628}" destId="{2E8D4941-3598-4161-9793-9982B89ED3EA}" srcOrd="2" destOrd="0" presId="urn:microsoft.com/office/officeart/2005/8/layout/vList2"/>
    <dgm:cxn modelId="{4C2689C1-C324-4987-92E8-944DBC286F1F}" type="presParOf" srcId="{5FE125C3-AA75-45CD-BA77-4ED7A37B1628}" destId="{3A4C9E67-A58E-45EE-8413-81AD61E41EAE}" srcOrd="3" destOrd="0" presId="urn:microsoft.com/office/officeart/2005/8/layout/vList2"/>
    <dgm:cxn modelId="{BA9FAE47-4A46-43E2-BF8F-DB6F04E1BABA}" type="presParOf" srcId="{5FE125C3-AA75-45CD-BA77-4ED7A37B1628}" destId="{930BBE7A-413F-40B5-BD6D-F821ACC4EDA4}" srcOrd="4" destOrd="0" presId="urn:microsoft.com/office/officeart/2005/8/layout/vList2"/>
    <dgm:cxn modelId="{4A80DAD0-B432-47A2-AB10-CEEEB3FADD09}" type="presParOf" srcId="{5FE125C3-AA75-45CD-BA77-4ED7A37B1628}" destId="{EB0CE5CA-9DD3-4EA0-B722-BA31BA1F91EE}" srcOrd="5" destOrd="0" presId="urn:microsoft.com/office/officeart/2005/8/layout/vList2"/>
    <dgm:cxn modelId="{15EB5A21-FAA7-43AA-9329-5F9F8AE4F1C3}" type="presParOf" srcId="{5FE125C3-AA75-45CD-BA77-4ED7A37B1628}" destId="{6A9C3942-83CF-4B7F-ACC7-BF534568C569}" srcOrd="6" destOrd="0" presId="urn:microsoft.com/office/officeart/2005/8/layout/vList2"/>
    <dgm:cxn modelId="{11AB03E5-AC0B-47F7-A6C4-CB279DC939B1}" type="presParOf" srcId="{5FE125C3-AA75-45CD-BA77-4ED7A37B1628}" destId="{EB9EBE31-9980-4287-A564-FBB68AA8DA9F}" srcOrd="7" destOrd="0" presId="urn:microsoft.com/office/officeart/2005/8/layout/vList2"/>
    <dgm:cxn modelId="{01CAC908-AE3E-430B-9D1B-0E9B4B626061}" type="presParOf" srcId="{5FE125C3-AA75-45CD-BA77-4ED7A37B1628}" destId="{828264AA-5200-4B7C-947D-03CA2C847A41}" srcOrd="8" destOrd="0" presId="urn:microsoft.com/office/officeart/2005/8/layout/vList2"/>
    <dgm:cxn modelId="{71A9BF20-6747-4B16-BF6F-4F962D59C2E4}" type="presParOf" srcId="{5FE125C3-AA75-45CD-BA77-4ED7A37B1628}" destId="{7BD7866D-A0FD-4FA5-9458-E8830E12CAF8}" srcOrd="9" destOrd="0" presId="urn:microsoft.com/office/officeart/2005/8/layout/vList2"/>
    <dgm:cxn modelId="{B5D05F60-5401-48C3-A82A-C7A9E20E72AF}" type="presParOf" srcId="{5FE125C3-AA75-45CD-BA77-4ED7A37B1628}" destId="{562F3D35-3700-434C-9D2E-FCAA868580C2}" srcOrd="10" destOrd="0" presId="urn:microsoft.com/office/officeart/2005/8/layout/vList2"/>
    <dgm:cxn modelId="{6CE94961-60D5-45CE-8D00-D068BF915E97}" type="presParOf" srcId="{5FE125C3-AA75-45CD-BA77-4ED7A37B1628}" destId="{5C328087-0D6E-4793-8998-7B16661965E3}" srcOrd="1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2A6FEB1-4ED9-49BA-A80E-017B053F85AE}" type="doc">
      <dgm:prSet loTypeId="urn:microsoft.com/office/officeart/2005/8/layout/process1" loCatId="process" qsTypeId="urn:microsoft.com/office/officeart/2005/8/quickstyle/3d3#1" qsCatId="3D" csTypeId="urn:microsoft.com/office/officeart/2005/8/colors/colorful1#2" csCatId="colorful" phldr="1"/>
      <dgm:spPr/>
    </dgm:pt>
    <dgm:pt modelId="{2B19FBFE-9A09-4A92-AC06-CBC805C10DD4}">
      <dgm:prSet phldrT="[Text]" phldr="0" custT="1"/>
      <dgm:spPr/>
      <dgm:t>
        <a:bodyPr vert="horz" wrap="square"/>
        <a:lstStyle/>
        <a:p>
          <a:pPr>
            <a:lnSpc>
              <a:spcPct val="100000"/>
            </a:lnSpc>
            <a:spcBef>
              <a:spcPct val="0"/>
            </a:spcBef>
            <a:spcAft>
              <a:spcPct val="35000"/>
            </a:spcAft>
          </a:pPr>
          <a:r>
            <a:rPr lang="en-ID" sz="1200" b="1" dirty="0" err="1">
              <a:solidFill>
                <a:schemeClr val="tx1"/>
              </a:solidFill>
            </a:rPr>
            <a:t>Direncanakan</a:t>
          </a:r>
          <a:endParaRPr lang="en-US" sz="1200" b="1" dirty="0">
            <a:solidFill>
              <a:schemeClr val="tx1"/>
            </a:solidFill>
          </a:endParaRPr>
        </a:p>
      </dgm:t>
    </dgm:pt>
    <dgm:pt modelId="{45FFF9A9-9487-4E94-AE8C-8F7F4FF3BCCA}" type="parTrans" cxnId="{8B6614F7-DAF2-4E12-9C44-BE6AB3AB2C07}">
      <dgm:prSet/>
      <dgm:spPr/>
      <dgm:t>
        <a:bodyPr/>
        <a:lstStyle/>
        <a:p>
          <a:endParaRPr lang="en-US" sz="2000" b="1">
            <a:solidFill>
              <a:schemeClr val="tx1"/>
            </a:solidFill>
          </a:endParaRPr>
        </a:p>
      </dgm:t>
    </dgm:pt>
    <dgm:pt modelId="{C2736C82-FBFA-474D-8BE4-9A7A05BC0191}" type="sibTrans" cxnId="{8B6614F7-DAF2-4E12-9C44-BE6AB3AB2C07}">
      <dgm:prSet phldr="0" custT="1"/>
      <dgm:spPr/>
      <dgm:t>
        <a:bodyPr vert="horz" wrap="square"/>
        <a:lstStyle/>
        <a:p>
          <a:pPr>
            <a:lnSpc>
              <a:spcPct val="100000"/>
            </a:lnSpc>
            <a:spcBef>
              <a:spcPct val="0"/>
            </a:spcBef>
            <a:spcAft>
              <a:spcPct val="35000"/>
            </a:spcAft>
          </a:pPr>
          <a:endParaRPr lang="en-US" sz="1200" b="1">
            <a:solidFill>
              <a:schemeClr val="tx1"/>
            </a:solidFill>
          </a:endParaRPr>
        </a:p>
      </dgm:t>
    </dgm:pt>
    <dgm:pt modelId="{393A7B9A-0EE9-433F-BD29-175123CE81F4}">
      <dgm:prSet phldrT="[Text]" phldr="0" custT="1"/>
      <dgm:spPr/>
      <dgm:t>
        <a:bodyPr vert="horz" wrap="square"/>
        <a:lstStyle/>
        <a:p>
          <a:pPr>
            <a:lnSpc>
              <a:spcPct val="100000"/>
            </a:lnSpc>
            <a:spcBef>
              <a:spcPct val="0"/>
            </a:spcBef>
            <a:spcAft>
              <a:spcPct val="35000"/>
            </a:spcAft>
          </a:pPr>
          <a:r>
            <a:rPr lang="en-ID" sz="1200" b="1" dirty="0" err="1">
              <a:solidFill>
                <a:schemeClr val="tx1"/>
              </a:solidFill>
            </a:rPr>
            <a:t>Dilaksanakan</a:t>
          </a:r>
          <a:endParaRPr lang="en-US" sz="1200" b="1" dirty="0">
            <a:solidFill>
              <a:schemeClr val="tx1"/>
            </a:solidFill>
          </a:endParaRPr>
        </a:p>
      </dgm:t>
    </dgm:pt>
    <dgm:pt modelId="{A17F6841-3ECA-414F-A0F4-E2B7D20BE2B0}" type="parTrans" cxnId="{4598F563-7C45-4925-8657-E2F5E74A93BC}">
      <dgm:prSet/>
      <dgm:spPr/>
      <dgm:t>
        <a:bodyPr/>
        <a:lstStyle/>
        <a:p>
          <a:endParaRPr lang="en-US" sz="2000" b="1">
            <a:solidFill>
              <a:schemeClr val="tx1"/>
            </a:solidFill>
          </a:endParaRPr>
        </a:p>
      </dgm:t>
    </dgm:pt>
    <dgm:pt modelId="{5F780BB6-844F-4C86-B072-831639217183}" type="sibTrans" cxnId="{4598F563-7C45-4925-8657-E2F5E74A93BC}">
      <dgm:prSet phldr="0" custT="1"/>
      <dgm:spPr/>
      <dgm:t>
        <a:bodyPr vert="horz" wrap="square"/>
        <a:lstStyle/>
        <a:p>
          <a:pPr>
            <a:lnSpc>
              <a:spcPct val="100000"/>
            </a:lnSpc>
            <a:spcBef>
              <a:spcPct val="0"/>
            </a:spcBef>
            <a:spcAft>
              <a:spcPct val="35000"/>
            </a:spcAft>
          </a:pPr>
          <a:endParaRPr lang="en-US" sz="1200" b="1">
            <a:solidFill>
              <a:schemeClr val="tx1"/>
            </a:solidFill>
          </a:endParaRPr>
        </a:p>
      </dgm:t>
    </dgm:pt>
    <dgm:pt modelId="{ED7AD88E-F7DA-4B37-A135-C394E159D3F1}">
      <dgm:prSet phldrT="[Text]" phldr="0" custT="1"/>
      <dgm:spPr/>
      <dgm:t>
        <a:bodyPr vert="horz" wrap="square"/>
        <a:lstStyle/>
        <a:p>
          <a:pPr>
            <a:lnSpc>
              <a:spcPct val="100000"/>
            </a:lnSpc>
            <a:spcBef>
              <a:spcPct val="0"/>
            </a:spcBef>
            <a:spcAft>
              <a:spcPct val="35000"/>
            </a:spcAft>
          </a:pPr>
          <a:r>
            <a:rPr lang="en-ID" sz="1200" b="1" dirty="0" err="1">
              <a:solidFill>
                <a:schemeClr val="tx1"/>
              </a:solidFill>
            </a:rPr>
            <a:t>Diukur</a:t>
          </a:r>
          <a:endParaRPr lang="en-US" sz="1200" b="1" dirty="0">
            <a:solidFill>
              <a:schemeClr val="tx1"/>
            </a:solidFill>
          </a:endParaRPr>
        </a:p>
      </dgm:t>
    </dgm:pt>
    <dgm:pt modelId="{1B5564D5-10D3-4142-BB58-ADACAD1E6697}" type="parTrans" cxnId="{8BC550C9-EE38-4C26-B4E0-E6ECE1C94A1C}">
      <dgm:prSet/>
      <dgm:spPr/>
      <dgm:t>
        <a:bodyPr/>
        <a:lstStyle/>
        <a:p>
          <a:endParaRPr lang="en-US" sz="2000" b="1">
            <a:solidFill>
              <a:schemeClr val="tx1"/>
            </a:solidFill>
          </a:endParaRPr>
        </a:p>
      </dgm:t>
    </dgm:pt>
    <dgm:pt modelId="{99E182F3-CDBF-499A-BC80-F870838056DE}" type="sibTrans" cxnId="{8BC550C9-EE38-4C26-B4E0-E6ECE1C94A1C}">
      <dgm:prSet phldr="0" custT="1"/>
      <dgm:spPr/>
      <dgm:t>
        <a:bodyPr vert="horz" wrap="square"/>
        <a:lstStyle/>
        <a:p>
          <a:pPr>
            <a:lnSpc>
              <a:spcPct val="100000"/>
            </a:lnSpc>
            <a:spcBef>
              <a:spcPct val="0"/>
            </a:spcBef>
            <a:spcAft>
              <a:spcPct val="35000"/>
            </a:spcAft>
          </a:pPr>
          <a:endParaRPr lang="en-US" sz="1200" b="1">
            <a:solidFill>
              <a:schemeClr val="tx1"/>
            </a:solidFill>
          </a:endParaRPr>
        </a:p>
      </dgm:t>
    </dgm:pt>
    <dgm:pt modelId="{D70770D5-E8E1-4D29-BB3C-5F42F7E13521}">
      <dgm:prSet phldrT="[Text]" phldr="0" custT="1"/>
      <dgm:spPr>
        <a:solidFill>
          <a:srgbClr val="6A8ED0"/>
        </a:solidFill>
      </dgm:spPr>
      <dgm:t>
        <a:bodyPr vert="horz" wrap="square"/>
        <a:lstStyle/>
        <a:p>
          <a:pPr>
            <a:lnSpc>
              <a:spcPct val="100000"/>
            </a:lnSpc>
            <a:spcBef>
              <a:spcPct val="0"/>
            </a:spcBef>
            <a:spcAft>
              <a:spcPct val="35000"/>
            </a:spcAft>
          </a:pPr>
          <a:r>
            <a:rPr lang="en-ID" sz="1200" b="1" dirty="0" err="1">
              <a:solidFill>
                <a:schemeClr val="tx1"/>
              </a:solidFill>
            </a:rPr>
            <a:t>Dievaluasi</a:t>
          </a:r>
          <a:endParaRPr lang="en-US" sz="1200" b="1" dirty="0">
            <a:solidFill>
              <a:schemeClr val="tx1"/>
            </a:solidFill>
          </a:endParaRPr>
        </a:p>
      </dgm:t>
    </dgm:pt>
    <dgm:pt modelId="{7C8BBADA-D43C-4DE6-A208-F2262F8C5C0A}" type="parTrans" cxnId="{538990F6-49C9-47D8-85B7-D22B485ADA8C}">
      <dgm:prSet/>
      <dgm:spPr/>
      <dgm:t>
        <a:bodyPr/>
        <a:lstStyle/>
        <a:p>
          <a:endParaRPr lang="en-US" sz="2000" b="1">
            <a:solidFill>
              <a:schemeClr val="tx1"/>
            </a:solidFill>
          </a:endParaRPr>
        </a:p>
      </dgm:t>
    </dgm:pt>
    <dgm:pt modelId="{A30B30F4-6627-45EC-B70C-CCFBD42E111F}" type="sibTrans" cxnId="{538990F6-49C9-47D8-85B7-D22B485ADA8C}">
      <dgm:prSet phldr="0" custT="1"/>
      <dgm:spPr/>
      <dgm:t>
        <a:bodyPr vert="horz" wrap="square"/>
        <a:lstStyle/>
        <a:p>
          <a:pPr>
            <a:lnSpc>
              <a:spcPct val="100000"/>
            </a:lnSpc>
            <a:spcBef>
              <a:spcPct val="0"/>
            </a:spcBef>
            <a:spcAft>
              <a:spcPct val="35000"/>
            </a:spcAft>
          </a:pPr>
          <a:endParaRPr lang="en-US" sz="1200" b="1">
            <a:solidFill>
              <a:schemeClr val="tx1"/>
            </a:solidFill>
          </a:endParaRPr>
        </a:p>
      </dgm:t>
    </dgm:pt>
    <dgm:pt modelId="{11059E5C-7C1A-4861-8037-560813E4ACDF}">
      <dgm:prSet phldrT="[Text]" phldr="0" custT="1"/>
      <dgm:spPr/>
      <dgm:t>
        <a:bodyPr vert="horz" wrap="square"/>
        <a:lstStyle/>
        <a:p>
          <a:pPr>
            <a:lnSpc>
              <a:spcPct val="100000"/>
            </a:lnSpc>
            <a:spcBef>
              <a:spcPct val="0"/>
            </a:spcBef>
            <a:spcAft>
              <a:spcPct val="35000"/>
            </a:spcAft>
          </a:pPr>
          <a:r>
            <a:rPr lang="en-ID" sz="1200" b="1" dirty="0" err="1">
              <a:solidFill>
                <a:schemeClr val="tx1"/>
              </a:solidFill>
            </a:rPr>
            <a:t>Dilaporkan</a:t>
          </a:r>
          <a:endParaRPr lang="en-US" sz="1200" b="1" dirty="0">
            <a:solidFill>
              <a:schemeClr val="tx1"/>
            </a:solidFill>
          </a:endParaRPr>
        </a:p>
      </dgm:t>
    </dgm:pt>
    <dgm:pt modelId="{F3615481-F507-4CC0-8C2C-B3FAE847A315}" type="parTrans" cxnId="{9CEB6C39-1698-4A1A-B114-DBA8150123E6}">
      <dgm:prSet/>
      <dgm:spPr/>
      <dgm:t>
        <a:bodyPr/>
        <a:lstStyle/>
        <a:p>
          <a:endParaRPr lang="en-US" sz="2000" b="1">
            <a:solidFill>
              <a:schemeClr val="tx1"/>
            </a:solidFill>
          </a:endParaRPr>
        </a:p>
      </dgm:t>
    </dgm:pt>
    <dgm:pt modelId="{9FE60AF9-1A25-4303-A341-1B4DDC5CAF89}" type="sibTrans" cxnId="{9CEB6C39-1698-4A1A-B114-DBA8150123E6}">
      <dgm:prSet/>
      <dgm:spPr/>
      <dgm:t>
        <a:bodyPr/>
        <a:lstStyle/>
        <a:p>
          <a:endParaRPr lang="en-US" sz="2000" b="1">
            <a:solidFill>
              <a:schemeClr val="tx1"/>
            </a:solidFill>
          </a:endParaRPr>
        </a:p>
      </dgm:t>
    </dgm:pt>
    <dgm:pt modelId="{6A810B23-47E3-48D5-9735-9446A2872811}" type="pres">
      <dgm:prSet presAssocID="{02A6FEB1-4ED9-49BA-A80E-017B053F85AE}" presName="Name0" presStyleCnt="0">
        <dgm:presLayoutVars>
          <dgm:dir/>
          <dgm:resizeHandles val="exact"/>
        </dgm:presLayoutVars>
      </dgm:prSet>
      <dgm:spPr/>
    </dgm:pt>
    <dgm:pt modelId="{563C4E0F-6F50-40D5-86E4-503A833D380B}" type="pres">
      <dgm:prSet presAssocID="{2B19FBFE-9A09-4A92-AC06-CBC805C10DD4}" presName="node" presStyleLbl="node1" presStyleIdx="0" presStyleCnt="5">
        <dgm:presLayoutVars>
          <dgm:bulletEnabled val="1"/>
        </dgm:presLayoutVars>
      </dgm:prSet>
      <dgm:spPr/>
    </dgm:pt>
    <dgm:pt modelId="{DCB602DA-CA3C-4D72-86A9-7B72FF12E7BC}" type="pres">
      <dgm:prSet presAssocID="{C2736C82-FBFA-474D-8BE4-9A7A05BC0191}" presName="sibTrans" presStyleLbl="sibTrans2D1" presStyleIdx="0" presStyleCnt="4"/>
      <dgm:spPr/>
    </dgm:pt>
    <dgm:pt modelId="{A8C18D17-DD84-42DD-BD75-1D72D25BF6CF}" type="pres">
      <dgm:prSet presAssocID="{C2736C82-FBFA-474D-8BE4-9A7A05BC0191}" presName="connectorText" presStyleLbl="sibTrans2D1" presStyleIdx="0" presStyleCnt="4"/>
      <dgm:spPr/>
    </dgm:pt>
    <dgm:pt modelId="{DB0E950A-9D16-4E44-95A0-FF441D570AB5}" type="pres">
      <dgm:prSet presAssocID="{393A7B9A-0EE9-433F-BD29-175123CE81F4}" presName="node" presStyleLbl="node1" presStyleIdx="1" presStyleCnt="5">
        <dgm:presLayoutVars>
          <dgm:bulletEnabled val="1"/>
        </dgm:presLayoutVars>
      </dgm:prSet>
      <dgm:spPr/>
    </dgm:pt>
    <dgm:pt modelId="{5F752B17-3745-4BCE-BAC4-F018708DE5FD}" type="pres">
      <dgm:prSet presAssocID="{5F780BB6-844F-4C86-B072-831639217183}" presName="sibTrans" presStyleLbl="sibTrans2D1" presStyleIdx="1" presStyleCnt="4"/>
      <dgm:spPr/>
    </dgm:pt>
    <dgm:pt modelId="{03C4205D-CC31-465C-AA94-6728525FF7BC}" type="pres">
      <dgm:prSet presAssocID="{5F780BB6-844F-4C86-B072-831639217183}" presName="connectorText" presStyleLbl="sibTrans2D1" presStyleIdx="1" presStyleCnt="4"/>
      <dgm:spPr/>
    </dgm:pt>
    <dgm:pt modelId="{505519A9-C67F-483F-9DA8-221FFD380768}" type="pres">
      <dgm:prSet presAssocID="{ED7AD88E-F7DA-4B37-A135-C394E159D3F1}" presName="node" presStyleLbl="node1" presStyleIdx="2" presStyleCnt="5">
        <dgm:presLayoutVars>
          <dgm:bulletEnabled val="1"/>
        </dgm:presLayoutVars>
      </dgm:prSet>
      <dgm:spPr/>
    </dgm:pt>
    <dgm:pt modelId="{E7EDFF6E-082D-4644-863C-DD1568E62E83}" type="pres">
      <dgm:prSet presAssocID="{99E182F3-CDBF-499A-BC80-F870838056DE}" presName="sibTrans" presStyleLbl="sibTrans2D1" presStyleIdx="2" presStyleCnt="4"/>
      <dgm:spPr/>
    </dgm:pt>
    <dgm:pt modelId="{A8632ACC-706A-4EC7-A1E3-528FF9D5197E}" type="pres">
      <dgm:prSet presAssocID="{99E182F3-CDBF-499A-BC80-F870838056DE}" presName="connectorText" presStyleLbl="sibTrans2D1" presStyleIdx="2" presStyleCnt="4"/>
      <dgm:spPr/>
    </dgm:pt>
    <dgm:pt modelId="{958707AB-969E-44A6-9D1C-B4A6DE5F7630}" type="pres">
      <dgm:prSet presAssocID="{D70770D5-E8E1-4D29-BB3C-5F42F7E13521}" presName="node" presStyleLbl="node1" presStyleIdx="3" presStyleCnt="5">
        <dgm:presLayoutVars>
          <dgm:bulletEnabled val="1"/>
        </dgm:presLayoutVars>
      </dgm:prSet>
      <dgm:spPr/>
    </dgm:pt>
    <dgm:pt modelId="{A8D75412-7406-48FD-BB7D-17E899FC535E}" type="pres">
      <dgm:prSet presAssocID="{A30B30F4-6627-45EC-B70C-CCFBD42E111F}" presName="sibTrans" presStyleLbl="sibTrans2D1" presStyleIdx="3" presStyleCnt="4"/>
      <dgm:spPr/>
    </dgm:pt>
    <dgm:pt modelId="{CA536A82-B8C1-4121-BC07-3F552D843AF0}" type="pres">
      <dgm:prSet presAssocID="{A30B30F4-6627-45EC-B70C-CCFBD42E111F}" presName="connectorText" presStyleLbl="sibTrans2D1" presStyleIdx="3" presStyleCnt="4"/>
      <dgm:spPr/>
    </dgm:pt>
    <dgm:pt modelId="{EE5EB891-01B4-4EBE-A519-40D96C2A30DA}" type="pres">
      <dgm:prSet presAssocID="{11059E5C-7C1A-4861-8037-560813E4ACDF}" presName="node" presStyleLbl="node1" presStyleIdx="4" presStyleCnt="5">
        <dgm:presLayoutVars>
          <dgm:bulletEnabled val="1"/>
        </dgm:presLayoutVars>
      </dgm:prSet>
      <dgm:spPr/>
    </dgm:pt>
  </dgm:ptLst>
  <dgm:cxnLst>
    <dgm:cxn modelId="{71AE1218-E951-490A-BB91-FDF4F110BEE9}" type="presOf" srcId="{5F780BB6-844F-4C86-B072-831639217183}" destId="{5F752B17-3745-4BCE-BAC4-F018708DE5FD}" srcOrd="0" destOrd="0" presId="urn:microsoft.com/office/officeart/2005/8/layout/process1"/>
    <dgm:cxn modelId="{9CEB6C39-1698-4A1A-B114-DBA8150123E6}" srcId="{02A6FEB1-4ED9-49BA-A80E-017B053F85AE}" destId="{11059E5C-7C1A-4861-8037-560813E4ACDF}" srcOrd="4" destOrd="0" parTransId="{F3615481-F507-4CC0-8C2C-B3FAE847A315}" sibTransId="{9FE60AF9-1A25-4303-A341-1B4DDC5CAF89}"/>
    <dgm:cxn modelId="{4598F563-7C45-4925-8657-E2F5E74A93BC}" srcId="{02A6FEB1-4ED9-49BA-A80E-017B053F85AE}" destId="{393A7B9A-0EE9-433F-BD29-175123CE81F4}" srcOrd="1" destOrd="0" parTransId="{A17F6841-3ECA-414F-A0F4-E2B7D20BE2B0}" sibTransId="{5F780BB6-844F-4C86-B072-831639217183}"/>
    <dgm:cxn modelId="{FA896744-BDB1-45BA-B950-AC7BC891BF34}" type="presOf" srcId="{C2736C82-FBFA-474D-8BE4-9A7A05BC0191}" destId="{A8C18D17-DD84-42DD-BD75-1D72D25BF6CF}" srcOrd="1" destOrd="0" presId="urn:microsoft.com/office/officeart/2005/8/layout/process1"/>
    <dgm:cxn modelId="{2212926A-EF10-405A-8E3F-AD5828D8CDC3}" type="presOf" srcId="{99E182F3-CDBF-499A-BC80-F870838056DE}" destId="{A8632ACC-706A-4EC7-A1E3-528FF9D5197E}" srcOrd="1" destOrd="0" presId="urn:microsoft.com/office/officeart/2005/8/layout/process1"/>
    <dgm:cxn modelId="{862C334E-F115-4AB7-8ABF-CB885B00906B}" type="presOf" srcId="{99E182F3-CDBF-499A-BC80-F870838056DE}" destId="{E7EDFF6E-082D-4644-863C-DD1568E62E83}" srcOrd="0" destOrd="0" presId="urn:microsoft.com/office/officeart/2005/8/layout/process1"/>
    <dgm:cxn modelId="{44B63C59-5347-46CE-985B-5A07E8D05311}" type="presOf" srcId="{A30B30F4-6627-45EC-B70C-CCFBD42E111F}" destId="{CA536A82-B8C1-4121-BC07-3F552D843AF0}" srcOrd="1" destOrd="0" presId="urn:microsoft.com/office/officeart/2005/8/layout/process1"/>
    <dgm:cxn modelId="{C095F7A2-055B-4ACA-873E-EA89A1A0D524}" type="presOf" srcId="{D70770D5-E8E1-4D29-BB3C-5F42F7E13521}" destId="{958707AB-969E-44A6-9D1C-B4A6DE5F7630}" srcOrd="0" destOrd="0" presId="urn:microsoft.com/office/officeart/2005/8/layout/process1"/>
    <dgm:cxn modelId="{0DA404AE-E019-4C1F-BAAD-C9617D7A13CA}" type="presOf" srcId="{C2736C82-FBFA-474D-8BE4-9A7A05BC0191}" destId="{DCB602DA-CA3C-4D72-86A9-7B72FF12E7BC}" srcOrd="0" destOrd="0" presId="urn:microsoft.com/office/officeart/2005/8/layout/process1"/>
    <dgm:cxn modelId="{E9D65FB3-6850-4064-AC46-5E5FA9077F45}" type="presOf" srcId="{ED7AD88E-F7DA-4B37-A135-C394E159D3F1}" destId="{505519A9-C67F-483F-9DA8-221FFD380768}" srcOrd="0" destOrd="0" presId="urn:microsoft.com/office/officeart/2005/8/layout/process1"/>
    <dgm:cxn modelId="{C6B401C0-2123-4497-A608-4920B8D9EB87}" type="presOf" srcId="{A30B30F4-6627-45EC-B70C-CCFBD42E111F}" destId="{A8D75412-7406-48FD-BB7D-17E899FC535E}" srcOrd="0" destOrd="0" presId="urn:microsoft.com/office/officeart/2005/8/layout/process1"/>
    <dgm:cxn modelId="{8BC550C9-EE38-4C26-B4E0-E6ECE1C94A1C}" srcId="{02A6FEB1-4ED9-49BA-A80E-017B053F85AE}" destId="{ED7AD88E-F7DA-4B37-A135-C394E159D3F1}" srcOrd="2" destOrd="0" parTransId="{1B5564D5-10D3-4142-BB58-ADACAD1E6697}" sibTransId="{99E182F3-CDBF-499A-BC80-F870838056DE}"/>
    <dgm:cxn modelId="{518A26D9-2535-48B6-8BD8-B4BAA68ACA89}" type="presOf" srcId="{2B19FBFE-9A09-4A92-AC06-CBC805C10DD4}" destId="{563C4E0F-6F50-40D5-86E4-503A833D380B}" srcOrd="0" destOrd="0" presId="urn:microsoft.com/office/officeart/2005/8/layout/process1"/>
    <dgm:cxn modelId="{3FFC91E7-99C1-4560-8661-17ED355D1114}" type="presOf" srcId="{5F780BB6-844F-4C86-B072-831639217183}" destId="{03C4205D-CC31-465C-AA94-6728525FF7BC}" srcOrd="1" destOrd="0" presId="urn:microsoft.com/office/officeart/2005/8/layout/process1"/>
    <dgm:cxn modelId="{EEBFA9E9-19E0-498B-8E9B-29B696224D57}" type="presOf" srcId="{11059E5C-7C1A-4861-8037-560813E4ACDF}" destId="{EE5EB891-01B4-4EBE-A519-40D96C2A30DA}" srcOrd="0" destOrd="0" presId="urn:microsoft.com/office/officeart/2005/8/layout/process1"/>
    <dgm:cxn modelId="{ED6755EF-380F-448B-8455-A16DEA247F36}" type="presOf" srcId="{02A6FEB1-4ED9-49BA-A80E-017B053F85AE}" destId="{6A810B23-47E3-48D5-9735-9446A2872811}" srcOrd="0" destOrd="0" presId="urn:microsoft.com/office/officeart/2005/8/layout/process1"/>
    <dgm:cxn modelId="{538990F6-49C9-47D8-85B7-D22B485ADA8C}" srcId="{02A6FEB1-4ED9-49BA-A80E-017B053F85AE}" destId="{D70770D5-E8E1-4D29-BB3C-5F42F7E13521}" srcOrd="3" destOrd="0" parTransId="{7C8BBADA-D43C-4DE6-A208-F2262F8C5C0A}" sibTransId="{A30B30F4-6627-45EC-B70C-CCFBD42E111F}"/>
    <dgm:cxn modelId="{8B6614F7-DAF2-4E12-9C44-BE6AB3AB2C07}" srcId="{02A6FEB1-4ED9-49BA-A80E-017B053F85AE}" destId="{2B19FBFE-9A09-4A92-AC06-CBC805C10DD4}" srcOrd="0" destOrd="0" parTransId="{45FFF9A9-9487-4E94-AE8C-8F7F4FF3BCCA}" sibTransId="{C2736C82-FBFA-474D-8BE4-9A7A05BC0191}"/>
    <dgm:cxn modelId="{6E5591F9-CD8C-4743-98ED-C821164911B7}" type="presOf" srcId="{393A7B9A-0EE9-433F-BD29-175123CE81F4}" destId="{DB0E950A-9D16-4E44-95A0-FF441D570AB5}" srcOrd="0" destOrd="0" presId="urn:microsoft.com/office/officeart/2005/8/layout/process1"/>
    <dgm:cxn modelId="{A6668807-A0E9-449B-909A-EC3ADEAC2B1E}" type="presParOf" srcId="{6A810B23-47E3-48D5-9735-9446A2872811}" destId="{563C4E0F-6F50-40D5-86E4-503A833D380B}" srcOrd="0" destOrd="0" presId="urn:microsoft.com/office/officeart/2005/8/layout/process1"/>
    <dgm:cxn modelId="{A8CD1B32-F22B-4C2F-B0F4-9B6017A5C197}" type="presParOf" srcId="{6A810B23-47E3-48D5-9735-9446A2872811}" destId="{DCB602DA-CA3C-4D72-86A9-7B72FF12E7BC}" srcOrd="1" destOrd="0" presId="urn:microsoft.com/office/officeart/2005/8/layout/process1"/>
    <dgm:cxn modelId="{C4F96D83-1092-4568-9556-E30F687A5A3F}" type="presParOf" srcId="{DCB602DA-CA3C-4D72-86A9-7B72FF12E7BC}" destId="{A8C18D17-DD84-42DD-BD75-1D72D25BF6CF}" srcOrd="0" destOrd="0" presId="urn:microsoft.com/office/officeart/2005/8/layout/process1"/>
    <dgm:cxn modelId="{EAD61ACF-7145-4739-9C8D-37AF03F5FEA4}" type="presParOf" srcId="{6A810B23-47E3-48D5-9735-9446A2872811}" destId="{DB0E950A-9D16-4E44-95A0-FF441D570AB5}" srcOrd="2" destOrd="0" presId="urn:microsoft.com/office/officeart/2005/8/layout/process1"/>
    <dgm:cxn modelId="{7D7A903C-38B4-4F83-A3F8-7B987D6918FA}" type="presParOf" srcId="{6A810B23-47E3-48D5-9735-9446A2872811}" destId="{5F752B17-3745-4BCE-BAC4-F018708DE5FD}" srcOrd="3" destOrd="0" presId="urn:microsoft.com/office/officeart/2005/8/layout/process1"/>
    <dgm:cxn modelId="{AE941AAD-E535-4DED-82C2-782E0AFEED62}" type="presParOf" srcId="{5F752B17-3745-4BCE-BAC4-F018708DE5FD}" destId="{03C4205D-CC31-465C-AA94-6728525FF7BC}" srcOrd="0" destOrd="0" presId="urn:microsoft.com/office/officeart/2005/8/layout/process1"/>
    <dgm:cxn modelId="{78CD112B-F12E-4EAF-B150-EA42A490A3AE}" type="presParOf" srcId="{6A810B23-47E3-48D5-9735-9446A2872811}" destId="{505519A9-C67F-483F-9DA8-221FFD380768}" srcOrd="4" destOrd="0" presId="urn:microsoft.com/office/officeart/2005/8/layout/process1"/>
    <dgm:cxn modelId="{57B06752-E316-4C6A-9CFE-07DBA41F27DD}" type="presParOf" srcId="{6A810B23-47E3-48D5-9735-9446A2872811}" destId="{E7EDFF6E-082D-4644-863C-DD1568E62E83}" srcOrd="5" destOrd="0" presId="urn:microsoft.com/office/officeart/2005/8/layout/process1"/>
    <dgm:cxn modelId="{BFAEB1CE-B7CB-44EA-AE74-6AE9F8928888}" type="presParOf" srcId="{E7EDFF6E-082D-4644-863C-DD1568E62E83}" destId="{A8632ACC-706A-4EC7-A1E3-528FF9D5197E}" srcOrd="0" destOrd="0" presId="urn:microsoft.com/office/officeart/2005/8/layout/process1"/>
    <dgm:cxn modelId="{BEDEA80E-1486-44C6-9CBA-8B7171D2F553}" type="presParOf" srcId="{6A810B23-47E3-48D5-9735-9446A2872811}" destId="{958707AB-969E-44A6-9D1C-B4A6DE5F7630}" srcOrd="6" destOrd="0" presId="urn:microsoft.com/office/officeart/2005/8/layout/process1"/>
    <dgm:cxn modelId="{2966B9CB-7563-453C-9869-A34E1C4AF844}" type="presParOf" srcId="{6A810B23-47E3-48D5-9735-9446A2872811}" destId="{A8D75412-7406-48FD-BB7D-17E899FC535E}" srcOrd="7" destOrd="0" presId="urn:microsoft.com/office/officeart/2005/8/layout/process1"/>
    <dgm:cxn modelId="{B5542BC8-C26E-4AC4-9C7E-D6FEDBA19F37}" type="presParOf" srcId="{A8D75412-7406-48FD-BB7D-17E899FC535E}" destId="{CA536A82-B8C1-4121-BC07-3F552D843AF0}" srcOrd="0" destOrd="0" presId="urn:microsoft.com/office/officeart/2005/8/layout/process1"/>
    <dgm:cxn modelId="{9C854007-3903-43F6-9C7B-057F5171823E}" type="presParOf" srcId="{6A810B23-47E3-48D5-9735-9446A2872811}" destId="{EE5EB891-01B4-4EBE-A519-40D96C2A30DA}" srcOrd="8"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AD811F6-F23A-4A31-B8EC-3147CD3E6013}" type="doc">
      <dgm:prSet loTypeId="urn:microsoft.com/office/officeart/2005/8/layout/venn3#1" loCatId="relationship" qsTypeId="urn:microsoft.com/office/officeart/2005/8/quickstyle/simple1#2" qsCatId="simple" csTypeId="urn:microsoft.com/office/officeart/2005/8/colors/colorful1#4" csCatId="colorful" phldr="1"/>
      <dgm:spPr/>
      <dgm:t>
        <a:bodyPr/>
        <a:lstStyle/>
        <a:p>
          <a:endParaRPr lang="en-AU"/>
        </a:p>
      </dgm:t>
    </dgm:pt>
    <dgm:pt modelId="{1FF25DD0-6926-480C-8604-DD46F20C43DE}">
      <dgm:prSet phldrT="[Text]"/>
      <dgm:spPr/>
      <dgm:t>
        <a:bodyPr/>
        <a:lstStyle/>
        <a:p>
          <a:r>
            <a:rPr lang="en-AU" b="1" dirty="0" err="1">
              <a:latin typeface="Arial" panose="020B0604020202020204" pitchFamily="34" charset="0"/>
              <a:cs typeface="Arial" panose="020B0604020202020204" pitchFamily="34" charset="0"/>
            </a:rPr>
            <a:t>Sasaran</a:t>
          </a:r>
          <a:r>
            <a:rPr lang="en-AU" b="1" dirty="0">
              <a:latin typeface="Arial" panose="020B0604020202020204" pitchFamily="34" charset="0"/>
              <a:cs typeface="Arial" panose="020B0604020202020204" pitchFamily="34" charset="0"/>
            </a:rPr>
            <a:t> </a:t>
          </a:r>
        </a:p>
      </dgm:t>
    </dgm:pt>
    <dgm:pt modelId="{90DDC447-6056-4E05-BFFB-A99DA7D0B545}" type="parTrans" cxnId="{EFFA1CFC-A7B4-435C-A630-58B07B341BE6}">
      <dgm:prSet/>
      <dgm:spPr/>
      <dgm:t>
        <a:bodyPr/>
        <a:lstStyle/>
        <a:p>
          <a:endParaRPr lang="en-AU" b="1">
            <a:latin typeface="Arial" panose="020B0604020202020204" pitchFamily="34" charset="0"/>
            <a:cs typeface="Arial" panose="020B0604020202020204" pitchFamily="34" charset="0"/>
          </a:endParaRPr>
        </a:p>
      </dgm:t>
    </dgm:pt>
    <dgm:pt modelId="{C2047FD5-49FB-422F-8AFF-1F99AB423394}" type="sibTrans" cxnId="{EFFA1CFC-A7B4-435C-A630-58B07B341BE6}">
      <dgm:prSet/>
      <dgm:spPr/>
      <dgm:t>
        <a:bodyPr/>
        <a:lstStyle/>
        <a:p>
          <a:endParaRPr lang="en-AU" b="1">
            <a:latin typeface="Arial" panose="020B0604020202020204" pitchFamily="34" charset="0"/>
            <a:cs typeface="Arial" panose="020B0604020202020204" pitchFamily="34" charset="0"/>
          </a:endParaRPr>
        </a:p>
      </dgm:t>
    </dgm:pt>
    <dgm:pt modelId="{A664180F-B450-434E-BE7D-C9A5C79140FD}">
      <dgm:prSet phldrT="[Text]"/>
      <dgm:spPr/>
      <dgm:t>
        <a:bodyPr/>
        <a:lstStyle/>
        <a:p>
          <a:r>
            <a:rPr lang="en-AU" b="1" dirty="0" err="1">
              <a:latin typeface="Arial" panose="020B0604020202020204" pitchFamily="34" charset="0"/>
              <a:cs typeface="Arial" panose="020B0604020202020204" pitchFamily="34" charset="0"/>
            </a:rPr>
            <a:t>Indikator</a:t>
          </a:r>
          <a:r>
            <a:rPr lang="en-AU" b="1" dirty="0">
              <a:latin typeface="Arial" panose="020B0604020202020204" pitchFamily="34" charset="0"/>
              <a:cs typeface="Arial" panose="020B0604020202020204" pitchFamily="34" charset="0"/>
            </a:rPr>
            <a:t> </a:t>
          </a:r>
          <a:r>
            <a:rPr lang="en-AU" b="1" dirty="0" err="1">
              <a:latin typeface="Arial" panose="020B0604020202020204" pitchFamily="34" charset="0"/>
              <a:cs typeface="Arial" panose="020B0604020202020204" pitchFamily="34" charset="0"/>
            </a:rPr>
            <a:t>Kinerja</a:t>
          </a:r>
          <a:r>
            <a:rPr lang="en-AU" b="1" dirty="0">
              <a:latin typeface="Arial" panose="020B0604020202020204" pitchFamily="34" charset="0"/>
              <a:cs typeface="Arial" panose="020B0604020202020204" pitchFamily="34" charset="0"/>
            </a:rPr>
            <a:t> </a:t>
          </a:r>
        </a:p>
      </dgm:t>
    </dgm:pt>
    <dgm:pt modelId="{9C8D278A-10C2-4764-ADF1-74B44247AC16}" type="parTrans" cxnId="{5239F143-7F76-4675-A42C-66CCABF4F537}">
      <dgm:prSet/>
      <dgm:spPr/>
      <dgm:t>
        <a:bodyPr/>
        <a:lstStyle/>
        <a:p>
          <a:endParaRPr lang="en-AU" b="1">
            <a:latin typeface="Arial" panose="020B0604020202020204" pitchFamily="34" charset="0"/>
            <a:cs typeface="Arial" panose="020B0604020202020204" pitchFamily="34" charset="0"/>
          </a:endParaRPr>
        </a:p>
      </dgm:t>
    </dgm:pt>
    <dgm:pt modelId="{1CC4B6BF-7141-4E29-A99B-F0FCAAEABB21}" type="sibTrans" cxnId="{5239F143-7F76-4675-A42C-66CCABF4F537}">
      <dgm:prSet/>
      <dgm:spPr/>
      <dgm:t>
        <a:bodyPr/>
        <a:lstStyle/>
        <a:p>
          <a:endParaRPr lang="en-AU" b="1">
            <a:latin typeface="Arial" panose="020B0604020202020204" pitchFamily="34" charset="0"/>
            <a:cs typeface="Arial" panose="020B0604020202020204" pitchFamily="34" charset="0"/>
          </a:endParaRPr>
        </a:p>
      </dgm:t>
    </dgm:pt>
    <dgm:pt modelId="{41DD43EB-ED5C-4DFF-8667-370177634723}">
      <dgm:prSet phldrT="[Text]"/>
      <dgm:spPr/>
      <dgm:t>
        <a:bodyPr/>
        <a:lstStyle/>
        <a:p>
          <a:r>
            <a:rPr lang="en-AU" b="1" dirty="0">
              <a:latin typeface="Arial" panose="020B0604020202020204" pitchFamily="34" charset="0"/>
              <a:cs typeface="Arial" panose="020B0604020202020204" pitchFamily="34" charset="0"/>
            </a:rPr>
            <a:t>Target </a:t>
          </a:r>
        </a:p>
      </dgm:t>
    </dgm:pt>
    <dgm:pt modelId="{25762AEA-BA9E-44E2-8264-B72A2AD20BED}" type="parTrans" cxnId="{30FBA91D-6F3F-46AE-8225-99547A21D6E8}">
      <dgm:prSet/>
      <dgm:spPr/>
      <dgm:t>
        <a:bodyPr/>
        <a:lstStyle/>
        <a:p>
          <a:endParaRPr lang="en-AU" b="1">
            <a:latin typeface="Arial" panose="020B0604020202020204" pitchFamily="34" charset="0"/>
            <a:cs typeface="Arial" panose="020B0604020202020204" pitchFamily="34" charset="0"/>
          </a:endParaRPr>
        </a:p>
      </dgm:t>
    </dgm:pt>
    <dgm:pt modelId="{F93DD336-83F8-4EFC-A552-30BC9AE093D1}" type="sibTrans" cxnId="{30FBA91D-6F3F-46AE-8225-99547A21D6E8}">
      <dgm:prSet/>
      <dgm:spPr/>
      <dgm:t>
        <a:bodyPr/>
        <a:lstStyle/>
        <a:p>
          <a:endParaRPr lang="en-AU" b="1">
            <a:latin typeface="Arial" panose="020B0604020202020204" pitchFamily="34" charset="0"/>
            <a:cs typeface="Arial" panose="020B0604020202020204" pitchFamily="34" charset="0"/>
          </a:endParaRPr>
        </a:p>
      </dgm:t>
    </dgm:pt>
    <dgm:pt modelId="{11E77FE6-613B-4383-9C15-AEA69B700FCE}">
      <dgm:prSet phldrT="[Text]"/>
      <dgm:spPr/>
      <dgm:t>
        <a:bodyPr/>
        <a:lstStyle/>
        <a:p>
          <a:r>
            <a:rPr lang="en-AU" b="1" dirty="0" err="1">
              <a:latin typeface="Arial" panose="020B0604020202020204" pitchFamily="34" charset="0"/>
              <a:cs typeface="Arial" panose="020B0604020202020204" pitchFamily="34" charset="0"/>
            </a:rPr>
            <a:t>Realisasi</a:t>
          </a:r>
          <a:r>
            <a:rPr lang="en-AU" b="1" dirty="0">
              <a:latin typeface="Arial" panose="020B0604020202020204" pitchFamily="34" charset="0"/>
              <a:cs typeface="Arial" panose="020B0604020202020204" pitchFamily="34" charset="0"/>
            </a:rPr>
            <a:t> </a:t>
          </a:r>
        </a:p>
      </dgm:t>
    </dgm:pt>
    <dgm:pt modelId="{22BB888A-CBC5-4B28-94E6-E5E9566D7BE6}" type="parTrans" cxnId="{E3C40C09-29F6-4352-B3D4-46C6B161F06B}">
      <dgm:prSet/>
      <dgm:spPr/>
      <dgm:t>
        <a:bodyPr/>
        <a:lstStyle/>
        <a:p>
          <a:endParaRPr lang="en-AU" b="1">
            <a:latin typeface="Arial" panose="020B0604020202020204" pitchFamily="34" charset="0"/>
            <a:cs typeface="Arial" panose="020B0604020202020204" pitchFamily="34" charset="0"/>
          </a:endParaRPr>
        </a:p>
      </dgm:t>
    </dgm:pt>
    <dgm:pt modelId="{97879633-70D4-4AB6-9508-967D6CC417A8}" type="sibTrans" cxnId="{E3C40C09-29F6-4352-B3D4-46C6B161F06B}">
      <dgm:prSet/>
      <dgm:spPr/>
      <dgm:t>
        <a:bodyPr/>
        <a:lstStyle/>
        <a:p>
          <a:endParaRPr lang="en-AU" b="1">
            <a:latin typeface="Arial" panose="020B0604020202020204" pitchFamily="34" charset="0"/>
            <a:cs typeface="Arial" panose="020B0604020202020204" pitchFamily="34" charset="0"/>
          </a:endParaRPr>
        </a:p>
      </dgm:t>
    </dgm:pt>
    <dgm:pt modelId="{267FA698-58F2-4EAE-8E73-A2A53266643A}">
      <dgm:prSet phldrT="[Text]"/>
      <dgm:spPr/>
      <dgm:t>
        <a:bodyPr/>
        <a:lstStyle/>
        <a:p>
          <a:r>
            <a:rPr lang="en-AU" b="1" dirty="0" err="1">
              <a:latin typeface="Arial" panose="020B0604020202020204" pitchFamily="34" charset="0"/>
              <a:cs typeface="Arial" panose="020B0604020202020204" pitchFamily="34" charset="0"/>
            </a:rPr>
            <a:t>Pagu</a:t>
          </a:r>
          <a:r>
            <a:rPr lang="en-AU" b="1" dirty="0">
              <a:latin typeface="Arial" panose="020B0604020202020204" pitchFamily="34" charset="0"/>
              <a:cs typeface="Arial" panose="020B0604020202020204" pitchFamily="34" charset="0"/>
            </a:rPr>
            <a:t> </a:t>
          </a:r>
          <a:r>
            <a:rPr lang="en-AU" b="1" dirty="0" err="1">
              <a:latin typeface="Arial" panose="020B0604020202020204" pitchFamily="34" charset="0"/>
              <a:cs typeface="Arial" panose="020B0604020202020204" pitchFamily="34" charset="0"/>
            </a:rPr>
            <a:t>Anggaran</a:t>
          </a:r>
          <a:endParaRPr lang="en-AU" b="1" dirty="0">
            <a:latin typeface="Arial" panose="020B0604020202020204" pitchFamily="34" charset="0"/>
            <a:cs typeface="Arial" panose="020B0604020202020204" pitchFamily="34" charset="0"/>
          </a:endParaRPr>
        </a:p>
      </dgm:t>
    </dgm:pt>
    <dgm:pt modelId="{5363C18C-9B0B-49CE-9FD2-4A5BEFC021E5}" type="parTrans" cxnId="{F6FCE535-C041-4276-B42E-BFF00E646B3C}">
      <dgm:prSet/>
      <dgm:spPr/>
      <dgm:t>
        <a:bodyPr/>
        <a:lstStyle/>
        <a:p>
          <a:endParaRPr lang="en-AU" b="1">
            <a:latin typeface="Arial" panose="020B0604020202020204" pitchFamily="34" charset="0"/>
            <a:cs typeface="Arial" panose="020B0604020202020204" pitchFamily="34" charset="0"/>
          </a:endParaRPr>
        </a:p>
      </dgm:t>
    </dgm:pt>
    <dgm:pt modelId="{8E0A1353-C080-42F5-B35C-ED2BA648D04F}" type="sibTrans" cxnId="{F6FCE535-C041-4276-B42E-BFF00E646B3C}">
      <dgm:prSet/>
      <dgm:spPr/>
      <dgm:t>
        <a:bodyPr/>
        <a:lstStyle/>
        <a:p>
          <a:endParaRPr lang="en-AU" b="1">
            <a:latin typeface="Arial" panose="020B0604020202020204" pitchFamily="34" charset="0"/>
            <a:cs typeface="Arial" panose="020B0604020202020204" pitchFamily="34" charset="0"/>
          </a:endParaRPr>
        </a:p>
      </dgm:t>
    </dgm:pt>
    <dgm:pt modelId="{A1ABD1BF-4A84-4481-8FE7-8E84B8A61E5A}">
      <dgm:prSet phldrT="[Text]"/>
      <dgm:spPr/>
      <dgm:t>
        <a:bodyPr/>
        <a:lstStyle/>
        <a:p>
          <a:r>
            <a:rPr lang="en-AU" b="1" dirty="0" err="1">
              <a:latin typeface="Arial" panose="020B0604020202020204" pitchFamily="34" charset="0"/>
              <a:cs typeface="Arial" panose="020B0604020202020204" pitchFamily="34" charset="0"/>
            </a:rPr>
            <a:t>Realisasi</a:t>
          </a:r>
          <a:r>
            <a:rPr lang="en-AU" b="1" dirty="0">
              <a:latin typeface="Arial" panose="020B0604020202020204" pitchFamily="34" charset="0"/>
              <a:cs typeface="Arial" panose="020B0604020202020204" pitchFamily="34" charset="0"/>
            </a:rPr>
            <a:t> </a:t>
          </a:r>
          <a:r>
            <a:rPr lang="en-AU" b="1" dirty="0" err="1">
              <a:latin typeface="Arial" panose="020B0604020202020204" pitchFamily="34" charset="0"/>
              <a:cs typeface="Arial" panose="020B0604020202020204" pitchFamily="34" charset="0"/>
            </a:rPr>
            <a:t>Anggaran</a:t>
          </a:r>
          <a:endParaRPr lang="en-AU" b="1" dirty="0">
            <a:latin typeface="Arial" panose="020B0604020202020204" pitchFamily="34" charset="0"/>
            <a:cs typeface="Arial" panose="020B0604020202020204" pitchFamily="34" charset="0"/>
          </a:endParaRPr>
        </a:p>
      </dgm:t>
    </dgm:pt>
    <dgm:pt modelId="{24FEBF86-F4D0-4057-ACEC-6BBFB74EDDF1}" type="parTrans" cxnId="{61955B70-F6D0-4AF1-9CE1-CB6EE3FAFC28}">
      <dgm:prSet/>
      <dgm:spPr/>
      <dgm:t>
        <a:bodyPr/>
        <a:lstStyle/>
        <a:p>
          <a:endParaRPr lang="en-AU" b="1">
            <a:latin typeface="Arial" panose="020B0604020202020204" pitchFamily="34" charset="0"/>
            <a:cs typeface="Arial" panose="020B0604020202020204" pitchFamily="34" charset="0"/>
          </a:endParaRPr>
        </a:p>
      </dgm:t>
    </dgm:pt>
    <dgm:pt modelId="{BEBE659D-3119-4A72-B07D-916E66D7ECB0}" type="sibTrans" cxnId="{61955B70-F6D0-4AF1-9CE1-CB6EE3FAFC28}">
      <dgm:prSet/>
      <dgm:spPr/>
      <dgm:t>
        <a:bodyPr/>
        <a:lstStyle/>
        <a:p>
          <a:endParaRPr lang="en-AU" b="1">
            <a:latin typeface="Arial" panose="020B0604020202020204" pitchFamily="34" charset="0"/>
            <a:cs typeface="Arial" panose="020B0604020202020204" pitchFamily="34" charset="0"/>
          </a:endParaRPr>
        </a:p>
      </dgm:t>
    </dgm:pt>
    <dgm:pt modelId="{F003DF8D-84EE-48E1-BA40-2089AA33E6B2}" type="pres">
      <dgm:prSet presAssocID="{EAD811F6-F23A-4A31-B8EC-3147CD3E6013}" presName="Name0" presStyleCnt="0">
        <dgm:presLayoutVars>
          <dgm:dir/>
          <dgm:resizeHandles val="exact"/>
        </dgm:presLayoutVars>
      </dgm:prSet>
      <dgm:spPr/>
    </dgm:pt>
    <dgm:pt modelId="{FB482243-F869-4672-86B8-60427919F944}" type="pres">
      <dgm:prSet presAssocID="{1FF25DD0-6926-480C-8604-DD46F20C43DE}" presName="Name5" presStyleLbl="vennNode1" presStyleIdx="0" presStyleCnt="6">
        <dgm:presLayoutVars>
          <dgm:bulletEnabled val="1"/>
        </dgm:presLayoutVars>
      </dgm:prSet>
      <dgm:spPr/>
    </dgm:pt>
    <dgm:pt modelId="{82828F95-791E-401F-AE7F-EC8684FC2B9B}" type="pres">
      <dgm:prSet presAssocID="{C2047FD5-49FB-422F-8AFF-1F99AB423394}" presName="space" presStyleCnt="0"/>
      <dgm:spPr/>
    </dgm:pt>
    <dgm:pt modelId="{711A4591-F64A-4542-8E3F-E42B543D476F}" type="pres">
      <dgm:prSet presAssocID="{A664180F-B450-434E-BE7D-C9A5C79140FD}" presName="Name5" presStyleLbl="vennNode1" presStyleIdx="1" presStyleCnt="6">
        <dgm:presLayoutVars>
          <dgm:bulletEnabled val="1"/>
        </dgm:presLayoutVars>
      </dgm:prSet>
      <dgm:spPr/>
    </dgm:pt>
    <dgm:pt modelId="{E74067C1-5973-492D-9E75-8D413A7E7BE6}" type="pres">
      <dgm:prSet presAssocID="{1CC4B6BF-7141-4E29-A99B-F0FCAAEABB21}" presName="space" presStyleCnt="0"/>
      <dgm:spPr/>
    </dgm:pt>
    <dgm:pt modelId="{C6D5AF44-4348-4EB3-B6A2-15D1AD9FDAAF}" type="pres">
      <dgm:prSet presAssocID="{41DD43EB-ED5C-4DFF-8667-370177634723}" presName="Name5" presStyleLbl="vennNode1" presStyleIdx="2" presStyleCnt="6">
        <dgm:presLayoutVars>
          <dgm:bulletEnabled val="1"/>
        </dgm:presLayoutVars>
      </dgm:prSet>
      <dgm:spPr/>
    </dgm:pt>
    <dgm:pt modelId="{28E9B0EF-7052-4E3D-A897-0831BA978E08}" type="pres">
      <dgm:prSet presAssocID="{F93DD336-83F8-4EFC-A552-30BC9AE093D1}" presName="space" presStyleCnt="0"/>
      <dgm:spPr/>
    </dgm:pt>
    <dgm:pt modelId="{8190B15A-29AF-4C0E-9C64-3B369089C941}" type="pres">
      <dgm:prSet presAssocID="{11E77FE6-613B-4383-9C15-AEA69B700FCE}" presName="Name5" presStyleLbl="vennNode1" presStyleIdx="3" presStyleCnt="6">
        <dgm:presLayoutVars>
          <dgm:bulletEnabled val="1"/>
        </dgm:presLayoutVars>
      </dgm:prSet>
      <dgm:spPr/>
    </dgm:pt>
    <dgm:pt modelId="{7CFAC46D-B780-4204-8329-F37DD7F96709}" type="pres">
      <dgm:prSet presAssocID="{97879633-70D4-4AB6-9508-967D6CC417A8}" presName="space" presStyleCnt="0"/>
      <dgm:spPr/>
    </dgm:pt>
    <dgm:pt modelId="{79A5D9FA-3830-41CC-9502-235362EBBD35}" type="pres">
      <dgm:prSet presAssocID="{267FA698-58F2-4EAE-8E73-A2A53266643A}" presName="Name5" presStyleLbl="vennNode1" presStyleIdx="4" presStyleCnt="6">
        <dgm:presLayoutVars>
          <dgm:bulletEnabled val="1"/>
        </dgm:presLayoutVars>
      </dgm:prSet>
      <dgm:spPr/>
    </dgm:pt>
    <dgm:pt modelId="{931737EB-6DB5-4F74-805D-5115BF95C640}" type="pres">
      <dgm:prSet presAssocID="{8E0A1353-C080-42F5-B35C-ED2BA648D04F}" presName="space" presStyleCnt="0"/>
      <dgm:spPr/>
    </dgm:pt>
    <dgm:pt modelId="{87735CF1-A385-4888-A42C-4A4E8EDE45B8}" type="pres">
      <dgm:prSet presAssocID="{A1ABD1BF-4A84-4481-8FE7-8E84B8A61E5A}" presName="Name5" presStyleLbl="vennNode1" presStyleIdx="5" presStyleCnt="6">
        <dgm:presLayoutVars>
          <dgm:bulletEnabled val="1"/>
        </dgm:presLayoutVars>
      </dgm:prSet>
      <dgm:spPr/>
    </dgm:pt>
  </dgm:ptLst>
  <dgm:cxnLst>
    <dgm:cxn modelId="{E3C40C09-29F6-4352-B3D4-46C6B161F06B}" srcId="{EAD811F6-F23A-4A31-B8EC-3147CD3E6013}" destId="{11E77FE6-613B-4383-9C15-AEA69B700FCE}" srcOrd="3" destOrd="0" parTransId="{22BB888A-CBC5-4B28-94E6-E5E9566D7BE6}" sibTransId="{97879633-70D4-4AB6-9508-967D6CC417A8}"/>
    <dgm:cxn modelId="{30FBA91D-6F3F-46AE-8225-99547A21D6E8}" srcId="{EAD811F6-F23A-4A31-B8EC-3147CD3E6013}" destId="{41DD43EB-ED5C-4DFF-8667-370177634723}" srcOrd="2" destOrd="0" parTransId="{25762AEA-BA9E-44E2-8264-B72A2AD20BED}" sibTransId="{F93DD336-83F8-4EFC-A552-30BC9AE093D1}"/>
    <dgm:cxn modelId="{F6FCE535-C041-4276-B42E-BFF00E646B3C}" srcId="{EAD811F6-F23A-4A31-B8EC-3147CD3E6013}" destId="{267FA698-58F2-4EAE-8E73-A2A53266643A}" srcOrd="4" destOrd="0" parTransId="{5363C18C-9B0B-49CE-9FD2-4A5BEFC021E5}" sibTransId="{8E0A1353-C080-42F5-B35C-ED2BA648D04F}"/>
    <dgm:cxn modelId="{11BED03F-100F-4DE1-896E-BA880FA4F897}" type="presOf" srcId="{A1ABD1BF-4A84-4481-8FE7-8E84B8A61E5A}" destId="{87735CF1-A385-4888-A42C-4A4E8EDE45B8}" srcOrd="0" destOrd="0" presId="urn:microsoft.com/office/officeart/2005/8/layout/venn3#1"/>
    <dgm:cxn modelId="{5239F143-7F76-4675-A42C-66CCABF4F537}" srcId="{EAD811F6-F23A-4A31-B8EC-3147CD3E6013}" destId="{A664180F-B450-434E-BE7D-C9A5C79140FD}" srcOrd="1" destOrd="0" parTransId="{9C8D278A-10C2-4764-ADF1-74B44247AC16}" sibTransId="{1CC4B6BF-7141-4E29-A99B-F0FCAAEABB21}"/>
    <dgm:cxn modelId="{0422FA47-BF4A-4ABD-8C6F-5A4DCA598B27}" type="presOf" srcId="{1FF25DD0-6926-480C-8604-DD46F20C43DE}" destId="{FB482243-F869-4672-86B8-60427919F944}" srcOrd="0" destOrd="0" presId="urn:microsoft.com/office/officeart/2005/8/layout/venn3#1"/>
    <dgm:cxn modelId="{2553EE6C-E338-401C-A89A-24DDDC14E7FE}" type="presOf" srcId="{41DD43EB-ED5C-4DFF-8667-370177634723}" destId="{C6D5AF44-4348-4EB3-B6A2-15D1AD9FDAAF}" srcOrd="0" destOrd="0" presId="urn:microsoft.com/office/officeart/2005/8/layout/venn3#1"/>
    <dgm:cxn modelId="{C5D9086E-6137-4ED4-A3B5-A02BE16F4FDB}" type="presOf" srcId="{267FA698-58F2-4EAE-8E73-A2A53266643A}" destId="{79A5D9FA-3830-41CC-9502-235362EBBD35}" srcOrd="0" destOrd="0" presId="urn:microsoft.com/office/officeart/2005/8/layout/venn3#1"/>
    <dgm:cxn modelId="{61955B70-F6D0-4AF1-9CE1-CB6EE3FAFC28}" srcId="{EAD811F6-F23A-4A31-B8EC-3147CD3E6013}" destId="{A1ABD1BF-4A84-4481-8FE7-8E84B8A61E5A}" srcOrd="5" destOrd="0" parTransId="{24FEBF86-F4D0-4057-ACEC-6BBFB74EDDF1}" sibTransId="{BEBE659D-3119-4A72-B07D-916E66D7ECB0}"/>
    <dgm:cxn modelId="{E63DB674-0C3F-4895-99CA-5CBDBBEBDA91}" type="presOf" srcId="{EAD811F6-F23A-4A31-B8EC-3147CD3E6013}" destId="{F003DF8D-84EE-48E1-BA40-2089AA33E6B2}" srcOrd="0" destOrd="0" presId="urn:microsoft.com/office/officeart/2005/8/layout/venn3#1"/>
    <dgm:cxn modelId="{BE15269A-EF98-46AD-96FF-EA1DD9B540A9}" type="presOf" srcId="{11E77FE6-613B-4383-9C15-AEA69B700FCE}" destId="{8190B15A-29AF-4C0E-9C64-3B369089C941}" srcOrd="0" destOrd="0" presId="urn:microsoft.com/office/officeart/2005/8/layout/venn3#1"/>
    <dgm:cxn modelId="{0CD044E4-C74A-4047-BBEE-065B10C06871}" type="presOf" srcId="{A664180F-B450-434E-BE7D-C9A5C79140FD}" destId="{711A4591-F64A-4542-8E3F-E42B543D476F}" srcOrd="0" destOrd="0" presId="urn:microsoft.com/office/officeart/2005/8/layout/venn3#1"/>
    <dgm:cxn modelId="{EFFA1CFC-A7B4-435C-A630-58B07B341BE6}" srcId="{EAD811F6-F23A-4A31-B8EC-3147CD3E6013}" destId="{1FF25DD0-6926-480C-8604-DD46F20C43DE}" srcOrd="0" destOrd="0" parTransId="{90DDC447-6056-4E05-BFFB-A99DA7D0B545}" sibTransId="{C2047FD5-49FB-422F-8AFF-1F99AB423394}"/>
    <dgm:cxn modelId="{AD663972-3BA3-4732-B004-10BBD4F070DC}" type="presParOf" srcId="{F003DF8D-84EE-48E1-BA40-2089AA33E6B2}" destId="{FB482243-F869-4672-86B8-60427919F944}" srcOrd="0" destOrd="0" presId="urn:microsoft.com/office/officeart/2005/8/layout/venn3#1"/>
    <dgm:cxn modelId="{4E9FAAE9-0752-4386-BDCB-048570920E94}" type="presParOf" srcId="{F003DF8D-84EE-48E1-BA40-2089AA33E6B2}" destId="{82828F95-791E-401F-AE7F-EC8684FC2B9B}" srcOrd="1" destOrd="0" presId="urn:microsoft.com/office/officeart/2005/8/layout/venn3#1"/>
    <dgm:cxn modelId="{30FF71EA-99EC-4562-97A9-826AA2AF0B7E}" type="presParOf" srcId="{F003DF8D-84EE-48E1-BA40-2089AA33E6B2}" destId="{711A4591-F64A-4542-8E3F-E42B543D476F}" srcOrd="2" destOrd="0" presId="urn:microsoft.com/office/officeart/2005/8/layout/venn3#1"/>
    <dgm:cxn modelId="{C30005DF-67A1-43B4-A07C-29E583FD3028}" type="presParOf" srcId="{F003DF8D-84EE-48E1-BA40-2089AA33E6B2}" destId="{E74067C1-5973-492D-9E75-8D413A7E7BE6}" srcOrd="3" destOrd="0" presId="urn:microsoft.com/office/officeart/2005/8/layout/venn3#1"/>
    <dgm:cxn modelId="{CF76F679-2A64-4B58-ABFE-4F5249EEE093}" type="presParOf" srcId="{F003DF8D-84EE-48E1-BA40-2089AA33E6B2}" destId="{C6D5AF44-4348-4EB3-B6A2-15D1AD9FDAAF}" srcOrd="4" destOrd="0" presId="urn:microsoft.com/office/officeart/2005/8/layout/venn3#1"/>
    <dgm:cxn modelId="{C27847B5-B617-427C-B1C7-FC4C0E7F04FE}" type="presParOf" srcId="{F003DF8D-84EE-48E1-BA40-2089AA33E6B2}" destId="{28E9B0EF-7052-4E3D-A897-0831BA978E08}" srcOrd="5" destOrd="0" presId="urn:microsoft.com/office/officeart/2005/8/layout/venn3#1"/>
    <dgm:cxn modelId="{01420AC9-8CD4-44A6-9A76-34A971A57207}" type="presParOf" srcId="{F003DF8D-84EE-48E1-BA40-2089AA33E6B2}" destId="{8190B15A-29AF-4C0E-9C64-3B369089C941}" srcOrd="6" destOrd="0" presId="urn:microsoft.com/office/officeart/2005/8/layout/venn3#1"/>
    <dgm:cxn modelId="{F12B267A-3647-4058-BE21-A26064EAB26A}" type="presParOf" srcId="{F003DF8D-84EE-48E1-BA40-2089AA33E6B2}" destId="{7CFAC46D-B780-4204-8329-F37DD7F96709}" srcOrd="7" destOrd="0" presId="urn:microsoft.com/office/officeart/2005/8/layout/venn3#1"/>
    <dgm:cxn modelId="{8BF0692C-E8FA-4C23-A4B3-C068D202B346}" type="presParOf" srcId="{F003DF8D-84EE-48E1-BA40-2089AA33E6B2}" destId="{79A5D9FA-3830-41CC-9502-235362EBBD35}" srcOrd="8" destOrd="0" presId="urn:microsoft.com/office/officeart/2005/8/layout/venn3#1"/>
    <dgm:cxn modelId="{B113B7F1-F11E-487F-8BCE-997A61030864}" type="presParOf" srcId="{F003DF8D-84EE-48E1-BA40-2089AA33E6B2}" destId="{931737EB-6DB5-4F74-805D-5115BF95C640}" srcOrd="9" destOrd="0" presId="urn:microsoft.com/office/officeart/2005/8/layout/venn3#1"/>
    <dgm:cxn modelId="{1EE370B7-AEC8-43FC-A994-16D07AFF77BA}" type="presParOf" srcId="{F003DF8D-84EE-48E1-BA40-2089AA33E6B2}" destId="{87735CF1-A385-4888-A42C-4A4E8EDE45B8}" srcOrd="10" destOrd="0" presId="urn:microsoft.com/office/officeart/2005/8/layout/venn3#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3AFFEC-CC00-40BC-8902-C61D04BE114C}">
      <dsp:nvSpPr>
        <dsp:cNvPr id="0" name=""/>
        <dsp:cNvSpPr/>
      </dsp:nvSpPr>
      <dsp:spPr>
        <a:xfrm>
          <a:off x="288" y="433470"/>
          <a:ext cx="1273173" cy="763904"/>
        </a:xfrm>
        <a:prstGeom prst="rect">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id-ID" sz="1200" kern="1200" dirty="0"/>
            <a:t>PERJANJIAN KINERJA</a:t>
          </a:r>
          <a:endParaRPr lang="en-ID" sz="1200" kern="1200" dirty="0"/>
        </a:p>
      </dsp:txBody>
      <dsp:txXfrm>
        <a:off x="288" y="433470"/>
        <a:ext cx="1273173" cy="763904"/>
      </dsp:txXfrm>
    </dsp:sp>
    <dsp:sp modelId="{A8C9268D-0EF7-4DCD-B8DB-EA4334A56550}">
      <dsp:nvSpPr>
        <dsp:cNvPr id="0" name=""/>
        <dsp:cNvSpPr/>
      </dsp:nvSpPr>
      <dsp:spPr>
        <a:xfrm>
          <a:off x="1401109" y="432224"/>
          <a:ext cx="1273173" cy="763904"/>
        </a:xfrm>
        <a:prstGeom prst="rect">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id-ID" sz="1200" kern="1200" dirty="0"/>
            <a:t>RENCANA AKSI</a:t>
          </a:r>
          <a:endParaRPr lang="en-ID" sz="1200" kern="1200" dirty="0"/>
        </a:p>
      </dsp:txBody>
      <dsp:txXfrm>
        <a:off x="1401109" y="432224"/>
        <a:ext cx="1273173" cy="763904"/>
      </dsp:txXfrm>
    </dsp:sp>
    <dsp:sp modelId="{3DC9C2BD-3103-41F8-BED1-5BA9CD66E7B6}">
      <dsp:nvSpPr>
        <dsp:cNvPr id="0" name=""/>
        <dsp:cNvSpPr/>
      </dsp:nvSpPr>
      <dsp:spPr>
        <a:xfrm>
          <a:off x="326" y="1324064"/>
          <a:ext cx="1273173" cy="763904"/>
        </a:xfrm>
        <a:prstGeom prst="rect">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id-ID" sz="1200" kern="1200" dirty="0"/>
            <a:t>MONITORING CAPAIAN KINERJA BULANAN                      (E-PERFORMANCE)</a:t>
          </a:r>
          <a:endParaRPr lang="en-ID" sz="1200" kern="1200" dirty="0"/>
        </a:p>
      </dsp:txBody>
      <dsp:txXfrm>
        <a:off x="326" y="1324064"/>
        <a:ext cx="1273173" cy="763904"/>
      </dsp:txXfrm>
    </dsp:sp>
    <dsp:sp modelId="{F195A402-59A4-43F4-864C-B7D6F5C2C46C}">
      <dsp:nvSpPr>
        <dsp:cNvPr id="0" name=""/>
        <dsp:cNvSpPr/>
      </dsp:nvSpPr>
      <dsp:spPr>
        <a:xfrm>
          <a:off x="1400817" y="1324064"/>
          <a:ext cx="1273173" cy="763904"/>
        </a:xfrm>
        <a:prstGeom prst="rect">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id-ID" sz="1200" kern="1200" dirty="0"/>
            <a:t>MONITORING RENCANA AKSI SETIAP BULAN</a:t>
          </a:r>
          <a:endParaRPr lang="en-ID" sz="1200" kern="1200" dirty="0"/>
        </a:p>
      </dsp:txBody>
      <dsp:txXfrm>
        <a:off x="1400817" y="1324064"/>
        <a:ext cx="1273173" cy="763904"/>
      </dsp:txXfrm>
    </dsp:sp>
    <dsp:sp modelId="{1B6D09E8-75C5-42CF-A3CA-B16CE1ADCE06}">
      <dsp:nvSpPr>
        <dsp:cNvPr id="0" name=""/>
        <dsp:cNvSpPr/>
      </dsp:nvSpPr>
      <dsp:spPr>
        <a:xfrm>
          <a:off x="326" y="2215286"/>
          <a:ext cx="1273173" cy="763904"/>
        </a:xfrm>
        <a:prstGeom prst="rect">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id-ID" sz="1200" kern="1200" dirty="0"/>
            <a:t>LAPORAN MONITORING CAPAIAN KINJERJA TRIWULAN</a:t>
          </a:r>
          <a:endParaRPr lang="en-ID" sz="1200" kern="1200" dirty="0"/>
        </a:p>
      </dsp:txBody>
      <dsp:txXfrm>
        <a:off x="326" y="2215286"/>
        <a:ext cx="1273173" cy="763904"/>
      </dsp:txXfrm>
    </dsp:sp>
    <dsp:sp modelId="{E89F410C-B602-41B8-8373-96319FEF1408}">
      <dsp:nvSpPr>
        <dsp:cNvPr id="0" name=""/>
        <dsp:cNvSpPr/>
      </dsp:nvSpPr>
      <dsp:spPr>
        <a:xfrm>
          <a:off x="1400817" y="2215286"/>
          <a:ext cx="1273173" cy="763904"/>
        </a:xfrm>
        <a:prstGeom prst="rect">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id-ID" sz="1200" kern="1200" dirty="0"/>
            <a:t>LAPORAN KINERJA</a:t>
          </a:r>
          <a:endParaRPr lang="en-ID" sz="1200" kern="1200" dirty="0"/>
        </a:p>
      </dsp:txBody>
      <dsp:txXfrm>
        <a:off x="1400817" y="2215286"/>
        <a:ext cx="1273173" cy="76390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169750-D1D3-46E3-815B-2655CB5B476A}">
      <dsp:nvSpPr>
        <dsp:cNvPr id="0" name=""/>
        <dsp:cNvSpPr/>
      </dsp:nvSpPr>
      <dsp:spPr>
        <a:xfrm rot="16200000">
          <a:off x="-701414" y="702959"/>
          <a:ext cx="2921431" cy="1515512"/>
        </a:xfrm>
        <a:prstGeom prst="flowChartManualOperation">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8900" tIns="0" rIns="88900" bIns="0" numCol="1" spcCol="1270" anchor="ctr" anchorCtr="0">
          <a:noAutofit/>
        </a:bodyPr>
        <a:lstStyle/>
        <a:p>
          <a:pPr marL="0" lvl="0" indent="0" algn="ctr" defTabSz="622300">
            <a:lnSpc>
              <a:spcPct val="90000"/>
            </a:lnSpc>
            <a:spcBef>
              <a:spcPct val="0"/>
            </a:spcBef>
            <a:spcAft>
              <a:spcPct val="35000"/>
            </a:spcAft>
            <a:buNone/>
          </a:pPr>
          <a:r>
            <a:rPr lang="en-AU" sz="1400" b="1" kern="1200" dirty="0" err="1">
              <a:solidFill>
                <a:schemeClr val="tx1"/>
              </a:solidFill>
              <a:latin typeface="Arial" panose="020B0604020202020204" pitchFamily="34" charset="0"/>
              <a:cs typeface="Arial" panose="020B0604020202020204" pitchFamily="34" charset="0"/>
            </a:rPr>
            <a:t>Penetapan</a:t>
          </a:r>
          <a:r>
            <a:rPr lang="en-AU" sz="1400" b="1" kern="1200" dirty="0">
              <a:solidFill>
                <a:schemeClr val="tx1"/>
              </a:solidFill>
              <a:latin typeface="Arial" panose="020B0604020202020204" pitchFamily="34" charset="0"/>
              <a:cs typeface="Arial" panose="020B0604020202020204" pitchFamily="34" charset="0"/>
            </a:rPr>
            <a:t> Data </a:t>
          </a:r>
          <a:r>
            <a:rPr lang="en-AU" sz="1400" b="1" kern="1200" dirty="0" err="1">
              <a:solidFill>
                <a:schemeClr val="tx1"/>
              </a:solidFill>
              <a:latin typeface="Arial" panose="020B0604020202020204" pitchFamily="34" charset="0"/>
              <a:cs typeface="Arial" panose="020B0604020202020204" pitchFamily="34" charset="0"/>
            </a:rPr>
            <a:t>Dasar</a:t>
          </a:r>
          <a:r>
            <a:rPr lang="en-AU" sz="1400" b="1" kern="1200" dirty="0">
              <a:solidFill>
                <a:schemeClr val="tx1"/>
              </a:solidFill>
              <a:latin typeface="Arial" panose="020B0604020202020204" pitchFamily="34" charset="0"/>
              <a:cs typeface="Arial" panose="020B0604020202020204" pitchFamily="34" charset="0"/>
            </a:rPr>
            <a:t> (</a:t>
          </a:r>
          <a:r>
            <a:rPr lang="en-AU" sz="1400" b="1" i="1" kern="1200" dirty="0">
              <a:solidFill>
                <a:schemeClr val="tx1"/>
              </a:solidFill>
              <a:latin typeface="Arial" panose="020B0604020202020204" pitchFamily="34" charset="0"/>
              <a:cs typeface="Arial" panose="020B0604020202020204" pitchFamily="34" charset="0"/>
            </a:rPr>
            <a:t>Baseline</a:t>
          </a:r>
          <a:r>
            <a:rPr lang="en-AU" sz="1400" b="1" kern="1200" dirty="0">
              <a:solidFill>
                <a:schemeClr val="tx1"/>
              </a:solidFill>
              <a:latin typeface="Arial" panose="020B0604020202020204" pitchFamily="34" charset="0"/>
              <a:cs typeface="Arial" panose="020B0604020202020204" pitchFamily="34" charset="0"/>
            </a:rPr>
            <a:t>)</a:t>
          </a:r>
        </a:p>
      </dsp:txBody>
      <dsp:txXfrm rot="5400000">
        <a:off x="1545" y="584286"/>
        <a:ext cx="1515512" cy="1752859"/>
      </dsp:txXfrm>
    </dsp:sp>
    <dsp:sp modelId="{5D685A0E-E211-49C2-BD65-A907983447DC}">
      <dsp:nvSpPr>
        <dsp:cNvPr id="0" name=""/>
        <dsp:cNvSpPr/>
      </dsp:nvSpPr>
      <dsp:spPr>
        <a:xfrm rot="16200000">
          <a:off x="927760" y="702959"/>
          <a:ext cx="2921431" cy="1515512"/>
        </a:xfrm>
        <a:prstGeom prst="flowChartManualOperation">
          <a:avLst/>
        </a:prstGeom>
        <a:gradFill rotWithShape="0">
          <a:gsLst>
            <a:gs pos="0">
              <a:schemeClr val="accent4">
                <a:hueOff val="3266964"/>
                <a:satOff val="-13592"/>
                <a:lumOff val="3203"/>
                <a:alphaOff val="0"/>
                <a:satMod val="103000"/>
                <a:lumMod val="102000"/>
                <a:tint val="94000"/>
              </a:schemeClr>
            </a:gs>
            <a:gs pos="50000">
              <a:schemeClr val="accent4">
                <a:hueOff val="3266964"/>
                <a:satOff val="-13592"/>
                <a:lumOff val="3203"/>
                <a:alphaOff val="0"/>
                <a:satMod val="110000"/>
                <a:lumMod val="100000"/>
                <a:shade val="100000"/>
              </a:schemeClr>
            </a:gs>
            <a:gs pos="100000">
              <a:schemeClr val="accent4">
                <a:hueOff val="3266964"/>
                <a:satOff val="-13592"/>
                <a:lumOff val="320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8900" tIns="0" rIns="88900" bIns="0" numCol="1" spcCol="1270" anchor="ctr" anchorCtr="0">
          <a:noAutofit/>
        </a:bodyPr>
        <a:lstStyle/>
        <a:p>
          <a:pPr marL="0" lvl="0" indent="0" algn="ctr" defTabSz="622300">
            <a:lnSpc>
              <a:spcPct val="90000"/>
            </a:lnSpc>
            <a:spcBef>
              <a:spcPct val="0"/>
            </a:spcBef>
            <a:spcAft>
              <a:spcPct val="35000"/>
            </a:spcAft>
            <a:buNone/>
          </a:pPr>
          <a:r>
            <a:rPr lang="en-AU" sz="1400" b="1" kern="1200" dirty="0" err="1">
              <a:solidFill>
                <a:schemeClr val="tx1"/>
              </a:solidFill>
              <a:latin typeface="Arial" panose="020B0604020202020204" pitchFamily="34" charset="0"/>
              <a:cs typeface="Arial" panose="020B0604020202020204" pitchFamily="34" charset="0"/>
            </a:rPr>
            <a:t>Penyediaan</a:t>
          </a:r>
          <a:r>
            <a:rPr lang="en-AU" sz="1400" b="1" kern="1200" dirty="0">
              <a:solidFill>
                <a:schemeClr val="tx1"/>
              </a:solidFill>
              <a:latin typeface="Arial" panose="020B0604020202020204" pitchFamily="34" charset="0"/>
              <a:cs typeface="Arial" panose="020B0604020202020204" pitchFamily="34" charset="0"/>
            </a:rPr>
            <a:t> </a:t>
          </a:r>
          <a:r>
            <a:rPr lang="en-AU" sz="1400" b="1" kern="1200" dirty="0" err="1">
              <a:solidFill>
                <a:schemeClr val="tx1"/>
              </a:solidFill>
              <a:latin typeface="Arial" panose="020B0604020202020204" pitchFamily="34" charset="0"/>
              <a:cs typeface="Arial" panose="020B0604020202020204" pitchFamily="34" charset="0"/>
            </a:rPr>
            <a:t>Instrumen</a:t>
          </a:r>
          <a:r>
            <a:rPr lang="en-AU" sz="1400" b="1" kern="1200" dirty="0">
              <a:solidFill>
                <a:schemeClr val="tx1"/>
              </a:solidFill>
              <a:latin typeface="Arial" panose="020B0604020202020204" pitchFamily="34" charset="0"/>
              <a:cs typeface="Arial" panose="020B0604020202020204" pitchFamily="34" charset="0"/>
            </a:rPr>
            <a:t> </a:t>
          </a:r>
          <a:r>
            <a:rPr lang="en-AU" sz="1400" b="1" kern="1200" dirty="0" err="1">
              <a:solidFill>
                <a:schemeClr val="tx1"/>
              </a:solidFill>
              <a:latin typeface="Arial" panose="020B0604020202020204" pitchFamily="34" charset="0"/>
              <a:cs typeface="Arial" panose="020B0604020202020204" pitchFamily="34" charset="0"/>
            </a:rPr>
            <a:t>perolehan</a:t>
          </a:r>
          <a:r>
            <a:rPr lang="en-AU" sz="1400" b="1" kern="1200" dirty="0">
              <a:solidFill>
                <a:schemeClr val="tx1"/>
              </a:solidFill>
              <a:latin typeface="Arial" panose="020B0604020202020204" pitchFamily="34" charset="0"/>
              <a:cs typeface="Arial" panose="020B0604020202020204" pitchFamily="34" charset="0"/>
            </a:rPr>
            <a:t> data </a:t>
          </a:r>
          <a:r>
            <a:rPr lang="en-AU" sz="1400" b="1" kern="1200" dirty="0" err="1">
              <a:solidFill>
                <a:schemeClr val="tx1"/>
              </a:solidFill>
              <a:latin typeface="Arial" panose="020B0604020202020204" pitchFamily="34" charset="0"/>
              <a:cs typeface="Arial" panose="020B0604020202020204" pitchFamily="34" charset="0"/>
            </a:rPr>
            <a:t>berupa</a:t>
          </a:r>
          <a:r>
            <a:rPr lang="en-AU" sz="1400" b="1" kern="1200" dirty="0">
              <a:solidFill>
                <a:schemeClr val="tx1"/>
              </a:solidFill>
              <a:latin typeface="Arial" panose="020B0604020202020204" pitchFamily="34" charset="0"/>
              <a:cs typeface="Arial" panose="020B0604020202020204" pitchFamily="34" charset="0"/>
            </a:rPr>
            <a:t> </a:t>
          </a:r>
          <a:r>
            <a:rPr lang="en-AU" sz="1400" b="1" kern="1200" dirty="0" err="1">
              <a:solidFill>
                <a:schemeClr val="tx1"/>
              </a:solidFill>
              <a:latin typeface="Arial" panose="020B0604020202020204" pitchFamily="34" charset="0"/>
              <a:cs typeface="Arial" panose="020B0604020202020204" pitchFamily="34" charset="0"/>
            </a:rPr>
            <a:t>pencatatan</a:t>
          </a:r>
          <a:r>
            <a:rPr lang="en-AU" sz="1400" b="1" kern="1200" dirty="0">
              <a:solidFill>
                <a:schemeClr val="tx1"/>
              </a:solidFill>
              <a:latin typeface="Arial" panose="020B0604020202020204" pitchFamily="34" charset="0"/>
              <a:cs typeface="Arial" panose="020B0604020202020204" pitchFamily="34" charset="0"/>
            </a:rPr>
            <a:t> </a:t>
          </a:r>
          <a:r>
            <a:rPr lang="en-AU" sz="1400" b="1" kern="1200" dirty="0" err="1">
              <a:solidFill>
                <a:schemeClr val="tx1"/>
              </a:solidFill>
              <a:latin typeface="Arial" panose="020B0604020202020204" pitchFamily="34" charset="0"/>
              <a:cs typeface="Arial" panose="020B0604020202020204" pitchFamily="34" charset="0"/>
            </a:rPr>
            <a:t>dan</a:t>
          </a:r>
          <a:r>
            <a:rPr lang="en-AU" sz="1400" b="1" kern="1200" dirty="0">
              <a:solidFill>
                <a:schemeClr val="tx1"/>
              </a:solidFill>
              <a:latin typeface="Arial" panose="020B0604020202020204" pitchFamily="34" charset="0"/>
              <a:cs typeface="Arial" panose="020B0604020202020204" pitchFamily="34" charset="0"/>
            </a:rPr>
            <a:t> </a:t>
          </a:r>
          <a:r>
            <a:rPr lang="en-AU" sz="1400" b="1" kern="1200" dirty="0" err="1">
              <a:solidFill>
                <a:schemeClr val="tx1"/>
              </a:solidFill>
              <a:latin typeface="Arial" panose="020B0604020202020204" pitchFamily="34" charset="0"/>
              <a:cs typeface="Arial" panose="020B0604020202020204" pitchFamily="34" charset="0"/>
            </a:rPr>
            <a:t>registrasi</a:t>
          </a:r>
          <a:endParaRPr lang="en-AU" sz="1400" b="1" kern="1200" dirty="0">
            <a:solidFill>
              <a:schemeClr val="tx1"/>
            </a:solidFill>
            <a:latin typeface="Arial" panose="020B0604020202020204" pitchFamily="34" charset="0"/>
            <a:cs typeface="Arial" panose="020B0604020202020204" pitchFamily="34" charset="0"/>
          </a:endParaRPr>
        </a:p>
      </dsp:txBody>
      <dsp:txXfrm rot="5400000">
        <a:off x="1630719" y="584286"/>
        <a:ext cx="1515512" cy="1752859"/>
      </dsp:txXfrm>
    </dsp:sp>
    <dsp:sp modelId="{38F22996-922B-45E5-99BD-CB2B4F3AF712}">
      <dsp:nvSpPr>
        <dsp:cNvPr id="0" name=""/>
        <dsp:cNvSpPr/>
      </dsp:nvSpPr>
      <dsp:spPr>
        <a:xfrm rot="16200000">
          <a:off x="2556936" y="702959"/>
          <a:ext cx="2921431" cy="1515512"/>
        </a:xfrm>
        <a:prstGeom prst="flowChartManualOperation">
          <a:avLst/>
        </a:prstGeom>
        <a:gradFill rotWithShape="0">
          <a:gsLst>
            <a:gs pos="0">
              <a:schemeClr val="accent4">
                <a:hueOff val="6533927"/>
                <a:satOff val="-27185"/>
                <a:lumOff val="6405"/>
                <a:alphaOff val="0"/>
                <a:satMod val="103000"/>
                <a:lumMod val="102000"/>
                <a:tint val="94000"/>
              </a:schemeClr>
            </a:gs>
            <a:gs pos="50000">
              <a:schemeClr val="accent4">
                <a:hueOff val="6533927"/>
                <a:satOff val="-27185"/>
                <a:lumOff val="6405"/>
                <a:alphaOff val="0"/>
                <a:satMod val="110000"/>
                <a:lumMod val="100000"/>
                <a:shade val="100000"/>
              </a:schemeClr>
            </a:gs>
            <a:gs pos="100000">
              <a:schemeClr val="accent4">
                <a:hueOff val="6533927"/>
                <a:satOff val="-27185"/>
                <a:lumOff val="640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8900" tIns="0" rIns="88900" bIns="0" numCol="1" spcCol="1270" anchor="ctr" anchorCtr="0">
          <a:noAutofit/>
        </a:bodyPr>
        <a:lstStyle/>
        <a:p>
          <a:pPr marL="0" lvl="0" indent="0" algn="ctr" defTabSz="622300">
            <a:lnSpc>
              <a:spcPct val="90000"/>
            </a:lnSpc>
            <a:spcBef>
              <a:spcPct val="0"/>
            </a:spcBef>
            <a:spcAft>
              <a:spcPct val="35000"/>
            </a:spcAft>
            <a:buNone/>
          </a:pPr>
          <a:r>
            <a:rPr lang="en-AU" sz="1400" b="1" kern="1200" dirty="0" err="1">
              <a:solidFill>
                <a:schemeClr val="tx1"/>
              </a:solidFill>
              <a:latin typeface="Arial" panose="020B0604020202020204" pitchFamily="34" charset="0"/>
              <a:cs typeface="Arial" panose="020B0604020202020204" pitchFamily="34" charset="0"/>
            </a:rPr>
            <a:t>Penatausahaan</a:t>
          </a:r>
          <a:r>
            <a:rPr lang="en-AU" sz="1400" b="1" kern="1200" dirty="0">
              <a:solidFill>
                <a:schemeClr val="tx1"/>
              </a:solidFill>
              <a:latin typeface="Arial" panose="020B0604020202020204" pitchFamily="34" charset="0"/>
              <a:cs typeface="Arial" panose="020B0604020202020204" pitchFamily="34" charset="0"/>
            </a:rPr>
            <a:t> </a:t>
          </a:r>
          <a:r>
            <a:rPr lang="en-AU" sz="1400" b="1" kern="1200" dirty="0" err="1">
              <a:solidFill>
                <a:schemeClr val="tx1"/>
              </a:solidFill>
              <a:latin typeface="Arial" panose="020B0604020202020204" pitchFamily="34" charset="0"/>
              <a:cs typeface="Arial" panose="020B0604020202020204" pitchFamily="34" charset="0"/>
            </a:rPr>
            <a:t>dan</a:t>
          </a:r>
          <a:r>
            <a:rPr lang="en-AU" sz="1400" b="1" kern="1200" dirty="0">
              <a:solidFill>
                <a:schemeClr val="tx1"/>
              </a:solidFill>
              <a:latin typeface="Arial" panose="020B0604020202020204" pitchFamily="34" charset="0"/>
              <a:cs typeface="Arial" panose="020B0604020202020204" pitchFamily="34" charset="0"/>
            </a:rPr>
            <a:t> </a:t>
          </a:r>
          <a:r>
            <a:rPr lang="en-AU" sz="1400" b="1" kern="1200" dirty="0" err="1">
              <a:solidFill>
                <a:schemeClr val="tx1"/>
              </a:solidFill>
              <a:latin typeface="Arial" panose="020B0604020202020204" pitchFamily="34" charset="0"/>
              <a:cs typeface="Arial" panose="020B0604020202020204" pitchFamily="34" charset="0"/>
            </a:rPr>
            <a:t>penyimpanan</a:t>
          </a:r>
          <a:r>
            <a:rPr lang="en-AU" sz="1400" b="1" kern="1200" dirty="0">
              <a:solidFill>
                <a:schemeClr val="tx1"/>
              </a:solidFill>
              <a:latin typeface="Arial" panose="020B0604020202020204" pitchFamily="34" charset="0"/>
              <a:cs typeface="Arial" panose="020B0604020202020204" pitchFamily="34" charset="0"/>
            </a:rPr>
            <a:t> data</a:t>
          </a:r>
        </a:p>
      </dsp:txBody>
      <dsp:txXfrm rot="5400000">
        <a:off x="3259895" y="584286"/>
        <a:ext cx="1515512" cy="1752859"/>
      </dsp:txXfrm>
    </dsp:sp>
    <dsp:sp modelId="{1508A120-A145-4E42-AF06-89692EB1F331}">
      <dsp:nvSpPr>
        <dsp:cNvPr id="0" name=""/>
        <dsp:cNvSpPr/>
      </dsp:nvSpPr>
      <dsp:spPr>
        <a:xfrm rot="16200000">
          <a:off x="4186111" y="702959"/>
          <a:ext cx="2921431" cy="1515512"/>
        </a:xfrm>
        <a:prstGeom prst="flowChartManualOperation">
          <a:avLst/>
        </a:prstGeom>
        <a:gradFill rotWithShape="0">
          <a:gsLst>
            <a:gs pos="0">
              <a:schemeClr val="accent4">
                <a:hueOff val="9800891"/>
                <a:satOff val="-40777"/>
                <a:lumOff val="9608"/>
                <a:alphaOff val="0"/>
                <a:satMod val="103000"/>
                <a:lumMod val="102000"/>
                <a:tint val="94000"/>
              </a:schemeClr>
            </a:gs>
            <a:gs pos="50000">
              <a:schemeClr val="accent4">
                <a:hueOff val="9800891"/>
                <a:satOff val="-40777"/>
                <a:lumOff val="9608"/>
                <a:alphaOff val="0"/>
                <a:satMod val="110000"/>
                <a:lumMod val="100000"/>
                <a:shade val="100000"/>
              </a:schemeClr>
            </a:gs>
            <a:gs pos="100000">
              <a:schemeClr val="accent4">
                <a:hueOff val="9800891"/>
                <a:satOff val="-40777"/>
                <a:lumOff val="960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8900" tIns="0" rIns="88900" bIns="0" numCol="1" spcCol="1270" anchor="ctr" anchorCtr="0">
          <a:noAutofit/>
        </a:bodyPr>
        <a:lstStyle/>
        <a:p>
          <a:pPr marL="0" lvl="0" indent="0" algn="ctr" defTabSz="622300">
            <a:lnSpc>
              <a:spcPct val="90000"/>
            </a:lnSpc>
            <a:spcBef>
              <a:spcPct val="0"/>
            </a:spcBef>
            <a:spcAft>
              <a:spcPct val="35000"/>
            </a:spcAft>
            <a:buNone/>
          </a:pPr>
          <a:r>
            <a:rPr lang="en-AU" sz="1400" b="1" kern="1200" dirty="0" err="1">
              <a:solidFill>
                <a:schemeClr val="tx1"/>
              </a:solidFill>
              <a:latin typeface="Arial" panose="020B0604020202020204" pitchFamily="34" charset="0"/>
              <a:cs typeface="Arial" panose="020B0604020202020204" pitchFamily="34" charset="0"/>
            </a:rPr>
            <a:t>Pengkompilasian</a:t>
          </a:r>
          <a:r>
            <a:rPr lang="en-AU" sz="1400" b="1" kern="1200" dirty="0">
              <a:solidFill>
                <a:schemeClr val="tx1"/>
              </a:solidFill>
              <a:latin typeface="Arial" panose="020B0604020202020204" pitchFamily="34" charset="0"/>
              <a:cs typeface="Arial" panose="020B0604020202020204" pitchFamily="34" charset="0"/>
            </a:rPr>
            <a:t> </a:t>
          </a:r>
          <a:r>
            <a:rPr lang="en-AU" sz="1400" b="1" kern="1200" dirty="0" err="1">
              <a:solidFill>
                <a:schemeClr val="tx1"/>
              </a:solidFill>
              <a:latin typeface="Arial" panose="020B0604020202020204" pitchFamily="34" charset="0"/>
              <a:cs typeface="Arial" panose="020B0604020202020204" pitchFamily="34" charset="0"/>
            </a:rPr>
            <a:t>dan</a:t>
          </a:r>
          <a:r>
            <a:rPr lang="en-AU" sz="1400" b="1" kern="1200" dirty="0">
              <a:solidFill>
                <a:schemeClr val="tx1"/>
              </a:solidFill>
              <a:latin typeface="Arial" panose="020B0604020202020204" pitchFamily="34" charset="0"/>
              <a:cs typeface="Arial" panose="020B0604020202020204" pitchFamily="34" charset="0"/>
            </a:rPr>
            <a:t> </a:t>
          </a:r>
          <a:r>
            <a:rPr lang="en-AU" sz="1400" b="1" kern="1200" dirty="0" err="1">
              <a:solidFill>
                <a:schemeClr val="tx1"/>
              </a:solidFill>
              <a:latin typeface="Arial" panose="020B0604020202020204" pitchFamily="34" charset="0"/>
              <a:cs typeface="Arial" panose="020B0604020202020204" pitchFamily="34" charset="0"/>
            </a:rPr>
            <a:t>perangkuman</a:t>
          </a:r>
          <a:r>
            <a:rPr lang="en-AU" sz="1400" b="1" kern="1200" dirty="0">
              <a:solidFill>
                <a:schemeClr val="tx1"/>
              </a:solidFill>
              <a:latin typeface="Arial" panose="020B0604020202020204" pitchFamily="34" charset="0"/>
              <a:cs typeface="Arial" panose="020B0604020202020204" pitchFamily="34" charset="0"/>
            </a:rPr>
            <a:t> </a:t>
          </a:r>
        </a:p>
      </dsp:txBody>
      <dsp:txXfrm rot="5400000">
        <a:off x="4889070" y="584286"/>
        <a:ext cx="1515512" cy="175285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482243-F869-4672-86B8-60427919F944}">
      <dsp:nvSpPr>
        <dsp:cNvPr id="0" name=""/>
        <dsp:cNvSpPr/>
      </dsp:nvSpPr>
      <dsp:spPr>
        <a:xfrm>
          <a:off x="813" y="762167"/>
          <a:ext cx="1333182" cy="1333182"/>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3369" tIns="16510" rIns="73369" bIns="16510" numCol="1" spcCol="1270" anchor="ctr" anchorCtr="0">
          <a:noAutofit/>
        </a:bodyPr>
        <a:lstStyle/>
        <a:p>
          <a:pPr marL="0" lvl="0" indent="0" algn="ctr" defTabSz="577850">
            <a:lnSpc>
              <a:spcPct val="90000"/>
            </a:lnSpc>
            <a:spcBef>
              <a:spcPct val="0"/>
            </a:spcBef>
            <a:spcAft>
              <a:spcPct val="35000"/>
            </a:spcAft>
            <a:buNone/>
          </a:pPr>
          <a:r>
            <a:rPr lang="en-AU" sz="1300" b="1" kern="1200" dirty="0" err="1">
              <a:latin typeface="Arial" panose="020B0604020202020204" pitchFamily="34" charset="0"/>
              <a:cs typeface="Arial" panose="020B0604020202020204" pitchFamily="34" charset="0"/>
            </a:rPr>
            <a:t>Sasaran</a:t>
          </a:r>
          <a:r>
            <a:rPr lang="en-AU" sz="1300" b="1" kern="1200" dirty="0">
              <a:latin typeface="Arial" panose="020B0604020202020204" pitchFamily="34" charset="0"/>
              <a:cs typeface="Arial" panose="020B0604020202020204" pitchFamily="34" charset="0"/>
            </a:rPr>
            <a:t> </a:t>
          </a:r>
        </a:p>
      </dsp:txBody>
      <dsp:txXfrm>
        <a:off x="196053" y="957407"/>
        <a:ext cx="942702" cy="942702"/>
      </dsp:txXfrm>
    </dsp:sp>
    <dsp:sp modelId="{711A4591-F64A-4542-8E3F-E42B543D476F}">
      <dsp:nvSpPr>
        <dsp:cNvPr id="0" name=""/>
        <dsp:cNvSpPr/>
      </dsp:nvSpPr>
      <dsp:spPr>
        <a:xfrm>
          <a:off x="1067360" y="762167"/>
          <a:ext cx="1333182" cy="1333182"/>
        </a:xfrm>
        <a:prstGeom prst="ellipse">
          <a:avLst/>
        </a:prstGeom>
        <a:solidFill>
          <a:schemeClr val="accent3">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3369" tIns="16510" rIns="73369" bIns="16510" numCol="1" spcCol="1270" anchor="ctr" anchorCtr="0">
          <a:noAutofit/>
        </a:bodyPr>
        <a:lstStyle/>
        <a:p>
          <a:pPr marL="0" lvl="0" indent="0" algn="ctr" defTabSz="577850">
            <a:lnSpc>
              <a:spcPct val="90000"/>
            </a:lnSpc>
            <a:spcBef>
              <a:spcPct val="0"/>
            </a:spcBef>
            <a:spcAft>
              <a:spcPct val="35000"/>
            </a:spcAft>
            <a:buNone/>
          </a:pPr>
          <a:r>
            <a:rPr lang="en-AU" sz="1300" b="1" kern="1200" dirty="0" err="1">
              <a:latin typeface="Arial" panose="020B0604020202020204" pitchFamily="34" charset="0"/>
              <a:cs typeface="Arial" panose="020B0604020202020204" pitchFamily="34" charset="0"/>
            </a:rPr>
            <a:t>Indikator</a:t>
          </a:r>
          <a:r>
            <a:rPr lang="en-AU" sz="1300" b="1" kern="1200" dirty="0">
              <a:latin typeface="Arial" panose="020B0604020202020204" pitchFamily="34" charset="0"/>
              <a:cs typeface="Arial" panose="020B0604020202020204" pitchFamily="34" charset="0"/>
            </a:rPr>
            <a:t> </a:t>
          </a:r>
          <a:r>
            <a:rPr lang="en-AU" sz="1300" b="1" kern="1200" dirty="0" err="1">
              <a:latin typeface="Arial" panose="020B0604020202020204" pitchFamily="34" charset="0"/>
              <a:cs typeface="Arial" panose="020B0604020202020204" pitchFamily="34" charset="0"/>
            </a:rPr>
            <a:t>Kinerja</a:t>
          </a:r>
          <a:r>
            <a:rPr lang="en-AU" sz="1300" b="1" kern="1200" dirty="0">
              <a:latin typeface="Arial" panose="020B0604020202020204" pitchFamily="34" charset="0"/>
              <a:cs typeface="Arial" panose="020B0604020202020204" pitchFamily="34" charset="0"/>
            </a:rPr>
            <a:t> </a:t>
          </a:r>
        </a:p>
      </dsp:txBody>
      <dsp:txXfrm>
        <a:off x="1262600" y="957407"/>
        <a:ext cx="942702" cy="942702"/>
      </dsp:txXfrm>
    </dsp:sp>
    <dsp:sp modelId="{C6D5AF44-4348-4EB3-B6A2-15D1AD9FDAAF}">
      <dsp:nvSpPr>
        <dsp:cNvPr id="0" name=""/>
        <dsp:cNvSpPr/>
      </dsp:nvSpPr>
      <dsp:spPr>
        <a:xfrm>
          <a:off x="2133906" y="762167"/>
          <a:ext cx="1333182" cy="1333182"/>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3369" tIns="16510" rIns="73369" bIns="16510" numCol="1" spcCol="1270" anchor="ctr" anchorCtr="0">
          <a:noAutofit/>
        </a:bodyPr>
        <a:lstStyle/>
        <a:p>
          <a:pPr marL="0" lvl="0" indent="0" algn="ctr" defTabSz="577850">
            <a:lnSpc>
              <a:spcPct val="90000"/>
            </a:lnSpc>
            <a:spcBef>
              <a:spcPct val="0"/>
            </a:spcBef>
            <a:spcAft>
              <a:spcPct val="35000"/>
            </a:spcAft>
            <a:buNone/>
          </a:pPr>
          <a:r>
            <a:rPr lang="en-AU" sz="1300" b="1" kern="1200" dirty="0">
              <a:latin typeface="Arial" panose="020B0604020202020204" pitchFamily="34" charset="0"/>
              <a:cs typeface="Arial" panose="020B0604020202020204" pitchFamily="34" charset="0"/>
            </a:rPr>
            <a:t>Target </a:t>
          </a:r>
        </a:p>
      </dsp:txBody>
      <dsp:txXfrm>
        <a:off x="2329146" y="957407"/>
        <a:ext cx="942702" cy="942702"/>
      </dsp:txXfrm>
    </dsp:sp>
    <dsp:sp modelId="{8190B15A-29AF-4C0E-9C64-3B369089C941}">
      <dsp:nvSpPr>
        <dsp:cNvPr id="0" name=""/>
        <dsp:cNvSpPr/>
      </dsp:nvSpPr>
      <dsp:spPr>
        <a:xfrm>
          <a:off x="3200452" y="762167"/>
          <a:ext cx="1333182" cy="1333182"/>
        </a:xfrm>
        <a:prstGeom prst="ellipse">
          <a:avLst/>
        </a:prstGeom>
        <a:solidFill>
          <a:schemeClr val="accent5">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3369" tIns="16510" rIns="73369" bIns="16510" numCol="1" spcCol="1270" anchor="ctr" anchorCtr="0">
          <a:noAutofit/>
        </a:bodyPr>
        <a:lstStyle/>
        <a:p>
          <a:pPr marL="0" lvl="0" indent="0" algn="ctr" defTabSz="577850">
            <a:lnSpc>
              <a:spcPct val="90000"/>
            </a:lnSpc>
            <a:spcBef>
              <a:spcPct val="0"/>
            </a:spcBef>
            <a:spcAft>
              <a:spcPct val="35000"/>
            </a:spcAft>
            <a:buNone/>
          </a:pPr>
          <a:r>
            <a:rPr lang="en-AU" sz="1300" b="1" kern="1200" dirty="0" err="1">
              <a:latin typeface="Arial" panose="020B0604020202020204" pitchFamily="34" charset="0"/>
              <a:cs typeface="Arial" panose="020B0604020202020204" pitchFamily="34" charset="0"/>
            </a:rPr>
            <a:t>Realisasi</a:t>
          </a:r>
          <a:r>
            <a:rPr lang="en-AU" sz="1300" b="1" kern="1200" dirty="0">
              <a:latin typeface="Arial" panose="020B0604020202020204" pitchFamily="34" charset="0"/>
              <a:cs typeface="Arial" panose="020B0604020202020204" pitchFamily="34" charset="0"/>
            </a:rPr>
            <a:t> </a:t>
          </a:r>
        </a:p>
      </dsp:txBody>
      <dsp:txXfrm>
        <a:off x="3395692" y="957407"/>
        <a:ext cx="942702" cy="942702"/>
      </dsp:txXfrm>
    </dsp:sp>
    <dsp:sp modelId="{79A5D9FA-3830-41CC-9502-235362EBBD35}">
      <dsp:nvSpPr>
        <dsp:cNvPr id="0" name=""/>
        <dsp:cNvSpPr/>
      </dsp:nvSpPr>
      <dsp:spPr>
        <a:xfrm>
          <a:off x="4266998" y="762167"/>
          <a:ext cx="1333182" cy="1333182"/>
        </a:xfrm>
        <a:prstGeom prst="ellipse">
          <a:avLst/>
        </a:prstGeom>
        <a:solidFill>
          <a:schemeClr val="accent6">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3369" tIns="16510" rIns="73369" bIns="16510" numCol="1" spcCol="1270" anchor="ctr" anchorCtr="0">
          <a:noAutofit/>
        </a:bodyPr>
        <a:lstStyle/>
        <a:p>
          <a:pPr marL="0" lvl="0" indent="0" algn="ctr" defTabSz="577850">
            <a:lnSpc>
              <a:spcPct val="90000"/>
            </a:lnSpc>
            <a:spcBef>
              <a:spcPct val="0"/>
            </a:spcBef>
            <a:spcAft>
              <a:spcPct val="35000"/>
            </a:spcAft>
            <a:buNone/>
          </a:pPr>
          <a:r>
            <a:rPr lang="en-AU" sz="1300" b="1" kern="1200" dirty="0" err="1">
              <a:latin typeface="Arial" panose="020B0604020202020204" pitchFamily="34" charset="0"/>
              <a:cs typeface="Arial" panose="020B0604020202020204" pitchFamily="34" charset="0"/>
            </a:rPr>
            <a:t>Pagu</a:t>
          </a:r>
          <a:r>
            <a:rPr lang="en-AU" sz="1300" b="1" kern="1200" dirty="0">
              <a:latin typeface="Arial" panose="020B0604020202020204" pitchFamily="34" charset="0"/>
              <a:cs typeface="Arial" panose="020B0604020202020204" pitchFamily="34" charset="0"/>
            </a:rPr>
            <a:t> </a:t>
          </a:r>
          <a:r>
            <a:rPr lang="en-AU" sz="1300" b="1" kern="1200" dirty="0" err="1">
              <a:latin typeface="Arial" panose="020B0604020202020204" pitchFamily="34" charset="0"/>
              <a:cs typeface="Arial" panose="020B0604020202020204" pitchFamily="34" charset="0"/>
            </a:rPr>
            <a:t>Anggaran</a:t>
          </a:r>
          <a:endParaRPr lang="en-AU" sz="1300" b="1" kern="1200" dirty="0">
            <a:latin typeface="Arial" panose="020B0604020202020204" pitchFamily="34" charset="0"/>
            <a:cs typeface="Arial" panose="020B0604020202020204" pitchFamily="34" charset="0"/>
          </a:endParaRPr>
        </a:p>
      </dsp:txBody>
      <dsp:txXfrm>
        <a:off x="4462238" y="957407"/>
        <a:ext cx="942702" cy="942702"/>
      </dsp:txXfrm>
    </dsp:sp>
    <dsp:sp modelId="{87735CF1-A385-4888-A42C-4A4E8EDE45B8}">
      <dsp:nvSpPr>
        <dsp:cNvPr id="0" name=""/>
        <dsp:cNvSpPr/>
      </dsp:nvSpPr>
      <dsp:spPr>
        <a:xfrm>
          <a:off x="5333544" y="762167"/>
          <a:ext cx="1333182" cy="1333182"/>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3369" tIns="16510" rIns="73369" bIns="16510" numCol="1" spcCol="1270" anchor="ctr" anchorCtr="0">
          <a:noAutofit/>
        </a:bodyPr>
        <a:lstStyle/>
        <a:p>
          <a:pPr marL="0" lvl="0" indent="0" algn="ctr" defTabSz="577850">
            <a:lnSpc>
              <a:spcPct val="90000"/>
            </a:lnSpc>
            <a:spcBef>
              <a:spcPct val="0"/>
            </a:spcBef>
            <a:spcAft>
              <a:spcPct val="35000"/>
            </a:spcAft>
            <a:buNone/>
          </a:pPr>
          <a:r>
            <a:rPr lang="en-AU" sz="1300" b="1" kern="1200" dirty="0" err="1">
              <a:latin typeface="Arial" panose="020B0604020202020204" pitchFamily="34" charset="0"/>
              <a:cs typeface="Arial" panose="020B0604020202020204" pitchFamily="34" charset="0"/>
            </a:rPr>
            <a:t>Realisasi</a:t>
          </a:r>
          <a:r>
            <a:rPr lang="en-AU" sz="1300" b="1" kern="1200" dirty="0">
              <a:latin typeface="Arial" panose="020B0604020202020204" pitchFamily="34" charset="0"/>
              <a:cs typeface="Arial" panose="020B0604020202020204" pitchFamily="34" charset="0"/>
            </a:rPr>
            <a:t> </a:t>
          </a:r>
          <a:r>
            <a:rPr lang="en-AU" sz="1300" b="1" kern="1200" dirty="0" err="1">
              <a:latin typeface="Arial" panose="020B0604020202020204" pitchFamily="34" charset="0"/>
              <a:cs typeface="Arial" panose="020B0604020202020204" pitchFamily="34" charset="0"/>
            </a:rPr>
            <a:t>Anggaran</a:t>
          </a:r>
          <a:endParaRPr lang="en-AU" sz="1300" b="1" kern="1200" dirty="0">
            <a:latin typeface="Arial" panose="020B0604020202020204" pitchFamily="34" charset="0"/>
            <a:cs typeface="Arial" panose="020B0604020202020204" pitchFamily="34" charset="0"/>
          </a:endParaRPr>
        </a:p>
      </dsp:txBody>
      <dsp:txXfrm>
        <a:off x="5528784" y="957407"/>
        <a:ext cx="942702" cy="94270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EA9EF4-3854-486F-9B23-D430BFEBA6DF}">
      <dsp:nvSpPr>
        <dsp:cNvPr id="0" name=""/>
        <dsp:cNvSpPr/>
      </dsp:nvSpPr>
      <dsp:spPr>
        <a:xfrm>
          <a:off x="122290" y="132"/>
          <a:ext cx="2259532" cy="3781218"/>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100000"/>
            </a:lnSpc>
            <a:spcBef>
              <a:spcPct val="0"/>
            </a:spcBef>
            <a:spcAft>
              <a:spcPct val="35000"/>
            </a:spcAft>
            <a:buNone/>
          </a:pPr>
          <a:r>
            <a:rPr lang="en-ID" sz="1400" b="1" kern="1200" dirty="0">
              <a:solidFill>
                <a:schemeClr val="tx1"/>
              </a:solidFill>
              <a:latin typeface="Arial" panose="020B0604020202020204" pitchFamily="34" charset="0"/>
              <a:cs typeface="Arial" panose="020B0604020202020204" pitchFamily="34" charset="0"/>
            </a:rPr>
            <a:t>E-SAKIP</a:t>
          </a:r>
        </a:p>
      </dsp:txBody>
      <dsp:txXfrm>
        <a:off x="122290" y="132"/>
        <a:ext cx="2259532" cy="1134365"/>
      </dsp:txXfrm>
    </dsp:sp>
    <dsp:sp modelId="{EED493D3-8945-47A3-A3FA-CE77559064D9}">
      <dsp:nvSpPr>
        <dsp:cNvPr id="0" name=""/>
        <dsp:cNvSpPr/>
      </dsp:nvSpPr>
      <dsp:spPr>
        <a:xfrm>
          <a:off x="326716" y="1085060"/>
          <a:ext cx="1882948" cy="1005748"/>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ctr" defTabSz="444500">
            <a:lnSpc>
              <a:spcPct val="100000"/>
            </a:lnSpc>
            <a:spcBef>
              <a:spcPct val="0"/>
            </a:spcBef>
            <a:spcAft>
              <a:spcPct val="35000"/>
            </a:spcAft>
            <a:buNone/>
          </a:pPr>
          <a:r>
            <a:rPr lang="en-ID" sz="1000" kern="1200" dirty="0" err="1">
              <a:solidFill>
                <a:schemeClr val="tx1"/>
              </a:solidFill>
              <a:latin typeface="Arial" panose="020B0604020202020204" pitchFamily="34" charset="0"/>
              <a:cs typeface="Arial" panose="020B0604020202020204" pitchFamily="34" charset="0"/>
            </a:rPr>
            <a:t>Aplikasi</a:t>
          </a:r>
          <a:r>
            <a:rPr lang="en-ID" sz="1000" kern="1200" dirty="0">
              <a:solidFill>
                <a:schemeClr val="tx1"/>
              </a:solidFill>
              <a:latin typeface="Arial" panose="020B0604020202020204" pitchFamily="34" charset="0"/>
              <a:cs typeface="Arial" panose="020B0604020202020204" pitchFamily="34" charset="0"/>
            </a:rPr>
            <a:t> oleh Kementerian PANRB.</a:t>
          </a:r>
          <a:endParaRPr sz="1000" kern="1200" dirty="0">
            <a:latin typeface="Arial" panose="020B0604020202020204" pitchFamily="34" charset="0"/>
            <a:cs typeface="Arial" panose="020B0604020202020204" pitchFamily="34" charset="0"/>
          </a:endParaRPr>
        </a:p>
      </dsp:txBody>
      <dsp:txXfrm>
        <a:off x="356173" y="1114517"/>
        <a:ext cx="1824034" cy="946834"/>
      </dsp:txXfrm>
    </dsp:sp>
    <dsp:sp modelId="{37C51A99-806D-4BEF-8F35-C83849D3D5BC}">
      <dsp:nvSpPr>
        <dsp:cNvPr id="0" name=""/>
        <dsp:cNvSpPr/>
      </dsp:nvSpPr>
      <dsp:spPr>
        <a:xfrm>
          <a:off x="340581" y="2295003"/>
          <a:ext cx="1855217" cy="1297325"/>
        </a:xfrm>
        <a:prstGeom prst="roundRect">
          <a:avLst>
            <a:gd name="adj" fmla="val 10000"/>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ctr" defTabSz="444500">
            <a:lnSpc>
              <a:spcPct val="100000"/>
            </a:lnSpc>
            <a:spcBef>
              <a:spcPct val="0"/>
            </a:spcBef>
            <a:spcAft>
              <a:spcPct val="35000"/>
            </a:spcAft>
            <a:buNone/>
          </a:pPr>
          <a:r>
            <a:rPr lang="en-ID" sz="1000" kern="1200" dirty="0" err="1">
              <a:solidFill>
                <a:schemeClr val="tx1"/>
              </a:solidFill>
              <a:latin typeface="Arial" panose="020B0604020202020204" pitchFamily="34" charset="0"/>
              <a:cs typeface="Arial" panose="020B0604020202020204" pitchFamily="34" charset="0"/>
            </a:rPr>
            <a:t>Balai</a:t>
          </a:r>
          <a:r>
            <a:rPr lang="en-ID" sz="1000" kern="1200" dirty="0">
              <a:solidFill>
                <a:schemeClr val="tx1"/>
              </a:solidFill>
              <a:latin typeface="Arial" panose="020B0604020202020204" pitchFamily="34" charset="0"/>
              <a:cs typeface="Arial" panose="020B0604020202020204" pitchFamily="34" charset="0"/>
            </a:rPr>
            <a:t>/</a:t>
          </a:r>
          <a:r>
            <a:rPr lang="en-ID" sz="1000" kern="1200" dirty="0" err="1">
              <a:solidFill>
                <a:schemeClr val="tx1"/>
              </a:solidFill>
              <a:latin typeface="Arial" panose="020B0604020202020204" pitchFamily="34" charset="0"/>
              <a:cs typeface="Arial" panose="020B0604020202020204" pitchFamily="34" charset="0"/>
            </a:rPr>
            <a:t>Satker</a:t>
          </a:r>
          <a:r>
            <a:rPr lang="en-ID" sz="1000" kern="1200" dirty="0">
              <a:solidFill>
                <a:schemeClr val="tx1"/>
              </a:solidFill>
              <a:latin typeface="Arial" panose="020B0604020202020204" pitchFamily="34" charset="0"/>
              <a:cs typeface="Arial" panose="020B0604020202020204" pitchFamily="34" charset="0"/>
            </a:rPr>
            <a:t> </a:t>
          </a:r>
          <a:r>
            <a:rPr lang="en-ID" sz="1000" i="1" kern="1200" dirty="0">
              <a:solidFill>
                <a:schemeClr val="tx1"/>
              </a:solidFill>
              <a:latin typeface="Arial" panose="020B0604020202020204" pitchFamily="34" charset="0"/>
              <a:cs typeface="Arial" panose="020B0604020202020204" pitchFamily="34" charset="0"/>
            </a:rPr>
            <a:t>upload</a:t>
          </a:r>
          <a:r>
            <a:rPr lang="en-ID" sz="1000" kern="1200" dirty="0">
              <a:solidFill>
                <a:schemeClr val="tx1"/>
              </a:solidFill>
              <a:latin typeface="Arial" panose="020B0604020202020204" pitchFamily="34" charset="0"/>
              <a:cs typeface="Arial" panose="020B0604020202020204" pitchFamily="34" charset="0"/>
            </a:rPr>
            <a:t> </a:t>
          </a:r>
          <a:r>
            <a:rPr lang="en-ID" sz="1000" kern="1200" dirty="0" err="1">
              <a:solidFill>
                <a:schemeClr val="tx1"/>
              </a:solidFill>
              <a:latin typeface="Arial" panose="020B0604020202020204" pitchFamily="34" charset="0"/>
              <a:cs typeface="Arial" panose="020B0604020202020204" pitchFamily="34" charset="0"/>
            </a:rPr>
            <a:t>Dokumen</a:t>
          </a:r>
          <a:r>
            <a:rPr lang="en-ID" sz="1000" kern="1200" dirty="0">
              <a:solidFill>
                <a:schemeClr val="tx1"/>
              </a:solidFill>
              <a:latin typeface="Arial" panose="020B0604020202020204" pitchFamily="34" charset="0"/>
              <a:cs typeface="Arial" panose="020B0604020202020204" pitchFamily="34" charset="0"/>
            </a:rPr>
            <a:t> SAKIP (RENSTRA, RKT, PK, LKIP, </a:t>
          </a:r>
          <a:r>
            <a:rPr lang="id-ID" sz="1000" kern="1200" dirty="0">
              <a:solidFill>
                <a:schemeClr val="tx1"/>
              </a:solidFill>
              <a:latin typeface="Arial" panose="020B0604020202020204" pitchFamily="34" charset="0"/>
              <a:cs typeface="Arial" panose="020B0604020202020204" pitchFamily="34" charset="0"/>
            </a:rPr>
            <a:t>Laporan Triwulan, </a:t>
          </a:r>
          <a:r>
            <a:rPr lang="en-ID" sz="1000" kern="1200" dirty="0" err="1">
              <a:solidFill>
                <a:schemeClr val="tx1"/>
              </a:solidFill>
              <a:latin typeface="Arial" panose="020B0604020202020204" pitchFamily="34" charset="0"/>
              <a:cs typeface="Arial" panose="020B0604020202020204" pitchFamily="34" charset="0"/>
            </a:rPr>
            <a:t>Rencana</a:t>
          </a:r>
          <a:r>
            <a:rPr lang="en-ID" sz="1000" kern="1200" dirty="0">
              <a:solidFill>
                <a:schemeClr val="tx1"/>
              </a:solidFill>
              <a:latin typeface="Arial" panose="020B0604020202020204" pitchFamily="34" charset="0"/>
              <a:cs typeface="Arial" panose="020B0604020202020204" pitchFamily="34" charset="0"/>
            </a:rPr>
            <a:t> </a:t>
          </a:r>
          <a:r>
            <a:rPr lang="en-ID" sz="1000" kern="1200" dirty="0" err="1">
              <a:solidFill>
                <a:schemeClr val="tx1"/>
              </a:solidFill>
              <a:latin typeface="Arial" panose="020B0604020202020204" pitchFamily="34" charset="0"/>
              <a:cs typeface="Arial" panose="020B0604020202020204" pitchFamily="34" charset="0"/>
            </a:rPr>
            <a:t>Aksi</a:t>
          </a:r>
          <a:r>
            <a:rPr lang="en-ID" sz="1000" kern="1200" dirty="0">
              <a:solidFill>
                <a:schemeClr val="tx1"/>
              </a:solidFill>
              <a:latin typeface="Arial" panose="020B0604020202020204" pitchFamily="34" charset="0"/>
              <a:cs typeface="Arial" panose="020B0604020202020204" pitchFamily="34" charset="0"/>
            </a:rPr>
            <a:t>) yang </a:t>
          </a:r>
          <a:r>
            <a:rPr lang="en-ID" sz="1000" kern="1200" dirty="0" err="1">
              <a:solidFill>
                <a:schemeClr val="tx1"/>
              </a:solidFill>
              <a:latin typeface="Arial" panose="020B0604020202020204" pitchFamily="34" charset="0"/>
              <a:cs typeface="Arial" panose="020B0604020202020204" pitchFamily="34" charset="0"/>
            </a:rPr>
            <a:t>telah</a:t>
          </a:r>
          <a:r>
            <a:rPr lang="en-ID" sz="1000" kern="1200" dirty="0">
              <a:solidFill>
                <a:schemeClr val="tx1"/>
              </a:solidFill>
              <a:latin typeface="Arial" panose="020B0604020202020204" pitchFamily="34" charset="0"/>
              <a:cs typeface="Arial" panose="020B0604020202020204" pitchFamily="34" charset="0"/>
            </a:rPr>
            <a:t> </a:t>
          </a:r>
          <a:r>
            <a:rPr lang="en-ID" sz="1000" kern="1200" dirty="0" err="1">
              <a:solidFill>
                <a:schemeClr val="tx1"/>
              </a:solidFill>
              <a:latin typeface="Arial" panose="020B0604020202020204" pitchFamily="34" charset="0"/>
              <a:cs typeface="Arial" panose="020B0604020202020204" pitchFamily="34" charset="0"/>
            </a:rPr>
            <a:t>mendapatkan</a:t>
          </a:r>
          <a:r>
            <a:rPr lang="en-ID" sz="1000" kern="1200" dirty="0">
              <a:solidFill>
                <a:schemeClr val="tx1"/>
              </a:solidFill>
              <a:latin typeface="Arial" panose="020B0604020202020204" pitchFamily="34" charset="0"/>
              <a:cs typeface="Arial" panose="020B0604020202020204" pitchFamily="34" charset="0"/>
            </a:rPr>
            <a:t> </a:t>
          </a:r>
          <a:r>
            <a:rPr lang="en-ID" sz="1000" kern="1200" dirty="0" err="1">
              <a:solidFill>
                <a:schemeClr val="tx1"/>
              </a:solidFill>
              <a:latin typeface="Arial" panose="020B0604020202020204" pitchFamily="34" charset="0"/>
              <a:cs typeface="Arial" panose="020B0604020202020204" pitchFamily="34" charset="0"/>
            </a:rPr>
            <a:t>persetujuan</a:t>
          </a:r>
          <a:r>
            <a:rPr lang="en-ID" sz="1000" kern="1200" dirty="0">
              <a:solidFill>
                <a:schemeClr val="tx1"/>
              </a:solidFill>
              <a:latin typeface="Arial" panose="020B0604020202020204" pitchFamily="34" charset="0"/>
              <a:cs typeface="Arial" panose="020B0604020202020204" pitchFamily="34" charset="0"/>
            </a:rPr>
            <a:t> </a:t>
          </a:r>
          <a:r>
            <a:rPr lang="en-ID" sz="1000" kern="1200" dirty="0" err="1">
              <a:solidFill>
                <a:schemeClr val="tx1"/>
              </a:solidFill>
              <a:latin typeface="Arial" panose="020B0604020202020204" pitchFamily="34" charset="0"/>
              <a:cs typeface="Arial" panose="020B0604020202020204" pitchFamily="34" charset="0"/>
            </a:rPr>
            <a:t>pimpinan</a:t>
          </a:r>
          <a:r>
            <a:rPr lang="en-ID" sz="1000" kern="1200" dirty="0">
              <a:solidFill>
                <a:schemeClr val="tx1"/>
              </a:solidFill>
              <a:latin typeface="Arial" panose="020B0604020202020204" pitchFamily="34" charset="0"/>
              <a:cs typeface="Arial" panose="020B0604020202020204" pitchFamily="34" charset="0"/>
            </a:rPr>
            <a:t> </a:t>
          </a:r>
          <a:r>
            <a:rPr lang="en-ID" sz="1000" kern="1200" dirty="0" err="1">
              <a:solidFill>
                <a:schemeClr val="tx1"/>
              </a:solidFill>
              <a:latin typeface="Arial" panose="020B0604020202020204" pitchFamily="34" charset="0"/>
              <a:cs typeface="Arial" panose="020B0604020202020204" pitchFamily="34" charset="0"/>
            </a:rPr>
            <a:t>sebagai</a:t>
          </a:r>
          <a:r>
            <a:rPr lang="en-ID" sz="1000" kern="1200" dirty="0">
              <a:solidFill>
                <a:schemeClr val="tx1"/>
              </a:solidFill>
              <a:latin typeface="Arial" panose="020B0604020202020204" pitchFamily="34" charset="0"/>
              <a:cs typeface="Arial" panose="020B0604020202020204" pitchFamily="34" charset="0"/>
            </a:rPr>
            <a:t> data </a:t>
          </a:r>
          <a:r>
            <a:rPr lang="en-ID" sz="1000" kern="1200" dirty="0" err="1">
              <a:solidFill>
                <a:schemeClr val="tx1"/>
              </a:solidFill>
              <a:latin typeface="Arial" panose="020B0604020202020204" pitchFamily="34" charset="0"/>
              <a:cs typeface="Arial" panose="020B0604020202020204" pitchFamily="34" charset="0"/>
            </a:rPr>
            <a:t>dukung</a:t>
          </a:r>
          <a:r>
            <a:rPr lang="en-ID" sz="1000" kern="1200" dirty="0">
              <a:solidFill>
                <a:schemeClr val="tx1"/>
              </a:solidFill>
              <a:latin typeface="Arial" panose="020B0604020202020204" pitchFamily="34" charset="0"/>
              <a:cs typeface="Arial" panose="020B0604020202020204" pitchFamily="34" charset="0"/>
            </a:rPr>
            <a:t> </a:t>
          </a:r>
          <a:r>
            <a:rPr lang="en-ID" sz="1000" kern="1200" dirty="0" err="1">
              <a:solidFill>
                <a:schemeClr val="tx1"/>
              </a:solidFill>
              <a:latin typeface="Arial" panose="020B0604020202020204" pitchFamily="34" charset="0"/>
              <a:cs typeface="Arial" panose="020B0604020202020204" pitchFamily="34" charset="0"/>
            </a:rPr>
            <a:t>evaluasi</a:t>
          </a:r>
          <a:r>
            <a:rPr lang="en-ID" sz="1000" kern="1200" dirty="0">
              <a:solidFill>
                <a:schemeClr val="tx1"/>
              </a:solidFill>
              <a:latin typeface="Arial" panose="020B0604020202020204" pitchFamily="34" charset="0"/>
              <a:cs typeface="Arial" panose="020B0604020202020204" pitchFamily="34" charset="0"/>
            </a:rPr>
            <a:t> </a:t>
          </a:r>
          <a:r>
            <a:rPr lang="id-ID" sz="1000" kern="1200" dirty="0">
              <a:solidFill>
                <a:schemeClr val="tx1"/>
              </a:solidFill>
              <a:latin typeface="Arial" panose="020B0604020202020204" pitchFamily="34" charset="0"/>
              <a:cs typeface="Arial" panose="020B0604020202020204" pitchFamily="34" charset="0"/>
            </a:rPr>
            <a:t>APIP </a:t>
          </a:r>
          <a:r>
            <a:rPr lang="en-ID" sz="1000" kern="1200" dirty="0" err="1">
              <a:solidFill>
                <a:schemeClr val="tx1"/>
              </a:solidFill>
              <a:latin typeface="Arial" panose="020B0604020202020204" pitchFamily="34" charset="0"/>
              <a:cs typeface="Arial" panose="020B0604020202020204" pitchFamily="34" charset="0"/>
            </a:rPr>
            <a:t>Kemenhub</a:t>
          </a:r>
          <a:r>
            <a:rPr lang="en-ID" sz="1000" kern="1200" dirty="0">
              <a:solidFill>
                <a:schemeClr val="tx1"/>
              </a:solidFill>
              <a:latin typeface="Arial" panose="020B0604020202020204" pitchFamily="34" charset="0"/>
              <a:cs typeface="Arial" panose="020B0604020202020204" pitchFamily="34" charset="0"/>
            </a:rPr>
            <a:t> dan </a:t>
          </a:r>
          <a:r>
            <a:rPr lang="id-ID" sz="1000" kern="1200" dirty="0">
              <a:solidFill>
                <a:schemeClr val="tx1"/>
              </a:solidFill>
              <a:latin typeface="Arial" panose="020B0604020202020204" pitchFamily="34" charset="0"/>
              <a:cs typeface="Arial" panose="020B0604020202020204" pitchFamily="34" charset="0"/>
            </a:rPr>
            <a:t>Kemen</a:t>
          </a:r>
          <a:r>
            <a:rPr lang="en-ID" sz="1000" kern="1200" dirty="0">
              <a:solidFill>
                <a:schemeClr val="tx1"/>
              </a:solidFill>
              <a:latin typeface="Arial" panose="020B0604020202020204" pitchFamily="34" charset="0"/>
              <a:cs typeface="Arial" panose="020B0604020202020204" pitchFamily="34" charset="0"/>
            </a:rPr>
            <a:t>PANRB</a:t>
          </a:r>
          <a:endParaRPr lang="en-ID" sz="1100" kern="1200" dirty="0">
            <a:solidFill>
              <a:schemeClr val="tx1"/>
            </a:solidFill>
            <a:latin typeface="Arial" panose="020B0604020202020204" pitchFamily="34" charset="0"/>
            <a:cs typeface="Arial" panose="020B0604020202020204" pitchFamily="34" charset="0"/>
          </a:endParaRPr>
        </a:p>
      </dsp:txBody>
      <dsp:txXfrm>
        <a:off x="378578" y="2333000"/>
        <a:ext cx="1779223" cy="1221331"/>
      </dsp:txXfrm>
    </dsp:sp>
    <dsp:sp modelId="{17F4EDB1-DBC3-42FE-8280-3AF11FF75C1A}">
      <dsp:nvSpPr>
        <dsp:cNvPr id="0" name=""/>
        <dsp:cNvSpPr/>
      </dsp:nvSpPr>
      <dsp:spPr>
        <a:xfrm>
          <a:off x="2481811" y="0"/>
          <a:ext cx="2259532" cy="3781483"/>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100000"/>
            </a:lnSpc>
            <a:spcBef>
              <a:spcPct val="0"/>
            </a:spcBef>
            <a:spcAft>
              <a:spcPct val="35000"/>
            </a:spcAft>
            <a:buNone/>
          </a:pPr>
          <a:r>
            <a:rPr lang="en-ID" sz="1400" b="1" kern="1200" dirty="0">
              <a:solidFill>
                <a:schemeClr val="tx1"/>
              </a:solidFill>
              <a:latin typeface="Arial" panose="020B0604020202020204" pitchFamily="34" charset="0"/>
              <a:cs typeface="Arial" panose="020B0604020202020204" pitchFamily="34" charset="0"/>
            </a:rPr>
            <a:t>E-MONEV</a:t>
          </a:r>
        </a:p>
      </dsp:txBody>
      <dsp:txXfrm>
        <a:off x="2481811" y="0"/>
        <a:ext cx="2259532" cy="1134444"/>
      </dsp:txXfrm>
    </dsp:sp>
    <dsp:sp modelId="{A3066E3A-963D-43C6-93A8-BB71917CE761}">
      <dsp:nvSpPr>
        <dsp:cNvPr id="0" name=""/>
        <dsp:cNvSpPr/>
      </dsp:nvSpPr>
      <dsp:spPr>
        <a:xfrm>
          <a:off x="2683969" y="1052192"/>
          <a:ext cx="1855217" cy="1006216"/>
        </a:xfrm>
        <a:prstGeom prst="roundRect">
          <a:avLst>
            <a:gd name="adj" fmla="val 10000"/>
          </a:avLst>
        </a:prstGeom>
        <a:solidFill>
          <a:schemeClr val="accent4">
            <a:hueOff val="3920356"/>
            <a:satOff val="-16311"/>
            <a:lumOff val="3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ctr" defTabSz="444500">
            <a:lnSpc>
              <a:spcPct val="100000"/>
            </a:lnSpc>
            <a:spcBef>
              <a:spcPct val="0"/>
            </a:spcBef>
            <a:spcAft>
              <a:spcPct val="35000"/>
            </a:spcAft>
            <a:buNone/>
          </a:pPr>
          <a:r>
            <a:rPr lang="en-ID" sz="1000" kern="1200" dirty="0" err="1">
              <a:solidFill>
                <a:schemeClr val="tx1"/>
              </a:solidFill>
              <a:latin typeface="Arial" panose="020B0604020202020204" pitchFamily="34" charset="0"/>
              <a:cs typeface="Arial" panose="020B0604020202020204" pitchFamily="34" charset="0"/>
            </a:rPr>
            <a:t>Aplikasi</a:t>
          </a:r>
          <a:r>
            <a:rPr lang="en-ID" sz="1000" kern="1200" dirty="0">
              <a:solidFill>
                <a:schemeClr val="tx1"/>
              </a:solidFill>
              <a:latin typeface="Arial" panose="020B0604020202020204" pitchFamily="34" charset="0"/>
              <a:cs typeface="Arial" panose="020B0604020202020204" pitchFamily="34" charset="0"/>
            </a:rPr>
            <a:t> oleh </a:t>
          </a:r>
          <a:r>
            <a:rPr lang="en-ID" sz="1000" kern="1200" dirty="0" err="1">
              <a:solidFill>
                <a:schemeClr val="tx1"/>
              </a:solidFill>
              <a:latin typeface="Arial" panose="020B0604020202020204" pitchFamily="34" charset="0"/>
              <a:cs typeface="Arial" panose="020B0604020202020204" pitchFamily="34" charset="0"/>
            </a:rPr>
            <a:t>Bappenas</a:t>
          </a:r>
          <a:r>
            <a:rPr lang="en-ID" sz="1000" kern="1200" dirty="0">
              <a:solidFill>
                <a:schemeClr val="tx1"/>
              </a:solidFill>
              <a:latin typeface="Arial" panose="020B0604020202020204" pitchFamily="34" charset="0"/>
              <a:cs typeface="Arial" panose="020B0604020202020204" pitchFamily="34" charset="0"/>
            </a:rPr>
            <a:t> </a:t>
          </a:r>
          <a:r>
            <a:rPr lang="en-ID" sz="1000" kern="1200" dirty="0" err="1">
              <a:solidFill>
                <a:schemeClr val="tx1"/>
              </a:solidFill>
              <a:latin typeface="Arial" panose="020B0604020202020204" pitchFamily="34" charset="0"/>
              <a:cs typeface="Arial" panose="020B0604020202020204" pitchFamily="34" charset="0"/>
            </a:rPr>
            <a:t>sebagai</a:t>
          </a:r>
          <a:r>
            <a:rPr lang="en-ID" sz="1000" kern="1200" dirty="0">
              <a:solidFill>
                <a:schemeClr val="tx1"/>
              </a:solidFill>
              <a:latin typeface="Arial" panose="020B0604020202020204" pitchFamily="34" charset="0"/>
              <a:cs typeface="Arial" panose="020B0604020202020204" pitchFamily="34" charset="0"/>
            </a:rPr>
            <a:t> </a:t>
          </a:r>
          <a:r>
            <a:rPr lang="en-ID" sz="1000" kern="1200" dirty="0" err="1">
              <a:solidFill>
                <a:schemeClr val="tx1"/>
              </a:solidFill>
              <a:latin typeface="Arial" panose="020B0604020202020204" pitchFamily="34" charset="0"/>
              <a:cs typeface="Arial" panose="020B0604020202020204" pitchFamily="34" charset="0"/>
            </a:rPr>
            <a:t>tindak</a:t>
          </a:r>
          <a:r>
            <a:rPr lang="en-ID" sz="1000" kern="1200" dirty="0">
              <a:solidFill>
                <a:schemeClr val="tx1"/>
              </a:solidFill>
              <a:latin typeface="Arial" panose="020B0604020202020204" pitchFamily="34" charset="0"/>
              <a:cs typeface="Arial" panose="020B0604020202020204" pitchFamily="34" charset="0"/>
            </a:rPr>
            <a:t> </a:t>
          </a:r>
          <a:r>
            <a:rPr lang="en-ID" sz="1000" kern="1200" dirty="0" err="1">
              <a:solidFill>
                <a:schemeClr val="tx1"/>
              </a:solidFill>
              <a:latin typeface="Arial" panose="020B0604020202020204" pitchFamily="34" charset="0"/>
              <a:cs typeface="Arial" panose="020B0604020202020204" pitchFamily="34" charset="0"/>
            </a:rPr>
            <a:t>lanjut</a:t>
          </a:r>
          <a:r>
            <a:rPr lang="en-ID" sz="1000" kern="1200" dirty="0">
              <a:solidFill>
                <a:schemeClr val="tx1"/>
              </a:solidFill>
              <a:latin typeface="Arial" panose="020B0604020202020204" pitchFamily="34" charset="0"/>
              <a:cs typeface="Arial" panose="020B0604020202020204" pitchFamily="34" charset="0"/>
            </a:rPr>
            <a:t> PP 39 </a:t>
          </a:r>
          <a:r>
            <a:rPr lang="en-ID" sz="1000" kern="1200" dirty="0" err="1">
              <a:solidFill>
                <a:schemeClr val="tx1"/>
              </a:solidFill>
              <a:latin typeface="Arial" panose="020B0604020202020204" pitchFamily="34" charset="0"/>
              <a:cs typeface="Arial" panose="020B0604020202020204" pitchFamily="34" charset="0"/>
            </a:rPr>
            <a:t>Tahun</a:t>
          </a:r>
          <a:r>
            <a:rPr lang="en-ID" sz="1000" kern="1200" dirty="0">
              <a:solidFill>
                <a:schemeClr val="tx1"/>
              </a:solidFill>
              <a:latin typeface="Arial" panose="020B0604020202020204" pitchFamily="34" charset="0"/>
              <a:cs typeface="Arial" panose="020B0604020202020204" pitchFamily="34" charset="0"/>
            </a:rPr>
            <a:t> 2006 </a:t>
          </a:r>
          <a:r>
            <a:rPr lang="es-ES" sz="1000" b="0" i="0" kern="1200" dirty="0" err="1">
              <a:solidFill>
                <a:schemeClr val="tx1"/>
              </a:solidFill>
              <a:latin typeface="Arial" panose="020B0604020202020204" pitchFamily="34" charset="0"/>
              <a:cs typeface="Arial" panose="020B0604020202020204" pitchFamily="34" charset="0"/>
            </a:rPr>
            <a:t>tentang</a:t>
          </a:r>
          <a:r>
            <a:rPr lang="es-ES" sz="1000" b="0" i="0" kern="1200" dirty="0">
              <a:solidFill>
                <a:schemeClr val="tx1"/>
              </a:solidFill>
              <a:latin typeface="Arial" panose="020B0604020202020204" pitchFamily="34" charset="0"/>
              <a:cs typeface="Arial" panose="020B0604020202020204" pitchFamily="34" charset="0"/>
            </a:rPr>
            <a:t> Tata Cara </a:t>
          </a:r>
          <a:r>
            <a:rPr lang="es-ES" sz="1000" b="0" i="0" kern="1200" dirty="0" err="1">
              <a:solidFill>
                <a:schemeClr val="tx1"/>
              </a:solidFill>
              <a:latin typeface="Arial" panose="020B0604020202020204" pitchFamily="34" charset="0"/>
              <a:cs typeface="Arial" panose="020B0604020202020204" pitchFamily="34" charset="0"/>
            </a:rPr>
            <a:t>Pengendalian</a:t>
          </a:r>
          <a:r>
            <a:rPr lang="es-ES" sz="1000" b="0" i="0" kern="1200" dirty="0">
              <a:solidFill>
                <a:schemeClr val="tx1"/>
              </a:solidFill>
              <a:latin typeface="Arial" panose="020B0604020202020204" pitchFamily="34" charset="0"/>
              <a:cs typeface="Arial" panose="020B0604020202020204" pitchFamily="34" charset="0"/>
            </a:rPr>
            <a:t> dan </a:t>
          </a:r>
          <a:r>
            <a:rPr lang="es-ES" sz="1000" b="0" i="0" kern="1200" dirty="0" err="1">
              <a:solidFill>
                <a:schemeClr val="tx1"/>
              </a:solidFill>
              <a:latin typeface="Arial" panose="020B0604020202020204" pitchFamily="34" charset="0"/>
              <a:cs typeface="Arial" panose="020B0604020202020204" pitchFamily="34" charset="0"/>
            </a:rPr>
            <a:t>Evaluasi</a:t>
          </a:r>
          <a:r>
            <a:rPr lang="es-ES" sz="1000" b="0" i="0" kern="1200" dirty="0">
              <a:solidFill>
                <a:schemeClr val="tx1"/>
              </a:solidFill>
              <a:latin typeface="Arial" panose="020B0604020202020204" pitchFamily="34" charset="0"/>
              <a:cs typeface="Arial" panose="020B0604020202020204" pitchFamily="34" charset="0"/>
            </a:rPr>
            <a:t> </a:t>
          </a:r>
          <a:r>
            <a:rPr lang="es-ES" sz="1000" b="0" i="0" kern="1200" dirty="0" err="1">
              <a:solidFill>
                <a:schemeClr val="tx1"/>
              </a:solidFill>
              <a:latin typeface="Arial" panose="020B0604020202020204" pitchFamily="34" charset="0"/>
              <a:cs typeface="Arial" panose="020B0604020202020204" pitchFamily="34" charset="0"/>
            </a:rPr>
            <a:t>Pelaksanaan</a:t>
          </a:r>
          <a:r>
            <a:rPr lang="es-ES" sz="1000" b="0" i="0" kern="1200" dirty="0">
              <a:solidFill>
                <a:schemeClr val="tx1"/>
              </a:solidFill>
              <a:latin typeface="Arial" panose="020B0604020202020204" pitchFamily="34" charset="0"/>
              <a:cs typeface="Arial" panose="020B0604020202020204" pitchFamily="34" charset="0"/>
            </a:rPr>
            <a:t> </a:t>
          </a:r>
          <a:r>
            <a:rPr lang="es-ES" sz="1000" b="0" i="0" kern="1200" dirty="0" err="1">
              <a:solidFill>
                <a:schemeClr val="tx1"/>
              </a:solidFill>
              <a:latin typeface="Arial" panose="020B0604020202020204" pitchFamily="34" charset="0"/>
              <a:cs typeface="Arial" panose="020B0604020202020204" pitchFamily="34" charset="0"/>
            </a:rPr>
            <a:t>Rencana</a:t>
          </a:r>
          <a:r>
            <a:rPr lang="es-ES" sz="1000" b="0" i="0" kern="1200" dirty="0">
              <a:solidFill>
                <a:schemeClr val="tx1"/>
              </a:solidFill>
              <a:latin typeface="Arial" panose="020B0604020202020204" pitchFamily="34" charset="0"/>
              <a:cs typeface="Arial" panose="020B0604020202020204" pitchFamily="34" charset="0"/>
            </a:rPr>
            <a:t> </a:t>
          </a:r>
          <a:r>
            <a:rPr lang="es-ES" sz="1000" b="0" i="0" kern="1200" dirty="0" err="1">
              <a:solidFill>
                <a:schemeClr val="tx1"/>
              </a:solidFill>
              <a:latin typeface="Arial" panose="020B0604020202020204" pitchFamily="34" charset="0"/>
              <a:cs typeface="Arial" panose="020B0604020202020204" pitchFamily="34" charset="0"/>
            </a:rPr>
            <a:t>Pembangunan</a:t>
          </a:r>
          <a:r>
            <a:rPr lang="es-ES" sz="1000" b="0" i="0" kern="1200" dirty="0">
              <a:solidFill>
                <a:schemeClr val="tx1"/>
              </a:solidFill>
              <a:latin typeface="Arial" panose="020B0604020202020204" pitchFamily="34" charset="0"/>
              <a:cs typeface="Arial" panose="020B0604020202020204" pitchFamily="34" charset="0"/>
            </a:rPr>
            <a:t>.</a:t>
          </a:r>
          <a:endParaRPr lang="en-ID" sz="1000" kern="1200" dirty="0">
            <a:solidFill>
              <a:schemeClr val="tx1"/>
            </a:solidFill>
            <a:latin typeface="Arial" panose="020B0604020202020204" pitchFamily="34" charset="0"/>
            <a:cs typeface="Arial" panose="020B0604020202020204" pitchFamily="34" charset="0"/>
          </a:endParaRPr>
        </a:p>
      </dsp:txBody>
      <dsp:txXfrm>
        <a:off x="2713440" y="1081663"/>
        <a:ext cx="1796275" cy="947274"/>
      </dsp:txXfrm>
    </dsp:sp>
    <dsp:sp modelId="{7AAF40E3-49AD-4580-B4C6-3917046D7454}">
      <dsp:nvSpPr>
        <dsp:cNvPr id="0" name=""/>
        <dsp:cNvSpPr/>
      </dsp:nvSpPr>
      <dsp:spPr>
        <a:xfrm>
          <a:off x="2697431" y="2291900"/>
          <a:ext cx="1828293" cy="1257786"/>
        </a:xfrm>
        <a:prstGeom prst="roundRect">
          <a:avLst>
            <a:gd name="adj" fmla="val 10000"/>
          </a:avLst>
        </a:prstGeom>
        <a:solidFill>
          <a:schemeClr val="accent4">
            <a:hueOff val="5880535"/>
            <a:satOff val="-24466"/>
            <a:lumOff val="5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ctr" defTabSz="444500">
            <a:lnSpc>
              <a:spcPct val="100000"/>
            </a:lnSpc>
            <a:spcBef>
              <a:spcPct val="0"/>
            </a:spcBef>
            <a:spcAft>
              <a:spcPct val="35000"/>
            </a:spcAft>
            <a:buNone/>
          </a:pPr>
          <a:r>
            <a:rPr lang="en-ID" sz="1000" kern="1200" dirty="0" err="1">
              <a:solidFill>
                <a:schemeClr val="tx1"/>
              </a:solidFill>
              <a:latin typeface="Arial" panose="020B0604020202020204" pitchFamily="34" charset="0"/>
              <a:cs typeface="Arial" panose="020B0604020202020204" pitchFamily="34" charset="0"/>
            </a:rPr>
            <a:t>Balai</a:t>
          </a:r>
          <a:r>
            <a:rPr lang="en-ID" sz="1000" kern="1200" dirty="0">
              <a:solidFill>
                <a:schemeClr val="tx1"/>
              </a:solidFill>
              <a:latin typeface="Arial" panose="020B0604020202020204" pitchFamily="34" charset="0"/>
              <a:cs typeface="Arial" panose="020B0604020202020204" pitchFamily="34" charset="0"/>
            </a:rPr>
            <a:t>/</a:t>
          </a:r>
          <a:r>
            <a:rPr lang="en-ID" sz="1000" kern="1200" dirty="0" err="1">
              <a:solidFill>
                <a:schemeClr val="tx1"/>
              </a:solidFill>
              <a:latin typeface="Arial" panose="020B0604020202020204" pitchFamily="34" charset="0"/>
              <a:cs typeface="Arial" panose="020B0604020202020204" pitchFamily="34" charset="0"/>
            </a:rPr>
            <a:t>Satker</a:t>
          </a:r>
          <a:r>
            <a:rPr lang="en-ID" sz="1000" kern="1200" dirty="0">
              <a:solidFill>
                <a:schemeClr val="tx1"/>
              </a:solidFill>
              <a:latin typeface="Arial" panose="020B0604020202020204" pitchFamily="34" charset="0"/>
              <a:cs typeface="Arial" panose="020B0604020202020204" pitchFamily="34" charset="0"/>
            </a:rPr>
            <a:t> </a:t>
          </a:r>
          <a:r>
            <a:rPr lang="en-ID" sz="1000" kern="1200" dirty="0" err="1">
              <a:solidFill>
                <a:schemeClr val="tx1"/>
              </a:solidFill>
              <a:latin typeface="Arial" panose="020B0604020202020204" pitchFamily="34" charset="0"/>
              <a:cs typeface="Arial" panose="020B0604020202020204" pitchFamily="34" charset="0"/>
            </a:rPr>
            <a:t>melakukan</a:t>
          </a:r>
          <a:r>
            <a:rPr lang="en-ID" sz="1000" kern="1200" dirty="0">
              <a:solidFill>
                <a:schemeClr val="tx1"/>
              </a:solidFill>
              <a:latin typeface="Arial" panose="020B0604020202020204" pitchFamily="34" charset="0"/>
              <a:cs typeface="Arial" panose="020B0604020202020204" pitchFamily="34" charset="0"/>
            </a:rPr>
            <a:t> </a:t>
          </a:r>
          <a:r>
            <a:rPr lang="en-ID" sz="1000" kern="1200" dirty="0" err="1">
              <a:solidFill>
                <a:schemeClr val="tx1"/>
              </a:solidFill>
              <a:latin typeface="Arial" panose="020B0604020202020204" pitchFamily="34" charset="0"/>
              <a:cs typeface="Arial" panose="020B0604020202020204" pitchFamily="34" charset="0"/>
            </a:rPr>
            <a:t>penginputan</a:t>
          </a:r>
          <a:r>
            <a:rPr lang="en-ID" sz="1000" kern="1200" dirty="0">
              <a:solidFill>
                <a:schemeClr val="tx1"/>
              </a:solidFill>
              <a:latin typeface="Arial" panose="020B0604020202020204" pitchFamily="34" charset="0"/>
              <a:cs typeface="Arial" panose="020B0604020202020204" pitchFamily="34" charset="0"/>
            </a:rPr>
            <a:t> </a:t>
          </a:r>
          <a:r>
            <a:rPr lang="en-ID" sz="1000" kern="1200" dirty="0" err="1">
              <a:solidFill>
                <a:schemeClr val="tx1"/>
              </a:solidFill>
              <a:latin typeface="Arial" panose="020B0604020202020204" pitchFamily="34" charset="0"/>
              <a:cs typeface="Arial" panose="020B0604020202020204" pitchFamily="34" charset="0"/>
            </a:rPr>
            <a:t>realisasi</a:t>
          </a:r>
          <a:r>
            <a:rPr lang="en-ID" sz="1000" kern="1200" dirty="0">
              <a:solidFill>
                <a:schemeClr val="tx1"/>
              </a:solidFill>
              <a:latin typeface="Arial" panose="020B0604020202020204" pitchFamily="34" charset="0"/>
              <a:cs typeface="Arial" panose="020B0604020202020204" pitchFamily="34" charset="0"/>
            </a:rPr>
            <a:t> </a:t>
          </a:r>
          <a:r>
            <a:rPr lang="en-ID" sz="1000" kern="1200" dirty="0" err="1">
              <a:solidFill>
                <a:schemeClr val="tx1"/>
              </a:solidFill>
              <a:latin typeface="Arial" panose="020B0604020202020204" pitchFamily="34" charset="0"/>
              <a:cs typeface="Arial" panose="020B0604020202020204" pitchFamily="34" charset="0"/>
            </a:rPr>
            <a:t>anggaran</a:t>
          </a:r>
          <a:r>
            <a:rPr lang="en-ID" sz="1000" kern="1200" dirty="0">
              <a:solidFill>
                <a:schemeClr val="tx1"/>
              </a:solidFill>
              <a:latin typeface="Arial" panose="020B0604020202020204" pitchFamily="34" charset="0"/>
              <a:cs typeface="Arial" panose="020B0604020202020204" pitchFamily="34" charset="0"/>
            </a:rPr>
            <a:t> </a:t>
          </a:r>
          <a:r>
            <a:rPr lang="en-ID" sz="1000" kern="1200" dirty="0" err="1">
              <a:solidFill>
                <a:schemeClr val="tx1"/>
              </a:solidFill>
              <a:latin typeface="Arial" panose="020B0604020202020204" pitchFamily="34" charset="0"/>
              <a:cs typeface="Arial" panose="020B0604020202020204" pitchFamily="34" charset="0"/>
            </a:rPr>
            <a:t>untuk</a:t>
          </a:r>
          <a:r>
            <a:rPr lang="en-ID" sz="1000" kern="1200" dirty="0">
              <a:solidFill>
                <a:schemeClr val="tx1"/>
              </a:solidFill>
              <a:latin typeface="Arial" panose="020B0604020202020204" pitchFamily="34" charset="0"/>
              <a:cs typeface="Arial" panose="020B0604020202020204" pitchFamily="34" charset="0"/>
            </a:rPr>
            <a:t> </a:t>
          </a:r>
          <a:r>
            <a:rPr lang="en-ID" sz="1000" kern="1200" dirty="0" err="1">
              <a:solidFill>
                <a:schemeClr val="tx1"/>
              </a:solidFill>
              <a:latin typeface="Arial" panose="020B0604020202020204" pitchFamily="34" charset="0"/>
              <a:cs typeface="Arial" panose="020B0604020202020204" pitchFamily="34" charset="0"/>
            </a:rPr>
            <a:t>masing-masing</a:t>
          </a:r>
          <a:r>
            <a:rPr lang="en-ID" sz="1000" kern="1200" dirty="0">
              <a:solidFill>
                <a:schemeClr val="tx1"/>
              </a:solidFill>
              <a:latin typeface="Arial" panose="020B0604020202020204" pitchFamily="34" charset="0"/>
              <a:cs typeface="Arial" panose="020B0604020202020204" pitchFamily="34" charset="0"/>
            </a:rPr>
            <a:t> </a:t>
          </a:r>
          <a:r>
            <a:rPr lang="en-ID" sz="1000" i="1" kern="1200" dirty="0">
              <a:solidFill>
                <a:schemeClr val="tx1"/>
              </a:solidFill>
              <a:latin typeface="Arial" panose="020B0604020202020204" pitchFamily="34" charset="0"/>
              <a:cs typeface="Arial" panose="020B0604020202020204" pitchFamily="34" charset="0"/>
            </a:rPr>
            <a:t>output</a:t>
          </a:r>
          <a:r>
            <a:rPr lang="en-ID" sz="1000" kern="1200" dirty="0">
              <a:solidFill>
                <a:schemeClr val="tx1"/>
              </a:solidFill>
              <a:latin typeface="Arial" panose="020B0604020202020204" pitchFamily="34" charset="0"/>
              <a:cs typeface="Arial" panose="020B0604020202020204" pitchFamily="34" charset="0"/>
            </a:rPr>
            <a:t> dan </a:t>
          </a:r>
          <a:r>
            <a:rPr lang="en-ID" sz="1000" kern="1200" dirty="0" err="1">
              <a:solidFill>
                <a:schemeClr val="tx1"/>
              </a:solidFill>
              <a:latin typeface="Arial" panose="020B0604020202020204" pitchFamily="34" charset="0"/>
              <a:cs typeface="Arial" panose="020B0604020202020204" pitchFamily="34" charset="0"/>
            </a:rPr>
            <a:t>komponen</a:t>
          </a:r>
          <a:r>
            <a:rPr lang="en-ID" sz="1000" kern="1200" dirty="0">
              <a:solidFill>
                <a:schemeClr val="tx1"/>
              </a:solidFill>
              <a:latin typeface="Arial" panose="020B0604020202020204" pitchFamily="34" charset="0"/>
              <a:cs typeface="Arial" panose="020B0604020202020204" pitchFamily="34" charset="0"/>
            </a:rPr>
            <a:t> </a:t>
          </a:r>
          <a:r>
            <a:rPr lang="en-ID" sz="1000" kern="1200" dirty="0" err="1">
              <a:solidFill>
                <a:schemeClr val="tx1"/>
              </a:solidFill>
              <a:latin typeface="Arial" panose="020B0604020202020204" pitchFamily="34" charset="0"/>
              <a:cs typeface="Arial" panose="020B0604020202020204" pitchFamily="34" charset="0"/>
            </a:rPr>
            <a:t>sebagaimana</a:t>
          </a:r>
          <a:r>
            <a:rPr lang="en-ID" sz="1000" kern="1200" dirty="0">
              <a:solidFill>
                <a:schemeClr val="tx1"/>
              </a:solidFill>
              <a:latin typeface="Arial" panose="020B0604020202020204" pitchFamily="34" charset="0"/>
              <a:cs typeface="Arial" panose="020B0604020202020204" pitchFamily="34" charset="0"/>
            </a:rPr>
            <a:t> pada POK </a:t>
          </a:r>
          <a:r>
            <a:rPr lang="en-ID" sz="1000" kern="1200" dirty="0" err="1">
              <a:solidFill>
                <a:schemeClr val="tx1"/>
              </a:solidFill>
              <a:latin typeface="Arial" panose="020B0604020202020204" pitchFamily="34" charset="0"/>
              <a:cs typeface="Arial" panose="020B0604020202020204" pitchFamily="34" charset="0"/>
            </a:rPr>
            <a:t>setiap</a:t>
          </a:r>
          <a:r>
            <a:rPr lang="en-ID" sz="1000" kern="1200" dirty="0">
              <a:solidFill>
                <a:schemeClr val="tx1"/>
              </a:solidFill>
              <a:latin typeface="Arial" panose="020B0604020202020204" pitchFamily="34" charset="0"/>
              <a:cs typeface="Arial" panose="020B0604020202020204" pitchFamily="34" charset="0"/>
            </a:rPr>
            <a:t> </a:t>
          </a:r>
          <a:r>
            <a:rPr lang="en-ID" sz="1000" kern="1200" dirty="0" err="1">
              <a:solidFill>
                <a:schemeClr val="tx1"/>
              </a:solidFill>
              <a:latin typeface="Arial" panose="020B0604020202020204" pitchFamily="34" charset="0"/>
              <a:cs typeface="Arial" panose="020B0604020202020204" pitchFamily="34" charset="0"/>
            </a:rPr>
            <a:t>Triwulan</a:t>
          </a:r>
          <a:r>
            <a:rPr lang="en-ID" sz="1000" kern="1200" dirty="0">
              <a:solidFill>
                <a:schemeClr val="tx1"/>
              </a:solidFill>
              <a:latin typeface="Arial" panose="020B0604020202020204" pitchFamily="34" charset="0"/>
              <a:cs typeface="Arial" panose="020B0604020202020204" pitchFamily="34" charset="0"/>
            </a:rPr>
            <a:t>. </a:t>
          </a:r>
          <a:endParaRPr sz="1000" kern="1200" dirty="0">
            <a:latin typeface="Arial" panose="020B0604020202020204" pitchFamily="34" charset="0"/>
            <a:cs typeface="Arial" panose="020B0604020202020204" pitchFamily="34" charset="0"/>
          </a:endParaRPr>
        </a:p>
      </dsp:txBody>
      <dsp:txXfrm>
        <a:off x="2734270" y="2328739"/>
        <a:ext cx="1754615" cy="1184108"/>
      </dsp:txXfrm>
    </dsp:sp>
    <dsp:sp modelId="{3FF37272-2BBC-434E-BB46-57DEEEA5A666}">
      <dsp:nvSpPr>
        <dsp:cNvPr id="0" name=""/>
        <dsp:cNvSpPr/>
      </dsp:nvSpPr>
      <dsp:spPr>
        <a:xfrm>
          <a:off x="4841333" y="0"/>
          <a:ext cx="2259532" cy="3781483"/>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100000"/>
            </a:lnSpc>
            <a:spcBef>
              <a:spcPct val="0"/>
            </a:spcBef>
            <a:spcAft>
              <a:spcPct val="35000"/>
            </a:spcAft>
            <a:buNone/>
          </a:pPr>
          <a:r>
            <a:rPr lang="en-ID" sz="1400" b="1" kern="1200" dirty="0">
              <a:solidFill>
                <a:schemeClr val="tx1"/>
              </a:solidFill>
              <a:latin typeface="Arial" panose="020B0604020202020204" pitchFamily="34" charset="0"/>
              <a:cs typeface="Arial" panose="020B0604020202020204" pitchFamily="34" charset="0"/>
            </a:rPr>
            <a:t>E-</a:t>
          </a:r>
          <a:r>
            <a:rPr lang="en-ID" sz="1400" b="1" i="1" kern="1200" dirty="0">
              <a:solidFill>
                <a:schemeClr val="tx1"/>
              </a:solidFill>
              <a:latin typeface="Arial" panose="020B0604020202020204" pitchFamily="34" charset="0"/>
              <a:cs typeface="Arial" panose="020B0604020202020204" pitchFamily="34" charset="0"/>
            </a:rPr>
            <a:t>PERFORMANCE</a:t>
          </a:r>
        </a:p>
      </dsp:txBody>
      <dsp:txXfrm>
        <a:off x="4841333" y="0"/>
        <a:ext cx="2259532" cy="1134444"/>
      </dsp:txXfrm>
    </dsp:sp>
    <dsp:sp modelId="{09A2F0AF-2AAF-4D9A-A00E-ABE4BE5A123F}">
      <dsp:nvSpPr>
        <dsp:cNvPr id="0" name=""/>
        <dsp:cNvSpPr/>
      </dsp:nvSpPr>
      <dsp:spPr>
        <a:xfrm>
          <a:off x="5070065" y="1031863"/>
          <a:ext cx="1828293" cy="1006216"/>
        </a:xfrm>
        <a:prstGeom prst="roundRect">
          <a:avLst>
            <a:gd name="adj" fmla="val 10000"/>
          </a:avLst>
        </a:prstGeom>
        <a:solidFill>
          <a:schemeClr val="accent4">
            <a:hueOff val="7840713"/>
            <a:satOff val="-32622"/>
            <a:lumOff val="768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ctr" defTabSz="444500">
            <a:lnSpc>
              <a:spcPct val="100000"/>
            </a:lnSpc>
            <a:spcBef>
              <a:spcPct val="0"/>
            </a:spcBef>
            <a:spcAft>
              <a:spcPct val="35000"/>
            </a:spcAft>
            <a:buNone/>
          </a:pPr>
          <a:r>
            <a:rPr lang="en-ID" sz="1000" kern="1200" dirty="0" err="1">
              <a:solidFill>
                <a:schemeClr val="tx1"/>
              </a:solidFill>
              <a:latin typeface="Arial" panose="020B0604020202020204" pitchFamily="34" charset="0"/>
              <a:cs typeface="Arial" panose="020B0604020202020204" pitchFamily="34" charset="0"/>
            </a:rPr>
            <a:t>Aplikasi</a:t>
          </a:r>
          <a:r>
            <a:rPr lang="en-ID" sz="1000" kern="1200" dirty="0">
              <a:solidFill>
                <a:schemeClr val="tx1"/>
              </a:solidFill>
              <a:latin typeface="Arial" panose="020B0604020202020204" pitchFamily="34" charset="0"/>
              <a:cs typeface="Arial" panose="020B0604020202020204" pitchFamily="34" charset="0"/>
            </a:rPr>
            <a:t> oleh Kementerian </a:t>
          </a:r>
          <a:r>
            <a:rPr lang="en-ID" sz="1000" kern="1200" dirty="0" err="1">
              <a:solidFill>
                <a:schemeClr val="tx1"/>
              </a:solidFill>
              <a:latin typeface="Arial" panose="020B0604020202020204" pitchFamily="34" charset="0"/>
              <a:cs typeface="Arial" panose="020B0604020202020204" pitchFamily="34" charset="0"/>
            </a:rPr>
            <a:t>Perhubungan</a:t>
          </a:r>
          <a:r>
            <a:rPr lang="en-ID" sz="1000" kern="1200" dirty="0">
              <a:solidFill>
                <a:schemeClr val="tx1"/>
              </a:solidFill>
              <a:latin typeface="Arial" panose="020B0604020202020204" pitchFamily="34" charset="0"/>
              <a:cs typeface="Arial" panose="020B0604020202020204" pitchFamily="34" charset="0"/>
            </a:rPr>
            <a:t>.</a:t>
          </a:r>
          <a:endParaRPr sz="1000" kern="1200" dirty="0">
            <a:latin typeface="Arial" panose="020B0604020202020204" pitchFamily="34" charset="0"/>
            <a:cs typeface="Arial" panose="020B0604020202020204" pitchFamily="34" charset="0"/>
          </a:endParaRPr>
        </a:p>
      </dsp:txBody>
      <dsp:txXfrm>
        <a:off x="5099536" y="1061334"/>
        <a:ext cx="1769351" cy="947274"/>
      </dsp:txXfrm>
    </dsp:sp>
    <dsp:sp modelId="{56936AE6-D403-45EE-86A4-DD7F25671C7F}">
      <dsp:nvSpPr>
        <dsp:cNvPr id="0" name=""/>
        <dsp:cNvSpPr/>
      </dsp:nvSpPr>
      <dsp:spPr>
        <a:xfrm>
          <a:off x="5054967" y="2315702"/>
          <a:ext cx="1799994" cy="1257786"/>
        </a:xfrm>
        <a:prstGeom prst="roundRect">
          <a:avLst>
            <a:gd name="adj" fmla="val 1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9050" rIns="25400" bIns="19050" numCol="1" spcCol="1270" anchor="ctr" anchorCtr="0">
          <a:noAutofit/>
        </a:bodyPr>
        <a:lstStyle/>
        <a:p>
          <a:pPr marL="0" lvl="0" indent="0" algn="ctr" defTabSz="444500">
            <a:lnSpc>
              <a:spcPct val="100000"/>
            </a:lnSpc>
            <a:spcBef>
              <a:spcPct val="0"/>
            </a:spcBef>
            <a:spcAft>
              <a:spcPct val="35000"/>
            </a:spcAft>
            <a:buNone/>
          </a:pPr>
          <a:r>
            <a:rPr lang="en-ID" sz="1000" kern="1200" dirty="0" err="1">
              <a:solidFill>
                <a:schemeClr val="tx1"/>
              </a:solidFill>
              <a:latin typeface="Arial" panose="020B0604020202020204" pitchFamily="34" charset="0"/>
              <a:cs typeface="Arial" panose="020B0604020202020204" pitchFamily="34" charset="0"/>
            </a:rPr>
            <a:t>Balai</a:t>
          </a:r>
          <a:r>
            <a:rPr lang="en-ID" sz="1000" kern="1200" dirty="0">
              <a:solidFill>
                <a:schemeClr val="tx1"/>
              </a:solidFill>
              <a:latin typeface="Arial" panose="020B0604020202020204" pitchFamily="34" charset="0"/>
              <a:cs typeface="Arial" panose="020B0604020202020204" pitchFamily="34" charset="0"/>
            </a:rPr>
            <a:t>/</a:t>
          </a:r>
          <a:r>
            <a:rPr lang="en-ID" sz="1000" kern="1200" dirty="0" err="1">
              <a:solidFill>
                <a:schemeClr val="tx1"/>
              </a:solidFill>
              <a:latin typeface="Arial" panose="020B0604020202020204" pitchFamily="34" charset="0"/>
              <a:cs typeface="Arial" panose="020B0604020202020204" pitchFamily="34" charset="0"/>
            </a:rPr>
            <a:t>Satker</a:t>
          </a:r>
          <a:r>
            <a:rPr lang="en-ID" sz="1000" kern="1200" dirty="0">
              <a:solidFill>
                <a:schemeClr val="tx1"/>
              </a:solidFill>
              <a:latin typeface="Arial" panose="020B0604020202020204" pitchFamily="34" charset="0"/>
              <a:cs typeface="Arial" panose="020B0604020202020204" pitchFamily="34" charset="0"/>
            </a:rPr>
            <a:t> </a:t>
          </a:r>
          <a:r>
            <a:rPr lang="en-ID" sz="1000" kern="1200" dirty="0" err="1">
              <a:solidFill>
                <a:schemeClr val="tx1"/>
              </a:solidFill>
              <a:latin typeface="Arial" panose="020B0604020202020204" pitchFamily="34" charset="0"/>
              <a:cs typeface="Arial" panose="020B0604020202020204" pitchFamily="34" charset="0"/>
            </a:rPr>
            <a:t>melakukan</a:t>
          </a:r>
          <a:r>
            <a:rPr lang="en-ID" sz="1000" kern="1200" dirty="0">
              <a:solidFill>
                <a:schemeClr val="tx1"/>
              </a:solidFill>
              <a:latin typeface="Arial" panose="020B0604020202020204" pitchFamily="34" charset="0"/>
              <a:cs typeface="Arial" panose="020B0604020202020204" pitchFamily="34" charset="0"/>
            </a:rPr>
            <a:t> </a:t>
          </a:r>
          <a:r>
            <a:rPr lang="en-ID" sz="1000" kern="1200" dirty="0" err="1">
              <a:solidFill>
                <a:schemeClr val="tx1"/>
              </a:solidFill>
              <a:latin typeface="Arial" panose="020B0604020202020204" pitchFamily="34" charset="0"/>
              <a:cs typeface="Arial" panose="020B0604020202020204" pitchFamily="34" charset="0"/>
            </a:rPr>
            <a:t>penginputan</a:t>
          </a:r>
          <a:r>
            <a:rPr lang="en-ID" sz="1000" kern="1200" dirty="0">
              <a:solidFill>
                <a:schemeClr val="tx1"/>
              </a:solidFill>
              <a:latin typeface="Arial" panose="020B0604020202020204" pitchFamily="34" charset="0"/>
              <a:cs typeface="Arial" panose="020B0604020202020204" pitchFamily="34" charset="0"/>
            </a:rPr>
            <a:t> data </a:t>
          </a:r>
          <a:r>
            <a:rPr lang="en-ID" sz="1000" kern="1200" dirty="0" err="1">
              <a:solidFill>
                <a:schemeClr val="tx1"/>
              </a:solidFill>
              <a:latin typeface="Arial" panose="020B0604020202020204" pitchFamily="34" charset="0"/>
              <a:cs typeface="Arial" panose="020B0604020202020204" pitchFamily="34" charset="0"/>
            </a:rPr>
            <a:t>capaian</a:t>
          </a:r>
          <a:r>
            <a:rPr lang="en-ID" sz="1000" kern="1200" dirty="0">
              <a:solidFill>
                <a:schemeClr val="tx1"/>
              </a:solidFill>
              <a:latin typeface="Arial" panose="020B0604020202020204" pitchFamily="34" charset="0"/>
              <a:cs typeface="Arial" panose="020B0604020202020204" pitchFamily="34" charset="0"/>
            </a:rPr>
            <a:t>/</a:t>
          </a:r>
          <a:r>
            <a:rPr lang="en-ID" sz="1000" kern="1200" dirty="0" err="1">
              <a:solidFill>
                <a:schemeClr val="tx1"/>
              </a:solidFill>
              <a:latin typeface="Arial" panose="020B0604020202020204" pitchFamily="34" charset="0"/>
              <a:cs typeface="Arial" panose="020B0604020202020204" pitchFamily="34" charset="0"/>
            </a:rPr>
            <a:t>realisasi</a:t>
          </a:r>
          <a:r>
            <a:rPr lang="en-ID" sz="1000" kern="1200" dirty="0">
              <a:solidFill>
                <a:schemeClr val="tx1"/>
              </a:solidFill>
              <a:latin typeface="Arial" panose="020B0604020202020204" pitchFamily="34" charset="0"/>
              <a:cs typeface="Arial" panose="020B0604020202020204" pitchFamily="34" charset="0"/>
            </a:rPr>
            <a:t> </a:t>
          </a:r>
          <a:r>
            <a:rPr lang="en-ID" sz="1000" kern="1200" dirty="0" err="1">
              <a:solidFill>
                <a:schemeClr val="tx1"/>
              </a:solidFill>
              <a:latin typeface="Arial" panose="020B0604020202020204" pitchFamily="34" charset="0"/>
              <a:cs typeface="Arial" panose="020B0604020202020204" pitchFamily="34" charset="0"/>
            </a:rPr>
            <a:t>kinerja</a:t>
          </a:r>
          <a:r>
            <a:rPr lang="en-ID" sz="1000" kern="1200" dirty="0">
              <a:solidFill>
                <a:schemeClr val="tx1"/>
              </a:solidFill>
              <a:latin typeface="Arial" panose="020B0604020202020204" pitchFamily="34" charset="0"/>
              <a:cs typeface="Arial" panose="020B0604020202020204" pitchFamily="34" charset="0"/>
            </a:rPr>
            <a:t> </a:t>
          </a:r>
          <a:r>
            <a:rPr lang="en-ID" sz="1000" kern="1200" dirty="0" err="1">
              <a:solidFill>
                <a:schemeClr val="tx1"/>
              </a:solidFill>
              <a:latin typeface="Arial" panose="020B0604020202020204" pitchFamily="34" charset="0"/>
              <a:cs typeface="Arial" panose="020B0604020202020204" pitchFamily="34" charset="0"/>
            </a:rPr>
            <a:t>berdasarkan</a:t>
          </a:r>
          <a:r>
            <a:rPr lang="en-ID" sz="1000" kern="1200" dirty="0">
              <a:solidFill>
                <a:schemeClr val="tx1"/>
              </a:solidFill>
              <a:latin typeface="Arial" panose="020B0604020202020204" pitchFamily="34" charset="0"/>
              <a:cs typeface="Arial" panose="020B0604020202020204" pitchFamily="34" charset="0"/>
            </a:rPr>
            <a:t> </a:t>
          </a:r>
          <a:r>
            <a:rPr lang="en-ID" sz="1000" kern="1200" dirty="0" err="1">
              <a:solidFill>
                <a:schemeClr val="tx1"/>
              </a:solidFill>
              <a:latin typeface="Arial" panose="020B0604020202020204" pitchFamily="34" charset="0"/>
              <a:cs typeface="Arial" panose="020B0604020202020204" pitchFamily="34" charset="0"/>
            </a:rPr>
            <a:t>Dokumen</a:t>
          </a:r>
          <a:r>
            <a:rPr lang="en-ID" sz="1000" kern="1200" dirty="0">
              <a:solidFill>
                <a:schemeClr val="tx1"/>
              </a:solidFill>
              <a:latin typeface="Arial" panose="020B0604020202020204" pitchFamily="34" charset="0"/>
              <a:cs typeface="Arial" panose="020B0604020202020204" pitchFamily="34" charset="0"/>
            </a:rPr>
            <a:t> </a:t>
          </a:r>
          <a:r>
            <a:rPr lang="en-ID" sz="1000" kern="1200" dirty="0" err="1">
              <a:solidFill>
                <a:schemeClr val="tx1"/>
              </a:solidFill>
              <a:latin typeface="Arial" panose="020B0604020202020204" pitchFamily="34" charset="0"/>
              <a:cs typeface="Arial" panose="020B0604020202020204" pitchFamily="34" charset="0"/>
            </a:rPr>
            <a:t>Perjanjian</a:t>
          </a:r>
          <a:r>
            <a:rPr lang="en-ID" sz="1000" kern="1200" dirty="0">
              <a:solidFill>
                <a:schemeClr val="tx1"/>
              </a:solidFill>
              <a:latin typeface="Arial" panose="020B0604020202020204" pitchFamily="34" charset="0"/>
              <a:cs typeface="Arial" panose="020B0604020202020204" pitchFamily="34" charset="0"/>
            </a:rPr>
            <a:t> Kinerja </a:t>
          </a:r>
          <a:r>
            <a:rPr lang="en-ID" sz="1000" kern="1200" dirty="0" err="1">
              <a:solidFill>
                <a:schemeClr val="tx1"/>
              </a:solidFill>
              <a:latin typeface="Arial" panose="020B0604020202020204" pitchFamily="34" charset="0"/>
              <a:cs typeface="Arial" panose="020B0604020202020204" pitchFamily="34" charset="0"/>
            </a:rPr>
            <a:t>setiap</a:t>
          </a:r>
          <a:r>
            <a:rPr lang="en-ID" sz="1000" kern="1200" dirty="0">
              <a:solidFill>
                <a:schemeClr val="tx1"/>
              </a:solidFill>
              <a:latin typeface="Arial" panose="020B0604020202020204" pitchFamily="34" charset="0"/>
              <a:cs typeface="Arial" panose="020B0604020202020204" pitchFamily="34" charset="0"/>
            </a:rPr>
            <a:t> </a:t>
          </a:r>
          <a:r>
            <a:rPr lang="en-ID" sz="1000" kern="1200" dirty="0" err="1">
              <a:solidFill>
                <a:schemeClr val="tx1"/>
              </a:solidFill>
              <a:latin typeface="Arial" panose="020B0604020202020204" pitchFamily="34" charset="0"/>
              <a:cs typeface="Arial" panose="020B0604020202020204" pitchFamily="34" charset="0"/>
            </a:rPr>
            <a:t>awal</a:t>
          </a:r>
          <a:r>
            <a:rPr lang="en-ID" sz="1000" kern="1200" dirty="0">
              <a:solidFill>
                <a:schemeClr val="tx1"/>
              </a:solidFill>
              <a:latin typeface="Arial" panose="020B0604020202020204" pitchFamily="34" charset="0"/>
              <a:cs typeface="Arial" panose="020B0604020202020204" pitchFamily="34" charset="0"/>
            </a:rPr>
            <a:t> </a:t>
          </a:r>
          <a:r>
            <a:rPr lang="en-ID" sz="1000" kern="1200" dirty="0" err="1">
              <a:solidFill>
                <a:schemeClr val="tx1"/>
              </a:solidFill>
              <a:latin typeface="Arial" panose="020B0604020202020204" pitchFamily="34" charset="0"/>
              <a:cs typeface="Arial" panose="020B0604020202020204" pitchFamily="34" charset="0"/>
            </a:rPr>
            <a:t>bulan</a:t>
          </a:r>
          <a:r>
            <a:rPr lang="en-ID" sz="1000" kern="1200" dirty="0">
              <a:solidFill>
                <a:schemeClr val="tx1"/>
              </a:solidFill>
              <a:latin typeface="Arial" panose="020B0604020202020204" pitchFamily="34" charset="0"/>
              <a:cs typeface="Arial" panose="020B0604020202020204" pitchFamily="34" charset="0"/>
            </a:rPr>
            <a:t> (</a:t>
          </a:r>
          <a:r>
            <a:rPr lang="en-ID" sz="1000" kern="1200" dirty="0" err="1">
              <a:solidFill>
                <a:schemeClr val="tx1"/>
              </a:solidFill>
              <a:latin typeface="Arial" panose="020B0604020202020204" pitchFamily="34" charset="0"/>
              <a:cs typeface="Arial" panose="020B0604020202020204" pitchFamily="34" charset="0"/>
            </a:rPr>
            <a:t>tanggal</a:t>
          </a:r>
          <a:r>
            <a:rPr lang="en-ID" sz="1000" kern="1200" dirty="0">
              <a:solidFill>
                <a:schemeClr val="tx1"/>
              </a:solidFill>
              <a:latin typeface="Arial" panose="020B0604020202020204" pitchFamily="34" charset="0"/>
              <a:cs typeface="Arial" panose="020B0604020202020204" pitchFamily="34" charset="0"/>
            </a:rPr>
            <a:t> 1 </a:t>
          </a:r>
          <a:r>
            <a:rPr lang="en-ID" sz="1000" kern="1200" dirty="0" err="1">
              <a:solidFill>
                <a:schemeClr val="tx1"/>
              </a:solidFill>
              <a:latin typeface="Arial" panose="020B0604020202020204" pitchFamily="34" charset="0"/>
              <a:cs typeface="Arial" panose="020B0604020202020204" pitchFamily="34" charset="0"/>
            </a:rPr>
            <a:t>s.d</a:t>
          </a:r>
          <a:r>
            <a:rPr lang="en-ID" sz="1000" kern="1200" dirty="0">
              <a:solidFill>
                <a:schemeClr val="tx1"/>
              </a:solidFill>
              <a:latin typeface="Arial" panose="020B0604020202020204" pitchFamily="34" charset="0"/>
              <a:cs typeface="Arial" panose="020B0604020202020204" pitchFamily="34" charset="0"/>
            </a:rPr>
            <a:t> 5).</a:t>
          </a:r>
          <a:endParaRPr sz="1000" kern="1200" dirty="0">
            <a:latin typeface="Arial" panose="020B0604020202020204" pitchFamily="34" charset="0"/>
            <a:cs typeface="Arial" panose="020B0604020202020204" pitchFamily="34" charset="0"/>
          </a:endParaRPr>
        </a:p>
      </dsp:txBody>
      <dsp:txXfrm>
        <a:off x="5091806" y="2352541"/>
        <a:ext cx="1726316" cy="118410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9A800F-9DF5-4F7A-8F41-5C40DC64DB2B}">
      <dsp:nvSpPr>
        <dsp:cNvPr id="0" name=""/>
        <dsp:cNvSpPr/>
      </dsp:nvSpPr>
      <dsp:spPr>
        <a:xfrm>
          <a:off x="0" y="371156"/>
          <a:ext cx="6660000" cy="554400"/>
        </a:xfrm>
        <a:prstGeom prst="rect">
          <a:avLst/>
        </a:prstGeom>
        <a:solidFill>
          <a:schemeClr val="lt1">
            <a:alpha val="90000"/>
            <a:hueOff val="0"/>
            <a:satOff val="0"/>
            <a:lumOff val="0"/>
            <a:alphaOff val="0"/>
          </a:schemeClr>
        </a:solidFill>
        <a:ln w="6350" cap="flat" cmpd="sng" algn="ctr">
          <a:solidFill>
            <a:srgbClr val="7BB441"/>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4E80818A-E92C-400D-9524-538410FE2C33}">
      <dsp:nvSpPr>
        <dsp:cNvPr id="0" name=""/>
        <dsp:cNvSpPr/>
      </dsp:nvSpPr>
      <dsp:spPr>
        <a:xfrm>
          <a:off x="333000" y="46436"/>
          <a:ext cx="4662000" cy="649440"/>
        </a:xfrm>
        <a:prstGeom prst="roundRect">
          <a:avLst/>
        </a:prstGeom>
        <a:solidFill>
          <a:srgbClr val="7BB441"/>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6213" tIns="0" rIns="176213" bIns="0" numCol="1" spcCol="1270" anchor="ctr" anchorCtr="0">
          <a:noAutofit/>
        </a:bodyPr>
        <a:lstStyle/>
        <a:p>
          <a:pPr marL="0" lvl="0" indent="0" algn="l" defTabSz="622300">
            <a:lnSpc>
              <a:spcPct val="90000"/>
            </a:lnSpc>
            <a:spcBef>
              <a:spcPct val="0"/>
            </a:spcBef>
            <a:spcAft>
              <a:spcPct val="35000"/>
            </a:spcAft>
            <a:buNone/>
          </a:pPr>
          <a:r>
            <a:rPr lang="en-AU" sz="1400" b="1" kern="1200" dirty="0" err="1">
              <a:solidFill>
                <a:schemeClr val="tx1"/>
              </a:solidFill>
            </a:rPr>
            <a:t>Acuan</a:t>
          </a:r>
          <a:r>
            <a:rPr lang="en-AU" sz="1400" b="1" kern="1200" dirty="0">
              <a:solidFill>
                <a:schemeClr val="tx1"/>
              </a:solidFill>
            </a:rPr>
            <a:t> </a:t>
          </a:r>
          <a:r>
            <a:rPr lang="en-AU" sz="1400" b="1" kern="1200" dirty="0" err="1">
              <a:solidFill>
                <a:schemeClr val="tx1"/>
              </a:solidFill>
            </a:rPr>
            <a:t>Penyusunan</a:t>
          </a:r>
          <a:endParaRPr lang="en-AU" sz="1400" b="1" kern="1200" dirty="0">
            <a:solidFill>
              <a:schemeClr val="tx1"/>
            </a:solidFill>
          </a:endParaRPr>
        </a:p>
      </dsp:txBody>
      <dsp:txXfrm>
        <a:off x="364703" y="78139"/>
        <a:ext cx="4598594" cy="586034"/>
      </dsp:txXfrm>
    </dsp:sp>
    <dsp:sp modelId="{A9CB0DF2-7B6D-4739-AFAB-DFEA981B23D4}">
      <dsp:nvSpPr>
        <dsp:cNvPr id="0" name=""/>
        <dsp:cNvSpPr/>
      </dsp:nvSpPr>
      <dsp:spPr>
        <a:xfrm>
          <a:off x="0" y="1369076"/>
          <a:ext cx="6660000" cy="554400"/>
        </a:xfrm>
        <a:prstGeom prst="rect">
          <a:avLst/>
        </a:prstGeom>
        <a:solidFill>
          <a:schemeClr val="lt1">
            <a:alpha val="90000"/>
            <a:hueOff val="0"/>
            <a:satOff val="0"/>
            <a:lumOff val="0"/>
            <a:alphaOff val="0"/>
          </a:schemeClr>
        </a:solidFill>
        <a:ln w="6350" cap="flat" cmpd="sng" algn="ctr">
          <a:solidFill>
            <a:schemeClr val="accent4">
              <a:hueOff val="4900445"/>
              <a:satOff val="-20388"/>
              <a:lumOff val="4804"/>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3B362BA6-0340-492E-8385-2410C6FE787E}">
      <dsp:nvSpPr>
        <dsp:cNvPr id="0" name=""/>
        <dsp:cNvSpPr/>
      </dsp:nvSpPr>
      <dsp:spPr>
        <a:xfrm>
          <a:off x="333000" y="1044356"/>
          <a:ext cx="4662000" cy="649440"/>
        </a:xfrm>
        <a:prstGeom prst="roundRect">
          <a:avLst/>
        </a:prstGeom>
        <a:gradFill rotWithShape="0">
          <a:gsLst>
            <a:gs pos="0">
              <a:schemeClr val="accent4">
                <a:hueOff val="4900445"/>
                <a:satOff val="-20388"/>
                <a:lumOff val="4804"/>
                <a:alphaOff val="0"/>
                <a:satMod val="103000"/>
                <a:lumMod val="102000"/>
                <a:tint val="94000"/>
              </a:schemeClr>
            </a:gs>
            <a:gs pos="50000">
              <a:schemeClr val="accent4">
                <a:hueOff val="4900445"/>
                <a:satOff val="-20388"/>
                <a:lumOff val="4804"/>
                <a:alphaOff val="0"/>
                <a:satMod val="110000"/>
                <a:lumMod val="100000"/>
                <a:shade val="100000"/>
              </a:schemeClr>
            </a:gs>
            <a:gs pos="100000">
              <a:schemeClr val="accent4">
                <a:hueOff val="4900445"/>
                <a:satOff val="-20388"/>
                <a:lumOff val="4804"/>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6213" tIns="0" rIns="176213" bIns="0" numCol="1" spcCol="1270" anchor="ctr" anchorCtr="0">
          <a:noAutofit/>
        </a:bodyPr>
        <a:lstStyle/>
        <a:p>
          <a:pPr marL="0" lvl="0" indent="0" algn="l" defTabSz="622300">
            <a:lnSpc>
              <a:spcPct val="90000"/>
            </a:lnSpc>
            <a:spcBef>
              <a:spcPct val="0"/>
            </a:spcBef>
            <a:spcAft>
              <a:spcPct val="35000"/>
            </a:spcAft>
            <a:buNone/>
          </a:pPr>
          <a:r>
            <a:rPr lang="en-US" sz="1400" b="1" kern="1200" dirty="0" err="1">
              <a:solidFill>
                <a:schemeClr val="tx1"/>
              </a:solidFill>
            </a:rPr>
            <a:t>Prioritas</a:t>
          </a:r>
          <a:r>
            <a:rPr lang="en-US" sz="1400" b="1" kern="1200" dirty="0">
              <a:solidFill>
                <a:schemeClr val="tx1"/>
              </a:solidFill>
            </a:rPr>
            <a:t> </a:t>
          </a:r>
          <a:r>
            <a:rPr lang="en-US" sz="1400" b="1" kern="1200" dirty="0" err="1">
              <a:solidFill>
                <a:schemeClr val="tx1"/>
              </a:solidFill>
            </a:rPr>
            <a:t>Pengalokasian</a:t>
          </a:r>
          <a:r>
            <a:rPr lang="en-US" sz="1400" b="1" kern="1200" dirty="0">
              <a:solidFill>
                <a:schemeClr val="tx1"/>
              </a:solidFill>
            </a:rPr>
            <a:t> </a:t>
          </a:r>
          <a:r>
            <a:rPr lang="en-US" sz="1400" b="1" kern="1200" dirty="0" err="1">
              <a:solidFill>
                <a:schemeClr val="tx1"/>
              </a:solidFill>
            </a:rPr>
            <a:t>Anggaran</a:t>
          </a:r>
          <a:endParaRPr lang="en-AU" sz="1400" b="1" kern="1200" dirty="0">
            <a:solidFill>
              <a:schemeClr val="tx1"/>
            </a:solidFill>
          </a:endParaRPr>
        </a:p>
      </dsp:txBody>
      <dsp:txXfrm>
        <a:off x="364703" y="1076059"/>
        <a:ext cx="4598594" cy="586034"/>
      </dsp:txXfrm>
    </dsp:sp>
    <dsp:sp modelId="{5907D790-05BB-47D3-B875-D3FDC71A7295}">
      <dsp:nvSpPr>
        <dsp:cNvPr id="0" name=""/>
        <dsp:cNvSpPr/>
      </dsp:nvSpPr>
      <dsp:spPr>
        <a:xfrm>
          <a:off x="0" y="2366996"/>
          <a:ext cx="6660000" cy="554400"/>
        </a:xfrm>
        <a:prstGeom prst="rect">
          <a:avLst/>
        </a:prstGeom>
        <a:solidFill>
          <a:schemeClr val="lt1">
            <a:alpha val="90000"/>
            <a:hueOff val="0"/>
            <a:satOff val="0"/>
            <a:lumOff val="0"/>
            <a:alphaOff val="0"/>
          </a:schemeClr>
        </a:solidFill>
        <a:ln w="6350" cap="flat" cmpd="sng" algn="ctr">
          <a:solidFill>
            <a:schemeClr val="accent4">
              <a:hueOff val="9800891"/>
              <a:satOff val="-40777"/>
              <a:lumOff val="9608"/>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0407FD1D-A981-4583-A73A-4AA5891B1209}">
      <dsp:nvSpPr>
        <dsp:cNvPr id="0" name=""/>
        <dsp:cNvSpPr/>
      </dsp:nvSpPr>
      <dsp:spPr>
        <a:xfrm>
          <a:off x="333000" y="2042276"/>
          <a:ext cx="4662000" cy="649440"/>
        </a:xfrm>
        <a:prstGeom prst="roundRect">
          <a:avLst/>
        </a:prstGeom>
        <a:gradFill rotWithShape="0">
          <a:gsLst>
            <a:gs pos="0">
              <a:schemeClr val="accent4">
                <a:hueOff val="9800891"/>
                <a:satOff val="-40777"/>
                <a:lumOff val="9608"/>
                <a:alphaOff val="0"/>
                <a:satMod val="103000"/>
                <a:lumMod val="102000"/>
                <a:tint val="94000"/>
              </a:schemeClr>
            </a:gs>
            <a:gs pos="50000">
              <a:schemeClr val="accent4">
                <a:hueOff val="9800891"/>
                <a:satOff val="-40777"/>
                <a:lumOff val="9608"/>
                <a:alphaOff val="0"/>
                <a:satMod val="110000"/>
                <a:lumMod val="100000"/>
                <a:shade val="100000"/>
              </a:schemeClr>
            </a:gs>
            <a:gs pos="100000">
              <a:schemeClr val="accent4">
                <a:hueOff val="9800891"/>
                <a:satOff val="-40777"/>
                <a:lumOff val="9608"/>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6213" tIns="0" rIns="176213" bIns="0" numCol="1" spcCol="1270" anchor="ctr" anchorCtr="0">
          <a:noAutofit/>
        </a:bodyPr>
        <a:lstStyle/>
        <a:p>
          <a:pPr marL="0" lvl="0" indent="0" algn="l" defTabSz="622300">
            <a:lnSpc>
              <a:spcPct val="90000"/>
            </a:lnSpc>
            <a:spcBef>
              <a:spcPct val="0"/>
            </a:spcBef>
            <a:spcAft>
              <a:spcPct val="35000"/>
            </a:spcAft>
            <a:buNone/>
          </a:pPr>
          <a:r>
            <a:rPr lang="en-US" sz="1400" b="1" kern="1200" dirty="0" err="1">
              <a:solidFill>
                <a:schemeClr val="tx1"/>
              </a:solidFill>
            </a:rPr>
            <a:t>Tahapan</a:t>
          </a:r>
          <a:r>
            <a:rPr lang="en-US" sz="1400" b="1" kern="1200" dirty="0">
              <a:solidFill>
                <a:schemeClr val="tx1"/>
              </a:solidFill>
            </a:rPr>
            <a:t> </a:t>
          </a:r>
          <a:r>
            <a:rPr lang="en-US" sz="1400" b="1" kern="1200" dirty="0" err="1">
              <a:solidFill>
                <a:schemeClr val="tx1"/>
              </a:solidFill>
            </a:rPr>
            <a:t>Penyusunan</a:t>
          </a:r>
          <a:r>
            <a:rPr lang="en-US" sz="1400" b="1" kern="1200" dirty="0">
              <a:solidFill>
                <a:schemeClr val="tx1"/>
              </a:solidFill>
            </a:rPr>
            <a:t> RKA</a:t>
          </a:r>
          <a:endParaRPr lang="en-AU" sz="1400" b="1" kern="1200" dirty="0">
            <a:solidFill>
              <a:schemeClr val="tx1"/>
            </a:solidFill>
          </a:endParaRPr>
        </a:p>
      </dsp:txBody>
      <dsp:txXfrm>
        <a:off x="364703" y="2073979"/>
        <a:ext cx="4598594" cy="58603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66076A-9EFC-44D3-AF3B-AD11F51AB5F0}">
      <dsp:nvSpPr>
        <dsp:cNvPr id="0" name=""/>
        <dsp:cNvSpPr/>
      </dsp:nvSpPr>
      <dsp:spPr>
        <a:xfrm>
          <a:off x="2721" y="201083"/>
          <a:ext cx="1189722" cy="713833"/>
        </a:xfrm>
        <a:prstGeom prst="roundRect">
          <a:avLst>
            <a:gd name="adj" fmla="val 10000"/>
          </a:avLst>
        </a:prstGeom>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2"/>
        </a:lnRef>
        <a:fillRef idx="3">
          <a:schemeClr val="accent2"/>
        </a:fillRef>
        <a:effectRef idx="3">
          <a:schemeClr val="accent2"/>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RKP</a:t>
          </a:r>
        </a:p>
      </dsp:txBody>
      <dsp:txXfrm>
        <a:off x="23628" y="221990"/>
        <a:ext cx="1147908" cy="672019"/>
      </dsp:txXfrm>
    </dsp:sp>
    <dsp:sp modelId="{904B3F0B-4BBC-40B5-BAAE-07CF5EECD588}">
      <dsp:nvSpPr>
        <dsp:cNvPr id="0" name=""/>
        <dsp:cNvSpPr/>
      </dsp:nvSpPr>
      <dsp:spPr>
        <a:xfrm>
          <a:off x="1311416" y="410474"/>
          <a:ext cx="252221" cy="295051"/>
        </a:xfrm>
        <a:prstGeom prst="rightArrow">
          <a:avLst>
            <a:gd name="adj1" fmla="val 60000"/>
            <a:gd name="adj2" fmla="val 50000"/>
          </a:avLst>
        </a:prstGeom>
        <a:solidFill>
          <a:schemeClr val="accent6">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1311416" y="469484"/>
        <a:ext cx="176555" cy="177031"/>
      </dsp:txXfrm>
    </dsp:sp>
    <dsp:sp modelId="{93E88E77-3C1F-4667-ABA0-818436525766}">
      <dsp:nvSpPr>
        <dsp:cNvPr id="0" name=""/>
        <dsp:cNvSpPr/>
      </dsp:nvSpPr>
      <dsp:spPr>
        <a:xfrm>
          <a:off x="1668332" y="201083"/>
          <a:ext cx="1189722" cy="713833"/>
        </a:xfrm>
        <a:prstGeom prst="roundRect">
          <a:avLst>
            <a:gd name="adj" fmla="val 10000"/>
          </a:avLst>
        </a:prstGeom>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5"/>
        </a:lnRef>
        <a:fillRef idx="3">
          <a:schemeClr val="accent5"/>
        </a:fillRef>
        <a:effectRef idx="3">
          <a:schemeClr val="accent5"/>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RENJA K/L</a:t>
          </a:r>
          <a:endParaRPr lang="en-US" sz="1900" kern="1200" dirty="0"/>
        </a:p>
      </dsp:txBody>
      <dsp:txXfrm>
        <a:off x="1689239" y="221990"/>
        <a:ext cx="1147908" cy="672019"/>
      </dsp:txXfrm>
    </dsp:sp>
    <dsp:sp modelId="{5774C036-F8DF-447F-8CDD-9E8B588AA0AF}">
      <dsp:nvSpPr>
        <dsp:cNvPr id="0" name=""/>
        <dsp:cNvSpPr/>
      </dsp:nvSpPr>
      <dsp:spPr>
        <a:xfrm>
          <a:off x="2977027" y="410474"/>
          <a:ext cx="252221" cy="295051"/>
        </a:xfrm>
        <a:prstGeom prst="rightArrow">
          <a:avLst>
            <a:gd name="adj1" fmla="val 60000"/>
            <a:gd name="adj2" fmla="val 50000"/>
          </a:avLst>
        </a:prstGeom>
        <a:solidFill>
          <a:schemeClr val="accent6">
            <a:shade val="90000"/>
            <a:hueOff val="253246"/>
            <a:satOff val="-10115"/>
            <a:lumOff val="2346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2977027" y="469484"/>
        <a:ext cx="176555" cy="177031"/>
      </dsp:txXfrm>
    </dsp:sp>
    <dsp:sp modelId="{4E45E8C2-2162-4152-9190-53168235346F}">
      <dsp:nvSpPr>
        <dsp:cNvPr id="0" name=""/>
        <dsp:cNvSpPr/>
      </dsp:nvSpPr>
      <dsp:spPr>
        <a:xfrm>
          <a:off x="3333944" y="201083"/>
          <a:ext cx="1189722" cy="713833"/>
        </a:xfrm>
        <a:prstGeom prst="roundRect">
          <a:avLst>
            <a:gd name="adj" fmla="val 10000"/>
          </a:avLst>
        </a:prstGeom>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4"/>
        </a:lnRef>
        <a:fillRef idx="3">
          <a:schemeClr val="accent4"/>
        </a:fillRef>
        <a:effectRef idx="3">
          <a:schemeClr val="accent4"/>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RKA K/L</a:t>
          </a:r>
          <a:endParaRPr lang="en-US" sz="1900" kern="1200" dirty="0"/>
        </a:p>
      </dsp:txBody>
      <dsp:txXfrm>
        <a:off x="3354851" y="221990"/>
        <a:ext cx="1147908" cy="672019"/>
      </dsp:txXfrm>
    </dsp:sp>
    <dsp:sp modelId="{DE5F150B-8C0E-4E08-B3FA-0513AF03A610}">
      <dsp:nvSpPr>
        <dsp:cNvPr id="0" name=""/>
        <dsp:cNvSpPr/>
      </dsp:nvSpPr>
      <dsp:spPr>
        <a:xfrm>
          <a:off x="4642639" y="410474"/>
          <a:ext cx="252221" cy="295051"/>
        </a:xfrm>
        <a:prstGeom prst="rightArrow">
          <a:avLst>
            <a:gd name="adj1" fmla="val 60000"/>
            <a:gd name="adj2" fmla="val 50000"/>
          </a:avLst>
        </a:prstGeom>
        <a:solidFill>
          <a:schemeClr val="accent6">
            <a:shade val="90000"/>
            <a:hueOff val="253246"/>
            <a:satOff val="-10115"/>
            <a:lumOff val="2346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4642639" y="469484"/>
        <a:ext cx="176555" cy="177031"/>
      </dsp:txXfrm>
    </dsp:sp>
    <dsp:sp modelId="{76FD5B4D-7672-4261-849C-C5EDFC609E11}">
      <dsp:nvSpPr>
        <dsp:cNvPr id="0" name=""/>
        <dsp:cNvSpPr/>
      </dsp:nvSpPr>
      <dsp:spPr>
        <a:xfrm>
          <a:off x="4999556" y="201083"/>
          <a:ext cx="1189722" cy="713833"/>
        </a:xfrm>
        <a:prstGeom prst="roundRect">
          <a:avLst>
            <a:gd name="adj" fmla="val 10000"/>
          </a:avLst>
        </a:prstGeom>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6"/>
        </a:lnRef>
        <a:fillRef idx="3">
          <a:schemeClr val="accent6"/>
        </a:fillRef>
        <a:effectRef idx="3">
          <a:schemeClr val="accent6"/>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DIPA</a:t>
          </a:r>
        </a:p>
      </dsp:txBody>
      <dsp:txXfrm>
        <a:off x="5020463" y="221990"/>
        <a:ext cx="1147908" cy="67201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9A800F-9DF5-4F7A-8F41-5C40DC64DB2B}">
      <dsp:nvSpPr>
        <dsp:cNvPr id="0" name=""/>
        <dsp:cNvSpPr/>
      </dsp:nvSpPr>
      <dsp:spPr>
        <a:xfrm>
          <a:off x="0" y="270535"/>
          <a:ext cx="6773935" cy="378000"/>
        </a:xfrm>
        <a:prstGeom prst="rect">
          <a:avLst/>
        </a:prstGeom>
        <a:solidFill>
          <a:schemeClr val="lt1">
            <a:alpha val="90000"/>
            <a:hueOff val="0"/>
            <a:satOff val="0"/>
            <a:lumOff val="0"/>
            <a:alphaOff val="0"/>
          </a:schemeClr>
        </a:solidFill>
        <a:ln w="6350" cap="flat" cmpd="sng" algn="ctr">
          <a:solidFill>
            <a:srgbClr val="7BB441"/>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4E80818A-E92C-400D-9524-538410FE2C33}">
      <dsp:nvSpPr>
        <dsp:cNvPr id="0" name=""/>
        <dsp:cNvSpPr/>
      </dsp:nvSpPr>
      <dsp:spPr>
        <a:xfrm>
          <a:off x="338696" y="49135"/>
          <a:ext cx="4741754" cy="442800"/>
        </a:xfrm>
        <a:prstGeom prst="roundRect">
          <a:avLst/>
        </a:prstGeom>
        <a:solidFill>
          <a:srgbClr val="7BB441"/>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9227" tIns="0" rIns="179227" bIns="0" numCol="1" spcCol="1270" anchor="ctr" anchorCtr="0">
          <a:noAutofit/>
        </a:bodyPr>
        <a:lstStyle/>
        <a:p>
          <a:pPr marL="0" lvl="0" indent="0" algn="l" defTabSz="622300">
            <a:lnSpc>
              <a:spcPct val="90000"/>
            </a:lnSpc>
            <a:spcBef>
              <a:spcPct val="0"/>
            </a:spcBef>
            <a:spcAft>
              <a:spcPct val="35000"/>
            </a:spcAft>
            <a:buNone/>
          </a:pPr>
          <a:r>
            <a:rPr lang="en-US" sz="1400" b="1" kern="1200" dirty="0" err="1">
              <a:solidFill>
                <a:schemeClr val="tx1"/>
              </a:solidFill>
            </a:rPr>
            <a:t>Penyusunan</a:t>
          </a:r>
          <a:r>
            <a:rPr lang="en-US" sz="1400" b="1" kern="1200" dirty="0">
              <a:solidFill>
                <a:schemeClr val="tx1"/>
              </a:solidFill>
            </a:rPr>
            <a:t> RKA </a:t>
          </a:r>
          <a:r>
            <a:rPr lang="en-AU" sz="1400" b="1" kern="1200" dirty="0" err="1">
              <a:solidFill>
                <a:schemeClr val="tx1"/>
              </a:solidFill>
            </a:rPr>
            <a:t>Pagu</a:t>
          </a:r>
          <a:r>
            <a:rPr lang="en-AU" sz="1400" b="1" kern="1200" dirty="0">
              <a:solidFill>
                <a:schemeClr val="tx1"/>
              </a:solidFill>
            </a:rPr>
            <a:t> </a:t>
          </a:r>
          <a:r>
            <a:rPr lang="en-AU" sz="1400" b="1" kern="1200" dirty="0" err="1">
              <a:solidFill>
                <a:schemeClr val="tx1"/>
              </a:solidFill>
            </a:rPr>
            <a:t>Kebutuhan</a:t>
          </a:r>
          <a:endParaRPr lang="en-AU" sz="1400" b="1" kern="1200" dirty="0">
            <a:solidFill>
              <a:schemeClr val="tx1"/>
            </a:solidFill>
          </a:endParaRPr>
        </a:p>
      </dsp:txBody>
      <dsp:txXfrm>
        <a:off x="360312" y="70751"/>
        <a:ext cx="4698522" cy="399568"/>
      </dsp:txXfrm>
    </dsp:sp>
    <dsp:sp modelId="{A9CB0DF2-7B6D-4739-AFAB-DFEA981B23D4}">
      <dsp:nvSpPr>
        <dsp:cNvPr id="0" name=""/>
        <dsp:cNvSpPr/>
      </dsp:nvSpPr>
      <dsp:spPr>
        <a:xfrm>
          <a:off x="0" y="950936"/>
          <a:ext cx="6773935" cy="378000"/>
        </a:xfrm>
        <a:prstGeom prst="rect">
          <a:avLst/>
        </a:prstGeom>
        <a:solidFill>
          <a:schemeClr val="lt1">
            <a:alpha val="90000"/>
            <a:hueOff val="0"/>
            <a:satOff val="0"/>
            <a:lumOff val="0"/>
            <a:alphaOff val="0"/>
          </a:schemeClr>
        </a:solidFill>
        <a:ln w="6350" cap="flat" cmpd="sng" algn="ctr">
          <a:solidFill>
            <a:schemeClr val="accent4">
              <a:hueOff val="2450223"/>
              <a:satOff val="-10194"/>
              <a:lumOff val="2402"/>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3B362BA6-0340-492E-8385-2410C6FE787E}">
      <dsp:nvSpPr>
        <dsp:cNvPr id="0" name=""/>
        <dsp:cNvSpPr/>
      </dsp:nvSpPr>
      <dsp:spPr>
        <a:xfrm>
          <a:off x="338696" y="729535"/>
          <a:ext cx="4741754" cy="442800"/>
        </a:xfrm>
        <a:prstGeom prst="roundRect">
          <a:avLst/>
        </a:prstGeom>
        <a:gradFill rotWithShape="0">
          <a:gsLst>
            <a:gs pos="0">
              <a:schemeClr val="accent4">
                <a:hueOff val="2450223"/>
                <a:satOff val="-10194"/>
                <a:lumOff val="2402"/>
                <a:alphaOff val="0"/>
                <a:satMod val="103000"/>
                <a:lumMod val="102000"/>
                <a:tint val="94000"/>
              </a:schemeClr>
            </a:gs>
            <a:gs pos="50000">
              <a:schemeClr val="accent4">
                <a:hueOff val="2450223"/>
                <a:satOff val="-10194"/>
                <a:lumOff val="2402"/>
                <a:alphaOff val="0"/>
                <a:satMod val="110000"/>
                <a:lumMod val="100000"/>
                <a:shade val="100000"/>
              </a:schemeClr>
            </a:gs>
            <a:gs pos="100000">
              <a:schemeClr val="accent4">
                <a:hueOff val="2450223"/>
                <a:satOff val="-10194"/>
                <a:lumOff val="2402"/>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9227" tIns="0" rIns="179227" bIns="0" numCol="1" spcCol="1270" anchor="ctr" anchorCtr="0">
          <a:noAutofit/>
        </a:bodyPr>
        <a:lstStyle/>
        <a:p>
          <a:pPr marL="0" lvl="0" indent="0" algn="l" defTabSz="622300">
            <a:lnSpc>
              <a:spcPct val="90000"/>
            </a:lnSpc>
            <a:spcBef>
              <a:spcPct val="0"/>
            </a:spcBef>
            <a:spcAft>
              <a:spcPct val="35000"/>
            </a:spcAft>
            <a:buNone/>
          </a:pPr>
          <a:r>
            <a:rPr lang="en-US" sz="1400" b="1" kern="1200" dirty="0" err="1">
              <a:solidFill>
                <a:schemeClr val="tx1"/>
              </a:solidFill>
            </a:rPr>
            <a:t>Penyusunan</a:t>
          </a:r>
          <a:r>
            <a:rPr lang="en-US" sz="1400" b="1" kern="1200" dirty="0">
              <a:solidFill>
                <a:schemeClr val="tx1"/>
              </a:solidFill>
            </a:rPr>
            <a:t> RKA </a:t>
          </a:r>
          <a:r>
            <a:rPr lang="en-AU" sz="1400" b="1" kern="1200" dirty="0" err="1">
              <a:solidFill>
                <a:schemeClr val="tx1"/>
              </a:solidFill>
            </a:rPr>
            <a:t>Pagu</a:t>
          </a:r>
          <a:r>
            <a:rPr lang="en-AU" sz="1400" b="1" kern="1200" dirty="0">
              <a:solidFill>
                <a:schemeClr val="tx1"/>
              </a:solidFill>
            </a:rPr>
            <a:t> </a:t>
          </a:r>
          <a:r>
            <a:rPr lang="en-AU" sz="1400" b="1" kern="1200" dirty="0" err="1">
              <a:solidFill>
                <a:schemeClr val="tx1"/>
              </a:solidFill>
            </a:rPr>
            <a:t>Indikatif</a:t>
          </a:r>
          <a:endParaRPr lang="en-AU" sz="1400" b="1" kern="1200" dirty="0">
            <a:solidFill>
              <a:schemeClr val="tx1"/>
            </a:solidFill>
          </a:endParaRPr>
        </a:p>
      </dsp:txBody>
      <dsp:txXfrm>
        <a:off x="360312" y="751151"/>
        <a:ext cx="4698522" cy="399568"/>
      </dsp:txXfrm>
    </dsp:sp>
    <dsp:sp modelId="{5907D790-05BB-47D3-B875-D3FDC71A7295}">
      <dsp:nvSpPr>
        <dsp:cNvPr id="0" name=""/>
        <dsp:cNvSpPr/>
      </dsp:nvSpPr>
      <dsp:spPr>
        <a:xfrm>
          <a:off x="0" y="1631336"/>
          <a:ext cx="6773935" cy="378000"/>
        </a:xfrm>
        <a:prstGeom prst="rect">
          <a:avLst/>
        </a:prstGeom>
        <a:solidFill>
          <a:schemeClr val="lt1">
            <a:alpha val="90000"/>
            <a:hueOff val="0"/>
            <a:satOff val="0"/>
            <a:lumOff val="0"/>
            <a:alphaOff val="0"/>
          </a:schemeClr>
        </a:solidFill>
        <a:ln w="6350" cap="flat" cmpd="sng" algn="ctr">
          <a:solidFill>
            <a:schemeClr val="accent4">
              <a:hueOff val="4900445"/>
              <a:satOff val="-20388"/>
              <a:lumOff val="4804"/>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0407FD1D-A981-4583-A73A-4AA5891B1209}">
      <dsp:nvSpPr>
        <dsp:cNvPr id="0" name=""/>
        <dsp:cNvSpPr/>
      </dsp:nvSpPr>
      <dsp:spPr>
        <a:xfrm>
          <a:off x="338696" y="1409936"/>
          <a:ext cx="4741754" cy="442800"/>
        </a:xfrm>
        <a:prstGeom prst="roundRect">
          <a:avLst/>
        </a:prstGeom>
        <a:gradFill rotWithShape="0">
          <a:gsLst>
            <a:gs pos="0">
              <a:schemeClr val="accent4">
                <a:hueOff val="4900445"/>
                <a:satOff val="-20388"/>
                <a:lumOff val="4804"/>
                <a:alphaOff val="0"/>
                <a:satMod val="103000"/>
                <a:lumMod val="102000"/>
                <a:tint val="94000"/>
              </a:schemeClr>
            </a:gs>
            <a:gs pos="50000">
              <a:schemeClr val="accent4">
                <a:hueOff val="4900445"/>
                <a:satOff val="-20388"/>
                <a:lumOff val="4804"/>
                <a:alphaOff val="0"/>
                <a:satMod val="110000"/>
                <a:lumMod val="100000"/>
                <a:shade val="100000"/>
              </a:schemeClr>
            </a:gs>
            <a:gs pos="100000">
              <a:schemeClr val="accent4">
                <a:hueOff val="4900445"/>
                <a:satOff val="-20388"/>
                <a:lumOff val="4804"/>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9227" tIns="0" rIns="179227" bIns="0" numCol="1" spcCol="1270" anchor="ctr" anchorCtr="0">
          <a:noAutofit/>
        </a:bodyPr>
        <a:lstStyle/>
        <a:p>
          <a:pPr marL="0" lvl="0" indent="0" algn="l" defTabSz="622300">
            <a:lnSpc>
              <a:spcPct val="90000"/>
            </a:lnSpc>
            <a:spcBef>
              <a:spcPct val="0"/>
            </a:spcBef>
            <a:spcAft>
              <a:spcPct val="35000"/>
            </a:spcAft>
            <a:buNone/>
          </a:pPr>
          <a:r>
            <a:rPr lang="en-US" sz="1400" b="1" kern="1200" dirty="0" err="1">
              <a:solidFill>
                <a:schemeClr val="tx1"/>
              </a:solidFill>
            </a:rPr>
            <a:t>Penyusunan</a:t>
          </a:r>
          <a:r>
            <a:rPr lang="en-US" sz="1400" b="1" kern="1200" dirty="0">
              <a:solidFill>
                <a:schemeClr val="tx1"/>
              </a:solidFill>
            </a:rPr>
            <a:t> RKA </a:t>
          </a:r>
          <a:r>
            <a:rPr lang="en-AU" sz="1400" b="1" kern="1200" dirty="0" err="1">
              <a:solidFill>
                <a:schemeClr val="tx1"/>
              </a:solidFill>
            </a:rPr>
            <a:t>Pagu</a:t>
          </a:r>
          <a:r>
            <a:rPr lang="en-AU" sz="1400" b="1" kern="1200" dirty="0">
              <a:solidFill>
                <a:schemeClr val="tx1"/>
              </a:solidFill>
            </a:rPr>
            <a:t> </a:t>
          </a:r>
          <a:r>
            <a:rPr lang="en-AU" sz="1400" b="1" kern="1200" dirty="0" err="1">
              <a:solidFill>
                <a:schemeClr val="tx1"/>
              </a:solidFill>
            </a:rPr>
            <a:t>Anggaran</a:t>
          </a:r>
          <a:endParaRPr lang="en-AU" sz="1400" b="1" kern="1200" dirty="0">
            <a:solidFill>
              <a:schemeClr val="tx1"/>
            </a:solidFill>
          </a:endParaRPr>
        </a:p>
      </dsp:txBody>
      <dsp:txXfrm>
        <a:off x="360312" y="1431552"/>
        <a:ext cx="4698522" cy="399568"/>
      </dsp:txXfrm>
    </dsp:sp>
    <dsp:sp modelId="{6E58150F-F3DE-42EC-AFF4-AC711E22F5F9}">
      <dsp:nvSpPr>
        <dsp:cNvPr id="0" name=""/>
        <dsp:cNvSpPr/>
      </dsp:nvSpPr>
      <dsp:spPr>
        <a:xfrm>
          <a:off x="0" y="2311736"/>
          <a:ext cx="6773935" cy="378000"/>
        </a:xfrm>
        <a:prstGeom prst="rect">
          <a:avLst/>
        </a:prstGeom>
        <a:solidFill>
          <a:schemeClr val="lt1">
            <a:alpha val="90000"/>
            <a:hueOff val="0"/>
            <a:satOff val="0"/>
            <a:lumOff val="0"/>
            <a:alphaOff val="0"/>
          </a:schemeClr>
        </a:solidFill>
        <a:ln w="6350" cap="flat" cmpd="sng" algn="ctr">
          <a:solidFill>
            <a:schemeClr val="accent6">
              <a:lumMod val="40000"/>
              <a:lumOff val="6000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6B8684E3-D99D-4707-AD0F-9B340A73B7AC}">
      <dsp:nvSpPr>
        <dsp:cNvPr id="0" name=""/>
        <dsp:cNvSpPr/>
      </dsp:nvSpPr>
      <dsp:spPr>
        <a:xfrm>
          <a:off x="338696" y="2090336"/>
          <a:ext cx="4741754" cy="442800"/>
        </a:xfrm>
        <a:prstGeom prst="roundRect">
          <a:avLst/>
        </a:prstGeom>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6350" cap="flat" cmpd="sng" algn="ctr">
          <a:solidFill>
            <a:schemeClr val="accent6"/>
          </a:solidFill>
          <a:prstDash val="solid"/>
          <a:miter lim="800000"/>
        </a:ln>
        <a:effectLst/>
        <a:scene3d>
          <a:camera prst="orthographicFront"/>
          <a:lightRig rig="flat" dir="t"/>
        </a:scene3d>
      </dsp:spPr>
      <dsp:style>
        <a:lnRef idx="1">
          <a:schemeClr val="accent6"/>
        </a:lnRef>
        <a:fillRef idx="2">
          <a:schemeClr val="accent6"/>
        </a:fillRef>
        <a:effectRef idx="1">
          <a:schemeClr val="accent6"/>
        </a:effectRef>
        <a:fontRef idx="minor">
          <a:schemeClr val="dk1"/>
        </a:fontRef>
      </dsp:style>
      <dsp:txBody>
        <a:bodyPr spcFirstLastPara="0" vert="horz" wrap="square" lIns="179227" tIns="0" rIns="179227" bIns="0" numCol="1" spcCol="1270" anchor="ctr" anchorCtr="0">
          <a:noAutofit/>
        </a:bodyPr>
        <a:lstStyle/>
        <a:p>
          <a:pPr marL="0" lvl="0" indent="0" algn="l" defTabSz="622300">
            <a:lnSpc>
              <a:spcPct val="90000"/>
            </a:lnSpc>
            <a:spcBef>
              <a:spcPct val="0"/>
            </a:spcBef>
            <a:spcAft>
              <a:spcPct val="35000"/>
            </a:spcAft>
            <a:buNone/>
          </a:pPr>
          <a:r>
            <a:rPr lang="en-US" sz="1400" b="1" kern="1200" dirty="0" err="1">
              <a:solidFill>
                <a:schemeClr val="tx1"/>
              </a:solidFill>
            </a:rPr>
            <a:t>Penyusunan</a:t>
          </a:r>
          <a:r>
            <a:rPr lang="en-US" sz="1400" b="1" kern="1200" dirty="0">
              <a:solidFill>
                <a:schemeClr val="tx1"/>
              </a:solidFill>
            </a:rPr>
            <a:t> RKA </a:t>
          </a:r>
          <a:r>
            <a:rPr lang="en-AU" sz="1400" b="1" kern="1200" dirty="0" err="1">
              <a:solidFill>
                <a:schemeClr val="tx1"/>
              </a:solidFill>
            </a:rPr>
            <a:t>Pagu</a:t>
          </a:r>
          <a:r>
            <a:rPr lang="en-AU" sz="1400" b="1" kern="1200" dirty="0">
              <a:solidFill>
                <a:schemeClr val="tx1"/>
              </a:solidFill>
            </a:rPr>
            <a:t> </a:t>
          </a:r>
          <a:r>
            <a:rPr lang="en-AU" sz="1400" b="1" kern="1200" dirty="0" err="1">
              <a:solidFill>
                <a:schemeClr val="tx1"/>
              </a:solidFill>
            </a:rPr>
            <a:t>Alokasi</a:t>
          </a:r>
          <a:r>
            <a:rPr lang="en-AU" sz="1400" b="1" kern="1200" dirty="0">
              <a:solidFill>
                <a:schemeClr val="tx1"/>
              </a:solidFill>
            </a:rPr>
            <a:t> </a:t>
          </a:r>
          <a:r>
            <a:rPr lang="en-AU" sz="1400" b="1" kern="1200" dirty="0" err="1">
              <a:solidFill>
                <a:schemeClr val="tx1"/>
              </a:solidFill>
            </a:rPr>
            <a:t>Anggaran</a:t>
          </a:r>
          <a:endParaRPr lang="en-AU" sz="1400" b="1" kern="1200" dirty="0">
            <a:solidFill>
              <a:schemeClr val="tx1"/>
            </a:solidFill>
          </a:endParaRPr>
        </a:p>
      </dsp:txBody>
      <dsp:txXfrm>
        <a:off x="360312" y="2111952"/>
        <a:ext cx="4698522" cy="399568"/>
      </dsp:txXfrm>
    </dsp:sp>
    <dsp:sp modelId="{45210027-FE15-455C-A0D3-D1E8D2B8EB05}">
      <dsp:nvSpPr>
        <dsp:cNvPr id="0" name=""/>
        <dsp:cNvSpPr/>
      </dsp:nvSpPr>
      <dsp:spPr>
        <a:xfrm>
          <a:off x="0" y="2992136"/>
          <a:ext cx="6773935" cy="378000"/>
        </a:xfrm>
        <a:prstGeom prst="rect">
          <a:avLst/>
        </a:prstGeom>
        <a:solidFill>
          <a:schemeClr val="lt1">
            <a:alpha val="90000"/>
            <a:hueOff val="0"/>
            <a:satOff val="0"/>
            <a:lumOff val="0"/>
            <a:alphaOff val="0"/>
          </a:schemeClr>
        </a:solidFill>
        <a:ln w="6350" cap="flat" cmpd="sng" algn="ctr">
          <a:solidFill>
            <a:schemeClr val="accent4">
              <a:hueOff val="9800891"/>
              <a:satOff val="-40777"/>
              <a:lumOff val="9608"/>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A8A09DAF-6C39-4C82-833B-9C2AF6192A47}">
      <dsp:nvSpPr>
        <dsp:cNvPr id="0" name=""/>
        <dsp:cNvSpPr/>
      </dsp:nvSpPr>
      <dsp:spPr>
        <a:xfrm>
          <a:off x="338696" y="2770736"/>
          <a:ext cx="4741754" cy="442800"/>
        </a:xfrm>
        <a:prstGeom prst="roundRect">
          <a:avLst/>
        </a:prstGeom>
        <a:solidFill>
          <a:schemeClr val="accent6">
            <a:lumMod val="40000"/>
            <a:lumOff val="6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9227" tIns="0" rIns="179227" bIns="0" numCol="1" spcCol="1270" anchor="ctr" anchorCtr="0">
          <a:noAutofit/>
        </a:bodyPr>
        <a:lstStyle/>
        <a:p>
          <a:pPr marL="0" lvl="0" indent="0" algn="l" defTabSz="622300">
            <a:lnSpc>
              <a:spcPct val="90000"/>
            </a:lnSpc>
            <a:spcBef>
              <a:spcPct val="0"/>
            </a:spcBef>
            <a:spcAft>
              <a:spcPct val="35000"/>
            </a:spcAft>
            <a:buNone/>
          </a:pPr>
          <a:r>
            <a:rPr lang="fi-FI" sz="1400" b="1" kern="1200" dirty="0">
              <a:solidFill>
                <a:schemeClr val="tx1"/>
              </a:solidFill>
            </a:rPr>
            <a:t>Daftar Isian Pelaksanaan Anggaran (DIPA)</a:t>
          </a:r>
          <a:endParaRPr lang="en-AU" sz="1400" b="1" kern="1200" dirty="0">
            <a:solidFill>
              <a:schemeClr val="tx1"/>
            </a:solidFill>
          </a:endParaRPr>
        </a:p>
      </dsp:txBody>
      <dsp:txXfrm>
        <a:off x="360312" y="2792352"/>
        <a:ext cx="4698522" cy="39956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E5C8A4-FEEB-40FB-854E-7ECAE878C05D}">
      <dsp:nvSpPr>
        <dsp:cNvPr id="0" name=""/>
        <dsp:cNvSpPr/>
      </dsp:nvSpPr>
      <dsp:spPr>
        <a:xfrm>
          <a:off x="-4297904" y="-659342"/>
          <a:ext cx="5120677" cy="5120677"/>
        </a:xfrm>
        <a:prstGeom prst="blockArc">
          <a:avLst>
            <a:gd name="adj1" fmla="val 18900000"/>
            <a:gd name="adj2" fmla="val 2700000"/>
            <a:gd name="adj3" fmla="val 422"/>
          </a:avLst>
        </a:pr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EE35828-C809-4668-B48C-2C71FA7F481F}">
      <dsp:nvSpPr>
        <dsp:cNvPr id="0" name=""/>
        <dsp:cNvSpPr/>
      </dsp:nvSpPr>
      <dsp:spPr>
        <a:xfrm>
          <a:off x="307479" y="200212"/>
          <a:ext cx="5531193" cy="400273"/>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17717" tIns="38100" rIns="38100" bIns="38100" numCol="1" spcCol="1270" anchor="ctr" anchorCtr="0">
          <a:noAutofit/>
        </a:bodyPr>
        <a:lstStyle/>
        <a:p>
          <a:pPr marL="0" lvl="0" indent="0" algn="l" defTabSz="666750">
            <a:lnSpc>
              <a:spcPct val="90000"/>
            </a:lnSpc>
            <a:spcBef>
              <a:spcPct val="0"/>
            </a:spcBef>
            <a:spcAft>
              <a:spcPct val="35000"/>
            </a:spcAft>
            <a:buNone/>
          </a:pPr>
          <a:r>
            <a:rPr lang="id-ID" sz="1500" kern="1200" dirty="0"/>
            <a:t>Akuntabilitas, Transparansi, dan Kinerja Aparatur;</a:t>
          </a:r>
        </a:p>
      </dsp:txBody>
      <dsp:txXfrm>
        <a:off x="307479" y="200212"/>
        <a:ext cx="5531193" cy="400273"/>
      </dsp:txXfrm>
    </dsp:sp>
    <dsp:sp modelId="{BA56E2FE-4E47-4232-AA24-0DFE2131F3A9}">
      <dsp:nvSpPr>
        <dsp:cNvPr id="0" name=""/>
        <dsp:cNvSpPr/>
      </dsp:nvSpPr>
      <dsp:spPr>
        <a:xfrm>
          <a:off x="57308" y="150178"/>
          <a:ext cx="500342" cy="500342"/>
        </a:xfrm>
        <a:prstGeom prst="ellipse">
          <a:avLst/>
        </a:prstGeom>
        <a:solidFill>
          <a:schemeClr val="lt1">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EEE42C51-97C0-4DCB-AEBC-83FC6D45660A}">
      <dsp:nvSpPr>
        <dsp:cNvPr id="0" name=""/>
        <dsp:cNvSpPr/>
      </dsp:nvSpPr>
      <dsp:spPr>
        <a:xfrm>
          <a:off x="636731" y="800547"/>
          <a:ext cx="5201940" cy="400273"/>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17717" tIns="38100" rIns="38100" bIns="38100" numCol="1" spcCol="1270" anchor="ctr" anchorCtr="0">
          <a:noAutofit/>
        </a:bodyPr>
        <a:lstStyle/>
        <a:p>
          <a:pPr marL="0" lvl="0" indent="0" algn="l" defTabSz="666750">
            <a:lnSpc>
              <a:spcPct val="90000"/>
            </a:lnSpc>
            <a:spcBef>
              <a:spcPct val="0"/>
            </a:spcBef>
            <a:spcAft>
              <a:spcPct val="35000"/>
            </a:spcAft>
            <a:buNone/>
          </a:pPr>
          <a:r>
            <a:rPr lang="id-ID" sz="1500" kern="1200" dirty="0"/>
            <a:t>Wujud nyata komitmen;</a:t>
          </a:r>
        </a:p>
      </dsp:txBody>
      <dsp:txXfrm>
        <a:off x="636731" y="800547"/>
        <a:ext cx="5201940" cy="400273"/>
      </dsp:txXfrm>
    </dsp:sp>
    <dsp:sp modelId="{134F2178-B7F3-4CBC-BD66-62624578D153}">
      <dsp:nvSpPr>
        <dsp:cNvPr id="0" name=""/>
        <dsp:cNvSpPr/>
      </dsp:nvSpPr>
      <dsp:spPr>
        <a:xfrm>
          <a:off x="386560" y="750513"/>
          <a:ext cx="500342" cy="500342"/>
        </a:xfrm>
        <a:prstGeom prst="ellipse">
          <a:avLst/>
        </a:prstGeom>
        <a:solidFill>
          <a:schemeClr val="lt1">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2A3CC548-2356-465B-8BE9-5E042D7E032A}">
      <dsp:nvSpPr>
        <dsp:cNvPr id="0" name=""/>
        <dsp:cNvSpPr/>
      </dsp:nvSpPr>
      <dsp:spPr>
        <a:xfrm>
          <a:off x="787290" y="1400881"/>
          <a:ext cx="5051381" cy="400273"/>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17717" tIns="38100" rIns="38100" bIns="38100" numCol="1" spcCol="1270" anchor="ctr" anchorCtr="0">
          <a:noAutofit/>
        </a:bodyPr>
        <a:lstStyle/>
        <a:p>
          <a:pPr marL="0" lvl="0" indent="0" algn="l" defTabSz="666750">
            <a:lnSpc>
              <a:spcPct val="90000"/>
            </a:lnSpc>
            <a:spcBef>
              <a:spcPct val="0"/>
            </a:spcBef>
            <a:spcAft>
              <a:spcPct val="35000"/>
            </a:spcAft>
            <a:buNone/>
          </a:pPr>
          <a:r>
            <a:rPr lang="id-ID" sz="1500" kern="1200" dirty="0"/>
            <a:t>Dasar penilaian, penghargaan dan sanksi;</a:t>
          </a:r>
        </a:p>
      </dsp:txBody>
      <dsp:txXfrm>
        <a:off x="787290" y="1400881"/>
        <a:ext cx="5051381" cy="400273"/>
      </dsp:txXfrm>
    </dsp:sp>
    <dsp:sp modelId="{E154DF9C-0A47-4F4E-B40A-AF420CA88244}">
      <dsp:nvSpPr>
        <dsp:cNvPr id="0" name=""/>
        <dsp:cNvSpPr/>
      </dsp:nvSpPr>
      <dsp:spPr>
        <a:xfrm>
          <a:off x="537119" y="1350847"/>
          <a:ext cx="500342" cy="500342"/>
        </a:xfrm>
        <a:prstGeom prst="ellipse">
          <a:avLst/>
        </a:prstGeom>
        <a:solidFill>
          <a:schemeClr val="lt1">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56782250-59E8-4A65-BB8E-FA0F6A29DED3}">
      <dsp:nvSpPr>
        <dsp:cNvPr id="0" name=""/>
        <dsp:cNvSpPr/>
      </dsp:nvSpPr>
      <dsp:spPr>
        <a:xfrm>
          <a:off x="787290" y="2000836"/>
          <a:ext cx="5051381" cy="400273"/>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17717" tIns="38100" rIns="38100" bIns="38100" numCol="1" spcCol="1270" anchor="ctr" anchorCtr="0">
          <a:noAutofit/>
        </a:bodyPr>
        <a:lstStyle/>
        <a:p>
          <a:pPr marL="0" lvl="0" indent="0" algn="l" defTabSz="666750">
            <a:lnSpc>
              <a:spcPct val="90000"/>
            </a:lnSpc>
            <a:spcBef>
              <a:spcPct val="0"/>
            </a:spcBef>
            <a:spcAft>
              <a:spcPct val="35000"/>
            </a:spcAft>
            <a:buNone/>
          </a:pPr>
          <a:r>
            <a:rPr lang="id-ID" sz="1500" kern="1200" dirty="0"/>
            <a:t>Dasar evaluasi kinerja aparatur.</a:t>
          </a:r>
        </a:p>
      </dsp:txBody>
      <dsp:txXfrm>
        <a:off x="787290" y="2000836"/>
        <a:ext cx="5051381" cy="400273"/>
      </dsp:txXfrm>
    </dsp:sp>
    <dsp:sp modelId="{12BF97EC-5BDD-40C1-8073-7B041906A4DE}">
      <dsp:nvSpPr>
        <dsp:cNvPr id="0" name=""/>
        <dsp:cNvSpPr/>
      </dsp:nvSpPr>
      <dsp:spPr>
        <a:xfrm>
          <a:off x="537119" y="1950802"/>
          <a:ext cx="500342" cy="500342"/>
        </a:xfrm>
        <a:prstGeom prst="ellipse">
          <a:avLst/>
        </a:prstGeom>
        <a:solidFill>
          <a:schemeClr val="lt1">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719E7A1A-BB8E-4851-8D7A-5A10A5BDC18D}">
      <dsp:nvSpPr>
        <dsp:cNvPr id="0" name=""/>
        <dsp:cNvSpPr/>
      </dsp:nvSpPr>
      <dsp:spPr>
        <a:xfrm>
          <a:off x="636731" y="2601170"/>
          <a:ext cx="5201940" cy="400273"/>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17717" tIns="38100" rIns="38100" bIns="38100" numCol="1" spcCol="1270" anchor="ctr" anchorCtr="0">
          <a:noAutofit/>
        </a:bodyPr>
        <a:lstStyle/>
        <a:p>
          <a:pPr marL="0" lvl="0" indent="0" algn="l" defTabSz="666750">
            <a:lnSpc>
              <a:spcPct val="90000"/>
            </a:lnSpc>
            <a:spcBef>
              <a:spcPct val="0"/>
            </a:spcBef>
            <a:spcAft>
              <a:spcPct val="35000"/>
            </a:spcAft>
            <a:buNone/>
          </a:pPr>
          <a:r>
            <a:rPr lang="id-ID" sz="1500" kern="1200" dirty="0"/>
            <a:t>Dasar untuk melakukan monitoring, evaluasi dan supervisi.</a:t>
          </a:r>
        </a:p>
      </dsp:txBody>
      <dsp:txXfrm>
        <a:off x="636731" y="2601170"/>
        <a:ext cx="5201940" cy="400273"/>
      </dsp:txXfrm>
    </dsp:sp>
    <dsp:sp modelId="{A3CE7F73-2B3C-4E32-806A-C6172995386A}">
      <dsp:nvSpPr>
        <dsp:cNvPr id="0" name=""/>
        <dsp:cNvSpPr/>
      </dsp:nvSpPr>
      <dsp:spPr>
        <a:xfrm>
          <a:off x="386560" y="2551136"/>
          <a:ext cx="500342" cy="500342"/>
        </a:xfrm>
        <a:prstGeom prst="ellipse">
          <a:avLst/>
        </a:prstGeom>
        <a:solidFill>
          <a:schemeClr val="lt1">
            <a:hueOff val="0"/>
            <a:satOff val="0"/>
            <a:lumOff val="0"/>
            <a:alphaOff val="0"/>
          </a:schemeClr>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AB84C3CE-F9B5-494F-853F-AC8826F17671}">
      <dsp:nvSpPr>
        <dsp:cNvPr id="0" name=""/>
        <dsp:cNvSpPr/>
      </dsp:nvSpPr>
      <dsp:spPr>
        <a:xfrm>
          <a:off x="307479" y="3201505"/>
          <a:ext cx="5531193" cy="400273"/>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17717" tIns="38100" rIns="38100" bIns="38100" numCol="1" spcCol="1270" anchor="ctr" anchorCtr="0">
          <a:noAutofit/>
        </a:bodyPr>
        <a:lstStyle/>
        <a:p>
          <a:pPr marL="0" lvl="0" indent="0" algn="l" defTabSz="666750">
            <a:lnSpc>
              <a:spcPct val="90000"/>
            </a:lnSpc>
            <a:spcBef>
              <a:spcPct val="0"/>
            </a:spcBef>
            <a:spcAft>
              <a:spcPct val="35000"/>
            </a:spcAft>
            <a:buNone/>
          </a:pPr>
          <a:r>
            <a:rPr lang="id-ID" sz="1500" kern="1200" dirty="0"/>
            <a:t>D</a:t>
          </a:r>
          <a:r>
            <a:rPr lang="en-US" sz="1500" kern="1200" dirty="0" err="1"/>
            <a:t>asar</a:t>
          </a:r>
          <a:r>
            <a:rPr lang="en-US" sz="1500" kern="1200" dirty="0"/>
            <a:t> </a:t>
          </a:r>
          <a:r>
            <a:rPr lang="en-US" sz="1500" kern="1200" dirty="0" err="1"/>
            <a:t>penetapan</a:t>
          </a:r>
          <a:r>
            <a:rPr lang="en-US" sz="1500" kern="1200" dirty="0"/>
            <a:t> </a:t>
          </a:r>
          <a:r>
            <a:rPr lang="en-US" sz="1500" kern="1200" dirty="0" err="1"/>
            <a:t>sasaran</a:t>
          </a:r>
          <a:r>
            <a:rPr lang="en-US" sz="1500" kern="1200" dirty="0"/>
            <a:t> </a:t>
          </a:r>
          <a:r>
            <a:rPr lang="en-US" sz="1500" kern="1200" dirty="0" err="1"/>
            <a:t>kinerja</a:t>
          </a:r>
          <a:r>
            <a:rPr lang="en-US" sz="1500" kern="1200" dirty="0"/>
            <a:t> </a:t>
          </a:r>
          <a:r>
            <a:rPr lang="en-US" sz="1500" kern="1200" dirty="0" err="1"/>
            <a:t>pegawai</a:t>
          </a:r>
          <a:r>
            <a:rPr lang="en-US" sz="1500" kern="1200" dirty="0"/>
            <a:t>.</a:t>
          </a:r>
          <a:endParaRPr lang="id-ID" sz="1500" kern="1200" dirty="0"/>
        </a:p>
      </dsp:txBody>
      <dsp:txXfrm>
        <a:off x="307479" y="3201505"/>
        <a:ext cx="5531193" cy="400273"/>
      </dsp:txXfrm>
    </dsp:sp>
    <dsp:sp modelId="{33F3F1FA-9BA3-42A2-B174-1719662F1FA0}">
      <dsp:nvSpPr>
        <dsp:cNvPr id="0" name=""/>
        <dsp:cNvSpPr/>
      </dsp:nvSpPr>
      <dsp:spPr>
        <a:xfrm>
          <a:off x="57308" y="3151471"/>
          <a:ext cx="500342" cy="500342"/>
        </a:xfrm>
        <a:prstGeom prst="ellipse">
          <a:avLst/>
        </a:prstGeom>
        <a:solidFill>
          <a:schemeClr val="lt1">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870E20-8F5C-49C6-8930-5F871F41393E}">
      <dsp:nvSpPr>
        <dsp:cNvPr id="0" name=""/>
        <dsp:cNvSpPr/>
      </dsp:nvSpPr>
      <dsp:spPr>
        <a:xfrm>
          <a:off x="0" y="311479"/>
          <a:ext cx="6999781" cy="4032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9AAB44D-15CE-4041-BF37-071B483CCBB9}">
      <dsp:nvSpPr>
        <dsp:cNvPr id="0" name=""/>
        <dsp:cNvSpPr/>
      </dsp:nvSpPr>
      <dsp:spPr>
        <a:xfrm>
          <a:off x="349989" y="75319"/>
          <a:ext cx="4899846" cy="47232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5203" tIns="0" rIns="185203" bIns="0" numCol="1" spcCol="1270" anchor="ctr" anchorCtr="0">
          <a:noAutofit/>
        </a:bodyPr>
        <a:lstStyle/>
        <a:p>
          <a:pPr marL="0" lvl="0" indent="0" algn="l" defTabSz="533400">
            <a:lnSpc>
              <a:spcPct val="90000"/>
            </a:lnSpc>
            <a:spcBef>
              <a:spcPct val="0"/>
            </a:spcBef>
            <a:spcAft>
              <a:spcPct val="35000"/>
            </a:spcAft>
            <a:buNone/>
          </a:pPr>
          <a:r>
            <a:rPr lang="id-ID" sz="1200" b="1" kern="1200" dirty="0"/>
            <a:t>Cek kembali kamus/manual perhitungan indikator kinerja</a:t>
          </a:r>
          <a:endParaRPr lang="en-ID" sz="1200" kern="1200" dirty="0"/>
        </a:p>
      </dsp:txBody>
      <dsp:txXfrm>
        <a:off x="373046" y="98376"/>
        <a:ext cx="4853732" cy="426206"/>
      </dsp:txXfrm>
    </dsp:sp>
    <dsp:sp modelId="{EFCCA026-AFD9-409D-A412-6107CEBF994D}">
      <dsp:nvSpPr>
        <dsp:cNvPr id="0" name=""/>
        <dsp:cNvSpPr/>
      </dsp:nvSpPr>
      <dsp:spPr>
        <a:xfrm>
          <a:off x="0" y="1037239"/>
          <a:ext cx="6999781" cy="403200"/>
        </a:xfrm>
        <a:prstGeom prst="rect">
          <a:avLst/>
        </a:prstGeom>
        <a:solidFill>
          <a:schemeClr val="lt1">
            <a:alpha val="90000"/>
            <a:hueOff val="0"/>
            <a:satOff val="0"/>
            <a:lumOff val="0"/>
            <a:alphaOff val="0"/>
          </a:schemeClr>
        </a:solidFill>
        <a:ln w="12700" cap="flat" cmpd="sng" algn="ctr">
          <a:solidFill>
            <a:schemeClr val="accent5">
              <a:hueOff val="-1689636"/>
              <a:satOff val="-4355"/>
              <a:lumOff val="-2941"/>
              <a:alphaOff val="0"/>
            </a:schemeClr>
          </a:solidFill>
          <a:prstDash val="solid"/>
          <a:miter lim="800000"/>
        </a:ln>
        <a:effectLst/>
      </dsp:spPr>
      <dsp:style>
        <a:lnRef idx="2">
          <a:scrgbClr r="0" g="0" b="0"/>
        </a:lnRef>
        <a:fillRef idx="1">
          <a:scrgbClr r="0" g="0" b="0"/>
        </a:fillRef>
        <a:effectRef idx="0">
          <a:scrgbClr r="0" g="0" b="0"/>
        </a:effectRef>
        <a:fontRef idx="minor"/>
      </dsp:style>
    </dsp:sp>
    <dsp:sp modelId="{1CB896DB-6E15-46D5-9D47-753C9C39DC17}">
      <dsp:nvSpPr>
        <dsp:cNvPr id="0" name=""/>
        <dsp:cNvSpPr/>
      </dsp:nvSpPr>
      <dsp:spPr>
        <a:xfrm>
          <a:off x="349989" y="801079"/>
          <a:ext cx="4899846" cy="472320"/>
        </a:xfrm>
        <a:prstGeom prst="roundRect">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5203" tIns="0" rIns="185203" bIns="0" numCol="1" spcCol="1270" anchor="ctr" anchorCtr="0">
          <a:noAutofit/>
        </a:bodyPr>
        <a:lstStyle/>
        <a:p>
          <a:pPr marL="0" lvl="0" indent="0" algn="l" defTabSz="533400">
            <a:lnSpc>
              <a:spcPct val="90000"/>
            </a:lnSpc>
            <a:spcBef>
              <a:spcPct val="0"/>
            </a:spcBef>
            <a:spcAft>
              <a:spcPct val="35000"/>
            </a:spcAft>
            <a:buNone/>
          </a:pPr>
          <a:r>
            <a:rPr lang="id-ID" sz="1200" b="1" kern="1200" dirty="0"/>
            <a:t>Memperhatikan capaian tahun sebelumnya sebagai baseline</a:t>
          </a:r>
          <a:endParaRPr lang="en-ID" sz="1200" kern="1200" dirty="0"/>
        </a:p>
      </dsp:txBody>
      <dsp:txXfrm>
        <a:off x="373046" y="824136"/>
        <a:ext cx="4853732" cy="426206"/>
      </dsp:txXfrm>
    </dsp:sp>
    <dsp:sp modelId="{72F863E8-6C32-4BAB-91BD-2DCFFEF3CC80}">
      <dsp:nvSpPr>
        <dsp:cNvPr id="0" name=""/>
        <dsp:cNvSpPr/>
      </dsp:nvSpPr>
      <dsp:spPr>
        <a:xfrm>
          <a:off x="0" y="1762999"/>
          <a:ext cx="6999781" cy="403200"/>
        </a:xfrm>
        <a:prstGeom prst="rect">
          <a:avLst/>
        </a:prstGeom>
        <a:solidFill>
          <a:schemeClr val="lt1">
            <a:alpha val="90000"/>
            <a:hueOff val="0"/>
            <a:satOff val="0"/>
            <a:lumOff val="0"/>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dsp:style>
    </dsp:sp>
    <dsp:sp modelId="{AF0EF67B-1EBB-4132-BBC2-3B8DC0302506}">
      <dsp:nvSpPr>
        <dsp:cNvPr id="0" name=""/>
        <dsp:cNvSpPr/>
      </dsp:nvSpPr>
      <dsp:spPr>
        <a:xfrm>
          <a:off x="349989" y="1526839"/>
          <a:ext cx="4899846" cy="472320"/>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5203" tIns="0" rIns="185203" bIns="0" numCol="1" spcCol="1270" anchor="ctr" anchorCtr="0">
          <a:noAutofit/>
        </a:bodyPr>
        <a:lstStyle/>
        <a:p>
          <a:pPr marL="0" lvl="0" indent="0" algn="l" defTabSz="533400">
            <a:lnSpc>
              <a:spcPct val="90000"/>
            </a:lnSpc>
            <a:spcBef>
              <a:spcPct val="0"/>
            </a:spcBef>
            <a:spcAft>
              <a:spcPct val="35000"/>
            </a:spcAft>
            <a:buNone/>
          </a:pPr>
          <a:r>
            <a:rPr lang="id-ID" sz="1200" b="1" kern="1200" dirty="0"/>
            <a:t>Cek kegiatan pendukung dan besaran anggaran pada DIPA/POK</a:t>
          </a:r>
          <a:endParaRPr lang="en-ID" sz="1200" b="1" kern="1200" dirty="0"/>
        </a:p>
      </dsp:txBody>
      <dsp:txXfrm>
        <a:off x="373046" y="1549896"/>
        <a:ext cx="4853732" cy="426206"/>
      </dsp:txXfrm>
    </dsp:sp>
    <dsp:sp modelId="{59340311-7A97-4F74-93F8-A2DD16148905}">
      <dsp:nvSpPr>
        <dsp:cNvPr id="0" name=""/>
        <dsp:cNvSpPr/>
      </dsp:nvSpPr>
      <dsp:spPr>
        <a:xfrm>
          <a:off x="0" y="2488759"/>
          <a:ext cx="6999781" cy="403200"/>
        </a:xfrm>
        <a:prstGeom prst="rect">
          <a:avLst/>
        </a:prstGeom>
        <a:solidFill>
          <a:schemeClr val="lt1">
            <a:alpha val="90000"/>
            <a:hueOff val="0"/>
            <a:satOff val="0"/>
            <a:lumOff val="0"/>
            <a:alphaOff val="0"/>
          </a:schemeClr>
        </a:solidFill>
        <a:ln w="12700" cap="flat" cmpd="sng" algn="ctr">
          <a:solidFill>
            <a:schemeClr val="accent5">
              <a:hueOff val="-5068907"/>
              <a:satOff val="-13064"/>
              <a:lumOff val="-8824"/>
              <a:alphaOff val="0"/>
            </a:schemeClr>
          </a:solidFill>
          <a:prstDash val="solid"/>
          <a:miter lim="800000"/>
        </a:ln>
        <a:effectLst/>
      </dsp:spPr>
      <dsp:style>
        <a:lnRef idx="2">
          <a:scrgbClr r="0" g="0" b="0"/>
        </a:lnRef>
        <a:fillRef idx="1">
          <a:scrgbClr r="0" g="0" b="0"/>
        </a:fillRef>
        <a:effectRef idx="0">
          <a:scrgbClr r="0" g="0" b="0"/>
        </a:effectRef>
        <a:fontRef idx="minor"/>
      </dsp:style>
    </dsp:sp>
    <dsp:sp modelId="{31E28DB5-3E90-484B-9164-868F0A998FFB}">
      <dsp:nvSpPr>
        <dsp:cNvPr id="0" name=""/>
        <dsp:cNvSpPr/>
      </dsp:nvSpPr>
      <dsp:spPr>
        <a:xfrm>
          <a:off x="349989" y="2252599"/>
          <a:ext cx="4899846" cy="472320"/>
        </a:xfrm>
        <a:prstGeom prst="roundRect">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5203" tIns="0" rIns="185203" bIns="0" numCol="1" spcCol="1270" anchor="ctr" anchorCtr="0">
          <a:noAutofit/>
        </a:bodyPr>
        <a:lstStyle/>
        <a:p>
          <a:pPr marL="0" lvl="0" indent="0" algn="l" defTabSz="533400">
            <a:lnSpc>
              <a:spcPct val="90000"/>
            </a:lnSpc>
            <a:spcBef>
              <a:spcPct val="0"/>
            </a:spcBef>
            <a:spcAft>
              <a:spcPct val="35000"/>
            </a:spcAft>
            <a:buNone/>
          </a:pPr>
          <a:r>
            <a:rPr lang="id-ID" sz="1200" b="1" kern="1200" dirty="0"/>
            <a:t>Diharapkan tidak ada target kinerja Nol (0)</a:t>
          </a:r>
          <a:endParaRPr lang="en-ID" sz="1200" b="1" kern="1200" dirty="0"/>
        </a:p>
      </dsp:txBody>
      <dsp:txXfrm>
        <a:off x="373046" y="2275656"/>
        <a:ext cx="4853732" cy="426206"/>
      </dsp:txXfrm>
    </dsp:sp>
    <dsp:sp modelId="{4BA45546-4398-46F2-9E6C-2D9F29E6FC2F}">
      <dsp:nvSpPr>
        <dsp:cNvPr id="0" name=""/>
        <dsp:cNvSpPr/>
      </dsp:nvSpPr>
      <dsp:spPr>
        <a:xfrm>
          <a:off x="0" y="3214519"/>
          <a:ext cx="6999781" cy="403200"/>
        </a:xfrm>
        <a:prstGeom prst="rect">
          <a:avLst/>
        </a:prstGeom>
        <a:solidFill>
          <a:schemeClr val="lt1">
            <a:alpha val="90000"/>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sp>
    <dsp:sp modelId="{F9767F6E-016A-4158-8B03-7C200ADE3EE5}">
      <dsp:nvSpPr>
        <dsp:cNvPr id="0" name=""/>
        <dsp:cNvSpPr/>
      </dsp:nvSpPr>
      <dsp:spPr>
        <a:xfrm>
          <a:off x="349989" y="2978359"/>
          <a:ext cx="4899846" cy="47232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5203" tIns="0" rIns="185203" bIns="0" numCol="1" spcCol="1270" anchor="ctr" anchorCtr="0">
          <a:noAutofit/>
        </a:bodyPr>
        <a:lstStyle/>
        <a:p>
          <a:pPr marL="0" lvl="0" indent="0" algn="l" defTabSz="533400">
            <a:lnSpc>
              <a:spcPct val="90000"/>
            </a:lnSpc>
            <a:spcBef>
              <a:spcPct val="0"/>
            </a:spcBef>
            <a:spcAft>
              <a:spcPct val="35000"/>
            </a:spcAft>
            <a:buNone/>
          </a:pPr>
          <a:r>
            <a:rPr lang="id-ID" sz="1200" b="1" kern="1200" dirty="0"/>
            <a:t>Sinkronisasi dengan target Unit Pusat (Setditjen/Direktorat)</a:t>
          </a:r>
          <a:endParaRPr lang="en-ID" sz="1200" b="1" kern="1200" dirty="0"/>
        </a:p>
      </dsp:txBody>
      <dsp:txXfrm>
        <a:off x="373046" y="3001416"/>
        <a:ext cx="4853732" cy="42620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0EF6E2-1450-48E0-AC29-8C538530E1C1}">
      <dsp:nvSpPr>
        <dsp:cNvPr id="0" name=""/>
        <dsp:cNvSpPr/>
      </dsp:nvSpPr>
      <dsp:spPr>
        <a:xfrm>
          <a:off x="0" y="2197"/>
          <a:ext cx="4070042" cy="257156"/>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ID" sz="1100" b="1" kern="1200" dirty="0">
              <a:latin typeface="+mn-lt"/>
            </a:rPr>
            <a:t>P</a:t>
          </a:r>
          <a:r>
            <a:rPr lang="id-ID" sz="1100" b="1" kern="1200" dirty="0">
              <a:latin typeface="+mn-lt"/>
            </a:rPr>
            <a:t>ERNYATAAN PERJANJIAN KINERJA (TTD DIRJEN)</a:t>
          </a:r>
          <a:endParaRPr lang="en-ID" sz="1100" b="1" kern="1200" dirty="0">
            <a:latin typeface="+mn-lt"/>
          </a:endParaRPr>
        </a:p>
      </dsp:txBody>
      <dsp:txXfrm>
        <a:off x="12553" y="14750"/>
        <a:ext cx="4044936" cy="232050"/>
      </dsp:txXfrm>
    </dsp:sp>
    <dsp:sp modelId="{2E8D4941-3598-4161-9793-9982B89ED3EA}">
      <dsp:nvSpPr>
        <dsp:cNvPr id="0" name=""/>
        <dsp:cNvSpPr/>
      </dsp:nvSpPr>
      <dsp:spPr>
        <a:xfrm>
          <a:off x="0" y="273303"/>
          <a:ext cx="4070042" cy="257156"/>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ID" sz="1100" b="1" kern="1200">
              <a:latin typeface="+mn-lt"/>
            </a:rPr>
            <a:t>BAB I PENDAHULUAN</a:t>
          </a:r>
          <a:endParaRPr lang="en-ID" sz="1100" b="1" kern="1200" dirty="0">
            <a:latin typeface="+mn-lt"/>
          </a:endParaRPr>
        </a:p>
      </dsp:txBody>
      <dsp:txXfrm>
        <a:off x="12553" y="285856"/>
        <a:ext cx="4044936" cy="232050"/>
      </dsp:txXfrm>
    </dsp:sp>
    <dsp:sp modelId="{3A4C9E67-A58E-45EE-8413-81AD61E41EAE}">
      <dsp:nvSpPr>
        <dsp:cNvPr id="0" name=""/>
        <dsp:cNvSpPr/>
      </dsp:nvSpPr>
      <dsp:spPr>
        <a:xfrm>
          <a:off x="0" y="530460"/>
          <a:ext cx="4070042" cy="7219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224" tIns="13970" rIns="78232" bIns="13970" numCol="1" spcCol="1270" anchor="t" anchorCtr="0">
          <a:noAutofit/>
        </a:bodyPr>
        <a:lstStyle/>
        <a:p>
          <a:pPr marL="57150" lvl="1" indent="-57150" algn="l" defTabSz="488950">
            <a:lnSpc>
              <a:spcPct val="90000"/>
            </a:lnSpc>
            <a:spcBef>
              <a:spcPct val="0"/>
            </a:spcBef>
            <a:spcAft>
              <a:spcPct val="20000"/>
            </a:spcAft>
            <a:buChar char="•"/>
          </a:pPr>
          <a:r>
            <a:rPr lang="en-ID" sz="1100" b="1" kern="1200">
              <a:latin typeface="+mn-lt"/>
            </a:rPr>
            <a:t>Latar Belakang</a:t>
          </a:r>
          <a:endParaRPr lang="id-ID" sz="1100" b="1" kern="1200" dirty="0">
            <a:latin typeface="+mn-lt"/>
          </a:endParaRPr>
        </a:p>
        <a:p>
          <a:pPr marL="57150" lvl="1" indent="-57150" algn="l" defTabSz="488950">
            <a:lnSpc>
              <a:spcPct val="90000"/>
            </a:lnSpc>
            <a:spcBef>
              <a:spcPct val="0"/>
            </a:spcBef>
            <a:spcAft>
              <a:spcPct val="20000"/>
            </a:spcAft>
            <a:buChar char="•"/>
          </a:pPr>
          <a:r>
            <a:rPr lang="id-ID" sz="1100" b="1" kern="1200">
              <a:latin typeface="+mn-lt"/>
            </a:rPr>
            <a:t>Maksud dan Tujuan</a:t>
          </a:r>
          <a:endParaRPr lang="id-ID" sz="1100" b="1" kern="1200" dirty="0">
            <a:latin typeface="+mn-lt"/>
          </a:endParaRPr>
        </a:p>
        <a:p>
          <a:pPr marL="57150" lvl="1" indent="-57150" algn="l" defTabSz="488950">
            <a:lnSpc>
              <a:spcPct val="90000"/>
            </a:lnSpc>
            <a:spcBef>
              <a:spcPct val="0"/>
            </a:spcBef>
            <a:spcAft>
              <a:spcPct val="20000"/>
            </a:spcAft>
            <a:buChar char="•"/>
          </a:pPr>
          <a:r>
            <a:rPr lang="en-US" sz="1100" b="1" kern="1200" dirty="0" err="1">
              <a:latin typeface="+mn-lt"/>
            </a:rPr>
            <a:t>Kedudukan</a:t>
          </a:r>
          <a:r>
            <a:rPr lang="en-US" sz="1100" b="1" kern="1200" dirty="0">
              <a:latin typeface="+mn-lt"/>
            </a:rPr>
            <a:t>, </a:t>
          </a:r>
          <a:r>
            <a:rPr lang="en-US" sz="1100" b="1" kern="1200" dirty="0" err="1">
              <a:latin typeface="+mn-lt"/>
            </a:rPr>
            <a:t>Tugas</a:t>
          </a:r>
          <a:r>
            <a:rPr lang="en-US" sz="1100" b="1" kern="1200" dirty="0">
              <a:latin typeface="+mn-lt"/>
            </a:rPr>
            <a:t> dan </a:t>
          </a:r>
          <a:r>
            <a:rPr lang="en-US" sz="1100" b="1" kern="1200" dirty="0" err="1">
              <a:latin typeface="+mn-lt"/>
            </a:rPr>
            <a:t>Fungsi</a:t>
          </a:r>
          <a:r>
            <a:rPr lang="en-US" sz="1100" b="1" kern="1200" dirty="0">
              <a:latin typeface="+mn-lt"/>
            </a:rPr>
            <a:t> </a:t>
          </a:r>
          <a:endParaRPr lang="id-ID" sz="1100" b="1" kern="1200" dirty="0">
            <a:latin typeface="+mn-lt"/>
          </a:endParaRPr>
        </a:p>
        <a:p>
          <a:pPr marL="57150" lvl="1" indent="-57150" algn="l" defTabSz="488950">
            <a:lnSpc>
              <a:spcPct val="90000"/>
            </a:lnSpc>
            <a:spcBef>
              <a:spcPct val="0"/>
            </a:spcBef>
            <a:spcAft>
              <a:spcPct val="20000"/>
            </a:spcAft>
            <a:buChar char="•"/>
          </a:pPr>
          <a:r>
            <a:rPr lang="en-US" sz="1100" b="1" kern="1200">
              <a:latin typeface="+mn-lt"/>
            </a:rPr>
            <a:t>Struktur Organisasi</a:t>
          </a:r>
          <a:endParaRPr lang="en-ID" sz="1100" b="1" kern="1200" dirty="0">
            <a:latin typeface="+mn-lt"/>
          </a:endParaRPr>
        </a:p>
      </dsp:txBody>
      <dsp:txXfrm>
        <a:off x="0" y="530460"/>
        <a:ext cx="4070042" cy="721934"/>
      </dsp:txXfrm>
    </dsp:sp>
    <dsp:sp modelId="{930BBE7A-413F-40B5-BD6D-F821ACC4EDA4}">
      <dsp:nvSpPr>
        <dsp:cNvPr id="0" name=""/>
        <dsp:cNvSpPr/>
      </dsp:nvSpPr>
      <dsp:spPr>
        <a:xfrm>
          <a:off x="0" y="1252394"/>
          <a:ext cx="4070042" cy="257156"/>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ID" sz="1100" b="1" kern="1200">
              <a:latin typeface="+mn-lt"/>
            </a:rPr>
            <a:t>BAB II RENCANA STRATEGIS</a:t>
          </a:r>
          <a:endParaRPr lang="en-ID" sz="1100" b="1" kern="1200" dirty="0">
            <a:latin typeface="+mn-lt"/>
          </a:endParaRPr>
        </a:p>
      </dsp:txBody>
      <dsp:txXfrm>
        <a:off x="12553" y="1264947"/>
        <a:ext cx="4044936" cy="232050"/>
      </dsp:txXfrm>
    </dsp:sp>
    <dsp:sp modelId="{EB0CE5CA-9DD3-4EA0-B722-BA31BA1F91EE}">
      <dsp:nvSpPr>
        <dsp:cNvPr id="0" name=""/>
        <dsp:cNvSpPr/>
      </dsp:nvSpPr>
      <dsp:spPr>
        <a:xfrm>
          <a:off x="0" y="1509551"/>
          <a:ext cx="4070042" cy="7219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224" tIns="13970" rIns="78232" bIns="13970" numCol="1" spcCol="1270" anchor="t" anchorCtr="0">
          <a:noAutofit/>
        </a:bodyPr>
        <a:lstStyle/>
        <a:p>
          <a:pPr marL="57150" lvl="1" indent="-57150" algn="l" defTabSz="488950">
            <a:lnSpc>
              <a:spcPct val="90000"/>
            </a:lnSpc>
            <a:spcBef>
              <a:spcPct val="0"/>
            </a:spcBef>
            <a:spcAft>
              <a:spcPct val="20000"/>
            </a:spcAft>
            <a:buChar char="•"/>
          </a:pPr>
          <a:r>
            <a:rPr lang="en-ID" sz="1100" b="1" kern="1200">
              <a:latin typeface="+mn-lt"/>
            </a:rPr>
            <a:t>Tujuan </a:t>
          </a:r>
          <a:endParaRPr lang="id-ID" sz="1100" b="1" kern="1200" dirty="0">
            <a:latin typeface="+mn-lt"/>
          </a:endParaRPr>
        </a:p>
        <a:p>
          <a:pPr marL="57150" lvl="1" indent="-57150" algn="l" defTabSz="488950">
            <a:lnSpc>
              <a:spcPct val="90000"/>
            </a:lnSpc>
            <a:spcBef>
              <a:spcPct val="0"/>
            </a:spcBef>
            <a:spcAft>
              <a:spcPct val="20000"/>
            </a:spcAft>
            <a:buChar char="•"/>
          </a:pPr>
          <a:r>
            <a:rPr lang="en-ID" sz="1100" b="1" kern="1200">
              <a:latin typeface="+mn-lt"/>
            </a:rPr>
            <a:t>Sasaran</a:t>
          </a:r>
          <a:endParaRPr lang="id-ID" sz="1100" b="1" kern="1200" dirty="0">
            <a:latin typeface="+mn-lt"/>
          </a:endParaRPr>
        </a:p>
        <a:p>
          <a:pPr marL="57150" lvl="1" indent="-57150" algn="l" defTabSz="488950">
            <a:lnSpc>
              <a:spcPct val="90000"/>
            </a:lnSpc>
            <a:spcBef>
              <a:spcPct val="0"/>
            </a:spcBef>
            <a:spcAft>
              <a:spcPct val="20000"/>
            </a:spcAft>
            <a:buChar char="•"/>
          </a:pPr>
          <a:r>
            <a:rPr lang="en-US" sz="1100" b="1" kern="1200">
              <a:latin typeface="+mn-lt"/>
            </a:rPr>
            <a:t>Indikator Kinerja</a:t>
          </a:r>
          <a:endParaRPr lang="id-ID" sz="1100" b="1" kern="1200" dirty="0">
            <a:latin typeface="+mn-lt"/>
          </a:endParaRPr>
        </a:p>
        <a:p>
          <a:pPr marL="57150" lvl="1" indent="-57150" algn="l" defTabSz="488950">
            <a:lnSpc>
              <a:spcPct val="90000"/>
            </a:lnSpc>
            <a:spcBef>
              <a:spcPct val="0"/>
            </a:spcBef>
            <a:spcAft>
              <a:spcPct val="20000"/>
            </a:spcAft>
            <a:buChar char="•"/>
          </a:pPr>
          <a:r>
            <a:rPr lang="en-US" sz="1100" b="1" kern="1200">
              <a:latin typeface="+mn-lt"/>
            </a:rPr>
            <a:t>Program dan Kegiatan</a:t>
          </a:r>
          <a:endParaRPr lang="en-ID" sz="1100" b="1" kern="1200" dirty="0">
            <a:latin typeface="+mn-lt"/>
          </a:endParaRPr>
        </a:p>
      </dsp:txBody>
      <dsp:txXfrm>
        <a:off x="0" y="1509551"/>
        <a:ext cx="4070042" cy="721934"/>
      </dsp:txXfrm>
    </dsp:sp>
    <dsp:sp modelId="{6A9C3942-83CF-4B7F-ACC7-BF534568C569}">
      <dsp:nvSpPr>
        <dsp:cNvPr id="0" name=""/>
        <dsp:cNvSpPr/>
      </dsp:nvSpPr>
      <dsp:spPr>
        <a:xfrm>
          <a:off x="0" y="2231486"/>
          <a:ext cx="4070042" cy="257156"/>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ID" sz="1100" b="1" kern="1200">
              <a:latin typeface="+mn-lt"/>
            </a:rPr>
            <a:t>BAB III RENCANA KINERJA</a:t>
          </a:r>
          <a:endParaRPr lang="en-ID" sz="1100" b="1" kern="1200" dirty="0">
            <a:latin typeface="+mn-lt"/>
          </a:endParaRPr>
        </a:p>
      </dsp:txBody>
      <dsp:txXfrm>
        <a:off x="12553" y="2244039"/>
        <a:ext cx="4044936" cy="232050"/>
      </dsp:txXfrm>
    </dsp:sp>
    <dsp:sp modelId="{EB9EBE31-9980-4287-A564-FBB68AA8DA9F}">
      <dsp:nvSpPr>
        <dsp:cNvPr id="0" name=""/>
        <dsp:cNvSpPr/>
      </dsp:nvSpPr>
      <dsp:spPr>
        <a:xfrm>
          <a:off x="0" y="2488642"/>
          <a:ext cx="4070042" cy="701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224" tIns="13970" rIns="78232" bIns="13970" numCol="1" spcCol="1270" anchor="t" anchorCtr="0">
          <a:noAutofit/>
        </a:bodyPr>
        <a:lstStyle/>
        <a:p>
          <a:pPr marL="57150" lvl="1" indent="-57150" algn="l" defTabSz="488950">
            <a:lnSpc>
              <a:spcPct val="90000"/>
            </a:lnSpc>
            <a:spcBef>
              <a:spcPct val="0"/>
            </a:spcBef>
            <a:spcAft>
              <a:spcPct val="20000"/>
            </a:spcAft>
            <a:buChar char="•"/>
          </a:pPr>
          <a:r>
            <a:rPr lang="en-US" sz="1100" b="1" kern="1200" dirty="0" err="1">
              <a:latin typeface="+mn-lt"/>
            </a:rPr>
            <a:t>Pengukuran</a:t>
          </a:r>
          <a:r>
            <a:rPr lang="en-US" sz="1100" b="1" kern="1200" dirty="0">
              <a:latin typeface="+mn-lt"/>
            </a:rPr>
            <a:t> </a:t>
          </a:r>
          <a:r>
            <a:rPr lang="en-US" sz="1100" b="1" kern="1200" dirty="0" err="1">
              <a:latin typeface="+mn-lt"/>
            </a:rPr>
            <a:t>Indikator</a:t>
          </a:r>
          <a:r>
            <a:rPr lang="en-US" sz="1100" b="1" kern="1200" dirty="0">
              <a:latin typeface="+mn-lt"/>
            </a:rPr>
            <a:t> Kinerja (</a:t>
          </a:r>
          <a:r>
            <a:rPr lang="id-ID" sz="1100" b="1" kern="1200" dirty="0">
              <a:latin typeface="+mn-lt"/>
            </a:rPr>
            <a:t>Kamus</a:t>
          </a:r>
          <a:r>
            <a:rPr lang="en-US" sz="1100" b="1" kern="1200" dirty="0">
              <a:latin typeface="+mn-lt"/>
            </a:rPr>
            <a:t> </a:t>
          </a:r>
          <a:r>
            <a:rPr lang="en-US" sz="1100" b="1" kern="1200" dirty="0" err="1">
              <a:latin typeface="+mn-lt"/>
            </a:rPr>
            <a:t>Indikator</a:t>
          </a:r>
          <a:r>
            <a:rPr lang="id-ID" sz="1100" b="1" kern="1200" dirty="0">
              <a:latin typeface="+mn-lt"/>
            </a:rPr>
            <a:t> Kinerja</a:t>
          </a:r>
          <a:r>
            <a:rPr lang="en-US" sz="1100" b="1" kern="1200" dirty="0">
              <a:latin typeface="+mn-lt"/>
            </a:rPr>
            <a:t>)</a:t>
          </a:r>
          <a:endParaRPr lang="id-ID" sz="1100" b="1" kern="1200" dirty="0">
            <a:latin typeface="+mn-lt"/>
          </a:endParaRPr>
        </a:p>
        <a:p>
          <a:pPr marL="57150" lvl="1" indent="-57150" algn="l" defTabSz="488950">
            <a:lnSpc>
              <a:spcPct val="90000"/>
            </a:lnSpc>
            <a:spcBef>
              <a:spcPct val="0"/>
            </a:spcBef>
            <a:spcAft>
              <a:spcPct val="20000"/>
            </a:spcAft>
            <a:buChar char="•"/>
          </a:pPr>
          <a:r>
            <a:rPr lang="en-US" sz="1100" b="1" kern="1200" dirty="0">
              <a:latin typeface="+mn-lt"/>
            </a:rPr>
            <a:t>Target </a:t>
          </a:r>
          <a:r>
            <a:rPr lang="en-US" sz="1100" b="1" kern="1200" dirty="0" err="1">
              <a:latin typeface="+mn-lt"/>
            </a:rPr>
            <a:t>Perjanjian</a:t>
          </a:r>
          <a:r>
            <a:rPr lang="en-US" sz="1100" b="1" kern="1200" dirty="0">
              <a:latin typeface="+mn-lt"/>
            </a:rPr>
            <a:t> Kinerja</a:t>
          </a:r>
          <a:r>
            <a:rPr lang="id-ID" sz="1100" b="1" kern="1200" dirty="0">
              <a:latin typeface="+mn-lt"/>
            </a:rPr>
            <a:t> (untuk PK revisi, perlu ada</a:t>
          </a:r>
          <a:r>
            <a:rPr lang="fi-FI" sz="1100" b="1" kern="1200" dirty="0">
              <a:latin typeface="+mn-lt"/>
            </a:rPr>
            <a:t> penjelasan perubahan </a:t>
          </a:r>
          <a:r>
            <a:rPr lang="id-ID" sz="1100" b="1" kern="1200" dirty="0">
              <a:latin typeface="+mn-lt"/>
            </a:rPr>
            <a:t>target k</a:t>
          </a:r>
          <a:r>
            <a:rPr lang="fi-FI" sz="1100" b="1" kern="1200" dirty="0">
              <a:latin typeface="+mn-lt"/>
            </a:rPr>
            <a:t>inerja)</a:t>
          </a:r>
          <a:endParaRPr lang="id-ID" sz="1100" b="1" kern="1200" dirty="0">
            <a:latin typeface="+mn-lt"/>
          </a:endParaRPr>
        </a:p>
        <a:p>
          <a:pPr marL="57150" lvl="1" indent="-57150" algn="l" defTabSz="488950">
            <a:lnSpc>
              <a:spcPct val="90000"/>
            </a:lnSpc>
            <a:spcBef>
              <a:spcPct val="0"/>
            </a:spcBef>
            <a:spcAft>
              <a:spcPct val="20000"/>
            </a:spcAft>
            <a:buChar char="•"/>
          </a:pPr>
          <a:r>
            <a:rPr lang="en-US" sz="1100" b="1" kern="1200" dirty="0" err="1">
              <a:latin typeface="+mn-lt"/>
            </a:rPr>
            <a:t>Alokasi</a:t>
          </a:r>
          <a:r>
            <a:rPr lang="en-US" sz="1100" b="1" kern="1200" dirty="0">
              <a:latin typeface="+mn-lt"/>
            </a:rPr>
            <a:t> </a:t>
          </a:r>
          <a:r>
            <a:rPr lang="en-US" sz="1100" b="1" kern="1200" dirty="0" err="1">
              <a:latin typeface="+mn-lt"/>
            </a:rPr>
            <a:t>Anggaran</a:t>
          </a:r>
          <a:r>
            <a:rPr lang="en-US" sz="1100" b="1" kern="1200" dirty="0">
              <a:latin typeface="+mn-lt"/>
            </a:rPr>
            <a:t> </a:t>
          </a:r>
          <a:endParaRPr lang="id-ID" sz="1100" b="1" kern="1200" dirty="0">
            <a:latin typeface="+mn-lt"/>
          </a:endParaRPr>
        </a:p>
      </dsp:txBody>
      <dsp:txXfrm>
        <a:off x="0" y="2488642"/>
        <a:ext cx="4070042" cy="701880"/>
      </dsp:txXfrm>
    </dsp:sp>
    <dsp:sp modelId="{828264AA-5200-4B7C-947D-03CA2C847A41}">
      <dsp:nvSpPr>
        <dsp:cNvPr id="0" name=""/>
        <dsp:cNvSpPr/>
      </dsp:nvSpPr>
      <dsp:spPr>
        <a:xfrm>
          <a:off x="0" y="3190523"/>
          <a:ext cx="4070042" cy="257156"/>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ID" sz="1100" b="1" kern="1200" dirty="0">
              <a:latin typeface="+mn-lt"/>
            </a:rPr>
            <a:t>BAB </a:t>
          </a:r>
          <a:r>
            <a:rPr lang="en-US" sz="1100" b="1" kern="1200" dirty="0">
              <a:latin typeface="+mn-lt"/>
            </a:rPr>
            <a:t>IV PENUTUP</a:t>
          </a:r>
          <a:endParaRPr lang="id-ID" sz="1100" b="1" kern="1200" dirty="0">
            <a:latin typeface="+mn-lt"/>
          </a:endParaRPr>
        </a:p>
      </dsp:txBody>
      <dsp:txXfrm>
        <a:off x="12553" y="3203076"/>
        <a:ext cx="4044936" cy="232050"/>
      </dsp:txXfrm>
    </dsp:sp>
    <dsp:sp modelId="{562F3D35-3700-434C-9D2E-FCAA868580C2}">
      <dsp:nvSpPr>
        <dsp:cNvPr id="0" name=""/>
        <dsp:cNvSpPr/>
      </dsp:nvSpPr>
      <dsp:spPr>
        <a:xfrm>
          <a:off x="0" y="3461630"/>
          <a:ext cx="4070042" cy="257156"/>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US" sz="1100" b="1" kern="1200">
              <a:latin typeface="+mn-lt"/>
            </a:rPr>
            <a:t>LAMPIRAN</a:t>
          </a:r>
          <a:endParaRPr lang="id-ID" sz="1100" b="1" kern="1200" dirty="0">
            <a:latin typeface="+mn-lt"/>
          </a:endParaRPr>
        </a:p>
      </dsp:txBody>
      <dsp:txXfrm>
        <a:off x="12553" y="3474183"/>
        <a:ext cx="4044936" cy="232050"/>
      </dsp:txXfrm>
    </dsp:sp>
    <dsp:sp modelId="{5C328087-0D6E-4793-8998-7B16661965E3}">
      <dsp:nvSpPr>
        <dsp:cNvPr id="0" name=""/>
        <dsp:cNvSpPr/>
      </dsp:nvSpPr>
      <dsp:spPr>
        <a:xfrm>
          <a:off x="0" y="3718786"/>
          <a:ext cx="4070042" cy="3609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224" tIns="13970" rIns="78232" bIns="13970" numCol="1" spcCol="1270" anchor="t" anchorCtr="0">
          <a:noAutofit/>
        </a:bodyPr>
        <a:lstStyle/>
        <a:p>
          <a:pPr marL="57150" lvl="1" indent="-57150" algn="l" defTabSz="488950">
            <a:lnSpc>
              <a:spcPct val="90000"/>
            </a:lnSpc>
            <a:spcBef>
              <a:spcPct val="0"/>
            </a:spcBef>
            <a:spcAft>
              <a:spcPct val="20000"/>
            </a:spcAft>
            <a:buChar char="•"/>
          </a:pPr>
          <a:r>
            <a:rPr lang="id-ID" sz="1100" b="1" kern="1200" dirty="0">
              <a:latin typeface="+mn-lt"/>
            </a:rPr>
            <a:t>Perjanjian Kinerja (TTD DIRJEN)</a:t>
          </a:r>
          <a:endParaRPr lang="en-US" sz="1100" b="1" kern="1200" dirty="0">
            <a:latin typeface="+mn-lt"/>
          </a:endParaRPr>
        </a:p>
        <a:p>
          <a:pPr marL="57150" lvl="1" indent="-57150" algn="l" defTabSz="488950">
            <a:lnSpc>
              <a:spcPct val="90000"/>
            </a:lnSpc>
            <a:spcBef>
              <a:spcPct val="0"/>
            </a:spcBef>
            <a:spcAft>
              <a:spcPct val="20000"/>
            </a:spcAft>
            <a:buChar char="•"/>
          </a:pPr>
          <a:r>
            <a:rPr lang="en-US" sz="1100" b="1" kern="1200" dirty="0" err="1">
              <a:latin typeface="+mn-lt"/>
            </a:rPr>
            <a:t>Rencana</a:t>
          </a:r>
          <a:r>
            <a:rPr lang="en-US" sz="1100" b="1" kern="1200" dirty="0">
              <a:latin typeface="+mn-lt"/>
            </a:rPr>
            <a:t> </a:t>
          </a:r>
          <a:r>
            <a:rPr lang="en-US" sz="1100" b="1" kern="1200" dirty="0" err="1">
              <a:latin typeface="+mn-lt"/>
            </a:rPr>
            <a:t>Aksi</a:t>
          </a:r>
          <a:r>
            <a:rPr lang="en-US" sz="1100" b="1" kern="1200" dirty="0">
              <a:latin typeface="+mn-lt"/>
            </a:rPr>
            <a:t> </a:t>
          </a:r>
          <a:r>
            <a:rPr lang="en-US" sz="1100" b="1" kern="1200" dirty="0" err="1">
              <a:latin typeface="+mn-lt"/>
            </a:rPr>
            <a:t>Perjanjian</a:t>
          </a:r>
          <a:r>
            <a:rPr lang="en-US" sz="1100" b="1" kern="1200" dirty="0">
              <a:latin typeface="+mn-lt"/>
            </a:rPr>
            <a:t> Kinerja</a:t>
          </a:r>
          <a:endParaRPr lang="en-ID" sz="1100" b="1" kern="1200" dirty="0">
            <a:latin typeface="+mn-lt"/>
          </a:endParaRPr>
        </a:p>
      </dsp:txBody>
      <dsp:txXfrm>
        <a:off x="0" y="3718786"/>
        <a:ext cx="4070042" cy="36096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3C4E0F-6F50-40D5-86E4-503A833D380B}">
      <dsp:nvSpPr>
        <dsp:cNvPr id="0" name=""/>
        <dsp:cNvSpPr/>
      </dsp:nvSpPr>
      <dsp:spPr>
        <a:xfrm>
          <a:off x="3419" y="0"/>
          <a:ext cx="1060050" cy="333174"/>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100000"/>
            </a:lnSpc>
            <a:spcBef>
              <a:spcPct val="0"/>
            </a:spcBef>
            <a:spcAft>
              <a:spcPct val="35000"/>
            </a:spcAft>
            <a:buNone/>
          </a:pPr>
          <a:r>
            <a:rPr lang="en-ID" sz="1200" b="1" kern="1200" dirty="0" err="1">
              <a:solidFill>
                <a:schemeClr val="tx1"/>
              </a:solidFill>
            </a:rPr>
            <a:t>Direncanakan</a:t>
          </a:r>
          <a:endParaRPr lang="en-US" sz="1200" b="1" kern="1200" dirty="0">
            <a:solidFill>
              <a:schemeClr val="tx1"/>
            </a:solidFill>
          </a:endParaRPr>
        </a:p>
      </dsp:txBody>
      <dsp:txXfrm>
        <a:off x="13177" y="9758"/>
        <a:ext cx="1040534" cy="313658"/>
      </dsp:txXfrm>
    </dsp:sp>
    <dsp:sp modelId="{DCB602DA-CA3C-4D72-86A9-7B72FF12E7BC}">
      <dsp:nvSpPr>
        <dsp:cNvPr id="0" name=""/>
        <dsp:cNvSpPr/>
      </dsp:nvSpPr>
      <dsp:spPr>
        <a:xfrm>
          <a:off x="1169475" y="35140"/>
          <a:ext cx="224730" cy="262892"/>
        </a:xfrm>
        <a:prstGeom prst="rightArrow">
          <a:avLst>
            <a:gd name="adj1" fmla="val 60000"/>
            <a:gd name="adj2" fmla="val 5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100000"/>
            </a:lnSpc>
            <a:spcBef>
              <a:spcPct val="0"/>
            </a:spcBef>
            <a:spcAft>
              <a:spcPct val="35000"/>
            </a:spcAft>
            <a:buNone/>
          </a:pPr>
          <a:endParaRPr lang="en-US" sz="1200" b="1" kern="1200">
            <a:solidFill>
              <a:schemeClr val="tx1"/>
            </a:solidFill>
          </a:endParaRPr>
        </a:p>
      </dsp:txBody>
      <dsp:txXfrm>
        <a:off x="1169475" y="87718"/>
        <a:ext cx="157311" cy="157736"/>
      </dsp:txXfrm>
    </dsp:sp>
    <dsp:sp modelId="{DB0E950A-9D16-4E44-95A0-FF441D570AB5}">
      <dsp:nvSpPr>
        <dsp:cNvPr id="0" name=""/>
        <dsp:cNvSpPr/>
      </dsp:nvSpPr>
      <dsp:spPr>
        <a:xfrm>
          <a:off x="1487490" y="0"/>
          <a:ext cx="1060050" cy="333174"/>
        </a:xfrm>
        <a:prstGeom prst="roundRect">
          <a:avLst>
            <a:gd name="adj" fmla="val 10000"/>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100000"/>
            </a:lnSpc>
            <a:spcBef>
              <a:spcPct val="0"/>
            </a:spcBef>
            <a:spcAft>
              <a:spcPct val="35000"/>
            </a:spcAft>
            <a:buNone/>
          </a:pPr>
          <a:r>
            <a:rPr lang="en-ID" sz="1200" b="1" kern="1200" dirty="0" err="1">
              <a:solidFill>
                <a:schemeClr val="tx1"/>
              </a:solidFill>
            </a:rPr>
            <a:t>Dilaksanakan</a:t>
          </a:r>
          <a:endParaRPr lang="en-US" sz="1200" b="1" kern="1200" dirty="0">
            <a:solidFill>
              <a:schemeClr val="tx1"/>
            </a:solidFill>
          </a:endParaRPr>
        </a:p>
      </dsp:txBody>
      <dsp:txXfrm>
        <a:off x="1497248" y="9758"/>
        <a:ext cx="1040534" cy="313658"/>
      </dsp:txXfrm>
    </dsp:sp>
    <dsp:sp modelId="{5F752B17-3745-4BCE-BAC4-F018708DE5FD}">
      <dsp:nvSpPr>
        <dsp:cNvPr id="0" name=""/>
        <dsp:cNvSpPr/>
      </dsp:nvSpPr>
      <dsp:spPr>
        <a:xfrm>
          <a:off x="2653546" y="35140"/>
          <a:ext cx="224730" cy="262892"/>
        </a:xfrm>
        <a:prstGeom prst="rightArrow">
          <a:avLst>
            <a:gd name="adj1" fmla="val 60000"/>
            <a:gd name="adj2" fmla="val 50000"/>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100000"/>
            </a:lnSpc>
            <a:spcBef>
              <a:spcPct val="0"/>
            </a:spcBef>
            <a:spcAft>
              <a:spcPct val="35000"/>
            </a:spcAft>
            <a:buNone/>
          </a:pPr>
          <a:endParaRPr lang="en-US" sz="1200" b="1" kern="1200">
            <a:solidFill>
              <a:schemeClr val="tx1"/>
            </a:solidFill>
          </a:endParaRPr>
        </a:p>
      </dsp:txBody>
      <dsp:txXfrm>
        <a:off x="2653546" y="87718"/>
        <a:ext cx="157311" cy="157736"/>
      </dsp:txXfrm>
    </dsp:sp>
    <dsp:sp modelId="{505519A9-C67F-483F-9DA8-221FFD380768}">
      <dsp:nvSpPr>
        <dsp:cNvPr id="0" name=""/>
        <dsp:cNvSpPr/>
      </dsp:nvSpPr>
      <dsp:spPr>
        <a:xfrm>
          <a:off x="2971561" y="0"/>
          <a:ext cx="1060050" cy="333174"/>
        </a:xfrm>
        <a:prstGeom prst="roundRect">
          <a:avLst>
            <a:gd name="adj" fmla="val 10000"/>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100000"/>
            </a:lnSpc>
            <a:spcBef>
              <a:spcPct val="0"/>
            </a:spcBef>
            <a:spcAft>
              <a:spcPct val="35000"/>
            </a:spcAft>
            <a:buNone/>
          </a:pPr>
          <a:r>
            <a:rPr lang="en-ID" sz="1200" b="1" kern="1200" dirty="0" err="1">
              <a:solidFill>
                <a:schemeClr val="tx1"/>
              </a:solidFill>
            </a:rPr>
            <a:t>Diukur</a:t>
          </a:r>
          <a:endParaRPr lang="en-US" sz="1200" b="1" kern="1200" dirty="0">
            <a:solidFill>
              <a:schemeClr val="tx1"/>
            </a:solidFill>
          </a:endParaRPr>
        </a:p>
      </dsp:txBody>
      <dsp:txXfrm>
        <a:off x="2981319" y="9758"/>
        <a:ext cx="1040534" cy="313658"/>
      </dsp:txXfrm>
    </dsp:sp>
    <dsp:sp modelId="{E7EDFF6E-082D-4644-863C-DD1568E62E83}">
      <dsp:nvSpPr>
        <dsp:cNvPr id="0" name=""/>
        <dsp:cNvSpPr/>
      </dsp:nvSpPr>
      <dsp:spPr>
        <a:xfrm>
          <a:off x="4137616" y="35140"/>
          <a:ext cx="224730" cy="262892"/>
        </a:xfrm>
        <a:prstGeom prst="rightArrow">
          <a:avLst>
            <a:gd name="adj1" fmla="val 60000"/>
            <a:gd name="adj2" fmla="val 50000"/>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100000"/>
            </a:lnSpc>
            <a:spcBef>
              <a:spcPct val="0"/>
            </a:spcBef>
            <a:spcAft>
              <a:spcPct val="35000"/>
            </a:spcAft>
            <a:buNone/>
          </a:pPr>
          <a:endParaRPr lang="en-US" sz="1200" b="1" kern="1200">
            <a:solidFill>
              <a:schemeClr val="tx1"/>
            </a:solidFill>
          </a:endParaRPr>
        </a:p>
      </dsp:txBody>
      <dsp:txXfrm>
        <a:off x="4137616" y="87718"/>
        <a:ext cx="157311" cy="157736"/>
      </dsp:txXfrm>
    </dsp:sp>
    <dsp:sp modelId="{958707AB-969E-44A6-9D1C-B4A6DE5F7630}">
      <dsp:nvSpPr>
        <dsp:cNvPr id="0" name=""/>
        <dsp:cNvSpPr/>
      </dsp:nvSpPr>
      <dsp:spPr>
        <a:xfrm>
          <a:off x="4455632" y="0"/>
          <a:ext cx="1060050" cy="333174"/>
        </a:xfrm>
        <a:prstGeom prst="roundRect">
          <a:avLst>
            <a:gd name="adj" fmla="val 10000"/>
          </a:avLst>
        </a:prstGeom>
        <a:solidFill>
          <a:srgbClr val="6A8ED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100000"/>
            </a:lnSpc>
            <a:spcBef>
              <a:spcPct val="0"/>
            </a:spcBef>
            <a:spcAft>
              <a:spcPct val="35000"/>
            </a:spcAft>
            <a:buNone/>
          </a:pPr>
          <a:r>
            <a:rPr lang="en-ID" sz="1200" b="1" kern="1200" dirty="0" err="1">
              <a:solidFill>
                <a:schemeClr val="tx1"/>
              </a:solidFill>
            </a:rPr>
            <a:t>Dievaluasi</a:t>
          </a:r>
          <a:endParaRPr lang="en-US" sz="1200" b="1" kern="1200" dirty="0">
            <a:solidFill>
              <a:schemeClr val="tx1"/>
            </a:solidFill>
          </a:endParaRPr>
        </a:p>
      </dsp:txBody>
      <dsp:txXfrm>
        <a:off x="4465390" y="9758"/>
        <a:ext cx="1040534" cy="313658"/>
      </dsp:txXfrm>
    </dsp:sp>
    <dsp:sp modelId="{A8D75412-7406-48FD-BB7D-17E899FC535E}">
      <dsp:nvSpPr>
        <dsp:cNvPr id="0" name=""/>
        <dsp:cNvSpPr/>
      </dsp:nvSpPr>
      <dsp:spPr>
        <a:xfrm>
          <a:off x="5621687" y="35140"/>
          <a:ext cx="224730" cy="262892"/>
        </a:xfrm>
        <a:prstGeom prst="rightArrow">
          <a:avLst>
            <a:gd name="adj1" fmla="val 60000"/>
            <a:gd name="adj2" fmla="val 50000"/>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100000"/>
            </a:lnSpc>
            <a:spcBef>
              <a:spcPct val="0"/>
            </a:spcBef>
            <a:spcAft>
              <a:spcPct val="35000"/>
            </a:spcAft>
            <a:buNone/>
          </a:pPr>
          <a:endParaRPr lang="en-US" sz="1200" b="1" kern="1200">
            <a:solidFill>
              <a:schemeClr val="tx1"/>
            </a:solidFill>
          </a:endParaRPr>
        </a:p>
      </dsp:txBody>
      <dsp:txXfrm>
        <a:off x="5621687" y="87718"/>
        <a:ext cx="157311" cy="157736"/>
      </dsp:txXfrm>
    </dsp:sp>
    <dsp:sp modelId="{EE5EB891-01B4-4EBE-A519-40D96C2A30DA}">
      <dsp:nvSpPr>
        <dsp:cNvPr id="0" name=""/>
        <dsp:cNvSpPr/>
      </dsp:nvSpPr>
      <dsp:spPr>
        <a:xfrm>
          <a:off x="5939702" y="0"/>
          <a:ext cx="1060050" cy="333174"/>
        </a:xfrm>
        <a:prstGeom prst="roundRect">
          <a:avLst>
            <a:gd name="adj" fmla="val 10000"/>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100000"/>
            </a:lnSpc>
            <a:spcBef>
              <a:spcPct val="0"/>
            </a:spcBef>
            <a:spcAft>
              <a:spcPct val="35000"/>
            </a:spcAft>
            <a:buNone/>
          </a:pPr>
          <a:r>
            <a:rPr lang="en-ID" sz="1200" b="1" kern="1200" dirty="0" err="1">
              <a:solidFill>
                <a:schemeClr val="tx1"/>
              </a:solidFill>
            </a:rPr>
            <a:t>Dilaporkan</a:t>
          </a:r>
          <a:endParaRPr lang="en-US" sz="1200" b="1" kern="1200" dirty="0">
            <a:solidFill>
              <a:schemeClr val="tx1"/>
            </a:solidFill>
          </a:endParaRPr>
        </a:p>
      </dsp:txBody>
      <dsp:txXfrm>
        <a:off x="5949460" y="9758"/>
        <a:ext cx="1040534" cy="31365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482243-F869-4672-86B8-60427919F944}">
      <dsp:nvSpPr>
        <dsp:cNvPr id="0" name=""/>
        <dsp:cNvSpPr/>
      </dsp:nvSpPr>
      <dsp:spPr>
        <a:xfrm>
          <a:off x="813" y="762167"/>
          <a:ext cx="1333182" cy="1333182"/>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3369" tIns="16510" rIns="73369" bIns="16510" numCol="1" spcCol="1270" anchor="ctr" anchorCtr="0">
          <a:noAutofit/>
        </a:bodyPr>
        <a:lstStyle/>
        <a:p>
          <a:pPr marL="0" lvl="0" indent="0" algn="ctr" defTabSz="577850">
            <a:lnSpc>
              <a:spcPct val="90000"/>
            </a:lnSpc>
            <a:spcBef>
              <a:spcPct val="0"/>
            </a:spcBef>
            <a:spcAft>
              <a:spcPct val="35000"/>
            </a:spcAft>
            <a:buNone/>
          </a:pPr>
          <a:r>
            <a:rPr lang="en-AU" sz="1300" b="1" kern="1200" dirty="0" err="1">
              <a:latin typeface="Arial" panose="020B0604020202020204" pitchFamily="34" charset="0"/>
              <a:cs typeface="Arial" panose="020B0604020202020204" pitchFamily="34" charset="0"/>
            </a:rPr>
            <a:t>Sasaran</a:t>
          </a:r>
          <a:r>
            <a:rPr lang="en-AU" sz="1300" b="1" kern="1200" dirty="0">
              <a:latin typeface="Arial" panose="020B0604020202020204" pitchFamily="34" charset="0"/>
              <a:cs typeface="Arial" panose="020B0604020202020204" pitchFamily="34" charset="0"/>
            </a:rPr>
            <a:t> </a:t>
          </a:r>
        </a:p>
      </dsp:txBody>
      <dsp:txXfrm>
        <a:off x="196053" y="957407"/>
        <a:ext cx="942702" cy="942702"/>
      </dsp:txXfrm>
    </dsp:sp>
    <dsp:sp modelId="{711A4591-F64A-4542-8E3F-E42B543D476F}">
      <dsp:nvSpPr>
        <dsp:cNvPr id="0" name=""/>
        <dsp:cNvSpPr/>
      </dsp:nvSpPr>
      <dsp:spPr>
        <a:xfrm>
          <a:off x="1067360" y="762167"/>
          <a:ext cx="1333182" cy="1333182"/>
        </a:xfrm>
        <a:prstGeom prst="ellipse">
          <a:avLst/>
        </a:prstGeom>
        <a:solidFill>
          <a:schemeClr val="accent3">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3369" tIns="16510" rIns="73369" bIns="16510" numCol="1" spcCol="1270" anchor="ctr" anchorCtr="0">
          <a:noAutofit/>
        </a:bodyPr>
        <a:lstStyle/>
        <a:p>
          <a:pPr marL="0" lvl="0" indent="0" algn="ctr" defTabSz="577850">
            <a:lnSpc>
              <a:spcPct val="90000"/>
            </a:lnSpc>
            <a:spcBef>
              <a:spcPct val="0"/>
            </a:spcBef>
            <a:spcAft>
              <a:spcPct val="35000"/>
            </a:spcAft>
            <a:buNone/>
          </a:pPr>
          <a:r>
            <a:rPr lang="en-AU" sz="1300" b="1" kern="1200" dirty="0" err="1">
              <a:latin typeface="Arial" panose="020B0604020202020204" pitchFamily="34" charset="0"/>
              <a:cs typeface="Arial" panose="020B0604020202020204" pitchFamily="34" charset="0"/>
            </a:rPr>
            <a:t>Indikator</a:t>
          </a:r>
          <a:r>
            <a:rPr lang="en-AU" sz="1300" b="1" kern="1200" dirty="0">
              <a:latin typeface="Arial" panose="020B0604020202020204" pitchFamily="34" charset="0"/>
              <a:cs typeface="Arial" panose="020B0604020202020204" pitchFamily="34" charset="0"/>
            </a:rPr>
            <a:t> </a:t>
          </a:r>
          <a:r>
            <a:rPr lang="en-AU" sz="1300" b="1" kern="1200" dirty="0" err="1">
              <a:latin typeface="Arial" panose="020B0604020202020204" pitchFamily="34" charset="0"/>
              <a:cs typeface="Arial" panose="020B0604020202020204" pitchFamily="34" charset="0"/>
            </a:rPr>
            <a:t>Kinerja</a:t>
          </a:r>
          <a:r>
            <a:rPr lang="en-AU" sz="1300" b="1" kern="1200" dirty="0">
              <a:latin typeface="Arial" panose="020B0604020202020204" pitchFamily="34" charset="0"/>
              <a:cs typeface="Arial" panose="020B0604020202020204" pitchFamily="34" charset="0"/>
            </a:rPr>
            <a:t> </a:t>
          </a:r>
        </a:p>
      </dsp:txBody>
      <dsp:txXfrm>
        <a:off x="1262600" y="957407"/>
        <a:ext cx="942702" cy="942702"/>
      </dsp:txXfrm>
    </dsp:sp>
    <dsp:sp modelId="{C6D5AF44-4348-4EB3-B6A2-15D1AD9FDAAF}">
      <dsp:nvSpPr>
        <dsp:cNvPr id="0" name=""/>
        <dsp:cNvSpPr/>
      </dsp:nvSpPr>
      <dsp:spPr>
        <a:xfrm>
          <a:off x="2133906" y="762167"/>
          <a:ext cx="1333182" cy="1333182"/>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3369" tIns="16510" rIns="73369" bIns="16510" numCol="1" spcCol="1270" anchor="ctr" anchorCtr="0">
          <a:noAutofit/>
        </a:bodyPr>
        <a:lstStyle/>
        <a:p>
          <a:pPr marL="0" lvl="0" indent="0" algn="ctr" defTabSz="577850">
            <a:lnSpc>
              <a:spcPct val="90000"/>
            </a:lnSpc>
            <a:spcBef>
              <a:spcPct val="0"/>
            </a:spcBef>
            <a:spcAft>
              <a:spcPct val="35000"/>
            </a:spcAft>
            <a:buNone/>
          </a:pPr>
          <a:r>
            <a:rPr lang="en-AU" sz="1300" b="1" kern="1200" dirty="0">
              <a:latin typeface="Arial" panose="020B0604020202020204" pitchFamily="34" charset="0"/>
              <a:cs typeface="Arial" panose="020B0604020202020204" pitchFamily="34" charset="0"/>
            </a:rPr>
            <a:t>Target </a:t>
          </a:r>
        </a:p>
      </dsp:txBody>
      <dsp:txXfrm>
        <a:off x="2329146" y="957407"/>
        <a:ext cx="942702" cy="942702"/>
      </dsp:txXfrm>
    </dsp:sp>
    <dsp:sp modelId="{8190B15A-29AF-4C0E-9C64-3B369089C941}">
      <dsp:nvSpPr>
        <dsp:cNvPr id="0" name=""/>
        <dsp:cNvSpPr/>
      </dsp:nvSpPr>
      <dsp:spPr>
        <a:xfrm>
          <a:off x="3200452" y="762167"/>
          <a:ext cx="1333182" cy="1333182"/>
        </a:xfrm>
        <a:prstGeom prst="ellipse">
          <a:avLst/>
        </a:prstGeom>
        <a:solidFill>
          <a:schemeClr val="accent5">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3369" tIns="16510" rIns="73369" bIns="16510" numCol="1" spcCol="1270" anchor="ctr" anchorCtr="0">
          <a:noAutofit/>
        </a:bodyPr>
        <a:lstStyle/>
        <a:p>
          <a:pPr marL="0" lvl="0" indent="0" algn="ctr" defTabSz="577850">
            <a:lnSpc>
              <a:spcPct val="90000"/>
            </a:lnSpc>
            <a:spcBef>
              <a:spcPct val="0"/>
            </a:spcBef>
            <a:spcAft>
              <a:spcPct val="35000"/>
            </a:spcAft>
            <a:buNone/>
          </a:pPr>
          <a:r>
            <a:rPr lang="en-AU" sz="1300" b="1" kern="1200" dirty="0" err="1">
              <a:latin typeface="Arial" panose="020B0604020202020204" pitchFamily="34" charset="0"/>
              <a:cs typeface="Arial" panose="020B0604020202020204" pitchFamily="34" charset="0"/>
            </a:rPr>
            <a:t>Realisasi</a:t>
          </a:r>
          <a:r>
            <a:rPr lang="en-AU" sz="1300" b="1" kern="1200" dirty="0">
              <a:latin typeface="Arial" panose="020B0604020202020204" pitchFamily="34" charset="0"/>
              <a:cs typeface="Arial" panose="020B0604020202020204" pitchFamily="34" charset="0"/>
            </a:rPr>
            <a:t> </a:t>
          </a:r>
        </a:p>
      </dsp:txBody>
      <dsp:txXfrm>
        <a:off x="3395692" y="957407"/>
        <a:ext cx="942702" cy="942702"/>
      </dsp:txXfrm>
    </dsp:sp>
    <dsp:sp modelId="{79A5D9FA-3830-41CC-9502-235362EBBD35}">
      <dsp:nvSpPr>
        <dsp:cNvPr id="0" name=""/>
        <dsp:cNvSpPr/>
      </dsp:nvSpPr>
      <dsp:spPr>
        <a:xfrm>
          <a:off x="4266998" y="762167"/>
          <a:ext cx="1333182" cy="1333182"/>
        </a:xfrm>
        <a:prstGeom prst="ellipse">
          <a:avLst/>
        </a:prstGeom>
        <a:solidFill>
          <a:schemeClr val="accent6">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3369" tIns="16510" rIns="73369" bIns="16510" numCol="1" spcCol="1270" anchor="ctr" anchorCtr="0">
          <a:noAutofit/>
        </a:bodyPr>
        <a:lstStyle/>
        <a:p>
          <a:pPr marL="0" lvl="0" indent="0" algn="ctr" defTabSz="577850">
            <a:lnSpc>
              <a:spcPct val="90000"/>
            </a:lnSpc>
            <a:spcBef>
              <a:spcPct val="0"/>
            </a:spcBef>
            <a:spcAft>
              <a:spcPct val="35000"/>
            </a:spcAft>
            <a:buNone/>
          </a:pPr>
          <a:r>
            <a:rPr lang="en-AU" sz="1300" b="1" kern="1200" dirty="0" err="1">
              <a:latin typeface="Arial" panose="020B0604020202020204" pitchFamily="34" charset="0"/>
              <a:cs typeface="Arial" panose="020B0604020202020204" pitchFamily="34" charset="0"/>
            </a:rPr>
            <a:t>Pagu</a:t>
          </a:r>
          <a:r>
            <a:rPr lang="en-AU" sz="1300" b="1" kern="1200" dirty="0">
              <a:latin typeface="Arial" panose="020B0604020202020204" pitchFamily="34" charset="0"/>
              <a:cs typeface="Arial" panose="020B0604020202020204" pitchFamily="34" charset="0"/>
            </a:rPr>
            <a:t> </a:t>
          </a:r>
          <a:r>
            <a:rPr lang="en-AU" sz="1300" b="1" kern="1200" dirty="0" err="1">
              <a:latin typeface="Arial" panose="020B0604020202020204" pitchFamily="34" charset="0"/>
              <a:cs typeface="Arial" panose="020B0604020202020204" pitchFamily="34" charset="0"/>
            </a:rPr>
            <a:t>Anggaran</a:t>
          </a:r>
          <a:endParaRPr lang="en-AU" sz="1300" b="1" kern="1200" dirty="0">
            <a:latin typeface="Arial" panose="020B0604020202020204" pitchFamily="34" charset="0"/>
            <a:cs typeface="Arial" panose="020B0604020202020204" pitchFamily="34" charset="0"/>
          </a:endParaRPr>
        </a:p>
      </dsp:txBody>
      <dsp:txXfrm>
        <a:off x="4462238" y="957407"/>
        <a:ext cx="942702" cy="942702"/>
      </dsp:txXfrm>
    </dsp:sp>
    <dsp:sp modelId="{87735CF1-A385-4888-A42C-4A4E8EDE45B8}">
      <dsp:nvSpPr>
        <dsp:cNvPr id="0" name=""/>
        <dsp:cNvSpPr/>
      </dsp:nvSpPr>
      <dsp:spPr>
        <a:xfrm>
          <a:off x="5333544" y="762167"/>
          <a:ext cx="1333182" cy="1333182"/>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3369" tIns="16510" rIns="73369" bIns="16510" numCol="1" spcCol="1270" anchor="ctr" anchorCtr="0">
          <a:noAutofit/>
        </a:bodyPr>
        <a:lstStyle/>
        <a:p>
          <a:pPr marL="0" lvl="0" indent="0" algn="ctr" defTabSz="577850">
            <a:lnSpc>
              <a:spcPct val="90000"/>
            </a:lnSpc>
            <a:spcBef>
              <a:spcPct val="0"/>
            </a:spcBef>
            <a:spcAft>
              <a:spcPct val="35000"/>
            </a:spcAft>
            <a:buNone/>
          </a:pPr>
          <a:r>
            <a:rPr lang="en-AU" sz="1300" b="1" kern="1200" dirty="0" err="1">
              <a:latin typeface="Arial" panose="020B0604020202020204" pitchFamily="34" charset="0"/>
              <a:cs typeface="Arial" panose="020B0604020202020204" pitchFamily="34" charset="0"/>
            </a:rPr>
            <a:t>Realisasi</a:t>
          </a:r>
          <a:r>
            <a:rPr lang="en-AU" sz="1300" b="1" kern="1200" dirty="0">
              <a:latin typeface="Arial" panose="020B0604020202020204" pitchFamily="34" charset="0"/>
              <a:cs typeface="Arial" panose="020B0604020202020204" pitchFamily="34" charset="0"/>
            </a:rPr>
            <a:t> </a:t>
          </a:r>
          <a:r>
            <a:rPr lang="en-AU" sz="1300" b="1" kern="1200" dirty="0" err="1">
              <a:latin typeface="Arial" panose="020B0604020202020204" pitchFamily="34" charset="0"/>
              <a:cs typeface="Arial" panose="020B0604020202020204" pitchFamily="34" charset="0"/>
            </a:rPr>
            <a:t>Anggaran</a:t>
          </a:r>
          <a:endParaRPr lang="en-AU" sz="1300" b="1" kern="1200" dirty="0">
            <a:latin typeface="Arial" panose="020B0604020202020204" pitchFamily="34" charset="0"/>
            <a:cs typeface="Arial" panose="020B0604020202020204" pitchFamily="34" charset="0"/>
          </a:endParaRPr>
        </a:p>
      </dsp:txBody>
      <dsp:txXfrm>
        <a:off x="5528784" y="957407"/>
        <a:ext cx="942702" cy="942702"/>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enn3#2">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linDir" val="fromR"/>
          <dgm:param type="fallback" val="2D"/>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HorzCh" val="ctr"/>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lProcess2#1">
  <dgm:title val=""/>
  <dgm:desc val=""/>
  <dgm:catLst>
    <dgm:cat type="list" pri="10000"/>
    <dgm:cat type="relationship" pri="13000"/>
  </dgm:catLst>
  <dgm:sampData>
    <dgm:dataModel>
      <dgm:ptLst>
        <dgm:pt modelId="0" type="doc">
          <dgm:prSet qsTypeId="urn:microsoft.com/office/officeart/2005/8/quickstyle/simple5"/>
        </dgm:pt>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 modelId="6" srcId="0" destId="3" srcOrd="2"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ist1#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rSet qsTypeId="urn:microsoft.com/office/officeart/2005/8/quickstyle/simple5"/>
        </dgm:pt>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nodeHorzAlign" val="l"/>
          <dgm:param type="horzAlign" val="l"/>
        </dgm:alg>
      </dgm:if>
      <dgm:else name="Name2">
        <dgm:alg type="lin">
          <dgm:param type="linDir" val="fromT"/>
          <dgm:param type="vertAlign" val="mid"/>
          <dgm:param type="nodeHorzAlign" val="r"/>
          <dgm:param typ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nodeHorzAlign" val="l"/>
              <dgm:param type="horzAlign" val="l"/>
            </dgm:alg>
          </dgm:if>
          <dgm:else name="Name6">
            <dgm:alg type="lin">
              <dgm:param type="linDir" val="fromR"/>
              <dgm:param type="nodeHorzAlign" val="r"/>
              <dgm:param typ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rSet qsTypeId="urn:microsoft.com/office/officeart/2005/8/quickstyle/simple5"/>
        </dgm:pt>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nodeHorzAlign" val="l"/>
          <dgm:param type="horzAlign" val="l"/>
        </dgm:alg>
      </dgm:if>
      <dgm:else name="Name2">
        <dgm:alg type="lin">
          <dgm:param type="linDir" val="fromT"/>
          <dgm:param type="vertAlign" val="mid"/>
          <dgm:param type="nodeHorzAlign" val="r"/>
          <dgm:param typ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nodeHorzAlign" val="l"/>
              <dgm:param type="horzAlign" val="l"/>
            </dgm:alg>
          </dgm:if>
          <dgm:else name="Name6">
            <dgm:alg type="lin">
              <dgm:param type="linDir" val="fromR"/>
              <dgm:param type="nodeHorzAlign" val="r"/>
              <dgm:param typ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VerticalCurvedList#1">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srcNode" val="srcNode"/>
            <dgm:param type="dstNode" val="dstNode"/>
            <dgm:param type="endSty" val="noArr"/>
            <dgm:param type="connRout" val="curve"/>
            <dgm:param type="begPts" val="ctr"/>
            <dgm:param type="endPts" val="ct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parTxRTLAlign" val="l"/>
                <dgm:param type="shpTxLTRAlignCh" val="l"/>
                <dgm:param type="shpTxRTLAlignCh" val="l"/>
              </dgm:alg>
            </dgm:if>
            <dgm:else name="Name2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parTxRTLAlign" val="l"/>
                <dgm:param type="shpTxLTRAlignCh" val="l"/>
                <dgm:param type="shpTxRTLAlignCh" val="l"/>
              </dgm:alg>
            </dgm:if>
            <dgm:else name="Name3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parTxRTLAlign" val="l"/>
                <dgm:param type="shpTxLTRAlignCh" val="l"/>
                <dgm:param type="shpTxRTLAlignCh" val="l"/>
              </dgm:alg>
            </dgm:if>
            <dgm:else name="Name3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parTxRTLAlign" val="l"/>
                <dgm:param type="shpTxLTRAlignCh" val="l"/>
                <dgm:param type="shpTxRTLAlignCh" val="l"/>
              </dgm:alg>
            </dgm:if>
            <dgm:else name="Name4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parTxRTLAlign" val="l"/>
                <dgm:param type="shpTxLTRAlignCh" val="l"/>
                <dgm:param type="shpTxRTLAlignCh" val="l"/>
              </dgm:alg>
            </dgm:if>
            <dgm:else name="Name4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parTxRTLAlign" val="l"/>
                <dgm:param type="shpTxLTRAlignCh" val="l"/>
                <dgm:param type="shpTxRTLAlignCh" val="l"/>
              </dgm:alg>
            </dgm:if>
            <dgm:else name="Name5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parTxRTLAlign" val="l"/>
                <dgm:param type="shpTxLTRAlignCh" val="l"/>
                <dgm:param type="shpTxRTLAlignCh" val="l"/>
              </dgm:alg>
            </dgm:if>
            <dgm:else name="Name5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enn3#1">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linDir" val="fromR"/>
          <dgm:param type="fallback" val="2D"/>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HorzCh" val="ctr"/>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5#1">
  <dgm:title val=""/>
  <dgm:desc val=""/>
  <dgm:catLst>
    <dgm:cat type="simple" pri="10500"/>
  </dgm:catLst>
  <dgm:scene3d>
    <a:camera prst="orthographicFront"/>
    <a:lightRig rig="threePt" dir="t"/>
  </dgm:scene3d>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3">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4">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3d1#1">
  <dgm:title val=""/>
  <dgm:desc val=""/>
  <dgm:catLst>
    <dgm:cat type="3D" pri="11100"/>
  </dgm:catLst>
  <dgm:scene3d>
    <a:camera prst="orthographicFront"/>
    <a:lightRig rig="threePt" dir="t"/>
  </dgm:scene3d>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1">
  <dgm:title val=""/>
  <dgm:desc val=""/>
  <dgm:catLst>
    <dgm:cat type="3D" pri="11100"/>
  </dgm:catLst>
  <dgm:scene3d>
    <a:camera prst="orthographicFront"/>
    <a:lightRig rig="threePt" dir="t"/>
  </dgm:scene3d>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1">
  <dgm:title val=""/>
  <dgm:desc val=""/>
  <dgm:catLst>
    <dgm:cat type="simple" pri="10400"/>
  </dgm:catLst>
  <dgm:scene3d>
    <a:camera prst="orthographicFront"/>
    <a:lightRig rig="threePt" dir="t"/>
  </dgm:scene3d>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3#1">
  <dgm:title val=""/>
  <dgm:desc val=""/>
  <dgm:catLst>
    <dgm:cat type="3D" pri="11300"/>
  </dgm:catLst>
  <dgm:scene3d>
    <a:camera prst="orthographicFront"/>
    <a:lightRig rig="threePt" dir="t"/>
  </dgm:scene3d>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819E17-6AAF-4B2B-9680-0EA87E21C98F}" type="datetimeFigureOut">
              <a:rPr lang="en-US" smtClean="0"/>
              <a:t>12/19/2021</a:t>
            </a:fld>
            <a:endParaRPr lang="en-US"/>
          </a:p>
        </p:txBody>
      </p:sp>
      <p:sp>
        <p:nvSpPr>
          <p:cNvPr id="4" name="Slide Image Placeholder 3"/>
          <p:cNvSpPr>
            <a:spLocks noGrp="1" noRot="1" noChangeAspect="1"/>
          </p:cNvSpPr>
          <p:nvPr>
            <p:ph type="sldImg" idx="2"/>
          </p:nvPr>
        </p:nvSpPr>
        <p:spPr>
          <a:xfrm>
            <a:off x="996950" y="685800"/>
            <a:ext cx="48641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25B6FA5-EECC-43A3-8FB3-CA24144C13ED}" type="slidenum">
              <a:rPr lang="en-US" smtClean="0"/>
              <a:t>‹#›</a:t>
            </a:fld>
            <a:endParaRPr lang="en-US"/>
          </a:p>
        </p:txBody>
      </p:sp>
    </p:spTree>
    <p:extLst>
      <p:ext uri="{BB962C8B-B14F-4D97-AF65-F5344CB8AC3E}">
        <p14:creationId xmlns:p14="http://schemas.microsoft.com/office/powerpoint/2010/main" val="26792312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66976" y="871910"/>
            <a:ext cx="6425724" cy="1854811"/>
          </a:xfrm>
        </p:spPr>
        <p:txBody>
          <a:bodyPr anchor="b"/>
          <a:lstStyle>
            <a:lvl1pPr algn="ctr">
              <a:defRPr sz="4661"/>
            </a:lvl1pPr>
          </a:lstStyle>
          <a:p>
            <a:r>
              <a:rPr lang="en-US"/>
              <a:t>Click to edit Master title style</a:t>
            </a:r>
            <a:endParaRPr lang="en-US" dirty="0"/>
          </a:p>
        </p:txBody>
      </p:sp>
      <p:sp>
        <p:nvSpPr>
          <p:cNvPr id="3" name="Subtitle 2"/>
          <p:cNvSpPr>
            <a:spLocks noGrp="1"/>
          </p:cNvSpPr>
          <p:nvPr>
            <p:ph type="subTitle" idx="1"/>
          </p:nvPr>
        </p:nvSpPr>
        <p:spPr>
          <a:xfrm>
            <a:off x="944960" y="2798250"/>
            <a:ext cx="5669756" cy="1286282"/>
          </a:xfrm>
        </p:spPr>
        <p:txBody>
          <a:bodyPr/>
          <a:lstStyle>
            <a:lvl1pPr marL="0" indent="0" algn="ctr">
              <a:buNone/>
              <a:defRPr sz="1865"/>
            </a:lvl1pPr>
            <a:lvl2pPr marL="355199" indent="0" algn="ctr">
              <a:buNone/>
              <a:defRPr sz="1554"/>
            </a:lvl2pPr>
            <a:lvl3pPr marL="710397" indent="0" algn="ctr">
              <a:buNone/>
              <a:defRPr sz="1398"/>
            </a:lvl3pPr>
            <a:lvl4pPr marL="1065596" indent="0" algn="ctr">
              <a:buNone/>
              <a:defRPr sz="1243"/>
            </a:lvl4pPr>
            <a:lvl5pPr marL="1420795" indent="0" algn="ctr">
              <a:buNone/>
              <a:defRPr sz="1243"/>
            </a:lvl5pPr>
            <a:lvl6pPr marL="1775993" indent="0" algn="ctr">
              <a:buNone/>
              <a:defRPr sz="1243"/>
            </a:lvl6pPr>
            <a:lvl7pPr marL="2131192" indent="0" algn="ctr">
              <a:buNone/>
              <a:defRPr sz="1243"/>
            </a:lvl7pPr>
            <a:lvl8pPr marL="2486391" indent="0" algn="ctr">
              <a:buNone/>
              <a:defRPr sz="1243"/>
            </a:lvl8pPr>
            <a:lvl9pPr marL="2841589" indent="0" algn="ctr">
              <a:buNone/>
              <a:defRPr sz="1243"/>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40C0B74-3887-4A47-B21D-28CAB8774556}" type="datetimeFigureOut">
              <a:rPr lang="en-US" smtClean="0"/>
              <a:t>12/19/2021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F72218-B172-F348-9A12-155733075011}" type="slidenum">
              <a:rPr lang="en-US" smtClean="0"/>
              <a:t>‹#›</a:t>
            </a:fld>
            <a:endParaRPr lang="en-US"/>
          </a:p>
        </p:txBody>
      </p:sp>
      <p:pic>
        <p:nvPicPr>
          <p:cNvPr id="9" name="Picture 8">
            <a:extLst>
              <a:ext uri="{FF2B5EF4-FFF2-40B4-BE49-F238E27FC236}">
                <a16:creationId xmlns:a16="http://schemas.microsoft.com/office/drawing/2014/main" id="{747D66C4-BE4A-5B46-8E5F-C75D08EA3E67}"/>
              </a:ext>
            </a:extLst>
          </p:cNvPr>
          <p:cNvPicPr>
            <a:picLocks noChangeAspect="1"/>
          </p:cNvPicPr>
          <p:nvPr userDrawn="1"/>
        </p:nvPicPr>
        <p:blipFill>
          <a:blip r:embed="rId2"/>
          <a:stretch>
            <a:fillRect/>
          </a:stretch>
        </p:blipFill>
        <p:spPr>
          <a:xfrm>
            <a:off x="1135" y="0"/>
            <a:ext cx="7557404" cy="5327650"/>
          </a:xfrm>
          <a:prstGeom prst="rect">
            <a:avLst/>
          </a:prstGeom>
        </p:spPr>
      </p:pic>
    </p:spTree>
    <p:extLst>
      <p:ext uri="{BB962C8B-B14F-4D97-AF65-F5344CB8AC3E}">
        <p14:creationId xmlns:p14="http://schemas.microsoft.com/office/powerpoint/2010/main" val="27805059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CD2E0653-5947-8E43-903E-86BB510A0B0A}"/>
              </a:ext>
            </a:extLst>
          </p:cNvPr>
          <p:cNvSpPr>
            <a:spLocks noGrp="1"/>
          </p:cNvSpPr>
          <p:nvPr>
            <p:ph type="sldNum" sz="quarter" idx="12"/>
          </p:nvPr>
        </p:nvSpPr>
        <p:spPr>
          <a:xfrm>
            <a:off x="5742513" y="4914695"/>
            <a:ext cx="1700927" cy="283648"/>
          </a:xfrm>
        </p:spPr>
        <p:txBody>
          <a:bodyPr/>
          <a:lstStyle/>
          <a:p>
            <a:fld id="{AAF72218-B172-F348-9A12-155733075011}" type="slidenum">
              <a:rPr lang="en-US" smtClean="0"/>
              <a:t>‹#›</a:t>
            </a:fld>
            <a:endParaRPr lang="en-US"/>
          </a:p>
        </p:txBody>
      </p:sp>
      <p:pic>
        <p:nvPicPr>
          <p:cNvPr id="3" name="Picture 2">
            <a:extLst>
              <a:ext uri="{FF2B5EF4-FFF2-40B4-BE49-F238E27FC236}">
                <a16:creationId xmlns:a16="http://schemas.microsoft.com/office/drawing/2014/main" id="{A24D9C54-9C91-384E-BD51-56776CD2EFBF}"/>
              </a:ext>
            </a:extLst>
          </p:cNvPr>
          <p:cNvPicPr>
            <a:picLocks noChangeAspect="1"/>
          </p:cNvPicPr>
          <p:nvPr userDrawn="1"/>
        </p:nvPicPr>
        <p:blipFill>
          <a:blip r:embed="rId2"/>
          <a:stretch>
            <a:fillRect/>
          </a:stretch>
        </p:blipFill>
        <p:spPr>
          <a:xfrm>
            <a:off x="1135" y="0"/>
            <a:ext cx="7557404" cy="5327650"/>
          </a:xfrm>
          <a:prstGeom prst="rect">
            <a:avLst/>
          </a:prstGeom>
        </p:spPr>
      </p:pic>
    </p:spTree>
    <p:extLst>
      <p:ext uri="{BB962C8B-B14F-4D97-AF65-F5344CB8AC3E}">
        <p14:creationId xmlns:p14="http://schemas.microsoft.com/office/powerpoint/2010/main" val="18340982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CD2E0653-5947-8E43-903E-86BB510A0B0A}"/>
              </a:ext>
            </a:extLst>
          </p:cNvPr>
          <p:cNvSpPr>
            <a:spLocks noGrp="1"/>
          </p:cNvSpPr>
          <p:nvPr>
            <p:ph type="sldNum" sz="quarter" idx="12"/>
          </p:nvPr>
        </p:nvSpPr>
        <p:spPr>
          <a:xfrm>
            <a:off x="5742513" y="4914695"/>
            <a:ext cx="1700927" cy="283648"/>
          </a:xfrm>
        </p:spPr>
        <p:txBody>
          <a:bodyPr/>
          <a:lstStyle/>
          <a:p>
            <a:fld id="{AAF72218-B172-F348-9A12-155733075011}" type="slidenum">
              <a:rPr lang="en-US" smtClean="0"/>
              <a:t>‹#›</a:t>
            </a:fld>
            <a:endParaRPr lang="en-US"/>
          </a:p>
        </p:txBody>
      </p:sp>
      <p:pic>
        <p:nvPicPr>
          <p:cNvPr id="4" name="Picture 3">
            <a:extLst>
              <a:ext uri="{FF2B5EF4-FFF2-40B4-BE49-F238E27FC236}">
                <a16:creationId xmlns:a16="http://schemas.microsoft.com/office/drawing/2014/main" id="{63577354-78AB-7E43-B864-AC15F3A8F6E2}"/>
              </a:ext>
            </a:extLst>
          </p:cNvPr>
          <p:cNvPicPr>
            <a:picLocks noChangeAspect="1"/>
          </p:cNvPicPr>
          <p:nvPr userDrawn="1"/>
        </p:nvPicPr>
        <p:blipFill>
          <a:blip r:embed="rId2"/>
          <a:stretch>
            <a:fillRect/>
          </a:stretch>
        </p:blipFill>
        <p:spPr>
          <a:xfrm>
            <a:off x="1135" y="0"/>
            <a:ext cx="7557404" cy="5327650"/>
          </a:xfrm>
          <a:prstGeom prst="rect">
            <a:avLst/>
          </a:prstGeom>
        </p:spPr>
      </p:pic>
    </p:spTree>
    <p:extLst>
      <p:ext uri="{BB962C8B-B14F-4D97-AF65-F5344CB8AC3E}">
        <p14:creationId xmlns:p14="http://schemas.microsoft.com/office/powerpoint/2010/main" val="40435035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CD2E0653-5947-8E43-903E-86BB510A0B0A}"/>
              </a:ext>
            </a:extLst>
          </p:cNvPr>
          <p:cNvSpPr>
            <a:spLocks noGrp="1"/>
          </p:cNvSpPr>
          <p:nvPr>
            <p:ph type="sldNum" sz="quarter" idx="12"/>
          </p:nvPr>
        </p:nvSpPr>
        <p:spPr>
          <a:xfrm>
            <a:off x="5742513" y="4914695"/>
            <a:ext cx="1700927" cy="283648"/>
          </a:xfrm>
        </p:spPr>
        <p:txBody>
          <a:bodyPr/>
          <a:lstStyle/>
          <a:p>
            <a:fld id="{AAF72218-B172-F348-9A12-155733075011}" type="slidenum">
              <a:rPr lang="en-US" smtClean="0"/>
              <a:t>‹#›</a:t>
            </a:fld>
            <a:endParaRPr lang="en-US"/>
          </a:p>
        </p:txBody>
      </p:sp>
      <p:pic>
        <p:nvPicPr>
          <p:cNvPr id="3" name="Picture 2">
            <a:extLst>
              <a:ext uri="{FF2B5EF4-FFF2-40B4-BE49-F238E27FC236}">
                <a16:creationId xmlns:a16="http://schemas.microsoft.com/office/drawing/2014/main" id="{3857C976-2960-BC4E-9AC5-7DBB0212A304}"/>
              </a:ext>
            </a:extLst>
          </p:cNvPr>
          <p:cNvPicPr>
            <a:picLocks noChangeAspect="1"/>
          </p:cNvPicPr>
          <p:nvPr userDrawn="1"/>
        </p:nvPicPr>
        <p:blipFill>
          <a:blip r:embed="rId2"/>
          <a:stretch>
            <a:fillRect/>
          </a:stretch>
        </p:blipFill>
        <p:spPr>
          <a:xfrm>
            <a:off x="1135" y="0"/>
            <a:ext cx="7557404" cy="5327650"/>
          </a:xfrm>
          <a:prstGeom prst="rect">
            <a:avLst/>
          </a:prstGeom>
        </p:spPr>
      </p:pic>
    </p:spTree>
    <p:extLst>
      <p:ext uri="{BB962C8B-B14F-4D97-AF65-F5344CB8AC3E}">
        <p14:creationId xmlns:p14="http://schemas.microsoft.com/office/powerpoint/2010/main" val="31636187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CD2E0653-5947-8E43-903E-86BB510A0B0A}"/>
              </a:ext>
            </a:extLst>
          </p:cNvPr>
          <p:cNvSpPr>
            <a:spLocks noGrp="1"/>
          </p:cNvSpPr>
          <p:nvPr>
            <p:ph type="sldNum" sz="quarter" idx="12"/>
          </p:nvPr>
        </p:nvSpPr>
        <p:spPr>
          <a:xfrm>
            <a:off x="5742513" y="4914695"/>
            <a:ext cx="1700927" cy="283648"/>
          </a:xfrm>
        </p:spPr>
        <p:txBody>
          <a:bodyPr/>
          <a:lstStyle/>
          <a:p>
            <a:fld id="{AAF72218-B172-F348-9A12-155733075011}" type="slidenum">
              <a:rPr lang="en-US" smtClean="0"/>
              <a:t>‹#›</a:t>
            </a:fld>
            <a:endParaRPr lang="en-US"/>
          </a:p>
        </p:txBody>
      </p:sp>
      <p:pic>
        <p:nvPicPr>
          <p:cNvPr id="4" name="Picture 3">
            <a:extLst>
              <a:ext uri="{FF2B5EF4-FFF2-40B4-BE49-F238E27FC236}">
                <a16:creationId xmlns:a16="http://schemas.microsoft.com/office/drawing/2014/main" id="{A3B04268-BA12-8047-A649-BC3315C38DE1}"/>
              </a:ext>
            </a:extLst>
          </p:cNvPr>
          <p:cNvPicPr>
            <a:picLocks noChangeAspect="1"/>
          </p:cNvPicPr>
          <p:nvPr userDrawn="1"/>
        </p:nvPicPr>
        <p:blipFill>
          <a:blip r:embed="rId2"/>
          <a:stretch>
            <a:fillRect/>
          </a:stretch>
        </p:blipFill>
        <p:spPr>
          <a:xfrm>
            <a:off x="1135" y="0"/>
            <a:ext cx="7557404" cy="5327650"/>
          </a:xfrm>
          <a:prstGeom prst="rect">
            <a:avLst/>
          </a:prstGeom>
        </p:spPr>
      </p:pic>
    </p:spTree>
    <p:extLst>
      <p:ext uri="{BB962C8B-B14F-4D97-AF65-F5344CB8AC3E}">
        <p14:creationId xmlns:p14="http://schemas.microsoft.com/office/powerpoint/2010/main" val="10799654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CD2E0653-5947-8E43-903E-86BB510A0B0A}"/>
              </a:ext>
            </a:extLst>
          </p:cNvPr>
          <p:cNvSpPr>
            <a:spLocks noGrp="1"/>
          </p:cNvSpPr>
          <p:nvPr>
            <p:ph type="sldNum" sz="quarter" idx="12"/>
          </p:nvPr>
        </p:nvSpPr>
        <p:spPr>
          <a:xfrm>
            <a:off x="5742513" y="4914695"/>
            <a:ext cx="1700927" cy="283648"/>
          </a:xfrm>
        </p:spPr>
        <p:txBody>
          <a:bodyPr/>
          <a:lstStyle/>
          <a:p>
            <a:fld id="{AAF72218-B172-F348-9A12-155733075011}" type="slidenum">
              <a:rPr lang="en-US" smtClean="0"/>
              <a:t>‹#›</a:t>
            </a:fld>
            <a:endParaRPr lang="en-US"/>
          </a:p>
        </p:txBody>
      </p:sp>
      <p:pic>
        <p:nvPicPr>
          <p:cNvPr id="3" name="Picture 2">
            <a:extLst>
              <a:ext uri="{FF2B5EF4-FFF2-40B4-BE49-F238E27FC236}">
                <a16:creationId xmlns:a16="http://schemas.microsoft.com/office/drawing/2014/main" id="{C2124242-8E0E-E34D-A005-7554D85B07DA}"/>
              </a:ext>
            </a:extLst>
          </p:cNvPr>
          <p:cNvPicPr>
            <a:picLocks noChangeAspect="1"/>
          </p:cNvPicPr>
          <p:nvPr userDrawn="1"/>
        </p:nvPicPr>
        <p:blipFill>
          <a:blip r:embed="rId2"/>
          <a:stretch>
            <a:fillRect/>
          </a:stretch>
        </p:blipFill>
        <p:spPr>
          <a:xfrm>
            <a:off x="1135" y="0"/>
            <a:ext cx="7557404" cy="5327650"/>
          </a:xfrm>
          <a:prstGeom prst="rect">
            <a:avLst/>
          </a:prstGeom>
        </p:spPr>
      </p:pic>
    </p:spTree>
    <p:extLst>
      <p:ext uri="{BB962C8B-B14F-4D97-AF65-F5344CB8AC3E}">
        <p14:creationId xmlns:p14="http://schemas.microsoft.com/office/powerpoint/2010/main" val="22916797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0C0B74-3887-4A47-B21D-28CAB8774556}" type="datetimeFigureOut">
              <a:rPr lang="en-US" smtClean="0"/>
              <a:t>12/19/2021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AF72218-B172-F348-9A12-155733075011}" type="slidenum">
              <a:rPr lang="en-US" smtClean="0"/>
              <a:t>‹#›</a:t>
            </a:fld>
            <a:endParaRPr lang="en-US"/>
          </a:p>
        </p:txBody>
      </p:sp>
      <p:pic>
        <p:nvPicPr>
          <p:cNvPr id="6" name="Picture 5">
            <a:extLst>
              <a:ext uri="{FF2B5EF4-FFF2-40B4-BE49-F238E27FC236}">
                <a16:creationId xmlns:a16="http://schemas.microsoft.com/office/drawing/2014/main" id="{6C92634D-B336-5D4F-A339-D88884FC5C57}"/>
              </a:ext>
            </a:extLst>
          </p:cNvPr>
          <p:cNvPicPr>
            <a:picLocks noChangeAspect="1"/>
          </p:cNvPicPr>
          <p:nvPr userDrawn="1"/>
        </p:nvPicPr>
        <p:blipFill>
          <a:blip r:embed="rId2"/>
          <a:stretch>
            <a:fillRect/>
          </a:stretch>
        </p:blipFill>
        <p:spPr>
          <a:xfrm>
            <a:off x="1135" y="0"/>
            <a:ext cx="7557404" cy="5327650"/>
          </a:xfrm>
          <a:prstGeom prst="rect">
            <a:avLst/>
          </a:prstGeom>
        </p:spPr>
      </p:pic>
    </p:spTree>
    <p:extLst>
      <p:ext uri="{BB962C8B-B14F-4D97-AF65-F5344CB8AC3E}">
        <p14:creationId xmlns:p14="http://schemas.microsoft.com/office/powerpoint/2010/main" val="7017951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19728" y="1418240"/>
            <a:ext cx="3212862" cy="33803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27085" y="1418240"/>
            <a:ext cx="3212862" cy="33803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40C0B74-3887-4A47-B21D-28CAB8774556}" type="datetimeFigureOut">
              <a:rPr lang="en-US" smtClean="0"/>
              <a:t>12/19/2021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F72218-B172-F348-9A12-155733075011}" type="slidenum">
              <a:rPr lang="en-US" smtClean="0"/>
              <a:t>‹#›</a:t>
            </a:fld>
            <a:endParaRPr lang="en-US"/>
          </a:p>
        </p:txBody>
      </p:sp>
    </p:spTree>
    <p:extLst>
      <p:ext uri="{BB962C8B-B14F-4D97-AF65-F5344CB8AC3E}">
        <p14:creationId xmlns:p14="http://schemas.microsoft.com/office/powerpoint/2010/main" val="5468015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20712" y="283649"/>
            <a:ext cx="6520220" cy="1029766"/>
          </a:xfrm>
        </p:spPr>
        <p:txBody>
          <a:bodyPr/>
          <a:lstStyle/>
          <a:p>
            <a:r>
              <a:rPr lang="en-US"/>
              <a:t>Click to edit Master title style</a:t>
            </a:r>
            <a:endParaRPr lang="en-US" dirty="0"/>
          </a:p>
        </p:txBody>
      </p:sp>
      <p:sp>
        <p:nvSpPr>
          <p:cNvPr id="3" name="Text Placeholder 2"/>
          <p:cNvSpPr>
            <a:spLocks noGrp="1"/>
          </p:cNvSpPr>
          <p:nvPr>
            <p:ph type="body" idx="1"/>
          </p:nvPr>
        </p:nvSpPr>
        <p:spPr>
          <a:xfrm>
            <a:off x="520713" y="1306014"/>
            <a:ext cx="3198096" cy="640058"/>
          </a:xfrm>
        </p:spPr>
        <p:txBody>
          <a:bodyPr anchor="b"/>
          <a:lstStyle>
            <a:lvl1pPr marL="0" indent="0">
              <a:buNone/>
              <a:defRPr sz="1865" b="1"/>
            </a:lvl1pPr>
            <a:lvl2pPr marL="355199" indent="0">
              <a:buNone/>
              <a:defRPr sz="1554" b="1"/>
            </a:lvl2pPr>
            <a:lvl3pPr marL="710397" indent="0">
              <a:buNone/>
              <a:defRPr sz="1398" b="1"/>
            </a:lvl3pPr>
            <a:lvl4pPr marL="1065596" indent="0">
              <a:buNone/>
              <a:defRPr sz="1243" b="1"/>
            </a:lvl4pPr>
            <a:lvl5pPr marL="1420795" indent="0">
              <a:buNone/>
              <a:defRPr sz="1243" b="1"/>
            </a:lvl5pPr>
            <a:lvl6pPr marL="1775993" indent="0">
              <a:buNone/>
              <a:defRPr sz="1243" b="1"/>
            </a:lvl6pPr>
            <a:lvl7pPr marL="2131192" indent="0">
              <a:buNone/>
              <a:defRPr sz="1243" b="1"/>
            </a:lvl7pPr>
            <a:lvl8pPr marL="2486391" indent="0">
              <a:buNone/>
              <a:defRPr sz="1243" b="1"/>
            </a:lvl8pPr>
            <a:lvl9pPr marL="2841589" indent="0">
              <a:buNone/>
              <a:defRPr sz="1243" b="1"/>
            </a:lvl9pPr>
          </a:lstStyle>
          <a:p>
            <a:pPr lvl="0"/>
            <a:r>
              <a:rPr lang="en-US"/>
              <a:t>Click to edit Master text styles</a:t>
            </a:r>
          </a:p>
        </p:txBody>
      </p:sp>
      <p:sp>
        <p:nvSpPr>
          <p:cNvPr id="4" name="Content Placeholder 3"/>
          <p:cNvSpPr>
            <a:spLocks noGrp="1"/>
          </p:cNvSpPr>
          <p:nvPr>
            <p:ph sz="half" idx="2"/>
          </p:nvPr>
        </p:nvSpPr>
        <p:spPr>
          <a:xfrm>
            <a:off x="520713" y="1946072"/>
            <a:ext cx="3198096" cy="28623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27086" y="1306014"/>
            <a:ext cx="3213847" cy="640058"/>
          </a:xfrm>
        </p:spPr>
        <p:txBody>
          <a:bodyPr anchor="b"/>
          <a:lstStyle>
            <a:lvl1pPr marL="0" indent="0">
              <a:buNone/>
              <a:defRPr sz="1865" b="1"/>
            </a:lvl1pPr>
            <a:lvl2pPr marL="355199" indent="0">
              <a:buNone/>
              <a:defRPr sz="1554" b="1"/>
            </a:lvl2pPr>
            <a:lvl3pPr marL="710397" indent="0">
              <a:buNone/>
              <a:defRPr sz="1398" b="1"/>
            </a:lvl3pPr>
            <a:lvl4pPr marL="1065596" indent="0">
              <a:buNone/>
              <a:defRPr sz="1243" b="1"/>
            </a:lvl4pPr>
            <a:lvl5pPr marL="1420795" indent="0">
              <a:buNone/>
              <a:defRPr sz="1243" b="1"/>
            </a:lvl5pPr>
            <a:lvl6pPr marL="1775993" indent="0">
              <a:buNone/>
              <a:defRPr sz="1243" b="1"/>
            </a:lvl6pPr>
            <a:lvl7pPr marL="2131192" indent="0">
              <a:buNone/>
              <a:defRPr sz="1243" b="1"/>
            </a:lvl7pPr>
            <a:lvl8pPr marL="2486391" indent="0">
              <a:buNone/>
              <a:defRPr sz="1243" b="1"/>
            </a:lvl8pPr>
            <a:lvl9pPr marL="2841589" indent="0">
              <a:buNone/>
              <a:defRPr sz="1243" b="1"/>
            </a:lvl9pPr>
          </a:lstStyle>
          <a:p>
            <a:pPr lvl="0"/>
            <a:r>
              <a:rPr lang="en-US"/>
              <a:t>Click to edit Master text styles</a:t>
            </a:r>
          </a:p>
        </p:txBody>
      </p:sp>
      <p:sp>
        <p:nvSpPr>
          <p:cNvPr id="6" name="Content Placeholder 5"/>
          <p:cNvSpPr>
            <a:spLocks noGrp="1"/>
          </p:cNvSpPr>
          <p:nvPr>
            <p:ph sz="quarter" idx="4"/>
          </p:nvPr>
        </p:nvSpPr>
        <p:spPr>
          <a:xfrm>
            <a:off x="3827086" y="1946072"/>
            <a:ext cx="3213847" cy="28623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40C0B74-3887-4A47-B21D-28CAB8774556}" type="datetimeFigureOut">
              <a:rPr lang="en-US" smtClean="0"/>
              <a:t>12/19/2021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AF72218-B172-F348-9A12-155733075011}" type="slidenum">
              <a:rPr lang="en-US" smtClean="0"/>
              <a:t>‹#›</a:t>
            </a:fld>
            <a:endParaRPr lang="en-US"/>
          </a:p>
        </p:txBody>
      </p:sp>
    </p:spTree>
    <p:extLst>
      <p:ext uri="{BB962C8B-B14F-4D97-AF65-F5344CB8AC3E}">
        <p14:creationId xmlns:p14="http://schemas.microsoft.com/office/powerpoint/2010/main" val="36336270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40C0B74-3887-4A47-B21D-28CAB8774556}" type="datetimeFigureOut">
              <a:rPr lang="en-US" smtClean="0"/>
              <a:t>12/19/2021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AF72218-B172-F348-9A12-155733075011}" type="slidenum">
              <a:rPr lang="en-US" smtClean="0"/>
              <a:t>‹#›</a:t>
            </a:fld>
            <a:endParaRPr lang="en-US"/>
          </a:p>
        </p:txBody>
      </p:sp>
    </p:spTree>
    <p:extLst>
      <p:ext uri="{BB962C8B-B14F-4D97-AF65-F5344CB8AC3E}">
        <p14:creationId xmlns:p14="http://schemas.microsoft.com/office/powerpoint/2010/main" val="25845800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20712" y="355177"/>
            <a:ext cx="2438192" cy="1243118"/>
          </a:xfrm>
        </p:spPr>
        <p:txBody>
          <a:bodyPr anchor="b"/>
          <a:lstStyle>
            <a:lvl1pPr>
              <a:defRPr sz="2486"/>
            </a:lvl1pPr>
          </a:lstStyle>
          <a:p>
            <a:r>
              <a:rPr lang="en-US"/>
              <a:t>Click to edit Master title style</a:t>
            </a:r>
            <a:endParaRPr lang="en-US" dirty="0"/>
          </a:p>
        </p:txBody>
      </p:sp>
      <p:sp>
        <p:nvSpPr>
          <p:cNvPr id="3" name="Content Placeholder 2"/>
          <p:cNvSpPr>
            <a:spLocks noGrp="1"/>
          </p:cNvSpPr>
          <p:nvPr>
            <p:ph idx="1"/>
          </p:nvPr>
        </p:nvSpPr>
        <p:spPr>
          <a:xfrm>
            <a:off x="3213847" y="767084"/>
            <a:ext cx="3827085" cy="3786085"/>
          </a:xfrm>
        </p:spPr>
        <p:txBody>
          <a:bodyPr/>
          <a:lstStyle>
            <a:lvl1pPr>
              <a:defRPr sz="2486"/>
            </a:lvl1pPr>
            <a:lvl2pPr>
              <a:defRPr sz="2175"/>
            </a:lvl2pPr>
            <a:lvl3pPr>
              <a:defRPr sz="1865"/>
            </a:lvl3pPr>
            <a:lvl4pPr>
              <a:defRPr sz="1554"/>
            </a:lvl4pPr>
            <a:lvl5pPr>
              <a:defRPr sz="1554"/>
            </a:lvl5pPr>
            <a:lvl6pPr>
              <a:defRPr sz="1554"/>
            </a:lvl6pPr>
            <a:lvl7pPr>
              <a:defRPr sz="1554"/>
            </a:lvl7pPr>
            <a:lvl8pPr>
              <a:defRPr sz="1554"/>
            </a:lvl8pPr>
            <a:lvl9pPr>
              <a:defRPr sz="155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20712" y="1598295"/>
            <a:ext cx="2438192" cy="2961039"/>
          </a:xfrm>
        </p:spPr>
        <p:txBody>
          <a:bodyPr/>
          <a:lstStyle>
            <a:lvl1pPr marL="0" indent="0">
              <a:buNone/>
              <a:defRPr sz="1243"/>
            </a:lvl1pPr>
            <a:lvl2pPr marL="355199" indent="0">
              <a:buNone/>
              <a:defRPr sz="1088"/>
            </a:lvl2pPr>
            <a:lvl3pPr marL="710397" indent="0">
              <a:buNone/>
              <a:defRPr sz="932"/>
            </a:lvl3pPr>
            <a:lvl4pPr marL="1065596" indent="0">
              <a:buNone/>
              <a:defRPr sz="777"/>
            </a:lvl4pPr>
            <a:lvl5pPr marL="1420795" indent="0">
              <a:buNone/>
              <a:defRPr sz="777"/>
            </a:lvl5pPr>
            <a:lvl6pPr marL="1775993" indent="0">
              <a:buNone/>
              <a:defRPr sz="777"/>
            </a:lvl6pPr>
            <a:lvl7pPr marL="2131192" indent="0">
              <a:buNone/>
              <a:defRPr sz="777"/>
            </a:lvl7pPr>
            <a:lvl8pPr marL="2486391" indent="0">
              <a:buNone/>
              <a:defRPr sz="777"/>
            </a:lvl8pPr>
            <a:lvl9pPr marL="2841589" indent="0">
              <a:buNone/>
              <a:defRPr sz="777"/>
            </a:lvl9pPr>
          </a:lstStyle>
          <a:p>
            <a:pPr lvl="0"/>
            <a:r>
              <a:rPr lang="en-US"/>
              <a:t>Click to edit Master text styles</a:t>
            </a:r>
          </a:p>
        </p:txBody>
      </p:sp>
      <p:sp>
        <p:nvSpPr>
          <p:cNvPr id="5" name="Date Placeholder 4"/>
          <p:cNvSpPr>
            <a:spLocks noGrp="1"/>
          </p:cNvSpPr>
          <p:nvPr>
            <p:ph type="dt" sz="half" idx="10"/>
          </p:nvPr>
        </p:nvSpPr>
        <p:spPr/>
        <p:txBody>
          <a:bodyPr/>
          <a:lstStyle/>
          <a:p>
            <a:fld id="{B40C0B74-3887-4A47-B21D-28CAB8774556}" type="datetimeFigureOut">
              <a:rPr lang="en-US" smtClean="0"/>
              <a:t>12/19/2021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F72218-B172-F348-9A12-155733075011}" type="slidenum">
              <a:rPr lang="en-US" smtClean="0"/>
              <a:t>‹#›</a:t>
            </a:fld>
            <a:endParaRPr lang="en-US"/>
          </a:p>
        </p:txBody>
      </p:sp>
    </p:spTree>
    <p:extLst>
      <p:ext uri="{BB962C8B-B14F-4D97-AF65-F5344CB8AC3E}">
        <p14:creationId xmlns:p14="http://schemas.microsoft.com/office/powerpoint/2010/main" val="41348355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5742513" y="4914695"/>
            <a:ext cx="1700927" cy="283648"/>
          </a:xfrm>
        </p:spPr>
        <p:txBody>
          <a:bodyPr/>
          <a:lstStyle/>
          <a:p>
            <a:fld id="{AAF72218-B172-F348-9A12-155733075011}" type="slidenum">
              <a:rPr lang="en-US" smtClean="0"/>
              <a:t>‹#›</a:t>
            </a:fld>
            <a:endParaRPr lang="en-US"/>
          </a:p>
        </p:txBody>
      </p:sp>
      <p:pic>
        <p:nvPicPr>
          <p:cNvPr id="3" name="Picture 2">
            <a:extLst>
              <a:ext uri="{FF2B5EF4-FFF2-40B4-BE49-F238E27FC236}">
                <a16:creationId xmlns:a16="http://schemas.microsoft.com/office/drawing/2014/main" id="{A7F3D377-4ED0-F940-B37F-9C030A34ED1F}"/>
              </a:ext>
            </a:extLst>
          </p:cNvPr>
          <p:cNvPicPr>
            <a:picLocks noChangeAspect="1"/>
          </p:cNvPicPr>
          <p:nvPr userDrawn="1"/>
        </p:nvPicPr>
        <p:blipFill>
          <a:blip r:embed="rId2"/>
          <a:stretch>
            <a:fillRect/>
          </a:stretch>
        </p:blipFill>
        <p:spPr>
          <a:xfrm>
            <a:off x="1135" y="0"/>
            <a:ext cx="7557404" cy="5327650"/>
          </a:xfrm>
          <a:prstGeom prst="rect">
            <a:avLst/>
          </a:prstGeom>
        </p:spPr>
      </p:pic>
    </p:spTree>
    <p:extLst>
      <p:ext uri="{BB962C8B-B14F-4D97-AF65-F5344CB8AC3E}">
        <p14:creationId xmlns:p14="http://schemas.microsoft.com/office/powerpoint/2010/main" val="15846996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20712" y="355177"/>
            <a:ext cx="2438192" cy="1243118"/>
          </a:xfrm>
        </p:spPr>
        <p:txBody>
          <a:bodyPr anchor="b"/>
          <a:lstStyle>
            <a:lvl1pPr>
              <a:defRPr sz="2486"/>
            </a:lvl1pPr>
          </a:lstStyle>
          <a:p>
            <a:r>
              <a:rPr lang="en-US"/>
              <a:t>Click to edit Master title style</a:t>
            </a:r>
            <a:endParaRPr lang="en-US" dirty="0"/>
          </a:p>
        </p:txBody>
      </p:sp>
      <p:sp>
        <p:nvSpPr>
          <p:cNvPr id="3" name="Picture Placeholder 2"/>
          <p:cNvSpPr>
            <a:spLocks noGrp="1" noChangeAspect="1"/>
          </p:cNvSpPr>
          <p:nvPr>
            <p:ph type="pic" idx="1"/>
          </p:nvPr>
        </p:nvSpPr>
        <p:spPr>
          <a:xfrm>
            <a:off x="3213847" y="767084"/>
            <a:ext cx="3827085" cy="3786085"/>
          </a:xfrm>
        </p:spPr>
        <p:txBody>
          <a:bodyPr anchor="t"/>
          <a:lstStyle>
            <a:lvl1pPr marL="0" indent="0">
              <a:buNone/>
              <a:defRPr sz="2486"/>
            </a:lvl1pPr>
            <a:lvl2pPr marL="355199" indent="0">
              <a:buNone/>
              <a:defRPr sz="2175"/>
            </a:lvl2pPr>
            <a:lvl3pPr marL="710397" indent="0">
              <a:buNone/>
              <a:defRPr sz="1865"/>
            </a:lvl3pPr>
            <a:lvl4pPr marL="1065596" indent="0">
              <a:buNone/>
              <a:defRPr sz="1554"/>
            </a:lvl4pPr>
            <a:lvl5pPr marL="1420795" indent="0">
              <a:buNone/>
              <a:defRPr sz="1554"/>
            </a:lvl5pPr>
            <a:lvl6pPr marL="1775993" indent="0">
              <a:buNone/>
              <a:defRPr sz="1554"/>
            </a:lvl6pPr>
            <a:lvl7pPr marL="2131192" indent="0">
              <a:buNone/>
              <a:defRPr sz="1554"/>
            </a:lvl7pPr>
            <a:lvl8pPr marL="2486391" indent="0">
              <a:buNone/>
              <a:defRPr sz="1554"/>
            </a:lvl8pPr>
            <a:lvl9pPr marL="2841589" indent="0">
              <a:buNone/>
              <a:defRPr sz="1554"/>
            </a:lvl9pPr>
          </a:lstStyle>
          <a:p>
            <a:r>
              <a:rPr lang="en-US"/>
              <a:t>Click icon to add picture</a:t>
            </a:r>
            <a:endParaRPr lang="en-US" dirty="0"/>
          </a:p>
        </p:txBody>
      </p:sp>
      <p:sp>
        <p:nvSpPr>
          <p:cNvPr id="4" name="Text Placeholder 3"/>
          <p:cNvSpPr>
            <a:spLocks noGrp="1"/>
          </p:cNvSpPr>
          <p:nvPr>
            <p:ph type="body" sz="half" idx="2"/>
          </p:nvPr>
        </p:nvSpPr>
        <p:spPr>
          <a:xfrm>
            <a:off x="520712" y="1598295"/>
            <a:ext cx="2438192" cy="2961039"/>
          </a:xfrm>
        </p:spPr>
        <p:txBody>
          <a:bodyPr/>
          <a:lstStyle>
            <a:lvl1pPr marL="0" indent="0">
              <a:buNone/>
              <a:defRPr sz="1243"/>
            </a:lvl1pPr>
            <a:lvl2pPr marL="355199" indent="0">
              <a:buNone/>
              <a:defRPr sz="1088"/>
            </a:lvl2pPr>
            <a:lvl3pPr marL="710397" indent="0">
              <a:buNone/>
              <a:defRPr sz="932"/>
            </a:lvl3pPr>
            <a:lvl4pPr marL="1065596" indent="0">
              <a:buNone/>
              <a:defRPr sz="777"/>
            </a:lvl4pPr>
            <a:lvl5pPr marL="1420795" indent="0">
              <a:buNone/>
              <a:defRPr sz="777"/>
            </a:lvl5pPr>
            <a:lvl6pPr marL="1775993" indent="0">
              <a:buNone/>
              <a:defRPr sz="777"/>
            </a:lvl6pPr>
            <a:lvl7pPr marL="2131192" indent="0">
              <a:buNone/>
              <a:defRPr sz="777"/>
            </a:lvl7pPr>
            <a:lvl8pPr marL="2486391" indent="0">
              <a:buNone/>
              <a:defRPr sz="777"/>
            </a:lvl8pPr>
            <a:lvl9pPr marL="2841589" indent="0">
              <a:buNone/>
              <a:defRPr sz="777"/>
            </a:lvl9pPr>
          </a:lstStyle>
          <a:p>
            <a:pPr lvl="0"/>
            <a:r>
              <a:rPr lang="en-US"/>
              <a:t>Click to edit Master text styles</a:t>
            </a:r>
          </a:p>
        </p:txBody>
      </p:sp>
      <p:sp>
        <p:nvSpPr>
          <p:cNvPr id="5" name="Date Placeholder 4"/>
          <p:cNvSpPr>
            <a:spLocks noGrp="1"/>
          </p:cNvSpPr>
          <p:nvPr>
            <p:ph type="dt" sz="half" idx="10"/>
          </p:nvPr>
        </p:nvSpPr>
        <p:spPr/>
        <p:txBody>
          <a:bodyPr/>
          <a:lstStyle/>
          <a:p>
            <a:fld id="{B40C0B74-3887-4A47-B21D-28CAB8774556}" type="datetimeFigureOut">
              <a:rPr lang="en-US" smtClean="0"/>
              <a:t>12/19/2021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F72218-B172-F348-9A12-155733075011}" type="slidenum">
              <a:rPr lang="en-US" smtClean="0"/>
              <a:t>‹#›</a:t>
            </a:fld>
            <a:endParaRPr lang="en-US"/>
          </a:p>
        </p:txBody>
      </p:sp>
    </p:spTree>
    <p:extLst>
      <p:ext uri="{BB962C8B-B14F-4D97-AF65-F5344CB8AC3E}">
        <p14:creationId xmlns:p14="http://schemas.microsoft.com/office/powerpoint/2010/main" val="42448081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40C0B74-3887-4A47-B21D-28CAB8774556}" type="datetimeFigureOut">
              <a:rPr lang="en-US" smtClean="0"/>
              <a:t>12/19/2021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F72218-B172-F348-9A12-155733075011}" type="slidenum">
              <a:rPr lang="en-US" smtClean="0"/>
              <a:t>‹#›</a:t>
            </a:fld>
            <a:endParaRPr lang="en-US"/>
          </a:p>
        </p:txBody>
      </p:sp>
    </p:spTree>
    <p:extLst>
      <p:ext uri="{BB962C8B-B14F-4D97-AF65-F5344CB8AC3E}">
        <p14:creationId xmlns:p14="http://schemas.microsoft.com/office/powerpoint/2010/main" val="23612887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409893" y="283648"/>
            <a:ext cx="1630055" cy="451493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19728" y="283648"/>
            <a:ext cx="4795669" cy="45149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40C0B74-3887-4A47-B21D-28CAB8774556}" type="datetimeFigureOut">
              <a:rPr lang="en-US" smtClean="0"/>
              <a:t>12/19/2021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F72218-B172-F348-9A12-155733075011}" type="slidenum">
              <a:rPr lang="en-US" smtClean="0"/>
              <a:t>‹#›</a:t>
            </a:fld>
            <a:endParaRPr lang="en-US"/>
          </a:p>
        </p:txBody>
      </p:sp>
    </p:spTree>
    <p:extLst>
      <p:ext uri="{BB962C8B-B14F-4D97-AF65-F5344CB8AC3E}">
        <p14:creationId xmlns:p14="http://schemas.microsoft.com/office/powerpoint/2010/main" val="39662413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53F850D-BF93-DA48-9FF7-B14266AEDC86}"/>
              </a:ext>
            </a:extLst>
          </p:cNvPr>
          <p:cNvPicPr>
            <a:picLocks noChangeAspect="1"/>
          </p:cNvPicPr>
          <p:nvPr userDrawn="1"/>
        </p:nvPicPr>
        <p:blipFill>
          <a:blip r:embed="rId2"/>
          <a:stretch>
            <a:fillRect/>
          </a:stretch>
        </p:blipFill>
        <p:spPr>
          <a:xfrm>
            <a:off x="945" y="0"/>
            <a:ext cx="7557785" cy="5327650"/>
          </a:xfrm>
          <a:prstGeom prst="rect">
            <a:avLst/>
          </a:prstGeom>
        </p:spPr>
      </p:pic>
      <p:sp>
        <p:nvSpPr>
          <p:cNvPr id="2" name="Title 1">
            <a:extLst>
              <a:ext uri="{FF2B5EF4-FFF2-40B4-BE49-F238E27FC236}">
                <a16:creationId xmlns:a16="http://schemas.microsoft.com/office/drawing/2014/main" id="{685DE817-791D-4C42-A055-F0DF582BBCAA}"/>
              </a:ext>
            </a:extLst>
          </p:cNvPr>
          <p:cNvSpPr>
            <a:spLocks noGrp="1"/>
          </p:cNvSpPr>
          <p:nvPr>
            <p:ph type="title"/>
          </p:nvPr>
        </p:nvSpPr>
        <p:spPr>
          <a:xfrm>
            <a:off x="204741" y="224131"/>
            <a:ext cx="6885055" cy="297704"/>
          </a:xfrm>
        </p:spPr>
        <p:txBody>
          <a:bodyPr>
            <a:noAutofit/>
          </a:bodyPr>
          <a:lstStyle>
            <a:lvl1pPr>
              <a:defRPr sz="1488" b="1">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5E00DD05-4D1C-104E-821D-A1EF25B14044}"/>
              </a:ext>
            </a:extLst>
          </p:cNvPr>
          <p:cNvSpPr>
            <a:spLocks noGrp="1"/>
          </p:cNvSpPr>
          <p:nvPr>
            <p:ph idx="1"/>
          </p:nvPr>
        </p:nvSpPr>
        <p:spPr>
          <a:xfrm>
            <a:off x="204741" y="591963"/>
            <a:ext cx="7126569" cy="42399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EF388799-69EA-814D-B122-E6C88A7078C7}"/>
              </a:ext>
            </a:extLst>
          </p:cNvPr>
          <p:cNvSpPr>
            <a:spLocks noGrp="1"/>
          </p:cNvSpPr>
          <p:nvPr>
            <p:ph type="sldNum" sz="quarter" idx="12"/>
          </p:nvPr>
        </p:nvSpPr>
        <p:spPr>
          <a:xfrm>
            <a:off x="5696461" y="4937943"/>
            <a:ext cx="1700927" cy="283648"/>
          </a:xfrm>
        </p:spPr>
        <p:txBody>
          <a:bodyPr/>
          <a:lstStyle/>
          <a:p>
            <a:fld id="{381FEFB5-4BE2-BA48-9042-F573ABC00CE2}" type="slidenum">
              <a:rPr lang="en-US" smtClean="0"/>
              <a:t>‹#›</a:t>
            </a:fld>
            <a:endParaRPr lang="en-US" dirty="0"/>
          </a:p>
        </p:txBody>
      </p:sp>
      <p:pic>
        <p:nvPicPr>
          <p:cNvPr id="11" name="Picture 10">
            <a:extLst>
              <a:ext uri="{FF2B5EF4-FFF2-40B4-BE49-F238E27FC236}">
                <a16:creationId xmlns:a16="http://schemas.microsoft.com/office/drawing/2014/main" id="{DA5FC828-1DBE-8A4A-AE2A-662AFF475612}"/>
              </a:ext>
            </a:extLst>
          </p:cNvPr>
          <p:cNvPicPr>
            <a:picLocks noChangeAspect="1"/>
          </p:cNvPicPr>
          <p:nvPr userDrawn="1"/>
        </p:nvPicPr>
        <p:blipFill>
          <a:blip r:embed="rId3"/>
          <a:stretch>
            <a:fillRect/>
          </a:stretch>
        </p:blipFill>
        <p:spPr>
          <a:xfrm>
            <a:off x="7151386" y="259539"/>
            <a:ext cx="179924" cy="262296"/>
          </a:xfrm>
          <a:prstGeom prst="rect">
            <a:avLst/>
          </a:prstGeom>
        </p:spPr>
      </p:pic>
    </p:spTree>
    <p:extLst>
      <p:ext uri="{BB962C8B-B14F-4D97-AF65-F5344CB8AC3E}">
        <p14:creationId xmlns:p14="http://schemas.microsoft.com/office/powerpoint/2010/main" val="23388193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53F850D-BF93-DA48-9FF7-B14266AEDC86}"/>
              </a:ext>
            </a:extLst>
          </p:cNvPr>
          <p:cNvPicPr>
            <a:picLocks noChangeAspect="1"/>
          </p:cNvPicPr>
          <p:nvPr userDrawn="1"/>
        </p:nvPicPr>
        <p:blipFill>
          <a:blip r:embed="rId2"/>
          <a:stretch>
            <a:fillRect/>
          </a:stretch>
        </p:blipFill>
        <p:spPr>
          <a:xfrm>
            <a:off x="945" y="0"/>
            <a:ext cx="7557785" cy="5327650"/>
          </a:xfrm>
          <a:prstGeom prst="rect">
            <a:avLst/>
          </a:prstGeom>
        </p:spPr>
      </p:pic>
      <p:sp>
        <p:nvSpPr>
          <p:cNvPr id="2" name="Title 1">
            <a:extLst>
              <a:ext uri="{FF2B5EF4-FFF2-40B4-BE49-F238E27FC236}">
                <a16:creationId xmlns:a16="http://schemas.microsoft.com/office/drawing/2014/main" id="{685DE817-791D-4C42-A055-F0DF582BBCAA}"/>
              </a:ext>
            </a:extLst>
          </p:cNvPr>
          <p:cNvSpPr>
            <a:spLocks noGrp="1"/>
          </p:cNvSpPr>
          <p:nvPr>
            <p:ph type="title"/>
          </p:nvPr>
        </p:nvSpPr>
        <p:spPr>
          <a:xfrm>
            <a:off x="204741" y="224131"/>
            <a:ext cx="6885055" cy="297704"/>
          </a:xfrm>
        </p:spPr>
        <p:txBody>
          <a:bodyPr>
            <a:noAutofit/>
          </a:bodyPr>
          <a:lstStyle>
            <a:lvl1pPr>
              <a:defRPr sz="1488" b="1">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5E00DD05-4D1C-104E-821D-A1EF25B14044}"/>
              </a:ext>
            </a:extLst>
          </p:cNvPr>
          <p:cNvSpPr>
            <a:spLocks noGrp="1"/>
          </p:cNvSpPr>
          <p:nvPr>
            <p:ph idx="1"/>
          </p:nvPr>
        </p:nvSpPr>
        <p:spPr>
          <a:xfrm>
            <a:off x="204741" y="591963"/>
            <a:ext cx="7126569" cy="42399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EF388799-69EA-814D-B122-E6C88A7078C7}"/>
              </a:ext>
            </a:extLst>
          </p:cNvPr>
          <p:cNvSpPr>
            <a:spLocks noGrp="1"/>
          </p:cNvSpPr>
          <p:nvPr>
            <p:ph type="sldNum" sz="quarter" idx="12"/>
          </p:nvPr>
        </p:nvSpPr>
        <p:spPr>
          <a:xfrm>
            <a:off x="5696461" y="4937943"/>
            <a:ext cx="1700927" cy="283648"/>
          </a:xfrm>
        </p:spPr>
        <p:txBody>
          <a:bodyPr/>
          <a:lstStyle/>
          <a:p>
            <a:fld id="{381FEFB5-4BE2-BA48-9042-F573ABC00CE2}" type="slidenum">
              <a:rPr lang="en-US" smtClean="0"/>
              <a:t>‹#›</a:t>
            </a:fld>
            <a:endParaRPr lang="en-US" dirty="0"/>
          </a:p>
        </p:txBody>
      </p:sp>
      <p:pic>
        <p:nvPicPr>
          <p:cNvPr id="11" name="Picture 10">
            <a:extLst>
              <a:ext uri="{FF2B5EF4-FFF2-40B4-BE49-F238E27FC236}">
                <a16:creationId xmlns:a16="http://schemas.microsoft.com/office/drawing/2014/main" id="{DA5FC828-1DBE-8A4A-AE2A-662AFF475612}"/>
              </a:ext>
            </a:extLst>
          </p:cNvPr>
          <p:cNvPicPr>
            <a:picLocks noChangeAspect="1"/>
          </p:cNvPicPr>
          <p:nvPr userDrawn="1"/>
        </p:nvPicPr>
        <p:blipFill>
          <a:blip r:embed="rId3"/>
          <a:stretch>
            <a:fillRect/>
          </a:stretch>
        </p:blipFill>
        <p:spPr>
          <a:xfrm>
            <a:off x="7151386" y="259539"/>
            <a:ext cx="179924" cy="262296"/>
          </a:xfrm>
          <a:prstGeom prst="rect">
            <a:avLst/>
          </a:prstGeom>
        </p:spPr>
      </p:pic>
    </p:spTree>
    <p:extLst>
      <p:ext uri="{BB962C8B-B14F-4D97-AF65-F5344CB8AC3E}">
        <p14:creationId xmlns:p14="http://schemas.microsoft.com/office/powerpoint/2010/main" val="41904601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53F850D-BF93-DA48-9FF7-B14266AEDC86}"/>
              </a:ext>
            </a:extLst>
          </p:cNvPr>
          <p:cNvPicPr>
            <a:picLocks noChangeAspect="1"/>
          </p:cNvPicPr>
          <p:nvPr userDrawn="1"/>
        </p:nvPicPr>
        <p:blipFill>
          <a:blip r:embed="rId2"/>
          <a:stretch>
            <a:fillRect/>
          </a:stretch>
        </p:blipFill>
        <p:spPr>
          <a:xfrm>
            <a:off x="945" y="0"/>
            <a:ext cx="7557785" cy="5327650"/>
          </a:xfrm>
          <a:prstGeom prst="rect">
            <a:avLst/>
          </a:prstGeom>
        </p:spPr>
      </p:pic>
      <p:sp>
        <p:nvSpPr>
          <p:cNvPr id="2" name="Title 1">
            <a:extLst>
              <a:ext uri="{FF2B5EF4-FFF2-40B4-BE49-F238E27FC236}">
                <a16:creationId xmlns:a16="http://schemas.microsoft.com/office/drawing/2014/main" id="{685DE817-791D-4C42-A055-F0DF582BBCAA}"/>
              </a:ext>
            </a:extLst>
          </p:cNvPr>
          <p:cNvSpPr>
            <a:spLocks noGrp="1"/>
          </p:cNvSpPr>
          <p:nvPr>
            <p:ph type="title"/>
          </p:nvPr>
        </p:nvSpPr>
        <p:spPr>
          <a:xfrm>
            <a:off x="204741" y="224131"/>
            <a:ext cx="6885055" cy="297704"/>
          </a:xfrm>
        </p:spPr>
        <p:txBody>
          <a:bodyPr>
            <a:noAutofit/>
          </a:bodyPr>
          <a:lstStyle>
            <a:lvl1pPr>
              <a:defRPr sz="1488" b="1">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5E00DD05-4D1C-104E-821D-A1EF25B14044}"/>
              </a:ext>
            </a:extLst>
          </p:cNvPr>
          <p:cNvSpPr>
            <a:spLocks noGrp="1"/>
          </p:cNvSpPr>
          <p:nvPr>
            <p:ph idx="1"/>
          </p:nvPr>
        </p:nvSpPr>
        <p:spPr>
          <a:xfrm>
            <a:off x="204741" y="591963"/>
            <a:ext cx="7126569" cy="42399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EF388799-69EA-814D-B122-E6C88A7078C7}"/>
              </a:ext>
            </a:extLst>
          </p:cNvPr>
          <p:cNvSpPr>
            <a:spLocks noGrp="1"/>
          </p:cNvSpPr>
          <p:nvPr>
            <p:ph type="sldNum" sz="quarter" idx="12"/>
          </p:nvPr>
        </p:nvSpPr>
        <p:spPr>
          <a:xfrm>
            <a:off x="5696461" y="4937943"/>
            <a:ext cx="1700927" cy="283648"/>
          </a:xfrm>
        </p:spPr>
        <p:txBody>
          <a:bodyPr/>
          <a:lstStyle/>
          <a:p>
            <a:fld id="{381FEFB5-4BE2-BA48-9042-F573ABC00CE2}" type="slidenum">
              <a:rPr lang="en-US" smtClean="0"/>
              <a:t>‹#›</a:t>
            </a:fld>
            <a:endParaRPr lang="en-US" dirty="0"/>
          </a:p>
        </p:txBody>
      </p:sp>
      <p:pic>
        <p:nvPicPr>
          <p:cNvPr id="11" name="Picture 10">
            <a:extLst>
              <a:ext uri="{FF2B5EF4-FFF2-40B4-BE49-F238E27FC236}">
                <a16:creationId xmlns:a16="http://schemas.microsoft.com/office/drawing/2014/main" id="{DA5FC828-1DBE-8A4A-AE2A-662AFF475612}"/>
              </a:ext>
            </a:extLst>
          </p:cNvPr>
          <p:cNvPicPr>
            <a:picLocks noChangeAspect="1"/>
          </p:cNvPicPr>
          <p:nvPr userDrawn="1"/>
        </p:nvPicPr>
        <p:blipFill>
          <a:blip r:embed="rId3"/>
          <a:stretch>
            <a:fillRect/>
          </a:stretch>
        </p:blipFill>
        <p:spPr>
          <a:xfrm>
            <a:off x="7151386" y="259539"/>
            <a:ext cx="179924" cy="262296"/>
          </a:xfrm>
          <a:prstGeom prst="rect">
            <a:avLst/>
          </a:prstGeom>
        </p:spPr>
      </p:pic>
    </p:spTree>
    <p:extLst>
      <p:ext uri="{BB962C8B-B14F-4D97-AF65-F5344CB8AC3E}">
        <p14:creationId xmlns:p14="http://schemas.microsoft.com/office/powerpoint/2010/main" val="31063682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53F850D-BF93-DA48-9FF7-B14266AEDC86}"/>
              </a:ext>
            </a:extLst>
          </p:cNvPr>
          <p:cNvPicPr>
            <a:picLocks noChangeAspect="1"/>
          </p:cNvPicPr>
          <p:nvPr userDrawn="1"/>
        </p:nvPicPr>
        <p:blipFill>
          <a:blip r:embed="rId2"/>
          <a:stretch>
            <a:fillRect/>
          </a:stretch>
        </p:blipFill>
        <p:spPr>
          <a:xfrm>
            <a:off x="945" y="0"/>
            <a:ext cx="7557785" cy="5327650"/>
          </a:xfrm>
          <a:prstGeom prst="rect">
            <a:avLst/>
          </a:prstGeom>
        </p:spPr>
      </p:pic>
      <p:sp>
        <p:nvSpPr>
          <p:cNvPr id="2" name="Title 1">
            <a:extLst>
              <a:ext uri="{FF2B5EF4-FFF2-40B4-BE49-F238E27FC236}">
                <a16:creationId xmlns:a16="http://schemas.microsoft.com/office/drawing/2014/main" id="{685DE817-791D-4C42-A055-F0DF582BBCAA}"/>
              </a:ext>
            </a:extLst>
          </p:cNvPr>
          <p:cNvSpPr>
            <a:spLocks noGrp="1"/>
          </p:cNvSpPr>
          <p:nvPr>
            <p:ph type="title"/>
          </p:nvPr>
        </p:nvSpPr>
        <p:spPr>
          <a:xfrm>
            <a:off x="204741" y="224131"/>
            <a:ext cx="6885055" cy="297704"/>
          </a:xfrm>
        </p:spPr>
        <p:txBody>
          <a:bodyPr>
            <a:noAutofit/>
          </a:bodyPr>
          <a:lstStyle>
            <a:lvl1pPr>
              <a:defRPr sz="1488" b="1">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5E00DD05-4D1C-104E-821D-A1EF25B14044}"/>
              </a:ext>
            </a:extLst>
          </p:cNvPr>
          <p:cNvSpPr>
            <a:spLocks noGrp="1"/>
          </p:cNvSpPr>
          <p:nvPr>
            <p:ph idx="1"/>
          </p:nvPr>
        </p:nvSpPr>
        <p:spPr>
          <a:xfrm>
            <a:off x="204741" y="591963"/>
            <a:ext cx="7126569" cy="42399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EF388799-69EA-814D-B122-E6C88A7078C7}"/>
              </a:ext>
            </a:extLst>
          </p:cNvPr>
          <p:cNvSpPr>
            <a:spLocks noGrp="1"/>
          </p:cNvSpPr>
          <p:nvPr>
            <p:ph type="sldNum" sz="quarter" idx="12"/>
          </p:nvPr>
        </p:nvSpPr>
        <p:spPr>
          <a:xfrm>
            <a:off x="5696461" y="4937943"/>
            <a:ext cx="1700927" cy="283648"/>
          </a:xfrm>
        </p:spPr>
        <p:txBody>
          <a:bodyPr/>
          <a:lstStyle/>
          <a:p>
            <a:fld id="{381FEFB5-4BE2-BA48-9042-F573ABC00CE2}" type="slidenum">
              <a:rPr lang="en-US" smtClean="0"/>
              <a:t>‹#›</a:t>
            </a:fld>
            <a:endParaRPr lang="en-US" dirty="0"/>
          </a:p>
        </p:txBody>
      </p:sp>
      <p:pic>
        <p:nvPicPr>
          <p:cNvPr id="11" name="Picture 10">
            <a:extLst>
              <a:ext uri="{FF2B5EF4-FFF2-40B4-BE49-F238E27FC236}">
                <a16:creationId xmlns:a16="http://schemas.microsoft.com/office/drawing/2014/main" id="{DA5FC828-1DBE-8A4A-AE2A-662AFF475612}"/>
              </a:ext>
            </a:extLst>
          </p:cNvPr>
          <p:cNvPicPr>
            <a:picLocks noChangeAspect="1"/>
          </p:cNvPicPr>
          <p:nvPr userDrawn="1"/>
        </p:nvPicPr>
        <p:blipFill>
          <a:blip r:embed="rId3"/>
          <a:stretch>
            <a:fillRect/>
          </a:stretch>
        </p:blipFill>
        <p:spPr>
          <a:xfrm>
            <a:off x="7151386" y="259539"/>
            <a:ext cx="179924" cy="262296"/>
          </a:xfrm>
          <a:prstGeom prst="rect">
            <a:avLst/>
          </a:prstGeom>
        </p:spPr>
      </p:pic>
    </p:spTree>
    <p:extLst>
      <p:ext uri="{BB962C8B-B14F-4D97-AF65-F5344CB8AC3E}">
        <p14:creationId xmlns:p14="http://schemas.microsoft.com/office/powerpoint/2010/main" val="20553941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53F850D-BF93-DA48-9FF7-B14266AEDC86}"/>
              </a:ext>
            </a:extLst>
          </p:cNvPr>
          <p:cNvPicPr>
            <a:picLocks noChangeAspect="1"/>
          </p:cNvPicPr>
          <p:nvPr userDrawn="1"/>
        </p:nvPicPr>
        <p:blipFill>
          <a:blip r:embed="rId2"/>
          <a:stretch>
            <a:fillRect/>
          </a:stretch>
        </p:blipFill>
        <p:spPr>
          <a:xfrm>
            <a:off x="945" y="0"/>
            <a:ext cx="7557785" cy="5327650"/>
          </a:xfrm>
          <a:prstGeom prst="rect">
            <a:avLst/>
          </a:prstGeom>
        </p:spPr>
      </p:pic>
      <p:sp>
        <p:nvSpPr>
          <p:cNvPr id="2" name="Title 1">
            <a:extLst>
              <a:ext uri="{FF2B5EF4-FFF2-40B4-BE49-F238E27FC236}">
                <a16:creationId xmlns:a16="http://schemas.microsoft.com/office/drawing/2014/main" id="{685DE817-791D-4C42-A055-F0DF582BBCAA}"/>
              </a:ext>
            </a:extLst>
          </p:cNvPr>
          <p:cNvSpPr>
            <a:spLocks noGrp="1"/>
          </p:cNvSpPr>
          <p:nvPr>
            <p:ph type="title"/>
          </p:nvPr>
        </p:nvSpPr>
        <p:spPr>
          <a:xfrm>
            <a:off x="204741" y="224131"/>
            <a:ext cx="6885055" cy="297704"/>
          </a:xfrm>
        </p:spPr>
        <p:txBody>
          <a:bodyPr>
            <a:noAutofit/>
          </a:bodyPr>
          <a:lstStyle>
            <a:lvl1pPr>
              <a:defRPr sz="1488" b="1">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5E00DD05-4D1C-104E-821D-A1EF25B14044}"/>
              </a:ext>
            </a:extLst>
          </p:cNvPr>
          <p:cNvSpPr>
            <a:spLocks noGrp="1"/>
          </p:cNvSpPr>
          <p:nvPr>
            <p:ph idx="1"/>
          </p:nvPr>
        </p:nvSpPr>
        <p:spPr>
          <a:xfrm>
            <a:off x="204741" y="591963"/>
            <a:ext cx="7126569" cy="42399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EF388799-69EA-814D-B122-E6C88A7078C7}"/>
              </a:ext>
            </a:extLst>
          </p:cNvPr>
          <p:cNvSpPr>
            <a:spLocks noGrp="1"/>
          </p:cNvSpPr>
          <p:nvPr>
            <p:ph type="sldNum" sz="quarter" idx="12"/>
          </p:nvPr>
        </p:nvSpPr>
        <p:spPr>
          <a:xfrm>
            <a:off x="5696461" y="4937943"/>
            <a:ext cx="1700927" cy="283648"/>
          </a:xfrm>
        </p:spPr>
        <p:txBody>
          <a:bodyPr/>
          <a:lstStyle/>
          <a:p>
            <a:fld id="{381FEFB5-4BE2-BA48-9042-F573ABC00CE2}" type="slidenum">
              <a:rPr lang="en-US" smtClean="0"/>
              <a:t>‹#›</a:t>
            </a:fld>
            <a:endParaRPr lang="en-US" dirty="0"/>
          </a:p>
        </p:txBody>
      </p:sp>
      <p:pic>
        <p:nvPicPr>
          <p:cNvPr id="11" name="Picture 10">
            <a:extLst>
              <a:ext uri="{FF2B5EF4-FFF2-40B4-BE49-F238E27FC236}">
                <a16:creationId xmlns:a16="http://schemas.microsoft.com/office/drawing/2014/main" id="{DA5FC828-1DBE-8A4A-AE2A-662AFF475612}"/>
              </a:ext>
            </a:extLst>
          </p:cNvPr>
          <p:cNvPicPr>
            <a:picLocks noChangeAspect="1"/>
          </p:cNvPicPr>
          <p:nvPr userDrawn="1"/>
        </p:nvPicPr>
        <p:blipFill>
          <a:blip r:embed="rId3"/>
          <a:stretch>
            <a:fillRect/>
          </a:stretch>
        </p:blipFill>
        <p:spPr>
          <a:xfrm>
            <a:off x="7151386" y="259539"/>
            <a:ext cx="179924" cy="262296"/>
          </a:xfrm>
          <a:prstGeom prst="rect">
            <a:avLst/>
          </a:prstGeom>
        </p:spPr>
      </p:pic>
    </p:spTree>
    <p:extLst>
      <p:ext uri="{BB962C8B-B14F-4D97-AF65-F5344CB8AC3E}">
        <p14:creationId xmlns:p14="http://schemas.microsoft.com/office/powerpoint/2010/main" val="29823687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53F850D-BF93-DA48-9FF7-B14266AEDC86}"/>
              </a:ext>
            </a:extLst>
          </p:cNvPr>
          <p:cNvPicPr>
            <a:picLocks noChangeAspect="1"/>
          </p:cNvPicPr>
          <p:nvPr userDrawn="1"/>
        </p:nvPicPr>
        <p:blipFill>
          <a:blip r:embed="rId2"/>
          <a:stretch>
            <a:fillRect/>
          </a:stretch>
        </p:blipFill>
        <p:spPr>
          <a:xfrm>
            <a:off x="945" y="0"/>
            <a:ext cx="7557785" cy="5327650"/>
          </a:xfrm>
          <a:prstGeom prst="rect">
            <a:avLst/>
          </a:prstGeom>
        </p:spPr>
      </p:pic>
      <p:sp>
        <p:nvSpPr>
          <p:cNvPr id="2" name="Title 1">
            <a:extLst>
              <a:ext uri="{FF2B5EF4-FFF2-40B4-BE49-F238E27FC236}">
                <a16:creationId xmlns:a16="http://schemas.microsoft.com/office/drawing/2014/main" id="{685DE817-791D-4C42-A055-F0DF582BBCAA}"/>
              </a:ext>
            </a:extLst>
          </p:cNvPr>
          <p:cNvSpPr>
            <a:spLocks noGrp="1"/>
          </p:cNvSpPr>
          <p:nvPr>
            <p:ph type="title"/>
          </p:nvPr>
        </p:nvSpPr>
        <p:spPr>
          <a:xfrm>
            <a:off x="204741" y="224131"/>
            <a:ext cx="6885055" cy="297704"/>
          </a:xfrm>
        </p:spPr>
        <p:txBody>
          <a:bodyPr>
            <a:noAutofit/>
          </a:bodyPr>
          <a:lstStyle>
            <a:lvl1pPr>
              <a:defRPr sz="1488" b="1">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5E00DD05-4D1C-104E-821D-A1EF25B14044}"/>
              </a:ext>
            </a:extLst>
          </p:cNvPr>
          <p:cNvSpPr>
            <a:spLocks noGrp="1"/>
          </p:cNvSpPr>
          <p:nvPr>
            <p:ph idx="1"/>
          </p:nvPr>
        </p:nvSpPr>
        <p:spPr>
          <a:xfrm>
            <a:off x="204741" y="591963"/>
            <a:ext cx="7126569" cy="42399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EF388799-69EA-814D-B122-E6C88A7078C7}"/>
              </a:ext>
            </a:extLst>
          </p:cNvPr>
          <p:cNvSpPr>
            <a:spLocks noGrp="1"/>
          </p:cNvSpPr>
          <p:nvPr>
            <p:ph type="sldNum" sz="quarter" idx="12"/>
          </p:nvPr>
        </p:nvSpPr>
        <p:spPr>
          <a:xfrm>
            <a:off x="5696461" y="4937943"/>
            <a:ext cx="1700927" cy="283648"/>
          </a:xfrm>
        </p:spPr>
        <p:txBody>
          <a:bodyPr/>
          <a:lstStyle/>
          <a:p>
            <a:fld id="{381FEFB5-4BE2-BA48-9042-F573ABC00CE2}" type="slidenum">
              <a:rPr lang="en-US" smtClean="0"/>
              <a:t>‹#›</a:t>
            </a:fld>
            <a:endParaRPr lang="en-US" dirty="0"/>
          </a:p>
        </p:txBody>
      </p:sp>
      <p:pic>
        <p:nvPicPr>
          <p:cNvPr id="11" name="Picture 10">
            <a:extLst>
              <a:ext uri="{FF2B5EF4-FFF2-40B4-BE49-F238E27FC236}">
                <a16:creationId xmlns:a16="http://schemas.microsoft.com/office/drawing/2014/main" id="{DA5FC828-1DBE-8A4A-AE2A-662AFF475612}"/>
              </a:ext>
            </a:extLst>
          </p:cNvPr>
          <p:cNvPicPr>
            <a:picLocks noChangeAspect="1"/>
          </p:cNvPicPr>
          <p:nvPr userDrawn="1"/>
        </p:nvPicPr>
        <p:blipFill>
          <a:blip r:embed="rId3"/>
          <a:stretch>
            <a:fillRect/>
          </a:stretch>
        </p:blipFill>
        <p:spPr>
          <a:xfrm>
            <a:off x="7151386" y="259539"/>
            <a:ext cx="179924" cy="262296"/>
          </a:xfrm>
          <a:prstGeom prst="rect">
            <a:avLst/>
          </a:prstGeom>
        </p:spPr>
      </p:pic>
    </p:spTree>
    <p:extLst>
      <p:ext uri="{BB962C8B-B14F-4D97-AF65-F5344CB8AC3E}">
        <p14:creationId xmlns:p14="http://schemas.microsoft.com/office/powerpoint/2010/main" val="33317997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53F850D-BF93-DA48-9FF7-B14266AEDC86}"/>
              </a:ext>
            </a:extLst>
          </p:cNvPr>
          <p:cNvPicPr>
            <a:picLocks noChangeAspect="1"/>
          </p:cNvPicPr>
          <p:nvPr userDrawn="1"/>
        </p:nvPicPr>
        <p:blipFill>
          <a:blip r:embed="rId2"/>
          <a:stretch>
            <a:fillRect/>
          </a:stretch>
        </p:blipFill>
        <p:spPr>
          <a:xfrm>
            <a:off x="945" y="0"/>
            <a:ext cx="7557785" cy="5327650"/>
          </a:xfrm>
          <a:prstGeom prst="rect">
            <a:avLst/>
          </a:prstGeom>
        </p:spPr>
      </p:pic>
      <p:sp>
        <p:nvSpPr>
          <p:cNvPr id="2" name="Title 1">
            <a:extLst>
              <a:ext uri="{FF2B5EF4-FFF2-40B4-BE49-F238E27FC236}">
                <a16:creationId xmlns:a16="http://schemas.microsoft.com/office/drawing/2014/main" id="{685DE817-791D-4C42-A055-F0DF582BBCAA}"/>
              </a:ext>
            </a:extLst>
          </p:cNvPr>
          <p:cNvSpPr>
            <a:spLocks noGrp="1"/>
          </p:cNvSpPr>
          <p:nvPr>
            <p:ph type="title"/>
          </p:nvPr>
        </p:nvSpPr>
        <p:spPr>
          <a:xfrm>
            <a:off x="204741" y="224131"/>
            <a:ext cx="6885055" cy="297704"/>
          </a:xfrm>
        </p:spPr>
        <p:txBody>
          <a:bodyPr>
            <a:noAutofit/>
          </a:bodyPr>
          <a:lstStyle>
            <a:lvl1pPr>
              <a:defRPr sz="1488" b="1">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5E00DD05-4D1C-104E-821D-A1EF25B14044}"/>
              </a:ext>
            </a:extLst>
          </p:cNvPr>
          <p:cNvSpPr>
            <a:spLocks noGrp="1"/>
          </p:cNvSpPr>
          <p:nvPr>
            <p:ph idx="1"/>
          </p:nvPr>
        </p:nvSpPr>
        <p:spPr>
          <a:xfrm>
            <a:off x="204741" y="591963"/>
            <a:ext cx="7126569" cy="42399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EF388799-69EA-814D-B122-E6C88A7078C7}"/>
              </a:ext>
            </a:extLst>
          </p:cNvPr>
          <p:cNvSpPr>
            <a:spLocks noGrp="1"/>
          </p:cNvSpPr>
          <p:nvPr>
            <p:ph type="sldNum" sz="quarter" idx="12"/>
          </p:nvPr>
        </p:nvSpPr>
        <p:spPr>
          <a:xfrm>
            <a:off x="5696461" y="4937943"/>
            <a:ext cx="1700927" cy="283648"/>
          </a:xfrm>
        </p:spPr>
        <p:txBody>
          <a:bodyPr/>
          <a:lstStyle/>
          <a:p>
            <a:fld id="{381FEFB5-4BE2-BA48-9042-F573ABC00CE2}" type="slidenum">
              <a:rPr lang="en-US" smtClean="0"/>
              <a:t>‹#›</a:t>
            </a:fld>
            <a:endParaRPr lang="en-US" dirty="0"/>
          </a:p>
        </p:txBody>
      </p:sp>
      <p:pic>
        <p:nvPicPr>
          <p:cNvPr id="11" name="Picture 10">
            <a:extLst>
              <a:ext uri="{FF2B5EF4-FFF2-40B4-BE49-F238E27FC236}">
                <a16:creationId xmlns:a16="http://schemas.microsoft.com/office/drawing/2014/main" id="{DA5FC828-1DBE-8A4A-AE2A-662AFF475612}"/>
              </a:ext>
            </a:extLst>
          </p:cNvPr>
          <p:cNvPicPr>
            <a:picLocks noChangeAspect="1"/>
          </p:cNvPicPr>
          <p:nvPr userDrawn="1"/>
        </p:nvPicPr>
        <p:blipFill>
          <a:blip r:embed="rId3"/>
          <a:stretch>
            <a:fillRect/>
          </a:stretch>
        </p:blipFill>
        <p:spPr>
          <a:xfrm>
            <a:off x="7151386" y="259539"/>
            <a:ext cx="179924" cy="262296"/>
          </a:xfrm>
          <a:prstGeom prst="rect">
            <a:avLst/>
          </a:prstGeom>
        </p:spPr>
      </p:pic>
    </p:spTree>
    <p:extLst>
      <p:ext uri="{BB962C8B-B14F-4D97-AF65-F5344CB8AC3E}">
        <p14:creationId xmlns:p14="http://schemas.microsoft.com/office/powerpoint/2010/main" val="15440131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5742513" y="4914695"/>
            <a:ext cx="1700927" cy="283648"/>
          </a:xfrm>
        </p:spPr>
        <p:txBody>
          <a:bodyPr/>
          <a:lstStyle/>
          <a:p>
            <a:fld id="{AAF72218-B172-F348-9A12-155733075011}" type="slidenum">
              <a:rPr lang="en-US" smtClean="0"/>
              <a:t>‹#›</a:t>
            </a:fld>
            <a:endParaRPr lang="en-US"/>
          </a:p>
        </p:txBody>
      </p:sp>
      <p:pic>
        <p:nvPicPr>
          <p:cNvPr id="4" name="Picture 3">
            <a:extLst>
              <a:ext uri="{FF2B5EF4-FFF2-40B4-BE49-F238E27FC236}">
                <a16:creationId xmlns:a16="http://schemas.microsoft.com/office/drawing/2014/main" id="{8C76236D-4BE0-7744-A2F0-2215B9187BC6}"/>
              </a:ext>
            </a:extLst>
          </p:cNvPr>
          <p:cNvPicPr>
            <a:picLocks noChangeAspect="1"/>
          </p:cNvPicPr>
          <p:nvPr userDrawn="1"/>
        </p:nvPicPr>
        <p:blipFill>
          <a:blip r:embed="rId2"/>
          <a:stretch>
            <a:fillRect/>
          </a:stretch>
        </p:blipFill>
        <p:spPr>
          <a:xfrm>
            <a:off x="1135" y="0"/>
            <a:ext cx="7557404" cy="5327650"/>
          </a:xfrm>
          <a:prstGeom prst="rect">
            <a:avLst/>
          </a:prstGeom>
        </p:spPr>
      </p:pic>
    </p:spTree>
    <p:extLst>
      <p:ext uri="{BB962C8B-B14F-4D97-AF65-F5344CB8AC3E}">
        <p14:creationId xmlns:p14="http://schemas.microsoft.com/office/powerpoint/2010/main" val="3245642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53F850D-BF93-DA48-9FF7-B14266AEDC86}"/>
              </a:ext>
            </a:extLst>
          </p:cNvPr>
          <p:cNvPicPr>
            <a:picLocks noChangeAspect="1"/>
          </p:cNvPicPr>
          <p:nvPr userDrawn="1"/>
        </p:nvPicPr>
        <p:blipFill>
          <a:blip r:embed="rId2"/>
          <a:stretch>
            <a:fillRect/>
          </a:stretch>
        </p:blipFill>
        <p:spPr>
          <a:xfrm>
            <a:off x="945" y="0"/>
            <a:ext cx="7557785" cy="5327650"/>
          </a:xfrm>
          <a:prstGeom prst="rect">
            <a:avLst/>
          </a:prstGeom>
        </p:spPr>
      </p:pic>
      <p:sp>
        <p:nvSpPr>
          <p:cNvPr id="2" name="Title 1">
            <a:extLst>
              <a:ext uri="{FF2B5EF4-FFF2-40B4-BE49-F238E27FC236}">
                <a16:creationId xmlns:a16="http://schemas.microsoft.com/office/drawing/2014/main" id="{685DE817-791D-4C42-A055-F0DF582BBCAA}"/>
              </a:ext>
            </a:extLst>
          </p:cNvPr>
          <p:cNvSpPr>
            <a:spLocks noGrp="1"/>
          </p:cNvSpPr>
          <p:nvPr>
            <p:ph type="title"/>
          </p:nvPr>
        </p:nvSpPr>
        <p:spPr>
          <a:xfrm>
            <a:off x="204741" y="224131"/>
            <a:ext cx="6885055" cy="297704"/>
          </a:xfrm>
        </p:spPr>
        <p:txBody>
          <a:bodyPr>
            <a:noAutofit/>
          </a:bodyPr>
          <a:lstStyle>
            <a:lvl1pPr>
              <a:defRPr sz="1488" b="1">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5E00DD05-4D1C-104E-821D-A1EF25B14044}"/>
              </a:ext>
            </a:extLst>
          </p:cNvPr>
          <p:cNvSpPr>
            <a:spLocks noGrp="1"/>
          </p:cNvSpPr>
          <p:nvPr>
            <p:ph idx="1"/>
          </p:nvPr>
        </p:nvSpPr>
        <p:spPr>
          <a:xfrm>
            <a:off x="204741" y="591963"/>
            <a:ext cx="7126569" cy="42399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EF388799-69EA-814D-B122-E6C88A7078C7}"/>
              </a:ext>
            </a:extLst>
          </p:cNvPr>
          <p:cNvSpPr>
            <a:spLocks noGrp="1"/>
          </p:cNvSpPr>
          <p:nvPr>
            <p:ph type="sldNum" sz="quarter" idx="12"/>
          </p:nvPr>
        </p:nvSpPr>
        <p:spPr>
          <a:xfrm>
            <a:off x="5696461" y="4937943"/>
            <a:ext cx="1700927" cy="283648"/>
          </a:xfrm>
        </p:spPr>
        <p:txBody>
          <a:bodyPr/>
          <a:lstStyle/>
          <a:p>
            <a:fld id="{381FEFB5-4BE2-BA48-9042-F573ABC00CE2}" type="slidenum">
              <a:rPr lang="en-US" smtClean="0"/>
              <a:t>‹#›</a:t>
            </a:fld>
            <a:endParaRPr lang="en-US" dirty="0"/>
          </a:p>
        </p:txBody>
      </p:sp>
      <p:pic>
        <p:nvPicPr>
          <p:cNvPr id="11" name="Picture 10">
            <a:extLst>
              <a:ext uri="{FF2B5EF4-FFF2-40B4-BE49-F238E27FC236}">
                <a16:creationId xmlns:a16="http://schemas.microsoft.com/office/drawing/2014/main" id="{DA5FC828-1DBE-8A4A-AE2A-662AFF475612}"/>
              </a:ext>
            </a:extLst>
          </p:cNvPr>
          <p:cNvPicPr>
            <a:picLocks noChangeAspect="1"/>
          </p:cNvPicPr>
          <p:nvPr userDrawn="1"/>
        </p:nvPicPr>
        <p:blipFill>
          <a:blip r:embed="rId3"/>
          <a:stretch>
            <a:fillRect/>
          </a:stretch>
        </p:blipFill>
        <p:spPr>
          <a:xfrm>
            <a:off x="7151386" y="259539"/>
            <a:ext cx="179924" cy="262296"/>
          </a:xfrm>
          <a:prstGeom prst="rect">
            <a:avLst/>
          </a:prstGeom>
        </p:spPr>
      </p:pic>
    </p:spTree>
    <p:extLst>
      <p:ext uri="{BB962C8B-B14F-4D97-AF65-F5344CB8AC3E}">
        <p14:creationId xmlns:p14="http://schemas.microsoft.com/office/powerpoint/2010/main" val="24219502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53F850D-BF93-DA48-9FF7-B14266AEDC86}"/>
              </a:ext>
            </a:extLst>
          </p:cNvPr>
          <p:cNvPicPr>
            <a:picLocks noChangeAspect="1"/>
          </p:cNvPicPr>
          <p:nvPr userDrawn="1"/>
        </p:nvPicPr>
        <p:blipFill>
          <a:blip r:embed="rId2"/>
          <a:stretch>
            <a:fillRect/>
          </a:stretch>
        </p:blipFill>
        <p:spPr>
          <a:xfrm>
            <a:off x="945" y="0"/>
            <a:ext cx="7557785" cy="5327650"/>
          </a:xfrm>
          <a:prstGeom prst="rect">
            <a:avLst/>
          </a:prstGeom>
        </p:spPr>
      </p:pic>
      <p:sp>
        <p:nvSpPr>
          <p:cNvPr id="2" name="Title 1">
            <a:extLst>
              <a:ext uri="{FF2B5EF4-FFF2-40B4-BE49-F238E27FC236}">
                <a16:creationId xmlns:a16="http://schemas.microsoft.com/office/drawing/2014/main" id="{685DE817-791D-4C42-A055-F0DF582BBCAA}"/>
              </a:ext>
            </a:extLst>
          </p:cNvPr>
          <p:cNvSpPr>
            <a:spLocks noGrp="1"/>
          </p:cNvSpPr>
          <p:nvPr>
            <p:ph type="title"/>
          </p:nvPr>
        </p:nvSpPr>
        <p:spPr>
          <a:xfrm>
            <a:off x="204741" y="224131"/>
            <a:ext cx="6885055" cy="297704"/>
          </a:xfrm>
        </p:spPr>
        <p:txBody>
          <a:bodyPr>
            <a:noAutofit/>
          </a:bodyPr>
          <a:lstStyle>
            <a:lvl1pPr>
              <a:defRPr sz="1488" b="1">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5E00DD05-4D1C-104E-821D-A1EF25B14044}"/>
              </a:ext>
            </a:extLst>
          </p:cNvPr>
          <p:cNvSpPr>
            <a:spLocks noGrp="1"/>
          </p:cNvSpPr>
          <p:nvPr>
            <p:ph idx="1"/>
          </p:nvPr>
        </p:nvSpPr>
        <p:spPr>
          <a:xfrm>
            <a:off x="204741" y="591963"/>
            <a:ext cx="7126569" cy="42399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EF388799-69EA-814D-B122-E6C88A7078C7}"/>
              </a:ext>
            </a:extLst>
          </p:cNvPr>
          <p:cNvSpPr>
            <a:spLocks noGrp="1"/>
          </p:cNvSpPr>
          <p:nvPr>
            <p:ph type="sldNum" sz="quarter" idx="12"/>
          </p:nvPr>
        </p:nvSpPr>
        <p:spPr>
          <a:xfrm>
            <a:off x="5696461" y="4937943"/>
            <a:ext cx="1700927" cy="283648"/>
          </a:xfrm>
        </p:spPr>
        <p:txBody>
          <a:bodyPr/>
          <a:lstStyle/>
          <a:p>
            <a:fld id="{381FEFB5-4BE2-BA48-9042-F573ABC00CE2}" type="slidenum">
              <a:rPr lang="en-US" smtClean="0"/>
              <a:t>‹#›</a:t>
            </a:fld>
            <a:endParaRPr lang="en-US" dirty="0"/>
          </a:p>
        </p:txBody>
      </p:sp>
      <p:pic>
        <p:nvPicPr>
          <p:cNvPr id="11" name="Picture 10">
            <a:extLst>
              <a:ext uri="{FF2B5EF4-FFF2-40B4-BE49-F238E27FC236}">
                <a16:creationId xmlns:a16="http://schemas.microsoft.com/office/drawing/2014/main" id="{DA5FC828-1DBE-8A4A-AE2A-662AFF475612}"/>
              </a:ext>
            </a:extLst>
          </p:cNvPr>
          <p:cNvPicPr>
            <a:picLocks noChangeAspect="1"/>
          </p:cNvPicPr>
          <p:nvPr userDrawn="1"/>
        </p:nvPicPr>
        <p:blipFill>
          <a:blip r:embed="rId3"/>
          <a:stretch>
            <a:fillRect/>
          </a:stretch>
        </p:blipFill>
        <p:spPr>
          <a:xfrm>
            <a:off x="7151386" y="259539"/>
            <a:ext cx="179924" cy="262296"/>
          </a:xfrm>
          <a:prstGeom prst="rect">
            <a:avLst/>
          </a:prstGeom>
        </p:spPr>
      </p:pic>
    </p:spTree>
    <p:extLst>
      <p:ext uri="{BB962C8B-B14F-4D97-AF65-F5344CB8AC3E}">
        <p14:creationId xmlns:p14="http://schemas.microsoft.com/office/powerpoint/2010/main" val="27504924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53F850D-BF93-DA48-9FF7-B14266AEDC86}"/>
              </a:ext>
            </a:extLst>
          </p:cNvPr>
          <p:cNvPicPr>
            <a:picLocks noChangeAspect="1"/>
          </p:cNvPicPr>
          <p:nvPr userDrawn="1"/>
        </p:nvPicPr>
        <p:blipFill>
          <a:blip r:embed="rId2"/>
          <a:stretch>
            <a:fillRect/>
          </a:stretch>
        </p:blipFill>
        <p:spPr>
          <a:xfrm>
            <a:off x="945" y="0"/>
            <a:ext cx="7557785" cy="5327650"/>
          </a:xfrm>
          <a:prstGeom prst="rect">
            <a:avLst/>
          </a:prstGeom>
        </p:spPr>
      </p:pic>
      <p:sp>
        <p:nvSpPr>
          <p:cNvPr id="2" name="Title 1">
            <a:extLst>
              <a:ext uri="{FF2B5EF4-FFF2-40B4-BE49-F238E27FC236}">
                <a16:creationId xmlns:a16="http://schemas.microsoft.com/office/drawing/2014/main" id="{685DE817-791D-4C42-A055-F0DF582BBCAA}"/>
              </a:ext>
            </a:extLst>
          </p:cNvPr>
          <p:cNvSpPr>
            <a:spLocks noGrp="1"/>
          </p:cNvSpPr>
          <p:nvPr>
            <p:ph type="title"/>
          </p:nvPr>
        </p:nvSpPr>
        <p:spPr>
          <a:xfrm>
            <a:off x="204741" y="224131"/>
            <a:ext cx="6885055" cy="297704"/>
          </a:xfrm>
        </p:spPr>
        <p:txBody>
          <a:bodyPr>
            <a:noAutofit/>
          </a:bodyPr>
          <a:lstStyle>
            <a:lvl1pPr>
              <a:defRPr sz="1488" b="1">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5E00DD05-4D1C-104E-821D-A1EF25B14044}"/>
              </a:ext>
            </a:extLst>
          </p:cNvPr>
          <p:cNvSpPr>
            <a:spLocks noGrp="1"/>
          </p:cNvSpPr>
          <p:nvPr>
            <p:ph idx="1"/>
          </p:nvPr>
        </p:nvSpPr>
        <p:spPr>
          <a:xfrm>
            <a:off x="204741" y="591963"/>
            <a:ext cx="7126569" cy="42399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EF388799-69EA-814D-B122-E6C88A7078C7}"/>
              </a:ext>
            </a:extLst>
          </p:cNvPr>
          <p:cNvSpPr>
            <a:spLocks noGrp="1"/>
          </p:cNvSpPr>
          <p:nvPr>
            <p:ph type="sldNum" sz="quarter" idx="12"/>
          </p:nvPr>
        </p:nvSpPr>
        <p:spPr>
          <a:xfrm>
            <a:off x="5696461" y="4937943"/>
            <a:ext cx="1700927" cy="283648"/>
          </a:xfrm>
        </p:spPr>
        <p:txBody>
          <a:bodyPr/>
          <a:lstStyle/>
          <a:p>
            <a:fld id="{381FEFB5-4BE2-BA48-9042-F573ABC00CE2}" type="slidenum">
              <a:rPr lang="en-US" smtClean="0"/>
              <a:t>‹#›</a:t>
            </a:fld>
            <a:endParaRPr lang="en-US" dirty="0"/>
          </a:p>
        </p:txBody>
      </p:sp>
      <p:pic>
        <p:nvPicPr>
          <p:cNvPr id="11" name="Picture 10">
            <a:extLst>
              <a:ext uri="{FF2B5EF4-FFF2-40B4-BE49-F238E27FC236}">
                <a16:creationId xmlns:a16="http://schemas.microsoft.com/office/drawing/2014/main" id="{DA5FC828-1DBE-8A4A-AE2A-662AFF475612}"/>
              </a:ext>
            </a:extLst>
          </p:cNvPr>
          <p:cNvPicPr>
            <a:picLocks noChangeAspect="1"/>
          </p:cNvPicPr>
          <p:nvPr userDrawn="1"/>
        </p:nvPicPr>
        <p:blipFill>
          <a:blip r:embed="rId3"/>
          <a:stretch>
            <a:fillRect/>
          </a:stretch>
        </p:blipFill>
        <p:spPr>
          <a:xfrm>
            <a:off x="7151386" y="259539"/>
            <a:ext cx="179924" cy="262296"/>
          </a:xfrm>
          <a:prstGeom prst="rect">
            <a:avLst/>
          </a:prstGeom>
        </p:spPr>
      </p:pic>
    </p:spTree>
    <p:extLst>
      <p:ext uri="{BB962C8B-B14F-4D97-AF65-F5344CB8AC3E}">
        <p14:creationId xmlns:p14="http://schemas.microsoft.com/office/powerpoint/2010/main" val="27380411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53F850D-BF93-DA48-9FF7-B14266AEDC86}"/>
              </a:ext>
            </a:extLst>
          </p:cNvPr>
          <p:cNvPicPr>
            <a:picLocks noChangeAspect="1"/>
          </p:cNvPicPr>
          <p:nvPr userDrawn="1"/>
        </p:nvPicPr>
        <p:blipFill>
          <a:blip r:embed="rId2"/>
          <a:stretch>
            <a:fillRect/>
          </a:stretch>
        </p:blipFill>
        <p:spPr>
          <a:xfrm>
            <a:off x="945" y="0"/>
            <a:ext cx="7557785" cy="5327650"/>
          </a:xfrm>
          <a:prstGeom prst="rect">
            <a:avLst/>
          </a:prstGeom>
        </p:spPr>
      </p:pic>
      <p:sp>
        <p:nvSpPr>
          <p:cNvPr id="2" name="Title 1">
            <a:extLst>
              <a:ext uri="{FF2B5EF4-FFF2-40B4-BE49-F238E27FC236}">
                <a16:creationId xmlns:a16="http://schemas.microsoft.com/office/drawing/2014/main" id="{685DE817-791D-4C42-A055-F0DF582BBCAA}"/>
              </a:ext>
            </a:extLst>
          </p:cNvPr>
          <p:cNvSpPr>
            <a:spLocks noGrp="1"/>
          </p:cNvSpPr>
          <p:nvPr>
            <p:ph type="title"/>
          </p:nvPr>
        </p:nvSpPr>
        <p:spPr>
          <a:xfrm>
            <a:off x="204741" y="224131"/>
            <a:ext cx="6885055" cy="297704"/>
          </a:xfrm>
        </p:spPr>
        <p:txBody>
          <a:bodyPr>
            <a:noAutofit/>
          </a:bodyPr>
          <a:lstStyle>
            <a:lvl1pPr>
              <a:defRPr sz="1488" b="1">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5E00DD05-4D1C-104E-821D-A1EF25B14044}"/>
              </a:ext>
            </a:extLst>
          </p:cNvPr>
          <p:cNvSpPr>
            <a:spLocks noGrp="1"/>
          </p:cNvSpPr>
          <p:nvPr>
            <p:ph idx="1"/>
          </p:nvPr>
        </p:nvSpPr>
        <p:spPr>
          <a:xfrm>
            <a:off x="204741" y="591963"/>
            <a:ext cx="7126569" cy="42399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EF388799-69EA-814D-B122-E6C88A7078C7}"/>
              </a:ext>
            </a:extLst>
          </p:cNvPr>
          <p:cNvSpPr>
            <a:spLocks noGrp="1"/>
          </p:cNvSpPr>
          <p:nvPr>
            <p:ph type="sldNum" sz="quarter" idx="12"/>
          </p:nvPr>
        </p:nvSpPr>
        <p:spPr>
          <a:xfrm>
            <a:off x="5696461" y="4937943"/>
            <a:ext cx="1700927" cy="283648"/>
          </a:xfrm>
        </p:spPr>
        <p:txBody>
          <a:bodyPr/>
          <a:lstStyle/>
          <a:p>
            <a:fld id="{381FEFB5-4BE2-BA48-9042-F573ABC00CE2}" type="slidenum">
              <a:rPr lang="en-US" smtClean="0"/>
              <a:t>‹#›</a:t>
            </a:fld>
            <a:endParaRPr lang="en-US" dirty="0"/>
          </a:p>
        </p:txBody>
      </p:sp>
      <p:pic>
        <p:nvPicPr>
          <p:cNvPr id="11" name="Picture 10">
            <a:extLst>
              <a:ext uri="{FF2B5EF4-FFF2-40B4-BE49-F238E27FC236}">
                <a16:creationId xmlns:a16="http://schemas.microsoft.com/office/drawing/2014/main" id="{DA5FC828-1DBE-8A4A-AE2A-662AFF475612}"/>
              </a:ext>
            </a:extLst>
          </p:cNvPr>
          <p:cNvPicPr>
            <a:picLocks noChangeAspect="1"/>
          </p:cNvPicPr>
          <p:nvPr userDrawn="1"/>
        </p:nvPicPr>
        <p:blipFill>
          <a:blip r:embed="rId3"/>
          <a:stretch>
            <a:fillRect/>
          </a:stretch>
        </p:blipFill>
        <p:spPr>
          <a:xfrm>
            <a:off x="7151386" y="259539"/>
            <a:ext cx="179924" cy="262296"/>
          </a:xfrm>
          <a:prstGeom prst="rect">
            <a:avLst/>
          </a:prstGeom>
        </p:spPr>
      </p:pic>
    </p:spTree>
    <p:extLst>
      <p:ext uri="{BB962C8B-B14F-4D97-AF65-F5344CB8AC3E}">
        <p14:creationId xmlns:p14="http://schemas.microsoft.com/office/powerpoint/2010/main" val="24981891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53F850D-BF93-DA48-9FF7-B14266AEDC86}"/>
              </a:ext>
            </a:extLst>
          </p:cNvPr>
          <p:cNvPicPr>
            <a:picLocks noChangeAspect="1"/>
          </p:cNvPicPr>
          <p:nvPr userDrawn="1"/>
        </p:nvPicPr>
        <p:blipFill>
          <a:blip r:embed="rId2"/>
          <a:stretch>
            <a:fillRect/>
          </a:stretch>
        </p:blipFill>
        <p:spPr>
          <a:xfrm>
            <a:off x="945" y="0"/>
            <a:ext cx="7557785" cy="5327650"/>
          </a:xfrm>
          <a:prstGeom prst="rect">
            <a:avLst/>
          </a:prstGeom>
        </p:spPr>
      </p:pic>
      <p:sp>
        <p:nvSpPr>
          <p:cNvPr id="2" name="Title 1">
            <a:extLst>
              <a:ext uri="{FF2B5EF4-FFF2-40B4-BE49-F238E27FC236}">
                <a16:creationId xmlns:a16="http://schemas.microsoft.com/office/drawing/2014/main" id="{685DE817-791D-4C42-A055-F0DF582BBCAA}"/>
              </a:ext>
            </a:extLst>
          </p:cNvPr>
          <p:cNvSpPr>
            <a:spLocks noGrp="1"/>
          </p:cNvSpPr>
          <p:nvPr>
            <p:ph type="title"/>
          </p:nvPr>
        </p:nvSpPr>
        <p:spPr>
          <a:xfrm>
            <a:off x="204741" y="224131"/>
            <a:ext cx="6885055" cy="297704"/>
          </a:xfrm>
        </p:spPr>
        <p:txBody>
          <a:bodyPr>
            <a:noAutofit/>
          </a:bodyPr>
          <a:lstStyle>
            <a:lvl1pPr>
              <a:defRPr sz="1488" b="1">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5E00DD05-4D1C-104E-821D-A1EF25B14044}"/>
              </a:ext>
            </a:extLst>
          </p:cNvPr>
          <p:cNvSpPr>
            <a:spLocks noGrp="1"/>
          </p:cNvSpPr>
          <p:nvPr>
            <p:ph idx="1"/>
          </p:nvPr>
        </p:nvSpPr>
        <p:spPr>
          <a:xfrm>
            <a:off x="204741" y="591963"/>
            <a:ext cx="7126569" cy="42399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EF388799-69EA-814D-B122-E6C88A7078C7}"/>
              </a:ext>
            </a:extLst>
          </p:cNvPr>
          <p:cNvSpPr>
            <a:spLocks noGrp="1"/>
          </p:cNvSpPr>
          <p:nvPr>
            <p:ph type="sldNum" sz="quarter" idx="12"/>
          </p:nvPr>
        </p:nvSpPr>
        <p:spPr>
          <a:xfrm>
            <a:off x="5696461" y="4937943"/>
            <a:ext cx="1700927" cy="283648"/>
          </a:xfrm>
        </p:spPr>
        <p:txBody>
          <a:bodyPr/>
          <a:lstStyle/>
          <a:p>
            <a:fld id="{381FEFB5-4BE2-BA48-9042-F573ABC00CE2}" type="slidenum">
              <a:rPr lang="en-US" smtClean="0"/>
              <a:t>‹#›</a:t>
            </a:fld>
            <a:endParaRPr lang="en-US" dirty="0"/>
          </a:p>
        </p:txBody>
      </p:sp>
      <p:pic>
        <p:nvPicPr>
          <p:cNvPr id="11" name="Picture 10">
            <a:extLst>
              <a:ext uri="{FF2B5EF4-FFF2-40B4-BE49-F238E27FC236}">
                <a16:creationId xmlns:a16="http://schemas.microsoft.com/office/drawing/2014/main" id="{DA5FC828-1DBE-8A4A-AE2A-662AFF475612}"/>
              </a:ext>
            </a:extLst>
          </p:cNvPr>
          <p:cNvPicPr>
            <a:picLocks noChangeAspect="1"/>
          </p:cNvPicPr>
          <p:nvPr userDrawn="1"/>
        </p:nvPicPr>
        <p:blipFill>
          <a:blip r:embed="rId3"/>
          <a:stretch>
            <a:fillRect/>
          </a:stretch>
        </p:blipFill>
        <p:spPr>
          <a:xfrm>
            <a:off x="7151386" y="259539"/>
            <a:ext cx="179924" cy="262296"/>
          </a:xfrm>
          <a:prstGeom prst="rect">
            <a:avLst/>
          </a:prstGeom>
        </p:spPr>
      </p:pic>
    </p:spTree>
    <p:extLst>
      <p:ext uri="{BB962C8B-B14F-4D97-AF65-F5344CB8AC3E}">
        <p14:creationId xmlns:p14="http://schemas.microsoft.com/office/powerpoint/2010/main" val="39587085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53F850D-BF93-DA48-9FF7-B14266AEDC86}"/>
              </a:ext>
            </a:extLst>
          </p:cNvPr>
          <p:cNvPicPr>
            <a:picLocks noChangeAspect="1"/>
          </p:cNvPicPr>
          <p:nvPr userDrawn="1"/>
        </p:nvPicPr>
        <p:blipFill>
          <a:blip r:embed="rId2"/>
          <a:stretch>
            <a:fillRect/>
          </a:stretch>
        </p:blipFill>
        <p:spPr>
          <a:xfrm>
            <a:off x="945" y="0"/>
            <a:ext cx="7557785" cy="5327650"/>
          </a:xfrm>
          <a:prstGeom prst="rect">
            <a:avLst/>
          </a:prstGeom>
        </p:spPr>
      </p:pic>
      <p:sp>
        <p:nvSpPr>
          <p:cNvPr id="2" name="Title 1">
            <a:extLst>
              <a:ext uri="{FF2B5EF4-FFF2-40B4-BE49-F238E27FC236}">
                <a16:creationId xmlns:a16="http://schemas.microsoft.com/office/drawing/2014/main" id="{685DE817-791D-4C42-A055-F0DF582BBCAA}"/>
              </a:ext>
            </a:extLst>
          </p:cNvPr>
          <p:cNvSpPr>
            <a:spLocks noGrp="1"/>
          </p:cNvSpPr>
          <p:nvPr>
            <p:ph type="title"/>
          </p:nvPr>
        </p:nvSpPr>
        <p:spPr>
          <a:xfrm>
            <a:off x="204741" y="224131"/>
            <a:ext cx="6885055" cy="297704"/>
          </a:xfrm>
        </p:spPr>
        <p:txBody>
          <a:bodyPr>
            <a:noAutofit/>
          </a:bodyPr>
          <a:lstStyle>
            <a:lvl1pPr>
              <a:defRPr sz="1488" b="1">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5E00DD05-4D1C-104E-821D-A1EF25B14044}"/>
              </a:ext>
            </a:extLst>
          </p:cNvPr>
          <p:cNvSpPr>
            <a:spLocks noGrp="1"/>
          </p:cNvSpPr>
          <p:nvPr>
            <p:ph idx="1"/>
          </p:nvPr>
        </p:nvSpPr>
        <p:spPr>
          <a:xfrm>
            <a:off x="204741" y="591963"/>
            <a:ext cx="7126569" cy="42399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EF388799-69EA-814D-B122-E6C88A7078C7}"/>
              </a:ext>
            </a:extLst>
          </p:cNvPr>
          <p:cNvSpPr>
            <a:spLocks noGrp="1"/>
          </p:cNvSpPr>
          <p:nvPr>
            <p:ph type="sldNum" sz="quarter" idx="12"/>
          </p:nvPr>
        </p:nvSpPr>
        <p:spPr>
          <a:xfrm>
            <a:off x="5696461" y="4937943"/>
            <a:ext cx="1700927" cy="283648"/>
          </a:xfrm>
        </p:spPr>
        <p:txBody>
          <a:bodyPr/>
          <a:lstStyle/>
          <a:p>
            <a:fld id="{381FEFB5-4BE2-BA48-9042-F573ABC00CE2}" type="slidenum">
              <a:rPr lang="en-US" smtClean="0"/>
              <a:t>‹#›</a:t>
            </a:fld>
            <a:endParaRPr lang="en-US" dirty="0"/>
          </a:p>
        </p:txBody>
      </p:sp>
      <p:pic>
        <p:nvPicPr>
          <p:cNvPr id="11" name="Picture 10">
            <a:extLst>
              <a:ext uri="{FF2B5EF4-FFF2-40B4-BE49-F238E27FC236}">
                <a16:creationId xmlns:a16="http://schemas.microsoft.com/office/drawing/2014/main" id="{DA5FC828-1DBE-8A4A-AE2A-662AFF475612}"/>
              </a:ext>
            </a:extLst>
          </p:cNvPr>
          <p:cNvPicPr>
            <a:picLocks noChangeAspect="1"/>
          </p:cNvPicPr>
          <p:nvPr userDrawn="1"/>
        </p:nvPicPr>
        <p:blipFill>
          <a:blip r:embed="rId3"/>
          <a:stretch>
            <a:fillRect/>
          </a:stretch>
        </p:blipFill>
        <p:spPr>
          <a:xfrm>
            <a:off x="7151386" y="259539"/>
            <a:ext cx="179924" cy="262296"/>
          </a:xfrm>
          <a:prstGeom prst="rect">
            <a:avLst/>
          </a:prstGeom>
        </p:spPr>
      </p:pic>
    </p:spTree>
    <p:extLst>
      <p:ext uri="{BB962C8B-B14F-4D97-AF65-F5344CB8AC3E}">
        <p14:creationId xmlns:p14="http://schemas.microsoft.com/office/powerpoint/2010/main" val="42099936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53F850D-BF93-DA48-9FF7-B14266AEDC86}"/>
              </a:ext>
            </a:extLst>
          </p:cNvPr>
          <p:cNvPicPr>
            <a:picLocks noChangeAspect="1"/>
          </p:cNvPicPr>
          <p:nvPr userDrawn="1"/>
        </p:nvPicPr>
        <p:blipFill>
          <a:blip r:embed="rId2"/>
          <a:stretch>
            <a:fillRect/>
          </a:stretch>
        </p:blipFill>
        <p:spPr>
          <a:xfrm>
            <a:off x="945" y="0"/>
            <a:ext cx="7557785" cy="5327650"/>
          </a:xfrm>
          <a:prstGeom prst="rect">
            <a:avLst/>
          </a:prstGeom>
        </p:spPr>
      </p:pic>
      <p:sp>
        <p:nvSpPr>
          <p:cNvPr id="2" name="Title 1">
            <a:extLst>
              <a:ext uri="{FF2B5EF4-FFF2-40B4-BE49-F238E27FC236}">
                <a16:creationId xmlns:a16="http://schemas.microsoft.com/office/drawing/2014/main" id="{685DE817-791D-4C42-A055-F0DF582BBCAA}"/>
              </a:ext>
            </a:extLst>
          </p:cNvPr>
          <p:cNvSpPr>
            <a:spLocks noGrp="1"/>
          </p:cNvSpPr>
          <p:nvPr>
            <p:ph type="title"/>
          </p:nvPr>
        </p:nvSpPr>
        <p:spPr>
          <a:xfrm>
            <a:off x="204741" y="224131"/>
            <a:ext cx="6885055" cy="297704"/>
          </a:xfrm>
        </p:spPr>
        <p:txBody>
          <a:bodyPr>
            <a:noAutofit/>
          </a:bodyPr>
          <a:lstStyle>
            <a:lvl1pPr>
              <a:defRPr sz="1488" b="1">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5E00DD05-4D1C-104E-821D-A1EF25B14044}"/>
              </a:ext>
            </a:extLst>
          </p:cNvPr>
          <p:cNvSpPr>
            <a:spLocks noGrp="1"/>
          </p:cNvSpPr>
          <p:nvPr>
            <p:ph idx="1"/>
          </p:nvPr>
        </p:nvSpPr>
        <p:spPr>
          <a:xfrm>
            <a:off x="204741" y="591963"/>
            <a:ext cx="7126569" cy="42399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EF388799-69EA-814D-B122-E6C88A7078C7}"/>
              </a:ext>
            </a:extLst>
          </p:cNvPr>
          <p:cNvSpPr>
            <a:spLocks noGrp="1"/>
          </p:cNvSpPr>
          <p:nvPr>
            <p:ph type="sldNum" sz="quarter" idx="12"/>
          </p:nvPr>
        </p:nvSpPr>
        <p:spPr>
          <a:xfrm>
            <a:off x="5696461" y="4937943"/>
            <a:ext cx="1700927" cy="283648"/>
          </a:xfrm>
        </p:spPr>
        <p:txBody>
          <a:bodyPr/>
          <a:lstStyle/>
          <a:p>
            <a:fld id="{381FEFB5-4BE2-BA48-9042-F573ABC00CE2}" type="slidenum">
              <a:rPr lang="en-US" smtClean="0"/>
              <a:t>‹#›</a:t>
            </a:fld>
            <a:endParaRPr lang="en-US" dirty="0"/>
          </a:p>
        </p:txBody>
      </p:sp>
      <p:pic>
        <p:nvPicPr>
          <p:cNvPr id="11" name="Picture 10">
            <a:extLst>
              <a:ext uri="{FF2B5EF4-FFF2-40B4-BE49-F238E27FC236}">
                <a16:creationId xmlns:a16="http://schemas.microsoft.com/office/drawing/2014/main" id="{DA5FC828-1DBE-8A4A-AE2A-662AFF475612}"/>
              </a:ext>
            </a:extLst>
          </p:cNvPr>
          <p:cNvPicPr>
            <a:picLocks noChangeAspect="1"/>
          </p:cNvPicPr>
          <p:nvPr userDrawn="1"/>
        </p:nvPicPr>
        <p:blipFill>
          <a:blip r:embed="rId3"/>
          <a:stretch>
            <a:fillRect/>
          </a:stretch>
        </p:blipFill>
        <p:spPr>
          <a:xfrm>
            <a:off x="7151386" y="259539"/>
            <a:ext cx="179924" cy="262296"/>
          </a:xfrm>
          <a:prstGeom prst="rect">
            <a:avLst/>
          </a:prstGeom>
        </p:spPr>
      </p:pic>
    </p:spTree>
    <p:extLst>
      <p:ext uri="{BB962C8B-B14F-4D97-AF65-F5344CB8AC3E}">
        <p14:creationId xmlns:p14="http://schemas.microsoft.com/office/powerpoint/2010/main" val="27013649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53F850D-BF93-DA48-9FF7-B14266AEDC86}"/>
              </a:ext>
            </a:extLst>
          </p:cNvPr>
          <p:cNvPicPr>
            <a:picLocks noChangeAspect="1"/>
          </p:cNvPicPr>
          <p:nvPr userDrawn="1"/>
        </p:nvPicPr>
        <p:blipFill>
          <a:blip r:embed="rId2"/>
          <a:stretch>
            <a:fillRect/>
          </a:stretch>
        </p:blipFill>
        <p:spPr>
          <a:xfrm>
            <a:off x="945" y="0"/>
            <a:ext cx="7557785" cy="5327650"/>
          </a:xfrm>
          <a:prstGeom prst="rect">
            <a:avLst/>
          </a:prstGeom>
        </p:spPr>
      </p:pic>
      <p:sp>
        <p:nvSpPr>
          <p:cNvPr id="2" name="Title 1">
            <a:extLst>
              <a:ext uri="{FF2B5EF4-FFF2-40B4-BE49-F238E27FC236}">
                <a16:creationId xmlns:a16="http://schemas.microsoft.com/office/drawing/2014/main" id="{685DE817-791D-4C42-A055-F0DF582BBCAA}"/>
              </a:ext>
            </a:extLst>
          </p:cNvPr>
          <p:cNvSpPr>
            <a:spLocks noGrp="1"/>
          </p:cNvSpPr>
          <p:nvPr>
            <p:ph type="title"/>
          </p:nvPr>
        </p:nvSpPr>
        <p:spPr>
          <a:xfrm>
            <a:off x="204741" y="224131"/>
            <a:ext cx="6885055" cy="297704"/>
          </a:xfrm>
        </p:spPr>
        <p:txBody>
          <a:bodyPr>
            <a:noAutofit/>
          </a:bodyPr>
          <a:lstStyle>
            <a:lvl1pPr>
              <a:defRPr sz="1488" b="1">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5E00DD05-4D1C-104E-821D-A1EF25B14044}"/>
              </a:ext>
            </a:extLst>
          </p:cNvPr>
          <p:cNvSpPr>
            <a:spLocks noGrp="1"/>
          </p:cNvSpPr>
          <p:nvPr>
            <p:ph idx="1"/>
          </p:nvPr>
        </p:nvSpPr>
        <p:spPr>
          <a:xfrm>
            <a:off x="204741" y="591963"/>
            <a:ext cx="7126569" cy="42399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EF388799-69EA-814D-B122-E6C88A7078C7}"/>
              </a:ext>
            </a:extLst>
          </p:cNvPr>
          <p:cNvSpPr>
            <a:spLocks noGrp="1"/>
          </p:cNvSpPr>
          <p:nvPr>
            <p:ph type="sldNum" sz="quarter" idx="12"/>
          </p:nvPr>
        </p:nvSpPr>
        <p:spPr>
          <a:xfrm>
            <a:off x="5696461" y="4937943"/>
            <a:ext cx="1700927" cy="283648"/>
          </a:xfrm>
        </p:spPr>
        <p:txBody>
          <a:bodyPr/>
          <a:lstStyle/>
          <a:p>
            <a:fld id="{381FEFB5-4BE2-BA48-9042-F573ABC00CE2}" type="slidenum">
              <a:rPr lang="en-US" smtClean="0"/>
              <a:t>‹#›</a:t>
            </a:fld>
            <a:endParaRPr lang="en-US" dirty="0"/>
          </a:p>
        </p:txBody>
      </p:sp>
      <p:pic>
        <p:nvPicPr>
          <p:cNvPr id="11" name="Picture 10">
            <a:extLst>
              <a:ext uri="{FF2B5EF4-FFF2-40B4-BE49-F238E27FC236}">
                <a16:creationId xmlns:a16="http://schemas.microsoft.com/office/drawing/2014/main" id="{DA5FC828-1DBE-8A4A-AE2A-662AFF475612}"/>
              </a:ext>
            </a:extLst>
          </p:cNvPr>
          <p:cNvPicPr>
            <a:picLocks noChangeAspect="1"/>
          </p:cNvPicPr>
          <p:nvPr userDrawn="1"/>
        </p:nvPicPr>
        <p:blipFill>
          <a:blip r:embed="rId3"/>
          <a:stretch>
            <a:fillRect/>
          </a:stretch>
        </p:blipFill>
        <p:spPr>
          <a:xfrm>
            <a:off x="7151386" y="259539"/>
            <a:ext cx="179924" cy="262296"/>
          </a:xfrm>
          <a:prstGeom prst="rect">
            <a:avLst/>
          </a:prstGeom>
        </p:spPr>
      </p:pic>
    </p:spTree>
    <p:extLst>
      <p:ext uri="{BB962C8B-B14F-4D97-AF65-F5344CB8AC3E}">
        <p14:creationId xmlns:p14="http://schemas.microsoft.com/office/powerpoint/2010/main" val="40722794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2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53F850D-BF93-DA48-9FF7-B14266AEDC86}"/>
              </a:ext>
            </a:extLst>
          </p:cNvPr>
          <p:cNvPicPr>
            <a:picLocks noChangeAspect="1"/>
          </p:cNvPicPr>
          <p:nvPr userDrawn="1"/>
        </p:nvPicPr>
        <p:blipFill>
          <a:blip r:embed="rId2"/>
          <a:stretch>
            <a:fillRect/>
          </a:stretch>
        </p:blipFill>
        <p:spPr>
          <a:xfrm>
            <a:off x="945" y="0"/>
            <a:ext cx="7557785" cy="5327650"/>
          </a:xfrm>
          <a:prstGeom prst="rect">
            <a:avLst/>
          </a:prstGeom>
        </p:spPr>
      </p:pic>
      <p:sp>
        <p:nvSpPr>
          <p:cNvPr id="2" name="Title 1">
            <a:extLst>
              <a:ext uri="{FF2B5EF4-FFF2-40B4-BE49-F238E27FC236}">
                <a16:creationId xmlns:a16="http://schemas.microsoft.com/office/drawing/2014/main" id="{685DE817-791D-4C42-A055-F0DF582BBCAA}"/>
              </a:ext>
            </a:extLst>
          </p:cNvPr>
          <p:cNvSpPr>
            <a:spLocks noGrp="1"/>
          </p:cNvSpPr>
          <p:nvPr>
            <p:ph type="title"/>
          </p:nvPr>
        </p:nvSpPr>
        <p:spPr>
          <a:xfrm>
            <a:off x="204741" y="224131"/>
            <a:ext cx="6885055" cy="297704"/>
          </a:xfrm>
        </p:spPr>
        <p:txBody>
          <a:bodyPr>
            <a:noAutofit/>
          </a:bodyPr>
          <a:lstStyle>
            <a:lvl1pPr>
              <a:defRPr sz="1488" b="1">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5E00DD05-4D1C-104E-821D-A1EF25B14044}"/>
              </a:ext>
            </a:extLst>
          </p:cNvPr>
          <p:cNvSpPr>
            <a:spLocks noGrp="1"/>
          </p:cNvSpPr>
          <p:nvPr>
            <p:ph idx="1"/>
          </p:nvPr>
        </p:nvSpPr>
        <p:spPr>
          <a:xfrm>
            <a:off x="204741" y="591963"/>
            <a:ext cx="7126569" cy="42399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EF388799-69EA-814D-B122-E6C88A7078C7}"/>
              </a:ext>
            </a:extLst>
          </p:cNvPr>
          <p:cNvSpPr>
            <a:spLocks noGrp="1"/>
          </p:cNvSpPr>
          <p:nvPr>
            <p:ph type="sldNum" sz="quarter" idx="12"/>
          </p:nvPr>
        </p:nvSpPr>
        <p:spPr>
          <a:xfrm>
            <a:off x="5696461" y="4937943"/>
            <a:ext cx="1700927" cy="283648"/>
          </a:xfrm>
        </p:spPr>
        <p:txBody>
          <a:bodyPr/>
          <a:lstStyle/>
          <a:p>
            <a:fld id="{381FEFB5-4BE2-BA48-9042-F573ABC00CE2}" type="slidenum">
              <a:rPr lang="en-US" smtClean="0"/>
              <a:t>‹#›</a:t>
            </a:fld>
            <a:endParaRPr lang="en-US" dirty="0"/>
          </a:p>
        </p:txBody>
      </p:sp>
      <p:pic>
        <p:nvPicPr>
          <p:cNvPr id="11" name="Picture 10">
            <a:extLst>
              <a:ext uri="{FF2B5EF4-FFF2-40B4-BE49-F238E27FC236}">
                <a16:creationId xmlns:a16="http://schemas.microsoft.com/office/drawing/2014/main" id="{DA5FC828-1DBE-8A4A-AE2A-662AFF475612}"/>
              </a:ext>
            </a:extLst>
          </p:cNvPr>
          <p:cNvPicPr>
            <a:picLocks noChangeAspect="1"/>
          </p:cNvPicPr>
          <p:nvPr userDrawn="1"/>
        </p:nvPicPr>
        <p:blipFill>
          <a:blip r:embed="rId3"/>
          <a:stretch>
            <a:fillRect/>
          </a:stretch>
        </p:blipFill>
        <p:spPr>
          <a:xfrm>
            <a:off x="7151386" y="259539"/>
            <a:ext cx="179924" cy="262296"/>
          </a:xfrm>
          <a:prstGeom prst="rect">
            <a:avLst/>
          </a:prstGeom>
        </p:spPr>
      </p:pic>
    </p:spTree>
    <p:extLst>
      <p:ext uri="{BB962C8B-B14F-4D97-AF65-F5344CB8AC3E}">
        <p14:creationId xmlns:p14="http://schemas.microsoft.com/office/powerpoint/2010/main" val="29910918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3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53F850D-BF93-DA48-9FF7-B14266AEDC86}"/>
              </a:ext>
            </a:extLst>
          </p:cNvPr>
          <p:cNvPicPr>
            <a:picLocks noChangeAspect="1"/>
          </p:cNvPicPr>
          <p:nvPr userDrawn="1"/>
        </p:nvPicPr>
        <p:blipFill>
          <a:blip r:embed="rId2"/>
          <a:stretch>
            <a:fillRect/>
          </a:stretch>
        </p:blipFill>
        <p:spPr>
          <a:xfrm>
            <a:off x="945" y="0"/>
            <a:ext cx="7557785" cy="5327650"/>
          </a:xfrm>
          <a:prstGeom prst="rect">
            <a:avLst/>
          </a:prstGeom>
        </p:spPr>
      </p:pic>
      <p:sp>
        <p:nvSpPr>
          <p:cNvPr id="2" name="Title 1">
            <a:extLst>
              <a:ext uri="{FF2B5EF4-FFF2-40B4-BE49-F238E27FC236}">
                <a16:creationId xmlns:a16="http://schemas.microsoft.com/office/drawing/2014/main" id="{685DE817-791D-4C42-A055-F0DF582BBCAA}"/>
              </a:ext>
            </a:extLst>
          </p:cNvPr>
          <p:cNvSpPr>
            <a:spLocks noGrp="1"/>
          </p:cNvSpPr>
          <p:nvPr>
            <p:ph type="title"/>
          </p:nvPr>
        </p:nvSpPr>
        <p:spPr>
          <a:xfrm>
            <a:off x="204741" y="224131"/>
            <a:ext cx="6885055" cy="297704"/>
          </a:xfrm>
        </p:spPr>
        <p:txBody>
          <a:bodyPr>
            <a:noAutofit/>
          </a:bodyPr>
          <a:lstStyle>
            <a:lvl1pPr>
              <a:defRPr sz="1488" b="1">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5E00DD05-4D1C-104E-821D-A1EF25B14044}"/>
              </a:ext>
            </a:extLst>
          </p:cNvPr>
          <p:cNvSpPr>
            <a:spLocks noGrp="1"/>
          </p:cNvSpPr>
          <p:nvPr>
            <p:ph idx="1"/>
          </p:nvPr>
        </p:nvSpPr>
        <p:spPr>
          <a:xfrm>
            <a:off x="204741" y="591963"/>
            <a:ext cx="7126569" cy="42399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EF388799-69EA-814D-B122-E6C88A7078C7}"/>
              </a:ext>
            </a:extLst>
          </p:cNvPr>
          <p:cNvSpPr>
            <a:spLocks noGrp="1"/>
          </p:cNvSpPr>
          <p:nvPr>
            <p:ph type="sldNum" sz="quarter" idx="12"/>
          </p:nvPr>
        </p:nvSpPr>
        <p:spPr>
          <a:xfrm>
            <a:off x="5696461" y="4937943"/>
            <a:ext cx="1700927" cy="283648"/>
          </a:xfrm>
        </p:spPr>
        <p:txBody>
          <a:bodyPr/>
          <a:lstStyle/>
          <a:p>
            <a:fld id="{381FEFB5-4BE2-BA48-9042-F573ABC00CE2}" type="slidenum">
              <a:rPr lang="en-US" smtClean="0"/>
              <a:t>‹#›</a:t>
            </a:fld>
            <a:endParaRPr lang="en-US" dirty="0"/>
          </a:p>
        </p:txBody>
      </p:sp>
      <p:pic>
        <p:nvPicPr>
          <p:cNvPr id="11" name="Picture 10">
            <a:extLst>
              <a:ext uri="{FF2B5EF4-FFF2-40B4-BE49-F238E27FC236}">
                <a16:creationId xmlns:a16="http://schemas.microsoft.com/office/drawing/2014/main" id="{DA5FC828-1DBE-8A4A-AE2A-662AFF475612}"/>
              </a:ext>
            </a:extLst>
          </p:cNvPr>
          <p:cNvPicPr>
            <a:picLocks noChangeAspect="1"/>
          </p:cNvPicPr>
          <p:nvPr userDrawn="1"/>
        </p:nvPicPr>
        <p:blipFill>
          <a:blip r:embed="rId3"/>
          <a:stretch>
            <a:fillRect/>
          </a:stretch>
        </p:blipFill>
        <p:spPr>
          <a:xfrm>
            <a:off x="7151386" y="259539"/>
            <a:ext cx="179924" cy="262296"/>
          </a:xfrm>
          <a:prstGeom prst="rect">
            <a:avLst/>
          </a:prstGeom>
        </p:spPr>
      </p:pic>
    </p:spTree>
    <p:extLst>
      <p:ext uri="{BB962C8B-B14F-4D97-AF65-F5344CB8AC3E}">
        <p14:creationId xmlns:p14="http://schemas.microsoft.com/office/powerpoint/2010/main" val="502334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5742513" y="4914695"/>
            <a:ext cx="1700927" cy="283648"/>
          </a:xfrm>
        </p:spPr>
        <p:txBody>
          <a:bodyPr/>
          <a:lstStyle/>
          <a:p>
            <a:fld id="{AAF72218-B172-F348-9A12-155733075011}" type="slidenum">
              <a:rPr lang="en-US" smtClean="0"/>
              <a:t>‹#›</a:t>
            </a:fld>
            <a:endParaRPr lang="en-US"/>
          </a:p>
        </p:txBody>
      </p:sp>
      <p:pic>
        <p:nvPicPr>
          <p:cNvPr id="3" name="Picture 2">
            <a:extLst>
              <a:ext uri="{FF2B5EF4-FFF2-40B4-BE49-F238E27FC236}">
                <a16:creationId xmlns:a16="http://schemas.microsoft.com/office/drawing/2014/main" id="{AF11A9C1-A18B-3243-9CCE-D30D88C04465}"/>
              </a:ext>
            </a:extLst>
          </p:cNvPr>
          <p:cNvPicPr>
            <a:picLocks noChangeAspect="1"/>
          </p:cNvPicPr>
          <p:nvPr userDrawn="1"/>
        </p:nvPicPr>
        <p:blipFill>
          <a:blip r:embed="rId2"/>
          <a:stretch>
            <a:fillRect/>
          </a:stretch>
        </p:blipFill>
        <p:spPr>
          <a:xfrm>
            <a:off x="1135" y="0"/>
            <a:ext cx="7557404" cy="5327650"/>
          </a:xfrm>
          <a:prstGeom prst="rect">
            <a:avLst/>
          </a:prstGeom>
        </p:spPr>
      </p:pic>
    </p:spTree>
    <p:extLst>
      <p:ext uri="{BB962C8B-B14F-4D97-AF65-F5344CB8AC3E}">
        <p14:creationId xmlns:p14="http://schemas.microsoft.com/office/powerpoint/2010/main" val="323741076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2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8E1EC-1875-6F42-A004-4D6E7A6D24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2BE491D-043E-7F43-8B4A-AFDE69B14D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B62D6A-276F-FC45-9D34-A662CB6FC296}"/>
              </a:ext>
            </a:extLst>
          </p:cNvPr>
          <p:cNvSpPr>
            <a:spLocks noGrp="1"/>
          </p:cNvSpPr>
          <p:nvPr>
            <p:ph type="dt" sz="half" idx="10"/>
          </p:nvPr>
        </p:nvSpPr>
        <p:spPr/>
        <p:txBody>
          <a:bodyPr/>
          <a:lstStyle/>
          <a:p>
            <a:fld id="{45B6BA26-2D15-334B-B0EF-9C48BDC8C754}" type="datetimeFigureOut">
              <a:rPr lang="en-US" smtClean="0"/>
              <a:t>12/19/2021</a:t>
            </a:fld>
            <a:endParaRPr lang="en-US"/>
          </a:p>
        </p:txBody>
      </p:sp>
      <p:sp>
        <p:nvSpPr>
          <p:cNvPr id="5" name="Footer Placeholder 4">
            <a:extLst>
              <a:ext uri="{FF2B5EF4-FFF2-40B4-BE49-F238E27FC236}">
                <a16:creationId xmlns:a16="http://schemas.microsoft.com/office/drawing/2014/main" id="{5986C2B9-D6D2-C144-9D09-CC6929C78B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2BEA42-562B-1945-8013-497B0DE7B3B9}"/>
              </a:ext>
            </a:extLst>
          </p:cNvPr>
          <p:cNvSpPr>
            <a:spLocks noGrp="1"/>
          </p:cNvSpPr>
          <p:nvPr>
            <p:ph type="sldNum" sz="quarter" idx="12"/>
          </p:nvPr>
        </p:nvSpPr>
        <p:spPr/>
        <p:txBody>
          <a:bodyPr/>
          <a:lstStyle/>
          <a:p>
            <a:fld id="{93E45CB0-FBD6-044D-AB68-28E38096D810}" type="slidenum">
              <a:rPr lang="en-US" smtClean="0"/>
              <a:t>‹#›</a:t>
            </a:fld>
            <a:endParaRPr lang="en-US"/>
          </a:p>
        </p:txBody>
      </p:sp>
      <p:pic>
        <p:nvPicPr>
          <p:cNvPr id="8" name="Picture 7">
            <a:extLst>
              <a:ext uri="{FF2B5EF4-FFF2-40B4-BE49-F238E27FC236}">
                <a16:creationId xmlns:a16="http://schemas.microsoft.com/office/drawing/2014/main" id="{006BB3D0-C6BF-4541-AE5C-7D08996F8E4C}"/>
              </a:ext>
            </a:extLst>
          </p:cNvPr>
          <p:cNvPicPr>
            <a:picLocks noChangeAspect="1"/>
          </p:cNvPicPr>
          <p:nvPr userDrawn="1"/>
        </p:nvPicPr>
        <p:blipFill>
          <a:blip r:embed="rId2"/>
          <a:stretch>
            <a:fillRect/>
          </a:stretch>
        </p:blipFill>
        <p:spPr>
          <a:xfrm>
            <a:off x="0" y="0"/>
            <a:ext cx="7559675" cy="5327650"/>
          </a:xfrm>
          <a:prstGeom prst="rect">
            <a:avLst/>
          </a:prstGeom>
        </p:spPr>
      </p:pic>
      <p:pic>
        <p:nvPicPr>
          <p:cNvPr id="11" name="Picture 10" descr="H:\DESAIN\Logo_Kemenhub.svg.png">
            <a:extLst>
              <a:ext uri="{FF2B5EF4-FFF2-40B4-BE49-F238E27FC236}">
                <a16:creationId xmlns:a16="http://schemas.microsoft.com/office/drawing/2014/main" id="{7217325A-20B4-874B-936B-F70B5F7DF102}"/>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089930" y="224299"/>
            <a:ext cx="284226" cy="4143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96193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395BCB11-670B-2747-B6E4-816522CC9D44}"/>
              </a:ext>
            </a:extLst>
          </p:cNvPr>
          <p:cNvSpPr>
            <a:spLocks noGrp="1"/>
          </p:cNvSpPr>
          <p:nvPr>
            <p:ph type="sldNum" sz="quarter" idx="12"/>
          </p:nvPr>
        </p:nvSpPr>
        <p:spPr>
          <a:xfrm>
            <a:off x="5742513" y="4914695"/>
            <a:ext cx="1700927" cy="283648"/>
          </a:xfrm>
        </p:spPr>
        <p:txBody>
          <a:bodyPr/>
          <a:lstStyle/>
          <a:p>
            <a:fld id="{AAF72218-B172-F348-9A12-155733075011}" type="slidenum">
              <a:rPr lang="en-US" smtClean="0"/>
              <a:t>‹#›</a:t>
            </a:fld>
            <a:endParaRPr lang="en-US"/>
          </a:p>
        </p:txBody>
      </p:sp>
      <p:pic>
        <p:nvPicPr>
          <p:cNvPr id="9" name="Picture 8">
            <a:extLst>
              <a:ext uri="{FF2B5EF4-FFF2-40B4-BE49-F238E27FC236}">
                <a16:creationId xmlns:a16="http://schemas.microsoft.com/office/drawing/2014/main" id="{55D59849-C895-8E49-ABCD-8AA6B7693D3F}"/>
              </a:ext>
            </a:extLst>
          </p:cNvPr>
          <p:cNvPicPr>
            <a:picLocks noChangeAspect="1"/>
          </p:cNvPicPr>
          <p:nvPr userDrawn="1"/>
        </p:nvPicPr>
        <p:blipFill>
          <a:blip r:embed="rId2"/>
          <a:stretch>
            <a:fillRect/>
          </a:stretch>
        </p:blipFill>
        <p:spPr>
          <a:xfrm>
            <a:off x="1135" y="0"/>
            <a:ext cx="7557404" cy="5327650"/>
          </a:xfrm>
          <a:prstGeom prst="rect">
            <a:avLst/>
          </a:prstGeom>
        </p:spPr>
      </p:pic>
      <p:sp>
        <p:nvSpPr>
          <p:cNvPr id="10" name="Title 1">
            <a:extLst>
              <a:ext uri="{FF2B5EF4-FFF2-40B4-BE49-F238E27FC236}">
                <a16:creationId xmlns:a16="http://schemas.microsoft.com/office/drawing/2014/main" id="{3618C94A-4A22-0847-9A6F-8B27790BBF21}"/>
              </a:ext>
            </a:extLst>
          </p:cNvPr>
          <p:cNvSpPr>
            <a:spLocks noGrp="1"/>
          </p:cNvSpPr>
          <p:nvPr>
            <p:ph type="title"/>
          </p:nvPr>
        </p:nvSpPr>
        <p:spPr>
          <a:xfrm>
            <a:off x="519728" y="51174"/>
            <a:ext cx="6520220" cy="344032"/>
          </a:xfrm>
        </p:spPr>
        <p:txBody>
          <a:bodyPr>
            <a:noAutofit/>
          </a:bodyPr>
          <a:lstStyle>
            <a:lvl1pPr>
              <a:defRPr sz="2000" b="1">
                <a:latin typeface="+mn-lt"/>
              </a:defRPr>
            </a:lvl1pPr>
          </a:lstStyle>
          <a:p>
            <a:r>
              <a:rPr lang="en-US" dirty="0"/>
              <a:t>Click to edit Master title style</a:t>
            </a:r>
          </a:p>
        </p:txBody>
      </p:sp>
      <p:sp>
        <p:nvSpPr>
          <p:cNvPr id="2" name="Rectangle 1">
            <a:extLst>
              <a:ext uri="{FF2B5EF4-FFF2-40B4-BE49-F238E27FC236}">
                <a16:creationId xmlns:a16="http://schemas.microsoft.com/office/drawing/2014/main" id="{C1574F8C-C5B2-9E45-96BD-7131E4E52A49}"/>
              </a:ext>
            </a:extLst>
          </p:cNvPr>
          <p:cNvSpPr/>
          <p:nvPr userDrawn="1"/>
        </p:nvSpPr>
        <p:spPr>
          <a:xfrm>
            <a:off x="0" y="395209"/>
            <a:ext cx="7559675" cy="5191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B9E86EE-F2B8-6644-B78E-E61CB8FF3AAC}"/>
              </a:ext>
            </a:extLst>
          </p:cNvPr>
          <p:cNvPicPr>
            <a:picLocks noChangeAspect="1"/>
          </p:cNvPicPr>
          <p:nvPr userDrawn="1"/>
        </p:nvPicPr>
        <p:blipFill rotWithShape="1">
          <a:blip r:embed="rId3"/>
          <a:srcRect t="36944"/>
          <a:stretch/>
        </p:blipFill>
        <p:spPr>
          <a:xfrm>
            <a:off x="1135" y="1968284"/>
            <a:ext cx="7557404" cy="3359365"/>
          </a:xfrm>
          <a:prstGeom prst="rect">
            <a:avLst/>
          </a:prstGeom>
        </p:spPr>
      </p:pic>
    </p:spTree>
    <p:extLst>
      <p:ext uri="{BB962C8B-B14F-4D97-AF65-F5344CB8AC3E}">
        <p14:creationId xmlns:p14="http://schemas.microsoft.com/office/powerpoint/2010/main" val="36563069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395BCB11-670B-2747-B6E4-816522CC9D44}"/>
              </a:ext>
            </a:extLst>
          </p:cNvPr>
          <p:cNvSpPr>
            <a:spLocks noGrp="1"/>
          </p:cNvSpPr>
          <p:nvPr>
            <p:ph type="sldNum" sz="quarter" idx="12"/>
          </p:nvPr>
        </p:nvSpPr>
        <p:spPr>
          <a:xfrm>
            <a:off x="5742513" y="4914695"/>
            <a:ext cx="1700927" cy="283648"/>
          </a:xfrm>
        </p:spPr>
        <p:txBody>
          <a:bodyPr/>
          <a:lstStyle/>
          <a:p>
            <a:fld id="{AAF72218-B172-F348-9A12-155733075011}" type="slidenum">
              <a:rPr lang="en-US" smtClean="0"/>
              <a:t>‹#›</a:t>
            </a:fld>
            <a:endParaRPr lang="en-US"/>
          </a:p>
        </p:txBody>
      </p:sp>
      <p:pic>
        <p:nvPicPr>
          <p:cNvPr id="9" name="Picture 8">
            <a:extLst>
              <a:ext uri="{FF2B5EF4-FFF2-40B4-BE49-F238E27FC236}">
                <a16:creationId xmlns:a16="http://schemas.microsoft.com/office/drawing/2014/main" id="{55D59849-C895-8E49-ABCD-8AA6B7693D3F}"/>
              </a:ext>
            </a:extLst>
          </p:cNvPr>
          <p:cNvPicPr>
            <a:picLocks noChangeAspect="1"/>
          </p:cNvPicPr>
          <p:nvPr userDrawn="1"/>
        </p:nvPicPr>
        <p:blipFill>
          <a:blip r:embed="rId2"/>
          <a:stretch>
            <a:fillRect/>
          </a:stretch>
        </p:blipFill>
        <p:spPr>
          <a:xfrm>
            <a:off x="1135" y="0"/>
            <a:ext cx="7557404" cy="5327650"/>
          </a:xfrm>
          <a:prstGeom prst="rect">
            <a:avLst/>
          </a:prstGeom>
        </p:spPr>
      </p:pic>
      <p:sp>
        <p:nvSpPr>
          <p:cNvPr id="10" name="Title 1">
            <a:extLst>
              <a:ext uri="{FF2B5EF4-FFF2-40B4-BE49-F238E27FC236}">
                <a16:creationId xmlns:a16="http://schemas.microsoft.com/office/drawing/2014/main" id="{3618C94A-4A22-0847-9A6F-8B27790BBF21}"/>
              </a:ext>
            </a:extLst>
          </p:cNvPr>
          <p:cNvSpPr>
            <a:spLocks noGrp="1"/>
          </p:cNvSpPr>
          <p:nvPr>
            <p:ph type="title"/>
          </p:nvPr>
        </p:nvSpPr>
        <p:spPr>
          <a:xfrm>
            <a:off x="519728" y="51174"/>
            <a:ext cx="6520220" cy="344032"/>
          </a:xfrm>
        </p:spPr>
        <p:txBody>
          <a:bodyPr>
            <a:noAutofit/>
          </a:bodyPr>
          <a:lstStyle>
            <a:lvl1pPr>
              <a:defRPr sz="2000" b="1">
                <a:latin typeface="+mn-lt"/>
              </a:defRPr>
            </a:lvl1pPr>
          </a:lstStyle>
          <a:p>
            <a:r>
              <a:rPr lang="en-US" dirty="0"/>
              <a:t>Click to edit Master title style</a:t>
            </a:r>
          </a:p>
        </p:txBody>
      </p:sp>
      <p:pic>
        <p:nvPicPr>
          <p:cNvPr id="3" name="Picture 2">
            <a:extLst>
              <a:ext uri="{FF2B5EF4-FFF2-40B4-BE49-F238E27FC236}">
                <a16:creationId xmlns:a16="http://schemas.microsoft.com/office/drawing/2014/main" id="{430FA9A1-2044-4E49-A4FB-1A8E59D38B01}"/>
              </a:ext>
            </a:extLst>
          </p:cNvPr>
          <p:cNvPicPr>
            <a:picLocks noChangeAspect="1"/>
          </p:cNvPicPr>
          <p:nvPr userDrawn="1"/>
        </p:nvPicPr>
        <p:blipFill rotWithShape="1">
          <a:blip r:embed="rId3"/>
          <a:srcRect t="33745"/>
          <a:stretch/>
        </p:blipFill>
        <p:spPr>
          <a:xfrm>
            <a:off x="1135" y="1797802"/>
            <a:ext cx="7557404" cy="3529847"/>
          </a:xfrm>
          <a:prstGeom prst="rect">
            <a:avLst/>
          </a:prstGeom>
        </p:spPr>
      </p:pic>
    </p:spTree>
    <p:extLst>
      <p:ext uri="{BB962C8B-B14F-4D97-AF65-F5344CB8AC3E}">
        <p14:creationId xmlns:p14="http://schemas.microsoft.com/office/powerpoint/2010/main" val="35931663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395BCB11-670B-2747-B6E4-816522CC9D44}"/>
              </a:ext>
            </a:extLst>
          </p:cNvPr>
          <p:cNvSpPr>
            <a:spLocks noGrp="1"/>
          </p:cNvSpPr>
          <p:nvPr>
            <p:ph type="sldNum" sz="quarter" idx="12"/>
          </p:nvPr>
        </p:nvSpPr>
        <p:spPr>
          <a:xfrm>
            <a:off x="5742513" y="4914695"/>
            <a:ext cx="1700927" cy="283648"/>
          </a:xfrm>
        </p:spPr>
        <p:txBody>
          <a:bodyPr/>
          <a:lstStyle/>
          <a:p>
            <a:fld id="{AAF72218-B172-F348-9A12-155733075011}" type="slidenum">
              <a:rPr lang="en-US" smtClean="0"/>
              <a:t>‹#›</a:t>
            </a:fld>
            <a:endParaRPr lang="en-US"/>
          </a:p>
        </p:txBody>
      </p:sp>
      <p:pic>
        <p:nvPicPr>
          <p:cNvPr id="3" name="Picture 2">
            <a:extLst>
              <a:ext uri="{FF2B5EF4-FFF2-40B4-BE49-F238E27FC236}">
                <a16:creationId xmlns:a16="http://schemas.microsoft.com/office/drawing/2014/main" id="{B1B9BC93-5C33-514E-884D-7B39CCB57BB1}"/>
              </a:ext>
            </a:extLst>
          </p:cNvPr>
          <p:cNvPicPr>
            <a:picLocks noChangeAspect="1"/>
          </p:cNvPicPr>
          <p:nvPr userDrawn="1"/>
        </p:nvPicPr>
        <p:blipFill>
          <a:blip r:embed="rId2"/>
          <a:stretch>
            <a:fillRect/>
          </a:stretch>
        </p:blipFill>
        <p:spPr>
          <a:xfrm>
            <a:off x="1135" y="0"/>
            <a:ext cx="7557404" cy="5327650"/>
          </a:xfrm>
          <a:prstGeom prst="rect">
            <a:avLst/>
          </a:prstGeom>
        </p:spPr>
      </p:pic>
      <p:sp>
        <p:nvSpPr>
          <p:cNvPr id="6" name="Title 1">
            <a:extLst>
              <a:ext uri="{FF2B5EF4-FFF2-40B4-BE49-F238E27FC236}">
                <a16:creationId xmlns:a16="http://schemas.microsoft.com/office/drawing/2014/main" id="{D0BEA59E-F47A-9246-AEC8-21E1D993C1BC}"/>
              </a:ext>
            </a:extLst>
          </p:cNvPr>
          <p:cNvSpPr>
            <a:spLocks noGrp="1"/>
          </p:cNvSpPr>
          <p:nvPr>
            <p:ph type="title"/>
          </p:nvPr>
        </p:nvSpPr>
        <p:spPr>
          <a:xfrm>
            <a:off x="519728" y="51174"/>
            <a:ext cx="6520220" cy="344032"/>
          </a:xfrm>
        </p:spPr>
        <p:txBody>
          <a:bodyPr>
            <a:noAutofit/>
          </a:bodyPr>
          <a:lstStyle>
            <a:lvl1pPr>
              <a:defRPr sz="2000" b="1">
                <a:latin typeface="+mn-lt"/>
              </a:defRPr>
            </a:lvl1pPr>
          </a:lstStyle>
          <a:p>
            <a:r>
              <a:rPr lang="en-US" dirty="0"/>
              <a:t>Click to edit Master title style</a:t>
            </a:r>
          </a:p>
        </p:txBody>
      </p:sp>
    </p:spTree>
    <p:extLst>
      <p:ext uri="{BB962C8B-B14F-4D97-AF65-F5344CB8AC3E}">
        <p14:creationId xmlns:p14="http://schemas.microsoft.com/office/powerpoint/2010/main" val="29883892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395BCB11-670B-2747-B6E4-816522CC9D44}"/>
              </a:ext>
            </a:extLst>
          </p:cNvPr>
          <p:cNvSpPr>
            <a:spLocks noGrp="1"/>
          </p:cNvSpPr>
          <p:nvPr>
            <p:ph type="sldNum" sz="quarter" idx="12"/>
          </p:nvPr>
        </p:nvSpPr>
        <p:spPr>
          <a:xfrm>
            <a:off x="5742513" y="4914695"/>
            <a:ext cx="1700927" cy="283648"/>
          </a:xfrm>
        </p:spPr>
        <p:txBody>
          <a:bodyPr/>
          <a:lstStyle/>
          <a:p>
            <a:fld id="{AAF72218-B172-F348-9A12-155733075011}" type="slidenum">
              <a:rPr lang="en-US" smtClean="0"/>
              <a:t>‹#›</a:t>
            </a:fld>
            <a:endParaRPr lang="en-US"/>
          </a:p>
        </p:txBody>
      </p:sp>
      <p:pic>
        <p:nvPicPr>
          <p:cNvPr id="3" name="Picture 2">
            <a:extLst>
              <a:ext uri="{FF2B5EF4-FFF2-40B4-BE49-F238E27FC236}">
                <a16:creationId xmlns:a16="http://schemas.microsoft.com/office/drawing/2014/main" id="{B1B9BC93-5C33-514E-884D-7B39CCB57BB1}"/>
              </a:ext>
            </a:extLst>
          </p:cNvPr>
          <p:cNvPicPr>
            <a:picLocks noChangeAspect="1"/>
          </p:cNvPicPr>
          <p:nvPr userDrawn="1"/>
        </p:nvPicPr>
        <p:blipFill>
          <a:blip r:embed="rId2"/>
          <a:stretch>
            <a:fillRect/>
          </a:stretch>
        </p:blipFill>
        <p:spPr>
          <a:xfrm>
            <a:off x="1135" y="0"/>
            <a:ext cx="7557404" cy="5327650"/>
          </a:xfrm>
          <a:prstGeom prst="rect">
            <a:avLst/>
          </a:prstGeom>
        </p:spPr>
      </p:pic>
      <p:sp>
        <p:nvSpPr>
          <p:cNvPr id="6" name="Title 1">
            <a:extLst>
              <a:ext uri="{FF2B5EF4-FFF2-40B4-BE49-F238E27FC236}">
                <a16:creationId xmlns:a16="http://schemas.microsoft.com/office/drawing/2014/main" id="{D0BEA59E-F47A-9246-AEC8-21E1D993C1BC}"/>
              </a:ext>
            </a:extLst>
          </p:cNvPr>
          <p:cNvSpPr>
            <a:spLocks noGrp="1"/>
          </p:cNvSpPr>
          <p:nvPr>
            <p:ph type="title"/>
          </p:nvPr>
        </p:nvSpPr>
        <p:spPr>
          <a:xfrm>
            <a:off x="519728" y="51174"/>
            <a:ext cx="6520220" cy="344032"/>
          </a:xfrm>
        </p:spPr>
        <p:txBody>
          <a:bodyPr>
            <a:noAutofit/>
          </a:bodyPr>
          <a:lstStyle>
            <a:lvl1pPr>
              <a:defRPr sz="2000" b="1">
                <a:latin typeface="+mn-lt"/>
              </a:defRPr>
            </a:lvl1pPr>
          </a:lstStyle>
          <a:p>
            <a:r>
              <a:rPr lang="en-US" dirty="0"/>
              <a:t>Click to edit Master title style</a:t>
            </a:r>
          </a:p>
        </p:txBody>
      </p:sp>
      <p:sp>
        <p:nvSpPr>
          <p:cNvPr id="5" name="Rectangle 4">
            <a:extLst>
              <a:ext uri="{FF2B5EF4-FFF2-40B4-BE49-F238E27FC236}">
                <a16:creationId xmlns:a16="http://schemas.microsoft.com/office/drawing/2014/main" id="{27A84FE8-D214-0E4D-BCFB-BA21ED1E2B92}"/>
              </a:ext>
            </a:extLst>
          </p:cNvPr>
          <p:cNvSpPr/>
          <p:nvPr userDrawn="1"/>
        </p:nvSpPr>
        <p:spPr>
          <a:xfrm>
            <a:off x="0" y="395209"/>
            <a:ext cx="7559675" cy="5191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31616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CD2E0653-5947-8E43-903E-86BB510A0B0A}"/>
              </a:ext>
            </a:extLst>
          </p:cNvPr>
          <p:cNvSpPr>
            <a:spLocks noGrp="1"/>
          </p:cNvSpPr>
          <p:nvPr>
            <p:ph type="sldNum" sz="quarter" idx="12"/>
          </p:nvPr>
        </p:nvSpPr>
        <p:spPr>
          <a:xfrm>
            <a:off x="5742513" y="4914695"/>
            <a:ext cx="1700927" cy="283648"/>
          </a:xfrm>
        </p:spPr>
        <p:txBody>
          <a:bodyPr/>
          <a:lstStyle/>
          <a:p>
            <a:fld id="{AAF72218-B172-F348-9A12-155733075011}" type="slidenum">
              <a:rPr lang="en-US" smtClean="0"/>
              <a:t>‹#›</a:t>
            </a:fld>
            <a:endParaRPr lang="en-US"/>
          </a:p>
        </p:txBody>
      </p:sp>
      <p:pic>
        <p:nvPicPr>
          <p:cNvPr id="4" name="Picture 3">
            <a:extLst>
              <a:ext uri="{FF2B5EF4-FFF2-40B4-BE49-F238E27FC236}">
                <a16:creationId xmlns:a16="http://schemas.microsoft.com/office/drawing/2014/main" id="{446EA1A0-2AC4-C94D-9022-0BDC980E6FE4}"/>
              </a:ext>
            </a:extLst>
          </p:cNvPr>
          <p:cNvPicPr>
            <a:picLocks noChangeAspect="1"/>
          </p:cNvPicPr>
          <p:nvPr userDrawn="1"/>
        </p:nvPicPr>
        <p:blipFill>
          <a:blip r:embed="rId2"/>
          <a:stretch>
            <a:fillRect/>
          </a:stretch>
        </p:blipFill>
        <p:spPr>
          <a:xfrm>
            <a:off x="1135" y="0"/>
            <a:ext cx="7557404" cy="5327650"/>
          </a:xfrm>
          <a:prstGeom prst="rect">
            <a:avLst/>
          </a:prstGeom>
        </p:spPr>
      </p:pic>
    </p:spTree>
    <p:extLst>
      <p:ext uri="{BB962C8B-B14F-4D97-AF65-F5344CB8AC3E}">
        <p14:creationId xmlns:p14="http://schemas.microsoft.com/office/powerpoint/2010/main" val="268232686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728" y="283649"/>
            <a:ext cx="6520220" cy="102976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19728" y="1418240"/>
            <a:ext cx="6520220" cy="33803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19728" y="4937943"/>
            <a:ext cx="1700927" cy="283648"/>
          </a:xfrm>
          <a:prstGeom prst="rect">
            <a:avLst/>
          </a:prstGeom>
        </p:spPr>
        <p:txBody>
          <a:bodyPr vert="horz" lIns="91440" tIns="45720" rIns="91440" bIns="45720" rtlCol="0" anchor="ctr"/>
          <a:lstStyle>
            <a:lvl1pPr algn="l">
              <a:defRPr sz="932">
                <a:solidFill>
                  <a:schemeClr val="tx1">
                    <a:tint val="75000"/>
                  </a:schemeClr>
                </a:solidFill>
              </a:defRPr>
            </a:lvl1pPr>
          </a:lstStyle>
          <a:p>
            <a:fld id="{B40C0B74-3887-4A47-B21D-28CAB8774556}" type="datetimeFigureOut">
              <a:rPr lang="en-US" smtClean="0"/>
              <a:t>12/19/2021</a:t>
            </a:fld>
            <a:endParaRPr lang="en-US"/>
          </a:p>
        </p:txBody>
      </p:sp>
      <p:sp>
        <p:nvSpPr>
          <p:cNvPr id="5" name="Footer Placeholder 4"/>
          <p:cNvSpPr>
            <a:spLocks noGrp="1"/>
          </p:cNvSpPr>
          <p:nvPr>
            <p:ph type="ftr" sz="quarter" idx="3"/>
          </p:nvPr>
        </p:nvSpPr>
        <p:spPr>
          <a:xfrm>
            <a:off x="2504143" y="4937943"/>
            <a:ext cx="2551390" cy="283648"/>
          </a:xfrm>
          <a:prstGeom prst="rect">
            <a:avLst/>
          </a:prstGeom>
        </p:spPr>
        <p:txBody>
          <a:bodyPr vert="horz" lIns="91440" tIns="45720" rIns="91440" bIns="45720" rtlCol="0" anchor="ctr"/>
          <a:lstStyle>
            <a:lvl1pPr algn="ctr">
              <a:defRPr sz="932">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339020" y="4937943"/>
            <a:ext cx="1700927" cy="283648"/>
          </a:xfrm>
          <a:prstGeom prst="rect">
            <a:avLst/>
          </a:prstGeom>
        </p:spPr>
        <p:txBody>
          <a:bodyPr vert="horz" lIns="91440" tIns="45720" rIns="91440" bIns="45720" rtlCol="0" anchor="ctr"/>
          <a:lstStyle>
            <a:lvl1pPr algn="r">
              <a:defRPr sz="932">
                <a:solidFill>
                  <a:schemeClr val="tx1">
                    <a:tint val="75000"/>
                  </a:schemeClr>
                </a:solidFill>
              </a:defRPr>
            </a:lvl1pPr>
          </a:lstStyle>
          <a:p>
            <a:fld id="{AAF72218-B172-F348-9A12-155733075011}" type="slidenum">
              <a:rPr lang="en-US" smtClean="0"/>
              <a:t>‹#›</a:t>
            </a:fld>
            <a:endParaRPr lang="en-US"/>
          </a:p>
        </p:txBody>
      </p:sp>
    </p:spTree>
    <p:extLst>
      <p:ext uri="{BB962C8B-B14F-4D97-AF65-F5344CB8AC3E}">
        <p14:creationId xmlns:p14="http://schemas.microsoft.com/office/powerpoint/2010/main" val="23162118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3" r:id="rId3"/>
    <p:sldLayoutId id="2147483674" r:id="rId4"/>
    <p:sldLayoutId id="2147483672" r:id="rId5"/>
    <p:sldLayoutId id="2147483681" r:id="rId6"/>
    <p:sldLayoutId id="2147483680" r:id="rId7"/>
    <p:sldLayoutId id="2147483682" r:id="rId8"/>
    <p:sldLayoutId id="2147483663" r:id="rId9"/>
    <p:sldLayoutId id="2147483675" r:id="rId10"/>
    <p:sldLayoutId id="2147483676" r:id="rId11"/>
    <p:sldLayoutId id="2147483677" r:id="rId12"/>
    <p:sldLayoutId id="2147483678" r:id="rId13"/>
    <p:sldLayoutId id="2147483679" r:id="rId14"/>
    <p:sldLayoutId id="2147483667" r:id="rId15"/>
    <p:sldLayoutId id="2147483664" r:id="rId16"/>
    <p:sldLayoutId id="2147483665" r:id="rId17"/>
    <p:sldLayoutId id="2147483666" r:id="rId18"/>
    <p:sldLayoutId id="2147483668" r:id="rId19"/>
    <p:sldLayoutId id="2147483669" r:id="rId20"/>
    <p:sldLayoutId id="2147483670" r:id="rId21"/>
    <p:sldLayoutId id="2147483671"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Lst>
  <p:txStyles>
    <p:titleStyle>
      <a:lvl1pPr algn="l" defTabSz="710397" rtl="0" eaLnBrk="1" latinLnBrk="0" hangingPunct="1">
        <a:lnSpc>
          <a:spcPct val="90000"/>
        </a:lnSpc>
        <a:spcBef>
          <a:spcPct val="0"/>
        </a:spcBef>
        <a:buNone/>
        <a:defRPr sz="3418" kern="1200">
          <a:solidFill>
            <a:schemeClr val="tx1"/>
          </a:solidFill>
          <a:latin typeface="+mj-lt"/>
          <a:ea typeface="+mj-ea"/>
          <a:cs typeface="+mj-cs"/>
        </a:defRPr>
      </a:lvl1pPr>
    </p:titleStyle>
    <p:bodyStyle>
      <a:lvl1pPr marL="177599" indent="-177599" algn="l" defTabSz="710397" rtl="0" eaLnBrk="1" latinLnBrk="0" hangingPunct="1">
        <a:lnSpc>
          <a:spcPct val="90000"/>
        </a:lnSpc>
        <a:spcBef>
          <a:spcPts val="777"/>
        </a:spcBef>
        <a:buFont typeface="Arial" panose="020B0604020202020204" pitchFamily="34" charset="0"/>
        <a:buChar char="•"/>
        <a:defRPr sz="2175" kern="1200">
          <a:solidFill>
            <a:schemeClr val="tx1"/>
          </a:solidFill>
          <a:latin typeface="+mn-lt"/>
          <a:ea typeface="+mn-ea"/>
          <a:cs typeface="+mn-cs"/>
        </a:defRPr>
      </a:lvl1pPr>
      <a:lvl2pPr marL="532798" indent="-177599" algn="l" defTabSz="710397" rtl="0" eaLnBrk="1" latinLnBrk="0" hangingPunct="1">
        <a:lnSpc>
          <a:spcPct val="90000"/>
        </a:lnSpc>
        <a:spcBef>
          <a:spcPts val="388"/>
        </a:spcBef>
        <a:buFont typeface="Arial" panose="020B0604020202020204" pitchFamily="34" charset="0"/>
        <a:buChar char="•"/>
        <a:defRPr sz="1865" kern="1200">
          <a:solidFill>
            <a:schemeClr val="tx1"/>
          </a:solidFill>
          <a:latin typeface="+mn-lt"/>
          <a:ea typeface="+mn-ea"/>
          <a:cs typeface="+mn-cs"/>
        </a:defRPr>
      </a:lvl2pPr>
      <a:lvl3pPr marL="887997" indent="-177599" algn="l" defTabSz="710397" rtl="0" eaLnBrk="1" latinLnBrk="0" hangingPunct="1">
        <a:lnSpc>
          <a:spcPct val="90000"/>
        </a:lnSpc>
        <a:spcBef>
          <a:spcPts val="388"/>
        </a:spcBef>
        <a:buFont typeface="Arial" panose="020B0604020202020204" pitchFamily="34" charset="0"/>
        <a:buChar char="•"/>
        <a:defRPr sz="1554" kern="1200">
          <a:solidFill>
            <a:schemeClr val="tx1"/>
          </a:solidFill>
          <a:latin typeface="+mn-lt"/>
          <a:ea typeface="+mn-ea"/>
          <a:cs typeface="+mn-cs"/>
        </a:defRPr>
      </a:lvl3pPr>
      <a:lvl4pPr marL="1243195" indent="-177599" algn="l" defTabSz="710397" rtl="0" eaLnBrk="1" latinLnBrk="0" hangingPunct="1">
        <a:lnSpc>
          <a:spcPct val="90000"/>
        </a:lnSpc>
        <a:spcBef>
          <a:spcPts val="388"/>
        </a:spcBef>
        <a:buFont typeface="Arial" panose="020B0604020202020204" pitchFamily="34" charset="0"/>
        <a:buChar char="•"/>
        <a:defRPr sz="1398" kern="1200">
          <a:solidFill>
            <a:schemeClr val="tx1"/>
          </a:solidFill>
          <a:latin typeface="+mn-lt"/>
          <a:ea typeface="+mn-ea"/>
          <a:cs typeface="+mn-cs"/>
        </a:defRPr>
      </a:lvl4pPr>
      <a:lvl5pPr marL="1598394" indent="-177599" algn="l" defTabSz="710397" rtl="0" eaLnBrk="1" latinLnBrk="0" hangingPunct="1">
        <a:lnSpc>
          <a:spcPct val="90000"/>
        </a:lnSpc>
        <a:spcBef>
          <a:spcPts val="388"/>
        </a:spcBef>
        <a:buFont typeface="Arial" panose="020B0604020202020204" pitchFamily="34" charset="0"/>
        <a:buChar char="•"/>
        <a:defRPr sz="1398" kern="1200">
          <a:solidFill>
            <a:schemeClr val="tx1"/>
          </a:solidFill>
          <a:latin typeface="+mn-lt"/>
          <a:ea typeface="+mn-ea"/>
          <a:cs typeface="+mn-cs"/>
        </a:defRPr>
      </a:lvl5pPr>
      <a:lvl6pPr marL="1953593" indent="-177599" algn="l" defTabSz="710397" rtl="0" eaLnBrk="1" latinLnBrk="0" hangingPunct="1">
        <a:lnSpc>
          <a:spcPct val="90000"/>
        </a:lnSpc>
        <a:spcBef>
          <a:spcPts val="388"/>
        </a:spcBef>
        <a:buFont typeface="Arial" panose="020B0604020202020204" pitchFamily="34" charset="0"/>
        <a:buChar char="•"/>
        <a:defRPr sz="1398" kern="1200">
          <a:solidFill>
            <a:schemeClr val="tx1"/>
          </a:solidFill>
          <a:latin typeface="+mn-lt"/>
          <a:ea typeface="+mn-ea"/>
          <a:cs typeface="+mn-cs"/>
        </a:defRPr>
      </a:lvl6pPr>
      <a:lvl7pPr marL="2308791" indent="-177599" algn="l" defTabSz="710397" rtl="0" eaLnBrk="1" latinLnBrk="0" hangingPunct="1">
        <a:lnSpc>
          <a:spcPct val="90000"/>
        </a:lnSpc>
        <a:spcBef>
          <a:spcPts val="388"/>
        </a:spcBef>
        <a:buFont typeface="Arial" panose="020B0604020202020204" pitchFamily="34" charset="0"/>
        <a:buChar char="•"/>
        <a:defRPr sz="1398" kern="1200">
          <a:solidFill>
            <a:schemeClr val="tx1"/>
          </a:solidFill>
          <a:latin typeface="+mn-lt"/>
          <a:ea typeface="+mn-ea"/>
          <a:cs typeface="+mn-cs"/>
        </a:defRPr>
      </a:lvl7pPr>
      <a:lvl8pPr marL="2663990" indent="-177599" algn="l" defTabSz="710397" rtl="0" eaLnBrk="1" latinLnBrk="0" hangingPunct="1">
        <a:lnSpc>
          <a:spcPct val="90000"/>
        </a:lnSpc>
        <a:spcBef>
          <a:spcPts val="388"/>
        </a:spcBef>
        <a:buFont typeface="Arial" panose="020B0604020202020204" pitchFamily="34" charset="0"/>
        <a:buChar char="•"/>
        <a:defRPr sz="1398" kern="1200">
          <a:solidFill>
            <a:schemeClr val="tx1"/>
          </a:solidFill>
          <a:latin typeface="+mn-lt"/>
          <a:ea typeface="+mn-ea"/>
          <a:cs typeface="+mn-cs"/>
        </a:defRPr>
      </a:lvl8pPr>
      <a:lvl9pPr marL="3019189" indent="-177599" algn="l" defTabSz="710397" rtl="0" eaLnBrk="1" latinLnBrk="0" hangingPunct="1">
        <a:lnSpc>
          <a:spcPct val="90000"/>
        </a:lnSpc>
        <a:spcBef>
          <a:spcPts val="388"/>
        </a:spcBef>
        <a:buFont typeface="Arial" panose="020B0604020202020204" pitchFamily="34" charset="0"/>
        <a:buChar char="•"/>
        <a:defRPr sz="1398" kern="1200">
          <a:solidFill>
            <a:schemeClr val="tx1"/>
          </a:solidFill>
          <a:latin typeface="+mn-lt"/>
          <a:ea typeface="+mn-ea"/>
          <a:cs typeface="+mn-cs"/>
        </a:defRPr>
      </a:lvl9pPr>
    </p:bodyStyle>
    <p:otherStyle>
      <a:defPPr>
        <a:defRPr lang="en-US"/>
      </a:defPPr>
      <a:lvl1pPr marL="0" algn="l" defTabSz="710397" rtl="0" eaLnBrk="1" latinLnBrk="0" hangingPunct="1">
        <a:defRPr sz="1398" kern="1200">
          <a:solidFill>
            <a:schemeClr val="tx1"/>
          </a:solidFill>
          <a:latin typeface="+mn-lt"/>
          <a:ea typeface="+mn-ea"/>
          <a:cs typeface="+mn-cs"/>
        </a:defRPr>
      </a:lvl1pPr>
      <a:lvl2pPr marL="355199" algn="l" defTabSz="710397" rtl="0" eaLnBrk="1" latinLnBrk="0" hangingPunct="1">
        <a:defRPr sz="1398" kern="1200">
          <a:solidFill>
            <a:schemeClr val="tx1"/>
          </a:solidFill>
          <a:latin typeface="+mn-lt"/>
          <a:ea typeface="+mn-ea"/>
          <a:cs typeface="+mn-cs"/>
        </a:defRPr>
      </a:lvl2pPr>
      <a:lvl3pPr marL="710397" algn="l" defTabSz="710397" rtl="0" eaLnBrk="1" latinLnBrk="0" hangingPunct="1">
        <a:defRPr sz="1398" kern="1200">
          <a:solidFill>
            <a:schemeClr val="tx1"/>
          </a:solidFill>
          <a:latin typeface="+mn-lt"/>
          <a:ea typeface="+mn-ea"/>
          <a:cs typeface="+mn-cs"/>
        </a:defRPr>
      </a:lvl3pPr>
      <a:lvl4pPr marL="1065596" algn="l" defTabSz="710397" rtl="0" eaLnBrk="1" latinLnBrk="0" hangingPunct="1">
        <a:defRPr sz="1398" kern="1200">
          <a:solidFill>
            <a:schemeClr val="tx1"/>
          </a:solidFill>
          <a:latin typeface="+mn-lt"/>
          <a:ea typeface="+mn-ea"/>
          <a:cs typeface="+mn-cs"/>
        </a:defRPr>
      </a:lvl4pPr>
      <a:lvl5pPr marL="1420795" algn="l" defTabSz="710397" rtl="0" eaLnBrk="1" latinLnBrk="0" hangingPunct="1">
        <a:defRPr sz="1398" kern="1200">
          <a:solidFill>
            <a:schemeClr val="tx1"/>
          </a:solidFill>
          <a:latin typeface="+mn-lt"/>
          <a:ea typeface="+mn-ea"/>
          <a:cs typeface="+mn-cs"/>
        </a:defRPr>
      </a:lvl5pPr>
      <a:lvl6pPr marL="1775993" algn="l" defTabSz="710397" rtl="0" eaLnBrk="1" latinLnBrk="0" hangingPunct="1">
        <a:defRPr sz="1398" kern="1200">
          <a:solidFill>
            <a:schemeClr val="tx1"/>
          </a:solidFill>
          <a:latin typeface="+mn-lt"/>
          <a:ea typeface="+mn-ea"/>
          <a:cs typeface="+mn-cs"/>
        </a:defRPr>
      </a:lvl6pPr>
      <a:lvl7pPr marL="2131192" algn="l" defTabSz="710397" rtl="0" eaLnBrk="1" latinLnBrk="0" hangingPunct="1">
        <a:defRPr sz="1398" kern="1200">
          <a:solidFill>
            <a:schemeClr val="tx1"/>
          </a:solidFill>
          <a:latin typeface="+mn-lt"/>
          <a:ea typeface="+mn-ea"/>
          <a:cs typeface="+mn-cs"/>
        </a:defRPr>
      </a:lvl7pPr>
      <a:lvl8pPr marL="2486391" algn="l" defTabSz="710397" rtl="0" eaLnBrk="1" latinLnBrk="0" hangingPunct="1">
        <a:defRPr sz="1398" kern="1200">
          <a:solidFill>
            <a:schemeClr val="tx1"/>
          </a:solidFill>
          <a:latin typeface="+mn-lt"/>
          <a:ea typeface="+mn-ea"/>
          <a:cs typeface="+mn-cs"/>
        </a:defRPr>
      </a:lvl8pPr>
      <a:lvl9pPr marL="2841589" algn="l" defTabSz="710397" rtl="0" eaLnBrk="1" latinLnBrk="0" hangingPunct="1">
        <a:defRPr sz="139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diagramData" Target="../diagrams/data1.xml"/><Relationship Id="rId3" Type="http://schemas.openxmlformats.org/officeDocument/2006/relationships/image" Target="../media/image25.png"/><Relationship Id="rId7" Type="http://schemas.openxmlformats.org/officeDocument/2006/relationships/image" Target="../media/image29.png"/><Relationship Id="rId12" Type="http://schemas.microsoft.com/office/2007/relationships/diagramDrawing" Target="../diagrams/drawing1.xml"/><Relationship Id="rId2" Type="http://schemas.openxmlformats.org/officeDocument/2006/relationships/image" Target="../media/image24.png"/><Relationship Id="rId1" Type="http://schemas.openxmlformats.org/officeDocument/2006/relationships/slideLayout" Target="../slideLayouts/slideLayout5.xml"/><Relationship Id="rId6" Type="http://schemas.openxmlformats.org/officeDocument/2006/relationships/image" Target="../media/image28.png"/><Relationship Id="rId11" Type="http://schemas.openxmlformats.org/officeDocument/2006/relationships/diagramColors" Target="../diagrams/colors1.xml"/><Relationship Id="rId5" Type="http://schemas.openxmlformats.org/officeDocument/2006/relationships/image" Target="../media/image27.png"/><Relationship Id="rId10" Type="http://schemas.openxmlformats.org/officeDocument/2006/relationships/diagramQuickStyle" Target="../diagrams/quickStyle1.xml"/><Relationship Id="rId4" Type="http://schemas.openxmlformats.org/officeDocument/2006/relationships/image" Target="../media/image26.png"/><Relationship Id="rId9" Type="http://schemas.openxmlformats.org/officeDocument/2006/relationships/diagramLayout" Target="../diagrams/layout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1.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5.xml"/></Relationships>
</file>

<file path=ppt/slides/_rels/slide102.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5.xml"/></Relationships>
</file>

<file path=ppt/slides/_rels/slide103.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113.tiff"/><Relationship Id="rId1" Type="http://schemas.openxmlformats.org/officeDocument/2006/relationships/slideLayout" Target="../slideLayouts/slideLayout5.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04.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5.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5.xml"/><Relationship Id="rId5" Type="http://schemas.openxmlformats.org/officeDocument/2006/relationships/image" Target="../media/image116.png"/><Relationship Id="rId4" Type="http://schemas.openxmlformats.org/officeDocument/2006/relationships/image" Target="../media/image1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0.xml.rels><?xml version="1.0" encoding="UTF-8" standalone="yes"?>
<Relationships xmlns="http://schemas.openxmlformats.org/package/2006/relationships"><Relationship Id="rId3" Type="http://schemas.openxmlformats.org/officeDocument/2006/relationships/image" Target="../media/image106.png"/><Relationship Id="rId7" Type="http://schemas.openxmlformats.org/officeDocument/2006/relationships/image" Target="../media/image120.png"/><Relationship Id="rId2" Type="http://schemas.openxmlformats.org/officeDocument/2006/relationships/image" Target="../media/image105.png"/><Relationship Id="rId1" Type="http://schemas.openxmlformats.org/officeDocument/2006/relationships/slideLayout" Target="../slideLayouts/slideLayout5.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11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5.xml"/><Relationship Id="rId4" Type="http://schemas.openxmlformats.org/officeDocument/2006/relationships/image" Target="../media/image121.png"/></Relationships>
</file>

<file path=ppt/slides/_rels/slide11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5.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4.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5.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6.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5.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5.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3.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5.xml"/></Relationships>
</file>

<file path=ppt/slides/_rels/slide13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5.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6.xml.rels><?xml version="1.0" encoding="UTF-8" standalone="yes"?>
<Relationships xmlns="http://schemas.openxmlformats.org/package/2006/relationships"><Relationship Id="rId8" Type="http://schemas.openxmlformats.org/officeDocument/2006/relationships/diagramLayout" Target="../diagrams/layout10.xml"/><Relationship Id="rId3" Type="http://schemas.openxmlformats.org/officeDocument/2006/relationships/diagramLayout" Target="../diagrams/layout9.xml"/><Relationship Id="rId7" Type="http://schemas.openxmlformats.org/officeDocument/2006/relationships/diagramData" Target="../diagrams/data10.xml"/><Relationship Id="rId2" Type="http://schemas.openxmlformats.org/officeDocument/2006/relationships/diagramData" Target="../diagrams/data9.xml"/><Relationship Id="rId1" Type="http://schemas.openxmlformats.org/officeDocument/2006/relationships/slideLayout" Target="../slideLayouts/slideLayout5.xml"/><Relationship Id="rId6" Type="http://schemas.microsoft.com/office/2007/relationships/diagramDrawing" Target="../diagrams/drawing9.xml"/><Relationship Id="rId11" Type="http://schemas.microsoft.com/office/2007/relationships/diagramDrawing" Target="../diagrams/drawing10.xml"/><Relationship Id="rId5" Type="http://schemas.openxmlformats.org/officeDocument/2006/relationships/diagramColors" Target="../diagrams/colors9.xml"/><Relationship Id="rId10" Type="http://schemas.openxmlformats.org/officeDocument/2006/relationships/diagramColors" Target="../diagrams/colors10.xml"/><Relationship Id="rId4" Type="http://schemas.openxmlformats.org/officeDocument/2006/relationships/diagramQuickStyle" Target="../diagrams/quickStyle9.xml"/><Relationship Id="rId9" Type="http://schemas.openxmlformats.org/officeDocument/2006/relationships/diagramQuickStyle" Target="../diagrams/quickStyle10.xml"/></Relationships>
</file>

<file path=ppt/slides/_rels/slide137.xml.rels><?xml version="1.0" encoding="UTF-8" standalone="yes"?>
<Relationships xmlns="http://schemas.openxmlformats.org/package/2006/relationships"><Relationship Id="rId8" Type="http://schemas.openxmlformats.org/officeDocument/2006/relationships/diagramLayout" Target="../diagrams/layout12.xml"/><Relationship Id="rId3" Type="http://schemas.openxmlformats.org/officeDocument/2006/relationships/diagramLayout" Target="../diagrams/layout11.xml"/><Relationship Id="rId7" Type="http://schemas.openxmlformats.org/officeDocument/2006/relationships/diagramData" Target="../diagrams/data12.xml"/><Relationship Id="rId2" Type="http://schemas.openxmlformats.org/officeDocument/2006/relationships/diagramData" Target="../diagrams/data11.xml"/><Relationship Id="rId1" Type="http://schemas.openxmlformats.org/officeDocument/2006/relationships/slideLayout" Target="../slideLayouts/slideLayout5.xml"/><Relationship Id="rId6" Type="http://schemas.microsoft.com/office/2007/relationships/diagramDrawing" Target="../diagrams/drawing11.xml"/><Relationship Id="rId11" Type="http://schemas.microsoft.com/office/2007/relationships/diagramDrawing" Target="../diagrams/drawing12.xml"/><Relationship Id="rId5" Type="http://schemas.openxmlformats.org/officeDocument/2006/relationships/diagramColors" Target="../diagrams/colors11.xml"/><Relationship Id="rId10" Type="http://schemas.openxmlformats.org/officeDocument/2006/relationships/diagramColors" Target="../diagrams/colors12.xml"/><Relationship Id="rId4" Type="http://schemas.openxmlformats.org/officeDocument/2006/relationships/diagramQuickStyle" Target="../diagrams/quickStyle11.xml"/><Relationship Id="rId9" Type="http://schemas.openxmlformats.org/officeDocument/2006/relationships/diagramQuickStyle" Target="../diagrams/quickStyle12.xml"/></Relationships>
</file>

<file path=ppt/slides/_rels/slide138.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jpeg"/><Relationship Id="rId1" Type="http://schemas.openxmlformats.org/officeDocument/2006/relationships/slideLayout" Target="../slideLayouts/slideLayout5.xml"/><Relationship Id="rId5" Type="http://schemas.openxmlformats.org/officeDocument/2006/relationships/image" Target="../media/image130.png"/><Relationship Id="rId4" Type="http://schemas.openxmlformats.org/officeDocument/2006/relationships/image" Target="../media/image129.png"/></Relationships>
</file>

<file path=ppt/slides/_rels/slide139.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5.xml"/></Relationships>
</file>

<file path=ppt/slides/_rels/slide140.xml.rels><?xml version="1.0" encoding="UTF-8" standalone="yes"?>
<Relationships xmlns="http://schemas.openxmlformats.org/package/2006/relationships"><Relationship Id="rId3" Type="http://schemas.openxmlformats.org/officeDocument/2006/relationships/hyperlink" Target="mailto:sesitjen.kemenhub@gmail.com" TargetMode="External"/><Relationship Id="rId2" Type="http://schemas.openxmlformats.org/officeDocument/2006/relationships/image" Target="../media/image132.png"/><Relationship Id="rId1" Type="http://schemas.openxmlformats.org/officeDocument/2006/relationships/slideLayout" Target="../slideLayouts/slideLayout5.xml"/></Relationships>
</file>

<file path=ppt/slides/_rels/slide141.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5.xml"/></Relationships>
</file>

<file path=ppt/slides/_rels/slide14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5.xml"/><Relationship Id="rId6" Type="http://schemas.openxmlformats.org/officeDocument/2006/relationships/image" Target="../media/image138.svg"/><Relationship Id="rId5" Type="http://schemas.openxmlformats.org/officeDocument/2006/relationships/image" Target="../media/image137.png"/><Relationship Id="rId4" Type="http://schemas.openxmlformats.org/officeDocument/2006/relationships/image" Target="../media/image136.png"/></Relationships>
</file>

<file path=ppt/slides/_rels/slide143.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5.xml"/></Relationships>
</file>

<file path=ppt/slides/_rels/slide144.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5.xml"/></Relationships>
</file>

<file path=ppt/slides/_rels/slide145.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hyperlink" Target="https://esr.menpan.go.id/" TargetMode="External"/><Relationship Id="rId1" Type="http://schemas.openxmlformats.org/officeDocument/2006/relationships/slideLayout" Target="../slideLayouts/slideLayout5.xml"/></Relationships>
</file>

<file path=ppt/slides/_rels/slide146.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5.xml"/></Relationships>
</file>

<file path=ppt/slides/_rels/slide147.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5.xml"/><Relationship Id="rId4" Type="http://schemas.openxmlformats.org/officeDocument/2006/relationships/image" Target="../media/image147.pn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5.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1.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5.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4.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5.xml"/></Relationships>
</file>

<file path=ppt/slides/_rels/slide155.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49.png"/><Relationship Id="rId1" Type="http://schemas.openxmlformats.org/officeDocument/2006/relationships/slideLayout" Target="../slideLayouts/slideLayout5.xml"/></Relationships>
</file>

<file path=ppt/slides/_rels/slide156.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49.png"/><Relationship Id="rId1" Type="http://schemas.openxmlformats.org/officeDocument/2006/relationships/slideLayout" Target="../slideLayouts/slideLayout5.xml"/></Relationships>
</file>

<file path=ppt/slides/_rels/slide157.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49.png"/><Relationship Id="rId1" Type="http://schemas.openxmlformats.org/officeDocument/2006/relationships/slideLayout" Target="../slideLayouts/slideLayout5.xml"/></Relationships>
</file>

<file path=ppt/slides/_rels/slide158.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5.xml"/></Relationships>
</file>

<file path=ppt/slides/_rels/slide159.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5.xml"/></Relationships>
</file>

<file path=ppt/slides/_rels/slide160.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5.xml"/><Relationship Id="rId4" Type="http://schemas.openxmlformats.org/officeDocument/2006/relationships/hyperlink" Target="http://eperformance.dephub.go.id/" TargetMode="Externa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2.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5.xml"/></Relationships>
</file>

<file path=ppt/slides/_rels/slide163.xml.rels><?xml version="1.0" encoding="UTF-8" standalone="yes"?>
<Relationships xmlns="http://schemas.openxmlformats.org/package/2006/relationships"><Relationship Id="rId8" Type="http://schemas.openxmlformats.org/officeDocument/2006/relationships/image" Target="../media/image164.png"/><Relationship Id="rId3" Type="http://schemas.openxmlformats.org/officeDocument/2006/relationships/image" Target="../media/image160.jpeg"/><Relationship Id="rId7" Type="http://schemas.openxmlformats.org/officeDocument/2006/relationships/image" Target="../media/image163.jpeg"/><Relationship Id="rId2" Type="http://schemas.openxmlformats.org/officeDocument/2006/relationships/image" Target="../media/image159.jpeg"/><Relationship Id="rId1" Type="http://schemas.openxmlformats.org/officeDocument/2006/relationships/slideLayout" Target="../slideLayouts/slideLayout5.xml"/><Relationship Id="rId6" Type="http://schemas.openxmlformats.org/officeDocument/2006/relationships/image" Target="../media/image138.svg"/><Relationship Id="rId5" Type="http://schemas.openxmlformats.org/officeDocument/2006/relationships/image" Target="../media/image162.png"/><Relationship Id="rId4" Type="http://schemas.openxmlformats.org/officeDocument/2006/relationships/image" Target="../media/image161.jpeg"/></Relationships>
</file>

<file path=ppt/slides/_rels/slide164.xml.rels><?xml version="1.0" encoding="UTF-8" standalone="yes"?>
<Relationships xmlns="http://schemas.openxmlformats.org/package/2006/relationships"><Relationship Id="rId8" Type="http://schemas.openxmlformats.org/officeDocument/2006/relationships/image" Target="../media/image163.jpeg"/><Relationship Id="rId3" Type="http://schemas.openxmlformats.org/officeDocument/2006/relationships/image" Target="../media/image166.jpeg"/><Relationship Id="rId7" Type="http://schemas.openxmlformats.org/officeDocument/2006/relationships/image" Target="../media/image138.svg"/><Relationship Id="rId2" Type="http://schemas.openxmlformats.org/officeDocument/2006/relationships/image" Target="../media/image165.jpeg"/><Relationship Id="rId1" Type="http://schemas.openxmlformats.org/officeDocument/2006/relationships/slideLayout" Target="../slideLayouts/slideLayout5.xml"/><Relationship Id="rId6" Type="http://schemas.openxmlformats.org/officeDocument/2006/relationships/image" Target="../media/image162.png"/><Relationship Id="rId5" Type="http://schemas.openxmlformats.org/officeDocument/2006/relationships/image" Target="../media/image161.jpeg"/><Relationship Id="rId4" Type="http://schemas.openxmlformats.org/officeDocument/2006/relationships/image" Target="../media/image160.jpeg"/></Relationships>
</file>

<file path=ppt/slides/_rels/slide165.xml.rels><?xml version="1.0" encoding="UTF-8" standalone="yes"?>
<Relationships xmlns="http://schemas.openxmlformats.org/package/2006/relationships"><Relationship Id="rId8" Type="http://schemas.openxmlformats.org/officeDocument/2006/relationships/image" Target="../media/image172.jpeg"/><Relationship Id="rId3" Type="http://schemas.openxmlformats.org/officeDocument/2006/relationships/image" Target="../media/image166.jpeg"/><Relationship Id="rId7" Type="http://schemas.openxmlformats.org/officeDocument/2006/relationships/image" Target="../media/image171.jpeg"/><Relationship Id="rId2" Type="http://schemas.openxmlformats.org/officeDocument/2006/relationships/image" Target="../media/image167.jpeg"/><Relationship Id="rId1" Type="http://schemas.openxmlformats.org/officeDocument/2006/relationships/slideLayout" Target="../slideLayouts/slideLayout5.xml"/><Relationship Id="rId6" Type="http://schemas.openxmlformats.org/officeDocument/2006/relationships/image" Target="../media/image170.svg"/><Relationship Id="rId11" Type="http://schemas.openxmlformats.org/officeDocument/2006/relationships/image" Target="../media/image163.jpeg"/><Relationship Id="rId5" Type="http://schemas.openxmlformats.org/officeDocument/2006/relationships/image" Target="../media/image169.png"/><Relationship Id="rId10" Type="http://schemas.openxmlformats.org/officeDocument/2006/relationships/image" Target="../media/image138.svg"/><Relationship Id="rId4" Type="http://schemas.openxmlformats.org/officeDocument/2006/relationships/image" Target="../media/image168.jpeg"/><Relationship Id="rId9" Type="http://schemas.openxmlformats.org/officeDocument/2006/relationships/image" Target="../media/image162.png"/></Relationships>
</file>

<file path=ppt/slides/_rels/slide166.xml.rels><?xml version="1.0" encoding="UTF-8" standalone="yes"?>
<Relationships xmlns="http://schemas.openxmlformats.org/package/2006/relationships"><Relationship Id="rId8" Type="http://schemas.openxmlformats.org/officeDocument/2006/relationships/image" Target="../media/image163.jpeg"/><Relationship Id="rId3" Type="http://schemas.openxmlformats.org/officeDocument/2006/relationships/image" Target="../media/image174.jpeg"/><Relationship Id="rId7" Type="http://schemas.openxmlformats.org/officeDocument/2006/relationships/image" Target="../media/image175.jpeg"/><Relationship Id="rId2" Type="http://schemas.openxmlformats.org/officeDocument/2006/relationships/image" Target="../media/image173.jpeg"/><Relationship Id="rId1" Type="http://schemas.openxmlformats.org/officeDocument/2006/relationships/slideLayout" Target="../slideLayouts/slideLayout5.xml"/><Relationship Id="rId6" Type="http://schemas.openxmlformats.org/officeDocument/2006/relationships/image" Target="../media/image170.svg"/><Relationship Id="rId5" Type="http://schemas.openxmlformats.org/officeDocument/2006/relationships/image" Target="../media/image169.png"/><Relationship Id="rId4" Type="http://schemas.openxmlformats.org/officeDocument/2006/relationships/image" Target="../media/image168.jpeg"/></Relationships>
</file>

<file path=ppt/slides/_rels/slide167.xml.rels><?xml version="1.0" encoding="UTF-8" standalone="yes"?>
<Relationships xmlns="http://schemas.openxmlformats.org/package/2006/relationships"><Relationship Id="rId3" Type="http://schemas.openxmlformats.org/officeDocument/2006/relationships/image" Target="../media/image177.jpeg"/><Relationship Id="rId7" Type="http://schemas.openxmlformats.org/officeDocument/2006/relationships/image" Target="../media/image180.jpeg"/><Relationship Id="rId2" Type="http://schemas.openxmlformats.org/officeDocument/2006/relationships/image" Target="../media/image176.jpeg"/><Relationship Id="rId1" Type="http://schemas.openxmlformats.org/officeDocument/2006/relationships/slideLayout" Target="../slideLayouts/slideLayout5.xml"/><Relationship Id="rId6" Type="http://schemas.openxmlformats.org/officeDocument/2006/relationships/image" Target="../media/image163.jpeg"/><Relationship Id="rId5" Type="http://schemas.openxmlformats.org/officeDocument/2006/relationships/image" Target="../media/image179.jpeg"/><Relationship Id="rId4" Type="http://schemas.openxmlformats.org/officeDocument/2006/relationships/image" Target="../media/image178.jpeg"/></Relationships>
</file>

<file path=ppt/slides/_rels/slide168.xml.rels><?xml version="1.0" encoding="UTF-8" standalone="yes"?>
<Relationships xmlns="http://schemas.openxmlformats.org/package/2006/relationships"><Relationship Id="rId8" Type="http://schemas.openxmlformats.org/officeDocument/2006/relationships/image" Target="../media/image163.jpeg"/><Relationship Id="rId3" Type="http://schemas.microsoft.com/office/2007/relationships/hdphoto" Target="../media/hdphoto1.wdp"/><Relationship Id="rId7" Type="http://schemas.openxmlformats.org/officeDocument/2006/relationships/image" Target="../media/image183.jpeg"/><Relationship Id="rId2" Type="http://schemas.openxmlformats.org/officeDocument/2006/relationships/image" Target="../media/image181.png"/><Relationship Id="rId1" Type="http://schemas.openxmlformats.org/officeDocument/2006/relationships/slideLayout" Target="../slideLayouts/slideLayout5.xml"/><Relationship Id="rId6" Type="http://schemas.openxmlformats.org/officeDocument/2006/relationships/image" Target="../media/image168.jpeg"/><Relationship Id="rId5" Type="http://schemas.openxmlformats.org/officeDocument/2006/relationships/image" Target="../media/image174.jpeg"/><Relationship Id="rId4" Type="http://schemas.openxmlformats.org/officeDocument/2006/relationships/image" Target="../media/image182.jpeg"/></Relationships>
</file>

<file path=ppt/slides/_rels/slide169.xml.rels><?xml version="1.0" encoding="UTF-8" standalone="yes"?>
<Relationships xmlns="http://schemas.openxmlformats.org/package/2006/relationships"><Relationship Id="rId8" Type="http://schemas.openxmlformats.org/officeDocument/2006/relationships/image" Target="../media/image163.jpeg"/><Relationship Id="rId3" Type="http://schemas.microsoft.com/office/2007/relationships/hdphoto" Target="../media/hdphoto2.wdp"/><Relationship Id="rId7" Type="http://schemas.openxmlformats.org/officeDocument/2006/relationships/image" Target="../media/image187.jpeg"/><Relationship Id="rId2" Type="http://schemas.openxmlformats.org/officeDocument/2006/relationships/image" Target="../media/image184.png"/><Relationship Id="rId1" Type="http://schemas.openxmlformats.org/officeDocument/2006/relationships/slideLayout" Target="../slideLayouts/slideLayout5.xml"/><Relationship Id="rId6" Type="http://schemas.openxmlformats.org/officeDocument/2006/relationships/image" Target="../media/image174.jpeg"/><Relationship Id="rId5" Type="http://schemas.openxmlformats.org/officeDocument/2006/relationships/image" Target="../media/image186.jpeg"/><Relationship Id="rId4" Type="http://schemas.openxmlformats.org/officeDocument/2006/relationships/image" Target="../media/image185.jpeg"/></Relationships>
</file>

<file path=ppt/slides/_rels/slide1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5.xml"/></Relationships>
</file>

<file path=ppt/slides/_rels/slide170.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5.xml"/></Relationships>
</file>

<file path=ppt/slides/_rels/slide171.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5.xml"/></Relationships>
</file>

<file path=ppt/slides/_rels/slide172.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5.xml"/></Relationships>
</file>

<file path=ppt/slides/_rels/slide173.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191.png"/><Relationship Id="rId1" Type="http://schemas.openxmlformats.org/officeDocument/2006/relationships/slideLayout" Target="../slideLayouts/slideLayout5.xml"/><Relationship Id="rId4" Type="http://schemas.openxmlformats.org/officeDocument/2006/relationships/hyperlink" Target="https://portal.djka.dephub.go.id/" TargetMode="External"/></Relationships>
</file>

<file path=ppt/slides/_rels/slide174.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5.xml"/></Relationships>
</file>

<file path=ppt/slides/_rels/slide175.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5.xml"/></Relationships>
</file>

<file path=ppt/slides/_rels/slide176.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5.xml"/></Relationships>
</file>

<file path=ppt/slides/_rels/slide177.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5.xml"/></Relationships>
</file>

<file path=ppt/slides/_rels/slide178.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5.xml"/></Relationships>
</file>

<file path=ppt/slides/_rels/slide179.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0.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95.png"/><Relationship Id="rId1" Type="http://schemas.openxmlformats.org/officeDocument/2006/relationships/slideLayout" Target="../slideLayouts/slideLayout5.xml"/></Relationships>
</file>

<file path=ppt/slides/_rels/slide181.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5.xml"/></Relationships>
</file>

<file path=ppt/slides/_rels/slide182.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5.xml"/></Relationships>
</file>

<file path=ppt/slides/_rels/slide183.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5.xml"/></Relationships>
</file>

<file path=ppt/slides/_rels/slide184.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5.xml"/></Relationships>
</file>

<file path=ppt/slides/_rels/slide185.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5.xml"/></Relationships>
</file>

<file path=ppt/slides/_rels/slide186.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image" Target="../media/image202.png"/><Relationship Id="rId1" Type="http://schemas.openxmlformats.org/officeDocument/2006/relationships/slideLayout" Target="../slideLayouts/slideLayout5.xml"/></Relationships>
</file>

<file path=ppt/slides/_rels/slide187.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5.xml"/></Relationships>
</file>

<file path=ppt/slides/_rels/slide188.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5.xml"/></Relationships>
</file>

<file path=ppt/slides/_rels/slide189.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image" Target="../media/image206.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0.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image" Target="../media/image208.png"/><Relationship Id="rId1" Type="http://schemas.openxmlformats.org/officeDocument/2006/relationships/slideLayout" Target="../slideLayouts/slideLayout5.xml"/></Relationships>
</file>

<file path=ppt/slides/_rels/slide191.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5.xml"/></Relationships>
</file>

<file path=ppt/slides/_rels/slide192.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5.xml"/></Relationships>
</file>

<file path=ppt/slides/_rels/slide193.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212.png"/><Relationship Id="rId1" Type="http://schemas.openxmlformats.org/officeDocument/2006/relationships/slideLayout" Target="../slideLayouts/slideLayout5.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hyperlink" Target="https://pemerintah.net/sistem-akuntabilitas-kinerja-instansi-pemerintah/" TargetMode="Externa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5.xml"/><Relationship Id="rId4" Type="http://schemas.openxmlformats.org/officeDocument/2006/relationships/image" Target="../media/image45.png"/></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5.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5.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4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5.xml"/><Relationship Id="rId5" Type="http://schemas.openxmlformats.org/officeDocument/2006/relationships/image" Target="../media/image54.png"/><Relationship Id="rId4" Type="http://schemas.openxmlformats.org/officeDocument/2006/relationships/image" Target="../media/image52.png"/></Relationships>
</file>

<file path=ppt/slides/_rels/slide4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3.pn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5.xml"/><Relationship Id="rId4" Type="http://schemas.openxmlformats.org/officeDocument/2006/relationships/image" Target="../media/image62.png"/></Relationships>
</file>

<file path=ppt/slides/_rels/slide4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5.xml"/><Relationship Id="rId4" Type="http://schemas.openxmlformats.org/officeDocument/2006/relationships/image" Target="../media/image6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5.xml"/><Relationship Id="rId5" Type="http://schemas.openxmlformats.org/officeDocument/2006/relationships/image" Target="../media/image55.png"/><Relationship Id="rId4" Type="http://schemas.openxmlformats.org/officeDocument/2006/relationships/image" Target="../media/image54.png"/></Relationships>
</file>

<file path=ppt/slides/_rels/slide5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5.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5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5.xml"/><Relationship Id="rId5" Type="http://schemas.openxmlformats.org/officeDocument/2006/relationships/image" Target="../media/image54.png"/><Relationship Id="rId4" Type="http://schemas.openxmlformats.org/officeDocument/2006/relationships/image" Target="../media/image52.png"/></Relationships>
</file>

<file path=ppt/slides/_rels/slide5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53.pn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image" Target="../media/image320.png"/><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5.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3" Type="http://schemas.openxmlformats.org/officeDocument/2006/relationships/image" Target="../media/image79.tmp"/><Relationship Id="rId2" Type="http://schemas.openxmlformats.org/officeDocument/2006/relationships/image" Target="../media/image78.tmp"/><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80.xml.rels><?xml version="1.0" encoding="UTF-8" standalone="yes"?>
<Relationships xmlns="http://schemas.openxmlformats.org/package/2006/relationships"><Relationship Id="rId3" Type="http://schemas.openxmlformats.org/officeDocument/2006/relationships/image" Target="../media/image81.tmp"/><Relationship Id="rId2" Type="http://schemas.openxmlformats.org/officeDocument/2006/relationships/image" Target="../media/image80.tmp"/><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5.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8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5.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8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5.xml"/><Relationship Id="rId5" Type="http://schemas.openxmlformats.org/officeDocument/2006/relationships/image" Target="../media/image90.png"/><Relationship Id="rId4" Type="http://schemas.openxmlformats.org/officeDocument/2006/relationships/image" Target="../media/image89.png"/></Relationships>
</file>

<file path=ppt/slides/_rels/slide84.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1.png"/><Relationship Id="rId1" Type="http://schemas.openxmlformats.org/officeDocument/2006/relationships/slideLayout" Target="../slideLayouts/slideLayout5.xml"/><Relationship Id="rId4" Type="http://schemas.openxmlformats.org/officeDocument/2006/relationships/image" Target="../media/image95.png"/></Relationships>
</file>

<file path=ppt/slides/_rels/slide8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5.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89.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98.png"/><Relationship Id="rId2" Type="http://schemas.openxmlformats.org/officeDocument/2006/relationships/diagramData" Target="../diagrams/data7.xml"/><Relationship Id="rId1" Type="http://schemas.openxmlformats.org/officeDocument/2006/relationships/slideLayout" Target="../slideLayouts/slideLayout5.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emf"/><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5.xml"/><Relationship Id="rId5" Type="http://schemas.openxmlformats.org/officeDocument/2006/relationships/image" Target="../media/image106.png"/><Relationship Id="rId4" Type="http://schemas.openxmlformats.org/officeDocument/2006/relationships/image" Target="../media/image105.png"/></Relationships>
</file>

<file path=ppt/slides/_rels/slide9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98492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7"/>
          <p:cNvSpPr>
            <a:spLocks noGrp="1"/>
          </p:cNvSpPr>
          <p:nvPr>
            <p:ph type="title"/>
          </p:nvPr>
        </p:nvSpPr>
        <p:spPr>
          <a:xfrm>
            <a:off x="197178" y="272035"/>
            <a:ext cx="6520220" cy="344032"/>
          </a:xfrm>
        </p:spPr>
        <p:txBody>
          <a:bodyPr>
            <a:noAutofit/>
          </a:bodyPr>
          <a:lstStyle/>
          <a:p>
            <a:pPr algn="l"/>
            <a:r>
              <a:rPr lang="en-ID" dirty="0" err="1"/>
              <a:t>Lanjutan</a:t>
            </a:r>
            <a:r>
              <a:rPr lang="en-ID" dirty="0"/>
              <a:t>…</a:t>
            </a:r>
            <a:r>
              <a:rPr lang="id-ID" dirty="0"/>
              <a:t> (PELAPORAN SAKIP)</a:t>
            </a:r>
            <a:endParaRPr lang="en-US" dirty="0"/>
          </a:p>
        </p:txBody>
      </p:sp>
      <p:sp>
        <p:nvSpPr>
          <p:cNvPr id="20" name="Slide Number Placeholder 2"/>
          <p:cNvSpPr>
            <a:spLocks noGrp="1"/>
          </p:cNvSpPr>
          <p:nvPr/>
        </p:nvSpPr>
        <p:spPr>
          <a:xfrm>
            <a:off x="7113270" y="5006975"/>
            <a:ext cx="446405" cy="251460"/>
          </a:xfrm>
          <a:prstGeom prst="rect">
            <a:avLst/>
          </a:prstGeom>
          <a:solidFill>
            <a:srgbClr val="F9BE19"/>
          </a:solid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5502A5B-6024-440D-A5A9-5A109256076E}" type="slidenum">
              <a:rPr kumimoji="0" lang="en-US" sz="1200" b="1" i="0" u="none" strike="noStrike" kern="1200" cap="none" spc="0" normalizeH="0" baseline="0" noProof="0" smtClean="0">
                <a:ln>
                  <a:noFill/>
                </a:ln>
                <a:solidFill>
                  <a:schemeClr val="tx1"/>
                </a:solidFill>
                <a:effectLst/>
                <a:uLnTx/>
                <a:uFillTx/>
                <a:latin typeface="Calibri" panose="020F0502020204030204"/>
                <a:ea typeface="+mn-ea"/>
                <a:cs typeface="+mn-cs"/>
              </a:rPr>
              <a:t>10</a:t>
            </a:fld>
            <a:endParaRPr kumimoji="0" lang="en-US" sz="1200" b="1" i="0" u="none" strike="noStrike" kern="1200" cap="none" spc="0" normalizeH="0" baseline="0" noProof="0">
              <a:ln>
                <a:noFill/>
              </a:ln>
              <a:solidFill>
                <a:schemeClr val="tx1"/>
              </a:solidFill>
              <a:effectLst/>
              <a:uLnTx/>
              <a:uFillTx/>
              <a:latin typeface="Calibri" panose="020F0502020204030204"/>
              <a:ea typeface="+mn-ea"/>
              <a:cs typeface="+mn-cs"/>
            </a:endParaRPr>
          </a:p>
        </p:txBody>
      </p:sp>
      <p:sp>
        <p:nvSpPr>
          <p:cNvPr id="21" name="Slide Number Placeholder 3">
            <a:extLst>
              <a:ext uri="{FF2B5EF4-FFF2-40B4-BE49-F238E27FC236}">
                <a16:creationId xmlns:a16="http://schemas.microsoft.com/office/drawing/2014/main" id="{150A1134-FC5A-433F-834E-034FC549E45C}"/>
              </a:ext>
            </a:extLst>
          </p:cNvPr>
          <p:cNvSpPr>
            <a:spLocks noGrp="1"/>
          </p:cNvSpPr>
          <p:nvPr>
            <p:ph type="sldNum" sz="quarter" idx="12"/>
          </p:nvPr>
        </p:nvSpPr>
        <p:spPr>
          <a:xfrm>
            <a:off x="5841168" y="4622232"/>
            <a:ext cx="1700927" cy="162416"/>
          </a:xfrm>
        </p:spPr>
        <p:txBody>
          <a:bodyPr/>
          <a:lstStyle/>
          <a:p>
            <a:pPr defTabSz="567019">
              <a:defRPr/>
            </a:pPr>
            <a:fld id="{FA09A122-431D-41C4-AE5F-6B49F82A7907}" type="slidenum">
              <a:rPr lang="en-US">
                <a:solidFill>
                  <a:prstClr val="black">
                    <a:tint val="75000"/>
                  </a:prstClr>
                </a:solidFill>
                <a:latin typeface="Calibri" panose="020F0502020204030204"/>
              </a:rPr>
              <a:pPr defTabSz="567019">
                <a:defRPr/>
              </a:pPr>
              <a:t>10</a:t>
            </a:fld>
            <a:endParaRPr lang="en-US">
              <a:solidFill>
                <a:prstClr val="black">
                  <a:tint val="75000"/>
                </a:prstClr>
              </a:solidFill>
              <a:latin typeface="Calibri" panose="020F0502020204030204"/>
            </a:endParaRPr>
          </a:p>
        </p:txBody>
      </p:sp>
      <p:sp>
        <p:nvSpPr>
          <p:cNvPr id="22" name="TextBox 21">
            <a:extLst>
              <a:ext uri="{FF2B5EF4-FFF2-40B4-BE49-F238E27FC236}">
                <a16:creationId xmlns:a16="http://schemas.microsoft.com/office/drawing/2014/main" id="{17531756-DAD7-4FC2-8E8B-3E0507B05499}"/>
              </a:ext>
            </a:extLst>
          </p:cNvPr>
          <p:cNvSpPr txBox="1"/>
          <p:nvPr/>
        </p:nvSpPr>
        <p:spPr>
          <a:xfrm>
            <a:off x="269832" y="3894272"/>
            <a:ext cx="3175759" cy="703013"/>
          </a:xfrm>
          <a:prstGeom prst="rect">
            <a:avLst/>
          </a:prstGeom>
          <a:noFill/>
        </p:spPr>
        <p:txBody>
          <a:bodyPr wrap="square">
            <a:spAutoFit/>
          </a:bodyPr>
          <a:lstStyle/>
          <a:p>
            <a:pPr algn="just" defTabSz="567019"/>
            <a:r>
              <a:rPr lang="id-ID" sz="992" i="1" dirty="0">
                <a:solidFill>
                  <a:prstClr val="black"/>
                </a:solidFill>
                <a:latin typeface="Calibri" panose="020F0502020204030204"/>
              </a:rPr>
              <a:t>*) </a:t>
            </a:r>
            <a:r>
              <a:rPr lang="en-ID" sz="992" i="1" dirty="0" err="1">
                <a:solidFill>
                  <a:prstClr val="black"/>
                </a:solidFill>
                <a:latin typeface="Calibri" panose="020F0502020204030204"/>
              </a:rPr>
              <a:t>Pelaporan</a:t>
            </a:r>
            <a:r>
              <a:rPr lang="en-ID" sz="992" i="1" dirty="0">
                <a:solidFill>
                  <a:prstClr val="black"/>
                </a:solidFill>
                <a:latin typeface="Calibri" panose="020F0502020204030204"/>
              </a:rPr>
              <a:t> Kinerja </a:t>
            </a:r>
            <a:r>
              <a:rPr lang="en-ID" sz="992" i="1" dirty="0" err="1">
                <a:solidFill>
                  <a:prstClr val="black"/>
                </a:solidFill>
                <a:latin typeface="Calibri" panose="020F0502020204030204"/>
              </a:rPr>
              <a:t>adalah</a:t>
            </a:r>
            <a:r>
              <a:rPr lang="en-ID" sz="992" i="1" dirty="0">
                <a:solidFill>
                  <a:prstClr val="black"/>
                </a:solidFill>
                <a:latin typeface="Calibri" panose="020F0502020204030204"/>
              </a:rPr>
              <a:t> </a:t>
            </a:r>
            <a:r>
              <a:rPr lang="en-ID" sz="992" i="1" dirty="0" err="1">
                <a:solidFill>
                  <a:prstClr val="black"/>
                </a:solidFill>
                <a:latin typeface="Calibri" panose="020F0502020204030204"/>
              </a:rPr>
              <a:t>merupakan</a:t>
            </a:r>
            <a:r>
              <a:rPr lang="en-ID" sz="992" i="1" dirty="0">
                <a:solidFill>
                  <a:prstClr val="black"/>
                </a:solidFill>
                <a:latin typeface="Calibri" panose="020F0502020204030204"/>
              </a:rPr>
              <a:t> </a:t>
            </a:r>
            <a:r>
              <a:rPr lang="en-ID" sz="992" i="1" dirty="0" err="1">
                <a:solidFill>
                  <a:prstClr val="black"/>
                </a:solidFill>
                <a:latin typeface="Calibri" panose="020F0502020204030204"/>
              </a:rPr>
              <a:t>refleksi</a:t>
            </a:r>
            <a:r>
              <a:rPr lang="en-ID" sz="992" i="1" dirty="0">
                <a:solidFill>
                  <a:prstClr val="black"/>
                </a:solidFill>
                <a:latin typeface="Calibri" panose="020F0502020204030204"/>
              </a:rPr>
              <a:t> </a:t>
            </a:r>
            <a:r>
              <a:rPr lang="en-ID" sz="992" i="1" dirty="0" err="1">
                <a:solidFill>
                  <a:prstClr val="black"/>
                </a:solidFill>
                <a:latin typeface="Calibri" panose="020F0502020204030204"/>
              </a:rPr>
              <a:t>kewajiban</a:t>
            </a:r>
            <a:r>
              <a:rPr lang="en-ID" sz="992" i="1" dirty="0">
                <a:solidFill>
                  <a:prstClr val="black"/>
                </a:solidFill>
                <a:latin typeface="Calibri" panose="020F0502020204030204"/>
              </a:rPr>
              <a:t> </a:t>
            </a:r>
            <a:r>
              <a:rPr lang="en-ID" sz="992" i="1" dirty="0" err="1">
                <a:solidFill>
                  <a:prstClr val="black"/>
                </a:solidFill>
                <a:latin typeface="Calibri" panose="020F0502020204030204"/>
              </a:rPr>
              <a:t>untuk</a:t>
            </a:r>
            <a:r>
              <a:rPr lang="en-ID" sz="992" i="1" dirty="0">
                <a:solidFill>
                  <a:prstClr val="black"/>
                </a:solidFill>
                <a:latin typeface="Calibri" panose="020F0502020204030204"/>
              </a:rPr>
              <a:t> </a:t>
            </a:r>
            <a:r>
              <a:rPr lang="en-ID" sz="992" i="1" dirty="0" err="1">
                <a:solidFill>
                  <a:prstClr val="black"/>
                </a:solidFill>
                <a:latin typeface="Calibri" panose="020F0502020204030204"/>
              </a:rPr>
              <a:t>melaporkan</a:t>
            </a:r>
            <a:r>
              <a:rPr lang="en-ID" sz="992" i="1" dirty="0">
                <a:solidFill>
                  <a:prstClr val="black"/>
                </a:solidFill>
                <a:latin typeface="Calibri" panose="020F0502020204030204"/>
              </a:rPr>
              <a:t> </a:t>
            </a:r>
            <a:r>
              <a:rPr lang="en-ID" sz="992" i="1" dirty="0" err="1">
                <a:solidFill>
                  <a:prstClr val="black"/>
                </a:solidFill>
                <a:latin typeface="Calibri" panose="020F0502020204030204"/>
              </a:rPr>
              <a:t>kinerja</a:t>
            </a:r>
            <a:r>
              <a:rPr lang="en-ID" sz="992" i="1" dirty="0">
                <a:solidFill>
                  <a:prstClr val="black"/>
                </a:solidFill>
                <a:latin typeface="Calibri" panose="020F0502020204030204"/>
              </a:rPr>
              <a:t> </a:t>
            </a:r>
            <a:r>
              <a:rPr lang="en-ID" sz="992" i="1" dirty="0" err="1">
                <a:solidFill>
                  <a:prstClr val="black"/>
                </a:solidFill>
                <a:latin typeface="Calibri" panose="020F0502020204030204"/>
              </a:rPr>
              <a:t>semua</a:t>
            </a:r>
            <a:r>
              <a:rPr lang="en-ID" sz="992" i="1" dirty="0">
                <a:solidFill>
                  <a:prstClr val="black"/>
                </a:solidFill>
                <a:latin typeface="Calibri" panose="020F0502020204030204"/>
              </a:rPr>
              <a:t> </a:t>
            </a:r>
            <a:r>
              <a:rPr lang="en-ID" sz="992" i="1" dirty="0" err="1">
                <a:solidFill>
                  <a:prstClr val="black"/>
                </a:solidFill>
                <a:latin typeface="Calibri" panose="020F0502020204030204"/>
              </a:rPr>
              <a:t>aktivitas</a:t>
            </a:r>
            <a:r>
              <a:rPr lang="en-ID" sz="992" i="1" dirty="0">
                <a:solidFill>
                  <a:prstClr val="black"/>
                </a:solidFill>
                <a:latin typeface="Calibri" panose="020F0502020204030204"/>
              </a:rPr>
              <a:t> dan </a:t>
            </a:r>
            <a:r>
              <a:rPr lang="en-ID" sz="992" i="1" dirty="0" err="1">
                <a:solidFill>
                  <a:prstClr val="black"/>
                </a:solidFill>
                <a:latin typeface="Calibri" panose="020F0502020204030204"/>
              </a:rPr>
              <a:t>sumber</a:t>
            </a:r>
            <a:r>
              <a:rPr lang="en-ID" sz="992" i="1" dirty="0">
                <a:solidFill>
                  <a:prstClr val="black"/>
                </a:solidFill>
                <a:latin typeface="Calibri" panose="020F0502020204030204"/>
              </a:rPr>
              <a:t> </a:t>
            </a:r>
            <a:r>
              <a:rPr lang="en-ID" sz="992" i="1" dirty="0" err="1">
                <a:solidFill>
                  <a:prstClr val="black"/>
                </a:solidFill>
                <a:latin typeface="Calibri" panose="020F0502020204030204"/>
              </a:rPr>
              <a:t>daya</a:t>
            </a:r>
            <a:r>
              <a:rPr lang="en-ID" sz="992" i="1" dirty="0">
                <a:solidFill>
                  <a:prstClr val="black"/>
                </a:solidFill>
                <a:latin typeface="Calibri" panose="020F0502020204030204"/>
              </a:rPr>
              <a:t> yang </a:t>
            </a:r>
            <a:r>
              <a:rPr lang="en-ID" sz="992" i="1" dirty="0" err="1">
                <a:solidFill>
                  <a:prstClr val="black"/>
                </a:solidFill>
                <a:latin typeface="Calibri" panose="020F0502020204030204"/>
              </a:rPr>
              <a:t>perlu</a:t>
            </a:r>
            <a:r>
              <a:rPr lang="en-ID" sz="992" i="1" dirty="0">
                <a:solidFill>
                  <a:prstClr val="black"/>
                </a:solidFill>
                <a:latin typeface="Calibri" panose="020F0502020204030204"/>
              </a:rPr>
              <a:t> </a:t>
            </a:r>
            <a:r>
              <a:rPr lang="en-ID" sz="992" i="1" dirty="0" err="1">
                <a:solidFill>
                  <a:prstClr val="black"/>
                </a:solidFill>
                <a:latin typeface="Calibri" panose="020F0502020204030204"/>
              </a:rPr>
              <a:t>dipertanggung</a:t>
            </a:r>
            <a:r>
              <a:rPr lang="en-ID" sz="992" i="1" dirty="0">
                <a:solidFill>
                  <a:prstClr val="black"/>
                </a:solidFill>
                <a:latin typeface="Calibri" panose="020F0502020204030204"/>
              </a:rPr>
              <a:t> </a:t>
            </a:r>
            <a:r>
              <a:rPr lang="en-ID" sz="992" i="1" dirty="0" err="1">
                <a:solidFill>
                  <a:prstClr val="black"/>
                </a:solidFill>
                <a:latin typeface="Calibri" panose="020F0502020204030204"/>
              </a:rPr>
              <a:t>jawabkan</a:t>
            </a:r>
            <a:r>
              <a:rPr lang="en-ID" sz="992" i="1" dirty="0">
                <a:solidFill>
                  <a:prstClr val="black"/>
                </a:solidFill>
                <a:latin typeface="Calibri" panose="020F0502020204030204"/>
              </a:rPr>
              <a:t> </a:t>
            </a:r>
            <a:r>
              <a:rPr lang="en-ID" sz="992" i="1" dirty="0" err="1">
                <a:solidFill>
                  <a:prstClr val="black"/>
                </a:solidFill>
                <a:latin typeface="Calibri" panose="020F0502020204030204"/>
              </a:rPr>
              <a:t>dalam</a:t>
            </a:r>
            <a:r>
              <a:rPr lang="en-ID" sz="992" i="1" dirty="0">
                <a:solidFill>
                  <a:prstClr val="black"/>
                </a:solidFill>
                <a:latin typeface="Calibri" panose="020F0502020204030204"/>
              </a:rPr>
              <a:t> </a:t>
            </a:r>
            <a:r>
              <a:rPr lang="en-ID" sz="992" i="1" dirty="0" err="1">
                <a:solidFill>
                  <a:prstClr val="black"/>
                </a:solidFill>
                <a:latin typeface="Calibri" panose="020F0502020204030204"/>
              </a:rPr>
              <a:t>bentuk</a:t>
            </a:r>
            <a:r>
              <a:rPr lang="en-ID" sz="992" i="1" dirty="0">
                <a:solidFill>
                  <a:prstClr val="black"/>
                </a:solidFill>
                <a:latin typeface="Calibri" panose="020F0502020204030204"/>
              </a:rPr>
              <a:t> </a:t>
            </a:r>
            <a:r>
              <a:rPr lang="en-ID" sz="992" i="1" dirty="0" err="1">
                <a:solidFill>
                  <a:prstClr val="black"/>
                </a:solidFill>
                <a:latin typeface="Calibri" panose="020F0502020204030204"/>
              </a:rPr>
              <a:t>suatu</a:t>
            </a:r>
            <a:r>
              <a:rPr lang="en-ID" sz="992" i="1" dirty="0">
                <a:solidFill>
                  <a:prstClr val="black"/>
                </a:solidFill>
                <a:latin typeface="Calibri" panose="020F0502020204030204"/>
              </a:rPr>
              <a:t> </a:t>
            </a:r>
            <a:r>
              <a:rPr lang="en-ID" sz="992" i="1" dirty="0" err="1">
                <a:solidFill>
                  <a:prstClr val="black"/>
                </a:solidFill>
                <a:latin typeface="Calibri" panose="020F0502020204030204"/>
              </a:rPr>
              <a:t>Laporan</a:t>
            </a:r>
            <a:r>
              <a:rPr lang="en-ID" sz="992" i="1" dirty="0">
                <a:solidFill>
                  <a:prstClr val="black"/>
                </a:solidFill>
                <a:latin typeface="Calibri" panose="020F0502020204030204"/>
              </a:rPr>
              <a:t> Kinerja. </a:t>
            </a:r>
          </a:p>
        </p:txBody>
      </p:sp>
      <p:grpSp>
        <p:nvGrpSpPr>
          <p:cNvPr id="23" name="Group 22">
            <a:extLst>
              <a:ext uri="{FF2B5EF4-FFF2-40B4-BE49-F238E27FC236}">
                <a16:creationId xmlns:a16="http://schemas.microsoft.com/office/drawing/2014/main" id="{DD63CAC1-9C65-45E6-966A-ABCEDCA880D4}"/>
              </a:ext>
            </a:extLst>
          </p:cNvPr>
          <p:cNvGrpSpPr/>
          <p:nvPr/>
        </p:nvGrpSpPr>
        <p:grpSpPr>
          <a:xfrm>
            <a:off x="2957539" y="611545"/>
            <a:ext cx="4507397" cy="4146569"/>
            <a:chOff x="2018026" y="324215"/>
            <a:chExt cx="7542100" cy="7029084"/>
          </a:xfrm>
        </p:grpSpPr>
        <p:grpSp>
          <p:nvGrpSpPr>
            <p:cNvPr id="24" name="Grup 2">
              <a:extLst>
                <a:ext uri="{FF2B5EF4-FFF2-40B4-BE49-F238E27FC236}">
                  <a16:creationId xmlns:a16="http://schemas.microsoft.com/office/drawing/2014/main" id="{F1601320-FD90-4516-8EB7-6A430273C862}"/>
                </a:ext>
              </a:extLst>
            </p:cNvPr>
            <p:cNvGrpSpPr/>
            <p:nvPr/>
          </p:nvGrpSpPr>
          <p:grpSpPr>
            <a:xfrm>
              <a:off x="2018026" y="324215"/>
              <a:ext cx="7542100" cy="7029084"/>
              <a:chOff x="2639760" y="649330"/>
              <a:chExt cx="6337540" cy="6703969"/>
            </a:xfrm>
          </p:grpSpPr>
          <p:sp>
            <p:nvSpPr>
              <p:cNvPr id="28" name="Google Shape;22;p6">
                <a:extLst>
                  <a:ext uri="{FF2B5EF4-FFF2-40B4-BE49-F238E27FC236}">
                    <a16:creationId xmlns:a16="http://schemas.microsoft.com/office/drawing/2014/main" id="{15100469-2C67-4FC9-880C-68393DB89E0E}"/>
                  </a:ext>
                </a:extLst>
              </p:cNvPr>
              <p:cNvSpPr/>
              <p:nvPr/>
            </p:nvSpPr>
            <p:spPr>
              <a:xfrm>
                <a:off x="3032776" y="1411072"/>
                <a:ext cx="3638025" cy="1711441"/>
              </a:xfrm>
              <a:custGeom>
                <a:avLst/>
                <a:gdLst/>
                <a:ahLst/>
                <a:cxnLst/>
                <a:rect l="l" t="t" r="r" b="b"/>
                <a:pathLst>
                  <a:path w="3367455" h="1638266" extrusionOk="0">
                    <a:moveTo>
                      <a:pt x="0" y="1638266"/>
                    </a:moveTo>
                    <a:cubicBezTo>
                      <a:pt x="447836" y="1094891"/>
                      <a:pt x="722053" y="30655"/>
                      <a:pt x="1343509" y="8140"/>
                    </a:cubicBezTo>
                    <a:cubicBezTo>
                      <a:pt x="1485722" y="19080"/>
                      <a:pt x="2276118" y="-236197"/>
                      <a:pt x="3367455" y="1429922"/>
                    </a:cubicBezTo>
                    <a:cubicBezTo>
                      <a:pt x="1619937" y="608119"/>
                      <a:pt x="387493" y="1429922"/>
                      <a:pt x="0" y="1638266"/>
                    </a:cubicBezTo>
                    <a:close/>
                  </a:path>
                </a:pathLst>
              </a:custGeom>
              <a:gradFill>
                <a:gsLst>
                  <a:gs pos="0">
                    <a:srgbClr val="78B64E"/>
                  </a:gs>
                  <a:gs pos="48000">
                    <a:schemeClr val="accent6">
                      <a:lumMod val="75000"/>
                    </a:schemeClr>
                  </a:gs>
                  <a:gs pos="98000">
                    <a:schemeClr val="accent6">
                      <a:lumMod val="50000"/>
                    </a:schemeClr>
                  </a:gs>
                  <a:gs pos="100000">
                    <a:schemeClr val="accent6">
                      <a:lumMod val="50000"/>
                    </a:schemeClr>
                  </a:gs>
                </a:gsLst>
                <a:path path="circle">
                  <a:fillToRect t="100000" r="100000"/>
                </a:path>
                <a:tileRect l="-100000" b="-100000"/>
              </a:gradFill>
              <a:ln w="41275" cap="flat" cmpd="sng">
                <a:solidFill>
                  <a:schemeClr val="lt1"/>
                </a:solidFill>
                <a:prstDash val="solid"/>
                <a:miter lim="800000"/>
                <a:headEnd type="none" w="sm" len="sm"/>
                <a:tailEnd type="none" w="sm" len="sm"/>
              </a:ln>
              <a:effectLst>
                <a:outerShdw blurRad="165100" dist="152400" dir="5460000" algn="tl" rotWithShape="0">
                  <a:srgbClr val="000000">
                    <a:alpha val="40000"/>
                  </a:srgbClr>
                </a:outerShdw>
              </a:effectLst>
            </p:spPr>
            <p:txBody>
              <a:bodyPr spcFirstLastPara="1" wrap="square" lIns="56688" tIns="28336" rIns="56688" bIns="28336" anchor="ctr" anchorCtr="0">
                <a:noAutofit/>
              </a:bodyPr>
              <a:lstStyle/>
              <a:p>
                <a:pPr algn="ctr" defTabSz="567019"/>
                <a:endParaRPr sz="1116">
                  <a:solidFill>
                    <a:prstClr val="black"/>
                  </a:solidFill>
                  <a:latin typeface="Calibri"/>
                  <a:ea typeface="Calibri"/>
                  <a:cs typeface="Calibri"/>
                  <a:sym typeface="Calibri"/>
                </a:endParaRPr>
              </a:p>
            </p:txBody>
          </p:sp>
          <p:pic>
            <p:nvPicPr>
              <p:cNvPr id="29" name="Google Shape;25;p6">
                <a:extLst>
                  <a:ext uri="{FF2B5EF4-FFF2-40B4-BE49-F238E27FC236}">
                    <a16:creationId xmlns:a16="http://schemas.microsoft.com/office/drawing/2014/main" id="{751C9A90-A2F1-43AD-A192-773A0A21FA45}"/>
                  </a:ext>
                </a:extLst>
              </p:cNvPr>
              <p:cNvPicPr preferRelativeResize="0"/>
              <p:nvPr/>
            </p:nvPicPr>
            <p:blipFill rotWithShape="1">
              <a:blip r:embed="rId2">
                <a:alphaModFix/>
                <a:duotone>
                  <a:schemeClr val="accent6">
                    <a:shade val="45000"/>
                    <a:satMod val="135000"/>
                  </a:schemeClr>
                  <a:prstClr val="white"/>
                </a:duotone>
              </a:blip>
              <a:srcRect/>
              <a:stretch/>
            </p:blipFill>
            <p:spPr>
              <a:xfrm>
                <a:off x="5505320" y="1987685"/>
                <a:ext cx="472335" cy="456734"/>
              </a:xfrm>
              <a:prstGeom prst="rect">
                <a:avLst/>
              </a:prstGeom>
              <a:noFill/>
              <a:ln>
                <a:noFill/>
              </a:ln>
            </p:spPr>
          </p:pic>
          <p:sp>
            <p:nvSpPr>
              <p:cNvPr id="30" name="Google Shape;27;p6">
                <a:extLst>
                  <a:ext uri="{FF2B5EF4-FFF2-40B4-BE49-F238E27FC236}">
                    <a16:creationId xmlns:a16="http://schemas.microsoft.com/office/drawing/2014/main" id="{A69CDD71-947F-4D4F-9882-418FDCDD1255}"/>
                  </a:ext>
                </a:extLst>
              </p:cNvPr>
              <p:cNvSpPr/>
              <p:nvPr/>
            </p:nvSpPr>
            <p:spPr>
              <a:xfrm>
                <a:off x="3969998" y="1549395"/>
                <a:ext cx="1613170" cy="640415"/>
              </a:xfrm>
              <a:prstGeom prst="rect">
                <a:avLst/>
              </a:prstGeom>
              <a:noFill/>
              <a:ln>
                <a:noFill/>
              </a:ln>
            </p:spPr>
            <p:txBody>
              <a:bodyPr spcFirstLastPara="1" wrap="square" lIns="56688" tIns="28336" rIns="56688" bIns="28336" anchor="t" anchorCtr="0">
                <a:noAutofit/>
              </a:bodyPr>
              <a:lstStyle/>
              <a:p>
                <a:pPr algn="ctr" defTabSz="567019"/>
                <a:r>
                  <a:rPr lang="en-US" sz="1116" b="1" dirty="0">
                    <a:solidFill>
                      <a:prstClr val="black"/>
                    </a:solidFill>
                    <a:latin typeface="Century Gothic"/>
                    <a:ea typeface="Century Gothic"/>
                    <a:cs typeface="Century Gothic"/>
                    <a:sym typeface="Century Gothic"/>
                  </a:rPr>
                  <a:t>RENCANA STRATEGIS</a:t>
                </a:r>
                <a:endParaRPr sz="744" b="1" dirty="0">
                  <a:solidFill>
                    <a:prstClr val="black"/>
                  </a:solidFill>
                  <a:latin typeface="Century Gothic"/>
                  <a:ea typeface="Century Gothic"/>
                  <a:cs typeface="Century Gothic"/>
                  <a:sym typeface="Century Gothic"/>
                </a:endParaRPr>
              </a:p>
            </p:txBody>
          </p:sp>
          <p:sp>
            <p:nvSpPr>
              <p:cNvPr id="31" name="Google Shape;28;p6">
                <a:extLst>
                  <a:ext uri="{FF2B5EF4-FFF2-40B4-BE49-F238E27FC236}">
                    <a16:creationId xmlns:a16="http://schemas.microsoft.com/office/drawing/2014/main" id="{B3E9B569-09D8-45AE-90EC-53A92ECD5AAC}"/>
                  </a:ext>
                </a:extLst>
              </p:cNvPr>
              <p:cNvSpPr/>
              <p:nvPr/>
            </p:nvSpPr>
            <p:spPr>
              <a:xfrm>
                <a:off x="3521291" y="2180661"/>
                <a:ext cx="963236" cy="417981"/>
              </a:xfrm>
              <a:prstGeom prst="rect">
                <a:avLst/>
              </a:prstGeom>
              <a:noFill/>
              <a:ln>
                <a:noFill/>
              </a:ln>
            </p:spPr>
            <p:txBody>
              <a:bodyPr spcFirstLastPara="1" wrap="square" lIns="56688" tIns="28336" rIns="56688" bIns="28336" anchor="t" anchorCtr="0">
                <a:noAutofit/>
              </a:bodyPr>
              <a:lstStyle/>
              <a:p>
                <a:pPr algn="ctr" defTabSz="567019"/>
                <a:r>
                  <a:rPr lang="en-US" sz="1736" b="1" dirty="0">
                    <a:solidFill>
                      <a:prstClr val="black"/>
                    </a:solidFill>
                    <a:latin typeface="Century Gothic"/>
                    <a:ea typeface="Century Gothic"/>
                    <a:cs typeface="Century Gothic"/>
                    <a:sym typeface="Century Gothic"/>
                  </a:rPr>
                  <a:t>01</a:t>
                </a:r>
                <a:endParaRPr sz="1116" b="1" dirty="0">
                  <a:solidFill>
                    <a:prstClr val="black"/>
                  </a:solidFill>
                  <a:latin typeface="Century Gothic"/>
                  <a:ea typeface="Century Gothic"/>
                  <a:cs typeface="Century Gothic"/>
                  <a:sym typeface="Century Gothic"/>
                </a:endParaRPr>
              </a:p>
            </p:txBody>
          </p:sp>
          <p:sp>
            <p:nvSpPr>
              <p:cNvPr id="32" name="Google Shape;29;p6">
                <a:extLst>
                  <a:ext uri="{FF2B5EF4-FFF2-40B4-BE49-F238E27FC236}">
                    <a16:creationId xmlns:a16="http://schemas.microsoft.com/office/drawing/2014/main" id="{52725FBE-F65F-47B7-8D3F-ABFC955044D6}"/>
                  </a:ext>
                </a:extLst>
              </p:cNvPr>
              <p:cNvSpPr/>
              <p:nvPr/>
            </p:nvSpPr>
            <p:spPr>
              <a:xfrm rot="3596935">
                <a:off x="5088245" y="1523314"/>
                <a:ext cx="3517866" cy="1769898"/>
              </a:xfrm>
              <a:custGeom>
                <a:avLst/>
                <a:gdLst/>
                <a:ahLst/>
                <a:cxnLst/>
                <a:rect l="l" t="t" r="r" b="b"/>
                <a:pathLst>
                  <a:path w="3367455" h="1638266" extrusionOk="0">
                    <a:moveTo>
                      <a:pt x="0" y="1638266"/>
                    </a:moveTo>
                    <a:cubicBezTo>
                      <a:pt x="447836" y="1094891"/>
                      <a:pt x="722053" y="30655"/>
                      <a:pt x="1343509" y="8140"/>
                    </a:cubicBezTo>
                    <a:cubicBezTo>
                      <a:pt x="1485722" y="19080"/>
                      <a:pt x="2276118" y="-236197"/>
                      <a:pt x="3367455" y="1429922"/>
                    </a:cubicBezTo>
                    <a:cubicBezTo>
                      <a:pt x="1619937" y="608119"/>
                      <a:pt x="387493" y="1429922"/>
                      <a:pt x="0" y="1638266"/>
                    </a:cubicBezTo>
                    <a:close/>
                  </a:path>
                </a:pathLst>
              </a:custGeom>
              <a:gradFill>
                <a:gsLst>
                  <a:gs pos="0">
                    <a:srgbClr val="FF8D2C"/>
                  </a:gs>
                  <a:gs pos="33000">
                    <a:srgbClr val="FF8D2C"/>
                  </a:gs>
                  <a:gs pos="98000">
                    <a:srgbClr val="DA782B"/>
                  </a:gs>
                  <a:gs pos="100000">
                    <a:srgbClr val="DA782B"/>
                  </a:gs>
                </a:gsLst>
                <a:path path="circle">
                  <a:fillToRect t="100000" r="100000"/>
                </a:path>
                <a:tileRect l="-100000" b="-100000"/>
              </a:gradFill>
              <a:ln w="41275" cap="flat" cmpd="sng">
                <a:solidFill>
                  <a:schemeClr val="lt1"/>
                </a:solidFill>
                <a:prstDash val="solid"/>
                <a:miter lim="800000"/>
                <a:headEnd type="none" w="sm" len="sm"/>
                <a:tailEnd type="none" w="sm" len="sm"/>
              </a:ln>
              <a:effectLst>
                <a:outerShdw blurRad="165100" dist="317500" dir="2460000" algn="tl" rotWithShape="0">
                  <a:srgbClr val="000000">
                    <a:alpha val="40000"/>
                  </a:srgbClr>
                </a:outerShdw>
              </a:effectLst>
            </p:spPr>
            <p:txBody>
              <a:bodyPr spcFirstLastPara="1" wrap="square" lIns="56688" tIns="28336" rIns="56688" bIns="28336" anchor="ctr" anchorCtr="0">
                <a:noAutofit/>
              </a:bodyPr>
              <a:lstStyle/>
              <a:p>
                <a:pPr algn="ctr" defTabSz="567019"/>
                <a:endParaRPr sz="1116">
                  <a:solidFill>
                    <a:prstClr val="black"/>
                  </a:solidFill>
                  <a:latin typeface="Calibri"/>
                  <a:ea typeface="Calibri"/>
                  <a:cs typeface="Calibri"/>
                  <a:sym typeface="Calibri"/>
                </a:endParaRPr>
              </a:p>
            </p:txBody>
          </p:sp>
          <p:pic>
            <p:nvPicPr>
              <p:cNvPr id="33" name="Google Shape;30;p6">
                <a:extLst>
                  <a:ext uri="{FF2B5EF4-FFF2-40B4-BE49-F238E27FC236}">
                    <a16:creationId xmlns:a16="http://schemas.microsoft.com/office/drawing/2014/main" id="{66F1555E-0542-4A46-9087-5D1C06B6FDDF}"/>
                  </a:ext>
                </a:extLst>
              </p:cNvPr>
              <p:cNvPicPr preferRelativeResize="0"/>
              <p:nvPr/>
            </p:nvPicPr>
            <p:blipFill rotWithShape="1">
              <a:blip r:embed="rId3">
                <a:alphaModFix/>
              </a:blip>
              <a:srcRect/>
              <a:stretch/>
            </p:blipFill>
            <p:spPr>
              <a:xfrm>
                <a:off x="6992299" y="2619024"/>
                <a:ext cx="570079" cy="551250"/>
              </a:xfrm>
              <a:prstGeom prst="rect">
                <a:avLst/>
              </a:prstGeom>
              <a:noFill/>
              <a:ln>
                <a:noFill/>
              </a:ln>
            </p:spPr>
          </p:pic>
          <p:sp>
            <p:nvSpPr>
              <p:cNvPr id="34" name="Google Shape;32;p6">
                <a:extLst>
                  <a:ext uri="{FF2B5EF4-FFF2-40B4-BE49-F238E27FC236}">
                    <a16:creationId xmlns:a16="http://schemas.microsoft.com/office/drawing/2014/main" id="{B641F9C8-D1D0-43D1-833A-A4E4D3F9DAA7}"/>
                  </a:ext>
                </a:extLst>
              </p:cNvPr>
              <p:cNvSpPr/>
              <p:nvPr/>
            </p:nvSpPr>
            <p:spPr>
              <a:xfrm>
                <a:off x="5997421" y="1734810"/>
                <a:ext cx="1774557" cy="706337"/>
              </a:xfrm>
              <a:prstGeom prst="rect">
                <a:avLst/>
              </a:prstGeom>
              <a:noFill/>
              <a:ln>
                <a:noFill/>
              </a:ln>
            </p:spPr>
            <p:txBody>
              <a:bodyPr spcFirstLastPara="1" wrap="square" lIns="56688" tIns="28336" rIns="56688" bIns="28336" anchor="t" anchorCtr="0">
                <a:noAutofit/>
              </a:bodyPr>
              <a:lstStyle/>
              <a:p>
                <a:pPr algn="ctr" defTabSz="567019"/>
                <a:r>
                  <a:rPr lang="en-US" sz="1116" b="1" dirty="0">
                    <a:solidFill>
                      <a:prstClr val="black"/>
                    </a:solidFill>
                    <a:latin typeface="Century Gothic"/>
                    <a:ea typeface="Century Gothic"/>
                    <a:cs typeface="Century Gothic"/>
                    <a:sym typeface="Century Gothic"/>
                  </a:rPr>
                  <a:t>PERJANJIAN KINERJA</a:t>
                </a:r>
                <a:endParaRPr sz="744" b="1" dirty="0">
                  <a:solidFill>
                    <a:prstClr val="black"/>
                  </a:solidFill>
                  <a:latin typeface="Century Gothic"/>
                  <a:ea typeface="Century Gothic"/>
                  <a:cs typeface="Century Gothic"/>
                  <a:sym typeface="Century Gothic"/>
                </a:endParaRPr>
              </a:p>
            </p:txBody>
          </p:sp>
          <p:sp>
            <p:nvSpPr>
              <p:cNvPr id="35" name="Google Shape;33;p6">
                <a:extLst>
                  <a:ext uri="{FF2B5EF4-FFF2-40B4-BE49-F238E27FC236}">
                    <a16:creationId xmlns:a16="http://schemas.microsoft.com/office/drawing/2014/main" id="{10E82EAA-6B46-4A61-B5B4-3510DCCFDDA7}"/>
                  </a:ext>
                </a:extLst>
              </p:cNvPr>
              <p:cNvSpPr/>
              <p:nvPr/>
            </p:nvSpPr>
            <p:spPr>
              <a:xfrm>
                <a:off x="5739415" y="1290140"/>
                <a:ext cx="891481" cy="417981"/>
              </a:xfrm>
              <a:prstGeom prst="rect">
                <a:avLst/>
              </a:prstGeom>
              <a:noFill/>
              <a:ln>
                <a:noFill/>
              </a:ln>
            </p:spPr>
            <p:txBody>
              <a:bodyPr spcFirstLastPara="1" wrap="square" lIns="56688" tIns="28336" rIns="56688" bIns="28336" anchor="t" anchorCtr="0">
                <a:noAutofit/>
              </a:bodyPr>
              <a:lstStyle/>
              <a:p>
                <a:pPr algn="ctr" defTabSz="567019"/>
                <a:r>
                  <a:rPr lang="en-US" sz="1736" b="1" dirty="0">
                    <a:solidFill>
                      <a:prstClr val="black"/>
                    </a:solidFill>
                    <a:latin typeface="Century Gothic"/>
                    <a:ea typeface="Century Gothic"/>
                    <a:cs typeface="Century Gothic"/>
                    <a:sym typeface="Century Gothic"/>
                  </a:rPr>
                  <a:t>02</a:t>
                </a:r>
                <a:endParaRPr sz="1116" b="1" dirty="0">
                  <a:solidFill>
                    <a:prstClr val="black"/>
                  </a:solidFill>
                  <a:latin typeface="Century Gothic"/>
                  <a:ea typeface="Century Gothic"/>
                  <a:cs typeface="Century Gothic"/>
                  <a:sym typeface="Century Gothic"/>
                </a:endParaRPr>
              </a:p>
            </p:txBody>
          </p:sp>
          <p:sp>
            <p:nvSpPr>
              <p:cNvPr id="36" name="Google Shape;34;p6">
                <a:extLst>
                  <a:ext uri="{FF2B5EF4-FFF2-40B4-BE49-F238E27FC236}">
                    <a16:creationId xmlns:a16="http://schemas.microsoft.com/office/drawing/2014/main" id="{A8BC59D4-6517-484C-BFE9-DC943B9058A4}"/>
                  </a:ext>
                </a:extLst>
              </p:cNvPr>
              <p:cNvSpPr/>
              <p:nvPr/>
            </p:nvSpPr>
            <p:spPr>
              <a:xfrm rot="7123566">
                <a:off x="6001095" y="3277848"/>
                <a:ext cx="3517866" cy="1769898"/>
              </a:xfrm>
              <a:custGeom>
                <a:avLst/>
                <a:gdLst/>
                <a:ahLst/>
                <a:cxnLst/>
                <a:rect l="l" t="t" r="r" b="b"/>
                <a:pathLst>
                  <a:path w="3367455" h="1638266" extrusionOk="0">
                    <a:moveTo>
                      <a:pt x="0" y="1638266"/>
                    </a:moveTo>
                    <a:cubicBezTo>
                      <a:pt x="447836" y="1094891"/>
                      <a:pt x="722053" y="30655"/>
                      <a:pt x="1343509" y="8140"/>
                    </a:cubicBezTo>
                    <a:cubicBezTo>
                      <a:pt x="1485722" y="19080"/>
                      <a:pt x="2276118" y="-236197"/>
                      <a:pt x="3367455" y="1429922"/>
                    </a:cubicBezTo>
                    <a:cubicBezTo>
                      <a:pt x="1619937" y="608119"/>
                      <a:pt x="387493" y="1429922"/>
                      <a:pt x="0" y="1638266"/>
                    </a:cubicBezTo>
                    <a:close/>
                  </a:path>
                </a:pathLst>
              </a:custGeom>
              <a:gradFill>
                <a:gsLst>
                  <a:gs pos="0">
                    <a:srgbClr val="E54854"/>
                  </a:gs>
                  <a:gs pos="33000">
                    <a:srgbClr val="E54854"/>
                  </a:gs>
                  <a:gs pos="98000">
                    <a:srgbClr val="C3414F"/>
                  </a:gs>
                  <a:gs pos="100000">
                    <a:srgbClr val="C3414F"/>
                  </a:gs>
                </a:gsLst>
                <a:path path="circle">
                  <a:fillToRect t="100000" r="100000"/>
                </a:path>
                <a:tileRect l="-100000" b="-100000"/>
              </a:gradFill>
              <a:ln w="41275" cap="flat" cmpd="sng">
                <a:solidFill>
                  <a:schemeClr val="lt1"/>
                </a:solidFill>
                <a:prstDash val="solid"/>
                <a:miter lim="800000"/>
                <a:headEnd type="none" w="sm" len="sm"/>
                <a:tailEnd type="none" w="sm" len="sm"/>
              </a:ln>
              <a:effectLst>
                <a:outerShdw blurRad="165100" dist="355600" dir="3780000" algn="tl" rotWithShape="0">
                  <a:srgbClr val="000000">
                    <a:alpha val="40000"/>
                  </a:srgbClr>
                </a:outerShdw>
              </a:effectLst>
            </p:spPr>
            <p:txBody>
              <a:bodyPr spcFirstLastPara="1" wrap="square" lIns="56688" tIns="28336" rIns="56688" bIns="28336" anchor="ctr" anchorCtr="0">
                <a:noAutofit/>
              </a:bodyPr>
              <a:lstStyle/>
              <a:p>
                <a:pPr algn="ctr" defTabSz="567019"/>
                <a:endParaRPr sz="1116">
                  <a:solidFill>
                    <a:prstClr val="black"/>
                  </a:solidFill>
                  <a:latin typeface="Calibri"/>
                  <a:ea typeface="Calibri"/>
                  <a:cs typeface="Calibri"/>
                  <a:sym typeface="Calibri"/>
                </a:endParaRPr>
              </a:p>
            </p:txBody>
          </p:sp>
          <p:pic>
            <p:nvPicPr>
              <p:cNvPr id="37" name="Google Shape;35;p6">
                <a:extLst>
                  <a:ext uri="{FF2B5EF4-FFF2-40B4-BE49-F238E27FC236}">
                    <a16:creationId xmlns:a16="http://schemas.microsoft.com/office/drawing/2014/main" id="{489C777B-CB92-490F-ABE2-68A37FA86B33}"/>
                  </a:ext>
                </a:extLst>
              </p:cNvPr>
              <p:cNvPicPr preferRelativeResize="0"/>
              <p:nvPr/>
            </p:nvPicPr>
            <p:blipFill rotWithShape="1">
              <a:blip r:embed="rId4">
                <a:alphaModFix/>
              </a:blip>
              <a:srcRect/>
              <a:stretch/>
            </p:blipFill>
            <p:spPr>
              <a:xfrm>
                <a:off x="7305362" y="4551795"/>
                <a:ext cx="450141" cy="435274"/>
              </a:xfrm>
              <a:prstGeom prst="rect">
                <a:avLst/>
              </a:prstGeom>
              <a:noFill/>
              <a:ln>
                <a:noFill/>
              </a:ln>
            </p:spPr>
          </p:pic>
          <p:sp>
            <p:nvSpPr>
              <p:cNvPr id="38" name="Google Shape;37;p6">
                <a:extLst>
                  <a:ext uri="{FF2B5EF4-FFF2-40B4-BE49-F238E27FC236}">
                    <a16:creationId xmlns:a16="http://schemas.microsoft.com/office/drawing/2014/main" id="{5169210E-8683-48F8-802A-145093D9EDA1}"/>
                  </a:ext>
                </a:extLst>
              </p:cNvPr>
              <p:cNvSpPr/>
              <p:nvPr/>
            </p:nvSpPr>
            <p:spPr>
              <a:xfrm>
                <a:off x="7277339" y="3881059"/>
                <a:ext cx="1699961" cy="579855"/>
              </a:xfrm>
              <a:prstGeom prst="rect">
                <a:avLst/>
              </a:prstGeom>
              <a:noFill/>
              <a:ln>
                <a:noFill/>
              </a:ln>
            </p:spPr>
            <p:txBody>
              <a:bodyPr spcFirstLastPara="1" wrap="square" lIns="56688" tIns="28336" rIns="56688" bIns="28336" anchor="t" anchorCtr="0">
                <a:noAutofit/>
              </a:bodyPr>
              <a:lstStyle/>
              <a:p>
                <a:pPr algn="ctr" defTabSz="567019"/>
                <a:r>
                  <a:rPr lang="en-US" sz="1116" b="1" dirty="0">
                    <a:solidFill>
                      <a:prstClr val="black"/>
                    </a:solidFill>
                    <a:latin typeface="Century Gothic"/>
                    <a:ea typeface="Century Gothic"/>
                    <a:cs typeface="Century Gothic"/>
                    <a:sym typeface="Century Gothic"/>
                  </a:rPr>
                  <a:t>PENGUKURAN KINERJA</a:t>
                </a:r>
              </a:p>
            </p:txBody>
          </p:sp>
          <p:sp>
            <p:nvSpPr>
              <p:cNvPr id="39" name="Google Shape;38;p6">
                <a:extLst>
                  <a:ext uri="{FF2B5EF4-FFF2-40B4-BE49-F238E27FC236}">
                    <a16:creationId xmlns:a16="http://schemas.microsoft.com/office/drawing/2014/main" id="{106FE06E-ABCD-4A94-89D1-47B546566115}"/>
                  </a:ext>
                </a:extLst>
              </p:cNvPr>
              <p:cNvSpPr/>
              <p:nvPr/>
            </p:nvSpPr>
            <p:spPr>
              <a:xfrm>
                <a:off x="7811817" y="3256982"/>
                <a:ext cx="744632" cy="417981"/>
              </a:xfrm>
              <a:prstGeom prst="rect">
                <a:avLst/>
              </a:prstGeom>
              <a:noFill/>
              <a:ln>
                <a:noFill/>
              </a:ln>
            </p:spPr>
            <p:txBody>
              <a:bodyPr spcFirstLastPara="1" wrap="square" lIns="56688" tIns="28336" rIns="56688" bIns="28336" anchor="t" anchorCtr="0">
                <a:noAutofit/>
              </a:bodyPr>
              <a:lstStyle/>
              <a:p>
                <a:pPr algn="ctr" defTabSz="567019"/>
                <a:r>
                  <a:rPr lang="en-US" sz="1736" b="1" dirty="0">
                    <a:solidFill>
                      <a:prstClr val="black"/>
                    </a:solidFill>
                    <a:latin typeface="Century Gothic"/>
                    <a:ea typeface="Century Gothic"/>
                    <a:cs typeface="Century Gothic"/>
                    <a:sym typeface="Century Gothic"/>
                  </a:rPr>
                  <a:t>03</a:t>
                </a:r>
                <a:endParaRPr sz="1116" b="1" dirty="0">
                  <a:solidFill>
                    <a:prstClr val="black"/>
                  </a:solidFill>
                  <a:latin typeface="Century Gothic"/>
                  <a:ea typeface="Century Gothic"/>
                  <a:cs typeface="Century Gothic"/>
                  <a:sym typeface="Century Gothic"/>
                </a:endParaRPr>
              </a:p>
            </p:txBody>
          </p:sp>
          <p:sp>
            <p:nvSpPr>
              <p:cNvPr id="40" name="Google Shape;39;p6">
                <a:extLst>
                  <a:ext uri="{FF2B5EF4-FFF2-40B4-BE49-F238E27FC236}">
                    <a16:creationId xmlns:a16="http://schemas.microsoft.com/office/drawing/2014/main" id="{0C6C485A-A8F0-4689-B9C1-D824FF345BDA}"/>
                  </a:ext>
                </a:extLst>
              </p:cNvPr>
              <p:cNvSpPr/>
              <p:nvPr/>
            </p:nvSpPr>
            <p:spPr>
              <a:xfrm rot="10969109">
                <a:off x="4688773" y="4904749"/>
                <a:ext cx="3638025" cy="1711441"/>
              </a:xfrm>
              <a:custGeom>
                <a:avLst/>
                <a:gdLst/>
                <a:ahLst/>
                <a:cxnLst/>
                <a:rect l="l" t="t" r="r" b="b"/>
                <a:pathLst>
                  <a:path w="3367455" h="1638266" extrusionOk="0">
                    <a:moveTo>
                      <a:pt x="0" y="1638266"/>
                    </a:moveTo>
                    <a:cubicBezTo>
                      <a:pt x="447836" y="1094891"/>
                      <a:pt x="722053" y="30655"/>
                      <a:pt x="1343509" y="8140"/>
                    </a:cubicBezTo>
                    <a:cubicBezTo>
                      <a:pt x="1485722" y="19080"/>
                      <a:pt x="2276118" y="-236197"/>
                      <a:pt x="3367455" y="1429922"/>
                    </a:cubicBezTo>
                    <a:cubicBezTo>
                      <a:pt x="1619937" y="608119"/>
                      <a:pt x="387493" y="1429922"/>
                      <a:pt x="0" y="1638266"/>
                    </a:cubicBezTo>
                    <a:close/>
                  </a:path>
                </a:pathLst>
              </a:custGeom>
              <a:gradFill>
                <a:gsLst>
                  <a:gs pos="0">
                    <a:srgbClr val="8C0F44"/>
                  </a:gs>
                  <a:gs pos="33000">
                    <a:srgbClr val="8C0F44"/>
                  </a:gs>
                  <a:gs pos="98000">
                    <a:srgbClr val="710E3A"/>
                  </a:gs>
                  <a:gs pos="100000">
                    <a:srgbClr val="710E3A"/>
                  </a:gs>
                </a:gsLst>
                <a:path path="circle">
                  <a:fillToRect t="100000" r="100000"/>
                </a:path>
                <a:tileRect l="-100000" b="-100000"/>
              </a:gradFill>
              <a:ln w="41275" cap="flat" cmpd="sng">
                <a:solidFill>
                  <a:schemeClr val="lt1"/>
                </a:solidFill>
                <a:prstDash val="solid"/>
                <a:miter lim="800000"/>
                <a:headEnd type="none" w="sm" len="sm"/>
                <a:tailEnd type="none" w="sm" len="sm"/>
              </a:ln>
              <a:effectLst>
                <a:outerShdw blurRad="165100" dist="381000" dir="4080000" algn="tl" rotWithShape="0">
                  <a:srgbClr val="000000">
                    <a:alpha val="40000"/>
                  </a:srgbClr>
                </a:outerShdw>
              </a:effectLst>
            </p:spPr>
            <p:txBody>
              <a:bodyPr spcFirstLastPara="1" wrap="square" lIns="56688" tIns="28336" rIns="56688" bIns="28336" anchor="ctr" anchorCtr="0">
                <a:noAutofit/>
              </a:bodyPr>
              <a:lstStyle/>
              <a:p>
                <a:pPr algn="ctr" defTabSz="567019"/>
                <a:endParaRPr sz="1116">
                  <a:solidFill>
                    <a:prstClr val="black"/>
                  </a:solidFill>
                  <a:latin typeface="Calibri"/>
                  <a:ea typeface="Calibri"/>
                  <a:cs typeface="Calibri"/>
                  <a:sym typeface="Calibri"/>
                </a:endParaRPr>
              </a:p>
            </p:txBody>
          </p:sp>
          <p:pic>
            <p:nvPicPr>
              <p:cNvPr id="41" name="Google Shape;40;p6">
                <a:extLst>
                  <a:ext uri="{FF2B5EF4-FFF2-40B4-BE49-F238E27FC236}">
                    <a16:creationId xmlns:a16="http://schemas.microsoft.com/office/drawing/2014/main" id="{8E159132-3CAF-449F-A3C8-E88DD73DDA82}"/>
                  </a:ext>
                </a:extLst>
              </p:cNvPr>
              <p:cNvPicPr preferRelativeResize="0"/>
              <p:nvPr/>
            </p:nvPicPr>
            <p:blipFill rotWithShape="1">
              <a:blip r:embed="rId5">
                <a:alphaModFix/>
              </a:blip>
              <a:srcRect/>
              <a:stretch/>
            </p:blipFill>
            <p:spPr>
              <a:xfrm>
                <a:off x="5383308" y="5427883"/>
                <a:ext cx="494546" cy="478212"/>
              </a:xfrm>
              <a:prstGeom prst="rect">
                <a:avLst/>
              </a:prstGeom>
              <a:noFill/>
              <a:ln>
                <a:noFill/>
              </a:ln>
            </p:spPr>
          </p:pic>
          <p:sp>
            <p:nvSpPr>
              <p:cNvPr id="42" name="Google Shape;42;p6">
                <a:extLst>
                  <a:ext uri="{FF2B5EF4-FFF2-40B4-BE49-F238E27FC236}">
                    <a16:creationId xmlns:a16="http://schemas.microsoft.com/office/drawing/2014/main" id="{E4F96361-9E9F-4721-860E-6F9813BD27AB}"/>
                  </a:ext>
                </a:extLst>
              </p:cNvPr>
              <p:cNvSpPr/>
              <p:nvPr/>
            </p:nvSpPr>
            <p:spPr>
              <a:xfrm>
                <a:off x="5619512" y="5737737"/>
                <a:ext cx="2016088" cy="554379"/>
              </a:xfrm>
              <a:prstGeom prst="rect">
                <a:avLst/>
              </a:prstGeom>
              <a:noFill/>
              <a:ln>
                <a:noFill/>
              </a:ln>
            </p:spPr>
            <p:txBody>
              <a:bodyPr spcFirstLastPara="1" wrap="square" lIns="56688" tIns="28336" rIns="56688" bIns="28336" anchor="t" anchorCtr="0">
                <a:noAutofit/>
              </a:bodyPr>
              <a:lstStyle/>
              <a:p>
                <a:pPr algn="ctr" defTabSz="567019"/>
                <a:r>
                  <a:rPr lang="en-US" sz="1116" b="1" dirty="0">
                    <a:solidFill>
                      <a:prstClr val="black"/>
                    </a:solidFill>
                    <a:latin typeface="Century Gothic"/>
                    <a:ea typeface="Century Gothic"/>
                    <a:cs typeface="Century Gothic"/>
                    <a:sym typeface="Century Gothic"/>
                  </a:rPr>
                  <a:t>PENGELOLAAN DATA KINERJA</a:t>
                </a:r>
                <a:endParaRPr sz="744" b="1" dirty="0">
                  <a:solidFill>
                    <a:prstClr val="black"/>
                  </a:solidFill>
                  <a:latin typeface="Century Gothic"/>
                  <a:ea typeface="Century Gothic"/>
                  <a:cs typeface="Century Gothic"/>
                  <a:sym typeface="Century Gothic"/>
                </a:endParaRPr>
              </a:p>
            </p:txBody>
          </p:sp>
          <p:sp>
            <p:nvSpPr>
              <p:cNvPr id="43" name="Google Shape;43;p6">
                <a:extLst>
                  <a:ext uri="{FF2B5EF4-FFF2-40B4-BE49-F238E27FC236}">
                    <a16:creationId xmlns:a16="http://schemas.microsoft.com/office/drawing/2014/main" id="{09DE018D-90DD-43E9-9BC9-5763D2CCA262}"/>
                  </a:ext>
                </a:extLst>
              </p:cNvPr>
              <p:cNvSpPr/>
              <p:nvPr/>
            </p:nvSpPr>
            <p:spPr>
              <a:xfrm>
                <a:off x="7120831" y="5319755"/>
                <a:ext cx="805407" cy="417981"/>
              </a:xfrm>
              <a:prstGeom prst="rect">
                <a:avLst/>
              </a:prstGeom>
              <a:noFill/>
              <a:ln>
                <a:noFill/>
              </a:ln>
            </p:spPr>
            <p:txBody>
              <a:bodyPr spcFirstLastPara="1" wrap="square" lIns="56688" tIns="28336" rIns="56688" bIns="28336" anchor="t" anchorCtr="0">
                <a:noAutofit/>
              </a:bodyPr>
              <a:lstStyle/>
              <a:p>
                <a:pPr algn="ctr" defTabSz="567019"/>
                <a:r>
                  <a:rPr lang="en-US" sz="1736" b="1" dirty="0">
                    <a:solidFill>
                      <a:prstClr val="black"/>
                    </a:solidFill>
                    <a:latin typeface="Century Gothic"/>
                    <a:ea typeface="Century Gothic"/>
                    <a:cs typeface="Century Gothic"/>
                    <a:sym typeface="Century Gothic"/>
                  </a:rPr>
                  <a:t>04</a:t>
                </a:r>
                <a:endParaRPr sz="1116" b="1" dirty="0">
                  <a:solidFill>
                    <a:prstClr val="black"/>
                  </a:solidFill>
                  <a:latin typeface="Century Gothic"/>
                  <a:ea typeface="Century Gothic"/>
                  <a:cs typeface="Century Gothic"/>
                  <a:sym typeface="Century Gothic"/>
                </a:endParaRPr>
              </a:p>
            </p:txBody>
          </p:sp>
          <p:sp>
            <p:nvSpPr>
              <p:cNvPr id="44" name="Google Shape;44;p6">
                <a:extLst>
                  <a:ext uri="{FF2B5EF4-FFF2-40B4-BE49-F238E27FC236}">
                    <a16:creationId xmlns:a16="http://schemas.microsoft.com/office/drawing/2014/main" id="{4F1EFCE6-6746-44FB-A32F-901572C4801A}"/>
                  </a:ext>
                </a:extLst>
              </p:cNvPr>
              <p:cNvSpPr/>
              <p:nvPr/>
            </p:nvSpPr>
            <p:spPr>
              <a:xfrm rot="14498169">
                <a:off x="2809283" y="4709417"/>
                <a:ext cx="3517866" cy="1769898"/>
              </a:xfrm>
              <a:custGeom>
                <a:avLst/>
                <a:gdLst/>
                <a:ahLst/>
                <a:cxnLst/>
                <a:rect l="l" t="t" r="r" b="b"/>
                <a:pathLst>
                  <a:path w="3367455" h="1638266" extrusionOk="0">
                    <a:moveTo>
                      <a:pt x="0" y="1638266"/>
                    </a:moveTo>
                    <a:cubicBezTo>
                      <a:pt x="447836" y="1094891"/>
                      <a:pt x="722053" y="30655"/>
                      <a:pt x="1343509" y="8140"/>
                    </a:cubicBezTo>
                    <a:cubicBezTo>
                      <a:pt x="1485722" y="19080"/>
                      <a:pt x="2276118" y="-236197"/>
                      <a:pt x="3367455" y="1429922"/>
                    </a:cubicBezTo>
                    <a:cubicBezTo>
                      <a:pt x="1619937" y="608119"/>
                      <a:pt x="387493" y="1429922"/>
                      <a:pt x="0" y="1638266"/>
                    </a:cubicBezTo>
                    <a:close/>
                  </a:path>
                </a:pathLst>
              </a:custGeom>
              <a:gradFill>
                <a:gsLst>
                  <a:gs pos="0">
                    <a:srgbClr val="02537D"/>
                  </a:gs>
                  <a:gs pos="33000">
                    <a:srgbClr val="02537D"/>
                  </a:gs>
                  <a:gs pos="98000">
                    <a:srgbClr val="043B5A"/>
                  </a:gs>
                  <a:gs pos="100000">
                    <a:srgbClr val="043B5A"/>
                  </a:gs>
                </a:gsLst>
                <a:path path="circle">
                  <a:fillToRect t="100000" r="100000"/>
                </a:path>
                <a:tileRect l="-100000" b="-100000"/>
              </a:gradFill>
              <a:ln w="41275" cap="flat" cmpd="sng">
                <a:solidFill>
                  <a:schemeClr val="lt1"/>
                </a:solidFill>
                <a:prstDash val="solid"/>
                <a:miter lim="800000"/>
                <a:headEnd type="none" w="sm" len="sm"/>
                <a:tailEnd type="none" w="sm" len="sm"/>
              </a:ln>
              <a:effectLst>
                <a:outerShdw blurRad="165100" dist="419100" dir="3720000" algn="tl" rotWithShape="0">
                  <a:srgbClr val="000000">
                    <a:alpha val="40000"/>
                  </a:srgbClr>
                </a:outerShdw>
              </a:effectLst>
            </p:spPr>
            <p:txBody>
              <a:bodyPr spcFirstLastPara="1" wrap="square" lIns="56688" tIns="28336" rIns="56688" bIns="28336" anchor="ctr" anchorCtr="0">
                <a:noAutofit/>
              </a:bodyPr>
              <a:lstStyle/>
              <a:p>
                <a:pPr algn="ctr" defTabSz="567019"/>
                <a:endParaRPr sz="1116">
                  <a:solidFill>
                    <a:prstClr val="black"/>
                  </a:solidFill>
                  <a:latin typeface="Calibri"/>
                  <a:ea typeface="Calibri"/>
                  <a:cs typeface="Calibri"/>
                  <a:sym typeface="Calibri"/>
                </a:endParaRPr>
              </a:p>
            </p:txBody>
          </p:sp>
          <p:pic>
            <p:nvPicPr>
              <p:cNvPr id="45" name="Google Shape;45;p6">
                <a:extLst>
                  <a:ext uri="{FF2B5EF4-FFF2-40B4-BE49-F238E27FC236}">
                    <a16:creationId xmlns:a16="http://schemas.microsoft.com/office/drawing/2014/main" id="{BDFACCD5-AC0F-4218-81DB-3F44405554D9}"/>
                  </a:ext>
                </a:extLst>
              </p:cNvPr>
              <p:cNvPicPr preferRelativeResize="0"/>
              <p:nvPr/>
            </p:nvPicPr>
            <p:blipFill rotWithShape="1">
              <a:blip r:embed="rId6">
                <a:alphaModFix/>
              </a:blip>
              <a:srcRect/>
              <a:stretch/>
            </p:blipFill>
            <p:spPr>
              <a:xfrm>
                <a:off x="3932655" y="4912393"/>
                <a:ext cx="500961" cy="484415"/>
              </a:xfrm>
              <a:prstGeom prst="rect">
                <a:avLst/>
              </a:prstGeom>
              <a:noFill/>
              <a:ln>
                <a:noFill/>
              </a:ln>
            </p:spPr>
          </p:pic>
          <p:sp>
            <p:nvSpPr>
              <p:cNvPr id="46" name="Google Shape;47;p6">
                <a:extLst>
                  <a:ext uri="{FF2B5EF4-FFF2-40B4-BE49-F238E27FC236}">
                    <a16:creationId xmlns:a16="http://schemas.microsoft.com/office/drawing/2014/main" id="{9C51E58E-8EBC-4FF3-8B74-ADE23F57F0EF}"/>
                  </a:ext>
                </a:extLst>
              </p:cNvPr>
              <p:cNvSpPr/>
              <p:nvPr/>
            </p:nvSpPr>
            <p:spPr>
              <a:xfrm>
                <a:off x="3570474" y="5694201"/>
                <a:ext cx="1727189" cy="625142"/>
              </a:xfrm>
              <a:prstGeom prst="rect">
                <a:avLst/>
              </a:prstGeom>
              <a:noFill/>
              <a:ln>
                <a:noFill/>
              </a:ln>
            </p:spPr>
            <p:txBody>
              <a:bodyPr spcFirstLastPara="1" wrap="square" lIns="56688" tIns="28336" rIns="56688" bIns="28336" anchor="t" anchorCtr="0">
                <a:noAutofit/>
              </a:bodyPr>
              <a:lstStyle/>
              <a:p>
                <a:pPr algn="ctr" defTabSz="567019"/>
                <a:r>
                  <a:rPr lang="en-US" sz="1116" b="1" dirty="0">
                    <a:solidFill>
                      <a:prstClr val="black"/>
                    </a:solidFill>
                    <a:latin typeface="Century Gothic"/>
                    <a:ea typeface="Century Gothic"/>
                    <a:cs typeface="Century Gothic"/>
                    <a:sym typeface="Century Gothic"/>
                  </a:rPr>
                  <a:t>PELAPORAN KINERJA</a:t>
                </a:r>
                <a:endParaRPr sz="744" b="1" dirty="0">
                  <a:solidFill>
                    <a:prstClr val="black"/>
                  </a:solidFill>
                  <a:latin typeface="Century Gothic"/>
                  <a:ea typeface="Century Gothic"/>
                  <a:cs typeface="Century Gothic"/>
                  <a:sym typeface="Century Gothic"/>
                </a:endParaRPr>
              </a:p>
            </p:txBody>
          </p:sp>
          <p:sp>
            <p:nvSpPr>
              <p:cNvPr id="47" name="Google Shape;48;p6">
                <a:extLst>
                  <a:ext uri="{FF2B5EF4-FFF2-40B4-BE49-F238E27FC236}">
                    <a16:creationId xmlns:a16="http://schemas.microsoft.com/office/drawing/2014/main" id="{D03248A2-46B7-4A57-B193-60CBD958E52A}"/>
                  </a:ext>
                </a:extLst>
              </p:cNvPr>
              <p:cNvSpPr/>
              <p:nvPr/>
            </p:nvSpPr>
            <p:spPr>
              <a:xfrm>
                <a:off x="4644309" y="6174303"/>
                <a:ext cx="807867" cy="417981"/>
              </a:xfrm>
              <a:prstGeom prst="rect">
                <a:avLst/>
              </a:prstGeom>
              <a:noFill/>
              <a:ln>
                <a:noFill/>
              </a:ln>
            </p:spPr>
            <p:txBody>
              <a:bodyPr spcFirstLastPara="1" wrap="square" lIns="56688" tIns="28336" rIns="56688" bIns="28336" anchor="t" anchorCtr="0">
                <a:noAutofit/>
              </a:bodyPr>
              <a:lstStyle/>
              <a:p>
                <a:pPr algn="ctr" defTabSz="567019"/>
                <a:r>
                  <a:rPr lang="en-US" sz="1736" b="1" dirty="0">
                    <a:solidFill>
                      <a:prstClr val="black"/>
                    </a:solidFill>
                    <a:latin typeface="Century Gothic"/>
                    <a:ea typeface="Century Gothic"/>
                    <a:cs typeface="Century Gothic"/>
                    <a:sym typeface="Century Gothic"/>
                  </a:rPr>
                  <a:t>05</a:t>
                </a:r>
                <a:endParaRPr sz="1116" b="1" dirty="0">
                  <a:solidFill>
                    <a:prstClr val="black"/>
                  </a:solidFill>
                  <a:latin typeface="Century Gothic"/>
                  <a:ea typeface="Century Gothic"/>
                  <a:cs typeface="Century Gothic"/>
                  <a:sym typeface="Century Gothic"/>
                </a:endParaRPr>
              </a:p>
            </p:txBody>
          </p:sp>
          <p:sp>
            <p:nvSpPr>
              <p:cNvPr id="48" name="Google Shape;49;p6">
                <a:extLst>
                  <a:ext uri="{FF2B5EF4-FFF2-40B4-BE49-F238E27FC236}">
                    <a16:creationId xmlns:a16="http://schemas.microsoft.com/office/drawing/2014/main" id="{01B4EA60-C160-4E58-83B3-FA220AB9D145}"/>
                  </a:ext>
                </a:extLst>
              </p:cNvPr>
              <p:cNvSpPr/>
              <p:nvPr/>
            </p:nvSpPr>
            <p:spPr>
              <a:xfrm rot="18084651">
                <a:off x="2005991" y="2969695"/>
                <a:ext cx="3517866" cy="1769898"/>
              </a:xfrm>
              <a:custGeom>
                <a:avLst/>
                <a:gdLst/>
                <a:ahLst/>
                <a:cxnLst/>
                <a:rect l="l" t="t" r="r" b="b"/>
                <a:pathLst>
                  <a:path w="3367455" h="1638266" extrusionOk="0">
                    <a:moveTo>
                      <a:pt x="0" y="1638266"/>
                    </a:moveTo>
                    <a:cubicBezTo>
                      <a:pt x="447836" y="1094891"/>
                      <a:pt x="722053" y="30655"/>
                      <a:pt x="1343509" y="8140"/>
                    </a:cubicBezTo>
                    <a:cubicBezTo>
                      <a:pt x="1485722" y="19080"/>
                      <a:pt x="2276118" y="-236197"/>
                      <a:pt x="3367455" y="1429922"/>
                    </a:cubicBezTo>
                    <a:cubicBezTo>
                      <a:pt x="1619937" y="608119"/>
                      <a:pt x="387493" y="1429922"/>
                      <a:pt x="0" y="1638266"/>
                    </a:cubicBezTo>
                    <a:close/>
                  </a:path>
                </a:pathLst>
              </a:custGeom>
              <a:gradFill>
                <a:gsLst>
                  <a:gs pos="0">
                    <a:srgbClr val="42B4E4"/>
                  </a:gs>
                  <a:gs pos="34000">
                    <a:srgbClr val="42B4E4"/>
                  </a:gs>
                  <a:gs pos="98000">
                    <a:srgbClr val="338BB5"/>
                  </a:gs>
                  <a:gs pos="100000">
                    <a:srgbClr val="338BB5"/>
                  </a:gs>
                </a:gsLst>
                <a:path path="circle">
                  <a:fillToRect t="100000" r="100000"/>
                </a:path>
                <a:tileRect l="-100000" b="-100000"/>
              </a:gradFill>
              <a:ln w="41275" cap="flat" cmpd="sng">
                <a:solidFill>
                  <a:schemeClr val="lt1"/>
                </a:solidFill>
                <a:prstDash val="solid"/>
                <a:miter lim="800000"/>
                <a:headEnd type="none" w="sm" len="sm"/>
                <a:tailEnd type="none" w="sm" len="sm"/>
              </a:ln>
              <a:effectLst>
                <a:outerShdw blurRad="165100" dist="190500" dir="1320000" algn="tl" rotWithShape="0">
                  <a:srgbClr val="000000">
                    <a:alpha val="40000"/>
                  </a:srgbClr>
                </a:outerShdw>
              </a:effectLst>
            </p:spPr>
            <p:txBody>
              <a:bodyPr spcFirstLastPara="1" wrap="square" lIns="56688" tIns="28336" rIns="56688" bIns="28336" anchor="ctr" anchorCtr="0">
                <a:noAutofit/>
              </a:bodyPr>
              <a:lstStyle/>
              <a:p>
                <a:pPr algn="ctr" defTabSz="567019"/>
                <a:endParaRPr sz="1116">
                  <a:solidFill>
                    <a:prstClr val="black"/>
                  </a:solidFill>
                  <a:latin typeface="Calibri"/>
                  <a:ea typeface="Calibri"/>
                  <a:cs typeface="Calibri"/>
                  <a:sym typeface="Calibri"/>
                </a:endParaRPr>
              </a:p>
            </p:txBody>
          </p:sp>
          <p:pic>
            <p:nvPicPr>
              <p:cNvPr id="49" name="Google Shape;50;p6">
                <a:extLst>
                  <a:ext uri="{FF2B5EF4-FFF2-40B4-BE49-F238E27FC236}">
                    <a16:creationId xmlns:a16="http://schemas.microsoft.com/office/drawing/2014/main" id="{18BF4D2A-5DDE-4B5E-897D-5AB4B9D226F1}"/>
                  </a:ext>
                </a:extLst>
              </p:cNvPr>
              <p:cNvPicPr preferRelativeResize="0"/>
              <p:nvPr/>
            </p:nvPicPr>
            <p:blipFill rotWithShape="1">
              <a:blip r:embed="rId7">
                <a:alphaModFix/>
              </a:blip>
              <a:srcRect/>
              <a:stretch/>
            </p:blipFill>
            <p:spPr>
              <a:xfrm>
                <a:off x="3835686" y="2932916"/>
                <a:ext cx="490931" cy="474716"/>
              </a:xfrm>
              <a:prstGeom prst="rect">
                <a:avLst/>
              </a:prstGeom>
              <a:noFill/>
              <a:ln>
                <a:noFill/>
              </a:ln>
            </p:spPr>
          </p:pic>
          <p:sp>
            <p:nvSpPr>
              <p:cNvPr id="50" name="Google Shape;52;p6">
                <a:extLst>
                  <a:ext uri="{FF2B5EF4-FFF2-40B4-BE49-F238E27FC236}">
                    <a16:creationId xmlns:a16="http://schemas.microsoft.com/office/drawing/2014/main" id="{9B7C2AEC-3DFB-4BB6-A0B5-9546038EB089}"/>
                  </a:ext>
                </a:extLst>
              </p:cNvPr>
              <p:cNvSpPr/>
              <p:nvPr/>
            </p:nvSpPr>
            <p:spPr>
              <a:xfrm>
                <a:off x="2639760" y="3443665"/>
                <a:ext cx="1602703" cy="1063592"/>
              </a:xfrm>
              <a:prstGeom prst="rect">
                <a:avLst/>
              </a:prstGeom>
              <a:noFill/>
              <a:ln>
                <a:noFill/>
              </a:ln>
            </p:spPr>
            <p:txBody>
              <a:bodyPr spcFirstLastPara="1" wrap="square" lIns="56688" tIns="28336" rIns="56688" bIns="28336" anchor="t" anchorCtr="0">
                <a:noAutofit/>
              </a:bodyPr>
              <a:lstStyle/>
              <a:p>
                <a:pPr algn="ctr" defTabSz="567019"/>
                <a:r>
                  <a:rPr lang="en-US" sz="1116" b="1" dirty="0">
                    <a:solidFill>
                      <a:prstClr val="black"/>
                    </a:solidFill>
                    <a:latin typeface="Century Gothic"/>
                    <a:ea typeface="Century Gothic"/>
                    <a:cs typeface="Century Gothic"/>
                    <a:sym typeface="Century Gothic"/>
                  </a:rPr>
                  <a:t>REVIU &amp; EVALUASI KINERJA</a:t>
                </a:r>
                <a:endParaRPr sz="744" b="1" dirty="0">
                  <a:solidFill>
                    <a:prstClr val="black"/>
                  </a:solidFill>
                  <a:latin typeface="Century Gothic"/>
                  <a:ea typeface="Century Gothic"/>
                  <a:cs typeface="Century Gothic"/>
                  <a:sym typeface="Century Gothic"/>
                </a:endParaRPr>
              </a:p>
            </p:txBody>
          </p:sp>
          <p:sp>
            <p:nvSpPr>
              <p:cNvPr id="51" name="Google Shape;53;p6">
                <a:extLst>
                  <a:ext uri="{FF2B5EF4-FFF2-40B4-BE49-F238E27FC236}">
                    <a16:creationId xmlns:a16="http://schemas.microsoft.com/office/drawing/2014/main" id="{66F82B63-7135-4DC1-BF16-BC263203BC5A}"/>
                  </a:ext>
                </a:extLst>
              </p:cNvPr>
              <p:cNvSpPr/>
              <p:nvPr/>
            </p:nvSpPr>
            <p:spPr>
              <a:xfrm>
                <a:off x="2996395" y="4500198"/>
                <a:ext cx="829775" cy="417981"/>
              </a:xfrm>
              <a:prstGeom prst="rect">
                <a:avLst/>
              </a:prstGeom>
              <a:noFill/>
              <a:ln>
                <a:noFill/>
              </a:ln>
            </p:spPr>
            <p:txBody>
              <a:bodyPr spcFirstLastPara="1" wrap="square" lIns="56688" tIns="28336" rIns="56688" bIns="28336" anchor="t" anchorCtr="0">
                <a:noAutofit/>
              </a:bodyPr>
              <a:lstStyle/>
              <a:p>
                <a:pPr algn="ctr" defTabSz="567019"/>
                <a:r>
                  <a:rPr lang="en-US" sz="1736" b="1" dirty="0">
                    <a:solidFill>
                      <a:prstClr val="black"/>
                    </a:solidFill>
                    <a:latin typeface="Century Gothic"/>
                    <a:ea typeface="Century Gothic"/>
                    <a:cs typeface="Century Gothic"/>
                    <a:sym typeface="Century Gothic"/>
                  </a:rPr>
                  <a:t>06</a:t>
                </a:r>
                <a:endParaRPr sz="1116" b="1" dirty="0">
                  <a:solidFill>
                    <a:prstClr val="black"/>
                  </a:solidFill>
                  <a:latin typeface="Century Gothic"/>
                  <a:ea typeface="Century Gothic"/>
                  <a:cs typeface="Century Gothic"/>
                  <a:sym typeface="Century Gothic"/>
                </a:endParaRPr>
              </a:p>
            </p:txBody>
          </p:sp>
        </p:grpSp>
        <p:grpSp>
          <p:nvGrpSpPr>
            <p:cNvPr id="25" name="Group 24">
              <a:extLst>
                <a:ext uri="{FF2B5EF4-FFF2-40B4-BE49-F238E27FC236}">
                  <a16:creationId xmlns:a16="http://schemas.microsoft.com/office/drawing/2014/main" id="{2BF0E2B4-9688-457A-A051-9941EBB1CE03}"/>
                </a:ext>
              </a:extLst>
            </p:cNvPr>
            <p:cNvGrpSpPr/>
            <p:nvPr/>
          </p:nvGrpSpPr>
          <p:grpSpPr>
            <a:xfrm>
              <a:off x="4307686" y="2844259"/>
              <a:ext cx="3310815" cy="2184029"/>
              <a:chOff x="8413093" y="2888958"/>
              <a:chExt cx="2438556" cy="2184029"/>
            </a:xfrm>
          </p:grpSpPr>
          <p:sp>
            <p:nvSpPr>
              <p:cNvPr id="26" name="Rectangle 23">
                <a:extLst>
                  <a:ext uri="{FF2B5EF4-FFF2-40B4-BE49-F238E27FC236}">
                    <a16:creationId xmlns:a16="http://schemas.microsoft.com/office/drawing/2014/main" id="{078122EB-3FB1-4B3D-A4E8-852B486E704D}"/>
                  </a:ext>
                </a:extLst>
              </p:cNvPr>
              <p:cNvSpPr>
                <a:spLocks noChangeArrowheads="1"/>
              </p:cNvSpPr>
              <p:nvPr/>
            </p:nvSpPr>
            <p:spPr bwMode="auto">
              <a:xfrm>
                <a:off x="8514893" y="2888958"/>
                <a:ext cx="1995355" cy="803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567019"/>
                <a:r>
                  <a:rPr lang="en-US" sz="1240" b="1" dirty="0" err="1">
                    <a:solidFill>
                      <a:prstClr val="black"/>
                    </a:solidFill>
                    <a:latin typeface="Calibri" panose="020F0502020204030204"/>
                  </a:rPr>
                  <a:t>Dilaksanakan</a:t>
                </a:r>
                <a:endParaRPr lang="en-US" sz="1240" b="1" dirty="0">
                  <a:solidFill>
                    <a:prstClr val="black"/>
                  </a:solidFill>
                  <a:latin typeface="Calibri" panose="020F0502020204030204"/>
                </a:endParaRPr>
              </a:p>
              <a:p>
                <a:pPr defTabSz="567019"/>
                <a:r>
                  <a:rPr lang="en-US" sz="1240" b="1" dirty="0" err="1">
                    <a:solidFill>
                      <a:prstClr val="black"/>
                    </a:solidFill>
                    <a:latin typeface="Calibri" panose="020F0502020204030204"/>
                  </a:rPr>
                  <a:t>berjenjang</a:t>
                </a:r>
                <a:r>
                  <a:rPr lang="en-US" sz="1240" b="1" dirty="0">
                    <a:solidFill>
                      <a:prstClr val="black"/>
                    </a:solidFill>
                    <a:latin typeface="Calibri" panose="020F0502020204030204"/>
                  </a:rPr>
                  <a:t> </a:t>
                </a:r>
                <a:r>
                  <a:rPr lang="en-US" sz="1240" b="1" dirty="0" err="1">
                    <a:solidFill>
                      <a:prstClr val="black"/>
                    </a:solidFill>
                    <a:latin typeface="Calibri" panose="020F0502020204030204"/>
                  </a:rPr>
                  <a:t>oleh</a:t>
                </a:r>
                <a:r>
                  <a:rPr lang="en-US" sz="1240" b="1" dirty="0">
                    <a:solidFill>
                      <a:prstClr val="black"/>
                    </a:solidFill>
                    <a:latin typeface="Calibri" panose="020F0502020204030204"/>
                  </a:rPr>
                  <a:t>:</a:t>
                </a:r>
              </a:p>
            </p:txBody>
          </p:sp>
          <p:sp>
            <p:nvSpPr>
              <p:cNvPr id="27" name="Rectangle 23">
                <a:extLst>
                  <a:ext uri="{FF2B5EF4-FFF2-40B4-BE49-F238E27FC236}">
                    <a16:creationId xmlns:a16="http://schemas.microsoft.com/office/drawing/2014/main" id="{84A9539E-03FC-4905-B389-5B1B892FFC8F}"/>
                  </a:ext>
                </a:extLst>
              </p:cNvPr>
              <p:cNvSpPr>
                <a:spLocks noChangeArrowheads="1"/>
              </p:cNvSpPr>
              <p:nvPr/>
            </p:nvSpPr>
            <p:spPr bwMode="auto">
              <a:xfrm>
                <a:off x="8413093" y="3622579"/>
                <a:ext cx="2438556" cy="1450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170303" indent="-170303" defTabSz="567019">
                  <a:buFont typeface="Wingdings" panose="05000000000000000000" pitchFamily="2" charset="2"/>
                  <a:buChar char="ü"/>
                </a:pPr>
                <a:r>
                  <a:rPr lang="en-US" sz="1240" dirty="0" err="1">
                    <a:solidFill>
                      <a:prstClr val="black"/>
                    </a:solidFill>
                    <a:latin typeface="Calibri" panose="020F0502020204030204"/>
                  </a:rPr>
                  <a:t>Kementerian</a:t>
                </a:r>
                <a:r>
                  <a:rPr lang="en-US" sz="1240" dirty="0">
                    <a:solidFill>
                      <a:prstClr val="black"/>
                    </a:solidFill>
                    <a:latin typeface="Calibri" panose="020F0502020204030204"/>
                  </a:rPr>
                  <a:t>;</a:t>
                </a:r>
              </a:p>
              <a:p>
                <a:pPr marL="170303" indent="-170303" defTabSz="567019">
                  <a:buFont typeface="Wingdings" panose="05000000000000000000" pitchFamily="2" charset="2"/>
                  <a:buChar char="ü"/>
                </a:pPr>
                <a:r>
                  <a:rPr lang="en-US" sz="1240" dirty="0">
                    <a:solidFill>
                      <a:prstClr val="black"/>
                    </a:solidFill>
                    <a:latin typeface="Calibri" panose="020F0502020204030204"/>
                  </a:rPr>
                  <a:t>Unit </a:t>
                </a:r>
                <a:r>
                  <a:rPr lang="en-US" sz="1240" dirty="0" err="1">
                    <a:solidFill>
                      <a:prstClr val="black"/>
                    </a:solidFill>
                    <a:latin typeface="Calibri" panose="020F0502020204030204"/>
                  </a:rPr>
                  <a:t>kerja</a:t>
                </a:r>
                <a:r>
                  <a:rPr lang="en-US" sz="1240" dirty="0">
                    <a:solidFill>
                      <a:prstClr val="black"/>
                    </a:solidFill>
                    <a:latin typeface="Calibri" panose="020F0502020204030204"/>
                  </a:rPr>
                  <a:t> </a:t>
                </a:r>
                <a:r>
                  <a:rPr lang="en-US" sz="1240" dirty="0" err="1">
                    <a:solidFill>
                      <a:prstClr val="black"/>
                    </a:solidFill>
                    <a:latin typeface="Calibri" panose="020F0502020204030204"/>
                  </a:rPr>
                  <a:t>Es</a:t>
                </a:r>
                <a:r>
                  <a:rPr lang="en-US" sz="1240" dirty="0">
                    <a:solidFill>
                      <a:prstClr val="black"/>
                    </a:solidFill>
                    <a:latin typeface="Calibri" panose="020F0502020204030204"/>
                  </a:rPr>
                  <a:t>. I;</a:t>
                </a:r>
              </a:p>
              <a:p>
                <a:pPr marL="170303" indent="-170303" defTabSz="567019">
                  <a:buFont typeface="Wingdings" panose="05000000000000000000" pitchFamily="2" charset="2"/>
                  <a:buChar char="ü"/>
                </a:pPr>
                <a:r>
                  <a:rPr lang="en-US" sz="1240" dirty="0">
                    <a:solidFill>
                      <a:prstClr val="black"/>
                    </a:solidFill>
                    <a:latin typeface="Calibri" panose="020F0502020204030204"/>
                  </a:rPr>
                  <a:t>Unit </a:t>
                </a:r>
                <a:r>
                  <a:rPr lang="en-US" sz="1240" dirty="0" err="1">
                    <a:solidFill>
                      <a:prstClr val="black"/>
                    </a:solidFill>
                    <a:latin typeface="Calibri" panose="020F0502020204030204"/>
                  </a:rPr>
                  <a:t>kerja</a:t>
                </a:r>
                <a:r>
                  <a:rPr lang="en-US" sz="1240" dirty="0">
                    <a:solidFill>
                      <a:prstClr val="black"/>
                    </a:solidFill>
                    <a:latin typeface="Calibri" panose="020F0502020204030204"/>
                  </a:rPr>
                  <a:t> </a:t>
                </a:r>
                <a:r>
                  <a:rPr lang="en-US" sz="1240" dirty="0" err="1">
                    <a:solidFill>
                      <a:prstClr val="black"/>
                    </a:solidFill>
                    <a:latin typeface="Calibri" panose="020F0502020204030204"/>
                  </a:rPr>
                  <a:t>setingkat</a:t>
                </a:r>
                <a:r>
                  <a:rPr lang="en-US" sz="1240" dirty="0">
                    <a:solidFill>
                      <a:prstClr val="black"/>
                    </a:solidFill>
                    <a:latin typeface="Calibri" panose="020F0502020204030204"/>
                  </a:rPr>
                  <a:t> </a:t>
                </a:r>
                <a:r>
                  <a:rPr lang="en-US" sz="1240" dirty="0" err="1">
                    <a:solidFill>
                      <a:prstClr val="black"/>
                    </a:solidFill>
                    <a:latin typeface="Calibri" panose="020F0502020204030204"/>
                  </a:rPr>
                  <a:t>Es</a:t>
                </a:r>
                <a:r>
                  <a:rPr lang="en-US" sz="1240" dirty="0">
                    <a:solidFill>
                      <a:prstClr val="black"/>
                    </a:solidFill>
                    <a:latin typeface="Calibri" panose="020F0502020204030204"/>
                  </a:rPr>
                  <a:t>. II;</a:t>
                </a:r>
              </a:p>
              <a:p>
                <a:pPr marL="170303" indent="-170303" defTabSz="567019">
                  <a:buFont typeface="Wingdings" panose="05000000000000000000" pitchFamily="2" charset="2"/>
                  <a:buChar char="ü"/>
                </a:pPr>
                <a:r>
                  <a:rPr lang="en-US" sz="1240" dirty="0" err="1">
                    <a:solidFill>
                      <a:prstClr val="black"/>
                    </a:solidFill>
                    <a:latin typeface="Calibri" panose="020F0502020204030204"/>
                  </a:rPr>
                  <a:t>Satuan</a:t>
                </a:r>
                <a:r>
                  <a:rPr lang="en-US" sz="1240" dirty="0">
                    <a:solidFill>
                      <a:prstClr val="black"/>
                    </a:solidFill>
                    <a:latin typeface="Calibri" panose="020F0502020204030204"/>
                  </a:rPr>
                  <a:t> </a:t>
                </a:r>
                <a:r>
                  <a:rPr lang="en-US" sz="1240" dirty="0" err="1">
                    <a:solidFill>
                      <a:prstClr val="black"/>
                    </a:solidFill>
                    <a:latin typeface="Calibri" panose="020F0502020204030204"/>
                  </a:rPr>
                  <a:t>Kerja</a:t>
                </a:r>
                <a:endParaRPr lang="en-US" sz="1240" dirty="0">
                  <a:solidFill>
                    <a:prstClr val="black"/>
                  </a:solidFill>
                  <a:effectLst>
                    <a:outerShdw blurRad="38100" dist="38100" dir="2700000" algn="tl">
                      <a:srgbClr val="FFFFFF"/>
                    </a:outerShdw>
                  </a:effectLst>
                  <a:latin typeface="Calibri" panose="020F0502020204030204"/>
                  <a:cs typeface="Arial" panose="020B0604020202020204" pitchFamily="34" charset="0"/>
                </a:endParaRPr>
              </a:p>
            </p:txBody>
          </p:sp>
        </p:grpSp>
      </p:grpSp>
      <p:graphicFrame>
        <p:nvGraphicFramePr>
          <p:cNvPr id="52" name="Diagram 51">
            <a:extLst>
              <a:ext uri="{FF2B5EF4-FFF2-40B4-BE49-F238E27FC236}">
                <a16:creationId xmlns:a16="http://schemas.microsoft.com/office/drawing/2014/main" id="{9AC87DBC-6606-4C3F-93EB-13EB07293DB6}"/>
              </a:ext>
            </a:extLst>
          </p:cNvPr>
          <p:cNvGraphicFramePr/>
          <p:nvPr>
            <p:extLst>
              <p:ext uri="{D42A27DB-BD31-4B8C-83A1-F6EECF244321}">
                <p14:modId xmlns:p14="http://schemas.microsoft.com/office/powerpoint/2010/main" val="3043090491"/>
              </p:ext>
            </p:extLst>
          </p:nvPr>
        </p:nvGraphicFramePr>
        <p:xfrm>
          <a:off x="284592" y="765447"/>
          <a:ext cx="2674317" cy="341203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74938157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5C8E24E-A3F9-4D09-B227-5292F4917FD8}"/>
              </a:ext>
            </a:extLst>
          </p:cNvPr>
          <p:cNvSpPr>
            <a:spLocks noGrp="1"/>
          </p:cNvSpPr>
          <p:nvPr>
            <p:ph type="title"/>
          </p:nvPr>
        </p:nvSpPr>
        <p:spPr>
          <a:xfrm>
            <a:off x="296814" y="255890"/>
            <a:ext cx="6520220" cy="344032"/>
          </a:xfrm>
        </p:spPr>
        <p:txBody>
          <a:bodyPr>
            <a:noAutofit/>
          </a:bodyPr>
          <a:lstStyle/>
          <a:p>
            <a:r>
              <a:rPr lang="id-ID" b="1" dirty="0">
                <a:latin typeface="+mn-lt"/>
              </a:rPr>
              <a:t>LANJUTAN... (FORMAT KOMITMEN PENINGKATAN KINERJA)</a:t>
            </a:r>
            <a:endParaRPr lang="en-US" b="1" dirty="0">
              <a:latin typeface="+mn-lt"/>
            </a:endParaRPr>
          </a:p>
        </p:txBody>
      </p:sp>
      <p:graphicFrame>
        <p:nvGraphicFramePr>
          <p:cNvPr id="2" name="Table 2">
            <a:extLst>
              <a:ext uri="{FF2B5EF4-FFF2-40B4-BE49-F238E27FC236}">
                <a16:creationId xmlns:a16="http://schemas.microsoft.com/office/drawing/2014/main" id="{233FA198-AB22-4DF9-AB92-628FD622D73A}"/>
              </a:ext>
            </a:extLst>
          </p:cNvPr>
          <p:cNvGraphicFramePr>
            <a:graphicFrameLocks noGrp="1"/>
          </p:cNvGraphicFramePr>
          <p:nvPr/>
        </p:nvGraphicFramePr>
        <p:xfrm>
          <a:off x="296814" y="1598120"/>
          <a:ext cx="6792540" cy="1200180"/>
        </p:xfrm>
        <a:graphic>
          <a:graphicData uri="http://schemas.openxmlformats.org/drawingml/2006/table">
            <a:tbl>
              <a:tblPr firstRow="1" bandRow="1">
                <a:tableStyleId>{93296810-A885-4BE3-A3E7-6D5BEEA58F35}</a:tableStyleId>
              </a:tblPr>
              <a:tblGrid>
                <a:gridCol w="512102">
                  <a:extLst>
                    <a:ext uri="{9D8B030D-6E8A-4147-A177-3AD203B41FA5}">
                      <a16:colId xmlns:a16="http://schemas.microsoft.com/office/drawing/2014/main" val="98691936"/>
                    </a:ext>
                  </a:extLst>
                </a:gridCol>
                <a:gridCol w="2884168">
                  <a:extLst>
                    <a:ext uri="{9D8B030D-6E8A-4147-A177-3AD203B41FA5}">
                      <a16:colId xmlns:a16="http://schemas.microsoft.com/office/drawing/2014/main" val="2036590868"/>
                    </a:ext>
                  </a:extLst>
                </a:gridCol>
                <a:gridCol w="1698135">
                  <a:extLst>
                    <a:ext uri="{9D8B030D-6E8A-4147-A177-3AD203B41FA5}">
                      <a16:colId xmlns:a16="http://schemas.microsoft.com/office/drawing/2014/main" val="2462896951"/>
                    </a:ext>
                  </a:extLst>
                </a:gridCol>
                <a:gridCol w="1698135">
                  <a:extLst>
                    <a:ext uri="{9D8B030D-6E8A-4147-A177-3AD203B41FA5}">
                      <a16:colId xmlns:a16="http://schemas.microsoft.com/office/drawing/2014/main" val="4079682041"/>
                    </a:ext>
                  </a:extLst>
                </a:gridCol>
              </a:tblGrid>
              <a:tr h="332283">
                <a:tc>
                  <a:txBody>
                    <a:bodyPr/>
                    <a:lstStyle/>
                    <a:p>
                      <a:pPr algn="ctr"/>
                      <a:r>
                        <a:rPr lang="id-ID" sz="900" dirty="0"/>
                        <a:t>NO</a:t>
                      </a:r>
                      <a:endParaRPr lang="en-ID" sz="900" dirty="0"/>
                    </a:p>
                  </a:txBody>
                  <a:tcPr marL="56698" marR="56698" marT="28349" marB="28349" anchor="ctr"/>
                </a:tc>
                <a:tc>
                  <a:txBody>
                    <a:bodyPr/>
                    <a:lstStyle/>
                    <a:p>
                      <a:pPr algn="ctr"/>
                      <a:r>
                        <a:rPr lang="id-ID" sz="900" dirty="0"/>
                        <a:t>REKOMENDASI PENINGKATAN KINERJA</a:t>
                      </a:r>
                      <a:endParaRPr lang="en-ID" sz="900" dirty="0"/>
                    </a:p>
                  </a:txBody>
                  <a:tcPr marL="56698" marR="56698" marT="28349" marB="28349" anchor="ctr"/>
                </a:tc>
                <a:tc>
                  <a:txBody>
                    <a:bodyPr/>
                    <a:lstStyle/>
                    <a:p>
                      <a:pPr algn="ctr"/>
                      <a:r>
                        <a:rPr lang="id-ID" sz="900" dirty="0"/>
                        <a:t>WAKTU PELAKSANAAN</a:t>
                      </a:r>
                      <a:endParaRPr lang="en-ID" sz="900" dirty="0"/>
                    </a:p>
                  </a:txBody>
                  <a:tcPr marL="56698" marR="56698" marT="28349" marB="28349" anchor="ctr"/>
                </a:tc>
                <a:tc>
                  <a:txBody>
                    <a:bodyPr/>
                    <a:lstStyle/>
                    <a:p>
                      <a:pPr algn="ctr"/>
                      <a:r>
                        <a:rPr lang="id-ID" sz="900" dirty="0"/>
                        <a:t>PIC</a:t>
                      </a:r>
                      <a:endParaRPr lang="en-ID" sz="900" dirty="0"/>
                    </a:p>
                  </a:txBody>
                  <a:tcPr marL="56698" marR="56698" marT="28349" marB="28349" anchor="ctr"/>
                </a:tc>
                <a:extLst>
                  <a:ext uri="{0D108BD9-81ED-4DB2-BD59-A6C34878D82A}">
                    <a16:rowId xmlns:a16="http://schemas.microsoft.com/office/drawing/2014/main" val="2490645346"/>
                  </a:ext>
                </a:extLst>
              </a:tr>
              <a:tr h="289299">
                <a:tc>
                  <a:txBody>
                    <a:bodyPr/>
                    <a:lstStyle/>
                    <a:p>
                      <a:pPr algn="ctr"/>
                      <a:r>
                        <a:rPr lang="id-ID" sz="900" dirty="0"/>
                        <a:t>1</a:t>
                      </a:r>
                      <a:endParaRPr lang="en-ID" sz="900" dirty="0"/>
                    </a:p>
                  </a:txBody>
                  <a:tcPr marL="56698" marR="56698" marT="28349" marB="28349"/>
                </a:tc>
                <a:tc>
                  <a:txBody>
                    <a:bodyPr/>
                    <a:lstStyle/>
                    <a:p>
                      <a:endParaRPr lang="en-ID" sz="900"/>
                    </a:p>
                  </a:txBody>
                  <a:tcPr marL="56698" marR="56698" marT="28349" marB="28349"/>
                </a:tc>
                <a:tc>
                  <a:txBody>
                    <a:bodyPr/>
                    <a:lstStyle/>
                    <a:p>
                      <a:endParaRPr lang="en-ID" sz="900" dirty="0"/>
                    </a:p>
                  </a:txBody>
                  <a:tcPr marL="56698" marR="56698" marT="28349" marB="28349"/>
                </a:tc>
                <a:tc>
                  <a:txBody>
                    <a:bodyPr/>
                    <a:lstStyle/>
                    <a:p>
                      <a:endParaRPr lang="en-ID" sz="900"/>
                    </a:p>
                  </a:txBody>
                  <a:tcPr marL="56698" marR="56698" marT="28349" marB="28349"/>
                </a:tc>
                <a:extLst>
                  <a:ext uri="{0D108BD9-81ED-4DB2-BD59-A6C34878D82A}">
                    <a16:rowId xmlns:a16="http://schemas.microsoft.com/office/drawing/2014/main" val="850507766"/>
                  </a:ext>
                </a:extLst>
              </a:tr>
              <a:tr h="289299">
                <a:tc>
                  <a:txBody>
                    <a:bodyPr/>
                    <a:lstStyle/>
                    <a:p>
                      <a:pPr algn="ctr"/>
                      <a:r>
                        <a:rPr lang="id-ID" sz="900" dirty="0"/>
                        <a:t>2</a:t>
                      </a:r>
                      <a:endParaRPr lang="en-ID" sz="900" dirty="0"/>
                    </a:p>
                  </a:txBody>
                  <a:tcPr marL="56698" marR="56698" marT="28349" marB="28349"/>
                </a:tc>
                <a:tc>
                  <a:txBody>
                    <a:bodyPr/>
                    <a:lstStyle/>
                    <a:p>
                      <a:endParaRPr lang="en-ID" sz="900" dirty="0"/>
                    </a:p>
                  </a:txBody>
                  <a:tcPr marL="56698" marR="56698" marT="28349" marB="28349"/>
                </a:tc>
                <a:tc>
                  <a:txBody>
                    <a:bodyPr/>
                    <a:lstStyle/>
                    <a:p>
                      <a:endParaRPr lang="en-ID" sz="900" dirty="0"/>
                    </a:p>
                  </a:txBody>
                  <a:tcPr marL="56698" marR="56698" marT="28349" marB="28349"/>
                </a:tc>
                <a:tc>
                  <a:txBody>
                    <a:bodyPr/>
                    <a:lstStyle/>
                    <a:p>
                      <a:endParaRPr lang="en-ID" sz="900" dirty="0"/>
                    </a:p>
                  </a:txBody>
                  <a:tcPr marL="56698" marR="56698" marT="28349" marB="28349"/>
                </a:tc>
                <a:extLst>
                  <a:ext uri="{0D108BD9-81ED-4DB2-BD59-A6C34878D82A}">
                    <a16:rowId xmlns:a16="http://schemas.microsoft.com/office/drawing/2014/main" val="2760883288"/>
                  </a:ext>
                </a:extLst>
              </a:tr>
              <a:tr h="289299">
                <a:tc>
                  <a:txBody>
                    <a:bodyPr/>
                    <a:lstStyle/>
                    <a:p>
                      <a:pPr algn="ctr"/>
                      <a:r>
                        <a:rPr lang="id-ID" sz="900" dirty="0"/>
                        <a:t>3</a:t>
                      </a:r>
                      <a:endParaRPr lang="en-ID" sz="900" dirty="0"/>
                    </a:p>
                  </a:txBody>
                  <a:tcPr marL="56698" marR="56698" marT="28349" marB="28349"/>
                </a:tc>
                <a:tc>
                  <a:txBody>
                    <a:bodyPr/>
                    <a:lstStyle/>
                    <a:p>
                      <a:endParaRPr lang="en-ID" sz="900" dirty="0"/>
                    </a:p>
                  </a:txBody>
                  <a:tcPr marL="56698" marR="56698" marT="28349" marB="28349"/>
                </a:tc>
                <a:tc>
                  <a:txBody>
                    <a:bodyPr/>
                    <a:lstStyle/>
                    <a:p>
                      <a:endParaRPr lang="en-ID" sz="900" dirty="0"/>
                    </a:p>
                  </a:txBody>
                  <a:tcPr marL="56698" marR="56698" marT="28349" marB="28349"/>
                </a:tc>
                <a:tc>
                  <a:txBody>
                    <a:bodyPr/>
                    <a:lstStyle/>
                    <a:p>
                      <a:endParaRPr lang="en-ID" sz="900" dirty="0"/>
                    </a:p>
                  </a:txBody>
                  <a:tcPr marL="56698" marR="56698" marT="28349" marB="28349"/>
                </a:tc>
                <a:extLst>
                  <a:ext uri="{0D108BD9-81ED-4DB2-BD59-A6C34878D82A}">
                    <a16:rowId xmlns:a16="http://schemas.microsoft.com/office/drawing/2014/main" val="3215833772"/>
                  </a:ext>
                </a:extLst>
              </a:tr>
            </a:tbl>
          </a:graphicData>
        </a:graphic>
      </p:graphicFrame>
      <p:sp>
        <p:nvSpPr>
          <p:cNvPr id="3" name="TextBox 2">
            <a:extLst>
              <a:ext uri="{FF2B5EF4-FFF2-40B4-BE49-F238E27FC236}">
                <a16:creationId xmlns:a16="http://schemas.microsoft.com/office/drawing/2014/main" id="{15EA09FC-C3C2-49B9-8CE3-9DB500400E98}"/>
              </a:ext>
            </a:extLst>
          </p:cNvPr>
          <p:cNvSpPr txBox="1"/>
          <p:nvPr/>
        </p:nvSpPr>
        <p:spPr>
          <a:xfrm>
            <a:off x="1719362" y="898686"/>
            <a:ext cx="4508566" cy="607474"/>
          </a:xfrm>
          <a:prstGeom prst="rect">
            <a:avLst/>
          </a:prstGeom>
          <a:noFill/>
        </p:spPr>
        <p:txBody>
          <a:bodyPr wrap="square" rtlCol="0">
            <a:spAutoFit/>
          </a:bodyPr>
          <a:lstStyle/>
          <a:p>
            <a:pPr algn="ctr"/>
            <a:r>
              <a:rPr lang="id-ID" sz="1116" b="1" dirty="0"/>
              <a:t>REKOMENDASI PENINGKATAN KINERJA</a:t>
            </a:r>
          </a:p>
          <a:p>
            <a:pPr algn="ctr"/>
            <a:r>
              <a:rPr lang="id-ID" sz="1116" b="1" dirty="0"/>
              <a:t>LAPORAN MONITORING CAPAIAN KINERJA TRIWULAN .... TAHUN ....</a:t>
            </a:r>
          </a:p>
          <a:p>
            <a:pPr algn="ctr"/>
            <a:r>
              <a:rPr lang="id-ID" sz="1116" b="1" dirty="0"/>
              <a:t>UNIT KERJA ................. </a:t>
            </a:r>
            <a:endParaRPr lang="en-ID" sz="1116" b="1" dirty="0"/>
          </a:p>
        </p:txBody>
      </p:sp>
      <p:sp>
        <p:nvSpPr>
          <p:cNvPr id="7" name="TextBox 6">
            <a:extLst>
              <a:ext uri="{FF2B5EF4-FFF2-40B4-BE49-F238E27FC236}">
                <a16:creationId xmlns:a16="http://schemas.microsoft.com/office/drawing/2014/main" id="{965F2F85-87F8-433A-BF84-4D4C97BB423D}"/>
              </a:ext>
            </a:extLst>
          </p:cNvPr>
          <p:cNvSpPr txBox="1"/>
          <p:nvPr/>
        </p:nvSpPr>
        <p:spPr>
          <a:xfrm>
            <a:off x="4942864" y="3191614"/>
            <a:ext cx="2146489" cy="1122615"/>
          </a:xfrm>
          <a:prstGeom prst="rect">
            <a:avLst/>
          </a:prstGeom>
          <a:noFill/>
        </p:spPr>
        <p:txBody>
          <a:bodyPr wrap="square" rtlCol="0">
            <a:spAutoFit/>
          </a:bodyPr>
          <a:lstStyle/>
          <a:p>
            <a:pPr algn="ctr"/>
            <a:r>
              <a:rPr lang="id-ID" sz="1116" b="1" dirty="0"/>
              <a:t>.........., .................................</a:t>
            </a:r>
          </a:p>
          <a:p>
            <a:pPr algn="ctr"/>
            <a:r>
              <a:rPr lang="id-ID" sz="1116" b="1" dirty="0"/>
              <a:t>PIMPINAN UNIT KERJA</a:t>
            </a:r>
          </a:p>
          <a:p>
            <a:pPr algn="ctr"/>
            <a:endParaRPr lang="id-ID" sz="1116" b="1" dirty="0"/>
          </a:p>
          <a:p>
            <a:pPr algn="ctr"/>
            <a:endParaRPr lang="id-ID" sz="1116" b="1" dirty="0"/>
          </a:p>
          <a:p>
            <a:pPr algn="ctr"/>
            <a:endParaRPr lang="id-ID" sz="1116" b="1" dirty="0"/>
          </a:p>
          <a:p>
            <a:pPr algn="ctr"/>
            <a:r>
              <a:rPr lang="id-ID" sz="1116" b="1" dirty="0"/>
              <a:t>(...................................)</a:t>
            </a:r>
            <a:endParaRPr lang="en-ID" sz="1116" b="1" dirty="0"/>
          </a:p>
        </p:txBody>
      </p:sp>
      <p:sp>
        <p:nvSpPr>
          <p:cNvPr id="6" name="Slide Number Placeholder 2">
            <a:extLst>
              <a:ext uri="{FF2B5EF4-FFF2-40B4-BE49-F238E27FC236}">
                <a16:creationId xmlns:a16="http://schemas.microsoft.com/office/drawing/2014/main" id="{479993CD-5A25-42A2-A184-8E3AAC96C63B}"/>
              </a:ext>
            </a:extLst>
          </p:cNvPr>
          <p:cNvSpPr>
            <a:spLocks noGrp="1"/>
          </p:cNvSpPr>
          <p:nvPr/>
        </p:nvSpPr>
        <p:spPr>
          <a:xfrm>
            <a:off x="7113270" y="5006975"/>
            <a:ext cx="446405" cy="251460"/>
          </a:xfrm>
          <a:prstGeom prst="rect">
            <a:avLst/>
          </a:prstGeom>
          <a:solidFill>
            <a:srgbClr val="F9BE19"/>
          </a:solid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5502A5B-6024-440D-A5A9-5A109256076E}" type="slidenum">
              <a:rPr kumimoji="0" lang="en-US" sz="1200" b="1" i="0" u="none" strike="noStrike" kern="1200" cap="none" spc="0" normalizeH="0" baseline="0" noProof="0" smtClean="0">
                <a:ln>
                  <a:noFill/>
                </a:ln>
                <a:solidFill>
                  <a:schemeClr val="tx1"/>
                </a:solidFill>
                <a:effectLst/>
                <a:uLnTx/>
                <a:uFillTx/>
                <a:latin typeface="Calibri" panose="020F0502020204030204"/>
                <a:ea typeface="+mn-ea"/>
                <a:cs typeface="+mn-cs"/>
              </a:rPr>
              <a:t>100</a:t>
            </a:fld>
            <a:endParaRPr kumimoji="0" lang="en-US" sz="1200" b="1" i="0" u="none" strike="noStrike" kern="1200" cap="none" spc="0" normalizeH="0" baseline="0" noProof="0">
              <a:ln>
                <a:noFill/>
              </a:ln>
              <a:solidFill>
                <a:schemeClr val="tx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56401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3600" y="227820"/>
            <a:ext cx="6520220" cy="344032"/>
          </a:xfrm>
        </p:spPr>
        <p:txBody>
          <a:bodyPr>
            <a:noAutofit/>
          </a:bodyPr>
          <a:lstStyle/>
          <a:p>
            <a:pPr algn="l"/>
            <a:r>
              <a:rPr lang="id-ID" dirty="0"/>
              <a:t>Lanjutan... (</a:t>
            </a:r>
            <a:r>
              <a:rPr lang="sv-SE" dirty="0"/>
              <a:t>FORMAT </a:t>
            </a:r>
            <a:r>
              <a:rPr lang="id-ID" dirty="0"/>
              <a:t>MONITORING RENAKSI ESELON </a:t>
            </a:r>
            <a:r>
              <a:rPr lang="en-US" dirty="0"/>
              <a:t>I</a:t>
            </a:r>
            <a:r>
              <a:rPr lang="id-ID" dirty="0"/>
              <a:t>)</a:t>
            </a:r>
          </a:p>
        </p:txBody>
      </p:sp>
      <p:sp>
        <p:nvSpPr>
          <p:cNvPr id="7" name="Slide Number Placeholder 2"/>
          <p:cNvSpPr>
            <a:spLocks noGrp="1"/>
          </p:cNvSpPr>
          <p:nvPr/>
        </p:nvSpPr>
        <p:spPr>
          <a:xfrm>
            <a:off x="7113270" y="5006975"/>
            <a:ext cx="446405" cy="251460"/>
          </a:xfrm>
          <a:prstGeom prst="rect">
            <a:avLst/>
          </a:prstGeom>
          <a:solidFill>
            <a:srgbClr val="F9BE19"/>
          </a:solid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5502A5B-6024-440D-A5A9-5A109256076E}" type="slidenum">
              <a:rPr kumimoji="0" lang="en-US" sz="1200" b="1" i="0" u="none" strike="noStrike" kern="1200" cap="none" spc="0" normalizeH="0" baseline="0" noProof="0" smtClean="0">
                <a:ln>
                  <a:noFill/>
                </a:ln>
                <a:solidFill>
                  <a:schemeClr val="tx1"/>
                </a:solidFill>
                <a:effectLst/>
                <a:uLnTx/>
                <a:uFillTx/>
                <a:latin typeface="Calibri" panose="020F0502020204030204"/>
                <a:ea typeface="+mn-ea"/>
                <a:cs typeface="+mn-cs"/>
              </a:rPr>
              <a:t>101</a:t>
            </a:fld>
            <a:endParaRPr kumimoji="0" lang="en-US" sz="1200" b="1" i="0" u="none" strike="noStrike" kern="1200" cap="none" spc="0" normalizeH="0" baseline="0" noProof="0">
              <a:ln>
                <a:noFill/>
              </a:ln>
              <a:solidFill>
                <a:schemeClr val="tx1"/>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307BA527-D071-48A1-BD6A-3A81F76CA39E}"/>
              </a:ext>
            </a:extLst>
          </p:cNvPr>
          <p:cNvPicPr>
            <a:picLocks noChangeAspect="1"/>
          </p:cNvPicPr>
          <p:nvPr/>
        </p:nvPicPr>
        <p:blipFill>
          <a:blip r:embed="rId2"/>
          <a:stretch>
            <a:fillRect/>
          </a:stretch>
        </p:blipFill>
        <p:spPr>
          <a:xfrm>
            <a:off x="-1" y="785767"/>
            <a:ext cx="7559675" cy="3546847"/>
          </a:xfrm>
          <a:prstGeom prst="rect">
            <a:avLst/>
          </a:prstGeom>
        </p:spPr>
      </p:pic>
    </p:spTree>
    <p:extLst>
      <p:ext uri="{BB962C8B-B14F-4D97-AF65-F5344CB8AC3E}">
        <p14:creationId xmlns:p14="http://schemas.microsoft.com/office/powerpoint/2010/main" val="22474860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26346" y="144000"/>
            <a:ext cx="7741881" cy="648000"/>
          </a:xfrm>
        </p:spPr>
        <p:txBody>
          <a:bodyPr>
            <a:noAutofit/>
          </a:bodyPr>
          <a:lstStyle/>
          <a:p>
            <a:pPr marL="1169988" indent="-1169988" algn="l"/>
            <a:r>
              <a:rPr lang="id-ID" dirty="0"/>
              <a:t>Lanjutan... (</a:t>
            </a:r>
            <a:r>
              <a:rPr lang="sv-SE" dirty="0"/>
              <a:t>FORMAT </a:t>
            </a:r>
            <a:r>
              <a:rPr lang="id-ID" dirty="0"/>
              <a:t>MONITORING RENAKSI ESELON II/SATUAN KERJA)</a:t>
            </a:r>
          </a:p>
        </p:txBody>
      </p:sp>
      <p:sp>
        <p:nvSpPr>
          <p:cNvPr id="4" name="Slide Number Placeholder 2"/>
          <p:cNvSpPr>
            <a:spLocks noGrp="1"/>
          </p:cNvSpPr>
          <p:nvPr/>
        </p:nvSpPr>
        <p:spPr>
          <a:xfrm>
            <a:off x="7113270" y="5006975"/>
            <a:ext cx="446405" cy="251460"/>
          </a:xfrm>
          <a:prstGeom prst="rect">
            <a:avLst/>
          </a:prstGeom>
          <a:solidFill>
            <a:srgbClr val="F9BE19"/>
          </a:solid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5502A5B-6024-440D-A5A9-5A109256076E}" type="slidenum">
              <a:rPr kumimoji="0" lang="en-US" sz="1200" b="1" i="0" u="none" strike="noStrike" kern="1200" cap="none" spc="0" normalizeH="0" baseline="0" noProof="0" smtClean="0">
                <a:ln>
                  <a:noFill/>
                </a:ln>
                <a:solidFill>
                  <a:schemeClr val="tx1"/>
                </a:solidFill>
                <a:effectLst/>
                <a:uLnTx/>
                <a:uFillTx/>
                <a:latin typeface="Calibri" panose="020F0502020204030204"/>
                <a:ea typeface="+mn-ea"/>
                <a:cs typeface="+mn-cs"/>
              </a:rPr>
              <a:t>102</a:t>
            </a:fld>
            <a:endParaRPr kumimoji="0" lang="en-US" sz="1200" b="1" i="0" u="none" strike="noStrike" kern="1200" cap="none" spc="0" normalizeH="0" baseline="0" noProof="0">
              <a:ln>
                <a:noFill/>
              </a:ln>
              <a:solidFill>
                <a:schemeClr val="tx1"/>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66D57DAA-DCBF-430F-8C4C-72019747AEA8}"/>
              </a:ext>
            </a:extLst>
          </p:cNvPr>
          <p:cNvPicPr>
            <a:picLocks noChangeAspect="1"/>
          </p:cNvPicPr>
          <p:nvPr/>
        </p:nvPicPr>
        <p:blipFill>
          <a:blip r:embed="rId2"/>
          <a:stretch>
            <a:fillRect/>
          </a:stretch>
        </p:blipFill>
        <p:spPr>
          <a:xfrm>
            <a:off x="-1" y="874689"/>
            <a:ext cx="7559675" cy="3578272"/>
          </a:xfrm>
          <a:prstGeom prst="rect">
            <a:avLst/>
          </a:prstGeom>
        </p:spPr>
      </p:pic>
    </p:spTree>
    <p:extLst>
      <p:ext uri="{BB962C8B-B14F-4D97-AF65-F5344CB8AC3E}">
        <p14:creationId xmlns:p14="http://schemas.microsoft.com/office/powerpoint/2010/main" val="193152411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1" y="144000"/>
            <a:ext cx="7342111" cy="344032"/>
          </a:xfrm>
        </p:spPr>
        <p:txBody>
          <a:bodyPr>
            <a:noAutofit/>
          </a:bodyPr>
          <a:lstStyle/>
          <a:p>
            <a:pPr marL="342900" indent="-342900" algn="l">
              <a:buFont typeface="+mj-lt"/>
              <a:buAutoNum type="alphaUcPeriod" startAt="7"/>
            </a:pPr>
            <a:r>
              <a:rPr lang="id-ID" dirty="0"/>
              <a:t>PENYUSUNAN LAPORAN KINERJA INSTANSI PEMERINTAH</a:t>
            </a:r>
          </a:p>
        </p:txBody>
      </p:sp>
      <p:grpSp>
        <p:nvGrpSpPr>
          <p:cNvPr id="3" name="Group 2"/>
          <p:cNvGrpSpPr/>
          <p:nvPr/>
        </p:nvGrpSpPr>
        <p:grpSpPr>
          <a:xfrm>
            <a:off x="696673" y="1627433"/>
            <a:ext cx="5394869" cy="2217629"/>
            <a:chOff x="1146156" y="2060365"/>
            <a:chExt cx="8700671" cy="3576521"/>
          </a:xfrm>
        </p:grpSpPr>
        <p:sp>
          <p:nvSpPr>
            <p:cNvPr id="4" name="Rectangle 2"/>
            <p:cNvSpPr txBox="1">
              <a:spLocks noChangeArrowheads="1"/>
            </p:cNvSpPr>
            <p:nvPr/>
          </p:nvSpPr>
          <p:spPr>
            <a:xfrm>
              <a:off x="4846443" y="2315692"/>
              <a:ext cx="4061234" cy="442348"/>
            </a:xfrm>
            <a:prstGeom prst="rect">
              <a:avLst/>
            </a:prstGeom>
          </p:spPr>
          <p:txBody>
            <a:bodyPr>
              <a:normAutofit fontScale="42500" lnSpcReduction="20000"/>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marL="0" marR="0" lvl="0" indent="0" algn="ctr" defTabSz="914400" rtl="0" eaLnBrk="1" fontAlgn="base" latinLnBrk="0" hangingPunct="1">
                <a:lnSpc>
                  <a:spcPct val="90000"/>
                </a:lnSpc>
                <a:spcBef>
                  <a:spcPct val="0"/>
                </a:spcBef>
                <a:spcAft>
                  <a:spcPct val="0"/>
                </a:spcAft>
                <a:buClrTx/>
                <a:buSzTx/>
                <a:buFontTx/>
                <a:buNone/>
                <a:defRPr/>
              </a:pPr>
              <a:r>
                <a:rPr kumimoji="0" lang="fr-CA" sz="2730" b="1" i="0" u="none" strike="noStrike" kern="1200" cap="none" spc="0" normalizeH="0" baseline="0" noProof="0" dirty="0" err="1">
                  <a:ln>
                    <a:noFill/>
                  </a:ln>
                  <a:solidFill>
                    <a:prstClr val="black"/>
                  </a:solidFill>
                  <a:effectLst/>
                  <a:uLnTx/>
                  <a:uFillTx/>
                  <a:latin typeface="Calibri" panose="020F0502020204030204" pitchFamily="34" charset="0"/>
                  <a:ea typeface="+mj-ea"/>
                  <a:cs typeface="+mj-cs"/>
                </a:rPr>
                <a:t>Mengapa</a:t>
              </a:r>
              <a:r>
                <a:rPr kumimoji="0" lang="fr-CA" sz="2730" b="1" i="0" u="none" strike="noStrike" kern="1200" cap="none" spc="0" normalizeH="0" baseline="0" noProof="0" dirty="0">
                  <a:ln>
                    <a:noFill/>
                  </a:ln>
                  <a:solidFill>
                    <a:prstClr val="black"/>
                  </a:solidFill>
                  <a:effectLst/>
                  <a:uLnTx/>
                  <a:uFillTx/>
                  <a:latin typeface="Calibri" panose="020F0502020204030204" pitchFamily="34" charset="0"/>
                  <a:ea typeface="+mj-ea"/>
                  <a:cs typeface="+mj-cs"/>
                </a:rPr>
                <a:t> </a:t>
              </a:r>
              <a:r>
                <a:rPr kumimoji="0" lang="fr-CA" sz="2730" b="1" i="0" u="none" strike="noStrike" kern="1200" cap="none" spc="0" normalizeH="0" baseline="0" noProof="0" dirty="0" err="1">
                  <a:ln>
                    <a:noFill/>
                  </a:ln>
                  <a:solidFill>
                    <a:prstClr val="black"/>
                  </a:solidFill>
                  <a:effectLst/>
                  <a:uLnTx/>
                  <a:uFillTx/>
                  <a:latin typeface="Calibri" panose="020F0502020204030204" pitchFamily="34" charset="0"/>
                  <a:ea typeface="+mj-ea"/>
                  <a:cs typeface="+mj-cs"/>
                </a:rPr>
                <a:t>Kinerja</a:t>
              </a:r>
              <a:r>
                <a:rPr kumimoji="0" lang="fr-CA" sz="2730" b="1" i="0" u="none" strike="noStrike" kern="1200" cap="none" spc="0" normalizeH="0" baseline="0" noProof="0" dirty="0">
                  <a:ln>
                    <a:noFill/>
                  </a:ln>
                  <a:solidFill>
                    <a:prstClr val="black"/>
                  </a:solidFill>
                  <a:effectLst/>
                  <a:uLnTx/>
                  <a:uFillTx/>
                  <a:latin typeface="Calibri" panose="020F0502020204030204" pitchFamily="34" charset="0"/>
                  <a:ea typeface="+mj-ea"/>
                  <a:cs typeface="+mj-cs"/>
                </a:rPr>
                <a:t> </a:t>
              </a:r>
              <a:r>
                <a:rPr kumimoji="0" lang="fr-CA" sz="2730" b="1" i="0" u="none" strike="noStrike" kern="1200" cap="none" spc="0" normalizeH="0" baseline="0" noProof="0" dirty="0" err="1">
                  <a:ln>
                    <a:noFill/>
                  </a:ln>
                  <a:solidFill>
                    <a:prstClr val="black"/>
                  </a:solidFill>
                  <a:effectLst/>
                  <a:uLnTx/>
                  <a:uFillTx/>
                  <a:latin typeface="Calibri" panose="020F0502020204030204" pitchFamily="34" charset="0"/>
                  <a:ea typeface="+mj-ea"/>
                  <a:cs typeface="+mj-cs"/>
                </a:rPr>
                <a:t>Harus</a:t>
              </a:r>
              <a:r>
                <a:rPr kumimoji="0" lang="fr-CA" sz="2730" b="1" i="0" u="none" strike="noStrike" kern="1200" cap="none" spc="0" normalizeH="0" baseline="0" noProof="0" dirty="0">
                  <a:ln>
                    <a:noFill/>
                  </a:ln>
                  <a:solidFill>
                    <a:prstClr val="black"/>
                  </a:solidFill>
                  <a:effectLst/>
                  <a:uLnTx/>
                  <a:uFillTx/>
                  <a:latin typeface="Calibri" panose="020F0502020204030204" pitchFamily="34" charset="0"/>
                  <a:ea typeface="+mj-ea"/>
                  <a:cs typeface="+mj-cs"/>
                </a:rPr>
                <a:t> </a:t>
              </a:r>
              <a:r>
                <a:rPr kumimoji="0" lang="fr-CA" sz="2730" b="1" i="0" u="none" strike="noStrike" kern="1200" cap="none" spc="0" normalizeH="0" baseline="0" noProof="0" dirty="0" err="1">
                  <a:ln>
                    <a:noFill/>
                  </a:ln>
                  <a:solidFill>
                    <a:prstClr val="black"/>
                  </a:solidFill>
                  <a:effectLst/>
                  <a:uLnTx/>
                  <a:uFillTx/>
                  <a:latin typeface="Calibri" panose="020F0502020204030204" pitchFamily="34" charset="0"/>
                  <a:ea typeface="+mj-ea"/>
                  <a:cs typeface="+mj-cs"/>
                </a:rPr>
                <a:t>Diukur</a:t>
              </a:r>
              <a:r>
                <a:rPr kumimoji="0" lang="fr-CA" sz="2730" b="1" i="0" u="none" strike="noStrike" kern="1200" cap="none" spc="0" normalizeH="0" baseline="0" noProof="0" dirty="0">
                  <a:ln>
                    <a:noFill/>
                  </a:ln>
                  <a:solidFill>
                    <a:prstClr val="black"/>
                  </a:solidFill>
                  <a:effectLst/>
                  <a:uLnTx/>
                  <a:uFillTx/>
                  <a:latin typeface="Calibri" panose="020F0502020204030204" pitchFamily="34" charset="0"/>
                  <a:ea typeface="+mj-ea"/>
                  <a:cs typeface="+mj-cs"/>
                </a:rPr>
                <a:t>?</a:t>
              </a:r>
              <a:endParaRPr kumimoji="0" lang="fr-CA" sz="2730" b="0" i="0" u="none" strike="noStrike" kern="1200" cap="none" spc="0" normalizeH="0" baseline="0" noProof="0" dirty="0">
                <a:ln>
                  <a:noFill/>
                </a:ln>
                <a:solidFill>
                  <a:prstClr val="black"/>
                </a:solidFill>
                <a:effectLst/>
                <a:uLnTx/>
                <a:uFillTx/>
                <a:latin typeface="Calibri" panose="020F0502020204030204" pitchFamily="34" charset="0"/>
                <a:ea typeface="+mj-ea"/>
                <a:cs typeface="+mj-cs"/>
              </a:endParaRPr>
            </a:p>
          </p:txBody>
        </p:sp>
        <p:grpSp>
          <p:nvGrpSpPr>
            <p:cNvPr id="5" name="Group 4"/>
            <p:cNvGrpSpPr/>
            <p:nvPr/>
          </p:nvGrpSpPr>
          <p:grpSpPr>
            <a:xfrm>
              <a:off x="3659797" y="2962859"/>
              <a:ext cx="6187030" cy="2674027"/>
              <a:chOff x="1618376" y="1785926"/>
              <a:chExt cx="8249372" cy="3565368"/>
            </a:xfrm>
          </p:grpSpPr>
          <p:sp>
            <p:nvSpPr>
              <p:cNvPr id="7" name="Rectangle 4"/>
              <p:cNvSpPr>
                <a:spLocks noChangeArrowheads="1"/>
              </p:cNvSpPr>
              <p:nvPr/>
            </p:nvSpPr>
            <p:spPr bwMode="auto">
              <a:xfrm>
                <a:off x="4209176" y="1785926"/>
                <a:ext cx="3810000" cy="475186"/>
              </a:xfrm>
              <a:prstGeom prst="rect">
                <a:avLst/>
              </a:prstGeom>
              <a:solidFill>
                <a:srgbClr val="FFCC66">
                  <a:alpha val="50000"/>
                </a:srgbClr>
              </a:solidFill>
              <a:ln w="9525">
                <a:solidFill>
                  <a:schemeClr val="tx1"/>
                </a:solidFill>
                <a:miter lim="800000"/>
              </a:ln>
              <a:effectLst/>
            </p:spPr>
            <p:txBody>
              <a:bodyPr wrap="square" lIns="42818" tIns="21409" rIns="42818" bIns="21409">
                <a:spAutoFit/>
              </a:bodyPr>
              <a:lstStyle/>
              <a:p>
                <a:pPr marL="0" marR="0" lvl="0" indent="0" algn="ctr" defTabSz="914400" rtl="0" eaLnBrk="1" fontAlgn="auto" latinLnBrk="0" hangingPunct="1">
                  <a:lnSpc>
                    <a:spcPct val="90000"/>
                  </a:lnSpc>
                  <a:spcBef>
                    <a:spcPts val="0"/>
                  </a:spcBef>
                  <a:spcAft>
                    <a:spcPts val="0"/>
                  </a:spcAft>
                  <a:buClrTx/>
                  <a:buSzTx/>
                  <a:buFontTx/>
                  <a:buNone/>
                  <a:tabLst>
                    <a:tab pos="342900" algn="l"/>
                  </a:tabLst>
                  <a:defRPr/>
                </a:pPr>
                <a:r>
                  <a:rPr kumimoji="0" lang="en-US" sz="13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TIDAK DIUKUR</a:t>
                </a:r>
              </a:p>
            </p:txBody>
          </p:sp>
          <p:sp>
            <p:nvSpPr>
              <p:cNvPr id="8" name="Rectangle 5"/>
              <p:cNvSpPr>
                <a:spLocks noChangeArrowheads="1"/>
              </p:cNvSpPr>
              <p:nvPr/>
            </p:nvSpPr>
            <p:spPr bwMode="auto">
              <a:xfrm>
                <a:off x="1618376" y="2967039"/>
                <a:ext cx="2869789" cy="475186"/>
              </a:xfrm>
              <a:prstGeom prst="rect">
                <a:avLst/>
              </a:prstGeom>
              <a:solidFill>
                <a:srgbClr val="FFCC66">
                  <a:alpha val="50000"/>
                </a:srgbClr>
              </a:solidFill>
              <a:ln w="9525">
                <a:solidFill>
                  <a:schemeClr val="tx1"/>
                </a:solidFill>
                <a:miter lim="800000"/>
              </a:ln>
              <a:effectLst/>
            </p:spPr>
            <p:txBody>
              <a:bodyPr wrap="square" lIns="42818" tIns="21409" rIns="42818" bIns="21409">
                <a:spAutoFit/>
              </a:bodyPr>
              <a:lstStyle/>
              <a:p>
                <a:pPr marL="0" marR="0" lvl="0" indent="0" algn="ctr" defTabSz="914400" rtl="0" eaLnBrk="1" fontAlgn="auto" latinLnBrk="0" hangingPunct="1">
                  <a:lnSpc>
                    <a:spcPct val="90000"/>
                  </a:lnSpc>
                  <a:spcBef>
                    <a:spcPts val="0"/>
                  </a:spcBef>
                  <a:spcAft>
                    <a:spcPts val="0"/>
                  </a:spcAft>
                  <a:buClrTx/>
                  <a:buSzTx/>
                  <a:buFontTx/>
                  <a:buNone/>
                  <a:tabLst>
                    <a:tab pos="342900" algn="l"/>
                  </a:tabLst>
                  <a:defRPr/>
                </a:pPr>
                <a:r>
                  <a:rPr kumimoji="0" lang="en-US" sz="1300" b="1"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BERHASIL?</a:t>
                </a:r>
              </a:p>
            </p:txBody>
          </p:sp>
          <p:sp>
            <p:nvSpPr>
              <p:cNvPr id="9" name="Rectangle 6"/>
              <p:cNvSpPr>
                <a:spLocks noChangeArrowheads="1"/>
              </p:cNvSpPr>
              <p:nvPr/>
            </p:nvSpPr>
            <p:spPr bwMode="auto">
              <a:xfrm>
                <a:off x="1618376" y="4166061"/>
                <a:ext cx="2869789" cy="1185233"/>
              </a:xfrm>
              <a:prstGeom prst="rect">
                <a:avLst/>
              </a:prstGeom>
              <a:solidFill>
                <a:srgbClr val="FFCC66">
                  <a:alpha val="50000"/>
                </a:srgbClr>
              </a:solidFill>
              <a:ln w="9525">
                <a:solidFill>
                  <a:schemeClr val="tx1"/>
                </a:solidFill>
                <a:miter lim="800000"/>
              </a:ln>
              <a:effectLst/>
            </p:spPr>
            <p:txBody>
              <a:bodyPr wrap="square" lIns="42818" tIns="21409" rIns="42818" bIns="21409">
                <a:spAutoFit/>
              </a:bodyPr>
              <a:lstStyle/>
              <a:p>
                <a:pPr marL="0" marR="0" lvl="0" indent="0" algn="ctr" defTabSz="914400" rtl="0" eaLnBrk="1" fontAlgn="auto" latinLnBrk="0" hangingPunct="1">
                  <a:lnSpc>
                    <a:spcPct val="85000"/>
                  </a:lnSpc>
                  <a:spcBef>
                    <a:spcPts val="0"/>
                  </a:spcBef>
                  <a:spcAft>
                    <a:spcPts val="0"/>
                  </a:spcAft>
                  <a:buClrTx/>
                  <a:buSzTx/>
                  <a:buFontTx/>
                  <a:buNone/>
                  <a:tabLst>
                    <a:tab pos="342900" algn="l"/>
                  </a:tabLst>
                  <a:defRPr/>
                </a:pPr>
                <a:r>
                  <a:rPr kumimoji="0" lang="en-US" sz="13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Tidak</a:t>
                </a:r>
                <a:r>
                  <a:rPr kumimoji="0" lang="en-US" sz="13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US" sz="13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dapat</a:t>
                </a:r>
                <a:r>
                  <a:rPr kumimoji="0" lang="en-US" sz="13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US" sz="13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mempertahankan</a:t>
                </a:r>
                <a:r>
                  <a:rPr kumimoji="0" lang="en-US" sz="13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US" sz="13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keberhasilan</a:t>
                </a:r>
                <a:endParaRPr kumimoji="0" lang="en-US" sz="13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0" name="Rectangle 7"/>
              <p:cNvSpPr>
                <a:spLocks noChangeArrowheads="1"/>
              </p:cNvSpPr>
              <p:nvPr/>
            </p:nvSpPr>
            <p:spPr bwMode="auto">
              <a:xfrm>
                <a:off x="1618376" y="3571875"/>
                <a:ext cx="2869789" cy="454704"/>
              </a:xfrm>
              <a:prstGeom prst="rect">
                <a:avLst/>
              </a:prstGeom>
              <a:solidFill>
                <a:srgbClr val="FFCC66">
                  <a:alpha val="50000"/>
                </a:srgbClr>
              </a:solidFill>
              <a:ln w="9525">
                <a:solidFill>
                  <a:schemeClr val="tx1"/>
                </a:solidFill>
                <a:miter lim="800000"/>
              </a:ln>
              <a:effectLst/>
            </p:spPr>
            <p:txBody>
              <a:bodyPr wrap="square" lIns="42818" tIns="21409" rIns="42818" bIns="21409">
                <a:spAutoFit/>
              </a:bodyPr>
              <a:lstStyle/>
              <a:p>
                <a:pPr marL="0" marR="0" lvl="0" indent="0" algn="ctr" defTabSz="914400" rtl="0" eaLnBrk="1" fontAlgn="auto" latinLnBrk="0" hangingPunct="1">
                  <a:lnSpc>
                    <a:spcPct val="85000"/>
                  </a:lnSpc>
                  <a:spcBef>
                    <a:spcPts val="0"/>
                  </a:spcBef>
                  <a:spcAft>
                    <a:spcPts val="0"/>
                  </a:spcAft>
                  <a:buClrTx/>
                  <a:buSzTx/>
                  <a:buFontTx/>
                  <a:buNone/>
                  <a:tabLst>
                    <a:tab pos="342900" algn="l"/>
                  </a:tabLst>
                  <a:defRPr/>
                </a:pPr>
                <a:r>
                  <a:rPr kumimoji="0" lang="en-US" sz="13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Reward</a:t>
                </a:r>
              </a:p>
            </p:txBody>
          </p:sp>
          <p:sp>
            <p:nvSpPr>
              <p:cNvPr id="11" name="Rectangle 8"/>
              <p:cNvSpPr>
                <a:spLocks noChangeArrowheads="1"/>
              </p:cNvSpPr>
              <p:nvPr/>
            </p:nvSpPr>
            <p:spPr bwMode="auto">
              <a:xfrm>
                <a:off x="7714375" y="2946625"/>
                <a:ext cx="2153373" cy="475186"/>
              </a:xfrm>
              <a:prstGeom prst="rect">
                <a:avLst/>
              </a:prstGeom>
              <a:solidFill>
                <a:srgbClr val="FFCC66">
                  <a:alpha val="50000"/>
                </a:srgbClr>
              </a:solidFill>
              <a:ln w="9525">
                <a:solidFill>
                  <a:schemeClr val="tx1"/>
                </a:solidFill>
                <a:miter lim="800000"/>
              </a:ln>
              <a:effectLst/>
            </p:spPr>
            <p:txBody>
              <a:bodyPr wrap="square" lIns="42818" tIns="21409" rIns="42818" bIns="21409">
                <a:spAutoFit/>
              </a:bodyPr>
              <a:lstStyle/>
              <a:p>
                <a:pPr marL="0" marR="0" lvl="0" indent="0" algn="ctr" defTabSz="914400" rtl="0" eaLnBrk="1" fontAlgn="auto" latinLnBrk="0" hangingPunct="1">
                  <a:lnSpc>
                    <a:spcPct val="90000"/>
                  </a:lnSpc>
                  <a:spcBef>
                    <a:spcPts val="0"/>
                  </a:spcBef>
                  <a:spcAft>
                    <a:spcPts val="0"/>
                  </a:spcAft>
                  <a:buClrTx/>
                  <a:buSzTx/>
                  <a:buFontTx/>
                  <a:buNone/>
                  <a:tabLst>
                    <a:tab pos="342900" algn="l"/>
                  </a:tabLst>
                  <a:defRPr/>
                </a:pPr>
                <a:r>
                  <a:rPr kumimoji="0" lang="en-US" sz="1300" b="1"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GAGAL?</a:t>
                </a:r>
              </a:p>
            </p:txBody>
          </p:sp>
          <p:sp>
            <p:nvSpPr>
              <p:cNvPr id="12" name="Rectangle 9"/>
              <p:cNvSpPr>
                <a:spLocks noChangeArrowheads="1"/>
              </p:cNvSpPr>
              <p:nvPr/>
            </p:nvSpPr>
            <p:spPr bwMode="auto">
              <a:xfrm>
                <a:off x="7714375" y="4103688"/>
                <a:ext cx="2153373" cy="1185233"/>
              </a:xfrm>
              <a:prstGeom prst="rect">
                <a:avLst/>
              </a:prstGeom>
              <a:solidFill>
                <a:srgbClr val="FFCC66">
                  <a:alpha val="50000"/>
                </a:srgbClr>
              </a:solidFill>
              <a:ln w="9525">
                <a:solidFill>
                  <a:schemeClr val="tx1"/>
                </a:solidFill>
                <a:miter lim="800000"/>
              </a:ln>
              <a:effectLst/>
            </p:spPr>
            <p:txBody>
              <a:bodyPr wrap="square" lIns="42818" tIns="21409" rIns="42818" bIns="21409">
                <a:spAutoFit/>
              </a:bodyPr>
              <a:lstStyle/>
              <a:p>
                <a:pPr marL="0" marR="0" lvl="0" indent="0" algn="ctr" defTabSz="914400" rtl="0" eaLnBrk="1" fontAlgn="auto" latinLnBrk="0" hangingPunct="1">
                  <a:lnSpc>
                    <a:spcPct val="85000"/>
                  </a:lnSpc>
                  <a:spcBef>
                    <a:spcPts val="0"/>
                  </a:spcBef>
                  <a:spcAft>
                    <a:spcPts val="0"/>
                  </a:spcAft>
                  <a:buClrTx/>
                  <a:buSzTx/>
                  <a:buFontTx/>
                  <a:buNone/>
                  <a:tabLst>
                    <a:tab pos="342900" algn="l"/>
                  </a:tabLst>
                  <a:defRPr/>
                </a:pPr>
                <a:r>
                  <a:rPr kumimoji="0" lang="en-US" sz="13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Tetap</a:t>
                </a:r>
                <a:r>
                  <a:rPr kumimoji="0" lang="en-US" sz="13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US" sz="13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melakukan</a:t>
                </a:r>
                <a:r>
                  <a:rPr kumimoji="0" lang="en-US" sz="13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US" sz="13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kesalahan</a:t>
                </a:r>
                <a:endParaRPr kumimoji="0" lang="en-US" sz="13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3" name="Rectangle 10"/>
              <p:cNvSpPr>
                <a:spLocks noChangeArrowheads="1"/>
              </p:cNvSpPr>
              <p:nvPr/>
            </p:nvSpPr>
            <p:spPr bwMode="auto">
              <a:xfrm>
                <a:off x="7714375" y="3529000"/>
                <a:ext cx="2153373" cy="454704"/>
              </a:xfrm>
              <a:prstGeom prst="rect">
                <a:avLst/>
              </a:prstGeom>
              <a:solidFill>
                <a:srgbClr val="FFCC66">
                  <a:alpha val="50000"/>
                </a:srgbClr>
              </a:solidFill>
              <a:ln w="9525">
                <a:solidFill>
                  <a:schemeClr val="tx1"/>
                </a:solidFill>
                <a:miter lim="800000"/>
              </a:ln>
              <a:effectLst/>
            </p:spPr>
            <p:txBody>
              <a:bodyPr wrap="square" lIns="42818" tIns="21409" rIns="42818" bIns="21409">
                <a:spAutoFit/>
              </a:bodyPr>
              <a:lstStyle/>
              <a:p>
                <a:pPr marL="0" marR="0" lvl="0" indent="0" algn="ctr" defTabSz="914400" rtl="0" eaLnBrk="1" fontAlgn="auto" latinLnBrk="0" hangingPunct="1">
                  <a:lnSpc>
                    <a:spcPct val="85000"/>
                  </a:lnSpc>
                  <a:spcBef>
                    <a:spcPts val="0"/>
                  </a:spcBef>
                  <a:spcAft>
                    <a:spcPts val="0"/>
                  </a:spcAft>
                  <a:buClrTx/>
                  <a:buSzTx/>
                  <a:buFontTx/>
                  <a:buNone/>
                  <a:tabLst>
                    <a:tab pos="342900" algn="l"/>
                  </a:tabLst>
                  <a:defRPr/>
                </a:pPr>
                <a:r>
                  <a:rPr kumimoji="0" lang="en-US" sz="13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Punishment</a:t>
                </a:r>
              </a:p>
            </p:txBody>
          </p:sp>
          <p:sp>
            <p:nvSpPr>
              <p:cNvPr id="14" name="Rectangle 11"/>
              <p:cNvSpPr>
                <a:spLocks noChangeArrowheads="1"/>
              </p:cNvSpPr>
              <p:nvPr/>
            </p:nvSpPr>
            <p:spPr bwMode="auto">
              <a:xfrm>
                <a:off x="4939130" y="4443399"/>
                <a:ext cx="2341761" cy="820651"/>
              </a:xfrm>
              <a:prstGeom prst="rect">
                <a:avLst/>
              </a:prstGeom>
              <a:solidFill>
                <a:srgbClr val="FFCC66">
                  <a:alpha val="50000"/>
                </a:srgbClr>
              </a:solidFill>
              <a:ln w="9525">
                <a:solidFill>
                  <a:schemeClr val="tx1"/>
                </a:solidFill>
                <a:miter lim="800000"/>
              </a:ln>
              <a:effectLst/>
            </p:spPr>
            <p:txBody>
              <a:bodyPr wrap="square" lIns="42818" tIns="21409" rIns="42818" bIns="21409">
                <a:spAutoFit/>
              </a:bodyPr>
              <a:lstStyle/>
              <a:p>
                <a:pPr marL="0" marR="0" lvl="0" indent="0" algn="ctr" defTabSz="914400" rtl="0" eaLnBrk="1" fontAlgn="auto" latinLnBrk="0" hangingPunct="1">
                  <a:lnSpc>
                    <a:spcPct val="85000"/>
                  </a:lnSpc>
                  <a:spcBef>
                    <a:spcPts val="0"/>
                  </a:spcBef>
                  <a:spcAft>
                    <a:spcPts val="0"/>
                  </a:spcAft>
                  <a:buClrTx/>
                  <a:buSzTx/>
                  <a:buFontTx/>
                  <a:buNone/>
                  <a:tabLst>
                    <a:tab pos="342900" algn="l"/>
                  </a:tabLst>
                  <a:defRPr/>
                </a:pPr>
                <a:r>
                  <a:rPr kumimoji="0" lang="en-US" sz="13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Sumber</a:t>
                </a:r>
                <a:r>
                  <a:rPr kumimoji="0" lang="en-US" sz="13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US" sz="13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daya</a:t>
                </a:r>
                <a:r>
                  <a:rPr kumimoji="0" lang="en-US" sz="13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US" sz="13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sia-sia</a:t>
                </a:r>
                <a:endParaRPr kumimoji="0" lang="en-US" sz="13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5" name="Rectangle 12"/>
              <p:cNvSpPr>
                <a:spLocks noChangeArrowheads="1"/>
              </p:cNvSpPr>
              <p:nvPr/>
            </p:nvSpPr>
            <p:spPr bwMode="auto">
              <a:xfrm>
                <a:off x="4896248" y="3122600"/>
                <a:ext cx="2411728" cy="1185233"/>
              </a:xfrm>
              <a:prstGeom prst="rect">
                <a:avLst/>
              </a:prstGeom>
              <a:solidFill>
                <a:srgbClr val="FFCC66">
                  <a:alpha val="50000"/>
                </a:srgbClr>
              </a:solidFill>
              <a:ln w="9525">
                <a:solidFill>
                  <a:schemeClr val="tx1"/>
                </a:solidFill>
                <a:miter lim="800000"/>
              </a:ln>
              <a:effectLst/>
            </p:spPr>
            <p:txBody>
              <a:bodyPr wrap="square" lIns="42818" tIns="21409" rIns="42818" bIns="21409">
                <a:spAutoFit/>
              </a:bodyPr>
              <a:lstStyle/>
              <a:p>
                <a:pPr marL="0" marR="0" lvl="0" indent="0" algn="ctr" defTabSz="914400" rtl="0" eaLnBrk="1" fontAlgn="auto" latinLnBrk="0" hangingPunct="1">
                  <a:lnSpc>
                    <a:spcPct val="85000"/>
                  </a:lnSpc>
                  <a:spcBef>
                    <a:spcPts val="0"/>
                  </a:spcBef>
                  <a:spcAft>
                    <a:spcPts val="0"/>
                  </a:spcAft>
                  <a:buClrTx/>
                  <a:buSzTx/>
                  <a:buFontTx/>
                  <a:buNone/>
                  <a:tabLst>
                    <a:tab pos="342900" algn="l"/>
                  </a:tabLst>
                  <a:defRPr/>
                </a:pPr>
                <a:r>
                  <a:rPr kumimoji="0" lang="en-US" sz="13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Tidak</a:t>
                </a:r>
                <a:r>
                  <a:rPr kumimoji="0" lang="en-US" sz="13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US" sz="13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dapat</a:t>
                </a:r>
                <a:r>
                  <a:rPr kumimoji="0" lang="en-US" sz="13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US" sz="13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meningkatkan</a:t>
                </a:r>
                <a:r>
                  <a:rPr kumimoji="0" lang="en-US" sz="13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US" sz="13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kinerja</a:t>
                </a:r>
                <a:endParaRPr kumimoji="0" lang="en-US" sz="13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cxnSp>
            <p:nvCxnSpPr>
              <p:cNvPr id="16" name="AutoShape 14"/>
              <p:cNvCxnSpPr>
                <a:cxnSpLocks noChangeShapeType="1"/>
                <a:stCxn id="7" idx="2"/>
                <a:endCxn id="15" idx="0"/>
              </p:cNvCxnSpPr>
              <p:nvPr/>
            </p:nvCxnSpPr>
            <p:spPr bwMode="auto">
              <a:xfrm flipH="1">
                <a:off x="6101887" y="2261238"/>
                <a:ext cx="12289" cy="861615"/>
              </a:xfrm>
              <a:prstGeom prst="straightConnector1">
                <a:avLst/>
              </a:prstGeom>
              <a:noFill/>
              <a:ln w="38100">
                <a:solidFill>
                  <a:srgbClr val="0066FF"/>
                </a:solidFill>
                <a:round/>
                <a:tailEnd type="triangle" w="med" len="med"/>
              </a:ln>
              <a:effectLst/>
            </p:spPr>
          </p:cxnSp>
          <p:cxnSp>
            <p:nvCxnSpPr>
              <p:cNvPr id="17" name="AutoShape 15"/>
              <p:cNvCxnSpPr>
                <a:cxnSpLocks noChangeShapeType="1"/>
                <a:endCxn id="11" idx="0"/>
              </p:cNvCxnSpPr>
              <p:nvPr/>
            </p:nvCxnSpPr>
            <p:spPr bwMode="auto">
              <a:xfrm>
                <a:off x="5805114" y="2614600"/>
                <a:ext cx="2987313" cy="332025"/>
              </a:xfrm>
              <a:prstGeom prst="bentConnector2">
                <a:avLst/>
              </a:prstGeom>
              <a:noFill/>
              <a:ln w="38100">
                <a:solidFill>
                  <a:srgbClr val="0066FF"/>
                </a:solidFill>
                <a:miter lim="800000"/>
                <a:tailEnd type="triangle" w="med" len="med"/>
              </a:ln>
              <a:effectLst/>
            </p:spPr>
          </p:cxnSp>
          <p:cxnSp>
            <p:nvCxnSpPr>
              <p:cNvPr id="18" name="AutoShape 16"/>
              <p:cNvCxnSpPr>
                <a:cxnSpLocks noChangeShapeType="1"/>
                <a:endCxn id="8" idx="0"/>
              </p:cNvCxnSpPr>
              <p:nvPr/>
            </p:nvCxnSpPr>
            <p:spPr bwMode="auto">
              <a:xfrm rot="10800000" flipV="1">
                <a:off x="3054637" y="2614599"/>
                <a:ext cx="3035505" cy="352439"/>
              </a:xfrm>
              <a:prstGeom prst="bentConnector2">
                <a:avLst/>
              </a:prstGeom>
              <a:noFill/>
              <a:ln w="38100">
                <a:solidFill>
                  <a:srgbClr val="0066FF"/>
                </a:solidFill>
                <a:miter lim="800000"/>
                <a:tailEnd type="triangle" w="med" len="med"/>
              </a:ln>
              <a:effectLst/>
            </p:spPr>
          </p:cxnSp>
        </p:grpSp>
        <p:pic>
          <p:nvPicPr>
            <p:cNvPr id="6" name="Picture 5"/>
            <p:cNvPicPr>
              <a:picLocks noChangeAspect="1"/>
            </p:cNvPicPr>
            <p:nvPr/>
          </p:nvPicPr>
          <p:blipFill>
            <a:blip r:embed="rId2"/>
            <a:stretch>
              <a:fillRect/>
            </a:stretch>
          </p:blipFill>
          <p:spPr>
            <a:xfrm>
              <a:off x="1146156" y="2060365"/>
              <a:ext cx="2209800" cy="3553600"/>
            </a:xfrm>
            <a:prstGeom prst="rect">
              <a:avLst/>
            </a:prstGeom>
          </p:spPr>
        </p:pic>
      </p:grpSp>
      <p:sp>
        <p:nvSpPr>
          <p:cNvPr id="19" name="TextBox 18"/>
          <p:cNvSpPr txBox="1"/>
          <p:nvPr/>
        </p:nvSpPr>
        <p:spPr>
          <a:xfrm>
            <a:off x="335338" y="4125172"/>
            <a:ext cx="7003173" cy="646331"/>
          </a:xfrm>
          <a:prstGeom prst="rect">
            <a:avLst/>
          </a:prstGeom>
          <a:solidFill>
            <a:srgbClr val="7BB44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Proses </a:t>
            </a:r>
            <a:r>
              <a:rPr kumimoji="0" lang="en-US" sz="1200" b="1" i="0" u="none" strike="noStrike" kern="1200" cap="none" spc="0" normalizeH="0" baseline="0" noProof="0" dirty="0" err="1">
                <a:ln>
                  <a:noFill/>
                </a:ln>
                <a:solidFill>
                  <a:prstClr val="black"/>
                </a:solidFill>
                <a:effectLst/>
                <a:uLnTx/>
                <a:uFillTx/>
                <a:latin typeface="Calibri" panose="020F0502020204030204"/>
                <a:ea typeface="+mn-ea"/>
                <a:cs typeface="+mn-cs"/>
              </a:rPr>
              <a:t>sistematis</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 dan </a:t>
            </a:r>
            <a:r>
              <a:rPr kumimoji="0" lang="en-US" sz="1200" b="1" i="0" u="none" strike="noStrike" kern="1200" cap="none" spc="0" normalizeH="0" baseline="0" noProof="0" dirty="0" err="1">
                <a:ln>
                  <a:noFill/>
                </a:ln>
                <a:solidFill>
                  <a:prstClr val="black"/>
                </a:solidFill>
                <a:effectLst/>
                <a:uLnTx/>
                <a:uFillTx/>
                <a:latin typeface="Calibri" panose="020F0502020204030204"/>
                <a:ea typeface="+mn-ea"/>
                <a:cs typeface="+mn-cs"/>
              </a:rPr>
              <a:t>berkesinambungan</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1" i="0" u="none" strike="noStrike" kern="1200" cap="none" spc="0" normalizeH="0" baseline="0" noProof="0" dirty="0" err="1">
                <a:ln>
                  <a:noFill/>
                </a:ln>
                <a:solidFill>
                  <a:prstClr val="black"/>
                </a:solidFill>
                <a:effectLst/>
                <a:uLnTx/>
                <a:uFillTx/>
                <a:latin typeface="Calibri" panose="020F0502020204030204"/>
                <a:ea typeface="+mn-ea"/>
                <a:cs typeface="+mn-cs"/>
              </a:rPr>
              <a:t>untuk</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1" i="0" u="none" strike="noStrike" kern="1200" cap="none" spc="0" normalizeH="0" baseline="0" noProof="0" dirty="0" err="1">
                <a:ln>
                  <a:noFill/>
                </a:ln>
                <a:solidFill>
                  <a:prstClr val="black"/>
                </a:solidFill>
                <a:effectLst/>
                <a:uLnTx/>
                <a:uFillTx/>
                <a:latin typeface="Calibri" panose="020F0502020204030204"/>
                <a:ea typeface="+mn-ea"/>
                <a:cs typeface="+mn-cs"/>
              </a:rPr>
              <a:t>menilai</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1" i="0" u="none" strike="noStrike" kern="1200" cap="none" spc="0" normalizeH="0" baseline="0" noProof="0" dirty="0" err="1">
                <a:ln>
                  <a:noFill/>
                </a:ln>
                <a:solidFill>
                  <a:prstClr val="black"/>
                </a:solidFill>
                <a:effectLst/>
                <a:uLnTx/>
                <a:uFillTx/>
                <a:latin typeface="Calibri" panose="020F0502020204030204"/>
                <a:ea typeface="+mn-ea"/>
                <a:cs typeface="+mn-cs"/>
              </a:rPr>
              <a:t>keberhasilan</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 dan/</a:t>
            </a:r>
            <a:r>
              <a:rPr kumimoji="0" lang="en-US" sz="1200" b="1" i="0" u="none" strike="noStrike" kern="1200" cap="none" spc="0" normalizeH="0" baseline="0" noProof="0" dirty="0" err="1">
                <a:ln>
                  <a:noFill/>
                </a:ln>
                <a:solidFill>
                  <a:prstClr val="black"/>
                </a:solidFill>
                <a:effectLst/>
                <a:uLnTx/>
                <a:uFillTx/>
                <a:latin typeface="Calibri" panose="020F0502020204030204"/>
                <a:ea typeface="+mn-ea"/>
                <a:cs typeface="+mn-cs"/>
              </a:rPr>
              <a:t>atau</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1" i="0" u="none" strike="noStrike" kern="1200" cap="none" spc="0" normalizeH="0" baseline="0" noProof="0" dirty="0" err="1">
                <a:ln>
                  <a:noFill/>
                </a:ln>
                <a:solidFill>
                  <a:prstClr val="black"/>
                </a:solidFill>
                <a:effectLst/>
                <a:uLnTx/>
                <a:uFillTx/>
                <a:latin typeface="Calibri" panose="020F0502020204030204"/>
                <a:ea typeface="+mn-ea"/>
                <a:cs typeface="+mn-cs"/>
              </a:rPr>
              <a:t>kegagalan</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1" i="0" u="none" strike="noStrike" kern="1200" cap="none" spc="0" normalizeH="0" baseline="0" noProof="0" dirty="0" err="1">
                <a:ln>
                  <a:noFill/>
                </a:ln>
                <a:solidFill>
                  <a:prstClr val="black"/>
                </a:solidFill>
                <a:effectLst/>
                <a:uLnTx/>
                <a:uFillTx/>
                <a:latin typeface="Calibri" panose="020F0502020204030204"/>
                <a:ea typeface="+mn-ea"/>
                <a:cs typeface="+mn-cs"/>
              </a:rPr>
              <a:t>pelaksanaan</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1" i="0" u="none" strike="noStrike" kern="1200" cap="none" spc="0" normalizeH="0" baseline="0" noProof="0" dirty="0" err="1">
                <a:ln>
                  <a:noFill/>
                </a:ln>
                <a:solidFill>
                  <a:prstClr val="black"/>
                </a:solidFill>
                <a:effectLst/>
                <a:uLnTx/>
                <a:uFillTx/>
                <a:latin typeface="Calibri" panose="020F0502020204030204"/>
                <a:ea typeface="+mn-ea"/>
                <a:cs typeface="+mn-cs"/>
              </a:rPr>
              <a:t>kegiatan</a:t>
            </a:r>
            <a:r>
              <a:rPr kumimoji="0" lang="id-ID" sz="1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sesuai</a:t>
            </a:r>
            <a:r>
              <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US" sz="1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dengan</a:t>
            </a:r>
            <a:r>
              <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program, </a:t>
            </a:r>
            <a:r>
              <a:rPr kumimoji="0" lang="en-US" sz="1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kebijakan</a:t>
            </a:r>
            <a:r>
              <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dan </a:t>
            </a:r>
            <a:r>
              <a:rPr kumimoji="0" lang="en-US" sz="1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tujuan</a:t>
            </a:r>
            <a:r>
              <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yang </a:t>
            </a:r>
            <a:r>
              <a:rPr kumimoji="0" lang="en-US" sz="1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telah</a:t>
            </a:r>
            <a:r>
              <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US" sz="1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ditetapkan</a:t>
            </a:r>
            <a:r>
              <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US" sz="1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dalam</a:t>
            </a:r>
            <a:r>
              <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US" sz="1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mewujudkan</a:t>
            </a:r>
            <a:r>
              <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VISI, MISI dan STRATEGI </a:t>
            </a:r>
            <a:r>
              <a:rPr kumimoji="0" lang="en-US" sz="1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Instansi</a:t>
            </a:r>
            <a:r>
              <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US" sz="1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Pemerintah</a:t>
            </a:r>
            <a:r>
              <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20" name="Diagram 19"/>
          <p:cNvGraphicFramePr/>
          <p:nvPr/>
        </p:nvGraphicFramePr>
        <p:xfrm>
          <a:off x="335338" y="1333111"/>
          <a:ext cx="7003173" cy="3331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1" name="Title 1"/>
          <p:cNvSpPr>
            <a:spLocks noGrp="1"/>
          </p:cNvSpPr>
          <p:nvPr/>
        </p:nvSpPr>
        <p:spPr>
          <a:xfrm>
            <a:off x="456101" y="665079"/>
            <a:ext cx="1851333" cy="275241"/>
          </a:xfrm>
          <a:prstGeom prst="rect">
            <a:avLst/>
          </a:prstGeom>
          <a:solidFill>
            <a:srgbClr val="FFFF00"/>
          </a:solidFill>
        </p:spPr>
        <p:txBody>
          <a:bodyPr vert="horz" lIns="56697" tIns="28348" rIns="56697" bIns="28348" rtlCol="0" anchor="ctr">
            <a:noAutofit/>
          </a:bodyPr>
          <a:lstStyle>
            <a:lvl1pPr algn="l" defTabSz="914400" rtl="0" eaLnBrk="1" latinLnBrk="0" hangingPunct="1">
              <a:lnSpc>
                <a:spcPct val="90000"/>
              </a:lnSpc>
              <a:spcBef>
                <a:spcPct val="0"/>
              </a:spcBef>
              <a:buNone/>
              <a:defRPr sz="2800" b="1" kern="1200">
                <a:solidFill>
                  <a:schemeClr val="tx1"/>
                </a:solidFill>
                <a:latin typeface="+mn-lt"/>
                <a:ea typeface="+mj-ea"/>
                <a:cs typeface="+mj-cs"/>
              </a:defRPr>
            </a:lvl1pPr>
          </a:lstStyle>
          <a:p>
            <a:pPr algn="ctr"/>
            <a:r>
              <a:rPr lang="id-ID" sz="1400" dirty="0"/>
              <a:t>Kerangka Berpikir</a:t>
            </a:r>
          </a:p>
        </p:txBody>
      </p:sp>
      <p:sp>
        <p:nvSpPr>
          <p:cNvPr id="22" name="Slide Number Placeholder 2"/>
          <p:cNvSpPr>
            <a:spLocks noGrp="1"/>
          </p:cNvSpPr>
          <p:nvPr/>
        </p:nvSpPr>
        <p:spPr>
          <a:xfrm>
            <a:off x="7113270" y="5006975"/>
            <a:ext cx="446405" cy="251460"/>
          </a:xfrm>
          <a:prstGeom prst="rect">
            <a:avLst/>
          </a:prstGeom>
          <a:solidFill>
            <a:srgbClr val="F9BE19"/>
          </a:solid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5502A5B-6024-440D-A5A9-5A109256076E}" type="slidenum">
              <a:rPr kumimoji="0" lang="en-US" sz="1200" b="1" i="0" u="none" strike="noStrike" kern="1200" cap="none" spc="0" normalizeH="0" baseline="0" noProof="0" smtClean="0">
                <a:ln>
                  <a:noFill/>
                </a:ln>
                <a:solidFill>
                  <a:schemeClr val="tx1"/>
                </a:solidFill>
                <a:effectLst/>
                <a:uLnTx/>
                <a:uFillTx/>
                <a:latin typeface="Calibri" panose="020F0502020204030204"/>
                <a:ea typeface="+mn-ea"/>
                <a:cs typeface="+mn-cs"/>
              </a:rPr>
              <a:t>103</a:t>
            </a:fld>
            <a:endParaRPr kumimoji="0" lang="en-US" sz="1200" b="1" i="0" u="none" strike="noStrike" kern="1200" cap="none" spc="0" normalizeH="0" baseline="0" noProof="0">
              <a:ln>
                <a:noFill/>
              </a:ln>
              <a:solidFill>
                <a:schemeClr val="tx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661507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0" y="144000"/>
            <a:ext cx="6520220" cy="344032"/>
          </a:xfrm>
        </p:spPr>
        <p:txBody>
          <a:bodyPr>
            <a:noAutofit/>
          </a:bodyPr>
          <a:lstStyle/>
          <a:p>
            <a:pPr algn="l"/>
            <a:r>
              <a:rPr lang="en-US" dirty="0" err="1"/>
              <a:t>Lanjutan</a:t>
            </a:r>
            <a:r>
              <a:rPr lang="en-US" dirty="0"/>
              <a:t>…</a:t>
            </a:r>
            <a:r>
              <a:rPr lang="id-ID" dirty="0"/>
              <a:t> (DEFINISI DAN TUJUAN) </a:t>
            </a:r>
            <a:endParaRPr lang="en-US" dirty="0"/>
          </a:p>
        </p:txBody>
      </p:sp>
      <p:sp>
        <p:nvSpPr>
          <p:cNvPr id="3" name="Rectangle 3"/>
          <p:cNvSpPr txBox="1">
            <a:spLocks noChangeArrowheads="1"/>
          </p:cNvSpPr>
          <p:nvPr/>
        </p:nvSpPr>
        <p:spPr>
          <a:xfrm>
            <a:off x="292865" y="4152912"/>
            <a:ext cx="3138663" cy="720046"/>
          </a:xfrm>
          <a:prstGeom prst="rect">
            <a:avLst/>
          </a:prstGeom>
          <a:solidFill>
            <a:schemeClr val="bg1">
              <a:lumMod val="95000"/>
            </a:schemeClr>
          </a:solidFill>
          <a:ln w="22225">
            <a:solidFill>
              <a:srgbClr val="002142"/>
            </a:solidFill>
            <a:prstDash val="sysDash"/>
          </a:ln>
        </p:spPr>
        <p:txBody>
          <a:bodyPr wrap="square" lIns="42523" tIns="21261" rIns="42523" bIns="21261" rtlCol="0">
            <a:spAutoFit/>
          </a:bodyPr>
          <a:lstStyle>
            <a:defPPr>
              <a:defRPr lang="en-US"/>
            </a:defPPr>
            <a:lvl1pPr marL="285750" indent="-285750" algn="just" fontAlgn="base">
              <a:lnSpc>
                <a:spcPts val="1875"/>
              </a:lnSpc>
              <a:spcBef>
                <a:spcPts val="450"/>
              </a:spcBef>
              <a:spcAft>
                <a:spcPct val="0"/>
              </a:spcAft>
              <a:buFont typeface="Wingdings" panose="05000000000000000000" pitchFamily="2" charset="2"/>
              <a:buChar char="ü"/>
              <a:defRPr sz="1400"/>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0"/>
              </a:spcBef>
              <a:spcAft>
                <a:spcPct val="0"/>
              </a:spcAft>
              <a:buClrTx/>
              <a:buSzTx/>
              <a:buFont typeface="Wingdings" panose="05000000000000000000" pitchFamily="2" charset="2"/>
              <a:buNone/>
              <a:defRPr/>
            </a:pPr>
            <a:r>
              <a:rPr kumimoji="0" lang="id-ID" sz="1100" b="1" i="0" u="none" strike="noStrike" kern="1200" cap="none" spc="0" normalizeH="0" baseline="0" noProof="0" dirty="0">
                <a:ln>
                  <a:noFill/>
                </a:ln>
                <a:solidFill>
                  <a:prstClr val="black"/>
                </a:solidFill>
                <a:effectLst/>
                <a:uLnTx/>
                <a:uFillTx/>
                <a:latin typeface="Calibri" panose="020F0502020204030204"/>
                <a:ea typeface="+mn-ea"/>
                <a:cs typeface="+mn-cs"/>
              </a:rPr>
              <a:t>FUNGSI LAPORAN KINERJA:</a:t>
            </a:r>
          </a:p>
          <a:p>
            <a:pPr marL="285750" marR="0" lvl="0" indent="-285750" algn="l" defTabSz="914400" rtl="0" eaLnBrk="1" fontAlgn="base" latinLnBrk="0" hangingPunct="1">
              <a:lnSpc>
                <a:spcPct val="100000"/>
              </a:lnSpc>
              <a:spcBef>
                <a:spcPts val="0"/>
              </a:spcBef>
              <a:spcAft>
                <a:spcPct val="0"/>
              </a:spcAft>
              <a:buClrTx/>
              <a:buSzTx/>
              <a:buFont typeface="Wingdings" panose="05000000000000000000" pitchFamily="2" charset="2"/>
              <a:buChar char="ü"/>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Media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hubungan</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kerja</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organisasi</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85750" marR="0" lvl="0" indent="-285750" algn="l" defTabSz="914400" rtl="0" eaLnBrk="1" fontAlgn="base" latinLnBrk="0" hangingPunct="1">
              <a:lnSpc>
                <a:spcPct val="100000"/>
              </a:lnSpc>
              <a:spcBef>
                <a:spcPts val="0"/>
              </a:spcBef>
              <a:spcAft>
                <a:spcPct val="0"/>
              </a:spcAft>
              <a:buClrTx/>
              <a:buSzTx/>
              <a:buFont typeface="Wingdings" panose="05000000000000000000" pitchFamily="2" charset="2"/>
              <a:buChar char="ü"/>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Media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akuntabilitas</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base" latinLnBrk="0" hangingPunct="1">
              <a:lnSpc>
                <a:spcPct val="100000"/>
              </a:lnSpc>
              <a:spcBef>
                <a:spcPts val="0"/>
              </a:spcBef>
              <a:spcAft>
                <a:spcPct val="0"/>
              </a:spcAft>
              <a:buClrTx/>
              <a:buSzTx/>
              <a:buFont typeface="Wingdings" panose="05000000000000000000" pitchFamily="2" charset="2"/>
              <a:buChar char="ü"/>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Media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informasi</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umpan</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balik</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perbaikan</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kinerja</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id-ID"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p:cNvPicPr>
            <a:picLocks noChangeAspect="1"/>
          </p:cNvPicPr>
          <p:nvPr/>
        </p:nvPicPr>
        <p:blipFill>
          <a:blip r:embed="rId2"/>
          <a:stretch>
            <a:fillRect/>
          </a:stretch>
        </p:blipFill>
        <p:spPr>
          <a:xfrm>
            <a:off x="132562" y="451111"/>
            <a:ext cx="6618871" cy="3645947"/>
          </a:xfrm>
          <a:prstGeom prst="rect">
            <a:avLst/>
          </a:prstGeom>
        </p:spPr>
      </p:pic>
      <p:sp>
        <p:nvSpPr>
          <p:cNvPr id="5" name="TextBox 4"/>
          <p:cNvSpPr txBox="1"/>
          <p:nvPr/>
        </p:nvSpPr>
        <p:spPr>
          <a:xfrm>
            <a:off x="3470244" y="3064900"/>
            <a:ext cx="3960000" cy="889323"/>
          </a:xfrm>
          <a:prstGeom prst="rect">
            <a:avLst/>
          </a:prstGeom>
          <a:solidFill>
            <a:schemeClr val="bg1">
              <a:lumMod val="95000"/>
            </a:schemeClr>
          </a:solidFill>
          <a:ln w="22225">
            <a:solidFill>
              <a:srgbClr val="002142"/>
            </a:solidFill>
            <a:prstDash val="sysDash"/>
          </a:ln>
        </p:spPr>
        <p:txBody>
          <a:bodyPr wrap="square" lIns="42523" tIns="21261" rIns="42523" bIns="21261" rtlCol="0">
            <a:spAutoFit/>
          </a:bodyPr>
          <a:lstStyle/>
          <a:p>
            <a:pPr marL="0" marR="0" lvl="0" indent="0" algn="just" defTabSz="914400" rtl="0" eaLnBrk="1" fontAlgn="base" latinLnBrk="0" hangingPunct="1">
              <a:spcAft>
                <a:spcPct val="0"/>
              </a:spcAft>
              <a:buClrTx/>
              <a:buSzTx/>
              <a:buFontTx/>
              <a:buNone/>
              <a:defRPr/>
            </a:pPr>
            <a:r>
              <a:rPr kumimoji="0" lang="id-ID" sz="1100" b="0" i="0" u="none" strike="noStrike" kern="1200" cap="none" spc="0" normalizeH="0" baseline="0" noProof="0" dirty="0">
                <a:ln>
                  <a:noFill/>
                </a:ln>
                <a:solidFill>
                  <a:prstClr val="black"/>
                </a:solidFill>
                <a:effectLst/>
                <a:uLnTx/>
                <a:uFillTx/>
                <a:latin typeface="Calibri" panose="020F0502020204030204"/>
                <a:ea typeface="+mn-ea"/>
                <a:cs typeface="+mn-cs"/>
              </a:rPr>
              <a:t>Merupakan d</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okumen</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yang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berisi</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100" b="1" i="0" u="none" strike="noStrike" kern="1200" cap="none" spc="0" normalizeH="0" baseline="0" noProof="0" dirty="0" err="1">
                <a:ln>
                  <a:noFill/>
                </a:ln>
                <a:solidFill>
                  <a:prstClr val="black"/>
                </a:solidFill>
                <a:effectLst/>
                <a:uLnTx/>
                <a:uFillTx/>
                <a:latin typeface="Calibri" panose="020F0502020204030204"/>
                <a:ea typeface="+mn-ea"/>
                <a:cs typeface="+mn-cs"/>
              </a:rPr>
              <a:t>gambaran</a:t>
            </a: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100" b="1" i="0" u="none" strike="noStrike" kern="1200" cap="none" spc="0" normalizeH="0" baseline="0" noProof="0" dirty="0" err="1">
                <a:ln>
                  <a:noFill/>
                </a:ln>
                <a:solidFill>
                  <a:prstClr val="black"/>
                </a:solidFill>
                <a:effectLst/>
                <a:uLnTx/>
                <a:uFillTx/>
                <a:latin typeface="Calibri" panose="020F0502020204030204"/>
                <a:ea typeface="+mn-ea"/>
                <a:cs typeface="+mn-cs"/>
              </a:rPr>
              <a:t>perwujudan</a:t>
            </a: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100" b="1" i="0" u="none" strike="noStrike" kern="1200" cap="none" spc="0" normalizeH="0" baseline="0" noProof="0" dirty="0" err="1">
                <a:ln>
                  <a:noFill/>
                </a:ln>
                <a:solidFill>
                  <a:prstClr val="black"/>
                </a:solidFill>
                <a:effectLst/>
                <a:uLnTx/>
                <a:uFillTx/>
                <a:latin typeface="Calibri" panose="020F0502020204030204"/>
                <a:ea typeface="+mn-ea"/>
                <a:cs typeface="+mn-cs"/>
              </a:rPr>
              <a:t>Akuntabilitas</a:t>
            </a: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100" b="1" i="0" u="none" strike="noStrike" kern="1200" cap="none" spc="0" normalizeH="0" baseline="0" noProof="0" dirty="0" err="1">
                <a:ln>
                  <a:noFill/>
                </a:ln>
                <a:solidFill>
                  <a:prstClr val="black"/>
                </a:solidFill>
                <a:effectLst/>
                <a:uLnTx/>
                <a:uFillTx/>
                <a:latin typeface="Calibri" panose="020F0502020204030204"/>
                <a:ea typeface="+mn-ea"/>
                <a:cs typeface="+mn-cs"/>
              </a:rPr>
              <a:t>Kinerja</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yaitu</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pertanggungjawaban</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kinerja</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suatu</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instansi</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pemerintah</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dalam</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mencapai</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tujuan</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sasaran</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strategis</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instansi</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pemerintah</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yang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disusun</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dan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disampaikan</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secara</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sistematik</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lide Number Placeholder 2"/>
          <p:cNvSpPr>
            <a:spLocks noGrp="1"/>
          </p:cNvSpPr>
          <p:nvPr/>
        </p:nvSpPr>
        <p:spPr>
          <a:xfrm>
            <a:off x="7113270" y="5006975"/>
            <a:ext cx="446405" cy="251460"/>
          </a:xfrm>
          <a:prstGeom prst="rect">
            <a:avLst/>
          </a:prstGeom>
          <a:solidFill>
            <a:srgbClr val="F9BE19"/>
          </a:solid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5502A5B-6024-440D-A5A9-5A109256076E}" type="slidenum">
              <a:rPr kumimoji="0" lang="en-US" sz="1200" b="1" i="0" u="none" strike="noStrike" kern="1200" cap="none" spc="0" normalizeH="0" baseline="0" noProof="0" smtClean="0">
                <a:ln>
                  <a:noFill/>
                </a:ln>
                <a:solidFill>
                  <a:schemeClr val="tx1"/>
                </a:solidFill>
                <a:effectLst/>
                <a:uLnTx/>
                <a:uFillTx/>
                <a:latin typeface="Calibri" panose="020F0502020204030204"/>
                <a:ea typeface="+mn-ea"/>
                <a:cs typeface="+mn-cs"/>
              </a:rPr>
              <a:t>104</a:t>
            </a:fld>
            <a:endParaRPr kumimoji="0" lang="en-US" sz="1200" b="1" i="0" u="none" strike="noStrike" kern="1200" cap="none" spc="0" normalizeH="0" baseline="0" noProof="0">
              <a:ln>
                <a:noFill/>
              </a:ln>
              <a:solidFill>
                <a:schemeClr val="tx1"/>
              </a:solidFill>
              <a:effectLst/>
              <a:uLnTx/>
              <a:uFillTx/>
              <a:latin typeface="Calibri" panose="020F0502020204030204"/>
              <a:ea typeface="+mn-ea"/>
              <a:cs typeface="+mn-cs"/>
            </a:endParaRPr>
          </a:p>
        </p:txBody>
      </p:sp>
      <p:sp>
        <p:nvSpPr>
          <p:cNvPr id="7" name="TextBox 6"/>
          <p:cNvSpPr txBox="1"/>
          <p:nvPr/>
        </p:nvSpPr>
        <p:spPr>
          <a:xfrm>
            <a:off x="3470244" y="3983635"/>
            <a:ext cx="3960000" cy="889323"/>
          </a:xfrm>
          <a:prstGeom prst="rect">
            <a:avLst/>
          </a:prstGeom>
          <a:solidFill>
            <a:schemeClr val="bg1">
              <a:lumMod val="95000"/>
            </a:schemeClr>
          </a:solidFill>
          <a:ln w="22225">
            <a:solidFill>
              <a:srgbClr val="002142"/>
            </a:solidFill>
            <a:prstDash val="sysDash"/>
          </a:ln>
        </p:spPr>
        <p:txBody>
          <a:bodyPr wrap="square" lIns="42523" tIns="21261" rIns="42523" bIns="21261" rtlCol="0">
            <a:spAutoFit/>
          </a:bodyPr>
          <a:lstStyle/>
          <a:p>
            <a:pPr marL="0" marR="0" lvl="0" indent="0" algn="just" defTabSz="914400" rtl="0" eaLnBrk="1" fontAlgn="base" latinLnBrk="0" hangingPunct="1">
              <a:spcAft>
                <a:spcPct val="0"/>
              </a:spcAft>
              <a:buClrTx/>
              <a:buSzTx/>
              <a:buFontTx/>
              <a:buNone/>
              <a:defRPr/>
            </a:pPr>
            <a:r>
              <a:rPr kumimoji="0" lang="id-ID" sz="1100" b="1" i="0" u="none" strike="noStrike" kern="1200" cap="none" spc="0" normalizeH="0" baseline="0" noProof="0" dirty="0">
                <a:ln>
                  <a:noFill/>
                </a:ln>
                <a:solidFill>
                  <a:prstClr val="black"/>
                </a:solidFill>
                <a:effectLst/>
                <a:uLnTx/>
                <a:uFillTx/>
                <a:latin typeface="Calibri" panose="020F0502020204030204"/>
                <a:ea typeface="+mn-ea"/>
                <a:cs typeface="+mn-cs"/>
              </a:rPr>
              <a:t>TUJUAN LAPORAN KINERJA:</a:t>
            </a:r>
          </a:p>
          <a:p>
            <a:pPr marL="179705" marR="0" lvl="0" indent="-179705" algn="just" defTabSz="914400" rtl="0" eaLnBrk="1" fontAlgn="base" latinLnBrk="0" hangingPunct="1">
              <a:spcAft>
                <a:spcPct val="0"/>
              </a:spcAft>
              <a:buClrTx/>
              <a:buSzTx/>
              <a:buFont typeface="Wingdings" panose="05000000000000000000" pitchFamily="2" charset="2"/>
              <a:buChar char="ü"/>
              <a:defRPr/>
            </a:pPr>
            <a:r>
              <a:rPr kumimoji="0" lang="id-ID" sz="1100" b="0" i="0" u="none" strike="noStrike" kern="1200" cap="none" spc="0" normalizeH="0" baseline="0" noProof="0" dirty="0">
                <a:ln>
                  <a:noFill/>
                </a:ln>
                <a:solidFill>
                  <a:prstClr val="black"/>
                </a:solidFill>
                <a:effectLst/>
                <a:uLnTx/>
                <a:uFillTx/>
                <a:latin typeface="Calibri" panose="020F0502020204030204"/>
                <a:ea typeface="+mn-ea"/>
                <a:cs typeface="+mn-cs"/>
              </a:rPr>
              <a:t>Untuk memberikan informasi kinerja yang terukur kepada pemberi mandat atas kinerja yang telah dan seharusnya dicapai;</a:t>
            </a:r>
          </a:p>
          <a:p>
            <a:pPr marL="179705" marR="0" lvl="0" indent="-179705" algn="just" defTabSz="914400" rtl="0" eaLnBrk="1" fontAlgn="base" latinLnBrk="0" hangingPunct="1">
              <a:spcAft>
                <a:spcPct val="0"/>
              </a:spcAft>
              <a:buClrTx/>
              <a:buSzTx/>
              <a:buFont typeface="Wingdings" panose="05000000000000000000" pitchFamily="2" charset="2"/>
              <a:buChar char="ü"/>
              <a:defRPr/>
            </a:pPr>
            <a:r>
              <a:rPr kumimoji="0" lang="id-ID" sz="1100" b="0" i="0" u="none" strike="noStrike" kern="1200" cap="none" spc="0" normalizeH="0" baseline="0" noProof="0" dirty="0">
                <a:ln>
                  <a:noFill/>
                </a:ln>
                <a:solidFill>
                  <a:prstClr val="black"/>
                </a:solidFill>
                <a:effectLst/>
                <a:uLnTx/>
                <a:uFillTx/>
                <a:latin typeface="Calibri" panose="020F0502020204030204"/>
                <a:ea typeface="+mn-ea"/>
                <a:cs typeface="+mn-cs"/>
              </a:rPr>
              <a:t>Upaya perbaikan berkesinambungan bagi instansi Pemerintah untuk meningkatkan kinerjanya.</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1950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3600" y="144000"/>
            <a:ext cx="6520220" cy="344032"/>
          </a:xfrm>
        </p:spPr>
        <p:txBody>
          <a:bodyPr>
            <a:noAutofit/>
          </a:bodyPr>
          <a:lstStyle/>
          <a:p>
            <a:pPr algn="l"/>
            <a:r>
              <a:rPr lang="id-ID" dirty="0"/>
              <a:t>Lanjutan ... (WAKTU PENYUSUNAN LAPORAN KINERJA)</a:t>
            </a:r>
          </a:p>
        </p:txBody>
      </p:sp>
      <p:sp>
        <p:nvSpPr>
          <p:cNvPr id="7" name="object 34"/>
          <p:cNvSpPr/>
          <p:nvPr/>
        </p:nvSpPr>
        <p:spPr>
          <a:xfrm>
            <a:off x="6629844" y="1861275"/>
            <a:ext cx="681946" cy="711082"/>
          </a:xfrm>
          <a:custGeom>
            <a:avLst/>
            <a:gdLst/>
            <a:ahLst/>
            <a:cxnLst/>
            <a:rect l="l" t="t" r="r" b="b"/>
            <a:pathLst>
              <a:path w="1099820" h="1146810">
                <a:moveTo>
                  <a:pt x="1099566" y="547624"/>
                </a:moveTo>
                <a:lnTo>
                  <a:pt x="369570" y="1146428"/>
                </a:lnTo>
                <a:lnTo>
                  <a:pt x="0" y="871727"/>
                </a:lnTo>
                <a:lnTo>
                  <a:pt x="362330" y="0"/>
                </a:lnTo>
                <a:lnTo>
                  <a:pt x="1099566" y="547624"/>
                </a:lnTo>
                <a:close/>
              </a:path>
            </a:pathLst>
          </a:custGeom>
          <a:ln w="28575">
            <a:solidFill>
              <a:srgbClr val="FFFFFF"/>
            </a:solidFill>
          </a:ln>
        </p:spPr>
        <p:txBody>
          <a:bodyPr wrap="square" lIns="0" tIns="0" rIns="0" bIns="0" rtlCol="0"/>
          <a:lstStyle/>
          <a:p>
            <a:pPr defTabSz="913632">
              <a:defRPr/>
            </a:pPr>
            <a:endParaRPr sz="1100">
              <a:solidFill>
                <a:prstClr val="black"/>
              </a:solidFill>
              <a:latin typeface="Calibri" panose="020F0502020204030204"/>
            </a:endParaRPr>
          </a:p>
        </p:txBody>
      </p:sp>
      <p:sp>
        <p:nvSpPr>
          <p:cNvPr id="8" name="Slide Number Placeholder 2"/>
          <p:cNvSpPr>
            <a:spLocks noGrp="1"/>
          </p:cNvSpPr>
          <p:nvPr/>
        </p:nvSpPr>
        <p:spPr>
          <a:xfrm>
            <a:off x="7113276" y="5006975"/>
            <a:ext cx="446405" cy="251460"/>
          </a:xfrm>
          <a:prstGeom prst="rect">
            <a:avLst/>
          </a:prstGeom>
          <a:solidFill>
            <a:srgbClr val="F9BE19"/>
          </a:solidFill>
        </p:spPr>
        <p:txBody>
          <a:bodyPr vert="horz" lIns="91365" tIns="45684" rIns="91365" bIns="45684"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32">
              <a:defRPr/>
            </a:pPr>
            <a:fld id="{05502A5B-6024-440D-A5A9-5A109256076E}" type="slidenum">
              <a:rPr lang="en-US" b="1">
                <a:solidFill>
                  <a:schemeClr val="tx1"/>
                </a:solidFill>
                <a:latin typeface="Calibri" panose="020F0502020204030204"/>
              </a:rPr>
              <a:pPr defTabSz="913632">
                <a:defRPr/>
              </a:pPr>
              <a:t>105</a:t>
            </a:fld>
            <a:endParaRPr lang="en-US" b="1" dirty="0">
              <a:solidFill>
                <a:schemeClr val="tx1"/>
              </a:solidFill>
              <a:latin typeface="Calibri" panose="020F0502020204030204"/>
            </a:endParaRPr>
          </a:p>
        </p:txBody>
      </p:sp>
      <p:sp>
        <p:nvSpPr>
          <p:cNvPr id="10" name="TextBox 9"/>
          <p:cNvSpPr txBox="1"/>
          <p:nvPr/>
        </p:nvSpPr>
        <p:spPr>
          <a:xfrm>
            <a:off x="389308" y="4139089"/>
            <a:ext cx="3312000" cy="253843"/>
          </a:xfrm>
          <a:prstGeom prst="rect">
            <a:avLst/>
          </a:prstGeom>
          <a:noFill/>
        </p:spPr>
        <p:txBody>
          <a:bodyPr wrap="square" lIns="91365" tIns="45684" rIns="91365" bIns="45684" rtlCol="0">
            <a:spAutoFit/>
          </a:bodyPr>
          <a:lstStyle/>
          <a:p>
            <a:r>
              <a:rPr lang="en-US" sz="1050" dirty="0" err="1">
                <a:solidFill>
                  <a:schemeClr val="bg2">
                    <a:lumMod val="25000"/>
                  </a:schemeClr>
                </a:solidFill>
                <a:latin typeface="Arial" panose="020B0604020202020204" pitchFamily="34" charset="0"/>
                <a:cs typeface="Arial" panose="020B0604020202020204" pitchFamily="34" charset="0"/>
              </a:rPr>
              <a:t>Sumber</a:t>
            </a:r>
            <a:r>
              <a:rPr lang="en-US" sz="1050" dirty="0">
                <a:solidFill>
                  <a:schemeClr val="bg2">
                    <a:lumMod val="25000"/>
                  </a:schemeClr>
                </a:solidFill>
                <a:latin typeface="Arial" panose="020B0604020202020204" pitchFamily="34" charset="0"/>
                <a:cs typeface="Arial" panose="020B0604020202020204" pitchFamily="34" charset="0"/>
              </a:rPr>
              <a:t> : </a:t>
            </a:r>
            <a:r>
              <a:rPr lang="en-US" sz="1050" dirty="0" err="1">
                <a:solidFill>
                  <a:schemeClr val="bg2">
                    <a:lumMod val="25000"/>
                  </a:schemeClr>
                </a:solidFill>
                <a:latin typeface="Arial" panose="020B0604020202020204" pitchFamily="34" charset="0"/>
                <a:cs typeface="Arial" panose="020B0604020202020204" pitchFamily="34" charset="0"/>
              </a:rPr>
              <a:t>Permenhub</a:t>
            </a:r>
            <a:r>
              <a:rPr lang="en-US" sz="1050" dirty="0">
                <a:solidFill>
                  <a:schemeClr val="bg2">
                    <a:lumMod val="25000"/>
                  </a:schemeClr>
                </a:solidFill>
                <a:latin typeface="Arial" panose="020B0604020202020204" pitchFamily="34" charset="0"/>
                <a:cs typeface="Arial" panose="020B0604020202020204" pitchFamily="34" charset="0"/>
              </a:rPr>
              <a:t> No. PM 85/2020 </a:t>
            </a:r>
            <a:r>
              <a:rPr lang="id-ID" sz="1050" dirty="0">
                <a:solidFill>
                  <a:schemeClr val="bg2">
                    <a:lumMod val="25000"/>
                  </a:schemeClr>
                </a:solidFill>
                <a:latin typeface="Arial" panose="020B0604020202020204" pitchFamily="34" charset="0"/>
                <a:cs typeface="Arial" panose="020B0604020202020204" pitchFamily="34" charset="0"/>
              </a:rPr>
              <a:t>(</a:t>
            </a:r>
            <a:r>
              <a:rPr lang="en-US" sz="1050" dirty="0" err="1">
                <a:solidFill>
                  <a:schemeClr val="bg2">
                    <a:lumMod val="25000"/>
                  </a:schemeClr>
                </a:solidFill>
                <a:latin typeface="Arial" panose="020B0604020202020204" pitchFamily="34" charset="0"/>
                <a:cs typeface="Arial" panose="020B0604020202020204" pitchFamily="34" charset="0"/>
              </a:rPr>
              <a:t>Pasal</a:t>
            </a:r>
            <a:r>
              <a:rPr lang="en-US" sz="1050" dirty="0">
                <a:solidFill>
                  <a:schemeClr val="bg2">
                    <a:lumMod val="25000"/>
                  </a:schemeClr>
                </a:solidFill>
                <a:latin typeface="Arial" panose="020B0604020202020204" pitchFamily="34" charset="0"/>
                <a:cs typeface="Arial" panose="020B0604020202020204" pitchFamily="34" charset="0"/>
              </a:rPr>
              <a:t> 24-26</a:t>
            </a:r>
            <a:r>
              <a:rPr lang="id-ID" sz="1050" dirty="0">
                <a:solidFill>
                  <a:schemeClr val="bg2">
                    <a:lumMod val="25000"/>
                  </a:schemeClr>
                </a:solidFill>
                <a:latin typeface="Arial" panose="020B0604020202020204" pitchFamily="34" charset="0"/>
                <a:cs typeface="Arial" panose="020B0604020202020204" pitchFamily="34" charset="0"/>
              </a:rPr>
              <a:t>)</a:t>
            </a:r>
            <a:endParaRPr lang="en-US" sz="1050" dirty="0">
              <a:solidFill>
                <a:schemeClr val="bg2">
                  <a:lumMod val="25000"/>
                </a:schemeClr>
              </a:solidFill>
              <a:latin typeface="Arial" panose="020B0604020202020204" pitchFamily="34" charset="0"/>
              <a:cs typeface="Arial" panose="020B060402020202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2677977413"/>
              </p:ext>
            </p:extLst>
          </p:nvPr>
        </p:nvGraphicFramePr>
        <p:xfrm>
          <a:off x="389308" y="904875"/>
          <a:ext cx="6781059" cy="3145370"/>
        </p:xfrm>
        <a:graphic>
          <a:graphicData uri="http://schemas.openxmlformats.org/drawingml/2006/table">
            <a:tbl>
              <a:tblPr>
                <a:tableStyleId>{2D5ABB26-0587-4C30-8999-92F81FD0307C}</a:tableStyleId>
              </a:tblPr>
              <a:tblGrid>
                <a:gridCol w="92592">
                  <a:extLst>
                    <a:ext uri="{9D8B030D-6E8A-4147-A177-3AD203B41FA5}">
                      <a16:colId xmlns:a16="http://schemas.microsoft.com/office/drawing/2014/main" val="20000"/>
                    </a:ext>
                  </a:extLst>
                </a:gridCol>
                <a:gridCol w="1108039">
                  <a:extLst>
                    <a:ext uri="{9D8B030D-6E8A-4147-A177-3AD203B41FA5}">
                      <a16:colId xmlns:a16="http://schemas.microsoft.com/office/drawing/2014/main" val="20001"/>
                    </a:ext>
                  </a:extLst>
                </a:gridCol>
                <a:gridCol w="92592">
                  <a:extLst>
                    <a:ext uri="{9D8B030D-6E8A-4147-A177-3AD203B41FA5}">
                      <a16:colId xmlns:a16="http://schemas.microsoft.com/office/drawing/2014/main" val="20002"/>
                    </a:ext>
                  </a:extLst>
                </a:gridCol>
                <a:gridCol w="108000">
                  <a:extLst>
                    <a:ext uri="{9D8B030D-6E8A-4147-A177-3AD203B41FA5}">
                      <a16:colId xmlns:a16="http://schemas.microsoft.com/office/drawing/2014/main" val="20003"/>
                    </a:ext>
                  </a:extLst>
                </a:gridCol>
                <a:gridCol w="108000">
                  <a:extLst>
                    <a:ext uri="{9D8B030D-6E8A-4147-A177-3AD203B41FA5}">
                      <a16:colId xmlns:a16="http://schemas.microsoft.com/office/drawing/2014/main" val="20004"/>
                    </a:ext>
                  </a:extLst>
                </a:gridCol>
                <a:gridCol w="92592">
                  <a:extLst>
                    <a:ext uri="{9D8B030D-6E8A-4147-A177-3AD203B41FA5}">
                      <a16:colId xmlns:a16="http://schemas.microsoft.com/office/drawing/2014/main" val="20005"/>
                    </a:ext>
                  </a:extLst>
                </a:gridCol>
                <a:gridCol w="905300">
                  <a:extLst>
                    <a:ext uri="{9D8B030D-6E8A-4147-A177-3AD203B41FA5}">
                      <a16:colId xmlns:a16="http://schemas.microsoft.com/office/drawing/2014/main" val="20006"/>
                    </a:ext>
                  </a:extLst>
                </a:gridCol>
                <a:gridCol w="92592">
                  <a:extLst>
                    <a:ext uri="{9D8B030D-6E8A-4147-A177-3AD203B41FA5}">
                      <a16:colId xmlns:a16="http://schemas.microsoft.com/office/drawing/2014/main" val="20007"/>
                    </a:ext>
                  </a:extLst>
                </a:gridCol>
                <a:gridCol w="108000">
                  <a:extLst>
                    <a:ext uri="{9D8B030D-6E8A-4147-A177-3AD203B41FA5}">
                      <a16:colId xmlns:a16="http://schemas.microsoft.com/office/drawing/2014/main" val="20008"/>
                    </a:ext>
                  </a:extLst>
                </a:gridCol>
                <a:gridCol w="108000">
                  <a:extLst>
                    <a:ext uri="{9D8B030D-6E8A-4147-A177-3AD203B41FA5}">
                      <a16:colId xmlns:a16="http://schemas.microsoft.com/office/drawing/2014/main" val="20009"/>
                    </a:ext>
                  </a:extLst>
                </a:gridCol>
                <a:gridCol w="92592">
                  <a:extLst>
                    <a:ext uri="{9D8B030D-6E8A-4147-A177-3AD203B41FA5}">
                      <a16:colId xmlns:a16="http://schemas.microsoft.com/office/drawing/2014/main" val="20010"/>
                    </a:ext>
                  </a:extLst>
                </a:gridCol>
                <a:gridCol w="1296000">
                  <a:extLst>
                    <a:ext uri="{9D8B030D-6E8A-4147-A177-3AD203B41FA5}">
                      <a16:colId xmlns:a16="http://schemas.microsoft.com/office/drawing/2014/main" val="20011"/>
                    </a:ext>
                  </a:extLst>
                </a:gridCol>
                <a:gridCol w="92592">
                  <a:extLst>
                    <a:ext uri="{9D8B030D-6E8A-4147-A177-3AD203B41FA5}">
                      <a16:colId xmlns:a16="http://schemas.microsoft.com/office/drawing/2014/main" val="20012"/>
                    </a:ext>
                  </a:extLst>
                </a:gridCol>
                <a:gridCol w="108000">
                  <a:extLst>
                    <a:ext uri="{9D8B030D-6E8A-4147-A177-3AD203B41FA5}">
                      <a16:colId xmlns:a16="http://schemas.microsoft.com/office/drawing/2014/main" val="20013"/>
                    </a:ext>
                  </a:extLst>
                </a:gridCol>
                <a:gridCol w="108000">
                  <a:extLst>
                    <a:ext uri="{9D8B030D-6E8A-4147-A177-3AD203B41FA5}">
                      <a16:colId xmlns:a16="http://schemas.microsoft.com/office/drawing/2014/main" val="20014"/>
                    </a:ext>
                  </a:extLst>
                </a:gridCol>
                <a:gridCol w="92592">
                  <a:extLst>
                    <a:ext uri="{9D8B030D-6E8A-4147-A177-3AD203B41FA5}">
                      <a16:colId xmlns:a16="http://schemas.microsoft.com/office/drawing/2014/main" val="20015"/>
                    </a:ext>
                  </a:extLst>
                </a:gridCol>
                <a:gridCol w="1188000">
                  <a:extLst>
                    <a:ext uri="{9D8B030D-6E8A-4147-A177-3AD203B41FA5}">
                      <a16:colId xmlns:a16="http://schemas.microsoft.com/office/drawing/2014/main" val="20016"/>
                    </a:ext>
                  </a:extLst>
                </a:gridCol>
                <a:gridCol w="92592">
                  <a:extLst>
                    <a:ext uri="{9D8B030D-6E8A-4147-A177-3AD203B41FA5}">
                      <a16:colId xmlns:a16="http://schemas.microsoft.com/office/drawing/2014/main" val="20017"/>
                    </a:ext>
                  </a:extLst>
                </a:gridCol>
                <a:gridCol w="108000">
                  <a:extLst>
                    <a:ext uri="{9D8B030D-6E8A-4147-A177-3AD203B41FA5}">
                      <a16:colId xmlns:a16="http://schemas.microsoft.com/office/drawing/2014/main" val="20018"/>
                    </a:ext>
                  </a:extLst>
                </a:gridCol>
                <a:gridCol w="108000">
                  <a:extLst>
                    <a:ext uri="{9D8B030D-6E8A-4147-A177-3AD203B41FA5}">
                      <a16:colId xmlns:a16="http://schemas.microsoft.com/office/drawing/2014/main" val="20019"/>
                    </a:ext>
                  </a:extLst>
                </a:gridCol>
                <a:gridCol w="92592">
                  <a:extLst>
                    <a:ext uri="{9D8B030D-6E8A-4147-A177-3AD203B41FA5}">
                      <a16:colId xmlns:a16="http://schemas.microsoft.com/office/drawing/2014/main" val="20020"/>
                    </a:ext>
                  </a:extLst>
                </a:gridCol>
                <a:gridCol w="493800">
                  <a:extLst>
                    <a:ext uri="{9D8B030D-6E8A-4147-A177-3AD203B41FA5}">
                      <a16:colId xmlns:a16="http://schemas.microsoft.com/office/drawing/2014/main" val="20021"/>
                    </a:ext>
                  </a:extLst>
                </a:gridCol>
                <a:gridCol w="92592">
                  <a:extLst>
                    <a:ext uri="{9D8B030D-6E8A-4147-A177-3AD203B41FA5}">
                      <a16:colId xmlns:a16="http://schemas.microsoft.com/office/drawing/2014/main" val="20022"/>
                    </a:ext>
                  </a:extLst>
                </a:gridCol>
              </a:tblGrid>
              <a:tr h="331038">
                <a:tc>
                  <a:txBody>
                    <a:bodyPr/>
                    <a:lstStyle/>
                    <a:p>
                      <a:pPr algn="ctr" fontAlgn="b"/>
                      <a:r>
                        <a:rPr lang="en-US" sz="1100" u="none" strike="noStrike" dirty="0">
                          <a:effectLst/>
                          <a:latin typeface="+mn-lt"/>
                        </a:rPr>
                        <a:t> </a:t>
                      </a:r>
                      <a:endParaRPr lang="en-US" sz="1100" b="0" i="0" u="none" strike="noStrike" dirty="0">
                        <a:solidFill>
                          <a:srgbClr val="000000"/>
                        </a:solidFill>
                        <a:effectLst/>
                        <a:latin typeface="+mn-lt"/>
                      </a:endParaRPr>
                    </a:p>
                  </a:txBody>
                  <a:tcPr marL="8276" marR="8276" marT="8276"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fontAlgn="ctr"/>
                      <a:r>
                        <a:rPr lang="en-US" sz="1100" b="1" u="none" strike="noStrike" dirty="0">
                          <a:effectLst/>
                          <a:latin typeface="+mn-lt"/>
                        </a:rPr>
                        <a:t>LAPORAN KINERJA</a:t>
                      </a:r>
                      <a:endParaRPr lang="en-US" sz="1100" b="1"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fontAlgn="ctr"/>
                      <a:r>
                        <a:rPr lang="en-US" sz="1100" b="1" u="none" strike="noStrike" dirty="0">
                          <a:effectLst/>
                          <a:latin typeface="+mn-lt"/>
                        </a:rPr>
                        <a:t> </a:t>
                      </a:r>
                      <a:endParaRPr lang="en-US" sz="1100" b="1"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fontAlgn="ctr"/>
                      <a:endParaRPr lang="en-US" sz="1100" b="1"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endParaRPr lang="en-US" sz="1100" b="1" i="0" u="none" strike="noStrike" dirty="0">
                        <a:solidFill>
                          <a:srgbClr val="000000"/>
                        </a:solidFill>
                        <a:effectLst/>
                        <a:latin typeface="+mn-lt"/>
                      </a:endParaRPr>
                    </a:p>
                  </a:txBody>
                  <a:tcPr marL="8276" marR="8276" marT="8276"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100" b="1" u="none" strike="noStrike" dirty="0">
                          <a:effectLst/>
                          <a:latin typeface="+mn-lt"/>
                        </a:rPr>
                        <a:t> </a:t>
                      </a:r>
                      <a:endParaRPr lang="en-US" sz="1100" b="1"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algn="ctr" fontAlgn="ctr"/>
                      <a:r>
                        <a:rPr lang="en-US" sz="1100" b="1" u="none" strike="noStrike" dirty="0">
                          <a:effectLst/>
                          <a:latin typeface="+mn-lt"/>
                        </a:rPr>
                        <a:t>DISUSUN</a:t>
                      </a:r>
                      <a:endParaRPr lang="en-US" sz="1100" b="1"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algn="ctr" fontAlgn="ctr"/>
                      <a:r>
                        <a:rPr lang="en-US" sz="1100" b="1" u="none" strike="noStrike" dirty="0">
                          <a:effectLst/>
                          <a:latin typeface="+mn-lt"/>
                        </a:rPr>
                        <a:t> </a:t>
                      </a:r>
                      <a:endParaRPr lang="en-US" sz="1100" b="1"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algn="ctr" fontAlgn="ctr"/>
                      <a:endParaRPr lang="en-US" sz="1100" b="1"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endParaRPr lang="en-US" sz="1100" b="1" i="0" u="none" strike="noStrike" dirty="0">
                        <a:solidFill>
                          <a:srgbClr val="000000"/>
                        </a:solidFill>
                        <a:effectLst/>
                        <a:latin typeface="+mn-lt"/>
                      </a:endParaRPr>
                    </a:p>
                  </a:txBody>
                  <a:tcPr marL="8276" marR="8276" marT="8276"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100" b="1" u="none" strike="noStrike" dirty="0">
                          <a:effectLst/>
                          <a:latin typeface="+mn-lt"/>
                        </a:rPr>
                        <a:t> </a:t>
                      </a:r>
                      <a:endParaRPr lang="en-US" sz="1100" b="1"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fontAlgn="ctr"/>
                      <a:r>
                        <a:rPr lang="en-US" sz="1100" b="1" u="none" strike="noStrike" dirty="0">
                          <a:effectLst/>
                          <a:latin typeface="+mn-lt"/>
                        </a:rPr>
                        <a:t>DITANDATANGANI</a:t>
                      </a:r>
                      <a:endParaRPr lang="en-US" sz="1100" b="1"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fontAlgn="ctr"/>
                      <a:r>
                        <a:rPr lang="en-US" sz="1100" b="1" u="none" strike="noStrike" dirty="0">
                          <a:effectLst/>
                          <a:latin typeface="+mn-lt"/>
                        </a:rPr>
                        <a:t> </a:t>
                      </a:r>
                      <a:endParaRPr lang="en-US" sz="1100" b="1"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fontAlgn="ctr"/>
                      <a:endParaRPr lang="en-US" sz="1100" b="1"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endParaRPr lang="en-US" sz="1100" b="1" i="0" u="none" strike="noStrike" dirty="0">
                        <a:solidFill>
                          <a:srgbClr val="000000"/>
                        </a:solidFill>
                        <a:effectLst/>
                        <a:latin typeface="+mn-lt"/>
                      </a:endParaRPr>
                    </a:p>
                  </a:txBody>
                  <a:tcPr marL="8276" marR="8276" marT="8276"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100" b="1" u="none" strike="noStrike" dirty="0">
                          <a:effectLst/>
                          <a:latin typeface="+mn-lt"/>
                        </a:rPr>
                        <a:t> </a:t>
                      </a:r>
                      <a:endParaRPr lang="en-US" sz="1100" b="1"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ctr" fontAlgn="ctr"/>
                      <a:r>
                        <a:rPr lang="en-US" sz="1100" b="1" u="none" strike="noStrike" dirty="0">
                          <a:effectLst/>
                          <a:latin typeface="+mn-lt"/>
                        </a:rPr>
                        <a:t>DISAMPAIKAN KE</a:t>
                      </a:r>
                      <a:endParaRPr lang="en-US" sz="1100" b="1"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ctr" fontAlgn="ctr"/>
                      <a:r>
                        <a:rPr lang="en-US" sz="1100" b="1" u="none" strike="noStrike" dirty="0">
                          <a:effectLst/>
                          <a:latin typeface="+mn-lt"/>
                        </a:rPr>
                        <a:t> </a:t>
                      </a:r>
                      <a:endParaRPr lang="en-US" sz="1100" b="1"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ctr" fontAlgn="ctr"/>
                      <a:endParaRPr lang="en-US" sz="1100" b="1"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endParaRPr lang="en-US" sz="1100" b="1" i="0" u="none" strike="noStrike" dirty="0">
                        <a:solidFill>
                          <a:srgbClr val="000000"/>
                        </a:solidFill>
                        <a:effectLst/>
                        <a:latin typeface="+mn-lt"/>
                      </a:endParaRPr>
                    </a:p>
                  </a:txBody>
                  <a:tcPr marL="8276" marR="8276" marT="8276"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100" b="1" u="none" strike="noStrike" dirty="0">
                          <a:effectLst/>
                          <a:latin typeface="+mn-lt"/>
                        </a:rPr>
                        <a:t> </a:t>
                      </a:r>
                      <a:endParaRPr lang="en-US" sz="1100" b="1"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tc>
                  <a:txBody>
                    <a:bodyPr/>
                    <a:lstStyle/>
                    <a:p>
                      <a:pPr algn="ctr" fontAlgn="ctr"/>
                      <a:r>
                        <a:rPr lang="en-US" sz="1100" b="1" u="none" strike="noStrike" dirty="0">
                          <a:effectLst/>
                          <a:latin typeface="+mn-lt"/>
                        </a:rPr>
                        <a:t>KAPAN</a:t>
                      </a:r>
                      <a:endParaRPr lang="en-US" sz="1100" b="1"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tc>
                  <a:txBody>
                    <a:bodyPr/>
                    <a:lstStyle/>
                    <a:p>
                      <a:pPr algn="ctr" fontAlgn="b"/>
                      <a:r>
                        <a:rPr lang="en-US" sz="1100" u="none" strike="noStrike" dirty="0">
                          <a:effectLst/>
                          <a:latin typeface="+mn-lt"/>
                        </a:rPr>
                        <a:t> </a:t>
                      </a:r>
                      <a:endParaRPr lang="en-US" sz="1100" b="0" i="0" u="none" strike="noStrike" dirty="0">
                        <a:solidFill>
                          <a:srgbClr val="000000"/>
                        </a:solidFill>
                        <a:effectLst/>
                        <a:latin typeface="+mn-lt"/>
                      </a:endParaRPr>
                    </a:p>
                  </a:txBody>
                  <a:tcPr marL="8276" marR="8276" marT="8276"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extLst>
                  <a:ext uri="{0D108BD9-81ED-4DB2-BD59-A6C34878D82A}">
                    <a16:rowId xmlns:a16="http://schemas.microsoft.com/office/drawing/2014/main" val="10000"/>
                  </a:ext>
                </a:extLst>
              </a:tr>
              <a:tr h="72000">
                <a:tc>
                  <a:txBody>
                    <a:bodyPr/>
                    <a:lstStyle/>
                    <a:p>
                      <a:pPr algn="l" fontAlgn="b"/>
                      <a:r>
                        <a:rPr lang="en-US" sz="1100" u="none" strike="noStrike" dirty="0">
                          <a:effectLst/>
                          <a:latin typeface="+mn-lt"/>
                        </a:rPr>
                        <a:t> </a:t>
                      </a:r>
                      <a:endParaRPr lang="en-US" sz="1100" b="0" i="0" u="none" strike="noStrike" dirty="0">
                        <a:solidFill>
                          <a:srgbClr val="000000"/>
                        </a:solidFill>
                        <a:effectLst/>
                        <a:latin typeface="+mn-lt"/>
                      </a:endParaRPr>
                    </a:p>
                  </a:txBody>
                  <a:tcPr marL="8276" marR="8276" marT="8276"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100" u="none" strike="noStrike" dirty="0">
                          <a:effectLst/>
                          <a:latin typeface="+mn-lt"/>
                        </a:rPr>
                        <a:t> </a:t>
                      </a: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endParaRPr lang="en-US" sz="1100" b="0" i="0" u="none" strike="noStrike" dirty="0">
                        <a:solidFill>
                          <a:srgbClr val="000000"/>
                        </a:solidFill>
                        <a:effectLst/>
                        <a:latin typeface="+mn-lt"/>
                      </a:endParaRPr>
                    </a:p>
                  </a:txBody>
                  <a:tcPr marL="8276" marR="8276" marT="8276"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1100" u="none" strike="noStrike" dirty="0">
                          <a:effectLst/>
                          <a:latin typeface="+mn-lt"/>
                        </a:rPr>
                        <a:t> </a:t>
                      </a: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100" u="none" strike="noStrike" dirty="0">
                          <a:effectLst/>
                          <a:latin typeface="+mn-lt"/>
                        </a:rPr>
                        <a:t> </a:t>
                      </a: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endParaRPr lang="en-US" sz="1100" b="0" i="0" u="none" strike="noStrike" dirty="0">
                        <a:solidFill>
                          <a:srgbClr val="000000"/>
                        </a:solidFill>
                        <a:effectLst/>
                        <a:latin typeface="+mn-lt"/>
                      </a:endParaRPr>
                    </a:p>
                  </a:txBody>
                  <a:tcPr marL="8276" marR="8276" marT="8276"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1100" u="none" strike="noStrike" dirty="0">
                          <a:effectLst/>
                          <a:latin typeface="+mn-lt"/>
                        </a:rPr>
                        <a:t> </a:t>
                      </a: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100" u="none" strike="noStrike" dirty="0">
                          <a:effectLst/>
                          <a:latin typeface="+mn-lt"/>
                        </a:rPr>
                        <a:t> </a:t>
                      </a: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endParaRPr lang="en-US" sz="1100" b="0" i="0" u="none" strike="noStrike" dirty="0">
                        <a:solidFill>
                          <a:srgbClr val="000000"/>
                        </a:solidFill>
                        <a:effectLst/>
                        <a:latin typeface="+mn-lt"/>
                      </a:endParaRPr>
                    </a:p>
                  </a:txBody>
                  <a:tcPr marL="8276" marR="8276" marT="8276"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1100" u="none" strike="noStrike" dirty="0">
                          <a:effectLst/>
                          <a:latin typeface="+mn-lt"/>
                        </a:rPr>
                        <a:t> </a:t>
                      </a: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100" b="0" i="0" u="none" strike="noStrike" dirty="0">
                        <a:solidFill>
                          <a:schemeClr val="tx1"/>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100" u="none" strike="noStrike" dirty="0">
                          <a:effectLst/>
                          <a:latin typeface="+mn-lt"/>
                        </a:rPr>
                        <a:t> </a:t>
                      </a: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endParaRPr lang="en-US" sz="1100" b="0" i="0" u="none" strike="noStrike" dirty="0">
                        <a:solidFill>
                          <a:srgbClr val="000000"/>
                        </a:solidFill>
                        <a:effectLst/>
                        <a:latin typeface="+mn-lt"/>
                      </a:endParaRPr>
                    </a:p>
                  </a:txBody>
                  <a:tcPr marL="8276" marR="8276" marT="8276"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1100" u="none" strike="noStrike" dirty="0">
                          <a:effectLst/>
                          <a:latin typeface="+mn-lt"/>
                        </a:rPr>
                        <a:t> </a:t>
                      </a: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100" u="none" strike="noStrike" dirty="0">
                          <a:effectLst/>
                          <a:latin typeface="+mn-lt"/>
                        </a:rPr>
                        <a:t> </a:t>
                      </a:r>
                      <a:endParaRPr lang="en-US" sz="1100" b="0" i="0" u="none" strike="noStrike" dirty="0">
                        <a:solidFill>
                          <a:srgbClr val="000000"/>
                        </a:solidFill>
                        <a:effectLst/>
                        <a:latin typeface="+mn-lt"/>
                      </a:endParaRPr>
                    </a:p>
                  </a:txBody>
                  <a:tcPr marL="8276" marR="8276" marT="8276"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2000">
                <a:tc>
                  <a:txBody>
                    <a:bodyPr/>
                    <a:lstStyle/>
                    <a:p>
                      <a:pPr algn="l" fontAlgn="b"/>
                      <a:endParaRPr lang="en-US" sz="1100" b="0" i="0" u="none" strike="noStrike" dirty="0">
                        <a:solidFill>
                          <a:srgbClr val="000000"/>
                        </a:solidFill>
                        <a:effectLst/>
                        <a:latin typeface="+mn-lt"/>
                      </a:endParaRPr>
                    </a:p>
                  </a:txBody>
                  <a:tcPr marL="8276" marR="8276" marT="8276"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endParaRPr lang="en-US" sz="1100" b="0" i="0" u="none" strike="noStrike" dirty="0">
                        <a:solidFill>
                          <a:srgbClr val="000000"/>
                        </a:solidFill>
                        <a:effectLst/>
                        <a:latin typeface="+mn-lt"/>
                      </a:endParaRPr>
                    </a:p>
                  </a:txBody>
                  <a:tcPr marL="8276" marR="8276" marT="8276"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endParaRPr lang="en-US" sz="1100" b="0" i="0" u="none" strike="noStrike" dirty="0">
                        <a:solidFill>
                          <a:srgbClr val="000000"/>
                        </a:solidFill>
                        <a:effectLst/>
                        <a:latin typeface="+mn-lt"/>
                      </a:endParaRPr>
                    </a:p>
                  </a:txBody>
                  <a:tcPr marL="8276" marR="8276" marT="8276"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endParaRPr lang="en-US" sz="1100" b="0" i="0" u="none" strike="noStrike" dirty="0">
                        <a:solidFill>
                          <a:srgbClr val="000000"/>
                        </a:solidFill>
                        <a:effectLst/>
                        <a:latin typeface="+mn-lt"/>
                      </a:endParaRPr>
                    </a:p>
                  </a:txBody>
                  <a:tcPr marL="8276" marR="8276" marT="8276"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100" b="0" i="0" u="none" strike="noStrike" dirty="0">
                        <a:solidFill>
                          <a:schemeClr val="tx1"/>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endParaRPr lang="en-US" sz="1100" b="0" i="0" u="none" strike="noStrike" dirty="0">
                        <a:solidFill>
                          <a:srgbClr val="000000"/>
                        </a:solidFill>
                        <a:effectLst/>
                        <a:latin typeface="+mn-lt"/>
                      </a:endParaRPr>
                    </a:p>
                  </a:txBody>
                  <a:tcPr marL="8276" marR="8276" marT="8276"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US" sz="1100" b="0" i="0" u="none" strike="noStrike" dirty="0">
                        <a:solidFill>
                          <a:srgbClr val="000000"/>
                        </a:solidFill>
                        <a:effectLst/>
                        <a:latin typeface="+mn-lt"/>
                      </a:endParaRPr>
                    </a:p>
                  </a:txBody>
                  <a:tcPr marL="8276" marR="8276" marT="8276"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662076">
                <a:tc>
                  <a:txBody>
                    <a:bodyPr/>
                    <a:lstStyle/>
                    <a:p>
                      <a:pPr algn="l" fontAlgn="b"/>
                      <a:r>
                        <a:rPr lang="en-US" sz="1100" u="none" strike="noStrike" dirty="0">
                          <a:effectLst/>
                          <a:latin typeface="+mn-lt"/>
                        </a:rPr>
                        <a:t> </a:t>
                      </a:r>
                      <a:endParaRPr lang="en-US" sz="1100" b="0" i="0" u="none" strike="noStrike" dirty="0">
                        <a:solidFill>
                          <a:srgbClr val="000000"/>
                        </a:solidFill>
                        <a:effectLst/>
                        <a:latin typeface="+mn-lt"/>
                      </a:endParaRPr>
                    </a:p>
                  </a:txBody>
                  <a:tcPr marL="8276" marR="8276" marT="8276"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fontAlgn="ctr"/>
                      <a:r>
                        <a:rPr lang="en-US" sz="1100" u="none" strike="noStrike" dirty="0" err="1">
                          <a:effectLst/>
                          <a:latin typeface="+mn-lt"/>
                        </a:rPr>
                        <a:t>Kementerian</a:t>
                      </a: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fontAlgn="ctr"/>
                      <a:r>
                        <a:rPr lang="en-US" sz="1100" u="none" strike="noStrike" dirty="0">
                          <a:effectLst/>
                          <a:latin typeface="+mn-lt"/>
                        </a:rPr>
                        <a:t> </a:t>
                      </a: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fontAlgn="ct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endParaRPr lang="en-US" sz="1100" b="0" i="0" u="none" strike="noStrike" dirty="0">
                        <a:solidFill>
                          <a:srgbClr val="000000"/>
                        </a:solidFill>
                        <a:effectLst/>
                        <a:latin typeface="+mn-lt"/>
                      </a:endParaRPr>
                    </a:p>
                  </a:txBody>
                  <a:tcPr marL="8276" marR="8276" marT="8276"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100" u="none" strike="noStrike" dirty="0">
                          <a:effectLst/>
                          <a:latin typeface="+mn-lt"/>
                        </a:rPr>
                        <a:t> </a:t>
                      </a: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algn="ctr" fontAlgn="ctr"/>
                      <a:r>
                        <a:rPr lang="es-ES" sz="1100" u="none" strike="noStrike" dirty="0" err="1">
                          <a:effectLst/>
                          <a:latin typeface="+mn-lt"/>
                        </a:rPr>
                        <a:t>Sesjen</a:t>
                      </a:r>
                      <a:r>
                        <a:rPr lang="es-ES" sz="1100" u="none" strike="noStrike" dirty="0">
                          <a:effectLst/>
                          <a:latin typeface="+mn-lt"/>
                        </a:rPr>
                        <a:t> </a:t>
                      </a:r>
                      <a:r>
                        <a:rPr lang="es-ES" sz="1100" u="none" strike="noStrike" dirty="0" err="1">
                          <a:effectLst/>
                          <a:latin typeface="+mn-lt"/>
                        </a:rPr>
                        <a:t>c.q</a:t>
                      </a:r>
                      <a:r>
                        <a:rPr lang="es-ES" sz="1100" u="none" strike="noStrike" dirty="0">
                          <a:effectLst/>
                          <a:latin typeface="+mn-lt"/>
                        </a:rPr>
                        <a:t> </a:t>
                      </a:r>
                      <a:r>
                        <a:rPr lang="es-ES" sz="1100" u="none" strike="noStrike" dirty="0" err="1">
                          <a:effectLst/>
                          <a:latin typeface="+mn-lt"/>
                        </a:rPr>
                        <a:t>Kepala</a:t>
                      </a:r>
                      <a:r>
                        <a:rPr lang="es-ES" sz="1100" u="none" strike="noStrike" dirty="0">
                          <a:effectLst/>
                          <a:latin typeface="+mn-lt"/>
                        </a:rPr>
                        <a:t> Biro </a:t>
                      </a:r>
                      <a:r>
                        <a:rPr lang="es-ES" sz="1100" u="none" strike="noStrike" dirty="0" err="1">
                          <a:effectLst/>
                          <a:latin typeface="+mn-lt"/>
                        </a:rPr>
                        <a:t>Perencanaan</a:t>
                      </a:r>
                      <a:endParaRPr lang="es-E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algn="ctr" fontAlgn="ctr"/>
                      <a:r>
                        <a:rPr lang="en-US" sz="1100" u="none" strike="noStrike" dirty="0">
                          <a:effectLst/>
                          <a:latin typeface="+mn-lt"/>
                        </a:rPr>
                        <a:t> </a:t>
                      </a: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algn="ctr" fontAlgn="ct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endParaRPr lang="en-US" sz="1100" b="0" i="0" u="none" strike="noStrike" dirty="0">
                        <a:solidFill>
                          <a:srgbClr val="000000"/>
                        </a:solidFill>
                        <a:effectLst/>
                        <a:latin typeface="+mn-lt"/>
                      </a:endParaRPr>
                    </a:p>
                  </a:txBody>
                  <a:tcPr marL="8276" marR="8276" marT="8276"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100" u="none" strike="noStrike" dirty="0">
                          <a:effectLst/>
                          <a:latin typeface="+mn-lt"/>
                        </a:rPr>
                        <a:t> </a:t>
                      </a: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fontAlgn="ctr"/>
                      <a:r>
                        <a:rPr lang="en-US" sz="1100" u="none" strike="noStrike" dirty="0" err="1">
                          <a:effectLst/>
                          <a:latin typeface="+mn-lt"/>
                        </a:rPr>
                        <a:t>Menteri</a:t>
                      </a:r>
                      <a:r>
                        <a:rPr lang="en-US" sz="1100" u="none" strike="noStrike" dirty="0">
                          <a:effectLst/>
                          <a:latin typeface="+mn-lt"/>
                        </a:rPr>
                        <a:t> </a:t>
                      </a: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fontAlgn="ctr"/>
                      <a:r>
                        <a:rPr lang="en-US" sz="1100" u="none" strike="noStrike" dirty="0">
                          <a:effectLst/>
                          <a:latin typeface="+mn-lt"/>
                        </a:rPr>
                        <a:t> </a:t>
                      </a: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fontAlgn="ct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endParaRPr lang="en-US" sz="1100" b="0" i="0" u="none" strike="noStrike" dirty="0">
                        <a:solidFill>
                          <a:srgbClr val="000000"/>
                        </a:solidFill>
                        <a:effectLst/>
                        <a:latin typeface="+mn-lt"/>
                      </a:endParaRPr>
                    </a:p>
                  </a:txBody>
                  <a:tcPr marL="8276" marR="8276" marT="8276"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100" u="none" strike="noStrike" dirty="0">
                          <a:effectLst/>
                          <a:latin typeface="+mn-lt"/>
                        </a:rPr>
                        <a:t> </a:t>
                      </a: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marL="85725" indent="-85725" algn="l" fontAlgn="ctr">
                        <a:buFont typeface="Arial" panose="020B0604020202020204" pitchFamily="34" charset="0"/>
                        <a:buChar char="•"/>
                      </a:pPr>
                      <a:r>
                        <a:rPr lang="sv-SE" sz="1100" u="none" strike="noStrike" dirty="0">
                          <a:solidFill>
                            <a:schemeClr val="tx1"/>
                          </a:solidFill>
                          <a:effectLst/>
                          <a:latin typeface="+mn-lt"/>
                        </a:rPr>
                        <a:t>Menteri Keuangan</a:t>
                      </a:r>
                    </a:p>
                    <a:p>
                      <a:pPr marL="85725" indent="-85725" algn="l" fontAlgn="ctr">
                        <a:buFont typeface="Arial" panose="020B0604020202020204" pitchFamily="34" charset="0"/>
                        <a:buChar char="•"/>
                      </a:pPr>
                      <a:r>
                        <a:rPr lang="sv-SE" sz="1100" u="none" strike="noStrike" dirty="0">
                          <a:solidFill>
                            <a:schemeClr val="tx1"/>
                          </a:solidFill>
                          <a:effectLst/>
                          <a:latin typeface="+mn-lt"/>
                        </a:rPr>
                        <a:t>Kepala Bappenas/</a:t>
                      </a:r>
                      <a:r>
                        <a:rPr lang="sv-SE" sz="1100" u="none" strike="noStrike" baseline="0" dirty="0">
                          <a:solidFill>
                            <a:schemeClr val="tx1"/>
                          </a:solidFill>
                          <a:effectLst/>
                          <a:latin typeface="+mn-lt"/>
                        </a:rPr>
                        <a:t> </a:t>
                      </a:r>
                      <a:r>
                        <a:rPr lang="sv-SE" sz="1100" u="none" strike="noStrike" dirty="0">
                          <a:solidFill>
                            <a:schemeClr val="tx1"/>
                          </a:solidFill>
                          <a:effectLst/>
                          <a:latin typeface="+mn-lt"/>
                        </a:rPr>
                        <a:t>Men PPN</a:t>
                      </a:r>
                    </a:p>
                    <a:p>
                      <a:pPr marL="85725" indent="-85725" algn="l" fontAlgn="ctr">
                        <a:buFont typeface="Arial" panose="020B0604020202020204" pitchFamily="34" charset="0"/>
                        <a:buChar char="•"/>
                      </a:pPr>
                      <a:r>
                        <a:rPr lang="sv-SE" sz="1100" u="none" strike="noStrike" dirty="0">
                          <a:solidFill>
                            <a:schemeClr val="tx1"/>
                          </a:solidFill>
                          <a:effectLst/>
                          <a:latin typeface="+mn-lt"/>
                        </a:rPr>
                        <a:t>Menteri PAN &amp; RB</a:t>
                      </a:r>
                      <a:endParaRPr lang="sv-SE" sz="1100" b="0" i="0" u="none" strike="noStrike" dirty="0">
                        <a:solidFill>
                          <a:schemeClr val="tx1"/>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ctr" fontAlgn="ctr"/>
                      <a:r>
                        <a:rPr lang="en-US" sz="1100" u="none" strike="noStrike" dirty="0">
                          <a:effectLst/>
                          <a:latin typeface="+mn-lt"/>
                        </a:rPr>
                        <a:t> </a:t>
                      </a: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ctr" fontAlgn="ct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endParaRPr lang="en-US" sz="1100" b="0" i="0" u="none" strike="noStrike" dirty="0">
                        <a:solidFill>
                          <a:srgbClr val="000000"/>
                        </a:solidFill>
                        <a:effectLst/>
                        <a:latin typeface="+mn-lt"/>
                      </a:endParaRPr>
                    </a:p>
                  </a:txBody>
                  <a:tcPr marL="8276" marR="8276" marT="8276"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100" u="none" strike="noStrike">
                          <a:effectLst/>
                          <a:latin typeface="+mn-lt"/>
                        </a:rPr>
                        <a:t> </a:t>
                      </a:r>
                      <a:endParaRPr lang="en-US" sz="1100" b="0" i="0" u="none" strike="noStrike">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tc>
                  <a:txBody>
                    <a:bodyPr/>
                    <a:lstStyle/>
                    <a:p>
                      <a:pPr algn="ctr" fontAlgn="ctr"/>
                      <a:r>
                        <a:rPr lang="en-US" sz="1100" u="none" strike="noStrike">
                          <a:effectLst/>
                          <a:latin typeface="+mn-lt"/>
                        </a:rPr>
                        <a:t>2 bulan</a:t>
                      </a:r>
                      <a:endParaRPr lang="en-US" sz="1100" b="0" i="0" u="none" strike="noStrike">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tc>
                  <a:txBody>
                    <a:bodyPr/>
                    <a:lstStyle/>
                    <a:p>
                      <a:pPr algn="l" fontAlgn="b"/>
                      <a:r>
                        <a:rPr lang="en-US" sz="1100" u="none" strike="noStrike" dirty="0">
                          <a:effectLst/>
                          <a:latin typeface="+mn-lt"/>
                        </a:rPr>
                        <a:t> </a:t>
                      </a:r>
                      <a:endParaRPr lang="en-US" sz="1100" b="0" i="0" u="none" strike="noStrike" dirty="0">
                        <a:solidFill>
                          <a:srgbClr val="000000"/>
                        </a:solidFill>
                        <a:effectLst/>
                        <a:latin typeface="+mn-lt"/>
                      </a:endParaRPr>
                    </a:p>
                  </a:txBody>
                  <a:tcPr marL="8276" marR="8276" marT="8276"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extLst>
                  <a:ext uri="{0D108BD9-81ED-4DB2-BD59-A6C34878D82A}">
                    <a16:rowId xmlns:a16="http://schemas.microsoft.com/office/drawing/2014/main" val="10003"/>
                  </a:ext>
                </a:extLst>
              </a:tr>
              <a:tr h="165519">
                <a:tc>
                  <a:txBody>
                    <a:bodyPr/>
                    <a:lstStyle/>
                    <a:p>
                      <a:pPr algn="l" fontAlgn="b"/>
                      <a:r>
                        <a:rPr lang="en-US" sz="1100" u="none" strike="noStrike" dirty="0">
                          <a:effectLst/>
                          <a:latin typeface="+mn-lt"/>
                        </a:rPr>
                        <a:t> </a:t>
                      </a:r>
                      <a:endParaRPr lang="en-US" sz="1100" b="0" i="0" u="none" strike="noStrike" dirty="0">
                        <a:solidFill>
                          <a:srgbClr val="000000"/>
                        </a:solidFill>
                        <a:effectLst/>
                        <a:latin typeface="+mn-lt"/>
                      </a:endParaRPr>
                    </a:p>
                  </a:txBody>
                  <a:tcPr marL="8276" marR="8276" marT="8276"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100" u="none" strike="noStrike" dirty="0">
                          <a:effectLst/>
                          <a:latin typeface="+mn-lt"/>
                        </a:rPr>
                        <a:t> </a:t>
                      </a: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endParaRPr lang="en-US" sz="1100" b="0" i="0" u="none" strike="noStrike" dirty="0">
                        <a:solidFill>
                          <a:srgbClr val="000000"/>
                        </a:solidFill>
                        <a:effectLst/>
                        <a:latin typeface="+mn-lt"/>
                      </a:endParaRPr>
                    </a:p>
                  </a:txBody>
                  <a:tcPr marL="8276" marR="8276" marT="8276"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100" u="none" strike="noStrike" dirty="0">
                          <a:effectLst/>
                          <a:latin typeface="+mn-lt"/>
                        </a:rPr>
                        <a:t> </a:t>
                      </a: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100" u="none" strike="noStrike" dirty="0">
                          <a:effectLst/>
                          <a:latin typeface="+mn-lt"/>
                        </a:rPr>
                        <a:t> </a:t>
                      </a: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endParaRPr lang="en-US" sz="1100" b="0" i="0" u="none" strike="noStrike" dirty="0">
                        <a:solidFill>
                          <a:srgbClr val="000000"/>
                        </a:solidFill>
                        <a:effectLst/>
                        <a:latin typeface="+mn-lt"/>
                      </a:endParaRPr>
                    </a:p>
                  </a:txBody>
                  <a:tcPr marL="8276" marR="8276" marT="8276"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100" u="none" strike="noStrike" dirty="0">
                          <a:effectLst/>
                          <a:latin typeface="+mn-lt"/>
                        </a:rPr>
                        <a:t> </a:t>
                      </a: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100" u="none" strike="noStrike" dirty="0">
                          <a:effectLst/>
                          <a:latin typeface="+mn-lt"/>
                        </a:rPr>
                        <a:t> </a:t>
                      </a: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endParaRPr lang="en-US" sz="1100" b="0" i="0" u="none" strike="noStrike" dirty="0">
                        <a:solidFill>
                          <a:srgbClr val="000000"/>
                        </a:solidFill>
                        <a:effectLst/>
                        <a:latin typeface="+mn-lt"/>
                      </a:endParaRPr>
                    </a:p>
                  </a:txBody>
                  <a:tcPr marL="8276" marR="8276" marT="8276"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100" u="none" strike="noStrike" dirty="0">
                          <a:effectLst/>
                          <a:latin typeface="+mn-lt"/>
                        </a:rPr>
                        <a:t> </a:t>
                      </a: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en-US" sz="1100" b="0" i="0" u="none" strike="noStrike" dirty="0">
                        <a:solidFill>
                          <a:schemeClr val="tx1"/>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100" u="none" strike="noStrike" dirty="0">
                          <a:effectLst/>
                          <a:latin typeface="+mn-lt"/>
                        </a:rPr>
                        <a:t> </a:t>
                      </a: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endParaRPr lang="en-US" sz="1100" b="0" i="0" u="none" strike="noStrike" dirty="0">
                        <a:solidFill>
                          <a:srgbClr val="000000"/>
                        </a:solidFill>
                        <a:effectLst/>
                        <a:latin typeface="+mn-lt"/>
                      </a:endParaRPr>
                    </a:p>
                  </a:txBody>
                  <a:tcPr marL="8276" marR="8276" marT="8276"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100" u="none" strike="noStrike" dirty="0">
                          <a:effectLst/>
                          <a:latin typeface="+mn-lt"/>
                        </a:rPr>
                        <a:t> </a:t>
                      </a: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100" u="none" strike="noStrike" dirty="0">
                          <a:effectLst/>
                          <a:latin typeface="+mn-lt"/>
                        </a:rPr>
                        <a:t> </a:t>
                      </a:r>
                      <a:endParaRPr lang="en-US" sz="1100" b="0" i="0" u="none" strike="noStrike" dirty="0">
                        <a:solidFill>
                          <a:srgbClr val="000000"/>
                        </a:solidFill>
                        <a:effectLst/>
                        <a:latin typeface="+mn-lt"/>
                      </a:endParaRPr>
                    </a:p>
                  </a:txBody>
                  <a:tcPr marL="8276" marR="8276" marT="8276"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60000">
                <a:tc>
                  <a:txBody>
                    <a:bodyPr/>
                    <a:lstStyle/>
                    <a:p>
                      <a:pPr algn="l" fontAlgn="b"/>
                      <a:r>
                        <a:rPr lang="en-US" sz="1100" u="none" strike="noStrike" dirty="0">
                          <a:effectLst/>
                          <a:latin typeface="+mn-lt"/>
                        </a:rPr>
                        <a:t> </a:t>
                      </a:r>
                      <a:endParaRPr lang="en-US" sz="1100" b="0" i="0" u="none" strike="noStrike" dirty="0">
                        <a:solidFill>
                          <a:srgbClr val="000000"/>
                        </a:solidFill>
                        <a:effectLst/>
                        <a:latin typeface="+mn-lt"/>
                      </a:endParaRPr>
                    </a:p>
                  </a:txBody>
                  <a:tcPr marL="8276" marR="8276" marT="8276"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fontAlgn="ctr"/>
                      <a:r>
                        <a:rPr lang="en-US" sz="1100" u="none" strike="noStrike" dirty="0">
                          <a:effectLst/>
                          <a:latin typeface="+mn-lt"/>
                        </a:rPr>
                        <a:t>Unit </a:t>
                      </a:r>
                      <a:r>
                        <a:rPr lang="en-US" sz="1100" u="none" strike="noStrike" dirty="0" err="1">
                          <a:effectLst/>
                          <a:latin typeface="+mn-lt"/>
                        </a:rPr>
                        <a:t>Kerja</a:t>
                      </a:r>
                      <a:r>
                        <a:rPr lang="en-US" sz="1100" u="none" strike="noStrike" dirty="0">
                          <a:effectLst/>
                          <a:latin typeface="+mn-lt"/>
                        </a:rPr>
                        <a:t> </a:t>
                      </a:r>
                      <a:r>
                        <a:rPr lang="en-US" sz="1100" u="none" strike="noStrike" dirty="0" err="1">
                          <a:effectLst/>
                          <a:latin typeface="+mn-lt"/>
                        </a:rPr>
                        <a:t>Eselon</a:t>
                      </a:r>
                      <a:r>
                        <a:rPr lang="en-US" sz="1100" u="none" strike="noStrike" dirty="0">
                          <a:effectLst/>
                          <a:latin typeface="+mn-lt"/>
                        </a:rPr>
                        <a:t> I</a:t>
                      </a: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fontAlgn="ctr"/>
                      <a:r>
                        <a:rPr lang="en-US" sz="1100" u="none" strike="noStrike" dirty="0">
                          <a:effectLst/>
                          <a:latin typeface="+mn-lt"/>
                        </a:rPr>
                        <a:t> </a:t>
                      </a: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fontAlgn="ct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endParaRPr lang="en-US" sz="1100" b="0" i="0" u="none" strike="noStrike" dirty="0">
                        <a:solidFill>
                          <a:srgbClr val="000000"/>
                        </a:solidFill>
                        <a:effectLst/>
                        <a:latin typeface="+mn-lt"/>
                      </a:endParaRPr>
                    </a:p>
                  </a:txBody>
                  <a:tcPr marL="8276" marR="8276" marT="8276"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100" u="none" strike="noStrike">
                          <a:effectLst/>
                          <a:latin typeface="+mn-lt"/>
                        </a:rPr>
                        <a:t> </a:t>
                      </a:r>
                      <a:endParaRPr lang="en-US" sz="1100" b="0" i="0" u="none" strike="noStrike">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algn="ctr" fontAlgn="ctr"/>
                      <a:r>
                        <a:rPr lang="en-US" sz="1100" u="none" strike="noStrike">
                          <a:effectLst/>
                          <a:latin typeface="+mn-lt"/>
                        </a:rPr>
                        <a:t>Pimpinan Tinggi Madya</a:t>
                      </a:r>
                      <a:endParaRPr lang="en-US" sz="1100" b="0" i="0" u="none" strike="noStrike">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algn="ctr" fontAlgn="ctr"/>
                      <a:r>
                        <a:rPr lang="en-US" sz="1100" u="none" strike="noStrike" dirty="0">
                          <a:effectLst/>
                          <a:latin typeface="+mn-lt"/>
                        </a:rPr>
                        <a:t> </a:t>
                      </a: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algn="ctr" fontAlgn="ct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endParaRPr lang="en-US" sz="1100" b="0" i="0" u="none" strike="noStrike">
                        <a:solidFill>
                          <a:srgbClr val="000000"/>
                        </a:solidFill>
                        <a:effectLst/>
                        <a:latin typeface="+mn-lt"/>
                      </a:endParaRPr>
                    </a:p>
                  </a:txBody>
                  <a:tcPr marL="8276" marR="8276" marT="8276"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100" u="none" strike="noStrike">
                          <a:effectLst/>
                          <a:latin typeface="+mn-lt"/>
                        </a:rPr>
                        <a:t> </a:t>
                      </a:r>
                      <a:endParaRPr lang="en-US" sz="1100" b="0" i="0" u="none" strike="noStrike">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fontAlgn="ctr"/>
                      <a:r>
                        <a:rPr lang="en-US" sz="1100" u="none" strike="noStrike" dirty="0" err="1">
                          <a:effectLst/>
                          <a:latin typeface="+mn-lt"/>
                        </a:rPr>
                        <a:t>Pejabat</a:t>
                      </a:r>
                      <a:r>
                        <a:rPr lang="en-US" sz="1100" u="none" strike="noStrike" dirty="0">
                          <a:effectLst/>
                          <a:latin typeface="+mn-lt"/>
                        </a:rPr>
                        <a:t> JPT </a:t>
                      </a:r>
                      <a:r>
                        <a:rPr lang="en-US" sz="1100" u="none" strike="noStrike" dirty="0" err="1">
                          <a:effectLst/>
                          <a:latin typeface="+mn-lt"/>
                        </a:rPr>
                        <a:t>Madya</a:t>
                      </a: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fontAlgn="ctr"/>
                      <a:r>
                        <a:rPr lang="en-US" sz="1100" u="none" strike="noStrike" dirty="0">
                          <a:effectLst/>
                          <a:latin typeface="+mn-lt"/>
                        </a:rPr>
                        <a:t> </a:t>
                      </a: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fontAlgn="ct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endParaRPr lang="en-US" sz="1100" b="0" i="0" u="none" strike="noStrike">
                        <a:solidFill>
                          <a:srgbClr val="000000"/>
                        </a:solidFill>
                        <a:effectLst/>
                        <a:latin typeface="+mn-lt"/>
                      </a:endParaRPr>
                    </a:p>
                  </a:txBody>
                  <a:tcPr marL="8276" marR="8276" marT="8276"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100" u="none" strike="noStrike">
                          <a:effectLst/>
                          <a:latin typeface="+mn-lt"/>
                        </a:rPr>
                        <a:t> </a:t>
                      </a:r>
                      <a:endParaRPr lang="en-US" sz="1100" b="0" i="0" u="none" strike="noStrike">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ctr" fontAlgn="ctr"/>
                      <a:r>
                        <a:rPr lang="en-US" sz="1100" u="none" strike="noStrike" dirty="0" err="1">
                          <a:solidFill>
                            <a:schemeClr val="tx1"/>
                          </a:solidFill>
                          <a:effectLst/>
                          <a:latin typeface="+mn-lt"/>
                        </a:rPr>
                        <a:t>Menteri</a:t>
                      </a:r>
                      <a:r>
                        <a:rPr lang="en-US" sz="1100" u="none" strike="noStrike" dirty="0">
                          <a:solidFill>
                            <a:schemeClr val="tx1"/>
                          </a:solidFill>
                          <a:effectLst/>
                          <a:latin typeface="+mn-lt"/>
                        </a:rPr>
                        <a:t> </a:t>
                      </a:r>
                      <a:r>
                        <a:rPr lang="en-US" sz="1100" u="none" strike="noStrike" dirty="0" err="1">
                          <a:solidFill>
                            <a:schemeClr val="tx1"/>
                          </a:solidFill>
                          <a:effectLst/>
                          <a:latin typeface="+mn-lt"/>
                        </a:rPr>
                        <a:t>Perhubungan</a:t>
                      </a:r>
                      <a:r>
                        <a:rPr lang="en-US" sz="1100" u="none" strike="noStrike" dirty="0">
                          <a:solidFill>
                            <a:schemeClr val="tx1"/>
                          </a:solidFill>
                          <a:effectLst/>
                          <a:latin typeface="+mn-lt"/>
                        </a:rPr>
                        <a:t> </a:t>
                      </a:r>
                      <a:endParaRPr lang="en-US" sz="1100" b="0" i="0" u="none" strike="noStrike" dirty="0">
                        <a:solidFill>
                          <a:schemeClr val="tx1"/>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ctr" fontAlgn="ctr"/>
                      <a:r>
                        <a:rPr lang="en-US" sz="1100" u="none" strike="noStrike" dirty="0">
                          <a:effectLst/>
                          <a:latin typeface="+mn-lt"/>
                        </a:rPr>
                        <a:t> </a:t>
                      </a: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ctr" fontAlgn="ct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endParaRPr lang="en-US" sz="1100" b="0" i="0" u="none" strike="noStrike">
                        <a:solidFill>
                          <a:srgbClr val="000000"/>
                        </a:solidFill>
                        <a:effectLst/>
                        <a:latin typeface="+mn-lt"/>
                      </a:endParaRPr>
                    </a:p>
                  </a:txBody>
                  <a:tcPr marL="8276" marR="8276" marT="8276"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100" u="none" strike="noStrike">
                          <a:effectLst/>
                          <a:latin typeface="+mn-lt"/>
                        </a:rPr>
                        <a:t> </a:t>
                      </a:r>
                      <a:endParaRPr lang="en-US" sz="1100" b="0" i="0" u="none" strike="noStrike">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tc>
                  <a:txBody>
                    <a:bodyPr/>
                    <a:lstStyle/>
                    <a:p>
                      <a:pPr algn="ctr" fontAlgn="ctr"/>
                      <a:r>
                        <a:rPr lang="en-US" sz="1100" u="none" strike="noStrike" dirty="0">
                          <a:effectLst/>
                          <a:latin typeface="+mn-lt"/>
                        </a:rPr>
                        <a:t>45 </a:t>
                      </a:r>
                      <a:r>
                        <a:rPr lang="en-US" sz="1100" u="none" strike="noStrike" dirty="0" err="1">
                          <a:effectLst/>
                          <a:latin typeface="+mn-lt"/>
                        </a:rPr>
                        <a:t>hari</a:t>
                      </a: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tc>
                  <a:txBody>
                    <a:bodyPr/>
                    <a:lstStyle/>
                    <a:p>
                      <a:pPr algn="l" fontAlgn="b"/>
                      <a:r>
                        <a:rPr lang="en-US" sz="1100" u="none" strike="noStrike" dirty="0">
                          <a:effectLst/>
                          <a:latin typeface="+mn-lt"/>
                        </a:rPr>
                        <a:t> </a:t>
                      </a:r>
                      <a:endParaRPr lang="en-US" sz="1100" b="0" i="0" u="none" strike="noStrike" dirty="0">
                        <a:solidFill>
                          <a:srgbClr val="000000"/>
                        </a:solidFill>
                        <a:effectLst/>
                        <a:latin typeface="+mn-lt"/>
                      </a:endParaRPr>
                    </a:p>
                  </a:txBody>
                  <a:tcPr marL="8276" marR="8276" marT="8276"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extLst>
                  <a:ext uri="{0D108BD9-81ED-4DB2-BD59-A6C34878D82A}">
                    <a16:rowId xmlns:a16="http://schemas.microsoft.com/office/drawing/2014/main" val="10005"/>
                  </a:ext>
                </a:extLst>
              </a:tr>
              <a:tr h="165519">
                <a:tc>
                  <a:txBody>
                    <a:bodyPr/>
                    <a:lstStyle/>
                    <a:p>
                      <a:pPr algn="l" fontAlgn="b"/>
                      <a:r>
                        <a:rPr lang="en-US" sz="1100" u="none" strike="noStrike" dirty="0">
                          <a:effectLst/>
                          <a:latin typeface="+mn-lt"/>
                        </a:rPr>
                        <a:t> </a:t>
                      </a:r>
                      <a:endParaRPr lang="en-US" sz="1100" b="0" i="0" u="none" strike="noStrike" dirty="0">
                        <a:solidFill>
                          <a:srgbClr val="000000"/>
                        </a:solidFill>
                        <a:effectLst/>
                        <a:latin typeface="+mn-lt"/>
                      </a:endParaRPr>
                    </a:p>
                  </a:txBody>
                  <a:tcPr marL="8276" marR="8276" marT="8276"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710397" rtl="0" eaLnBrk="1" fontAlgn="b" latinLnBrk="0" hangingPunct="1"/>
                      <a:endParaRPr lang="en-US" sz="1100" u="none" strike="noStrike" kern="1200" dirty="0">
                        <a:solidFill>
                          <a:schemeClr val="tx1"/>
                        </a:solidFill>
                        <a:effectLst/>
                        <a:latin typeface="+mn-lt"/>
                        <a:ea typeface="+mn-ea"/>
                        <a:cs typeface="+mn-cs"/>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710397" rtl="0" eaLnBrk="1" fontAlgn="b" latinLnBrk="0" hangingPunct="1"/>
                      <a:r>
                        <a:rPr lang="en-US" sz="1100" u="none" strike="noStrike" kern="1200" dirty="0">
                          <a:solidFill>
                            <a:schemeClr val="tx1"/>
                          </a:solidFill>
                          <a:effectLst/>
                          <a:latin typeface="+mn-lt"/>
                          <a:ea typeface="+mn-ea"/>
                          <a:cs typeface="+mn-cs"/>
                        </a:rPr>
                        <a:t> </a:t>
                      </a: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710397" rtl="0" eaLnBrk="1" fontAlgn="b" latinLnBrk="0" hangingPunct="1"/>
                      <a:endParaRPr lang="en-US" sz="1100" u="none" strike="noStrike" kern="1200" dirty="0">
                        <a:solidFill>
                          <a:schemeClr val="tx1"/>
                        </a:solidFill>
                        <a:effectLst/>
                        <a:latin typeface="+mn-lt"/>
                        <a:ea typeface="+mn-ea"/>
                        <a:cs typeface="+mn-cs"/>
                      </a:endParaRPr>
                    </a:p>
                  </a:txBody>
                  <a:tcPr marL="8276" marR="8276" marT="8276"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710397" rtl="0" eaLnBrk="1" fontAlgn="b" latinLnBrk="0" hangingPunct="1"/>
                      <a:endParaRPr lang="en-US" sz="1100" u="none" strike="noStrike" kern="1200" dirty="0">
                        <a:solidFill>
                          <a:schemeClr val="tx1"/>
                        </a:solidFill>
                        <a:effectLst/>
                        <a:latin typeface="+mn-lt"/>
                        <a:ea typeface="+mn-ea"/>
                        <a:cs typeface="+mn-cs"/>
                      </a:endParaRPr>
                    </a:p>
                  </a:txBody>
                  <a:tcPr marL="8276" marR="8276" marT="8276"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710397" rtl="0" eaLnBrk="1" fontAlgn="b" latinLnBrk="0" hangingPunct="1"/>
                      <a:r>
                        <a:rPr lang="en-US" sz="1100" u="none" strike="noStrike" kern="1200" dirty="0">
                          <a:solidFill>
                            <a:schemeClr val="tx1"/>
                          </a:solidFill>
                          <a:effectLst/>
                          <a:latin typeface="+mn-lt"/>
                          <a:ea typeface="+mn-ea"/>
                          <a:cs typeface="+mn-cs"/>
                        </a:rPr>
                        <a:t> </a:t>
                      </a: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710397" rtl="0" eaLnBrk="1" fontAlgn="b" latinLnBrk="0" hangingPunct="1"/>
                      <a:endParaRPr lang="en-US" sz="1100" u="none" strike="noStrike" kern="1200" dirty="0">
                        <a:solidFill>
                          <a:schemeClr val="tx1"/>
                        </a:solidFill>
                        <a:effectLst/>
                        <a:latin typeface="+mn-lt"/>
                        <a:ea typeface="+mn-ea"/>
                        <a:cs typeface="+mn-cs"/>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710397" rtl="0" eaLnBrk="1" fontAlgn="b" latinLnBrk="0" hangingPunct="1"/>
                      <a:r>
                        <a:rPr lang="en-US" sz="1100" u="none" strike="noStrike" kern="1200" dirty="0">
                          <a:solidFill>
                            <a:schemeClr val="tx1"/>
                          </a:solidFill>
                          <a:effectLst/>
                          <a:latin typeface="+mn-lt"/>
                          <a:ea typeface="+mn-ea"/>
                          <a:cs typeface="+mn-cs"/>
                        </a:rPr>
                        <a:t> </a:t>
                      </a: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710397" rtl="0" eaLnBrk="1" fontAlgn="b" latinLnBrk="0" hangingPunct="1"/>
                      <a:endParaRPr lang="en-US" sz="1100" u="none" strike="noStrike" kern="1200" dirty="0">
                        <a:solidFill>
                          <a:schemeClr val="tx1"/>
                        </a:solidFill>
                        <a:effectLst/>
                        <a:latin typeface="+mn-lt"/>
                        <a:ea typeface="+mn-ea"/>
                        <a:cs typeface="+mn-cs"/>
                      </a:endParaRPr>
                    </a:p>
                  </a:txBody>
                  <a:tcPr marL="8276" marR="8276" marT="8276"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710397" rtl="0" eaLnBrk="1" fontAlgn="b" latinLnBrk="0" hangingPunct="1"/>
                      <a:endParaRPr lang="en-US" sz="1100" u="none" strike="noStrike" kern="1200">
                        <a:solidFill>
                          <a:schemeClr val="tx1"/>
                        </a:solidFill>
                        <a:effectLst/>
                        <a:latin typeface="+mn-lt"/>
                        <a:ea typeface="+mn-ea"/>
                        <a:cs typeface="+mn-cs"/>
                      </a:endParaRPr>
                    </a:p>
                  </a:txBody>
                  <a:tcPr marL="8276" marR="8276" marT="8276"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710397" rtl="0" eaLnBrk="1" fontAlgn="b" latinLnBrk="0" hangingPunct="1"/>
                      <a:r>
                        <a:rPr lang="en-US" sz="1100" u="none" strike="noStrike" kern="1200">
                          <a:solidFill>
                            <a:schemeClr val="tx1"/>
                          </a:solidFill>
                          <a:effectLst/>
                          <a:latin typeface="+mn-lt"/>
                          <a:ea typeface="+mn-ea"/>
                          <a:cs typeface="+mn-cs"/>
                        </a:rPr>
                        <a:t> </a:t>
                      </a: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710397" rtl="0" eaLnBrk="1" fontAlgn="b" latinLnBrk="0" hangingPunct="1"/>
                      <a:endParaRPr lang="en-US" sz="1100" u="none" strike="noStrike" kern="1200" dirty="0">
                        <a:solidFill>
                          <a:schemeClr val="tx1"/>
                        </a:solidFill>
                        <a:effectLst/>
                        <a:latin typeface="+mn-lt"/>
                        <a:ea typeface="+mn-ea"/>
                        <a:cs typeface="+mn-cs"/>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710397" rtl="0" eaLnBrk="1" fontAlgn="b" latinLnBrk="0" hangingPunct="1"/>
                      <a:r>
                        <a:rPr lang="en-US" sz="1100" u="none" strike="noStrike" kern="1200" dirty="0">
                          <a:solidFill>
                            <a:schemeClr val="tx1"/>
                          </a:solidFill>
                          <a:effectLst/>
                          <a:latin typeface="+mn-lt"/>
                          <a:ea typeface="+mn-ea"/>
                          <a:cs typeface="+mn-cs"/>
                        </a:rPr>
                        <a:t> </a:t>
                      </a: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710397" rtl="0" eaLnBrk="1" fontAlgn="b" latinLnBrk="0" hangingPunct="1"/>
                      <a:endParaRPr lang="en-US" sz="1100" u="none" strike="noStrike" kern="1200" dirty="0">
                        <a:solidFill>
                          <a:schemeClr val="tx1"/>
                        </a:solidFill>
                        <a:effectLst/>
                        <a:latin typeface="+mn-lt"/>
                        <a:ea typeface="+mn-ea"/>
                        <a:cs typeface="+mn-cs"/>
                      </a:endParaRPr>
                    </a:p>
                  </a:txBody>
                  <a:tcPr marL="8276" marR="8276" marT="8276"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710397" rtl="0" eaLnBrk="1" fontAlgn="b" latinLnBrk="0" hangingPunct="1"/>
                      <a:endParaRPr lang="en-US" sz="1100" u="none" strike="noStrike" kern="1200">
                        <a:solidFill>
                          <a:schemeClr val="tx1"/>
                        </a:solidFill>
                        <a:effectLst/>
                        <a:latin typeface="+mn-lt"/>
                        <a:ea typeface="+mn-ea"/>
                        <a:cs typeface="+mn-cs"/>
                      </a:endParaRPr>
                    </a:p>
                  </a:txBody>
                  <a:tcPr marL="8276" marR="8276" marT="8276"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710397" rtl="0" eaLnBrk="1" fontAlgn="b" latinLnBrk="0" hangingPunct="1"/>
                      <a:r>
                        <a:rPr lang="en-US" sz="1100" u="none" strike="noStrike" kern="1200" dirty="0">
                          <a:solidFill>
                            <a:schemeClr val="tx1"/>
                          </a:solidFill>
                          <a:effectLst/>
                          <a:latin typeface="+mn-lt"/>
                          <a:ea typeface="+mn-ea"/>
                          <a:cs typeface="+mn-cs"/>
                        </a:rPr>
                        <a:t> </a:t>
                      </a: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710397" rtl="0" eaLnBrk="1" fontAlgn="b" latinLnBrk="0" hangingPunct="1"/>
                      <a:endParaRPr lang="en-US" sz="1100" u="none" strike="noStrike" kern="1200" dirty="0">
                        <a:solidFill>
                          <a:schemeClr val="tx1"/>
                        </a:solidFill>
                        <a:effectLst/>
                        <a:latin typeface="+mn-lt"/>
                        <a:ea typeface="+mn-ea"/>
                        <a:cs typeface="+mn-cs"/>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710397" rtl="0" eaLnBrk="1" fontAlgn="b" latinLnBrk="0" hangingPunct="1"/>
                      <a:r>
                        <a:rPr lang="en-US" sz="1100" u="none" strike="noStrike" kern="1200" dirty="0">
                          <a:solidFill>
                            <a:schemeClr val="tx1"/>
                          </a:solidFill>
                          <a:effectLst/>
                          <a:latin typeface="+mn-lt"/>
                          <a:ea typeface="+mn-ea"/>
                          <a:cs typeface="+mn-cs"/>
                        </a:rPr>
                        <a:t> </a:t>
                      </a: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710397" rtl="0" eaLnBrk="1" fontAlgn="b" latinLnBrk="0" hangingPunct="1"/>
                      <a:endParaRPr lang="en-US" sz="1100" u="none" strike="noStrike" kern="1200" dirty="0">
                        <a:solidFill>
                          <a:schemeClr val="tx1"/>
                        </a:solidFill>
                        <a:effectLst/>
                        <a:latin typeface="+mn-lt"/>
                        <a:ea typeface="+mn-ea"/>
                        <a:cs typeface="+mn-cs"/>
                      </a:endParaRPr>
                    </a:p>
                  </a:txBody>
                  <a:tcPr marL="8276" marR="8276" marT="8276"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710397" rtl="0" eaLnBrk="1" fontAlgn="b" latinLnBrk="0" hangingPunct="1"/>
                      <a:endParaRPr lang="en-US" sz="1100" u="none" strike="noStrike" kern="1200" dirty="0">
                        <a:solidFill>
                          <a:schemeClr val="tx1"/>
                        </a:solidFill>
                        <a:effectLst/>
                        <a:latin typeface="+mn-lt"/>
                        <a:ea typeface="+mn-ea"/>
                        <a:cs typeface="+mn-cs"/>
                      </a:endParaRPr>
                    </a:p>
                  </a:txBody>
                  <a:tcPr marL="8276" marR="8276" marT="8276"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710397" rtl="0" eaLnBrk="1" fontAlgn="b" latinLnBrk="0" hangingPunct="1"/>
                      <a:r>
                        <a:rPr lang="en-US" sz="1100" u="none" strike="noStrike" kern="1200" dirty="0">
                          <a:solidFill>
                            <a:schemeClr val="tx1"/>
                          </a:solidFill>
                          <a:effectLst/>
                          <a:latin typeface="+mn-lt"/>
                          <a:ea typeface="+mn-ea"/>
                          <a:cs typeface="+mn-cs"/>
                        </a:rPr>
                        <a:t> </a:t>
                      </a: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710397" rtl="0" eaLnBrk="1" fontAlgn="b" latinLnBrk="0" hangingPunct="1"/>
                      <a:endParaRPr lang="en-US" sz="1100" u="none" strike="noStrike" kern="1200" dirty="0">
                        <a:solidFill>
                          <a:schemeClr val="tx1"/>
                        </a:solidFill>
                        <a:effectLst/>
                        <a:latin typeface="+mn-lt"/>
                        <a:ea typeface="+mn-ea"/>
                        <a:cs typeface="+mn-cs"/>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710397" rtl="0" eaLnBrk="1" fontAlgn="b" latinLnBrk="0" hangingPunct="1"/>
                      <a:r>
                        <a:rPr lang="en-US" sz="1100" u="none" strike="noStrike" kern="1200" dirty="0">
                          <a:solidFill>
                            <a:schemeClr val="tx1"/>
                          </a:solidFill>
                          <a:effectLst/>
                          <a:latin typeface="+mn-lt"/>
                          <a:ea typeface="+mn-ea"/>
                          <a:cs typeface="+mn-cs"/>
                        </a:rPr>
                        <a:t> </a:t>
                      </a:r>
                    </a:p>
                  </a:txBody>
                  <a:tcPr marL="8276" marR="8276" marT="8276"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360000">
                <a:tc>
                  <a:txBody>
                    <a:bodyPr/>
                    <a:lstStyle/>
                    <a:p>
                      <a:pPr algn="l" fontAlgn="b"/>
                      <a:r>
                        <a:rPr lang="en-US" sz="1100" u="none" strike="noStrike" dirty="0">
                          <a:effectLst/>
                          <a:latin typeface="+mn-lt"/>
                        </a:rPr>
                        <a:t> </a:t>
                      </a:r>
                      <a:endParaRPr lang="en-US" sz="1100" b="0" i="0" u="none" strike="noStrike" dirty="0">
                        <a:solidFill>
                          <a:srgbClr val="000000"/>
                        </a:solidFill>
                        <a:effectLst/>
                        <a:latin typeface="+mn-lt"/>
                      </a:endParaRPr>
                    </a:p>
                  </a:txBody>
                  <a:tcPr marL="8276" marR="8276" marT="8276"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fontAlgn="ctr"/>
                      <a:r>
                        <a:rPr lang="en-US" sz="1100" u="none" strike="noStrike" dirty="0">
                          <a:effectLst/>
                          <a:latin typeface="+mn-lt"/>
                        </a:rPr>
                        <a:t>Unit </a:t>
                      </a:r>
                      <a:r>
                        <a:rPr lang="en-US" sz="1100" u="none" strike="noStrike" dirty="0" err="1">
                          <a:effectLst/>
                          <a:latin typeface="+mn-lt"/>
                        </a:rPr>
                        <a:t>Kerja</a:t>
                      </a:r>
                      <a:r>
                        <a:rPr lang="en-US" sz="1100" u="none" strike="noStrike" dirty="0">
                          <a:effectLst/>
                          <a:latin typeface="+mn-lt"/>
                        </a:rPr>
                        <a:t> </a:t>
                      </a:r>
                      <a:r>
                        <a:rPr lang="en-US" sz="1100" u="none" strike="noStrike" dirty="0" err="1">
                          <a:effectLst/>
                          <a:latin typeface="+mn-lt"/>
                        </a:rPr>
                        <a:t>Eselon</a:t>
                      </a:r>
                      <a:r>
                        <a:rPr lang="en-US" sz="1100" u="none" strike="noStrike" dirty="0">
                          <a:effectLst/>
                          <a:latin typeface="+mn-lt"/>
                        </a:rPr>
                        <a:t> II</a:t>
                      </a: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fontAlgn="ctr"/>
                      <a:r>
                        <a:rPr lang="en-US" sz="1100" u="none" strike="noStrike" dirty="0">
                          <a:effectLst/>
                          <a:latin typeface="+mn-lt"/>
                        </a:rPr>
                        <a:t> </a:t>
                      </a: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fontAlgn="ct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endParaRPr lang="en-US" sz="1100" b="0" i="0" u="none" strike="noStrike" dirty="0">
                        <a:solidFill>
                          <a:srgbClr val="000000"/>
                        </a:solidFill>
                        <a:effectLst/>
                        <a:latin typeface="+mn-lt"/>
                      </a:endParaRPr>
                    </a:p>
                  </a:txBody>
                  <a:tcPr marL="8276" marR="8276" marT="8276"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100" u="none" strike="noStrike">
                          <a:effectLst/>
                          <a:latin typeface="+mn-lt"/>
                        </a:rPr>
                        <a:t> </a:t>
                      </a:r>
                      <a:endParaRPr lang="en-US" sz="1100" b="0" i="0" u="none" strike="noStrike">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algn="ctr" fontAlgn="ctr"/>
                      <a:r>
                        <a:rPr lang="en-US" sz="1100" u="none" strike="noStrike">
                          <a:effectLst/>
                          <a:latin typeface="+mn-lt"/>
                        </a:rPr>
                        <a:t>Pimpinan Tinggi Pratama</a:t>
                      </a:r>
                      <a:endParaRPr lang="en-US" sz="1100" b="0" i="0" u="none" strike="noStrike">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algn="ctr" fontAlgn="ctr"/>
                      <a:r>
                        <a:rPr lang="en-US" sz="1100" u="none" strike="noStrike" dirty="0">
                          <a:effectLst/>
                          <a:latin typeface="+mn-lt"/>
                        </a:rPr>
                        <a:t> </a:t>
                      </a: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algn="ctr" fontAlgn="ct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endParaRPr lang="en-US" sz="1100" b="0" i="0" u="none" strike="noStrike">
                        <a:solidFill>
                          <a:srgbClr val="000000"/>
                        </a:solidFill>
                        <a:effectLst/>
                        <a:latin typeface="+mn-lt"/>
                      </a:endParaRPr>
                    </a:p>
                  </a:txBody>
                  <a:tcPr marL="8276" marR="8276" marT="8276"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100" u="none" strike="noStrike">
                          <a:effectLst/>
                          <a:latin typeface="+mn-lt"/>
                        </a:rPr>
                        <a:t> </a:t>
                      </a:r>
                      <a:endParaRPr lang="en-US" sz="1100" b="0" i="0" u="none" strike="noStrike">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fontAlgn="ctr"/>
                      <a:r>
                        <a:rPr lang="en-US" sz="1100" u="none" strike="noStrike" dirty="0" err="1">
                          <a:effectLst/>
                          <a:latin typeface="+mn-lt"/>
                        </a:rPr>
                        <a:t>Pejabat</a:t>
                      </a:r>
                      <a:r>
                        <a:rPr lang="en-US" sz="1100" u="none" strike="noStrike" dirty="0">
                          <a:effectLst/>
                          <a:latin typeface="+mn-lt"/>
                        </a:rPr>
                        <a:t> JPT </a:t>
                      </a:r>
                      <a:r>
                        <a:rPr lang="en-US" sz="1100" u="none" strike="noStrike" dirty="0" err="1">
                          <a:effectLst/>
                          <a:latin typeface="+mn-lt"/>
                        </a:rPr>
                        <a:t>Pratama</a:t>
                      </a: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fontAlgn="ctr"/>
                      <a:r>
                        <a:rPr lang="en-US" sz="1100" u="none" strike="noStrike" dirty="0">
                          <a:effectLst/>
                          <a:latin typeface="+mn-lt"/>
                        </a:rPr>
                        <a:t> </a:t>
                      </a: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fontAlgn="ct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endParaRPr lang="en-US" sz="1100" b="0" i="0" u="none" strike="noStrike">
                        <a:solidFill>
                          <a:srgbClr val="000000"/>
                        </a:solidFill>
                        <a:effectLst/>
                        <a:latin typeface="+mn-lt"/>
                      </a:endParaRPr>
                    </a:p>
                  </a:txBody>
                  <a:tcPr marL="8276" marR="8276" marT="8276"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100" u="none" strike="noStrike">
                          <a:effectLst/>
                          <a:latin typeface="+mn-lt"/>
                        </a:rPr>
                        <a:t> </a:t>
                      </a:r>
                      <a:endParaRPr lang="en-US" sz="1100" b="0" i="0" u="none" strike="noStrike">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ctr" fontAlgn="ctr"/>
                      <a:r>
                        <a:rPr lang="en-US" sz="1100" u="none" strike="noStrike" dirty="0" err="1">
                          <a:solidFill>
                            <a:schemeClr val="tx1"/>
                          </a:solidFill>
                          <a:effectLst/>
                          <a:latin typeface="+mn-lt"/>
                        </a:rPr>
                        <a:t>Pejabat</a:t>
                      </a:r>
                      <a:r>
                        <a:rPr lang="en-US" sz="1100" u="none" strike="noStrike" dirty="0">
                          <a:solidFill>
                            <a:schemeClr val="tx1"/>
                          </a:solidFill>
                          <a:effectLst/>
                          <a:latin typeface="+mn-lt"/>
                        </a:rPr>
                        <a:t> JPT </a:t>
                      </a:r>
                      <a:r>
                        <a:rPr lang="en-US" sz="1100" u="none" strike="noStrike" dirty="0" err="1">
                          <a:solidFill>
                            <a:schemeClr val="tx1"/>
                          </a:solidFill>
                          <a:effectLst/>
                          <a:latin typeface="+mn-lt"/>
                        </a:rPr>
                        <a:t>Madya</a:t>
                      </a:r>
                      <a:endParaRPr lang="en-US" sz="1100" b="0" i="0" u="none" strike="noStrike" dirty="0">
                        <a:solidFill>
                          <a:schemeClr val="tx1"/>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ctr" fontAlgn="ctr"/>
                      <a:r>
                        <a:rPr lang="en-US" sz="1100" u="none" strike="noStrike" dirty="0">
                          <a:effectLst/>
                          <a:latin typeface="+mn-lt"/>
                        </a:rPr>
                        <a:t> </a:t>
                      </a: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ctr" fontAlgn="ct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endParaRPr lang="en-US" sz="1100" b="0" i="0" u="none" strike="noStrike">
                        <a:solidFill>
                          <a:srgbClr val="000000"/>
                        </a:solidFill>
                        <a:effectLst/>
                        <a:latin typeface="+mn-lt"/>
                      </a:endParaRPr>
                    </a:p>
                  </a:txBody>
                  <a:tcPr marL="8276" marR="8276" marT="8276"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100" u="none" strike="noStrike">
                          <a:effectLst/>
                          <a:latin typeface="+mn-lt"/>
                        </a:rPr>
                        <a:t> </a:t>
                      </a:r>
                      <a:endParaRPr lang="en-US" sz="1100" b="0" i="0" u="none" strike="noStrike">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tc>
                  <a:txBody>
                    <a:bodyPr/>
                    <a:lstStyle/>
                    <a:p>
                      <a:pPr algn="ctr" fontAlgn="ctr"/>
                      <a:r>
                        <a:rPr lang="en-US" sz="1100" u="none" strike="noStrike" dirty="0">
                          <a:effectLst/>
                          <a:latin typeface="+mn-lt"/>
                        </a:rPr>
                        <a:t>30 </a:t>
                      </a:r>
                      <a:r>
                        <a:rPr lang="en-US" sz="1100" u="none" strike="noStrike" dirty="0" err="1">
                          <a:effectLst/>
                          <a:latin typeface="+mn-lt"/>
                        </a:rPr>
                        <a:t>hari</a:t>
                      </a: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tc>
                  <a:txBody>
                    <a:bodyPr/>
                    <a:lstStyle/>
                    <a:p>
                      <a:pPr algn="l" fontAlgn="b"/>
                      <a:r>
                        <a:rPr lang="en-US" sz="1100" u="none" strike="noStrike" dirty="0">
                          <a:effectLst/>
                          <a:latin typeface="+mn-lt"/>
                        </a:rPr>
                        <a:t> </a:t>
                      </a:r>
                      <a:endParaRPr lang="en-US" sz="1100" b="0" i="0" u="none" strike="noStrike" dirty="0">
                        <a:solidFill>
                          <a:srgbClr val="000000"/>
                        </a:solidFill>
                        <a:effectLst/>
                        <a:latin typeface="+mn-lt"/>
                      </a:endParaRPr>
                    </a:p>
                  </a:txBody>
                  <a:tcPr marL="8276" marR="8276" marT="8276"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extLst>
                  <a:ext uri="{0D108BD9-81ED-4DB2-BD59-A6C34878D82A}">
                    <a16:rowId xmlns:a16="http://schemas.microsoft.com/office/drawing/2014/main" val="10007"/>
                  </a:ext>
                </a:extLst>
              </a:tr>
              <a:tr h="165519">
                <a:tc>
                  <a:txBody>
                    <a:bodyPr/>
                    <a:lstStyle/>
                    <a:p>
                      <a:pPr algn="l" fontAlgn="b"/>
                      <a:r>
                        <a:rPr lang="en-US" sz="1100" u="none" strike="noStrike" dirty="0">
                          <a:effectLst/>
                          <a:latin typeface="+mn-lt"/>
                        </a:rPr>
                        <a:t> </a:t>
                      </a:r>
                      <a:endParaRPr lang="en-US" sz="1100" b="0" i="0" u="none" strike="noStrike" dirty="0">
                        <a:solidFill>
                          <a:srgbClr val="000000"/>
                        </a:solidFill>
                        <a:effectLst/>
                        <a:latin typeface="+mn-lt"/>
                      </a:endParaRPr>
                    </a:p>
                  </a:txBody>
                  <a:tcPr marL="8276" marR="8276" marT="8276"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100" u="none" strike="noStrike" dirty="0">
                          <a:effectLst/>
                          <a:latin typeface="+mn-lt"/>
                        </a:rPr>
                        <a:t> </a:t>
                      </a: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endParaRPr lang="en-US" sz="1100" b="0" i="0" u="none" strike="noStrike" dirty="0">
                        <a:solidFill>
                          <a:srgbClr val="000000"/>
                        </a:solidFill>
                        <a:effectLst/>
                        <a:latin typeface="+mn-lt"/>
                      </a:endParaRPr>
                    </a:p>
                  </a:txBody>
                  <a:tcPr marL="8276" marR="8276" marT="8276"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100" u="none" strike="noStrike" dirty="0">
                          <a:effectLst/>
                          <a:latin typeface="+mn-lt"/>
                        </a:rPr>
                        <a:t> </a:t>
                      </a: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100" u="none" strike="noStrike" dirty="0">
                          <a:effectLst/>
                          <a:latin typeface="+mn-lt"/>
                        </a:rPr>
                        <a:t> </a:t>
                      </a: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endParaRPr lang="en-US" sz="1100" b="0" i="0" u="none" strike="noStrike" dirty="0">
                        <a:solidFill>
                          <a:srgbClr val="000000"/>
                        </a:solidFill>
                        <a:effectLst/>
                        <a:latin typeface="+mn-lt"/>
                      </a:endParaRPr>
                    </a:p>
                  </a:txBody>
                  <a:tcPr marL="8276" marR="8276" marT="8276"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100" u="none" strike="noStrike" dirty="0">
                          <a:effectLst/>
                          <a:latin typeface="+mn-lt"/>
                        </a:rPr>
                        <a:t> </a:t>
                      </a: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100" u="none" strike="noStrike" dirty="0">
                          <a:effectLst/>
                          <a:latin typeface="+mn-lt"/>
                        </a:rPr>
                        <a:t> </a:t>
                      </a: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endParaRPr lang="en-US" sz="1100" b="0" i="0" u="none" strike="noStrike" dirty="0">
                        <a:solidFill>
                          <a:srgbClr val="000000"/>
                        </a:solidFill>
                        <a:effectLst/>
                        <a:latin typeface="+mn-lt"/>
                      </a:endParaRPr>
                    </a:p>
                  </a:txBody>
                  <a:tcPr marL="8276" marR="8276" marT="8276"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100" u="none" strike="noStrike" dirty="0">
                          <a:effectLst/>
                          <a:latin typeface="+mn-lt"/>
                        </a:rPr>
                        <a:t> </a:t>
                      </a: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en-US" sz="1100" b="0" i="0" u="none" strike="noStrike" dirty="0">
                        <a:solidFill>
                          <a:schemeClr val="tx1"/>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100" u="none" strike="noStrike" dirty="0">
                          <a:effectLst/>
                          <a:latin typeface="+mn-lt"/>
                        </a:rPr>
                        <a:t> </a:t>
                      </a: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endParaRPr lang="en-US" sz="1100" b="0" i="0" u="none" strike="noStrike" dirty="0">
                        <a:solidFill>
                          <a:srgbClr val="000000"/>
                        </a:solidFill>
                        <a:effectLst/>
                        <a:latin typeface="+mn-lt"/>
                      </a:endParaRPr>
                    </a:p>
                  </a:txBody>
                  <a:tcPr marL="8276" marR="8276" marT="8276"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100" u="none" strike="noStrike" dirty="0">
                          <a:effectLst/>
                          <a:latin typeface="+mn-lt"/>
                        </a:rPr>
                        <a:t> </a:t>
                      </a: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100" u="none" strike="noStrike" dirty="0">
                          <a:effectLst/>
                          <a:latin typeface="+mn-lt"/>
                        </a:rPr>
                        <a:t> </a:t>
                      </a:r>
                      <a:endParaRPr lang="en-US" sz="1100" b="0" i="0" u="none" strike="noStrike" dirty="0">
                        <a:solidFill>
                          <a:srgbClr val="000000"/>
                        </a:solidFill>
                        <a:effectLst/>
                        <a:latin typeface="+mn-lt"/>
                      </a:endParaRPr>
                    </a:p>
                  </a:txBody>
                  <a:tcPr marL="8276" marR="8276" marT="8276"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360000">
                <a:tc>
                  <a:txBody>
                    <a:bodyPr/>
                    <a:lstStyle/>
                    <a:p>
                      <a:pPr algn="l" fontAlgn="b"/>
                      <a:r>
                        <a:rPr lang="en-US" sz="1100" u="none" strike="noStrike" dirty="0">
                          <a:effectLst/>
                          <a:latin typeface="+mn-lt"/>
                        </a:rPr>
                        <a:t> </a:t>
                      </a:r>
                      <a:endParaRPr lang="en-US" sz="1100" b="0" i="0" u="none" strike="noStrike" dirty="0">
                        <a:solidFill>
                          <a:srgbClr val="000000"/>
                        </a:solidFill>
                        <a:effectLst/>
                        <a:latin typeface="+mn-lt"/>
                      </a:endParaRPr>
                    </a:p>
                  </a:txBody>
                  <a:tcPr marL="8276" marR="8276" marT="8276"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fontAlgn="ctr"/>
                      <a:r>
                        <a:rPr lang="en-US" sz="1100" u="none" strike="noStrike" dirty="0" err="1">
                          <a:effectLst/>
                          <a:latin typeface="+mn-lt"/>
                        </a:rPr>
                        <a:t>Satuan</a:t>
                      </a:r>
                      <a:r>
                        <a:rPr lang="en-US" sz="1100" u="none" strike="noStrike" dirty="0">
                          <a:effectLst/>
                          <a:latin typeface="+mn-lt"/>
                        </a:rPr>
                        <a:t> </a:t>
                      </a:r>
                      <a:r>
                        <a:rPr lang="en-US" sz="1100" u="none" strike="noStrike" dirty="0" err="1">
                          <a:effectLst/>
                          <a:latin typeface="+mn-lt"/>
                        </a:rPr>
                        <a:t>Kerja</a:t>
                      </a: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fontAlgn="ctr"/>
                      <a:r>
                        <a:rPr lang="en-US" sz="1100" u="none" strike="noStrike" dirty="0">
                          <a:effectLst/>
                          <a:latin typeface="+mn-lt"/>
                        </a:rPr>
                        <a:t> </a:t>
                      </a: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fontAlgn="ct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endParaRPr lang="en-US" sz="1100" b="0" i="0" u="none" strike="noStrike" dirty="0">
                        <a:solidFill>
                          <a:srgbClr val="000000"/>
                        </a:solidFill>
                        <a:effectLst/>
                        <a:latin typeface="+mn-lt"/>
                      </a:endParaRPr>
                    </a:p>
                  </a:txBody>
                  <a:tcPr marL="8276" marR="8276" marT="8276"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100" u="none" strike="noStrike">
                          <a:effectLst/>
                          <a:latin typeface="+mn-lt"/>
                        </a:rPr>
                        <a:t> </a:t>
                      </a:r>
                      <a:endParaRPr lang="en-US" sz="1100" b="0" i="0" u="none" strike="noStrike">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algn="ctr" fontAlgn="ctr"/>
                      <a:r>
                        <a:rPr lang="en-US" sz="1100" u="none" strike="noStrike">
                          <a:effectLst/>
                          <a:latin typeface="+mn-lt"/>
                        </a:rPr>
                        <a:t>Pimpinan Satuan Kerja</a:t>
                      </a:r>
                      <a:endParaRPr lang="en-US" sz="1100" b="0" i="0" u="none" strike="noStrike">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algn="ctr" fontAlgn="ctr"/>
                      <a:r>
                        <a:rPr lang="en-US" sz="1100" u="none" strike="noStrike" dirty="0">
                          <a:effectLst/>
                          <a:latin typeface="+mn-lt"/>
                        </a:rPr>
                        <a:t> </a:t>
                      </a: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algn="ctr" fontAlgn="ct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endParaRPr lang="en-US" sz="1100" b="0" i="0" u="none" strike="noStrike">
                        <a:solidFill>
                          <a:srgbClr val="000000"/>
                        </a:solidFill>
                        <a:effectLst/>
                        <a:latin typeface="+mn-lt"/>
                      </a:endParaRPr>
                    </a:p>
                  </a:txBody>
                  <a:tcPr marL="8276" marR="8276" marT="8276"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100" u="none" strike="noStrike">
                          <a:effectLst/>
                          <a:latin typeface="+mn-lt"/>
                        </a:rPr>
                        <a:t> </a:t>
                      </a:r>
                      <a:endParaRPr lang="en-US" sz="1100" b="0" i="0" u="none" strike="noStrike">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fontAlgn="ctr"/>
                      <a:r>
                        <a:rPr lang="en-US" sz="1100" u="none" strike="noStrike" dirty="0" err="1">
                          <a:effectLst/>
                          <a:latin typeface="+mn-lt"/>
                        </a:rPr>
                        <a:t>Pimpinan</a:t>
                      </a:r>
                      <a:r>
                        <a:rPr lang="en-US" sz="1100" u="none" strike="noStrike" dirty="0">
                          <a:effectLst/>
                          <a:latin typeface="+mn-lt"/>
                        </a:rPr>
                        <a:t> </a:t>
                      </a:r>
                      <a:r>
                        <a:rPr lang="en-US" sz="1100" u="none" strike="noStrike" dirty="0" err="1">
                          <a:effectLst/>
                          <a:latin typeface="+mn-lt"/>
                        </a:rPr>
                        <a:t>Satuan</a:t>
                      </a:r>
                      <a:r>
                        <a:rPr lang="en-US" sz="1100" u="none" strike="noStrike" dirty="0">
                          <a:effectLst/>
                          <a:latin typeface="+mn-lt"/>
                        </a:rPr>
                        <a:t> </a:t>
                      </a:r>
                      <a:r>
                        <a:rPr lang="en-US" sz="1100" u="none" strike="noStrike" dirty="0" err="1">
                          <a:effectLst/>
                          <a:latin typeface="+mn-lt"/>
                        </a:rPr>
                        <a:t>Kerja</a:t>
                      </a: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fontAlgn="ctr"/>
                      <a:r>
                        <a:rPr lang="en-US" sz="1100" u="none" strike="noStrike" dirty="0">
                          <a:effectLst/>
                          <a:latin typeface="+mn-lt"/>
                        </a:rPr>
                        <a:t> </a:t>
                      </a: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fontAlgn="ct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endParaRPr lang="en-US" sz="1100" b="0" i="0" u="none" strike="noStrike">
                        <a:solidFill>
                          <a:srgbClr val="000000"/>
                        </a:solidFill>
                        <a:effectLst/>
                        <a:latin typeface="+mn-lt"/>
                      </a:endParaRPr>
                    </a:p>
                  </a:txBody>
                  <a:tcPr marL="8276" marR="8276" marT="8276"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100" u="none" strike="noStrike">
                          <a:effectLst/>
                          <a:latin typeface="+mn-lt"/>
                        </a:rPr>
                        <a:t> </a:t>
                      </a:r>
                      <a:endParaRPr lang="en-US" sz="1100" b="0" i="0" u="none" strike="noStrike">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ctr" fontAlgn="ctr"/>
                      <a:r>
                        <a:rPr lang="en-US" sz="1100" u="none" strike="noStrike" dirty="0" err="1">
                          <a:solidFill>
                            <a:schemeClr val="tx1"/>
                          </a:solidFill>
                          <a:effectLst/>
                          <a:latin typeface="+mn-lt"/>
                        </a:rPr>
                        <a:t>Atasan</a:t>
                      </a:r>
                      <a:r>
                        <a:rPr lang="en-US" sz="1100" u="none" strike="noStrike" dirty="0">
                          <a:solidFill>
                            <a:schemeClr val="tx1"/>
                          </a:solidFill>
                          <a:effectLst/>
                          <a:latin typeface="+mn-lt"/>
                        </a:rPr>
                        <a:t> </a:t>
                      </a:r>
                      <a:r>
                        <a:rPr lang="en-US" sz="1100" u="none" strike="noStrike" dirty="0" err="1">
                          <a:solidFill>
                            <a:schemeClr val="tx1"/>
                          </a:solidFill>
                          <a:effectLst/>
                          <a:latin typeface="+mn-lt"/>
                        </a:rPr>
                        <a:t>Langsung</a:t>
                      </a:r>
                      <a:endParaRPr lang="en-US" sz="1100" b="0" i="0" u="none" strike="noStrike" dirty="0">
                        <a:solidFill>
                          <a:schemeClr val="tx1"/>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ctr" fontAlgn="ctr"/>
                      <a:r>
                        <a:rPr lang="en-US" sz="1100" u="none" strike="noStrike" dirty="0">
                          <a:effectLst/>
                          <a:latin typeface="+mn-lt"/>
                        </a:rPr>
                        <a:t> </a:t>
                      </a: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ctr" fontAlgn="ct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endParaRPr lang="en-US" sz="1100" b="0" i="0" u="none" strike="noStrike">
                        <a:solidFill>
                          <a:srgbClr val="000000"/>
                        </a:solidFill>
                        <a:effectLst/>
                        <a:latin typeface="+mn-lt"/>
                      </a:endParaRPr>
                    </a:p>
                  </a:txBody>
                  <a:tcPr marL="8276" marR="8276" marT="8276"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100" u="none" strike="noStrike">
                          <a:effectLst/>
                          <a:latin typeface="+mn-lt"/>
                        </a:rPr>
                        <a:t> </a:t>
                      </a:r>
                      <a:endParaRPr lang="en-US" sz="1100" b="0" i="0" u="none" strike="noStrike">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tc>
                  <a:txBody>
                    <a:bodyPr/>
                    <a:lstStyle/>
                    <a:p>
                      <a:pPr algn="ctr" fontAlgn="ctr"/>
                      <a:r>
                        <a:rPr lang="en-US" sz="1100" u="none" strike="noStrike" dirty="0">
                          <a:effectLst/>
                          <a:latin typeface="+mn-lt"/>
                        </a:rPr>
                        <a:t>25 </a:t>
                      </a:r>
                      <a:r>
                        <a:rPr lang="en-US" sz="1100" u="none" strike="noStrike" dirty="0" err="1">
                          <a:effectLst/>
                          <a:latin typeface="+mn-lt"/>
                        </a:rPr>
                        <a:t>hari</a:t>
                      </a: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tc>
                  <a:txBody>
                    <a:bodyPr/>
                    <a:lstStyle/>
                    <a:p>
                      <a:pPr algn="l" fontAlgn="b"/>
                      <a:r>
                        <a:rPr lang="en-US" sz="1100" u="none" strike="noStrike" dirty="0">
                          <a:effectLst/>
                          <a:latin typeface="+mn-lt"/>
                        </a:rPr>
                        <a:t> </a:t>
                      </a:r>
                      <a:endParaRPr lang="en-US" sz="1100" b="0" i="0" u="none" strike="noStrike" dirty="0">
                        <a:solidFill>
                          <a:srgbClr val="000000"/>
                        </a:solidFill>
                        <a:effectLst/>
                        <a:latin typeface="+mn-lt"/>
                      </a:endParaRPr>
                    </a:p>
                  </a:txBody>
                  <a:tcPr marL="8276" marR="8276" marT="8276"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extLst>
                  <a:ext uri="{0D108BD9-81ED-4DB2-BD59-A6C34878D82A}">
                    <a16:rowId xmlns:a16="http://schemas.microsoft.com/office/drawing/2014/main" val="10009"/>
                  </a:ext>
                </a:extLst>
              </a:tr>
              <a:tr h="165519">
                <a:tc>
                  <a:txBody>
                    <a:bodyPr/>
                    <a:lstStyle/>
                    <a:p>
                      <a:pPr algn="l" fontAlgn="b"/>
                      <a:r>
                        <a:rPr lang="en-US" sz="1100" u="none" strike="noStrike" dirty="0">
                          <a:effectLst/>
                          <a:latin typeface="+mn-lt"/>
                        </a:rPr>
                        <a:t> </a:t>
                      </a:r>
                      <a:endParaRPr lang="en-US" sz="1100" b="0" i="0" u="none" strike="noStrike" dirty="0">
                        <a:solidFill>
                          <a:srgbClr val="000000"/>
                        </a:solidFill>
                        <a:effectLst/>
                        <a:latin typeface="+mn-lt"/>
                      </a:endParaRPr>
                    </a:p>
                  </a:txBody>
                  <a:tcPr marL="8276" marR="8276" marT="8276"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100" u="none" strike="noStrike" dirty="0">
                          <a:effectLst/>
                          <a:latin typeface="+mn-lt"/>
                        </a:rPr>
                        <a:t> </a:t>
                      </a:r>
                      <a:endParaRPr lang="en-US" sz="1100" b="0" i="0" u="none" strike="noStrike" dirty="0">
                        <a:solidFill>
                          <a:srgbClr val="000000"/>
                        </a:solidFill>
                        <a:effectLst/>
                        <a:latin typeface="+mn-lt"/>
                      </a:endParaRPr>
                    </a:p>
                  </a:txBody>
                  <a:tcPr marL="8276" marR="8276" marT="8276"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100" u="none" strike="noStrike" dirty="0">
                          <a:effectLst/>
                          <a:latin typeface="+mn-lt"/>
                        </a:rPr>
                        <a:t> </a:t>
                      </a:r>
                      <a:endParaRPr lang="en-US" sz="1100" b="0" i="0" u="none" strike="noStrike" dirty="0">
                        <a:solidFill>
                          <a:srgbClr val="000000"/>
                        </a:solidFill>
                        <a:effectLst/>
                        <a:latin typeface="+mn-lt"/>
                      </a:endParaRPr>
                    </a:p>
                  </a:txBody>
                  <a:tcPr marL="8276" marR="8276" marT="8276"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US" sz="1100" b="0" i="0" u="none" strike="noStrike" dirty="0">
                        <a:solidFill>
                          <a:srgbClr val="000000"/>
                        </a:solidFill>
                        <a:effectLst/>
                        <a:latin typeface="+mn-lt"/>
                      </a:endParaRPr>
                    </a:p>
                  </a:txBody>
                  <a:tcPr marL="8276" marR="8276" marT="8276"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dirty="0">
                        <a:solidFill>
                          <a:srgbClr val="000000"/>
                        </a:solidFill>
                        <a:effectLst/>
                        <a:latin typeface="+mn-lt"/>
                      </a:endParaRPr>
                    </a:p>
                  </a:txBody>
                  <a:tcPr marL="8276" marR="8276" marT="8276"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100" u="none" strike="noStrike" dirty="0">
                          <a:effectLst/>
                          <a:latin typeface="+mn-lt"/>
                        </a:rPr>
                        <a:t> </a:t>
                      </a:r>
                      <a:endParaRPr lang="en-US" sz="1100" b="0" i="0" u="none" strike="noStrike" dirty="0">
                        <a:solidFill>
                          <a:srgbClr val="000000"/>
                        </a:solidFill>
                        <a:effectLst/>
                        <a:latin typeface="+mn-lt"/>
                      </a:endParaRPr>
                    </a:p>
                  </a:txBody>
                  <a:tcPr marL="8276" marR="8276" marT="8276"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100" u="none" strike="noStrike" dirty="0">
                          <a:effectLst/>
                          <a:latin typeface="+mn-lt"/>
                        </a:rPr>
                        <a:t> </a:t>
                      </a:r>
                      <a:endParaRPr lang="en-US" sz="1100" b="0" i="0" u="none" strike="noStrike" dirty="0">
                        <a:solidFill>
                          <a:srgbClr val="000000"/>
                        </a:solidFill>
                        <a:effectLst/>
                        <a:latin typeface="+mn-lt"/>
                      </a:endParaRPr>
                    </a:p>
                  </a:txBody>
                  <a:tcPr marL="8276" marR="8276" marT="8276"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100" u="none" strike="noStrike" dirty="0">
                          <a:effectLst/>
                          <a:latin typeface="+mn-lt"/>
                        </a:rPr>
                        <a:t> </a:t>
                      </a:r>
                      <a:endParaRPr lang="en-US" sz="1100" b="0" i="0" u="none" strike="noStrike" dirty="0">
                        <a:solidFill>
                          <a:srgbClr val="000000"/>
                        </a:solidFill>
                        <a:effectLst/>
                        <a:latin typeface="+mn-lt"/>
                      </a:endParaRPr>
                    </a:p>
                  </a:txBody>
                  <a:tcPr marL="8276" marR="8276" marT="8276"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US" sz="1100" b="0" i="0" u="none" strike="noStrike" dirty="0">
                        <a:solidFill>
                          <a:srgbClr val="000000"/>
                        </a:solidFill>
                        <a:effectLst/>
                        <a:latin typeface="+mn-lt"/>
                      </a:endParaRPr>
                    </a:p>
                  </a:txBody>
                  <a:tcPr marL="8276" marR="8276" marT="8276"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dirty="0">
                        <a:solidFill>
                          <a:srgbClr val="000000"/>
                        </a:solidFill>
                        <a:effectLst/>
                        <a:latin typeface="+mn-lt"/>
                      </a:endParaRPr>
                    </a:p>
                  </a:txBody>
                  <a:tcPr marL="8276" marR="8276" marT="8276"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100" u="none" strike="noStrike" dirty="0">
                          <a:effectLst/>
                          <a:latin typeface="+mn-lt"/>
                        </a:rPr>
                        <a:t> </a:t>
                      </a:r>
                      <a:endParaRPr lang="en-US" sz="1100" b="0" i="0" u="none" strike="noStrike" dirty="0">
                        <a:solidFill>
                          <a:srgbClr val="000000"/>
                        </a:solidFill>
                        <a:effectLst/>
                        <a:latin typeface="+mn-lt"/>
                      </a:endParaRPr>
                    </a:p>
                  </a:txBody>
                  <a:tcPr marL="8276" marR="8276" marT="8276"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100" u="none" strike="noStrike" dirty="0">
                          <a:effectLst/>
                          <a:latin typeface="+mn-lt"/>
                        </a:rPr>
                        <a:t> </a:t>
                      </a:r>
                      <a:endParaRPr lang="en-US" sz="1100" b="0" i="0" u="none" strike="noStrike" dirty="0">
                        <a:solidFill>
                          <a:srgbClr val="000000"/>
                        </a:solidFill>
                        <a:effectLst/>
                        <a:latin typeface="+mn-lt"/>
                      </a:endParaRPr>
                    </a:p>
                  </a:txBody>
                  <a:tcPr marL="8276" marR="8276" marT="8276"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100" u="none" strike="noStrike" dirty="0">
                          <a:effectLst/>
                          <a:latin typeface="+mn-lt"/>
                        </a:rPr>
                        <a:t> </a:t>
                      </a:r>
                      <a:endParaRPr lang="en-US" sz="1100" b="0" i="0" u="none" strike="noStrike" dirty="0">
                        <a:solidFill>
                          <a:srgbClr val="000000"/>
                        </a:solidFill>
                        <a:effectLst/>
                        <a:latin typeface="+mn-lt"/>
                      </a:endParaRPr>
                    </a:p>
                  </a:txBody>
                  <a:tcPr marL="8276" marR="8276" marT="8276"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US" sz="1100" b="0" i="0" u="none" strike="noStrike" dirty="0">
                        <a:solidFill>
                          <a:srgbClr val="000000"/>
                        </a:solidFill>
                        <a:effectLst/>
                        <a:latin typeface="+mn-lt"/>
                      </a:endParaRPr>
                    </a:p>
                  </a:txBody>
                  <a:tcPr marL="8276" marR="8276" marT="8276"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dirty="0">
                        <a:solidFill>
                          <a:srgbClr val="000000"/>
                        </a:solidFill>
                        <a:effectLst/>
                        <a:latin typeface="+mn-lt"/>
                      </a:endParaRPr>
                    </a:p>
                  </a:txBody>
                  <a:tcPr marL="8276" marR="8276" marT="8276"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100" u="none" strike="noStrike" dirty="0">
                          <a:effectLst/>
                          <a:latin typeface="+mn-lt"/>
                        </a:rPr>
                        <a:t> </a:t>
                      </a:r>
                      <a:endParaRPr lang="en-US" sz="1100" b="0" i="0" u="none" strike="noStrike" dirty="0">
                        <a:solidFill>
                          <a:srgbClr val="000000"/>
                        </a:solidFill>
                        <a:effectLst/>
                        <a:latin typeface="+mn-lt"/>
                      </a:endParaRPr>
                    </a:p>
                  </a:txBody>
                  <a:tcPr marL="8276" marR="8276" marT="8276"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100" u="none" strike="noStrike" dirty="0">
                          <a:effectLst/>
                          <a:latin typeface="+mn-lt"/>
                        </a:rPr>
                        <a:t> </a:t>
                      </a:r>
                      <a:endParaRPr lang="en-US" sz="1100" b="0" i="0" u="none" strike="noStrike" dirty="0">
                        <a:solidFill>
                          <a:srgbClr val="000000"/>
                        </a:solidFill>
                        <a:effectLst/>
                        <a:latin typeface="+mn-lt"/>
                      </a:endParaRPr>
                    </a:p>
                  </a:txBody>
                  <a:tcPr marL="8276" marR="8276" marT="8276"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100" u="none" strike="noStrike" dirty="0">
                          <a:effectLst/>
                          <a:latin typeface="+mn-lt"/>
                        </a:rPr>
                        <a:t> </a:t>
                      </a:r>
                      <a:endParaRPr lang="en-US" sz="1100" b="0" i="0" u="none" strike="noStrike" dirty="0">
                        <a:solidFill>
                          <a:srgbClr val="000000"/>
                        </a:solidFill>
                        <a:effectLst/>
                        <a:latin typeface="+mn-lt"/>
                      </a:endParaRPr>
                    </a:p>
                  </a:txBody>
                  <a:tcPr marL="8276" marR="8276" marT="8276"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US" sz="1100" b="0" i="0" u="none" strike="noStrike" dirty="0">
                        <a:solidFill>
                          <a:srgbClr val="000000"/>
                        </a:solidFill>
                        <a:effectLst/>
                        <a:latin typeface="+mn-lt"/>
                      </a:endParaRPr>
                    </a:p>
                  </a:txBody>
                  <a:tcPr marL="8276" marR="8276" marT="8276"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dirty="0">
                        <a:solidFill>
                          <a:srgbClr val="000000"/>
                        </a:solidFill>
                        <a:effectLst/>
                        <a:latin typeface="+mn-lt"/>
                      </a:endParaRPr>
                    </a:p>
                  </a:txBody>
                  <a:tcPr marL="8276" marR="8276" marT="8276"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100" u="none" strike="noStrike" dirty="0">
                          <a:effectLst/>
                          <a:latin typeface="+mn-lt"/>
                        </a:rPr>
                        <a:t> </a:t>
                      </a:r>
                      <a:endParaRPr lang="en-US" sz="1100" b="0" i="0" u="none" strike="noStrike" dirty="0">
                        <a:solidFill>
                          <a:srgbClr val="000000"/>
                        </a:solidFill>
                        <a:effectLst/>
                        <a:latin typeface="+mn-lt"/>
                      </a:endParaRPr>
                    </a:p>
                  </a:txBody>
                  <a:tcPr marL="8276" marR="8276" marT="8276"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100" u="none" strike="noStrike" dirty="0">
                          <a:effectLst/>
                          <a:latin typeface="+mn-lt"/>
                        </a:rPr>
                        <a:t> </a:t>
                      </a:r>
                      <a:endParaRPr lang="en-US" sz="1100" b="0" i="0" u="none" strike="noStrike" dirty="0">
                        <a:solidFill>
                          <a:srgbClr val="000000"/>
                        </a:solidFill>
                        <a:effectLst/>
                        <a:latin typeface="+mn-lt"/>
                      </a:endParaRPr>
                    </a:p>
                  </a:txBody>
                  <a:tcPr marL="8276" marR="8276" marT="8276"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100" u="none" strike="noStrike" dirty="0">
                          <a:effectLst/>
                          <a:latin typeface="+mn-lt"/>
                        </a:rPr>
                        <a:t> </a:t>
                      </a:r>
                      <a:endParaRPr lang="en-US" sz="1100" b="0" i="0" u="none" strike="noStrike" dirty="0">
                        <a:solidFill>
                          <a:srgbClr val="000000"/>
                        </a:solidFill>
                        <a:effectLst/>
                        <a:latin typeface="+mn-lt"/>
                      </a:endParaRPr>
                    </a:p>
                  </a:txBody>
                  <a:tcPr marL="8276" marR="8276" marT="8276"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18315423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6284" y="970631"/>
            <a:ext cx="1296000" cy="831600"/>
          </a:xfrm>
          <a:prstGeom prst="rect">
            <a:avLst/>
          </a:prstGeom>
          <a:solidFill>
            <a:schemeClr val="accent6">
              <a:lumMod val="50000"/>
            </a:schemeClr>
          </a:solidFill>
          <a:ln w="19050">
            <a:solidFill>
              <a:sysClr val="windowText" lastClr="000000"/>
            </a:solidFill>
            <a:prstDash val="sysDot"/>
          </a:ln>
        </p:spPr>
        <p:txBody>
          <a:bodyPr wrap="square" rtlCol="0">
            <a:spAutoFit/>
          </a:bodyPr>
          <a:lstStyle/>
          <a:p>
            <a:pPr defTabSz="914377">
              <a:defRPr/>
            </a:pPr>
            <a:endParaRPr lang="en-US" sz="1867" b="1" kern="0" dirty="0">
              <a:solidFill>
                <a:prstClr val="black"/>
              </a:solidFill>
            </a:endParaRPr>
          </a:p>
          <a:p>
            <a:pPr defTabSz="914377">
              <a:defRPr/>
            </a:pPr>
            <a:endParaRPr lang="en-US" sz="1867" b="1" kern="0" dirty="0">
              <a:solidFill>
                <a:prstClr val="black"/>
              </a:solidFill>
            </a:endParaRPr>
          </a:p>
          <a:p>
            <a:pPr defTabSz="914377">
              <a:defRPr/>
            </a:pPr>
            <a:endParaRPr lang="en-US" sz="1867" b="1" kern="0" dirty="0">
              <a:solidFill>
                <a:prstClr val="black"/>
              </a:solidFill>
            </a:endParaRPr>
          </a:p>
        </p:txBody>
      </p:sp>
      <p:sp>
        <p:nvSpPr>
          <p:cNvPr id="5" name="TextBox 4"/>
          <p:cNvSpPr txBox="1"/>
          <p:nvPr/>
        </p:nvSpPr>
        <p:spPr>
          <a:xfrm>
            <a:off x="118281" y="891347"/>
            <a:ext cx="1531840" cy="1015663"/>
          </a:xfrm>
          <a:prstGeom prst="rect">
            <a:avLst/>
          </a:prstGeom>
          <a:solidFill>
            <a:sysClr val="window" lastClr="FFFFFF"/>
          </a:solidFill>
          <a:ln w="6350">
            <a:solidFill>
              <a:sysClr val="windowText" lastClr="000000"/>
            </a:solidFill>
            <a:prstDash val="solid"/>
          </a:ln>
        </p:spPr>
        <p:txBody>
          <a:bodyPr wrap="square" rtlCol="0">
            <a:spAutoFit/>
          </a:bodyPr>
          <a:lstStyle/>
          <a:p>
            <a:pPr defTabSz="914377">
              <a:defRPr/>
            </a:pPr>
            <a:r>
              <a:rPr lang="en-ID" sz="1200" b="1" kern="0" dirty="0"/>
              <a:t>Kata </a:t>
            </a:r>
            <a:r>
              <a:rPr lang="en-ID" sz="1200" b="1" kern="0" dirty="0" err="1"/>
              <a:t>Pengantar</a:t>
            </a:r>
            <a:endParaRPr lang="id-ID" sz="1200" b="1" kern="0" dirty="0"/>
          </a:p>
          <a:p>
            <a:pPr defTabSz="914377">
              <a:defRPr/>
            </a:pPr>
            <a:r>
              <a:rPr lang="en-ID" sz="1200" b="1" kern="0" dirty="0" err="1"/>
              <a:t>Ringkasan</a:t>
            </a:r>
            <a:r>
              <a:rPr lang="en-ID" sz="1200" b="1" kern="0" dirty="0"/>
              <a:t> </a:t>
            </a:r>
            <a:r>
              <a:rPr lang="en-ID" sz="1200" b="1" kern="0" dirty="0" err="1"/>
              <a:t>Eksekutif</a:t>
            </a:r>
            <a:endParaRPr lang="en-ID" sz="1200" b="1" kern="0" dirty="0"/>
          </a:p>
          <a:p>
            <a:pPr defTabSz="914377">
              <a:defRPr/>
            </a:pPr>
            <a:r>
              <a:rPr lang="en-ID" sz="1200" b="1" kern="0" dirty="0"/>
              <a:t>Daftar Isi</a:t>
            </a:r>
          </a:p>
          <a:p>
            <a:pPr defTabSz="914377">
              <a:defRPr/>
            </a:pPr>
            <a:r>
              <a:rPr lang="en-ID" sz="1200" b="1" kern="0" dirty="0" err="1"/>
              <a:t>Daftar</a:t>
            </a:r>
            <a:r>
              <a:rPr lang="en-ID" sz="1200" b="1" kern="0" dirty="0"/>
              <a:t> </a:t>
            </a:r>
            <a:r>
              <a:rPr lang="en-ID" sz="1200" b="1" kern="0" dirty="0" err="1"/>
              <a:t>Tabel</a:t>
            </a:r>
            <a:endParaRPr lang="en-ID" sz="1200" b="1" kern="0" dirty="0"/>
          </a:p>
          <a:p>
            <a:pPr defTabSz="914377">
              <a:defRPr/>
            </a:pPr>
            <a:r>
              <a:rPr lang="en-ID" sz="1200" b="1" kern="0" dirty="0" err="1"/>
              <a:t>Daftar</a:t>
            </a:r>
            <a:r>
              <a:rPr lang="en-ID" sz="1200" b="1" kern="0" dirty="0"/>
              <a:t> </a:t>
            </a:r>
            <a:r>
              <a:rPr lang="en-ID" sz="1200" b="1" kern="0" dirty="0" err="1"/>
              <a:t>Gambar</a:t>
            </a:r>
            <a:endParaRPr lang="en-US" sz="1200" b="1" kern="0" dirty="0"/>
          </a:p>
        </p:txBody>
      </p:sp>
      <p:sp>
        <p:nvSpPr>
          <p:cNvPr id="6" name="TextBox 5"/>
          <p:cNvSpPr txBox="1"/>
          <p:nvPr/>
        </p:nvSpPr>
        <p:spPr>
          <a:xfrm>
            <a:off x="2640318" y="1046186"/>
            <a:ext cx="4464000" cy="1188000"/>
          </a:xfrm>
          <a:prstGeom prst="rect">
            <a:avLst/>
          </a:prstGeom>
          <a:solidFill>
            <a:schemeClr val="accent6">
              <a:lumMod val="50000"/>
            </a:schemeClr>
          </a:solidFill>
          <a:ln w="22225">
            <a:solidFill>
              <a:srgbClr val="00B0F0"/>
            </a:solidFill>
            <a:prstDash val="sysDot"/>
          </a:ln>
        </p:spPr>
        <p:txBody>
          <a:bodyPr wrap="square" rtlCol="0">
            <a:spAutoFit/>
          </a:bodyPr>
          <a:lstStyle/>
          <a:p>
            <a:pPr defTabSz="914377">
              <a:defRPr/>
            </a:pPr>
            <a:r>
              <a:rPr lang="en-ID" sz="1867" kern="0" dirty="0"/>
              <a:t>LL</a:t>
            </a:r>
          </a:p>
        </p:txBody>
      </p:sp>
      <p:sp>
        <p:nvSpPr>
          <p:cNvPr id="7" name="Chevron 17"/>
          <p:cNvSpPr/>
          <p:nvPr/>
        </p:nvSpPr>
        <p:spPr>
          <a:xfrm rot="8110032">
            <a:off x="2060033" y="2225512"/>
            <a:ext cx="452927" cy="555477"/>
          </a:xfrm>
          <a:prstGeom prst="chevron">
            <a:avLst/>
          </a:prstGeom>
          <a:gradFill>
            <a:gsLst>
              <a:gs pos="98000">
                <a:schemeClr val="accent6">
                  <a:lumMod val="50000"/>
                </a:schemeClr>
              </a:gs>
              <a:gs pos="31000">
                <a:schemeClr val="accent6">
                  <a:lumMod val="75000"/>
                </a:schemeClr>
              </a:gs>
            </a:gsLst>
            <a:lin ang="5400000" scaled="0"/>
          </a:gradFill>
          <a:ln w="12700" cap="flat" cmpd="sng" algn="ctr">
            <a:solidFill>
              <a:srgbClr val="5B9BD5">
                <a:shade val="50000"/>
              </a:srgbClr>
            </a:solidFill>
            <a:prstDash val="solid"/>
            <a:miter lim="800000"/>
          </a:ln>
          <a:effectLst>
            <a:outerShdw blurRad="50800" dist="38100" dir="16200000" rotWithShape="0">
              <a:prstClr val="black">
                <a:alpha val="40000"/>
              </a:prstClr>
            </a:outerShdw>
          </a:effectLst>
        </p:spPr>
        <p:txBody>
          <a:bodyPr lIns="91440" tIns="45720" rIns="91440" bIns="45720" rtlCol="0" anchor="ctr"/>
          <a:lstStyle/>
          <a:p>
            <a:pPr algn="ctr" defTabSz="914377">
              <a:defRPr/>
            </a:pPr>
            <a:endParaRPr lang="en-US" sz="1867" kern="0">
              <a:solidFill>
                <a:prstClr val="black"/>
              </a:solidFill>
              <a:latin typeface="Calibri" panose="020F0502020204030204"/>
            </a:endParaRPr>
          </a:p>
        </p:txBody>
      </p:sp>
      <p:sp>
        <p:nvSpPr>
          <p:cNvPr id="8" name="TextBox 7"/>
          <p:cNvSpPr txBox="1"/>
          <p:nvPr/>
        </p:nvSpPr>
        <p:spPr>
          <a:xfrm>
            <a:off x="2465849" y="891347"/>
            <a:ext cx="4509349" cy="1200329"/>
          </a:xfrm>
          <a:prstGeom prst="rect">
            <a:avLst/>
          </a:prstGeom>
          <a:solidFill>
            <a:sysClr val="window" lastClr="FFFFFF"/>
          </a:solidFill>
          <a:ln w="6350">
            <a:solidFill>
              <a:schemeClr val="bg2">
                <a:lumMod val="25000"/>
              </a:schemeClr>
            </a:solidFill>
            <a:prstDash val="solid"/>
          </a:ln>
        </p:spPr>
        <p:txBody>
          <a:bodyPr wrap="square" rtlCol="0">
            <a:spAutoFit/>
          </a:bodyPr>
          <a:lstStyle/>
          <a:p>
            <a:pPr defTabSz="914377">
              <a:defRPr/>
            </a:pPr>
            <a:r>
              <a:rPr lang="en-ID" sz="1200" b="1" kern="0" dirty="0"/>
              <a:t>BAB I PENDAHULUAN</a:t>
            </a:r>
          </a:p>
          <a:p>
            <a:pPr defTabSz="914377">
              <a:defRPr/>
            </a:pPr>
            <a:r>
              <a:rPr lang="en-ID" sz="1200" kern="0" dirty="0"/>
              <a:t>1. 1   </a:t>
            </a:r>
            <a:r>
              <a:rPr lang="en-ID" sz="1200" kern="0" dirty="0" err="1"/>
              <a:t>Latar</a:t>
            </a:r>
            <a:r>
              <a:rPr lang="en-ID" sz="1200" kern="0" dirty="0"/>
              <a:t> </a:t>
            </a:r>
            <a:r>
              <a:rPr lang="en-ID" sz="1200" kern="0" dirty="0" err="1"/>
              <a:t>Belakang</a:t>
            </a:r>
            <a:endParaRPr lang="en-ID" sz="1200" kern="0" dirty="0"/>
          </a:p>
          <a:p>
            <a:pPr defTabSz="914377">
              <a:defRPr/>
            </a:pPr>
            <a:r>
              <a:rPr lang="sv-SE" sz="1200" kern="0" dirty="0"/>
              <a:t>1. 2   </a:t>
            </a:r>
            <a:r>
              <a:rPr lang="id-ID" sz="1200" kern="0" dirty="0"/>
              <a:t>Kedudukan, </a:t>
            </a:r>
            <a:r>
              <a:rPr lang="sv-SE" sz="1200" kern="0" dirty="0"/>
              <a:t>Tugas dan Fungsi</a:t>
            </a:r>
          </a:p>
          <a:p>
            <a:pPr defTabSz="914377">
              <a:defRPr/>
            </a:pPr>
            <a:r>
              <a:rPr lang="en-US" sz="1200" kern="0" dirty="0"/>
              <a:t>1. 3   </a:t>
            </a:r>
            <a:r>
              <a:rPr lang="en-US" sz="1200" kern="0" dirty="0" err="1"/>
              <a:t>Struktur</a:t>
            </a:r>
            <a:r>
              <a:rPr lang="en-US" sz="1200" kern="0" dirty="0"/>
              <a:t> </a:t>
            </a:r>
            <a:r>
              <a:rPr lang="en-US" sz="1200" kern="0" dirty="0" err="1"/>
              <a:t>Organisasi</a:t>
            </a:r>
            <a:endParaRPr lang="en-US" sz="1200" kern="0" dirty="0"/>
          </a:p>
          <a:p>
            <a:pPr defTabSz="914377">
              <a:defRPr/>
            </a:pPr>
            <a:r>
              <a:rPr lang="en-US" sz="1200" kern="0" dirty="0"/>
              <a:t>1. 4   </a:t>
            </a:r>
            <a:r>
              <a:rPr lang="en-US" sz="1200" kern="0" dirty="0" err="1"/>
              <a:t>Sumber</a:t>
            </a:r>
            <a:r>
              <a:rPr lang="en-US" sz="1200" kern="0" dirty="0"/>
              <a:t> </a:t>
            </a:r>
            <a:r>
              <a:rPr lang="en-US" sz="1200" kern="0" dirty="0" err="1"/>
              <a:t>Daya</a:t>
            </a:r>
            <a:r>
              <a:rPr lang="en-US" sz="1200" kern="0" dirty="0"/>
              <a:t> </a:t>
            </a:r>
            <a:r>
              <a:rPr lang="en-US" sz="1200" kern="0" dirty="0" err="1"/>
              <a:t>Manusia</a:t>
            </a:r>
            <a:endParaRPr lang="en-US" sz="1200" kern="0" dirty="0"/>
          </a:p>
          <a:p>
            <a:pPr defTabSz="914377">
              <a:defRPr/>
            </a:pPr>
            <a:r>
              <a:rPr lang="en-US" sz="1200" kern="0" dirty="0"/>
              <a:t>1. 5   </a:t>
            </a:r>
            <a:r>
              <a:rPr lang="en-US" sz="1200" kern="0" dirty="0" err="1"/>
              <a:t>Potensi</a:t>
            </a:r>
            <a:r>
              <a:rPr lang="en-US" sz="1200" kern="0" dirty="0"/>
              <a:t>, </a:t>
            </a:r>
            <a:r>
              <a:rPr lang="en-US" sz="1200" kern="0" dirty="0" err="1"/>
              <a:t>Isu</a:t>
            </a:r>
            <a:r>
              <a:rPr lang="en-US" sz="1200" kern="0" dirty="0"/>
              <a:t> </a:t>
            </a:r>
            <a:r>
              <a:rPr lang="en-US" sz="1200" kern="0" dirty="0" err="1"/>
              <a:t>Strategis</a:t>
            </a:r>
            <a:r>
              <a:rPr lang="en-US" sz="1200" kern="0" dirty="0"/>
              <a:t> dan </a:t>
            </a:r>
            <a:r>
              <a:rPr lang="en-US" sz="1200" kern="0" dirty="0" err="1"/>
              <a:t>Permasalahan</a:t>
            </a:r>
            <a:r>
              <a:rPr lang="en-US" sz="1200" kern="0" dirty="0"/>
              <a:t> </a:t>
            </a:r>
          </a:p>
        </p:txBody>
      </p:sp>
      <p:sp>
        <p:nvSpPr>
          <p:cNvPr id="10" name="TextBox 9"/>
          <p:cNvSpPr txBox="1"/>
          <p:nvPr/>
        </p:nvSpPr>
        <p:spPr>
          <a:xfrm>
            <a:off x="747974" y="3478274"/>
            <a:ext cx="5230896" cy="379656"/>
          </a:xfrm>
          <a:prstGeom prst="rect">
            <a:avLst/>
          </a:prstGeom>
          <a:solidFill>
            <a:schemeClr val="accent6">
              <a:lumMod val="50000"/>
            </a:schemeClr>
          </a:solidFill>
          <a:ln w="22225">
            <a:solidFill>
              <a:srgbClr val="00B0F0"/>
            </a:solidFill>
            <a:prstDash val="sysDot"/>
          </a:ln>
        </p:spPr>
        <p:txBody>
          <a:bodyPr wrap="square" rtlCol="0">
            <a:spAutoFit/>
          </a:bodyPr>
          <a:lstStyle/>
          <a:p>
            <a:pPr defTabSz="914377">
              <a:defRPr/>
            </a:pPr>
            <a:r>
              <a:rPr lang="en-ID" sz="1867" kern="0" dirty="0"/>
              <a:t>LL</a:t>
            </a:r>
          </a:p>
        </p:txBody>
      </p:sp>
      <p:sp>
        <p:nvSpPr>
          <p:cNvPr id="11" name="TextBox 10"/>
          <p:cNvSpPr txBox="1"/>
          <p:nvPr/>
        </p:nvSpPr>
        <p:spPr>
          <a:xfrm>
            <a:off x="5492073" y="1306845"/>
            <a:ext cx="1764000" cy="1584000"/>
          </a:xfrm>
          <a:prstGeom prst="rect">
            <a:avLst/>
          </a:prstGeom>
          <a:solidFill>
            <a:schemeClr val="accent6">
              <a:lumMod val="20000"/>
              <a:lumOff val="80000"/>
            </a:schemeClr>
          </a:solidFill>
          <a:ln w="22225">
            <a:solidFill>
              <a:schemeClr val="bg2">
                <a:lumMod val="25000"/>
              </a:schemeClr>
            </a:solidFill>
            <a:prstDash val="sysDot"/>
          </a:ln>
        </p:spPr>
        <p:txBody>
          <a:bodyPr wrap="square" rtlCol="0">
            <a:spAutoFit/>
          </a:bodyPr>
          <a:lstStyle/>
          <a:p>
            <a:pPr defTabSz="914377">
              <a:defRPr/>
            </a:pPr>
            <a:r>
              <a:rPr lang="en-US" sz="1200" kern="0" dirty="0" err="1"/>
              <a:t>Berisi</a:t>
            </a:r>
            <a:r>
              <a:rPr lang="en-US" sz="1200" kern="0" dirty="0"/>
              <a:t> </a:t>
            </a:r>
            <a:r>
              <a:rPr lang="en-US" sz="1200" kern="0" dirty="0" err="1"/>
              <a:t>penjelasan</a:t>
            </a:r>
            <a:r>
              <a:rPr lang="en-US" sz="1200" kern="0" dirty="0"/>
              <a:t> </a:t>
            </a:r>
            <a:r>
              <a:rPr lang="en-US" sz="1200" kern="0" dirty="0" err="1"/>
              <a:t>organisasi</a:t>
            </a:r>
            <a:r>
              <a:rPr lang="en-US" sz="1200" kern="0" dirty="0"/>
              <a:t> </a:t>
            </a:r>
            <a:r>
              <a:rPr lang="en-US" sz="1200" kern="0" dirty="0" err="1"/>
              <a:t>dengan</a:t>
            </a:r>
            <a:r>
              <a:rPr lang="en-US" sz="1200" kern="0" dirty="0"/>
              <a:t> </a:t>
            </a:r>
            <a:r>
              <a:rPr lang="en-US" sz="1200" kern="0" dirty="0" err="1"/>
              <a:t>penekanan</a:t>
            </a:r>
            <a:r>
              <a:rPr lang="en-US" sz="1200" kern="0" dirty="0"/>
              <a:t> </a:t>
            </a:r>
            <a:r>
              <a:rPr lang="en-US" sz="1200" kern="0" dirty="0" err="1"/>
              <a:t>kepada</a:t>
            </a:r>
            <a:r>
              <a:rPr lang="en-US" sz="1200" kern="0" dirty="0"/>
              <a:t> </a:t>
            </a:r>
            <a:r>
              <a:rPr lang="en-US" sz="1200" kern="0" dirty="0" err="1"/>
              <a:t>aspek</a:t>
            </a:r>
            <a:r>
              <a:rPr lang="en-US" sz="1200" kern="0" dirty="0"/>
              <a:t> </a:t>
            </a:r>
            <a:r>
              <a:rPr lang="en-US" sz="1200" kern="0" dirty="0" err="1"/>
              <a:t>strategis</a:t>
            </a:r>
            <a:r>
              <a:rPr lang="en-US" sz="1200" kern="0" dirty="0"/>
              <a:t> </a:t>
            </a:r>
            <a:r>
              <a:rPr lang="en-US" sz="1200" kern="0" dirty="0" err="1"/>
              <a:t>organisasi</a:t>
            </a:r>
            <a:r>
              <a:rPr lang="en-US" sz="1200" kern="0" dirty="0"/>
              <a:t> </a:t>
            </a:r>
            <a:r>
              <a:rPr lang="en-US" sz="1200" kern="0" dirty="0" err="1"/>
              <a:t>serta</a:t>
            </a:r>
            <a:r>
              <a:rPr lang="en-US" sz="1200" kern="0" dirty="0"/>
              <a:t> </a:t>
            </a:r>
            <a:r>
              <a:rPr lang="en-US" sz="1200" kern="0" dirty="0" err="1"/>
              <a:t>permasalahan</a:t>
            </a:r>
            <a:r>
              <a:rPr lang="en-US" sz="1200" kern="0" dirty="0"/>
              <a:t> </a:t>
            </a:r>
            <a:r>
              <a:rPr lang="en-US" sz="1200" kern="0" dirty="0" err="1"/>
              <a:t>utama</a:t>
            </a:r>
            <a:r>
              <a:rPr lang="en-US" sz="1200" kern="0" dirty="0"/>
              <a:t> (</a:t>
            </a:r>
            <a:r>
              <a:rPr lang="en-US" sz="1200" i="1" kern="0" dirty="0"/>
              <a:t>strategic issue</a:t>
            </a:r>
            <a:r>
              <a:rPr lang="en-US" sz="1200" kern="0" dirty="0"/>
              <a:t>) yang </a:t>
            </a:r>
            <a:r>
              <a:rPr lang="en-US" sz="1200" kern="0" dirty="0" err="1"/>
              <a:t>sedang</a:t>
            </a:r>
            <a:r>
              <a:rPr lang="en-US" sz="1200" kern="0" dirty="0"/>
              <a:t> </a:t>
            </a:r>
            <a:r>
              <a:rPr lang="en-US" sz="1200" kern="0" dirty="0" err="1"/>
              <a:t>dihadapi</a:t>
            </a:r>
            <a:r>
              <a:rPr lang="en-US" sz="1200" kern="0" dirty="0"/>
              <a:t> </a:t>
            </a:r>
            <a:r>
              <a:rPr lang="en-US" sz="1200" kern="0" dirty="0" err="1"/>
              <a:t>organisasi</a:t>
            </a:r>
            <a:endParaRPr lang="en-US" sz="1200" kern="0" dirty="0"/>
          </a:p>
        </p:txBody>
      </p:sp>
      <p:sp>
        <p:nvSpPr>
          <p:cNvPr id="12" name="TextBox 11"/>
          <p:cNvSpPr txBox="1"/>
          <p:nvPr/>
        </p:nvSpPr>
        <p:spPr>
          <a:xfrm>
            <a:off x="582015" y="3331278"/>
            <a:ext cx="5263776" cy="830997"/>
          </a:xfrm>
          <a:prstGeom prst="rect">
            <a:avLst/>
          </a:prstGeom>
          <a:solidFill>
            <a:sysClr val="window" lastClr="FFFFFF"/>
          </a:solidFill>
          <a:ln w="6350">
            <a:solidFill>
              <a:schemeClr val="bg2">
                <a:lumMod val="25000"/>
              </a:schemeClr>
            </a:solidFill>
            <a:prstDash val="solid"/>
          </a:ln>
        </p:spPr>
        <p:txBody>
          <a:bodyPr wrap="square" rtlCol="0">
            <a:spAutoFit/>
          </a:bodyPr>
          <a:lstStyle/>
          <a:p>
            <a:pPr defTabSz="914377">
              <a:defRPr/>
            </a:pPr>
            <a:r>
              <a:rPr lang="en-ID" sz="1200" b="1" kern="0" dirty="0"/>
              <a:t>BAB II PERENCANAAN KINERJA</a:t>
            </a:r>
          </a:p>
          <a:p>
            <a:pPr defTabSz="914377">
              <a:defRPr/>
            </a:pPr>
            <a:r>
              <a:rPr lang="en-ID" sz="1200" kern="0" dirty="0"/>
              <a:t>2. 1   </a:t>
            </a:r>
            <a:r>
              <a:rPr lang="en-ID" sz="1200" kern="0" dirty="0" err="1"/>
              <a:t>Uraian</a:t>
            </a:r>
            <a:r>
              <a:rPr lang="en-ID" sz="1200" kern="0" dirty="0"/>
              <a:t> </a:t>
            </a:r>
            <a:r>
              <a:rPr lang="en-ID" sz="1200" kern="0" dirty="0" err="1"/>
              <a:t>Singkat</a:t>
            </a:r>
            <a:r>
              <a:rPr lang="en-ID" sz="1200" kern="0" dirty="0"/>
              <a:t> </a:t>
            </a:r>
            <a:r>
              <a:rPr lang="id-ID" sz="1200" kern="0" dirty="0"/>
              <a:t>Rencana</a:t>
            </a:r>
            <a:r>
              <a:rPr lang="en-ID" sz="1200" kern="0" dirty="0"/>
              <a:t> </a:t>
            </a:r>
            <a:r>
              <a:rPr lang="en-ID" sz="1200" kern="0" dirty="0" err="1"/>
              <a:t>Strategis</a:t>
            </a:r>
            <a:endParaRPr lang="en-ID" sz="1200" kern="0" dirty="0"/>
          </a:p>
          <a:p>
            <a:pPr marL="273050" defTabSz="914377">
              <a:defRPr/>
            </a:pPr>
            <a:r>
              <a:rPr lang="en-ID" sz="1200" kern="0" dirty="0"/>
              <a:t> (</a:t>
            </a:r>
            <a:r>
              <a:rPr lang="en-ID" sz="1200" kern="0" dirty="0" err="1"/>
              <a:t>Arah</a:t>
            </a:r>
            <a:r>
              <a:rPr lang="en-ID" sz="1200" kern="0" dirty="0"/>
              <a:t> </a:t>
            </a:r>
            <a:r>
              <a:rPr lang="en-ID" sz="1200" kern="0" dirty="0" err="1"/>
              <a:t>Kebijakan</a:t>
            </a:r>
            <a:r>
              <a:rPr lang="id-ID" sz="1200" kern="0" dirty="0"/>
              <a:t>, </a:t>
            </a:r>
            <a:r>
              <a:rPr lang="en-ID" sz="1200" kern="0" dirty="0"/>
              <a:t>Strategi</a:t>
            </a:r>
            <a:r>
              <a:rPr lang="id-ID" sz="1200" kern="0" dirty="0"/>
              <a:t>, Sasaran, Target Kinerja</a:t>
            </a:r>
            <a:r>
              <a:rPr lang="en-ID" sz="1200" kern="0" dirty="0"/>
              <a:t>)</a:t>
            </a:r>
          </a:p>
          <a:p>
            <a:pPr defTabSz="914377">
              <a:defRPr/>
            </a:pPr>
            <a:r>
              <a:rPr lang="sv-SE" sz="1200" kern="0" dirty="0"/>
              <a:t>2. 2   Perjanjian Kinerja</a:t>
            </a:r>
            <a:r>
              <a:rPr lang="id-ID" sz="1200" kern="0" dirty="0"/>
              <a:t> (termasuk penjelasan perubahan/revisi Perjanjian Kinerja)</a:t>
            </a:r>
            <a:endParaRPr lang="sv-SE" sz="1200" kern="0" dirty="0"/>
          </a:p>
        </p:txBody>
      </p:sp>
      <p:sp>
        <p:nvSpPr>
          <p:cNvPr id="13" name="TextBox 12"/>
          <p:cNvSpPr txBox="1"/>
          <p:nvPr/>
        </p:nvSpPr>
        <p:spPr>
          <a:xfrm>
            <a:off x="3947701" y="3014434"/>
            <a:ext cx="1764000" cy="646331"/>
          </a:xfrm>
          <a:prstGeom prst="rect">
            <a:avLst/>
          </a:prstGeom>
          <a:solidFill>
            <a:schemeClr val="accent6">
              <a:lumMod val="20000"/>
              <a:lumOff val="80000"/>
            </a:schemeClr>
          </a:solidFill>
          <a:ln w="22225">
            <a:solidFill>
              <a:schemeClr val="bg2">
                <a:lumMod val="25000"/>
              </a:schemeClr>
            </a:solidFill>
            <a:prstDash val="sysDot"/>
          </a:ln>
        </p:spPr>
        <p:txBody>
          <a:bodyPr wrap="square" rtlCol="0">
            <a:spAutoFit/>
          </a:bodyPr>
          <a:lstStyle/>
          <a:p>
            <a:pPr defTabSz="914377">
              <a:defRPr/>
            </a:pPr>
            <a:r>
              <a:rPr lang="en-US" sz="1200" kern="0" dirty="0" err="1"/>
              <a:t>Berisi</a:t>
            </a:r>
            <a:r>
              <a:rPr lang="en-US" sz="1200" kern="0" dirty="0"/>
              <a:t> </a:t>
            </a:r>
            <a:r>
              <a:rPr lang="en-US" sz="1200" kern="0" dirty="0" err="1"/>
              <a:t>ringkasan</a:t>
            </a:r>
            <a:r>
              <a:rPr lang="en-US" sz="1200" kern="0" dirty="0"/>
              <a:t>/</a:t>
            </a:r>
            <a:r>
              <a:rPr lang="en-US" sz="1200" kern="0" dirty="0" err="1"/>
              <a:t>ikhtisar</a:t>
            </a:r>
            <a:r>
              <a:rPr lang="en-US" sz="1200" kern="0" dirty="0"/>
              <a:t> </a:t>
            </a:r>
            <a:r>
              <a:rPr lang="en-US" sz="1200" kern="0" dirty="0" err="1"/>
              <a:t>perjanjian</a:t>
            </a:r>
            <a:r>
              <a:rPr lang="en-US" sz="1200" kern="0" dirty="0"/>
              <a:t> </a:t>
            </a:r>
            <a:r>
              <a:rPr lang="en-US" sz="1200" kern="0" dirty="0" err="1"/>
              <a:t>kinerja</a:t>
            </a:r>
            <a:r>
              <a:rPr lang="en-US" sz="1200" kern="0" dirty="0"/>
              <a:t> </a:t>
            </a:r>
            <a:r>
              <a:rPr lang="en-US" sz="1200" kern="0" dirty="0" err="1"/>
              <a:t>tahun</a:t>
            </a:r>
            <a:r>
              <a:rPr lang="en-US" sz="1200" kern="0" dirty="0"/>
              <a:t> yang </a:t>
            </a:r>
            <a:r>
              <a:rPr lang="en-US" sz="1200" kern="0" dirty="0" err="1"/>
              <a:t>bersangkutan</a:t>
            </a:r>
            <a:endParaRPr lang="en-US" sz="1200" kern="0" dirty="0"/>
          </a:p>
        </p:txBody>
      </p:sp>
      <p:sp>
        <p:nvSpPr>
          <p:cNvPr id="14" name="Chevron 17"/>
          <p:cNvSpPr/>
          <p:nvPr/>
        </p:nvSpPr>
        <p:spPr>
          <a:xfrm rot="10800000" flipH="1">
            <a:off x="1856831" y="1108692"/>
            <a:ext cx="452927" cy="555477"/>
          </a:xfrm>
          <a:prstGeom prst="chevron">
            <a:avLst/>
          </a:prstGeom>
          <a:gradFill>
            <a:gsLst>
              <a:gs pos="100000">
                <a:schemeClr val="accent6">
                  <a:lumMod val="50000"/>
                </a:schemeClr>
              </a:gs>
              <a:gs pos="23000">
                <a:schemeClr val="accent6">
                  <a:lumMod val="75000"/>
                </a:schemeClr>
              </a:gs>
            </a:gsLst>
            <a:lin ang="5400000" scaled="0"/>
          </a:gradFill>
          <a:ln w="12700" cap="flat" cmpd="sng" algn="ctr">
            <a:solidFill>
              <a:srgbClr val="5B9BD5">
                <a:shade val="50000"/>
              </a:srgbClr>
            </a:solidFill>
            <a:prstDash val="solid"/>
            <a:miter lim="800000"/>
          </a:ln>
          <a:effectLst>
            <a:outerShdw blurRad="50800" dist="38100" dir="16200000" rotWithShape="0">
              <a:prstClr val="black">
                <a:alpha val="40000"/>
              </a:prstClr>
            </a:outerShdw>
          </a:effectLst>
        </p:spPr>
        <p:txBody>
          <a:bodyPr lIns="91440" tIns="45720" rIns="91440" bIns="45720" rtlCol="0" anchor="ctr"/>
          <a:lstStyle/>
          <a:p>
            <a:pPr algn="ctr" defTabSz="914377">
              <a:defRPr/>
            </a:pPr>
            <a:endParaRPr lang="en-US" sz="1867" kern="0">
              <a:solidFill>
                <a:prstClr val="black"/>
              </a:solidFill>
              <a:latin typeface="Calibri" panose="020F0502020204030204"/>
            </a:endParaRPr>
          </a:p>
        </p:txBody>
      </p:sp>
      <p:sp>
        <p:nvSpPr>
          <p:cNvPr id="15" name="Chevron 17"/>
          <p:cNvSpPr/>
          <p:nvPr/>
        </p:nvSpPr>
        <p:spPr>
          <a:xfrm rot="10800000" flipH="1">
            <a:off x="6204418" y="3150008"/>
            <a:ext cx="452927" cy="555477"/>
          </a:xfrm>
          <a:prstGeom prst="chevron">
            <a:avLst/>
          </a:prstGeom>
          <a:gradFill>
            <a:gsLst>
              <a:gs pos="6000">
                <a:schemeClr val="accent6">
                  <a:lumMod val="75000"/>
                </a:schemeClr>
              </a:gs>
              <a:gs pos="41000">
                <a:schemeClr val="accent6">
                  <a:lumMod val="50000"/>
                </a:schemeClr>
              </a:gs>
            </a:gsLst>
            <a:lin ang="5400000" scaled="0"/>
          </a:gradFill>
          <a:ln w="12700" cap="flat" cmpd="sng" algn="ctr">
            <a:solidFill>
              <a:srgbClr val="5B9BD5">
                <a:shade val="50000"/>
              </a:srgbClr>
            </a:solidFill>
            <a:prstDash val="solid"/>
            <a:miter lim="800000"/>
          </a:ln>
          <a:effectLst>
            <a:outerShdw blurRad="50800" dist="38100" dir="16200000" rotWithShape="0">
              <a:prstClr val="black">
                <a:alpha val="40000"/>
              </a:prstClr>
            </a:outerShdw>
          </a:effectLst>
        </p:spPr>
        <p:txBody>
          <a:bodyPr lIns="91440" tIns="45720" rIns="91440" bIns="45720" rtlCol="0" anchor="ctr"/>
          <a:lstStyle/>
          <a:p>
            <a:pPr algn="ctr" defTabSz="914377">
              <a:defRPr/>
            </a:pPr>
            <a:endParaRPr lang="en-US" sz="1867" kern="0">
              <a:solidFill>
                <a:prstClr val="black"/>
              </a:solidFill>
              <a:latin typeface="Calibri" panose="020F0502020204030204"/>
            </a:endParaRPr>
          </a:p>
        </p:txBody>
      </p:sp>
      <p:sp>
        <p:nvSpPr>
          <p:cNvPr id="16" name="Title 1"/>
          <p:cNvSpPr>
            <a:spLocks noGrp="1"/>
          </p:cNvSpPr>
          <p:nvPr>
            <p:ph type="title"/>
          </p:nvPr>
        </p:nvSpPr>
        <p:spPr>
          <a:xfrm>
            <a:off x="-3600" y="144000"/>
            <a:ext cx="7092000" cy="344032"/>
          </a:xfrm>
        </p:spPr>
        <p:txBody>
          <a:bodyPr>
            <a:noAutofit/>
          </a:bodyPr>
          <a:lstStyle/>
          <a:p>
            <a:r>
              <a:rPr lang="id-ID" dirty="0">
                <a:sym typeface="+mn-ea"/>
              </a:rPr>
              <a:t>Lanjutan ... (FORMAT </a:t>
            </a:r>
            <a:r>
              <a:rPr lang="id-ID" dirty="0"/>
              <a:t>LAPORAN KINERJA INSTANSI PEMERINTAH</a:t>
            </a:r>
            <a:r>
              <a:rPr lang="id-ID" dirty="0">
                <a:sym typeface="+mn-ea"/>
              </a:rPr>
              <a:t>)</a:t>
            </a:r>
            <a:endParaRPr lang="id-ID" dirty="0"/>
          </a:p>
        </p:txBody>
      </p:sp>
      <p:sp>
        <p:nvSpPr>
          <p:cNvPr id="17" name="Slide Number Placeholder 2"/>
          <p:cNvSpPr>
            <a:spLocks noGrp="1"/>
          </p:cNvSpPr>
          <p:nvPr/>
        </p:nvSpPr>
        <p:spPr>
          <a:xfrm>
            <a:off x="7113270" y="5006975"/>
            <a:ext cx="446405" cy="251460"/>
          </a:xfrm>
          <a:prstGeom prst="rect">
            <a:avLst/>
          </a:prstGeom>
          <a:solidFill>
            <a:srgbClr val="F9BE19"/>
          </a:solid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en-US" sz="1200" b="1" i="0" u="none" strike="noStrike" kern="1200" cap="none" spc="0" normalizeH="0" baseline="0" noProof="0" dirty="0">
                <a:ln>
                  <a:noFill/>
                </a:ln>
                <a:solidFill>
                  <a:schemeClr val="tx1"/>
                </a:solidFill>
                <a:effectLst/>
                <a:uLnTx/>
                <a:uFillTx/>
                <a:latin typeface="Calibri" panose="020F0502020204030204"/>
                <a:ea typeface="+mn-ea"/>
                <a:cs typeface="+mn-cs"/>
              </a:rPr>
              <a:t>5</a:t>
            </a:r>
            <a:r>
              <a:rPr kumimoji="0" lang="id-ID" sz="1200" b="1" i="0" u="none" strike="noStrike" kern="1200" cap="none" spc="0" normalizeH="0" baseline="0" noProof="0" dirty="0">
                <a:ln>
                  <a:noFill/>
                </a:ln>
                <a:solidFill>
                  <a:schemeClr val="tx1"/>
                </a:solidFill>
                <a:effectLst/>
                <a:uLnTx/>
                <a:uFillTx/>
                <a:latin typeface="Calibri" panose="020F0502020204030204"/>
                <a:ea typeface="+mn-ea"/>
                <a:cs typeface="+mn-cs"/>
              </a:rPr>
              <a:t>0</a:t>
            </a:r>
            <a:endParaRPr kumimoji="0" lang="en-US" sz="1200" b="1"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
        <p:nvSpPr>
          <p:cNvPr id="19" name="TextBox 18"/>
          <p:cNvSpPr txBox="1"/>
          <p:nvPr/>
        </p:nvSpPr>
        <p:spPr>
          <a:xfrm>
            <a:off x="535294" y="4162275"/>
            <a:ext cx="3096000" cy="252000"/>
          </a:xfrm>
          <a:prstGeom prst="rect">
            <a:avLst/>
          </a:prstGeom>
          <a:noFill/>
        </p:spPr>
        <p:txBody>
          <a:bodyPr wrap="square" lIns="91365" tIns="45684" rIns="91365" bIns="45684" rtlCol="0">
            <a:spAutoFit/>
          </a:bodyPr>
          <a:lstStyle/>
          <a:p>
            <a:r>
              <a:rPr lang="en-US" sz="1050" dirty="0" err="1">
                <a:solidFill>
                  <a:schemeClr val="bg2">
                    <a:lumMod val="25000"/>
                  </a:schemeClr>
                </a:solidFill>
                <a:latin typeface="Arial" panose="020B0604020202020204" pitchFamily="34" charset="0"/>
                <a:cs typeface="Arial" panose="020B0604020202020204" pitchFamily="34" charset="0"/>
              </a:rPr>
              <a:t>Sumber</a:t>
            </a:r>
            <a:r>
              <a:rPr lang="en-US" sz="1050" dirty="0">
                <a:solidFill>
                  <a:schemeClr val="bg2">
                    <a:lumMod val="25000"/>
                  </a:schemeClr>
                </a:solidFill>
                <a:latin typeface="Arial" panose="020B0604020202020204" pitchFamily="34" charset="0"/>
                <a:cs typeface="Arial" panose="020B0604020202020204" pitchFamily="34" charset="0"/>
              </a:rPr>
              <a:t> : </a:t>
            </a:r>
            <a:r>
              <a:rPr lang="en-US" sz="1050" dirty="0" err="1">
                <a:solidFill>
                  <a:schemeClr val="bg2">
                    <a:lumMod val="25000"/>
                  </a:schemeClr>
                </a:solidFill>
                <a:latin typeface="Arial" panose="020B0604020202020204" pitchFamily="34" charset="0"/>
                <a:cs typeface="Arial" panose="020B0604020202020204" pitchFamily="34" charset="0"/>
              </a:rPr>
              <a:t>Permenhub</a:t>
            </a:r>
            <a:r>
              <a:rPr lang="en-US" sz="1050" dirty="0">
                <a:solidFill>
                  <a:schemeClr val="bg2">
                    <a:lumMod val="25000"/>
                  </a:schemeClr>
                </a:solidFill>
                <a:latin typeface="Arial" panose="020B0604020202020204" pitchFamily="34" charset="0"/>
                <a:cs typeface="Arial" panose="020B0604020202020204" pitchFamily="34" charset="0"/>
              </a:rPr>
              <a:t> No. PM 85/2020</a:t>
            </a:r>
            <a:r>
              <a:rPr lang="id-ID" sz="1050" dirty="0">
                <a:solidFill>
                  <a:schemeClr val="bg2">
                    <a:lumMod val="25000"/>
                  </a:schemeClr>
                </a:solidFill>
                <a:latin typeface="Arial" panose="020B0604020202020204" pitchFamily="34" charset="0"/>
                <a:cs typeface="Arial" panose="020B0604020202020204" pitchFamily="34" charset="0"/>
              </a:rPr>
              <a:t> (diolah)</a:t>
            </a:r>
            <a:endParaRPr lang="en-US" sz="1050" dirty="0">
              <a:solidFill>
                <a:schemeClr val="bg2">
                  <a:lumMod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4348506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881658" y="887741"/>
            <a:ext cx="4968000" cy="3312000"/>
          </a:xfrm>
          <a:prstGeom prst="rect">
            <a:avLst/>
          </a:prstGeom>
          <a:solidFill>
            <a:schemeClr val="accent6">
              <a:lumMod val="50000"/>
            </a:schemeClr>
          </a:solidFill>
          <a:ln w="22225">
            <a:solidFill>
              <a:schemeClr val="accent6">
                <a:lumMod val="50000"/>
              </a:schemeClr>
            </a:solidFill>
            <a:prstDash val="sysDot"/>
          </a:ln>
        </p:spPr>
        <p:txBody>
          <a:bodyPr wrap="square" rtlCol="0">
            <a:spAutoFit/>
          </a:bodyPr>
          <a:lstStyle/>
          <a:p>
            <a:pPr defTabSz="914377">
              <a:defRPr/>
            </a:pPr>
            <a:r>
              <a:rPr lang="en-ID" sz="1867" kern="0" dirty="0"/>
              <a:t>LL</a:t>
            </a:r>
          </a:p>
        </p:txBody>
      </p:sp>
      <p:sp>
        <p:nvSpPr>
          <p:cNvPr id="17" name="TextBox 16"/>
          <p:cNvSpPr txBox="1"/>
          <p:nvPr/>
        </p:nvSpPr>
        <p:spPr>
          <a:xfrm>
            <a:off x="743429" y="802686"/>
            <a:ext cx="4968000" cy="3231654"/>
          </a:xfrm>
          <a:prstGeom prst="rect">
            <a:avLst/>
          </a:prstGeom>
          <a:solidFill>
            <a:sysClr val="window" lastClr="FFFFFF"/>
          </a:solidFill>
          <a:ln w="6350">
            <a:solidFill>
              <a:schemeClr val="bg2">
                <a:lumMod val="25000"/>
              </a:schemeClr>
            </a:solidFill>
            <a:prstDash val="solid"/>
          </a:ln>
        </p:spPr>
        <p:txBody>
          <a:bodyPr wrap="square" rtlCol="0">
            <a:spAutoFit/>
          </a:bodyPr>
          <a:lstStyle/>
          <a:p>
            <a:pPr defTabSz="914377">
              <a:defRPr/>
            </a:pPr>
            <a:r>
              <a:rPr lang="en-ID" sz="1200" b="1" kern="0" dirty="0"/>
              <a:t>BAB III AKUNTABILITAS KINERJA</a:t>
            </a:r>
          </a:p>
          <a:p>
            <a:pPr defTabSz="914377">
              <a:defRPr/>
            </a:pPr>
            <a:r>
              <a:rPr lang="en-ID" sz="1200" kern="0" dirty="0"/>
              <a:t>3. 1   </a:t>
            </a:r>
            <a:r>
              <a:rPr lang="en-ID" sz="1200" kern="0" dirty="0" err="1"/>
              <a:t>Tahapan</a:t>
            </a:r>
            <a:r>
              <a:rPr lang="en-ID" sz="1200" kern="0" dirty="0"/>
              <a:t> </a:t>
            </a:r>
            <a:r>
              <a:rPr lang="en-ID" sz="1200" kern="0" dirty="0" err="1"/>
              <a:t>Pengukuran</a:t>
            </a:r>
            <a:r>
              <a:rPr lang="en-ID" sz="1200" kern="0" dirty="0"/>
              <a:t> </a:t>
            </a:r>
            <a:r>
              <a:rPr lang="en-ID" sz="1200" kern="0" dirty="0" err="1"/>
              <a:t>Kinerja</a:t>
            </a:r>
            <a:endParaRPr lang="en-ID" sz="1200" kern="0" dirty="0"/>
          </a:p>
          <a:p>
            <a:pPr defTabSz="914377">
              <a:defRPr/>
            </a:pPr>
            <a:r>
              <a:rPr lang="sv-SE" sz="1200" kern="0" dirty="0"/>
              <a:t>3. 2   Pengukuran Capaian Kinerja</a:t>
            </a:r>
          </a:p>
          <a:p>
            <a:pPr marL="584200" indent="-228600" defTabSz="914377">
              <a:buFont typeface="+mj-lt"/>
              <a:buAutoNum type="alphaUcPeriod"/>
              <a:defRPr/>
            </a:pPr>
            <a:r>
              <a:rPr lang="sv-SE" sz="1200" kern="0" dirty="0"/>
              <a:t>Perbandingan Realisasi Kinerja Terhadap Target Revisi PK dilengkapi analisis penyebab keberhasilan/kegagalan serta alternatif solusi yang perlu dilakukan</a:t>
            </a:r>
          </a:p>
          <a:p>
            <a:pPr marL="584200" indent="-228600" defTabSz="914377">
              <a:buFont typeface="+mj-lt"/>
              <a:buAutoNum type="alphaUcPeriod"/>
              <a:defRPr/>
            </a:pPr>
            <a:r>
              <a:rPr lang="sv-SE" sz="1200" kern="0" dirty="0"/>
              <a:t>Perbandingan Realisasi Kinerja Terhadap Kinerja tahun lalu dan beberapa tahun terakhir</a:t>
            </a:r>
          </a:p>
          <a:p>
            <a:pPr marL="584200" indent="-228600" defTabSz="914377">
              <a:buFont typeface="+mj-lt"/>
              <a:buAutoNum type="alphaUcPeriod"/>
              <a:defRPr/>
            </a:pPr>
            <a:r>
              <a:rPr lang="sv-SE" sz="1200" kern="0" dirty="0"/>
              <a:t>Perbandingan Realisasi Kinerja Terhadap Target Kinerja Pada Tahun bersangkutan Dalam Periode Renstra Kemenhub</a:t>
            </a:r>
          </a:p>
          <a:p>
            <a:pPr marL="584200" indent="-228600" defTabSz="914377">
              <a:buFont typeface="+mj-lt"/>
              <a:buAutoNum type="alphaUcPeriod"/>
              <a:defRPr/>
            </a:pPr>
            <a:r>
              <a:rPr lang="nn-NO" sz="1200" kern="0" dirty="0"/>
              <a:t>Membandingkan realisasi kinerja tahun ini dengan target nasional (jika ada);</a:t>
            </a:r>
            <a:endParaRPr lang="sv-SE" sz="1200" kern="0" dirty="0"/>
          </a:p>
          <a:p>
            <a:pPr defTabSz="914377">
              <a:defRPr/>
            </a:pPr>
            <a:r>
              <a:rPr lang="en-US" sz="1200" kern="0" dirty="0"/>
              <a:t>3. 3   </a:t>
            </a:r>
            <a:r>
              <a:rPr lang="en-US" sz="1200" kern="0" dirty="0" err="1"/>
              <a:t>Analisis</a:t>
            </a:r>
            <a:r>
              <a:rPr lang="en-US" sz="1200" kern="0" dirty="0"/>
              <a:t> </a:t>
            </a:r>
            <a:r>
              <a:rPr lang="en-US" sz="1200" kern="0" dirty="0" err="1"/>
              <a:t>Efisiensi</a:t>
            </a:r>
            <a:r>
              <a:rPr lang="en-US" sz="1200" kern="0" dirty="0"/>
              <a:t> </a:t>
            </a:r>
            <a:r>
              <a:rPr lang="en-US" sz="1200" kern="0" dirty="0" err="1"/>
              <a:t>Sumber</a:t>
            </a:r>
            <a:r>
              <a:rPr lang="en-US" sz="1200" kern="0" dirty="0"/>
              <a:t> </a:t>
            </a:r>
            <a:r>
              <a:rPr lang="en-US" sz="1200" kern="0" dirty="0" err="1"/>
              <a:t>Daya</a:t>
            </a:r>
            <a:endParaRPr lang="en-US" sz="1200" kern="0" dirty="0"/>
          </a:p>
          <a:p>
            <a:pPr defTabSz="914377">
              <a:defRPr/>
            </a:pPr>
            <a:r>
              <a:rPr lang="en-US" sz="1200" kern="0" dirty="0"/>
              <a:t>3. 4   </a:t>
            </a:r>
            <a:r>
              <a:rPr lang="en-US" sz="1200" kern="0" dirty="0" err="1"/>
              <a:t>Capaian</a:t>
            </a:r>
            <a:r>
              <a:rPr lang="en-US" sz="1200" kern="0" dirty="0"/>
              <a:t> </a:t>
            </a:r>
            <a:r>
              <a:rPr lang="en-US" sz="1200" kern="0" dirty="0" err="1"/>
              <a:t>Keberhasilan</a:t>
            </a:r>
            <a:r>
              <a:rPr lang="en-US" sz="1200" kern="0" dirty="0"/>
              <a:t> </a:t>
            </a:r>
            <a:r>
              <a:rPr lang="en-US" sz="1200" kern="0" dirty="0" err="1"/>
              <a:t>Lainnya</a:t>
            </a:r>
            <a:endParaRPr lang="en-US" sz="1200" kern="0" dirty="0"/>
          </a:p>
          <a:p>
            <a:pPr defTabSz="914377">
              <a:defRPr/>
            </a:pPr>
            <a:r>
              <a:rPr lang="en-US" sz="1200" kern="0" dirty="0"/>
              <a:t>3. 5   </a:t>
            </a:r>
            <a:r>
              <a:rPr lang="en-US" sz="1200" kern="0" dirty="0" err="1"/>
              <a:t>Realisasi</a:t>
            </a:r>
            <a:r>
              <a:rPr lang="en-US" sz="1200" kern="0" dirty="0"/>
              <a:t> </a:t>
            </a:r>
            <a:r>
              <a:rPr lang="en-US" sz="1200" kern="0" dirty="0" err="1"/>
              <a:t>Anggaran</a:t>
            </a:r>
            <a:r>
              <a:rPr lang="en-US" sz="1200" kern="0" dirty="0"/>
              <a:t> </a:t>
            </a:r>
          </a:p>
          <a:p>
            <a:pPr marL="355600" defTabSz="914377">
              <a:defRPr/>
            </a:pPr>
            <a:r>
              <a:rPr lang="en-US" sz="1200" kern="0" dirty="0" err="1"/>
              <a:t>Realisasi</a:t>
            </a:r>
            <a:r>
              <a:rPr lang="en-US" sz="1200" kern="0" dirty="0"/>
              <a:t> </a:t>
            </a:r>
            <a:r>
              <a:rPr lang="en-US" sz="1200" kern="0" dirty="0" err="1"/>
              <a:t>anggaran</a:t>
            </a:r>
            <a:r>
              <a:rPr lang="en-US" sz="1200" kern="0" dirty="0"/>
              <a:t> yang </a:t>
            </a:r>
            <a:r>
              <a:rPr lang="en-US" sz="1200" kern="0" dirty="0" err="1"/>
              <a:t>digunakan</a:t>
            </a:r>
            <a:r>
              <a:rPr lang="en-US" sz="1200" kern="0" dirty="0"/>
              <a:t> </a:t>
            </a:r>
            <a:r>
              <a:rPr lang="en-US" sz="1200" kern="0" dirty="0" err="1"/>
              <a:t>dan</a:t>
            </a:r>
            <a:r>
              <a:rPr lang="en-US" sz="1200" kern="0" dirty="0"/>
              <a:t> </a:t>
            </a:r>
            <a:r>
              <a:rPr lang="en-US" sz="1200" kern="0" dirty="0" err="1"/>
              <a:t>telah</a:t>
            </a:r>
            <a:r>
              <a:rPr lang="en-US" sz="1200" kern="0" dirty="0"/>
              <a:t> </a:t>
            </a:r>
            <a:r>
              <a:rPr lang="en-US" sz="1200" kern="0" dirty="0" err="1"/>
              <a:t>digunakan</a:t>
            </a:r>
            <a:r>
              <a:rPr lang="en-US" sz="1200" kern="0" dirty="0"/>
              <a:t> </a:t>
            </a:r>
            <a:r>
              <a:rPr lang="en-US" sz="1200" kern="0" dirty="0" err="1"/>
              <a:t>untuk</a:t>
            </a:r>
            <a:r>
              <a:rPr lang="en-US" sz="1200" kern="0" dirty="0"/>
              <a:t> </a:t>
            </a:r>
            <a:r>
              <a:rPr lang="en-US" sz="1200" kern="0" dirty="0" err="1"/>
              <a:t>mewujudkan</a:t>
            </a:r>
            <a:r>
              <a:rPr lang="en-US" sz="1200" kern="0" dirty="0"/>
              <a:t> </a:t>
            </a:r>
            <a:r>
              <a:rPr lang="en-US" sz="1200" kern="0" dirty="0" err="1"/>
              <a:t>kinerja</a:t>
            </a:r>
            <a:r>
              <a:rPr lang="en-US" sz="1200" kern="0" dirty="0"/>
              <a:t> </a:t>
            </a:r>
            <a:r>
              <a:rPr lang="en-US" sz="1200" kern="0" dirty="0" err="1"/>
              <a:t>oganisasi</a:t>
            </a:r>
            <a:r>
              <a:rPr lang="en-US" sz="1200" kern="0" dirty="0"/>
              <a:t> </a:t>
            </a:r>
            <a:r>
              <a:rPr lang="en-US" sz="1200" kern="0" dirty="0" err="1"/>
              <a:t>sesuai</a:t>
            </a:r>
            <a:r>
              <a:rPr lang="en-US" sz="1200" kern="0" dirty="0"/>
              <a:t> </a:t>
            </a:r>
            <a:r>
              <a:rPr lang="en-US" sz="1200" kern="0" dirty="0" err="1"/>
              <a:t>dokumen</a:t>
            </a:r>
            <a:r>
              <a:rPr lang="en-US" sz="1200" kern="0" dirty="0"/>
              <a:t> </a:t>
            </a:r>
            <a:r>
              <a:rPr lang="en-US" sz="1200" kern="0" dirty="0" err="1"/>
              <a:t>Perjanjian</a:t>
            </a:r>
            <a:r>
              <a:rPr lang="en-US" sz="1200" kern="0" dirty="0"/>
              <a:t> </a:t>
            </a:r>
            <a:r>
              <a:rPr lang="en-US" sz="1200" kern="0" dirty="0" err="1"/>
              <a:t>Kinerja</a:t>
            </a:r>
            <a:endParaRPr lang="en-US" sz="1200" kern="0" dirty="0"/>
          </a:p>
        </p:txBody>
      </p:sp>
      <p:sp>
        <p:nvSpPr>
          <p:cNvPr id="18" name="TextBox 17"/>
          <p:cNvSpPr txBox="1"/>
          <p:nvPr/>
        </p:nvSpPr>
        <p:spPr>
          <a:xfrm>
            <a:off x="5366021" y="3440270"/>
            <a:ext cx="1872000" cy="1224000"/>
          </a:xfrm>
          <a:prstGeom prst="rect">
            <a:avLst/>
          </a:prstGeom>
          <a:solidFill>
            <a:schemeClr val="accent6">
              <a:lumMod val="20000"/>
              <a:lumOff val="80000"/>
            </a:schemeClr>
          </a:solidFill>
          <a:ln w="19050">
            <a:solidFill>
              <a:schemeClr val="bg2">
                <a:lumMod val="25000"/>
              </a:schemeClr>
            </a:solidFill>
            <a:prstDash val="sysDot"/>
          </a:ln>
        </p:spPr>
        <p:txBody>
          <a:bodyPr wrap="square" rtlCol="0">
            <a:spAutoFit/>
          </a:bodyPr>
          <a:lstStyle/>
          <a:p>
            <a:pPr defTabSz="914377">
              <a:defRPr/>
            </a:pPr>
            <a:r>
              <a:rPr lang="en-US" sz="1200" kern="0" dirty="0" err="1"/>
              <a:t>Evaluasi</a:t>
            </a:r>
            <a:r>
              <a:rPr lang="en-US" sz="1200" kern="0" dirty="0"/>
              <a:t> </a:t>
            </a:r>
            <a:r>
              <a:rPr lang="en-US" sz="1200" kern="0" dirty="0" err="1"/>
              <a:t>dan</a:t>
            </a:r>
            <a:r>
              <a:rPr lang="en-US" sz="1200" kern="0" dirty="0"/>
              <a:t> </a:t>
            </a:r>
            <a:r>
              <a:rPr lang="en-US" sz="1200" kern="0" dirty="0" err="1"/>
              <a:t>analisis</a:t>
            </a:r>
            <a:r>
              <a:rPr lang="en-US" sz="1200" kern="0" dirty="0"/>
              <a:t> </a:t>
            </a:r>
            <a:r>
              <a:rPr lang="en-US" sz="1200" kern="0" dirty="0" err="1"/>
              <a:t>setiap</a:t>
            </a:r>
            <a:r>
              <a:rPr lang="en-US" sz="1200" kern="0" dirty="0"/>
              <a:t> </a:t>
            </a:r>
            <a:r>
              <a:rPr lang="en-US" sz="1200" kern="0" dirty="0" err="1"/>
              <a:t>sasaran</a:t>
            </a:r>
            <a:r>
              <a:rPr lang="en-US" sz="1200" kern="0" dirty="0"/>
              <a:t> </a:t>
            </a:r>
            <a:r>
              <a:rPr lang="en-US" sz="1200" kern="0" dirty="0" err="1"/>
              <a:t>strategis</a:t>
            </a:r>
            <a:r>
              <a:rPr lang="en-US" sz="1200" kern="0" dirty="0"/>
              <a:t> </a:t>
            </a:r>
            <a:r>
              <a:rPr lang="en-US" sz="1200" kern="0" dirty="0" err="1"/>
              <a:t>dan</a:t>
            </a:r>
            <a:r>
              <a:rPr lang="en-US" sz="1200" kern="0" dirty="0"/>
              <a:t> </a:t>
            </a:r>
            <a:r>
              <a:rPr lang="en-US" sz="1200" kern="0" dirty="0" err="1"/>
              <a:t>kondisi</a:t>
            </a:r>
            <a:r>
              <a:rPr lang="en-US" sz="1200" kern="0" dirty="0"/>
              <a:t> </a:t>
            </a:r>
            <a:r>
              <a:rPr lang="en-US" sz="1200" kern="0" dirty="0" err="1"/>
              <a:t>terakhir</a:t>
            </a:r>
            <a:r>
              <a:rPr lang="en-US" sz="1200" kern="0" dirty="0"/>
              <a:t> yang </a:t>
            </a:r>
            <a:r>
              <a:rPr lang="en-US" sz="1200" kern="0" dirty="0" err="1"/>
              <a:t>dicapai</a:t>
            </a:r>
            <a:r>
              <a:rPr lang="en-US" sz="1200" kern="0" dirty="0"/>
              <a:t> yang juga </a:t>
            </a:r>
            <a:r>
              <a:rPr lang="en-US" sz="1200" kern="0" dirty="0" err="1"/>
              <a:t>mencakup</a:t>
            </a:r>
            <a:r>
              <a:rPr lang="en-US" sz="1200" kern="0" dirty="0"/>
              <a:t> </a:t>
            </a:r>
            <a:r>
              <a:rPr lang="en-US" sz="1200" kern="0" dirty="0" err="1"/>
              <a:t>efisiensi</a:t>
            </a:r>
            <a:r>
              <a:rPr lang="en-US" sz="1200" kern="0" dirty="0"/>
              <a:t> </a:t>
            </a:r>
            <a:r>
              <a:rPr lang="en-US" sz="1200" kern="0" dirty="0" err="1"/>
              <a:t>sumber</a:t>
            </a:r>
            <a:r>
              <a:rPr lang="en-US" sz="1200" kern="0" dirty="0"/>
              <a:t> </a:t>
            </a:r>
            <a:r>
              <a:rPr lang="en-US" sz="1200" kern="0" dirty="0" err="1"/>
              <a:t>daya</a:t>
            </a:r>
            <a:endParaRPr lang="en-US" sz="1200" kern="0" dirty="0"/>
          </a:p>
        </p:txBody>
      </p:sp>
      <p:sp>
        <p:nvSpPr>
          <p:cNvPr id="19" name="Chevron 17"/>
          <p:cNvSpPr/>
          <p:nvPr/>
        </p:nvSpPr>
        <p:spPr>
          <a:xfrm rot="10800000" flipH="1">
            <a:off x="6302021" y="2077981"/>
            <a:ext cx="452927" cy="555477"/>
          </a:xfrm>
          <a:prstGeom prst="chevron">
            <a:avLst/>
          </a:prstGeom>
          <a:gradFill>
            <a:gsLst>
              <a:gs pos="6000">
                <a:schemeClr val="accent6">
                  <a:lumMod val="75000"/>
                </a:schemeClr>
              </a:gs>
              <a:gs pos="41000">
                <a:schemeClr val="accent6">
                  <a:lumMod val="50000"/>
                </a:schemeClr>
              </a:gs>
            </a:gsLst>
            <a:lin ang="5400000" scaled="0"/>
          </a:gradFill>
          <a:ln w="12700" cap="flat" cmpd="sng" algn="ctr">
            <a:solidFill>
              <a:srgbClr val="5B9BD5">
                <a:shade val="50000"/>
              </a:srgbClr>
            </a:solidFill>
            <a:prstDash val="solid"/>
            <a:miter lim="800000"/>
          </a:ln>
          <a:effectLst>
            <a:outerShdw blurRad="50800" dist="38100" dir="16200000" rotWithShape="0">
              <a:prstClr val="black">
                <a:alpha val="40000"/>
              </a:prstClr>
            </a:outerShdw>
          </a:effectLst>
        </p:spPr>
        <p:txBody>
          <a:bodyPr lIns="91440" tIns="45720" rIns="91440" bIns="45720" rtlCol="0" anchor="ctr"/>
          <a:lstStyle/>
          <a:p>
            <a:pPr algn="ctr" defTabSz="914377">
              <a:defRPr/>
            </a:pPr>
            <a:endParaRPr lang="en-US" sz="1867" kern="0">
              <a:solidFill>
                <a:prstClr val="black"/>
              </a:solidFill>
              <a:latin typeface="Calibri" panose="020F0502020204030204"/>
            </a:endParaRPr>
          </a:p>
        </p:txBody>
      </p:sp>
      <p:sp>
        <p:nvSpPr>
          <p:cNvPr id="7" name="Slide Number Placeholder 2"/>
          <p:cNvSpPr>
            <a:spLocks noGrp="1"/>
          </p:cNvSpPr>
          <p:nvPr/>
        </p:nvSpPr>
        <p:spPr>
          <a:xfrm>
            <a:off x="7113270" y="5006975"/>
            <a:ext cx="446405" cy="251460"/>
          </a:xfrm>
          <a:prstGeom prst="rect">
            <a:avLst/>
          </a:prstGeom>
          <a:solidFill>
            <a:srgbClr val="F9BE19"/>
          </a:solid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id-ID" sz="1200" b="1" i="0" u="none" strike="noStrike" kern="1200" cap="none" spc="0" normalizeH="0" baseline="0" noProof="0" dirty="0">
                <a:ln>
                  <a:noFill/>
                </a:ln>
                <a:solidFill>
                  <a:schemeClr val="tx1"/>
                </a:solidFill>
                <a:effectLst/>
                <a:uLnTx/>
                <a:uFillTx/>
                <a:latin typeface="Calibri" panose="020F0502020204030204"/>
                <a:ea typeface="+mn-ea"/>
                <a:cs typeface="+mn-cs"/>
              </a:rPr>
              <a:t>51</a:t>
            </a:r>
            <a:endParaRPr kumimoji="0" lang="en-US" sz="1200" b="1"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
        <p:nvSpPr>
          <p:cNvPr id="8" name="Title 1"/>
          <p:cNvSpPr>
            <a:spLocks noGrp="1"/>
          </p:cNvSpPr>
          <p:nvPr>
            <p:ph type="title"/>
          </p:nvPr>
        </p:nvSpPr>
        <p:spPr>
          <a:xfrm>
            <a:off x="-3600" y="144000"/>
            <a:ext cx="7092000" cy="344032"/>
          </a:xfrm>
        </p:spPr>
        <p:txBody>
          <a:bodyPr>
            <a:noAutofit/>
          </a:bodyPr>
          <a:lstStyle/>
          <a:p>
            <a:r>
              <a:rPr lang="id-ID" dirty="0">
                <a:sym typeface="+mn-ea"/>
              </a:rPr>
              <a:t>Lanjutan ... (FORMAT </a:t>
            </a:r>
            <a:r>
              <a:rPr lang="id-ID" dirty="0"/>
              <a:t>LAPORAN KINERJA INSTANSI PEMERINTAH</a:t>
            </a:r>
            <a:r>
              <a:rPr lang="id-ID" dirty="0">
                <a:sym typeface="+mn-ea"/>
              </a:rPr>
              <a:t>)</a:t>
            </a:r>
            <a:endParaRPr lang="id-ID" dirty="0"/>
          </a:p>
        </p:txBody>
      </p:sp>
      <p:sp>
        <p:nvSpPr>
          <p:cNvPr id="9" name="TextBox 8"/>
          <p:cNvSpPr txBox="1"/>
          <p:nvPr/>
        </p:nvSpPr>
        <p:spPr>
          <a:xfrm>
            <a:off x="784550" y="4238156"/>
            <a:ext cx="3096000" cy="252000"/>
          </a:xfrm>
          <a:prstGeom prst="rect">
            <a:avLst/>
          </a:prstGeom>
          <a:noFill/>
        </p:spPr>
        <p:txBody>
          <a:bodyPr wrap="square" lIns="91365" tIns="45684" rIns="91365" bIns="45684" rtlCol="0">
            <a:spAutoFit/>
          </a:bodyPr>
          <a:lstStyle/>
          <a:p>
            <a:r>
              <a:rPr lang="en-US" sz="1050" dirty="0" err="1">
                <a:solidFill>
                  <a:schemeClr val="bg2">
                    <a:lumMod val="25000"/>
                  </a:schemeClr>
                </a:solidFill>
                <a:latin typeface="Arial" panose="020B0604020202020204" pitchFamily="34" charset="0"/>
                <a:cs typeface="Arial" panose="020B0604020202020204" pitchFamily="34" charset="0"/>
              </a:rPr>
              <a:t>Sumber</a:t>
            </a:r>
            <a:r>
              <a:rPr lang="en-US" sz="1050" dirty="0">
                <a:solidFill>
                  <a:schemeClr val="bg2">
                    <a:lumMod val="25000"/>
                  </a:schemeClr>
                </a:solidFill>
                <a:latin typeface="Arial" panose="020B0604020202020204" pitchFamily="34" charset="0"/>
                <a:cs typeface="Arial" panose="020B0604020202020204" pitchFamily="34" charset="0"/>
              </a:rPr>
              <a:t> : </a:t>
            </a:r>
            <a:r>
              <a:rPr lang="en-US" sz="1050" dirty="0" err="1">
                <a:solidFill>
                  <a:schemeClr val="bg2">
                    <a:lumMod val="25000"/>
                  </a:schemeClr>
                </a:solidFill>
                <a:latin typeface="Arial" panose="020B0604020202020204" pitchFamily="34" charset="0"/>
                <a:cs typeface="Arial" panose="020B0604020202020204" pitchFamily="34" charset="0"/>
              </a:rPr>
              <a:t>Permenhub</a:t>
            </a:r>
            <a:r>
              <a:rPr lang="en-US" sz="1050" dirty="0">
                <a:solidFill>
                  <a:schemeClr val="bg2">
                    <a:lumMod val="25000"/>
                  </a:schemeClr>
                </a:solidFill>
                <a:latin typeface="Arial" panose="020B0604020202020204" pitchFamily="34" charset="0"/>
                <a:cs typeface="Arial" panose="020B0604020202020204" pitchFamily="34" charset="0"/>
              </a:rPr>
              <a:t> No. PM 85/2020</a:t>
            </a:r>
            <a:r>
              <a:rPr lang="id-ID" sz="1050" dirty="0">
                <a:solidFill>
                  <a:schemeClr val="bg2">
                    <a:lumMod val="25000"/>
                  </a:schemeClr>
                </a:solidFill>
                <a:latin typeface="Arial" panose="020B0604020202020204" pitchFamily="34" charset="0"/>
                <a:cs typeface="Arial" panose="020B0604020202020204" pitchFamily="34" charset="0"/>
              </a:rPr>
              <a:t> (diolah)</a:t>
            </a:r>
            <a:endParaRPr lang="en-US" sz="1050" dirty="0">
              <a:solidFill>
                <a:schemeClr val="bg2">
                  <a:lumMod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444958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88539" y="992829"/>
            <a:ext cx="4464000" cy="1224000"/>
          </a:xfrm>
          <a:prstGeom prst="rect">
            <a:avLst/>
          </a:prstGeom>
          <a:solidFill>
            <a:schemeClr val="accent6">
              <a:lumMod val="50000"/>
            </a:schemeClr>
          </a:solidFill>
          <a:ln w="22225">
            <a:solidFill>
              <a:schemeClr val="accent6">
                <a:lumMod val="50000"/>
              </a:schemeClr>
            </a:solidFill>
            <a:prstDash val="sysDot"/>
          </a:ln>
        </p:spPr>
        <p:txBody>
          <a:bodyPr wrap="square" rtlCol="0">
            <a:spAutoFit/>
          </a:bodyPr>
          <a:lstStyle/>
          <a:p>
            <a:pPr defTabSz="914377">
              <a:defRPr/>
            </a:pPr>
            <a:r>
              <a:rPr lang="en-ID" sz="1867" kern="0" dirty="0"/>
              <a:t>LL</a:t>
            </a:r>
          </a:p>
        </p:txBody>
      </p:sp>
      <p:sp>
        <p:nvSpPr>
          <p:cNvPr id="5" name="TextBox 4"/>
          <p:cNvSpPr txBox="1"/>
          <p:nvPr/>
        </p:nvSpPr>
        <p:spPr>
          <a:xfrm>
            <a:off x="411474" y="891347"/>
            <a:ext cx="4509349" cy="1015663"/>
          </a:xfrm>
          <a:prstGeom prst="rect">
            <a:avLst/>
          </a:prstGeom>
          <a:solidFill>
            <a:sysClr val="window" lastClr="FFFFFF"/>
          </a:solidFill>
          <a:ln w="6350">
            <a:solidFill>
              <a:schemeClr val="bg2">
                <a:lumMod val="25000"/>
              </a:schemeClr>
            </a:solidFill>
            <a:prstDash val="solid"/>
          </a:ln>
        </p:spPr>
        <p:txBody>
          <a:bodyPr wrap="square" rtlCol="0">
            <a:spAutoFit/>
          </a:bodyPr>
          <a:lstStyle/>
          <a:p>
            <a:pPr defTabSz="914377">
              <a:defRPr/>
            </a:pPr>
            <a:r>
              <a:rPr lang="en-ID" sz="1200" b="1" kern="0" dirty="0"/>
              <a:t>BAB IV PENUTUP</a:t>
            </a:r>
          </a:p>
          <a:p>
            <a:pPr defTabSz="914377">
              <a:defRPr/>
            </a:pPr>
            <a:r>
              <a:rPr lang="sv-SE" sz="1200" kern="0" dirty="0"/>
              <a:t>4. </a:t>
            </a:r>
            <a:r>
              <a:rPr lang="id-ID" sz="1200" kern="0" dirty="0"/>
              <a:t>1</a:t>
            </a:r>
            <a:r>
              <a:rPr lang="sv-SE" sz="1200" kern="0" dirty="0"/>
              <a:t>   Tindak Lanjut Rekomendasi pada Laporan Kinerja Sebelumnya</a:t>
            </a:r>
          </a:p>
          <a:p>
            <a:pPr marL="358775" indent="-358775" defTabSz="914377">
              <a:defRPr/>
            </a:pPr>
            <a:r>
              <a:rPr lang="en-ID" sz="1200" kern="0" dirty="0"/>
              <a:t>4. 1   Kesimpulan</a:t>
            </a:r>
            <a:r>
              <a:rPr lang="id-ID" sz="1200" kern="0" dirty="0"/>
              <a:t> (d</a:t>
            </a:r>
            <a:r>
              <a:rPr lang="fi-FI" sz="1200" kern="0" dirty="0"/>
              <a:t>iantaranya meliputi </a:t>
            </a:r>
            <a:r>
              <a:rPr lang="id-ID" sz="1200" kern="0" dirty="0"/>
              <a:t>simpulan </a:t>
            </a:r>
            <a:r>
              <a:rPr lang="fi-FI" sz="1200" kern="0" dirty="0"/>
              <a:t>pencapaian kinerja dan prestasi</a:t>
            </a:r>
            <a:r>
              <a:rPr lang="id-ID" sz="1200" kern="0" dirty="0"/>
              <a:t> </a:t>
            </a:r>
            <a:r>
              <a:rPr lang="fi-FI" sz="1200" kern="0" dirty="0"/>
              <a:t>unit kerja</a:t>
            </a:r>
            <a:r>
              <a:rPr lang="id-ID" sz="1200" kern="0" dirty="0"/>
              <a:t>)</a:t>
            </a:r>
            <a:endParaRPr lang="en-ID" sz="1200" kern="0" dirty="0"/>
          </a:p>
          <a:p>
            <a:pPr defTabSz="914377">
              <a:defRPr/>
            </a:pPr>
            <a:r>
              <a:rPr lang="en-US" sz="1200" kern="0" dirty="0"/>
              <a:t>4. 3   </a:t>
            </a:r>
            <a:r>
              <a:rPr lang="en-US" sz="1200" kern="0" dirty="0" err="1"/>
              <a:t>Rekomendasi</a:t>
            </a:r>
            <a:r>
              <a:rPr lang="en-US" sz="1200" kern="0" dirty="0"/>
              <a:t> </a:t>
            </a:r>
            <a:r>
              <a:rPr lang="en-US" sz="1200" kern="0" dirty="0" err="1"/>
              <a:t>Peningkatan</a:t>
            </a:r>
            <a:r>
              <a:rPr lang="en-US" sz="1200" kern="0" dirty="0"/>
              <a:t> </a:t>
            </a:r>
            <a:r>
              <a:rPr lang="en-US" sz="1200" kern="0" dirty="0" err="1"/>
              <a:t>Kinerja</a:t>
            </a:r>
            <a:endParaRPr lang="en-US" sz="1200" kern="0" dirty="0"/>
          </a:p>
        </p:txBody>
      </p:sp>
      <p:sp>
        <p:nvSpPr>
          <p:cNvPr id="6" name="TextBox 5"/>
          <p:cNvSpPr txBox="1"/>
          <p:nvPr/>
        </p:nvSpPr>
        <p:spPr>
          <a:xfrm>
            <a:off x="2284633" y="3031424"/>
            <a:ext cx="4716000" cy="1404000"/>
          </a:xfrm>
          <a:prstGeom prst="rect">
            <a:avLst/>
          </a:prstGeom>
          <a:solidFill>
            <a:schemeClr val="accent6">
              <a:lumMod val="50000"/>
            </a:schemeClr>
          </a:solidFill>
          <a:ln w="22225">
            <a:solidFill>
              <a:schemeClr val="accent6">
                <a:lumMod val="50000"/>
              </a:schemeClr>
            </a:solidFill>
            <a:prstDash val="sysDot"/>
          </a:ln>
        </p:spPr>
        <p:txBody>
          <a:bodyPr wrap="square" rtlCol="0">
            <a:spAutoFit/>
          </a:bodyPr>
          <a:lstStyle/>
          <a:p>
            <a:pPr defTabSz="914377">
              <a:defRPr/>
            </a:pPr>
            <a:r>
              <a:rPr lang="en-ID" sz="1867" kern="0" dirty="0"/>
              <a:t>LL</a:t>
            </a:r>
          </a:p>
        </p:txBody>
      </p:sp>
      <p:sp>
        <p:nvSpPr>
          <p:cNvPr id="7" name="TextBox 6"/>
          <p:cNvSpPr txBox="1"/>
          <p:nvPr/>
        </p:nvSpPr>
        <p:spPr>
          <a:xfrm>
            <a:off x="4791461" y="1522739"/>
            <a:ext cx="1764000" cy="1200329"/>
          </a:xfrm>
          <a:prstGeom prst="rect">
            <a:avLst/>
          </a:prstGeom>
          <a:solidFill>
            <a:schemeClr val="accent6">
              <a:lumMod val="20000"/>
              <a:lumOff val="80000"/>
            </a:schemeClr>
          </a:solidFill>
          <a:ln w="22225">
            <a:solidFill>
              <a:schemeClr val="bg2">
                <a:lumMod val="25000"/>
              </a:schemeClr>
            </a:solidFill>
            <a:prstDash val="sysDot"/>
          </a:ln>
        </p:spPr>
        <p:txBody>
          <a:bodyPr wrap="square" rtlCol="0">
            <a:spAutoFit/>
          </a:bodyPr>
          <a:lstStyle/>
          <a:p>
            <a:pPr defTabSz="914377">
              <a:defRPr/>
            </a:pPr>
            <a:r>
              <a:rPr lang="en-US" sz="1200" kern="0" dirty="0" err="1"/>
              <a:t>Berisi</a:t>
            </a:r>
            <a:r>
              <a:rPr lang="en-US" sz="1200" kern="0" dirty="0"/>
              <a:t> </a:t>
            </a:r>
            <a:r>
              <a:rPr lang="en-US" sz="1200" kern="0" dirty="0" err="1"/>
              <a:t>kesimpulan</a:t>
            </a:r>
            <a:r>
              <a:rPr lang="en-US" sz="1200" kern="0" dirty="0"/>
              <a:t> </a:t>
            </a:r>
            <a:r>
              <a:rPr lang="en-US" sz="1200" kern="0" dirty="0" err="1"/>
              <a:t>umum</a:t>
            </a:r>
            <a:r>
              <a:rPr lang="en-US" sz="1200" kern="0" dirty="0"/>
              <a:t> </a:t>
            </a:r>
            <a:r>
              <a:rPr lang="en-US" sz="1200" kern="0" dirty="0" err="1"/>
              <a:t>atas</a:t>
            </a:r>
            <a:r>
              <a:rPr lang="en-US" sz="1200" kern="0" dirty="0"/>
              <a:t> </a:t>
            </a:r>
            <a:r>
              <a:rPr lang="en-US" sz="1200" kern="0" dirty="0" err="1"/>
              <a:t>capaian</a:t>
            </a:r>
            <a:r>
              <a:rPr lang="en-US" sz="1200" kern="0" dirty="0"/>
              <a:t> </a:t>
            </a:r>
            <a:r>
              <a:rPr lang="en-US" sz="1200" kern="0" dirty="0" err="1"/>
              <a:t>kinerja</a:t>
            </a:r>
            <a:r>
              <a:rPr lang="en-US" sz="1200" kern="0" dirty="0"/>
              <a:t> </a:t>
            </a:r>
            <a:r>
              <a:rPr lang="en-US" sz="1200" kern="0" dirty="0" err="1"/>
              <a:t>dan</a:t>
            </a:r>
            <a:r>
              <a:rPr lang="en-US" sz="1200" kern="0" dirty="0"/>
              <a:t> </a:t>
            </a:r>
            <a:r>
              <a:rPr lang="en-US" sz="1200" kern="0" dirty="0" err="1"/>
              <a:t>langkah</a:t>
            </a:r>
            <a:r>
              <a:rPr lang="en-US" sz="1200" kern="0" dirty="0"/>
              <a:t> di masa </a:t>
            </a:r>
            <a:r>
              <a:rPr lang="en-US" sz="1200" kern="0" dirty="0" err="1"/>
              <a:t>akan</a:t>
            </a:r>
            <a:r>
              <a:rPr lang="en-US" sz="1200" kern="0" dirty="0"/>
              <a:t> </a:t>
            </a:r>
            <a:r>
              <a:rPr lang="en-US" sz="1200" kern="0" dirty="0" err="1"/>
              <a:t>datang</a:t>
            </a:r>
            <a:r>
              <a:rPr lang="en-US" sz="1200" kern="0" dirty="0"/>
              <a:t> </a:t>
            </a:r>
            <a:r>
              <a:rPr lang="en-US" sz="1200" kern="0" dirty="0" err="1"/>
              <a:t>untuk</a:t>
            </a:r>
            <a:r>
              <a:rPr lang="en-US" sz="1200" kern="0" dirty="0"/>
              <a:t> </a:t>
            </a:r>
            <a:r>
              <a:rPr lang="en-US" sz="1200" kern="0" dirty="0" err="1"/>
              <a:t>meningkatkan</a:t>
            </a:r>
            <a:r>
              <a:rPr lang="en-US" sz="1200" kern="0" dirty="0"/>
              <a:t> </a:t>
            </a:r>
            <a:r>
              <a:rPr lang="en-US" sz="1200" kern="0" dirty="0" err="1"/>
              <a:t>kinerja</a:t>
            </a:r>
            <a:r>
              <a:rPr lang="en-US" sz="1200" kern="0" dirty="0"/>
              <a:t> </a:t>
            </a:r>
            <a:r>
              <a:rPr lang="en-US" sz="1200" kern="0" dirty="0" err="1"/>
              <a:t>organisasi</a:t>
            </a:r>
            <a:r>
              <a:rPr lang="en-US" sz="1200" kern="0" dirty="0"/>
              <a:t> </a:t>
            </a:r>
          </a:p>
        </p:txBody>
      </p:sp>
      <p:sp>
        <p:nvSpPr>
          <p:cNvPr id="8" name="TextBox 7"/>
          <p:cNvSpPr txBox="1"/>
          <p:nvPr/>
        </p:nvSpPr>
        <p:spPr>
          <a:xfrm>
            <a:off x="2155067" y="2884427"/>
            <a:ext cx="4680000" cy="1200329"/>
          </a:xfrm>
          <a:prstGeom prst="rect">
            <a:avLst/>
          </a:prstGeom>
          <a:solidFill>
            <a:sysClr val="window" lastClr="FFFFFF"/>
          </a:solidFill>
          <a:ln w="6350">
            <a:solidFill>
              <a:schemeClr val="bg2">
                <a:lumMod val="25000"/>
              </a:schemeClr>
            </a:solidFill>
            <a:prstDash val="solid"/>
          </a:ln>
        </p:spPr>
        <p:txBody>
          <a:bodyPr wrap="square" rtlCol="0">
            <a:spAutoFit/>
          </a:bodyPr>
          <a:lstStyle/>
          <a:p>
            <a:pPr defTabSz="914377">
              <a:defRPr/>
            </a:pPr>
            <a:r>
              <a:rPr lang="en-ID" sz="1200" b="1" kern="0" dirty="0"/>
              <a:t>LAMPIRAN</a:t>
            </a:r>
          </a:p>
          <a:p>
            <a:pPr defTabSz="914377">
              <a:defRPr/>
            </a:pPr>
            <a:r>
              <a:rPr lang="en-ID" sz="1200" kern="0" dirty="0" err="1"/>
              <a:t>Lampiran</a:t>
            </a:r>
            <a:r>
              <a:rPr lang="en-ID" sz="1200" kern="0" dirty="0"/>
              <a:t> I.    </a:t>
            </a:r>
            <a:r>
              <a:rPr lang="en-ID" sz="1200" kern="0" dirty="0" err="1"/>
              <a:t>Rencana</a:t>
            </a:r>
            <a:r>
              <a:rPr lang="en-ID" sz="1200" kern="0" dirty="0"/>
              <a:t> </a:t>
            </a:r>
            <a:r>
              <a:rPr lang="en-ID" sz="1200" kern="0" dirty="0" err="1"/>
              <a:t>Kinerja</a:t>
            </a:r>
            <a:r>
              <a:rPr lang="en-ID" sz="1200" kern="0" dirty="0"/>
              <a:t> </a:t>
            </a:r>
            <a:r>
              <a:rPr lang="en-ID" sz="1200" kern="0" dirty="0" err="1"/>
              <a:t>Tahunan</a:t>
            </a:r>
            <a:endParaRPr lang="en-ID" sz="1200" kern="0" dirty="0"/>
          </a:p>
          <a:p>
            <a:pPr defTabSz="914377">
              <a:defRPr/>
            </a:pPr>
            <a:r>
              <a:rPr lang="en-ID" sz="1200" kern="0" dirty="0" err="1"/>
              <a:t>Lampiran</a:t>
            </a:r>
            <a:r>
              <a:rPr lang="en-ID" sz="1200" kern="0" dirty="0"/>
              <a:t> II.   </a:t>
            </a:r>
            <a:r>
              <a:rPr lang="en-ID" sz="1200" kern="0" dirty="0" err="1"/>
              <a:t>Perjanjian</a:t>
            </a:r>
            <a:r>
              <a:rPr lang="en-ID" sz="1200" kern="0" dirty="0"/>
              <a:t> </a:t>
            </a:r>
            <a:r>
              <a:rPr lang="en-ID" sz="1200" kern="0" dirty="0" err="1"/>
              <a:t>Kerja</a:t>
            </a:r>
            <a:r>
              <a:rPr lang="en-ID" sz="1200" kern="0" dirty="0"/>
              <a:t> (</a:t>
            </a:r>
            <a:r>
              <a:rPr lang="en-ID" sz="1200" kern="0" dirty="0" err="1"/>
              <a:t>revisi</a:t>
            </a:r>
            <a:r>
              <a:rPr lang="en-ID" sz="1200" kern="0" dirty="0"/>
              <a:t> </a:t>
            </a:r>
            <a:r>
              <a:rPr lang="en-ID" sz="1200" kern="0" dirty="0" err="1"/>
              <a:t>terakhir</a:t>
            </a:r>
            <a:r>
              <a:rPr lang="en-ID" sz="1200" kern="0" dirty="0"/>
              <a:t>)</a:t>
            </a:r>
          </a:p>
          <a:p>
            <a:pPr defTabSz="914377">
              <a:defRPr/>
            </a:pPr>
            <a:r>
              <a:rPr lang="en-ID" sz="1200" kern="0" dirty="0"/>
              <a:t>Lampiran I</a:t>
            </a:r>
            <a:r>
              <a:rPr lang="id-ID" sz="1200" kern="0" dirty="0"/>
              <a:t>II</a:t>
            </a:r>
            <a:r>
              <a:rPr lang="en-ID" sz="1200" kern="0" dirty="0"/>
              <a:t>.  </a:t>
            </a:r>
            <a:r>
              <a:rPr lang="en-ID" sz="1200" kern="0" dirty="0" err="1"/>
              <a:t>Komitmen</a:t>
            </a:r>
            <a:r>
              <a:rPr lang="en-ID" sz="1200" kern="0" dirty="0"/>
              <a:t> </a:t>
            </a:r>
            <a:r>
              <a:rPr lang="en-ID" sz="1200" kern="0" dirty="0" err="1"/>
              <a:t>Rekomendasi</a:t>
            </a:r>
            <a:r>
              <a:rPr lang="en-ID" sz="1200" kern="0" dirty="0"/>
              <a:t> </a:t>
            </a:r>
            <a:r>
              <a:rPr lang="en-ID" sz="1200" kern="0" dirty="0" err="1"/>
              <a:t>Peningkatan</a:t>
            </a:r>
            <a:r>
              <a:rPr lang="en-ID" sz="1200" kern="0" dirty="0"/>
              <a:t> </a:t>
            </a:r>
            <a:r>
              <a:rPr lang="en-ID" sz="1200" kern="0" dirty="0" err="1"/>
              <a:t>Kinerja</a:t>
            </a:r>
            <a:endParaRPr lang="en-ID" sz="1200" kern="0" dirty="0"/>
          </a:p>
          <a:p>
            <a:pPr defTabSz="914377">
              <a:defRPr/>
            </a:pPr>
            <a:r>
              <a:rPr lang="en-ID" sz="1200" kern="0" dirty="0"/>
              <a:t>Lampiran </a:t>
            </a:r>
            <a:r>
              <a:rPr lang="id-ID" sz="1200" kern="0" dirty="0"/>
              <a:t>I</a:t>
            </a:r>
            <a:r>
              <a:rPr lang="en-ID" sz="1200" kern="0" dirty="0"/>
              <a:t>V.   Monitoring </a:t>
            </a:r>
            <a:r>
              <a:rPr lang="en-ID" sz="1200" kern="0" dirty="0" err="1"/>
              <a:t>Rencana</a:t>
            </a:r>
            <a:r>
              <a:rPr lang="en-ID" sz="1200" kern="0" dirty="0"/>
              <a:t> </a:t>
            </a:r>
            <a:r>
              <a:rPr lang="en-ID" sz="1200" kern="0" dirty="0" err="1"/>
              <a:t>Aksi</a:t>
            </a:r>
            <a:endParaRPr lang="en-ID" sz="1200" kern="0" dirty="0"/>
          </a:p>
          <a:p>
            <a:pPr defTabSz="914377">
              <a:defRPr/>
            </a:pPr>
            <a:r>
              <a:rPr lang="en-ID" sz="1200" kern="0" dirty="0"/>
              <a:t>Lampiran V.  Data </a:t>
            </a:r>
            <a:r>
              <a:rPr lang="en-ID" sz="1200" kern="0" dirty="0" err="1"/>
              <a:t>Dukung</a:t>
            </a:r>
            <a:r>
              <a:rPr lang="en-ID" sz="1200" kern="0" dirty="0"/>
              <a:t> </a:t>
            </a:r>
            <a:r>
              <a:rPr lang="en-ID" sz="1200" kern="0" dirty="0" err="1"/>
              <a:t>Capaian</a:t>
            </a:r>
            <a:r>
              <a:rPr lang="en-ID" sz="1200" kern="0" dirty="0"/>
              <a:t> </a:t>
            </a:r>
            <a:r>
              <a:rPr lang="en-ID" sz="1200" kern="0" dirty="0" err="1"/>
              <a:t>Kinerja</a:t>
            </a:r>
            <a:r>
              <a:rPr lang="en-ID" sz="1200" kern="0" dirty="0"/>
              <a:t> Yang Valid</a:t>
            </a:r>
          </a:p>
        </p:txBody>
      </p:sp>
      <p:sp>
        <p:nvSpPr>
          <p:cNvPr id="9" name="Chevron 17"/>
          <p:cNvSpPr/>
          <p:nvPr/>
        </p:nvSpPr>
        <p:spPr>
          <a:xfrm rot="12946169" flipH="1">
            <a:off x="1577910" y="2462715"/>
            <a:ext cx="452927" cy="555477"/>
          </a:xfrm>
          <a:prstGeom prst="chevron">
            <a:avLst/>
          </a:prstGeom>
          <a:gradFill>
            <a:gsLst>
              <a:gs pos="6000">
                <a:schemeClr val="accent6">
                  <a:lumMod val="75000"/>
                </a:schemeClr>
              </a:gs>
              <a:gs pos="41000">
                <a:schemeClr val="accent6">
                  <a:lumMod val="50000"/>
                </a:schemeClr>
              </a:gs>
            </a:gsLst>
            <a:lin ang="5400000" scaled="0"/>
          </a:gradFill>
          <a:ln w="12700" cap="flat" cmpd="sng" algn="ctr">
            <a:solidFill>
              <a:srgbClr val="5B9BD5">
                <a:shade val="50000"/>
              </a:srgbClr>
            </a:solidFill>
            <a:prstDash val="solid"/>
            <a:miter lim="800000"/>
          </a:ln>
          <a:effectLst>
            <a:outerShdw blurRad="50800" dist="38100" dir="16200000" rotWithShape="0">
              <a:prstClr val="black">
                <a:alpha val="40000"/>
              </a:prstClr>
            </a:outerShdw>
          </a:effectLst>
        </p:spPr>
        <p:txBody>
          <a:bodyPr lIns="91440" tIns="45720" rIns="91440" bIns="45720" rtlCol="0" anchor="ctr"/>
          <a:lstStyle/>
          <a:p>
            <a:pPr algn="ctr" defTabSz="914377">
              <a:defRPr/>
            </a:pPr>
            <a:endParaRPr lang="en-US" sz="1867" kern="0">
              <a:solidFill>
                <a:prstClr val="black"/>
              </a:solidFill>
              <a:latin typeface="Calibri" panose="020F0502020204030204"/>
            </a:endParaRPr>
          </a:p>
        </p:txBody>
      </p:sp>
      <p:sp>
        <p:nvSpPr>
          <p:cNvPr id="10" name="Slide Number Placeholder 2"/>
          <p:cNvSpPr>
            <a:spLocks noGrp="1"/>
          </p:cNvSpPr>
          <p:nvPr/>
        </p:nvSpPr>
        <p:spPr>
          <a:xfrm>
            <a:off x="7113270" y="5006975"/>
            <a:ext cx="446405" cy="251460"/>
          </a:xfrm>
          <a:prstGeom prst="rect">
            <a:avLst/>
          </a:prstGeom>
          <a:solidFill>
            <a:srgbClr val="F9BE19"/>
          </a:solid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id-ID" sz="1200" b="1" i="0" u="none" strike="noStrike" kern="1200" cap="none" spc="0" normalizeH="0" baseline="0" noProof="0" dirty="0">
                <a:ln>
                  <a:noFill/>
                </a:ln>
                <a:solidFill>
                  <a:schemeClr val="tx1"/>
                </a:solidFill>
                <a:effectLst/>
                <a:uLnTx/>
                <a:uFillTx/>
                <a:latin typeface="Calibri" panose="020F0502020204030204"/>
                <a:ea typeface="+mn-ea"/>
                <a:cs typeface="+mn-cs"/>
              </a:rPr>
              <a:t>52</a:t>
            </a:r>
            <a:endParaRPr kumimoji="0" lang="en-US" sz="1200" b="1"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
        <p:nvSpPr>
          <p:cNvPr id="11" name="Title 1"/>
          <p:cNvSpPr>
            <a:spLocks noGrp="1"/>
          </p:cNvSpPr>
          <p:nvPr>
            <p:ph type="title"/>
          </p:nvPr>
        </p:nvSpPr>
        <p:spPr>
          <a:xfrm>
            <a:off x="-3600" y="144000"/>
            <a:ext cx="7092000" cy="344032"/>
          </a:xfrm>
        </p:spPr>
        <p:txBody>
          <a:bodyPr>
            <a:noAutofit/>
          </a:bodyPr>
          <a:lstStyle/>
          <a:p>
            <a:r>
              <a:rPr lang="id-ID" dirty="0">
                <a:sym typeface="+mn-ea"/>
              </a:rPr>
              <a:t>Lanjutan ... (FORMAT </a:t>
            </a:r>
            <a:r>
              <a:rPr lang="id-ID" dirty="0"/>
              <a:t>LAPORAN KINERJA INSTANSI PEMERINTAH</a:t>
            </a:r>
            <a:r>
              <a:rPr lang="id-ID" dirty="0">
                <a:sym typeface="+mn-ea"/>
              </a:rPr>
              <a:t>)</a:t>
            </a:r>
            <a:endParaRPr lang="id-ID" dirty="0"/>
          </a:p>
        </p:txBody>
      </p:sp>
      <p:sp>
        <p:nvSpPr>
          <p:cNvPr id="12" name="TextBox 11"/>
          <p:cNvSpPr txBox="1"/>
          <p:nvPr/>
        </p:nvSpPr>
        <p:spPr>
          <a:xfrm>
            <a:off x="4125461" y="4500609"/>
            <a:ext cx="3096000" cy="252000"/>
          </a:xfrm>
          <a:prstGeom prst="rect">
            <a:avLst/>
          </a:prstGeom>
          <a:noFill/>
        </p:spPr>
        <p:txBody>
          <a:bodyPr wrap="square" lIns="91365" tIns="45684" rIns="91365" bIns="45684" rtlCol="0">
            <a:spAutoFit/>
          </a:bodyPr>
          <a:lstStyle/>
          <a:p>
            <a:r>
              <a:rPr lang="en-US" sz="1050" dirty="0" err="1">
                <a:solidFill>
                  <a:schemeClr val="bg2">
                    <a:lumMod val="25000"/>
                  </a:schemeClr>
                </a:solidFill>
                <a:latin typeface="Arial" panose="020B0604020202020204" pitchFamily="34" charset="0"/>
                <a:cs typeface="Arial" panose="020B0604020202020204" pitchFamily="34" charset="0"/>
              </a:rPr>
              <a:t>Sumber</a:t>
            </a:r>
            <a:r>
              <a:rPr lang="en-US" sz="1050" dirty="0">
                <a:solidFill>
                  <a:schemeClr val="bg2">
                    <a:lumMod val="25000"/>
                  </a:schemeClr>
                </a:solidFill>
                <a:latin typeface="Arial" panose="020B0604020202020204" pitchFamily="34" charset="0"/>
                <a:cs typeface="Arial" panose="020B0604020202020204" pitchFamily="34" charset="0"/>
              </a:rPr>
              <a:t> : </a:t>
            </a:r>
            <a:r>
              <a:rPr lang="en-US" sz="1050" dirty="0" err="1">
                <a:solidFill>
                  <a:schemeClr val="bg2">
                    <a:lumMod val="25000"/>
                  </a:schemeClr>
                </a:solidFill>
                <a:latin typeface="Arial" panose="020B0604020202020204" pitchFamily="34" charset="0"/>
                <a:cs typeface="Arial" panose="020B0604020202020204" pitchFamily="34" charset="0"/>
              </a:rPr>
              <a:t>Permenhub</a:t>
            </a:r>
            <a:r>
              <a:rPr lang="en-US" sz="1050" dirty="0">
                <a:solidFill>
                  <a:schemeClr val="bg2">
                    <a:lumMod val="25000"/>
                  </a:schemeClr>
                </a:solidFill>
                <a:latin typeface="Arial" panose="020B0604020202020204" pitchFamily="34" charset="0"/>
                <a:cs typeface="Arial" panose="020B0604020202020204" pitchFamily="34" charset="0"/>
              </a:rPr>
              <a:t> No. PM 85/2020</a:t>
            </a:r>
            <a:r>
              <a:rPr lang="id-ID" sz="1050" dirty="0">
                <a:solidFill>
                  <a:schemeClr val="bg2">
                    <a:lumMod val="25000"/>
                  </a:schemeClr>
                </a:solidFill>
                <a:latin typeface="Arial" panose="020B0604020202020204" pitchFamily="34" charset="0"/>
                <a:cs typeface="Arial" panose="020B0604020202020204" pitchFamily="34" charset="0"/>
              </a:rPr>
              <a:t> (diolah)</a:t>
            </a:r>
            <a:endParaRPr lang="en-US" sz="1050" dirty="0">
              <a:solidFill>
                <a:schemeClr val="bg2">
                  <a:lumMod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889883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124" y="29744"/>
            <a:ext cx="7231610" cy="576000"/>
          </a:xfrm>
        </p:spPr>
        <p:txBody>
          <a:bodyPr>
            <a:noAutofit/>
          </a:bodyPr>
          <a:lstStyle/>
          <a:p>
            <a:pPr algn="l"/>
            <a:r>
              <a:rPr lang="id-ID" dirty="0"/>
              <a:t>Lanjutan... (FORMAT </a:t>
            </a:r>
            <a:r>
              <a:rPr lang="id-ID" i="1" dirty="0"/>
              <a:t>MANDATORY</a:t>
            </a:r>
            <a:r>
              <a:rPr lang="id-ID" dirty="0"/>
              <a:t> LAPORAN </a:t>
            </a:r>
            <a:r>
              <a:rPr lang="id-ID" dirty="0">
                <a:sym typeface="+mn-ea"/>
              </a:rPr>
              <a:t>TAHUNAN/LKIP)</a:t>
            </a:r>
            <a:endParaRPr lang="id-ID" dirty="0"/>
          </a:p>
        </p:txBody>
      </p:sp>
      <p:sp>
        <p:nvSpPr>
          <p:cNvPr id="23" name="Slide Number Placeholder 2"/>
          <p:cNvSpPr>
            <a:spLocks noGrp="1"/>
          </p:cNvSpPr>
          <p:nvPr/>
        </p:nvSpPr>
        <p:spPr>
          <a:xfrm>
            <a:off x="7113270" y="5006975"/>
            <a:ext cx="446405" cy="251460"/>
          </a:xfrm>
          <a:prstGeom prst="rect">
            <a:avLst/>
          </a:prstGeom>
          <a:solidFill>
            <a:srgbClr val="F9BE19"/>
          </a:solid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5502A5B-6024-440D-A5A9-5A109256076E}" type="slidenum">
              <a:rPr kumimoji="0" lang="en-US" sz="1200" b="1" i="0" u="none" strike="noStrike" kern="1200" cap="none" spc="0" normalizeH="0" baseline="0" noProof="0" smtClean="0">
                <a:ln>
                  <a:noFill/>
                </a:ln>
                <a:solidFill>
                  <a:schemeClr val="tx1"/>
                </a:solidFill>
                <a:effectLst/>
                <a:uLnTx/>
                <a:uFillTx/>
                <a:latin typeface="Calibri" panose="020F0502020204030204"/>
                <a:ea typeface="+mn-ea"/>
                <a:cs typeface="+mn-cs"/>
              </a:rPr>
              <a:t>109</a:t>
            </a:fld>
            <a:endParaRPr kumimoji="0" lang="en-US" sz="1200" b="1" i="0" u="none" strike="noStrike" kern="1200" cap="none" spc="0" normalizeH="0" baseline="0" noProof="0">
              <a:ln>
                <a:noFill/>
              </a:ln>
              <a:solidFill>
                <a:schemeClr val="tx1"/>
              </a:solidFill>
              <a:effectLst/>
              <a:uLnTx/>
              <a:uFillTx/>
              <a:latin typeface="Calibri" panose="020F0502020204030204"/>
              <a:ea typeface="+mn-ea"/>
              <a:cs typeface="+mn-cs"/>
            </a:endParaRPr>
          </a:p>
        </p:txBody>
      </p:sp>
      <p:pic>
        <p:nvPicPr>
          <p:cNvPr id="24" name="Picture 23">
            <a:extLst>
              <a:ext uri="{FF2B5EF4-FFF2-40B4-BE49-F238E27FC236}">
                <a16:creationId xmlns:a16="http://schemas.microsoft.com/office/drawing/2014/main" id="{7750C5A9-54D5-43CB-A5F1-7A685C911FB5}"/>
              </a:ext>
            </a:extLst>
          </p:cNvPr>
          <p:cNvPicPr>
            <a:picLocks noChangeAspect="1"/>
          </p:cNvPicPr>
          <p:nvPr/>
        </p:nvPicPr>
        <p:blipFill>
          <a:blip r:embed="rId2"/>
          <a:stretch>
            <a:fillRect/>
          </a:stretch>
        </p:blipFill>
        <p:spPr>
          <a:xfrm>
            <a:off x="273363" y="3334976"/>
            <a:ext cx="4507903" cy="741717"/>
          </a:xfrm>
          <a:prstGeom prst="rect">
            <a:avLst/>
          </a:prstGeom>
        </p:spPr>
      </p:pic>
      <p:pic>
        <p:nvPicPr>
          <p:cNvPr id="27" name="Picture 26">
            <a:extLst>
              <a:ext uri="{FF2B5EF4-FFF2-40B4-BE49-F238E27FC236}">
                <a16:creationId xmlns:a16="http://schemas.microsoft.com/office/drawing/2014/main" id="{8965C656-5593-45ED-9C55-ACCAE4D8928C}"/>
              </a:ext>
            </a:extLst>
          </p:cNvPr>
          <p:cNvPicPr>
            <a:picLocks noChangeAspect="1"/>
          </p:cNvPicPr>
          <p:nvPr/>
        </p:nvPicPr>
        <p:blipFill>
          <a:blip r:embed="rId3"/>
          <a:stretch>
            <a:fillRect/>
          </a:stretch>
        </p:blipFill>
        <p:spPr>
          <a:xfrm>
            <a:off x="273363" y="4283019"/>
            <a:ext cx="3439748" cy="653625"/>
          </a:xfrm>
          <a:prstGeom prst="rect">
            <a:avLst/>
          </a:prstGeom>
        </p:spPr>
      </p:pic>
      <p:sp>
        <p:nvSpPr>
          <p:cNvPr id="28" name="TextBox 27">
            <a:extLst>
              <a:ext uri="{FF2B5EF4-FFF2-40B4-BE49-F238E27FC236}">
                <a16:creationId xmlns:a16="http://schemas.microsoft.com/office/drawing/2014/main" id="{CCE8F16D-A0F2-40A7-B368-0F6B3827BA95}"/>
              </a:ext>
            </a:extLst>
          </p:cNvPr>
          <p:cNvSpPr txBox="1"/>
          <p:nvPr/>
        </p:nvSpPr>
        <p:spPr>
          <a:xfrm>
            <a:off x="205124" y="4045826"/>
            <a:ext cx="3726298" cy="264047"/>
          </a:xfrm>
          <a:prstGeom prst="rect">
            <a:avLst/>
          </a:prstGeom>
          <a:noFill/>
        </p:spPr>
        <p:txBody>
          <a:bodyPr wrap="square">
            <a:spAutoFit/>
          </a:bodyPr>
          <a:lstStyle/>
          <a:p>
            <a:r>
              <a:rPr lang="id-ID" sz="1116" dirty="0">
                <a:solidFill>
                  <a:srgbClr val="2F5496"/>
                </a:solidFill>
                <a:latin typeface="Calibri" panose="020F0502020204030204" pitchFamily="34" charset="0"/>
                <a:ea typeface="Calibri" panose="020F0502020204030204" pitchFamily="34" charset="0"/>
                <a:cs typeface="Times New Roman" panose="02020603050405020304" pitchFamily="18" charset="0"/>
              </a:rPr>
              <a:t>BAB 2.2: Perjanjian Kinerja (Alokasi Anggaran)</a:t>
            </a:r>
            <a:endParaRPr lang="en-ID" sz="1116" dirty="0"/>
          </a:p>
        </p:txBody>
      </p:sp>
      <p:sp>
        <p:nvSpPr>
          <p:cNvPr id="10" name="TextBox 9">
            <a:extLst>
              <a:ext uri="{FF2B5EF4-FFF2-40B4-BE49-F238E27FC236}">
                <a16:creationId xmlns:a16="http://schemas.microsoft.com/office/drawing/2014/main" id="{F7BF5124-559E-4EFA-978B-612317E6C629}"/>
              </a:ext>
            </a:extLst>
          </p:cNvPr>
          <p:cNvSpPr txBox="1"/>
          <p:nvPr/>
        </p:nvSpPr>
        <p:spPr>
          <a:xfrm>
            <a:off x="205124" y="506956"/>
            <a:ext cx="3726298" cy="264047"/>
          </a:xfrm>
          <a:prstGeom prst="rect">
            <a:avLst/>
          </a:prstGeom>
          <a:noFill/>
        </p:spPr>
        <p:txBody>
          <a:bodyPr wrap="square">
            <a:spAutoFit/>
          </a:bodyPr>
          <a:lstStyle/>
          <a:p>
            <a:r>
              <a:rPr lang="id-ID" sz="1116" dirty="0">
                <a:solidFill>
                  <a:srgbClr val="2F5496"/>
                </a:solidFill>
                <a:latin typeface="Calibri" panose="020F0502020204030204" pitchFamily="34" charset="0"/>
                <a:ea typeface="Calibri" panose="020F0502020204030204" pitchFamily="34" charset="0"/>
                <a:cs typeface="Times New Roman" panose="02020603050405020304" pitchFamily="18" charset="0"/>
              </a:rPr>
              <a:t>RINGKASAN EKSEKUTIF</a:t>
            </a:r>
            <a:endParaRPr lang="en-ID" sz="1116" dirty="0"/>
          </a:p>
        </p:txBody>
      </p:sp>
      <p:sp>
        <p:nvSpPr>
          <p:cNvPr id="13" name="TextBox 12">
            <a:extLst>
              <a:ext uri="{FF2B5EF4-FFF2-40B4-BE49-F238E27FC236}">
                <a16:creationId xmlns:a16="http://schemas.microsoft.com/office/drawing/2014/main" id="{B09906DF-B35E-48CD-AC5D-EBBE58CA68D0}"/>
              </a:ext>
            </a:extLst>
          </p:cNvPr>
          <p:cNvSpPr txBox="1"/>
          <p:nvPr/>
        </p:nvSpPr>
        <p:spPr>
          <a:xfrm>
            <a:off x="205124" y="2011069"/>
            <a:ext cx="3726298" cy="264047"/>
          </a:xfrm>
          <a:prstGeom prst="rect">
            <a:avLst/>
          </a:prstGeom>
          <a:noFill/>
        </p:spPr>
        <p:txBody>
          <a:bodyPr wrap="square">
            <a:spAutoFit/>
          </a:bodyPr>
          <a:lstStyle/>
          <a:p>
            <a:r>
              <a:rPr lang="id-ID" sz="1116" dirty="0">
                <a:solidFill>
                  <a:srgbClr val="2F5496"/>
                </a:solidFill>
                <a:latin typeface="Calibri" panose="020F0502020204030204" pitchFamily="34" charset="0"/>
                <a:ea typeface="Calibri" panose="020F0502020204030204" pitchFamily="34" charset="0"/>
                <a:cs typeface="Times New Roman" panose="02020603050405020304" pitchFamily="18" charset="0"/>
              </a:rPr>
              <a:t>BAB 2.1: Rencana Strategis</a:t>
            </a:r>
            <a:endParaRPr lang="en-ID" sz="1116" dirty="0"/>
          </a:p>
        </p:txBody>
      </p:sp>
      <p:pic>
        <p:nvPicPr>
          <p:cNvPr id="6" name="Picture 5">
            <a:extLst>
              <a:ext uri="{FF2B5EF4-FFF2-40B4-BE49-F238E27FC236}">
                <a16:creationId xmlns:a16="http://schemas.microsoft.com/office/drawing/2014/main" id="{F02BE250-5603-4592-8EC3-ACB836A902F0}"/>
              </a:ext>
            </a:extLst>
          </p:cNvPr>
          <p:cNvPicPr>
            <a:picLocks noChangeAspect="1"/>
          </p:cNvPicPr>
          <p:nvPr/>
        </p:nvPicPr>
        <p:blipFill>
          <a:blip r:embed="rId4"/>
          <a:stretch>
            <a:fillRect/>
          </a:stretch>
        </p:blipFill>
        <p:spPr>
          <a:xfrm>
            <a:off x="273363" y="2289087"/>
            <a:ext cx="4507903" cy="772162"/>
          </a:xfrm>
          <a:prstGeom prst="rect">
            <a:avLst/>
          </a:prstGeom>
        </p:spPr>
      </p:pic>
      <p:sp>
        <p:nvSpPr>
          <p:cNvPr id="16" name="TextBox 15">
            <a:extLst>
              <a:ext uri="{FF2B5EF4-FFF2-40B4-BE49-F238E27FC236}">
                <a16:creationId xmlns:a16="http://schemas.microsoft.com/office/drawing/2014/main" id="{4A89B370-D6D5-4AA2-9DBE-BF7F888B0159}"/>
              </a:ext>
            </a:extLst>
          </p:cNvPr>
          <p:cNvSpPr txBox="1"/>
          <p:nvPr/>
        </p:nvSpPr>
        <p:spPr>
          <a:xfrm>
            <a:off x="205123" y="3097247"/>
            <a:ext cx="5445049" cy="264047"/>
          </a:xfrm>
          <a:prstGeom prst="rect">
            <a:avLst/>
          </a:prstGeom>
          <a:noFill/>
        </p:spPr>
        <p:txBody>
          <a:bodyPr wrap="square">
            <a:spAutoFit/>
          </a:bodyPr>
          <a:lstStyle/>
          <a:p>
            <a:r>
              <a:rPr lang="id-ID" sz="1116" dirty="0">
                <a:solidFill>
                  <a:srgbClr val="2F5496"/>
                </a:solidFill>
                <a:latin typeface="Calibri" panose="020F0502020204030204" pitchFamily="34" charset="0"/>
                <a:ea typeface="Calibri" panose="020F0502020204030204" pitchFamily="34" charset="0"/>
                <a:cs typeface="Times New Roman" panose="02020603050405020304" pitchFamily="18" charset="0"/>
              </a:rPr>
              <a:t>BAB 2.2: Perjanjian Kinerja (</a:t>
            </a:r>
            <a:r>
              <a:rPr lang="sv-SE" sz="1116" dirty="0">
                <a:solidFill>
                  <a:srgbClr val="2F5496"/>
                </a:solidFill>
                <a:latin typeface="Calibri" panose="020F0502020204030204" pitchFamily="34" charset="0"/>
                <a:ea typeface="Calibri" panose="020F0502020204030204" pitchFamily="34" charset="0"/>
                <a:cs typeface="Times New Roman" panose="02020603050405020304" pitchFamily="18" charset="0"/>
              </a:rPr>
              <a:t>Sasaran, Indikator dan Target Kinerja </a:t>
            </a:r>
            <a:r>
              <a:rPr lang="id-ID" sz="1116" dirty="0">
                <a:solidFill>
                  <a:srgbClr val="2F5496"/>
                </a:solidFill>
                <a:latin typeface="Calibri" panose="020F0502020204030204" pitchFamily="34" charset="0"/>
                <a:ea typeface="Calibri" panose="020F0502020204030204" pitchFamily="34" charset="0"/>
                <a:cs typeface="Times New Roman" panose="02020603050405020304" pitchFamily="18" charset="0"/>
              </a:rPr>
              <a:t>) </a:t>
            </a:r>
            <a:endParaRPr lang="en-ID" sz="1116" dirty="0"/>
          </a:p>
        </p:txBody>
      </p:sp>
      <p:pic>
        <p:nvPicPr>
          <p:cNvPr id="8" name="Picture 7">
            <a:extLst>
              <a:ext uri="{FF2B5EF4-FFF2-40B4-BE49-F238E27FC236}">
                <a16:creationId xmlns:a16="http://schemas.microsoft.com/office/drawing/2014/main" id="{BFAC9976-080D-4AFA-AC13-C3A6C9D73B17}"/>
              </a:ext>
            </a:extLst>
          </p:cNvPr>
          <p:cNvPicPr>
            <a:picLocks noChangeAspect="1"/>
          </p:cNvPicPr>
          <p:nvPr/>
        </p:nvPicPr>
        <p:blipFill>
          <a:blip r:embed="rId5"/>
          <a:stretch>
            <a:fillRect/>
          </a:stretch>
        </p:blipFill>
        <p:spPr>
          <a:xfrm>
            <a:off x="273363" y="722367"/>
            <a:ext cx="4342486" cy="1333540"/>
          </a:xfrm>
          <a:prstGeom prst="rect">
            <a:avLst/>
          </a:prstGeom>
        </p:spPr>
      </p:pic>
    </p:spTree>
    <p:extLst>
      <p:ext uri="{BB962C8B-B14F-4D97-AF65-F5344CB8AC3E}">
        <p14:creationId xmlns:p14="http://schemas.microsoft.com/office/powerpoint/2010/main" val="26111561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22536" y="2423693"/>
            <a:ext cx="5237139" cy="1077218"/>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r>
              <a:rPr lang="id-ID" sz="3200" b="1" cap="none" spc="0" dirty="0">
                <a:ln/>
                <a:solidFill>
                  <a:schemeClr val="accent4"/>
                </a:solidFill>
                <a:effectLst/>
              </a:rPr>
              <a:t>DASAR HUKUM DAN</a:t>
            </a:r>
          </a:p>
          <a:p>
            <a:r>
              <a:rPr lang="id-ID" sz="3200" b="1" cap="none" spc="0" dirty="0">
                <a:ln/>
                <a:solidFill>
                  <a:schemeClr val="bg1"/>
                </a:solidFill>
                <a:effectLst/>
              </a:rPr>
              <a:t>AMANAH PM 85 TAHUN 2020</a:t>
            </a:r>
            <a:endParaRPr lang="en-US" sz="3200" b="1" cap="none" spc="0" dirty="0">
              <a:ln/>
              <a:solidFill>
                <a:schemeClr val="bg1"/>
              </a:solidFill>
              <a:effectLst/>
            </a:endParaRPr>
          </a:p>
        </p:txBody>
      </p:sp>
    </p:spTree>
    <p:extLst>
      <p:ext uri="{BB962C8B-B14F-4D97-AF65-F5344CB8AC3E}">
        <p14:creationId xmlns:p14="http://schemas.microsoft.com/office/powerpoint/2010/main" val="209628298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2"/>
          <p:cNvSpPr>
            <a:spLocks noGrp="1"/>
          </p:cNvSpPr>
          <p:nvPr/>
        </p:nvSpPr>
        <p:spPr>
          <a:xfrm>
            <a:off x="7113270" y="5006975"/>
            <a:ext cx="446405" cy="251460"/>
          </a:xfrm>
          <a:prstGeom prst="rect">
            <a:avLst/>
          </a:prstGeom>
          <a:solidFill>
            <a:srgbClr val="F9BE19"/>
          </a:solid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5502A5B-6024-440D-A5A9-5A109256076E}" type="slidenum">
              <a:rPr kumimoji="0" lang="en-US" sz="1200" b="1" i="0" u="none" strike="noStrike" kern="1200" cap="none" spc="0" normalizeH="0" baseline="0" noProof="0" smtClean="0">
                <a:ln>
                  <a:noFill/>
                </a:ln>
                <a:solidFill>
                  <a:schemeClr val="tx1"/>
                </a:solidFill>
                <a:effectLst/>
                <a:uLnTx/>
                <a:uFillTx/>
                <a:latin typeface="Calibri" panose="020F0502020204030204"/>
                <a:ea typeface="+mn-ea"/>
                <a:cs typeface="+mn-cs"/>
              </a:rPr>
              <a:t>110</a:t>
            </a:fld>
            <a:endParaRPr kumimoji="0" lang="en-US" sz="1200" b="1" i="0" u="none" strike="noStrike" kern="1200" cap="none" spc="0" normalizeH="0" baseline="0" noProof="0">
              <a:ln>
                <a:noFill/>
              </a:ln>
              <a:solidFill>
                <a:schemeClr val="tx1"/>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E34AC103-EE30-4B8D-9A58-E523288DE933}"/>
              </a:ext>
            </a:extLst>
          </p:cNvPr>
          <p:cNvPicPr>
            <a:picLocks noChangeAspect="1"/>
          </p:cNvPicPr>
          <p:nvPr/>
        </p:nvPicPr>
        <p:blipFill>
          <a:blip r:embed="rId2"/>
          <a:stretch>
            <a:fillRect/>
          </a:stretch>
        </p:blipFill>
        <p:spPr>
          <a:xfrm>
            <a:off x="259340" y="1302156"/>
            <a:ext cx="4196632" cy="801755"/>
          </a:xfrm>
          <a:prstGeom prst="rect">
            <a:avLst/>
          </a:prstGeom>
        </p:spPr>
      </p:pic>
      <p:sp>
        <p:nvSpPr>
          <p:cNvPr id="9" name="TextBox 8">
            <a:extLst>
              <a:ext uri="{FF2B5EF4-FFF2-40B4-BE49-F238E27FC236}">
                <a16:creationId xmlns:a16="http://schemas.microsoft.com/office/drawing/2014/main" id="{5A518190-B61A-45F2-91E7-8A11297F0033}"/>
              </a:ext>
            </a:extLst>
          </p:cNvPr>
          <p:cNvSpPr txBox="1"/>
          <p:nvPr/>
        </p:nvSpPr>
        <p:spPr>
          <a:xfrm>
            <a:off x="205124" y="1039336"/>
            <a:ext cx="3726298" cy="264047"/>
          </a:xfrm>
          <a:prstGeom prst="rect">
            <a:avLst/>
          </a:prstGeom>
          <a:noFill/>
        </p:spPr>
        <p:txBody>
          <a:bodyPr wrap="square">
            <a:spAutoFit/>
          </a:bodyPr>
          <a:lstStyle/>
          <a:p>
            <a:r>
              <a:rPr lang="id-ID" sz="1116" dirty="0">
                <a:solidFill>
                  <a:srgbClr val="2F5496"/>
                </a:solidFill>
                <a:latin typeface="Calibri" panose="020F0502020204030204" pitchFamily="34" charset="0"/>
                <a:ea typeface="Calibri" panose="020F0502020204030204" pitchFamily="34" charset="0"/>
                <a:cs typeface="Times New Roman" panose="02020603050405020304" pitchFamily="18" charset="0"/>
              </a:rPr>
              <a:t>BAB 3.2: Pengukuran Capaian Kinerja (Capaian Kinerja) </a:t>
            </a:r>
            <a:endParaRPr lang="en-ID" sz="1116" dirty="0"/>
          </a:p>
        </p:txBody>
      </p:sp>
      <p:pic>
        <p:nvPicPr>
          <p:cNvPr id="14" name="Picture 13">
            <a:extLst>
              <a:ext uri="{FF2B5EF4-FFF2-40B4-BE49-F238E27FC236}">
                <a16:creationId xmlns:a16="http://schemas.microsoft.com/office/drawing/2014/main" id="{93E5AEF3-5AF6-4E79-BFCA-4194B98792E1}"/>
              </a:ext>
            </a:extLst>
          </p:cNvPr>
          <p:cNvPicPr>
            <a:picLocks noChangeAspect="1"/>
          </p:cNvPicPr>
          <p:nvPr/>
        </p:nvPicPr>
        <p:blipFill>
          <a:blip r:embed="rId3"/>
          <a:stretch>
            <a:fillRect/>
          </a:stretch>
        </p:blipFill>
        <p:spPr>
          <a:xfrm>
            <a:off x="4992354" y="916839"/>
            <a:ext cx="2244175" cy="1348893"/>
          </a:xfrm>
          <a:prstGeom prst="rect">
            <a:avLst/>
          </a:prstGeom>
        </p:spPr>
      </p:pic>
      <p:sp>
        <p:nvSpPr>
          <p:cNvPr id="15" name="TextBox 14">
            <a:extLst>
              <a:ext uri="{FF2B5EF4-FFF2-40B4-BE49-F238E27FC236}">
                <a16:creationId xmlns:a16="http://schemas.microsoft.com/office/drawing/2014/main" id="{60BFF6CF-3871-46DB-A62E-207782ECAEE0}"/>
              </a:ext>
            </a:extLst>
          </p:cNvPr>
          <p:cNvSpPr txBox="1"/>
          <p:nvPr/>
        </p:nvSpPr>
        <p:spPr>
          <a:xfrm>
            <a:off x="205124" y="2218046"/>
            <a:ext cx="4250848" cy="264047"/>
          </a:xfrm>
          <a:prstGeom prst="rect">
            <a:avLst/>
          </a:prstGeom>
          <a:noFill/>
        </p:spPr>
        <p:txBody>
          <a:bodyPr wrap="square">
            <a:spAutoFit/>
          </a:bodyPr>
          <a:lstStyle/>
          <a:p>
            <a:r>
              <a:rPr lang="id-ID" sz="1116" dirty="0">
                <a:solidFill>
                  <a:srgbClr val="2F5496"/>
                </a:solidFill>
                <a:latin typeface="Calibri" panose="020F0502020204030204" pitchFamily="34" charset="0"/>
                <a:ea typeface="Calibri" panose="020F0502020204030204" pitchFamily="34" charset="0"/>
                <a:cs typeface="Times New Roman" panose="02020603050405020304" pitchFamily="18" charset="0"/>
              </a:rPr>
              <a:t>BAB 3.2: Pengukuran Capaian Kinerja (Perbandingan 3 Tahun Terakhir) </a:t>
            </a:r>
            <a:endParaRPr lang="en-ID" sz="1116" dirty="0"/>
          </a:p>
        </p:txBody>
      </p:sp>
      <p:pic>
        <p:nvPicPr>
          <p:cNvPr id="5" name="Picture 4">
            <a:extLst>
              <a:ext uri="{FF2B5EF4-FFF2-40B4-BE49-F238E27FC236}">
                <a16:creationId xmlns:a16="http://schemas.microsoft.com/office/drawing/2014/main" id="{95104284-5686-47EA-8C78-CBA39CFBE40B}"/>
              </a:ext>
            </a:extLst>
          </p:cNvPr>
          <p:cNvPicPr>
            <a:picLocks noChangeAspect="1"/>
          </p:cNvPicPr>
          <p:nvPr/>
        </p:nvPicPr>
        <p:blipFill>
          <a:blip r:embed="rId4"/>
          <a:stretch>
            <a:fillRect/>
          </a:stretch>
        </p:blipFill>
        <p:spPr>
          <a:xfrm>
            <a:off x="259341" y="2457038"/>
            <a:ext cx="4196632" cy="870703"/>
          </a:xfrm>
          <a:prstGeom prst="rect">
            <a:avLst/>
          </a:prstGeom>
        </p:spPr>
      </p:pic>
      <p:pic>
        <p:nvPicPr>
          <p:cNvPr id="6" name="Picture 5">
            <a:extLst>
              <a:ext uri="{FF2B5EF4-FFF2-40B4-BE49-F238E27FC236}">
                <a16:creationId xmlns:a16="http://schemas.microsoft.com/office/drawing/2014/main" id="{64E0F5E1-285F-42DC-8149-6F7CCA19B63B}"/>
              </a:ext>
            </a:extLst>
          </p:cNvPr>
          <p:cNvPicPr>
            <a:picLocks noChangeAspect="1"/>
          </p:cNvPicPr>
          <p:nvPr/>
        </p:nvPicPr>
        <p:blipFill>
          <a:blip r:embed="rId5"/>
          <a:stretch>
            <a:fillRect/>
          </a:stretch>
        </p:blipFill>
        <p:spPr>
          <a:xfrm>
            <a:off x="4999297" y="2328868"/>
            <a:ext cx="2244175" cy="1297881"/>
          </a:xfrm>
          <a:prstGeom prst="rect">
            <a:avLst/>
          </a:prstGeom>
        </p:spPr>
      </p:pic>
      <p:sp>
        <p:nvSpPr>
          <p:cNvPr id="16" name="TextBox 15">
            <a:extLst>
              <a:ext uri="{FF2B5EF4-FFF2-40B4-BE49-F238E27FC236}">
                <a16:creationId xmlns:a16="http://schemas.microsoft.com/office/drawing/2014/main" id="{8A7A3291-7C65-48AE-8B91-5D587BC651BA}"/>
              </a:ext>
            </a:extLst>
          </p:cNvPr>
          <p:cNvSpPr txBox="1"/>
          <p:nvPr/>
        </p:nvSpPr>
        <p:spPr>
          <a:xfrm>
            <a:off x="226977" y="3396457"/>
            <a:ext cx="4637254" cy="264047"/>
          </a:xfrm>
          <a:prstGeom prst="rect">
            <a:avLst/>
          </a:prstGeom>
          <a:noFill/>
        </p:spPr>
        <p:txBody>
          <a:bodyPr wrap="square">
            <a:spAutoFit/>
          </a:bodyPr>
          <a:lstStyle/>
          <a:p>
            <a:r>
              <a:rPr lang="id-ID" sz="1116" dirty="0">
                <a:solidFill>
                  <a:srgbClr val="2F5496"/>
                </a:solidFill>
                <a:latin typeface="Calibri" panose="020F0502020204030204" pitchFamily="34" charset="0"/>
                <a:ea typeface="Calibri" panose="020F0502020204030204" pitchFamily="34" charset="0"/>
                <a:cs typeface="Times New Roman" panose="02020603050405020304" pitchFamily="18" charset="0"/>
              </a:rPr>
              <a:t>BAB 3.2: Pengukuran Capaian Kinerja (Perbandingan dengan Target Renstra) </a:t>
            </a:r>
            <a:endParaRPr lang="en-ID" sz="1116" dirty="0"/>
          </a:p>
        </p:txBody>
      </p:sp>
      <p:pic>
        <p:nvPicPr>
          <p:cNvPr id="17" name="Picture 16">
            <a:extLst>
              <a:ext uri="{FF2B5EF4-FFF2-40B4-BE49-F238E27FC236}">
                <a16:creationId xmlns:a16="http://schemas.microsoft.com/office/drawing/2014/main" id="{9FFEE7DB-0B7D-4EC6-8C3C-9A8948534798}"/>
              </a:ext>
            </a:extLst>
          </p:cNvPr>
          <p:cNvPicPr>
            <a:picLocks noChangeAspect="1"/>
          </p:cNvPicPr>
          <p:nvPr/>
        </p:nvPicPr>
        <p:blipFill>
          <a:blip r:embed="rId6"/>
          <a:stretch>
            <a:fillRect/>
          </a:stretch>
        </p:blipFill>
        <p:spPr>
          <a:xfrm>
            <a:off x="259340" y="3659607"/>
            <a:ext cx="4515335" cy="653248"/>
          </a:xfrm>
          <a:prstGeom prst="rect">
            <a:avLst/>
          </a:prstGeom>
        </p:spPr>
      </p:pic>
      <p:pic>
        <p:nvPicPr>
          <p:cNvPr id="18" name="Picture 17">
            <a:extLst>
              <a:ext uri="{FF2B5EF4-FFF2-40B4-BE49-F238E27FC236}">
                <a16:creationId xmlns:a16="http://schemas.microsoft.com/office/drawing/2014/main" id="{51671B98-3E7A-44B4-8D29-7B61DE58BF80}"/>
              </a:ext>
            </a:extLst>
          </p:cNvPr>
          <p:cNvPicPr>
            <a:picLocks noChangeAspect="1"/>
          </p:cNvPicPr>
          <p:nvPr/>
        </p:nvPicPr>
        <p:blipFill>
          <a:blip r:embed="rId7"/>
          <a:stretch>
            <a:fillRect/>
          </a:stretch>
        </p:blipFill>
        <p:spPr>
          <a:xfrm>
            <a:off x="4999298" y="3691882"/>
            <a:ext cx="2237232" cy="1085250"/>
          </a:xfrm>
          <a:prstGeom prst="rect">
            <a:avLst/>
          </a:prstGeom>
        </p:spPr>
      </p:pic>
      <p:sp>
        <p:nvSpPr>
          <p:cNvPr id="22" name="Title 1">
            <a:extLst>
              <a:ext uri="{FF2B5EF4-FFF2-40B4-BE49-F238E27FC236}">
                <a16:creationId xmlns:a16="http://schemas.microsoft.com/office/drawing/2014/main" id="{B2D2BAA4-CA16-4950-BB1B-AD40F437BC1C}"/>
              </a:ext>
            </a:extLst>
          </p:cNvPr>
          <p:cNvSpPr>
            <a:spLocks noGrp="1"/>
          </p:cNvSpPr>
          <p:nvPr>
            <p:ph type="title"/>
          </p:nvPr>
        </p:nvSpPr>
        <p:spPr>
          <a:xfrm>
            <a:off x="205124" y="168639"/>
            <a:ext cx="7231610" cy="576000"/>
          </a:xfrm>
        </p:spPr>
        <p:txBody>
          <a:bodyPr>
            <a:noAutofit/>
          </a:bodyPr>
          <a:lstStyle/>
          <a:p>
            <a:pPr algn="l"/>
            <a:r>
              <a:rPr lang="id-ID" dirty="0"/>
              <a:t>Lanjutan... (FORMAT </a:t>
            </a:r>
            <a:r>
              <a:rPr lang="id-ID" i="1" dirty="0"/>
              <a:t>MANDATORY</a:t>
            </a:r>
            <a:r>
              <a:rPr lang="id-ID" dirty="0"/>
              <a:t> LAPORAN </a:t>
            </a:r>
            <a:r>
              <a:rPr lang="id-ID" dirty="0">
                <a:sym typeface="+mn-ea"/>
              </a:rPr>
              <a:t>TAHUNAN/LKIP)</a:t>
            </a:r>
            <a:endParaRPr lang="id-ID" dirty="0"/>
          </a:p>
        </p:txBody>
      </p:sp>
    </p:spTree>
    <p:extLst>
      <p:ext uri="{BB962C8B-B14F-4D97-AF65-F5344CB8AC3E}">
        <p14:creationId xmlns:p14="http://schemas.microsoft.com/office/powerpoint/2010/main" val="100795431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2"/>
          <p:cNvSpPr>
            <a:spLocks noGrp="1"/>
          </p:cNvSpPr>
          <p:nvPr/>
        </p:nvSpPr>
        <p:spPr>
          <a:xfrm>
            <a:off x="7113270" y="5006975"/>
            <a:ext cx="446405" cy="251460"/>
          </a:xfrm>
          <a:prstGeom prst="rect">
            <a:avLst/>
          </a:prstGeom>
          <a:solidFill>
            <a:srgbClr val="F9BE19"/>
          </a:solid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5502A5B-6024-440D-A5A9-5A109256076E}" type="slidenum">
              <a:rPr kumimoji="0" lang="en-US" sz="1200" b="1" i="0" u="none" strike="noStrike" kern="1200" cap="none" spc="0" normalizeH="0" baseline="0" noProof="0" smtClean="0">
                <a:ln>
                  <a:noFill/>
                </a:ln>
                <a:solidFill>
                  <a:schemeClr val="tx1"/>
                </a:solidFill>
                <a:effectLst/>
                <a:uLnTx/>
                <a:uFillTx/>
                <a:latin typeface="Calibri" panose="020F0502020204030204"/>
                <a:ea typeface="+mn-ea"/>
                <a:cs typeface="+mn-cs"/>
              </a:rPr>
              <a:t>111</a:t>
            </a:fld>
            <a:endParaRPr kumimoji="0" lang="en-US" sz="1200" b="1" i="0" u="none" strike="noStrike" kern="1200" cap="none" spc="0" normalizeH="0" baseline="0" noProof="0">
              <a:ln>
                <a:noFill/>
              </a:ln>
              <a:solidFill>
                <a:schemeClr val="tx1"/>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E85D3F59-99DD-422E-A52E-69B45CA8C2EC}"/>
              </a:ext>
            </a:extLst>
          </p:cNvPr>
          <p:cNvPicPr>
            <a:picLocks noChangeAspect="1"/>
          </p:cNvPicPr>
          <p:nvPr/>
        </p:nvPicPr>
        <p:blipFill>
          <a:blip r:embed="rId2"/>
          <a:stretch>
            <a:fillRect/>
          </a:stretch>
        </p:blipFill>
        <p:spPr>
          <a:xfrm>
            <a:off x="263495" y="2112827"/>
            <a:ext cx="4210792" cy="1239031"/>
          </a:xfrm>
          <a:prstGeom prst="rect">
            <a:avLst/>
          </a:prstGeom>
        </p:spPr>
      </p:pic>
      <p:sp>
        <p:nvSpPr>
          <p:cNvPr id="9" name="TextBox 8">
            <a:extLst>
              <a:ext uri="{FF2B5EF4-FFF2-40B4-BE49-F238E27FC236}">
                <a16:creationId xmlns:a16="http://schemas.microsoft.com/office/drawing/2014/main" id="{1B10C93F-E926-4F8D-87F3-48D136A3D107}"/>
              </a:ext>
            </a:extLst>
          </p:cNvPr>
          <p:cNvSpPr txBox="1"/>
          <p:nvPr/>
        </p:nvSpPr>
        <p:spPr>
          <a:xfrm>
            <a:off x="205124" y="1879689"/>
            <a:ext cx="3726298" cy="264047"/>
          </a:xfrm>
          <a:prstGeom prst="rect">
            <a:avLst/>
          </a:prstGeom>
          <a:noFill/>
        </p:spPr>
        <p:txBody>
          <a:bodyPr wrap="square">
            <a:spAutoFit/>
          </a:bodyPr>
          <a:lstStyle/>
          <a:p>
            <a:r>
              <a:rPr lang="id-ID" sz="1116" dirty="0">
                <a:solidFill>
                  <a:srgbClr val="2F5496"/>
                </a:solidFill>
                <a:latin typeface="Calibri" panose="020F0502020204030204" pitchFamily="34" charset="0"/>
                <a:ea typeface="Calibri" panose="020F0502020204030204" pitchFamily="34" charset="0"/>
                <a:cs typeface="Times New Roman" panose="02020603050405020304" pitchFamily="18" charset="0"/>
              </a:rPr>
              <a:t>BAB 3.5: Realisasi Anggaran Unit Kerja</a:t>
            </a:r>
            <a:endParaRPr lang="en-ID" sz="1116" dirty="0"/>
          </a:p>
        </p:txBody>
      </p:sp>
      <p:pic>
        <p:nvPicPr>
          <p:cNvPr id="10" name="Picture 9">
            <a:extLst>
              <a:ext uri="{FF2B5EF4-FFF2-40B4-BE49-F238E27FC236}">
                <a16:creationId xmlns:a16="http://schemas.microsoft.com/office/drawing/2014/main" id="{7F17B04F-F04F-4E89-90AE-4DAFA103DC79}"/>
              </a:ext>
            </a:extLst>
          </p:cNvPr>
          <p:cNvPicPr>
            <a:picLocks noChangeAspect="1"/>
          </p:cNvPicPr>
          <p:nvPr/>
        </p:nvPicPr>
        <p:blipFill>
          <a:blip r:embed="rId3"/>
          <a:stretch>
            <a:fillRect/>
          </a:stretch>
        </p:blipFill>
        <p:spPr>
          <a:xfrm>
            <a:off x="263495" y="3590138"/>
            <a:ext cx="4222636" cy="1305178"/>
          </a:xfrm>
          <a:prstGeom prst="rect">
            <a:avLst/>
          </a:prstGeom>
        </p:spPr>
      </p:pic>
      <p:sp>
        <p:nvSpPr>
          <p:cNvPr id="14" name="Title 1">
            <a:extLst>
              <a:ext uri="{FF2B5EF4-FFF2-40B4-BE49-F238E27FC236}">
                <a16:creationId xmlns:a16="http://schemas.microsoft.com/office/drawing/2014/main" id="{0A2E2184-999C-4382-B820-50A844AD55E0}"/>
              </a:ext>
            </a:extLst>
          </p:cNvPr>
          <p:cNvSpPr>
            <a:spLocks noGrp="1"/>
          </p:cNvSpPr>
          <p:nvPr>
            <p:ph type="title"/>
          </p:nvPr>
        </p:nvSpPr>
        <p:spPr>
          <a:xfrm>
            <a:off x="164032" y="39713"/>
            <a:ext cx="7231610" cy="576000"/>
          </a:xfrm>
        </p:spPr>
        <p:txBody>
          <a:bodyPr>
            <a:noAutofit/>
          </a:bodyPr>
          <a:lstStyle/>
          <a:p>
            <a:pPr algn="l"/>
            <a:r>
              <a:rPr lang="id-ID" dirty="0"/>
              <a:t>Lanjutan... (FORMAT </a:t>
            </a:r>
            <a:r>
              <a:rPr lang="id-ID" i="1" dirty="0"/>
              <a:t>MANDATORY</a:t>
            </a:r>
            <a:r>
              <a:rPr lang="id-ID" dirty="0"/>
              <a:t> LAPORAN </a:t>
            </a:r>
            <a:r>
              <a:rPr lang="id-ID" dirty="0">
                <a:sym typeface="+mn-ea"/>
              </a:rPr>
              <a:t>TAHUNAN/LKIP)</a:t>
            </a:r>
            <a:endParaRPr lang="id-ID" dirty="0"/>
          </a:p>
        </p:txBody>
      </p:sp>
      <p:sp>
        <p:nvSpPr>
          <p:cNvPr id="15" name="TextBox 14">
            <a:extLst>
              <a:ext uri="{FF2B5EF4-FFF2-40B4-BE49-F238E27FC236}">
                <a16:creationId xmlns:a16="http://schemas.microsoft.com/office/drawing/2014/main" id="{493D979C-0C1D-40E9-BBDF-EDA26888AEA7}"/>
              </a:ext>
            </a:extLst>
          </p:cNvPr>
          <p:cNvSpPr txBox="1"/>
          <p:nvPr/>
        </p:nvSpPr>
        <p:spPr>
          <a:xfrm>
            <a:off x="205124" y="565993"/>
            <a:ext cx="3726298" cy="264047"/>
          </a:xfrm>
          <a:prstGeom prst="rect">
            <a:avLst/>
          </a:prstGeom>
          <a:noFill/>
        </p:spPr>
        <p:txBody>
          <a:bodyPr wrap="square">
            <a:spAutoFit/>
          </a:bodyPr>
          <a:lstStyle/>
          <a:p>
            <a:r>
              <a:rPr lang="id-ID" sz="1116" dirty="0">
                <a:solidFill>
                  <a:srgbClr val="2F5496"/>
                </a:solidFill>
                <a:latin typeface="Calibri" panose="020F0502020204030204" pitchFamily="34" charset="0"/>
                <a:ea typeface="Calibri" panose="020F0502020204030204" pitchFamily="34" charset="0"/>
                <a:cs typeface="Times New Roman" panose="02020603050405020304" pitchFamily="18" charset="0"/>
              </a:rPr>
              <a:t>BAB 3.3: Analisis Efisiensi Sumber Daya</a:t>
            </a:r>
            <a:endParaRPr lang="en-ID" sz="1116" dirty="0"/>
          </a:p>
        </p:txBody>
      </p:sp>
      <p:pic>
        <p:nvPicPr>
          <p:cNvPr id="16" name="Picture 15">
            <a:extLst>
              <a:ext uri="{FF2B5EF4-FFF2-40B4-BE49-F238E27FC236}">
                <a16:creationId xmlns:a16="http://schemas.microsoft.com/office/drawing/2014/main" id="{F4BED449-A1F1-44F4-BBEE-51215A93BA94}"/>
              </a:ext>
            </a:extLst>
          </p:cNvPr>
          <p:cNvPicPr>
            <a:picLocks noChangeAspect="1"/>
          </p:cNvPicPr>
          <p:nvPr/>
        </p:nvPicPr>
        <p:blipFill>
          <a:blip r:embed="rId4"/>
          <a:stretch>
            <a:fillRect/>
          </a:stretch>
        </p:blipFill>
        <p:spPr>
          <a:xfrm>
            <a:off x="263495" y="820267"/>
            <a:ext cx="4727348" cy="1057260"/>
          </a:xfrm>
          <a:prstGeom prst="rect">
            <a:avLst/>
          </a:prstGeom>
        </p:spPr>
      </p:pic>
      <p:sp>
        <p:nvSpPr>
          <p:cNvPr id="18" name="TextBox 17">
            <a:extLst>
              <a:ext uri="{FF2B5EF4-FFF2-40B4-BE49-F238E27FC236}">
                <a16:creationId xmlns:a16="http://schemas.microsoft.com/office/drawing/2014/main" id="{0B6917D9-0645-4E00-82E2-2274E2A470DB}"/>
              </a:ext>
            </a:extLst>
          </p:cNvPr>
          <p:cNvSpPr txBox="1"/>
          <p:nvPr/>
        </p:nvSpPr>
        <p:spPr>
          <a:xfrm>
            <a:off x="205124" y="3354519"/>
            <a:ext cx="3726298" cy="264047"/>
          </a:xfrm>
          <a:prstGeom prst="rect">
            <a:avLst/>
          </a:prstGeom>
          <a:noFill/>
        </p:spPr>
        <p:txBody>
          <a:bodyPr wrap="square">
            <a:spAutoFit/>
          </a:bodyPr>
          <a:lstStyle/>
          <a:p>
            <a:r>
              <a:rPr lang="id-ID" sz="1116" dirty="0">
                <a:solidFill>
                  <a:srgbClr val="2F5496"/>
                </a:solidFill>
                <a:latin typeface="Calibri" panose="020F0502020204030204" pitchFamily="34" charset="0"/>
                <a:ea typeface="Calibri" panose="020F0502020204030204" pitchFamily="34" charset="0"/>
                <a:cs typeface="Times New Roman" panose="02020603050405020304" pitchFamily="18" charset="0"/>
              </a:rPr>
              <a:t>BAB 3.5: Realisasi Anggaran Per Indikator Kinerja</a:t>
            </a:r>
            <a:endParaRPr lang="en-ID" sz="1116" dirty="0"/>
          </a:p>
        </p:txBody>
      </p:sp>
    </p:spTree>
    <p:extLst>
      <p:ext uri="{BB962C8B-B14F-4D97-AF65-F5344CB8AC3E}">
        <p14:creationId xmlns:p14="http://schemas.microsoft.com/office/powerpoint/2010/main" val="43437234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2"/>
          <p:cNvSpPr>
            <a:spLocks noGrp="1"/>
          </p:cNvSpPr>
          <p:nvPr/>
        </p:nvSpPr>
        <p:spPr>
          <a:xfrm>
            <a:off x="7113270" y="5006975"/>
            <a:ext cx="446405" cy="251460"/>
          </a:xfrm>
          <a:prstGeom prst="rect">
            <a:avLst/>
          </a:prstGeom>
          <a:solidFill>
            <a:srgbClr val="F9BE19"/>
          </a:solid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5502A5B-6024-440D-A5A9-5A109256076E}" type="slidenum">
              <a:rPr kumimoji="0" lang="en-US" sz="1200" b="1" i="0" u="none" strike="noStrike" kern="1200" cap="none" spc="0" normalizeH="0" baseline="0" noProof="0" smtClean="0">
                <a:ln>
                  <a:noFill/>
                </a:ln>
                <a:solidFill>
                  <a:schemeClr val="tx1"/>
                </a:solidFill>
                <a:effectLst/>
                <a:uLnTx/>
                <a:uFillTx/>
                <a:latin typeface="Calibri" panose="020F0502020204030204"/>
                <a:ea typeface="+mn-ea"/>
                <a:cs typeface="+mn-cs"/>
              </a:rPr>
              <a:t>112</a:t>
            </a:fld>
            <a:endParaRPr kumimoji="0" lang="en-US" sz="1200" b="1" i="0" u="none" strike="noStrike" kern="1200" cap="none" spc="0" normalizeH="0" baseline="0" noProof="0">
              <a:ln>
                <a:noFill/>
              </a:ln>
              <a:solidFill>
                <a:schemeClr val="tx1"/>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04539F99-7A2E-4B0F-BC74-E19722E69B84}"/>
              </a:ext>
            </a:extLst>
          </p:cNvPr>
          <p:cNvSpPr txBox="1"/>
          <p:nvPr/>
        </p:nvSpPr>
        <p:spPr>
          <a:xfrm>
            <a:off x="270353" y="944562"/>
            <a:ext cx="3726298" cy="264047"/>
          </a:xfrm>
          <a:prstGeom prst="rect">
            <a:avLst/>
          </a:prstGeom>
          <a:noFill/>
        </p:spPr>
        <p:txBody>
          <a:bodyPr wrap="square">
            <a:spAutoFit/>
          </a:bodyPr>
          <a:lstStyle/>
          <a:p>
            <a:r>
              <a:rPr lang="id-ID" sz="1116" dirty="0">
                <a:solidFill>
                  <a:srgbClr val="2F5496"/>
                </a:solidFill>
                <a:latin typeface="Calibri" panose="020F0502020204030204" pitchFamily="34" charset="0"/>
                <a:ea typeface="Calibri" panose="020F0502020204030204" pitchFamily="34" charset="0"/>
                <a:cs typeface="Times New Roman" panose="02020603050405020304" pitchFamily="18" charset="0"/>
              </a:rPr>
              <a:t>BAB 4.1: Tindak Lanjut Rekomendasi Periode Sebelumnya</a:t>
            </a:r>
            <a:endParaRPr lang="en-ID" sz="1116" dirty="0"/>
          </a:p>
        </p:txBody>
      </p:sp>
      <p:sp>
        <p:nvSpPr>
          <p:cNvPr id="5" name="TextBox 4">
            <a:extLst>
              <a:ext uri="{FF2B5EF4-FFF2-40B4-BE49-F238E27FC236}">
                <a16:creationId xmlns:a16="http://schemas.microsoft.com/office/drawing/2014/main" id="{F82176D2-96BD-4933-BAC0-5C08C3D5E025}"/>
              </a:ext>
            </a:extLst>
          </p:cNvPr>
          <p:cNvSpPr txBox="1"/>
          <p:nvPr/>
        </p:nvSpPr>
        <p:spPr>
          <a:xfrm>
            <a:off x="270353" y="2044218"/>
            <a:ext cx="3726298" cy="264047"/>
          </a:xfrm>
          <a:prstGeom prst="rect">
            <a:avLst/>
          </a:prstGeom>
          <a:noFill/>
        </p:spPr>
        <p:txBody>
          <a:bodyPr wrap="square">
            <a:spAutoFit/>
          </a:bodyPr>
          <a:lstStyle/>
          <a:p>
            <a:r>
              <a:rPr lang="id-ID" sz="1116" dirty="0">
                <a:solidFill>
                  <a:srgbClr val="2F5496"/>
                </a:solidFill>
                <a:latin typeface="Calibri" panose="020F0502020204030204" pitchFamily="34" charset="0"/>
                <a:ea typeface="Calibri" panose="020F0502020204030204" pitchFamily="34" charset="0"/>
                <a:cs typeface="Times New Roman" panose="02020603050405020304" pitchFamily="18" charset="0"/>
              </a:rPr>
              <a:t>BAB 4.2: Kesimpulan</a:t>
            </a:r>
            <a:endParaRPr lang="en-ID" sz="1116" dirty="0"/>
          </a:p>
        </p:txBody>
      </p:sp>
      <p:pic>
        <p:nvPicPr>
          <p:cNvPr id="6" name="Picture 5">
            <a:extLst>
              <a:ext uri="{FF2B5EF4-FFF2-40B4-BE49-F238E27FC236}">
                <a16:creationId xmlns:a16="http://schemas.microsoft.com/office/drawing/2014/main" id="{CFC04838-07D4-4119-912E-0D5F41A43FE3}"/>
              </a:ext>
            </a:extLst>
          </p:cNvPr>
          <p:cNvPicPr>
            <a:picLocks noChangeAspect="1"/>
          </p:cNvPicPr>
          <p:nvPr/>
        </p:nvPicPr>
        <p:blipFill>
          <a:blip r:embed="rId2"/>
          <a:stretch>
            <a:fillRect/>
          </a:stretch>
        </p:blipFill>
        <p:spPr>
          <a:xfrm>
            <a:off x="270353" y="1159007"/>
            <a:ext cx="3995713" cy="670766"/>
          </a:xfrm>
          <a:prstGeom prst="rect">
            <a:avLst/>
          </a:prstGeom>
        </p:spPr>
      </p:pic>
      <p:pic>
        <p:nvPicPr>
          <p:cNvPr id="7" name="Picture 6">
            <a:extLst>
              <a:ext uri="{FF2B5EF4-FFF2-40B4-BE49-F238E27FC236}">
                <a16:creationId xmlns:a16="http://schemas.microsoft.com/office/drawing/2014/main" id="{5869BFCD-2D39-4BC0-A665-2A02ACFA7C45}"/>
              </a:ext>
            </a:extLst>
          </p:cNvPr>
          <p:cNvPicPr>
            <a:picLocks noChangeAspect="1"/>
          </p:cNvPicPr>
          <p:nvPr/>
        </p:nvPicPr>
        <p:blipFill>
          <a:blip r:embed="rId3"/>
          <a:stretch>
            <a:fillRect/>
          </a:stretch>
        </p:blipFill>
        <p:spPr>
          <a:xfrm>
            <a:off x="270353" y="2242851"/>
            <a:ext cx="4648747" cy="904921"/>
          </a:xfrm>
          <a:prstGeom prst="rect">
            <a:avLst/>
          </a:prstGeom>
        </p:spPr>
      </p:pic>
      <p:sp>
        <p:nvSpPr>
          <p:cNvPr id="10" name="Title 1">
            <a:extLst>
              <a:ext uri="{FF2B5EF4-FFF2-40B4-BE49-F238E27FC236}">
                <a16:creationId xmlns:a16="http://schemas.microsoft.com/office/drawing/2014/main" id="{E6F89FBA-1B4F-4614-9E45-93B0013E7725}"/>
              </a:ext>
            </a:extLst>
          </p:cNvPr>
          <p:cNvSpPr>
            <a:spLocks noGrp="1"/>
          </p:cNvSpPr>
          <p:nvPr>
            <p:ph type="title"/>
          </p:nvPr>
        </p:nvSpPr>
        <p:spPr>
          <a:xfrm>
            <a:off x="205124" y="238089"/>
            <a:ext cx="7231610" cy="576000"/>
          </a:xfrm>
        </p:spPr>
        <p:txBody>
          <a:bodyPr>
            <a:noAutofit/>
          </a:bodyPr>
          <a:lstStyle/>
          <a:p>
            <a:pPr algn="l"/>
            <a:r>
              <a:rPr lang="id-ID" dirty="0"/>
              <a:t>Lanjutan... (FORMAT </a:t>
            </a:r>
            <a:r>
              <a:rPr lang="id-ID" i="1" dirty="0"/>
              <a:t>MANDATORY</a:t>
            </a:r>
            <a:r>
              <a:rPr lang="id-ID" dirty="0"/>
              <a:t> LAPORAN </a:t>
            </a:r>
            <a:r>
              <a:rPr lang="id-ID" dirty="0">
                <a:sym typeface="+mn-ea"/>
              </a:rPr>
              <a:t>TAHUNAN/LKIP)</a:t>
            </a:r>
            <a:endParaRPr lang="id-ID" dirty="0"/>
          </a:p>
        </p:txBody>
      </p:sp>
    </p:spTree>
    <p:extLst>
      <p:ext uri="{BB962C8B-B14F-4D97-AF65-F5344CB8AC3E}">
        <p14:creationId xmlns:p14="http://schemas.microsoft.com/office/powerpoint/2010/main" val="286142628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5C8E24E-A3F9-4D09-B227-5292F4917FD8}"/>
              </a:ext>
            </a:extLst>
          </p:cNvPr>
          <p:cNvSpPr>
            <a:spLocks noGrp="1"/>
          </p:cNvSpPr>
          <p:nvPr>
            <p:ph type="title"/>
          </p:nvPr>
        </p:nvSpPr>
        <p:spPr>
          <a:xfrm>
            <a:off x="296814" y="255890"/>
            <a:ext cx="6520220" cy="344032"/>
          </a:xfrm>
        </p:spPr>
        <p:txBody>
          <a:bodyPr>
            <a:normAutofit/>
          </a:bodyPr>
          <a:lstStyle/>
          <a:p>
            <a:r>
              <a:rPr lang="id-ID" sz="1488" b="1" dirty="0">
                <a:latin typeface="+mn-lt"/>
              </a:rPr>
              <a:t>LANJUTAN... (FORMAT KOMITMEN PENINGKATAN KINERJA)</a:t>
            </a:r>
            <a:endParaRPr lang="en-US" sz="1488" b="1" dirty="0">
              <a:latin typeface="+mn-lt"/>
            </a:endParaRPr>
          </a:p>
        </p:txBody>
      </p:sp>
      <p:graphicFrame>
        <p:nvGraphicFramePr>
          <p:cNvPr id="2" name="Table 2">
            <a:extLst>
              <a:ext uri="{FF2B5EF4-FFF2-40B4-BE49-F238E27FC236}">
                <a16:creationId xmlns:a16="http://schemas.microsoft.com/office/drawing/2014/main" id="{233FA198-AB22-4DF9-AB92-628FD622D73A}"/>
              </a:ext>
            </a:extLst>
          </p:cNvPr>
          <p:cNvGraphicFramePr>
            <a:graphicFrameLocks noGrp="1"/>
          </p:cNvGraphicFramePr>
          <p:nvPr>
            <p:extLst>
              <p:ext uri="{D42A27DB-BD31-4B8C-83A1-F6EECF244321}">
                <p14:modId xmlns:p14="http://schemas.microsoft.com/office/powerpoint/2010/main" val="2833186566"/>
              </p:ext>
            </p:extLst>
          </p:nvPr>
        </p:nvGraphicFramePr>
        <p:xfrm>
          <a:off x="296814" y="1598120"/>
          <a:ext cx="6792540" cy="1200180"/>
        </p:xfrm>
        <a:graphic>
          <a:graphicData uri="http://schemas.openxmlformats.org/drawingml/2006/table">
            <a:tbl>
              <a:tblPr firstRow="1" bandRow="1">
                <a:tableStyleId>{93296810-A885-4BE3-A3E7-6D5BEEA58F35}</a:tableStyleId>
              </a:tblPr>
              <a:tblGrid>
                <a:gridCol w="512102">
                  <a:extLst>
                    <a:ext uri="{9D8B030D-6E8A-4147-A177-3AD203B41FA5}">
                      <a16:colId xmlns:a16="http://schemas.microsoft.com/office/drawing/2014/main" val="98691936"/>
                    </a:ext>
                  </a:extLst>
                </a:gridCol>
                <a:gridCol w="2884168">
                  <a:extLst>
                    <a:ext uri="{9D8B030D-6E8A-4147-A177-3AD203B41FA5}">
                      <a16:colId xmlns:a16="http://schemas.microsoft.com/office/drawing/2014/main" val="2036590868"/>
                    </a:ext>
                  </a:extLst>
                </a:gridCol>
                <a:gridCol w="1698135">
                  <a:extLst>
                    <a:ext uri="{9D8B030D-6E8A-4147-A177-3AD203B41FA5}">
                      <a16:colId xmlns:a16="http://schemas.microsoft.com/office/drawing/2014/main" val="2462896951"/>
                    </a:ext>
                  </a:extLst>
                </a:gridCol>
                <a:gridCol w="1698135">
                  <a:extLst>
                    <a:ext uri="{9D8B030D-6E8A-4147-A177-3AD203B41FA5}">
                      <a16:colId xmlns:a16="http://schemas.microsoft.com/office/drawing/2014/main" val="4079682041"/>
                    </a:ext>
                  </a:extLst>
                </a:gridCol>
              </a:tblGrid>
              <a:tr h="332283">
                <a:tc>
                  <a:txBody>
                    <a:bodyPr/>
                    <a:lstStyle/>
                    <a:p>
                      <a:pPr algn="ctr"/>
                      <a:r>
                        <a:rPr lang="id-ID" sz="900" dirty="0"/>
                        <a:t>NO</a:t>
                      </a:r>
                      <a:endParaRPr lang="en-ID" sz="900" dirty="0"/>
                    </a:p>
                  </a:txBody>
                  <a:tcPr marL="56698" marR="56698" marT="28349" marB="28349" anchor="ctr"/>
                </a:tc>
                <a:tc>
                  <a:txBody>
                    <a:bodyPr/>
                    <a:lstStyle/>
                    <a:p>
                      <a:pPr algn="ctr"/>
                      <a:r>
                        <a:rPr lang="id-ID" sz="900" dirty="0"/>
                        <a:t>REKOMENDASI PENINGKATAN KINERJA</a:t>
                      </a:r>
                      <a:endParaRPr lang="en-ID" sz="900" dirty="0"/>
                    </a:p>
                  </a:txBody>
                  <a:tcPr marL="56698" marR="56698" marT="28349" marB="28349" anchor="ctr"/>
                </a:tc>
                <a:tc>
                  <a:txBody>
                    <a:bodyPr/>
                    <a:lstStyle/>
                    <a:p>
                      <a:pPr algn="ctr"/>
                      <a:r>
                        <a:rPr lang="id-ID" sz="900" dirty="0"/>
                        <a:t>WAKTU PELAKSANAAN</a:t>
                      </a:r>
                      <a:endParaRPr lang="en-ID" sz="900" dirty="0"/>
                    </a:p>
                  </a:txBody>
                  <a:tcPr marL="56698" marR="56698" marT="28349" marB="28349" anchor="ctr"/>
                </a:tc>
                <a:tc>
                  <a:txBody>
                    <a:bodyPr/>
                    <a:lstStyle/>
                    <a:p>
                      <a:pPr algn="ctr"/>
                      <a:r>
                        <a:rPr lang="id-ID" sz="900" dirty="0"/>
                        <a:t>PIC</a:t>
                      </a:r>
                      <a:endParaRPr lang="en-ID" sz="900" dirty="0"/>
                    </a:p>
                  </a:txBody>
                  <a:tcPr marL="56698" marR="56698" marT="28349" marB="28349" anchor="ctr"/>
                </a:tc>
                <a:extLst>
                  <a:ext uri="{0D108BD9-81ED-4DB2-BD59-A6C34878D82A}">
                    <a16:rowId xmlns:a16="http://schemas.microsoft.com/office/drawing/2014/main" val="2490645346"/>
                  </a:ext>
                </a:extLst>
              </a:tr>
              <a:tr h="289299">
                <a:tc>
                  <a:txBody>
                    <a:bodyPr/>
                    <a:lstStyle/>
                    <a:p>
                      <a:pPr algn="ctr"/>
                      <a:r>
                        <a:rPr lang="id-ID" sz="900" dirty="0"/>
                        <a:t>1</a:t>
                      </a:r>
                      <a:endParaRPr lang="en-ID" sz="900" dirty="0"/>
                    </a:p>
                  </a:txBody>
                  <a:tcPr marL="56698" marR="56698" marT="28349" marB="28349"/>
                </a:tc>
                <a:tc>
                  <a:txBody>
                    <a:bodyPr/>
                    <a:lstStyle/>
                    <a:p>
                      <a:endParaRPr lang="en-ID" sz="900"/>
                    </a:p>
                  </a:txBody>
                  <a:tcPr marL="56698" marR="56698" marT="28349" marB="28349"/>
                </a:tc>
                <a:tc>
                  <a:txBody>
                    <a:bodyPr/>
                    <a:lstStyle/>
                    <a:p>
                      <a:endParaRPr lang="en-ID" sz="900" dirty="0"/>
                    </a:p>
                  </a:txBody>
                  <a:tcPr marL="56698" marR="56698" marT="28349" marB="28349"/>
                </a:tc>
                <a:tc>
                  <a:txBody>
                    <a:bodyPr/>
                    <a:lstStyle/>
                    <a:p>
                      <a:endParaRPr lang="en-ID" sz="900"/>
                    </a:p>
                  </a:txBody>
                  <a:tcPr marL="56698" marR="56698" marT="28349" marB="28349"/>
                </a:tc>
                <a:extLst>
                  <a:ext uri="{0D108BD9-81ED-4DB2-BD59-A6C34878D82A}">
                    <a16:rowId xmlns:a16="http://schemas.microsoft.com/office/drawing/2014/main" val="850507766"/>
                  </a:ext>
                </a:extLst>
              </a:tr>
              <a:tr h="289299">
                <a:tc>
                  <a:txBody>
                    <a:bodyPr/>
                    <a:lstStyle/>
                    <a:p>
                      <a:pPr algn="ctr"/>
                      <a:r>
                        <a:rPr lang="id-ID" sz="900" dirty="0"/>
                        <a:t>2</a:t>
                      </a:r>
                      <a:endParaRPr lang="en-ID" sz="900" dirty="0"/>
                    </a:p>
                  </a:txBody>
                  <a:tcPr marL="56698" marR="56698" marT="28349" marB="28349"/>
                </a:tc>
                <a:tc>
                  <a:txBody>
                    <a:bodyPr/>
                    <a:lstStyle/>
                    <a:p>
                      <a:endParaRPr lang="en-ID" sz="900" dirty="0"/>
                    </a:p>
                  </a:txBody>
                  <a:tcPr marL="56698" marR="56698" marT="28349" marB="28349"/>
                </a:tc>
                <a:tc>
                  <a:txBody>
                    <a:bodyPr/>
                    <a:lstStyle/>
                    <a:p>
                      <a:endParaRPr lang="en-ID" sz="900" dirty="0"/>
                    </a:p>
                  </a:txBody>
                  <a:tcPr marL="56698" marR="56698" marT="28349" marB="28349"/>
                </a:tc>
                <a:tc>
                  <a:txBody>
                    <a:bodyPr/>
                    <a:lstStyle/>
                    <a:p>
                      <a:endParaRPr lang="en-ID" sz="900" dirty="0"/>
                    </a:p>
                  </a:txBody>
                  <a:tcPr marL="56698" marR="56698" marT="28349" marB="28349"/>
                </a:tc>
                <a:extLst>
                  <a:ext uri="{0D108BD9-81ED-4DB2-BD59-A6C34878D82A}">
                    <a16:rowId xmlns:a16="http://schemas.microsoft.com/office/drawing/2014/main" val="2760883288"/>
                  </a:ext>
                </a:extLst>
              </a:tr>
              <a:tr h="289299">
                <a:tc>
                  <a:txBody>
                    <a:bodyPr/>
                    <a:lstStyle/>
                    <a:p>
                      <a:pPr algn="ctr"/>
                      <a:r>
                        <a:rPr lang="id-ID" sz="900" dirty="0"/>
                        <a:t>3</a:t>
                      </a:r>
                      <a:endParaRPr lang="en-ID" sz="900" dirty="0"/>
                    </a:p>
                  </a:txBody>
                  <a:tcPr marL="56698" marR="56698" marT="28349" marB="28349"/>
                </a:tc>
                <a:tc>
                  <a:txBody>
                    <a:bodyPr/>
                    <a:lstStyle/>
                    <a:p>
                      <a:endParaRPr lang="en-ID" sz="900" dirty="0"/>
                    </a:p>
                  </a:txBody>
                  <a:tcPr marL="56698" marR="56698" marT="28349" marB="28349"/>
                </a:tc>
                <a:tc>
                  <a:txBody>
                    <a:bodyPr/>
                    <a:lstStyle/>
                    <a:p>
                      <a:endParaRPr lang="en-ID" sz="900" dirty="0"/>
                    </a:p>
                  </a:txBody>
                  <a:tcPr marL="56698" marR="56698" marT="28349" marB="28349"/>
                </a:tc>
                <a:tc>
                  <a:txBody>
                    <a:bodyPr/>
                    <a:lstStyle/>
                    <a:p>
                      <a:endParaRPr lang="en-ID" sz="900" dirty="0"/>
                    </a:p>
                  </a:txBody>
                  <a:tcPr marL="56698" marR="56698" marT="28349" marB="28349"/>
                </a:tc>
                <a:extLst>
                  <a:ext uri="{0D108BD9-81ED-4DB2-BD59-A6C34878D82A}">
                    <a16:rowId xmlns:a16="http://schemas.microsoft.com/office/drawing/2014/main" val="3215833772"/>
                  </a:ext>
                </a:extLst>
              </a:tr>
            </a:tbl>
          </a:graphicData>
        </a:graphic>
      </p:graphicFrame>
      <p:sp>
        <p:nvSpPr>
          <p:cNvPr id="3" name="TextBox 2">
            <a:extLst>
              <a:ext uri="{FF2B5EF4-FFF2-40B4-BE49-F238E27FC236}">
                <a16:creationId xmlns:a16="http://schemas.microsoft.com/office/drawing/2014/main" id="{15EA09FC-C3C2-49B9-8CE3-9DB500400E98}"/>
              </a:ext>
            </a:extLst>
          </p:cNvPr>
          <p:cNvSpPr txBox="1"/>
          <p:nvPr/>
        </p:nvSpPr>
        <p:spPr>
          <a:xfrm>
            <a:off x="1719362" y="898686"/>
            <a:ext cx="4120950" cy="435760"/>
          </a:xfrm>
          <a:prstGeom prst="rect">
            <a:avLst/>
          </a:prstGeom>
          <a:noFill/>
        </p:spPr>
        <p:txBody>
          <a:bodyPr wrap="square" rtlCol="0">
            <a:spAutoFit/>
          </a:bodyPr>
          <a:lstStyle/>
          <a:p>
            <a:pPr algn="ctr"/>
            <a:r>
              <a:rPr lang="id-ID" sz="1116" b="1" dirty="0"/>
              <a:t>REKOMENDASI PENINGKATAN KINERJA</a:t>
            </a:r>
          </a:p>
          <a:p>
            <a:pPr algn="ctr"/>
            <a:r>
              <a:rPr lang="id-ID" sz="1116" b="1" dirty="0"/>
              <a:t>LAPORAN KINERJA UNIT KERJA ................. TAHUN ....</a:t>
            </a:r>
            <a:endParaRPr lang="en-ID" sz="1116" b="1" dirty="0"/>
          </a:p>
        </p:txBody>
      </p:sp>
      <p:sp>
        <p:nvSpPr>
          <p:cNvPr id="7" name="TextBox 6">
            <a:extLst>
              <a:ext uri="{FF2B5EF4-FFF2-40B4-BE49-F238E27FC236}">
                <a16:creationId xmlns:a16="http://schemas.microsoft.com/office/drawing/2014/main" id="{965F2F85-87F8-433A-BF84-4D4C97BB423D}"/>
              </a:ext>
            </a:extLst>
          </p:cNvPr>
          <p:cNvSpPr txBox="1"/>
          <p:nvPr/>
        </p:nvSpPr>
        <p:spPr>
          <a:xfrm>
            <a:off x="4942864" y="3191614"/>
            <a:ext cx="2146489" cy="1122615"/>
          </a:xfrm>
          <a:prstGeom prst="rect">
            <a:avLst/>
          </a:prstGeom>
          <a:noFill/>
        </p:spPr>
        <p:txBody>
          <a:bodyPr wrap="square" rtlCol="0">
            <a:spAutoFit/>
          </a:bodyPr>
          <a:lstStyle/>
          <a:p>
            <a:pPr algn="ctr"/>
            <a:r>
              <a:rPr lang="id-ID" sz="1116" b="1" dirty="0"/>
              <a:t>.........., .................................</a:t>
            </a:r>
          </a:p>
          <a:p>
            <a:pPr algn="ctr"/>
            <a:r>
              <a:rPr lang="id-ID" sz="1116" b="1" dirty="0"/>
              <a:t>PIMPINAN UNIT KERJA</a:t>
            </a:r>
          </a:p>
          <a:p>
            <a:pPr algn="ctr"/>
            <a:endParaRPr lang="id-ID" sz="1116" b="1" dirty="0"/>
          </a:p>
          <a:p>
            <a:pPr algn="ctr"/>
            <a:endParaRPr lang="id-ID" sz="1116" b="1" dirty="0"/>
          </a:p>
          <a:p>
            <a:pPr algn="ctr"/>
            <a:endParaRPr lang="id-ID" sz="1116" b="1" dirty="0"/>
          </a:p>
          <a:p>
            <a:pPr algn="ctr"/>
            <a:r>
              <a:rPr lang="id-ID" sz="1116" b="1" dirty="0"/>
              <a:t>(...................................)</a:t>
            </a:r>
            <a:endParaRPr lang="en-ID" sz="1116" b="1" dirty="0"/>
          </a:p>
        </p:txBody>
      </p:sp>
      <p:sp>
        <p:nvSpPr>
          <p:cNvPr id="6" name="Slide Number Placeholder 2">
            <a:extLst>
              <a:ext uri="{FF2B5EF4-FFF2-40B4-BE49-F238E27FC236}">
                <a16:creationId xmlns:a16="http://schemas.microsoft.com/office/drawing/2014/main" id="{713120F3-9DE2-4751-8204-0CDF13E7F94A}"/>
              </a:ext>
            </a:extLst>
          </p:cNvPr>
          <p:cNvSpPr>
            <a:spLocks noGrp="1"/>
          </p:cNvSpPr>
          <p:nvPr/>
        </p:nvSpPr>
        <p:spPr>
          <a:xfrm>
            <a:off x="7113270" y="5006975"/>
            <a:ext cx="446405" cy="251460"/>
          </a:xfrm>
          <a:prstGeom prst="rect">
            <a:avLst/>
          </a:prstGeom>
          <a:solidFill>
            <a:srgbClr val="F9BE19"/>
          </a:solid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5502A5B-6024-440D-A5A9-5A109256076E}" type="slidenum">
              <a:rPr kumimoji="0" lang="en-US" sz="1200" b="1" i="0" u="none" strike="noStrike" kern="1200" cap="none" spc="0" normalizeH="0" baseline="0" noProof="0" smtClean="0">
                <a:ln>
                  <a:noFill/>
                </a:ln>
                <a:solidFill>
                  <a:schemeClr val="tx1"/>
                </a:solidFill>
                <a:effectLst/>
                <a:uLnTx/>
                <a:uFillTx/>
                <a:latin typeface="Calibri" panose="020F0502020204030204"/>
                <a:ea typeface="+mn-ea"/>
                <a:cs typeface="+mn-cs"/>
              </a:rPr>
              <a:t>113</a:t>
            </a:fld>
            <a:endParaRPr kumimoji="0" lang="en-US" sz="1200" b="1" i="0" u="none" strike="noStrike" kern="1200" cap="none" spc="0" normalizeH="0" baseline="0" noProof="0">
              <a:ln>
                <a:noFill/>
              </a:ln>
              <a:solidFill>
                <a:schemeClr val="tx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922504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3600" y="144000"/>
            <a:ext cx="6520220" cy="344032"/>
          </a:xfrm>
        </p:spPr>
        <p:txBody>
          <a:bodyPr>
            <a:noAutofit/>
          </a:bodyPr>
          <a:lstStyle/>
          <a:p>
            <a:pPr marL="342900" indent="-342900" algn="l">
              <a:buFont typeface="+mj-lt"/>
              <a:buAutoNum type="alphaUcPeriod" startAt="8"/>
            </a:pPr>
            <a:r>
              <a:rPr lang="en-US" dirty="0">
                <a:sym typeface="+mn-ea"/>
              </a:rPr>
              <a:t>REVIU DAN </a:t>
            </a:r>
            <a:r>
              <a:rPr lang="id-ID" dirty="0">
                <a:sym typeface="+mn-ea"/>
              </a:rPr>
              <a:t>EVALUASI PENYELENGGARAAN SAKIP</a:t>
            </a:r>
            <a:endParaRPr lang="id-ID"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64575" y="905475"/>
            <a:ext cx="2442150" cy="1628100"/>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5" name="Arrow: Right 8"/>
          <p:cNvSpPr/>
          <p:nvPr/>
        </p:nvSpPr>
        <p:spPr>
          <a:xfrm>
            <a:off x="3105319" y="1243795"/>
            <a:ext cx="616976" cy="335986"/>
          </a:xfrm>
          <a:prstGeom prst="rightArrow">
            <a:avLst/>
          </a:prstGeom>
          <a:solidFill>
            <a:schemeClr val="accent6">
              <a:lumMod val="50000"/>
            </a:schemeClr>
          </a:solidFill>
          <a:effectLst>
            <a:reflection blurRad="6350" stA="50000" endA="300" endPos="55000" dir="5400000" sy="-100000" algn="bl" rotWithShape="0"/>
          </a:effectLst>
        </p:spPr>
        <p:style>
          <a:lnRef idx="2">
            <a:schemeClr val="accent3">
              <a:shade val="50000"/>
            </a:schemeClr>
          </a:lnRef>
          <a:fillRef idx="1">
            <a:schemeClr val="accent3"/>
          </a:fillRef>
          <a:effectRef idx="0">
            <a:schemeClr val="accent3"/>
          </a:effectRef>
          <a:fontRef idx="minor">
            <a:schemeClr val="lt1"/>
          </a:fontRef>
        </p:style>
        <p:txBody>
          <a:bodyPr lIns="91365" tIns="45684" rIns="91365" bIns="45684" anchor="ctr"/>
          <a:lstStyle/>
          <a:p>
            <a:pPr algn="ctr" defTabSz="913632">
              <a:defRPr/>
            </a:pPr>
            <a:endParaRPr lang="en-US" sz="1100">
              <a:solidFill>
                <a:prstClr val="white"/>
              </a:solidFill>
              <a:latin typeface="Calibri" panose="020F0502020204030204"/>
            </a:endParaRPr>
          </a:p>
        </p:txBody>
      </p:sp>
      <p:sp>
        <p:nvSpPr>
          <p:cNvPr id="6" name="Rounded Rectangle 5"/>
          <p:cNvSpPr/>
          <p:nvPr/>
        </p:nvSpPr>
        <p:spPr>
          <a:xfrm>
            <a:off x="3978271" y="1033788"/>
            <a:ext cx="2988000" cy="684000"/>
          </a:xfrm>
          <a:prstGeom prst="roundRect">
            <a:avLst/>
          </a:prstGeom>
        </p:spPr>
        <p:style>
          <a:lnRef idx="1">
            <a:schemeClr val="accent6"/>
          </a:lnRef>
          <a:fillRef idx="3">
            <a:schemeClr val="accent6"/>
          </a:fillRef>
          <a:effectRef idx="2">
            <a:schemeClr val="accent6"/>
          </a:effectRef>
          <a:fontRef idx="minor">
            <a:schemeClr val="lt1"/>
          </a:fontRef>
        </p:style>
        <p:txBody>
          <a:bodyPr lIns="91365" tIns="45684" rIns="91365" bIns="45684" anchor="ctr"/>
          <a:lstStyle/>
          <a:p>
            <a:pPr algn="ctr" defTabSz="913632">
              <a:defRPr/>
            </a:pPr>
            <a:r>
              <a:rPr lang="en-US" sz="1100" dirty="0" err="1">
                <a:solidFill>
                  <a:prstClr val="white"/>
                </a:solidFill>
                <a:latin typeface="Arial" panose="020B0604020202020204" pitchFamily="34" charset="0"/>
                <a:ea typeface="Roboto" panose="020B0604020202020204" charset="0"/>
                <a:cs typeface="Arial" panose="020B0604020202020204" pitchFamily="34" charset="0"/>
              </a:rPr>
              <a:t>Laporan</a:t>
            </a:r>
            <a:r>
              <a:rPr lang="en-US" sz="1100" dirty="0">
                <a:solidFill>
                  <a:prstClr val="white"/>
                </a:solidFill>
                <a:latin typeface="Arial" panose="020B0604020202020204" pitchFamily="34" charset="0"/>
                <a:ea typeface="Roboto" panose="020B0604020202020204" charset="0"/>
                <a:cs typeface="Arial" panose="020B0604020202020204" pitchFamily="34" charset="0"/>
              </a:rPr>
              <a:t> </a:t>
            </a:r>
            <a:r>
              <a:rPr lang="en-US" sz="1100" dirty="0" err="1">
                <a:solidFill>
                  <a:prstClr val="white"/>
                </a:solidFill>
                <a:latin typeface="Arial" panose="020B0604020202020204" pitchFamily="34" charset="0"/>
                <a:ea typeface="Roboto" panose="020B0604020202020204" charset="0"/>
                <a:cs typeface="Arial" panose="020B0604020202020204" pitchFamily="34" charset="0"/>
              </a:rPr>
              <a:t>Kinerja</a:t>
            </a:r>
            <a:r>
              <a:rPr lang="en-US" sz="1100" dirty="0">
                <a:solidFill>
                  <a:prstClr val="white"/>
                </a:solidFill>
                <a:latin typeface="Arial" panose="020B0604020202020204" pitchFamily="34" charset="0"/>
                <a:ea typeface="Roboto" panose="020B0604020202020204" charset="0"/>
                <a:cs typeface="Arial" panose="020B0604020202020204" pitchFamily="34" charset="0"/>
              </a:rPr>
              <a:t> </a:t>
            </a:r>
            <a:r>
              <a:rPr lang="en-US" sz="1100" dirty="0" err="1">
                <a:solidFill>
                  <a:prstClr val="white"/>
                </a:solidFill>
                <a:latin typeface="Arial" panose="020B0604020202020204" pitchFamily="34" charset="0"/>
                <a:ea typeface="Roboto" panose="020B0604020202020204" charset="0"/>
                <a:cs typeface="Arial" panose="020B0604020202020204" pitchFamily="34" charset="0"/>
              </a:rPr>
              <a:t>Kementerian</a:t>
            </a:r>
            <a:r>
              <a:rPr lang="en-US" sz="1100" dirty="0">
                <a:solidFill>
                  <a:prstClr val="white"/>
                </a:solidFill>
                <a:latin typeface="Arial" panose="020B0604020202020204" pitchFamily="34" charset="0"/>
                <a:ea typeface="Roboto" panose="020B0604020202020204" charset="0"/>
                <a:cs typeface="Arial" panose="020B0604020202020204" pitchFamily="34" charset="0"/>
              </a:rPr>
              <a:t> </a:t>
            </a:r>
            <a:r>
              <a:rPr lang="en-US" sz="1100" dirty="0" err="1">
                <a:solidFill>
                  <a:prstClr val="white"/>
                </a:solidFill>
                <a:latin typeface="Arial" panose="020B0604020202020204" pitchFamily="34" charset="0"/>
                <a:ea typeface="Roboto" panose="020B0604020202020204" charset="0"/>
                <a:cs typeface="Arial" panose="020B0604020202020204" pitchFamily="34" charset="0"/>
              </a:rPr>
              <a:t>dilakukan</a:t>
            </a:r>
            <a:r>
              <a:rPr lang="en-US" sz="1100" dirty="0">
                <a:solidFill>
                  <a:prstClr val="white"/>
                </a:solidFill>
                <a:latin typeface="Arial" panose="020B0604020202020204" pitchFamily="34" charset="0"/>
                <a:ea typeface="Roboto" panose="020B0604020202020204" charset="0"/>
                <a:cs typeface="Arial" panose="020B0604020202020204" pitchFamily="34" charset="0"/>
              </a:rPr>
              <a:t> </a:t>
            </a:r>
            <a:r>
              <a:rPr lang="en-US" sz="1100" dirty="0" err="1">
                <a:solidFill>
                  <a:prstClr val="white"/>
                </a:solidFill>
                <a:latin typeface="Arial" panose="020B0604020202020204" pitchFamily="34" charset="0"/>
                <a:ea typeface="Roboto" panose="020B0604020202020204" charset="0"/>
                <a:cs typeface="Arial" panose="020B0604020202020204" pitchFamily="34" charset="0"/>
              </a:rPr>
              <a:t>Reviu</a:t>
            </a:r>
            <a:r>
              <a:rPr lang="en-US" sz="1100" dirty="0">
                <a:solidFill>
                  <a:prstClr val="white"/>
                </a:solidFill>
                <a:latin typeface="Arial" panose="020B0604020202020204" pitchFamily="34" charset="0"/>
                <a:ea typeface="Roboto" panose="020B0604020202020204" charset="0"/>
                <a:cs typeface="Arial" panose="020B0604020202020204" pitchFamily="34" charset="0"/>
              </a:rPr>
              <a:t> </a:t>
            </a:r>
            <a:r>
              <a:rPr lang="en-US" sz="1100" dirty="0" err="1">
                <a:solidFill>
                  <a:prstClr val="white"/>
                </a:solidFill>
                <a:latin typeface="Arial" panose="020B0604020202020204" pitchFamily="34" charset="0"/>
                <a:ea typeface="Roboto" panose="020B0604020202020204" charset="0"/>
                <a:cs typeface="Arial" panose="020B0604020202020204" pitchFamily="34" charset="0"/>
              </a:rPr>
              <a:t>oleh</a:t>
            </a:r>
            <a:r>
              <a:rPr lang="en-US" sz="1100" dirty="0">
                <a:solidFill>
                  <a:prstClr val="white"/>
                </a:solidFill>
                <a:latin typeface="Arial" panose="020B0604020202020204" pitchFamily="34" charset="0"/>
                <a:ea typeface="Roboto" panose="020B0604020202020204" charset="0"/>
                <a:cs typeface="Arial" panose="020B0604020202020204" pitchFamily="34" charset="0"/>
              </a:rPr>
              <a:t> APIP </a:t>
            </a:r>
            <a:r>
              <a:rPr lang="en-US" sz="1100" dirty="0" err="1">
                <a:solidFill>
                  <a:prstClr val="white"/>
                </a:solidFill>
                <a:latin typeface="Arial" panose="020B0604020202020204" pitchFamily="34" charset="0"/>
                <a:ea typeface="Roboto" panose="020B0604020202020204" charset="0"/>
                <a:cs typeface="Arial" panose="020B0604020202020204" pitchFamily="34" charset="0"/>
              </a:rPr>
              <a:t>atau</a:t>
            </a:r>
            <a:r>
              <a:rPr lang="en-US" sz="1100" dirty="0">
                <a:solidFill>
                  <a:prstClr val="white"/>
                </a:solidFill>
                <a:latin typeface="Arial" panose="020B0604020202020204" pitchFamily="34" charset="0"/>
                <a:ea typeface="Roboto" panose="020B0604020202020204" charset="0"/>
                <a:cs typeface="Arial" panose="020B0604020202020204" pitchFamily="34" charset="0"/>
              </a:rPr>
              <a:t> Tim yang </a:t>
            </a:r>
            <a:r>
              <a:rPr lang="en-US" sz="1100" dirty="0" err="1">
                <a:solidFill>
                  <a:prstClr val="white"/>
                </a:solidFill>
                <a:latin typeface="Arial" panose="020B0604020202020204" pitchFamily="34" charset="0"/>
                <a:ea typeface="Roboto" panose="020B0604020202020204" charset="0"/>
                <a:cs typeface="Arial" panose="020B0604020202020204" pitchFamily="34" charset="0"/>
              </a:rPr>
              <a:t>dibentuk</a:t>
            </a:r>
            <a:r>
              <a:rPr lang="en-US" sz="1100" dirty="0">
                <a:solidFill>
                  <a:prstClr val="white"/>
                </a:solidFill>
                <a:latin typeface="Arial" panose="020B0604020202020204" pitchFamily="34" charset="0"/>
                <a:ea typeface="Roboto" panose="020B0604020202020204" charset="0"/>
                <a:cs typeface="Arial" panose="020B0604020202020204" pitchFamily="34" charset="0"/>
              </a:rPr>
              <a:t> </a:t>
            </a:r>
            <a:r>
              <a:rPr lang="en-US" sz="1100" dirty="0" err="1">
                <a:solidFill>
                  <a:prstClr val="white"/>
                </a:solidFill>
                <a:latin typeface="Arial" panose="020B0604020202020204" pitchFamily="34" charset="0"/>
                <a:ea typeface="Roboto" panose="020B0604020202020204" charset="0"/>
                <a:cs typeface="Arial" panose="020B0604020202020204" pitchFamily="34" charset="0"/>
              </a:rPr>
              <a:t>sebelum</a:t>
            </a:r>
            <a:r>
              <a:rPr lang="en-US" sz="1100" dirty="0">
                <a:solidFill>
                  <a:prstClr val="white"/>
                </a:solidFill>
                <a:latin typeface="Arial" panose="020B0604020202020204" pitchFamily="34" charset="0"/>
                <a:ea typeface="Roboto" panose="020B0604020202020204" charset="0"/>
                <a:cs typeface="Arial" panose="020B0604020202020204" pitchFamily="34" charset="0"/>
              </a:rPr>
              <a:t> </a:t>
            </a:r>
            <a:r>
              <a:rPr lang="en-US" sz="1100" dirty="0" err="1">
                <a:solidFill>
                  <a:prstClr val="white"/>
                </a:solidFill>
                <a:latin typeface="Arial" panose="020B0604020202020204" pitchFamily="34" charset="0"/>
                <a:ea typeface="Roboto" panose="020B0604020202020204" charset="0"/>
                <a:cs typeface="Arial" panose="020B0604020202020204" pitchFamily="34" charset="0"/>
              </a:rPr>
              <a:t>disampaikan</a:t>
            </a:r>
            <a:r>
              <a:rPr lang="en-US" sz="1100" dirty="0">
                <a:solidFill>
                  <a:prstClr val="white"/>
                </a:solidFill>
                <a:latin typeface="Arial" panose="020B0604020202020204" pitchFamily="34" charset="0"/>
                <a:ea typeface="Roboto" panose="020B0604020202020204" charset="0"/>
                <a:cs typeface="Arial" panose="020B0604020202020204" pitchFamily="34" charset="0"/>
              </a:rPr>
              <a:t> </a:t>
            </a:r>
            <a:r>
              <a:rPr lang="en-US" sz="1100" dirty="0" err="1">
                <a:solidFill>
                  <a:prstClr val="white"/>
                </a:solidFill>
                <a:latin typeface="Arial" panose="020B0604020202020204" pitchFamily="34" charset="0"/>
                <a:ea typeface="Roboto" panose="020B0604020202020204" charset="0"/>
                <a:cs typeface="Arial" panose="020B0604020202020204" pitchFamily="34" charset="0"/>
              </a:rPr>
              <a:t>ke</a:t>
            </a:r>
            <a:r>
              <a:rPr lang="en-US" sz="1100" dirty="0">
                <a:solidFill>
                  <a:prstClr val="white"/>
                </a:solidFill>
                <a:latin typeface="Arial" panose="020B0604020202020204" pitchFamily="34" charset="0"/>
                <a:ea typeface="Roboto" panose="020B0604020202020204" charset="0"/>
                <a:cs typeface="Arial" panose="020B0604020202020204" pitchFamily="34" charset="0"/>
              </a:rPr>
              <a:t> </a:t>
            </a:r>
            <a:r>
              <a:rPr lang="en-US" sz="1100" dirty="0" err="1">
                <a:solidFill>
                  <a:prstClr val="white"/>
                </a:solidFill>
                <a:latin typeface="Arial" panose="020B0604020202020204" pitchFamily="34" charset="0"/>
                <a:ea typeface="Roboto" panose="020B0604020202020204" charset="0"/>
                <a:cs typeface="Arial" panose="020B0604020202020204" pitchFamily="34" charset="0"/>
              </a:rPr>
              <a:t>menteri</a:t>
            </a:r>
            <a:endParaRPr lang="en-US" sz="1100" dirty="0">
              <a:solidFill>
                <a:prstClr val="white"/>
              </a:solidFill>
              <a:latin typeface="Arial" panose="020B0604020202020204" pitchFamily="34" charset="0"/>
              <a:ea typeface="Roboto" panose="020B0604020202020204" charset="0"/>
              <a:cs typeface="Arial" panose="020B0604020202020204" pitchFamily="34" charset="0"/>
            </a:endParaRPr>
          </a:p>
        </p:txBody>
      </p:sp>
      <p:sp>
        <p:nvSpPr>
          <p:cNvPr id="8" name="Rounded Rectangle 7"/>
          <p:cNvSpPr/>
          <p:nvPr/>
        </p:nvSpPr>
        <p:spPr>
          <a:xfrm>
            <a:off x="3978271" y="2176497"/>
            <a:ext cx="2952000" cy="1008000"/>
          </a:xfrm>
          <a:prstGeom prst="roundRect">
            <a:avLst/>
          </a:prstGeom>
          <a:solidFill>
            <a:srgbClr val="EC8A08"/>
          </a:solidFill>
          <a:ln>
            <a:noFill/>
          </a:ln>
        </p:spPr>
        <p:style>
          <a:lnRef idx="2">
            <a:schemeClr val="accent1">
              <a:shade val="50000"/>
            </a:schemeClr>
          </a:lnRef>
          <a:fillRef idx="1">
            <a:schemeClr val="accent1"/>
          </a:fillRef>
          <a:effectRef idx="0">
            <a:schemeClr val="accent1"/>
          </a:effectRef>
          <a:fontRef idx="minor">
            <a:schemeClr val="lt1"/>
          </a:fontRef>
        </p:style>
        <p:txBody>
          <a:bodyPr lIns="91365" tIns="45684" rIns="91365" bIns="45684" anchor="ctr"/>
          <a:lstStyle/>
          <a:p>
            <a:pPr algn="ctr" defTabSz="913632">
              <a:defRPr/>
            </a:pPr>
            <a:r>
              <a:rPr lang="en-US" sz="1100" dirty="0" err="1">
                <a:solidFill>
                  <a:prstClr val="white"/>
                </a:solidFill>
                <a:latin typeface="Arial" panose="020B0604020202020204" pitchFamily="34" charset="0"/>
                <a:ea typeface="Roboto" panose="020B0604020202020204" charset="0"/>
                <a:cs typeface="Arial" panose="020B0604020202020204" pitchFamily="34" charset="0"/>
              </a:rPr>
              <a:t>Selain</a:t>
            </a:r>
            <a:r>
              <a:rPr lang="en-US" sz="1100" dirty="0">
                <a:solidFill>
                  <a:prstClr val="white"/>
                </a:solidFill>
                <a:latin typeface="Arial" panose="020B0604020202020204" pitchFamily="34" charset="0"/>
                <a:ea typeface="Roboto" panose="020B0604020202020204" charset="0"/>
                <a:cs typeface="Arial" panose="020B0604020202020204" pitchFamily="34" charset="0"/>
              </a:rPr>
              <a:t> </a:t>
            </a:r>
            <a:r>
              <a:rPr lang="en-US" sz="1100" dirty="0" err="1">
                <a:solidFill>
                  <a:prstClr val="white"/>
                </a:solidFill>
                <a:latin typeface="Arial" panose="020B0604020202020204" pitchFamily="34" charset="0"/>
                <a:ea typeface="Roboto" panose="020B0604020202020204" charset="0"/>
                <a:cs typeface="Arial" panose="020B0604020202020204" pitchFamily="34" charset="0"/>
              </a:rPr>
              <a:t>melakukan</a:t>
            </a:r>
            <a:r>
              <a:rPr lang="en-US" sz="1100" dirty="0">
                <a:solidFill>
                  <a:prstClr val="white"/>
                </a:solidFill>
                <a:latin typeface="Arial" panose="020B0604020202020204" pitchFamily="34" charset="0"/>
                <a:ea typeface="Roboto" panose="020B0604020202020204" charset="0"/>
                <a:cs typeface="Arial" panose="020B0604020202020204" pitchFamily="34" charset="0"/>
              </a:rPr>
              <a:t> </a:t>
            </a:r>
            <a:r>
              <a:rPr lang="en-US" sz="1100" dirty="0" err="1">
                <a:solidFill>
                  <a:prstClr val="white"/>
                </a:solidFill>
                <a:latin typeface="Arial" panose="020B0604020202020204" pitchFamily="34" charset="0"/>
                <a:ea typeface="Roboto" panose="020B0604020202020204" charset="0"/>
                <a:cs typeface="Arial" panose="020B0604020202020204" pitchFamily="34" charset="0"/>
              </a:rPr>
              <a:t>Reviu</a:t>
            </a:r>
            <a:r>
              <a:rPr lang="en-US" sz="1100" dirty="0">
                <a:solidFill>
                  <a:prstClr val="white"/>
                </a:solidFill>
                <a:latin typeface="Arial" panose="020B0604020202020204" pitchFamily="34" charset="0"/>
                <a:ea typeface="Roboto" panose="020B0604020202020204" charset="0"/>
                <a:cs typeface="Arial" panose="020B0604020202020204" pitchFamily="34" charset="0"/>
              </a:rPr>
              <a:t>, APIP </a:t>
            </a:r>
            <a:r>
              <a:rPr lang="en-US" sz="1100" dirty="0" err="1">
                <a:solidFill>
                  <a:prstClr val="white"/>
                </a:solidFill>
                <a:latin typeface="Arial" panose="020B0604020202020204" pitchFamily="34" charset="0"/>
                <a:ea typeface="Roboto" panose="020B0604020202020204" charset="0"/>
                <a:cs typeface="Arial" panose="020B0604020202020204" pitchFamily="34" charset="0"/>
              </a:rPr>
              <a:t>atau</a:t>
            </a:r>
            <a:r>
              <a:rPr lang="en-US" sz="1100" dirty="0">
                <a:solidFill>
                  <a:prstClr val="white"/>
                </a:solidFill>
                <a:latin typeface="Arial" panose="020B0604020202020204" pitchFamily="34" charset="0"/>
                <a:ea typeface="Roboto" panose="020B0604020202020204" charset="0"/>
                <a:cs typeface="Arial" panose="020B0604020202020204" pitchFamily="34" charset="0"/>
              </a:rPr>
              <a:t> Tim yang </a:t>
            </a:r>
            <a:r>
              <a:rPr lang="en-US" sz="1100" dirty="0" err="1">
                <a:solidFill>
                  <a:prstClr val="white"/>
                </a:solidFill>
                <a:latin typeface="Arial" panose="020B0604020202020204" pitchFamily="34" charset="0"/>
                <a:ea typeface="Roboto" panose="020B0604020202020204" charset="0"/>
                <a:cs typeface="Arial" panose="020B0604020202020204" pitchFamily="34" charset="0"/>
              </a:rPr>
              <a:t>dibentuk</a:t>
            </a:r>
            <a:r>
              <a:rPr lang="en-US" sz="1100" dirty="0">
                <a:solidFill>
                  <a:prstClr val="white"/>
                </a:solidFill>
                <a:latin typeface="Arial" panose="020B0604020202020204" pitchFamily="34" charset="0"/>
                <a:ea typeface="Roboto" panose="020B0604020202020204" charset="0"/>
                <a:cs typeface="Arial" panose="020B0604020202020204" pitchFamily="34" charset="0"/>
              </a:rPr>
              <a:t> juga </a:t>
            </a:r>
            <a:r>
              <a:rPr lang="en-US" sz="1100" dirty="0" err="1">
                <a:solidFill>
                  <a:prstClr val="white"/>
                </a:solidFill>
                <a:latin typeface="Arial" panose="020B0604020202020204" pitchFamily="34" charset="0"/>
                <a:ea typeface="Roboto" panose="020B0604020202020204" charset="0"/>
                <a:cs typeface="Arial" panose="020B0604020202020204" pitchFamily="34" charset="0"/>
              </a:rPr>
              <a:t>melakukan</a:t>
            </a:r>
            <a:r>
              <a:rPr lang="en-US" sz="1100" dirty="0">
                <a:solidFill>
                  <a:prstClr val="white"/>
                </a:solidFill>
                <a:latin typeface="Arial" panose="020B0604020202020204" pitchFamily="34" charset="0"/>
                <a:ea typeface="Roboto" panose="020B0604020202020204" charset="0"/>
                <a:cs typeface="Arial" panose="020B0604020202020204" pitchFamily="34" charset="0"/>
              </a:rPr>
              <a:t> </a:t>
            </a:r>
            <a:r>
              <a:rPr lang="en-US" sz="1100" dirty="0" err="1">
                <a:solidFill>
                  <a:prstClr val="white"/>
                </a:solidFill>
                <a:latin typeface="Arial" panose="020B0604020202020204" pitchFamily="34" charset="0"/>
                <a:ea typeface="Roboto" panose="020B0604020202020204" charset="0"/>
                <a:cs typeface="Arial" panose="020B0604020202020204" pitchFamily="34" charset="0"/>
              </a:rPr>
              <a:t>Evaluasi</a:t>
            </a:r>
            <a:r>
              <a:rPr lang="en-US" sz="1100" dirty="0">
                <a:solidFill>
                  <a:prstClr val="white"/>
                </a:solidFill>
                <a:latin typeface="Arial" panose="020B0604020202020204" pitchFamily="34" charset="0"/>
                <a:ea typeface="Roboto" panose="020B0604020202020204" charset="0"/>
                <a:cs typeface="Arial" panose="020B0604020202020204" pitchFamily="34" charset="0"/>
              </a:rPr>
              <a:t> </a:t>
            </a:r>
            <a:r>
              <a:rPr lang="en-US" sz="1100" dirty="0" err="1">
                <a:solidFill>
                  <a:prstClr val="white"/>
                </a:solidFill>
                <a:latin typeface="Arial" panose="020B0604020202020204" pitchFamily="34" charset="0"/>
                <a:ea typeface="Roboto" panose="020B0604020202020204" charset="0"/>
                <a:cs typeface="Arial" panose="020B0604020202020204" pitchFamily="34" charset="0"/>
              </a:rPr>
              <a:t>atas</a:t>
            </a:r>
            <a:r>
              <a:rPr lang="en-US" sz="1100" dirty="0">
                <a:solidFill>
                  <a:prstClr val="white"/>
                </a:solidFill>
                <a:latin typeface="Arial" panose="020B0604020202020204" pitchFamily="34" charset="0"/>
                <a:ea typeface="Roboto" panose="020B0604020202020204" charset="0"/>
                <a:cs typeface="Arial" panose="020B0604020202020204" pitchFamily="34" charset="0"/>
              </a:rPr>
              <a:t> </a:t>
            </a:r>
            <a:r>
              <a:rPr lang="en-US" sz="1100" dirty="0" err="1">
                <a:solidFill>
                  <a:prstClr val="white"/>
                </a:solidFill>
                <a:latin typeface="Arial" panose="020B0604020202020204" pitchFamily="34" charset="0"/>
                <a:ea typeface="Roboto" panose="020B0604020202020204" charset="0"/>
                <a:cs typeface="Arial" panose="020B0604020202020204" pitchFamily="34" charset="0"/>
              </a:rPr>
              <a:t>implementasi</a:t>
            </a:r>
            <a:r>
              <a:rPr lang="en-US" sz="1100" dirty="0">
                <a:solidFill>
                  <a:prstClr val="white"/>
                </a:solidFill>
                <a:latin typeface="Arial" panose="020B0604020202020204" pitchFamily="34" charset="0"/>
                <a:ea typeface="Roboto" panose="020B0604020202020204" charset="0"/>
                <a:cs typeface="Arial" panose="020B0604020202020204" pitchFamily="34" charset="0"/>
              </a:rPr>
              <a:t> SAKIP </a:t>
            </a:r>
            <a:r>
              <a:rPr lang="en-US" sz="1100" dirty="0" err="1">
                <a:solidFill>
                  <a:prstClr val="white"/>
                </a:solidFill>
                <a:latin typeface="Arial" panose="020B0604020202020204" pitchFamily="34" charset="0"/>
                <a:ea typeface="Roboto" panose="020B0604020202020204" charset="0"/>
                <a:cs typeface="Arial" panose="020B0604020202020204" pitchFamily="34" charset="0"/>
              </a:rPr>
              <a:t>dan</a:t>
            </a:r>
            <a:r>
              <a:rPr lang="en-US" sz="1100" dirty="0">
                <a:solidFill>
                  <a:prstClr val="white"/>
                </a:solidFill>
                <a:latin typeface="Arial" panose="020B0604020202020204" pitchFamily="34" charset="0"/>
                <a:ea typeface="Roboto" panose="020B0604020202020204" charset="0"/>
                <a:cs typeface="Arial" panose="020B0604020202020204" pitchFamily="34" charset="0"/>
              </a:rPr>
              <a:t>/</a:t>
            </a:r>
            <a:r>
              <a:rPr lang="en-US" sz="1100" dirty="0" err="1">
                <a:solidFill>
                  <a:prstClr val="white"/>
                </a:solidFill>
                <a:latin typeface="Arial" panose="020B0604020202020204" pitchFamily="34" charset="0"/>
                <a:ea typeface="Roboto" panose="020B0604020202020204" charset="0"/>
                <a:cs typeface="Arial" panose="020B0604020202020204" pitchFamily="34" charset="0"/>
              </a:rPr>
              <a:t>atau</a:t>
            </a:r>
            <a:r>
              <a:rPr lang="en-US" sz="1100" dirty="0">
                <a:solidFill>
                  <a:prstClr val="white"/>
                </a:solidFill>
                <a:latin typeface="Arial" panose="020B0604020202020204" pitchFamily="34" charset="0"/>
                <a:ea typeface="Roboto" panose="020B0604020202020204" charset="0"/>
                <a:cs typeface="Arial" panose="020B0604020202020204" pitchFamily="34" charset="0"/>
              </a:rPr>
              <a:t> </a:t>
            </a:r>
            <a:r>
              <a:rPr lang="en-US" sz="1100" dirty="0" err="1">
                <a:solidFill>
                  <a:prstClr val="white"/>
                </a:solidFill>
                <a:latin typeface="Arial" panose="020B0604020202020204" pitchFamily="34" charset="0"/>
                <a:ea typeface="Roboto" panose="020B0604020202020204" charset="0"/>
                <a:cs typeface="Arial" panose="020B0604020202020204" pitchFamily="34" charset="0"/>
              </a:rPr>
              <a:t>Kinerja</a:t>
            </a:r>
            <a:r>
              <a:rPr lang="en-US" sz="1100" dirty="0">
                <a:solidFill>
                  <a:prstClr val="white"/>
                </a:solidFill>
                <a:latin typeface="Arial" panose="020B0604020202020204" pitchFamily="34" charset="0"/>
                <a:ea typeface="Roboto" panose="020B0604020202020204" charset="0"/>
                <a:cs typeface="Arial" panose="020B0604020202020204" pitchFamily="34" charset="0"/>
              </a:rPr>
              <a:t> </a:t>
            </a:r>
            <a:r>
              <a:rPr lang="en-US" sz="1100" dirty="0" err="1">
                <a:solidFill>
                  <a:prstClr val="white"/>
                </a:solidFill>
                <a:latin typeface="Arial" panose="020B0604020202020204" pitchFamily="34" charset="0"/>
                <a:ea typeface="Roboto" panose="020B0604020202020204" charset="0"/>
                <a:cs typeface="Arial" panose="020B0604020202020204" pitchFamily="34" charset="0"/>
              </a:rPr>
              <a:t>Kementerian</a:t>
            </a:r>
            <a:r>
              <a:rPr lang="en-US" sz="1100" dirty="0">
                <a:solidFill>
                  <a:prstClr val="white"/>
                </a:solidFill>
                <a:latin typeface="Arial" panose="020B0604020202020204" pitchFamily="34" charset="0"/>
                <a:ea typeface="Roboto" panose="020B0604020202020204" charset="0"/>
                <a:cs typeface="Arial" panose="020B0604020202020204" pitchFamily="34" charset="0"/>
              </a:rPr>
              <a:t> </a:t>
            </a:r>
            <a:r>
              <a:rPr lang="en-US" sz="1100" dirty="0" err="1">
                <a:solidFill>
                  <a:prstClr val="white"/>
                </a:solidFill>
                <a:latin typeface="Arial" panose="020B0604020202020204" pitchFamily="34" charset="0"/>
                <a:ea typeface="Roboto" panose="020B0604020202020204" charset="0"/>
                <a:cs typeface="Arial" panose="020B0604020202020204" pitchFamily="34" charset="0"/>
              </a:rPr>
              <a:t>sesuai</a:t>
            </a:r>
            <a:r>
              <a:rPr lang="en-US" sz="1100" dirty="0">
                <a:solidFill>
                  <a:prstClr val="white"/>
                </a:solidFill>
                <a:latin typeface="Arial" panose="020B0604020202020204" pitchFamily="34" charset="0"/>
                <a:ea typeface="Roboto" panose="020B0604020202020204" charset="0"/>
                <a:cs typeface="Arial" panose="020B0604020202020204" pitchFamily="34" charset="0"/>
              </a:rPr>
              <a:t> </a:t>
            </a:r>
            <a:r>
              <a:rPr lang="en-US" sz="1100" dirty="0" err="1">
                <a:solidFill>
                  <a:prstClr val="white"/>
                </a:solidFill>
                <a:latin typeface="Arial" panose="020B0604020202020204" pitchFamily="34" charset="0"/>
                <a:ea typeface="Roboto" panose="020B0604020202020204" charset="0"/>
                <a:cs typeface="Arial" panose="020B0604020202020204" pitchFamily="34" charset="0"/>
              </a:rPr>
              <a:t>dengan</a:t>
            </a:r>
            <a:r>
              <a:rPr lang="en-US" sz="1100" dirty="0">
                <a:solidFill>
                  <a:prstClr val="white"/>
                </a:solidFill>
                <a:latin typeface="Arial" panose="020B0604020202020204" pitchFamily="34" charset="0"/>
                <a:ea typeface="Roboto" panose="020B0604020202020204" charset="0"/>
                <a:cs typeface="Arial" panose="020B0604020202020204" pitchFamily="34" charset="0"/>
              </a:rPr>
              <a:t> </a:t>
            </a:r>
            <a:r>
              <a:rPr lang="en-US" sz="1100" dirty="0" err="1">
                <a:solidFill>
                  <a:prstClr val="white"/>
                </a:solidFill>
                <a:latin typeface="Arial" panose="020B0604020202020204" pitchFamily="34" charset="0"/>
                <a:ea typeface="Roboto" panose="020B0604020202020204" charset="0"/>
                <a:cs typeface="Arial" panose="020B0604020202020204" pitchFamily="34" charset="0"/>
              </a:rPr>
              <a:t>ketentuan</a:t>
            </a:r>
            <a:r>
              <a:rPr lang="en-US" sz="1100" dirty="0">
                <a:solidFill>
                  <a:prstClr val="white"/>
                </a:solidFill>
                <a:latin typeface="Arial" panose="020B0604020202020204" pitchFamily="34" charset="0"/>
                <a:ea typeface="Roboto" panose="020B0604020202020204" charset="0"/>
                <a:cs typeface="Arial" panose="020B0604020202020204" pitchFamily="34" charset="0"/>
              </a:rPr>
              <a:t> </a:t>
            </a:r>
            <a:r>
              <a:rPr lang="en-US" sz="1100" dirty="0" err="1">
                <a:solidFill>
                  <a:prstClr val="white"/>
                </a:solidFill>
                <a:latin typeface="Arial" panose="020B0604020202020204" pitchFamily="34" charset="0"/>
                <a:ea typeface="Roboto" panose="020B0604020202020204" charset="0"/>
                <a:cs typeface="Arial" panose="020B0604020202020204" pitchFamily="34" charset="0"/>
              </a:rPr>
              <a:t>peraturan</a:t>
            </a:r>
            <a:r>
              <a:rPr lang="en-US" sz="1100" dirty="0">
                <a:solidFill>
                  <a:prstClr val="white"/>
                </a:solidFill>
                <a:latin typeface="Arial" panose="020B0604020202020204" pitchFamily="34" charset="0"/>
                <a:ea typeface="Roboto" panose="020B0604020202020204" charset="0"/>
                <a:cs typeface="Arial" panose="020B0604020202020204" pitchFamily="34" charset="0"/>
              </a:rPr>
              <a:t> </a:t>
            </a:r>
            <a:r>
              <a:rPr lang="en-US" sz="1100" dirty="0" err="1">
                <a:solidFill>
                  <a:prstClr val="white"/>
                </a:solidFill>
                <a:latin typeface="Arial" panose="020B0604020202020204" pitchFamily="34" charset="0"/>
                <a:ea typeface="Roboto" panose="020B0604020202020204" charset="0"/>
                <a:cs typeface="Arial" panose="020B0604020202020204" pitchFamily="34" charset="0"/>
              </a:rPr>
              <a:t>perundang-undangan</a:t>
            </a:r>
            <a:r>
              <a:rPr lang="en-US" sz="1100" dirty="0">
                <a:solidFill>
                  <a:prstClr val="white"/>
                </a:solidFill>
                <a:latin typeface="Arial" panose="020B0604020202020204" pitchFamily="34" charset="0"/>
                <a:ea typeface="Roboto" panose="020B0604020202020204" charset="0"/>
                <a:cs typeface="Arial" panose="020B0604020202020204" pitchFamily="34" charset="0"/>
              </a:rPr>
              <a:t>.</a:t>
            </a:r>
          </a:p>
        </p:txBody>
      </p:sp>
      <p:sp>
        <p:nvSpPr>
          <p:cNvPr id="9" name="Down Arrow 2"/>
          <p:cNvSpPr/>
          <p:nvPr/>
        </p:nvSpPr>
        <p:spPr>
          <a:xfrm>
            <a:off x="5220414" y="1795435"/>
            <a:ext cx="498072" cy="313018"/>
          </a:xfrm>
          <a:prstGeom prst="downArrow">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lIns="91365" tIns="45684" rIns="91365" bIns="45684" anchor="ctr"/>
          <a:lstStyle/>
          <a:p>
            <a:pPr algn="ctr" defTabSz="913632">
              <a:defRPr/>
            </a:pPr>
            <a:endParaRPr lang="en-US" sz="1100">
              <a:solidFill>
                <a:prstClr val="white"/>
              </a:solidFill>
              <a:latin typeface="Calibri" panose="020F0502020204030204"/>
            </a:endParaRPr>
          </a:p>
        </p:txBody>
      </p:sp>
      <p:sp>
        <p:nvSpPr>
          <p:cNvPr id="11" name="Slide Number Placeholder 2"/>
          <p:cNvSpPr>
            <a:spLocks noGrp="1"/>
          </p:cNvSpPr>
          <p:nvPr/>
        </p:nvSpPr>
        <p:spPr>
          <a:xfrm>
            <a:off x="7027947" y="4987575"/>
            <a:ext cx="446405" cy="251460"/>
          </a:xfrm>
          <a:prstGeom prst="rect">
            <a:avLst/>
          </a:prstGeom>
          <a:solidFill>
            <a:srgbClr val="F9BE19"/>
          </a:solidFill>
        </p:spPr>
        <p:txBody>
          <a:bodyPr vert="horz" lIns="91365" tIns="45684" rIns="91365" bIns="45684"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32">
              <a:defRPr/>
            </a:pPr>
            <a:fld id="{05502A5B-6024-440D-A5A9-5A109256076E}" type="slidenum">
              <a:rPr lang="en-US" b="1">
                <a:solidFill>
                  <a:schemeClr val="tx1"/>
                </a:solidFill>
                <a:latin typeface="Calibri" panose="020F0502020204030204"/>
              </a:rPr>
              <a:pPr defTabSz="913632">
                <a:defRPr/>
              </a:pPr>
              <a:t>114</a:t>
            </a:fld>
            <a:endParaRPr lang="en-US" b="1" dirty="0">
              <a:solidFill>
                <a:schemeClr val="tx1"/>
              </a:solidFill>
              <a:latin typeface="Calibri" panose="020F0502020204030204"/>
            </a:endParaRPr>
          </a:p>
        </p:txBody>
      </p:sp>
      <p:sp>
        <p:nvSpPr>
          <p:cNvPr id="13" name="Snip Diagonal Corner Rectangle 12"/>
          <p:cNvSpPr/>
          <p:nvPr/>
        </p:nvSpPr>
        <p:spPr>
          <a:xfrm>
            <a:off x="413925" y="3648144"/>
            <a:ext cx="2916000" cy="792000"/>
          </a:xfrm>
          <a:prstGeom prst="snip2DiagRect">
            <a:avLst/>
          </a:prstGeom>
          <a:ln/>
        </p:spPr>
        <p:style>
          <a:lnRef idx="0">
            <a:schemeClr val="accent1"/>
          </a:lnRef>
          <a:fillRef idx="3">
            <a:schemeClr val="accent1"/>
          </a:fillRef>
          <a:effectRef idx="3">
            <a:schemeClr val="accent1"/>
          </a:effectRef>
          <a:fontRef idx="minor">
            <a:schemeClr val="lt1"/>
          </a:fontRef>
        </p:style>
        <p:txBody>
          <a:bodyPr lIns="91365" tIns="45684" rIns="91365" bIns="45684" anchor="ctr"/>
          <a:lstStyle/>
          <a:p>
            <a:pPr algn="ctr" defTabSz="913632">
              <a:defRPr/>
            </a:pPr>
            <a:r>
              <a:rPr lang="en-US" sz="1100" dirty="0" err="1">
                <a:solidFill>
                  <a:prstClr val="white"/>
                </a:solidFill>
                <a:latin typeface="Arial" panose="020B0604020202020204" pitchFamily="34" charset="0"/>
                <a:ea typeface="Roboto" panose="020B0604020202020204" charset="0"/>
                <a:cs typeface="Arial" panose="020B0604020202020204" pitchFamily="34" charset="0"/>
              </a:rPr>
              <a:t>Laporan</a:t>
            </a:r>
            <a:r>
              <a:rPr lang="en-US" sz="1100" dirty="0">
                <a:solidFill>
                  <a:prstClr val="white"/>
                </a:solidFill>
                <a:latin typeface="Arial" panose="020B0604020202020204" pitchFamily="34" charset="0"/>
                <a:ea typeface="Roboto" panose="020B0604020202020204" charset="0"/>
                <a:cs typeface="Arial" panose="020B0604020202020204" pitchFamily="34" charset="0"/>
              </a:rPr>
              <a:t> </a:t>
            </a:r>
            <a:r>
              <a:rPr lang="en-US" sz="1100" dirty="0" err="1">
                <a:solidFill>
                  <a:prstClr val="white"/>
                </a:solidFill>
                <a:latin typeface="Arial" panose="020B0604020202020204" pitchFamily="34" charset="0"/>
                <a:ea typeface="Roboto" panose="020B0604020202020204" charset="0"/>
                <a:cs typeface="Arial" panose="020B0604020202020204" pitchFamily="34" charset="0"/>
              </a:rPr>
              <a:t>Kinerja</a:t>
            </a:r>
            <a:r>
              <a:rPr lang="en-US" sz="1100" dirty="0">
                <a:solidFill>
                  <a:prstClr val="white"/>
                </a:solidFill>
                <a:latin typeface="Arial" panose="020B0604020202020204" pitchFamily="34" charset="0"/>
                <a:ea typeface="Roboto" panose="020B0604020202020204" charset="0"/>
                <a:cs typeface="Arial" panose="020B0604020202020204" pitchFamily="34" charset="0"/>
              </a:rPr>
              <a:t> </a:t>
            </a:r>
            <a:r>
              <a:rPr lang="en-US" sz="1100" dirty="0" err="1">
                <a:solidFill>
                  <a:prstClr val="white"/>
                </a:solidFill>
                <a:latin typeface="Arial" panose="020B0604020202020204" pitchFamily="34" charset="0"/>
                <a:ea typeface="Roboto" panose="020B0604020202020204" charset="0"/>
                <a:cs typeface="Arial" panose="020B0604020202020204" pitchFamily="34" charset="0"/>
              </a:rPr>
              <a:t>diserahkan</a:t>
            </a:r>
            <a:r>
              <a:rPr lang="en-US" sz="1100" dirty="0">
                <a:solidFill>
                  <a:prstClr val="white"/>
                </a:solidFill>
                <a:latin typeface="Arial" panose="020B0604020202020204" pitchFamily="34" charset="0"/>
                <a:ea typeface="Roboto" panose="020B0604020202020204" charset="0"/>
                <a:cs typeface="Arial" panose="020B0604020202020204" pitchFamily="34" charset="0"/>
              </a:rPr>
              <a:t> </a:t>
            </a:r>
            <a:r>
              <a:rPr lang="en-US" sz="1100" dirty="0" err="1">
                <a:solidFill>
                  <a:prstClr val="white"/>
                </a:solidFill>
                <a:latin typeface="Arial" panose="020B0604020202020204" pitchFamily="34" charset="0"/>
                <a:ea typeface="Roboto" panose="020B0604020202020204" charset="0"/>
                <a:cs typeface="Arial" panose="020B0604020202020204" pitchFamily="34" charset="0"/>
              </a:rPr>
              <a:t>Sekretariat</a:t>
            </a:r>
            <a:r>
              <a:rPr lang="en-US" sz="1100" dirty="0">
                <a:solidFill>
                  <a:prstClr val="white"/>
                </a:solidFill>
                <a:latin typeface="Arial" panose="020B0604020202020204" pitchFamily="34" charset="0"/>
                <a:ea typeface="Roboto" panose="020B0604020202020204" charset="0"/>
                <a:cs typeface="Arial" panose="020B0604020202020204" pitchFamily="34" charset="0"/>
              </a:rPr>
              <a:t> </a:t>
            </a:r>
            <a:r>
              <a:rPr lang="en-US" sz="1100" dirty="0" err="1">
                <a:solidFill>
                  <a:prstClr val="white"/>
                </a:solidFill>
                <a:latin typeface="Arial" panose="020B0604020202020204" pitchFamily="34" charset="0"/>
                <a:ea typeface="Roboto" panose="020B0604020202020204" charset="0"/>
                <a:cs typeface="Arial" panose="020B0604020202020204" pitchFamily="34" charset="0"/>
              </a:rPr>
              <a:t>Jenderal</a:t>
            </a:r>
            <a:r>
              <a:rPr lang="en-US" sz="1100" dirty="0">
                <a:solidFill>
                  <a:prstClr val="white"/>
                </a:solidFill>
                <a:latin typeface="Arial" panose="020B0604020202020204" pitchFamily="34" charset="0"/>
                <a:ea typeface="Roboto" panose="020B0604020202020204" charset="0"/>
                <a:cs typeface="Arial" panose="020B0604020202020204" pitchFamily="34" charset="0"/>
              </a:rPr>
              <a:t> </a:t>
            </a:r>
            <a:r>
              <a:rPr lang="en-US" sz="1100" dirty="0" err="1">
                <a:solidFill>
                  <a:prstClr val="white"/>
                </a:solidFill>
                <a:latin typeface="Arial" panose="020B0604020202020204" pitchFamily="34" charset="0"/>
                <a:ea typeface="Roboto" panose="020B0604020202020204" charset="0"/>
                <a:cs typeface="Arial" panose="020B0604020202020204" pitchFamily="34" charset="0"/>
              </a:rPr>
              <a:t>kepada</a:t>
            </a:r>
            <a:r>
              <a:rPr lang="en-US" sz="1100" dirty="0">
                <a:solidFill>
                  <a:prstClr val="white"/>
                </a:solidFill>
                <a:latin typeface="Arial" panose="020B0604020202020204" pitchFamily="34" charset="0"/>
                <a:ea typeface="Roboto" panose="020B0604020202020204" charset="0"/>
                <a:cs typeface="Arial" panose="020B0604020202020204" pitchFamily="34" charset="0"/>
              </a:rPr>
              <a:t> </a:t>
            </a:r>
            <a:r>
              <a:rPr lang="en-US" sz="1100" dirty="0" err="1">
                <a:solidFill>
                  <a:prstClr val="white"/>
                </a:solidFill>
                <a:latin typeface="Arial" panose="020B0604020202020204" pitchFamily="34" charset="0"/>
                <a:ea typeface="Roboto" panose="020B0604020202020204" charset="0"/>
                <a:cs typeface="Arial" panose="020B0604020202020204" pitchFamily="34" charset="0"/>
              </a:rPr>
              <a:t>Inspektur</a:t>
            </a:r>
            <a:r>
              <a:rPr lang="en-US" sz="1100" dirty="0">
                <a:solidFill>
                  <a:prstClr val="white"/>
                </a:solidFill>
                <a:latin typeface="Arial" panose="020B0604020202020204" pitchFamily="34" charset="0"/>
                <a:ea typeface="Roboto" panose="020B0604020202020204" charset="0"/>
                <a:cs typeface="Arial" panose="020B0604020202020204" pitchFamily="34" charset="0"/>
              </a:rPr>
              <a:t> </a:t>
            </a:r>
            <a:r>
              <a:rPr lang="en-US" sz="1100" dirty="0" err="1">
                <a:solidFill>
                  <a:prstClr val="white"/>
                </a:solidFill>
                <a:latin typeface="Arial" panose="020B0604020202020204" pitchFamily="34" charset="0"/>
                <a:ea typeface="Roboto" panose="020B0604020202020204" charset="0"/>
                <a:cs typeface="Arial" panose="020B0604020202020204" pitchFamily="34" charset="0"/>
              </a:rPr>
              <a:t>Jenderal</a:t>
            </a:r>
            <a:endParaRPr lang="en-US" sz="1100" dirty="0">
              <a:solidFill>
                <a:prstClr val="white"/>
              </a:solidFill>
              <a:latin typeface="Arial" panose="020B0604020202020204" pitchFamily="34" charset="0"/>
              <a:ea typeface="Roboto" panose="020B0604020202020204" charset="0"/>
              <a:cs typeface="Arial" panose="020B0604020202020204" pitchFamily="34" charset="0"/>
            </a:endParaRPr>
          </a:p>
          <a:p>
            <a:pPr algn="ctr" defTabSz="913632">
              <a:defRPr/>
            </a:pPr>
            <a:r>
              <a:rPr lang="en-US" sz="1100" dirty="0">
                <a:solidFill>
                  <a:prstClr val="white"/>
                </a:solidFill>
                <a:latin typeface="Arial" panose="020B0604020202020204" pitchFamily="34" charset="0"/>
                <a:ea typeface="Roboto" panose="020B0604020202020204" charset="0"/>
                <a:cs typeface="Arial" panose="020B0604020202020204" pitchFamily="34" charset="0"/>
              </a:rPr>
              <a:t>(45 </a:t>
            </a:r>
            <a:r>
              <a:rPr lang="en-US" sz="1100" dirty="0" err="1">
                <a:solidFill>
                  <a:prstClr val="white"/>
                </a:solidFill>
                <a:latin typeface="Arial" panose="020B0604020202020204" pitchFamily="34" charset="0"/>
                <a:ea typeface="Roboto" panose="020B0604020202020204" charset="0"/>
                <a:cs typeface="Arial" panose="020B0604020202020204" pitchFamily="34" charset="0"/>
              </a:rPr>
              <a:t>hari</a:t>
            </a:r>
            <a:r>
              <a:rPr lang="en-US" sz="1100" dirty="0">
                <a:solidFill>
                  <a:prstClr val="white"/>
                </a:solidFill>
                <a:latin typeface="Arial" panose="020B0604020202020204" pitchFamily="34" charset="0"/>
                <a:ea typeface="Roboto" panose="020B0604020202020204" charset="0"/>
                <a:cs typeface="Arial" panose="020B0604020202020204" pitchFamily="34" charset="0"/>
              </a:rPr>
              <a:t> </a:t>
            </a:r>
            <a:r>
              <a:rPr lang="en-US" sz="1100" dirty="0" err="1">
                <a:solidFill>
                  <a:prstClr val="white"/>
                </a:solidFill>
                <a:latin typeface="Arial" panose="020B0604020202020204" pitchFamily="34" charset="0"/>
                <a:ea typeface="Roboto" panose="020B0604020202020204" charset="0"/>
                <a:cs typeface="Arial" panose="020B0604020202020204" pitchFamily="34" charset="0"/>
              </a:rPr>
              <a:t>setelah</a:t>
            </a:r>
            <a:r>
              <a:rPr lang="en-US" sz="1100" dirty="0">
                <a:solidFill>
                  <a:prstClr val="white"/>
                </a:solidFill>
                <a:latin typeface="Arial" panose="020B0604020202020204" pitchFamily="34" charset="0"/>
                <a:ea typeface="Roboto" panose="020B0604020202020204" charset="0"/>
                <a:cs typeface="Arial" panose="020B0604020202020204" pitchFamily="34" charset="0"/>
              </a:rPr>
              <a:t> </a:t>
            </a:r>
            <a:r>
              <a:rPr lang="en-US" sz="1100" dirty="0" err="1">
                <a:solidFill>
                  <a:prstClr val="white"/>
                </a:solidFill>
                <a:latin typeface="Arial" panose="020B0604020202020204" pitchFamily="34" charset="0"/>
                <a:ea typeface="Roboto" panose="020B0604020202020204" charset="0"/>
                <a:cs typeface="Arial" panose="020B0604020202020204" pitchFamily="34" charset="0"/>
              </a:rPr>
              <a:t>tahun</a:t>
            </a:r>
            <a:r>
              <a:rPr lang="en-US" sz="1100" dirty="0">
                <a:solidFill>
                  <a:prstClr val="white"/>
                </a:solidFill>
                <a:latin typeface="Arial" panose="020B0604020202020204" pitchFamily="34" charset="0"/>
                <a:ea typeface="Roboto" panose="020B0604020202020204" charset="0"/>
                <a:cs typeface="Arial" panose="020B0604020202020204" pitchFamily="34" charset="0"/>
              </a:rPr>
              <a:t> </a:t>
            </a:r>
            <a:r>
              <a:rPr lang="en-US" sz="1100" dirty="0" err="1">
                <a:solidFill>
                  <a:prstClr val="white"/>
                </a:solidFill>
                <a:latin typeface="Arial" panose="020B0604020202020204" pitchFamily="34" charset="0"/>
                <a:ea typeface="Roboto" panose="020B0604020202020204" charset="0"/>
                <a:cs typeface="Arial" panose="020B0604020202020204" pitchFamily="34" charset="0"/>
              </a:rPr>
              <a:t>anggaran</a:t>
            </a:r>
            <a:r>
              <a:rPr lang="en-US" sz="1100" dirty="0">
                <a:solidFill>
                  <a:prstClr val="white"/>
                </a:solidFill>
                <a:latin typeface="Arial" panose="020B0604020202020204" pitchFamily="34" charset="0"/>
                <a:ea typeface="Roboto" panose="020B0604020202020204" charset="0"/>
                <a:cs typeface="Arial" panose="020B0604020202020204" pitchFamily="34" charset="0"/>
              </a:rPr>
              <a:t> </a:t>
            </a:r>
            <a:r>
              <a:rPr lang="en-US" sz="1100" dirty="0" err="1">
                <a:solidFill>
                  <a:prstClr val="white"/>
                </a:solidFill>
                <a:latin typeface="Arial" panose="020B0604020202020204" pitchFamily="34" charset="0"/>
                <a:ea typeface="Roboto" panose="020B0604020202020204" charset="0"/>
                <a:cs typeface="Arial" panose="020B0604020202020204" pitchFamily="34" charset="0"/>
              </a:rPr>
              <a:t>berakhir</a:t>
            </a:r>
            <a:r>
              <a:rPr lang="en-US" sz="1100" dirty="0">
                <a:solidFill>
                  <a:prstClr val="white"/>
                </a:solidFill>
                <a:latin typeface="Arial" panose="020B0604020202020204" pitchFamily="34" charset="0"/>
                <a:ea typeface="Roboto" panose="020B0604020202020204" charset="0"/>
                <a:cs typeface="Arial" panose="020B0604020202020204" pitchFamily="34" charset="0"/>
              </a:rPr>
              <a:t>)</a:t>
            </a:r>
          </a:p>
        </p:txBody>
      </p:sp>
      <p:sp>
        <p:nvSpPr>
          <p:cNvPr id="14" name="Snip Diagonal Corner Rectangle 13"/>
          <p:cNvSpPr/>
          <p:nvPr/>
        </p:nvSpPr>
        <p:spPr>
          <a:xfrm>
            <a:off x="4119150" y="3648144"/>
            <a:ext cx="3132000" cy="792000"/>
          </a:xfrm>
          <a:prstGeom prst="snip2DiagRect">
            <a:avLst/>
          </a:prstGeom>
          <a:ln/>
        </p:spPr>
        <p:style>
          <a:lnRef idx="0">
            <a:schemeClr val="accent1"/>
          </a:lnRef>
          <a:fillRef idx="3">
            <a:schemeClr val="accent1"/>
          </a:fillRef>
          <a:effectRef idx="3">
            <a:schemeClr val="accent1"/>
          </a:effectRef>
          <a:fontRef idx="minor">
            <a:schemeClr val="lt1"/>
          </a:fontRef>
        </p:style>
        <p:txBody>
          <a:bodyPr lIns="91365" tIns="45684" rIns="91365" bIns="45684" anchor="ctr"/>
          <a:lstStyle/>
          <a:p>
            <a:pPr algn="ctr" defTabSz="913632">
              <a:defRPr/>
            </a:pPr>
            <a:r>
              <a:rPr lang="fi-FI" sz="1100" dirty="0">
                <a:solidFill>
                  <a:prstClr val="white"/>
                </a:solidFill>
                <a:latin typeface="Arial" panose="020B0604020202020204" pitchFamily="34" charset="0"/>
                <a:ea typeface="Roboto" panose="020B0604020202020204" charset="0"/>
                <a:cs typeface="Arial" panose="020B0604020202020204" pitchFamily="34" charset="0"/>
              </a:rPr>
              <a:t>Hasil Reviu Laporan Kinerja kementerian </a:t>
            </a:r>
            <a:r>
              <a:rPr lang="en-US" sz="1100" dirty="0" err="1">
                <a:solidFill>
                  <a:prstClr val="white"/>
                </a:solidFill>
                <a:latin typeface="Arial" panose="020B0604020202020204" pitchFamily="34" charset="0"/>
                <a:ea typeface="Roboto" panose="020B0604020202020204" charset="0"/>
                <a:cs typeface="Arial" panose="020B0604020202020204" pitchFamily="34" charset="0"/>
              </a:rPr>
              <a:t>kemudian</a:t>
            </a:r>
            <a:r>
              <a:rPr lang="en-US" sz="1100" dirty="0">
                <a:solidFill>
                  <a:prstClr val="white"/>
                </a:solidFill>
                <a:latin typeface="Arial" panose="020B0604020202020204" pitchFamily="34" charset="0"/>
                <a:ea typeface="Roboto" panose="020B0604020202020204" charset="0"/>
                <a:cs typeface="Arial" panose="020B0604020202020204" pitchFamily="34" charset="0"/>
              </a:rPr>
              <a:t> </a:t>
            </a:r>
            <a:r>
              <a:rPr lang="en-US" sz="1100" dirty="0" err="1">
                <a:solidFill>
                  <a:prstClr val="white"/>
                </a:solidFill>
                <a:latin typeface="Arial" panose="020B0604020202020204" pitchFamily="34" charset="0"/>
                <a:ea typeface="Roboto" panose="020B0604020202020204" charset="0"/>
                <a:cs typeface="Arial" panose="020B0604020202020204" pitchFamily="34" charset="0"/>
              </a:rPr>
              <a:t>disampaikan</a:t>
            </a:r>
            <a:r>
              <a:rPr lang="en-US" sz="1100" dirty="0">
                <a:solidFill>
                  <a:prstClr val="white"/>
                </a:solidFill>
                <a:latin typeface="Arial" panose="020B0604020202020204" pitchFamily="34" charset="0"/>
                <a:ea typeface="Roboto" panose="020B0604020202020204" charset="0"/>
                <a:cs typeface="Arial" panose="020B0604020202020204" pitchFamily="34" charset="0"/>
              </a:rPr>
              <a:t> </a:t>
            </a:r>
            <a:r>
              <a:rPr lang="en-US" sz="1100" dirty="0" err="1">
                <a:solidFill>
                  <a:prstClr val="white"/>
                </a:solidFill>
                <a:latin typeface="Arial" panose="020B0604020202020204" pitchFamily="34" charset="0"/>
                <a:ea typeface="Roboto" panose="020B0604020202020204" charset="0"/>
                <a:cs typeface="Arial" panose="020B0604020202020204" pitchFamily="34" charset="0"/>
              </a:rPr>
              <a:t>ke</a:t>
            </a:r>
            <a:r>
              <a:rPr lang="en-US" sz="1100" dirty="0">
                <a:solidFill>
                  <a:prstClr val="white"/>
                </a:solidFill>
                <a:latin typeface="Arial" panose="020B0604020202020204" pitchFamily="34" charset="0"/>
                <a:ea typeface="Roboto" panose="020B0604020202020204" charset="0"/>
                <a:cs typeface="Arial" panose="020B0604020202020204" pitchFamily="34" charset="0"/>
              </a:rPr>
              <a:t> </a:t>
            </a:r>
            <a:r>
              <a:rPr lang="en-US" sz="1100" dirty="0" err="1">
                <a:solidFill>
                  <a:prstClr val="white"/>
                </a:solidFill>
                <a:latin typeface="Arial" panose="020B0604020202020204" pitchFamily="34" charset="0"/>
                <a:ea typeface="Roboto" panose="020B0604020202020204" charset="0"/>
                <a:cs typeface="Arial" panose="020B0604020202020204" pitchFamily="34" charset="0"/>
              </a:rPr>
              <a:t>Menteri</a:t>
            </a:r>
            <a:r>
              <a:rPr lang="en-US" sz="1100" dirty="0">
                <a:solidFill>
                  <a:prstClr val="white"/>
                </a:solidFill>
                <a:latin typeface="Arial" panose="020B0604020202020204" pitchFamily="34" charset="0"/>
                <a:ea typeface="Roboto" panose="020B0604020202020204" charset="0"/>
                <a:cs typeface="Arial" panose="020B0604020202020204" pitchFamily="34" charset="0"/>
              </a:rPr>
              <a:t> </a:t>
            </a:r>
          </a:p>
          <a:p>
            <a:pPr algn="ctr" defTabSz="913632">
              <a:defRPr/>
            </a:pPr>
            <a:r>
              <a:rPr lang="en-US" sz="1100" dirty="0">
                <a:solidFill>
                  <a:prstClr val="white"/>
                </a:solidFill>
                <a:latin typeface="Arial" panose="020B0604020202020204" pitchFamily="34" charset="0"/>
                <a:ea typeface="Roboto" panose="020B0604020202020204" charset="0"/>
                <a:cs typeface="Arial" panose="020B0604020202020204" pitchFamily="34" charset="0"/>
              </a:rPr>
              <a:t>(5 </a:t>
            </a:r>
            <a:r>
              <a:rPr lang="en-US" sz="1100" dirty="0" err="1">
                <a:solidFill>
                  <a:prstClr val="white"/>
                </a:solidFill>
                <a:latin typeface="Arial" panose="020B0604020202020204" pitchFamily="34" charset="0"/>
                <a:ea typeface="Roboto" panose="020B0604020202020204" charset="0"/>
                <a:cs typeface="Arial" panose="020B0604020202020204" pitchFamily="34" charset="0"/>
              </a:rPr>
              <a:t>hari</a:t>
            </a:r>
            <a:r>
              <a:rPr lang="en-US" sz="1100" dirty="0">
                <a:solidFill>
                  <a:prstClr val="white"/>
                </a:solidFill>
                <a:latin typeface="Arial" panose="020B0604020202020204" pitchFamily="34" charset="0"/>
                <a:ea typeface="Roboto" panose="020B0604020202020204" charset="0"/>
                <a:cs typeface="Arial" panose="020B0604020202020204" pitchFamily="34" charset="0"/>
              </a:rPr>
              <a:t> </a:t>
            </a:r>
            <a:r>
              <a:rPr lang="en-US" sz="1100" dirty="0" err="1">
                <a:solidFill>
                  <a:prstClr val="white"/>
                </a:solidFill>
                <a:latin typeface="Arial" panose="020B0604020202020204" pitchFamily="34" charset="0"/>
                <a:ea typeface="Roboto" panose="020B0604020202020204" charset="0"/>
                <a:cs typeface="Arial" panose="020B0604020202020204" pitchFamily="34" charset="0"/>
              </a:rPr>
              <a:t>setelah</a:t>
            </a:r>
            <a:r>
              <a:rPr lang="en-US" sz="1100" dirty="0">
                <a:solidFill>
                  <a:prstClr val="white"/>
                </a:solidFill>
                <a:latin typeface="Arial" panose="020B0604020202020204" pitchFamily="34" charset="0"/>
                <a:ea typeface="Roboto" panose="020B0604020202020204" charset="0"/>
                <a:cs typeface="Arial" panose="020B0604020202020204" pitchFamily="34" charset="0"/>
              </a:rPr>
              <a:t> </a:t>
            </a:r>
            <a:r>
              <a:rPr lang="en-US" sz="1100" dirty="0" err="1">
                <a:solidFill>
                  <a:prstClr val="white"/>
                </a:solidFill>
                <a:latin typeface="Arial" panose="020B0604020202020204" pitchFamily="34" charset="0"/>
                <a:ea typeface="Roboto" panose="020B0604020202020204" charset="0"/>
                <a:cs typeface="Arial" panose="020B0604020202020204" pitchFamily="34" charset="0"/>
              </a:rPr>
              <a:t>Laporan</a:t>
            </a:r>
            <a:r>
              <a:rPr lang="en-US" sz="1100" dirty="0">
                <a:solidFill>
                  <a:prstClr val="white"/>
                </a:solidFill>
                <a:latin typeface="Arial" panose="020B0604020202020204" pitchFamily="34" charset="0"/>
                <a:ea typeface="Roboto" panose="020B0604020202020204" charset="0"/>
                <a:cs typeface="Arial" panose="020B0604020202020204" pitchFamily="34" charset="0"/>
              </a:rPr>
              <a:t> </a:t>
            </a:r>
            <a:r>
              <a:rPr lang="en-US" sz="1100" dirty="0" err="1">
                <a:solidFill>
                  <a:prstClr val="white"/>
                </a:solidFill>
                <a:latin typeface="Arial" panose="020B0604020202020204" pitchFamily="34" charset="0"/>
                <a:ea typeface="Roboto" panose="020B0604020202020204" charset="0"/>
                <a:cs typeface="Arial" panose="020B0604020202020204" pitchFamily="34" charset="0"/>
              </a:rPr>
              <a:t>Kinerja</a:t>
            </a:r>
            <a:r>
              <a:rPr lang="en-US" sz="1100" dirty="0">
                <a:solidFill>
                  <a:prstClr val="white"/>
                </a:solidFill>
                <a:latin typeface="Arial" panose="020B0604020202020204" pitchFamily="34" charset="0"/>
                <a:ea typeface="Roboto" panose="020B0604020202020204" charset="0"/>
                <a:cs typeface="Arial" panose="020B0604020202020204" pitchFamily="34" charset="0"/>
              </a:rPr>
              <a:t> </a:t>
            </a:r>
            <a:r>
              <a:rPr lang="en-US" sz="1100" dirty="0" err="1">
                <a:solidFill>
                  <a:prstClr val="white"/>
                </a:solidFill>
                <a:latin typeface="Arial" panose="020B0604020202020204" pitchFamily="34" charset="0"/>
                <a:ea typeface="Roboto" panose="020B0604020202020204" charset="0"/>
                <a:cs typeface="Arial" panose="020B0604020202020204" pitchFamily="34" charset="0"/>
              </a:rPr>
              <a:t>diterima</a:t>
            </a:r>
            <a:r>
              <a:rPr lang="en-US" sz="1100" dirty="0">
                <a:solidFill>
                  <a:prstClr val="white"/>
                </a:solidFill>
                <a:latin typeface="Arial" panose="020B0604020202020204" pitchFamily="34" charset="0"/>
                <a:ea typeface="Roboto" panose="020B0604020202020204" charset="0"/>
                <a:cs typeface="Arial" panose="020B0604020202020204" pitchFamily="34" charset="0"/>
              </a:rPr>
              <a:t> </a:t>
            </a:r>
            <a:r>
              <a:rPr lang="en-US" sz="1100" dirty="0" err="1">
                <a:solidFill>
                  <a:prstClr val="white"/>
                </a:solidFill>
                <a:latin typeface="Arial" panose="020B0604020202020204" pitchFamily="34" charset="0"/>
                <a:ea typeface="Roboto" panose="020B0604020202020204" charset="0"/>
                <a:cs typeface="Arial" panose="020B0604020202020204" pitchFamily="34" charset="0"/>
              </a:rPr>
              <a:t>Irjen</a:t>
            </a:r>
            <a:r>
              <a:rPr lang="en-US" sz="1100" dirty="0">
                <a:solidFill>
                  <a:prstClr val="white"/>
                </a:solidFill>
                <a:latin typeface="Arial" panose="020B0604020202020204" pitchFamily="34" charset="0"/>
                <a:ea typeface="Roboto" panose="020B0604020202020204" charset="0"/>
                <a:cs typeface="Arial" panose="020B0604020202020204" pitchFamily="34" charset="0"/>
              </a:rPr>
              <a:t>)</a:t>
            </a:r>
          </a:p>
        </p:txBody>
      </p:sp>
      <p:sp>
        <p:nvSpPr>
          <p:cNvPr id="15" name="Arrow: Right 8"/>
          <p:cNvSpPr/>
          <p:nvPr/>
        </p:nvSpPr>
        <p:spPr>
          <a:xfrm>
            <a:off x="3436714" y="3876151"/>
            <a:ext cx="540000" cy="335986"/>
          </a:xfrm>
          <a:prstGeom prst="rightArrow">
            <a:avLst/>
          </a:prstGeom>
          <a:solidFill>
            <a:schemeClr val="accent2">
              <a:lumMod val="50000"/>
            </a:schemeClr>
          </a:solidFill>
          <a:effectLst>
            <a:reflection blurRad="6350" stA="50000" endA="300" endPos="55000" dir="5400000" sy="-100000" algn="bl" rotWithShape="0"/>
          </a:effectLst>
        </p:spPr>
        <p:style>
          <a:lnRef idx="2">
            <a:schemeClr val="accent3">
              <a:shade val="50000"/>
            </a:schemeClr>
          </a:lnRef>
          <a:fillRef idx="1">
            <a:schemeClr val="accent3"/>
          </a:fillRef>
          <a:effectRef idx="0">
            <a:schemeClr val="accent3"/>
          </a:effectRef>
          <a:fontRef idx="minor">
            <a:schemeClr val="lt1"/>
          </a:fontRef>
        </p:style>
        <p:txBody>
          <a:bodyPr lIns="91365" tIns="45684" rIns="91365" bIns="45684" anchor="ctr"/>
          <a:lstStyle/>
          <a:p>
            <a:pPr algn="ctr" defTabSz="913632">
              <a:defRPr/>
            </a:pPr>
            <a:endParaRPr lang="en-US" sz="1100">
              <a:solidFill>
                <a:prstClr val="white"/>
              </a:solidFill>
              <a:latin typeface="Calibri" panose="020F0502020204030204"/>
            </a:endParaRPr>
          </a:p>
        </p:txBody>
      </p:sp>
      <p:sp>
        <p:nvSpPr>
          <p:cNvPr id="17" name="TextBox 16"/>
          <p:cNvSpPr txBox="1"/>
          <p:nvPr/>
        </p:nvSpPr>
        <p:spPr>
          <a:xfrm>
            <a:off x="319767" y="4531733"/>
            <a:ext cx="3312000" cy="253843"/>
          </a:xfrm>
          <a:prstGeom prst="rect">
            <a:avLst/>
          </a:prstGeom>
          <a:noFill/>
        </p:spPr>
        <p:txBody>
          <a:bodyPr wrap="square" lIns="91365" tIns="45684" rIns="91365" bIns="45684" rtlCol="0">
            <a:spAutoFit/>
          </a:bodyPr>
          <a:lstStyle/>
          <a:p>
            <a:r>
              <a:rPr lang="en-US" sz="1050" dirty="0" err="1">
                <a:solidFill>
                  <a:schemeClr val="bg2">
                    <a:lumMod val="25000"/>
                  </a:schemeClr>
                </a:solidFill>
                <a:latin typeface="Arial" panose="020B0604020202020204" pitchFamily="34" charset="0"/>
                <a:cs typeface="Arial" panose="020B0604020202020204" pitchFamily="34" charset="0"/>
              </a:rPr>
              <a:t>Sumber</a:t>
            </a:r>
            <a:r>
              <a:rPr lang="en-US" sz="1050" dirty="0">
                <a:solidFill>
                  <a:schemeClr val="bg2">
                    <a:lumMod val="25000"/>
                  </a:schemeClr>
                </a:solidFill>
                <a:latin typeface="Arial" panose="020B0604020202020204" pitchFamily="34" charset="0"/>
                <a:cs typeface="Arial" panose="020B0604020202020204" pitchFamily="34" charset="0"/>
              </a:rPr>
              <a:t> : </a:t>
            </a:r>
            <a:r>
              <a:rPr lang="en-US" sz="1050" dirty="0" err="1">
                <a:solidFill>
                  <a:schemeClr val="bg2">
                    <a:lumMod val="25000"/>
                  </a:schemeClr>
                </a:solidFill>
                <a:latin typeface="Arial" panose="020B0604020202020204" pitchFamily="34" charset="0"/>
                <a:cs typeface="Arial" panose="020B0604020202020204" pitchFamily="34" charset="0"/>
              </a:rPr>
              <a:t>Permenhub</a:t>
            </a:r>
            <a:r>
              <a:rPr lang="en-US" sz="1050" dirty="0">
                <a:solidFill>
                  <a:schemeClr val="bg2">
                    <a:lumMod val="25000"/>
                  </a:schemeClr>
                </a:solidFill>
                <a:latin typeface="Arial" panose="020B0604020202020204" pitchFamily="34" charset="0"/>
                <a:cs typeface="Arial" panose="020B0604020202020204" pitchFamily="34" charset="0"/>
              </a:rPr>
              <a:t> No. PM 85/2020 </a:t>
            </a:r>
            <a:r>
              <a:rPr lang="en-US" sz="1050" dirty="0" err="1">
                <a:solidFill>
                  <a:schemeClr val="bg2">
                    <a:lumMod val="25000"/>
                  </a:schemeClr>
                </a:solidFill>
                <a:latin typeface="Arial" panose="020B0604020202020204" pitchFamily="34" charset="0"/>
                <a:cs typeface="Arial" panose="020B0604020202020204" pitchFamily="34" charset="0"/>
              </a:rPr>
              <a:t>Pasal</a:t>
            </a:r>
            <a:r>
              <a:rPr lang="en-US" sz="1050" dirty="0">
                <a:solidFill>
                  <a:schemeClr val="bg2">
                    <a:lumMod val="25000"/>
                  </a:schemeClr>
                </a:solidFill>
                <a:latin typeface="Arial" panose="020B0604020202020204" pitchFamily="34" charset="0"/>
                <a:cs typeface="Arial" panose="020B0604020202020204" pitchFamily="34" charset="0"/>
              </a:rPr>
              <a:t> 28-30</a:t>
            </a:r>
          </a:p>
        </p:txBody>
      </p:sp>
    </p:spTree>
    <p:extLst>
      <p:ext uri="{BB962C8B-B14F-4D97-AF65-F5344CB8AC3E}">
        <p14:creationId xmlns:p14="http://schemas.microsoft.com/office/powerpoint/2010/main" val="50230904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1"/>
          <p:cNvSpPr>
            <a:spLocks noGrp="1"/>
          </p:cNvSpPr>
          <p:nvPr>
            <p:ph type="title"/>
          </p:nvPr>
        </p:nvSpPr>
        <p:spPr>
          <a:xfrm>
            <a:off x="413985" y="316016"/>
            <a:ext cx="6520220" cy="344032"/>
          </a:xfrm>
        </p:spPr>
        <p:txBody>
          <a:bodyPr>
            <a:noAutofit/>
          </a:bodyPr>
          <a:lstStyle/>
          <a:p>
            <a:pPr algn="l"/>
            <a:r>
              <a:rPr lang="id-ID" dirty="0">
                <a:sym typeface="+mn-ea"/>
              </a:rPr>
              <a:t>Lanjutan ... (TUJUAN EVALUASI </a:t>
            </a:r>
            <a:r>
              <a:rPr lang="en-US" dirty="0">
                <a:sym typeface="+mn-ea"/>
              </a:rPr>
              <a:t>IMPLEMENTASI</a:t>
            </a:r>
            <a:r>
              <a:rPr lang="id-ID" dirty="0">
                <a:sym typeface="+mn-ea"/>
              </a:rPr>
              <a:t> SAKIP)</a:t>
            </a:r>
            <a:endParaRPr lang="id-ID" dirty="0"/>
          </a:p>
        </p:txBody>
      </p:sp>
      <p:sp>
        <p:nvSpPr>
          <p:cNvPr id="33" name="Slide Number Placeholder 2"/>
          <p:cNvSpPr>
            <a:spLocks noGrp="1"/>
          </p:cNvSpPr>
          <p:nvPr/>
        </p:nvSpPr>
        <p:spPr>
          <a:xfrm>
            <a:off x="7113276" y="5006975"/>
            <a:ext cx="446405" cy="251460"/>
          </a:xfrm>
          <a:prstGeom prst="rect">
            <a:avLst/>
          </a:prstGeom>
          <a:solidFill>
            <a:srgbClr val="F9BE19"/>
          </a:solidFill>
        </p:spPr>
        <p:txBody>
          <a:bodyPr vert="horz" lIns="91365" tIns="45684" rIns="91365" bIns="45684"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32">
              <a:defRPr/>
            </a:pPr>
            <a:fld id="{05502A5B-6024-440D-A5A9-5A109256076E}" type="slidenum">
              <a:rPr lang="en-US" b="1">
                <a:solidFill>
                  <a:schemeClr val="tx1"/>
                </a:solidFill>
                <a:latin typeface="Calibri" panose="020F0502020204030204"/>
              </a:rPr>
              <a:pPr defTabSz="913632">
                <a:defRPr/>
              </a:pPr>
              <a:t>115</a:t>
            </a:fld>
            <a:endParaRPr lang="en-US" b="1">
              <a:solidFill>
                <a:schemeClr val="tx1"/>
              </a:solidFill>
              <a:latin typeface="Calibri" panose="020F0502020204030204"/>
            </a:endParaRPr>
          </a:p>
        </p:txBody>
      </p:sp>
      <p:sp>
        <p:nvSpPr>
          <p:cNvPr id="34" name="TextBox 33"/>
          <p:cNvSpPr txBox="1"/>
          <p:nvPr/>
        </p:nvSpPr>
        <p:spPr>
          <a:xfrm>
            <a:off x="467787" y="4396174"/>
            <a:ext cx="2520000" cy="253843"/>
          </a:xfrm>
          <a:prstGeom prst="rect">
            <a:avLst/>
          </a:prstGeom>
          <a:noFill/>
        </p:spPr>
        <p:txBody>
          <a:bodyPr wrap="square" lIns="91365" tIns="45684" rIns="91365" bIns="45684" rtlCol="0">
            <a:spAutoFit/>
          </a:bodyPr>
          <a:lstStyle/>
          <a:p>
            <a:r>
              <a:rPr lang="en-US" sz="1050" dirty="0" err="1">
                <a:solidFill>
                  <a:schemeClr val="bg2">
                    <a:lumMod val="25000"/>
                  </a:schemeClr>
                </a:solidFill>
                <a:latin typeface="Arial" panose="020B0604020202020204" pitchFamily="34" charset="0"/>
                <a:cs typeface="Arial" panose="020B0604020202020204" pitchFamily="34" charset="0"/>
              </a:rPr>
              <a:t>Sumber</a:t>
            </a:r>
            <a:r>
              <a:rPr lang="en-US" sz="1050" dirty="0">
                <a:solidFill>
                  <a:schemeClr val="bg2">
                    <a:lumMod val="25000"/>
                  </a:schemeClr>
                </a:solidFill>
                <a:latin typeface="Arial" panose="020B0604020202020204" pitchFamily="34" charset="0"/>
                <a:cs typeface="Arial" panose="020B0604020202020204" pitchFamily="34" charset="0"/>
              </a:rPr>
              <a:t> : </a:t>
            </a:r>
            <a:r>
              <a:rPr lang="en-US" sz="1050" dirty="0" err="1">
                <a:solidFill>
                  <a:schemeClr val="bg2">
                    <a:lumMod val="25000"/>
                  </a:schemeClr>
                </a:solidFill>
                <a:latin typeface="Arial" panose="020B0604020202020204" pitchFamily="34" charset="0"/>
                <a:cs typeface="Arial" panose="020B0604020202020204" pitchFamily="34" charset="0"/>
              </a:rPr>
              <a:t>Permenhub</a:t>
            </a:r>
            <a:r>
              <a:rPr lang="en-US" sz="1050" dirty="0">
                <a:solidFill>
                  <a:schemeClr val="bg2">
                    <a:lumMod val="25000"/>
                  </a:schemeClr>
                </a:solidFill>
                <a:latin typeface="Arial" panose="020B0604020202020204" pitchFamily="34" charset="0"/>
                <a:cs typeface="Arial" panose="020B0604020202020204" pitchFamily="34" charset="0"/>
              </a:rPr>
              <a:t> No. PM 55/2018</a:t>
            </a:r>
          </a:p>
        </p:txBody>
      </p:sp>
      <p:grpSp>
        <p:nvGrpSpPr>
          <p:cNvPr id="35" name="Group 34"/>
          <p:cNvGrpSpPr/>
          <p:nvPr/>
        </p:nvGrpSpPr>
        <p:grpSpPr>
          <a:xfrm>
            <a:off x="213758" y="59375"/>
            <a:ext cx="6933202" cy="1773326"/>
            <a:chOff x="2069339" y="-240427"/>
            <a:chExt cx="8240143" cy="2121226"/>
          </a:xfrm>
        </p:grpSpPr>
        <p:sp>
          <p:nvSpPr>
            <p:cNvPr id="36" name="Google Shape;46;p7"/>
            <p:cNvSpPr/>
            <p:nvPr/>
          </p:nvSpPr>
          <p:spPr>
            <a:xfrm flipH="1">
              <a:off x="2485390" y="1214222"/>
              <a:ext cx="7824092" cy="666577"/>
            </a:xfrm>
            <a:prstGeom prst="rect">
              <a:avLst/>
            </a:prstGeom>
            <a:gradFill>
              <a:gsLst>
                <a:gs pos="0">
                  <a:srgbClr val="E42E69">
                    <a:alpha val="30000"/>
                  </a:srgbClr>
                </a:gs>
                <a:gs pos="100000">
                  <a:schemeClr val="bg1">
                    <a:lumMod val="75000"/>
                  </a:schemeClr>
                </a:gs>
              </a:gsLst>
              <a:lin ang="0" scaled="0"/>
            </a:grad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600" b="0" i="0" u="none" strike="noStrike" cap="none">
                <a:solidFill>
                  <a:srgbClr val="757070"/>
                </a:solidFill>
                <a:latin typeface="Calibri"/>
                <a:ea typeface="Calibri"/>
                <a:cs typeface="Calibri"/>
                <a:sym typeface="Calibri"/>
              </a:endParaRPr>
            </a:p>
          </p:txBody>
        </p:sp>
        <p:grpSp>
          <p:nvGrpSpPr>
            <p:cNvPr id="37" name="Google Shape;45;p7"/>
            <p:cNvGrpSpPr/>
            <p:nvPr/>
          </p:nvGrpSpPr>
          <p:grpSpPr>
            <a:xfrm rot="20266720" flipH="1">
              <a:off x="2069339" y="-240427"/>
              <a:ext cx="7824093" cy="2032622"/>
              <a:chOff x="5025253" y="-780482"/>
              <a:chExt cx="4020056" cy="2813585"/>
            </a:xfrm>
          </p:grpSpPr>
          <p:sp>
            <p:nvSpPr>
              <p:cNvPr id="39" name="Google Shape;46;p7"/>
              <p:cNvSpPr/>
              <p:nvPr/>
            </p:nvSpPr>
            <p:spPr>
              <a:xfrm rot="20266720">
                <a:off x="5025253" y="1110417"/>
                <a:ext cx="4020056" cy="922686"/>
              </a:xfrm>
              <a:prstGeom prst="rect">
                <a:avLst/>
              </a:prstGeom>
              <a:gradFill>
                <a:gsLst>
                  <a:gs pos="0">
                    <a:srgbClr val="E42E69"/>
                  </a:gs>
                  <a:gs pos="100000">
                    <a:srgbClr val="901C40"/>
                  </a:gs>
                </a:gsLst>
                <a:lin ang="0" scaled="0"/>
              </a:grad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600" b="0" i="0" u="none" strike="noStrike" cap="none">
                  <a:solidFill>
                    <a:srgbClr val="757070"/>
                  </a:solidFill>
                  <a:latin typeface="Calibri"/>
                  <a:ea typeface="Calibri"/>
                  <a:cs typeface="Calibri"/>
                  <a:sym typeface="Calibri"/>
                </a:endParaRPr>
              </a:p>
            </p:txBody>
          </p:sp>
          <p:sp>
            <p:nvSpPr>
              <p:cNvPr id="40" name="Google Shape;47;p7"/>
              <p:cNvSpPr/>
              <p:nvPr/>
            </p:nvSpPr>
            <p:spPr>
              <a:xfrm rot="20266720">
                <a:off x="8462273" y="-780482"/>
                <a:ext cx="402920" cy="922640"/>
              </a:xfrm>
              <a:prstGeom prst="rect">
                <a:avLst/>
              </a:prstGeom>
              <a:gradFill>
                <a:gsLst>
                  <a:gs pos="0">
                    <a:srgbClr val="282828"/>
                  </a:gs>
                  <a:gs pos="3000">
                    <a:srgbClr val="282828"/>
                  </a:gs>
                  <a:gs pos="100000">
                    <a:srgbClr val="4A4A4A"/>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i="0" u="none" strike="noStrike" cap="none" dirty="0">
                    <a:solidFill>
                      <a:srgbClr val="FFFFFF"/>
                    </a:solidFill>
                    <a:latin typeface="Calibri"/>
                    <a:ea typeface="Calibri"/>
                    <a:cs typeface="Calibri"/>
                    <a:sym typeface="Calibri"/>
                  </a:rPr>
                  <a:t>01</a:t>
                </a:r>
                <a:endParaRPr dirty="0"/>
              </a:p>
            </p:txBody>
          </p:sp>
        </p:grpSp>
        <p:sp>
          <p:nvSpPr>
            <p:cNvPr id="38" name="Google Shape;77;p7"/>
            <p:cNvSpPr/>
            <p:nvPr/>
          </p:nvSpPr>
          <p:spPr>
            <a:xfrm>
              <a:off x="3253621" y="1094660"/>
              <a:ext cx="6803001" cy="624560"/>
            </a:xfrm>
            <a:prstGeom prst="rect">
              <a:avLst/>
            </a:prstGeom>
            <a:noFill/>
            <a:ln>
              <a:noFill/>
            </a:ln>
          </p:spPr>
          <p:txBody>
            <a:bodyPr spcFirstLastPara="1" wrap="square" lIns="68650" tIns="34325" rIns="68650" bIns="34325" anchor="ctr" anchorCtr="0">
              <a:noAutofit/>
            </a:bodyPr>
            <a:lstStyle/>
            <a:p>
              <a:pPr lvl="0"/>
              <a:r>
                <a:rPr lang="en-US" sz="1600" b="1" dirty="0" err="1">
                  <a:solidFill>
                    <a:srgbClr val="FFFFFF"/>
                  </a:solidFill>
                  <a:ea typeface="Calibri"/>
                  <a:cs typeface="Calibri"/>
                  <a:sym typeface="Calibri"/>
                </a:rPr>
                <a:t>Memperoleh</a:t>
              </a:r>
              <a:r>
                <a:rPr lang="en-US" sz="1600" b="1" dirty="0">
                  <a:solidFill>
                    <a:srgbClr val="FFFFFF"/>
                  </a:solidFill>
                  <a:ea typeface="Calibri"/>
                  <a:cs typeface="Calibri"/>
                  <a:sym typeface="Calibri"/>
                </a:rPr>
                <a:t> </a:t>
              </a:r>
              <a:r>
                <a:rPr lang="en-US" sz="1600" b="1" dirty="0" err="1">
                  <a:solidFill>
                    <a:srgbClr val="FFFFFF"/>
                  </a:solidFill>
                  <a:ea typeface="Calibri"/>
                  <a:cs typeface="Calibri"/>
                  <a:sym typeface="Calibri"/>
                </a:rPr>
                <a:t>informasi</a:t>
              </a:r>
              <a:r>
                <a:rPr lang="en-US" sz="1600" b="1" dirty="0">
                  <a:solidFill>
                    <a:srgbClr val="FFFFFF"/>
                  </a:solidFill>
                  <a:ea typeface="Calibri"/>
                  <a:cs typeface="Calibri"/>
                  <a:sym typeface="Calibri"/>
                </a:rPr>
                <a:t> </a:t>
              </a:r>
              <a:r>
                <a:rPr lang="en-US" sz="1600" b="1" dirty="0" err="1">
                  <a:solidFill>
                    <a:srgbClr val="FFFFFF"/>
                  </a:solidFill>
                  <a:ea typeface="Calibri"/>
                  <a:cs typeface="Calibri"/>
                  <a:sym typeface="Calibri"/>
                </a:rPr>
                <a:t>terkait</a:t>
              </a:r>
              <a:r>
                <a:rPr lang="en-US" sz="1600" b="1" dirty="0">
                  <a:solidFill>
                    <a:srgbClr val="FFFFFF"/>
                  </a:solidFill>
                  <a:ea typeface="Calibri"/>
                  <a:cs typeface="Calibri"/>
                  <a:sym typeface="Calibri"/>
                </a:rPr>
                <a:t> </a:t>
              </a:r>
              <a:r>
                <a:rPr lang="en-US" sz="1600" b="1" dirty="0" err="1">
                  <a:solidFill>
                    <a:srgbClr val="FFFFFF"/>
                  </a:solidFill>
                  <a:ea typeface="Calibri"/>
                  <a:cs typeface="Calibri"/>
                  <a:sym typeface="Calibri"/>
                </a:rPr>
                <a:t>implementasi</a:t>
              </a:r>
              <a:r>
                <a:rPr lang="en-US" sz="1600" b="1" dirty="0">
                  <a:solidFill>
                    <a:srgbClr val="FFFFFF"/>
                  </a:solidFill>
                  <a:ea typeface="Calibri"/>
                  <a:cs typeface="Calibri"/>
                  <a:sym typeface="Calibri"/>
                </a:rPr>
                <a:t> SAKIP</a:t>
              </a:r>
            </a:p>
          </p:txBody>
        </p:sp>
      </p:grpSp>
      <p:grpSp>
        <p:nvGrpSpPr>
          <p:cNvPr id="41" name="Group 40"/>
          <p:cNvGrpSpPr/>
          <p:nvPr/>
        </p:nvGrpSpPr>
        <p:grpSpPr>
          <a:xfrm>
            <a:off x="322686" y="1035033"/>
            <a:ext cx="6824274" cy="1601147"/>
            <a:chOff x="2484792" y="1960134"/>
            <a:chExt cx="8110681" cy="1915267"/>
          </a:xfrm>
        </p:grpSpPr>
        <p:sp>
          <p:nvSpPr>
            <p:cNvPr id="42" name="Google Shape;42;p7"/>
            <p:cNvSpPr/>
            <p:nvPr/>
          </p:nvSpPr>
          <p:spPr>
            <a:xfrm flipH="1">
              <a:off x="2782114" y="3208823"/>
              <a:ext cx="7813359" cy="666578"/>
            </a:xfrm>
            <a:prstGeom prst="rect">
              <a:avLst/>
            </a:prstGeom>
            <a:gradFill>
              <a:gsLst>
                <a:gs pos="0">
                  <a:srgbClr val="FEB932">
                    <a:alpha val="25000"/>
                  </a:srgbClr>
                </a:gs>
                <a:gs pos="100000">
                  <a:schemeClr val="bg1">
                    <a:lumMod val="75000"/>
                  </a:schemeClr>
                </a:gs>
              </a:gsLst>
              <a:lin ang="0" scaled="0"/>
            </a:grad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600" b="0" i="0" u="none" strike="noStrike" cap="none">
                <a:solidFill>
                  <a:srgbClr val="757070"/>
                </a:solidFill>
                <a:latin typeface="Calibri"/>
                <a:ea typeface="Calibri"/>
                <a:cs typeface="Calibri"/>
                <a:sym typeface="Calibri"/>
              </a:endParaRPr>
            </a:p>
          </p:txBody>
        </p:sp>
        <p:grpSp>
          <p:nvGrpSpPr>
            <p:cNvPr id="43" name="Google Shape;41;p7"/>
            <p:cNvGrpSpPr/>
            <p:nvPr/>
          </p:nvGrpSpPr>
          <p:grpSpPr>
            <a:xfrm rot="20540286" flipH="1">
              <a:off x="2484792" y="1960134"/>
              <a:ext cx="7813359" cy="1789329"/>
              <a:chOff x="5023334" y="-500071"/>
              <a:chExt cx="4014541" cy="2476814"/>
            </a:xfrm>
          </p:grpSpPr>
          <p:sp>
            <p:nvSpPr>
              <p:cNvPr id="44" name="Google Shape;42;p7"/>
              <p:cNvSpPr/>
              <p:nvPr/>
            </p:nvSpPr>
            <p:spPr>
              <a:xfrm rot="20540286">
                <a:off x="5023334" y="1054056"/>
                <a:ext cx="4014541" cy="922687"/>
              </a:xfrm>
              <a:prstGeom prst="rect">
                <a:avLst/>
              </a:prstGeom>
              <a:gradFill>
                <a:gsLst>
                  <a:gs pos="0">
                    <a:srgbClr val="FEB932"/>
                  </a:gs>
                  <a:gs pos="100000">
                    <a:srgbClr val="C1581D"/>
                  </a:gs>
                </a:gsLst>
                <a:lin ang="0" scaled="0"/>
              </a:grad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600" b="0" i="0" u="none" strike="noStrike" cap="none">
                  <a:solidFill>
                    <a:srgbClr val="757070"/>
                  </a:solidFill>
                  <a:latin typeface="Calibri"/>
                  <a:ea typeface="Calibri"/>
                  <a:cs typeface="Calibri"/>
                  <a:sym typeface="Calibri"/>
                </a:endParaRPr>
              </a:p>
            </p:txBody>
          </p:sp>
          <p:sp>
            <p:nvSpPr>
              <p:cNvPr id="45" name="Google Shape;43;p7"/>
              <p:cNvSpPr/>
              <p:nvPr/>
            </p:nvSpPr>
            <p:spPr>
              <a:xfrm rot="20540286">
                <a:off x="8512829" y="-500071"/>
                <a:ext cx="402920" cy="929738"/>
              </a:xfrm>
              <a:prstGeom prst="rect">
                <a:avLst/>
              </a:prstGeom>
              <a:gradFill>
                <a:gsLst>
                  <a:gs pos="0">
                    <a:srgbClr val="282828"/>
                  </a:gs>
                  <a:gs pos="3000">
                    <a:srgbClr val="282828"/>
                  </a:gs>
                  <a:gs pos="100000">
                    <a:srgbClr val="4A4A4A"/>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i="0" u="none" strike="noStrike" cap="none" dirty="0">
                    <a:solidFill>
                      <a:srgbClr val="FFFFFF"/>
                    </a:solidFill>
                    <a:latin typeface="Calibri"/>
                    <a:ea typeface="Calibri"/>
                    <a:cs typeface="Calibri"/>
                    <a:sym typeface="Calibri"/>
                  </a:rPr>
                  <a:t>02</a:t>
                </a:r>
                <a:endParaRPr dirty="0"/>
              </a:p>
            </p:txBody>
          </p:sp>
        </p:grpSp>
      </p:grpSp>
      <p:grpSp>
        <p:nvGrpSpPr>
          <p:cNvPr id="46" name="Group 45"/>
          <p:cNvGrpSpPr/>
          <p:nvPr/>
        </p:nvGrpSpPr>
        <p:grpSpPr>
          <a:xfrm>
            <a:off x="303954" y="2657399"/>
            <a:ext cx="6843006" cy="1592774"/>
            <a:chOff x="2663125" y="3443322"/>
            <a:chExt cx="8132944" cy="1905252"/>
          </a:xfrm>
        </p:grpSpPr>
        <p:sp>
          <p:nvSpPr>
            <p:cNvPr id="47" name="Google Shape;37;p7"/>
            <p:cNvSpPr/>
            <p:nvPr/>
          </p:nvSpPr>
          <p:spPr>
            <a:xfrm flipH="1">
              <a:off x="2984291" y="4681998"/>
              <a:ext cx="7811778" cy="666576"/>
            </a:xfrm>
            <a:prstGeom prst="rect">
              <a:avLst/>
            </a:prstGeom>
            <a:gradFill>
              <a:gsLst>
                <a:gs pos="0">
                  <a:srgbClr val="3ECA67">
                    <a:alpha val="26000"/>
                  </a:srgbClr>
                </a:gs>
                <a:gs pos="100000">
                  <a:schemeClr val="bg1">
                    <a:lumMod val="75000"/>
                  </a:schemeClr>
                </a:gs>
              </a:gsLst>
              <a:lin ang="0" scaled="0"/>
            </a:grad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600" b="0" i="0" u="none" strike="noStrike" cap="none">
                <a:solidFill>
                  <a:srgbClr val="757070"/>
                </a:solidFill>
                <a:latin typeface="Calibri"/>
                <a:ea typeface="Calibri"/>
                <a:cs typeface="Calibri"/>
                <a:sym typeface="Calibri"/>
              </a:endParaRPr>
            </a:p>
          </p:txBody>
        </p:sp>
        <p:grpSp>
          <p:nvGrpSpPr>
            <p:cNvPr id="48" name="Google Shape;36;p7"/>
            <p:cNvGrpSpPr/>
            <p:nvPr/>
          </p:nvGrpSpPr>
          <p:grpSpPr>
            <a:xfrm rot="20540286" flipH="1">
              <a:off x="2663125" y="3443322"/>
              <a:ext cx="7811778" cy="1779072"/>
              <a:chOff x="5006024" y="-639357"/>
              <a:chExt cx="4013730" cy="2462614"/>
            </a:xfrm>
          </p:grpSpPr>
          <p:sp>
            <p:nvSpPr>
              <p:cNvPr id="49" name="Google Shape;37;p7"/>
              <p:cNvSpPr/>
              <p:nvPr/>
            </p:nvSpPr>
            <p:spPr>
              <a:xfrm rot="20540286">
                <a:off x="5006024" y="900574"/>
                <a:ext cx="4013730" cy="922683"/>
              </a:xfrm>
              <a:prstGeom prst="rect">
                <a:avLst/>
              </a:prstGeom>
              <a:gradFill>
                <a:gsLst>
                  <a:gs pos="0">
                    <a:srgbClr val="3ECA67"/>
                  </a:gs>
                  <a:gs pos="100000">
                    <a:srgbClr val="19572C"/>
                  </a:gs>
                </a:gsLst>
                <a:lin ang="0" scaled="0"/>
              </a:grad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600" b="0" i="0" u="none" strike="noStrike" cap="none">
                  <a:solidFill>
                    <a:srgbClr val="757070"/>
                  </a:solidFill>
                  <a:latin typeface="Calibri"/>
                  <a:ea typeface="Calibri"/>
                  <a:cs typeface="Calibri"/>
                  <a:sym typeface="Calibri"/>
                </a:endParaRPr>
              </a:p>
            </p:txBody>
          </p:sp>
          <p:sp>
            <p:nvSpPr>
              <p:cNvPr id="50" name="Google Shape;38;p7"/>
              <p:cNvSpPr/>
              <p:nvPr/>
            </p:nvSpPr>
            <p:spPr>
              <a:xfrm rot="20540286">
                <a:off x="8474788" y="-639357"/>
                <a:ext cx="402920" cy="914474"/>
              </a:xfrm>
              <a:prstGeom prst="rect">
                <a:avLst/>
              </a:prstGeom>
              <a:gradFill>
                <a:gsLst>
                  <a:gs pos="0">
                    <a:srgbClr val="282828"/>
                  </a:gs>
                  <a:gs pos="3000">
                    <a:srgbClr val="282828"/>
                  </a:gs>
                  <a:gs pos="100000">
                    <a:srgbClr val="4A4A4A"/>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i="0" u="none" strike="noStrike" cap="none" dirty="0">
                    <a:solidFill>
                      <a:srgbClr val="FFFFFF"/>
                    </a:solidFill>
                    <a:latin typeface="Calibri"/>
                    <a:ea typeface="Calibri"/>
                    <a:cs typeface="Calibri"/>
                    <a:sym typeface="Calibri"/>
                  </a:rPr>
                  <a:t>04</a:t>
                </a:r>
                <a:endParaRPr dirty="0"/>
              </a:p>
            </p:txBody>
          </p:sp>
        </p:grpSp>
      </p:grpSp>
      <p:grpSp>
        <p:nvGrpSpPr>
          <p:cNvPr id="51" name="Group 50"/>
          <p:cNvGrpSpPr/>
          <p:nvPr/>
        </p:nvGrpSpPr>
        <p:grpSpPr>
          <a:xfrm>
            <a:off x="215406" y="1658138"/>
            <a:ext cx="6931555" cy="1798629"/>
            <a:chOff x="2169801" y="2453761"/>
            <a:chExt cx="8238185" cy="2151492"/>
          </a:xfrm>
        </p:grpSpPr>
        <p:sp>
          <p:nvSpPr>
            <p:cNvPr id="52" name="Google Shape;25;p7"/>
            <p:cNvSpPr/>
            <p:nvPr/>
          </p:nvSpPr>
          <p:spPr>
            <a:xfrm flipH="1">
              <a:off x="2583890" y="3938676"/>
              <a:ext cx="7824096" cy="666577"/>
            </a:xfrm>
            <a:prstGeom prst="rect">
              <a:avLst/>
            </a:prstGeom>
            <a:gradFill>
              <a:gsLst>
                <a:gs pos="0">
                  <a:srgbClr val="2CB2E5">
                    <a:alpha val="22000"/>
                  </a:srgbClr>
                </a:gs>
                <a:gs pos="100000">
                  <a:schemeClr val="bg1">
                    <a:lumMod val="75000"/>
                  </a:schemeClr>
                </a:gs>
              </a:gsLst>
              <a:lin ang="0" scaled="0"/>
            </a:grad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600" b="0" i="0" u="none" strike="noStrike" cap="none">
                <a:solidFill>
                  <a:srgbClr val="757070"/>
                </a:solidFill>
                <a:latin typeface="Calibri"/>
                <a:ea typeface="Calibri"/>
                <a:cs typeface="Calibri"/>
                <a:sym typeface="Calibri"/>
              </a:endParaRPr>
            </a:p>
          </p:txBody>
        </p:sp>
        <p:grpSp>
          <p:nvGrpSpPr>
            <p:cNvPr id="53" name="Google Shape;24;p7"/>
            <p:cNvGrpSpPr/>
            <p:nvPr/>
          </p:nvGrpSpPr>
          <p:grpSpPr>
            <a:xfrm rot="20266720" flipH="1">
              <a:off x="2169801" y="2453761"/>
              <a:ext cx="7824097" cy="2050483"/>
              <a:chOff x="5025255" y="-805208"/>
              <a:chExt cx="4020058" cy="2838308"/>
            </a:xfrm>
          </p:grpSpPr>
          <p:sp>
            <p:nvSpPr>
              <p:cNvPr id="54" name="Google Shape;25;p7"/>
              <p:cNvSpPr/>
              <p:nvPr/>
            </p:nvSpPr>
            <p:spPr>
              <a:xfrm rot="20266720">
                <a:off x="5025255" y="1110415"/>
                <a:ext cx="4020058" cy="922685"/>
              </a:xfrm>
              <a:prstGeom prst="rect">
                <a:avLst/>
              </a:prstGeom>
              <a:gradFill>
                <a:gsLst>
                  <a:gs pos="0">
                    <a:srgbClr val="2CB2E5"/>
                  </a:gs>
                  <a:gs pos="100000">
                    <a:srgbClr val="13607B"/>
                  </a:gs>
                </a:gsLst>
                <a:lin ang="0" scaled="0"/>
              </a:grad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600" b="0" i="0" u="none" strike="noStrike" cap="none">
                  <a:solidFill>
                    <a:srgbClr val="757070"/>
                  </a:solidFill>
                  <a:latin typeface="Calibri"/>
                  <a:ea typeface="Calibri"/>
                  <a:cs typeface="Calibri"/>
                  <a:sym typeface="Calibri"/>
                </a:endParaRPr>
              </a:p>
            </p:txBody>
          </p:sp>
          <p:sp>
            <p:nvSpPr>
              <p:cNvPr id="55" name="Google Shape;26;p7"/>
              <p:cNvSpPr/>
              <p:nvPr/>
            </p:nvSpPr>
            <p:spPr>
              <a:xfrm rot="20266720">
                <a:off x="8461340" y="-805208"/>
                <a:ext cx="401558" cy="914476"/>
              </a:xfrm>
              <a:prstGeom prst="rect">
                <a:avLst/>
              </a:prstGeom>
              <a:gradFill>
                <a:gsLst>
                  <a:gs pos="0">
                    <a:srgbClr val="282828"/>
                  </a:gs>
                  <a:gs pos="3000">
                    <a:srgbClr val="282828"/>
                  </a:gs>
                  <a:gs pos="100000">
                    <a:srgbClr val="4A4A4A"/>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i="0" u="none" strike="noStrike" cap="none">
                    <a:solidFill>
                      <a:srgbClr val="FFFFFF"/>
                    </a:solidFill>
                    <a:latin typeface="Calibri"/>
                    <a:ea typeface="Calibri"/>
                    <a:cs typeface="Calibri"/>
                    <a:sym typeface="Calibri"/>
                  </a:rPr>
                  <a:t>03</a:t>
                </a:r>
                <a:endParaRPr/>
              </a:p>
            </p:txBody>
          </p:sp>
        </p:grpSp>
      </p:grpSp>
      <p:sp>
        <p:nvSpPr>
          <p:cNvPr id="56" name="Google Shape;51;p7"/>
          <p:cNvSpPr/>
          <p:nvPr/>
        </p:nvSpPr>
        <p:spPr>
          <a:xfrm>
            <a:off x="1627231" y="4969594"/>
            <a:ext cx="108622" cy="182316"/>
          </a:xfrm>
          <a:custGeom>
            <a:avLst/>
            <a:gdLst/>
            <a:ahLst/>
            <a:cxnLst/>
            <a:rect l="l" t="t" r="r" b="b"/>
            <a:pathLst>
              <a:path w="206467" h="177143" extrusionOk="0">
                <a:moveTo>
                  <a:pt x="0" y="0"/>
                </a:moveTo>
                <a:lnTo>
                  <a:pt x="206467" y="177143"/>
                </a:lnTo>
                <a:lnTo>
                  <a:pt x="206467" y="177143"/>
                </a:lnTo>
                <a:lnTo>
                  <a:pt x="0" y="0"/>
                </a:lnTo>
                <a:lnTo>
                  <a:pt x="0" y="0"/>
                </a:lnTo>
                <a:close/>
              </a:path>
            </a:pathLst>
          </a:custGeom>
          <a:gradFill>
            <a:gsLst>
              <a:gs pos="0">
                <a:srgbClr val="866CAF"/>
              </a:gs>
              <a:gs pos="100000">
                <a:srgbClr val="9B89C0"/>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85" b="0" i="0" u="none" strike="noStrike" cap="none">
              <a:solidFill>
                <a:srgbClr val="FFFFFF"/>
              </a:solidFill>
              <a:latin typeface="Calibri"/>
              <a:ea typeface="Calibri"/>
              <a:cs typeface="Calibri"/>
              <a:sym typeface="Calibri"/>
            </a:endParaRPr>
          </a:p>
        </p:txBody>
      </p:sp>
      <p:sp>
        <p:nvSpPr>
          <p:cNvPr id="57" name="Bingkai 69">
            <a:extLst>
              <a:ext uri="{FF2B5EF4-FFF2-40B4-BE49-F238E27FC236}">
                <a16:creationId xmlns:a16="http://schemas.microsoft.com/office/drawing/2014/main" id="{6E7D759E-A1C1-4C4C-86FB-B9F02173DEC6}"/>
              </a:ext>
            </a:extLst>
          </p:cNvPr>
          <p:cNvSpPr/>
          <p:nvPr/>
        </p:nvSpPr>
        <p:spPr>
          <a:xfrm>
            <a:off x="11584808" y="6308203"/>
            <a:ext cx="482741" cy="429126"/>
          </a:xfrm>
          <a:prstGeom prst="fram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1200" b="1" dirty="0">
                <a:solidFill>
                  <a:srgbClr val="FFC000"/>
                </a:solidFill>
                <a:latin typeface="Arial" panose="020B0604020202020204" pitchFamily="34" charset="0"/>
                <a:cs typeface="Arial" panose="020B0604020202020204" pitchFamily="34" charset="0"/>
              </a:rPr>
              <a:t>1</a:t>
            </a:r>
            <a:r>
              <a:rPr lang="en-US" sz="1200" b="1" dirty="0">
                <a:solidFill>
                  <a:srgbClr val="FFC000"/>
                </a:solidFill>
                <a:latin typeface="Arial" panose="020B0604020202020204" pitchFamily="34" charset="0"/>
                <a:cs typeface="Arial" panose="020B0604020202020204" pitchFamily="34" charset="0"/>
              </a:rPr>
              <a:t>9</a:t>
            </a:r>
            <a:endParaRPr lang="id-ID" sz="1600" b="1" dirty="0">
              <a:solidFill>
                <a:srgbClr val="FFC000"/>
              </a:solidFill>
              <a:latin typeface="Arial" panose="020B0604020202020204" pitchFamily="34" charset="0"/>
              <a:cs typeface="Arial" panose="020B0604020202020204" pitchFamily="34" charset="0"/>
            </a:endParaRPr>
          </a:p>
        </p:txBody>
      </p:sp>
      <p:sp>
        <p:nvSpPr>
          <p:cNvPr id="58" name="Google Shape;77;p7"/>
          <p:cNvSpPr/>
          <p:nvPr/>
        </p:nvSpPr>
        <p:spPr>
          <a:xfrm>
            <a:off x="1255730" y="1933521"/>
            <a:ext cx="5724000" cy="522127"/>
          </a:xfrm>
          <a:prstGeom prst="rect">
            <a:avLst/>
          </a:prstGeom>
          <a:noFill/>
          <a:ln>
            <a:noFill/>
          </a:ln>
        </p:spPr>
        <p:txBody>
          <a:bodyPr spcFirstLastPara="1" wrap="square" lIns="68650" tIns="34325" rIns="68650" bIns="34325" anchor="ctr" anchorCtr="0">
            <a:noAutofit/>
          </a:bodyPr>
          <a:lstStyle/>
          <a:p>
            <a:pPr lvl="0"/>
            <a:r>
              <a:rPr lang="en-US" sz="1600" b="1" dirty="0" err="1">
                <a:solidFill>
                  <a:srgbClr val="FFFFFF"/>
                </a:solidFill>
                <a:ea typeface="Calibri"/>
                <a:cs typeface="Calibri"/>
                <a:sym typeface="Calibri"/>
              </a:rPr>
              <a:t>Menilai</a:t>
            </a:r>
            <a:r>
              <a:rPr lang="en-US" sz="1600" b="1" dirty="0">
                <a:solidFill>
                  <a:srgbClr val="FFFFFF"/>
                </a:solidFill>
                <a:ea typeface="Calibri"/>
                <a:cs typeface="Calibri"/>
                <a:sym typeface="Calibri"/>
              </a:rPr>
              <a:t> </a:t>
            </a:r>
            <a:r>
              <a:rPr lang="en-US" sz="1600" b="1" dirty="0" err="1">
                <a:solidFill>
                  <a:srgbClr val="FFFFFF"/>
                </a:solidFill>
                <a:ea typeface="Calibri"/>
                <a:cs typeface="Calibri"/>
                <a:sym typeface="Calibri"/>
              </a:rPr>
              <a:t>tingkat</a:t>
            </a:r>
            <a:r>
              <a:rPr lang="en-US" sz="1600" b="1" dirty="0">
                <a:solidFill>
                  <a:srgbClr val="FFFFFF"/>
                </a:solidFill>
                <a:ea typeface="Calibri"/>
                <a:cs typeface="Calibri"/>
                <a:sym typeface="Calibri"/>
              </a:rPr>
              <a:t> </a:t>
            </a:r>
            <a:r>
              <a:rPr lang="en-US" sz="1600" b="1" dirty="0" err="1">
                <a:solidFill>
                  <a:srgbClr val="FFFFFF"/>
                </a:solidFill>
                <a:ea typeface="Calibri"/>
                <a:cs typeface="Calibri"/>
                <a:sym typeface="Calibri"/>
              </a:rPr>
              <a:t>implementasi</a:t>
            </a:r>
            <a:r>
              <a:rPr lang="en-US" sz="1600" b="1" dirty="0">
                <a:solidFill>
                  <a:srgbClr val="FFFFFF"/>
                </a:solidFill>
                <a:ea typeface="Calibri"/>
                <a:cs typeface="Calibri"/>
                <a:sym typeface="Calibri"/>
              </a:rPr>
              <a:t> SAKIP</a:t>
            </a:r>
          </a:p>
        </p:txBody>
      </p:sp>
      <p:sp>
        <p:nvSpPr>
          <p:cNvPr id="59" name="Google Shape;77;p7"/>
          <p:cNvSpPr/>
          <p:nvPr/>
        </p:nvSpPr>
        <p:spPr>
          <a:xfrm>
            <a:off x="1255730" y="2762796"/>
            <a:ext cx="5724000" cy="522127"/>
          </a:xfrm>
          <a:prstGeom prst="rect">
            <a:avLst/>
          </a:prstGeom>
          <a:noFill/>
          <a:ln>
            <a:noFill/>
          </a:ln>
        </p:spPr>
        <p:txBody>
          <a:bodyPr spcFirstLastPara="1" wrap="square" lIns="68650" tIns="34325" rIns="68650" bIns="34325" anchor="ctr" anchorCtr="0">
            <a:noAutofit/>
          </a:bodyPr>
          <a:lstStyle/>
          <a:p>
            <a:pPr lvl="0"/>
            <a:r>
              <a:rPr lang="fi-FI" sz="1600" b="1" dirty="0">
                <a:solidFill>
                  <a:srgbClr val="FFFFFF"/>
                </a:solidFill>
                <a:ea typeface="Calibri"/>
                <a:cs typeface="Calibri"/>
                <a:sym typeface="Calibri"/>
              </a:rPr>
              <a:t>Memberikan saran perbaikan untuk peningkatan implementasi SAKIP</a:t>
            </a:r>
            <a:endParaRPr lang="en-US" sz="1600" b="1" dirty="0">
              <a:solidFill>
                <a:srgbClr val="FFFFFF"/>
              </a:solidFill>
              <a:ea typeface="Calibri"/>
              <a:cs typeface="Calibri"/>
              <a:sym typeface="Calibri"/>
            </a:endParaRPr>
          </a:p>
        </p:txBody>
      </p:sp>
      <p:sp>
        <p:nvSpPr>
          <p:cNvPr id="60" name="Google Shape;77;p7"/>
          <p:cNvSpPr/>
          <p:nvPr/>
        </p:nvSpPr>
        <p:spPr>
          <a:xfrm>
            <a:off x="1255730" y="3544571"/>
            <a:ext cx="5724000" cy="522127"/>
          </a:xfrm>
          <a:prstGeom prst="rect">
            <a:avLst/>
          </a:prstGeom>
          <a:noFill/>
          <a:ln>
            <a:noFill/>
          </a:ln>
        </p:spPr>
        <p:txBody>
          <a:bodyPr spcFirstLastPara="1" wrap="square" lIns="68650" tIns="34325" rIns="68650" bIns="34325" anchor="ctr" anchorCtr="0">
            <a:noAutofit/>
          </a:bodyPr>
          <a:lstStyle/>
          <a:p>
            <a:pPr lvl="0"/>
            <a:r>
              <a:rPr lang="en-US" sz="1600" b="1" dirty="0" err="1">
                <a:solidFill>
                  <a:srgbClr val="FFFFFF"/>
                </a:solidFill>
                <a:ea typeface="Calibri"/>
                <a:cs typeface="Calibri"/>
                <a:sym typeface="Calibri"/>
              </a:rPr>
              <a:t>Memonitor</a:t>
            </a:r>
            <a:r>
              <a:rPr lang="en-US" sz="1600" b="1" dirty="0">
                <a:solidFill>
                  <a:srgbClr val="FFFFFF"/>
                </a:solidFill>
                <a:ea typeface="Calibri"/>
                <a:cs typeface="Calibri"/>
                <a:sym typeface="Calibri"/>
              </a:rPr>
              <a:t> </a:t>
            </a:r>
            <a:r>
              <a:rPr lang="en-US" sz="1600" b="1" dirty="0" err="1">
                <a:solidFill>
                  <a:srgbClr val="FFFFFF"/>
                </a:solidFill>
                <a:ea typeface="Calibri"/>
                <a:cs typeface="Calibri"/>
                <a:sym typeface="Calibri"/>
              </a:rPr>
              <a:t>tindak</a:t>
            </a:r>
            <a:r>
              <a:rPr lang="en-US" sz="1600" b="1" dirty="0">
                <a:solidFill>
                  <a:srgbClr val="FFFFFF"/>
                </a:solidFill>
                <a:ea typeface="Calibri"/>
                <a:cs typeface="Calibri"/>
                <a:sym typeface="Calibri"/>
              </a:rPr>
              <a:t> </a:t>
            </a:r>
            <a:r>
              <a:rPr lang="en-US" sz="1600" b="1" dirty="0" err="1">
                <a:solidFill>
                  <a:srgbClr val="FFFFFF"/>
                </a:solidFill>
                <a:ea typeface="Calibri"/>
                <a:cs typeface="Calibri"/>
                <a:sym typeface="Calibri"/>
              </a:rPr>
              <a:t>lanjut</a:t>
            </a:r>
            <a:r>
              <a:rPr lang="en-US" sz="1600" b="1" dirty="0">
                <a:solidFill>
                  <a:srgbClr val="FFFFFF"/>
                </a:solidFill>
                <a:ea typeface="Calibri"/>
                <a:cs typeface="Calibri"/>
                <a:sym typeface="Calibri"/>
              </a:rPr>
              <a:t> </a:t>
            </a:r>
            <a:r>
              <a:rPr lang="en-US" sz="1600" b="1" dirty="0" err="1">
                <a:solidFill>
                  <a:srgbClr val="FFFFFF"/>
                </a:solidFill>
                <a:ea typeface="Calibri"/>
                <a:cs typeface="Calibri"/>
                <a:sym typeface="Calibri"/>
              </a:rPr>
              <a:t>rekomendasi</a:t>
            </a:r>
            <a:r>
              <a:rPr lang="en-US" sz="1600" b="1" dirty="0">
                <a:solidFill>
                  <a:srgbClr val="FFFFFF"/>
                </a:solidFill>
                <a:ea typeface="Calibri"/>
                <a:cs typeface="Calibri"/>
                <a:sym typeface="Calibri"/>
              </a:rPr>
              <a:t> </a:t>
            </a:r>
            <a:r>
              <a:rPr lang="en-US" sz="1600" b="1" dirty="0" err="1">
                <a:solidFill>
                  <a:srgbClr val="FFFFFF"/>
                </a:solidFill>
                <a:ea typeface="Calibri"/>
                <a:cs typeface="Calibri"/>
                <a:sym typeface="Calibri"/>
              </a:rPr>
              <a:t>hasil</a:t>
            </a:r>
            <a:r>
              <a:rPr lang="en-US" sz="1600" b="1" dirty="0">
                <a:solidFill>
                  <a:srgbClr val="FFFFFF"/>
                </a:solidFill>
                <a:ea typeface="Calibri"/>
                <a:cs typeface="Calibri"/>
                <a:sym typeface="Calibri"/>
              </a:rPr>
              <a:t> </a:t>
            </a:r>
            <a:r>
              <a:rPr lang="en-US" sz="1600" b="1" dirty="0" err="1">
                <a:solidFill>
                  <a:srgbClr val="FFFFFF"/>
                </a:solidFill>
                <a:ea typeface="Calibri"/>
                <a:cs typeface="Calibri"/>
                <a:sym typeface="Calibri"/>
              </a:rPr>
              <a:t>Evaluasi</a:t>
            </a:r>
            <a:r>
              <a:rPr lang="en-US" sz="1600" b="1" dirty="0">
                <a:solidFill>
                  <a:srgbClr val="FFFFFF"/>
                </a:solidFill>
                <a:ea typeface="Calibri"/>
                <a:cs typeface="Calibri"/>
                <a:sym typeface="Calibri"/>
              </a:rPr>
              <a:t> </a:t>
            </a:r>
            <a:r>
              <a:rPr lang="en-US" sz="1600" b="1" dirty="0" err="1">
                <a:solidFill>
                  <a:srgbClr val="FFFFFF"/>
                </a:solidFill>
                <a:ea typeface="Calibri"/>
                <a:cs typeface="Calibri"/>
                <a:sym typeface="Calibri"/>
              </a:rPr>
              <a:t>atas</a:t>
            </a:r>
            <a:r>
              <a:rPr lang="en-US" sz="1600" b="1" dirty="0">
                <a:solidFill>
                  <a:srgbClr val="FFFFFF"/>
                </a:solidFill>
                <a:ea typeface="Calibri"/>
                <a:cs typeface="Calibri"/>
                <a:sym typeface="Calibri"/>
              </a:rPr>
              <a:t> </a:t>
            </a:r>
            <a:r>
              <a:rPr lang="en-US" sz="1600" b="1" dirty="0" err="1">
                <a:solidFill>
                  <a:srgbClr val="FFFFFF"/>
                </a:solidFill>
                <a:ea typeface="Calibri"/>
                <a:cs typeface="Calibri"/>
                <a:sym typeface="Calibri"/>
              </a:rPr>
              <a:t>Implementasi</a:t>
            </a:r>
            <a:r>
              <a:rPr lang="en-US" sz="1600" b="1" dirty="0">
                <a:solidFill>
                  <a:srgbClr val="FFFFFF"/>
                </a:solidFill>
                <a:ea typeface="Calibri"/>
                <a:cs typeface="Calibri"/>
                <a:sym typeface="Calibri"/>
              </a:rPr>
              <a:t> SAKIP </a:t>
            </a:r>
            <a:r>
              <a:rPr lang="en-US" sz="1600" b="1" dirty="0" err="1">
                <a:solidFill>
                  <a:srgbClr val="FFFFFF"/>
                </a:solidFill>
                <a:ea typeface="Calibri"/>
                <a:cs typeface="Calibri"/>
                <a:sym typeface="Calibri"/>
              </a:rPr>
              <a:t>periode</a:t>
            </a:r>
            <a:r>
              <a:rPr lang="en-US" sz="1600" b="1" dirty="0">
                <a:solidFill>
                  <a:srgbClr val="FFFFFF"/>
                </a:solidFill>
                <a:ea typeface="Calibri"/>
                <a:cs typeface="Calibri"/>
                <a:sym typeface="Calibri"/>
              </a:rPr>
              <a:t> </a:t>
            </a:r>
            <a:r>
              <a:rPr lang="en-US" sz="1600" b="1" dirty="0" err="1">
                <a:solidFill>
                  <a:srgbClr val="FFFFFF"/>
                </a:solidFill>
                <a:ea typeface="Calibri"/>
                <a:cs typeface="Calibri"/>
                <a:sym typeface="Calibri"/>
              </a:rPr>
              <a:t>sebelumnya</a:t>
            </a:r>
            <a:endParaRPr lang="en-US" sz="1600" b="1" dirty="0">
              <a:solidFill>
                <a:srgbClr val="FFFFFF"/>
              </a:solidFill>
              <a:ea typeface="Calibri"/>
              <a:cs typeface="Calibri"/>
              <a:sym typeface="Calibri"/>
            </a:endParaRPr>
          </a:p>
        </p:txBody>
      </p:sp>
    </p:spTree>
    <p:extLst>
      <p:ext uri="{BB962C8B-B14F-4D97-AF65-F5344CB8AC3E}">
        <p14:creationId xmlns:p14="http://schemas.microsoft.com/office/powerpoint/2010/main" val="204036141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3600" y="144000"/>
            <a:ext cx="6520220" cy="344032"/>
          </a:xfrm>
        </p:spPr>
        <p:txBody>
          <a:bodyPr>
            <a:noAutofit/>
          </a:bodyPr>
          <a:lstStyle/>
          <a:p>
            <a:pPr algn="l"/>
            <a:r>
              <a:rPr lang="id-ID" dirty="0">
                <a:sym typeface="+mn-ea"/>
              </a:rPr>
              <a:t>Lanjutan ... (PENILAIAN EVALUASI AKUNTABILITAS KINERJA)</a:t>
            </a:r>
            <a:endParaRPr lang="id-ID" dirty="0"/>
          </a:p>
        </p:txBody>
      </p:sp>
      <p:sp>
        <p:nvSpPr>
          <p:cNvPr id="4" name="Slide Number Placeholder 2"/>
          <p:cNvSpPr>
            <a:spLocks noGrp="1"/>
          </p:cNvSpPr>
          <p:nvPr/>
        </p:nvSpPr>
        <p:spPr>
          <a:xfrm>
            <a:off x="7113276" y="5006975"/>
            <a:ext cx="446405" cy="251460"/>
          </a:xfrm>
          <a:prstGeom prst="rect">
            <a:avLst/>
          </a:prstGeom>
          <a:solidFill>
            <a:srgbClr val="F9BE19"/>
          </a:solidFill>
        </p:spPr>
        <p:txBody>
          <a:bodyPr vert="horz" lIns="91365" tIns="45684" rIns="91365" bIns="45684"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32">
              <a:defRPr/>
            </a:pPr>
            <a:fld id="{05502A5B-6024-440D-A5A9-5A109256076E}" type="slidenum">
              <a:rPr lang="en-US" b="1">
                <a:solidFill>
                  <a:schemeClr val="tx1"/>
                </a:solidFill>
                <a:latin typeface="Calibri" panose="020F0502020204030204"/>
              </a:rPr>
              <a:pPr defTabSz="913632">
                <a:defRPr/>
              </a:pPr>
              <a:t>116</a:t>
            </a:fld>
            <a:endParaRPr lang="en-US" b="1">
              <a:solidFill>
                <a:schemeClr val="tx1"/>
              </a:solidFill>
              <a:latin typeface="Calibri" panose="020F0502020204030204"/>
            </a:endParaRPr>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1293" y="582898"/>
            <a:ext cx="6052035" cy="39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671293" y="4617830"/>
            <a:ext cx="2520000" cy="253843"/>
          </a:xfrm>
          <a:prstGeom prst="rect">
            <a:avLst/>
          </a:prstGeom>
          <a:noFill/>
        </p:spPr>
        <p:txBody>
          <a:bodyPr wrap="square" lIns="91365" tIns="45684" rIns="91365" bIns="45684" rtlCol="0">
            <a:spAutoFit/>
          </a:bodyPr>
          <a:lstStyle/>
          <a:p>
            <a:r>
              <a:rPr lang="en-US" sz="1050" dirty="0" err="1">
                <a:solidFill>
                  <a:schemeClr val="bg2">
                    <a:lumMod val="25000"/>
                  </a:schemeClr>
                </a:solidFill>
                <a:latin typeface="Arial" panose="020B0604020202020204" pitchFamily="34" charset="0"/>
                <a:cs typeface="Arial" panose="020B0604020202020204" pitchFamily="34" charset="0"/>
              </a:rPr>
              <a:t>Sumber</a:t>
            </a:r>
            <a:r>
              <a:rPr lang="en-US" sz="1050" dirty="0">
                <a:solidFill>
                  <a:schemeClr val="bg2">
                    <a:lumMod val="25000"/>
                  </a:schemeClr>
                </a:solidFill>
                <a:latin typeface="Arial" panose="020B0604020202020204" pitchFamily="34" charset="0"/>
                <a:cs typeface="Arial" panose="020B0604020202020204" pitchFamily="34" charset="0"/>
              </a:rPr>
              <a:t> : </a:t>
            </a:r>
            <a:r>
              <a:rPr lang="en-US" sz="1050" dirty="0" err="1">
                <a:solidFill>
                  <a:schemeClr val="bg2">
                    <a:lumMod val="25000"/>
                  </a:schemeClr>
                </a:solidFill>
                <a:latin typeface="Arial" panose="020B0604020202020204" pitchFamily="34" charset="0"/>
                <a:cs typeface="Arial" panose="020B0604020202020204" pitchFamily="34" charset="0"/>
              </a:rPr>
              <a:t>Permenhub</a:t>
            </a:r>
            <a:r>
              <a:rPr lang="en-US" sz="1050" dirty="0">
                <a:solidFill>
                  <a:schemeClr val="bg2">
                    <a:lumMod val="25000"/>
                  </a:schemeClr>
                </a:solidFill>
                <a:latin typeface="Arial" panose="020B0604020202020204" pitchFamily="34" charset="0"/>
                <a:cs typeface="Arial" panose="020B0604020202020204" pitchFamily="34" charset="0"/>
              </a:rPr>
              <a:t> No. PM 55/2018</a:t>
            </a:r>
          </a:p>
        </p:txBody>
      </p:sp>
    </p:spTree>
    <p:extLst>
      <p:ext uri="{BB962C8B-B14F-4D97-AF65-F5344CB8AC3E}">
        <p14:creationId xmlns:p14="http://schemas.microsoft.com/office/powerpoint/2010/main" val="13680136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3600" y="144000"/>
            <a:ext cx="6520220" cy="344032"/>
          </a:xfrm>
        </p:spPr>
        <p:txBody>
          <a:bodyPr>
            <a:noAutofit/>
          </a:bodyPr>
          <a:lstStyle/>
          <a:p>
            <a:pPr algn="l"/>
            <a:r>
              <a:rPr lang="id-ID" dirty="0">
                <a:sym typeface="+mn-ea"/>
              </a:rPr>
              <a:t>Lanjutan ... (ARTI NILAI AKUNTABILITAS KINERJA)</a:t>
            </a:r>
            <a:endParaRPr lang="id-ID" dirty="0"/>
          </a:p>
        </p:txBody>
      </p:sp>
      <p:graphicFrame>
        <p:nvGraphicFramePr>
          <p:cNvPr id="4" name="Content Placeholder 5"/>
          <p:cNvGraphicFramePr>
            <a:graphicFrameLocks/>
          </p:cNvGraphicFramePr>
          <p:nvPr>
            <p:extLst>
              <p:ext uri="{D42A27DB-BD31-4B8C-83A1-F6EECF244321}">
                <p14:modId xmlns:p14="http://schemas.microsoft.com/office/powerpoint/2010/main" val="1299704026"/>
              </p:ext>
            </p:extLst>
          </p:nvPr>
        </p:nvGraphicFramePr>
        <p:xfrm>
          <a:off x="76200" y="1809750"/>
          <a:ext cx="1449705" cy="2877820"/>
        </p:xfrm>
        <a:graphic>
          <a:graphicData uri="http://schemas.openxmlformats.org/drawingml/2006/table">
            <a:tbl>
              <a:tblPr firstRow="1" bandRow="1">
                <a:tableStyleId>{9DCAF9ED-07DC-4A11-8D7F-57B35C25682E}</a:tableStyleId>
              </a:tblPr>
              <a:tblGrid>
                <a:gridCol w="723900">
                  <a:extLst>
                    <a:ext uri="{9D8B030D-6E8A-4147-A177-3AD203B41FA5}">
                      <a16:colId xmlns:a16="http://schemas.microsoft.com/office/drawing/2014/main" val="20000"/>
                    </a:ext>
                  </a:extLst>
                </a:gridCol>
                <a:gridCol w="725805">
                  <a:extLst>
                    <a:ext uri="{9D8B030D-6E8A-4147-A177-3AD203B41FA5}">
                      <a16:colId xmlns:a16="http://schemas.microsoft.com/office/drawing/2014/main" val="20001"/>
                    </a:ext>
                  </a:extLst>
                </a:gridCol>
              </a:tblGrid>
              <a:tr h="408305">
                <a:tc>
                  <a:txBody>
                    <a:bodyPr/>
                    <a:lstStyle/>
                    <a:p>
                      <a:pPr algn="ctr"/>
                      <a:r>
                        <a:rPr lang="id-ID" sz="1100" dirty="0"/>
                        <a:t>Peringkat</a:t>
                      </a:r>
                    </a:p>
                  </a:txBody>
                  <a:tcPr marL="56697" marR="56697" marT="28343" marB="28343" anchor="ctr"/>
                </a:tc>
                <a:tc>
                  <a:txBody>
                    <a:bodyPr/>
                    <a:lstStyle/>
                    <a:p>
                      <a:pPr algn="ctr"/>
                      <a:r>
                        <a:rPr lang="id-ID" sz="1100" dirty="0"/>
                        <a:t>Nilai</a:t>
                      </a:r>
                    </a:p>
                  </a:txBody>
                  <a:tcPr marL="56697" marR="56697" marT="28343" marB="28343" anchor="ctr"/>
                </a:tc>
                <a:extLst>
                  <a:ext uri="{0D108BD9-81ED-4DB2-BD59-A6C34878D82A}">
                    <a16:rowId xmlns:a16="http://schemas.microsoft.com/office/drawing/2014/main" val="10000"/>
                  </a:ext>
                </a:extLst>
              </a:tr>
              <a:tr h="353695">
                <a:tc>
                  <a:txBody>
                    <a:bodyPr/>
                    <a:lstStyle/>
                    <a:p>
                      <a:pPr algn="ctr"/>
                      <a:r>
                        <a:rPr lang="id-ID" sz="1100" dirty="0"/>
                        <a:t>AA</a:t>
                      </a:r>
                    </a:p>
                  </a:txBody>
                  <a:tcPr marL="56697" marR="56697" marT="28343" marB="28343" anchor="ctr"/>
                </a:tc>
                <a:tc>
                  <a:txBody>
                    <a:bodyPr/>
                    <a:lstStyle/>
                    <a:p>
                      <a:pPr algn="ctr"/>
                      <a:r>
                        <a:rPr kumimoji="0" lang="id-ID" sz="1100" kern="1200" dirty="0"/>
                        <a:t>&gt;</a:t>
                      </a:r>
                      <a:r>
                        <a:rPr kumimoji="0" lang="en-US" sz="1100" kern="1200" dirty="0"/>
                        <a:t>90</a:t>
                      </a:r>
                      <a:r>
                        <a:rPr kumimoji="0" lang="id-ID" sz="1100" kern="1200" dirty="0"/>
                        <a:t>-100</a:t>
                      </a:r>
                      <a:endParaRPr lang="id-ID" sz="1100" dirty="0"/>
                    </a:p>
                  </a:txBody>
                  <a:tcPr marL="56697" marR="56697" marT="28343" marB="28343" anchor="ctr"/>
                </a:tc>
                <a:extLst>
                  <a:ext uri="{0D108BD9-81ED-4DB2-BD59-A6C34878D82A}">
                    <a16:rowId xmlns:a16="http://schemas.microsoft.com/office/drawing/2014/main" val="10001"/>
                  </a:ext>
                </a:extLst>
              </a:tr>
              <a:tr h="352425">
                <a:tc>
                  <a:txBody>
                    <a:bodyPr/>
                    <a:lstStyle/>
                    <a:p>
                      <a:pPr algn="ctr"/>
                      <a:r>
                        <a:rPr lang="id-ID" sz="1100" dirty="0"/>
                        <a:t>A</a:t>
                      </a:r>
                    </a:p>
                  </a:txBody>
                  <a:tcPr marL="56697" marR="56697" marT="28343" marB="28343" anchor="ctr"/>
                </a:tc>
                <a:tc>
                  <a:txBody>
                    <a:bodyPr/>
                    <a:lstStyle/>
                    <a:p>
                      <a:pPr algn="ctr"/>
                      <a:r>
                        <a:rPr kumimoji="0" lang="id-ID" sz="1100" kern="1200" dirty="0"/>
                        <a:t>&gt;</a:t>
                      </a:r>
                      <a:r>
                        <a:rPr kumimoji="0" lang="en-US" sz="1100" kern="1200" dirty="0"/>
                        <a:t>80-90</a:t>
                      </a:r>
                      <a:endParaRPr lang="id-ID" sz="1100" dirty="0"/>
                    </a:p>
                  </a:txBody>
                  <a:tcPr marL="56697" marR="56697" marT="28343" marB="28343" anchor="ctr"/>
                </a:tc>
                <a:extLst>
                  <a:ext uri="{0D108BD9-81ED-4DB2-BD59-A6C34878D82A}">
                    <a16:rowId xmlns:a16="http://schemas.microsoft.com/office/drawing/2014/main" val="10002"/>
                  </a:ext>
                </a:extLst>
              </a:tr>
              <a:tr h="353060">
                <a:tc>
                  <a:txBody>
                    <a:bodyPr/>
                    <a:lstStyle/>
                    <a:p>
                      <a:pPr algn="ctr"/>
                      <a:r>
                        <a:rPr lang="en-US" sz="1100" dirty="0"/>
                        <a:t>B</a:t>
                      </a:r>
                      <a:r>
                        <a:rPr lang="id-ID" sz="1100" dirty="0"/>
                        <a:t>B</a:t>
                      </a:r>
                    </a:p>
                  </a:txBody>
                  <a:tcPr marL="56697" marR="56697" marT="28343" marB="28343" anchor="ctr"/>
                </a:tc>
                <a:tc>
                  <a:txBody>
                    <a:bodyPr/>
                    <a:lstStyle/>
                    <a:p>
                      <a:pPr algn="ctr"/>
                      <a:r>
                        <a:rPr kumimoji="0" lang="id-ID" sz="1100" kern="1200" dirty="0"/>
                        <a:t>&gt;</a:t>
                      </a:r>
                      <a:r>
                        <a:rPr kumimoji="0" lang="en-US" sz="1100" kern="1200" dirty="0"/>
                        <a:t>70-80</a:t>
                      </a:r>
                      <a:endParaRPr lang="id-ID" sz="1100" dirty="0"/>
                    </a:p>
                  </a:txBody>
                  <a:tcPr marL="56697" marR="56697" marT="28343" marB="28343" anchor="ctr"/>
                </a:tc>
                <a:extLst>
                  <a:ext uri="{0D108BD9-81ED-4DB2-BD59-A6C34878D82A}">
                    <a16:rowId xmlns:a16="http://schemas.microsoft.com/office/drawing/2014/main" val="10003"/>
                  </a:ext>
                </a:extLst>
              </a:tr>
              <a:tr h="352425">
                <a:tc>
                  <a:txBody>
                    <a:bodyPr/>
                    <a:lstStyle/>
                    <a:p>
                      <a:pPr algn="ctr"/>
                      <a:r>
                        <a:rPr lang="en-US" sz="1100" dirty="0"/>
                        <a:t>B</a:t>
                      </a:r>
                      <a:endParaRPr lang="id-ID" sz="1100" dirty="0"/>
                    </a:p>
                  </a:txBody>
                  <a:tcPr marL="56697" marR="56697" marT="28343" marB="28343" anchor="ctr"/>
                </a:tc>
                <a:tc>
                  <a:txBody>
                    <a:bodyPr/>
                    <a:lstStyle/>
                    <a:p>
                      <a:pPr algn="ctr"/>
                      <a:r>
                        <a:rPr lang="en-US" sz="1100" dirty="0"/>
                        <a:t>&gt;60-70</a:t>
                      </a:r>
                      <a:endParaRPr lang="id-ID" sz="1100" dirty="0"/>
                    </a:p>
                  </a:txBody>
                  <a:tcPr marL="56697" marR="56697" marT="28343" marB="28343" anchor="ctr"/>
                </a:tc>
                <a:extLst>
                  <a:ext uri="{0D108BD9-81ED-4DB2-BD59-A6C34878D82A}">
                    <a16:rowId xmlns:a16="http://schemas.microsoft.com/office/drawing/2014/main" val="10004"/>
                  </a:ext>
                </a:extLst>
              </a:tr>
              <a:tr h="352425">
                <a:tc>
                  <a:txBody>
                    <a:bodyPr/>
                    <a:lstStyle/>
                    <a:p>
                      <a:pPr algn="ctr"/>
                      <a:r>
                        <a:rPr lang="id-ID" sz="1100" dirty="0"/>
                        <a:t>CC</a:t>
                      </a:r>
                    </a:p>
                  </a:txBody>
                  <a:tcPr marL="56697" marR="56697" marT="28343" marB="28343" anchor="ctr"/>
                </a:tc>
                <a:tc>
                  <a:txBody>
                    <a:bodyPr/>
                    <a:lstStyle/>
                    <a:p>
                      <a:pPr algn="ctr"/>
                      <a:r>
                        <a:rPr kumimoji="0" lang="id-ID" sz="1100" kern="1200" dirty="0"/>
                        <a:t>&gt;50-6</a:t>
                      </a:r>
                      <a:r>
                        <a:rPr kumimoji="0" lang="en-US" sz="1100" kern="1200" dirty="0"/>
                        <a:t>0</a:t>
                      </a:r>
                      <a:endParaRPr lang="id-ID" sz="1100" dirty="0"/>
                    </a:p>
                  </a:txBody>
                  <a:tcPr marL="56697" marR="56697" marT="28343" marB="28343" anchor="ctr"/>
                </a:tc>
                <a:extLst>
                  <a:ext uri="{0D108BD9-81ED-4DB2-BD59-A6C34878D82A}">
                    <a16:rowId xmlns:a16="http://schemas.microsoft.com/office/drawing/2014/main" val="10005"/>
                  </a:ext>
                </a:extLst>
              </a:tr>
              <a:tr h="353060">
                <a:tc>
                  <a:txBody>
                    <a:bodyPr/>
                    <a:lstStyle/>
                    <a:p>
                      <a:pPr algn="ctr"/>
                      <a:r>
                        <a:rPr lang="id-ID" sz="1100" dirty="0"/>
                        <a:t>C</a:t>
                      </a:r>
                    </a:p>
                  </a:txBody>
                  <a:tcPr marL="56697" marR="56697" marT="28343" marB="28343" anchor="ctr"/>
                </a:tc>
                <a:tc>
                  <a:txBody>
                    <a:bodyPr/>
                    <a:lstStyle/>
                    <a:p>
                      <a:pPr algn="ctr"/>
                      <a:r>
                        <a:rPr kumimoji="0" lang="id-ID" sz="1100" kern="1200" dirty="0"/>
                        <a:t>&gt;30-50</a:t>
                      </a:r>
                      <a:endParaRPr lang="id-ID" sz="1100" dirty="0"/>
                    </a:p>
                  </a:txBody>
                  <a:tcPr marL="56697" marR="56697" marT="28343" marB="28343" anchor="ctr"/>
                </a:tc>
                <a:extLst>
                  <a:ext uri="{0D108BD9-81ED-4DB2-BD59-A6C34878D82A}">
                    <a16:rowId xmlns:a16="http://schemas.microsoft.com/office/drawing/2014/main" val="10006"/>
                  </a:ext>
                </a:extLst>
              </a:tr>
              <a:tr h="352425">
                <a:tc>
                  <a:txBody>
                    <a:bodyPr/>
                    <a:lstStyle/>
                    <a:p>
                      <a:pPr algn="ctr"/>
                      <a:r>
                        <a:rPr lang="id-ID" sz="1100" dirty="0"/>
                        <a:t>D</a:t>
                      </a:r>
                    </a:p>
                  </a:txBody>
                  <a:tcPr marL="56697" marR="56697" marT="28343" marB="28343" anchor="ctr"/>
                </a:tc>
                <a:tc>
                  <a:txBody>
                    <a:bodyPr/>
                    <a:lstStyle/>
                    <a:p>
                      <a:pPr algn="ctr"/>
                      <a:r>
                        <a:rPr kumimoji="0" lang="id-ID" sz="1100" kern="1200" dirty="0"/>
                        <a:t>0-30</a:t>
                      </a:r>
                      <a:endParaRPr lang="id-ID" sz="1100" dirty="0"/>
                    </a:p>
                  </a:txBody>
                  <a:tcPr marL="56697" marR="56697" marT="28343" marB="28343" anchor="ctr"/>
                </a:tc>
                <a:extLst>
                  <a:ext uri="{0D108BD9-81ED-4DB2-BD59-A6C34878D82A}">
                    <a16:rowId xmlns:a16="http://schemas.microsoft.com/office/drawing/2014/main" val="10007"/>
                  </a:ext>
                </a:extLst>
              </a:tr>
            </a:tbl>
          </a:graphicData>
        </a:graphic>
      </p:graphicFrame>
      <p:sp>
        <p:nvSpPr>
          <p:cNvPr id="5" name="TextBox 4"/>
          <p:cNvSpPr txBox="1"/>
          <p:nvPr/>
        </p:nvSpPr>
        <p:spPr>
          <a:xfrm>
            <a:off x="278557" y="693966"/>
            <a:ext cx="4104000" cy="1038502"/>
          </a:xfrm>
          <a:prstGeom prst="wedgeRoundRectCallout">
            <a:avLst>
              <a:gd name="adj1" fmla="val -26738"/>
              <a:gd name="adj2" fmla="val 63807"/>
              <a:gd name="adj3" fmla="val 16667"/>
            </a:avLst>
          </a:prstGeom>
          <a:solidFill>
            <a:schemeClr val="accent5">
              <a:lumMod val="75000"/>
            </a:schemeClr>
          </a:solidFill>
          <a:ln>
            <a:noFill/>
          </a:ln>
          <a:effectLst>
            <a:outerShdw blurRad="50800" dist="38100" dir="2700000" algn="tl" rotWithShape="0">
              <a:prstClr val="black">
                <a:alpha val="40000"/>
              </a:prstClr>
            </a:outerShdw>
          </a:effectLst>
        </p:spPr>
        <p:txBody>
          <a:bodyPr wrap="square" lIns="91365" tIns="45684" rIns="91365" bIns="45684">
            <a:spAutoFit/>
          </a:bodyPr>
          <a:lstStyle/>
          <a:p>
            <a:pPr eaLnBrk="0" fontAlgn="base" hangingPunct="0">
              <a:spcBef>
                <a:spcPct val="0"/>
              </a:spcBef>
              <a:spcAft>
                <a:spcPct val="0"/>
              </a:spcAft>
              <a:defRPr/>
            </a:pPr>
            <a:r>
              <a:rPr lang="id-ID" sz="1100" b="1" i="1" dirty="0">
                <a:solidFill>
                  <a:prstClr val="white"/>
                </a:solidFill>
                <a:latin typeface="Arial" panose="020B0604020202020204" pitchFamily="34" charset="0"/>
                <a:ea typeface="MS PGothic" panose="020B0600070205080204" pitchFamily="-84" charset="-128"/>
                <a:cs typeface="Arial" panose="020B0604020202020204" pitchFamily="34" charset="0"/>
              </a:rPr>
              <a:t>Mencerminkan </a:t>
            </a:r>
            <a:r>
              <a:rPr lang="en-US" sz="1100" b="1" i="1" dirty="0" err="1">
                <a:solidFill>
                  <a:prstClr val="white"/>
                </a:solidFill>
                <a:latin typeface="Arial" panose="020B0604020202020204" pitchFamily="34" charset="0"/>
                <a:ea typeface="MS PGothic" panose="020B0600070205080204" pitchFamily="-84" charset="-128"/>
                <a:cs typeface="Arial" panose="020B0604020202020204" pitchFamily="34" charset="0"/>
              </a:rPr>
              <a:t>tingkat</a:t>
            </a:r>
            <a:r>
              <a:rPr lang="en-US" sz="1100" b="1" i="1" dirty="0">
                <a:solidFill>
                  <a:prstClr val="white"/>
                </a:solidFill>
                <a:latin typeface="Arial" panose="020B0604020202020204" pitchFamily="34" charset="0"/>
                <a:ea typeface="MS PGothic" panose="020B0600070205080204" pitchFamily="-84" charset="-128"/>
                <a:cs typeface="Arial" panose="020B0604020202020204" pitchFamily="34" charset="0"/>
              </a:rPr>
              <a:t> </a:t>
            </a:r>
            <a:r>
              <a:rPr lang="en-US" sz="1100" b="1" i="1" dirty="0" err="1">
                <a:solidFill>
                  <a:prstClr val="white"/>
                </a:solidFill>
                <a:latin typeface="Arial" panose="020B0604020202020204" pitchFamily="34" charset="0"/>
                <a:ea typeface="MS PGothic" panose="020B0600070205080204" pitchFamily="-84" charset="-128"/>
                <a:cs typeface="Arial" panose="020B0604020202020204" pitchFamily="34" charset="0"/>
              </a:rPr>
              <a:t>akuntabilitas</a:t>
            </a:r>
            <a:r>
              <a:rPr lang="en-US" sz="1100" b="1" i="1" dirty="0">
                <a:solidFill>
                  <a:prstClr val="white"/>
                </a:solidFill>
                <a:latin typeface="Arial" panose="020B0604020202020204" pitchFamily="34" charset="0"/>
                <a:ea typeface="MS PGothic" panose="020B0600070205080204" pitchFamily="-84" charset="-128"/>
                <a:cs typeface="Arial" panose="020B0604020202020204" pitchFamily="34" charset="0"/>
              </a:rPr>
              <a:t> </a:t>
            </a:r>
            <a:r>
              <a:rPr lang="id-ID" sz="1100" b="1" i="1" dirty="0">
                <a:solidFill>
                  <a:prstClr val="white"/>
                </a:solidFill>
                <a:latin typeface="Arial" panose="020B0604020202020204" pitchFamily="34" charset="0"/>
                <a:ea typeface="MS PGothic" panose="020B0600070205080204" pitchFamily="-84" charset="-128"/>
                <a:cs typeface="Arial" panose="020B0604020202020204" pitchFamily="34" charset="0"/>
              </a:rPr>
              <a:t>instansi pemerintah</a:t>
            </a:r>
            <a:r>
              <a:rPr lang="en-US" sz="1100" b="1" i="1" dirty="0">
                <a:solidFill>
                  <a:prstClr val="white"/>
                </a:solidFill>
                <a:latin typeface="Arial" panose="020B0604020202020204" pitchFamily="34" charset="0"/>
                <a:ea typeface="MS PGothic" panose="020B0600070205080204" pitchFamily="-84" charset="-128"/>
                <a:cs typeface="Arial" panose="020B0604020202020204" pitchFamily="34" charset="0"/>
              </a:rPr>
              <a:t> </a:t>
            </a:r>
            <a:r>
              <a:rPr lang="en-US" sz="1100" b="1" i="1" dirty="0" err="1">
                <a:solidFill>
                  <a:prstClr val="white"/>
                </a:solidFill>
                <a:latin typeface="Arial" panose="020B0604020202020204" pitchFamily="34" charset="0"/>
                <a:ea typeface="MS PGothic" panose="020B0600070205080204" pitchFamily="-84" charset="-128"/>
                <a:cs typeface="Arial" panose="020B0604020202020204" pitchFamily="34" charset="0"/>
              </a:rPr>
              <a:t>dalam</a:t>
            </a:r>
            <a:r>
              <a:rPr lang="en-US" sz="1100" b="1" i="1" dirty="0">
                <a:solidFill>
                  <a:prstClr val="white"/>
                </a:solidFill>
                <a:latin typeface="Arial" panose="020B0604020202020204" pitchFamily="34" charset="0"/>
                <a:ea typeface="MS PGothic" panose="020B0600070205080204" pitchFamily="-84" charset="-128"/>
                <a:cs typeface="Arial" panose="020B0604020202020204" pitchFamily="34" charset="0"/>
              </a:rPr>
              <a:t> </a:t>
            </a:r>
            <a:r>
              <a:rPr lang="id-ID" sz="1100" b="1" i="1" dirty="0">
                <a:solidFill>
                  <a:prstClr val="white"/>
                </a:solidFill>
                <a:latin typeface="Arial" panose="020B0604020202020204" pitchFamily="34" charset="0"/>
                <a:ea typeface="MS PGothic" panose="020B0600070205080204" pitchFamily="-84" charset="-128"/>
                <a:cs typeface="Arial" panose="020B0604020202020204" pitchFamily="34" charset="0"/>
              </a:rPr>
              <a:t>mempertanggungjawabkan hasil atau manfaat dari seluruh penggunaan anggaran negara/daerah secara efektif, efisien, dan ekonomis</a:t>
            </a:r>
            <a:r>
              <a:rPr lang="id-ID" sz="1100" b="1" dirty="0">
                <a:solidFill>
                  <a:prstClr val="white"/>
                </a:solidFill>
                <a:latin typeface="Arial" panose="020B0604020202020204" pitchFamily="34" charset="0"/>
                <a:ea typeface="MS PGothic" panose="020B0600070205080204" pitchFamily="-84" charset="-128"/>
                <a:cs typeface="Arial" panose="020B0604020202020204" pitchFamily="34" charset="0"/>
              </a:rPr>
              <a:t>.</a:t>
            </a:r>
            <a:endParaRPr lang="en-US" sz="1100" b="1" dirty="0">
              <a:solidFill>
                <a:prstClr val="white"/>
              </a:solidFill>
              <a:latin typeface="Arial" panose="020B0604020202020204" pitchFamily="34" charset="0"/>
              <a:ea typeface="MS PGothic" panose="020B0600070205080204" pitchFamily="-84" charset="-128"/>
              <a:cs typeface="Arial" panose="020B0604020202020204" pitchFamily="34" charset="0"/>
            </a:endParaRPr>
          </a:p>
          <a:p>
            <a:pPr eaLnBrk="0" fontAlgn="base" hangingPunct="0">
              <a:spcBef>
                <a:spcPct val="0"/>
              </a:spcBef>
              <a:spcAft>
                <a:spcPct val="0"/>
              </a:spcAft>
              <a:defRPr/>
            </a:pPr>
            <a:endParaRPr lang="id-ID" sz="1100" b="1" dirty="0">
              <a:solidFill>
                <a:prstClr val="white"/>
              </a:solidFill>
              <a:latin typeface="Arial" panose="020B0604020202020204" pitchFamily="34" charset="0"/>
              <a:ea typeface="MS PGothic" panose="020B0600070205080204" pitchFamily="-84" charset="-128"/>
              <a:cs typeface="Arial" panose="020B0604020202020204" pitchFamily="34" charset="0"/>
            </a:endParaRPr>
          </a:p>
        </p:txBody>
      </p:sp>
      <p:sp>
        <p:nvSpPr>
          <p:cNvPr id="6" name="Content Placeholder 3"/>
          <p:cNvSpPr txBox="1"/>
          <p:nvPr/>
        </p:nvSpPr>
        <p:spPr>
          <a:xfrm>
            <a:off x="1647825" y="1772077"/>
            <a:ext cx="2736000" cy="2952000"/>
          </a:xfrm>
          <a:prstGeom prst="wedgeRoundRectCallout">
            <a:avLst>
              <a:gd name="adj1" fmla="val -53185"/>
              <a:gd name="adj2" fmla="val -25176"/>
              <a:gd name="adj3" fmla="val 16667"/>
            </a:avLst>
          </a:prstGeom>
          <a:solidFill>
            <a:schemeClr val="accent6">
              <a:lumMod val="75000"/>
            </a:schemeClr>
          </a:solidFill>
        </p:spPr>
        <p:txBody>
          <a:bodyPr lIns="91365" tIns="45684" rIns="91365" bIns="45684">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37045" indent="0" fontAlgn="base">
              <a:spcAft>
                <a:spcPct val="0"/>
              </a:spcAft>
              <a:buNone/>
              <a:defRPr/>
            </a:pPr>
            <a:r>
              <a:rPr lang="id-ID" sz="1100" dirty="0">
                <a:solidFill>
                  <a:schemeClr val="bg1"/>
                </a:solidFill>
              </a:rPr>
              <a:t>Nilai akuntabilitas kinerja mengidentifikasi kemampuan instansi pemerintah untuk:</a:t>
            </a:r>
          </a:p>
          <a:p>
            <a:pPr marL="445964" indent="-265039" algn="just" fontAlgn="base">
              <a:spcBef>
                <a:spcPts val="350"/>
              </a:spcBef>
              <a:spcAft>
                <a:spcPct val="0"/>
              </a:spcAft>
              <a:buFont typeface="+mj-lt"/>
              <a:buAutoNum type="arabicPeriod"/>
              <a:defRPr/>
            </a:pPr>
            <a:r>
              <a:rPr lang="id-ID" sz="1100" dirty="0">
                <a:solidFill>
                  <a:schemeClr val="bg1"/>
                </a:solidFill>
              </a:rPr>
              <a:t>Merencanakan target kinerja, </a:t>
            </a:r>
            <a:endParaRPr lang="en-US" sz="1100" dirty="0">
              <a:solidFill>
                <a:schemeClr val="bg1"/>
              </a:solidFill>
            </a:endParaRPr>
          </a:p>
          <a:p>
            <a:pPr marL="445964" indent="-265039" fontAlgn="base">
              <a:spcBef>
                <a:spcPts val="350"/>
              </a:spcBef>
              <a:spcAft>
                <a:spcPct val="0"/>
              </a:spcAft>
              <a:buFont typeface="+mj-lt"/>
              <a:buAutoNum type="arabicPeriod"/>
              <a:defRPr/>
            </a:pPr>
            <a:r>
              <a:rPr lang="id-ID" sz="1100" dirty="0">
                <a:solidFill>
                  <a:schemeClr val="bg1"/>
                </a:solidFill>
              </a:rPr>
              <a:t>Menyelaraskan apa yang </a:t>
            </a:r>
            <a:r>
              <a:rPr lang="en-US" sz="1100" dirty="0" err="1">
                <a:solidFill>
                  <a:schemeClr val="bg1"/>
                </a:solidFill>
              </a:rPr>
              <a:t>akan</a:t>
            </a:r>
            <a:r>
              <a:rPr lang="en-US" sz="1100" dirty="0">
                <a:solidFill>
                  <a:schemeClr val="bg1"/>
                </a:solidFill>
              </a:rPr>
              <a:t> </a:t>
            </a:r>
            <a:r>
              <a:rPr lang="en-US" sz="1100" dirty="0" err="1">
                <a:solidFill>
                  <a:schemeClr val="bg1"/>
                </a:solidFill>
              </a:rPr>
              <a:t>dikerjakan</a:t>
            </a:r>
            <a:r>
              <a:rPr lang="id-ID" sz="1100" dirty="0">
                <a:solidFill>
                  <a:schemeClr val="bg1"/>
                </a:solidFill>
              </a:rPr>
              <a:t> dengan </a:t>
            </a:r>
            <a:r>
              <a:rPr lang="en-US" sz="1100" dirty="0">
                <a:solidFill>
                  <a:schemeClr val="bg1"/>
                </a:solidFill>
              </a:rPr>
              <a:t>target </a:t>
            </a:r>
            <a:r>
              <a:rPr lang="en-US" sz="1100" dirty="0" err="1">
                <a:solidFill>
                  <a:schemeClr val="bg1"/>
                </a:solidFill>
              </a:rPr>
              <a:t>kinerja</a:t>
            </a:r>
            <a:r>
              <a:rPr lang="id-ID" sz="1100" dirty="0">
                <a:solidFill>
                  <a:schemeClr val="bg1"/>
                </a:solidFill>
              </a:rPr>
              <a:t>,</a:t>
            </a:r>
            <a:endParaRPr lang="en-US" sz="1100" dirty="0">
              <a:solidFill>
                <a:schemeClr val="bg1"/>
              </a:solidFill>
            </a:endParaRPr>
          </a:p>
          <a:p>
            <a:pPr marL="445964" indent="-265039" fontAlgn="base">
              <a:spcBef>
                <a:spcPts val="350"/>
              </a:spcBef>
              <a:spcAft>
                <a:spcPct val="0"/>
              </a:spcAft>
              <a:buFont typeface="+mj-lt"/>
              <a:buAutoNum type="arabicPeriod"/>
              <a:defRPr/>
            </a:pPr>
            <a:r>
              <a:rPr lang="en-US" sz="1100" dirty="0" err="1">
                <a:solidFill>
                  <a:schemeClr val="bg1"/>
                </a:solidFill>
              </a:rPr>
              <a:t>Menyelaraskan</a:t>
            </a:r>
            <a:r>
              <a:rPr lang="en-US" sz="1100" dirty="0">
                <a:solidFill>
                  <a:schemeClr val="bg1"/>
                </a:solidFill>
              </a:rPr>
              <a:t> </a:t>
            </a:r>
            <a:r>
              <a:rPr lang="en-US" sz="1100" dirty="0" err="1">
                <a:solidFill>
                  <a:schemeClr val="bg1"/>
                </a:solidFill>
              </a:rPr>
              <a:t>apa</a:t>
            </a:r>
            <a:r>
              <a:rPr lang="en-US" sz="1100" dirty="0">
                <a:solidFill>
                  <a:schemeClr val="bg1"/>
                </a:solidFill>
              </a:rPr>
              <a:t> yang </a:t>
            </a:r>
            <a:r>
              <a:rPr lang="en-US" sz="1100" dirty="0" err="1">
                <a:solidFill>
                  <a:schemeClr val="bg1"/>
                </a:solidFill>
              </a:rPr>
              <a:t>dianggarkan</a:t>
            </a:r>
            <a:r>
              <a:rPr lang="en-US" sz="1100" dirty="0">
                <a:solidFill>
                  <a:schemeClr val="bg1"/>
                </a:solidFill>
              </a:rPr>
              <a:t> </a:t>
            </a:r>
            <a:r>
              <a:rPr lang="en-US" sz="1100" dirty="0" err="1">
                <a:solidFill>
                  <a:schemeClr val="bg1"/>
                </a:solidFill>
              </a:rPr>
              <a:t>dengan</a:t>
            </a:r>
            <a:r>
              <a:rPr lang="en-US" sz="1100" dirty="0">
                <a:solidFill>
                  <a:schemeClr val="bg1"/>
                </a:solidFill>
              </a:rPr>
              <a:t> </a:t>
            </a:r>
            <a:r>
              <a:rPr lang="en-US" sz="1100" dirty="0" err="1">
                <a:solidFill>
                  <a:schemeClr val="bg1"/>
                </a:solidFill>
              </a:rPr>
              <a:t>apa</a:t>
            </a:r>
            <a:r>
              <a:rPr lang="en-US" sz="1100" dirty="0">
                <a:solidFill>
                  <a:schemeClr val="bg1"/>
                </a:solidFill>
              </a:rPr>
              <a:t> yang </a:t>
            </a:r>
            <a:r>
              <a:rPr lang="en-US" sz="1100" dirty="0" err="1">
                <a:solidFill>
                  <a:schemeClr val="bg1"/>
                </a:solidFill>
              </a:rPr>
              <a:t>akan</a:t>
            </a:r>
            <a:r>
              <a:rPr lang="en-US" sz="1100" dirty="0">
                <a:solidFill>
                  <a:schemeClr val="bg1"/>
                </a:solidFill>
              </a:rPr>
              <a:t> </a:t>
            </a:r>
            <a:r>
              <a:rPr lang="en-US" sz="1100" dirty="0" err="1">
                <a:solidFill>
                  <a:schemeClr val="bg1"/>
                </a:solidFill>
              </a:rPr>
              <a:t>dikerjakan</a:t>
            </a:r>
            <a:r>
              <a:rPr lang="en-US" sz="1100" dirty="0">
                <a:solidFill>
                  <a:schemeClr val="bg1"/>
                </a:solidFill>
              </a:rPr>
              <a:t>,</a:t>
            </a:r>
          </a:p>
          <a:p>
            <a:pPr marL="445964" indent="-265039" fontAlgn="base">
              <a:spcBef>
                <a:spcPts val="350"/>
              </a:spcBef>
              <a:spcAft>
                <a:spcPct val="0"/>
              </a:spcAft>
              <a:buFont typeface="+mj-lt"/>
              <a:buAutoNum type="arabicPeriod"/>
              <a:defRPr/>
            </a:pPr>
            <a:r>
              <a:rPr lang="en-US" sz="1100" dirty="0" err="1">
                <a:solidFill>
                  <a:schemeClr val="bg1"/>
                </a:solidFill>
              </a:rPr>
              <a:t>Mengerjakan</a:t>
            </a:r>
            <a:r>
              <a:rPr lang="en-US" sz="1100" dirty="0">
                <a:solidFill>
                  <a:schemeClr val="bg1"/>
                </a:solidFill>
              </a:rPr>
              <a:t> </a:t>
            </a:r>
            <a:r>
              <a:rPr lang="en-US" sz="1100" dirty="0" err="1">
                <a:solidFill>
                  <a:schemeClr val="bg1"/>
                </a:solidFill>
              </a:rPr>
              <a:t>kegiatan</a:t>
            </a:r>
            <a:r>
              <a:rPr lang="en-US" sz="1100" dirty="0">
                <a:solidFill>
                  <a:schemeClr val="bg1"/>
                </a:solidFill>
              </a:rPr>
              <a:t> </a:t>
            </a:r>
            <a:r>
              <a:rPr lang="en-US" sz="1100" dirty="0" err="1">
                <a:solidFill>
                  <a:schemeClr val="bg1"/>
                </a:solidFill>
              </a:rPr>
              <a:t>sesuai</a:t>
            </a:r>
            <a:r>
              <a:rPr lang="en-US" sz="1100" dirty="0">
                <a:solidFill>
                  <a:schemeClr val="bg1"/>
                </a:solidFill>
              </a:rPr>
              <a:t> </a:t>
            </a:r>
            <a:r>
              <a:rPr lang="en-US" sz="1100" dirty="0" err="1">
                <a:solidFill>
                  <a:schemeClr val="bg1"/>
                </a:solidFill>
              </a:rPr>
              <a:t>dengan</a:t>
            </a:r>
            <a:r>
              <a:rPr lang="en-US" sz="1100" dirty="0">
                <a:solidFill>
                  <a:schemeClr val="bg1"/>
                </a:solidFill>
              </a:rPr>
              <a:t> </a:t>
            </a:r>
            <a:r>
              <a:rPr lang="en-US" sz="1100" dirty="0" err="1">
                <a:solidFill>
                  <a:schemeClr val="bg1"/>
                </a:solidFill>
              </a:rPr>
              <a:t>rencana</a:t>
            </a:r>
            <a:r>
              <a:rPr lang="en-US" sz="1100" dirty="0">
                <a:solidFill>
                  <a:schemeClr val="bg1"/>
                </a:solidFill>
              </a:rPr>
              <a:t> </a:t>
            </a:r>
            <a:r>
              <a:rPr lang="en-US" sz="1100" dirty="0" err="1">
                <a:solidFill>
                  <a:schemeClr val="bg1"/>
                </a:solidFill>
              </a:rPr>
              <a:t>kerja</a:t>
            </a:r>
            <a:r>
              <a:rPr lang="en-US" sz="1100" dirty="0">
                <a:solidFill>
                  <a:schemeClr val="bg1"/>
                </a:solidFill>
              </a:rPr>
              <a:t>,</a:t>
            </a:r>
          </a:p>
          <a:p>
            <a:pPr marL="445964" indent="-265039" fontAlgn="base">
              <a:spcBef>
                <a:spcPts val="350"/>
              </a:spcBef>
              <a:spcAft>
                <a:spcPct val="0"/>
              </a:spcAft>
              <a:buFont typeface="+mj-lt"/>
              <a:buAutoNum type="arabicPeriod"/>
              <a:defRPr/>
            </a:pPr>
            <a:r>
              <a:rPr lang="en-US" sz="1100" dirty="0" err="1">
                <a:solidFill>
                  <a:schemeClr val="bg1"/>
                </a:solidFill>
              </a:rPr>
              <a:t>Melaporkan</a:t>
            </a:r>
            <a:r>
              <a:rPr lang="en-US" sz="1100" dirty="0">
                <a:solidFill>
                  <a:schemeClr val="bg1"/>
                </a:solidFill>
              </a:rPr>
              <a:t> </a:t>
            </a:r>
            <a:r>
              <a:rPr lang="en-US" sz="1100" dirty="0" err="1">
                <a:solidFill>
                  <a:schemeClr val="bg1"/>
                </a:solidFill>
              </a:rPr>
              <a:t>capaian</a:t>
            </a:r>
            <a:r>
              <a:rPr lang="en-US" sz="1100" dirty="0">
                <a:solidFill>
                  <a:schemeClr val="bg1"/>
                </a:solidFill>
              </a:rPr>
              <a:t> </a:t>
            </a:r>
            <a:r>
              <a:rPr lang="en-US" sz="1100" dirty="0" err="1">
                <a:solidFill>
                  <a:schemeClr val="bg1"/>
                </a:solidFill>
              </a:rPr>
              <a:t>kinerja</a:t>
            </a:r>
            <a:r>
              <a:rPr lang="en-US" sz="1100" dirty="0">
                <a:solidFill>
                  <a:schemeClr val="bg1"/>
                </a:solidFill>
              </a:rPr>
              <a:t> </a:t>
            </a:r>
            <a:r>
              <a:rPr lang="en-US" sz="1100" dirty="0" err="1">
                <a:solidFill>
                  <a:schemeClr val="bg1"/>
                </a:solidFill>
              </a:rPr>
              <a:t>selaras</a:t>
            </a:r>
            <a:r>
              <a:rPr lang="en-US" sz="1100" dirty="0">
                <a:solidFill>
                  <a:schemeClr val="bg1"/>
                </a:solidFill>
              </a:rPr>
              <a:t> </a:t>
            </a:r>
            <a:r>
              <a:rPr lang="en-US" sz="1100" dirty="0" err="1">
                <a:solidFill>
                  <a:schemeClr val="bg1"/>
                </a:solidFill>
              </a:rPr>
              <a:t>dengan</a:t>
            </a:r>
            <a:r>
              <a:rPr lang="en-US" sz="1100" dirty="0">
                <a:solidFill>
                  <a:schemeClr val="bg1"/>
                </a:solidFill>
              </a:rPr>
              <a:t> </a:t>
            </a:r>
            <a:r>
              <a:rPr lang="en-US" sz="1100" dirty="0" err="1">
                <a:solidFill>
                  <a:schemeClr val="bg1"/>
                </a:solidFill>
              </a:rPr>
              <a:t>apa</a:t>
            </a:r>
            <a:r>
              <a:rPr lang="en-US" sz="1100" dirty="0">
                <a:solidFill>
                  <a:schemeClr val="bg1"/>
                </a:solidFill>
              </a:rPr>
              <a:t> yang </a:t>
            </a:r>
            <a:r>
              <a:rPr lang="en-US" sz="1100" dirty="0" err="1">
                <a:solidFill>
                  <a:schemeClr val="bg1"/>
                </a:solidFill>
              </a:rPr>
              <a:t>telah</a:t>
            </a:r>
            <a:r>
              <a:rPr lang="en-US" sz="1100" dirty="0">
                <a:solidFill>
                  <a:schemeClr val="bg1"/>
                </a:solidFill>
              </a:rPr>
              <a:t> </a:t>
            </a:r>
            <a:r>
              <a:rPr lang="en-US" sz="1100" dirty="0" err="1">
                <a:solidFill>
                  <a:schemeClr val="bg1"/>
                </a:solidFill>
              </a:rPr>
              <a:t>dilaksanakan</a:t>
            </a:r>
            <a:r>
              <a:rPr lang="en-US" sz="1100" dirty="0">
                <a:solidFill>
                  <a:schemeClr val="bg1"/>
                </a:solidFill>
              </a:rPr>
              <a:t> </a:t>
            </a:r>
            <a:r>
              <a:rPr lang="en-US" sz="1100" dirty="0" err="1">
                <a:solidFill>
                  <a:schemeClr val="bg1"/>
                </a:solidFill>
              </a:rPr>
              <a:t>dan</a:t>
            </a:r>
            <a:r>
              <a:rPr lang="en-US" sz="1100" dirty="0">
                <a:solidFill>
                  <a:schemeClr val="bg1"/>
                </a:solidFill>
              </a:rPr>
              <a:t> </a:t>
            </a:r>
            <a:r>
              <a:rPr lang="en-US" sz="1100" dirty="0" err="1">
                <a:solidFill>
                  <a:schemeClr val="bg1"/>
                </a:solidFill>
              </a:rPr>
              <a:t>direncanakan</a:t>
            </a:r>
            <a:r>
              <a:rPr lang="en-US" sz="1100" dirty="0">
                <a:solidFill>
                  <a:schemeClr val="bg1"/>
                </a:solidFill>
              </a:rPr>
              <a:t> </a:t>
            </a:r>
            <a:r>
              <a:rPr lang="en-US" sz="1100" dirty="0" err="1">
                <a:solidFill>
                  <a:schemeClr val="bg1"/>
                </a:solidFill>
              </a:rPr>
              <a:t>sebelumnya</a:t>
            </a:r>
            <a:endParaRPr lang="en-US" sz="1100" dirty="0">
              <a:solidFill>
                <a:schemeClr val="bg1"/>
              </a:solidFill>
            </a:endParaRPr>
          </a:p>
        </p:txBody>
      </p:sp>
      <p:sp>
        <p:nvSpPr>
          <p:cNvPr id="7" name="Content Placeholder 3"/>
          <p:cNvSpPr txBox="1"/>
          <p:nvPr/>
        </p:nvSpPr>
        <p:spPr>
          <a:xfrm>
            <a:off x="4579827" y="601768"/>
            <a:ext cx="2684145" cy="4284000"/>
          </a:xfrm>
          <a:prstGeom prst="wedgeRoundRectCallout">
            <a:avLst>
              <a:gd name="adj1" fmla="val -49555"/>
              <a:gd name="adj2" fmla="val -23678"/>
              <a:gd name="adj3" fmla="val 16667"/>
            </a:avLst>
          </a:prstGeom>
        </p:spPr>
        <p:style>
          <a:lnRef idx="2">
            <a:schemeClr val="accent6"/>
          </a:lnRef>
          <a:fillRef idx="1">
            <a:schemeClr val="lt1"/>
          </a:fillRef>
          <a:effectRef idx="0">
            <a:schemeClr val="accent6"/>
          </a:effectRef>
          <a:fontRef idx="minor">
            <a:schemeClr val="dk1"/>
          </a:fontRef>
        </p:style>
        <p:txBody>
          <a:bodyPr lIns="91365" tIns="45684" rIns="91365" bIns="45684">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37045" indent="0" fontAlgn="base">
              <a:lnSpc>
                <a:spcPct val="100000"/>
              </a:lnSpc>
              <a:spcBef>
                <a:spcPts val="0"/>
              </a:spcBef>
              <a:spcAft>
                <a:spcPct val="0"/>
              </a:spcAft>
              <a:buNone/>
              <a:defRPr/>
            </a:pPr>
            <a:r>
              <a:rPr lang="en-US" sz="1000" b="1" dirty="0">
                <a:latin typeface="Arial" panose="020B0604020202020204" pitchFamily="34" charset="0"/>
                <a:cs typeface="Arial" panose="020B0604020202020204" pitchFamily="34" charset="0"/>
              </a:rPr>
              <a:t>A</a:t>
            </a:r>
            <a:r>
              <a:rPr lang="id-ID" sz="1000" b="1" dirty="0">
                <a:latin typeface="Arial" panose="020B0604020202020204" pitchFamily="34" charset="0"/>
                <a:cs typeface="Arial" panose="020B0604020202020204" pitchFamily="34" charset="0"/>
              </a:rPr>
              <a:t>kuntabilitas kinerja </a:t>
            </a:r>
            <a:r>
              <a:rPr lang="en-US" sz="1000" b="1" dirty="0">
                <a:latin typeface="Arial" panose="020B0604020202020204" pitchFamily="34" charset="0"/>
                <a:cs typeface="Arial" panose="020B0604020202020204" pitchFamily="34" charset="0"/>
              </a:rPr>
              <a:t>yang </a:t>
            </a:r>
            <a:r>
              <a:rPr lang="en-US" sz="1000" b="1" dirty="0" err="1">
                <a:latin typeface="Arial" panose="020B0604020202020204" pitchFamily="34" charset="0"/>
                <a:cs typeface="Arial" panose="020B0604020202020204" pitchFamily="34" charset="0"/>
              </a:rPr>
              <a:t>baik</a:t>
            </a:r>
            <a:r>
              <a:rPr lang="en-US" sz="1000" b="1" dirty="0">
                <a:latin typeface="Arial" panose="020B0604020202020204" pitchFamily="34" charset="0"/>
                <a:cs typeface="Arial" panose="020B0604020202020204" pitchFamily="34" charset="0"/>
              </a:rPr>
              <a:t>:</a:t>
            </a:r>
            <a:endParaRPr lang="id-ID" sz="1000" b="1" dirty="0">
              <a:latin typeface="Arial" panose="020B0604020202020204" pitchFamily="34" charset="0"/>
              <a:cs typeface="Arial" panose="020B0604020202020204" pitchFamily="34" charset="0"/>
            </a:endParaRPr>
          </a:p>
          <a:p>
            <a:pPr marL="265039" indent="-265039" algn="just" fontAlgn="base">
              <a:lnSpc>
                <a:spcPct val="100000"/>
              </a:lnSpc>
              <a:spcBef>
                <a:spcPts val="0"/>
              </a:spcBef>
              <a:spcAft>
                <a:spcPct val="0"/>
              </a:spcAft>
              <a:buFont typeface="+mj-lt"/>
              <a:buAutoNum type="arabicPeriod"/>
              <a:defRPr/>
            </a:pPr>
            <a:r>
              <a:rPr lang="en-US" sz="1000" dirty="0" err="1">
                <a:latin typeface="Arial" panose="020B0604020202020204" pitchFamily="34" charset="0"/>
                <a:cs typeface="Arial" panose="020B0604020202020204" pitchFamily="34" charset="0"/>
              </a:rPr>
              <a:t>Budaya</a:t>
            </a:r>
            <a:r>
              <a:rPr lang="en-US" sz="1000" dirty="0">
                <a:latin typeface="Arial" panose="020B0604020202020204" pitchFamily="34" charset="0"/>
                <a:cs typeface="Arial" panose="020B0604020202020204" pitchFamily="34" charset="0"/>
              </a:rPr>
              <a:t> </a:t>
            </a:r>
            <a:r>
              <a:rPr lang="en-US" sz="1000" dirty="0" err="1">
                <a:latin typeface="Arial" panose="020B0604020202020204" pitchFamily="34" charset="0"/>
                <a:cs typeface="Arial" panose="020B0604020202020204" pitchFamily="34" charset="0"/>
              </a:rPr>
              <a:t>kinerja</a:t>
            </a:r>
            <a:r>
              <a:rPr lang="en-US" sz="1000" dirty="0">
                <a:latin typeface="Arial" panose="020B0604020202020204" pitchFamily="34" charset="0"/>
                <a:cs typeface="Arial" panose="020B0604020202020204" pitchFamily="34" charset="0"/>
              </a:rPr>
              <a:t> </a:t>
            </a:r>
            <a:r>
              <a:rPr lang="en-US" sz="1000" dirty="0" err="1">
                <a:latin typeface="Arial" panose="020B0604020202020204" pitchFamily="34" charset="0"/>
                <a:cs typeface="Arial" panose="020B0604020202020204" pitchFamily="34" charset="0"/>
              </a:rPr>
              <a:t>telah</a:t>
            </a:r>
            <a:r>
              <a:rPr lang="en-US" sz="1000" dirty="0">
                <a:latin typeface="Arial" panose="020B0604020202020204" pitchFamily="34" charset="0"/>
                <a:cs typeface="Arial" panose="020B0604020202020204" pitchFamily="34" charset="0"/>
              </a:rPr>
              <a:t> </a:t>
            </a:r>
            <a:r>
              <a:rPr lang="en-US" sz="1000" dirty="0" err="1">
                <a:latin typeface="Arial" panose="020B0604020202020204" pitchFamily="34" charset="0"/>
                <a:cs typeface="Arial" panose="020B0604020202020204" pitchFamily="34" charset="0"/>
              </a:rPr>
              <a:t>menjadi</a:t>
            </a:r>
            <a:r>
              <a:rPr lang="en-US" sz="1000" dirty="0">
                <a:latin typeface="Arial" panose="020B0604020202020204" pitchFamily="34" charset="0"/>
                <a:cs typeface="Arial" panose="020B0604020202020204" pitchFamily="34" charset="0"/>
              </a:rPr>
              <a:t> </a:t>
            </a:r>
            <a:r>
              <a:rPr lang="en-US" sz="1000" dirty="0" err="1">
                <a:latin typeface="Arial" panose="020B0604020202020204" pitchFamily="34" charset="0"/>
                <a:cs typeface="Arial" panose="020B0604020202020204" pitchFamily="34" charset="0"/>
              </a:rPr>
              <a:t>budaya</a:t>
            </a:r>
            <a:r>
              <a:rPr lang="en-US" sz="1000" dirty="0">
                <a:latin typeface="Arial" panose="020B0604020202020204" pitchFamily="34" charset="0"/>
                <a:cs typeface="Arial" panose="020B0604020202020204" pitchFamily="34" charset="0"/>
              </a:rPr>
              <a:t> </a:t>
            </a:r>
            <a:r>
              <a:rPr lang="en-US" sz="1000" dirty="0" err="1">
                <a:latin typeface="Arial" panose="020B0604020202020204" pitchFamily="34" charset="0"/>
                <a:cs typeface="Arial" panose="020B0604020202020204" pitchFamily="34" charset="0"/>
              </a:rPr>
              <a:t>organisasi</a:t>
            </a:r>
            <a:r>
              <a:rPr lang="en-US" sz="1000" dirty="0">
                <a:latin typeface="Arial" panose="020B0604020202020204" pitchFamily="34" charset="0"/>
                <a:cs typeface="Arial" panose="020B0604020202020204" pitchFamily="34" charset="0"/>
              </a:rPr>
              <a:t>;</a:t>
            </a:r>
          </a:p>
          <a:p>
            <a:pPr marL="265039" indent="-265039" algn="just" fontAlgn="base">
              <a:lnSpc>
                <a:spcPct val="100000"/>
              </a:lnSpc>
              <a:spcBef>
                <a:spcPts val="0"/>
              </a:spcBef>
              <a:spcAft>
                <a:spcPct val="0"/>
              </a:spcAft>
              <a:buFont typeface="+mj-lt"/>
              <a:buAutoNum type="arabicPeriod"/>
              <a:defRPr/>
            </a:pPr>
            <a:r>
              <a:rPr lang="en-US" sz="1000" dirty="0" err="1">
                <a:latin typeface="Arial" panose="020B0604020202020204" pitchFamily="34" charset="0"/>
                <a:cs typeface="Arial" panose="020B0604020202020204" pitchFamily="34" charset="0"/>
              </a:rPr>
              <a:t>Seluruh</a:t>
            </a:r>
            <a:r>
              <a:rPr lang="en-US" sz="1000" dirty="0">
                <a:latin typeface="Arial" panose="020B0604020202020204" pitchFamily="34" charset="0"/>
                <a:cs typeface="Arial" panose="020B0604020202020204" pitchFamily="34" charset="0"/>
              </a:rPr>
              <a:t> Unit </a:t>
            </a:r>
            <a:r>
              <a:rPr lang="en-US" sz="1000" dirty="0" err="1">
                <a:latin typeface="Arial" panose="020B0604020202020204" pitchFamily="34" charset="0"/>
                <a:cs typeface="Arial" panose="020B0604020202020204" pitchFamily="34" charset="0"/>
              </a:rPr>
              <a:t>kerja</a:t>
            </a:r>
            <a:r>
              <a:rPr lang="en-US" sz="1000" dirty="0">
                <a:latin typeface="Arial" panose="020B0604020202020204" pitchFamily="34" charset="0"/>
                <a:cs typeface="Arial" panose="020B0604020202020204" pitchFamily="34" charset="0"/>
              </a:rPr>
              <a:t> </a:t>
            </a:r>
            <a:r>
              <a:rPr lang="en-US" sz="1000" dirty="0" err="1">
                <a:latin typeface="Arial" panose="020B0604020202020204" pitchFamily="34" charset="0"/>
                <a:cs typeface="Arial" panose="020B0604020202020204" pitchFamily="34" charset="0"/>
              </a:rPr>
              <a:t>telah</a:t>
            </a:r>
            <a:r>
              <a:rPr lang="en-US" sz="1000" dirty="0">
                <a:latin typeface="Arial" panose="020B0604020202020204" pitchFamily="34" charset="0"/>
                <a:cs typeface="Arial" panose="020B0604020202020204" pitchFamily="34" charset="0"/>
              </a:rPr>
              <a:t> </a:t>
            </a:r>
            <a:r>
              <a:rPr lang="en-US" sz="1000" dirty="0" err="1">
                <a:latin typeface="Arial" panose="020B0604020202020204" pitchFamily="34" charset="0"/>
                <a:cs typeface="Arial" panose="020B0604020202020204" pitchFamily="34" charset="0"/>
              </a:rPr>
              <a:t>dapat</a:t>
            </a:r>
            <a:r>
              <a:rPr lang="en-US" sz="1000" dirty="0">
                <a:latin typeface="Arial" panose="020B0604020202020204" pitchFamily="34" charset="0"/>
                <a:cs typeface="Arial" panose="020B0604020202020204" pitchFamily="34" charset="0"/>
              </a:rPr>
              <a:t> </a:t>
            </a:r>
            <a:r>
              <a:rPr lang="en-US" sz="1000" dirty="0" err="1">
                <a:latin typeface="Arial" panose="020B0604020202020204" pitchFamily="34" charset="0"/>
                <a:cs typeface="Arial" panose="020B0604020202020204" pitchFamily="34" charset="0"/>
              </a:rPr>
              <a:t>mengidentifikasi</a:t>
            </a:r>
            <a:r>
              <a:rPr lang="en-US" sz="1000" dirty="0">
                <a:latin typeface="Arial" panose="020B0604020202020204" pitchFamily="34" charset="0"/>
                <a:cs typeface="Arial" panose="020B0604020202020204" pitchFamily="34" charset="0"/>
              </a:rPr>
              <a:t> </a:t>
            </a:r>
            <a:r>
              <a:rPr lang="en-US" sz="1000" dirty="0" err="1">
                <a:latin typeface="Arial" panose="020B0604020202020204" pitchFamily="34" charset="0"/>
                <a:cs typeface="Arial" panose="020B0604020202020204" pitchFamily="34" charset="0"/>
              </a:rPr>
              <a:t>kinerja</a:t>
            </a:r>
            <a:r>
              <a:rPr lang="en-US" sz="1000" dirty="0">
                <a:latin typeface="Arial" panose="020B0604020202020204" pitchFamily="34" charset="0"/>
                <a:cs typeface="Arial" panose="020B0604020202020204" pitchFamily="34" charset="0"/>
              </a:rPr>
              <a:t> yang </a:t>
            </a:r>
            <a:r>
              <a:rPr lang="en-US" sz="1000" dirty="0" err="1">
                <a:latin typeface="Arial" panose="020B0604020202020204" pitchFamily="34" charset="0"/>
                <a:cs typeface="Arial" panose="020B0604020202020204" pitchFamily="34" charset="0"/>
              </a:rPr>
              <a:t>seharusnya</a:t>
            </a:r>
            <a:r>
              <a:rPr lang="en-US" sz="1000" dirty="0">
                <a:latin typeface="Arial" panose="020B0604020202020204" pitchFamily="34" charset="0"/>
                <a:cs typeface="Arial" panose="020B0604020202020204" pitchFamily="34" charset="0"/>
              </a:rPr>
              <a:t>;</a:t>
            </a:r>
          </a:p>
          <a:p>
            <a:pPr marL="265039" indent="-265039" algn="just" fontAlgn="base">
              <a:lnSpc>
                <a:spcPct val="100000"/>
              </a:lnSpc>
              <a:spcBef>
                <a:spcPts val="0"/>
              </a:spcBef>
              <a:spcAft>
                <a:spcPct val="0"/>
              </a:spcAft>
              <a:buFont typeface="+mj-lt"/>
              <a:buAutoNum type="arabicPeriod"/>
              <a:defRPr/>
            </a:pPr>
            <a:r>
              <a:rPr lang="en-US" sz="1000" dirty="0">
                <a:latin typeface="Arial" panose="020B0604020202020204" pitchFamily="34" charset="0"/>
                <a:cs typeface="Arial" panose="020B0604020202020204" pitchFamily="34" charset="0"/>
              </a:rPr>
              <a:t>Cascading </a:t>
            </a:r>
            <a:r>
              <a:rPr lang="en-US" sz="1000" dirty="0" err="1">
                <a:latin typeface="Arial" panose="020B0604020202020204" pitchFamily="34" charset="0"/>
                <a:cs typeface="Arial" panose="020B0604020202020204" pitchFamily="34" charset="0"/>
              </a:rPr>
              <a:t>kinerja</a:t>
            </a:r>
            <a:r>
              <a:rPr lang="en-US" sz="1000" dirty="0">
                <a:latin typeface="Arial" panose="020B0604020202020204" pitchFamily="34" charset="0"/>
                <a:cs typeface="Arial" panose="020B0604020202020204" pitchFamily="34" charset="0"/>
              </a:rPr>
              <a:t> </a:t>
            </a:r>
            <a:r>
              <a:rPr lang="en-US" sz="1000" dirty="0" err="1">
                <a:latin typeface="Arial" panose="020B0604020202020204" pitchFamily="34" charset="0"/>
                <a:cs typeface="Arial" panose="020B0604020202020204" pitchFamily="34" charset="0"/>
              </a:rPr>
              <a:t>telah</a:t>
            </a:r>
            <a:r>
              <a:rPr lang="en-US" sz="1000" dirty="0">
                <a:latin typeface="Arial" panose="020B0604020202020204" pitchFamily="34" charset="0"/>
                <a:cs typeface="Arial" panose="020B0604020202020204" pitchFamily="34" charset="0"/>
              </a:rPr>
              <a:t> </a:t>
            </a:r>
            <a:r>
              <a:rPr lang="en-US" sz="1000" dirty="0" err="1">
                <a:latin typeface="Arial" panose="020B0604020202020204" pitchFamily="34" charset="0"/>
                <a:cs typeface="Arial" panose="020B0604020202020204" pitchFamily="34" charset="0"/>
              </a:rPr>
              <a:t>dilakukan</a:t>
            </a:r>
            <a:r>
              <a:rPr lang="en-US" sz="1000" dirty="0">
                <a:latin typeface="Arial" panose="020B0604020202020204" pitchFamily="34" charset="0"/>
                <a:cs typeface="Arial" panose="020B0604020202020204" pitchFamily="34" charset="0"/>
              </a:rPr>
              <a:t> minimal </a:t>
            </a:r>
            <a:r>
              <a:rPr lang="en-US" sz="1000" dirty="0" err="1">
                <a:latin typeface="Arial" panose="020B0604020202020204" pitchFamily="34" charset="0"/>
                <a:cs typeface="Arial" panose="020B0604020202020204" pitchFamily="34" charset="0"/>
              </a:rPr>
              <a:t>sampai</a:t>
            </a:r>
            <a:r>
              <a:rPr lang="en-US" sz="1000" dirty="0">
                <a:latin typeface="Arial" panose="020B0604020202020204" pitchFamily="34" charset="0"/>
                <a:cs typeface="Arial" panose="020B0604020202020204" pitchFamily="34" charset="0"/>
              </a:rPr>
              <a:t> level </a:t>
            </a:r>
            <a:r>
              <a:rPr lang="en-US" sz="1000" dirty="0" err="1">
                <a:latin typeface="Arial" panose="020B0604020202020204" pitchFamily="34" charset="0"/>
                <a:cs typeface="Arial" panose="020B0604020202020204" pitchFamily="34" charset="0"/>
              </a:rPr>
              <a:t>struktural</a:t>
            </a:r>
            <a:r>
              <a:rPr lang="en-US" sz="1000" dirty="0">
                <a:latin typeface="Arial" panose="020B0604020202020204" pitchFamily="34" charset="0"/>
                <a:cs typeface="Arial" panose="020B0604020202020204" pitchFamily="34" charset="0"/>
              </a:rPr>
              <a:t> </a:t>
            </a:r>
            <a:r>
              <a:rPr lang="en-US" sz="1000" dirty="0" err="1">
                <a:latin typeface="Arial" panose="020B0604020202020204" pitchFamily="34" charset="0"/>
                <a:cs typeface="Arial" panose="020B0604020202020204" pitchFamily="34" charset="0"/>
              </a:rPr>
              <a:t>terendah</a:t>
            </a:r>
            <a:r>
              <a:rPr lang="en-US" sz="1000" dirty="0">
                <a:latin typeface="Arial" panose="020B0604020202020204" pitchFamily="34" charset="0"/>
                <a:cs typeface="Arial" panose="020B0604020202020204" pitchFamily="34" charset="0"/>
              </a:rPr>
              <a:t>;</a:t>
            </a:r>
          </a:p>
          <a:p>
            <a:pPr marL="265039" indent="-265039" algn="just" fontAlgn="base">
              <a:lnSpc>
                <a:spcPct val="100000"/>
              </a:lnSpc>
              <a:spcBef>
                <a:spcPts val="0"/>
              </a:spcBef>
              <a:spcAft>
                <a:spcPct val="0"/>
              </a:spcAft>
              <a:buFont typeface="+mj-lt"/>
              <a:buAutoNum type="arabicPeriod"/>
              <a:defRPr/>
            </a:pPr>
            <a:r>
              <a:rPr lang="en-US" sz="1000" dirty="0" err="1">
                <a:latin typeface="Arial" panose="020B0604020202020204" pitchFamily="34" charset="0"/>
                <a:cs typeface="Arial" panose="020B0604020202020204" pitchFamily="34" charset="0"/>
              </a:rPr>
              <a:t>Pengintegrasian</a:t>
            </a:r>
            <a:r>
              <a:rPr lang="en-US" sz="1000" dirty="0">
                <a:latin typeface="Arial" panose="020B0604020202020204" pitchFamily="34" charset="0"/>
                <a:cs typeface="Arial" panose="020B0604020202020204" pitchFamily="34" charset="0"/>
              </a:rPr>
              <a:t> </a:t>
            </a:r>
            <a:r>
              <a:rPr lang="en-US" sz="1000" dirty="0" err="1">
                <a:latin typeface="Arial" panose="020B0604020202020204" pitchFamily="34" charset="0"/>
                <a:cs typeface="Arial" panose="020B0604020202020204" pitchFamily="34" charset="0"/>
              </a:rPr>
              <a:t>antara</a:t>
            </a:r>
            <a:r>
              <a:rPr lang="en-US" sz="1000" dirty="0">
                <a:latin typeface="Arial" panose="020B0604020202020204" pitchFamily="34" charset="0"/>
                <a:cs typeface="Arial" panose="020B0604020202020204" pitchFamily="34" charset="0"/>
              </a:rPr>
              <a:t> </a:t>
            </a:r>
            <a:r>
              <a:rPr lang="en-US" sz="1000" dirty="0" err="1">
                <a:latin typeface="Arial" panose="020B0604020202020204" pitchFamily="34" charset="0"/>
                <a:cs typeface="Arial" panose="020B0604020202020204" pitchFamily="34" charset="0"/>
              </a:rPr>
              <a:t>Perencanaan</a:t>
            </a:r>
            <a:r>
              <a:rPr lang="en-US" sz="1000" dirty="0">
                <a:latin typeface="Arial" panose="020B0604020202020204" pitchFamily="34" charset="0"/>
                <a:cs typeface="Arial" panose="020B0604020202020204" pitchFamily="34" charset="0"/>
              </a:rPr>
              <a:t> </a:t>
            </a:r>
            <a:r>
              <a:rPr lang="en-US" sz="1000" dirty="0" err="1">
                <a:latin typeface="Arial" panose="020B0604020202020204" pitchFamily="34" charset="0"/>
                <a:cs typeface="Arial" panose="020B0604020202020204" pitchFamily="34" charset="0"/>
              </a:rPr>
              <a:t>kinerja</a:t>
            </a:r>
            <a:r>
              <a:rPr lang="en-US" sz="1000" dirty="0">
                <a:latin typeface="Arial" panose="020B0604020202020204" pitchFamily="34" charset="0"/>
                <a:cs typeface="Arial" panose="020B0604020202020204" pitchFamily="34" charset="0"/>
              </a:rPr>
              <a:t> </a:t>
            </a:r>
            <a:r>
              <a:rPr lang="en-US" sz="1000" dirty="0" err="1">
                <a:latin typeface="Arial" panose="020B0604020202020204" pitchFamily="34" charset="0"/>
                <a:cs typeface="Arial" panose="020B0604020202020204" pitchFamily="34" charset="0"/>
              </a:rPr>
              <a:t>dengan</a:t>
            </a:r>
            <a:r>
              <a:rPr lang="en-US" sz="1000" dirty="0">
                <a:latin typeface="Arial" panose="020B0604020202020204" pitchFamily="34" charset="0"/>
                <a:cs typeface="Arial" panose="020B0604020202020204" pitchFamily="34" charset="0"/>
              </a:rPr>
              <a:t> </a:t>
            </a:r>
            <a:r>
              <a:rPr lang="en-US" sz="1000" dirty="0" err="1">
                <a:latin typeface="Arial" panose="020B0604020202020204" pitchFamily="34" charset="0"/>
                <a:cs typeface="Arial" panose="020B0604020202020204" pitchFamily="34" charset="0"/>
              </a:rPr>
              <a:t>sistem</a:t>
            </a:r>
            <a:r>
              <a:rPr lang="en-US" sz="1000" dirty="0">
                <a:latin typeface="Arial" panose="020B0604020202020204" pitchFamily="34" charset="0"/>
                <a:cs typeface="Arial" panose="020B0604020202020204" pitchFamily="34" charset="0"/>
              </a:rPr>
              <a:t> </a:t>
            </a:r>
            <a:r>
              <a:rPr lang="en-US" sz="1000" dirty="0" err="1">
                <a:latin typeface="Arial" panose="020B0604020202020204" pitchFamily="34" charset="0"/>
                <a:cs typeface="Arial" panose="020B0604020202020204" pitchFamily="34" charset="0"/>
              </a:rPr>
              <a:t>penganggaran</a:t>
            </a:r>
            <a:r>
              <a:rPr lang="en-US" sz="1000" dirty="0">
                <a:latin typeface="Arial" panose="020B0604020202020204" pitchFamily="34" charset="0"/>
                <a:cs typeface="Arial" panose="020B0604020202020204" pitchFamily="34" charset="0"/>
              </a:rPr>
              <a:t>;</a:t>
            </a:r>
          </a:p>
          <a:p>
            <a:pPr marL="265039" indent="-265039" algn="just" fontAlgn="base">
              <a:lnSpc>
                <a:spcPct val="100000"/>
              </a:lnSpc>
              <a:spcBef>
                <a:spcPts val="0"/>
              </a:spcBef>
              <a:spcAft>
                <a:spcPct val="0"/>
              </a:spcAft>
              <a:buFont typeface="+mj-lt"/>
              <a:buAutoNum type="arabicPeriod"/>
              <a:defRPr/>
            </a:pPr>
            <a:r>
              <a:rPr lang="en-US" sz="1000" dirty="0" err="1">
                <a:latin typeface="Arial" panose="020B0604020202020204" pitchFamily="34" charset="0"/>
                <a:cs typeface="Arial" panose="020B0604020202020204" pitchFamily="34" charset="0"/>
              </a:rPr>
              <a:t>Setiap</a:t>
            </a:r>
            <a:r>
              <a:rPr lang="en-US" sz="1000" dirty="0">
                <a:latin typeface="Arial" panose="020B0604020202020204" pitchFamily="34" charset="0"/>
                <a:cs typeface="Arial" panose="020B0604020202020204" pitchFamily="34" charset="0"/>
              </a:rPr>
              <a:t> </a:t>
            </a:r>
            <a:r>
              <a:rPr lang="en-US" sz="1000" dirty="0" err="1">
                <a:latin typeface="Arial" panose="020B0604020202020204" pitchFamily="34" charset="0"/>
                <a:cs typeface="Arial" panose="020B0604020202020204" pitchFamily="34" charset="0"/>
              </a:rPr>
              <a:t>anggota</a:t>
            </a:r>
            <a:r>
              <a:rPr lang="en-US" sz="1000" dirty="0">
                <a:latin typeface="Arial" panose="020B0604020202020204" pitchFamily="34" charset="0"/>
                <a:cs typeface="Arial" panose="020B0604020202020204" pitchFamily="34" charset="0"/>
              </a:rPr>
              <a:t> </a:t>
            </a:r>
            <a:r>
              <a:rPr lang="en-US" sz="1000" dirty="0" err="1">
                <a:latin typeface="Arial" panose="020B0604020202020204" pitchFamily="34" charset="0"/>
                <a:cs typeface="Arial" panose="020B0604020202020204" pitchFamily="34" charset="0"/>
              </a:rPr>
              <a:t>organisasi</a:t>
            </a:r>
            <a:r>
              <a:rPr lang="en-US" sz="1000" dirty="0">
                <a:latin typeface="Arial" panose="020B0604020202020204" pitchFamily="34" charset="0"/>
                <a:cs typeface="Arial" panose="020B0604020202020204" pitchFamily="34" charset="0"/>
              </a:rPr>
              <a:t> </a:t>
            </a:r>
            <a:r>
              <a:rPr lang="en-US" sz="1000" dirty="0" err="1">
                <a:latin typeface="Arial" panose="020B0604020202020204" pitchFamily="34" charset="0"/>
                <a:cs typeface="Arial" panose="020B0604020202020204" pitchFamily="34" charset="0"/>
              </a:rPr>
              <a:t>memiliki</a:t>
            </a:r>
            <a:r>
              <a:rPr lang="en-US" sz="1000" dirty="0">
                <a:latin typeface="Arial" panose="020B0604020202020204" pitchFamily="34" charset="0"/>
                <a:cs typeface="Arial" panose="020B0604020202020204" pitchFamily="34" charset="0"/>
              </a:rPr>
              <a:t> </a:t>
            </a:r>
            <a:r>
              <a:rPr lang="en-US" sz="1000" dirty="0" err="1">
                <a:latin typeface="Arial" panose="020B0604020202020204" pitchFamily="34" charset="0"/>
                <a:cs typeface="Arial" panose="020B0604020202020204" pitchFamily="34" charset="0"/>
              </a:rPr>
              <a:t>ukuran</a:t>
            </a:r>
            <a:r>
              <a:rPr lang="en-US" sz="1000" dirty="0">
                <a:latin typeface="Arial" panose="020B0604020202020204" pitchFamily="34" charset="0"/>
                <a:cs typeface="Arial" panose="020B0604020202020204" pitchFamily="34" charset="0"/>
              </a:rPr>
              <a:t> </a:t>
            </a:r>
            <a:r>
              <a:rPr lang="en-US" sz="1000" dirty="0" err="1">
                <a:latin typeface="Arial" panose="020B0604020202020204" pitchFamily="34" charset="0"/>
                <a:cs typeface="Arial" panose="020B0604020202020204" pitchFamily="34" charset="0"/>
              </a:rPr>
              <a:t>kinerja</a:t>
            </a:r>
            <a:r>
              <a:rPr lang="en-US" sz="1000" dirty="0">
                <a:latin typeface="Arial" panose="020B0604020202020204" pitchFamily="34" charset="0"/>
                <a:cs typeface="Arial" panose="020B0604020202020204" pitchFamily="34" charset="0"/>
              </a:rPr>
              <a:t> yang </a:t>
            </a:r>
            <a:r>
              <a:rPr lang="en-US" sz="1000" dirty="0" err="1">
                <a:latin typeface="Arial" panose="020B0604020202020204" pitchFamily="34" charset="0"/>
                <a:cs typeface="Arial" panose="020B0604020202020204" pitchFamily="34" charset="0"/>
              </a:rPr>
              <a:t>jelas</a:t>
            </a:r>
            <a:r>
              <a:rPr lang="en-US" sz="1000" dirty="0">
                <a:latin typeface="Arial" panose="020B0604020202020204" pitchFamily="34" charset="0"/>
                <a:cs typeface="Arial" panose="020B0604020202020204" pitchFamily="34" charset="0"/>
              </a:rPr>
              <a:t> dan </a:t>
            </a:r>
            <a:r>
              <a:rPr lang="en-US" sz="1000" dirty="0" err="1">
                <a:latin typeface="Arial" panose="020B0604020202020204" pitchFamily="34" charset="0"/>
                <a:cs typeface="Arial" panose="020B0604020202020204" pitchFamily="34" charset="0"/>
              </a:rPr>
              <a:t>merupakan</a:t>
            </a:r>
            <a:r>
              <a:rPr lang="en-US" sz="1000" dirty="0">
                <a:latin typeface="Arial" panose="020B0604020202020204" pitchFamily="34" charset="0"/>
                <a:cs typeface="Arial" panose="020B0604020202020204" pitchFamily="34" charset="0"/>
              </a:rPr>
              <a:t> </a:t>
            </a:r>
            <a:r>
              <a:rPr lang="en-US" sz="1000" dirty="0" err="1">
                <a:latin typeface="Arial" panose="020B0604020202020204" pitchFamily="34" charset="0"/>
                <a:cs typeface="Arial" panose="020B0604020202020204" pitchFamily="34" charset="0"/>
              </a:rPr>
              <a:t>usaha</a:t>
            </a:r>
            <a:r>
              <a:rPr lang="en-US" sz="1000" dirty="0">
                <a:latin typeface="Arial" panose="020B0604020202020204" pitchFamily="34" charset="0"/>
                <a:cs typeface="Arial" panose="020B0604020202020204" pitchFamily="34" charset="0"/>
              </a:rPr>
              <a:t> </a:t>
            </a:r>
            <a:r>
              <a:rPr lang="en-US" sz="1000" dirty="0" err="1">
                <a:latin typeface="Arial" panose="020B0604020202020204" pitchFamily="34" charset="0"/>
                <a:cs typeface="Arial" panose="020B0604020202020204" pitchFamily="34" charset="0"/>
              </a:rPr>
              <a:t>mencapai</a:t>
            </a:r>
            <a:r>
              <a:rPr lang="en-US" sz="1000" dirty="0">
                <a:latin typeface="Arial" panose="020B0604020202020204" pitchFamily="34" charset="0"/>
                <a:cs typeface="Arial" panose="020B0604020202020204" pitchFamily="34" charset="0"/>
              </a:rPr>
              <a:t> </a:t>
            </a:r>
            <a:r>
              <a:rPr lang="en-US" sz="1000" dirty="0" err="1">
                <a:latin typeface="Arial" panose="020B0604020202020204" pitchFamily="34" charset="0"/>
                <a:cs typeface="Arial" panose="020B0604020202020204" pitchFamily="34" charset="0"/>
              </a:rPr>
              <a:t>kinerja</a:t>
            </a:r>
            <a:r>
              <a:rPr lang="en-US" sz="1000" dirty="0">
                <a:latin typeface="Arial" panose="020B0604020202020204" pitchFamily="34" charset="0"/>
                <a:cs typeface="Arial" panose="020B0604020202020204" pitchFamily="34" charset="0"/>
              </a:rPr>
              <a:t> </a:t>
            </a:r>
            <a:r>
              <a:rPr lang="en-US" sz="1000" dirty="0" err="1">
                <a:latin typeface="Arial" panose="020B0604020202020204" pitchFamily="34" charset="0"/>
                <a:cs typeface="Arial" panose="020B0604020202020204" pitchFamily="34" charset="0"/>
              </a:rPr>
              <a:t>organisasi</a:t>
            </a:r>
            <a:r>
              <a:rPr lang="en-US" sz="1000" dirty="0">
                <a:latin typeface="Arial" panose="020B0604020202020204" pitchFamily="34" charset="0"/>
                <a:cs typeface="Arial" panose="020B0604020202020204" pitchFamily="34" charset="0"/>
              </a:rPr>
              <a:t>;</a:t>
            </a:r>
          </a:p>
          <a:p>
            <a:pPr marL="265039" indent="-265039" algn="just" fontAlgn="base">
              <a:lnSpc>
                <a:spcPct val="100000"/>
              </a:lnSpc>
              <a:spcBef>
                <a:spcPts val="0"/>
              </a:spcBef>
              <a:spcAft>
                <a:spcPct val="0"/>
              </a:spcAft>
              <a:buFont typeface="+mj-lt"/>
              <a:buAutoNum type="arabicPeriod"/>
              <a:defRPr/>
            </a:pPr>
            <a:r>
              <a:rPr lang="en-US" sz="1000" dirty="0" err="1">
                <a:latin typeface="Arial" panose="020B0604020202020204" pitchFamily="34" charset="0"/>
                <a:cs typeface="Arial" panose="020B0604020202020204" pitchFamily="34" charset="0"/>
              </a:rPr>
              <a:t>Sistem</a:t>
            </a:r>
            <a:r>
              <a:rPr lang="en-US" sz="1000" dirty="0">
                <a:latin typeface="Arial" panose="020B0604020202020204" pitchFamily="34" charset="0"/>
                <a:cs typeface="Arial" panose="020B0604020202020204" pitchFamily="34" charset="0"/>
              </a:rPr>
              <a:t> </a:t>
            </a:r>
            <a:r>
              <a:rPr lang="en-US" sz="1000" dirty="0" err="1">
                <a:latin typeface="Arial" panose="020B0604020202020204" pitchFamily="34" charset="0"/>
                <a:cs typeface="Arial" panose="020B0604020202020204" pitchFamily="34" charset="0"/>
              </a:rPr>
              <a:t>monev</a:t>
            </a:r>
            <a:r>
              <a:rPr lang="en-US" sz="1000" dirty="0">
                <a:latin typeface="Arial" panose="020B0604020202020204" pitchFamily="34" charset="0"/>
                <a:cs typeface="Arial" panose="020B0604020202020204" pitchFamily="34" charset="0"/>
              </a:rPr>
              <a:t> </a:t>
            </a:r>
            <a:r>
              <a:rPr lang="en-US" sz="1000" dirty="0" err="1">
                <a:latin typeface="Arial" panose="020B0604020202020204" pitchFamily="34" charset="0"/>
                <a:cs typeface="Arial" panose="020B0604020202020204" pitchFamily="34" charset="0"/>
              </a:rPr>
              <a:t>dilakukan</a:t>
            </a:r>
            <a:r>
              <a:rPr lang="en-US" sz="1000" dirty="0">
                <a:latin typeface="Arial" panose="020B0604020202020204" pitchFamily="34" charset="0"/>
                <a:cs typeface="Arial" panose="020B0604020202020204" pitchFamily="34" charset="0"/>
              </a:rPr>
              <a:t> </a:t>
            </a:r>
            <a:r>
              <a:rPr lang="en-US" sz="1000" dirty="0" err="1">
                <a:latin typeface="Arial" panose="020B0604020202020204" pitchFamily="34" charset="0"/>
                <a:cs typeface="Arial" panose="020B0604020202020204" pitchFamily="34" charset="0"/>
              </a:rPr>
              <a:t>secara</a:t>
            </a:r>
            <a:r>
              <a:rPr lang="en-US" sz="1000" dirty="0">
                <a:latin typeface="Arial" panose="020B0604020202020204" pitchFamily="34" charset="0"/>
                <a:cs typeface="Arial" panose="020B0604020202020204" pitchFamily="34" charset="0"/>
              </a:rPr>
              <a:t> </a:t>
            </a:r>
            <a:r>
              <a:rPr lang="en-US" sz="1000" dirty="0" err="1">
                <a:latin typeface="Arial" panose="020B0604020202020204" pitchFamily="34" charset="0"/>
                <a:cs typeface="Arial" panose="020B0604020202020204" pitchFamily="34" charset="0"/>
              </a:rPr>
              <a:t>berkala</a:t>
            </a:r>
            <a:r>
              <a:rPr lang="en-US" sz="1000" dirty="0">
                <a:latin typeface="Arial" panose="020B0604020202020204" pitchFamily="34" charset="0"/>
                <a:cs typeface="Arial" panose="020B0604020202020204" pitchFamily="34" charset="0"/>
              </a:rPr>
              <a:t> dan </a:t>
            </a:r>
            <a:r>
              <a:rPr lang="en-US" sz="1000" dirty="0" err="1">
                <a:latin typeface="Arial" panose="020B0604020202020204" pitchFamily="34" charset="0"/>
                <a:cs typeface="Arial" panose="020B0604020202020204" pitchFamily="34" charset="0"/>
              </a:rPr>
              <a:t>mampu</a:t>
            </a:r>
            <a:r>
              <a:rPr lang="en-US" sz="1000" dirty="0">
                <a:latin typeface="Arial" panose="020B0604020202020204" pitchFamily="34" charset="0"/>
                <a:cs typeface="Arial" panose="020B0604020202020204" pitchFamily="34" charset="0"/>
              </a:rPr>
              <a:t> </a:t>
            </a:r>
            <a:r>
              <a:rPr lang="en-US" sz="1000" dirty="0" err="1">
                <a:latin typeface="Arial" panose="020B0604020202020204" pitchFamily="34" charset="0"/>
                <a:cs typeface="Arial" panose="020B0604020202020204" pitchFamily="34" charset="0"/>
              </a:rPr>
              <a:t>memitigasi</a:t>
            </a:r>
            <a:r>
              <a:rPr lang="en-US" sz="1000" dirty="0">
                <a:latin typeface="Arial" panose="020B0604020202020204" pitchFamily="34" charset="0"/>
                <a:cs typeface="Arial" panose="020B0604020202020204" pitchFamily="34" charset="0"/>
              </a:rPr>
              <a:t> </a:t>
            </a:r>
            <a:r>
              <a:rPr lang="en-US" sz="1000" dirty="0" err="1">
                <a:latin typeface="Arial" panose="020B0604020202020204" pitchFamily="34" charset="0"/>
                <a:cs typeface="Arial" panose="020B0604020202020204" pitchFamily="34" charset="0"/>
              </a:rPr>
              <a:t>risiko</a:t>
            </a:r>
            <a:r>
              <a:rPr lang="en-US" sz="1000" dirty="0">
                <a:latin typeface="Arial" panose="020B0604020202020204" pitchFamily="34" charset="0"/>
                <a:cs typeface="Arial" panose="020B0604020202020204" pitchFamily="34" charset="0"/>
              </a:rPr>
              <a:t> </a:t>
            </a:r>
            <a:r>
              <a:rPr lang="en-US" sz="1000" dirty="0" err="1">
                <a:latin typeface="Arial" panose="020B0604020202020204" pitchFamily="34" charset="0"/>
                <a:cs typeface="Arial" panose="020B0604020202020204" pitchFamily="34" charset="0"/>
              </a:rPr>
              <a:t>ketidaktercapaian</a:t>
            </a:r>
            <a:r>
              <a:rPr lang="en-US" sz="1000" dirty="0">
                <a:latin typeface="Arial" panose="020B0604020202020204" pitchFamily="34" charset="0"/>
                <a:cs typeface="Arial" panose="020B0604020202020204" pitchFamily="34" charset="0"/>
              </a:rPr>
              <a:t> </a:t>
            </a:r>
            <a:r>
              <a:rPr lang="en-US" sz="1000" dirty="0" err="1">
                <a:latin typeface="Arial" panose="020B0604020202020204" pitchFamily="34" charset="0"/>
                <a:cs typeface="Arial" panose="020B0604020202020204" pitchFamily="34" charset="0"/>
              </a:rPr>
              <a:t>kinerja</a:t>
            </a:r>
            <a:r>
              <a:rPr lang="en-US" sz="1000" dirty="0">
                <a:latin typeface="Arial" panose="020B0604020202020204" pitchFamily="34" charset="0"/>
                <a:cs typeface="Arial" panose="020B0604020202020204" pitchFamily="34" charset="0"/>
              </a:rPr>
              <a:t>;</a:t>
            </a:r>
          </a:p>
          <a:p>
            <a:pPr marL="265039" indent="-265039" algn="just" fontAlgn="base">
              <a:lnSpc>
                <a:spcPct val="100000"/>
              </a:lnSpc>
              <a:spcBef>
                <a:spcPts val="0"/>
              </a:spcBef>
              <a:spcAft>
                <a:spcPct val="0"/>
              </a:spcAft>
              <a:buFont typeface="+mj-lt"/>
              <a:buAutoNum type="arabicPeriod"/>
              <a:defRPr/>
            </a:pPr>
            <a:r>
              <a:rPr lang="en-US" sz="1000" dirty="0" err="1">
                <a:latin typeface="Arial" panose="020B0604020202020204" pitchFamily="34" charset="0"/>
                <a:cs typeface="Arial" panose="020B0604020202020204" pitchFamily="34" charset="0"/>
              </a:rPr>
              <a:t>Sistem</a:t>
            </a:r>
            <a:r>
              <a:rPr lang="en-US" sz="1000" dirty="0">
                <a:latin typeface="Arial" panose="020B0604020202020204" pitchFamily="34" charset="0"/>
                <a:cs typeface="Arial" panose="020B0604020202020204" pitchFamily="34" charset="0"/>
              </a:rPr>
              <a:t> </a:t>
            </a:r>
            <a:r>
              <a:rPr lang="en-US" sz="1000" dirty="0" err="1">
                <a:latin typeface="Arial" panose="020B0604020202020204" pitchFamily="34" charset="0"/>
                <a:cs typeface="Arial" panose="020B0604020202020204" pitchFamily="34" charset="0"/>
              </a:rPr>
              <a:t>pengumpulan</a:t>
            </a:r>
            <a:r>
              <a:rPr lang="en-US" sz="1000" dirty="0">
                <a:latin typeface="Arial" panose="020B0604020202020204" pitchFamily="34" charset="0"/>
                <a:cs typeface="Arial" panose="020B0604020202020204" pitchFamily="34" charset="0"/>
              </a:rPr>
              <a:t> </a:t>
            </a:r>
            <a:r>
              <a:rPr lang="en-US" sz="1000" dirty="0" err="1">
                <a:latin typeface="Arial" panose="020B0604020202020204" pitchFamily="34" charset="0"/>
                <a:cs typeface="Arial" panose="020B0604020202020204" pitchFamily="34" charset="0"/>
              </a:rPr>
              <a:t>dan</a:t>
            </a:r>
            <a:r>
              <a:rPr lang="en-US" sz="1000" dirty="0">
                <a:latin typeface="Arial" panose="020B0604020202020204" pitchFamily="34" charset="0"/>
                <a:cs typeface="Arial" panose="020B0604020202020204" pitchFamily="34" charset="0"/>
              </a:rPr>
              <a:t> </a:t>
            </a:r>
            <a:r>
              <a:rPr lang="en-US" sz="1000" dirty="0" err="1">
                <a:latin typeface="Arial" panose="020B0604020202020204" pitchFamily="34" charset="0"/>
                <a:cs typeface="Arial" panose="020B0604020202020204" pitchFamily="34" charset="0"/>
              </a:rPr>
              <a:t>pengukuran</a:t>
            </a:r>
            <a:r>
              <a:rPr lang="en-US" sz="1000" dirty="0">
                <a:latin typeface="Arial" panose="020B0604020202020204" pitchFamily="34" charset="0"/>
                <a:cs typeface="Arial" panose="020B0604020202020204" pitchFamily="34" charset="0"/>
              </a:rPr>
              <a:t> </a:t>
            </a:r>
            <a:r>
              <a:rPr lang="en-US" sz="1000" dirty="0" err="1">
                <a:latin typeface="Arial" panose="020B0604020202020204" pitchFamily="34" charset="0"/>
                <a:cs typeface="Arial" panose="020B0604020202020204" pitchFamily="34" charset="0"/>
              </a:rPr>
              <a:t>kinerja</a:t>
            </a:r>
            <a:r>
              <a:rPr lang="en-US" sz="1000" dirty="0">
                <a:latin typeface="Arial" panose="020B0604020202020204" pitchFamily="34" charset="0"/>
                <a:cs typeface="Arial" panose="020B0604020202020204" pitchFamily="34" charset="0"/>
              </a:rPr>
              <a:t> yang </a:t>
            </a:r>
            <a:r>
              <a:rPr lang="en-US" sz="1000" dirty="0" err="1">
                <a:latin typeface="Arial" panose="020B0604020202020204" pitchFamily="34" charset="0"/>
                <a:cs typeface="Arial" panose="020B0604020202020204" pitchFamily="34" charset="0"/>
              </a:rPr>
              <a:t>andal</a:t>
            </a:r>
            <a:r>
              <a:rPr lang="en-US" sz="1000" dirty="0">
                <a:latin typeface="Arial" panose="020B0604020202020204" pitchFamily="34" charset="0"/>
                <a:cs typeface="Arial" panose="020B0604020202020204" pitchFamily="34" charset="0"/>
              </a:rPr>
              <a:t>;</a:t>
            </a:r>
          </a:p>
          <a:p>
            <a:pPr marL="265039" indent="-265039" algn="just" fontAlgn="base">
              <a:lnSpc>
                <a:spcPct val="100000"/>
              </a:lnSpc>
              <a:spcBef>
                <a:spcPts val="0"/>
              </a:spcBef>
              <a:spcAft>
                <a:spcPct val="0"/>
              </a:spcAft>
              <a:buFont typeface="+mj-lt"/>
              <a:buAutoNum type="arabicPeriod"/>
              <a:defRPr/>
            </a:pPr>
            <a:r>
              <a:rPr lang="en-US" sz="1000" dirty="0" err="1">
                <a:latin typeface="Arial" panose="020B0604020202020204" pitchFamily="34" charset="0"/>
                <a:cs typeface="Arial" panose="020B0604020202020204" pitchFamily="34" charset="0"/>
              </a:rPr>
              <a:t>Sistem</a:t>
            </a:r>
            <a:r>
              <a:rPr lang="en-US" sz="1000" dirty="0">
                <a:latin typeface="Arial" panose="020B0604020202020204" pitchFamily="34" charset="0"/>
                <a:cs typeface="Arial" panose="020B0604020202020204" pitchFamily="34" charset="0"/>
              </a:rPr>
              <a:t> </a:t>
            </a:r>
            <a:r>
              <a:rPr lang="en-US" sz="1000" dirty="0" err="1">
                <a:latin typeface="Arial" panose="020B0604020202020204" pitchFamily="34" charset="0"/>
                <a:cs typeface="Arial" panose="020B0604020202020204" pitchFamily="34" charset="0"/>
              </a:rPr>
              <a:t>pelaporan</a:t>
            </a:r>
            <a:r>
              <a:rPr lang="en-US" sz="1000" dirty="0">
                <a:latin typeface="Arial" panose="020B0604020202020204" pitchFamily="34" charset="0"/>
                <a:cs typeface="Arial" panose="020B0604020202020204" pitchFamily="34" charset="0"/>
              </a:rPr>
              <a:t> </a:t>
            </a:r>
            <a:r>
              <a:rPr lang="en-US" sz="1000" dirty="0" err="1">
                <a:latin typeface="Arial" panose="020B0604020202020204" pitchFamily="34" charset="0"/>
                <a:cs typeface="Arial" panose="020B0604020202020204" pitchFamily="34" charset="0"/>
              </a:rPr>
              <a:t>telah</a:t>
            </a:r>
            <a:r>
              <a:rPr lang="en-US" sz="1000" dirty="0">
                <a:latin typeface="Arial" panose="020B0604020202020204" pitchFamily="34" charset="0"/>
                <a:cs typeface="Arial" panose="020B0604020202020204" pitchFamily="34" charset="0"/>
              </a:rPr>
              <a:t> </a:t>
            </a:r>
            <a:r>
              <a:rPr lang="en-US" sz="1000" dirty="0" err="1">
                <a:latin typeface="Arial" panose="020B0604020202020204" pitchFamily="34" charset="0"/>
                <a:cs typeface="Arial" panose="020B0604020202020204" pitchFamily="34" charset="0"/>
              </a:rPr>
              <a:t>mampu</a:t>
            </a:r>
            <a:r>
              <a:rPr lang="en-US" sz="1000" dirty="0">
                <a:latin typeface="Arial" panose="020B0604020202020204" pitchFamily="34" charset="0"/>
                <a:cs typeface="Arial" panose="020B0604020202020204" pitchFamily="34" charset="0"/>
              </a:rPr>
              <a:t> </a:t>
            </a:r>
            <a:r>
              <a:rPr lang="en-US" sz="1000" dirty="0" err="1">
                <a:latin typeface="Arial" panose="020B0604020202020204" pitchFamily="34" charset="0"/>
                <a:cs typeface="Arial" panose="020B0604020202020204" pitchFamily="34" charset="0"/>
              </a:rPr>
              <a:t>menyajikan</a:t>
            </a:r>
            <a:r>
              <a:rPr lang="en-US" sz="1000" dirty="0">
                <a:latin typeface="Arial" panose="020B0604020202020204" pitchFamily="34" charset="0"/>
                <a:cs typeface="Arial" panose="020B0604020202020204" pitchFamily="34" charset="0"/>
              </a:rPr>
              <a:t> </a:t>
            </a:r>
            <a:r>
              <a:rPr lang="en-US" sz="1000" dirty="0" err="1">
                <a:latin typeface="Arial" panose="020B0604020202020204" pitchFamily="34" charset="0"/>
                <a:cs typeface="Arial" panose="020B0604020202020204" pitchFamily="34" charset="0"/>
              </a:rPr>
              <a:t>kinerja</a:t>
            </a:r>
            <a:r>
              <a:rPr lang="en-US" sz="1000" dirty="0">
                <a:latin typeface="Arial" panose="020B0604020202020204" pitchFamily="34" charset="0"/>
                <a:cs typeface="Arial" panose="020B0604020202020204" pitchFamily="34" charset="0"/>
              </a:rPr>
              <a:t> yang </a:t>
            </a:r>
            <a:r>
              <a:rPr lang="en-US" sz="1000" dirty="0" err="1">
                <a:latin typeface="Arial" panose="020B0604020202020204" pitchFamily="34" charset="0"/>
                <a:cs typeface="Arial" panose="020B0604020202020204" pitchFamily="34" charset="0"/>
              </a:rPr>
              <a:t>seharusnya</a:t>
            </a:r>
            <a:r>
              <a:rPr lang="en-US" sz="1000" dirty="0">
                <a:latin typeface="Arial" panose="020B0604020202020204" pitchFamily="34" charset="0"/>
                <a:cs typeface="Arial" panose="020B0604020202020204" pitchFamily="34" charset="0"/>
              </a:rPr>
              <a:t> dan </a:t>
            </a:r>
            <a:r>
              <a:rPr lang="en-US" sz="1000" dirty="0" err="1">
                <a:latin typeface="Arial" panose="020B0604020202020204" pitchFamily="34" charset="0"/>
                <a:cs typeface="Arial" panose="020B0604020202020204" pitchFamily="34" charset="0"/>
              </a:rPr>
              <a:t>dimanfaatkan</a:t>
            </a:r>
            <a:r>
              <a:rPr lang="en-US" sz="1000" dirty="0">
                <a:latin typeface="Arial" panose="020B0604020202020204" pitchFamily="34" charset="0"/>
                <a:cs typeface="Arial" panose="020B0604020202020204" pitchFamily="34" charset="0"/>
              </a:rPr>
              <a:t> </a:t>
            </a:r>
            <a:r>
              <a:rPr lang="en-US" sz="1000" dirty="0" err="1">
                <a:latin typeface="Arial" panose="020B0604020202020204" pitchFamily="34" charset="0"/>
                <a:cs typeface="Arial" panose="020B0604020202020204" pitchFamily="34" charset="0"/>
              </a:rPr>
              <a:t>untuk</a:t>
            </a:r>
            <a:r>
              <a:rPr lang="en-US" sz="1000" dirty="0">
                <a:latin typeface="Arial" panose="020B0604020202020204" pitchFamily="34" charset="0"/>
                <a:cs typeface="Arial" panose="020B0604020202020204" pitchFamily="34" charset="0"/>
              </a:rPr>
              <a:t> </a:t>
            </a:r>
            <a:r>
              <a:rPr lang="en-US" sz="1000" dirty="0" err="1">
                <a:latin typeface="Arial" panose="020B0604020202020204" pitchFamily="34" charset="0"/>
                <a:cs typeface="Arial" panose="020B0604020202020204" pitchFamily="34" charset="0"/>
              </a:rPr>
              <a:t>perbaikan</a:t>
            </a:r>
            <a:r>
              <a:rPr lang="en-US" sz="1000" dirty="0">
                <a:latin typeface="Arial" panose="020B0604020202020204" pitchFamily="34" charset="0"/>
                <a:cs typeface="Arial" panose="020B0604020202020204" pitchFamily="34" charset="0"/>
              </a:rPr>
              <a:t> </a:t>
            </a:r>
            <a:r>
              <a:rPr lang="en-US" sz="1000" dirty="0" err="1">
                <a:latin typeface="Arial" panose="020B0604020202020204" pitchFamily="34" charset="0"/>
                <a:cs typeface="Arial" panose="020B0604020202020204" pitchFamily="34" charset="0"/>
              </a:rPr>
              <a:t>kinerja</a:t>
            </a:r>
            <a:r>
              <a:rPr lang="en-US" sz="1000" dirty="0">
                <a:latin typeface="Arial" panose="020B0604020202020204" pitchFamily="34" charset="0"/>
                <a:cs typeface="Arial" panose="020B0604020202020204" pitchFamily="34" charset="0"/>
              </a:rPr>
              <a:t>;</a:t>
            </a:r>
          </a:p>
          <a:p>
            <a:pPr marL="265039" indent="-265039" algn="just" fontAlgn="base">
              <a:lnSpc>
                <a:spcPct val="100000"/>
              </a:lnSpc>
              <a:spcBef>
                <a:spcPts val="0"/>
              </a:spcBef>
              <a:spcAft>
                <a:spcPct val="0"/>
              </a:spcAft>
              <a:buFont typeface="+mj-lt"/>
              <a:buAutoNum type="arabicPeriod"/>
              <a:defRPr/>
            </a:pPr>
            <a:r>
              <a:rPr lang="en-US" sz="1000" dirty="0" err="1">
                <a:latin typeface="Arial" panose="020B0604020202020204" pitchFamily="34" charset="0"/>
                <a:cs typeface="Arial" panose="020B0604020202020204" pitchFamily="34" charset="0"/>
              </a:rPr>
              <a:t>Capaian</a:t>
            </a:r>
            <a:r>
              <a:rPr lang="en-US" sz="1000" dirty="0">
                <a:latin typeface="Arial" panose="020B0604020202020204" pitchFamily="34" charset="0"/>
                <a:cs typeface="Arial" panose="020B0604020202020204" pitchFamily="34" charset="0"/>
              </a:rPr>
              <a:t> </a:t>
            </a:r>
            <a:r>
              <a:rPr lang="en-US" sz="1000" dirty="0" err="1">
                <a:latin typeface="Arial" panose="020B0604020202020204" pitchFamily="34" charset="0"/>
                <a:cs typeface="Arial" panose="020B0604020202020204" pitchFamily="34" charset="0"/>
              </a:rPr>
              <a:t>kinerja</a:t>
            </a:r>
            <a:r>
              <a:rPr lang="en-US" sz="1000" dirty="0">
                <a:latin typeface="Arial" panose="020B0604020202020204" pitchFamily="34" charset="0"/>
                <a:cs typeface="Arial" panose="020B0604020202020204" pitchFamily="34" charset="0"/>
              </a:rPr>
              <a:t> </a:t>
            </a:r>
            <a:r>
              <a:rPr lang="en-US" sz="1000" dirty="0" err="1">
                <a:latin typeface="Arial" panose="020B0604020202020204" pitchFamily="34" charset="0"/>
                <a:cs typeface="Arial" panose="020B0604020202020204" pitchFamily="34" charset="0"/>
              </a:rPr>
              <a:t>telah</a:t>
            </a:r>
            <a:r>
              <a:rPr lang="en-US" sz="1000" dirty="0">
                <a:latin typeface="Arial" panose="020B0604020202020204" pitchFamily="34" charset="0"/>
                <a:cs typeface="Arial" panose="020B0604020202020204" pitchFamily="34" charset="0"/>
              </a:rPr>
              <a:t> </a:t>
            </a:r>
            <a:r>
              <a:rPr lang="en-US" sz="1000" dirty="0" err="1">
                <a:latin typeface="Arial" panose="020B0604020202020204" pitchFamily="34" charset="0"/>
                <a:cs typeface="Arial" panose="020B0604020202020204" pitchFamily="34" charset="0"/>
              </a:rPr>
              <a:t>dijadikan</a:t>
            </a:r>
            <a:r>
              <a:rPr lang="en-US" sz="1000" dirty="0">
                <a:latin typeface="Arial" panose="020B0604020202020204" pitchFamily="34" charset="0"/>
                <a:cs typeface="Arial" panose="020B0604020202020204" pitchFamily="34" charset="0"/>
              </a:rPr>
              <a:t> </a:t>
            </a:r>
            <a:r>
              <a:rPr lang="en-US" sz="1000" dirty="0" err="1">
                <a:latin typeface="Arial" panose="020B0604020202020204" pitchFamily="34" charset="0"/>
                <a:cs typeface="Arial" panose="020B0604020202020204" pitchFamily="34" charset="0"/>
              </a:rPr>
              <a:t>dasar</a:t>
            </a:r>
            <a:r>
              <a:rPr lang="en-US" sz="1000" dirty="0">
                <a:latin typeface="Arial" panose="020B0604020202020204" pitchFamily="34" charset="0"/>
                <a:cs typeface="Arial" panose="020B0604020202020204" pitchFamily="34" charset="0"/>
              </a:rPr>
              <a:t> </a:t>
            </a:r>
            <a:r>
              <a:rPr lang="en-US" sz="1000" i="1" dirty="0">
                <a:latin typeface="Arial" panose="020B0604020202020204" pitchFamily="34" charset="0"/>
                <a:cs typeface="Arial" panose="020B0604020202020204" pitchFamily="34" charset="0"/>
              </a:rPr>
              <a:t>reward and punishment</a:t>
            </a:r>
            <a:r>
              <a:rPr lang="en-US" sz="1000" dirty="0">
                <a:latin typeface="Arial" panose="020B0604020202020204" pitchFamily="34" charset="0"/>
                <a:cs typeface="Arial" panose="020B0604020202020204" pitchFamily="34" charset="0"/>
              </a:rPr>
              <a:t>.</a:t>
            </a:r>
            <a:endParaRPr lang="id-ID" sz="1000" dirty="0">
              <a:latin typeface="Arial" panose="020B0604020202020204" pitchFamily="34" charset="0"/>
              <a:cs typeface="Arial" panose="020B0604020202020204" pitchFamily="34" charset="0"/>
            </a:endParaRPr>
          </a:p>
          <a:p>
            <a:pPr marL="137045" indent="0" fontAlgn="base">
              <a:lnSpc>
                <a:spcPct val="100000"/>
              </a:lnSpc>
              <a:spcBef>
                <a:spcPts val="0"/>
              </a:spcBef>
              <a:spcAft>
                <a:spcPct val="0"/>
              </a:spcAft>
              <a:buNone/>
              <a:defRPr/>
            </a:pPr>
            <a:endParaRPr lang="id-ID" sz="1000" dirty="0">
              <a:latin typeface="Arial" panose="020B0604020202020204" pitchFamily="34" charset="0"/>
              <a:cs typeface="Arial" panose="020B0604020202020204" pitchFamily="34" charset="0"/>
            </a:endParaRPr>
          </a:p>
        </p:txBody>
      </p:sp>
      <p:sp>
        <p:nvSpPr>
          <p:cNvPr id="8" name="Slide Number Placeholder 2"/>
          <p:cNvSpPr>
            <a:spLocks noGrp="1"/>
          </p:cNvSpPr>
          <p:nvPr/>
        </p:nvSpPr>
        <p:spPr>
          <a:xfrm>
            <a:off x="7113276" y="5006975"/>
            <a:ext cx="446405" cy="251460"/>
          </a:xfrm>
          <a:prstGeom prst="rect">
            <a:avLst/>
          </a:prstGeom>
          <a:solidFill>
            <a:srgbClr val="F9BE19"/>
          </a:solidFill>
        </p:spPr>
        <p:txBody>
          <a:bodyPr vert="horz" lIns="91365" tIns="45684" rIns="91365" bIns="45684"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32">
              <a:defRPr/>
            </a:pPr>
            <a:fld id="{05502A5B-6024-440D-A5A9-5A109256076E}" type="slidenum">
              <a:rPr lang="en-US" b="1">
                <a:solidFill>
                  <a:schemeClr val="tx1"/>
                </a:solidFill>
                <a:latin typeface="Calibri" panose="020F0502020204030204"/>
              </a:rPr>
              <a:pPr defTabSz="913632">
                <a:defRPr/>
              </a:pPr>
              <a:t>117</a:t>
            </a:fld>
            <a:endParaRPr lang="en-US" b="1">
              <a:solidFill>
                <a:schemeClr val="tx1"/>
              </a:solidFill>
              <a:latin typeface="Calibri" panose="020F0502020204030204"/>
            </a:endParaRPr>
          </a:p>
        </p:txBody>
      </p:sp>
      <p:sp>
        <p:nvSpPr>
          <p:cNvPr id="9" name="TextBox 8"/>
          <p:cNvSpPr txBox="1"/>
          <p:nvPr/>
        </p:nvSpPr>
        <p:spPr>
          <a:xfrm>
            <a:off x="-3810" y="4687570"/>
            <a:ext cx="2520000" cy="253843"/>
          </a:xfrm>
          <a:prstGeom prst="rect">
            <a:avLst/>
          </a:prstGeom>
          <a:noFill/>
        </p:spPr>
        <p:txBody>
          <a:bodyPr wrap="square" lIns="91365" tIns="45684" rIns="91365" bIns="45684" rtlCol="0">
            <a:spAutoFit/>
          </a:bodyPr>
          <a:lstStyle/>
          <a:p>
            <a:r>
              <a:rPr lang="en-US" sz="1050" dirty="0" err="1">
                <a:solidFill>
                  <a:schemeClr val="bg2">
                    <a:lumMod val="25000"/>
                  </a:schemeClr>
                </a:solidFill>
                <a:latin typeface="Arial" panose="020B0604020202020204" pitchFamily="34" charset="0"/>
                <a:cs typeface="Arial" panose="020B0604020202020204" pitchFamily="34" charset="0"/>
              </a:rPr>
              <a:t>Sumber</a:t>
            </a:r>
            <a:r>
              <a:rPr lang="en-US" sz="1050" dirty="0">
                <a:solidFill>
                  <a:schemeClr val="bg2">
                    <a:lumMod val="25000"/>
                  </a:schemeClr>
                </a:solidFill>
                <a:latin typeface="Arial" panose="020B0604020202020204" pitchFamily="34" charset="0"/>
                <a:cs typeface="Arial" panose="020B0604020202020204" pitchFamily="34" charset="0"/>
              </a:rPr>
              <a:t> : </a:t>
            </a:r>
            <a:r>
              <a:rPr lang="en-US" sz="1050" dirty="0" err="1">
                <a:solidFill>
                  <a:schemeClr val="bg2">
                    <a:lumMod val="25000"/>
                  </a:schemeClr>
                </a:solidFill>
                <a:latin typeface="Arial" panose="020B0604020202020204" pitchFamily="34" charset="0"/>
                <a:cs typeface="Arial" panose="020B0604020202020204" pitchFamily="34" charset="0"/>
              </a:rPr>
              <a:t>Permenhub</a:t>
            </a:r>
            <a:r>
              <a:rPr lang="en-US" sz="1050" dirty="0">
                <a:solidFill>
                  <a:schemeClr val="bg2">
                    <a:lumMod val="25000"/>
                  </a:schemeClr>
                </a:solidFill>
                <a:latin typeface="Arial" panose="020B0604020202020204" pitchFamily="34" charset="0"/>
                <a:cs typeface="Arial" panose="020B0604020202020204" pitchFamily="34" charset="0"/>
              </a:rPr>
              <a:t> No. PM 55/2018</a:t>
            </a:r>
          </a:p>
        </p:txBody>
      </p:sp>
    </p:spTree>
    <p:extLst>
      <p:ext uri="{BB962C8B-B14F-4D97-AF65-F5344CB8AC3E}">
        <p14:creationId xmlns:p14="http://schemas.microsoft.com/office/powerpoint/2010/main" val="293541839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232620" y="144000"/>
            <a:ext cx="6520220" cy="344032"/>
          </a:xfrm>
        </p:spPr>
        <p:txBody>
          <a:bodyPr>
            <a:noAutofit/>
          </a:bodyPr>
          <a:lstStyle/>
          <a:p>
            <a:r>
              <a:rPr lang="id-ID" dirty="0">
                <a:sym typeface="+mn-ea"/>
              </a:rPr>
              <a:t>Lanjutan ... (KOMPONEN EVALUASI AKIP </a:t>
            </a:r>
            <a:r>
              <a:rPr lang="en-US" dirty="0">
                <a:sym typeface="+mn-ea"/>
              </a:rPr>
              <a:t>PUSAT </a:t>
            </a:r>
            <a:r>
              <a:rPr lang="id-ID" dirty="0">
                <a:sym typeface="+mn-ea"/>
              </a:rPr>
              <a:t>OLEH APIP)</a:t>
            </a:r>
            <a:endParaRPr lang="id-ID" dirty="0"/>
          </a:p>
        </p:txBody>
      </p:sp>
      <p:graphicFrame>
        <p:nvGraphicFramePr>
          <p:cNvPr id="4" name="Table 3"/>
          <p:cNvGraphicFramePr/>
          <p:nvPr>
            <p:extLst>
              <p:ext uri="{D42A27DB-BD31-4B8C-83A1-F6EECF244321}">
                <p14:modId xmlns:p14="http://schemas.microsoft.com/office/powerpoint/2010/main" val="1890776087"/>
              </p:ext>
            </p:extLst>
          </p:nvPr>
        </p:nvGraphicFramePr>
        <p:xfrm>
          <a:off x="395837" y="597491"/>
          <a:ext cx="6768000" cy="4152020"/>
        </p:xfrm>
        <a:graphic>
          <a:graphicData uri="http://schemas.openxmlformats.org/drawingml/2006/table">
            <a:tbl>
              <a:tblPr firstRow="1" bandRow="1">
                <a:tableStyleId>{F5AB1C69-6EDB-4FF4-983F-18BD219EF322}</a:tableStyleId>
              </a:tblPr>
              <a:tblGrid>
                <a:gridCol w="360000">
                  <a:extLst>
                    <a:ext uri="{9D8B030D-6E8A-4147-A177-3AD203B41FA5}">
                      <a16:colId xmlns:a16="http://schemas.microsoft.com/office/drawing/2014/main" val="20000"/>
                    </a:ext>
                  </a:extLst>
                </a:gridCol>
                <a:gridCol w="5868000">
                  <a:extLst>
                    <a:ext uri="{9D8B030D-6E8A-4147-A177-3AD203B41FA5}">
                      <a16:colId xmlns:a16="http://schemas.microsoft.com/office/drawing/2014/main" val="20001"/>
                    </a:ext>
                  </a:extLst>
                </a:gridCol>
                <a:gridCol w="540000">
                  <a:extLst>
                    <a:ext uri="{9D8B030D-6E8A-4147-A177-3AD203B41FA5}">
                      <a16:colId xmlns:a16="http://schemas.microsoft.com/office/drawing/2014/main" val="20002"/>
                    </a:ext>
                  </a:extLst>
                </a:gridCol>
              </a:tblGrid>
              <a:tr h="388194">
                <a:tc>
                  <a:txBody>
                    <a:bodyPr/>
                    <a:lstStyle/>
                    <a:p>
                      <a:pPr algn="ctr">
                        <a:buNone/>
                      </a:pPr>
                      <a:r>
                        <a:rPr lang="id-ID" altLang="en-US" sz="1100" dirty="0"/>
                        <a:t>NO</a:t>
                      </a:r>
                    </a:p>
                  </a:txBody>
                  <a:tcPr marL="56697" marR="56697" marT="28348" marB="28348" anchor="ctr">
                    <a:solidFill>
                      <a:schemeClr val="bg2">
                        <a:lumMod val="25000"/>
                      </a:schemeClr>
                    </a:solidFill>
                  </a:tcPr>
                </a:tc>
                <a:tc>
                  <a:txBody>
                    <a:bodyPr/>
                    <a:lstStyle/>
                    <a:p>
                      <a:pPr algn="ctr">
                        <a:buNone/>
                      </a:pPr>
                      <a:r>
                        <a:rPr lang="id-ID" altLang="en-US" sz="1100" dirty="0"/>
                        <a:t>KOMPONEN/SUB KOMPONEN</a:t>
                      </a:r>
                    </a:p>
                  </a:txBody>
                  <a:tcPr marL="56697" marR="56697" marT="28348" marB="28348" anchor="ctr">
                    <a:solidFill>
                      <a:schemeClr val="bg2">
                        <a:lumMod val="25000"/>
                      </a:schemeClr>
                    </a:solidFill>
                  </a:tcPr>
                </a:tc>
                <a:tc>
                  <a:txBody>
                    <a:bodyPr/>
                    <a:lstStyle/>
                    <a:p>
                      <a:pPr algn="ctr">
                        <a:buNone/>
                      </a:pPr>
                      <a:r>
                        <a:rPr lang="id-ID" altLang="en-US" sz="1100" dirty="0"/>
                        <a:t>BOBOT</a:t>
                      </a:r>
                    </a:p>
                  </a:txBody>
                  <a:tcPr marL="56697" marR="56697" marT="28348" marB="28348" anchor="ctr">
                    <a:solidFill>
                      <a:schemeClr val="bg2">
                        <a:lumMod val="25000"/>
                      </a:schemeClr>
                    </a:solidFill>
                  </a:tcPr>
                </a:tc>
                <a:extLst>
                  <a:ext uri="{0D108BD9-81ED-4DB2-BD59-A6C34878D82A}">
                    <a16:rowId xmlns:a16="http://schemas.microsoft.com/office/drawing/2014/main" val="10000"/>
                  </a:ext>
                </a:extLst>
              </a:tr>
              <a:tr h="224790">
                <a:tc gridSpan="2">
                  <a:txBody>
                    <a:bodyPr/>
                    <a:lstStyle/>
                    <a:p>
                      <a:pPr>
                        <a:buNone/>
                      </a:pPr>
                      <a:r>
                        <a:rPr lang="id-ID" altLang="en-US" sz="1100" b="1" dirty="0">
                          <a:solidFill>
                            <a:schemeClr val="bg1"/>
                          </a:solidFill>
                        </a:rPr>
                        <a:t>A. PERENCANAAN KINERJA</a:t>
                      </a:r>
                    </a:p>
                  </a:txBody>
                  <a:tcPr marL="56697" marR="56697" marT="28348" marB="28348">
                    <a:solidFill>
                      <a:srgbClr val="996633"/>
                    </a:solidFill>
                  </a:tcPr>
                </a:tc>
                <a:tc hMerge="1">
                  <a:txBody>
                    <a:bodyPr/>
                    <a:lstStyle/>
                    <a:p>
                      <a:endParaRPr lang="en-US"/>
                    </a:p>
                  </a:txBody>
                  <a:tcPr/>
                </a:tc>
                <a:tc>
                  <a:txBody>
                    <a:bodyPr/>
                    <a:lstStyle/>
                    <a:p>
                      <a:pPr algn="ctr">
                        <a:buNone/>
                      </a:pPr>
                      <a:r>
                        <a:rPr lang="en-US" altLang="en-US" sz="1100" b="1" dirty="0">
                          <a:solidFill>
                            <a:schemeClr val="bg1"/>
                          </a:solidFill>
                        </a:rPr>
                        <a:t>15%</a:t>
                      </a:r>
                      <a:endParaRPr lang="id-ID" altLang="en-US" sz="1100" b="1" dirty="0">
                        <a:solidFill>
                          <a:schemeClr val="bg1"/>
                        </a:solidFill>
                      </a:endParaRPr>
                    </a:p>
                  </a:txBody>
                  <a:tcPr marL="56697" marR="56697" marT="28348" marB="28348" anchor="ctr">
                    <a:solidFill>
                      <a:srgbClr val="996633"/>
                    </a:solidFill>
                  </a:tcPr>
                </a:tc>
                <a:extLst>
                  <a:ext uri="{0D108BD9-81ED-4DB2-BD59-A6C34878D82A}">
                    <a16:rowId xmlns:a16="http://schemas.microsoft.com/office/drawing/2014/main" val="10001"/>
                  </a:ext>
                </a:extLst>
              </a:tr>
              <a:tr h="224790">
                <a:tc>
                  <a:txBody>
                    <a:bodyPr/>
                    <a:lstStyle/>
                    <a:p>
                      <a:pPr algn="ctr">
                        <a:buNone/>
                      </a:pPr>
                      <a:r>
                        <a:rPr lang="id-ID" altLang="en-US" sz="1100" dirty="0"/>
                        <a:t>1.</a:t>
                      </a:r>
                      <a:endParaRPr lang="id-ID" altLang="en-US" sz="1100" b="1" dirty="0"/>
                    </a:p>
                  </a:txBody>
                  <a:tcPr marL="56697" marR="56697" marT="28348" marB="28348" anchor="ctr">
                    <a:solidFill>
                      <a:schemeClr val="bg2">
                        <a:lumMod val="75000"/>
                      </a:schemeClr>
                    </a:solidFill>
                  </a:tcPr>
                </a:tc>
                <a:tc>
                  <a:txBody>
                    <a:bodyPr/>
                    <a:lstStyle/>
                    <a:p>
                      <a:pPr>
                        <a:buNone/>
                      </a:pPr>
                      <a:r>
                        <a:rPr lang="id-ID" altLang="en-US" sz="1100" dirty="0"/>
                        <a:t>PERENCANAAN STRATEGIS</a:t>
                      </a:r>
                      <a:endParaRPr lang="id-ID" altLang="en-US" sz="1100" b="1" dirty="0"/>
                    </a:p>
                  </a:txBody>
                  <a:tcPr marL="56697" marR="56697" marT="28348" marB="28348">
                    <a:solidFill>
                      <a:schemeClr val="bg2">
                        <a:lumMod val="75000"/>
                      </a:schemeClr>
                    </a:solidFill>
                  </a:tcPr>
                </a:tc>
                <a:tc>
                  <a:txBody>
                    <a:bodyPr/>
                    <a:lstStyle/>
                    <a:p>
                      <a:pPr algn="ctr">
                        <a:buNone/>
                      </a:pPr>
                      <a:r>
                        <a:rPr lang="en-US" altLang="en-US" sz="1100" dirty="0"/>
                        <a:t>5</a:t>
                      </a:r>
                      <a:r>
                        <a:rPr lang="id-ID" altLang="en-US" sz="1100" dirty="0"/>
                        <a:t>%</a:t>
                      </a:r>
                      <a:endParaRPr lang="id-ID" altLang="en-US" sz="1100" b="1" dirty="0"/>
                    </a:p>
                  </a:txBody>
                  <a:tcPr marL="56697" marR="56697" marT="28348" marB="28348" anchor="ctr">
                    <a:solidFill>
                      <a:schemeClr val="bg2">
                        <a:lumMod val="75000"/>
                      </a:schemeClr>
                    </a:solidFill>
                  </a:tcPr>
                </a:tc>
                <a:extLst>
                  <a:ext uri="{0D108BD9-81ED-4DB2-BD59-A6C34878D82A}">
                    <a16:rowId xmlns:a16="http://schemas.microsoft.com/office/drawing/2014/main" val="10002"/>
                  </a:ext>
                </a:extLst>
              </a:tr>
              <a:tr h="224790">
                <a:tc>
                  <a:txBody>
                    <a:bodyPr/>
                    <a:lstStyle/>
                    <a:p>
                      <a:pPr algn="r">
                        <a:buNone/>
                      </a:pPr>
                      <a:r>
                        <a:rPr lang="id-ID" altLang="en-US" sz="1100" dirty="0"/>
                        <a:t>a.</a:t>
                      </a:r>
                      <a:endParaRPr lang="id-ID" altLang="en-US" sz="1100" b="1" dirty="0"/>
                    </a:p>
                  </a:txBody>
                  <a:tcPr marL="56697" marR="56697" marT="28348" marB="28348" anchor="ctr"/>
                </a:tc>
                <a:tc>
                  <a:txBody>
                    <a:bodyPr/>
                    <a:lstStyle/>
                    <a:p>
                      <a:pPr>
                        <a:buNone/>
                      </a:pPr>
                      <a:r>
                        <a:rPr lang="id-ID" altLang="en-US" sz="1100" dirty="0"/>
                        <a:t>PEMENUHAN RENSTRA</a:t>
                      </a:r>
                      <a:endParaRPr lang="id-ID" altLang="en-US" sz="1100" b="1" dirty="0"/>
                    </a:p>
                  </a:txBody>
                  <a:tcPr marL="56697" marR="56697" marT="28348" marB="28348"/>
                </a:tc>
                <a:tc>
                  <a:txBody>
                    <a:bodyPr/>
                    <a:lstStyle/>
                    <a:p>
                      <a:pPr algn="ctr">
                        <a:buNone/>
                      </a:pPr>
                      <a:r>
                        <a:rPr lang="en-US" altLang="en-US" sz="1100" dirty="0"/>
                        <a:t>1</a:t>
                      </a:r>
                      <a:r>
                        <a:rPr lang="id-ID" altLang="en-US" sz="1100" dirty="0"/>
                        <a:t>%</a:t>
                      </a:r>
                      <a:endParaRPr lang="id-ID" altLang="en-US" sz="1100" b="1" dirty="0"/>
                    </a:p>
                  </a:txBody>
                  <a:tcPr marL="56697" marR="56697" marT="28348" marB="28348" anchor="ctr"/>
                </a:tc>
                <a:extLst>
                  <a:ext uri="{0D108BD9-81ED-4DB2-BD59-A6C34878D82A}">
                    <a16:rowId xmlns:a16="http://schemas.microsoft.com/office/drawing/2014/main" val="10003"/>
                  </a:ext>
                </a:extLst>
              </a:tr>
              <a:tr h="224790">
                <a:tc>
                  <a:txBody>
                    <a:bodyPr/>
                    <a:lstStyle/>
                    <a:p>
                      <a:pPr algn="ctr">
                        <a:buNone/>
                      </a:pPr>
                      <a:endParaRPr lang="en-US" sz="1100"/>
                    </a:p>
                  </a:txBody>
                  <a:tcPr marL="56697" marR="56697" marT="28348" marB="28348" anchor="ctr"/>
                </a:tc>
                <a:tc>
                  <a:txBody>
                    <a:bodyPr/>
                    <a:lstStyle/>
                    <a:p>
                      <a:pPr>
                        <a:buNone/>
                      </a:pPr>
                      <a:r>
                        <a:rPr lang="id-ID" altLang="en-US" sz="1100"/>
                        <a:t>1) Renstra telah disusun</a:t>
                      </a:r>
                    </a:p>
                  </a:txBody>
                  <a:tcPr marL="56697" marR="56697" marT="28348" marB="28348"/>
                </a:tc>
                <a:tc>
                  <a:txBody>
                    <a:bodyPr/>
                    <a:lstStyle/>
                    <a:p>
                      <a:pPr algn="ctr">
                        <a:buNone/>
                      </a:pPr>
                      <a:endParaRPr lang="en-US" sz="1100" dirty="0"/>
                    </a:p>
                  </a:txBody>
                  <a:tcPr marL="56697" marR="56697" marT="28348" marB="28348" anchor="ctr"/>
                </a:tc>
                <a:extLst>
                  <a:ext uri="{0D108BD9-81ED-4DB2-BD59-A6C34878D82A}">
                    <a16:rowId xmlns:a16="http://schemas.microsoft.com/office/drawing/2014/main" val="10004"/>
                  </a:ext>
                </a:extLst>
              </a:tr>
              <a:tr h="224790">
                <a:tc>
                  <a:txBody>
                    <a:bodyPr/>
                    <a:lstStyle/>
                    <a:p>
                      <a:pPr algn="ctr">
                        <a:buNone/>
                      </a:pPr>
                      <a:endParaRPr lang="en-US" sz="1100"/>
                    </a:p>
                  </a:txBody>
                  <a:tcPr marL="56697" marR="56697" marT="28348" marB="28348" anchor="ctr"/>
                </a:tc>
                <a:tc>
                  <a:txBody>
                    <a:bodyPr/>
                    <a:lstStyle/>
                    <a:p>
                      <a:pPr>
                        <a:buNone/>
                      </a:pPr>
                      <a:r>
                        <a:rPr lang="id-ID" altLang="en-US" sz="1100" dirty="0"/>
                        <a:t>2) Renstra telah memuat tujuan</a:t>
                      </a:r>
                    </a:p>
                  </a:txBody>
                  <a:tcPr marL="56697" marR="56697" marT="28348" marB="28348"/>
                </a:tc>
                <a:tc>
                  <a:txBody>
                    <a:bodyPr/>
                    <a:lstStyle/>
                    <a:p>
                      <a:pPr algn="ctr">
                        <a:buNone/>
                      </a:pPr>
                      <a:endParaRPr lang="en-US" sz="1100" dirty="0"/>
                    </a:p>
                  </a:txBody>
                  <a:tcPr marL="56697" marR="56697" marT="28348" marB="28348" anchor="ctr"/>
                </a:tc>
                <a:extLst>
                  <a:ext uri="{0D108BD9-81ED-4DB2-BD59-A6C34878D82A}">
                    <a16:rowId xmlns:a16="http://schemas.microsoft.com/office/drawing/2014/main" val="10005"/>
                  </a:ext>
                </a:extLst>
              </a:tr>
              <a:tr h="216000">
                <a:tc>
                  <a:txBody>
                    <a:bodyPr/>
                    <a:lstStyle/>
                    <a:p>
                      <a:pPr algn="ctr">
                        <a:buNone/>
                      </a:pPr>
                      <a:endParaRPr lang="en-US" sz="1100"/>
                    </a:p>
                  </a:txBody>
                  <a:tcPr marL="56697" marR="56697" marT="28348" marB="28348" anchor="ctr"/>
                </a:tc>
                <a:tc>
                  <a:txBody>
                    <a:bodyPr/>
                    <a:lstStyle/>
                    <a:p>
                      <a:pPr>
                        <a:buNone/>
                      </a:pPr>
                      <a:r>
                        <a:rPr lang="id-ID" altLang="en-US" sz="1100" dirty="0"/>
                        <a:t>3) Tujuan/hasil program yang ditetapkan telah dilengkapi dengan ukuran keberhasilan </a:t>
                      </a:r>
                    </a:p>
                  </a:txBody>
                  <a:tcPr marL="56697" marR="56697" marT="28348" marB="28348"/>
                </a:tc>
                <a:tc>
                  <a:txBody>
                    <a:bodyPr/>
                    <a:lstStyle/>
                    <a:p>
                      <a:pPr algn="ctr">
                        <a:buNone/>
                      </a:pPr>
                      <a:endParaRPr lang="en-US" sz="1100" dirty="0"/>
                    </a:p>
                  </a:txBody>
                  <a:tcPr marL="56697" marR="56697" marT="28348" marB="28348" anchor="ctr"/>
                </a:tc>
                <a:extLst>
                  <a:ext uri="{0D108BD9-81ED-4DB2-BD59-A6C34878D82A}">
                    <a16:rowId xmlns:a16="http://schemas.microsoft.com/office/drawing/2014/main" val="10006"/>
                  </a:ext>
                </a:extLst>
              </a:tr>
              <a:tr h="224790">
                <a:tc>
                  <a:txBody>
                    <a:bodyPr/>
                    <a:lstStyle/>
                    <a:p>
                      <a:pPr algn="ctr">
                        <a:buNone/>
                      </a:pPr>
                      <a:endParaRPr lang="en-US" sz="1100"/>
                    </a:p>
                  </a:txBody>
                  <a:tcPr marL="56697" marR="56697" marT="28348" marB="28348" anchor="ctr"/>
                </a:tc>
                <a:tc>
                  <a:txBody>
                    <a:bodyPr/>
                    <a:lstStyle/>
                    <a:p>
                      <a:pPr>
                        <a:buNone/>
                      </a:pPr>
                      <a:r>
                        <a:rPr lang="id-ID" altLang="en-US" sz="1100" dirty="0"/>
                        <a:t>4) Tujuan/hasil program telah disertai target keberhasilannya</a:t>
                      </a:r>
                    </a:p>
                  </a:txBody>
                  <a:tcPr marL="56697" marR="56697" marT="28348" marB="28348"/>
                </a:tc>
                <a:tc>
                  <a:txBody>
                    <a:bodyPr/>
                    <a:lstStyle/>
                    <a:p>
                      <a:pPr algn="ctr">
                        <a:buNone/>
                      </a:pPr>
                      <a:endParaRPr lang="en-US" sz="1100"/>
                    </a:p>
                  </a:txBody>
                  <a:tcPr marL="56697" marR="56697" marT="28348" marB="28348" anchor="ctr"/>
                </a:tc>
                <a:extLst>
                  <a:ext uri="{0D108BD9-81ED-4DB2-BD59-A6C34878D82A}">
                    <a16:rowId xmlns:a16="http://schemas.microsoft.com/office/drawing/2014/main" val="10007"/>
                  </a:ext>
                </a:extLst>
              </a:tr>
              <a:tr h="224790">
                <a:tc>
                  <a:txBody>
                    <a:bodyPr/>
                    <a:lstStyle/>
                    <a:p>
                      <a:pPr algn="ctr">
                        <a:buNone/>
                      </a:pPr>
                      <a:endParaRPr lang="en-US" sz="1100"/>
                    </a:p>
                  </a:txBody>
                  <a:tcPr marL="56697" marR="56697" marT="28348" marB="28348" anchor="ctr"/>
                </a:tc>
                <a:tc>
                  <a:txBody>
                    <a:bodyPr/>
                    <a:lstStyle/>
                    <a:p>
                      <a:pPr>
                        <a:buNone/>
                      </a:pPr>
                      <a:r>
                        <a:rPr lang="id-ID" altLang="en-US" sz="1100" dirty="0"/>
                        <a:t>5) Dokumen Renstra telah memuat sasaran</a:t>
                      </a:r>
                    </a:p>
                  </a:txBody>
                  <a:tcPr marL="56697" marR="56697" marT="28348" marB="28348"/>
                </a:tc>
                <a:tc>
                  <a:txBody>
                    <a:bodyPr/>
                    <a:lstStyle/>
                    <a:p>
                      <a:pPr algn="ctr">
                        <a:buNone/>
                      </a:pPr>
                      <a:endParaRPr lang="en-US" sz="1100"/>
                    </a:p>
                  </a:txBody>
                  <a:tcPr marL="56697" marR="56697" marT="28348" marB="28348" anchor="ctr"/>
                </a:tc>
                <a:extLst>
                  <a:ext uri="{0D108BD9-81ED-4DB2-BD59-A6C34878D82A}">
                    <a16:rowId xmlns:a16="http://schemas.microsoft.com/office/drawing/2014/main" val="10008"/>
                  </a:ext>
                </a:extLst>
              </a:tr>
              <a:tr h="224790">
                <a:tc>
                  <a:txBody>
                    <a:bodyPr/>
                    <a:lstStyle/>
                    <a:p>
                      <a:pPr algn="ctr">
                        <a:buNone/>
                      </a:pPr>
                      <a:endParaRPr lang="en-US" sz="1100"/>
                    </a:p>
                  </a:txBody>
                  <a:tcPr marL="56697" marR="56697" marT="28348" marB="28348" anchor="ctr"/>
                </a:tc>
                <a:tc>
                  <a:txBody>
                    <a:bodyPr/>
                    <a:lstStyle/>
                    <a:p>
                      <a:pPr>
                        <a:buNone/>
                      </a:pPr>
                      <a:r>
                        <a:rPr lang="id-ID" altLang="en-US" sz="1100" dirty="0"/>
                        <a:t>6) Dokumen Renstra telah memuat indikator kinerja sasaran</a:t>
                      </a:r>
                    </a:p>
                  </a:txBody>
                  <a:tcPr marL="56697" marR="56697" marT="28348" marB="28348"/>
                </a:tc>
                <a:tc>
                  <a:txBody>
                    <a:bodyPr/>
                    <a:lstStyle/>
                    <a:p>
                      <a:pPr algn="ctr">
                        <a:buNone/>
                      </a:pPr>
                      <a:endParaRPr lang="en-US" sz="1100"/>
                    </a:p>
                  </a:txBody>
                  <a:tcPr marL="56697" marR="56697" marT="28348" marB="28348" anchor="ctr"/>
                </a:tc>
                <a:extLst>
                  <a:ext uri="{0D108BD9-81ED-4DB2-BD59-A6C34878D82A}">
                    <a16:rowId xmlns:a16="http://schemas.microsoft.com/office/drawing/2014/main" val="10009"/>
                  </a:ext>
                </a:extLst>
              </a:tr>
              <a:tr h="224790">
                <a:tc>
                  <a:txBody>
                    <a:bodyPr/>
                    <a:lstStyle/>
                    <a:p>
                      <a:pPr algn="ctr">
                        <a:buNone/>
                      </a:pPr>
                      <a:endParaRPr lang="en-US" sz="1100"/>
                    </a:p>
                  </a:txBody>
                  <a:tcPr marL="56697" marR="56697" marT="28348" marB="28348" anchor="ctr"/>
                </a:tc>
                <a:tc>
                  <a:txBody>
                    <a:bodyPr/>
                    <a:lstStyle/>
                    <a:p>
                      <a:pPr>
                        <a:buNone/>
                      </a:pPr>
                      <a:r>
                        <a:rPr lang="id-ID" altLang="en-US" sz="1100" dirty="0"/>
                        <a:t>7) Dokumen Renstra telah memuat target tahunan</a:t>
                      </a:r>
                    </a:p>
                  </a:txBody>
                  <a:tcPr marL="56697" marR="56697" marT="28348" marB="28348"/>
                </a:tc>
                <a:tc>
                  <a:txBody>
                    <a:bodyPr/>
                    <a:lstStyle/>
                    <a:p>
                      <a:pPr algn="ctr">
                        <a:buNone/>
                      </a:pPr>
                      <a:endParaRPr lang="en-US" sz="1100"/>
                    </a:p>
                  </a:txBody>
                  <a:tcPr marL="56697" marR="56697" marT="28348" marB="28348" anchor="ctr"/>
                </a:tc>
                <a:extLst>
                  <a:ext uri="{0D108BD9-81ED-4DB2-BD59-A6C34878D82A}">
                    <a16:rowId xmlns:a16="http://schemas.microsoft.com/office/drawing/2014/main" val="10010"/>
                  </a:ext>
                </a:extLst>
              </a:tr>
              <a:tr h="224790">
                <a:tc>
                  <a:txBody>
                    <a:bodyPr/>
                    <a:lstStyle/>
                    <a:p>
                      <a:pPr algn="ctr">
                        <a:buNone/>
                      </a:pPr>
                      <a:endParaRPr lang="en-US" sz="1100"/>
                    </a:p>
                  </a:txBody>
                  <a:tcPr marL="56697" marR="56697" marT="28348" marB="28348" anchor="ctr"/>
                </a:tc>
                <a:tc>
                  <a:txBody>
                    <a:bodyPr/>
                    <a:lstStyle/>
                    <a:p>
                      <a:pPr>
                        <a:buNone/>
                      </a:pPr>
                      <a:r>
                        <a:rPr lang="id-ID" altLang="en-US" sz="1100" dirty="0"/>
                        <a:t>8) Renstra telah menyajikan IKU</a:t>
                      </a:r>
                    </a:p>
                  </a:txBody>
                  <a:tcPr marL="56697" marR="56697" marT="28348" marB="28348"/>
                </a:tc>
                <a:tc>
                  <a:txBody>
                    <a:bodyPr/>
                    <a:lstStyle/>
                    <a:p>
                      <a:pPr algn="ctr">
                        <a:buNone/>
                      </a:pPr>
                      <a:endParaRPr lang="en-US" sz="1100"/>
                    </a:p>
                  </a:txBody>
                  <a:tcPr marL="56697" marR="56697" marT="28348" marB="28348" anchor="ctr"/>
                </a:tc>
                <a:extLst>
                  <a:ext uri="{0D108BD9-81ED-4DB2-BD59-A6C34878D82A}">
                    <a16:rowId xmlns:a16="http://schemas.microsoft.com/office/drawing/2014/main" val="10011"/>
                  </a:ext>
                </a:extLst>
              </a:tr>
              <a:tr h="224790">
                <a:tc>
                  <a:txBody>
                    <a:bodyPr/>
                    <a:lstStyle/>
                    <a:p>
                      <a:pPr algn="ctr">
                        <a:buNone/>
                      </a:pPr>
                      <a:endParaRPr lang="en-US" sz="1100"/>
                    </a:p>
                  </a:txBody>
                  <a:tcPr marL="56697" marR="56697" marT="28348" marB="28348" anchor="ctr"/>
                </a:tc>
                <a:tc>
                  <a:txBody>
                    <a:bodyPr/>
                    <a:lstStyle/>
                    <a:p>
                      <a:pPr marL="0" marR="0" indent="0" algn="l" defTabSz="710397" rtl="0" eaLnBrk="1" fontAlgn="auto" latinLnBrk="0" hangingPunct="1">
                        <a:lnSpc>
                          <a:spcPct val="100000"/>
                        </a:lnSpc>
                        <a:spcBef>
                          <a:spcPts val="0"/>
                        </a:spcBef>
                        <a:spcAft>
                          <a:spcPts val="0"/>
                        </a:spcAft>
                        <a:buClrTx/>
                        <a:buSzTx/>
                        <a:buFontTx/>
                        <a:buNone/>
                        <a:tabLst/>
                        <a:defRPr/>
                      </a:pPr>
                      <a:r>
                        <a:rPr lang="en-US" altLang="en-US" sz="1100" dirty="0"/>
                        <a:t>9) </a:t>
                      </a:r>
                      <a:r>
                        <a:rPr lang="id-ID" altLang="en-US" sz="1100" dirty="0"/>
                        <a:t>Renstra telah </a:t>
                      </a:r>
                      <a:r>
                        <a:rPr lang="en-US" altLang="en-US" sz="1100" dirty="0" err="1"/>
                        <a:t>dipublikasikan</a:t>
                      </a:r>
                      <a:endParaRPr lang="id-ID" altLang="en-US" sz="1100" dirty="0"/>
                    </a:p>
                  </a:txBody>
                  <a:tcPr marL="56697" marR="56697" marT="28348" marB="28348"/>
                </a:tc>
                <a:tc>
                  <a:txBody>
                    <a:bodyPr/>
                    <a:lstStyle/>
                    <a:p>
                      <a:pPr algn="ctr">
                        <a:buNone/>
                      </a:pPr>
                      <a:endParaRPr lang="en-US" sz="1100" dirty="0"/>
                    </a:p>
                  </a:txBody>
                  <a:tcPr marL="56697" marR="56697" marT="28348" marB="28348" anchor="ctr"/>
                </a:tc>
                <a:extLst>
                  <a:ext uri="{0D108BD9-81ED-4DB2-BD59-A6C34878D82A}">
                    <a16:rowId xmlns:a16="http://schemas.microsoft.com/office/drawing/2014/main" val="10012"/>
                  </a:ext>
                </a:extLst>
              </a:tr>
              <a:tr h="224790">
                <a:tc>
                  <a:txBody>
                    <a:bodyPr/>
                    <a:lstStyle/>
                    <a:p>
                      <a:pPr algn="r">
                        <a:buNone/>
                      </a:pPr>
                      <a:r>
                        <a:rPr lang="id-ID" altLang="en-US" sz="1100"/>
                        <a:t>b.</a:t>
                      </a:r>
                      <a:endParaRPr lang="id-ID" altLang="en-US" sz="1100" b="1"/>
                    </a:p>
                  </a:txBody>
                  <a:tcPr marL="56697" marR="56697" marT="28348" marB="28348" anchor="ctr"/>
                </a:tc>
                <a:tc>
                  <a:txBody>
                    <a:bodyPr/>
                    <a:lstStyle/>
                    <a:p>
                      <a:pPr>
                        <a:buNone/>
                      </a:pPr>
                      <a:r>
                        <a:rPr lang="id-ID" altLang="en-US" sz="1100" dirty="0"/>
                        <a:t>KUALITAS RENSTRA</a:t>
                      </a:r>
                      <a:endParaRPr lang="id-ID" altLang="en-US" sz="1100" b="1" dirty="0"/>
                    </a:p>
                  </a:txBody>
                  <a:tcPr marL="56697" marR="56697" marT="28348" marB="28348"/>
                </a:tc>
                <a:tc>
                  <a:txBody>
                    <a:bodyPr/>
                    <a:lstStyle/>
                    <a:p>
                      <a:pPr algn="ctr">
                        <a:buNone/>
                      </a:pPr>
                      <a:r>
                        <a:rPr lang="en-US" altLang="en-US" sz="1100" dirty="0"/>
                        <a:t>2,</a:t>
                      </a:r>
                      <a:r>
                        <a:rPr lang="id-ID" altLang="en-US" sz="1100" dirty="0"/>
                        <a:t>5%</a:t>
                      </a:r>
                      <a:endParaRPr lang="id-ID" altLang="en-US" sz="1100" b="1" dirty="0"/>
                    </a:p>
                  </a:txBody>
                  <a:tcPr marL="56697" marR="56697" marT="28348" marB="28348" anchor="ctr"/>
                </a:tc>
                <a:extLst>
                  <a:ext uri="{0D108BD9-81ED-4DB2-BD59-A6C34878D82A}">
                    <a16:rowId xmlns:a16="http://schemas.microsoft.com/office/drawing/2014/main" val="10013"/>
                  </a:ext>
                </a:extLst>
              </a:tr>
              <a:tr h="224790">
                <a:tc>
                  <a:txBody>
                    <a:bodyPr/>
                    <a:lstStyle/>
                    <a:p>
                      <a:pPr algn="ctr">
                        <a:buNone/>
                      </a:pPr>
                      <a:endParaRPr lang="en-US" sz="1100"/>
                    </a:p>
                  </a:txBody>
                  <a:tcPr marL="56697" marR="56697" marT="28348" marB="28348" anchor="ctr"/>
                </a:tc>
                <a:tc>
                  <a:txBody>
                    <a:bodyPr/>
                    <a:lstStyle/>
                    <a:p>
                      <a:pPr>
                        <a:buNone/>
                      </a:pPr>
                      <a:r>
                        <a:rPr lang="en-US" altLang="en-US" sz="1100" dirty="0"/>
                        <a:t>10</a:t>
                      </a:r>
                      <a:r>
                        <a:rPr lang="id-ID" altLang="en-US" sz="1100" dirty="0"/>
                        <a:t>) Tujuan/hasil program telah berorientasi hasil</a:t>
                      </a:r>
                    </a:p>
                  </a:txBody>
                  <a:tcPr marL="56697" marR="56697" marT="28348" marB="28348"/>
                </a:tc>
                <a:tc>
                  <a:txBody>
                    <a:bodyPr/>
                    <a:lstStyle/>
                    <a:p>
                      <a:pPr algn="ctr">
                        <a:buNone/>
                      </a:pPr>
                      <a:endParaRPr lang="en-US" sz="1100" dirty="0"/>
                    </a:p>
                  </a:txBody>
                  <a:tcPr marL="56697" marR="56697" marT="28348" marB="28348" anchor="ctr"/>
                </a:tc>
                <a:extLst>
                  <a:ext uri="{0D108BD9-81ED-4DB2-BD59-A6C34878D82A}">
                    <a16:rowId xmlns:a16="http://schemas.microsoft.com/office/drawing/2014/main" val="10014"/>
                  </a:ext>
                </a:extLst>
              </a:tr>
              <a:tr h="392430">
                <a:tc>
                  <a:txBody>
                    <a:bodyPr/>
                    <a:lstStyle/>
                    <a:p>
                      <a:pPr algn="ctr">
                        <a:buNone/>
                      </a:pPr>
                      <a:endParaRPr lang="en-US" sz="1100"/>
                    </a:p>
                  </a:txBody>
                  <a:tcPr marL="56697" marR="56697" marT="28348" marB="28348" anchor="ctr"/>
                </a:tc>
                <a:tc>
                  <a:txBody>
                    <a:bodyPr/>
                    <a:lstStyle/>
                    <a:p>
                      <a:pPr>
                        <a:buNone/>
                      </a:pPr>
                      <a:r>
                        <a:rPr lang="id-ID" altLang="en-US" sz="1100" dirty="0"/>
                        <a:t>1</a:t>
                      </a:r>
                      <a:r>
                        <a:rPr lang="en-US" altLang="en-US" sz="1100" dirty="0"/>
                        <a:t>1</a:t>
                      </a:r>
                      <a:r>
                        <a:rPr lang="id-ID" altLang="en-US" sz="1100" dirty="0"/>
                        <a:t>) Ukuran keberhasilan tujuan (</a:t>
                      </a:r>
                      <a:r>
                        <a:rPr lang="id-ID" altLang="en-US" sz="1100" i="1" dirty="0"/>
                        <a:t>outcome</a:t>
                      </a:r>
                      <a:r>
                        <a:rPr lang="id-ID" altLang="en-US" sz="1100" dirty="0"/>
                        <a:t>)/hasil program telah memenuhi kriteria ukuran keberhasilan y</a:t>
                      </a:r>
                      <a:r>
                        <a:rPr lang="en-US" altLang="en-US" sz="1100" dirty="0"/>
                        <a:t>an</a:t>
                      </a:r>
                      <a:r>
                        <a:rPr lang="id-ID" altLang="en-US" sz="1100" dirty="0"/>
                        <a:t>g baik</a:t>
                      </a:r>
                    </a:p>
                  </a:txBody>
                  <a:tcPr marL="56697" marR="56697" marT="28348" marB="28348"/>
                </a:tc>
                <a:tc>
                  <a:txBody>
                    <a:bodyPr/>
                    <a:lstStyle/>
                    <a:p>
                      <a:pPr algn="ctr">
                        <a:buNone/>
                      </a:pPr>
                      <a:endParaRPr lang="en-US" sz="1100"/>
                    </a:p>
                  </a:txBody>
                  <a:tcPr marL="56697" marR="56697" marT="28348" marB="28348" anchor="ctr"/>
                </a:tc>
                <a:extLst>
                  <a:ext uri="{0D108BD9-81ED-4DB2-BD59-A6C34878D82A}">
                    <a16:rowId xmlns:a16="http://schemas.microsoft.com/office/drawing/2014/main" val="10015"/>
                  </a:ext>
                </a:extLst>
              </a:tr>
              <a:tr h="224790">
                <a:tc>
                  <a:txBody>
                    <a:bodyPr/>
                    <a:lstStyle/>
                    <a:p>
                      <a:pPr algn="ctr">
                        <a:buNone/>
                      </a:pPr>
                      <a:endParaRPr lang="en-US" sz="1100"/>
                    </a:p>
                  </a:txBody>
                  <a:tcPr marL="56697" marR="56697" marT="28348" marB="28348" anchor="ctr"/>
                </a:tc>
                <a:tc>
                  <a:txBody>
                    <a:bodyPr/>
                    <a:lstStyle/>
                    <a:p>
                      <a:pPr>
                        <a:buNone/>
                      </a:pPr>
                      <a:r>
                        <a:rPr lang="id-ID" altLang="en-US" sz="1100" dirty="0"/>
                        <a:t>1</a:t>
                      </a:r>
                      <a:r>
                        <a:rPr lang="en-US" altLang="en-US" sz="1100" dirty="0"/>
                        <a:t>2</a:t>
                      </a:r>
                      <a:r>
                        <a:rPr lang="id-ID" altLang="en-US" sz="1100" dirty="0"/>
                        <a:t>) Sasaran telah berorientasi hasil</a:t>
                      </a:r>
                      <a:endParaRPr lang="id-ID" altLang="en-US" sz="1100" b="1" i="1" dirty="0"/>
                    </a:p>
                  </a:txBody>
                  <a:tcPr marL="56697" marR="56697" marT="28348" marB="28348"/>
                </a:tc>
                <a:tc>
                  <a:txBody>
                    <a:bodyPr/>
                    <a:lstStyle/>
                    <a:p>
                      <a:pPr algn="ctr">
                        <a:buNone/>
                      </a:pPr>
                      <a:endParaRPr lang="en-US" sz="1100" dirty="0"/>
                    </a:p>
                  </a:txBody>
                  <a:tcPr marL="56697" marR="56697" marT="28348" marB="28348" anchor="ctr"/>
                </a:tc>
                <a:extLst>
                  <a:ext uri="{0D108BD9-81ED-4DB2-BD59-A6C34878D82A}">
                    <a16:rowId xmlns:a16="http://schemas.microsoft.com/office/drawing/2014/main" val="10016"/>
                  </a:ext>
                </a:extLst>
              </a:tr>
            </a:tbl>
          </a:graphicData>
        </a:graphic>
      </p:graphicFrame>
      <p:sp>
        <p:nvSpPr>
          <p:cNvPr id="5" name="Slide Number Placeholder 2"/>
          <p:cNvSpPr>
            <a:spLocks noGrp="1"/>
          </p:cNvSpPr>
          <p:nvPr/>
        </p:nvSpPr>
        <p:spPr>
          <a:xfrm>
            <a:off x="7113276" y="5006975"/>
            <a:ext cx="446405" cy="251460"/>
          </a:xfrm>
          <a:prstGeom prst="rect">
            <a:avLst/>
          </a:prstGeom>
          <a:solidFill>
            <a:srgbClr val="F9BE19"/>
          </a:solidFill>
        </p:spPr>
        <p:txBody>
          <a:bodyPr vert="horz" lIns="91365" tIns="45684" rIns="91365" bIns="45684"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32">
              <a:defRPr/>
            </a:pPr>
            <a:fld id="{05502A5B-6024-440D-A5A9-5A109256076E}" type="slidenum">
              <a:rPr lang="en-US" b="1">
                <a:solidFill>
                  <a:schemeClr val="tx1"/>
                </a:solidFill>
                <a:latin typeface="Calibri" panose="020F0502020204030204"/>
              </a:rPr>
              <a:pPr defTabSz="913632">
                <a:defRPr/>
              </a:pPr>
              <a:t>118</a:t>
            </a:fld>
            <a:endParaRPr lang="en-US" b="1">
              <a:solidFill>
                <a:schemeClr val="tx1"/>
              </a:solidFill>
              <a:latin typeface="Calibri" panose="020F0502020204030204"/>
            </a:endParaRPr>
          </a:p>
        </p:txBody>
      </p:sp>
    </p:spTree>
    <p:extLst>
      <p:ext uri="{BB962C8B-B14F-4D97-AF65-F5344CB8AC3E}">
        <p14:creationId xmlns:p14="http://schemas.microsoft.com/office/powerpoint/2010/main" val="64697429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p:nvPr>
            <p:extLst>
              <p:ext uri="{D42A27DB-BD31-4B8C-83A1-F6EECF244321}">
                <p14:modId xmlns:p14="http://schemas.microsoft.com/office/powerpoint/2010/main" val="2780416023"/>
              </p:ext>
            </p:extLst>
          </p:nvPr>
        </p:nvGraphicFramePr>
        <p:xfrm>
          <a:off x="395837" y="597600"/>
          <a:ext cx="6768000" cy="4340606"/>
        </p:xfrm>
        <a:graphic>
          <a:graphicData uri="http://schemas.openxmlformats.org/drawingml/2006/table">
            <a:tbl>
              <a:tblPr firstRow="1" bandRow="1">
                <a:tableStyleId>{F5AB1C69-6EDB-4FF4-983F-18BD219EF322}</a:tableStyleId>
              </a:tblPr>
              <a:tblGrid>
                <a:gridCol w="360000">
                  <a:extLst>
                    <a:ext uri="{9D8B030D-6E8A-4147-A177-3AD203B41FA5}">
                      <a16:colId xmlns:a16="http://schemas.microsoft.com/office/drawing/2014/main" val="20000"/>
                    </a:ext>
                  </a:extLst>
                </a:gridCol>
                <a:gridCol w="5868000">
                  <a:extLst>
                    <a:ext uri="{9D8B030D-6E8A-4147-A177-3AD203B41FA5}">
                      <a16:colId xmlns:a16="http://schemas.microsoft.com/office/drawing/2014/main" val="20001"/>
                    </a:ext>
                  </a:extLst>
                </a:gridCol>
                <a:gridCol w="540000">
                  <a:extLst>
                    <a:ext uri="{9D8B030D-6E8A-4147-A177-3AD203B41FA5}">
                      <a16:colId xmlns:a16="http://schemas.microsoft.com/office/drawing/2014/main" val="20002"/>
                    </a:ext>
                  </a:extLst>
                </a:gridCol>
              </a:tblGrid>
              <a:tr h="388194">
                <a:tc>
                  <a:txBody>
                    <a:bodyPr/>
                    <a:lstStyle/>
                    <a:p>
                      <a:pPr marL="0" algn="ctr" defTabSz="735954" rtl="0" eaLnBrk="1" latinLnBrk="0" hangingPunct="1">
                        <a:buNone/>
                      </a:pPr>
                      <a:r>
                        <a:rPr lang="id-ID" altLang="en-US" sz="1100" b="1" kern="1200" dirty="0">
                          <a:solidFill>
                            <a:schemeClr val="lt1"/>
                          </a:solidFill>
                          <a:latin typeface="+mn-lt"/>
                          <a:ea typeface="+mn-ea"/>
                          <a:cs typeface="+mn-cs"/>
                        </a:rPr>
                        <a:t>NO</a:t>
                      </a:r>
                    </a:p>
                  </a:txBody>
                  <a:tcPr marL="56697" marR="56697" marT="28348" marB="28348" anchor="ctr">
                    <a:solidFill>
                      <a:schemeClr val="bg2">
                        <a:lumMod val="25000"/>
                      </a:schemeClr>
                    </a:solidFill>
                  </a:tcPr>
                </a:tc>
                <a:tc>
                  <a:txBody>
                    <a:bodyPr/>
                    <a:lstStyle/>
                    <a:p>
                      <a:pPr marL="0" algn="ctr" defTabSz="735954" rtl="0" eaLnBrk="1" latinLnBrk="0" hangingPunct="1">
                        <a:buNone/>
                      </a:pPr>
                      <a:r>
                        <a:rPr lang="id-ID" altLang="en-US" sz="1100" b="1" kern="1200" dirty="0">
                          <a:solidFill>
                            <a:schemeClr val="lt1"/>
                          </a:solidFill>
                          <a:latin typeface="+mn-lt"/>
                          <a:ea typeface="+mn-ea"/>
                          <a:cs typeface="+mn-cs"/>
                        </a:rPr>
                        <a:t>KOMPONEN/SUB KOMPONEN</a:t>
                      </a:r>
                    </a:p>
                  </a:txBody>
                  <a:tcPr marL="56697" marR="56697" marT="28348" marB="28348" anchor="ctr">
                    <a:solidFill>
                      <a:schemeClr val="bg2">
                        <a:lumMod val="25000"/>
                      </a:schemeClr>
                    </a:solidFill>
                  </a:tcPr>
                </a:tc>
                <a:tc>
                  <a:txBody>
                    <a:bodyPr/>
                    <a:lstStyle/>
                    <a:p>
                      <a:pPr marL="0" algn="ctr" defTabSz="735954" rtl="0" eaLnBrk="1" latinLnBrk="0" hangingPunct="1">
                        <a:buNone/>
                      </a:pPr>
                      <a:r>
                        <a:rPr lang="id-ID" altLang="en-US" sz="1100" b="1" kern="1200" dirty="0">
                          <a:solidFill>
                            <a:schemeClr val="lt1"/>
                          </a:solidFill>
                          <a:latin typeface="+mn-lt"/>
                          <a:ea typeface="+mn-ea"/>
                          <a:cs typeface="+mn-cs"/>
                        </a:rPr>
                        <a:t>BOBOT</a:t>
                      </a:r>
                    </a:p>
                  </a:txBody>
                  <a:tcPr marL="56697" marR="56697" marT="28348" marB="28348" anchor="ctr">
                    <a:solidFill>
                      <a:schemeClr val="bg2">
                        <a:lumMod val="25000"/>
                      </a:schemeClr>
                    </a:solidFill>
                  </a:tcPr>
                </a:tc>
                <a:extLst>
                  <a:ext uri="{0D108BD9-81ED-4DB2-BD59-A6C34878D82A}">
                    <a16:rowId xmlns:a16="http://schemas.microsoft.com/office/drawing/2014/main" val="10000"/>
                  </a:ext>
                </a:extLst>
              </a:tr>
              <a:tr h="252000">
                <a:tc>
                  <a:txBody>
                    <a:bodyPr/>
                    <a:lstStyle/>
                    <a:p>
                      <a:pPr algn="ctr">
                        <a:buNone/>
                      </a:pPr>
                      <a:endParaRPr lang="en-US" sz="1100" dirty="0"/>
                    </a:p>
                  </a:txBody>
                  <a:tcPr marL="56697" marR="56697" marT="28348" marB="28348" anchor="ctr"/>
                </a:tc>
                <a:tc>
                  <a:txBody>
                    <a:bodyPr/>
                    <a:lstStyle/>
                    <a:p>
                      <a:pPr>
                        <a:buNone/>
                      </a:pPr>
                      <a:r>
                        <a:rPr lang="id-ID" altLang="en-US" sz="1100" dirty="0"/>
                        <a:t>1</a:t>
                      </a:r>
                      <a:r>
                        <a:rPr lang="en-US" altLang="en-US" sz="1100" dirty="0"/>
                        <a:t>3</a:t>
                      </a:r>
                      <a:r>
                        <a:rPr lang="id-ID" altLang="en-US" sz="1100" dirty="0"/>
                        <a:t>) Indikator kinerja sasaran (</a:t>
                      </a:r>
                      <a:r>
                        <a:rPr lang="id-ID" altLang="en-US" sz="1100" i="1" dirty="0"/>
                        <a:t>outcome </a:t>
                      </a:r>
                      <a:r>
                        <a:rPr lang="id-ID" altLang="en-US" sz="1100" dirty="0"/>
                        <a:t>dan </a:t>
                      </a:r>
                      <a:r>
                        <a:rPr lang="id-ID" altLang="en-US" sz="1100" i="1" dirty="0"/>
                        <a:t>output</a:t>
                      </a:r>
                      <a:r>
                        <a:rPr lang="id-ID" altLang="en-US" sz="1100" dirty="0"/>
                        <a:t>) telah memenuhi kriteria indikator kinerja yang baik</a:t>
                      </a:r>
                      <a:endParaRPr lang="id-ID" altLang="en-US" sz="1100" b="0" dirty="0"/>
                    </a:p>
                  </a:txBody>
                  <a:tcPr marL="56697" marR="56697" marT="28348" marB="28348"/>
                </a:tc>
                <a:tc>
                  <a:txBody>
                    <a:bodyPr/>
                    <a:lstStyle/>
                    <a:p>
                      <a:pPr algn="ctr">
                        <a:buNone/>
                      </a:pPr>
                      <a:endParaRPr lang="en-US" sz="1100" dirty="0"/>
                    </a:p>
                  </a:txBody>
                  <a:tcPr marL="56697" marR="56697" marT="28348" marB="28348" anchor="ctr"/>
                </a:tc>
                <a:extLst>
                  <a:ext uri="{0D108BD9-81ED-4DB2-BD59-A6C34878D82A}">
                    <a16:rowId xmlns:a16="http://schemas.microsoft.com/office/drawing/2014/main" val="10001"/>
                  </a:ext>
                </a:extLst>
              </a:tr>
              <a:tr h="252000">
                <a:tc>
                  <a:txBody>
                    <a:bodyPr/>
                    <a:lstStyle/>
                    <a:p>
                      <a:pPr algn="ctr">
                        <a:buNone/>
                      </a:pPr>
                      <a:endParaRPr lang="en-US" sz="1100" dirty="0"/>
                    </a:p>
                  </a:txBody>
                  <a:tcPr marL="56697" marR="56697" marT="28348" marB="28348" anchor="ctr"/>
                </a:tc>
                <a:tc>
                  <a:txBody>
                    <a:bodyPr/>
                    <a:lstStyle/>
                    <a:p>
                      <a:pPr>
                        <a:buNone/>
                      </a:pPr>
                      <a:r>
                        <a:rPr lang="id-ID" altLang="en-US" sz="1100" dirty="0"/>
                        <a:t>1</a:t>
                      </a:r>
                      <a:r>
                        <a:rPr lang="en-US" altLang="en-US" sz="1100" dirty="0"/>
                        <a:t>4</a:t>
                      </a:r>
                      <a:r>
                        <a:rPr lang="id-ID" altLang="en-US" sz="1100" dirty="0"/>
                        <a:t>) Target kinerja ditetapkan dengan baik</a:t>
                      </a:r>
                      <a:endParaRPr lang="id-ID" altLang="en-US" sz="1100" b="0" dirty="0"/>
                    </a:p>
                  </a:txBody>
                  <a:tcPr marL="56697" marR="56697" marT="28348" marB="28348"/>
                </a:tc>
                <a:tc>
                  <a:txBody>
                    <a:bodyPr/>
                    <a:lstStyle/>
                    <a:p>
                      <a:pPr algn="ctr">
                        <a:buNone/>
                      </a:pPr>
                      <a:endParaRPr lang="en-US" sz="1100" dirty="0"/>
                    </a:p>
                  </a:txBody>
                  <a:tcPr marL="56697" marR="56697" marT="28348" marB="28348" anchor="ctr"/>
                </a:tc>
                <a:extLst>
                  <a:ext uri="{0D108BD9-81ED-4DB2-BD59-A6C34878D82A}">
                    <a16:rowId xmlns:a16="http://schemas.microsoft.com/office/drawing/2014/main" val="10002"/>
                  </a:ext>
                </a:extLst>
              </a:tr>
              <a:tr h="252000">
                <a:tc>
                  <a:txBody>
                    <a:bodyPr/>
                    <a:lstStyle/>
                    <a:p>
                      <a:pPr algn="ctr">
                        <a:buNone/>
                      </a:pPr>
                      <a:endParaRPr lang="en-US" sz="1100"/>
                    </a:p>
                  </a:txBody>
                  <a:tcPr marL="56697" marR="56697" marT="28348" marB="28348" anchor="ctr"/>
                </a:tc>
                <a:tc>
                  <a:txBody>
                    <a:bodyPr/>
                    <a:lstStyle/>
                    <a:p>
                      <a:pPr>
                        <a:buNone/>
                      </a:pPr>
                      <a:r>
                        <a:rPr lang="id-ID" altLang="en-US" sz="1100" dirty="0"/>
                        <a:t>1</a:t>
                      </a:r>
                      <a:r>
                        <a:rPr lang="en-US" altLang="en-US" sz="1100" dirty="0"/>
                        <a:t>5</a:t>
                      </a:r>
                      <a:r>
                        <a:rPr lang="id-ID" altLang="en-US" sz="1100" dirty="0"/>
                        <a:t>) Program/kegiatan merupakan cara untuk mencapai tujuan/sasaran/hasil program/hasil kegiatan</a:t>
                      </a:r>
                      <a:endParaRPr lang="id-ID" altLang="en-US" sz="1100" b="0" dirty="0"/>
                    </a:p>
                  </a:txBody>
                  <a:tcPr marL="56697" marR="56697" marT="28348" marB="28348"/>
                </a:tc>
                <a:tc>
                  <a:txBody>
                    <a:bodyPr/>
                    <a:lstStyle/>
                    <a:p>
                      <a:pPr algn="ctr">
                        <a:buNone/>
                      </a:pPr>
                      <a:endParaRPr lang="en-US" sz="1100" dirty="0"/>
                    </a:p>
                  </a:txBody>
                  <a:tcPr marL="56697" marR="56697" marT="28348" marB="28348" anchor="ctr"/>
                </a:tc>
                <a:extLst>
                  <a:ext uri="{0D108BD9-81ED-4DB2-BD59-A6C34878D82A}">
                    <a16:rowId xmlns:a16="http://schemas.microsoft.com/office/drawing/2014/main" val="10003"/>
                  </a:ext>
                </a:extLst>
              </a:tr>
              <a:tr h="225425">
                <a:tc>
                  <a:txBody>
                    <a:bodyPr/>
                    <a:lstStyle/>
                    <a:p>
                      <a:pPr algn="ctr">
                        <a:buNone/>
                      </a:pPr>
                      <a:endParaRPr lang="en-US" sz="1100" dirty="0"/>
                    </a:p>
                  </a:txBody>
                  <a:tcPr marL="56697" marR="56697" marT="28348" marB="28348" anchor="ctr"/>
                </a:tc>
                <a:tc>
                  <a:txBody>
                    <a:bodyPr/>
                    <a:lstStyle/>
                    <a:p>
                      <a:pPr>
                        <a:buNone/>
                      </a:pPr>
                      <a:r>
                        <a:rPr lang="id-ID" altLang="en-US" sz="1100" dirty="0"/>
                        <a:t>1</a:t>
                      </a:r>
                      <a:r>
                        <a:rPr lang="en-US" altLang="en-US" sz="1100" dirty="0"/>
                        <a:t>6</a:t>
                      </a:r>
                      <a:r>
                        <a:rPr lang="id-ID" altLang="en-US" sz="1100" dirty="0"/>
                        <a:t>) Dokumen Renstra telah selaras dengan dokumen </a:t>
                      </a:r>
                      <a:r>
                        <a:rPr lang="en-US" altLang="en-US" sz="1100" dirty="0"/>
                        <a:t>RPJMN/</a:t>
                      </a:r>
                      <a:r>
                        <a:rPr lang="en-US" altLang="en-US" sz="1100" baseline="0" dirty="0"/>
                        <a:t> </a:t>
                      </a:r>
                      <a:r>
                        <a:rPr lang="en-US" altLang="en-US" sz="1100" baseline="0" dirty="0" err="1"/>
                        <a:t>dokumen</a:t>
                      </a:r>
                      <a:r>
                        <a:rPr lang="en-US" altLang="en-US" sz="1100" baseline="0" dirty="0"/>
                        <a:t> </a:t>
                      </a:r>
                      <a:r>
                        <a:rPr lang="id-ID" altLang="en-US" sz="1100" dirty="0"/>
                        <a:t>Renstra atasannya</a:t>
                      </a:r>
                      <a:endParaRPr lang="id-ID" altLang="en-US" sz="1100" b="0" dirty="0"/>
                    </a:p>
                  </a:txBody>
                  <a:tcPr marL="56697" marR="56697" marT="28348" marB="28348"/>
                </a:tc>
                <a:tc>
                  <a:txBody>
                    <a:bodyPr/>
                    <a:lstStyle/>
                    <a:p>
                      <a:pPr algn="ctr">
                        <a:buNone/>
                      </a:pPr>
                      <a:endParaRPr lang="en-US" sz="1100"/>
                    </a:p>
                  </a:txBody>
                  <a:tcPr marL="56697" marR="56697" marT="28348" marB="28348" anchor="ctr"/>
                </a:tc>
                <a:extLst>
                  <a:ext uri="{0D108BD9-81ED-4DB2-BD59-A6C34878D82A}">
                    <a16:rowId xmlns:a16="http://schemas.microsoft.com/office/drawing/2014/main" val="10004"/>
                  </a:ext>
                </a:extLst>
              </a:tr>
              <a:tr h="393700">
                <a:tc>
                  <a:txBody>
                    <a:bodyPr/>
                    <a:lstStyle/>
                    <a:p>
                      <a:pPr algn="ctr">
                        <a:buNone/>
                      </a:pPr>
                      <a:endParaRPr lang="en-US" sz="1100" dirty="0"/>
                    </a:p>
                  </a:txBody>
                  <a:tcPr marL="56697" marR="56697" marT="28348" marB="28348" anchor="ctr"/>
                </a:tc>
                <a:tc>
                  <a:txBody>
                    <a:bodyPr/>
                    <a:lstStyle/>
                    <a:p>
                      <a:pPr>
                        <a:buNone/>
                      </a:pPr>
                      <a:r>
                        <a:rPr lang="id-ID" altLang="en-US" sz="1100" dirty="0"/>
                        <a:t>1</a:t>
                      </a:r>
                      <a:r>
                        <a:rPr lang="en-US" altLang="en-US" sz="1100" dirty="0"/>
                        <a:t>7</a:t>
                      </a:r>
                      <a:r>
                        <a:rPr lang="id-ID" altLang="en-US" sz="1100" dirty="0"/>
                        <a:t>) Dokumen Renstra telah menetapkan hal-hal yang seharusnya ditetapkan (dalam kontrak kinerja/tugas fungsi/latar belakang pendirian)</a:t>
                      </a:r>
                      <a:endParaRPr lang="id-ID" altLang="en-US" sz="1100" b="0" dirty="0"/>
                    </a:p>
                  </a:txBody>
                  <a:tcPr marL="56697" marR="56697" marT="28348" marB="28348"/>
                </a:tc>
                <a:tc>
                  <a:txBody>
                    <a:bodyPr/>
                    <a:lstStyle/>
                    <a:p>
                      <a:pPr algn="ctr">
                        <a:buNone/>
                      </a:pPr>
                      <a:endParaRPr lang="en-US" sz="1100"/>
                    </a:p>
                  </a:txBody>
                  <a:tcPr marL="56697" marR="56697" marT="28348" marB="28348" anchor="ctr"/>
                </a:tc>
                <a:extLst>
                  <a:ext uri="{0D108BD9-81ED-4DB2-BD59-A6C34878D82A}">
                    <a16:rowId xmlns:a16="http://schemas.microsoft.com/office/drawing/2014/main" val="10005"/>
                  </a:ext>
                </a:extLst>
              </a:tr>
              <a:tr h="233680">
                <a:tc>
                  <a:txBody>
                    <a:bodyPr/>
                    <a:lstStyle/>
                    <a:p>
                      <a:pPr algn="r">
                        <a:buNone/>
                      </a:pPr>
                      <a:r>
                        <a:rPr lang="id-ID" altLang="en-US" sz="1100"/>
                        <a:t>c.</a:t>
                      </a:r>
                      <a:endParaRPr lang="id-ID" altLang="en-US" sz="1100" b="1"/>
                    </a:p>
                  </a:txBody>
                  <a:tcPr marL="56697" marR="56697" marT="28348" marB="28348" anchor="ctr"/>
                </a:tc>
                <a:tc>
                  <a:txBody>
                    <a:bodyPr/>
                    <a:lstStyle/>
                    <a:p>
                      <a:pPr>
                        <a:buNone/>
                      </a:pPr>
                      <a:r>
                        <a:rPr lang="id-ID" altLang="en-US" sz="1100" dirty="0"/>
                        <a:t>IMPLEMENTASI RENSTRA</a:t>
                      </a:r>
                      <a:endParaRPr lang="id-ID" altLang="en-US" sz="1100" b="1" dirty="0"/>
                    </a:p>
                  </a:txBody>
                  <a:tcPr marL="56697" marR="56697" marT="28348" marB="28348"/>
                </a:tc>
                <a:tc>
                  <a:txBody>
                    <a:bodyPr/>
                    <a:lstStyle/>
                    <a:p>
                      <a:pPr algn="ctr">
                        <a:buNone/>
                      </a:pPr>
                      <a:r>
                        <a:rPr lang="en-US" altLang="en-US" sz="1100" dirty="0"/>
                        <a:t>1,5</a:t>
                      </a:r>
                      <a:r>
                        <a:rPr lang="id-ID" altLang="en-US" sz="1100" dirty="0"/>
                        <a:t>%</a:t>
                      </a:r>
                      <a:endParaRPr lang="id-ID" altLang="en-US" sz="1100" b="1" dirty="0"/>
                    </a:p>
                  </a:txBody>
                  <a:tcPr marL="56697" marR="56697" marT="28348" marB="28348" anchor="ctr"/>
                </a:tc>
                <a:extLst>
                  <a:ext uri="{0D108BD9-81ED-4DB2-BD59-A6C34878D82A}">
                    <a16:rowId xmlns:a16="http://schemas.microsoft.com/office/drawing/2014/main" val="10006"/>
                  </a:ext>
                </a:extLst>
              </a:tr>
              <a:tr h="216000">
                <a:tc>
                  <a:txBody>
                    <a:bodyPr/>
                    <a:lstStyle/>
                    <a:p>
                      <a:pPr algn="ctr">
                        <a:buNone/>
                      </a:pPr>
                      <a:endParaRPr lang="en-US" sz="1100"/>
                    </a:p>
                  </a:txBody>
                  <a:tcPr marL="56697" marR="56697" marT="28348" marB="28348" anchor="ctr"/>
                </a:tc>
                <a:tc>
                  <a:txBody>
                    <a:bodyPr/>
                    <a:lstStyle/>
                    <a:p>
                      <a:pPr>
                        <a:buNone/>
                      </a:pPr>
                      <a:r>
                        <a:rPr lang="id-ID" altLang="en-US" sz="1100" dirty="0"/>
                        <a:t>1</a:t>
                      </a:r>
                      <a:r>
                        <a:rPr lang="en-US" altLang="en-US" sz="1100" dirty="0"/>
                        <a:t>8</a:t>
                      </a:r>
                      <a:r>
                        <a:rPr lang="id-ID" altLang="en-US" sz="1100" dirty="0"/>
                        <a:t>) Dokumen Renstra digunakan sebagai acuan penyusunan dokumen Rencana Kinerja Tahunan</a:t>
                      </a:r>
                      <a:endParaRPr lang="id-ID" altLang="en-US" sz="1100" b="0" dirty="0"/>
                    </a:p>
                  </a:txBody>
                  <a:tcPr marL="56697" marR="56697" marT="28348" marB="28348"/>
                </a:tc>
                <a:tc>
                  <a:txBody>
                    <a:bodyPr/>
                    <a:lstStyle/>
                    <a:p>
                      <a:pPr algn="ctr">
                        <a:buNone/>
                      </a:pPr>
                      <a:endParaRPr lang="en-US" sz="1100" dirty="0"/>
                    </a:p>
                  </a:txBody>
                  <a:tcPr marL="56697" marR="56697" marT="28348" marB="28348" anchor="ctr"/>
                </a:tc>
                <a:extLst>
                  <a:ext uri="{0D108BD9-81ED-4DB2-BD59-A6C34878D82A}">
                    <a16:rowId xmlns:a16="http://schemas.microsoft.com/office/drawing/2014/main" val="10007"/>
                  </a:ext>
                </a:extLst>
              </a:tr>
              <a:tr h="393700">
                <a:tc>
                  <a:txBody>
                    <a:bodyPr/>
                    <a:lstStyle/>
                    <a:p>
                      <a:pPr algn="ctr">
                        <a:buNone/>
                      </a:pPr>
                      <a:endParaRPr lang="en-US" sz="1100"/>
                    </a:p>
                  </a:txBody>
                  <a:tcPr marL="56697" marR="56697" marT="28348" marB="28348" anchor="ctr"/>
                </a:tc>
                <a:tc>
                  <a:txBody>
                    <a:bodyPr/>
                    <a:lstStyle/>
                    <a:p>
                      <a:pPr>
                        <a:buNone/>
                      </a:pPr>
                      <a:r>
                        <a:rPr lang="id-ID" altLang="en-US" sz="1100" dirty="0"/>
                        <a:t>1</a:t>
                      </a:r>
                      <a:r>
                        <a:rPr lang="en-US" altLang="en-US" sz="1100" dirty="0"/>
                        <a:t>9</a:t>
                      </a:r>
                      <a:r>
                        <a:rPr lang="id-ID" altLang="en-US" sz="1100" dirty="0"/>
                        <a:t>) Target jangka menengah dalam Renstra telah dimonitor pencapaiannya sampai dengan tahun berjalan</a:t>
                      </a:r>
                      <a:endParaRPr lang="id-ID" altLang="en-US" sz="1100" b="0" dirty="0"/>
                    </a:p>
                  </a:txBody>
                  <a:tcPr marL="56697" marR="56697" marT="28348" marB="28348"/>
                </a:tc>
                <a:tc>
                  <a:txBody>
                    <a:bodyPr/>
                    <a:lstStyle/>
                    <a:p>
                      <a:pPr algn="ctr">
                        <a:buNone/>
                      </a:pPr>
                      <a:endParaRPr lang="en-US" sz="1100"/>
                    </a:p>
                  </a:txBody>
                  <a:tcPr marL="56697" marR="56697" marT="28348" marB="28348" anchor="ctr"/>
                </a:tc>
                <a:extLst>
                  <a:ext uri="{0D108BD9-81ED-4DB2-BD59-A6C34878D82A}">
                    <a16:rowId xmlns:a16="http://schemas.microsoft.com/office/drawing/2014/main" val="10008"/>
                  </a:ext>
                </a:extLst>
              </a:tr>
              <a:tr h="225425">
                <a:tc>
                  <a:txBody>
                    <a:bodyPr/>
                    <a:lstStyle/>
                    <a:p>
                      <a:pPr algn="ctr">
                        <a:buNone/>
                      </a:pPr>
                      <a:endParaRPr lang="en-US" sz="1100"/>
                    </a:p>
                  </a:txBody>
                  <a:tcPr marL="56697" marR="56697" marT="28348" marB="28348" anchor="ctr"/>
                </a:tc>
                <a:tc>
                  <a:txBody>
                    <a:bodyPr/>
                    <a:lstStyle/>
                    <a:p>
                      <a:pPr>
                        <a:buNone/>
                      </a:pPr>
                      <a:r>
                        <a:rPr lang="en-US" altLang="en-US" sz="1100" dirty="0"/>
                        <a:t>20</a:t>
                      </a:r>
                      <a:r>
                        <a:rPr lang="id-ID" altLang="en-US" sz="1100" dirty="0"/>
                        <a:t>) Dokumen Renstra telah direviu secara berkala</a:t>
                      </a:r>
                      <a:endParaRPr lang="id-ID" altLang="en-US" sz="1100" b="0" dirty="0"/>
                    </a:p>
                  </a:txBody>
                  <a:tcPr marL="56697" marR="56697" marT="28348" marB="28348"/>
                </a:tc>
                <a:tc>
                  <a:txBody>
                    <a:bodyPr/>
                    <a:lstStyle/>
                    <a:p>
                      <a:pPr algn="ctr">
                        <a:buNone/>
                      </a:pPr>
                      <a:endParaRPr lang="en-US" sz="1100"/>
                    </a:p>
                  </a:txBody>
                  <a:tcPr marL="56697" marR="56697" marT="28348" marB="28348" anchor="ctr"/>
                </a:tc>
                <a:extLst>
                  <a:ext uri="{0D108BD9-81ED-4DB2-BD59-A6C34878D82A}">
                    <a16:rowId xmlns:a16="http://schemas.microsoft.com/office/drawing/2014/main" val="10009"/>
                  </a:ext>
                </a:extLst>
              </a:tr>
              <a:tr h="225425">
                <a:tc>
                  <a:txBody>
                    <a:bodyPr/>
                    <a:lstStyle/>
                    <a:p>
                      <a:pPr algn="ctr">
                        <a:buNone/>
                      </a:pPr>
                      <a:r>
                        <a:rPr lang="id-ID" altLang="en-US" sz="1100" dirty="0"/>
                        <a:t>2.</a:t>
                      </a:r>
                      <a:endParaRPr lang="id-ID" altLang="en-US" sz="1100" b="1" dirty="0"/>
                    </a:p>
                  </a:txBody>
                  <a:tcPr marL="56697" marR="56697" marT="28348" marB="28348" anchor="ctr">
                    <a:solidFill>
                      <a:schemeClr val="bg2">
                        <a:lumMod val="75000"/>
                      </a:schemeClr>
                    </a:solidFill>
                  </a:tcPr>
                </a:tc>
                <a:tc>
                  <a:txBody>
                    <a:bodyPr/>
                    <a:lstStyle/>
                    <a:p>
                      <a:pPr>
                        <a:buNone/>
                      </a:pPr>
                      <a:r>
                        <a:rPr lang="id-ID" altLang="en-US" sz="1100" dirty="0"/>
                        <a:t>PERENCANAAN KINERJA TAHUNAN</a:t>
                      </a:r>
                      <a:endParaRPr lang="id-ID" altLang="en-US" sz="1100" b="1" dirty="0"/>
                    </a:p>
                  </a:txBody>
                  <a:tcPr marL="56697" marR="56697" marT="28348" marB="28348">
                    <a:solidFill>
                      <a:schemeClr val="bg2">
                        <a:lumMod val="75000"/>
                      </a:schemeClr>
                    </a:solidFill>
                  </a:tcPr>
                </a:tc>
                <a:tc>
                  <a:txBody>
                    <a:bodyPr/>
                    <a:lstStyle/>
                    <a:p>
                      <a:pPr algn="ctr">
                        <a:buNone/>
                      </a:pPr>
                      <a:r>
                        <a:rPr lang="en-US" altLang="en-US" sz="1100" dirty="0"/>
                        <a:t>1</a:t>
                      </a:r>
                      <a:r>
                        <a:rPr lang="id-ID" altLang="en-US" sz="1100" dirty="0"/>
                        <a:t>0%</a:t>
                      </a:r>
                      <a:endParaRPr lang="id-ID" altLang="en-US" sz="1100" b="1" dirty="0"/>
                    </a:p>
                  </a:txBody>
                  <a:tcPr marL="56697" marR="56697" marT="28348" marB="28348" anchor="ctr">
                    <a:solidFill>
                      <a:schemeClr val="bg2">
                        <a:lumMod val="75000"/>
                      </a:schemeClr>
                    </a:solidFill>
                  </a:tcPr>
                </a:tc>
                <a:extLst>
                  <a:ext uri="{0D108BD9-81ED-4DB2-BD59-A6C34878D82A}">
                    <a16:rowId xmlns:a16="http://schemas.microsoft.com/office/drawing/2014/main" val="10010"/>
                  </a:ext>
                </a:extLst>
              </a:tr>
              <a:tr h="233045">
                <a:tc>
                  <a:txBody>
                    <a:bodyPr/>
                    <a:lstStyle/>
                    <a:p>
                      <a:pPr algn="r">
                        <a:buNone/>
                      </a:pPr>
                      <a:r>
                        <a:rPr lang="id-ID" altLang="en-US" sz="1100"/>
                        <a:t>a.</a:t>
                      </a:r>
                      <a:endParaRPr lang="id-ID" altLang="en-US" sz="1100" b="1"/>
                    </a:p>
                  </a:txBody>
                  <a:tcPr marL="56697" marR="56697" marT="28348" marB="28348" anchor="ctr"/>
                </a:tc>
                <a:tc>
                  <a:txBody>
                    <a:bodyPr/>
                    <a:lstStyle/>
                    <a:p>
                      <a:pPr>
                        <a:buNone/>
                      </a:pPr>
                      <a:r>
                        <a:rPr lang="id-ID" altLang="en-US" sz="1100">
                          <a:sym typeface="+mn-ea"/>
                        </a:rPr>
                        <a:t>PEMENUHAN PERENCANAAN KINERJA TAHUNAN</a:t>
                      </a:r>
                      <a:endParaRPr lang="id-ID" altLang="en-US" sz="1100" b="1">
                        <a:sym typeface="+mn-ea"/>
                      </a:endParaRPr>
                    </a:p>
                  </a:txBody>
                  <a:tcPr marL="56697" marR="56697" marT="28348" marB="28348"/>
                </a:tc>
                <a:tc>
                  <a:txBody>
                    <a:bodyPr/>
                    <a:lstStyle/>
                    <a:p>
                      <a:pPr algn="ctr">
                        <a:buNone/>
                      </a:pPr>
                      <a:r>
                        <a:rPr lang="en-US" altLang="en-US" sz="1100" dirty="0"/>
                        <a:t>2</a:t>
                      </a:r>
                      <a:r>
                        <a:rPr lang="id-ID" altLang="en-US" sz="1100" dirty="0"/>
                        <a:t>%</a:t>
                      </a:r>
                      <a:endParaRPr lang="id-ID" altLang="en-US" sz="1100" b="1" dirty="0"/>
                    </a:p>
                  </a:txBody>
                  <a:tcPr marL="56697" marR="56697" marT="28348" marB="28348" anchor="ctr"/>
                </a:tc>
                <a:extLst>
                  <a:ext uri="{0D108BD9-81ED-4DB2-BD59-A6C34878D82A}">
                    <a16:rowId xmlns:a16="http://schemas.microsoft.com/office/drawing/2014/main" val="10011"/>
                  </a:ext>
                </a:extLst>
              </a:tr>
              <a:tr h="225425">
                <a:tc>
                  <a:txBody>
                    <a:bodyPr/>
                    <a:lstStyle/>
                    <a:p>
                      <a:pPr algn="ctr">
                        <a:buNone/>
                      </a:pPr>
                      <a:endParaRPr lang="en-US" sz="1100"/>
                    </a:p>
                  </a:txBody>
                  <a:tcPr marL="56697" marR="56697" marT="28348" marB="28348" anchor="ctr"/>
                </a:tc>
                <a:tc>
                  <a:txBody>
                    <a:bodyPr/>
                    <a:lstStyle/>
                    <a:p>
                      <a:pPr>
                        <a:buNone/>
                      </a:pPr>
                      <a:r>
                        <a:rPr lang="id-ID" altLang="en-US" sz="1100" dirty="0"/>
                        <a:t>1) Dokumen perencanaan kinerja tahunan telah disusun</a:t>
                      </a:r>
                      <a:endParaRPr lang="id-ID" altLang="en-US" sz="1100" b="0" dirty="0"/>
                    </a:p>
                  </a:txBody>
                  <a:tcPr marL="56697" marR="56697" marT="28348" marB="28348"/>
                </a:tc>
                <a:tc>
                  <a:txBody>
                    <a:bodyPr/>
                    <a:lstStyle/>
                    <a:p>
                      <a:pPr algn="ctr">
                        <a:buNone/>
                      </a:pPr>
                      <a:endParaRPr lang="en-US" sz="1100"/>
                    </a:p>
                  </a:txBody>
                  <a:tcPr marL="56697" marR="56697" marT="28348" marB="28348" anchor="ctr"/>
                </a:tc>
                <a:extLst>
                  <a:ext uri="{0D108BD9-81ED-4DB2-BD59-A6C34878D82A}">
                    <a16:rowId xmlns:a16="http://schemas.microsoft.com/office/drawing/2014/main" val="10012"/>
                  </a:ext>
                </a:extLst>
              </a:tr>
              <a:tr h="225425">
                <a:tc>
                  <a:txBody>
                    <a:bodyPr/>
                    <a:lstStyle/>
                    <a:p>
                      <a:pPr algn="ctr">
                        <a:buNone/>
                      </a:pPr>
                      <a:endParaRPr lang="en-US" sz="1100"/>
                    </a:p>
                  </a:txBody>
                  <a:tcPr marL="56697" marR="56697" marT="28348" marB="28348" anchor="ctr"/>
                </a:tc>
                <a:tc>
                  <a:txBody>
                    <a:bodyPr/>
                    <a:lstStyle/>
                    <a:p>
                      <a:pPr>
                        <a:buNone/>
                      </a:pPr>
                      <a:r>
                        <a:rPr lang="id-ID" altLang="en-US" sz="1100" dirty="0"/>
                        <a:t>2) Perjanjian Kinerja (PK) telah disusun</a:t>
                      </a:r>
                      <a:endParaRPr lang="id-ID" altLang="en-US" sz="1100" b="0" dirty="0"/>
                    </a:p>
                  </a:txBody>
                  <a:tcPr marL="56697" marR="56697" marT="28348" marB="28348"/>
                </a:tc>
                <a:tc>
                  <a:txBody>
                    <a:bodyPr/>
                    <a:lstStyle/>
                    <a:p>
                      <a:pPr algn="ctr">
                        <a:buNone/>
                      </a:pPr>
                      <a:endParaRPr lang="en-US" sz="1100"/>
                    </a:p>
                  </a:txBody>
                  <a:tcPr marL="56697" marR="56697" marT="28348" marB="28348" anchor="ctr"/>
                </a:tc>
                <a:extLst>
                  <a:ext uri="{0D108BD9-81ED-4DB2-BD59-A6C34878D82A}">
                    <a16:rowId xmlns:a16="http://schemas.microsoft.com/office/drawing/2014/main" val="10013"/>
                  </a:ext>
                </a:extLst>
              </a:tr>
              <a:tr h="225425">
                <a:tc>
                  <a:txBody>
                    <a:bodyPr/>
                    <a:lstStyle/>
                    <a:p>
                      <a:pPr algn="ctr">
                        <a:buNone/>
                      </a:pPr>
                      <a:endParaRPr lang="en-US" sz="1100"/>
                    </a:p>
                  </a:txBody>
                  <a:tcPr marL="56697" marR="56697" marT="28348" marB="28348" anchor="ctr"/>
                </a:tc>
                <a:tc>
                  <a:txBody>
                    <a:bodyPr/>
                    <a:lstStyle/>
                    <a:p>
                      <a:pPr>
                        <a:buNone/>
                      </a:pPr>
                      <a:r>
                        <a:rPr lang="id-ID" altLang="en-US" sz="1100" dirty="0"/>
                        <a:t>3) PK telah menyajikan IKU</a:t>
                      </a:r>
                      <a:endParaRPr lang="id-ID" altLang="en-US" sz="1100" b="0" dirty="0"/>
                    </a:p>
                  </a:txBody>
                  <a:tcPr marL="56697" marR="56697" marT="28348" marB="28348"/>
                </a:tc>
                <a:tc>
                  <a:txBody>
                    <a:bodyPr/>
                    <a:lstStyle/>
                    <a:p>
                      <a:pPr algn="ctr">
                        <a:buNone/>
                      </a:pPr>
                      <a:endParaRPr lang="en-US" sz="1100"/>
                    </a:p>
                  </a:txBody>
                  <a:tcPr marL="56697" marR="56697" marT="28348" marB="28348" anchor="ctr"/>
                </a:tc>
                <a:extLst>
                  <a:ext uri="{0D108BD9-81ED-4DB2-BD59-A6C34878D82A}">
                    <a16:rowId xmlns:a16="http://schemas.microsoft.com/office/drawing/2014/main" val="10014"/>
                  </a:ext>
                </a:extLst>
              </a:tr>
              <a:tr h="225425">
                <a:tc>
                  <a:txBody>
                    <a:bodyPr/>
                    <a:lstStyle/>
                    <a:p>
                      <a:pPr algn="ctr">
                        <a:buNone/>
                      </a:pPr>
                      <a:endParaRPr lang="en-US" sz="1100"/>
                    </a:p>
                  </a:txBody>
                  <a:tcPr marL="56697" marR="56697" marT="28348" marB="28348" anchor="ctr"/>
                </a:tc>
                <a:tc>
                  <a:txBody>
                    <a:bodyPr/>
                    <a:lstStyle/>
                    <a:p>
                      <a:pPr marL="0" marR="0" indent="0" algn="l" defTabSz="710397" rtl="0" eaLnBrk="1" fontAlgn="auto" latinLnBrk="0" hangingPunct="1">
                        <a:lnSpc>
                          <a:spcPct val="100000"/>
                        </a:lnSpc>
                        <a:spcBef>
                          <a:spcPts val="0"/>
                        </a:spcBef>
                        <a:spcAft>
                          <a:spcPts val="0"/>
                        </a:spcAft>
                        <a:buClrTx/>
                        <a:buSzTx/>
                        <a:buFontTx/>
                        <a:buNone/>
                        <a:tabLst/>
                        <a:defRPr/>
                      </a:pPr>
                      <a:r>
                        <a:rPr lang="en-US" altLang="en-US" sz="1100" dirty="0"/>
                        <a:t>4</a:t>
                      </a:r>
                      <a:r>
                        <a:rPr lang="id-ID" altLang="en-US" sz="1100" dirty="0"/>
                        <a:t>) PK telah </a:t>
                      </a:r>
                      <a:r>
                        <a:rPr lang="en-US" altLang="en-US" sz="1100" dirty="0" err="1"/>
                        <a:t>dipublikasikaan</a:t>
                      </a:r>
                      <a:endParaRPr lang="id-ID" altLang="en-US" sz="1100" b="0" dirty="0"/>
                    </a:p>
                  </a:txBody>
                  <a:tcPr marL="56697" marR="56697" marT="28348" marB="28348"/>
                </a:tc>
                <a:tc>
                  <a:txBody>
                    <a:bodyPr/>
                    <a:lstStyle/>
                    <a:p>
                      <a:pPr algn="ctr">
                        <a:buNone/>
                      </a:pPr>
                      <a:endParaRPr lang="en-US" sz="1100" dirty="0"/>
                    </a:p>
                  </a:txBody>
                  <a:tcPr marL="56697" marR="56697" marT="28348" marB="28348" anchor="ctr"/>
                </a:tc>
                <a:extLst>
                  <a:ext uri="{0D108BD9-81ED-4DB2-BD59-A6C34878D82A}">
                    <a16:rowId xmlns:a16="http://schemas.microsoft.com/office/drawing/2014/main" val="10015"/>
                  </a:ext>
                </a:extLst>
              </a:tr>
            </a:tbl>
          </a:graphicData>
        </a:graphic>
      </p:graphicFrame>
      <p:sp>
        <p:nvSpPr>
          <p:cNvPr id="4" name="Slide Number Placeholder 2"/>
          <p:cNvSpPr>
            <a:spLocks noGrp="1"/>
          </p:cNvSpPr>
          <p:nvPr/>
        </p:nvSpPr>
        <p:spPr>
          <a:xfrm>
            <a:off x="7113276" y="5006975"/>
            <a:ext cx="446405" cy="251460"/>
          </a:xfrm>
          <a:prstGeom prst="rect">
            <a:avLst/>
          </a:prstGeom>
          <a:solidFill>
            <a:srgbClr val="F9BE19"/>
          </a:solidFill>
        </p:spPr>
        <p:txBody>
          <a:bodyPr vert="horz" lIns="91365" tIns="45684" rIns="91365" bIns="45684"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32">
              <a:defRPr/>
            </a:pPr>
            <a:fld id="{05502A5B-6024-440D-A5A9-5A109256076E}" type="slidenum">
              <a:rPr lang="en-US" b="1">
                <a:solidFill>
                  <a:schemeClr val="tx1"/>
                </a:solidFill>
                <a:latin typeface="Calibri" panose="020F0502020204030204"/>
              </a:rPr>
              <a:pPr defTabSz="913632">
                <a:defRPr/>
              </a:pPr>
              <a:t>119</a:t>
            </a:fld>
            <a:endParaRPr lang="en-US" b="1">
              <a:solidFill>
                <a:schemeClr val="tx1"/>
              </a:solidFill>
              <a:latin typeface="Calibri" panose="020F0502020204030204"/>
            </a:endParaRPr>
          </a:p>
        </p:txBody>
      </p:sp>
      <p:sp>
        <p:nvSpPr>
          <p:cNvPr id="7" name="Title 1"/>
          <p:cNvSpPr txBox="1">
            <a:spLocks/>
          </p:cNvSpPr>
          <p:nvPr/>
        </p:nvSpPr>
        <p:spPr>
          <a:xfrm>
            <a:off x="240240" y="144000"/>
            <a:ext cx="6520220" cy="344032"/>
          </a:xfrm>
          <a:prstGeom prst="rect">
            <a:avLst/>
          </a:prstGeom>
        </p:spPr>
        <p:txBody>
          <a:bodyPr vert="horz" lIns="91440" tIns="45720" rIns="91440" bIns="45720" rtlCol="0" anchor="ctr">
            <a:noAutofit/>
          </a:bodyPr>
          <a:lstStyle>
            <a:lvl1pPr algn="l" defTabSz="710397" rtl="0" eaLnBrk="1" latinLnBrk="0" hangingPunct="1">
              <a:lnSpc>
                <a:spcPct val="90000"/>
              </a:lnSpc>
              <a:spcBef>
                <a:spcPct val="0"/>
              </a:spcBef>
              <a:buNone/>
              <a:defRPr sz="2000" b="1" kern="1200">
                <a:solidFill>
                  <a:schemeClr val="tx1"/>
                </a:solidFill>
                <a:latin typeface="+mn-lt"/>
                <a:ea typeface="+mj-ea"/>
                <a:cs typeface="+mj-cs"/>
              </a:defRPr>
            </a:lvl1pPr>
          </a:lstStyle>
          <a:p>
            <a:r>
              <a:rPr lang="id-ID" dirty="0">
                <a:sym typeface="+mn-ea"/>
              </a:rPr>
              <a:t>Lanjutan ... (KOMPONEN EVALUASI AKIP </a:t>
            </a:r>
            <a:r>
              <a:rPr lang="en-US" dirty="0">
                <a:sym typeface="+mn-ea"/>
              </a:rPr>
              <a:t>PUSAT </a:t>
            </a:r>
            <a:r>
              <a:rPr lang="id-ID" dirty="0">
                <a:sym typeface="+mn-ea"/>
              </a:rPr>
              <a:t>OLEH APIP)</a:t>
            </a:r>
            <a:endParaRPr lang="id-ID" dirty="0"/>
          </a:p>
        </p:txBody>
      </p:sp>
    </p:spTree>
    <p:extLst>
      <p:ext uri="{BB962C8B-B14F-4D97-AF65-F5344CB8AC3E}">
        <p14:creationId xmlns:p14="http://schemas.microsoft.com/office/powerpoint/2010/main" val="62123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3600" y="144000"/>
            <a:ext cx="6369775" cy="344032"/>
          </a:xfrm>
        </p:spPr>
        <p:txBody>
          <a:bodyPr>
            <a:noAutofit/>
          </a:bodyPr>
          <a:lstStyle/>
          <a:p>
            <a:pPr marL="179388" algn="l"/>
            <a:r>
              <a:rPr lang="id-ID" dirty="0"/>
              <a:t>A. </a:t>
            </a:r>
            <a:r>
              <a:rPr lang="en-US" dirty="0"/>
              <a:t>DASAR HUKUM PENYELENGGARAAN SAKIP</a:t>
            </a:r>
          </a:p>
        </p:txBody>
      </p:sp>
      <p:sp>
        <p:nvSpPr>
          <p:cNvPr id="4" name="TextBox 105"/>
          <p:cNvSpPr txBox="1">
            <a:spLocks noChangeArrowheads="1"/>
          </p:cNvSpPr>
          <p:nvPr/>
        </p:nvSpPr>
        <p:spPr bwMode="auto">
          <a:xfrm>
            <a:off x="191265" y="554852"/>
            <a:ext cx="63360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0"/>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0"/>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0"/>
              </a:defRPr>
            </a:lvl3pPr>
            <a:lvl4pPr marL="1600200" indent="-228600">
              <a:spcBef>
                <a:spcPts val="400"/>
              </a:spcBef>
              <a:buClr>
                <a:srgbClr val="B77851"/>
              </a:buClr>
              <a:buSzPct val="75000"/>
              <a:buFont typeface="Wingdings" panose="05000000000000000000" pitchFamily="2" charset="2"/>
              <a:buChar char=""/>
              <a:defRPr sz="2000">
                <a:solidFill>
                  <a:schemeClr val="tx1"/>
                </a:solidFill>
                <a:latin typeface="Tw Cen MT" panose="020B0602020104020603" pitchFamily="34" charset="0"/>
              </a:defRPr>
            </a:lvl4pPr>
            <a:lvl5pPr marL="2057400" indent="-228600">
              <a:spcBef>
                <a:spcPts val="400"/>
              </a:spcBef>
              <a:buClr>
                <a:srgbClr val="776A5B"/>
              </a:buClr>
              <a:buSzPct val="65000"/>
              <a:buFont typeface="Wingdings" panose="05000000000000000000" pitchFamily="2" charset="2"/>
              <a:buChar char=""/>
              <a:defRPr sz="2000">
                <a:solidFill>
                  <a:schemeClr val="tx1"/>
                </a:solidFill>
                <a:latin typeface="Tw Cen MT" panose="020B0602020104020603" pitchFamily="34" charset="0"/>
              </a:defRPr>
            </a:lvl5pPr>
            <a:lvl6pPr marL="2514600" indent="-228600" eaLnBrk="0" fontAlgn="base" hangingPunct="0">
              <a:spcBef>
                <a:spcPts val="400"/>
              </a:spcBef>
              <a:spcAft>
                <a:spcPct val="0"/>
              </a:spcAft>
              <a:buClr>
                <a:srgbClr val="776A5B"/>
              </a:buClr>
              <a:buSzPct val="65000"/>
              <a:buFont typeface="Wingdings" panose="05000000000000000000" pitchFamily="2" charset="2"/>
              <a:buChar char=""/>
              <a:defRPr sz="2000">
                <a:solidFill>
                  <a:schemeClr val="tx1"/>
                </a:solidFill>
                <a:latin typeface="Tw Cen MT" panose="020B0602020104020603" pitchFamily="34" charset="0"/>
              </a:defRPr>
            </a:lvl6pPr>
            <a:lvl7pPr marL="2971800" indent="-228600" eaLnBrk="0" fontAlgn="base" hangingPunct="0">
              <a:spcBef>
                <a:spcPts val="400"/>
              </a:spcBef>
              <a:spcAft>
                <a:spcPct val="0"/>
              </a:spcAft>
              <a:buClr>
                <a:srgbClr val="776A5B"/>
              </a:buClr>
              <a:buSzPct val="65000"/>
              <a:buFont typeface="Wingdings" panose="05000000000000000000" pitchFamily="2" charset="2"/>
              <a:buChar char=""/>
              <a:defRPr sz="2000">
                <a:solidFill>
                  <a:schemeClr val="tx1"/>
                </a:solidFill>
                <a:latin typeface="Tw Cen MT" panose="020B0602020104020603" pitchFamily="34" charset="0"/>
              </a:defRPr>
            </a:lvl7pPr>
            <a:lvl8pPr marL="3429000" indent="-228600" eaLnBrk="0" fontAlgn="base" hangingPunct="0">
              <a:spcBef>
                <a:spcPts val="400"/>
              </a:spcBef>
              <a:spcAft>
                <a:spcPct val="0"/>
              </a:spcAft>
              <a:buClr>
                <a:srgbClr val="776A5B"/>
              </a:buClr>
              <a:buSzPct val="65000"/>
              <a:buFont typeface="Wingdings" panose="05000000000000000000" pitchFamily="2" charset="2"/>
              <a:buChar char=""/>
              <a:defRPr sz="2000">
                <a:solidFill>
                  <a:schemeClr val="tx1"/>
                </a:solidFill>
                <a:latin typeface="Tw Cen MT" panose="020B0602020104020603" pitchFamily="34" charset="0"/>
              </a:defRPr>
            </a:lvl8pPr>
            <a:lvl9pPr marL="3886200" indent="-228600" eaLnBrk="0" fontAlgn="base" hangingPunct="0">
              <a:spcBef>
                <a:spcPts val="400"/>
              </a:spcBef>
              <a:spcAft>
                <a:spcPct val="0"/>
              </a:spcAft>
              <a:buClr>
                <a:srgbClr val="776A5B"/>
              </a:buClr>
              <a:buSzPct val="65000"/>
              <a:buFont typeface="Wingdings" panose="05000000000000000000" pitchFamily="2" charset="2"/>
              <a:buChar char=""/>
              <a:defRPr sz="2000">
                <a:solidFill>
                  <a:schemeClr val="tx1"/>
                </a:solidFill>
                <a:latin typeface="Tw Cen MT" panose="020B0602020104020603" pitchFamily="34" charset="0"/>
              </a:defRPr>
            </a:lvl9pPr>
          </a:lstStyle>
          <a:p>
            <a:pPr marL="0" marR="0" lvl="0" indent="0" algn="just" defTabSz="914400" rtl="0" eaLnBrk="1" fontAlgn="auto" latinLnBrk="0" hangingPunct="1">
              <a:lnSpc>
                <a:spcPct val="100000"/>
              </a:lnSpc>
              <a:spcBef>
                <a:spcPct val="0"/>
              </a:spcBef>
              <a:spcAft>
                <a:spcPts val="600"/>
              </a:spcAft>
              <a:buClrTx/>
              <a:buSzTx/>
              <a:buFontTx/>
              <a:buNone/>
              <a:defRPr/>
            </a:pPr>
            <a:r>
              <a:rPr kumimoji="0" lang="id-ID" altLang="id-ID" sz="1000" b="1" i="0" u="none" strike="noStrike" kern="1200" cap="none" spc="0" normalizeH="0" baseline="0" noProof="0" dirty="0">
                <a:ln>
                  <a:noFill/>
                </a:ln>
                <a:solidFill>
                  <a:schemeClr val="accent6">
                    <a:lumMod val="50000"/>
                  </a:schemeClr>
                </a:solidFill>
                <a:effectLst/>
                <a:uLnTx/>
                <a:uFillTx/>
                <a:latin typeface="Calibri" panose="020F0502020204030204" pitchFamily="34" charset="0"/>
              </a:rPr>
              <a:t>UU</a:t>
            </a:r>
            <a:r>
              <a:rPr kumimoji="0" lang="sv-SE" altLang="id-ID" sz="1000" b="1" i="0" u="none" strike="noStrike" kern="1200" cap="none" spc="0" normalizeH="0" baseline="0" noProof="0" dirty="0">
                <a:ln>
                  <a:noFill/>
                </a:ln>
                <a:solidFill>
                  <a:schemeClr val="accent6">
                    <a:lumMod val="50000"/>
                  </a:schemeClr>
                </a:solidFill>
                <a:effectLst/>
                <a:uLnTx/>
                <a:uFillTx/>
                <a:latin typeface="Calibri" panose="020F0502020204030204" pitchFamily="34" charset="0"/>
              </a:rPr>
              <a:t> Nomor 17 Tahun 2003</a:t>
            </a:r>
            <a:r>
              <a:rPr kumimoji="0" lang="id-ID" altLang="id-ID" sz="1000" b="1" i="0" u="none" strike="noStrike" kern="1200" cap="none" spc="0" normalizeH="0" baseline="0" noProof="0" dirty="0">
                <a:ln>
                  <a:noFill/>
                </a:ln>
                <a:solidFill>
                  <a:schemeClr val="accent6">
                    <a:lumMod val="50000"/>
                  </a:schemeClr>
                </a:solidFill>
                <a:effectLst/>
                <a:uLnTx/>
                <a:uFillTx/>
                <a:latin typeface="Calibri" panose="020F0502020204030204" pitchFamily="34" charset="0"/>
              </a:rPr>
              <a:t> tentang </a:t>
            </a:r>
            <a:r>
              <a:rPr kumimoji="0" lang="sv-SE" altLang="id-ID" sz="1000" b="1" i="0" u="none" strike="noStrike" kern="1200" cap="none" spc="0" normalizeH="0" baseline="0" noProof="0" dirty="0">
                <a:ln>
                  <a:noFill/>
                </a:ln>
                <a:solidFill>
                  <a:schemeClr val="accent6">
                    <a:lumMod val="50000"/>
                  </a:schemeClr>
                </a:solidFill>
                <a:effectLst/>
                <a:uLnTx/>
                <a:uFillTx/>
                <a:latin typeface="Calibri" panose="020F0502020204030204" pitchFamily="34" charset="0"/>
              </a:rPr>
              <a:t>Keuangan Negara</a:t>
            </a:r>
            <a:endParaRPr kumimoji="0" lang="id-ID" altLang="id-ID" sz="1000" b="1" i="0" u="none" strike="noStrike" kern="1200" cap="none" spc="0" normalizeH="0" baseline="0" noProof="0" dirty="0">
              <a:ln>
                <a:noFill/>
              </a:ln>
              <a:solidFill>
                <a:schemeClr val="accent6">
                  <a:lumMod val="50000"/>
                </a:schemeClr>
              </a:solidFill>
              <a:effectLst/>
              <a:uLnTx/>
              <a:uFillTx/>
              <a:latin typeface="Calibri" panose="020F0502020204030204" pitchFamily="34" charset="0"/>
            </a:endParaRPr>
          </a:p>
          <a:p>
            <a:pPr marL="0" marR="0" lvl="0" indent="0" algn="just" defTabSz="914400" rtl="0" eaLnBrk="1" fontAlgn="auto" latinLnBrk="0" hangingPunct="1">
              <a:lnSpc>
                <a:spcPct val="100000"/>
              </a:lnSpc>
              <a:spcBef>
                <a:spcPct val="0"/>
              </a:spcBef>
              <a:spcAft>
                <a:spcPts val="0"/>
              </a:spcAft>
              <a:buClrTx/>
              <a:buSzTx/>
              <a:buFontTx/>
              <a:buNone/>
              <a:defRPr/>
            </a:pPr>
            <a:r>
              <a:rPr kumimoji="0" lang="id-ID" altLang="id-ID" sz="1000" b="1" i="0" u="none" strike="noStrike" kern="1200" cap="none" spc="0" normalizeH="0" baseline="0" noProof="0" dirty="0">
                <a:ln>
                  <a:noFill/>
                </a:ln>
                <a:solidFill>
                  <a:schemeClr val="accent6">
                    <a:lumMod val="50000"/>
                  </a:schemeClr>
                </a:solidFill>
                <a:effectLst/>
                <a:uLnTx/>
                <a:uFillTx/>
                <a:latin typeface="Calibri" panose="020F0502020204030204" pitchFamily="34" charset="0"/>
              </a:rPr>
              <a:t>UU Nomor 1 Tahun 2004 tentang Perbendaharaan Negara</a:t>
            </a:r>
          </a:p>
          <a:p>
            <a:pPr marL="0" marR="0" lvl="0" indent="0" algn="just" defTabSz="914400" rtl="0" eaLnBrk="1" fontAlgn="auto" latinLnBrk="0" hangingPunct="1">
              <a:lnSpc>
                <a:spcPct val="100000"/>
              </a:lnSpc>
              <a:spcBef>
                <a:spcPct val="0"/>
              </a:spcBef>
              <a:spcAft>
                <a:spcPts val="0"/>
              </a:spcAft>
              <a:buClrTx/>
              <a:buSzTx/>
              <a:buFontTx/>
              <a:buNone/>
              <a:defRPr/>
            </a:pPr>
            <a:r>
              <a:rPr kumimoji="0" lang="en-US" sz="1000" b="0" i="0" u="none" strike="noStrike" kern="1200" cap="none" spc="0" normalizeH="0" baseline="0" noProof="0" dirty="0" err="1">
                <a:ln>
                  <a:noFill/>
                </a:ln>
                <a:solidFill>
                  <a:srgbClr val="44546A">
                    <a:lumMod val="50000"/>
                  </a:srgbClr>
                </a:solidFill>
                <a:effectLst/>
                <a:uLnTx/>
                <a:uFillTx/>
                <a:latin typeface="Calibri" panose="020F0502020204030204" pitchFamily="34" charset="0"/>
                <a:ea typeface="Verdana" panose="020B0604030504040204" pitchFamily="34" charset="0"/>
                <a:cs typeface="Verdana" panose="020B0604030504040204" pitchFamily="34" charset="0"/>
              </a:rPr>
              <a:t>Asas</a:t>
            </a:r>
            <a:r>
              <a:rPr kumimoji="0" lang="en-US" sz="1000" b="0" i="0" u="none" strike="noStrike" kern="1200" cap="none" spc="0" normalizeH="0" baseline="0" noProof="0" dirty="0">
                <a:ln>
                  <a:noFill/>
                </a:ln>
                <a:solidFill>
                  <a:srgbClr val="44546A">
                    <a:lumMod val="50000"/>
                  </a:srgbClr>
                </a:solidFill>
                <a:effectLst/>
                <a:uLnTx/>
                <a:uFillTx/>
                <a:latin typeface="Calibri" panose="020F0502020204030204" pitchFamily="34" charset="0"/>
                <a:ea typeface="Verdana" panose="020B0604030504040204" pitchFamily="34" charset="0"/>
                <a:cs typeface="Verdana" panose="020B0604030504040204" pitchFamily="34" charset="0"/>
              </a:rPr>
              <a:t> </a:t>
            </a:r>
            <a:r>
              <a:rPr kumimoji="0" lang="en-US" sz="1000" b="0" i="0" u="none" strike="noStrike" kern="1200" cap="none" spc="0" normalizeH="0" baseline="0" noProof="0" dirty="0" err="1">
                <a:ln>
                  <a:noFill/>
                </a:ln>
                <a:solidFill>
                  <a:srgbClr val="44546A">
                    <a:lumMod val="50000"/>
                  </a:srgbClr>
                </a:solidFill>
                <a:effectLst/>
                <a:uLnTx/>
                <a:uFillTx/>
                <a:latin typeface="Calibri" panose="020F0502020204030204" pitchFamily="34" charset="0"/>
                <a:ea typeface="Verdana" panose="020B0604030504040204" pitchFamily="34" charset="0"/>
                <a:cs typeface="Verdana" panose="020B0604030504040204" pitchFamily="34" charset="0"/>
              </a:rPr>
              <a:t>pengelolaan</a:t>
            </a:r>
            <a:r>
              <a:rPr kumimoji="0" lang="en-US" sz="1000" b="0" i="0" u="none" strike="noStrike" kern="1200" cap="none" spc="0" normalizeH="0" baseline="0" noProof="0" dirty="0">
                <a:ln>
                  <a:noFill/>
                </a:ln>
                <a:solidFill>
                  <a:srgbClr val="44546A">
                    <a:lumMod val="50000"/>
                  </a:srgbClr>
                </a:solidFill>
                <a:effectLst/>
                <a:uLnTx/>
                <a:uFillTx/>
                <a:latin typeface="Calibri" panose="020F0502020204030204" pitchFamily="34" charset="0"/>
                <a:ea typeface="Verdana" panose="020B0604030504040204" pitchFamily="34" charset="0"/>
                <a:cs typeface="Verdana" panose="020B0604030504040204" pitchFamily="34" charset="0"/>
              </a:rPr>
              <a:t> </a:t>
            </a:r>
            <a:r>
              <a:rPr kumimoji="0" lang="en-US" sz="1000" b="0" i="0" u="none" strike="noStrike" kern="1200" cap="none" spc="0" normalizeH="0" baseline="0" noProof="0" dirty="0" err="1">
                <a:ln>
                  <a:noFill/>
                </a:ln>
                <a:solidFill>
                  <a:srgbClr val="44546A">
                    <a:lumMod val="50000"/>
                  </a:srgbClr>
                </a:solidFill>
                <a:effectLst/>
                <a:uLnTx/>
                <a:uFillTx/>
                <a:latin typeface="Calibri" panose="020F0502020204030204" pitchFamily="34" charset="0"/>
                <a:ea typeface="Verdana" panose="020B0604030504040204" pitchFamily="34" charset="0"/>
                <a:cs typeface="Verdana" panose="020B0604030504040204" pitchFamily="34" charset="0"/>
              </a:rPr>
              <a:t>keuangan</a:t>
            </a:r>
            <a:r>
              <a:rPr kumimoji="0" lang="en-US" sz="1000" b="0" i="0" u="none" strike="noStrike" kern="1200" cap="none" spc="0" normalizeH="0" baseline="0" noProof="0" dirty="0">
                <a:ln>
                  <a:noFill/>
                </a:ln>
                <a:solidFill>
                  <a:srgbClr val="44546A">
                    <a:lumMod val="50000"/>
                  </a:srgbClr>
                </a:solidFill>
                <a:effectLst/>
                <a:uLnTx/>
                <a:uFillTx/>
                <a:latin typeface="Calibri" panose="020F0502020204030204" pitchFamily="34" charset="0"/>
                <a:ea typeface="Verdana" panose="020B0604030504040204" pitchFamily="34" charset="0"/>
                <a:cs typeface="Verdana" panose="020B0604030504040204" pitchFamily="34" charset="0"/>
              </a:rPr>
              <a:t> negara </a:t>
            </a:r>
            <a:r>
              <a:rPr kumimoji="0" lang="en-US" sz="1000" b="0" i="0" u="none" strike="noStrike" kern="1200" cap="none" spc="0" normalizeH="0" baseline="0" noProof="0" dirty="0" err="1">
                <a:ln>
                  <a:noFill/>
                </a:ln>
                <a:solidFill>
                  <a:srgbClr val="44546A">
                    <a:lumMod val="50000"/>
                  </a:srgbClr>
                </a:solidFill>
                <a:effectLst/>
                <a:uLnTx/>
                <a:uFillTx/>
                <a:latin typeface="Calibri" panose="020F0502020204030204" pitchFamily="34" charset="0"/>
                <a:ea typeface="Verdana" panose="020B0604030504040204" pitchFamily="34" charset="0"/>
                <a:cs typeface="Verdana" panose="020B0604030504040204" pitchFamily="34" charset="0"/>
              </a:rPr>
              <a:t>adalah</a:t>
            </a:r>
            <a:r>
              <a:rPr kumimoji="0" lang="en-US" sz="1000" b="0" i="0" u="none" strike="noStrike" kern="1200" cap="none" spc="0" normalizeH="0" baseline="0" noProof="0" dirty="0">
                <a:ln>
                  <a:noFill/>
                </a:ln>
                <a:solidFill>
                  <a:srgbClr val="44546A">
                    <a:lumMod val="50000"/>
                  </a:srgbClr>
                </a:solidFill>
                <a:effectLst/>
                <a:uLnTx/>
                <a:uFillTx/>
                <a:latin typeface="Calibri" panose="020F0502020204030204" pitchFamily="34" charset="0"/>
                <a:ea typeface="Verdana" panose="020B0604030504040204" pitchFamily="34" charset="0"/>
                <a:cs typeface="Verdana" panose="020B0604030504040204" pitchFamily="34" charset="0"/>
              </a:rPr>
              <a:t> </a:t>
            </a:r>
            <a:r>
              <a:rPr kumimoji="0" lang="en-US" sz="1000" b="0" i="0" u="none" strike="noStrike" kern="1200" cap="none" spc="0" normalizeH="0" baseline="0" noProof="0" dirty="0" err="1">
                <a:ln>
                  <a:noFill/>
                </a:ln>
                <a:solidFill>
                  <a:srgbClr val="44546A">
                    <a:lumMod val="50000"/>
                  </a:srgbClr>
                </a:solidFill>
                <a:effectLst/>
                <a:uLnTx/>
                <a:uFillTx/>
                <a:latin typeface="Calibri" panose="020F0502020204030204" pitchFamily="34" charset="0"/>
                <a:ea typeface="Verdana" panose="020B0604030504040204" pitchFamily="34" charset="0"/>
                <a:cs typeface="Verdana" panose="020B0604030504040204" pitchFamily="34" charset="0"/>
              </a:rPr>
              <a:t>akuntabilitas</a:t>
            </a:r>
            <a:r>
              <a:rPr kumimoji="0" lang="id-ID" sz="1000" b="0" i="0" u="none" strike="noStrike" kern="1200" cap="none" spc="0" normalizeH="0" baseline="0" noProof="0" dirty="0">
                <a:ln>
                  <a:noFill/>
                </a:ln>
                <a:solidFill>
                  <a:srgbClr val="44546A">
                    <a:lumMod val="50000"/>
                  </a:srgbClr>
                </a:solidFill>
                <a:effectLst/>
                <a:uLnTx/>
                <a:uFillTx/>
                <a:latin typeface="Calibri" panose="020F0502020204030204" pitchFamily="34" charset="0"/>
                <a:ea typeface="Verdana" panose="020B0604030504040204" pitchFamily="34" charset="0"/>
                <a:cs typeface="Verdana" panose="020B0604030504040204" pitchFamily="34" charset="0"/>
              </a:rPr>
              <a:t> </a:t>
            </a:r>
            <a:r>
              <a:rPr kumimoji="0" lang="en-US" sz="1000" b="0" i="0" u="none" strike="noStrike" kern="1200" cap="none" spc="0" normalizeH="0" baseline="0" noProof="0" dirty="0" err="1">
                <a:ln>
                  <a:noFill/>
                </a:ln>
                <a:solidFill>
                  <a:srgbClr val="44546A">
                    <a:lumMod val="50000"/>
                  </a:srgbClr>
                </a:solidFill>
                <a:effectLst/>
                <a:uLnTx/>
                <a:uFillTx/>
                <a:latin typeface="Calibri" panose="020F0502020204030204" pitchFamily="34" charset="0"/>
                <a:ea typeface="Verdana" panose="020B0604030504040204" pitchFamily="34" charset="0"/>
                <a:cs typeface="Verdana" panose="020B0604030504040204" pitchFamily="34" charset="0"/>
              </a:rPr>
              <a:t>berorientasi</a:t>
            </a:r>
            <a:r>
              <a:rPr kumimoji="0" lang="en-US" sz="1000" b="0" i="0" u="none" strike="noStrike" kern="1200" cap="none" spc="0" normalizeH="0" baseline="0" noProof="0" dirty="0">
                <a:ln>
                  <a:noFill/>
                </a:ln>
                <a:solidFill>
                  <a:srgbClr val="44546A">
                    <a:lumMod val="50000"/>
                  </a:srgbClr>
                </a:solidFill>
                <a:effectLst/>
                <a:uLnTx/>
                <a:uFillTx/>
                <a:latin typeface="Calibri" panose="020F0502020204030204" pitchFamily="34" charset="0"/>
                <a:ea typeface="Verdana" panose="020B0604030504040204" pitchFamily="34" charset="0"/>
                <a:cs typeface="Verdana" panose="020B0604030504040204" pitchFamily="34" charset="0"/>
              </a:rPr>
              <a:t> </a:t>
            </a:r>
            <a:r>
              <a:rPr kumimoji="0" lang="en-US" sz="1000" b="0" i="0" u="none" strike="noStrike" kern="1200" cap="none" spc="0" normalizeH="0" baseline="0" noProof="0" dirty="0" err="1">
                <a:ln>
                  <a:noFill/>
                </a:ln>
                <a:solidFill>
                  <a:srgbClr val="44546A">
                    <a:lumMod val="50000"/>
                  </a:srgbClr>
                </a:solidFill>
                <a:effectLst/>
                <a:uLnTx/>
                <a:uFillTx/>
                <a:latin typeface="Calibri" panose="020F0502020204030204" pitchFamily="34" charset="0"/>
                <a:ea typeface="Verdana" panose="020B0604030504040204" pitchFamily="34" charset="0"/>
                <a:cs typeface="Verdana" panose="020B0604030504040204" pitchFamily="34" charset="0"/>
              </a:rPr>
              <a:t>hasil</a:t>
            </a:r>
            <a:r>
              <a:rPr kumimoji="0" lang="id-ID" sz="1000" b="0" i="0" u="none" strike="noStrike" kern="1200" cap="none" spc="0" normalizeH="0" baseline="0" noProof="0" dirty="0">
                <a:ln>
                  <a:noFill/>
                </a:ln>
                <a:solidFill>
                  <a:srgbClr val="44546A">
                    <a:lumMod val="50000"/>
                  </a:srgbClr>
                </a:solidFill>
                <a:effectLst/>
                <a:uLnTx/>
                <a:uFillTx/>
                <a:latin typeface="Calibri" panose="020F0502020204030204" pitchFamily="34" charset="0"/>
                <a:ea typeface="Verdana" panose="020B0604030504040204" pitchFamily="34" charset="0"/>
                <a:cs typeface="Verdana" panose="020B0604030504040204" pitchFamily="34" charset="0"/>
              </a:rPr>
              <a:t> </a:t>
            </a:r>
            <a:r>
              <a:rPr kumimoji="0" lang="en-US" sz="1000" b="0" i="0" u="none" strike="noStrike" kern="1200" cap="none" spc="0" normalizeH="0" baseline="0" noProof="0" dirty="0" err="1">
                <a:ln>
                  <a:noFill/>
                </a:ln>
                <a:solidFill>
                  <a:srgbClr val="44546A">
                    <a:lumMod val="50000"/>
                  </a:srgbClr>
                </a:solidFill>
                <a:effectLst/>
                <a:uLnTx/>
                <a:uFillTx/>
                <a:latin typeface="Calibri" panose="020F0502020204030204" pitchFamily="34" charset="0"/>
                <a:ea typeface="Verdana" panose="020B0604030504040204" pitchFamily="34" charset="0"/>
                <a:cs typeface="Verdana" panose="020B0604030504040204" pitchFamily="34" charset="0"/>
              </a:rPr>
              <a:t>Penerapan</a:t>
            </a:r>
            <a:r>
              <a:rPr kumimoji="0" lang="en-US" sz="1000" b="0" i="0" u="none" strike="noStrike" kern="1200" cap="none" spc="0" normalizeH="0" baseline="0" noProof="0" dirty="0">
                <a:ln>
                  <a:noFill/>
                </a:ln>
                <a:solidFill>
                  <a:srgbClr val="44546A">
                    <a:lumMod val="50000"/>
                  </a:srgbClr>
                </a:solidFill>
                <a:effectLst/>
                <a:uLnTx/>
                <a:uFillTx/>
                <a:latin typeface="Calibri" panose="020F0502020204030204" pitchFamily="34" charset="0"/>
                <a:ea typeface="Verdana" panose="020B0604030504040204" pitchFamily="34" charset="0"/>
                <a:cs typeface="Verdana" panose="020B0604030504040204" pitchFamily="34" charset="0"/>
              </a:rPr>
              <a:t> </a:t>
            </a:r>
            <a:r>
              <a:rPr kumimoji="0" lang="en-US" sz="1000" b="0" i="0" u="none" strike="noStrike" kern="1200" cap="none" spc="0" normalizeH="0" baseline="0" noProof="0" dirty="0" err="1">
                <a:ln>
                  <a:noFill/>
                </a:ln>
                <a:solidFill>
                  <a:srgbClr val="44546A">
                    <a:lumMod val="50000"/>
                  </a:srgbClr>
                </a:solidFill>
                <a:effectLst/>
                <a:uLnTx/>
                <a:uFillTx/>
                <a:latin typeface="Calibri" panose="020F0502020204030204" pitchFamily="34" charset="0"/>
                <a:ea typeface="Verdana" panose="020B0604030504040204" pitchFamily="34" charset="0"/>
                <a:cs typeface="Verdana" panose="020B0604030504040204" pitchFamily="34" charset="0"/>
              </a:rPr>
              <a:t>anggaran</a:t>
            </a:r>
            <a:r>
              <a:rPr kumimoji="0" lang="en-US" sz="1000" b="0" i="0" u="none" strike="noStrike" kern="1200" cap="none" spc="0" normalizeH="0" baseline="0" noProof="0" dirty="0">
                <a:ln>
                  <a:noFill/>
                </a:ln>
                <a:solidFill>
                  <a:srgbClr val="44546A">
                    <a:lumMod val="50000"/>
                  </a:srgbClr>
                </a:solidFill>
                <a:effectLst/>
                <a:uLnTx/>
                <a:uFillTx/>
                <a:latin typeface="Calibri" panose="020F0502020204030204" pitchFamily="34" charset="0"/>
                <a:ea typeface="Verdana" panose="020B0604030504040204" pitchFamily="34" charset="0"/>
                <a:cs typeface="Verdana" panose="020B0604030504040204" pitchFamily="34" charset="0"/>
              </a:rPr>
              <a:t> </a:t>
            </a:r>
            <a:r>
              <a:rPr kumimoji="0" lang="en-US" sz="1000" b="0" i="0" u="none" strike="noStrike" kern="1200" cap="none" spc="0" normalizeH="0" baseline="0" noProof="0" dirty="0" err="1">
                <a:ln>
                  <a:noFill/>
                </a:ln>
                <a:solidFill>
                  <a:srgbClr val="44546A">
                    <a:lumMod val="50000"/>
                  </a:srgbClr>
                </a:solidFill>
                <a:effectLst/>
                <a:uLnTx/>
                <a:uFillTx/>
                <a:latin typeface="Calibri" panose="020F0502020204030204" pitchFamily="34" charset="0"/>
                <a:ea typeface="Verdana" panose="020B0604030504040204" pitchFamily="34" charset="0"/>
                <a:cs typeface="Verdana" panose="020B0604030504040204" pitchFamily="34" charset="0"/>
              </a:rPr>
              <a:t>berbasis</a:t>
            </a:r>
            <a:r>
              <a:rPr kumimoji="0" lang="en-US" sz="1000" b="0" i="0" u="none" strike="noStrike" kern="1200" cap="none" spc="0" normalizeH="0" baseline="0" noProof="0" dirty="0">
                <a:ln>
                  <a:noFill/>
                </a:ln>
                <a:solidFill>
                  <a:srgbClr val="44546A">
                    <a:lumMod val="50000"/>
                  </a:srgbClr>
                </a:solidFill>
                <a:effectLst/>
                <a:uLnTx/>
                <a:uFillTx/>
                <a:latin typeface="Calibri" panose="020F0502020204030204" pitchFamily="34" charset="0"/>
                <a:ea typeface="Verdana" panose="020B0604030504040204" pitchFamily="34" charset="0"/>
                <a:cs typeface="Verdana" panose="020B0604030504040204" pitchFamily="34" charset="0"/>
              </a:rPr>
              <a:t> </a:t>
            </a:r>
            <a:r>
              <a:rPr kumimoji="0" lang="en-US" sz="1000" b="0" i="0" u="none" strike="noStrike" kern="1200" cap="none" spc="0" normalizeH="0" baseline="0" noProof="0" dirty="0" err="1">
                <a:ln>
                  <a:noFill/>
                </a:ln>
                <a:solidFill>
                  <a:srgbClr val="44546A">
                    <a:lumMod val="50000"/>
                  </a:srgbClr>
                </a:solidFill>
                <a:effectLst/>
                <a:uLnTx/>
                <a:uFillTx/>
                <a:latin typeface="Calibri" panose="020F0502020204030204" pitchFamily="34" charset="0"/>
                <a:ea typeface="Verdana" panose="020B0604030504040204" pitchFamily="34" charset="0"/>
                <a:cs typeface="Verdana" panose="020B0604030504040204" pitchFamily="34" charset="0"/>
              </a:rPr>
              <a:t>prestasi</a:t>
            </a:r>
            <a:r>
              <a:rPr kumimoji="0" lang="en-US" sz="1000" b="0" i="0" u="none" strike="noStrike" kern="1200" cap="none" spc="0" normalizeH="0" baseline="0" noProof="0" dirty="0">
                <a:ln>
                  <a:noFill/>
                </a:ln>
                <a:solidFill>
                  <a:srgbClr val="44546A">
                    <a:lumMod val="50000"/>
                  </a:srgbClr>
                </a:solidFill>
                <a:effectLst/>
                <a:uLnTx/>
                <a:uFillTx/>
                <a:latin typeface="Calibri" panose="020F0502020204030204" pitchFamily="34" charset="0"/>
                <a:ea typeface="Verdana" panose="020B0604030504040204" pitchFamily="34" charset="0"/>
                <a:cs typeface="Verdana" panose="020B0604030504040204" pitchFamily="34" charset="0"/>
              </a:rPr>
              <a:t> </a:t>
            </a:r>
            <a:r>
              <a:rPr kumimoji="0" lang="en-US" sz="1000" b="0" i="0" u="none" strike="noStrike" kern="1200" cap="none" spc="0" normalizeH="0" baseline="0" noProof="0" dirty="0" err="1">
                <a:ln>
                  <a:noFill/>
                </a:ln>
                <a:solidFill>
                  <a:srgbClr val="44546A">
                    <a:lumMod val="50000"/>
                  </a:srgbClr>
                </a:solidFill>
                <a:effectLst/>
                <a:uLnTx/>
                <a:uFillTx/>
                <a:latin typeface="Calibri" panose="020F0502020204030204" pitchFamily="34" charset="0"/>
                <a:ea typeface="Verdana" panose="020B0604030504040204" pitchFamily="34" charset="0"/>
                <a:cs typeface="Verdana" panose="020B0604030504040204" pitchFamily="34" charset="0"/>
              </a:rPr>
              <a:t>kinerja</a:t>
            </a:r>
            <a:endParaRPr kumimoji="0" lang="en-US" sz="1000" b="0" i="0" u="none" strike="noStrike" kern="1200" cap="none" spc="0" normalizeH="0" baseline="0" noProof="0" dirty="0">
              <a:ln>
                <a:noFill/>
              </a:ln>
              <a:solidFill>
                <a:srgbClr val="44546A">
                  <a:lumMod val="50000"/>
                </a:srgbClr>
              </a:solidFill>
              <a:effectLst/>
              <a:uLnTx/>
              <a:uFillTx/>
              <a:latin typeface="Calibri" panose="020F0502020204030204" pitchFamily="34" charset="0"/>
              <a:ea typeface="Verdana" panose="020B0604030504040204" pitchFamily="34" charset="0"/>
              <a:cs typeface="Verdana" panose="020B0604030504040204" pitchFamily="34" charset="0"/>
            </a:endParaRPr>
          </a:p>
        </p:txBody>
      </p:sp>
      <p:sp>
        <p:nvSpPr>
          <p:cNvPr id="5" name="TextBox 103"/>
          <p:cNvSpPr txBox="1">
            <a:spLocks noChangeArrowheads="1"/>
          </p:cNvSpPr>
          <p:nvPr/>
        </p:nvSpPr>
        <p:spPr bwMode="auto">
          <a:xfrm>
            <a:off x="191265" y="1263363"/>
            <a:ext cx="6336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0"/>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0"/>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0"/>
              </a:defRPr>
            </a:lvl3pPr>
            <a:lvl4pPr marL="1600200" indent="-228600">
              <a:spcBef>
                <a:spcPts val="400"/>
              </a:spcBef>
              <a:buClr>
                <a:srgbClr val="B77851"/>
              </a:buClr>
              <a:buSzPct val="75000"/>
              <a:buFont typeface="Wingdings" panose="05000000000000000000" pitchFamily="2" charset="2"/>
              <a:buChar char=""/>
              <a:defRPr sz="2000">
                <a:solidFill>
                  <a:schemeClr val="tx1"/>
                </a:solidFill>
                <a:latin typeface="Tw Cen MT" panose="020B0602020104020603" pitchFamily="34" charset="0"/>
              </a:defRPr>
            </a:lvl4pPr>
            <a:lvl5pPr marL="2057400" indent="-228600">
              <a:spcBef>
                <a:spcPts val="400"/>
              </a:spcBef>
              <a:buClr>
                <a:srgbClr val="776A5B"/>
              </a:buClr>
              <a:buSzPct val="65000"/>
              <a:buFont typeface="Wingdings" panose="05000000000000000000" pitchFamily="2" charset="2"/>
              <a:buChar char=""/>
              <a:defRPr sz="2000">
                <a:solidFill>
                  <a:schemeClr val="tx1"/>
                </a:solidFill>
                <a:latin typeface="Tw Cen MT" panose="020B0602020104020603" pitchFamily="34" charset="0"/>
              </a:defRPr>
            </a:lvl5pPr>
            <a:lvl6pPr marL="2514600" indent="-228600" eaLnBrk="0" fontAlgn="base" hangingPunct="0">
              <a:spcBef>
                <a:spcPts val="400"/>
              </a:spcBef>
              <a:spcAft>
                <a:spcPct val="0"/>
              </a:spcAft>
              <a:buClr>
                <a:srgbClr val="776A5B"/>
              </a:buClr>
              <a:buSzPct val="65000"/>
              <a:buFont typeface="Wingdings" panose="05000000000000000000" pitchFamily="2" charset="2"/>
              <a:buChar char=""/>
              <a:defRPr sz="2000">
                <a:solidFill>
                  <a:schemeClr val="tx1"/>
                </a:solidFill>
                <a:latin typeface="Tw Cen MT" panose="020B0602020104020603" pitchFamily="34" charset="0"/>
              </a:defRPr>
            </a:lvl6pPr>
            <a:lvl7pPr marL="2971800" indent="-228600" eaLnBrk="0" fontAlgn="base" hangingPunct="0">
              <a:spcBef>
                <a:spcPts val="400"/>
              </a:spcBef>
              <a:spcAft>
                <a:spcPct val="0"/>
              </a:spcAft>
              <a:buClr>
                <a:srgbClr val="776A5B"/>
              </a:buClr>
              <a:buSzPct val="65000"/>
              <a:buFont typeface="Wingdings" panose="05000000000000000000" pitchFamily="2" charset="2"/>
              <a:buChar char=""/>
              <a:defRPr sz="2000">
                <a:solidFill>
                  <a:schemeClr val="tx1"/>
                </a:solidFill>
                <a:latin typeface="Tw Cen MT" panose="020B0602020104020603" pitchFamily="34" charset="0"/>
              </a:defRPr>
            </a:lvl7pPr>
            <a:lvl8pPr marL="3429000" indent="-228600" eaLnBrk="0" fontAlgn="base" hangingPunct="0">
              <a:spcBef>
                <a:spcPts val="400"/>
              </a:spcBef>
              <a:spcAft>
                <a:spcPct val="0"/>
              </a:spcAft>
              <a:buClr>
                <a:srgbClr val="776A5B"/>
              </a:buClr>
              <a:buSzPct val="65000"/>
              <a:buFont typeface="Wingdings" panose="05000000000000000000" pitchFamily="2" charset="2"/>
              <a:buChar char=""/>
              <a:defRPr sz="2000">
                <a:solidFill>
                  <a:schemeClr val="tx1"/>
                </a:solidFill>
                <a:latin typeface="Tw Cen MT" panose="020B0602020104020603" pitchFamily="34" charset="0"/>
              </a:defRPr>
            </a:lvl8pPr>
            <a:lvl9pPr marL="3886200" indent="-228600" eaLnBrk="0" fontAlgn="base" hangingPunct="0">
              <a:spcBef>
                <a:spcPts val="400"/>
              </a:spcBef>
              <a:spcAft>
                <a:spcPct val="0"/>
              </a:spcAft>
              <a:buClr>
                <a:srgbClr val="776A5B"/>
              </a:buClr>
              <a:buSzPct val="65000"/>
              <a:buFont typeface="Wingdings" panose="05000000000000000000" pitchFamily="2" charset="2"/>
              <a:buChar char=""/>
              <a:defRPr sz="2000">
                <a:solidFill>
                  <a:schemeClr val="tx1"/>
                </a:solidFill>
                <a:latin typeface="Tw Cen MT" panose="020B0602020104020603" pitchFamily="34" charset="0"/>
              </a:defRPr>
            </a:lvl9pPr>
          </a:lstStyle>
          <a:p>
            <a:pPr marL="0" marR="0" lvl="0" indent="0" algn="just" defTabSz="914400" rtl="0" eaLnBrk="1" fontAlgn="auto" latinLnBrk="0" hangingPunct="1">
              <a:lnSpc>
                <a:spcPct val="100000"/>
              </a:lnSpc>
              <a:spcBef>
                <a:spcPct val="0"/>
              </a:spcBef>
              <a:spcAft>
                <a:spcPts val="0"/>
              </a:spcAft>
              <a:buClrTx/>
              <a:buSzTx/>
              <a:buFontTx/>
              <a:buNone/>
              <a:defRPr/>
            </a:pPr>
            <a:r>
              <a:rPr kumimoji="0" lang="en-US" altLang="id-ID" sz="1000" b="1" i="0" u="none" strike="noStrike" kern="1200" cap="none" spc="0" normalizeH="0" baseline="0" noProof="0" dirty="0">
                <a:ln>
                  <a:noFill/>
                </a:ln>
                <a:solidFill>
                  <a:schemeClr val="accent6">
                    <a:lumMod val="50000"/>
                  </a:schemeClr>
                </a:solidFill>
                <a:effectLst/>
                <a:uLnTx/>
                <a:uFillTx/>
                <a:latin typeface="Calibri" panose="020F0502020204030204" pitchFamily="34" charset="0"/>
              </a:rPr>
              <a:t>P</a:t>
            </a:r>
            <a:r>
              <a:rPr kumimoji="0" lang="id-ID" altLang="id-ID" sz="1000" b="1" i="0" u="none" strike="noStrike" kern="1200" cap="none" spc="0" normalizeH="0" baseline="0" noProof="0" dirty="0">
                <a:ln>
                  <a:noFill/>
                </a:ln>
                <a:solidFill>
                  <a:schemeClr val="accent6">
                    <a:lumMod val="50000"/>
                  </a:schemeClr>
                </a:solidFill>
                <a:effectLst/>
                <a:uLnTx/>
                <a:uFillTx/>
                <a:latin typeface="Calibri" panose="020F0502020204030204" pitchFamily="34" charset="0"/>
              </a:rPr>
              <a:t>P </a:t>
            </a:r>
            <a:r>
              <a:rPr kumimoji="0" lang="en-US" altLang="id-ID" sz="1000" b="1" i="0" u="none" strike="noStrike" kern="1200" cap="none" spc="0" normalizeH="0" baseline="0" noProof="0" dirty="0" err="1">
                <a:ln>
                  <a:noFill/>
                </a:ln>
                <a:solidFill>
                  <a:schemeClr val="accent6">
                    <a:lumMod val="50000"/>
                  </a:schemeClr>
                </a:solidFill>
                <a:effectLst/>
                <a:uLnTx/>
                <a:uFillTx/>
                <a:latin typeface="Calibri" panose="020F0502020204030204" pitchFamily="34" charset="0"/>
              </a:rPr>
              <a:t>Nomor</a:t>
            </a:r>
            <a:r>
              <a:rPr kumimoji="0" lang="en-US" altLang="id-ID" sz="1000" b="1" i="0" u="none" strike="noStrike" kern="1200" cap="none" spc="0" normalizeH="0" baseline="0" noProof="0" dirty="0">
                <a:ln>
                  <a:noFill/>
                </a:ln>
                <a:solidFill>
                  <a:schemeClr val="accent6">
                    <a:lumMod val="50000"/>
                  </a:schemeClr>
                </a:solidFill>
                <a:effectLst/>
                <a:uLnTx/>
                <a:uFillTx/>
                <a:latin typeface="Calibri" panose="020F0502020204030204" pitchFamily="34" charset="0"/>
              </a:rPr>
              <a:t> 8 </a:t>
            </a:r>
            <a:r>
              <a:rPr kumimoji="0" lang="en-US" altLang="id-ID" sz="1000" b="1" i="0" u="none" strike="noStrike" kern="1200" cap="none" spc="0" normalizeH="0" baseline="0" noProof="0" dirty="0" err="1">
                <a:ln>
                  <a:noFill/>
                </a:ln>
                <a:solidFill>
                  <a:schemeClr val="accent6">
                    <a:lumMod val="50000"/>
                  </a:schemeClr>
                </a:solidFill>
                <a:effectLst/>
                <a:uLnTx/>
                <a:uFillTx/>
                <a:latin typeface="Calibri" panose="020F0502020204030204" pitchFamily="34" charset="0"/>
              </a:rPr>
              <a:t>Tahun</a:t>
            </a:r>
            <a:r>
              <a:rPr kumimoji="0" lang="en-US" altLang="id-ID" sz="1000" b="1" i="0" u="none" strike="noStrike" kern="1200" cap="none" spc="0" normalizeH="0" baseline="0" noProof="0" dirty="0">
                <a:ln>
                  <a:noFill/>
                </a:ln>
                <a:solidFill>
                  <a:schemeClr val="accent6">
                    <a:lumMod val="50000"/>
                  </a:schemeClr>
                </a:solidFill>
                <a:effectLst/>
                <a:uLnTx/>
                <a:uFillTx/>
                <a:latin typeface="Calibri" panose="020F0502020204030204" pitchFamily="34" charset="0"/>
              </a:rPr>
              <a:t> 2</a:t>
            </a:r>
            <a:r>
              <a:rPr kumimoji="0" lang="id-ID" altLang="id-ID" sz="1000" b="1" i="0" u="none" strike="noStrike" kern="1200" cap="none" spc="0" normalizeH="0" baseline="0" noProof="0" dirty="0">
                <a:ln>
                  <a:noFill/>
                </a:ln>
                <a:solidFill>
                  <a:schemeClr val="accent6">
                    <a:lumMod val="50000"/>
                  </a:schemeClr>
                </a:solidFill>
                <a:effectLst/>
                <a:uLnTx/>
                <a:uFillTx/>
                <a:latin typeface="Calibri" panose="020F0502020204030204" pitchFamily="34" charset="0"/>
              </a:rPr>
              <a:t>006 tentang Pelaporan Keuangan dan Kinerja Instansi Pemerintah</a:t>
            </a:r>
          </a:p>
          <a:p>
            <a:pPr marL="0" marR="0" lvl="0" indent="0" algn="just" defTabSz="914400" rtl="0" eaLnBrk="1" fontAlgn="auto" latinLnBrk="0" hangingPunct="1">
              <a:lnSpc>
                <a:spcPct val="100000"/>
              </a:lnSpc>
              <a:spcBef>
                <a:spcPct val="0"/>
              </a:spcBef>
              <a:spcAft>
                <a:spcPts val="0"/>
              </a:spcAft>
              <a:buClrTx/>
              <a:buSzTx/>
              <a:buFont typeface="Wingdings" panose="05000000000000000000" pitchFamily="2" charset="2"/>
              <a:buNone/>
              <a:defRPr/>
            </a:pPr>
            <a:r>
              <a:rPr kumimoji="0" lang="id-ID" sz="1000" b="0" i="0" u="none" strike="noStrike" kern="1200" cap="none" spc="0" normalizeH="0" baseline="0" noProof="0" dirty="0">
                <a:ln>
                  <a:noFill/>
                </a:ln>
                <a:solidFill>
                  <a:srgbClr val="44546A">
                    <a:lumMod val="50000"/>
                  </a:srgbClr>
                </a:solidFill>
                <a:effectLst/>
                <a:uLnTx/>
                <a:uFillTx/>
                <a:latin typeface="Calibri" panose="020F0502020204030204" pitchFamily="34" charset="0"/>
                <a:ea typeface="Verdana" panose="020B0604030504040204" pitchFamily="34" charset="0"/>
                <a:cs typeface="Verdana" panose="020B0604030504040204" pitchFamily="34" charset="0"/>
              </a:rPr>
              <a:t>Kewajiban melaporkan akuntabilitas keuangan dan </a:t>
            </a:r>
            <a:r>
              <a:rPr kumimoji="0" lang="en-US" sz="1000" b="0" i="0" u="none" strike="noStrike" kern="1200" cap="none" spc="0" normalizeH="0" baseline="0" noProof="0" dirty="0" err="1">
                <a:ln>
                  <a:noFill/>
                </a:ln>
                <a:solidFill>
                  <a:srgbClr val="44546A">
                    <a:lumMod val="50000"/>
                  </a:srgbClr>
                </a:solidFill>
                <a:effectLst/>
                <a:uLnTx/>
                <a:uFillTx/>
                <a:latin typeface="Calibri" panose="020F0502020204030204" pitchFamily="34" charset="0"/>
                <a:ea typeface="Verdana" panose="020B0604030504040204" pitchFamily="34" charset="0"/>
                <a:cs typeface="Verdana" panose="020B0604030504040204" pitchFamily="34" charset="0"/>
              </a:rPr>
              <a:t>akuntabilitas</a:t>
            </a:r>
            <a:r>
              <a:rPr kumimoji="0" lang="en-US" sz="1000" b="0" i="0" u="none" strike="noStrike" kern="1200" cap="none" spc="0" normalizeH="0" baseline="0" noProof="0" dirty="0">
                <a:ln>
                  <a:noFill/>
                </a:ln>
                <a:solidFill>
                  <a:srgbClr val="44546A">
                    <a:lumMod val="50000"/>
                  </a:srgbClr>
                </a:solidFill>
                <a:effectLst/>
                <a:uLnTx/>
                <a:uFillTx/>
                <a:latin typeface="Calibri" panose="020F0502020204030204" pitchFamily="34" charset="0"/>
                <a:ea typeface="Verdana" panose="020B0604030504040204" pitchFamily="34" charset="0"/>
                <a:cs typeface="Verdana" panose="020B0604030504040204" pitchFamily="34" charset="0"/>
              </a:rPr>
              <a:t> </a:t>
            </a:r>
            <a:r>
              <a:rPr kumimoji="0" lang="id-ID" sz="1000" b="0" i="0" u="none" strike="noStrike" kern="1200" cap="none" spc="0" normalizeH="0" baseline="0" noProof="0" dirty="0">
                <a:ln>
                  <a:noFill/>
                </a:ln>
                <a:solidFill>
                  <a:srgbClr val="44546A">
                    <a:lumMod val="50000"/>
                  </a:srgbClr>
                </a:solidFill>
                <a:effectLst/>
                <a:uLnTx/>
                <a:uFillTx/>
                <a:latin typeface="Calibri" panose="020F0502020204030204" pitchFamily="34" charset="0"/>
                <a:ea typeface="Verdana" panose="020B0604030504040204" pitchFamily="34" charset="0"/>
                <a:cs typeface="Verdana" panose="020B0604030504040204" pitchFamily="34" charset="0"/>
              </a:rPr>
              <a:t>kinerja pemerintah</a:t>
            </a:r>
          </a:p>
        </p:txBody>
      </p:sp>
      <p:sp>
        <p:nvSpPr>
          <p:cNvPr id="6" name="TextBox 107"/>
          <p:cNvSpPr txBox="1">
            <a:spLocks noChangeArrowheads="1"/>
          </p:cNvSpPr>
          <p:nvPr/>
        </p:nvSpPr>
        <p:spPr bwMode="auto">
          <a:xfrm>
            <a:off x="191265" y="1664098"/>
            <a:ext cx="6336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0"/>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0"/>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0"/>
              </a:defRPr>
            </a:lvl3pPr>
            <a:lvl4pPr marL="1600200" indent="-228600">
              <a:spcBef>
                <a:spcPts val="400"/>
              </a:spcBef>
              <a:buClr>
                <a:srgbClr val="B77851"/>
              </a:buClr>
              <a:buSzPct val="75000"/>
              <a:buFont typeface="Wingdings" panose="05000000000000000000" pitchFamily="2" charset="2"/>
              <a:buChar char=""/>
              <a:defRPr sz="2000">
                <a:solidFill>
                  <a:schemeClr val="tx1"/>
                </a:solidFill>
                <a:latin typeface="Tw Cen MT" panose="020B0602020104020603" pitchFamily="34" charset="0"/>
              </a:defRPr>
            </a:lvl4pPr>
            <a:lvl5pPr marL="2057400" indent="-228600">
              <a:spcBef>
                <a:spcPts val="400"/>
              </a:spcBef>
              <a:buClr>
                <a:srgbClr val="776A5B"/>
              </a:buClr>
              <a:buSzPct val="65000"/>
              <a:buFont typeface="Wingdings" panose="05000000000000000000" pitchFamily="2" charset="2"/>
              <a:buChar char=""/>
              <a:defRPr sz="2000">
                <a:solidFill>
                  <a:schemeClr val="tx1"/>
                </a:solidFill>
                <a:latin typeface="Tw Cen MT" panose="020B0602020104020603" pitchFamily="34" charset="0"/>
              </a:defRPr>
            </a:lvl5pPr>
            <a:lvl6pPr marL="2514600" indent="-228600" eaLnBrk="0" fontAlgn="base" hangingPunct="0">
              <a:spcBef>
                <a:spcPts val="400"/>
              </a:spcBef>
              <a:spcAft>
                <a:spcPct val="0"/>
              </a:spcAft>
              <a:buClr>
                <a:srgbClr val="776A5B"/>
              </a:buClr>
              <a:buSzPct val="65000"/>
              <a:buFont typeface="Wingdings" panose="05000000000000000000" pitchFamily="2" charset="2"/>
              <a:buChar char=""/>
              <a:defRPr sz="2000">
                <a:solidFill>
                  <a:schemeClr val="tx1"/>
                </a:solidFill>
                <a:latin typeface="Tw Cen MT" panose="020B0602020104020603" pitchFamily="34" charset="0"/>
              </a:defRPr>
            </a:lvl6pPr>
            <a:lvl7pPr marL="2971800" indent="-228600" eaLnBrk="0" fontAlgn="base" hangingPunct="0">
              <a:spcBef>
                <a:spcPts val="400"/>
              </a:spcBef>
              <a:spcAft>
                <a:spcPct val="0"/>
              </a:spcAft>
              <a:buClr>
                <a:srgbClr val="776A5B"/>
              </a:buClr>
              <a:buSzPct val="65000"/>
              <a:buFont typeface="Wingdings" panose="05000000000000000000" pitchFamily="2" charset="2"/>
              <a:buChar char=""/>
              <a:defRPr sz="2000">
                <a:solidFill>
                  <a:schemeClr val="tx1"/>
                </a:solidFill>
                <a:latin typeface="Tw Cen MT" panose="020B0602020104020603" pitchFamily="34" charset="0"/>
              </a:defRPr>
            </a:lvl7pPr>
            <a:lvl8pPr marL="3429000" indent="-228600" eaLnBrk="0" fontAlgn="base" hangingPunct="0">
              <a:spcBef>
                <a:spcPts val="400"/>
              </a:spcBef>
              <a:spcAft>
                <a:spcPct val="0"/>
              </a:spcAft>
              <a:buClr>
                <a:srgbClr val="776A5B"/>
              </a:buClr>
              <a:buSzPct val="65000"/>
              <a:buFont typeface="Wingdings" panose="05000000000000000000" pitchFamily="2" charset="2"/>
              <a:buChar char=""/>
              <a:defRPr sz="2000">
                <a:solidFill>
                  <a:schemeClr val="tx1"/>
                </a:solidFill>
                <a:latin typeface="Tw Cen MT" panose="020B0602020104020603" pitchFamily="34" charset="0"/>
              </a:defRPr>
            </a:lvl8pPr>
            <a:lvl9pPr marL="3886200" indent="-228600" eaLnBrk="0" fontAlgn="base" hangingPunct="0">
              <a:spcBef>
                <a:spcPts val="400"/>
              </a:spcBef>
              <a:spcAft>
                <a:spcPct val="0"/>
              </a:spcAft>
              <a:buClr>
                <a:srgbClr val="776A5B"/>
              </a:buClr>
              <a:buSzPct val="65000"/>
              <a:buFont typeface="Wingdings" panose="05000000000000000000" pitchFamily="2" charset="2"/>
              <a:buChar char=""/>
              <a:defRPr sz="2000">
                <a:solidFill>
                  <a:schemeClr val="tx1"/>
                </a:solidFill>
                <a:latin typeface="Tw Cen MT" panose="020B0602020104020603" pitchFamily="34" charset="0"/>
              </a:defRPr>
            </a:lvl9pPr>
          </a:lstStyle>
          <a:p>
            <a:pPr marL="0" marR="0" lvl="0" indent="0" algn="just" defTabSz="914400" rtl="0" eaLnBrk="1" fontAlgn="auto" latinLnBrk="0" hangingPunct="1">
              <a:lnSpc>
                <a:spcPct val="100000"/>
              </a:lnSpc>
              <a:spcBef>
                <a:spcPct val="0"/>
              </a:spcBef>
              <a:spcAft>
                <a:spcPts val="0"/>
              </a:spcAft>
              <a:buClrTx/>
              <a:buSzTx/>
              <a:buFontTx/>
              <a:buNone/>
              <a:defRPr/>
            </a:pPr>
            <a:r>
              <a:rPr kumimoji="0" lang="id-ID" altLang="id-ID" sz="1000" b="1" i="0" u="none" strike="noStrike" kern="1200" cap="none" spc="0" normalizeH="0" baseline="0" noProof="0" dirty="0">
                <a:ln>
                  <a:noFill/>
                </a:ln>
                <a:solidFill>
                  <a:schemeClr val="accent6">
                    <a:lumMod val="50000"/>
                  </a:schemeClr>
                </a:solidFill>
                <a:effectLst/>
                <a:uLnTx/>
                <a:uFillTx/>
                <a:latin typeface="Calibri" panose="020F0502020204030204" pitchFamily="34" charset="0"/>
              </a:rPr>
              <a:t>Perpres Nomor 29 Tahun 2014 tentang Sistem Akuntabilitas Kinerja Instansi Pemerintah</a:t>
            </a:r>
          </a:p>
          <a:p>
            <a:pPr marL="0" marR="0" lvl="0" indent="0" algn="just" defTabSz="914400" rtl="0" eaLnBrk="1" fontAlgn="auto" latinLnBrk="0" hangingPunct="1">
              <a:lnSpc>
                <a:spcPct val="100000"/>
              </a:lnSpc>
              <a:spcBef>
                <a:spcPct val="0"/>
              </a:spcBef>
              <a:spcAft>
                <a:spcPts val="0"/>
              </a:spcAft>
              <a:buClrTx/>
              <a:buSzTx/>
              <a:buFont typeface="Wingdings" panose="05000000000000000000" pitchFamily="2" charset="2"/>
              <a:buNone/>
              <a:defRPr/>
            </a:pPr>
            <a:r>
              <a:rPr kumimoji="0" lang="id-ID" sz="1000" b="0" i="0" u="none" strike="noStrike" kern="1200" cap="none" spc="0" normalizeH="0" baseline="0" noProof="0" dirty="0">
                <a:ln>
                  <a:noFill/>
                </a:ln>
                <a:solidFill>
                  <a:srgbClr val="44546A">
                    <a:lumMod val="50000"/>
                  </a:srgbClr>
                </a:solidFill>
                <a:effectLst/>
                <a:uLnTx/>
                <a:uFillTx/>
                <a:latin typeface="Calibri" panose="020F0502020204030204" pitchFamily="34" charset="0"/>
                <a:ea typeface="Verdana" panose="020B0604030504040204" pitchFamily="34" charset="0"/>
                <a:cs typeface="Verdana" panose="020B0604030504040204" pitchFamily="34" charset="0"/>
              </a:rPr>
              <a:t>SAKIP </a:t>
            </a:r>
            <a:r>
              <a:rPr kumimoji="0" lang="en-US" sz="1000" b="0" i="0" u="none" strike="noStrike" kern="1200" cap="none" spc="0" normalizeH="0" baseline="0" noProof="0" dirty="0" err="1">
                <a:ln>
                  <a:noFill/>
                </a:ln>
                <a:solidFill>
                  <a:srgbClr val="44546A">
                    <a:lumMod val="50000"/>
                  </a:srgbClr>
                </a:solidFill>
                <a:effectLst/>
                <a:uLnTx/>
                <a:uFillTx/>
                <a:latin typeface="Calibri" panose="020F0502020204030204" pitchFamily="34" charset="0"/>
                <a:ea typeface="Verdana" panose="020B0604030504040204" pitchFamily="34" charset="0"/>
                <a:cs typeface="Verdana" panose="020B0604030504040204" pitchFamily="34" charset="0"/>
              </a:rPr>
              <a:t>diperlukan</a:t>
            </a:r>
            <a:r>
              <a:rPr kumimoji="0" lang="en-US" sz="1000" b="0" i="0" u="none" strike="noStrike" kern="1200" cap="none" spc="0" normalizeH="0" baseline="0" noProof="0" dirty="0">
                <a:ln>
                  <a:noFill/>
                </a:ln>
                <a:solidFill>
                  <a:srgbClr val="44546A">
                    <a:lumMod val="50000"/>
                  </a:srgbClr>
                </a:solidFill>
                <a:effectLst/>
                <a:uLnTx/>
                <a:uFillTx/>
                <a:latin typeface="Calibri" panose="020F0502020204030204" pitchFamily="34" charset="0"/>
                <a:ea typeface="Verdana" panose="020B0604030504040204" pitchFamily="34" charset="0"/>
                <a:cs typeface="Verdana" panose="020B0604030504040204" pitchFamily="34" charset="0"/>
              </a:rPr>
              <a:t> </a:t>
            </a:r>
            <a:r>
              <a:rPr kumimoji="0" lang="en-US" sz="1000" b="0" i="0" u="none" strike="noStrike" kern="1200" cap="none" spc="0" normalizeH="0" baseline="0" noProof="0" dirty="0" err="1">
                <a:ln>
                  <a:noFill/>
                </a:ln>
                <a:solidFill>
                  <a:srgbClr val="44546A">
                    <a:lumMod val="50000"/>
                  </a:srgbClr>
                </a:solidFill>
                <a:effectLst/>
                <a:uLnTx/>
                <a:uFillTx/>
                <a:latin typeface="Calibri" panose="020F0502020204030204" pitchFamily="34" charset="0"/>
                <a:ea typeface="Verdana" panose="020B0604030504040204" pitchFamily="34" charset="0"/>
                <a:cs typeface="Verdana" panose="020B0604030504040204" pitchFamily="34" charset="0"/>
              </a:rPr>
              <a:t>untuk</a:t>
            </a:r>
            <a:r>
              <a:rPr kumimoji="0" lang="en-US" sz="1000" b="0" i="0" u="none" strike="noStrike" kern="1200" cap="none" spc="0" normalizeH="0" baseline="0" noProof="0" dirty="0">
                <a:ln>
                  <a:noFill/>
                </a:ln>
                <a:solidFill>
                  <a:srgbClr val="44546A">
                    <a:lumMod val="50000"/>
                  </a:srgbClr>
                </a:solidFill>
                <a:effectLst/>
                <a:uLnTx/>
                <a:uFillTx/>
                <a:latin typeface="Calibri" panose="020F0502020204030204" pitchFamily="34" charset="0"/>
                <a:ea typeface="Verdana" panose="020B0604030504040204" pitchFamily="34" charset="0"/>
                <a:cs typeface="Verdana" panose="020B0604030504040204" pitchFamily="34" charset="0"/>
              </a:rPr>
              <a:t> </a:t>
            </a:r>
            <a:r>
              <a:rPr kumimoji="0" lang="en-US" sz="1000" b="0" i="0" u="none" strike="noStrike" kern="1200" cap="none" spc="0" normalizeH="0" baseline="0" noProof="0" dirty="0" err="1">
                <a:ln>
                  <a:noFill/>
                </a:ln>
                <a:solidFill>
                  <a:srgbClr val="44546A">
                    <a:lumMod val="50000"/>
                  </a:srgbClr>
                </a:solidFill>
                <a:effectLst/>
                <a:uLnTx/>
                <a:uFillTx/>
                <a:latin typeface="Calibri" panose="020F0502020204030204" pitchFamily="34" charset="0"/>
                <a:ea typeface="Verdana" panose="020B0604030504040204" pitchFamily="34" charset="0"/>
                <a:cs typeface="Verdana" panose="020B0604030504040204" pitchFamily="34" charset="0"/>
              </a:rPr>
              <a:t>meningkatkan</a:t>
            </a:r>
            <a:r>
              <a:rPr kumimoji="0" lang="en-US" sz="1000" b="0" i="0" u="none" strike="noStrike" kern="1200" cap="none" spc="0" normalizeH="0" baseline="0" noProof="0" dirty="0">
                <a:ln>
                  <a:noFill/>
                </a:ln>
                <a:solidFill>
                  <a:srgbClr val="44546A">
                    <a:lumMod val="50000"/>
                  </a:srgbClr>
                </a:solidFill>
                <a:effectLst/>
                <a:uLnTx/>
                <a:uFillTx/>
                <a:latin typeface="Calibri" panose="020F0502020204030204" pitchFamily="34" charset="0"/>
                <a:ea typeface="Verdana" panose="020B0604030504040204" pitchFamily="34" charset="0"/>
                <a:cs typeface="Verdana" panose="020B0604030504040204" pitchFamily="34" charset="0"/>
              </a:rPr>
              <a:t> </a:t>
            </a:r>
            <a:r>
              <a:rPr kumimoji="0" lang="en-US" sz="1000" b="0" i="0" u="none" strike="noStrike" kern="1200" cap="none" spc="0" normalizeH="0" baseline="0" noProof="0" dirty="0" err="1">
                <a:ln>
                  <a:noFill/>
                </a:ln>
                <a:solidFill>
                  <a:srgbClr val="44546A">
                    <a:lumMod val="50000"/>
                  </a:srgbClr>
                </a:solidFill>
                <a:effectLst/>
                <a:uLnTx/>
                <a:uFillTx/>
                <a:latin typeface="Calibri" panose="020F0502020204030204" pitchFamily="34" charset="0"/>
                <a:ea typeface="Verdana" panose="020B0604030504040204" pitchFamily="34" charset="0"/>
                <a:cs typeface="Verdana" panose="020B0604030504040204" pitchFamily="34" charset="0"/>
              </a:rPr>
              <a:t>efektifitas</a:t>
            </a:r>
            <a:r>
              <a:rPr kumimoji="0" lang="en-US" sz="1000" b="0" i="0" u="none" strike="noStrike" kern="1200" cap="none" spc="0" normalizeH="0" baseline="0" noProof="0" dirty="0">
                <a:ln>
                  <a:noFill/>
                </a:ln>
                <a:solidFill>
                  <a:srgbClr val="44546A">
                    <a:lumMod val="50000"/>
                  </a:srgbClr>
                </a:solidFill>
                <a:effectLst/>
                <a:uLnTx/>
                <a:uFillTx/>
                <a:latin typeface="Calibri" panose="020F0502020204030204" pitchFamily="34" charset="0"/>
                <a:ea typeface="Verdana" panose="020B0604030504040204" pitchFamily="34" charset="0"/>
                <a:cs typeface="Verdana" panose="020B0604030504040204" pitchFamily="34" charset="0"/>
              </a:rPr>
              <a:t> </a:t>
            </a:r>
            <a:r>
              <a:rPr kumimoji="0" lang="en-US" sz="1000" b="0" i="0" u="none" strike="noStrike" kern="1200" cap="none" spc="0" normalizeH="0" baseline="0" noProof="0" dirty="0" err="1">
                <a:ln>
                  <a:noFill/>
                </a:ln>
                <a:solidFill>
                  <a:srgbClr val="44546A">
                    <a:lumMod val="50000"/>
                  </a:srgbClr>
                </a:solidFill>
                <a:effectLst/>
                <a:uLnTx/>
                <a:uFillTx/>
                <a:latin typeface="Calibri" panose="020F0502020204030204" pitchFamily="34" charset="0"/>
                <a:ea typeface="Verdana" panose="020B0604030504040204" pitchFamily="34" charset="0"/>
                <a:cs typeface="Verdana" panose="020B0604030504040204" pitchFamily="34" charset="0"/>
              </a:rPr>
              <a:t>penggunaan</a:t>
            </a:r>
            <a:r>
              <a:rPr kumimoji="0" lang="en-US" sz="1000" b="0" i="0" u="none" strike="noStrike" kern="1200" cap="none" spc="0" normalizeH="0" baseline="0" noProof="0" dirty="0">
                <a:ln>
                  <a:noFill/>
                </a:ln>
                <a:solidFill>
                  <a:srgbClr val="44546A">
                    <a:lumMod val="50000"/>
                  </a:srgbClr>
                </a:solidFill>
                <a:effectLst/>
                <a:uLnTx/>
                <a:uFillTx/>
                <a:latin typeface="Calibri" panose="020F0502020204030204" pitchFamily="34" charset="0"/>
                <a:ea typeface="Verdana" panose="020B0604030504040204" pitchFamily="34" charset="0"/>
                <a:cs typeface="Verdana" panose="020B0604030504040204" pitchFamily="34" charset="0"/>
              </a:rPr>
              <a:t> </a:t>
            </a:r>
            <a:r>
              <a:rPr kumimoji="0" lang="en-US" sz="1000" b="0" i="0" u="none" strike="noStrike" kern="1200" cap="none" spc="0" normalizeH="0" baseline="0" noProof="0" dirty="0" err="1">
                <a:ln>
                  <a:noFill/>
                </a:ln>
                <a:solidFill>
                  <a:srgbClr val="44546A">
                    <a:lumMod val="50000"/>
                  </a:srgbClr>
                </a:solidFill>
                <a:effectLst/>
                <a:uLnTx/>
                <a:uFillTx/>
                <a:latin typeface="Calibri" panose="020F0502020204030204" pitchFamily="34" charset="0"/>
                <a:ea typeface="Verdana" panose="020B0604030504040204" pitchFamily="34" charset="0"/>
                <a:cs typeface="Verdana" panose="020B0604030504040204" pitchFamily="34" charset="0"/>
              </a:rPr>
              <a:t>anggaran</a:t>
            </a:r>
            <a:r>
              <a:rPr kumimoji="0" lang="en-US" sz="1000" b="0" i="0" u="none" strike="noStrike" kern="1200" cap="none" spc="0" normalizeH="0" baseline="0" noProof="0" dirty="0">
                <a:ln>
                  <a:noFill/>
                </a:ln>
                <a:solidFill>
                  <a:srgbClr val="44546A">
                    <a:lumMod val="50000"/>
                  </a:srgbClr>
                </a:solidFill>
                <a:effectLst/>
                <a:uLnTx/>
                <a:uFillTx/>
                <a:latin typeface="Calibri" panose="020F0502020204030204" pitchFamily="34" charset="0"/>
                <a:ea typeface="Verdana" panose="020B0604030504040204" pitchFamily="34" charset="0"/>
                <a:cs typeface="Verdana" panose="020B0604030504040204" pitchFamily="34" charset="0"/>
              </a:rPr>
              <a:t> </a:t>
            </a:r>
            <a:r>
              <a:rPr kumimoji="0" lang="en-US" sz="1000" b="0" i="0" u="none" strike="noStrike" kern="1200" cap="none" spc="0" normalizeH="0" baseline="0" noProof="0" dirty="0" err="1">
                <a:ln>
                  <a:noFill/>
                </a:ln>
                <a:solidFill>
                  <a:srgbClr val="44546A">
                    <a:lumMod val="50000"/>
                  </a:srgbClr>
                </a:solidFill>
                <a:effectLst/>
                <a:uLnTx/>
                <a:uFillTx/>
                <a:latin typeface="Calibri" panose="020F0502020204030204" pitchFamily="34" charset="0"/>
                <a:ea typeface="Verdana" panose="020B0604030504040204" pitchFamily="34" charset="0"/>
                <a:cs typeface="Verdana" panose="020B0604030504040204" pitchFamily="34" charset="0"/>
              </a:rPr>
              <a:t>berorientasi</a:t>
            </a:r>
            <a:r>
              <a:rPr kumimoji="0" lang="en-US" sz="1000" b="0" i="0" u="none" strike="noStrike" kern="1200" cap="none" spc="0" normalizeH="0" baseline="0" noProof="0" dirty="0">
                <a:ln>
                  <a:noFill/>
                </a:ln>
                <a:solidFill>
                  <a:srgbClr val="44546A">
                    <a:lumMod val="50000"/>
                  </a:srgbClr>
                </a:solidFill>
                <a:effectLst/>
                <a:uLnTx/>
                <a:uFillTx/>
                <a:latin typeface="Calibri" panose="020F0502020204030204" pitchFamily="34" charset="0"/>
                <a:ea typeface="Verdana" panose="020B0604030504040204" pitchFamily="34" charset="0"/>
                <a:cs typeface="Verdana" panose="020B0604030504040204" pitchFamily="34" charset="0"/>
              </a:rPr>
              <a:t> pada </a:t>
            </a:r>
            <a:r>
              <a:rPr kumimoji="0" lang="en-US" sz="1000" b="0" i="0" u="none" strike="noStrike" kern="1200" cap="none" spc="0" normalizeH="0" baseline="0" noProof="0" dirty="0" err="1">
                <a:ln>
                  <a:noFill/>
                </a:ln>
                <a:solidFill>
                  <a:srgbClr val="44546A">
                    <a:lumMod val="50000"/>
                  </a:srgbClr>
                </a:solidFill>
                <a:effectLst/>
                <a:uLnTx/>
                <a:uFillTx/>
                <a:latin typeface="Calibri" panose="020F0502020204030204" pitchFamily="34" charset="0"/>
                <a:ea typeface="Verdana" panose="020B0604030504040204" pitchFamily="34" charset="0"/>
                <a:cs typeface="Verdana" panose="020B0604030504040204" pitchFamily="34" charset="0"/>
              </a:rPr>
              <a:t>hasil</a:t>
            </a:r>
          </a:p>
        </p:txBody>
      </p:sp>
      <p:sp>
        <p:nvSpPr>
          <p:cNvPr id="7" name="TextBox 107"/>
          <p:cNvSpPr txBox="1">
            <a:spLocks noChangeArrowheads="1"/>
          </p:cNvSpPr>
          <p:nvPr/>
        </p:nvSpPr>
        <p:spPr bwMode="auto">
          <a:xfrm>
            <a:off x="191265" y="2132723"/>
            <a:ext cx="6336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0"/>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0"/>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0"/>
              </a:defRPr>
            </a:lvl3pPr>
            <a:lvl4pPr marL="1600200" indent="-228600">
              <a:spcBef>
                <a:spcPts val="400"/>
              </a:spcBef>
              <a:buClr>
                <a:srgbClr val="B77851"/>
              </a:buClr>
              <a:buSzPct val="75000"/>
              <a:buFont typeface="Wingdings" panose="05000000000000000000" pitchFamily="2" charset="2"/>
              <a:buChar char=""/>
              <a:defRPr sz="2000">
                <a:solidFill>
                  <a:schemeClr val="tx1"/>
                </a:solidFill>
                <a:latin typeface="Tw Cen MT" panose="020B0602020104020603" pitchFamily="34" charset="0"/>
              </a:defRPr>
            </a:lvl4pPr>
            <a:lvl5pPr marL="2057400" indent="-228600">
              <a:spcBef>
                <a:spcPts val="400"/>
              </a:spcBef>
              <a:buClr>
                <a:srgbClr val="776A5B"/>
              </a:buClr>
              <a:buSzPct val="65000"/>
              <a:buFont typeface="Wingdings" panose="05000000000000000000" pitchFamily="2" charset="2"/>
              <a:buChar char=""/>
              <a:defRPr sz="2000">
                <a:solidFill>
                  <a:schemeClr val="tx1"/>
                </a:solidFill>
                <a:latin typeface="Tw Cen MT" panose="020B0602020104020603" pitchFamily="34" charset="0"/>
              </a:defRPr>
            </a:lvl5pPr>
            <a:lvl6pPr marL="2514600" indent="-228600" eaLnBrk="0" fontAlgn="base" hangingPunct="0">
              <a:spcBef>
                <a:spcPts val="400"/>
              </a:spcBef>
              <a:spcAft>
                <a:spcPct val="0"/>
              </a:spcAft>
              <a:buClr>
                <a:srgbClr val="776A5B"/>
              </a:buClr>
              <a:buSzPct val="65000"/>
              <a:buFont typeface="Wingdings" panose="05000000000000000000" pitchFamily="2" charset="2"/>
              <a:buChar char=""/>
              <a:defRPr sz="2000">
                <a:solidFill>
                  <a:schemeClr val="tx1"/>
                </a:solidFill>
                <a:latin typeface="Tw Cen MT" panose="020B0602020104020603" pitchFamily="34" charset="0"/>
              </a:defRPr>
            </a:lvl6pPr>
            <a:lvl7pPr marL="2971800" indent="-228600" eaLnBrk="0" fontAlgn="base" hangingPunct="0">
              <a:spcBef>
                <a:spcPts val="400"/>
              </a:spcBef>
              <a:spcAft>
                <a:spcPct val="0"/>
              </a:spcAft>
              <a:buClr>
                <a:srgbClr val="776A5B"/>
              </a:buClr>
              <a:buSzPct val="65000"/>
              <a:buFont typeface="Wingdings" panose="05000000000000000000" pitchFamily="2" charset="2"/>
              <a:buChar char=""/>
              <a:defRPr sz="2000">
                <a:solidFill>
                  <a:schemeClr val="tx1"/>
                </a:solidFill>
                <a:latin typeface="Tw Cen MT" panose="020B0602020104020603" pitchFamily="34" charset="0"/>
              </a:defRPr>
            </a:lvl7pPr>
            <a:lvl8pPr marL="3429000" indent="-228600" eaLnBrk="0" fontAlgn="base" hangingPunct="0">
              <a:spcBef>
                <a:spcPts val="400"/>
              </a:spcBef>
              <a:spcAft>
                <a:spcPct val="0"/>
              </a:spcAft>
              <a:buClr>
                <a:srgbClr val="776A5B"/>
              </a:buClr>
              <a:buSzPct val="65000"/>
              <a:buFont typeface="Wingdings" panose="05000000000000000000" pitchFamily="2" charset="2"/>
              <a:buChar char=""/>
              <a:defRPr sz="2000">
                <a:solidFill>
                  <a:schemeClr val="tx1"/>
                </a:solidFill>
                <a:latin typeface="Tw Cen MT" panose="020B0602020104020603" pitchFamily="34" charset="0"/>
              </a:defRPr>
            </a:lvl8pPr>
            <a:lvl9pPr marL="3886200" indent="-228600" eaLnBrk="0" fontAlgn="base" hangingPunct="0">
              <a:spcBef>
                <a:spcPts val="400"/>
              </a:spcBef>
              <a:spcAft>
                <a:spcPct val="0"/>
              </a:spcAft>
              <a:buClr>
                <a:srgbClr val="776A5B"/>
              </a:buClr>
              <a:buSzPct val="65000"/>
              <a:buFont typeface="Wingdings" panose="05000000000000000000" pitchFamily="2" charset="2"/>
              <a:buChar char=""/>
              <a:defRPr sz="2000">
                <a:solidFill>
                  <a:schemeClr val="tx1"/>
                </a:solidFill>
                <a:latin typeface="Tw Cen MT" panose="020B0602020104020603" pitchFamily="34" charset="0"/>
              </a:defRPr>
            </a:lvl9pPr>
          </a:lstStyle>
          <a:p>
            <a:pPr marL="0" marR="0" lvl="0" indent="0" algn="just" defTabSz="914400" rtl="0" eaLnBrk="1" fontAlgn="auto" latinLnBrk="0" hangingPunct="1">
              <a:lnSpc>
                <a:spcPct val="100000"/>
              </a:lnSpc>
              <a:spcBef>
                <a:spcPct val="0"/>
              </a:spcBef>
              <a:spcAft>
                <a:spcPts val="0"/>
              </a:spcAft>
              <a:buClrTx/>
              <a:buSzTx/>
              <a:buFontTx/>
              <a:buNone/>
              <a:defRPr/>
            </a:pPr>
            <a:r>
              <a:rPr lang="id-ID" altLang="id-ID" sz="1000" b="1" dirty="0">
                <a:solidFill>
                  <a:schemeClr val="accent6">
                    <a:lumMod val="50000"/>
                  </a:schemeClr>
                </a:solidFill>
                <a:latin typeface="Calibri" panose="020F0502020204030204" pitchFamily="34" charset="0"/>
              </a:rPr>
              <a:t>Permenpan RB Nomor 53 Tahun 2014 tentang Petunjuk Teknis Perjanjian Kinerja, Pelaporan Kinerja dan Tata Cara Reviu Atas Laporan Kinerja Instansi Pemerintah</a:t>
            </a:r>
            <a:endParaRPr kumimoji="0" lang="id-ID" altLang="id-ID" sz="1000" b="1" i="0" u="none" strike="noStrike" kern="1200" cap="none" spc="0" normalizeH="0" baseline="0" noProof="0" dirty="0">
              <a:ln>
                <a:noFill/>
              </a:ln>
              <a:solidFill>
                <a:schemeClr val="accent6">
                  <a:lumMod val="50000"/>
                </a:schemeClr>
              </a:solidFill>
              <a:effectLst/>
              <a:uLnTx/>
              <a:uFillTx/>
              <a:latin typeface="Calibri" panose="020F0502020204030204" pitchFamily="34" charset="0"/>
            </a:endParaRPr>
          </a:p>
        </p:txBody>
      </p:sp>
      <p:sp>
        <p:nvSpPr>
          <p:cNvPr id="8" name="TextBox 107"/>
          <p:cNvSpPr txBox="1">
            <a:spLocks noChangeArrowheads="1"/>
          </p:cNvSpPr>
          <p:nvPr/>
        </p:nvSpPr>
        <p:spPr bwMode="auto">
          <a:xfrm>
            <a:off x="191265" y="2565348"/>
            <a:ext cx="6336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0"/>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0"/>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0"/>
              </a:defRPr>
            </a:lvl3pPr>
            <a:lvl4pPr marL="1600200" indent="-228600">
              <a:spcBef>
                <a:spcPts val="400"/>
              </a:spcBef>
              <a:buClr>
                <a:srgbClr val="B77851"/>
              </a:buClr>
              <a:buSzPct val="75000"/>
              <a:buFont typeface="Wingdings" panose="05000000000000000000" pitchFamily="2" charset="2"/>
              <a:buChar char=""/>
              <a:defRPr sz="2000">
                <a:solidFill>
                  <a:schemeClr val="tx1"/>
                </a:solidFill>
                <a:latin typeface="Tw Cen MT" panose="020B0602020104020603" pitchFamily="34" charset="0"/>
              </a:defRPr>
            </a:lvl4pPr>
            <a:lvl5pPr marL="2057400" indent="-228600">
              <a:spcBef>
                <a:spcPts val="400"/>
              </a:spcBef>
              <a:buClr>
                <a:srgbClr val="776A5B"/>
              </a:buClr>
              <a:buSzPct val="65000"/>
              <a:buFont typeface="Wingdings" panose="05000000000000000000" pitchFamily="2" charset="2"/>
              <a:buChar char=""/>
              <a:defRPr sz="2000">
                <a:solidFill>
                  <a:schemeClr val="tx1"/>
                </a:solidFill>
                <a:latin typeface="Tw Cen MT" panose="020B0602020104020603" pitchFamily="34" charset="0"/>
              </a:defRPr>
            </a:lvl5pPr>
            <a:lvl6pPr marL="2514600" indent="-228600" eaLnBrk="0" fontAlgn="base" hangingPunct="0">
              <a:spcBef>
                <a:spcPts val="400"/>
              </a:spcBef>
              <a:spcAft>
                <a:spcPct val="0"/>
              </a:spcAft>
              <a:buClr>
                <a:srgbClr val="776A5B"/>
              </a:buClr>
              <a:buSzPct val="65000"/>
              <a:buFont typeface="Wingdings" panose="05000000000000000000" pitchFamily="2" charset="2"/>
              <a:buChar char=""/>
              <a:defRPr sz="2000">
                <a:solidFill>
                  <a:schemeClr val="tx1"/>
                </a:solidFill>
                <a:latin typeface="Tw Cen MT" panose="020B0602020104020603" pitchFamily="34" charset="0"/>
              </a:defRPr>
            </a:lvl6pPr>
            <a:lvl7pPr marL="2971800" indent="-228600" eaLnBrk="0" fontAlgn="base" hangingPunct="0">
              <a:spcBef>
                <a:spcPts val="400"/>
              </a:spcBef>
              <a:spcAft>
                <a:spcPct val="0"/>
              </a:spcAft>
              <a:buClr>
                <a:srgbClr val="776A5B"/>
              </a:buClr>
              <a:buSzPct val="65000"/>
              <a:buFont typeface="Wingdings" panose="05000000000000000000" pitchFamily="2" charset="2"/>
              <a:buChar char=""/>
              <a:defRPr sz="2000">
                <a:solidFill>
                  <a:schemeClr val="tx1"/>
                </a:solidFill>
                <a:latin typeface="Tw Cen MT" panose="020B0602020104020603" pitchFamily="34" charset="0"/>
              </a:defRPr>
            </a:lvl7pPr>
            <a:lvl8pPr marL="3429000" indent="-228600" eaLnBrk="0" fontAlgn="base" hangingPunct="0">
              <a:spcBef>
                <a:spcPts val="400"/>
              </a:spcBef>
              <a:spcAft>
                <a:spcPct val="0"/>
              </a:spcAft>
              <a:buClr>
                <a:srgbClr val="776A5B"/>
              </a:buClr>
              <a:buSzPct val="65000"/>
              <a:buFont typeface="Wingdings" panose="05000000000000000000" pitchFamily="2" charset="2"/>
              <a:buChar char=""/>
              <a:defRPr sz="2000">
                <a:solidFill>
                  <a:schemeClr val="tx1"/>
                </a:solidFill>
                <a:latin typeface="Tw Cen MT" panose="020B0602020104020603" pitchFamily="34" charset="0"/>
              </a:defRPr>
            </a:lvl8pPr>
            <a:lvl9pPr marL="3886200" indent="-228600" eaLnBrk="0" fontAlgn="base" hangingPunct="0">
              <a:spcBef>
                <a:spcPts val="400"/>
              </a:spcBef>
              <a:spcAft>
                <a:spcPct val="0"/>
              </a:spcAft>
              <a:buClr>
                <a:srgbClr val="776A5B"/>
              </a:buClr>
              <a:buSzPct val="65000"/>
              <a:buFont typeface="Wingdings" panose="05000000000000000000" pitchFamily="2" charset="2"/>
              <a:buChar char=""/>
              <a:defRPr sz="2000">
                <a:solidFill>
                  <a:schemeClr val="tx1"/>
                </a:solidFill>
                <a:latin typeface="Tw Cen MT" panose="020B0602020104020603" pitchFamily="34" charset="0"/>
              </a:defRPr>
            </a:lvl9pPr>
          </a:lstStyle>
          <a:p>
            <a:pPr marL="0" marR="0" lvl="0" indent="0" algn="just" defTabSz="914400" rtl="0" eaLnBrk="1" fontAlgn="auto" latinLnBrk="0" hangingPunct="1">
              <a:lnSpc>
                <a:spcPct val="100000"/>
              </a:lnSpc>
              <a:spcBef>
                <a:spcPct val="0"/>
              </a:spcBef>
              <a:spcAft>
                <a:spcPts val="0"/>
              </a:spcAft>
              <a:buClrTx/>
              <a:buSzTx/>
              <a:buFontTx/>
              <a:buNone/>
              <a:defRPr/>
            </a:pPr>
            <a:r>
              <a:rPr lang="id-ID" altLang="id-ID" sz="1000" b="1" dirty="0">
                <a:solidFill>
                  <a:schemeClr val="accent6">
                    <a:lumMod val="50000"/>
                  </a:schemeClr>
                </a:solidFill>
                <a:latin typeface="Calibri" panose="020F0502020204030204" pitchFamily="34" charset="0"/>
              </a:rPr>
              <a:t>Permenpan RB Nomor 12 Tahun 2015 tentang Pedoman Evaluasi Atas Implementasi Sistem Akuntabilitas Kinerja Instansi Pemerintah</a:t>
            </a:r>
            <a:endParaRPr kumimoji="0" lang="id-ID" altLang="id-ID" sz="1000" b="1" i="0" u="none" strike="noStrike" kern="1200" cap="none" spc="0" normalizeH="0" baseline="0" noProof="0" dirty="0">
              <a:ln>
                <a:noFill/>
              </a:ln>
              <a:solidFill>
                <a:schemeClr val="accent6">
                  <a:lumMod val="50000"/>
                </a:schemeClr>
              </a:solidFill>
              <a:effectLst/>
              <a:uLnTx/>
              <a:uFillTx/>
              <a:latin typeface="Calibri" panose="020F0502020204030204" pitchFamily="34" charset="0"/>
            </a:endParaRPr>
          </a:p>
        </p:txBody>
      </p:sp>
      <p:sp>
        <p:nvSpPr>
          <p:cNvPr id="10" name="TextBox 107"/>
          <p:cNvSpPr txBox="1">
            <a:spLocks noChangeArrowheads="1"/>
          </p:cNvSpPr>
          <p:nvPr/>
        </p:nvSpPr>
        <p:spPr bwMode="auto">
          <a:xfrm>
            <a:off x="1743487" y="4300686"/>
            <a:ext cx="55080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0"/>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0"/>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0"/>
              </a:defRPr>
            </a:lvl3pPr>
            <a:lvl4pPr marL="1600200" indent="-228600">
              <a:spcBef>
                <a:spcPts val="400"/>
              </a:spcBef>
              <a:buClr>
                <a:srgbClr val="B77851"/>
              </a:buClr>
              <a:buSzPct val="75000"/>
              <a:buFont typeface="Wingdings" panose="05000000000000000000" pitchFamily="2" charset="2"/>
              <a:buChar char=""/>
              <a:defRPr sz="2000">
                <a:solidFill>
                  <a:schemeClr val="tx1"/>
                </a:solidFill>
                <a:latin typeface="Tw Cen MT" panose="020B0602020104020603" pitchFamily="34" charset="0"/>
              </a:defRPr>
            </a:lvl4pPr>
            <a:lvl5pPr marL="2057400" indent="-228600">
              <a:spcBef>
                <a:spcPts val="400"/>
              </a:spcBef>
              <a:buClr>
                <a:srgbClr val="776A5B"/>
              </a:buClr>
              <a:buSzPct val="65000"/>
              <a:buFont typeface="Wingdings" panose="05000000000000000000" pitchFamily="2" charset="2"/>
              <a:buChar char=""/>
              <a:defRPr sz="2000">
                <a:solidFill>
                  <a:schemeClr val="tx1"/>
                </a:solidFill>
                <a:latin typeface="Tw Cen MT" panose="020B0602020104020603" pitchFamily="34" charset="0"/>
              </a:defRPr>
            </a:lvl5pPr>
            <a:lvl6pPr marL="2514600" indent="-228600" eaLnBrk="0" fontAlgn="base" hangingPunct="0">
              <a:spcBef>
                <a:spcPts val="400"/>
              </a:spcBef>
              <a:spcAft>
                <a:spcPct val="0"/>
              </a:spcAft>
              <a:buClr>
                <a:srgbClr val="776A5B"/>
              </a:buClr>
              <a:buSzPct val="65000"/>
              <a:buFont typeface="Wingdings" panose="05000000000000000000" pitchFamily="2" charset="2"/>
              <a:buChar char=""/>
              <a:defRPr sz="2000">
                <a:solidFill>
                  <a:schemeClr val="tx1"/>
                </a:solidFill>
                <a:latin typeface="Tw Cen MT" panose="020B0602020104020603" pitchFamily="34" charset="0"/>
              </a:defRPr>
            </a:lvl6pPr>
            <a:lvl7pPr marL="2971800" indent="-228600" eaLnBrk="0" fontAlgn="base" hangingPunct="0">
              <a:spcBef>
                <a:spcPts val="400"/>
              </a:spcBef>
              <a:spcAft>
                <a:spcPct val="0"/>
              </a:spcAft>
              <a:buClr>
                <a:srgbClr val="776A5B"/>
              </a:buClr>
              <a:buSzPct val="65000"/>
              <a:buFont typeface="Wingdings" panose="05000000000000000000" pitchFamily="2" charset="2"/>
              <a:buChar char=""/>
              <a:defRPr sz="2000">
                <a:solidFill>
                  <a:schemeClr val="tx1"/>
                </a:solidFill>
                <a:latin typeface="Tw Cen MT" panose="020B0602020104020603" pitchFamily="34" charset="0"/>
              </a:defRPr>
            </a:lvl7pPr>
            <a:lvl8pPr marL="3429000" indent="-228600" eaLnBrk="0" fontAlgn="base" hangingPunct="0">
              <a:spcBef>
                <a:spcPts val="400"/>
              </a:spcBef>
              <a:spcAft>
                <a:spcPct val="0"/>
              </a:spcAft>
              <a:buClr>
                <a:srgbClr val="776A5B"/>
              </a:buClr>
              <a:buSzPct val="65000"/>
              <a:buFont typeface="Wingdings" panose="05000000000000000000" pitchFamily="2" charset="2"/>
              <a:buChar char=""/>
              <a:defRPr sz="2000">
                <a:solidFill>
                  <a:schemeClr val="tx1"/>
                </a:solidFill>
                <a:latin typeface="Tw Cen MT" panose="020B0602020104020603" pitchFamily="34" charset="0"/>
              </a:defRPr>
            </a:lvl8pPr>
            <a:lvl9pPr marL="3886200" indent="-228600" eaLnBrk="0" fontAlgn="base" hangingPunct="0">
              <a:spcBef>
                <a:spcPts val="400"/>
              </a:spcBef>
              <a:spcAft>
                <a:spcPct val="0"/>
              </a:spcAft>
              <a:buClr>
                <a:srgbClr val="776A5B"/>
              </a:buClr>
              <a:buSzPct val="65000"/>
              <a:buFont typeface="Wingdings" panose="05000000000000000000" pitchFamily="2" charset="2"/>
              <a:buChar char=""/>
              <a:defRPr sz="2000">
                <a:solidFill>
                  <a:schemeClr val="tx1"/>
                </a:solidFill>
                <a:latin typeface="Tw Cen MT" panose="020B0602020104020603" pitchFamily="34" charset="0"/>
              </a:defRPr>
            </a:lvl9pPr>
          </a:lstStyle>
          <a:p>
            <a:pPr marL="0" marR="0" lvl="0" indent="0" algn="just" defTabSz="914400" rtl="0" eaLnBrk="1" fontAlgn="auto" latinLnBrk="0" hangingPunct="1">
              <a:lnSpc>
                <a:spcPct val="100000"/>
              </a:lnSpc>
              <a:spcBef>
                <a:spcPct val="0"/>
              </a:spcBef>
              <a:spcAft>
                <a:spcPts val="0"/>
              </a:spcAft>
              <a:buClrTx/>
              <a:buSzTx/>
              <a:buFontTx/>
              <a:buNone/>
              <a:defRPr/>
            </a:pPr>
            <a:r>
              <a:rPr kumimoji="0" lang="id-ID" altLang="id-ID" sz="1000" b="1" i="0" u="none" strike="noStrike" kern="1200" cap="none" spc="0" normalizeH="0" baseline="0" noProof="0" dirty="0">
                <a:ln>
                  <a:noFill/>
                </a:ln>
                <a:solidFill>
                  <a:schemeClr val="accent6">
                    <a:lumMod val="50000"/>
                  </a:schemeClr>
                </a:solidFill>
                <a:effectLst/>
                <a:uLnTx/>
                <a:uFillTx/>
                <a:latin typeface="Calibri" panose="020F0502020204030204" pitchFamily="34" charset="0"/>
              </a:rPr>
              <a:t>Permenhub Nomor PM 85 Tahun 2020 tentang Sistem Akuntabilitas Kinerja Instansi Pemerintah</a:t>
            </a:r>
          </a:p>
          <a:p>
            <a:pPr marL="0" marR="0" lvl="0" indent="0" algn="just" defTabSz="914400" rtl="0" eaLnBrk="1" fontAlgn="auto" latinLnBrk="0" hangingPunct="1">
              <a:lnSpc>
                <a:spcPct val="100000"/>
              </a:lnSpc>
              <a:spcBef>
                <a:spcPct val="0"/>
              </a:spcBef>
              <a:spcAft>
                <a:spcPts val="0"/>
              </a:spcAft>
              <a:buClrTx/>
              <a:buSzTx/>
              <a:buFont typeface="Wingdings" panose="05000000000000000000" pitchFamily="2" charset="2"/>
              <a:buNone/>
              <a:defRPr/>
            </a:pPr>
            <a:r>
              <a:rPr kumimoji="0" lang="fi-FI" sz="1000" b="0" i="0" u="none" strike="noStrike" kern="1200" cap="none" spc="0" normalizeH="0" baseline="0" noProof="0" dirty="0">
                <a:ln>
                  <a:noFill/>
                </a:ln>
                <a:solidFill>
                  <a:srgbClr val="44546A">
                    <a:lumMod val="50000"/>
                  </a:srgbClr>
                </a:solidFill>
                <a:effectLst/>
                <a:uLnTx/>
                <a:uFillTx/>
                <a:latin typeface="Calibri" panose="020F0502020204030204" pitchFamily="34" charset="0"/>
                <a:ea typeface="Verdana" panose="020B0604030504040204" pitchFamily="34" charset="0"/>
                <a:cs typeface="Verdana" panose="020B0604030504040204" pitchFamily="34" charset="0"/>
              </a:rPr>
              <a:t>Petunjuk Pelaksanaan Sistem Akuntabilitas Kinerja Instansi</a:t>
            </a:r>
            <a:r>
              <a:rPr kumimoji="0" lang="id-ID" sz="1000" b="0" i="0" u="none" strike="noStrike" kern="1200" cap="none" spc="0" normalizeH="0" baseline="0" noProof="0" dirty="0">
                <a:ln>
                  <a:noFill/>
                </a:ln>
                <a:solidFill>
                  <a:srgbClr val="44546A">
                    <a:lumMod val="50000"/>
                  </a:srgbClr>
                </a:solidFill>
                <a:effectLst/>
                <a:uLnTx/>
                <a:uFillTx/>
                <a:latin typeface="Calibri" panose="020F0502020204030204" pitchFamily="34" charset="0"/>
                <a:ea typeface="Verdana" panose="020B0604030504040204" pitchFamily="34" charset="0"/>
                <a:cs typeface="Verdana" panose="020B0604030504040204" pitchFamily="34" charset="0"/>
              </a:rPr>
              <a:t> Pemerintah (SAKIP) Di Lingkungan Kementerian Perhubungan</a:t>
            </a:r>
            <a:endParaRPr kumimoji="0" lang="en-US" sz="1000" b="0" i="0" u="none" strike="noStrike" kern="1200" cap="none" spc="0" normalizeH="0" baseline="0" noProof="0" dirty="0">
              <a:ln>
                <a:noFill/>
              </a:ln>
              <a:solidFill>
                <a:srgbClr val="44546A">
                  <a:lumMod val="50000"/>
                </a:srgbClr>
              </a:solidFill>
              <a:effectLst/>
              <a:uLnTx/>
              <a:uFillTx/>
              <a:latin typeface="Calibri" panose="020F0502020204030204" pitchFamily="34" charset="0"/>
              <a:ea typeface="Verdana" panose="020B0604030504040204" pitchFamily="34" charset="0"/>
              <a:cs typeface="Verdana" panose="020B0604030504040204" pitchFamily="34" charset="0"/>
            </a:endParaRPr>
          </a:p>
        </p:txBody>
      </p:sp>
      <p:sp>
        <p:nvSpPr>
          <p:cNvPr id="12" name="Slide Number Placeholder 2"/>
          <p:cNvSpPr>
            <a:spLocks noGrp="1"/>
          </p:cNvSpPr>
          <p:nvPr/>
        </p:nvSpPr>
        <p:spPr>
          <a:xfrm>
            <a:off x="7113270" y="5006975"/>
            <a:ext cx="446405" cy="251460"/>
          </a:xfrm>
          <a:prstGeom prst="rect">
            <a:avLst/>
          </a:prstGeom>
          <a:solidFill>
            <a:srgbClr val="F9BE19"/>
          </a:solid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5502A5B-6024-440D-A5A9-5A109256076E}" type="slidenum">
              <a:rPr kumimoji="0" lang="en-US" sz="1200" b="1" i="0" u="none" strike="noStrike" kern="1200" cap="none" spc="0" normalizeH="0" baseline="0" noProof="0" smtClean="0">
                <a:ln>
                  <a:noFill/>
                </a:ln>
                <a:solidFill>
                  <a:schemeClr val="tx1"/>
                </a:solidFill>
                <a:effectLst/>
                <a:uLnTx/>
                <a:uFillTx/>
                <a:latin typeface="Calibri" panose="020F0502020204030204"/>
                <a:ea typeface="+mn-ea"/>
                <a:cs typeface="+mn-cs"/>
              </a:rPr>
              <a:t>12</a:t>
            </a:fld>
            <a:endParaRPr kumimoji="0" lang="en-US" sz="1200" b="1" i="0" u="none" strike="noStrike" kern="1200" cap="none" spc="0" normalizeH="0" baseline="0" noProof="0">
              <a:ln>
                <a:noFill/>
              </a:ln>
              <a:solidFill>
                <a:schemeClr val="tx1"/>
              </a:solidFill>
              <a:effectLst/>
              <a:uLnTx/>
              <a:uFillTx/>
              <a:latin typeface="Calibri" panose="020F0502020204030204"/>
              <a:ea typeface="+mn-ea"/>
              <a:cs typeface="+mn-cs"/>
            </a:endParaRPr>
          </a:p>
        </p:txBody>
      </p:sp>
      <p:sp>
        <p:nvSpPr>
          <p:cNvPr id="14" name="TextBox 107"/>
          <p:cNvSpPr txBox="1">
            <a:spLocks noChangeArrowheads="1"/>
          </p:cNvSpPr>
          <p:nvPr/>
        </p:nvSpPr>
        <p:spPr bwMode="auto">
          <a:xfrm>
            <a:off x="191265" y="2966082"/>
            <a:ext cx="6336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0"/>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0"/>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0"/>
              </a:defRPr>
            </a:lvl3pPr>
            <a:lvl4pPr marL="1600200" indent="-228600">
              <a:spcBef>
                <a:spcPts val="400"/>
              </a:spcBef>
              <a:buClr>
                <a:srgbClr val="B77851"/>
              </a:buClr>
              <a:buSzPct val="75000"/>
              <a:buFont typeface="Wingdings" panose="05000000000000000000" pitchFamily="2" charset="2"/>
              <a:buChar char=""/>
              <a:defRPr sz="2000">
                <a:solidFill>
                  <a:schemeClr val="tx1"/>
                </a:solidFill>
                <a:latin typeface="Tw Cen MT" panose="020B0602020104020603" pitchFamily="34" charset="0"/>
              </a:defRPr>
            </a:lvl4pPr>
            <a:lvl5pPr marL="2057400" indent="-228600">
              <a:spcBef>
                <a:spcPts val="400"/>
              </a:spcBef>
              <a:buClr>
                <a:srgbClr val="776A5B"/>
              </a:buClr>
              <a:buSzPct val="65000"/>
              <a:buFont typeface="Wingdings" panose="05000000000000000000" pitchFamily="2" charset="2"/>
              <a:buChar char=""/>
              <a:defRPr sz="2000">
                <a:solidFill>
                  <a:schemeClr val="tx1"/>
                </a:solidFill>
                <a:latin typeface="Tw Cen MT" panose="020B0602020104020603" pitchFamily="34" charset="0"/>
              </a:defRPr>
            </a:lvl5pPr>
            <a:lvl6pPr marL="2514600" indent="-228600" eaLnBrk="0" fontAlgn="base" hangingPunct="0">
              <a:spcBef>
                <a:spcPts val="400"/>
              </a:spcBef>
              <a:spcAft>
                <a:spcPct val="0"/>
              </a:spcAft>
              <a:buClr>
                <a:srgbClr val="776A5B"/>
              </a:buClr>
              <a:buSzPct val="65000"/>
              <a:buFont typeface="Wingdings" panose="05000000000000000000" pitchFamily="2" charset="2"/>
              <a:buChar char=""/>
              <a:defRPr sz="2000">
                <a:solidFill>
                  <a:schemeClr val="tx1"/>
                </a:solidFill>
                <a:latin typeface="Tw Cen MT" panose="020B0602020104020603" pitchFamily="34" charset="0"/>
              </a:defRPr>
            </a:lvl6pPr>
            <a:lvl7pPr marL="2971800" indent="-228600" eaLnBrk="0" fontAlgn="base" hangingPunct="0">
              <a:spcBef>
                <a:spcPts val="400"/>
              </a:spcBef>
              <a:spcAft>
                <a:spcPct val="0"/>
              </a:spcAft>
              <a:buClr>
                <a:srgbClr val="776A5B"/>
              </a:buClr>
              <a:buSzPct val="65000"/>
              <a:buFont typeface="Wingdings" panose="05000000000000000000" pitchFamily="2" charset="2"/>
              <a:buChar char=""/>
              <a:defRPr sz="2000">
                <a:solidFill>
                  <a:schemeClr val="tx1"/>
                </a:solidFill>
                <a:latin typeface="Tw Cen MT" panose="020B0602020104020603" pitchFamily="34" charset="0"/>
              </a:defRPr>
            </a:lvl7pPr>
            <a:lvl8pPr marL="3429000" indent="-228600" eaLnBrk="0" fontAlgn="base" hangingPunct="0">
              <a:spcBef>
                <a:spcPts val="400"/>
              </a:spcBef>
              <a:spcAft>
                <a:spcPct val="0"/>
              </a:spcAft>
              <a:buClr>
                <a:srgbClr val="776A5B"/>
              </a:buClr>
              <a:buSzPct val="65000"/>
              <a:buFont typeface="Wingdings" panose="05000000000000000000" pitchFamily="2" charset="2"/>
              <a:buChar char=""/>
              <a:defRPr sz="2000">
                <a:solidFill>
                  <a:schemeClr val="tx1"/>
                </a:solidFill>
                <a:latin typeface="Tw Cen MT" panose="020B0602020104020603" pitchFamily="34" charset="0"/>
              </a:defRPr>
            </a:lvl8pPr>
            <a:lvl9pPr marL="3886200" indent="-228600" eaLnBrk="0" fontAlgn="base" hangingPunct="0">
              <a:spcBef>
                <a:spcPts val="400"/>
              </a:spcBef>
              <a:spcAft>
                <a:spcPct val="0"/>
              </a:spcAft>
              <a:buClr>
                <a:srgbClr val="776A5B"/>
              </a:buClr>
              <a:buSzPct val="65000"/>
              <a:buFont typeface="Wingdings" panose="05000000000000000000" pitchFamily="2" charset="2"/>
              <a:buChar char=""/>
              <a:defRPr sz="2000">
                <a:solidFill>
                  <a:schemeClr val="tx1"/>
                </a:solidFill>
                <a:latin typeface="Tw Cen MT" panose="020B0602020104020603" pitchFamily="34" charset="0"/>
              </a:defRPr>
            </a:lvl9pPr>
          </a:lstStyle>
          <a:p>
            <a:pPr marL="0" marR="0" lvl="0" indent="0" algn="just" defTabSz="914400" rtl="0" eaLnBrk="1" fontAlgn="auto" latinLnBrk="0" hangingPunct="1">
              <a:lnSpc>
                <a:spcPct val="100000"/>
              </a:lnSpc>
              <a:spcBef>
                <a:spcPct val="0"/>
              </a:spcBef>
              <a:spcAft>
                <a:spcPts val="0"/>
              </a:spcAft>
              <a:buClrTx/>
              <a:buSzTx/>
              <a:buFontTx/>
              <a:buNone/>
              <a:defRPr/>
            </a:pPr>
            <a:r>
              <a:rPr kumimoji="0" lang="id-ID" altLang="id-ID" sz="1000" b="1" i="0" u="none" strike="noStrike" kern="1200" cap="none" spc="0" normalizeH="0" baseline="0" noProof="0" dirty="0">
                <a:ln>
                  <a:noFill/>
                </a:ln>
                <a:solidFill>
                  <a:schemeClr val="accent6">
                    <a:lumMod val="50000"/>
                  </a:schemeClr>
                </a:solidFill>
                <a:effectLst/>
                <a:uLnTx/>
                <a:uFillTx/>
                <a:latin typeface="Calibri" panose="020F0502020204030204" pitchFamily="34" charset="0"/>
                <a:ea typeface="+mn-ea"/>
                <a:cs typeface="+mn-cs"/>
              </a:rPr>
              <a:t>Permenhub Nomor PM 55 Tahun 2018 tentang Petunjuk Pelaksanaan Evaluasi Atas Implementasi Sistem Akuntabilitas Kinerja Instansi Pemerintah Di Lingkungan Kementerian Perhubungan </a:t>
            </a:r>
          </a:p>
        </p:txBody>
      </p:sp>
      <p:sp>
        <p:nvSpPr>
          <p:cNvPr id="15" name="TextBox 107"/>
          <p:cNvSpPr txBox="1">
            <a:spLocks noChangeArrowheads="1"/>
          </p:cNvSpPr>
          <p:nvPr/>
        </p:nvSpPr>
        <p:spPr bwMode="auto">
          <a:xfrm>
            <a:off x="1743487" y="3902341"/>
            <a:ext cx="5508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0"/>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0"/>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0"/>
              </a:defRPr>
            </a:lvl3pPr>
            <a:lvl4pPr marL="1600200" indent="-228600">
              <a:spcBef>
                <a:spcPts val="400"/>
              </a:spcBef>
              <a:buClr>
                <a:srgbClr val="B77851"/>
              </a:buClr>
              <a:buSzPct val="75000"/>
              <a:buFont typeface="Wingdings" panose="05000000000000000000" pitchFamily="2" charset="2"/>
              <a:buChar char=""/>
              <a:defRPr sz="2000">
                <a:solidFill>
                  <a:schemeClr val="tx1"/>
                </a:solidFill>
                <a:latin typeface="Tw Cen MT" panose="020B0602020104020603" pitchFamily="34" charset="0"/>
              </a:defRPr>
            </a:lvl4pPr>
            <a:lvl5pPr marL="2057400" indent="-228600">
              <a:spcBef>
                <a:spcPts val="400"/>
              </a:spcBef>
              <a:buClr>
                <a:srgbClr val="776A5B"/>
              </a:buClr>
              <a:buSzPct val="65000"/>
              <a:buFont typeface="Wingdings" panose="05000000000000000000" pitchFamily="2" charset="2"/>
              <a:buChar char=""/>
              <a:defRPr sz="2000">
                <a:solidFill>
                  <a:schemeClr val="tx1"/>
                </a:solidFill>
                <a:latin typeface="Tw Cen MT" panose="020B0602020104020603" pitchFamily="34" charset="0"/>
              </a:defRPr>
            </a:lvl5pPr>
            <a:lvl6pPr marL="2514600" indent="-228600" eaLnBrk="0" fontAlgn="base" hangingPunct="0">
              <a:spcBef>
                <a:spcPts val="400"/>
              </a:spcBef>
              <a:spcAft>
                <a:spcPct val="0"/>
              </a:spcAft>
              <a:buClr>
                <a:srgbClr val="776A5B"/>
              </a:buClr>
              <a:buSzPct val="65000"/>
              <a:buFont typeface="Wingdings" panose="05000000000000000000" pitchFamily="2" charset="2"/>
              <a:buChar char=""/>
              <a:defRPr sz="2000">
                <a:solidFill>
                  <a:schemeClr val="tx1"/>
                </a:solidFill>
                <a:latin typeface="Tw Cen MT" panose="020B0602020104020603" pitchFamily="34" charset="0"/>
              </a:defRPr>
            </a:lvl6pPr>
            <a:lvl7pPr marL="2971800" indent="-228600" eaLnBrk="0" fontAlgn="base" hangingPunct="0">
              <a:spcBef>
                <a:spcPts val="400"/>
              </a:spcBef>
              <a:spcAft>
                <a:spcPct val="0"/>
              </a:spcAft>
              <a:buClr>
                <a:srgbClr val="776A5B"/>
              </a:buClr>
              <a:buSzPct val="65000"/>
              <a:buFont typeface="Wingdings" panose="05000000000000000000" pitchFamily="2" charset="2"/>
              <a:buChar char=""/>
              <a:defRPr sz="2000">
                <a:solidFill>
                  <a:schemeClr val="tx1"/>
                </a:solidFill>
                <a:latin typeface="Tw Cen MT" panose="020B0602020104020603" pitchFamily="34" charset="0"/>
              </a:defRPr>
            </a:lvl7pPr>
            <a:lvl8pPr marL="3429000" indent="-228600" eaLnBrk="0" fontAlgn="base" hangingPunct="0">
              <a:spcBef>
                <a:spcPts val="400"/>
              </a:spcBef>
              <a:spcAft>
                <a:spcPct val="0"/>
              </a:spcAft>
              <a:buClr>
                <a:srgbClr val="776A5B"/>
              </a:buClr>
              <a:buSzPct val="65000"/>
              <a:buFont typeface="Wingdings" panose="05000000000000000000" pitchFamily="2" charset="2"/>
              <a:buChar char=""/>
              <a:defRPr sz="2000">
                <a:solidFill>
                  <a:schemeClr val="tx1"/>
                </a:solidFill>
                <a:latin typeface="Tw Cen MT" panose="020B0602020104020603" pitchFamily="34" charset="0"/>
              </a:defRPr>
            </a:lvl8pPr>
            <a:lvl9pPr marL="3886200" indent="-228600" eaLnBrk="0" fontAlgn="base" hangingPunct="0">
              <a:spcBef>
                <a:spcPts val="400"/>
              </a:spcBef>
              <a:spcAft>
                <a:spcPct val="0"/>
              </a:spcAft>
              <a:buClr>
                <a:srgbClr val="776A5B"/>
              </a:buClr>
              <a:buSzPct val="65000"/>
              <a:buFont typeface="Wingdings" panose="05000000000000000000" pitchFamily="2" charset="2"/>
              <a:buChar char=""/>
              <a:defRPr sz="2000">
                <a:solidFill>
                  <a:schemeClr val="tx1"/>
                </a:solidFill>
                <a:latin typeface="Tw Cen MT" panose="020B0602020104020603" pitchFamily="34" charset="0"/>
              </a:defRPr>
            </a:lvl9pPr>
          </a:lstStyle>
          <a:p>
            <a:pPr marL="0" marR="0" lvl="0" indent="0" algn="just" defTabSz="914400" rtl="0" eaLnBrk="1" fontAlgn="auto" latinLnBrk="0" hangingPunct="1">
              <a:lnSpc>
                <a:spcPct val="100000"/>
              </a:lnSpc>
              <a:spcBef>
                <a:spcPct val="0"/>
              </a:spcBef>
              <a:spcAft>
                <a:spcPts val="0"/>
              </a:spcAft>
              <a:buClrTx/>
              <a:buSzTx/>
              <a:buFontTx/>
              <a:buNone/>
              <a:defRPr/>
            </a:pPr>
            <a:r>
              <a:rPr kumimoji="0" lang="id-ID" altLang="id-ID" sz="1000" b="1" i="0" u="none" strike="noStrike" kern="1200" cap="none" spc="0" normalizeH="0" baseline="0" noProof="0" dirty="0">
                <a:ln>
                  <a:noFill/>
                </a:ln>
                <a:solidFill>
                  <a:schemeClr val="accent6">
                    <a:lumMod val="50000"/>
                  </a:schemeClr>
                </a:solidFill>
                <a:effectLst/>
                <a:uLnTx/>
                <a:uFillTx/>
                <a:latin typeface="Calibri" panose="020F0502020204030204" pitchFamily="34" charset="0"/>
                <a:ea typeface="+mn-ea"/>
                <a:cs typeface="+mn-cs"/>
              </a:rPr>
              <a:t>Permenhub Nomor PM 80 Tahun 2020 tentang Rencana Strategis kementerian Perhubungan tahun 2020-2024</a:t>
            </a:r>
          </a:p>
        </p:txBody>
      </p:sp>
      <p:sp>
        <p:nvSpPr>
          <p:cNvPr id="16" name="TextBox 107"/>
          <p:cNvSpPr txBox="1">
            <a:spLocks noChangeArrowheads="1"/>
          </p:cNvSpPr>
          <p:nvPr/>
        </p:nvSpPr>
        <p:spPr bwMode="auto">
          <a:xfrm>
            <a:off x="1743487" y="3503996"/>
            <a:ext cx="5508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0"/>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0"/>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0"/>
              </a:defRPr>
            </a:lvl3pPr>
            <a:lvl4pPr marL="1600200" indent="-228600">
              <a:spcBef>
                <a:spcPts val="400"/>
              </a:spcBef>
              <a:buClr>
                <a:srgbClr val="B77851"/>
              </a:buClr>
              <a:buSzPct val="75000"/>
              <a:buFont typeface="Wingdings" panose="05000000000000000000" pitchFamily="2" charset="2"/>
              <a:buChar char=""/>
              <a:defRPr sz="2000">
                <a:solidFill>
                  <a:schemeClr val="tx1"/>
                </a:solidFill>
                <a:latin typeface="Tw Cen MT" panose="020B0602020104020603" pitchFamily="34" charset="0"/>
              </a:defRPr>
            </a:lvl4pPr>
            <a:lvl5pPr marL="2057400" indent="-228600">
              <a:spcBef>
                <a:spcPts val="400"/>
              </a:spcBef>
              <a:buClr>
                <a:srgbClr val="776A5B"/>
              </a:buClr>
              <a:buSzPct val="65000"/>
              <a:buFont typeface="Wingdings" panose="05000000000000000000" pitchFamily="2" charset="2"/>
              <a:buChar char=""/>
              <a:defRPr sz="2000">
                <a:solidFill>
                  <a:schemeClr val="tx1"/>
                </a:solidFill>
                <a:latin typeface="Tw Cen MT" panose="020B0602020104020603" pitchFamily="34" charset="0"/>
              </a:defRPr>
            </a:lvl5pPr>
            <a:lvl6pPr marL="2514600" indent="-228600" eaLnBrk="0" fontAlgn="base" hangingPunct="0">
              <a:spcBef>
                <a:spcPts val="400"/>
              </a:spcBef>
              <a:spcAft>
                <a:spcPct val="0"/>
              </a:spcAft>
              <a:buClr>
                <a:srgbClr val="776A5B"/>
              </a:buClr>
              <a:buSzPct val="65000"/>
              <a:buFont typeface="Wingdings" panose="05000000000000000000" pitchFamily="2" charset="2"/>
              <a:buChar char=""/>
              <a:defRPr sz="2000">
                <a:solidFill>
                  <a:schemeClr val="tx1"/>
                </a:solidFill>
                <a:latin typeface="Tw Cen MT" panose="020B0602020104020603" pitchFamily="34" charset="0"/>
              </a:defRPr>
            </a:lvl6pPr>
            <a:lvl7pPr marL="2971800" indent="-228600" eaLnBrk="0" fontAlgn="base" hangingPunct="0">
              <a:spcBef>
                <a:spcPts val="400"/>
              </a:spcBef>
              <a:spcAft>
                <a:spcPct val="0"/>
              </a:spcAft>
              <a:buClr>
                <a:srgbClr val="776A5B"/>
              </a:buClr>
              <a:buSzPct val="65000"/>
              <a:buFont typeface="Wingdings" panose="05000000000000000000" pitchFamily="2" charset="2"/>
              <a:buChar char=""/>
              <a:defRPr sz="2000">
                <a:solidFill>
                  <a:schemeClr val="tx1"/>
                </a:solidFill>
                <a:latin typeface="Tw Cen MT" panose="020B0602020104020603" pitchFamily="34" charset="0"/>
              </a:defRPr>
            </a:lvl7pPr>
            <a:lvl8pPr marL="3429000" indent="-228600" eaLnBrk="0" fontAlgn="base" hangingPunct="0">
              <a:spcBef>
                <a:spcPts val="400"/>
              </a:spcBef>
              <a:spcAft>
                <a:spcPct val="0"/>
              </a:spcAft>
              <a:buClr>
                <a:srgbClr val="776A5B"/>
              </a:buClr>
              <a:buSzPct val="65000"/>
              <a:buFont typeface="Wingdings" panose="05000000000000000000" pitchFamily="2" charset="2"/>
              <a:buChar char=""/>
              <a:defRPr sz="2000">
                <a:solidFill>
                  <a:schemeClr val="tx1"/>
                </a:solidFill>
                <a:latin typeface="Tw Cen MT" panose="020B0602020104020603" pitchFamily="34" charset="0"/>
              </a:defRPr>
            </a:lvl8pPr>
            <a:lvl9pPr marL="3886200" indent="-228600" eaLnBrk="0" fontAlgn="base" hangingPunct="0">
              <a:spcBef>
                <a:spcPts val="400"/>
              </a:spcBef>
              <a:spcAft>
                <a:spcPct val="0"/>
              </a:spcAft>
              <a:buClr>
                <a:srgbClr val="776A5B"/>
              </a:buClr>
              <a:buSzPct val="65000"/>
              <a:buFont typeface="Wingdings" panose="05000000000000000000" pitchFamily="2" charset="2"/>
              <a:buChar char=""/>
              <a:defRPr sz="2000">
                <a:solidFill>
                  <a:schemeClr val="tx1"/>
                </a:solidFill>
                <a:latin typeface="Tw Cen MT" panose="020B0602020104020603" pitchFamily="34" charset="0"/>
              </a:defRPr>
            </a:lvl9pPr>
          </a:lstStyle>
          <a:p>
            <a:pPr marL="0" marR="0" lvl="0" indent="0" algn="just" defTabSz="914400" rtl="0" eaLnBrk="1" fontAlgn="auto" latinLnBrk="0" hangingPunct="1">
              <a:lnSpc>
                <a:spcPct val="100000"/>
              </a:lnSpc>
              <a:spcBef>
                <a:spcPct val="0"/>
              </a:spcBef>
              <a:spcAft>
                <a:spcPts val="0"/>
              </a:spcAft>
              <a:buClrTx/>
              <a:buSzTx/>
              <a:buFontTx/>
              <a:buNone/>
              <a:defRPr/>
            </a:pPr>
            <a:r>
              <a:rPr kumimoji="0" lang="id-ID" altLang="id-ID" sz="1000" b="1" i="0" u="none" strike="noStrike" kern="1200" cap="none" spc="0" normalizeH="0" baseline="0" noProof="0" dirty="0">
                <a:ln>
                  <a:noFill/>
                </a:ln>
                <a:solidFill>
                  <a:schemeClr val="accent6">
                    <a:lumMod val="50000"/>
                  </a:schemeClr>
                </a:solidFill>
                <a:effectLst/>
                <a:uLnTx/>
                <a:uFillTx/>
                <a:latin typeface="Calibri" panose="020F0502020204030204" pitchFamily="34" charset="0"/>
                <a:ea typeface="+mn-ea"/>
                <a:cs typeface="+mn-cs"/>
              </a:rPr>
              <a:t>Permen</a:t>
            </a:r>
            <a:r>
              <a:rPr kumimoji="0" lang="id-ID" altLang="id-ID" sz="1000" b="1" i="0" u="none" strike="noStrike" kern="1200" cap="none" spc="0" normalizeH="0" noProof="0" dirty="0">
                <a:ln>
                  <a:noFill/>
                </a:ln>
                <a:solidFill>
                  <a:schemeClr val="accent6">
                    <a:lumMod val="50000"/>
                  </a:schemeClr>
                </a:solidFill>
                <a:effectLst/>
                <a:uLnTx/>
                <a:uFillTx/>
                <a:latin typeface="Calibri" panose="020F0502020204030204" pitchFamily="34" charset="0"/>
                <a:ea typeface="+mn-ea"/>
                <a:cs typeface="+mn-cs"/>
              </a:rPr>
              <a:t> Bappenas</a:t>
            </a:r>
            <a:r>
              <a:rPr kumimoji="0" lang="id-ID" altLang="id-ID" sz="1000" b="1" i="0" u="none" strike="noStrike" kern="1200" cap="none" spc="0" normalizeH="0" baseline="0" noProof="0" dirty="0">
                <a:ln>
                  <a:noFill/>
                </a:ln>
                <a:solidFill>
                  <a:schemeClr val="accent6">
                    <a:lumMod val="50000"/>
                  </a:schemeClr>
                </a:solidFill>
                <a:effectLst/>
                <a:uLnTx/>
                <a:uFillTx/>
                <a:latin typeface="Calibri" panose="020F0502020204030204" pitchFamily="34" charset="0"/>
                <a:ea typeface="+mn-ea"/>
                <a:cs typeface="+mn-cs"/>
              </a:rPr>
              <a:t> Nomor 5 Tahun 2019 tentang</a:t>
            </a:r>
            <a:r>
              <a:rPr kumimoji="0" lang="id-ID" altLang="id-ID" sz="1000" b="1" i="0" u="none" strike="noStrike" kern="1200" cap="none" spc="0" normalizeH="0" noProof="0" dirty="0">
                <a:ln>
                  <a:noFill/>
                </a:ln>
                <a:solidFill>
                  <a:schemeClr val="accent6">
                    <a:lumMod val="50000"/>
                  </a:schemeClr>
                </a:solidFill>
                <a:effectLst/>
                <a:uLnTx/>
                <a:uFillTx/>
                <a:latin typeface="Calibri" panose="020F0502020204030204" pitchFamily="34" charset="0"/>
                <a:ea typeface="+mn-ea"/>
                <a:cs typeface="+mn-cs"/>
              </a:rPr>
              <a:t> Tata Cara Penyusunan Rencana Strategis Kementerian/Lembaga Tahun 2020-2024 </a:t>
            </a:r>
            <a:endParaRPr kumimoji="0" lang="id-ID" altLang="id-ID" sz="1000" b="1" i="0" u="none" strike="noStrike" kern="1200" cap="none" spc="0" normalizeH="0" baseline="0" noProof="0" dirty="0">
              <a:ln>
                <a:noFill/>
              </a:ln>
              <a:solidFill>
                <a:schemeClr val="accent6">
                  <a:lumMod val="50000"/>
                </a:schemeClr>
              </a:solidFill>
              <a:effectLst/>
              <a:uLnTx/>
              <a:uFillTx/>
              <a:latin typeface="Calibri" panose="020F0502020204030204" pitchFamily="34" charset="0"/>
              <a:ea typeface="+mn-ea"/>
              <a:cs typeface="+mn-cs"/>
            </a:endParaRPr>
          </a:p>
        </p:txBody>
      </p:sp>
      <p:pic>
        <p:nvPicPr>
          <p:cNvPr id="17" name="Picture 16">
            <a:extLst>
              <a:ext uri="{FF2B5EF4-FFF2-40B4-BE49-F238E27FC236}">
                <a16:creationId xmlns:a16="http://schemas.microsoft.com/office/drawing/2014/main" id="{8DC6971C-FB54-4D2D-B2CF-B0D655FF94A0}"/>
              </a:ext>
            </a:extLst>
          </p:cNvPr>
          <p:cNvPicPr>
            <a:picLocks noChangeAspect="1"/>
          </p:cNvPicPr>
          <p:nvPr/>
        </p:nvPicPr>
        <p:blipFill rotWithShape="1">
          <a:blip r:embed="rId2"/>
          <a:srcRect l="18627"/>
          <a:stretch>
            <a:fillRect/>
          </a:stretch>
        </p:blipFill>
        <p:spPr>
          <a:xfrm>
            <a:off x="0" y="3503996"/>
            <a:ext cx="1679944" cy="1376100"/>
          </a:xfrm>
          <a:prstGeom prst="rect">
            <a:avLst/>
          </a:prstGeom>
        </p:spPr>
      </p:pic>
    </p:spTree>
    <p:extLst>
      <p:ext uri="{BB962C8B-B14F-4D97-AF65-F5344CB8AC3E}">
        <p14:creationId xmlns:p14="http://schemas.microsoft.com/office/powerpoint/2010/main" val="51722449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p:nvPr>
            <p:extLst>
              <p:ext uri="{D42A27DB-BD31-4B8C-83A1-F6EECF244321}">
                <p14:modId xmlns:p14="http://schemas.microsoft.com/office/powerpoint/2010/main" val="2171652585"/>
              </p:ext>
            </p:extLst>
          </p:nvPr>
        </p:nvGraphicFramePr>
        <p:xfrm>
          <a:off x="395837" y="597600"/>
          <a:ext cx="6768000" cy="4262510"/>
        </p:xfrm>
        <a:graphic>
          <a:graphicData uri="http://schemas.openxmlformats.org/drawingml/2006/table">
            <a:tbl>
              <a:tblPr firstRow="1" bandRow="1">
                <a:tableStyleId>{F5AB1C69-6EDB-4FF4-983F-18BD219EF322}</a:tableStyleId>
              </a:tblPr>
              <a:tblGrid>
                <a:gridCol w="360000">
                  <a:extLst>
                    <a:ext uri="{9D8B030D-6E8A-4147-A177-3AD203B41FA5}">
                      <a16:colId xmlns:a16="http://schemas.microsoft.com/office/drawing/2014/main" val="20000"/>
                    </a:ext>
                  </a:extLst>
                </a:gridCol>
                <a:gridCol w="5868000">
                  <a:extLst>
                    <a:ext uri="{9D8B030D-6E8A-4147-A177-3AD203B41FA5}">
                      <a16:colId xmlns:a16="http://schemas.microsoft.com/office/drawing/2014/main" val="20001"/>
                    </a:ext>
                  </a:extLst>
                </a:gridCol>
                <a:gridCol w="540000">
                  <a:extLst>
                    <a:ext uri="{9D8B030D-6E8A-4147-A177-3AD203B41FA5}">
                      <a16:colId xmlns:a16="http://schemas.microsoft.com/office/drawing/2014/main" val="20002"/>
                    </a:ext>
                  </a:extLst>
                </a:gridCol>
              </a:tblGrid>
              <a:tr h="388194">
                <a:tc>
                  <a:txBody>
                    <a:bodyPr/>
                    <a:lstStyle/>
                    <a:p>
                      <a:pPr algn="ctr">
                        <a:buNone/>
                      </a:pPr>
                      <a:r>
                        <a:rPr lang="id-ID" altLang="en-US" sz="1100" dirty="0"/>
                        <a:t>NO</a:t>
                      </a:r>
                    </a:p>
                  </a:txBody>
                  <a:tcPr marL="56697" marR="56697" marT="28348" marB="28348" anchor="ctr">
                    <a:solidFill>
                      <a:schemeClr val="bg2">
                        <a:lumMod val="25000"/>
                      </a:schemeClr>
                    </a:solidFill>
                  </a:tcPr>
                </a:tc>
                <a:tc>
                  <a:txBody>
                    <a:bodyPr/>
                    <a:lstStyle/>
                    <a:p>
                      <a:pPr algn="ctr">
                        <a:buNone/>
                      </a:pPr>
                      <a:r>
                        <a:rPr lang="id-ID" altLang="en-US" sz="1100" dirty="0"/>
                        <a:t>KOMPONEN/SUB KOMPONEN</a:t>
                      </a:r>
                    </a:p>
                  </a:txBody>
                  <a:tcPr marL="56697" marR="56697" marT="28348" marB="28348" anchor="ctr">
                    <a:solidFill>
                      <a:schemeClr val="bg2">
                        <a:lumMod val="25000"/>
                      </a:schemeClr>
                    </a:solidFill>
                  </a:tcPr>
                </a:tc>
                <a:tc>
                  <a:txBody>
                    <a:bodyPr/>
                    <a:lstStyle/>
                    <a:p>
                      <a:pPr algn="ctr">
                        <a:buNone/>
                      </a:pPr>
                      <a:r>
                        <a:rPr lang="id-ID" altLang="en-US" sz="1100" dirty="0"/>
                        <a:t>BOBOT</a:t>
                      </a:r>
                    </a:p>
                  </a:txBody>
                  <a:tcPr marL="56697" marR="56697" marT="28348" marB="28348" anchor="ctr">
                    <a:solidFill>
                      <a:schemeClr val="bg2">
                        <a:lumMod val="25000"/>
                      </a:schemeClr>
                    </a:solidFill>
                  </a:tcPr>
                </a:tc>
                <a:extLst>
                  <a:ext uri="{0D108BD9-81ED-4DB2-BD59-A6C34878D82A}">
                    <a16:rowId xmlns:a16="http://schemas.microsoft.com/office/drawing/2014/main" val="10000"/>
                  </a:ext>
                </a:extLst>
              </a:tr>
              <a:tr h="224790">
                <a:tc>
                  <a:txBody>
                    <a:bodyPr/>
                    <a:lstStyle/>
                    <a:p>
                      <a:pPr algn="ctr">
                        <a:buNone/>
                      </a:pPr>
                      <a:endParaRPr lang="en-US" sz="1100" dirty="0"/>
                    </a:p>
                  </a:txBody>
                  <a:tcPr marL="56697" marR="56697" marT="28348" marB="28348" anchor="ctr"/>
                </a:tc>
                <a:tc>
                  <a:txBody>
                    <a:bodyPr/>
                    <a:lstStyle/>
                    <a:p>
                      <a:pPr>
                        <a:buNone/>
                      </a:pPr>
                      <a:r>
                        <a:rPr lang="en-US" altLang="en-US" sz="1100" dirty="0"/>
                        <a:t>5</a:t>
                      </a:r>
                      <a:r>
                        <a:rPr lang="id-ID" altLang="en-US" sz="1100" dirty="0"/>
                        <a:t>) Rencana Aksi atas kinerja sudah ada</a:t>
                      </a:r>
                      <a:endParaRPr lang="id-ID" altLang="en-US" sz="1100" b="0" dirty="0"/>
                    </a:p>
                  </a:txBody>
                  <a:tcPr marL="56697" marR="56697" marT="28348" marB="28348"/>
                </a:tc>
                <a:tc>
                  <a:txBody>
                    <a:bodyPr/>
                    <a:lstStyle/>
                    <a:p>
                      <a:pPr algn="ctr">
                        <a:buNone/>
                      </a:pPr>
                      <a:endParaRPr lang="en-US" sz="1100"/>
                    </a:p>
                  </a:txBody>
                  <a:tcPr marL="56697" marR="56697" marT="28348" marB="28348" anchor="ctr"/>
                </a:tc>
                <a:extLst>
                  <a:ext uri="{0D108BD9-81ED-4DB2-BD59-A6C34878D82A}">
                    <a16:rowId xmlns:a16="http://schemas.microsoft.com/office/drawing/2014/main" val="10001"/>
                  </a:ext>
                </a:extLst>
              </a:tr>
              <a:tr h="224790">
                <a:tc>
                  <a:txBody>
                    <a:bodyPr/>
                    <a:lstStyle/>
                    <a:p>
                      <a:pPr algn="r">
                        <a:buNone/>
                      </a:pPr>
                      <a:r>
                        <a:rPr lang="id-ID" altLang="en-US" sz="1100" dirty="0"/>
                        <a:t>b.</a:t>
                      </a:r>
                      <a:endParaRPr lang="id-ID" altLang="en-US" sz="1100" b="1" dirty="0"/>
                    </a:p>
                  </a:txBody>
                  <a:tcPr marL="56697" marR="56697" marT="28348" marB="28348" anchor="ctr"/>
                </a:tc>
                <a:tc>
                  <a:txBody>
                    <a:bodyPr/>
                    <a:lstStyle/>
                    <a:p>
                      <a:pPr>
                        <a:buNone/>
                      </a:pPr>
                      <a:r>
                        <a:rPr lang="id-ID" altLang="en-US" sz="1100" dirty="0">
                          <a:sym typeface="+mn-ea"/>
                        </a:rPr>
                        <a:t>KUALITAS PERENCANAAN KINERJA TAHUNAN</a:t>
                      </a:r>
                      <a:endParaRPr lang="id-ID" altLang="en-US" sz="1100" b="1" dirty="0">
                        <a:sym typeface="+mn-ea"/>
                      </a:endParaRPr>
                    </a:p>
                  </a:txBody>
                  <a:tcPr marL="56697" marR="56697" marT="28348" marB="28348"/>
                </a:tc>
                <a:tc>
                  <a:txBody>
                    <a:bodyPr/>
                    <a:lstStyle/>
                    <a:p>
                      <a:pPr algn="ctr">
                        <a:buNone/>
                      </a:pPr>
                      <a:r>
                        <a:rPr lang="en-US" altLang="en-US" sz="1100" dirty="0"/>
                        <a:t>5</a:t>
                      </a:r>
                      <a:r>
                        <a:rPr lang="id-ID" altLang="en-US" sz="1100" dirty="0"/>
                        <a:t>%</a:t>
                      </a:r>
                      <a:endParaRPr lang="id-ID" altLang="en-US" sz="1100" b="1" dirty="0"/>
                    </a:p>
                  </a:txBody>
                  <a:tcPr marL="56697" marR="56697" marT="28348" marB="28348" anchor="ctr"/>
                </a:tc>
                <a:extLst>
                  <a:ext uri="{0D108BD9-81ED-4DB2-BD59-A6C34878D82A}">
                    <a16:rowId xmlns:a16="http://schemas.microsoft.com/office/drawing/2014/main" val="10002"/>
                  </a:ext>
                </a:extLst>
              </a:tr>
              <a:tr h="224790">
                <a:tc>
                  <a:txBody>
                    <a:bodyPr/>
                    <a:lstStyle/>
                    <a:p>
                      <a:pPr algn="ctr">
                        <a:buNone/>
                      </a:pPr>
                      <a:endParaRPr lang="en-US" sz="1100" dirty="0"/>
                    </a:p>
                  </a:txBody>
                  <a:tcPr marL="56697" marR="56697" marT="28348" marB="28348" anchor="ctr"/>
                </a:tc>
                <a:tc>
                  <a:txBody>
                    <a:bodyPr/>
                    <a:lstStyle/>
                    <a:p>
                      <a:pPr>
                        <a:buNone/>
                      </a:pPr>
                      <a:r>
                        <a:rPr lang="en-US" altLang="en-US" sz="1100" dirty="0"/>
                        <a:t>6</a:t>
                      </a:r>
                      <a:r>
                        <a:rPr lang="id-ID" altLang="en-US" sz="1100" dirty="0"/>
                        <a:t>) </a:t>
                      </a:r>
                      <a:r>
                        <a:rPr lang="id-ID" altLang="en-US" sz="1100" dirty="0">
                          <a:sym typeface="+mn-ea"/>
                        </a:rPr>
                        <a:t>Sasaran telah berorientasi hasil</a:t>
                      </a:r>
                      <a:endParaRPr lang="id-ID" altLang="en-US" sz="1100" b="0" dirty="0"/>
                    </a:p>
                  </a:txBody>
                  <a:tcPr marL="56697" marR="56697" marT="28348" marB="28348"/>
                </a:tc>
                <a:tc>
                  <a:txBody>
                    <a:bodyPr/>
                    <a:lstStyle/>
                    <a:p>
                      <a:pPr algn="ctr">
                        <a:buNone/>
                      </a:pPr>
                      <a:endParaRPr lang="en-US" sz="1100" dirty="0"/>
                    </a:p>
                  </a:txBody>
                  <a:tcPr marL="56697" marR="56697" marT="28348" marB="28348" anchor="ctr"/>
                </a:tc>
                <a:extLst>
                  <a:ext uri="{0D108BD9-81ED-4DB2-BD59-A6C34878D82A}">
                    <a16:rowId xmlns:a16="http://schemas.microsoft.com/office/drawing/2014/main" val="10003"/>
                  </a:ext>
                </a:extLst>
              </a:tr>
              <a:tr h="224790">
                <a:tc>
                  <a:txBody>
                    <a:bodyPr/>
                    <a:lstStyle/>
                    <a:p>
                      <a:pPr algn="ctr">
                        <a:buNone/>
                      </a:pPr>
                      <a:endParaRPr lang="en-US" sz="1100" dirty="0"/>
                    </a:p>
                  </a:txBody>
                  <a:tcPr marL="56697" marR="56697" marT="28348" marB="28348" anchor="ctr"/>
                </a:tc>
                <a:tc>
                  <a:txBody>
                    <a:bodyPr/>
                    <a:lstStyle/>
                    <a:p>
                      <a:pPr>
                        <a:buNone/>
                      </a:pPr>
                      <a:r>
                        <a:rPr lang="en-US" altLang="en-US" sz="1100" dirty="0"/>
                        <a:t>7</a:t>
                      </a:r>
                      <a:r>
                        <a:rPr lang="id-ID" altLang="en-US" sz="1100" dirty="0"/>
                        <a:t>) Indikator kinerja sasaran dan hasil program (</a:t>
                      </a:r>
                      <a:r>
                        <a:rPr lang="id-ID" altLang="en-US" sz="1100" i="1" dirty="0"/>
                        <a:t>outcome</a:t>
                      </a:r>
                      <a:r>
                        <a:rPr lang="id-ID" altLang="en-US" sz="1100" dirty="0"/>
                        <a:t>) telah memenuhi kriteria indikator kinerja yang baik</a:t>
                      </a:r>
                      <a:endParaRPr lang="id-ID" altLang="en-US" sz="1100" b="0" dirty="0"/>
                    </a:p>
                  </a:txBody>
                  <a:tcPr marL="56697" marR="56697" marT="28348" marB="28348"/>
                </a:tc>
                <a:tc>
                  <a:txBody>
                    <a:bodyPr/>
                    <a:lstStyle/>
                    <a:p>
                      <a:pPr algn="ctr">
                        <a:buNone/>
                      </a:pPr>
                      <a:endParaRPr lang="en-US" sz="1100" dirty="0"/>
                    </a:p>
                  </a:txBody>
                  <a:tcPr marL="56697" marR="56697" marT="28348" marB="28348" anchor="ctr"/>
                </a:tc>
                <a:extLst>
                  <a:ext uri="{0D108BD9-81ED-4DB2-BD59-A6C34878D82A}">
                    <a16:rowId xmlns:a16="http://schemas.microsoft.com/office/drawing/2014/main" val="10004"/>
                  </a:ext>
                </a:extLst>
              </a:tr>
              <a:tr h="224790">
                <a:tc>
                  <a:txBody>
                    <a:bodyPr/>
                    <a:lstStyle/>
                    <a:p>
                      <a:pPr algn="ctr">
                        <a:buNone/>
                      </a:pPr>
                      <a:endParaRPr lang="en-US" sz="1100"/>
                    </a:p>
                  </a:txBody>
                  <a:tcPr marL="56697" marR="56697" marT="28348" marB="28348" anchor="ctr"/>
                </a:tc>
                <a:tc>
                  <a:txBody>
                    <a:bodyPr/>
                    <a:lstStyle/>
                    <a:p>
                      <a:pPr>
                        <a:buNone/>
                      </a:pPr>
                      <a:r>
                        <a:rPr lang="en-US" altLang="en-US" sz="1100" dirty="0"/>
                        <a:t>8</a:t>
                      </a:r>
                      <a:r>
                        <a:rPr lang="id-ID" altLang="en-US" sz="1100" dirty="0"/>
                        <a:t>) Target kinerja ditetapkan dengan baik</a:t>
                      </a:r>
                      <a:endParaRPr lang="id-ID" altLang="en-US" sz="1100" b="0" dirty="0"/>
                    </a:p>
                  </a:txBody>
                  <a:tcPr marL="56697" marR="56697" marT="28348" marB="28348"/>
                </a:tc>
                <a:tc>
                  <a:txBody>
                    <a:bodyPr/>
                    <a:lstStyle/>
                    <a:p>
                      <a:pPr algn="ctr">
                        <a:buNone/>
                      </a:pPr>
                      <a:endParaRPr lang="en-US" sz="1100"/>
                    </a:p>
                  </a:txBody>
                  <a:tcPr marL="56697" marR="56697" marT="28348" marB="28348" anchor="ctr"/>
                </a:tc>
                <a:extLst>
                  <a:ext uri="{0D108BD9-81ED-4DB2-BD59-A6C34878D82A}">
                    <a16:rowId xmlns:a16="http://schemas.microsoft.com/office/drawing/2014/main" val="10005"/>
                  </a:ext>
                </a:extLst>
              </a:tr>
              <a:tr h="224790">
                <a:tc>
                  <a:txBody>
                    <a:bodyPr/>
                    <a:lstStyle/>
                    <a:p>
                      <a:pPr algn="ctr">
                        <a:buNone/>
                      </a:pPr>
                      <a:endParaRPr lang="en-US" sz="1100"/>
                    </a:p>
                  </a:txBody>
                  <a:tcPr marL="56697" marR="56697" marT="28348" marB="28348" anchor="ctr"/>
                </a:tc>
                <a:tc>
                  <a:txBody>
                    <a:bodyPr/>
                    <a:lstStyle/>
                    <a:p>
                      <a:pPr>
                        <a:buNone/>
                      </a:pPr>
                      <a:r>
                        <a:rPr lang="en-US" altLang="en-US" sz="1100" dirty="0"/>
                        <a:t>9</a:t>
                      </a:r>
                      <a:r>
                        <a:rPr lang="id-ID" altLang="en-US" sz="1100" dirty="0"/>
                        <a:t>) Kegiatan merupakan cara untuk mencapai sasaran</a:t>
                      </a:r>
                      <a:endParaRPr lang="id-ID" altLang="en-US" sz="1100" b="0" dirty="0"/>
                    </a:p>
                  </a:txBody>
                  <a:tcPr marL="56697" marR="56697" marT="28348" marB="28348"/>
                </a:tc>
                <a:tc>
                  <a:txBody>
                    <a:bodyPr/>
                    <a:lstStyle/>
                    <a:p>
                      <a:pPr algn="ctr">
                        <a:buNone/>
                      </a:pPr>
                      <a:endParaRPr lang="en-US" sz="1100"/>
                    </a:p>
                  </a:txBody>
                  <a:tcPr marL="56697" marR="56697" marT="28348" marB="28348" anchor="ctr"/>
                </a:tc>
                <a:extLst>
                  <a:ext uri="{0D108BD9-81ED-4DB2-BD59-A6C34878D82A}">
                    <a16:rowId xmlns:a16="http://schemas.microsoft.com/office/drawing/2014/main" val="10006"/>
                  </a:ext>
                </a:extLst>
              </a:tr>
              <a:tr h="224790">
                <a:tc>
                  <a:txBody>
                    <a:bodyPr/>
                    <a:lstStyle/>
                    <a:p>
                      <a:pPr algn="ctr">
                        <a:buNone/>
                      </a:pPr>
                      <a:endParaRPr lang="en-US" sz="1100" dirty="0"/>
                    </a:p>
                  </a:txBody>
                  <a:tcPr marL="56697" marR="56697" marT="28348" marB="28348" anchor="ctr"/>
                </a:tc>
                <a:tc>
                  <a:txBody>
                    <a:bodyPr/>
                    <a:lstStyle/>
                    <a:p>
                      <a:pPr>
                        <a:buNone/>
                      </a:pPr>
                      <a:r>
                        <a:rPr lang="en-US" altLang="en-US" sz="1100" dirty="0"/>
                        <a:t>10</a:t>
                      </a:r>
                      <a:r>
                        <a:rPr lang="id-ID" altLang="en-US" sz="1100" dirty="0"/>
                        <a:t>) Dokumen rencana kinerja tahunan telah selaras dengan dokumen pengajuan anggaran</a:t>
                      </a:r>
                      <a:endParaRPr lang="id-ID" altLang="en-US" sz="1100" b="0" dirty="0"/>
                    </a:p>
                  </a:txBody>
                  <a:tcPr marL="56697" marR="56697" marT="28348" marB="28348"/>
                </a:tc>
                <a:tc>
                  <a:txBody>
                    <a:bodyPr/>
                    <a:lstStyle/>
                    <a:p>
                      <a:pPr algn="ctr">
                        <a:buNone/>
                      </a:pPr>
                      <a:endParaRPr lang="en-US" sz="1100"/>
                    </a:p>
                  </a:txBody>
                  <a:tcPr marL="56697" marR="56697" marT="28348" marB="28348" anchor="ctr"/>
                </a:tc>
                <a:extLst>
                  <a:ext uri="{0D108BD9-81ED-4DB2-BD59-A6C34878D82A}">
                    <a16:rowId xmlns:a16="http://schemas.microsoft.com/office/drawing/2014/main" val="10007"/>
                  </a:ext>
                </a:extLst>
              </a:tr>
              <a:tr h="224790">
                <a:tc>
                  <a:txBody>
                    <a:bodyPr/>
                    <a:lstStyle/>
                    <a:p>
                      <a:pPr algn="ctr">
                        <a:buNone/>
                      </a:pPr>
                      <a:endParaRPr lang="en-US" sz="1100"/>
                    </a:p>
                  </a:txBody>
                  <a:tcPr marL="56697" marR="56697" marT="28348" marB="28348" anchor="ctr"/>
                </a:tc>
                <a:tc>
                  <a:txBody>
                    <a:bodyPr/>
                    <a:lstStyle/>
                    <a:p>
                      <a:pPr>
                        <a:buNone/>
                      </a:pPr>
                      <a:r>
                        <a:rPr lang="id-ID" altLang="en-US" sz="1100" dirty="0"/>
                        <a:t>1</a:t>
                      </a:r>
                      <a:r>
                        <a:rPr lang="en-US" altLang="en-US" sz="1100" dirty="0"/>
                        <a:t>1</a:t>
                      </a:r>
                      <a:r>
                        <a:rPr lang="id-ID" altLang="en-US" sz="1100" dirty="0"/>
                        <a:t>) Dokumen PK telah selaras dengan Renstra</a:t>
                      </a:r>
                      <a:endParaRPr lang="id-ID" altLang="en-US" sz="1100" b="0" dirty="0"/>
                    </a:p>
                  </a:txBody>
                  <a:tcPr marL="56697" marR="56697" marT="28348" marB="28348"/>
                </a:tc>
                <a:tc>
                  <a:txBody>
                    <a:bodyPr/>
                    <a:lstStyle/>
                    <a:p>
                      <a:pPr algn="ctr">
                        <a:buNone/>
                      </a:pPr>
                      <a:endParaRPr lang="en-US" sz="1100"/>
                    </a:p>
                  </a:txBody>
                  <a:tcPr marL="56697" marR="56697" marT="28348" marB="28348" anchor="ctr"/>
                </a:tc>
                <a:extLst>
                  <a:ext uri="{0D108BD9-81ED-4DB2-BD59-A6C34878D82A}">
                    <a16:rowId xmlns:a16="http://schemas.microsoft.com/office/drawing/2014/main" val="10008"/>
                  </a:ext>
                </a:extLst>
              </a:tr>
              <a:tr h="392430">
                <a:tc>
                  <a:txBody>
                    <a:bodyPr/>
                    <a:lstStyle/>
                    <a:p>
                      <a:pPr algn="ctr">
                        <a:buNone/>
                      </a:pPr>
                      <a:endParaRPr lang="en-US" sz="1100"/>
                    </a:p>
                  </a:txBody>
                  <a:tcPr marL="56697" marR="56697" marT="28348" marB="28348" anchor="ctr"/>
                </a:tc>
                <a:tc>
                  <a:txBody>
                    <a:bodyPr/>
                    <a:lstStyle/>
                    <a:p>
                      <a:pPr>
                        <a:buNone/>
                      </a:pPr>
                      <a:r>
                        <a:rPr lang="id-ID" altLang="en-US" sz="1100" dirty="0"/>
                        <a:t>1</a:t>
                      </a:r>
                      <a:r>
                        <a:rPr lang="en-US" altLang="en-US" sz="1100" dirty="0"/>
                        <a:t>2</a:t>
                      </a:r>
                      <a:r>
                        <a:rPr lang="id-ID" altLang="en-US" sz="1100" dirty="0"/>
                        <a:t>) Dokumen PK telah menetapkan hal-hal yang seharusnya ditetapkan (dalam kontrak kinerja/tugas fungsi)</a:t>
                      </a:r>
                      <a:endParaRPr lang="id-ID" altLang="en-US" sz="1100" b="0" dirty="0"/>
                    </a:p>
                  </a:txBody>
                  <a:tcPr marL="56697" marR="56697" marT="28348" marB="28348"/>
                </a:tc>
                <a:tc>
                  <a:txBody>
                    <a:bodyPr/>
                    <a:lstStyle/>
                    <a:p>
                      <a:pPr algn="ctr">
                        <a:buNone/>
                      </a:pPr>
                      <a:endParaRPr lang="en-US" sz="1100"/>
                    </a:p>
                  </a:txBody>
                  <a:tcPr marL="56697" marR="56697" marT="28348" marB="28348" anchor="ctr"/>
                </a:tc>
                <a:extLst>
                  <a:ext uri="{0D108BD9-81ED-4DB2-BD59-A6C34878D82A}">
                    <a16:rowId xmlns:a16="http://schemas.microsoft.com/office/drawing/2014/main" val="10009"/>
                  </a:ext>
                </a:extLst>
              </a:tr>
              <a:tr h="224790">
                <a:tc>
                  <a:txBody>
                    <a:bodyPr/>
                    <a:lstStyle/>
                    <a:p>
                      <a:pPr algn="ctr">
                        <a:buNone/>
                      </a:pPr>
                      <a:endParaRPr lang="en-US" sz="1100"/>
                    </a:p>
                  </a:txBody>
                  <a:tcPr marL="56697" marR="56697" marT="28348" marB="28348" anchor="ctr"/>
                </a:tc>
                <a:tc>
                  <a:txBody>
                    <a:bodyPr/>
                    <a:lstStyle/>
                    <a:p>
                      <a:pPr>
                        <a:buNone/>
                      </a:pPr>
                      <a:r>
                        <a:rPr lang="id-ID" altLang="en-US" sz="1100" dirty="0"/>
                        <a:t>1</a:t>
                      </a:r>
                      <a:r>
                        <a:rPr lang="en-US" altLang="en-US" sz="1100" dirty="0"/>
                        <a:t>3</a:t>
                      </a:r>
                      <a:r>
                        <a:rPr lang="id-ID" altLang="en-US" sz="1100" dirty="0"/>
                        <a:t>) Rencana Aksi atas Kinerja telah mencantumkan target secara periodik atas kinerja</a:t>
                      </a:r>
                      <a:endParaRPr lang="id-ID" altLang="en-US" sz="1100" b="0" dirty="0"/>
                    </a:p>
                  </a:txBody>
                  <a:tcPr marL="56697" marR="56697" marT="28348" marB="28348"/>
                </a:tc>
                <a:tc>
                  <a:txBody>
                    <a:bodyPr/>
                    <a:lstStyle/>
                    <a:p>
                      <a:pPr algn="ctr">
                        <a:buNone/>
                      </a:pPr>
                      <a:endParaRPr lang="en-US" sz="1100"/>
                    </a:p>
                  </a:txBody>
                  <a:tcPr marL="56697" marR="56697" marT="28348" marB="28348" anchor="ctr"/>
                </a:tc>
                <a:extLst>
                  <a:ext uri="{0D108BD9-81ED-4DB2-BD59-A6C34878D82A}">
                    <a16:rowId xmlns:a16="http://schemas.microsoft.com/office/drawing/2014/main" val="10010"/>
                  </a:ext>
                </a:extLst>
              </a:tr>
              <a:tr h="392430">
                <a:tc>
                  <a:txBody>
                    <a:bodyPr/>
                    <a:lstStyle/>
                    <a:p>
                      <a:pPr algn="ctr">
                        <a:buNone/>
                      </a:pPr>
                      <a:endParaRPr lang="en-US" sz="1100"/>
                    </a:p>
                  </a:txBody>
                  <a:tcPr marL="56697" marR="56697" marT="28348" marB="28348" anchor="ctr"/>
                </a:tc>
                <a:tc>
                  <a:txBody>
                    <a:bodyPr/>
                    <a:lstStyle/>
                    <a:p>
                      <a:pPr>
                        <a:buNone/>
                      </a:pPr>
                      <a:r>
                        <a:rPr lang="id-ID" altLang="en-US" sz="1100" dirty="0"/>
                        <a:t>1</a:t>
                      </a:r>
                      <a:r>
                        <a:rPr lang="en-US" altLang="en-US" sz="1100" dirty="0"/>
                        <a:t>4</a:t>
                      </a:r>
                      <a:r>
                        <a:rPr lang="id-ID" altLang="en-US" sz="1100" dirty="0"/>
                        <a:t>) Recana Aksi atas kinerja telah mencantumkan sub kegiatan/komponen rinci setiap periode yang akan dilakukan dalam rangka mencapai kinerja</a:t>
                      </a:r>
                      <a:endParaRPr lang="id-ID" altLang="en-US" sz="1100" b="0" dirty="0"/>
                    </a:p>
                  </a:txBody>
                  <a:tcPr marL="56697" marR="56697" marT="28348" marB="28348"/>
                </a:tc>
                <a:tc>
                  <a:txBody>
                    <a:bodyPr/>
                    <a:lstStyle/>
                    <a:p>
                      <a:pPr algn="ctr">
                        <a:buNone/>
                      </a:pPr>
                      <a:endParaRPr lang="en-US" sz="1100"/>
                    </a:p>
                  </a:txBody>
                  <a:tcPr marL="56697" marR="56697" marT="28348" marB="28348" anchor="ctr"/>
                </a:tc>
                <a:extLst>
                  <a:ext uri="{0D108BD9-81ED-4DB2-BD59-A6C34878D82A}">
                    <a16:rowId xmlns:a16="http://schemas.microsoft.com/office/drawing/2014/main" val="10011"/>
                  </a:ext>
                </a:extLst>
              </a:tr>
              <a:tr h="224790">
                <a:tc>
                  <a:txBody>
                    <a:bodyPr/>
                    <a:lstStyle/>
                    <a:p>
                      <a:pPr algn="r">
                        <a:buNone/>
                      </a:pPr>
                      <a:r>
                        <a:rPr lang="id-ID" altLang="en-US" sz="1100"/>
                        <a:t>c.</a:t>
                      </a:r>
                      <a:endParaRPr lang="id-ID" altLang="en-US" sz="1100" b="1"/>
                    </a:p>
                  </a:txBody>
                  <a:tcPr marL="56697" marR="56697" marT="28348" marB="28348" anchor="ctr"/>
                </a:tc>
                <a:tc>
                  <a:txBody>
                    <a:bodyPr/>
                    <a:lstStyle/>
                    <a:p>
                      <a:pPr>
                        <a:buNone/>
                      </a:pPr>
                      <a:r>
                        <a:rPr lang="id-ID" altLang="en-US" sz="1100" dirty="0">
                          <a:sym typeface="+mn-ea"/>
                        </a:rPr>
                        <a:t>IMPLEMENTASI PERENCANAAN KINERJA TAHUNAN</a:t>
                      </a:r>
                      <a:endParaRPr lang="id-ID" altLang="en-US" sz="1100" b="1" dirty="0">
                        <a:sym typeface="+mn-ea"/>
                      </a:endParaRPr>
                    </a:p>
                  </a:txBody>
                  <a:tcPr marL="56697" marR="56697" marT="28348" marB="28348"/>
                </a:tc>
                <a:tc>
                  <a:txBody>
                    <a:bodyPr/>
                    <a:lstStyle/>
                    <a:p>
                      <a:pPr algn="ctr">
                        <a:buNone/>
                      </a:pPr>
                      <a:r>
                        <a:rPr lang="en-US" altLang="en-US" sz="1100" dirty="0"/>
                        <a:t>3</a:t>
                      </a:r>
                      <a:r>
                        <a:rPr lang="id-ID" altLang="en-US" sz="1100" dirty="0"/>
                        <a:t>%</a:t>
                      </a:r>
                      <a:endParaRPr lang="id-ID" altLang="en-US" sz="1100" b="1" dirty="0"/>
                    </a:p>
                  </a:txBody>
                  <a:tcPr marL="56697" marR="56697" marT="28348" marB="28348" anchor="ctr"/>
                </a:tc>
                <a:extLst>
                  <a:ext uri="{0D108BD9-81ED-4DB2-BD59-A6C34878D82A}">
                    <a16:rowId xmlns:a16="http://schemas.microsoft.com/office/drawing/2014/main" val="10012"/>
                  </a:ext>
                </a:extLst>
              </a:tr>
              <a:tr h="224790">
                <a:tc>
                  <a:txBody>
                    <a:bodyPr/>
                    <a:lstStyle/>
                    <a:p>
                      <a:pPr algn="ctr">
                        <a:buNone/>
                      </a:pPr>
                      <a:endParaRPr lang="en-US" sz="1100"/>
                    </a:p>
                  </a:txBody>
                  <a:tcPr marL="56697" marR="56697" marT="28348" marB="28348" anchor="ctr"/>
                </a:tc>
                <a:tc>
                  <a:txBody>
                    <a:bodyPr/>
                    <a:lstStyle/>
                    <a:p>
                      <a:pPr>
                        <a:buNone/>
                      </a:pPr>
                      <a:r>
                        <a:rPr lang="id-ID" altLang="en-US" sz="1100" dirty="0"/>
                        <a:t>1</a:t>
                      </a:r>
                      <a:r>
                        <a:rPr lang="en-US" altLang="en-US" sz="1100" dirty="0"/>
                        <a:t>5</a:t>
                      </a:r>
                      <a:r>
                        <a:rPr lang="id-ID" altLang="en-US" sz="1100" dirty="0"/>
                        <a:t>) Rencana Kinerja Tahunan dimanfaatkan dalam penyusunan anggaran</a:t>
                      </a:r>
                      <a:endParaRPr lang="id-ID" altLang="en-US" sz="1100" b="0" dirty="0"/>
                    </a:p>
                  </a:txBody>
                  <a:tcPr marL="56697" marR="56697" marT="28348" marB="28348"/>
                </a:tc>
                <a:tc>
                  <a:txBody>
                    <a:bodyPr/>
                    <a:lstStyle/>
                    <a:p>
                      <a:pPr algn="ctr">
                        <a:buNone/>
                      </a:pPr>
                      <a:endParaRPr lang="en-US" sz="1100" dirty="0"/>
                    </a:p>
                  </a:txBody>
                  <a:tcPr marL="56697" marR="56697" marT="28348" marB="28348" anchor="ctr"/>
                </a:tc>
                <a:extLst>
                  <a:ext uri="{0D108BD9-81ED-4DB2-BD59-A6C34878D82A}">
                    <a16:rowId xmlns:a16="http://schemas.microsoft.com/office/drawing/2014/main" val="10013"/>
                  </a:ext>
                </a:extLst>
              </a:tr>
              <a:tr h="224790">
                <a:tc>
                  <a:txBody>
                    <a:bodyPr/>
                    <a:lstStyle/>
                    <a:p>
                      <a:pPr algn="ctr">
                        <a:buNone/>
                      </a:pPr>
                      <a:endParaRPr lang="en-US" sz="1100"/>
                    </a:p>
                  </a:txBody>
                  <a:tcPr marL="56697" marR="56697" marT="28348" marB="28348" anchor="ctr"/>
                </a:tc>
                <a:tc>
                  <a:txBody>
                    <a:bodyPr/>
                    <a:lstStyle/>
                    <a:p>
                      <a:pPr>
                        <a:buNone/>
                      </a:pPr>
                      <a:r>
                        <a:rPr lang="id-ID" altLang="en-US" sz="1100" dirty="0"/>
                        <a:t>1</a:t>
                      </a:r>
                      <a:r>
                        <a:rPr lang="en-US" altLang="en-US" sz="1100" dirty="0"/>
                        <a:t>6</a:t>
                      </a:r>
                      <a:r>
                        <a:rPr lang="id-ID" altLang="en-US" sz="1100" dirty="0"/>
                        <a:t>) Target kinerja yang diperjanjikan telah digunakan untuk mengukur keberhasilan</a:t>
                      </a:r>
                      <a:endParaRPr lang="id-ID" altLang="en-US" sz="1100" b="0" dirty="0"/>
                    </a:p>
                  </a:txBody>
                  <a:tcPr marL="56697" marR="56697" marT="28348" marB="28348"/>
                </a:tc>
                <a:tc>
                  <a:txBody>
                    <a:bodyPr/>
                    <a:lstStyle/>
                    <a:p>
                      <a:pPr algn="ctr">
                        <a:buNone/>
                      </a:pPr>
                      <a:endParaRPr lang="en-US" sz="1100" dirty="0"/>
                    </a:p>
                  </a:txBody>
                  <a:tcPr marL="56697" marR="56697" marT="28348" marB="28348" anchor="ctr"/>
                </a:tc>
                <a:extLst>
                  <a:ext uri="{0D108BD9-81ED-4DB2-BD59-A6C34878D82A}">
                    <a16:rowId xmlns:a16="http://schemas.microsoft.com/office/drawing/2014/main" val="10014"/>
                  </a:ext>
                </a:extLst>
              </a:tr>
              <a:tr h="224790">
                <a:tc>
                  <a:txBody>
                    <a:bodyPr/>
                    <a:lstStyle/>
                    <a:p>
                      <a:pPr algn="ctr">
                        <a:buNone/>
                      </a:pPr>
                      <a:endParaRPr lang="en-US" sz="1100"/>
                    </a:p>
                  </a:txBody>
                  <a:tcPr marL="56697" marR="56697" marT="28348" marB="28348" anchor="ctr"/>
                </a:tc>
                <a:tc>
                  <a:txBody>
                    <a:bodyPr/>
                    <a:lstStyle/>
                    <a:p>
                      <a:pPr>
                        <a:buNone/>
                      </a:pPr>
                      <a:r>
                        <a:rPr lang="id-ID" altLang="en-US" sz="1100" dirty="0"/>
                        <a:t>1</a:t>
                      </a:r>
                      <a:r>
                        <a:rPr lang="en-US" altLang="en-US" sz="1100" dirty="0"/>
                        <a:t>7</a:t>
                      </a:r>
                      <a:r>
                        <a:rPr lang="id-ID" altLang="en-US" sz="1100" dirty="0"/>
                        <a:t>) Rencana Aksi atas Kinerja telah dimonitor pencapaiannya secara berkala</a:t>
                      </a:r>
                      <a:endParaRPr lang="id-ID" altLang="en-US" sz="1100" b="0" dirty="0"/>
                    </a:p>
                  </a:txBody>
                  <a:tcPr marL="56697" marR="56697" marT="28348" marB="28348"/>
                </a:tc>
                <a:tc>
                  <a:txBody>
                    <a:bodyPr/>
                    <a:lstStyle/>
                    <a:p>
                      <a:pPr algn="ctr">
                        <a:buNone/>
                      </a:pPr>
                      <a:endParaRPr lang="en-US" sz="1100" dirty="0"/>
                    </a:p>
                  </a:txBody>
                  <a:tcPr marL="56697" marR="56697" marT="28348" marB="28348" anchor="ctr"/>
                </a:tc>
                <a:extLst>
                  <a:ext uri="{0D108BD9-81ED-4DB2-BD59-A6C34878D82A}">
                    <a16:rowId xmlns:a16="http://schemas.microsoft.com/office/drawing/2014/main" val="10015"/>
                  </a:ext>
                </a:extLst>
              </a:tr>
            </a:tbl>
          </a:graphicData>
        </a:graphic>
      </p:graphicFrame>
      <p:sp>
        <p:nvSpPr>
          <p:cNvPr id="7" name="Slide Number Placeholder 2"/>
          <p:cNvSpPr>
            <a:spLocks noGrp="1"/>
          </p:cNvSpPr>
          <p:nvPr/>
        </p:nvSpPr>
        <p:spPr>
          <a:xfrm>
            <a:off x="7113276" y="5006975"/>
            <a:ext cx="446405" cy="251460"/>
          </a:xfrm>
          <a:prstGeom prst="rect">
            <a:avLst/>
          </a:prstGeom>
          <a:solidFill>
            <a:srgbClr val="F9BE19"/>
          </a:solidFill>
        </p:spPr>
        <p:txBody>
          <a:bodyPr vert="horz" lIns="91365" tIns="45684" rIns="91365" bIns="45684"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32">
              <a:defRPr/>
            </a:pPr>
            <a:fld id="{05502A5B-6024-440D-A5A9-5A109256076E}" type="slidenum">
              <a:rPr lang="en-US" b="1">
                <a:solidFill>
                  <a:schemeClr val="tx1"/>
                </a:solidFill>
                <a:latin typeface="Calibri" panose="020F0502020204030204"/>
              </a:rPr>
              <a:pPr defTabSz="913632">
                <a:defRPr/>
              </a:pPr>
              <a:t>120</a:t>
            </a:fld>
            <a:endParaRPr lang="en-US" b="1">
              <a:solidFill>
                <a:schemeClr val="tx1"/>
              </a:solidFill>
              <a:latin typeface="Calibri" panose="020F0502020204030204"/>
            </a:endParaRPr>
          </a:p>
        </p:txBody>
      </p:sp>
      <p:sp>
        <p:nvSpPr>
          <p:cNvPr id="9" name="Title 1"/>
          <p:cNvSpPr>
            <a:spLocks noGrp="1"/>
          </p:cNvSpPr>
          <p:nvPr>
            <p:ph type="title"/>
          </p:nvPr>
        </p:nvSpPr>
        <p:spPr>
          <a:xfrm>
            <a:off x="270720" y="144000"/>
            <a:ext cx="6520220" cy="344032"/>
          </a:xfrm>
        </p:spPr>
        <p:txBody>
          <a:bodyPr>
            <a:noAutofit/>
          </a:bodyPr>
          <a:lstStyle/>
          <a:p>
            <a:r>
              <a:rPr lang="id-ID" dirty="0">
                <a:sym typeface="+mn-ea"/>
              </a:rPr>
              <a:t>Lanjutan ... (KOMPONEN EVALUASI AKIP </a:t>
            </a:r>
            <a:r>
              <a:rPr lang="en-US" dirty="0">
                <a:sym typeface="+mn-ea"/>
              </a:rPr>
              <a:t>PUSAT </a:t>
            </a:r>
            <a:r>
              <a:rPr lang="id-ID" dirty="0">
                <a:sym typeface="+mn-ea"/>
              </a:rPr>
              <a:t>OLEH APIP)</a:t>
            </a:r>
            <a:endParaRPr lang="id-ID" dirty="0"/>
          </a:p>
        </p:txBody>
      </p:sp>
    </p:spTree>
    <p:extLst>
      <p:ext uri="{BB962C8B-B14F-4D97-AF65-F5344CB8AC3E}">
        <p14:creationId xmlns:p14="http://schemas.microsoft.com/office/powerpoint/2010/main" val="117588758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p:nvPr>
            <p:extLst>
              <p:ext uri="{D42A27DB-BD31-4B8C-83A1-F6EECF244321}">
                <p14:modId xmlns:p14="http://schemas.microsoft.com/office/powerpoint/2010/main" val="1647025432"/>
              </p:ext>
            </p:extLst>
          </p:nvPr>
        </p:nvGraphicFramePr>
        <p:xfrm>
          <a:off x="395837" y="597600"/>
          <a:ext cx="6768000" cy="4149750"/>
        </p:xfrm>
        <a:graphic>
          <a:graphicData uri="http://schemas.openxmlformats.org/drawingml/2006/table">
            <a:tbl>
              <a:tblPr firstRow="1" bandRow="1">
                <a:tableStyleId>{F5AB1C69-6EDB-4FF4-983F-18BD219EF322}</a:tableStyleId>
              </a:tblPr>
              <a:tblGrid>
                <a:gridCol w="360000">
                  <a:extLst>
                    <a:ext uri="{9D8B030D-6E8A-4147-A177-3AD203B41FA5}">
                      <a16:colId xmlns:a16="http://schemas.microsoft.com/office/drawing/2014/main" val="20000"/>
                    </a:ext>
                  </a:extLst>
                </a:gridCol>
                <a:gridCol w="5868000">
                  <a:extLst>
                    <a:ext uri="{9D8B030D-6E8A-4147-A177-3AD203B41FA5}">
                      <a16:colId xmlns:a16="http://schemas.microsoft.com/office/drawing/2014/main" val="20001"/>
                    </a:ext>
                  </a:extLst>
                </a:gridCol>
                <a:gridCol w="540000">
                  <a:extLst>
                    <a:ext uri="{9D8B030D-6E8A-4147-A177-3AD203B41FA5}">
                      <a16:colId xmlns:a16="http://schemas.microsoft.com/office/drawing/2014/main" val="20002"/>
                    </a:ext>
                  </a:extLst>
                </a:gridCol>
              </a:tblGrid>
              <a:tr h="388194">
                <a:tc>
                  <a:txBody>
                    <a:bodyPr/>
                    <a:lstStyle/>
                    <a:p>
                      <a:pPr algn="ctr">
                        <a:buNone/>
                      </a:pPr>
                      <a:r>
                        <a:rPr lang="id-ID" altLang="en-US" sz="1100" dirty="0"/>
                        <a:t>NO</a:t>
                      </a:r>
                    </a:p>
                  </a:txBody>
                  <a:tcPr marL="56697" marR="56697" marT="28348" marB="28348" anchor="ctr">
                    <a:solidFill>
                      <a:schemeClr val="bg2">
                        <a:lumMod val="25000"/>
                      </a:schemeClr>
                    </a:solidFill>
                  </a:tcPr>
                </a:tc>
                <a:tc>
                  <a:txBody>
                    <a:bodyPr/>
                    <a:lstStyle/>
                    <a:p>
                      <a:pPr algn="ctr">
                        <a:buNone/>
                      </a:pPr>
                      <a:r>
                        <a:rPr lang="id-ID" altLang="en-US" sz="1100" dirty="0"/>
                        <a:t>KOMPONEN/SUB KOMPONEN</a:t>
                      </a:r>
                    </a:p>
                  </a:txBody>
                  <a:tcPr marL="56697" marR="56697" marT="28348" marB="28348" anchor="ctr">
                    <a:solidFill>
                      <a:schemeClr val="bg2">
                        <a:lumMod val="25000"/>
                      </a:schemeClr>
                    </a:solidFill>
                  </a:tcPr>
                </a:tc>
                <a:tc>
                  <a:txBody>
                    <a:bodyPr/>
                    <a:lstStyle/>
                    <a:p>
                      <a:pPr algn="ctr">
                        <a:buNone/>
                      </a:pPr>
                      <a:r>
                        <a:rPr lang="id-ID" altLang="en-US" sz="1100" dirty="0"/>
                        <a:t>BOBOT</a:t>
                      </a:r>
                    </a:p>
                  </a:txBody>
                  <a:tcPr marL="56697" marR="56697" marT="28348" marB="28348" anchor="ctr">
                    <a:solidFill>
                      <a:schemeClr val="bg2">
                        <a:lumMod val="25000"/>
                      </a:schemeClr>
                    </a:solidFill>
                  </a:tcPr>
                </a:tc>
                <a:extLst>
                  <a:ext uri="{0D108BD9-81ED-4DB2-BD59-A6C34878D82A}">
                    <a16:rowId xmlns:a16="http://schemas.microsoft.com/office/drawing/2014/main" val="10000"/>
                  </a:ext>
                </a:extLst>
              </a:tr>
              <a:tr h="224790">
                <a:tc>
                  <a:txBody>
                    <a:bodyPr/>
                    <a:lstStyle/>
                    <a:p>
                      <a:pPr algn="ctr">
                        <a:buNone/>
                      </a:pPr>
                      <a:endParaRPr lang="en-US" sz="1100" dirty="0"/>
                    </a:p>
                  </a:txBody>
                  <a:tcPr marL="56697" marR="56697" marT="28348" marB="28348" anchor="ctr">
                    <a:solidFill>
                      <a:schemeClr val="tx2">
                        <a:lumMod val="20000"/>
                        <a:lumOff val="80000"/>
                      </a:schemeClr>
                    </a:solidFill>
                  </a:tcPr>
                </a:tc>
                <a:tc>
                  <a:txBody>
                    <a:bodyPr/>
                    <a:lstStyle/>
                    <a:p>
                      <a:pPr>
                        <a:buNone/>
                      </a:pPr>
                      <a:r>
                        <a:rPr lang="id-ID" altLang="en-US" sz="1100" dirty="0"/>
                        <a:t>1</a:t>
                      </a:r>
                      <a:r>
                        <a:rPr lang="en-US" altLang="en-US" sz="1100" dirty="0"/>
                        <a:t>8</a:t>
                      </a:r>
                      <a:r>
                        <a:rPr lang="id-ID" altLang="en-US" sz="1100" dirty="0"/>
                        <a:t>) Rencana Aksi telah dimanfaatkan dalam pengarahan dan pengorganisasian kegiatan</a:t>
                      </a:r>
                      <a:endParaRPr lang="id-ID" altLang="en-US" sz="1100" b="0" dirty="0"/>
                    </a:p>
                  </a:txBody>
                  <a:tcPr marL="56697" marR="56697" marT="28348" marB="28348"/>
                </a:tc>
                <a:tc>
                  <a:txBody>
                    <a:bodyPr/>
                    <a:lstStyle/>
                    <a:p>
                      <a:pPr algn="ctr">
                        <a:buNone/>
                      </a:pPr>
                      <a:endParaRPr lang="en-US" sz="1100" dirty="0"/>
                    </a:p>
                  </a:txBody>
                  <a:tcPr marL="56697" marR="56697" marT="28348" marB="28348" anchor="ctr">
                    <a:solidFill>
                      <a:schemeClr val="tx2">
                        <a:lumMod val="20000"/>
                        <a:lumOff val="80000"/>
                      </a:schemeClr>
                    </a:solidFill>
                  </a:tcPr>
                </a:tc>
                <a:extLst>
                  <a:ext uri="{0D108BD9-81ED-4DB2-BD59-A6C34878D82A}">
                    <a16:rowId xmlns:a16="http://schemas.microsoft.com/office/drawing/2014/main" val="10001"/>
                  </a:ext>
                </a:extLst>
              </a:tr>
              <a:tr h="224790">
                <a:tc gridSpan="2">
                  <a:txBody>
                    <a:bodyPr/>
                    <a:lstStyle/>
                    <a:p>
                      <a:pPr algn="l">
                        <a:buNone/>
                      </a:pPr>
                      <a:r>
                        <a:rPr lang="id-ID" altLang="en-US" sz="1100" dirty="0">
                          <a:solidFill>
                            <a:schemeClr val="bg1"/>
                          </a:solidFill>
                          <a:sym typeface="+mn-ea"/>
                        </a:rPr>
                        <a:t>B. PENGUKURAN KINERJA</a:t>
                      </a:r>
                      <a:endParaRPr lang="id-ID" altLang="en-US" sz="1100" b="1" dirty="0">
                        <a:solidFill>
                          <a:schemeClr val="bg1"/>
                        </a:solidFill>
                        <a:sym typeface="+mn-ea"/>
                      </a:endParaRPr>
                    </a:p>
                  </a:txBody>
                  <a:tcPr marL="56697" marR="56697" marT="28348" marB="28348" anchor="ctr">
                    <a:solidFill>
                      <a:srgbClr val="996633"/>
                    </a:solidFill>
                  </a:tcPr>
                </a:tc>
                <a:tc hMerge="1">
                  <a:txBody>
                    <a:bodyPr/>
                    <a:lstStyle/>
                    <a:p>
                      <a:endParaRPr lang="en-US"/>
                    </a:p>
                  </a:txBody>
                  <a:tcPr>
                    <a:solidFill>
                      <a:schemeClr val="accent1">
                        <a:lumMod val="20000"/>
                        <a:lumOff val="80000"/>
                      </a:schemeClr>
                    </a:solidFill>
                  </a:tcPr>
                </a:tc>
                <a:tc>
                  <a:txBody>
                    <a:bodyPr/>
                    <a:lstStyle/>
                    <a:p>
                      <a:pPr algn="ctr">
                        <a:buNone/>
                      </a:pPr>
                      <a:r>
                        <a:rPr lang="en-US" altLang="en-US" sz="1100" dirty="0">
                          <a:solidFill>
                            <a:schemeClr val="bg1"/>
                          </a:solidFill>
                        </a:rPr>
                        <a:t>1</a:t>
                      </a:r>
                      <a:r>
                        <a:rPr lang="id-ID" altLang="en-US" sz="1100" dirty="0">
                          <a:solidFill>
                            <a:schemeClr val="bg1"/>
                          </a:solidFill>
                        </a:rPr>
                        <a:t>2</a:t>
                      </a:r>
                      <a:r>
                        <a:rPr lang="en-US" altLang="en-US" sz="1100" dirty="0">
                          <a:solidFill>
                            <a:schemeClr val="bg1"/>
                          </a:solidFill>
                        </a:rPr>
                        <a:t>,</a:t>
                      </a:r>
                      <a:r>
                        <a:rPr lang="id-ID" altLang="en-US" sz="1100" dirty="0">
                          <a:solidFill>
                            <a:schemeClr val="bg1"/>
                          </a:solidFill>
                        </a:rPr>
                        <a:t>5%</a:t>
                      </a:r>
                      <a:endParaRPr lang="id-ID" altLang="en-US" sz="1100" b="1" dirty="0">
                        <a:solidFill>
                          <a:schemeClr val="bg1"/>
                        </a:solidFill>
                      </a:endParaRPr>
                    </a:p>
                  </a:txBody>
                  <a:tcPr marL="56697" marR="56697" marT="28348" marB="28348" anchor="ctr">
                    <a:solidFill>
                      <a:srgbClr val="996633"/>
                    </a:solidFill>
                  </a:tcPr>
                </a:tc>
                <a:extLst>
                  <a:ext uri="{0D108BD9-81ED-4DB2-BD59-A6C34878D82A}">
                    <a16:rowId xmlns:a16="http://schemas.microsoft.com/office/drawing/2014/main" val="10002"/>
                  </a:ext>
                </a:extLst>
              </a:tr>
              <a:tr h="224790">
                <a:tc>
                  <a:txBody>
                    <a:bodyPr/>
                    <a:lstStyle/>
                    <a:p>
                      <a:pPr algn="ctr">
                        <a:buNone/>
                      </a:pPr>
                      <a:r>
                        <a:rPr lang="id-ID" altLang="en-US" sz="1100" dirty="0"/>
                        <a:t>1.</a:t>
                      </a:r>
                      <a:endParaRPr lang="id-ID" altLang="en-US" sz="1100" b="1" dirty="0"/>
                    </a:p>
                  </a:txBody>
                  <a:tcPr marL="56697" marR="56697" marT="28348" marB="28348" anchor="ctr">
                    <a:solidFill>
                      <a:schemeClr val="bg2">
                        <a:lumMod val="75000"/>
                      </a:schemeClr>
                    </a:solidFill>
                  </a:tcPr>
                </a:tc>
                <a:tc>
                  <a:txBody>
                    <a:bodyPr/>
                    <a:lstStyle/>
                    <a:p>
                      <a:pPr>
                        <a:buNone/>
                      </a:pPr>
                      <a:r>
                        <a:rPr lang="id-ID" altLang="en-US" sz="1100" dirty="0"/>
                        <a:t>PEMENUHAN PENGUKURAN</a:t>
                      </a:r>
                      <a:endParaRPr lang="id-ID" altLang="en-US" sz="1100" b="1" dirty="0"/>
                    </a:p>
                  </a:txBody>
                  <a:tcPr marL="56697" marR="56697" marT="28348" marB="28348">
                    <a:solidFill>
                      <a:schemeClr val="bg2">
                        <a:lumMod val="75000"/>
                      </a:schemeClr>
                    </a:solidFill>
                  </a:tcPr>
                </a:tc>
                <a:tc>
                  <a:txBody>
                    <a:bodyPr/>
                    <a:lstStyle/>
                    <a:p>
                      <a:pPr algn="ctr">
                        <a:buNone/>
                      </a:pPr>
                      <a:r>
                        <a:rPr lang="en-US" altLang="en-US" sz="1100" dirty="0"/>
                        <a:t>2,</a:t>
                      </a:r>
                      <a:r>
                        <a:rPr lang="id-ID" altLang="en-US" sz="1100" dirty="0"/>
                        <a:t>5%</a:t>
                      </a:r>
                      <a:endParaRPr lang="id-ID" altLang="en-US" sz="1100" b="1" dirty="0"/>
                    </a:p>
                  </a:txBody>
                  <a:tcPr marL="56697" marR="56697" marT="28348" marB="28348" anchor="ctr">
                    <a:solidFill>
                      <a:schemeClr val="bg2">
                        <a:lumMod val="75000"/>
                      </a:schemeClr>
                    </a:solidFill>
                  </a:tcPr>
                </a:tc>
                <a:extLst>
                  <a:ext uri="{0D108BD9-81ED-4DB2-BD59-A6C34878D82A}">
                    <a16:rowId xmlns:a16="http://schemas.microsoft.com/office/drawing/2014/main" val="10003"/>
                  </a:ext>
                </a:extLst>
              </a:tr>
              <a:tr h="224790">
                <a:tc>
                  <a:txBody>
                    <a:bodyPr/>
                    <a:lstStyle/>
                    <a:p>
                      <a:pPr algn="ctr">
                        <a:buNone/>
                      </a:pPr>
                      <a:endParaRPr lang="en-US" sz="1100" dirty="0"/>
                    </a:p>
                  </a:txBody>
                  <a:tcPr marL="56697" marR="56697" marT="28348" marB="28348" anchor="ctr"/>
                </a:tc>
                <a:tc>
                  <a:txBody>
                    <a:bodyPr/>
                    <a:lstStyle/>
                    <a:p>
                      <a:pPr>
                        <a:buNone/>
                      </a:pPr>
                      <a:r>
                        <a:rPr lang="id-ID" altLang="en-US" sz="1100" dirty="0"/>
                        <a:t>1) Telah terdapat Indikator Kinerja Utama (IKU) sebagai ukuran kinerja secara formal</a:t>
                      </a:r>
                      <a:endParaRPr lang="id-ID" altLang="en-US" sz="1100" b="0" dirty="0"/>
                    </a:p>
                  </a:txBody>
                  <a:tcPr marL="56697" marR="56697" marT="28348" marB="28348"/>
                </a:tc>
                <a:tc>
                  <a:txBody>
                    <a:bodyPr/>
                    <a:lstStyle/>
                    <a:p>
                      <a:pPr algn="ctr">
                        <a:buNone/>
                      </a:pPr>
                      <a:endParaRPr lang="en-US" sz="1100" dirty="0"/>
                    </a:p>
                  </a:txBody>
                  <a:tcPr marL="56697" marR="56697" marT="28348" marB="28348" anchor="ctr"/>
                </a:tc>
                <a:extLst>
                  <a:ext uri="{0D108BD9-81ED-4DB2-BD59-A6C34878D82A}">
                    <a16:rowId xmlns:a16="http://schemas.microsoft.com/office/drawing/2014/main" val="10004"/>
                  </a:ext>
                </a:extLst>
              </a:tr>
              <a:tr h="224790">
                <a:tc>
                  <a:txBody>
                    <a:bodyPr/>
                    <a:lstStyle/>
                    <a:p>
                      <a:pPr algn="ctr">
                        <a:buNone/>
                      </a:pPr>
                      <a:endParaRPr lang="en-US" sz="1100"/>
                    </a:p>
                  </a:txBody>
                  <a:tcPr marL="56697" marR="56697" marT="28348" marB="28348" anchor="ctr"/>
                </a:tc>
                <a:tc>
                  <a:txBody>
                    <a:bodyPr/>
                    <a:lstStyle/>
                    <a:p>
                      <a:pPr marL="0" marR="0" indent="0" algn="l" defTabSz="710397" rtl="0" eaLnBrk="1" fontAlgn="auto" latinLnBrk="0" hangingPunct="1">
                        <a:lnSpc>
                          <a:spcPct val="100000"/>
                        </a:lnSpc>
                        <a:spcBef>
                          <a:spcPts val="0"/>
                        </a:spcBef>
                        <a:spcAft>
                          <a:spcPts val="0"/>
                        </a:spcAft>
                        <a:buClrTx/>
                        <a:buSzTx/>
                        <a:buFontTx/>
                        <a:buNone/>
                        <a:tabLst/>
                        <a:defRPr/>
                      </a:pPr>
                      <a:r>
                        <a:rPr lang="en-US" altLang="en-US" sz="1100" dirty="0"/>
                        <a:t>2</a:t>
                      </a:r>
                      <a:r>
                        <a:rPr lang="id-ID" altLang="en-US" sz="1100" dirty="0"/>
                        <a:t>) Terdapat mekanisme pengumpulan data kinerja</a:t>
                      </a:r>
                      <a:endParaRPr lang="id-ID" altLang="en-US" sz="1100" b="0" dirty="0"/>
                    </a:p>
                  </a:txBody>
                  <a:tcPr marL="56697" marR="56697" marT="28348" marB="28348"/>
                </a:tc>
                <a:tc>
                  <a:txBody>
                    <a:bodyPr/>
                    <a:lstStyle/>
                    <a:p>
                      <a:pPr algn="ctr">
                        <a:buNone/>
                      </a:pPr>
                      <a:endParaRPr lang="en-US" sz="1100" dirty="0"/>
                    </a:p>
                  </a:txBody>
                  <a:tcPr marL="56697" marR="56697" marT="28348" marB="28348" anchor="ctr"/>
                </a:tc>
                <a:extLst>
                  <a:ext uri="{0D108BD9-81ED-4DB2-BD59-A6C34878D82A}">
                    <a16:rowId xmlns:a16="http://schemas.microsoft.com/office/drawing/2014/main" val="10005"/>
                  </a:ext>
                </a:extLst>
              </a:tr>
              <a:tr h="224790">
                <a:tc>
                  <a:txBody>
                    <a:bodyPr/>
                    <a:lstStyle/>
                    <a:p>
                      <a:pPr algn="ctr">
                        <a:buNone/>
                      </a:pPr>
                      <a:endParaRPr lang="en-US" sz="1100"/>
                    </a:p>
                  </a:txBody>
                  <a:tcPr marL="56697" marR="56697" marT="28348" marB="28348" anchor="ctr"/>
                </a:tc>
                <a:tc>
                  <a:txBody>
                    <a:bodyPr/>
                    <a:lstStyle/>
                    <a:p>
                      <a:pPr>
                        <a:buNone/>
                      </a:pPr>
                      <a:r>
                        <a:rPr lang="en-US" altLang="en-US" sz="1100" b="0" dirty="0"/>
                        <a:t>3) </a:t>
                      </a:r>
                      <a:r>
                        <a:rPr lang="sv-SE" altLang="en-US" sz="1100" b="0" dirty="0"/>
                        <a:t>Indikator Kinerja Utama telah dipublikasikan</a:t>
                      </a:r>
                      <a:endParaRPr lang="id-ID" altLang="en-US" sz="1100" b="0" dirty="0"/>
                    </a:p>
                  </a:txBody>
                  <a:tcPr marL="56697" marR="56697" marT="28348" marB="28348"/>
                </a:tc>
                <a:tc>
                  <a:txBody>
                    <a:bodyPr/>
                    <a:lstStyle/>
                    <a:p>
                      <a:pPr algn="ctr">
                        <a:buNone/>
                      </a:pPr>
                      <a:endParaRPr lang="en-US" sz="1100" dirty="0"/>
                    </a:p>
                  </a:txBody>
                  <a:tcPr marL="56697" marR="56697" marT="28348" marB="28348" anchor="ctr"/>
                </a:tc>
                <a:extLst>
                  <a:ext uri="{0D108BD9-81ED-4DB2-BD59-A6C34878D82A}">
                    <a16:rowId xmlns:a16="http://schemas.microsoft.com/office/drawing/2014/main" val="10006"/>
                  </a:ext>
                </a:extLst>
              </a:tr>
              <a:tr h="224790">
                <a:tc>
                  <a:txBody>
                    <a:bodyPr/>
                    <a:lstStyle/>
                    <a:p>
                      <a:pPr algn="ctr">
                        <a:buNone/>
                      </a:pPr>
                      <a:r>
                        <a:rPr lang="id-ID" altLang="en-US" sz="1100" dirty="0"/>
                        <a:t>2.</a:t>
                      </a:r>
                      <a:endParaRPr lang="id-ID" altLang="en-US" sz="1100" b="1" dirty="0"/>
                    </a:p>
                  </a:txBody>
                  <a:tcPr marL="56697" marR="56697" marT="28348" marB="28348" anchor="ctr">
                    <a:solidFill>
                      <a:schemeClr val="bg2">
                        <a:lumMod val="75000"/>
                      </a:schemeClr>
                    </a:solidFill>
                  </a:tcPr>
                </a:tc>
                <a:tc>
                  <a:txBody>
                    <a:bodyPr/>
                    <a:lstStyle/>
                    <a:p>
                      <a:pPr>
                        <a:buNone/>
                      </a:pPr>
                      <a:r>
                        <a:rPr lang="id-ID" altLang="en-US" sz="1100" dirty="0"/>
                        <a:t>KUALITAS PENGUKURAN</a:t>
                      </a:r>
                      <a:endParaRPr lang="id-ID" altLang="en-US" sz="1100" b="1" dirty="0"/>
                    </a:p>
                  </a:txBody>
                  <a:tcPr marL="56697" marR="56697" marT="28348" marB="28348">
                    <a:solidFill>
                      <a:schemeClr val="bg2">
                        <a:lumMod val="75000"/>
                      </a:schemeClr>
                    </a:solidFill>
                  </a:tcPr>
                </a:tc>
                <a:tc>
                  <a:txBody>
                    <a:bodyPr/>
                    <a:lstStyle/>
                    <a:p>
                      <a:pPr algn="ctr">
                        <a:buNone/>
                      </a:pPr>
                      <a:r>
                        <a:rPr lang="en-US" altLang="en-US" sz="1100" dirty="0"/>
                        <a:t>6,2</a:t>
                      </a:r>
                      <a:r>
                        <a:rPr lang="id-ID" altLang="en-US" sz="1100" dirty="0"/>
                        <a:t>5%</a:t>
                      </a:r>
                      <a:endParaRPr lang="id-ID" altLang="en-US" sz="1100" b="1" dirty="0"/>
                    </a:p>
                  </a:txBody>
                  <a:tcPr marL="56697" marR="56697" marT="28348" marB="28348" anchor="ctr">
                    <a:solidFill>
                      <a:schemeClr val="bg2">
                        <a:lumMod val="75000"/>
                      </a:schemeClr>
                    </a:solidFill>
                  </a:tcPr>
                </a:tc>
                <a:extLst>
                  <a:ext uri="{0D108BD9-81ED-4DB2-BD59-A6C34878D82A}">
                    <a16:rowId xmlns:a16="http://schemas.microsoft.com/office/drawing/2014/main" val="10007"/>
                  </a:ext>
                </a:extLst>
              </a:tr>
              <a:tr h="224790">
                <a:tc>
                  <a:txBody>
                    <a:bodyPr/>
                    <a:lstStyle/>
                    <a:p>
                      <a:pPr algn="ctr">
                        <a:buNone/>
                      </a:pPr>
                      <a:endParaRPr lang="en-US" sz="1100"/>
                    </a:p>
                  </a:txBody>
                  <a:tcPr marL="56697" marR="56697" marT="28348" marB="28348" anchor="ctr"/>
                </a:tc>
                <a:tc>
                  <a:txBody>
                    <a:bodyPr/>
                    <a:lstStyle/>
                    <a:p>
                      <a:pPr>
                        <a:buNone/>
                      </a:pPr>
                      <a:r>
                        <a:rPr lang="id-ID" altLang="en-US" sz="1100" dirty="0"/>
                        <a:t>4) IKU telah memenuhi kriteria indikator yang baik</a:t>
                      </a:r>
                      <a:endParaRPr lang="id-ID" altLang="en-US" sz="1100" b="0" dirty="0"/>
                    </a:p>
                  </a:txBody>
                  <a:tcPr marL="56697" marR="56697" marT="28348" marB="28348"/>
                </a:tc>
                <a:tc>
                  <a:txBody>
                    <a:bodyPr/>
                    <a:lstStyle/>
                    <a:p>
                      <a:pPr algn="ctr">
                        <a:buNone/>
                      </a:pPr>
                      <a:endParaRPr lang="en-US" sz="1100" dirty="0"/>
                    </a:p>
                  </a:txBody>
                  <a:tcPr marL="56697" marR="56697" marT="28348" marB="28348" anchor="ctr"/>
                </a:tc>
                <a:extLst>
                  <a:ext uri="{0D108BD9-81ED-4DB2-BD59-A6C34878D82A}">
                    <a16:rowId xmlns:a16="http://schemas.microsoft.com/office/drawing/2014/main" val="10008"/>
                  </a:ext>
                </a:extLst>
              </a:tr>
              <a:tr h="224790">
                <a:tc>
                  <a:txBody>
                    <a:bodyPr/>
                    <a:lstStyle/>
                    <a:p>
                      <a:pPr algn="ctr">
                        <a:buNone/>
                      </a:pPr>
                      <a:endParaRPr lang="en-US" sz="1100"/>
                    </a:p>
                  </a:txBody>
                  <a:tcPr marL="56697" marR="56697" marT="28348" marB="28348" anchor="ctr"/>
                </a:tc>
                <a:tc>
                  <a:txBody>
                    <a:bodyPr/>
                    <a:lstStyle/>
                    <a:p>
                      <a:pPr>
                        <a:buNone/>
                      </a:pPr>
                      <a:r>
                        <a:rPr lang="id-ID" altLang="en-US" sz="1100" dirty="0"/>
                        <a:t>5) IKU telah cukup untuk mengukur kinerja</a:t>
                      </a:r>
                      <a:endParaRPr lang="id-ID" altLang="en-US" sz="1100" b="0" dirty="0"/>
                    </a:p>
                  </a:txBody>
                  <a:tcPr marL="56697" marR="56697" marT="28348" marB="28348"/>
                </a:tc>
                <a:tc>
                  <a:txBody>
                    <a:bodyPr/>
                    <a:lstStyle/>
                    <a:p>
                      <a:pPr algn="ctr">
                        <a:buNone/>
                      </a:pPr>
                      <a:endParaRPr lang="en-US" sz="1100"/>
                    </a:p>
                  </a:txBody>
                  <a:tcPr marL="56697" marR="56697" marT="28348" marB="28348" anchor="ctr"/>
                </a:tc>
                <a:extLst>
                  <a:ext uri="{0D108BD9-81ED-4DB2-BD59-A6C34878D82A}">
                    <a16:rowId xmlns:a16="http://schemas.microsoft.com/office/drawing/2014/main" val="10009"/>
                  </a:ext>
                </a:extLst>
              </a:tr>
              <a:tr h="224790">
                <a:tc>
                  <a:txBody>
                    <a:bodyPr/>
                    <a:lstStyle/>
                    <a:p>
                      <a:pPr algn="ctr">
                        <a:buNone/>
                      </a:pPr>
                      <a:endParaRPr lang="en-US" sz="1100"/>
                    </a:p>
                  </a:txBody>
                  <a:tcPr marL="56697" marR="56697" marT="28348" marB="28348" anchor="ctr"/>
                </a:tc>
                <a:tc>
                  <a:txBody>
                    <a:bodyPr/>
                    <a:lstStyle/>
                    <a:p>
                      <a:pPr>
                        <a:buNone/>
                      </a:pPr>
                      <a:r>
                        <a:rPr lang="id-ID" altLang="en-US" sz="1100" dirty="0"/>
                        <a:t>6) Pengukuran kinerja sudah dilakukan secara berjenjang</a:t>
                      </a:r>
                      <a:endParaRPr lang="id-ID" altLang="en-US" sz="1100" b="0" dirty="0"/>
                    </a:p>
                  </a:txBody>
                  <a:tcPr marL="56697" marR="56697" marT="28348" marB="28348"/>
                </a:tc>
                <a:tc>
                  <a:txBody>
                    <a:bodyPr/>
                    <a:lstStyle/>
                    <a:p>
                      <a:pPr algn="ctr">
                        <a:buNone/>
                      </a:pPr>
                      <a:endParaRPr lang="en-US" sz="1100"/>
                    </a:p>
                  </a:txBody>
                  <a:tcPr marL="56697" marR="56697" marT="28348" marB="28348" anchor="ctr"/>
                </a:tc>
                <a:extLst>
                  <a:ext uri="{0D108BD9-81ED-4DB2-BD59-A6C34878D82A}">
                    <a16:rowId xmlns:a16="http://schemas.microsoft.com/office/drawing/2014/main" val="10010"/>
                  </a:ext>
                </a:extLst>
              </a:tr>
              <a:tr h="216000">
                <a:tc>
                  <a:txBody>
                    <a:bodyPr/>
                    <a:lstStyle/>
                    <a:p>
                      <a:pPr algn="ctr">
                        <a:buNone/>
                      </a:pPr>
                      <a:endParaRPr lang="en-US" sz="1100"/>
                    </a:p>
                  </a:txBody>
                  <a:tcPr marL="56697" marR="56697" marT="28348" marB="28348" anchor="ctr"/>
                </a:tc>
                <a:tc>
                  <a:txBody>
                    <a:bodyPr/>
                    <a:lstStyle/>
                    <a:p>
                      <a:pPr>
                        <a:buNone/>
                      </a:pPr>
                      <a:r>
                        <a:rPr lang="id-ID" altLang="en-US" sz="1100" dirty="0"/>
                        <a:t>7) </a:t>
                      </a:r>
                      <a:r>
                        <a:rPr lang="sv-SE" altLang="en-US" sz="1100" dirty="0"/>
                        <a:t>Pengumpulan data kinerja dapat diandalkan</a:t>
                      </a:r>
                      <a:endParaRPr lang="id-ID" altLang="en-US" sz="1100" b="0" dirty="0"/>
                    </a:p>
                  </a:txBody>
                  <a:tcPr marL="56697" marR="56697" marT="28348" marB="28348"/>
                </a:tc>
                <a:tc>
                  <a:txBody>
                    <a:bodyPr/>
                    <a:lstStyle/>
                    <a:p>
                      <a:pPr algn="ctr">
                        <a:buNone/>
                      </a:pPr>
                      <a:endParaRPr lang="en-US" sz="1100"/>
                    </a:p>
                  </a:txBody>
                  <a:tcPr marL="56697" marR="56697" marT="28348" marB="28348" anchor="ctr"/>
                </a:tc>
                <a:extLst>
                  <a:ext uri="{0D108BD9-81ED-4DB2-BD59-A6C34878D82A}">
                    <a16:rowId xmlns:a16="http://schemas.microsoft.com/office/drawing/2014/main" val="10011"/>
                  </a:ext>
                </a:extLst>
              </a:tr>
              <a:tr h="224790">
                <a:tc>
                  <a:txBody>
                    <a:bodyPr/>
                    <a:lstStyle/>
                    <a:p>
                      <a:pPr algn="ctr">
                        <a:buNone/>
                      </a:pPr>
                      <a:endParaRPr lang="en-US" sz="1100"/>
                    </a:p>
                  </a:txBody>
                  <a:tcPr marL="56697" marR="56697" marT="28348" marB="28348" anchor="ctr"/>
                </a:tc>
                <a:tc>
                  <a:txBody>
                    <a:bodyPr/>
                    <a:lstStyle/>
                    <a:p>
                      <a:pPr>
                        <a:buNone/>
                      </a:pPr>
                      <a:r>
                        <a:rPr lang="id-ID" altLang="en-US" sz="1100" dirty="0"/>
                        <a:t>8) Pengumpulan data kinerja atas Rencana Aksi dilakukan secara berkala</a:t>
                      </a:r>
                      <a:r>
                        <a:rPr lang="en-US" altLang="en-US" sz="1100" baseline="0" dirty="0"/>
                        <a:t> </a:t>
                      </a:r>
                      <a:r>
                        <a:rPr lang="id-ID" altLang="en-US" sz="1100" dirty="0"/>
                        <a:t>(bulanan/triwulanan/</a:t>
                      </a:r>
                      <a:r>
                        <a:rPr lang="en-US" altLang="en-US" sz="1100" dirty="0"/>
                        <a:t> </a:t>
                      </a:r>
                      <a:r>
                        <a:rPr lang="id-ID" altLang="en-US" sz="1100" dirty="0"/>
                        <a:t>semester)</a:t>
                      </a:r>
                      <a:endParaRPr lang="id-ID" altLang="en-US" sz="1100" b="0" dirty="0"/>
                    </a:p>
                  </a:txBody>
                  <a:tcPr marL="56697" marR="56697" marT="28348" marB="28348"/>
                </a:tc>
                <a:tc>
                  <a:txBody>
                    <a:bodyPr/>
                    <a:lstStyle/>
                    <a:p>
                      <a:pPr algn="ctr">
                        <a:buNone/>
                      </a:pPr>
                      <a:endParaRPr lang="en-US" sz="1100" dirty="0"/>
                    </a:p>
                  </a:txBody>
                  <a:tcPr marL="56697" marR="56697" marT="28348" marB="28348" anchor="ctr"/>
                </a:tc>
                <a:extLst>
                  <a:ext uri="{0D108BD9-81ED-4DB2-BD59-A6C34878D82A}">
                    <a16:rowId xmlns:a16="http://schemas.microsoft.com/office/drawing/2014/main" val="10012"/>
                  </a:ext>
                </a:extLst>
              </a:tr>
              <a:tr h="219600">
                <a:tc>
                  <a:txBody>
                    <a:bodyPr/>
                    <a:lstStyle/>
                    <a:p>
                      <a:pPr algn="ctr">
                        <a:buNone/>
                      </a:pPr>
                      <a:endParaRPr lang="en-US" sz="1100"/>
                    </a:p>
                  </a:txBody>
                  <a:tcPr marL="56697" marR="56697" marT="28348" marB="28348" anchor="ctr"/>
                </a:tc>
                <a:tc>
                  <a:txBody>
                    <a:bodyPr/>
                    <a:lstStyle/>
                    <a:p>
                      <a:pPr>
                        <a:buNone/>
                      </a:pPr>
                      <a:r>
                        <a:rPr lang="id-ID" altLang="en-US" sz="1100" dirty="0"/>
                        <a:t>9) Pengukuran kinerja sudah dikembangkan menggunakan teknologi informasi</a:t>
                      </a:r>
                      <a:endParaRPr lang="id-ID" altLang="en-US" sz="1100" b="0" dirty="0"/>
                    </a:p>
                  </a:txBody>
                  <a:tcPr marL="56697" marR="56697" marT="28348" marB="28348"/>
                </a:tc>
                <a:tc>
                  <a:txBody>
                    <a:bodyPr/>
                    <a:lstStyle/>
                    <a:p>
                      <a:pPr algn="ctr">
                        <a:buNone/>
                      </a:pPr>
                      <a:endParaRPr lang="en-US" sz="1100" dirty="0"/>
                    </a:p>
                  </a:txBody>
                  <a:tcPr marL="56697" marR="56697" marT="28348" marB="28348" anchor="ctr"/>
                </a:tc>
                <a:extLst>
                  <a:ext uri="{0D108BD9-81ED-4DB2-BD59-A6C34878D82A}">
                    <a16:rowId xmlns:a16="http://schemas.microsoft.com/office/drawing/2014/main" val="10013"/>
                  </a:ext>
                </a:extLst>
              </a:tr>
              <a:tr h="219600">
                <a:tc>
                  <a:txBody>
                    <a:bodyPr/>
                    <a:lstStyle/>
                    <a:p>
                      <a:pPr algn="ctr">
                        <a:buNone/>
                      </a:pPr>
                      <a:r>
                        <a:rPr lang="id-ID" altLang="en-US" sz="1100" dirty="0"/>
                        <a:t>3.</a:t>
                      </a:r>
                      <a:endParaRPr lang="id-ID" altLang="en-US" sz="1100" b="1" dirty="0"/>
                    </a:p>
                  </a:txBody>
                  <a:tcPr marL="56697" marR="56697" marT="28348" marB="28348" anchor="ctr">
                    <a:solidFill>
                      <a:schemeClr val="bg2">
                        <a:lumMod val="75000"/>
                      </a:schemeClr>
                    </a:solidFill>
                  </a:tcPr>
                </a:tc>
                <a:tc>
                  <a:txBody>
                    <a:bodyPr/>
                    <a:lstStyle/>
                    <a:p>
                      <a:pPr>
                        <a:buNone/>
                      </a:pPr>
                      <a:r>
                        <a:rPr lang="id-ID" altLang="en-US" sz="1100" dirty="0"/>
                        <a:t>IMPLEMENTASI PENGUKURAN</a:t>
                      </a:r>
                      <a:endParaRPr lang="id-ID" altLang="en-US" sz="1100" b="1" dirty="0"/>
                    </a:p>
                  </a:txBody>
                  <a:tcPr marL="56697" marR="56697" marT="28348" marB="28348">
                    <a:solidFill>
                      <a:schemeClr val="bg2">
                        <a:lumMod val="75000"/>
                      </a:schemeClr>
                    </a:solidFill>
                  </a:tcPr>
                </a:tc>
                <a:tc>
                  <a:txBody>
                    <a:bodyPr/>
                    <a:lstStyle/>
                    <a:p>
                      <a:pPr algn="ctr">
                        <a:buNone/>
                      </a:pPr>
                      <a:r>
                        <a:rPr lang="en-US" altLang="en-US" sz="1100" dirty="0"/>
                        <a:t>3,</a:t>
                      </a:r>
                      <a:r>
                        <a:rPr lang="id-ID" altLang="en-US" sz="1100" dirty="0"/>
                        <a:t>75%</a:t>
                      </a:r>
                      <a:endParaRPr lang="id-ID" altLang="en-US" sz="1100" b="1" dirty="0"/>
                    </a:p>
                  </a:txBody>
                  <a:tcPr marL="56697" marR="56697" marT="28348" marB="28348" anchor="ctr">
                    <a:solidFill>
                      <a:schemeClr val="bg2">
                        <a:lumMod val="75000"/>
                      </a:schemeClr>
                    </a:solidFill>
                  </a:tcPr>
                </a:tc>
                <a:extLst>
                  <a:ext uri="{0D108BD9-81ED-4DB2-BD59-A6C34878D82A}">
                    <a16:rowId xmlns:a16="http://schemas.microsoft.com/office/drawing/2014/main" val="10014"/>
                  </a:ext>
                </a:extLst>
              </a:tr>
              <a:tr h="219600">
                <a:tc>
                  <a:txBody>
                    <a:bodyPr/>
                    <a:lstStyle/>
                    <a:p>
                      <a:pPr algn="ctr">
                        <a:buNone/>
                      </a:pPr>
                      <a:endParaRPr lang="en-US" sz="1100" dirty="0"/>
                    </a:p>
                  </a:txBody>
                  <a:tcPr marL="56697" marR="56697" marT="28348" marB="28348" anchor="ctr"/>
                </a:tc>
                <a:tc>
                  <a:txBody>
                    <a:bodyPr/>
                    <a:lstStyle/>
                    <a:p>
                      <a:pPr>
                        <a:buNone/>
                      </a:pPr>
                      <a:r>
                        <a:rPr lang="id-ID" altLang="en-US" sz="1100" dirty="0"/>
                        <a:t>1</a:t>
                      </a:r>
                      <a:r>
                        <a:rPr lang="en-US" altLang="en-US" sz="1100" dirty="0"/>
                        <a:t>0</a:t>
                      </a:r>
                      <a:r>
                        <a:rPr lang="id-ID" altLang="en-US" sz="1100" dirty="0"/>
                        <a:t>) IKU telah dimanfaatkan dalam dokumen-dokumen perencanaan dan penganggaran</a:t>
                      </a:r>
                      <a:endParaRPr lang="id-ID" altLang="en-US" sz="1100" b="0" dirty="0"/>
                    </a:p>
                  </a:txBody>
                  <a:tcPr marL="56697" marR="56697" marT="28348" marB="28348"/>
                </a:tc>
                <a:tc>
                  <a:txBody>
                    <a:bodyPr/>
                    <a:lstStyle/>
                    <a:p>
                      <a:pPr algn="ctr">
                        <a:buNone/>
                      </a:pPr>
                      <a:endParaRPr lang="en-US" sz="1100" dirty="0"/>
                    </a:p>
                  </a:txBody>
                  <a:tcPr marL="56697" marR="56697" marT="28348" marB="28348" anchor="ctr"/>
                </a:tc>
                <a:extLst>
                  <a:ext uri="{0D108BD9-81ED-4DB2-BD59-A6C34878D82A}">
                    <a16:rowId xmlns:a16="http://schemas.microsoft.com/office/drawing/2014/main" val="10015"/>
                  </a:ext>
                </a:extLst>
              </a:tr>
              <a:tr h="219600">
                <a:tc>
                  <a:txBody>
                    <a:bodyPr/>
                    <a:lstStyle/>
                    <a:p>
                      <a:pPr algn="ctr">
                        <a:buNone/>
                      </a:pPr>
                      <a:endParaRPr lang="en-US" sz="1100" dirty="0"/>
                    </a:p>
                  </a:txBody>
                  <a:tcPr marL="56697" marR="56697" marT="28348" marB="28348" anchor="ctr"/>
                </a:tc>
                <a:tc>
                  <a:txBody>
                    <a:bodyPr/>
                    <a:lstStyle/>
                    <a:p>
                      <a:pPr>
                        <a:buNone/>
                      </a:pPr>
                      <a:r>
                        <a:rPr lang="id-ID" altLang="en-US" sz="1100" dirty="0"/>
                        <a:t>1</a:t>
                      </a:r>
                      <a:r>
                        <a:rPr lang="en-US" altLang="en-US" sz="1100" dirty="0"/>
                        <a:t>1</a:t>
                      </a:r>
                      <a:r>
                        <a:rPr lang="id-ID" altLang="en-US" sz="1100" dirty="0"/>
                        <a:t>) IKU telah dimanfaatkan untuk penilaian kinerja</a:t>
                      </a:r>
                      <a:endParaRPr lang="id-ID" altLang="en-US" sz="1100" b="0" dirty="0"/>
                    </a:p>
                  </a:txBody>
                  <a:tcPr marL="56697" marR="56697" marT="28348" marB="28348"/>
                </a:tc>
                <a:tc>
                  <a:txBody>
                    <a:bodyPr/>
                    <a:lstStyle/>
                    <a:p>
                      <a:pPr algn="ctr">
                        <a:buNone/>
                      </a:pPr>
                      <a:endParaRPr lang="en-US" sz="1100" dirty="0"/>
                    </a:p>
                  </a:txBody>
                  <a:tcPr marL="56697" marR="56697" marT="28348" marB="28348" anchor="ctr"/>
                </a:tc>
                <a:extLst>
                  <a:ext uri="{0D108BD9-81ED-4DB2-BD59-A6C34878D82A}">
                    <a16:rowId xmlns:a16="http://schemas.microsoft.com/office/drawing/2014/main" val="10016"/>
                  </a:ext>
                </a:extLst>
              </a:tr>
            </a:tbl>
          </a:graphicData>
        </a:graphic>
      </p:graphicFrame>
      <p:sp>
        <p:nvSpPr>
          <p:cNvPr id="4" name="Slide Number Placeholder 2"/>
          <p:cNvSpPr>
            <a:spLocks noGrp="1"/>
          </p:cNvSpPr>
          <p:nvPr/>
        </p:nvSpPr>
        <p:spPr>
          <a:xfrm>
            <a:off x="7113276" y="5006975"/>
            <a:ext cx="446405" cy="251460"/>
          </a:xfrm>
          <a:prstGeom prst="rect">
            <a:avLst/>
          </a:prstGeom>
          <a:solidFill>
            <a:srgbClr val="F9BE19"/>
          </a:solidFill>
        </p:spPr>
        <p:txBody>
          <a:bodyPr vert="horz" lIns="91365" tIns="45684" rIns="91365" bIns="45684"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32">
              <a:defRPr/>
            </a:pPr>
            <a:fld id="{05502A5B-6024-440D-A5A9-5A109256076E}" type="slidenum">
              <a:rPr lang="en-US" b="1">
                <a:solidFill>
                  <a:schemeClr val="tx1"/>
                </a:solidFill>
                <a:latin typeface="Calibri" panose="020F0502020204030204"/>
              </a:rPr>
              <a:pPr defTabSz="913632">
                <a:defRPr/>
              </a:pPr>
              <a:t>121</a:t>
            </a:fld>
            <a:endParaRPr lang="en-US" b="1">
              <a:solidFill>
                <a:schemeClr val="tx1"/>
              </a:solidFill>
              <a:latin typeface="Calibri" panose="020F0502020204030204"/>
            </a:endParaRPr>
          </a:p>
        </p:txBody>
      </p:sp>
      <p:sp>
        <p:nvSpPr>
          <p:cNvPr id="6" name="Title 1"/>
          <p:cNvSpPr>
            <a:spLocks noGrp="1"/>
          </p:cNvSpPr>
          <p:nvPr>
            <p:ph type="title"/>
          </p:nvPr>
        </p:nvSpPr>
        <p:spPr>
          <a:xfrm>
            <a:off x="255480" y="144000"/>
            <a:ext cx="6520220" cy="344032"/>
          </a:xfrm>
        </p:spPr>
        <p:txBody>
          <a:bodyPr>
            <a:noAutofit/>
          </a:bodyPr>
          <a:lstStyle/>
          <a:p>
            <a:r>
              <a:rPr lang="id-ID" dirty="0">
                <a:sym typeface="+mn-ea"/>
              </a:rPr>
              <a:t>Lanjutan ... (KOMPONEN EVALUASI AKIP </a:t>
            </a:r>
            <a:r>
              <a:rPr lang="en-US" dirty="0">
                <a:sym typeface="+mn-ea"/>
              </a:rPr>
              <a:t>PUSAT </a:t>
            </a:r>
            <a:r>
              <a:rPr lang="id-ID" dirty="0">
                <a:sym typeface="+mn-ea"/>
              </a:rPr>
              <a:t>OLEH APIP)</a:t>
            </a:r>
            <a:endParaRPr lang="id-ID" dirty="0"/>
          </a:p>
        </p:txBody>
      </p:sp>
    </p:spTree>
    <p:extLst>
      <p:ext uri="{BB962C8B-B14F-4D97-AF65-F5344CB8AC3E}">
        <p14:creationId xmlns:p14="http://schemas.microsoft.com/office/powerpoint/2010/main" val="316568479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p:nvPr>
            <p:extLst>
              <p:ext uri="{D42A27DB-BD31-4B8C-83A1-F6EECF244321}">
                <p14:modId xmlns:p14="http://schemas.microsoft.com/office/powerpoint/2010/main" val="709208029"/>
              </p:ext>
            </p:extLst>
          </p:nvPr>
        </p:nvGraphicFramePr>
        <p:xfrm>
          <a:off x="395837" y="597600"/>
          <a:ext cx="6768000" cy="4261148"/>
        </p:xfrm>
        <a:graphic>
          <a:graphicData uri="http://schemas.openxmlformats.org/drawingml/2006/table">
            <a:tbl>
              <a:tblPr firstRow="1" bandRow="1">
                <a:tableStyleId>{F5AB1C69-6EDB-4FF4-983F-18BD219EF322}</a:tableStyleId>
              </a:tblPr>
              <a:tblGrid>
                <a:gridCol w="360000">
                  <a:extLst>
                    <a:ext uri="{9D8B030D-6E8A-4147-A177-3AD203B41FA5}">
                      <a16:colId xmlns:a16="http://schemas.microsoft.com/office/drawing/2014/main" val="20000"/>
                    </a:ext>
                  </a:extLst>
                </a:gridCol>
                <a:gridCol w="5868000">
                  <a:extLst>
                    <a:ext uri="{9D8B030D-6E8A-4147-A177-3AD203B41FA5}">
                      <a16:colId xmlns:a16="http://schemas.microsoft.com/office/drawing/2014/main" val="20001"/>
                    </a:ext>
                  </a:extLst>
                </a:gridCol>
                <a:gridCol w="540000">
                  <a:extLst>
                    <a:ext uri="{9D8B030D-6E8A-4147-A177-3AD203B41FA5}">
                      <a16:colId xmlns:a16="http://schemas.microsoft.com/office/drawing/2014/main" val="20002"/>
                    </a:ext>
                  </a:extLst>
                </a:gridCol>
              </a:tblGrid>
              <a:tr h="388194">
                <a:tc>
                  <a:txBody>
                    <a:bodyPr/>
                    <a:lstStyle/>
                    <a:p>
                      <a:pPr algn="ctr">
                        <a:buNone/>
                      </a:pPr>
                      <a:r>
                        <a:rPr lang="id-ID" altLang="en-US" sz="1100" dirty="0"/>
                        <a:t>NO</a:t>
                      </a:r>
                    </a:p>
                  </a:txBody>
                  <a:tcPr marL="56697" marR="56697" marT="28348" marB="28348" anchor="ctr">
                    <a:solidFill>
                      <a:schemeClr val="bg2">
                        <a:lumMod val="25000"/>
                      </a:schemeClr>
                    </a:solidFill>
                  </a:tcPr>
                </a:tc>
                <a:tc>
                  <a:txBody>
                    <a:bodyPr/>
                    <a:lstStyle/>
                    <a:p>
                      <a:pPr algn="ctr">
                        <a:buNone/>
                      </a:pPr>
                      <a:r>
                        <a:rPr lang="id-ID" altLang="en-US" sz="1100" dirty="0"/>
                        <a:t>KOMPONEN/SUB KOMPONEN</a:t>
                      </a:r>
                    </a:p>
                  </a:txBody>
                  <a:tcPr marL="56697" marR="56697" marT="28348" marB="28348" anchor="ctr">
                    <a:solidFill>
                      <a:schemeClr val="bg2">
                        <a:lumMod val="25000"/>
                      </a:schemeClr>
                    </a:solidFill>
                  </a:tcPr>
                </a:tc>
                <a:tc>
                  <a:txBody>
                    <a:bodyPr/>
                    <a:lstStyle/>
                    <a:p>
                      <a:pPr algn="ctr">
                        <a:buNone/>
                      </a:pPr>
                      <a:r>
                        <a:rPr lang="id-ID" altLang="en-US" sz="1100" dirty="0"/>
                        <a:t>BOBOT</a:t>
                      </a:r>
                    </a:p>
                  </a:txBody>
                  <a:tcPr marL="56697" marR="56697" marT="28348" marB="28348" anchor="ctr">
                    <a:solidFill>
                      <a:schemeClr val="bg2">
                        <a:lumMod val="25000"/>
                      </a:schemeClr>
                    </a:solidFill>
                  </a:tcPr>
                </a:tc>
                <a:extLst>
                  <a:ext uri="{0D108BD9-81ED-4DB2-BD59-A6C34878D82A}">
                    <a16:rowId xmlns:a16="http://schemas.microsoft.com/office/drawing/2014/main" val="10000"/>
                  </a:ext>
                </a:extLst>
              </a:tr>
              <a:tr h="223200">
                <a:tc>
                  <a:txBody>
                    <a:bodyPr/>
                    <a:lstStyle/>
                    <a:p>
                      <a:pPr algn="ctr">
                        <a:buNone/>
                      </a:pPr>
                      <a:endParaRPr lang="en-US" sz="1100" dirty="0"/>
                    </a:p>
                  </a:txBody>
                  <a:tcPr marL="56697" marR="56697" marT="28348" marB="28348" anchor="ctr"/>
                </a:tc>
                <a:tc>
                  <a:txBody>
                    <a:bodyPr/>
                    <a:lstStyle/>
                    <a:p>
                      <a:pPr>
                        <a:buNone/>
                      </a:pPr>
                      <a:r>
                        <a:rPr lang="id-ID" altLang="en-US" sz="1100" dirty="0"/>
                        <a:t>1</a:t>
                      </a:r>
                      <a:r>
                        <a:rPr lang="en-US" altLang="en-US" sz="1100" dirty="0"/>
                        <a:t>2</a:t>
                      </a:r>
                      <a:r>
                        <a:rPr lang="id-ID" altLang="en-US" sz="1100" dirty="0"/>
                        <a:t>) Hasil pengukuran (capaian) kinerja mulai dari setingkat eselon IV keatas telah dikaitkan dengan (dimanfaatkan sebagai dasar pemberian) </a:t>
                      </a:r>
                      <a:r>
                        <a:rPr lang="id-ID" altLang="en-US" sz="1100" i="1" dirty="0"/>
                        <a:t>reward &amp; punishment</a:t>
                      </a:r>
                      <a:endParaRPr lang="id-ID" altLang="en-US" sz="1100" b="0" i="1" dirty="0"/>
                    </a:p>
                  </a:txBody>
                  <a:tcPr marL="56697" marR="56697" marT="28348" marB="28348"/>
                </a:tc>
                <a:tc>
                  <a:txBody>
                    <a:bodyPr/>
                    <a:lstStyle/>
                    <a:p>
                      <a:pPr algn="ctr">
                        <a:buNone/>
                      </a:pPr>
                      <a:endParaRPr lang="en-US" sz="1100" dirty="0"/>
                    </a:p>
                  </a:txBody>
                  <a:tcPr marL="56697" marR="56697" marT="28348" marB="28348" anchor="ctr"/>
                </a:tc>
                <a:extLst>
                  <a:ext uri="{0D108BD9-81ED-4DB2-BD59-A6C34878D82A}">
                    <a16:rowId xmlns:a16="http://schemas.microsoft.com/office/drawing/2014/main" val="10001"/>
                  </a:ext>
                </a:extLst>
              </a:tr>
              <a:tr h="223200">
                <a:tc>
                  <a:txBody>
                    <a:bodyPr/>
                    <a:lstStyle/>
                    <a:p>
                      <a:pPr algn="ctr">
                        <a:buNone/>
                      </a:pPr>
                      <a:endParaRPr lang="en-US" sz="1100" dirty="0"/>
                    </a:p>
                  </a:txBody>
                  <a:tcPr marL="56697" marR="56697" marT="28348" marB="28348" anchor="ctr"/>
                </a:tc>
                <a:tc>
                  <a:txBody>
                    <a:bodyPr/>
                    <a:lstStyle/>
                    <a:p>
                      <a:pPr>
                        <a:buNone/>
                      </a:pPr>
                      <a:r>
                        <a:rPr lang="id-ID" altLang="en-US" sz="1100" dirty="0"/>
                        <a:t>1</a:t>
                      </a:r>
                      <a:r>
                        <a:rPr lang="en-US" altLang="en-US" sz="1100" dirty="0"/>
                        <a:t>3</a:t>
                      </a:r>
                      <a:r>
                        <a:rPr lang="id-ID" altLang="en-US" sz="1100" dirty="0"/>
                        <a:t>) </a:t>
                      </a:r>
                      <a:r>
                        <a:rPr lang="pt-BR" altLang="en-US" sz="1100" dirty="0"/>
                        <a:t>IKU telah direviu secara berkala</a:t>
                      </a:r>
                      <a:endParaRPr lang="id-ID" altLang="en-US" sz="1100" b="0" i="1" dirty="0"/>
                    </a:p>
                  </a:txBody>
                  <a:tcPr marL="56697" marR="56697" marT="28348" marB="28348"/>
                </a:tc>
                <a:tc>
                  <a:txBody>
                    <a:bodyPr/>
                    <a:lstStyle/>
                    <a:p>
                      <a:pPr algn="ctr">
                        <a:buNone/>
                      </a:pPr>
                      <a:endParaRPr lang="en-US" sz="1100" dirty="0"/>
                    </a:p>
                  </a:txBody>
                  <a:tcPr marL="56697" marR="56697" marT="28348" marB="28348" anchor="ctr"/>
                </a:tc>
                <a:extLst>
                  <a:ext uri="{0D108BD9-81ED-4DB2-BD59-A6C34878D82A}">
                    <a16:rowId xmlns:a16="http://schemas.microsoft.com/office/drawing/2014/main" val="10002"/>
                  </a:ext>
                </a:extLst>
              </a:tr>
              <a:tr h="224790">
                <a:tc>
                  <a:txBody>
                    <a:bodyPr/>
                    <a:lstStyle/>
                    <a:p>
                      <a:pPr algn="ctr">
                        <a:buNone/>
                      </a:pPr>
                      <a:endParaRPr lang="en-US" sz="1100"/>
                    </a:p>
                  </a:txBody>
                  <a:tcPr marL="56697" marR="56697" marT="28348" marB="28348" anchor="ctr"/>
                </a:tc>
                <a:tc>
                  <a:txBody>
                    <a:bodyPr/>
                    <a:lstStyle/>
                    <a:p>
                      <a:pPr>
                        <a:buNone/>
                      </a:pPr>
                      <a:r>
                        <a:rPr lang="id-ID" altLang="en-US" sz="1100" dirty="0"/>
                        <a:t>1</a:t>
                      </a:r>
                      <a:r>
                        <a:rPr lang="en-US" altLang="en-US" sz="1100" dirty="0"/>
                        <a:t>4</a:t>
                      </a:r>
                      <a:r>
                        <a:rPr lang="id-ID" altLang="en-US" sz="1100" dirty="0"/>
                        <a:t>) Pengukuran kinerja atas Rencana Aksi digunakan untuk pengendalian dan pemantauan kinerja secara berkala </a:t>
                      </a:r>
                      <a:endParaRPr lang="id-ID" altLang="en-US" sz="1100" b="1" i="1" dirty="0"/>
                    </a:p>
                  </a:txBody>
                  <a:tcPr marL="56697" marR="56697" marT="28348" marB="28348"/>
                </a:tc>
                <a:tc>
                  <a:txBody>
                    <a:bodyPr/>
                    <a:lstStyle/>
                    <a:p>
                      <a:pPr algn="ctr">
                        <a:buNone/>
                      </a:pPr>
                      <a:endParaRPr lang="en-US" sz="1100"/>
                    </a:p>
                  </a:txBody>
                  <a:tcPr marL="56697" marR="56697" marT="28348" marB="28348" anchor="ctr"/>
                </a:tc>
                <a:extLst>
                  <a:ext uri="{0D108BD9-81ED-4DB2-BD59-A6C34878D82A}">
                    <a16:rowId xmlns:a16="http://schemas.microsoft.com/office/drawing/2014/main" val="10003"/>
                  </a:ext>
                </a:extLst>
              </a:tr>
              <a:tr h="224790">
                <a:tc gridSpan="2">
                  <a:txBody>
                    <a:bodyPr/>
                    <a:lstStyle/>
                    <a:p>
                      <a:pPr algn="l">
                        <a:buNone/>
                      </a:pPr>
                      <a:r>
                        <a:rPr lang="id-ID" altLang="en-US" sz="1100" dirty="0">
                          <a:solidFill>
                            <a:schemeClr val="bg1"/>
                          </a:solidFill>
                          <a:sym typeface="+mn-ea"/>
                        </a:rPr>
                        <a:t>C. PELAPORAN KINERJA</a:t>
                      </a:r>
                      <a:endParaRPr lang="id-ID" altLang="en-US" sz="1100" b="1" dirty="0">
                        <a:solidFill>
                          <a:schemeClr val="bg1"/>
                        </a:solidFill>
                        <a:sym typeface="+mn-ea"/>
                      </a:endParaRPr>
                    </a:p>
                  </a:txBody>
                  <a:tcPr marL="56697" marR="56697" marT="28348" marB="28348" anchor="ctr">
                    <a:solidFill>
                      <a:srgbClr val="996633"/>
                    </a:solidFill>
                  </a:tcPr>
                </a:tc>
                <a:tc hMerge="1">
                  <a:txBody>
                    <a:bodyPr/>
                    <a:lstStyle/>
                    <a:p>
                      <a:endParaRPr lang="en-US"/>
                    </a:p>
                  </a:txBody>
                  <a:tcPr>
                    <a:solidFill>
                      <a:schemeClr val="accent1">
                        <a:lumMod val="20000"/>
                        <a:lumOff val="80000"/>
                      </a:schemeClr>
                    </a:solidFill>
                  </a:tcPr>
                </a:tc>
                <a:tc>
                  <a:txBody>
                    <a:bodyPr/>
                    <a:lstStyle/>
                    <a:p>
                      <a:pPr algn="ctr">
                        <a:buNone/>
                      </a:pPr>
                      <a:r>
                        <a:rPr lang="en-US" altLang="en-US" sz="1100" dirty="0">
                          <a:solidFill>
                            <a:schemeClr val="bg1"/>
                          </a:solidFill>
                        </a:rPr>
                        <a:t>7,</a:t>
                      </a:r>
                      <a:r>
                        <a:rPr lang="id-ID" altLang="en-US" sz="1100" dirty="0">
                          <a:solidFill>
                            <a:schemeClr val="bg1"/>
                          </a:solidFill>
                        </a:rPr>
                        <a:t>5%</a:t>
                      </a:r>
                      <a:endParaRPr lang="id-ID" altLang="en-US" sz="1100" b="1" dirty="0">
                        <a:solidFill>
                          <a:schemeClr val="bg1"/>
                        </a:solidFill>
                      </a:endParaRPr>
                    </a:p>
                  </a:txBody>
                  <a:tcPr marL="56697" marR="56697" marT="28348" marB="28348" anchor="ctr">
                    <a:solidFill>
                      <a:srgbClr val="996633"/>
                    </a:solidFill>
                  </a:tcPr>
                </a:tc>
                <a:extLst>
                  <a:ext uri="{0D108BD9-81ED-4DB2-BD59-A6C34878D82A}">
                    <a16:rowId xmlns:a16="http://schemas.microsoft.com/office/drawing/2014/main" val="10004"/>
                  </a:ext>
                </a:extLst>
              </a:tr>
              <a:tr h="224790">
                <a:tc>
                  <a:txBody>
                    <a:bodyPr/>
                    <a:lstStyle/>
                    <a:p>
                      <a:pPr algn="ctr">
                        <a:buNone/>
                      </a:pPr>
                      <a:r>
                        <a:rPr lang="id-ID" altLang="en-US" sz="1100" dirty="0"/>
                        <a:t>1.</a:t>
                      </a:r>
                      <a:endParaRPr lang="id-ID" altLang="en-US" sz="1100" b="1" dirty="0"/>
                    </a:p>
                  </a:txBody>
                  <a:tcPr marL="56697" marR="56697" marT="28348" marB="28348" anchor="ctr">
                    <a:solidFill>
                      <a:schemeClr val="bg2">
                        <a:lumMod val="75000"/>
                      </a:schemeClr>
                    </a:solidFill>
                  </a:tcPr>
                </a:tc>
                <a:tc>
                  <a:txBody>
                    <a:bodyPr/>
                    <a:lstStyle/>
                    <a:p>
                      <a:pPr>
                        <a:buNone/>
                      </a:pPr>
                      <a:r>
                        <a:rPr lang="id-ID" altLang="en-US" sz="1100" dirty="0"/>
                        <a:t>PEMENUHAN PELAPORAN</a:t>
                      </a:r>
                      <a:endParaRPr lang="id-ID" altLang="en-US" sz="1100" b="1" dirty="0"/>
                    </a:p>
                  </a:txBody>
                  <a:tcPr marL="56697" marR="56697" marT="28348" marB="28348">
                    <a:solidFill>
                      <a:schemeClr val="bg2">
                        <a:lumMod val="75000"/>
                      </a:schemeClr>
                    </a:solidFill>
                  </a:tcPr>
                </a:tc>
                <a:tc>
                  <a:txBody>
                    <a:bodyPr/>
                    <a:lstStyle/>
                    <a:p>
                      <a:pPr algn="ctr">
                        <a:buNone/>
                      </a:pPr>
                      <a:r>
                        <a:rPr lang="en-US" altLang="en-US" sz="1100" dirty="0"/>
                        <a:t>1,5</a:t>
                      </a:r>
                      <a:r>
                        <a:rPr lang="id-ID" altLang="en-US" sz="1100" dirty="0"/>
                        <a:t>%</a:t>
                      </a:r>
                      <a:endParaRPr lang="id-ID" altLang="en-US" sz="1100" b="1" dirty="0"/>
                    </a:p>
                  </a:txBody>
                  <a:tcPr marL="56697" marR="56697" marT="28348" marB="28348" anchor="ctr">
                    <a:solidFill>
                      <a:schemeClr val="bg2">
                        <a:lumMod val="75000"/>
                      </a:schemeClr>
                    </a:solidFill>
                  </a:tcPr>
                </a:tc>
                <a:extLst>
                  <a:ext uri="{0D108BD9-81ED-4DB2-BD59-A6C34878D82A}">
                    <a16:rowId xmlns:a16="http://schemas.microsoft.com/office/drawing/2014/main" val="10005"/>
                  </a:ext>
                </a:extLst>
              </a:tr>
              <a:tr h="224790">
                <a:tc>
                  <a:txBody>
                    <a:bodyPr/>
                    <a:lstStyle/>
                    <a:p>
                      <a:pPr algn="ctr">
                        <a:buNone/>
                      </a:pPr>
                      <a:endParaRPr lang="en-US" sz="1100" dirty="0"/>
                    </a:p>
                  </a:txBody>
                  <a:tcPr marL="56697" marR="56697" marT="28348" marB="28348" anchor="ctr"/>
                </a:tc>
                <a:tc>
                  <a:txBody>
                    <a:bodyPr/>
                    <a:lstStyle/>
                    <a:p>
                      <a:pPr>
                        <a:buNone/>
                      </a:pPr>
                      <a:r>
                        <a:rPr lang="en-US" altLang="en-US" sz="1100" b="0" dirty="0"/>
                        <a:t>1)  </a:t>
                      </a:r>
                      <a:r>
                        <a:rPr lang="id-ID" altLang="en-US" sz="1100" b="0" dirty="0"/>
                        <a:t>Laporan Kinerja telah disusun</a:t>
                      </a:r>
                    </a:p>
                  </a:txBody>
                  <a:tcPr marL="56697" marR="56697" marT="28348" marB="28348"/>
                </a:tc>
                <a:tc>
                  <a:txBody>
                    <a:bodyPr/>
                    <a:lstStyle/>
                    <a:p>
                      <a:pPr algn="ctr">
                        <a:buNone/>
                      </a:pPr>
                      <a:endParaRPr lang="en-US" sz="1100"/>
                    </a:p>
                  </a:txBody>
                  <a:tcPr marL="56697" marR="56697" marT="28348" marB="28348" anchor="ctr"/>
                </a:tc>
                <a:extLst>
                  <a:ext uri="{0D108BD9-81ED-4DB2-BD59-A6C34878D82A}">
                    <a16:rowId xmlns:a16="http://schemas.microsoft.com/office/drawing/2014/main" val="10006"/>
                  </a:ext>
                </a:extLst>
              </a:tr>
              <a:tr h="224790">
                <a:tc>
                  <a:txBody>
                    <a:bodyPr/>
                    <a:lstStyle/>
                    <a:p>
                      <a:pPr algn="ctr">
                        <a:buNone/>
                      </a:pPr>
                      <a:endParaRPr lang="en-US" sz="1100" dirty="0"/>
                    </a:p>
                  </a:txBody>
                  <a:tcPr marL="56697" marR="56697" marT="28348" marB="28348" anchor="ctr"/>
                </a:tc>
                <a:tc>
                  <a:txBody>
                    <a:bodyPr/>
                    <a:lstStyle/>
                    <a:p>
                      <a:pPr marL="0" marR="0" indent="0" algn="l" defTabSz="710397" rtl="0" eaLnBrk="1" fontAlgn="auto" latinLnBrk="0" hangingPunct="1">
                        <a:lnSpc>
                          <a:spcPct val="100000"/>
                        </a:lnSpc>
                        <a:spcBef>
                          <a:spcPts val="0"/>
                        </a:spcBef>
                        <a:spcAft>
                          <a:spcPts val="0"/>
                        </a:spcAft>
                        <a:buClrTx/>
                        <a:buSzTx/>
                        <a:buFontTx/>
                        <a:buNone/>
                        <a:tabLst/>
                        <a:defRPr/>
                      </a:pPr>
                      <a:r>
                        <a:rPr lang="en-US" altLang="en-US" sz="1100" b="0" dirty="0"/>
                        <a:t>2)  </a:t>
                      </a:r>
                      <a:r>
                        <a:rPr lang="id-ID" altLang="en-US" sz="1100" b="0" dirty="0"/>
                        <a:t>Laporan Kinerja telah disampaikan tepat waktu </a:t>
                      </a:r>
                    </a:p>
                  </a:txBody>
                  <a:tcPr marL="56697" marR="56697" marT="28348" marB="28348"/>
                </a:tc>
                <a:tc>
                  <a:txBody>
                    <a:bodyPr/>
                    <a:lstStyle/>
                    <a:p>
                      <a:pPr algn="ctr">
                        <a:buNone/>
                      </a:pPr>
                      <a:endParaRPr lang="en-US" sz="1100"/>
                    </a:p>
                  </a:txBody>
                  <a:tcPr marL="56697" marR="56697" marT="28348" marB="28348" anchor="ctr"/>
                </a:tc>
                <a:extLst>
                  <a:ext uri="{0D108BD9-81ED-4DB2-BD59-A6C34878D82A}">
                    <a16:rowId xmlns:a16="http://schemas.microsoft.com/office/drawing/2014/main" val="10007"/>
                  </a:ext>
                </a:extLst>
              </a:tr>
              <a:tr h="224790">
                <a:tc>
                  <a:txBody>
                    <a:bodyPr/>
                    <a:lstStyle/>
                    <a:p>
                      <a:pPr algn="ctr">
                        <a:buNone/>
                      </a:pPr>
                      <a:endParaRPr lang="en-US" sz="1100" dirty="0"/>
                    </a:p>
                  </a:txBody>
                  <a:tcPr marL="56697" marR="56697" marT="28348" marB="28348" anchor="ctr"/>
                </a:tc>
                <a:tc>
                  <a:txBody>
                    <a:bodyPr/>
                    <a:lstStyle/>
                    <a:p>
                      <a:pPr marL="0" marR="0" indent="0" algn="l" defTabSz="710397" rtl="0" eaLnBrk="1" fontAlgn="auto" latinLnBrk="0" hangingPunct="1">
                        <a:lnSpc>
                          <a:spcPct val="100000"/>
                        </a:lnSpc>
                        <a:spcBef>
                          <a:spcPts val="0"/>
                        </a:spcBef>
                        <a:spcAft>
                          <a:spcPts val="0"/>
                        </a:spcAft>
                        <a:buClrTx/>
                        <a:buSzTx/>
                        <a:buFontTx/>
                        <a:buNone/>
                        <a:tabLst/>
                        <a:defRPr/>
                      </a:pPr>
                      <a:r>
                        <a:rPr lang="en-US" altLang="en-US" sz="1100" b="0" dirty="0"/>
                        <a:t>3)  </a:t>
                      </a:r>
                      <a:r>
                        <a:rPr lang="id-ID" altLang="en-US" sz="1100" b="0" dirty="0"/>
                        <a:t>Laporan Kinerja telah dipublikasikan</a:t>
                      </a:r>
                    </a:p>
                  </a:txBody>
                  <a:tcPr marL="56697" marR="56697" marT="28348" marB="28348"/>
                </a:tc>
                <a:tc>
                  <a:txBody>
                    <a:bodyPr/>
                    <a:lstStyle/>
                    <a:p>
                      <a:pPr algn="ctr">
                        <a:buNone/>
                      </a:pPr>
                      <a:endParaRPr lang="en-US" sz="1100"/>
                    </a:p>
                  </a:txBody>
                  <a:tcPr marL="56697" marR="56697" marT="28348" marB="28348" anchor="ctr"/>
                </a:tc>
                <a:extLst>
                  <a:ext uri="{0D108BD9-81ED-4DB2-BD59-A6C34878D82A}">
                    <a16:rowId xmlns:a16="http://schemas.microsoft.com/office/drawing/2014/main" val="10008"/>
                  </a:ext>
                </a:extLst>
              </a:tr>
              <a:tr h="224790">
                <a:tc>
                  <a:txBody>
                    <a:bodyPr/>
                    <a:lstStyle/>
                    <a:p>
                      <a:pPr algn="ctr">
                        <a:buNone/>
                      </a:pPr>
                      <a:endParaRPr lang="en-US" sz="1100" dirty="0"/>
                    </a:p>
                  </a:txBody>
                  <a:tcPr marL="56697" marR="56697" marT="28348" marB="28348" anchor="ctr"/>
                </a:tc>
                <a:tc>
                  <a:txBody>
                    <a:bodyPr/>
                    <a:lstStyle/>
                    <a:p>
                      <a:pPr marL="0" marR="0" indent="0" algn="l" defTabSz="710397" rtl="0" eaLnBrk="1" fontAlgn="auto" latinLnBrk="0" hangingPunct="1">
                        <a:lnSpc>
                          <a:spcPct val="100000"/>
                        </a:lnSpc>
                        <a:spcBef>
                          <a:spcPts val="0"/>
                        </a:spcBef>
                        <a:spcAft>
                          <a:spcPts val="0"/>
                        </a:spcAft>
                        <a:buClrTx/>
                        <a:buSzTx/>
                        <a:buFontTx/>
                        <a:buNone/>
                        <a:tabLst/>
                        <a:defRPr/>
                      </a:pPr>
                      <a:r>
                        <a:rPr lang="en-US" altLang="en-US" sz="1100" b="0" dirty="0"/>
                        <a:t>4)  </a:t>
                      </a:r>
                      <a:r>
                        <a:rPr lang="id-ID" altLang="en-US" sz="1100" b="0" dirty="0"/>
                        <a:t>Laporan Kinerja telah disertai pernyataan telah direviu oleh APIP</a:t>
                      </a:r>
                    </a:p>
                  </a:txBody>
                  <a:tcPr marL="56697" marR="56697" marT="28348" marB="28348"/>
                </a:tc>
                <a:tc>
                  <a:txBody>
                    <a:bodyPr/>
                    <a:lstStyle/>
                    <a:p>
                      <a:pPr algn="ctr">
                        <a:buNone/>
                      </a:pPr>
                      <a:endParaRPr lang="en-US" sz="1100" dirty="0"/>
                    </a:p>
                  </a:txBody>
                  <a:tcPr marL="56697" marR="56697" marT="28348" marB="28348" anchor="ctr"/>
                </a:tc>
                <a:extLst>
                  <a:ext uri="{0D108BD9-81ED-4DB2-BD59-A6C34878D82A}">
                    <a16:rowId xmlns:a16="http://schemas.microsoft.com/office/drawing/2014/main" val="10009"/>
                  </a:ext>
                </a:extLst>
              </a:tr>
              <a:tr h="224790">
                <a:tc>
                  <a:txBody>
                    <a:bodyPr/>
                    <a:lstStyle/>
                    <a:p>
                      <a:pPr algn="ctr">
                        <a:buNone/>
                      </a:pPr>
                      <a:endParaRPr lang="en-US" sz="1100" dirty="0"/>
                    </a:p>
                  </a:txBody>
                  <a:tcPr marL="56697" marR="56697" marT="28348" marB="28348" anchor="ctr"/>
                </a:tc>
                <a:tc>
                  <a:txBody>
                    <a:bodyPr/>
                    <a:lstStyle/>
                    <a:p>
                      <a:pPr marL="0" marR="0" indent="0" algn="l" defTabSz="710397" rtl="0" eaLnBrk="1" fontAlgn="auto" latinLnBrk="0" hangingPunct="1">
                        <a:lnSpc>
                          <a:spcPct val="100000"/>
                        </a:lnSpc>
                        <a:spcBef>
                          <a:spcPts val="0"/>
                        </a:spcBef>
                        <a:spcAft>
                          <a:spcPts val="0"/>
                        </a:spcAft>
                        <a:buClrTx/>
                        <a:buSzTx/>
                        <a:buFontTx/>
                        <a:buNone/>
                        <a:tabLst/>
                        <a:defRPr/>
                      </a:pPr>
                      <a:r>
                        <a:rPr lang="en-US" altLang="en-US" sz="1100" b="0" dirty="0"/>
                        <a:t>5)  </a:t>
                      </a:r>
                      <a:r>
                        <a:rPr lang="id-ID" altLang="en-US" sz="1100" b="0" dirty="0"/>
                        <a:t>Laporan Kinerja menyajikan informasi mengenai pencapaian IKU</a:t>
                      </a:r>
                    </a:p>
                  </a:txBody>
                  <a:tcPr marL="56697" marR="56697" marT="28348" marB="28348"/>
                </a:tc>
                <a:tc>
                  <a:txBody>
                    <a:bodyPr/>
                    <a:lstStyle/>
                    <a:p>
                      <a:pPr algn="ctr">
                        <a:buNone/>
                      </a:pPr>
                      <a:endParaRPr lang="en-US" sz="1100" dirty="0"/>
                    </a:p>
                  </a:txBody>
                  <a:tcPr marL="56697" marR="56697" marT="28348" marB="28348" anchor="ctr"/>
                </a:tc>
                <a:extLst>
                  <a:ext uri="{0D108BD9-81ED-4DB2-BD59-A6C34878D82A}">
                    <a16:rowId xmlns:a16="http://schemas.microsoft.com/office/drawing/2014/main" val="10010"/>
                  </a:ext>
                </a:extLst>
              </a:tr>
              <a:tr h="224790">
                <a:tc>
                  <a:txBody>
                    <a:bodyPr/>
                    <a:lstStyle/>
                    <a:p>
                      <a:pPr algn="ctr">
                        <a:buNone/>
                      </a:pPr>
                      <a:r>
                        <a:rPr lang="id-ID" altLang="en-US" sz="1100" dirty="0"/>
                        <a:t>2.</a:t>
                      </a:r>
                      <a:endParaRPr lang="id-ID" altLang="en-US" sz="1100" b="1" dirty="0"/>
                    </a:p>
                  </a:txBody>
                  <a:tcPr marL="56697" marR="56697" marT="28348" marB="28348" anchor="ctr">
                    <a:solidFill>
                      <a:schemeClr val="bg2">
                        <a:lumMod val="75000"/>
                      </a:schemeClr>
                    </a:solidFill>
                  </a:tcPr>
                </a:tc>
                <a:tc>
                  <a:txBody>
                    <a:bodyPr/>
                    <a:lstStyle/>
                    <a:p>
                      <a:pPr>
                        <a:buNone/>
                      </a:pPr>
                      <a:r>
                        <a:rPr lang="id-ID" altLang="en-US" sz="1100" dirty="0"/>
                        <a:t>PENYAJIAN INFORMASI KINERJA</a:t>
                      </a:r>
                      <a:endParaRPr lang="id-ID" altLang="en-US" sz="1100" b="1" dirty="0"/>
                    </a:p>
                  </a:txBody>
                  <a:tcPr marL="56697" marR="56697" marT="28348" marB="28348">
                    <a:solidFill>
                      <a:schemeClr val="bg2">
                        <a:lumMod val="75000"/>
                      </a:schemeClr>
                    </a:solidFill>
                  </a:tcPr>
                </a:tc>
                <a:tc>
                  <a:txBody>
                    <a:bodyPr/>
                    <a:lstStyle/>
                    <a:p>
                      <a:pPr algn="ctr">
                        <a:buNone/>
                      </a:pPr>
                      <a:r>
                        <a:rPr lang="en-US" altLang="en-US" sz="1100" dirty="0"/>
                        <a:t>3,</a:t>
                      </a:r>
                      <a:r>
                        <a:rPr lang="id-ID" altLang="en-US" sz="1100" dirty="0"/>
                        <a:t>75%</a:t>
                      </a:r>
                      <a:endParaRPr lang="id-ID" altLang="en-US" sz="1100" b="1" dirty="0"/>
                    </a:p>
                  </a:txBody>
                  <a:tcPr marL="56697" marR="56697" marT="28348" marB="28348" anchor="ctr">
                    <a:solidFill>
                      <a:schemeClr val="bg2">
                        <a:lumMod val="75000"/>
                      </a:schemeClr>
                    </a:solidFill>
                  </a:tcPr>
                </a:tc>
                <a:extLst>
                  <a:ext uri="{0D108BD9-81ED-4DB2-BD59-A6C34878D82A}">
                    <a16:rowId xmlns:a16="http://schemas.microsoft.com/office/drawing/2014/main" val="10011"/>
                  </a:ext>
                </a:extLst>
              </a:tr>
              <a:tr h="224790">
                <a:tc>
                  <a:txBody>
                    <a:bodyPr/>
                    <a:lstStyle/>
                    <a:p>
                      <a:pPr algn="ctr">
                        <a:buNone/>
                      </a:pPr>
                      <a:endParaRPr lang="id-ID" altLang="en-US" sz="1100" b="1" dirty="0"/>
                    </a:p>
                  </a:txBody>
                  <a:tcPr marL="56697" marR="56697" marT="28348" marB="28348" anchor="ctr"/>
                </a:tc>
                <a:tc>
                  <a:txBody>
                    <a:bodyPr/>
                    <a:lstStyle/>
                    <a:p>
                      <a:pPr>
                        <a:buNone/>
                      </a:pPr>
                      <a:r>
                        <a:rPr lang="en-US" altLang="en-US" sz="1100" dirty="0"/>
                        <a:t>6</a:t>
                      </a:r>
                      <a:r>
                        <a:rPr lang="id-ID" altLang="en-US" sz="1100" dirty="0"/>
                        <a:t>) Laporan Kinerja menyajikan informasi pencapaian Sasaran yang berorientasi </a:t>
                      </a:r>
                      <a:r>
                        <a:rPr lang="id-ID" altLang="en-US" sz="1100" i="1" dirty="0"/>
                        <a:t>outcome</a:t>
                      </a:r>
                      <a:endParaRPr lang="id-ID" altLang="en-US" sz="1100" b="0" i="1" dirty="0"/>
                    </a:p>
                  </a:txBody>
                  <a:tcPr marL="56697" marR="56697" marT="28348" marB="28348"/>
                </a:tc>
                <a:tc>
                  <a:txBody>
                    <a:bodyPr/>
                    <a:lstStyle/>
                    <a:p>
                      <a:pPr algn="ctr">
                        <a:buNone/>
                      </a:pPr>
                      <a:endParaRPr lang="id-ID" altLang="en-US" sz="1100" b="1" dirty="0"/>
                    </a:p>
                  </a:txBody>
                  <a:tcPr marL="56697" marR="56697" marT="28348" marB="28348" anchor="ctr"/>
                </a:tc>
                <a:extLst>
                  <a:ext uri="{0D108BD9-81ED-4DB2-BD59-A6C34878D82A}">
                    <a16:rowId xmlns:a16="http://schemas.microsoft.com/office/drawing/2014/main" val="10012"/>
                  </a:ext>
                </a:extLst>
              </a:tr>
              <a:tr h="224790">
                <a:tc>
                  <a:txBody>
                    <a:bodyPr/>
                    <a:lstStyle/>
                    <a:p>
                      <a:pPr algn="ctr">
                        <a:buNone/>
                      </a:pPr>
                      <a:endParaRPr lang="id-ID" altLang="en-US" sz="1100" b="1" dirty="0"/>
                    </a:p>
                  </a:txBody>
                  <a:tcPr marL="56697" marR="56697" marT="28348" marB="28348" anchor="ctr"/>
                </a:tc>
                <a:tc>
                  <a:txBody>
                    <a:bodyPr/>
                    <a:lstStyle/>
                    <a:p>
                      <a:pPr>
                        <a:buNone/>
                      </a:pPr>
                      <a:r>
                        <a:rPr lang="en-US" altLang="en-US" sz="1100" dirty="0"/>
                        <a:t>7</a:t>
                      </a:r>
                      <a:r>
                        <a:rPr lang="id-ID" altLang="en-US" sz="1100" dirty="0"/>
                        <a:t>) Laporan Kinerja menyajikan informasi mengenai kinerja yang telah diperjanjikan</a:t>
                      </a:r>
                      <a:endParaRPr lang="id-ID" altLang="en-US" sz="1100" b="0" dirty="0"/>
                    </a:p>
                  </a:txBody>
                  <a:tcPr marL="56697" marR="56697" marT="28348" marB="28348"/>
                </a:tc>
                <a:tc>
                  <a:txBody>
                    <a:bodyPr/>
                    <a:lstStyle/>
                    <a:p>
                      <a:pPr algn="ctr">
                        <a:buNone/>
                      </a:pPr>
                      <a:endParaRPr lang="id-ID" altLang="en-US" sz="1100" b="1" dirty="0"/>
                    </a:p>
                  </a:txBody>
                  <a:tcPr marL="56697" marR="56697" marT="28348" marB="28348" anchor="ctr"/>
                </a:tc>
                <a:extLst>
                  <a:ext uri="{0D108BD9-81ED-4DB2-BD59-A6C34878D82A}">
                    <a16:rowId xmlns:a16="http://schemas.microsoft.com/office/drawing/2014/main" val="10013"/>
                  </a:ext>
                </a:extLst>
              </a:tr>
              <a:tr h="224790">
                <a:tc>
                  <a:txBody>
                    <a:bodyPr/>
                    <a:lstStyle/>
                    <a:p>
                      <a:pPr algn="ctr">
                        <a:buNone/>
                      </a:pPr>
                      <a:endParaRPr lang="id-ID" altLang="en-US" sz="1100" b="1" dirty="0"/>
                    </a:p>
                  </a:txBody>
                  <a:tcPr marL="56697" marR="56697" marT="28348" marB="28348" anchor="ctr"/>
                </a:tc>
                <a:tc>
                  <a:txBody>
                    <a:bodyPr/>
                    <a:lstStyle/>
                    <a:p>
                      <a:pPr>
                        <a:buNone/>
                      </a:pPr>
                      <a:r>
                        <a:rPr lang="en-US" altLang="en-US" sz="1100" dirty="0"/>
                        <a:t>8</a:t>
                      </a:r>
                      <a:r>
                        <a:rPr lang="id-ID" altLang="en-US" sz="1100" dirty="0"/>
                        <a:t>) Laporan Kinerja menyajikan evaluasi dan analisis mengenai capaian kinerja</a:t>
                      </a:r>
                      <a:endParaRPr lang="id-ID" altLang="en-US" sz="1100" b="0" dirty="0"/>
                    </a:p>
                  </a:txBody>
                  <a:tcPr marL="56697" marR="56697" marT="28348" marB="28348"/>
                </a:tc>
                <a:tc>
                  <a:txBody>
                    <a:bodyPr/>
                    <a:lstStyle/>
                    <a:p>
                      <a:pPr algn="ctr">
                        <a:buNone/>
                      </a:pPr>
                      <a:endParaRPr lang="id-ID" altLang="en-US" sz="1100" b="1" dirty="0"/>
                    </a:p>
                  </a:txBody>
                  <a:tcPr marL="56697" marR="56697" marT="28348" marB="28348" anchor="ctr"/>
                </a:tc>
                <a:extLst>
                  <a:ext uri="{0D108BD9-81ED-4DB2-BD59-A6C34878D82A}">
                    <a16:rowId xmlns:a16="http://schemas.microsoft.com/office/drawing/2014/main" val="10014"/>
                  </a:ext>
                </a:extLst>
              </a:tr>
              <a:tr h="224790">
                <a:tc>
                  <a:txBody>
                    <a:bodyPr/>
                    <a:lstStyle/>
                    <a:p>
                      <a:pPr algn="ctr">
                        <a:buNone/>
                      </a:pPr>
                      <a:endParaRPr lang="id-ID" altLang="en-US" sz="1100" b="1" dirty="0"/>
                    </a:p>
                  </a:txBody>
                  <a:tcPr marL="56697" marR="56697" marT="28348" marB="28348" anchor="ctr"/>
                </a:tc>
                <a:tc>
                  <a:txBody>
                    <a:bodyPr/>
                    <a:lstStyle/>
                    <a:p>
                      <a:pPr>
                        <a:buNone/>
                      </a:pPr>
                      <a:r>
                        <a:rPr lang="en-US" altLang="en-US" sz="1100" dirty="0"/>
                        <a:t>9</a:t>
                      </a:r>
                      <a:r>
                        <a:rPr lang="id-ID" altLang="en-US" sz="1100" dirty="0"/>
                        <a:t>) Laporan Kinerja menyajikan pembandingan data kinerja yang memadai antara realisasi tahun ini dengan realisasi tahun sebelumnya dan pembandingan lain yang diperlukan</a:t>
                      </a:r>
                      <a:endParaRPr lang="id-ID" altLang="en-US" sz="1100" b="0" dirty="0"/>
                    </a:p>
                  </a:txBody>
                  <a:tcPr marL="56697" marR="56697" marT="28348" marB="28348"/>
                </a:tc>
                <a:tc>
                  <a:txBody>
                    <a:bodyPr/>
                    <a:lstStyle/>
                    <a:p>
                      <a:pPr algn="ctr">
                        <a:buNone/>
                      </a:pPr>
                      <a:endParaRPr lang="id-ID" altLang="en-US" sz="1100" b="1" dirty="0"/>
                    </a:p>
                  </a:txBody>
                  <a:tcPr marL="56697" marR="56697" marT="28348" marB="28348" anchor="ctr"/>
                </a:tc>
                <a:extLst>
                  <a:ext uri="{0D108BD9-81ED-4DB2-BD59-A6C34878D82A}">
                    <a16:rowId xmlns:a16="http://schemas.microsoft.com/office/drawing/2014/main" val="10015"/>
                  </a:ext>
                </a:extLst>
              </a:tr>
            </a:tbl>
          </a:graphicData>
        </a:graphic>
      </p:graphicFrame>
      <p:sp>
        <p:nvSpPr>
          <p:cNvPr id="4" name="Slide Number Placeholder 2"/>
          <p:cNvSpPr>
            <a:spLocks noGrp="1"/>
          </p:cNvSpPr>
          <p:nvPr/>
        </p:nvSpPr>
        <p:spPr>
          <a:xfrm>
            <a:off x="7113276" y="5006975"/>
            <a:ext cx="446405" cy="251460"/>
          </a:xfrm>
          <a:prstGeom prst="rect">
            <a:avLst/>
          </a:prstGeom>
          <a:solidFill>
            <a:srgbClr val="F9BE19"/>
          </a:solidFill>
        </p:spPr>
        <p:txBody>
          <a:bodyPr vert="horz" lIns="91365" tIns="45684" rIns="91365" bIns="45684"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32">
              <a:defRPr/>
            </a:pPr>
            <a:fld id="{05502A5B-6024-440D-A5A9-5A109256076E}" type="slidenum">
              <a:rPr lang="en-US" b="1">
                <a:solidFill>
                  <a:schemeClr val="tx1"/>
                </a:solidFill>
                <a:latin typeface="Calibri" panose="020F0502020204030204"/>
              </a:rPr>
              <a:pPr defTabSz="913632">
                <a:defRPr/>
              </a:pPr>
              <a:t>122</a:t>
            </a:fld>
            <a:endParaRPr lang="en-US" b="1">
              <a:solidFill>
                <a:schemeClr val="tx1"/>
              </a:solidFill>
              <a:latin typeface="Calibri" panose="020F0502020204030204"/>
            </a:endParaRPr>
          </a:p>
        </p:txBody>
      </p:sp>
      <p:sp>
        <p:nvSpPr>
          <p:cNvPr id="7" name="Title 1"/>
          <p:cNvSpPr>
            <a:spLocks noGrp="1"/>
          </p:cNvSpPr>
          <p:nvPr>
            <p:ph type="title"/>
          </p:nvPr>
        </p:nvSpPr>
        <p:spPr>
          <a:xfrm>
            <a:off x="240240" y="144000"/>
            <a:ext cx="6520220" cy="344032"/>
          </a:xfrm>
        </p:spPr>
        <p:txBody>
          <a:bodyPr>
            <a:noAutofit/>
          </a:bodyPr>
          <a:lstStyle/>
          <a:p>
            <a:r>
              <a:rPr lang="id-ID" dirty="0">
                <a:sym typeface="+mn-ea"/>
              </a:rPr>
              <a:t>Lanjutan ... (KOMPONEN EVALUASI AKIP </a:t>
            </a:r>
            <a:r>
              <a:rPr lang="en-US" dirty="0">
                <a:sym typeface="+mn-ea"/>
              </a:rPr>
              <a:t>PUSAT </a:t>
            </a:r>
            <a:r>
              <a:rPr lang="id-ID" dirty="0">
                <a:sym typeface="+mn-ea"/>
              </a:rPr>
              <a:t>OLEH APIP)</a:t>
            </a:r>
            <a:endParaRPr lang="id-ID" dirty="0"/>
          </a:p>
        </p:txBody>
      </p:sp>
    </p:spTree>
    <p:extLst>
      <p:ext uri="{BB962C8B-B14F-4D97-AF65-F5344CB8AC3E}">
        <p14:creationId xmlns:p14="http://schemas.microsoft.com/office/powerpoint/2010/main" val="315261144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p:nvPr>
            <p:extLst>
              <p:ext uri="{D42A27DB-BD31-4B8C-83A1-F6EECF244321}">
                <p14:modId xmlns:p14="http://schemas.microsoft.com/office/powerpoint/2010/main" val="215275544"/>
              </p:ext>
            </p:extLst>
          </p:nvPr>
        </p:nvGraphicFramePr>
        <p:xfrm>
          <a:off x="395837" y="597600"/>
          <a:ext cx="6768000" cy="4328998"/>
        </p:xfrm>
        <a:graphic>
          <a:graphicData uri="http://schemas.openxmlformats.org/drawingml/2006/table">
            <a:tbl>
              <a:tblPr firstRow="1" bandRow="1">
                <a:tableStyleId>{F5AB1C69-6EDB-4FF4-983F-18BD219EF322}</a:tableStyleId>
              </a:tblPr>
              <a:tblGrid>
                <a:gridCol w="360000">
                  <a:extLst>
                    <a:ext uri="{9D8B030D-6E8A-4147-A177-3AD203B41FA5}">
                      <a16:colId xmlns:a16="http://schemas.microsoft.com/office/drawing/2014/main" val="20000"/>
                    </a:ext>
                  </a:extLst>
                </a:gridCol>
                <a:gridCol w="5868000">
                  <a:extLst>
                    <a:ext uri="{9D8B030D-6E8A-4147-A177-3AD203B41FA5}">
                      <a16:colId xmlns:a16="http://schemas.microsoft.com/office/drawing/2014/main" val="20001"/>
                    </a:ext>
                  </a:extLst>
                </a:gridCol>
                <a:gridCol w="540000">
                  <a:extLst>
                    <a:ext uri="{9D8B030D-6E8A-4147-A177-3AD203B41FA5}">
                      <a16:colId xmlns:a16="http://schemas.microsoft.com/office/drawing/2014/main" val="20002"/>
                    </a:ext>
                  </a:extLst>
                </a:gridCol>
              </a:tblGrid>
              <a:tr h="388194">
                <a:tc>
                  <a:txBody>
                    <a:bodyPr/>
                    <a:lstStyle/>
                    <a:p>
                      <a:pPr algn="ctr">
                        <a:buNone/>
                      </a:pPr>
                      <a:r>
                        <a:rPr lang="id-ID" altLang="en-US" sz="1100" dirty="0"/>
                        <a:t>NO</a:t>
                      </a:r>
                    </a:p>
                  </a:txBody>
                  <a:tcPr marL="56697" marR="56697" marT="28348" marB="28348" anchor="ctr">
                    <a:solidFill>
                      <a:schemeClr val="bg2">
                        <a:lumMod val="25000"/>
                      </a:schemeClr>
                    </a:solidFill>
                  </a:tcPr>
                </a:tc>
                <a:tc>
                  <a:txBody>
                    <a:bodyPr/>
                    <a:lstStyle/>
                    <a:p>
                      <a:pPr algn="ctr">
                        <a:buNone/>
                      </a:pPr>
                      <a:r>
                        <a:rPr lang="id-ID" altLang="en-US" sz="1100" dirty="0"/>
                        <a:t>KOMPONEN/SUB KOMPONEN</a:t>
                      </a:r>
                    </a:p>
                  </a:txBody>
                  <a:tcPr marL="56697" marR="56697" marT="28348" marB="28348" anchor="ctr">
                    <a:solidFill>
                      <a:schemeClr val="bg2">
                        <a:lumMod val="25000"/>
                      </a:schemeClr>
                    </a:solidFill>
                  </a:tcPr>
                </a:tc>
                <a:tc>
                  <a:txBody>
                    <a:bodyPr/>
                    <a:lstStyle/>
                    <a:p>
                      <a:pPr algn="ctr">
                        <a:buNone/>
                      </a:pPr>
                      <a:r>
                        <a:rPr lang="id-ID" altLang="en-US" sz="1100" dirty="0"/>
                        <a:t>BOBOT</a:t>
                      </a:r>
                    </a:p>
                  </a:txBody>
                  <a:tcPr marL="56697" marR="56697" marT="28348" marB="28348" anchor="ctr">
                    <a:solidFill>
                      <a:schemeClr val="bg2">
                        <a:lumMod val="25000"/>
                      </a:schemeClr>
                    </a:solidFill>
                  </a:tcPr>
                </a:tc>
                <a:extLst>
                  <a:ext uri="{0D108BD9-81ED-4DB2-BD59-A6C34878D82A}">
                    <a16:rowId xmlns:a16="http://schemas.microsoft.com/office/drawing/2014/main" val="10000"/>
                  </a:ext>
                </a:extLst>
              </a:tr>
              <a:tr h="224336">
                <a:tc>
                  <a:txBody>
                    <a:bodyPr/>
                    <a:lstStyle/>
                    <a:p>
                      <a:pPr algn="ctr">
                        <a:buNone/>
                      </a:pPr>
                      <a:endParaRPr lang="id-ID" altLang="en-US" sz="1100" b="1" dirty="0"/>
                    </a:p>
                  </a:txBody>
                  <a:tcPr marL="56697" marR="56697" marT="28348" marB="28348" anchor="ctr"/>
                </a:tc>
                <a:tc>
                  <a:txBody>
                    <a:bodyPr/>
                    <a:lstStyle/>
                    <a:p>
                      <a:pPr>
                        <a:buNone/>
                      </a:pPr>
                      <a:r>
                        <a:rPr lang="en-US" altLang="en-US" sz="1100" dirty="0"/>
                        <a:t>10</a:t>
                      </a:r>
                      <a:r>
                        <a:rPr lang="id-ID" altLang="en-US" sz="1100" dirty="0"/>
                        <a:t>) Laporan Kinerja menyajikan informasi tentang analisis efisiensi penggunaan sumber daya</a:t>
                      </a:r>
                      <a:endParaRPr lang="id-ID" altLang="en-US" sz="1100" b="0" dirty="0"/>
                    </a:p>
                  </a:txBody>
                  <a:tcPr marL="56697" marR="56697" marT="28348" marB="28348"/>
                </a:tc>
                <a:tc>
                  <a:txBody>
                    <a:bodyPr/>
                    <a:lstStyle/>
                    <a:p>
                      <a:pPr algn="ctr">
                        <a:buNone/>
                      </a:pPr>
                      <a:endParaRPr lang="id-ID" altLang="en-US" sz="1100" b="1" dirty="0"/>
                    </a:p>
                  </a:txBody>
                  <a:tcPr marL="56697" marR="56697" marT="28348" marB="28348" anchor="ctr"/>
                </a:tc>
                <a:extLst>
                  <a:ext uri="{0D108BD9-81ED-4DB2-BD59-A6C34878D82A}">
                    <a16:rowId xmlns:a16="http://schemas.microsoft.com/office/drawing/2014/main" val="10001"/>
                  </a:ext>
                </a:extLst>
              </a:tr>
              <a:tr h="224336">
                <a:tc>
                  <a:txBody>
                    <a:bodyPr/>
                    <a:lstStyle/>
                    <a:p>
                      <a:pPr algn="ctr">
                        <a:buNone/>
                      </a:pPr>
                      <a:endParaRPr lang="id-ID" altLang="en-US" sz="1100" b="1" dirty="0"/>
                    </a:p>
                  </a:txBody>
                  <a:tcPr marL="56697" marR="56697" marT="28348" marB="28348" anchor="ctr"/>
                </a:tc>
                <a:tc>
                  <a:txBody>
                    <a:bodyPr/>
                    <a:lstStyle/>
                    <a:p>
                      <a:pPr>
                        <a:buNone/>
                      </a:pPr>
                      <a:r>
                        <a:rPr lang="id-ID" altLang="en-US" sz="1100" dirty="0"/>
                        <a:t>1</a:t>
                      </a:r>
                      <a:r>
                        <a:rPr lang="en-US" altLang="en-US" sz="1100" dirty="0"/>
                        <a:t>1</a:t>
                      </a:r>
                      <a:r>
                        <a:rPr lang="id-ID" altLang="en-US" sz="1100" dirty="0"/>
                        <a:t>) Laporan Kinerja menyajikan informasi keuangan yang terkait dengan pencapaian sasaran kinerja instansi</a:t>
                      </a:r>
                      <a:endParaRPr lang="id-ID" altLang="en-US" sz="1100" b="0" dirty="0"/>
                    </a:p>
                  </a:txBody>
                  <a:tcPr marL="56697" marR="56697" marT="28348" marB="28348"/>
                </a:tc>
                <a:tc>
                  <a:txBody>
                    <a:bodyPr/>
                    <a:lstStyle/>
                    <a:p>
                      <a:pPr algn="ctr">
                        <a:buNone/>
                      </a:pPr>
                      <a:endParaRPr lang="id-ID" altLang="en-US" sz="1100" b="1" dirty="0"/>
                    </a:p>
                  </a:txBody>
                  <a:tcPr marL="56697" marR="56697" marT="28348" marB="28348" anchor="ctr"/>
                </a:tc>
                <a:extLst>
                  <a:ext uri="{0D108BD9-81ED-4DB2-BD59-A6C34878D82A}">
                    <a16:rowId xmlns:a16="http://schemas.microsoft.com/office/drawing/2014/main" val="10002"/>
                  </a:ext>
                </a:extLst>
              </a:tr>
              <a:tr h="224336">
                <a:tc>
                  <a:txBody>
                    <a:bodyPr/>
                    <a:lstStyle/>
                    <a:p>
                      <a:pPr algn="ctr">
                        <a:buNone/>
                      </a:pPr>
                      <a:endParaRPr lang="id-ID" altLang="en-US" sz="1100" b="1"/>
                    </a:p>
                  </a:txBody>
                  <a:tcPr marL="56697" marR="56697" marT="28348" marB="28348" anchor="ctr"/>
                </a:tc>
                <a:tc>
                  <a:txBody>
                    <a:bodyPr/>
                    <a:lstStyle/>
                    <a:p>
                      <a:pPr>
                        <a:buNone/>
                      </a:pPr>
                      <a:r>
                        <a:rPr lang="id-ID" altLang="en-US" sz="1100" dirty="0"/>
                        <a:t>1</a:t>
                      </a:r>
                      <a:r>
                        <a:rPr lang="en-US" altLang="en-US" sz="1100" dirty="0"/>
                        <a:t>2</a:t>
                      </a:r>
                      <a:r>
                        <a:rPr lang="id-ID" altLang="en-US" sz="1100" dirty="0"/>
                        <a:t>) Informasi kinerja dalam Laporan Kinerja dapat diandalkan</a:t>
                      </a:r>
                      <a:endParaRPr lang="id-ID" altLang="en-US" sz="1100" b="0" dirty="0"/>
                    </a:p>
                  </a:txBody>
                  <a:tcPr marL="56697" marR="56697" marT="28348" marB="28348"/>
                </a:tc>
                <a:tc>
                  <a:txBody>
                    <a:bodyPr/>
                    <a:lstStyle/>
                    <a:p>
                      <a:pPr algn="ctr">
                        <a:buNone/>
                      </a:pPr>
                      <a:endParaRPr lang="id-ID" altLang="en-US" sz="1100" b="1"/>
                    </a:p>
                  </a:txBody>
                  <a:tcPr marL="56697" marR="56697" marT="28348" marB="28348" anchor="ctr"/>
                </a:tc>
                <a:extLst>
                  <a:ext uri="{0D108BD9-81ED-4DB2-BD59-A6C34878D82A}">
                    <a16:rowId xmlns:a16="http://schemas.microsoft.com/office/drawing/2014/main" val="10003"/>
                  </a:ext>
                </a:extLst>
              </a:tr>
              <a:tr h="224336">
                <a:tc>
                  <a:txBody>
                    <a:bodyPr/>
                    <a:lstStyle/>
                    <a:p>
                      <a:pPr algn="ctr">
                        <a:buNone/>
                      </a:pPr>
                      <a:r>
                        <a:rPr lang="id-ID" altLang="en-US" sz="1100" dirty="0"/>
                        <a:t>3.</a:t>
                      </a:r>
                      <a:endParaRPr lang="id-ID" altLang="en-US" sz="1100" b="1" dirty="0"/>
                    </a:p>
                  </a:txBody>
                  <a:tcPr marL="56697" marR="56697" marT="28348" marB="28348" anchor="ctr">
                    <a:solidFill>
                      <a:schemeClr val="bg2">
                        <a:lumMod val="75000"/>
                      </a:schemeClr>
                    </a:solidFill>
                  </a:tcPr>
                </a:tc>
                <a:tc>
                  <a:txBody>
                    <a:bodyPr/>
                    <a:lstStyle/>
                    <a:p>
                      <a:pPr>
                        <a:buNone/>
                      </a:pPr>
                      <a:r>
                        <a:rPr lang="id-ID" altLang="en-US" sz="1100" dirty="0"/>
                        <a:t>PEMANFAATAN INFORMASI KINERJA</a:t>
                      </a:r>
                      <a:endParaRPr lang="id-ID" altLang="en-US" sz="1100" b="1" dirty="0"/>
                    </a:p>
                  </a:txBody>
                  <a:tcPr marL="56697" marR="56697" marT="28348" marB="28348">
                    <a:solidFill>
                      <a:schemeClr val="bg2">
                        <a:lumMod val="75000"/>
                      </a:schemeClr>
                    </a:solidFill>
                  </a:tcPr>
                </a:tc>
                <a:tc>
                  <a:txBody>
                    <a:bodyPr/>
                    <a:lstStyle/>
                    <a:p>
                      <a:pPr algn="ctr">
                        <a:buNone/>
                      </a:pPr>
                      <a:r>
                        <a:rPr lang="en-US" altLang="en-US" sz="1100" dirty="0"/>
                        <a:t>2,2</a:t>
                      </a:r>
                      <a:r>
                        <a:rPr lang="id-ID" altLang="en-US" sz="1100" dirty="0"/>
                        <a:t>5%</a:t>
                      </a:r>
                      <a:endParaRPr lang="id-ID" altLang="en-US" sz="1100" b="1" dirty="0"/>
                    </a:p>
                  </a:txBody>
                  <a:tcPr marL="56697" marR="56697" marT="28348" marB="28348" anchor="ctr">
                    <a:solidFill>
                      <a:schemeClr val="bg2">
                        <a:lumMod val="75000"/>
                      </a:schemeClr>
                    </a:solidFill>
                  </a:tcPr>
                </a:tc>
                <a:extLst>
                  <a:ext uri="{0D108BD9-81ED-4DB2-BD59-A6C34878D82A}">
                    <a16:rowId xmlns:a16="http://schemas.microsoft.com/office/drawing/2014/main" val="10004"/>
                  </a:ext>
                </a:extLst>
              </a:tr>
              <a:tr h="224336">
                <a:tc>
                  <a:txBody>
                    <a:bodyPr/>
                    <a:lstStyle/>
                    <a:p>
                      <a:pPr algn="ctr">
                        <a:buNone/>
                      </a:pPr>
                      <a:endParaRPr lang="id-ID" altLang="en-US" sz="1100" b="1" dirty="0"/>
                    </a:p>
                  </a:txBody>
                  <a:tcPr marL="56697" marR="56697" marT="28348" marB="28348" anchor="ctr"/>
                </a:tc>
                <a:tc>
                  <a:txBody>
                    <a:bodyPr/>
                    <a:lstStyle/>
                    <a:p>
                      <a:pPr>
                        <a:buNone/>
                      </a:pPr>
                      <a:r>
                        <a:rPr lang="id-ID" altLang="en-US" sz="1100" dirty="0"/>
                        <a:t>1</a:t>
                      </a:r>
                      <a:r>
                        <a:rPr lang="en-US" altLang="en-US" sz="1100" dirty="0"/>
                        <a:t>3</a:t>
                      </a:r>
                      <a:r>
                        <a:rPr lang="id-ID" altLang="en-US" sz="1100" dirty="0"/>
                        <a:t>) Informasi kinerja telah digunakan dalam pelaksanaan evaluasi akuntabilitas kinerja</a:t>
                      </a:r>
                      <a:endParaRPr lang="id-ID" altLang="en-US" sz="1100" b="0" dirty="0"/>
                    </a:p>
                  </a:txBody>
                  <a:tcPr marL="56697" marR="56697" marT="28348" marB="28348"/>
                </a:tc>
                <a:tc>
                  <a:txBody>
                    <a:bodyPr/>
                    <a:lstStyle/>
                    <a:p>
                      <a:pPr algn="ctr">
                        <a:buNone/>
                      </a:pPr>
                      <a:endParaRPr lang="id-ID" altLang="en-US" sz="1100" b="1" dirty="0"/>
                    </a:p>
                  </a:txBody>
                  <a:tcPr marL="56697" marR="56697" marT="28348" marB="28348" anchor="ctr"/>
                </a:tc>
                <a:extLst>
                  <a:ext uri="{0D108BD9-81ED-4DB2-BD59-A6C34878D82A}">
                    <a16:rowId xmlns:a16="http://schemas.microsoft.com/office/drawing/2014/main" val="10005"/>
                  </a:ext>
                </a:extLst>
              </a:tr>
              <a:tr h="224790">
                <a:tc>
                  <a:txBody>
                    <a:bodyPr/>
                    <a:lstStyle/>
                    <a:p>
                      <a:pPr algn="ctr">
                        <a:buNone/>
                      </a:pPr>
                      <a:endParaRPr lang="id-ID" altLang="en-US" sz="1100" b="1" dirty="0"/>
                    </a:p>
                  </a:txBody>
                  <a:tcPr marL="56697" marR="56697" marT="28348" marB="28348" anchor="ctr"/>
                </a:tc>
                <a:tc>
                  <a:txBody>
                    <a:bodyPr/>
                    <a:lstStyle/>
                    <a:p>
                      <a:pPr>
                        <a:buNone/>
                      </a:pPr>
                      <a:r>
                        <a:rPr lang="id-ID" altLang="en-US" sz="1100" dirty="0"/>
                        <a:t>1</a:t>
                      </a:r>
                      <a:r>
                        <a:rPr lang="en-US" altLang="en-US" sz="1100" dirty="0"/>
                        <a:t>4</a:t>
                      </a:r>
                      <a:r>
                        <a:rPr lang="id-ID" altLang="en-US" sz="1100" dirty="0"/>
                        <a:t>) Informasi yang disajikan telah digunakan dalam perbaikan perencanaan</a:t>
                      </a:r>
                      <a:endParaRPr lang="id-ID" altLang="en-US" sz="1100" b="1" i="1" dirty="0"/>
                    </a:p>
                  </a:txBody>
                  <a:tcPr marL="56697" marR="56697" marT="28348" marB="28348"/>
                </a:tc>
                <a:tc>
                  <a:txBody>
                    <a:bodyPr/>
                    <a:lstStyle/>
                    <a:p>
                      <a:pPr algn="ctr">
                        <a:buNone/>
                      </a:pPr>
                      <a:endParaRPr lang="id-ID" altLang="en-US" sz="1100" b="1"/>
                    </a:p>
                  </a:txBody>
                  <a:tcPr marL="56697" marR="56697" marT="28348" marB="28348" anchor="ctr"/>
                </a:tc>
                <a:extLst>
                  <a:ext uri="{0D108BD9-81ED-4DB2-BD59-A6C34878D82A}">
                    <a16:rowId xmlns:a16="http://schemas.microsoft.com/office/drawing/2014/main" val="10006"/>
                  </a:ext>
                </a:extLst>
              </a:tr>
              <a:tr h="407670">
                <a:tc>
                  <a:txBody>
                    <a:bodyPr/>
                    <a:lstStyle/>
                    <a:p>
                      <a:pPr algn="ctr">
                        <a:buNone/>
                      </a:pPr>
                      <a:endParaRPr lang="id-ID" altLang="en-US" sz="1100" b="1" dirty="0"/>
                    </a:p>
                  </a:txBody>
                  <a:tcPr marL="56697" marR="56697" marT="28348" marB="28348" anchor="ctr"/>
                </a:tc>
                <a:tc>
                  <a:txBody>
                    <a:bodyPr/>
                    <a:lstStyle/>
                    <a:p>
                      <a:pPr>
                        <a:buNone/>
                      </a:pPr>
                      <a:r>
                        <a:rPr lang="id-ID" altLang="en-US" sz="1100" dirty="0"/>
                        <a:t>1</a:t>
                      </a:r>
                      <a:r>
                        <a:rPr lang="en-US" altLang="en-US" sz="1100" dirty="0"/>
                        <a:t>5</a:t>
                      </a:r>
                      <a:r>
                        <a:rPr lang="id-ID" altLang="en-US" sz="1100" dirty="0"/>
                        <a:t>) Informasi yang disajikan telah digunakan untuk menilai dan memperbaiki pelaksanaan program dan kegiatan organisasi</a:t>
                      </a:r>
                      <a:endParaRPr lang="id-ID" altLang="en-US" sz="1100" b="1" i="1" dirty="0"/>
                    </a:p>
                  </a:txBody>
                  <a:tcPr marL="56697" marR="56697" marT="28348" marB="28348"/>
                </a:tc>
                <a:tc>
                  <a:txBody>
                    <a:bodyPr/>
                    <a:lstStyle/>
                    <a:p>
                      <a:pPr algn="ctr">
                        <a:buNone/>
                      </a:pPr>
                      <a:endParaRPr lang="id-ID" altLang="en-US" sz="1100" b="1"/>
                    </a:p>
                  </a:txBody>
                  <a:tcPr marL="56697" marR="56697" marT="28348" marB="28348" anchor="ctr"/>
                </a:tc>
                <a:extLst>
                  <a:ext uri="{0D108BD9-81ED-4DB2-BD59-A6C34878D82A}">
                    <a16:rowId xmlns:a16="http://schemas.microsoft.com/office/drawing/2014/main" val="10007"/>
                  </a:ext>
                </a:extLst>
              </a:tr>
              <a:tr h="224336">
                <a:tc>
                  <a:txBody>
                    <a:bodyPr/>
                    <a:lstStyle/>
                    <a:p>
                      <a:pPr algn="ctr">
                        <a:buNone/>
                      </a:pPr>
                      <a:endParaRPr lang="id-ID" altLang="en-US" sz="1100" b="1" dirty="0"/>
                    </a:p>
                  </a:txBody>
                  <a:tcPr marL="56697" marR="56697" marT="28348" marB="28348" anchor="ctr"/>
                </a:tc>
                <a:tc>
                  <a:txBody>
                    <a:bodyPr/>
                    <a:lstStyle/>
                    <a:p>
                      <a:pPr>
                        <a:buNone/>
                      </a:pPr>
                      <a:r>
                        <a:rPr lang="id-ID" altLang="en-US" sz="1100" dirty="0"/>
                        <a:t>1</a:t>
                      </a:r>
                      <a:r>
                        <a:rPr lang="en-US" altLang="en-US" sz="1100" dirty="0"/>
                        <a:t>6</a:t>
                      </a:r>
                      <a:r>
                        <a:rPr lang="id-ID" altLang="en-US" sz="1100" dirty="0"/>
                        <a:t>) Informasi yang disajikan telah digunakan untuk peningkatan kinerja</a:t>
                      </a:r>
                      <a:endParaRPr lang="id-ID" altLang="en-US" sz="1100" b="1" i="1" dirty="0"/>
                    </a:p>
                  </a:txBody>
                  <a:tcPr marL="56697" marR="56697" marT="28348" marB="28348"/>
                </a:tc>
                <a:tc>
                  <a:txBody>
                    <a:bodyPr/>
                    <a:lstStyle/>
                    <a:p>
                      <a:pPr algn="ctr">
                        <a:buNone/>
                      </a:pPr>
                      <a:endParaRPr lang="id-ID" altLang="en-US" sz="1100" b="0" i="1" dirty="0"/>
                    </a:p>
                  </a:txBody>
                  <a:tcPr marL="56697" marR="56697" marT="28348" marB="28348" anchor="ctr"/>
                </a:tc>
                <a:extLst>
                  <a:ext uri="{0D108BD9-81ED-4DB2-BD59-A6C34878D82A}">
                    <a16:rowId xmlns:a16="http://schemas.microsoft.com/office/drawing/2014/main" val="10008"/>
                  </a:ext>
                </a:extLst>
              </a:tr>
              <a:tr h="224336">
                <a:tc gridSpan="2">
                  <a:txBody>
                    <a:bodyPr/>
                    <a:lstStyle/>
                    <a:p>
                      <a:pPr algn="l">
                        <a:buNone/>
                      </a:pPr>
                      <a:r>
                        <a:rPr lang="id-ID" altLang="en-US" sz="1100" dirty="0">
                          <a:solidFill>
                            <a:schemeClr val="bg1"/>
                          </a:solidFill>
                          <a:sym typeface="+mn-ea"/>
                        </a:rPr>
                        <a:t>D. EVALUASI INTERNAL</a:t>
                      </a:r>
                      <a:endParaRPr lang="id-ID" altLang="en-US" sz="1100" b="1" dirty="0">
                        <a:solidFill>
                          <a:schemeClr val="bg1"/>
                        </a:solidFill>
                        <a:sym typeface="+mn-ea"/>
                      </a:endParaRPr>
                    </a:p>
                  </a:txBody>
                  <a:tcPr marL="56697" marR="56697" marT="28348" marB="28348" anchor="ctr">
                    <a:solidFill>
                      <a:schemeClr val="accent4">
                        <a:lumMod val="50000"/>
                      </a:schemeClr>
                    </a:solidFill>
                  </a:tcPr>
                </a:tc>
                <a:tc hMerge="1">
                  <a:txBody>
                    <a:bodyPr/>
                    <a:lstStyle/>
                    <a:p>
                      <a:endParaRPr lang="en-US"/>
                    </a:p>
                  </a:txBody>
                  <a:tcPr/>
                </a:tc>
                <a:tc>
                  <a:txBody>
                    <a:bodyPr/>
                    <a:lstStyle/>
                    <a:p>
                      <a:pPr algn="ctr">
                        <a:buNone/>
                      </a:pPr>
                      <a:r>
                        <a:rPr lang="id-ID" altLang="en-US" sz="1100" dirty="0">
                          <a:solidFill>
                            <a:schemeClr val="bg1"/>
                          </a:solidFill>
                        </a:rPr>
                        <a:t>10%</a:t>
                      </a:r>
                      <a:endParaRPr lang="id-ID" altLang="en-US" sz="1100" b="1" dirty="0">
                        <a:solidFill>
                          <a:schemeClr val="bg1"/>
                        </a:solidFill>
                      </a:endParaRPr>
                    </a:p>
                  </a:txBody>
                  <a:tcPr marL="56697" marR="56697" marT="28348" marB="28348" anchor="ctr">
                    <a:solidFill>
                      <a:schemeClr val="accent4">
                        <a:lumMod val="50000"/>
                      </a:schemeClr>
                    </a:solidFill>
                  </a:tcPr>
                </a:tc>
                <a:extLst>
                  <a:ext uri="{0D108BD9-81ED-4DB2-BD59-A6C34878D82A}">
                    <a16:rowId xmlns:a16="http://schemas.microsoft.com/office/drawing/2014/main" val="10009"/>
                  </a:ext>
                </a:extLst>
              </a:tr>
              <a:tr h="224336">
                <a:tc>
                  <a:txBody>
                    <a:bodyPr/>
                    <a:lstStyle/>
                    <a:p>
                      <a:pPr algn="ctr">
                        <a:buNone/>
                      </a:pPr>
                      <a:r>
                        <a:rPr lang="id-ID" altLang="en-US" sz="1100" dirty="0"/>
                        <a:t>1.</a:t>
                      </a:r>
                      <a:endParaRPr lang="id-ID" altLang="en-US" sz="1100" b="1" dirty="0"/>
                    </a:p>
                  </a:txBody>
                  <a:tcPr marL="56697" marR="56697" marT="28348" marB="28348" anchor="ctr"/>
                </a:tc>
                <a:tc>
                  <a:txBody>
                    <a:bodyPr/>
                    <a:lstStyle/>
                    <a:p>
                      <a:pPr>
                        <a:buNone/>
                      </a:pPr>
                      <a:r>
                        <a:rPr lang="id-ID" altLang="en-US" sz="1100" dirty="0"/>
                        <a:t>PEMENUHAN EVALUASI</a:t>
                      </a:r>
                      <a:endParaRPr lang="id-ID" altLang="en-US" sz="1100" b="1" dirty="0"/>
                    </a:p>
                  </a:txBody>
                  <a:tcPr marL="56697" marR="56697" marT="28348" marB="28348"/>
                </a:tc>
                <a:tc>
                  <a:txBody>
                    <a:bodyPr/>
                    <a:lstStyle/>
                    <a:p>
                      <a:pPr algn="ctr">
                        <a:buNone/>
                      </a:pPr>
                      <a:r>
                        <a:rPr lang="id-ID" altLang="en-US" sz="1100" dirty="0"/>
                        <a:t>2%</a:t>
                      </a:r>
                      <a:endParaRPr lang="id-ID" altLang="en-US" sz="1100" b="1" dirty="0"/>
                    </a:p>
                  </a:txBody>
                  <a:tcPr marL="56697" marR="56697" marT="28348" marB="28348" anchor="ctr"/>
                </a:tc>
                <a:extLst>
                  <a:ext uri="{0D108BD9-81ED-4DB2-BD59-A6C34878D82A}">
                    <a16:rowId xmlns:a16="http://schemas.microsoft.com/office/drawing/2014/main" val="10010"/>
                  </a:ext>
                </a:extLst>
              </a:tr>
              <a:tr h="224336">
                <a:tc>
                  <a:txBody>
                    <a:bodyPr/>
                    <a:lstStyle/>
                    <a:p>
                      <a:pPr algn="ctr">
                        <a:buNone/>
                      </a:pPr>
                      <a:endParaRPr lang="id-ID" altLang="en-US" sz="1100" b="1" dirty="0"/>
                    </a:p>
                  </a:txBody>
                  <a:tcPr marL="56697" marR="56697" marT="28348" marB="28348" anchor="ctr"/>
                </a:tc>
                <a:tc>
                  <a:txBody>
                    <a:bodyPr/>
                    <a:lstStyle/>
                    <a:p>
                      <a:pPr>
                        <a:buNone/>
                      </a:pPr>
                      <a:r>
                        <a:rPr lang="id-ID" altLang="en-US" sz="1100" dirty="0"/>
                        <a:t>1) Terdapat pemantauan mengenai kemajuan pencapaian kinerja beserta hambatannya</a:t>
                      </a:r>
                      <a:endParaRPr lang="id-ID" altLang="en-US" sz="1100" b="0" dirty="0"/>
                    </a:p>
                  </a:txBody>
                  <a:tcPr marL="56697" marR="56697" marT="28348" marB="28348"/>
                </a:tc>
                <a:tc>
                  <a:txBody>
                    <a:bodyPr/>
                    <a:lstStyle/>
                    <a:p>
                      <a:pPr algn="ctr">
                        <a:buNone/>
                      </a:pPr>
                      <a:endParaRPr lang="id-ID" altLang="en-US" sz="1100" b="0" i="1" dirty="0"/>
                    </a:p>
                  </a:txBody>
                  <a:tcPr marL="56697" marR="56697" marT="28348" marB="28348" anchor="ctr"/>
                </a:tc>
                <a:extLst>
                  <a:ext uri="{0D108BD9-81ED-4DB2-BD59-A6C34878D82A}">
                    <a16:rowId xmlns:a16="http://schemas.microsoft.com/office/drawing/2014/main" val="10011"/>
                  </a:ext>
                </a:extLst>
              </a:tr>
              <a:tr h="224336">
                <a:tc>
                  <a:txBody>
                    <a:bodyPr/>
                    <a:lstStyle/>
                    <a:p>
                      <a:pPr algn="ctr">
                        <a:buNone/>
                      </a:pPr>
                      <a:endParaRPr lang="id-ID" altLang="en-US" sz="1100" b="1" dirty="0"/>
                    </a:p>
                  </a:txBody>
                  <a:tcPr marL="56697" marR="56697" marT="28348" marB="28348" anchor="ctr"/>
                </a:tc>
                <a:tc>
                  <a:txBody>
                    <a:bodyPr/>
                    <a:lstStyle/>
                    <a:p>
                      <a:pPr>
                        <a:buNone/>
                      </a:pPr>
                      <a:r>
                        <a:rPr lang="id-ID" altLang="en-US" sz="1100" dirty="0"/>
                        <a:t>2) Evaluasi program telah dilakukan</a:t>
                      </a:r>
                      <a:endParaRPr lang="id-ID" altLang="en-US" sz="1100" b="0" dirty="0"/>
                    </a:p>
                  </a:txBody>
                  <a:tcPr marL="56697" marR="56697" marT="28348" marB="28348"/>
                </a:tc>
                <a:tc>
                  <a:txBody>
                    <a:bodyPr/>
                    <a:lstStyle/>
                    <a:p>
                      <a:pPr algn="ctr">
                        <a:buNone/>
                      </a:pPr>
                      <a:endParaRPr lang="id-ID" altLang="en-US" sz="1100" b="0" i="1" dirty="0"/>
                    </a:p>
                  </a:txBody>
                  <a:tcPr marL="56697" marR="56697" marT="28348" marB="28348" anchor="ctr"/>
                </a:tc>
                <a:extLst>
                  <a:ext uri="{0D108BD9-81ED-4DB2-BD59-A6C34878D82A}">
                    <a16:rowId xmlns:a16="http://schemas.microsoft.com/office/drawing/2014/main" val="10012"/>
                  </a:ext>
                </a:extLst>
              </a:tr>
              <a:tr h="224336">
                <a:tc>
                  <a:txBody>
                    <a:bodyPr/>
                    <a:lstStyle/>
                    <a:p>
                      <a:pPr algn="ctr">
                        <a:buNone/>
                      </a:pPr>
                      <a:endParaRPr lang="id-ID" altLang="en-US" sz="1100" b="1" dirty="0"/>
                    </a:p>
                  </a:txBody>
                  <a:tcPr marL="56697" marR="56697" marT="28348" marB="28348" anchor="ctr"/>
                </a:tc>
                <a:tc>
                  <a:txBody>
                    <a:bodyPr/>
                    <a:lstStyle/>
                    <a:p>
                      <a:r>
                        <a:rPr lang="en-US" sz="1100" dirty="0"/>
                        <a:t>3) </a:t>
                      </a:r>
                      <a:r>
                        <a:rPr lang="en-US" sz="1100" dirty="0" err="1"/>
                        <a:t>Evaluasi</a:t>
                      </a:r>
                      <a:r>
                        <a:rPr lang="en-US" sz="1100" dirty="0"/>
                        <a:t> program </a:t>
                      </a:r>
                      <a:r>
                        <a:rPr lang="en-US" sz="1100" dirty="0" err="1"/>
                        <a:t>telah</a:t>
                      </a:r>
                      <a:r>
                        <a:rPr lang="en-US" sz="1100" dirty="0"/>
                        <a:t> </a:t>
                      </a:r>
                      <a:r>
                        <a:rPr lang="en-US" sz="1100" dirty="0" err="1"/>
                        <a:t>dilakukan</a:t>
                      </a:r>
                      <a:endParaRPr lang="en-US" sz="1100" dirty="0"/>
                    </a:p>
                  </a:txBody>
                  <a:tcPr marL="56697" marR="56697" marT="28348" marB="28348"/>
                </a:tc>
                <a:tc>
                  <a:txBody>
                    <a:bodyPr/>
                    <a:lstStyle/>
                    <a:p>
                      <a:pPr algn="ctr">
                        <a:buNone/>
                      </a:pPr>
                      <a:endParaRPr lang="id-ID" altLang="en-US" sz="1100" b="0" i="1" dirty="0"/>
                    </a:p>
                  </a:txBody>
                  <a:tcPr marL="56697" marR="56697" marT="28348" marB="28348" anchor="ctr"/>
                </a:tc>
                <a:extLst>
                  <a:ext uri="{0D108BD9-81ED-4DB2-BD59-A6C34878D82A}">
                    <a16:rowId xmlns:a16="http://schemas.microsoft.com/office/drawing/2014/main" val="10013"/>
                  </a:ext>
                </a:extLst>
              </a:tr>
              <a:tr h="224336">
                <a:tc>
                  <a:txBody>
                    <a:bodyPr/>
                    <a:lstStyle/>
                    <a:p>
                      <a:pPr algn="ctr">
                        <a:buNone/>
                      </a:pPr>
                      <a:endParaRPr lang="id-ID" altLang="en-US" sz="1100" b="1" dirty="0"/>
                    </a:p>
                  </a:txBody>
                  <a:tcPr marL="56697" marR="56697" marT="28348" marB="28348" anchor="ctr"/>
                </a:tc>
                <a:tc>
                  <a:txBody>
                    <a:bodyPr/>
                    <a:lstStyle/>
                    <a:p>
                      <a:r>
                        <a:rPr lang="en-US" sz="1100" dirty="0"/>
                        <a:t>4)</a:t>
                      </a:r>
                      <a:r>
                        <a:rPr lang="fi-FI" sz="1100" dirty="0"/>
                        <a:t> Evaluasi atas pelaksanaan Rencana Aksi telah dilakukan</a:t>
                      </a:r>
                      <a:endParaRPr lang="en-US" sz="1100" dirty="0"/>
                    </a:p>
                  </a:txBody>
                  <a:tcPr marL="56697" marR="56697" marT="28348" marB="28348"/>
                </a:tc>
                <a:tc>
                  <a:txBody>
                    <a:bodyPr/>
                    <a:lstStyle/>
                    <a:p>
                      <a:pPr algn="ctr">
                        <a:buNone/>
                      </a:pPr>
                      <a:endParaRPr lang="id-ID" altLang="en-US" sz="1100" b="0" i="1" dirty="0"/>
                    </a:p>
                  </a:txBody>
                  <a:tcPr marL="56697" marR="56697" marT="28348" marB="28348" anchor="ctr"/>
                </a:tc>
                <a:extLst>
                  <a:ext uri="{0D108BD9-81ED-4DB2-BD59-A6C34878D82A}">
                    <a16:rowId xmlns:a16="http://schemas.microsoft.com/office/drawing/2014/main" val="10014"/>
                  </a:ext>
                </a:extLst>
              </a:tr>
              <a:tr h="224336">
                <a:tc>
                  <a:txBody>
                    <a:bodyPr/>
                    <a:lstStyle/>
                    <a:p>
                      <a:pPr algn="ctr">
                        <a:buNone/>
                      </a:pPr>
                      <a:endParaRPr lang="id-ID" altLang="en-US" sz="1100" b="1" dirty="0"/>
                    </a:p>
                  </a:txBody>
                  <a:tcPr marL="56697" marR="56697" marT="28348" marB="28348" anchor="ctr"/>
                </a:tc>
                <a:tc>
                  <a:txBody>
                    <a:bodyPr/>
                    <a:lstStyle/>
                    <a:p>
                      <a:pPr>
                        <a:buNone/>
                      </a:pPr>
                      <a:r>
                        <a:rPr lang="en-US" altLang="en-US" sz="1100" dirty="0"/>
                        <a:t>5</a:t>
                      </a:r>
                      <a:r>
                        <a:rPr lang="id-ID" altLang="en-US" sz="1100" dirty="0"/>
                        <a:t>) Evaluasi atas pelaksanaan Rencana Aksi telah dilakukan</a:t>
                      </a:r>
                      <a:endParaRPr lang="id-ID" altLang="en-US" sz="1100" b="0" dirty="0"/>
                    </a:p>
                  </a:txBody>
                  <a:tcPr marL="56697" marR="56697" marT="28348" marB="28348"/>
                </a:tc>
                <a:tc>
                  <a:txBody>
                    <a:bodyPr/>
                    <a:lstStyle/>
                    <a:p>
                      <a:pPr algn="ctr">
                        <a:buNone/>
                      </a:pPr>
                      <a:endParaRPr lang="id-ID" altLang="en-US" sz="1100" b="0" i="1" dirty="0"/>
                    </a:p>
                  </a:txBody>
                  <a:tcPr marL="56697" marR="56697" marT="28348" marB="28348" anchor="ctr"/>
                </a:tc>
                <a:extLst>
                  <a:ext uri="{0D108BD9-81ED-4DB2-BD59-A6C34878D82A}">
                    <a16:rowId xmlns:a16="http://schemas.microsoft.com/office/drawing/2014/main" val="10015"/>
                  </a:ext>
                </a:extLst>
              </a:tr>
              <a:tr h="224336">
                <a:tc>
                  <a:txBody>
                    <a:bodyPr/>
                    <a:lstStyle/>
                    <a:p>
                      <a:pPr algn="ctr">
                        <a:buNone/>
                      </a:pPr>
                      <a:endParaRPr lang="id-ID" altLang="en-US" sz="1100" b="1" dirty="0"/>
                    </a:p>
                  </a:txBody>
                  <a:tcPr marL="56697" marR="56697" marT="28348" marB="28348" anchor="ctr"/>
                </a:tc>
                <a:tc>
                  <a:txBody>
                    <a:bodyPr/>
                    <a:lstStyle/>
                    <a:p>
                      <a:pPr>
                        <a:buNone/>
                      </a:pPr>
                      <a:r>
                        <a:rPr lang="en-US" altLang="en-US" sz="1100" dirty="0"/>
                        <a:t>6</a:t>
                      </a:r>
                      <a:r>
                        <a:rPr lang="id-ID" altLang="en-US" sz="1100" dirty="0"/>
                        <a:t>) Hasil evaluasi telah disampaikan dan dikomunikasikan kepada pihak-pihak yang berkepentingan</a:t>
                      </a:r>
                      <a:endParaRPr lang="id-ID" altLang="en-US" sz="1100" b="0" dirty="0"/>
                    </a:p>
                  </a:txBody>
                  <a:tcPr marL="56697" marR="56697" marT="28348" marB="28348"/>
                </a:tc>
                <a:tc>
                  <a:txBody>
                    <a:bodyPr/>
                    <a:lstStyle/>
                    <a:p>
                      <a:pPr algn="ctr">
                        <a:buNone/>
                      </a:pPr>
                      <a:endParaRPr lang="id-ID" altLang="en-US" sz="1100" b="0" i="1" dirty="0"/>
                    </a:p>
                  </a:txBody>
                  <a:tcPr marL="56697" marR="56697" marT="28348" marB="28348" anchor="ctr"/>
                </a:tc>
                <a:extLst>
                  <a:ext uri="{0D108BD9-81ED-4DB2-BD59-A6C34878D82A}">
                    <a16:rowId xmlns:a16="http://schemas.microsoft.com/office/drawing/2014/main" val="10016"/>
                  </a:ext>
                </a:extLst>
              </a:tr>
            </a:tbl>
          </a:graphicData>
        </a:graphic>
      </p:graphicFrame>
      <p:sp>
        <p:nvSpPr>
          <p:cNvPr id="4" name="Slide Number Placeholder 2"/>
          <p:cNvSpPr>
            <a:spLocks noGrp="1"/>
          </p:cNvSpPr>
          <p:nvPr/>
        </p:nvSpPr>
        <p:spPr>
          <a:xfrm>
            <a:off x="7113276" y="5006975"/>
            <a:ext cx="446405" cy="251460"/>
          </a:xfrm>
          <a:prstGeom prst="rect">
            <a:avLst/>
          </a:prstGeom>
          <a:solidFill>
            <a:srgbClr val="F9BE19"/>
          </a:solidFill>
        </p:spPr>
        <p:txBody>
          <a:bodyPr vert="horz" lIns="91365" tIns="45684" rIns="91365" bIns="45684"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32">
              <a:defRPr/>
            </a:pPr>
            <a:fld id="{05502A5B-6024-440D-A5A9-5A109256076E}" type="slidenum">
              <a:rPr lang="en-US" b="1">
                <a:solidFill>
                  <a:schemeClr val="tx1"/>
                </a:solidFill>
                <a:latin typeface="Calibri" panose="020F0502020204030204"/>
              </a:rPr>
              <a:pPr defTabSz="913632">
                <a:defRPr/>
              </a:pPr>
              <a:t>123</a:t>
            </a:fld>
            <a:endParaRPr lang="en-US" b="1">
              <a:solidFill>
                <a:schemeClr val="tx1"/>
              </a:solidFill>
              <a:latin typeface="Calibri" panose="020F0502020204030204"/>
            </a:endParaRPr>
          </a:p>
        </p:txBody>
      </p:sp>
      <p:sp>
        <p:nvSpPr>
          <p:cNvPr id="6" name="Title 1"/>
          <p:cNvSpPr>
            <a:spLocks noGrp="1"/>
          </p:cNvSpPr>
          <p:nvPr>
            <p:ph type="title"/>
          </p:nvPr>
        </p:nvSpPr>
        <p:spPr>
          <a:xfrm>
            <a:off x="308820" y="144000"/>
            <a:ext cx="6520220" cy="344032"/>
          </a:xfrm>
        </p:spPr>
        <p:txBody>
          <a:bodyPr>
            <a:noAutofit/>
          </a:bodyPr>
          <a:lstStyle/>
          <a:p>
            <a:r>
              <a:rPr lang="id-ID" dirty="0">
                <a:sym typeface="+mn-ea"/>
              </a:rPr>
              <a:t>Lanjutan ... (KOMPONEN EVALUASI AKIP </a:t>
            </a:r>
            <a:r>
              <a:rPr lang="en-US" dirty="0">
                <a:sym typeface="+mn-ea"/>
              </a:rPr>
              <a:t>PUSAT </a:t>
            </a:r>
            <a:r>
              <a:rPr lang="id-ID" dirty="0">
                <a:sym typeface="+mn-ea"/>
              </a:rPr>
              <a:t>OLEH APIP)</a:t>
            </a:r>
            <a:endParaRPr lang="id-ID" dirty="0"/>
          </a:p>
        </p:txBody>
      </p:sp>
    </p:spTree>
    <p:extLst>
      <p:ext uri="{BB962C8B-B14F-4D97-AF65-F5344CB8AC3E}">
        <p14:creationId xmlns:p14="http://schemas.microsoft.com/office/powerpoint/2010/main" val="70912735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p:nvPr>
            <p:extLst>
              <p:ext uri="{D42A27DB-BD31-4B8C-83A1-F6EECF244321}">
                <p14:modId xmlns:p14="http://schemas.microsoft.com/office/powerpoint/2010/main" val="4162956778"/>
              </p:ext>
            </p:extLst>
          </p:nvPr>
        </p:nvGraphicFramePr>
        <p:xfrm>
          <a:off x="395837" y="597600"/>
          <a:ext cx="6768000" cy="4131243"/>
        </p:xfrm>
        <a:graphic>
          <a:graphicData uri="http://schemas.openxmlformats.org/drawingml/2006/table">
            <a:tbl>
              <a:tblPr firstRow="1" bandRow="1">
                <a:tableStyleId>{F5AB1C69-6EDB-4FF4-983F-18BD219EF322}</a:tableStyleId>
              </a:tblPr>
              <a:tblGrid>
                <a:gridCol w="360000">
                  <a:extLst>
                    <a:ext uri="{9D8B030D-6E8A-4147-A177-3AD203B41FA5}">
                      <a16:colId xmlns:a16="http://schemas.microsoft.com/office/drawing/2014/main" val="20000"/>
                    </a:ext>
                  </a:extLst>
                </a:gridCol>
                <a:gridCol w="5868000">
                  <a:extLst>
                    <a:ext uri="{9D8B030D-6E8A-4147-A177-3AD203B41FA5}">
                      <a16:colId xmlns:a16="http://schemas.microsoft.com/office/drawing/2014/main" val="20001"/>
                    </a:ext>
                  </a:extLst>
                </a:gridCol>
                <a:gridCol w="540000">
                  <a:extLst>
                    <a:ext uri="{9D8B030D-6E8A-4147-A177-3AD203B41FA5}">
                      <a16:colId xmlns:a16="http://schemas.microsoft.com/office/drawing/2014/main" val="20002"/>
                    </a:ext>
                  </a:extLst>
                </a:gridCol>
              </a:tblGrid>
              <a:tr h="388194">
                <a:tc>
                  <a:txBody>
                    <a:bodyPr/>
                    <a:lstStyle/>
                    <a:p>
                      <a:pPr algn="ctr">
                        <a:buNone/>
                      </a:pPr>
                      <a:r>
                        <a:rPr lang="id-ID" altLang="en-US" sz="1100" dirty="0"/>
                        <a:t>NO</a:t>
                      </a:r>
                    </a:p>
                  </a:txBody>
                  <a:tcPr marL="56697" marR="56697" marT="28348" marB="28348" anchor="ctr">
                    <a:solidFill>
                      <a:schemeClr val="bg2">
                        <a:lumMod val="25000"/>
                      </a:schemeClr>
                    </a:solidFill>
                  </a:tcPr>
                </a:tc>
                <a:tc>
                  <a:txBody>
                    <a:bodyPr/>
                    <a:lstStyle/>
                    <a:p>
                      <a:pPr algn="ctr">
                        <a:buNone/>
                      </a:pPr>
                      <a:r>
                        <a:rPr lang="id-ID" altLang="en-US" sz="1100" dirty="0"/>
                        <a:t>KOMPONEN/SUB KOMPONEN</a:t>
                      </a:r>
                    </a:p>
                  </a:txBody>
                  <a:tcPr marL="56697" marR="56697" marT="28348" marB="28348" anchor="ctr">
                    <a:solidFill>
                      <a:schemeClr val="bg2">
                        <a:lumMod val="25000"/>
                      </a:schemeClr>
                    </a:solidFill>
                  </a:tcPr>
                </a:tc>
                <a:tc>
                  <a:txBody>
                    <a:bodyPr/>
                    <a:lstStyle/>
                    <a:p>
                      <a:pPr algn="ctr">
                        <a:buNone/>
                      </a:pPr>
                      <a:r>
                        <a:rPr lang="id-ID" altLang="en-US" sz="1100" dirty="0"/>
                        <a:t>BOBOT</a:t>
                      </a:r>
                    </a:p>
                  </a:txBody>
                  <a:tcPr marL="56697" marR="56697" marT="28348" marB="28348" anchor="ctr">
                    <a:solidFill>
                      <a:schemeClr val="bg2">
                        <a:lumMod val="25000"/>
                      </a:schemeClr>
                    </a:solidFill>
                  </a:tcPr>
                </a:tc>
                <a:extLst>
                  <a:ext uri="{0D108BD9-81ED-4DB2-BD59-A6C34878D82A}">
                    <a16:rowId xmlns:a16="http://schemas.microsoft.com/office/drawing/2014/main" val="10000"/>
                  </a:ext>
                </a:extLst>
              </a:tr>
              <a:tr h="224336">
                <a:tc>
                  <a:txBody>
                    <a:bodyPr/>
                    <a:lstStyle/>
                    <a:p>
                      <a:pPr algn="ctr">
                        <a:buNone/>
                      </a:pPr>
                      <a:r>
                        <a:rPr lang="id-ID" altLang="en-US" sz="1100" dirty="0"/>
                        <a:t>2.</a:t>
                      </a:r>
                      <a:endParaRPr lang="id-ID" altLang="en-US" sz="1100" b="1" dirty="0"/>
                    </a:p>
                  </a:txBody>
                  <a:tcPr marL="56697" marR="56697" marT="28348" marB="28348" anchor="ctr">
                    <a:solidFill>
                      <a:schemeClr val="bg2">
                        <a:lumMod val="75000"/>
                      </a:schemeClr>
                    </a:solidFill>
                  </a:tcPr>
                </a:tc>
                <a:tc>
                  <a:txBody>
                    <a:bodyPr/>
                    <a:lstStyle/>
                    <a:p>
                      <a:pPr>
                        <a:buNone/>
                      </a:pPr>
                      <a:r>
                        <a:rPr lang="id-ID" altLang="en-US" sz="1100" dirty="0"/>
                        <a:t>KUALITAS EVALUASI</a:t>
                      </a:r>
                      <a:endParaRPr lang="id-ID" altLang="en-US" sz="1100" b="1" dirty="0"/>
                    </a:p>
                  </a:txBody>
                  <a:tcPr marL="56697" marR="56697" marT="28348" marB="28348">
                    <a:solidFill>
                      <a:schemeClr val="bg2">
                        <a:lumMod val="75000"/>
                      </a:schemeClr>
                    </a:solidFill>
                  </a:tcPr>
                </a:tc>
                <a:tc>
                  <a:txBody>
                    <a:bodyPr/>
                    <a:lstStyle/>
                    <a:p>
                      <a:pPr algn="ctr">
                        <a:buNone/>
                      </a:pPr>
                      <a:r>
                        <a:rPr lang="id-ID" altLang="en-US" sz="1100" dirty="0"/>
                        <a:t>5%</a:t>
                      </a:r>
                      <a:endParaRPr lang="id-ID" altLang="en-US" sz="1100" b="1" dirty="0"/>
                    </a:p>
                  </a:txBody>
                  <a:tcPr marL="56697" marR="56697" marT="28348" marB="28348" anchor="ctr">
                    <a:solidFill>
                      <a:schemeClr val="bg2">
                        <a:lumMod val="75000"/>
                      </a:schemeClr>
                    </a:solidFill>
                  </a:tcPr>
                </a:tc>
                <a:extLst>
                  <a:ext uri="{0D108BD9-81ED-4DB2-BD59-A6C34878D82A}">
                    <a16:rowId xmlns:a16="http://schemas.microsoft.com/office/drawing/2014/main" val="10001"/>
                  </a:ext>
                </a:extLst>
              </a:tr>
              <a:tr h="224336">
                <a:tc>
                  <a:txBody>
                    <a:bodyPr/>
                    <a:lstStyle/>
                    <a:p>
                      <a:pPr algn="ctr">
                        <a:buNone/>
                      </a:pPr>
                      <a:endParaRPr lang="id-ID" altLang="en-US" sz="1100" b="1" dirty="0"/>
                    </a:p>
                  </a:txBody>
                  <a:tcPr marL="56697" marR="56697" marT="28348" marB="28348" anchor="ctr"/>
                </a:tc>
                <a:tc>
                  <a:txBody>
                    <a:bodyPr/>
                    <a:lstStyle/>
                    <a:p>
                      <a:pPr algn="l" fontAlgn="t"/>
                      <a:r>
                        <a:rPr lang="sv-SE" sz="1100" b="0" i="0" u="none" strike="noStrike" dirty="0">
                          <a:effectLst/>
                          <a:latin typeface="+mn-lt"/>
                        </a:rPr>
                        <a:t>7)  Evaluasi akuntabilitas kinerja dilaksanakan dengan menggunakan pedoman/juklak evaluasi yang selaras dengan pedoman/juklak evaluasi Menpan dan RB</a:t>
                      </a:r>
                    </a:p>
                  </a:txBody>
                  <a:tcPr marL="9525" marR="9525" marT="9525" marB="0"/>
                </a:tc>
                <a:tc>
                  <a:txBody>
                    <a:bodyPr/>
                    <a:lstStyle/>
                    <a:p>
                      <a:pPr algn="ctr">
                        <a:buNone/>
                      </a:pPr>
                      <a:endParaRPr lang="id-ID" altLang="en-US" sz="1100" b="0" i="1" dirty="0"/>
                    </a:p>
                  </a:txBody>
                  <a:tcPr marL="56697" marR="56697" marT="28348" marB="28348" anchor="ctr"/>
                </a:tc>
                <a:extLst>
                  <a:ext uri="{0D108BD9-81ED-4DB2-BD59-A6C34878D82A}">
                    <a16:rowId xmlns:a16="http://schemas.microsoft.com/office/drawing/2014/main" val="10002"/>
                  </a:ext>
                </a:extLst>
              </a:tr>
              <a:tr h="224336">
                <a:tc>
                  <a:txBody>
                    <a:bodyPr/>
                    <a:lstStyle/>
                    <a:p>
                      <a:pPr algn="ctr">
                        <a:buNone/>
                      </a:pPr>
                      <a:endParaRPr lang="id-ID" altLang="en-US" sz="1100" b="1" dirty="0"/>
                    </a:p>
                  </a:txBody>
                  <a:tcPr marL="56697" marR="56697" marT="28348" marB="28348" anchor="ctr"/>
                </a:tc>
                <a:tc>
                  <a:txBody>
                    <a:bodyPr/>
                    <a:lstStyle/>
                    <a:p>
                      <a:pPr algn="l" fontAlgn="t"/>
                      <a:r>
                        <a:rPr lang="en-US" sz="1100" b="0" i="0" u="none" strike="noStrike" dirty="0">
                          <a:effectLst/>
                          <a:latin typeface="+mn-lt"/>
                        </a:rPr>
                        <a:t>8)  </a:t>
                      </a:r>
                      <a:r>
                        <a:rPr lang="en-US" sz="1100" b="0" i="0" u="none" strike="noStrike" dirty="0" err="1">
                          <a:effectLst/>
                          <a:latin typeface="+mn-lt"/>
                        </a:rPr>
                        <a:t>Evaluasi</a:t>
                      </a:r>
                      <a:r>
                        <a:rPr lang="en-US" sz="1100" b="0" i="0" u="none" strike="noStrike" dirty="0">
                          <a:effectLst/>
                          <a:latin typeface="+mn-lt"/>
                        </a:rPr>
                        <a:t> </a:t>
                      </a:r>
                      <a:r>
                        <a:rPr lang="en-US" sz="1100" b="0" i="0" u="none" strike="noStrike" dirty="0" err="1">
                          <a:effectLst/>
                          <a:latin typeface="+mn-lt"/>
                        </a:rPr>
                        <a:t>akuntabilitas</a:t>
                      </a:r>
                      <a:r>
                        <a:rPr lang="en-US" sz="1100" b="0" i="0" u="none" strike="noStrike" dirty="0">
                          <a:effectLst/>
                          <a:latin typeface="+mn-lt"/>
                        </a:rPr>
                        <a:t> </a:t>
                      </a:r>
                      <a:r>
                        <a:rPr lang="en-US" sz="1100" b="0" i="0" u="none" strike="noStrike" dirty="0" err="1">
                          <a:effectLst/>
                          <a:latin typeface="+mn-lt"/>
                        </a:rPr>
                        <a:t>kinerja</a:t>
                      </a:r>
                      <a:r>
                        <a:rPr lang="en-US" sz="1100" b="0" i="0" u="none" strike="noStrike" dirty="0">
                          <a:effectLst/>
                          <a:latin typeface="+mn-lt"/>
                        </a:rPr>
                        <a:t> </a:t>
                      </a:r>
                      <a:r>
                        <a:rPr lang="en-US" sz="1100" b="0" i="0" u="none" strike="noStrike" dirty="0" err="1">
                          <a:effectLst/>
                          <a:latin typeface="+mn-lt"/>
                        </a:rPr>
                        <a:t>dilaksanakan</a:t>
                      </a:r>
                      <a:r>
                        <a:rPr lang="en-US" sz="1100" b="0" i="0" u="none" strike="noStrike" dirty="0">
                          <a:effectLst/>
                          <a:latin typeface="+mn-lt"/>
                        </a:rPr>
                        <a:t> </a:t>
                      </a:r>
                      <a:r>
                        <a:rPr lang="en-US" sz="1100" b="0" i="0" u="none" strike="noStrike" dirty="0" err="1">
                          <a:effectLst/>
                          <a:latin typeface="+mn-lt"/>
                        </a:rPr>
                        <a:t>oleh</a:t>
                      </a:r>
                      <a:r>
                        <a:rPr lang="en-US" sz="1100" b="0" i="0" u="none" strike="noStrike" dirty="0">
                          <a:effectLst/>
                          <a:latin typeface="+mn-lt"/>
                        </a:rPr>
                        <a:t> SDM yang </a:t>
                      </a:r>
                      <a:r>
                        <a:rPr lang="en-US" sz="1100" b="0" i="0" u="none" strike="noStrike" dirty="0" err="1">
                          <a:effectLst/>
                          <a:latin typeface="+mn-lt"/>
                        </a:rPr>
                        <a:t>berkompeten</a:t>
                      </a:r>
                      <a:endParaRPr lang="en-US" sz="1100" b="0" i="0" u="none" strike="noStrike" dirty="0">
                        <a:effectLst/>
                        <a:latin typeface="+mn-lt"/>
                      </a:endParaRPr>
                    </a:p>
                  </a:txBody>
                  <a:tcPr marL="9525" marR="9525" marT="9525" marB="0"/>
                </a:tc>
                <a:tc>
                  <a:txBody>
                    <a:bodyPr/>
                    <a:lstStyle/>
                    <a:p>
                      <a:pPr algn="ctr">
                        <a:buNone/>
                      </a:pPr>
                      <a:endParaRPr lang="id-ID" altLang="en-US" sz="1100" b="0" i="1" dirty="0"/>
                    </a:p>
                  </a:txBody>
                  <a:tcPr marL="56697" marR="56697" marT="28348" marB="28348" anchor="ctr"/>
                </a:tc>
                <a:extLst>
                  <a:ext uri="{0D108BD9-81ED-4DB2-BD59-A6C34878D82A}">
                    <a16:rowId xmlns:a16="http://schemas.microsoft.com/office/drawing/2014/main" val="10003"/>
                  </a:ext>
                </a:extLst>
              </a:tr>
              <a:tr h="224336">
                <a:tc>
                  <a:txBody>
                    <a:bodyPr/>
                    <a:lstStyle/>
                    <a:p>
                      <a:pPr algn="ctr">
                        <a:buNone/>
                      </a:pPr>
                      <a:endParaRPr lang="id-ID" altLang="en-US" sz="1100" b="1" dirty="0"/>
                    </a:p>
                  </a:txBody>
                  <a:tcPr marL="56697" marR="56697" marT="28348" marB="28348" anchor="ctr"/>
                </a:tc>
                <a:tc>
                  <a:txBody>
                    <a:bodyPr/>
                    <a:lstStyle/>
                    <a:p>
                      <a:pPr algn="l" fontAlgn="t"/>
                      <a:r>
                        <a:rPr lang="en-US" sz="1100" b="0" i="0" u="none" strike="noStrike" dirty="0">
                          <a:effectLst/>
                          <a:latin typeface="+mn-lt"/>
                        </a:rPr>
                        <a:t>9)  </a:t>
                      </a:r>
                      <a:r>
                        <a:rPr lang="en-US" sz="1100" b="0" i="0" u="none" strike="noStrike" dirty="0" err="1">
                          <a:effectLst/>
                          <a:latin typeface="+mn-lt"/>
                        </a:rPr>
                        <a:t>Pelaksanaan</a:t>
                      </a:r>
                      <a:r>
                        <a:rPr lang="en-US" sz="1100" b="0" i="0" u="none" strike="noStrike" dirty="0">
                          <a:effectLst/>
                          <a:latin typeface="+mn-lt"/>
                        </a:rPr>
                        <a:t> </a:t>
                      </a:r>
                      <a:r>
                        <a:rPr lang="en-US" sz="1100" b="0" i="0" u="none" strike="noStrike" dirty="0" err="1">
                          <a:effectLst/>
                          <a:latin typeface="+mn-lt"/>
                        </a:rPr>
                        <a:t>evaluasi</a:t>
                      </a:r>
                      <a:r>
                        <a:rPr lang="en-US" sz="1100" b="0" i="0" u="none" strike="noStrike" dirty="0">
                          <a:effectLst/>
                          <a:latin typeface="+mn-lt"/>
                        </a:rPr>
                        <a:t> </a:t>
                      </a:r>
                      <a:r>
                        <a:rPr lang="en-US" sz="1100" b="0" i="0" u="none" strike="noStrike" dirty="0" err="1">
                          <a:effectLst/>
                          <a:latin typeface="+mn-lt"/>
                        </a:rPr>
                        <a:t>akuntabilitas</a:t>
                      </a:r>
                      <a:r>
                        <a:rPr lang="en-US" sz="1100" b="0" i="0" u="none" strike="noStrike" dirty="0">
                          <a:effectLst/>
                          <a:latin typeface="+mn-lt"/>
                        </a:rPr>
                        <a:t> </a:t>
                      </a:r>
                      <a:r>
                        <a:rPr lang="en-US" sz="1100" b="0" i="0" u="none" strike="noStrike" dirty="0" err="1">
                          <a:effectLst/>
                          <a:latin typeface="+mn-lt"/>
                        </a:rPr>
                        <a:t>kinerja</a:t>
                      </a:r>
                      <a:r>
                        <a:rPr lang="en-US" sz="1100" b="0" i="0" u="none" strike="noStrike" dirty="0">
                          <a:effectLst/>
                          <a:latin typeface="+mn-lt"/>
                        </a:rPr>
                        <a:t> </a:t>
                      </a:r>
                      <a:r>
                        <a:rPr lang="en-US" sz="1100" b="0" i="0" u="none" strike="noStrike" dirty="0" err="1">
                          <a:effectLst/>
                          <a:latin typeface="+mn-lt"/>
                        </a:rPr>
                        <a:t>telah</a:t>
                      </a:r>
                      <a:r>
                        <a:rPr lang="en-US" sz="1100" b="0" i="0" u="none" strike="noStrike" dirty="0">
                          <a:effectLst/>
                          <a:latin typeface="+mn-lt"/>
                        </a:rPr>
                        <a:t> </a:t>
                      </a:r>
                      <a:r>
                        <a:rPr lang="en-US" sz="1100" b="0" i="0" u="none" strike="noStrike" dirty="0" err="1">
                          <a:effectLst/>
                          <a:latin typeface="+mn-lt"/>
                        </a:rPr>
                        <a:t>disupervisi</a:t>
                      </a:r>
                      <a:r>
                        <a:rPr lang="en-US" sz="1100" b="0" i="0" u="none" strike="noStrike" dirty="0">
                          <a:effectLst/>
                          <a:latin typeface="+mn-lt"/>
                        </a:rPr>
                        <a:t> </a:t>
                      </a:r>
                      <a:r>
                        <a:rPr lang="en-US" sz="1100" b="0" i="0" u="none" strike="noStrike" dirty="0" err="1">
                          <a:effectLst/>
                          <a:latin typeface="+mn-lt"/>
                        </a:rPr>
                        <a:t>dengan</a:t>
                      </a:r>
                      <a:r>
                        <a:rPr lang="en-US" sz="1100" b="0" i="0" u="none" strike="noStrike" dirty="0">
                          <a:effectLst/>
                          <a:latin typeface="+mn-lt"/>
                        </a:rPr>
                        <a:t> </a:t>
                      </a:r>
                      <a:r>
                        <a:rPr lang="en-US" sz="1100" b="0" i="0" u="none" strike="noStrike" dirty="0" err="1">
                          <a:effectLst/>
                          <a:latin typeface="+mn-lt"/>
                        </a:rPr>
                        <a:t>baik</a:t>
                      </a:r>
                      <a:r>
                        <a:rPr lang="en-US" sz="1100" b="0" i="0" u="none" strike="noStrike" dirty="0">
                          <a:effectLst/>
                          <a:latin typeface="+mn-lt"/>
                        </a:rPr>
                        <a:t> </a:t>
                      </a:r>
                      <a:r>
                        <a:rPr lang="en-US" sz="1100" b="0" i="0" u="none" strike="noStrike" dirty="0" err="1">
                          <a:effectLst/>
                          <a:latin typeface="+mn-lt"/>
                        </a:rPr>
                        <a:t>melalui</a:t>
                      </a:r>
                      <a:r>
                        <a:rPr lang="en-US" sz="1100" b="0" i="0" u="none" strike="noStrike" dirty="0">
                          <a:effectLst/>
                          <a:latin typeface="+mn-lt"/>
                        </a:rPr>
                        <a:t> </a:t>
                      </a:r>
                      <a:r>
                        <a:rPr lang="en-US" sz="1100" b="0" i="0" u="none" strike="noStrike" dirty="0" err="1">
                          <a:effectLst/>
                          <a:latin typeface="+mn-lt"/>
                        </a:rPr>
                        <a:t>pembahasan-pembahasan</a:t>
                      </a:r>
                      <a:r>
                        <a:rPr lang="en-US" sz="1100" b="0" i="0" u="none" strike="noStrike" dirty="0">
                          <a:effectLst/>
                          <a:latin typeface="+mn-lt"/>
                        </a:rPr>
                        <a:t> yang </a:t>
                      </a:r>
                      <a:r>
                        <a:rPr lang="en-US" sz="1100" b="0" i="0" u="none" strike="noStrike" dirty="0" err="1">
                          <a:effectLst/>
                          <a:latin typeface="+mn-lt"/>
                        </a:rPr>
                        <a:t>reguler</a:t>
                      </a:r>
                      <a:r>
                        <a:rPr lang="en-US" sz="1100" b="0" i="0" u="none" strike="noStrike" dirty="0">
                          <a:effectLst/>
                          <a:latin typeface="+mn-lt"/>
                        </a:rPr>
                        <a:t> </a:t>
                      </a:r>
                      <a:r>
                        <a:rPr lang="en-US" sz="1100" b="0" i="0" u="none" strike="noStrike" dirty="0" err="1">
                          <a:effectLst/>
                          <a:latin typeface="+mn-lt"/>
                        </a:rPr>
                        <a:t>dan</a:t>
                      </a:r>
                      <a:r>
                        <a:rPr lang="en-US" sz="1100" b="0" i="0" u="none" strike="noStrike" dirty="0">
                          <a:effectLst/>
                          <a:latin typeface="+mn-lt"/>
                        </a:rPr>
                        <a:t> </a:t>
                      </a:r>
                      <a:r>
                        <a:rPr lang="en-US" sz="1100" b="0" i="0" u="none" strike="noStrike" dirty="0" err="1">
                          <a:effectLst/>
                          <a:latin typeface="+mn-lt"/>
                        </a:rPr>
                        <a:t>bertahap</a:t>
                      </a:r>
                      <a:endParaRPr lang="en-US" sz="1100" b="0" i="0" u="none" strike="noStrike" dirty="0">
                        <a:effectLst/>
                        <a:latin typeface="+mn-lt"/>
                      </a:endParaRPr>
                    </a:p>
                  </a:txBody>
                  <a:tcPr marL="9525" marR="9525" marT="9525" marB="0"/>
                </a:tc>
                <a:tc>
                  <a:txBody>
                    <a:bodyPr/>
                    <a:lstStyle/>
                    <a:p>
                      <a:pPr algn="ctr">
                        <a:buNone/>
                      </a:pPr>
                      <a:endParaRPr lang="id-ID" altLang="en-US" sz="1100" b="0" i="1" dirty="0"/>
                    </a:p>
                  </a:txBody>
                  <a:tcPr marL="56697" marR="56697" marT="28348" marB="28348" anchor="ctr"/>
                </a:tc>
                <a:extLst>
                  <a:ext uri="{0D108BD9-81ED-4DB2-BD59-A6C34878D82A}">
                    <a16:rowId xmlns:a16="http://schemas.microsoft.com/office/drawing/2014/main" val="10004"/>
                  </a:ext>
                </a:extLst>
              </a:tr>
              <a:tr h="224336">
                <a:tc>
                  <a:txBody>
                    <a:bodyPr/>
                    <a:lstStyle/>
                    <a:p>
                      <a:pPr algn="ctr">
                        <a:buNone/>
                      </a:pPr>
                      <a:endParaRPr lang="id-ID" altLang="en-US" sz="1100" b="1" dirty="0"/>
                    </a:p>
                  </a:txBody>
                  <a:tcPr marL="56697" marR="56697" marT="28348" marB="28348" anchor="ctr"/>
                </a:tc>
                <a:tc>
                  <a:txBody>
                    <a:bodyPr/>
                    <a:lstStyle/>
                    <a:p>
                      <a:pPr algn="l" fontAlgn="t"/>
                      <a:r>
                        <a:rPr lang="en-US" sz="1100" b="0" i="0" u="none" strike="noStrike" dirty="0">
                          <a:effectLst/>
                          <a:latin typeface="+mn-lt"/>
                        </a:rPr>
                        <a:t>10) </a:t>
                      </a:r>
                      <a:r>
                        <a:rPr lang="en-US" sz="1100" b="0" i="0" u="none" strike="noStrike" dirty="0" err="1">
                          <a:effectLst/>
                          <a:latin typeface="+mn-lt"/>
                        </a:rPr>
                        <a:t>Hasil</a:t>
                      </a:r>
                      <a:r>
                        <a:rPr lang="en-US" sz="1100" b="0" i="0" u="none" strike="noStrike" dirty="0">
                          <a:effectLst/>
                          <a:latin typeface="+mn-lt"/>
                        </a:rPr>
                        <a:t> </a:t>
                      </a:r>
                      <a:r>
                        <a:rPr lang="en-US" sz="1100" b="0" i="0" u="none" strike="noStrike" dirty="0" err="1">
                          <a:effectLst/>
                          <a:latin typeface="+mn-lt"/>
                        </a:rPr>
                        <a:t>evaluasi</a:t>
                      </a:r>
                      <a:r>
                        <a:rPr lang="en-US" sz="1100" b="0" i="0" u="none" strike="noStrike" dirty="0">
                          <a:effectLst/>
                          <a:latin typeface="+mn-lt"/>
                        </a:rPr>
                        <a:t> </a:t>
                      </a:r>
                      <a:r>
                        <a:rPr lang="en-US" sz="1100" b="0" i="0" u="none" strike="noStrike" dirty="0" err="1">
                          <a:effectLst/>
                          <a:latin typeface="+mn-lt"/>
                        </a:rPr>
                        <a:t>akuntabilitas</a:t>
                      </a:r>
                      <a:r>
                        <a:rPr lang="en-US" sz="1100" b="0" i="0" u="none" strike="noStrike" dirty="0">
                          <a:effectLst/>
                          <a:latin typeface="+mn-lt"/>
                        </a:rPr>
                        <a:t> </a:t>
                      </a:r>
                      <a:r>
                        <a:rPr lang="en-US" sz="1100" b="0" i="0" u="none" strike="noStrike" dirty="0" err="1">
                          <a:effectLst/>
                          <a:latin typeface="+mn-lt"/>
                        </a:rPr>
                        <a:t>kinerja</a:t>
                      </a:r>
                      <a:r>
                        <a:rPr lang="en-US" sz="1100" b="0" i="0" u="none" strike="noStrike" dirty="0">
                          <a:effectLst/>
                          <a:latin typeface="+mn-lt"/>
                        </a:rPr>
                        <a:t> </a:t>
                      </a:r>
                      <a:r>
                        <a:rPr lang="en-US" sz="1100" b="0" i="0" u="none" strike="noStrike" dirty="0" err="1">
                          <a:effectLst/>
                          <a:latin typeface="+mn-lt"/>
                        </a:rPr>
                        <a:t>menggambarkan</a:t>
                      </a:r>
                      <a:r>
                        <a:rPr lang="en-US" sz="1100" b="0" i="0" u="none" strike="noStrike" dirty="0">
                          <a:effectLst/>
                          <a:latin typeface="+mn-lt"/>
                        </a:rPr>
                        <a:t> </a:t>
                      </a:r>
                      <a:r>
                        <a:rPr lang="en-US" sz="1100" b="0" i="0" u="none" strike="noStrike" dirty="0" err="1">
                          <a:effectLst/>
                          <a:latin typeface="+mn-lt"/>
                        </a:rPr>
                        <a:t>akuntabilitas</a:t>
                      </a:r>
                      <a:r>
                        <a:rPr lang="en-US" sz="1100" b="0" i="0" u="none" strike="noStrike" dirty="0">
                          <a:effectLst/>
                          <a:latin typeface="+mn-lt"/>
                        </a:rPr>
                        <a:t> </a:t>
                      </a:r>
                      <a:r>
                        <a:rPr lang="en-US" sz="1100" b="0" i="0" u="none" strike="noStrike" dirty="0" err="1">
                          <a:effectLst/>
                          <a:latin typeface="+mn-lt"/>
                        </a:rPr>
                        <a:t>kinerja</a:t>
                      </a:r>
                      <a:r>
                        <a:rPr lang="en-US" sz="1100" b="0" i="0" u="none" strike="noStrike" dirty="0">
                          <a:effectLst/>
                          <a:latin typeface="+mn-lt"/>
                        </a:rPr>
                        <a:t> yang </a:t>
                      </a:r>
                      <a:r>
                        <a:rPr lang="en-US" sz="1100" b="0" i="0" u="none" strike="noStrike" dirty="0" err="1">
                          <a:effectLst/>
                          <a:latin typeface="+mn-lt"/>
                        </a:rPr>
                        <a:t>dievaluasi</a:t>
                      </a:r>
                      <a:endParaRPr lang="en-US" sz="1100" b="0" i="0" u="none" strike="noStrike" dirty="0">
                        <a:effectLst/>
                        <a:latin typeface="+mn-lt"/>
                      </a:endParaRPr>
                    </a:p>
                  </a:txBody>
                  <a:tcPr marL="9525" marR="9525" marT="9525" marB="0"/>
                </a:tc>
                <a:tc>
                  <a:txBody>
                    <a:bodyPr/>
                    <a:lstStyle/>
                    <a:p>
                      <a:pPr algn="ctr">
                        <a:buNone/>
                      </a:pPr>
                      <a:endParaRPr lang="id-ID" altLang="en-US" sz="1100" b="0" i="1" dirty="0"/>
                    </a:p>
                  </a:txBody>
                  <a:tcPr marL="56697" marR="56697" marT="28348" marB="28348" anchor="ctr"/>
                </a:tc>
                <a:extLst>
                  <a:ext uri="{0D108BD9-81ED-4DB2-BD59-A6C34878D82A}">
                    <a16:rowId xmlns:a16="http://schemas.microsoft.com/office/drawing/2014/main" val="10005"/>
                  </a:ext>
                </a:extLst>
              </a:tr>
              <a:tr h="224336">
                <a:tc>
                  <a:txBody>
                    <a:bodyPr/>
                    <a:lstStyle/>
                    <a:p>
                      <a:pPr algn="ctr">
                        <a:buNone/>
                      </a:pPr>
                      <a:endParaRPr lang="id-ID" altLang="en-US" sz="1100" b="1" dirty="0"/>
                    </a:p>
                  </a:txBody>
                  <a:tcPr marL="56697" marR="56697" marT="28348" marB="28348" anchor="ctr"/>
                </a:tc>
                <a:tc>
                  <a:txBody>
                    <a:bodyPr/>
                    <a:lstStyle/>
                    <a:p>
                      <a:pPr algn="l" fontAlgn="t"/>
                      <a:r>
                        <a:rPr lang="en-US" sz="1100" b="0" i="0" u="none" strike="noStrike" dirty="0">
                          <a:effectLst/>
                          <a:latin typeface="+mn-lt"/>
                        </a:rPr>
                        <a:t>11) </a:t>
                      </a:r>
                      <a:r>
                        <a:rPr lang="en-US" sz="1100" b="0" i="0" u="none" strike="noStrike" dirty="0" err="1">
                          <a:effectLst/>
                          <a:latin typeface="+mn-lt"/>
                        </a:rPr>
                        <a:t>Evaluasi</a:t>
                      </a:r>
                      <a:r>
                        <a:rPr lang="en-US" sz="1100" b="0" i="0" u="none" strike="noStrike" dirty="0">
                          <a:effectLst/>
                          <a:latin typeface="+mn-lt"/>
                        </a:rPr>
                        <a:t> </a:t>
                      </a:r>
                      <a:r>
                        <a:rPr lang="en-US" sz="1100" b="0" i="0" u="none" strike="noStrike" dirty="0" err="1">
                          <a:effectLst/>
                          <a:latin typeface="+mn-lt"/>
                        </a:rPr>
                        <a:t>akuntabilitas</a:t>
                      </a:r>
                      <a:r>
                        <a:rPr lang="en-US" sz="1100" b="0" i="0" u="none" strike="noStrike" dirty="0">
                          <a:effectLst/>
                          <a:latin typeface="+mn-lt"/>
                        </a:rPr>
                        <a:t> </a:t>
                      </a:r>
                      <a:r>
                        <a:rPr lang="en-US" sz="1100" b="0" i="0" u="none" strike="noStrike" dirty="0" err="1">
                          <a:effectLst/>
                          <a:latin typeface="+mn-lt"/>
                        </a:rPr>
                        <a:t>kinerja</a:t>
                      </a:r>
                      <a:r>
                        <a:rPr lang="en-US" sz="1100" b="0" i="0" u="none" strike="noStrike" dirty="0">
                          <a:effectLst/>
                          <a:latin typeface="+mn-lt"/>
                        </a:rPr>
                        <a:t> </a:t>
                      </a:r>
                      <a:r>
                        <a:rPr lang="en-US" sz="1100" b="0" i="0" u="none" strike="noStrike" dirty="0" err="1">
                          <a:effectLst/>
                          <a:latin typeface="+mn-lt"/>
                        </a:rPr>
                        <a:t>telah</a:t>
                      </a:r>
                      <a:r>
                        <a:rPr lang="en-US" sz="1100" b="0" i="0" u="none" strike="noStrike" dirty="0">
                          <a:effectLst/>
                          <a:latin typeface="+mn-lt"/>
                        </a:rPr>
                        <a:t> </a:t>
                      </a:r>
                      <a:r>
                        <a:rPr lang="en-US" sz="1100" b="0" i="0" u="none" strike="noStrike" dirty="0" err="1">
                          <a:effectLst/>
                          <a:latin typeface="+mn-lt"/>
                        </a:rPr>
                        <a:t>memberikan</a:t>
                      </a:r>
                      <a:r>
                        <a:rPr lang="en-US" sz="1100" b="0" i="0" u="none" strike="noStrike" dirty="0">
                          <a:effectLst/>
                          <a:latin typeface="+mn-lt"/>
                        </a:rPr>
                        <a:t> </a:t>
                      </a:r>
                      <a:r>
                        <a:rPr lang="en-US" sz="1100" b="0" i="0" u="none" strike="noStrike" dirty="0" err="1">
                          <a:effectLst/>
                          <a:latin typeface="+mn-lt"/>
                        </a:rPr>
                        <a:t>rekomendasi-rekomendasi</a:t>
                      </a:r>
                      <a:r>
                        <a:rPr lang="en-US" sz="1100" b="0" i="0" u="none" strike="noStrike" dirty="0">
                          <a:effectLst/>
                          <a:latin typeface="+mn-lt"/>
                        </a:rPr>
                        <a:t> </a:t>
                      </a:r>
                      <a:r>
                        <a:rPr lang="en-US" sz="1100" b="0" i="0" u="none" strike="noStrike" dirty="0" err="1">
                          <a:effectLst/>
                          <a:latin typeface="+mn-lt"/>
                        </a:rPr>
                        <a:t>perbaikan</a:t>
                      </a:r>
                      <a:r>
                        <a:rPr lang="en-US" sz="1100" b="0" i="0" u="none" strike="noStrike" dirty="0">
                          <a:effectLst/>
                          <a:latin typeface="+mn-lt"/>
                        </a:rPr>
                        <a:t> </a:t>
                      </a:r>
                      <a:r>
                        <a:rPr lang="en-US" sz="1100" b="0" i="0" u="none" strike="noStrike" dirty="0" err="1">
                          <a:effectLst/>
                          <a:latin typeface="+mn-lt"/>
                        </a:rPr>
                        <a:t>manajemen</a:t>
                      </a:r>
                      <a:r>
                        <a:rPr lang="en-US" sz="1100" b="0" i="0" u="none" strike="noStrike" dirty="0">
                          <a:effectLst/>
                          <a:latin typeface="+mn-lt"/>
                        </a:rPr>
                        <a:t> </a:t>
                      </a:r>
                      <a:r>
                        <a:rPr lang="en-US" sz="1100" b="0" i="0" u="none" strike="noStrike" dirty="0" err="1">
                          <a:effectLst/>
                          <a:latin typeface="+mn-lt"/>
                        </a:rPr>
                        <a:t>kinerja</a:t>
                      </a:r>
                      <a:r>
                        <a:rPr lang="en-US" sz="1100" b="0" i="0" u="none" strike="noStrike" dirty="0">
                          <a:effectLst/>
                          <a:latin typeface="+mn-lt"/>
                        </a:rPr>
                        <a:t> yang </a:t>
                      </a:r>
                      <a:r>
                        <a:rPr lang="en-US" sz="1100" b="0" i="0" u="none" strike="noStrike" dirty="0" err="1">
                          <a:effectLst/>
                          <a:latin typeface="+mn-lt"/>
                        </a:rPr>
                        <a:t>dapat</a:t>
                      </a:r>
                      <a:r>
                        <a:rPr lang="en-US" sz="1100" b="0" i="0" u="none" strike="noStrike" dirty="0">
                          <a:effectLst/>
                          <a:latin typeface="+mn-lt"/>
                        </a:rPr>
                        <a:t> </a:t>
                      </a:r>
                      <a:r>
                        <a:rPr lang="en-US" sz="1100" b="0" i="0" u="none" strike="noStrike" dirty="0" err="1">
                          <a:effectLst/>
                          <a:latin typeface="+mn-lt"/>
                        </a:rPr>
                        <a:t>dilaksanakan</a:t>
                      </a:r>
                      <a:endParaRPr lang="en-US" sz="1100" b="0" i="0" u="none" strike="noStrike" dirty="0">
                        <a:effectLst/>
                        <a:latin typeface="+mn-lt"/>
                      </a:endParaRPr>
                    </a:p>
                  </a:txBody>
                  <a:tcPr marL="9525" marR="9525" marT="9525" marB="0"/>
                </a:tc>
                <a:tc>
                  <a:txBody>
                    <a:bodyPr/>
                    <a:lstStyle/>
                    <a:p>
                      <a:pPr algn="ctr">
                        <a:buNone/>
                      </a:pPr>
                      <a:endParaRPr lang="id-ID" altLang="en-US" sz="1100" b="0" i="1"/>
                    </a:p>
                  </a:txBody>
                  <a:tcPr marL="56697" marR="56697" marT="28348" marB="28348" anchor="ctr"/>
                </a:tc>
                <a:extLst>
                  <a:ext uri="{0D108BD9-81ED-4DB2-BD59-A6C34878D82A}">
                    <a16:rowId xmlns:a16="http://schemas.microsoft.com/office/drawing/2014/main" val="10006"/>
                  </a:ext>
                </a:extLst>
              </a:tr>
              <a:tr h="224336">
                <a:tc>
                  <a:txBody>
                    <a:bodyPr/>
                    <a:lstStyle/>
                    <a:p>
                      <a:pPr algn="ctr">
                        <a:buNone/>
                      </a:pPr>
                      <a:endParaRPr lang="id-ID" altLang="en-US" sz="1100" b="1" dirty="0"/>
                    </a:p>
                  </a:txBody>
                  <a:tcPr marL="56697" marR="56697" marT="28348" marB="28348" anchor="ctr"/>
                </a:tc>
                <a:tc>
                  <a:txBody>
                    <a:bodyPr/>
                    <a:lstStyle/>
                    <a:p>
                      <a:pPr algn="l" fontAlgn="t"/>
                      <a:r>
                        <a:rPr lang="en-US" sz="1100" b="0" i="0" u="none" strike="noStrike" dirty="0">
                          <a:effectLst/>
                          <a:latin typeface="+mn-lt"/>
                        </a:rPr>
                        <a:t>12) </a:t>
                      </a:r>
                      <a:r>
                        <a:rPr lang="en-US" sz="1100" b="0" i="0" u="none" strike="noStrike" dirty="0" err="1">
                          <a:effectLst/>
                          <a:latin typeface="+mn-lt"/>
                        </a:rPr>
                        <a:t>Evaluasi</a:t>
                      </a:r>
                      <a:r>
                        <a:rPr lang="en-US" sz="1100" b="0" i="0" u="none" strike="noStrike" dirty="0">
                          <a:effectLst/>
                          <a:latin typeface="+mn-lt"/>
                        </a:rPr>
                        <a:t> program </a:t>
                      </a:r>
                      <a:r>
                        <a:rPr lang="en-US" sz="1100" b="0" i="0" u="none" strike="noStrike" dirty="0" err="1">
                          <a:effectLst/>
                          <a:latin typeface="+mn-lt"/>
                        </a:rPr>
                        <a:t>dilaksanakan</a:t>
                      </a:r>
                      <a:r>
                        <a:rPr lang="en-US" sz="1100" b="0" i="0" u="none" strike="noStrike" dirty="0">
                          <a:effectLst/>
                          <a:latin typeface="+mn-lt"/>
                        </a:rPr>
                        <a:t> </a:t>
                      </a:r>
                      <a:r>
                        <a:rPr lang="en-US" sz="1100" b="0" i="0" u="none" strike="noStrike" dirty="0" err="1">
                          <a:effectLst/>
                          <a:latin typeface="+mn-lt"/>
                        </a:rPr>
                        <a:t>dalam</a:t>
                      </a:r>
                      <a:r>
                        <a:rPr lang="en-US" sz="1100" b="0" i="0" u="none" strike="noStrike" dirty="0">
                          <a:effectLst/>
                          <a:latin typeface="+mn-lt"/>
                        </a:rPr>
                        <a:t> </a:t>
                      </a:r>
                      <a:r>
                        <a:rPr lang="en-US" sz="1100" b="0" i="0" u="none" strike="noStrike" dirty="0" err="1">
                          <a:effectLst/>
                          <a:latin typeface="+mn-lt"/>
                        </a:rPr>
                        <a:t>rangka</a:t>
                      </a:r>
                      <a:r>
                        <a:rPr lang="en-US" sz="1100" b="0" i="0" u="none" strike="noStrike" dirty="0">
                          <a:effectLst/>
                          <a:latin typeface="+mn-lt"/>
                        </a:rPr>
                        <a:t> </a:t>
                      </a:r>
                      <a:r>
                        <a:rPr lang="en-US" sz="1100" b="0" i="0" u="none" strike="noStrike" dirty="0" err="1">
                          <a:effectLst/>
                          <a:latin typeface="+mn-lt"/>
                        </a:rPr>
                        <a:t>menilai</a:t>
                      </a:r>
                      <a:r>
                        <a:rPr lang="en-US" sz="1100" b="0" i="0" u="none" strike="noStrike" dirty="0">
                          <a:effectLst/>
                          <a:latin typeface="+mn-lt"/>
                        </a:rPr>
                        <a:t> </a:t>
                      </a:r>
                      <a:r>
                        <a:rPr lang="en-US" sz="1100" b="0" i="0" u="none" strike="noStrike" dirty="0" err="1">
                          <a:effectLst/>
                          <a:latin typeface="+mn-lt"/>
                        </a:rPr>
                        <a:t>keberhasilan</a:t>
                      </a:r>
                      <a:r>
                        <a:rPr lang="en-US" sz="1100" b="0" i="0" u="none" strike="noStrike" dirty="0">
                          <a:effectLst/>
                          <a:latin typeface="+mn-lt"/>
                        </a:rPr>
                        <a:t> program</a:t>
                      </a:r>
                    </a:p>
                  </a:txBody>
                  <a:tcPr marL="9525" marR="9525" marT="9525" marB="0"/>
                </a:tc>
                <a:tc>
                  <a:txBody>
                    <a:bodyPr/>
                    <a:lstStyle/>
                    <a:p>
                      <a:pPr algn="ctr">
                        <a:buNone/>
                      </a:pPr>
                      <a:endParaRPr lang="id-ID" altLang="en-US" sz="1100" b="0" i="1"/>
                    </a:p>
                  </a:txBody>
                  <a:tcPr marL="56697" marR="56697" marT="28348" marB="28348" anchor="ctr"/>
                </a:tc>
                <a:extLst>
                  <a:ext uri="{0D108BD9-81ED-4DB2-BD59-A6C34878D82A}">
                    <a16:rowId xmlns:a16="http://schemas.microsoft.com/office/drawing/2014/main" val="10007"/>
                  </a:ext>
                </a:extLst>
              </a:tr>
              <a:tr h="224336">
                <a:tc>
                  <a:txBody>
                    <a:bodyPr/>
                    <a:lstStyle/>
                    <a:p>
                      <a:pPr algn="ctr">
                        <a:buNone/>
                      </a:pPr>
                      <a:endParaRPr lang="id-ID" altLang="en-US" sz="1100" b="1" dirty="0"/>
                    </a:p>
                  </a:txBody>
                  <a:tcPr marL="56697" marR="56697" marT="28348" marB="28348" anchor="ctr"/>
                </a:tc>
                <a:tc>
                  <a:txBody>
                    <a:bodyPr/>
                    <a:lstStyle/>
                    <a:p>
                      <a:pPr algn="l" fontAlgn="t"/>
                      <a:r>
                        <a:rPr lang="en-US" sz="1100" b="0" i="0" u="none" strike="noStrike" dirty="0">
                          <a:effectLst/>
                          <a:latin typeface="+mn-lt"/>
                        </a:rPr>
                        <a:t>13)</a:t>
                      </a:r>
                      <a:r>
                        <a:rPr lang="en-US" sz="1100" b="0" i="0" u="none" strike="noStrike" baseline="0" dirty="0">
                          <a:effectLst/>
                          <a:latin typeface="+mn-lt"/>
                        </a:rPr>
                        <a:t> </a:t>
                      </a:r>
                      <a:r>
                        <a:rPr lang="en-US" sz="1100" b="0" i="0" u="none" strike="noStrike" dirty="0" err="1">
                          <a:effectLst/>
                          <a:latin typeface="+mn-lt"/>
                        </a:rPr>
                        <a:t>Evaluasi</a:t>
                      </a:r>
                      <a:r>
                        <a:rPr lang="en-US" sz="1100" b="0" i="0" u="none" strike="noStrike" dirty="0">
                          <a:effectLst/>
                          <a:latin typeface="+mn-lt"/>
                        </a:rPr>
                        <a:t> program </a:t>
                      </a:r>
                      <a:r>
                        <a:rPr lang="en-US" sz="1100" b="0" i="0" u="none" strike="noStrike" dirty="0" err="1">
                          <a:effectLst/>
                          <a:latin typeface="+mn-lt"/>
                        </a:rPr>
                        <a:t>telah</a:t>
                      </a:r>
                      <a:r>
                        <a:rPr lang="en-US" sz="1100" b="0" i="0" u="none" strike="noStrike" dirty="0">
                          <a:effectLst/>
                          <a:latin typeface="+mn-lt"/>
                        </a:rPr>
                        <a:t> </a:t>
                      </a:r>
                      <a:r>
                        <a:rPr lang="en-US" sz="1100" b="0" i="0" u="none" strike="noStrike" dirty="0" err="1">
                          <a:effectLst/>
                          <a:latin typeface="+mn-lt"/>
                        </a:rPr>
                        <a:t>memberikan</a:t>
                      </a:r>
                      <a:r>
                        <a:rPr lang="en-US" sz="1100" b="0" i="0" u="none" strike="noStrike" dirty="0">
                          <a:effectLst/>
                          <a:latin typeface="+mn-lt"/>
                        </a:rPr>
                        <a:t> </a:t>
                      </a:r>
                      <a:r>
                        <a:rPr lang="en-US" sz="1100" b="0" i="0" u="none" strike="noStrike" dirty="0" err="1">
                          <a:effectLst/>
                          <a:latin typeface="+mn-lt"/>
                        </a:rPr>
                        <a:t>rekomendasi-rekomendasi</a:t>
                      </a:r>
                      <a:r>
                        <a:rPr lang="en-US" sz="1100" b="0" i="0" u="none" strike="noStrike" dirty="0">
                          <a:effectLst/>
                          <a:latin typeface="+mn-lt"/>
                        </a:rPr>
                        <a:t> </a:t>
                      </a:r>
                      <a:r>
                        <a:rPr lang="en-US" sz="1100" b="0" i="0" u="none" strike="noStrike" dirty="0" err="1">
                          <a:effectLst/>
                          <a:latin typeface="+mn-lt"/>
                        </a:rPr>
                        <a:t>perbaikan</a:t>
                      </a:r>
                      <a:r>
                        <a:rPr lang="en-US" sz="1100" b="0" i="0" u="none" strike="noStrike" dirty="0">
                          <a:effectLst/>
                          <a:latin typeface="+mn-lt"/>
                        </a:rPr>
                        <a:t> </a:t>
                      </a:r>
                      <a:r>
                        <a:rPr lang="en-US" sz="1100" b="0" i="0" u="none" strike="noStrike" dirty="0" err="1">
                          <a:effectLst/>
                          <a:latin typeface="+mn-lt"/>
                        </a:rPr>
                        <a:t>perencanaan</a:t>
                      </a:r>
                      <a:r>
                        <a:rPr lang="en-US" sz="1100" b="0" i="0" u="none" strike="noStrike" dirty="0">
                          <a:effectLst/>
                          <a:latin typeface="+mn-lt"/>
                        </a:rPr>
                        <a:t> </a:t>
                      </a:r>
                      <a:r>
                        <a:rPr lang="en-US" sz="1100" b="0" i="0" u="none" strike="noStrike" dirty="0" err="1">
                          <a:effectLst/>
                          <a:latin typeface="+mn-lt"/>
                        </a:rPr>
                        <a:t>kinerja</a:t>
                      </a:r>
                      <a:r>
                        <a:rPr lang="en-US" sz="1100" b="0" i="0" u="none" strike="noStrike" dirty="0">
                          <a:effectLst/>
                          <a:latin typeface="+mn-lt"/>
                        </a:rPr>
                        <a:t> yang </a:t>
                      </a:r>
                      <a:r>
                        <a:rPr lang="en-US" sz="1100" b="0" i="0" u="none" strike="noStrike" dirty="0" err="1">
                          <a:effectLst/>
                          <a:latin typeface="+mn-lt"/>
                        </a:rPr>
                        <a:t>dapat</a:t>
                      </a:r>
                      <a:r>
                        <a:rPr lang="en-US" sz="1100" b="0" i="0" u="none" strike="noStrike" dirty="0">
                          <a:effectLst/>
                          <a:latin typeface="+mn-lt"/>
                        </a:rPr>
                        <a:t> </a:t>
                      </a:r>
                      <a:r>
                        <a:rPr lang="en-US" sz="1100" b="0" i="0" u="none" strike="noStrike" dirty="0" err="1">
                          <a:effectLst/>
                          <a:latin typeface="+mn-lt"/>
                        </a:rPr>
                        <a:t>dilaksanakan</a:t>
                      </a:r>
                      <a:endParaRPr lang="en-US" sz="1100" b="0" i="0" u="none" strike="noStrike" dirty="0">
                        <a:effectLst/>
                        <a:latin typeface="+mn-lt"/>
                      </a:endParaRPr>
                    </a:p>
                  </a:txBody>
                  <a:tcPr marL="9525" marR="9525" marT="9525" marB="0"/>
                </a:tc>
                <a:tc>
                  <a:txBody>
                    <a:bodyPr/>
                    <a:lstStyle/>
                    <a:p>
                      <a:pPr algn="ctr">
                        <a:buNone/>
                      </a:pPr>
                      <a:endParaRPr lang="id-ID" altLang="en-US" sz="1100" b="0" i="1" dirty="0"/>
                    </a:p>
                  </a:txBody>
                  <a:tcPr marL="56697" marR="56697" marT="28348" marB="28348" anchor="ctr"/>
                </a:tc>
                <a:extLst>
                  <a:ext uri="{0D108BD9-81ED-4DB2-BD59-A6C34878D82A}">
                    <a16:rowId xmlns:a16="http://schemas.microsoft.com/office/drawing/2014/main" val="10008"/>
                  </a:ext>
                </a:extLst>
              </a:tr>
              <a:tr h="224336">
                <a:tc>
                  <a:txBody>
                    <a:bodyPr/>
                    <a:lstStyle/>
                    <a:p>
                      <a:pPr algn="ctr">
                        <a:buNone/>
                      </a:pPr>
                      <a:endParaRPr lang="id-ID" altLang="en-US" sz="1100" b="1" dirty="0"/>
                    </a:p>
                  </a:txBody>
                  <a:tcPr marL="56697" marR="56697" marT="28348" marB="28348" anchor="ctr"/>
                </a:tc>
                <a:tc>
                  <a:txBody>
                    <a:bodyPr/>
                    <a:lstStyle/>
                    <a:p>
                      <a:pPr algn="l" fontAlgn="t"/>
                      <a:r>
                        <a:rPr lang="en-US" sz="1100" b="0" i="0" u="none" strike="noStrike" dirty="0">
                          <a:effectLst/>
                          <a:latin typeface="+mn-lt"/>
                        </a:rPr>
                        <a:t>14) </a:t>
                      </a:r>
                      <a:r>
                        <a:rPr lang="en-US" sz="1100" b="0" i="0" u="none" strike="noStrike" dirty="0" err="1">
                          <a:effectLst/>
                          <a:latin typeface="+mn-lt"/>
                        </a:rPr>
                        <a:t>Evaluasi</a:t>
                      </a:r>
                      <a:r>
                        <a:rPr lang="en-US" sz="1100" b="0" i="0" u="none" strike="noStrike" dirty="0">
                          <a:effectLst/>
                          <a:latin typeface="+mn-lt"/>
                        </a:rPr>
                        <a:t> program </a:t>
                      </a:r>
                      <a:r>
                        <a:rPr lang="en-US" sz="1100" b="0" i="0" u="none" strike="noStrike" dirty="0" err="1">
                          <a:effectLst/>
                          <a:latin typeface="+mn-lt"/>
                        </a:rPr>
                        <a:t>telah</a:t>
                      </a:r>
                      <a:r>
                        <a:rPr lang="en-US" sz="1100" b="0" i="0" u="none" strike="noStrike" dirty="0">
                          <a:effectLst/>
                          <a:latin typeface="+mn-lt"/>
                        </a:rPr>
                        <a:t> </a:t>
                      </a:r>
                      <a:r>
                        <a:rPr lang="en-US" sz="1100" b="0" i="0" u="none" strike="noStrike" dirty="0" err="1">
                          <a:effectLst/>
                          <a:latin typeface="+mn-lt"/>
                        </a:rPr>
                        <a:t>memberikan</a:t>
                      </a:r>
                      <a:r>
                        <a:rPr lang="en-US" sz="1100" b="0" i="0" u="none" strike="noStrike" dirty="0">
                          <a:effectLst/>
                          <a:latin typeface="+mn-lt"/>
                        </a:rPr>
                        <a:t> </a:t>
                      </a:r>
                      <a:r>
                        <a:rPr lang="en-US" sz="1100" b="0" i="0" u="none" strike="noStrike" dirty="0" err="1">
                          <a:effectLst/>
                          <a:latin typeface="+mn-lt"/>
                        </a:rPr>
                        <a:t>rekomendasi-rekomendasi</a:t>
                      </a:r>
                      <a:r>
                        <a:rPr lang="en-US" sz="1100" b="0" i="0" u="none" strike="noStrike" dirty="0">
                          <a:effectLst/>
                          <a:latin typeface="+mn-lt"/>
                        </a:rPr>
                        <a:t> </a:t>
                      </a:r>
                      <a:r>
                        <a:rPr lang="en-US" sz="1100" b="0" i="0" u="none" strike="noStrike" dirty="0" err="1">
                          <a:effectLst/>
                          <a:latin typeface="+mn-lt"/>
                        </a:rPr>
                        <a:t>peningkatan</a:t>
                      </a:r>
                      <a:r>
                        <a:rPr lang="en-US" sz="1100" b="0" i="0" u="none" strike="noStrike" dirty="0">
                          <a:effectLst/>
                          <a:latin typeface="+mn-lt"/>
                        </a:rPr>
                        <a:t> </a:t>
                      </a:r>
                      <a:r>
                        <a:rPr lang="en-US" sz="1100" b="0" i="0" u="none" strike="noStrike" dirty="0" err="1">
                          <a:effectLst/>
                          <a:latin typeface="+mn-lt"/>
                        </a:rPr>
                        <a:t>kinerja</a:t>
                      </a:r>
                      <a:r>
                        <a:rPr lang="en-US" sz="1100" b="0" i="0" u="none" strike="noStrike" dirty="0">
                          <a:effectLst/>
                          <a:latin typeface="+mn-lt"/>
                        </a:rPr>
                        <a:t> yang </a:t>
                      </a:r>
                      <a:r>
                        <a:rPr lang="en-US" sz="1100" b="0" i="0" u="none" strike="noStrike" dirty="0" err="1">
                          <a:effectLst/>
                          <a:latin typeface="+mn-lt"/>
                        </a:rPr>
                        <a:t>dapat</a:t>
                      </a:r>
                      <a:r>
                        <a:rPr lang="en-US" sz="1100" b="0" i="0" u="none" strike="noStrike" dirty="0">
                          <a:effectLst/>
                          <a:latin typeface="+mn-lt"/>
                        </a:rPr>
                        <a:t> </a:t>
                      </a:r>
                      <a:r>
                        <a:rPr lang="en-US" sz="1100" b="0" i="0" u="none" strike="noStrike" dirty="0" err="1">
                          <a:effectLst/>
                          <a:latin typeface="+mn-lt"/>
                        </a:rPr>
                        <a:t>dilaksanakan</a:t>
                      </a:r>
                      <a:endParaRPr lang="en-US" sz="1100" b="0" i="0" u="none" strike="noStrike" dirty="0">
                        <a:effectLst/>
                        <a:latin typeface="+mn-lt"/>
                      </a:endParaRPr>
                    </a:p>
                  </a:txBody>
                  <a:tcPr marL="9525" marR="9525" marT="9525" marB="0"/>
                </a:tc>
                <a:tc>
                  <a:txBody>
                    <a:bodyPr/>
                    <a:lstStyle/>
                    <a:p>
                      <a:pPr algn="ctr">
                        <a:buNone/>
                      </a:pPr>
                      <a:endParaRPr lang="id-ID" altLang="en-US" sz="1100" b="0" i="1" dirty="0"/>
                    </a:p>
                  </a:txBody>
                  <a:tcPr marL="56697" marR="56697" marT="28348" marB="28348" anchor="ctr"/>
                </a:tc>
                <a:extLst>
                  <a:ext uri="{0D108BD9-81ED-4DB2-BD59-A6C34878D82A}">
                    <a16:rowId xmlns:a16="http://schemas.microsoft.com/office/drawing/2014/main" val="10009"/>
                  </a:ext>
                </a:extLst>
              </a:tr>
              <a:tr h="224336">
                <a:tc>
                  <a:txBody>
                    <a:bodyPr/>
                    <a:lstStyle/>
                    <a:p>
                      <a:pPr algn="ctr">
                        <a:buNone/>
                      </a:pPr>
                      <a:endParaRPr lang="id-ID" altLang="en-US" sz="1100" b="1" dirty="0"/>
                    </a:p>
                  </a:txBody>
                  <a:tcPr marL="56697" marR="56697" marT="28348" marB="28348" anchor="ctr"/>
                </a:tc>
                <a:tc>
                  <a:txBody>
                    <a:bodyPr/>
                    <a:lstStyle/>
                    <a:p>
                      <a:pPr algn="l" fontAlgn="t"/>
                      <a:r>
                        <a:rPr lang="fi-FI" sz="1100" b="0" i="0" u="none" strike="noStrike" dirty="0">
                          <a:effectLst/>
                          <a:latin typeface="+mn-lt"/>
                        </a:rPr>
                        <a:t>15) Pemantauan Rencana Aksi dilaksanakan dalam rangka mengendalikan kinerja</a:t>
                      </a:r>
                    </a:p>
                  </a:txBody>
                  <a:tcPr marL="9525" marR="9525" marT="9525" marB="0"/>
                </a:tc>
                <a:tc>
                  <a:txBody>
                    <a:bodyPr/>
                    <a:lstStyle/>
                    <a:p>
                      <a:pPr algn="ctr">
                        <a:buNone/>
                      </a:pPr>
                      <a:endParaRPr lang="id-ID" altLang="en-US" sz="1100" b="0" i="1" dirty="0"/>
                    </a:p>
                  </a:txBody>
                  <a:tcPr marL="56697" marR="56697" marT="28348" marB="28348" anchor="ctr"/>
                </a:tc>
                <a:extLst>
                  <a:ext uri="{0D108BD9-81ED-4DB2-BD59-A6C34878D82A}">
                    <a16:rowId xmlns:a16="http://schemas.microsoft.com/office/drawing/2014/main" val="10010"/>
                  </a:ext>
                </a:extLst>
              </a:tr>
              <a:tr h="224336">
                <a:tc>
                  <a:txBody>
                    <a:bodyPr/>
                    <a:lstStyle/>
                    <a:p>
                      <a:pPr algn="ctr">
                        <a:buNone/>
                      </a:pPr>
                      <a:endParaRPr lang="id-ID" altLang="en-US" sz="1100" b="1" dirty="0"/>
                    </a:p>
                  </a:txBody>
                  <a:tcPr marL="56697" marR="56697" marT="28348" marB="28348" anchor="ctr"/>
                </a:tc>
                <a:tc>
                  <a:txBody>
                    <a:bodyPr/>
                    <a:lstStyle/>
                    <a:p>
                      <a:pPr algn="l" fontAlgn="t"/>
                      <a:r>
                        <a:rPr lang="en-US" sz="1100" b="0" i="0" u="none" strike="noStrike" dirty="0">
                          <a:effectLst/>
                          <a:latin typeface="+mn-lt"/>
                        </a:rPr>
                        <a:t>16) </a:t>
                      </a:r>
                      <a:r>
                        <a:rPr lang="en-US" sz="1100" b="0" i="0" u="none" strike="noStrike" dirty="0" err="1">
                          <a:effectLst/>
                          <a:latin typeface="+mn-lt"/>
                        </a:rPr>
                        <a:t>Pemantauan</a:t>
                      </a:r>
                      <a:r>
                        <a:rPr lang="en-US" sz="1100" b="0" i="0" u="none" strike="noStrike" dirty="0">
                          <a:effectLst/>
                          <a:latin typeface="+mn-lt"/>
                        </a:rPr>
                        <a:t> </a:t>
                      </a:r>
                      <a:r>
                        <a:rPr lang="en-US" sz="1100" b="0" i="0" u="none" strike="noStrike" dirty="0" err="1">
                          <a:effectLst/>
                          <a:latin typeface="+mn-lt"/>
                        </a:rPr>
                        <a:t>Rencana</a:t>
                      </a:r>
                      <a:r>
                        <a:rPr lang="en-US" sz="1100" b="0" i="0" u="none" strike="noStrike" dirty="0">
                          <a:effectLst/>
                          <a:latin typeface="+mn-lt"/>
                        </a:rPr>
                        <a:t> </a:t>
                      </a:r>
                      <a:r>
                        <a:rPr lang="en-US" sz="1100" b="0" i="0" u="none" strike="noStrike" dirty="0" err="1">
                          <a:effectLst/>
                          <a:latin typeface="+mn-lt"/>
                        </a:rPr>
                        <a:t>Aksi</a:t>
                      </a:r>
                      <a:r>
                        <a:rPr lang="en-US" sz="1100" b="0" i="0" u="none" strike="noStrike" dirty="0">
                          <a:effectLst/>
                          <a:latin typeface="+mn-lt"/>
                        </a:rPr>
                        <a:t> </a:t>
                      </a:r>
                      <a:r>
                        <a:rPr lang="en-US" sz="1100" b="0" i="0" u="none" strike="noStrike" dirty="0" err="1">
                          <a:effectLst/>
                          <a:latin typeface="+mn-lt"/>
                        </a:rPr>
                        <a:t>telah</a:t>
                      </a:r>
                      <a:r>
                        <a:rPr lang="en-US" sz="1100" b="0" i="0" u="none" strike="noStrike" dirty="0">
                          <a:effectLst/>
                          <a:latin typeface="+mn-lt"/>
                        </a:rPr>
                        <a:t> </a:t>
                      </a:r>
                      <a:r>
                        <a:rPr lang="en-US" sz="1100" b="0" i="0" u="none" strike="noStrike" dirty="0" err="1">
                          <a:effectLst/>
                          <a:latin typeface="+mn-lt"/>
                        </a:rPr>
                        <a:t>memberikan</a:t>
                      </a:r>
                      <a:r>
                        <a:rPr lang="en-US" sz="1100" b="0" i="0" u="none" strike="noStrike" dirty="0">
                          <a:effectLst/>
                          <a:latin typeface="+mn-lt"/>
                        </a:rPr>
                        <a:t> </a:t>
                      </a:r>
                      <a:r>
                        <a:rPr lang="en-US" sz="1100" b="0" i="0" u="none" strike="noStrike" dirty="0" err="1">
                          <a:effectLst/>
                          <a:latin typeface="+mn-lt"/>
                        </a:rPr>
                        <a:t>alternatif</a:t>
                      </a:r>
                      <a:r>
                        <a:rPr lang="en-US" sz="1100" b="0" i="0" u="none" strike="noStrike" dirty="0">
                          <a:effectLst/>
                          <a:latin typeface="+mn-lt"/>
                        </a:rPr>
                        <a:t> </a:t>
                      </a:r>
                      <a:r>
                        <a:rPr lang="en-US" sz="1100" b="0" i="0" u="none" strike="noStrike" dirty="0" err="1">
                          <a:effectLst/>
                          <a:latin typeface="+mn-lt"/>
                        </a:rPr>
                        <a:t>perbaikan</a:t>
                      </a:r>
                      <a:r>
                        <a:rPr lang="en-US" sz="1100" b="0" i="0" u="none" strike="noStrike" dirty="0">
                          <a:effectLst/>
                          <a:latin typeface="+mn-lt"/>
                        </a:rPr>
                        <a:t> yang </a:t>
                      </a:r>
                      <a:r>
                        <a:rPr lang="en-US" sz="1100" b="0" i="0" u="none" strike="noStrike" dirty="0" err="1">
                          <a:effectLst/>
                          <a:latin typeface="+mn-lt"/>
                        </a:rPr>
                        <a:t>dapat</a:t>
                      </a:r>
                      <a:r>
                        <a:rPr lang="en-US" sz="1100" b="0" i="0" u="none" strike="noStrike" dirty="0">
                          <a:effectLst/>
                          <a:latin typeface="+mn-lt"/>
                        </a:rPr>
                        <a:t> </a:t>
                      </a:r>
                      <a:r>
                        <a:rPr lang="en-US" sz="1100" b="0" i="0" u="none" strike="noStrike" dirty="0" err="1">
                          <a:effectLst/>
                          <a:latin typeface="+mn-lt"/>
                        </a:rPr>
                        <a:t>dilaksanakan</a:t>
                      </a:r>
                      <a:endParaRPr lang="en-US" sz="1100" b="0" i="0" u="none" strike="noStrike" dirty="0">
                        <a:effectLst/>
                        <a:latin typeface="+mn-lt"/>
                      </a:endParaRPr>
                    </a:p>
                  </a:txBody>
                  <a:tcPr marL="9525" marR="9525" marT="9525" marB="0"/>
                </a:tc>
                <a:tc>
                  <a:txBody>
                    <a:bodyPr/>
                    <a:lstStyle/>
                    <a:p>
                      <a:pPr algn="ctr">
                        <a:buNone/>
                      </a:pPr>
                      <a:endParaRPr lang="id-ID" altLang="en-US" sz="1100" b="0" i="1" dirty="0"/>
                    </a:p>
                  </a:txBody>
                  <a:tcPr marL="56697" marR="56697" marT="28348" marB="28348" anchor="ctr"/>
                </a:tc>
                <a:extLst>
                  <a:ext uri="{0D108BD9-81ED-4DB2-BD59-A6C34878D82A}">
                    <a16:rowId xmlns:a16="http://schemas.microsoft.com/office/drawing/2014/main" val="10011"/>
                  </a:ext>
                </a:extLst>
              </a:tr>
              <a:tr h="224336">
                <a:tc>
                  <a:txBody>
                    <a:bodyPr/>
                    <a:lstStyle/>
                    <a:p>
                      <a:pPr algn="ctr">
                        <a:buNone/>
                      </a:pPr>
                      <a:endParaRPr lang="id-ID" altLang="en-US" sz="1100" b="1" dirty="0"/>
                    </a:p>
                  </a:txBody>
                  <a:tcPr marL="56697" marR="56697" marT="28348" marB="28348" anchor="ctr"/>
                </a:tc>
                <a:tc>
                  <a:txBody>
                    <a:bodyPr/>
                    <a:lstStyle/>
                    <a:p>
                      <a:pPr algn="l" fontAlgn="t"/>
                      <a:r>
                        <a:rPr lang="en-US" sz="1100" b="0" i="0" u="none" strike="noStrike" dirty="0">
                          <a:effectLst/>
                          <a:latin typeface="+mn-lt"/>
                        </a:rPr>
                        <a:t>17) </a:t>
                      </a:r>
                      <a:r>
                        <a:rPr lang="en-US" sz="1100" b="0" i="0" u="none" strike="noStrike" dirty="0" err="1">
                          <a:effectLst/>
                          <a:latin typeface="+mn-lt"/>
                        </a:rPr>
                        <a:t>Hasil</a:t>
                      </a:r>
                      <a:r>
                        <a:rPr lang="en-US" sz="1100" b="0" i="0" u="none" strike="noStrike" dirty="0">
                          <a:effectLst/>
                          <a:latin typeface="+mn-lt"/>
                        </a:rPr>
                        <a:t> </a:t>
                      </a:r>
                      <a:r>
                        <a:rPr lang="en-US" sz="1100" b="0" i="0" u="none" strike="noStrike" dirty="0" err="1">
                          <a:effectLst/>
                          <a:latin typeface="+mn-lt"/>
                        </a:rPr>
                        <a:t>evaluasi</a:t>
                      </a:r>
                      <a:r>
                        <a:rPr lang="en-US" sz="1100" b="0" i="0" u="none" strike="noStrike" dirty="0">
                          <a:effectLst/>
                          <a:latin typeface="+mn-lt"/>
                        </a:rPr>
                        <a:t> </a:t>
                      </a:r>
                      <a:r>
                        <a:rPr lang="en-US" sz="1100" b="0" i="0" u="none" strike="noStrike" dirty="0" err="1">
                          <a:effectLst/>
                          <a:latin typeface="+mn-lt"/>
                        </a:rPr>
                        <a:t>Rencana</a:t>
                      </a:r>
                      <a:r>
                        <a:rPr lang="en-US" sz="1100" b="0" i="0" u="none" strike="noStrike" dirty="0">
                          <a:effectLst/>
                          <a:latin typeface="+mn-lt"/>
                        </a:rPr>
                        <a:t> </a:t>
                      </a:r>
                      <a:r>
                        <a:rPr lang="en-US" sz="1100" b="0" i="0" u="none" strike="noStrike" dirty="0" err="1">
                          <a:effectLst/>
                          <a:latin typeface="+mn-lt"/>
                        </a:rPr>
                        <a:t>Aksi</a:t>
                      </a:r>
                      <a:r>
                        <a:rPr lang="en-US" sz="1100" b="0" i="0" u="none" strike="noStrike" dirty="0">
                          <a:effectLst/>
                          <a:latin typeface="+mn-lt"/>
                        </a:rPr>
                        <a:t> </a:t>
                      </a:r>
                      <a:r>
                        <a:rPr lang="en-US" sz="1100" b="0" i="0" u="none" strike="noStrike" dirty="0" err="1">
                          <a:effectLst/>
                          <a:latin typeface="+mn-lt"/>
                        </a:rPr>
                        <a:t>telah</a:t>
                      </a:r>
                      <a:r>
                        <a:rPr lang="en-US" sz="1100" b="0" i="0" u="none" strike="noStrike" dirty="0">
                          <a:effectLst/>
                          <a:latin typeface="+mn-lt"/>
                        </a:rPr>
                        <a:t> </a:t>
                      </a:r>
                      <a:r>
                        <a:rPr lang="en-US" sz="1100" b="0" i="0" u="none" strike="noStrike" dirty="0" err="1">
                          <a:effectLst/>
                          <a:latin typeface="+mn-lt"/>
                        </a:rPr>
                        <a:t>menunjukkan</a:t>
                      </a:r>
                      <a:r>
                        <a:rPr lang="en-US" sz="1100" b="0" i="0" u="none" strike="noStrike" dirty="0">
                          <a:effectLst/>
                          <a:latin typeface="+mn-lt"/>
                        </a:rPr>
                        <a:t> </a:t>
                      </a:r>
                      <a:r>
                        <a:rPr lang="en-US" sz="1100" b="0" i="0" u="none" strike="noStrike" dirty="0" err="1">
                          <a:effectLst/>
                          <a:latin typeface="+mn-lt"/>
                        </a:rPr>
                        <a:t>perbaikan</a:t>
                      </a:r>
                      <a:r>
                        <a:rPr lang="en-US" sz="1100" b="0" i="0" u="none" strike="noStrike" dirty="0">
                          <a:effectLst/>
                          <a:latin typeface="+mn-lt"/>
                        </a:rPr>
                        <a:t> </a:t>
                      </a:r>
                      <a:r>
                        <a:rPr lang="en-US" sz="1100" b="0" i="0" u="none" strike="noStrike" dirty="0" err="1">
                          <a:effectLst/>
                          <a:latin typeface="+mn-lt"/>
                        </a:rPr>
                        <a:t>setiap</a:t>
                      </a:r>
                      <a:r>
                        <a:rPr lang="en-US" sz="1100" b="0" i="0" u="none" strike="noStrike" dirty="0">
                          <a:effectLst/>
                          <a:latin typeface="+mn-lt"/>
                        </a:rPr>
                        <a:t> </a:t>
                      </a:r>
                      <a:r>
                        <a:rPr lang="en-US" sz="1100" b="0" i="0" u="none" strike="noStrike" dirty="0" err="1">
                          <a:effectLst/>
                          <a:latin typeface="+mn-lt"/>
                        </a:rPr>
                        <a:t>periode</a:t>
                      </a:r>
                      <a:endParaRPr lang="en-US" sz="1100" b="0" i="0" u="none" strike="noStrike" dirty="0">
                        <a:effectLst/>
                        <a:latin typeface="+mn-lt"/>
                      </a:endParaRPr>
                    </a:p>
                  </a:txBody>
                  <a:tcPr marL="9525" marR="9525" marT="9525" marB="0"/>
                </a:tc>
                <a:tc>
                  <a:txBody>
                    <a:bodyPr/>
                    <a:lstStyle/>
                    <a:p>
                      <a:pPr algn="ctr">
                        <a:buNone/>
                      </a:pPr>
                      <a:endParaRPr lang="id-ID" altLang="en-US" sz="1100" b="0" i="1" dirty="0"/>
                    </a:p>
                  </a:txBody>
                  <a:tcPr marL="56697" marR="56697" marT="28348" marB="28348" anchor="ctr"/>
                </a:tc>
                <a:extLst>
                  <a:ext uri="{0D108BD9-81ED-4DB2-BD59-A6C34878D82A}">
                    <a16:rowId xmlns:a16="http://schemas.microsoft.com/office/drawing/2014/main" val="10012"/>
                  </a:ext>
                </a:extLst>
              </a:tr>
              <a:tr h="224336">
                <a:tc>
                  <a:txBody>
                    <a:bodyPr/>
                    <a:lstStyle/>
                    <a:p>
                      <a:pPr algn="ctr">
                        <a:buNone/>
                      </a:pPr>
                      <a:r>
                        <a:rPr lang="id-ID" altLang="en-US" sz="1100" dirty="0"/>
                        <a:t>3.</a:t>
                      </a:r>
                      <a:endParaRPr lang="id-ID" altLang="en-US" sz="1100" b="1" dirty="0"/>
                    </a:p>
                  </a:txBody>
                  <a:tcPr marL="56697" marR="56697" marT="28348" marB="28348" anchor="ctr">
                    <a:solidFill>
                      <a:schemeClr val="bg2">
                        <a:lumMod val="75000"/>
                      </a:schemeClr>
                    </a:solidFill>
                  </a:tcPr>
                </a:tc>
                <a:tc>
                  <a:txBody>
                    <a:bodyPr/>
                    <a:lstStyle/>
                    <a:p>
                      <a:pPr>
                        <a:buNone/>
                      </a:pPr>
                      <a:r>
                        <a:rPr lang="id-ID" altLang="en-US" sz="1100" dirty="0"/>
                        <a:t>PEMANFAATAN EVALUASI</a:t>
                      </a:r>
                      <a:endParaRPr lang="id-ID" altLang="en-US" sz="1100" b="1" dirty="0"/>
                    </a:p>
                  </a:txBody>
                  <a:tcPr marL="56697" marR="56697" marT="28348" marB="28348">
                    <a:solidFill>
                      <a:schemeClr val="bg2">
                        <a:lumMod val="75000"/>
                      </a:schemeClr>
                    </a:solidFill>
                  </a:tcPr>
                </a:tc>
                <a:tc>
                  <a:txBody>
                    <a:bodyPr/>
                    <a:lstStyle/>
                    <a:p>
                      <a:pPr algn="ctr">
                        <a:buNone/>
                      </a:pPr>
                      <a:r>
                        <a:rPr lang="id-ID" altLang="en-US" sz="1100" dirty="0"/>
                        <a:t>3%</a:t>
                      </a:r>
                      <a:endParaRPr lang="id-ID" altLang="en-US" sz="1100" b="1" dirty="0"/>
                    </a:p>
                  </a:txBody>
                  <a:tcPr marL="56697" marR="56697" marT="28348" marB="28348" anchor="ctr">
                    <a:solidFill>
                      <a:schemeClr val="bg2">
                        <a:lumMod val="75000"/>
                      </a:schemeClr>
                    </a:solidFill>
                  </a:tcPr>
                </a:tc>
                <a:extLst>
                  <a:ext uri="{0D108BD9-81ED-4DB2-BD59-A6C34878D82A}">
                    <a16:rowId xmlns:a16="http://schemas.microsoft.com/office/drawing/2014/main" val="10013"/>
                  </a:ext>
                </a:extLst>
              </a:tr>
              <a:tr h="223200">
                <a:tc>
                  <a:txBody>
                    <a:bodyPr/>
                    <a:lstStyle/>
                    <a:p>
                      <a:pPr algn="ctr">
                        <a:buNone/>
                      </a:pPr>
                      <a:endParaRPr lang="id-ID" altLang="en-US" sz="1100" b="1" dirty="0"/>
                    </a:p>
                  </a:txBody>
                  <a:tcPr marL="56697" marR="56697" marT="28348" marB="28348" anchor="ctr"/>
                </a:tc>
                <a:tc>
                  <a:txBody>
                    <a:bodyPr/>
                    <a:lstStyle/>
                    <a:p>
                      <a:pPr algn="l" fontAlgn="t"/>
                      <a:r>
                        <a:rPr lang="en-US" sz="1100" b="0" i="0" u="none" strike="noStrike" dirty="0">
                          <a:effectLst/>
                          <a:latin typeface="+mn-lt"/>
                        </a:rPr>
                        <a:t>18)</a:t>
                      </a:r>
                      <a:r>
                        <a:rPr lang="en-US" sz="1100" b="0" i="0" u="none" strike="noStrike" baseline="0" dirty="0">
                          <a:effectLst/>
                          <a:latin typeface="+mn-lt"/>
                        </a:rPr>
                        <a:t> </a:t>
                      </a:r>
                      <a:r>
                        <a:rPr lang="en-US" sz="1100" b="0" i="0" u="none" strike="noStrike" dirty="0" err="1">
                          <a:effectLst/>
                          <a:latin typeface="+mn-lt"/>
                        </a:rPr>
                        <a:t>Hasil</a:t>
                      </a:r>
                      <a:r>
                        <a:rPr lang="en-US" sz="1100" b="0" i="0" u="none" strike="noStrike" dirty="0">
                          <a:effectLst/>
                          <a:latin typeface="+mn-lt"/>
                        </a:rPr>
                        <a:t> </a:t>
                      </a:r>
                      <a:r>
                        <a:rPr lang="en-US" sz="1100" b="0" i="0" u="none" strike="noStrike" dirty="0" err="1">
                          <a:effectLst/>
                          <a:latin typeface="+mn-lt"/>
                        </a:rPr>
                        <a:t>evaluasi</a:t>
                      </a:r>
                      <a:r>
                        <a:rPr lang="en-US" sz="1100" b="0" i="0" u="none" strike="noStrike" dirty="0">
                          <a:effectLst/>
                          <a:latin typeface="+mn-lt"/>
                        </a:rPr>
                        <a:t> </a:t>
                      </a:r>
                      <a:r>
                        <a:rPr lang="en-US" sz="1100" b="0" i="0" u="none" strike="noStrike" dirty="0" err="1">
                          <a:effectLst/>
                          <a:latin typeface="+mn-lt"/>
                        </a:rPr>
                        <a:t>akuntabilitas</a:t>
                      </a:r>
                      <a:r>
                        <a:rPr lang="en-US" sz="1100" b="0" i="0" u="none" strike="noStrike" dirty="0">
                          <a:effectLst/>
                          <a:latin typeface="+mn-lt"/>
                        </a:rPr>
                        <a:t> </a:t>
                      </a:r>
                      <a:r>
                        <a:rPr lang="en-US" sz="1100" b="0" i="0" u="none" strike="noStrike" dirty="0" err="1">
                          <a:effectLst/>
                          <a:latin typeface="+mn-lt"/>
                        </a:rPr>
                        <a:t>kinerja</a:t>
                      </a:r>
                      <a:r>
                        <a:rPr lang="en-US" sz="1100" b="0" i="0" u="none" strike="noStrike" dirty="0">
                          <a:effectLst/>
                          <a:latin typeface="+mn-lt"/>
                        </a:rPr>
                        <a:t> </a:t>
                      </a:r>
                      <a:r>
                        <a:rPr lang="en-US" sz="1100" b="0" i="0" u="none" strike="noStrike" dirty="0" err="1">
                          <a:effectLst/>
                          <a:latin typeface="+mn-lt"/>
                        </a:rPr>
                        <a:t>telah</a:t>
                      </a:r>
                      <a:r>
                        <a:rPr lang="en-US" sz="1100" b="0" i="0" u="none" strike="noStrike" dirty="0">
                          <a:effectLst/>
                          <a:latin typeface="+mn-lt"/>
                        </a:rPr>
                        <a:t> </a:t>
                      </a:r>
                      <a:r>
                        <a:rPr lang="en-US" sz="1100" b="0" i="0" u="none" strike="noStrike" dirty="0" err="1">
                          <a:effectLst/>
                          <a:latin typeface="+mn-lt"/>
                        </a:rPr>
                        <a:t>ditindaklanjuti</a:t>
                      </a:r>
                      <a:r>
                        <a:rPr lang="en-US" sz="1100" b="0" i="0" u="none" strike="noStrike" dirty="0">
                          <a:effectLst/>
                          <a:latin typeface="+mn-lt"/>
                        </a:rPr>
                        <a:t> </a:t>
                      </a:r>
                      <a:r>
                        <a:rPr lang="en-US" sz="1100" b="0" i="0" u="none" strike="noStrike" dirty="0" err="1">
                          <a:effectLst/>
                          <a:latin typeface="+mn-lt"/>
                        </a:rPr>
                        <a:t>untuk</a:t>
                      </a:r>
                      <a:r>
                        <a:rPr lang="en-US" sz="1100" b="0" i="0" u="none" strike="noStrike" dirty="0">
                          <a:effectLst/>
                          <a:latin typeface="+mn-lt"/>
                        </a:rPr>
                        <a:t> </a:t>
                      </a:r>
                      <a:r>
                        <a:rPr lang="en-US" sz="1100" b="0" i="0" u="none" strike="noStrike" dirty="0" err="1">
                          <a:effectLst/>
                          <a:latin typeface="+mn-lt"/>
                        </a:rPr>
                        <a:t>perbaikan</a:t>
                      </a:r>
                      <a:r>
                        <a:rPr lang="en-US" sz="1100" b="0" i="0" u="none" strike="noStrike" dirty="0">
                          <a:effectLst/>
                          <a:latin typeface="+mn-lt"/>
                        </a:rPr>
                        <a:t> </a:t>
                      </a:r>
                      <a:r>
                        <a:rPr lang="en-US" sz="1100" b="0" i="0" u="none" strike="noStrike" dirty="0" err="1">
                          <a:effectLst/>
                          <a:latin typeface="+mn-lt"/>
                        </a:rPr>
                        <a:t>perencanaan</a:t>
                      </a:r>
                      <a:endParaRPr lang="en-US" sz="1100" b="0" i="0" u="none" strike="noStrike" dirty="0">
                        <a:effectLst/>
                        <a:latin typeface="+mn-lt"/>
                      </a:endParaRPr>
                    </a:p>
                  </a:txBody>
                  <a:tcPr marL="9525" marR="9525" marT="9525" marB="0"/>
                </a:tc>
                <a:tc>
                  <a:txBody>
                    <a:bodyPr/>
                    <a:lstStyle/>
                    <a:p>
                      <a:pPr algn="ctr">
                        <a:buNone/>
                      </a:pPr>
                      <a:endParaRPr lang="id-ID" altLang="en-US" sz="1100" b="0" i="1" dirty="0"/>
                    </a:p>
                  </a:txBody>
                  <a:tcPr marL="56697" marR="56697" marT="28348" marB="28348" anchor="ctr"/>
                </a:tc>
                <a:extLst>
                  <a:ext uri="{0D108BD9-81ED-4DB2-BD59-A6C34878D82A}">
                    <a16:rowId xmlns:a16="http://schemas.microsoft.com/office/drawing/2014/main" val="10014"/>
                  </a:ext>
                </a:extLst>
              </a:tr>
            </a:tbl>
          </a:graphicData>
        </a:graphic>
      </p:graphicFrame>
      <p:sp>
        <p:nvSpPr>
          <p:cNvPr id="4" name="Slide Number Placeholder 2"/>
          <p:cNvSpPr>
            <a:spLocks noGrp="1"/>
          </p:cNvSpPr>
          <p:nvPr/>
        </p:nvSpPr>
        <p:spPr>
          <a:xfrm>
            <a:off x="7113276" y="5006975"/>
            <a:ext cx="446405" cy="251460"/>
          </a:xfrm>
          <a:prstGeom prst="rect">
            <a:avLst/>
          </a:prstGeom>
          <a:solidFill>
            <a:srgbClr val="F9BE19"/>
          </a:solidFill>
        </p:spPr>
        <p:txBody>
          <a:bodyPr vert="horz" lIns="91365" tIns="45684" rIns="91365" bIns="45684"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32">
              <a:defRPr/>
            </a:pPr>
            <a:fld id="{05502A5B-6024-440D-A5A9-5A109256076E}" type="slidenum">
              <a:rPr lang="en-US" b="1">
                <a:solidFill>
                  <a:schemeClr val="tx1"/>
                </a:solidFill>
                <a:latin typeface="Calibri" panose="020F0502020204030204"/>
              </a:rPr>
              <a:pPr defTabSz="913632">
                <a:defRPr/>
              </a:pPr>
              <a:t>124</a:t>
            </a:fld>
            <a:endParaRPr lang="en-US" b="1">
              <a:solidFill>
                <a:schemeClr val="tx1"/>
              </a:solidFill>
              <a:latin typeface="Calibri" panose="020F0502020204030204"/>
            </a:endParaRPr>
          </a:p>
        </p:txBody>
      </p:sp>
      <p:sp>
        <p:nvSpPr>
          <p:cNvPr id="6" name="Title 1"/>
          <p:cNvSpPr>
            <a:spLocks noGrp="1"/>
          </p:cNvSpPr>
          <p:nvPr>
            <p:ph type="title"/>
          </p:nvPr>
        </p:nvSpPr>
        <p:spPr>
          <a:xfrm>
            <a:off x="255480" y="144000"/>
            <a:ext cx="6520220" cy="344032"/>
          </a:xfrm>
        </p:spPr>
        <p:txBody>
          <a:bodyPr>
            <a:noAutofit/>
          </a:bodyPr>
          <a:lstStyle/>
          <a:p>
            <a:r>
              <a:rPr lang="id-ID" dirty="0">
                <a:sym typeface="+mn-ea"/>
              </a:rPr>
              <a:t>Lanjutan ... (KOMPONEN EVALUASI AKIP </a:t>
            </a:r>
            <a:r>
              <a:rPr lang="en-US" dirty="0">
                <a:sym typeface="+mn-ea"/>
              </a:rPr>
              <a:t>PUSAT </a:t>
            </a:r>
            <a:r>
              <a:rPr lang="id-ID" dirty="0">
                <a:sym typeface="+mn-ea"/>
              </a:rPr>
              <a:t>OLEH APIP)</a:t>
            </a:r>
            <a:endParaRPr lang="id-ID" dirty="0"/>
          </a:p>
        </p:txBody>
      </p:sp>
    </p:spTree>
    <p:extLst>
      <p:ext uri="{BB962C8B-B14F-4D97-AF65-F5344CB8AC3E}">
        <p14:creationId xmlns:p14="http://schemas.microsoft.com/office/powerpoint/2010/main" val="307630927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p:nvPr>
            <p:extLst>
              <p:ext uri="{D42A27DB-BD31-4B8C-83A1-F6EECF244321}">
                <p14:modId xmlns:p14="http://schemas.microsoft.com/office/powerpoint/2010/main" val="1590067358"/>
              </p:ext>
            </p:extLst>
          </p:nvPr>
        </p:nvGraphicFramePr>
        <p:xfrm>
          <a:off x="395837" y="597600"/>
          <a:ext cx="6768000" cy="3890305"/>
        </p:xfrm>
        <a:graphic>
          <a:graphicData uri="http://schemas.openxmlformats.org/drawingml/2006/table">
            <a:tbl>
              <a:tblPr firstRow="1" bandRow="1">
                <a:tableStyleId>{F5AB1C69-6EDB-4FF4-983F-18BD219EF322}</a:tableStyleId>
              </a:tblPr>
              <a:tblGrid>
                <a:gridCol w="360000">
                  <a:extLst>
                    <a:ext uri="{9D8B030D-6E8A-4147-A177-3AD203B41FA5}">
                      <a16:colId xmlns:a16="http://schemas.microsoft.com/office/drawing/2014/main" val="20000"/>
                    </a:ext>
                  </a:extLst>
                </a:gridCol>
                <a:gridCol w="5868000">
                  <a:extLst>
                    <a:ext uri="{9D8B030D-6E8A-4147-A177-3AD203B41FA5}">
                      <a16:colId xmlns:a16="http://schemas.microsoft.com/office/drawing/2014/main" val="20001"/>
                    </a:ext>
                  </a:extLst>
                </a:gridCol>
                <a:gridCol w="540000">
                  <a:extLst>
                    <a:ext uri="{9D8B030D-6E8A-4147-A177-3AD203B41FA5}">
                      <a16:colId xmlns:a16="http://schemas.microsoft.com/office/drawing/2014/main" val="20002"/>
                    </a:ext>
                  </a:extLst>
                </a:gridCol>
              </a:tblGrid>
              <a:tr h="388194">
                <a:tc>
                  <a:txBody>
                    <a:bodyPr/>
                    <a:lstStyle/>
                    <a:p>
                      <a:pPr algn="ctr">
                        <a:buNone/>
                      </a:pPr>
                      <a:r>
                        <a:rPr lang="id-ID" altLang="en-US" sz="1100" dirty="0"/>
                        <a:t>NO</a:t>
                      </a:r>
                    </a:p>
                  </a:txBody>
                  <a:tcPr marL="56697" marR="56697" marT="28348" marB="28348" anchor="ctr">
                    <a:solidFill>
                      <a:schemeClr val="bg2">
                        <a:lumMod val="25000"/>
                      </a:schemeClr>
                    </a:solidFill>
                  </a:tcPr>
                </a:tc>
                <a:tc>
                  <a:txBody>
                    <a:bodyPr/>
                    <a:lstStyle/>
                    <a:p>
                      <a:pPr algn="ctr">
                        <a:buNone/>
                      </a:pPr>
                      <a:r>
                        <a:rPr lang="id-ID" altLang="en-US" sz="1100" dirty="0"/>
                        <a:t>KOMPONEN/SUB KOMPONEN</a:t>
                      </a:r>
                    </a:p>
                  </a:txBody>
                  <a:tcPr marL="56697" marR="56697" marT="28348" marB="28348" anchor="ctr">
                    <a:solidFill>
                      <a:schemeClr val="bg2">
                        <a:lumMod val="25000"/>
                      </a:schemeClr>
                    </a:solidFill>
                  </a:tcPr>
                </a:tc>
                <a:tc>
                  <a:txBody>
                    <a:bodyPr/>
                    <a:lstStyle/>
                    <a:p>
                      <a:pPr algn="ctr">
                        <a:buNone/>
                      </a:pPr>
                      <a:r>
                        <a:rPr lang="id-ID" altLang="en-US" sz="1100" dirty="0"/>
                        <a:t>BOBOT</a:t>
                      </a:r>
                    </a:p>
                  </a:txBody>
                  <a:tcPr marL="56697" marR="56697" marT="28348" marB="28348" anchor="ctr">
                    <a:solidFill>
                      <a:schemeClr val="bg2">
                        <a:lumMod val="25000"/>
                      </a:schemeClr>
                    </a:solidFill>
                  </a:tcPr>
                </a:tc>
                <a:extLst>
                  <a:ext uri="{0D108BD9-81ED-4DB2-BD59-A6C34878D82A}">
                    <a16:rowId xmlns:a16="http://schemas.microsoft.com/office/drawing/2014/main" val="10000"/>
                  </a:ext>
                </a:extLst>
              </a:tr>
              <a:tr h="224336">
                <a:tc>
                  <a:txBody>
                    <a:bodyPr/>
                    <a:lstStyle/>
                    <a:p>
                      <a:pPr algn="ctr">
                        <a:buNone/>
                      </a:pPr>
                      <a:endParaRPr lang="id-ID" altLang="en-US" sz="1100" b="1" dirty="0"/>
                    </a:p>
                  </a:txBody>
                  <a:tcPr marL="56697" marR="56697" marT="28348" marB="28348" anchor="ctr"/>
                </a:tc>
                <a:tc>
                  <a:txBody>
                    <a:bodyPr/>
                    <a:lstStyle/>
                    <a:p>
                      <a:pPr algn="l" fontAlgn="t"/>
                      <a:r>
                        <a:rPr lang="en-US" sz="1100" b="0" i="0" u="none" strike="noStrike" dirty="0">
                          <a:effectLst/>
                          <a:latin typeface="+mn-lt"/>
                        </a:rPr>
                        <a:t>19) </a:t>
                      </a:r>
                      <a:r>
                        <a:rPr lang="en-US" sz="1100" b="0" i="0" u="none" strike="noStrike" dirty="0" err="1">
                          <a:effectLst/>
                          <a:latin typeface="+mn-lt"/>
                        </a:rPr>
                        <a:t>Hasil</a:t>
                      </a:r>
                      <a:r>
                        <a:rPr lang="en-US" sz="1100" b="0" i="0" u="none" strike="noStrike" dirty="0">
                          <a:effectLst/>
                          <a:latin typeface="+mn-lt"/>
                        </a:rPr>
                        <a:t> </a:t>
                      </a:r>
                      <a:r>
                        <a:rPr lang="en-US" sz="1100" b="0" i="0" u="none" strike="noStrike" dirty="0" err="1">
                          <a:effectLst/>
                          <a:latin typeface="+mn-lt"/>
                        </a:rPr>
                        <a:t>evaluasi</a:t>
                      </a:r>
                      <a:r>
                        <a:rPr lang="en-US" sz="1100" b="0" i="0" u="none" strike="noStrike" dirty="0">
                          <a:effectLst/>
                          <a:latin typeface="+mn-lt"/>
                        </a:rPr>
                        <a:t> </a:t>
                      </a:r>
                      <a:r>
                        <a:rPr lang="en-US" sz="1100" b="0" i="0" u="none" strike="noStrike" dirty="0" err="1">
                          <a:effectLst/>
                          <a:latin typeface="+mn-lt"/>
                        </a:rPr>
                        <a:t>akuntabilitas</a:t>
                      </a:r>
                      <a:r>
                        <a:rPr lang="en-US" sz="1100" b="0" i="0" u="none" strike="noStrike" dirty="0">
                          <a:effectLst/>
                          <a:latin typeface="+mn-lt"/>
                        </a:rPr>
                        <a:t> </a:t>
                      </a:r>
                      <a:r>
                        <a:rPr lang="en-US" sz="1100" b="0" i="0" u="none" strike="noStrike" dirty="0" err="1">
                          <a:effectLst/>
                          <a:latin typeface="+mn-lt"/>
                        </a:rPr>
                        <a:t>kinerja</a:t>
                      </a:r>
                      <a:r>
                        <a:rPr lang="en-US" sz="1100" b="0" i="0" u="none" strike="noStrike" dirty="0">
                          <a:effectLst/>
                          <a:latin typeface="+mn-lt"/>
                        </a:rPr>
                        <a:t> </a:t>
                      </a:r>
                      <a:r>
                        <a:rPr lang="en-US" sz="1100" b="0" i="0" u="none" strike="noStrike" dirty="0" err="1">
                          <a:effectLst/>
                          <a:latin typeface="+mn-lt"/>
                        </a:rPr>
                        <a:t>telah</a:t>
                      </a:r>
                      <a:r>
                        <a:rPr lang="en-US" sz="1100" b="0" i="0" u="none" strike="noStrike" dirty="0">
                          <a:effectLst/>
                          <a:latin typeface="+mn-lt"/>
                        </a:rPr>
                        <a:t> </a:t>
                      </a:r>
                      <a:r>
                        <a:rPr lang="en-US" sz="1100" b="0" i="0" u="none" strike="noStrike" dirty="0" err="1">
                          <a:effectLst/>
                          <a:latin typeface="+mn-lt"/>
                        </a:rPr>
                        <a:t>ditindaklanjuti</a:t>
                      </a:r>
                      <a:r>
                        <a:rPr lang="en-US" sz="1100" b="0" i="0" u="none" strike="noStrike" dirty="0">
                          <a:effectLst/>
                          <a:latin typeface="+mn-lt"/>
                        </a:rPr>
                        <a:t> </a:t>
                      </a:r>
                      <a:r>
                        <a:rPr lang="en-US" sz="1100" b="0" i="0" u="none" strike="noStrike" dirty="0" err="1">
                          <a:effectLst/>
                          <a:latin typeface="+mn-lt"/>
                        </a:rPr>
                        <a:t>untuk</a:t>
                      </a:r>
                      <a:r>
                        <a:rPr lang="en-US" sz="1100" b="0" i="0" u="none" strike="noStrike" dirty="0">
                          <a:effectLst/>
                          <a:latin typeface="+mn-lt"/>
                        </a:rPr>
                        <a:t> </a:t>
                      </a:r>
                      <a:r>
                        <a:rPr lang="en-US" sz="1100" b="0" i="0" u="none" strike="noStrike" dirty="0" err="1">
                          <a:effectLst/>
                          <a:latin typeface="+mn-lt"/>
                        </a:rPr>
                        <a:t>perbaikan</a:t>
                      </a:r>
                      <a:r>
                        <a:rPr lang="en-US" sz="1100" b="0" i="0" u="none" strike="noStrike" dirty="0">
                          <a:effectLst/>
                          <a:latin typeface="+mn-lt"/>
                        </a:rPr>
                        <a:t> </a:t>
                      </a:r>
                      <a:r>
                        <a:rPr lang="en-US" sz="1100" b="0" i="0" u="none" strike="noStrike" dirty="0" err="1">
                          <a:effectLst/>
                          <a:latin typeface="+mn-lt"/>
                        </a:rPr>
                        <a:t>penerapan</a:t>
                      </a:r>
                      <a:r>
                        <a:rPr lang="en-US" sz="1100" b="0" i="0" u="none" strike="noStrike" dirty="0">
                          <a:effectLst/>
                          <a:latin typeface="+mn-lt"/>
                        </a:rPr>
                        <a:t> </a:t>
                      </a:r>
                      <a:r>
                        <a:rPr lang="en-US" sz="1100" b="0" i="0" u="none" strike="noStrike" dirty="0" err="1">
                          <a:effectLst/>
                          <a:latin typeface="+mn-lt"/>
                        </a:rPr>
                        <a:t>manajemen</a:t>
                      </a:r>
                      <a:r>
                        <a:rPr lang="en-US" sz="1100" b="0" i="0" u="none" strike="noStrike" dirty="0">
                          <a:effectLst/>
                          <a:latin typeface="+mn-lt"/>
                        </a:rPr>
                        <a:t> </a:t>
                      </a:r>
                      <a:r>
                        <a:rPr lang="en-US" sz="1100" b="0" i="0" u="none" strike="noStrike" dirty="0" err="1">
                          <a:effectLst/>
                          <a:latin typeface="+mn-lt"/>
                        </a:rPr>
                        <a:t>kinerja</a:t>
                      </a:r>
                      <a:endParaRPr lang="en-US" sz="1100" b="0" i="0" u="none" strike="noStrike" dirty="0">
                        <a:effectLst/>
                        <a:latin typeface="+mn-lt"/>
                      </a:endParaRPr>
                    </a:p>
                  </a:txBody>
                  <a:tcPr marL="9525" marR="9525" marT="9525" marB="0"/>
                </a:tc>
                <a:tc>
                  <a:txBody>
                    <a:bodyPr/>
                    <a:lstStyle/>
                    <a:p>
                      <a:pPr algn="ctr">
                        <a:buNone/>
                      </a:pPr>
                      <a:endParaRPr lang="id-ID" altLang="en-US" sz="1100" b="0" i="1" dirty="0"/>
                    </a:p>
                  </a:txBody>
                  <a:tcPr marL="56697" marR="56697" marT="28348" marB="28348" anchor="ctr"/>
                </a:tc>
                <a:extLst>
                  <a:ext uri="{0D108BD9-81ED-4DB2-BD59-A6C34878D82A}">
                    <a16:rowId xmlns:a16="http://schemas.microsoft.com/office/drawing/2014/main" val="10001"/>
                  </a:ext>
                </a:extLst>
              </a:tr>
              <a:tr h="224336">
                <a:tc>
                  <a:txBody>
                    <a:bodyPr/>
                    <a:lstStyle/>
                    <a:p>
                      <a:pPr algn="ctr">
                        <a:buNone/>
                      </a:pPr>
                      <a:endParaRPr lang="id-ID" altLang="en-US" sz="1100" b="1" dirty="0"/>
                    </a:p>
                  </a:txBody>
                  <a:tcPr marL="56697" marR="56697" marT="28348" marB="28348" anchor="ctr"/>
                </a:tc>
                <a:tc>
                  <a:txBody>
                    <a:bodyPr/>
                    <a:lstStyle/>
                    <a:p>
                      <a:pPr algn="l" fontAlgn="t"/>
                      <a:r>
                        <a:rPr lang="en-US" sz="1100" b="0" i="0" u="none" strike="noStrike" dirty="0">
                          <a:effectLst/>
                          <a:latin typeface="+mn-lt"/>
                        </a:rPr>
                        <a:t>20) </a:t>
                      </a:r>
                      <a:r>
                        <a:rPr lang="en-US" sz="1100" b="0" i="0" u="none" strike="noStrike" dirty="0" err="1">
                          <a:effectLst/>
                          <a:latin typeface="+mn-lt"/>
                        </a:rPr>
                        <a:t>Hasil</a:t>
                      </a:r>
                      <a:r>
                        <a:rPr lang="en-US" sz="1100" b="0" i="0" u="none" strike="noStrike" dirty="0">
                          <a:effectLst/>
                          <a:latin typeface="+mn-lt"/>
                        </a:rPr>
                        <a:t> </a:t>
                      </a:r>
                      <a:r>
                        <a:rPr lang="en-US" sz="1100" b="0" i="0" u="none" strike="noStrike" dirty="0" err="1">
                          <a:effectLst/>
                          <a:latin typeface="+mn-lt"/>
                        </a:rPr>
                        <a:t>evaluasi</a:t>
                      </a:r>
                      <a:r>
                        <a:rPr lang="en-US" sz="1100" b="0" i="0" u="none" strike="noStrike" dirty="0">
                          <a:effectLst/>
                          <a:latin typeface="+mn-lt"/>
                        </a:rPr>
                        <a:t> </a:t>
                      </a:r>
                      <a:r>
                        <a:rPr lang="en-US" sz="1100" b="0" i="0" u="none" strike="noStrike" dirty="0" err="1">
                          <a:effectLst/>
                          <a:latin typeface="+mn-lt"/>
                        </a:rPr>
                        <a:t>akuntabilitas</a:t>
                      </a:r>
                      <a:r>
                        <a:rPr lang="en-US" sz="1100" b="0" i="0" u="none" strike="noStrike" dirty="0">
                          <a:effectLst/>
                          <a:latin typeface="+mn-lt"/>
                        </a:rPr>
                        <a:t> </a:t>
                      </a:r>
                      <a:r>
                        <a:rPr lang="en-US" sz="1100" b="0" i="0" u="none" strike="noStrike" dirty="0" err="1">
                          <a:effectLst/>
                          <a:latin typeface="+mn-lt"/>
                        </a:rPr>
                        <a:t>kinerja</a:t>
                      </a:r>
                      <a:r>
                        <a:rPr lang="en-US" sz="1100" b="0" i="0" u="none" strike="noStrike" dirty="0">
                          <a:effectLst/>
                          <a:latin typeface="+mn-lt"/>
                        </a:rPr>
                        <a:t> </a:t>
                      </a:r>
                      <a:r>
                        <a:rPr lang="en-US" sz="1100" b="0" i="0" u="none" strike="noStrike" dirty="0" err="1">
                          <a:effectLst/>
                          <a:latin typeface="+mn-lt"/>
                        </a:rPr>
                        <a:t>telah</a:t>
                      </a:r>
                      <a:r>
                        <a:rPr lang="en-US" sz="1100" b="0" i="0" u="none" strike="noStrike" dirty="0">
                          <a:effectLst/>
                          <a:latin typeface="+mn-lt"/>
                        </a:rPr>
                        <a:t> </a:t>
                      </a:r>
                      <a:r>
                        <a:rPr lang="en-US" sz="1100" b="0" i="0" u="none" strike="noStrike" dirty="0" err="1">
                          <a:effectLst/>
                          <a:latin typeface="+mn-lt"/>
                        </a:rPr>
                        <a:t>ditindaklanjuti</a:t>
                      </a:r>
                      <a:r>
                        <a:rPr lang="en-US" sz="1100" b="0" i="0" u="none" strike="noStrike" dirty="0">
                          <a:effectLst/>
                          <a:latin typeface="+mn-lt"/>
                        </a:rPr>
                        <a:t> </a:t>
                      </a:r>
                      <a:r>
                        <a:rPr lang="en-US" sz="1100" b="0" i="0" u="none" strike="noStrike" dirty="0" err="1">
                          <a:effectLst/>
                          <a:latin typeface="+mn-lt"/>
                        </a:rPr>
                        <a:t>untuk</a:t>
                      </a:r>
                      <a:r>
                        <a:rPr lang="en-US" sz="1100" b="0" i="0" u="none" strike="noStrike" dirty="0">
                          <a:effectLst/>
                          <a:latin typeface="+mn-lt"/>
                        </a:rPr>
                        <a:t> </a:t>
                      </a:r>
                      <a:r>
                        <a:rPr lang="en-US" sz="1100" b="0" i="0" u="none" strike="noStrike" dirty="0" err="1">
                          <a:effectLst/>
                          <a:latin typeface="+mn-lt"/>
                        </a:rPr>
                        <a:t>mengukur</a:t>
                      </a:r>
                      <a:r>
                        <a:rPr lang="en-US" sz="1100" b="0" i="0" u="none" strike="noStrike" dirty="0">
                          <a:effectLst/>
                          <a:latin typeface="+mn-lt"/>
                        </a:rPr>
                        <a:t> </a:t>
                      </a:r>
                      <a:r>
                        <a:rPr lang="en-US" sz="1100" b="0" i="0" u="none" strike="noStrike" dirty="0" err="1">
                          <a:effectLst/>
                          <a:latin typeface="+mn-lt"/>
                        </a:rPr>
                        <a:t>keberhasilan</a:t>
                      </a:r>
                      <a:r>
                        <a:rPr lang="en-US" sz="1100" b="0" i="0" u="none" strike="noStrike" dirty="0">
                          <a:effectLst/>
                          <a:latin typeface="+mn-lt"/>
                        </a:rPr>
                        <a:t> unit </a:t>
                      </a:r>
                      <a:r>
                        <a:rPr lang="en-US" sz="1100" b="0" i="0" u="none" strike="noStrike" dirty="0" err="1">
                          <a:effectLst/>
                          <a:latin typeface="+mn-lt"/>
                        </a:rPr>
                        <a:t>kerja</a:t>
                      </a:r>
                      <a:endParaRPr lang="en-US" sz="1100" b="0" i="0" u="none" strike="noStrike" dirty="0">
                        <a:effectLst/>
                        <a:latin typeface="+mn-lt"/>
                      </a:endParaRPr>
                    </a:p>
                  </a:txBody>
                  <a:tcPr marL="9525" marR="9525" marT="9525" marB="0"/>
                </a:tc>
                <a:tc>
                  <a:txBody>
                    <a:bodyPr/>
                    <a:lstStyle/>
                    <a:p>
                      <a:pPr algn="ctr">
                        <a:buNone/>
                      </a:pPr>
                      <a:endParaRPr lang="id-ID" altLang="en-US" sz="1100" b="0" i="1" dirty="0"/>
                    </a:p>
                  </a:txBody>
                  <a:tcPr marL="56697" marR="56697" marT="28348" marB="28348" anchor="ctr"/>
                </a:tc>
                <a:extLst>
                  <a:ext uri="{0D108BD9-81ED-4DB2-BD59-A6C34878D82A}">
                    <a16:rowId xmlns:a16="http://schemas.microsoft.com/office/drawing/2014/main" val="10002"/>
                  </a:ext>
                </a:extLst>
              </a:tr>
              <a:tr h="224336">
                <a:tc>
                  <a:txBody>
                    <a:bodyPr/>
                    <a:lstStyle/>
                    <a:p>
                      <a:pPr algn="ctr">
                        <a:buNone/>
                      </a:pPr>
                      <a:endParaRPr lang="id-ID" altLang="en-US" sz="1100" b="1" dirty="0"/>
                    </a:p>
                  </a:txBody>
                  <a:tcPr marL="56697" marR="56697" marT="28348" marB="28348" anchor="ctr"/>
                </a:tc>
                <a:tc>
                  <a:txBody>
                    <a:bodyPr/>
                    <a:lstStyle/>
                    <a:p>
                      <a:pPr algn="l" fontAlgn="t"/>
                      <a:r>
                        <a:rPr lang="en-US" sz="1100" b="0" i="0" u="none" strike="noStrike" dirty="0">
                          <a:effectLst/>
                          <a:latin typeface="+mn-lt"/>
                        </a:rPr>
                        <a:t>21) </a:t>
                      </a:r>
                      <a:r>
                        <a:rPr lang="en-US" sz="1100" b="0" i="0" u="none" strike="noStrike" dirty="0" err="1">
                          <a:effectLst/>
                          <a:latin typeface="+mn-lt"/>
                        </a:rPr>
                        <a:t>Hasil</a:t>
                      </a:r>
                      <a:r>
                        <a:rPr lang="en-US" sz="1100" b="0" i="0" u="none" strike="noStrike" dirty="0">
                          <a:effectLst/>
                          <a:latin typeface="+mn-lt"/>
                        </a:rPr>
                        <a:t> </a:t>
                      </a:r>
                      <a:r>
                        <a:rPr lang="en-US" sz="1100" b="0" i="0" u="none" strike="noStrike" dirty="0" err="1">
                          <a:effectLst/>
                          <a:latin typeface="+mn-lt"/>
                        </a:rPr>
                        <a:t>evaluasi</a:t>
                      </a:r>
                      <a:r>
                        <a:rPr lang="en-US" sz="1100" b="0" i="0" u="none" strike="noStrike" dirty="0">
                          <a:effectLst/>
                          <a:latin typeface="+mn-lt"/>
                        </a:rPr>
                        <a:t> program </a:t>
                      </a:r>
                      <a:r>
                        <a:rPr lang="en-US" sz="1100" b="0" i="0" u="none" strike="noStrike" dirty="0" err="1">
                          <a:effectLst/>
                          <a:latin typeface="+mn-lt"/>
                        </a:rPr>
                        <a:t>telah</a:t>
                      </a:r>
                      <a:r>
                        <a:rPr lang="en-US" sz="1100" b="0" i="0" u="none" strike="noStrike" dirty="0">
                          <a:effectLst/>
                          <a:latin typeface="+mn-lt"/>
                        </a:rPr>
                        <a:t> </a:t>
                      </a:r>
                      <a:r>
                        <a:rPr lang="en-US" sz="1100" b="0" i="0" u="none" strike="noStrike" dirty="0" err="1">
                          <a:effectLst/>
                          <a:latin typeface="+mn-lt"/>
                        </a:rPr>
                        <a:t>ditindaklanjuti</a:t>
                      </a:r>
                      <a:r>
                        <a:rPr lang="en-US" sz="1100" b="0" i="0" u="none" strike="noStrike" dirty="0">
                          <a:effectLst/>
                          <a:latin typeface="+mn-lt"/>
                        </a:rPr>
                        <a:t> </a:t>
                      </a:r>
                      <a:r>
                        <a:rPr lang="en-US" sz="1100" b="0" i="0" u="none" strike="noStrike" dirty="0" err="1">
                          <a:effectLst/>
                          <a:latin typeface="+mn-lt"/>
                        </a:rPr>
                        <a:t>untuk</a:t>
                      </a:r>
                      <a:r>
                        <a:rPr lang="en-US" sz="1100" b="0" i="0" u="none" strike="noStrike" dirty="0">
                          <a:effectLst/>
                          <a:latin typeface="+mn-lt"/>
                        </a:rPr>
                        <a:t> </a:t>
                      </a:r>
                      <a:r>
                        <a:rPr lang="en-US" sz="1100" b="0" i="0" u="none" strike="noStrike" dirty="0" err="1">
                          <a:effectLst/>
                          <a:latin typeface="+mn-lt"/>
                        </a:rPr>
                        <a:t>perbaikan</a:t>
                      </a:r>
                      <a:r>
                        <a:rPr lang="en-US" sz="1100" b="0" i="0" u="none" strike="noStrike" dirty="0">
                          <a:effectLst/>
                          <a:latin typeface="+mn-lt"/>
                        </a:rPr>
                        <a:t> </a:t>
                      </a:r>
                      <a:r>
                        <a:rPr lang="en-US" sz="1100" b="0" i="0" u="none" strike="noStrike" dirty="0" err="1">
                          <a:effectLst/>
                          <a:latin typeface="+mn-lt"/>
                        </a:rPr>
                        <a:t>perencanaan</a:t>
                      </a:r>
                      <a:r>
                        <a:rPr lang="en-US" sz="1100" b="0" i="0" u="none" strike="noStrike" dirty="0">
                          <a:effectLst/>
                          <a:latin typeface="+mn-lt"/>
                        </a:rPr>
                        <a:t> program di masa yang </a:t>
                      </a:r>
                      <a:r>
                        <a:rPr lang="en-US" sz="1100" b="0" i="0" u="none" strike="noStrike" dirty="0" err="1">
                          <a:effectLst/>
                          <a:latin typeface="+mn-lt"/>
                        </a:rPr>
                        <a:t>akan</a:t>
                      </a:r>
                      <a:r>
                        <a:rPr lang="en-US" sz="1100" b="0" i="0" u="none" strike="noStrike" dirty="0">
                          <a:effectLst/>
                          <a:latin typeface="+mn-lt"/>
                        </a:rPr>
                        <a:t> </a:t>
                      </a:r>
                      <a:r>
                        <a:rPr lang="en-US" sz="1100" b="0" i="0" u="none" strike="noStrike" dirty="0" err="1">
                          <a:effectLst/>
                          <a:latin typeface="+mn-lt"/>
                        </a:rPr>
                        <a:t>datang</a:t>
                      </a:r>
                      <a:endParaRPr lang="en-US" sz="1100" b="0" i="0" u="none" strike="noStrike" dirty="0">
                        <a:effectLst/>
                        <a:latin typeface="+mn-lt"/>
                      </a:endParaRPr>
                    </a:p>
                  </a:txBody>
                  <a:tcPr marL="9525" marR="9525" marT="9525" marB="0"/>
                </a:tc>
                <a:tc>
                  <a:txBody>
                    <a:bodyPr/>
                    <a:lstStyle/>
                    <a:p>
                      <a:pPr algn="ctr">
                        <a:buNone/>
                      </a:pPr>
                      <a:endParaRPr lang="id-ID" altLang="en-US" sz="1100" b="0" i="1" dirty="0"/>
                    </a:p>
                  </a:txBody>
                  <a:tcPr marL="56697" marR="56697" marT="28348" marB="28348" anchor="ctr"/>
                </a:tc>
                <a:extLst>
                  <a:ext uri="{0D108BD9-81ED-4DB2-BD59-A6C34878D82A}">
                    <a16:rowId xmlns:a16="http://schemas.microsoft.com/office/drawing/2014/main" val="10003"/>
                  </a:ext>
                </a:extLst>
              </a:tr>
              <a:tr h="224336">
                <a:tc>
                  <a:txBody>
                    <a:bodyPr/>
                    <a:lstStyle/>
                    <a:p>
                      <a:pPr algn="ctr">
                        <a:buNone/>
                      </a:pPr>
                      <a:endParaRPr lang="id-ID" altLang="en-US" sz="1100" b="1" dirty="0"/>
                    </a:p>
                  </a:txBody>
                  <a:tcPr marL="56697" marR="56697" marT="28348" marB="28348" anchor="ctr"/>
                </a:tc>
                <a:tc>
                  <a:txBody>
                    <a:bodyPr/>
                    <a:lstStyle/>
                    <a:p>
                      <a:pPr algn="l" fontAlgn="t"/>
                      <a:r>
                        <a:rPr lang="en-US" sz="1100" b="0" i="0" u="none" strike="noStrike" dirty="0">
                          <a:effectLst/>
                          <a:latin typeface="+mn-lt"/>
                        </a:rPr>
                        <a:t>22) </a:t>
                      </a:r>
                      <a:r>
                        <a:rPr lang="en-US" sz="1100" b="0" i="0" u="none" strike="noStrike" dirty="0" err="1">
                          <a:effectLst/>
                          <a:latin typeface="+mn-lt"/>
                        </a:rPr>
                        <a:t>Hasil</a:t>
                      </a:r>
                      <a:r>
                        <a:rPr lang="en-US" sz="1100" b="0" i="0" u="none" strike="noStrike" dirty="0">
                          <a:effectLst/>
                          <a:latin typeface="+mn-lt"/>
                        </a:rPr>
                        <a:t> </a:t>
                      </a:r>
                      <a:r>
                        <a:rPr lang="en-US" sz="1100" b="0" i="0" u="none" strike="noStrike" dirty="0" err="1">
                          <a:effectLst/>
                          <a:latin typeface="+mn-lt"/>
                        </a:rPr>
                        <a:t>evaluasi</a:t>
                      </a:r>
                      <a:r>
                        <a:rPr lang="en-US" sz="1100" b="0" i="0" u="none" strike="noStrike" dirty="0">
                          <a:effectLst/>
                          <a:latin typeface="+mn-lt"/>
                        </a:rPr>
                        <a:t> program </a:t>
                      </a:r>
                      <a:r>
                        <a:rPr lang="en-US" sz="1100" b="0" i="0" u="none" strike="noStrike" dirty="0" err="1">
                          <a:effectLst/>
                          <a:latin typeface="+mn-lt"/>
                        </a:rPr>
                        <a:t>telah</a:t>
                      </a:r>
                      <a:r>
                        <a:rPr lang="en-US" sz="1100" b="0" i="0" u="none" strike="noStrike" dirty="0">
                          <a:effectLst/>
                          <a:latin typeface="+mn-lt"/>
                        </a:rPr>
                        <a:t> </a:t>
                      </a:r>
                      <a:r>
                        <a:rPr lang="en-US" sz="1100" b="0" i="0" u="none" strike="noStrike" dirty="0" err="1">
                          <a:effectLst/>
                          <a:latin typeface="+mn-lt"/>
                        </a:rPr>
                        <a:t>ditindaklanjuti</a:t>
                      </a:r>
                      <a:r>
                        <a:rPr lang="en-US" sz="1100" b="0" i="0" u="none" strike="noStrike" dirty="0">
                          <a:effectLst/>
                          <a:latin typeface="+mn-lt"/>
                        </a:rPr>
                        <a:t> </a:t>
                      </a:r>
                      <a:r>
                        <a:rPr lang="en-US" sz="1100" b="0" i="0" u="none" strike="noStrike" dirty="0" err="1">
                          <a:effectLst/>
                          <a:latin typeface="+mn-lt"/>
                        </a:rPr>
                        <a:t>untuk</a:t>
                      </a:r>
                      <a:r>
                        <a:rPr lang="en-US" sz="1100" b="0" i="0" u="none" strike="noStrike" dirty="0">
                          <a:effectLst/>
                          <a:latin typeface="+mn-lt"/>
                        </a:rPr>
                        <a:t> </a:t>
                      </a:r>
                      <a:r>
                        <a:rPr lang="en-US" sz="1100" b="0" i="0" u="none" strike="noStrike" dirty="0" err="1">
                          <a:effectLst/>
                          <a:latin typeface="+mn-lt"/>
                        </a:rPr>
                        <a:t>perbaikan</a:t>
                      </a:r>
                      <a:r>
                        <a:rPr lang="en-US" sz="1100" b="0" i="0" u="none" strike="noStrike" dirty="0">
                          <a:effectLst/>
                          <a:latin typeface="+mn-lt"/>
                        </a:rPr>
                        <a:t> </a:t>
                      </a:r>
                      <a:r>
                        <a:rPr lang="en-US" sz="1100" b="0" i="0" u="none" strike="noStrike" dirty="0" err="1">
                          <a:effectLst/>
                          <a:latin typeface="+mn-lt"/>
                        </a:rPr>
                        <a:t>pelaksanaan</a:t>
                      </a:r>
                      <a:r>
                        <a:rPr lang="en-US" sz="1100" b="0" i="0" u="none" strike="noStrike" dirty="0">
                          <a:effectLst/>
                          <a:latin typeface="+mn-lt"/>
                        </a:rPr>
                        <a:t> program di masa yang </a:t>
                      </a:r>
                      <a:r>
                        <a:rPr lang="en-US" sz="1100" b="0" i="0" u="none" strike="noStrike" dirty="0" err="1">
                          <a:effectLst/>
                          <a:latin typeface="+mn-lt"/>
                        </a:rPr>
                        <a:t>akan</a:t>
                      </a:r>
                      <a:r>
                        <a:rPr lang="en-US" sz="1100" b="0" i="0" u="none" strike="noStrike" dirty="0">
                          <a:effectLst/>
                          <a:latin typeface="+mn-lt"/>
                        </a:rPr>
                        <a:t> </a:t>
                      </a:r>
                      <a:r>
                        <a:rPr lang="en-US" sz="1100" b="0" i="0" u="none" strike="noStrike" dirty="0" err="1">
                          <a:effectLst/>
                          <a:latin typeface="+mn-lt"/>
                        </a:rPr>
                        <a:t>datang</a:t>
                      </a:r>
                      <a:endParaRPr lang="en-US" sz="1100" b="0" i="0" u="none" strike="noStrike" dirty="0">
                        <a:effectLst/>
                        <a:latin typeface="+mn-lt"/>
                      </a:endParaRPr>
                    </a:p>
                  </a:txBody>
                  <a:tcPr marL="9525" marR="9525" marT="9525" marB="0"/>
                </a:tc>
                <a:tc>
                  <a:txBody>
                    <a:bodyPr/>
                    <a:lstStyle/>
                    <a:p>
                      <a:pPr algn="ctr">
                        <a:buNone/>
                      </a:pPr>
                      <a:endParaRPr lang="id-ID" altLang="en-US" sz="1100" b="0" i="1" dirty="0"/>
                    </a:p>
                  </a:txBody>
                  <a:tcPr marL="56697" marR="56697" marT="28348" marB="28348" anchor="ctr"/>
                </a:tc>
                <a:extLst>
                  <a:ext uri="{0D108BD9-81ED-4DB2-BD59-A6C34878D82A}">
                    <a16:rowId xmlns:a16="http://schemas.microsoft.com/office/drawing/2014/main" val="10004"/>
                  </a:ext>
                </a:extLst>
              </a:tr>
              <a:tr h="224336">
                <a:tc>
                  <a:txBody>
                    <a:bodyPr/>
                    <a:lstStyle/>
                    <a:p>
                      <a:pPr algn="ctr">
                        <a:buNone/>
                      </a:pPr>
                      <a:endParaRPr lang="id-ID" altLang="en-US" sz="1100" b="1" dirty="0"/>
                    </a:p>
                  </a:txBody>
                  <a:tcPr marL="56697" marR="56697" marT="28348" marB="28348" anchor="ctr"/>
                </a:tc>
                <a:tc>
                  <a:txBody>
                    <a:bodyPr/>
                    <a:lstStyle/>
                    <a:p>
                      <a:pPr algn="l" fontAlgn="t"/>
                      <a:r>
                        <a:rPr lang="en-US" sz="1100" b="0" i="0" u="none" strike="noStrike" dirty="0">
                          <a:effectLst/>
                          <a:latin typeface="+mn-lt"/>
                        </a:rPr>
                        <a:t>23) </a:t>
                      </a:r>
                      <a:r>
                        <a:rPr lang="en-US" sz="1100" b="0" i="0" u="none" strike="noStrike" dirty="0" err="1">
                          <a:effectLst/>
                          <a:latin typeface="+mn-lt"/>
                        </a:rPr>
                        <a:t>Hasil</a:t>
                      </a:r>
                      <a:r>
                        <a:rPr lang="en-US" sz="1100" b="0" i="0" u="none" strike="noStrike" dirty="0">
                          <a:effectLst/>
                          <a:latin typeface="+mn-lt"/>
                        </a:rPr>
                        <a:t> </a:t>
                      </a:r>
                      <a:r>
                        <a:rPr lang="en-US" sz="1100" b="0" i="0" u="none" strike="noStrike" dirty="0" err="1">
                          <a:effectLst/>
                          <a:latin typeface="+mn-lt"/>
                        </a:rPr>
                        <a:t>evaluasi</a:t>
                      </a:r>
                      <a:r>
                        <a:rPr lang="en-US" sz="1100" b="0" i="0" u="none" strike="noStrike" dirty="0">
                          <a:effectLst/>
                          <a:latin typeface="+mn-lt"/>
                        </a:rPr>
                        <a:t> </a:t>
                      </a:r>
                      <a:r>
                        <a:rPr lang="en-US" sz="1100" b="0" i="0" u="none" strike="noStrike" dirty="0" err="1">
                          <a:effectLst/>
                          <a:latin typeface="+mn-lt"/>
                        </a:rPr>
                        <a:t>Rencana</a:t>
                      </a:r>
                      <a:r>
                        <a:rPr lang="en-US" sz="1100" b="0" i="0" u="none" strike="noStrike" dirty="0">
                          <a:effectLst/>
                          <a:latin typeface="+mn-lt"/>
                        </a:rPr>
                        <a:t> </a:t>
                      </a:r>
                      <a:r>
                        <a:rPr lang="en-US" sz="1100" b="0" i="0" u="none" strike="noStrike" dirty="0" err="1">
                          <a:effectLst/>
                          <a:latin typeface="+mn-lt"/>
                        </a:rPr>
                        <a:t>Aksi</a:t>
                      </a:r>
                      <a:r>
                        <a:rPr lang="en-US" sz="1100" b="0" i="0" u="none" strike="noStrike" dirty="0">
                          <a:effectLst/>
                          <a:latin typeface="+mn-lt"/>
                        </a:rPr>
                        <a:t> </a:t>
                      </a:r>
                      <a:r>
                        <a:rPr lang="en-US" sz="1100" b="0" i="0" u="none" strike="noStrike" dirty="0" err="1">
                          <a:effectLst/>
                          <a:latin typeface="+mn-lt"/>
                        </a:rPr>
                        <a:t>telah</a:t>
                      </a:r>
                      <a:r>
                        <a:rPr lang="en-US" sz="1100" b="0" i="0" u="none" strike="noStrike" dirty="0">
                          <a:effectLst/>
                          <a:latin typeface="+mn-lt"/>
                        </a:rPr>
                        <a:t> </a:t>
                      </a:r>
                      <a:r>
                        <a:rPr lang="en-US" sz="1100" b="0" i="0" u="none" strike="noStrike" dirty="0" err="1">
                          <a:effectLst/>
                          <a:latin typeface="+mn-lt"/>
                        </a:rPr>
                        <a:t>ditindaklanjuti</a:t>
                      </a:r>
                      <a:r>
                        <a:rPr lang="en-US" sz="1100" b="0" i="0" u="none" strike="noStrike" dirty="0">
                          <a:effectLst/>
                          <a:latin typeface="+mn-lt"/>
                        </a:rPr>
                        <a:t> </a:t>
                      </a:r>
                      <a:r>
                        <a:rPr lang="en-US" sz="1100" b="0" i="0" u="none" strike="noStrike" dirty="0" err="1">
                          <a:effectLst/>
                          <a:latin typeface="+mn-lt"/>
                        </a:rPr>
                        <a:t>dalam</a:t>
                      </a:r>
                      <a:r>
                        <a:rPr lang="en-US" sz="1100" b="0" i="0" u="none" strike="noStrike" dirty="0">
                          <a:effectLst/>
                          <a:latin typeface="+mn-lt"/>
                        </a:rPr>
                        <a:t> </a:t>
                      </a:r>
                      <a:r>
                        <a:rPr lang="en-US" sz="1100" b="0" i="0" u="none" strike="noStrike" dirty="0" err="1">
                          <a:effectLst/>
                          <a:latin typeface="+mn-lt"/>
                        </a:rPr>
                        <a:t>bentuk</a:t>
                      </a:r>
                      <a:r>
                        <a:rPr lang="en-US" sz="1100" b="0" i="0" u="none" strike="noStrike" dirty="0">
                          <a:effectLst/>
                          <a:latin typeface="+mn-lt"/>
                        </a:rPr>
                        <a:t> </a:t>
                      </a:r>
                      <a:r>
                        <a:rPr lang="en-US" sz="1100" b="0" i="0" u="none" strike="noStrike" dirty="0" err="1">
                          <a:effectLst/>
                          <a:latin typeface="+mn-lt"/>
                        </a:rPr>
                        <a:t>langkah-langkah</a:t>
                      </a:r>
                      <a:r>
                        <a:rPr lang="en-US" sz="1100" b="0" i="0" u="none" strike="noStrike" dirty="0">
                          <a:effectLst/>
                          <a:latin typeface="+mn-lt"/>
                        </a:rPr>
                        <a:t> </a:t>
                      </a:r>
                      <a:r>
                        <a:rPr lang="en-US" sz="1100" b="0" i="0" u="none" strike="noStrike" dirty="0" err="1">
                          <a:effectLst/>
                          <a:latin typeface="+mn-lt"/>
                        </a:rPr>
                        <a:t>nyata</a:t>
                      </a:r>
                      <a:endParaRPr lang="en-US" sz="1100" b="0" i="0" u="none" strike="noStrike" dirty="0">
                        <a:effectLst/>
                        <a:latin typeface="+mn-lt"/>
                      </a:endParaRPr>
                    </a:p>
                  </a:txBody>
                  <a:tcPr marL="9525" marR="9525" marT="9525" marB="0"/>
                </a:tc>
                <a:tc>
                  <a:txBody>
                    <a:bodyPr/>
                    <a:lstStyle/>
                    <a:p>
                      <a:pPr algn="ctr">
                        <a:buNone/>
                      </a:pPr>
                      <a:endParaRPr lang="id-ID" altLang="en-US" sz="1100" b="0" i="1" dirty="0"/>
                    </a:p>
                  </a:txBody>
                  <a:tcPr marL="56697" marR="56697" marT="28348" marB="28348" anchor="ctr"/>
                </a:tc>
                <a:extLst>
                  <a:ext uri="{0D108BD9-81ED-4DB2-BD59-A6C34878D82A}">
                    <a16:rowId xmlns:a16="http://schemas.microsoft.com/office/drawing/2014/main" val="10005"/>
                  </a:ext>
                </a:extLst>
              </a:tr>
              <a:tr h="224336">
                <a:tc gridSpan="2">
                  <a:txBody>
                    <a:bodyPr/>
                    <a:lstStyle/>
                    <a:p>
                      <a:pPr algn="l">
                        <a:buNone/>
                      </a:pPr>
                      <a:r>
                        <a:rPr lang="id-ID" altLang="en-US" sz="1100" dirty="0">
                          <a:solidFill>
                            <a:schemeClr val="bg1"/>
                          </a:solidFill>
                          <a:sym typeface="+mn-ea"/>
                        </a:rPr>
                        <a:t>E. PENCAPAIAN SASARAN/KINERJA ORGANISASI</a:t>
                      </a:r>
                      <a:endParaRPr lang="id-ID" altLang="en-US" sz="1100" b="1" dirty="0">
                        <a:solidFill>
                          <a:schemeClr val="bg1"/>
                        </a:solidFill>
                        <a:sym typeface="+mn-ea"/>
                      </a:endParaRPr>
                    </a:p>
                  </a:txBody>
                  <a:tcPr marL="56697" marR="56697" marT="28348" marB="28348" anchor="ctr">
                    <a:solidFill>
                      <a:schemeClr val="accent4">
                        <a:lumMod val="50000"/>
                      </a:schemeClr>
                    </a:solidFill>
                  </a:tcPr>
                </a:tc>
                <a:tc hMerge="1">
                  <a:txBody>
                    <a:bodyPr/>
                    <a:lstStyle/>
                    <a:p>
                      <a:endParaRPr lang="en-US"/>
                    </a:p>
                  </a:txBody>
                  <a:tcPr/>
                </a:tc>
                <a:tc>
                  <a:txBody>
                    <a:bodyPr/>
                    <a:lstStyle/>
                    <a:p>
                      <a:pPr algn="ctr">
                        <a:buNone/>
                      </a:pPr>
                      <a:r>
                        <a:rPr lang="id-ID" altLang="en-US" sz="1100" dirty="0">
                          <a:solidFill>
                            <a:schemeClr val="bg1"/>
                          </a:solidFill>
                        </a:rPr>
                        <a:t>20</a:t>
                      </a:r>
                      <a:r>
                        <a:rPr lang="en-US" altLang="en-US" sz="1100" dirty="0">
                          <a:solidFill>
                            <a:schemeClr val="bg1"/>
                          </a:solidFill>
                        </a:rPr>
                        <a:t>%</a:t>
                      </a:r>
                      <a:endParaRPr lang="id-ID" altLang="en-US" sz="1100" b="1" dirty="0">
                        <a:solidFill>
                          <a:schemeClr val="bg1"/>
                        </a:solidFill>
                      </a:endParaRPr>
                    </a:p>
                  </a:txBody>
                  <a:tcPr marL="56697" marR="56697" marT="28348" marB="28348" anchor="ctr">
                    <a:solidFill>
                      <a:schemeClr val="accent4">
                        <a:lumMod val="50000"/>
                      </a:schemeClr>
                    </a:solidFill>
                  </a:tcPr>
                </a:tc>
                <a:extLst>
                  <a:ext uri="{0D108BD9-81ED-4DB2-BD59-A6C34878D82A}">
                    <a16:rowId xmlns:a16="http://schemas.microsoft.com/office/drawing/2014/main" val="10006"/>
                  </a:ext>
                </a:extLst>
              </a:tr>
              <a:tr h="224336">
                <a:tc>
                  <a:txBody>
                    <a:bodyPr/>
                    <a:lstStyle/>
                    <a:p>
                      <a:pPr algn="ctr">
                        <a:buNone/>
                      </a:pPr>
                      <a:r>
                        <a:rPr lang="id-ID" altLang="en-US" sz="1100" dirty="0"/>
                        <a:t>1.</a:t>
                      </a:r>
                      <a:endParaRPr lang="id-ID" altLang="en-US" sz="1100" b="1" dirty="0"/>
                    </a:p>
                  </a:txBody>
                  <a:tcPr marL="56697" marR="56697" marT="28348" marB="28348" anchor="ctr"/>
                </a:tc>
                <a:tc>
                  <a:txBody>
                    <a:bodyPr/>
                    <a:lstStyle/>
                    <a:p>
                      <a:pPr>
                        <a:buNone/>
                      </a:pPr>
                      <a:r>
                        <a:rPr lang="id-ID" altLang="en-US" sz="1100" dirty="0"/>
                        <a:t>KINERJA YANG DILAPORKAN (OUTPUT)</a:t>
                      </a:r>
                      <a:endParaRPr lang="id-ID" altLang="en-US" sz="1100" b="1" dirty="0"/>
                    </a:p>
                  </a:txBody>
                  <a:tcPr marL="56697" marR="56697" marT="28348" marB="28348"/>
                </a:tc>
                <a:tc>
                  <a:txBody>
                    <a:bodyPr/>
                    <a:lstStyle/>
                    <a:p>
                      <a:pPr algn="ctr">
                        <a:buNone/>
                      </a:pPr>
                      <a:r>
                        <a:rPr lang="id-ID" altLang="en-US" sz="1100" dirty="0"/>
                        <a:t>5%</a:t>
                      </a:r>
                      <a:endParaRPr lang="id-ID" altLang="en-US" sz="1100" b="1" dirty="0"/>
                    </a:p>
                  </a:txBody>
                  <a:tcPr marL="56697" marR="56697" marT="28348" marB="28348" anchor="ctr"/>
                </a:tc>
                <a:extLst>
                  <a:ext uri="{0D108BD9-81ED-4DB2-BD59-A6C34878D82A}">
                    <a16:rowId xmlns:a16="http://schemas.microsoft.com/office/drawing/2014/main" val="10007"/>
                  </a:ext>
                </a:extLst>
              </a:tr>
              <a:tr h="224336">
                <a:tc>
                  <a:txBody>
                    <a:bodyPr/>
                    <a:lstStyle/>
                    <a:p>
                      <a:pPr algn="ctr">
                        <a:buNone/>
                      </a:pPr>
                      <a:endParaRPr lang="id-ID" altLang="en-US" sz="1100" b="1" dirty="0"/>
                    </a:p>
                  </a:txBody>
                  <a:tcPr marL="56697" marR="56697" marT="28348" marB="28348" anchor="ctr"/>
                </a:tc>
                <a:tc>
                  <a:txBody>
                    <a:bodyPr/>
                    <a:lstStyle/>
                    <a:p>
                      <a:pPr>
                        <a:buNone/>
                      </a:pPr>
                      <a:r>
                        <a:rPr lang="id-ID" altLang="en-US" sz="1100"/>
                        <a:t>1) Target dapat dicapai</a:t>
                      </a:r>
                      <a:endParaRPr lang="id-ID" altLang="en-US" sz="1100" b="0"/>
                    </a:p>
                  </a:txBody>
                  <a:tcPr marL="56697" marR="56697" marT="28348" marB="28348"/>
                </a:tc>
                <a:tc>
                  <a:txBody>
                    <a:bodyPr/>
                    <a:lstStyle/>
                    <a:p>
                      <a:pPr algn="ctr">
                        <a:buNone/>
                      </a:pPr>
                      <a:endParaRPr lang="id-ID" altLang="en-US" sz="1100" b="1" dirty="0"/>
                    </a:p>
                  </a:txBody>
                  <a:tcPr marL="56697" marR="56697" marT="28348" marB="28348" anchor="ctr"/>
                </a:tc>
                <a:extLst>
                  <a:ext uri="{0D108BD9-81ED-4DB2-BD59-A6C34878D82A}">
                    <a16:rowId xmlns:a16="http://schemas.microsoft.com/office/drawing/2014/main" val="10008"/>
                  </a:ext>
                </a:extLst>
              </a:tr>
              <a:tr h="224336">
                <a:tc>
                  <a:txBody>
                    <a:bodyPr/>
                    <a:lstStyle/>
                    <a:p>
                      <a:pPr algn="ctr">
                        <a:buNone/>
                      </a:pPr>
                      <a:endParaRPr lang="id-ID" altLang="en-US" sz="1100" b="1" dirty="0"/>
                    </a:p>
                  </a:txBody>
                  <a:tcPr marL="56697" marR="56697" marT="28348" marB="28348" anchor="ctr"/>
                </a:tc>
                <a:tc>
                  <a:txBody>
                    <a:bodyPr/>
                    <a:lstStyle/>
                    <a:p>
                      <a:pPr>
                        <a:buNone/>
                      </a:pPr>
                      <a:r>
                        <a:rPr lang="id-ID" altLang="en-US" sz="1100" dirty="0"/>
                        <a:t>2) Capaian kinerja lebih baik dari tahun sebelumnya</a:t>
                      </a:r>
                      <a:endParaRPr lang="id-ID" altLang="en-US" sz="1100" b="0" dirty="0"/>
                    </a:p>
                  </a:txBody>
                  <a:tcPr marL="56697" marR="56697" marT="28348" marB="28348"/>
                </a:tc>
                <a:tc>
                  <a:txBody>
                    <a:bodyPr/>
                    <a:lstStyle/>
                    <a:p>
                      <a:pPr algn="ctr">
                        <a:buNone/>
                      </a:pPr>
                      <a:endParaRPr lang="id-ID" altLang="en-US" sz="1100" b="1" dirty="0"/>
                    </a:p>
                  </a:txBody>
                  <a:tcPr marL="56697" marR="56697" marT="28348" marB="28348" anchor="ctr"/>
                </a:tc>
                <a:extLst>
                  <a:ext uri="{0D108BD9-81ED-4DB2-BD59-A6C34878D82A}">
                    <a16:rowId xmlns:a16="http://schemas.microsoft.com/office/drawing/2014/main" val="10009"/>
                  </a:ext>
                </a:extLst>
              </a:tr>
              <a:tr h="224336">
                <a:tc>
                  <a:txBody>
                    <a:bodyPr/>
                    <a:lstStyle/>
                    <a:p>
                      <a:pPr algn="ctr">
                        <a:buNone/>
                      </a:pPr>
                      <a:endParaRPr lang="id-ID" altLang="en-US" sz="1100" b="1" dirty="0"/>
                    </a:p>
                  </a:txBody>
                  <a:tcPr marL="56697" marR="56697" marT="28348" marB="28348" anchor="ctr"/>
                </a:tc>
                <a:tc>
                  <a:txBody>
                    <a:bodyPr/>
                    <a:lstStyle/>
                    <a:p>
                      <a:pPr>
                        <a:buNone/>
                      </a:pPr>
                      <a:r>
                        <a:rPr lang="id-ID" altLang="en-US" sz="1100" dirty="0"/>
                        <a:t>3) Informasi mengenai kinerja dapat diandalkan</a:t>
                      </a:r>
                      <a:endParaRPr lang="id-ID" altLang="en-US" sz="1100" b="0" dirty="0"/>
                    </a:p>
                  </a:txBody>
                  <a:tcPr marL="56697" marR="56697" marT="28348" marB="28348"/>
                </a:tc>
                <a:tc>
                  <a:txBody>
                    <a:bodyPr/>
                    <a:lstStyle/>
                    <a:p>
                      <a:pPr algn="ctr">
                        <a:buNone/>
                      </a:pPr>
                      <a:endParaRPr lang="id-ID" altLang="en-US" sz="1100" b="1" dirty="0"/>
                    </a:p>
                  </a:txBody>
                  <a:tcPr marL="56697" marR="56697" marT="28348" marB="28348" anchor="ctr"/>
                </a:tc>
                <a:extLst>
                  <a:ext uri="{0D108BD9-81ED-4DB2-BD59-A6C34878D82A}">
                    <a16:rowId xmlns:a16="http://schemas.microsoft.com/office/drawing/2014/main" val="10010"/>
                  </a:ext>
                </a:extLst>
              </a:tr>
              <a:tr h="224336">
                <a:tc>
                  <a:txBody>
                    <a:bodyPr/>
                    <a:lstStyle/>
                    <a:p>
                      <a:pPr algn="ctr">
                        <a:buNone/>
                      </a:pPr>
                      <a:r>
                        <a:rPr lang="id-ID" altLang="en-US" sz="1100" dirty="0"/>
                        <a:t>2.</a:t>
                      </a:r>
                      <a:endParaRPr lang="id-ID" altLang="en-US" sz="1100" b="1" dirty="0"/>
                    </a:p>
                  </a:txBody>
                  <a:tcPr marL="56697" marR="56697" marT="28348" marB="28348" anchor="ctr">
                    <a:solidFill>
                      <a:schemeClr val="bg2">
                        <a:lumMod val="75000"/>
                      </a:schemeClr>
                    </a:solidFill>
                  </a:tcPr>
                </a:tc>
                <a:tc>
                  <a:txBody>
                    <a:bodyPr/>
                    <a:lstStyle/>
                    <a:p>
                      <a:pPr>
                        <a:buNone/>
                      </a:pPr>
                      <a:r>
                        <a:rPr lang="id-ID" altLang="en-US" sz="1100" dirty="0"/>
                        <a:t>KINERJA YANG DILAPORKAN (OUTCOME)</a:t>
                      </a:r>
                      <a:endParaRPr lang="id-ID" altLang="en-US" sz="1100" b="1" dirty="0"/>
                    </a:p>
                  </a:txBody>
                  <a:tcPr marL="56697" marR="56697" marT="28348" marB="28348">
                    <a:solidFill>
                      <a:schemeClr val="bg2">
                        <a:lumMod val="75000"/>
                      </a:schemeClr>
                    </a:solidFill>
                  </a:tcPr>
                </a:tc>
                <a:tc>
                  <a:txBody>
                    <a:bodyPr/>
                    <a:lstStyle/>
                    <a:p>
                      <a:pPr algn="ctr">
                        <a:buNone/>
                      </a:pPr>
                      <a:r>
                        <a:rPr lang="id-ID" altLang="en-US" sz="1100" dirty="0"/>
                        <a:t>12,5%</a:t>
                      </a:r>
                      <a:endParaRPr lang="id-ID" altLang="en-US" sz="1100" b="1" dirty="0"/>
                    </a:p>
                  </a:txBody>
                  <a:tcPr marL="56697" marR="56697" marT="28348" marB="28348" anchor="ctr">
                    <a:solidFill>
                      <a:schemeClr val="bg2">
                        <a:lumMod val="75000"/>
                      </a:schemeClr>
                    </a:solidFill>
                  </a:tcPr>
                </a:tc>
                <a:extLst>
                  <a:ext uri="{0D108BD9-81ED-4DB2-BD59-A6C34878D82A}">
                    <a16:rowId xmlns:a16="http://schemas.microsoft.com/office/drawing/2014/main" val="10011"/>
                  </a:ext>
                </a:extLst>
              </a:tr>
              <a:tr h="224336">
                <a:tc>
                  <a:txBody>
                    <a:bodyPr/>
                    <a:lstStyle/>
                    <a:p>
                      <a:pPr algn="ctr">
                        <a:buNone/>
                      </a:pPr>
                      <a:endParaRPr lang="id-ID" altLang="en-US" sz="1100" b="1" dirty="0"/>
                    </a:p>
                  </a:txBody>
                  <a:tcPr marL="56697" marR="56697" marT="28348" marB="28348" anchor="ctr"/>
                </a:tc>
                <a:tc>
                  <a:txBody>
                    <a:bodyPr/>
                    <a:lstStyle/>
                    <a:p>
                      <a:pPr>
                        <a:buNone/>
                      </a:pPr>
                      <a:r>
                        <a:rPr lang="id-ID" altLang="en-US" sz="1100" dirty="0"/>
                        <a:t>4) Target dapat dicapai</a:t>
                      </a:r>
                      <a:endParaRPr lang="id-ID" altLang="en-US" sz="1100" b="0" dirty="0"/>
                    </a:p>
                  </a:txBody>
                  <a:tcPr marL="56697" marR="56697" marT="28348" marB="28348"/>
                </a:tc>
                <a:tc>
                  <a:txBody>
                    <a:bodyPr/>
                    <a:lstStyle/>
                    <a:p>
                      <a:pPr algn="ctr">
                        <a:buNone/>
                      </a:pPr>
                      <a:endParaRPr lang="id-ID" altLang="en-US" sz="1100" b="1" dirty="0"/>
                    </a:p>
                  </a:txBody>
                  <a:tcPr marL="56697" marR="56697" marT="28348" marB="28348" anchor="ctr"/>
                </a:tc>
                <a:extLst>
                  <a:ext uri="{0D108BD9-81ED-4DB2-BD59-A6C34878D82A}">
                    <a16:rowId xmlns:a16="http://schemas.microsoft.com/office/drawing/2014/main" val="10012"/>
                  </a:ext>
                </a:extLst>
              </a:tr>
              <a:tr h="224336">
                <a:tc>
                  <a:txBody>
                    <a:bodyPr/>
                    <a:lstStyle/>
                    <a:p>
                      <a:pPr algn="ctr">
                        <a:buNone/>
                      </a:pPr>
                      <a:endParaRPr lang="id-ID" altLang="en-US" sz="1100" b="1" dirty="0"/>
                    </a:p>
                  </a:txBody>
                  <a:tcPr marL="56697" marR="56697" marT="28348" marB="28348" anchor="ctr"/>
                </a:tc>
                <a:tc>
                  <a:txBody>
                    <a:bodyPr/>
                    <a:lstStyle/>
                    <a:p>
                      <a:pPr>
                        <a:buNone/>
                      </a:pPr>
                      <a:r>
                        <a:rPr lang="id-ID" altLang="en-US" sz="1100" dirty="0"/>
                        <a:t>5) Capaian kinerja lebih baik dari tahun sebelumnya</a:t>
                      </a:r>
                      <a:endParaRPr lang="id-ID" altLang="en-US" sz="1100" b="0" dirty="0"/>
                    </a:p>
                  </a:txBody>
                  <a:tcPr marL="56697" marR="56697" marT="28348" marB="28348"/>
                </a:tc>
                <a:tc>
                  <a:txBody>
                    <a:bodyPr/>
                    <a:lstStyle/>
                    <a:p>
                      <a:pPr algn="ctr">
                        <a:buNone/>
                      </a:pPr>
                      <a:endParaRPr lang="id-ID" altLang="en-US" sz="1100" b="1" dirty="0"/>
                    </a:p>
                  </a:txBody>
                  <a:tcPr marL="56697" marR="56697" marT="28348" marB="28348" anchor="ctr"/>
                </a:tc>
                <a:extLst>
                  <a:ext uri="{0D108BD9-81ED-4DB2-BD59-A6C34878D82A}">
                    <a16:rowId xmlns:a16="http://schemas.microsoft.com/office/drawing/2014/main" val="10013"/>
                  </a:ext>
                </a:extLst>
              </a:tr>
              <a:tr h="224336">
                <a:tc>
                  <a:txBody>
                    <a:bodyPr/>
                    <a:lstStyle/>
                    <a:p>
                      <a:pPr algn="ctr">
                        <a:buNone/>
                      </a:pPr>
                      <a:endParaRPr lang="id-ID" altLang="en-US" sz="1100" b="1" dirty="0"/>
                    </a:p>
                  </a:txBody>
                  <a:tcPr marL="56697" marR="56697" marT="28348" marB="28348" anchor="ctr"/>
                </a:tc>
                <a:tc>
                  <a:txBody>
                    <a:bodyPr/>
                    <a:lstStyle/>
                    <a:p>
                      <a:pPr>
                        <a:buNone/>
                      </a:pPr>
                      <a:r>
                        <a:rPr lang="id-ID" altLang="en-US" sz="1100" dirty="0"/>
                        <a:t>6) Informasi mengenai kinerja dapat diandalkan</a:t>
                      </a:r>
                      <a:endParaRPr lang="id-ID" altLang="en-US" sz="1100" b="0" dirty="0"/>
                    </a:p>
                  </a:txBody>
                  <a:tcPr marL="56697" marR="56697" marT="28348" marB="28348"/>
                </a:tc>
                <a:tc>
                  <a:txBody>
                    <a:bodyPr/>
                    <a:lstStyle/>
                    <a:p>
                      <a:pPr algn="ctr">
                        <a:buNone/>
                      </a:pPr>
                      <a:endParaRPr lang="id-ID" altLang="en-US" sz="1100" b="1" dirty="0"/>
                    </a:p>
                  </a:txBody>
                  <a:tcPr marL="56697" marR="56697" marT="28348" marB="28348" anchor="ctr"/>
                </a:tc>
                <a:extLst>
                  <a:ext uri="{0D108BD9-81ED-4DB2-BD59-A6C34878D82A}">
                    <a16:rowId xmlns:a16="http://schemas.microsoft.com/office/drawing/2014/main" val="10014"/>
                  </a:ext>
                </a:extLst>
              </a:tr>
            </a:tbl>
          </a:graphicData>
        </a:graphic>
      </p:graphicFrame>
      <p:sp>
        <p:nvSpPr>
          <p:cNvPr id="4" name="Slide Number Placeholder 2"/>
          <p:cNvSpPr>
            <a:spLocks noGrp="1"/>
          </p:cNvSpPr>
          <p:nvPr/>
        </p:nvSpPr>
        <p:spPr>
          <a:xfrm>
            <a:off x="7113276" y="5006975"/>
            <a:ext cx="446405" cy="251460"/>
          </a:xfrm>
          <a:prstGeom prst="rect">
            <a:avLst/>
          </a:prstGeom>
          <a:solidFill>
            <a:srgbClr val="F9BE19"/>
          </a:solidFill>
        </p:spPr>
        <p:txBody>
          <a:bodyPr vert="horz" lIns="91365" tIns="45684" rIns="91365" bIns="45684"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32">
              <a:defRPr/>
            </a:pPr>
            <a:fld id="{05502A5B-6024-440D-A5A9-5A109256076E}" type="slidenum">
              <a:rPr lang="en-US" b="1">
                <a:solidFill>
                  <a:schemeClr val="tx1"/>
                </a:solidFill>
                <a:latin typeface="Calibri" panose="020F0502020204030204"/>
              </a:rPr>
              <a:pPr defTabSz="913632">
                <a:defRPr/>
              </a:pPr>
              <a:t>125</a:t>
            </a:fld>
            <a:endParaRPr lang="en-US" b="1">
              <a:solidFill>
                <a:schemeClr val="tx1"/>
              </a:solidFill>
              <a:latin typeface="Calibri" panose="020F0502020204030204"/>
            </a:endParaRPr>
          </a:p>
        </p:txBody>
      </p:sp>
      <p:sp>
        <p:nvSpPr>
          <p:cNvPr id="7" name="Title 1"/>
          <p:cNvSpPr>
            <a:spLocks noGrp="1"/>
          </p:cNvSpPr>
          <p:nvPr>
            <p:ph type="title"/>
          </p:nvPr>
        </p:nvSpPr>
        <p:spPr>
          <a:xfrm>
            <a:off x="240240" y="144000"/>
            <a:ext cx="6520220" cy="344032"/>
          </a:xfrm>
        </p:spPr>
        <p:txBody>
          <a:bodyPr>
            <a:noAutofit/>
          </a:bodyPr>
          <a:lstStyle/>
          <a:p>
            <a:r>
              <a:rPr lang="id-ID" dirty="0">
                <a:sym typeface="+mn-ea"/>
              </a:rPr>
              <a:t>Lanjutan ... (KOMPONEN EVALUASI AKIP </a:t>
            </a:r>
            <a:r>
              <a:rPr lang="en-US" dirty="0">
                <a:sym typeface="+mn-ea"/>
              </a:rPr>
              <a:t>PUSAT </a:t>
            </a:r>
            <a:r>
              <a:rPr lang="id-ID" dirty="0">
                <a:sym typeface="+mn-ea"/>
              </a:rPr>
              <a:t>OLEH APIP)</a:t>
            </a:r>
            <a:endParaRPr lang="id-ID" dirty="0"/>
          </a:p>
        </p:txBody>
      </p:sp>
    </p:spTree>
    <p:extLst>
      <p:ext uri="{BB962C8B-B14F-4D97-AF65-F5344CB8AC3E}">
        <p14:creationId xmlns:p14="http://schemas.microsoft.com/office/powerpoint/2010/main" val="395143956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p:nvPr>
            <p:extLst>
              <p:ext uri="{D42A27DB-BD31-4B8C-83A1-F6EECF244321}">
                <p14:modId xmlns:p14="http://schemas.microsoft.com/office/powerpoint/2010/main" val="4068982628"/>
              </p:ext>
            </p:extLst>
          </p:nvPr>
        </p:nvGraphicFramePr>
        <p:xfrm>
          <a:off x="388217" y="661925"/>
          <a:ext cx="6768000" cy="1525114"/>
        </p:xfrm>
        <a:graphic>
          <a:graphicData uri="http://schemas.openxmlformats.org/drawingml/2006/table">
            <a:tbl>
              <a:tblPr firstRow="1" bandRow="1">
                <a:tableStyleId>{F5AB1C69-6EDB-4FF4-983F-18BD219EF322}</a:tableStyleId>
              </a:tblPr>
              <a:tblGrid>
                <a:gridCol w="360000">
                  <a:extLst>
                    <a:ext uri="{9D8B030D-6E8A-4147-A177-3AD203B41FA5}">
                      <a16:colId xmlns:a16="http://schemas.microsoft.com/office/drawing/2014/main" val="20000"/>
                    </a:ext>
                  </a:extLst>
                </a:gridCol>
                <a:gridCol w="5868000">
                  <a:extLst>
                    <a:ext uri="{9D8B030D-6E8A-4147-A177-3AD203B41FA5}">
                      <a16:colId xmlns:a16="http://schemas.microsoft.com/office/drawing/2014/main" val="20001"/>
                    </a:ext>
                  </a:extLst>
                </a:gridCol>
                <a:gridCol w="540000">
                  <a:extLst>
                    <a:ext uri="{9D8B030D-6E8A-4147-A177-3AD203B41FA5}">
                      <a16:colId xmlns:a16="http://schemas.microsoft.com/office/drawing/2014/main" val="20002"/>
                    </a:ext>
                  </a:extLst>
                </a:gridCol>
              </a:tblGrid>
              <a:tr h="388194">
                <a:tc>
                  <a:txBody>
                    <a:bodyPr/>
                    <a:lstStyle/>
                    <a:p>
                      <a:pPr algn="ctr">
                        <a:buNone/>
                      </a:pPr>
                      <a:r>
                        <a:rPr lang="id-ID" altLang="en-US" sz="1100" dirty="0"/>
                        <a:t>NO</a:t>
                      </a:r>
                    </a:p>
                  </a:txBody>
                  <a:tcPr marL="56697" marR="56697" marT="28348" marB="28348" anchor="ctr">
                    <a:solidFill>
                      <a:schemeClr val="bg2">
                        <a:lumMod val="25000"/>
                      </a:schemeClr>
                    </a:solidFill>
                  </a:tcPr>
                </a:tc>
                <a:tc>
                  <a:txBody>
                    <a:bodyPr/>
                    <a:lstStyle/>
                    <a:p>
                      <a:pPr algn="ctr">
                        <a:buNone/>
                      </a:pPr>
                      <a:r>
                        <a:rPr lang="id-ID" altLang="en-US" sz="1100" dirty="0"/>
                        <a:t>KOMPONEN/SUB KOMPONEN</a:t>
                      </a:r>
                    </a:p>
                  </a:txBody>
                  <a:tcPr marL="56697" marR="56697" marT="28348" marB="28348" anchor="ctr">
                    <a:solidFill>
                      <a:schemeClr val="bg2">
                        <a:lumMod val="25000"/>
                      </a:schemeClr>
                    </a:solidFill>
                  </a:tcPr>
                </a:tc>
                <a:tc>
                  <a:txBody>
                    <a:bodyPr/>
                    <a:lstStyle/>
                    <a:p>
                      <a:pPr algn="ctr">
                        <a:buNone/>
                      </a:pPr>
                      <a:r>
                        <a:rPr lang="id-ID" altLang="en-US" sz="1100" dirty="0"/>
                        <a:t>BOBOT</a:t>
                      </a:r>
                    </a:p>
                  </a:txBody>
                  <a:tcPr marL="56697" marR="56697" marT="28348" marB="28348" anchor="ctr">
                    <a:solidFill>
                      <a:schemeClr val="bg2">
                        <a:lumMod val="25000"/>
                      </a:schemeClr>
                    </a:solidFill>
                  </a:tcPr>
                </a:tc>
                <a:extLst>
                  <a:ext uri="{0D108BD9-81ED-4DB2-BD59-A6C34878D82A}">
                    <a16:rowId xmlns:a16="http://schemas.microsoft.com/office/drawing/2014/main" val="10000"/>
                  </a:ext>
                </a:extLst>
              </a:tr>
              <a:tr h="224336">
                <a:tc>
                  <a:txBody>
                    <a:bodyPr/>
                    <a:lstStyle/>
                    <a:p>
                      <a:pPr algn="ctr">
                        <a:buNone/>
                      </a:pPr>
                      <a:r>
                        <a:rPr lang="en-US" altLang="en-US" sz="1100" dirty="0"/>
                        <a:t>3.</a:t>
                      </a:r>
                      <a:endParaRPr lang="id-ID" altLang="en-US" sz="1100" b="1" dirty="0"/>
                    </a:p>
                  </a:txBody>
                  <a:tcPr marL="56697" marR="56697" marT="28348" marB="28348" anchor="ctr"/>
                </a:tc>
                <a:tc>
                  <a:txBody>
                    <a:bodyPr/>
                    <a:lstStyle/>
                    <a:p>
                      <a:pPr>
                        <a:buNone/>
                      </a:pPr>
                      <a:r>
                        <a:rPr lang="id-ID" altLang="en-US" sz="1100" dirty="0"/>
                        <a:t>KINERJA </a:t>
                      </a:r>
                      <a:r>
                        <a:rPr lang="en-US" altLang="en-US" sz="1100" dirty="0"/>
                        <a:t>LAINNYA</a:t>
                      </a:r>
                      <a:endParaRPr lang="id-ID" altLang="en-US" sz="1100" b="1" dirty="0"/>
                    </a:p>
                  </a:txBody>
                  <a:tcPr marL="56697" marR="56697" marT="28348" marB="28348"/>
                </a:tc>
                <a:tc>
                  <a:txBody>
                    <a:bodyPr/>
                    <a:lstStyle/>
                    <a:p>
                      <a:pPr algn="ctr">
                        <a:buNone/>
                      </a:pPr>
                      <a:r>
                        <a:rPr lang="en-US" altLang="en-US" sz="1100" dirty="0"/>
                        <a:t>2,5%</a:t>
                      </a:r>
                      <a:endParaRPr lang="id-ID" altLang="en-US" sz="1100" b="1" dirty="0"/>
                    </a:p>
                  </a:txBody>
                  <a:tcPr marL="56697" marR="56697" marT="28348" marB="28348" anchor="ctr"/>
                </a:tc>
                <a:extLst>
                  <a:ext uri="{0D108BD9-81ED-4DB2-BD59-A6C34878D82A}">
                    <a16:rowId xmlns:a16="http://schemas.microsoft.com/office/drawing/2014/main" val="10001"/>
                  </a:ext>
                </a:extLst>
              </a:tr>
              <a:tr h="224336">
                <a:tc>
                  <a:txBody>
                    <a:bodyPr/>
                    <a:lstStyle/>
                    <a:p>
                      <a:pPr algn="ctr">
                        <a:buNone/>
                      </a:pPr>
                      <a:endParaRPr lang="id-ID" altLang="en-US" sz="1100" b="1" dirty="0"/>
                    </a:p>
                  </a:txBody>
                  <a:tcPr marL="56697" marR="56697" marT="28348" marB="28348" anchor="ctr"/>
                </a:tc>
                <a:tc>
                  <a:txBody>
                    <a:bodyPr/>
                    <a:lstStyle/>
                    <a:p>
                      <a:pPr algn="l" fontAlgn="ctr"/>
                      <a:r>
                        <a:rPr lang="en-US" sz="1100" b="0" i="0" u="none" strike="noStrike" dirty="0">
                          <a:effectLst/>
                          <a:latin typeface="+mn-lt"/>
                        </a:rPr>
                        <a:t>7)</a:t>
                      </a:r>
                      <a:r>
                        <a:rPr lang="en-US" sz="1100" b="0" i="0" u="none" strike="noStrike" baseline="0" dirty="0">
                          <a:effectLst/>
                          <a:latin typeface="+mn-lt"/>
                        </a:rPr>
                        <a:t>  </a:t>
                      </a:r>
                      <a:r>
                        <a:rPr lang="en-US" sz="1100" b="0" i="0" u="none" strike="noStrike" dirty="0" err="1">
                          <a:effectLst/>
                          <a:latin typeface="+mn-lt"/>
                        </a:rPr>
                        <a:t>Inisiatif</a:t>
                      </a:r>
                      <a:r>
                        <a:rPr lang="en-US" sz="1100" b="0" i="0" u="none" strike="noStrike" dirty="0">
                          <a:effectLst/>
                          <a:latin typeface="+mn-lt"/>
                        </a:rPr>
                        <a:t> </a:t>
                      </a:r>
                      <a:r>
                        <a:rPr lang="en-US" sz="1100" b="0" i="0" u="none" strike="noStrike" dirty="0" err="1">
                          <a:effectLst/>
                          <a:latin typeface="+mn-lt"/>
                        </a:rPr>
                        <a:t>dalam</a:t>
                      </a:r>
                      <a:r>
                        <a:rPr lang="en-US" sz="1100" b="0" i="0" u="none" strike="noStrike" dirty="0">
                          <a:effectLst/>
                          <a:latin typeface="+mn-lt"/>
                        </a:rPr>
                        <a:t> </a:t>
                      </a:r>
                      <a:r>
                        <a:rPr lang="en-US" sz="1100" b="0" i="0" u="none" strike="noStrike" dirty="0" err="1">
                          <a:effectLst/>
                          <a:latin typeface="+mn-lt"/>
                        </a:rPr>
                        <a:t>pemberantasan</a:t>
                      </a:r>
                      <a:r>
                        <a:rPr lang="en-US" sz="1100" b="0" i="0" u="none" strike="noStrike" dirty="0">
                          <a:effectLst/>
                          <a:latin typeface="+mn-lt"/>
                        </a:rPr>
                        <a:t> </a:t>
                      </a:r>
                      <a:r>
                        <a:rPr lang="en-US" sz="1100" b="0" i="0" u="none" strike="noStrike" dirty="0" err="1">
                          <a:effectLst/>
                          <a:latin typeface="+mn-lt"/>
                        </a:rPr>
                        <a:t>korupsi</a:t>
                      </a:r>
                      <a:endParaRPr lang="en-US" sz="1100" b="0" i="0" u="none" strike="noStrike" dirty="0">
                        <a:effectLst/>
                        <a:latin typeface="+mn-lt"/>
                      </a:endParaRPr>
                    </a:p>
                  </a:txBody>
                  <a:tcPr marL="9525" marR="9525" marT="9525" marB="0" anchor="ctr"/>
                </a:tc>
                <a:tc>
                  <a:txBody>
                    <a:bodyPr/>
                    <a:lstStyle/>
                    <a:p>
                      <a:pPr algn="ctr">
                        <a:buNone/>
                      </a:pPr>
                      <a:endParaRPr lang="id-ID" altLang="en-US" sz="1100" b="1" dirty="0"/>
                    </a:p>
                  </a:txBody>
                  <a:tcPr marL="56697" marR="56697" marT="28348" marB="28348" anchor="ctr"/>
                </a:tc>
                <a:extLst>
                  <a:ext uri="{0D108BD9-81ED-4DB2-BD59-A6C34878D82A}">
                    <a16:rowId xmlns:a16="http://schemas.microsoft.com/office/drawing/2014/main" val="10002"/>
                  </a:ext>
                </a:extLst>
              </a:tr>
              <a:tr h="224336">
                <a:tc>
                  <a:txBody>
                    <a:bodyPr/>
                    <a:lstStyle/>
                    <a:p>
                      <a:pPr algn="ctr">
                        <a:buNone/>
                      </a:pPr>
                      <a:endParaRPr lang="id-ID" altLang="en-US" sz="1100" b="1" dirty="0"/>
                    </a:p>
                  </a:txBody>
                  <a:tcPr marL="56697" marR="56697" marT="28348" marB="28348" anchor="ctr"/>
                </a:tc>
                <a:tc>
                  <a:txBody>
                    <a:bodyPr/>
                    <a:lstStyle/>
                    <a:p>
                      <a:pPr algn="l" fontAlgn="ctr"/>
                      <a:r>
                        <a:rPr lang="en-US" sz="1100" b="0" i="0" u="none" strike="noStrike" dirty="0">
                          <a:effectLst/>
                          <a:latin typeface="+mn-lt"/>
                        </a:rPr>
                        <a:t>8)  </a:t>
                      </a:r>
                      <a:r>
                        <a:rPr lang="en-US" sz="1100" b="0" i="0" u="none" strike="noStrike" dirty="0" err="1">
                          <a:effectLst/>
                          <a:latin typeface="+mn-lt"/>
                        </a:rPr>
                        <a:t>Inovasi</a:t>
                      </a:r>
                      <a:r>
                        <a:rPr lang="en-US" sz="1100" b="0" i="0" u="none" strike="noStrike" dirty="0">
                          <a:effectLst/>
                          <a:latin typeface="+mn-lt"/>
                        </a:rPr>
                        <a:t> </a:t>
                      </a:r>
                      <a:r>
                        <a:rPr lang="en-US" sz="1100" b="0" i="0" u="none" strike="noStrike" dirty="0" err="1">
                          <a:effectLst/>
                          <a:latin typeface="+mn-lt"/>
                        </a:rPr>
                        <a:t>dalam</a:t>
                      </a:r>
                      <a:r>
                        <a:rPr lang="en-US" sz="1100" b="0" i="0" u="none" strike="noStrike" dirty="0">
                          <a:effectLst/>
                          <a:latin typeface="+mn-lt"/>
                        </a:rPr>
                        <a:t> </a:t>
                      </a:r>
                      <a:r>
                        <a:rPr lang="en-US" sz="1100" b="0" i="0" u="none" strike="noStrike" dirty="0" err="1">
                          <a:effectLst/>
                          <a:latin typeface="+mn-lt"/>
                        </a:rPr>
                        <a:t>manajemen</a:t>
                      </a:r>
                      <a:r>
                        <a:rPr lang="en-US" sz="1100" b="0" i="0" u="none" strike="noStrike" dirty="0">
                          <a:effectLst/>
                          <a:latin typeface="+mn-lt"/>
                        </a:rPr>
                        <a:t> </a:t>
                      </a:r>
                      <a:r>
                        <a:rPr lang="en-US" sz="1100" b="0" i="0" u="none" strike="noStrike" dirty="0" err="1">
                          <a:effectLst/>
                          <a:latin typeface="+mn-lt"/>
                        </a:rPr>
                        <a:t>kinerja</a:t>
                      </a:r>
                      <a:endParaRPr lang="en-US" sz="1100" b="0" i="0" u="none" strike="noStrike" dirty="0">
                        <a:effectLst/>
                        <a:latin typeface="+mn-lt"/>
                      </a:endParaRPr>
                    </a:p>
                  </a:txBody>
                  <a:tcPr marL="9525" marR="9525" marT="9525" marB="0" anchor="ctr"/>
                </a:tc>
                <a:tc>
                  <a:txBody>
                    <a:bodyPr/>
                    <a:lstStyle/>
                    <a:p>
                      <a:pPr algn="ctr">
                        <a:buNone/>
                      </a:pPr>
                      <a:endParaRPr lang="id-ID" altLang="en-US" sz="1100" b="1" dirty="0"/>
                    </a:p>
                  </a:txBody>
                  <a:tcPr marL="56697" marR="56697" marT="28348" marB="28348" anchor="ctr"/>
                </a:tc>
                <a:extLst>
                  <a:ext uri="{0D108BD9-81ED-4DB2-BD59-A6C34878D82A}">
                    <a16:rowId xmlns:a16="http://schemas.microsoft.com/office/drawing/2014/main" val="10003"/>
                  </a:ext>
                </a:extLst>
              </a:tr>
              <a:tr h="224336">
                <a:tc>
                  <a:txBody>
                    <a:bodyPr/>
                    <a:lstStyle/>
                    <a:p>
                      <a:pPr algn="ctr">
                        <a:buNone/>
                      </a:pPr>
                      <a:endParaRPr lang="id-ID" altLang="en-US" sz="1100" b="1" dirty="0"/>
                    </a:p>
                  </a:txBody>
                  <a:tcPr marL="56697" marR="56697" marT="28348" marB="28348" anchor="ctr"/>
                </a:tc>
                <a:tc>
                  <a:txBody>
                    <a:bodyPr/>
                    <a:lstStyle/>
                    <a:p>
                      <a:pPr algn="l" fontAlgn="ctr"/>
                      <a:r>
                        <a:rPr lang="en-US" sz="1100" b="0" i="0" u="none" strike="noStrike" dirty="0">
                          <a:effectLst/>
                          <a:latin typeface="+mn-lt"/>
                        </a:rPr>
                        <a:t>9)  </a:t>
                      </a:r>
                      <a:r>
                        <a:rPr lang="en-US" sz="1100" b="0" i="0" u="none" strike="noStrike" dirty="0" err="1">
                          <a:effectLst/>
                          <a:latin typeface="+mn-lt"/>
                        </a:rPr>
                        <a:t>Penghargaan-penghargaan</a:t>
                      </a:r>
                      <a:r>
                        <a:rPr lang="en-US" sz="1100" b="0" i="0" u="none" strike="noStrike" dirty="0">
                          <a:effectLst/>
                          <a:latin typeface="+mn-lt"/>
                        </a:rPr>
                        <a:t> </a:t>
                      </a:r>
                      <a:r>
                        <a:rPr lang="en-US" sz="1100" b="0" i="0" u="none" strike="noStrike" dirty="0" err="1">
                          <a:effectLst/>
                          <a:latin typeface="+mn-lt"/>
                        </a:rPr>
                        <a:t>lainnya</a:t>
                      </a:r>
                      <a:endParaRPr lang="en-US" sz="1100" b="0" i="0" u="none" strike="noStrike" dirty="0">
                        <a:effectLst/>
                        <a:latin typeface="+mn-lt"/>
                      </a:endParaRPr>
                    </a:p>
                  </a:txBody>
                  <a:tcPr marL="9525" marR="9525" marT="9525" marB="0" anchor="ctr"/>
                </a:tc>
                <a:tc>
                  <a:txBody>
                    <a:bodyPr/>
                    <a:lstStyle/>
                    <a:p>
                      <a:pPr algn="ctr">
                        <a:buNone/>
                      </a:pPr>
                      <a:endParaRPr lang="id-ID" altLang="en-US" sz="1100" b="1" dirty="0"/>
                    </a:p>
                  </a:txBody>
                  <a:tcPr marL="56697" marR="56697" marT="28348" marB="28348" anchor="ctr"/>
                </a:tc>
                <a:extLst>
                  <a:ext uri="{0D108BD9-81ED-4DB2-BD59-A6C34878D82A}">
                    <a16:rowId xmlns:a16="http://schemas.microsoft.com/office/drawing/2014/main" val="10004"/>
                  </a:ext>
                </a:extLst>
              </a:tr>
              <a:tr h="224336">
                <a:tc gridSpan="2">
                  <a:txBody>
                    <a:bodyPr/>
                    <a:lstStyle/>
                    <a:p>
                      <a:pPr algn="l" fontAlgn="ctr"/>
                      <a:r>
                        <a:rPr lang="fi-FI" sz="1200" b="1" i="0" u="none" strike="noStrike" dirty="0">
                          <a:solidFill>
                            <a:schemeClr val="bg1"/>
                          </a:solidFill>
                          <a:effectLst/>
                          <a:latin typeface="+mn-lt"/>
                        </a:rPr>
                        <a:t>HASIL EVALUASI AKUNTABILITAS KINERJA</a:t>
                      </a:r>
                    </a:p>
                  </a:txBody>
                  <a:tcPr marL="9525" marR="9525" marT="9525" marB="0" anchor="ctr">
                    <a:solidFill>
                      <a:schemeClr val="tx1">
                        <a:lumMod val="85000"/>
                        <a:lumOff val="15000"/>
                      </a:schemeClr>
                    </a:solidFill>
                  </a:tcPr>
                </a:tc>
                <a:tc hMerge="1">
                  <a:txBody>
                    <a:bodyPr/>
                    <a:lstStyle/>
                    <a:p>
                      <a:endParaRPr lang="en-US"/>
                    </a:p>
                  </a:txBody>
                  <a:tcPr>
                    <a:solidFill>
                      <a:schemeClr val="tx1">
                        <a:lumMod val="85000"/>
                        <a:lumOff val="15000"/>
                      </a:schemeClr>
                    </a:solidFill>
                  </a:tcPr>
                </a:tc>
                <a:tc>
                  <a:txBody>
                    <a:bodyPr/>
                    <a:lstStyle/>
                    <a:p>
                      <a:pPr algn="ctr">
                        <a:buNone/>
                      </a:pPr>
                      <a:r>
                        <a:rPr lang="en-US" altLang="en-US" sz="1200" b="1" dirty="0">
                          <a:solidFill>
                            <a:schemeClr val="bg1"/>
                          </a:solidFill>
                        </a:rPr>
                        <a:t>65%</a:t>
                      </a:r>
                      <a:endParaRPr lang="id-ID" altLang="en-US" sz="1200" b="1" dirty="0">
                        <a:solidFill>
                          <a:schemeClr val="bg1"/>
                        </a:solidFill>
                      </a:endParaRPr>
                    </a:p>
                  </a:txBody>
                  <a:tcPr marL="56697" marR="56697" marT="28348" marB="28348" anchor="ctr">
                    <a:solidFill>
                      <a:schemeClr val="tx1">
                        <a:lumMod val="85000"/>
                        <a:lumOff val="15000"/>
                      </a:schemeClr>
                    </a:solidFill>
                  </a:tcPr>
                </a:tc>
                <a:extLst>
                  <a:ext uri="{0D108BD9-81ED-4DB2-BD59-A6C34878D82A}">
                    <a16:rowId xmlns:a16="http://schemas.microsoft.com/office/drawing/2014/main" val="10005"/>
                  </a:ext>
                </a:extLst>
              </a:tr>
            </a:tbl>
          </a:graphicData>
        </a:graphic>
      </p:graphicFrame>
      <p:sp>
        <p:nvSpPr>
          <p:cNvPr id="4" name="Slide Number Placeholder 2"/>
          <p:cNvSpPr>
            <a:spLocks noGrp="1"/>
          </p:cNvSpPr>
          <p:nvPr/>
        </p:nvSpPr>
        <p:spPr>
          <a:xfrm>
            <a:off x="7113276" y="5006975"/>
            <a:ext cx="446405" cy="251460"/>
          </a:xfrm>
          <a:prstGeom prst="rect">
            <a:avLst/>
          </a:prstGeom>
          <a:solidFill>
            <a:srgbClr val="F9BE19"/>
          </a:solidFill>
        </p:spPr>
        <p:txBody>
          <a:bodyPr vert="horz" lIns="91365" tIns="45684" rIns="91365" bIns="45684"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32">
              <a:defRPr/>
            </a:pPr>
            <a:fld id="{05502A5B-6024-440D-A5A9-5A109256076E}" type="slidenum">
              <a:rPr lang="en-US" b="1">
                <a:solidFill>
                  <a:schemeClr val="tx1"/>
                </a:solidFill>
                <a:latin typeface="Calibri" panose="020F0502020204030204"/>
              </a:rPr>
              <a:pPr defTabSz="913632">
                <a:defRPr/>
              </a:pPr>
              <a:t>126</a:t>
            </a:fld>
            <a:endParaRPr lang="en-US" b="1">
              <a:solidFill>
                <a:schemeClr val="tx1"/>
              </a:solidFill>
              <a:latin typeface="Calibri" panose="020F0502020204030204"/>
            </a:endParaRPr>
          </a:p>
        </p:txBody>
      </p:sp>
      <p:sp>
        <p:nvSpPr>
          <p:cNvPr id="6" name="TextBox 5"/>
          <p:cNvSpPr txBox="1"/>
          <p:nvPr/>
        </p:nvSpPr>
        <p:spPr>
          <a:xfrm>
            <a:off x="324419" y="2324599"/>
            <a:ext cx="2844000" cy="415426"/>
          </a:xfrm>
          <a:prstGeom prst="rect">
            <a:avLst/>
          </a:prstGeom>
          <a:noFill/>
        </p:spPr>
        <p:txBody>
          <a:bodyPr wrap="square" lIns="91365" tIns="45684" rIns="91365" bIns="45684" rtlCol="0">
            <a:spAutoFit/>
          </a:bodyPr>
          <a:lstStyle/>
          <a:p>
            <a:r>
              <a:rPr lang="en-US" sz="1050" dirty="0" err="1">
                <a:solidFill>
                  <a:schemeClr val="bg2">
                    <a:lumMod val="25000"/>
                  </a:schemeClr>
                </a:solidFill>
                <a:latin typeface="Arial" panose="020B0604020202020204" pitchFamily="34" charset="0"/>
                <a:cs typeface="Arial" panose="020B0604020202020204" pitchFamily="34" charset="0"/>
              </a:rPr>
              <a:t>Sumber</a:t>
            </a:r>
            <a:r>
              <a:rPr lang="en-US" sz="1050" dirty="0">
                <a:solidFill>
                  <a:schemeClr val="bg2">
                    <a:lumMod val="25000"/>
                  </a:schemeClr>
                </a:solidFill>
                <a:latin typeface="Arial" panose="020B0604020202020204" pitchFamily="34" charset="0"/>
                <a:cs typeface="Arial" panose="020B0604020202020204" pitchFamily="34" charset="0"/>
              </a:rPr>
              <a:t> : </a:t>
            </a:r>
            <a:r>
              <a:rPr lang="en-US" sz="1050" dirty="0" err="1">
                <a:solidFill>
                  <a:schemeClr val="bg2">
                    <a:lumMod val="25000"/>
                  </a:schemeClr>
                </a:solidFill>
                <a:latin typeface="Arial" panose="020B0604020202020204" pitchFamily="34" charset="0"/>
                <a:cs typeface="Arial" panose="020B0604020202020204" pitchFamily="34" charset="0"/>
              </a:rPr>
              <a:t>Permen</a:t>
            </a:r>
            <a:r>
              <a:rPr lang="en-US" sz="1050" dirty="0">
                <a:solidFill>
                  <a:schemeClr val="bg2">
                    <a:lumMod val="25000"/>
                  </a:schemeClr>
                </a:solidFill>
                <a:latin typeface="Arial" panose="020B0604020202020204" pitchFamily="34" charset="0"/>
                <a:cs typeface="Arial" panose="020B0604020202020204" pitchFamily="34" charset="0"/>
              </a:rPr>
              <a:t> PAN-RB No. PM 12/2015</a:t>
            </a:r>
            <a:endParaRPr lang="en-US" sz="1050" dirty="0">
              <a:solidFill>
                <a:srgbClr val="FF0000"/>
              </a:solidFill>
              <a:latin typeface="Arial" panose="020B0604020202020204" pitchFamily="34" charset="0"/>
              <a:cs typeface="Arial" panose="020B0604020202020204" pitchFamily="34" charset="0"/>
            </a:endParaRPr>
          </a:p>
        </p:txBody>
      </p:sp>
      <p:sp>
        <p:nvSpPr>
          <p:cNvPr id="7" name="Title 1"/>
          <p:cNvSpPr>
            <a:spLocks noGrp="1"/>
          </p:cNvSpPr>
          <p:nvPr>
            <p:ph type="title"/>
          </p:nvPr>
        </p:nvSpPr>
        <p:spPr>
          <a:xfrm>
            <a:off x="324419" y="144000"/>
            <a:ext cx="6520220" cy="344032"/>
          </a:xfrm>
        </p:spPr>
        <p:txBody>
          <a:bodyPr>
            <a:noAutofit/>
          </a:bodyPr>
          <a:lstStyle/>
          <a:p>
            <a:r>
              <a:rPr lang="id-ID" dirty="0">
                <a:sym typeface="+mn-ea"/>
              </a:rPr>
              <a:t>Lanjutan ... (KOMPONEN EVALUASI AKIP </a:t>
            </a:r>
            <a:r>
              <a:rPr lang="en-US" dirty="0">
                <a:sym typeface="+mn-ea"/>
              </a:rPr>
              <a:t>PUSAT </a:t>
            </a:r>
            <a:r>
              <a:rPr lang="id-ID" dirty="0">
                <a:sym typeface="+mn-ea"/>
              </a:rPr>
              <a:t>OLEH APIP)</a:t>
            </a:r>
            <a:endParaRPr lang="id-ID" dirty="0"/>
          </a:p>
        </p:txBody>
      </p:sp>
    </p:spTree>
    <p:extLst>
      <p:ext uri="{BB962C8B-B14F-4D97-AF65-F5344CB8AC3E}">
        <p14:creationId xmlns:p14="http://schemas.microsoft.com/office/powerpoint/2010/main" val="136306282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301200" y="144000"/>
            <a:ext cx="6520220" cy="344032"/>
          </a:xfrm>
        </p:spPr>
        <p:txBody>
          <a:bodyPr>
            <a:noAutofit/>
          </a:bodyPr>
          <a:lstStyle/>
          <a:p>
            <a:r>
              <a:rPr lang="id-ID" dirty="0">
                <a:sym typeface="+mn-ea"/>
              </a:rPr>
              <a:t>Lanjutan ... (KOMPONEN EVALUASI AKIP </a:t>
            </a:r>
            <a:r>
              <a:rPr lang="en-US" dirty="0">
                <a:sym typeface="+mn-ea"/>
              </a:rPr>
              <a:t>UNIT </a:t>
            </a:r>
            <a:r>
              <a:rPr lang="id-ID" dirty="0">
                <a:sym typeface="+mn-ea"/>
              </a:rPr>
              <a:t>OLEH APIP)</a:t>
            </a:r>
            <a:endParaRPr lang="id-ID" dirty="0"/>
          </a:p>
        </p:txBody>
      </p:sp>
      <p:graphicFrame>
        <p:nvGraphicFramePr>
          <p:cNvPr id="4" name="Table 3"/>
          <p:cNvGraphicFramePr/>
          <p:nvPr>
            <p:extLst>
              <p:ext uri="{D42A27DB-BD31-4B8C-83A1-F6EECF244321}">
                <p14:modId xmlns:p14="http://schemas.microsoft.com/office/powerpoint/2010/main" val="102752170"/>
              </p:ext>
            </p:extLst>
          </p:nvPr>
        </p:nvGraphicFramePr>
        <p:xfrm>
          <a:off x="395837" y="597491"/>
          <a:ext cx="6768000" cy="4152020"/>
        </p:xfrm>
        <a:graphic>
          <a:graphicData uri="http://schemas.openxmlformats.org/drawingml/2006/table">
            <a:tbl>
              <a:tblPr firstRow="1" bandRow="1">
                <a:tableStyleId>{F5AB1C69-6EDB-4FF4-983F-18BD219EF322}</a:tableStyleId>
              </a:tblPr>
              <a:tblGrid>
                <a:gridCol w="360000">
                  <a:extLst>
                    <a:ext uri="{9D8B030D-6E8A-4147-A177-3AD203B41FA5}">
                      <a16:colId xmlns:a16="http://schemas.microsoft.com/office/drawing/2014/main" val="20000"/>
                    </a:ext>
                  </a:extLst>
                </a:gridCol>
                <a:gridCol w="5868000">
                  <a:extLst>
                    <a:ext uri="{9D8B030D-6E8A-4147-A177-3AD203B41FA5}">
                      <a16:colId xmlns:a16="http://schemas.microsoft.com/office/drawing/2014/main" val="20001"/>
                    </a:ext>
                  </a:extLst>
                </a:gridCol>
                <a:gridCol w="540000">
                  <a:extLst>
                    <a:ext uri="{9D8B030D-6E8A-4147-A177-3AD203B41FA5}">
                      <a16:colId xmlns:a16="http://schemas.microsoft.com/office/drawing/2014/main" val="20002"/>
                    </a:ext>
                  </a:extLst>
                </a:gridCol>
              </a:tblGrid>
              <a:tr h="388194">
                <a:tc>
                  <a:txBody>
                    <a:bodyPr/>
                    <a:lstStyle/>
                    <a:p>
                      <a:pPr algn="ctr">
                        <a:buNone/>
                      </a:pPr>
                      <a:r>
                        <a:rPr lang="id-ID" altLang="en-US" sz="1100" dirty="0"/>
                        <a:t>NO</a:t>
                      </a:r>
                    </a:p>
                  </a:txBody>
                  <a:tcPr marL="56697" marR="56697" marT="28348" marB="28348" anchor="ctr">
                    <a:solidFill>
                      <a:schemeClr val="bg2">
                        <a:lumMod val="25000"/>
                      </a:schemeClr>
                    </a:solidFill>
                  </a:tcPr>
                </a:tc>
                <a:tc>
                  <a:txBody>
                    <a:bodyPr/>
                    <a:lstStyle/>
                    <a:p>
                      <a:pPr algn="ctr">
                        <a:buNone/>
                      </a:pPr>
                      <a:r>
                        <a:rPr lang="id-ID" altLang="en-US" sz="1100" dirty="0"/>
                        <a:t>KOMPONEN/SUB KOMPONEN</a:t>
                      </a:r>
                    </a:p>
                  </a:txBody>
                  <a:tcPr marL="56697" marR="56697" marT="28348" marB="28348" anchor="ctr">
                    <a:solidFill>
                      <a:schemeClr val="bg2">
                        <a:lumMod val="25000"/>
                      </a:schemeClr>
                    </a:solidFill>
                  </a:tcPr>
                </a:tc>
                <a:tc>
                  <a:txBody>
                    <a:bodyPr/>
                    <a:lstStyle/>
                    <a:p>
                      <a:pPr algn="ctr">
                        <a:buNone/>
                      </a:pPr>
                      <a:r>
                        <a:rPr lang="id-ID" altLang="en-US" sz="1100" dirty="0"/>
                        <a:t>BOBOT</a:t>
                      </a:r>
                    </a:p>
                  </a:txBody>
                  <a:tcPr marL="56697" marR="56697" marT="28348" marB="28348" anchor="ctr">
                    <a:solidFill>
                      <a:schemeClr val="bg2">
                        <a:lumMod val="25000"/>
                      </a:schemeClr>
                    </a:solidFill>
                  </a:tcPr>
                </a:tc>
                <a:extLst>
                  <a:ext uri="{0D108BD9-81ED-4DB2-BD59-A6C34878D82A}">
                    <a16:rowId xmlns:a16="http://schemas.microsoft.com/office/drawing/2014/main" val="10000"/>
                  </a:ext>
                </a:extLst>
              </a:tr>
              <a:tr h="224790">
                <a:tc gridSpan="2">
                  <a:txBody>
                    <a:bodyPr/>
                    <a:lstStyle/>
                    <a:p>
                      <a:pPr>
                        <a:buNone/>
                      </a:pPr>
                      <a:r>
                        <a:rPr lang="id-ID" altLang="en-US" sz="1100" b="1" dirty="0">
                          <a:solidFill>
                            <a:schemeClr val="bg1"/>
                          </a:solidFill>
                        </a:rPr>
                        <a:t>A. PERENCANAAN KINERJA</a:t>
                      </a:r>
                    </a:p>
                  </a:txBody>
                  <a:tcPr marL="56697" marR="56697" marT="28348" marB="28348">
                    <a:solidFill>
                      <a:srgbClr val="996633"/>
                    </a:solidFill>
                  </a:tcPr>
                </a:tc>
                <a:tc hMerge="1">
                  <a:txBody>
                    <a:bodyPr/>
                    <a:lstStyle/>
                    <a:p>
                      <a:endParaRPr lang="en-US"/>
                    </a:p>
                  </a:txBody>
                  <a:tcPr/>
                </a:tc>
                <a:tc>
                  <a:txBody>
                    <a:bodyPr/>
                    <a:lstStyle/>
                    <a:p>
                      <a:pPr algn="ctr">
                        <a:buNone/>
                      </a:pPr>
                      <a:r>
                        <a:rPr lang="en-US" altLang="en-US" sz="1100" b="1" dirty="0">
                          <a:solidFill>
                            <a:schemeClr val="bg1"/>
                          </a:solidFill>
                        </a:rPr>
                        <a:t>15%</a:t>
                      </a:r>
                      <a:endParaRPr lang="id-ID" altLang="en-US" sz="1100" b="1" dirty="0">
                        <a:solidFill>
                          <a:schemeClr val="bg1"/>
                        </a:solidFill>
                      </a:endParaRPr>
                    </a:p>
                  </a:txBody>
                  <a:tcPr marL="56697" marR="56697" marT="28348" marB="28348" anchor="ctr">
                    <a:solidFill>
                      <a:srgbClr val="996633"/>
                    </a:solidFill>
                  </a:tcPr>
                </a:tc>
                <a:extLst>
                  <a:ext uri="{0D108BD9-81ED-4DB2-BD59-A6C34878D82A}">
                    <a16:rowId xmlns:a16="http://schemas.microsoft.com/office/drawing/2014/main" val="10001"/>
                  </a:ext>
                </a:extLst>
              </a:tr>
              <a:tr h="224790">
                <a:tc>
                  <a:txBody>
                    <a:bodyPr/>
                    <a:lstStyle/>
                    <a:p>
                      <a:pPr algn="ctr">
                        <a:buNone/>
                      </a:pPr>
                      <a:r>
                        <a:rPr lang="id-ID" altLang="en-US" sz="1100" dirty="0"/>
                        <a:t>1.</a:t>
                      </a:r>
                      <a:endParaRPr lang="id-ID" altLang="en-US" sz="1100" b="1" dirty="0"/>
                    </a:p>
                  </a:txBody>
                  <a:tcPr marL="56697" marR="56697" marT="28348" marB="28348" anchor="ctr">
                    <a:solidFill>
                      <a:schemeClr val="bg2">
                        <a:lumMod val="75000"/>
                      </a:schemeClr>
                    </a:solidFill>
                  </a:tcPr>
                </a:tc>
                <a:tc>
                  <a:txBody>
                    <a:bodyPr/>
                    <a:lstStyle/>
                    <a:p>
                      <a:pPr>
                        <a:buNone/>
                      </a:pPr>
                      <a:r>
                        <a:rPr lang="id-ID" altLang="en-US" sz="1100" dirty="0"/>
                        <a:t>PERENCANAAN STRATEGIS</a:t>
                      </a:r>
                      <a:endParaRPr lang="id-ID" altLang="en-US" sz="1100" b="1" dirty="0"/>
                    </a:p>
                  </a:txBody>
                  <a:tcPr marL="56697" marR="56697" marT="28348" marB="28348">
                    <a:solidFill>
                      <a:schemeClr val="bg2">
                        <a:lumMod val="75000"/>
                      </a:schemeClr>
                    </a:solidFill>
                  </a:tcPr>
                </a:tc>
                <a:tc>
                  <a:txBody>
                    <a:bodyPr/>
                    <a:lstStyle/>
                    <a:p>
                      <a:pPr algn="ctr">
                        <a:buNone/>
                      </a:pPr>
                      <a:r>
                        <a:rPr lang="en-US" altLang="en-US" sz="1100" dirty="0"/>
                        <a:t>5</a:t>
                      </a:r>
                      <a:r>
                        <a:rPr lang="id-ID" altLang="en-US" sz="1100" dirty="0"/>
                        <a:t>%</a:t>
                      </a:r>
                      <a:endParaRPr lang="id-ID" altLang="en-US" sz="1100" b="1" dirty="0"/>
                    </a:p>
                  </a:txBody>
                  <a:tcPr marL="56697" marR="56697" marT="28348" marB="28348" anchor="ctr">
                    <a:solidFill>
                      <a:schemeClr val="bg2">
                        <a:lumMod val="75000"/>
                      </a:schemeClr>
                    </a:solidFill>
                  </a:tcPr>
                </a:tc>
                <a:extLst>
                  <a:ext uri="{0D108BD9-81ED-4DB2-BD59-A6C34878D82A}">
                    <a16:rowId xmlns:a16="http://schemas.microsoft.com/office/drawing/2014/main" val="10002"/>
                  </a:ext>
                </a:extLst>
              </a:tr>
              <a:tr h="224790">
                <a:tc>
                  <a:txBody>
                    <a:bodyPr/>
                    <a:lstStyle/>
                    <a:p>
                      <a:pPr algn="r">
                        <a:buNone/>
                      </a:pPr>
                      <a:r>
                        <a:rPr lang="id-ID" altLang="en-US" sz="1100" dirty="0"/>
                        <a:t>a.</a:t>
                      </a:r>
                      <a:endParaRPr lang="id-ID" altLang="en-US" sz="1100" b="1" dirty="0"/>
                    </a:p>
                  </a:txBody>
                  <a:tcPr marL="56697" marR="56697" marT="28348" marB="28348" anchor="ctr"/>
                </a:tc>
                <a:tc>
                  <a:txBody>
                    <a:bodyPr/>
                    <a:lstStyle/>
                    <a:p>
                      <a:pPr>
                        <a:buNone/>
                      </a:pPr>
                      <a:r>
                        <a:rPr lang="id-ID" altLang="en-US" sz="1100" dirty="0"/>
                        <a:t>PEMENUHAN RENSTRA</a:t>
                      </a:r>
                      <a:endParaRPr lang="id-ID" altLang="en-US" sz="1100" b="1" dirty="0"/>
                    </a:p>
                  </a:txBody>
                  <a:tcPr marL="56697" marR="56697" marT="28348" marB="28348"/>
                </a:tc>
                <a:tc>
                  <a:txBody>
                    <a:bodyPr/>
                    <a:lstStyle/>
                    <a:p>
                      <a:pPr algn="ctr">
                        <a:buNone/>
                      </a:pPr>
                      <a:r>
                        <a:rPr lang="en-US" altLang="en-US" sz="1100" dirty="0"/>
                        <a:t>1</a:t>
                      </a:r>
                      <a:r>
                        <a:rPr lang="id-ID" altLang="en-US" sz="1100" dirty="0"/>
                        <a:t>%</a:t>
                      </a:r>
                      <a:endParaRPr lang="id-ID" altLang="en-US" sz="1100" b="1" dirty="0"/>
                    </a:p>
                  </a:txBody>
                  <a:tcPr marL="56697" marR="56697" marT="28348" marB="28348" anchor="ctr"/>
                </a:tc>
                <a:extLst>
                  <a:ext uri="{0D108BD9-81ED-4DB2-BD59-A6C34878D82A}">
                    <a16:rowId xmlns:a16="http://schemas.microsoft.com/office/drawing/2014/main" val="10003"/>
                  </a:ext>
                </a:extLst>
              </a:tr>
              <a:tr h="224790">
                <a:tc>
                  <a:txBody>
                    <a:bodyPr/>
                    <a:lstStyle/>
                    <a:p>
                      <a:pPr algn="ctr">
                        <a:buNone/>
                      </a:pPr>
                      <a:endParaRPr lang="en-US" sz="1100"/>
                    </a:p>
                  </a:txBody>
                  <a:tcPr marL="56697" marR="56697" marT="28348" marB="28348" anchor="ctr"/>
                </a:tc>
                <a:tc>
                  <a:txBody>
                    <a:bodyPr/>
                    <a:lstStyle/>
                    <a:p>
                      <a:pPr>
                        <a:buNone/>
                      </a:pPr>
                      <a:r>
                        <a:rPr lang="id-ID" altLang="en-US" sz="1100" dirty="0"/>
                        <a:t>1) Renstra telah disusun</a:t>
                      </a:r>
                    </a:p>
                  </a:txBody>
                  <a:tcPr marL="56697" marR="56697" marT="28348" marB="28348"/>
                </a:tc>
                <a:tc>
                  <a:txBody>
                    <a:bodyPr/>
                    <a:lstStyle/>
                    <a:p>
                      <a:pPr algn="ctr">
                        <a:buNone/>
                      </a:pPr>
                      <a:endParaRPr lang="en-US" sz="1100" dirty="0"/>
                    </a:p>
                  </a:txBody>
                  <a:tcPr marL="56697" marR="56697" marT="28348" marB="28348" anchor="ctr"/>
                </a:tc>
                <a:extLst>
                  <a:ext uri="{0D108BD9-81ED-4DB2-BD59-A6C34878D82A}">
                    <a16:rowId xmlns:a16="http://schemas.microsoft.com/office/drawing/2014/main" val="10004"/>
                  </a:ext>
                </a:extLst>
              </a:tr>
              <a:tr h="224790">
                <a:tc>
                  <a:txBody>
                    <a:bodyPr/>
                    <a:lstStyle/>
                    <a:p>
                      <a:pPr algn="ctr">
                        <a:buNone/>
                      </a:pPr>
                      <a:endParaRPr lang="en-US" sz="1100"/>
                    </a:p>
                  </a:txBody>
                  <a:tcPr marL="56697" marR="56697" marT="28348" marB="28348" anchor="ctr"/>
                </a:tc>
                <a:tc>
                  <a:txBody>
                    <a:bodyPr/>
                    <a:lstStyle/>
                    <a:p>
                      <a:pPr>
                        <a:buNone/>
                      </a:pPr>
                      <a:r>
                        <a:rPr lang="id-ID" altLang="en-US" sz="1100" dirty="0"/>
                        <a:t>2) Renstra telah memuat tujuan</a:t>
                      </a:r>
                    </a:p>
                  </a:txBody>
                  <a:tcPr marL="56697" marR="56697" marT="28348" marB="28348"/>
                </a:tc>
                <a:tc>
                  <a:txBody>
                    <a:bodyPr/>
                    <a:lstStyle/>
                    <a:p>
                      <a:pPr algn="ctr">
                        <a:buNone/>
                      </a:pPr>
                      <a:endParaRPr lang="en-US" sz="1100" dirty="0"/>
                    </a:p>
                  </a:txBody>
                  <a:tcPr marL="56697" marR="56697" marT="28348" marB="28348" anchor="ctr"/>
                </a:tc>
                <a:extLst>
                  <a:ext uri="{0D108BD9-81ED-4DB2-BD59-A6C34878D82A}">
                    <a16:rowId xmlns:a16="http://schemas.microsoft.com/office/drawing/2014/main" val="10005"/>
                  </a:ext>
                </a:extLst>
              </a:tr>
              <a:tr h="216000">
                <a:tc>
                  <a:txBody>
                    <a:bodyPr/>
                    <a:lstStyle/>
                    <a:p>
                      <a:pPr algn="ctr">
                        <a:buNone/>
                      </a:pPr>
                      <a:endParaRPr lang="en-US" sz="1100"/>
                    </a:p>
                  </a:txBody>
                  <a:tcPr marL="56697" marR="56697" marT="28348" marB="28348" anchor="ctr"/>
                </a:tc>
                <a:tc>
                  <a:txBody>
                    <a:bodyPr/>
                    <a:lstStyle/>
                    <a:p>
                      <a:pPr>
                        <a:buNone/>
                      </a:pPr>
                      <a:r>
                        <a:rPr lang="id-ID" altLang="en-US" sz="1100" dirty="0"/>
                        <a:t>3) Tujuan/hasil program yang ditetapkan telah dilengkapi dengan ukuran keberhasilan </a:t>
                      </a:r>
                    </a:p>
                  </a:txBody>
                  <a:tcPr marL="56697" marR="56697" marT="28348" marB="28348"/>
                </a:tc>
                <a:tc>
                  <a:txBody>
                    <a:bodyPr/>
                    <a:lstStyle/>
                    <a:p>
                      <a:pPr algn="ctr">
                        <a:buNone/>
                      </a:pPr>
                      <a:endParaRPr lang="en-US" sz="1100" dirty="0"/>
                    </a:p>
                  </a:txBody>
                  <a:tcPr marL="56697" marR="56697" marT="28348" marB="28348" anchor="ctr"/>
                </a:tc>
                <a:extLst>
                  <a:ext uri="{0D108BD9-81ED-4DB2-BD59-A6C34878D82A}">
                    <a16:rowId xmlns:a16="http://schemas.microsoft.com/office/drawing/2014/main" val="10006"/>
                  </a:ext>
                </a:extLst>
              </a:tr>
              <a:tr h="224790">
                <a:tc>
                  <a:txBody>
                    <a:bodyPr/>
                    <a:lstStyle/>
                    <a:p>
                      <a:pPr algn="ctr">
                        <a:buNone/>
                      </a:pPr>
                      <a:endParaRPr lang="en-US" sz="1100"/>
                    </a:p>
                  </a:txBody>
                  <a:tcPr marL="56697" marR="56697" marT="28348" marB="28348" anchor="ctr"/>
                </a:tc>
                <a:tc>
                  <a:txBody>
                    <a:bodyPr/>
                    <a:lstStyle/>
                    <a:p>
                      <a:pPr>
                        <a:buNone/>
                      </a:pPr>
                      <a:r>
                        <a:rPr lang="id-ID" altLang="en-US" sz="1100" dirty="0"/>
                        <a:t>4) Tujuan/hasil program telah disertai target keberhasilannya</a:t>
                      </a:r>
                    </a:p>
                  </a:txBody>
                  <a:tcPr marL="56697" marR="56697" marT="28348" marB="28348"/>
                </a:tc>
                <a:tc>
                  <a:txBody>
                    <a:bodyPr/>
                    <a:lstStyle/>
                    <a:p>
                      <a:pPr algn="ctr">
                        <a:buNone/>
                      </a:pPr>
                      <a:endParaRPr lang="en-US" sz="1100"/>
                    </a:p>
                  </a:txBody>
                  <a:tcPr marL="56697" marR="56697" marT="28348" marB="28348" anchor="ctr"/>
                </a:tc>
                <a:extLst>
                  <a:ext uri="{0D108BD9-81ED-4DB2-BD59-A6C34878D82A}">
                    <a16:rowId xmlns:a16="http://schemas.microsoft.com/office/drawing/2014/main" val="10007"/>
                  </a:ext>
                </a:extLst>
              </a:tr>
              <a:tr h="224790">
                <a:tc>
                  <a:txBody>
                    <a:bodyPr/>
                    <a:lstStyle/>
                    <a:p>
                      <a:pPr algn="ctr">
                        <a:buNone/>
                      </a:pPr>
                      <a:endParaRPr lang="en-US" sz="1100"/>
                    </a:p>
                  </a:txBody>
                  <a:tcPr marL="56697" marR="56697" marT="28348" marB="28348" anchor="ctr"/>
                </a:tc>
                <a:tc>
                  <a:txBody>
                    <a:bodyPr/>
                    <a:lstStyle/>
                    <a:p>
                      <a:pPr>
                        <a:buNone/>
                      </a:pPr>
                      <a:r>
                        <a:rPr lang="id-ID" altLang="en-US" sz="1100" dirty="0"/>
                        <a:t>5) Dokumen Renstra telah memuat sasaran</a:t>
                      </a:r>
                    </a:p>
                  </a:txBody>
                  <a:tcPr marL="56697" marR="56697" marT="28348" marB="28348"/>
                </a:tc>
                <a:tc>
                  <a:txBody>
                    <a:bodyPr/>
                    <a:lstStyle/>
                    <a:p>
                      <a:pPr algn="ctr">
                        <a:buNone/>
                      </a:pPr>
                      <a:endParaRPr lang="en-US" sz="1100"/>
                    </a:p>
                  </a:txBody>
                  <a:tcPr marL="56697" marR="56697" marT="28348" marB="28348" anchor="ctr"/>
                </a:tc>
                <a:extLst>
                  <a:ext uri="{0D108BD9-81ED-4DB2-BD59-A6C34878D82A}">
                    <a16:rowId xmlns:a16="http://schemas.microsoft.com/office/drawing/2014/main" val="10008"/>
                  </a:ext>
                </a:extLst>
              </a:tr>
              <a:tr h="224790">
                <a:tc>
                  <a:txBody>
                    <a:bodyPr/>
                    <a:lstStyle/>
                    <a:p>
                      <a:pPr algn="ctr">
                        <a:buNone/>
                      </a:pPr>
                      <a:endParaRPr lang="en-US" sz="1100"/>
                    </a:p>
                  </a:txBody>
                  <a:tcPr marL="56697" marR="56697" marT="28348" marB="28348" anchor="ctr"/>
                </a:tc>
                <a:tc>
                  <a:txBody>
                    <a:bodyPr/>
                    <a:lstStyle/>
                    <a:p>
                      <a:pPr>
                        <a:buNone/>
                      </a:pPr>
                      <a:r>
                        <a:rPr lang="id-ID" altLang="en-US" sz="1100" dirty="0"/>
                        <a:t>6) Dokumen Renstra telah memuat indikator kinerja sasaran</a:t>
                      </a:r>
                    </a:p>
                  </a:txBody>
                  <a:tcPr marL="56697" marR="56697" marT="28348" marB="28348"/>
                </a:tc>
                <a:tc>
                  <a:txBody>
                    <a:bodyPr/>
                    <a:lstStyle/>
                    <a:p>
                      <a:pPr algn="ctr">
                        <a:buNone/>
                      </a:pPr>
                      <a:endParaRPr lang="en-US" sz="1100"/>
                    </a:p>
                  </a:txBody>
                  <a:tcPr marL="56697" marR="56697" marT="28348" marB="28348" anchor="ctr"/>
                </a:tc>
                <a:extLst>
                  <a:ext uri="{0D108BD9-81ED-4DB2-BD59-A6C34878D82A}">
                    <a16:rowId xmlns:a16="http://schemas.microsoft.com/office/drawing/2014/main" val="10009"/>
                  </a:ext>
                </a:extLst>
              </a:tr>
              <a:tr h="224790">
                <a:tc>
                  <a:txBody>
                    <a:bodyPr/>
                    <a:lstStyle/>
                    <a:p>
                      <a:pPr algn="ctr">
                        <a:buNone/>
                      </a:pPr>
                      <a:endParaRPr lang="en-US" sz="1100"/>
                    </a:p>
                  </a:txBody>
                  <a:tcPr marL="56697" marR="56697" marT="28348" marB="28348" anchor="ctr"/>
                </a:tc>
                <a:tc>
                  <a:txBody>
                    <a:bodyPr/>
                    <a:lstStyle/>
                    <a:p>
                      <a:pPr>
                        <a:buNone/>
                      </a:pPr>
                      <a:r>
                        <a:rPr lang="id-ID" altLang="en-US" sz="1100" dirty="0"/>
                        <a:t>7) Dokumen Renstra telah memuat target tahunan</a:t>
                      </a:r>
                    </a:p>
                  </a:txBody>
                  <a:tcPr marL="56697" marR="56697" marT="28348" marB="28348"/>
                </a:tc>
                <a:tc>
                  <a:txBody>
                    <a:bodyPr/>
                    <a:lstStyle/>
                    <a:p>
                      <a:pPr algn="ctr">
                        <a:buNone/>
                      </a:pPr>
                      <a:endParaRPr lang="en-US" sz="1100"/>
                    </a:p>
                  </a:txBody>
                  <a:tcPr marL="56697" marR="56697" marT="28348" marB="28348" anchor="ctr"/>
                </a:tc>
                <a:extLst>
                  <a:ext uri="{0D108BD9-81ED-4DB2-BD59-A6C34878D82A}">
                    <a16:rowId xmlns:a16="http://schemas.microsoft.com/office/drawing/2014/main" val="10010"/>
                  </a:ext>
                </a:extLst>
              </a:tr>
              <a:tr h="224790">
                <a:tc>
                  <a:txBody>
                    <a:bodyPr/>
                    <a:lstStyle/>
                    <a:p>
                      <a:pPr algn="ctr">
                        <a:buNone/>
                      </a:pPr>
                      <a:endParaRPr lang="en-US" sz="1100"/>
                    </a:p>
                  </a:txBody>
                  <a:tcPr marL="56697" marR="56697" marT="28348" marB="28348" anchor="ctr"/>
                </a:tc>
                <a:tc>
                  <a:txBody>
                    <a:bodyPr/>
                    <a:lstStyle/>
                    <a:p>
                      <a:pPr>
                        <a:buNone/>
                      </a:pPr>
                      <a:r>
                        <a:rPr lang="id-ID" altLang="en-US" sz="1100" dirty="0"/>
                        <a:t>8) Renstra telah menyajikan IKU</a:t>
                      </a:r>
                    </a:p>
                  </a:txBody>
                  <a:tcPr marL="56697" marR="56697" marT="28348" marB="28348"/>
                </a:tc>
                <a:tc>
                  <a:txBody>
                    <a:bodyPr/>
                    <a:lstStyle/>
                    <a:p>
                      <a:pPr algn="ctr">
                        <a:buNone/>
                      </a:pPr>
                      <a:endParaRPr lang="en-US" sz="1100"/>
                    </a:p>
                  </a:txBody>
                  <a:tcPr marL="56697" marR="56697" marT="28348" marB="28348" anchor="ctr"/>
                </a:tc>
                <a:extLst>
                  <a:ext uri="{0D108BD9-81ED-4DB2-BD59-A6C34878D82A}">
                    <a16:rowId xmlns:a16="http://schemas.microsoft.com/office/drawing/2014/main" val="10011"/>
                  </a:ext>
                </a:extLst>
              </a:tr>
              <a:tr h="224790">
                <a:tc>
                  <a:txBody>
                    <a:bodyPr/>
                    <a:lstStyle/>
                    <a:p>
                      <a:pPr algn="ctr">
                        <a:buNone/>
                      </a:pPr>
                      <a:endParaRPr lang="en-US" sz="1100"/>
                    </a:p>
                  </a:txBody>
                  <a:tcPr marL="56697" marR="56697" marT="28348" marB="28348" anchor="ctr"/>
                </a:tc>
                <a:tc>
                  <a:txBody>
                    <a:bodyPr/>
                    <a:lstStyle/>
                    <a:p>
                      <a:pPr marL="0" marR="0" indent="0" algn="l" defTabSz="710397" rtl="0" eaLnBrk="1" fontAlgn="auto" latinLnBrk="0" hangingPunct="1">
                        <a:lnSpc>
                          <a:spcPct val="100000"/>
                        </a:lnSpc>
                        <a:spcBef>
                          <a:spcPts val="0"/>
                        </a:spcBef>
                        <a:spcAft>
                          <a:spcPts val="0"/>
                        </a:spcAft>
                        <a:buClrTx/>
                        <a:buSzTx/>
                        <a:buFontTx/>
                        <a:buNone/>
                        <a:tabLst/>
                        <a:defRPr/>
                      </a:pPr>
                      <a:r>
                        <a:rPr lang="en-US" altLang="en-US" sz="1100" dirty="0"/>
                        <a:t>9) </a:t>
                      </a:r>
                      <a:r>
                        <a:rPr lang="id-ID" altLang="en-US" sz="1100" dirty="0"/>
                        <a:t>Renstra telah </a:t>
                      </a:r>
                      <a:r>
                        <a:rPr lang="en-US" altLang="en-US" sz="1100" dirty="0" err="1"/>
                        <a:t>dipublikasikan</a:t>
                      </a:r>
                      <a:endParaRPr lang="id-ID" altLang="en-US" sz="1100" dirty="0"/>
                    </a:p>
                  </a:txBody>
                  <a:tcPr marL="56697" marR="56697" marT="28348" marB="28348"/>
                </a:tc>
                <a:tc>
                  <a:txBody>
                    <a:bodyPr/>
                    <a:lstStyle/>
                    <a:p>
                      <a:pPr algn="ctr">
                        <a:buNone/>
                      </a:pPr>
                      <a:endParaRPr lang="en-US" sz="1100" dirty="0"/>
                    </a:p>
                  </a:txBody>
                  <a:tcPr marL="56697" marR="56697" marT="28348" marB="28348" anchor="ctr"/>
                </a:tc>
                <a:extLst>
                  <a:ext uri="{0D108BD9-81ED-4DB2-BD59-A6C34878D82A}">
                    <a16:rowId xmlns:a16="http://schemas.microsoft.com/office/drawing/2014/main" val="10012"/>
                  </a:ext>
                </a:extLst>
              </a:tr>
              <a:tr h="224790">
                <a:tc>
                  <a:txBody>
                    <a:bodyPr/>
                    <a:lstStyle/>
                    <a:p>
                      <a:pPr algn="r">
                        <a:buNone/>
                      </a:pPr>
                      <a:r>
                        <a:rPr lang="id-ID" altLang="en-US" sz="1100"/>
                        <a:t>b.</a:t>
                      </a:r>
                      <a:endParaRPr lang="id-ID" altLang="en-US" sz="1100" b="1"/>
                    </a:p>
                  </a:txBody>
                  <a:tcPr marL="56697" marR="56697" marT="28348" marB="28348" anchor="ctr"/>
                </a:tc>
                <a:tc>
                  <a:txBody>
                    <a:bodyPr/>
                    <a:lstStyle/>
                    <a:p>
                      <a:pPr>
                        <a:buNone/>
                      </a:pPr>
                      <a:r>
                        <a:rPr lang="id-ID" altLang="en-US" sz="1100" dirty="0"/>
                        <a:t>KUALITAS RENSTRA</a:t>
                      </a:r>
                      <a:endParaRPr lang="id-ID" altLang="en-US" sz="1100" b="1" dirty="0"/>
                    </a:p>
                  </a:txBody>
                  <a:tcPr marL="56697" marR="56697" marT="28348" marB="28348"/>
                </a:tc>
                <a:tc>
                  <a:txBody>
                    <a:bodyPr/>
                    <a:lstStyle/>
                    <a:p>
                      <a:pPr algn="ctr">
                        <a:buNone/>
                      </a:pPr>
                      <a:r>
                        <a:rPr lang="en-US" altLang="en-US" sz="1100" dirty="0"/>
                        <a:t>2,</a:t>
                      </a:r>
                      <a:r>
                        <a:rPr lang="id-ID" altLang="en-US" sz="1100" dirty="0"/>
                        <a:t>5%</a:t>
                      </a:r>
                      <a:endParaRPr lang="id-ID" altLang="en-US" sz="1100" b="1" dirty="0"/>
                    </a:p>
                  </a:txBody>
                  <a:tcPr marL="56697" marR="56697" marT="28348" marB="28348" anchor="ctr"/>
                </a:tc>
                <a:extLst>
                  <a:ext uri="{0D108BD9-81ED-4DB2-BD59-A6C34878D82A}">
                    <a16:rowId xmlns:a16="http://schemas.microsoft.com/office/drawing/2014/main" val="10013"/>
                  </a:ext>
                </a:extLst>
              </a:tr>
              <a:tr h="224790">
                <a:tc>
                  <a:txBody>
                    <a:bodyPr/>
                    <a:lstStyle/>
                    <a:p>
                      <a:pPr algn="ctr">
                        <a:buNone/>
                      </a:pPr>
                      <a:endParaRPr lang="en-US" sz="1100"/>
                    </a:p>
                  </a:txBody>
                  <a:tcPr marL="56697" marR="56697" marT="28348" marB="28348" anchor="ctr"/>
                </a:tc>
                <a:tc>
                  <a:txBody>
                    <a:bodyPr/>
                    <a:lstStyle/>
                    <a:p>
                      <a:pPr>
                        <a:buNone/>
                      </a:pPr>
                      <a:r>
                        <a:rPr lang="en-US" altLang="en-US" sz="1100" dirty="0"/>
                        <a:t>10</a:t>
                      </a:r>
                      <a:r>
                        <a:rPr lang="id-ID" altLang="en-US" sz="1100" dirty="0"/>
                        <a:t>) Tujuan/hasil program telah berorientasi hasil</a:t>
                      </a:r>
                    </a:p>
                  </a:txBody>
                  <a:tcPr marL="56697" marR="56697" marT="28348" marB="28348"/>
                </a:tc>
                <a:tc>
                  <a:txBody>
                    <a:bodyPr/>
                    <a:lstStyle/>
                    <a:p>
                      <a:pPr algn="ctr">
                        <a:buNone/>
                      </a:pPr>
                      <a:endParaRPr lang="en-US" sz="1100" dirty="0"/>
                    </a:p>
                  </a:txBody>
                  <a:tcPr marL="56697" marR="56697" marT="28348" marB="28348" anchor="ctr"/>
                </a:tc>
                <a:extLst>
                  <a:ext uri="{0D108BD9-81ED-4DB2-BD59-A6C34878D82A}">
                    <a16:rowId xmlns:a16="http://schemas.microsoft.com/office/drawing/2014/main" val="10014"/>
                  </a:ext>
                </a:extLst>
              </a:tr>
              <a:tr h="392430">
                <a:tc>
                  <a:txBody>
                    <a:bodyPr/>
                    <a:lstStyle/>
                    <a:p>
                      <a:pPr algn="ctr">
                        <a:buNone/>
                      </a:pPr>
                      <a:endParaRPr lang="en-US" sz="1100"/>
                    </a:p>
                  </a:txBody>
                  <a:tcPr marL="56697" marR="56697" marT="28348" marB="28348" anchor="ctr"/>
                </a:tc>
                <a:tc>
                  <a:txBody>
                    <a:bodyPr/>
                    <a:lstStyle/>
                    <a:p>
                      <a:pPr>
                        <a:buNone/>
                      </a:pPr>
                      <a:r>
                        <a:rPr lang="id-ID" altLang="en-US" sz="1100" dirty="0"/>
                        <a:t>1</a:t>
                      </a:r>
                      <a:r>
                        <a:rPr lang="en-US" altLang="en-US" sz="1100" dirty="0"/>
                        <a:t>1</a:t>
                      </a:r>
                      <a:r>
                        <a:rPr lang="id-ID" altLang="en-US" sz="1100" dirty="0"/>
                        <a:t>) Ukuran keberhasilan tujuan (</a:t>
                      </a:r>
                      <a:r>
                        <a:rPr lang="id-ID" altLang="en-US" sz="1100" i="1" dirty="0"/>
                        <a:t>outcome</a:t>
                      </a:r>
                      <a:r>
                        <a:rPr lang="id-ID" altLang="en-US" sz="1100" dirty="0"/>
                        <a:t>)/hasil program telah memenuhi kriteria ukuran keberhasilan y</a:t>
                      </a:r>
                      <a:r>
                        <a:rPr lang="en-US" altLang="en-US" sz="1100" dirty="0"/>
                        <a:t>an</a:t>
                      </a:r>
                      <a:r>
                        <a:rPr lang="id-ID" altLang="en-US" sz="1100" dirty="0"/>
                        <a:t>g baik</a:t>
                      </a:r>
                    </a:p>
                  </a:txBody>
                  <a:tcPr marL="56697" marR="56697" marT="28348" marB="28348"/>
                </a:tc>
                <a:tc>
                  <a:txBody>
                    <a:bodyPr/>
                    <a:lstStyle/>
                    <a:p>
                      <a:pPr algn="ctr">
                        <a:buNone/>
                      </a:pPr>
                      <a:endParaRPr lang="en-US" sz="1100"/>
                    </a:p>
                  </a:txBody>
                  <a:tcPr marL="56697" marR="56697" marT="28348" marB="28348" anchor="ctr"/>
                </a:tc>
                <a:extLst>
                  <a:ext uri="{0D108BD9-81ED-4DB2-BD59-A6C34878D82A}">
                    <a16:rowId xmlns:a16="http://schemas.microsoft.com/office/drawing/2014/main" val="10015"/>
                  </a:ext>
                </a:extLst>
              </a:tr>
              <a:tr h="224790">
                <a:tc>
                  <a:txBody>
                    <a:bodyPr/>
                    <a:lstStyle/>
                    <a:p>
                      <a:pPr algn="ctr">
                        <a:buNone/>
                      </a:pPr>
                      <a:endParaRPr lang="en-US" sz="1100"/>
                    </a:p>
                  </a:txBody>
                  <a:tcPr marL="56697" marR="56697" marT="28348" marB="28348" anchor="ctr"/>
                </a:tc>
                <a:tc>
                  <a:txBody>
                    <a:bodyPr/>
                    <a:lstStyle/>
                    <a:p>
                      <a:pPr>
                        <a:buNone/>
                      </a:pPr>
                      <a:r>
                        <a:rPr lang="id-ID" altLang="en-US" sz="1100" dirty="0"/>
                        <a:t>1</a:t>
                      </a:r>
                      <a:r>
                        <a:rPr lang="en-US" altLang="en-US" sz="1100" dirty="0"/>
                        <a:t>2</a:t>
                      </a:r>
                      <a:r>
                        <a:rPr lang="id-ID" altLang="en-US" sz="1100" dirty="0"/>
                        <a:t>) Sasaran telah berorientasi hasil</a:t>
                      </a:r>
                      <a:endParaRPr lang="id-ID" altLang="en-US" sz="1100" b="1" i="1" dirty="0"/>
                    </a:p>
                  </a:txBody>
                  <a:tcPr marL="56697" marR="56697" marT="28348" marB="28348"/>
                </a:tc>
                <a:tc>
                  <a:txBody>
                    <a:bodyPr/>
                    <a:lstStyle/>
                    <a:p>
                      <a:pPr algn="ctr">
                        <a:buNone/>
                      </a:pPr>
                      <a:endParaRPr lang="en-US" sz="1100" dirty="0"/>
                    </a:p>
                  </a:txBody>
                  <a:tcPr marL="56697" marR="56697" marT="28348" marB="28348" anchor="ctr"/>
                </a:tc>
                <a:extLst>
                  <a:ext uri="{0D108BD9-81ED-4DB2-BD59-A6C34878D82A}">
                    <a16:rowId xmlns:a16="http://schemas.microsoft.com/office/drawing/2014/main" val="10016"/>
                  </a:ext>
                </a:extLst>
              </a:tr>
            </a:tbl>
          </a:graphicData>
        </a:graphic>
      </p:graphicFrame>
      <p:sp>
        <p:nvSpPr>
          <p:cNvPr id="5" name="Slide Number Placeholder 2"/>
          <p:cNvSpPr>
            <a:spLocks noGrp="1"/>
          </p:cNvSpPr>
          <p:nvPr/>
        </p:nvSpPr>
        <p:spPr>
          <a:xfrm>
            <a:off x="7113276" y="5006975"/>
            <a:ext cx="446405" cy="251460"/>
          </a:xfrm>
          <a:prstGeom prst="rect">
            <a:avLst/>
          </a:prstGeom>
          <a:solidFill>
            <a:srgbClr val="F9BE19"/>
          </a:solidFill>
        </p:spPr>
        <p:txBody>
          <a:bodyPr vert="horz" lIns="91365" tIns="45684" rIns="91365" bIns="45684"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32">
              <a:defRPr/>
            </a:pPr>
            <a:fld id="{05502A5B-6024-440D-A5A9-5A109256076E}" type="slidenum">
              <a:rPr lang="en-US" b="1">
                <a:solidFill>
                  <a:schemeClr val="tx1"/>
                </a:solidFill>
                <a:latin typeface="Calibri" panose="020F0502020204030204"/>
              </a:rPr>
              <a:pPr defTabSz="913632">
                <a:defRPr/>
              </a:pPr>
              <a:t>127</a:t>
            </a:fld>
            <a:endParaRPr lang="en-US" b="1">
              <a:solidFill>
                <a:schemeClr val="tx1"/>
              </a:solidFill>
              <a:latin typeface="Calibri" panose="020F0502020204030204"/>
            </a:endParaRPr>
          </a:p>
        </p:txBody>
      </p:sp>
    </p:spTree>
    <p:extLst>
      <p:ext uri="{BB962C8B-B14F-4D97-AF65-F5344CB8AC3E}">
        <p14:creationId xmlns:p14="http://schemas.microsoft.com/office/powerpoint/2010/main" val="271753421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p:nvPr>
            <p:extLst>
              <p:ext uri="{D42A27DB-BD31-4B8C-83A1-F6EECF244321}">
                <p14:modId xmlns:p14="http://schemas.microsoft.com/office/powerpoint/2010/main" val="725125258"/>
              </p:ext>
            </p:extLst>
          </p:nvPr>
        </p:nvGraphicFramePr>
        <p:xfrm>
          <a:off x="395837" y="597600"/>
          <a:ext cx="6768000" cy="4340606"/>
        </p:xfrm>
        <a:graphic>
          <a:graphicData uri="http://schemas.openxmlformats.org/drawingml/2006/table">
            <a:tbl>
              <a:tblPr firstRow="1" bandRow="1">
                <a:tableStyleId>{F5AB1C69-6EDB-4FF4-983F-18BD219EF322}</a:tableStyleId>
              </a:tblPr>
              <a:tblGrid>
                <a:gridCol w="360000">
                  <a:extLst>
                    <a:ext uri="{9D8B030D-6E8A-4147-A177-3AD203B41FA5}">
                      <a16:colId xmlns:a16="http://schemas.microsoft.com/office/drawing/2014/main" val="20000"/>
                    </a:ext>
                  </a:extLst>
                </a:gridCol>
                <a:gridCol w="5868000">
                  <a:extLst>
                    <a:ext uri="{9D8B030D-6E8A-4147-A177-3AD203B41FA5}">
                      <a16:colId xmlns:a16="http://schemas.microsoft.com/office/drawing/2014/main" val="20001"/>
                    </a:ext>
                  </a:extLst>
                </a:gridCol>
                <a:gridCol w="540000">
                  <a:extLst>
                    <a:ext uri="{9D8B030D-6E8A-4147-A177-3AD203B41FA5}">
                      <a16:colId xmlns:a16="http://schemas.microsoft.com/office/drawing/2014/main" val="20002"/>
                    </a:ext>
                  </a:extLst>
                </a:gridCol>
              </a:tblGrid>
              <a:tr h="388194">
                <a:tc>
                  <a:txBody>
                    <a:bodyPr/>
                    <a:lstStyle/>
                    <a:p>
                      <a:pPr marL="0" algn="ctr" defTabSz="735954" rtl="0" eaLnBrk="1" latinLnBrk="0" hangingPunct="1">
                        <a:buNone/>
                      </a:pPr>
                      <a:r>
                        <a:rPr lang="id-ID" altLang="en-US" sz="1100" b="1" kern="1200" dirty="0">
                          <a:solidFill>
                            <a:schemeClr val="lt1"/>
                          </a:solidFill>
                          <a:latin typeface="+mn-lt"/>
                          <a:ea typeface="+mn-ea"/>
                          <a:cs typeface="+mn-cs"/>
                        </a:rPr>
                        <a:t>NO</a:t>
                      </a:r>
                    </a:p>
                  </a:txBody>
                  <a:tcPr marL="56697" marR="56697" marT="28348" marB="28348" anchor="ctr">
                    <a:solidFill>
                      <a:schemeClr val="bg2">
                        <a:lumMod val="25000"/>
                      </a:schemeClr>
                    </a:solidFill>
                  </a:tcPr>
                </a:tc>
                <a:tc>
                  <a:txBody>
                    <a:bodyPr/>
                    <a:lstStyle/>
                    <a:p>
                      <a:pPr marL="0" algn="ctr" defTabSz="735954" rtl="0" eaLnBrk="1" latinLnBrk="0" hangingPunct="1">
                        <a:buNone/>
                      </a:pPr>
                      <a:r>
                        <a:rPr lang="id-ID" altLang="en-US" sz="1100" b="1" kern="1200" dirty="0">
                          <a:solidFill>
                            <a:schemeClr val="lt1"/>
                          </a:solidFill>
                          <a:latin typeface="+mn-lt"/>
                          <a:ea typeface="+mn-ea"/>
                          <a:cs typeface="+mn-cs"/>
                        </a:rPr>
                        <a:t>KOMPONEN/SUB KOMPONEN</a:t>
                      </a:r>
                    </a:p>
                  </a:txBody>
                  <a:tcPr marL="56697" marR="56697" marT="28348" marB="28348" anchor="ctr">
                    <a:solidFill>
                      <a:schemeClr val="bg2">
                        <a:lumMod val="25000"/>
                      </a:schemeClr>
                    </a:solidFill>
                  </a:tcPr>
                </a:tc>
                <a:tc>
                  <a:txBody>
                    <a:bodyPr/>
                    <a:lstStyle/>
                    <a:p>
                      <a:pPr marL="0" algn="ctr" defTabSz="735954" rtl="0" eaLnBrk="1" latinLnBrk="0" hangingPunct="1">
                        <a:buNone/>
                      </a:pPr>
                      <a:r>
                        <a:rPr lang="id-ID" altLang="en-US" sz="1100" b="1" kern="1200" dirty="0">
                          <a:solidFill>
                            <a:schemeClr val="lt1"/>
                          </a:solidFill>
                          <a:latin typeface="+mn-lt"/>
                          <a:ea typeface="+mn-ea"/>
                          <a:cs typeface="+mn-cs"/>
                        </a:rPr>
                        <a:t>BOBOT</a:t>
                      </a:r>
                    </a:p>
                  </a:txBody>
                  <a:tcPr marL="56697" marR="56697" marT="28348" marB="28348" anchor="ctr">
                    <a:solidFill>
                      <a:schemeClr val="bg2">
                        <a:lumMod val="25000"/>
                      </a:schemeClr>
                    </a:solidFill>
                  </a:tcPr>
                </a:tc>
                <a:extLst>
                  <a:ext uri="{0D108BD9-81ED-4DB2-BD59-A6C34878D82A}">
                    <a16:rowId xmlns:a16="http://schemas.microsoft.com/office/drawing/2014/main" val="10000"/>
                  </a:ext>
                </a:extLst>
              </a:tr>
              <a:tr h="252000">
                <a:tc>
                  <a:txBody>
                    <a:bodyPr/>
                    <a:lstStyle/>
                    <a:p>
                      <a:pPr algn="ctr">
                        <a:buNone/>
                      </a:pPr>
                      <a:endParaRPr lang="en-US" sz="1100" dirty="0"/>
                    </a:p>
                  </a:txBody>
                  <a:tcPr marL="56697" marR="56697" marT="28348" marB="28348" anchor="ctr"/>
                </a:tc>
                <a:tc>
                  <a:txBody>
                    <a:bodyPr/>
                    <a:lstStyle/>
                    <a:p>
                      <a:pPr>
                        <a:buNone/>
                      </a:pPr>
                      <a:r>
                        <a:rPr lang="id-ID" altLang="en-US" sz="1100" dirty="0"/>
                        <a:t>1</a:t>
                      </a:r>
                      <a:r>
                        <a:rPr lang="en-US" altLang="en-US" sz="1100" dirty="0"/>
                        <a:t>3</a:t>
                      </a:r>
                      <a:r>
                        <a:rPr lang="id-ID" altLang="en-US" sz="1100" dirty="0"/>
                        <a:t>) Indikator kinerja sasaran (</a:t>
                      </a:r>
                      <a:r>
                        <a:rPr lang="id-ID" altLang="en-US" sz="1100" i="1" dirty="0"/>
                        <a:t>outcome </a:t>
                      </a:r>
                      <a:r>
                        <a:rPr lang="id-ID" altLang="en-US" sz="1100" dirty="0"/>
                        <a:t>dan </a:t>
                      </a:r>
                      <a:r>
                        <a:rPr lang="id-ID" altLang="en-US" sz="1100" i="1" dirty="0"/>
                        <a:t>output</a:t>
                      </a:r>
                      <a:r>
                        <a:rPr lang="id-ID" altLang="en-US" sz="1100" dirty="0"/>
                        <a:t>) telah memenuhi kriteria indikator kinerja yang baik</a:t>
                      </a:r>
                      <a:endParaRPr lang="id-ID" altLang="en-US" sz="1100" b="0" dirty="0"/>
                    </a:p>
                  </a:txBody>
                  <a:tcPr marL="56697" marR="56697" marT="28348" marB="28348"/>
                </a:tc>
                <a:tc>
                  <a:txBody>
                    <a:bodyPr/>
                    <a:lstStyle/>
                    <a:p>
                      <a:pPr algn="ctr">
                        <a:buNone/>
                      </a:pPr>
                      <a:endParaRPr lang="en-US" sz="1100" dirty="0"/>
                    </a:p>
                  </a:txBody>
                  <a:tcPr marL="56697" marR="56697" marT="28348" marB="28348" anchor="ctr"/>
                </a:tc>
                <a:extLst>
                  <a:ext uri="{0D108BD9-81ED-4DB2-BD59-A6C34878D82A}">
                    <a16:rowId xmlns:a16="http://schemas.microsoft.com/office/drawing/2014/main" val="10001"/>
                  </a:ext>
                </a:extLst>
              </a:tr>
              <a:tr h="252000">
                <a:tc>
                  <a:txBody>
                    <a:bodyPr/>
                    <a:lstStyle/>
                    <a:p>
                      <a:pPr algn="ctr">
                        <a:buNone/>
                      </a:pPr>
                      <a:endParaRPr lang="en-US" sz="1100" dirty="0"/>
                    </a:p>
                  </a:txBody>
                  <a:tcPr marL="56697" marR="56697" marT="28348" marB="28348" anchor="ctr"/>
                </a:tc>
                <a:tc>
                  <a:txBody>
                    <a:bodyPr/>
                    <a:lstStyle/>
                    <a:p>
                      <a:pPr>
                        <a:buNone/>
                      </a:pPr>
                      <a:r>
                        <a:rPr lang="id-ID" altLang="en-US" sz="1100" dirty="0"/>
                        <a:t>1</a:t>
                      </a:r>
                      <a:r>
                        <a:rPr lang="en-US" altLang="en-US" sz="1100" dirty="0"/>
                        <a:t>4</a:t>
                      </a:r>
                      <a:r>
                        <a:rPr lang="id-ID" altLang="en-US" sz="1100" dirty="0"/>
                        <a:t>) Target kinerja ditetapkan dengan baik</a:t>
                      </a:r>
                      <a:endParaRPr lang="id-ID" altLang="en-US" sz="1100" b="0" dirty="0"/>
                    </a:p>
                  </a:txBody>
                  <a:tcPr marL="56697" marR="56697" marT="28348" marB="28348"/>
                </a:tc>
                <a:tc>
                  <a:txBody>
                    <a:bodyPr/>
                    <a:lstStyle/>
                    <a:p>
                      <a:pPr algn="ctr">
                        <a:buNone/>
                      </a:pPr>
                      <a:endParaRPr lang="en-US" sz="1100" dirty="0"/>
                    </a:p>
                  </a:txBody>
                  <a:tcPr marL="56697" marR="56697" marT="28348" marB="28348" anchor="ctr"/>
                </a:tc>
                <a:extLst>
                  <a:ext uri="{0D108BD9-81ED-4DB2-BD59-A6C34878D82A}">
                    <a16:rowId xmlns:a16="http://schemas.microsoft.com/office/drawing/2014/main" val="10002"/>
                  </a:ext>
                </a:extLst>
              </a:tr>
              <a:tr h="252000">
                <a:tc>
                  <a:txBody>
                    <a:bodyPr/>
                    <a:lstStyle/>
                    <a:p>
                      <a:pPr algn="ctr">
                        <a:buNone/>
                      </a:pPr>
                      <a:endParaRPr lang="en-US" sz="1100"/>
                    </a:p>
                  </a:txBody>
                  <a:tcPr marL="56697" marR="56697" marT="28348" marB="28348" anchor="ctr"/>
                </a:tc>
                <a:tc>
                  <a:txBody>
                    <a:bodyPr/>
                    <a:lstStyle/>
                    <a:p>
                      <a:pPr>
                        <a:buNone/>
                      </a:pPr>
                      <a:r>
                        <a:rPr lang="id-ID" altLang="en-US" sz="1100" dirty="0"/>
                        <a:t>1</a:t>
                      </a:r>
                      <a:r>
                        <a:rPr lang="en-US" altLang="en-US" sz="1100" dirty="0"/>
                        <a:t>5</a:t>
                      </a:r>
                      <a:r>
                        <a:rPr lang="id-ID" altLang="en-US" sz="1100" dirty="0"/>
                        <a:t>) Program/kegiatan merupakan cara untuk mencapai tujuan/sasaran/hasil program/hasil kegiatan</a:t>
                      </a:r>
                      <a:endParaRPr lang="id-ID" altLang="en-US" sz="1100" b="0" dirty="0"/>
                    </a:p>
                  </a:txBody>
                  <a:tcPr marL="56697" marR="56697" marT="28348" marB="28348"/>
                </a:tc>
                <a:tc>
                  <a:txBody>
                    <a:bodyPr/>
                    <a:lstStyle/>
                    <a:p>
                      <a:pPr algn="ctr">
                        <a:buNone/>
                      </a:pPr>
                      <a:endParaRPr lang="en-US" sz="1100" dirty="0"/>
                    </a:p>
                  </a:txBody>
                  <a:tcPr marL="56697" marR="56697" marT="28348" marB="28348" anchor="ctr"/>
                </a:tc>
                <a:extLst>
                  <a:ext uri="{0D108BD9-81ED-4DB2-BD59-A6C34878D82A}">
                    <a16:rowId xmlns:a16="http://schemas.microsoft.com/office/drawing/2014/main" val="10003"/>
                  </a:ext>
                </a:extLst>
              </a:tr>
              <a:tr h="225425">
                <a:tc>
                  <a:txBody>
                    <a:bodyPr/>
                    <a:lstStyle/>
                    <a:p>
                      <a:pPr algn="ctr">
                        <a:buNone/>
                      </a:pPr>
                      <a:endParaRPr lang="en-US" sz="1100" dirty="0"/>
                    </a:p>
                  </a:txBody>
                  <a:tcPr marL="56697" marR="56697" marT="28348" marB="28348" anchor="ctr"/>
                </a:tc>
                <a:tc>
                  <a:txBody>
                    <a:bodyPr/>
                    <a:lstStyle/>
                    <a:p>
                      <a:pPr>
                        <a:buNone/>
                      </a:pPr>
                      <a:r>
                        <a:rPr lang="id-ID" altLang="en-US" sz="1100" dirty="0"/>
                        <a:t>1</a:t>
                      </a:r>
                      <a:r>
                        <a:rPr lang="en-US" altLang="en-US" sz="1100" dirty="0"/>
                        <a:t>6</a:t>
                      </a:r>
                      <a:r>
                        <a:rPr lang="id-ID" altLang="en-US" sz="1100" dirty="0"/>
                        <a:t>) Dokumen Renstra telah selaras dengan dokumen </a:t>
                      </a:r>
                      <a:r>
                        <a:rPr lang="en-US" altLang="en-US" sz="1100" dirty="0"/>
                        <a:t>RPJMN/</a:t>
                      </a:r>
                      <a:r>
                        <a:rPr lang="en-US" altLang="en-US" sz="1100" baseline="0" dirty="0"/>
                        <a:t> </a:t>
                      </a:r>
                      <a:r>
                        <a:rPr lang="en-US" altLang="en-US" sz="1100" baseline="0" dirty="0" err="1"/>
                        <a:t>dokumen</a:t>
                      </a:r>
                      <a:r>
                        <a:rPr lang="en-US" altLang="en-US" sz="1100" baseline="0" dirty="0"/>
                        <a:t> </a:t>
                      </a:r>
                      <a:r>
                        <a:rPr lang="id-ID" altLang="en-US" sz="1100" dirty="0"/>
                        <a:t>Renstra atasannya</a:t>
                      </a:r>
                      <a:endParaRPr lang="id-ID" altLang="en-US" sz="1100" b="0" dirty="0"/>
                    </a:p>
                  </a:txBody>
                  <a:tcPr marL="56697" marR="56697" marT="28348" marB="28348"/>
                </a:tc>
                <a:tc>
                  <a:txBody>
                    <a:bodyPr/>
                    <a:lstStyle/>
                    <a:p>
                      <a:pPr algn="ctr">
                        <a:buNone/>
                      </a:pPr>
                      <a:endParaRPr lang="en-US" sz="1100"/>
                    </a:p>
                  </a:txBody>
                  <a:tcPr marL="56697" marR="56697" marT="28348" marB="28348" anchor="ctr"/>
                </a:tc>
                <a:extLst>
                  <a:ext uri="{0D108BD9-81ED-4DB2-BD59-A6C34878D82A}">
                    <a16:rowId xmlns:a16="http://schemas.microsoft.com/office/drawing/2014/main" val="10004"/>
                  </a:ext>
                </a:extLst>
              </a:tr>
              <a:tr h="393700">
                <a:tc>
                  <a:txBody>
                    <a:bodyPr/>
                    <a:lstStyle/>
                    <a:p>
                      <a:pPr algn="ctr">
                        <a:buNone/>
                      </a:pPr>
                      <a:endParaRPr lang="en-US" sz="1100" dirty="0"/>
                    </a:p>
                  </a:txBody>
                  <a:tcPr marL="56697" marR="56697" marT="28348" marB="28348" anchor="ctr"/>
                </a:tc>
                <a:tc>
                  <a:txBody>
                    <a:bodyPr/>
                    <a:lstStyle/>
                    <a:p>
                      <a:pPr>
                        <a:buNone/>
                      </a:pPr>
                      <a:r>
                        <a:rPr lang="id-ID" altLang="en-US" sz="1100" dirty="0"/>
                        <a:t>1</a:t>
                      </a:r>
                      <a:r>
                        <a:rPr lang="en-US" altLang="en-US" sz="1100" dirty="0"/>
                        <a:t>7</a:t>
                      </a:r>
                      <a:r>
                        <a:rPr lang="id-ID" altLang="en-US" sz="1100" dirty="0"/>
                        <a:t>) Dokumen Renstra telah menetapkan hal-hal yang seharusnya ditetapkan (dalam kontrak kinerja/tugas fungsi/latar belakang pendirian)</a:t>
                      </a:r>
                      <a:endParaRPr lang="id-ID" altLang="en-US" sz="1100" b="0" dirty="0"/>
                    </a:p>
                  </a:txBody>
                  <a:tcPr marL="56697" marR="56697" marT="28348" marB="28348"/>
                </a:tc>
                <a:tc>
                  <a:txBody>
                    <a:bodyPr/>
                    <a:lstStyle/>
                    <a:p>
                      <a:pPr algn="ctr">
                        <a:buNone/>
                      </a:pPr>
                      <a:endParaRPr lang="en-US" sz="1100"/>
                    </a:p>
                  </a:txBody>
                  <a:tcPr marL="56697" marR="56697" marT="28348" marB="28348" anchor="ctr"/>
                </a:tc>
                <a:extLst>
                  <a:ext uri="{0D108BD9-81ED-4DB2-BD59-A6C34878D82A}">
                    <a16:rowId xmlns:a16="http://schemas.microsoft.com/office/drawing/2014/main" val="10005"/>
                  </a:ext>
                </a:extLst>
              </a:tr>
              <a:tr h="233680">
                <a:tc>
                  <a:txBody>
                    <a:bodyPr/>
                    <a:lstStyle/>
                    <a:p>
                      <a:pPr algn="r">
                        <a:buNone/>
                      </a:pPr>
                      <a:r>
                        <a:rPr lang="id-ID" altLang="en-US" sz="1100"/>
                        <a:t>c.</a:t>
                      </a:r>
                      <a:endParaRPr lang="id-ID" altLang="en-US" sz="1100" b="1"/>
                    </a:p>
                  </a:txBody>
                  <a:tcPr marL="56697" marR="56697" marT="28348" marB="28348" anchor="ctr"/>
                </a:tc>
                <a:tc>
                  <a:txBody>
                    <a:bodyPr/>
                    <a:lstStyle/>
                    <a:p>
                      <a:pPr>
                        <a:buNone/>
                      </a:pPr>
                      <a:r>
                        <a:rPr lang="id-ID" altLang="en-US" sz="1100" dirty="0"/>
                        <a:t>IMPLEMENTASI RENSTRA</a:t>
                      </a:r>
                      <a:endParaRPr lang="id-ID" altLang="en-US" sz="1100" b="1" dirty="0"/>
                    </a:p>
                  </a:txBody>
                  <a:tcPr marL="56697" marR="56697" marT="28348" marB="28348"/>
                </a:tc>
                <a:tc>
                  <a:txBody>
                    <a:bodyPr/>
                    <a:lstStyle/>
                    <a:p>
                      <a:pPr algn="ctr">
                        <a:buNone/>
                      </a:pPr>
                      <a:r>
                        <a:rPr lang="en-US" altLang="en-US" sz="1100" dirty="0"/>
                        <a:t>1,5</a:t>
                      </a:r>
                      <a:r>
                        <a:rPr lang="id-ID" altLang="en-US" sz="1100" dirty="0"/>
                        <a:t>%</a:t>
                      </a:r>
                      <a:endParaRPr lang="id-ID" altLang="en-US" sz="1100" b="1" dirty="0"/>
                    </a:p>
                  </a:txBody>
                  <a:tcPr marL="56697" marR="56697" marT="28348" marB="28348" anchor="ctr"/>
                </a:tc>
                <a:extLst>
                  <a:ext uri="{0D108BD9-81ED-4DB2-BD59-A6C34878D82A}">
                    <a16:rowId xmlns:a16="http://schemas.microsoft.com/office/drawing/2014/main" val="10006"/>
                  </a:ext>
                </a:extLst>
              </a:tr>
              <a:tr h="216000">
                <a:tc>
                  <a:txBody>
                    <a:bodyPr/>
                    <a:lstStyle/>
                    <a:p>
                      <a:pPr algn="ctr">
                        <a:buNone/>
                      </a:pPr>
                      <a:endParaRPr lang="en-US" sz="1100"/>
                    </a:p>
                  </a:txBody>
                  <a:tcPr marL="56697" marR="56697" marT="28348" marB="28348" anchor="ctr"/>
                </a:tc>
                <a:tc>
                  <a:txBody>
                    <a:bodyPr/>
                    <a:lstStyle/>
                    <a:p>
                      <a:pPr>
                        <a:buNone/>
                      </a:pPr>
                      <a:r>
                        <a:rPr lang="id-ID" altLang="en-US" sz="1100" dirty="0"/>
                        <a:t>1</a:t>
                      </a:r>
                      <a:r>
                        <a:rPr lang="en-US" altLang="en-US" sz="1100" dirty="0"/>
                        <a:t>8</a:t>
                      </a:r>
                      <a:r>
                        <a:rPr lang="id-ID" altLang="en-US" sz="1100" dirty="0"/>
                        <a:t>) Dokumen Renstra digunakan sebagai acuan penyusunan dokumen Rencana Kinerja Tahunan</a:t>
                      </a:r>
                      <a:endParaRPr lang="id-ID" altLang="en-US" sz="1100" b="0" dirty="0"/>
                    </a:p>
                  </a:txBody>
                  <a:tcPr marL="56697" marR="56697" marT="28348" marB="28348"/>
                </a:tc>
                <a:tc>
                  <a:txBody>
                    <a:bodyPr/>
                    <a:lstStyle/>
                    <a:p>
                      <a:pPr algn="ctr">
                        <a:buNone/>
                      </a:pPr>
                      <a:endParaRPr lang="en-US" sz="1100" dirty="0"/>
                    </a:p>
                  </a:txBody>
                  <a:tcPr marL="56697" marR="56697" marT="28348" marB="28348" anchor="ctr"/>
                </a:tc>
                <a:extLst>
                  <a:ext uri="{0D108BD9-81ED-4DB2-BD59-A6C34878D82A}">
                    <a16:rowId xmlns:a16="http://schemas.microsoft.com/office/drawing/2014/main" val="10007"/>
                  </a:ext>
                </a:extLst>
              </a:tr>
              <a:tr h="393700">
                <a:tc>
                  <a:txBody>
                    <a:bodyPr/>
                    <a:lstStyle/>
                    <a:p>
                      <a:pPr algn="ctr">
                        <a:buNone/>
                      </a:pPr>
                      <a:endParaRPr lang="en-US" sz="1100"/>
                    </a:p>
                  </a:txBody>
                  <a:tcPr marL="56697" marR="56697" marT="28348" marB="28348" anchor="ctr"/>
                </a:tc>
                <a:tc>
                  <a:txBody>
                    <a:bodyPr/>
                    <a:lstStyle/>
                    <a:p>
                      <a:pPr>
                        <a:buNone/>
                      </a:pPr>
                      <a:r>
                        <a:rPr lang="id-ID" altLang="en-US" sz="1100" dirty="0"/>
                        <a:t>1</a:t>
                      </a:r>
                      <a:r>
                        <a:rPr lang="en-US" altLang="en-US" sz="1100" dirty="0"/>
                        <a:t>9</a:t>
                      </a:r>
                      <a:r>
                        <a:rPr lang="id-ID" altLang="en-US" sz="1100" dirty="0"/>
                        <a:t>) Target jangka menengah dalam Renstra telah dimonitor pencapaiannya sampai dengan tahun berjalan</a:t>
                      </a:r>
                      <a:endParaRPr lang="id-ID" altLang="en-US" sz="1100" b="0" dirty="0"/>
                    </a:p>
                  </a:txBody>
                  <a:tcPr marL="56697" marR="56697" marT="28348" marB="28348"/>
                </a:tc>
                <a:tc>
                  <a:txBody>
                    <a:bodyPr/>
                    <a:lstStyle/>
                    <a:p>
                      <a:pPr algn="ctr">
                        <a:buNone/>
                      </a:pPr>
                      <a:endParaRPr lang="en-US" sz="1100"/>
                    </a:p>
                  </a:txBody>
                  <a:tcPr marL="56697" marR="56697" marT="28348" marB="28348" anchor="ctr"/>
                </a:tc>
                <a:extLst>
                  <a:ext uri="{0D108BD9-81ED-4DB2-BD59-A6C34878D82A}">
                    <a16:rowId xmlns:a16="http://schemas.microsoft.com/office/drawing/2014/main" val="10008"/>
                  </a:ext>
                </a:extLst>
              </a:tr>
              <a:tr h="225425">
                <a:tc>
                  <a:txBody>
                    <a:bodyPr/>
                    <a:lstStyle/>
                    <a:p>
                      <a:pPr algn="ctr">
                        <a:buNone/>
                      </a:pPr>
                      <a:endParaRPr lang="en-US" sz="1100"/>
                    </a:p>
                  </a:txBody>
                  <a:tcPr marL="56697" marR="56697" marT="28348" marB="28348" anchor="ctr"/>
                </a:tc>
                <a:tc>
                  <a:txBody>
                    <a:bodyPr/>
                    <a:lstStyle/>
                    <a:p>
                      <a:pPr>
                        <a:buNone/>
                      </a:pPr>
                      <a:r>
                        <a:rPr lang="en-US" altLang="en-US" sz="1100" dirty="0"/>
                        <a:t>20</a:t>
                      </a:r>
                      <a:r>
                        <a:rPr lang="id-ID" altLang="en-US" sz="1100" dirty="0"/>
                        <a:t>) Dokumen Renstra telah direviu secara berkala</a:t>
                      </a:r>
                      <a:endParaRPr lang="id-ID" altLang="en-US" sz="1100" b="0" dirty="0"/>
                    </a:p>
                  </a:txBody>
                  <a:tcPr marL="56697" marR="56697" marT="28348" marB="28348"/>
                </a:tc>
                <a:tc>
                  <a:txBody>
                    <a:bodyPr/>
                    <a:lstStyle/>
                    <a:p>
                      <a:pPr algn="ctr">
                        <a:buNone/>
                      </a:pPr>
                      <a:endParaRPr lang="en-US" sz="1100"/>
                    </a:p>
                  </a:txBody>
                  <a:tcPr marL="56697" marR="56697" marT="28348" marB="28348" anchor="ctr"/>
                </a:tc>
                <a:extLst>
                  <a:ext uri="{0D108BD9-81ED-4DB2-BD59-A6C34878D82A}">
                    <a16:rowId xmlns:a16="http://schemas.microsoft.com/office/drawing/2014/main" val="10009"/>
                  </a:ext>
                </a:extLst>
              </a:tr>
              <a:tr h="225425">
                <a:tc>
                  <a:txBody>
                    <a:bodyPr/>
                    <a:lstStyle/>
                    <a:p>
                      <a:pPr algn="ctr">
                        <a:buNone/>
                      </a:pPr>
                      <a:r>
                        <a:rPr lang="id-ID" altLang="en-US" sz="1100" dirty="0"/>
                        <a:t>2.</a:t>
                      </a:r>
                      <a:endParaRPr lang="id-ID" altLang="en-US" sz="1100" b="1" dirty="0"/>
                    </a:p>
                  </a:txBody>
                  <a:tcPr marL="56697" marR="56697" marT="28348" marB="28348" anchor="ctr">
                    <a:solidFill>
                      <a:schemeClr val="bg2">
                        <a:lumMod val="75000"/>
                      </a:schemeClr>
                    </a:solidFill>
                  </a:tcPr>
                </a:tc>
                <a:tc>
                  <a:txBody>
                    <a:bodyPr/>
                    <a:lstStyle/>
                    <a:p>
                      <a:pPr>
                        <a:buNone/>
                      </a:pPr>
                      <a:r>
                        <a:rPr lang="id-ID" altLang="en-US" sz="1100" dirty="0"/>
                        <a:t>PERENCANAAN KINERJA TAHUNAN</a:t>
                      </a:r>
                      <a:endParaRPr lang="id-ID" altLang="en-US" sz="1100" b="1" dirty="0"/>
                    </a:p>
                  </a:txBody>
                  <a:tcPr marL="56697" marR="56697" marT="28348" marB="28348">
                    <a:solidFill>
                      <a:schemeClr val="bg2">
                        <a:lumMod val="75000"/>
                      </a:schemeClr>
                    </a:solidFill>
                  </a:tcPr>
                </a:tc>
                <a:tc>
                  <a:txBody>
                    <a:bodyPr/>
                    <a:lstStyle/>
                    <a:p>
                      <a:pPr algn="ctr">
                        <a:buNone/>
                      </a:pPr>
                      <a:r>
                        <a:rPr lang="en-US" altLang="en-US" sz="1100" dirty="0"/>
                        <a:t>1</a:t>
                      </a:r>
                      <a:r>
                        <a:rPr lang="id-ID" altLang="en-US" sz="1100" dirty="0"/>
                        <a:t>0%</a:t>
                      </a:r>
                      <a:endParaRPr lang="id-ID" altLang="en-US" sz="1100" b="1" dirty="0"/>
                    </a:p>
                  </a:txBody>
                  <a:tcPr marL="56697" marR="56697" marT="28348" marB="28348" anchor="ctr">
                    <a:solidFill>
                      <a:schemeClr val="bg2">
                        <a:lumMod val="75000"/>
                      </a:schemeClr>
                    </a:solidFill>
                  </a:tcPr>
                </a:tc>
                <a:extLst>
                  <a:ext uri="{0D108BD9-81ED-4DB2-BD59-A6C34878D82A}">
                    <a16:rowId xmlns:a16="http://schemas.microsoft.com/office/drawing/2014/main" val="10010"/>
                  </a:ext>
                </a:extLst>
              </a:tr>
              <a:tr h="233045">
                <a:tc>
                  <a:txBody>
                    <a:bodyPr/>
                    <a:lstStyle/>
                    <a:p>
                      <a:pPr algn="r">
                        <a:buNone/>
                      </a:pPr>
                      <a:r>
                        <a:rPr lang="id-ID" altLang="en-US" sz="1100"/>
                        <a:t>a.</a:t>
                      </a:r>
                      <a:endParaRPr lang="id-ID" altLang="en-US" sz="1100" b="1"/>
                    </a:p>
                  </a:txBody>
                  <a:tcPr marL="56697" marR="56697" marT="28348" marB="28348" anchor="ctr"/>
                </a:tc>
                <a:tc>
                  <a:txBody>
                    <a:bodyPr/>
                    <a:lstStyle/>
                    <a:p>
                      <a:pPr>
                        <a:buNone/>
                      </a:pPr>
                      <a:r>
                        <a:rPr lang="id-ID" altLang="en-US" sz="1100">
                          <a:sym typeface="+mn-ea"/>
                        </a:rPr>
                        <a:t>PEMENUHAN PERENCANAAN KINERJA TAHUNAN</a:t>
                      </a:r>
                      <a:endParaRPr lang="id-ID" altLang="en-US" sz="1100" b="1">
                        <a:sym typeface="+mn-ea"/>
                      </a:endParaRPr>
                    </a:p>
                  </a:txBody>
                  <a:tcPr marL="56697" marR="56697" marT="28348" marB="28348"/>
                </a:tc>
                <a:tc>
                  <a:txBody>
                    <a:bodyPr/>
                    <a:lstStyle/>
                    <a:p>
                      <a:pPr algn="ctr">
                        <a:buNone/>
                      </a:pPr>
                      <a:r>
                        <a:rPr lang="en-US" altLang="en-US" sz="1100" dirty="0"/>
                        <a:t>2</a:t>
                      </a:r>
                      <a:r>
                        <a:rPr lang="id-ID" altLang="en-US" sz="1100" dirty="0"/>
                        <a:t>%</a:t>
                      </a:r>
                      <a:endParaRPr lang="id-ID" altLang="en-US" sz="1100" b="1" dirty="0"/>
                    </a:p>
                  </a:txBody>
                  <a:tcPr marL="56697" marR="56697" marT="28348" marB="28348" anchor="ctr"/>
                </a:tc>
                <a:extLst>
                  <a:ext uri="{0D108BD9-81ED-4DB2-BD59-A6C34878D82A}">
                    <a16:rowId xmlns:a16="http://schemas.microsoft.com/office/drawing/2014/main" val="10011"/>
                  </a:ext>
                </a:extLst>
              </a:tr>
              <a:tr h="225425">
                <a:tc>
                  <a:txBody>
                    <a:bodyPr/>
                    <a:lstStyle/>
                    <a:p>
                      <a:pPr algn="ctr">
                        <a:buNone/>
                      </a:pPr>
                      <a:endParaRPr lang="en-US" sz="1100"/>
                    </a:p>
                  </a:txBody>
                  <a:tcPr marL="56697" marR="56697" marT="28348" marB="28348" anchor="ctr"/>
                </a:tc>
                <a:tc>
                  <a:txBody>
                    <a:bodyPr/>
                    <a:lstStyle/>
                    <a:p>
                      <a:pPr>
                        <a:buNone/>
                      </a:pPr>
                      <a:r>
                        <a:rPr lang="id-ID" altLang="en-US" sz="1100" dirty="0"/>
                        <a:t>1) Dokumen perencanaan kinerja tahunan telah disusun</a:t>
                      </a:r>
                      <a:endParaRPr lang="id-ID" altLang="en-US" sz="1100" b="0" dirty="0"/>
                    </a:p>
                  </a:txBody>
                  <a:tcPr marL="56697" marR="56697" marT="28348" marB="28348"/>
                </a:tc>
                <a:tc>
                  <a:txBody>
                    <a:bodyPr/>
                    <a:lstStyle/>
                    <a:p>
                      <a:pPr algn="ctr">
                        <a:buNone/>
                      </a:pPr>
                      <a:endParaRPr lang="en-US" sz="1100"/>
                    </a:p>
                  </a:txBody>
                  <a:tcPr marL="56697" marR="56697" marT="28348" marB="28348" anchor="ctr"/>
                </a:tc>
                <a:extLst>
                  <a:ext uri="{0D108BD9-81ED-4DB2-BD59-A6C34878D82A}">
                    <a16:rowId xmlns:a16="http://schemas.microsoft.com/office/drawing/2014/main" val="10012"/>
                  </a:ext>
                </a:extLst>
              </a:tr>
              <a:tr h="225425">
                <a:tc>
                  <a:txBody>
                    <a:bodyPr/>
                    <a:lstStyle/>
                    <a:p>
                      <a:pPr algn="ctr">
                        <a:buNone/>
                      </a:pPr>
                      <a:endParaRPr lang="en-US" sz="1100"/>
                    </a:p>
                  </a:txBody>
                  <a:tcPr marL="56697" marR="56697" marT="28348" marB="28348" anchor="ctr"/>
                </a:tc>
                <a:tc>
                  <a:txBody>
                    <a:bodyPr/>
                    <a:lstStyle/>
                    <a:p>
                      <a:pPr>
                        <a:buNone/>
                      </a:pPr>
                      <a:r>
                        <a:rPr lang="id-ID" altLang="en-US" sz="1100" dirty="0"/>
                        <a:t>2) Perjanjian Kinerja (PK) telah disusun</a:t>
                      </a:r>
                      <a:endParaRPr lang="id-ID" altLang="en-US" sz="1100" b="0" dirty="0"/>
                    </a:p>
                  </a:txBody>
                  <a:tcPr marL="56697" marR="56697" marT="28348" marB="28348"/>
                </a:tc>
                <a:tc>
                  <a:txBody>
                    <a:bodyPr/>
                    <a:lstStyle/>
                    <a:p>
                      <a:pPr algn="ctr">
                        <a:buNone/>
                      </a:pPr>
                      <a:endParaRPr lang="en-US" sz="1100"/>
                    </a:p>
                  </a:txBody>
                  <a:tcPr marL="56697" marR="56697" marT="28348" marB="28348" anchor="ctr"/>
                </a:tc>
                <a:extLst>
                  <a:ext uri="{0D108BD9-81ED-4DB2-BD59-A6C34878D82A}">
                    <a16:rowId xmlns:a16="http://schemas.microsoft.com/office/drawing/2014/main" val="10013"/>
                  </a:ext>
                </a:extLst>
              </a:tr>
              <a:tr h="225425">
                <a:tc>
                  <a:txBody>
                    <a:bodyPr/>
                    <a:lstStyle/>
                    <a:p>
                      <a:pPr algn="ctr">
                        <a:buNone/>
                      </a:pPr>
                      <a:endParaRPr lang="en-US" sz="1100"/>
                    </a:p>
                  </a:txBody>
                  <a:tcPr marL="56697" marR="56697" marT="28348" marB="28348" anchor="ctr"/>
                </a:tc>
                <a:tc>
                  <a:txBody>
                    <a:bodyPr/>
                    <a:lstStyle/>
                    <a:p>
                      <a:pPr>
                        <a:buNone/>
                      </a:pPr>
                      <a:r>
                        <a:rPr lang="id-ID" altLang="en-US" sz="1100" dirty="0"/>
                        <a:t>3) PK telah menyajikan IKU</a:t>
                      </a:r>
                      <a:endParaRPr lang="id-ID" altLang="en-US" sz="1100" b="0" dirty="0"/>
                    </a:p>
                  </a:txBody>
                  <a:tcPr marL="56697" marR="56697" marT="28348" marB="28348"/>
                </a:tc>
                <a:tc>
                  <a:txBody>
                    <a:bodyPr/>
                    <a:lstStyle/>
                    <a:p>
                      <a:pPr algn="ctr">
                        <a:buNone/>
                      </a:pPr>
                      <a:endParaRPr lang="en-US" sz="1100"/>
                    </a:p>
                  </a:txBody>
                  <a:tcPr marL="56697" marR="56697" marT="28348" marB="28348" anchor="ctr"/>
                </a:tc>
                <a:extLst>
                  <a:ext uri="{0D108BD9-81ED-4DB2-BD59-A6C34878D82A}">
                    <a16:rowId xmlns:a16="http://schemas.microsoft.com/office/drawing/2014/main" val="10014"/>
                  </a:ext>
                </a:extLst>
              </a:tr>
              <a:tr h="225425">
                <a:tc>
                  <a:txBody>
                    <a:bodyPr/>
                    <a:lstStyle/>
                    <a:p>
                      <a:pPr algn="ctr">
                        <a:buNone/>
                      </a:pPr>
                      <a:endParaRPr lang="en-US" sz="1100"/>
                    </a:p>
                  </a:txBody>
                  <a:tcPr marL="56697" marR="56697" marT="28348" marB="28348" anchor="ctr"/>
                </a:tc>
                <a:tc>
                  <a:txBody>
                    <a:bodyPr/>
                    <a:lstStyle/>
                    <a:p>
                      <a:pPr marL="0" marR="0" indent="0" algn="l" defTabSz="710397" rtl="0" eaLnBrk="1" fontAlgn="auto" latinLnBrk="0" hangingPunct="1">
                        <a:lnSpc>
                          <a:spcPct val="100000"/>
                        </a:lnSpc>
                        <a:spcBef>
                          <a:spcPts val="0"/>
                        </a:spcBef>
                        <a:spcAft>
                          <a:spcPts val="0"/>
                        </a:spcAft>
                        <a:buClrTx/>
                        <a:buSzTx/>
                        <a:buFontTx/>
                        <a:buNone/>
                        <a:tabLst/>
                        <a:defRPr/>
                      </a:pPr>
                      <a:r>
                        <a:rPr lang="en-US" altLang="en-US" sz="1100" dirty="0"/>
                        <a:t>4</a:t>
                      </a:r>
                      <a:r>
                        <a:rPr lang="id-ID" altLang="en-US" sz="1100" dirty="0"/>
                        <a:t>) PK telah </a:t>
                      </a:r>
                      <a:r>
                        <a:rPr lang="en-US" altLang="en-US" sz="1100" dirty="0" err="1"/>
                        <a:t>dipublikasikaan</a:t>
                      </a:r>
                      <a:endParaRPr lang="id-ID" altLang="en-US" sz="1100" b="0" dirty="0"/>
                    </a:p>
                  </a:txBody>
                  <a:tcPr marL="56697" marR="56697" marT="28348" marB="28348"/>
                </a:tc>
                <a:tc>
                  <a:txBody>
                    <a:bodyPr/>
                    <a:lstStyle/>
                    <a:p>
                      <a:pPr algn="ctr">
                        <a:buNone/>
                      </a:pPr>
                      <a:endParaRPr lang="en-US" sz="1100" dirty="0"/>
                    </a:p>
                  </a:txBody>
                  <a:tcPr marL="56697" marR="56697" marT="28348" marB="28348" anchor="ctr"/>
                </a:tc>
                <a:extLst>
                  <a:ext uri="{0D108BD9-81ED-4DB2-BD59-A6C34878D82A}">
                    <a16:rowId xmlns:a16="http://schemas.microsoft.com/office/drawing/2014/main" val="10015"/>
                  </a:ext>
                </a:extLst>
              </a:tr>
            </a:tbl>
          </a:graphicData>
        </a:graphic>
      </p:graphicFrame>
      <p:sp>
        <p:nvSpPr>
          <p:cNvPr id="4" name="Slide Number Placeholder 2"/>
          <p:cNvSpPr>
            <a:spLocks noGrp="1"/>
          </p:cNvSpPr>
          <p:nvPr/>
        </p:nvSpPr>
        <p:spPr>
          <a:xfrm>
            <a:off x="7113276" y="5006975"/>
            <a:ext cx="446405" cy="251460"/>
          </a:xfrm>
          <a:prstGeom prst="rect">
            <a:avLst/>
          </a:prstGeom>
          <a:solidFill>
            <a:srgbClr val="F9BE19"/>
          </a:solidFill>
        </p:spPr>
        <p:txBody>
          <a:bodyPr vert="horz" lIns="91365" tIns="45684" rIns="91365" bIns="45684"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32">
              <a:defRPr/>
            </a:pPr>
            <a:fld id="{05502A5B-6024-440D-A5A9-5A109256076E}" type="slidenum">
              <a:rPr lang="en-US" b="1">
                <a:solidFill>
                  <a:schemeClr val="tx1"/>
                </a:solidFill>
                <a:latin typeface="Calibri" panose="020F0502020204030204"/>
              </a:rPr>
              <a:pPr defTabSz="913632">
                <a:defRPr/>
              </a:pPr>
              <a:t>128</a:t>
            </a:fld>
            <a:endParaRPr lang="en-US" b="1">
              <a:solidFill>
                <a:schemeClr val="tx1"/>
              </a:solidFill>
              <a:latin typeface="Calibri" panose="020F0502020204030204"/>
            </a:endParaRPr>
          </a:p>
        </p:txBody>
      </p:sp>
      <p:sp>
        <p:nvSpPr>
          <p:cNvPr id="7" name="Title 1"/>
          <p:cNvSpPr txBox="1">
            <a:spLocks/>
          </p:cNvSpPr>
          <p:nvPr/>
        </p:nvSpPr>
        <p:spPr>
          <a:xfrm>
            <a:off x="263100" y="144000"/>
            <a:ext cx="6520220" cy="344032"/>
          </a:xfrm>
          <a:prstGeom prst="rect">
            <a:avLst/>
          </a:prstGeom>
        </p:spPr>
        <p:txBody>
          <a:bodyPr vert="horz" lIns="91440" tIns="45720" rIns="91440" bIns="45720" rtlCol="0" anchor="ctr">
            <a:noAutofit/>
          </a:bodyPr>
          <a:lstStyle>
            <a:lvl1pPr algn="l" defTabSz="710397" rtl="0" eaLnBrk="1" latinLnBrk="0" hangingPunct="1">
              <a:lnSpc>
                <a:spcPct val="90000"/>
              </a:lnSpc>
              <a:spcBef>
                <a:spcPct val="0"/>
              </a:spcBef>
              <a:buNone/>
              <a:defRPr sz="2000" b="1" kern="1200">
                <a:solidFill>
                  <a:schemeClr val="tx1"/>
                </a:solidFill>
                <a:latin typeface="+mn-lt"/>
                <a:ea typeface="+mj-ea"/>
                <a:cs typeface="+mj-cs"/>
              </a:defRPr>
            </a:lvl1pPr>
          </a:lstStyle>
          <a:p>
            <a:r>
              <a:rPr lang="id-ID" dirty="0">
                <a:sym typeface="+mn-ea"/>
              </a:rPr>
              <a:t>Lanjutan ... (KOMPONEN EVALUASI AKIP </a:t>
            </a:r>
            <a:r>
              <a:rPr lang="en-US" dirty="0">
                <a:sym typeface="+mn-ea"/>
              </a:rPr>
              <a:t>UNIT </a:t>
            </a:r>
            <a:r>
              <a:rPr lang="id-ID" dirty="0">
                <a:sym typeface="+mn-ea"/>
              </a:rPr>
              <a:t>OLEH APIP)</a:t>
            </a:r>
            <a:endParaRPr lang="id-ID" dirty="0"/>
          </a:p>
        </p:txBody>
      </p:sp>
    </p:spTree>
    <p:extLst>
      <p:ext uri="{BB962C8B-B14F-4D97-AF65-F5344CB8AC3E}">
        <p14:creationId xmlns:p14="http://schemas.microsoft.com/office/powerpoint/2010/main" val="208244064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p:nvPr>
            <p:extLst>
              <p:ext uri="{D42A27DB-BD31-4B8C-83A1-F6EECF244321}">
                <p14:modId xmlns:p14="http://schemas.microsoft.com/office/powerpoint/2010/main" val="3144130745"/>
              </p:ext>
            </p:extLst>
          </p:nvPr>
        </p:nvGraphicFramePr>
        <p:xfrm>
          <a:off x="395837" y="597600"/>
          <a:ext cx="6768000" cy="4262510"/>
        </p:xfrm>
        <a:graphic>
          <a:graphicData uri="http://schemas.openxmlformats.org/drawingml/2006/table">
            <a:tbl>
              <a:tblPr firstRow="1" bandRow="1">
                <a:tableStyleId>{F5AB1C69-6EDB-4FF4-983F-18BD219EF322}</a:tableStyleId>
              </a:tblPr>
              <a:tblGrid>
                <a:gridCol w="360000">
                  <a:extLst>
                    <a:ext uri="{9D8B030D-6E8A-4147-A177-3AD203B41FA5}">
                      <a16:colId xmlns:a16="http://schemas.microsoft.com/office/drawing/2014/main" val="20000"/>
                    </a:ext>
                  </a:extLst>
                </a:gridCol>
                <a:gridCol w="5868000">
                  <a:extLst>
                    <a:ext uri="{9D8B030D-6E8A-4147-A177-3AD203B41FA5}">
                      <a16:colId xmlns:a16="http://schemas.microsoft.com/office/drawing/2014/main" val="20001"/>
                    </a:ext>
                  </a:extLst>
                </a:gridCol>
                <a:gridCol w="540000">
                  <a:extLst>
                    <a:ext uri="{9D8B030D-6E8A-4147-A177-3AD203B41FA5}">
                      <a16:colId xmlns:a16="http://schemas.microsoft.com/office/drawing/2014/main" val="20002"/>
                    </a:ext>
                  </a:extLst>
                </a:gridCol>
              </a:tblGrid>
              <a:tr h="388194">
                <a:tc>
                  <a:txBody>
                    <a:bodyPr/>
                    <a:lstStyle/>
                    <a:p>
                      <a:pPr algn="ctr">
                        <a:buNone/>
                      </a:pPr>
                      <a:r>
                        <a:rPr lang="id-ID" altLang="en-US" sz="1100" dirty="0"/>
                        <a:t>NO</a:t>
                      </a:r>
                    </a:p>
                  </a:txBody>
                  <a:tcPr marL="56697" marR="56697" marT="28348" marB="28348" anchor="ctr">
                    <a:solidFill>
                      <a:schemeClr val="bg2">
                        <a:lumMod val="25000"/>
                      </a:schemeClr>
                    </a:solidFill>
                  </a:tcPr>
                </a:tc>
                <a:tc>
                  <a:txBody>
                    <a:bodyPr/>
                    <a:lstStyle/>
                    <a:p>
                      <a:pPr algn="ctr">
                        <a:buNone/>
                      </a:pPr>
                      <a:r>
                        <a:rPr lang="id-ID" altLang="en-US" sz="1100" dirty="0"/>
                        <a:t>KOMPONEN/SUB KOMPONEN</a:t>
                      </a:r>
                    </a:p>
                  </a:txBody>
                  <a:tcPr marL="56697" marR="56697" marT="28348" marB="28348" anchor="ctr">
                    <a:solidFill>
                      <a:schemeClr val="bg2">
                        <a:lumMod val="25000"/>
                      </a:schemeClr>
                    </a:solidFill>
                  </a:tcPr>
                </a:tc>
                <a:tc>
                  <a:txBody>
                    <a:bodyPr/>
                    <a:lstStyle/>
                    <a:p>
                      <a:pPr algn="ctr">
                        <a:buNone/>
                      </a:pPr>
                      <a:r>
                        <a:rPr lang="id-ID" altLang="en-US" sz="1100" dirty="0"/>
                        <a:t>BOBOT</a:t>
                      </a:r>
                    </a:p>
                  </a:txBody>
                  <a:tcPr marL="56697" marR="56697" marT="28348" marB="28348" anchor="ctr">
                    <a:solidFill>
                      <a:schemeClr val="bg2">
                        <a:lumMod val="25000"/>
                      </a:schemeClr>
                    </a:solidFill>
                  </a:tcPr>
                </a:tc>
                <a:extLst>
                  <a:ext uri="{0D108BD9-81ED-4DB2-BD59-A6C34878D82A}">
                    <a16:rowId xmlns:a16="http://schemas.microsoft.com/office/drawing/2014/main" val="10000"/>
                  </a:ext>
                </a:extLst>
              </a:tr>
              <a:tr h="224790">
                <a:tc>
                  <a:txBody>
                    <a:bodyPr/>
                    <a:lstStyle/>
                    <a:p>
                      <a:pPr algn="ctr">
                        <a:buNone/>
                      </a:pPr>
                      <a:endParaRPr lang="en-US" sz="1100" dirty="0"/>
                    </a:p>
                  </a:txBody>
                  <a:tcPr marL="56697" marR="56697" marT="28348" marB="28348" anchor="ctr"/>
                </a:tc>
                <a:tc>
                  <a:txBody>
                    <a:bodyPr/>
                    <a:lstStyle/>
                    <a:p>
                      <a:pPr>
                        <a:buNone/>
                      </a:pPr>
                      <a:r>
                        <a:rPr lang="en-US" altLang="en-US" sz="1100" dirty="0"/>
                        <a:t>5</a:t>
                      </a:r>
                      <a:r>
                        <a:rPr lang="id-ID" altLang="en-US" sz="1100" dirty="0"/>
                        <a:t>) Rencana Aksi atas kinerja sudah ada</a:t>
                      </a:r>
                      <a:endParaRPr lang="id-ID" altLang="en-US" sz="1100" b="0" dirty="0"/>
                    </a:p>
                  </a:txBody>
                  <a:tcPr marL="56697" marR="56697" marT="28348" marB="28348"/>
                </a:tc>
                <a:tc>
                  <a:txBody>
                    <a:bodyPr/>
                    <a:lstStyle/>
                    <a:p>
                      <a:pPr algn="ctr">
                        <a:buNone/>
                      </a:pPr>
                      <a:endParaRPr lang="en-US" sz="1100"/>
                    </a:p>
                  </a:txBody>
                  <a:tcPr marL="56697" marR="56697" marT="28348" marB="28348" anchor="ctr"/>
                </a:tc>
                <a:extLst>
                  <a:ext uri="{0D108BD9-81ED-4DB2-BD59-A6C34878D82A}">
                    <a16:rowId xmlns:a16="http://schemas.microsoft.com/office/drawing/2014/main" val="10001"/>
                  </a:ext>
                </a:extLst>
              </a:tr>
              <a:tr h="224790">
                <a:tc>
                  <a:txBody>
                    <a:bodyPr/>
                    <a:lstStyle/>
                    <a:p>
                      <a:pPr algn="r">
                        <a:buNone/>
                      </a:pPr>
                      <a:r>
                        <a:rPr lang="id-ID" altLang="en-US" sz="1100" dirty="0"/>
                        <a:t>b.</a:t>
                      </a:r>
                      <a:endParaRPr lang="id-ID" altLang="en-US" sz="1100" b="1" dirty="0"/>
                    </a:p>
                  </a:txBody>
                  <a:tcPr marL="56697" marR="56697" marT="28348" marB="28348" anchor="ctr"/>
                </a:tc>
                <a:tc>
                  <a:txBody>
                    <a:bodyPr/>
                    <a:lstStyle/>
                    <a:p>
                      <a:pPr>
                        <a:buNone/>
                      </a:pPr>
                      <a:r>
                        <a:rPr lang="id-ID" altLang="en-US" sz="1100" dirty="0">
                          <a:sym typeface="+mn-ea"/>
                        </a:rPr>
                        <a:t>KUALITAS PERENCANAAN KINERJA TAHUNAN</a:t>
                      </a:r>
                      <a:endParaRPr lang="id-ID" altLang="en-US" sz="1100" b="1" dirty="0">
                        <a:sym typeface="+mn-ea"/>
                      </a:endParaRPr>
                    </a:p>
                  </a:txBody>
                  <a:tcPr marL="56697" marR="56697" marT="28348" marB="28348"/>
                </a:tc>
                <a:tc>
                  <a:txBody>
                    <a:bodyPr/>
                    <a:lstStyle/>
                    <a:p>
                      <a:pPr algn="ctr">
                        <a:buNone/>
                      </a:pPr>
                      <a:r>
                        <a:rPr lang="en-US" altLang="en-US" sz="1100" dirty="0"/>
                        <a:t>5</a:t>
                      </a:r>
                      <a:r>
                        <a:rPr lang="id-ID" altLang="en-US" sz="1100" dirty="0"/>
                        <a:t>%</a:t>
                      </a:r>
                      <a:endParaRPr lang="id-ID" altLang="en-US" sz="1100" b="1" dirty="0"/>
                    </a:p>
                  </a:txBody>
                  <a:tcPr marL="56697" marR="56697" marT="28348" marB="28348" anchor="ctr"/>
                </a:tc>
                <a:extLst>
                  <a:ext uri="{0D108BD9-81ED-4DB2-BD59-A6C34878D82A}">
                    <a16:rowId xmlns:a16="http://schemas.microsoft.com/office/drawing/2014/main" val="10002"/>
                  </a:ext>
                </a:extLst>
              </a:tr>
              <a:tr h="224790">
                <a:tc>
                  <a:txBody>
                    <a:bodyPr/>
                    <a:lstStyle/>
                    <a:p>
                      <a:pPr algn="ctr">
                        <a:buNone/>
                      </a:pPr>
                      <a:endParaRPr lang="en-US" sz="1100" dirty="0"/>
                    </a:p>
                  </a:txBody>
                  <a:tcPr marL="56697" marR="56697" marT="28348" marB="28348" anchor="ctr"/>
                </a:tc>
                <a:tc>
                  <a:txBody>
                    <a:bodyPr/>
                    <a:lstStyle/>
                    <a:p>
                      <a:pPr>
                        <a:buNone/>
                      </a:pPr>
                      <a:r>
                        <a:rPr lang="en-US" altLang="en-US" sz="1100" dirty="0"/>
                        <a:t>6</a:t>
                      </a:r>
                      <a:r>
                        <a:rPr lang="id-ID" altLang="en-US" sz="1100" dirty="0"/>
                        <a:t>) </a:t>
                      </a:r>
                      <a:r>
                        <a:rPr lang="id-ID" altLang="en-US" sz="1100" dirty="0">
                          <a:sym typeface="+mn-ea"/>
                        </a:rPr>
                        <a:t>Sasaran telah berorientasi hasil</a:t>
                      </a:r>
                      <a:endParaRPr lang="id-ID" altLang="en-US" sz="1100" b="0" dirty="0"/>
                    </a:p>
                  </a:txBody>
                  <a:tcPr marL="56697" marR="56697" marT="28348" marB="28348"/>
                </a:tc>
                <a:tc>
                  <a:txBody>
                    <a:bodyPr/>
                    <a:lstStyle/>
                    <a:p>
                      <a:pPr algn="ctr">
                        <a:buNone/>
                      </a:pPr>
                      <a:endParaRPr lang="en-US" sz="1100" dirty="0"/>
                    </a:p>
                  </a:txBody>
                  <a:tcPr marL="56697" marR="56697" marT="28348" marB="28348" anchor="ctr"/>
                </a:tc>
                <a:extLst>
                  <a:ext uri="{0D108BD9-81ED-4DB2-BD59-A6C34878D82A}">
                    <a16:rowId xmlns:a16="http://schemas.microsoft.com/office/drawing/2014/main" val="10003"/>
                  </a:ext>
                </a:extLst>
              </a:tr>
              <a:tr h="224790">
                <a:tc>
                  <a:txBody>
                    <a:bodyPr/>
                    <a:lstStyle/>
                    <a:p>
                      <a:pPr algn="ctr">
                        <a:buNone/>
                      </a:pPr>
                      <a:endParaRPr lang="en-US" sz="1100" dirty="0"/>
                    </a:p>
                  </a:txBody>
                  <a:tcPr marL="56697" marR="56697" marT="28348" marB="28348" anchor="ctr"/>
                </a:tc>
                <a:tc>
                  <a:txBody>
                    <a:bodyPr/>
                    <a:lstStyle/>
                    <a:p>
                      <a:pPr>
                        <a:buNone/>
                      </a:pPr>
                      <a:r>
                        <a:rPr lang="en-US" altLang="en-US" sz="1100" dirty="0"/>
                        <a:t>7</a:t>
                      </a:r>
                      <a:r>
                        <a:rPr lang="id-ID" altLang="en-US" sz="1100" dirty="0"/>
                        <a:t>) Indikator kinerja sasaran dan hasil program (</a:t>
                      </a:r>
                      <a:r>
                        <a:rPr lang="id-ID" altLang="en-US" sz="1100" i="1" dirty="0"/>
                        <a:t>outcome</a:t>
                      </a:r>
                      <a:r>
                        <a:rPr lang="id-ID" altLang="en-US" sz="1100" dirty="0"/>
                        <a:t>) telah memenuhi kriteria indikator kinerja yang baik</a:t>
                      </a:r>
                      <a:endParaRPr lang="id-ID" altLang="en-US" sz="1100" b="0" dirty="0"/>
                    </a:p>
                  </a:txBody>
                  <a:tcPr marL="56697" marR="56697" marT="28348" marB="28348"/>
                </a:tc>
                <a:tc>
                  <a:txBody>
                    <a:bodyPr/>
                    <a:lstStyle/>
                    <a:p>
                      <a:pPr algn="ctr">
                        <a:buNone/>
                      </a:pPr>
                      <a:endParaRPr lang="en-US" sz="1100" dirty="0"/>
                    </a:p>
                  </a:txBody>
                  <a:tcPr marL="56697" marR="56697" marT="28348" marB="28348" anchor="ctr"/>
                </a:tc>
                <a:extLst>
                  <a:ext uri="{0D108BD9-81ED-4DB2-BD59-A6C34878D82A}">
                    <a16:rowId xmlns:a16="http://schemas.microsoft.com/office/drawing/2014/main" val="10004"/>
                  </a:ext>
                </a:extLst>
              </a:tr>
              <a:tr h="224790">
                <a:tc>
                  <a:txBody>
                    <a:bodyPr/>
                    <a:lstStyle/>
                    <a:p>
                      <a:pPr algn="ctr">
                        <a:buNone/>
                      </a:pPr>
                      <a:endParaRPr lang="en-US" sz="1100"/>
                    </a:p>
                  </a:txBody>
                  <a:tcPr marL="56697" marR="56697" marT="28348" marB="28348" anchor="ctr"/>
                </a:tc>
                <a:tc>
                  <a:txBody>
                    <a:bodyPr/>
                    <a:lstStyle/>
                    <a:p>
                      <a:pPr>
                        <a:buNone/>
                      </a:pPr>
                      <a:r>
                        <a:rPr lang="en-US" altLang="en-US" sz="1100" dirty="0"/>
                        <a:t>8</a:t>
                      </a:r>
                      <a:r>
                        <a:rPr lang="id-ID" altLang="en-US" sz="1100" dirty="0"/>
                        <a:t>) Target kinerja ditetapkan dengan baik</a:t>
                      </a:r>
                      <a:endParaRPr lang="id-ID" altLang="en-US" sz="1100" b="0" dirty="0"/>
                    </a:p>
                  </a:txBody>
                  <a:tcPr marL="56697" marR="56697" marT="28348" marB="28348"/>
                </a:tc>
                <a:tc>
                  <a:txBody>
                    <a:bodyPr/>
                    <a:lstStyle/>
                    <a:p>
                      <a:pPr algn="ctr">
                        <a:buNone/>
                      </a:pPr>
                      <a:endParaRPr lang="en-US" sz="1100"/>
                    </a:p>
                  </a:txBody>
                  <a:tcPr marL="56697" marR="56697" marT="28348" marB="28348" anchor="ctr"/>
                </a:tc>
                <a:extLst>
                  <a:ext uri="{0D108BD9-81ED-4DB2-BD59-A6C34878D82A}">
                    <a16:rowId xmlns:a16="http://schemas.microsoft.com/office/drawing/2014/main" val="10005"/>
                  </a:ext>
                </a:extLst>
              </a:tr>
              <a:tr h="224790">
                <a:tc>
                  <a:txBody>
                    <a:bodyPr/>
                    <a:lstStyle/>
                    <a:p>
                      <a:pPr algn="ctr">
                        <a:buNone/>
                      </a:pPr>
                      <a:endParaRPr lang="en-US" sz="1100"/>
                    </a:p>
                  </a:txBody>
                  <a:tcPr marL="56697" marR="56697" marT="28348" marB="28348" anchor="ctr"/>
                </a:tc>
                <a:tc>
                  <a:txBody>
                    <a:bodyPr/>
                    <a:lstStyle/>
                    <a:p>
                      <a:pPr>
                        <a:buNone/>
                      </a:pPr>
                      <a:r>
                        <a:rPr lang="en-US" altLang="en-US" sz="1100" dirty="0"/>
                        <a:t>9</a:t>
                      </a:r>
                      <a:r>
                        <a:rPr lang="id-ID" altLang="en-US" sz="1100" dirty="0"/>
                        <a:t>) Kegiatan merupakan cara untuk mencapai sasaran</a:t>
                      </a:r>
                      <a:endParaRPr lang="id-ID" altLang="en-US" sz="1100" b="0" dirty="0"/>
                    </a:p>
                  </a:txBody>
                  <a:tcPr marL="56697" marR="56697" marT="28348" marB="28348"/>
                </a:tc>
                <a:tc>
                  <a:txBody>
                    <a:bodyPr/>
                    <a:lstStyle/>
                    <a:p>
                      <a:pPr algn="ctr">
                        <a:buNone/>
                      </a:pPr>
                      <a:endParaRPr lang="en-US" sz="1100"/>
                    </a:p>
                  </a:txBody>
                  <a:tcPr marL="56697" marR="56697" marT="28348" marB="28348" anchor="ctr"/>
                </a:tc>
                <a:extLst>
                  <a:ext uri="{0D108BD9-81ED-4DB2-BD59-A6C34878D82A}">
                    <a16:rowId xmlns:a16="http://schemas.microsoft.com/office/drawing/2014/main" val="10006"/>
                  </a:ext>
                </a:extLst>
              </a:tr>
              <a:tr h="224790">
                <a:tc>
                  <a:txBody>
                    <a:bodyPr/>
                    <a:lstStyle/>
                    <a:p>
                      <a:pPr algn="ctr">
                        <a:buNone/>
                      </a:pPr>
                      <a:endParaRPr lang="en-US" sz="1100" dirty="0"/>
                    </a:p>
                  </a:txBody>
                  <a:tcPr marL="56697" marR="56697" marT="28348" marB="28348" anchor="ctr"/>
                </a:tc>
                <a:tc>
                  <a:txBody>
                    <a:bodyPr/>
                    <a:lstStyle/>
                    <a:p>
                      <a:pPr>
                        <a:buNone/>
                      </a:pPr>
                      <a:r>
                        <a:rPr lang="en-US" altLang="en-US" sz="1100" dirty="0"/>
                        <a:t>10</a:t>
                      </a:r>
                      <a:r>
                        <a:rPr lang="id-ID" altLang="en-US" sz="1100" dirty="0"/>
                        <a:t>) Dokumen rencana kinerja tahunan telah selaras dengan dokumen pengajuan anggaran</a:t>
                      </a:r>
                      <a:endParaRPr lang="id-ID" altLang="en-US" sz="1100" b="0" dirty="0"/>
                    </a:p>
                  </a:txBody>
                  <a:tcPr marL="56697" marR="56697" marT="28348" marB="28348"/>
                </a:tc>
                <a:tc>
                  <a:txBody>
                    <a:bodyPr/>
                    <a:lstStyle/>
                    <a:p>
                      <a:pPr algn="ctr">
                        <a:buNone/>
                      </a:pPr>
                      <a:endParaRPr lang="en-US" sz="1100"/>
                    </a:p>
                  </a:txBody>
                  <a:tcPr marL="56697" marR="56697" marT="28348" marB="28348" anchor="ctr"/>
                </a:tc>
                <a:extLst>
                  <a:ext uri="{0D108BD9-81ED-4DB2-BD59-A6C34878D82A}">
                    <a16:rowId xmlns:a16="http://schemas.microsoft.com/office/drawing/2014/main" val="10007"/>
                  </a:ext>
                </a:extLst>
              </a:tr>
              <a:tr h="224790">
                <a:tc>
                  <a:txBody>
                    <a:bodyPr/>
                    <a:lstStyle/>
                    <a:p>
                      <a:pPr algn="ctr">
                        <a:buNone/>
                      </a:pPr>
                      <a:endParaRPr lang="en-US" sz="1100"/>
                    </a:p>
                  </a:txBody>
                  <a:tcPr marL="56697" marR="56697" marT="28348" marB="28348" anchor="ctr"/>
                </a:tc>
                <a:tc>
                  <a:txBody>
                    <a:bodyPr/>
                    <a:lstStyle/>
                    <a:p>
                      <a:pPr>
                        <a:buNone/>
                      </a:pPr>
                      <a:r>
                        <a:rPr lang="id-ID" altLang="en-US" sz="1100" dirty="0"/>
                        <a:t>1</a:t>
                      </a:r>
                      <a:r>
                        <a:rPr lang="en-US" altLang="en-US" sz="1100" dirty="0"/>
                        <a:t>1</a:t>
                      </a:r>
                      <a:r>
                        <a:rPr lang="id-ID" altLang="en-US" sz="1100" dirty="0"/>
                        <a:t>) Dokumen PK telah selaras dengan Renstra</a:t>
                      </a:r>
                      <a:endParaRPr lang="id-ID" altLang="en-US" sz="1100" b="0" dirty="0"/>
                    </a:p>
                  </a:txBody>
                  <a:tcPr marL="56697" marR="56697" marT="28348" marB="28348"/>
                </a:tc>
                <a:tc>
                  <a:txBody>
                    <a:bodyPr/>
                    <a:lstStyle/>
                    <a:p>
                      <a:pPr algn="ctr">
                        <a:buNone/>
                      </a:pPr>
                      <a:endParaRPr lang="en-US" sz="1100"/>
                    </a:p>
                  </a:txBody>
                  <a:tcPr marL="56697" marR="56697" marT="28348" marB="28348" anchor="ctr"/>
                </a:tc>
                <a:extLst>
                  <a:ext uri="{0D108BD9-81ED-4DB2-BD59-A6C34878D82A}">
                    <a16:rowId xmlns:a16="http://schemas.microsoft.com/office/drawing/2014/main" val="10008"/>
                  </a:ext>
                </a:extLst>
              </a:tr>
              <a:tr h="392430">
                <a:tc>
                  <a:txBody>
                    <a:bodyPr/>
                    <a:lstStyle/>
                    <a:p>
                      <a:pPr algn="ctr">
                        <a:buNone/>
                      </a:pPr>
                      <a:endParaRPr lang="en-US" sz="1100"/>
                    </a:p>
                  </a:txBody>
                  <a:tcPr marL="56697" marR="56697" marT="28348" marB="28348" anchor="ctr"/>
                </a:tc>
                <a:tc>
                  <a:txBody>
                    <a:bodyPr/>
                    <a:lstStyle/>
                    <a:p>
                      <a:pPr>
                        <a:buNone/>
                      </a:pPr>
                      <a:r>
                        <a:rPr lang="id-ID" altLang="en-US" sz="1100" dirty="0"/>
                        <a:t>1</a:t>
                      </a:r>
                      <a:r>
                        <a:rPr lang="en-US" altLang="en-US" sz="1100" dirty="0"/>
                        <a:t>2</a:t>
                      </a:r>
                      <a:r>
                        <a:rPr lang="id-ID" altLang="en-US" sz="1100" dirty="0"/>
                        <a:t>) Dokumen PK telah menetapkan hal-hal yang seharusnya ditetapkan (dalam kontrak kinerja/tugas fungsi)</a:t>
                      </a:r>
                      <a:endParaRPr lang="id-ID" altLang="en-US" sz="1100" b="0" dirty="0"/>
                    </a:p>
                  </a:txBody>
                  <a:tcPr marL="56697" marR="56697" marT="28348" marB="28348"/>
                </a:tc>
                <a:tc>
                  <a:txBody>
                    <a:bodyPr/>
                    <a:lstStyle/>
                    <a:p>
                      <a:pPr algn="ctr">
                        <a:buNone/>
                      </a:pPr>
                      <a:endParaRPr lang="en-US" sz="1100"/>
                    </a:p>
                  </a:txBody>
                  <a:tcPr marL="56697" marR="56697" marT="28348" marB="28348" anchor="ctr"/>
                </a:tc>
                <a:extLst>
                  <a:ext uri="{0D108BD9-81ED-4DB2-BD59-A6C34878D82A}">
                    <a16:rowId xmlns:a16="http://schemas.microsoft.com/office/drawing/2014/main" val="10009"/>
                  </a:ext>
                </a:extLst>
              </a:tr>
              <a:tr h="224790">
                <a:tc>
                  <a:txBody>
                    <a:bodyPr/>
                    <a:lstStyle/>
                    <a:p>
                      <a:pPr algn="ctr">
                        <a:buNone/>
                      </a:pPr>
                      <a:endParaRPr lang="en-US" sz="1100"/>
                    </a:p>
                  </a:txBody>
                  <a:tcPr marL="56697" marR="56697" marT="28348" marB="28348" anchor="ctr"/>
                </a:tc>
                <a:tc>
                  <a:txBody>
                    <a:bodyPr/>
                    <a:lstStyle/>
                    <a:p>
                      <a:pPr>
                        <a:buNone/>
                      </a:pPr>
                      <a:r>
                        <a:rPr lang="id-ID" altLang="en-US" sz="1100" dirty="0"/>
                        <a:t>1</a:t>
                      </a:r>
                      <a:r>
                        <a:rPr lang="en-US" altLang="en-US" sz="1100" dirty="0"/>
                        <a:t>3</a:t>
                      </a:r>
                      <a:r>
                        <a:rPr lang="id-ID" altLang="en-US" sz="1100" dirty="0"/>
                        <a:t>) Rencana Aksi atas Kinerja telah mencantumkan target secara periodik atas kinerja</a:t>
                      </a:r>
                      <a:endParaRPr lang="id-ID" altLang="en-US" sz="1100" b="0" dirty="0"/>
                    </a:p>
                  </a:txBody>
                  <a:tcPr marL="56697" marR="56697" marT="28348" marB="28348"/>
                </a:tc>
                <a:tc>
                  <a:txBody>
                    <a:bodyPr/>
                    <a:lstStyle/>
                    <a:p>
                      <a:pPr algn="ctr">
                        <a:buNone/>
                      </a:pPr>
                      <a:endParaRPr lang="en-US" sz="1100"/>
                    </a:p>
                  </a:txBody>
                  <a:tcPr marL="56697" marR="56697" marT="28348" marB="28348" anchor="ctr"/>
                </a:tc>
                <a:extLst>
                  <a:ext uri="{0D108BD9-81ED-4DB2-BD59-A6C34878D82A}">
                    <a16:rowId xmlns:a16="http://schemas.microsoft.com/office/drawing/2014/main" val="10010"/>
                  </a:ext>
                </a:extLst>
              </a:tr>
              <a:tr h="392430">
                <a:tc>
                  <a:txBody>
                    <a:bodyPr/>
                    <a:lstStyle/>
                    <a:p>
                      <a:pPr algn="ctr">
                        <a:buNone/>
                      </a:pPr>
                      <a:endParaRPr lang="en-US" sz="1100"/>
                    </a:p>
                  </a:txBody>
                  <a:tcPr marL="56697" marR="56697" marT="28348" marB="28348" anchor="ctr"/>
                </a:tc>
                <a:tc>
                  <a:txBody>
                    <a:bodyPr/>
                    <a:lstStyle/>
                    <a:p>
                      <a:pPr>
                        <a:buNone/>
                      </a:pPr>
                      <a:r>
                        <a:rPr lang="id-ID" altLang="en-US" sz="1100" dirty="0"/>
                        <a:t>1</a:t>
                      </a:r>
                      <a:r>
                        <a:rPr lang="en-US" altLang="en-US" sz="1100" dirty="0"/>
                        <a:t>4</a:t>
                      </a:r>
                      <a:r>
                        <a:rPr lang="id-ID" altLang="en-US" sz="1100" dirty="0"/>
                        <a:t>) Recana Aksi atas kinerja telah mencantumkan sub kegiatan/komponen rinci setiap periode yang akan dilakukan dalam rangka mencapai kinerja</a:t>
                      </a:r>
                      <a:endParaRPr lang="id-ID" altLang="en-US" sz="1100" b="0" dirty="0"/>
                    </a:p>
                  </a:txBody>
                  <a:tcPr marL="56697" marR="56697" marT="28348" marB="28348"/>
                </a:tc>
                <a:tc>
                  <a:txBody>
                    <a:bodyPr/>
                    <a:lstStyle/>
                    <a:p>
                      <a:pPr algn="ctr">
                        <a:buNone/>
                      </a:pPr>
                      <a:endParaRPr lang="en-US" sz="1100"/>
                    </a:p>
                  </a:txBody>
                  <a:tcPr marL="56697" marR="56697" marT="28348" marB="28348" anchor="ctr"/>
                </a:tc>
                <a:extLst>
                  <a:ext uri="{0D108BD9-81ED-4DB2-BD59-A6C34878D82A}">
                    <a16:rowId xmlns:a16="http://schemas.microsoft.com/office/drawing/2014/main" val="10011"/>
                  </a:ext>
                </a:extLst>
              </a:tr>
              <a:tr h="224790">
                <a:tc>
                  <a:txBody>
                    <a:bodyPr/>
                    <a:lstStyle/>
                    <a:p>
                      <a:pPr algn="r">
                        <a:buNone/>
                      </a:pPr>
                      <a:r>
                        <a:rPr lang="id-ID" altLang="en-US" sz="1100"/>
                        <a:t>c.</a:t>
                      </a:r>
                      <a:endParaRPr lang="id-ID" altLang="en-US" sz="1100" b="1"/>
                    </a:p>
                  </a:txBody>
                  <a:tcPr marL="56697" marR="56697" marT="28348" marB="28348" anchor="ctr"/>
                </a:tc>
                <a:tc>
                  <a:txBody>
                    <a:bodyPr/>
                    <a:lstStyle/>
                    <a:p>
                      <a:pPr>
                        <a:buNone/>
                      </a:pPr>
                      <a:r>
                        <a:rPr lang="id-ID" altLang="en-US" sz="1100" dirty="0">
                          <a:sym typeface="+mn-ea"/>
                        </a:rPr>
                        <a:t>IMPLEMENTASI PERENCANAAN KINERJA TAHUNAN</a:t>
                      </a:r>
                      <a:endParaRPr lang="id-ID" altLang="en-US" sz="1100" b="1" dirty="0">
                        <a:sym typeface="+mn-ea"/>
                      </a:endParaRPr>
                    </a:p>
                  </a:txBody>
                  <a:tcPr marL="56697" marR="56697" marT="28348" marB="28348"/>
                </a:tc>
                <a:tc>
                  <a:txBody>
                    <a:bodyPr/>
                    <a:lstStyle/>
                    <a:p>
                      <a:pPr algn="ctr">
                        <a:buNone/>
                      </a:pPr>
                      <a:r>
                        <a:rPr lang="en-US" altLang="en-US" sz="1100" dirty="0"/>
                        <a:t>3</a:t>
                      </a:r>
                      <a:r>
                        <a:rPr lang="id-ID" altLang="en-US" sz="1100" dirty="0"/>
                        <a:t>%</a:t>
                      </a:r>
                      <a:endParaRPr lang="id-ID" altLang="en-US" sz="1100" b="1" dirty="0"/>
                    </a:p>
                  </a:txBody>
                  <a:tcPr marL="56697" marR="56697" marT="28348" marB="28348" anchor="ctr"/>
                </a:tc>
                <a:extLst>
                  <a:ext uri="{0D108BD9-81ED-4DB2-BD59-A6C34878D82A}">
                    <a16:rowId xmlns:a16="http://schemas.microsoft.com/office/drawing/2014/main" val="10012"/>
                  </a:ext>
                </a:extLst>
              </a:tr>
              <a:tr h="224790">
                <a:tc>
                  <a:txBody>
                    <a:bodyPr/>
                    <a:lstStyle/>
                    <a:p>
                      <a:pPr algn="ctr">
                        <a:buNone/>
                      </a:pPr>
                      <a:endParaRPr lang="en-US" sz="1100"/>
                    </a:p>
                  </a:txBody>
                  <a:tcPr marL="56697" marR="56697" marT="28348" marB="28348" anchor="ctr"/>
                </a:tc>
                <a:tc>
                  <a:txBody>
                    <a:bodyPr/>
                    <a:lstStyle/>
                    <a:p>
                      <a:pPr>
                        <a:buNone/>
                      </a:pPr>
                      <a:r>
                        <a:rPr lang="id-ID" altLang="en-US" sz="1100" dirty="0"/>
                        <a:t>1</a:t>
                      </a:r>
                      <a:r>
                        <a:rPr lang="en-US" altLang="en-US" sz="1100" dirty="0"/>
                        <a:t>5</a:t>
                      </a:r>
                      <a:r>
                        <a:rPr lang="id-ID" altLang="en-US" sz="1100" dirty="0"/>
                        <a:t>) Rencana Kinerja Tahunan dimanfaatkan dalam penyusunan anggaran</a:t>
                      </a:r>
                      <a:endParaRPr lang="id-ID" altLang="en-US" sz="1100" b="0" dirty="0"/>
                    </a:p>
                  </a:txBody>
                  <a:tcPr marL="56697" marR="56697" marT="28348" marB="28348"/>
                </a:tc>
                <a:tc>
                  <a:txBody>
                    <a:bodyPr/>
                    <a:lstStyle/>
                    <a:p>
                      <a:pPr algn="ctr">
                        <a:buNone/>
                      </a:pPr>
                      <a:endParaRPr lang="en-US" sz="1100" dirty="0"/>
                    </a:p>
                  </a:txBody>
                  <a:tcPr marL="56697" marR="56697" marT="28348" marB="28348" anchor="ctr"/>
                </a:tc>
                <a:extLst>
                  <a:ext uri="{0D108BD9-81ED-4DB2-BD59-A6C34878D82A}">
                    <a16:rowId xmlns:a16="http://schemas.microsoft.com/office/drawing/2014/main" val="10013"/>
                  </a:ext>
                </a:extLst>
              </a:tr>
              <a:tr h="224790">
                <a:tc>
                  <a:txBody>
                    <a:bodyPr/>
                    <a:lstStyle/>
                    <a:p>
                      <a:pPr algn="ctr">
                        <a:buNone/>
                      </a:pPr>
                      <a:endParaRPr lang="en-US" sz="1100"/>
                    </a:p>
                  </a:txBody>
                  <a:tcPr marL="56697" marR="56697" marT="28348" marB="28348" anchor="ctr"/>
                </a:tc>
                <a:tc>
                  <a:txBody>
                    <a:bodyPr/>
                    <a:lstStyle/>
                    <a:p>
                      <a:pPr>
                        <a:buNone/>
                      </a:pPr>
                      <a:r>
                        <a:rPr lang="id-ID" altLang="en-US" sz="1100" dirty="0"/>
                        <a:t>1</a:t>
                      </a:r>
                      <a:r>
                        <a:rPr lang="en-US" altLang="en-US" sz="1100" dirty="0"/>
                        <a:t>6</a:t>
                      </a:r>
                      <a:r>
                        <a:rPr lang="id-ID" altLang="en-US" sz="1100" dirty="0"/>
                        <a:t>) Target kinerja yang diperjanjikan telah digunakan untuk mengukur keberhasilan</a:t>
                      </a:r>
                      <a:endParaRPr lang="id-ID" altLang="en-US" sz="1100" b="0" dirty="0"/>
                    </a:p>
                  </a:txBody>
                  <a:tcPr marL="56697" marR="56697" marT="28348" marB="28348"/>
                </a:tc>
                <a:tc>
                  <a:txBody>
                    <a:bodyPr/>
                    <a:lstStyle/>
                    <a:p>
                      <a:pPr algn="ctr">
                        <a:buNone/>
                      </a:pPr>
                      <a:endParaRPr lang="en-US" sz="1100" dirty="0"/>
                    </a:p>
                  </a:txBody>
                  <a:tcPr marL="56697" marR="56697" marT="28348" marB="28348" anchor="ctr"/>
                </a:tc>
                <a:extLst>
                  <a:ext uri="{0D108BD9-81ED-4DB2-BD59-A6C34878D82A}">
                    <a16:rowId xmlns:a16="http://schemas.microsoft.com/office/drawing/2014/main" val="10014"/>
                  </a:ext>
                </a:extLst>
              </a:tr>
              <a:tr h="224790">
                <a:tc>
                  <a:txBody>
                    <a:bodyPr/>
                    <a:lstStyle/>
                    <a:p>
                      <a:pPr algn="ctr">
                        <a:buNone/>
                      </a:pPr>
                      <a:endParaRPr lang="en-US" sz="1100"/>
                    </a:p>
                  </a:txBody>
                  <a:tcPr marL="56697" marR="56697" marT="28348" marB="28348" anchor="ctr"/>
                </a:tc>
                <a:tc>
                  <a:txBody>
                    <a:bodyPr/>
                    <a:lstStyle/>
                    <a:p>
                      <a:pPr>
                        <a:buNone/>
                      </a:pPr>
                      <a:r>
                        <a:rPr lang="id-ID" altLang="en-US" sz="1100" dirty="0"/>
                        <a:t>1</a:t>
                      </a:r>
                      <a:r>
                        <a:rPr lang="en-US" altLang="en-US" sz="1100" dirty="0"/>
                        <a:t>7</a:t>
                      </a:r>
                      <a:r>
                        <a:rPr lang="id-ID" altLang="en-US" sz="1100" dirty="0"/>
                        <a:t>) Rencana Aksi atas Kinerja telah dimonitor pencapaiannya secara berkala</a:t>
                      </a:r>
                      <a:endParaRPr lang="id-ID" altLang="en-US" sz="1100" b="0" dirty="0"/>
                    </a:p>
                  </a:txBody>
                  <a:tcPr marL="56697" marR="56697" marT="28348" marB="28348"/>
                </a:tc>
                <a:tc>
                  <a:txBody>
                    <a:bodyPr/>
                    <a:lstStyle/>
                    <a:p>
                      <a:pPr algn="ctr">
                        <a:buNone/>
                      </a:pPr>
                      <a:endParaRPr lang="en-US" sz="1100" dirty="0"/>
                    </a:p>
                  </a:txBody>
                  <a:tcPr marL="56697" marR="56697" marT="28348" marB="28348" anchor="ctr"/>
                </a:tc>
                <a:extLst>
                  <a:ext uri="{0D108BD9-81ED-4DB2-BD59-A6C34878D82A}">
                    <a16:rowId xmlns:a16="http://schemas.microsoft.com/office/drawing/2014/main" val="10015"/>
                  </a:ext>
                </a:extLst>
              </a:tr>
            </a:tbl>
          </a:graphicData>
        </a:graphic>
      </p:graphicFrame>
      <p:sp>
        <p:nvSpPr>
          <p:cNvPr id="7" name="Slide Number Placeholder 2"/>
          <p:cNvSpPr>
            <a:spLocks noGrp="1"/>
          </p:cNvSpPr>
          <p:nvPr/>
        </p:nvSpPr>
        <p:spPr>
          <a:xfrm>
            <a:off x="7113276" y="5006975"/>
            <a:ext cx="446405" cy="251460"/>
          </a:xfrm>
          <a:prstGeom prst="rect">
            <a:avLst/>
          </a:prstGeom>
          <a:solidFill>
            <a:srgbClr val="F9BE19"/>
          </a:solidFill>
        </p:spPr>
        <p:txBody>
          <a:bodyPr vert="horz" lIns="91365" tIns="45684" rIns="91365" bIns="45684"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32">
              <a:defRPr/>
            </a:pPr>
            <a:fld id="{05502A5B-6024-440D-A5A9-5A109256076E}" type="slidenum">
              <a:rPr lang="en-US" b="1">
                <a:solidFill>
                  <a:schemeClr val="tx1"/>
                </a:solidFill>
                <a:latin typeface="Calibri" panose="020F0502020204030204"/>
              </a:rPr>
              <a:pPr defTabSz="913632">
                <a:defRPr/>
              </a:pPr>
              <a:t>129</a:t>
            </a:fld>
            <a:endParaRPr lang="en-US" b="1">
              <a:solidFill>
                <a:schemeClr val="tx1"/>
              </a:solidFill>
              <a:latin typeface="Calibri" panose="020F0502020204030204"/>
            </a:endParaRPr>
          </a:p>
        </p:txBody>
      </p:sp>
      <p:sp>
        <p:nvSpPr>
          <p:cNvPr id="9" name="Title 1"/>
          <p:cNvSpPr>
            <a:spLocks noGrp="1"/>
          </p:cNvSpPr>
          <p:nvPr>
            <p:ph type="title"/>
          </p:nvPr>
        </p:nvSpPr>
        <p:spPr>
          <a:xfrm>
            <a:off x="308820" y="144000"/>
            <a:ext cx="6520220" cy="344032"/>
          </a:xfrm>
        </p:spPr>
        <p:txBody>
          <a:bodyPr>
            <a:noAutofit/>
          </a:bodyPr>
          <a:lstStyle/>
          <a:p>
            <a:r>
              <a:rPr lang="id-ID" dirty="0">
                <a:sym typeface="+mn-ea"/>
              </a:rPr>
              <a:t>Lanjutan ... (KOMPONEN EVALUASI AKIP </a:t>
            </a:r>
            <a:r>
              <a:rPr lang="en-US" dirty="0">
                <a:sym typeface="+mn-ea"/>
              </a:rPr>
              <a:t>UNIT </a:t>
            </a:r>
            <a:r>
              <a:rPr lang="id-ID" dirty="0">
                <a:sym typeface="+mn-ea"/>
              </a:rPr>
              <a:t>OLEH APIP)</a:t>
            </a:r>
            <a:endParaRPr lang="id-ID" dirty="0"/>
          </a:p>
        </p:txBody>
      </p:sp>
    </p:spTree>
    <p:extLst>
      <p:ext uri="{BB962C8B-B14F-4D97-AF65-F5344CB8AC3E}">
        <p14:creationId xmlns:p14="http://schemas.microsoft.com/office/powerpoint/2010/main" val="17509744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219312" y="144000"/>
            <a:ext cx="6520220" cy="344032"/>
          </a:xfrm>
        </p:spPr>
        <p:txBody>
          <a:bodyPr>
            <a:noAutofit/>
          </a:bodyPr>
          <a:lstStyle/>
          <a:p>
            <a:pPr marL="261938"/>
            <a:r>
              <a:rPr lang="id-ID" dirty="0"/>
              <a:t>B. AMANAH PM 85 TAHUN 2020</a:t>
            </a:r>
            <a:endParaRPr lang="en-US" dirty="0"/>
          </a:p>
        </p:txBody>
      </p:sp>
      <p:sp>
        <p:nvSpPr>
          <p:cNvPr id="4" name="Rectangle 3"/>
          <p:cNvSpPr/>
          <p:nvPr/>
        </p:nvSpPr>
        <p:spPr>
          <a:xfrm>
            <a:off x="0" y="659292"/>
            <a:ext cx="7559675" cy="2548729"/>
          </a:xfrm>
          <a:prstGeom prst="rect">
            <a:avLst/>
          </a:prstGeom>
          <a:solidFill>
            <a:schemeClr val="accent6">
              <a:lumMod val="40000"/>
              <a:lumOff val="60000"/>
            </a:schemeClr>
          </a:solidFill>
        </p:spPr>
        <p:txBody>
          <a:bodyPr wrap="square" lIns="720000" tIns="180000" rIns="720000" bIns="180000" anchor="ctr" anchorCtr="0">
            <a:spAutoFit/>
          </a:bodyPr>
          <a:lstStyle/>
          <a:p>
            <a:pPr algn="just">
              <a:spcAft>
                <a:spcPts val="600"/>
              </a:spcAft>
            </a:pPr>
            <a:r>
              <a:rPr lang="en-US" sz="1200" b="1" dirty="0" err="1"/>
              <a:t>Penyelenggaraan</a:t>
            </a:r>
            <a:r>
              <a:rPr lang="en-US" sz="1200" b="1" dirty="0"/>
              <a:t> SAKIP </a:t>
            </a:r>
            <a:r>
              <a:rPr lang="en-US" sz="1200" dirty="0" err="1"/>
              <a:t>dilaksanakan</a:t>
            </a:r>
            <a:r>
              <a:rPr lang="en-US" sz="1200" dirty="0"/>
              <a:t> agar </a:t>
            </a:r>
            <a:r>
              <a:rPr lang="en-US" sz="1200" dirty="0" err="1"/>
              <a:t>tercapai</a:t>
            </a:r>
            <a:r>
              <a:rPr lang="en-US" sz="1200" dirty="0"/>
              <a:t> </a:t>
            </a:r>
            <a:r>
              <a:rPr lang="en-US" sz="1200" dirty="0" err="1"/>
              <a:t>keselarasan</a:t>
            </a:r>
            <a:r>
              <a:rPr lang="en-US" sz="1200" dirty="0"/>
              <a:t> dan </a:t>
            </a:r>
            <a:r>
              <a:rPr lang="en-US" sz="1200" dirty="0" err="1"/>
              <a:t>kesesuaian</a:t>
            </a:r>
            <a:r>
              <a:rPr lang="en-US" sz="1200" dirty="0"/>
              <a:t> </a:t>
            </a:r>
            <a:r>
              <a:rPr lang="id-ID" sz="1200" dirty="0"/>
              <a:t>dengan</a:t>
            </a:r>
            <a:r>
              <a:rPr lang="en-US" sz="1200" dirty="0"/>
              <a:t> </a:t>
            </a:r>
            <a:r>
              <a:rPr lang="en-US" sz="1200" dirty="0" err="1"/>
              <a:t>penyelenggaraan</a:t>
            </a:r>
            <a:r>
              <a:rPr lang="en-US" sz="1200" dirty="0"/>
              <a:t> </a:t>
            </a:r>
            <a:r>
              <a:rPr lang="en-US" sz="1200" dirty="0" err="1"/>
              <a:t>Sistem</a:t>
            </a:r>
            <a:r>
              <a:rPr lang="en-US" sz="1200" dirty="0"/>
              <a:t> </a:t>
            </a:r>
            <a:r>
              <a:rPr lang="en-US" sz="1200" dirty="0" err="1"/>
              <a:t>Akuntansi</a:t>
            </a:r>
            <a:r>
              <a:rPr lang="en-US" sz="1200" dirty="0"/>
              <a:t> </a:t>
            </a:r>
            <a:r>
              <a:rPr lang="en-US" sz="1200" dirty="0" err="1"/>
              <a:t>Pemerintahan</a:t>
            </a:r>
            <a:r>
              <a:rPr lang="en-US" sz="1200" dirty="0"/>
              <a:t> </a:t>
            </a:r>
            <a:r>
              <a:rPr lang="id-ID" sz="1200" dirty="0"/>
              <a:t>dan</a:t>
            </a:r>
            <a:r>
              <a:rPr lang="en-US" sz="1200" dirty="0"/>
              <a:t> tata </a:t>
            </a:r>
            <a:r>
              <a:rPr lang="en-US" sz="1200" dirty="0" err="1"/>
              <a:t>cara</a:t>
            </a:r>
            <a:r>
              <a:rPr lang="en-US" sz="1200" dirty="0"/>
              <a:t> </a:t>
            </a:r>
            <a:r>
              <a:rPr lang="en-US" sz="1200" dirty="0" err="1"/>
              <a:t>pengendalian</a:t>
            </a:r>
            <a:r>
              <a:rPr lang="en-US" sz="1200" dirty="0"/>
              <a:t> </a:t>
            </a:r>
            <a:r>
              <a:rPr lang="en-US" sz="1200" dirty="0" err="1"/>
              <a:t>serta</a:t>
            </a:r>
            <a:r>
              <a:rPr lang="en-US" sz="1200" dirty="0"/>
              <a:t> </a:t>
            </a:r>
            <a:r>
              <a:rPr lang="en-US" sz="1200" dirty="0" err="1"/>
              <a:t>evaluasi</a:t>
            </a:r>
            <a:r>
              <a:rPr lang="en-US" sz="1200" dirty="0"/>
              <a:t> </a:t>
            </a:r>
            <a:r>
              <a:rPr lang="en-US" sz="1200" dirty="0" err="1"/>
              <a:t>pelaksanaan</a:t>
            </a:r>
            <a:r>
              <a:rPr lang="en-US" sz="1200" dirty="0"/>
              <a:t> </a:t>
            </a:r>
            <a:r>
              <a:rPr lang="en-US" sz="1200" dirty="0" err="1"/>
              <a:t>rencana</a:t>
            </a:r>
            <a:r>
              <a:rPr lang="en-US" sz="1200" dirty="0"/>
              <a:t> </a:t>
            </a:r>
            <a:r>
              <a:rPr lang="en-US" sz="1200" dirty="0" err="1"/>
              <a:t>pembangunan</a:t>
            </a:r>
            <a:r>
              <a:rPr lang="en-US" sz="1200" dirty="0"/>
              <a:t>. </a:t>
            </a:r>
            <a:endParaRPr lang="id-ID" sz="1200" dirty="0"/>
          </a:p>
          <a:p>
            <a:pPr algn="just">
              <a:spcAft>
                <a:spcPts val="600"/>
              </a:spcAft>
            </a:pPr>
            <a:r>
              <a:rPr lang="en-US" sz="1200" dirty="0" err="1"/>
              <a:t>Dalam</a:t>
            </a:r>
            <a:r>
              <a:rPr lang="en-US" sz="1200" dirty="0"/>
              <a:t> </a:t>
            </a:r>
            <a:r>
              <a:rPr lang="en-US" sz="1200" dirty="0" err="1"/>
              <a:t>rangka</a:t>
            </a:r>
            <a:r>
              <a:rPr lang="en-US" sz="1200" dirty="0"/>
              <a:t> </a:t>
            </a:r>
            <a:r>
              <a:rPr lang="en-US" sz="1200" dirty="0" err="1"/>
              <a:t>mewujudkan</a:t>
            </a:r>
            <a:r>
              <a:rPr lang="en-US" sz="1200" dirty="0"/>
              <a:t> </a:t>
            </a:r>
            <a:r>
              <a:rPr lang="en-US" sz="1200" dirty="0" err="1"/>
              <a:t>tercapainya</a:t>
            </a:r>
            <a:r>
              <a:rPr lang="en-US" sz="1200" dirty="0"/>
              <a:t> </a:t>
            </a:r>
            <a:r>
              <a:rPr lang="en-US" sz="1200" dirty="0" err="1"/>
              <a:t>kesesuaian</a:t>
            </a:r>
            <a:r>
              <a:rPr lang="en-US" sz="1200" dirty="0"/>
              <a:t> </a:t>
            </a:r>
            <a:r>
              <a:rPr lang="en-US" sz="1200" dirty="0" err="1"/>
              <a:t>orientasi</a:t>
            </a:r>
            <a:r>
              <a:rPr lang="en-US" sz="1200" dirty="0"/>
              <a:t> </a:t>
            </a:r>
            <a:r>
              <a:rPr lang="en-US" sz="1200" dirty="0" err="1"/>
              <a:t>pelaksanaan</a:t>
            </a:r>
            <a:r>
              <a:rPr lang="en-US" sz="1200" dirty="0"/>
              <a:t> </a:t>
            </a:r>
            <a:r>
              <a:rPr lang="en-US" sz="1200" dirty="0" err="1"/>
              <a:t>tugas</a:t>
            </a:r>
            <a:r>
              <a:rPr lang="en-US" sz="1200" dirty="0"/>
              <a:t> dan </a:t>
            </a:r>
            <a:r>
              <a:rPr lang="en-US" sz="1200" dirty="0" err="1"/>
              <a:t>fungsi</a:t>
            </a:r>
            <a:r>
              <a:rPr lang="en-US" sz="1200" dirty="0"/>
              <a:t> </a:t>
            </a:r>
            <a:r>
              <a:rPr lang="en-US" sz="1200" dirty="0" err="1"/>
              <a:t>dengan</a:t>
            </a:r>
            <a:r>
              <a:rPr lang="en-US" sz="1200" dirty="0"/>
              <a:t> </a:t>
            </a:r>
            <a:r>
              <a:rPr lang="en-US" sz="1200" dirty="0" err="1"/>
              <a:t>pencapaian</a:t>
            </a:r>
            <a:r>
              <a:rPr lang="en-US" sz="1200" dirty="0"/>
              <a:t> </a:t>
            </a:r>
            <a:r>
              <a:rPr lang="en-US" sz="1200" dirty="0" err="1"/>
              <a:t>tujuan</a:t>
            </a:r>
            <a:r>
              <a:rPr lang="en-US" sz="1200" dirty="0"/>
              <a:t> dan </a:t>
            </a:r>
            <a:r>
              <a:rPr lang="en-US" sz="1200" dirty="0" err="1"/>
              <a:t>sasaran</a:t>
            </a:r>
            <a:r>
              <a:rPr lang="en-US" sz="1200" dirty="0"/>
              <a:t> </a:t>
            </a:r>
            <a:r>
              <a:rPr lang="en-US" sz="1200" dirty="0" err="1"/>
              <a:t>tersebut</a:t>
            </a:r>
            <a:r>
              <a:rPr lang="en-US" sz="1200" dirty="0"/>
              <a:t>, </a:t>
            </a:r>
            <a:r>
              <a:rPr lang="id-ID" sz="1200" dirty="0"/>
              <a:t>ditetapkan </a:t>
            </a:r>
            <a:r>
              <a:rPr lang="id-ID" sz="1200" b="1" dirty="0"/>
              <a:t>Permenhub nomor</a:t>
            </a:r>
            <a:r>
              <a:rPr lang="en-US" sz="1200" b="1" dirty="0"/>
              <a:t> PM </a:t>
            </a:r>
            <a:r>
              <a:rPr lang="id-ID" sz="1200" b="1" dirty="0"/>
              <a:t>8</a:t>
            </a:r>
            <a:r>
              <a:rPr lang="en-US" sz="1200" b="1" dirty="0"/>
              <a:t>5 </a:t>
            </a:r>
            <a:r>
              <a:rPr lang="en-US" sz="1200" b="1" dirty="0" err="1"/>
              <a:t>Tahun</a:t>
            </a:r>
            <a:r>
              <a:rPr lang="en-US" sz="1200" b="1" dirty="0"/>
              <a:t> </a:t>
            </a:r>
            <a:r>
              <a:rPr lang="id-ID" sz="1200" b="1" dirty="0"/>
              <a:t>2020</a:t>
            </a:r>
            <a:r>
              <a:rPr lang="en-US" sz="1200" b="1" dirty="0"/>
              <a:t> </a:t>
            </a:r>
            <a:r>
              <a:rPr lang="id-ID" sz="1200" dirty="0"/>
              <a:t>untuk</a:t>
            </a:r>
            <a:r>
              <a:rPr lang="en-US" sz="1200" dirty="0"/>
              <a:t> </a:t>
            </a:r>
            <a:r>
              <a:rPr lang="en-US" sz="1200" dirty="0" err="1"/>
              <a:t>dapat</a:t>
            </a:r>
            <a:r>
              <a:rPr lang="en-US" sz="1200" dirty="0"/>
              <a:t> </a:t>
            </a:r>
            <a:r>
              <a:rPr lang="en-US" sz="1200" dirty="0" err="1"/>
              <a:t>mewujudkan</a:t>
            </a:r>
            <a:r>
              <a:rPr lang="en-US" sz="1200" dirty="0"/>
              <a:t> </a:t>
            </a:r>
            <a:r>
              <a:rPr lang="en-US" sz="1200" dirty="0" err="1"/>
              <a:t>akuntabilitas</a:t>
            </a:r>
            <a:r>
              <a:rPr lang="en-US" sz="1200" dirty="0"/>
              <a:t> dan </a:t>
            </a:r>
            <a:r>
              <a:rPr lang="en-US" sz="1200" dirty="0" err="1"/>
              <a:t>transparansi</a:t>
            </a:r>
            <a:r>
              <a:rPr lang="en-US" sz="1200" dirty="0"/>
              <a:t> </a:t>
            </a:r>
            <a:r>
              <a:rPr lang="en-US" sz="1200" dirty="0" err="1"/>
              <a:t>kinerja</a:t>
            </a:r>
            <a:r>
              <a:rPr lang="en-US" sz="1200" dirty="0"/>
              <a:t> </a:t>
            </a:r>
            <a:r>
              <a:rPr lang="en-US" sz="1200" dirty="0" err="1"/>
              <a:t>pembangunan</a:t>
            </a:r>
            <a:r>
              <a:rPr lang="en-US" sz="1200" dirty="0"/>
              <a:t> </a:t>
            </a:r>
            <a:r>
              <a:rPr lang="en-US" sz="1200" dirty="0" err="1"/>
              <a:t>perhubungan</a:t>
            </a:r>
            <a:r>
              <a:rPr lang="en-US" sz="1200" dirty="0"/>
              <a:t> </a:t>
            </a:r>
            <a:r>
              <a:rPr lang="en-US" sz="1200" dirty="0" err="1"/>
              <a:t>serta</a:t>
            </a:r>
            <a:r>
              <a:rPr lang="en-US" sz="1200" dirty="0"/>
              <a:t> </a:t>
            </a:r>
            <a:r>
              <a:rPr lang="en-US" sz="1200" dirty="0" err="1"/>
              <a:t>menjadi</a:t>
            </a:r>
            <a:r>
              <a:rPr lang="en-US" sz="1200" dirty="0"/>
              <a:t> </a:t>
            </a:r>
            <a:r>
              <a:rPr lang="en-US" sz="1200" dirty="0" err="1"/>
              <a:t>pedoman</a:t>
            </a:r>
            <a:r>
              <a:rPr lang="en-US" sz="1200" dirty="0"/>
              <a:t> unit </a:t>
            </a:r>
            <a:r>
              <a:rPr lang="en-US" sz="1200" dirty="0" err="1"/>
              <a:t>kerja</a:t>
            </a:r>
            <a:r>
              <a:rPr lang="en-US" sz="1200" dirty="0"/>
              <a:t> di </a:t>
            </a:r>
            <a:r>
              <a:rPr lang="en-US" sz="1200" dirty="0" err="1"/>
              <a:t>lingkungan</a:t>
            </a:r>
            <a:r>
              <a:rPr lang="en-US" sz="1200" dirty="0"/>
              <a:t> Kementerian </a:t>
            </a:r>
            <a:r>
              <a:rPr lang="en-US" sz="1200" dirty="0" err="1"/>
              <a:t>Perhubungan</a:t>
            </a:r>
            <a:r>
              <a:rPr lang="en-US" sz="1200" dirty="0"/>
              <a:t> </a:t>
            </a:r>
            <a:r>
              <a:rPr lang="en-US" sz="1200" dirty="0" err="1"/>
              <a:t>dalam</a:t>
            </a:r>
            <a:r>
              <a:rPr lang="en-US" sz="1200" dirty="0"/>
              <a:t> </a:t>
            </a:r>
            <a:r>
              <a:rPr lang="en-US" sz="1200" dirty="0" err="1"/>
              <a:t>pelaksanaan</a:t>
            </a:r>
            <a:r>
              <a:rPr lang="en-US" sz="1200" dirty="0"/>
              <a:t> </a:t>
            </a:r>
            <a:r>
              <a:rPr lang="en-US" sz="1200" dirty="0" err="1"/>
              <a:t>Sistem</a:t>
            </a:r>
            <a:r>
              <a:rPr lang="en-US" sz="1200" dirty="0"/>
              <a:t> </a:t>
            </a:r>
            <a:r>
              <a:rPr lang="en-US" sz="1200" dirty="0" err="1"/>
              <a:t>Akuntabilitas</a:t>
            </a:r>
            <a:r>
              <a:rPr lang="en-US" sz="1200" dirty="0"/>
              <a:t> Kinerja </a:t>
            </a:r>
            <a:r>
              <a:rPr lang="en-US" sz="1200" dirty="0" err="1"/>
              <a:t>Instansi</a:t>
            </a:r>
            <a:r>
              <a:rPr lang="en-US" sz="1200" dirty="0"/>
              <a:t> </a:t>
            </a:r>
            <a:r>
              <a:rPr lang="en-US" sz="1200" dirty="0" err="1"/>
              <a:t>Pemerintah</a:t>
            </a:r>
            <a:r>
              <a:rPr lang="en-US" sz="1200" dirty="0"/>
              <a:t> (SAKIP) di </a:t>
            </a:r>
            <a:r>
              <a:rPr lang="en-US" sz="1200" dirty="0" err="1"/>
              <a:t>lingkungan</a:t>
            </a:r>
            <a:r>
              <a:rPr lang="en-US" sz="1200" dirty="0"/>
              <a:t> Kementerian </a:t>
            </a:r>
            <a:r>
              <a:rPr lang="en-US" sz="1200" dirty="0" err="1"/>
              <a:t>Perhubungan</a:t>
            </a:r>
            <a:r>
              <a:rPr lang="en-US" sz="1200" dirty="0"/>
              <a:t>.</a:t>
            </a:r>
            <a:r>
              <a:rPr lang="id-ID" sz="1200" dirty="0"/>
              <a:t> </a:t>
            </a:r>
          </a:p>
          <a:p>
            <a:pPr algn="just"/>
            <a:r>
              <a:rPr lang="en-US" sz="1200" dirty="0" err="1"/>
              <a:t>Permenhub</a:t>
            </a:r>
            <a:r>
              <a:rPr lang="en-US" sz="1200" dirty="0"/>
              <a:t> </a:t>
            </a:r>
            <a:r>
              <a:rPr lang="en-US" sz="1200" dirty="0" err="1"/>
              <a:t>nomor</a:t>
            </a:r>
            <a:r>
              <a:rPr lang="en-US" sz="1200" dirty="0"/>
              <a:t> PM </a:t>
            </a:r>
            <a:r>
              <a:rPr lang="id-ID" sz="1200" dirty="0"/>
              <a:t>8</a:t>
            </a:r>
            <a:r>
              <a:rPr lang="en-US" sz="1200" dirty="0"/>
              <a:t>5 </a:t>
            </a:r>
            <a:r>
              <a:rPr lang="en-US" sz="1200" dirty="0" err="1"/>
              <a:t>Tahun</a:t>
            </a:r>
            <a:r>
              <a:rPr lang="en-US" sz="1200" dirty="0"/>
              <a:t> </a:t>
            </a:r>
            <a:r>
              <a:rPr lang="id-ID" sz="1200" dirty="0"/>
              <a:t>2020</a:t>
            </a:r>
            <a:r>
              <a:rPr lang="en-US" sz="1200" dirty="0"/>
              <a:t> </a:t>
            </a:r>
            <a:r>
              <a:rPr lang="en-US" sz="1200" dirty="0" err="1"/>
              <a:t>merupakan</a:t>
            </a:r>
            <a:r>
              <a:rPr lang="en-US" sz="1200" dirty="0"/>
              <a:t> </a:t>
            </a:r>
            <a:r>
              <a:rPr lang="en-US" sz="1200" dirty="0" err="1"/>
              <a:t>acuan</a:t>
            </a:r>
            <a:r>
              <a:rPr lang="en-US" sz="1200" dirty="0"/>
              <a:t> </a:t>
            </a:r>
            <a:r>
              <a:rPr lang="en-US" sz="1200" dirty="0" err="1"/>
              <a:t>kebijakan</a:t>
            </a:r>
            <a:r>
              <a:rPr lang="en-US" sz="1200" dirty="0"/>
              <a:t> </a:t>
            </a:r>
            <a:r>
              <a:rPr lang="en-US" sz="1200" dirty="0" err="1"/>
              <a:t>untuk</a:t>
            </a:r>
            <a:r>
              <a:rPr lang="en-US" sz="1200" dirty="0"/>
              <a:t> </a:t>
            </a:r>
            <a:r>
              <a:rPr lang="en-US" sz="1200" dirty="0" err="1"/>
              <a:t>penerapan</a:t>
            </a:r>
            <a:r>
              <a:rPr lang="en-US" sz="1200" dirty="0"/>
              <a:t> </a:t>
            </a:r>
            <a:r>
              <a:rPr lang="en-US" sz="1200" dirty="0" err="1"/>
              <a:t>sistem</a:t>
            </a:r>
            <a:r>
              <a:rPr lang="en-US" sz="1200" dirty="0"/>
              <a:t> </a:t>
            </a:r>
            <a:r>
              <a:rPr lang="en-US" sz="1200" dirty="0" err="1"/>
              <a:t>pertanggungjawaban</a:t>
            </a:r>
            <a:r>
              <a:rPr lang="en-US" sz="1200" dirty="0"/>
              <a:t> yang </a:t>
            </a:r>
            <a:r>
              <a:rPr lang="en-US" sz="1200" dirty="0" err="1"/>
              <a:t>jelas</a:t>
            </a:r>
            <a:r>
              <a:rPr lang="en-US" sz="1200" dirty="0"/>
              <a:t> dan </a:t>
            </a:r>
            <a:r>
              <a:rPr lang="en-US" sz="1200" dirty="0" err="1"/>
              <a:t>teratur</a:t>
            </a:r>
            <a:r>
              <a:rPr lang="en-US" sz="1200" dirty="0"/>
              <a:t> dan </a:t>
            </a:r>
            <a:r>
              <a:rPr lang="en-US" sz="1200" dirty="0" err="1"/>
              <a:t>efektif</a:t>
            </a:r>
            <a:r>
              <a:rPr lang="en-US" sz="1200" dirty="0"/>
              <a:t> yang </a:t>
            </a:r>
            <a:r>
              <a:rPr lang="en-US" sz="1200" dirty="0" err="1"/>
              <a:t>disebut</a:t>
            </a:r>
            <a:r>
              <a:rPr lang="en-US" sz="1200" dirty="0"/>
              <a:t> </a:t>
            </a:r>
            <a:r>
              <a:rPr lang="en-US" sz="1200" dirty="0" err="1"/>
              <a:t>dengan</a:t>
            </a:r>
            <a:r>
              <a:rPr lang="en-US" sz="1200" dirty="0"/>
              <a:t> </a:t>
            </a:r>
            <a:r>
              <a:rPr lang="en-US" sz="1200" dirty="0" err="1"/>
              <a:t>Sistem</a:t>
            </a:r>
            <a:r>
              <a:rPr lang="en-US" sz="1200" dirty="0"/>
              <a:t> </a:t>
            </a:r>
            <a:r>
              <a:rPr lang="en-US" sz="1200" dirty="0" err="1"/>
              <a:t>Akuntabilitas</a:t>
            </a:r>
            <a:r>
              <a:rPr lang="en-US" sz="1200" dirty="0"/>
              <a:t> </a:t>
            </a:r>
            <a:r>
              <a:rPr lang="en-US" sz="1200" dirty="0" err="1"/>
              <a:t>Kinerja</a:t>
            </a:r>
            <a:r>
              <a:rPr lang="en-US" sz="1200" dirty="0"/>
              <a:t> </a:t>
            </a:r>
            <a:r>
              <a:rPr lang="en-US" sz="1200" dirty="0" err="1"/>
              <a:t>Instansi</a:t>
            </a:r>
            <a:r>
              <a:rPr lang="id-ID" sz="1200" dirty="0"/>
              <a:t> </a:t>
            </a:r>
            <a:r>
              <a:rPr lang="en-US" sz="1200" dirty="0" err="1"/>
              <a:t>Pemerintah</a:t>
            </a:r>
            <a:r>
              <a:rPr lang="en-US" sz="1200" dirty="0"/>
              <a:t> (SAKIP) di </a:t>
            </a:r>
            <a:r>
              <a:rPr lang="en-US" sz="1200" dirty="0" err="1"/>
              <a:t>lingkungan</a:t>
            </a:r>
            <a:r>
              <a:rPr lang="en-US" sz="1200" dirty="0"/>
              <a:t> Kementerian </a:t>
            </a:r>
            <a:r>
              <a:rPr lang="en-US" sz="1200" dirty="0" err="1"/>
              <a:t>Perhubungan</a:t>
            </a:r>
            <a:r>
              <a:rPr lang="en-US" sz="1200" dirty="0"/>
              <a:t>. </a:t>
            </a:r>
          </a:p>
        </p:txBody>
      </p:sp>
      <p:sp>
        <p:nvSpPr>
          <p:cNvPr id="5" name="Rectangle 4"/>
          <p:cNvSpPr/>
          <p:nvPr/>
        </p:nvSpPr>
        <p:spPr>
          <a:xfrm>
            <a:off x="670566" y="3305255"/>
            <a:ext cx="2917953" cy="1569660"/>
          </a:xfrm>
          <a:prstGeom prst="rect">
            <a:avLst/>
          </a:prstGeom>
        </p:spPr>
        <p:txBody>
          <a:bodyPr wrap="square">
            <a:spAutoFit/>
          </a:bodyPr>
          <a:lstStyle/>
          <a:p>
            <a:pPr algn="just"/>
            <a:r>
              <a:rPr lang="en-US" sz="1200" dirty="0">
                <a:latin typeface="+mj-lt"/>
              </a:rPr>
              <a:t>PM </a:t>
            </a:r>
            <a:r>
              <a:rPr lang="id-ID" sz="1200" dirty="0">
                <a:latin typeface="+mj-lt"/>
              </a:rPr>
              <a:t>8</a:t>
            </a:r>
            <a:r>
              <a:rPr lang="en-US" sz="1200" dirty="0">
                <a:latin typeface="+mj-lt"/>
              </a:rPr>
              <a:t>5 </a:t>
            </a:r>
            <a:r>
              <a:rPr lang="en-US" sz="1200" dirty="0" err="1">
                <a:latin typeface="+mj-lt"/>
              </a:rPr>
              <a:t>Tahun</a:t>
            </a:r>
            <a:r>
              <a:rPr lang="en-US" sz="1200" dirty="0">
                <a:latin typeface="+mj-lt"/>
              </a:rPr>
              <a:t> </a:t>
            </a:r>
            <a:r>
              <a:rPr lang="id-ID" sz="1200" dirty="0">
                <a:latin typeface="+mj-lt"/>
              </a:rPr>
              <a:t>2020</a:t>
            </a:r>
            <a:r>
              <a:rPr lang="en-US" sz="1200" dirty="0">
                <a:latin typeface="+mj-lt"/>
              </a:rPr>
              <a:t>  </a:t>
            </a:r>
            <a:r>
              <a:rPr lang="en-US" sz="1200" dirty="0" err="1">
                <a:latin typeface="+mj-lt"/>
              </a:rPr>
              <a:t>mengamanahkan</a:t>
            </a:r>
            <a:r>
              <a:rPr lang="en-US" sz="1200" dirty="0">
                <a:latin typeface="+mj-lt"/>
              </a:rPr>
              <a:t> </a:t>
            </a:r>
            <a:r>
              <a:rPr lang="en-US" sz="1200" dirty="0" err="1">
                <a:latin typeface="+mj-lt"/>
              </a:rPr>
              <a:t>penyelenggaraan</a:t>
            </a:r>
            <a:r>
              <a:rPr lang="en-US" sz="1200" dirty="0">
                <a:latin typeface="+mj-lt"/>
              </a:rPr>
              <a:t> SAKIP di Kementerian </a:t>
            </a:r>
            <a:r>
              <a:rPr lang="en-US" sz="1200" dirty="0" err="1">
                <a:latin typeface="+mj-lt"/>
              </a:rPr>
              <a:t>Perhubungan</a:t>
            </a:r>
            <a:r>
              <a:rPr lang="en-US" sz="1200" dirty="0">
                <a:latin typeface="+mj-lt"/>
              </a:rPr>
              <a:t> </a:t>
            </a:r>
            <a:r>
              <a:rPr lang="en-US" sz="1200" dirty="0" err="1">
                <a:latin typeface="+mj-lt"/>
              </a:rPr>
              <a:t>dilaksanakan</a:t>
            </a:r>
            <a:r>
              <a:rPr lang="en-US" sz="1200" dirty="0">
                <a:latin typeface="+mj-lt"/>
              </a:rPr>
              <a:t> oleh :</a:t>
            </a:r>
          </a:p>
          <a:p>
            <a:pPr marL="342900" indent="-342900" algn="just">
              <a:buAutoNum type="arabicPeriod"/>
            </a:pPr>
            <a:r>
              <a:rPr lang="en-US" sz="1200" dirty="0">
                <a:latin typeface="+mj-lt"/>
              </a:rPr>
              <a:t>Kementerian </a:t>
            </a:r>
            <a:r>
              <a:rPr lang="en-US" sz="1200" dirty="0" err="1">
                <a:latin typeface="+mj-lt"/>
              </a:rPr>
              <a:t>Perhubungan</a:t>
            </a:r>
            <a:r>
              <a:rPr lang="en-US" sz="1200" dirty="0">
                <a:latin typeface="+mj-lt"/>
              </a:rPr>
              <a:t>;</a:t>
            </a:r>
          </a:p>
          <a:p>
            <a:pPr marL="342900" indent="-342900" algn="just">
              <a:buAutoNum type="arabicPeriod"/>
            </a:pPr>
            <a:r>
              <a:rPr lang="en-US" sz="1200" dirty="0">
                <a:latin typeface="+mj-lt"/>
              </a:rPr>
              <a:t>Unit </a:t>
            </a:r>
            <a:r>
              <a:rPr lang="en-US" sz="1200" dirty="0" err="1">
                <a:latin typeface="+mj-lt"/>
              </a:rPr>
              <a:t>Kerja</a:t>
            </a:r>
            <a:r>
              <a:rPr lang="en-US" sz="1200" dirty="0">
                <a:latin typeface="+mj-lt"/>
              </a:rPr>
              <a:t> </a:t>
            </a:r>
            <a:r>
              <a:rPr lang="id-ID" sz="1200" dirty="0">
                <a:latin typeface="+mj-lt"/>
              </a:rPr>
              <a:t>Eselon I</a:t>
            </a:r>
            <a:r>
              <a:rPr lang="en-US" sz="1200" dirty="0">
                <a:latin typeface="+mj-lt"/>
              </a:rPr>
              <a:t>;</a:t>
            </a:r>
          </a:p>
          <a:p>
            <a:pPr marL="342900" indent="-342900" algn="just">
              <a:buAutoNum type="arabicPeriod"/>
            </a:pPr>
            <a:r>
              <a:rPr lang="en-US" sz="1200" dirty="0">
                <a:latin typeface="+mj-lt"/>
              </a:rPr>
              <a:t>Unit </a:t>
            </a:r>
            <a:r>
              <a:rPr lang="en-US" sz="1200" dirty="0" err="1">
                <a:latin typeface="+mj-lt"/>
              </a:rPr>
              <a:t>Kerja</a:t>
            </a:r>
            <a:r>
              <a:rPr lang="en-US" sz="1200" dirty="0">
                <a:latin typeface="+mj-lt"/>
              </a:rPr>
              <a:t> </a:t>
            </a:r>
            <a:r>
              <a:rPr lang="en-US" sz="1200" dirty="0" err="1">
                <a:latin typeface="+mj-lt"/>
              </a:rPr>
              <a:t>setingkat</a:t>
            </a:r>
            <a:r>
              <a:rPr lang="en-US" sz="1200" dirty="0">
                <a:latin typeface="+mj-lt"/>
              </a:rPr>
              <a:t> </a:t>
            </a:r>
            <a:r>
              <a:rPr lang="id-ID" sz="1200" dirty="0">
                <a:latin typeface="+mj-lt"/>
              </a:rPr>
              <a:t>Eselon II; dan</a:t>
            </a:r>
          </a:p>
          <a:p>
            <a:pPr marL="342900" indent="-342900" algn="just">
              <a:buAutoNum type="arabicPeriod"/>
            </a:pPr>
            <a:r>
              <a:rPr lang="id-ID" sz="1200" dirty="0">
                <a:latin typeface="+mj-lt"/>
              </a:rPr>
              <a:t>Satuan Kerja.</a:t>
            </a:r>
          </a:p>
          <a:p>
            <a:pPr algn="just"/>
            <a:r>
              <a:rPr lang="id-ID" sz="1200" dirty="0">
                <a:latin typeface="+mj-lt"/>
              </a:rPr>
              <a:t>(Pasal 2 ayat 2)</a:t>
            </a:r>
            <a:endParaRPr lang="en-US" sz="1200" dirty="0">
              <a:latin typeface="+mj-lt"/>
            </a:endParaRPr>
          </a:p>
        </p:txBody>
      </p:sp>
      <p:cxnSp>
        <p:nvCxnSpPr>
          <p:cNvPr id="6" name="Straight Connector 5"/>
          <p:cNvCxnSpPr/>
          <p:nvPr/>
        </p:nvCxnSpPr>
        <p:spPr>
          <a:xfrm>
            <a:off x="3892381" y="3297040"/>
            <a:ext cx="0" cy="1537896"/>
          </a:xfrm>
          <a:prstGeom prst="line">
            <a:avLst/>
          </a:prstGeom>
          <a:ln w="19050" cmpd="sng">
            <a:solidFill>
              <a:srgbClr val="1B2354"/>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4225859" y="3264306"/>
            <a:ext cx="2814089" cy="1569660"/>
          </a:xfrm>
          <a:prstGeom prst="rect">
            <a:avLst/>
          </a:prstGeom>
        </p:spPr>
        <p:txBody>
          <a:bodyPr wrap="square">
            <a:spAutoFit/>
          </a:bodyPr>
          <a:lstStyle/>
          <a:p>
            <a:pPr algn="just"/>
            <a:r>
              <a:rPr lang="en-US" sz="1200" dirty="0" err="1">
                <a:latin typeface="+mj-lt"/>
              </a:rPr>
              <a:t>Penyelenggaraan</a:t>
            </a:r>
            <a:r>
              <a:rPr lang="en-US" sz="1200" dirty="0">
                <a:latin typeface="+mj-lt"/>
              </a:rPr>
              <a:t> SAKIP </a:t>
            </a:r>
            <a:r>
              <a:rPr lang="en-US" sz="1200" dirty="0" err="1">
                <a:latin typeface="+mj-lt"/>
              </a:rPr>
              <a:t>meliputi</a:t>
            </a:r>
            <a:r>
              <a:rPr lang="en-US" sz="1200" dirty="0">
                <a:latin typeface="+mj-lt"/>
              </a:rPr>
              <a:t> :</a:t>
            </a:r>
          </a:p>
          <a:p>
            <a:pPr marL="228600" indent="-228600" algn="just">
              <a:buFont typeface="+mj-lt"/>
              <a:buAutoNum type="arabicPeriod"/>
            </a:pPr>
            <a:r>
              <a:rPr lang="en-US" sz="1200" dirty="0" err="1">
                <a:latin typeface="+mj-lt"/>
              </a:rPr>
              <a:t>Rencana</a:t>
            </a:r>
            <a:r>
              <a:rPr lang="en-US" sz="1200" dirty="0">
                <a:latin typeface="+mj-lt"/>
              </a:rPr>
              <a:t> </a:t>
            </a:r>
            <a:r>
              <a:rPr lang="en-US" sz="1200" dirty="0" err="1">
                <a:latin typeface="+mj-lt"/>
              </a:rPr>
              <a:t>Strategis</a:t>
            </a:r>
            <a:r>
              <a:rPr lang="en-US" sz="1200" dirty="0">
                <a:latin typeface="+mj-lt"/>
              </a:rPr>
              <a:t>;</a:t>
            </a:r>
          </a:p>
          <a:p>
            <a:pPr marL="228600" indent="-228600" algn="just">
              <a:buFont typeface="+mj-lt"/>
              <a:buAutoNum type="arabicPeriod"/>
            </a:pPr>
            <a:r>
              <a:rPr lang="en-US" sz="1200" dirty="0" err="1">
                <a:latin typeface="+mj-lt"/>
              </a:rPr>
              <a:t>Perjanjian</a:t>
            </a:r>
            <a:r>
              <a:rPr lang="en-US" sz="1200" dirty="0">
                <a:latin typeface="+mj-lt"/>
              </a:rPr>
              <a:t> </a:t>
            </a:r>
            <a:r>
              <a:rPr lang="en-US" sz="1200" dirty="0" err="1">
                <a:latin typeface="+mj-lt"/>
              </a:rPr>
              <a:t>Kinerja</a:t>
            </a:r>
            <a:r>
              <a:rPr lang="en-US" sz="1200" dirty="0">
                <a:latin typeface="+mj-lt"/>
              </a:rPr>
              <a:t>;</a:t>
            </a:r>
          </a:p>
          <a:p>
            <a:pPr marL="228600" indent="-228600" algn="just">
              <a:buFont typeface="+mj-lt"/>
              <a:buAutoNum type="arabicPeriod"/>
            </a:pPr>
            <a:r>
              <a:rPr lang="en-US" sz="1200" dirty="0" err="1">
                <a:latin typeface="+mj-lt"/>
              </a:rPr>
              <a:t>Pengukuran</a:t>
            </a:r>
            <a:r>
              <a:rPr lang="en-US" sz="1200" dirty="0">
                <a:latin typeface="+mj-lt"/>
              </a:rPr>
              <a:t> </a:t>
            </a:r>
            <a:r>
              <a:rPr lang="en-US" sz="1200" dirty="0" err="1">
                <a:latin typeface="+mj-lt"/>
              </a:rPr>
              <a:t>Kinerja</a:t>
            </a:r>
            <a:r>
              <a:rPr lang="en-US" sz="1200" dirty="0">
                <a:latin typeface="+mj-lt"/>
              </a:rPr>
              <a:t>;</a:t>
            </a:r>
          </a:p>
          <a:p>
            <a:pPr marL="228600" indent="-228600" algn="just">
              <a:buFont typeface="+mj-lt"/>
              <a:buAutoNum type="arabicPeriod"/>
            </a:pPr>
            <a:r>
              <a:rPr lang="en-US" sz="1200" dirty="0" err="1">
                <a:latin typeface="+mj-lt"/>
              </a:rPr>
              <a:t>Pengelolaan</a:t>
            </a:r>
            <a:r>
              <a:rPr lang="en-US" sz="1200" dirty="0">
                <a:latin typeface="+mj-lt"/>
              </a:rPr>
              <a:t> Data </a:t>
            </a:r>
            <a:r>
              <a:rPr lang="en-US" sz="1200" dirty="0" err="1">
                <a:latin typeface="+mj-lt"/>
              </a:rPr>
              <a:t>Kinerja</a:t>
            </a:r>
            <a:r>
              <a:rPr lang="en-US" sz="1200" dirty="0">
                <a:latin typeface="+mj-lt"/>
              </a:rPr>
              <a:t>;</a:t>
            </a:r>
          </a:p>
          <a:p>
            <a:pPr marL="228600" indent="-228600" algn="just">
              <a:buFont typeface="+mj-lt"/>
              <a:buAutoNum type="arabicPeriod"/>
            </a:pPr>
            <a:r>
              <a:rPr lang="en-US" sz="1200" dirty="0" err="1">
                <a:latin typeface="+mj-lt"/>
              </a:rPr>
              <a:t>Pelaporan</a:t>
            </a:r>
            <a:r>
              <a:rPr lang="en-US" sz="1200" dirty="0">
                <a:latin typeface="+mj-lt"/>
              </a:rPr>
              <a:t> </a:t>
            </a:r>
            <a:r>
              <a:rPr lang="en-US" sz="1200" dirty="0" err="1">
                <a:latin typeface="+mj-lt"/>
              </a:rPr>
              <a:t>Kinerja</a:t>
            </a:r>
            <a:r>
              <a:rPr lang="en-US" sz="1200" dirty="0">
                <a:latin typeface="+mj-lt"/>
              </a:rPr>
              <a:t>, </a:t>
            </a:r>
            <a:r>
              <a:rPr lang="en-US" sz="1200" dirty="0" err="1">
                <a:latin typeface="+mj-lt"/>
              </a:rPr>
              <a:t>dan</a:t>
            </a:r>
            <a:r>
              <a:rPr lang="en-US" sz="1200" dirty="0">
                <a:latin typeface="+mj-lt"/>
              </a:rPr>
              <a:t> </a:t>
            </a:r>
          </a:p>
          <a:p>
            <a:pPr marL="228600" indent="-228600" algn="just">
              <a:buFont typeface="+mj-lt"/>
              <a:buAutoNum type="arabicPeriod"/>
            </a:pPr>
            <a:r>
              <a:rPr lang="en-US" sz="1200" dirty="0" err="1">
                <a:latin typeface="+mj-lt"/>
              </a:rPr>
              <a:t>Reviu</a:t>
            </a:r>
            <a:r>
              <a:rPr lang="en-US" sz="1200" dirty="0">
                <a:latin typeface="+mj-lt"/>
              </a:rPr>
              <a:t> dan </a:t>
            </a:r>
            <a:r>
              <a:rPr lang="en-US" sz="1200" dirty="0" err="1">
                <a:latin typeface="+mj-lt"/>
              </a:rPr>
              <a:t>Evaluasi</a:t>
            </a:r>
            <a:r>
              <a:rPr lang="en-US" sz="1200" dirty="0">
                <a:latin typeface="+mj-lt"/>
              </a:rPr>
              <a:t> Kinerja</a:t>
            </a:r>
            <a:r>
              <a:rPr lang="id-ID" sz="1200" dirty="0">
                <a:latin typeface="+mj-lt"/>
              </a:rPr>
              <a:t>.</a:t>
            </a:r>
          </a:p>
          <a:p>
            <a:pPr algn="just"/>
            <a:r>
              <a:rPr lang="id-ID" sz="1200" dirty="0">
                <a:latin typeface="+mj-lt"/>
              </a:rPr>
              <a:t>(Pasal 3)</a:t>
            </a:r>
            <a:endParaRPr lang="en-US" sz="1200" dirty="0">
              <a:latin typeface="+mj-lt"/>
            </a:endParaRPr>
          </a:p>
        </p:txBody>
      </p:sp>
      <p:sp>
        <p:nvSpPr>
          <p:cNvPr id="10" name="Slide Number Placeholder 2"/>
          <p:cNvSpPr>
            <a:spLocks noGrp="1"/>
          </p:cNvSpPr>
          <p:nvPr/>
        </p:nvSpPr>
        <p:spPr>
          <a:xfrm>
            <a:off x="7113270" y="5006975"/>
            <a:ext cx="446405" cy="251460"/>
          </a:xfrm>
          <a:prstGeom prst="rect">
            <a:avLst/>
          </a:prstGeom>
          <a:solidFill>
            <a:srgbClr val="F9BE19"/>
          </a:solid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5502A5B-6024-440D-A5A9-5A109256076E}" type="slidenum">
              <a:rPr kumimoji="0" lang="en-US" sz="1200" b="1" i="0" u="none" strike="noStrike" kern="1200" cap="none" spc="0" normalizeH="0" baseline="0" noProof="0" smtClean="0">
                <a:ln>
                  <a:noFill/>
                </a:ln>
                <a:solidFill>
                  <a:schemeClr val="tx1"/>
                </a:solidFill>
                <a:effectLst/>
                <a:uLnTx/>
                <a:uFillTx/>
                <a:latin typeface="Calibri" panose="020F0502020204030204"/>
                <a:ea typeface="+mn-ea"/>
                <a:cs typeface="+mn-cs"/>
              </a:rPr>
              <a:t>13</a:t>
            </a:fld>
            <a:endParaRPr kumimoji="0" lang="en-US" sz="1200" b="1"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261285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p:nvPr>
            <p:extLst>
              <p:ext uri="{D42A27DB-BD31-4B8C-83A1-F6EECF244321}">
                <p14:modId xmlns:p14="http://schemas.microsoft.com/office/powerpoint/2010/main" val="879798099"/>
              </p:ext>
            </p:extLst>
          </p:nvPr>
        </p:nvGraphicFramePr>
        <p:xfrm>
          <a:off x="395837" y="597600"/>
          <a:ext cx="6768000" cy="4271127"/>
        </p:xfrm>
        <a:graphic>
          <a:graphicData uri="http://schemas.openxmlformats.org/drawingml/2006/table">
            <a:tbl>
              <a:tblPr firstRow="1" bandRow="1">
                <a:tableStyleId>{F5AB1C69-6EDB-4FF4-983F-18BD219EF322}</a:tableStyleId>
              </a:tblPr>
              <a:tblGrid>
                <a:gridCol w="360000">
                  <a:extLst>
                    <a:ext uri="{9D8B030D-6E8A-4147-A177-3AD203B41FA5}">
                      <a16:colId xmlns:a16="http://schemas.microsoft.com/office/drawing/2014/main" val="20000"/>
                    </a:ext>
                  </a:extLst>
                </a:gridCol>
                <a:gridCol w="5868000">
                  <a:extLst>
                    <a:ext uri="{9D8B030D-6E8A-4147-A177-3AD203B41FA5}">
                      <a16:colId xmlns:a16="http://schemas.microsoft.com/office/drawing/2014/main" val="20001"/>
                    </a:ext>
                  </a:extLst>
                </a:gridCol>
                <a:gridCol w="540000">
                  <a:extLst>
                    <a:ext uri="{9D8B030D-6E8A-4147-A177-3AD203B41FA5}">
                      <a16:colId xmlns:a16="http://schemas.microsoft.com/office/drawing/2014/main" val="20002"/>
                    </a:ext>
                  </a:extLst>
                </a:gridCol>
              </a:tblGrid>
              <a:tr h="388194">
                <a:tc>
                  <a:txBody>
                    <a:bodyPr/>
                    <a:lstStyle/>
                    <a:p>
                      <a:pPr algn="ctr">
                        <a:buNone/>
                      </a:pPr>
                      <a:r>
                        <a:rPr lang="id-ID" altLang="en-US" sz="1100" dirty="0"/>
                        <a:t>NO</a:t>
                      </a:r>
                    </a:p>
                  </a:txBody>
                  <a:tcPr marL="56697" marR="56697" marT="28348" marB="28348" anchor="ctr">
                    <a:solidFill>
                      <a:schemeClr val="bg2">
                        <a:lumMod val="25000"/>
                      </a:schemeClr>
                    </a:solidFill>
                  </a:tcPr>
                </a:tc>
                <a:tc>
                  <a:txBody>
                    <a:bodyPr/>
                    <a:lstStyle/>
                    <a:p>
                      <a:pPr algn="ctr">
                        <a:buNone/>
                      </a:pPr>
                      <a:r>
                        <a:rPr lang="id-ID" altLang="en-US" sz="1100" dirty="0"/>
                        <a:t>KOMPONEN/SUB KOMPONEN</a:t>
                      </a:r>
                    </a:p>
                  </a:txBody>
                  <a:tcPr marL="56697" marR="56697" marT="28348" marB="28348" anchor="ctr">
                    <a:solidFill>
                      <a:schemeClr val="bg2">
                        <a:lumMod val="25000"/>
                      </a:schemeClr>
                    </a:solidFill>
                  </a:tcPr>
                </a:tc>
                <a:tc>
                  <a:txBody>
                    <a:bodyPr/>
                    <a:lstStyle/>
                    <a:p>
                      <a:pPr algn="ctr">
                        <a:buNone/>
                      </a:pPr>
                      <a:r>
                        <a:rPr lang="id-ID" altLang="en-US" sz="1100" dirty="0"/>
                        <a:t>BOBOT</a:t>
                      </a:r>
                    </a:p>
                  </a:txBody>
                  <a:tcPr marL="56697" marR="56697" marT="28348" marB="28348" anchor="ctr">
                    <a:solidFill>
                      <a:schemeClr val="bg2">
                        <a:lumMod val="25000"/>
                      </a:schemeClr>
                    </a:solidFill>
                  </a:tcPr>
                </a:tc>
                <a:extLst>
                  <a:ext uri="{0D108BD9-81ED-4DB2-BD59-A6C34878D82A}">
                    <a16:rowId xmlns:a16="http://schemas.microsoft.com/office/drawing/2014/main" val="10000"/>
                  </a:ext>
                </a:extLst>
              </a:tr>
              <a:tr h="224790">
                <a:tc>
                  <a:txBody>
                    <a:bodyPr/>
                    <a:lstStyle/>
                    <a:p>
                      <a:pPr algn="ctr">
                        <a:buNone/>
                      </a:pPr>
                      <a:endParaRPr lang="en-US" sz="1100" dirty="0"/>
                    </a:p>
                  </a:txBody>
                  <a:tcPr marL="56697" marR="56697" marT="28348" marB="28348" anchor="ctr">
                    <a:solidFill>
                      <a:schemeClr val="tx2">
                        <a:lumMod val="20000"/>
                        <a:lumOff val="80000"/>
                      </a:schemeClr>
                    </a:solidFill>
                  </a:tcPr>
                </a:tc>
                <a:tc>
                  <a:txBody>
                    <a:bodyPr/>
                    <a:lstStyle/>
                    <a:p>
                      <a:pPr>
                        <a:buNone/>
                      </a:pPr>
                      <a:r>
                        <a:rPr lang="id-ID" altLang="en-US" sz="1100" dirty="0"/>
                        <a:t>1</a:t>
                      </a:r>
                      <a:r>
                        <a:rPr lang="en-US" altLang="en-US" sz="1100" dirty="0"/>
                        <a:t>8</a:t>
                      </a:r>
                      <a:r>
                        <a:rPr lang="id-ID" altLang="en-US" sz="1100" dirty="0"/>
                        <a:t>) Rencana Aksi telah dimanfaatkan dalam pengarahan dan pengorganisasian kegiatan</a:t>
                      </a:r>
                      <a:endParaRPr lang="id-ID" altLang="en-US" sz="1100" b="0" dirty="0"/>
                    </a:p>
                  </a:txBody>
                  <a:tcPr marL="56697" marR="56697" marT="28348" marB="28348"/>
                </a:tc>
                <a:tc>
                  <a:txBody>
                    <a:bodyPr/>
                    <a:lstStyle/>
                    <a:p>
                      <a:pPr algn="ctr">
                        <a:buNone/>
                      </a:pPr>
                      <a:endParaRPr lang="en-US" sz="1100" dirty="0"/>
                    </a:p>
                  </a:txBody>
                  <a:tcPr marL="56697" marR="56697" marT="28348" marB="28348" anchor="ctr">
                    <a:solidFill>
                      <a:schemeClr val="tx2">
                        <a:lumMod val="20000"/>
                        <a:lumOff val="80000"/>
                      </a:schemeClr>
                    </a:solidFill>
                  </a:tcPr>
                </a:tc>
                <a:extLst>
                  <a:ext uri="{0D108BD9-81ED-4DB2-BD59-A6C34878D82A}">
                    <a16:rowId xmlns:a16="http://schemas.microsoft.com/office/drawing/2014/main" val="10001"/>
                  </a:ext>
                </a:extLst>
              </a:tr>
              <a:tr h="224790">
                <a:tc>
                  <a:txBody>
                    <a:bodyPr/>
                    <a:lstStyle/>
                    <a:p>
                      <a:pPr algn="ctr">
                        <a:buNone/>
                      </a:pPr>
                      <a:endParaRPr lang="en-US" sz="1100" dirty="0"/>
                    </a:p>
                  </a:txBody>
                  <a:tcPr marL="56697" marR="56697" marT="28348" marB="28348" anchor="ctr">
                    <a:solidFill>
                      <a:schemeClr val="tx2">
                        <a:lumMod val="20000"/>
                        <a:lumOff val="80000"/>
                      </a:schemeClr>
                    </a:solidFill>
                  </a:tcPr>
                </a:tc>
                <a:tc>
                  <a:txBody>
                    <a:bodyPr/>
                    <a:lstStyle/>
                    <a:p>
                      <a:pPr>
                        <a:buNone/>
                      </a:pPr>
                      <a:r>
                        <a:rPr lang="en-US" altLang="en-US" sz="1100" b="0" dirty="0"/>
                        <a:t>19) </a:t>
                      </a:r>
                      <a:r>
                        <a:rPr lang="en-US" altLang="en-US" sz="1100" b="0" dirty="0" err="1"/>
                        <a:t>Perjanjian</a:t>
                      </a:r>
                      <a:r>
                        <a:rPr lang="en-US" altLang="en-US" sz="1100" b="0" dirty="0"/>
                        <a:t> </a:t>
                      </a:r>
                      <a:r>
                        <a:rPr lang="en-US" altLang="en-US" sz="1100" b="0" dirty="0" err="1"/>
                        <a:t>Kinerja</a:t>
                      </a:r>
                      <a:r>
                        <a:rPr lang="en-US" altLang="en-US" sz="1100" b="0" dirty="0"/>
                        <a:t> </a:t>
                      </a:r>
                      <a:r>
                        <a:rPr lang="en-US" altLang="en-US" sz="1100" b="0" dirty="0" err="1"/>
                        <a:t>telah</a:t>
                      </a:r>
                      <a:r>
                        <a:rPr lang="en-US" altLang="en-US" sz="1100" b="0" dirty="0"/>
                        <a:t> </a:t>
                      </a:r>
                      <a:r>
                        <a:rPr lang="en-US" altLang="en-US" sz="1100" b="0" dirty="0" err="1"/>
                        <a:t>dimanfaatkan</a:t>
                      </a:r>
                      <a:r>
                        <a:rPr lang="en-US" altLang="en-US" sz="1100" b="0" dirty="0"/>
                        <a:t> </a:t>
                      </a:r>
                      <a:r>
                        <a:rPr lang="en-US" altLang="en-US" sz="1100" b="0" dirty="0" err="1"/>
                        <a:t>untuk</a:t>
                      </a:r>
                      <a:r>
                        <a:rPr lang="en-US" altLang="en-US" sz="1100" b="0" dirty="0"/>
                        <a:t> </a:t>
                      </a:r>
                      <a:r>
                        <a:rPr lang="en-US" altLang="en-US" sz="1100" b="0" dirty="0" err="1"/>
                        <a:t>penyusunan</a:t>
                      </a:r>
                      <a:r>
                        <a:rPr lang="en-US" altLang="en-US" sz="1100" b="0" dirty="0"/>
                        <a:t> (</a:t>
                      </a:r>
                      <a:r>
                        <a:rPr lang="en-US" altLang="en-US" sz="1100" b="0" dirty="0" err="1"/>
                        <a:t>identifikasi</a:t>
                      </a:r>
                      <a:r>
                        <a:rPr lang="en-US" altLang="en-US" sz="1100" b="0" dirty="0"/>
                        <a:t>) </a:t>
                      </a:r>
                      <a:r>
                        <a:rPr lang="en-US" altLang="en-US" sz="1100" b="0" dirty="0" err="1"/>
                        <a:t>kinerja</a:t>
                      </a:r>
                      <a:r>
                        <a:rPr lang="en-US" altLang="en-US" sz="1100" b="0" dirty="0"/>
                        <a:t> </a:t>
                      </a:r>
                      <a:r>
                        <a:rPr lang="en-US" altLang="en-US" sz="1100" b="0" dirty="0" err="1"/>
                        <a:t>sampai</a:t>
                      </a:r>
                      <a:r>
                        <a:rPr lang="en-US" altLang="en-US" sz="1100" b="0" dirty="0"/>
                        <a:t> </a:t>
                      </a:r>
                      <a:r>
                        <a:rPr lang="en-US" altLang="en-US" sz="1100" b="0" dirty="0" err="1"/>
                        <a:t>kepada</a:t>
                      </a:r>
                      <a:r>
                        <a:rPr lang="en-US" altLang="en-US" sz="1100" b="0" dirty="0"/>
                        <a:t> </a:t>
                      </a:r>
                      <a:r>
                        <a:rPr lang="en-US" altLang="en-US" sz="1100" b="0" dirty="0" err="1"/>
                        <a:t>tingkat</a:t>
                      </a:r>
                      <a:r>
                        <a:rPr lang="en-US" altLang="en-US" sz="1100" b="0" dirty="0"/>
                        <a:t> </a:t>
                      </a:r>
                      <a:r>
                        <a:rPr lang="en-US" altLang="en-US" sz="1100" b="0" dirty="0" err="1"/>
                        <a:t>eselon</a:t>
                      </a:r>
                      <a:r>
                        <a:rPr lang="en-US" altLang="en-US" sz="1100" b="0" dirty="0"/>
                        <a:t> III </a:t>
                      </a:r>
                      <a:r>
                        <a:rPr lang="en-US" altLang="en-US" sz="1100" b="0" dirty="0" err="1"/>
                        <a:t>dan</a:t>
                      </a:r>
                      <a:r>
                        <a:rPr lang="en-US" altLang="en-US" sz="1100" b="0" dirty="0"/>
                        <a:t> IV</a:t>
                      </a:r>
                      <a:endParaRPr lang="id-ID" altLang="en-US" sz="1100" b="0" dirty="0"/>
                    </a:p>
                  </a:txBody>
                  <a:tcPr marL="56697" marR="56697" marT="28348" marB="28348"/>
                </a:tc>
                <a:tc>
                  <a:txBody>
                    <a:bodyPr/>
                    <a:lstStyle/>
                    <a:p>
                      <a:pPr algn="ctr">
                        <a:buNone/>
                      </a:pPr>
                      <a:endParaRPr lang="en-US" sz="1100" dirty="0"/>
                    </a:p>
                  </a:txBody>
                  <a:tcPr marL="56697" marR="56697" marT="28348" marB="28348" anchor="ctr">
                    <a:solidFill>
                      <a:schemeClr val="tx2">
                        <a:lumMod val="20000"/>
                        <a:lumOff val="80000"/>
                      </a:schemeClr>
                    </a:solidFill>
                  </a:tcPr>
                </a:tc>
                <a:extLst>
                  <a:ext uri="{0D108BD9-81ED-4DB2-BD59-A6C34878D82A}">
                    <a16:rowId xmlns:a16="http://schemas.microsoft.com/office/drawing/2014/main" val="10002"/>
                  </a:ext>
                </a:extLst>
              </a:tr>
              <a:tr h="224790">
                <a:tc gridSpan="2">
                  <a:txBody>
                    <a:bodyPr/>
                    <a:lstStyle/>
                    <a:p>
                      <a:pPr algn="l">
                        <a:buNone/>
                      </a:pPr>
                      <a:r>
                        <a:rPr lang="id-ID" altLang="en-US" sz="1100" dirty="0">
                          <a:solidFill>
                            <a:schemeClr val="bg1"/>
                          </a:solidFill>
                          <a:sym typeface="+mn-ea"/>
                        </a:rPr>
                        <a:t>B. PENGUKURAN KINERJA</a:t>
                      </a:r>
                      <a:endParaRPr lang="id-ID" altLang="en-US" sz="1100" b="1" dirty="0">
                        <a:solidFill>
                          <a:schemeClr val="bg1"/>
                        </a:solidFill>
                        <a:sym typeface="+mn-ea"/>
                      </a:endParaRPr>
                    </a:p>
                  </a:txBody>
                  <a:tcPr marL="56697" marR="56697" marT="28348" marB="28348" anchor="ctr">
                    <a:solidFill>
                      <a:srgbClr val="996633"/>
                    </a:solidFill>
                  </a:tcPr>
                </a:tc>
                <a:tc hMerge="1">
                  <a:txBody>
                    <a:bodyPr/>
                    <a:lstStyle/>
                    <a:p>
                      <a:endParaRPr lang="en-US"/>
                    </a:p>
                  </a:txBody>
                  <a:tcPr>
                    <a:solidFill>
                      <a:schemeClr val="accent1">
                        <a:lumMod val="20000"/>
                        <a:lumOff val="80000"/>
                      </a:schemeClr>
                    </a:solidFill>
                  </a:tcPr>
                </a:tc>
                <a:tc>
                  <a:txBody>
                    <a:bodyPr/>
                    <a:lstStyle/>
                    <a:p>
                      <a:pPr algn="ctr">
                        <a:buNone/>
                      </a:pPr>
                      <a:r>
                        <a:rPr lang="en-US" altLang="en-US" sz="1100" dirty="0">
                          <a:solidFill>
                            <a:schemeClr val="bg1"/>
                          </a:solidFill>
                        </a:rPr>
                        <a:t>1</a:t>
                      </a:r>
                      <a:r>
                        <a:rPr lang="id-ID" altLang="en-US" sz="1100" dirty="0">
                          <a:solidFill>
                            <a:schemeClr val="bg1"/>
                          </a:solidFill>
                        </a:rPr>
                        <a:t>2</a:t>
                      </a:r>
                      <a:r>
                        <a:rPr lang="en-US" altLang="en-US" sz="1100" dirty="0">
                          <a:solidFill>
                            <a:schemeClr val="bg1"/>
                          </a:solidFill>
                        </a:rPr>
                        <a:t>,</a:t>
                      </a:r>
                      <a:r>
                        <a:rPr lang="id-ID" altLang="en-US" sz="1100" dirty="0">
                          <a:solidFill>
                            <a:schemeClr val="bg1"/>
                          </a:solidFill>
                        </a:rPr>
                        <a:t>5%</a:t>
                      </a:r>
                      <a:endParaRPr lang="id-ID" altLang="en-US" sz="1100" b="1" dirty="0">
                        <a:solidFill>
                          <a:schemeClr val="bg1"/>
                        </a:solidFill>
                      </a:endParaRPr>
                    </a:p>
                  </a:txBody>
                  <a:tcPr marL="56697" marR="56697" marT="28348" marB="28348" anchor="ctr">
                    <a:solidFill>
                      <a:srgbClr val="996633"/>
                    </a:solidFill>
                  </a:tcPr>
                </a:tc>
                <a:extLst>
                  <a:ext uri="{0D108BD9-81ED-4DB2-BD59-A6C34878D82A}">
                    <a16:rowId xmlns:a16="http://schemas.microsoft.com/office/drawing/2014/main" val="10003"/>
                  </a:ext>
                </a:extLst>
              </a:tr>
              <a:tr h="224790">
                <a:tc>
                  <a:txBody>
                    <a:bodyPr/>
                    <a:lstStyle/>
                    <a:p>
                      <a:pPr algn="ctr">
                        <a:buNone/>
                      </a:pPr>
                      <a:r>
                        <a:rPr lang="id-ID" altLang="en-US" sz="1100" dirty="0"/>
                        <a:t>1.</a:t>
                      </a:r>
                      <a:endParaRPr lang="id-ID" altLang="en-US" sz="1100" b="1" dirty="0"/>
                    </a:p>
                  </a:txBody>
                  <a:tcPr marL="56697" marR="56697" marT="28348" marB="28348" anchor="ctr">
                    <a:solidFill>
                      <a:schemeClr val="bg2">
                        <a:lumMod val="75000"/>
                      </a:schemeClr>
                    </a:solidFill>
                  </a:tcPr>
                </a:tc>
                <a:tc>
                  <a:txBody>
                    <a:bodyPr/>
                    <a:lstStyle/>
                    <a:p>
                      <a:pPr>
                        <a:buNone/>
                      </a:pPr>
                      <a:r>
                        <a:rPr lang="id-ID" altLang="en-US" sz="1100" dirty="0"/>
                        <a:t>PEMENUHAN PENGUKURAN</a:t>
                      </a:r>
                      <a:endParaRPr lang="id-ID" altLang="en-US" sz="1100" b="1" dirty="0"/>
                    </a:p>
                  </a:txBody>
                  <a:tcPr marL="56697" marR="56697" marT="28348" marB="28348">
                    <a:solidFill>
                      <a:schemeClr val="bg2">
                        <a:lumMod val="75000"/>
                      </a:schemeClr>
                    </a:solidFill>
                  </a:tcPr>
                </a:tc>
                <a:tc>
                  <a:txBody>
                    <a:bodyPr/>
                    <a:lstStyle/>
                    <a:p>
                      <a:pPr algn="ctr">
                        <a:buNone/>
                      </a:pPr>
                      <a:r>
                        <a:rPr lang="en-US" altLang="en-US" sz="1100" dirty="0"/>
                        <a:t>2,</a:t>
                      </a:r>
                      <a:r>
                        <a:rPr lang="id-ID" altLang="en-US" sz="1100" dirty="0"/>
                        <a:t>5%</a:t>
                      </a:r>
                      <a:endParaRPr lang="id-ID" altLang="en-US" sz="1100" b="1" dirty="0"/>
                    </a:p>
                  </a:txBody>
                  <a:tcPr marL="56697" marR="56697" marT="28348" marB="28348" anchor="ctr">
                    <a:solidFill>
                      <a:schemeClr val="bg2">
                        <a:lumMod val="75000"/>
                      </a:schemeClr>
                    </a:solidFill>
                  </a:tcPr>
                </a:tc>
                <a:extLst>
                  <a:ext uri="{0D108BD9-81ED-4DB2-BD59-A6C34878D82A}">
                    <a16:rowId xmlns:a16="http://schemas.microsoft.com/office/drawing/2014/main" val="10004"/>
                  </a:ext>
                </a:extLst>
              </a:tr>
              <a:tr h="224790">
                <a:tc>
                  <a:txBody>
                    <a:bodyPr/>
                    <a:lstStyle/>
                    <a:p>
                      <a:pPr algn="ctr">
                        <a:buNone/>
                      </a:pPr>
                      <a:endParaRPr lang="en-US" sz="1100" dirty="0"/>
                    </a:p>
                  </a:txBody>
                  <a:tcPr marL="56697" marR="56697" marT="28348" marB="28348" anchor="ctr"/>
                </a:tc>
                <a:tc>
                  <a:txBody>
                    <a:bodyPr/>
                    <a:lstStyle/>
                    <a:p>
                      <a:pPr>
                        <a:buNone/>
                      </a:pPr>
                      <a:r>
                        <a:rPr lang="id-ID" altLang="en-US" sz="1100" dirty="0"/>
                        <a:t>1) Telah terdapat Indikator Kinerja Utama (IKU) sebagai ukuran kinerja secara formal</a:t>
                      </a:r>
                      <a:endParaRPr lang="id-ID" altLang="en-US" sz="1100" b="0" dirty="0"/>
                    </a:p>
                  </a:txBody>
                  <a:tcPr marL="56697" marR="56697" marT="28348" marB="28348"/>
                </a:tc>
                <a:tc>
                  <a:txBody>
                    <a:bodyPr/>
                    <a:lstStyle/>
                    <a:p>
                      <a:pPr algn="ctr">
                        <a:buNone/>
                      </a:pPr>
                      <a:endParaRPr lang="en-US" sz="1100" dirty="0"/>
                    </a:p>
                  </a:txBody>
                  <a:tcPr marL="56697" marR="56697" marT="28348" marB="28348" anchor="ctr"/>
                </a:tc>
                <a:extLst>
                  <a:ext uri="{0D108BD9-81ED-4DB2-BD59-A6C34878D82A}">
                    <a16:rowId xmlns:a16="http://schemas.microsoft.com/office/drawing/2014/main" val="10005"/>
                  </a:ext>
                </a:extLst>
              </a:tr>
              <a:tr h="224790">
                <a:tc>
                  <a:txBody>
                    <a:bodyPr/>
                    <a:lstStyle/>
                    <a:p>
                      <a:pPr marL="0" algn="l" defTabSz="710397" rtl="0" eaLnBrk="1" latinLnBrk="0" hangingPunct="1">
                        <a:buNone/>
                      </a:pPr>
                      <a:endParaRPr lang="en-US" sz="1100" kern="1200" dirty="0">
                        <a:solidFill>
                          <a:schemeClr val="dk1"/>
                        </a:solidFill>
                        <a:latin typeface="+mn-lt"/>
                        <a:ea typeface="+mn-ea"/>
                        <a:cs typeface="+mn-cs"/>
                      </a:endParaRPr>
                    </a:p>
                  </a:txBody>
                  <a:tcPr marL="56697" marR="56697" marT="28348" marB="28348" anchor="ctr"/>
                </a:tc>
                <a:tc>
                  <a:txBody>
                    <a:bodyPr/>
                    <a:lstStyle/>
                    <a:p>
                      <a:pPr marL="0" algn="l" defTabSz="710397" rtl="0" eaLnBrk="1" fontAlgn="t" latinLnBrk="0" hangingPunct="1">
                        <a:buNone/>
                      </a:pPr>
                      <a:r>
                        <a:rPr lang="en-US" sz="1100" kern="1200" dirty="0">
                          <a:solidFill>
                            <a:schemeClr val="dk1"/>
                          </a:solidFill>
                          <a:latin typeface="+mn-lt"/>
                          <a:ea typeface="+mn-ea"/>
                          <a:cs typeface="+mn-cs"/>
                        </a:rPr>
                        <a:t> 2) </a:t>
                      </a:r>
                      <a:r>
                        <a:rPr lang="en-US" sz="1100" kern="1200" dirty="0" err="1">
                          <a:solidFill>
                            <a:schemeClr val="dk1"/>
                          </a:solidFill>
                          <a:latin typeface="+mn-lt"/>
                          <a:ea typeface="+mn-ea"/>
                          <a:cs typeface="+mn-cs"/>
                        </a:rPr>
                        <a:t>Telah</a:t>
                      </a:r>
                      <a:r>
                        <a:rPr lang="en-US" sz="1100" kern="1200" dirty="0">
                          <a:solidFill>
                            <a:schemeClr val="dk1"/>
                          </a:solidFill>
                          <a:latin typeface="+mn-lt"/>
                          <a:ea typeface="+mn-ea"/>
                          <a:cs typeface="+mn-cs"/>
                        </a:rPr>
                        <a:t> </a:t>
                      </a:r>
                      <a:r>
                        <a:rPr lang="en-US" sz="1100" kern="1200" dirty="0" err="1">
                          <a:solidFill>
                            <a:schemeClr val="dk1"/>
                          </a:solidFill>
                          <a:latin typeface="+mn-lt"/>
                          <a:ea typeface="+mn-ea"/>
                          <a:cs typeface="+mn-cs"/>
                        </a:rPr>
                        <a:t>terdapat</a:t>
                      </a:r>
                      <a:r>
                        <a:rPr lang="en-US" sz="1100" kern="1200" dirty="0">
                          <a:solidFill>
                            <a:schemeClr val="dk1"/>
                          </a:solidFill>
                          <a:latin typeface="+mn-lt"/>
                          <a:ea typeface="+mn-ea"/>
                          <a:cs typeface="+mn-cs"/>
                        </a:rPr>
                        <a:t> </a:t>
                      </a:r>
                      <a:r>
                        <a:rPr lang="en-US" sz="1100" kern="1200" dirty="0" err="1">
                          <a:solidFill>
                            <a:schemeClr val="dk1"/>
                          </a:solidFill>
                          <a:latin typeface="+mn-lt"/>
                          <a:ea typeface="+mn-ea"/>
                          <a:cs typeface="+mn-cs"/>
                        </a:rPr>
                        <a:t>ukuran</a:t>
                      </a:r>
                      <a:r>
                        <a:rPr lang="en-US" sz="1100" kern="1200" dirty="0">
                          <a:solidFill>
                            <a:schemeClr val="dk1"/>
                          </a:solidFill>
                          <a:latin typeface="+mn-lt"/>
                          <a:ea typeface="+mn-ea"/>
                          <a:cs typeface="+mn-cs"/>
                        </a:rPr>
                        <a:t> </a:t>
                      </a:r>
                      <a:r>
                        <a:rPr lang="en-US" sz="1100" kern="1200" dirty="0" err="1">
                          <a:solidFill>
                            <a:schemeClr val="dk1"/>
                          </a:solidFill>
                          <a:latin typeface="+mn-lt"/>
                          <a:ea typeface="+mn-ea"/>
                          <a:cs typeface="+mn-cs"/>
                        </a:rPr>
                        <a:t>kinerja</a:t>
                      </a:r>
                      <a:r>
                        <a:rPr lang="en-US" sz="1100" kern="1200" dirty="0">
                          <a:solidFill>
                            <a:schemeClr val="dk1"/>
                          </a:solidFill>
                          <a:latin typeface="+mn-lt"/>
                          <a:ea typeface="+mn-ea"/>
                          <a:cs typeface="+mn-cs"/>
                        </a:rPr>
                        <a:t> </a:t>
                      </a:r>
                      <a:r>
                        <a:rPr lang="en-US" sz="1100" kern="1200" dirty="0" err="1">
                          <a:solidFill>
                            <a:schemeClr val="dk1"/>
                          </a:solidFill>
                          <a:latin typeface="+mn-lt"/>
                          <a:ea typeface="+mn-ea"/>
                          <a:cs typeface="+mn-cs"/>
                        </a:rPr>
                        <a:t>tingkat</a:t>
                      </a:r>
                      <a:r>
                        <a:rPr lang="en-US" sz="1100" kern="1200" dirty="0">
                          <a:solidFill>
                            <a:schemeClr val="dk1"/>
                          </a:solidFill>
                          <a:latin typeface="+mn-lt"/>
                          <a:ea typeface="+mn-ea"/>
                          <a:cs typeface="+mn-cs"/>
                        </a:rPr>
                        <a:t> </a:t>
                      </a:r>
                      <a:r>
                        <a:rPr lang="en-US" sz="1100" kern="1200" dirty="0" err="1">
                          <a:solidFill>
                            <a:schemeClr val="dk1"/>
                          </a:solidFill>
                          <a:latin typeface="+mn-lt"/>
                          <a:ea typeface="+mn-ea"/>
                          <a:cs typeface="+mn-cs"/>
                        </a:rPr>
                        <a:t>eselon</a:t>
                      </a:r>
                      <a:r>
                        <a:rPr lang="en-US" sz="1100" kern="1200" dirty="0">
                          <a:solidFill>
                            <a:schemeClr val="dk1"/>
                          </a:solidFill>
                          <a:latin typeface="+mn-lt"/>
                          <a:ea typeface="+mn-ea"/>
                          <a:cs typeface="+mn-cs"/>
                        </a:rPr>
                        <a:t> III </a:t>
                      </a:r>
                      <a:r>
                        <a:rPr lang="en-US" sz="1100" kern="1200" dirty="0" err="1">
                          <a:solidFill>
                            <a:schemeClr val="dk1"/>
                          </a:solidFill>
                          <a:latin typeface="+mn-lt"/>
                          <a:ea typeface="+mn-ea"/>
                          <a:cs typeface="+mn-cs"/>
                        </a:rPr>
                        <a:t>dan</a:t>
                      </a:r>
                      <a:r>
                        <a:rPr lang="en-US" sz="1100" kern="1200" dirty="0">
                          <a:solidFill>
                            <a:schemeClr val="dk1"/>
                          </a:solidFill>
                          <a:latin typeface="+mn-lt"/>
                          <a:ea typeface="+mn-ea"/>
                          <a:cs typeface="+mn-cs"/>
                        </a:rPr>
                        <a:t> IV </a:t>
                      </a:r>
                      <a:r>
                        <a:rPr lang="en-US" sz="1100" kern="1200" dirty="0" err="1">
                          <a:solidFill>
                            <a:schemeClr val="dk1"/>
                          </a:solidFill>
                          <a:latin typeface="+mn-lt"/>
                          <a:ea typeface="+mn-ea"/>
                          <a:cs typeface="+mn-cs"/>
                        </a:rPr>
                        <a:t>sebagai</a:t>
                      </a:r>
                      <a:r>
                        <a:rPr lang="en-US" sz="1100" kern="1200" dirty="0">
                          <a:solidFill>
                            <a:schemeClr val="dk1"/>
                          </a:solidFill>
                          <a:latin typeface="+mn-lt"/>
                          <a:ea typeface="+mn-ea"/>
                          <a:cs typeface="+mn-cs"/>
                        </a:rPr>
                        <a:t> </a:t>
                      </a:r>
                      <a:r>
                        <a:rPr lang="en-US" sz="1100" kern="1200" dirty="0" err="1">
                          <a:solidFill>
                            <a:schemeClr val="dk1"/>
                          </a:solidFill>
                          <a:latin typeface="+mn-lt"/>
                          <a:ea typeface="+mn-ea"/>
                          <a:cs typeface="+mn-cs"/>
                        </a:rPr>
                        <a:t>turunan</a:t>
                      </a:r>
                      <a:r>
                        <a:rPr lang="en-US" sz="1100" kern="1200" dirty="0">
                          <a:solidFill>
                            <a:schemeClr val="dk1"/>
                          </a:solidFill>
                          <a:latin typeface="+mn-lt"/>
                          <a:ea typeface="+mn-ea"/>
                          <a:cs typeface="+mn-cs"/>
                        </a:rPr>
                        <a:t> </a:t>
                      </a:r>
                      <a:r>
                        <a:rPr lang="en-US" sz="1100" kern="1200" dirty="0" err="1">
                          <a:solidFill>
                            <a:schemeClr val="dk1"/>
                          </a:solidFill>
                          <a:latin typeface="+mn-lt"/>
                          <a:ea typeface="+mn-ea"/>
                          <a:cs typeface="+mn-cs"/>
                        </a:rPr>
                        <a:t>kinerja</a:t>
                      </a:r>
                      <a:r>
                        <a:rPr lang="en-US" sz="1100" kern="1200" dirty="0">
                          <a:solidFill>
                            <a:schemeClr val="dk1"/>
                          </a:solidFill>
                          <a:latin typeface="+mn-lt"/>
                          <a:ea typeface="+mn-ea"/>
                          <a:cs typeface="+mn-cs"/>
                        </a:rPr>
                        <a:t> </a:t>
                      </a:r>
                      <a:r>
                        <a:rPr lang="en-US" sz="1100" kern="1200" dirty="0" err="1">
                          <a:solidFill>
                            <a:schemeClr val="dk1"/>
                          </a:solidFill>
                          <a:latin typeface="+mn-lt"/>
                          <a:ea typeface="+mn-ea"/>
                          <a:cs typeface="+mn-cs"/>
                        </a:rPr>
                        <a:t>atasannya</a:t>
                      </a:r>
                      <a:endParaRPr lang="en-US" sz="1100" kern="1200" dirty="0">
                        <a:solidFill>
                          <a:schemeClr val="dk1"/>
                        </a:solidFill>
                        <a:latin typeface="+mn-lt"/>
                        <a:ea typeface="+mn-ea"/>
                        <a:cs typeface="+mn-cs"/>
                      </a:endParaRPr>
                    </a:p>
                  </a:txBody>
                  <a:tcPr marL="9525" marR="9525" marT="9525" marB="0"/>
                </a:tc>
                <a:tc>
                  <a:txBody>
                    <a:bodyPr/>
                    <a:lstStyle/>
                    <a:p>
                      <a:pPr algn="ctr">
                        <a:buNone/>
                      </a:pPr>
                      <a:endParaRPr lang="en-US" sz="1100" dirty="0"/>
                    </a:p>
                  </a:txBody>
                  <a:tcPr marL="56697" marR="56697" marT="28348" marB="28348" anchor="ctr"/>
                </a:tc>
                <a:extLst>
                  <a:ext uri="{0D108BD9-81ED-4DB2-BD59-A6C34878D82A}">
                    <a16:rowId xmlns:a16="http://schemas.microsoft.com/office/drawing/2014/main" val="10006"/>
                  </a:ext>
                </a:extLst>
              </a:tr>
              <a:tr h="224790">
                <a:tc>
                  <a:txBody>
                    <a:bodyPr/>
                    <a:lstStyle/>
                    <a:p>
                      <a:pPr marL="0" algn="l" defTabSz="710397" rtl="0" eaLnBrk="1" latinLnBrk="0" hangingPunct="1">
                        <a:buNone/>
                      </a:pPr>
                      <a:endParaRPr lang="en-US" sz="1100" kern="1200">
                        <a:solidFill>
                          <a:schemeClr val="dk1"/>
                        </a:solidFill>
                        <a:latin typeface="+mn-lt"/>
                        <a:ea typeface="+mn-ea"/>
                        <a:cs typeface="+mn-cs"/>
                      </a:endParaRPr>
                    </a:p>
                  </a:txBody>
                  <a:tcPr marL="56697" marR="56697" marT="28348" marB="28348" anchor="ctr"/>
                </a:tc>
                <a:tc>
                  <a:txBody>
                    <a:bodyPr/>
                    <a:lstStyle/>
                    <a:p>
                      <a:pPr marL="0" algn="l" defTabSz="710397" rtl="0" eaLnBrk="1" fontAlgn="t" latinLnBrk="0" hangingPunct="1">
                        <a:buNone/>
                      </a:pPr>
                      <a:r>
                        <a:rPr lang="en-US" sz="1100" kern="1200" baseline="0" dirty="0">
                          <a:solidFill>
                            <a:schemeClr val="dk1"/>
                          </a:solidFill>
                          <a:latin typeface="+mn-lt"/>
                          <a:ea typeface="+mn-ea"/>
                          <a:cs typeface="+mn-cs"/>
                        </a:rPr>
                        <a:t> 3) </a:t>
                      </a:r>
                      <a:r>
                        <a:rPr lang="en-US" sz="1100" kern="1200" dirty="0" err="1">
                          <a:solidFill>
                            <a:schemeClr val="dk1"/>
                          </a:solidFill>
                          <a:latin typeface="+mn-lt"/>
                          <a:ea typeface="+mn-ea"/>
                          <a:cs typeface="+mn-cs"/>
                        </a:rPr>
                        <a:t>Terdapat</a:t>
                      </a:r>
                      <a:r>
                        <a:rPr lang="en-US" sz="1100" kern="1200" dirty="0">
                          <a:solidFill>
                            <a:schemeClr val="dk1"/>
                          </a:solidFill>
                          <a:latin typeface="+mn-lt"/>
                          <a:ea typeface="+mn-ea"/>
                          <a:cs typeface="+mn-cs"/>
                        </a:rPr>
                        <a:t> </a:t>
                      </a:r>
                      <a:r>
                        <a:rPr lang="en-US" sz="1100" kern="1200" dirty="0" err="1">
                          <a:solidFill>
                            <a:schemeClr val="dk1"/>
                          </a:solidFill>
                          <a:latin typeface="+mn-lt"/>
                          <a:ea typeface="+mn-ea"/>
                          <a:cs typeface="+mn-cs"/>
                        </a:rPr>
                        <a:t>mekanisme</a:t>
                      </a:r>
                      <a:r>
                        <a:rPr lang="en-US" sz="1100" kern="1200" dirty="0">
                          <a:solidFill>
                            <a:schemeClr val="dk1"/>
                          </a:solidFill>
                          <a:latin typeface="+mn-lt"/>
                          <a:ea typeface="+mn-ea"/>
                          <a:cs typeface="+mn-cs"/>
                        </a:rPr>
                        <a:t> </a:t>
                      </a:r>
                      <a:r>
                        <a:rPr lang="en-US" sz="1100" kern="1200" dirty="0" err="1">
                          <a:solidFill>
                            <a:schemeClr val="dk1"/>
                          </a:solidFill>
                          <a:latin typeface="+mn-lt"/>
                          <a:ea typeface="+mn-ea"/>
                          <a:cs typeface="+mn-cs"/>
                        </a:rPr>
                        <a:t>pengumpulan</a:t>
                      </a:r>
                      <a:r>
                        <a:rPr lang="en-US" sz="1100" kern="1200" dirty="0">
                          <a:solidFill>
                            <a:schemeClr val="dk1"/>
                          </a:solidFill>
                          <a:latin typeface="+mn-lt"/>
                          <a:ea typeface="+mn-ea"/>
                          <a:cs typeface="+mn-cs"/>
                        </a:rPr>
                        <a:t> data </a:t>
                      </a:r>
                      <a:r>
                        <a:rPr lang="en-US" sz="1100" kern="1200" dirty="0" err="1">
                          <a:solidFill>
                            <a:schemeClr val="dk1"/>
                          </a:solidFill>
                          <a:latin typeface="+mn-lt"/>
                          <a:ea typeface="+mn-ea"/>
                          <a:cs typeface="+mn-cs"/>
                        </a:rPr>
                        <a:t>kinerja</a:t>
                      </a:r>
                      <a:endParaRPr lang="en-US" sz="1100" kern="1200" dirty="0">
                        <a:solidFill>
                          <a:schemeClr val="dk1"/>
                        </a:solidFill>
                        <a:latin typeface="+mn-lt"/>
                        <a:ea typeface="+mn-ea"/>
                        <a:cs typeface="+mn-cs"/>
                      </a:endParaRPr>
                    </a:p>
                  </a:txBody>
                  <a:tcPr marL="9525" marR="9525" marT="9525" marB="0"/>
                </a:tc>
                <a:tc>
                  <a:txBody>
                    <a:bodyPr/>
                    <a:lstStyle/>
                    <a:p>
                      <a:pPr algn="ctr">
                        <a:buNone/>
                      </a:pPr>
                      <a:endParaRPr lang="en-US" sz="1100" dirty="0"/>
                    </a:p>
                  </a:txBody>
                  <a:tcPr marL="56697" marR="56697" marT="28348" marB="28348" anchor="ctr"/>
                </a:tc>
                <a:extLst>
                  <a:ext uri="{0D108BD9-81ED-4DB2-BD59-A6C34878D82A}">
                    <a16:rowId xmlns:a16="http://schemas.microsoft.com/office/drawing/2014/main" val="10007"/>
                  </a:ext>
                </a:extLst>
              </a:tr>
              <a:tr h="224790">
                <a:tc>
                  <a:txBody>
                    <a:bodyPr/>
                    <a:lstStyle/>
                    <a:p>
                      <a:pPr marL="0" algn="l" defTabSz="710397" rtl="0" eaLnBrk="1" latinLnBrk="0" hangingPunct="1">
                        <a:buNone/>
                      </a:pPr>
                      <a:endParaRPr lang="en-US" sz="1100" kern="1200">
                        <a:solidFill>
                          <a:schemeClr val="dk1"/>
                        </a:solidFill>
                        <a:latin typeface="+mn-lt"/>
                        <a:ea typeface="+mn-ea"/>
                        <a:cs typeface="+mn-cs"/>
                      </a:endParaRPr>
                    </a:p>
                  </a:txBody>
                  <a:tcPr marL="56697" marR="56697" marT="28348" marB="28348" anchor="ctr"/>
                </a:tc>
                <a:tc>
                  <a:txBody>
                    <a:bodyPr/>
                    <a:lstStyle/>
                    <a:p>
                      <a:pPr marL="0" algn="l" defTabSz="710397" rtl="0" eaLnBrk="1" fontAlgn="t" latinLnBrk="0" hangingPunct="1">
                        <a:buNone/>
                      </a:pPr>
                      <a:r>
                        <a:rPr lang="sv-SE" sz="1100" kern="1200" dirty="0">
                          <a:solidFill>
                            <a:schemeClr val="dk1"/>
                          </a:solidFill>
                          <a:latin typeface="+mn-lt"/>
                          <a:ea typeface="+mn-ea"/>
                          <a:cs typeface="+mn-cs"/>
                        </a:rPr>
                        <a:t> 4)</a:t>
                      </a:r>
                      <a:r>
                        <a:rPr lang="sv-SE" sz="1100" kern="1200" baseline="0" dirty="0">
                          <a:solidFill>
                            <a:schemeClr val="dk1"/>
                          </a:solidFill>
                          <a:latin typeface="+mn-lt"/>
                          <a:ea typeface="+mn-ea"/>
                          <a:cs typeface="+mn-cs"/>
                        </a:rPr>
                        <a:t> </a:t>
                      </a:r>
                      <a:r>
                        <a:rPr lang="sv-SE" sz="1100" kern="1200" dirty="0">
                          <a:solidFill>
                            <a:schemeClr val="dk1"/>
                          </a:solidFill>
                          <a:latin typeface="+mn-lt"/>
                          <a:ea typeface="+mn-ea"/>
                          <a:cs typeface="+mn-cs"/>
                        </a:rPr>
                        <a:t>Indikator Kinerja Utama telah dipublikasikan</a:t>
                      </a:r>
                    </a:p>
                  </a:txBody>
                  <a:tcPr marL="9525" marR="9525" marT="9525" marB="0"/>
                </a:tc>
                <a:tc>
                  <a:txBody>
                    <a:bodyPr/>
                    <a:lstStyle/>
                    <a:p>
                      <a:pPr algn="ctr">
                        <a:buNone/>
                      </a:pPr>
                      <a:endParaRPr lang="en-US" sz="1100" dirty="0"/>
                    </a:p>
                  </a:txBody>
                  <a:tcPr marL="56697" marR="56697" marT="28348" marB="28348" anchor="ctr"/>
                </a:tc>
                <a:extLst>
                  <a:ext uri="{0D108BD9-81ED-4DB2-BD59-A6C34878D82A}">
                    <a16:rowId xmlns:a16="http://schemas.microsoft.com/office/drawing/2014/main" val="10008"/>
                  </a:ext>
                </a:extLst>
              </a:tr>
              <a:tr h="224790">
                <a:tc>
                  <a:txBody>
                    <a:bodyPr/>
                    <a:lstStyle/>
                    <a:p>
                      <a:pPr algn="ctr">
                        <a:buNone/>
                      </a:pPr>
                      <a:r>
                        <a:rPr lang="id-ID" altLang="en-US" sz="1100" dirty="0"/>
                        <a:t>2.</a:t>
                      </a:r>
                      <a:endParaRPr lang="id-ID" altLang="en-US" sz="1100" b="1" dirty="0"/>
                    </a:p>
                  </a:txBody>
                  <a:tcPr marL="56697" marR="56697" marT="28348" marB="28348" anchor="ctr">
                    <a:solidFill>
                      <a:schemeClr val="bg2">
                        <a:lumMod val="75000"/>
                      </a:schemeClr>
                    </a:solidFill>
                  </a:tcPr>
                </a:tc>
                <a:tc>
                  <a:txBody>
                    <a:bodyPr/>
                    <a:lstStyle/>
                    <a:p>
                      <a:pPr>
                        <a:buNone/>
                      </a:pPr>
                      <a:r>
                        <a:rPr lang="id-ID" altLang="en-US" sz="1100" dirty="0"/>
                        <a:t>KUALITAS PENGUKURAN</a:t>
                      </a:r>
                      <a:endParaRPr lang="id-ID" altLang="en-US" sz="1100" b="1" dirty="0"/>
                    </a:p>
                  </a:txBody>
                  <a:tcPr marL="56697" marR="56697" marT="28348" marB="28348">
                    <a:solidFill>
                      <a:schemeClr val="bg2">
                        <a:lumMod val="75000"/>
                      </a:schemeClr>
                    </a:solidFill>
                  </a:tcPr>
                </a:tc>
                <a:tc>
                  <a:txBody>
                    <a:bodyPr/>
                    <a:lstStyle/>
                    <a:p>
                      <a:pPr algn="ctr">
                        <a:buNone/>
                      </a:pPr>
                      <a:r>
                        <a:rPr lang="en-US" altLang="en-US" sz="1100" dirty="0"/>
                        <a:t>6,2</a:t>
                      </a:r>
                      <a:r>
                        <a:rPr lang="id-ID" altLang="en-US" sz="1100" dirty="0"/>
                        <a:t>5%</a:t>
                      </a:r>
                      <a:endParaRPr lang="id-ID" altLang="en-US" sz="1100" b="1" dirty="0"/>
                    </a:p>
                  </a:txBody>
                  <a:tcPr marL="56697" marR="56697" marT="28348" marB="28348" anchor="ctr">
                    <a:solidFill>
                      <a:schemeClr val="bg2">
                        <a:lumMod val="75000"/>
                      </a:schemeClr>
                    </a:solidFill>
                  </a:tcPr>
                </a:tc>
                <a:extLst>
                  <a:ext uri="{0D108BD9-81ED-4DB2-BD59-A6C34878D82A}">
                    <a16:rowId xmlns:a16="http://schemas.microsoft.com/office/drawing/2014/main" val="10009"/>
                  </a:ext>
                </a:extLst>
              </a:tr>
              <a:tr h="224790">
                <a:tc>
                  <a:txBody>
                    <a:bodyPr/>
                    <a:lstStyle/>
                    <a:p>
                      <a:pPr algn="ctr">
                        <a:buNone/>
                      </a:pPr>
                      <a:endParaRPr lang="en-US" sz="1100"/>
                    </a:p>
                  </a:txBody>
                  <a:tcPr marL="56697" marR="56697" marT="28348" marB="28348" anchor="ctr"/>
                </a:tc>
                <a:tc>
                  <a:txBody>
                    <a:bodyPr/>
                    <a:lstStyle/>
                    <a:p>
                      <a:pPr algn="l" fontAlgn="t"/>
                      <a:r>
                        <a:rPr lang="en-US" sz="1100" b="0" i="0" u="none" strike="noStrike" dirty="0">
                          <a:effectLst/>
                          <a:latin typeface="+mn-lt"/>
                        </a:rPr>
                        <a:t> 5) IKU </a:t>
                      </a:r>
                      <a:r>
                        <a:rPr lang="en-US" sz="1100" b="0" i="0" u="none" strike="noStrike" dirty="0" err="1">
                          <a:effectLst/>
                          <a:latin typeface="+mn-lt"/>
                        </a:rPr>
                        <a:t>telah</a:t>
                      </a:r>
                      <a:r>
                        <a:rPr lang="en-US" sz="1100" b="0" i="0" u="none" strike="noStrike" dirty="0">
                          <a:effectLst/>
                          <a:latin typeface="+mn-lt"/>
                        </a:rPr>
                        <a:t> </a:t>
                      </a:r>
                      <a:r>
                        <a:rPr lang="en-US" sz="1100" b="0" i="0" u="none" strike="noStrike" dirty="0" err="1">
                          <a:effectLst/>
                          <a:latin typeface="+mn-lt"/>
                        </a:rPr>
                        <a:t>memenuhi</a:t>
                      </a:r>
                      <a:r>
                        <a:rPr lang="en-US" sz="1100" b="0" i="0" u="none" strike="noStrike" dirty="0">
                          <a:effectLst/>
                          <a:latin typeface="+mn-lt"/>
                        </a:rPr>
                        <a:t> </a:t>
                      </a:r>
                      <a:r>
                        <a:rPr lang="en-US" sz="1100" b="0" i="0" u="none" strike="noStrike" dirty="0" err="1">
                          <a:effectLst/>
                          <a:latin typeface="+mn-lt"/>
                        </a:rPr>
                        <a:t>kriteria</a:t>
                      </a:r>
                      <a:r>
                        <a:rPr lang="en-US" sz="1100" b="0" i="0" u="none" strike="noStrike" dirty="0">
                          <a:effectLst/>
                          <a:latin typeface="+mn-lt"/>
                        </a:rPr>
                        <a:t> </a:t>
                      </a:r>
                      <a:r>
                        <a:rPr lang="en-US" sz="1100" b="0" i="0" u="none" strike="noStrike" dirty="0" err="1">
                          <a:effectLst/>
                          <a:latin typeface="+mn-lt"/>
                        </a:rPr>
                        <a:t>indikator</a:t>
                      </a:r>
                      <a:r>
                        <a:rPr lang="en-US" sz="1100" b="0" i="0" u="none" strike="noStrike" dirty="0">
                          <a:effectLst/>
                          <a:latin typeface="+mn-lt"/>
                        </a:rPr>
                        <a:t> yang </a:t>
                      </a:r>
                      <a:r>
                        <a:rPr lang="en-US" sz="1100" b="0" i="0" u="none" strike="noStrike" dirty="0" err="1">
                          <a:effectLst/>
                          <a:latin typeface="+mn-lt"/>
                        </a:rPr>
                        <a:t>baik</a:t>
                      </a:r>
                      <a:endParaRPr lang="en-US" sz="1100" b="0" i="0" u="none" strike="noStrike" dirty="0">
                        <a:effectLst/>
                        <a:latin typeface="+mn-lt"/>
                      </a:endParaRPr>
                    </a:p>
                  </a:txBody>
                  <a:tcPr marL="9525" marR="9525" marT="9525" marB="0"/>
                </a:tc>
                <a:tc>
                  <a:txBody>
                    <a:bodyPr/>
                    <a:lstStyle/>
                    <a:p>
                      <a:pPr algn="ctr">
                        <a:buNone/>
                      </a:pPr>
                      <a:endParaRPr lang="en-US" sz="1100" dirty="0"/>
                    </a:p>
                  </a:txBody>
                  <a:tcPr marL="56697" marR="56697" marT="28348" marB="28348" anchor="ctr"/>
                </a:tc>
                <a:extLst>
                  <a:ext uri="{0D108BD9-81ED-4DB2-BD59-A6C34878D82A}">
                    <a16:rowId xmlns:a16="http://schemas.microsoft.com/office/drawing/2014/main" val="10010"/>
                  </a:ext>
                </a:extLst>
              </a:tr>
              <a:tr h="224790">
                <a:tc>
                  <a:txBody>
                    <a:bodyPr/>
                    <a:lstStyle/>
                    <a:p>
                      <a:pPr algn="ctr">
                        <a:buNone/>
                      </a:pPr>
                      <a:endParaRPr lang="en-US" sz="1100"/>
                    </a:p>
                  </a:txBody>
                  <a:tcPr marL="56697" marR="56697" marT="28348" marB="28348" anchor="ctr"/>
                </a:tc>
                <a:tc>
                  <a:txBody>
                    <a:bodyPr/>
                    <a:lstStyle/>
                    <a:p>
                      <a:pPr algn="l" fontAlgn="t"/>
                      <a:r>
                        <a:rPr lang="en-US" sz="1100" b="0" i="0" u="none" strike="noStrike" dirty="0">
                          <a:effectLst/>
                          <a:latin typeface="+mn-lt"/>
                        </a:rPr>
                        <a:t> 6) IKU </a:t>
                      </a:r>
                      <a:r>
                        <a:rPr lang="en-US" sz="1100" b="0" i="0" u="none" strike="noStrike" dirty="0" err="1">
                          <a:effectLst/>
                          <a:latin typeface="+mn-lt"/>
                        </a:rPr>
                        <a:t>telah</a:t>
                      </a:r>
                      <a:r>
                        <a:rPr lang="en-US" sz="1100" b="0" i="0" u="none" strike="noStrike" dirty="0">
                          <a:effectLst/>
                          <a:latin typeface="+mn-lt"/>
                        </a:rPr>
                        <a:t> </a:t>
                      </a:r>
                      <a:r>
                        <a:rPr lang="en-US" sz="1100" b="1" i="1" u="none" strike="noStrike" dirty="0" err="1">
                          <a:effectLst/>
                          <a:latin typeface="+mn-lt"/>
                        </a:rPr>
                        <a:t>cukup</a:t>
                      </a:r>
                      <a:r>
                        <a:rPr lang="en-US" sz="1100" b="1" i="1" u="none" strike="noStrike" dirty="0">
                          <a:effectLst/>
                          <a:latin typeface="+mn-lt"/>
                        </a:rPr>
                        <a:t> </a:t>
                      </a:r>
                      <a:r>
                        <a:rPr lang="en-US" sz="1100" b="1" i="1" u="none" strike="noStrike" dirty="0" err="1">
                          <a:effectLst/>
                          <a:latin typeface="+mn-lt"/>
                        </a:rPr>
                        <a:t>untuk</a:t>
                      </a:r>
                      <a:r>
                        <a:rPr lang="en-US" sz="1100" b="1" i="1" u="none" strike="noStrike" dirty="0">
                          <a:effectLst/>
                          <a:latin typeface="+mn-lt"/>
                        </a:rPr>
                        <a:t> </a:t>
                      </a:r>
                      <a:r>
                        <a:rPr lang="en-US" sz="1100" b="1" i="1" u="none" strike="noStrike" dirty="0" err="1">
                          <a:effectLst/>
                          <a:latin typeface="+mn-lt"/>
                        </a:rPr>
                        <a:t>mengukur</a:t>
                      </a:r>
                      <a:r>
                        <a:rPr lang="en-US" sz="1100" b="0" i="0" u="none" strike="noStrike" dirty="0">
                          <a:effectLst/>
                          <a:latin typeface="+mn-lt"/>
                        </a:rPr>
                        <a:t> </a:t>
                      </a:r>
                      <a:r>
                        <a:rPr lang="en-US" sz="1100" b="0" i="0" u="none" strike="noStrike" dirty="0" err="1">
                          <a:effectLst/>
                          <a:latin typeface="+mn-lt"/>
                        </a:rPr>
                        <a:t>kinerja</a:t>
                      </a:r>
                      <a:r>
                        <a:rPr lang="en-US" sz="1100" b="0" i="0" u="none" strike="noStrike" dirty="0">
                          <a:effectLst/>
                          <a:latin typeface="+mn-lt"/>
                        </a:rPr>
                        <a:t> </a:t>
                      </a:r>
                    </a:p>
                  </a:txBody>
                  <a:tcPr marL="9525" marR="9525" marT="9525" marB="0"/>
                </a:tc>
                <a:tc>
                  <a:txBody>
                    <a:bodyPr/>
                    <a:lstStyle/>
                    <a:p>
                      <a:pPr algn="ctr">
                        <a:buNone/>
                      </a:pPr>
                      <a:endParaRPr lang="en-US" sz="1100"/>
                    </a:p>
                  </a:txBody>
                  <a:tcPr marL="56697" marR="56697" marT="28348" marB="28348" anchor="ctr"/>
                </a:tc>
                <a:extLst>
                  <a:ext uri="{0D108BD9-81ED-4DB2-BD59-A6C34878D82A}">
                    <a16:rowId xmlns:a16="http://schemas.microsoft.com/office/drawing/2014/main" val="10011"/>
                  </a:ext>
                </a:extLst>
              </a:tr>
              <a:tr h="224790">
                <a:tc>
                  <a:txBody>
                    <a:bodyPr/>
                    <a:lstStyle/>
                    <a:p>
                      <a:pPr algn="ctr">
                        <a:buNone/>
                      </a:pPr>
                      <a:endParaRPr lang="en-US" sz="1100"/>
                    </a:p>
                  </a:txBody>
                  <a:tcPr marL="56697" marR="56697" marT="28348" marB="28348" anchor="ctr"/>
                </a:tc>
                <a:tc>
                  <a:txBody>
                    <a:bodyPr/>
                    <a:lstStyle/>
                    <a:p>
                      <a:pPr algn="l" fontAlgn="t"/>
                      <a:r>
                        <a:rPr lang="en-US" sz="1100" b="0" i="0" u="none" strike="noStrike" dirty="0">
                          <a:effectLst/>
                          <a:latin typeface="+mn-lt"/>
                        </a:rPr>
                        <a:t> 7) IKU unit </a:t>
                      </a:r>
                      <a:r>
                        <a:rPr lang="en-US" sz="1100" b="0" i="0" u="none" strike="noStrike" dirty="0" err="1">
                          <a:effectLst/>
                          <a:latin typeface="+mn-lt"/>
                        </a:rPr>
                        <a:t>kerja</a:t>
                      </a:r>
                      <a:r>
                        <a:rPr lang="en-US" sz="1100" b="0" i="0" u="none" strike="noStrike" dirty="0">
                          <a:effectLst/>
                          <a:latin typeface="+mn-lt"/>
                        </a:rPr>
                        <a:t> </a:t>
                      </a:r>
                      <a:r>
                        <a:rPr lang="en-US" sz="1100" b="0" i="0" u="none" strike="noStrike" dirty="0" err="1">
                          <a:effectLst/>
                          <a:latin typeface="+mn-lt"/>
                        </a:rPr>
                        <a:t>telah</a:t>
                      </a:r>
                      <a:r>
                        <a:rPr lang="en-US" sz="1100" b="0" i="0" u="none" strike="noStrike" dirty="0">
                          <a:effectLst/>
                          <a:latin typeface="+mn-lt"/>
                        </a:rPr>
                        <a:t> </a:t>
                      </a:r>
                      <a:r>
                        <a:rPr lang="en-US" sz="1100" b="0" i="0" u="none" strike="noStrike" dirty="0" err="1">
                          <a:effectLst/>
                          <a:latin typeface="+mn-lt"/>
                        </a:rPr>
                        <a:t>selaras</a:t>
                      </a:r>
                      <a:r>
                        <a:rPr lang="en-US" sz="1100" b="0" i="0" u="none" strike="noStrike" dirty="0">
                          <a:effectLst/>
                          <a:latin typeface="+mn-lt"/>
                        </a:rPr>
                        <a:t> </a:t>
                      </a:r>
                      <a:r>
                        <a:rPr lang="en-US" sz="1100" b="0" i="0" u="none" strike="noStrike" dirty="0" err="1">
                          <a:effectLst/>
                          <a:latin typeface="+mn-lt"/>
                        </a:rPr>
                        <a:t>dengan</a:t>
                      </a:r>
                      <a:r>
                        <a:rPr lang="en-US" sz="1100" b="0" i="0" u="none" strike="noStrike" dirty="0">
                          <a:effectLst/>
                          <a:latin typeface="+mn-lt"/>
                        </a:rPr>
                        <a:t> IKU IP</a:t>
                      </a:r>
                    </a:p>
                  </a:txBody>
                  <a:tcPr marL="9525" marR="9525" marT="9525" marB="0"/>
                </a:tc>
                <a:tc>
                  <a:txBody>
                    <a:bodyPr/>
                    <a:lstStyle/>
                    <a:p>
                      <a:pPr algn="ctr">
                        <a:buNone/>
                      </a:pPr>
                      <a:endParaRPr lang="en-US" sz="1100"/>
                    </a:p>
                  </a:txBody>
                  <a:tcPr marL="56697" marR="56697" marT="28348" marB="28348" anchor="ctr"/>
                </a:tc>
                <a:extLst>
                  <a:ext uri="{0D108BD9-81ED-4DB2-BD59-A6C34878D82A}">
                    <a16:rowId xmlns:a16="http://schemas.microsoft.com/office/drawing/2014/main" val="10012"/>
                  </a:ext>
                </a:extLst>
              </a:tr>
              <a:tr h="216000">
                <a:tc>
                  <a:txBody>
                    <a:bodyPr/>
                    <a:lstStyle/>
                    <a:p>
                      <a:pPr algn="ctr">
                        <a:buNone/>
                      </a:pPr>
                      <a:endParaRPr lang="en-US" sz="1100"/>
                    </a:p>
                  </a:txBody>
                  <a:tcPr marL="56697" marR="56697" marT="28348" marB="28348" anchor="ctr"/>
                </a:tc>
                <a:tc>
                  <a:txBody>
                    <a:bodyPr/>
                    <a:lstStyle/>
                    <a:p>
                      <a:pPr algn="l" fontAlgn="t"/>
                      <a:r>
                        <a:rPr lang="en-US" sz="1100" b="0" i="0" u="none" strike="noStrike" dirty="0">
                          <a:effectLst/>
                          <a:latin typeface="+mn-lt"/>
                        </a:rPr>
                        <a:t> 8) </a:t>
                      </a:r>
                      <a:r>
                        <a:rPr lang="en-US" sz="1100" b="0" i="0" u="none" strike="noStrike" dirty="0" err="1">
                          <a:effectLst/>
                          <a:latin typeface="+mn-lt"/>
                        </a:rPr>
                        <a:t>Ukuran</a:t>
                      </a:r>
                      <a:r>
                        <a:rPr lang="en-US" sz="1100" b="0" i="0" u="none" strike="noStrike" dirty="0">
                          <a:effectLst/>
                          <a:latin typeface="+mn-lt"/>
                        </a:rPr>
                        <a:t> (</a:t>
                      </a:r>
                      <a:r>
                        <a:rPr lang="en-US" sz="1100" b="0" i="0" u="none" strike="noStrike" dirty="0" err="1">
                          <a:effectLst/>
                          <a:latin typeface="+mn-lt"/>
                        </a:rPr>
                        <a:t>Indikator</a:t>
                      </a:r>
                      <a:r>
                        <a:rPr lang="en-US" sz="1100" b="0" i="0" u="none" strike="noStrike" dirty="0">
                          <a:effectLst/>
                          <a:latin typeface="+mn-lt"/>
                        </a:rPr>
                        <a:t>) </a:t>
                      </a:r>
                      <a:r>
                        <a:rPr lang="en-US" sz="1100" b="0" i="0" u="none" strike="noStrike" dirty="0" err="1">
                          <a:effectLst/>
                          <a:latin typeface="+mn-lt"/>
                        </a:rPr>
                        <a:t>kinerja</a:t>
                      </a:r>
                      <a:r>
                        <a:rPr lang="en-US" sz="1100" b="0" i="0" u="none" strike="noStrike" dirty="0">
                          <a:effectLst/>
                          <a:latin typeface="+mn-lt"/>
                        </a:rPr>
                        <a:t> </a:t>
                      </a:r>
                      <a:r>
                        <a:rPr lang="en-US" sz="1100" b="0" i="0" u="none" strike="noStrike" dirty="0" err="1">
                          <a:effectLst/>
                          <a:latin typeface="+mn-lt"/>
                        </a:rPr>
                        <a:t>eselon</a:t>
                      </a:r>
                      <a:r>
                        <a:rPr lang="en-US" sz="1100" b="0" i="0" u="none" strike="noStrike" dirty="0">
                          <a:effectLst/>
                          <a:latin typeface="+mn-lt"/>
                        </a:rPr>
                        <a:t> III </a:t>
                      </a:r>
                      <a:r>
                        <a:rPr lang="en-US" sz="1100" b="0" i="0" u="none" strike="noStrike" dirty="0" err="1">
                          <a:effectLst/>
                          <a:latin typeface="+mn-lt"/>
                        </a:rPr>
                        <a:t>dan</a:t>
                      </a:r>
                      <a:r>
                        <a:rPr lang="en-US" sz="1100" b="0" i="0" u="none" strike="noStrike" dirty="0">
                          <a:effectLst/>
                          <a:latin typeface="+mn-lt"/>
                        </a:rPr>
                        <a:t> IV </a:t>
                      </a:r>
                      <a:r>
                        <a:rPr lang="en-US" sz="1100" b="0" i="0" u="none" strike="noStrike" dirty="0" err="1">
                          <a:effectLst/>
                          <a:latin typeface="+mn-lt"/>
                        </a:rPr>
                        <a:t>telah</a:t>
                      </a:r>
                      <a:r>
                        <a:rPr lang="en-US" sz="1100" b="0" i="0" u="none" strike="noStrike" dirty="0">
                          <a:effectLst/>
                          <a:latin typeface="+mn-lt"/>
                        </a:rPr>
                        <a:t> </a:t>
                      </a:r>
                      <a:r>
                        <a:rPr lang="en-US" sz="1100" b="0" i="0" u="none" strike="noStrike" dirty="0" err="1">
                          <a:effectLst/>
                          <a:latin typeface="+mn-lt"/>
                        </a:rPr>
                        <a:t>memenuhi</a:t>
                      </a:r>
                      <a:r>
                        <a:rPr lang="en-US" sz="1100" b="0" i="0" u="none" strike="noStrike" dirty="0">
                          <a:effectLst/>
                          <a:latin typeface="+mn-lt"/>
                        </a:rPr>
                        <a:t> </a:t>
                      </a:r>
                      <a:r>
                        <a:rPr lang="en-US" sz="1100" b="0" i="0" u="none" strike="noStrike" dirty="0" err="1">
                          <a:effectLst/>
                          <a:latin typeface="+mn-lt"/>
                        </a:rPr>
                        <a:t>kriteria</a:t>
                      </a:r>
                      <a:r>
                        <a:rPr lang="en-US" sz="1100" b="0" i="0" u="none" strike="noStrike" dirty="0">
                          <a:effectLst/>
                          <a:latin typeface="+mn-lt"/>
                        </a:rPr>
                        <a:t> </a:t>
                      </a:r>
                      <a:r>
                        <a:rPr lang="en-US" sz="1100" b="0" i="0" u="none" strike="noStrike" dirty="0" err="1">
                          <a:effectLst/>
                          <a:latin typeface="+mn-lt"/>
                        </a:rPr>
                        <a:t>indikator</a:t>
                      </a:r>
                      <a:r>
                        <a:rPr lang="en-US" sz="1100" b="0" i="0" u="none" strike="noStrike" dirty="0">
                          <a:effectLst/>
                          <a:latin typeface="+mn-lt"/>
                        </a:rPr>
                        <a:t> </a:t>
                      </a:r>
                      <a:r>
                        <a:rPr lang="en-US" sz="1100" b="0" i="0" u="none" strike="noStrike" dirty="0" err="1">
                          <a:effectLst/>
                          <a:latin typeface="+mn-lt"/>
                        </a:rPr>
                        <a:t>kinerja</a:t>
                      </a:r>
                      <a:r>
                        <a:rPr lang="en-US" sz="1100" b="0" i="0" u="none" strike="noStrike" dirty="0">
                          <a:effectLst/>
                          <a:latin typeface="+mn-lt"/>
                        </a:rPr>
                        <a:t> yang </a:t>
                      </a:r>
                      <a:r>
                        <a:rPr lang="en-US" sz="1100" b="0" i="0" u="none" strike="noStrike" dirty="0" err="1">
                          <a:effectLst/>
                          <a:latin typeface="+mn-lt"/>
                        </a:rPr>
                        <a:t>baik</a:t>
                      </a:r>
                      <a:endParaRPr lang="en-US" sz="1100" b="0" i="0" u="none" strike="noStrike" dirty="0">
                        <a:effectLst/>
                        <a:latin typeface="+mn-lt"/>
                      </a:endParaRPr>
                    </a:p>
                  </a:txBody>
                  <a:tcPr marL="9525" marR="9525" marT="9525" marB="0"/>
                </a:tc>
                <a:tc>
                  <a:txBody>
                    <a:bodyPr/>
                    <a:lstStyle/>
                    <a:p>
                      <a:pPr algn="ctr">
                        <a:buNone/>
                      </a:pPr>
                      <a:endParaRPr lang="en-US" sz="1100"/>
                    </a:p>
                  </a:txBody>
                  <a:tcPr marL="56697" marR="56697" marT="28348" marB="28348" anchor="ctr"/>
                </a:tc>
                <a:extLst>
                  <a:ext uri="{0D108BD9-81ED-4DB2-BD59-A6C34878D82A}">
                    <a16:rowId xmlns:a16="http://schemas.microsoft.com/office/drawing/2014/main" val="10013"/>
                  </a:ext>
                </a:extLst>
              </a:tr>
              <a:tr h="224790">
                <a:tc>
                  <a:txBody>
                    <a:bodyPr/>
                    <a:lstStyle/>
                    <a:p>
                      <a:pPr algn="ctr">
                        <a:buNone/>
                      </a:pPr>
                      <a:endParaRPr lang="en-US" sz="1100"/>
                    </a:p>
                  </a:txBody>
                  <a:tcPr marL="56697" marR="56697" marT="28348" marB="28348" anchor="ctr"/>
                </a:tc>
                <a:tc>
                  <a:txBody>
                    <a:bodyPr/>
                    <a:lstStyle/>
                    <a:p>
                      <a:pPr algn="l" fontAlgn="t"/>
                      <a:r>
                        <a:rPr lang="sv-SE" sz="1100" b="0" i="0" u="none" strike="noStrike" dirty="0">
                          <a:effectLst/>
                          <a:latin typeface="+mn-lt"/>
                        </a:rPr>
                        <a:t> 9) Indikator kinerja eselon III dan IV telah selaras dengan indikator kinerja atasannya</a:t>
                      </a:r>
                    </a:p>
                  </a:txBody>
                  <a:tcPr marL="9525" marR="9525" marT="9525" marB="0"/>
                </a:tc>
                <a:tc>
                  <a:txBody>
                    <a:bodyPr/>
                    <a:lstStyle/>
                    <a:p>
                      <a:pPr algn="ctr">
                        <a:buNone/>
                      </a:pPr>
                      <a:endParaRPr lang="en-US" sz="1100" dirty="0"/>
                    </a:p>
                  </a:txBody>
                  <a:tcPr marL="56697" marR="56697" marT="28348" marB="28348" anchor="ctr"/>
                </a:tc>
                <a:extLst>
                  <a:ext uri="{0D108BD9-81ED-4DB2-BD59-A6C34878D82A}">
                    <a16:rowId xmlns:a16="http://schemas.microsoft.com/office/drawing/2014/main" val="10014"/>
                  </a:ext>
                </a:extLst>
              </a:tr>
              <a:tr h="219600">
                <a:tc>
                  <a:txBody>
                    <a:bodyPr/>
                    <a:lstStyle/>
                    <a:p>
                      <a:pPr algn="ctr">
                        <a:buNone/>
                      </a:pPr>
                      <a:endParaRPr lang="en-US" sz="1100"/>
                    </a:p>
                  </a:txBody>
                  <a:tcPr marL="56697" marR="56697" marT="28348" marB="28348" anchor="ctr"/>
                </a:tc>
                <a:tc>
                  <a:txBody>
                    <a:bodyPr/>
                    <a:lstStyle/>
                    <a:p>
                      <a:pPr algn="l" fontAlgn="t"/>
                      <a:r>
                        <a:rPr lang="en-US" sz="1100" b="0" i="0" u="none" strike="noStrike" dirty="0">
                          <a:effectLst/>
                          <a:latin typeface="+mn-lt"/>
                        </a:rPr>
                        <a:t> 10) </a:t>
                      </a:r>
                      <a:r>
                        <a:rPr lang="en-US" sz="1100" b="0" i="0" u="none" strike="noStrike" dirty="0" err="1">
                          <a:effectLst/>
                          <a:latin typeface="+mn-lt"/>
                        </a:rPr>
                        <a:t>Sudah</a:t>
                      </a:r>
                      <a:r>
                        <a:rPr lang="en-US" sz="1100" b="0" i="0" u="none" strike="noStrike" dirty="0">
                          <a:effectLst/>
                          <a:latin typeface="+mn-lt"/>
                        </a:rPr>
                        <a:t> </a:t>
                      </a:r>
                      <a:r>
                        <a:rPr lang="en-US" sz="1100" b="0" i="0" u="none" strike="noStrike" dirty="0" err="1">
                          <a:effectLst/>
                          <a:latin typeface="+mn-lt"/>
                        </a:rPr>
                        <a:t>terdapat</a:t>
                      </a:r>
                      <a:r>
                        <a:rPr lang="en-US" sz="1100" b="0" i="0" u="none" strike="noStrike" dirty="0">
                          <a:effectLst/>
                          <a:latin typeface="+mn-lt"/>
                        </a:rPr>
                        <a:t> </a:t>
                      </a:r>
                      <a:r>
                        <a:rPr lang="en-US" sz="1100" b="0" i="0" u="none" strike="noStrike" dirty="0" err="1">
                          <a:effectLst/>
                          <a:latin typeface="+mn-lt"/>
                        </a:rPr>
                        <a:t>ukuran</a:t>
                      </a:r>
                      <a:r>
                        <a:rPr lang="en-US" sz="1100" b="0" i="0" u="none" strike="noStrike" dirty="0">
                          <a:effectLst/>
                          <a:latin typeface="+mn-lt"/>
                        </a:rPr>
                        <a:t> (</a:t>
                      </a:r>
                      <a:r>
                        <a:rPr lang="en-US" sz="1100" b="0" i="0" u="none" strike="noStrike" dirty="0" err="1">
                          <a:effectLst/>
                          <a:latin typeface="+mn-lt"/>
                        </a:rPr>
                        <a:t>indikator</a:t>
                      </a:r>
                      <a:r>
                        <a:rPr lang="en-US" sz="1100" b="0" i="0" u="none" strike="noStrike" dirty="0">
                          <a:effectLst/>
                          <a:latin typeface="+mn-lt"/>
                        </a:rPr>
                        <a:t>) </a:t>
                      </a:r>
                      <a:r>
                        <a:rPr lang="en-US" sz="1100" b="0" i="0" u="none" strike="noStrike" dirty="0" err="1">
                          <a:effectLst/>
                          <a:latin typeface="+mn-lt"/>
                        </a:rPr>
                        <a:t>kinerja</a:t>
                      </a:r>
                      <a:r>
                        <a:rPr lang="en-US" sz="1100" b="0" i="0" u="none" strike="noStrike" dirty="0">
                          <a:effectLst/>
                          <a:latin typeface="+mn-lt"/>
                        </a:rPr>
                        <a:t> </a:t>
                      </a:r>
                      <a:r>
                        <a:rPr lang="en-US" sz="1100" b="0" i="0" u="none" strike="noStrike" dirty="0" err="1">
                          <a:effectLst/>
                          <a:latin typeface="+mn-lt"/>
                        </a:rPr>
                        <a:t>individu</a:t>
                      </a:r>
                      <a:r>
                        <a:rPr lang="en-US" sz="1100" b="0" i="0" u="none" strike="noStrike" dirty="0">
                          <a:effectLst/>
                          <a:latin typeface="+mn-lt"/>
                        </a:rPr>
                        <a:t> yang </a:t>
                      </a:r>
                      <a:r>
                        <a:rPr lang="en-US" sz="1100" b="0" i="0" u="none" strike="noStrike" dirty="0" err="1">
                          <a:effectLst/>
                          <a:latin typeface="+mn-lt"/>
                        </a:rPr>
                        <a:t>mengacu</a:t>
                      </a:r>
                      <a:r>
                        <a:rPr lang="en-US" sz="1100" b="0" i="0" u="none" strike="noStrike" dirty="0">
                          <a:effectLst/>
                          <a:latin typeface="+mn-lt"/>
                        </a:rPr>
                        <a:t> </a:t>
                      </a:r>
                      <a:r>
                        <a:rPr lang="en-US" sz="1100" b="0" i="0" u="none" strike="noStrike" dirty="0" err="1">
                          <a:effectLst/>
                          <a:latin typeface="+mn-lt"/>
                        </a:rPr>
                        <a:t>pada</a:t>
                      </a:r>
                      <a:r>
                        <a:rPr lang="en-US" sz="1100" b="0" i="0" u="none" strike="noStrike" dirty="0">
                          <a:effectLst/>
                          <a:latin typeface="+mn-lt"/>
                        </a:rPr>
                        <a:t> IKU unit </a:t>
                      </a:r>
                      <a:r>
                        <a:rPr lang="en-US" sz="1100" b="0" i="0" u="none" strike="noStrike" dirty="0" err="1">
                          <a:effectLst/>
                          <a:latin typeface="+mn-lt"/>
                        </a:rPr>
                        <a:t>kerja</a:t>
                      </a:r>
                      <a:r>
                        <a:rPr lang="en-US" sz="1100" b="0" i="0" u="none" strike="noStrike" dirty="0">
                          <a:effectLst/>
                          <a:latin typeface="+mn-lt"/>
                        </a:rPr>
                        <a:t> </a:t>
                      </a:r>
                      <a:r>
                        <a:rPr lang="en-US" sz="1100" b="0" i="0" u="none" strike="noStrike" dirty="0" err="1">
                          <a:effectLst/>
                          <a:latin typeface="+mn-lt"/>
                        </a:rPr>
                        <a:t>organisasi</a:t>
                      </a:r>
                      <a:r>
                        <a:rPr lang="en-US" sz="1100" b="0" i="0" u="none" strike="noStrike" dirty="0">
                          <a:effectLst/>
                          <a:latin typeface="+mn-lt"/>
                        </a:rPr>
                        <a:t>/</a:t>
                      </a:r>
                      <a:r>
                        <a:rPr lang="en-US" sz="1100" b="0" i="0" u="none" strike="noStrike" dirty="0" err="1">
                          <a:effectLst/>
                          <a:latin typeface="+mn-lt"/>
                        </a:rPr>
                        <a:t>atasannya</a:t>
                      </a:r>
                      <a:endParaRPr lang="en-US" sz="1100" b="0" i="0" u="none" strike="noStrike" dirty="0">
                        <a:effectLst/>
                        <a:latin typeface="+mn-lt"/>
                      </a:endParaRPr>
                    </a:p>
                  </a:txBody>
                  <a:tcPr marL="9525" marR="9525" marT="9525" marB="0"/>
                </a:tc>
                <a:tc>
                  <a:txBody>
                    <a:bodyPr/>
                    <a:lstStyle/>
                    <a:p>
                      <a:pPr algn="ctr">
                        <a:buNone/>
                      </a:pPr>
                      <a:endParaRPr lang="en-US" sz="1100" dirty="0"/>
                    </a:p>
                  </a:txBody>
                  <a:tcPr marL="56697" marR="56697" marT="28348" marB="28348" anchor="ctr"/>
                </a:tc>
                <a:extLst>
                  <a:ext uri="{0D108BD9-81ED-4DB2-BD59-A6C34878D82A}">
                    <a16:rowId xmlns:a16="http://schemas.microsoft.com/office/drawing/2014/main" val="10015"/>
                  </a:ext>
                </a:extLst>
              </a:tr>
              <a:tr h="219600">
                <a:tc>
                  <a:txBody>
                    <a:bodyPr/>
                    <a:lstStyle/>
                    <a:p>
                      <a:pPr algn="ctr">
                        <a:buNone/>
                      </a:pPr>
                      <a:endParaRPr lang="en-US" sz="1100"/>
                    </a:p>
                  </a:txBody>
                  <a:tcPr marL="56697" marR="56697" marT="28348" marB="28348" anchor="ctr"/>
                </a:tc>
                <a:tc>
                  <a:txBody>
                    <a:bodyPr/>
                    <a:lstStyle/>
                    <a:p>
                      <a:pPr algn="l" fontAlgn="t"/>
                      <a:r>
                        <a:rPr lang="en-US" sz="1100" b="0" i="0" u="none" strike="noStrike" dirty="0">
                          <a:effectLst/>
                          <a:latin typeface="+mn-lt"/>
                        </a:rPr>
                        <a:t> 11) </a:t>
                      </a:r>
                      <a:r>
                        <a:rPr lang="en-US" sz="1100" b="0" i="0" u="none" strike="noStrike" dirty="0" err="1">
                          <a:effectLst/>
                          <a:latin typeface="+mn-lt"/>
                        </a:rPr>
                        <a:t>Pengukuran</a:t>
                      </a:r>
                      <a:r>
                        <a:rPr lang="en-US" sz="1100" b="0" i="0" u="none" strike="noStrike" dirty="0">
                          <a:effectLst/>
                          <a:latin typeface="+mn-lt"/>
                        </a:rPr>
                        <a:t> </a:t>
                      </a:r>
                      <a:r>
                        <a:rPr lang="en-US" sz="1100" b="0" i="0" u="none" strike="noStrike" dirty="0" err="1">
                          <a:effectLst/>
                          <a:latin typeface="+mn-lt"/>
                        </a:rPr>
                        <a:t>kinerja</a:t>
                      </a:r>
                      <a:r>
                        <a:rPr lang="en-US" sz="1100" b="0" i="0" u="none" strike="noStrike" dirty="0">
                          <a:effectLst/>
                          <a:latin typeface="+mn-lt"/>
                        </a:rPr>
                        <a:t> </a:t>
                      </a:r>
                      <a:r>
                        <a:rPr lang="en-US" sz="1100" b="0" i="0" u="none" strike="noStrike" dirty="0" err="1">
                          <a:effectLst/>
                          <a:latin typeface="+mn-lt"/>
                        </a:rPr>
                        <a:t>sudah</a:t>
                      </a:r>
                      <a:r>
                        <a:rPr lang="en-US" sz="1100" b="0" i="0" u="none" strike="noStrike" dirty="0">
                          <a:effectLst/>
                          <a:latin typeface="+mn-lt"/>
                        </a:rPr>
                        <a:t> </a:t>
                      </a:r>
                      <a:r>
                        <a:rPr lang="en-US" sz="1100" b="0" i="0" u="none" strike="noStrike" dirty="0" err="1">
                          <a:effectLst/>
                          <a:latin typeface="+mn-lt"/>
                        </a:rPr>
                        <a:t>dilakukan</a:t>
                      </a:r>
                      <a:r>
                        <a:rPr lang="en-US" sz="1100" b="0" i="0" u="none" strike="noStrike" dirty="0">
                          <a:effectLst/>
                          <a:latin typeface="+mn-lt"/>
                        </a:rPr>
                        <a:t> </a:t>
                      </a:r>
                      <a:r>
                        <a:rPr lang="en-US" sz="1100" b="0" i="0" u="none" strike="noStrike" dirty="0" err="1">
                          <a:effectLst/>
                          <a:latin typeface="+mn-lt"/>
                        </a:rPr>
                        <a:t>secara</a:t>
                      </a:r>
                      <a:r>
                        <a:rPr lang="en-US" sz="1100" b="0" i="0" u="none" strike="noStrike" dirty="0">
                          <a:effectLst/>
                          <a:latin typeface="+mn-lt"/>
                        </a:rPr>
                        <a:t> </a:t>
                      </a:r>
                      <a:r>
                        <a:rPr lang="en-US" sz="1100" b="0" i="0" u="none" strike="noStrike" dirty="0" err="1">
                          <a:effectLst/>
                          <a:latin typeface="+mn-lt"/>
                        </a:rPr>
                        <a:t>berjenjang</a:t>
                      </a:r>
                      <a:endParaRPr lang="en-US" sz="1100" b="0" i="0" u="none" strike="noStrike" dirty="0">
                        <a:effectLst/>
                        <a:latin typeface="+mn-lt"/>
                      </a:endParaRPr>
                    </a:p>
                  </a:txBody>
                  <a:tcPr marL="9525" marR="9525" marT="9525" marB="0"/>
                </a:tc>
                <a:tc>
                  <a:txBody>
                    <a:bodyPr/>
                    <a:lstStyle/>
                    <a:p>
                      <a:pPr algn="ctr">
                        <a:buNone/>
                      </a:pPr>
                      <a:endParaRPr lang="en-US" sz="1100" dirty="0"/>
                    </a:p>
                  </a:txBody>
                  <a:tcPr marL="56697" marR="56697" marT="28348" marB="28348" anchor="ctr"/>
                </a:tc>
                <a:extLst>
                  <a:ext uri="{0D108BD9-81ED-4DB2-BD59-A6C34878D82A}">
                    <a16:rowId xmlns:a16="http://schemas.microsoft.com/office/drawing/2014/main" val="10016"/>
                  </a:ext>
                </a:extLst>
              </a:tr>
            </a:tbl>
          </a:graphicData>
        </a:graphic>
      </p:graphicFrame>
      <p:sp>
        <p:nvSpPr>
          <p:cNvPr id="4" name="Slide Number Placeholder 2"/>
          <p:cNvSpPr>
            <a:spLocks noGrp="1"/>
          </p:cNvSpPr>
          <p:nvPr/>
        </p:nvSpPr>
        <p:spPr>
          <a:xfrm>
            <a:off x="7113276" y="5006975"/>
            <a:ext cx="446405" cy="251460"/>
          </a:xfrm>
          <a:prstGeom prst="rect">
            <a:avLst/>
          </a:prstGeom>
          <a:solidFill>
            <a:srgbClr val="F9BE19"/>
          </a:solidFill>
        </p:spPr>
        <p:txBody>
          <a:bodyPr vert="horz" lIns="91365" tIns="45684" rIns="91365" bIns="45684"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32">
              <a:defRPr/>
            </a:pPr>
            <a:fld id="{05502A5B-6024-440D-A5A9-5A109256076E}" type="slidenum">
              <a:rPr lang="en-US" b="1">
                <a:solidFill>
                  <a:schemeClr val="tx1"/>
                </a:solidFill>
                <a:latin typeface="Calibri" panose="020F0502020204030204"/>
              </a:rPr>
              <a:pPr defTabSz="913632">
                <a:defRPr/>
              </a:pPr>
              <a:t>130</a:t>
            </a:fld>
            <a:endParaRPr lang="en-US" b="1">
              <a:solidFill>
                <a:schemeClr val="tx1"/>
              </a:solidFill>
              <a:latin typeface="Calibri" panose="020F0502020204030204"/>
            </a:endParaRPr>
          </a:p>
        </p:txBody>
      </p:sp>
      <p:sp>
        <p:nvSpPr>
          <p:cNvPr id="6" name="Title 1"/>
          <p:cNvSpPr>
            <a:spLocks noGrp="1"/>
          </p:cNvSpPr>
          <p:nvPr>
            <p:ph type="title"/>
          </p:nvPr>
        </p:nvSpPr>
        <p:spPr>
          <a:xfrm>
            <a:off x="316440" y="144000"/>
            <a:ext cx="6520220" cy="344032"/>
          </a:xfrm>
        </p:spPr>
        <p:txBody>
          <a:bodyPr>
            <a:noAutofit/>
          </a:bodyPr>
          <a:lstStyle/>
          <a:p>
            <a:r>
              <a:rPr lang="id-ID" dirty="0">
                <a:sym typeface="+mn-ea"/>
              </a:rPr>
              <a:t>Lanjutan ... (KOMPONEN EVALUASI AKIP </a:t>
            </a:r>
            <a:r>
              <a:rPr lang="en-US" dirty="0">
                <a:sym typeface="+mn-ea"/>
              </a:rPr>
              <a:t>UNIT </a:t>
            </a:r>
            <a:r>
              <a:rPr lang="id-ID" dirty="0">
                <a:sym typeface="+mn-ea"/>
              </a:rPr>
              <a:t>OLEH APIP)</a:t>
            </a:r>
            <a:endParaRPr lang="id-ID" dirty="0"/>
          </a:p>
        </p:txBody>
      </p:sp>
    </p:spTree>
    <p:extLst>
      <p:ext uri="{BB962C8B-B14F-4D97-AF65-F5344CB8AC3E}">
        <p14:creationId xmlns:p14="http://schemas.microsoft.com/office/powerpoint/2010/main" val="350270869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p:nvPr>
            <p:extLst>
              <p:ext uri="{D42A27DB-BD31-4B8C-83A1-F6EECF244321}">
                <p14:modId xmlns:p14="http://schemas.microsoft.com/office/powerpoint/2010/main" val="1613531533"/>
              </p:ext>
            </p:extLst>
          </p:nvPr>
        </p:nvGraphicFramePr>
        <p:xfrm>
          <a:off x="395837" y="597600"/>
          <a:ext cx="6768000" cy="4342155"/>
        </p:xfrm>
        <a:graphic>
          <a:graphicData uri="http://schemas.openxmlformats.org/drawingml/2006/table">
            <a:tbl>
              <a:tblPr firstRow="1" bandRow="1">
                <a:tableStyleId>{F5AB1C69-6EDB-4FF4-983F-18BD219EF322}</a:tableStyleId>
              </a:tblPr>
              <a:tblGrid>
                <a:gridCol w="360000">
                  <a:extLst>
                    <a:ext uri="{9D8B030D-6E8A-4147-A177-3AD203B41FA5}">
                      <a16:colId xmlns:a16="http://schemas.microsoft.com/office/drawing/2014/main" val="20000"/>
                    </a:ext>
                  </a:extLst>
                </a:gridCol>
                <a:gridCol w="5868000">
                  <a:extLst>
                    <a:ext uri="{9D8B030D-6E8A-4147-A177-3AD203B41FA5}">
                      <a16:colId xmlns:a16="http://schemas.microsoft.com/office/drawing/2014/main" val="20001"/>
                    </a:ext>
                  </a:extLst>
                </a:gridCol>
                <a:gridCol w="540000">
                  <a:extLst>
                    <a:ext uri="{9D8B030D-6E8A-4147-A177-3AD203B41FA5}">
                      <a16:colId xmlns:a16="http://schemas.microsoft.com/office/drawing/2014/main" val="20002"/>
                    </a:ext>
                  </a:extLst>
                </a:gridCol>
              </a:tblGrid>
              <a:tr h="388194">
                <a:tc>
                  <a:txBody>
                    <a:bodyPr/>
                    <a:lstStyle/>
                    <a:p>
                      <a:pPr algn="ctr">
                        <a:buNone/>
                      </a:pPr>
                      <a:r>
                        <a:rPr lang="id-ID" altLang="en-US" sz="1100" dirty="0"/>
                        <a:t>NO</a:t>
                      </a:r>
                    </a:p>
                  </a:txBody>
                  <a:tcPr marL="56697" marR="56697" marT="28348" marB="28348" anchor="ctr">
                    <a:solidFill>
                      <a:schemeClr val="bg2">
                        <a:lumMod val="25000"/>
                      </a:schemeClr>
                    </a:solidFill>
                  </a:tcPr>
                </a:tc>
                <a:tc>
                  <a:txBody>
                    <a:bodyPr/>
                    <a:lstStyle/>
                    <a:p>
                      <a:pPr algn="ctr">
                        <a:buNone/>
                      </a:pPr>
                      <a:r>
                        <a:rPr lang="id-ID" altLang="en-US" sz="1100" dirty="0"/>
                        <a:t>KOMPONEN/SUB KOMPONEN</a:t>
                      </a:r>
                    </a:p>
                  </a:txBody>
                  <a:tcPr marL="56697" marR="56697" marT="28348" marB="28348" anchor="ctr">
                    <a:solidFill>
                      <a:schemeClr val="bg2">
                        <a:lumMod val="25000"/>
                      </a:schemeClr>
                    </a:solidFill>
                  </a:tcPr>
                </a:tc>
                <a:tc>
                  <a:txBody>
                    <a:bodyPr/>
                    <a:lstStyle/>
                    <a:p>
                      <a:pPr algn="ctr">
                        <a:buNone/>
                      </a:pPr>
                      <a:r>
                        <a:rPr lang="id-ID" altLang="en-US" sz="1100" dirty="0"/>
                        <a:t>BOBOT</a:t>
                      </a:r>
                    </a:p>
                  </a:txBody>
                  <a:tcPr marL="56697" marR="56697" marT="28348" marB="28348" anchor="ctr">
                    <a:solidFill>
                      <a:schemeClr val="bg2">
                        <a:lumMod val="25000"/>
                      </a:schemeClr>
                    </a:solidFill>
                  </a:tcPr>
                </a:tc>
                <a:extLst>
                  <a:ext uri="{0D108BD9-81ED-4DB2-BD59-A6C34878D82A}">
                    <a16:rowId xmlns:a16="http://schemas.microsoft.com/office/drawing/2014/main" val="10000"/>
                  </a:ext>
                </a:extLst>
              </a:tr>
              <a:tr h="223200">
                <a:tc>
                  <a:txBody>
                    <a:bodyPr/>
                    <a:lstStyle/>
                    <a:p>
                      <a:pPr algn="ctr">
                        <a:buNone/>
                      </a:pPr>
                      <a:endParaRPr lang="en-US" sz="1100" dirty="0"/>
                    </a:p>
                  </a:txBody>
                  <a:tcPr marL="56697" marR="56697" marT="28348" marB="28348" anchor="ctr"/>
                </a:tc>
                <a:tc>
                  <a:txBody>
                    <a:bodyPr/>
                    <a:lstStyle/>
                    <a:p>
                      <a:pPr algn="l" fontAlgn="t"/>
                      <a:r>
                        <a:rPr lang="sv-SE" sz="1100" b="0" i="0" u="none" strike="noStrike" dirty="0">
                          <a:effectLst/>
                          <a:latin typeface="+mn-lt"/>
                        </a:rPr>
                        <a:t> 12) Pengumpulan data kinerja dapat diandalkan</a:t>
                      </a:r>
                    </a:p>
                  </a:txBody>
                  <a:tcPr marL="9525" marR="9525" marT="9525" marB="0"/>
                </a:tc>
                <a:tc>
                  <a:txBody>
                    <a:bodyPr/>
                    <a:lstStyle/>
                    <a:p>
                      <a:pPr algn="ctr">
                        <a:buNone/>
                      </a:pPr>
                      <a:endParaRPr lang="en-US" sz="1100" dirty="0"/>
                    </a:p>
                  </a:txBody>
                  <a:tcPr marL="56697" marR="56697" marT="28348" marB="28348" anchor="ctr"/>
                </a:tc>
                <a:extLst>
                  <a:ext uri="{0D108BD9-81ED-4DB2-BD59-A6C34878D82A}">
                    <a16:rowId xmlns:a16="http://schemas.microsoft.com/office/drawing/2014/main" val="10001"/>
                  </a:ext>
                </a:extLst>
              </a:tr>
              <a:tr h="223200">
                <a:tc>
                  <a:txBody>
                    <a:bodyPr/>
                    <a:lstStyle/>
                    <a:p>
                      <a:pPr algn="ctr">
                        <a:buNone/>
                      </a:pPr>
                      <a:endParaRPr lang="en-US" sz="1100"/>
                    </a:p>
                  </a:txBody>
                  <a:tcPr marL="56697" marR="56697" marT="28348" marB="28348" anchor="ctr"/>
                </a:tc>
                <a:tc>
                  <a:txBody>
                    <a:bodyPr/>
                    <a:lstStyle/>
                    <a:p>
                      <a:pPr algn="l" fontAlgn="t"/>
                      <a:r>
                        <a:rPr lang="en-US" sz="1100" b="0" i="0" u="none" strike="noStrike" dirty="0">
                          <a:effectLst/>
                          <a:latin typeface="+mn-lt"/>
                        </a:rPr>
                        <a:t> 13) </a:t>
                      </a:r>
                      <a:r>
                        <a:rPr lang="en-US" sz="1100" b="0" i="0" u="none" strike="noStrike" dirty="0" err="1">
                          <a:effectLst/>
                          <a:latin typeface="+mn-lt"/>
                        </a:rPr>
                        <a:t>Pengumpulan</a:t>
                      </a:r>
                      <a:r>
                        <a:rPr lang="en-US" sz="1100" b="0" i="0" u="none" strike="noStrike" dirty="0">
                          <a:effectLst/>
                          <a:latin typeface="+mn-lt"/>
                        </a:rPr>
                        <a:t> data </a:t>
                      </a:r>
                      <a:r>
                        <a:rPr lang="en-US" sz="1100" b="0" i="0" u="none" strike="noStrike" dirty="0" err="1">
                          <a:effectLst/>
                          <a:latin typeface="+mn-lt"/>
                        </a:rPr>
                        <a:t>kinerja</a:t>
                      </a:r>
                      <a:r>
                        <a:rPr lang="en-US" sz="1100" b="0" i="0" u="none" strike="noStrike" dirty="0">
                          <a:effectLst/>
                          <a:latin typeface="+mn-lt"/>
                        </a:rPr>
                        <a:t> </a:t>
                      </a:r>
                      <a:r>
                        <a:rPr lang="en-US" sz="1100" b="0" i="0" u="none" strike="noStrike" dirty="0" err="1">
                          <a:effectLst/>
                          <a:latin typeface="+mn-lt"/>
                        </a:rPr>
                        <a:t>atas</a:t>
                      </a:r>
                      <a:r>
                        <a:rPr lang="en-US" sz="1100" b="0" i="0" u="none" strike="noStrike" dirty="0">
                          <a:effectLst/>
                          <a:latin typeface="+mn-lt"/>
                        </a:rPr>
                        <a:t> </a:t>
                      </a:r>
                      <a:r>
                        <a:rPr lang="en-US" sz="1100" b="0" i="0" u="none" strike="noStrike" dirty="0" err="1">
                          <a:effectLst/>
                          <a:latin typeface="+mn-lt"/>
                        </a:rPr>
                        <a:t>Rencana</a:t>
                      </a:r>
                      <a:r>
                        <a:rPr lang="en-US" sz="1100" b="0" i="0" u="none" strike="noStrike" dirty="0">
                          <a:effectLst/>
                          <a:latin typeface="+mn-lt"/>
                        </a:rPr>
                        <a:t> </a:t>
                      </a:r>
                      <a:r>
                        <a:rPr lang="en-US" sz="1100" b="0" i="0" u="none" strike="noStrike" dirty="0" err="1">
                          <a:effectLst/>
                          <a:latin typeface="+mn-lt"/>
                        </a:rPr>
                        <a:t>Aksi</a:t>
                      </a:r>
                      <a:r>
                        <a:rPr lang="en-US" sz="1100" b="0" i="0" u="none" strike="noStrike" dirty="0">
                          <a:effectLst/>
                          <a:latin typeface="+mn-lt"/>
                        </a:rPr>
                        <a:t> </a:t>
                      </a:r>
                      <a:r>
                        <a:rPr lang="en-US" sz="1100" b="0" i="0" u="none" strike="noStrike" dirty="0" err="1">
                          <a:effectLst/>
                          <a:latin typeface="+mn-lt"/>
                        </a:rPr>
                        <a:t>dilakukan</a:t>
                      </a:r>
                      <a:r>
                        <a:rPr lang="en-US" sz="1100" b="0" i="0" u="none" strike="noStrike" dirty="0">
                          <a:effectLst/>
                          <a:latin typeface="+mn-lt"/>
                        </a:rPr>
                        <a:t> </a:t>
                      </a:r>
                      <a:r>
                        <a:rPr lang="en-US" sz="1100" b="0" i="0" u="none" strike="noStrike" dirty="0" err="1">
                          <a:effectLst/>
                          <a:latin typeface="+mn-lt"/>
                        </a:rPr>
                        <a:t>secara</a:t>
                      </a:r>
                      <a:r>
                        <a:rPr lang="en-US" sz="1100" b="0" i="0" u="none" strike="noStrike" dirty="0">
                          <a:effectLst/>
                          <a:latin typeface="+mn-lt"/>
                        </a:rPr>
                        <a:t> </a:t>
                      </a:r>
                      <a:r>
                        <a:rPr lang="en-US" sz="1100" b="0" i="0" u="none" strike="noStrike" dirty="0" err="1">
                          <a:effectLst/>
                          <a:latin typeface="+mn-lt"/>
                        </a:rPr>
                        <a:t>berkala</a:t>
                      </a:r>
                      <a:r>
                        <a:rPr lang="en-US" sz="1100" b="0" i="0" u="none" strike="noStrike" dirty="0">
                          <a:effectLst/>
                          <a:latin typeface="+mn-lt"/>
                        </a:rPr>
                        <a:t>  (</a:t>
                      </a:r>
                      <a:r>
                        <a:rPr lang="en-US" sz="1100" b="0" i="0" u="none" strike="noStrike" dirty="0" err="1">
                          <a:effectLst/>
                          <a:latin typeface="+mn-lt"/>
                        </a:rPr>
                        <a:t>bulanan</a:t>
                      </a:r>
                      <a:r>
                        <a:rPr lang="en-US" sz="1100" b="0" i="0" u="none" strike="noStrike" dirty="0">
                          <a:effectLst/>
                          <a:latin typeface="+mn-lt"/>
                        </a:rPr>
                        <a:t>/</a:t>
                      </a:r>
                      <a:r>
                        <a:rPr lang="en-US" sz="1100" b="0" i="0" u="none" strike="noStrike" dirty="0" err="1">
                          <a:effectLst/>
                          <a:latin typeface="+mn-lt"/>
                        </a:rPr>
                        <a:t>triwulanan</a:t>
                      </a:r>
                      <a:r>
                        <a:rPr lang="en-US" sz="1100" b="0" i="0" u="none" strike="noStrike" dirty="0">
                          <a:effectLst/>
                          <a:latin typeface="+mn-lt"/>
                        </a:rPr>
                        <a:t>/semester)</a:t>
                      </a:r>
                    </a:p>
                  </a:txBody>
                  <a:tcPr marL="9525" marR="9525" marT="9525" marB="0"/>
                </a:tc>
                <a:tc>
                  <a:txBody>
                    <a:bodyPr/>
                    <a:lstStyle/>
                    <a:p>
                      <a:pPr algn="ctr">
                        <a:buNone/>
                      </a:pPr>
                      <a:endParaRPr lang="en-US" sz="1100" dirty="0"/>
                    </a:p>
                  </a:txBody>
                  <a:tcPr marL="56697" marR="56697" marT="28348" marB="28348" anchor="ctr"/>
                </a:tc>
                <a:extLst>
                  <a:ext uri="{0D108BD9-81ED-4DB2-BD59-A6C34878D82A}">
                    <a16:rowId xmlns:a16="http://schemas.microsoft.com/office/drawing/2014/main" val="10002"/>
                  </a:ext>
                </a:extLst>
              </a:tr>
              <a:tr h="223200">
                <a:tc>
                  <a:txBody>
                    <a:bodyPr/>
                    <a:lstStyle/>
                    <a:p>
                      <a:pPr algn="ctr">
                        <a:buNone/>
                      </a:pPr>
                      <a:endParaRPr lang="en-US" sz="1100"/>
                    </a:p>
                  </a:txBody>
                  <a:tcPr marL="56697" marR="56697" marT="28348" marB="28348" anchor="ctr"/>
                </a:tc>
                <a:tc>
                  <a:txBody>
                    <a:bodyPr/>
                    <a:lstStyle/>
                    <a:p>
                      <a:pPr algn="l" fontAlgn="t"/>
                      <a:r>
                        <a:rPr lang="en-US" sz="1100" b="0" i="0" u="none" strike="noStrike" dirty="0">
                          <a:effectLst/>
                          <a:latin typeface="+mn-lt"/>
                        </a:rPr>
                        <a:t> 14) </a:t>
                      </a:r>
                      <a:r>
                        <a:rPr lang="en-US" sz="1100" b="0" i="0" u="none" strike="noStrike" dirty="0" err="1">
                          <a:effectLst/>
                          <a:latin typeface="+mn-lt"/>
                        </a:rPr>
                        <a:t>Pengukuran</a:t>
                      </a:r>
                      <a:r>
                        <a:rPr lang="en-US" sz="1100" b="0" i="0" u="none" strike="noStrike" dirty="0">
                          <a:effectLst/>
                          <a:latin typeface="+mn-lt"/>
                        </a:rPr>
                        <a:t> </a:t>
                      </a:r>
                      <a:r>
                        <a:rPr lang="en-US" sz="1100" b="0" i="0" u="none" strike="noStrike" dirty="0" err="1">
                          <a:effectLst/>
                          <a:latin typeface="+mn-lt"/>
                        </a:rPr>
                        <a:t>kinerja</a:t>
                      </a:r>
                      <a:r>
                        <a:rPr lang="en-US" sz="1100" b="0" i="0" u="none" strike="noStrike" dirty="0">
                          <a:effectLst/>
                          <a:latin typeface="+mn-lt"/>
                        </a:rPr>
                        <a:t> </a:t>
                      </a:r>
                      <a:r>
                        <a:rPr lang="en-US" sz="1100" b="0" i="0" u="none" strike="noStrike" dirty="0" err="1">
                          <a:effectLst/>
                          <a:latin typeface="+mn-lt"/>
                        </a:rPr>
                        <a:t>sudah</a:t>
                      </a:r>
                      <a:r>
                        <a:rPr lang="en-US" sz="1100" b="0" i="0" u="none" strike="noStrike" dirty="0">
                          <a:effectLst/>
                          <a:latin typeface="+mn-lt"/>
                        </a:rPr>
                        <a:t> </a:t>
                      </a:r>
                      <a:r>
                        <a:rPr lang="en-US" sz="1100" b="0" i="0" u="none" strike="noStrike" dirty="0" err="1">
                          <a:effectLst/>
                          <a:latin typeface="+mn-lt"/>
                        </a:rPr>
                        <a:t>dikembangkan</a:t>
                      </a:r>
                      <a:r>
                        <a:rPr lang="en-US" sz="1100" b="0" i="0" u="none" strike="noStrike" dirty="0">
                          <a:effectLst/>
                          <a:latin typeface="+mn-lt"/>
                        </a:rPr>
                        <a:t> </a:t>
                      </a:r>
                      <a:r>
                        <a:rPr lang="en-US" sz="1100" b="0" i="0" u="none" strike="noStrike" dirty="0" err="1">
                          <a:effectLst/>
                          <a:latin typeface="+mn-lt"/>
                        </a:rPr>
                        <a:t>menggunakan</a:t>
                      </a:r>
                      <a:r>
                        <a:rPr lang="en-US" sz="1100" b="0" i="0" u="none" strike="noStrike" dirty="0">
                          <a:effectLst/>
                          <a:latin typeface="+mn-lt"/>
                        </a:rPr>
                        <a:t> </a:t>
                      </a:r>
                      <a:r>
                        <a:rPr lang="en-US" sz="1100" b="0" i="0" u="none" strike="noStrike" dirty="0" err="1">
                          <a:effectLst/>
                          <a:latin typeface="+mn-lt"/>
                        </a:rPr>
                        <a:t>teknologi</a:t>
                      </a:r>
                      <a:r>
                        <a:rPr lang="en-US" sz="1100" b="0" i="0" u="none" strike="noStrike" dirty="0">
                          <a:effectLst/>
                          <a:latin typeface="+mn-lt"/>
                        </a:rPr>
                        <a:t> </a:t>
                      </a:r>
                      <a:r>
                        <a:rPr lang="en-US" sz="1100" b="0" i="0" u="none" strike="noStrike" dirty="0" err="1">
                          <a:effectLst/>
                          <a:latin typeface="+mn-lt"/>
                        </a:rPr>
                        <a:t>informasi</a:t>
                      </a:r>
                      <a:endParaRPr lang="en-US" sz="1100" b="0" i="0" u="none" strike="noStrike" dirty="0">
                        <a:effectLst/>
                        <a:latin typeface="+mn-lt"/>
                      </a:endParaRPr>
                    </a:p>
                  </a:txBody>
                  <a:tcPr marL="9525" marR="9525" marT="9525" marB="0"/>
                </a:tc>
                <a:tc>
                  <a:txBody>
                    <a:bodyPr/>
                    <a:lstStyle/>
                    <a:p>
                      <a:pPr algn="ctr">
                        <a:buNone/>
                      </a:pPr>
                      <a:endParaRPr lang="en-US" sz="1100" dirty="0"/>
                    </a:p>
                  </a:txBody>
                  <a:tcPr marL="56697" marR="56697" marT="28348" marB="28348" anchor="ctr"/>
                </a:tc>
                <a:extLst>
                  <a:ext uri="{0D108BD9-81ED-4DB2-BD59-A6C34878D82A}">
                    <a16:rowId xmlns:a16="http://schemas.microsoft.com/office/drawing/2014/main" val="10003"/>
                  </a:ext>
                </a:extLst>
              </a:tr>
              <a:tr h="223200">
                <a:tc>
                  <a:txBody>
                    <a:bodyPr/>
                    <a:lstStyle/>
                    <a:p>
                      <a:pPr algn="ctr">
                        <a:buNone/>
                      </a:pPr>
                      <a:r>
                        <a:rPr lang="id-ID" altLang="en-US" sz="1100" dirty="0"/>
                        <a:t>3.</a:t>
                      </a:r>
                      <a:endParaRPr lang="id-ID" altLang="en-US" sz="1100" b="1" dirty="0"/>
                    </a:p>
                  </a:txBody>
                  <a:tcPr marL="56697" marR="56697" marT="28348" marB="28348" anchor="ctr"/>
                </a:tc>
                <a:tc>
                  <a:txBody>
                    <a:bodyPr/>
                    <a:lstStyle/>
                    <a:p>
                      <a:pPr>
                        <a:buNone/>
                      </a:pPr>
                      <a:r>
                        <a:rPr lang="id-ID" altLang="en-US" sz="1100" dirty="0"/>
                        <a:t>IMPLEMENTASI PENGUKURAN</a:t>
                      </a:r>
                      <a:endParaRPr lang="id-ID" altLang="en-US" sz="1100" b="1" dirty="0"/>
                    </a:p>
                  </a:txBody>
                  <a:tcPr marL="56697" marR="56697" marT="28348" marB="28348"/>
                </a:tc>
                <a:tc>
                  <a:txBody>
                    <a:bodyPr/>
                    <a:lstStyle/>
                    <a:p>
                      <a:pPr algn="ctr">
                        <a:buNone/>
                      </a:pPr>
                      <a:r>
                        <a:rPr lang="en-US" altLang="en-US" sz="1100" dirty="0"/>
                        <a:t>3,</a:t>
                      </a:r>
                      <a:r>
                        <a:rPr lang="id-ID" altLang="en-US" sz="1100" dirty="0"/>
                        <a:t>75%</a:t>
                      </a:r>
                      <a:endParaRPr lang="id-ID" altLang="en-US" sz="1100" b="1" dirty="0"/>
                    </a:p>
                  </a:txBody>
                  <a:tcPr marL="56697" marR="56697" marT="28348" marB="28348" anchor="ctr"/>
                </a:tc>
                <a:extLst>
                  <a:ext uri="{0D108BD9-81ED-4DB2-BD59-A6C34878D82A}">
                    <a16:rowId xmlns:a16="http://schemas.microsoft.com/office/drawing/2014/main" val="10004"/>
                  </a:ext>
                </a:extLst>
              </a:tr>
              <a:tr h="223200">
                <a:tc>
                  <a:txBody>
                    <a:bodyPr/>
                    <a:lstStyle/>
                    <a:p>
                      <a:pPr algn="ctr">
                        <a:buNone/>
                      </a:pPr>
                      <a:endParaRPr lang="en-US" sz="1100" dirty="0"/>
                    </a:p>
                  </a:txBody>
                  <a:tcPr marL="56697" marR="56697" marT="28348" marB="28348" anchor="ctr"/>
                </a:tc>
                <a:tc>
                  <a:txBody>
                    <a:bodyPr/>
                    <a:lstStyle/>
                    <a:p>
                      <a:pPr>
                        <a:buNone/>
                      </a:pPr>
                      <a:r>
                        <a:rPr lang="id-ID" altLang="en-US" sz="1100" dirty="0"/>
                        <a:t>1</a:t>
                      </a:r>
                      <a:r>
                        <a:rPr lang="en-US" altLang="en-US" sz="1100" dirty="0"/>
                        <a:t>5</a:t>
                      </a:r>
                      <a:r>
                        <a:rPr lang="id-ID" altLang="en-US" sz="1100" dirty="0"/>
                        <a:t>) IKU telah dimanfaatkan dalam dokumen-dokumen perencanaan dan penganggaran</a:t>
                      </a:r>
                      <a:endParaRPr lang="id-ID" altLang="en-US" sz="1100" b="0" dirty="0"/>
                    </a:p>
                  </a:txBody>
                  <a:tcPr marL="56697" marR="56697" marT="28348" marB="28348"/>
                </a:tc>
                <a:tc>
                  <a:txBody>
                    <a:bodyPr/>
                    <a:lstStyle/>
                    <a:p>
                      <a:pPr algn="ctr">
                        <a:buNone/>
                      </a:pPr>
                      <a:endParaRPr lang="en-US" sz="1100" dirty="0"/>
                    </a:p>
                  </a:txBody>
                  <a:tcPr marL="56697" marR="56697" marT="28348" marB="28348" anchor="ctr"/>
                </a:tc>
                <a:extLst>
                  <a:ext uri="{0D108BD9-81ED-4DB2-BD59-A6C34878D82A}">
                    <a16:rowId xmlns:a16="http://schemas.microsoft.com/office/drawing/2014/main" val="10005"/>
                  </a:ext>
                </a:extLst>
              </a:tr>
              <a:tr h="223200">
                <a:tc>
                  <a:txBody>
                    <a:bodyPr/>
                    <a:lstStyle/>
                    <a:p>
                      <a:pPr algn="ctr">
                        <a:buNone/>
                      </a:pPr>
                      <a:endParaRPr lang="en-US" sz="1100" dirty="0"/>
                    </a:p>
                  </a:txBody>
                  <a:tcPr marL="56697" marR="56697" marT="28348" marB="28348" anchor="ctr"/>
                </a:tc>
                <a:tc>
                  <a:txBody>
                    <a:bodyPr/>
                    <a:lstStyle/>
                    <a:p>
                      <a:pPr>
                        <a:buNone/>
                      </a:pPr>
                      <a:r>
                        <a:rPr lang="id-ID" altLang="en-US" sz="1100" dirty="0"/>
                        <a:t>1</a:t>
                      </a:r>
                      <a:r>
                        <a:rPr lang="en-US" altLang="en-US" sz="1100" dirty="0"/>
                        <a:t>6</a:t>
                      </a:r>
                      <a:r>
                        <a:rPr lang="id-ID" altLang="en-US" sz="1100" dirty="0"/>
                        <a:t>) IKU telah dimanfaatkan untuk penilaian kinerja</a:t>
                      </a:r>
                      <a:endParaRPr lang="id-ID" altLang="en-US" sz="1100" b="0" dirty="0"/>
                    </a:p>
                  </a:txBody>
                  <a:tcPr marL="56697" marR="56697" marT="28348" marB="28348"/>
                </a:tc>
                <a:tc>
                  <a:txBody>
                    <a:bodyPr/>
                    <a:lstStyle/>
                    <a:p>
                      <a:pPr algn="ctr">
                        <a:buNone/>
                      </a:pPr>
                      <a:endParaRPr lang="en-US" sz="1100" dirty="0"/>
                    </a:p>
                  </a:txBody>
                  <a:tcPr marL="56697" marR="56697" marT="28348" marB="28348" anchor="ctr"/>
                </a:tc>
                <a:extLst>
                  <a:ext uri="{0D108BD9-81ED-4DB2-BD59-A6C34878D82A}">
                    <a16:rowId xmlns:a16="http://schemas.microsoft.com/office/drawing/2014/main" val="10006"/>
                  </a:ext>
                </a:extLst>
              </a:tr>
              <a:tr h="223200">
                <a:tc>
                  <a:txBody>
                    <a:bodyPr/>
                    <a:lstStyle/>
                    <a:p>
                      <a:pPr algn="ctr">
                        <a:buNone/>
                      </a:pPr>
                      <a:endParaRPr lang="en-US" sz="1100" dirty="0"/>
                    </a:p>
                  </a:txBody>
                  <a:tcPr marL="56697" marR="56697" marT="28348" marB="28348" anchor="ctr"/>
                </a:tc>
                <a:tc>
                  <a:txBody>
                    <a:bodyPr/>
                    <a:lstStyle/>
                    <a:p>
                      <a:pPr algn="l" fontAlgn="t"/>
                      <a:r>
                        <a:rPr lang="es-ES" sz="1100" b="0" i="0" u="none" strike="noStrike" dirty="0">
                          <a:effectLst/>
                          <a:latin typeface="+mn-lt"/>
                        </a:rPr>
                        <a:t> 17) Target </a:t>
                      </a:r>
                      <a:r>
                        <a:rPr lang="es-ES" sz="1100" b="0" i="0" u="none" strike="noStrike" dirty="0" err="1">
                          <a:effectLst/>
                          <a:latin typeface="+mn-lt"/>
                        </a:rPr>
                        <a:t>kinerja</a:t>
                      </a:r>
                      <a:r>
                        <a:rPr lang="es-ES" sz="1100" b="0" i="0" u="none" strike="noStrike" dirty="0">
                          <a:effectLst/>
                          <a:latin typeface="+mn-lt"/>
                        </a:rPr>
                        <a:t> </a:t>
                      </a:r>
                      <a:r>
                        <a:rPr lang="es-ES" sz="1100" b="0" i="0" u="none" strike="noStrike" dirty="0" err="1">
                          <a:effectLst/>
                          <a:latin typeface="+mn-lt"/>
                        </a:rPr>
                        <a:t>eselon</a:t>
                      </a:r>
                      <a:r>
                        <a:rPr lang="es-ES" sz="1100" b="0" i="0" u="none" strike="noStrike" dirty="0">
                          <a:effectLst/>
                          <a:latin typeface="+mn-lt"/>
                        </a:rPr>
                        <a:t> III dan IV </a:t>
                      </a:r>
                      <a:r>
                        <a:rPr lang="es-ES" sz="1100" b="0" i="0" u="none" strike="noStrike" dirty="0" err="1">
                          <a:effectLst/>
                          <a:latin typeface="+mn-lt"/>
                        </a:rPr>
                        <a:t>telah</a:t>
                      </a:r>
                      <a:r>
                        <a:rPr lang="es-ES" sz="1100" b="0" i="0" u="none" strike="noStrike" dirty="0">
                          <a:effectLst/>
                          <a:latin typeface="+mn-lt"/>
                        </a:rPr>
                        <a:t> </a:t>
                      </a:r>
                      <a:r>
                        <a:rPr lang="es-ES" sz="1100" b="0" i="0" u="none" strike="noStrike" dirty="0" err="1">
                          <a:effectLst/>
                          <a:latin typeface="+mn-lt"/>
                        </a:rPr>
                        <a:t>dimonitor</a:t>
                      </a:r>
                      <a:r>
                        <a:rPr lang="es-ES" sz="1100" b="0" i="0" u="none" strike="noStrike" dirty="0">
                          <a:effectLst/>
                          <a:latin typeface="+mn-lt"/>
                        </a:rPr>
                        <a:t> </a:t>
                      </a:r>
                      <a:r>
                        <a:rPr lang="es-ES" sz="1100" b="0" i="0" u="none" strike="noStrike" dirty="0" err="1">
                          <a:effectLst/>
                          <a:latin typeface="+mn-lt"/>
                        </a:rPr>
                        <a:t>pencapaiannya</a:t>
                      </a:r>
                      <a:endParaRPr lang="es-ES" sz="1100" b="0" i="0" u="none" strike="noStrike" dirty="0">
                        <a:effectLst/>
                        <a:latin typeface="+mn-lt"/>
                      </a:endParaRPr>
                    </a:p>
                  </a:txBody>
                  <a:tcPr marL="9525" marR="9525" marT="9525" marB="0"/>
                </a:tc>
                <a:tc>
                  <a:txBody>
                    <a:bodyPr/>
                    <a:lstStyle/>
                    <a:p>
                      <a:pPr algn="ctr">
                        <a:buNone/>
                      </a:pPr>
                      <a:endParaRPr lang="en-US" sz="1100" dirty="0"/>
                    </a:p>
                  </a:txBody>
                  <a:tcPr marL="56697" marR="56697" marT="28348" marB="28348" anchor="ctr"/>
                </a:tc>
                <a:extLst>
                  <a:ext uri="{0D108BD9-81ED-4DB2-BD59-A6C34878D82A}">
                    <a16:rowId xmlns:a16="http://schemas.microsoft.com/office/drawing/2014/main" val="10007"/>
                  </a:ext>
                </a:extLst>
              </a:tr>
              <a:tr h="223200">
                <a:tc>
                  <a:txBody>
                    <a:bodyPr/>
                    <a:lstStyle/>
                    <a:p>
                      <a:pPr algn="ctr">
                        <a:buNone/>
                      </a:pPr>
                      <a:endParaRPr lang="en-US" sz="1100" dirty="0"/>
                    </a:p>
                  </a:txBody>
                  <a:tcPr marL="56697" marR="56697" marT="28348" marB="28348" anchor="ctr"/>
                </a:tc>
                <a:tc>
                  <a:txBody>
                    <a:bodyPr/>
                    <a:lstStyle/>
                    <a:p>
                      <a:pPr algn="l" fontAlgn="t"/>
                      <a:r>
                        <a:rPr lang="en-US" sz="1100" b="0" i="0" u="none" strike="noStrike" dirty="0">
                          <a:effectLst/>
                          <a:latin typeface="+mn-lt"/>
                        </a:rPr>
                        <a:t> 18) </a:t>
                      </a:r>
                      <a:r>
                        <a:rPr lang="en-US" sz="1100" b="0" i="0" u="none" strike="noStrike" dirty="0" err="1">
                          <a:effectLst/>
                          <a:latin typeface="+mn-lt"/>
                        </a:rPr>
                        <a:t>Hasil</a:t>
                      </a:r>
                      <a:r>
                        <a:rPr lang="en-US" sz="1100" b="0" i="0" u="none" strike="noStrike" dirty="0">
                          <a:effectLst/>
                          <a:latin typeface="+mn-lt"/>
                        </a:rPr>
                        <a:t> </a:t>
                      </a:r>
                      <a:r>
                        <a:rPr lang="en-US" sz="1100" b="0" i="0" u="none" strike="noStrike" dirty="0" err="1">
                          <a:effectLst/>
                          <a:latin typeface="+mn-lt"/>
                        </a:rPr>
                        <a:t>pengukuran</a:t>
                      </a:r>
                      <a:r>
                        <a:rPr lang="en-US" sz="1100" b="0" i="0" u="none" strike="noStrike" dirty="0">
                          <a:effectLst/>
                          <a:latin typeface="+mn-lt"/>
                        </a:rPr>
                        <a:t> (</a:t>
                      </a:r>
                      <a:r>
                        <a:rPr lang="en-US" sz="1100" b="0" i="0" u="none" strike="noStrike" dirty="0" err="1">
                          <a:effectLst/>
                          <a:latin typeface="+mn-lt"/>
                        </a:rPr>
                        <a:t>capaian</a:t>
                      </a:r>
                      <a:r>
                        <a:rPr lang="en-US" sz="1100" b="0" i="0" u="none" strike="noStrike" dirty="0">
                          <a:effectLst/>
                          <a:latin typeface="+mn-lt"/>
                        </a:rPr>
                        <a:t>) </a:t>
                      </a:r>
                      <a:r>
                        <a:rPr lang="en-US" sz="1100" b="0" i="0" u="none" strike="noStrike" dirty="0" err="1">
                          <a:effectLst/>
                          <a:latin typeface="+mn-lt"/>
                        </a:rPr>
                        <a:t>kinerja</a:t>
                      </a:r>
                      <a:r>
                        <a:rPr lang="en-US" sz="1100" b="0" i="0" u="none" strike="noStrike" dirty="0">
                          <a:effectLst/>
                          <a:latin typeface="+mn-lt"/>
                        </a:rPr>
                        <a:t> </a:t>
                      </a:r>
                      <a:r>
                        <a:rPr lang="en-US" sz="1100" b="0" i="0" u="none" strike="noStrike" dirty="0" err="1">
                          <a:effectLst/>
                          <a:latin typeface="+mn-lt"/>
                        </a:rPr>
                        <a:t>mulai</a:t>
                      </a:r>
                      <a:r>
                        <a:rPr lang="en-US" sz="1100" b="0" i="0" u="none" strike="noStrike" dirty="0">
                          <a:effectLst/>
                          <a:latin typeface="+mn-lt"/>
                        </a:rPr>
                        <a:t> </a:t>
                      </a:r>
                      <a:r>
                        <a:rPr lang="en-US" sz="1100" b="0" i="0" u="none" strike="noStrike" dirty="0" err="1">
                          <a:effectLst/>
                          <a:latin typeface="+mn-lt"/>
                        </a:rPr>
                        <a:t>dari</a:t>
                      </a:r>
                      <a:r>
                        <a:rPr lang="en-US" sz="1100" b="0" i="0" u="none" strike="noStrike" dirty="0">
                          <a:effectLst/>
                          <a:latin typeface="+mn-lt"/>
                        </a:rPr>
                        <a:t> </a:t>
                      </a:r>
                      <a:r>
                        <a:rPr lang="en-US" sz="1100" b="0" i="0" u="none" strike="noStrike" dirty="0" err="1">
                          <a:effectLst/>
                          <a:latin typeface="+mn-lt"/>
                        </a:rPr>
                        <a:t>setingkat</a:t>
                      </a:r>
                      <a:r>
                        <a:rPr lang="en-US" sz="1100" b="0" i="0" u="none" strike="noStrike" dirty="0">
                          <a:effectLst/>
                          <a:latin typeface="+mn-lt"/>
                        </a:rPr>
                        <a:t> </a:t>
                      </a:r>
                      <a:r>
                        <a:rPr lang="en-US" sz="1100" b="0" i="0" u="none" strike="noStrike" dirty="0" err="1">
                          <a:effectLst/>
                          <a:latin typeface="+mn-lt"/>
                        </a:rPr>
                        <a:t>eselon</a:t>
                      </a:r>
                      <a:r>
                        <a:rPr lang="en-US" sz="1100" b="0" i="0" u="none" strike="noStrike" dirty="0">
                          <a:effectLst/>
                          <a:latin typeface="+mn-lt"/>
                        </a:rPr>
                        <a:t> IV </a:t>
                      </a:r>
                      <a:r>
                        <a:rPr lang="en-US" sz="1100" b="0" i="0" u="none" strike="noStrike" dirty="0" err="1">
                          <a:effectLst/>
                          <a:latin typeface="+mn-lt"/>
                        </a:rPr>
                        <a:t>keatas</a:t>
                      </a:r>
                      <a:r>
                        <a:rPr lang="en-US" sz="1100" b="0" i="0" u="none" strike="noStrike" dirty="0">
                          <a:effectLst/>
                          <a:latin typeface="+mn-lt"/>
                        </a:rPr>
                        <a:t> </a:t>
                      </a:r>
                      <a:r>
                        <a:rPr lang="en-US" sz="1100" b="0" i="0" u="none" strike="noStrike" dirty="0" err="1">
                          <a:effectLst/>
                          <a:latin typeface="+mn-lt"/>
                        </a:rPr>
                        <a:t>telah</a:t>
                      </a:r>
                      <a:r>
                        <a:rPr lang="en-US" sz="1100" b="0" i="0" u="none" strike="noStrike" dirty="0">
                          <a:effectLst/>
                          <a:latin typeface="+mn-lt"/>
                        </a:rPr>
                        <a:t> </a:t>
                      </a:r>
                      <a:r>
                        <a:rPr lang="en-US" sz="1100" b="0" i="0" u="none" strike="noStrike" dirty="0" err="1">
                          <a:effectLst/>
                          <a:latin typeface="+mn-lt"/>
                        </a:rPr>
                        <a:t>dikaitkan</a:t>
                      </a:r>
                      <a:r>
                        <a:rPr lang="en-US" sz="1100" b="0" i="0" u="none" strike="noStrike" dirty="0">
                          <a:effectLst/>
                          <a:latin typeface="+mn-lt"/>
                        </a:rPr>
                        <a:t> </a:t>
                      </a:r>
                      <a:r>
                        <a:rPr lang="en-US" sz="1100" b="0" i="0" u="none" strike="noStrike" dirty="0" err="1">
                          <a:effectLst/>
                          <a:latin typeface="+mn-lt"/>
                        </a:rPr>
                        <a:t>dengan</a:t>
                      </a:r>
                      <a:r>
                        <a:rPr lang="en-US" sz="1100" b="0" i="0" u="none" strike="noStrike" dirty="0">
                          <a:effectLst/>
                          <a:latin typeface="+mn-lt"/>
                        </a:rPr>
                        <a:t> (</a:t>
                      </a:r>
                      <a:r>
                        <a:rPr lang="en-US" sz="1100" b="0" i="0" u="none" strike="noStrike" dirty="0" err="1">
                          <a:effectLst/>
                          <a:latin typeface="+mn-lt"/>
                        </a:rPr>
                        <a:t>dimanfaatkan</a:t>
                      </a:r>
                      <a:r>
                        <a:rPr lang="en-US" sz="1100" b="0" i="0" u="none" strike="noStrike" dirty="0">
                          <a:effectLst/>
                          <a:latin typeface="+mn-lt"/>
                        </a:rPr>
                        <a:t> </a:t>
                      </a:r>
                      <a:r>
                        <a:rPr lang="en-US" sz="1100" b="0" i="0" u="none" strike="noStrike" dirty="0" err="1">
                          <a:effectLst/>
                          <a:latin typeface="+mn-lt"/>
                        </a:rPr>
                        <a:t>sebagai</a:t>
                      </a:r>
                      <a:r>
                        <a:rPr lang="en-US" sz="1100" b="0" i="0" u="none" strike="noStrike" dirty="0">
                          <a:effectLst/>
                          <a:latin typeface="+mn-lt"/>
                        </a:rPr>
                        <a:t> </a:t>
                      </a:r>
                      <a:r>
                        <a:rPr lang="en-US" sz="1100" b="0" i="0" u="none" strike="noStrike" dirty="0" err="1">
                          <a:effectLst/>
                          <a:latin typeface="+mn-lt"/>
                        </a:rPr>
                        <a:t>dasar</a:t>
                      </a:r>
                      <a:r>
                        <a:rPr lang="en-US" sz="1100" b="0" i="0" u="none" strike="noStrike" dirty="0">
                          <a:effectLst/>
                          <a:latin typeface="+mn-lt"/>
                        </a:rPr>
                        <a:t> </a:t>
                      </a:r>
                      <a:r>
                        <a:rPr lang="en-US" sz="1100" b="0" i="0" u="none" strike="noStrike" dirty="0" err="1">
                          <a:effectLst/>
                          <a:latin typeface="+mn-lt"/>
                        </a:rPr>
                        <a:t>pemberian</a:t>
                      </a:r>
                      <a:r>
                        <a:rPr lang="en-US" sz="1100" b="0" i="0" u="none" strike="noStrike" dirty="0">
                          <a:effectLst/>
                          <a:latin typeface="+mn-lt"/>
                        </a:rPr>
                        <a:t>) reward &amp; punishment</a:t>
                      </a:r>
                    </a:p>
                  </a:txBody>
                  <a:tcPr marL="9525" marR="9525" marT="9525" marB="0"/>
                </a:tc>
                <a:tc>
                  <a:txBody>
                    <a:bodyPr/>
                    <a:lstStyle/>
                    <a:p>
                      <a:pPr algn="ctr">
                        <a:buNone/>
                      </a:pPr>
                      <a:endParaRPr lang="en-US" sz="1100" dirty="0"/>
                    </a:p>
                  </a:txBody>
                  <a:tcPr marL="56697" marR="56697" marT="28348" marB="28348" anchor="ctr"/>
                </a:tc>
                <a:extLst>
                  <a:ext uri="{0D108BD9-81ED-4DB2-BD59-A6C34878D82A}">
                    <a16:rowId xmlns:a16="http://schemas.microsoft.com/office/drawing/2014/main" val="10008"/>
                  </a:ext>
                </a:extLst>
              </a:tr>
              <a:tr h="224790">
                <a:tc>
                  <a:txBody>
                    <a:bodyPr/>
                    <a:lstStyle/>
                    <a:p>
                      <a:pPr algn="ctr">
                        <a:buNone/>
                      </a:pPr>
                      <a:endParaRPr lang="en-US" sz="1100"/>
                    </a:p>
                  </a:txBody>
                  <a:tcPr marL="56697" marR="56697" marT="28348" marB="28348" anchor="ctr"/>
                </a:tc>
                <a:tc>
                  <a:txBody>
                    <a:bodyPr/>
                    <a:lstStyle/>
                    <a:p>
                      <a:pPr algn="l" fontAlgn="t"/>
                      <a:r>
                        <a:rPr lang="pt-BR" sz="1100" b="0" i="0" u="none" strike="noStrike" dirty="0">
                          <a:effectLst/>
                          <a:latin typeface="+mn-lt"/>
                        </a:rPr>
                        <a:t> 19) IKU telah direviu secara berkala</a:t>
                      </a:r>
                    </a:p>
                  </a:txBody>
                  <a:tcPr marL="9525" marR="9525" marT="9525" marB="0"/>
                </a:tc>
                <a:tc>
                  <a:txBody>
                    <a:bodyPr/>
                    <a:lstStyle/>
                    <a:p>
                      <a:pPr algn="ctr">
                        <a:buNone/>
                      </a:pPr>
                      <a:endParaRPr lang="en-US" sz="1100"/>
                    </a:p>
                  </a:txBody>
                  <a:tcPr marL="56697" marR="56697" marT="28348" marB="28348" anchor="ctr"/>
                </a:tc>
                <a:extLst>
                  <a:ext uri="{0D108BD9-81ED-4DB2-BD59-A6C34878D82A}">
                    <a16:rowId xmlns:a16="http://schemas.microsoft.com/office/drawing/2014/main" val="10009"/>
                  </a:ext>
                </a:extLst>
              </a:tr>
              <a:tr h="224790">
                <a:tc>
                  <a:txBody>
                    <a:bodyPr/>
                    <a:lstStyle/>
                    <a:p>
                      <a:pPr algn="ctr">
                        <a:buNone/>
                      </a:pPr>
                      <a:endParaRPr lang="en-US" sz="1100"/>
                    </a:p>
                  </a:txBody>
                  <a:tcPr marL="56697" marR="56697" marT="28348" marB="28348" anchor="ctr"/>
                </a:tc>
                <a:tc>
                  <a:txBody>
                    <a:bodyPr/>
                    <a:lstStyle/>
                    <a:p>
                      <a:pPr algn="l" fontAlgn="t"/>
                      <a:r>
                        <a:rPr lang="en-US" sz="1100" b="0" i="0" u="none" strike="noStrike" dirty="0">
                          <a:effectLst/>
                          <a:latin typeface="+mn-lt"/>
                        </a:rPr>
                        <a:t> 20) </a:t>
                      </a:r>
                      <a:r>
                        <a:rPr lang="en-US" sz="1100" b="0" i="0" u="none" strike="noStrike" dirty="0" err="1">
                          <a:effectLst/>
                          <a:latin typeface="+mn-lt"/>
                        </a:rPr>
                        <a:t>Pengukuran</a:t>
                      </a:r>
                      <a:r>
                        <a:rPr lang="en-US" sz="1100" b="0" i="0" u="none" strike="noStrike" dirty="0">
                          <a:effectLst/>
                          <a:latin typeface="+mn-lt"/>
                        </a:rPr>
                        <a:t> </a:t>
                      </a:r>
                      <a:r>
                        <a:rPr lang="en-US" sz="1100" b="0" i="0" u="none" strike="noStrike" dirty="0" err="1">
                          <a:effectLst/>
                          <a:latin typeface="+mn-lt"/>
                        </a:rPr>
                        <a:t>kinerja</a:t>
                      </a:r>
                      <a:r>
                        <a:rPr lang="en-US" sz="1100" b="0" i="0" u="none" strike="noStrike" dirty="0">
                          <a:effectLst/>
                          <a:latin typeface="+mn-lt"/>
                        </a:rPr>
                        <a:t> </a:t>
                      </a:r>
                      <a:r>
                        <a:rPr lang="en-US" sz="1100" b="0" i="0" u="none" strike="noStrike" dirty="0" err="1">
                          <a:effectLst/>
                          <a:latin typeface="+mn-lt"/>
                        </a:rPr>
                        <a:t>atas</a:t>
                      </a:r>
                      <a:r>
                        <a:rPr lang="en-US" sz="1100" b="0" i="0" u="none" strike="noStrike" dirty="0">
                          <a:effectLst/>
                          <a:latin typeface="+mn-lt"/>
                        </a:rPr>
                        <a:t> </a:t>
                      </a:r>
                      <a:r>
                        <a:rPr lang="en-US" sz="1100" b="0" i="0" u="none" strike="noStrike" dirty="0" err="1">
                          <a:effectLst/>
                          <a:latin typeface="+mn-lt"/>
                        </a:rPr>
                        <a:t>Rencana</a:t>
                      </a:r>
                      <a:r>
                        <a:rPr lang="en-US" sz="1100" b="0" i="0" u="none" strike="noStrike" dirty="0">
                          <a:effectLst/>
                          <a:latin typeface="+mn-lt"/>
                        </a:rPr>
                        <a:t> </a:t>
                      </a:r>
                      <a:r>
                        <a:rPr lang="en-US" sz="1100" b="0" i="0" u="none" strike="noStrike" dirty="0" err="1">
                          <a:effectLst/>
                          <a:latin typeface="+mn-lt"/>
                        </a:rPr>
                        <a:t>Aksi</a:t>
                      </a:r>
                      <a:r>
                        <a:rPr lang="en-US" sz="1100" b="0" i="0" u="none" strike="noStrike" dirty="0">
                          <a:effectLst/>
                          <a:latin typeface="+mn-lt"/>
                        </a:rPr>
                        <a:t> </a:t>
                      </a:r>
                      <a:r>
                        <a:rPr lang="en-US" sz="1100" b="0" i="0" u="none" strike="noStrike" dirty="0" err="1">
                          <a:effectLst/>
                          <a:latin typeface="+mn-lt"/>
                        </a:rPr>
                        <a:t>digunakan</a:t>
                      </a:r>
                      <a:r>
                        <a:rPr lang="en-US" sz="1100" b="0" i="0" u="none" strike="noStrike" dirty="0">
                          <a:effectLst/>
                          <a:latin typeface="+mn-lt"/>
                        </a:rPr>
                        <a:t> </a:t>
                      </a:r>
                      <a:r>
                        <a:rPr lang="en-US" sz="1100" b="0" i="0" u="none" strike="noStrike" dirty="0" err="1">
                          <a:effectLst/>
                          <a:latin typeface="+mn-lt"/>
                        </a:rPr>
                        <a:t>untuk</a:t>
                      </a:r>
                      <a:r>
                        <a:rPr lang="en-US" sz="1100" b="0" i="0" u="none" strike="noStrike" dirty="0">
                          <a:effectLst/>
                          <a:latin typeface="+mn-lt"/>
                        </a:rPr>
                        <a:t> </a:t>
                      </a:r>
                      <a:r>
                        <a:rPr lang="en-US" sz="1100" b="0" i="0" u="none" strike="noStrike" dirty="0" err="1">
                          <a:effectLst/>
                          <a:latin typeface="+mn-lt"/>
                        </a:rPr>
                        <a:t>pengendalian</a:t>
                      </a:r>
                      <a:r>
                        <a:rPr lang="en-US" sz="1100" b="0" i="0" u="none" strike="noStrike" dirty="0">
                          <a:effectLst/>
                          <a:latin typeface="+mn-lt"/>
                        </a:rPr>
                        <a:t> </a:t>
                      </a:r>
                      <a:r>
                        <a:rPr lang="en-US" sz="1100" b="0" i="0" u="none" strike="noStrike" dirty="0" err="1">
                          <a:effectLst/>
                          <a:latin typeface="+mn-lt"/>
                        </a:rPr>
                        <a:t>dan</a:t>
                      </a:r>
                      <a:r>
                        <a:rPr lang="en-US" sz="1100" b="0" i="0" u="none" strike="noStrike" dirty="0">
                          <a:effectLst/>
                          <a:latin typeface="+mn-lt"/>
                        </a:rPr>
                        <a:t> </a:t>
                      </a:r>
                      <a:r>
                        <a:rPr lang="en-US" sz="1100" b="0" i="0" u="none" strike="noStrike" dirty="0" err="1">
                          <a:effectLst/>
                          <a:latin typeface="+mn-lt"/>
                        </a:rPr>
                        <a:t>pemantauan</a:t>
                      </a:r>
                      <a:r>
                        <a:rPr lang="en-US" sz="1100" b="0" i="0" u="none" strike="noStrike" dirty="0">
                          <a:effectLst/>
                          <a:latin typeface="+mn-lt"/>
                        </a:rPr>
                        <a:t> </a:t>
                      </a:r>
                      <a:r>
                        <a:rPr lang="en-US" sz="1100" b="0" i="0" u="none" strike="noStrike" dirty="0" err="1">
                          <a:effectLst/>
                          <a:latin typeface="+mn-lt"/>
                        </a:rPr>
                        <a:t>kinerja</a:t>
                      </a:r>
                      <a:r>
                        <a:rPr lang="en-US" sz="1100" b="0" i="0" u="none" strike="noStrike" dirty="0">
                          <a:effectLst/>
                          <a:latin typeface="+mn-lt"/>
                        </a:rPr>
                        <a:t> </a:t>
                      </a:r>
                      <a:r>
                        <a:rPr lang="en-US" sz="1100" b="0" i="0" u="none" strike="noStrike" dirty="0" err="1">
                          <a:effectLst/>
                          <a:latin typeface="+mn-lt"/>
                        </a:rPr>
                        <a:t>secara</a:t>
                      </a:r>
                      <a:r>
                        <a:rPr lang="en-US" sz="1100" b="0" i="0" u="none" strike="noStrike" dirty="0">
                          <a:effectLst/>
                          <a:latin typeface="+mn-lt"/>
                        </a:rPr>
                        <a:t> </a:t>
                      </a:r>
                      <a:r>
                        <a:rPr lang="en-US" sz="1100" b="0" i="0" u="none" strike="noStrike" dirty="0" err="1">
                          <a:effectLst/>
                          <a:latin typeface="+mn-lt"/>
                        </a:rPr>
                        <a:t>berkala</a:t>
                      </a:r>
                      <a:r>
                        <a:rPr lang="en-US" sz="1100" b="0" i="0" u="none" strike="noStrike" dirty="0">
                          <a:effectLst/>
                          <a:latin typeface="+mn-lt"/>
                        </a:rPr>
                        <a:t> </a:t>
                      </a:r>
                    </a:p>
                  </a:txBody>
                  <a:tcPr marL="9525" marR="9525" marT="9525" marB="0"/>
                </a:tc>
                <a:tc>
                  <a:txBody>
                    <a:bodyPr/>
                    <a:lstStyle/>
                    <a:p>
                      <a:pPr algn="ctr">
                        <a:buNone/>
                      </a:pPr>
                      <a:endParaRPr lang="en-US" sz="1100" dirty="0"/>
                    </a:p>
                  </a:txBody>
                  <a:tcPr marL="56697" marR="56697" marT="28348" marB="28348" anchor="ctr"/>
                </a:tc>
                <a:extLst>
                  <a:ext uri="{0D108BD9-81ED-4DB2-BD59-A6C34878D82A}">
                    <a16:rowId xmlns:a16="http://schemas.microsoft.com/office/drawing/2014/main" val="10010"/>
                  </a:ext>
                </a:extLst>
              </a:tr>
              <a:tr h="224790">
                <a:tc gridSpan="2">
                  <a:txBody>
                    <a:bodyPr/>
                    <a:lstStyle/>
                    <a:p>
                      <a:pPr algn="l">
                        <a:buNone/>
                      </a:pPr>
                      <a:r>
                        <a:rPr lang="id-ID" altLang="en-US" sz="1100" dirty="0">
                          <a:solidFill>
                            <a:schemeClr val="bg1"/>
                          </a:solidFill>
                          <a:sym typeface="+mn-ea"/>
                        </a:rPr>
                        <a:t>C. PELAPORAN KINERJA</a:t>
                      </a:r>
                      <a:endParaRPr lang="id-ID" altLang="en-US" sz="1100" b="1" dirty="0">
                        <a:solidFill>
                          <a:schemeClr val="bg1"/>
                        </a:solidFill>
                        <a:sym typeface="+mn-ea"/>
                      </a:endParaRPr>
                    </a:p>
                  </a:txBody>
                  <a:tcPr marL="56697" marR="56697" marT="28348" marB="28348" anchor="ctr">
                    <a:solidFill>
                      <a:srgbClr val="996633"/>
                    </a:solidFill>
                  </a:tcPr>
                </a:tc>
                <a:tc hMerge="1">
                  <a:txBody>
                    <a:bodyPr/>
                    <a:lstStyle/>
                    <a:p>
                      <a:endParaRPr lang="en-US"/>
                    </a:p>
                  </a:txBody>
                  <a:tcPr>
                    <a:solidFill>
                      <a:schemeClr val="accent1">
                        <a:lumMod val="20000"/>
                        <a:lumOff val="80000"/>
                      </a:schemeClr>
                    </a:solidFill>
                  </a:tcPr>
                </a:tc>
                <a:tc>
                  <a:txBody>
                    <a:bodyPr/>
                    <a:lstStyle/>
                    <a:p>
                      <a:pPr algn="ctr">
                        <a:buNone/>
                      </a:pPr>
                      <a:r>
                        <a:rPr lang="en-US" altLang="en-US" sz="1100" dirty="0">
                          <a:solidFill>
                            <a:schemeClr val="bg1"/>
                          </a:solidFill>
                        </a:rPr>
                        <a:t>7,</a:t>
                      </a:r>
                      <a:r>
                        <a:rPr lang="id-ID" altLang="en-US" sz="1100" dirty="0">
                          <a:solidFill>
                            <a:schemeClr val="bg1"/>
                          </a:solidFill>
                        </a:rPr>
                        <a:t>5%</a:t>
                      </a:r>
                      <a:endParaRPr lang="id-ID" altLang="en-US" sz="1100" b="1" dirty="0">
                        <a:solidFill>
                          <a:schemeClr val="bg1"/>
                        </a:solidFill>
                      </a:endParaRPr>
                    </a:p>
                  </a:txBody>
                  <a:tcPr marL="56697" marR="56697" marT="28348" marB="28348" anchor="ctr">
                    <a:solidFill>
                      <a:srgbClr val="996633"/>
                    </a:solidFill>
                  </a:tcPr>
                </a:tc>
                <a:extLst>
                  <a:ext uri="{0D108BD9-81ED-4DB2-BD59-A6C34878D82A}">
                    <a16:rowId xmlns:a16="http://schemas.microsoft.com/office/drawing/2014/main" val="10011"/>
                  </a:ext>
                </a:extLst>
              </a:tr>
              <a:tr h="224790">
                <a:tc>
                  <a:txBody>
                    <a:bodyPr/>
                    <a:lstStyle/>
                    <a:p>
                      <a:pPr algn="ctr">
                        <a:buNone/>
                      </a:pPr>
                      <a:r>
                        <a:rPr lang="id-ID" altLang="en-US" sz="1100" dirty="0"/>
                        <a:t>1.</a:t>
                      </a:r>
                      <a:endParaRPr lang="id-ID" altLang="en-US" sz="1100" b="1" dirty="0"/>
                    </a:p>
                  </a:txBody>
                  <a:tcPr marL="56697" marR="56697" marT="28348" marB="28348" anchor="ctr">
                    <a:solidFill>
                      <a:schemeClr val="bg2">
                        <a:lumMod val="75000"/>
                      </a:schemeClr>
                    </a:solidFill>
                  </a:tcPr>
                </a:tc>
                <a:tc>
                  <a:txBody>
                    <a:bodyPr/>
                    <a:lstStyle/>
                    <a:p>
                      <a:pPr>
                        <a:buNone/>
                      </a:pPr>
                      <a:r>
                        <a:rPr lang="id-ID" altLang="en-US" sz="1100" dirty="0"/>
                        <a:t>PEMENUHAN PELAPORAN</a:t>
                      </a:r>
                      <a:endParaRPr lang="id-ID" altLang="en-US" sz="1100" b="1" dirty="0"/>
                    </a:p>
                  </a:txBody>
                  <a:tcPr marL="56697" marR="56697" marT="28348" marB="28348">
                    <a:solidFill>
                      <a:schemeClr val="bg2">
                        <a:lumMod val="75000"/>
                      </a:schemeClr>
                    </a:solidFill>
                  </a:tcPr>
                </a:tc>
                <a:tc>
                  <a:txBody>
                    <a:bodyPr/>
                    <a:lstStyle/>
                    <a:p>
                      <a:pPr algn="ctr">
                        <a:buNone/>
                      </a:pPr>
                      <a:r>
                        <a:rPr lang="en-US" altLang="en-US" sz="1100" dirty="0"/>
                        <a:t>1,5</a:t>
                      </a:r>
                      <a:r>
                        <a:rPr lang="id-ID" altLang="en-US" sz="1100" dirty="0"/>
                        <a:t>%</a:t>
                      </a:r>
                      <a:endParaRPr lang="id-ID" altLang="en-US" sz="1100" b="1" dirty="0"/>
                    </a:p>
                  </a:txBody>
                  <a:tcPr marL="56697" marR="56697" marT="28348" marB="28348" anchor="ctr">
                    <a:solidFill>
                      <a:schemeClr val="bg2">
                        <a:lumMod val="75000"/>
                      </a:schemeClr>
                    </a:solidFill>
                  </a:tcPr>
                </a:tc>
                <a:extLst>
                  <a:ext uri="{0D108BD9-81ED-4DB2-BD59-A6C34878D82A}">
                    <a16:rowId xmlns:a16="http://schemas.microsoft.com/office/drawing/2014/main" val="10012"/>
                  </a:ext>
                </a:extLst>
              </a:tr>
              <a:tr h="224790">
                <a:tc>
                  <a:txBody>
                    <a:bodyPr/>
                    <a:lstStyle/>
                    <a:p>
                      <a:pPr algn="ctr">
                        <a:buNone/>
                      </a:pPr>
                      <a:endParaRPr lang="en-US" sz="1100" dirty="0"/>
                    </a:p>
                  </a:txBody>
                  <a:tcPr marL="56697" marR="56697" marT="28348" marB="28348" anchor="ctr"/>
                </a:tc>
                <a:tc>
                  <a:txBody>
                    <a:bodyPr/>
                    <a:lstStyle/>
                    <a:p>
                      <a:pPr>
                        <a:buNone/>
                      </a:pPr>
                      <a:r>
                        <a:rPr lang="en-US" altLang="en-US" sz="1100" b="0" dirty="0"/>
                        <a:t>1)  </a:t>
                      </a:r>
                      <a:r>
                        <a:rPr lang="id-ID" altLang="en-US" sz="1100" b="0" dirty="0"/>
                        <a:t>Laporan Kinerja telah disusun</a:t>
                      </a:r>
                    </a:p>
                  </a:txBody>
                  <a:tcPr marL="56697" marR="56697" marT="28348" marB="28348"/>
                </a:tc>
                <a:tc>
                  <a:txBody>
                    <a:bodyPr/>
                    <a:lstStyle/>
                    <a:p>
                      <a:pPr algn="ctr">
                        <a:buNone/>
                      </a:pPr>
                      <a:endParaRPr lang="en-US" sz="1100"/>
                    </a:p>
                  </a:txBody>
                  <a:tcPr marL="56697" marR="56697" marT="28348" marB="28348" anchor="ctr"/>
                </a:tc>
                <a:extLst>
                  <a:ext uri="{0D108BD9-81ED-4DB2-BD59-A6C34878D82A}">
                    <a16:rowId xmlns:a16="http://schemas.microsoft.com/office/drawing/2014/main" val="10013"/>
                  </a:ext>
                </a:extLst>
              </a:tr>
              <a:tr h="224790">
                <a:tc>
                  <a:txBody>
                    <a:bodyPr/>
                    <a:lstStyle/>
                    <a:p>
                      <a:pPr algn="ctr">
                        <a:buNone/>
                      </a:pPr>
                      <a:endParaRPr lang="en-US" sz="1100" dirty="0"/>
                    </a:p>
                  </a:txBody>
                  <a:tcPr marL="56697" marR="56697" marT="28348" marB="28348" anchor="ctr"/>
                </a:tc>
                <a:tc>
                  <a:txBody>
                    <a:bodyPr/>
                    <a:lstStyle/>
                    <a:p>
                      <a:pPr marL="0" marR="0" indent="0" algn="l" defTabSz="710397" rtl="0" eaLnBrk="1" fontAlgn="auto" latinLnBrk="0" hangingPunct="1">
                        <a:lnSpc>
                          <a:spcPct val="100000"/>
                        </a:lnSpc>
                        <a:spcBef>
                          <a:spcPts val="0"/>
                        </a:spcBef>
                        <a:spcAft>
                          <a:spcPts val="0"/>
                        </a:spcAft>
                        <a:buClrTx/>
                        <a:buSzTx/>
                        <a:buFontTx/>
                        <a:buNone/>
                        <a:tabLst/>
                        <a:defRPr/>
                      </a:pPr>
                      <a:r>
                        <a:rPr lang="en-US" altLang="en-US" sz="1100" b="0" dirty="0"/>
                        <a:t>2)  </a:t>
                      </a:r>
                      <a:r>
                        <a:rPr lang="id-ID" altLang="en-US" sz="1100" b="0" dirty="0"/>
                        <a:t>Laporan Kinerja telah disampaikan tepat waktu </a:t>
                      </a:r>
                    </a:p>
                  </a:txBody>
                  <a:tcPr marL="56697" marR="56697" marT="28348" marB="28348"/>
                </a:tc>
                <a:tc>
                  <a:txBody>
                    <a:bodyPr/>
                    <a:lstStyle/>
                    <a:p>
                      <a:pPr algn="ctr">
                        <a:buNone/>
                      </a:pPr>
                      <a:endParaRPr lang="en-US" sz="1100"/>
                    </a:p>
                  </a:txBody>
                  <a:tcPr marL="56697" marR="56697" marT="28348" marB="28348" anchor="ctr"/>
                </a:tc>
                <a:extLst>
                  <a:ext uri="{0D108BD9-81ED-4DB2-BD59-A6C34878D82A}">
                    <a16:rowId xmlns:a16="http://schemas.microsoft.com/office/drawing/2014/main" val="10014"/>
                  </a:ext>
                </a:extLst>
              </a:tr>
              <a:tr h="224790">
                <a:tc>
                  <a:txBody>
                    <a:bodyPr/>
                    <a:lstStyle/>
                    <a:p>
                      <a:pPr algn="ctr">
                        <a:buNone/>
                      </a:pPr>
                      <a:endParaRPr lang="en-US" sz="1100" dirty="0"/>
                    </a:p>
                  </a:txBody>
                  <a:tcPr marL="56697" marR="56697" marT="28348" marB="28348" anchor="ctr"/>
                </a:tc>
                <a:tc>
                  <a:txBody>
                    <a:bodyPr/>
                    <a:lstStyle/>
                    <a:p>
                      <a:pPr marL="0" marR="0" indent="0" algn="l" defTabSz="710397" rtl="0" eaLnBrk="1" fontAlgn="auto" latinLnBrk="0" hangingPunct="1">
                        <a:lnSpc>
                          <a:spcPct val="100000"/>
                        </a:lnSpc>
                        <a:spcBef>
                          <a:spcPts val="0"/>
                        </a:spcBef>
                        <a:spcAft>
                          <a:spcPts val="0"/>
                        </a:spcAft>
                        <a:buClrTx/>
                        <a:buSzTx/>
                        <a:buFontTx/>
                        <a:buNone/>
                        <a:tabLst/>
                        <a:defRPr/>
                      </a:pPr>
                      <a:r>
                        <a:rPr lang="en-US" altLang="en-US" sz="1100" b="0" dirty="0"/>
                        <a:t>3)  </a:t>
                      </a:r>
                      <a:r>
                        <a:rPr lang="id-ID" altLang="en-US" sz="1100" b="0" dirty="0"/>
                        <a:t>Laporan Kinerja telah dipublikasikan</a:t>
                      </a:r>
                    </a:p>
                  </a:txBody>
                  <a:tcPr marL="56697" marR="56697" marT="28348" marB="28348"/>
                </a:tc>
                <a:tc>
                  <a:txBody>
                    <a:bodyPr/>
                    <a:lstStyle/>
                    <a:p>
                      <a:pPr algn="ctr">
                        <a:buNone/>
                      </a:pPr>
                      <a:endParaRPr lang="en-US" sz="1100"/>
                    </a:p>
                  </a:txBody>
                  <a:tcPr marL="56697" marR="56697" marT="28348" marB="28348" anchor="ctr"/>
                </a:tc>
                <a:extLst>
                  <a:ext uri="{0D108BD9-81ED-4DB2-BD59-A6C34878D82A}">
                    <a16:rowId xmlns:a16="http://schemas.microsoft.com/office/drawing/2014/main" val="10015"/>
                  </a:ext>
                </a:extLst>
              </a:tr>
              <a:tr h="224790">
                <a:tc>
                  <a:txBody>
                    <a:bodyPr/>
                    <a:lstStyle/>
                    <a:p>
                      <a:pPr algn="ctr">
                        <a:buNone/>
                      </a:pPr>
                      <a:endParaRPr lang="en-US" sz="1100" dirty="0"/>
                    </a:p>
                  </a:txBody>
                  <a:tcPr marL="56697" marR="56697" marT="28348" marB="28348" anchor="ctr"/>
                </a:tc>
                <a:tc>
                  <a:txBody>
                    <a:bodyPr/>
                    <a:lstStyle/>
                    <a:p>
                      <a:pPr marL="0" marR="0" indent="0" algn="l" defTabSz="710397" rtl="0" eaLnBrk="1" fontAlgn="auto" latinLnBrk="0" hangingPunct="1">
                        <a:lnSpc>
                          <a:spcPct val="100000"/>
                        </a:lnSpc>
                        <a:spcBef>
                          <a:spcPts val="0"/>
                        </a:spcBef>
                        <a:spcAft>
                          <a:spcPts val="0"/>
                        </a:spcAft>
                        <a:buClrTx/>
                        <a:buSzTx/>
                        <a:buFontTx/>
                        <a:buNone/>
                        <a:tabLst/>
                        <a:defRPr/>
                      </a:pPr>
                      <a:r>
                        <a:rPr lang="en-US" altLang="en-US" sz="1100" b="0" dirty="0"/>
                        <a:t>4)  </a:t>
                      </a:r>
                      <a:r>
                        <a:rPr lang="id-ID" altLang="en-US" sz="1100" b="0" dirty="0"/>
                        <a:t>Laporan Kinerja menyajikan informasi mengenai pencapaian IKU</a:t>
                      </a:r>
                    </a:p>
                  </a:txBody>
                  <a:tcPr marL="56697" marR="56697" marT="28348" marB="28348"/>
                </a:tc>
                <a:tc>
                  <a:txBody>
                    <a:bodyPr/>
                    <a:lstStyle/>
                    <a:p>
                      <a:pPr algn="ctr">
                        <a:buNone/>
                      </a:pPr>
                      <a:endParaRPr lang="en-US" sz="1100" dirty="0"/>
                    </a:p>
                  </a:txBody>
                  <a:tcPr marL="56697" marR="56697" marT="28348" marB="28348" anchor="ctr"/>
                </a:tc>
                <a:extLst>
                  <a:ext uri="{0D108BD9-81ED-4DB2-BD59-A6C34878D82A}">
                    <a16:rowId xmlns:a16="http://schemas.microsoft.com/office/drawing/2014/main" val="10016"/>
                  </a:ext>
                </a:extLst>
              </a:tr>
            </a:tbl>
          </a:graphicData>
        </a:graphic>
      </p:graphicFrame>
      <p:sp>
        <p:nvSpPr>
          <p:cNvPr id="4" name="Slide Number Placeholder 2"/>
          <p:cNvSpPr>
            <a:spLocks noGrp="1"/>
          </p:cNvSpPr>
          <p:nvPr/>
        </p:nvSpPr>
        <p:spPr>
          <a:xfrm>
            <a:off x="7113276" y="5006975"/>
            <a:ext cx="446405" cy="251460"/>
          </a:xfrm>
          <a:prstGeom prst="rect">
            <a:avLst/>
          </a:prstGeom>
          <a:solidFill>
            <a:srgbClr val="F9BE19"/>
          </a:solidFill>
        </p:spPr>
        <p:txBody>
          <a:bodyPr vert="horz" lIns="91365" tIns="45684" rIns="91365" bIns="45684"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32">
              <a:defRPr/>
            </a:pPr>
            <a:fld id="{05502A5B-6024-440D-A5A9-5A109256076E}" type="slidenum">
              <a:rPr lang="en-US" b="1">
                <a:solidFill>
                  <a:schemeClr val="tx1"/>
                </a:solidFill>
                <a:latin typeface="Calibri" panose="020F0502020204030204"/>
              </a:rPr>
              <a:pPr defTabSz="913632">
                <a:defRPr/>
              </a:pPr>
              <a:t>131</a:t>
            </a:fld>
            <a:endParaRPr lang="en-US" b="1">
              <a:solidFill>
                <a:schemeClr val="tx1"/>
              </a:solidFill>
              <a:latin typeface="Calibri" panose="020F0502020204030204"/>
            </a:endParaRPr>
          </a:p>
        </p:txBody>
      </p:sp>
      <p:sp>
        <p:nvSpPr>
          <p:cNvPr id="7" name="Title 1"/>
          <p:cNvSpPr>
            <a:spLocks noGrp="1"/>
          </p:cNvSpPr>
          <p:nvPr>
            <p:ph type="title"/>
          </p:nvPr>
        </p:nvSpPr>
        <p:spPr>
          <a:xfrm>
            <a:off x="308820" y="144000"/>
            <a:ext cx="6520220" cy="344032"/>
          </a:xfrm>
        </p:spPr>
        <p:txBody>
          <a:bodyPr>
            <a:noAutofit/>
          </a:bodyPr>
          <a:lstStyle/>
          <a:p>
            <a:r>
              <a:rPr lang="id-ID" dirty="0">
                <a:sym typeface="+mn-ea"/>
              </a:rPr>
              <a:t>Lanjutan ... (KOMPONEN EVALUASI AKIP </a:t>
            </a:r>
            <a:r>
              <a:rPr lang="en-US" dirty="0">
                <a:sym typeface="+mn-ea"/>
              </a:rPr>
              <a:t>UNIT </a:t>
            </a:r>
            <a:r>
              <a:rPr lang="id-ID" dirty="0">
                <a:sym typeface="+mn-ea"/>
              </a:rPr>
              <a:t>OLEH APIP)</a:t>
            </a:r>
            <a:endParaRPr lang="id-ID" dirty="0"/>
          </a:p>
        </p:txBody>
      </p:sp>
    </p:spTree>
    <p:extLst>
      <p:ext uri="{BB962C8B-B14F-4D97-AF65-F5344CB8AC3E}">
        <p14:creationId xmlns:p14="http://schemas.microsoft.com/office/powerpoint/2010/main" val="243211824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p:nvPr>
            <p:extLst>
              <p:ext uri="{D42A27DB-BD31-4B8C-83A1-F6EECF244321}">
                <p14:modId xmlns:p14="http://schemas.microsoft.com/office/powerpoint/2010/main" val="2216910311"/>
              </p:ext>
            </p:extLst>
          </p:nvPr>
        </p:nvGraphicFramePr>
        <p:xfrm>
          <a:off x="395837" y="597600"/>
          <a:ext cx="6768000" cy="4063206"/>
        </p:xfrm>
        <a:graphic>
          <a:graphicData uri="http://schemas.openxmlformats.org/drawingml/2006/table">
            <a:tbl>
              <a:tblPr firstRow="1" bandRow="1">
                <a:tableStyleId>{F5AB1C69-6EDB-4FF4-983F-18BD219EF322}</a:tableStyleId>
              </a:tblPr>
              <a:tblGrid>
                <a:gridCol w="360000">
                  <a:extLst>
                    <a:ext uri="{9D8B030D-6E8A-4147-A177-3AD203B41FA5}">
                      <a16:colId xmlns:a16="http://schemas.microsoft.com/office/drawing/2014/main" val="20000"/>
                    </a:ext>
                  </a:extLst>
                </a:gridCol>
                <a:gridCol w="5868000">
                  <a:extLst>
                    <a:ext uri="{9D8B030D-6E8A-4147-A177-3AD203B41FA5}">
                      <a16:colId xmlns:a16="http://schemas.microsoft.com/office/drawing/2014/main" val="20001"/>
                    </a:ext>
                  </a:extLst>
                </a:gridCol>
                <a:gridCol w="540000">
                  <a:extLst>
                    <a:ext uri="{9D8B030D-6E8A-4147-A177-3AD203B41FA5}">
                      <a16:colId xmlns:a16="http://schemas.microsoft.com/office/drawing/2014/main" val="20002"/>
                    </a:ext>
                  </a:extLst>
                </a:gridCol>
              </a:tblGrid>
              <a:tr h="388194">
                <a:tc>
                  <a:txBody>
                    <a:bodyPr/>
                    <a:lstStyle/>
                    <a:p>
                      <a:pPr algn="ctr">
                        <a:buNone/>
                      </a:pPr>
                      <a:r>
                        <a:rPr lang="id-ID" altLang="en-US" sz="1100" dirty="0"/>
                        <a:t>NO</a:t>
                      </a:r>
                    </a:p>
                  </a:txBody>
                  <a:tcPr marL="56697" marR="56697" marT="28348" marB="28348" anchor="ctr">
                    <a:solidFill>
                      <a:schemeClr val="bg2">
                        <a:lumMod val="25000"/>
                      </a:schemeClr>
                    </a:solidFill>
                  </a:tcPr>
                </a:tc>
                <a:tc>
                  <a:txBody>
                    <a:bodyPr/>
                    <a:lstStyle/>
                    <a:p>
                      <a:pPr algn="ctr">
                        <a:buNone/>
                      </a:pPr>
                      <a:r>
                        <a:rPr lang="id-ID" altLang="en-US" sz="1100" dirty="0"/>
                        <a:t>KOMPONEN/SUB KOMPONEN</a:t>
                      </a:r>
                    </a:p>
                  </a:txBody>
                  <a:tcPr marL="56697" marR="56697" marT="28348" marB="28348" anchor="ctr">
                    <a:solidFill>
                      <a:schemeClr val="bg2">
                        <a:lumMod val="25000"/>
                      </a:schemeClr>
                    </a:solidFill>
                  </a:tcPr>
                </a:tc>
                <a:tc>
                  <a:txBody>
                    <a:bodyPr/>
                    <a:lstStyle/>
                    <a:p>
                      <a:pPr algn="ctr">
                        <a:buNone/>
                      </a:pPr>
                      <a:r>
                        <a:rPr lang="id-ID" altLang="en-US" sz="1100" dirty="0"/>
                        <a:t>BOBOT</a:t>
                      </a:r>
                    </a:p>
                  </a:txBody>
                  <a:tcPr marL="56697" marR="56697" marT="28348" marB="28348" anchor="ctr">
                    <a:solidFill>
                      <a:schemeClr val="bg2">
                        <a:lumMod val="25000"/>
                      </a:schemeClr>
                    </a:solidFill>
                  </a:tcPr>
                </a:tc>
                <a:extLst>
                  <a:ext uri="{0D108BD9-81ED-4DB2-BD59-A6C34878D82A}">
                    <a16:rowId xmlns:a16="http://schemas.microsoft.com/office/drawing/2014/main" val="10000"/>
                  </a:ext>
                </a:extLst>
              </a:tr>
              <a:tr h="224336">
                <a:tc>
                  <a:txBody>
                    <a:bodyPr/>
                    <a:lstStyle/>
                    <a:p>
                      <a:pPr algn="ctr">
                        <a:buNone/>
                      </a:pPr>
                      <a:r>
                        <a:rPr lang="id-ID" altLang="en-US" sz="1100" dirty="0"/>
                        <a:t>2.</a:t>
                      </a:r>
                      <a:endParaRPr lang="id-ID" altLang="en-US" sz="1100" b="1" dirty="0"/>
                    </a:p>
                  </a:txBody>
                  <a:tcPr marL="56697" marR="56697" marT="28348" marB="28348" anchor="ctr">
                    <a:solidFill>
                      <a:schemeClr val="bg2">
                        <a:lumMod val="75000"/>
                      </a:schemeClr>
                    </a:solidFill>
                  </a:tcPr>
                </a:tc>
                <a:tc>
                  <a:txBody>
                    <a:bodyPr/>
                    <a:lstStyle/>
                    <a:p>
                      <a:pPr>
                        <a:buNone/>
                      </a:pPr>
                      <a:r>
                        <a:rPr lang="id-ID" altLang="en-US" sz="1100" dirty="0"/>
                        <a:t>PENYAJIAN INFORMASI KINERJA</a:t>
                      </a:r>
                      <a:endParaRPr lang="id-ID" altLang="en-US" sz="1100" b="1" dirty="0"/>
                    </a:p>
                  </a:txBody>
                  <a:tcPr marL="56697" marR="56697" marT="28348" marB="28348">
                    <a:solidFill>
                      <a:schemeClr val="bg2">
                        <a:lumMod val="75000"/>
                      </a:schemeClr>
                    </a:solidFill>
                  </a:tcPr>
                </a:tc>
                <a:tc>
                  <a:txBody>
                    <a:bodyPr/>
                    <a:lstStyle/>
                    <a:p>
                      <a:pPr algn="ctr">
                        <a:buNone/>
                      </a:pPr>
                      <a:r>
                        <a:rPr lang="en-US" altLang="en-US" sz="1100" dirty="0"/>
                        <a:t>3,</a:t>
                      </a:r>
                      <a:r>
                        <a:rPr lang="id-ID" altLang="en-US" sz="1100" dirty="0"/>
                        <a:t>75%</a:t>
                      </a:r>
                      <a:endParaRPr lang="id-ID" altLang="en-US" sz="1100" b="1" dirty="0"/>
                    </a:p>
                  </a:txBody>
                  <a:tcPr marL="56697" marR="56697" marT="28348" marB="28348" anchor="ctr">
                    <a:solidFill>
                      <a:schemeClr val="bg2">
                        <a:lumMod val="75000"/>
                      </a:schemeClr>
                    </a:solidFill>
                  </a:tcPr>
                </a:tc>
                <a:extLst>
                  <a:ext uri="{0D108BD9-81ED-4DB2-BD59-A6C34878D82A}">
                    <a16:rowId xmlns:a16="http://schemas.microsoft.com/office/drawing/2014/main" val="10001"/>
                  </a:ext>
                </a:extLst>
              </a:tr>
              <a:tr h="224336">
                <a:tc>
                  <a:txBody>
                    <a:bodyPr/>
                    <a:lstStyle/>
                    <a:p>
                      <a:pPr algn="ctr">
                        <a:buNone/>
                      </a:pPr>
                      <a:endParaRPr lang="id-ID" altLang="en-US" sz="1100" b="1" dirty="0"/>
                    </a:p>
                  </a:txBody>
                  <a:tcPr marL="56697" marR="56697" marT="28348" marB="28348" anchor="ctr"/>
                </a:tc>
                <a:tc>
                  <a:txBody>
                    <a:bodyPr/>
                    <a:lstStyle/>
                    <a:p>
                      <a:pPr>
                        <a:buNone/>
                      </a:pPr>
                      <a:r>
                        <a:rPr lang="en-US" altLang="en-US" sz="1100" dirty="0"/>
                        <a:t>5</a:t>
                      </a:r>
                      <a:r>
                        <a:rPr lang="id-ID" altLang="en-US" sz="1100" dirty="0"/>
                        <a:t>) Laporan Kinerja menyajikan informasi pencapaian Sasaran yang berorientasi </a:t>
                      </a:r>
                      <a:r>
                        <a:rPr lang="id-ID" altLang="en-US" sz="1100" i="1" dirty="0"/>
                        <a:t>outcome</a:t>
                      </a:r>
                      <a:endParaRPr lang="id-ID" altLang="en-US" sz="1100" b="0" i="1" dirty="0"/>
                    </a:p>
                  </a:txBody>
                  <a:tcPr marL="56697" marR="56697" marT="28348" marB="28348"/>
                </a:tc>
                <a:tc>
                  <a:txBody>
                    <a:bodyPr/>
                    <a:lstStyle/>
                    <a:p>
                      <a:pPr algn="ctr">
                        <a:buNone/>
                      </a:pPr>
                      <a:endParaRPr lang="id-ID" altLang="en-US" sz="1100" b="1" dirty="0"/>
                    </a:p>
                  </a:txBody>
                  <a:tcPr marL="56697" marR="56697" marT="28348" marB="28348" anchor="ctr"/>
                </a:tc>
                <a:extLst>
                  <a:ext uri="{0D108BD9-81ED-4DB2-BD59-A6C34878D82A}">
                    <a16:rowId xmlns:a16="http://schemas.microsoft.com/office/drawing/2014/main" val="10002"/>
                  </a:ext>
                </a:extLst>
              </a:tr>
              <a:tr h="224336">
                <a:tc>
                  <a:txBody>
                    <a:bodyPr/>
                    <a:lstStyle/>
                    <a:p>
                      <a:pPr algn="ctr">
                        <a:buNone/>
                      </a:pPr>
                      <a:endParaRPr lang="id-ID" altLang="en-US" sz="1100" b="1" dirty="0"/>
                    </a:p>
                  </a:txBody>
                  <a:tcPr marL="56697" marR="56697" marT="28348" marB="28348" anchor="ctr"/>
                </a:tc>
                <a:tc>
                  <a:txBody>
                    <a:bodyPr/>
                    <a:lstStyle/>
                    <a:p>
                      <a:pPr>
                        <a:buNone/>
                      </a:pPr>
                      <a:r>
                        <a:rPr lang="en-US" altLang="en-US" sz="1100" dirty="0"/>
                        <a:t>6</a:t>
                      </a:r>
                      <a:r>
                        <a:rPr lang="id-ID" altLang="en-US" sz="1100" dirty="0"/>
                        <a:t>) Laporan Kinerja menyajikan informasi mengenai kinerja yang telah diperjanjikan</a:t>
                      </a:r>
                      <a:endParaRPr lang="id-ID" altLang="en-US" sz="1100" b="0" dirty="0"/>
                    </a:p>
                  </a:txBody>
                  <a:tcPr marL="56697" marR="56697" marT="28348" marB="28348"/>
                </a:tc>
                <a:tc>
                  <a:txBody>
                    <a:bodyPr/>
                    <a:lstStyle/>
                    <a:p>
                      <a:pPr algn="ctr">
                        <a:buNone/>
                      </a:pPr>
                      <a:endParaRPr lang="id-ID" altLang="en-US" sz="1100" b="1" dirty="0"/>
                    </a:p>
                  </a:txBody>
                  <a:tcPr marL="56697" marR="56697" marT="28348" marB="28348" anchor="ctr"/>
                </a:tc>
                <a:extLst>
                  <a:ext uri="{0D108BD9-81ED-4DB2-BD59-A6C34878D82A}">
                    <a16:rowId xmlns:a16="http://schemas.microsoft.com/office/drawing/2014/main" val="10003"/>
                  </a:ext>
                </a:extLst>
              </a:tr>
              <a:tr h="224336">
                <a:tc>
                  <a:txBody>
                    <a:bodyPr/>
                    <a:lstStyle/>
                    <a:p>
                      <a:pPr algn="ctr">
                        <a:buNone/>
                      </a:pPr>
                      <a:endParaRPr lang="id-ID" altLang="en-US" sz="1100" b="1" dirty="0"/>
                    </a:p>
                  </a:txBody>
                  <a:tcPr marL="56697" marR="56697" marT="28348" marB="28348" anchor="ctr"/>
                </a:tc>
                <a:tc>
                  <a:txBody>
                    <a:bodyPr/>
                    <a:lstStyle/>
                    <a:p>
                      <a:pPr>
                        <a:buNone/>
                      </a:pPr>
                      <a:r>
                        <a:rPr lang="en-US" altLang="en-US" sz="1100" dirty="0"/>
                        <a:t>7</a:t>
                      </a:r>
                      <a:r>
                        <a:rPr lang="id-ID" altLang="en-US" sz="1100" dirty="0"/>
                        <a:t>) Laporan Kinerja menyajikan evaluasi dan analisis mengenai capaian kinerja</a:t>
                      </a:r>
                      <a:endParaRPr lang="id-ID" altLang="en-US" sz="1100" b="0" dirty="0"/>
                    </a:p>
                  </a:txBody>
                  <a:tcPr marL="56697" marR="56697" marT="28348" marB="28348"/>
                </a:tc>
                <a:tc>
                  <a:txBody>
                    <a:bodyPr/>
                    <a:lstStyle/>
                    <a:p>
                      <a:pPr algn="ctr">
                        <a:buNone/>
                      </a:pPr>
                      <a:endParaRPr lang="id-ID" altLang="en-US" sz="1100" b="1" dirty="0"/>
                    </a:p>
                  </a:txBody>
                  <a:tcPr marL="56697" marR="56697" marT="28348" marB="28348" anchor="ctr"/>
                </a:tc>
                <a:extLst>
                  <a:ext uri="{0D108BD9-81ED-4DB2-BD59-A6C34878D82A}">
                    <a16:rowId xmlns:a16="http://schemas.microsoft.com/office/drawing/2014/main" val="10004"/>
                  </a:ext>
                </a:extLst>
              </a:tr>
              <a:tr h="224336">
                <a:tc>
                  <a:txBody>
                    <a:bodyPr/>
                    <a:lstStyle/>
                    <a:p>
                      <a:pPr algn="ctr">
                        <a:buNone/>
                      </a:pPr>
                      <a:endParaRPr lang="id-ID" altLang="en-US" sz="1100" b="1" dirty="0"/>
                    </a:p>
                  </a:txBody>
                  <a:tcPr marL="56697" marR="56697" marT="28348" marB="28348" anchor="ctr"/>
                </a:tc>
                <a:tc>
                  <a:txBody>
                    <a:bodyPr/>
                    <a:lstStyle/>
                    <a:p>
                      <a:pPr>
                        <a:buNone/>
                      </a:pPr>
                      <a:r>
                        <a:rPr lang="en-US" altLang="en-US" sz="1100" dirty="0"/>
                        <a:t>8</a:t>
                      </a:r>
                      <a:r>
                        <a:rPr lang="id-ID" altLang="en-US" sz="1100" dirty="0"/>
                        <a:t>) Laporan Kinerja menyajikan pembandingan data kinerja yang memadai antara realisasi tahun ini dengan realisasi tahun sebelumnya dan pembandingan lain yang diperlukan</a:t>
                      </a:r>
                      <a:endParaRPr lang="id-ID" altLang="en-US" sz="1100" b="0" dirty="0"/>
                    </a:p>
                  </a:txBody>
                  <a:tcPr marL="56697" marR="56697" marT="28348" marB="28348"/>
                </a:tc>
                <a:tc>
                  <a:txBody>
                    <a:bodyPr/>
                    <a:lstStyle/>
                    <a:p>
                      <a:pPr algn="ctr">
                        <a:buNone/>
                      </a:pPr>
                      <a:endParaRPr lang="id-ID" altLang="en-US" sz="1100" b="1" dirty="0"/>
                    </a:p>
                  </a:txBody>
                  <a:tcPr marL="56697" marR="56697" marT="28348" marB="28348" anchor="ctr"/>
                </a:tc>
                <a:extLst>
                  <a:ext uri="{0D108BD9-81ED-4DB2-BD59-A6C34878D82A}">
                    <a16:rowId xmlns:a16="http://schemas.microsoft.com/office/drawing/2014/main" val="10005"/>
                  </a:ext>
                </a:extLst>
              </a:tr>
              <a:tr h="224336">
                <a:tc>
                  <a:txBody>
                    <a:bodyPr/>
                    <a:lstStyle/>
                    <a:p>
                      <a:pPr algn="ctr">
                        <a:buNone/>
                      </a:pPr>
                      <a:endParaRPr lang="id-ID" altLang="en-US" sz="1100" b="1" dirty="0"/>
                    </a:p>
                  </a:txBody>
                  <a:tcPr marL="56697" marR="56697" marT="28348" marB="28348" anchor="ctr"/>
                </a:tc>
                <a:tc>
                  <a:txBody>
                    <a:bodyPr/>
                    <a:lstStyle/>
                    <a:p>
                      <a:pPr>
                        <a:buNone/>
                      </a:pPr>
                      <a:r>
                        <a:rPr lang="en-US" altLang="en-US" sz="1100" dirty="0"/>
                        <a:t>9</a:t>
                      </a:r>
                      <a:r>
                        <a:rPr lang="id-ID" altLang="en-US" sz="1100" dirty="0"/>
                        <a:t>) Laporan Kinerja menyajikan informasi tentang analisis efisiensi penggunaan sumber daya</a:t>
                      </a:r>
                      <a:endParaRPr lang="id-ID" altLang="en-US" sz="1100" b="0" dirty="0"/>
                    </a:p>
                  </a:txBody>
                  <a:tcPr marL="56697" marR="56697" marT="28348" marB="28348"/>
                </a:tc>
                <a:tc>
                  <a:txBody>
                    <a:bodyPr/>
                    <a:lstStyle/>
                    <a:p>
                      <a:pPr algn="ctr">
                        <a:buNone/>
                      </a:pPr>
                      <a:endParaRPr lang="id-ID" altLang="en-US" sz="1100" b="1" dirty="0"/>
                    </a:p>
                  </a:txBody>
                  <a:tcPr marL="56697" marR="56697" marT="28348" marB="28348" anchor="ctr"/>
                </a:tc>
                <a:extLst>
                  <a:ext uri="{0D108BD9-81ED-4DB2-BD59-A6C34878D82A}">
                    <a16:rowId xmlns:a16="http://schemas.microsoft.com/office/drawing/2014/main" val="10006"/>
                  </a:ext>
                </a:extLst>
              </a:tr>
              <a:tr h="224336">
                <a:tc>
                  <a:txBody>
                    <a:bodyPr/>
                    <a:lstStyle/>
                    <a:p>
                      <a:pPr algn="ctr">
                        <a:buNone/>
                      </a:pPr>
                      <a:endParaRPr lang="id-ID" altLang="en-US" sz="1100" b="1" dirty="0"/>
                    </a:p>
                  </a:txBody>
                  <a:tcPr marL="56697" marR="56697" marT="28348" marB="28348" anchor="ctr"/>
                </a:tc>
                <a:tc>
                  <a:txBody>
                    <a:bodyPr/>
                    <a:lstStyle/>
                    <a:p>
                      <a:pPr>
                        <a:buNone/>
                      </a:pPr>
                      <a:r>
                        <a:rPr lang="id-ID" altLang="en-US" sz="1100" dirty="0"/>
                        <a:t>1</a:t>
                      </a:r>
                      <a:r>
                        <a:rPr lang="en-US" altLang="en-US" sz="1100" dirty="0"/>
                        <a:t>0</a:t>
                      </a:r>
                      <a:r>
                        <a:rPr lang="id-ID" altLang="en-US" sz="1100" dirty="0"/>
                        <a:t>) Laporan Kinerja menyajikan informasi keuangan yang terkait dengan pencapaian sasaran kinerja instansi</a:t>
                      </a:r>
                      <a:endParaRPr lang="id-ID" altLang="en-US" sz="1100" b="0" dirty="0"/>
                    </a:p>
                  </a:txBody>
                  <a:tcPr marL="56697" marR="56697" marT="28348" marB="28348"/>
                </a:tc>
                <a:tc>
                  <a:txBody>
                    <a:bodyPr/>
                    <a:lstStyle/>
                    <a:p>
                      <a:pPr algn="ctr">
                        <a:buNone/>
                      </a:pPr>
                      <a:endParaRPr lang="id-ID" altLang="en-US" sz="1100" b="1" dirty="0"/>
                    </a:p>
                  </a:txBody>
                  <a:tcPr marL="56697" marR="56697" marT="28348" marB="28348" anchor="ctr"/>
                </a:tc>
                <a:extLst>
                  <a:ext uri="{0D108BD9-81ED-4DB2-BD59-A6C34878D82A}">
                    <a16:rowId xmlns:a16="http://schemas.microsoft.com/office/drawing/2014/main" val="10007"/>
                  </a:ext>
                </a:extLst>
              </a:tr>
              <a:tr h="224336">
                <a:tc>
                  <a:txBody>
                    <a:bodyPr/>
                    <a:lstStyle/>
                    <a:p>
                      <a:pPr algn="ctr">
                        <a:buNone/>
                      </a:pPr>
                      <a:endParaRPr lang="id-ID" altLang="en-US" sz="1100" b="1"/>
                    </a:p>
                  </a:txBody>
                  <a:tcPr marL="56697" marR="56697" marT="28348" marB="28348" anchor="ctr"/>
                </a:tc>
                <a:tc>
                  <a:txBody>
                    <a:bodyPr/>
                    <a:lstStyle/>
                    <a:p>
                      <a:pPr>
                        <a:buNone/>
                      </a:pPr>
                      <a:r>
                        <a:rPr lang="id-ID" altLang="en-US" sz="1100" dirty="0"/>
                        <a:t>1</a:t>
                      </a:r>
                      <a:r>
                        <a:rPr lang="en-US" altLang="en-US" sz="1100" dirty="0"/>
                        <a:t>1</a:t>
                      </a:r>
                      <a:r>
                        <a:rPr lang="id-ID" altLang="en-US" sz="1100" dirty="0"/>
                        <a:t>) Informasi kinerja dalam Laporan Kinerja dapat diandalkan</a:t>
                      </a:r>
                      <a:endParaRPr lang="id-ID" altLang="en-US" sz="1100" b="0" dirty="0"/>
                    </a:p>
                  </a:txBody>
                  <a:tcPr marL="56697" marR="56697" marT="28348" marB="28348"/>
                </a:tc>
                <a:tc>
                  <a:txBody>
                    <a:bodyPr/>
                    <a:lstStyle/>
                    <a:p>
                      <a:pPr algn="ctr">
                        <a:buNone/>
                      </a:pPr>
                      <a:endParaRPr lang="id-ID" altLang="en-US" sz="1100" b="1"/>
                    </a:p>
                  </a:txBody>
                  <a:tcPr marL="56697" marR="56697" marT="28348" marB="28348" anchor="ctr"/>
                </a:tc>
                <a:extLst>
                  <a:ext uri="{0D108BD9-81ED-4DB2-BD59-A6C34878D82A}">
                    <a16:rowId xmlns:a16="http://schemas.microsoft.com/office/drawing/2014/main" val="10008"/>
                  </a:ext>
                </a:extLst>
              </a:tr>
              <a:tr h="224336">
                <a:tc>
                  <a:txBody>
                    <a:bodyPr/>
                    <a:lstStyle/>
                    <a:p>
                      <a:pPr algn="ctr">
                        <a:buNone/>
                      </a:pPr>
                      <a:r>
                        <a:rPr lang="id-ID" altLang="en-US" sz="1100" dirty="0"/>
                        <a:t>3.</a:t>
                      </a:r>
                      <a:endParaRPr lang="id-ID" altLang="en-US" sz="1100" b="1" dirty="0"/>
                    </a:p>
                  </a:txBody>
                  <a:tcPr marL="56697" marR="56697" marT="28348" marB="28348" anchor="ctr">
                    <a:solidFill>
                      <a:schemeClr val="bg2">
                        <a:lumMod val="75000"/>
                      </a:schemeClr>
                    </a:solidFill>
                  </a:tcPr>
                </a:tc>
                <a:tc>
                  <a:txBody>
                    <a:bodyPr/>
                    <a:lstStyle/>
                    <a:p>
                      <a:pPr>
                        <a:buNone/>
                      </a:pPr>
                      <a:r>
                        <a:rPr lang="id-ID" altLang="en-US" sz="1100" dirty="0"/>
                        <a:t>PEMANFAATAN INFORMASI KINERJA</a:t>
                      </a:r>
                      <a:endParaRPr lang="id-ID" altLang="en-US" sz="1100" b="1" dirty="0"/>
                    </a:p>
                  </a:txBody>
                  <a:tcPr marL="56697" marR="56697" marT="28348" marB="28348">
                    <a:solidFill>
                      <a:schemeClr val="bg2">
                        <a:lumMod val="75000"/>
                      </a:schemeClr>
                    </a:solidFill>
                  </a:tcPr>
                </a:tc>
                <a:tc>
                  <a:txBody>
                    <a:bodyPr/>
                    <a:lstStyle/>
                    <a:p>
                      <a:pPr algn="ctr">
                        <a:buNone/>
                      </a:pPr>
                      <a:r>
                        <a:rPr lang="en-US" altLang="en-US" sz="1100" dirty="0"/>
                        <a:t>2,2</a:t>
                      </a:r>
                      <a:r>
                        <a:rPr lang="id-ID" altLang="en-US" sz="1100" dirty="0"/>
                        <a:t>5%</a:t>
                      </a:r>
                      <a:endParaRPr lang="id-ID" altLang="en-US" sz="1100" b="1" dirty="0"/>
                    </a:p>
                  </a:txBody>
                  <a:tcPr marL="56697" marR="56697" marT="28348" marB="28348" anchor="ctr">
                    <a:solidFill>
                      <a:schemeClr val="bg2">
                        <a:lumMod val="75000"/>
                      </a:schemeClr>
                    </a:solidFill>
                  </a:tcPr>
                </a:tc>
                <a:extLst>
                  <a:ext uri="{0D108BD9-81ED-4DB2-BD59-A6C34878D82A}">
                    <a16:rowId xmlns:a16="http://schemas.microsoft.com/office/drawing/2014/main" val="10009"/>
                  </a:ext>
                </a:extLst>
              </a:tr>
              <a:tr h="224336">
                <a:tc>
                  <a:txBody>
                    <a:bodyPr/>
                    <a:lstStyle/>
                    <a:p>
                      <a:pPr algn="ctr">
                        <a:buNone/>
                      </a:pPr>
                      <a:endParaRPr lang="id-ID" altLang="en-US" sz="1100" b="1" dirty="0"/>
                    </a:p>
                  </a:txBody>
                  <a:tcPr marL="56697" marR="56697" marT="28348" marB="28348" anchor="ctr"/>
                </a:tc>
                <a:tc>
                  <a:txBody>
                    <a:bodyPr/>
                    <a:lstStyle/>
                    <a:p>
                      <a:pPr>
                        <a:buNone/>
                      </a:pPr>
                      <a:r>
                        <a:rPr lang="id-ID" altLang="en-US" sz="1100" dirty="0"/>
                        <a:t>1</a:t>
                      </a:r>
                      <a:r>
                        <a:rPr lang="en-US" altLang="en-US" sz="1100" dirty="0"/>
                        <a:t>2</a:t>
                      </a:r>
                      <a:r>
                        <a:rPr lang="id-ID" altLang="en-US" sz="1100" dirty="0"/>
                        <a:t>) Informasi kinerja telah digunakan dalam pelaksanaan evaluasi akuntabilitas kinerja</a:t>
                      </a:r>
                      <a:endParaRPr lang="id-ID" altLang="en-US" sz="1100" b="0" dirty="0"/>
                    </a:p>
                  </a:txBody>
                  <a:tcPr marL="56697" marR="56697" marT="28348" marB="28348"/>
                </a:tc>
                <a:tc>
                  <a:txBody>
                    <a:bodyPr/>
                    <a:lstStyle/>
                    <a:p>
                      <a:pPr algn="ctr">
                        <a:buNone/>
                      </a:pPr>
                      <a:endParaRPr lang="id-ID" altLang="en-US" sz="1100" b="1" dirty="0"/>
                    </a:p>
                  </a:txBody>
                  <a:tcPr marL="56697" marR="56697" marT="28348" marB="28348" anchor="ctr"/>
                </a:tc>
                <a:extLst>
                  <a:ext uri="{0D108BD9-81ED-4DB2-BD59-A6C34878D82A}">
                    <a16:rowId xmlns:a16="http://schemas.microsoft.com/office/drawing/2014/main" val="10010"/>
                  </a:ext>
                </a:extLst>
              </a:tr>
              <a:tr h="224790">
                <a:tc>
                  <a:txBody>
                    <a:bodyPr/>
                    <a:lstStyle/>
                    <a:p>
                      <a:pPr algn="ctr">
                        <a:buNone/>
                      </a:pPr>
                      <a:endParaRPr lang="id-ID" altLang="en-US" sz="1100" b="1" dirty="0"/>
                    </a:p>
                  </a:txBody>
                  <a:tcPr marL="56697" marR="56697" marT="28348" marB="28348" anchor="ctr"/>
                </a:tc>
                <a:tc>
                  <a:txBody>
                    <a:bodyPr/>
                    <a:lstStyle/>
                    <a:p>
                      <a:pPr>
                        <a:buNone/>
                      </a:pPr>
                      <a:r>
                        <a:rPr lang="id-ID" altLang="en-US" sz="1100" dirty="0"/>
                        <a:t>1</a:t>
                      </a:r>
                      <a:r>
                        <a:rPr lang="en-US" altLang="en-US" sz="1100" dirty="0"/>
                        <a:t>3</a:t>
                      </a:r>
                      <a:r>
                        <a:rPr lang="id-ID" altLang="en-US" sz="1100" dirty="0"/>
                        <a:t>) Informasi yang disajikan telah digunakan dalam perbaikan perencanaan</a:t>
                      </a:r>
                      <a:endParaRPr lang="id-ID" altLang="en-US" sz="1100" b="1" i="1" dirty="0"/>
                    </a:p>
                  </a:txBody>
                  <a:tcPr marL="56697" marR="56697" marT="28348" marB="28348"/>
                </a:tc>
                <a:tc>
                  <a:txBody>
                    <a:bodyPr/>
                    <a:lstStyle/>
                    <a:p>
                      <a:pPr algn="ctr">
                        <a:buNone/>
                      </a:pPr>
                      <a:endParaRPr lang="id-ID" altLang="en-US" sz="1100" b="1"/>
                    </a:p>
                  </a:txBody>
                  <a:tcPr marL="56697" marR="56697" marT="28348" marB="28348" anchor="ctr"/>
                </a:tc>
                <a:extLst>
                  <a:ext uri="{0D108BD9-81ED-4DB2-BD59-A6C34878D82A}">
                    <a16:rowId xmlns:a16="http://schemas.microsoft.com/office/drawing/2014/main" val="10011"/>
                  </a:ext>
                </a:extLst>
              </a:tr>
              <a:tr h="407670">
                <a:tc>
                  <a:txBody>
                    <a:bodyPr/>
                    <a:lstStyle/>
                    <a:p>
                      <a:pPr algn="ctr">
                        <a:buNone/>
                      </a:pPr>
                      <a:endParaRPr lang="id-ID" altLang="en-US" sz="1100" b="1" dirty="0"/>
                    </a:p>
                  </a:txBody>
                  <a:tcPr marL="56697" marR="56697" marT="28348" marB="28348" anchor="ctr"/>
                </a:tc>
                <a:tc>
                  <a:txBody>
                    <a:bodyPr/>
                    <a:lstStyle/>
                    <a:p>
                      <a:pPr>
                        <a:buNone/>
                      </a:pPr>
                      <a:r>
                        <a:rPr lang="id-ID" altLang="en-US" sz="1100" dirty="0"/>
                        <a:t>1</a:t>
                      </a:r>
                      <a:r>
                        <a:rPr lang="en-US" altLang="en-US" sz="1100" dirty="0"/>
                        <a:t>4</a:t>
                      </a:r>
                      <a:r>
                        <a:rPr lang="id-ID" altLang="en-US" sz="1100" dirty="0"/>
                        <a:t>) Informasi yang disajikan telah digunakan untuk menilai dan memperbaiki pelaksanaan program dan kegiatan organisasi</a:t>
                      </a:r>
                      <a:endParaRPr lang="id-ID" altLang="en-US" sz="1100" b="1" i="1" dirty="0"/>
                    </a:p>
                  </a:txBody>
                  <a:tcPr marL="56697" marR="56697" marT="28348" marB="28348"/>
                </a:tc>
                <a:tc>
                  <a:txBody>
                    <a:bodyPr/>
                    <a:lstStyle/>
                    <a:p>
                      <a:pPr algn="ctr">
                        <a:buNone/>
                      </a:pPr>
                      <a:endParaRPr lang="id-ID" altLang="en-US" sz="1100" b="1"/>
                    </a:p>
                  </a:txBody>
                  <a:tcPr marL="56697" marR="56697" marT="28348" marB="28348" anchor="ctr"/>
                </a:tc>
                <a:extLst>
                  <a:ext uri="{0D108BD9-81ED-4DB2-BD59-A6C34878D82A}">
                    <a16:rowId xmlns:a16="http://schemas.microsoft.com/office/drawing/2014/main" val="10012"/>
                  </a:ext>
                </a:extLst>
              </a:tr>
              <a:tr h="224336">
                <a:tc>
                  <a:txBody>
                    <a:bodyPr/>
                    <a:lstStyle/>
                    <a:p>
                      <a:pPr algn="ctr">
                        <a:buNone/>
                      </a:pPr>
                      <a:endParaRPr lang="id-ID" altLang="en-US" sz="1100" b="1" dirty="0"/>
                    </a:p>
                  </a:txBody>
                  <a:tcPr marL="56697" marR="56697" marT="28348" marB="28348" anchor="ctr"/>
                </a:tc>
                <a:tc>
                  <a:txBody>
                    <a:bodyPr/>
                    <a:lstStyle/>
                    <a:p>
                      <a:pPr>
                        <a:buNone/>
                      </a:pPr>
                      <a:r>
                        <a:rPr lang="id-ID" altLang="en-US" sz="1100" dirty="0"/>
                        <a:t>1</a:t>
                      </a:r>
                      <a:r>
                        <a:rPr lang="en-US" altLang="en-US" sz="1100" dirty="0"/>
                        <a:t>5</a:t>
                      </a:r>
                      <a:r>
                        <a:rPr lang="id-ID" altLang="en-US" sz="1100" dirty="0"/>
                        <a:t>) Informasi yang disajikan telah digunakan untuk peningkatan kinerja</a:t>
                      </a:r>
                      <a:endParaRPr lang="id-ID" altLang="en-US" sz="1100" b="1" i="1" dirty="0"/>
                    </a:p>
                  </a:txBody>
                  <a:tcPr marL="56697" marR="56697" marT="28348" marB="28348"/>
                </a:tc>
                <a:tc>
                  <a:txBody>
                    <a:bodyPr/>
                    <a:lstStyle/>
                    <a:p>
                      <a:pPr algn="ctr">
                        <a:buNone/>
                      </a:pPr>
                      <a:endParaRPr lang="id-ID" altLang="en-US" sz="1100" b="0" i="1" dirty="0"/>
                    </a:p>
                  </a:txBody>
                  <a:tcPr marL="56697" marR="56697" marT="28348" marB="28348" anchor="ctr"/>
                </a:tc>
                <a:extLst>
                  <a:ext uri="{0D108BD9-81ED-4DB2-BD59-A6C34878D82A}">
                    <a16:rowId xmlns:a16="http://schemas.microsoft.com/office/drawing/2014/main" val="10013"/>
                  </a:ext>
                </a:extLst>
              </a:tr>
              <a:tr h="224336">
                <a:tc gridSpan="2">
                  <a:txBody>
                    <a:bodyPr/>
                    <a:lstStyle/>
                    <a:p>
                      <a:pPr algn="l">
                        <a:buNone/>
                      </a:pPr>
                      <a:r>
                        <a:rPr lang="fi-FI" altLang="en-US" sz="1200" b="1" dirty="0">
                          <a:solidFill>
                            <a:schemeClr val="bg1"/>
                          </a:solidFill>
                          <a:sym typeface="+mn-ea"/>
                        </a:rPr>
                        <a:t>HASIL EVALUASI AKUNTABILITAS KINERJA UNIT KERJA </a:t>
                      </a:r>
                    </a:p>
                  </a:txBody>
                  <a:tcPr marL="56697" marR="56697" marT="28348" marB="28348" anchor="ctr">
                    <a:solidFill>
                      <a:schemeClr val="tx1">
                        <a:lumMod val="85000"/>
                        <a:lumOff val="15000"/>
                      </a:schemeClr>
                    </a:solidFill>
                  </a:tcPr>
                </a:tc>
                <a:tc hMerge="1">
                  <a:txBody>
                    <a:bodyPr/>
                    <a:lstStyle/>
                    <a:p>
                      <a:endParaRPr lang="en-US"/>
                    </a:p>
                  </a:txBody>
                  <a:tcPr/>
                </a:tc>
                <a:tc>
                  <a:txBody>
                    <a:bodyPr/>
                    <a:lstStyle/>
                    <a:p>
                      <a:pPr algn="ctr">
                        <a:buNone/>
                      </a:pPr>
                      <a:r>
                        <a:rPr lang="fi-FI" altLang="en-US" sz="1200" b="1" dirty="0">
                          <a:solidFill>
                            <a:schemeClr val="bg1"/>
                          </a:solidFill>
                          <a:sym typeface="+mn-ea"/>
                        </a:rPr>
                        <a:t>35%</a:t>
                      </a:r>
                      <a:endParaRPr lang="id-ID" altLang="en-US" sz="1200" b="1" dirty="0">
                        <a:solidFill>
                          <a:schemeClr val="bg1"/>
                        </a:solidFill>
                      </a:endParaRPr>
                    </a:p>
                  </a:txBody>
                  <a:tcPr marL="56697" marR="56697" marT="28348" marB="28348" anchor="ctr">
                    <a:solidFill>
                      <a:schemeClr val="tx1">
                        <a:lumMod val="85000"/>
                        <a:lumOff val="15000"/>
                      </a:schemeClr>
                    </a:solidFill>
                  </a:tcPr>
                </a:tc>
                <a:extLst>
                  <a:ext uri="{0D108BD9-81ED-4DB2-BD59-A6C34878D82A}">
                    <a16:rowId xmlns:a16="http://schemas.microsoft.com/office/drawing/2014/main" val="10014"/>
                  </a:ext>
                </a:extLst>
              </a:tr>
            </a:tbl>
          </a:graphicData>
        </a:graphic>
      </p:graphicFrame>
      <p:sp>
        <p:nvSpPr>
          <p:cNvPr id="4" name="Slide Number Placeholder 2"/>
          <p:cNvSpPr>
            <a:spLocks noGrp="1"/>
          </p:cNvSpPr>
          <p:nvPr/>
        </p:nvSpPr>
        <p:spPr>
          <a:xfrm>
            <a:off x="7113276" y="5006975"/>
            <a:ext cx="446405" cy="251460"/>
          </a:xfrm>
          <a:prstGeom prst="rect">
            <a:avLst/>
          </a:prstGeom>
          <a:solidFill>
            <a:srgbClr val="F9BE19"/>
          </a:solidFill>
        </p:spPr>
        <p:txBody>
          <a:bodyPr vert="horz" lIns="91365" tIns="45684" rIns="91365" bIns="45684"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32">
              <a:defRPr/>
            </a:pPr>
            <a:fld id="{05502A5B-6024-440D-A5A9-5A109256076E}" type="slidenum">
              <a:rPr lang="en-US" b="1">
                <a:solidFill>
                  <a:schemeClr val="tx1"/>
                </a:solidFill>
                <a:latin typeface="Calibri" panose="020F0502020204030204"/>
              </a:rPr>
              <a:pPr defTabSz="913632">
                <a:defRPr/>
              </a:pPr>
              <a:t>132</a:t>
            </a:fld>
            <a:endParaRPr lang="en-US" b="1">
              <a:solidFill>
                <a:schemeClr val="tx1"/>
              </a:solidFill>
              <a:latin typeface="Calibri" panose="020F0502020204030204"/>
            </a:endParaRPr>
          </a:p>
        </p:txBody>
      </p:sp>
      <p:sp>
        <p:nvSpPr>
          <p:cNvPr id="6" name="Title 1"/>
          <p:cNvSpPr>
            <a:spLocks noGrp="1"/>
          </p:cNvSpPr>
          <p:nvPr>
            <p:ph type="title"/>
          </p:nvPr>
        </p:nvSpPr>
        <p:spPr>
          <a:xfrm>
            <a:off x="278340" y="144000"/>
            <a:ext cx="6520220" cy="344032"/>
          </a:xfrm>
        </p:spPr>
        <p:txBody>
          <a:bodyPr>
            <a:noAutofit/>
          </a:bodyPr>
          <a:lstStyle/>
          <a:p>
            <a:r>
              <a:rPr lang="id-ID" dirty="0">
                <a:sym typeface="+mn-ea"/>
              </a:rPr>
              <a:t>Lanjutan ... (KOMPONEN EVALUASI AKIP </a:t>
            </a:r>
            <a:r>
              <a:rPr lang="en-US" dirty="0">
                <a:sym typeface="+mn-ea"/>
              </a:rPr>
              <a:t>UNIT </a:t>
            </a:r>
            <a:r>
              <a:rPr lang="id-ID" dirty="0">
                <a:sym typeface="+mn-ea"/>
              </a:rPr>
              <a:t>OLEH APIP)</a:t>
            </a:r>
            <a:endParaRPr lang="id-ID" dirty="0"/>
          </a:p>
        </p:txBody>
      </p:sp>
      <p:sp>
        <p:nvSpPr>
          <p:cNvPr id="5" name="TextBox 4"/>
          <p:cNvSpPr txBox="1"/>
          <p:nvPr/>
        </p:nvSpPr>
        <p:spPr>
          <a:xfrm>
            <a:off x="332039" y="4655648"/>
            <a:ext cx="2844000" cy="415426"/>
          </a:xfrm>
          <a:prstGeom prst="rect">
            <a:avLst/>
          </a:prstGeom>
          <a:noFill/>
        </p:spPr>
        <p:txBody>
          <a:bodyPr wrap="square" lIns="91365" tIns="45684" rIns="91365" bIns="45684" rtlCol="0">
            <a:spAutoFit/>
          </a:bodyPr>
          <a:lstStyle/>
          <a:p>
            <a:r>
              <a:rPr lang="en-US" sz="1050" dirty="0" err="1">
                <a:solidFill>
                  <a:schemeClr val="bg2">
                    <a:lumMod val="25000"/>
                  </a:schemeClr>
                </a:solidFill>
                <a:latin typeface="Arial" panose="020B0604020202020204" pitchFamily="34" charset="0"/>
                <a:cs typeface="Arial" panose="020B0604020202020204" pitchFamily="34" charset="0"/>
              </a:rPr>
              <a:t>Sumber</a:t>
            </a:r>
            <a:r>
              <a:rPr lang="en-US" sz="1050" dirty="0">
                <a:solidFill>
                  <a:schemeClr val="bg2">
                    <a:lumMod val="25000"/>
                  </a:schemeClr>
                </a:solidFill>
                <a:latin typeface="Arial" panose="020B0604020202020204" pitchFamily="34" charset="0"/>
                <a:cs typeface="Arial" panose="020B0604020202020204" pitchFamily="34" charset="0"/>
              </a:rPr>
              <a:t> : </a:t>
            </a:r>
            <a:r>
              <a:rPr lang="en-US" sz="1050" dirty="0" err="1">
                <a:solidFill>
                  <a:schemeClr val="bg2">
                    <a:lumMod val="25000"/>
                  </a:schemeClr>
                </a:solidFill>
                <a:latin typeface="Arial" panose="020B0604020202020204" pitchFamily="34" charset="0"/>
                <a:cs typeface="Arial" panose="020B0604020202020204" pitchFamily="34" charset="0"/>
              </a:rPr>
              <a:t>Permen</a:t>
            </a:r>
            <a:r>
              <a:rPr lang="en-US" sz="1050" dirty="0">
                <a:solidFill>
                  <a:schemeClr val="bg2">
                    <a:lumMod val="25000"/>
                  </a:schemeClr>
                </a:solidFill>
                <a:latin typeface="Arial" panose="020B0604020202020204" pitchFamily="34" charset="0"/>
                <a:cs typeface="Arial" panose="020B0604020202020204" pitchFamily="34" charset="0"/>
              </a:rPr>
              <a:t> PAN-RB No. PM 12/2015</a:t>
            </a:r>
            <a:endParaRPr lang="en-US" sz="105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5765916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600" y="144000"/>
            <a:ext cx="7200000" cy="400110"/>
          </a:xfrm>
          <a:prstGeom prst="rect">
            <a:avLst/>
          </a:prstGeom>
          <a:noFill/>
        </p:spPr>
        <p:txBody>
          <a:bodyPr wrap="square" rtlCol="0">
            <a:spAutoFit/>
          </a:bodyPr>
          <a:lstStyle/>
          <a:p>
            <a:r>
              <a:rPr lang="en-US" sz="2000" b="1" dirty="0" err="1">
                <a:ea typeface="+mj-ea"/>
                <a:cs typeface="+mj-cs"/>
              </a:rPr>
              <a:t>Lanjutan</a:t>
            </a:r>
            <a:r>
              <a:rPr lang="id-ID" sz="2000" b="1" dirty="0">
                <a:ea typeface="+mj-ea"/>
                <a:cs typeface="+mj-cs"/>
              </a:rPr>
              <a:t>...</a:t>
            </a:r>
            <a:r>
              <a:rPr lang="en-US" sz="2000" b="1" dirty="0">
                <a:ea typeface="+mj-ea"/>
                <a:cs typeface="+mj-cs"/>
              </a:rPr>
              <a:t> (PENGHARGAAN CAPAIAN &amp; PELAPORAN KINERJA)</a:t>
            </a:r>
          </a:p>
        </p:txBody>
      </p:sp>
      <p:sp>
        <p:nvSpPr>
          <p:cNvPr id="4" name="Round Diagonal Corner Rectangle 3"/>
          <p:cNvSpPr/>
          <p:nvPr/>
        </p:nvSpPr>
        <p:spPr>
          <a:xfrm>
            <a:off x="248691" y="1297964"/>
            <a:ext cx="2453684" cy="2628000"/>
          </a:xfrm>
          <a:prstGeom prst="round2Diag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grpSp>
        <p:nvGrpSpPr>
          <p:cNvPr id="5" name="Group 4"/>
          <p:cNvGrpSpPr/>
          <p:nvPr/>
        </p:nvGrpSpPr>
        <p:grpSpPr>
          <a:xfrm>
            <a:off x="2685352" y="1153813"/>
            <a:ext cx="4569929" cy="2741983"/>
            <a:chOff x="873125" y="1752600"/>
            <a:chExt cx="7477120" cy="4737100"/>
          </a:xfrm>
        </p:grpSpPr>
        <p:sp>
          <p:nvSpPr>
            <p:cNvPr id="6" name="AutoShape 29"/>
            <p:cNvSpPr>
              <a:spLocks noChangeArrowheads="1"/>
            </p:cNvSpPr>
            <p:nvPr/>
          </p:nvSpPr>
          <p:spPr bwMode="auto">
            <a:xfrm>
              <a:off x="4811713" y="2861173"/>
              <a:ext cx="3475197" cy="3234101"/>
            </a:xfrm>
            <a:prstGeom prst="roundRect">
              <a:avLst>
                <a:gd name="adj" fmla="val 5856"/>
              </a:avLst>
            </a:prstGeom>
            <a:solidFill>
              <a:srgbClr val="FFFFFF"/>
            </a:solidFill>
            <a:ln w="9525">
              <a:solidFill>
                <a:srgbClr val="000000"/>
              </a:solidFill>
              <a:prstDash val="dash"/>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AutoShape 3"/>
            <p:cNvSpPr>
              <a:spLocks noChangeArrowheads="1"/>
            </p:cNvSpPr>
            <p:nvPr/>
          </p:nvSpPr>
          <p:spPr bwMode="gray">
            <a:xfrm flipH="1">
              <a:off x="3130550" y="2674938"/>
              <a:ext cx="995363" cy="835025"/>
            </a:xfrm>
            <a:prstGeom prst="curvedRightArrow">
              <a:avLst>
                <a:gd name="adj1" fmla="val 16542"/>
                <a:gd name="adj2" fmla="val 38977"/>
                <a:gd name="adj3" fmla="val 33846"/>
              </a:avLst>
            </a:prstGeom>
            <a:gradFill rotWithShape="1">
              <a:gsLst>
                <a:gs pos="0">
                  <a:srgbClr val="03D4A8"/>
                </a:gs>
                <a:gs pos="25000">
                  <a:srgbClr val="21D6E0"/>
                </a:gs>
                <a:gs pos="75000">
                  <a:srgbClr val="0087E6"/>
                </a:gs>
                <a:gs pos="100000">
                  <a:srgbClr val="005CBF"/>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 name="AutoShape 4"/>
            <p:cNvSpPr>
              <a:spLocks noChangeArrowheads="1"/>
            </p:cNvSpPr>
            <p:nvPr/>
          </p:nvSpPr>
          <p:spPr bwMode="gray">
            <a:xfrm>
              <a:off x="1223963" y="2711450"/>
              <a:ext cx="995362" cy="835025"/>
            </a:xfrm>
            <a:prstGeom prst="curvedRightArrow">
              <a:avLst>
                <a:gd name="adj1" fmla="val 19583"/>
                <a:gd name="adj2" fmla="val 44676"/>
                <a:gd name="adj3" fmla="val 33652"/>
              </a:avLst>
            </a:prstGeom>
            <a:gradFill rotWithShape="1">
              <a:gsLst>
                <a:gs pos="0">
                  <a:srgbClr val="03D4A8"/>
                </a:gs>
                <a:gs pos="25000">
                  <a:srgbClr val="21D6E0"/>
                </a:gs>
                <a:gs pos="75000">
                  <a:srgbClr val="0087E6"/>
                </a:gs>
                <a:gs pos="100000">
                  <a:srgbClr val="005CBF"/>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9" name="Group 5"/>
            <p:cNvGrpSpPr>
              <a:grpSpLocks/>
            </p:cNvGrpSpPr>
            <p:nvPr/>
          </p:nvGrpSpPr>
          <p:grpSpPr bwMode="auto">
            <a:xfrm>
              <a:off x="1163638" y="3717925"/>
              <a:ext cx="3003550" cy="2771775"/>
              <a:chOff x="862" y="713"/>
              <a:chExt cx="3780" cy="3490"/>
            </a:xfrm>
          </p:grpSpPr>
          <p:grpSp>
            <p:nvGrpSpPr>
              <p:cNvPr id="15" name="Group 6"/>
              <p:cNvGrpSpPr>
                <a:grpSpLocks/>
              </p:cNvGrpSpPr>
              <p:nvPr/>
            </p:nvGrpSpPr>
            <p:grpSpPr bwMode="auto">
              <a:xfrm>
                <a:off x="1082" y="2210"/>
                <a:ext cx="3406" cy="1993"/>
                <a:chOff x="1082" y="2355"/>
                <a:chExt cx="3406" cy="1993"/>
              </a:xfrm>
            </p:grpSpPr>
            <p:sp>
              <p:nvSpPr>
                <p:cNvPr id="28" name="Freeform 7"/>
                <p:cNvSpPr>
                  <a:spLocks/>
                </p:cNvSpPr>
                <p:nvPr/>
              </p:nvSpPr>
              <p:spPr bwMode="gray">
                <a:xfrm>
                  <a:off x="1082" y="3026"/>
                  <a:ext cx="1338" cy="1322"/>
                </a:xfrm>
                <a:custGeom>
                  <a:avLst/>
                  <a:gdLst>
                    <a:gd name="T0" fmla="*/ 51 w 1323"/>
                    <a:gd name="T1" fmla="*/ 367 h 1322"/>
                    <a:gd name="T2" fmla="*/ 1323 w 1323"/>
                    <a:gd name="T3" fmla="*/ 1322 h 1322"/>
                    <a:gd name="T4" fmla="*/ 1323 w 1323"/>
                    <a:gd name="T5" fmla="*/ 974 h 1322"/>
                    <a:gd name="T6" fmla="*/ 0 w 1323"/>
                    <a:gd name="T7" fmla="*/ 0 h 1322"/>
                    <a:gd name="T8" fmla="*/ 51 w 1323"/>
                    <a:gd name="T9" fmla="*/ 367 h 1322"/>
                  </a:gdLst>
                  <a:ahLst/>
                  <a:cxnLst>
                    <a:cxn ang="0">
                      <a:pos x="T0" y="T1"/>
                    </a:cxn>
                    <a:cxn ang="0">
                      <a:pos x="T2" y="T3"/>
                    </a:cxn>
                    <a:cxn ang="0">
                      <a:pos x="T4" y="T5"/>
                    </a:cxn>
                    <a:cxn ang="0">
                      <a:pos x="T6" y="T7"/>
                    </a:cxn>
                    <a:cxn ang="0">
                      <a:pos x="T8" y="T9"/>
                    </a:cxn>
                  </a:cxnLst>
                  <a:rect l="0" t="0" r="r" b="b"/>
                  <a:pathLst>
                    <a:path w="1323" h="1322">
                      <a:moveTo>
                        <a:pt x="51" y="367"/>
                      </a:moveTo>
                      <a:lnTo>
                        <a:pt x="1323" y="1322"/>
                      </a:lnTo>
                      <a:lnTo>
                        <a:pt x="1323" y="974"/>
                      </a:lnTo>
                      <a:lnTo>
                        <a:pt x="0" y="0"/>
                      </a:lnTo>
                      <a:lnTo>
                        <a:pt x="51" y="367"/>
                      </a:lnTo>
                      <a:close/>
                    </a:path>
                  </a:pathLst>
                </a:custGeom>
                <a:solidFill>
                  <a:srgbClr val="808080"/>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 name="Freeform 8"/>
                <p:cNvSpPr>
                  <a:spLocks/>
                </p:cNvSpPr>
                <p:nvPr/>
              </p:nvSpPr>
              <p:spPr bwMode="gray">
                <a:xfrm>
                  <a:off x="2405" y="2924"/>
                  <a:ext cx="2083" cy="1418"/>
                </a:xfrm>
                <a:custGeom>
                  <a:avLst/>
                  <a:gdLst>
                    <a:gd name="T0" fmla="*/ 0 w 2083"/>
                    <a:gd name="T1" fmla="*/ 1070 h 1418"/>
                    <a:gd name="T2" fmla="*/ 2083 w 2083"/>
                    <a:gd name="T3" fmla="*/ 0 h 1418"/>
                    <a:gd name="T4" fmla="*/ 2045 w 2083"/>
                    <a:gd name="T5" fmla="*/ 355 h 1418"/>
                    <a:gd name="T6" fmla="*/ 7 w 2083"/>
                    <a:gd name="T7" fmla="*/ 1418 h 1418"/>
                    <a:gd name="T8" fmla="*/ 0 w 2083"/>
                    <a:gd name="T9" fmla="*/ 1070 h 1418"/>
                  </a:gdLst>
                  <a:ahLst/>
                  <a:cxnLst>
                    <a:cxn ang="0">
                      <a:pos x="T0" y="T1"/>
                    </a:cxn>
                    <a:cxn ang="0">
                      <a:pos x="T2" y="T3"/>
                    </a:cxn>
                    <a:cxn ang="0">
                      <a:pos x="T4" y="T5"/>
                    </a:cxn>
                    <a:cxn ang="0">
                      <a:pos x="T6" y="T7"/>
                    </a:cxn>
                    <a:cxn ang="0">
                      <a:pos x="T8" y="T9"/>
                    </a:cxn>
                  </a:cxnLst>
                  <a:rect l="0" t="0" r="r" b="b"/>
                  <a:pathLst>
                    <a:path w="2083" h="1418">
                      <a:moveTo>
                        <a:pt x="0" y="1070"/>
                      </a:moveTo>
                      <a:lnTo>
                        <a:pt x="2083" y="0"/>
                      </a:lnTo>
                      <a:lnTo>
                        <a:pt x="2045" y="355"/>
                      </a:lnTo>
                      <a:lnTo>
                        <a:pt x="7" y="1418"/>
                      </a:lnTo>
                      <a:lnTo>
                        <a:pt x="0" y="1070"/>
                      </a:lnTo>
                      <a:close/>
                    </a:path>
                  </a:pathLst>
                </a:custGeom>
                <a:solidFill>
                  <a:srgbClr val="FF6969"/>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 name="Freeform 9"/>
                <p:cNvSpPr>
                  <a:spLocks/>
                </p:cNvSpPr>
                <p:nvPr/>
              </p:nvSpPr>
              <p:spPr bwMode="gray">
                <a:xfrm>
                  <a:off x="1082" y="2355"/>
                  <a:ext cx="3406" cy="1639"/>
                </a:xfrm>
                <a:custGeom>
                  <a:avLst/>
                  <a:gdLst>
                    <a:gd name="T0" fmla="*/ 1323 w 3406"/>
                    <a:gd name="T1" fmla="*/ 1639 h 1639"/>
                    <a:gd name="T2" fmla="*/ 0 w 3406"/>
                    <a:gd name="T3" fmla="*/ 671 h 1639"/>
                    <a:gd name="T4" fmla="*/ 1969 w 3406"/>
                    <a:gd name="T5" fmla="*/ 0 h 1639"/>
                    <a:gd name="T6" fmla="*/ 3406 w 3406"/>
                    <a:gd name="T7" fmla="*/ 569 h 1639"/>
                    <a:gd name="T8" fmla="*/ 1323 w 3406"/>
                    <a:gd name="T9" fmla="*/ 1639 h 1639"/>
                  </a:gdLst>
                  <a:ahLst/>
                  <a:cxnLst>
                    <a:cxn ang="0">
                      <a:pos x="T0" y="T1"/>
                    </a:cxn>
                    <a:cxn ang="0">
                      <a:pos x="T2" y="T3"/>
                    </a:cxn>
                    <a:cxn ang="0">
                      <a:pos x="T4" y="T5"/>
                    </a:cxn>
                    <a:cxn ang="0">
                      <a:pos x="T6" y="T7"/>
                    </a:cxn>
                    <a:cxn ang="0">
                      <a:pos x="T8" y="T9"/>
                    </a:cxn>
                  </a:cxnLst>
                  <a:rect l="0" t="0" r="r" b="b"/>
                  <a:pathLst>
                    <a:path w="3406" h="1639">
                      <a:moveTo>
                        <a:pt x="1323" y="1639"/>
                      </a:moveTo>
                      <a:lnTo>
                        <a:pt x="0" y="671"/>
                      </a:lnTo>
                      <a:lnTo>
                        <a:pt x="1969" y="0"/>
                      </a:lnTo>
                      <a:lnTo>
                        <a:pt x="3406" y="569"/>
                      </a:lnTo>
                      <a:lnTo>
                        <a:pt x="1323" y="1639"/>
                      </a:lnTo>
                      <a:close/>
                    </a:path>
                  </a:pathLst>
                </a:custGeom>
                <a:solidFill>
                  <a:srgbClr val="969696"/>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6" name="Group 10"/>
              <p:cNvGrpSpPr>
                <a:grpSpLocks/>
              </p:cNvGrpSpPr>
              <p:nvPr/>
            </p:nvGrpSpPr>
            <p:grpSpPr bwMode="auto">
              <a:xfrm>
                <a:off x="1009" y="1723"/>
                <a:ext cx="3527" cy="1993"/>
                <a:chOff x="1082" y="2355"/>
                <a:chExt cx="3406" cy="1993"/>
              </a:xfrm>
            </p:grpSpPr>
            <p:sp>
              <p:nvSpPr>
                <p:cNvPr id="25" name="Freeform 11"/>
                <p:cNvSpPr>
                  <a:spLocks/>
                </p:cNvSpPr>
                <p:nvPr/>
              </p:nvSpPr>
              <p:spPr bwMode="gray">
                <a:xfrm>
                  <a:off x="1082" y="3026"/>
                  <a:ext cx="1338" cy="1322"/>
                </a:xfrm>
                <a:custGeom>
                  <a:avLst/>
                  <a:gdLst>
                    <a:gd name="T0" fmla="*/ 51 w 1323"/>
                    <a:gd name="T1" fmla="*/ 367 h 1322"/>
                    <a:gd name="T2" fmla="*/ 1323 w 1323"/>
                    <a:gd name="T3" fmla="*/ 1322 h 1322"/>
                    <a:gd name="T4" fmla="*/ 1323 w 1323"/>
                    <a:gd name="T5" fmla="*/ 974 h 1322"/>
                    <a:gd name="T6" fmla="*/ 0 w 1323"/>
                    <a:gd name="T7" fmla="*/ 0 h 1322"/>
                    <a:gd name="T8" fmla="*/ 51 w 1323"/>
                    <a:gd name="T9" fmla="*/ 367 h 1322"/>
                  </a:gdLst>
                  <a:ahLst/>
                  <a:cxnLst>
                    <a:cxn ang="0">
                      <a:pos x="T0" y="T1"/>
                    </a:cxn>
                    <a:cxn ang="0">
                      <a:pos x="T2" y="T3"/>
                    </a:cxn>
                    <a:cxn ang="0">
                      <a:pos x="T4" y="T5"/>
                    </a:cxn>
                    <a:cxn ang="0">
                      <a:pos x="T6" y="T7"/>
                    </a:cxn>
                    <a:cxn ang="0">
                      <a:pos x="T8" y="T9"/>
                    </a:cxn>
                  </a:cxnLst>
                  <a:rect l="0" t="0" r="r" b="b"/>
                  <a:pathLst>
                    <a:path w="1323" h="1322">
                      <a:moveTo>
                        <a:pt x="51" y="367"/>
                      </a:moveTo>
                      <a:lnTo>
                        <a:pt x="1323" y="1322"/>
                      </a:lnTo>
                      <a:lnTo>
                        <a:pt x="1323" y="974"/>
                      </a:lnTo>
                      <a:lnTo>
                        <a:pt x="0" y="0"/>
                      </a:lnTo>
                      <a:lnTo>
                        <a:pt x="51" y="367"/>
                      </a:lnTo>
                      <a:close/>
                    </a:path>
                  </a:pathLst>
                </a:custGeom>
                <a:solidFill>
                  <a:srgbClr val="B2B2B2"/>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 name="Freeform 12"/>
                <p:cNvSpPr>
                  <a:spLocks/>
                </p:cNvSpPr>
                <p:nvPr/>
              </p:nvSpPr>
              <p:spPr bwMode="gray">
                <a:xfrm>
                  <a:off x="2405" y="2924"/>
                  <a:ext cx="2083" cy="1418"/>
                </a:xfrm>
                <a:custGeom>
                  <a:avLst/>
                  <a:gdLst>
                    <a:gd name="T0" fmla="*/ 0 w 2083"/>
                    <a:gd name="T1" fmla="*/ 1070 h 1418"/>
                    <a:gd name="T2" fmla="*/ 2083 w 2083"/>
                    <a:gd name="T3" fmla="*/ 0 h 1418"/>
                    <a:gd name="T4" fmla="*/ 2045 w 2083"/>
                    <a:gd name="T5" fmla="*/ 355 h 1418"/>
                    <a:gd name="T6" fmla="*/ 7 w 2083"/>
                    <a:gd name="T7" fmla="*/ 1418 h 1418"/>
                    <a:gd name="T8" fmla="*/ 0 w 2083"/>
                    <a:gd name="T9" fmla="*/ 1070 h 1418"/>
                  </a:gdLst>
                  <a:ahLst/>
                  <a:cxnLst>
                    <a:cxn ang="0">
                      <a:pos x="T0" y="T1"/>
                    </a:cxn>
                    <a:cxn ang="0">
                      <a:pos x="T2" y="T3"/>
                    </a:cxn>
                    <a:cxn ang="0">
                      <a:pos x="T4" y="T5"/>
                    </a:cxn>
                    <a:cxn ang="0">
                      <a:pos x="T6" y="T7"/>
                    </a:cxn>
                    <a:cxn ang="0">
                      <a:pos x="T8" y="T9"/>
                    </a:cxn>
                  </a:cxnLst>
                  <a:rect l="0" t="0" r="r" b="b"/>
                  <a:pathLst>
                    <a:path w="2083" h="1418">
                      <a:moveTo>
                        <a:pt x="0" y="1070"/>
                      </a:moveTo>
                      <a:lnTo>
                        <a:pt x="2083" y="0"/>
                      </a:lnTo>
                      <a:lnTo>
                        <a:pt x="2045" y="355"/>
                      </a:lnTo>
                      <a:lnTo>
                        <a:pt x="7" y="1418"/>
                      </a:lnTo>
                      <a:lnTo>
                        <a:pt x="0" y="1070"/>
                      </a:lnTo>
                      <a:close/>
                    </a:path>
                  </a:pathLst>
                </a:custGeom>
                <a:solidFill>
                  <a:schemeClr val="accent1"/>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 name="Freeform 13"/>
                <p:cNvSpPr>
                  <a:spLocks/>
                </p:cNvSpPr>
                <p:nvPr/>
              </p:nvSpPr>
              <p:spPr bwMode="gray">
                <a:xfrm>
                  <a:off x="1082" y="2355"/>
                  <a:ext cx="3406" cy="1639"/>
                </a:xfrm>
                <a:custGeom>
                  <a:avLst/>
                  <a:gdLst>
                    <a:gd name="T0" fmla="*/ 1323 w 3406"/>
                    <a:gd name="T1" fmla="*/ 1639 h 1639"/>
                    <a:gd name="T2" fmla="*/ 0 w 3406"/>
                    <a:gd name="T3" fmla="*/ 671 h 1639"/>
                    <a:gd name="T4" fmla="*/ 1969 w 3406"/>
                    <a:gd name="T5" fmla="*/ 0 h 1639"/>
                    <a:gd name="T6" fmla="*/ 3406 w 3406"/>
                    <a:gd name="T7" fmla="*/ 569 h 1639"/>
                    <a:gd name="T8" fmla="*/ 1323 w 3406"/>
                    <a:gd name="T9" fmla="*/ 1639 h 1639"/>
                  </a:gdLst>
                  <a:ahLst/>
                  <a:cxnLst>
                    <a:cxn ang="0">
                      <a:pos x="T0" y="T1"/>
                    </a:cxn>
                    <a:cxn ang="0">
                      <a:pos x="T2" y="T3"/>
                    </a:cxn>
                    <a:cxn ang="0">
                      <a:pos x="T4" y="T5"/>
                    </a:cxn>
                    <a:cxn ang="0">
                      <a:pos x="T6" y="T7"/>
                    </a:cxn>
                    <a:cxn ang="0">
                      <a:pos x="T8" y="T9"/>
                    </a:cxn>
                  </a:cxnLst>
                  <a:rect l="0" t="0" r="r" b="b"/>
                  <a:pathLst>
                    <a:path w="3406" h="1639">
                      <a:moveTo>
                        <a:pt x="1323" y="1639"/>
                      </a:moveTo>
                      <a:lnTo>
                        <a:pt x="0" y="671"/>
                      </a:lnTo>
                      <a:lnTo>
                        <a:pt x="1969" y="0"/>
                      </a:lnTo>
                      <a:lnTo>
                        <a:pt x="3406" y="569"/>
                      </a:lnTo>
                      <a:lnTo>
                        <a:pt x="1323" y="1639"/>
                      </a:lnTo>
                      <a:close/>
                    </a:path>
                  </a:pathLst>
                </a:custGeom>
                <a:solidFill>
                  <a:srgbClr val="B4B4B4"/>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7" name="Group 14"/>
              <p:cNvGrpSpPr>
                <a:grpSpLocks/>
              </p:cNvGrpSpPr>
              <p:nvPr/>
            </p:nvGrpSpPr>
            <p:grpSpPr bwMode="auto">
              <a:xfrm>
                <a:off x="935" y="1219"/>
                <a:ext cx="3653" cy="1993"/>
                <a:chOff x="1082" y="2355"/>
                <a:chExt cx="3406" cy="1993"/>
              </a:xfrm>
            </p:grpSpPr>
            <p:sp>
              <p:nvSpPr>
                <p:cNvPr id="22" name="Freeform 15"/>
                <p:cNvSpPr>
                  <a:spLocks/>
                </p:cNvSpPr>
                <p:nvPr/>
              </p:nvSpPr>
              <p:spPr bwMode="gray">
                <a:xfrm>
                  <a:off x="1082" y="3026"/>
                  <a:ext cx="1338" cy="1322"/>
                </a:xfrm>
                <a:custGeom>
                  <a:avLst/>
                  <a:gdLst>
                    <a:gd name="T0" fmla="*/ 51 w 1323"/>
                    <a:gd name="T1" fmla="*/ 367 h 1322"/>
                    <a:gd name="T2" fmla="*/ 1323 w 1323"/>
                    <a:gd name="T3" fmla="*/ 1322 h 1322"/>
                    <a:gd name="T4" fmla="*/ 1323 w 1323"/>
                    <a:gd name="T5" fmla="*/ 974 h 1322"/>
                    <a:gd name="T6" fmla="*/ 0 w 1323"/>
                    <a:gd name="T7" fmla="*/ 0 h 1322"/>
                    <a:gd name="T8" fmla="*/ 51 w 1323"/>
                    <a:gd name="T9" fmla="*/ 367 h 1322"/>
                  </a:gdLst>
                  <a:ahLst/>
                  <a:cxnLst>
                    <a:cxn ang="0">
                      <a:pos x="T0" y="T1"/>
                    </a:cxn>
                    <a:cxn ang="0">
                      <a:pos x="T2" y="T3"/>
                    </a:cxn>
                    <a:cxn ang="0">
                      <a:pos x="T4" y="T5"/>
                    </a:cxn>
                    <a:cxn ang="0">
                      <a:pos x="T6" y="T7"/>
                    </a:cxn>
                    <a:cxn ang="0">
                      <a:pos x="T8" y="T9"/>
                    </a:cxn>
                  </a:cxnLst>
                  <a:rect l="0" t="0" r="r" b="b"/>
                  <a:pathLst>
                    <a:path w="1323" h="1322">
                      <a:moveTo>
                        <a:pt x="51" y="367"/>
                      </a:moveTo>
                      <a:lnTo>
                        <a:pt x="1323" y="1322"/>
                      </a:lnTo>
                      <a:lnTo>
                        <a:pt x="1323" y="974"/>
                      </a:lnTo>
                      <a:lnTo>
                        <a:pt x="0" y="0"/>
                      </a:lnTo>
                      <a:lnTo>
                        <a:pt x="51" y="367"/>
                      </a:lnTo>
                      <a:close/>
                    </a:path>
                  </a:pathLst>
                </a:custGeom>
                <a:solidFill>
                  <a:srgbClr val="C0C0C0"/>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 name="Freeform 16"/>
                <p:cNvSpPr>
                  <a:spLocks/>
                </p:cNvSpPr>
                <p:nvPr/>
              </p:nvSpPr>
              <p:spPr bwMode="gray">
                <a:xfrm>
                  <a:off x="2405" y="2924"/>
                  <a:ext cx="2083" cy="1418"/>
                </a:xfrm>
                <a:custGeom>
                  <a:avLst/>
                  <a:gdLst>
                    <a:gd name="T0" fmla="*/ 0 w 2083"/>
                    <a:gd name="T1" fmla="*/ 1070 h 1418"/>
                    <a:gd name="T2" fmla="*/ 2083 w 2083"/>
                    <a:gd name="T3" fmla="*/ 0 h 1418"/>
                    <a:gd name="T4" fmla="*/ 2045 w 2083"/>
                    <a:gd name="T5" fmla="*/ 355 h 1418"/>
                    <a:gd name="T6" fmla="*/ 7 w 2083"/>
                    <a:gd name="T7" fmla="*/ 1418 h 1418"/>
                    <a:gd name="T8" fmla="*/ 0 w 2083"/>
                    <a:gd name="T9" fmla="*/ 1070 h 1418"/>
                  </a:gdLst>
                  <a:ahLst/>
                  <a:cxnLst>
                    <a:cxn ang="0">
                      <a:pos x="T0" y="T1"/>
                    </a:cxn>
                    <a:cxn ang="0">
                      <a:pos x="T2" y="T3"/>
                    </a:cxn>
                    <a:cxn ang="0">
                      <a:pos x="T4" y="T5"/>
                    </a:cxn>
                    <a:cxn ang="0">
                      <a:pos x="T6" y="T7"/>
                    </a:cxn>
                    <a:cxn ang="0">
                      <a:pos x="T8" y="T9"/>
                    </a:cxn>
                  </a:cxnLst>
                  <a:rect l="0" t="0" r="r" b="b"/>
                  <a:pathLst>
                    <a:path w="2083" h="1418">
                      <a:moveTo>
                        <a:pt x="0" y="1070"/>
                      </a:moveTo>
                      <a:lnTo>
                        <a:pt x="2083" y="0"/>
                      </a:lnTo>
                      <a:lnTo>
                        <a:pt x="2045" y="355"/>
                      </a:lnTo>
                      <a:lnTo>
                        <a:pt x="7" y="1418"/>
                      </a:lnTo>
                      <a:lnTo>
                        <a:pt x="0" y="1070"/>
                      </a:lnTo>
                      <a:close/>
                    </a:path>
                  </a:pathLst>
                </a:custGeom>
                <a:solidFill>
                  <a:schemeClr val="folHlink"/>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 name="Freeform 17"/>
                <p:cNvSpPr>
                  <a:spLocks/>
                </p:cNvSpPr>
                <p:nvPr/>
              </p:nvSpPr>
              <p:spPr bwMode="gray">
                <a:xfrm>
                  <a:off x="1082" y="2355"/>
                  <a:ext cx="3406" cy="1639"/>
                </a:xfrm>
                <a:custGeom>
                  <a:avLst/>
                  <a:gdLst>
                    <a:gd name="T0" fmla="*/ 1323 w 3406"/>
                    <a:gd name="T1" fmla="*/ 1639 h 1639"/>
                    <a:gd name="T2" fmla="*/ 0 w 3406"/>
                    <a:gd name="T3" fmla="*/ 671 h 1639"/>
                    <a:gd name="T4" fmla="*/ 1969 w 3406"/>
                    <a:gd name="T5" fmla="*/ 0 h 1639"/>
                    <a:gd name="T6" fmla="*/ 3406 w 3406"/>
                    <a:gd name="T7" fmla="*/ 569 h 1639"/>
                    <a:gd name="T8" fmla="*/ 1323 w 3406"/>
                    <a:gd name="T9" fmla="*/ 1639 h 1639"/>
                  </a:gdLst>
                  <a:ahLst/>
                  <a:cxnLst>
                    <a:cxn ang="0">
                      <a:pos x="T0" y="T1"/>
                    </a:cxn>
                    <a:cxn ang="0">
                      <a:pos x="T2" y="T3"/>
                    </a:cxn>
                    <a:cxn ang="0">
                      <a:pos x="T4" y="T5"/>
                    </a:cxn>
                    <a:cxn ang="0">
                      <a:pos x="T6" y="T7"/>
                    </a:cxn>
                    <a:cxn ang="0">
                      <a:pos x="T8" y="T9"/>
                    </a:cxn>
                  </a:cxnLst>
                  <a:rect l="0" t="0" r="r" b="b"/>
                  <a:pathLst>
                    <a:path w="3406" h="1639">
                      <a:moveTo>
                        <a:pt x="1323" y="1639"/>
                      </a:moveTo>
                      <a:lnTo>
                        <a:pt x="0" y="671"/>
                      </a:lnTo>
                      <a:lnTo>
                        <a:pt x="1969" y="0"/>
                      </a:lnTo>
                      <a:lnTo>
                        <a:pt x="3406" y="569"/>
                      </a:lnTo>
                      <a:lnTo>
                        <a:pt x="1323" y="1639"/>
                      </a:lnTo>
                      <a:close/>
                    </a:path>
                  </a:pathLst>
                </a:custGeom>
                <a:solidFill>
                  <a:srgbClr val="DDDDDD"/>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8" name="Group 18"/>
              <p:cNvGrpSpPr>
                <a:grpSpLocks/>
              </p:cNvGrpSpPr>
              <p:nvPr/>
            </p:nvGrpSpPr>
            <p:grpSpPr bwMode="auto">
              <a:xfrm>
                <a:off x="862" y="713"/>
                <a:ext cx="3780" cy="1993"/>
                <a:chOff x="1082" y="2355"/>
                <a:chExt cx="3406" cy="1993"/>
              </a:xfrm>
            </p:grpSpPr>
            <p:sp>
              <p:nvSpPr>
                <p:cNvPr id="19" name="Freeform 19"/>
                <p:cNvSpPr>
                  <a:spLocks/>
                </p:cNvSpPr>
                <p:nvPr/>
              </p:nvSpPr>
              <p:spPr bwMode="gray">
                <a:xfrm>
                  <a:off x="1082" y="3026"/>
                  <a:ext cx="1338" cy="1322"/>
                </a:xfrm>
                <a:custGeom>
                  <a:avLst/>
                  <a:gdLst>
                    <a:gd name="T0" fmla="*/ 51 w 1323"/>
                    <a:gd name="T1" fmla="*/ 367 h 1322"/>
                    <a:gd name="T2" fmla="*/ 1323 w 1323"/>
                    <a:gd name="T3" fmla="*/ 1322 h 1322"/>
                    <a:gd name="T4" fmla="*/ 1323 w 1323"/>
                    <a:gd name="T5" fmla="*/ 974 h 1322"/>
                    <a:gd name="T6" fmla="*/ 0 w 1323"/>
                    <a:gd name="T7" fmla="*/ 0 h 1322"/>
                    <a:gd name="T8" fmla="*/ 51 w 1323"/>
                    <a:gd name="T9" fmla="*/ 367 h 1322"/>
                  </a:gdLst>
                  <a:ahLst/>
                  <a:cxnLst>
                    <a:cxn ang="0">
                      <a:pos x="T0" y="T1"/>
                    </a:cxn>
                    <a:cxn ang="0">
                      <a:pos x="T2" y="T3"/>
                    </a:cxn>
                    <a:cxn ang="0">
                      <a:pos x="T4" y="T5"/>
                    </a:cxn>
                    <a:cxn ang="0">
                      <a:pos x="T6" y="T7"/>
                    </a:cxn>
                    <a:cxn ang="0">
                      <a:pos x="T8" y="T9"/>
                    </a:cxn>
                  </a:cxnLst>
                  <a:rect l="0" t="0" r="r" b="b"/>
                  <a:pathLst>
                    <a:path w="1323" h="1322">
                      <a:moveTo>
                        <a:pt x="51" y="367"/>
                      </a:moveTo>
                      <a:lnTo>
                        <a:pt x="1323" y="1322"/>
                      </a:lnTo>
                      <a:lnTo>
                        <a:pt x="1323" y="974"/>
                      </a:lnTo>
                      <a:lnTo>
                        <a:pt x="0" y="0"/>
                      </a:lnTo>
                      <a:lnTo>
                        <a:pt x="51" y="367"/>
                      </a:lnTo>
                      <a:close/>
                    </a:path>
                  </a:pathLst>
                </a:custGeom>
                <a:solidFill>
                  <a:srgbClr val="DDDDDD"/>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 name="Freeform 20"/>
                <p:cNvSpPr>
                  <a:spLocks/>
                </p:cNvSpPr>
                <p:nvPr/>
              </p:nvSpPr>
              <p:spPr bwMode="gray">
                <a:xfrm>
                  <a:off x="2405" y="2924"/>
                  <a:ext cx="2083" cy="1418"/>
                </a:xfrm>
                <a:custGeom>
                  <a:avLst/>
                  <a:gdLst>
                    <a:gd name="T0" fmla="*/ 0 w 2083"/>
                    <a:gd name="T1" fmla="*/ 1070 h 1418"/>
                    <a:gd name="T2" fmla="*/ 2083 w 2083"/>
                    <a:gd name="T3" fmla="*/ 0 h 1418"/>
                    <a:gd name="T4" fmla="*/ 2045 w 2083"/>
                    <a:gd name="T5" fmla="*/ 355 h 1418"/>
                    <a:gd name="T6" fmla="*/ 7 w 2083"/>
                    <a:gd name="T7" fmla="*/ 1418 h 1418"/>
                    <a:gd name="T8" fmla="*/ 0 w 2083"/>
                    <a:gd name="T9" fmla="*/ 1070 h 1418"/>
                  </a:gdLst>
                  <a:ahLst/>
                  <a:cxnLst>
                    <a:cxn ang="0">
                      <a:pos x="T0" y="T1"/>
                    </a:cxn>
                    <a:cxn ang="0">
                      <a:pos x="T2" y="T3"/>
                    </a:cxn>
                    <a:cxn ang="0">
                      <a:pos x="T4" y="T5"/>
                    </a:cxn>
                    <a:cxn ang="0">
                      <a:pos x="T6" y="T7"/>
                    </a:cxn>
                    <a:cxn ang="0">
                      <a:pos x="T8" y="T9"/>
                    </a:cxn>
                  </a:cxnLst>
                  <a:rect l="0" t="0" r="r" b="b"/>
                  <a:pathLst>
                    <a:path w="2083" h="1418">
                      <a:moveTo>
                        <a:pt x="0" y="1070"/>
                      </a:moveTo>
                      <a:lnTo>
                        <a:pt x="2083" y="0"/>
                      </a:lnTo>
                      <a:lnTo>
                        <a:pt x="2045" y="355"/>
                      </a:lnTo>
                      <a:lnTo>
                        <a:pt x="7" y="1418"/>
                      </a:lnTo>
                      <a:lnTo>
                        <a:pt x="0" y="1070"/>
                      </a:lnTo>
                      <a:close/>
                    </a:path>
                  </a:pathLst>
                </a:custGeom>
                <a:solidFill>
                  <a:schemeClr val="accent2"/>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 name="Freeform 21"/>
                <p:cNvSpPr>
                  <a:spLocks/>
                </p:cNvSpPr>
                <p:nvPr/>
              </p:nvSpPr>
              <p:spPr bwMode="gray">
                <a:xfrm>
                  <a:off x="1082" y="2355"/>
                  <a:ext cx="3406" cy="1639"/>
                </a:xfrm>
                <a:custGeom>
                  <a:avLst/>
                  <a:gdLst>
                    <a:gd name="T0" fmla="*/ 1323 w 3406"/>
                    <a:gd name="T1" fmla="*/ 1639 h 1639"/>
                    <a:gd name="T2" fmla="*/ 0 w 3406"/>
                    <a:gd name="T3" fmla="*/ 671 h 1639"/>
                    <a:gd name="T4" fmla="*/ 1969 w 3406"/>
                    <a:gd name="T5" fmla="*/ 0 h 1639"/>
                    <a:gd name="T6" fmla="*/ 3406 w 3406"/>
                    <a:gd name="T7" fmla="*/ 569 h 1639"/>
                    <a:gd name="T8" fmla="*/ 1323 w 3406"/>
                    <a:gd name="T9" fmla="*/ 1639 h 1639"/>
                  </a:gdLst>
                  <a:ahLst/>
                  <a:cxnLst>
                    <a:cxn ang="0">
                      <a:pos x="T0" y="T1"/>
                    </a:cxn>
                    <a:cxn ang="0">
                      <a:pos x="T2" y="T3"/>
                    </a:cxn>
                    <a:cxn ang="0">
                      <a:pos x="T4" y="T5"/>
                    </a:cxn>
                    <a:cxn ang="0">
                      <a:pos x="T6" y="T7"/>
                    </a:cxn>
                    <a:cxn ang="0">
                      <a:pos x="T8" y="T9"/>
                    </a:cxn>
                  </a:cxnLst>
                  <a:rect l="0" t="0" r="r" b="b"/>
                  <a:pathLst>
                    <a:path w="3406" h="1639">
                      <a:moveTo>
                        <a:pt x="1323" y="1639"/>
                      </a:moveTo>
                      <a:lnTo>
                        <a:pt x="0" y="671"/>
                      </a:lnTo>
                      <a:lnTo>
                        <a:pt x="1969" y="0"/>
                      </a:lnTo>
                      <a:lnTo>
                        <a:pt x="3406" y="569"/>
                      </a:lnTo>
                      <a:lnTo>
                        <a:pt x="1323" y="1639"/>
                      </a:lnTo>
                      <a:close/>
                    </a:path>
                  </a:pathLst>
                </a:custGeom>
                <a:gradFill rotWithShape="1">
                  <a:gsLst>
                    <a:gs pos="0">
                      <a:srgbClr val="F8F8F8">
                        <a:gamma/>
                        <a:shade val="86275"/>
                        <a:invGamma/>
                      </a:srgbClr>
                    </a:gs>
                    <a:gs pos="100000">
                      <a:srgbClr val="F8F8F8"/>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10" name="AutoShape 22"/>
            <p:cNvSpPr>
              <a:spLocks/>
            </p:cNvSpPr>
            <p:nvPr/>
          </p:nvSpPr>
          <p:spPr bwMode="blackWhite">
            <a:xfrm>
              <a:off x="4933950" y="2971872"/>
              <a:ext cx="3416295" cy="515938"/>
            </a:xfrm>
            <a:prstGeom prst="callout2">
              <a:avLst>
                <a:gd name="adj1" fmla="val 46012"/>
                <a:gd name="adj2" fmla="val -1944"/>
                <a:gd name="adj3" fmla="val 49988"/>
                <a:gd name="adj4" fmla="val -12731"/>
                <a:gd name="adj5" fmla="val 236647"/>
                <a:gd name="adj6" fmla="val -23933"/>
              </a:avLst>
            </a:prstGeom>
            <a:noFill/>
            <a:ln w="9525">
              <a:solidFill>
                <a:srgbClr val="000000"/>
              </a:solidFill>
              <a:miter lim="800000"/>
              <a:headEnd type="diamond" w="med" len="med"/>
              <a:tailEnd/>
            </a:ln>
            <a:effectLst/>
            <a:extLst>
              <a:ext uri="{909E8E84-426E-40DD-AFC4-6F175D3DCCD1}">
                <a14:hiddenFill xmlns:a14="http://schemas.microsoft.com/office/drawing/2010/main">
                  <a:solidFill>
                    <a:srgbClr val="00336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0" hangingPunct="0"/>
              <a:r>
                <a:rPr lang="en-US" sz="1200" b="1" dirty="0" err="1">
                  <a:solidFill>
                    <a:schemeClr val="accent2"/>
                  </a:solidFill>
                  <a:cs typeface="Arial" panose="020B0604020202020204" pitchFamily="34" charset="0"/>
                </a:rPr>
                <a:t>Capaian</a:t>
              </a:r>
              <a:r>
                <a:rPr lang="en-US" sz="1200" b="1" dirty="0">
                  <a:solidFill>
                    <a:schemeClr val="accent2"/>
                  </a:solidFill>
                  <a:cs typeface="Arial" panose="020B0604020202020204" pitchFamily="34" charset="0"/>
                </a:rPr>
                <a:t> </a:t>
              </a:r>
              <a:r>
                <a:rPr lang="en-US" sz="1200" b="1" dirty="0" err="1">
                  <a:solidFill>
                    <a:schemeClr val="accent2"/>
                  </a:solidFill>
                  <a:cs typeface="Arial" panose="020B0604020202020204" pitchFamily="34" charset="0"/>
                </a:rPr>
                <a:t>Kinerja</a:t>
              </a:r>
              <a:endParaRPr lang="en-US" sz="1200" b="1" dirty="0">
                <a:solidFill>
                  <a:schemeClr val="accent2"/>
                </a:solidFill>
                <a:cs typeface="Arial" panose="020B0604020202020204" pitchFamily="34" charset="0"/>
              </a:endParaRPr>
            </a:p>
          </p:txBody>
        </p:sp>
        <p:sp>
          <p:nvSpPr>
            <p:cNvPr id="11" name="AutoShape 23"/>
            <p:cNvSpPr>
              <a:spLocks/>
            </p:cNvSpPr>
            <p:nvPr/>
          </p:nvSpPr>
          <p:spPr bwMode="blackWhite">
            <a:xfrm>
              <a:off x="4891087" y="3618039"/>
              <a:ext cx="3416295" cy="522287"/>
            </a:xfrm>
            <a:prstGeom prst="callout2">
              <a:avLst>
                <a:gd name="adj1" fmla="val 21884"/>
                <a:gd name="adj2" fmla="val -1954"/>
                <a:gd name="adj3" fmla="val 21884"/>
                <a:gd name="adj4" fmla="val -11843"/>
                <a:gd name="adj5" fmla="val 223382"/>
                <a:gd name="adj6" fmla="val -24128"/>
              </a:avLst>
            </a:prstGeom>
            <a:noFill/>
            <a:ln w="9525">
              <a:solidFill>
                <a:srgbClr val="000000"/>
              </a:solidFill>
              <a:miter lim="800000"/>
              <a:headEnd type="diamond" w="med" len="med"/>
              <a:tailEnd/>
            </a:ln>
            <a:effectLst/>
            <a:extLst>
              <a:ext uri="{909E8E84-426E-40DD-AFC4-6F175D3DCCD1}">
                <a14:hiddenFill xmlns:a14="http://schemas.microsoft.com/office/drawing/2010/main">
                  <a:solidFill>
                    <a:srgbClr val="00336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0" hangingPunct="0"/>
              <a:r>
                <a:rPr lang="en-US" sz="1200" b="1" dirty="0" err="1">
                  <a:solidFill>
                    <a:schemeClr val="folHlink"/>
                  </a:solidFill>
                  <a:cs typeface="Arial" panose="020B0604020202020204" pitchFamily="34" charset="0"/>
                </a:rPr>
                <a:t>Kelengkapan</a:t>
              </a:r>
              <a:r>
                <a:rPr lang="en-US" sz="1200" b="1" dirty="0">
                  <a:solidFill>
                    <a:schemeClr val="folHlink"/>
                  </a:solidFill>
                  <a:cs typeface="Arial" panose="020B0604020202020204" pitchFamily="34" charset="0"/>
                </a:rPr>
                <a:t> Data </a:t>
              </a:r>
              <a:r>
                <a:rPr lang="en-US" sz="1200" b="1" dirty="0" err="1">
                  <a:solidFill>
                    <a:schemeClr val="folHlink"/>
                  </a:solidFill>
                  <a:cs typeface="Arial" panose="020B0604020202020204" pitchFamily="34" charset="0"/>
                </a:rPr>
                <a:t>Pelaporan</a:t>
              </a:r>
              <a:r>
                <a:rPr lang="en-US" sz="1200" b="1" dirty="0">
                  <a:solidFill>
                    <a:schemeClr val="folHlink"/>
                  </a:solidFill>
                  <a:cs typeface="Arial" panose="020B0604020202020204" pitchFamily="34" charset="0"/>
                </a:rPr>
                <a:t> </a:t>
              </a:r>
              <a:r>
                <a:rPr lang="en-US" sz="1200" b="1" dirty="0" err="1">
                  <a:solidFill>
                    <a:schemeClr val="folHlink"/>
                  </a:solidFill>
                  <a:cs typeface="Arial" panose="020B0604020202020204" pitchFamily="34" charset="0"/>
                </a:rPr>
                <a:t>Capaian</a:t>
              </a:r>
              <a:r>
                <a:rPr lang="en-US" sz="1200" b="1" dirty="0">
                  <a:solidFill>
                    <a:schemeClr val="folHlink"/>
                  </a:solidFill>
                  <a:cs typeface="Arial" panose="020B0604020202020204" pitchFamily="34" charset="0"/>
                </a:rPr>
                <a:t> </a:t>
              </a:r>
              <a:r>
                <a:rPr lang="en-US" sz="1200" b="1" dirty="0" err="1">
                  <a:solidFill>
                    <a:schemeClr val="folHlink"/>
                  </a:solidFill>
                  <a:cs typeface="Arial" panose="020B0604020202020204" pitchFamily="34" charset="0"/>
                </a:rPr>
                <a:t>Kinerja</a:t>
              </a:r>
              <a:endParaRPr lang="en-US" sz="1200" b="1" dirty="0">
                <a:solidFill>
                  <a:schemeClr val="folHlink"/>
                </a:solidFill>
                <a:cs typeface="Arial" panose="020B0604020202020204" pitchFamily="34" charset="0"/>
              </a:endParaRPr>
            </a:p>
          </p:txBody>
        </p:sp>
        <p:sp>
          <p:nvSpPr>
            <p:cNvPr id="12" name="AutoShape 24"/>
            <p:cNvSpPr>
              <a:spLocks/>
            </p:cNvSpPr>
            <p:nvPr/>
          </p:nvSpPr>
          <p:spPr bwMode="blackWhite">
            <a:xfrm>
              <a:off x="4883150" y="4982184"/>
              <a:ext cx="3416295" cy="932914"/>
            </a:xfrm>
            <a:prstGeom prst="callout2">
              <a:avLst>
                <a:gd name="adj1" fmla="val 25440"/>
                <a:gd name="adj2" fmla="val -1972"/>
                <a:gd name="adj3" fmla="val 25440"/>
                <a:gd name="adj4" fmla="val -13551"/>
                <a:gd name="adj5" fmla="val 59391"/>
                <a:gd name="adj6" fmla="val -26841"/>
              </a:avLst>
            </a:prstGeom>
            <a:noFill/>
            <a:ln w="9525">
              <a:solidFill>
                <a:srgbClr val="000000"/>
              </a:solidFill>
              <a:miter lim="800000"/>
              <a:headEnd type="diamond" w="med" len="med"/>
              <a:tailEnd/>
            </a:ln>
            <a:effectLst/>
            <a:extLst>
              <a:ext uri="{909E8E84-426E-40DD-AFC4-6F175D3DCCD1}">
                <a14:hiddenFill xmlns:a14="http://schemas.microsoft.com/office/drawing/2010/main">
                  <a:solidFill>
                    <a:srgbClr val="00336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0" hangingPunct="0"/>
              <a:r>
                <a:rPr lang="en-US" sz="1200" b="1" dirty="0" err="1">
                  <a:solidFill>
                    <a:srgbClr val="FF6969"/>
                  </a:solidFill>
                  <a:cs typeface="Arial" panose="020B0604020202020204" pitchFamily="34" charset="0"/>
                </a:rPr>
                <a:t>Kelengkapan</a:t>
              </a:r>
              <a:r>
                <a:rPr lang="en-US" sz="1200" b="1" dirty="0">
                  <a:solidFill>
                    <a:srgbClr val="FF6969"/>
                  </a:solidFill>
                  <a:cs typeface="Arial" panose="020B0604020202020204" pitchFamily="34" charset="0"/>
                </a:rPr>
                <a:t> </a:t>
              </a:r>
              <a:r>
                <a:rPr lang="en-US" sz="1200" b="1" dirty="0" err="1">
                  <a:solidFill>
                    <a:srgbClr val="FF6969"/>
                  </a:solidFill>
                  <a:cs typeface="Arial" panose="020B0604020202020204" pitchFamily="34" charset="0"/>
                </a:rPr>
                <a:t>dan</a:t>
              </a:r>
              <a:r>
                <a:rPr lang="en-US" sz="1200" b="1" dirty="0">
                  <a:solidFill>
                    <a:srgbClr val="FF6969"/>
                  </a:solidFill>
                  <a:cs typeface="Arial" panose="020B0604020202020204" pitchFamily="34" charset="0"/>
                </a:rPr>
                <a:t> Ketepatan </a:t>
              </a:r>
              <a:r>
                <a:rPr lang="en-US" sz="1200" b="1" dirty="0" err="1">
                  <a:solidFill>
                    <a:srgbClr val="FF6969"/>
                  </a:solidFill>
                  <a:cs typeface="Arial" panose="020B0604020202020204" pitchFamily="34" charset="0"/>
                </a:rPr>
                <a:t>Waktu</a:t>
              </a:r>
              <a:r>
                <a:rPr lang="en-US" sz="1200" b="1" dirty="0">
                  <a:solidFill>
                    <a:srgbClr val="FF6969"/>
                  </a:solidFill>
                  <a:cs typeface="Arial" panose="020B0604020202020204" pitchFamily="34" charset="0"/>
                </a:rPr>
                <a:t> </a:t>
              </a:r>
              <a:r>
                <a:rPr lang="en-US" sz="1200" b="1" dirty="0" err="1">
                  <a:solidFill>
                    <a:srgbClr val="FF6969"/>
                  </a:solidFill>
                  <a:cs typeface="Arial" panose="020B0604020202020204" pitchFamily="34" charset="0"/>
                </a:rPr>
                <a:t>Penyusunan</a:t>
              </a:r>
              <a:r>
                <a:rPr lang="en-US" sz="1200" b="1" dirty="0">
                  <a:solidFill>
                    <a:srgbClr val="FF6969"/>
                  </a:solidFill>
                  <a:cs typeface="Arial" panose="020B0604020202020204" pitchFamily="34" charset="0"/>
                </a:rPr>
                <a:t> </a:t>
              </a:r>
              <a:r>
                <a:rPr lang="en-US" sz="1200" b="1" dirty="0" err="1">
                  <a:solidFill>
                    <a:srgbClr val="FF6969"/>
                  </a:solidFill>
                  <a:cs typeface="Arial" panose="020B0604020202020204" pitchFamily="34" charset="0"/>
                </a:rPr>
                <a:t>Dokumen</a:t>
              </a:r>
              <a:r>
                <a:rPr lang="en-US" sz="1200" b="1" dirty="0">
                  <a:solidFill>
                    <a:srgbClr val="FF6969"/>
                  </a:solidFill>
                  <a:cs typeface="Arial" panose="020B0604020202020204" pitchFamily="34" charset="0"/>
                </a:rPr>
                <a:t> SAKIP</a:t>
              </a:r>
            </a:p>
          </p:txBody>
        </p:sp>
        <p:sp>
          <p:nvSpPr>
            <p:cNvPr id="13" name="AutoShape 25"/>
            <p:cNvSpPr>
              <a:spLocks/>
            </p:cNvSpPr>
            <p:nvPr/>
          </p:nvSpPr>
          <p:spPr bwMode="blackWhite">
            <a:xfrm>
              <a:off x="4883150" y="4334780"/>
              <a:ext cx="3357393" cy="482600"/>
            </a:xfrm>
            <a:prstGeom prst="callout2">
              <a:avLst>
                <a:gd name="adj1" fmla="val 23685"/>
                <a:gd name="adj2" fmla="val -1963"/>
                <a:gd name="adj3" fmla="val 23685"/>
                <a:gd name="adj4" fmla="val -13218"/>
                <a:gd name="adj5" fmla="val 157894"/>
                <a:gd name="adj6" fmla="val -24755"/>
              </a:avLst>
            </a:prstGeom>
            <a:noFill/>
            <a:ln w="9525">
              <a:solidFill>
                <a:srgbClr val="000000"/>
              </a:solidFill>
              <a:miter lim="800000"/>
              <a:headEnd type="diamond" w="med" len="med"/>
              <a:tailEnd/>
            </a:ln>
            <a:effectLst/>
            <a:extLst>
              <a:ext uri="{909E8E84-426E-40DD-AFC4-6F175D3DCCD1}">
                <a14:hiddenFill xmlns:a14="http://schemas.microsoft.com/office/drawing/2010/main">
                  <a:solidFill>
                    <a:srgbClr val="00336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0" hangingPunct="0"/>
              <a:r>
                <a:rPr lang="en-US" sz="1200" b="1" dirty="0">
                  <a:solidFill>
                    <a:schemeClr val="accent1"/>
                  </a:solidFill>
                  <a:cs typeface="Arial" panose="020B0604020202020204" pitchFamily="34" charset="0"/>
                </a:rPr>
                <a:t>Ketepatan </a:t>
              </a:r>
              <a:r>
                <a:rPr lang="en-US" sz="1200" b="1" dirty="0" err="1">
                  <a:solidFill>
                    <a:schemeClr val="accent1"/>
                  </a:solidFill>
                  <a:cs typeface="Arial" panose="020B0604020202020204" pitchFamily="34" charset="0"/>
                </a:rPr>
                <a:t>Waktu</a:t>
              </a:r>
              <a:r>
                <a:rPr lang="en-US" sz="1200" b="1" dirty="0">
                  <a:solidFill>
                    <a:schemeClr val="accent1"/>
                  </a:solidFill>
                  <a:cs typeface="Arial" panose="020B0604020202020204" pitchFamily="34" charset="0"/>
                </a:rPr>
                <a:t> </a:t>
              </a:r>
              <a:r>
                <a:rPr lang="en-US" sz="1200" b="1" dirty="0" err="1">
                  <a:solidFill>
                    <a:schemeClr val="accent1"/>
                  </a:solidFill>
                  <a:cs typeface="Arial" panose="020B0604020202020204" pitchFamily="34" charset="0"/>
                </a:rPr>
                <a:t>Pelaporan</a:t>
              </a:r>
              <a:r>
                <a:rPr lang="en-US" sz="1200" b="1" dirty="0">
                  <a:solidFill>
                    <a:schemeClr val="accent1"/>
                  </a:solidFill>
                  <a:cs typeface="Arial" panose="020B0604020202020204" pitchFamily="34" charset="0"/>
                </a:rPr>
                <a:t> </a:t>
              </a:r>
              <a:r>
                <a:rPr lang="en-US" sz="1200" b="1" dirty="0" err="1">
                  <a:solidFill>
                    <a:schemeClr val="accent1"/>
                  </a:solidFill>
                  <a:cs typeface="Arial" panose="020B0604020202020204" pitchFamily="34" charset="0"/>
                </a:rPr>
                <a:t>Capaian</a:t>
              </a:r>
              <a:r>
                <a:rPr lang="en-US" sz="1200" b="1" dirty="0">
                  <a:solidFill>
                    <a:schemeClr val="accent1"/>
                  </a:solidFill>
                  <a:cs typeface="Arial" panose="020B0604020202020204" pitchFamily="34" charset="0"/>
                </a:rPr>
                <a:t> </a:t>
              </a:r>
              <a:r>
                <a:rPr lang="en-US" sz="1200" b="1" dirty="0" err="1">
                  <a:solidFill>
                    <a:schemeClr val="accent1"/>
                  </a:solidFill>
                  <a:cs typeface="Arial" panose="020B0604020202020204" pitchFamily="34" charset="0"/>
                </a:rPr>
                <a:t>Kinerja</a:t>
              </a:r>
              <a:endParaRPr lang="en-US" sz="1200" b="1" dirty="0">
                <a:solidFill>
                  <a:schemeClr val="accent1"/>
                </a:solidFill>
                <a:cs typeface="Arial" panose="020B0604020202020204" pitchFamily="34" charset="0"/>
              </a:endParaRPr>
            </a:p>
          </p:txBody>
        </p:sp>
        <p:pic>
          <p:nvPicPr>
            <p:cNvPr id="14" name="Picture 28" descr="num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3125" y="1752600"/>
              <a:ext cx="2447925" cy="2759075"/>
            </a:xfrm>
            <a:prstGeom prst="rect">
              <a:avLst/>
            </a:prstGeom>
            <a:noFill/>
            <a:extLst>
              <a:ext uri="{909E8E84-426E-40DD-AFC4-6F175D3DCCD1}">
                <a14:hiddenFill xmlns:a14="http://schemas.microsoft.com/office/drawing/2010/main">
                  <a:solidFill>
                    <a:srgbClr val="FFFFFF"/>
                  </a:solidFill>
                </a14:hiddenFill>
              </a:ext>
            </a:extLst>
          </p:spPr>
        </p:pic>
      </p:grpSp>
      <p:sp>
        <p:nvSpPr>
          <p:cNvPr id="31" name="Rectangle 30"/>
          <p:cNvSpPr/>
          <p:nvPr/>
        </p:nvSpPr>
        <p:spPr>
          <a:xfrm>
            <a:off x="287533" y="1598468"/>
            <a:ext cx="2376000" cy="2123658"/>
          </a:xfrm>
          <a:prstGeom prst="rect">
            <a:avLst/>
          </a:prstGeom>
        </p:spPr>
        <p:txBody>
          <a:bodyPr wrap="square">
            <a:spAutoFit/>
          </a:bodyPr>
          <a:lstStyle/>
          <a:p>
            <a:pPr algn="just"/>
            <a:r>
              <a:rPr lang="en-US" sz="1200" dirty="0" err="1">
                <a:solidFill>
                  <a:schemeClr val="bg1"/>
                </a:solidFill>
                <a:ea typeface="Times New Roman" panose="02020603050405020304" pitchFamily="18" charset="0"/>
                <a:cs typeface="Arial" panose="020B0604020202020204" pitchFamily="34" charset="0"/>
              </a:rPr>
              <a:t>Penghargaan</a:t>
            </a:r>
            <a:r>
              <a:rPr lang="en-US" sz="1200" dirty="0">
                <a:solidFill>
                  <a:schemeClr val="bg1"/>
                </a:solidFill>
                <a:ea typeface="Times New Roman" panose="02020603050405020304" pitchFamily="18" charset="0"/>
                <a:cs typeface="Arial" panose="020B0604020202020204" pitchFamily="34" charset="0"/>
              </a:rPr>
              <a:t> </a:t>
            </a:r>
            <a:r>
              <a:rPr lang="en-US" sz="1200" dirty="0" err="1">
                <a:solidFill>
                  <a:schemeClr val="bg1"/>
                </a:solidFill>
                <a:ea typeface="Times New Roman" panose="02020603050405020304" pitchFamily="18" charset="0"/>
                <a:cs typeface="Arial" panose="020B0604020202020204" pitchFamily="34" charset="0"/>
              </a:rPr>
              <a:t>dari</a:t>
            </a:r>
            <a:r>
              <a:rPr lang="en-US" sz="1200" dirty="0">
                <a:solidFill>
                  <a:schemeClr val="bg1"/>
                </a:solidFill>
                <a:ea typeface="Times New Roman" panose="02020603050405020304" pitchFamily="18" charset="0"/>
                <a:cs typeface="Arial" panose="020B0604020202020204" pitchFamily="34" charset="0"/>
              </a:rPr>
              <a:t> </a:t>
            </a:r>
            <a:r>
              <a:rPr lang="en-US" sz="1200" dirty="0" err="1">
                <a:solidFill>
                  <a:schemeClr val="bg1"/>
                </a:solidFill>
                <a:ea typeface="Times New Roman" panose="02020603050405020304" pitchFamily="18" charset="0"/>
                <a:cs typeface="Arial" panose="020B0604020202020204" pitchFamily="34" charset="0"/>
              </a:rPr>
              <a:t>Sekretariat</a:t>
            </a:r>
            <a:r>
              <a:rPr lang="en-US" sz="1200" dirty="0">
                <a:solidFill>
                  <a:schemeClr val="bg1"/>
                </a:solidFill>
                <a:ea typeface="Times New Roman" panose="02020603050405020304" pitchFamily="18" charset="0"/>
                <a:cs typeface="Arial" panose="020B0604020202020204" pitchFamily="34" charset="0"/>
              </a:rPr>
              <a:t> </a:t>
            </a:r>
            <a:r>
              <a:rPr lang="en-US" sz="1200" dirty="0" err="1">
                <a:solidFill>
                  <a:schemeClr val="bg1"/>
                </a:solidFill>
                <a:ea typeface="Times New Roman" panose="02020603050405020304" pitchFamily="18" charset="0"/>
                <a:cs typeface="Arial" panose="020B0604020202020204" pitchFamily="34" charset="0"/>
              </a:rPr>
              <a:t>Jenderal</a:t>
            </a:r>
            <a:r>
              <a:rPr lang="en-US" sz="1200" dirty="0">
                <a:solidFill>
                  <a:schemeClr val="bg1"/>
                </a:solidFill>
                <a:ea typeface="Times New Roman" panose="02020603050405020304" pitchFamily="18" charset="0"/>
                <a:cs typeface="Arial" panose="020B0604020202020204" pitchFamily="34" charset="0"/>
              </a:rPr>
              <a:t> </a:t>
            </a:r>
            <a:r>
              <a:rPr lang="en-US" sz="1200" dirty="0" err="1">
                <a:solidFill>
                  <a:schemeClr val="bg1"/>
                </a:solidFill>
                <a:ea typeface="Times New Roman" panose="02020603050405020304" pitchFamily="18" charset="0"/>
                <a:cs typeface="Arial" panose="020B0604020202020204" pitchFamily="34" charset="0"/>
              </a:rPr>
              <a:t>diberikan</a:t>
            </a:r>
            <a:r>
              <a:rPr lang="en-US" sz="1200" dirty="0">
                <a:solidFill>
                  <a:schemeClr val="bg1"/>
                </a:solidFill>
                <a:ea typeface="Times New Roman" panose="02020603050405020304" pitchFamily="18" charset="0"/>
                <a:cs typeface="Arial" panose="020B0604020202020204" pitchFamily="34" charset="0"/>
              </a:rPr>
              <a:t> </a:t>
            </a:r>
            <a:r>
              <a:rPr lang="en-US" sz="1200" dirty="0" err="1">
                <a:solidFill>
                  <a:schemeClr val="bg1"/>
                </a:solidFill>
                <a:ea typeface="Times New Roman" panose="02020603050405020304" pitchFamily="18" charset="0"/>
                <a:cs typeface="Arial" panose="020B0604020202020204" pitchFamily="34" charset="0"/>
              </a:rPr>
              <a:t>terhadap</a:t>
            </a:r>
            <a:r>
              <a:rPr lang="en-US" sz="1200" dirty="0">
                <a:solidFill>
                  <a:schemeClr val="bg1"/>
                </a:solidFill>
                <a:ea typeface="Times New Roman" panose="02020603050405020304" pitchFamily="18" charset="0"/>
                <a:cs typeface="Arial" panose="020B0604020202020204" pitchFamily="34" charset="0"/>
              </a:rPr>
              <a:t> </a:t>
            </a:r>
            <a:r>
              <a:rPr lang="en-US" sz="1200" dirty="0" err="1">
                <a:solidFill>
                  <a:schemeClr val="bg1"/>
                </a:solidFill>
                <a:ea typeface="Times New Roman" panose="02020603050405020304" pitchFamily="18" charset="0"/>
                <a:cs typeface="Arial" panose="020B0604020202020204" pitchFamily="34" charset="0"/>
              </a:rPr>
              <a:t>ketaatan</a:t>
            </a:r>
            <a:r>
              <a:rPr lang="en-US" sz="1200" dirty="0">
                <a:solidFill>
                  <a:schemeClr val="bg1"/>
                </a:solidFill>
                <a:ea typeface="Times New Roman" panose="02020603050405020304" pitchFamily="18" charset="0"/>
                <a:cs typeface="Arial" panose="020B0604020202020204" pitchFamily="34" charset="0"/>
              </a:rPr>
              <a:t> </a:t>
            </a:r>
            <a:r>
              <a:rPr lang="en-US" sz="1200" dirty="0" err="1">
                <a:solidFill>
                  <a:schemeClr val="bg1"/>
                </a:solidFill>
                <a:ea typeface="Times New Roman" panose="02020603050405020304" pitchFamily="18" charset="0"/>
                <a:cs typeface="Arial" panose="020B0604020202020204" pitchFamily="34" charset="0"/>
              </a:rPr>
              <a:t>atas</a:t>
            </a:r>
            <a:r>
              <a:rPr lang="en-US" sz="1200" dirty="0">
                <a:solidFill>
                  <a:schemeClr val="bg1"/>
                </a:solidFill>
                <a:ea typeface="Times New Roman" panose="02020603050405020304" pitchFamily="18" charset="0"/>
                <a:cs typeface="Arial" panose="020B0604020202020204" pitchFamily="34" charset="0"/>
              </a:rPr>
              <a:t> </a:t>
            </a:r>
            <a:r>
              <a:rPr lang="en-US" sz="1200" dirty="0" err="1">
                <a:solidFill>
                  <a:schemeClr val="bg1"/>
                </a:solidFill>
                <a:ea typeface="Times New Roman" panose="02020603050405020304" pitchFamily="18" charset="0"/>
                <a:cs typeface="Arial" panose="020B0604020202020204" pitchFamily="34" charset="0"/>
              </a:rPr>
              <a:t>pelaksanaan</a:t>
            </a:r>
            <a:r>
              <a:rPr lang="en-US" sz="1200" dirty="0">
                <a:solidFill>
                  <a:schemeClr val="bg1"/>
                </a:solidFill>
                <a:ea typeface="Times New Roman" panose="02020603050405020304" pitchFamily="18" charset="0"/>
                <a:cs typeface="Arial" panose="020B0604020202020204" pitchFamily="34" charset="0"/>
              </a:rPr>
              <a:t> proses </a:t>
            </a:r>
            <a:r>
              <a:rPr lang="en-US" sz="1200" dirty="0" err="1">
                <a:solidFill>
                  <a:schemeClr val="bg1"/>
                </a:solidFill>
                <a:ea typeface="Times New Roman" panose="02020603050405020304" pitchFamily="18" charset="0"/>
                <a:cs typeface="Arial" panose="020B0604020202020204" pitchFamily="34" charset="0"/>
              </a:rPr>
              <a:t>penerapan</a:t>
            </a:r>
            <a:r>
              <a:rPr lang="en-US" sz="1200" dirty="0">
                <a:solidFill>
                  <a:schemeClr val="bg1"/>
                </a:solidFill>
                <a:ea typeface="Times New Roman" panose="02020603050405020304" pitchFamily="18" charset="0"/>
                <a:cs typeface="Arial" panose="020B0604020202020204" pitchFamily="34" charset="0"/>
              </a:rPr>
              <a:t> </a:t>
            </a:r>
            <a:r>
              <a:rPr lang="en-US" sz="1200" dirty="0" err="1">
                <a:solidFill>
                  <a:schemeClr val="bg1"/>
                </a:solidFill>
                <a:ea typeface="Times New Roman" panose="02020603050405020304" pitchFamily="18" charset="0"/>
                <a:cs typeface="Arial" panose="020B0604020202020204" pitchFamily="34" charset="0"/>
              </a:rPr>
              <a:t>Sistem</a:t>
            </a:r>
            <a:r>
              <a:rPr lang="en-US" sz="1200" dirty="0">
                <a:solidFill>
                  <a:schemeClr val="bg1"/>
                </a:solidFill>
                <a:ea typeface="Times New Roman" panose="02020603050405020304" pitchFamily="18" charset="0"/>
                <a:cs typeface="Arial" panose="020B0604020202020204" pitchFamily="34" charset="0"/>
              </a:rPr>
              <a:t> </a:t>
            </a:r>
            <a:r>
              <a:rPr lang="en-US" sz="1200" dirty="0" err="1">
                <a:solidFill>
                  <a:schemeClr val="bg1"/>
                </a:solidFill>
                <a:ea typeface="Times New Roman" panose="02020603050405020304" pitchFamily="18" charset="0"/>
                <a:cs typeface="Arial" panose="020B0604020202020204" pitchFamily="34" charset="0"/>
              </a:rPr>
              <a:t>Aplikasi</a:t>
            </a:r>
            <a:r>
              <a:rPr lang="en-US" sz="1200" dirty="0">
                <a:solidFill>
                  <a:schemeClr val="bg1"/>
                </a:solidFill>
                <a:ea typeface="Times New Roman" panose="02020603050405020304" pitchFamily="18" charset="0"/>
                <a:cs typeface="Arial" panose="020B0604020202020204" pitchFamily="34" charset="0"/>
              </a:rPr>
              <a:t> </a:t>
            </a:r>
            <a:r>
              <a:rPr lang="en-US" sz="1200" dirty="0" err="1">
                <a:solidFill>
                  <a:schemeClr val="bg1"/>
                </a:solidFill>
                <a:ea typeface="Times New Roman" panose="02020603050405020304" pitchFamily="18" charset="0"/>
                <a:cs typeface="Arial" panose="020B0604020202020204" pitchFamily="34" charset="0"/>
              </a:rPr>
              <a:t>Pengukuran</a:t>
            </a:r>
            <a:r>
              <a:rPr lang="en-US" sz="1200" dirty="0">
                <a:solidFill>
                  <a:schemeClr val="bg1"/>
                </a:solidFill>
                <a:ea typeface="Times New Roman" panose="02020603050405020304" pitchFamily="18" charset="0"/>
                <a:cs typeface="Arial" panose="020B0604020202020204" pitchFamily="34" charset="0"/>
              </a:rPr>
              <a:t> </a:t>
            </a:r>
            <a:r>
              <a:rPr lang="en-US" sz="1200" dirty="0" err="1">
                <a:solidFill>
                  <a:schemeClr val="bg1"/>
                </a:solidFill>
                <a:ea typeface="Times New Roman" panose="02020603050405020304" pitchFamily="18" charset="0"/>
                <a:cs typeface="Arial" panose="020B0604020202020204" pitchFamily="34" charset="0"/>
              </a:rPr>
              <a:t>Kinerja</a:t>
            </a:r>
            <a:r>
              <a:rPr lang="en-US" sz="1200" dirty="0">
                <a:solidFill>
                  <a:schemeClr val="bg1"/>
                </a:solidFill>
                <a:ea typeface="Times New Roman" panose="02020603050405020304" pitchFamily="18" charset="0"/>
                <a:cs typeface="Arial" panose="020B0604020202020204" pitchFamily="34" charset="0"/>
              </a:rPr>
              <a:t> </a:t>
            </a:r>
            <a:r>
              <a:rPr lang="en-US" sz="1200" dirty="0" err="1">
                <a:solidFill>
                  <a:schemeClr val="bg1"/>
                </a:solidFill>
                <a:ea typeface="Times New Roman" panose="02020603050405020304" pitchFamily="18" charset="0"/>
                <a:cs typeface="Arial" panose="020B0604020202020204" pitchFamily="34" charset="0"/>
              </a:rPr>
              <a:t>pada</a:t>
            </a:r>
            <a:r>
              <a:rPr lang="en-US" sz="1200" dirty="0">
                <a:solidFill>
                  <a:schemeClr val="bg1"/>
                </a:solidFill>
                <a:ea typeface="Times New Roman" panose="02020603050405020304" pitchFamily="18" charset="0"/>
                <a:cs typeface="Arial" panose="020B0604020202020204" pitchFamily="34" charset="0"/>
              </a:rPr>
              <a:t> Unit </a:t>
            </a:r>
            <a:r>
              <a:rPr lang="en-US" sz="1200" dirty="0" err="1">
                <a:solidFill>
                  <a:schemeClr val="bg1"/>
                </a:solidFill>
                <a:ea typeface="Times New Roman" panose="02020603050405020304" pitchFamily="18" charset="0"/>
                <a:cs typeface="Arial" panose="020B0604020202020204" pitchFamily="34" charset="0"/>
              </a:rPr>
              <a:t>Kerja</a:t>
            </a:r>
            <a:r>
              <a:rPr lang="en-US" sz="1200" dirty="0">
                <a:solidFill>
                  <a:schemeClr val="bg1"/>
                </a:solidFill>
                <a:ea typeface="Times New Roman" panose="02020603050405020304" pitchFamily="18" charset="0"/>
                <a:cs typeface="Arial" panose="020B0604020202020204" pitchFamily="34" charset="0"/>
              </a:rPr>
              <a:t> di </a:t>
            </a:r>
            <a:r>
              <a:rPr lang="en-US" sz="1200" dirty="0" err="1">
                <a:solidFill>
                  <a:schemeClr val="bg1"/>
                </a:solidFill>
                <a:ea typeface="Times New Roman" panose="02020603050405020304" pitchFamily="18" charset="0"/>
                <a:cs typeface="Arial" panose="020B0604020202020204" pitchFamily="34" charset="0"/>
              </a:rPr>
              <a:t>Lingkungan</a:t>
            </a:r>
            <a:r>
              <a:rPr lang="en-US" sz="1200" dirty="0">
                <a:solidFill>
                  <a:schemeClr val="bg1"/>
                </a:solidFill>
                <a:ea typeface="Times New Roman" panose="02020603050405020304" pitchFamily="18" charset="0"/>
                <a:cs typeface="Arial" panose="020B0604020202020204" pitchFamily="34" charset="0"/>
              </a:rPr>
              <a:t> </a:t>
            </a:r>
            <a:r>
              <a:rPr lang="en-US" sz="1200" dirty="0" err="1">
                <a:solidFill>
                  <a:schemeClr val="bg1"/>
                </a:solidFill>
                <a:ea typeface="Times New Roman" panose="02020603050405020304" pitchFamily="18" charset="0"/>
                <a:cs typeface="Arial" panose="020B0604020202020204" pitchFamily="34" charset="0"/>
              </a:rPr>
              <a:t>Kementerian</a:t>
            </a:r>
            <a:r>
              <a:rPr lang="en-US" sz="1200" dirty="0">
                <a:solidFill>
                  <a:schemeClr val="bg1"/>
                </a:solidFill>
                <a:ea typeface="Times New Roman" panose="02020603050405020304" pitchFamily="18" charset="0"/>
                <a:cs typeface="Arial" panose="020B0604020202020204" pitchFamily="34" charset="0"/>
              </a:rPr>
              <a:t> </a:t>
            </a:r>
            <a:r>
              <a:rPr lang="en-US" sz="1200" dirty="0" err="1">
                <a:solidFill>
                  <a:schemeClr val="bg1"/>
                </a:solidFill>
                <a:ea typeface="Times New Roman" panose="02020603050405020304" pitchFamily="18" charset="0"/>
                <a:cs typeface="Arial" panose="020B0604020202020204" pitchFamily="34" charset="0"/>
              </a:rPr>
              <a:t>Perhubungan</a:t>
            </a:r>
            <a:r>
              <a:rPr lang="en-US" sz="1200" dirty="0">
                <a:solidFill>
                  <a:schemeClr val="bg1"/>
                </a:solidFill>
                <a:ea typeface="Times New Roman" panose="02020603050405020304" pitchFamily="18" charset="0"/>
                <a:cs typeface="Arial" panose="020B0604020202020204" pitchFamily="34" charset="0"/>
              </a:rPr>
              <a:t>, </a:t>
            </a:r>
            <a:r>
              <a:rPr lang="en-US" sz="1200" dirty="0" err="1">
                <a:solidFill>
                  <a:schemeClr val="bg1"/>
                </a:solidFill>
                <a:ea typeface="Times New Roman" panose="02020603050405020304" pitchFamily="18" charset="0"/>
                <a:cs typeface="Arial" panose="020B0604020202020204" pitchFamily="34" charset="0"/>
              </a:rPr>
              <a:t>dimulai</a:t>
            </a:r>
            <a:r>
              <a:rPr lang="en-US" sz="1200" dirty="0">
                <a:solidFill>
                  <a:schemeClr val="bg1"/>
                </a:solidFill>
                <a:ea typeface="Times New Roman" panose="02020603050405020304" pitchFamily="18" charset="0"/>
                <a:cs typeface="Arial" panose="020B0604020202020204" pitchFamily="34" charset="0"/>
              </a:rPr>
              <a:t> </a:t>
            </a:r>
            <a:r>
              <a:rPr lang="en-US" sz="1200" dirty="0" err="1">
                <a:solidFill>
                  <a:schemeClr val="bg1"/>
                </a:solidFill>
                <a:ea typeface="Times New Roman" panose="02020603050405020304" pitchFamily="18" charset="0"/>
                <a:cs typeface="Arial" panose="020B0604020202020204" pitchFamily="34" charset="0"/>
              </a:rPr>
              <a:t>dari</a:t>
            </a:r>
            <a:r>
              <a:rPr lang="en-US" sz="1200" dirty="0">
                <a:solidFill>
                  <a:schemeClr val="bg1"/>
                </a:solidFill>
                <a:ea typeface="Times New Roman" panose="02020603050405020304" pitchFamily="18" charset="0"/>
                <a:cs typeface="Arial" panose="020B0604020202020204" pitchFamily="34" charset="0"/>
              </a:rPr>
              <a:t> </a:t>
            </a:r>
            <a:r>
              <a:rPr lang="en-US" sz="1200" dirty="0" err="1">
                <a:solidFill>
                  <a:schemeClr val="bg1"/>
                </a:solidFill>
                <a:ea typeface="Times New Roman" panose="02020603050405020304" pitchFamily="18" charset="0"/>
                <a:cs typeface="Arial" panose="020B0604020202020204" pitchFamily="34" charset="0"/>
              </a:rPr>
              <a:t>pengisian</a:t>
            </a:r>
            <a:r>
              <a:rPr lang="en-US" sz="1200" dirty="0">
                <a:solidFill>
                  <a:schemeClr val="bg1"/>
                </a:solidFill>
                <a:ea typeface="Times New Roman" panose="02020603050405020304" pitchFamily="18" charset="0"/>
                <a:cs typeface="Arial" panose="020B0604020202020204" pitchFamily="34" charset="0"/>
              </a:rPr>
              <a:t> Data </a:t>
            </a:r>
            <a:r>
              <a:rPr lang="en-US" sz="1200" dirty="0" err="1">
                <a:solidFill>
                  <a:schemeClr val="bg1"/>
                </a:solidFill>
                <a:ea typeface="Times New Roman" panose="02020603050405020304" pitchFamily="18" charset="0"/>
                <a:cs typeface="Arial" panose="020B0604020202020204" pitchFamily="34" charset="0"/>
              </a:rPr>
              <a:t>Kinerja</a:t>
            </a:r>
            <a:r>
              <a:rPr lang="en-US" sz="1200" dirty="0">
                <a:solidFill>
                  <a:schemeClr val="bg1"/>
                </a:solidFill>
                <a:ea typeface="Times New Roman" panose="02020603050405020304" pitchFamily="18" charset="0"/>
                <a:cs typeface="Arial" panose="020B0604020202020204" pitchFamily="34" charset="0"/>
              </a:rPr>
              <a:t>, </a:t>
            </a:r>
            <a:r>
              <a:rPr lang="en-US" sz="1200" dirty="0" err="1">
                <a:solidFill>
                  <a:schemeClr val="bg1"/>
                </a:solidFill>
                <a:ea typeface="Times New Roman" panose="02020603050405020304" pitchFamily="18" charset="0"/>
                <a:cs typeface="Arial" panose="020B0604020202020204" pitchFamily="34" charset="0"/>
              </a:rPr>
              <a:t>Pengukuran</a:t>
            </a:r>
            <a:r>
              <a:rPr lang="en-US" sz="1200" dirty="0">
                <a:solidFill>
                  <a:schemeClr val="bg1"/>
                </a:solidFill>
                <a:ea typeface="Times New Roman" panose="02020603050405020304" pitchFamily="18" charset="0"/>
                <a:cs typeface="Arial" panose="020B0604020202020204" pitchFamily="34" charset="0"/>
              </a:rPr>
              <a:t> </a:t>
            </a:r>
            <a:r>
              <a:rPr lang="en-US" sz="1200" dirty="0" err="1">
                <a:solidFill>
                  <a:schemeClr val="bg1"/>
                </a:solidFill>
                <a:ea typeface="Times New Roman" panose="02020603050405020304" pitchFamily="18" charset="0"/>
                <a:cs typeface="Arial" panose="020B0604020202020204" pitchFamily="34" charset="0"/>
              </a:rPr>
              <a:t>Kinerja</a:t>
            </a:r>
            <a:r>
              <a:rPr lang="en-US" sz="1200" dirty="0">
                <a:solidFill>
                  <a:schemeClr val="bg1"/>
                </a:solidFill>
                <a:ea typeface="Times New Roman" panose="02020603050405020304" pitchFamily="18" charset="0"/>
                <a:cs typeface="Arial" panose="020B0604020202020204" pitchFamily="34" charset="0"/>
              </a:rPr>
              <a:t> </a:t>
            </a:r>
            <a:r>
              <a:rPr lang="en-US" sz="1200" dirty="0" err="1">
                <a:solidFill>
                  <a:schemeClr val="bg1"/>
                </a:solidFill>
                <a:ea typeface="Times New Roman" panose="02020603050405020304" pitchFamily="18" charset="0"/>
                <a:cs typeface="Arial" panose="020B0604020202020204" pitchFamily="34" charset="0"/>
              </a:rPr>
              <a:t>hingga</a:t>
            </a:r>
            <a:r>
              <a:rPr lang="en-US" sz="1200" dirty="0">
                <a:solidFill>
                  <a:schemeClr val="bg1"/>
                </a:solidFill>
                <a:ea typeface="Times New Roman" panose="02020603050405020304" pitchFamily="18" charset="0"/>
                <a:cs typeface="Arial" panose="020B0604020202020204" pitchFamily="34" charset="0"/>
              </a:rPr>
              <a:t> </a:t>
            </a:r>
            <a:r>
              <a:rPr lang="en-US" sz="1200" dirty="0" err="1">
                <a:solidFill>
                  <a:schemeClr val="bg1"/>
                </a:solidFill>
                <a:ea typeface="Times New Roman" panose="02020603050405020304" pitchFamily="18" charset="0"/>
                <a:cs typeface="Arial" panose="020B0604020202020204" pitchFamily="34" charset="0"/>
              </a:rPr>
              <a:t>penyampaian</a:t>
            </a:r>
            <a:r>
              <a:rPr lang="en-US" sz="1200" dirty="0">
                <a:solidFill>
                  <a:schemeClr val="bg1"/>
                </a:solidFill>
                <a:ea typeface="Times New Roman" panose="02020603050405020304" pitchFamily="18" charset="0"/>
                <a:cs typeface="Arial" panose="020B0604020202020204" pitchFamily="34" charset="0"/>
              </a:rPr>
              <a:t> </a:t>
            </a:r>
            <a:r>
              <a:rPr lang="en-US" sz="1200" dirty="0" err="1">
                <a:solidFill>
                  <a:schemeClr val="bg1"/>
                </a:solidFill>
                <a:ea typeface="Times New Roman" panose="02020603050405020304" pitchFamily="18" charset="0"/>
                <a:cs typeface="Arial" panose="020B0604020202020204" pitchFamily="34" charset="0"/>
              </a:rPr>
              <a:t>laporan</a:t>
            </a:r>
            <a:r>
              <a:rPr lang="en-US" sz="1200" dirty="0">
                <a:solidFill>
                  <a:schemeClr val="bg1"/>
                </a:solidFill>
                <a:ea typeface="Times New Roman" panose="02020603050405020304" pitchFamily="18" charset="0"/>
                <a:cs typeface="Arial" panose="020B0604020202020204" pitchFamily="34" charset="0"/>
              </a:rPr>
              <a:t> </a:t>
            </a:r>
            <a:r>
              <a:rPr lang="en-US" sz="1200" dirty="0" err="1">
                <a:solidFill>
                  <a:schemeClr val="bg1"/>
                </a:solidFill>
                <a:ea typeface="Times New Roman" panose="02020603050405020304" pitchFamily="18" charset="0"/>
                <a:cs typeface="Arial" panose="020B0604020202020204" pitchFamily="34" charset="0"/>
              </a:rPr>
              <a:t>capaian</a:t>
            </a:r>
            <a:r>
              <a:rPr lang="en-US" sz="1200" dirty="0">
                <a:solidFill>
                  <a:schemeClr val="bg1"/>
                </a:solidFill>
                <a:ea typeface="Times New Roman" panose="02020603050405020304" pitchFamily="18" charset="0"/>
                <a:cs typeface="Arial" panose="020B0604020202020204" pitchFamily="34" charset="0"/>
              </a:rPr>
              <a:t> </a:t>
            </a:r>
            <a:r>
              <a:rPr lang="en-US" sz="1200" dirty="0" err="1">
                <a:solidFill>
                  <a:schemeClr val="bg1"/>
                </a:solidFill>
                <a:ea typeface="Times New Roman" panose="02020603050405020304" pitchFamily="18" charset="0"/>
                <a:cs typeface="Arial" panose="020B0604020202020204" pitchFamily="34" charset="0"/>
              </a:rPr>
              <a:t>kinerja</a:t>
            </a:r>
            <a:r>
              <a:rPr lang="en-US" sz="1200" dirty="0">
                <a:solidFill>
                  <a:schemeClr val="bg1"/>
                </a:solidFill>
                <a:ea typeface="Times New Roman" panose="02020603050405020304" pitchFamily="18" charset="0"/>
                <a:cs typeface="Arial" panose="020B0604020202020204" pitchFamily="34" charset="0"/>
              </a:rPr>
              <a:t> </a:t>
            </a:r>
            <a:r>
              <a:rPr lang="en-US" sz="1200" dirty="0" err="1">
                <a:solidFill>
                  <a:schemeClr val="bg1"/>
                </a:solidFill>
                <a:ea typeface="Times New Roman" panose="02020603050405020304" pitchFamily="18" charset="0"/>
                <a:cs typeface="Arial" panose="020B0604020202020204" pitchFamily="34" charset="0"/>
              </a:rPr>
              <a:t>secara</a:t>
            </a:r>
            <a:r>
              <a:rPr lang="en-US" sz="1200" dirty="0">
                <a:solidFill>
                  <a:schemeClr val="bg1"/>
                </a:solidFill>
                <a:ea typeface="Times New Roman" panose="02020603050405020304" pitchFamily="18" charset="0"/>
                <a:cs typeface="Arial" panose="020B0604020202020204" pitchFamily="34" charset="0"/>
              </a:rPr>
              <a:t> </a:t>
            </a:r>
            <a:r>
              <a:rPr lang="en-US" sz="1200" dirty="0" err="1">
                <a:solidFill>
                  <a:schemeClr val="bg1"/>
                </a:solidFill>
                <a:ea typeface="Times New Roman" panose="02020603050405020304" pitchFamily="18" charset="0"/>
                <a:cs typeface="Arial" panose="020B0604020202020204" pitchFamily="34" charset="0"/>
              </a:rPr>
              <a:t>berkala</a:t>
            </a:r>
            <a:endParaRPr lang="en-US" sz="1200" dirty="0">
              <a:solidFill>
                <a:schemeClr val="bg1"/>
              </a:solidFill>
              <a:cs typeface="Arial" panose="020B0604020202020204" pitchFamily="34" charset="0"/>
            </a:endParaRPr>
          </a:p>
        </p:txBody>
      </p:sp>
      <p:sp>
        <p:nvSpPr>
          <p:cNvPr id="32" name="Slide Number Placeholder 2"/>
          <p:cNvSpPr>
            <a:spLocks noGrp="1"/>
          </p:cNvSpPr>
          <p:nvPr/>
        </p:nvSpPr>
        <p:spPr>
          <a:xfrm>
            <a:off x="7113270" y="5006975"/>
            <a:ext cx="446405" cy="251460"/>
          </a:xfrm>
          <a:prstGeom prst="rect">
            <a:avLst/>
          </a:prstGeom>
          <a:solidFill>
            <a:srgbClr val="F9BE19"/>
          </a:solid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defRPr/>
            </a:pPr>
            <a:r>
              <a:rPr lang="id-ID" b="1" dirty="0">
                <a:solidFill>
                  <a:schemeClr val="tx1"/>
                </a:solidFill>
                <a:latin typeface="Calibri" panose="020F0502020204030204"/>
              </a:rPr>
              <a:t>66</a:t>
            </a:r>
            <a:endParaRPr kumimoji="0" lang="en-US" sz="1200" b="1"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
        <p:nvSpPr>
          <p:cNvPr id="33" name="TextBox 32"/>
          <p:cNvSpPr txBox="1"/>
          <p:nvPr/>
        </p:nvSpPr>
        <p:spPr>
          <a:xfrm>
            <a:off x="196134" y="4182463"/>
            <a:ext cx="3312000" cy="253843"/>
          </a:xfrm>
          <a:prstGeom prst="rect">
            <a:avLst/>
          </a:prstGeom>
          <a:noFill/>
        </p:spPr>
        <p:txBody>
          <a:bodyPr wrap="square" lIns="91365" tIns="45684" rIns="91365" bIns="45684" rtlCol="0">
            <a:spAutoFit/>
          </a:bodyPr>
          <a:lstStyle/>
          <a:p>
            <a:r>
              <a:rPr lang="en-US" sz="1050" dirty="0" err="1">
                <a:solidFill>
                  <a:schemeClr val="bg2">
                    <a:lumMod val="25000"/>
                  </a:schemeClr>
                </a:solidFill>
                <a:latin typeface="Arial" panose="020B0604020202020204" pitchFamily="34" charset="0"/>
                <a:cs typeface="Arial" panose="020B0604020202020204" pitchFamily="34" charset="0"/>
              </a:rPr>
              <a:t>Sumber</a:t>
            </a:r>
            <a:r>
              <a:rPr lang="en-US" sz="1050" dirty="0">
                <a:solidFill>
                  <a:schemeClr val="bg2">
                    <a:lumMod val="25000"/>
                  </a:schemeClr>
                </a:solidFill>
                <a:latin typeface="Arial" panose="020B0604020202020204" pitchFamily="34" charset="0"/>
                <a:cs typeface="Arial" panose="020B0604020202020204" pitchFamily="34" charset="0"/>
              </a:rPr>
              <a:t> : </a:t>
            </a:r>
            <a:r>
              <a:rPr lang="en-US" sz="1050" dirty="0" err="1">
                <a:solidFill>
                  <a:schemeClr val="bg2">
                    <a:lumMod val="25000"/>
                  </a:schemeClr>
                </a:solidFill>
                <a:latin typeface="Arial" panose="020B0604020202020204" pitchFamily="34" charset="0"/>
                <a:cs typeface="Arial" panose="020B0604020202020204" pitchFamily="34" charset="0"/>
              </a:rPr>
              <a:t>Permenhub</a:t>
            </a:r>
            <a:r>
              <a:rPr lang="en-US" sz="1050" dirty="0">
                <a:solidFill>
                  <a:schemeClr val="bg2">
                    <a:lumMod val="25000"/>
                  </a:schemeClr>
                </a:solidFill>
                <a:latin typeface="Arial" panose="020B0604020202020204" pitchFamily="34" charset="0"/>
                <a:cs typeface="Arial" panose="020B0604020202020204" pitchFamily="34" charset="0"/>
              </a:rPr>
              <a:t> No. PM 85/2020 </a:t>
            </a:r>
            <a:r>
              <a:rPr lang="id-ID" sz="1050" dirty="0">
                <a:solidFill>
                  <a:schemeClr val="bg2">
                    <a:lumMod val="25000"/>
                  </a:schemeClr>
                </a:solidFill>
                <a:latin typeface="Arial" panose="020B0604020202020204" pitchFamily="34" charset="0"/>
                <a:cs typeface="Arial" panose="020B0604020202020204" pitchFamily="34" charset="0"/>
              </a:rPr>
              <a:t>(</a:t>
            </a:r>
            <a:r>
              <a:rPr lang="en-US" sz="1050" dirty="0" err="1">
                <a:solidFill>
                  <a:schemeClr val="bg2">
                    <a:lumMod val="25000"/>
                  </a:schemeClr>
                </a:solidFill>
                <a:latin typeface="Arial" panose="020B0604020202020204" pitchFamily="34" charset="0"/>
                <a:cs typeface="Arial" panose="020B0604020202020204" pitchFamily="34" charset="0"/>
              </a:rPr>
              <a:t>Pasal</a:t>
            </a:r>
            <a:r>
              <a:rPr lang="en-US" sz="1050" dirty="0">
                <a:solidFill>
                  <a:schemeClr val="bg2">
                    <a:lumMod val="25000"/>
                  </a:schemeClr>
                </a:solidFill>
                <a:latin typeface="Arial" panose="020B0604020202020204" pitchFamily="34" charset="0"/>
                <a:cs typeface="Arial" panose="020B0604020202020204" pitchFamily="34" charset="0"/>
              </a:rPr>
              <a:t> 38-39</a:t>
            </a:r>
            <a:r>
              <a:rPr lang="id-ID" sz="1050" dirty="0">
                <a:solidFill>
                  <a:schemeClr val="bg2">
                    <a:lumMod val="25000"/>
                  </a:schemeClr>
                </a:solidFill>
                <a:latin typeface="Arial" panose="020B0604020202020204" pitchFamily="34" charset="0"/>
                <a:cs typeface="Arial" panose="020B0604020202020204" pitchFamily="34" charset="0"/>
              </a:rPr>
              <a:t>)</a:t>
            </a:r>
            <a:endParaRPr lang="en-US" sz="1050" dirty="0">
              <a:solidFill>
                <a:schemeClr val="bg2">
                  <a:lumMod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2697621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600" y="144000"/>
            <a:ext cx="7200000" cy="400110"/>
          </a:xfrm>
          <a:prstGeom prst="rect">
            <a:avLst/>
          </a:prstGeom>
          <a:noFill/>
        </p:spPr>
        <p:txBody>
          <a:bodyPr wrap="square" rtlCol="0">
            <a:spAutoFit/>
          </a:bodyPr>
          <a:lstStyle/>
          <a:p>
            <a:r>
              <a:rPr lang="id-ID" sz="2000" b="1" dirty="0">
                <a:sym typeface="+mn-ea"/>
              </a:rPr>
              <a:t>Lanjutan ... </a:t>
            </a:r>
            <a:r>
              <a:rPr lang="en-US" sz="2000" b="1" dirty="0">
                <a:sym typeface="+mn-ea"/>
              </a:rPr>
              <a:t>(</a:t>
            </a:r>
            <a:r>
              <a:rPr lang="en-US" sz="2000" b="1" dirty="0">
                <a:ea typeface="+mj-ea"/>
                <a:cs typeface="+mj-cs"/>
              </a:rPr>
              <a:t>PENGHARGAAN CAPAIAN &amp; PELAPORAN KINERJA)</a:t>
            </a:r>
          </a:p>
        </p:txBody>
      </p:sp>
      <p:sp>
        <p:nvSpPr>
          <p:cNvPr id="5" name="TextBox 4"/>
          <p:cNvSpPr txBox="1"/>
          <p:nvPr/>
        </p:nvSpPr>
        <p:spPr>
          <a:xfrm>
            <a:off x="1951558" y="700200"/>
            <a:ext cx="3656558" cy="1038502"/>
          </a:xfrm>
          <a:prstGeom prst="round2DiagRect">
            <a:avLst/>
          </a:prstGeom>
          <a:solidFill>
            <a:schemeClr val="accent5">
              <a:lumMod val="75000"/>
            </a:schemeClr>
          </a:solidFill>
          <a:ln>
            <a:noFill/>
          </a:ln>
          <a:effectLst>
            <a:outerShdw blurRad="50800" dist="38100" dir="2700000" algn="tl" rotWithShape="0">
              <a:prstClr val="black">
                <a:alpha val="40000"/>
              </a:prstClr>
            </a:outerShdw>
          </a:effectLst>
        </p:spPr>
        <p:txBody>
          <a:bodyPr wrap="square" lIns="91365" tIns="45684" rIns="91365" bIns="45684">
            <a:spAutoFit/>
          </a:bodyPr>
          <a:lstStyle/>
          <a:p>
            <a:pPr algn="ctr" eaLnBrk="0" fontAlgn="base" hangingPunct="0">
              <a:spcBef>
                <a:spcPct val="0"/>
              </a:spcBef>
              <a:spcAft>
                <a:spcPct val="0"/>
              </a:spcAft>
              <a:defRPr/>
            </a:pPr>
            <a:r>
              <a:rPr lang="id-ID" sz="1100" b="1" i="1" dirty="0">
                <a:solidFill>
                  <a:prstClr val="white"/>
                </a:solidFill>
                <a:latin typeface="Arial" panose="020B0604020202020204" pitchFamily="34" charset="0"/>
                <a:ea typeface="MS PGothic" panose="020B0600070205080204" pitchFamily="-84" charset="-128"/>
                <a:cs typeface="Arial" panose="020B0604020202020204" pitchFamily="34" charset="0"/>
              </a:rPr>
              <a:t>Penerapan d</a:t>
            </a:r>
            <a:r>
              <a:rPr lang="en-US" sz="1100" b="1" i="1" dirty="0" err="1">
                <a:solidFill>
                  <a:prstClr val="white"/>
                </a:solidFill>
                <a:latin typeface="Arial" panose="020B0604020202020204" pitchFamily="34" charset="0"/>
                <a:ea typeface="MS PGothic" panose="020B0600070205080204" pitchFamily="-84" charset="-128"/>
                <a:cs typeface="Arial" panose="020B0604020202020204" pitchFamily="34" charset="0"/>
              </a:rPr>
              <a:t>i</a:t>
            </a:r>
            <a:r>
              <a:rPr lang="en-US" sz="1100" b="1" i="1" dirty="0">
                <a:solidFill>
                  <a:prstClr val="white"/>
                </a:solidFill>
                <a:latin typeface="Arial" panose="020B0604020202020204" pitchFamily="34" charset="0"/>
                <a:ea typeface="MS PGothic" panose="020B0600070205080204" pitchFamily="-84" charset="-128"/>
                <a:cs typeface="Arial" panose="020B0604020202020204" pitchFamily="34" charset="0"/>
              </a:rPr>
              <a:t> </a:t>
            </a:r>
            <a:r>
              <a:rPr lang="en-US" sz="1100" b="1" i="1" dirty="0" err="1">
                <a:solidFill>
                  <a:prstClr val="white"/>
                </a:solidFill>
                <a:latin typeface="Arial" panose="020B0604020202020204" pitchFamily="34" charset="0"/>
                <a:ea typeface="MS PGothic" panose="020B0600070205080204" pitchFamily="-84" charset="-128"/>
                <a:cs typeface="Arial" panose="020B0604020202020204" pitchFamily="34" charset="0"/>
              </a:rPr>
              <a:t>lingkungan</a:t>
            </a:r>
            <a:r>
              <a:rPr lang="en-US" sz="1100" b="1" i="1" dirty="0">
                <a:solidFill>
                  <a:prstClr val="white"/>
                </a:solidFill>
                <a:latin typeface="Arial" panose="020B0604020202020204" pitchFamily="34" charset="0"/>
                <a:ea typeface="MS PGothic" panose="020B0600070205080204" pitchFamily="-84" charset="-128"/>
                <a:cs typeface="Arial" panose="020B0604020202020204" pitchFamily="34" charset="0"/>
              </a:rPr>
              <a:t> </a:t>
            </a:r>
            <a:r>
              <a:rPr lang="en-US" sz="1100" b="1" i="1" dirty="0" err="1">
                <a:solidFill>
                  <a:prstClr val="white"/>
                </a:solidFill>
                <a:latin typeface="Arial" panose="020B0604020202020204" pitchFamily="34" charset="0"/>
                <a:ea typeface="MS PGothic" panose="020B0600070205080204" pitchFamily="-84" charset="-128"/>
                <a:cs typeface="Arial" panose="020B0604020202020204" pitchFamily="34" charset="0"/>
              </a:rPr>
              <a:t>Direktorat</a:t>
            </a:r>
            <a:r>
              <a:rPr lang="en-US" sz="1100" b="1" i="1" dirty="0">
                <a:solidFill>
                  <a:prstClr val="white"/>
                </a:solidFill>
                <a:latin typeface="Arial" panose="020B0604020202020204" pitchFamily="34" charset="0"/>
                <a:ea typeface="MS PGothic" panose="020B0600070205080204" pitchFamily="-84" charset="-128"/>
                <a:cs typeface="Arial" panose="020B0604020202020204" pitchFamily="34" charset="0"/>
              </a:rPr>
              <a:t> </a:t>
            </a:r>
            <a:r>
              <a:rPr lang="en-US" sz="1100" b="1" i="1" dirty="0" err="1">
                <a:solidFill>
                  <a:prstClr val="white"/>
                </a:solidFill>
                <a:latin typeface="Arial" panose="020B0604020202020204" pitchFamily="34" charset="0"/>
                <a:ea typeface="MS PGothic" panose="020B0600070205080204" pitchFamily="-84" charset="-128"/>
                <a:cs typeface="Arial" panose="020B0604020202020204" pitchFamily="34" charset="0"/>
              </a:rPr>
              <a:t>Jenderal</a:t>
            </a:r>
            <a:r>
              <a:rPr lang="en-US" sz="1100" b="1" i="1" dirty="0">
                <a:solidFill>
                  <a:prstClr val="white"/>
                </a:solidFill>
                <a:latin typeface="Arial" panose="020B0604020202020204" pitchFamily="34" charset="0"/>
                <a:ea typeface="MS PGothic" panose="020B0600070205080204" pitchFamily="-84" charset="-128"/>
                <a:cs typeface="Arial" panose="020B0604020202020204" pitchFamily="34" charset="0"/>
              </a:rPr>
              <a:t> </a:t>
            </a:r>
            <a:r>
              <a:rPr lang="en-US" sz="1100" b="1" i="1" dirty="0" err="1">
                <a:solidFill>
                  <a:prstClr val="white"/>
                </a:solidFill>
                <a:latin typeface="Arial" panose="020B0604020202020204" pitchFamily="34" charset="0"/>
                <a:ea typeface="MS PGothic" panose="020B0600070205080204" pitchFamily="-84" charset="-128"/>
                <a:cs typeface="Arial" panose="020B0604020202020204" pitchFamily="34" charset="0"/>
              </a:rPr>
              <a:t>Perkeretaapian</a:t>
            </a:r>
            <a:r>
              <a:rPr lang="en-US" sz="1100" b="1" i="1" dirty="0">
                <a:solidFill>
                  <a:prstClr val="white"/>
                </a:solidFill>
                <a:latin typeface="Arial" panose="020B0604020202020204" pitchFamily="34" charset="0"/>
                <a:ea typeface="MS PGothic" panose="020B0600070205080204" pitchFamily="-84" charset="-128"/>
                <a:cs typeface="Arial" panose="020B0604020202020204" pitchFamily="34" charset="0"/>
              </a:rPr>
              <a:t> </a:t>
            </a:r>
            <a:r>
              <a:rPr lang="id-ID" sz="1100" b="1" i="1" dirty="0">
                <a:solidFill>
                  <a:prstClr val="white"/>
                </a:solidFill>
                <a:latin typeface="Arial" panose="020B0604020202020204" pitchFamily="34" charset="0"/>
                <a:ea typeface="MS PGothic" panose="020B0600070205080204" pitchFamily="-84" charset="-128"/>
                <a:cs typeface="Arial" panose="020B0604020202020204" pitchFamily="34" charset="0"/>
              </a:rPr>
              <a:t>berupa </a:t>
            </a:r>
            <a:r>
              <a:rPr lang="en-US" sz="1100" b="1" i="1" dirty="0" err="1">
                <a:solidFill>
                  <a:prstClr val="white"/>
                </a:solidFill>
                <a:latin typeface="Arial" panose="020B0604020202020204" pitchFamily="34" charset="0"/>
                <a:ea typeface="MS PGothic" panose="020B0600070205080204" pitchFamily="-84" charset="-128"/>
                <a:cs typeface="Arial" panose="020B0604020202020204" pitchFamily="34" charset="0"/>
              </a:rPr>
              <a:t>penghargaan</a:t>
            </a:r>
            <a:r>
              <a:rPr lang="en-US" sz="1100" b="1" i="1" dirty="0">
                <a:solidFill>
                  <a:prstClr val="white"/>
                </a:solidFill>
                <a:latin typeface="Arial" panose="020B0604020202020204" pitchFamily="34" charset="0"/>
                <a:ea typeface="MS PGothic" panose="020B0600070205080204" pitchFamily="-84" charset="-128"/>
                <a:cs typeface="Arial" panose="020B0604020202020204" pitchFamily="34" charset="0"/>
              </a:rPr>
              <a:t> </a:t>
            </a:r>
            <a:r>
              <a:rPr lang="en-US" sz="1100" b="1" i="1" dirty="0" err="1">
                <a:solidFill>
                  <a:prstClr val="white"/>
                </a:solidFill>
                <a:latin typeface="Arial" panose="020B0604020202020204" pitchFamily="34" charset="0"/>
                <a:ea typeface="MS PGothic" panose="020B0600070205080204" pitchFamily="-84" charset="-128"/>
                <a:cs typeface="Arial" panose="020B0604020202020204" pitchFamily="34" charset="0"/>
              </a:rPr>
              <a:t>capaian</a:t>
            </a:r>
            <a:r>
              <a:rPr lang="en-US" sz="1100" b="1" i="1" dirty="0">
                <a:solidFill>
                  <a:prstClr val="white"/>
                </a:solidFill>
                <a:latin typeface="Arial" panose="020B0604020202020204" pitchFamily="34" charset="0"/>
                <a:ea typeface="MS PGothic" panose="020B0600070205080204" pitchFamily="-84" charset="-128"/>
                <a:cs typeface="Arial" panose="020B0604020202020204" pitchFamily="34" charset="0"/>
              </a:rPr>
              <a:t> dan </a:t>
            </a:r>
            <a:r>
              <a:rPr lang="en-US" sz="1100" b="1" i="1" dirty="0" err="1">
                <a:solidFill>
                  <a:prstClr val="white"/>
                </a:solidFill>
                <a:latin typeface="Arial" panose="020B0604020202020204" pitchFamily="34" charset="0"/>
                <a:ea typeface="MS PGothic" panose="020B0600070205080204" pitchFamily="-84" charset="-128"/>
                <a:cs typeface="Arial" panose="020B0604020202020204" pitchFamily="34" charset="0"/>
              </a:rPr>
              <a:t>pelaporan</a:t>
            </a:r>
            <a:r>
              <a:rPr lang="en-US" sz="1100" b="1" i="1" dirty="0">
                <a:solidFill>
                  <a:prstClr val="white"/>
                </a:solidFill>
                <a:latin typeface="Arial" panose="020B0604020202020204" pitchFamily="34" charset="0"/>
                <a:ea typeface="MS PGothic" panose="020B0600070205080204" pitchFamily="-84" charset="-128"/>
                <a:cs typeface="Arial" panose="020B0604020202020204" pitchFamily="34" charset="0"/>
              </a:rPr>
              <a:t> </a:t>
            </a:r>
            <a:r>
              <a:rPr lang="en-US" sz="1100" b="1" i="1" dirty="0" err="1">
                <a:solidFill>
                  <a:prstClr val="white"/>
                </a:solidFill>
                <a:latin typeface="Arial" panose="020B0604020202020204" pitchFamily="34" charset="0"/>
                <a:ea typeface="MS PGothic" panose="020B0600070205080204" pitchFamily="-84" charset="-128"/>
                <a:cs typeface="Arial" panose="020B0604020202020204" pitchFamily="34" charset="0"/>
              </a:rPr>
              <a:t>kinerja</a:t>
            </a:r>
            <a:r>
              <a:rPr lang="en-US" sz="1100" b="1" i="1" dirty="0">
                <a:solidFill>
                  <a:prstClr val="white"/>
                </a:solidFill>
                <a:latin typeface="Arial" panose="020B0604020202020204" pitchFamily="34" charset="0"/>
                <a:ea typeface="MS PGothic" panose="020B0600070205080204" pitchFamily="-84" charset="-128"/>
                <a:cs typeface="Arial" panose="020B0604020202020204" pitchFamily="34" charset="0"/>
              </a:rPr>
              <a:t> </a:t>
            </a:r>
            <a:r>
              <a:rPr lang="en-US" sz="1100" b="1" i="1" dirty="0" err="1">
                <a:solidFill>
                  <a:prstClr val="white"/>
                </a:solidFill>
                <a:latin typeface="Arial" panose="020B0604020202020204" pitchFamily="34" charset="0"/>
                <a:ea typeface="MS PGothic" panose="020B0600070205080204" pitchFamily="-84" charset="-128"/>
                <a:cs typeface="Arial" panose="020B0604020202020204" pitchFamily="34" charset="0"/>
              </a:rPr>
              <a:t>diberikan</a:t>
            </a:r>
            <a:r>
              <a:rPr lang="en-US" sz="1100" b="1" i="1" dirty="0">
                <a:solidFill>
                  <a:prstClr val="white"/>
                </a:solidFill>
                <a:latin typeface="Arial" panose="020B0604020202020204" pitchFamily="34" charset="0"/>
                <a:ea typeface="MS PGothic" panose="020B0600070205080204" pitchFamily="-84" charset="-128"/>
                <a:cs typeface="Arial" panose="020B0604020202020204" pitchFamily="34" charset="0"/>
              </a:rPr>
              <a:t> </a:t>
            </a:r>
            <a:r>
              <a:rPr lang="en-US" sz="1100" b="1" i="1" dirty="0" err="1">
                <a:solidFill>
                  <a:prstClr val="white"/>
                </a:solidFill>
                <a:latin typeface="Arial" panose="020B0604020202020204" pitchFamily="34" charset="0"/>
                <a:ea typeface="MS PGothic" panose="020B0600070205080204" pitchFamily="-84" charset="-128"/>
                <a:cs typeface="Arial" panose="020B0604020202020204" pitchFamily="34" charset="0"/>
              </a:rPr>
              <a:t>dalam</a:t>
            </a:r>
            <a:r>
              <a:rPr lang="en-US" sz="1100" b="1" i="1" dirty="0">
                <a:solidFill>
                  <a:prstClr val="white"/>
                </a:solidFill>
                <a:latin typeface="Arial" panose="020B0604020202020204" pitchFamily="34" charset="0"/>
                <a:ea typeface="MS PGothic" panose="020B0600070205080204" pitchFamily="-84" charset="-128"/>
                <a:cs typeface="Arial" panose="020B0604020202020204" pitchFamily="34" charset="0"/>
              </a:rPr>
              <a:t> </a:t>
            </a:r>
            <a:r>
              <a:rPr lang="en-US" sz="1100" b="1" i="1" dirty="0" err="1">
                <a:solidFill>
                  <a:prstClr val="white"/>
                </a:solidFill>
                <a:latin typeface="Arial" panose="020B0604020202020204" pitchFamily="34" charset="0"/>
                <a:ea typeface="MS PGothic" panose="020B0600070205080204" pitchFamily="-84" charset="-128"/>
                <a:cs typeface="Arial" panose="020B0604020202020204" pitchFamily="34" charset="0"/>
              </a:rPr>
              <a:t>bentuk</a:t>
            </a:r>
            <a:r>
              <a:rPr lang="en-US" sz="1100" b="1" i="1" dirty="0">
                <a:solidFill>
                  <a:prstClr val="white"/>
                </a:solidFill>
                <a:latin typeface="Arial" panose="020B0604020202020204" pitchFamily="34" charset="0"/>
                <a:ea typeface="MS PGothic" panose="020B0600070205080204" pitchFamily="-84" charset="-128"/>
                <a:cs typeface="Arial" panose="020B0604020202020204" pitchFamily="34" charset="0"/>
              </a:rPr>
              <a:t> </a:t>
            </a:r>
            <a:r>
              <a:rPr lang="en-US" sz="1100" b="1" i="1" dirty="0" err="1">
                <a:solidFill>
                  <a:prstClr val="white"/>
                </a:solidFill>
                <a:latin typeface="Arial" panose="020B0604020202020204" pitchFamily="34" charset="0"/>
                <a:ea typeface="MS PGothic" panose="020B0600070205080204" pitchFamily="-84" charset="-128"/>
                <a:cs typeface="Arial" panose="020B0604020202020204" pitchFamily="34" charset="0"/>
              </a:rPr>
              <a:t>piagam</a:t>
            </a:r>
            <a:r>
              <a:rPr lang="en-US" sz="1100" b="1" i="1" dirty="0">
                <a:solidFill>
                  <a:prstClr val="white"/>
                </a:solidFill>
                <a:latin typeface="Arial" panose="020B0604020202020204" pitchFamily="34" charset="0"/>
                <a:ea typeface="MS PGothic" panose="020B0600070205080204" pitchFamily="-84" charset="-128"/>
                <a:cs typeface="Arial" panose="020B0604020202020204" pitchFamily="34" charset="0"/>
              </a:rPr>
              <a:t> </a:t>
            </a:r>
            <a:r>
              <a:rPr lang="en-US" sz="1100" b="1" i="1" dirty="0" err="1">
                <a:solidFill>
                  <a:prstClr val="white"/>
                </a:solidFill>
                <a:latin typeface="Arial" panose="020B0604020202020204" pitchFamily="34" charset="0"/>
                <a:ea typeface="MS PGothic" panose="020B0600070205080204" pitchFamily="-84" charset="-128"/>
                <a:cs typeface="Arial" panose="020B0604020202020204" pitchFamily="34" charset="0"/>
              </a:rPr>
              <a:t>berdasarkan</a:t>
            </a:r>
            <a:r>
              <a:rPr lang="en-US" sz="1100" b="1" i="1" dirty="0">
                <a:solidFill>
                  <a:prstClr val="white"/>
                </a:solidFill>
                <a:latin typeface="Arial" panose="020B0604020202020204" pitchFamily="34" charset="0"/>
                <a:ea typeface="MS PGothic" panose="020B0600070205080204" pitchFamily="-84" charset="-128"/>
                <a:cs typeface="Arial" panose="020B0604020202020204" pitchFamily="34" charset="0"/>
              </a:rPr>
              <a:t> </a:t>
            </a:r>
            <a:r>
              <a:rPr lang="en-US" sz="1100" b="1" i="1" dirty="0" err="1">
                <a:solidFill>
                  <a:prstClr val="white"/>
                </a:solidFill>
                <a:latin typeface="Arial" panose="020B0604020202020204" pitchFamily="34" charset="0"/>
                <a:ea typeface="MS PGothic" panose="020B0600070205080204" pitchFamily="-84" charset="-128"/>
                <a:cs typeface="Arial" panose="020B0604020202020204" pitchFamily="34" charset="0"/>
              </a:rPr>
              <a:t>evaluasi</a:t>
            </a:r>
            <a:r>
              <a:rPr lang="en-US" sz="1100" b="1" i="1" dirty="0">
                <a:solidFill>
                  <a:prstClr val="white"/>
                </a:solidFill>
                <a:latin typeface="Arial" panose="020B0604020202020204" pitchFamily="34" charset="0"/>
                <a:ea typeface="MS PGothic" panose="020B0600070205080204" pitchFamily="-84" charset="-128"/>
                <a:cs typeface="Arial" panose="020B0604020202020204" pitchFamily="34" charset="0"/>
              </a:rPr>
              <a:t> </a:t>
            </a:r>
            <a:r>
              <a:rPr lang="en-US" sz="1100" b="1" i="1" dirty="0" err="1">
                <a:solidFill>
                  <a:prstClr val="white"/>
                </a:solidFill>
                <a:latin typeface="Arial" panose="020B0604020202020204" pitchFamily="34" charset="0"/>
                <a:ea typeface="MS PGothic" panose="020B0600070205080204" pitchFamily="-84" charset="-128"/>
                <a:cs typeface="Arial" panose="020B0604020202020204" pitchFamily="34" charset="0"/>
              </a:rPr>
              <a:t>mandiri</a:t>
            </a:r>
            <a:r>
              <a:rPr lang="en-US" sz="1100" b="1" i="1" dirty="0">
                <a:solidFill>
                  <a:prstClr val="white"/>
                </a:solidFill>
                <a:latin typeface="Arial" panose="020B0604020202020204" pitchFamily="34" charset="0"/>
                <a:ea typeface="MS PGothic" panose="020B0600070205080204" pitchFamily="-84" charset="-128"/>
                <a:cs typeface="Arial" panose="020B0604020202020204" pitchFamily="34" charset="0"/>
              </a:rPr>
              <a:t> </a:t>
            </a:r>
            <a:r>
              <a:rPr lang="en-US" sz="1100" b="1" i="1" dirty="0" err="1">
                <a:solidFill>
                  <a:prstClr val="white"/>
                </a:solidFill>
                <a:latin typeface="Arial" panose="020B0604020202020204" pitchFamily="34" charset="0"/>
                <a:ea typeface="MS PGothic" panose="020B0600070205080204" pitchFamily="-84" charset="-128"/>
                <a:cs typeface="Arial" panose="020B0604020202020204" pitchFamily="34" charset="0"/>
              </a:rPr>
              <a:t>Laporan</a:t>
            </a:r>
            <a:r>
              <a:rPr lang="en-US" sz="1100" b="1" i="1" dirty="0">
                <a:solidFill>
                  <a:prstClr val="white"/>
                </a:solidFill>
                <a:latin typeface="Arial" panose="020B0604020202020204" pitchFamily="34" charset="0"/>
                <a:ea typeface="MS PGothic" panose="020B0600070205080204" pitchFamily="-84" charset="-128"/>
                <a:cs typeface="Arial" panose="020B0604020202020204" pitchFamily="34" charset="0"/>
              </a:rPr>
              <a:t> </a:t>
            </a:r>
            <a:r>
              <a:rPr lang="en-US" sz="1100" b="1" i="1" dirty="0" err="1">
                <a:solidFill>
                  <a:prstClr val="white"/>
                </a:solidFill>
                <a:latin typeface="Arial" panose="020B0604020202020204" pitchFamily="34" charset="0"/>
                <a:ea typeface="MS PGothic" panose="020B0600070205080204" pitchFamily="-84" charset="-128"/>
                <a:cs typeface="Arial" panose="020B0604020202020204" pitchFamily="34" charset="0"/>
              </a:rPr>
              <a:t>Capaian</a:t>
            </a:r>
            <a:r>
              <a:rPr lang="en-US" sz="1100" b="1" i="1" dirty="0">
                <a:solidFill>
                  <a:prstClr val="white"/>
                </a:solidFill>
                <a:latin typeface="Arial" panose="020B0604020202020204" pitchFamily="34" charset="0"/>
                <a:ea typeface="MS PGothic" panose="020B0600070205080204" pitchFamily="-84" charset="-128"/>
                <a:cs typeface="Arial" panose="020B0604020202020204" pitchFamily="34" charset="0"/>
              </a:rPr>
              <a:t> Kinerja </a:t>
            </a:r>
            <a:r>
              <a:rPr lang="en-US" sz="1100" b="1" i="1" dirty="0" err="1">
                <a:solidFill>
                  <a:prstClr val="white"/>
                </a:solidFill>
                <a:latin typeface="Arial" panose="020B0604020202020204" pitchFamily="34" charset="0"/>
                <a:ea typeface="MS PGothic" panose="020B0600070205080204" pitchFamily="-84" charset="-128"/>
                <a:cs typeface="Arial" panose="020B0604020202020204" pitchFamily="34" charset="0"/>
              </a:rPr>
              <a:t>Triwulan</a:t>
            </a:r>
            <a:endParaRPr lang="id-ID" sz="1100" b="1" i="1" dirty="0">
              <a:solidFill>
                <a:prstClr val="white"/>
              </a:solidFill>
              <a:latin typeface="Arial" panose="020B0604020202020204" pitchFamily="34" charset="0"/>
              <a:ea typeface="MS PGothic" panose="020B0600070205080204" pitchFamily="-84" charset="-128"/>
              <a:cs typeface="Arial" panose="020B0604020202020204" pitchFamily="34" charset="0"/>
            </a:endParaRPr>
          </a:p>
        </p:txBody>
      </p:sp>
      <p:sp>
        <p:nvSpPr>
          <p:cNvPr id="6" name="Left-Right-Up Arrow 5"/>
          <p:cNvSpPr/>
          <p:nvPr/>
        </p:nvSpPr>
        <p:spPr>
          <a:xfrm>
            <a:off x="3364201" y="1609405"/>
            <a:ext cx="831273" cy="819395"/>
          </a:xfrm>
          <a:prstGeom prst="leftRigh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857037" y="1730793"/>
            <a:ext cx="2160000" cy="1038502"/>
          </a:xfrm>
          <a:prstGeom prst="round2DiagRect">
            <a:avLst/>
          </a:prstGeom>
          <a:solidFill>
            <a:schemeClr val="bg2">
              <a:lumMod val="25000"/>
            </a:schemeClr>
          </a:solidFill>
          <a:ln>
            <a:noFill/>
          </a:ln>
          <a:effectLst>
            <a:outerShdw blurRad="50800" dist="38100" dir="2700000" algn="tl" rotWithShape="0">
              <a:prstClr val="black">
                <a:alpha val="40000"/>
              </a:prstClr>
            </a:outerShdw>
          </a:effectLst>
        </p:spPr>
        <p:txBody>
          <a:bodyPr wrap="square" lIns="91365" tIns="45684" rIns="91365" bIns="45684">
            <a:spAutoFit/>
          </a:bodyPr>
          <a:lstStyle/>
          <a:p>
            <a:pPr algn="ctr" eaLnBrk="0" fontAlgn="base" hangingPunct="0">
              <a:spcBef>
                <a:spcPct val="0"/>
              </a:spcBef>
              <a:spcAft>
                <a:spcPct val="0"/>
              </a:spcAft>
              <a:defRPr/>
            </a:pPr>
            <a:r>
              <a:rPr lang="en-US" sz="1100" b="1" dirty="0" err="1">
                <a:solidFill>
                  <a:prstClr val="white"/>
                </a:solidFill>
                <a:latin typeface="Arial" panose="020B0604020202020204" pitchFamily="34" charset="0"/>
                <a:ea typeface="MS PGothic" panose="020B0600070205080204" pitchFamily="-84" charset="-128"/>
                <a:cs typeface="Arial" panose="020B0604020202020204" pitchFamily="34" charset="0"/>
              </a:rPr>
              <a:t>Penghargaan</a:t>
            </a:r>
            <a:r>
              <a:rPr lang="en-US" sz="1100" b="1" dirty="0">
                <a:solidFill>
                  <a:prstClr val="white"/>
                </a:solidFill>
                <a:latin typeface="Arial" panose="020B0604020202020204" pitchFamily="34" charset="0"/>
                <a:ea typeface="MS PGothic" panose="020B0600070205080204" pitchFamily="-84" charset="-128"/>
                <a:cs typeface="Arial" panose="020B0604020202020204" pitchFamily="34" charset="0"/>
              </a:rPr>
              <a:t> </a:t>
            </a:r>
            <a:r>
              <a:rPr lang="en-US" sz="1100" b="1" dirty="0" err="1">
                <a:solidFill>
                  <a:prstClr val="white"/>
                </a:solidFill>
                <a:latin typeface="Arial" panose="020B0604020202020204" pitchFamily="34" charset="0"/>
                <a:ea typeface="MS PGothic" panose="020B0600070205080204" pitchFamily="-84" charset="-128"/>
                <a:cs typeface="Arial" panose="020B0604020202020204" pitchFamily="34" charset="0"/>
              </a:rPr>
              <a:t>berdasarkan</a:t>
            </a:r>
            <a:r>
              <a:rPr lang="en-US" sz="1100" b="1" dirty="0">
                <a:solidFill>
                  <a:prstClr val="white"/>
                </a:solidFill>
                <a:latin typeface="Arial" panose="020B0604020202020204" pitchFamily="34" charset="0"/>
                <a:ea typeface="MS PGothic" panose="020B0600070205080204" pitchFamily="-84" charset="-128"/>
                <a:cs typeface="Arial" panose="020B0604020202020204" pitchFamily="34" charset="0"/>
              </a:rPr>
              <a:t>  </a:t>
            </a:r>
            <a:r>
              <a:rPr lang="en-US" sz="1100" b="1" dirty="0" err="1">
                <a:solidFill>
                  <a:prstClr val="white"/>
                </a:solidFill>
                <a:latin typeface="Arial" panose="020B0604020202020204" pitchFamily="34" charset="0"/>
                <a:ea typeface="MS PGothic" panose="020B0600070205080204" pitchFamily="-84" charset="-128"/>
                <a:cs typeface="Arial" panose="020B0604020202020204" pitchFamily="34" charset="0"/>
              </a:rPr>
              <a:t>Capaian</a:t>
            </a:r>
            <a:r>
              <a:rPr lang="en-US" sz="1100" b="1" dirty="0">
                <a:solidFill>
                  <a:prstClr val="white"/>
                </a:solidFill>
                <a:latin typeface="Arial" panose="020B0604020202020204" pitchFamily="34" charset="0"/>
                <a:ea typeface="MS PGothic" panose="020B0600070205080204" pitchFamily="-84" charset="-128"/>
                <a:cs typeface="Arial" panose="020B0604020202020204" pitchFamily="34" charset="0"/>
              </a:rPr>
              <a:t> </a:t>
            </a:r>
            <a:r>
              <a:rPr lang="en-US" sz="1100" b="1" dirty="0" err="1">
                <a:solidFill>
                  <a:prstClr val="white"/>
                </a:solidFill>
                <a:latin typeface="Arial" panose="020B0604020202020204" pitchFamily="34" charset="0"/>
                <a:ea typeface="MS PGothic" panose="020B0600070205080204" pitchFamily="-84" charset="-128"/>
                <a:cs typeface="Arial" panose="020B0604020202020204" pitchFamily="34" charset="0"/>
              </a:rPr>
              <a:t>Kinerja</a:t>
            </a:r>
            <a:endParaRPr lang="en-US" sz="1100" b="1" dirty="0">
              <a:solidFill>
                <a:prstClr val="white"/>
              </a:solidFill>
              <a:latin typeface="Arial" panose="020B0604020202020204" pitchFamily="34" charset="0"/>
              <a:ea typeface="MS PGothic" panose="020B0600070205080204" pitchFamily="-84" charset="-128"/>
              <a:cs typeface="Arial" panose="020B0604020202020204" pitchFamily="34" charset="0"/>
            </a:endParaRPr>
          </a:p>
          <a:p>
            <a:pPr algn="ctr" eaLnBrk="0" fontAlgn="base" hangingPunct="0">
              <a:spcBef>
                <a:spcPct val="0"/>
              </a:spcBef>
              <a:spcAft>
                <a:spcPct val="0"/>
              </a:spcAft>
              <a:defRPr/>
            </a:pPr>
            <a:r>
              <a:rPr lang="en-US" sz="1100" b="1" dirty="0">
                <a:solidFill>
                  <a:prstClr val="white"/>
                </a:solidFill>
                <a:latin typeface="Arial" panose="020B0604020202020204" pitchFamily="34" charset="0"/>
                <a:ea typeface="MS PGothic" panose="020B0600070205080204" pitchFamily="-84" charset="-128"/>
                <a:cs typeface="Arial" panose="020B0604020202020204" pitchFamily="34" charset="0"/>
              </a:rPr>
              <a:t>(Rata –rata </a:t>
            </a:r>
            <a:r>
              <a:rPr lang="en-US" sz="1100" b="1" dirty="0" err="1">
                <a:solidFill>
                  <a:prstClr val="white"/>
                </a:solidFill>
                <a:latin typeface="Arial" panose="020B0604020202020204" pitchFamily="34" charset="0"/>
                <a:ea typeface="MS PGothic" panose="020B0600070205080204" pitchFamily="-84" charset="-128"/>
                <a:cs typeface="Arial" panose="020B0604020202020204" pitchFamily="34" charset="0"/>
              </a:rPr>
              <a:t>capaian</a:t>
            </a:r>
            <a:r>
              <a:rPr lang="en-US" sz="1100" b="1" dirty="0">
                <a:solidFill>
                  <a:prstClr val="white"/>
                </a:solidFill>
                <a:latin typeface="Arial" panose="020B0604020202020204" pitchFamily="34" charset="0"/>
                <a:ea typeface="MS PGothic" panose="020B0600070205080204" pitchFamily="-84" charset="-128"/>
                <a:cs typeface="Arial" panose="020B0604020202020204" pitchFamily="34" charset="0"/>
              </a:rPr>
              <a:t> </a:t>
            </a:r>
            <a:r>
              <a:rPr lang="en-US" sz="1100" b="1" dirty="0" err="1">
                <a:solidFill>
                  <a:prstClr val="white"/>
                </a:solidFill>
                <a:latin typeface="Arial" panose="020B0604020202020204" pitchFamily="34" charset="0"/>
                <a:ea typeface="MS PGothic" panose="020B0600070205080204" pitchFamily="-84" charset="-128"/>
                <a:cs typeface="Arial" panose="020B0604020202020204" pitchFamily="34" charset="0"/>
              </a:rPr>
              <a:t>kinerja</a:t>
            </a:r>
            <a:r>
              <a:rPr lang="en-US" sz="1100" b="1" dirty="0">
                <a:solidFill>
                  <a:prstClr val="white"/>
                </a:solidFill>
                <a:latin typeface="Arial" panose="020B0604020202020204" pitchFamily="34" charset="0"/>
                <a:ea typeface="MS PGothic" panose="020B0600070205080204" pitchFamily="-84" charset="-128"/>
                <a:cs typeface="Arial" panose="020B0604020202020204" pitchFamily="34" charset="0"/>
              </a:rPr>
              <a:t> </a:t>
            </a:r>
            <a:r>
              <a:rPr lang="en-US" sz="1100" b="1" dirty="0" err="1">
                <a:solidFill>
                  <a:prstClr val="white"/>
                </a:solidFill>
                <a:latin typeface="Arial" panose="020B0604020202020204" pitchFamily="34" charset="0"/>
                <a:ea typeface="MS PGothic" panose="020B0600070205080204" pitchFamily="-84" charset="-128"/>
                <a:cs typeface="Arial" panose="020B0604020202020204" pitchFamily="34" charset="0"/>
              </a:rPr>
              <a:t>berdasarkan</a:t>
            </a:r>
            <a:r>
              <a:rPr lang="en-US" sz="1100" b="1" dirty="0">
                <a:solidFill>
                  <a:prstClr val="white"/>
                </a:solidFill>
                <a:latin typeface="Arial" panose="020B0604020202020204" pitchFamily="34" charset="0"/>
                <a:ea typeface="MS PGothic" panose="020B0600070205080204" pitchFamily="-84" charset="-128"/>
                <a:cs typeface="Arial" panose="020B0604020202020204" pitchFamily="34" charset="0"/>
              </a:rPr>
              <a:t> target </a:t>
            </a:r>
            <a:r>
              <a:rPr lang="en-US" sz="1100" b="1" dirty="0" err="1">
                <a:solidFill>
                  <a:prstClr val="white"/>
                </a:solidFill>
                <a:latin typeface="Arial" panose="020B0604020202020204" pitchFamily="34" charset="0"/>
                <a:ea typeface="MS PGothic" panose="020B0600070205080204" pitchFamily="-84" charset="-128"/>
                <a:cs typeface="Arial" panose="020B0604020202020204" pitchFamily="34" charset="0"/>
              </a:rPr>
              <a:t>pada</a:t>
            </a:r>
            <a:r>
              <a:rPr lang="en-US" sz="1100" b="1" dirty="0">
                <a:solidFill>
                  <a:prstClr val="white"/>
                </a:solidFill>
                <a:latin typeface="Arial" panose="020B0604020202020204" pitchFamily="34" charset="0"/>
                <a:ea typeface="MS PGothic" panose="020B0600070205080204" pitchFamily="-84" charset="-128"/>
                <a:cs typeface="Arial" panose="020B0604020202020204" pitchFamily="34" charset="0"/>
              </a:rPr>
              <a:t> </a:t>
            </a:r>
            <a:r>
              <a:rPr lang="en-US" sz="1100" b="1" dirty="0" err="1">
                <a:solidFill>
                  <a:prstClr val="white"/>
                </a:solidFill>
                <a:latin typeface="Arial" panose="020B0604020202020204" pitchFamily="34" charset="0"/>
                <a:ea typeface="MS PGothic" panose="020B0600070205080204" pitchFamily="-84" charset="-128"/>
                <a:cs typeface="Arial" panose="020B0604020202020204" pitchFamily="34" charset="0"/>
              </a:rPr>
              <a:t>dokumen</a:t>
            </a:r>
            <a:r>
              <a:rPr lang="en-US" sz="1100" b="1" dirty="0">
                <a:solidFill>
                  <a:prstClr val="white"/>
                </a:solidFill>
                <a:latin typeface="Arial" panose="020B0604020202020204" pitchFamily="34" charset="0"/>
                <a:ea typeface="MS PGothic" panose="020B0600070205080204" pitchFamily="-84" charset="-128"/>
                <a:cs typeface="Arial" panose="020B0604020202020204" pitchFamily="34" charset="0"/>
              </a:rPr>
              <a:t> </a:t>
            </a:r>
            <a:r>
              <a:rPr lang="en-US" sz="1100" b="1" dirty="0" err="1">
                <a:solidFill>
                  <a:prstClr val="white"/>
                </a:solidFill>
                <a:latin typeface="Arial" panose="020B0604020202020204" pitchFamily="34" charset="0"/>
                <a:ea typeface="MS PGothic" panose="020B0600070205080204" pitchFamily="-84" charset="-128"/>
                <a:cs typeface="Arial" panose="020B0604020202020204" pitchFamily="34" charset="0"/>
              </a:rPr>
              <a:t>Perjanjian</a:t>
            </a:r>
            <a:r>
              <a:rPr lang="en-US" sz="1100" b="1" dirty="0">
                <a:solidFill>
                  <a:prstClr val="white"/>
                </a:solidFill>
                <a:latin typeface="Arial" panose="020B0604020202020204" pitchFamily="34" charset="0"/>
                <a:ea typeface="MS PGothic" panose="020B0600070205080204" pitchFamily="-84" charset="-128"/>
                <a:cs typeface="Arial" panose="020B0604020202020204" pitchFamily="34" charset="0"/>
              </a:rPr>
              <a:t> </a:t>
            </a:r>
            <a:r>
              <a:rPr lang="en-US" sz="1100" b="1" dirty="0" err="1">
                <a:solidFill>
                  <a:prstClr val="white"/>
                </a:solidFill>
                <a:latin typeface="Arial" panose="020B0604020202020204" pitchFamily="34" charset="0"/>
                <a:ea typeface="MS PGothic" panose="020B0600070205080204" pitchFamily="-84" charset="-128"/>
                <a:cs typeface="Arial" panose="020B0604020202020204" pitchFamily="34" charset="0"/>
              </a:rPr>
              <a:t>Kinerja</a:t>
            </a:r>
            <a:r>
              <a:rPr lang="en-US" sz="1100" b="1" dirty="0">
                <a:solidFill>
                  <a:prstClr val="white"/>
                </a:solidFill>
                <a:latin typeface="Arial" panose="020B0604020202020204" pitchFamily="34" charset="0"/>
                <a:ea typeface="MS PGothic" panose="020B0600070205080204" pitchFamily="-84" charset="-128"/>
                <a:cs typeface="Arial" panose="020B0604020202020204" pitchFamily="34" charset="0"/>
              </a:rPr>
              <a:t> </a:t>
            </a:r>
            <a:endParaRPr lang="id-ID" sz="1100" b="1" dirty="0">
              <a:solidFill>
                <a:prstClr val="white"/>
              </a:solidFill>
              <a:latin typeface="Arial" panose="020B0604020202020204" pitchFamily="34" charset="0"/>
              <a:ea typeface="MS PGothic" panose="020B0600070205080204" pitchFamily="-84" charset="-128"/>
              <a:cs typeface="Arial" panose="020B0604020202020204" pitchFamily="34" charset="0"/>
            </a:endParaRPr>
          </a:p>
        </p:txBody>
      </p:sp>
      <p:sp>
        <p:nvSpPr>
          <p:cNvPr id="8" name="TextBox 7"/>
          <p:cNvSpPr txBox="1"/>
          <p:nvPr/>
        </p:nvSpPr>
        <p:spPr>
          <a:xfrm>
            <a:off x="4572042" y="1730793"/>
            <a:ext cx="2160000" cy="663931"/>
          </a:xfrm>
          <a:prstGeom prst="round2DiagRect">
            <a:avLst/>
          </a:prstGeom>
          <a:solidFill>
            <a:schemeClr val="bg2">
              <a:lumMod val="25000"/>
            </a:schemeClr>
          </a:solidFill>
          <a:ln>
            <a:noFill/>
          </a:ln>
          <a:effectLst>
            <a:outerShdw blurRad="50800" dist="38100" dir="2700000" algn="tl" rotWithShape="0">
              <a:prstClr val="black">
                <a:alpha val="40000"/>
              </a:prstClr>
            </a:outerShdw>
          </a:effectLst>
        </p:spPr>
        <p:txBody>
          <a:bodyPr wrap="square" lIns="91365" tIns="45684" rIns="91365" bIns="45684">
            <a:spAutoFit/>
          </a:bodyPr>
          <a:lstStyle/>
          <a:p>
            <a:pPr algn="ctr" eaLnBrk="0" fontAlgn="base" hangingPunct="0">
              <a:spcBef>
                <a:spcPct val="0"/>
              </a:spcBef>
              <a:spcAft>
                <a:spcPct val="0"/>
              </a:spcAft>
              <a:defRPr/>
            </a:pPr>
            <a:r>
              <a:rPr lang="en-US" sz="1100" b="1" dirty="0" err="1">
                <a:solidFill>
                  <a:prstClr val="white"/>
                </a:solidFill>
                <a:latin typeface="Arial" panose="020B0604020202020204" pitchFamily="34" charset="0"/>
                <a:ea typeface="MS PGothic" panose="020B0600070205080204" pitchFamily="-84" charset="-128"/>
                <a:cs typeface="Arial" panose="020B0604020202020204" pitchFamily="34" charset="0"/>
              </a:rPr>
              <a:t>Penghargaan</a:t>
            </a:r>
            <a:r>
              <a:rPr lang="en-US" sz="1100" b="1" dirty="0">
                <a:solidFill>
                  <a:prstClr val="white"/>
                </a:solidFill>
                <a:latin typeface="Arial" panose="020B0604020202020204" pitchFamily="34" charset="0"/>
                <a:ea typeface="MS PGothic" panose="020B0600070205080204" pitchFamily="-84" charset="-128"/>
                <a:cs typeface="Arial" panose="020B0604020202020204" pitchFamily="34" charset="0"/>
              </a:rPr>
              <a:t> </a:t>
            </a:r>
            <a:r>
              <a:rPr lang="en-US" sz="1100" b="1" dirty="0" err="1">
                <a:solidFill>
                  <a:prstClr val="white"/>
                </a:solidFill>
                <a:latin typeface="Arial" panose="020B0604020202020204" pitchFamily="34" charset="0"/>
                <a:ea typeface="MS PGothic" panose="020B0600070205080204" pitchFamily="-84" charset="-128"/>
                <a:cs typeface="Arial" panose="020B0604020202020204" pitchFamily="34" charset="0"/>
              </a:rPr>
              <a:t>berdasarkan</a:t>
            </a:r>
            <a:r>
              <a:rPr lang="en-US" sz="1100" b="1" dirty="0">
                <a:solidFill>
                  <a:prstClr val="white"/>
                </a:solidFill>
                <a:latin typeface="Arial" panose="020B0604020202020204" pitchFamily="34" charset="0"/>
                <a:ea typeface="MS PGothic" panose="020B0600070205080204" pitchFamily="-84" charset="-128"/>
                <a:cs typeface="Arial" panose="020B0604020202020204" pitchFamily="34" charset="0"/>
              </a:rPr>
              <a:t>  </a:t>
            </a:r>
            <a:r>
              <a:rPr lang="en-US" sz="1100" b="1" dirty="0" err="1">
                <a:solidFill>
                  <a:prstClr val="white"/>
                </a:solidFill>
                <a:latin typeface="Arial" panose="020B0604020202020204" pitchFamily="34" charset="0"/>
                <a:ea typeface="MS PGothic" panose="020B0600070205080204" pitchFamily="-84" charset="-128"/>
                <a:cs typeface="Arial" panose="020B0604020202020204" pitchFamily="34" charset="0"/>
              </a:rPr>
              <a:t>Kepatuhan</a:t>
            </a:r>
            <a:r>
              <a:rPr lang="en-US" sz="1100" b="1" dirty="0">
                <a:solidFill>
                  <a:prstClr val="white"/>
                </a:solidFill>
                <a:latin typeface="Arial" panose="020B0604020202020204" pitchFamily="34" charset="0"/>
                <a:ea typeface="MS PGothic" panose="020B0600070205080204" pitchFamily="-84" charset="-128"/>
                <a:cs typeface="Arial" panose="020B0604020202020204" pitchFamily="34" charset="0"/>
              </a:rPr>
              <a:t> </a:t>
            </a:r>
            <a:r>
              <a:rPr lang="en-US" sz="1100" b="1" dirty="0" err="1">
                <a:solidFill>
                  <a:prstClr val="white"/>
                </a:solidFill>
                <a:latin typeface="Arial" panose="020B0604020202020204" pitchFamily="34" charset="0"/>
                <a:ea typeface="MS PGothic" panose="020B0600070205080204" pitchFamily="-84" charset="-128"/>
                <a:cs typeface="Arial" panose="020B0604020202020204" pitchFamily="34" charset="0"/>
              </a:rPr>
              <a:t>Pelaporan</a:t>
            </a:r>
            <a:r>
              <a:rPr lang="en-US" sz="1100" b="1" dirty="0">
                <a:solidFill>
                  <a:prstClr val="white"/>
                </a:solidFill>
                <a:latin typeface="Arial" panose="020B0604020202020204" pitchFamily="34" charset="0"/>
                <a:ea typeface="MS PGothic" panose="020B0600070205080204" pitchFamily="-84" charset="-128"/>
                <a:cs typeface="Arial" panose="020B0604020202020204" pitchFamily="34" charset="0"/>
              </a:rPr>
              <a:t> </a:t>
            </a:r>
            <a:r>
              <a:rPr lang="en-US" sz="1100" b="1" dirty="0" err="1">
                <a:solidFill>
                  <a:prstClr val="white"/>
                </a:solidFill>
                <a:latin typeface="Arial" panose="020B0604020202020204" pitchFamily="34" charset="0"/>
                <a:ea typeface="MS PGothic" panose="020B0600070205080204" pitchFamily="-84" charset="-128"/>
                <a:cs typeface="Arial" panose="020B0604020202020204" pitchFamily="34" charset="0"/>
              </a:rPr>
              <a:t>Kinerja</a:t>
            </a:r>
            <a:r>
              <a:rPr lang="en-US" sz="1100" b="1" dirty="0">
                <a:solidFill>
                  <a:prstClr val="white"/>
                </a:solidFill>
                <a:latin typeface="Arial" panose="020B0604020202020204" pitchFamily="34" charset="0"/>
                <a:ea typeface="MS PGothic" panose="020B0600070205080204" pitchFamily="-84" charset="-128"/>
                <a:cs typeface="Arial" panose="020B0604020202020204" pitchFamily="34" charset="0"/>
              </a:rPr>
              <a:t> </a:t>
            </a:r>
            <a:endParaRPr lang="id-ID" sz="1100" b="1" dirty="0">
              <a:solidFill>
                <a:prstClr val="white"/>
              </a:solidFill>
              <a:latin typeface="Arial" panose="020B0604020202020204" pitchFamily="34" charset="0"/>
              <a:ea typeface="MS PGothic" panose="020B0600070205080204" pitchFamily="-84" charset="-128"/>
              <a:cs typeface="Arial" panose="020B0604020202020204" pitchFamily="34" charset="0"/>
            </a:endParaRPr>
          </a:p>
        </p:txBody>
      </p:sp>
      <p:sp>
        <p:nvSpPr>
          <p:cNvPr id="9" name="TextBox 8"/>
          <p:cNvSpPr txBox="1"/>
          <p:nvPr/>
        </p:nvSpPr>
        <p:spPr>
          <a:xfrm>
            <a:off x="4570067" y="2471973"/>
            <a:ext cx="2160000" cy="1225787"/>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wrap="square" lIns="91365" tIns="45684" rIns="91365" bIns="45684">
            <a:spAutoFit/>
          </a:bodyPr>
          <a:lstStyle/>
          <a:p>
            <a:pPr algn="ctr" eaLnBrk="0" fontAlgn="base" hangingPunct="0">
              <a:spcBef>
                <a:spcPct val="0"/>
              </a:spcBef>
              <a:spcAft>
                <a:spcPct val="0"/>
              </a:spcAft>
              <a:defRPr/>
            </a:pPr>
            <a:r>
              <a:rPr lang="en-US" sz="1100" b="1" i="1" dirty="0" err="1">
                <a:solidFill>
                  <a:prstClr val="white"/>
                </a:solidFill>
                <a:latin typeface="Arial" panose="020B0604020202020204" pitchFamily="34" charset="0"/>
                <a:ea typeface="MS PGothic" panose="020B0600070205080204" pitchFamily="-84" charset="-128"/>
                <a:cs typeface="Arial" panose="020B0604020202020204" pitchFamily="34" charset="0"/>
              </a:rPr>
              <a:t>Komponen</a:t>
            </a:r>
            <a:r>
              <a:rPr lang="en-US" sz="1100" b="1" i="1" dirty="0">
                <a:solidFill>
                  <a:prstClr val="white"/>
                </a:solidFill>
                <a:latin typeface="Arial" panose="020B0604020202020204" pitchFamily="34" charset="0"/>
                <a:ea typeface="MS PGothic" panose="020B0600070205080204" pitchFamily="-84" charset="-128"/>
                <a:cs typeface="Arial" panose="020B0604020202020204" pitchFamily="34" charset="0"/>
              </a:rPr>
              <a:t> </a:t>
            </a:r>
            <a:r>
              <a:rPr lang="en-US" sz="1100" b="1" i="1" dirty="0" err="1">
                <a:solidFill>
                  <a:prstClr val="white"/>
                </a:solidFill>
                <a:latin typeface="Arial" panose="020B0604020202020204" pitchFamily="34" charset="0"/>
                <a:ea typeface="MS PGothic" panose="020B0600070205080204" pitchFamily="-84" charset="-128"/>
                <a:cs typeface="Arial" panose="020B0604020202020204" pitchFamily="34" charset="0"/>
              </a:rPr>
              <a:t>Penilaian</a:t>
            </a:r>
            <a:r>
              <a:rPr lang="en-US" sz="1100" b="1" i="1" dirty="0">
                <a:solidFill>
                  <a:prstClr val="white"/>
                </a:solidFill>
                <a:latin typeface="Arial" panose="020B0604020202020204" pitchFamily="34" charset="0"/>
                <a:ea typeface="MS PGothic" panose="020B0600070205080204" pitchFamily="-84" charset="-128"/>
                <a:cs typeface="Arial" panose="020B0604020202020204" pitchFamily="34" charset="0"/>
              </a:rPr>
              <a:t> :</a:t>
            </a:r>
          </a:p>
          <a:p>
            <a:pPr marL="171450" indent="-171450" eaLnBrk="0" fontAlgn="base" hangingPunct="0">
              <a:spcBef>
                <a:spcPct val="0"/>
              </a:spcBef>
              <a:spcAft>
                <a:spcPct val="0"/>
              </a:spcAft>
              <a:buFontTx/>
              <a:buChar char="-"/>
              <a:defRPr/>
            </a:pPr>
            <a:r>
              <a:rPr lang="en-US" sz="1100" b="1" i="1" dirty="0" err="1">
                <a:solidFill>
                  <a:prstClr val="white"/>
                </a:solidFill>
                <a:latin typeface="Arial" panose="020B0604020202020204" pitchFamily="34" charset="0"/>
                <a:ea typeface="MS PGothic" panose="020B0600070205080204" pitchFamily="-84" charset="-128"/>
                <a:cs typeface="Arial" panose="020B0604020202020204" pitchFamily="34" charset="0"/>
              </a:rPr>
              <a:t>Ketepatan</a:t>
            </a:r>
            <a:r>
              <a:rPr lang="en-US" sz="1100" b="1" i="1" dirty="0">
                <a:solidFill>
                  <a:prstClr val="white"/>
                </a:solidFill>
                <a:latin typeface="Arial" panose="020B0604020202020204" pitchFamily="34" charset="0"/>
                <a:ea typeface="MS PGothic" panose="020B0600070205080204" pitchFamily="-84" charset="-128"/>
                <a:cs typeface="Arial" panose="020B0604020202020204" pitchFamily="34" charset="0"/>
              </a:rPr>
              <a:t> </a:t>
            </a:r>
            <a:r>
              <a:rPr lang="en-US" sz="1100" b="1" i="1" dirty="0" err="1">
                <a:solidFill>
                  <a:prstClr val="white"/>
                </a:solidFill>
                <a:latin typeface="Arial" panose="020B0604020202020204" pitchFamily="34" charset="0"/>
                <a:ea typeface="MS PGothic" panose="020B0600070205080204" pitchFamily="-84" charset="-128"/>
                <a:cs typeface="Arial" panose="020B0604020202020204" pitchFamily="34" charset="0"/>
              </a:rPr>
              <a:t>Waktu</a:t>
            </a:r>
            <a:r>
              <a:rPr lang="en-US" sz="1100" b="1" i="1" dirty="0">
                <a:solidFill>
                  <a:prstClr val="white"/>
                </a:solidFill>
                <a:latin typeface="Arial" panose="020B0604020202020204" pitchFamily="34" charset="0"/>
                <a:ea typeface="MS PGothic" panose="020B0600070205080204" pitchFamily="-84" charset="-128"/>
                <a:cs typeface="Arial" panose="020B0604020202020204" pitchFamily="34" charset="0"/>
              </a:rPr>
              <a:t> </a:t>
            </a:r>
            <a:r>
              <a:rPr lang="en-US" sz="1100" b="1" i="1" dirty="0" err="1">
                <a:solidFill>
                  <a:prstClr val="white"/>
                </a:solidFill>
                <a:latin typeface="Arial" panose="020B0604020202020204" pitchFamily="34" charset="0"/>
                <a:ea typeface="MS PGothic" panose="020B0600070205080204" pitchFamily="-84" charset="-128"/>
                <a:cs typeface="Arial" panose="020B0604020202020204" pitchFamily="34" charset="0"/>
              </a:rPr>
              <a:t>Pengumpulan</a:t>
            </a:r>
            <a:r>
              <a:rPr lang="en-US" sz="1100" b="1" i="1" dirty="0">
                <a:solidFill>
                  <a:prstClr val="white"/>
                </a:solidFill>
                <a:latin typeface="Arial" panose="020B0604020202020204" pitchFamily="34" charset="0"/>
                <a:ea typeface="MS PGothic" panose="020B0600070205080204" pitchFamily="-84" charset="-128"/>
                <a:cs typeface="Arial" panose="020B0604020202020204" pitchFamily="34" charset="0"/>
              </a:rPr>
              <a:t> (20%)</a:t>
            </a:r>
          </a:p>
          <a:p>
            <a:pPr marL="171450" indent="-171450" eaLnBrk="0" fontAlgn="base" hangingPunct="0">
              <a:spcBef>
                <a:spcPct val="0"/>
              </a:spcBef>
              <a:spcAft>
                <a:spcPct val="0"/>
              </a:spcAft>
              <a:buFontTx/>
              <a:buChar char="-"/>
              <a:defRPr/>
            </a:pPr>
            <a:r>
              <a:rPr lang="fi-FI" sz="1100" b="1" i="1" dirty="0">
                <a:solidFill>
                  <a:prstClr val="white"/>
                </a:solidFill>
                <a:latin typeface="Arial" panose="020B0604020202020204" pitchFamily="34" charset="0"/>
                <a:ea typeface="MS PGothic" panose="020B0600070205080204" pitchFamily="-84" charset="-128"/>
                <a:cs typeface="Arial" panose="020B0604020202020204" pitchFamily="34" charset="0"/>
              </a:rPr>
              <a:t>Pemenuhan informasi kinerja dan pemanfaatan informasi kinerja (80%)</a:t>
            </a:r>
            <a:endParaRPr lang="id-ID" sz="1100" b="1" i="1" dirty="0">
              <a:solidFill>
                <a:prstClr val="white"/>
              </a:solidFill>
              <a:latin typeface="Arial" panose="020B0604020202020204" pitchFamily="34" charset="0"/>
              <a:ea typeface="MS PGothic" panose="020B0600070205080204" pitchFamily="-84" charset="-128"/>
              <a:cs typeface="Arial" panose="020B0604020202020204" pitchFamily="34" charset="0"/>
            </a:endParaRPr>
          </a:p>
        </p:txBody>
      </p:sp>
      <p:pic>
        <p:nvPicPr>
          <p:cNvPr id="1027" name="Picture 3" descr="D:\EP\SAKIP\Buku Informasi SAKIP\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270" y="3044489"/>
            <a:ext cx="2304657" cy="1620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D:\EP\SAKIP\Buku Informasi SAKIP\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7596" y="3256763"/>
            <a:ext cx="2289781" cy="1620000"/>
          </a:xfrm>
          <a:prstGeom prst="rect">
            <a:avLst/>
          </a:prstGeom>
          <a:noFill/>
          <a:extLst>
            <a:ext uri="{909E8E84-426E-40DD-AFC4-6F175D3DCCD1}">
              <a14:hiddenFill xmlns:a14="http://schemas.microsoft.com/office/drawing/2010/main">
                <a:solidFill>
                  <a:srgbClr val="FFFFFF"/>
                </a:solidFill>
              </a14:hiddenFill>
            </a:ext>
          </a:extLst>
        </p:spPr>
      </p:pic>
      <p:sp>
        <p:nvSpPr>
          <p:cNvPr id="10" name="Slide Number Placeholder 2"/>
          <p:cNvSpPr>
            <a:spLocks noGrp="1"/>
          </p:cNvSpPr>
          <p:nvPr/>
        </p:nvSpPr>
        <p:spPr>
          <a:xfrm>
            <a:off x="7113270" y="5006975"/>
            <a:ext cx="446405" cy="251460"/>
          </a:xfrm>
          <a:prstGeom prst="rect">
            <a:avLst/>
          </a:prstGeom>
          <a:solidFill>
            <a:srgbClr val="F9BE19"/>
          </a:solid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id-ID" sz="1200" b="1" i="0" u="none" strike="noStrike" kern="1200" cap="none" spc="0" normalizeH="0" baseline="0" noProof="0" dirty="0">
                <a:ln>
                  <a:noFill/>
                </a:ln>
                <a:solidFill>
                  <a:schemeClr val="tx1"/>
                </a:solidFill>
                <a:effectLst/>
                <a:uLnTx/>
                <a:uFillTx/>
                <a:latin typeface="Calibri" panose="020F0502020204030204"/>
                <a:ea typeface="+mn-ea"/>
                <a:cs typeface="+mn-cs"/>
              </a:rPr>
              <a:t>67</a:t>
            </a:r>
            <a:endParaRPr kumimoji="0" lang="en-US" sz="1200" b="1"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
        <p:nvSpPr>
          <p:cNvPr id="12" name="TextBox 11"/>
          <p:cNvSpPr txBox="1"/>
          <p:nvPr/>
        </p:nvSpPr>
        <p:spPr>
          <a:xfrm>
            <a:off x="4378673" y="3945708"/>
            <a:ext cx="3060000" cy="577008"/>
          </a:xfrm>
          <a:prstGeom prst="rect">
            <a:avLst/>
          </a:prstGeom>
          <a:noFill/>
        </p:spPr>
        <p:txBody>
          <a:bodyPr wrap="square" lIns="91365" tIns="45684" rIns="91365" bIns="45684" rtlCol="0">
            <a:spAutoFit/>
          </a:bodyPr>
          <a:lstStyle/>
          <a:p>
            <a:pPr algn="ctr"/>
            <a:r>
              <a:rPr lang="en-US" sz="1050" dirty="0" err="1">
                <a:solidFill>
                  <a:schemeClr val="bg2">
                    <a:lumMod val="25000"/>
                  </a:schemeClr>
                </a:solidFill>
                <a:latin typeface="Arial" panose="020B0604020202020204" pitchFamily="34" charset="0"/>
                <a:cs typeface="Arial" panose="020B0604020202020204" pitchFamily="34" charset="0"/>
              </a:rPr>
              <a:t>Sumber</a:t>
            </a:r>
            <a:r>
              <a:rPr lang="en-US" sz="1050" dirty="0">
                <a:solidFill>
                  <a:schemeClr val="bg2">
                    <a:lumMod val="25000"/>
                  </a:schemeClr>
                </a:solidFill>
                <a:latin typeface="Arial" panose="020B0604020202020204" pitchFamily="34" charset="0"/>
                <a:cs typeface="Arial" panose="020B0604020202020204" pitchFamily="34" charset="0"/>
              </a:rPr>
              <a:t> : SOP 01/SOP/K1/DJKA 2019 </a:t>
            </a:r>
            <a:r>
              <a:rPr lang="en-US" sz="1050" dirty="0" err="1">
                <a:solidFill>
                  <a:schemeClr val="bg2">
                    <a:lumMod val="25000"/>
                  </a:schemeClr>
                </a:solidFill>
                <a:latin typeface="Arial" panose="020B0604020202020204" pitchFamily="34" charset="0"/>
                <a:cs typeface="Arial" panose="020B0604020202020204" pitchFamily="34" charset="0"/>
              </a:rPr>
              <a:t>tentang</a:t>
            </a:r>
            <a:r>
              <a:rPr lang="en-US" sz="1050" dirty="0">
                <a:solidFill>
                  <a:schemeClr val="bg2">
                    <a:lumMod val="25000"/>
                  </a:schemeClr>
                </a:solidFill>
                <a:latin typeface="Arial" panose="020B0604020202020204" pitchFamily="34" charset="0"/>
                <a:cs typeface="Arial" panose="020B0604020202020204" pitchFamily="34" charset="0"/>
              </a:rPr>
              <a:t> </a:t>
            </a:r>
            <a:r>
              <a:rPr lang="en-US" sz="1050" dirty="0" err="1">
                <a:solidFill>
                  <a:schemeClr val="bg2">
                    <a:lumMod val="25000"/>
                  </a:schemeClr>
                </a:solidFill>
                <a:latin typeface="Arial" panose="020B0604020202020204" pitchFamily="34" charset="0"/>
                <a:cs typeface="Arial" panose="020B0604020202020204" pitchFamily="34" charset="0"/>
              </a:rPr>
              <a:t>Pemberian</a:t>
            </a:r>
            <a:r>
              <a:rPr lang="en-US" sz="1050" dirty="0">
                <a:solidFill>
                  <a:schemeClr val="bg2">
                    <a:lumMod val="25000"/>
                  </a:schemeClr>
                </a:solidFill>
                <a:latin typeface="Arial" panose="020B0604020202020204" pitchFamily="34" charset="0"/>
                <a:cs typeface="Arial" panose="020B0604020202020204" pitchFamily="34" charset="0"/>
              </a:rPr>
              <a:t> </a:t>
            </a:r>
            <a:r>
              <a:rPr lang="en-US" sz="1050" i="1" dirty="0">
                <a:solidFill>
                  <a:schemeClr val="bg2">
                    <a:lumMod val="25000"/>
                  </a:schemeClr>
                </a:solidFill>
                <a:latin typeface="Arial" panose="020B0604020202020204" pitchFamily="34" charset="0"/>
                <a:cs typeface="Arial" panose="020B0604020202020204" pitchFamily="34" charset="0"/>
              </a:rPr>
              <a:t>Reward</a:t>
            </a:r>
            <a:r>
              <a:rPr lang="en-US" sz="1050" dirty="0">
                <a:solidFill>
                  <a:schemeClr val="bg2">
                    <a:lumMod val="25000"/>
                  </a:schemeClr>
                </a:solidFill>
                <a:latin typeface="Arial" panose="020B0604020202020204" pitchFamily="34" charset="0"/>
                <a:cs typeface="Arial" panose="020B0604020202020204" pitchFamily="34" charset="0"/>
              </a:rPr>
              <a:t> </a:t>
            </a:r>
            <a:r>
              <a:rPr lang="en-US" sz="1050" dirty="0" err="1">
                <a:solidFill>
                  <a:schemeClr val="bg2">
                    <a:lumMod val="25000"/>
                  </a:schemeClr>
                </a:solidFill>
                <a:latin typeface="Arial" panose="020B0604020202020204" pitchFamily="34" charset="0"/>
                <a:cs typeface="Arial" panose="020B0604020202020204" pitchFamily="34" charset="0"/>
              </a:rPr>
              <a:t>dan</a:t>
            </a:r>
            <a:r>
              <a:rPr lang="en-US" sz="1050" dirty="0">
                <a:solidFill>
                  <a:schemeClr val="bg2">
                    <a:lumMod val="25000"/>
                  </a:schemeClr>
                </a:solidFill>
                <a:latin typeface="Arial" panose="020B0604020202020204" pitchFamily="34" charset="0"/>
                <a:cs typeface="Arial" panose="020B0604020202020204" pitchFamily="34" charset="0"/>
              </a:rPr>
              <a:t> </a:t>
            </a:r>
            <a:r>
              <a:rPr lang="en-US" sz="1050" i="1" dirty="0">
                <a:solidFill>
                  <a:schemeClr val="bg2">
                    <a:lumMod val="25000"/>
                  </a:schemeClr>
                </a:solidFill>
                <a:latin typeface="Arial" panose="020B0604020202020204" pitchFamily="34" charset="0"/>
                <a:cs typeface="Arial" panose="020B0604020202020204" pitchFamily="34" charset="0"/>
              </a:rPr>
              <a:t>Punishment</a:t>
            </a:r>
            <a:r>
              <a:rPr lang="en-US" sz="1050" dirty="0">
                <a:solidFill>
                  <a:schemeClr val="bg2">
                    <a:lumMod val="25000"/>
                  </a:schemeClr>
                </a:solidFill>
                <a:latin typeface="Arial" panose="020B0604020202020204" pitchFamily="34" charset="0"/>
                <a:cs typeface="Arial" panose="020B0604020202020204" pitchFamily="34" charset="0"/>
              </a:rPr>
              <a:t> </a:t>
            </a:r>
            <a:r>
              <a:rPr lang="en-US" sz="1050" dirty="0" err="1">
                <a:solidFill>
                  <a:schemeClr val="bg2">
                    <a:lumMod val="25000"/>
                  </a:schemeClr>
                </a:solidFill>
                <a:latin typeface="Arial" panose="020B0604020202020204" pitchFamily="34" charset="0"/>
                <a:cs typeface="Arial" panose="020B0604020202020204" pitchFamily="34" charset="0"/>
              </a:rPr>
              <a:t>terhadap</a:t>
            </a:r>
            <a:r>
              <a:rPr lang="en-US" sz="1050" dirty="0">
                <a:solidFill>
                  <a:schemeClr val="bg2">
                    <a:lumMod val="25000"/>
                  </a:schemeClr>
                </a:solidFill>
                <a:latin typeface="Arial" panose="020B0604020202020204" pitchFamily="34" charset="0"/>
                <a:cs typeface="Arial" panose="020B0604020202020204" pitchFamily="34" charset="0"/>
              </a:rPr>
              <a:t> </a:t>
            </a:r>
            <a:r>
              <a:rPr lang="en-US" sz="1050" dirty="0" err="1">
                <a:solidFill>
                  <a:schemeClr val="bg2">
                    <a:lumMod val="25000"/>
                  </a:schemeClr>
                </a:solidFill>
                <a:latin typeface="Arial" panose="020B0604020202020204" pitchFamily="34" charset="0"/>
                <a:cs typeface="Arial" panose="020B0604020202020204" pitchFamily="34" charset="0"/>
              </a:rPr>
              <a:t>Capaian</a:t>
            </a:r>
            <a:r>
              <a:rPr lang="en-US" sz="1050" dirty="0">
                <a:solidFill>
                  <a:schemeClr val="bg2">
                    <a:lumMod val="25000"/>
                  </a:schemeClr>
                </a:solidFill>
                <a:latin typeface="Arial" panose="020B0604020202020204" pitchFamily="34" charset="0"/>
                <a:cs typeface="Arial" panose="020B0604020202020204" pitchFamily="34" charset="0"/>
              </a:rPr>
              <a:t> </a:t>
            </a:r>
            <a:r>
              <a:rPr lang="en-US" sz="1050" dirty="0" err="1">
                <a:solidFill>
                  <a:schemeClr val="bg2">
                    <a:lumMod val="25000"/>
                  </a:schemeClr>
                </a:solidFill>
                <a:latin typeface="Arial" panose="020B0604020202020204" pitchFamily="34" charset="0"/>
                <a:cs typeface="Arial" panose="020B0604020202020204" pitchFamily="34" charset="0"/>
              </a:rPr>
              <a:t>Kinerja</a:t>
            </a:r>
            <a:r>
              <a:rPr lang="en-US" sz="1050" dirty="0">
                <a:solidFill>
                  <a:schemeClr val="bg2">
                    <a:lumMod val="25000"/>
                  </a:schemeClr>
                </a:solidFill>
                <a:latin typeface="Arial" panose="020B0604020202020204" pitchFamily="34" charset="0"/>
                <a:cs typeface="Arial" panose="020B0604020202020204" pitchFamily="34" charset="0"/>
              </a:rPr>
              <a:t> Unit </a:t>
            </a:r>
            <a:r>
              <a:rPr lang="en-US" sz="1050" dirty="0" err="1">
                <a:solidFill>
                  <a:schemeClr val="bg2">
                    <a:lumMod val="25000"/>
                  </a:schemeClr>
                </a:solidFill>
                <a:latin typeface="Arial" panose="020B0604020202020204" pitchFamily="34" charset="0"/>
                <a:cs typeface="Arial" panose="020B0604020202020204" pitchFamily="34" charset="0"/>
              </a:rPr>
              <a:t>Kerja</a:t>
            </a:r>
            <a:r>
              <a:rPr lang="en-US" sz="1050" dirty="0">
                <a:solidFill>
                  <a:schemeClr val="bg2">
                    <a:lumMod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6343095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96626" y="2052067"/>
            <a:ext cx="4890977" cy="1569660"/>
          </a:xfrm>
          <a:prstGeom prst="rect">
            <a:avLst/>
          </a:prstGeom>
          <a:noFill/>
        </p:spPr>
        <p:txBody>
          <a:bodyPr wrap="square" rtlCol="0">
            <a:spAutoFit/>
          </a:bodyPr>
          <a:lstStyle/>
          <a:p>
            <a:r>
              <a:rPr lang="fi-FI" sz="3200" dirty="0">
                <a:solidFill>
                  <a:srgbClr val="F9BE19"/>
                </a:solidFill>
                <a:latin typeface="Broadway" panose="04040905080B02020502" pitchFamily="82" charset="0"/>
              </a:rPr>
              <a:t>APLIKASI DALAM </a:t>
            </a:r>
            <a:r>
              <a:rPr lang="fi-FI" sz="3200" dirty="0">
                <a:solidFill>
                  <a:schemeClr val="bg1"/>
                </a:solidFill>
                <a:latin typeface="Broadway" panose="04040905080B02020502" pitchFamily="82" charset="0"/>
              </a:rPr>
              <a:t>PENGELOLAAN DATA KINERJA</a:t>
            </a:r>
          </a:p>
        </p:txBody>
      </p:sp>
    </p:spTree>
    <p:extLst>
      <p:ext uri="{BB962C8B-B14F-4D97-AF65-F5344CB8AC3E}">
        <p14:creationId xmlns:p14="http://schemas.microsoft.com/office/powerpoint/2010/main" val="142529985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391120" y="182452"/>
            <a:ext cx="6520220" cy="344032"/>
          </a:xfrm>
        </p:spPr>
        <p:txBody>
          <a:bodyPr>
            <a:noAutofit/>
          </a:bodyPr>
          <a:lstStyle/>
          <a:p>
            <a:pPr marL="342900" indent="-342900" algn="l">
              <a:buFont typeface="+mj-lt"/>
              <a:buAutoNum type="alphaUcPeriod"/>
            </a:pPr>
            <a:r>
              <a:rPr lang="id-ID" dirty="0"/>
              <a:t>PENGELOLAAN DATA KINERJA</a:t>
            </a:r>
          </a:p>
        </p:txBody>
      </p:sp>
      <p:sp>
        <p:nvSpPr>
          <p:cNvPr id="4" name="object 34"/>
          <p:cNvSpPr/>
          <p:nvPr/>
        </p:nvSpPr>
        <p:spPr>
          <a:xfrm>
            <a:off x="7064137" y="6824643"/>
            <a:ext cx="681946" cy="711082"/>
          </a:xfrm>
          <a:custGeom>
            <a:avLst/>
            <a:gdLst/>
            <a:ahLst/>
            <a:cxnLst/>
            <a:rect l="l" t="t" r="r" b="b"/>
            <a:pathLst>
              <a:path w="1099820" h="1146810">
                <a:moveTo>
                  <a:pt x="1099566" y="547624"/>
                </a:moveTo>
                <a:lnTo>
                  <a:pt x="369570" y="1146428"/>
                </a:lnTo>
                <a:lnTo>
                  <a:pt x="0" y="871727"/>
                </a:lnTo>
                <a:lnTo>
                  <a:pt x="362330" y="0"/>
                </a:lnTo>
                <a:lnTo>
                  <a:pt x="1099566" y="547624"/>
                </a:lnTo>
                <a:close/>
              </a:path>
            </a:pathLst>
          </a:custGeom>
          <a:ln w="28575">
            <a:solidFill>
              <a:srgbClr val="FFFFFF"/>
            </a:solidFill>
          </a:ln>
        </p:spPr>
        <p:txBody>
          <a:bodyPr wrap="square" lIns="0" tIns="0" rIns="0" bIns="0" rtlCol="0"/>
          <a:lstStyle/>
          <a:p>
            <a:pPr defTabSz="913632">
              <a:defRPr/>
            </a:pPr>
            <a:endParaRPr sz="1100">
              <a:solidFill>
                <a:prstClr val="black"/>
              </a:solidFill>
              <a:latin typeface="Calibri" panose="020F0502020204030204"/>
            </a:endParaRPr>
          </a:p>
        </p:txBody>
      </p:sp>
      <p:graphicFrame>
        <p:nvGraphicFramePr>
          <p:cNvPr id="5" name="Diagram 4"/>
          <p:cNvGraphicFramePr/>
          <p:nvPr/>
        </p:nvGraphicFramePr>
        <p:xfrm>
          <a:off x="686261" y="5457200"/>
          <a:ext cx="6667541" cy="28575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p:cNvSpPr txBox="1"/>
          <p:nvPr/>
        </p:nvSpPr>
        <p:spPr>
          <a:xfrm>
            <a:off x="531201" y="5491065"/>
            <a:ext cx="7447264" cy="523147"/>
          </a:xfrm>
          <a:prstGeom prst="rect">
            <a:avLst/>
          </a:prstGeom>
          <a:noFill/>
        </p:spPr>
        <p:txBody>
          <a:bodyPr wrap="square" lIns="91365" tIns="45684" rIns="91365" bIns="45684" rtlCol="0">
            <a:spAutoFit/>
          </a:bodyPr>
          <a:lstStyle/>
          <a:p>
            <a:pPr defTabSz="913632">
              <a:defRPr/>
            </a:pPr>
            <a:r>
              <a:rPr lang="en-US" sz="1400" dirty="0">
                <a:solidFill>
                  <a:prstClr val="black"/>
                </a:solidFill>
                <a:latin typeface="Calibri" panose="020F0502020204030204"/>
              </a:rPr>
              <a:t>Proses </a:t>
            </a:r>
            <a:r>
              <a:rPr lang="en-US" sz="1400" dirty="0" err="1">
                <a:solidFill>
                  <a:prstClr val="black"/>
                </a:solidFill>
                <a:latin typeface="Calibri" panose="020F0502020204030204"/>
              </a:rPr>
              <a:t>sistematis</a:t>
            </a:r>
            <a:r>
              <a:rPr lang="en-US" sz="1400" dirty="0">
                <a:solidFill>
                  <a:prstClr val="black"/>
                </a:solidFill>
                <a:latin typeface="Calibri" panose="020F0502020204030204"/>
              </a:rPr>
              <a:t> </a:t>
            </a:r>
            <a:r>
              <a:rPr lang="en-US" sz="1400" dirty="0" err="1">
                <a:solidFill>
                  <a:prstClr val="black"/>
                </a:solidFill>
                <a:latin typeface="Calibri" panose="020F0502020204030204"/>
              </a:rPr>
              <a:t>dan</a:t>
            </a:r>
            <a:r>
              <a:rPr lang="en-US" sz="1400" dirty="0">
                <a:solidFill>
                  <a:prstClr val="black"/>
                </a:solidFill>
                <a:latin typeface="Calibri" panose="020F0502020204030204"/>
              </a:rPr>
              <a:t> </a:t>
            </a:r>
            <a:r>
              <a:rPr lang="en-US" sz="1400" dirty="0" err="1">
                <a:solidFill>
                  <a:prstClr val="black"/>
                </a:solidFill>
                <a:latin typeface="Calibri" panose="020F0502020204030204"/>
              </a:rPr>
              <a:t>berkesinambungan</a:t>
            </a:r>
            <a:r>
              <a:rPr lang="en-US" sz="1400" dirty="0">
                <a:solidFill>
                  <a:prstClr val="black"/>
                </a:solidFill>
                <a:latin typeface="Calibri" panose="020F0502020204030204"/>
              </a:rPr>
              <a:t> </a:t>
            </a:r>
            <a:r>
              <a:rPr lang="en-US" sz="1400" dirty="0" err="1">
                <a:solidFill>
                  <a:prstClr val="black"/>
                </a:solidFill>
                <a:latin typeface="Calibri" panose="020F0502020204030204"/>
              </a:rPr>
              <a:t>untuk</a:t>
            </a:r>
            <a:r>
              <a:rPr lang="en-US" sz="1400" dirty="0">
                <a:solidFill>
                  <a:prstClr val="black"/>
                </a:solidFill>
                <a:latin typeface="Calibri" panose="020F0502020204030204"/>
              </a:rPr>
              <a:t> </a:t>
            </a:r>
            <a:r>
              <a:rPr lang="en-US" sz="1400" dirty="0" err="1">
                <a:solidFill>
                  <a:prstClr val="black"/>
                </a:solidFill>
                <a:latin typeface="Calibri" panose="020F0502020204030204"/>
              </a:rPr>
              <a:t>menilai</a:t>
            </a:r>
            <a:r>
              <a:rPr lang="en-US" sz="1400" dirty="0">
                <a:solidFill>
                  <a:prstClr val="black"/>
                </a:solidFill>
                <a:latin typeface="Calibri" panose="020F0502020204030204"/>
              </a:rPr>
              <a:t> </a:t>
            </a:r>
            <a:r>
              <a:rPr lang="en-US" sz="1400" dirty="0" err="1">
                <a:solidFill>
                  <a:prstClr val="black"/>
                </a:solidFill>
                <a:latin typeface="Calibri" panose="020F0502020204030204"/>
              </a:rPr>
              <a:t>keberhasilan</a:t>
            </a:r>
            <a:r>
              <a:rPr lang="en-US" sz="1400" dirty="0">
                <a:solidFill>
                  <a:prstClr val="black"/>
                </a:solidFill>
                <a:latin typeface="Calibri" panose="020F0502020204030204"/>
              </a:rPr>
              <a:t> </a:t>
            </a:r>
            <a:r>
              <a:rPr lang="en-US" sz="1400" dirty="0" err="1">
                <a:solidFill>
                  <a:prstClr val="black"/>
                </a:solidFill>
                <a:latin typeface="Calibri" panose="020F0502020204030204"/>
              </a:rPr>
              <a:t>dan</a:t>
            </a:r>
            <a:r>
              <a:rPr lang="en-US" sz="1400" dirty="0">
                <a:solidFill>
                  <a:prstClr val="black"/>
                </a:solidFill>
                <a:latin typeface="Calibri" panose="020F0502020204030204"/>
              </a:rPr>
              <a:t>/</a:t>
            </a:r>
            <a:r>
              <a:rPr lang="en-US" sz="1400" dirty="0" err="1">
                <a:solidFill>
                  <a:prstClr val="black"/>
                </a:solidFill>
                <a:latin typeface="Calibri" panose="020F0502020204030204"/>
              </a:rPr>
              <a:t>atau</a:t>
            </a:r>
            <a:r>
              <a:rPr lang="en-US" sz="1400" dirty="0">
                <a:solidFill>
                  <a:prstClr val="black"/>
                </a:solidFill>
                <a:latin typeface="Calibri" panose="020F0502020204030204"/>
              </a:rPr>
              <a:t> </a:t>
            </a:r>
            <a:r>
              <a:rPr lang="en-US" sz="1400" dirty="0" err="1">
                <a:solidFill>
                  <a:prstClr val="black"/>
                </a:solidFill>
                <a:latin typeface="Calibri" panose="020F0502020204030204"/>
              </a:rPr>
              <a:t>kegagalan</a:t>
            </a:r>
            <a:r>
              <a:rPr lang="en-US" sz="1400" dirty="0">
                <a:solidFill>
                  <a:prstClr val="black"/>
                </a:solidFill>
                <a:latin typeface="Calibri" panose="020F0502020204030204"/>
              </a:rPr>
              <a:t>  </a:t>
            </a:r>
            <a:r>
              <a:rPr lang="en-US" sz="1400" dirty="0" err="1">
                <a:solidFill>
                  <a:prstClr val="black"/>
                </a:solidFill>
                <a:latin typeface="Calibri" panose="020F0502020204030204"/>
              </a:rPr>
              <a:t>pelaksanaan</a:t>
            </a:r>
            <a:r>
              <a:rPr lang="en-US" sz="1400" dirty="0">
                <a:solidFill>
                  <a:prstClr val="black"/>
                </a:solidFill>
                <a:latin typeface="Calibri" panose="020F0502020204030204"/>
              </a:rPr>
              <a:t> </a:t>
            </a:r>
            <a:r>
              <a:rPr lang="en-US" sz="1400" dirty="0" err="1">
                <a:solidFill>
                  <a:prstClr val="black"/>
                </a:solidFill>
                <a:latin typeface="Calibri" panose="020F0502020204030204"/>
              </a:rPr>
              <a:t>kegiatan</a:t>
            </a:r>
            <a:r>
              <a:rPr lang="en-US" sz="1400" dirty="0">
                <a:solidFill>
                  <a:prstClr val="black"/>
                </a:solidFill>
                <a:latin typeface="Calibri" panose="020F0502020204030204"/>
              </a:rPr>
              <a:t> :</a:t>
            </a:r>
          </a:p>
        </p:txBody>
      </p:sp>
      <p:graphicFrame>
        <p:nvGraphicFramePr>
          <p:cNvPr id="7" name="Diagram 6"/>
          <p:cNvGraphicFramePr/>
          <p:nvPr>
            <p:extLst>
              <p:ext uri="{D42A27DB-BD31-4B8C-83A1-F6EECF244321}">
                <p14:modId xmlns:p14="http://schemas.microsoft.com/office/powerpoint/2010/main" val="3864530346"/>
              </p:ext>
            </p:extLst>
          </p:nvPr>
        </p:nvGraphicFramePr>
        <p:xfrm>
          <a:off x="505212" y="1412461"/>
          <a:ext cx="6406128" cy="292143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8" name="Down Arrow Callout 12"/>
          <p:cNvSpPr/>
          <p:nvPr/>
        </p:nvSpPr>
        <p:spPr bwMode="auto">
          <a:xfrm>
            <a:off x="2006750" y="810877"/>
            <a:ext cx="2738454" cy="578646"/>
          </a:xfrm>
          <a:prstGeom prst="downArrowCallout">
            <a:avLst/>
          </a:prstGeom>
          <a:gradFill>
            <a:gsLst>
              <a:gs pos="0">
                <a:srgbClr val="00B050"/>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w="9525" cap="flat" cmpd="sng" algn="ctr">
            <a:noFill/>
            <a:prstDash val="solid"/>
            <a:round/>
            <a:headEnd type="none" w="med" len="med"/>
            <a:tailEnd type="none" w="med" len="med"/>
          </a:ln>
          <a:effectLst/>
        </p:spPr>
        <p:txBody>
          <a:bodyPr vert="horz" wrap="none" lIns="75532" tIns="37767" rIns="75532" bIns="37767" numCol="1" rtlCol="0" anchor="ctr" anchorCtr="0" compatLnSpc="1"/>
          <a:lstStyle/>
          <a:p>
            <a:pPr algn="ctr" defTabSz="913632" fontAlgn="base">
              <a:spcBef>
                <a:spcPct val="0"/>
              </a:spcBef>
              <a:spcAft>
                <a:spcPct val="0"/>
              </a:spcAft>
              <a:defRPr/>
            </a:pPr>
            <a:r>
              <a:rPr lang="en-AU" sz="1400" b="1" dirty="0">
                <a:solidFill>
                  <a:prstClr val="black"/>
                </a:solidFill>
                <a:latin typeface="Arial" panose="020B0604020202020204" pitchFamily="34" charset="0"/>
              </a:rPr>
              <a:t>CAKUPAN </a:t>
            </a:r>
          </a:p>
        </p:txBody>
      </p:sp>
      <p:sp>
        <p:nvSpPr>
          <p:cNvPr id="10" name="Slide Number Placeholder 2"/>
          <p:cNvSpPr>
            <a:spLocks noGrp="1"/>
          </p:cNvSpPr>
          <p:nvPr/>
        </p:nvSpPr>
        <p:spPr>
          <a:xfrm>
            <a:off x="7113276" y="5006975"/>
            <a:ext cx="446405" cy="251460"/>
          </a:xfrm>
          <a:prstGeom prst="rect">
            <a:avLst/>
          </a:prstGeom>
          <a:solidFill>
            <a:srgbClr val="F9BE19"/>
          </a:solidFill>
        </p:spPr>
        <p:txBody>
          <a:bodyPr vert="horz" lIns="91365" tIns="45684" rIns="91365" bIns="45684"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32">
              <a:defRPr/>
            </a:pPr>
            <a:fld id="{05502A5B-6024-440D-A5A9-5A109256076E}" type="slidenum">
              <a:rPr lang="en-US" b="1">
                <a:solidFill>
                  <a:schemeClr val="tx1"/>
                </a:solidFill>
                <a:latin typeface="Calibri" panose="020F0502020204030204"/>
              </a:rPr>
              <a:pPr defTabSz="913632">
                <a:defRPr/>
              </a:pPr>
              <a:t>136</a:t>
            </a:fld>
            <a:endParaRPr lang="en-US" b="1">
              <a:solidFill>
                <a:schemeClr val="tx1"/>
              </a:solidFill>
              <a:latin typeface="Calibri" panose="020F0502020204030204"/>
            </a:endParaRPr>
          </a:p>
        </p:txBody>
      </p:sp>
    </p:spTree>
    <p:extLst>
      <p:ext uri="{BB962C8B-B14F-4D97-AF65-F5344CB8AC3E}">
        <p14:creationId xmlns:p14="http://schemas.microsoft.com/office/powerpoint/2010/main" val="6106400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259484" y="204488"/>
            <a:ext cx="6520220" cy="344032"/>
          </a:xfrm>
        </p:spPr>
        <p:txBody>
          <a:bodyPr>
            <a:noAutofit/>
          </a:bodyPr>
          <a:lstStyle/>
          <a:p>
            <a:pPr marL="342900" indent="-342900" algn="l">
              <a:buFont typeface="+mj-lt"/>
              <a:buAutoNum type="alphaUcPeriod" startAt="2"/>
            </a:pPr>
            <a:r>
              <a:rPr lang="id-ID" dirty="0"/>
              <a:t>APLIKASI PENGELOLAAN DATA KINERJA</a:t>
            </a:r>
          </a:p>
        </p:txBody>
      </p:sp>
      <p:sp>
        <p:nvSpPr>
          <p:cNvPr id="4" name="object 34"/>
          <p:cNvSpPr/>
          <p:nvPr/>
        </p:nvSpPr>
        <p:spPr>
          <a:xfrm>
            <a:off x="7064137" y="6725583"/>
            <a:ext cx="681946" cy="711082"/>
          </a:xfrm>
          <a:custGeom>
            <a:avLst/>
            <a:gdLst/>
            <a:ahLst/>
            <a:cxnLst/>
            <a:rect l="l" t="t" r="r" b="b"/>
            <a:pathLst>
              <a:path w="1099820" h="1146810">
                <a:moveTo>
                  <a:pt x="1099566" y="547624"/>
                </a:moveTo>
                <a:lnTo>
                  <a:pt x="369570" y="1146428"/>
                </a:lnTo>
                <a:lnTo>
                  <a:pt x="0" y="871727"/>
                </a:lnTo>
                <a:lnTo>
                  <a:pt x="362330" y="0"/>
                </a:lnTo>
                <a:lnTo>
                  <a:pt x="1099566" y="547624"/>
                </a:lnTo>
                <a:close/>
              </a:path>
            </a:pathLst>
          </a:custGeom>
          <a:ln w="28575">
            <a:solidFill>
              <a:srgbClr val="FFFFFF"/>
            </a:solidFill>
          </a:ln>
        </p:spPr>
        <p:txBody>
          <a:bodyPr wrap="square" lIns="0" tIns="0" rIns="0" bIns="0" rtlCol="0"/>
          <a:lstStyle/>
          <a:p>
            <a:pPr defTabSz="913632">
              <a:defRPr/>
            </a:pPr>
            <a:endParaRPr sz="1100">
              <a:solidFill>
                <a:prstClr val="black"/>
              </a:solidFill>
              <a:latin typeface="Calibri" panose="020F0502020204030204"/>
            </a:endParaRPr>
          </a:p>
        </p:txBody>
      </p:sp>
      <p:graphicFrame>
        <p:nvGraphicFramePr>
          <p:cNvPr id="5" name="Diagram 4"/>
          <p:cNvGraphicFramePr/>
          <p:nvPr/>
        </p:nvGraphicFramePr>
        <p:xfrm>
          <a:off x="686261" y="5457200"/>
          <a:ext cx="6667541" cy="28575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p:cNvSpPr txBox="1"/>
          <p:nvPr/>
        </p:nvSpPr>
        <p:spPr>
          <a:xfrm>
            <a:off x="531201" y="5392005"/>
            <a:ext cx="7447264" cy="523147"/>
          </a:xfrm>
          <a:prstGeom prst="rect">
            <a:avLst/>
          </a:prstGeom>
          <a:noFill/>
        </p:spPr>
        <p:txBody>
          <a:bodyPr wrap="square" lIns="91365" tIns="45684" rIns="91365" bIns="45684" rtlCol="0">
            <a:spAutoFit/>
          </a:bodyPr>
          <a:lstStyle/>
          <a:p>
            <a:pPr defTabSz="913632">
              <a:defRPr/>
            </a:pPr>
            <a:r>
              <a:rPr lang="en-US" sz="1400" dirty="0">
                <a:solidFill>
                  <a:prstClr val="black"/>
                </a:solidFill>
                <a:latin typeface="Calibri" panose="020F0502020204030204"/>
              </a:rPr>
              <a:t>Proses </a:t>
            </a:r>
            <a:r>
              <a:rPr lang="en-US" sz="1400" dirty="0" err="1">
                <a:solidFill>
                  <a:prstClr val="black"/>
                </a:solidFill>
                <a:latin typeface="Calibri" panose="020F0502020204030204"/>
              </a:rPr>
              <a:t>sistematis</a:t>
            </a:r>
            <a:r>
              <a:rPr lang="en-US" sz="1400" dirty="0">
                <a:solidFill>
                  <a:prstClr val="black"/>
                </a:solidFill>
                <a:latin typeface="Calibri" panose="020F0502020204030204"/>
              </a:rPr>
              <a:t> </a:t>
            </a:r>
            <a:r>
              <a:rPr lang="en-US" sz="1400" dirty="0" err="1">
                <a:solidFill>
                  <a:prstClr val="black"/>
                </a:solidFill>
                <a:latin typeface="Calibri" panose="020F0502020204030204"/>
              </a:rPr>
              <a:t>dan</a:t>
            </a:r>
            <a:r>
              <a:rPr lang="en-US" sz="1400" dirty="0">
                <a:solidFill>
                  <a:prstClr val="black"/>
                </a:solidFill>
                <a:latin typeface="Calibri" panose="020F0502020204030204"/>
              </a:rPr>
              <a:t> </a:t>
            </a:r>
            <a:r>
              <a:rPr lang="en-US" sz="1400" dirty="0" err="1">
                <a:solidFill>
                  <a:prstClr val="black"/>
                </a:solidFill>
                <a:latin typeface="Calibri" panose="020F0502020204030204"/>
              </a:rPr>
              <a:t>berkesinambungan</a:t>
            </a:r>
            <a:r>
              <a:rPr lang="en-US" sz="1400" dirty="0">
                <a:solidFill>
                  <a:prstClr val="black"/>
                </a:solidFill>
                <a:latin typeface="Calibri" panose="020F0502020204030204"/>
              </a:rPr>
              <a:t> </a:t>
            </a:r>
            <a:r>
              <a:rPr lang="en-US" sz="1400" dirty="0" err="1">
                <a:solidFill>
                  <a:prstClr val="black"/>
                </a:solidFill>
                <a:latin typeface="Calibri" panose="020F0502020204030204"/>
              </a:rPr>
              <a:t>untuk</a:t>
            </a:r>
            <a:r>
              <a:rPr lang="en-US" sz="1400" dirty="0">
                <a:solidFill>
                  <a:prstClr val="black"/>
                </a:solidFill>
                <a:latin typeface="Calibri" panose="020F0502020204030204"/>
              </a:rPr>
              <a:t> </a:t>
            </a:r>
            <a:r>
              <a:rPr lang="en-US" sz="1400" dirty="0" err="1">
                <a:solidFill>
                  <a:prstClr val="black"/>
                </a:solidFill>
                <a:latin typeface="Calibri" panose="020F0502020204030204"/>
              </a:rPr>
              <a:t>menilai</a:t>
            </a:r>
            <a:r>
              <a:rPr lang="en-US" sz="1400" dirty="0">
                <a:solidFill>
                  <a:prstClr val="black"/>
                </a:solidFill>
                <a:latin typeface="Calibri" panose="020F0502020204030204"/>
              </a:rPr>
              <a:t> </a:t>
            </a:r>
            <a:r>
              <a:rPr lang="en-US" sz="1400" dirty="0" err="1">
                <a:solidFill>
                  <a:prstClr val="black"/>
                </a:solidFill>
                <a:latin typeface="Calibri" panose="020F0502020204030204"/>
              </a:rPr>
              <a:t>keberhasilan</a:t>
            </a:r>
            <a:r>
              <a:rPr lang="en-US" sz="1400" dirty="0">
                <a:solidFill>
                  <a:prstClr val="black"/>
                </a:solidFill>
                <a:latin typeface="Calibri" panose="020F0502020204030204"/>
              </a:rPr>
              <a:t> </a:t>
            </a:r>
            <a:r>
              <a:rPr lang="en-US" sz="1400" dirty="0" err="1">
                <a:solidFill>
                  <a:prstClr val="black"/>
                </a:solidFill>
                <a:latin typeface="Calibri" panose="020F0502020204030204"/>
              </a:rPr>
              <a:t>dan</a:t>
            </a:r>
            <a:r>
              <a:rPr lang="en-US" sz="1400" dirty="0">
                <a:solidFill>
                  <a:prstClr val="black"/>
                </a:solidFill>
                <a:latin typeface="Calibri" panose="020F0502020204030204"/>
              </a:rPr>
              <a:t>/</a:t>
            </a:r>
            <a:r>
              <a:rPr lang="en-US" sz="1400" dirty="0" err="1">
                <a:solidFill>
                  <a:prstClr val="black"/>
                </a:solidFill>
                <a:latin typeface="Calibri" panose="020F0502020204030204"/>
              </a:rPr>
              <a:t>atau</a:t>
            </a:r>
            <a:r>
              <a:rPr lang="en-US" sz="1400" dirty="0">
                <a:solidFill>
                  <a:prstClr val="black"/>
                </a:solidFill>
                <a:latin typeface="Calibri" panose="020F0502020204030204"/>
              </a:rPr>
              <a:t> </a:t>
            </a:r>
            <a:r>
              <a:rPr lang="en-US" sz="1400" dirty="0" err="1">
                <a:solidFill>
                  <a:prstClr val="black"/>
                </a:solidFill>
                <a:latin typeface="Calibri" panose="020F0502020204030204"/>
              </a:rPr>
              <a:t>kegagalan</a:t>
            </a:r>
            <a:r>
              <a:rPr lang="en-US" sz="1400" dirty="0">
                <a:solidFill>
                  <a:prstClr val="black"/>
                </a:solidFill>
                <a:latin typeface="Calibri" panose="020F0502020204030204"/>
              </a:rPr>
              <a:t>  </a:t>
            </a:r>
            <a:r>
              <a:rPr lang="en-US" sz="1400" dirty="0" err="1">
                <a:solidFill>
                  <a:prstClr val="black"/>
                </a:solidFill>
                <a:latin typeface="Calibri" panose="020F0502020204030204"/>
              </a:rPr>
              <a:t>pelaksanaan</a:t>
            </a:r>
            <a:r>
              <a:rPr lang="en-US" sz="1400" dirty="0">
                <a:solidFill>
                  <a:prstClr val="black"/>
                </a:solidFill>
                <a:latin typeface="Calibri" panose="020F0502020204030204"/>
              </a:rPr>
              <a:t> </a:t>
            </a:r>
            <a:r>
              <a:rPr lang="en-US" sz="1400" dirty="0" err="1">
                <a:solidFill>
                  <a:prstClr val="black"/>
                </a:solidFill>
                <a:latin typeface="Calibri" panose="020F0502020204030204"/>
              </a:rPr>
              <a:t>kegiatan</a:t>
            </a:r>
            <a:r>
              <a:rPr lang="en-US" sz="1400" dirty="0">
                <a:solidFill>
                  <a:prstClr val="black"/>
                </a:solidFill>
                <a:latin typeface="Calibri" panose="020F0502020204030204"/>
              </a:rPr>
              <a:t> :</a:t>
            </a:r>
          </a:p>
        </p:txBody>
      </p:sp>
      <p:graphicFrame>
        <p:nvGraphicFramePr>
          <p:cNvPr id="7" name="Diagram 6"/>
          <p:cNvGraphicFramePr/>
          <p:nvPr>
            <p:extLst>
              <p:ext uri="{D42A27DB-BD31-4B8C-83A1-F6EECF244321}">
                <p14:modId xmlns:p14="http://schemas.microsoft.com/office/powerpoint/2010/main" val="1000519575"/>
              </p:ext>
            </p:extLst>
          </p:nvPr>
        </p:nvGraphicFramePr>
        <p:xfrm>
          <a:off x="220508" y="648143"/>
          <a:ext cx="7223156" cy="378148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8" name="Slide Number Placeholder 2"/>
          <p:cNvSpPr>
            <a:spLocks noGrp="1"/>
          </p:cNvSpPr>
          <p:nvPr/>
        </p:nvSpPr>
        <p:spPr>
          <a:xfrm>
            <a:off x="7113276" y="5006975"/>
            <a:ext cx="446405" cy="251460"/>
          </a:xfrm>
          <a:prstGeom prst="rect">
            <a:avLst/>
          </a:prstGeom>
          <a:solidFill>
            <a:srgbClr val="F9BE19"/>
          </a:solidFill>
        </p:spPr>
        <p:txBody>
          <a:bodyPr vert="horz" lIns="91365" tIns="45684" rIns="91365" bIns="45684"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32">
              <a:defRPr/>
            </a:pPr>
            <a:fld id="{05502A5B-6024-440D-A5A9-5A109256076E}" type="slidenum">
              <a:rPr lang="en-US" b="1">
                <a:solidFill>
                  <a:schemeClr val="tx1"/>
                </a:solidFill>
                <a:latin typeface="Calibri" panose="020F0502020204030204"/>
              </a:rPr>
              <a:pPr defTabSz="913632">
                <a:defRPr/>
              </a:pPr>
              <a:t>137</a:t>
            </a:fld>
            <a:endParaRPr lang="en-US" b="1">
              <a:solidFill>
                <a:schemeClr val="tx1"/>
              </a:solidFill>
              <a:latin typeface="Calibri" panose="020F0502020204030204"/>
            </a:endParaRPr>
          </a:p>
        </p:txBody>
      </p:sp>
      <p:sp>
        <p:nvSpPr>
          <p:cNvPr id="9" name="Rounded Rectangle 19">
            <a:extLst>
              <a:ext uri="{FF2B5EF4-FFF2-40B4-BE49-F238E27FC236}">
                <a16:creationId xmlns:a16="http://schemas.microsoft.com/office/drawing/2014/main" id="{5780036A-9CD0-4631-BCCC-720D35B9259D}"/>
              </a:ext>
            </a:extLst>
          </p:cNvPr>
          <p:cNvSpPr/>
          <p:nvPr/>
        </p:nvSpPr>
        <p:spPr>
          <a:xfrm>
            <a:off x="350520" y="4540931"/>
            <a:ext cx="6964680" cy="289361"/>
          </a:xfrm>
          <a:prstGeom prst="roundRect">
            <a:avLst/>
          </a:prstGeom>
          <a:ln/>
        </p:spPr>
        <p:style>
          <a:lnRef idx="1">
            <a:schemeClr val="accent6"/>
          </a:lnRef>
          <a:fillRef idx="2">
            <a:schemeClr val="accent6"/>
          </a:fillRef>
          <a:effectRef idx="1">
            <a:schemeClr val="accent6"/>
          </a:effectRef>
          <a:fontRef idx="minor">
            <a:schemeClr val="dk1"/>
          </a:fontRef>
        </p:style>
        <p:txBody>
          <a:bodyPr wrap="square" lIns="91365" tIns="45684" rIns="91365" bIns="45684">
            <a:spAutoFit/>
          </a:bodyPr>
          <a:lstStyle/>
          <a:p>
            <a:pPr algn="ctr" defTabSz="913632">
              <a:defRPr/>
            </a:pPr>
            <a:r>
              <a:rPr lang="id-ID" sz="1050" b="1" dirty="0">
                <a:solidFill>
                  <a:prstClr val="black"/>
                </a:solidFill>
                <a:latin typeface="Arial" panose="020B0604020202020204" pitchFamily="34" charset="0"/>
                <a:cs typeface="Arial" panose="020B0604020202020204" pitchFamily="34" charset="0"/>
              </a:rPr>
              <a:t>SISTEM PELAPORAN KINERJA (SILAKI) PADA PORTAL APLIKASI DITJEN PERKEREETAAPIAN</a:t>
            </a:r>
            <a:endParaRPr lang="en-AU" sz="1050" b="1" dirty="0">
              <a:solidFill>
                <a:prstClr val="black"/>
              </a:solidFill>
              <a:latin typeface="Arial" panose="020B0604020202020204" pitchFamily="34" charset="0"/>
              <a:cs typeface="Arial" panose="020B0604020202020204" pitchFamily="34" charset="0"/>
            </a:endParaRPr>
          </a:p>
        </p:txBody>
      </p:sp>
      <p:sp>
        <p:nvSpPr>
          <p:cNvPr id="2" name="Arrow: Down 1">
            <a:extLst>
              <a:ext uri="{FF2B5EF4-FFF2-40B4-BE49-F238E27FC236}">
                <a16:creationId xmlns:a16="http://schemas.microsoft.com/office/drawing/2014/main" id="{D01D60AD-A296-48CE-9D06-79855D28E87E}"/>
              </a:ext>
            </a:extLst>
          </p:cNvPr>
          <p:cNvSpPr/>
          <p:nvPr/>
        </p:nvSpPr>
        <p:spPr>
          <a:xfrm>
            <a:off x="5903089" y="4283170"/>
            <a:ext cx="625033" cy="289361"/>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D"/>
          </a:p>
        </p:txBody>
      </p:sp>
    </p:spTree>
    <p:extLst>
      <p:ext uri="{BB962C8B-B14F-4D97-AF65-F5344CB8AC3E}">
        <p14:creationId xmlns:p14="http://schemas.microsoft.com/office/powerpoint/2010/main" val="64378359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a:spLocks noGrp="1"/>
          </p:cNvSpPr>
          <p:nvPr>
            <p:ph type="title"/>
          </p:nvPr>
        </p:nvSpPr>
        <p:spPr>
          <a:xfrm>
            <a:off x="209760" y="159240"/>
            <a:ext cx="6520220" cy="344032"/>
          </a:xfrm>
        </p:spPr>
        <p:txBody>
          <a:bodyPr>
            <a:noAutofit/>
          </a:bodyPr>
          <a:lstStyle/>
          <a:p>
            <a:pPr algn="l"/>
            <a:r>
              <a:rPr lang="id-ID" dirty="0"/>
              <a:t>C. APLIKASI </a:t>
            </a:r>
            <a:r>
              <a:rPr lang="en-US" dirty="0"/>
              <a:t>E-SAKIP REVIU</a:t>
            </a:r>
          </a:p>
        </p:txBody>
      </p:sp>
      <p:sp>
        <p:nvSpPr>
          <p:cNvPr id="4" name="Rounded Rectangle 13"/>
          <p:cNvSpPr/>
          <p:nvPr/>
        </p:nvSpPr>
        <p:spPr>
          <a:xfrm>
            <a:off x="3710915" y="814005"/>
            <a:ext cx="3765550" cy="1328023"/>
          </a:xfrm>
          <a:prstGeom prst="roundRect">
            <a:avLst/>
          </a:prstGeom>
        </p:spPr>
        <p:style>
          <a:lnRef idx="1">
            <a:schemeClr val="accent6"/>
          </a:lnRef>
          <a:fillRef idx="2">
            <a:schemeClr val="accent6"/>
          </a:fillRef>
          <a:effectRef idx="1">
            <a:schemeClr val="accent6"/>
          </a:effectRef>
          <a:fontRef idx="minor">
            <a:schemeClr val="dk1"/>
          </a:fontRef>
        </p:style>
        <p:txBody>
          <a:bodyPr wrap="square" lIns="91365" tIns="45684" rIns="91365" bIns="45684">
            <a:spAutoFit/>
          </a:bodyPr>
          <a:lstStyle/>
          <a:p>
            <a:pPr defTabSz="913632">
              <a:defRPr/>
            </a:pPr>
            <a:r>
              <a:rPr lang="en-AU" sz="1200" dirty="0">
                <a:solidFill>
                  <a:prstClr val="black"/>
                </a:solidFill>
                <a:latin typeface="Arial" panose="020B0604020202020204" pitchFamily="34" charset="0"/>
                <a:cs typeface="Arial" panose="020B0604020202020204" pitchFamily="34" charset="0"/>
              </a:rPr>
              <a:t>e-SAKIP REVIU </a:t>
            </a:r>
            <a:r>
              <a:rPr lang="en-AU" sz="1200" dirty="0" err="1">
                <a:solidFill>
                  <a:prstClr val="black"/>
                </a:solidFill>
                <a:latin typeface="Arial" panose="020B0604020202020204" pitchFamily="34" charset="0"/>
                <a:cs typeface="Arial" panose="020B0604020202020204" pitchFamily="34" charset="0"/>
              </a:rPr>
              <a:t>adalah</a:t>
            </a:r>
            <a:r>
              <a:rPr lang="en-AU" sz="1200" dirty="0">
                <a:solidFill>
                  <a:prstClr val="black"/>
                </a:solidFill>
                <a:latin typeface="Arial" panose="020B0604020202020204" pitchFamily="34" charset="0"/>
                <a:cs typeface="Arial" panose="020B0604020202020204" pitchFamily="34" charset="0"/>
              </a:rPr>
              <a:t> </a:t>
            </a:r>
            <a:r>
              <a:rPr lang="en-AU" sz="1200" dirty="0" err="1">
                <a:solidFill>
                  <a:prstClr val="black"/>
                </a:solidFill>
                <a:latin typeface="Arial" panose="020B0604020202020204" pitchFamily="34" charset="0"/>
                <a:cs typeface="Arial" panose="020B0604020202020204" pitchFamily="34" charset="0"/>
              </a:rPr>
              <a:t>sistem</a:t>
            </a:r>
            <a:r>
              <a:rPr lang="en-AU" sz="1200" dirty="0">
                <a:solidFill>
                  <a:prstClr val="black"/>
                </a:solidFill>
                <a:latin typeface="Arial" panose="020B0604020202020204" pitchFamily="34" charset="0"/>
                <a:cs typeface="Arial" panose="020B0604020202020204" pitchFamily="34" charset="0"/>
              </a:rPr>
              <a:t> </a:t>
            </a:r>
            <a:r>
              <a:rPr lang="en-AU" sz="1200" dirty="0" err="1">
                <a:solidFill>
                  <a:prstClr val="black"/>
                </a:solidFill>
                <a:latin typeface="Arial" panose="020B0604020202020204" pitchFamily="34" charset="0"/>
                <a:cs typeface="Arial" panose="020B0604020202020204" pitchFamily="34" charset="0"/>
              </a:rPr>
              <a:t>aplikasi</a:t>
            </a:r>
            <a:r>
              <a:rPr lang="en-AU" sz="1200" dirty="0">
                <a:solidFill>
                  <a:prstClr val="black"/>
                </a:solidFill>
                <a:latin typeface="Arial" panose="020B0604020202020204" pitchFamily="34" charset="0"/>
                <a:cs typeface="Arial" panose="020B0604020202020204" pitchFamily="34" charset="0"/>
              </a:rPr>
              <a:t> yang </a:t>
            </a:r>
            <a:r>
              <a:rPr lang="en-AU" sz="1200" dirty="0" err="1">
                <a:solidFill>
                  <a:prstClr val="black"/>
                </a:solidFill>
                <a:latin typeface="Arial" panose="020B0604020202020204" pitchFamily="34" charset="0"/>
                <a:cs typeface="Arial" panose="020B0604020202020204" pitchFamily="34" charset="0"/>
              </a:rPr>
              <a:t>dibangun</a:t>
            </a:r>
            <a:r>
              <a:rPr lang="en-AU" sz="1200" dirty="0">
                <a:solidFill>
                  <a:prstClr val="black"/>
                </a:solidFill>
                <a:latin typeface="Arial" panose="020B0604020202020204" pitchFamily="34" charset="0"/>
                <a:cs typeface="Arial" panose="020B0604020202020204" pitchFamily="34" charset="0"/>
              </a:rPr>
              <a:t> </a:t>
            </a:r>
            <a:r>
              <a:rPr lang="en-AU" sz="1200" dirty="0" err="1">
                <a:solidFill>
                  <a:prstClr val="black"/>
                </a:solidFill>
                <a:latin typeface="Arial" panose="020B0604020202020204" pitchFamily="34" charset="0"/>
                <a:cs typeface="Arial" panose="020B0604020202020204" pitchFamily="34" charset="0"/>
              </a:rPr>
              <a:t>oleh</a:t>
            </a:r>
            <a:r>
              <a:rPr lang="en-AU" sz="1200" dirty="0">
                <a:solidFill>
                  <a:prstClr val="black"/>
                </a:solidFill>
                <a:latin typeface="Arial" panose="020B0604020202020204" pitchFamily="34" charset="0"/>
                <a:cs typeface="Arial" panose="020B0604020202020204" pitchFamily="34" charset="0"/>
              </a:rPr>
              <a:t> </a:t>
            </a:r>
            <a:r>
              <a:rPr lang="en-AU" sz="1200" dirty="0" err="1">
                <a:solidFill>
                  <a:prstClr val="black"/>
                </a:solidFill>
                <a:latin typeface="Arial" panose="020B0604020202020204" pitchFamily="34" charset="0"/>
                <a:cs typeface="Arial" panose="020B0604020202020204" pitchFamily="34" charset="0"/>
              </a:rPr>
              <a:t>Kementerian</a:t>
            </a:r>
            <a:r>
              <a:rPr lang="en-AU" sz="1200" dirty="0">
                <a:solidFill>
                  <a:prstClr val="black"/>
                </a:solidFill>
                <a:latin typeface="Arial" panose="020B0604020202020204" pitchFamily="34" charset="0"/>
                <a:cs typeface="Arial" panose="020B0604020202020204" pitchFamily="34" charset="0"/>
              </a:rPr>
              <a:t> </a:t>
            </a:r>
            <a:r>
              <a:rPr lang="en-AU" sz="1200" dirty="0" err="1">
                <a:solidFill>
                  <a:prstClr val="black"/>
                </a:solidFill>
                <a:latin typeface="Arial" panose="020B0604020202020204" pitchFamily="34" charset="0"/>
                <a:cs typeface="Arial" panose="020B0604020202020204" pitchFamily="34" charset="0"/>
              </a:rPr>
              <a:t>Pendayagunaan</a:t>
            </a:r>
            <a:r>
              <a:rPr lang="en-AU" sz="1200" dirty="0">
                <a:solidFill>
                  <a:prstClr val="black"/>
                </a:solidFill>
                <a:latin typeface="Arial" panose="020B0604020202020204" pitchFamily="34" charset="0"/>
                <a:cs typeface="Arial" panose="020B0604020202020204" pitchFamily="34" charset="0"/>
              </a:rPr>
              <a:t> </a:t>
            </a:r>
            <a:r>
              <a:rPr lang="en-AU" sz="1200" dirty="0" err="1">
                <a:solidFill>
                  <a:prstClr val="black"/>
                </a:solidFill>
                <a:latin typeface="Arial" panose="020B0604020202020204" pitchFamily="34" charset="0"/>
                <a:cs typeface="Arial" panose="020B0604020202020204" pitchFamily="34" charset="0"/>
              </a:rPr>
              <a:t>Aparatur</a:t>
            </a:r>
            <a:r>
              <a:rPr lang="en-AU" sz="1200" dirty="0">
                <a:solidFill>
                  <a:prstClr val="black"/>
                </a:solidFill>
                <a:latin typeface="Arial" panose="020B0604020202020204" pitchFamily="34" charset="0"/>
                <a:cs typeface="Arial" panose="020B0604020202020204" pitchFamily="34" charset="0"/>
              </a:rPr>
              <a:t> Negara </a:t>
            </a:r>
            <a:r>
              <a:rPr lang="en-AU" sz="1200" dirty="0" err="1">
                <a:solidFill>
                  <a:prstClr val="black"/>
                </a:solidFill>
                <a:latin typeface="Arial" panose="020B0604020202020204" pitchFamily="34" charset="0"/>
                <a:cs typeface="Arial" panose="020B0604020202020204" pitchFamily="34" charset="0"/>
              </a:rPr>
              <a:t>dan</a:t>
            </a:r>
            <a:r>
              <a:rPr lang="en-AU" sz="1200" dirty="0">
                <a:solidFill>
                  <a:prstClr val="black"/>
                </a:solidFill>
                <a:latin typeface="Arial" panose="020B0604020202020204" pitchFamily="34" charset="0"/>
                <a:cs typeface="Arial" panose="020B0604020202020204" pitchFamily="34" charset="0"/>
              </a:rPr>
              <a:t> </a:t>
            </a:r>
            <a:r>
              <a:rPr lang="en-AU" sz="1200" dirty="0" err="1">
                <a:solidFill>
                  <a:prstClr val="black"/>
                </a:solidFill>
                <a:latin typeface="Arial" panose="020B0604020202020204" pitchFamily="34" charset="0"/>
                <a:cs typeface="Arial" panose="020B0604020202020204" pitchFamily="34" charset="0"/>
              </a:rPr>
              <a:t>Reformasi</a:t>
            </a:r>
            <a:r>
              <a:rPr lang="en-AU" sz="1200" dirty="0">
                <a:solidFill>
                  <a:prstClr val="black"/>
                </a:solidFill>
                <a:latin typeface="Arial" panose="020B0604020202020204" pitchFamily="34" charset="0"/>
                <a:cs typeface="Arial" panose="020B0604020202020204" pitchFamily="34" charset="0"/>
              </a:rPr>
              <a:t> </a:t>
            </a:r>
            <a:r>
              <a:rPr lang="en-AU" sz="1200" dirty="0" err="1">
                <a:solidFill>
                  <a:prstClr val="black"/>
                </a:solidFill>
                <a:latin typeface="Arial" panose="020B0604020202020204" pitchFamily="34" charset="0"/>
                <a:cs typeface="Arial" panose="020B0604020202020204" pitchFamily="34" charset="0"/>
              </a:rPr>
              <a:t>Birokrasi</a:t>
            </a:r>
            <a:r>
              <a:rPr lang="en-AU" sz="1200" dirty="0">
                <a:solidFill>
                  <a:prstClr val="black"/>
                </a:solidFill>
                <a:latin typeface="Arial" panose="020B0604020202020204" pitchFamily="34" charset="0"/>
                <a:cs typeface="Arial" panose="020B0604020202020204" pitchFamily="34" charset="0"/>
              </a:rPr>
              <a:t> </a:t>
            </a:r>
            <a:r>
              <a:rPr lang="en-AU" sz="1200" dirty="0" err="1">
                <a:solidFill>
                  <a:prstClr val="black"/>
                </a:solidFill>
                <a:latin typeface="Arial" panose="020B0604020202020204" pitchFamily="34" charset="0"/>
                <a:cs typeface="Arial" panose="020B0604020202020204" pitchFamily="34" charset="0"/>
              </a:rPr>
              <a:t>sebagai</a:t>
            </a:r>
            <a:r>
              <a:rPr lang="en-AU" sz="1200" dirty="0">
                <a:solidFill>
                  <a:prstClr val="black"/>
                </a:solidFill>
                <a:latin typeface="Arial" panose="020B0604020202020204" pitchFamily="34" charset="0"/>
                <a:cs typeface="Arial" panose="020B0604020202020204" pitchFamily="34" charset="0"/>
              </a:rPr>
              <a:t> </a:t>
            </a:r>
            <a:r>
              <a:rPr lang="en-AU" sz="1200" dirty="0" err="1">
                <a:solidFill>
                  <a:prstClr val="black"/>
                </a:solidFill>
                <a:latin typeface="Arial" panose="020B0604020202020204" pitchFamily="34" charset="0"/>
                <a:cs typeface="Arial" panose="020B0604020202020204" pitchFamily="34" charset="0"/>
              </a:rPr>
              <a:t>upaya</a:t>
            </a:r>
            <a:r>
              <a:rPr lang="en-AU" sz="1200" dirty="0">
                <a:solidFill>
                  <a:prstClr val="black"/>
                </a:solidFill>
                <a:latin typeface="Arial" panose="020B0604020202020204" pitchFamily="34" charset="0"/>
                <a:cs typeface="Arial" panose="020B0604020202020204" pitchFamily="34" charset="0"/>
              </a:rPr>
              <a:t> </a:t>
            </a:r>
            <a:r>
              <a:rPr lang="en-AU" sz="1200" dirty="0" err="1">
                <a:solidFill>
                  <a:prstClr val="black"/>
                </a:solidFill>
                <a:latin typeface="Arial" panose="020B0604020202020204" pitchFamily="34" charset="0"/>
                <a:cs typeface="Arial" panose="020B0604020202020204" pitchFamily="34" charset="0"/>
              </a:rPr>
              <a:t>peningkatan</a:t>
            </a:r>
            <a:r>
              <a:rPr lang="en-AU" sz="1200" dirty="0">
                <a:solidFill>
                  <a:prstClr val="black"/>
                </a:solidFill>
                <a:latin typeface="Arial" panose="020B0604020202020204" pitchFamily="34" charset="0"/>
                <a:cs typeface="Arial" panose="020B0604020202020204" pitchFamily="34" charset="0"/>
              </a:rPr>
              <a:t> </a:t>
            </a:r>
            <a:r>
              <a:rPr lang="en-AU" sz="1200" dirty="0" err="1">
                <a:solidFill>
                  <a:prstClr val="black"/>
                </a:solidFill>
                <a:latin typeface="Arial" panose="020B0604020202020204" pitchFamily="34" charset="0"/>
                <a:cs typeface="Arial" panose="020B0604020202020204" pitchFamily="34" charset="0"/>
              </a:rPr>
              <a:t>kualitas</a:t>
            </a:r>
            <a:r>
              <a:rPr lang="en-AU" sz="1200" dirty="0">
                <a:solidFill>
                  <a:prstClr val="black"/>
                </a:solidFill>
                <a:latin typeface="Arial" panose="020B0604020202020204" pitchFamily="34" charset="0"/>
                <a:cs typeface="Arial" panose="020B0604020202020204" pitchFamily="34" charset="0"/>
              </a:rPr>
              <a:t> </a:t>
            </a:r>
            <a:r>
              <a:rPr lang="en-AU" sz="1200" dirty="0" err="1">
                <a:solidFill>
                  <a:prstClr val="black"/>
                </a:solidFill>
                <a:latin typeface="Arial" panose="020B0604020202020204" pitchFamily="34" charset="0"/>
                <a:cs typeface="Arial" panose="020B0604020202020204" pitchFamily="34" charset="0"/>
              </a:rPr>
              <a:t>pelaksanaan</a:t>
            </a:r>
            <a:r>
              <a:rPr lang="en-AU" sz="1200" dirty="0">
                <a:solidFill>
                  <a:prstClr val="black"/>
                </a:solidFill>
                <a:latin typeface="Arial" panose="020B0604020202020204" pitchFamily="34" charset="0"/>
                <a:cs typeface="Arial" panose="020B0604020202020204" pitchFamily="34" charset="0"/>
              </a:rPr>
              <a:t> </a:t>
            </a:r>
            <a:r>
              <a:rPr lang="en-AU" sz="1200" dirty="0" err="1">
                <a:solidFill>
                  <a:prstClr val="black"/>
                </a:solidFill>
                <a:latin typeface="Arial" panose="020B0604020202020204" pitchFamily="34" charset="0"/>
                <a:cs typeface="Arial" panose="020B0604020202020204" pitchFamily="34" charset="0"/>
              </a:rPr>
              <a:t>akuntabilitas</a:t>
            </a:r>
            <a:r>
              <a:rPr lang="en-AU" sz="1200" dirty="0">
                <a:solidFill>
                  <a:prstClr val="black"/>
                </a:solidFill>
                <a:latin typeface="Arial" panose="020B0604020202020204" pitchFamily="34" charset="0"/>
                <a:cs typeface="Arial" panose="020B0604020202020204" pitchFamily="34" charset="0"/>
              </a:rPr>
              <a:t> </a:t>
            </a:r>
            <a:r>
              <a:rPr lang="en-AU" sz="1200" dirty="0" err="1">
                <a:solidFill>
                  <a:prstClr val="black"/>
                </a:solidFill>
                <a:latin typeface="Arial" panose="020B0604020202020204" pitchFamily="34" charset="0"/>
                <a:cs typeface="Arial" panose="020B0604020202020204" pitchFamily="34" charset="0"/>
              </a:rPr>
              <a:t>kinerja</a:t>
            </a:r>
            <a:r>
              <a:rPr lang="en-AU" sz="1200" dirty="0">
                <a:solidFill>
                  <a:prstClr val="black"/>
                </a:solidFill>
                <a:latin typeface="Arial" panose="020B0604020202020204" pitchFamily="34" charset="0"/>
                <a:cs typeface="Arial" panose="020B0604020202020204" pitchFamily="34" charset="0"/>
              </a:rPr>
              <a:t> di </a:t>
            </a:r>
            <a:r>
              <a:rPr lang="en-AU" sz="1200" dirty="0" err="1">
                <a:solidFill>
                  <a:prstClr val="black"/>
                </a:solidFill>
                <a:latin typeface="Arial" panose="020B0604020202020204" pitchFamily="34" charset="0"/>
                <a:cs typeface="Arial" panose="020B0604020202020204" pitchFamily="34" charset="0"/>
              </a:rPr>
              <a:t>lingkungan</a:t>
            </a:r>
            <a:r>
              <a:rPr lang="en-AU" sz="1200" dirty="0">
                <a:solidFill>
                  <a:prstClr val="black"/>
                </a:solidFill>
                <a:latin typeface="Arial" panose="020B0604020202020204" pitchFamily="34" charset="0"/>
                <a:cs typeface="Arial" panose="020B0604020202020204" pitchFamily="34" charset="0"/>
              </a:rPr>
              <a:t> </a:t>
            </a:r>
            <a:r>
              <a:rPr lang="en-AU" sz="1200" dirty="0" err="1">
                <a:solidFill>
                  <a:prstClr val="black"/>
                </a:solidFill>
                <a:latin typeface="Arial" panose="020B0604020202020204" pitchFamily="34" charset="0"/>
                <a:cs typeface="Arial" panose="020B0604020202020204" pitchFamily="34" charset="0"/>
              </a:rPr>
              <a:t>instansi</a:t>
            </a:r>
            <a:r>
              <a:rPr lang="en-AU" sz="1200" dirty="0">
                <a:solidFill>
                  <a:prstClr val="black"/>
                </a:solidFill>
                <a:latin typeface="Arial" panose="020B0604020202020204" pitchFamily="34" charset="0"/>
                <a:cs typeface="Arial" panose="020B0604020202020204" pitchFamily="34" charset="0"/>
              </a:rPr>
              <a:t> </a:t>
            </a:r>
            <a:r>
              <a:rPr lang="en-AU" sz="1200" dirty="0" err="1">
                <a:solidFill>
                  <a:prstClr val="black"/>
                </a:solidFill>
                <a:latin typeface="Arial" panose="020B0604020202020204" pitchFamily="34" charset="0"/>
                <a:cs typeface="Arial" panose="020B0604020202020204" pitchFamily="34" charset="0"/>
              </a:rPr>
              <a:t>pemerintah</a:t>
            </a:r>
            <a:r>
              <a:rPr lang="en-AU" sz="1200" dirty="0">
                <a:solidFill>
                  <a:prstClr val="black"/>
                </a:solidFill>
                <a:latin typeface="Arial" panose="020B0604020202020204" pitchFamily="34" charset="0"/>
                <a:cs typeface="Arial" panose="020B0604020202020204" pitchFamily="34" charset="0"/>
              </a:rPr>
              <a:t>.</a:t>
            </a:r>
          </a:p>
        </p:txBody>
      </p:sp>
      <p:sp>
        <p:nvSpPr>
          <p:cNvPr id="5" name="Rounded Rectangle 19"/>
          <p:cNvSpPr/>
          <p:nvPr/>
        </p:nvSpPr>
        <p:spPr>
          <a:xfrm>
            <a:off x="3752225" y="2197631"/>
            <a:ext cx="3682943" cy="663931"/>
          </a:xfrm>
          <a:prstGeom prst="roundRect">
            <a:avLst/>
          </a:prstGeom>
          <a:ln/>
        </p:spPr>
        <p:style>
          <a:lnRef idx="1">
            <a:schemeClr val="accent6"/>
          </a:lnRef>
          <a:fillRef idx="2">
            <a:schemeClr val="accent6"/>
          </a:fillRef>
          <a:effectRef idx="1">
            <a:schemeClr val="accent6"/>
          </a:effectRef>
          <a:fontRef idx="minor">
            <a:schemeClr val="dk1"/>
          </a:fontRef>
        </p:style>
        <p:txBody>
          <a:bodyPr wrap="square" lIns="91365" tIns="45684" rIns="91365" bIns="45684">
            <a:spAutoFit/>
          </a:bodyPr>
          <a:lstStyle/>
          <a:p>
            <a:pPr algn="just" defTabSz="913632">
              <a:defRPr/>
            </a:pPr>
            <a:r>
              <a:rPr lang="en-AU" sz="1100" dirty="0" err="1">
                <a:solidFill>
                  <a:prstClr val="black"/>
                </a:solidFill>
                <a:latin typeface="Arial" panose="020B0604020202020204" pitchFamily="34" charset="0"/>
                <a:cs typeface="Arial" panose="020B0604020202020204" pitchFamily="34" charset="0"/>
              </a:rPr>
              <a:t>Tujuan</a:t>
            </a:r>
            <a:r>
              <a:rPr lang="en-AU" sz="1100" dirty="0">
                <a:solidFill>
                  <a:prstClr val="black"/>
                </a:solidFill>
                <a:latin typeface="Arial" panose="020B0604020202020204" pitchFamily="34" charset="0"/>
                <a:cs typeface="Arial" panose="020B0604020202020204" pitchFamily="34" charset="0"/>
              </a:rPr>
              <a:t> </a:t>
            </a:r>
            <a:r>
              <a:rPr lang="en-AU" sz="1100" dirty="0" err="1">
                <a:solidFill>
                  <a:prstClr val="black"/>
                </a:solidFill>
                <a:latin typeface="Arial" panose="020B0604020202020204" pitchFamily="34" charset="0"/>
                <a:cs typeface="Arial" panose="020B0604020202020204" pitchFamily="34" charset="0"/>
              </a:rPr>
              <a:t>sistem</a:t>
            </a:r>
            <a:r>
              <a:rPr lang="en-AU" sz="1100" dirty="0">
                <a:solidFill>
                  <a:prstClr val="black"/>
                </a:solidFill>
                <a:latin typeface="Arial" panose="020B0604020202020204" pitchFamily="34" charset="0"/>
                <a:cs typeface="Arial" panose="020B0604020202020204" pitchFamily="34" charset="0"/>
              </a:rPr>
              <a:t> </a:t>
            </a:r>
            <a:r>
              <a:rPr lang="en-AU" sz="1100" dirty="0" err="1">
                <a:solidFill>
                  <a:prstClr val="black"/>
                </a:solidFill>
                <a:latin typeface="Arial" panose="020B0604020202020204" pitchFamily="34" charset="0"/>
                <a:cs typeface="Arial" panose="020B0604020202020204" pitchFamily="34" charset="0"/>
              </a:rPr>
              <a:t>sebagai</a:t>
            </a:r>
            <a:r>
              <a:rPr lang="en-AU" sz="1100" dirty="0">
                <a:solidFill>
                  <a:prstClr val="black"/>
                </a:solidFill>
                <a:latin typeface="Arial" panose="020B0604020202020204" pitchFamily="34" charset="0"/>
                <a:cs typeface="Arial" panose="020B0604020202020204" pitchFamily="34" charset="0"/>
              </a:rPr>
              <a:t> </a:t>
            </a:r>
            <a:r>
              <a:rPr lang="en-AU" sz="1100" dirty="0" err="1">
                <a:solidFill>
                  <a:prstClr val="black"/>
                </a:solidFill>
                <a:latin typeface="Arial" panose="020B0604020202020204" pitchFamily="34" charset="0"/>
                <a:cs typeface="Arial" panose="020B0604020202020204" pitchFamily="34" charset="0"/>
              </a:rPr>
              <a:t>sarana</a:t>
            </a:r>
            <a:r>
              <a:rPr lang="en-AU" sz="1100" dirty="0">
                <a:solidFill>
                  <a:prstClr val="black"/>
                </a:solidFill>
                <a:latin typeface="Arial" panose="020B0604020202020204" pitchFamily="34" charset="0"/>
                <a:cs typeface="Arial" panose="020B0604020202020204" pitchFamily="34" charset="0"/>
              </a:rPr>
              <a:t> </a:t>
            </a:r>
            <a:r>
              <a:rPr lang="en-AU" sz="1100" dirty="0" err="1">
                <a:solidFill>
                  <a:prstClr val="black"/>
                </a:solidFill>
                <a:latin typeface="Arial" panose="020B0604020202020204" pitchFamily="34" charset="0"/>
                <a:cs typeface="Arial" panose="020B0604020202020204" pitchFamily="34" charset="0"/>
              </a:rPr>
              <a:t>pembinaan</a:t>
            </a:r>
            <a:r>
              <a:rPr lang="en-AU" sz="1100" dirty="0">
                <a:solidFill>
                  <a:prstClr val="black"/>
                </a:solidFill>
                <a:latin typeface="Arial" panose="020B0604020202020204" pitchFamily="34" charset="0"/>
                <a:cs typeface="Arial" panose="020B0604020202020204" pitchFamily="34" charset="0"/>
              </a:rPr>
              <a:t> </a:t>
            </a:r>
            <a:r>
              <a:rPr lang="en-AU" sz="1100" dirty="0" err="1">
                <a:solidFill>
                  <a:prstClr val="black"/>
                </a:solidFill>
                <a:latin typeface="Arial" panose="020B0604020202020204" pitchFamily="34" charset="0"/>
                <a:cs typeface="Arial" panose="020B0604020202020204" pitchFamily="34" charset="0"/>
              </a:rPr>
              <a:t>interaktif</a:t>
            </a:r>
            <a:r>
              <a:rPr lang="en-AU" sz="1100" dirty="0">
                <a:solidFill>
                  <a:prstClr val="black"/>
                </a:solidFill>
                <a:latin typeface="Arial" panose="020B0604020202020204" pitchFamily="34" charset="0"/>
                <a:cs typeface="Arial" panose="020B0604020202020204" pitchFamily="34" charset="0"/>
              </a:rPr>
              <a:t> </a:t>
            </a:r>
            <a:r>
              <a:rPr lang="en-AU" sz="1100" dirty="0" err="1">
                <a:solidFill>
                  <a:prstClr val="black"/>
                </a:solidFill>
                <a:latin typeface="Arial" panose="020B0604020202020204" pitchFamily="34" charset="0"/>
                <a:cs typeface="Arial" panose="020B0604020202020204" pitchFamily="34" charset="0"/>
              </a:rPr>
              <a:t>pelaksanaan</a:t>
            </a:r>
            <a:r>
              <a:rPr lang="en-AU" sz="1100" dirty="0">
                <a:solidFill>
                  <a:prstClr val="black"/>
                </a:solidFill>
                <a:latin typeface="Arial" panose="020B0604020202020204" pitchFamily="34" charset="0"/>
                <a:cs typeface="Arial" panose="020B0604020202020204" pitchFamily="34" charset="0"/>
              </a:rPr>
              <a:t> </a:t>
            </a:r>
            <a:r>
              <a:rPr lang="en-AU" sz="1100" dirty="0" err="1">
                <a:solidFill>
                  <a:prstClr val="black"/>
                </a:solidFill>
                <a:latin typeface="Arial" panose="020B0604020202020204" pitchFamily="34" charset="0"/>
                <a:cs typeface="Arial" panose="020B0604020202020204" pitchFamily="34" charset="0"/>
              </a:rPr>
              <a:t>Akuntabilitas</a:t>
            </a:r>
            <a:r>
              <a:rPr lang="en-AU" sz="1100" dirty="0">
                <a:solidFill>
                  <a:prstClr val="black"/>
                </a:solidFill>
                <a:latin typeface="Arial" panose="020B0604020202020204" pitchFamily="34" charset="0"/>
                <a:cs typeface="Arial" panose="020B0604020202020204" pitchFamily="34" charset="0"/>
              </a:rPr>
              <a:t> </a:t>
            </a:r>
            <a:r>
              <a:rPr lang="en-AU" sz="1100" dirty="0" err="1">
                <a:solidFill>
                  <a:prstClr val="black"/>
                </a:solidFill>
                <a:latin typeface="Arial" panose="020B0604020202020204" pitchFamily="34" charset="0"/>
                <a:cs typeface="Arial" panose="020B0604020202020204" pitchFamily="34" charset="0"/>
              </a:rPr>
              <a:t>kerja</a:t>
            </a:r>
            <a:r>
              <a:rPr lang="en-AU" sz="1100" dirty="0">
                <a:solidFill>
                  <a:prstClr val="black"/>
                </a:solidFill>
                <a:latin typeface="Arial" panose="020B0604020202020204" pitchFamily="34" charset="0"/>
                <a:cs typeface="Arial" panose="020B0604020202020204" pitchFamily="34" charset="0"/>
              </a:rPr>
              <a:t> </a:t>
            </a:r>
            <a:r>
              <a:rPr lang="en-AU" sz="1100" dirty="0" err="1">
                <a:solidFill>
                  <a:prstClr val="black"/>
                </a:solidFill>
                <a:latin typeface="Arial" panose="020B0604020202020204" pitchFamily="34" charset="0"/>
                <a:cs typeface="Arial" panose="020B0604020202020204" pitchFamily="34" charset="0"/>
              </a:rPr>
              <a:t>instansi</a:t>
            </a:r>
            <a:r>
              <a:rPr lang="en-AU" sz="1100" dirty="0">
                <a:solidFill>
                  <a:prstClr val="black"/>
                </a:solidFill>
                <a:latin typeface="Arial" panose="020B0604020202020204" pitchFamily="34" charset="0"/>
                <a:cs typeface="Arial" panose="020B0604020202020204" pitchFamily="34" charset="0"/>
              </a:rPr>
              <a:t> </a:t>
            </a:r>
            <a:r>
              <a:rPr lang="en-AU" sz="1100" dirty="0" err="1">
                <a:solidFill>
                  <a:prstClr val="black"/>
                </a:solidFill>
                <a:latin typeface="Arial" panose="020B0604020202020204" pitchFamily="34" charset="0"/>
                <a:cs typeface="Arial" panose="020B0604020202020204" pitchFamily="34" charset="0"/>
              </a:rPr>
              <a:t>pemerintah</a:t>
            </a:r>
            <a:r>
              <a:rPr lang="en-AU" sz="1100" dirty="0">
                <a:solidFill>
                  <a:prstClr val="black"/>
                </a:solidFill>
                <a:latin typeface="Arial" panose="020B0604020202020204" pitchFamily="34" charset="0"/>
                <a:cs typeface="Arial" panose="020B0604020202020204" pitchFamily="34" charset="0"/>
              </a:rPr>
              <a:t> </a:t>
            </a:r>
            <a:r>
              <a:rPr lang="en-AU" sz="1100" dirty="0" err="1">
                <a:solidFill>
                  <a:prstClr val="black"/>
                </a:solidFill>
                <a:latin typeface="Arial" panose="020B0604020202020204" pitchFamily="34" charset="0"/>
                <a:cs typeface="Arial" panose="020B0604020202020204" pitchFamily="34" charset="0"/>
              </a:rPr>
              <a:t>dan</a:t>
            </a:r>
            <a:r>
              <a:rPr lang="en-AU" sz="1100" dirty="0">
                <a:solidFill>
                  <a:prstClr val="black"/>
                </a:solidFill>
                <a:latin typeface="Arial" panose="020B0604020202020204" pitchFamily="34" charset="0"/>
                <a:cs typeface="Arial" panose="020B0604020202020204" pitchFamily="34" charset="0"/>
              </a:rPr>
              <a:t> </a:t>
            </a:r>
            <a:r>
              <a:rPr lang="en-AU" sz="1100" dirty="0" err="1">
                <a:solidFill>
                  <a:prstClr val="black"/>
                </a:solidFill>
                <a:latin typeface="Arial" panose="020B0604020202020204" pitchFamily="34" charset="0"/>
                <a:cs typeface="Arial" panose="020B0604020202020204" pitchFamily="34" charset="0"/>
              </a:rPr>
              <a:t>sarana</a:t>
            </a:r>
            <a:r>
              <a:rPr lang="en-AU" sz="1100" dirty="0">
                <a:solidFill>
                  <a:prstClr val="black"/>
                </a:solidFill>
                <a:latin typeface="Arial" panose="020B0604020202020204" pitchFamily="34" charset="0"/>
                <a:cs typeface="Arial" panose="020B0604020202020204" pitchFamily="34" charset="0"/>
              </a:rPr>
              <a:t> </a:t>
            </a:r>
            <a:r>
              <a:rPr lang="en-AU" sz="1100" dirty="0" err="1">
                <a:solidFill>
                  <a:prstClr val="black"/>
                </a:solidFill>
                <a:latin typeface="Arial" panose="020B0604020202020204" pitchFamily="34" charset="0"/>
                <a:cs typeface="Arial" panose="020B0604020202020204" pitchFamily="34" charset="0"/>
              </a:rPr>
              <a:t>penyampaian</a:t>
            </a:r>
            <a:r>
              <a:rPr lang="en-AU" sz="1100" dirty="0">
                <a:solidFill>
                  <a:prstClr val="black"/>
                </a:solidFill>
                <a:latin typeface="Arial" panose="020B0604020202020204" pitchFamily="34" charset="0"/>
                <a:cs typeface="Arial" panose="020B0604020202020204" pitchFamily="34" charset="0"/>
              </a:rPr>
              <a:t> </a:t>
            </a:r>
            <a:r>
              <a:rPr lang="en-AU" sz="1100" dirty="0" err="1">
                <a:solidFill>
                  <a:prstClr val="black"/>
                </a:solidFill>
                <a:latin typeface="Arial" panose="020B0604020202020204" pitchFamily="34" charset="0"/>
                <a:cs typeface="Arial" panose="020B0604020202020204" pitchFamily="34" charset="0"/>
              </a:rPr>
              <a:t>laporan</a:t>
            </a:r>
            <a:r>
              <a:rPr lang="en-AU" sz="1100" dirty="0">
                <a:solidFill>
                  <a:prstClr val="black"/>
                </a:solidFill>
                <a:latin typeface="Arial" panose="020B0604020202020204" pitchFamily="34" charset="0"/>
                <a:cs typeface="Arial" panose="020B0604020202020204" pitchFamily="34" charset="0"/>
              </a:rPr>
              <a:t> </a:t>
            </a:r>
            <a:r>
              <a:rPr lang="en-AU" sz="1100" dirty="0" err="1">
                <a:solidFill>
                  <a:prstClr val="black"/>
                </a:solidFill>
                <a:latin typeface="Arial" panose="020B0604020202020204" pitchFamily="34" charset="0"/>
                <a:cs typeface="Arial" panose="020B0604020202020204" pitchFamily="34" charset="0"/>
              </a:rPr>
              <a:t>kinerja</a:t>
            </a:r>
            <a:r>
              <a:rPr lang="en-AU" sz="1100" dirty="0">
                <a:solidFill>
                  <a:prstClr val="black"/>
                </a:solidFill>
                <a:latin typeface="Arial" panose="020B0604020202020204" pitchFamily="34" charset="0"/>
                <a:cs typeface="Arial" panose="020B0604020202020204" pitchFamily="34" charset="0"/>
              </a:rPr>
              <a:t> </a:t>
            </a:r>
            <a:r>
              <a:rPr lang="en-AU" sz="1100" dirty="0" err="1">
                <a:solidFill>
                  <a:prstClr val="black"/>
                </a:solidFill>
                <a:latin typeface="Arial" panose="020B0604020202020204" pitchFamily="34" charset="0"/>
                <a:cs typeface="Arial" panose="020B0604020202020204" pitchFamily="34" charset="0"/>
              </a:rPr>
              <a:t>secara</a:t>
            </a:r>
            <a:r>
              <a:rPr lang="en-AU" sz="1100" dirty="0">
                <a:solidFill>
                  <a:prstClr val="black"/>
                </a:solidFill>
                <a:latin typeface="Arial" panose="020B0604020202020204" pitchFamily="34" charset="0"/>
                <a:cs typeface="Arial" panose="020B0604020202020204" pitchFamily="34" charset="0"/>
              </a:rPr>
              <a:t> online</a:t>
            </a:r>
          </a:p>
        </p:txBody>
      </p:sp>
      <p:sp>
        <p:nvSpPr>
          <p:cNvPr id="6" name="Down Arrow 20"/>
          <p:cNvSpPr/>
          <p:nvPr/>
        </p:nvSpPr>
        <p:spPr>
          <a:xfrm rot="16200000">
            <a:off x="2275639" y="1846103"/>
            <a:ext cx="2081878" cy="618047"/>
          </a:xfrm>
          <a:prstGeom prst="downArrow">
            <a:avLst/>
          </a:prstGeom>
          <a:solidFill>
            <a:schemeClr val="accent6">
              <a:lumMod val="50000"/>
            </a:schemeClr>
          </a:solidFill>
        </p:spPr>
        <p:style>
          <a:lnRef idx="0">
            <a:schemeClr val="accent3"/>
          </a:lnRef>
          <a:fillRef idx="3">
            <a:schemeClr val="accent3"/>
          </a:fillRef>
          <a:effectRef idx="3">
            <a:schemeClr val="accent3"/>
          </a:effectRef>
          <a:fontRef idx="minor">
            <a:schemeClr val="lt1"/>
          </a:fontRef>
        </p:style>
        <p:txBody>
          <a:bodyPr lIns="91365" tIns="45684" rIns="91365" bIns="45684" rtlCol="0" anchor="ctr"/>
          <a:lstStyle/>
          <a:p>
            <a:pPr algn="ctr" defTabSz="913632">
              <a:defRPr/>
            </a:pPr>
            <a:endParaRPr lang="en-US" sz="1100">
              <a:solidFill>
                <a:prstClr val="white"/>
              </a:solidFill>
              <a:latin typeface="Calibri" panose="020F0502020204030204"/>
            </a:endParaRPr>
          </a:p>
        </p:txBody>
      </p:sp>
      <p:grpSp>
        <p:nvGrpSpPr>
          <p:cNvPr id="7" name="Group 6"/>
          <p:cNvGrpSpPr/>
          <p:nvPr/>
        </p:nvGrpSpPr>
        <p:grpSpPr>
          <a:xfrm>
            <a:off x="693204" y="3515182"/>
            <a:ext cx="6083600" cy="769423"/>
            <a:chOff x="943833" y="4954285"/>
            <a:chExt cx="10304334" cy="1240901"/>
          </a:xfrm>
        </p:grpSpPr>
        <p:sp>
          <p:nvSpPr>
            <p:cNvPr id="8" name="Persegi: Sudut Lengkung 17"/>
            <p:cNvSpPr/>
            <p:nvPr/>
          </p:nvSpPr>
          <p:spPr>
            <a:xfrm>
              <a:off x="943833" y="5242375"/>
              <a:ext cx="10304334" cy="952811"/>
            </a:xfrm>
            <a:prstGeom prst="roundRect">
              <a:avLst/>
            </a:prstGeom>
            <a:ln w="28575">
              <a:solidFill>
                <a:schemeClr val="accent6">
                  <a:lumMod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pPr marL="256959" indent="-256959" defTabSz="913632">
                <a:buFontTx/>
                <a:buAutoNum type="arabicPeriod"/>
                <a:defRPr/>
              </a:pPr>
              <a:r>
                <a:rPr lang="en-US" sz="1400" b="1" dirty="0" err="1">
                  <a:solidFill>
                    <a:sysClr val="windowText" lastClr="000000"/>
                  </a:solidFill>
                  <a:latin typeface="Calibri" panose="020F0502020204030204"/>
                </a:rPr>
                <a:t>Pembinaan</a:t>
              </a:r>
              <a:r>
                <a:rPr lang="en-US" sz="1400" b="1" dirty="0">
                  <a:solidFill>
                    <a:sysClr val="windowText" lastClr="000000"/>
                  </a:solidFill>
                  <a:latin typeface="Calibri" panose="020F0502020204030204"/>
                </a:rPr>
                <a:t> </a:t>
              </a:r>
              <a:r>
                <a:rPr lang="en-US" sz="1400" b="1" dirty="0" err="1">
                  <a:solidFill>
                    <a:sysClr val="windowText" lastClr="000000"/>
                  </a:solidFill>
                  <a:latin typeface="Calibri" panose="020F0502020204030204"/>
                </a:rPr>
                <a:t>Akuntabilitas</a:t>
              </a:r>
              <a:r>
                <a:rPr lang="en-US" sz="1400" b="1" dirty="0">
                  <a:solidFill>
                    <a:sysClr val="windowText" lastClr="000000"/>
                  </a:solidFill>
                  <a:latin typeface="Calibri" panose="020F0502020204030204"/>
                </a:rPr>
                <a:t> </a:t>
              </a:r>
              <a:r>
                <a:rPr lang="en-US" sz="1400" b="1" dirty="0" err="1">
                  <a:solidFill>
                    <a:sysClr val="windowText" lastClr="000000"/>
                  </a:solidFill>
                  <a:latin typeface="Calibri" panose="020F0502020204030204"/>
                </a:rPr>
                <a:t>Kinerja</a:t>
              </a:r>
              <a:r>
                <a:rPr lang="en-US" sz="1400" b="1" dirty="0">
                  <a:solidFill>
                    <a:sysClr val="windowText" lastClr="000000"/>
                  </a:solidFill>
                  <a:latin typeface="Calibri" panose="020F0502020204030204"/>
                </a:rPr>
                <a:t> </a:t>
              </a:r>
              <a:r>
                <a:rPr lang="en-US" sz="1400" b="1" dirty="0" err="1">
                  <a:solidFill>
                    <a:sysClr val="windowText" lastClr="000000"/>
                  </a:solidFill>
                  <a:latin typeface="Calibri" panose="020F0502020204030204"/>
                </a:rPr>
                <a:t>Instansi</a:t>
              </a:r>
              <a:r>
                <a:rPr lang="en-US" sz="1400" b="1" dirty="0">
                  <a:solidFill>
                    <a:sysClr val="windowText" lastClr="000000"/>
                  </a:solidFill>
                  <a:latin typeface="Calibri" panose="020F0502020204030204"/>
                </a:rPr>
                <a:t> </a:t>
              </a:r>
              <a:r>
                <a:rPr lang="en-US" sz="1400" b="1" dirty="0" err="1">
                  <a:solidFill>
                    <a:sysClr val="windowText" lastClr="000000"/>
                  </a:solidFill>
                  <a:latin typeface="Calibri" panose="020F0502020204030204"/>
                </a:rPr>
                <a:t>Pemerintah</a:t>
              </a:r>
              <a:r>
                <a:rPr lang="en-US" sz="1400" b="1" dirty="0">
                  <a:solidFill>
                    <a:sysClr val="windowText" lastClr="000000"/>
                  </a:solidFill>
                  <a:latin typeface="Calibri" panose="020F0502020204030204"/>
                </a:rPr>
                <a:t> </a:t>
              </a:r>
              <a:r>
                <a:rPr lang="en-US" sz="1400" b="1" dirty="0" err="1">
                  <a:solidFill>
                    <a:sysClr val="windowText" lastClr="000000"/>
                  </a:solidFill>
                  <a:latin typeface="Calibri" panose="020F0502020204030204"/>
                </a:rPr>
                <a:t>secara</a:t>
              </a:r>
              <a:r>
                <a:rPr lang="en-US" sz="1400" b="1" dirty="0">
                  <a:solidFill>
                    <a:sysClr val="windowText" lastClr="000000"/>
                  </a:solidFill>
                  <a:latin typeface="Calibri" panose="020F0502020204030204"/>
                </a:rPr>
                <a:t> </a:t>
              </a:r>
              <a:r>
                <a:rPr lang="en-US" sz="1400" b="1" dirty="0" err="1">
                  <a:solidFill>
                    <a:sysClr val="windowText" lastClr="000000"/>
                  </a:solidFill>
                  <a:latin typeface="Calibri" panose="020F0502020204030204"/>
                </a:rPr>
                <a:t>interaktif</a:t>
              </a:r>
              <a:r>
                <a:rPr lang="en-US" sz="1400" b="1" dirty="0">
                  <a:solidFill>
                    <a:sysClr val="windowText" lastClr="000000"/>
                  </a:solidFill>
                  <a:latin typeface="Calibri" panose="020F0502020204030204"/>
                </a:rPr>
                <a:t> </a:t>
              </a:r>
            </a:p>
            <a:p>
              <a:pPr marL="256959" indent="-256959" defTabSz="913632">
                <a:buFontTx/>
                <a:buAutoNum type="arabicPeriod"/>
                <a:defRPr/>
              </a:pPr>
              <a:r>
                <a:rPr lang="en-US" sz="1400" b="1" dirty="0" err="1">
                  <a:solidFill>
                    <a:sysClr val="windowText" lastClr="000000"/>
                  </a:solidFill>
                  <a:latin typeface="Calibri" panose="020F0502020204030204"/>
                </a:rPr>
                <a:t>Penyampaian</a:t>
              </a:r>
              <a:r>
                <a:rPr lang="en-US" sz="1400" b="1" dirty="0">
                  <a:solidFill>
                    <a:sysClr val="windowText" lastClr="000000"/>
                  </a:solidFill>
                  <a:latin typeface="Calibri" panose="020F0502020204030204"/>
                </a:rPr>
                <a:t> </a:t>
              </a:r>
              <a:r>
                <a:rPr lang="en-US" sz="1400" b="1" dirty="0" err="1">
                  <a:solidFill>
                    <a:sysClr val="windowText" lastClr="000000"/>
                  </a:solidFill>
                  <a:latin typeface="Calibri" panose="020F0502020204030204"/>
                </a:rPr>
                <a:t>Laporan</a:t>
              </a:r>
              <a:r>
                <a:rPr lang="en-US" sz="1400" b="1" dirty="0">
                  <a:solidFill>
                    <a:sysClr val="windowText" lastClr="000000"/>
                  </a:solidFill>
                  <a:latin typeface="Calibri" panose="020F0502020204030204"/>
                </a:rPr>
                <a:t> </a:t>
              </a:r>
              <a:r>
                <a:rPr lang="en-US" sz="1400" b="1" dirty="0" err="1">
                  <a:solidFill>
                    <a:sysClr val="windowText" lastClr="000000"/>
                  </a:solidFill>
                  <a:latin typeface="Calibri" panose="020F0502020204030204"/>
                </a:rPr>
                <a:t>Kinerja</a:t>
              </a:r>
              <a:r>
                <a:rPr lang="en-US" sz="1400" b="1" dirty="0">
                  <a:solidFill>
                    <a:sysClr val="windowText" lastClr="000000"/>
                  </a:solidFill>
                  <a:latin typeface="Calibri" panose="020F0502020204030204"/>
                </a:rPr>
                <a:t> </a:t>
              </a:r>
              <a:r>
                <a:rPr lang="en-US" sz="1400" b="1" dirty="0" err="1">
                  <a:solidFill>
                    <a:sysClr val="windowText" lastClr="000000"/>
                  </a:solidFill>
                  <a:latin typeface="Calibri" panose="020F0502020204030204"/>
                </a:rPr>
                <a:t>Instansi</a:t>
              </a:r>
              <a:r>
                <a:rPr lang="en-US" sz="1400" b="1" dirty="0">
                  <a:solidFill>
                    <a:sysClr val="windowText" lastClr="000000"/>
                  </a:solidFill>
                  <a:latin typeface="Calibri" panose="020F0502020204030204"/>
                </a:rPr>
                <a:t> </a:t>
              </a:r>
              <a:r>
                <a:rPr lang="en-US" sz="1400" b="1" dirty="0" err="1">
                  <a:solidFill>
                    <a:sysClr val="windowText" lastClr="000000"/>
                  </a:solidFill>
                  <a:latin typeface="Calibri" panose="020F0502020204030204"/>
                </a:rPr>
                <a:t>Pemerintah</a:t>
              </a:r>
              <a:r>
                <a:rPr lang="en-US" sz="1400" b="1" dirty="0">
                  <a:solidFill>
                    <a:sysClr val="windowText" lastClr="000000"/>
                  </a:solidFill>
                  <a:latin typeface="Calibri" panose="020F0502020204030204"/>
                </a:rPr>
                <a:t> </a:t>
              </a:r>
              <a:r>
                <a:rPr lang="en-US" sz="1400" b="1" dirty="0" err="1">
                  <a:solidFill>
                    <a:sysClr val="windowText" lastClr="000000"/>
                  </a:solidFill>
                  <a:latin typeface="Calibri" panose="020F0502020204030204"/>
                </a:rPr>
                <a:t>secara</a:t>
              </a:r>
              <a:r>
                <a:rPr lang="en-US" sz="1400" b="1" dirty="0">
                  <a:solidFill>
                    <a:sysClr val="windowText" lastClr="000000"/>
                  </a:solidFill>
                  <a:latin typeface="Calibri" panose="020F0502020204030204"/>
                </a:rPr>
                <a:t> </a:t>
              </a:r>
              <a:r>
                <a:rPr lang="en-US" sz="1400" b="1" i="1" dirty="0">
                  <a:solidFill>
                    <a:sysClr val="windowText" lastClr="000000"/>
                  </a:solidFill>
                  <a:latin typeface="Calibri" panose="020F0502020204030204"/>
                </a:rPr>
                <a:t>online</a:t>
              </a:r>
              <a:endParaRPr lang="en-US" sz="1400" b="1" dirty="0">
                <a:solidFill>
                  <a:sysClr val="windowText" lastClr="000000"/>
                </a:solidFill>
                <a:latin typeface="Calibri" panose="020F0502020204030204"/>
              </a:endParaRPr>
            </a:p>
          </p:txBody>
        </p:sp>
        <p:sp>
          <p:nvSpPr>
            <p:cNvPr id="9" name="Persegi: Sudut Lengkung 18"/>
            <p:cNvSpPr/>
            <p:nvPr/>
          </p:nvSpPr>
          <p:spPr>
            <a:xfrm>
              <a:off x="4493163" y="4954285"/>
              <a:ext cx="3319272" cy="401914"/>
            </a:xfrm>
            <a:prstGeom prst="roundRect">
              <a:avLst/>
            </a:prstGeom>
            <a:ln w="28575">
              <a:solidFill>
                <a:schemeClr val="accent6">
                  <a:lumMod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913632">
                <a:defRPr/>
              </a:pPr>
              <a:r>
                <a:rPr lang="en-US" sz="1300" dirty="0">
                  <a:solidFill>
                    <a:schemeClr val="accent6">
                      <a:lumMod val="50000"/>
                    </a:schemeClr>
                  </a:solidFill>
                  <a:latin typeface="Arial Black" panose="020B0A04020102020204" pitchFamily="34" charset="0"/>
                </a:rPr>
                <a:t>FITUR</a:t>
              </a:r>
            </a:p>
          </p:txBody>
        </p:sp>
      </p:grpSp>
      <p:pic>
        <p:nvPicPr>
          <p:cNvPr id="10" name="Picture 6"/>
          <p:cNvPicPr>
            <a:picLocks noChangeAspect="1"/>
          </p:cNvPicPr>
          <p:nvPr/>
        </p:nvPicPr>
        <p:blipFill rotWithShape="1">
          <a:blip r:embed="rId2" cstate="print">
            <a:clrChange>
              <a:clrFrom>
                <a:srgbClr val="FFE7CD"/>
              </a:clrFrom>
              <a:clrTo>
                <a:srgbClr val="FFE7CD">
                  <a:alpha val="0"/>
                </a:srgbClr>
              </a:clrTo>
            </a:clrChange>
            <a:extLst>
              <a:ext uri="{28A0092B-C50C-407E-A947-70E740481C1C}">
                <a14:useLocalDpi xmlns:a14="http://schemas.microsoft.com/office/drawing/2010/main" val="0"/>
              </a:ext>
            </a:extLst>
          </a:blip>
          <a:srcRect l="4898" t="13670" r="47054" b="10022"/>
          <a:stretch>
            <a:fillRect/>
          </a:stretch>
        </p:blipFill>
        <p:spPr>
          <a:xfrm>
            <a:off x="683135" y="832319"/>
            <a:ext cx="1157657" cy="1631379"/>
          </a:xfrm>
          <a:prstGeom prst="rect">
            <a:avLst/>
          </a:prstGeom>
        </p:spPr>
      </p:pic>
      <p:grpSp>
        <p:nvGrpSpPr>
          <p:cNvPr id="11" name="Grup 11"/>
          <p:cNvGrpSpPr/>
          <p:nvPr/>
        </p:nvGrpSpPr>
        <p:grpSpPr>
          <a:xfrm>
            <a:off x="201439" y="2508130"/>
            <a:ext cx="225169" cy="322691"/>
            <a:chOff x="3034603" y="1314616"/>
            <a:chExt cx="1273173" cy="2240766"/>
          </a:xfrm>
        </p:grpSpPr>
        <p:pic>
          <p:nvPicPr>
            <p:cNvPr id="12" name="Gambar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9781836">
              <a:off x="3034603" y="1314616"/>
              <a:ext cx="1117085" cy="1117085"/>
            </a:xfrm>
            <a:prstGeom prst="rect">
              <a:avLst/>
            </a:prstGeom>
          </p:spPr>
        </p:pic>
        <p:pic>
          <p:nvPicPr>
            <p:cNvPr id="13" name="Gambar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280511">
              <a:off x="3190691" y="1830331"/>
              <a:ext cx="1117085" cy="1117085"/>
            </a:xfrm>
            <a:prstGeom prst="rect">
              <a:avLst/>
            </a:prstGeom>
          </p:spPr>
        </p:pic>
        <p:pic>
          <p:nvPicPr>
            <p:cNvPr id="14" name="Gambar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13511">
              <a:off x="3101919" y="2438297"/>
              <a:ext cx="1117085" cy="1117085"/>
            </a:xfrm>
            <a:prstGeom prst="rect">
              <a:avLst/>
            </a:prstGeom>
          </p:spPr>
        </p:pic>
      </p:grpSp>
      <p:sp>
        <p:nvSpPr>
          <p:cNvPr id="15" name="Judul 1"/>
          <p:cNvSpPr txBox="1"/>
          <p:nvPr/>
        </p:nvSpPr>
        <p:spPr>
          <a:xfrm>
            <a:off x="1262898" y="2809099"/>
            <a:ext cx="1080774" cy="274129"/>
          </a:xfrm>
          <a:prstGeom prst="rect">
            <a:avLst/>
          </a:prstGeom>
        </p:spPr>
        <p:txBody>
          <a:bodyPr vert="horz" lIns="42487" tIns="21243" rIns="42487" bIns="21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913632">
              <a:defRPr/>
            </a:pPr>
            <a:r>
              <a:rPr lang="en-US" sz="700" b="1" dirty="0" err="1">
                <a:solidFill>
                  <a:prstClr val="black"/>
                </a:solidFill>
                <a:latin typeface="Arial" panose="020B0604020202020204" pitchFamily="34" charset="0"/>
                <a:cs typeface="Arial" panose="020B0604020202020204" pitchFamily="34" charset="0"/>
              </a:rPr>
              <a:t>Penyederhanaan</a:t>
            </a:r>
            <a:r>
              <a:rPr lang="en-US" sz="700" b="1" dirty="0">
                <a:solidFill>
                  <a:prstClr val="black"/>
                </a:solidFill>
                <a:latin typeface="Arial" panose="020B0604020202020204" pitchFamily="34" charset="0"/>
                <a:cs typeface="Arial" panose="020B0604020202020204" pitchFamily="34" charset="0"/>
              </a:rPr>
              <a:t> </a:t>
            </a:r>
            <a:r>
              <a:rPr lang="en-US" sz="700" b="1" dirty="0" err="1">
                <a:solidFill>
                  <a:prstClr val="black"/>
                </a:solidFill>
                <a:latin typeface="Arial" panose="020B0604020202020204" pitchFamily="34" charset="0"/>
                <a:cs typeface="Arial" panose="020B0604020202020204" pitchFamily="34" charset="0"/>
              </a:rPr>
              <a:t>Laporan</a:t>
            </a:r>
            <a:endParaRPr lang="en-US" sz="700" b="1" dirty="0">
              <a:solidFill>
                <a:prstClr val="black"/>
              </a:solidFill>
              <a:latin typeface="Arial" panose="020B0604020202020204" pitchFamily="34" charset="0"/>
              <a:cs typeface="Arial" panose="020B0604020202020204" pitchFamily="34" charset="0"/>
            </a:endParaRPr>
          </a:p>
        </p:txBody>
      </p:sp>
      <p:pic>
        <p:nvPicPr>
          <p:cNvPr id="16" name="Gambar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7540" y="2758726"/>
            <a:ext cx="324502" cy="324502"/>
          </a:xfrm>
          <a:prstGeom prst="rect">
            <a:avLst/>
          </a:prstGeom>
        </p:spPr>
      </p:pic>
      <p:grpSp>
        <p:nvGrpSpPr>
          <p:cNvPr id="17" name="Grup 20"/>
          <p:cNvGrpSpPr/>
          <p:nvPr/>
        </p:nvGrpSpPr>
        <p:grpSpPr>
          <a:xfrm>
            <a:off x="1563750" y="2510935"/>
            <a:ext cx="313652" cy="267559"/>
            <a:chOff x="3363884" y="3477282"/>
            <a:chExt cx="910210" cy="836998"/>
          </a:xfrm>
        </p:grpSpPr>
        <p:pic>
          <p:nvPicPr>
            <p:cNvPr id="18" name="Picture 2" descr="Hasil gambar untuk pembangunan vector png"/>
            <p:cNvPicPr>
              <a:picLocks noChangeAspect="1" noChangeArrowheads="1"/>
            </p:cNvPicPr>
            <p:nvPr/>
          </p:nvPicPr>
          <p:blipFill>
            <a:blip r:embed="rId5" cstate="print">
              <a:biLevel thresh="75000"/>
              <a:extLst>
                <a:ext uri="{28A0092B-C50C-407E-A947-70E740481C1C}">
                  <a14:useLocalDpi xmlns:a14="http://schemas.microsoft.com/office/drawing/2010/main" val="0"/>
                </a:ext>
              </a:extLst>
            </a:blip>
            <a:srcRect/>
            <a:stretch>
              <a:fillRect/>
            </a:stretch>
          </p:blipFill>
          <p:spPr bwMode="auto">
            <a:xfrm>
              <a:off x="3363884" y="3477282"/>
              <a:ext cx="535883" cy="82478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Hasil gambar untuk pembangunan vector png"/>
            <p:cNvPicPr>
              <a:picLocks noChangeAspect="1" noChangeArrowheads="1"/>
            </p:cNvPicPr>
            <p:nvPr/>
          </p:nvPicPr>
          <p:blipFill>
            <a:blip r:embed="rId5" cstate="print">
              <a:biLevel thresh="75000"/>
              <a:extLst>
                <a:ext uri="{28A0092B-C50C-407E-A947-70E740481C1C}">
                  <a14:useLocalDpi xmlns:a14="http://schemas.microsoft.com/office/drawing/2010/main" val="0"/>
                </a:ext>
              </a:extLst>
            </a:blip>
            <a:srcRect/>
            <a:stretch>
              <a:fillRect/>
            </a:stretch>
          </p:blipFill>
          <p:spPr bwMode="auto">
            <a:xfrm>
              <a:off x="3738211" y="3489495"/>
              <a:ext cx="535883" cy="824785"/>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Judul 1"/>
          <p:cNvSpPr txBox="1"/>
          <p:nvPr/>
        </p:nvSpPr>
        <p:spPr>
          <a:xfrm>
            <a:off x="1910389" y="2527017"/>
            <a:ext cx="1080774" cy="274129"/>
          </a:xfrm>
          <a:prstGeom prst="rect">
            <a:avLst/>
          </a:prstGeom>
        </p:spPr>
        <p:txBody>
          <a:bodyPr vert="horz" lIns="42487" tIns="21243" rIns="42487" bIns="21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913632">
              <a:defRPr/>
            </a:pPr>
            <a:r>
              <a:rPr lang="en-US" sz="700" b="1" dirty="0" err="1">
                <a:solidFill>
                  <a:prstClr val="black"/>
                </a:solidFill>
                <a:latin typeface="Arial" panose="020B0604020202020204" pitchFamily="34" charset="0"/>
                <a:cs typeface="Arial" panose="020B0604020202020204" pitchFamily="34" charset="0"/>
              </a:rPr>
              <a:t>Fokus</a:t>
            </a:r>
            <a:r>
              <a:rPr lang="en-US" sz="700" b="1" dirty="0">
                <a:solidFill>
                  <a:prstClr val="black"/>
                </a:solidFill>
                <a:latin typeface="Arial" panose="020B0604020202020204" pitchFamily="34" charset="0"/>
                <a:cs typeface="Arial" panose="020B0604020202020204" pitchFamily="34" charset="0"/>
              </a:rPr>
              <a:t> </a:t>
            </a:r>
            <a:r>
              <a:rPr lang="en-US" sz="700" b="1" dirty="0" err="1">
                <a:solidFill>
                  <a:prstClr val="black"/>
                </a:solidFill>
                <a:latin typeface="Arial" panose="020B0604020202020204" pitchFamily="34" charset="0"/>
                <a:cs typeface="Arial" panose="020B0604020202020204" pitchFamily="34" charset="0"/>
              </a:rPr>
              <a:t>pada</a:t>
            </a:r>
            <a:r>
              <a:rPr lang="en-US" sz="700" b="1" dirty="0">
                <a:solidFill>
                  <a:prstClr val="black"/>
                </a:solidFill>
                <a:latin typeface="Arial" panose="020B0604020202020204" pitchFamily="34" charset="0"/>
                <a:cs typeface="Arial" panose="020B0604020202020204" pitchFamily="34" charset="0"/>
              </a:rPr>
              <a:t> </a:t>
            </a:r>
            <a:r>
              <a:rPr lang="en-US" sz="700" b="1" dirty="0" err="1">
                <a:solidFill>
                  <a:prstClr val="black"/>
                </a:solidFill>
                <a:latin typeface="Arial" panose="020B0604020202020204" pitchFamily="34" charset="0"/>
                <a:cs typeface="Arial" panose="020B0604020202020204" pitchFamily="34" charset="0"/>
              </a:rPr>
              <a:t>manfaat</a:t>
            </a:r>
            <a:r>
              <a:rPr lang="en-US" sz="700" b="1" dirty="0">
                <a:solidFill>
                  <a:prstClr val="black"/>
                </a:solidFill>
                <a:latin typeface="Arial" panose="020B0604020202020204" pitchFamily="34" charset="0"/>
                <a:cs typeface="Arial" panose="020B0604020202020204" pitchFamily="34" charset="0"/>
              </a:rPr>
              <a:t> </a:t>
            </a:r>
            <a:r>
              <a:rPr lang="en-US" sz="700" b="1" dirty="0" err="1">
                <a:solidFill>
                  <a:prstClr val="black"/>
                </a:solidFill>
                <a:latin typeface="Arial" panose="020B0604020202020204" pitchFamily="34" charset="0"/>
                <a:cs typeface="Arial" panose="020B0604020202020204" pitchFamily="34" charset="0"/>
              </a:rPr>
              <a:t>untuk</a:t>
            </a:r>
            <a:r>
              <a:rPr lang="en-US" sz="700" b="1" dirty="0">
                <a:solidFill>
                  <a:prstClr val="black"/>
                </a:solidFill>
                <a:latin typeface="Arial" panose="020B0604020202020204" pitchFamily="34" charset="0"/>
                <a:cs typeface="Arial" panose="020B0604020202020204" pitchFamily="34" charset="0"/>
              </a:rPr>
              <a:t> </a:t>
            </a:r>
            <a:r>
              <a:rPr lang="en-US" sz="700" b="1" dirty="0" err="1">
                <a:solidFill>
                  <a:prstClr val="black"/>
                </a:solidFill>
                <a:latin typeface="Arial" panose="020B0604020202020204" pitchFamily="34" charset="0"/>
                <a:cs typeface="Arial" panose="020B0604020202020204" pitchFamily="34" charset="0"/>
              </a:rPr>
              <a:t>masyarakat</a:t>
            </a:r>
            <a:endParaRPr lang="en-US" sz="700" b="1" dirty="0">
              <a:solidFill>
                <a:prstClr val="black"/>
              </a:solidFill>
              <a:latin typeface="Arial" panose="020B0604020202020204" pitchFamily="34" charset="0"/>
              <a:cs typeface="Arial" panose="020B0604020202020204" pitchFamily="34" charset="0"/>
            </a:endParaRPr>
          </a:p>
        </p:txBody>
      </p:sp>
      <p:sp>
        <p:nvSpPr>
          <p:cNvPr id="21" name="Judul 1"/>
          <p:cNvSpPr txBox="1"/>
          <p:nvPr/>
        </p:nvSpPr>
        <p:spPr>
          <a:xfrm>
            <a:off x="417699" y="2527250"/>
            <a:ext cx="1080774" cy="274129"/>
          </a:xfrm>
          <a:prstGeom prst="rect">
            <a:avLst/>
          </a:prstGeom>
        </p:spPr>
        <p:txBody>
          <a:bodyPr vert="horz" lIns="42487" tIns="21243" rIns="42487" bIns="21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913632">
              <a:defRPr/>
            </a:pPr>
            <a:r>
              <a:rPr lang="en-US" sz="700" b="1" dirty="0" err="1">
                <a:solidFill>
                  <a:prstClr val="black"/>
                </a:solidFill>
                <a:latin typeface="Arial" panose="020B0604020202020204" pitchFamily="34" charset="0"/>
                <a:cs typeface="Arial" panose="020B0604020202020204" pitchFamily="34" charset="0"/>
              </a:rPr>
              <a:t>Efisiensi</a:t>
            </a:r>
            <a:r>
              <a:rPr lang="en-US" sz="700" b="1" dirty="0">
                <a:solidFill>
                  <a:prstClr val="black"/>
                </a:solidFill>
                <a:latin typeface="Arial" panose="020B0604020202020204" pitchFamily="34" charset="0"/>
                <a:cs typeface="Arial" panose="020B0604020202020204" pitchFamily="34" charset="0"/>
              </a:rPr>
              <a:t> </a:t>
            </a:r>
            <a:r>
              <a:rPr lang="en-US" sz="700" b="1" dirty="0" err="1">
                <a:solidFill>
                  <a:prstClr val="black"/>
                </a:solidFill>
                <a:latin typeface="Arial" panose="020B0604020202020204" pitchFamily="34" charset="0"/>
                <a:cs typeface="Arial" panose="020B0604020202020204" pitchFamily="34" charset="0"/>
              </a:rPr>
              <a:t>Penggunaan</a:t>
            </a:r>
            <a:r>
              <a:rPr lang="en-US" sz="700" b="1" dirty="0">
                <a:solidFill>
                  <a:prstClr val="black"/>
                </a:solidFill>
                <a:latin typeface="Arial" panose="020B0604020202020204" pitchFamily="34" charset="0"/>
                <a:cs typeface="Arial" panose="020B0604020202020204" pitchFamily="34" charset="0"/>
              </a:rPr>
              <a:t> </a:t>
            </a:r>
            <a:r>
              <a:rPr lang="en-US" sz="700" b="1" dirty="0" err="1">
                <a:solidFill>
                  <a:prstClr val="black"/>
                </a:solidFill>
                <a:latin typeface="Arial" panose="020B0604020202020204" pitchFamily="34" charset="0"/>
                <a:cs typeface="Arial" panose="020B0604020202020204" pitchFamily="34" charset="0"/>
              </a:rPr>
              <a:t>Anggaran</a:t>
            </a:r>
            <a:endParaRPr lang="en-US" sz="700" b="1" dirty="0">
              <a:solidFill>
                <a:prstClr val="black"/>
              </a:solidFill>
              <a:latin typeface="Arial" panose="020B0604020202020204" pitchFamily="34" charset="0"/>
              <a:cs typeface="Arial" panose="020B0604020202020204" pitchFamily="34" charset="0"/>
            </a:endParaRPr>
          </a:p>
        </p:txBody>
      </p:sp>
      <p:sp>
        <p:nvSpPr>
          <p:cNvPr id="22" name="Persegi: Sudut Lengkung 25"/>
          <p:cNvSpPr/>
          <p:nvPr/>
        </p:nvSpPr>
        <p:spPr>
          <a:xfrm>
            <a:off x="605809" y="2254743"/>
            <a:ext cx="1405725" cy="170212"/>
          </a:xfrm>
          <a:prstGeom prst="roundRect">
            <a:avLst/>
          </a:prstGeom>
        </p:spPr>
        <p:style>
          <a:lnRef idx="2">
            <a:schemeClr val="accent2"/>
          </a:lnRef>
          <a:fillRef idx="1">
            <a:schemeClr val="lt1"/>
          </a:fillRef>
          <a:effectRef idx="0">
            <a:schemeClr val="accent2"/>
          </a:effectRef>
          <a:fontRef idx="minor">
            <a:schemeClr val="dk1"/>
          </a:fontRef>
        </p:style>
        <p:txBody>
          <a:bodyPr lIns="91365" tIns="45684" rIns="91365" bIns="45684" rtlCol="0" anchor="ctr"/>
          <a:lstStyle/>
          <a:p>
            <a:pPr algn="ctr" defTabSz="913632">
              <a:defRPr/>
            </a:pPr>
            <a:r>
              <a:rPr lang="en-US" sz="800" dirty="0" err="1">
                <a:solidFill>
                  <a:srgbClr val="FF0000"/>
                </a:solidFill>
                <a:latin typeface="Arial Black" panose="020B0A04020102020204" pitchFamily="34" charset="0"/>
              </a:rPr>
              <a:t>Perintah</a:t>
            </a:r>
            <a:r>
              <a:rPr lang="en-US" sz="800" dirty="0">
                <a:solidFill>
                  <a:srgbClr val="FF0000"/>
                </a:solidFill>
                <a:latin typeface="Arial Black" panose="020B0A04020102020204" pitchFamily="34" charset="0"/>
              </a:rPr>
              <a:t> </a:t>
            </a:r>
            <a:r>
              <a:rPr lang="en-US" sz="800" dirty="0" err="1">
                <a:solidFill>
                  <a:srgbClr val="FF0000"/>
                </a:solidFill>
                <a:latin typeface="Arial Black" panose="020B0A04020102020204" pitchFamily="34" charset="0"/>
              </a:rPr>
              <a:t>Presiden</a:t>
            </a:r>
            <a:endParaRPr lang="en-US" sz="800" dirty="0">
              <a:solidFill>
                <a:srgbClr val="FF0000"/>
              </a:solidFill>
              <a:latin typeface="Arial Black" panose="020B0A04020102020204" pitchFamily="34" charset="0"/>
            </a:endParaRPr>
          </a:p>
        </p:txBody>
      </p:sp>
      <p:sp>
        <p:nvSpPr>
          <p:cNvPr id="23" name="Persegi: Sudut Lengkung 18"/>
          <p:cNvSpPr/>
          <p:nvPr/>
        </p:nvSpPr>
        <p:spPr>
          <a:xfrm>
            <a:off x="1877403" y="4356953"/>
            <a:ext cx="4091261" cy="249208"/>
          </a:xfrm>
          <a:prstGeom prst="roundRect">
            <a:avLst/>
          </a:prstGeom>
          <a:ln w="28575">
            <a:solidFill>
              <a:schemeClr val="accent6">
                <a:lumMod val="50000"/>
              </a:schemeClr>
            </a:solidFill>
          </a:ln>
        </p:spPr>
        <p:style>
          <a:lnRef idx="2">
            <a:schemeClr val="accent5"/>
          </a:lnRef>
          <a:fillRef idx="1">
            <a:schemeClr val="lt1"/>
          </a:fillRef>
          <a:effectRef idx="0">
            <a:schemeClr val="accent5"/>
          </a:effectRef>
          <a:fontRef idx="minor">
            <a:schemeClr val="dk1"/>
          </a:fontRef>
        </p:style>
        <p:txBody>
          <a:bodyPr lIns="91365" tIns="45684" rIns="91365" bIns="45684" rtlCol="0" anchor="ctr"/>
          <a:lstStyle/>
          <a:p>
            <a:pPr algn="ctr" defTabSz="913632">
              <a:defRPr/>
            </a:pPr>
            <a:r>
              <a:rPr lang="id-ID" sz="1300" dirty="0">
                <a:solidFill>
                  <a:schemeClr val="accent6">
                    <a:lumMod val="50000"/>
                  </a:schemeClr>
                </a:solidFill>
                <a:latin typeface="Arial Black" panose="020B0A04020102020204" pitchFamily="34" charset="0"/>
              </a:rPr>
              <a:t>Website :</a:t>
            </a:r>
            <a:r>
              <a:rPr lang="id-ID" sz="1300" dirty="0">
                <a:solidFill>
                  <a:srgbClr val="4472C4"/>
                </a:solidFill>
                <a:latin typeface="Arial Black" panose="020B0A04020102020204" pitchFamily="34" charset="0"/>
              </a:rPr>
              <a:t> </a:t>
            </a:r>
            <a:r>
              <a:rPr lang="id-ID" sz="2000" dirty="0">
                <a:solidFill>
                  <a:srgbClr val="FF0000"/>
                </a:solidFill>
                <a:latin typeface="Arial Black" panose="020B0A04020102020204" pitchFamily="34" charset="0"/>
              </a:rPr>
              <a:t>esr.menpan.go.id</a:t>
            </a:r>
            <a:endParaRPr lang="en-US" sz="2000" dirty="0">
              <a:solidFill>
                <a:srgbClr val="FF0000"/>
              </a:solidFill>
              <a:latin typeface="Arial Black" panose="020B0A04020102020204" pitchFamily="34" charset="0"/>
            </a:endParaRPr>
          </a:p>
        </p:txBody>
      </p:sp>
      <p:sp>
        <p:nvSpPr>
          <p:cNvPr id="24" name="Slide Number Placeholder 2"/>
          <p:cNvSpPr>
            <a:spLocks noGrp="1"/>
          </p:cNvSpPr>
          <p:nvPr/>
        </p:nvSpPr>
        <p:spPr>
          <a:xfrm>
            <a:off x="7113276" y="5006975"/>
            <a:ext cx="446405" cy="251460"/>
          </a:xfrm>
          <a:prstGeom prst="rect">
            <a:avLst/>
          </a:prstGeom>
          <a:solidFill>
            <a:srgbClr val="F9BE19"/>
          </a:solidFill>
        </p:spPr>
        <p:txBody>
          <a:bodyPr vert="horz" lIns="91365" tIns="45684" rIns="91365" bIns="45684"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32">
              <a:defRPr/>
            </a:pPr>
            <a:fld id="{05502A5B-6024-440D-A5A9-5A109256076E}" type="slidenum">
              <a:rPr lang="en-US" b="1">
                <a:solidFill>
                  <a:schemeClr val="tx1"/>
                </a:solidFill>
                <a:latin typeface="Calibri" panose="020F0502020204030204"/>
              </a:rPr>
              <a:pPr defTabSz="913632">
                <a:defRPr/>
              </a:pPr>
              <a:t>138</a:t>
            </a:fld>
            <a:endParaRPr lang="en-US" b="1">
              <a:solidFill>
                <a:schemeClr val="tx1"/>
              </a:solidFill>
              <a:latin typeface="Calibri" panose="020F0502020204030204"/>
            </a:endParaRPr>
          </a:p>
        </p:txBody>
      </p:sp>
    </p:spTree>
    <p:extLst>
      <p:ext uri="{BB962C8B-B14F-4D97-AF65-F5344CB8AC3E}">
        <p14:creationId xmlns:p14="http://schemas.microsoft.com/office/powerpoint/2010/main" val="4121216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500" fill="hold"/>
                                        <p:tgtEl>
                                          <p:spTgt spid="21"/>
                                        </p:tgtEl>
                                        <p:attrNameLst>
                                          <p:attrName>ppt_w</p:attrName>
                                        </p:attrNameLst>
                                      </p:cBhvr>
                                      <p:tavLst>
                                        <p:tav tm="0">
                                          <p:val>
                                            <p:fltVal val="0"/>
                                          </p:val>
                                        </p:tav>
                                        <p:tav tm="100000">
                                          <p:val>
                                            <p:strVal val="#ppt_w"/>
                                          </p:val>
                                        </p:tav>
                                      </p:tavLst>
                                    </p:anim>
                                    <p:anim calcmode="lin" valueType="num">
                                      <p:cBhvr>
                                        <p:cTn id="18" dur="500" fill="hold"/>
                                        <p:tgtEl>
                                          <p:spTgt spid="21"/>
                                        </p:tgtEl>
                                        <p:attrNameLst>
                                          <p:attrName>ppt_h</p:attrName>
                                        </p:attrNameLst>
                                      </p:cBhvr>
                                      <p:tavLst>
                                        <p:tav tm="0">
                                          <p:val>
                                            <p:fltVal val="0"/>
                                          </p:val>
                                        </p:tav>
                                        <p:tav tm="100000">
                                          <p:val>
                                            <p:strVal val="#ppt_h"/>
                                          </p:val>
                                        </p:tav>
                                      </p:tavLst>
                                    </p:anim>
                                    <p:animEffect transition="in" filter="fade">
                                      <p:cBhvr>
                                        <p:cTn id="1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0" grpId="0"/>
      <p:bldP spid="21"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a:spLocks noGrp="1"/>
          </p:cNvSpPr>
          <p:nvPr>
            <p:ph type="title"/>
          </p:nvPr>
        </p:nvSpPr>
        <p:spPr>
          <a:xfrm>
            <a:off x="275081" y="381773"/>
            <a:ext cx="6520220" cy="344032"/>
          </a:xfrm>
        </p:spPr>
        <p:txBody>
          <a:bodyPr>
            <a:noAutofit/>
          </a:bodyPr>
          <a:lstStyle/>
          <a:p>
            <a:pPr algn="l"/>
            <a:r>
              <a:rPr lang="en-US" dirty="0"/>
              <a:t>L</a:t>
            </a:r>
            <a:r>
              <a:rPr lang="id-ID" dirty="0"/>
              <a:t>anjutan ...</a:t>
            </a:r>
            <a:endParaRPr lang="en-US" dirty="0"/>
          </a:p>
        </p:txBody>
      </p:sp>
      <p:pic>
        <p:nvPicPr>
          <p:cNvPr id="4" name="Picture 3"/>
          <p:cNvPicPr>
            <a:picLocks noChangeAspect="1"/>
          </p:cNvPicPr>
          <p:nvPr/>
        </p:nvPicPr>
        <p:blipFill rotWithShape="1">
          <a:blip r:embed="rId2"/>
          <a:srcRect l="3458" t="13522" r="1682" b="6856"/>
          <a:stretch>
            <a:fillRect/>
          </a:stretch>
        </p:blipFill>
        <p:spPr>
          <a:xfrm>
            <a:off x="3897764" y="1645588"/>
            <a:ext cx="3565152" cy="1982993"/>
          </a:xfrm>
          <a:prstGeom prst="rect">
            <a:avLst/>
          </a:prstGeom>
        </p:spPr>
      </p:pic>
      <p:sp>
        <p:nvSpPr>
          <p:cNvPr id="5" name="Slide Number Placeholder 2"/>
          <p:cNvSpPr>
            <a:spLocks noGrp="1"/>
          </p:cNvSpPr>
          <p:nvPr/>
        </p:nvSpPr>
        <p:spPr>
          <a:xfrm>
            <a:off x="7113276" y="5006975"/>
            <a:ext cx="446405" cy="251460"/>
          </a:xfrm>
          <a:prstGeom prst="rect">
            <a:avLst/>
          </a:prstGeom>
          <a:solidFill>
            <a:srgbClr val="F9BE19"/>
          </a:solidFill>
        </p:spPr>
        <p:txBody>
          <a:bodyPr vert="horz" lIns="91365" tIns="45684" rIns="91365" bIns="45684"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32">
              <a:defRPr/>
            </a:pPr>
            <a:fld id="{05502A5B-6024-440D-A5A9-5A109256076E}" type="slidenum">
              <a:rPr lang="en-US" b="1">
                <a:solidFill>
                  <a:schemeClr val="tx1"/>
                </a:solidFill>
                <a:latin typeface="Calibri" panose="020F0502020204030204"/>
              </a:rPr>
              <a:pPr defTabSz="913632">
                <a:defRPr/>
              </a:pPr>
              <a:t>139</a:t>
            </a:fld>
            <a:endParaRPr lang="en-US" b="1">
              <a:solidFill>
                <a:schemeClr val="tx1"/>
              </a:solidFill>
              <a:latin typeface="Calibri" panose="020F0502020204030204"/>
            </a:endParaRPr>
          </a:p>
        </p:txBody>
      </p:sp>
      <p:grpSp>
        <p:nvGrpSpPr>
          <p:cNvPr id="6" name="Group 5"/>
          <p:cNvGrpSpPr/>
          <p:nvPr/>
        </p:nvGrpSpPr>
        <p:grpSpPr>
          <a:xfrm>
            <a:off x="137533" y="1200544"/>
            <a:ext cx="3672000" cy="2880000"/>
            <a:chOff x="95001" y="1200544"/>
            <a:chExt cx="3762580" cy="2976187"/>
          </a:xfrm>
        </p:grpSpPr>
        <p:sp>
          <p:nvSpPr>
            <p:cNvPr id="7" name="Hexagon 6"/>
            <p:cNvSpPr/>
            <p:nvPr/>
          </p:nvSpPr>
          <p:spPr>
            <a:xfrm>
              <a:off x="988042" y="1782846"/>
              <a:ext cx="978604" cy="837667"/>
            </a:xfrm>
            <a:prstGeom prst="hexagon">
              <a:avLst/>
            </a:prstGeom>
          </p:spPr>
          <p:style>
            <a:lnRef idx="3">
              <a:schemeClr val="lt1"/>
            </a:lnRef>
            <a:fillRef idx="1">
              <a:schemeClr val="accent6"/>
            </a:fillRef>
            <a:effectRef idx="1">
              <a:schemeClr val="accent6"/>
            </a:effectRef>
            <a:fontRef idx="minor">
              <a:schemeClr val="lt1"/>
            </a:fontRef>
          </p:style>
          <p:txBody>
            <a:bodyPr lIns="91365" tIns="45684" rIns="91365" bIns="45684" rtlCol="0" anchor="ctr"/>
            <a:lstStyle/>
            <a:p>
              <a:pPr algn="ctr" defTabSz="913632">
                <a:defRPr/>
              </a:pPr>
              <a:r>
                <a:rPr lang="en-US" sz="1000" dirty="0">
                  <a:solidFill>
                    <a:prstClr val="white"/>
                  </a:solidFill>
                  <a:latin typeface="Calibri" panose="020F0502020204030204"/>
                </a:rPr>
                <a:t>IKU</a:t>
              </a:r>
            </a:p>
          </p:txBody>
        </p:sp>
        <p:sp>
          <p:nvSpPr>
            <p:cNvPr id="8" name="Hexagon 7"/>
            <p:cNvSpPr/>
            <p:nvPr/>
          </p:nvSpPr>
          <p:spPr>
            <a:xfrm>
              <a:off x="988048" y="2681065"/>
              <a:ext cx="1018793" cy="863842"/>
            </a:xfrm>
            <a:prstGeom prst="hexagon">
              <a:avLst/>
            </a:prstGeom>
          </p:spPr>
          <p:style>
            <a:lnRef idx="3">
              <a:schemeClr val="lt1"/>
            </a:lnRef>
            <a:fillRef idx="1">
              <a:schemeClr val="accent3"/>
            </a:fillRef>
            <a:effectRef idx="1">
              <a:schemeClr val="accent3"/>
            </a:effectRef>
            <a:fontRef idx="minor">
              <a:schemeClr val="lt1"/>
            </a:fontRef>
          </p:style>
          <p:txBody>
            <a:bodyPr lIns="91365" tIns="45684" rIns="91365" bIns="45684" rtlCol="0" anchor="ctr"/>
            <a:lstStyle/>
            <a:p>
              <a:pPr algn="ctr" defTabSz="913632">
                <a:defRPr/>
              </a:pPr>
              <a:r>
                <a:rPr lang="en-ID" sz="1000" dirty="0">
                  <a:solidFill>
                    <a:prstClr val="white"/>
                  </a:solidFill>
                  <a:latin typeface="Calibri" panose="020F0502020204030204"/>
                </a:rPr>
                <a:t>LAPORAN KINERJA</a:t>
              </a:r>
              <a:endParaRPr lang="en-US" sz="1000" dirty="0">
                <a:solidFill>
                  <a:prstClr val="white"/>
                </a:solidFill>
                <a:latin typeface="Calibri" panose="020F0502020204030204"/>
              </a:endParaRPr>
            </a:p>
          </p:txBody>
        </p:sp>
        <p:sp>
          <p:nvSpPr>
            <p:cNvPr id="9" name="Hexagon 8"/>
            <p:cNvSpPr/>
            <p:nvPr/>
          </p:nvSpPr>
          <p:spPr>
            <a:xfrm>
              <a:off x="2027201" y="2694648"/>
              <a:ext cx="1023478" cy="850265"/>
            </a:xfrm>
            <a:prstGeom prst="hexagon">
              <a:avLst/>
            </a:prstGeom>
          </p:spPr>
          <p:style>
            <a:lnRef idx="3">
              <a:schemeClr val="lt1"/>
            </a:lnRef>
            <a:fillRef idx="1">
              <a:schemeClr val="accent5"/>
            </a:fillRef>
            <a:effectRef idx="1">
              <a:schemeClr val="accent5"/>
            </a:effectRef>
            <a:fontRef idx="minor">
              <a:schemeClr val="lt1"/>
            </a:fontRef>
          </p:style>
          <p:txBody>
            <a:bodyPr lIns="91365" tIns="45684" rIns="91365" bIns="45684" rtlCol="0" anchor="ctr"/>
            <a:lstStyle/>
            <a:p>
              <a:pPr algn="ctr" defTabSz="913632">
                <a:defRPr/>
              </a:pPr>
              <a:endParaRPr lang="en-US" sz="100" dirty="0">
                <a:solidFill>
                  <a:prstClr val="white"/>
                </a:solidFill>
                <a:latin typeface="Calibri" panose="020F0502020204030204"/>
              </a:endParaRPr>
            </a:p>
            <a:p>
              <a:pPr algn="ctr" defTabSz="913632">
                <a:defRPr/>
              </a:pPr>
              <a:r>
                <a:rPr lang="en-US" sz="1000" dirty="0">
                  <a:solidFill>
                    <a:prstClr val="white"/>
                  </a:solidFill>
                  <a:latin typeface="Calibri" panose="020F0502020204030204"/>
                </a:rPr>
                <a:t>RENAKSI PK</a:t>
              </a:r>
            </a:p>
          </p:txBody>
        </p:sp>
        <p:sp>
          <p:nvSpPr>
            <p:cNvPr id="10" name="Hexagon 9"/>
            <p:cNvSpPr/>
            <p:nvPr/>
          </p:nvSpPr>
          <p:spPr>
            <a:xfrm>
              <a:off x="95001" y="2233290"/>
              <a:ext cx="1029890" cy="807580"/>
            </a:xfrm>
            <a:prstGeom prst="hexagon">
              <a:avLst/>
            </a:prstGeom>
          </p:spPr>
          <p:style>
            <a:lnRef idx="3">
              <a:schemeClr val="lt1"/>
            </a:lnRef>
            <a:fillRef idx="1">
              <a:schemeClr val="dk1"/>
            </a:fillRef>
            <a:effectRef idx="1">
              <a:schemeClr val="dk1"/>
            </a:effectRef>
            <a:fontRef idx="minor">
              <a:schemeClr val="lt1"/>
            </a:fontRef>
          </p:style>
          <p:txBody>
            <a:bodyPr lIns="91365" tIns="45684" rIns="91365" bIns="45684" rtlCol="0" anchor="ctr"/>
            <a:lstStyle/>
            <a:p>
              <a:pPr algn="ctr" defTabSz="913632">
                <a:defRPr/>
              </a:pPr>
              <a:r>
                <a:rPr lang="en-ID" sz="900" dirty="0">
                  <a:solidFill>
                    <a:prstClr val="white"/>
                  </a:solidFill>
                  <a:latin typeface="Calibri" panose="020F0502020204030204"/>
                </a:rPr>
                <a:t>RENSTRA</a:t>
              </a:r>
              <a:r>
                <a:rPr lang="en-ID" sz="600" dirty="0">
                  <a:solidFill>
                    <a:prstClr val="white"/>
                  </a:solidFill>
                  <a:latin typeface="Calibri" panose="020F0502020204030204"/>
                </a:rPr>
                <a:t> </a:t>
              </a:r>
              <a:endParaRPr lang="en-US" sz="600" dirty="0">
                <a:solidFill>
                  <a:prstClr val="white"/>
                </a:solidFill>
                <a:latin typeface="Calibri" panose="020F0502020204030204"/>
              </a:endParaRPr>
            </a:p>
          </p:txBody>
        </p:sp>
        <p:sp>
          <p:nvSpPr>
            <p:cNvPr id="11" name="Hexagon 10"/>
            <p:cNvSpPr/>
            <p:nvPr/>
          </p:nvSpPr>
          <p:spPr>
            <a:xfrm>
              <a:off x="2000047" y="1782846"/>
              <a:ext cx="983830" cy="843908"/>
            </a:xfrm>
            <a:prstGeom prst="hexagon">
              <a:avLst/>
            </a:prstGeom>
          </p:spPr>
          <p:style>
            <a:lnRef idx="3">
              <a:schemeClr val="lt1"/>
            </a:lnRef>
            <a:fillRef idx="1">
              <a:schemeClr val="accent2"/>
            </a:fillRef>
            <a:effectRef idx="1">
              <a:schemeClr val="accent2"/>
            </a:effectRef>
            <a:fontRef idx="minor">
              <a:schemeClr val="lt1"/>
            </a:fontRef>
          </p:style>
          <p:txBody>
            <a:bodyPr lIns="91365" tIns="45684" rIns="91365" bIns="45684" rtlCol="0" anchor="ctr"/>
            <a:lstStyle/>
            <a:p>
              <a:pPr algn="ctr" defTabSz="913632">
                <a:defRPr/>
              </a:pPr>
              <a:r>
                <a:rPr lang="en-US" sz="1000" dirty="0">
                  <a:solidFill>
                    <a:prstClr val="white"/>
                  </a:solidFill>
                  <a:latin typeface="Calibri" panose="020F0502020204030204"/>
                </a:rPr>
                <a:t>RKT</a:t>
              </a:r>
            </a:p>
          </p:txBody>
        </p:sp>
        <p:sp>
          <p:nvSpPr>
            <p:cNvPr id="12" name="Hexagon 11"/>
            <p:cNvSpPr/>
            <p:nvPr/>
          </p:nvSpPr>
          <p:spPr>
            <a:xfrm>
              <a:off x="2652270" y="1907697"/>
              <a:ext cx="108613" cy="93632"/>
            </a:xfrm>
            <a:prstGeom prst="hexagon">
              <a:avLst/>
            </a:prstGeom>
          </p:spPr>
          <p:style>
            <a:lnRef idx="2">
              <a:schemeClr val="accent2"/>
            </a:lnRef>
            <a:fillRef idx="1">
              <a:schemeClr val="lt1"/>
            </a:fillRef>
            <a:effectRef idx="0">
              <a:schemeClr val="accent2"/>
            </a:effectRef>
            <a:fontRef idx="minor">
              <a:schemeClr val="dk1"/>
            </a:fontRef>
          </p:style>
          <p:txBody>
            <a:bodyPr lIns="91365" tIns="45684" rIns="91365" bIns="45684" rtlCol="0" anchor="ctr"/>
            <a:lstStyle/>
            <a:p>
              <a:pPr algn="ctr" defTabSz="913632">
                <a:defRPr/>
              </a:pPr>
              <a:endParaRPr lang="en-US" sz="1100">
                <a:solidFill>
                  <a:prstClr val="black"/>
                </a:solidFill>
                <a:latin typeface="Calibri" panose="020F0502020204030204"/>
              </a:endParaRPr>
            </a:p>
          </p:txBody>
        </p:sp>
        <p:sp>
          <p:nvSpPr>
            <p:cNvPr id="13" name="Hexagon 12"/>
            <p:cNvSpPr/>
            <p:nvPr/>
          </p:nvSpPr>
          <p:spPr>
            <a:xfrm>
              <a:off x="2678886" y="2735380"/>
              <a:ext cx="108613" cy="93632"/>
            </a:xfrm>
            <a:prstGeom prst="hexagon">
              <a:avLst/>
            </a:prstGeom>
          </p:spPr>
          <p:style>
            <a:lnRef idx="2">
              <a:schemeClr val="accent2"/>
            </a:lnRef>
            <a:fillRef idx="1">
              <a:schemeClr val="lt1"/>
            </a:fillRef>
            <a:effectRef idx="0">
              <a:schemeClr val="accent2"/>
            </a:effectRef>
            <a:fontRef idx="minor">
              <a:schemeClr val="dk1"/>
            </a:fontRef>
          </p:style>
          <p:txBody>
            <a:bodyPr lIns="91365" tIns="45684" rIns="91365" bIns="45684" rtlCol="0" anchor="ctr"/>
            <a:lstStyle/>
            <a:p>
              <a:pPr algn="ctr" defTabSz="913632">
                <a:defRPr/>
              </a:pPr>
              <a:endParaRPr lang="en-US" sz="1100">
                <a:solidFill>
                  <a:prstClr val="black"/>
                </a:solidFill>
                <a:latin typeface="Calibri" panose="020F0502020204030204"/>
              </a:endParaRPr>
            </a:p>
          </p:txBody>
        </p:sp>
        <p:sp>
          <p:nvSpPr>
            <p:cNvPr id="14" name="Hexagon 13"/>
            <p:cNvSpPr/>
            <p:nvPr/>
          </p:nvSpPr>
          <p:spPr>
            <a:xfrm>
              <a:off x="1293039" y="3321184"/>
              <a:ext cx="108613" cy="93632"/>
            </a:xfrm>
            <a:prstGeom prst="hexagon">
              <a:avLst/>
            </a:prstGeom>
          </p:spPr>
          <p:style>
            <a:lnRef idx="2">
              <a:schemeClr val="accent2"/>
            </a:lnRef>
            <a:fillRef idx="1">
              <a:schemeClr val="lt1"/>
            </a:fillRef>
            <a:effectRef idx="0">
              <a:schemeClr val="accent2"/>
            </a:effectRef>
            <a:fontRef idx="minor">
              <a:schemeClr val="dk1"/>
            </a:fontRef>
          </p:style>
          <p:txBody>
            <a:bodyPr lIns="91365" tIns="45684" rIns="91365" bIns="45684" rtlCol="0" anchor="ctr"/>
            <a:lstStyle/>
            <a:p>
              <a:pPr algn="ctr" defTabSz="913632">
                <a:defRPr/>
              </a:pPr>
              <a:endParaRPr lang="en-US" sz="1100">
                <a:solidFill>
                  <a:prstClr val="black"/>
                </a:solidFill>
                <a:latin typeface="Calibri" panose="020F0502020204030204"/>
              </a:endParaRPr>
            </a:p>
          </p:txBody>
        </p:sp>
        <p:sp>
          <p:nvSpPr>
            <p:cNvPr id="15" name="Hexagon 14"/>
            <p:cNvSpPr/>
            <p:nvPr/>
          </p:nvSpPr>
          <p:spPr>
            <a:xfrm>
              <a:off x="879429" y="2626213"/>
              <a:ext cx="108613" cy="93632"/>
            </a:xfrm>
            <a:prstGeom prst="hexagon">
              <a:avLst/>
            </a:prstGeom>
          </p:spPr>
          <p:style>
            <a:lnRef idx="2">
              <a:schemeClr val="accent2"/>
            </a:lnRef>
            <a:fillRef idx="1">
              <a:schemeClr val="lt1"/>
            </a:fillRef>
            <a:effectRef idx="0">
              <a:schemeClr val="accent2"/>
            </a:effectRef>
            <a:fontRef idx="minor">
              <a:schemeClr val="dk1"/>
            </a:fontRef>
          </p:style>
          <p:txBody>
            <a:bodyPr lIns="91365" tIns="45684" rIns="91365" bIns="45684" rtlCol="0" anchor="ctr"/>
            <a:lstStyle/>
            <a:p>
              <a:pPr algn="ctr" defTabSz="913632">
                <a:defRPr/>
              </a:pPr>
              <a:endParaRPr lang="en-US" sz="1100">
                <a:solidFill>
                  <a:prstClr val="black"/>
                </a:solidFill>
                <a:latin typeface="Calibri" panose="020F0502020204030204"/>
              </a:endParaRPr>
            </a:p>
          </p:txBody>
        </p:sp>
        <p:sp>
          <p:nvSpPr>
            <p:cNvPr id="16" name="Hexagon 15"/>
            <p:cNvSpPr/>
            <p:nvPr/>
          </p:nvSpPr>
          <p:spPr>
            <a:xfrm>
              <a:off x="2827685" y="2233295"/>
              <a:ext cx="1029890" cy="779879"/>
            </a:xfrm>
            <a:prstGeom prst="hexagon">
              <a:avLst/>
            </a:prstGeom>
          </p:spPr>
          <p:style>
            <a:lnRef idx="3">
              <a:schemeClr val="lt1"/>
            </a:lnRef>
            <a:fillRef idx="1">
              <a:schemeClr val="accent1"/>
            </a:fillRef>
            <a:effectRef idx="1">
              <a:schemeClr val="accent1"/>
            </a:effectRef>
            <a:fontRef idx="minor">
              <a:schemeClr val="lt1"/>
            </a:fontRef>
          </p:style>
          <p:txBody>
            <a:bodyPr lIns="91365" tIns="45684" rIns="91365" bIns="45684" rtlCol="0" anchor="ctr"/>
            <a:lstStyle/>
            <a:p>
              <a:pPr algn="ctr" defTabSz="913632">
                <a:defRPr/>
              </a:pPr>
              <a:r>
                <a:rPr lang="en-US" sz="900" dirty="0">
                  <a:solidFill>
                    <a:prstClr val="white"/>
                  </a:solidFill>
                  <a:latin typeface="Calibri" panose="020F0502020204030204"/>
                </a:rPr>
                <a:t>PERJANJIAN KINERJA</a:t>
              </a:r>
            </a:p>
          </p:txBody>
        </p:sp>
        <p:sp>
          <p:nvSpPr>
            <p:cNvPr id="17" name="Rectangle 16"/>
            <p:cNvSpPr/>
            <p:nvPr/>
          </p:nvSpPr>
          <p:spPr>
            <a:xfrm>
              <a:off x="281396" y="1200544"/>
              <a:ext cx="3576185" cy="407083"/>
            </a:xfrm>
            <a:prstGeom prst="rect">
              <a:avLst/>
            </a:prstGeom>
            <a:solidFill>
              <a:schemeClr val="accent6">
                <a:lumMod val="50000"/>
              </a:schemeClr>
            </a:solidFill>
          </p:spPr>
          <p:style>
            <a:lnRef idx="3">
              <a:schemeClr val="lt1"/>
            </a:lnRef>
            <a:fillRef idx="1">
              <a:schemeClr val="accent1"/>
            </a:fillRef>
            <a:effectRef idx="1">
              <a:schemeClr val="accent1"/>
            </a:effectRef>
            <a:fontRef idx="minor">
              <a:schemeClr val="lt1"/>
            </a:fontRef>
          </p:style>
          <p:txBody>
            <a:bodyPr lIns="91365" tIns="45684" rIns="91365" bIns="45684" rtlCol="0" anchor="ctr"/>
            <a:lstStyle/>
            <a:p>
              <a:pPr algn="ctr" defTabSz="913632">
                <a:defRPr/>
              </a:pPr>
              <a:r>
                <a:rPr lang="id-ID" sz="2000" dirty="0">
                  <a:solidFill>
                    <a:prstClr val="white"/>
                  </a:solidFill>
                  <a:latin typeface="Calibri" panose="020F0502020204030204"/>
                </a:rPr>
                <a:t>KOMPONEN </a:t>
              </a:r>
              <a:r>
                <a:rPr lang="en-US" sz="2000" dirty="0">
                  <a:solidFill>
                    <a:prstClr val="white"/>
                  </a:solidFill>
                  <a:latin typeface="Calibri" panose="020F0502020204030204"/>
                </a:rPr>
                <a:t>E-SAKIP REVIU</a:t>
              </a:r>
            </a:p>
          </p:txBody>
        </p:sp>
        <p:sp>
          <p:nvSpPr>
            <p:cNvPr id="18" name="Rectangle 17"/>
            <p:cNvSpPr/>
            <p:nvPr/>
          </p:nvSpPr>
          <p:spPr>
            <a:xfrm>
              <a:off x="335695" y="3793285"/>
              <a:ext cx="3521880" cy="383446"/>
            </a:xfrm>
            <a:prstGeom prst="rect">
              <a:avLst/>
            </a:prstGeom>
            <a:solidFill>
              <a:schemeClr val="accent6">
                <a:lumMod val="50000"/>
              </a:schemeClr>
            </a:solidFill>
          </p:spPr>
          <p:style>
            <a:lnRef idx="3">
              <a:schemeClr val="lt1"/>
            </a:lnRef>
            <a:fillRef idx="1">
              <a:schemeClr val="accent1"/>
            </a:fillRef>
            <a:effectRef idx="1">
              <a:schemeClr val="accent1"/>
            </a:effectRef>
            <a:fontRef idx="minor">
              <a:schemeClr val="lt1"/>
            </a:fontRef>
          </p:style>
          <p:txBody>
            <a:bodyPr lIns="91365" tIns="45684" rIns="91365" bIns="45684" rtlCol="0" anchor="ctr"/>
            <a:lstStyle/>
            <a:p>
              <a:pPr algn="ctr" defTabSz="913632">
                <a:defRPr/>
              </a:pPr>
              <a:r>
                <a:rPr lang="en-US" sz="2000" dirty="0">
                  <a:solidFill>
                    <a:prstClr val="white"/>
                  </a:solidFill>
                  <a:latin typeface="Calibri" panose="020F0502020204030204"/>
                </a:rPr>
                <a:t>DASHBOARD</a:t>
              </a:r>
            </a:p>
          </p:txBody>
        </p:sp>
        <p:sp>
          <p:nvSpPr>
            <p:cNvPr id="19" name="Hexagon 18"/>
            <p:cNvSpPr/>
            <p:nvPr/>
          </p:nvSpPr>
          <p:spPr>
            <a:xfrm>
              <a:off x="1300307" y="2426524"/>
              <a:ext cx="108613" cy="93632"/>
            </a:xfrm>
            <a:prstGeom prst="hexagon">
              <a:avLst/>
            </a:prstGeom>
          </p:spPr>
          <p:style>
            <a:lnRef idx="2">
              <a:schemeClr val="accent2"/>
            </a:lnRef>
            <a:fillRef idx="1">
              <a:schemeClr val="lt1"/>
            </a:fillRef>
            <a:effectRef idx="0">
              <a:schemeClr val="accent2"/>
            </a:effectRef>
            <a:fontRef idx="minor">
              <a:schemeClr val="dk1"/>
            </a:fontRef>
          </p:style>
          <p:txBody>
            <a:bodyPr lIns="91365" tIns="45684" rIns="91365" bIns="45684" rtlCol="0" anchor="ctr"/>
            <a:lstStyle/>
            <a:p>
              <a:pPr algn="ctr" defTabSz="913632">
                <a:defRPr/>
              </a:pPr>
              <a:endParaRPr lang="en-US" sz="1100">
                <a:solidFill>
                  <a:prstClr val="black"/>
                </a:solidFill>
                <a:latin typeface="Calibri" panose="020F0502020204030204"/>
              </a:endParaRPr>
            </a:p>
          </p:txBody>
        </p:sp>
        <p:sp>
          <p:nvSpPr>
            <p:cNvPr id="20" name="Hexagon 19"/>
            <p:cNvSpPr/>
            <p:nvPr/>
          </p:nvSpPr>
          <p:spPr>
            <a:xfrm>
              <a:off x="3522165" y="2887781"/>
              <a:ext cx="108613" cy="93632"/>
            </a:xfrm>
            <a:prstGeom prst="hexagon">
              <a:avLst/>
            </a:prstGeom>
          </p:spPr>
          <p:style>
            <a:lnRef idx="2">
              <a:schemeClr val="accent2"/>
            </a:lnRef>
            <a:fillRef idx="1">
              <a:schemeClr val="lt1"/>
            </a:fillRef>
            <a:effectRef idx="0">
              <a:schemeClr val="accent2"/>
            </a:effectRef>
            <a:fontRef idx="minor">
              <a:schemeClr val="dk1"/>
            </a:fontRef>
          </p:style>
          <p:txBody>
            <a:bodyPr lIns="91365" tIns="45684" rIns="91365" bIns="45684" rtlCol="0" anchor="ctr"/>
            <a:lstStyle/>
            <a:p>
              <a:pPr algn="ctr" defTabSz="913632">
                <a:defRPr/>
              </a:pPr>
              <a:endParaRPr lang="en-US" sz="1100">
                <a:solidFill>
                  <a:prstClr val="black"/>
                </a:solidFill>
                <a:latin typeface="Calibri" panose="020F0502020204030204"/>
              </a:endParaRPr>
            </a:p>
          </p:txBody>
        </p:sp>
      </p:grpSp>
    </p:spTree>
    <p:extLst>
      <p:ext uri="{BB962C8B-B14F-4D97-AF65-F5344CB8AC3E}">
        <p14:creationId xmlns:p14="http://schemas.microsoft.com/office/powerpoint/2010/main" val="7757091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19145" y="84859"/>
            <a:ext cx="6520220" cy="344032"/>
          </a:xfrm>
        </p:spPr>
        <p:txBody>
          <a:bodyPr>
            <a:noAutofit/>
          </a:bodyPr>
          <a:lstStyle/>
          <a:p>
            <a:pPr algn="l"/>
            <a:r>
              <a:rPr lang="id-ID" dirty="0"/>
              <a:t>Lanjutan... (TAHAPAN PELAPORAN KINERJA)</a:t>
            </a:r>
            <a:endParaRPr lang="en-US" dirty="0"/>
          </a:p>
        </p:txBody>
      </p:sp>
      <p:pic>
        <p:nvPicPr>
          <p:cNvPr id="4" name="Picture 3"/>
          <p:cNvPicPr>
            <a:picLocks noChangeAspect="1"/>
          </p:cNvPicPr>
          <p:nvPr/>
        </p:nvPicPr>
        <p:blipFill>
          <a:blip r:embed="rId2"/>
          <a:stretch>
            <a:fillRect/>
          </a:stretch>
        </p:blipFill>
        <p:spPr>
          <a:xfrm>
            <a:off x="115620" y="606021"/>
            <a:ext cx="771172" cy="574997"/>
          </a:xfrm>
          <a:prstGeom prst="rect">
            <a:avLst/>
          </a:prstGeom>
          <a:solidFill>
            <a:schemeClr val="accent6">
              <a:lumMod val="40000"/>
              <a:lumOff val="60000"/>
            </a:schemeClr>
          </a:solidFill>
        </p:spPr>
      </p:pic>
      <p:sp>
        <p:nvSpPr>
          <p:cNvPr id="5" name="Rectangle 4"/>
          <p:cNvSpPr/>
          <p:nvPr/>
        </p:nvSpPr>
        <p:spPr>
          <a:xfrm>
            <a:off x="1015129" y="569629"/>
            <a:ext cx="6343614" cy="1569660"/>
          </a:xfrm>
          <a:prstGeom prst="rect">
            <a:avLst/>
          </a:prstGeom>
          <a:solidFill>
            <a:schemeClr val="accent6">
              <a:lumMod val="40000"/>
              <a:lumOff val="60000"/>
            </a:schemeClr>
          </a:solidFill>
        </p:spPr>
        <p:txBody>
          <a:bodyPr wrap="square">
            <a:spAutoFit/>
          </a:bodyPr>
          <a:lstStyle/>
          <a:p>
            <a:pPr algn="just"/>
            <a:r>
              <a:rPr lang="en-US" sz="1200" b="1" dirty="0" err="1"/>
              <a:t>Rencana</a:t>
            </a:r>
            <a:r>
              <a:rPr lang="en-US" sz="1200" b="1" dirty="0"/>
              <a:t> </a:t>
            </a:r>
            <a:r>
              <a:rPr lang="en-US" sz="1200" b="1" dirty="0" err="1"/>
              <a:t>Strategis</a:t>
            </a:r>
            <a:r>
              <a:rPr lang="id-ID" sz="1200" b="1" dirty="0"/>
              <a:t> </a:t>
            </a:r>
            <a:r>
              <a:rPr lang="id-ID" sz="1200" dirty="0">
                <a:cs typeface="Aharoni" panose="02010803020104030203" pitchFamily="2" charset="-79"/>
              </a:rPr>
              <a:t>Kementerian Perhubungan Tahun 2020-2024 adalah dokumen perencanaan Kementerian untuk periode 5 (lima) tahun, </a:t>
            </a:r>
            <a:r>
              <a:rPr lang="id-ID" sz="1200" dirty="0"/>
              <a:t>dan dilaksanakan sesuai dengan ketentuan peraturan perundang-undangan yang disusun berjenjang oleh:</a:t>
            </a:r>
          </a:p>
          <a:p>
            <a:pPr marL="228600" indent="-228600" algn="just">
              <a:buFont typeface="+mj-lt"/>
              <a:buAutoNum type="alphaLcPeriod"/>
            </a:pPr>
            <a:r>
              <a:rPr lang="id-ID" sz="1200" dirty="0"/>
              <a:t>Kementerian;</a:t>
            </a:r>
          </a:p>
          <a:p>
            <a:pPr marL="228600" indent="-228600" algn="just">
              <a:buFont typeface="+mj-lt"/>
              <a:buAutoNum type="alphaLcPeriod"/>
            </a:pPr>
            <a:r>
              <a:rPr lang="id-ID" sz="1200" dirty="0"/>
              <a:t>Unit Kerja Eselon I;</a:t>
            </a:r>
          </a:p>
          <a:p>
            <a:pPr marL="228600" indent="-228600" algn="just">
              <a:buFont typeface="+mj-lt"/>
              <a:buAutoNum type="alphaLcPeriod"/>
            </a:pPr>
            <a:r>
              <a:rPr lang="id-ID" sz="1200" dirty="0"/>
              <a:t>Unit Kerja setingkat Eselon II; dan</a:t>
            </a:r>
          </a:p>
          <a:p>
            <a:pPr marL="228600" indent="-228600" algn="just">
              <a:buFont typeface="+mj-lt"/>
              <a:buAutoNum type="alphaLcPeriod"/>
            </a:pPr>
            <a:r>
              <a:rPr lang="id-ID" sz="1200" dirty="0"/>
              <a:t>Satuan Kerja.</a:t>
            </a:r>
          </a:p>
          <a:p>
            <a:pPr algn="just"/>
            <a:r>
              <a:rPr lang="id-ID" sz="1200" b="1" dirty="0"/>
              <a:t>(Pasal 4)</a:t>
            </a:r>
            <a:endParaRPr lang="en-ID" sz="1200" dirty="0"/>
          </a:p>
        </p:txBody>
      </p:sp>
      <p:pic>
        <p:nvPicPr>
          <p:cNvPr id="6" name="Picture 5"/>
          <p:cNvPicPr>
            <a:picLocks noChangeAspect="1"/>
          </p:cNvPicPr>
          <p:nvPr/>
        </p:nvPicPr>
        <p:blipFill>
          <a:blip r:embed="rId3"/>
          <a:stretch>
            <a:fillRect/>
          </a:stretch>
        </p:blipFill>
        <p:spPr>
          <a:xfrm>
            <a:off x="111071" y="2357653"/>
            <a:ext cx="771173" cy="568232"/>
          </a:xfrm>
          <a:prstGeom prst="rect">
            <a:avLst/>
          </a:prstGeom>
        </p:spPr>
      </p:pic>
      <p:sp>
        <p:nvSpPr>
          <p:cNvPr id="7" name="Rectangle 6"/>
          <p:cNvSpPr/>
          <p:nvPr/>
        </p:nvSpPr>
        <p:spPr>
          <a:xfrm>
            <a:off x="1010580" y="2312163"/>
            <a:ext cx="6343614" cy="2492990"/>
          </a:xfrm>
          <a:prstGeom prst="rect">
            <a:avLst/>
          </a:prstGeom>
          <a:solidFill>
            <a:schemeClr val="accent6">
              <a:lumMod val="40000"/>
              <a:lumOff val="60000"/>
            </a:schemeClr>
          </a:solidFill>
        </p:spPr>
        <p:txBody>
          <a:bodyPr wrap="square">
            <a:spAutoFit/>
          </a:bodyPr>
          <a:lstStyle/>
          <a:p>
            <a:pPr algn="just"/>
            <a:r>
              <a:rPr lang="en-US" sz="1200" b="1" dirty="0" err="1"/>
              <a:t>Perjanjian</a:t>
            </a:r>
            <a:r>
              <a:rPr lang="en-US" sz="1200" b="1" dirty="0"/>
              <a:t> Kinerja</a:t>
            </a:r>
            <a:r>
              <a:rPr lang="id-ID" sz="1200" b="1" dirty="0"/>
              <a:t> </a:t>
            </a:r>
            <a:r>
              <a:rPr lang="id-ID" sz="1200" dirty="0"/>
              <a:t>merupakan</a:t>
            </a:r>
            <a:r>
              <a:rPr lang="id-ID" sz="1200" b="1" dirty="0"/>
              <a:t> </a:t>
            </a:r>
            <a:r>
              <a:rPr lang="id-ID" sz="1200" dirty="0"/>
              <a:t>L</a:t>
            </a:r>
            <a:r>
              <a:rPr lang="en-US" sz="1200" dirty="0" err="1"/>
              <a:t>embar</a:t>
            </a:r>
            <a:r>
              <a:rPr lang="en-US" sz="1200" dirty="0"/>
              <a:t>/</a:t>
            </a:r>
            <a:r>
              <a:rPr lang="en-US" sz="1200" dirty="0" err="1"/>
              <a:t>dokumen</a:t>
            </a:r>
            <a:r>
              <a:rPr lang="en-US" sz="1200" dirty="0"/>
              <a:t> yang </a:t>
            </a:r>
            <a:r>
              <a:rPr lang="en-US" sz="1200" dirty="0" err="1"/>
              <a:t>berisikan</a:t>
            </a:r>
            <a:r>
              <a:rPr lang="en-US" sz="1200" dirty="0"/>
              <a:t> </a:t>
            </a:r>
            <a:r>
              <a:rPr lang="en-US" sz="1200" dirty="0" err="1"/>
              <a:t>penugasan</a:t>
            </a:r>
            <a:r>
              <a:rPr lang="en-US" sz="1200" dirty="0"/>
              <a:t> </a:t>
            </a:r>
            <a:r>
              <a:rPr lang="en-US" sz="1200" dirty="0" err="1"/>
              <a:t>dari</a:t>
            </a:r>
            <a:r>
              <a:rPr lang="en-US" sz="1200" dirty="0"/>
              <a:t> </a:t>
            </a:r>
            <a:r>
              <a:rPr lang="en-US" sz="1200" dirty="0" err="1"/>
              <a:t>pimpinan</a:t>
            </a:r>
            <a:r>
              <a:rPr lang="en-US" sz="1200" dirty="0"/>
              <a:t> </a:t>
            </a:r>
            <a:r>
              <a:rPr lang="en-US" sz="1200" dirty="0" err="1"/>
              <a:t>instansi</a:t>
            </a:r>
            <a:r>
              <a:rPr lang="en-US" sz="1200" dirty="0"/>
              <a:t> yang </a:t>
            </a:r>
            <a:r>
              <a:rPr lang="en-US" sz="1200" dirty="0" err="1"/>
              <a:t>lebih</a:t>
            </a:r>
            <a:r>
              <a:rPr lang="en-US" sz="1200" dirty="0"/>
              <a:t> </a:t>
            </a:r>
            <a:r>
              <a:rPr lang="en-US" sz="1200" dirty="0" err="1"/>
              <a:t>tinggi</a:t>
            </a:r>
            <a:r>
              <a:rPr lang="en-US" sz="1200" dirty="0"/>
              <a:t> </a:t>
            </a:r>
            <a:r>
              <a:rPr lang="en-US" sz="1200" dirty="0" err="1"/>
              <a:t>kepa</a:t>
            </a:r>
            <a:r>
              <a:rPr lang="id-ID" sz="1200" dirty="0"/>
              <a:t>da </a:t>
            </a:r>
            <a:r>
              <a:rPr lang="en-US" sz="1200" dirty="0" err="1"/>
              <a:t>pimpinan</a:t>
            </a:r>
            <a:r>
              <a:rPr lang="en-US" sz="1200" dirty="0"/>
              <a:t> </a:t>
            </a:r>
            <a:r>
              <a:rPr lang="en-US" sz="1200" dirty="0" err="1"/>
              <a:t>instansi</a:t>
            </a:r>
            <a:r>
              <a:rPr lang="en-US" sz="1200" dirty="0"/>
              <a:t> yang </a:t>
            </a:r>
            <a:r>
              <a:rPr lang="en-US" sz="1200" dirty="0" err="1"/>
              <a:t>lebih</a:t>
            </a:r>
            <a:r>
              <a:rPr lang="en-US" sz="1200" dirty="0"/>
              <a:t> </a:t>
            </a:r>
            <a:r>
              <a:rPr lang="en-US" sz="1200" dirty="0" err="1"/>
              <a:t>rendah</a:t>
            </a:r>
            <a:r>
              <a:rPr lang="en-US" sz="1200" dirty="0"/>
              <a:t> </a:t>
            </a:r>
            <a:r>
              <a:rPr lang="en-US" sz="1200" dirty="0" err="1"/>
              <a:t>untuk</a:t>
            </a:r>
            <a:r>
              <a:rPr lang="en-US" sz="1200" dirty="0"/>
              <a:t> </a:t>
            </a:r>
            <a:r>
              <a:rPr lang="en-US" sz="1200" dirty="0" err="1"/>
              <a:t>melaksanakan</a:t>
            </a:r>
            <a:r>
              <a:rPr lang="en-US" sz="1200" dirty="0"/>
              <a:t> program/</a:t>
            </a:r>
            <a:r>
              <a:rPr lang="en-US" sz="1200" dirty="0" err="1"/>
              <a:t>kegiatan</a:t>
            </a:r>
            <a:r>
              <a:rPr lang="en-US" sz="1200" dirty="0"/>
              <a:t> yang </a:t>
            </a:r>
            <a:r>
              <a:rPr lang="en-US" sz="1200" dirty="0" err="1"/>
              <a:t>disertai</a:t>
            </a:r>
            <a:r>
              <a:rPr lang="en-US" sz="1200" dirty="0"/>
              <a:t> </a:t>
            </a:r>
            <a:r>
              <a:rPr lang="en-US" sz="1200" dirty="0" err="1"/>
              <a:t>dengan</a:t>
            </a:r>
            <a:r>
              <a:rPr lang="en-US" sz="1200" dirty="0"/>
              <a:t> </a:t>
            </a:r>
            <a:r>
              <a:rPr lang="en-US" sz="1200" dirty="0" err="1"/>
              <a:t>indikator</a:t>
            </a:r>
            <a:r>
              <a:rPr lang="en-US" sz="1200" dirty="0"/>
              <a:t> </a:t>
            </a:r>
            <a:r>
              <a:rPr lang="en-US" sz="1200" dirty="0" err="1"/>
              <a:t>kinerja</a:t>
            </a:r>
            <a:r>
              <a:rPr lang="en-US" sz="1200" dirty="0"/>
              <a:t>. </a:t>
            </a:r>
            <a:r>
              <a:rPr lang="id-ID" sz="1200" dirty="0"/>
              <a:t> Perjanjian Kinerja digunakan sebagai tolak ukur pencapaian kinerja yang disusun secara berjenjang oleh:</a:t>
            </a:r>
          </a:p>
          <a:p>
            <a:pPr marL="228600" indent="-228600" algn="just">
              <a:buFont typeface="+mj-lt"/>
              <a:buAutoNum type="alphaLcPeriod"/>
            </a:pPr>
            <a:r>
              <a:rPr lang="id-ID" sz="1200" dirty="0"/>
              <a:t>Menteri;</a:t>
            </a:r>
          </a:p>
          <a:p>
            <a:pPr marL="228600" indent="-228600" algn="just">
              <a:buFont typeface="+mj-lt"/>
              <a:buAutoNum type="alphaLcPeriod"/>
            </a:pPr>
            <a:r>
              <a:rPr lang="id-ID" sz="1200" dirty="0"/>
              <a:t>Pejabat JPT Madya;</a:t>
            </a:r>
          </a:p>
          <a:p>
            <a:pPr marL="228600" indent="-228600" algn="just">
              <a:buFont typeface="+mj-lt"/>
              <a:buAutoNum type="alphaLcPeriod"/>
            </a:pPr>
            <a:r>
              <a:rPr lang="id-ID" sz="1200" dirty="0"/>
              <a:t>Pejabat JPT Pratama;</a:t>
            </a:r>
          </a:p>
          <a:p>
            <a:pPr marL="228600" indent="-228600" algn="just">
              <a:buFont typeface="+mj-lt"/>
              <a:buAutoNum type="alphaLcPeriod"/>
            </a:pPr>
            <a:r>
              <a:rPr lang="id-ID" sz="1200" dirty="0"/>
              <a:t>Pejabat JA Administrator;</a:t>
            </a:r>
          </a:p>
          <a:p>
            <a:pPr marL="228600" indent="-228600" algn="just">
              <a:buFont typeface="+mj-lt"/>
              <a:buAutoNum type="alphaLcPeriod"/>
            </a:pPr>
            <a:r>
              <a:rPr lang="id-ID" sz="1200" dirty="0"/>
              <a:t>Pejabat JA Pengawas;</a:t>
            </a:r>
          </a:p>
          <a:p>
            <a:pPr marL="228600" indent="-228600" algn="just">
              <a:buFont typeface="+mj-lt"/>
              <a:buAutoNum type="alphaLcPeriod"/>
            </a:pPr>
            <a:r>
              <a:rPr lang="id-ID" sz="1200" dirty="0"/>
              <a:t>Pimpinan Satuan Kerja;</a:t>
            </a:r>
          </a:p>
          <a:p>
            <a:pPr marL="228600" indent="-228600" algn="just">
              <a:buFont typeface="+mj-lt"/>
              <a:buAutoNum type="alphaLcPeriod"/>
            </a:pPr>
            <a:r>
              <a:rPr lang="id-ID" sz="1200" dirty="0"/>
              <a:t>Pejabat Fungsional; dan</a:t>
            </a:r>
          </a:p>
          <a:p>
            <a:pPr marL="228600" indent="-228600" algn="just">
              <a:buFont typeface="+mj-lt"/>
              <a:buAutoNum type="alphaLcPeriod"/>
            </a:pPr>
            <a:r>
              <a:rPr lang="id-ID" sz="1200" dirty="0"/>
              <a:t>Pejabat Pelaksana.</a:t>
            </a:r>
          </a:p>
          <a:p>
            <a:pPr algn="just"/>
            <a:r>
              <a:rPr lang="id-ID" sz="1200" b="1" dirty="0"/>
              <a:t>(Pasal 12)</a:t>
            </a:r>
            <a:endParaRPr lang="id-ID" sz="1200" dirty="0"/>
          </a:p>
        </p:txBody>
      </p:sp>
      <p:sp>
        <p:nvSpPr>
          <p:cNvPr id="10" name="Slide Number Placeholder 2"/>
          <p:cNvSpPr>
            <a:spLocks noGrp="1"/>
          </p:cNvSpPr>
          <p:nvPr/>
        </p:nvSpPr>
        <p:spPr>
          <a:xfrm>
            <a:off x="7113270" y="5006975"/>
            <a:ext cx="446405" cy="251460"/>
          </a:xfrm>
          <a:prstGeom prst="rect">
            <a:avLst/>
          </a:prstGeom>
          <a:solidFill>
            <a:srgbClr val="F9BE19"/>
          </a:solid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5502A5B-6024-440D-A5A9-5A109256076E}" type="slidenum">
              <a:rPr kumimoji="0" lang="en-US" sz="1200" b="1" i="0" u="none" strike="noStrike" kern="1200" cap="none" spc="0" normalizeH="0" baseline="0" noProof="0" smtClean="0">
                <a:ln>
                  <a:noFill/>
                </a:ln>
                <a:solidFill>
                  <a:schemeClr val="tx1"/>
                </a:solidFill>
                <a:effectLst/>
                <a:uLnTx/>
                <a:uFillTx/>
                <a:latin typeface="Calibri" panose="020F0502020204030204"/>
                <a:ea typeface="+mn-ea"/>
                <a:cs typeface="+mn-cs"/>
              </a:rPr>
              <a:t>14</a:t>
            </a:fld>
            <a:endParaRPr kumimoji="0" lang="en-US" sz="1200" b="1"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192350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Judul 1"/>
          <p:cNvSpPr>
            <a:spLocks noGrp="1"/>
          </p:cNvSpPr>
          <p:nvPr>
            <p:ph type="title"/>
          </p:nvPr>
        </p:nvSpPr>
        <p:spPr>
          <a:xfrm>
            <a:off x="318567" y="190138"/>
            <a:ext cx="6520220" cy="344032"/>
          </a:xfrm>
        </p:spPr>
        <p:txBody>
          <a:bodyPr>
            <a:noAutofit/>
          </a:bodyPr>
          <a:lstStyle/>
          <a:p>
            <a:pPr algn="l"/>
            <a:r>
              <a:rPr lang="en-US" dirty="0" err="1"/>
              <a:t>Lanjutan</a:t>
            </a:r>
            <a:r>
              <a:rPr lang="en-US" dirty="0"/>
              <a:t>…</a:t>
            </a:r>
          </a:p>
        </p:txBody>
      </p:sp>
      <p:pic>
        <p:nvPicPr>
          <p:cNvPr id="4" name="Gambar 3"/>
          <p:cNvPicPr>
            <a:picLocks noChangeAspect="1"/>
          </p:cNvPicPr>
          <p:nvPr/>
        </p:nvPicPr>
        <p:blipFill rotWithShape="1">
          <a:blip r:embed="rId2"/>
          <a:srcRect l="12160" t="15607" r="12158" b="20943"/>
          <a:stretch>
            <a:fillRect/>
          </a:stretch>
        </p:blipFill>
        <p:spPr>
          <a:xfrm>
            <a:off x="424195" y="1016393"/>
            <a:ext cx="3097938" cy="1547161"/>
          </a:xfrm>
          <a:prstGeom prst="rect">
            <a:avLst/>
          </a:prstGeom>
        </p:spPr>
      </p:pic>
      <p:sp>
        <p:nvSpPr>
          <p:cNvPr id="5" name="Balon Percakapan: Persegi dengan Sudut Lengkung 13"/>
          <p:cNvSpPr/>
          <p:nvPr/>
        </p:nvSpPr>
        <p:spPr>
          <a:xfrm>
            <a:off x="1249531" y="1148083"/>
            <a:ext cx="645387" cy="279621"/>
          </a:xfrm>
          <a:prstGeom prst="wedgeRoundRectCallout">
            <a:avLst>
              <a:gd name="adj1" fmla="val -54478"/>
              <a:gd name="adj2" fmla="val 8039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lIns="91365" tIns="45684" rIns="91365" bIns="45684" rtlCol="0" anchor="ctr"/>
          <a:lstStyle/>
          <a:p>
            <a:pPr algn="ctr" defTabSz="913632">
              <a:defRPr/>
            </a:pPr>
            <a:r>
              <a:rPr lang="en-US" sz="400" dirty="0">
                <a:solidFill>
                  <a:prstClr val="white"/>
                </a:solidFill>
                <a:latin typeface="Calibri" panose="020F0502020204030204"/>
              </a:rPr>
              <a:t>Masukkan username, password </a:t>
            </a:r>
            <a:r>
              <a:rPr lang="en-US" sz="400" dirty="0" err="1">
                <a:solidFill>
                  <a:prstClr val="white"/>
                </a:solidFill>
                <a:latin typeface="Calibri" panose="020F0502020204030204"/>
              </a:rPr>
              <a:t>dan</a:t>
            </a:r>
            <a:r>
              <a:rPr lang="en-US" sz="400" dirty="0">
                <a:solidFill>
                  <a:prstClr val="white"/>
                </a:solidFill>
                <a:latin typeface="Calibri" panose="020F0502020204030204"/>
              </a:rPr>
              <a:t> </a:t>
            </a:r>
            <a:r>
              <a:rPr lang="en-US" sz="400" dirty="0" err="1">
                <a:solidFill>
                  <a:prstClr val="white"/>
                </a:solidFill>
                <a:latin typeface="Calibri" panose="020F0502020204030204"/>
              </a:rPr>
              <a:t>kode</a:t>
            </a:r>
            <a:r>
              <a:rPr lang="en-US" sz="400" dirty="0">
                <a:solidFill>
                  <a:prstClr val="white"/>
                </a:solidFill>
                <a:latin typeface="Calibri" panose="020F0502020204030204"/>
              </a:rPr>
              <a:t> Captcha</a:t>
            </a:r>
          </a:p>
        </p:txBody>
      </p:sp>
      <p:sp>
        <p:nvSpPr>
          <p:cNvPr id="6" name="TextBox 5"/>
          <p:cNvSpPr txBox="1"/>
          <p:nvPr/>
        </p:nvSpPr>
        <p:spPr>
          <a:xfrm>
            <a:off x="3704224" y="1076282"/>
            <a:ext cx="3313515" cy="1384995"/>
          </a:xfrm>
          <a:prstGeom prst="rect">
            <a:avLst/>
          </a:prstGeom>
          <a:noFill/>
          <a:ln w="44450">
            <a:solidFill>
              <a:srgbClr val="FF0000"/>
            </a:solidFill>
          </a:ln>
        </p:spPr>
        <p:txBody>
          <a:bodyPr wrap="square" lIns="91365" tIns="45684" rIns="91365" bIns="45684" rtlCol="0">
            <a:spAutoFit/>
          </a:bodyPr>
          <a:lstStyle/>
          <a:p>
            <a:pPr defTabSz="913632">
              <a:defRPr/>
            </a:pPr>
            <a:r>
              <a:rPr lang="en-ID" sz="1200" dirty="0" err="1">
                <a:solidFill>
                  <a:prstClr val="black"/>
                </a:solidFill>
                <a:latin typeface="Arial" panose="020B0604020202020204" pitchFamily="34" charset="0"/>
                <a:cs typeface="Arial" panose="020B0604020202020204" pitchFamily="34" charset="0"/>
              </a:rPr>
              <a:t>Sebelum</a:t>
            </a:r>
            <a:r>
              <a:rPr lang="en-ID" sz="1200" dirty="0">
                <a:solidFill>
                  <a:prstClr val="black"/>
                </a:solidFill>
                <a:latin typeface="Arial" panose="020B0604020202020204" pitchFamily="34" charset="0"/>
                <a:cs typeface="Arial" panose="020B0604020202020204" pitchFamily="34" charset="0"/>
              </a:rPr>
              <a:t> </a:t>
            </a:r>
            <a:r>
              <a:rPr lang="en-ID" sz="1200" dirty="0" err="1">
                <a:solidFill>
                  <a:prstClr val="black"/>
                </a:solidFill>
                <a:latin typeface="Arial" panose="020B0604020202020204" pitchFamily="34" charset="0"/>
                <a:cs typeface="Arial" panose="020B0604020202020204" pitchFamily="34" charset="0"/>
              </a:rPr>
              <a:t>mengakses</a:t>
            </a:r>
            <a:r>
              <a:rPr lang="en-ID" sz="1200" dirty="0">
                <a:solidFill>
                  <a:prstClr val="black"/>
                </a:solidFill>
                <a:latin typeface="Arial" panose="020B0604020202020204" pitchFamily="34" charset="0"/>
                <a:cs typeface="Arial" panose="020B0604020202020204" pitchFamily="34" charset="0"/>
              </a:rPr>
              <a:t> e-SAKIP </a:t>
            </a:r>
            <a:r>
              <a:rPr lang="en-ID" sz="1200" dirty="0" err="1">
                <a:solidFill>
                  <a:prstClr val="black"/>
                </a:solidFill>
                <a:latin typeface="Arial" panose="020B0604020202020204" pitchFamily="34" charset="0"/>
                <a:cs typeface="Arial" panose="020B0604020202020204" pitchFamily="34" charset="0"/>
              </a:rPr>
              <a:t>Reviu</a:t>
            </a:r>
            <a:r>
              <a:rPr lang="en-ID" sz="1200" dirty="0">
                <a:solidFill>
                  <a:prstClr val="black"/>
                </a:solidFill>
                <a:latin typeface="Arial" panose="020B0604020202020204" pitchFamily="34" charset="0"/>
                <a:cs typeface="Arial" panose="020B0604020202020204" pitchFamily="34" charset="0"/>
              </a:rPr>
              <a:t>, </a:t>
            </a:r>
            <a:r>
              <a:rPr lang="en-ID" sz="1200" b="1" dirty="0" err="1">
                <a:solidFill>
                  <a:prstClr val="black"/>
                </a:solidFill>
                <a:latin typeface="Arial" panose="020B0604020202020204" pitchFamily="34" charset="0"/>
                <a:cs typeface="Arial" panose="020B0604020202020204" pitchFamily="34" charset="0"/>
              </a:rPr>
              <a:t>pastikan</a:t>
            </a:r>
            <a:r>
              <a:rPr lang="en-ID" sz="1200" b="1" dirty="0">
                <a:solidFill>
                  <a:prstClr val="black"/>
                </a:solidFill>
                <a:latin typeface="Arial" panose="020B0604020202020204" pitchFamily="34" charset="0"/>
                <a:cs typeface="Arial" panose="020B0604020202020204" pitchFamily="34" charset="0"/>
              </a:rPr>
              <a:t>:</a:t>
            </a:r>
          </a:p>
          <a:p>
            <a:pPr marL="342612" indent="-342612" defTabSz="913632">
              <a:buFontTx/>
              <a:buAutoNum type="arabicPeriod"/>
              <a:defRPr/>
            </a:pPr>
            <a:r>
              <a:rPr lang="en-ID" sz="1200" dirty="0" err="1">
                <a:solidFill>
                  <a:prstClr val="black"/>
                </a:solidFill>
                <a:latin typeface="Arial" panose="020B0604020202020204" pitchFamily="34" charset="0"/>
                <a:cs typeface="Arial" panose="020B0604020202020204" pitchFamily="34" charset="0"/>
              </a:rPr>
              <a:t>Jaringan</a:t>
            </a:r>
            <a:r>
              <a:rPr lang="en-ID" sz="1200" dirty="0">
                <a:solidFill>
                  <a:prstClr val="black"/>
                </a:solidFill>
                <a:latin typeface="Arial" panose="020B0604020202020204" pitchFamily="34" charset="0"/>
                <a:cs typeface="Arial" panose="020B0604020202020204" pitchFamily="34" charset="0"/>
              </a:rPr>
              <a:t> internet yang </a:t>
            </a:r>
            <a:r>
              <a:rPr lang="en-ID" sz="1200" dirty="0" err="1">
                <a:solidFill>
                  <a:prstClr val="black"/>
                </a:solidFill>
                <a:latin typeface="Arial" panose="020B0604020202020204" pitchFamily="34" charset="0"/>
                <a:cs typeface="Arial" panose="020B0604020202020204" pitchFamily="34" charset="0"/>
              </a:rPr>
              <a:t>baik</a:t>
            </a:r>
            <a:r>
              <a:rPr lang="en-ID" sz="1200" dirty="0">
                <a:solidFill>
                  <a:prstClr val="black"/>
                </a:solidFill>
                <a:latin typeface="Arial" panose="020B0604020202020204" pitchFamily="34" charset="0"/>
                <a:cs typeface="Arial" panose="020B0604020202020204" pitchFamily="34" charset="0"/>
              </a:rPr>
              <a:t> </a:t>
            </a:r>
            <a:r>
              <a:rPr lang="en-ID" sz="1200" dirty="0" err="1">
                <a:solidFill>
                  <a:prstClr val="black"/>
                </a:solidFill>
                <a:latin typeface="Arial" panose="020B0604020202020204" pitchFamily="34" charset="0"/>
                <a:cs typeface="Arial" panose="020B0604020202020204" pitchFamily="34" charset="0"/>
              </a:rPr>
              <a:t>dan</a:t>
            </a:r>
            <a:r>
              <a:rPr lang="en-ID" sz="1200" dirty="0">
                <a:solidFill>
                  <a:prstClr val="black"/>
                </a:solidFill>
                <a:latin typeface="Arial" panose="020B0604020202020204" pitchFamily="34" charset="0"/>
                <a:cs typeface="Arial" panose="020B0604020202020204" pitchFamily="34" charset="0"/>
              </a:rPr>
              <a:t> </a:t>
            </a:r>
            <a:r>
              <a:rPr lang="en-ID" sz="1200" dirty="0" err="1">
                <a:solidFill>
                  <a:prstClr val="black"/>
                </a:solidFill>
                <a:latin typeface="Arial" panose="020B0604020202020204" pitchFamily="34" charset="0"/>
                <a:cs typeface="Arial" panose="020B0604020202020204" pitchFamily="34" charset="0"/>
              </a:rPr>
              <a:t>stabil</a:t>
            </a:r>
            <a:endParaRPr lang="en-ID" sz="1200" dirty="0">
              <a:solidFill>
                <a:prstClr val="black"/>
              </a:solidFill>
              <a:latin typeface="Arial" panose="020B0604020202020204" pitchFamily="34" charset="0"/>
              <a:cs typeface="Arial" panose="020B0604020202020204" pitchFamily="34" charset="0"/>
            </a:endParaRPr>
          </a:p>
          <a:p>
            <a:pPr marL="342612" indent="-342612" defTabSz="913632">
              <a:buFontTx/>
              <a:buAutoNum type="arabicPeriod"/>
              <a:defRPr/>
            </a:pPr>
            <a:r>
              <a:rPr lang="en-ID" sz="1200" dirty="0" err="1">
                <a:solidFill>
                  <a:prstClr val="black"/>
                </a:solidFill>
                <a:latin typeface="Arial" panose="020B0604020202020204" pitchFamily="34" charset="0"/>
                <a:cs typeface="Arial" panose="020B0604020202020204" pitchFamily="34" charset="0"/>
              </a:rPr>
              <a:t>Memiliki</a:t>
            </a:r>
            <a:r>
              <a:rPr lang="en-ID" sz="1200" dirty="0">
                <a:solidFill>
                  <a:prstClr val="black"/>
                </a:solidFill>
                <a:latin typeface="Arial" panose="020B0604020202020204" pitchFamily="34" charset="0"/>
                <a:cs typeface="Arial" panose="020B0604020202020204" pitchFamily="34" charset="0"/>
              </a:rPr>
              <a:t> web browser “Google Chrome”</a:t>
            </a:r>
          </a:p>
          <a:p>
            <a:pPr marL="342612" indent="-342612" defTabSz="913632">
              <a:buFontTx/>
              <a:buAutoNum type="arabicPeriod"/>
              <a:defRPr/>
            </a:pPr>
            <a:r>
              <a:rPr lang="en-ID" sz="1200" dirty="0">
                <a:solidFill>
                  <a:prstClr val="black"/>
                </a:solidFill>
                <a:latin typeface="Arial" panose="020B0604020202020204" pitchFamily="34" charset="0"/>
                <a:cs typeface="Arial" panose="020B0604020202020204" pitchFamily="34" charset="0"/>
              </a:rPr>
              <a:t>File yang di-upload </a:t>
            </a:r>
            <a:r>
              <a:rPr lang="en-ID" sz="1200" dirty="0" err="1">
                <a:solidFill>
                  <a:prstClr val="black"/>
                </a:solidFill>
                <a:latin typeface="Arial" panose="020B0604020202020204" pitchFamily="34" charset="0"/>
                <a:cs typeface="Arial" panose="020B0604020202020204" pitchFamily="34" charset="0"/>
              </a:rPr>
              <a:t>maksimal</a:t>
            </a:r>
            <a:r>
              <a:rPr lang="en-ID" sz="1200" dirty="0">
                <a:solidFill>
                  <a:prstClr val="black"/>
                </a:solidFill>
                <a:latin typeface="Arial" panose="020B0604020202020204" pitchFamily="34" charset="0"/>
                <a:cs typeface="Arial" panose="020B0604020202020204" pitchFamily="34" charset="0"/>
              </a:rPr>
              <a:t> 35 MB</a:t>
            </a:r>
          </a:p>
          <a:p>
            <a:pPr marL="342612" indent="-342612" defTabSz="913632">
              <a:buFontTx/>
              <a:buAutoNum type="arabicPeriod"/>
              <a:defRPr/>
            </a:pPr>
            <a:r>
              <a:rPr lang="en-ID" sz="1200" dirty="0">
                <a:solidFill>
                  <a:prstClr val="black"/>
                </a:solidFill>
                <a:latin typeface="Arial" panose="020B0604020202020204" pitchFamily="34" charset="0"/>
                <a:cs typeface="Arial" panose="020B0604020202020204" pitchFamily="34" charset="0"/>
              </a:rPr>
              <a:t>Format yang di upload </a:t>
            </a:r>
            <a:r>
              <a:rPr lang="en-ID" sz="1200" dirty="0" err="1">
                <a:solidFill>
                  <a:prstClr val="black"/>
                </a:solidFill>
                <a:latin typeface="Arial" panose="020B0604020202020204" pitchFamily="34" charset="0"/>
                <a:cs typeface="Arial" panose="020B0604020202020204" pitchFamily="34" charset="0"/>
              </a:rPr>
              <a:t>sebaiknya</a:t>
            </a:r>
            <a:r>
              <a:rPr lang="en-ID" sz="1200" dirty="0">
                <a:solidFill>
                  <a:prstClr val="black"/>
                </a:solidFill>
                <a:latin typeface="Arial" panose="020B0604020202020204" pitchFamily="34" charset="0"/>
                <a:cs typeface="Arial" panose="020B0604020202020204" pitchFamily="34" charset="0"/>
              </a:rPr>
              <a:t> </a:t>
            </a:r>
            <a:r>
              <a:rPr lang="en-ID" sz="1200" dirty="0" err="1">
                <a:solidFill>
                  <a:prstClr val="black"/>
                </a:solidFill>
                <a:latin typeface="Arial" panose="020B0604020202020204" pitchFamily="34" charset="0"/>
                <a:cs typeface="Arial" panose="020B0604020202020204" pitchFamily="34" charset="0"/>
              </a:rPr>
              <a:t>dalam</a:t>
            </a:r>
            <a:r>
              <a:rPr lang="en-ID" sz="1200" dirty="0">
                <a:solidFill>
                  <a:prstClr val="black"/>
                </a:solidFill>
                <a:latin typeface="Arial" panose="020B0604020202020204" pitchFamily="34" charset="0"/>
                <a:cs typeface="Arial" panose="020B0604020202020204" pitchFamily="34" charset="0"/>
              </a:rPr>
              <a:t> </a:t>
            </a:r>
            <a:r>
              <a:rPr lang="en-ID" sz="1200" dirty="0" err="1">
                <a:solidFill>
                  <a:prstClr val="black"/>
                </a:solidFill>
                <a:latin typeface="Arial" panose="020B0604020202020204" pitchFamily="34" charset="0"/>
                <a:cs typeface="Arial" panose="020B0604020202020204" pitchFamily="34" charset="0"/>
              </a:rPr>
              <a:t>bentuk</a:t>
            </a:r>
            <a:r>
              <a:rPr lang="en-ID" sz="1200" dirty="0">
                <a:solidFill>
                  <a:prstClr val="black"/>
                </a:solidFill>
                <a:latin typeface="Arial" panose="020B0604020202020204" pitchFamily="34" charset="0"/>
                <a:cs typeface="Arial" panose="020B0604020202020204" pitchFamily="34" charset="0"/>
              </a:rPr>
              <a:t> *.pdf</a:t>
            </a:r>
            <a:endParaRPr lang="en-US" sz="1200" dirty="0">
              <a:solidFill>
                <a:prstClr val="black"/>
              </a:solidFill>
              <a:latin typeface="Arial" panose="020B0604020202020204" pitchFamily="34" charset="0"/>
              <a:cs typeface="Arial" panose="020B0604020202020204" pitchFamily="34" charset="0"/>
            </a:endParaRPr>
          </a:p>
        </p:txBody>
      </p:sp>
      <p:graphicFrame>
        <p:nvGraphicFramePr>
          <p:cNvPr id="7" name="Table 6"/>
          <p:cNvGraphicFramePr>
            <a:graphicFrameLocks noGrp="1"/>
          </p:cNvGraphicFramePr>
          <p:nvPr/>
        </p:nvGraphicFramePr>
        <p:xfrm>
          <a:off x="120604" y="2837544"/>
          <a:ext cx="7318465" cy="1886063"/>
        </p:xfrm>
        <a:graphic>
          <a:graphicData uri="http://schemas.openxmlformats.org/drawingml/2006/table">
            <a:tbl>
              <a:tblPr>
                <a:tableStyleId>{16D9F66E-5EB9-4882-86FB-DCBF35E3C3E4}</a:tableStyleId>
              </a:tblPr>
              <a:tblGrid>
                <a:gridCol w="207246">
                  <a:extLst>
                    <a:ext uri="{9D8B030D-6E8A-4147-A177-3AD203B41FA5}">
                      <a16:colId xmlns:a16="http://schemas.microsoft.com/office/drawing/2014/main" val="20000"/>
                    </a:ext>
                  </a:extLst>
                </a:gridCol>
                <a:gridCol w="1371345">
                  <a:extLst>
                    <a:ext uri="{9D8B030D-6E8A-4147-A177-3AD203B41FA5}">
                      <a16:colId xmlns:a16="http://schemas.microsoft.com/office/drawing/2014/main" val="20001"/>
                    </a:ext>
                  </a:extLst>
                </a:gridCol>
                <a:gridCol w="2042584">
                  <a:extLst>
                    <a:ext uri="{9D8B030D-6E8A-4147-A177-3AD203B41FA5}">
                      <a16:colId xmlns:a16="http://schemas.microsoft.com/office/drawing/2014/main" val="20002"/>
                    </a:ext>
                  </a:extLst>
                </a:gridCol>
                <a:gridCol w="1739372">
                  <a:extLst>
                    <a:ext uri="{9D8B030D-6E8A-4147-A177-3AD203B41FA5}">
                      <a16:colId xmlns:a16="http://schemas.microsoft.com/office/drawing/2014/main" val="20003"/>
                    </a:ext>
                  </a:extLst>
                </a:gridCol>
                <a:gridCol w="1496484">
                  <a:extLst>
                    <a:ext uri="{9D8B030D-6E8A-4147-A177-3AD203B41FA5}">
                      <a16:colId xmlns:a16="http://schemas.microsoft.com/office/drawing/2014/main" val="20004"/>
                    </a:ext>
                  </a:extLst>
                </a:gridCol>
                <a:gridCol w="461434">
                  <a:extLst>
                    <a:ext uri="{9D8B030D-6E8A-4147-A177-3AD203B41FA5}">
                      <a16:colId xmlns:a16="http://schemas.microsoft.com/office/drawing/2014/main" val="20005"/>
                    </a:ext>
                  </a:extLst>
                </a:gridCol>
              </a:tblGrid>
              <a:tr h="289433">
                <a:tc>
                  <a:txBody>
                    <a:bodyPr/>
                    <a:lstStyle/>
                    <a:p>
                      <a:pPr algn="ctr" fontAlgn="ctr"/>
                      <a:r>
                        <a:rPr lang="en-US" sz="900" b="1" u="none" strike="noStrike" dirty="0">
                          <a:effectLst/>
                          <a:latin typeface="Arial" panose="020B0604020202020204" pitchFamily="34" charset="0"/>
                          <a:cs typeface="Arial" panose="020B0604020202020204" pitchFamily="34" charset="0"/>
                        </a:rPr>
                        <a:t>NO</a:t>
                      </a:r>
                      <a:endParaRPr lang="en-US" sz="900" b="1" i="0" u="none" strike="noStrike" dirty="0">
                        <a:solidFill>
                          <a:srgbClr val="000000"/>
                        </a:solidFill>
                        <a:effectLst/>
                        <a:latin typeface="Arial" panose="020B0604020202020204" pitchFamily="34" charset="0"/>
                        <a:cs typeface="Arial" panose="020B0604020202020204" pitchFamily="34" charset="0"/>
                      </a:endParaRPr>
                    </a:p>
                  </a:txBody>
                  <a:tcPr marL="5292" marR="5292" marT="5292" marB="0" anchor="ctr"/>
                </a:tc>
                <a:tc>
                  <a:txBody>
                    <a:bodyPr/>
                    <a:lstStyle/>
                    <a:p>
                      <a:pPr algn="ctr" fontAlgn="ctr"/>
                      <a:r>
                        <a:rPr lang="en-US" sz="900" b="1" u="none" strike="noStrike" dirty="0">
                          <a:effectLst/>
                          <a:latin typeface="Arial" panose="020B0604020202020204" pitchFamily="34" charset="0"/>
                          <a:cs typeface="Arial" panose="020B0604020202020204" pitchFamily="34" charset="0"/>
                        </a:rPr>
                        <a:t>UNIT KERJA ESELON I</a:t>
                      </a:r>
                      <a:endParaRPr lang="en-US" sz="900" b="1" i="0" u="none" strike="noStrike" dirty="0">
                        <a:solidFill>
                          <a:srgbClr val="000000"/>
                        </a:solidFill>
                        <a:effectLst/>
                        <a:latin typeface="Arial" panose="020B0604020202020204" pitchFamily="34" charset="0"/>
                        <a:cs typeface="Arial" panose="020B0604020202020204" pitchFamily="34" charset="0"/>
                      </a:endParaRPr>
                    </a:p>
                  </a:txBody>
                  <a:tcPr marL="5292" marR="5292" marT="5292" marB="0" anchor="ctr"/>
                </a:tc>
                <a:tc>
                  <a:txBody>
                    <a:bodyPr/>
                    <a:lstStyle/>
                    <a:p>
                      <a:pPr algn="ctr" fontAlgn="ctr"/>
                      <a:r>
                        <a:rPr lang="en-US" sz="900" b="1" u="none" strike="noStrike" dirty="0">
                          <a:effectLst/>
                          <a:latin typeface="Arial" panose="020B0604020202020204" pitchFamily="34" charset="0"/>
                          <a:cs typeface="Arial" panose="020B0604020202020204" pitchFamily="34" charset="0"/>
                        </a:rPr>
                        <a:t>UNIT KERJA ESELON II</a:t>
                      </a:r>
                      <a:endParaRPr lang="en-US" sz="900" b="1" i="0" u="none" strike="noStrike" dirty="0">
                        <a:solidFill>
                          <a:srgbClr val="000000"/>
                        </a:solidFill>
                        <a:effectLst/>
                        <a:latin typeface="Arial" panose="020B0604020202020204" pitchFamily="34" charset="0"/>
                        <a:cs typeface="Arial" panose="020B0604020202020204" pitchFamily="34" charset="0"/>
                      </a:endParaRPr>
                    </a:p>
                  </a:txBody>
                  <a:tcPr marL="5292" marR="5292" marT="5292" marB="0" anchor="ctr"/>
                </a:tc>
                <a:tc>
                  <a:txBody>
                    <a:bodyPr/>
                    <a:lstStyle/>
                    <a:p>
                      <a:pPr algn="ctr" fontAlgn="ctr"/>
                      <a:r>
                        <a:rPr lang="en-US" sz="900" b="1" u="none" strike="noStrike" dirty="0">
                          <a:effectLst/>
                          <a:latin typeface="Arial" panose="020B0604020202020204" pitchFamily="34" charset="0"/>
                          <a:cs typeface="Arial" panose="020B0604020202020204" pitchFamily="34" charset="0"/>
                        </a:rPr>
                        <a:t>EMAIL</a:t>
                      </a:r>
                      <a:endParaRPr lang="en-US" sz="900" b="1" i="0" u="none" strike="noStrike" dirty="0">
                        <a:solidFill>
                          <a:srgbClr val="000000"/>
                        </a:solidFill>
                        <a:effectLst/>
                        <a:latin typeface="Arial" panose="020B0604020202020204" pitchFamily="34" charset="0"/>
                        <a:cs typeface="Arial" panose="020B0604020202020204" pitchFamily="34" charset="0"/>
                      </a:endParaRPr>
                    </a:p>
                  </a:txBody>
                  <a:tcPr marL="5292" marR="5292" marT="5292" marB="0" anchor="ctr"/>
                </a:tc>
                <a:tc>
                  <a:txBody>
                    <a:bodyPr/>
                    <a:lstStyle/>
                    <a:p>
                      <a:pPr algn="ctr" fontAlgn="ctr"/>
                      <a:r>
                        <a:rPr lang="en-US" sz="900" b="1" u="none" strike="noStrike" dirty="0">
                          <a:effectLst/>
                          <a:latin typeface="Arial" panose="020B0604020202020204" pitchFamily="34" charset="0"/>
                          <a:cs typeface="Arial" panose="020B0604020202020204" pitchFamily="34" charset="0"/>
                        </a:rPr>
                        <a:t>USERNAME</a:t>
                      </a:r>
                      <a:endParaRPr lang="en-US" sz="900" b="1" i="0" u="none" strike="noStrike" dirty="0">
                        <a:solidFill>
                          <a:srgbClr val="000000"/>
                        </a:solidFill>
                        <a:effectLst/>
                        <a:latin typeface="Arial" panose="020B0604020202020204" pitchFamily="34" charset="0"/>
                        <a:cs typeface="Arial" panose="020B0604020202020204" pitchFamily="34" charset="0"/>
                      </a:endParaRPr>
                    </a:p>
                  </a:txBody>
                  <a:tcPr marL="5292" marR="5292" marT="5292" marB="0" anchor="ctr"/>
                </a:tc>
                <a:tc>
                  <a:txBody>
                    <a:bodyPr/>
                    <a:lstStyle/>
                    <a:p>
                      <a:pPr algn="ctr" fontAlgn="ctr"/>
                      <a:r>
                        <a:rPr lang="en-ID" sz="900" b="1" i="0" u="none" strike="noStrike" dirty="0">
                          <a:solidFill>
                            <a:schemeClr val="dk1"/>
                          </a:solidFill>
                          <a:effectLst/>
                          <a:latin typeface="Arial" panose="020B0604020202020204" pitchFamily="34" charset="0"/>
                          <a:cs typeface="Arial" panose="020B0604020202020204" pitchFamily="34" charset="0"/>
                        </a:rPr>
                        <a:t>PASSW</a:t>
                      </a:r>
                    </a:p>
                  </a:txBody>
                  <a:tcPr marL="5292" marR="5292" marT="5292" marB="0" anchor="ctr"/>
                </a:tc>
                <a:extLst>
                  <a:ext uri="{0D108BD9-81ED-4DB2-BD59-A6C34878D82A}">
                    <a16:rowId xmlns:a16="http://schemas.microsoft.com/office/drawing/2014/main" val="10000"/>
                  </a:ext>
                </a:extLst>
              </a:tr>
              <a:tr h="182519">
                <a:tc>
                  <a:txBody>
                    <a:bodyPr/>
                    <a:lstStyle/>
                    <a:p>
                      <a:pPr algn="ctr" fontAlgn="t"/>
                      <a:r>
                        <a:rPr lang="en-US" sz="900" u="none" strike="noStrike">
                          <a:effectLst/>
                          <a:latin typeface="Arial" panose="020B0604020202020204" pitchFamily="34" charset="0"/>
                          <a:cs typeface="Arial" panose="020B0604020202020204" pitchFamily="34" charset="0"/>
                        </a:rPr>
                        <a:t>1</a:t>
                      </a:r>
                      <a:endParaRPr lang="en-US" sz="900" b="1" i="0" u="none" strike="noStrike">
                        <a:solidFill>
                          <a:srgbClr val="000000"/>
                        </a:solidFill>
                        <a:effectLst/>
                        <a:latin typeface="Arial" panose="020B0604020202020204" pitchFamily="34" charset="0"/>
                        <a:cs typeface="Arial" panose="020B0604020202020204" pitchFamily="34" charset="0"/>
                      </a:endParaRPr>
                    </a:p>
                  </a:txBody>
                  <a:tcPr marL="5292" marR="5292" marT="5292" marB="0" anchor="ctr"/>
                </a:tc>
                <a:tc>
                  <a:txBody>
                    <a:bodyPr/>
                    <a:lstStyle/>
                    <a:p>
                      <a:pPr algn="ctr" fontAlgn="t"/>
                      <a:r>
                        <a:rPr lang="en-US" sz="900" b="1" u="none" strike="noStrike" dirty="0" err="1">
                          <a:effectLst/>
                          <a:latin typeface="Arial" panose="020B0604020202020204" pitchFamily="34" charset="0"/>
                          <a:cs typeface="Arial" panose="020B0604020202020204" pitchFamily="34" charset="0"/>
                        </a:rPr>
                        <a:t>Ditjen</a:t>
                      </a:r>
                      <a:r>
                        <a:rPr lang="en-US" sz="900" b="1" u="none" strike="noStrike" baseline="0" dirty="0">
                          <a:effectLst/>
                          <a:latin typeface="Arial" panose="020B0604020202020204" pitchFamily="34" charset="0"/>
                          <a:cs typeface="Arial" panose="020B0604020202020204" pitchFamily="34" charset="0"/>
                        </a:rPr>
                        <a:t> </a:t>
                      </a:r>
                      <a:r>
                        <a:rPr lang="en-US" sz="900" b="1" u="none" strike="noStrike" baseline="0" dirty="0" err="1">
                          <a:effectLst/>
                          <a:latin typeface="Arial" panose="020B0604020202020204" pitchFamily="34" charset="0"/>
                          <a:cs typeface="Arial" panose="020B0604020202020204" pitchFamily="34" charset="0"/>
                        </a:rPr>
                        <a:t>Perkeretaapian</a:t>
                      </a:r>
                      <a:endParaRPr lang="en-US" sz="900" b="1" i="0" u="none" strike="noStrike" baseline="0" dirty="0" err="1">
                        <a:solidFill>
                          <a:srgbClr val="333333"/>
                        </a:solidFill>
                        <a:effectLst/>
                        <a:latin typeface="Arial" panose="020B0604020202020204" pitchFamily="34" charset="0"/>
                        <a:cs typeface="Arial" panose="020B0604020202020204" pitchFamily="34" charset="0"/>
                      </a:endParaRPr>
                    </a:p>
                  </a:txBody>
                  <a:tcPr marL="5292" marR="5292" marT="5292" marB="0" anchor="ctr"/>
                </a:tc>
                <a:tc>
                  <a:txBody>
                    <a:bodyPr/>
                    <a:lstStyle/>
                    <a:p>
                      <a:pPr algn="ctr" fontAlgn="t"/>
                      <a:r>
                        <a:rPr lang="en-US" sz="900" u="none" strike="noStrike" dirty="0" err="1">
                          <a:effectLst/>
                          <a:latin typeface="Arial" panose="020B0604020202020204" pitchFamily="34" charset="0"/>
                          <a:cs typeface="Arial" panose="020B0604020202020204" pitchFamily="34" charset="0"/>
                        </a:rPr>
                        <a:t>Direktorat</a:t>
                      </a:r>
                      <a:r>
                        <a:rPr lang="en-US" sz="900" u="none" strike="noStrike" dirty="0">
                          <a:effectLst/>
                          <a:latin typeface="Arial" panose="020B0604020202020204" pitchFamily="34" charset="0"/>
                          <a:cs typeface="Arial" panose="020B0604020202020204" pitchFamily="34" charset="0"/>
                        </a:rPr>
                        <a:t> </a:t>
                      </a:r>
                      <a:r>
                        <a:rPr lang="en-US" sz="900" u="none" strike="noStrike" dirty="0" err="1">
                          <a:effectLst/>
                          <a:latin typeface="Arial" panose="020B0604020202020204" pitchFamily="34" charset="0"/>
                          <a:cs typeface="Arial" panose="020B0604020202020204" pitchFamily="34" charset="0"/>
                        </a:rPr>
                        <a:t>Jenderal</a:t>
                      </a:r>
                      <a:r>
                        <a:rPr lang="en-US" sz="900" u="none" strike="noStrike" dirty="0">
                          <a:effectLst/>
                          <a:latin typeface="Arial" panose="020B0604020202020204" pitchFamily="34" charset="0"/>
                          <a:cs typeface="Arial" panose="020B0604020202020204" pitchFamily="34" charset="0"/>
                        </a:rPr>
                        <a:t> </a:t>
                      </a:r>
                      <a:r>
                        <a:rPr lang="en-US" sz="900" u="none" strike="noStrike" dirty="0" err="1">
                          <a:effectLst/>
                          <a:latin typeface="Arial" panose="020B0604020202020204" pitchFamily="34" charset="0"/>
                          <a:cs typeface="Arial" panose="020B0604020202020204" pitchFamily="34" charset="0"/>
                        </a:rPr>
                        <a:t>Perkeretaapian</a:t>
                      </a:r>
                      <a:r>
                        <a:rPr lang="en-US" sz="900" u="none" strike="noStrike" dirty="0">
                          <a:effectLst/>
                          <a:latin typeface="Arial" panose="020B0604020202020204" pitchFamily="34" charset="0"/>
                          <a:cs typeface="Arial" panose="020B0604020202020204" pitchFamily="34" charset="0"/>
                        </a:rPr>
                        <a:t> </a:t>
                      </a:r>
                      <a:endParaRPr lang="en-US" sz="900" b="0" i="0" u="none" strike="noStrike" dirty="0">
                        <a:solidFill>
                          <a:srgbClr val="333333"/>
                        </a:solidFill>
                        <a:effectLst/>
                        <a:latin typeface="Arial" panose="020B0604020202020204" pitchFamily="34" charset="0"/>
                        <a:cs typeface="Arial" panose="020B0604020202020204" pitchFamily="34" charset="0"/>
                      </a:endParaRPr>
                    </a:p>
                  </a:txBody>
                  <a:tcPr marL="5292" marR="5292" marT="5292" marB="0" anchor="ctr"/>
                </a:tc>
                <a:tc>
                  <a:txBody>
                    <a:bodyPr/>
                    <a:lstStyle/>
                    <a:p>
                      <a:pPr algn="ctr" fontAlgn="t"/>
                      <a:r>
                        <a:rPr lang="en-US" sz="900" u="sng" strike="noStrike" dirty="0">
                          <a:solidFill>
                            <a:srgbClr val="0070C0"/>
                          </a:solidFill>
                          <a:effectLst/>
                          <a:latin typeface="Arial" panose="020B0604020202020204" pitchFamily="34" charset="0"/>
                          <a:cs typeface="Arial" panose="020B0604020202020204" pitchFamily="34" charset="0"/>
                        </a:rPr>
                        <a:t> eval.bagrenka@gmail.com</a:t>
                      </a:r>
                      <a:endParaRPr lang="en-US" sz="900" b="0" i="0" u="sng" strike="noStrike" dirty="0">
                        <a:solidFill>
                          <a:srgbClr val="0070C0"/>
                        </a:solidFill>
                        <a:effectLst/>
                        <a:latin typeface="Arial" panose="020B0604020202020204" pitchFamily="34" charset="0"/>
                        <a:cs typeface="Arial" panose="020B0604020202020204" pitchFamily="34" charset="0"/>
                      </a:endParaRPr>
                    </a:p>
                  </a:txBody>
                  <a:tcPr marL="5292" marR="5292" marT="5292" marB="0" anchor="ctr"/>
                </a:tc>
                <a:tc>
                  <a:txBody>
                    <a:bodyPr/>
                    <a:lstStyle/>
                    <a:p>
                      <a:pPr algn="ctr" fontAlgn="t"/>
                      <a:r>
                        <a:rPr lang="en-US" sz="900" u="none" strike="noStrike" dirty="0" err="1">
                          <a:effectLst/>
                          <a:latin typeface="Arial" panose="020B0604020202020204" pitchFamily="34" charset="0"/>
                          <a:cs typeface="Arial" panose="020B0604020202020204" pitchFamily="34" charset="0"/>
                        </a:rPr>
                        <a:t>djka.kemenhub</a:t>
                      </a:r>
                      <a:r>
                        <a:rPr lang="en-US" sz="900" u="none" strike="noStrike" dirty="0">
                          <a:effectLst/>
                          <a:latin typeface="Arial" panose="020B0604020202020204" pitchFamily="34" charset="0"/>
                          <a:cs typeface="Arial" panose="020B0604020202020204" pitchFamily="34" charset="0"/>
                        </a:rPr>
                        <a:t> </a:t>
                      </a:r>
                      <a:endParaRPr lang="en-US" sz="900" b="0" i="0" u="none" strike="noStrike" dirty="0">
                        <a:solidFill>
                          <a:srgbClr val="333333"/>
                        </a:solidFill>
                        <a:effectLst/>
                        <a:latin typeface="Arial" panose="020B0604020202020204" pitchFamily="34" charset="0"/>
                        <a:cs typeface="Arial" panose="020B0604020202020204" pitchFamily="34" charset="0"/>
                      </a:endParaRPr>
                    </a:p>
                  </a:txBody>
                  <a:tcPr marL="5292" marR="5292" marT="5292" marB="0" anchor="ctr"/>
                </a:tc>
                <a:tc>
                  <a:txBody>
                    <a:bodyPr/>
                    <a:lstStyle/>
                    <a:p>
                      <a:pPr algn="ctr" fontAlgn="t"/>
                      <a:r>
                        <a:rPr lang="en-ID" sz="900" b="0" i="0" u="none" strike="noStrike" dirty="0">
                          <a:solidFill>
                            <a:srgbClr val="333333"/>
                          </a:solidFill>
                          <a:effectLst/>
                          <a:latin typeface="Arial" panose="020B0604020202020204" pitchFamily="34" charset="0"/>
                          <a:cs typeface="Arial" panose="020B0604020202020204" pitchFamily="34" charset="0"/>
                        </a:rPr>
                        <a:t>***</a:t>
                      </a:r>
                    </a:p>
                  </a:txBody>
                  <a:tcPr marL="5292" marR="5292" marT="5292" marB="0" anchor="ctr"/>
                </a:tc>
                <a:extLst>
                  <a:ext uri="{0D108BD9-81ED-4DB2-BD59-A6C34878D82A}">
                    <a16:rowId xmlns:a16="http://schemas.microsoft.com/office/drawing/2014/main" val="10001"/>
                  </a:ext>
                </a:extLst>
              </a:tr>
              <a:tr h="182519">
                <a:tc>
                  <a:txBody>
                    <a:bodyPr/>
                    <a:lstStyle/>
                    <a:p>
                      <a:pPr algn="ctr" fontAlgn="t"/>
                      <a:r>
                        <a:rPr lang="en-US" sz="900" u="none" strike="noStrike">
                          <a:effectLst/>
                          <a:latin typeface="Arial" panose="020B0604020202020204" pitchFamily="34" charset="0"/>
                          <a:cs typeface="Arial" panose="020B0604020202020204" pitchFamily="34" charset="0"/>
                        </a:rPr>
                        <a:t>2</a:t>
                      </a:r>
                      <a:endParaRPr lang="en-US" sz="900" b="0" i="0" u="none" strike="noStrike">
                        <a:solidFill>
                          <a:srgbClr val="000000"/>
                        </a:solidFill>
                        <a:effectLst/>
                        <a:latin typeface="Arial" panose="020B0604020202020204" pitchFamily="34" charset="0"/>
                        <a:cs typeface="Arial" panose="020B0604020202020204" pitchFamily="34" charset="0"/>
                      </a:endParaRPr>
                    </a:p>
                  </a:txBody>
                  <a:tcPr marL="5292" marR="5292" marT="5292" marB="0" anchor="ctr"/>
                </a:tc>
                <a:tc>
                  <a:txBody>
                    <a:bodyPr/>
                    <a:lstStyle/>
                    <a:p>
                      <a:pPr marL="0" marR="0" lvl="0" indent="0" algn="ctr" defTabSz="914400" rtl="0" eaLnBrk="1" fontAlgn="t" latinLnBrk="0" hangingPunct="1">
                        <a:lnSpc>
                          <a:spcPct val="100000"/>
                        </a:lnSpc>
                        <a:spcBef>
                          <a:spcPts val="0"/>
                        </a:spcBef>
                        <a:spcAft>
                          <a:spcPts val="0"/>
                        </a:spcAft>
                        <a:buClrTx/>
                        <a:buSzTx/>
                        <a:buFontTx/>
                        <a:buNone/>
                        <a:defRPr/>
                      </a:pPr>
                      <a:r>
                        <a:rPr kumimoji="0" lang="en-US" sz="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Ditjen</a:t>
                      </a:r>
                      <a:r>
                        <a:rPr kumimoji="0" lang="en-US"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Perkeretaapian</a:t>
                      </a:r>
                      <a:endParaRPr kumimoji="0" lang="en-US"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5292" marR="5292" marT="5292" marB="0" anchor="ctr"/>
                </a:tc>
                <a:tc>
                  <a:txBody>
                    <a:bodyPr/>
                    <a:lstStyle/>
                    <a:p>
                      <a:pPr algn="ctr" fontAlgn="t"/>
                      <a:r>
                        <a:rPr lang="en-US" sz="900" u="none" strike="noStrike" dirty="0" err="1">
                          <a:effectLst/>
                          <a:latin typeface="Arial" panose="020B0604020202020204" pitchFamily="34" charset="0"/>
                          <a:cs typeface="Arial" panose="020B0604020202020204" pitchFamily="34" charset="0"/>
                        </a:rPr>
                        <a:t>Sekretariat</a:t>
                      </a:r>
                      <a:r>
                        <a:rPr lang="en-US" sz="900" u="none" strike="noStrike" dirty="0">
                          <a:effectLst/>
                          <a:latin typeface="Arial" panose="020B0604020202020204" pitchFamily="34" charset="0"/>
                          <a:cs typeface="Arial" panose="020B0604020202020204" pitchFamily="34" charset="0"/>
                        </a:rPr>
                        <a:t> </a:t>
                      </a:r>
                      <a:r>
                        <a:rPr lang="en-US" sz="900" u="none" strike="noStrike" dirty="0" err="1">
                          <a:effectLst/>
                          <a:latin typeface="Arial" panose="020B0604020202020204" pitchFamily="34" charset="0"/>
                          <a:cs typeface="Arial" panose="020B0604020202020204" pitchFamily="34" charset="0"/>
                        </a:rPr>
                        <a:t>Ditjen</a:t>
                      </a:r>
                      <a:r>
                        <a:rPr lang="en-US" sz="900" u="none" strike="noStrike" dirty="0">
                          <a:effectLst/>
                          <a:latin typeface="Arial" panose="020B0604020202020204" pitchFamily="34" charset="0"/>
                          <a:cs typeface="Arial" panose="020B0604020202020204" pitchFamily="34" charset="0"/>
                        </a:rPr>
                        <a:t> </a:t>
                      </a:r>
                      <a:r>
                        <a:rPr lang="en-US" sz="900" u="none" strike="noStrike" dirty="0" err="1">
                          <a:effectLst/>
                          <a:latin typeface="Arial" panose="020B0604020202020204" pitchFamily="34" charset="0"/>
                          <a:cs typeface="Arial" panose="020B0604020202020204" pitchFamily="34" charset="0"/>
                        </a:rPr>
                        <a:t>Perkeretaapian</a:t>
                      </a:r>
                      <a:endParaRPr lang="en-US" sz="900" b="0" i="0" u="none" strike="noStrike" dirty="0" err="1">
                        <a:solidFill>
                          <a:srgbClr val="000000"/>
                        </a:solidFill>
                        <a:effectLst/>
                        <a:latin typeface="Arial" panose="020B0604020202020204" pitchFamily="34" charset="0"/>
                        <a:cs typeface="Arial" panose="020B0604020202020204" pitchFamily="34" charset="0"/>
                      </a:endParaRPr>
                    </a:p>
                  </a:txBody>
                  <a:tcPr marL="5292" marR="5292" marT="5292" marB="0" anchor="ctr"/>
                </a:tc>
                <a:tc>
                  <a:txBody>
                    <a:bodyPr/>
                    <a:lstStyle/>
                    <a:p>
                      <a:pPr algn="ctr" fontAlgn="t"/>
                      <a:r>
                        <a:rPr lang="en-US" sz="900" u="sng" strike="noStrike" dirty="0">
                          <a:solidFill>
                            <a:srgbClr val="0070C0"/>
                          </a:solidFill>
                          <a:effectLst/>
                          <a:latin typeface="Arial" panose="020B0604020202020204" pitchFamily="34" charset="0"/>
                          <a:cs typeface="Arial" panose="020B0604020202020204" pitchFamily="34" charset="0"/>
                          <a:hlinkClick r:id="rId3"/>
                        </a:rPr>
                        <a:t>bagrenka@gmail.com</a:t>
                      </a:r>
                      <a:endParaRPr lang="en-US" sz="900" b="0" i="0" u="sng" strike="noStrike" dirty="0">
                        <a:solidFill>
                          <a:srgbClr val="0070C0"/>
                        </a:solidFill>
                        <a:effectLst/>
                        <a:latin typeface="Arial" panose="020B0604020202020204" pitchFamily="34" charset="0"/>
                        <a:cs typeface="Arial" panose="020B0604020202020204" pitchFamily="34" charset="0"/>
                        <a:hlinkClick r:id="rId3"/>
                      </a:endParaRPr>
                    </a:p>
                  </a:txBody>
                  <a:tcPr marL="5292" marR="5292" marT="5292" marB="0" anchor="ctr"/>
                </a:tc>
                <a:tc>
                  <a:txBody>
                    <a:bodyPr/>
                    <a:lstStyle/>
                    <a:p>
                      <a:pPr algn="ctr" fontAlgn="t"/>
                      <a:r>
                        <a:rPr lang="en-US" sz="900" u="none" strike="noStrike" dirty="0" err="1">
                          <a:effectLst/>
                          <a:latin typeface="Arial" panose="020B0604020202020204" pitchFamily="34" charset="0"/>
                          <a:cs typeface="Arial" panose="020B0604020202020204" pitchFamily="34" charset="0"/>
                        </a:rPr>
                        <a:t>setdjka.kemenhub</a:t>
                      </a:r>
                      <a:endParaRPr lang="en-US" sz="900" b="0" i="0" u="none" strike="noStrike" dirty="0" err="1">
                        <a:solidFill>
                          <a:srgbClr val="000000"/>
                        </a:solidFill>
                        <a:effectLst/>
                        <a:latin typeface="Arial" panose="020B0604020202020204" pitchFamily="34" charset="0"/>
                        <a:cs typeface="Arial" panose="020B0604020202020204" pitchFamily="34" charset="0"/>
                      </a:endParaRPr>
                    </a:p>
                  </a:txBody>
                  <a:tcPr marL="5292" marR="5292" marT="5292" marB="0" anchor="ctr"/>
                </a:tc>
                <a:tc>
                  <a:txBody>
                    <a:bodyPr/>
                    <a:lstStyle/>
                    <a:p>
                      <a:pPr marL="0" marR="0" indent="0" algn="ctr" defTabSz="914400" rtl="0" eaLnBrk="1" fontAlgn="t" latinLnBrk="0" hangingPunct="1">
                        <a:lnSpc>
                          <a:spcPct val="100000"/>
                        </a:lnSpc>
                        <a:spcBef>
                          <a:spcPts val="0"/>
                        </a:spcBef>
                        <a:spcAft>
                          <a:spcPts val="0"/>
                        </a:spcAft>
                        <a:buClrTx/>
                        <a:buSzTx/>
                        <a:buFontTx/>
                        <a:buNone/>
                        <a:defRPr/>
                      </a:pPr>
                      <a:r>
                        <a:rPr lang="en-ID" sz="900" b="0" i="0" u="none" strike="noStrike" dirty="0">
                          <a:solidFill>
                            <a:srgbClr val="333333"/>
                          </a:solidFill>
                          <a:effectLst/>
                          <a:latin typeface="Arial" panose="020B0604020202020204" pitchFamily="34" charset="0"/>
                          <a:cs typeface="Arial" panose="020B0604020202020204" pitchFamily="34" charset="0"/>
                        </a:rPr>
                        <a:t>***</a:t>
                      </a:r>
                      <a:endParaRPr lang="en-US" sz="900" b="0" i="0" u="none" strike="noStrike" dirty="0">
                        <a:solidFill>
                          <a:srgbClr val="333333"/>
                        </a:solidFill>
                        <a:effectLst/>
                        <a:latin typeface="Arial" panose="020B0604020202020204" pitchFamily="34" charset="0"/>
                        <a:cs typeface="Arial" panose="020B0604020202020204" pitchFamily="34" charset="0"/>
                      </a:endParaRPr>
                    </a:p>
                  </a:txBody>
                  <a:tcPr marL="5292" marR="5292" marT="5292" marB="0" anchor="ctr"/>
                </a:tc>
                <a:extLst>
                  <a:ext uri="{0D108BD9-81ED-4DB2-BD59-A6C34878D82A}">
                    <a16:rowId xmlns:a16="http://schemas.microsoft.com/office/drawing/2014/main" val="10002"/>
                  </a:ext>
                </a:extLst>
              </a:tr>
              <a:tr h="182519">
                <a:tc>
                  <a:txBody>
                    <a:bodyPr/>
                    <a:lstStyle/>
                    <a:p>
                      <a:pPr algn="ctr" fontAlgn="t"/>
                      <a:r>
                        <a:rPr lang="en-US" sz="900" u="none" strike="noStrike">
                          <a:effectLst/>
                          <a:latin typeface="Arial" panose="020B0604020202020204" pitchFamily="34" charset="0"/>
                          <a:cs typeface="Arial" panose="020B0604020202020204" pitchFamily="34" charset="0"/>
                        </a:rPr>
                        <a:t>3</a:t>
                      </a:r>
                      <a:endParaRPr lang="en-US" sz="900" b="0" i="0" u="none" strike="noStrike">
                        <a:solidFill>
                          <a:srgbClr val="000000"/>
                        </a:solidFill>
                        <a:effectLst/>
                        <a:latin typeface="Arial" panose="020B0604020202020204" pitchFamily="34" charset="0"/>
                        <a:cs typeface="Arial" panose="020B0604020202020204" pitchFamily="34" charset="0"/>
                      </a:endParaRPr>
                    </a:p>
                  </a:txBody>
                  <a:tcPr marL="5292" marR="5292" marT="5292" marB="0" anchor="ctr"/>
                </a:tc>
                <a:tc>
                  <a:txBody>
                    <a:bodyPr/>
                    <a:lstStyle/>
                    <a:p>
                      <a:pPr marL="0" marR="0" lvl="0" indent="0" algn="ctr" defTabSz="914400" rtl="0" eaLnBrk="1" fontAlgn="t" latinLnBrk="0" hangingPunct="1">
                        <a:lnSpc>
                          <a:spcPct val="100000"/>
                        </a:lnSpc>
                        <a:spcBef>
                          <a:spcPts val="0"/>
                        </a:spcBef>
                        <a:spcAft>
                          <a:spcPts val="0"/>
                        </a:spcAft>
                        <a:buClrTx/>
                        <a:buSzTx/>
                        <a:buFontTx/>
                        <a:buNone/>
                        <a:defRPr/>
                      </a:pPr>
                      <a:r>
                        <a:rPr kumimoji="0" lang="en-US" sz="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Ditjen</a:t>
                      </a:r>
                      <a:r>
                        <a:rPr kumimoji="0" lang="en-US"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Perkeretaapian</a:t>
                      </a:r>
                      <a:endParaRPr kumimoji="0" lang="en-US"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5292" marR="5292" marT="5292" marB="0" anchor="ctr"/>
                </a:tc>
                <a:tc>
                  <a:txBody>
                    <a:bodyPr/>
                    <a:lstStyle/>
                    <a:p>
                      <a:pPr algn="ctr" fontAlgn="t"/>
                      <a:r>
                        <a:rPr lang="en-US" sz="900" u="none" strike="noStrike" dirty="0" err="1">
                          <a:effectLst/>
                          <a:latin typeface="Arial" panose="020B0604020202020204" pitchFamily="34" charset="0"/>
                          <a:cs typeface="Arial" panose="020B0604020202020204" pitchFamily="34" charset="0"/>
                        </a:rPr>
                        <a:t>Direktorat</a:t>
                      </a:r>
                      <a:r>
                        <a:rPr lang="en-US" sz="900" u="none" strike="noStrike" dirty="0">
                          <a:effectLst/>
                          <a:latin typeface="Arial" panose="020B0604020202020204" pitchFamily="34" charset="0"/>
                          <a:cs typeface="Arial" panose="020B0604020202020204" pitchFamily="34" charset="0"/>
                        </a:rPr>
                        <a:t> Sarana</a:t>
                      </a:r>
                      <a:r>
                        <a:rPr lang="id-ID" sz="900" u="none" strike="noStrike" dirty="0">
                          <a:effectLst/>
                          <a:latin typeface="Arial" panose="020B0604020202020204" pitchFamily="34" charset="0"/>
                          <a:cs typeface="Arial" panose="020B0604020202020204" pitchFamily="34" charset="0"/>
                        </a:rPr>
                        <a:t> </a:t>
                      </a:r>
                      <a:r>
                        <a:rPr lang="en-US" sz="900" u="none" strike="noStrike" dirty="0" err="1">
                          <a:effectLst/>
                          <a:latin typeface="Arial" panose="020B0604020202020204" pitchFamily="34" charset="0"/>
                          <a:cs typeface="Arial" panose="020B0604020202020204" pitchFamily="34" charset="0"/>
                        </a:rPr>
                        <a:t>Perkeretaapian</a:t>
                      </a:r>
                      <a:endParaRPr lang="en-US" sz="900" b="0" i="0" u="none" strike="noStrike" dirty="0">
                        <a:solidFill>
                          <a:srgbClr val="333333"/>
                        </a:solidFill>
                        <a:effectLst/>
                        <a:latin typeface="Arial" panose="020B0604020202020204" pitchFamily="34" charset="0"/>
                        <a:cs typeface="Arial" panose="020B0604020202020204" pitchFamily="34" charset="0"/>
                      </a:endParaRPr>
                    </a:p>
                  </a:txBody>
                  <a:tcPr marL="5292" marR="5292" marT="5292" marB="0" anchor="ctr"/>
                </a:tc>
                <a:tc>
                  <a:txBody>
                    <a:bodyPr/>
                    <a:lstStyle/>
                    <a:p>
                      <a:pPr algn="ctr" fontAlgn="t"/>
                      <a:r>
                        <a:rPr lang="en-US" sz="900" b="0" i="0" u="sng" strike="noStrike" dirty="0">
                          <a:solidFill>
                            <a:srgbClr val="0070C0"/>
                          </a:solidFill>
                          <a:effectLst/>
                          <a:latin typeface="Arial" panose="020B0604020202020204" pitchFamily="34" charset="0"/>
                          <a:cs typeface="Arial" panose="020B0604020202020204" pitchFamily="34" charset="0"/>
                        </a:rPr>
                        <a:t>tu.ditsarana@gmail.com</a:t>
                      </a:r>
                    </a:p>
                  </a:txBody>
                  <a:tcPr marL="5292" marR="5292" marT="5292" marB="0" anchor="ctr"/>
                </a:tc>
                <a:tc>
                  <a:txBody>
                    <a:bodyPr/>
                    <a:lstStyle/>
                    <a:p>
                      <a:pPr algn="ctr" fontAlgn="t"/>
                      <a:r>
                        <a:rPr lang="en-US" sz="900" b="0" i="0" u="none" strike="noStrike" dirty="0" err="1">
                          <a:solidFill>
                            <a:srgbClr val="333333"/>
                          </a:solidFill>
                          <a:effectLst/>
                          <a:latin typeface="Arial" panose="020B0604020202020204" pitchFamily="34" charset="0"/>
                          <a:cs typeface="Arial" panose="020B0604020202020204" pitchFamily="34" charset="0"/>
                        </a:rPr>
                        <a:t>ditsaranaka.kemenhub</a:t>
                      </a:r>
                    </a:p>
                  </a:txBody>
                  <a:tcPr marL="5292" marR="5292" marT="5292" marB="0" anchor="ctr"/>
                </a:tc>
                <a:tc>
                  <a:txBody>
                    <a:bodyPr/>
                    <a:lstStyle/>
                    <a:p>
                      <a:pPr marL="0" marR="0" indent="0" algn="ctr" defTabSz="914400" rtl="0" eaLnBrk="1" fontAlgn="t" latinLnBrk="0" hangingPunct="1">
                        <a:lnSpc>
                          <a:spcPct val="100000"/>
                        </a:lnSpc>
                        <a:spcBef>
                          <a:spcPts val="0"/>
                        </a:spcBef>
                        <a:spcAft>
                          <a:spcPts val="0"/>
                        </a:spcAft>
                        <a:buClrTx/>
                        <a:buSzTx/>
                        <a:buFontTx/>
                        <a:buNone/>
                        <a:defRPr/>
                      </a:pPr>
                      <a:r>
                        <a:rPr lang="en-ID" sz="900" b="0" i="0" u="none" strike="noStrike" dirty="0">
                          <a:solidFill>
                            <a:srgbClr val="333333"/>
                          </a:solidFill>
                          <a:effectLst/>
                          <a:latin typeface="Arial" panose="020B0604020202020204" pitchFamily="34" charset="0"/>
                          <a:cs typeface="Arial" panose="020B0604020202020204" pitchFamily="34" charset="0"/>
                        </a:rPr>
                        <a:t>***</a:t>
                      </a:r>
                      <a:endParaRPr lang="en-US" sz="900" b="0" i="0" u="none" strike="noStrike" dirty="0">
                        <a:solidFill>
                          <a:srgbClr val="333333"/>
                        </a:solidFill>
                        <a:effectLst/>
                        <a:latin typeface="Arial" panose="020B0604020202020204" pitchFamily="34" charset="0"/>
                        <a:cs typeface="Arial" panose="020B0604020202020204" pitchFamily="34" charset="0"/>
                      </a:endParaRPr>
                    </a:p>
                  </a:txBody>
                  <a:tcPr marL="5292" marR="5292" marT="5292" marB="0" anchor="ctr"/>
                </a:tc>
                <a:extLst>
                  <a:ext uri="{0D108BD9-81ED-4DB2-BD59-A6C34878D82A}">
                    <a16:rowId xmlns:a16="http://schemas.microsoft.com/office/drawing/2014/main" val="10003"/>
                  </a:ext>
                </a:extLst>
              </a:tr>
              <a:tr h="289433">
                <a:tc>
                  <a:txBody>
                    <a:bodyPr/>
                    <a:lstStyle/>
                    <a:p>
                      <a:pPr algn="ctr" fontAlgn="t"/>
                      <a:r>
                        <a:rPr lang="en-US" sz="900" u="none" strike="noStrike">
                          <a:effectLst/>
                          <a:latin typeface="Arial" panose="020B0604020202020204" pitchFamily="34" charset="0"/>
                          <a:cs typeface="Arial" panose="020B0604020202020204" pitchFamily="34" charset="0"/>
                        </a:rPr>
                        <a:t>4</a:t>
                      </a:r>
                      <a:endParaRPr lang="en-US" sz="900" b="0" i="0" u="none" strike="noStrike">
                        <a:solidFill>
                          <a:srgbClr val="000000"/>
                        </a:solidFill>
                        <a:effectLst/>
                        <a:latin typeface="Arial" panose="020B0604020202020204" pitchFamily="34" charset="0"/>
                        <a:cs typeface="Arial" panose="020B0604020202020204" pitchFamily="34" charset="0"/>
                      </a:endParaRPr>
                    </a:p>
                  </a:txBody>
                  <a:tcPr marL="5292" marR="5292" marT="5292" marB="0" anchor="ctr"/>
                </a:tc>
                <a:tc>
                  <a:txBody>
                    <a:bodyPr/>
                    <a:lstStyle/>
                    <a:p>
                      <a:pPr marL="0" marR="0" lvl="0" indent="0" algn="ctr" defTabSz="914400" rtl="0" eaLnBrk="1" fontAlgn="t" latinLnBrk="0" hangingPunct="1">
                        <a:lnSpc>
                          <a:spcPct val="100000"/>
                        </a:lnSpc>
                        <a:spcBef>
                          <a:spcPts val="0"/>
                        </a:spcBef>
                        <a:spcAft>
                          <a:spcPts val="0"/>
                        </a:spcAft>
                        <a:buClrTx/>
                        <a:buSzTx/>
                        <a:buFontTx/>
                        <a:buNone/>
                        <a:defRPr/>
                      </a:pPr>
                      <a:r>
                        <a:rPr kumimoji="0" lang="en-US" sz="9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Ditjen Perkeretaapian</a:t>
                      </a:r>
                      <a:endParaRPr kumimoji="0" lang="en-US"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5292" marR="5292" marT="5292" marB="0" anchor="ctr"/>
                </a:tc>
                <a:tc>
                  <a:txBody>
                    <a:bodyPr/>
                    <a:lstStyle/>
                    <a:p>
                      <a:pPr marL="0" marR="0" indent="0" algn="ctr" defTabSz="914400" rtl="0" eaLnBrk="1" fontAlgn="t" latinLnBrk="0" hangingPunct="1">
                        <a:lnSpc>
                          <a:spcPct val="100000"/>
                        </a:lnSpc>
                        <a:spcBef>
                          <a:spcPts val="0"/>
                        </a:spcBef>
                        <a:spcAft>
                          <a:spcPts val="0"/>
                        </a:spcAft>
                        <a:buClrTx/>
                        <a:buSzTx/>
                        <a:buFontTx/>
                        <a:buNone/>
                        <a:defRPr/>
                      </a:pPr>
                      <a:r>
                        <a:rPr lang="en-US" sz="900" u="none" strike="noStrike" dirty="0" err="1">
                          <a:effectLst/>
                          <a:latin typeface="Arial" panose="020B0604020202020204" pitchFamily="34" charset="0"/>
                          <a:cs typeface="Arial" panose="020B0604020202020204" pitchFamily="34" charset="0"/>
                        </a:rPr>
                        <a:t>Direktorat</a:t>
                      </a:r>
                      <a:r>
                        <a:rPr lang="en-US" sz="900" u="none" strike="noStrike" dirty="0">
                          <a:effectLst/>
                          <a:latin typeface="Arial" panose="020B0604020202020204" pitchFamily="34" charset="0"/>
                          <a:cs typeface="Arial" panose="020B0604020202020204" pitchFamily="34" charset="0"/>
                        </a:rPr>
                        <a:t> </a:t>
                      </a:r>
                      <a:r>
                        <a:rPr lang="en-US" sz="900" u="none" strike="noStrike" dirty="0" err="1">
                          <a:effectLst/>
                          <a:latin typeface="Arial" panose="020B0604020202020204" pitchFamily="34" charset="0"/>
                          <a:cs typeface="Arial" panose="020B0604020202020204" pitchFamily="34" charset="0"/>
                        </a:rPr>
                        <a:t>Prasarana</a:t>
                      </a:r>
                      <a:r>
                        <a:rPr lang="id-ID" sz="900" u="none" strike="noStrike" dirty="0">
                          <a:effectLst/>
                          <a:latin typeface="Arial" panose="020B0604020202020204" pitchFamily="34" charset="0"/>
                          <a:cs typeface="Arial" panose="020B0604020202020204" pitchFamily="34" charset="0"/>
                        </a:rPr>
                        <a:t> </a:t>
                      </a:r>
                      <a:r>
                        <a:rPr lang="en-US" sz="900" u="none" strike="noStrike" dirty="0" err="1">
                          <a:effectLst/>
                          <a:latin typeface="Arial" panose="020B0604020202020204" pitchFamily="34" charset="0"/>
                          <a:cs typeface="Arial" panose="020B0604020202020204" pitchFamily="34" charset="0"/>
                        </a:rPr>
                        <a:t>Perkeretaapian</a:t>
                      </a:r>
                      <a:endParaRPr lang="en-US" sz="900" b="0" i="0" u="none" strike="noStrike" dirty="0">
                        <a:solidFill>
                          <a:srgbClr val="333333"/>
                        </a:solidFill>
                        <a:effectLst/>
                        <a:latin typeface="Arial" panose="020B0604020202020204" pitchFamily="34" charset="0"/>
                        <a:cs typeface="Arial" panose="020B0604020202020204" pitchFamily="34" charset="0"/>
                      </a:endParaRPr>
                    </a:p>
                  </a:txBody>
                  <a:tcPr marL="5292" marR="5292" marT="5292" marB="0" anchor="ctr"/>
                </a:tc>
                <a:tc>
                  <a:txBody>
                    <a:bodyPr/>
                    <a:lstStyle/>
                    <a:p>
                      <a:pPr algn="ctr" fontAlgn="t"/>
                      <a:r>
                        <a:rPr lang="en-US" sz="900" b="0" i="0" u="sng" strike="noStrike" dirty="0">
                          <a:solidFill>
                            <a:srgbClr val="0070C0"/>
                          </a:solidFill>
                          <a:effectLst/>
                          <a:latin typeface="Arial" panose="020B0604020202020204" pitchFamily="34" charset="0"/>
                          <a:cs typeface="Arial" panose="020B0604020202020204" pitchFamily="34" charset="0"/>
                        </a:rPr>
                        <a:t>ditpraska2@gmail.com</a:t>
                      </a:r>
                    </a:p>
                  </a:txBody>
                  <a:tcPr marL="5292" marR="5292" marT="5292" marB="0" anchor="ctr"/>
                </a:tc>
                <a:tc>
                  <a:txBody>
                    <a:bodyPr/>
                    <a:lstStyle/>
                    <a:p>
                      <a:pPr algn="ctr" fontAlgn="t"/>
                      <a:r>
                        <a:rPr lang="en-US" sz="900" b="0" i="0" u="none" strike="noStrike" dirty="0" err="1">
                          <a:solidFill>
                            <a:srgbClr val="333333"/>
                          </a:solidFill>
                          <a:effectLst/>
                          <a:latin typeface="Arial" panose="020B0604020202020204" pitchFamily="34" charset="0"/>
                          <a:cs typeface="Arial" panose="020B0604020202020204" pitchFamily="34" charset="0"/>
                        </a:rPr>
                        <a:t>ditprasaranaka.kemenhub</a:t>
                      </a:r>
                    </a:p>
                  </a:txBody>
                  <a:tcPr marL="5292" marR="5292" marT="5292" marB="0" anchor="ctr"/>
                </a:tc>
                <a:tc>
                  <a:txBody>
                    <a:bodyPr/>
                    <a:lstStyle/>
                    <a:p>
                      <a:pPr marL="0" marR="0" indent="0" algn="ctr" defTabSz="914400" rtl="0" eaLnBrk="1" fontAlgn="t" latinLnBrk="0" hangingPunct="1">
                        <a:lnSpc>
                          <a:spcPct val="100000"/>
                        </a:lnSpc>
                        <a:spcBef>
                          <a:spcPts val="0"/>
                        </a:spcBef>
                        <a:spcAft>
                          <a:spcPts val="0"/>
                        </a:spcAft>
                        <a:buClrTx/>
                        <a:buSzTx/>
                        <a:buFontTx/>
                        <a:buNone/>
                        <a:defRPr/>
                      </a:pPr>
                      <a:r>
                        <a:rPr lang="en-ID" sz="900" b="0" i="0" u="none" strike="noStrike" dirty="0">
                          <a:solidFill>
                            <a:srgbClr val="333333"/>
                          </a:solidFill>
                          <a:effectLst/>
                          <a:latin typeface="Arial" panose="020B0604020202020204" pitchFamily="34" charset="0"/>
                          <a:cs typeface="Arial" panose="020B0604020202020204" pitchFamily="34" charset="0"/>
                        </a:rPr>
                        <a:t>***</a:t>
                      </a:r>
                      <a:endParaRPr lang="en-US" sz="900" b="0" i="0" u="none" strike="noStrike" dirty="0">
                        <a:solidFill>
                          <a:srgbClr val="333333"/>
                        </a:solidFill>
                        <a:effectLst/>
                        <a:latin typeface="Arial" panose="020B0604020202020204" pitchFamily="34" charset="0"/>
                        <a:cs typeface="Arial" panose="020B0604020202020204" pitchFamily="34" charset="0"/>
                      </a:endParaRPr>
                    </a:p>
                  </a:txBody>
                  <a:tcPr marL="5292" marR="5292" marT="5292" marB="0" anchor="ctr"/>
                </a:tc>
                <a:extLst>
                  <a:ext uri="{0D108BD9-81ED-4DB2-BD59-A6C34878D82A}">
                    <a16:rowId xmlns:a16="http://schemas.microsoft.com/office/drawing/2014/main" val="10004"/>
                  </a:ext>
                </a:extLst>
              </a:tr>
              <a:tr h="289433">
                <a:tc>
                  <a:txBody>
                    <a:bodyPr/>
                    <a:lstStyle/>
                    <a:p>
                      <a:pPr algn="ctr" fontAlgn="t"/>
                      <a:r>
                        <a:rPr lang="en-US" sz="900" u="none" strike="noStrike">
                          <a:effectLst/>
                          <a:latin typeface="Arial" panose="020B0604020202020204" pitchFamily="34" charset="0"/>
                          <a:cs typeface="Arial" panose="020B0604020202020204" pitchFamily="34" charset="0"/>
                        </a:rPr>
                        <a:t>5</a:t>
                      </a:r>
                      <a:endParaRPr lang="en-US" sz="900" b="0" i="0" u="none" strike="noStrike">
                        <a:solidFill>
                          <a:srgbClr val="000000"/>
                        </a:solidFill>
                        <a:effectLst/>
                        <a:latin typeface="Arial" panose="020B0604020202020204" pitchFamily="34" charset="0"/>
                        <a:cs typeface="Arial" panose="020B0604020202020204" pitchFamily="34" charset="0"/>
                      </a:endParaRPr>
                    </a:p>
                  </a:txBody>
                  <a:tcPr marL="5292" marR="5292" marT="5292" marB="0" anchor="ctr"/>
                </a:tc>
                <a:tc>
                  <a:txBody>
                    <a:bodyPr/>
                    <a:lstStyle/>
                    <a:p>
                      <a:pPr marL="0" marR="0" lvl="0" indent="0" algn="ctr" defTabSz="914400" rtl="0" eaLnBrk="1" fontAlgn="t" latinLnBrk="0" hangingPunct="1">
                        <a:lnSpc>
                          <a:spcPct val="100000"/>
                        </a:lnSpc>
                        <a:spcBef>
                          <a:spcPts val="0"/>
                        </a:spcBef>
                        <a:spcAft>
                          <a:spcPts val="0"/>
                        </a:spcAft>
                        <a:buClrTx/>
                        <a:buSzTx/>
                        <a:buFontTx/>
                        <a:buNone/>
                        <a:defRPr/>
                      </a:pPr>
                      <a:r>
                        <a:rPr kumimoji="0" lang="en-US" sz="9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Ditjen Perkeretaapian</a:t>
                      </a:r>
                      <a:endParaRPr kumimoji="0" lang="en-US"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5292" marR="5292" marT="5292" marB="0" anchor="ctr"/>
                </a:tc>
                <a:tc>
                  <a:txBody>
                    <a:bodyPr/>
                    <a:lstStyle/>
                    <a:p>
                      <a:pPr algn="ctr" fontAlgn="t"/>
                      <a:r>
                        <a:rPr lang="en-US" sz="900" u="none" strike="noStrike" dirty="0" err="1">
                          <a:effectLst/>
                          <a:latin typeface="Arial" panose="020B0604020202020204" pitchFamily="34" charset="0"/>
                          <a:cs typeface="Arial" panose="020B0604020202020204" pitchFamily="34" charset="0"/>
                        </a:rPr>
                        <a:t>Direktorat</a:t>
                      </a:r>
                      <a:r>
                        <a:rPr lang="en-US" sz="900" u="none" strike="noStrike" dirty="0">
                          <a:effectLst/>
                          <a:latin typeface="Arial" panose="020B0604020202020204" pitchFamily="34" charset="0"/>
                          <a:cs typeface="Arial" panose="020B0604020202020204" pitchFamily="34" charset="0"/>
                        </a:rPr>
                        <a:t> </a:t>
                      </a:r>
                      <a:r>
                        <a:rPr lang="id-ID" sz="900" u="none" strike="noStrike" dirty="0">
                          <a:effectLst/>
                          <a:latin typeface="Arial" panose="020B0604020202020204" pitchFamily="34" charset="0"/>
                          <a:cs typeface="Arial" panose="020B0604020202020204" pitchFamily="34" charset="0"/>
                        </a:rPr>
                        <a:t>Lalu Lintas dan</a:t>
                      </a:r>
                      <a:r>
                        <a:rPr lang="en-US" sz="900" u="none" strike="noStrike" dirty="0">
                          <a:effectLst/>
                          <a:latin typeface="Arial" panose="020B0604020202020204" pitchFamily="34" charset="0"/>
                          <a:cs typeface="Arial" panose="020B0604020202020204" pitchFamily="34" charset="0"/>
                        </a:rPr>
                        <a:t> </a:t>
                      </a:r>
                      <a:r>
                        <a:rPr lang="en-US" sz="900" u="none" strike="noStrike" dirty="0" err="1">
                          <a:effectLst/>
                          <a:latin typeface="Arial" panose="020B0604020202020204" pitchFamily="34" charset="0"/>
                          <a:cs typeface="Arial" panose="020B0604020202020204" pitchFamily="34" charset="0"/>
                        </a:rPr>
                        <a:t>Angkutan</a:t>
                      </a:r>
                      <a:r>
                        <a:rPr lang="id-ID" sz="900" u="none" strike="noStrike" dirty="0">
                          <a:effectLst/>
                          <a:latin typeface="Arial" panose="020B0604020202020204" pitchFamily="34" charset="0"/>
                          <a:cs typeface="Arial" panose="020B0604020202020204" pitchFamily="34" charset="0"/>
                        </a:rPr>
                        <a:t> KA</a:t>
                      </a:r>
                      <a:endParaRPr lang="en-US" sz="900" b="0" i="0" u="none" strike="noStrike" dirty="0">
                        <a:solidFill>
                          <a:srgbClr val="000000"/>
                        </a:solidFill>
                        <a:effectLst/>
                        <a:latin typeface="Arial" panose="020B0604020202020204" pitchFamily="34" charset="0"/>
                        <a:cs typeface="Arial" panose="020B0604020202020204" pitchFamily="34" charset="0"/>
                      </a:endParaRPr>
                    </a:p>
                  </a:txBody>
                  <a:tcPr marL="5292" marR="5292" marT="5292" marB="0" anchor="ctr"/>
                </a:tc>
                <a:tc>
                  <a:txBody>
                    <a:bodyPr/>
                    <a:lstStyle/>
                    <a:p>
                      <a:pPr algn="ctr" fontAlgn="t"/>
                      <a:r>
                        <a:rPr lang="en-US" sz="900" u="sng" strike="noStrike" dirty="0">
                          <a:solidFill>
                            <a:srgbClr val="0070C0"/>
                          </a:solidFill>
                          <a:effectLst/>
                          <a:latin typeface="Arial" panose="020B0604020202020204" pitchFamily="34" charset="0"/>
                          <a:cs typeface="Arial" panose="020B0604020202020204" pitchFamily="34" charset="0"/>
                        </a:rPr>
                        <a:t>sekretaris.dllaka@gmail.com</a:t>
                      </a:r>
                      <a:endParaRPr lang="en-US" sz="900" b="0" i="0" u="sng" strike="noStrike" dirty="0">
                        <a:solidFill>
                          <a:srgbClr val="0070C0"/>
                        </a:solidFill>
                        <a:effectLst/>
                        <a:latin typeface="Arial" panose="020B0604020202020204" pitchFamily="34" charset="0"/>
                        <a:cs typeface="Arial" panose="020B0604020202020204" pitchFamily="34" charset="0"/>
                      </a:endParaRPr>
                    </a:p>
                  </a:txBody>
                  <a:tcPr marL="5292" marR="5292" marT="5292" marB="0" anchor="ctr"/>
                </a:tc>
                <a:tc>
                  <a:txBody>
                    <a:bodyPr/>
                    <a:lstStyle/>
                    <a:p>
                      <a:pPr algn="ctr" fontAlgn="t"/>
                      <a:r>
                        <a:rPr lang="en-US" sz="900" u="none" strike="noStrike" dirty="0" err="1">
                          <a:effectLst/>
                          <a:latin typeface="Arial" panose="020B0604020202020204" pitchFamily="34" charset="0"/>
                          <a:cs typeface="Arial" panose="020B0604020202020204" pitchFamily="34" charset="0"/>
                        </a:rPr>
                        <a:t>ditllaka.kemenhub</a:t>
                      </a:r>
                      <a:endParaRPr lang="en-US" sz="900" b="0" i="0" u="none" strike="noStrike" dirty="0" err="1">
                        <a:solidFill>
                          <a:srgbClr val="000000"/>
                        </a:solidFill>
                        <a:effectLst/>
                        <a:latin typeface="Arial" panose="020B0604020202020204" pitchFamily="34" charset="0"/>
                        <a:cs typeface="Arial" panose="020B0604020202020204" pitchFamily="34" charset="0"/>
                      </a:endParaRPr>
                    </a:p>
                  </a:txBody>
                  <a:tcPr marL="5292" marR="5292" marT="5292" marB="0" anchor="ctr"/>
                </a:tc>
                <a:tc>
                  <a:txBody>
                    <a:bodyPr/>
                    <a:lstStyle/>
                    <a:p>
                      <a:pPr marL="0" marR="0" indent="0" algn="ctr" defTabSz="914400" rtl="0" eaLnBrk="1" fontAlgn="t" latinLnBrk="0" hangingPunct="1">
                        <a:lnSpc>
                          <a:spcPct val="100000"/>
                        </a:lnSpc>
                        <a:spcBef>
                          <a:spcPts val="0"/>
                        </a:spcBef>
                        <a:spcAft>
                          <a:spcPts val="0"/>
                        </a:spcAft>
                        <a:buClrTx/>
                        <a:buSzTx/>
                        <a:buFontTx/>
                        <a:buNone/>
                        <a:defRPr/>
                      </a:pPr>
                      <a:r>
                        <a:rPr lang="en-ID" sz="900" b="0" i="0" u="none" strike="noStrike" dirty="0">
                          <a:solidFill>
                            <a:srgbClr val="333333"/>
                          </a:solidFill>
                          <a:effectLst/>
                          <a:latin typeface="Arial" panose="020B0604020202020204" pitchFamily="34" charset="0"/>
                          <a:cs typeface="Arial" panose="020B0604020202020204" pitchFamily="34" charset="0"/>
                        </a:rPr>
                        <a:t>***</a:t>
                      </a:r>
                      <a:endParaRPr lang="en-US" sz="900" b="0" i="0" u="none" strike="noStrike" dirty="0">
                        <a:solidFill>
                          <a:srgbClr val="333333"/>
                        </a:solidFill>
                        <a:effectLst/>
                        <a:latin typeface="Arial" panose="020B0604020202020204" pitchFamily="34" charset="0"/>
                        <a:cs typeface="Arial" panose="020B0604020202020204" pitchFamily="34" charset="0"/>
                      </a:endParaRPr>
                    </a:p>
                  </a:txBody>
                  <a:tcPr marL="5292" marR="5292" marT="5292" marB="0" anchor="ctr"/>
                </a:tc>
                <a:extLst>
                  <a:ext uri="{0D108BD9-81ED-4DB2-BD59-A6C34878D82A}">
                    <a16:rowId xmlns:a16="http://schemas.microsoft.com/office/drawing/2014/main" val="10005"/>
                  </a:ext>
                </a:extLst>
              </a:tr>
              <a:tr h="289433">
                <a:tc>
                  <a:txBody>
                    <a:bodyPr/>
                    <a:lstStyle/>
                    <a:p>
                      <a:pPr algn="ctr" fontAlgn="t"/>
                      <a:r>
                        <a:rPr lang="en-US" sz="900" u="none" strike="noStrike" dirty="0">
                          <a:effectLst/>
                          <a:latin typeface="Arial" panose="020B0604020202020204" pitchFamily="34" charset="0"/>
                          <a:cs typeface="Arial" panose="020B0604020202020204" pitchFamily="34" charset="0"/>
                        </a:rPr>
                        <a:t>6</a:t>
                      </a:r>
                      <a:endParaRPr lang="en-US" sz="900" b="0" i="0" u="none" strike="noStrike" dirty="0">
                        <a:solidFill>
                          <a:srgbClr val="000000"/>
                        </a:solidFill>
                        <a:effectLst/>
                        <a:latin typeface="Arial" panose="020B0604020202020204" pitchFamily="34" charset="0"/>
                        <a:cs typeface="Arial" panose="020B0604020202020204" pitchFamily="34" charset="0"/>
                      </a:endParaRPr>
                    </a:p>
                  </a:txBody>
                  <a:tcPr marL="5292" marR="5292" marT="5292" marB="0" anchor="ctr"/>
                </a:tc>
                <a:tc>
                  <a:txBody>
                    <a:bodyPr/>
                    <a:lstStyle/>
                    <a:p>
                      <a:pPr marL="0" marR="0" lvl="0" indent="0" algn="ctr" defTabSz="914400" rtl="0" eaLnBrk="1" fontAlgn="t" latinLnBrk="0" hangingPunct="1">
                        <a:lnSpc>
                          <a:spcPct val="100000"/>
                        </a:lnSpc>
                        <a:spcBef>
                          <a:spcPts val="0"/>
                        </a:spcBef>
                        <a:spcAft>
                          <a:spcPts val="0"/>
                        </a:spcAft>
                        <a:buClrTx/>
                        <a:buSzTx/>
                        <a:buFontTx/>
                        <a:buNone/>
                        <a:defRPr/>
                      </a:pPr>
                      <a:r>
                        <a:rPr kumimoji="0" lang="en-US" sz="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Ditjen</a:t>
                      </a:r>
                      <a:r>
                        <a:rPr kumimoji="0" lang="en-US"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Perkeretaapian</a:t>
                      </a:r>
                    </a:p>
                  </a:txBody>
                  <a:tcPr marL="5292" marR="5292" marT="5292" marB="0" anchor="ctr"/>
                </a:tc>
                <a:tc>
                  <a:txBody>
                    <a:bodyPr/>
                    <a:lstStyle/>
                    <a:p>
                      <a:pPr algn="ctr" fontAlgn="t"/>
                      <a:r>
                        <a:rPr lang="en-US" sz="900" u="none" strike="noStrike" dirty="0" err="1">
                          <a:effectLst/>
                          <a:latin typeface="Arial" panose="020B0604020202020204" pitchFamily="34" charset="0"/>
                          <a:cs typeface="Arial" panose="020B0604020202020204" pitchFamily="34" charset="0"/>
                        </a:rPr>
                        <a:t>Direktorat</a:t>
                      </a:r>
                      <a:r>
                        <a:rPr lang="en-US" sz="900" u="none" strike="noStrike" dirty="0">
                          <a:effectLst/>
                          <a:latin typeface="Arial" panose="020B0604020202020204" pitchFamily="34" charset="0"/>
                          <a:cs typeface="Arial" panose="020B0604020202020204" pitchFamily="34" charset="0"/>
                        </a:rPr>
                        <a:t> </a:t>
                      </a:r>
                      <a:r>
                        <a:rPr lang="en-US" sz="900" u="none" strike="noStrike" dirty="0" err="1">
                          <a:effectLst/>
                          <a:latin typeface="Arial" panose="020B0604020202020204" pitchFamily="34" charset="0"/>
                          <a:cs typeface="Arial" panose="020B0604020202020204" pitchFamily="34" charset="0"/>
                        </a:rPr>
                        <a:t>Keselamatan</a:t>
                      </a:r>
                      <a:r>
                        <a:rPr lang="id-ID" sz="900" u="none" strike="noStrike" dirty="0">
                          <a:effectLst/>
                          <a:latin typeface="Arial" panose="020B0604020202020204" pitchFamily="34" charset="0"/>
                          <a:cs typeface="Arial" panose="020B0604020202020204" pitchFamily="34" charset="0"/>
                        </a:rPr>
                        <a:t> </a:t>
                      </a:r>
                      <a:r>
                        <a:rPr lang="en-US" sz="900" u="none" strike="noStrike" dirty="0" err="1">
                          <a:effectLst/>
                          <a:latin typeface="Arial" panose="020B0604020202020204" pitchFamily="34" charset="0"/>
                          <a:cs typeface="Arial" panose="020B0604020202020204" pitchFamily="34" charset="0"/>
                        </a:rPr>
                        <a:t>Perkeretaapian</a:t>
                      </a:r>
                      <a:endParaRPr lang="en-US" sz="900" b="0" i="0" u="none" strike="noStrike" dirty="0">
                        <a:solidFill>
                          <a:srgbClr val="000000"/>
                        </a:solidFill>
                        <a:effectLst/>
                        <a:latin typeface="Arial" panose="020B0604020202020204" pitchFamily="34" charset="0"/>
                        <a:cs typeface="Arial" panose="020B0604020202020204" pitchFamily="34" charset="0"/>
                      </a:endParaRPr>
                    </a:p>
                  </a:txBody>
                  <a:tcPr marL="5292" marR="5292" marT="5292" marB="0" anchor="ctr"/>
                </a:tc>
                <a:tc>
                  <a:txBody>
                    <a:bodyPr/>
                    <a:lstStyle/>
                    <a:p>
                      <a:pPr algn="ctr" fontAlgn="t"/>
                      <a:r>
                        <a:rPr lang="en-US" sz="900" u="sng" strike="noStrike" dirty="0">
                          <a:solidFill>
                            <a:srgbClr val="0070C0"/>
                          </a:solidFill>
                          <a:effectLst/>
                          <a:latin typeface="Arial" panose="020B0604020202020204" pitchFamily="34" charset="0"/>
                          <a:cs typeface="Arial" panose="020B0604020202020204" pitchFamily="34" charset="0"/>
                        </a:rPr>
                        <a:t>direktur.keselamatan@gmail.com</a:t>
                      </a:r>
                      <a:endParaRPr lang="en-US" sz="900" b="0" i="0" u="sng" strike="noStrike" dirty="0">
                        <a:solidFill>
                          <a:srgbClr val="0070C0"/>
                        </a:solidFill>
                        <a:effectLst/>
                        <a:latin typeface="Arial" panose="020B0604020202020204" pitchFamily="34" charset="0"/>
                        <a:cs typeface="Arial" panose="020B0604020202020204" pitchFamily="34" charset="0"/>
                      </a:endParaRPr>
                    </a:p>
                  </a:txBody>
                  <a:tcPr marL="5292" marR="5292" marT="5292" marB="0" anchor="ctr"/>
                </a:tc>
                <a:tc>
                  <a:txBody>
                    <a:bodyPr/>
                    <a:lstStyle/>
                    <a:p>
                      <a:pPr algn="ctr" fontAlgn="t"/>
                      <a:r>
                        <a:rPr lang="en-US" sz="900" u="none" strike="noStrike" dirty="0" err="1">
                          <a:effectLst/>
                          <a:latin typeface="Arial" panose="020B0604020202020204" pitchFamily="34" charset="0"/>
                          <a:cs typeface="Arial" panose="020B0604020202020204" pitchFamily="34" charset="0"/>
                        </a:rPr>
                        <a:t>ditkeselamatanka.kemenhub</a:t>
                      </a:r>
                      <a:endParaRPr lang="en-US" sz="900" b="0" i="0" u="none" strike="noStrike" dirty="0" err="1">
                        <a:solidFill>
                          <a:srgbClr val="000000"/>
                        </a:solidFill>
                        <a:effectLst/>
                        <a:latin typeface="Arial" panose="020B0604020202020204" pitchFamily="34" charset="0"/>
                        <a:cs typeface="Arial" panose="020B0604020202020204" pitchFamily="34" charset="0"/>
                      </a:endParaRPr>
                    </a:p>
                  </a:txBody>
                  <a:tcPr marL="5292" marR="5292" marT="5292" marB="0" anchor="ctr"/>
                </a:tc>
                <a:tc>
                  <a:txBody>
                    <a:bodyPr/>
                    <a:lstStyle/>
                    <a:p>
                      <a:pPr marL="0" marR="0" indent="0" algn="ctr" defTabSz="914400" rtl="0" eaLnBrk="1" fontAlgn="t" latinLnBrk="0" hangingPunct="1">
                        <a:lnSpc>
                          <a:spcPct val="100000"/>
                        </a:lnSpc>
                        <a:spcBef>
                          <a:spcPts val="0"/>
                        </a:spcBef>
                        <a:spcAft>
                          <a:spcPts val="0"/>
                        </a:spcAft>
                        <a:buClrTx/>
                        <a:buSzTx/>
                        <a:buFontTx/>
                        <a:buNone/>
                        <a:defRPr/>
                      </a:pPr>
                      <a:r>
                        <a:rPr lang="en-ID" sz="900" b="0" i="0" u="none" strike="noStrike" dirty="0">
                          <a:solidFill>
                            <a:srgbClr val="333333"/>
                          </a:solidFill>
                          <a:effectLst/>
                          <a:latin typeface="Arial" panose="020B0604020202020204" pitchFamily="34" charset="0"/>
                          <a:cs typeface="Arial" panose="020B0604020202020204" pitchFamily="34" charset="0"/>
                        </a:rPr>
                        <a:t>***</a:t>
                      </a:r>
                      <a:endParaRPr lang="en-US" sz="900" b="0" i="0" u="none" strike="noStrike" dirty="0">
                        <a:solidFill>
                          <a:srgbClr val="333333"/>
                        </a:solidFill>
                        <a:effectLst/>
                        <a:latin typeface="Arial" panose="020B0604020202020204" pitchFamily="34" charset="0"/>
                        <a:cs typeface="Arial" panose="020B0604020202020204" pitchFamily="34" charset="0"/>
                      </a:endParaRPr>
                    </a:p>
                  </a:txBody>
                  <a:tcPr marL="5292" marR="5292" marT="5292" marB="0" anchor="ctr"/>
                </a:tc>
                <a:extLst>
                  <a:ext uri="{0D108BD9-81ED-4DB2-BD59-A6C34878D82A}">
                    <a16:rowId xmlns:a16="http://schemas.microsoft.com/office/drawing/2014/main" val="10006"/>
                  </a:ext>
                </a:extLst>
              </a:tr>
              <a:tr h="180774">
                <a:tc>
                  <a:txBody>
                    <a:bodyPr/>
                    <a:lstStyle/>
                    <a:p>
                      <a:pPr algn="ctr" fontAlgn="t"/>
                      <a:r>
                        <a:rPr lang="en-ID" sz="900" b="0" i="0" u="none" strike="noStrike" dirty="0">
                          <a:solidFill>
                            <a:schemeClr val="tx1"/>
                          </a:solidFill>
                          <a:effectLst/>
                          <a:latin typeface="Arial" panose="020B0604020202020204" pitchFamily="34" charset="0"/>
                          <a:cs typeface="Arial" panose="020B0604020202020204" pitchFamily="34" charset="0"/>
                        </a:rPr>
                        <a:t>7</a:t>
                      </a:r>
                    </a:p>
                  </a:txBody>
                  <a:tcPr marL="5292" marR="5292" marT="5292" marB="0" anchor="ctr"/>
                </a:tc>
                <a:tc>
                  <a:txBody>
                    <a:bodyPr/>
                    <a:lstStyle/>
                    <a:p>
                      <a:pPr marL="0" marR="0" lvl="0" indent="0" algn="ctr" defTabSz="914400" rtl="0" eaLnBrk="1" fontAlgn="t" latinLnBrk="0" hangingPunct="1">
                        <a:lnSpc>
                          <a:spcPct val="100000"/>
                        </a:lnSpc>
                        <a:spcBef>
                          <a:spcPts val="0"/>
                        </a:spcBef>
                        <a:spcAft>
                          <a:spcPts val="0"/>
                        </a:spcAft>
                        <a:buClrTx/>
                        <a:buSzTx/>
                        <a:buFontTx/>
                        <a:buNone/>
                        <a:defRPr/>
                      </a:pPr>
                      <a:r>
                        <a:rPr kumimoji="0" lang="en-ID" sz="900" b="1" i="0" u="none" strike="noStrike" kern="1200" cap="none" spc="0" normalizeH="0" baseline="0" noProof="0" dirty="0" err="1">
                          <a:ln>
                            <a:noFill/>
                          </a:ln>
                          <a:solidFill>
                            <a:schemeClr val="tx1"/>
                          </a:solidFill>
                          <a:effectLst/>
                          <a:uLnTx/>
                          <a:uFillTx/>
                          <a:latin typeface="Arial" panose="020B0604020202020204" pitchFamily="34" charset="0"/>
                          <a:ea typeface="+mn-ea"/>
                          <a:cs typeface="Arial" panose="020B0604020202020204" pitchFamily="34" charset="0"/>
                        </a:rPr>
                        <a:t>Dst</a:t>
                      </a:r>
                      <a:r>
                        <a:rPr kumimoji="0" lang="en-ID" sz="9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p>
                  </a:txBody>
                  <a:tcPr marL="5292" marR="5292" marT="5292" marB="0" anchor="ctr"/>
                </a:tc>
                <a:tc>
                  <a:txBody>
                    <a:bodyPr/>
                    <a:lstStyle/>
                    <a:p>
                      <a:pPr algn="ctr" fontAlgn="t"/>
                      <a:r>
                        <a:rPr lang="en-ID" sz="900" b="0" i="0" u="none" strike="noStrike" dirty="0" err="1">
                          <a:solidFill>
                            <a:schemeClr val="tx1"/>
                          </a:solidFill>
                          <a:effectLst/>
                          <a:latin typeface="Arial" panose="020B0604020202020204" pitchFamily="34" charset="0"/>
                          <a:cs typeface="Arial" panose="020B0604020202020204" pitchFamily="34" charset="0"/>
                        </a:rPr>
                        <a:t>Dst</a:t>
                      </a:r>
                      <a:r>
                        <a:rPr lang="en-ID" sz="900" b="0" i="0" u="none" strike="noStrike" dirty="0">
                          <a:solidFill>
                            <a:schemeClr val="tx1"/>
                          </a:solidFill>
                          <a:effectLst/>
                          <a:latin typeface="Arial" panose="020B0604020202020204" pitchFamily="34" charset="0"/>
                          <a:cs typeface="Arial" panose="020B0604020202020204" pitchFamily="34" charset="0"/>
                        </a:rPr>
                        <a:t>..</a:t>
                      </a:r>
                    </a:p>
                  </a:txBody>
                  <a:tcPr marL="5292" marR="5292" marT="5292" marB="0" anchor="ctr"/>
                </a:tc>
                <a:tc>
                  <a:txBody>
                    <a:bodyPr/>
                    <a:lstStyle/>
                    <a:p>
                      <a:pPr algn="ctr" fontAlgn="t"/>
                      <a:r>
                        <a:rPr lang="en-ID" sz="900" b="0" i="0" u="none" strike="noStrike" dirty="0" err="1">
                          <a:solidFill>
                            <a:srgbClr val="00B0F0"/>
                          </a:solidFill>
                          <a:effectLst/>
                          <a:latin typeface="Arial" panose="020B0604020202020204" pitchFamily="34" charset="0"/>
                          <a:cs typeface="Arial" panose="020B0604020202020204" pitchFamily="34" charset="0"/>
                        </a:rPr>
                        <a:t>Dst</a:t>
                      </a:r>
                      <a:r>
                        <a:rPr lang="en-ID" sz="900" b="0" i="0" u="none" strike="noStrike" dirty="0">
                          <a:solidFill>
                            <a:srgbClr val="00B0F0"/>
                          </a:solidFill>
                          <a:effectLst/>
                          <a:latin typeface="Arial" panose="020B0604020202020204" pitchFamily="34" charset="0"/>
                          <a:cs typeface="Arial" panose="020B0604020202020204" pitchFamily="34" charset="0"/>
                        </a:rPr>
                        <a:t>..</a:t>
                      </a:r>
                    </a:p>
                  </a:txBody>
                  <a:tcPr marL="5292" marR="5292" marT="5292" marB="0" anchor="ctr"/>
                </a:tc>
                <a:tc>
                  <a:txBody>
                    <a:bodyPr/>
                    <a:lstStyle/>
                    <a:p>
                      <a:pPr algn="ctr" fontAlgn="t"/>
                      <a:r>
                        <a:rPr lang="en-ID" sz="900" b="0" i="0" u="none" strike="noStrike" dirty="0" err="1">
                          <a:solidFill>
                            <a:schemeClr val="tx1"/>
                          </a:solidFill>
                          <a:effectLst/>
                          <a:latin typeface="Arial" panose="020B0604020202020204" pitchFamily="34" charset="0"/>
                          <a:cs typeface="Arial" panose="020B0604020202020204" pitchFamily="34" charset="0"/>
                        </a:rPr>
                        <a:t>Dst</a:t>
                      </a:r>
                      <a:r>
                        <a:rPr lang="en-ID" sz="900" b="0" i="0" u="none" strike="noStrike" dirty="0">
                          <a:solidFill>
                            <a:schemeClr val="tx1"/>
                          </a:solidFill>
                          <a:effectLst/>
                          <a:latin typeface="Arial" panose="020B0604020202020204" pitchFamily="34" charset="0"/>
                          <a:cs typeface="Arial" panose="020B0604020202020204" pitchFamily="34" charset="0"/>
                        </a:rPr>
                        <a:t>..</a:t>
                      </a:r>
                    </a:p>
                  </a:txBody>
                  <a:tcPr marL="5292" marR="5292" marT="5292" marB="0" anchor="ctr"/>
                </a:tc>
                <a:tc>
                  <a:txBody>
                    <a:bodyPr/>
                    <a:lstStyle/>
                    <a:p>
                      <a:pPr marL="0" marR="0" indent="0" algn="ctr" defTabSz="914400" rtl="0" eaLnBrk="1" fontAlgn="t" latinLnBrk="0" hangingPunct="1">
                        <a:lnSpc>
                          <a:spcPct val="100000"/>
                        </a:lnSpc>
                        <a:spcBef>
                          <a:spcPts val="0"/>
                        </a:spcBef>
                        <a:spcAft>
                          <a:spcPts val="0"/>
                        </a:spcAft>
                        <a:buClrTx/>
                        <a:buSzTx/>
                        <a:buFontTx/>
                        <a:buNone/>
                        <a:defRPr/>
                      </a:pPr>
                      <a:r>
                        <a:rPr lang="en-ID" sz="900" b="0" i="0" u="none" strike="noStrike" dirty="0" err="1">
                          <a:solidFill>
                            <a:schemeClr val="tx1"/>
                          </a:solidFill>
                          <a:effectLst/>
                          <a:latin typeface="Arial" panose="020B0604020202020204" pitchFamily="34" charset="0"/>
                          <a:cs typeface="Arial" panose="020B0604020202020204" pitchFamily="34" charset="0"/>
                        </a:rPr>
                        <a:t>Dst</a:t>
                      </a:r>
                      <a:r>
                        <a:rPr lang="en-ID" sz="900" b="0" i="0" u="none" strike="noStrike" dirty="0">
                          <a:solidFill>
                            <a:schemeClr val="tx1"/>
                          </a:solidFill>
                          <a:effectLst/>
                          <a:latin typeface="Arial" panose="020B0604020202020204" pitchFamily="34" charset="0"/>
                          <a:cs typeface="Arial" panose="020B0604020202020204" pitchFamily="34" charset="0"/>
                        </a:rPr>
                        <a:t>..</a:t>
                      </a:r>
                      <a:endParaRPr lang="en-US" sz="900" b="0" i="0" u="none" strike="noStrike" dirty="0">
                        <a:solidFill>
                          <a:schemeClr val="tx1"/>
                        </a:solidFill>
                        <a:effectLst/>
                        <a:latin typeface="Arial" panose="020B0604020202020204" pitchFamily="34" charset="0"/>
                        <a:cs typeface="Arial" panose="020B0604020202020204" pitchFamily="34" charset="0"/>
                      </a:endParaRPr>
                    </a:p>
                  </a:txBody>
                  <a:tcPr marL="5292" marR="5292" marT="5292" marB="0" anchor="ctr"/>
                </a:tc>
                <a:extLst>
                  <a:ext uri="{0D108BD9-81ED-4DB2-BD59-A6C34878D82A}">
                    <a16:rowId xmlns:a16="http://schemas.microsoft.com/office/drawing/2014/main" val="10007"/>
                  </a:ext>
                </a:extLst>
              </a:tr>
            </a:tbl>
          </a:graphicData>
        </a:graphic>
      </p:graphicFrame>
      <p:sp>
        <p:nvSpPr>
          <p:cNvPr id="8" name="Title 1"/>
          <p:cNvSpPr txBox="1"/>
          <p:nvPr/>
        </p:nvSpPr>
        <p:spPr>
          <a:xfrm>
            <a:off x="350363" y="734134"/>
            <a:ext cx="5063322" cy="195882"/>
          </a:xfrm>
          <a:prstGeom prst="rect">
            <a:avLst/>
          </a:prstGeom>
        </p:spPr>
        <p:txBody>
          <a:bodyPr vert="horz" lIns="56649" tIns="28324" rIns="56649" bIns="28324" rtlCol="0" anchor="ctr">
            <a:noAutofit/>
          </a:bodyPr>
          <a:lstStyle>
            <a:lvl1pPr algn="l" defTabSz="914400" rtl="0" eaLnBrk="1" latinLnBrk="0" hangingPunct="1">
              <a:lnSpc>
                <a:spcPct val="90000"/>
              </a:lnSpc>
              <a:spcBef>
                <a:spcPct val="0"/>
              </a:spcBef>
              <a:buNone/>
              <a:defRPr sz="2800" b="1" kern="1200">
                <a:solidFill>
                  <a:schemeClr val="tx1"/>
                </a:solidFill>
                <a:latin typeface="+mn-lt"/>
                <a:ea typeface="+mj-ea"/>
                <a:cs typeface="+mj-cs"/>
              </a:defRPr>
            </a:lvl1pPr>
          </a:lstStyle>
          <a:p>
            <a:pPr defTabSz="913632">
              <a:defRPr/>
            </a:pPr>
            <a:r>
              <a:rPr lang="en-US" sz="1600" dirty="0">
                <a:solidFill>
                  <a:prstClr val="black"/>
                </a:solidFill>
                <a:latin typeface="Arial" panose="020B0604020202020204" pitchFamily="34" charset="0"/>
                <a:cs typeface="Arial" panose="020B0604020202020204" pitchFamily="34" charset="0"/>
              </a:rPr>
              <a:t>MASUK APLIKASI E-SAKIP REVIU</a:t>
            </a:r>
          </a:p>
        </p:txBody>
      </p:sp>
      <p:sp>
        <p:nvSpPr>
          <p:cNvPr id="9" name="Slide Number Placeholder 2"/>
          <p:cNvSpPr>
            <a:spLocks noGrp="1"/>
          </p:cNvSpPr>
          <p:nvPr/>
        </p:nvSpPr>
        <p:spPr>
          <a:xfrm>
            <a:off x="7113276" y="5006975"/>
            <a:ext cx="446405" cy="251460"/>
          </a:xfrm>
          <a:prstGeom prst="rect">
            <a:avLst/>
          </a:prstGeom>
          <a:solidFill>
            <a:srgbClr val="F9BE19"/>
          </a:solidFill>
        </p:spPr>
        <p:txBody>
          <a:bodyPr vert="horz" lIns="91365" tIns="45684" rIns="91365" bIns="45684"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32">
              <a:defRPr/>
            </a:pPr>
            <a:fld id="{05502A5B-6024-440D-A5A9-5A109256076E}" type="slidenum">
              <a:rPr lang="en-US" b="1">
                <a:solidFill>
                  <a:schemeClr val="tx1"/>
                </a:solidFill>
                <a:latin typeface="Calibri" panose="020F0502020204030204"/>
              </a:rPr>
              <a:pPr defTabSz="913632">
                <a:defRPr/>
              </a:pPr>
              <a:t>140</a:t>
            </a:fld>
            <a:endParaRPr lang="en-US" b="1">
              <a:solidFill>
                <a:schemeClr val="tx1"/>
              </a:solidFill>
              <a:latin typeface="Calibri" panose="020F0502020204030204"/>
            </a:endParaRPr>
          </a:p>
        </p:txBody>
      </p:sp>
    </p:spTree>
    <p:extLst>
      <p:ext uri="{BB962C8B-B14F-4D97-AF65-F5344CB8AC3E}">
        <p14:creationId xmlns:p14="http://schemas.microsoft.com/office/powerpoint/2010/main" val="272443907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Judul 1"/>
          <p:cNvSpPr>
            <a:spLocks noGrp="1"/>
          </p:cNvSpPr>
          <p:nvPr>
            <p:ph type="title"/>
          </p:nvPr>
        </p:nvSpPr>
        <p:spPr>
          <a:xfrm>
            <a:off x="244537" y="316016"/>
            <a:ext cx="6520220" cy="344032"/>
          </a:xfrm>
        </p:spPr>
        <p:txBody>
          <a:bodyPr>
            <a:noAutofit/>
          </a:bodyPr>
          <a:lstStyle/>
          <a:p>
            <a:pPr algn="l"/>
            <a:r>
              <a:rPr lang="en-US" dirty="0" err="1"/>
              <a:t>Lanjutan</a:t>
            </a:r>
            <a:r>
              <a:rPr lang="en-US" dirty="0"/>
              <a:t>…(MENU DOKUMEN SAKIP)</a:t>
            </a:r>
          </a:p>
        </p:txBody>
      </p:sp>
      <p:sp>
        <p:nvSpPr>
          <p:cNvPr id="9" name="Tampungan Konten 2"/>
          <p:cNvSpPr txBox="1"/>
          <p:nvPr/>
        </p:nvSpPr>
        <p:spPr>
          <a:xfrm>
            <a:off x="1030215" y="4095653"/>
            <a:ext cx="3610024" cy="403560"/>
          </a:xfrm>
          <a:prstGeom prst="rect">
            <a:avLst/>
          </a:prstGeom>
        </p:spPr>
        <p:style>
          <a:lnRef idx="1">
            <a:schemeClr val="accent6"/>
          </a:lnRef>
          <a:fillRef idx="2">
            <a:schemeClr val="accent6"/>
          </a:fillRef>
          <a:effectRef idx="1">
            <a:schemeClr val="accent6"/>
          </a:effectRef>
          <a:fontRef idx="minor">
            <a:schemeClr val="dk1"/>
          </a:fontRef>
        </p:style>
        <p:txBody>
          <a:bodyPr vert="horz" lIns="56649" tIns="28324" rIns="56649" bIns="28324"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latin typeface="Arial" panose="020B0604020202020204" pitchFamily="34" charset="0"/>
                <a:cs typeface="Arial" panose="020B0604020202020204" pitchFamily="34" charset="0"/>
              </a:rPr>
              <a:t>Pada item Dashboard, </a:t>
            </a:r>
            <a:r>
              <a:rPr lang="en-US" sz="1200" dirty="0" err="1">
                <a:latin typeface="Arial" panose="020B0604020202020204" pitchFamily="34" charset="0"/>
                <a:cs typeface="Arial" panose="020B0604020202020204" pitchFamily="34" charset="0"/>
              </a:rPr>
              <a:t>akan</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terlihat</a:t>
            </a:r>
            <a:r>
              <a:rPr lang="en-US" sz="1200" dirty="0">
                <a:latin typeface="Arial" panose="020B0604020202020204" pitchFamily="34" charset="0"/>
                <a:cs typeface="Arial" panose="020B0604020202020204" pitchFamily="34" charset="0"/>
              </a:rPr>
              <a:t> unit </a:t>
            </a:r>
            <a:r>
              <a:rPr lang="en-US" sz="1200" dirty="0" err="1">
                <a:latin typeface="Arial" panose="020B0604020202020204" pitchFamily="34" charset="0"/>
                <a:cs typeface="Arial" panose="020B0604020202020204" pitchFamily="34" charset="0"/>
              </a:rPr>
              <a:t>kerja</a:t>
            </a:r>
            <a:r>
              <a:rPr lang="en-US" sz="1200" dirty="0">
                <a:latin typeface="Arial" panose="020B0604020202020204" pitchFamily="34" charset="0"/>
                <a:cs typeface="Arial" panose="020B0604020202020204" pitchFamily="34" charset="0"/>
              </a:rPr>
              <a:t> mana yang </a:t>
            </a:r>
            <a:r>
              <a:rPr lang="en-US" sz="1200" dirty="0" err="1">
                <a:latin typeface="Arial" panose="020B0604020202020204" pitchFamily="34" charset="0"/>
                <a:cs typeface="Arial" panose="020B0604020202020204" pitchFamily="34" charset="0"/>
              </a:rPr>
              <a:t>sudah</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melakukan</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pengunggahan</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dokumen</a:t>
            </a:r>
            <a:endParaRPr lang="en-US" sz="1200" dirty="0">
              <a:latin typeface="Arial" panose="020B0604020202020204" pitchFamily="34" charset="0"/>
              <a:cs typeface="Arial" panose="020B0604020202020204" pitchFamily="34" charset="0"/>
            </a:endParaRPr>
          </a:p>
        </p:txBody>
      </p:sp>
      <p:sp>
        <p:nvSpPr>
          <p:cNvPr id="10" name="Tampungan Konten 2"/>
          <p:cNvSpPr txBox="1"/>
          <p:nvPr/>
        </p:nvSpPr>
        <p:spPr>
          <a:xfrm>
            <a:off x="5335506" y="1774085"/>
            <a:ext cx="1908000" cy="1801628"/>
          </a:xfrm>
          <a:prstGeom prst="rect">
            <a:avLst/>
          </a:prstGeom>
        </p:spPr>
        <p:txBody>
          <a:bodyPr vert="horz" lIns="56649" tIns="28324" rIns="56649" bIns="28324"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en-US" sz="1200" dirty="0" err="1">
                <a:latin typeface="Arial" panose="020B0604020202020204" pitchFamily="34" charset="0"/>
                <a:cs typeface="Arial" panose="020B0604020202020204" pitchFamily="34" charset="0"/>
              </a:rPr>
              <a:t>Setelah</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masuk</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pada</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aplikasi</a:t>
            </a:r>
            <a:r>
              <a:rPr lang="en-US" sz="1200" dirty="0">
                <a:latin typeface="Arial" panose="020B0604020202020204" pitchFamily="34" charset="0"/>
                <a:cs typeface="Arial" panose="020B0604020202020204" pitchFamily="34" charset="0"/>
              </a:rPr>
              <a:t> e-SAKIP </a:t>
            </a:r>
            <a:r>
              <a:rPr lang="en-US" sz="1200" dirty="0" err="1">
                <a:latin typeface="Arial" panose="020B0604020202020204" pitchFamily="34" charset="0"/>
                <a:cs typeface="Arial" panose="020B0604020202020204" pitchFamily="34" charset="0"/>
              </a:rPr>
              <a:t>Reviu</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maka</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akan</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masuk</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pada</a:t>
            </a:r>
            <a:r>
              <a:rPr lang="en-US" sz="1200" dirty="0">
                <a:latin typeface="Arial" panose="020B0604020202020204" pitchFamily="34" charset="0"/>
                <a:cs typeface="Arial" panose="020B0604020202020204" pitchFamily="34" charset="0"/>
              </a:rPr>
              <a:t> home(</a:t>
            </a:r>
            <a:r>
              <a:rPr lang="en-US" sz="1200" dirty="0" err="1">
                <a:latin typeface="Arial" panose="020B0604020202020204" pitchFamily="34" charset="0"/>
                <a:cs typeface="Arial" panose="020B0604020202020204" pitchFamily="34" charset="0"/>
              </a:rPr>
              <a:t>Tampilan</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muka</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aplikasi</a:t>
            </a:r>
            <a:r>
              <a:rPr lang="en-US" sz="1200" dirty="0">
                <a:latin typeface="Arial" panose="020B0604020202020204" pitchFamily="34" charset="0"/>
                <a:cs typeface="Arial" panose="020B0604020202020204" pitchFamily="34" charset="0"/>
              </a:rPr>
              <a:t> e-SAKIP </a:t>
            </a:r>
            <a:r>
              <a:rPr lang="en-US" sz="1200" dirty="0" err="1">
                <a:latin typeface="Arial" panose="020B0604020202020204" pitchFamily="34" charset="0"/>
                <a:cs typeface="Arial" panose="020B0604020202020204" pitchFamily="34" charset="0"/>
              </a:rPr>
              <a:t>Reviu</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Tampilan</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aplikasi</a:t>
            </a:r>
            <a:r>
              <a:rPr lang="en-US" sz="1200" dirty="0">
                <a:latin typeface="Arial" panose="020B0604020202020204" pitchFamily="34" charset="0"/>
                <a:cs typeface="Arial" panose="020B0604020202020204" pitchFamily="34" charset="0"/>
              </a:rPr>
              <a:t> e-SAKIP </a:t>
            </a:r>
            <a:r>
              <a:rPr lang="en-US" sz="1200" dirty="0" err="1">
                <a:latin typeface="Arial" panose="020B0604020202020204" pitchFamily="34" charset="0"/>
                <a:cs typeface="Arial" panose="020B0604020202020204" pitchFamily="34" charset="0"/>
              </a:rPr>
              <a:t>Reviu</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terdapat</a:t>
            </a:r>
            <a:r>
              <a:rPr lang="en-US" sz="1200" dirty="0">
                <a:latin typeface="Arial" panose="020B0604020202020204" pitchFamily="34" charset="0"/>
                <a:cs typeface="Arial" panose="020B0604020202020204" pitchFamily="34" charset="0"/>
              </a:rPr>
              <a:t> menu: Dashboard, </a:t>
            </a:r>
            <a:r>
              <a:rPr lang="en-US" sz="1200" dirty="0" err="1">
                <a:latin typeface="Arial" panose="020B0604020202020204" pitchFamily="34" charset="0"/>
                <a:cs typeface="Arial" panose="020B0604020202020204" pitchFamily="34" charset="0"/>
              </a:rPr>
              <a:t>Dokumen</a:t>
            </a:r>
            <a:r>
              <a:rPr lang="en-US" sz="1200" dirty="0">
                <a:latin typeface="Arial" panose="020B0604020202020204" pitchFamily="34" charset="0"/>
                <a:cs typeface="Arial" panose="020B0604020202020204" pitchFamily="34" charset="0"/>
              </a:rPr>
              <a:t> SAKIP, </a:t>
            </a:r>
            <a:r>
              <a:rPr lang="en-US" sz="1200" dirty="0" err="1">
                <a:latin typeface="Arial" panose="020B0604020202020204" pitchFamily="34" charset="0"/>
                <a:cs typeface="Arial" panose="020B0604020202020204" pitchFamily="34" charset="0"/>
              </a:rPr>
              <a:t>Tanggapan</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Instansi</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Pengaturan</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dan</a:t>
            </a:r>
            <a:r>
              <a:rPr lang="en-US" sz="1200" dirty="0">
                <a:latin typeface="Arial" panose="020B0604020202020204" pitchFamily="34" charset="0"/>
                <a:cs typeface="Arial" panose="020B0604020202020204" pitchFamily="34" charset="0"/>
              </a:rPr>
              <a:t> FAQ. </a:t>
            </a:r>
          </a:p>
        </p:txBody>
      </p:sp>
      <p:pic>
        <p:nvPicPr>
          <p:cNvPr id="11" name="Picture 10"/>
          <p:cNvPicPr>
            <a:picLocks noChangeAspect="1"/>
          </p:cNvPicPr>
          <p:nvPr/>
        </p:nvPicPr>
        <p:blipFill rotWithShape="1">
          <a:blip r:embed="rId2"/>
          <a:srcRect t="8042" r="2862" b="4260"/>
          <a:stretch>
            <a:fillRect/>
          </a:stretch>
        </p:blipFill>
        <p:spPr>
          <a:xfrm>
            <a:off x="244537" y="1073496"/>
            <a:ext cx="5027971" cy="2918715"/>
          </a:xfrm>
          <a:prstGeom prst="rect">
            <a:avLst/>
          </a:prstGeom>
        </p:spPr>
      </p:pic>
      <p:sp>
        <p:nvSpPr>
          <p:cNvPr id="12" name="Slide Number Placeholder 2"/>
          <p:cNvSpPr>
            <a:spLocks noGrp="1"/>
          </p:cNvSpPr>
          <p:nvPr/>
        </p:nvSpPr>
        <p:spPr>
          <a:xfrm>
            <a:off x="7113276" y="5006975"/>
            <a:ext cx="446405" cy="251460"/>
          </a:xfrm>
          <a:prstGeom prst="rect">
            <a:avLst/>
          </a:prstGeom>
          <a:solidFill>
            <a:srgbClr val="F9BE19"/>
          </a:solidFill>
        </p:spPr>
        <p:txBody>
          <a:bodyPr vert="horz" lIns="91365" tIns="45684" rIns="91365" bIns="45684"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32">
              <a:defRPr/>
            </a:pPr>
            <a:fld id="{05502A5B-6024-440D-A5A9-5A109256076E}" type="slidenum">
              <a:rPr lang="en-US" b="1">
                <a:solidFill>
                  <a:schemeClr val="tx1"/>
                </a:solidFill>
                <a:latin typeface="Calibri" panose="020F0502020204030204"/>
              </a:rPr>
              <a:pPr defTabSz="913632">
                <a:defRPr/>
              </a:pPr>
              <a:t>141</a:t>
            </a:fld>
            <a:endParaRPr lang="en-US" b="1">
              <a:solidFill>
                <a:schemeClr val="tx1"/>
              </a:solidFill>
              <a:latin typeface="Calibri" panose="020F0502020204030204"/>
            </a:endParaRPr>
          </a:p>
        </p:txBody>
      </p:sp>
    </p:spTree>
    <p:extLst>
      <p:ext uri="{BB962C8B-B14F-4D97-AF65-F5344CB8AC3E}">
        <p14:creationId xmlns:p14="http://schemas.microsoft.com/office/powerpoint/2010/main" val="226522526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Judul 1"/>
          <p:cNvSpPr>
            <a:spLocks noGrp="1"/>
          </p:cNvSpPr>
          <p:nvPr>
            <p:ph type="title"/>
          </p:nvPr>
        </p:nvSpPr>
        <p:spPr>
          <a:xfrm>
            <a:off x="246498" y="173871"/>
            <a:ext cx="6520220" cy="344032"/>
          </a:xfrm>
        </p:spPr>
        <p:txBody>
          <a:bodyPr>
            <a:noAutofit/>
          </a:bodyPr>
          <a:lstStyle/>
          <a:p>
            <a:pPr algn="l"/>
            <a:r>
              <a:rPr lang="en-US" dirty="0" err="1"/>
              <a:t>Lanjutan</a:t>
            </a:r>
            <a:r>
              <a:rPr lang="en-US" dirty="0"/>
              <a:t>…</a:t>
            </a:r>
            <a:r>
              <a:rPr lang="id-ID" dirty="0"/>
              <a:t> </a:t>
            </a:r>
            <a:r>
              <a:rPr lang="en-US" dirty="0"/>
              <a:t>(CARA </a:t>
            </a:r>
            <a:r>
              <a:rPr lang="en-US" i="1" dirty="0"/>
              <a:t>UPLOAD </a:t>
            </a:r>
            <a:r>
              <a:rPr lang="en-US" dirty="0"/>
              <a:t>DOKUMEN SAKIP)</a:t>
            </a:r>
          </a:p>
        </p:txBody>
      </p:sp>
      <p:sp>
        <p:nvSpPr>
          <p:cNvPr id="4" name="Tampungan Konten 2"/>
          <p:cNvSpPr txBox="1">
            <a:spLocks/>
          </p:cNvSpPr>
          <p:nvPr/>
        </p:nvSpPr>
        <p:spPr>
          <a:xfrm>
            <a:off x="191394" y="666750"/>
            <a:ext cx="6996113" cy="298450"/>
          </a:xfrm>
          <a:prstGeom prst="rect">
            <a:avLst/>
          </a:prstGeom>
        </p:spPr>
        <p:txBody>
          <a:bodyPr vert="horz" lIns="91440" tIns="45720" rIns="91440" bIns="45720" rtlCol="0">
            <a:normAutofit/>
          </a:bodyPr>
          <a:lstStyle>
            <a:lvl1pPr marL="177599" indent="-177599" algn="l" defTabSz="710397" rtl="0" eaLnBrk="1" latinLnBrk="0" hangingPunct="1">
              <a:lnSpc>
                <a:spcPct val="90000"/>
              </a:lnSpc>
              <a:spcBef>
                <a:spcPts val="777"/>
              </a:spcBef>
              <a:buFont typeface="Arial" panose="020B0604020202020204" pitchFamily="34" charset="0"/>
              <a:buChar char="•"/>
              <a:defRPr sz="2175" kern="1200">
                <a:solidFill>
                  <a:schemeClr val="tx1"/>
                </a:solidFill>
                <a:latin typeface="+mn-lt"/>
                <a:ea typeface="+mn-ea"/>
                <a:cs typeface="+mn-cs"/>
              </a:defRPr>
            </a:lvl1pPr>
            <a:lvl2pPr marL="532798" indent="-177599" algn="l" defTabSz="710397" rtl="0" eaLnBrk="1" latinLnBrk="0" hangingPunct="1">
              <a:lnSpc>
                <a:spcPct val="90000"/>
              </a:lnSpc>
              <a:spcBef>
                <a:spcPts val="388"/>
              </a:spcBef>
              <a:buFont typeface="Arial" panose="020B0604020202020204" pitchFamily="34" charset="0"/>
              <a:buChar char="•"/>
              <a:defRPr sz="1865" kern="1200">
                <a:solidFill>
                  <a:schemeClr val="tx1"/>
                </a:solidFill>
                <a:latin typeface="+mn-lt"/>
                <a:ea typeface="+mn-ea"/>
                <a:cs typeface="+mn-cs"/>
              </a:defRPr>
            </a:lvl2pPr>
            <a:lvl3pPr marL="887997" indent="-177599" algn="l" defTabSz="710397" rtl="0" eaLnBrk="1" latinLnBrk="0" hangingPunct="1">
              <a:lnSpc>
                <a:spcPct val="90000"/>
              </a:lnSpc>
              <a:spcBef>
                <a:spcPts val="388"/>
              </a:spcBef>
              <a:buFont typeface="Arial" panose="020B0604020202020204" pitchFamily="34" charset="0"/>
              <a:buChar char="•"/>
              <a:defRPr sz="1554" kern="1200">
                <a:solidFill>
                  <a:schemeClr val="tx1"/>
                </a:solidFill>
                <a:latin typeface="+mn-lt"/>
                <a:ea typeface="+mn-ea"/>
                <a:cs typeface="+mn-cs"/>
              </a:defRPr>
            </a:lvl3pPr>
            <a:lvl4pPr marL="1243195" indent="-177599" algn="l" defTabSz="710397" rtl="0" eaLnBrk="1" latinLnBrk="0" hangingPunct="1">
              <a:lnSpc>
                <a:spcPct val="90000"/>
              </a:lnSpc>
              <a:spcBef>
                <a:spcPts val="388"/>
              </a:spcBef>
              <a:buFont typeface="Arial" panose="020B0604020202020204" pitchFamily="34" charset="0"/>
              <a:buChar char="•"/>
              <a:defRPr sz="1398" kern="1200">
                <a:solidFill>
                  <a:schemeClr val="tx1"/>
                </a:solidFill>
                <a:latin typeface="+mn-lt"/>
                <a:ea typeface="+mn-ea"/>
                <a:cs typeface="+mn-cs"/>
              </a:defRPr>
            </a:lvl4pPr>
            <a:lvl5pPr marL="1598394" indent="-177599" algn="l" defTabSz="710397" rtl="0" eaLnBrk="1" latinLnBrk="0" hangingPunct="1">
              <a:lnSpc>
                <a:spcPct val="90000"/>
              </a:lnSpc>
              <a:spcBef>
                <a:spcPts val="388"/>
              </a:spcBef>
              <a:buFont typeface="Arial" panose="020B0604020202020204" pitchFamily="34" charset="0"/>
              <a:buChar char="•"/>
              <a:defRPr sz="1398" kern="1200">
                <a:solidFill>
                  <a:schemeClr val="tx1"/>
                </a:solidFill>
                <a:latin typeface="+mn-lt"/>
                <a:ea typeface="+mn-ea"/>
                <a:cs typeface="+mn-cs"/>
              </a:defRPr>
            </a:lvl5pPr>
            <a:lvl6pPr marL="1953593" indent="-177599" algn="l" defTabSz="710397" rtl="0" eaLnBrk="1" latinLnBrk="0" hangingPunct="1">
              <a:lnSpc>
                <a:spcPct val="90000"/>
              </a:lnSpc>
              <a:spcBef>
                <a:spcPts val="388"/>
              </a:spcBef>
              <a:buFont typeface="Arial" panose="020B0604020202020204" pitchFamily="34" charset="0"/>
              <a:buChar char="•"/>
              <a:defRPr sz="1398" kern="1200">
                <a:solidFill>
                  <a:schemeClr val="tx1"/>
                </a:solidFill>
                <a:latin typeface="+mn-lt"/>
                <a:ea typeface="+mn-ea"/>
                <a:cs typeface="+mn-cs"/>
              </a:defRPr>
            </a:lvl6pPr>
            <a:lvl7pPr marL="2308791" indent="-177599" algn="l" defTabSz="710397" rtl="0" eaLnBrk="1" latinLnBrk="0" hangingPunct="1">
              <a:lnSpc>
                <a:spcPct val="90000"/>
              </a:lnSpc>
              <a:spcBef>
                <a:spcPts val="388"/>
              </a:spcBef>
              <a:buFont typeface="Arial" panose="020B0604020202020204" pitchFamily="34" charset="0"/>
              <a:buChar char="•"/>
              <a:defRPr sz="1398" kern="1200">
                <a:solidFill>
                  <a:schemeClr val="tx1"/>
                </a:solidFill>
                <a:latin typeface="+mn-lt"/>
                <a:ea typeface="+mn-ea"/>
                <a:cs typeface="+mn-cs"/>
              </a:defRPr>
            </a:lvl7pPr>
            <a:lvl8pPr marL="2663990" indent="-177599" algn="l" defTabSz="710397" rtl="0" eaLnBrk="1" latinLnBrk="0" hangingPunct="1">
              <a:lnSpc>
                <a:spcPct val="90000"/>
              </a:lnSpc>
              <a:spcBef>
                <a:spcPts val="388"/>
              </a:spcBef>
              <a:buFont typeface="Arial" panose="020B0604020202020204" pitchFamily="34" charset="0"/>
              <a:buChar char="•"/>
              <a:defRPr sz="1398" kern="1200">
                <a:solidFill>
                  <a:schemeClr val="tx1"/>
                </a:solidFill>
                <a:latin typeface="+mn-lt"/>
                <a:ea typeface="+mn-ea"/>
                <a:cs typeface="+mn-cs"/>
              </a:defRPr>
            </a:lvl8pPr>
            <a:lvl9pPr marL="3019189" indent="-177599" algn="l" defTabSz="710397" rtl="0" eaLnBrk="1" latinLnBrk="0" hangingPunct="1">
              <a:lnSpc>
                <a:spcPct val="90000"/>
              </a:lnSpc>
              <a:spcBef>
                <a:spcPts val="388"/>
              </a:spcBef>
              <a:buFont typeface="Arial" panose="020B0604020202020204" pitchFamily="34" charset="0"/>
              <a:buChar char="•"/>
              <a:defRPr sz="1398" kern="1200">
                <a:solidFill>
                  <a:schemeClr val="tx1"/>
                </a:solidFill>
                <a:latin typeface="+mn-lt"/>
                <a:ea typeface="+mn-ea"/>
                <a:cs typeface="+mn-cs"/>
              </a:defRPr>
            </a:lvl9pPr>
          </a:lstStyle>
          <a:p>
            <a:pPr marL="0" indent="0" algn="just">
              <a:buFont typeface="Arial" panose="020B0604020202020204" pitchFamily="34" charset="0"/>
              <a:buNone/>
            </a:pPr>
            <a:r>
              <a:rPr lang="en-ID" sz="1200"/>
              <a:t>Dokumen yang di-upload adalah </a:t>
            </a:r>
            <a:r>
              <a:rPr lang="en-ID" sz="1200" b="1"/>
              <a:t>dokumen yang terbaru</a:t>
            </a:r>
            <a:r>
              <a:rPr lang="en-ID" sz="1200"/>
              <a:t> (Renstra, IKU, RKT, PK, Renaksi atas PK, LKIP, LKE)</a:t>
            </a:r>
            <a:endParaRPr lang="en-US" sz="1200" dirty="0"/>
          </a:p>
        </p:txBody>
      </p:sp>
      <p:pic>
        <p:nvPicPr>
          <p:cNvPr id="5" name="Picture 4"/>
          <p:cNvPicPr>
            <a:picLocks noChangeAspect="1"/>
          </p:cNvPicPr>
          <p:nvPr/>
        </p:nvPicPr>
        <p:blipFill rotWithShape="1">
          <a:blip r:embed="rId2"/>
          <a:srcRect t="8138" r="83750" b="27000"/>
          <a:stretch>
            <a:fillRect/>
          </a:stretch>
        </p:blipFill>
        <p:spPr>
          <a:xfrm>
            <a:off x="257912" y="1187914"/>
            <a:ext cx="1535559" cy="3137467"/>
          </a:xfrm>
          <a:prstGeom prst="rect">
            <a:avLst/>
          </a:prstGeom>
        </p:spPr>
      </p:pic>
      <p:pic>
        <p:nvPicPr>
          <p:cNvPr id="6" name="Picture 5"/>
          <p:cNvPicPr>
            <a:picLocks noChangeAspect="1"/>
          </p:cNvPicPr>
          <p:nvPr/>
        </p:nvPicPr>
        <p:blipFill rotWithShape="1">
          <a:blip r:embed="rId3"/>
          <a:srcRect l="17667" t="17907" r="61392" b="45332"/>
          <a:stretch>
            <a:fillRect/>
          </a:stretch>
        </p:blipFill>
        <p:spPr>
          <a:xfrm>
            <a:off x="2057482" y="1211888"/>
            <a:ext cx="1551292" cy="2181940"/>
          </a:xfrm>
          <a:prstGeom prst="rect">
            <a:avLst/>
          </a:prstGeom>
        </p:spPr>
      </p:pic>
      <p:pic>
        <p:nvPicPr>
          <p:cNvPr id="7" name="Picture 6"/>
          <p:cNvPicPr>
            <a:picLocks noChangeAspect="1"/>
          </p:cNvPicPr>
          <p:nvPr/>
        </p:nvPicPr>
        <p:blipFill rotWithShape="1">
          <a:blip r:embed="rId4"/>
          <a:srcRect l="17833" t="18721" r="53167" b="18354"/>
          <a:stretch>
            <a:fillRect/>
          </a:stretch>
        </p:blipFill>
        <p:spPr>
          <a:xfrm>
            <a:off x="3979922" y="1211536"/>
            <a:ext cx="2009486" cy="2539979"/>
          </a:xfrm>
          <a:prstGeom prst="rect">
            <a:avLst/>
          </a:prstGeom>
        </p:spPr>
      </p:pic>
      <p:sp>
        <p:nvSpPr>
          <p:cNvPr id="8" name="TextBox 7"/>
          <p:cNvSpPr txBox="1"/>
          <p:nvPr/>
        </p:nvSpPr>
        <p:spPr>
          <a:xfrm>
            <a:off x="2806216" y="3206577"/>
            <a:ext cx="1284377" cy="400037"/>
          </a:xfrm>
          <a:prstGeom prst="rect">
            <a:avLst/>
          </a:prstGeom>
          <a:noFill/>
        </p:spPr>
        <p:txBody>
          <a:bodyPr wrap="square" lIns="91365" tIns="45684" rIns="91365" bIns="45684" rtlCol="0">
            <a:spAutoFit/>
          </a:bodyPr>
          <a:lstStyle/>
          <a:p>
            <a:r>
              <a:rPr lang="en-ID" sz="1000" b="1" dirty="0" err="1">
                <a:latin typeface="Product Sans" panose="020B0403030502040203" pitchFamily="34" charset="0"/>
              </a:rPr>
              <a:t>Klik</a:t>
            </a:r>
            <a:r>
              <a:rPr lang="en-ID" sz="1000" b="1" dirty="0">
                <a:latin typeface="Product Sans" panose="020B0403030502040203" pitchFamily="34" charset="0"/>
              </a:rPr>
              <a:t> </a:t>
            </a:r>
            <a:r>
              <a:rPr lang="en-ID" sz="1000" b="1" dirty="0" err="1">
                <a:latin typeface="Product Sans" panose="020B0403030502040203" pitchFamily="34" charset="0"/>
              </a:rPr>
              <a:t>untuk</a:t>
            </a:r>
            <a:r>
              <a:rPr lang="en-ID" sz="1000" b="1" dirty="0">
                <a:latin typeface="Product Sans" panose="020B0403030502040203" pitchFamily="34" charset="0"/>
              </a:rPr>
              <a:t> </a:t>
            </a:r>
            <a:r>
              <a:rPr lang="en-ID" sz="1000" b="1" dirty="0" err="1">
                <a:latin typeface="Product Sans" panose="020B0403030502040203" pitchFamily="34" charset="0"/>
              </a:rPr>
              <a:t>mengupload</a:t>
            </a:r>
            <a:r>
              <a:rPr lang="en-ID" sz="1000" b="1" dirty="0">
                <a:latin typeface="Product Sans" panose="020B0403030502040203" pitchFamily="34" charset="0"/>
              </a:rPr>
              <a:t> Doc</a:t>
            </a:r>
            <a:endParaRPr lang="id-ID" sz="1000" b="1" dirty="0">
              <a:latin typeface="Product Sans" panose="020B0403030502040203" pitchFamily="34" charset="0"/>
            </a:endParaRPr>
          </a:p>
        </p:txBody>
      </p:sp>
      <p:pic>
        <p:nvPicPr>
          <p:cNvPr id="9" name="Graphic 132" descr="Line Arrow: Clockwise curve"/>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0800000">
            <a:off x="2689607" y="2300184"/>
            <a:ext cx="893282" cy="893282"/>
          </a:xfrm>
          <a:prstGeom prst="rect">
            <a:avLst/>
          </a:prstGeom>
        </p:spPr>
      </p:pic>
      <p:sp>
        <p:nvSpPr>
          <p:cNvPr id="10" name="TextBox 9"/>
          <p:cNvSpPr txBox="1"/>
          <p:nvPr/>
        </p:nvSpPr>
        <p:spPr>
          <a:xfrm>
            <a:off x="6454853" y="1749354"/>
            <a:ext cx="929394" cy="707813"/>
          </a:xfrm>
          <a:prstGeom prst="rect">
            <a:avLst/>
          </a:prstGeom>
          <a:noFill/>
        </p:spPr>
        <p:txBody>
          <a:bodyPr wrap="square" lIns="91365" tIns="45684" rIns="91365" bIns="45684" rtlCol="0">
            <a:spAutoFit/>
          </a:bodyPr>
          <a:lstStyle/>
          <a:p>
            <a:r>
              <a:rPr lang="en-ID" sz="1000" b="1" dirty="0">
                <a:latin typeface="Product Sans" panose="020B0403030502040203" pitchFamily="34" charset="0"/>
              </a:rPr>
              <a:t>Di </a:t>
            </a:r>
            <a:r>
              <a:rPr lang="en-ID" sz="1000" b="1" dirty="0" err="1">
                <a:latin typeface="Product Sans" panose="020B0403030502040203" pitchFamily="34" charset="0"/>
              </a:rPr>
              <a:t>isi</a:t>
            </a:r>
            <a:r>
              <a:rPr lang="en-ID" sz="1000" b="1" dirty="0">
                <a:latin typeface="Product Sans" panose="020B0403030502040203" pitchFamily="34" charset="0"/>
              </a:rPr>
              <a:t> </a:t>
            </a:r>
            <a:r>
              <a:rPr lang="en-ID" sz="1000" b="1" dirty="0" err="1">
                <a:latin typeface="Product Sans" panose="020B0403030502040203" pitchFamily="34" charset="0"/>
              </a:rPr>
              <a:t>dengan</a:t>
            </a:r>
            <a:r>
              <a:rPr lang="en-ID" sz="1000" b="1" dirty="0">
                <a:latin typeface="Product Sans" panose="020B0403030502040203" pitchFamily="34" charset="0"/>
              </a:rPr>
              <a:t> Nama Doc Yang Di Upload</a:t>
            </a:r>
            <a:endParaRPr lang="id-ID" sz="1000" b="1" dirty="0">
              <a:latin typeface="Product Sans" panose="020B0403030502040203" pitchFamily="34" charset="0"/>
            </a:endParaRPr>
          </a:p>
        </p:txBody>
      </p:sp>
      <p:cxnSp>
        <p:nvCxnSpPr>
          <p:cNvPr id="11" name="Straight Arrow Connector 10"/>
          <p:cNvCxnSpPr/>
          <p:nvPr/>
        </p:nvCxnSpPr>
        <p:spPr>
          <a:xfrm>
            <a:off x="5723311" y="2073580"/>
            <a:ext cx="647290" cy="0"/>
          </a:xfrm>
          <a:prstGeom prst="straightConnector1">
            <a:avLst/>
          </a:prstGeom>
          <a:ln w="476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377628" y="3069412"/>
            <a:ext cx="929394" cy="246149"/>
          </a:xfrm>
          <a:prstGeom prst="rect">
            <a:avLst/>
          </a:prstGeom>
          <a:noFill/>
        </p:spPr>
        <p:txBody>
          <a:bodyPr wrap="square" lIns="91365" tIns="45684" rIns="91365" bIns="45684" rtlCol="0">
            <a:spAutoFit/>
          </a:bodyPr>
          <a:lstStyle/>
          <a:p>
            <a:r>
              <a:rPr lang="en-ID" sz="1000" b="1" dirty="0" err="1">
                <a:latin typeface="Product Sans" panose="020B0403030502040203" pitchFamily="34" charset="0"/>
              </a:rPr>
              <a:t>Pilih</a:t>
            </a:r>
            <a:r>
              <a:rPr lang="en-ID" sz="1000" b="1" dirty="0">
                <a:latin typeface="Product Sans" panose="020B0403030502040203" pitchFamily="34" charset="0"/>
              </a:rPr>
              <a:t> Doc </a:t>
            </a:r>
            <a:endParaRPr lang="id-ID" sz="1000" b="1" dirty="0">
              <a:latin typeface="Product Sans" panose="020B0403030502040203" pitchFamily="34" charset="0"/>
            </a:endParaRPr>
          </a:p>
        </p:txBody>
      </p:sp>
      <p:cxnSp>
        <p:nvCxnSpPr>
          <p:cNvPr id="13" name="Straight Arrow Connector 12"/>
          <p:cNvCxnSpPr/>
          <p:nvPr/>
        </p:nvCxnSpPr>
        <p:spPr>
          <a:xfrm>
            <a:off x="5722187" y="3174368"/>
            <a:ext cx="496104" cy="0"/>
          </a:xfrm>
          <a:prstGeom prst="straightConnector1">
            <a:avLst/>
          </a:prstGeom>
          <a:ln w="476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370601" y="3544146"/>
            <a:ext cx="929394" cy="246149"/>
          </a:xfrm>
          <a:prstGeom prst="rect">
            <a:avLst/>
          </a:prstGeom>
          <a:noFill/>
        </p:spPr>
        <p:txBody>
          <a:bodyPr wrap="square" lIns="91365" tIns="45684" rIns="91365" bIns="45684" rtlCol="0">
            <a:spAutoFit/>
          </a:bodyPr>
          <a:lstStyle/>
          <a:p>
            <a:r>
              <a:rPr lang="en-ID" sz="1000" b="1" dirty="0" err="1">
                <a:latin typeface="Product Sans" panose="020B0403030502040203" pitchFamily="34" charset="0"/>
              </a:rPr>
              <a:t>Klik</a:t>
            </a:r>
            <a:r>
              <a:rPr lang="en-ID" sz="1000" b="1" dirty="0">
                <a:latin typeface="Product Sans" panose="020B0403030502040203" pitchFamily="34" charset="0"/>
              </a:rPr>
              <a:t> </a:t>
            </a:r>
            <a:r>
              <a:rPr lang="en-ID" sz="1000" b="1" dirty="0" err="1">
                <a:latin typeface="Product Sans" panose="020B0403030502040203" pitchFamily="34" charset="0"/>
              </a:rPr>
              <a:t>Simpan</a:t>
            </a:r>
            <a:endParaRPr lang="id-ID" sz="1000" b="1" dirty="0">
              <a:latin typeface="Product Sans" panose="020B0403030502040203" pitchFamily="34" charset="0"/>
            </a:endParaRPr>
          </a:p>
        </p:txBody>
      </p:sp>
      <p:cxnSp>
        <p:nvCxnSpPr>
          <p:cNvPr id="15" name="Straight Arrow Connector 14"/>
          <p:cNvCxnSpPr/>
          <p:nvPr/>
        </p:nvCxnSpPr>
        <p:spPr>
          <a:xfrm>
            <a:off x="5711499" y="3649101"/>
            <a:ext cx="496104" cy="0"/>
          </a:xfrm>
          <a:prstGeom prst="straightConnector1">
            <a:avLst/>
          </a:prstGeom>
          <a:ln w="476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Tampungan Konten 2"/>
          <p:cNvSpPr txBox="1"/>
          <p:nvPr/>
        </p:nvSpPr>
        <p:spPr>
          <a:xfrm>
            <a:off x="3162376" y="2457716"/>
            <a:ext cx="302101" cy="266180"/>
          </a:xfrm>
          <a:prstGeom prst="rect">
            <a:avLst/>
          </a:prstGeom>
        </p:spPr>
        <p:txBody>
          <a:bodyPr vert="horz" lIns="56649" tIns="28324" rIns="56649" bIns="28324"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ID" sz="1000" dirty="0"/>
              <a:t>1</a:t>
            </a:r>
            <a:endParaRPr lang="en-US" sz="1000" dirty="0"/>
          </a:p>
        </p:txBody>
      </p:sp>
      <p:sp>
        <p:nvSpPr>
          <p:cNvPr id="17" name="Tampungan Konten 2"/>
          <p:cNvSpPr txBox="1"/>
          <p:nvPr/>
        </p:nvSpPr>
        <p:spPr>
          <a:xfrm>
            <a:off x="5972301" y="1826341"/>
            <a:ext cx="513334" cy="256981"/>
          </a:xfrm>
          <a:prstGeom prst="rect">
            <a:avLst/>
          </a:prstGeom>
        </p:spPr>
        <p:txBody>
          <a:bodyPr vert="horz" lIns="56649" tIns="28324" rIns="56649" bIns="28324"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ID" sz="1000" dirty="0"/>
              <a:t>2</a:t>
            </a:r>
            <a:endParaRPr lang="en-US" sz="1000" dirty="0"/>
          </a:p>
        </p:txBody>
      </p:sp>
      <p:sp>
        <p:nvSpPr>
          <p:cNvPr id="18" name="Tampungan Konten 2"/>
          <p:cNvSpPr txBox="1"/>
          <p:nvPr/>
        </p:nvSpPr>
        <p:spPr>
          <a:xfrm>
            <a:off x="5932643" y="2925349"/>
            <a:ext cx="302101" cy="266180"/>
          </a:xfrm>
          <a:prstGeom prst="rect">
            <a:avLst/>
          </a:prstGeom>
        </p:spPr>
        <p:txBody>
          <a:bodyPr vert="horz" lIns="56649" tIns="28324" rIns="56649" bIns="28324"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ID" sz="1000" dirty="0"/>
              <a:t>3</a:t>
            </a:r>
            <a:endParaRPr lang="en-US" sz="1000" dirty="0"/>
          </a:p>
        </p:txBody>
      </p:sp>
      <p:sp>
        <p:nvSpPr>
          <p:cNvPr id="19" name="Tampungan Konten 2"/>
          <p:cNvSpPr txBox="1"/>
          <p:nvPr/>
        </p:nvSpPr>
        <p:spPr>
          <a:xfrm>
            <a:off x="5901419" y="3640365"/>
            <a:ext cx="302101" cy="266180"/>
          </a:xfrm>
          <a:prstGeom prst="rect">
            <a:avLst/>
          </a:prstGeom>
        </p:spPr>
        <p:txBody>
          <a:bodyPr vert="horz" lIns="56649" tIns="28324" rIns="56649" bIns="28324"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ID" sz="1000" dirty="0"/>
              <a:t>4</a:t>
            </a:r>
            <a:endParaRPr lang="en-US" sz="1000" dirty="0"/>
          </a:p>
        </p:txBody>
      </p:sp>
      <p:sp>
        <p:nvSpPr>
          <p:cNvPr id="20" name="Slide Number Placeholder 2"/>
          <p:cNvSpPr>
            <a:spLocks noGrp="1"/>
          </p:cNvSpPr>
          <p:nvPr/>
        </p:nvSpPr>
        <p:spPr>
          <a:xfrm>
            <a:off x="7113276" y="5006975"/>
            <a:ext cx="446405" cy="251460"/>
          </a:xfrm>
          <a:prstGeom prst="rect">
            <a:avLst/>
          </a:prstGeom>
          <a:solidFill>
            <a:srgbClr val="F9BE19"/>
          </a:solidFill>
        </p:spPr>
        <p:txBody>
          <a:bodyPr vert="horz" lIns="91365" tIns="45684" rIns="91365" bIns="45684"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32">
              <a:defRPr/>
            </a:pPr>
            <a:fld id="{05502A5B-6024-440D-A5A9-5A109256076E}" type="slidenum">
              <a:rPr lang="en-US" b="1">
                <a:solidFill>
                  <a:schemeClr val="tx1"/>
                </a:solidFill>
                <a:latin typeface="Calibri" panose="020F0502020204030204"/>
              </a:rPr>
              <a:pPr defTabSz="913632">
                <a:defRPr/>
              </a:pPr>
              <a:t>142</a:t>
            </a:fld>
            <a:endParaRPr lang="en-US" b="1">
              <a:solidFill>
                <a:schemeClr val="tx1"/>
              </a:solidFill>
              <a:latin typeface="Calibri" panose="020F0502020204030204"/>
            </a:endParaRPr>
          </a:p>
        </p:txBody>
      </p:sp>
    </p:spTree>
    <p:extLst>
      <p:ext uri="{BB962C8B-B14F-4D97-AF65-F5344CB8AC3E}">
        <p14:creationId xmlns:p14="http://schemas.microsoft.com/office/powerpoint/2010/main" val="43771290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Judul 1"/>
          <p:cNvSpPr>
            <a:spLocks noGrp="1"/>
          </p:cNvSpPr>
          <p:nvPr>
            <p:ph type="title"/>
          </p:nvPr>
        </p:nvSpPr>
        <p:spPr>
          <a:xfrm>
            <a:off x="215837" y="274885"/>
            <a:ext cx="6520220" cy="344032"/>
          </a:xfrm>
        </p:spPr>
        <p:txBody>
          <a:bodyPr>
            <a:noAutofit/>
          </a:bodyPr>
          <a:lstStyle/>
          <a:p>
            <a:pPr algn="l"/>
            <a:r>
              <a:rPr lang="en-US" dirty="0" err="1"/>
              <a:t>Lanjutan</a:t>
            </a:r>
            <a:r>
              <a:rPr lang="en-US" dirty="0"/>
              <a:t>…(</a:t>
            </a:r>
            <a:r>
              <a:rPr lang="en-US" b="1" dirty="0"/>
              <a:t>HASIL </a:t>
            </a:r>
            <a:r>
              <a:rPr lang="en-US" b="1" i="1" dirty="0"/>
              <a:t>UPLOAD)</a:t>
            </a:r>
          </a:p>
        </p:txBody>
      </p:sp>
      <p:sp>
        <p:nvSpPr>
          <p:cNvPr id="4" name="Tampungan Konten 2"/>
          <p:cNvSpPr txBox="1"/>
          <p:nvPr/>
        </p:nvSpPr>
        <p:spPr>
          <a:xfrm>
            <a:off x="3898607" y="4257653"/>
            <a:ext cx="2944475" cy="595328"/>
          </a:xfrm>
          <a:prstGeom prst="rect">
            <a:avLst/>
          </a:prstGeom>
        </p:spPr>
        <p:txBody>
          <a:bodyPr vert="horz" lIns="56649" tIns="28324" rIns="56649" bIns="28324"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endParaRPr lang="en-US" sz="1200" dirty="0"/>
          </a:p>
        </p:txBody>
      </p:sp>
      <p:pic>
        <p:nvPicPr>
          <p:cNvPr id="5" name="Picture 4"/>
          <p:cNvPicPr>
            <a:picLocks noChangeAspect="1"/>
          </p:cNvPicPr>
          <p:nvPr/>
        </p:nvPicPr>
        <p:blipFill rotWithShape="1">
          <a:blip r:embed="rId2"/>
          <a:srcRect l="18511" t="42869" r="3890" b="23642"/>
          <a:stretch>
            <a:fillRect/>
          </a:stretch>
        </p:blipFill>
        <p:spPr>
          <a:xfrm>
            <a:off x="215837" y="881429"/>
            <a:ext cx="7128000" cy="2494231"/>
          </a:xfrm>
          <a:prstGeom prst="rect">
            <a:avLst/>
          </a:prstGeom>
        </p:spPr>
      </p:pic>
      <p:sp>
        <p:nvSpPr>
          <p:cNvPr id="6" name="Slide Number Placeholder 2"/>
          <p:cNvSpPr>
            <a:spLocks noGrp="1"/>
          </p:cNvSpPr>
          <p:nvPr/>
        </p:nvSpPr>
        <p:spPr>
          <a:xfrm>
            <a:off x="7113276" y="5006975"/>
            <a:ext cx="446405" cy="251460"/>
          </a:xfrm>
          <a:prstGeom prst="rect">
            <a:avLst/>
          </a:prstGeom>
          <a:solidFill>
            <a:srgbClr val="F9BE19"/>
          </a:solidFill>
        </p:spPr>
        <p:txBody>
          <a:bodyPr vert="horz" lIns="91365" tIns="45684" rIns="91365" bIns="45684"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32">
              <a:defRPr/>
            </a:pPr>
            <a:fld id="{05502A5B-6024-440D-A5A9-5A109256076E}" type="slidenum">
              <a:rPr lang="en-US" b="1">
                <a:solidFill>
                  <a:schemeClr val="tx1"/>
                </a:solidFill>
                <a:latin typeface="Calibri" panose="020F0502020204030204"/>
              </a:rPr>
              <a:pPr defTabSz="913632">
                <a:defRPr/>
              </a:pPr>
              <a:t>143</a:t>
            </a:fld>
            <a:endParaRPr lang="en-US" b="1">
              <a:solidFill>
                <a:schemeClr val="tx1"/>
              </a:solidFill>
              <a:latin typeface="Calibri" panose="020F0502020204030204"/>
            </a:endParaRPr>
          </a:p>
        </p:txBody>
      </p:sp>
    </p:spTree>
    <p:extLst>
      <p:ext uri="{BB962C8B-B14F-4D97-AF65-F5344CB8AC3E}">
        <p14:creationId xmlns:p14="http://schemas.microsoft.com/office/powerpoint/2010/main" val="68563103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Judul 1"/>
          <p:cNvSpPr>
            <a:spLocks noGrp="1"/>
          </p:cNvSpPr>
          <p:nvPr>
            <p:ph type="title"/>
          </p:nvPr>
        </p:nvSpPr>
        <p:spPr>
          <a:xfrm>
            <a:off x="379856" y="158460"/>
            <a:ext cx="6520220" cy="344032"/>
          </a:xfrm>
        </p:spPr>
        <p:txBody>
          <a:bodyPr>
            <a:noAutofit/>
          </a:bodyPr>
          <a:lstStyle/>
          <a:p>
            <a:pPr algn="l"/>
            <a:r>
              <a:rPr lang="en-US" dirty="0" err="1"/>
              <a:t>Lanjutan</a:t>
            </a:r>
            <a:r>
              <a:rPr lang="en-US" dirty="0"/>
              <a:t>…</a:t>
            </a:r>
            <a:r>
              <a:rPr lang="id-ID" dirty="0"/>
              <a:t> </a:t>
            </a:r>
            <a:r>
              <a:rPr lang="en-US" dirty="0"/>
              <a:t>(MENU TANGGAPAN INSTANSI)</a:t>
            </a:r>
          </a:p>
        </p:txBody>
      </p:sp>
      <p:sp>
        <p:nvSpPr>
          <p:cNvPr id="4" name="Tampungan Konten 2"/>
          <p:cNvSpPr txBox="1">
            <a:spLocks/>
          </p:cNvSpPr>
          <p:nvPr/>
        </p:nvSpPr>
        <p:spPr>
          <a:xfrm>
            <a:off x="4017963" y="1231900"/>
            <a:ext cx="3541712" cy="1495425"/>
          </a:xfrm>
          <a:prstGeom prst="rect">
            <a:avLst/>
          </a:prstGeom>
        </p:spPr>
        <p:txBody>
          <a:bodyPr vert="horz" lIns="91440" tIns="45720" rIns="91440" bIns="45720" rtlCol="0">
            <a:noAutofit/>
          </a:bodyPr>
          <a:lstStyle>
            <a:lvl1pPr marL="177599" indent="-177599" algn="l" defTabSz="710397" rtl="0" eaLnBrk="1" latinLnBrk="0" hangingPunct="1">
              <a:lnSpc>
                <a:spcPct val="90000"/>
              </a:lnSpc>
              <a:spcBef>
                <a:spcPts val="777"/>
              </a:spcBef>
              <a:buFont typeface="Arial" panose="020B0604020202020204" pitchFamily="34" charset="0"/>
              <a:buChar char="•"/>
              <a:defRPr sz="2175" kern="1200">
                <a:solidFill>
                  <a:schemeClr val="tx1"/>
                </a:solidFill>
                <a:latin typeface="+mn-lt"/>
                <a:ea typeface="+mn-ea"/>
                <a:cs typeface="+mn-cs"/>
              </a:defRPr>
            </a:lvl1pPr>
            <a:lvl2pPr marL="532798" indent="-177599" algn="l" defTabSz="710397" rtl="0" eaLnBrk="1" latinLnBrk="0" hangingPunct="1">
              <a:lnSpc>
                <a:spcPct val="90000"/>
              </a:lnSpc>
              <a:spcBef>
                <a:spcPts val="388"/>
              </a:spcBef>
              <a:buFont typeface="Arial" panose="020B0604020202020204" pitchFamily="34" charset="0"/>
              <a:buChar char="•"/>
              <a:defRPr sz="1865" kern="1200">
                <a:solidFill>
                  <a:schemeClr val="tx1"/>
                </a:solidFill>
                <a:latin typeface="+mn-lt"/>
                <a:ea typeface="+mn-ea"/>
                <a:cs typeface="+mn-cs"/>
              </a:defRPr>
            </a:lvl2pPr>
            <a:lvl3pPr marL="887997" indent="-177599" algn="l" defTabSz="710397" rtl="0" eaLnBrk="1" latinLnBrk="0" hangingPunct="1">
              <a:lnSpc>
                <a:spcPct val="90000"/>
              </a:lnSpc>
              <a:spcBef>
                <a:spcPts val="388"/>
              </a:spcBef>
              <a:buFont typeface="Arial" panose="020B0604020202020204" pitchFamily="34" charset="0"/>
              <a:buChar char="•"/>
              <a:defRPr sz="1554" kern="1200">
                <a:solidFill>
                  <a:schemeClr val="tx1"/>
                </a:solidFill>
                <a:latin typeface="+mn-lt"/>
                <a:ea typeface="+mn-ea"/>
                <a:cs typeface="+mn-cs"/>
              </a:defRPr>
            </a:lvl3pPr>
            <a:lvl4pPr marL="1243195" indent="-177599" algn="l" defTabSz="710397" rtl="0" eaLnBrk="1" latinLnBrk="0" hangingPunct="1">
              <a:lnSpc>
                <a:spcPct val="90000"/>
              </a:lnSpc>
              <a:spcBef>
                <a:spcPts val="388"/>
              </a:spcBef>
              <a:buFont typeface="Arial" panose="020B0604020202020204" pitchFamily="34" charset="0"/>
              <a:buChar char="•"/>
              <a:defRPr sz="1398" kern="1200">
                <a:solidFill>
                  <a:schemeClr val="tx1"/>
                </a:solidFill>
                <a:latin typeface="+mn-lt"/>
                <a:ea typeface="+mn-ea"/>
                <a:cs typeface="+mn-cs"/>
              </a:defRPr>
            </a:lvl4pPr>
            <a:lvl5pPr marL="1598394" indent="-177599" algn="l" defTabSz="710397" rtl="0" eaLnBrk="1" latinLnBrk="0" hangingPunct="1">
              <a:lnSpc>
                <a:spcPct val="90000"/>
              </a:lnSpc>
              <a:spcBef>
                <a:spcPts val="388"/>
              </a:spcBef>
              <a:buFont typeface="Arial" panose="020B0604020202020204" pitchFamily="34" charset="0"/>
              <a:buChar char="•"/>
              <a:defRPr sz="1398" kern="1200">
                <a:solidFill>
                  <a:schemeClr val="tx1"/>
                </a:solidFill>
                <a:latin typeface="+mn-lt"/>
                <a:ea typeface="+mn-ea"/>
                <a:cs typeface="+mn-cs"/>
              </a:defRPr>
            </a:lvl5pPr>
            <a:lvl6pPr marL="1953593" indent="-177599" algn="l" defTabSz="710397" rtl="0" eaLnBrk="1" latinLnBrk="0" hangingPunct="1">
              <a:lnSpc>
                <a:spcPct val="90000"/>
              </a:lnSpc>
              <a:spcBef>
                <a:spcPts val="388"/>
              </a:spcBef>
              <a:buFont typeface="Arial" panose="020B0604020202020204" pitchFamily="34" charset="0"/>
              <a:buChar char="•"/>
              <a:defRPr sz="1398" kern="1200">
                <a:solidFill>
                  <a:schemeClr val="tx1"/>
                </a:solidFill>
                <a:latin typeface="+mn-lt"/>
                <a:ea typeface="+mn-ea"/>
                <a:cs typeface="+mn-cs"/>
              </a:defRPr>
            </a:lvl6pPr>
            <a:lvl7pPr marL="2308791" indent="-177599" algn="l" defTabSz="710397" rtl="0" eaLnBrk="1" latinLnBrk="0" hangingPunct="1">
              <a:lnSpc>
                <a:spcPct val="90000"/>
              </a:lnSpc>
              <a:spcBef>
                <a:spcPts val="388"/>
              </a:spcBef>
              <a:buFont typeface="Arial" panose="020B0604020202020204" pitchFamily="34" charset="0"/>
              <a:buChar char="•"/>
              <a:defRPr sz="1398" kern="1200">
                <a:solidFill>
                  <a:schemeClr val="tx1"/>
                </a:solidFill>
                <a:latin typeface="+mn-lt"/>
                <a:ea typeface="+mn-ea"/>
                <a:cs typeface="+mn-cs"/>
              </a:defRPr>
            </a:lvl7pPr>
            <a:lvl8pPr marL="2663990" indent="-177599" algn="l" defTabSz="710397" rtl="0" eaLnBrk="1" latinLnBrk="0" hangingPunct="1">
              <a:lnSpc>
                <a:spcPct val="90000"/>
              </a:lnSpc>
              <a:spcBef>
                <a:spcPts val="388"/>
              </a:spcBef>
              <a:buFont typeface="Arial" panose="020B0604020202020204" pitchFamily="34" charset="0"/>
              <a:buChar char="•"/>
              <a:defRPr sz="1398" kern="1200">
                <a:solidFill>
                  <a:schemeClr val="tx1"/>
                </a:solidFill>
                <a:latin typeface="+mn-lt"/>
                <a:ea typeface="+mn-ea"/>
                <a:cs typeface="+mn-cs"/>
              </a:defRPr>
            </a:lvl8pPr>
            <a:lvl9pPr marL="3019189" indent="-177599" algn="l" defTabSz="710397" rtl="0" eaLnBrk="1" latinLnBrk="0" hangingPunct="1">
              <a:lnSpc>
                <a:spcPct val="90000"/>
              </a:lnSpc>
              <a:spcBef>
                <a:spcPts val="388"/>
              </a:spcBef>
              <a:buFont typeface="Arial" panose="020B0604020202020204" pitchFamily="34" charset="0"/>
              <a:buChar char="•"/>
              <a:defRPr sz="1398" kern="1200">
                <a:solidFill>
                  <a:schemeClr val="tx1"/>
                </a:solidFill>
                <a:latin typeface="+mn-lt"/>
                <a:ea typeface="+mn-ea"/>
                <a:cs typeface="+mn-cs"/>
              </a:defRPr>
            </a:lvl9pPr>
          </a:lstStyle>
          <a:p>
            <a:pPr marL="0" indent="0" algn="just">
              <a:buFont typeface="Arial" panose="020B0604020202020204" pitchFamily="34" charset="0"/>
              <a:buNone/>
            </a:pPr>
            <a:r>
              <a:rPr lang="en-US" sz="1200" b="1">
                <a:latin typeface="Arial" panose="020B0604020202020204" pitchFamily="34" charset="0"/>
                <a:cs typeface="Arial" panose="020B0604020202020204" pitchFamily="34" charset="0"/>
              </a:rPr>
              <a:t>Tanggapan umum atas instansi pemerintah instansi. </a:t>
            </a:r>
          </a:p>
          <a:p>
            <a:pPr marL="0" indent="0" algn="just">
              <a:buFont typeface="Arial" panose="020B0604020202020204" pitchFamily="34" charset="0"/>
              <a:buNone/>
            </a:pPr>
            <a:r>
              <a:rPr lang="en-US" sz="1200">
                <a:latin typeface="Arial" panose="020B0604020202020204" pitchFamily="34" charset="0"/>
                <a:cs typeface="Arial" panose="020B0604020202020204" pitchFamily="34" charset="0"/>
              </a:rPr>
              <a:t>Pada menu ini, tanggapan yang diberikan adalah tanggapan secara keseluruhan atas pelaksanaan akuntabilitas kinerja di Kementerian/Lembaga/ pemerintah. Admin Kementerian/Lembaga/ pemerintah daerah dapat membaca tanggapan dari evaluator Kementerian PAN RB dan dapat membalas tanggapan. </a:t>
            </a:r>
            <a:endParaRPr lang="en-US" sz="1200" dirty="0">
              <a:latin typeface="Arial" panose="020B0604020202020204" pitchFamily="34" charset="0"/>
              <a:cs typeface="Arial" panose="020B0604020202020204" pitchFamily="34" charset="0"/>
            </a:endParaRPr>
          </a:p>
        </p:txBody>
      </p:sp>
      <p:pic>
        <p:nvPicPr>
          <p:cNvPr id="5" name="Gambar 4"/>
          <p:cNvPicPr>
            <a:picLocks noChangeAspect="1"/>
          </p:cNvPicPr>
          <p:nvPr/>
        </p:nvPicPr>
        <p:blipFill rotWithShape="1">
          <a:blip r:embed="rId2"/>
          <a:srcRect t="2963" b="4757"/>
          <a:stretch>
            <a:fillRect/>
          </a:stretch>
        </p:blipFill>
        <p:spPr>
          <a:xfrm>
            <a:off x="3791449" y="3008593"/>
            <a:ext cx="3545029" cy="1840143"/>
          </a:xfrm>
          <a:prstGeom prst="rect">
            <a:avLst/>
          </a:prstGeom>
        </p:spPr>
      </p:pic>
      <p:pic>
        <p:nvPicPr>
          <p:cNvPr id="6" name="Gambar 6"/>
          <p:cNvPicPr>
            <a:picLocks noChangeAspect="1"/>
          </p:cNvPicPr>
          <p:nvPr/>
        </p:nvPicPr>
        <p:blipFill rotWithShape="1">
          <a:blip r:embed="rId3"/>
          <a:srcRect t="4174" b="4512"/>
          <a:stretch>
            <a:fillRect/>
          </a:stretch>
        </p:blipFill>
        <p:spPr>
          <a:xfrm>
            <a:off x="428282" y="1382666"/>
            <a:ext cx="3069686" cy="1576703"/>
          </a:xfrm>
          <a:prstGeom prst="rect">
            <a:avLst/>
          </a:prstGeom>
        </p:spPr>
      </p:pic>
      <p:sp>
        <p:nvSpPr>
          <p:cNvPr id="7" name="Tampungan Konten 2"/>
          <p:cNvSpPr txBox="1"/>
          <p:nvPr/>
        </p:nvSpPr>
        <p:spPr>
          <a:xfrm>
            <a:off x="428288" y="3315570"/>
            <a:ext cx="3260109" cy="1386426"/>
          </a:xfrm>
          <a:prstGeom prst="rect">
            <a:avLst/>
          </a:prstGeom>
        </p:spPr>
        <p:txBody>
          <a:bodyPr vert="horz" lIns="56649" tIns="28324" rIns="56649" bIns="28324"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1200" b="1" dirty="0" err="1">
                <a:latin typeface="Arial" panose="020B0604020202020204" pitchFamily="34" charset="0"/>
                <a:cs typeface="Arial" panose="020B0604020202020204" pitchFamily="34" charset="0"/>
              </a:rPr>
              <a:t>Tanggapan</a:t>
            </a:r>
            <a:r>
              <a:rPr lang="en-US" sz="1200" b="1" dirty="0">
                <a:latin typeface="Arial" panose="020B0604020202020204" pitchFamily="34" charset="0"/>
                <a:cs typeface="Arial" panose="020B0604020202020204" pitchFamily="34" charset="0"/>
              </a:rPr>
              <a:t> </a:t>
            </a:r>
            <a:r>
              <a:rPr lang="en-US" sz="1200" b="1" dirty="0" err="1">
                <a:latin typeface="Arial" panose="020B0604020202020204" pitchFamily="34" charset="0"/>
                <a:cs typeface="Arial" panose="020B0604020202020204" pitchFamily="34" charset="0"/>
              </a:rPr>
              <a:t>atas</a:t>
            </a:r>
            <a:r>
              <a:rPr lang="en-US" sz="1200" b="1" dirty="0">
                <a:latin typeface="Arial" panose="020B0604020202020204" pitchFamily="34" charset="0"/>
                <a:cs typeface="Arial" panose="020B0604020202020204" pitchFamily="34" charset="0"/>
              </a:rPr>
              <a:t> </a:t>
            </a:r>
            <a:r>
              <a:rPr lang="en-US" sz="1200" b="1" dirty="0" err="1">
                <a:latin typeface="Arial" panose="020B0604020202020204" pitchFamily="34" charset="0"/>
                <a:cs typeface="Arial" panose="020B0604020202020204" pitchFamily="34" charset="0"/>
              </a:rPr>
              <a:t>setiap</a:t>
            </a:r>
            <a:r>
              <a:rPr lang="en-US" sz="1200" b="1" dirty="0">
                <a:latin typeface="Arial" panose="020B0604020202020204" pitchFamily="34" charset="0"/>
                <a:cs typeface="Arial" panose="020B0604020202020204" pitchFamily="34" charset="0"/>
              </a:rPr>
              <a:t> </a:t>
            </a:r>
            <a:r>
              <a:rPr lang="en-US" sz="1200" b="1" dirty="0" err="1">
                <a:latin typeface="Arial" panose="020B0604020202020204" pitchFamily="34" charset="0"/>
                <a:cs typeface="Arial" panose="020B0604020202020204" pitchFamily="34" charset="0"/>
              </a:rPr>
              <a:t>dokumen</a:t>
            </a:r>
            <a:r>
              <a:rPr lang="en-US" sz="1200" b="1" dirty="0">
                <a:latin typeface="Arial" panose="020B0604020202020204" pitchFamily="34" charset="0"/>
                <a:cs typeface="Arial" panose="020B0604020202020204" pitchFamily="34" charset="0"/>
              </a:rPr>
              <a:t>. </a:t>
            </a:r>
          </a:p>
          <a:p>
            <a:pPr marL="0" indent="0" algn="just">
              <a:buNone/>
            </a:pPr>
            <a:r>
              <a:rPr lang="en-US" sz="1200" dirty="0" err="1">
                <a:latin typeface="Arial" panose="020B0604020202020204" pitchFamily="34" charset="0"/>
                <a:cs typeface="Arial" panose="020B0604020202020204" pitchFamily="34" charset="0"/>
              </a:rPr>
              <a:t>Tanggapan</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atas</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setiap</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dokumen</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dilihat</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pada</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setiap</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dokumen</a:t>
            </a:r>
            <a:r>
              <a:rPr lang="en-US" sz="1200" dirty="0">
                <a:latin typeface="Arial" panose="020B0604020202020204" pitchFamily="34" charset="0"/>
                <a:cs typeface="Arial" panose="020B0604020202020204" pitchFamily="34" charset="0"/>
              </a:rPr>
              <a:t> yang </a:t>
            </a:r>
            <a:r>
              <a:rPr lang="en-US" sz="1200" dirty="0" err="1">
                <a:latin typeface="Arial" panose="020B0604020202020204" pitchFamily="34" charset="0"/>
                <a:cs typeface="Arial" panose="020B0604020202020204" pitchFamily="34" charset="0"/>
              </a:rPr>
              <a:t>diunggah</a:t>
            </a:r>
            <a:r>
              <a:rPr lang="en-US" sz="1200" dirty="0">
                <a:latin typeface="Arial" panose="020B0604020202020204" pitchFamily="34" charset="0"/>
                <a:cs typeface="Arial" panose="020B0604020202020204" pitchFamily="34" charset="0"/>
              </a:rPr>
              <a:t>. Pada menu </a:t>
            </a:r>
            <a:r>
              <a:rPr lang="en-US" sz="1200" dirty="0" err="1">
                <a:latin typeface="Arial" panose="020B0604020202020204" pitchFamily="34" charset="0"/>
                <a:cs typeface="Arial" panose="020B0604020202020204" pitchFamily="34" charset="0"/>
              </a:rPr>
              <a:t>ini</a:t>
            </a:r>
            <a:r>
              <a:rPr lang="en-US" sz="1200" dirty="0">
                <a:latin typeface="Arial" panose="020B0604020202020204" pitchFamily="34" charset="0"/>
                <a:cs typeface="Arial" panose="020B0604020202020204" pitchFamily="34" charset="0"/>
              </a:rPr>
              <a:t>, admin Kementerian/Lembaga/ </a:t>
            </a:r>
            <a:r>
              <a:rPr lang="en-US" sz="1200" dirty="0" err="1">
                <a:latin typeface="Arial" panose="020B0604020202020204" pitchFamily="34" charset="0"/>
                <a:cs typeface="Arial" panose="020B0604020202020204" pitchFamily="34" charset="0"/>
              </a:rPr>
              <a:t>pemerintah</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daerah</a:t>
            </a:r>
            <a:r>
              <a:rPr lang="en-US" sz="1200" dirty="0">
                <a:latin typeface="Arial" panose="020B0604020202020204" pitchFamily="34" charset="0"/>
                <a:cs typeface="Arial" panose="020B0604020202020204" pitchFamily="34" charset="0"/>
              </a:rPr>
              <a:t> dan user </a:t>
            </a:r>
            <a:r>
              <a:rPr lang="en-US" sz="1200" dirty="0" err="1">
                <a:latin typeface="Arial" panose="020B0604020202020204" pitchFamily="34" charset="0"/>
                <a:cs typeface="Arial" panose="020B0604020202020204" pitchFamily="34" charset="0"/>
              </a:rPr>
              <a:t>satuan</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kerja</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dapat</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membaca</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tanggapan</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dari</a:t>
            </a:r>
            <a:r>
              <a:rPr lang="en-US" sz="1200" dirty="0">
                <a:latin typeface="Arial" panose="020B0604020202020204" pitchFamily="34" charset="0"/>
                <a:cs typeface="Arial" panose="020B0604020202020204" pitchFamily="34" charset="0"/>
              </a:rPr>
              <a:t> evaluator dan </a:t>
            </a:r>
            <a:r>
              <a:rPr lang="en-US" sz="1200" dirty="0" err="1">
                <a:latin typeface="Arial" panose="020B0604020202020204" pitchFamily="34" charset="0"/>
                <a:cs typeface="Arial" panose="020B0604020202020204" pitchFamily="34" charset="0"/>
              </a:rPr>
              <a:t>dapat</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membalas</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tanggapan</a:t>
            </a:r>
            <a:r>
              <a:rPr lang="en-US" sz="1200" dirty="0">
                <a:latin typeface="Arial" panose="020B0604020202020204" pitchFamily="34" charset="0"/>
                <a:cs typeface="Arial" panose="020B0604020202020204" pitchFamily="34" charset="0"/>
              </a:rPr>
              <a:t>.</a:t>
            </a:r>
          </a:p>
        </p:txBody>
      </p:sp>
      <p:sp>
        <p:nvSpPr>
          <p:cNvPr id="8" name="Balon Percakapan: Persegi dengan Sudut Lengkung 11"/>
          <p:cNvSpPr/>
          <p:nvPr/>
        </p:nvSpPr>
        <p:spPr>
          <a:xfrm>
            <a:off x="2332909" y="1543825"/>
            <a:ext cx="645387" cy="279621"/>
          </a:xfrm>
          <a:prstGeom prst="wedgeRoundRectCallout">
            <a:avLst>
              <a:gd name="adj1" fmla="val -136230"/>
              <a:gd name="adj2" fmla="val 10623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lIns="91365" tIns="45684" rIns="91365" bIns="45684" rtlCol="0" anchor="ctr"/>
          <a:lstStyle/>
          <a:p>
            <a:pPr algn="ctr"/>
            <a:r>
              <a:rPr lang="en-US" sz="500" dirty="0" err="1"/>
              <a:t>Diisikan</a:t>
            </a:r>
            <a:r>
              <a:rPr lang="en-US" sz="500" dirty="0"/>
              <a:t> </a:t>
            </a:r>
            <a:r>
              <a:rPr lang="en-US" sz="500" dirty="0" err="1"/>
              <a:t>dengan</a:t>
            </a:r>
            <a:r>
              <a:rPr lang="en-US" sz="500" dirty="0"/>
              <a:t> </a:t>
            </a:r>
            <a:r>
              <a:rPr lang="en-US" sz="500" dirty="0" err="1"/>
              <a:t>keterangan</a:t>
            </a:r>
            <a:r>
              <a:rPr lang="en-US" sz="500" dirty="0"/>
              <a:t> </a:t>
            </a:r>
            <a:r>
              <a:rPr lang="en-US" sz="500" dirty="0" err="1"/>
              <a:t>nama</a:t>
            </a:r>
            <a:r>
              <a:rPr lang="en-US" sz="500" dirty="0"/>
              <a:t> </a:t>
            </a:r>
            <a:r>
              <a:rPr lang="en-US" sz="500" dirty="0" err="1"/>
              <a:t>dokumen</a:t>
            </a:r>
            <a:r>
              <a:rPr lang="en-US" sz="500" dirty="0"/>
              <a:t> yang </a:t>
            </a:r>
            <a:r>
              <a:rPr lang="en-US" sz="500" dirty="0" err="1"/>
              <a:t>diunggah</a:t>
            </a:r>
            <a:endParaRPr lang="en-US" sz="500" dirty="0"/>
          </a:p>
        </p:txBody>
      </p:sp>
      <p:sp>
        <p:nvSpPr>
          <p:cNvPr id="9" name="Balon Percakapan: Persegi dengan Sudut Lengkung 13"/>
          <p:cNvSpPr/>
          <p:nvPr/>
        </p:nvSpPr>
        <p:spPr>
          <a:xfrm>
            <a:off x="6109883" y="3380072"/>
            <a:ext cx="645387" cy="279621"/>
          </a:xfrm>
          <a:prstGeom prst="wedgeRoundRectCallout">
            <a:avLst>
              <a:gd name="adj1" fmla="val 101587"/>
              <a:gd name="adj2" fmla="val 12671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lIns="91365" tIns="45684" rIns="91365" bIns="45684" rtlCol="0" anchor="ctr"/>
          <a:lstStyle/>
          <a:p>
            <a:pPr algn="ctr"/>
            <a:r>
              <a:rPr lang="en-US" sz="500" dirty="0" err="1"/>
              <a:t>Tanggapan</a:t>
            </a:r>
            <a:r>
              <a:rPr lang="en-US" sz="500" dirty="0"/>
              <a:t> </a:t>
            </a:r>
            <a:r>
              <a:rPr lang="en-US" sz="500" dirty="0" err="1"/>
              <a:t>setiap</a:t>
            </a:r>
            <a:r>
              <a:rPr lang="en-US" sz="500" dirty="0"/>
              <a:t> </a:t>
            </a:r>
            <a:r>
              <a:rPr lang="en-US" sz="500" dirty="0" err="1"/>
              <a:t>dokumen</a:t>
            </a:r>
            <a:endParaRPr lang="en-US" sz="500" dirty="0"/>
          </a:p>
        </p:txBody>
      </p:sp>
      <p:sp>
        <p:nvSpPr>
          <p:cNvPr id="10" name="Rectangle 9"/>
          <p:cNvSpPr/>
          <p:nvPr/>
        </p:nvSpPr>
        <p:spPr>
          <a:xfrm>
            <a:off x="379856" y="671521"/>
            <a:ext cx="3910090" cy="646331"/>
          </a:xfrm>
          <a:prstGeom prst="rect">
            <a:avLst/>
          </a:prstGeom>
        </p:spPr>
        <p:txBody>
          <a:bodyPr wrap="square" lIns="91365" tIns="45684" rIns="91365" bIns="45684">
            <a:spAutoFit/>
          </a:bodyPr>
          <a:lstStyle/>
          <a:p>
            <a:r>
              <a:rPr lang="en-US" sz="1200" b="1" dirty="0" err="1">
                <a:latin typeface="Arial" panose="020B0604020202020204" pitchFamily="34" charset="0"/>
                <a:cs typeface="Arial" panose="020B0604020202020204" pitchFamily="34" charset="0"/>
              </a:rPr>
              <a:t>Terdapat</a:t>
            </a:r>
            <a:r>
              <a:rPr lang="en-US" sz="1200" b="1" dirty="0">
                <a:latin typeface="Arial" panose="020B0604020202020204" pitchFamily="34" charset="0"/>
                <a:cs typeface="Arial" panose="020B0604020202020204" pitchFamily="34" charset="0"/>
              </a:rPr>
              <a:t> </a:t>
            </a:r>
            <a:r>
              <a:rPr lang="en-US" sz="1200" b="1" dirty="0" err="1">
                <a:latin typeface="Arial" panose="020B0604020202020204" pitchFamily="34" charset="0"/>
                <a:cs typeface="Arial" panose="020B0604020202020204" pitchFamily="34" charset="0"/>
              </a:rPr>
              <a:t>dua</a:t>
            </a:r>
            <a:r>
              <a:rPr lang="en-US" sz="1200" b="1" dirty="0">
                <a:latin typeface="Arial" panose="020B0604020202020204" pitchFamily="34" charset="0"/>
                <a:cs typeface="Arial" panose="020B0604020202020204" pitchFamily="34" charset="0"/>
              </a:rPr>
              <a:t> menu </a:t>
            </a:r>
            <a:r>
              <a:rPr lang="en-US" sz="1200" b="1" dirty="0" err="1">
                <a:latin typeface="Arial" panose="020B0604020202020204" pitchFamily="34" charset="0"/>
                <a:cs typeface="Arial" panose="020B0604020202020204" pitchFamily="34" charset="0"/>
              </a:rPr>
              <a:t>tanggapan</a:t>
            </a:r>
            <a:r>
              <a:rPr lang="en-US" sz="1200" b="1" dirty="0">
                <a:latin typeface="Arial" panose="020B0604020202020204" pitchFamily="34" charset="0"/>
                <a:cs typeface="Arial" panose="020B0604020202020204" pitchFamily="34" charset="0"/>
              </a:rPr>
              <a:t>: </a:t>
            </a:r>
            <a:endParaRPr lang="id-ID" sz="1200" b="1" dirty="0">
              <a:latin typeface="Arial" panose="020B0604020202020204" pitchFamily="34" charset="0"/>
              <a:cs typeface="Arial" panose="020B0604020202020204" pitchFamily="34" charset="0"/>
            </a:endParaRPr>
          </a:p>
          <a:p>
            <a:pPr marL="228408" indent="-228408">
              <a:buAutoNum type="arabicParenR"/>
            </a:pPr>
            <a:r>
              <a:rPr lang="id-ID" sz="1200" dirty="0">
                <a:latin typeface="Arial" panose="020B0604020202020204" pitchFamily="34" charset="0"/>
                <a:cs typeface="Arial" panose="020B0604020202020204" pitchFamily="34" charset="0"/>
              </a:rPr>
              <a:t>T</a:t>
            </a:r>
            <a:r>
              <a:rPr lang="en-US" sz="1200" dirty="0" err="1">
                <a:latin typeface="Arial" panose="020B0604020202020204" pitchFamily="34" charset="0"/>
                <a:cs typeface="Arial" panose="020B0604020202020204" pitchFamily="34" charset="0"/>
              </a:rPr>
              <a:t>anggapan</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umum</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atas</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instansi</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pemerintah</a:t>
            </a:r>
            <a:r>
              <a:rPr lang="id-ID" sz="1200" dirty="0">
                <a:latin typeface="Arial" panose="020B0604020202020204" pitchFamily="34" charset="0"/>
                <a:cs typeface="Arial" panose="020B0604020202020204" pitchFamily="34" charset="0"/>
              </a:rPr>
              <a:t>;</a:t>
            </a:r>
            <a:r>
              <a:rPr lang="en-US" sz="1200" dirty="0">
                <a:latin typeface="Arial" panose="020B0604020202020204" pitchFamily="34" charset="0"/>
                <a:cs typeface="Arial" panose="020B0604020202020204" pitchFamily="34" charset="0"/>
              </a:rPr>
              <a:t> dan </a:t>
            </a:r>
            <a:endParaRPr lang="id-ID" sz="1200" dirty="0">
              <a:latin typeface="Arial" panose="020B0604020202020204" pitchFamily="34" charset="0"/>
              <a:cs typeface="Arial" panose="020B0604020202020204" pitchFamily="34" charset="0"/>
            </a:endParaRPr>
          </a:p>
          <a:p>
            <a:pPr marL="228408" indent="-228408">
              <a:buAutoNum type="arabicParenR"/>
            </a:pPr>
            <a:r>
              <a:rPr lang="id-ID" sz="1200" dirty="0">
                <a:latin typeface="Arial" panose="020B0604020202020204" pitchFamily="34" charset="0"/>
                <a:cs typeface="Arial" panose="020B0604020202020204" pitchFamily="34" charset="0"/>
              </a:rPr>
              <a:t>T</a:t>
            </a:r>
            <a:r>
              <a:rPr lang="en-US" sz="1200" dirty="0" err="1">
                <a:latin typeface="Arial" panose="020B0604020202020204" pitchFamily="34" charset="0"/>
                <a:cs typeface="Arial" panose="020B0604020202020204" pitchFamily="34" charset="0"/>
              </a:rPr>
              <a:t>anggapan</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atas</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setiap</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dokumen</a:t>
            </a:r>
            <a:r>
              <a:rPr lang="en-US" sz="1200" dirty="0">
                <a:latin typeface="Arial" panose="020B0604020202020204" pitchFamily="34" charset="0"/>
                <a:cs typeface="Arial" panose="020B0604020202020204" pitchFamily="34" charset="0"/>
              </a:rPr>
              <a:t>.</a:t>
            </a:r>
          </a:p>
        </p:txBody>
      </p:sp>
      <p:sp>
        <p:nvSpPr>
          <p:cNvPr id="11" name="Slide Number Placeholder 2"/>
          <p:cNvSpPr>
            <a:spLocks noGrp="1"/>
          </p:cNvSpPr>
          <p:nvPr/>
        </p:nvSpPr>
        <p:spPr>
          <a:xfrm>
            <a:off x="7113276" y="5006975"/>
            <a:ext cx="446405" cy="251460"/>
          </a:xfrm>
          <a:prstGeom prst="rect">
            <a:avLst/>
          </a:prstGeom>
          <a:solidFill>
            <a:srgbClr val="F9BE19"/>
          </a:solidFill>
        </p:spPr>
        <p:txBody>
          <a:bodyPr vert="horz" lIns="91365" tIns="45684" rIns="91365" bIns="45684"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32">
              <a:defRPr/>
            </a:pPr>
            <a:fld id="{05502A5B-6024-440D-A5A9-5A109256076E}" type="slidenum">
              <a:rPr lang="en-US" b="1">
                <a:solidFill>
                  <a:schemeClr val="tx1"/>
                </a:solidFill>
                <a:latin typeface="Calibri" panose="020F0502020204030204"/>
              </a:rPr>
              <a:pPr defTabSz="913632">
                <a:defRPr/>
              </a:pPr>
              <a:t>144</a:t>
            </a:fld>
            <a:endParaRPr lang="en-US" b="1">
              <a:solidFill>
                <a:schemeClr val="tx1"/>
              </a:solidFill>
              <a:latin typeface="Calibri" panose="020F0502020204030204"/>
            </a:endParaRPr>
          </a:p>
        </p:txBody>
      </p:sp>
    </p:spTree>
    <p:extLst>
      <p:ext uri="{BB962C8B-B14F-4D97-AF65-F5344CB8AC3E}">
        <p14:creationId xmlns:p14="http://schemas.microsoft.com/office/powerpoint/2010/main" val="156058570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a:spLocks noGrp="1"/>
          </p:cNvSpPr>
          <p:nvPr>
            <p:ph type="title"/>
          </p:nvPr>
        </p:nvSpPr>
        <p:spPr>
          <a:xfrm>
            <a:off x="377747" y="145072"/>
            <a:ext cx="6520220" cy="344032"/>
          </a:xfrm>
        </p:spPr>
        <p:txBody>
          <a:bodyPr>
            <a:noAutofit/>
          </a:bodyPr>
          <a:lstStyle/>
          <a:p>
            <a:pPr algn="l"/>
            <a:r>
              <a:rPr lang="id-ID" dirty="0"/>
              <a:t>D.  </a:t>
            </a:r>
            <a:r>
              <a:rPr lang="en-US" dirty="0"/>
              <a:t>E-</a:t>
            </a:r>
            <a:r>
              <a:rPr lang="id-ID" altLang="en-US" dirty="0"/>
              <a:t>MONEV BAPPENAS</a:t>
            </a:r>
          </a:p>
        </p:txBody>
      </p:sp>
      <p:sp>
        <p:nvSpPr>
          <p:cNvPr id="4" name="Rectangle 5"/>
          <p:cNvSpPr/>
          <p:nvPr/>
        </p:nvSpPr>
        <p:spPr>
          <a:xfrm>
            <a:off x="3912274" y="665313"/>
            <a:ext cx="3029332" cy="307704"/>
          </a:xfrm>
          <a:prstGeom prst="rect">
            <a:avLst/>
          </a:prstGeom>
        </p:spPr>
        <p:txBody>
          <a:bodyPr wrap="none" lIns="91365" tIns="45684" rIns="91365" bIns="45684">
            <a:spAutoFit/>
          </a:bodyPr>
          <a:lstStyle/>
          <a:p>
            <a:pPr defTabSz="913632">
              <a:defRPr/>
            </a:pPr>
            <a:r>
              <a:rPr lang="en-US" sz="1400" b="1" dirty="0">
                <a:solidFill>
                  <a:prstClr val="black"/>
                </a:solidFill>
                <a:latin typeface="Arial" panose="020B0604020202020204" pitchFamily="34" charset="0"/>
                <a:cs typeface="Arial" panose="020B0604020202020204" pitchFamily="34" charset="0"/>
                <a:hlinkClick r:id="rId2"/>
              </a:rPr>
              <a:t>(https://</a:t>
            </a:r>
            <a:r>
              <a:rPr lang="en-US" sz="1400" b="1" dirty="0">
                <a:latin typeface="Arial" panose="020B0604020202020204" pitchFamily="34" charset="0"/>
                <a:cs typeface="Arial" panose="020B0604020202020204" pitchFamily="34" charset="0"/>
                <a:hlinkClick r:id="rId2"/>
              </a:rPr>
              <a:t>e-monev.bappenas.go.id/</a:t>
            </a:r>
            <a:r>
              <a:rPr lang="en-US" sz="1400" b="1" dirty="0">
                <a:solidFill>
                  <a:srgbClr val="4472C4"/>
                </a:solidFill>
                <a:latin typeface="Arial" panose="020B0604020202020204" pitchFamily="34" charset="0"/>
                <a:cs typeface="Arial" panose="020B0604020202020204" pitchFamily="34" charset="0"/>
              </a:rPr>
              <a:t>)</a:t>
            </a:r>
            <a:endParaRPr lang="id-ID" sz="1400" b="1" dirty="0">
              <a:solidFill>
                <a:srgbClr val="4472C4"/>
              </a:solidFill>
              <a:latin typeface="Arial" panose="020B0604020202020204" pitchFamily="34" charset="0"/>
              <a:cs typeface="Arial" panose="020B0604020202020204" pitchFamily="34" charset="0"/>
            </a:endParaRPr>
          </a:p>
        </p:txBody>
      </p:sp>
      <p:sp>
        <p:nvSpPr>
          <p:cNvPr id="5" name="object 2"/>
          <p:cNvSpPr txBox="1"/>
          <p:nvPr/>
        </p:nvSpPr>
        <p:spPr>
          <a:xfrm>
            <a:off x="831850" y="740224"/>
            <a:ext cx="2676335" cy="226567"/>
          </a:xfrm>
          <a:prstGeom prst="rect">
            <a:avLst/>
          </a:prstGeom>
        </p:spPr>
        <p:txBody>
          <a:bodyPr vert="horz" wrap="square" lIns="0" tIns="11016" rIns="0" bIns="0" rtlCol="0">
            <a:sp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marL="17132" algn="l" eaLnBrk="1" fontAlgn="auto" hangingPunct="1">
              <a:spcBef>
                <a:spcPts val="885"/>
              </a:spcBef>
              <a:tabLst>
                <a:tab pos="321040" algn="l"/>
              </a:tabLst>
            </a:pPr>
            <a:r>
              <a:rPr lang="en-ID" sz="1400" b="1" u="sng" dirty="0">
                <a:latin typeface="Arial" panose="020B0604020202020204" pitchFamily="34" charset="0"/>
                <a:ea typeface="+mn-ea"/>
                <a:cs typeface="Arial" panose="020B0604020202020204" pitchFamily="34" charset="0"/>
              </a:rPr>
              <a:t>LATAR BELAKANG</a:t>
            </a:r>
          </a:p>
        </p:txBody>
      </p:sp>
      <p:grpSp>
        <p:nvGrpSpPr>
          <p:cNvPr id="7" name="Group 6"/>
          <p:cNvGrpSpPr/>
          <p:nvPr/>
        </p:nvGrpSpPr>
        <p:grpSpPr>
          <a:xfrm>
            <a:off x="908050" y="3128904"/>
            <a:ext cx="5860141" cy="1542924"/>
            <a:chOff x="395536" y="1558426"/>
            <a:chExt cx="5945372" cy="1866280"/>
          </a:xfrm>
        </p:grpSpPr>
        <p:sp>
          <p:nvSpPr>
            <p:cNvPr id="8" name="object 3"/>
            <p:cNvSpPr txBox="1"/>
            <p:nvPr/>
          </p:nvSpPr>
          <p:spPr>
            <a:xfrm>
              <a:off x="395536" y="2131435"/>
              <a:ext cx="2933224" cy="1293271"/>
            </a:xfrm>
            <a:prstGeom prst="rect">
              <a:avLst/>
            </a:prstGeom>
          </p:spPr>
          <p:txBody>
            <a:bodyPr vert="horz" wrap="square" lIns="0" tIns="60635" rIns="0" bIns="0" rtlCol="0">
              <a:spAutoFit/>
            </a:bodyPr>
            <a:lstStyle/>
            <a:p>
              <a:pPr marL="241100" indent="-228408">
                <a:spcBef>
                  <a:spcPts val="775"/>
                </a:spcBef>
                <a:buChar char="•"/>
                <a:tabLst>
                  <a:tab pos="240467" algn="l"/>
                </a:tabLst>
              </a:pPr>
              <a:r>
                <a:rPr sz="1200" dirty="0">
                  <a:latin typeface="Arial" panose="020B0604020202020204" pitchFamily="34" charset="0"/>
                  <a:cs typeface="Arial" panose="020B0604020202020204" pitchFamily="34" charset="0"/>
                </a:rPr>
                <a:t>Komponen</a:t>
              </a:r>
            </a:p>
            <a:p>
              <a:pPr marL="241100" indent="-228408">
                <a:spcBef>
                  <a:spcPts val="675"/>
                </a:spcBef>
                <a:buChar char="•"/>
                <a:tabLst>
                  <a:tab pos="240467" algn="l"/>
                </a:tabLst>
              </a:pPr>
              <a:r>
                <a:rPr sz="1200" dirty="0">
                  <a:latin typeface="Arial" panose="020B0604020202020204" pitchFamily="34" charset="0"/>
                  <a:cs typeface="Arial" panose="020B0604020202020204" pitchFamily="34" charset="0"/>
                </a:rPr>
                <a:t>Output</a:t>
              </a:r>
            </a:p>
            <a:p>
              <a:pPr marL="241100" indent="-228408">
                <a:spcBef>
                  <a:spcPts val="660"/>
                </a:spcBef>
                <a:buChar char="•"/>
                <a:tabLst>
                  <a:tab pos="240467" algn="l"/>
                </a:tabLst>
              </a:pPr>
              <a:r>
                <a:rPr sz="1200" dirty="0">
                  <a:latin typeface="Arial" panose="020B0604020202020204" pitchFamily="34" charset="0"/>
                  <a:cs typeface="Arial" panose="020B0604020202020204" pitchFamily="34" charset="0"/>
                </a:rPr>
                <a:t>Indikator output</a:t>
              </a:r>
            </a:p>
            <a:p>
              <a:pPr marL="241100" indent="-228408">
                <a:spcBef>
                  <a:spcPts val="660"/>
                </a:spcBef>
                <a:buChar char="•"/>
                <a:tabLst>
                  <a:tab pos="240467" algn="l"/>
                </a:tabLst>
              </a:pPr>
              <a:r>
                <a:rPr sz="1200" dirty="0">
                  <a:latin typeface="Arial" panose="020B0604020202020204" pitchFamily="34" charset="0"/>
                  <a:cs typeface="Arial" panose="020B0604020202020204" pitchFamily="34" charset="0"/>
                </a:rPr>
                <a:t>Indikator kinerja kegiatan</a:t>
              </a:r>
            </a:p>
          </p:txBody>
        </p:sp>
        <p:sp>
          <p:nvSpPr>
            <p:cNvPr id="9" name="object 4"/>
            <p:cNvSpPr txBox="1"/>
            <p:nvPr/>
          </p:nvSpPr>
          <p:spPr>
            <a:xfrm>
              <a:off x="3844563" y="1558426"/>
              <a:ext cx="2496345" cy="1264491"/>
            </a:xfrm>
            <a:prstGeom prst="rect">
              <a:avLst/>
            </a:prstGeom>
            <a:ln w="9144">
              <a:solidFill>
                <a:srgbClr val="000000"/>
              </a:solidFill>
            </a:ln>
          </p:spPr>
          <p:txBody>
            <a:bodyPr vert="horz" wrap="square" lIns="0" tIns="19292" rIns="0" bIns="0" rtlCol="0">
              <a:spAutoFit/>
            </a:bodyPr>
            <a:lstStyle/>
            <a:p>
              <a:pPr marL="263304" indent="-171306">
                <a:spcBef>
                  <a:spcPts val="245"/>
                </a:spcBef>
                <a:buFont typeface="Arial" panose="020B0604020202020204" pitchFamily="34" charset="0"/>
                <a:buChar char="•"/>
                <a:tabLst>
                  <a:tab pos="2331673" algn="l"/>
                </a:tabLst>
              </a:pPr>
              <a:r>
                <a:rPr lang="en-ID" sz="1200" dirty="0" err="1">
                  <a:latin typeface="Arial" panose="020B0604020202020204" pitchFamily="34" charset="0"/>
                  <a:cs typeface="Arial" panose="020B0604020202020204" pitchFamily="34" charset="0"/>
                </a:rPr>
                <a:t>Realisasi</a:t>
              </a:r>
              <a:r>
                <a:rPr lang="en-ID" sz="1200" dirty="0">
                  <a:latin typeface="Arial" panose="020B0604020202020204" pitchFamily="34" charset="0"/>
                  <a:cs typeface="Arial" panose="020B0604020202020204" pitchFamily="34" charset="0"/>
                </a:rPr>
                <a:t> </a:t>
              </a:r>
              <a:r>
                <a:rPr lang="en-ID" sz="1200" dirty="0" err="1">
                  <a:latin typeface="Arial" panose="020B0604020202020204" pitchFamily="34" charset="0"/>
                  <a:cs typeface="Arial" panose="020B0604020202020204" pitchFamily="34" charset="0"/>
                </a:rPr>
                <a:t>anggaran</a:t>
              </a:r>
              <a:endParaRPr lang="en-ID" sz="1200" dirty="0">
                <a:latin typeface="Arial" panose="020B0604020202020204" pitchFamily="34" charset="0"/>
                <a:cs typeface="Arial" panose="020B0604020202020204" pitchFamily="34" charset="0"/>
              </a:endParaRPr>
            </a:p>
            <a:p>
              <a:pPr marL="263304" indent="-171306">
                <a:spcBef>
                  <a:spcPts val="245"/>
                </a:spcBef>
                <a:buFont typeface="Arial" panose="020B0604020202020204" pitchFamily="34" charset="0"/>
                <a:buChar char="•"/>
                <a:tabLst>
                  <a:tab pos="2331673" algn="l"/>
                </a:tabLst>
              </a:pPr>
              <a:r>
                <a:rPr lang="en-ID" sz="1200" dirty="0" err="1">
                  <a:latin typeface="Arial" panose="020B0604020202020204" pitchFamily="34" charset="0"/>
                  <a:cs typeface="Arial" panose="020B0604020202020204" pitchFamily="34" charset="0"/>
                </a:rPr>
                <a:t>Realisasi</a:t>
              </a:r>
              <a:r>
                <a:rPr lang="en-ID" sz="1200" dirty="0">
                  <a:latin typeface="Arial" panose="020B0604020202020204" pitchFamily="34" charset="0"/>
                  <a:cs typeface="Arial" panose="020B0604020202020204" pitchFamily="34" charset="0"/>
                </a:rPr>
                <a:t> </a:t>
              </a:r>
              <a:r>
                <a:rPr lang="en-ID" sz="1200" dirty="0" err="1">
                  <a:latin typeface="Arial" panose="020B0604020202020204" pitchFamily="34" charset="0"/>
                  <a:cs typeface="Arial" panose="020B0604020202020204" pitchFamily="34" charset="0"/>
                </a:rPr>
                <a:t>fisik</a:t>
              </a:r>
              <a:r>
                <a:rPr lang="en-ID" sz="1200" dirty="0">
                  <a:latin typeface="Arial" panose="020B0604020202020204" pitchFamily="34" charset="0"/>
                  <a:cs typeface="Arial" panose="020B0604020202020204" pitchFamily="34" charset="0"/>
                </a:rPr>
                <a:t> (</a:t>
              </a:r>
              <a:r>
                <a:rPr lang="en-ID" sz="1200" dirty="0" err="1">
                  <a:latin typeface="Arial" panose="020B0604020202020204" pitchFamily="34" charset="0"/>
                  <a:cs typeface="Arial" panose="020B0604020202020204" pitchFamily="34" charset="0"/>
                </a:rPr>
                <a:t>capaian</a:t>
              </a:r>
              <a:r>
                <a:rPr lang="en-ID" sz="1200" dirty="0">
                  <a:latin typeface="Arial" panose="020B0604020202020204" pitchFamily="34" charset="0"/>
                  <a:cs typeface="Arial" panose="020B0604020202020204" pitchFamily="34" charset="0"/>
                </a:rPr>
                <a:t> output)</a:t>
              </a:r>
            </a:p>
            <a:p>
              <a:pPr marL="263304" indent="-171306">
                <a:spcBef>
                  <a:spcPts val="245"/>
                </a:spcBef>
                <a:buFont typeface="Arial" panose="020B0604020202020204" pitchFamily="34" charset="0"/>
                <a:buChar char="•"/>
                <a:tabLst>
                  <a:tab pos="2331673" algn="l"/>
                </a:tabLst>
              </a:pPr>
              <a:r>
                <a:rPr lang="en-ID" sz="1200" dirty="0" err="1">
                  <a:latin typeface="Arial" panose="020B0604020202020204" pitchFamily="34" charset="0"/>
                  <a:cs typeface="Arial" panose="020B0604020202020204" pitchFamily="34" charset="0"/>
                </a:rPr>
                <a:t>Permasalahan</a:t>
              </a:r>
              <a:r>
                <a:rPr lang="en-ID" sz="1200" dirty="0">
                  <a:latin typeface="Arial" panose="020B0604020202020204" pitchFamily="34" charset="0"/>
                  <a:cs typeface="Arial" panose="020B0604020202020204" pitchFamily="34" charset="0"/>
                </a:rPr>
                <a:t>  </a:t>
              </a:r>
              <a:endParaRPr lang="id-ID" sz="1200" dirty="0">
                <a:latin typeface="Arial" panose="020B0604020202020204" pitchFamily="34" charset="0"/>
                <a:cs typeface="Arial" panose="020B0604020202020204" pitchFamily="34" charset="0"/>
              </a:endParaRPr>
            </a:p>
            <a:p>
              <a:pPr marL="263304" indent="-171306">
                <a:spcBef>
                  <a:spcPts val="245"/>
                </a:spcBef>
                <a:buFont typeface="Arial" panose="020B0604020202020204" pitchFamily="34" charset="0"/>
                <a:buChar char="•"/>
                <a:tabLst>
                  <a:tab pos="2331673" algn="l"/>
                </a:tabLst>
              </a:pPr>
              <a:r>
                <a:rPr lang="en-ID" sz="1200" dirty="0">
                  <a:latin typeface="Arial" panose="020B0604020202020204" pitchFamily="34" charset="0"/>
                  <a:cs typeface="Arial" panose="020B0604020202020204" pitchFamily="34" charset="0"/>
                </a:rPr>
                <a:t>Status </a:t>
              </a:r>
              <a:r>
                <a:rPr lang="en-ID" sz="1200" dirty="0" err="1">
                  <a:latin typeface="Arial" panose="020B0604020202020204" pitchFamily="34" charset="0"/>
                  <a:cs typeface="Arial" panose="020B0604020202020204" pitchFamily="34" charset="0"/>
                </a:rPr>
                <a:t>pelaksanaan</a:t>
              </a:r>
              <a:endParaRPr lang="en-ID" sz="1200" dirty="0">
                <a:latin typeface="Arial" panose="020B0604020202020204" pitchFamily="34" charset="0"/>
                <a:cs typeface="Arial" panose="020B0604020202020204" pitchFamily="34" charset="0"/>
              </a:endParaRPr>
            </a:p>
            <a:p>
              <a:pPr marL="263304" indent="-171306">
                <a:spcBef>
                  <a:spcPts val="245"/>
                </a:spcBef>
                <a:buFont typeface="Arial" panose="020B0604020202020204" pitchFamily="34" charset="0"/>
                <a:buChar char="•"/>
                <a:tabLst>
                  <a:tab pos="2331673" algn="l"/>
                </a:tabLst>
              </a:pPr>
              <a:r>
                <a:rPr lang="id-ID" sz="1200" dirty="0">
                  <a:latin typeface="Arial" panose="020B0604020202020204" pitchFamily="34" charset="0"/>
                  <a:cs typeface="Arial" panose="020B0604020202020204" pitchFamily="34" charset="0"/>
                </a:rPr>
                <a:t>U</a:t>
              </a:r>
              <a:r>
                <a:rPr lang="en-ID" sz="1200" dirty="0" err="1">
                  <a:latin typeface="Arial" panose="020B0604020202020204" pitchFamily="34" charset="0"/>
                  <a:cs typeface="Arial" panose="020B0604020202020204" pitchFamily="34" charset="0"/>
                </a:rPr>
                <a:t>pload</a:t>
              </a:r>
              <a:r>
                <a:rPr lang="en-ID" sz="1200" dirty="0">
                  <a:latin typeface="Arial" panose="020B0604020202020204" pitchFamily="34" charset="0"/>
                  <a:cs typeface="Arial" panose="020B0604020202020204" pitchFamily="34" charset="0"/>
                </a:rPr>
                <a:t> </a:t>
              </a:r>
              <a:r>
                <a:rPr lang="en-ID" sz="1200" dirty="0" err="1">
                  <a:latin typeface="Arial" panose="020B0604020202020204" pitchFamily="34" charset="0"/>
                  <a:cs typeface="Arial" panose="020B0604020202020204" pitchFamily="34" charset="0"/>
                </a:rPr>
                <a:t>bukti</a:t>
              </a:r>
              <a:r>
                <a:rPr lang="en-ID" sz="1200" dirty="0">
                  <a:latin typeface="Arial" panose="020B0604020202020204" pitchFamily="34" charset="0"/>
                  <a:cs typeface="Arial" panose="020B0604020202020204" pitchFamily="34" charset="0"/>
                </a:rPr>
                <a:t> </a:t>
              </a:r>
              <a:r>
                <a:rPr lang="en-ID" sz="1200" dirty="0" err="1">
                  <a:latin typeface="Arial" panose="020B0604020202020204" pitchFamily="34" charset="0"/>
                  <a:cs typeface="Arial" panose="020B0604020202020204" pitchFamily="34" charset="0"/>
                </a:rPr>
                <a:t>pendukung</a:t>
              </a:r>
              <a:endParaRPr lang="en-ID" sz="1200" dirty="0">
                <a:latin typeface="Arial" panose="020B0604020202020204" pitchFamily="34" charset="0"/>
                <a:cs typeface="Arial" panose="020B0604020202020204" pitchFamily="34" charset="0"/>
              </a:endParaRPr>
            </a:p>
          </p:txBody>
        </p:sp>
        <p:sp>
          <p:nvSpPr>
            <p:cNvPr id="10" name="object 7"/>
            <p:cNvSpPr/>
            <p:nvPr/>
          </p:nvSpPr>
          <p:spPr>
            <a:xfrm>
              <a:off x="1978678" y="2281560"/>
              <a:ext cx="1760825" cy="130634"/>
            </a:xfrm>
            <a:custGeom>
              <a:avLst/>
              <a:gdLst/>
              <a:ahLst/>
              <a:cxnLst/>
              <a:rect l="l" t="t" r="r" b="b"/>
              <a:pathLst>
                <a:path w="3378835" h="173989">
                  <a:moveTo>
                    <a:pt x="3204844" y="0"/>
                  </a:moveTo>
                  <a:lnTo>
                    <a:pt x="3204675" y="57966"/>
                  </a:lnTo>
                  <a:lnTo>
                    <a:pt x="3233674" y="58038"/>
                  </a:lnTo>
                  <a:lnTo>
                    <a:pt x="3233419" y="115950"/>
                  </a:lnTo>
                  <a:lnTo>
                    <a:pt x="3204505" y="115950"/>
                  </a:lnTo>
                  <a:lnTo>
                    <a:pt x="3204337" y="173736"/>
                  </a:lnTo>
                  <a:lnTo>
                    <a:pt x="3320756" y="115950"/>
                  </a:lnTo>
                  <a:lnTo>
                    <a:pt x="3233419" y="115950"/>
                  </a:lnTo>
                  <a:lnTo>
                    <a:pt x="3320903" y="115878"/>
                  </a:lnTo>
                  <a:lnTo>
                    <a:pt x="3378327" y="87375"/>
                  </a:lnTo>
                  <a:lnTo>
                    <a:pt x="3204844" y="0"/>
                  </a:lnTo>
                  <a:close/>
                </a:path>
                <a:path w="3378835" h="173989">
                  <a:moveTo>
                    <a:pt x="3204675" y="57966"/>
                  </a:moveTo>
                  <a:lnTo>
                    <a:pt x="3204506" y="115878"/>
                  </a:lnTo>
                  <a:lnTo>
                    <a:pt x="3233419" y="115950"/>
                  </a:lnTo>
                  <a:lnTo>
                    <a:pt x="3233674" y="58038"/>
                  </a:lnTo>
                  <a:lnTo>
                    <a:pt x="3204675" y="57966"/>
                  </a:lnTo>
                  <a:close/>
                </a:path>
                <a:path w="3378835" h="173989">
                  <a:moveTo>
                    <a:pt x="253" y="49911"/>
                  </a:moveTo>
                  <a:lnTo>
                    <a:pt x="0" y="107823"/>
                  </a:lnTo>
                  <a:lnTo>
                    <a:pt x="3204506" y="115878"/>
                  </a:lnTo>
                  <a:lnTo>
                    <a:pt x="3204675" y="57966"/>
                  </a:lnTo>
                  <a:lnTo>
                    <a:pt x="253" y="49911"/>
                  </a:lnTo>
                  <a:close/>
                </a:path>
              </a:pathLst>
            </a:custGeom>
            <a:solidFill>
              <a:srgbClr val="5B9BD4"/>
            </a:solidFill>
          </p:spPr>
          <p:txBody>
            <a:bodyPr wrap="square" lIns="0" tIns="0" rIns="0" bIns="0" rtlCol="0"/>
            <a:lstStyle/>
            <a:p>
              <a:endParaRPr sz="1200">
                <a:latin typeface="Arial" panose="020B0604020202020204" pitchFamily="34" charset="0"/>
                <a:cs typeface="Arial" panose="020B0604020202020204" pitchFamily="34" charset="0"/>
              </a:endParaRPr>
            </a:p>
          </p:txBody>
        </p:sp>
        <p:sp>
          <p:nvSpPr>
            <p:cNvPr id="13" name="object 7"/>
            <p:cNvSpPr/>
            <p:nvPr/>
          </p:nvSpPr>
          <p:spPr>
            <a:xfrm>
              <a:off x="2387130" y="3241867"/>
              <a:ext cx="1352373" cy="130634"/>
            </a:xfrm>
            <a:custGeom>
              <a:avLst/>
              <a:gdLst/>
              <a:ahLst/>
              <a:cxnLst/>
              <a:rect l="l" t="t" r="r" b="b"/>
              <a:pathLst>
                <a:path w="3378835" h="173989">
                  <a:moveTo>
                    <a:pt x="3204844" y="0"/>
                  </a:moveTo>
                  <a:lnTo>
                    <a:pt x="3204675" y="57966"/>
                  </a:lnTo>
                  <a:lnTo>
                    <a:pt x="3233674" y="58038"/>
                  </a:lnTo>
                  <a:lnTo>
                    <a:pt x="3233419" y="115950"/>
                  </a:lnTo>
                  <a:lnTo>
                    <a:pt x="3204505" y="115950"/>
                  </a:lnTo>
                  <a:lnTo>
                    <a:pt x="3204337" y="173736"/>
                  </a:lnTo>
                  <a:lnTo>
                    <a:pt x="3320756" y="115950"/>
                  </a:lnTo>
                  <a:lnTo>
                    <a:pt x="3233419" y="115950"/>
                  </a:lnTo>
                  <a:lnTo>
                    <a:pt x="3320903" y="115878"/>
                  </a:lnTo>
                  <a:lnTo>
                    <a:pt x="3378327" y="87375"/>
                  </a:lnTo>
                  <a:lnTo>
                    <a:pt x="3204844" y="0"/>
                  </a:lnTo>
                  <a:close/>
                </a:path>
                <a:path w="3378835" h="173989">
                  <a:moveTo>
                    <a:pt x="3204675" y="57966"/>
                  </a:moveTo>
                  <a:lnTo>
                    <a:pt x="3204506" y="115878"/>
                  </a:lnTo>
                  <a:lnTo>
                    <a:pt x="3233419" y="115950"/>
                  </a:lnTo>
                  <a:lnTo>
                    <a:pt x="3233674" y="58038"/>
                  </a:lnTo>
                  <a:lnTo>
                    <a:pt x="3204675" y="57966"/>
                  </a:lnTo>
                  <a:close/>
                </a:path>
                <a:path w="3378835" h="173989">
                  <a:moveTo>
                    <a:pt x="253" y="49911"/>
                  </a:moveTo>
                  <a:lnTo>
                    <a:pt x="0" y="107823"/>
                  </a:lnTo>
                  <a:lnTo>
                    <a:pt x="3204506" y="115878"/>
                  </a:lnTo>
                  <a:lnTo>
                    <a:pt x="3204675" y="57966"/>
                  </a:lnTo>
                  <a:lnTo>
                    <a:pt x="253" y="49911"/>
                  </a:lnTo>
                  <a:close/>
                </a:path>
              </a:pathLst>
            </a:custGeom>
            <a:solidFill>
              <a:srgbClr val="5B9BD4"/>
            </a:solidFill>
          </p:spPr>
          <p:txBody>
            <a:bodyPr wrap="square" lIns="0" tIns="0" rIns="0" bIns="0" rtlCol="0"/>
            <a:lstStyle/>
            <a:p>
              <a:endParaRPr sz="1200">
                <a:latin typeface="Arial" panose="020B0604020202020204" pitchFamily="34" charset="0"/>
                <a:cs typeface="Arial" panose="020B0604020202020204" pitchFamily="34" charset="0"/>
              </a:endParaRPr>
            </a:p>
          </p:txBody>
        </p:sp>
        <p:sp>
          <p:nvSpPr>
            <p:cNvPr id="14" name="object 4"/>
            <p:cNvSpPr txBox="1"/>
            <p:nvPr/>
          </p:nvSpPr>
          <p:spPr>
            <a:xfrm>
              <a:off x="3844562" y="2913181"/>
              <a:ext cx="2496344" cy="501320"/>
            </a:xfrm>
            <a:prstGeom prst="rect">
              <a:avLst/>
            </a:prstGeom>
            <a:ln w="9144">
              <a:solidFill>
                <a:srgbClr val="000000"/>
              </a:solidFill>
            </a:ln>
          </p:spPr>
          <p:txBody>
            <a:bodyPr vert="horz" wrap="square" lIns="0" tIns="19292" rIns="0" bIns="0" rtlCol="0">
              <a:spAutoFit/>
            </a:bodyPr>
            <a:lstStyle/>
            <a:p>
              <a:pPr marL="263304" indent="-171306">
                <a:spcBef>
                  <a:spcPts val="245"/>
                </a:spcBef>
                <a:buFont typeface="Arial" panose="020B0604020202020204" pitchFamily="34" charset="0"/>
                <a:buChar char="•"/>
                <a:tabLst>
                  <a:tab pos="2331673" algn="l"/>
                </a:tabLst>
              </a:pPr>
              <a:r>
                <a:rPr lang="en-ID" sz="1200" dirty="0" err="1">
                  <a:latin typeface="Arial" panose="020B0604020202020204" pitchFamily="34" charset="0"/>
                  <a:cs typeface="Arial" panose="020B0604020202020204" pitchFamily="34" charset="0"/>
                </a:rPr>
                <a:t>Capaian</a:t>
              </a:r>
              <a:r>
                <a:rPr lang="en-ID" sz="1200" dirty="0">
                  <a:latin typeface="Arial" panose="020B0604020202020204" pitchFamily="34" charset="0"/>
                  <a:cs typeface="Arial" panose="020B0604020202020204" pitchFamily="34" charset="0"/>
                </a:rPr>
                <a:t> </a:t>
              </a:r>
              <a:r>
                <a:rPr lang="en-ID" sz="1200" dirty="0" err="1">
                  <a:latin typeface="Arial" panose="020B0604020202020204" pitchFamily="34" charset="0"/>
                  <a:cs typeface="Arial" panose="020B0604020202020204" pitchFamily="34" charset="0"/>
                </a:rPr>
                <a:t>indikator</a:t>
              </a:r>
              <a:r>
                <a:rPr lang="en-ID" sz="1200" dirty="0">
                  <a:latin typeface="Arial" panose="020B0604020202020204" pitchFamily="34" charset="0"/>
                  <a:cs typeface="Arial" panose="020B0604020202020204" pitchFamily="34" charset="0"/>
                </a:rPr>
                <a:t>  </a:t>
              </a:r>
              <a:endParaRPr lang="id-ID" sz="1200" dirty="0">
                <a:latin typeface="Arial" panose="020B0604020202020204" pitchFamily="34" charset="0"/>
                <a:cs typeface="Arial" panose="020B0604020202020204" pitchFamily="34" charset="0"/>
              </a:endParaRPr>
            </a:p>
            <a:p>
              <a:pPr marL="263304" indent="-171306">
                <a:spcBef>
                  <a:spcPts val="245"/>
                </a:spcBef>
                <a:buFont typeface="Arial" panose="020B0604020202020204" pitchFamily="34" charset="0"/>
                <a:buChar char="•"/>
                <a:tabLst>
                  <a:tab pos="2331673" algn="l"/>
                </a:tabLst>
              </a:pPr>
              <a:r>
                <a:rPr lang="en-ID" sz="1200" dirty="0" err="1">
                  <a:latin typeface="Arial" panose="020B0604020202020204" pitchFamily="34" charset="0"/>
                  <a:cs typeface="Arial" panose="020B0604020202020204" pitchFamily="34" charset="0"/>
                </a:rPr>
                <a:t>Permasalahan</a:t>
              </a:r>
              <a:endParaRPr lang="en-ID" sz="1200" dirty="0">
                <a:latin typeface="Arial" panose="020B0604020202020204" pitchFamily="34" charset="0"/>
                <a:cs typeface="Arial" panose="020B0604020202020204" pitchFamily="34" charset="0"/>
              </a:endParaRPr>
            </a:p>
          </p:txBody>
        </p:sp>
        <p:sp>
          <p:nvSpPr>
            <p:cNvPr id="17" name="object 7"/>
            <p:cNvSpPr/>
            <p:nvPr/>
          </p:nvSpPr>
          <p:spPr>
            <a:xfrm>
              <a:off x="1978678" y="2568790"/>
              <a:ext cx="1760825" cy="130634"/>
            </a:xfrm>
            <a:custGeom>
              <a:avLst/>
              <a:gdLst/>
              <a:ahLst/>
              <a:cxnLst/>
              <a:rect l="l" t="t" r="r" b="b"/>
              <a:pathLst>
                <a:path w="3378835" h="173989">
                  <a:moveTo>
                    <a:pt x="3204844" y="0"/>
                  </a:moveTo>
                  <a:lnTo>
                    <a:pt x="3204675" y="57966"/>
                  </a:lnTo>
                  <a:lnTo>
                    <a:pt x="3233674" y="58038"/>
                  </a:lnTo>
                  <a:lnTo>
                    <a:pt x="3233419" y="115950"/>
                  </a:lnTo>
                  <a:lnTo>
                    <a:pt x="3204505" y="115950"/>
                  </a:lnTo>
                  <a:lnTo>
                    <a:pt x="3204337" y="173736"/>
                  </a:lnTo>
                  <a:lnTo>
                    <a:pt x="3320756" y="115950"/>
                  </a:lnTo>
                  <a:lnTo>
                    <a:pt x="3233419" y="115950"/>
                  </a:lnTo>
                  <a:lnTo>
                    <a:pt x="3320903" y="115878"/>
                  </a:lnTo>
                  <a:lnTo>
                    <a:pt x="3378327" y="87375"/>
                  </a:lnTo>
                  <a:lnTo>
                    <a:pt x="3204844" y="0"/>
                  </a:lnTo>
                  <a:close/>
                </a:path>
                <a:path w="3378835" h="173989">
                  <a:moveTo>
                    <a:pt x="3204675" y="57966"/>
                  </a:moveTo>
                  <a:lnTo>
                    <a:pt x="3204506" y="115878"/>
                  </a:lnTo>
                  <a:lnTo>
                    <a:pt x="3233419" y="115950"/>
                  </a:lnTo>
                  <a:lnTo>
                    <a:pt x="3233674" y="58038"/>
                  </a:lnTo>
                  <a:lnTo>
                    <a:pt x="3204675" y="57966"/>
                  </a:lnTo>
                  <a:close/>
                </a:path>
                <a:path w="3378835" h="173989">
                  <a:moveTo>
                    <a:pt x="253" y="49911"/>
                  </a:moveTo>
                  <a:lnTo>
                    <a:pt x="0" y="107823"/>
                  </a:lnTo>
                  <a:lnTo>
                    <a:pt x="3204506" y="115878"/>
                  </a:lnTo>
                  <a:lnTo>
                    <a:pt x="3204675" y="57966"/>
                  </a:lnTo>
                  <a:lnTo>
                    <a:pt x="253" y="49911"/>
                  </a:lnTo>
                  <a:close/>
                </a:path>
              </a:pathLst>
            </a:custGeom>
            <a:solidFill>
              <a:srgbClr val="5B9BD4"/>
            </a:solidFill>
          </p:spPr>
          <p:txBody>
            <a:bodyPr wrap="square" lIns="0" tIns="0" rIns="0" bIns="0" rtlCol="0"/>
            <a:lstStyle/>
            <a:p>
              <a:endParaRPr sz="1200">
                <a:latin typeface="Arial" panose="020B0604020202020204" pitchFamily="34" charset="0"/>
                <a:cs typeface="Arial" panose="020B0604020202020204" pitchFamily="34" charset="0"/>
              </a:endParaRPr>
            </a:p>
          </p:txBody>
        </p:sp>
        <p:sp>
          <p:nvSpPr>
            <p:cNvPr id="18" name="object 7"/>
            <p:cNvSpPr/>
            <p:nvPr/>
          </p:nvSpPr>
          <p:spPr>
            <a:xfrm>
              <a:off x="1978678" y="2946050"/>
              <a:ext cx="1760825" cy="130634"/>
            </a:xfrm>
            <a:custGeom>
              <a:avLst/>
              <a:gdLst/>
              <a:ahLst/>
              <a:cxnLst/>
              <a:rect l="l" t="t" r="r" b="b"/>
              <a:pathLst>
                <a:path w="3378835" h="173989">
                  <a:moveTo>
                    <a:pt x="3204844" y="0"/>
                  </a:moveTo>
                  <a:lnTo>
                    <a:pt x="3204675" y="57966"/>
                  </a:lnTo>
                  <a:lnTo>
                    <a:pt x="3233674" y="58038"/>
                  </a:lnTo>
                  <a:lnTo>
                    <a:pt x="3233419" y="115950"/>
                  </a:lnTo>
                  <a:lnTo>
                    <a:pt x="3204505" y="115950"/>
                  </a:lnTo>
                  <a:lnTo>
                    <a:pt x="3204337" y="173736"/>
                  </a:lnTo>
                  <a:lnTo>
                    <a:pt x="3320756" y="115950"/>
                  </a:lnTo>
                  <a:lnTo>
                    <a:pt x="3233419" y="115950"/>
                  </a:lnTo>
                  <a:lnTo>
                    <a:pt x="3320903" y="115878"/>
                  </a:lnTo>
                  <a:lnTo>
                    <a:pt x="3378327" y="87375"/>
                  </a:lnTo>
                  <a:lnTo>
                    <a:pt x="3204844" y="0"/>
                  </a:lnTo>
                  <a:close/>
                </a:path>
                <a:path w="3378835" h="173989">
                  <a:moveTo>
                    <a:pt x="3204675" y="57966"/>
                  </a:moveTo>
                  <a:lnTo>
                    <a:pt x="3204506" y="115878"/>
                  </a:lnTo>
                  <a:lnTo>
                    <a:pt x="3233419" y="115950"/>
                  </a:lnTo>
                  <a:lnTo>
                    <a:pt x="3233674" y="58038"/>
                  </a:lnTo>
                  <a:lnTo>
                    <a:pt x="3204675" y="57966"/>
                  </a:lnTo>
                  <a:close/>
                </a:path>
                <a:path w="3378835" h="173989">
                  <a:moveTo>
                    <a:pt x="253" y="49911"/>
                  </a:moveTo>
                  <a:lnTo>
                    <a:pt x="0" y="107823"/>
                  </a:lnTo>
                  <a:lnTo>
                    <a:pt x="3204506" y="115878"/>
                  </a:lnTo>
                  <a:lnTo>
                    <a:pt x="3204675" y="57966"/>
                  </a:lnTo>
                  <a:lnTo>
                    <a:pt x="253" y="49911"/>
                  </a:lnTo>
                  <a:close/>
                </a:path>
              </a:pathLst>
            </a:custGeom>
            <a:solidFill>
              <a:srgbClr val="5B9BD4"/>
            </a:solidFill>
          </p:spPr>
          <p:txBody>
            <a:bodyPr wrap="square" lIns="0" tIns="0" rIns="0" bIns="0" rtlCol="0"/>
            <a:lstStyle/>
            <a:p>
              <a:endParaRPr sz="1200">
                <a:latin typeface="Arial" panose="020B0604020202020204" pitchFamily="34" charset="0"/>
                <a:cs typeface="Arial" panose="020B0604020202020204" pitchFamily="34" charset="0"/>
              </a:endParaRPr>
            </a:p>
          </p:txBody>
        </p:sp>
      </p:grpSp>
      <p:sp>
        <p:nvSpPr>
          <p:cNvPr id="15" name="object 2"/>
          <p:cNvSpPr txBox="1"/>
          <p:nvPr/>
        </p:nvSpPr>
        <p:spPr>
          <a:xfrm>
            <a:off x="890537" y="3370238"/>
            <a:ext cx="3053080" cy="226567"/>
          </a:xfrm>
          <a:prstGeom prst="rect">
            <a:avLst/>
          </a:prstGeom>
        </p:spPr>
        <p:txBody>
          <a:bodyPr vert="horz" wrap="square" lIns="0" tIns="11016" rIns="0" bIns="0" rtlCol="0">
            <a:sp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marL="17132" algn="l" eaLnBrk="1" fontAlgn="auto" hangingPunct="1">
              <a:spcBef>
                <a:spcPts val="885"/>
              </a:spcBef>
              <a:tabLst>
                <a:tab pos="321040" algn="l"/>
              </a:tabLst>
            </a:pPr>
            <a:r>
              <a:rPr lang="en-ID" sz="1400" b="1" u="sng" dirty="0">
                <a:latin typeface="Arial" panose="020B0604020202020204"/>
                <a:ea typeface="+mn-ea"/>
                <a:cs typeface="Arial" panose="020B0604020202020204"/>
              </a:rPr>
              <a:t>OBJEK  PEMANTAUAN</a:t>
            </a:r>
          </a:p>
        </p:txBody>
      </p:sp>
      <p:sp>
        <p:nvSpPr>
          <p:cNvPr id="16" name="Slide Number Placeholder 2"/>
          <p:cNvSpPr>
            <a:spLocks noGrp="1"/>
          </p:cNvSpPr>
          <p:nvPr/>
        </p:nvSpPr>
        <p:spPr>
          <a:xfrm>
            <a:off x="7113270" y="5022165"/>
            <a:ext cx="446405" cy="251460"/>
          </a:xfrm>
          <a:prstGeom prst="rect">
            <a:avLst/>
          </a:prstGeom>
          <a:solidFill>
            <a:srgbClr val="F9BE19"/>
          </a:solidFill>
        </p:spPr>
        <p:txBody>
          <a:bodyPr vert="horz" lIns="91365" tIns="45684" rIns="91365" bIns="45684"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32">
              <a:defRPr/>
            </a:pPr>
            <a:fld id="{05502A5B-6024-440D-A5A9-5A109256076E}" type="slidenum">
              <a:rPr lang="en-US" b="1">
                <a:solidFill>
                  <a:schemeClr val="tx1"/>
                </a:solidFill>
                <a:latin typeface="Calibri" panose="020F0502020204030204"/>
              </a:rPr>
              <a:pPr defTabSz="913632">
                <a:defRPr/>
              </a:pPr>
              <a:t>145</a:t>
            </a:fld>
            <a:endParaRPr lang="en-US" b="1">
              <a:solidFill>
                <a:schemeClr val="tx1"/>
              </a:solidFill>
              <a:latin typeface="Calibri" panose="020F0502020204030204"/>
            </a:endParaRPr>
          </a:p>
        </p:txBody>
      </p:sp>
      <p:sp>
        <p:nvSpPr>
          <p:cNvPr id="19" name="object 4"/>
          <p:cNvSpPr/>
          <p:nvPr/>
        </p:nvSpPr>
        <p:spPr>
          <a:xfrm>
            <a:off x="732713" y="1010329"/>
            <a:ext cx="6359123" cy="2088000"/>
          </a:xfrm>
          <a:prstGeom prst="rect">
            <a:avLst/>
          </a:prstGeom>
          <a:blipFill>
            <a:blip r:embed="rId3" cstate="print"/>
            <a:stretch>
              <a:fillRect/>
            </a:stretch>
          </a:blipFill>
        </p:spPr>
        <p:txBody>
          <a:bodyPr wrap="square" lIns="0" tIns="0" rIns="0" bIns="0" rtlCol="0" anchor="ctr"/>
          <a:lstStyle/>
          <a:p>
            <a:pPr marL="627063" marR="46355" indent="-357188" algn="just">
              <a:lnSpc>
                <a:spcPct val="100000"/>
              </a:lnSpc>
              <a:spcBef>
                <a:spcPts val="95"/>
              </a:spcBef>
              <a:buAutoNum type="arabicPeriod"/>
            </a:pPr>
            <a:endParaRPr lang="en-ID" sz="1600" dirty="0">
              <a:latin typeface="Arial"/>
              <a:cs typeface="Arial"/>
            </a:endParaRPr>
          </a:p>
        </p:txBody>
      </p:sp>
      <p:sp>
        <p:nvSpPr>
          <p:cNvPr id="20" name="TextBox 19">
            <a:extLst>
              <a:ext uri="{FF2B5EF4-FFF2-40B4-BE49-F238E27FC236}">
                <a16:creationId xmlns:a16="http://schemas.microsoft.com/office/drawing/2014/main" id="{BAD555D3-00B3-4C63-8992-93C500CED7D8}"/>
              </a:ext>
            </a:extLst>
          </p:cNvPr>
          <p:cNvSpPr txBox="1"/>
          <p:nvPr/>
        </p:nvSpPr>
        <p:spPr>
          <a:xfrm>
            <a:off x="814337" y="1201696"/>
            <a:ext cx="6012624" cy="1767150"/>
          </a:xfrm>
          <a:prstGeom prst="rect">
            <a:avLst/>
          </a:prstGeom>
          <a:noFill/>
        </p:spPr>
        <p:txBody>
          <a:bodyPr wrap="square">
            <a:spAutoFit/>
          </a:bodyPr>
          <a:lstStyle/>
          <a:p>
            <a:pPr marL="269875" marR="46355" algn="just">
              <a:spcBef>
                <a:spcPts val="95"/>
              </a:spcBef>
            </a:pPr>
            <a:r>
              <a:rPr lang="id-ID" sz="1200" b="1" dirty="0">
                <a:solidFill>
                  <a:schemeClr val="bg1"/>
                </a:solidFill>
                <a:latin typeface="Arial" panose="020B0604020202020204" pitchFamily="34" charset="0"/>
                <a:cs typeface="Arial" panose="020B0604020202020204" pitchFamily="34" charset="0"/>
              </a:rPr>
              <a:t>Dasar Hukum </a:t>
            </a:r>
            <a:r>
              <a:rPr lang="id-ID" sz="1200" b="1" dirty="0">
                <a:solidFill>
                  <a:schemeClr val="bg1"/>
                </a:solidFill>
                <a:latin typeface="Arial" panose="020B0604020202020204" pitchFamily="34" charset="0"/>
                <a:cs typeface="Arial" panose="020B0604020202020204" pitchFamily="34" charset="0"/>
                <a:sym typeface="Wingdings" panose="05000000000000000000" pitchFamily="2" charset="2"/>
              </a:rPr>
              <a:t>:</a:t>
            </a:r>
            <a:r>
              <a:rPr lang="id-ID" sz="1200" b="1" dirty="0">
                <a:solidFill>
                  <a:schemeClr val="bg1"/>
                </a:solidFill>
                <a:latin typeface="Arial" panose="020B0604020202020204" pitchFamily="34" charset="0"/>
                <a:cs typeface="Arial" panose="020B0604020202020204" pitchFamily="34" charset="0"/>
              </a:rPr>
              <a:t> </a:t>
            </a:r>
            <a:r>
              <a:rPr lang="id-ID" sz="1200" dirty="0">
                <a:solidFill>
                  <a:schemeClr val="bg1"/>
                </a:solidFill>
                <a:latin typeface="Arial" panose="020B0604020202020204" pitchFamily="34" charset="0"/>
                <a:cs typeface="Arial" panose="020B0604020202020204" pitchFamily="34" charset="0"/>
              </a:rPr>
              <a:t>Peraturan Pemerintah Nomor 39 tahun 2006 tentang </a:t>
            </a:r>
            <a:r>
              <a:rPr lang="es-ES" sz="1200" dirty="0">
                <a:solidFill>
                  <a:schemeClr val="bg1"/>
                </a:solidFill>
                <a:latin typeface="Arial" panose="020B0604020202020204" pitchFamily="34" charset="0"/>
                <a:cs typeface="Arial" panose="020B0604020202020204" pitchFamily="34" charset="0"/>
              </a:rPr>
              <a:t>Tata Cara</a:t>
            </a:r>
            <a:r>
              <a:rPr lang="id-ID" sz="1200" dirty="0">
                <a:solidFill>
                  <a:schemeClr val="bg1"/>
                </a:solidFill>
                <a:latin typeface="Arial" panose="020B0604020202020204" pitchFamily="34" charset="0"/>
                <a:cs typeface="Arial" panose="020B0604020202020204" pitchFamily="34" charset="0"/>
              </a:rPr>
              <a:t> </a:t>
            </a:r>
            <a:r>
              <a:rPr lang="es-ES" sz="1200" dirty="0" err="1">
                <a:solidFill>
                  <a:schemeClr val="bg1"/>
                </a:solidFill>
                <a:latin typeface="Arial" panose="020B0604020202020204" pitchFamily="34" charset="0"/>
                <a:cs typeface="Arial" panose="020B0604020202020204" pitchFamily="34" charset="0"/>
              </a:rPr>
              <a:t>Pengendalian</a:t>
            </a:r>
            <a:r>
              <a:rPr lang="es-ES" sz="1200" dirty="0">
                <a:solidFill>
                  <a:schemeClr val="bg1"/>
                </a:solidFill>
                <a:latin typeface="Arial" panose="020B0604020202020204" pitchFamily="34" charset="0"/>
                <a:cs typeface="Arial" panose="020B0604020202020204" pitchFamily="34" charset="0"/>
              </a:rPr>
              <a:t> dan </a:t>
            </a:r>
            <a:r>
              <a:rPr lang="es-ES" sz="1200" dirty="0" err="1">
                <a:solidFill>
                  <a:schemeClr val="bg1"/>
                </a:solidFill>
                <a:latin typeface="Arial" panose="020B0604020202020204" pitchFamily="34" charset="0"/>
                <a:cs typeface="Arial" panose="020B0604020202020204" pitchFamily="34" charset="0"/>
              </a:rPr>
              <a:t>Evaluasi</a:t>
            </a:r>
            <a:r>
              <a:rPr lang="id-ID" sz="1200" dirty="0">
                <a:solidFill>
                  <a:schemeClr val="bg1"/>
                </a:solidFill>
                <a:latin typeface="Arial" panose="020B0604020202020204" pitchFamily="34" charset="0"/>
                <a:cs typeface="Arial" panose="020B0604020202020204" pitchFamily="34" charset="0"/>
              </a:rPr>
              <a:t> </a:t>
            </a:r>
            <a:r>
              <a:rPr lang="es-ES" sz="1200" dirty="0" err="1">
                <a:solidFill>
                  <a:schemeClr val="bg1"/>
                </a:solidFill>
                <a:latin typeface="Arial" panose="020B0604020202020204" pitchFamily="34" charset="0"/>
                <a:cs typeface="Arial" panose="020B0604020202020204" pitchFamily="34" charset="0"/>
              </a:rPr>
              <a:t>Pelaksanaan</a:t>
            </a:r>
            <a:r>
              <a:rPr lang="es-ES" sz="1200" dirty="0">
                <a:solidFill>
                  <a:schemeClr val="bg1"/>
                </a:solidFill>
                <a:latin typeface="Arial" panose="020B0604020202020204" pitchFamily="34" charset="0"/>
                <a:cs typeface="Arial" panose="020B0604020202020204" pitchFamily="34" charset="0"/>
              </a:rPr>
              <a:t> </a:t>
            </a:r>
            <a:r>
              <a:rPr lang="es-ES" sz="1200" dirty="0" err="1">
                <a:solidFill>
                  <a:schemeClr val="bg1"/>
                </a:solidFill>
                <a:latin typeface="Arial" panose="020B0604020202020204" pitchFamily="34" charset="0"/>
                <a:cs typeface="Arial" panose="020B0604020202020204" pitchFamily="34" charset="0"/>
              </a:rPr>
              <a:t>Rencana</a:t>
            </a:r>
            <a:r>
              <a:rPr lang="es-ES" sz="1200" dirty="0">
                <a:solidFill>
                  <a:schemeClr val="bg1"/>
                </a:solidFill>
                <a:latin typeface="Arial" panose="020B0604020202020204" pitchFamily="34" charset="0"/>
                <a:cs typeface="Arial" panose="020B0604020202020204" pitchFamily="34" charset="0"/>
              </a:rPr>
              <a:t> </a:t>
            </a:r>
            <a:r>
              <a:rPr lang="es-ES" sz="1200" dirty="0" err="1">
                <a:solidFill>
                  <a:schemeClr val="bg1"/>
                </a:solidFill>
                <a:latin typeface="Arial" panose="020B0604020202020204" pitchFamily="34" charset="0"/>
                <a:cs typeface="Arial" panose="020B0604020202020204" pitchFamily="34" charset="0"/>
              </a:rPr>
              <a:t>Pembangunan</a:t>
            </a:r>
            <a:endParaRPr lang="en-ID" sz="1200" spc="55" dirty="0">
              <a:solidFill>
                <a:schemeClr val="bg1"/>
              </a:solidFill>
              <a:latin typeface="Arial"/>
              <a:cs typeface="Arial"/>
            </a:endParaRPr>
          </a:p>
          <a:p>
            <a:pPr marL="627063" marR="46355" indent="-357188" algn="just">
              <a:lnSpc>
                <a:spcPct val="100000"/>
              </a:lnSpc>
              <a:spcBef>
                <a:spcPts val="95"/>
              </a:spcBef>
              <a:buAutoNum type="arabicPeriod"/>
            </a:pPr>
            <a:r>
              <a:rPr lang="en-ID" sz="1200" spc="55" dirty="0" err="1">
                <a:solidFill>
                  <a:srgbClr val="FFFFFF"/>
                </a:solidFill>
                <a:latin typeface="Arial"/>
                <a:cs typeface="Arial"/>
              </a:rPr>
              <a:t>Memastikan</a:t>
            </a:r>
            <a:r>
              <a:rPr lang="en-ID" sz="1200" spc="55" dirty="0">
                <a:solidFill>
                  <a:srgbClr val="FFFFFF"/>
                </a:solidFill>
                <a:latin typeface="Arial"/>
                <a:cs typeface="Arial"/>
              </a:rPr>
              <a:t> </a:t>
            </a:r>
            <a:r>
              <a:rPr lang="en-ID" sz="1200" spc="30" dirty="0" err="1">
                <a:solidFill>
                  <a:srgbClr val="FFFFFF"/>
                </a:solidFill>
                <a:latin typeface="Arial"/>
                <a:cs typeface="Arial"/>
              </a:rPr>
              <a:t>rencana</a:t>
            </a:r>
            <a:r>
              <a:rPr lang="en-ID" sz="1200" spc="30" dirty="0">
                <a:solidFill>
                  <a:srgbClr val="FFFFFF"/>
                </a:solidFill>
                <a:latin typeface="Arial"/>
                <a:cs typeface="Arial"/>
              </a:rPr>
              <a:t> </a:t>
            </a:r>
            <a:r>
              <a:rPr lang="en-ID" sz="1200" spc="50" dirty="0" err="1">
                <a:solidFill>
                  <a:srgbClr val="FFFFFF"/>
                </a:solidFill>
                <a:latin typeface="Arial"/>
                <a:cs typeface="Arial"/>
              </a:rPr>
              <a:t>dijalankan</a:t>
            </a:r>
            <a:r>
              <a:rPr lang="en-ID" sz="1200" spc="50" dirty="0">
                <a:solidFill>
                  <a:srgbClr val="FFFFFF"/>
                </a:solidFill>
                <a:latin typeface="Arial"/>
                <a:cs typeface="Arial"/>
              </a:rPr>
              <a:t> </a:t>
            </a:r>
            <a:r>
              <a:rPr lang="en-ID" sz="1200" spc="50" dirty="0" err="1">
                <a:solidFill>
                  <a:srgbClr val="FFFFFF"/>
                </a:solidFill>
                <a:latin typeface="Arial"/>
                <a:cs typeface="Arial"/>
              </a:rPr>
              <a:t>dengan</a:t>
            </a:r>
            <a:r>
              <a:rPr lang="en-ID" sz="1200" spc="50" dirty="0">
                <a:solidFill>
                  <a:srgbClr val="FFFFFF"/>
                </a:solidFill>
                <a:latin typeface="Arial"/>
                <a:cs typeface="Arial"/>
              </a:rPr>
              <a:t> </a:t>
            </a:r>
            <a:r>
              <a:rPr lang="en-ID" sz="1200" spc="40" dirty="0" err="1">
                <a:solidFill>
                  <a:srgbClr val="FFFFFF"/>
                </a:solidFill>
                <a:latin typeface="Arial"/>
                <a:cs typeface="Arial"/>
              </a:rPr>
              <a:t>baik</a:t>
            </a:r>
            <a:r>
              <a:rPr lang="en-ID" sz="1200" spc="-105" dirty="0">
                <a:solidFill>
                  <a:srgbClr val="FFFFFF"/>
                </a:solidFill>
                <a:latin typeface="Arial"/>
                <a:cs typeface="Arial"/>
              </a:rPr>
              <a:t> </a:t>
            </a:r>
            <a:r>
              <a:rPr lang="en-ID" sz="1200" spc="65" dirty="0" err="1">
                <a:solidFill>
                  <a:srgbClr val="FFFFFF"/>
                </a:solidFill>
                <a:latin typeface="Arial"/>
                <a:cs typeface="Arial"/>
              </a:rPr>
              <a:t>dalam</a:t>
            </a:r>
            <a:r>
              <a:rPr lang="en-ID" sz="1200" spc="65" dirty="0">
                <a:solidFill>
                  <a:srgbClr val="FFFFFF"/>
                </a:solidFill>
                <a:latin typeface="Arial"/>
                <a:cs typeface="Arial"/>
              </a:rPr>
              <a:t>  </a:t>
            </a:r>
            <a:r>
              <a:rPr lang="en-ID" sz="1200" spc="25" dirty="0" err="1">
                <a:solidFill>
                  <a:srgbClr val="FFFFFF"/>
                </a:solidFill>
                <a:latin typeface="Arial"/>
                <a:cs typeface="Arial"/>
              </a:rPr>
              <a:t>kerangka</a:t>
            </a:r>
            <a:r>
              <a:rPr lang="en-ID" sz="1200" spc="25" dirty="0">
                <a:solidFill>
                  <a:srgbClr val="FFFFFF"/>
                </a:solidFill>
                <a:latin typeface="Arial"/>
                <a:cs typeface="Arial"/>
              </a:rPr>
              <a:t> </a:t>
            </a:r>
            <a:r>
              <a:rPr lang="en-ID" sz="1200" spc="35" dirty="0" err="1">
                <a:solidFill>
                  <a:srgbClr val="FFFFFF"/>
                </a:solidFill>
                <a:latin typeface="Arial"/>
                <a:cs typeface="Arial"/>
              </a:rPr>
              <a:t>pencapaian</a:t>
            </a:r>
            <a:r>
              <a:rPr lang="en-ID" sz="1200" spc="35" dirty="0">
                <a:solidFill>
                  <a:srgbClr val="FFFFFF"/>
                </a:solidFill>
                <a:latin typeface="Arial"/>
                <a:cs typeface="Arial"/>
              </a:rPr>
              <a:t> </a:t>
            </a:r>
            <a:r>
              <a:rPr lang="en-ID" sz="1200" spc="20" dirty="0" err="1">
                <a:solidFill>
                  <a:srgbClr val="FFFFFF"/>
                </a:solidFill>
                <a:latin typeface="Arial"/>
                <a:cs typeface="Arial"/>
              </a:rPr>
              <a:t>sasaran</a:t>
            </a:r>
            <a:r>
              <a:rPr lang="en-ID" sz="1200" spc="-45" dirty="0">
                <a:solidFill>
                  <a:srgbClr val="FFFFFF"/>
                </a:solidFill>
                <a:latin typeface="Arial"/>
                <a:cs typeface="Arial"/>
              </a:rPr>
              <a:t> </a:t>
            </a:r>
            <a:r>
              <a:rPr lang="en-ID" sz="1200" spc="65" dirty="0" err="1">
                <a:solidFill>
                  <a:srgbClr val="FFFFFF"/>
                </a:solidFill>
                <a:latin typeface="Arial"/>
                <a:cs typeface="Arial"/>
              </a:rPr>
              <a:t>pembangunan</a:t>
            </a:r>
            <a:endParaRPr lang="en-ID" sz="1200" dirty="0">
              <a:latin typeface="Arial"/>
              <a:cs typeface="Arial"/>
            </a:endParaRPr>
          </a:p>
          <a:p>
            <a:pPr marL="627063" indent="-357188" algn="just">
              <a:lnSpc>
                <a:spcPct val="100000"/>
              </a:lnSpc>
              <a:buAutoNum type="arabicPeriod"/>
            </a:pPr>
            <a:r>
              <a:rPr lang="en-ID" sz="1200" spc="60" dirty="0" err="1">
                <a:solidFill>
                  <a:srgbClr val="FFFFFF"/>
                </a:solidFill>
                <a:latin typeface="Arial"/>
                <a:cs typeface="Arial"/>
              </a:rPr>
              <a:t>Memastikan</a:t>
            </a:r>
            <a:r>
              <a:rPr lang="en-ID" sz="1200" spc="60" dirty="0">
                <a:solidFill>
                  <a:srgbClr val="FFFFFF"/>
                </a:solidFill>
                <a:latin typeface="Arial"/>
                <a:cs typeface="Arial"/>
              </a:rPr>
              <a:t>/</a:t>
            </a:r>
            <a:r>
              <a:rPr lang="en-ID" sz="1200" spc="60" dirty="0" err="1">
                <a:solidFill>
                  <a:srgbClr val="FFFFFF"/>
                </a:solidFill>
                <a:latin typeface="Arial"/>
                <a:cs typeface="Arial"/>
              </a:rPr>
              <a:t>mengawal</a:t>
            </a:r>
            <a:r>
              <a:rPr lang="en-ID" sz="1200" spc="60" dirty="0">
                <a:solidFill>
                  <a:srgbClr val="FFFFFF"/>
                </a:solidFill>
                <a:latin typeface="Arial"/>
                <a:cs typeface="Arial"/>
              </a:rPr>
              <a:t> </a:t>
            </a:r>
            <a:r>
              <a:rPr lang="en-ID" sz="1200" spc="40" dirty="0" err="1">
                <a:solidFill>
                  <a:srgbClr val="FFFFFF"/>
                </a:solidFill>
                <a:latin typeface="Arial"/>
                <a:cs typeface="Arial"/>
              </a:rPr>
              <a:t>pencapaian</a:t>
            </a:r>
            <a:r>
              <a:rPr lang="en-ID" sz="1200" spc="-20" dirty="0">
                <a:solidFill>
                  <a:srgbClr val="FFFFFF"/>
                </a:solidFill>
                <a:latin typeface="Arial"/>
                <a:cs typeface="Arial"/>
              </a:rPr>
              <a:t> </a:t>
            </a:r>
            <a:r>
              <a:rPr lang="en-ID" sz="1200" spc="20" dirty="0" err="1">
                <a:solidFill>
                  <a:srgbClr val="FFFFFF"/>
                </a:solidFill>
                <a:latin typeface="Arial"/>
                <a:cs typeface="Arial"/>
              </a:rPr>
              <a:t>sasaran</a:t>
            </a:r>
            <a:r>
              <a:rPr lang="id-ID" sz="1200" dirty="0">
                <a:latin typeface="Arial"/>
                <a:cs typeface="Arial"/>
              </a:rPr>
              <a:t> </a:t>
            </a:r>
            <a:r>
              <a:rPr lang="en-ID" sz="1200" spc="65" dirty="0" err="1">
                <a:solidFill>
                  <a:srgbClr val="FFFFFF"/>
                </a:solidFill>
                <a:latin typeface="Arial"/>
                <a:cs typeface="Arial"/>
              </a:rPr>
              <a:t>pembangunan</a:t>
            </a:r>
            <a:endParaRPr lang="en-ID" sz="1200" dirty="0">
              <a:latin typeface="Arial"/>
              <a:cs typeface="Arial"/>
            </a:endParaRPr>
          </a:p>
          <a:p>
            <a:pPr marL="627063" marR="5080" indent="-357188" algn="just">
              <a:lnSpc>
                <a:spcPct val="100000"/>
              </a:lnSpc>
              <a:buAutoNum type="arabicPeriod" startAt="3"/>
            </a:pPr>
            <a:r>
              <a:rPr lang="en-ID" sz="1200" spc="70" dirty="0" err="1">
                <a:solidFill>
                  <a:srgbClr val="FFFFFF"/>
                </a:solidFill>
                <a:latin typeface="Arial"/>
                <a:cs typeface="Arial"/>
              </a:rPr>
              <a:t>Mengawal</a:t>
            </a:r>
            <a:r>
              <a:rPr lang="en-ID" sz="1200" spc="70" dirty="0">
                <a:solidFill>
                  <a:srgbClr val="FFFFFF"/>
                </a:solidFill>
                <a:latin typeface="Arial"/>
                <a:cs typeface="Arial"/>
              </a:rPr>
              <a:t> </a:t>
            </a:r>
            <a:r>
              <a:rPr lang="en-ID" sz="1200" spc="25" dirty="0" err="1">
                <a:solidFill>
                  <a:srgbClr val="FFFFFF"/>
                </a:solidFill>
                <a:latin typeface="Arial"/>
                <a:cs typeface="Arial"/>
              </a:rPr>
              <a:t>pelaksanaan</a:t>
            </a:r>
            <a:r>
              <a:rPr lang="en-ID" sz="1200" spc="25" dirty="0">
                <a:solidFill>
                  <a:srgbClr val="FFFFFF"/>
                </a:solidFill>
                <a:latin typeface="Arial"/>
                <a:cs typeface="Arial"/>
              </a:rPr>
              <a:t> </a:t>
            </a:r>
            <a:r>
              <a:rPr lang="en-ID" sz="1200" spc="55" dirty="0" err="1">
                <a:solidFill>
                  <a:srgbClr val="FFFFFF"/>
                </a:solidFill>
                <a:latin typeface="Arial"/>
                <a:cs typeface="Arial"/>
              </a:rPr>
              <a:t>intervensi</a:t>
            </a:r>
            <a:r>
              <a:rPr lang="en-ID" sz="1200" spc="55" dirty="0">
                <a:solidFill>
                  <a:srgbClr val="FFFFFF"/>
                </a:solidFill>
                <a:latin typeface="Arial"/>
                <a:cs typeface="Arial"/>
              </a:rPr>
              <a:t> </a:t>
            </a:r>
            <a:r>
              <a:rPr lang="en-ID" sz="1200" spc="65" dirty="0" err="1">
                <a:solidFill>
                  <a:srgbClr val="FFFFFF"/>
                </a:solidFill>
                <a:latin typeface="Arial"/>
                <a:cs typeface="Arial"/>
              </a:rPr>
              <a:t>pemerintah</a:t>
            </a:r>
            <a:r>
              <a:rPr lang="en-ID" sz="1200" spc="65" dirty="0">
                <a:solidFill>
                  <a:srgbClr val="FFFFFF"/>
                </a:solidFill>
                <a:latin typeface="Arial"/>
                <a:cs typeface="Arial"/>
              </a:rPr>
              <a:t>  </a:t>
            </a:r>
            <a:r>
              <a:rPr lang="en-ID" sz="1200" spc="65" dirty="0" err="1">
                <a:solidFill>
                  <a:srgbClr val="FFFFFF"/>
                </a:solidFill>
                <a:latin typeface="Arial"/>
                <a:cs typeface="Arial"/>
              </a:rPr>
              <a:t>dalam</a:t>
            </a:r>
            <a:r>
              <a:rPr lang="en-ID" sz="1200" spc="65" dirty="0">
                <a:solidFill>
                  <a:srgbClr val="FFFFFF"/>
                </a:solidFill>
                <a:latin typeface="Arial"/>
                <a:cs typeface="Arial"/>
              </a:rPr>
              <a:t> </a:t>
            </a:r>
            <a:r>
              <a:rPr lang="en-ID" sz="1200" spc="25" dirty="0" err="1">
                <a:solidFill>
                  <a:srgbClr val="FFFFFF"/>
                </a:solidFill>
                <a:latin typeface="Arial"/>
                <a:cs typeface="Arial"/>
              </a:rPr>
              <a:t>kerangka</a:t>
            </a:r>
            <a:r>
              <a:rPr lang="en-ID" sz="1200" spc="25" dirty="0">
                <a:solidFill>
                  <a:srgbClr val="FFFFFF"/>
                </a:solidFill>
                <a:latin typeface="Arial"/>
                <a:cs typeface="Arial"/>
              </a:rPr>
              <a:t> </a:t>
            </a:r>
            <a:r>
              <a:rPr lang="en-ID" sz="1200" spc="50" dirty="0" err="1">
                <a:solidFill>
                  <a:srgbClr val="FFFFFF"/>
                </a:solidFill>
                <a:latin typeface="Arial"/>
                <a:cs typeface="Arial"/>
              </a:rPr>
              <a:t>pengendalian</a:t>
            </a:r>
            <a:r>
              <a:rPr lang="en-ID" sz="1200" spc="50" dirty="0">
                <a:solidFill>
                  <a:srgbClr val="FFFFFF"/>
                </a:solidFill>
                <a:latin typeface="Arial"/>
                <a:cs typeface="Arial"/>
              </a:rPr>
              <a:t> </a:t>
            </a:r>
            <a:r>
              <a:rPr lang="en-ID" sz="1200" spc="25" dirty="0" err="1">
                <a:solidFill>
                  <a:srgbClr val="FFFFFF"/>
                </a:solidFill>
                <a:latin typeface="Arial"/>
                <a:cs typeface="Arial"/>
              </a:rPr>
              <a:t>pelaksanaan</a:t>
            </a:r>
            <a:r>
              <a:rPr lang="en-ID" sz="1200" spc="25" dirty="0">
                <a:solidFill>
                  <a:srgbClr val="FFFFFF"/>
                </a:solidFill>
                <a:latin typeface="Arial"/>
                <a:cs typeface="Arial"/>
              </a:rPr>
              <a:t> </a:t>
            </a:r>
            <a:r>
              <a:rPr lang="en-ID" sz="1200" spc="30" dirty="0" err="1">
                <a:solidFill>
                  <a:srgbClr val="FFFFFF"/>
                </a:solidFill>
                <a:latin typeface="Arial"/>
                <a:cs typeface="Arial"/>
              </a:rPr>
              <a:t>rencana</a:t>
            </a:r>
            <a:r>
              <a:rPr lang="en-ID" sz="1200" spc="30" dirty="0">
                <a:solidFill>
                  <a:srgbClr val="FFFFFF"/>
                </a:solidFill>
                <a:latin typeface="Arial"/>
                <a:cs typeface="Arial"/>
              </a:rPr>
              <a:t>  </a:t>
            </a:r>
            <a:r>
              <a:rPr lang="en-ID" sz="1200" spc="65" dirty="0" err="1">
                <a:solidFill>
                  <a:srgbClr val="FFFFFF"/>
                </a:solidFill>
                <a:latin typeface="Arial"/>
                <a:cs typeface="Arial"/>
              </a:rPr>
              <a:t>pembangunan</a:t>
            </a:r>
            <a:endParaRPr lang="en-ID" sz="1200" dirty="0">
              <a:latin typeface="Arial"/>
              <a:cs typeface="Arial"/>
            </a:endParaRPr>
          </a:p>
          <a:p>
            <a:pPr marL="627063" indent="-357188" algn="just">
              <a:buFontTx/>
              <a:buAutoNum type="arabicPeriod" startAt="3"/>
            </a:pPr>
            <a:r>
              <a:rPr lang="en-ID" sz="1200" spc="30" dirty="0">
                <a:solidFill>
                  <a:srgbClr val="FFFFFF"/>
                </a:solidFill>
                <a:latin typeface="Arial"/>
                <a:cs typeface="Arial"/>
              </a:rPr>
              <a:t>Hasil </a:t>
            </a:r>
            <a:r>
              <a:rPr lang="en-ID" sz="1200" spc="70" dirty="0" err="1">
                <a:solidFill>
                  <a:srgbClr val="FFFFFF"/>
                </a:solidFill>
                <a:latin typeface="Arial"/>
                <a:cs typeface="Arial"/>
              </a:rPr>
              <a:t>Monevdal</a:t>
            </a:r>
            <a:r>
              <a:rPr lang="en-ID" sz="1200" spc="70" dirty="0">
                <a:solidFill>
                  <a:srgbClr val="FFFFFF"/>
                </a:solidFill>
                <a:latin typeface="Arial"/>
                <a:cs typeface="Arial"/>
              </a:rPr>
              <a:t> </a:t>
            </a:r>
            <a:r>
              <a:rPr lang="en-ID" sz="1200" spc="45" dirty="0" err="1">
                <a:solidFill>
                  <a:srgbClr val="FFFFFF"/>
                </a:solidFill>
                <a:latin typeface="Arial"/>
                <a:cs typeface="Arial"/>
              </a:rPr>
              <a:t>ter-internalisasi</a:t>
            </a:r>
            <a:r>
              <a:rPr lang="en-ID" sz="1200" spc="45" dirty="0">
                <a:solidFill>
                  <a:srgbClr val="FFFFFF"/>
                </a:solidFill>
                <a:latin typeface="Arial"/>
                <a:cs typeface="Arial"/>
              </a:rPr>
              <a:t> </a:t>
            </a:r>
            <a:r>
              <a:rPr lang="en-ID" sz="1200" spc="65" dirty="0" err="1">
                <a:solidFill>
                  <a:srgbClr val="FFFFFF"/>
                </a:solidFill>
                <a:latin typeface="Arial"/>
                <a:cs typeface="Arial"/>
              </a:rPr>
              <a:t>dalam</a:t>
            </a:r>
            <a:r>
              <a:rPr lang="en-ID" sz="1200" spc="-40" dirty="0">
                <a:solidFill>
                  <a:srgbClr val="FFFFFF"/>
                </a:solidFill>
                <a:latin typeface="Arial"/>
                <a:cs typeface="Arial"/>
              </a:rPr>
              <a:t> </a:t>
            </a:r>
            <a:r>
              <a:rPr lang="en-ID" sz="1200" spc="30" dirty="0" err="1">
                <a:solidFill>
                  <a:srgbClr val="FFFFFF"/>
                </a:solidFill>
                <a:latin typeface="Arial"/>
                <a:cs typeface="Arial"/>
              </a:rPr>
              <a:t>rencana</a:t>
            </a:r>
            <a:r>
              <a:rPr lang="en-ID" sz="1200" spc="30" dirty="0">
                <a:solidFill>
                  <a:srgbClr val="FFFFFF"/>
                </a:solidFill>
                <a:latin typeface="Arial"/>
                <a:cs typeface="Arial"/>
              </a:rPr>
              <a:t> </a:t>
            </a:r>
            <a:r>
              <a:rPr lang="en-ID" sz="1200" spc="65" dirty="0" err="1">
                <a:solidFill>
                  <a:srgbClr val="FFFFFF"/>
                </a:solidFill>
                <a:latin typeface="Arial"/>
                <a:cs typeface="Arial"/>
              </a:rPr>
              <a:t>pembangunan</a:t>
            </a:r>
            <a:r>
              <a:rPr lang="en-ID" sz="1200" spc="-5" dirty="0">
                <a:solidFill>
                  <a:srgbClr val="FFFFFF"/>
                </a:solidFill>
                <a:latin typeface="Arial"/>
                <a:cs typeface="Arial"/>
              </a:rPr>
              <a:t> </a:t>
            </a:r>
            <a:r>
              <a:rPr lang="en-ID" sz="1200" spc="25" dirty="0">
                <a:solidFill>
                  <a:srgbClr val="FFFFFF"/>
                </a:solidFill>
                <a:latin typeface="Arial"/>
                <a:cs typeface="Arial"/>
              </a:rPr>
              <a:t>(</a:t>
            </a:r>
            <a:r>
              <a:rPr lang="en-ID" sz="1200" spc="25" dirty="0" err="1">
                <a:solidFill>
                  <a:srgbClr val="FFFFFF"/>
                </a:solidFill>
                <a:latin typeface="Arial"/>
                <a:cs typeface="Arial"/>
              </a:rPr>
              <a:t>perencanaan</a:t>
            </a:r>
            <a:r>
              <a:rPr lang="en-ID" sz="1200" spc="25" dirty="0">
                <a:solidFill>
                  <a:srgbClr val="FFFFFF"/>
                </a:solidFill>
                <a:latin typeface="Arial"/>
                <a:cs typeface="Arial"/>
              </a:rPr>
              <a:t>)</a:t>
            </a:r>
            <a:endParaRPr lang="en-ID" sz="1200" dirty="0">
              <a:latin typeface="Arial"/>
              <a:cs typeface="Arial"/>
            </a:endParaRPr>
          </a:p>
        </p:txBody>
      </p:sp>
    </p:spTree>
    <p:extLst>
      <p:ext uri="{BB962C8B-B14F-4D97-AF65-F5344CB8AC3E}">
        <p14:creationId xmlns:p14="http://schemas.microsoft.com/office/powerpoint/2010/main" val="108623733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a:spLocks noGrp="1"/>
          </p:cNvSpPr>
          <p:nvPr>
            <p:ph type="title"/>
          </p:nvPr>
        </p:nvSpPr>
        <p:spPr>
          <a:xfrm>
            <a:off x="134251" y="316016"/>
            <a:ext cx="6520220" cy="344032"/>
          </a:xfrm>
        </p:spPr>
        <p:txBody>
          <a:bodyPr>
            <a:noAutofit/>
          </a:bodyPr>
          <a:lstStyle/>
          <a:p>
            <a:pPr algn="l"/>
            <a:r>
              <a:rPr lang="id-ID" altLang="en-US" dirty="0"/>
              <a:t>Lanjutan ... (PROFIL DOKUMEN RKA K/L)</a:t>
            </a:r>
          </a:p>
        </p:txBody>
      </p:sp>
      <p:pic>
        <p:nvPicPr>
          <p:cNvPr id="4" name="Picture 3"/>
          <p:cNvPicPr>
            <a:picLocks noChangeAspect="1"/>
          </p:cNvPicPr>
          <p:nvPr/>
        </p:nvPicPr>
        <p:blipFill rotWithShape="1">
          <a:blip r:embed="rId2"/>
          <a:srcRect l="19624" t="23037" r="27259" b="14807"/>
          <a:stretch>
            <a:fillRect/>
          </a:stretch>
        </p:blipFill>
        <p:spPr>
          <a:xfrm>
            <a:off x="134251" y="1052537"/>
            <a:ext cx="4572000" cy="3009464"/>
          </a:xfrm>
          <a:prstGeom prst="rect">
            <a:avLst/>
          </a:prstGeom>
        </p:spPr>
      </p:pic>
      <p:pic>
        <p:nvPicPr>
          <p:cNvPr id="5" name="Picture 4"/>
          <p:cNvPicPr>
            <a:picLocks noChangeAspect="1"/>
          </p:cNvPicPr>
          <p:nvPr/>
        </p:nvPicPr>
        <p:blipFill rotWithShape="1">
          <a:blip r:embed="rId3"/>
          <a:srcRect l="18075" t="30675" r="27128"/>
          <a:stretch>
            <a:fillRect/>
          </a:stretch>
        </p:blipFill>
        <p:spPr>
          <a:xfrm>
            <a:off x="4610784" y="1173888"/>
            <a:ext cx="2942182" cy="2766762"/>
          </a:xfrm>
          <a:prstGeom prst="rect">
            <a:avLst/>
          </a:prstGeom>
        </p:spPr>
      </p:pic>
      <p:sp>
        <p:nvSpPr>
          <p:cNvPr id="6" name="Slide Number Placeholder 2"/>
          <p:cNvSpPr>
            <a:spLocks noGrp="1"/>
          </p:cNvSpPr>
          <p:nvPr/>
        </p:nvSpPr>
        <p:spPr>
          <a:xfrm>
            <a:off x="7113276" y="5006975"/>
            <a:ext cx="446405" cy="251460"/>
          </a:xfrm>
          <a:prstGeom prst="rect">
            <a:avLst/>
          </a:prstGeom>
          <a:solidFill>
            <a:srgbClr val="F9BE19"/>
          </a:solidFill>
        </p:spPr>
        <p:txBody>
          <a:bodyPr vert="horz" lIns="91365" tIns="45684" rIns="91365" bIns="45684"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32">
              <a:defRPr/>
            </a:pPr>
            <a:fld id="{05502A5B-6024-440D-A5A9-5A109256076E}" type="slidenum">
              <a:rPr lang="en-US" b="1">
                <a:solidFill>
                  <a:schemeClr val="tx1"/>
                </a:solidFill>
                <a:latin typeface="Calibri" panose="020F0502020204030204"/>
              </a:rPr>
              <a:pPr defTabSz="913632">
                <a:defRPr/>
              </a:pPr>
              <a:t>146</a:t>
            </a:fld>
            <a:endParaRPr lang="en-US" b="1">
              <a:solidFill>
                <a:schemeClr val="tx1"/>
              </a:solidFill>
              <a:latin typeface="Calibri" panose="020F0502020204030204"/>
            </a:endParaRPr>
          </a:p>
        </p:txBody>
      </p:sp>
    </p:spTree>
    <p:extLst>
      <p:ext uri="{BB962C8B-B14F-4D97-AF65-F5344CB8AC3E}">
        <p14:creationId xmlns:p14="http://schemas.microsoft.com/office/powerpoint/2010/main" val="3243108003"/>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p:cNvSpPr>
          <p:nvPr/>
        </p:nvSpPr>
        <p:spPr>
          <a:xfrm>
            <a:off x="179153" y="242744"/>
            <a:ext cx="7158688" cy="320601"/>
          </a:xfrm>
          <a:prstGeom prst="rect">
            <a:avLst/>
          </a:prstGeom>
        </p:spPr>
        <p:txBody>
          <a:bodyPr vert="horz" wrap="square" lIns="0" tIns="1270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lvl="0">
              <a:lnSpc>
                <a:spcPct val="100000"/>
              </a:lnSpc>
              <a:spcBef>
                <a:spcPts val="100"/>
              </a:spcBef>
              <a:tabLst>
                <a:tab pos="5138420" algn="l"/>
              </a:tabLst>
            </a:pPr>
            <a:r>
              <a:rPr lang="id-ID" altLang="en-US" sz="2000" b="1" dirty="0">
                <a:latin typeface="+mn-lt"/>
              </a:rPr>
              <a:t>Lanjutan... (</a:t>
            </a:r>
            <a:r>
              <a:rPr kumimoji="0" lang="fi-FI" sz="2000" b="1" i="0" u="none" strike="noStrike" kern="1200" cap="none" spc="0" normalizeH="0" baseline="0" noProof="0" dirty="0">
                <a:ln>
                  <a:noFill/>
                </a:ln>
                <a:effectLst/>
                <a:uLnTx/>
                <a:uFillTx/>
                <a:latin typeface="+mn-lt"/>
              </a:rPr>
              <a:t>PEMANTAUAN DAN APLIKASI E-MONEV</a:t>
            </a:r>
            <a:r>
              <a:rPr kumimoji="0" lang="id-ID" sz="2000" b="1" i="0" u="none" strike="noStrike" kern="1200" cap="none" spc="0" normalizeH="0" baseline="0" noProof="0" dirty="0">
                <a:ln>
                  <a:noFill/>
                </a:ln>
                <a:effectLst/>
                <a:uLnTx/>
                <a:uFillTx/>
                <a:latin typeface="+mn-lt"/>
              </a:rPr>
              <a:t>)</a:t>
            </a:r>
            <a:endParaRPr kumimoji="0" lang="fi-FI" sz="2000" b="1" i="0" u="none" strike="noStrike" kern="1200" cap="none" spc="0" normalizeH="0" baseline="0" noProof="0" dirty="0">
              <a:ln>
                <a:noFill/>
              </a:ln>
              <a:effectLst/>
              <a:uLnTx/>
              <a:uFillTx/>
              <a:latin typeface="+mn-lt"/>
            </a:endParaRPr>
          </a:p>
        </p:txBody>
      </p:sp>
      <p:grpSp>
        <p:nvGrpSpPr>
          <p:cNvPr id="4" name="object 4"/>
          <p:cNvGrpSpPr/>
          <p:nvPr/>
        </p:nvGrpSpPr>
        <p:grpSpPr>
          <a:xfrm>
            <a:off x="377090" y="1060271"/>
            <a:ext cx="6844868" cy="786171"/>
            <a:chOff x="1365250" y="1389633"/>
            <a:chExt cx="9700895" cy="1387475"/>
          </a:xfrm>
        </p:grpSpPr>
        <p:sp>
          <p:nvSpPr>
            <p:cNvPr id="5" name="object 5"/>
            <p:cNvSpPr/>
            <p:nvPr/>
          </p:nvSpPr>
          <p:spPr>
            <a:xfrm>
              <a:off x="1371600" y="1395983"/>
              <a:ext cx="9688195" cy="1374775"/>
            </a:xfrm>
            <a:custGeom>
              <a:avLst/>
              <a:gdLst/>
              <a:ahLst/>
              <a:cxnLst/>
              <a:rect l="l" t="t" r="r" b="b"/>
              <a:pathLst>
                <a:path w="9688195" h="1374775">
                  <a:moveTo>
                    <a:pt x="9550654" y="0"/>
                  </a:moveTo>
                  <a:lnTo>
                    <a:pt x="137413" y="0"/>
                  </a:lnTo>
                  <a:lnTo>
                    <a:pt x="94008" y="7012"/>
                  </a:lnTo>
                  <a:lnTo>
                    <a:pt x="56290" y="26533"/>
                  </a:lnTo>
                  <a:lnTo>
                    <a:pt x="26533" y="56290"/>
                  </a:lnTo>
                  <a:lnTo>
                    <a:pt x="7012" y="94008"/>
                  </a:lnTo>
                  <a:lnTo>
                    <a:pt x="0" y="137413"/>
                  </a:lnTo>
                  <a:lnTo>
                    <a:pt x="0" y="1237233"/>
                  </a:lnTo>
                  <a:lnTo>
                    <a:pt x="7012" y="1280639"/>
                  </a:lnTo>
                  <a:lnTo>
                    <a:pt x="26533" y="1318357"/>
                  </a:lnTo>
                  <a:lnTo>
                    <a:pt x="56290" y="1348114"/>
                  </a:lnTo>
                  <a:lnTo>
                    <a:pt x="94008" y="1367635"/>
                  </a:lnTo>
                  <a:lnTo>
                    <a:pt x="137413" y="1374648"/>
                  </a:lnTo>
                  <a:lnTo>
                    <a:pt x="9550654" y="1374648"/>
                  </a:lnTo>
                  <a:lnTo>
                    <a:pt x="9594059" y="1367635"/>
                  </a:lnTo>
                  <a:lnTo>
                    <a:pt x="9631777" y="1348114"/>
                  </a:lnTo>
                  <a:lnTo>
                    <a:pt x="9661534" y="1318357"/>
                  </a:lnTo>
                  <a:lnTo>
                    <a:pt x="9681055" y="1280639"/>
                  </a:lnTo>
                  <a:lnTo>
                    <a:pt x="9688068" y="1237233"/>
                  </a:lnTo>
                  <a:lnTo>
                    <a:pt x="9688068" y="137413"/>
                  </a:lnTo>
                  <a:lnTo>
                    <a:pt x="9681055" y="94008"/>
                  </a:lnTo>
                  <a:lnTo>
                    <a:pt x="9661534" y="56290"/>
                  </a:lnTo>
                  <a:lnTo>
                    <a:pt x="9631777" y="26533"/>
                  </a:lnTo>
                  <a:lnTo>
                    <a:pt x="9594059" y="7012"/>
                  </a:lnTo>
                  <a:lnTo>
                    <a:pt x="9550654" y="0"/>
                  </a:lnTo>
                  <a:close/>
                </a:path>
              </a:pathLst>
            </a:custGeom>
            <a:solidFill>
              <a:srgbClr val="F7C57C"/>
            </a:solidFill>
          </p:spPr>
          <p:txBody>
            <a:bodyPr wrap="square" lIns="0" tIns="0" rIns="0" bIns="0" rtlCol="0"/>
            <a:lstStyle/>
            <a:p>
              <a:pPr defTabSz="914400"/>
              <a:endParaRPr sz="2000">
                <a:solidFill>
                  <a:prstClr val="black"/>
                </a:solidFill>
                <a:latin typeface="Arial" panose="020B0604020202020204" pitchFamily="34" charset="0"/>
                <a:cs typeface="Arial" panose="020B0604020202020204" pitchFamily="34" charset="0"/>
              </a:endParaRPr>
            </a:p>
          </p:txBody>
        </p:sp>
        <p:sp>
          <p:nvSpPr>
            <p:cNvPr id="6" name="object 6"/>
            <p:cNvSpPr/>
            <p:nvPr/>
          </p:nvSpPr>
          <p:spPr>
            <a:xfrm>
              <a:off x="1371600" y="1395983"/>
              <a:ext cx="9688195" cy="1374775"/>
            </a:xfrm>
            <a:custGeom>
              <a:avLst/>
              <a:gdLst/>
              <a:ahLst/>
              <a:cxnLst/>
              <a:rect l="l" t="t" r="r" b="b"/>
              <a:pathLst>
                <a:path w="9688195" h="1374775">
                  <a:moveTo>
                    <a:pt x="0" y="137413"/>
                  </a:moveTo>
                  <a:lnTo>
                    <a:pt x="7012" y="94008"/>
                  </a:lnTo>
                  <a:lnTo>
                    <a:pt x="26533" y="56290"/>
                  </a:lnTo>
                  <a:lnTo>
                    <a:pt x="56290" y="26533"/>
                  </a:lnTo>
                  <a:lnTo>
                    <a:pt x="94008" y="7012"/>
                  </a:lnTo>
                  <a:lnTo>
                    <a:pt x="137413" y="0"/>
                  </a:lnTo>
                  <a:lnTo>
                    <a:pt x="9550654" y="0"/>
                  </a:lnTo>
                  <a:lnTo>
                    <a:pt x="9594059" y="7012"/>
                  </a:lnTo>
                  <a:lnTo>
                    <a:pt x="9631777" y="26533"/>
                  </a:lnTo>
                  <a:lnTo>
                    <a:pt x="9661534" y="56290"/>
                  </a:lnTo>
                  <a:lnTo>
                    <a:pt x="9681055" y="94008"/>
                  </a:lnTo>
                  <a:lnTo>
                    <a:pt x="9688068" y="137413"/>
                  </a:lnTo>
                  <a:lnTo>
                    <a:pt x="9688068" y="1237233"/>
                  </a:lnTo>
                  <a:lnTo>
                    <a:pt x="9681055" y="1280639"/>
                  </a:lnTo>
                  <a:lnTo>
                    <a:pt x="9661534" y="1318357"/>
                  </a:lnTo>
                  <a:lnTo>
                    <a:pt x="9631777" y="1348114"/>
                  </a:lnTo>
                  <a:lnTo>
                    <a:pt x="9594059" y="1367635"/>
                  </a:lnTo>
                  <a:lnTo>
                    <a:pt x="9550654" y="1374648"/>
                  </a:lnTo>
                  <a:lnTo>
                    <a:pt x="137413" y="1374648"/>
                  </a:lnTo>
                  <a:lnTo>
                    <a:pt x="94008" y="1367635"/>
                  </a:lnTo>
                  <a:lnTo>
                    <a:pt x="56290" y="1348114"/>
                  </a:lnTo>
                  <a:lnTo>
                    <a:pt x="26533" y="1318357"/>
                  </a:lnTo>
                  <a:lnTo>
                    <a:pt x="7012" y="1280639"/>
                  </a:lnTo>
                  <a:lnTo>
                    <a:pt x="0" y="1237233"/>
                  </a:lnTo>
                  <a:lnTo>
                    <a:pt x="0" y="137413"/>
                  </a:lnTo>
                  <a:close/>
                </a:path>
              </a:pathLst>
            </a:custGeom>
            <a:ln w="12700">
              <a:solidFill>
                <a:srgbClr val="FFFFFF"/>
              </a:solidFill>
            </a:ln>
          </p:spPr>
          <p:txBody>
            <a:bodyPr wrap="square" lIns="0" tIns="0" rIns="0" bIns="0" rtlCol="0"/>
            <a:lstStyle/>
            <a:p>
              <a:pPr defTabSz="914400"/>
              <a:endParaRPr sz="2000">
                <a:solidFill>
                  <a:prstClr val="black"/>
                </a:solidFill>
                <a:latin typeface="Arial" panose="020B0604020202020204" pitchFamily="34" charset="0"/>
                <a:cs typeface="Arial" panose="020B0604020202020204" pitchFamily="34" charset="0"/>
              </a:endParaRPr>
            </a:p>
          </p:txBody>
        </p:sp>
      </p:grpSp>
      <p:sp>
        <p:nvSpPr>
          <p:cNvPr id="7" name="object 7"/>
          <p:cNvSpPr txBox="1"/>
          <p:nvPr/>
        </p:nvSpPr>
        <p:spPr>
          <a:xfrm>
            <a:off x="1770769" y="1235286"/>
            <a:ext cx="4634635" cy="381899"/>
          </a:xfrm>
          <a:prstGeom prst="rect">
            <a:avLst/>
          </a:prstGeom>
        </p:spPr>
        <p:txBody>
          <a:bodyPr vert="horz" wrap="square" lIns="0" tIns="38100" rIns="0" bIns="0" rtlCol="0">
            <a:spAutoFit/>
          </a:bodyPr>
          <a:lstStyle/>
          <a:p>
            <a:pPr marL="12700" marR="5080" defTabSz="914400">
              <a:lnSpc>
                <a:spcPct val="92800"/>
              </a:lnSpc>
              <a:spcBef>
                <a:spcPts val="300"/>
              </a:spcBef>
            </a:pPr>
            <a:r>
              <a:rPr sz="1200" spc="55" dirty="0">
                <a:solidFill>
                  <a:prstClr val="black"/>
                </a:solidFill>
                <a:latin typeface="Arial" panose="020B0604020202020204" pitchFamily="34" charset="0"/>
                <a:cs typeface="Arial" panose="020B0604020202020204" pitchFamily="34" charset="0"/>
              </a:rPr>
              <a:t>Pelaporan </a:t>
            </a:r>
            <a:r>
              <a:rPr sz="1200" spc="65" dirty="0">
                <a:solidFill>
                  <a:prstClr val="black"/>
                </a:solidFill>
                <a:latin typeface="Arial" panose="020B0604020202020204" pitchFamily="34" charset="0"/>
                <a:cs typeface="Arial" panose="020B0604020202020204" pitchFamily="34" charset="0"/>
              </a:rPr>
              <a:t>data </a:t>
            </a:r>
            <a:r>
              <a:rPr sz="1200" spc="55" dirty="0">
                <a:solidFill>
                  <a:prstClr val="black"/>
                </a:solidFill>
                <a:latin typeface="Arial" panose="020B0604020202020204" pitchFamily="34" charset="0"/>
                <a:cs typeface="Arial" panose="020B0604020202020204" pitchFamily="34" charset="0"/>
              </a:rPr>
              <a:t>realisasi </a:t>
            </a:r>
            <a:r>
              <a:rPr sz="1200" spc="75" dirty="0">
                <a:solidFill>
                  <a:prstClr val="black"/>
                </a:solidFill>
                <a:latin typeface="Arial" panose="020B0604020202020204" pitchFamily="34" charset="0"/>
                <a:cs typeface="Arial" panose="020B0604020202020204" pitchFamily="34" charset="0"/>
              </a:rPr>
              <a:t>hasil </a:t>
            </a:r>
            <a:r>
              <a:rPr sz="1200" spc="90" dirty="0">
                <a:solidFill>
                  <a:prstClr val="black"/>
                </a:solidFill>
                <a:latin typeface="Arial" panose="020B0604020202020204" pitchFamily="34" charset="0"/>
                <a:cs typeface="Arial" panose="020B0604020202020204" pitchFamily="34" charset="0"/>
              </a:rPr>
              <a:t>pemantauan  </a:t>
            </a:r>
            <a:r>
              <a:rPr sz="1200" spc="45" dirty="0">
                <a:solidFill>
                  <a:prstClr val="black"/>
                </a:solidFill>
                <a:latin typeface="Arial" panose="020B0604020202020204" pitchFamily="34" charset="0"/>
                <a:cs typeface="Arial" panose="020B0604020202020204" pitchFamily="34" charset="0"/>
              </a:rPr>
              <a:t>pelaksanaan </a:t>
            </a:r>
            <a:r>
              <a:rPr sz="1200" spc="50" dirty="0">
                <a:solidFill>
                  <a:prstClr val="black"/>
                </a:solidFill>
                <a:latin typeface="Arial" panose="020B0604020202020204" pitchFamily="34" charset="0"/>
                <a:cs typeface="Arial" panose="020B0604020202020204" pitchFamily="34" charset="0"/>
              </a:rPr>
              <a:t>rencana </a:t>
            </a:r>
            <a:r>
              <a:rPr sz="1200" spc="100" dirty="0">
                <a:solidFill>
                  <a:prstClr val="black"/>
                </a:solidFill>
                <a:latin typeface="Arial" panose="020B0604020202020204" pitchFamily="34" charset="0"/>
                <a:cs typeface="Arial" panose="020B0604020202020204" pitchFamily="34" charset="0"/>
              </a:rPr>
              <a:t>pembangunan</a:t>
            </a:r>
            <a:r>
              <a:rPr sz="1200" spc="-130" dirty="0">
                <a:solidFill>
                  <a:prstClr val="black"/>
                </a:solidFill>
                <a:latin typeface="Arial" panose="020B0604020202020204" pitchFamily="34" charset="0"/>
                <a:cs typeface="Arial" panose="020B0604020202020204" pitchFamily="34" charset="0"/>
              </a:rPr>
              <a:t> </a:t>
            </a:r>
            <a:r>
              <a:rPr sz="1200" spc="75" dirty="0">
                <a:solidFill>
                  <a:prstClr val="black"/>
                </a:solidFill>
                <a:latin typeface="Arial" panose="020B0604020202020204" pitchFamily="34" charset="0"/>
                <a:cs typeface="Arial" panose="020B0604020202020204" pitchFamily="34" charset="0"/>
              </a:rPr>
              <a:t>(</a:t>
            </a:r>
            <a:r>
              <a:rPr sz="1200" spc="75" dirty="0" err="1">
                <a:solidFill>
                  <a:prstClr val="black"/>
                </a:solidFill>
                <a:latin typeface="Arial" panose="020B0604020202020204" pitchFamily="34" charset="0"/>
                <a:cs typeface="Arial" panose="020B0604020202020204" pitchFamily="34" charset="0"/>
              </a:rPr>
              <a:t>intervensi</a:t>
            </a:r>
            <a:r>
              <a:rPr lang="en-US" sz="1200" spc="75" dirty="0">
                <a:solidFill>
                  <a:prstClr val="black"/>
                </a:solidFill>
                <a:latin typeface="Arial" panose="020B0604020202020204" pitchFamily="34" charset="0"/>
                <a:cs typeface="Arial" panose="020B0604020202020204" pitchFamily="34" charset="0"/>
              </a:rPr>
              <a:t> </a:t>
            </a:r>
            <a:r>
              <a:rPr sz="1200" spc="100" dirty="0" err="1">
                <a:solidFill>
                  <a:prstClr val="black"/>
                </a:solidFill>
                <a:latin typeface="Arial" panose="020B0604020202020204" pitchFamily="34" charset="0"/>
                <a:cs typeface="Arial" panose="020B0604020202020204" pitchFamily="34" charset="0"/>
              </a:rPr>
              <a:t>pemerintah</a:t>
            </a:r>
            <a:r>
              <a:rPr lang="en-US" sz="1200" spc="100" dirty="0">
                <a:solidFill>
                  <a:prstClr val="black"/>
                </a:solidFill>
                <a:latin typeface="Arial" panose="020B0604020202020204" pitchFamily="34" charset="0"/>
                <a:cs typeface="Arial" panose="020B0604020202020204" pitchFamily="34" charset="0"/>
              </a:rPr>
              <a:t> </a:t>
            </a:r>
            <a:r>
              <a:rPr sz="1200" spc="-130" dirty="0">
                <a:solidFill>
                  <a:prstClr val="black"/>
                </a:solidFill>
                <a:latin typeface="Arial" panose="020B0604020202020204" pitchFamily="34" charset="0"/>
                <a:cs typeface="Arial" panose="020B0604020202020204" pitchFamily="34" charset="0"/>
              </a:rPr>
              <a:t>–</a:t>
            </a:r>
            <a:r>
              <a:rPr sz="1200" spc="-135" dirty="0">
                <a:solidFill>
                  <a:prstClr val="black"/>
                </a:solidFill>
                <a:latin typeface="Arial" panose="020B0604020202020204" pitchFamily="34" charset="0"/>
                <a:cs typeface="Arial" panose="020B0604020202020204" pitchFamily="34" charset="0"/>
              </a:rPr>
              <a:t> </a:t>
            </a:r>
            <a:r>
              <a:rPr sz="1200" spc="15" dirty="0">
                <a:solidFill>
                  <a:prstClr val="black"/>
                </a:solidFill>
                <a:latin typeface="Arial" panose="020B0604020202020204" pitchFamily="34" charset="0"/>
                <a:cs typeface="Arial" panose="020B0604020202020204" pitchFamily="34" charset="0"/>
              </a:rPr>
              <a:t>Renja-KL)</a:t>
            </a:r>
            <a:endParaRPr sz="1200" dirty="0">
              <a:solidFill>
                <a:prstClr val="black"/>
              </a:solidFill>
              <a:latin typeface="Arial" panose="020B0604020202020204" pitchFamily="34" charset="0"/>
              <a:cs typeface="Arial" panose="020B0604020202020204" pitchFamily="34" charset="0"/>
            </a:endParaRPr>
          </a:p>
        </p:txBody>
      </p:sp>
      <p:grpSp>
        <p:nvGrpSpPr>
          <p:cNvPr id="8" name="object 8"/>
          <p:cNvGrpSpPr/>
          <p:nvPr/>
        </p:nvGrpSpPr>
        <p:grpSpPr>
          <a:xfrm>
            <a:off x="381571" y="1166345"/>
            <a:ext cx="6835907" cy="2336571"/>
            <a:chOff x="1371600" y="1669147"/>
            <a:chExt cx="9688195" cy="4123703"/>
          </a:xfrm>
        </p:grpSpPr>
        <p:sp>
          <p:nvSpPr>
            <p:cNvPr id="9" name="object 9"/>
            <p:cNvSpPr/>
            <p:nvPr/>
          </p:nvSpPr>
          <p:spPr>
            <a:xfrm>
              <a:off x="1816608" y="1669147"/>
              <a:ext cx="1321435" cy="1099185"/>
            </a:xfrm>
            <a:custGeom>
              <a:avLst/>
              <a:gdLst/>
              <a:ahLst/>
              <a:cxnLst/>
              <a:rect l="l" t="t" r="r" b="b"/>
              <a:pathLst>
                <a:path w="1321435" h="1099185">
                  <a:moveTo>
                    <a:pt x="0" y="109855"/>
                  </a:moveTo>
                  <a:lnTo>
                    <a:pt x="8628" y="67079"/>
                  </a:lnTo>
                  <a:lnTo>
                    <a:pt x="32162" y="32162"/>
                  </a:lnTo>
                  <a:lnTo>
                    <a:pt x="67079" y="8628"/>
                  </a:lnTo>
                  <a:lnTo>
                    <a:pt x="109855" y="0"/>
                  </a:lnTo>
                  <a:lnTo>
                    <a:pt x="1211453" y="0"/>
                  </a:lnTo>
                  <a:lnTo>
                    <a:pt x="1254228" y="8628"/>
                  </a:lnTo>
                  <a:lnTo>
                    <a:pt x="1289145" y="32162"/>
                  </a:lnTo>
                  <a:lnTo>
                    <a:pt x="1312679" y="67079"/>
                  </a:lnTo>
                  <a:lnTo>
                    <a:pt x="1321308" y="109855"/>
                  </a:lnTo>
                  <a:lnTo>
                    <a:pt x="1321308" y="988949"/>
                  </a:lnTo>
                  <a:lnTo>
                    <a:pt x="1312679" y="1031724"/>
                  </a:lnTo>
                  <a:lnTo>
                    <a:pt x="1289145" y="1066641"/>
                  </a:lnTo>
                  <a:lnTo>
                    <a:pt x="1254228" y="1090175"/>
                  </a:lnTo>
                  <a:lnTo>
                    <a:pt x="1211453" y="1098804"/>
                  </a:lnTo>
                  <a:lnTo>
                    <a:pt x="109855" y="1098804"/>
                  </a:lnTo>
                  <a:lnTo>
                    <a:pt x="67079" y="1090175"/>
                  </a:lnTo>
                  <a:lnTo>
                    <a:pt x="32162" y="1066641"/>
                  </a:lnTo>
                  <a:lnTo>
                    <a:pt x="8628" y="1031724"/>
                  </a:lnTo>
                  <a:lnTo>
                    <a:pt x="0" y="988949"/>
                  </a:lnTo>
                  <a:lnTo>
                    <a:pt x="0" y="109855"/>
                  </a:lnTo>
                  <a:close/>
                </a:path>
              </a:pathLst>
            </a:custGeom>
            <a:ln w="12700">
              <a:solidFill>
                <a:srgbClr val="FFFFFF"/>
              </a:solidFill>
            </a:ln>
          </p:spPr>
          <p:txBody>
            <a:bodyPr wrap="square" lIns="0" tIns="0" rIns="0" bIns="0" rtlCol="0"/>
            <a:lstStyle/>
            <a:p>
              <a:pPr defTabSz="914400"/>
              <a:endParaRPr sz="2000">
                <a:solidFill>
                  <a:prstClr val="black"/>
                </a:solidFill>
                <a:latin typeface="Arial" panose="020B0604020202020204" pitchFamily="34" charset="0"/>
                <a:cs typeface="Arial" panose="020B0604020202020204" pitchFamily="34" charset="0"/>
              </a:endParaRPr>
            </a:p>
          </p:txBody>
        </p:sp>
        <p:sp>
          <p:nvSpPr>
            <p:cNvPr id="10" name="object 10"/>
            <p:cNvSpPr/>
            <p:nvPr/>
          </p:nvSpPr>
          <p:spPr>
            <a:xfrm>
              <a:off x="1371600" y="2907791"/>
              <a:ext cx="9688195" cy="1373505"/>
            </a:xfrm>
            <a:custGeom>
              <a:avLst/>
              <a:gdLst/>
              <a:ahLst/>
              <a:cxnLst/>
              <a:rect l="l" t="t" r="r" b="b"/>
              <a:pathLst>
                <a:path w="9688195" h="1373504">
                  <a:moveTo>
                    <a:pt x="9550781" y="0"/>
                  </a:moveTo>
                  <a:lnTo>
                    <a:pt x="137287" y="0"/>
                  </a:lnTo>
                  <a:lnTo>
                    <a:pt x="93894" y="6999"/>
                  </a:lnTo>
                  <a:lnTo>
                    <a:pt x="56208" y="26489"/>
                  </a:lnTo>
                  <a:lnTo>
                    <a:pt x="26489" y="56208"/>
                  </a:lnTo>
                  <a:lnTo>
                    <a:pt x="6999" y="93894"/>
                  </a:lnTo>
                  <a:lnTo>
                    <a:pt x="0" y="137287"/>
                  </a:lnTo>
                  <a:lnTo>
                    <a:pt x="0" y="1235837"/>
                  </a:lnTo>
                  <a:lnTo>
                    <a:pt x="6999" y="1279229"/>
                  </a:lnTo>
                  <a:lnTo>
                    <a:pt x="26489" y="1316915"/>
                  </a:lnTo>
                  <a:lnTo>
                    <a:pt x="56208" y="1346634"/>
                  </a:lnTo>
                  <a:lnTo>
                    <a:pt x="93894" y="1366124"/>
                  </a:lnTo>
                  <a:lnTo>
                    <a:pt x="137287" y="1373124"/>
                  </a:lnTo>
                  <a:lnTo>
                    <a:pt x="9550781" y="1373124"/>
                  </a:lnTo>
                  <a:lnTo>
                    <a:pt x="9594173" y="1366124"/>
                  </a:lnTo>
                  <a:lnTo>
                    <a:pt x="9631859" y="1346634"/>
                  </a:lnTo>
                  <a:lnTo>
                    <a:pt x="9661578" y="1316915"/>
                  </a:lnTo>
                  <a:lnTo>
                    <a:pt x="9681068" y="1279229"/>
                  </a:lnTo>
                  <a:lnTo>
                    <a:pt x="9688068" y="1235837"/>
                  </a:lnTo>
                  <a:lnTo>
                    <a:pt x="9688068" y="137287"/>
                  </a:lnTo>
                  <a:lnTo>
                    <a:pt x="9681068" y="93894"/>
                  </a:lnTo>
                  <a:lnTo>
                    <a:pt x="9661578" y="56208"/>
                  </a:lnTo>
                  <a:lnTo>
                    <a:pt x="9631859" y="26489"/>
                  </a:lnTo>
                  <a:lnTo>
                    <a:pt x="9594173" y="6999"/>
                  </a:lnTo>
                  <a:lnTo>
                    <a:pt x="9550781" y="0"/>
                  </a:lnTo>
                  <a:close/>
                </a:path>
              </a:pathLst>
            </a:custGeom>
            <a:solidFill>
              <a:srgbClr val="477383"/>
            </a:solidFill>
          </p:spPr>
          <p:txBody>
            <a:bodyPr wrap="square" lIns="0" tIns="0" rIns="0" bIns="0" rtlCol="0"/>
            <a:lstStyle/>
            <a:p>
              <a:pPr defTabSz="914400"/>
              <a:endParaRPr sz="2000">
                <a:solidFill>
                  <a:prstClr val="black"/>
                </a:solidFill>
                <a:latin typeface="Arial" panose="020B0604020202020204" pitchFamily="34" charset="0"/>
                <a:cs typeface="Arial" panose="020B0604020202020204" pitchFamily="34" charset="0"/>
              </a:endParaRPr>
            </a:p>
          </p:txBody>
        </p:sp>
        <p:sp>
          <p:nvSpPr>
            <p:cNvPr id="11" name="object 11"/>
            <p:cNvSpPr/>
            <p:nvPr/>
          </p:nvSpPr>
          <p:spPr>
            <a:xfrm>
              <a:off x="1371600" y="2907791"/>
              <a:ext cx="9688195" cy="1373505"/>
            </a:xfrm>
            <a:custGeom>
              <a:avLst/>
              <a:gdLst/>
              <a:ahLst/>
              <a:cxnLst/>
              <a:rect l="l" t="t" r="r" b="b"/>
              <a:pathLst>
                <a:path w="9688195" h="1373504">
                  <a:moveTo>
                    <a:pt x="0" y="137287"/>
                  </a:moveTo>
                  <a:lnTo>
                    <a:pt x="6999" y="93894"/>
                  </a:lnTo>
                  <a:lnTo>
                    <a:pt x="26489" y="56208"/>
                  </a:lnTo>
                  <a:lnTo>
                    <a:pt x="56208" y="26489"/>
                  </a:lnTo>
                  <a:lnTo>
                    <a:pt x="93894" y="6999"/>
                  </a:lnTo>
                  <a:lnTo>
                    <a:pt x="137287" y="0"/>
                  </a:lnTo>
                  <a:lnTo>
                    <a:pt x="9550781" y="0"/>
                  </a:lnTo>
                  <a:lnTo>
                    <a:pt x="9594173" y="6999"/>
                  </a:lnTo>
                  <a:lnTo>
                    <a:pt x="9631859" y="26489"/>
                  </a:lnTo>
                  <a:lnTo>
                    <a:pt x="9661578" y="56208"/>
                  </a:lnTo>
                  <a:lnTo>
                    <a:pt x="9681068" y="93894"/>
                  </a:lnTo>
                  <a:lnTo>
                    <a:pt x="9688068" y="137287"/>
                  </a:lnTo>
                  <a:lnTo>
                    <a:pt x="9688068" y="1235837"/>
                  </a:lnTo>
                  <a:lnTo>
                    <a:pt x="9681068" y="1279229"/>
                  </a:lnTo>
                  <a:lnTo>
                    <a:pt x="9661578" y="1316915"/>
                  </a:lnTo>
                  <a:lnTo>
                    <a:pt x="9631859" y="1346634"/>
                  </a:lnTo>
                  <a:lnTo>
                    <a:pt x="9594173" y="1366124"/>
                  </a:lnTo>
                  <a:lnTo>
                    <a:pt x="9550781" y="1373124"/>
                  </a:lnTo>
                  <a:lnTo>
                    <a:pt x="137287" y="1373124"/>
                  </a:lnTo>
                  <a:lnTo>
                    <a:pt x="93894" y="1366124"/>
                  </a:lnTo>
                  <a:lnTo>
                    <a:pt x="56208" y="1346634"/>
                  </a:lnTo>
                  <a:lnTo>
                    <a:pt x="26489" y="1316915"/>
                  </a:lnTo>
                  <a:lnTo>
                    <a:pt x="6999" y="1279229"/>
                  </a:lnTo>
                  <a:lnTo>
                    <a:pt x="0" y="1235837"/>
                  </a:lnTo>
                  <a:lnTo>
                    <a:pt x="0" y="137287"/>
                  </a:lnTo>
                  <a:close/>
                </a:path>
                <a:path w="9688195" h="1373504">
                  <a:moveTo>
                    <a:pt x="434339" y="216662"/>
                  </a:moveTo>
                  <a:lnTo>
                    <a:pt x="443589" y="170908"/>
                  </a:lnTo>
                  <a:lnTo>
                    <a:pt x="468804" y="133524"/>
                  </a:lnTo>
                  <a:lnTo>
                    <a:pt x="506188" y="108309"/>
                  </a:lnTo>
                  <a:lnTo>
                    <a:pt x="551942" y="99060"/>
                  </a:lnTo>
                  <a:lnTo>
                    <a:pt x="1660906" y="99060"/>
                  </a:lnTo>
                  <a:lnTo>
                    <a:pt x="1706659" y="108309"/>
                  </a:lnTo>
                  <a:lnTo>
                    <a:pt x="1744043" y="133524"/>
                  </a:lnTo>
                  <a:lnTo>
                    <a:pt x="1769258" y="170908"/>
                  </a:lnTo>
                  <a:lnTo>
                    <a:pt x="1778508" y="216662"/>
                  </a:lnTo>
                  <a:lnTo>
                    <a:pt x="1778508" y="1157986"/>
                  </a:lnTo>
                  <a:lnTo>
                    <a:pt x="1769258" y="1203739"/>
                  </a:lnTo>
                  <a:lnTo>
                    <a:pt x="1744043" y="1241123"/>
                  </a:lnTo>
                  <a:lnTo>
                    <a:pt x="1706659" y="1266338"/>
                  </a:lnTo>
                  <a:lnTo>
                    <a:pt x="1660906" y="1275588"/>
                  </a:lnTo>
                  <a:lnTo>
                    <a:pt x="551942" y="1275588"/>
                  </a:lnTo>
                  <a:lnTo>
                    <a:pt x="506188" y="1266338"/>
                  </a:lnTo>
                  <a:lnTo>
                    <a:pt x="468804" y="1241123"/>
                  </a:lnTo>
                  <a:lnTo>
                    <a:pt x="443589" y="1203739"/>
                  </a:lnTo>
                  <a:lnTo>
                    <a:pt x="434339" y="1157986"/>
                  </a:lnTo>
                  <a:lnTo>
                    <a:pt x="434339" y="216662"/>
                  </a:lnTo>
                  <a:close/>
                </a:path>
              </a:pathLst>
            </a:custGeom>
            <a:ln w="12700">
              <a:solidFill>
                <a:srgbClr val="FFFFFF"/>
              </a:solidFill>
            </a:ln>
          </p:spPr>
          <p:txBody>
            <a:bodyPr wrap="square" lIns="0" tIns="0" rIns="0" bIns="0" rtlCol="0"/>
            <a:lstStyle/>
            <a:p>
              <a:pPr defTabSz="914400"/>
              <a:endParaRPr sz="2000">
                <a:solidFill>
                  <a:prstClr val="black"/>
                </a:solidFill>
                <a:latin typeface="Arial" panose="020B0604020202020204" pitchFamily="34" charset="0"/>
                <a:cs typeface="Arial" panose="020B0604020202020204" pitchFamily="34" charset="0"/>
              </a:endParaRPr>
            </a:p>
          </p:txBody>
        </p:sp>
        <p:sp>
          <p:nvSpPr>
            <p:cNvPr id="12" name="object 12"/>
            <p:cNvSpPr/>
            <p:nvPr/>
          </p:nvSpPr>
          <p:spPr>
            <a:xfrm>
              <a:off x="1371600" y="4418075"/>
              <a:ext cx="9688195" cy="1374775"/>
            </a:xfrm>
            <a:custGeom>
              <a:avLst/>
              <a:gdLst/>
              <a:ahLst/>
              <a:cxnLst/>
              <a:rect l="l" t="t" r="r" b="b"/>
              <a:pathLst>
                <a:path w="9688195" h="1374775">
                  <a:moveTo>
                    <a:pt x="9550654" y="0"/>
                  </a:moveTo>
                  <a:lnTo>
                    <a:pt x="137413" y="0"/>
                  </a:lnTo>
                  <a:lnTo>
                    <a:pt x="94008" y="7012"/>
                  </a:lnTo>
                  <a:lnTo>
                    <a:pt x="56290" y="26533"/>
                  </a:lnTo>
                  <a:lnTo>
                    <a:pt x="26533" y="56290"/>
                  </a:lnTo>
                  <a:lnTo>
                    <a:pt x="7012" y="94008"/>
                  </a:lnTo>
                  <a:lnTo>
                    <a:pt x="0" y="137413"/>
                  </a:lnTo>
                  <a:lnTo>
                    <a:pt x="0" y="1237183"/>
                  </a:lnTo>
                  <a:lnTo>
                    <a:pt x="7012" y="1280633"/>
                  </a:lnTo>
                  <a:lnTo>
                    <a:pt x="26533" y="1318368"/>
                  </a:lnTo>
                  <a:lnTo>
                    <a:pt x="56290" y="1348125"/>
                  </a:lnTo>
                  <a:lnTo>
                    <a:pt x="94008" y="1367640"/>
                  </a:lnTo>
                  <a:lnTo>
                    <a:pt x="137413" y="1374648"/>
                  </a:lnTo>
                  <a:lnTo>
                    <a:pt x="9550654" y="1374648"/>
                  </a:lnTo>
                  <a:lnTo>
                    <a:pt x="9594059" y="1367640"/>
                  </a:lnTo>
                  <a:lnTo>
                    <a:pt x="9631777" y="1348125"/>
                  </a:lnTo>
                  <a:lnTo>
                    <a:pt x="9661534" y="1318368"/>
                  </a:lnTo>
                  <a:lnTo>
                    <a:pt x="9681055" y="1280633"/>
                  </a:lnTo>
                  <a:lnTo>
                    <a:pt x="9688068" y="1237183"/>
                  </a:lnTo>
                  <a:lnTo>
                    <a:pt x="9688068" y="137413"/>
                  </a:lnTo>
                  <a:lnTo>
                    <a:pt x="9681055" y="94008"/>
                  </a:lnTo>
                  <a:lnTo>
                    <a:pt x="9661534" y="56290"/>
                  </a:lnTo>
                  <a:lnTo>
                    <a:pt x="9631777" y="26533"/>
                  </a:lnTo>
                  <a:lnTo>
                    <a:pt x="9594059" y="7012"/>
                  </a:lnTo>
                  <a:lnTo>
                    <a:pt x="9550654" y="0"/>
                  </a:lnTo>
                  <a:close/>
                </a:path>
              </a:pathLst>
            </a:custGeom>
            <a:solidFill>
              <a:srgbClr val="77AD8F"/>
            </a:solidFill>
          </p:spPr>
          <p:txBody>
            <a:bodyPr wrap="square" lIns="0" tIns="0" rIns="0" bIns="0" rtlCol="0"/>
            <a:lstStyle/>
            <a:p>
              <a:pPr defTabSz="914400"/>
              <a:endParaRPr sz="2000">
                <a:solidFill>
                  <a:prstClr val="black"/>
                </a:solidFill>
                <a:latin typeface="Arial" panose="020B0604020202020204" pitchFamily="34" charset="0"/>
                <a:cs typeface="Arial" panose="020B0604020202020204" pitchFamily="34" charset="0"/>
              </a:endParaRPr>
            </a:p>
          </p:txBody>
        </p:sp>
        <p:sp>
          <p:nvSpPr>
            <p:cNvPr id="13" name="object 13"/>
            <p:cNvSpPr/>
            <p:nvPr/>
          </p:nvSpPr>
          <p:spPr>
            <a:xfrm>
              <a:off x="1371600" y="4418075"/>
              <a:ext cx="9688195" cy="1374775"/>
            </a:xfrm>
            <a:custGeom>
              <a:avLst/>
              <a:gdLst/>
              <a:ahLst/>
              <a:cxnLst/>
              <a:rect l="l" t="t" r="r" b="b"/>
              <a:pathLst>
                <a:path w="9688195" h="1374775">
                  <a:moveTo>
                    <a:pt x="0" y="137413"/>
                  </a:moveTo>
                  <a:lnTo>
                    <a:pt x="7012" y="94008"/>
                  </a:lnTo>
                  <a:lnTo>
                    <a:pt x="26533" y="56290"/>
                  </a:lnTo>
                  <a:lnTo>
                    <a:pt x="56290" y="26533"/>
                  </a:lnTo>
                  <a:lnTo>
                    <a:pt x="94008" y="7012"/>
                  </a:lnTo>
                  <a:lnTo>
                    <a:pt x="137413" y="0"/>
                  </a:lnTo>
                  <a:lnTo>
                    <a:pt x="9550654" y="0"/>
                  </a:lnTo>
                  <a:lnTo>
                    <a:pt x="9594059" y="7012"/>
                  </a:lnTo>
                  <a:lnTo>
                    <a:pt x="9631777" y="26533"/>
                  </a:lnTo>
                  <a:lnTo>
                    <a:pt x="9661534" y="56290"/>
                  </a:lnTo>
                  <a:lnTo>
                    <a:pt x="9681055" y="94008"/>
                  </a:lnTo>
                  <a:lnTo>
                    <a:pt x="9688068" y="137413"/>
                  </a:lnTo>
                  <a:lnTo>
                    <a:pt x="9688068" y="1237183"/>
                  </a:lnTo>
                  <a:lnTo>
                    <a:pt x="9681055" y="1280633"/>
                  </a:lnTo>
                  <a:lnTo>
                    <a:pt x="9661534" y="1318368"/>
                  </a:lnTo>
                  <a:lnTo>
                    <a:pt x="9631777" y="1348125"/>
                  </a:lnTo>
                  <a:lnTo>
                    <a:pt x="9594059" y="1367640"/>
                  </a:lnTo>
                  <a:lnTo>
                    <a:pt x="9550654" y="1374648"/>
                  </a:lnTo>
                  <a:lnTo>
                    <a:pt x="137413" y="1374648"/>
                  </a:lnTo>
                  <a:lnTo>
                    <a:pt x="94008" y="1367640"/>
                  </a:lnTo>
                  <a:lnTo>
                    <a:pt x="56290" y="1348125"/>
                  </a:lnTo>
                  <a:lnTo>
                    <a:pt x="26533" y="1318368"/>
                  </a:lnTo>
                  <a:lnTo>
                    <a:pt x="7012" y="1280633"/>
                  </a:lnTo>
                  <a:lnTo>
                    <a:pt x="0" y="1237183"/>
                  </a:lnTo>
                  <a:lnTo>
                    <a:pt x="0" y="137413"/>
                  </a:lnTo>
                  <a:close/>
                </a:path>
              </a:pathLst>
            </a:custGeom>
            <a:ln w="12700">
              <a:solidFill>
                <a:srgbClr val="FFFFFF"/>
              </a:solidFill>
            </a:ln>
          </p:spPr>
          <p:txBody>
            <a:bodyPr wrap="square" lIns="0" tIns="0" rIns="0" bIns="0" rtlCol="0"/>
            <a:lstStyle/>
            <a:p>
              <a:pPr defTabSz="914400"/>
              <a:endParaRPr sz="2000">
                <a:solidFill>
                  <a:prstClr val="black"/>
                </a:solidFill>
                <a:latin typeface="Arial" panose="020B0604020202020204" pitchFamily="34" charset="0"/>
                <a:cs typeface="Arial" panose="020B0604020202020204" pitchFamily="34" charset="0"/>
              </a:endParaRPr>
            </a:p>
          </p:txBody>
        </p:sp>
      </p:grpSp>
      <p:sp>
        <p:nvSpPr>
          <p:cNvPr id="14" name="object 14"/>
          <p:cNvSpPr txBox="1"/>
          <p:nvPr/>
        </p:nvSpPr>
        <p:spPr>
          <a:xfrm>
            <a:off x="1800563" y="1952270"/>
            <a:ext cx="5149893" cy="553613"/>
          </a:xfrm>
          <a:prstGeom prst="rect">
            <a:avLst/>
          </a:prstGeom>
        </p:spPr>
        <p:txBody>
          <a:bodyPr vert="horz" wrap="square" lIns="0" tIns="38100" rIns="0" bIns="0" rtlCol="0">
            <a:spAutoFit/>
          </a:bodyPr>
          <a:lstStyle/>
          <a:p>
            <a:pPr marL="12700" marR="394335" defTabSz="914400">
              <a:lnSpc>
                <a:spcPct val="92900"/>
              </a:lnSpc>
              <a:spcBef>
                <a:spcPts val="300"/>
              </a:spcBef>
            </a:pPr>
            <a:r>
              <a:rPr sz="1200" spc="55" dirty="0">
                <a:solidFill>
                  <a:srgbClr val="FFFFFF"/>
                </a:solidFill>
                <a:latin typeface="Arial" panose="020B0604020202020204" pitchFamily="34" charset="0"/>
                <a:cs typeface="Arial" panose="020B0604020202020204" pitchFamily="34" charset="0"/>
              </a:rPr>
              <a:t>Pemanfaatan </a:t>
            </a:r>
            <a:r>
              <a:rPr sz="1200" spc="65" dirty="0">
                <a:solidFill>
                  <a:srgbClr val="FFFFFF"/>
                </a:solidFill>
                <a:latin typeface="Arial" panose="020B0604020202020204" pitchFamily="34" charset="0"/>
                <a:cs typeface="Arial" panose="020B0604020202020204" pitchFamily="34" charset="0"/>
              </a:rPr>
              <a:t>data </a:t>
            </a:r>
            <a:r>
              <a:rPr sz="1200" spc="55" dirty="0">
                <a:solidFill>
                  <a:srgbClr val="FFFFFF"/>
                </a:solidFill>
                <a:latin typeface="Arial" panose="020B0604020202020204" pitchFamily="34" charset="0"/>
                <a:cs typeface="Arial" panose="020B0604020202020204" pitchFamily="34" charset="0"/>
              </a:rPr>
              <a:t>realisasi </a:t>
            </a:r>
            <a:r>
              <a:rPr sz="1200" spc="90" dirty="0">
                <a:solidFill>
                  <a:srgbClr val="FFFFFF"/>
                </a:solidFill>
                <a:latin typeface="Arial" panose="020B0604020202020204" pitchFamily="34" charset="0"/>
                <a:cs typeface="Arial" panose="020B0604020202020204" pitchFamily="34" charset="0"/>
              </a:rPr>
              <a:t>yang </a:t>
            </a:r>
            <a:r>
              <a:rPr sz="1200" spc="85" dirty="0">
                <a:solidFill>
                  <a:srgbClr val="FFFFFF"/>
                </a:solidFill>
                <a:latin typeface="Arial" panose="020B0604020202020204" pitchFamily="34" charset="0"/>
                <a:cs typeface="Arial" panose="020B0604020202020204" pitchFamily="34" charset="0"/>
              </a:rPr>
              <a:t>dilaporkan</a:t>
            </a:r>
            <a:r>
              <a:rPr sz="1200" spc="-320" dirty="0">
                <a:solidFill>
                  <a:srgbClr val="FFFFFF"/>
                </a:solidFill>
                <a:latin typeface="Arial" panose="020B0604020202020204" pitchFamily="34" charset="0"/>
                <a:cs typeface="Arial" panose="020B0604020202020204" pitchFamily="34" charset="0"/>
              </a:rPr>
              <a:t> </a:t>
            </a:r>
            <a:r>
              <a:rPr sz="1200" spc="100" dirty="0">
                <a:solidFill>
                  <a:srgbClr val="FFFFFF"/>
                </a:solidFill>
                <a:latin typeface="Arial" panose="020B0604020202020204" pitchFamily="34" charset="0"/>
                <a:cs typeface="Arial" panose="020B0604020202020204" pitchFamily="34" charset="0"/>
              </a:rPr>
              <a:t>untuk  </a:t>
            </a:r>
            <a:r>
              <a:rPr sz="1200" spc="85" dirty="0">
                <a:solidFill>
                  <a:srgbClr val="FFFFFF"/>
                </a:solidFill>
                <a:latin typeface="Arial" panose="020B0604020202020204" pitchFamily="34" charset="0"/>
                <a:cs typeface="Arial" panose="020B0604020202020204" pitchFamily="34" charset="0"/>
              </a:rPr>
              <a:t>pengendalian dan </a:t>
            </a:r>
            <a:r>
              <a:rPr sz="1200" spc="60" dirty="0">
                <a:solidFill>
                  <a:srgbClr val="FFFFFF"/>
                </a:solidFill>
                <a:latin typeface="Arial" panose="020B0604020202020204" pitchFamily="34" charset="0"/>
                <a:cs typeface="Arial" panose="020B0604020202020204" pitchFamily="34" charset="0"/>
              </a:rPr>
              <a:t>evaluasi </a:t>
            </a:r>
            <a:r>
              <a:rPr sz="1200" spc="45" dirty="0">
                <a:solidFill>
                  <a:srgbClr val="FFFFFF"/>
                </a:solidFill>
                <a:latin typeface="Arial" panose="020B0604020202020204" pitchFamily="34" charset="0"/>
                <a:cs typeface="Arial" panose="020B0604020202020204" pitchFamily="34" charset="0"/>
              </a:rPr>
              <a:t>pelaksanaan </a:t>
            </a:r>
            <a:r>
              <a:rPr sz="1200" spc="50" dirty="0">
                <a:solidFill>
                  <a:srgbClr val="FFFFFF"/>
                </a:solidFill>
                <a:latin typeface="Arial" panose="020B0604020202020204" pitchFamily="34" charset="0"/>
                <a:cs typeface="Arial" panose="020B0604020202020204" pitchFamily="34" charset="0"/>
              </a:rPr>
              <a:t>rencana  </a:t>
            </a:r>
            <a:r>
              <a:rPr sz="1200" spc="100" dirty="0">
                <a:solidFill>
                  <a:srgbClr val="FFFFFF"/>
                </a:solidFill>
                <a:latin typeface="Arial" panose="020B0604020202020204" pitchFamily="34" charset="0"/>
                <a:cs typeface="Arial" panose="020B0604020202020204" pitchFamily="34" charset="0"/>
              </a:rPr>
              <a:t>pembangunan </a:t>
            </a:r>
            <a:r>
              <a:rPr sz="1200" spc="20" dirty="0" err="1">
                <a:solidFill>
                  <a:srgbClr val="FFFFFF"/>
                </a:solidFill>
                <a:latin typeface="Arial" panose="020B0604020202020204" pitchFamily="34" charset="0"/>
                <a:cs typeface="Arial" panose="020B0604020202020204" pitchFamily="34" charset="0"/>
              </a:rPr>
              <a:t>secara</a:t>
            </a:r>
            <a:r>
              <a:rPr sz="1200" spc="-130" dirty="0">
                <a:solidFill>
                  <a:srgbClr val="FFFFFF"/>
                </a:solidFill>
                <a:latin typeface="Arial" panose="020B0604020202020204" pitchFamily="34" charset="0"/>
                <a:cs typeface="Arial" panose="020B0604020202020204" pitchFamily="34" charset="0"/>
              </a:rPr>
              <a:t> </a:t>
            </a:r>
            <a:r>
              <a:rPr sz="1200" spc="85" dirty="0" err="1">
                <a:solidFill>
                  <a:srgbClr val="FFFFFF"/>
                </a:solidFill>
                <a:latin typeface="Arial" panose="020B0604020202020204" pitchFamily="34" charset="0"/>
                <a:cs typeface="Arial" panose="020B0604020202020204" pitchFamily="34" charset="0"/>
              </a:rPr>
              <a:t>berjenjang</a:t>
            </a:r>
            <a:endParaRPr sz="1200" dirty="0">
              <a:solidFill>
                <a:prstClr val="black"/>
              </a:solidFill>
              <a:latin typeface="Arial" panose="020B0604020202020204" pitchFamily="34" charset="0"/>
              <a:cs typeface="Arial" panose="020B0604020202020204" pitchFamily="34" charset="0"/>
            </a:endParaRPr>
          </a:p>
        </p:txBody>
      </p:sp>
      <p:grpSp>
        <p:nvGrpSpPr>
          <p:cNvPr id="15" name="object 15"/>
          <p:cNvGrpSpPr/>
          <p:nvPr/>
        </p:nvGrpSpPr>
        <p:grpSpPr>
          <a:xfrm>
            <a:off x="179153" y="926261"/>
            <a:ext cx="7231535" cy="2834173"/>
            <a:chOff x="1071372" y="1135380"/>
            <a:chExt cx="10248900" cy="5001895"/>
          </a:xfrm>
        </p:grpSpPr>
        <p:sp>
          <p:nvSpPr>
            <p:cNvPr id="16" name="object 16"/>
            <p:cNvSpPr/>
            <p:nvPr/>
          </p:nvSpPr>
          <p:spPr>
            <a:xfrm>
              <a:off x="1975103" y="1595004"/>
              <a:ext cx="947928" cy="947927"/>
            </a:xfrm>
            <a:prstGeom prst="rect">
              <a:avLst/>
            </a:prstGeom>
            <a:blipFill>
              <a:blip r:embed="rId2" cstate="print"/>
              <a:stretch>
                <a:fillRect/>
              </a:stretch>
            </a:blipFill>
            <a:ln>
              <a:solidFill>
                <a:schemeClr val="accent6">
                  <a:lumMod val="50000"/>
                </a:schemeClr>
              </a:solidFill>
            </a:ln>
          </p:spPr>
          <p:txBody>
            <a:bodyPr wrap="square" lIns="0" tIns="0" rIns="0" bIns="0" rtlCol="0"/>
            <a:lstStyle/>
            <a:p>
              <a:pPr defTabSz="914400"/>
              <a:endParaRPr sz="2000">
                <a:solidFill>
                  <a:prstClr val="black"/>
                </a:solidFill>
                <a:latin typeface="Arial" panose="020B0604020202020204" pitchFamily="34" charset="0"/>
                <a:cs typeface="Arial" panose="020B0604020202020204" pitchFamily="34" charset="0"/>
              </a:endParaRPr>
            </a:p>
          </p:txBody>
        </p:sp>
        <p:sp>
          <p:nvSpPr>
            <p:cNvPr id="17" name="object 17"/>
            <p:cNvSpPr/>
            <p:nvPr/>
          </p:nvSpPr>
          <p:spPr>
            <a:xfrm>
              <a:off x="1954195" y="3026385"/>
              <a:ext cx="947927" cy="947927"/>
            </a:xfrm>
            <a:prstGeom prst="rect">
              <a:avLst/>
            </a:prstGeom>
            <a:blipFill>
              <a:blip r:embed="rId3" cstate="print"/>
              <a:stretch>
                <a:fillRect/>
              </a:stretch>
            </a:blipFill>
            <a:ln>
              <a:solidFill>
                <a:schemeClr val="accent6">
                  <a:lumMod val="50000"/>
                </a:schemeClr>
              </a:solidFill>
            </a:ln>
          </p:spPr>
          <p:txBody>
            <a:bodyPr wrap="square" lIns="0" tIns="0" rIns="0" bIns="0" rtlCol="0"/>
            <a:lstStyle/>
            <a:p>
              <a:pPr defTabSz="914400"/>
              <a:endParaRPr sz="2000">
                <a:solidFill>
                  <a:prstClr val="black"/>
                </a:solidFill>
                <a:latin typeface="Arial" panose="020B0604020202020204" pitchFamily="34" charset="0"/>
                <a:cs typeface="Arial" panose="020B0604020202020204" pitchFamily="34" charset="0"/>
              </a:endParaRPr>
            </a:p>
          </p:txBody>
        </p:sp>
        <p:sp>
          <p:nvSpPr>
            <p:cNvPr id="18" name="object 18"/>
            <p:cNvSpPr/>
            <p:nvPr/>
          </p:nvSpPr>
          <p:spPr>
            <a:xfrm>
              <a:off x="1768706" y="4382654"/>
              <a:ext cx="1309370" cy="1176655"/>
            </a:xfrm>
            <a:custGeom>
              <a:avLst/>
              <a:gdLst/>
              <a:ahLst/>
              <a:cxnLst/>
              <a:rect l="l" t="t" r="r" b="b"/>
              <a:pathLst>
                <a:path w="1309370" h="1176654">
                  <a:moveTo>
                    <a:pt x="0" y="117601"/>
                  </a:moveTo>
                  <a:lnTo>
                    <a:pt x="9249" y="71848"/>
                  </a:lnTo>
                  <a:lnTo>
                    <a:pt x="34464" y="34464"/>
                  </a:lnTo>
                  <a:lnTo>
                    <a:pt x="71848" y="9249"/>
                  </a:lnTo>
                  <a:lnTo>
                    <a:pt x="117601" y="0"/>
                  </a:lnTo>
                  <a:lnTo>
                    <a:pt x="1191514" y="0"/>
                  </a:lnTo>
                  <a:lnTo>
                    <a:pt x="1237267" y="9249"/>
                  </a:lnTo>
                  <a:lnTo>
                    <a:pt x="1274651" y="34464"/>
                  </a:lnTo>
                  <a:lnTo>
                    <a:pt x="1299866" y="71848"/>
                  </a:lnTo>
                  <a:lnTo>
                    <a:pt x="1309115" y="117601"/>
                  </a:lnTo>
                  <a:lnTo>
                    <a:pt x="1309115" y="1058926"/>
                  </a:lnTo>
                  <a:lnTo>
                    <a:pt x="1299866" y="1104690"/>
                  </a:lnTo>
                  <a:lnTo>
                    <a:pt x="1274651" y="1142072"/>
                  </a:lnTo>
                  <a:lnTo>
                    <a:pt x="1237267" y="1167282"/>
                  </a:lnTo>
                  <a:lnTo>
                    <a:pt x="1191514" y="1176527"/>
                  </a:lnTo>
                  <a:lnTo>
                    <a:pt x="117601" y="1176527"/>
                  </a:lnTo>
                  <a:lnTo>
                    <a:pt x="71848" y="1167282"/>
                  </a:lnTo>
                  <a:lnTo>
                    <a:pt x="34464" y="1142072"/>
                  </a:lnTo>
                  <a:lnTo>
                    <a:pt x="9249" y="1104690"/>
                  </a:lnTo>
                  <a:lnTo>
                    <a:pt x="0" y="1058926"/>
                  </a:lnTo>
                  <a:lnTo>
                    <a:pt x="0" y="117601"/>
                  </a:lnTo>
                  <a:close/>
                </a:path>
              </a:pathLst>
            </a:custGeom>
            <a:ln w="12699">
              <a:solidFill>
                <a:schemeClr val="accent6">
                  <a:lumMod val="50000"/>
                </a:schemeClr>
              </a:solidFill>
            </a:ln>
          </p:spPr>
          <p:txBody>
            <a:bodyPr wrap="square" lIns="0" tIns="0" rIns="0" bIns="0" rtlCol="0"/>
            <a:lstStyle/>
            <a:p>
              <a:pPr defTabSz="914400"/>
              <a:endParaRPr sz="2000">
                <a:solidFill>
                  <a:prstClr val="black"/>
                </a:solidFill>
                <a:latin typeface="Arial" panose="020B0604020202020204" pitchFamily="34" charset="0"/>
                <a:cs typeface="Arial" panose="020B0604020202020204" pitchFamily="34" charset="0"/>
              </a:endParaRPr>
            </a:p>
          </p:txBody>
        </p:sp>
        <p:sp>
          <p:nvSpPr>
            <p:cNvPr id="19" name="object 19"/>
            <p:cNvSpPr/>
            <p:nvPr/>
          </p:nvSpPr>
          <p:spPr>
            <a:xfrm>
              <a:off x="1976845" y="4498571"/>
              <a:ext cx="932689" cy="934212"/>
            </a:xfrm>
            <a:prstGeom prst="rect">
              <a:avLst/>
            </a:prstGeom>
            <a:blipFill>
              <a:blip r:embed="rId4" cstate="print"/>
              <a:stretch>
                <a:fillRect/>
              </a:stretch>
            </a:blipFill>
            <a:ln>
              <a:solidFill>
                <a:schemeClr val="accent6">
                  <a:lumMod val="50000"/>
                </a:schemeClr>
              </a:solidFill>
            </a:ln>
          </p:spPr>
          <p:txBody>
            <a:bodyPr wrap="square" lIns="0" tIns="0" rIns="0" bIns="0" rtlCol="0"/>
            <a:lstStyle/>
            <a:p>
              <a:pPr defTabSz="914400"/>
              <a:endParaRPr sz="2000">
                <a:solidFill>
                  <a:prstClr val="black"/>
                </a:solidFill>
                <a:latin typeface="Arial" panose="020B0604020202020204" pitchFamily="34" charset="0"/>
                <a:cs typeface="Arial" panose="020B0604020202020204" pitchFamily="34" charset="0"/>
              </a:endParaRPr>
            </a:p>
          </p:txBody>
        </p:sp>
        <p:sp>
          <p:nvSpPr>
            <p:cNvPr id="20" name="object 20"/>
            <p:cNvSpPr/>
            <p:nvPr/>
          </p:nvSpPr>
          <p:spPr>
            <a:xfrm>
              <a:off x="1071372" y="1135380"/>
              <a:ext cx="10248900" cy="5001895"/>
            </a:xfrm>
            <a:custGeom>
              <a:avLst/>
              <a:gdLst/>
              <a:ahLst/>
              <a:cxnLst/>
              <a:rect l="l" t="t" r="r" b="b"/>
              <a:pathLst>
                <a:path w="10248900" h="5001895">
                  <a:moveTo>
                    <a:pt x="0" y="5001768"/>
                  </a:moveTo>
                  <a:lnTo>
                    <a:pt x="10248900" y="5001768"/>
                  </a:lnTo>
                  <a:lnTo>
                    <a:pt x="10248900" y="0"/>
                  </a:lnTo>
                  <a:lnTo>
                    <a:pt x="0" y="0"/>
                  </a:lnTo>
                  <a:lnTo>
                    <a:pt x="0" y="5001768"/>
                  </a:lnTo>
                  <a:close/>
                </a:path>
              </a:pathLst>
            </a:custGeom>
            <a:ln w="12700">
              <a:solidFill>
                <a:schemeClr val="accent6">
                  <a:lumMod val="50000"/>
                </a:schemeClr>
              </a:solidFill>
            </a:ln>
          </p:spPr>
          <p:txBody>
            <a:bodyPr wrap="square" lIns="0" tIns="0" rIns="0" bIns="0" rtlCol="0"/>
            <a:lstStyle/>
            <a:p>
              <a:pPr defTabSz="914400"/>
              <a:endParaRPr sz="2000">
                <a:solidFill>
                  <a:prstClr val="black"/>
                </a:solidFill>
                <a:latin typeface="Arial" panose="020B0604020202020204" pitchFamily="34" charset="0"/>
                <a:cs typeface="Arial" panose="020B0604020202020204" pitchFamily="34" charset="0"/>
              </a:endParaRPr>
            </a:p>
          </p:txBody>
        </p:sp>
      </p:grpSp>
      <p:sp>
        <p:nvSpPr>
          <p:cNvPr id="21" name="object 14"/>
          <p:cNvSpPr txBox="1"/>
          <p:nvPr/>
        </p:nvSpPr>
        <p:spPr>
          <a:xfrm>
            <a:off x="1778693" y="2783654"/>
            <a:ext cx="5149893" cy="553613"/>
          </a:xfrm>
          <a:prstGeom prst="rect">
            <a:avLst/>
          </a:prstGeom>
        </p:spPr>
        <p:txBody>
          <a:bodyPr vert="horz" wrap="square" lIns="0" tIns="38100" rIns="0" bIns="0" rtlCol="0">
            <a:spAutoFit/>
          </a:bodyPr>
          <a:lstStyle/>
          <a:p>
            <a:pPr marL="12700" marR="5080" defTabSz="914400">
              <a:lnSpc>
                <a:spcPct val="92800"/>
              </a:lnSpc>
            </a:pPr>
            <a:r>
              <a:rPr sz="1200" spc="25" dirty="0" err="1">
                <a:solidFill>
                  <a:srgbClr val="FFFFFF"/>
                </a:solidFill>
                <a:latin typeface="Arial" panose="020B0604020202020204" pitchFamily="34" charset="0"/>
                <a:cs typeface="Arial" panose="020B0604020202020204" pitchFamily="34" charset="0"/>
              </a:rPr>
              <a:t>Penekanan</a:t>
            </a:r>
            <a:r>
              <a:rPr sz="1200" spc="25" dirty="0">
                <a:solidFill>
                  <a:srgbClr val="FFFFFF"/>
                </a:solidFill>
                <a:latin typeface="Arial" panose="020B0604020202020204" pitchFamily="34" charset="0"/>
                <a:cs typeface="Arial" panose="020B0604020202020204" pitchFamily="34" charset="0"/>
              </a:rPr>
              <a:t> </a:t>
            </a:r>
            <a:r>
              <a:rPr sz="1200" spc="65" dirty="0" err="1">
                <a:solidFill>
                  <a:srgbClr val="FFFFFF"/>
                </a:solidFill>
                <a:latin typeface="Arial" panose="020B0604020202020204" pitchFamily="34" charset="0"/>
                <a:cs typeface="Arial" panose="020B0604020202020204" pitchFamily="34" charset="0"/>
              </a:rPr>
              <a:t>pada</a:t>
            </a:r>
            <a:r>
              <a:rPr sz="1200" spc="65" dirty="0">
                <a:solidFill>
                  <a:srgbClr val="FFFFFF"/>
                </a:solidFill>
                <a:latin typeface="Arial" panose="020B0604020202020204" pitchFamily="34" charset="0"/>
                <a:cs typeface="Arial" panose="020B0604020202020204" pitchFamily="34" charset="0"/>
              </a:rPr>
              <a:t> </a:t>
            </a:r>
            <a:r>
              <a:rPr sz="1200" spc="100" dirty="0" err="1">
                <a:solidFill>
                  <a:srgbClr val="FFFFFF"/>
                </a:solidFill>
                <a:latin typeface="Arial" panose="020B0604020202020204" pitchFamily="34" charset="0"/>
                <a:cs typeface="Arial" panose="020B0604020202020204" pitchFamily="34" charset="0"/>
              </a:rPr>
              <a:t>pemahaman</a:t>
            </a:r>
            <a:r>
              <a:rPr sz="1200" spc="100" dirty="0">
                <a:solidFill>
                  <a:srgbClr val="FFFFFF"/>
                </a:solidFill>
                <a:latin typeface="Arial" panose="020B0604020202020204" pitchFamily="34" charset="0"/>
                <a:cs typeface="Arial" panose="020B0604020202020204" pitchFamily="34" charset="0"/>
              </a:rPr>
              <a:t> </a:t>
            </a:r>
            <a:r>
              <a:rPr sz="1200" spc="80" dirty="0" err="1">
                <a:solidFill>
                  <a:srgbClr val="FFFFFF"/>
                </a:solidFill>
                <a:latin typeface="Arial" panose="020B0604020202020204" pitchFamily="34" charset="0"/>
                <a:cs typeface="Arial" panose="020B0604020202020204" pitchFamily="34" charset="0"/>
              </a:rPr>
              <a:t>bisnis</a:t>
            </a:r>
            <a:r>
              <a:rPr sz="1200" spc="80" dirty="0">
                <a:solidFill>
                  <a:srgbClr val="FFFFFF"/>
                </a:solidFill>
                <a:latin typeface="Arial" panose="020B0604020202020204" pitchFamily="34" charset="0"/>
                <a:cs typeface="Arial" panose="020B0604020202020204" pitchFamily="34" charset="0"/>
              </a:rPr>
              <a:t> </a:t>
            </a:r>
            <a:r>
              <a:rPr sz="1200" spc="65" dirty="0">
                <a:solidFill>
                  <a:srgbClr val="FFFFFF"/>
                </a:solidFill>
                <a:latin typeface="Arial" panose="020B0604020202020204" pitchFamily="34" charset="0"/>
                <a:cs typeface="Arial" panose="020B0604020202020204" pitchFamily="34" charset="0"/>
              </a:rPr>
              <a:t>proses</a:t>
            </a:r>
            <a:r>
              <a:rPr sz="1200" spc="-360" dirty="0">
                <a:solidFill>
                  <a:srgbClr val="FFFFFF"/>
                </a:solidFill>
                <a:latin typeface="Arial" panose="020B0604020202020204" pitchFamily="34" charset="0"/>
                <a:cs typeface="Arial" panose="020B0604020202020204" pitchFamily="34" charset="0"/>
              </a:rPr>
              <a:t> </a:t>
            </a:r>
            <a:r>
              <a:rPr sz="1200" spc="125" dirty="0">
                <a:solidFill>
                  <a:srgbClr val="FFFFFF"/>
                </a:solidFill>
                <a:latin typeface="Arial" panose="020B0604020202020204" pitchFamily="34" charset="0"/>
                <a:cs typeface="Arial" panose="020B0604020202020204" pitchFamily="34" charset="0"/>
              </a:rPr>
              <a:t>program  </a:t>
            </a:r>
            <a:r>
              <a:rPr sz="1200" spc="85" dirty="0" err="1">
                <a:solidFill>
                  <a:srgbClr val="FFFFFF"/>
                </a:solidFill>
                <a:latin typeface="Arial" panose="020B0604020202020204" pitchFamily="34" charset="0"/>
                <a:cs typeface="Arial" panose="020B0604020202020204" pitchFamily="34" charset="0"/>
              </a:rPr>
              <a:t>dan</a:t>
            </a:r>
            <a:r>
              <a:rPr sz="1200" spc="85" dirty="0">
                <a:solidFill>
                  <a:srgbClr val="FFFFFF"/>
                </a:solidFill>
                <a:latin typeface="Arial" panose="020B0604020202020204" pitchFamily="34" charset="0"/>
                <a:cs typeface="Arial" panose="020B0604020202020204" pitchFamily="34" charset="0"/>
              </a:rPr>
              <a:t> </a:t>
            </a:r>
            <a:r>
              <a:rPr sz="1200" spc="55" dirty="0" err="1">
                <a:solidFill>
                  <a:srgbClr val="FFFFFF"/>
                </a:solidFill>
                <a:latin typeface="Arial" panose="020B0604020202020204" pitchFamily="34" charset="0"/>
                <a:cs typeface="Arial" panose="020B0604020202020204" pitchFamily="34" charset="0"/>
              </a:rPr>
              <a:t>kegiatan</a:t>
            </a:r>
            <a:r>
              <a:rPr sz="1200" spc="55" dirty="0">
                <a:solidFill>
                  <a:srgbClr val="FFFFFF"/>
                </a:solidFill>
                <a:latin typeface="Arial" panose="020B0604020202020204" pitchFamily="34" charset="0"/>
                <a:cs typeface="Arial" panose="020B0604020202020204" pitchFamily="34" charset="0"/>
              </a:rPr>
              <a:t>, </a:t>
            </a:r>
            <a:r>
              <a:rPr sz="1200" spc="75" dirty="0" err="1">
                <a:solidFill>
                  <a:srgbClr val="FFFFFF"/>
                </a:solidFill>
                <a:latin typeface="Arial" panose="020B0604020202020204" pitchFamily="34" charset="0"/>
                <a:cs typeface="Arial" panose="020B0604020202020204" pitchFamily="34" charset="0"/>
              </a:rPr>
              <a:t>sehingga</a:t>
            </a:r>
            <a:r>
              <a:rPr sz="1200" spc="75" dirty="0">
                <a:solidFill>
                  <a:srgbClr val="FFFFFF"/>
                </a:solidFill>
                <a:latin typeface="Arial" panose="020B0604020202020204" pitchFamily="34" charset="0"/>
                <a:cs typeface="Arial" panose="020B0604020202020204" pitchFamily="34" charset="0"/>
              </a:rPr>
              <a:t> </a:t>
            </a:r>
            <a:r>
              <a:rPr sz="1200" spc="65" dirty="0">
                <a:solidFill>
                  <a:srgbClr val="FFFFFF"/>
                </a:solidFill>
                <a:latin typeface="Arial" panose="020B0604020202020204" pitchFamily="34" charset="0"/>
                <a:cs typeface="Arial" panose="020B0604020202020204" pitchFamily="34" charset="0"/>
              </a:rPr>
              <a:t>data </a:t>
            </a:r>
            <a:r>
              <a:rPr sz="1200" spc="90" dirty="0">
                <a:solidFill>
                  <a:srgbClr val="FFFFFF"/>
                </a:solidFill>
                <a:latin typeface="Arial" panose="020B0604020202020204" pitchFamily="34" charset="0"/>
                <a:cs typeface="Arial" panose="020B0604020202020204" pitchFamily="34" charset="0"/>
              </a:rPr>
              <a:t>yang </a:t>
            </a:r>
            <a:r>
              <a:rPr sz="1200" spc="85" dirty="0" err="1">
                <a:solidFill>
                  <a:srgbClr val="FFFFFF"/>
                </a:solidFill>
                <a:latin typeface="Arial" panose="020B0604020202020204" pitchFamily="34" charset="0"/>
                <a:cs typeface="Arial" panose="020B0604020202020204" pitchFamily="34" charset="0"/>
              </a:rPr>
              <a:t>dilaporkan</a:t>
            </a:r>
            <a:r>
              <a:rPr sz="1200" spc="85" dirty="0">
                <a:solidFill>
                  <a:srgbClr val="FFFFFF"/>
                </a:solidFill>
                <a:latin typeface="Arial" panose="020B0604020202020204" pitchFamily="34" charset="0"/>
                <a:cs typeface="Arial" panose="020B0604020202020204" pitchFamily="34" charset="0"/>
              </a:rPr>
              <a:t>  </a:t>
            </a:r>
            <a:r>
              <a:rPr sz="1200" spc="95" dirty="0" err="1">
                <a:solidFill>
                  <a:srgbClr val="FFFFFF"/>
                </a:solidFill>
                <a:latin typeface="Arial" panose="020B0604020202020204" pitchFamily="34" charset="0"/>
                <a:cs typeface="Arial" panose="020B0604020202020204" pitchFamily="34" charset="0"/>
              </a:rPr>
              <a:t>menggambarkan</a:t>
            </a:r>
            <a:r>
              <a:rPr sz="1200" spc="95" dirty="0">
                <a:solidFill>
                  <a:srgbClr val="FFFFFF"/>
                </a:solidFill>
                <a:latin typeface="Arial" panose="020B0604020202020204" pitchFamily="34" charset="0"/>
                <a:cs typeface="Arial" panose="020B0604020202020204" pitchFamily="34" charset="0"/>
              </a:rPr>
              <a:t> </a:t>
            </a:r>
            <a:r>
              <a:rPr sz="1200" spc="85" dirty="0" err="1">
                <a:solidFill>
                  <a:srgbClr val="FFFFFF"/>
                </a:solidFill>
                <a:latin typeface="Arial" panose="020B0604020202020204" pitchFamily="34" charset="0"/>
                <a:cs typeface="Arial" panose="020B0604020202020204" pitchFamily="34" charset="0"/>
              </a:rPr>
              <a:t>kondisi</a:t>
            </a:r>
            <a:r>
              <a:rPr sz="1200" spc="85" dirty="0">
                <a:solidFill>
                  <a:srgbClr val="FFFFFF"/>
                </a:solidFill>
                <a:latin typeface="Arial" panose="020B0604020202020204" pitchFamily="34" charset="0"/>
                <a:cs typeface="Arial" panose="020B0604020202020204" pitchFamily="34" charset="0"/>
              </a:rPr>
              <a:t> </a:t>
            </a:r>
            <a:r>
              <a:rPr sz="1200" spc="90" dirty="0">
                <a:solidFill>
                  <a:srgbClr val="FFFFFF"/>
                </a:solidFill>
                <a:latin typeface="Arial" panose="020B0604020202020204" pitchFamily="34" charset="0"/>
                <a:cs typeface="Arial" panose="020B0604020202020204" pitchFamily="34" charset="0"/>
              </a:rPr>
              <a:t>yang</a:t>
            </a:r>
            <a:r>
              <a:rPr sz="1200" spc="-210" dirty="0">
                <a:solidFill>
                  <a:srgbClr val="FFFFFF"/>
                </a:solidFill>
                <a:latin typeface="Arial" panose="020B0604020202020204" pitchFamily="34" charset="0"/>
                <a:cs typeface="Arial" panose="020B0604020202020204" pitchFamily="34" charset="0"/>
              </a:rPr>
              <a:t> </a:t>
            </a:r>
            <a:r>
              <a:rPr sz="1200" spc="80" dirty="0" err="1">
                <a:solidFill>
                  <a:srgbClr val="FFFFFF"/>
                </a:solidFill>
                <a:latin typeface="Arial" panose="020B0604020202020204" pitchFamily="34" charset="0"/>
                <a:cs typeface="Arial" panose="020B0604020202020204" pitchFamily="34" charset="0"/>
              </a:rPr>
              <a:t>sesungguhnya</a:t>
            </a:r>
            <a:endParaRPr sz="1200" dirty="0">
              <a:solidFill>
                <a:prstClr val="black"/>
              </a:solidFill>
              <a:latin typeface="Arial" panose="020B0604020202020204" pitchFamily="34" charset="0"/>
              <a:cs typeface="Arial" panose="020B0604020202020204" pitchFamily="34" charset="0"/>
            </a:endParaRPr>
          </a:p>
        </p:txBody>
      </p:sp>
      <p:sp>
        <p:nvSpPr>
          <p:cNvPr id="22" name="Slide Number Placeholder 2">
            <a:extLst>
              <a:ext uri="{FF2B5EF4-FFF2-40B4-BE49-F238E27FC236}">
                <a16:creationId xmlns:a16="http://schemas.microsoft.com/office/drawing/2014/main" id="{5DCCF2F1-DA88-4047-8624-BF66C099D0AA}"/>
              </a:ext>
            </a:extLst>
          </p:cNvPr>
          <p:cNvSpPr>
            <a:spLocks noGrp="1"/>
          </p:cNvSpPr>
          <p:nvPr/>
        </p:nvSpPr>
        <p:spPr>
          <a:xfrm>
            <a:off x="7113276" y="5006975"/>
            <a:ext cx="446405" cy="251460"/>
          </a:xfrm>
          <a:prstGeom prst="rect">
            <a:avLst/>
          </a:prstGeom>
          <a:solidFill>
            <a:srgbClr val="F9BE19"/>
          </a:solidFill>
        </p:spPr>
        <p:txBody>
          <a:bodyPr vert="horz" lIns="91365" tIns="45684" rIns="91365" bIns="45684"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32">
              <a:defRPr/>
            </a:pPr>
            <a:fld id="{05502A5B-6024-440D-A5A9-5A109256076E}" type="slidenum">
              <a:rPr lang="en-US" b="1">
                <a:solidFill>
                  <a:schemeClr val="tx1"/>
                </a:solidFill>
                <a:latin typeface="Calibri" panose="020F0502020204030204"/>
              </a:rPr>
              <a:pPr defTabSz="913632">
                <a:defRPr/>
              </a:pPr>
              <a:t>147</a:t>
            </a:fld>
            <a:endParaRPr lang="en-US" b="1">
              <a:solidFill>
                <a:schemeClr val="tx1"/>
              </a:solidFill>
              <a:latin typeface="Calibri" panose="020F0502020204030204"/>
            </a:endParaRPr>
          </a:p>
        </p:txBody>
      </p:sp>
    </p:spTree>
    <p:extLst>
      <p:ext uri="{BB962C8B-B14F-4D97-AF65-F5344CB8AC3E}">
        <p14:creationId xmlns:p14="http://schemas.microsoft.com/office/powerpoint/2010/main" val="347196563"/>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object 4"/>
          <p:cNvSpPr txBox="1"/>
          <p:nvPr/>
        </p:nvSpPr>
        <p:spPr>
          <a:xfrm>
            <a:off x="407244" y="685321"/>
            <a:ext cx="6747936" cy="347230"/>
          </a:xfrm>
          <a:prstGeom prst="rect">
            <a:avLst/>
          </a:prstGeom>
        </p:spPr>
        <p:txBody>
          <a:bodyPr vert="horz" wrap="square" lIns="0" tIns="8592" rIns="0" bIns="0" rtlCol="0">
            <a:spAutoFit/>
          </a:bodyPr>
          <a:lstStyle/>
          <a:p>
            <a:pPr marL="8592" marR="3437" algn="just">
              <a:spcBef>
                <a:spcPts val="68"/>
              </a:spcBef>
            </a:pPr>
            <a:r>
              <a:rPr sz="1100" spc="-3" dirty="0">
                <a:latin typeface="Arial" panose="020B0604020202020204" pitchFamily="34" charset="0"/>
                <a:cs typeface="Arial" panose="020B0604020202020204" pitchFamily="34" charset="0"/>
              </a:rPr>
              <a:t>Mekanisme penjenjangan </a:t>
            </a:r>
            <a:r>
              <a:rPr sz="1100" spc="-7" dirty="0">
                <a:latin typeface="Arial" panose="020B0604020202020204" pitchFamily="34" charset="0"/>
                <a:cs typeface="Arial" panose="020B0604020202020204" pitchFamily="34" charset="0"/>
              </a:rPr>
              <a:t>pelaporan </a:t>
            </a:r>
            <a:r>
              <a:rPr sz="1100" spc="-3" dirty="0">
                <a:latin typeface="Arial" panose="020B0604020202020204" pitchFamily="34" charset="0"/>
                <a:cs typeface="Arial" panose="020B0604020202020204" pitchFamily="34" charset="0"/>
              </a:rPr>
              <a:t>dalam </a:t>
            </a:r>
            <a:r>
              <a:rPr sz="1100" spc="-7" dirty="0">
                <a:latin typeface="Arial" panose="020B0604020202020204" pitchFamily="34" charset="0"/>
                <a:cs typeface="Arial" panose="020B0604020202020204" pitchFamily="34" charset="0"/>
              </a:rPr>
              <a:t>aplikasi </a:t>
            </a:r>
            <a:r>
              <a:rPr sz="1100" spc="-3" dirty="0">
                <a:latin typeface="Arial" panose="020B0604020202020204" pitchFamily="34" charset="0"/>
                <a:cs typeface="Arial" panose="020B0604020202020204" pitchFamily="34" charset="0"/>
              </a:rPr>
              <a:t>e-Monev (dapat pula </a:t>
            </a:r>
            <a:r>
              <a:rPr sz="1100" spc="-7" dirty="0">
                <a:latin typeface="Arial" panose="020B0604020202020204" pitchFamily="34" charset="0"/>
                <a:cs typeface="Arial" panose="020B0604020202020204" pitchFamily="34" charset="0"/>
              </a:rPr>
              <a:t>digunakan sebagai </a:t>
            </a:r>
            <a:r>
              <a:rPr sz="1100" spc="-3" dirty="0">
                <a:latin typeface="Arial" panose="020B0604020202020204" pitchFamily="34" charset="0"/>
                <a:cs typeface="Arial" panose="020B0604020202020204" pitchFamily="34" charset="0"/>
              </a:rPr>
              <a:t>mekanisme  pengendalian </a:t>
            </a:r>
            <a:r>
              <a:rPr sz="1100" dirty="0">
                <a:latin typeface="Arial" panose="020B0604020202020204" pitchFamily="34" charset="0"/>
                <a:cs typeface="Arial" panose="020B0604020202020204" pitchFamily="34" charset="0"/>
              </a:rPr>
              <a:t>berjenjang) </a:t>
            </a:r>
            <a:r>
              <a:rPr sz="1100" spc="-3" dirty="0">
                <a:latin typeface="Arial" panose="020B0604020202020204" pitchFamily="34" charset="0"/>
                <a:cs typeface="Arial" panose="020B0604020202020204" pitchFamily="34" charset="0"/>
              </a:rPr>
              <a:t>sebagaimana diatur oleh PP </a:t>
            </a:r>
            <a:r>
              <a:rPr sz="1100" dirty="0">
                <a:latin typeface="Arial" panose="020B0604020202020204" pitchFamily="34" charset="0"/>
                <a:cs typeface="Arial" panose="020B0604020202020204" pitchFamily="34" charset="0"/>
              </a:rPr>
              <a:t>39/2006, </a:t>
            </a:r>
            <a:r>
              <a:rPr sz="1100" spc="-3" dirty="0">
                <a:latin typeface="Arial" panose="020B0604020202020204" pitchFamily="34" charset="0"/>
                <a:cs typeface="Arial" panose="020B0604020202020204" pitchFamily="34" charset="0"/>
              </a:rPr>
              <a:t>pasal </a:t>
            </a:r>
            <a:r>
              <a:rPr sz="1100" dirty="0">
                <a:latin typeface="Arial" panose="020B0604020202020204" pitchFamily="34" charset="0"/>
                <a:cs typeface="Arial" panose="020B0604020202020204" pitchFamily="34" charset="0"/>
              </a:rPr>
              <a:t>4, </a:t>
            </a:r>
            <a:r>
              <a:rPr sz="1100" spc="-3" dirty="0">
                <a:latin typeface="Arial" panose="020B0604020202020204" pitchFamily="34" charset="0"/>
                <a:cs typeface="Arial" panose="020B0604020202020204" pitchFamily="34" charset="0"/>
              </a:rPr>
              <a:t>5,6,7 dan </a:t>
            </a:r>
            <a:r>
              <a:rPr sz="1100" dirty="0">
                <a:latin typeface="Arial" panose="020B0604020202020204" pitchFamily="34" charset="0"/>
                <a:cs typeface="Arial" panose="020B0604020202020204" pitchFamily="34" charset="0"/>
              </a:rPr>
              <a:t>8; adalah </a:t>
            </a:r>
            <a:r>
              <a:rPr sz="1100" spc="-7" dirty="0">
                <a:latin typeface="Arial" panose="020B0604020202020204" pitchFamily="34" charset="0"/>
                <a:cs typeface="Arial" panose="020B0604020202020204" pitchFamily="34" charset="0"/>
              </a:rPr>
              <a:t>sebagai</a:t>
            </a:r>
            <a:r>
              <a:rPr sz="1100" spc="122" dirty="0">
                <a:latin typeface="Arial" panose="020B0604020202020204" pitchFamily="34" charset="0"/>
                <a:cs typeface="Arial" panose="020B0604020202020204" pitchFamily="34" charset="0"/>
              </a:rPr>
              <a:t> </a:t>
            </a:r>
            <a:r>
              <a:rPr sz="1100" spc="-7" dirty="0">
                <a:latin typeface="Arial" panose="020B0604020202020204" pitchFamily="34" charset="0"/>
                <a:cs typeface="Arial" panose="020B0604020202020204" pitchFamily="34" charset="0"/>
              </a:rPr>
              <a:t>berikut:</a:t>
            </a:r>
            <a:endParaRPr sz="1100" dirty="0">
              <a:latin typeface="Arial" panose="020B0604020202020204" pitchFamily="34" charset="0"/>
              <a:cs typeface="Arial" panose="020B0604020202020204" pitchFamily="34" charset="0"/>
            </a:endParaRPr>
          </a:p>
        </p:txBody>
      </p:sp>
      <p:sp>
        <p:nvSpPr>
          <p:cNvPr id="75" name="object 5"/>
          <p:cNvSpPr/>
          <p:nvPr/>
        </p:nvSpPr>
        <p:spPr>
          <a:xfrm>
            <a:off x="359084" y="1314377"/>
            <a:ext cx="957559" cy="651157"/>
          </a:xfrm>
          <a:custGeom>
            <a:avLst/>
            <a:gdLst/>
            <a:ahLst/>
            <a:cxnLst/>
            <a:rect l="l" t="t" r="r" b="b"/>
            <a:pathLst>
              <a:path w="1544320" h="838200">
                <a:moveTo>
                  <a:pt x="1404112" y="0"/>
                </a:moveTo>
                <a:lnTo>
                  <a:pt x="139700" y="0"/>
                </a:lnTo>
                <a:lnTo>
                  <a:pt x="95544" y="7116"/>
                </a:lnTo>
                <a:lnTo>
                  <a:pt x="57195" y="26936"/>
                </a:lnTo>
                <a:lnTo>
                  <a:pt x="26954" y="57168"/>
                </a:lnTo>
                <a:lnTo>
                  <a:pt x="7122" y="95520"/>
                </a:lnTo>
                <a:lnTo>
                  <a:pt x="0" y="139700"/>
                </a:lnTo>
                <a:lnTo>
                  <a:pt x="0" y="698500"/>
                </a:lnTo>
                <a:lnTo>
                  <a:pt x="7122" y="742679"/>
                </a:lnTo>
                <a:lnTo>
                  <a:pt x="26954" y="781031"/>
                </a:lnTo>
                <a:lnTo>
                  <a:pt x="57195" y="811263"/>
                </a:lnTo>
                <a:lnTo>
                  <a:pt x="95544" y="831083"/>
                </a:lnTo>
                <a:lnTo>
                  <a:pt x="139700" y="838200"/>
                </a:lnTo>
                <a:lnTo>
                  <a:pt x="1404112" y="838200"/>
                </a:lnTo>
                <a:lnTo>
                  <a:pt x="1448291" y="831083"/>
                </a:lnTo>
                <a:lnTo>
                  <a:pt x="1486643" y="811263"/>
                </a:lnTo>
                <a:lnTo>
                  <a:pt x="1516875" y="781031"/>
                </a:lnTo>
                <a:lnTo>
                  <a:pt x="1536695" y="742679"/>
                </a:lnTo>
                <a:lnTo>
                  <a:pt x="1543812" y="698500"/>
                </a:lnTo>
                <a:lnTo>
                  <a:pt x="1543812" y="139700"/>
                </a:lnTo>
                <a:lnTo>
                  <a:pt x="1536695" y="95520"/>
                </a:lnTo>
                <a:lnTo>
                  <a:pt x="1516875" y="57168"/>
                </a:lnTo>
                <a:lnTo>
                  <a:pt x="1486643" y="26936"/>
                </a:lnTo>
                <a:lnTo>
                  <a:pt x="1448291" y="7116"/>
                </a:lnTo>
                <a:lnTo>
                  <a:pt x="1404112" y="0"/>
                </a:lnTo>
                <a:close/>
              </a:path>
            </a:pathLst>
          </a:custGeom>
          <a:solidFill>
            <a:schemeClr val="accent6">
              <a:lumMod val="75000"/>
            </a:schemeClr>
          </a:solidFill>
        </p:spPr>
        <p:txBody>
          <a:bodyPr wrap="square" lIns="0" tIns="0" rIns="0" bIns="0" rtlCol="0"/>
          <a:lstStyle/>
          <a:p>
            <a:endParaRPr sz="900">
              <a:latin typeface="Arial" panose="020B0604020202020204" pitchFamily="34" charset="0"/>
              <a:cs typeface="Arial" panose="020B0604020202020204" pitchFamily="34" charset="0"/>
            </a:endParaRPr>
          </a:p>
        </p:txBody>
      </p:sp>
      <p:sp>
        <p:nvSpPr>
          <p:cNvPr id="76" name="object 6"/>
          <p:cNvSpPr txBox="1"/>
          <p:nvPr/>
        </p:nvSpPr>
        <p:spPr>
          <a:xfrm>
            <a:off x="515986" y="1512190"/>
            <a:ext cx="643754" cy="147175"/>
          </a:xfrm>
          <a:prstGeom prst="rect">
            <a:avLst/>
          </a:prstGeom>
          <a:solidFill>
            <a:schemeClr val="accent6">
              <a:lumMod val="75000"/>
            </a:schemeClr>
          </a:solidFill>
        </p:spPr>
        <p:txBody>
          <a:bodyPr vert="horz" wrap="square" lIns="0" tIns="8592" rIns="0" bIns="0" rtlCol="0">
            <a:spAutoFit/>
          </a:bodyPr>
          <a:lstStyle/>
          <a:p>
            <a:pPr marL="8592" algn="ctr">
              <a:spcBef>
                <a:spcPts val="68"/>
              </a:spcBef>
            </a:pPr>
            <a:r>
              <a:rPr sz="900" spc="-7" dirty="0">
                <a:solidFill>
                  <a:srgbClr val="FFFFFF"/>
                </a:solidFill>
                <a:latin typeface="Arial" panose="020B0604020202020204" pitchFamily="34" charset="0"/>
                <a:cs typeface="Arial" panose="020B0604020202020204" pitchFamily="34" charset="0"/>
              </a:rPr>
              <a:t>Komponen</a:t>
            </a:r>
            <a:endParaRPr sz="900" dirty="0">
              <a:latin typeface="Arial" panose="020B0604020202020204" pitchFamily="34" charset="0"/>
              <a:cs typeface="Arial" panose="020B0604020202020204" pitchFamily="34" charset="0"/>
            </a:endParaRPr>
          </a:p>
        </p:txBody>
      </p:sp>
      <p:sp>
        <p:nvSpPr>
          <p:cNvPr id="77" name="object 7"/>
          <p:cNvSpPr/>
          <p:nvPr/>
        </p:nvSpPr>
        <p:spPr>
          <a:xfrm>
            <a:off x="322699" y="1980969"/>
            <a:ext cx="1028431" cy="1473983"/>
          </a:xfrm>
          <a:custGeom>
            <a:avLst/>
            <a:gdLst/>
            <a:ahLst/>
            <a:cxnLst/>
            <a:rect l="l" t="t" r="r" b="b"/>
            <a:pathLst>
              <a:path w="1658620" h="1897379">
                <a:moveTo>
                  <a:pt x="1381759" y="0"/>
                </a:moveTo>
                <a:lnTo>
                  <a:pt x="276352" y="0"/>
                </a:lnTo>
                <a:lnTo>
                  <a:pt x="226676" y="4451"/>
                </a:lnTo>
                <a:lnTo>
                  <a:pt x="179922" y="17285"/>
                </a:lnTo>
                <a:lnTo>
                  <a:pt x="136870" y="37723"/>
                </a:lnTo>
                <a:lnTo>
                  <a:pt x="98300" y="64984"/>
                </a:lnTo>
                <a:lnTo>
                  <a:pt x="64993" y="98289"/>
                </a:lnTo>
                <a:lnTo>
                  <a:pt x="37729" y="136858"/>
                </a:lnTo>
                <a:lnTo>
                  <a:pt x="17288" y="179912"/>
                </a:lnTo>
                <a:lnTo>
                  <a:pt x="4452" y="226669"/>
                </a:lnTo>
                <a:lnTo>
                  <a:pt x="0" y="276351"/>
                </a:lnTo>
                <a:lnTo>
                  <a:pt x="0" y="1621027"/>
                </a:lnTo>
                <a:lnTo>
                  <a:pt x="4452" y="1670710"/>
                </a:lnTo>
                <a:lnTo>
                  <a:pt x="17288" y="1717467"/>
                </a:lnTo>
                <a:lnTo>
                  <a:pt x="37729" y="1760521"/>
                </a:lnTo>
                <a:lnTo>
                  <a:pt x="64993" y="1799090"/>
                </a:lnTo>
                <a:lnTo>
                  <a:pt x="98300" y="1832395"/>
                </a:lnTo>
                <a:lnTo>
                  <a:pt x="136870" y="1859656"/>
                </a:lnTo>
                <a:lnTo>
                  <a:pt x="179922" y="1880094"/>
                </a:lnTo>
                <a:lnTo>
                  <a:pt x="226676" y="1892928"/>
                </a:lnTo>
                <a:lnTo>
                  <a:pt x="276352" y="1897380"/>
                </a:lnTo>
                <a:lnTo>
                  <a:pt x="1381759" y="1897380"/>
                </a:lnTo>
                <a:lnTo>
                  <a:pt x="1431442" y="1892928"/>
                </a:lnTo>
                <a:lnTo>
                  <a:pt x="1478199" y="1880094"/>
                </a:lnTo>
                <a:lnTo>
                  <a:pt x="1521253" y="1859656"/>
                </a:lnTo>
                <a:lnTo>
                  <a:pt x="1559822" y="1832395"/>
                </a:lnTo>
                <a:lnTo>
                  <a:pt x="1593127" y="1799090"/>
                </a:lnTo>
                <a:lnTo>
                  <a:pt x="1620388" y="1760521"/>
                </a:lnTo>
                <a:lnTo>
                  <a:pt x="1640826" y="1717467"/>
                </a:lnTo>
                <a:lnTo>
                  <a:pt x="1653660" y="1670710"/>
                </a:lnTo>
                <a:lnTo>
                  <a:pt x="1658112" y="1621027"/>
                </a:lnTo>
                <a:lnTo>
                  <a:pt x="1658112" y="276351"/>
                </a:lnTo>
                <a:lnTo>
                  <a:pt x="1653660" y="226669"/>
                </a:lnTo>
                <a:lnTo>
                  <a:pt x="1640826" y="179912"/>
                </a:lnTo>
                <a:lnTo>
                  <a:pt x="1620388" y="136858"/>
                </a:lnTo>
                <a:lnTo>
                  <a:pt x="1593127" y="98289"/>
                </a:lnTo>
                <a:lnTo>
                  <a:pt x="1559822" y="64984"/>
                </a:lnTo>
                <a:lnTo>
                  <a:pt x="1521253" y="37723"/>
                </a:lnTo>
                <a:lnTo>
                  <a:pt x="1478199" y="17285"/>
                </a:lnTo>
                <a:lnTo>
                  <a:pt x="1431442" y="4451"/>
                </a:lnTo>
                <a:lnTo>
                  <a:pt x="1381759" y="0"/>
                </a:lnTo>
                <a:close/>
              </a:path>
            </a:pathLst>
          </a:custGeom>
          <a:solidFill>
            <a:schemeClr val="accent4">
              <a:lumMod val="60000"/>
              <a:lumOff val="40000"/>
            </a:schemeClr>
          </a:solidFill>
        </p:spPr>
        <p:txBody>
          <a:bodyPr wrap="square" lIns="0" tIns="0" rIns="0" bIns="0" rtlCol="0"/>
          <a:lstStyle/>
          <a:p>
            <a:endParaRPr sz="900">
              <a:latin typeface="Arial" panose="020B0604020202020204" pitchFamily="34" charset="0"/>
              <a:cs typeface="Arial" panose="020B0604020202020204" pitchFamily="34" charset="0"/>
            </a:endParaRPr>
          </a:p>
        </p:txBody>
      </p:sp>
      <p:sp>
        <p:nvSpPr>
          <p:cNvPr id="78" name="object 8"/>
          <p:cNvSpPr txBox="1"/>
          <p:nvPr/>
        </p:nvSpPr>
        <p:spPr>
          <a:xfrm>
            <a:off x="475567" y="2236405"/>
            <a:ext cx="765023" cy="562674"/>
          </a:xfrm>
          <a:prstGeom prst="rect">
            <a:avLst/>
          </a:prstGeom>
          <a:solidFill>
            <a:schemeClr val="accent4">
              <a:lumMod val="60000"/>
              <a:lumOff val="40000"/>
            </a:schemeClr>
          </a:solidFill>
        </p:spPr>
        <p:txBody>
          <a:bodyPr vert="horz" wrap="square" lIns="0" tIns="8592" rIns="0" bIns="0" rtlCol="0">
            <a:spAutoFit/>
          </a:bodyPr>
          <a:lstStyle/>
          <a:p>
            <a:pPr marL="8162" marR="3437" algn="ctr">
              <a:spcBef>
                <a:spcPts val="68"/>
              </a:spcBef>
            </a:pPr>
            <a:r>
              <a:rPr sz="900" spc="-7" dirty="0">
                <a:latin typeface="Arial" panose="020B0604020202020204" pitchFamily="34" charset="0"/>
                <a:cs typeface="Arial" panose="020B0604020202020204" pitchFamily="34" charset="0"/>
              </a:rPr>
              <a:t>Pelaporan  </a:t>
            </a:r>
            <a:r>
              <a:rPr sz="900" spc="-10" dirty="0">
                <a:latin typeface="Arial" panose="020B0604020202020204" pitchFamily="34" charset="0"/>
                <a:cs typeface="Arial" panose="020B0604020202020204" pitchFamily="34" charset="0"/>
              </a:rPr>
              <a:t>data</a:t>
            </a:r>
            <a:r>
              <a:rPr sz="900" spc="-34" dirty="0">
                <a:latin typeface="Arial" panose="020B0604020202020204" pitchFamily="34" charset="0"/>
                <a:cs typeface="Arial" panose="020B0604020202020204" pitchFamily="34" charset="0"/>
              </a:rPr>
              <a:t> </a:t>
            </a:r>
            <a:r>
              <a:rPr sz="900" spc="-7" dirty="0">
                <a:latin typeface="Arial" panose="020B0604020202020204" pitchFamily="34" charset="0"/>
                <a:cs typeface="Arial" panose="020B0604020202020204" pitchFamily="34" charset="0"/>
              </a:rPr>
              <a:t>realisasi  </a:t>
            </a:r>
            <a:r>
              <a:rPr sz="900" spc="-3" dirty="0">
                <a:latin typeface="Arial" panose="020B0604020202020204" pitchFamily="34" charset="0"/>
                <a:cs typeface="Arial" panose="020B0604020202020204" pitchFamily="34" charset="0"/>
              </a:rPr>
              <a:t>pelaksanaan  </a:t>
            </a:r>
            <a:r>
              <a:rPr sz="900" spc="-10" dirty="0">
                <a:latin typeface="Arial" panose="020B0604020202020204" pitchFamily="34" charset="0"/>
                <a:cs typeface="Arial" panose="020B0604020202020204" pitchFamily="34" charset="0"/>
              </a:rPr>
              <a:t>komponen</a:t>
            </a:r>
            <a:endParaRPr sz="900" dirty="0">
              <a:latin typeface="Arial" panose="020B0604020202020204" pitchFamily="34" charset="0"/>
              <a:cs typeface="Arial" panose="020B0604020202020204" pitchFamily="34" charset="0"/>
            </a:endParaRPr>
          </a:p>
        </p:txBody>
      </p:sp>
      <p:sp>
        <p:nvSpPr>
          <p:cNvPr id="80" name="object 10"/>
          <p:cNvSpPr/>
          <p:nvPr/>
        </p:nvSpPr>
        <p:spPr>
          <a:xfrm>
            <a:off x="1788761" y="1310825"/>
            <a:ext cx="957559" cy="651157"/>
          </a:xfrm>
          <a:custGeom>
            <a:avLst/>
            <a:gdLst/>
            <a:ahLst/>
            <a:cxnLst/>
            <a:rect l="l" t="t" r="r" b="b"/>
            <a:pathLst>
              <a:path w="1544320" h="838200">
                <a:moveTo>
                  <a:pt x="1404112" y="0"/>
                </a:moveTo>
                <a:lnTo>
                  <a:pt x="139700" y="0"/>
                </a:lnTo>
                <a:lnTo>
                  <a:pt x="95520" y="7116"/>
                </a:lnTo>
                <a:lnTo>
                  <a:pt x="57168" y="26936"/>
                </a:lnTo>
                <a:lnTo>
                  <a:pt x="26936" y="57168"/>
                </a:lnTo>
                <a:lnTo>
                  <a:pt x="7116" y="95520"/>
                </a:lnTo>
                <a:lnTo>
                  <a:pt x="0" y="139700"/>
                </a:lnTo>
                <a:lnTo>
                  <a:pt x="0" y="698500"/>
                </a:lnTo>
                <a:lnTo>
                  <a:pt x="7116" y="742630"/>
                </a:lnTo>
                <a:lnTo>
                  <a:pt x="26936" y="780976"/>
                </a:lnTo>
                <a:lnTo>
                  <a:pt x="57168" y="811227"/>
                </a:lnTo>
                <a:lnTo>
                  <a:pt x="95520" y="831071"/>
                </a:lnTo>
                <a:lnTo>
                  <a:pt x="139700" y="838200"/>
                </a:lnTo>
                <a:lnTo>
                  <a:pt x="1404112" y="838200"/>
                </a:lnTo>
                <a:lnTo>
                  <a:pt x="1448291" y="831071"/>
                </a:lnTo>
                <a:lnTo>
                  <a:pt x="1486643" y="811227"/>
                </a:lnTo>
                <a:lnTo>
                  <a:pt x="1516875" y="780976"/>
                </a:lnTo>
                <a:lnTo>
                  <a:pt x="1536695" y="742630"/>
                </a:lnTo>
                <a:lnTo>
                  <a:pt x="1543812" y="698500"/>
                </a:lnTo>
                <a:lnTo>
                  <a:pt x="1543812" y="139700"/>
                </a:lnTo>
                <a:lnTo>
                  <a:pt x="1536695" y="95520"/>
                </a:lnTo>
                <a:lnTo>
                  <a:pt x="1516875" y="57168"/>
                </a:lnTo>
                <a:lnTo>
                  <a:pt x="1486643" y="26936"/>
                </a:lnTo>
                <a:lnTo>
                  <a:pt x="1448291" y="7116"/>
                </a:lnTo>
                <a:lnTo>
                  <a:pt x="1404112" y="0"/>
                </a:lnTo>
                <a:close/>
              </a:path>
            </a:pathLst>
          </a:custGeom>
          <a:solidFill>
            <a:schemeClr val="accent6">
              <a:lumMod val="75000"/>
            </a:schemeClr>
          </a:solidFill>
        </p:spPr>
        <p:txBody>
          <a:bodyPr wrap="square" lIns="0" tIns="0" rIns="0" bIns="0" rtlCol="0"/>
          <a:lstStyle/>
          <a:p>
            <a:endParaRPr sz="900">
              <a:latin typeface="Arial" panose="020B0604020202020204" pitchFamily="34" charset="0"/>
              <a:cs typeface="Arial" panose="020B0604020202020204" pitchFamily="34" charset="0"/>
            </a:endParaRPr>
          </a:p>
        </p:txBody>
      </p:sp>
      <p:sp>
        <p:nvSpPr>
          <p:cNvPr id="81" name="object 11"/>
          <p:cNvSpPr/>
          <p:nvPr/>
        </p:nvSpPr>
        <p:spPr>
          <a:xfrm>
            <a:off x="1752375" y="1993948"/>
            <a:ext cx="1028431" cy="1472996"/>
          </a:xfrm>
          <a:custGeom>
            <a:avLst/>
            <a:gdLst/>
            <a:ahLst/>
            <a:cxnLst/>
            <a:rect l="l" t="t" r="r" b="b"/>
            <a:pathLst>
              <a:path w="1658620" h="1896110">
                <a:moveTo>
                  <a:pt x="1381759" y="0"/>
                </a:moveTo>
                <a:lnTo>
                  <a:pt x="276351" y="0"/>
                </a:lnTo>
                <a:lnTo>
                  <a:pt x="226669" y="4451"/>
                </a:lnTo>
                <a:lnTo>
                  <a:pt x="179912" y="17285"/>
                </a:lnTo>
                <a:lnTo>
                  <a:pt x="136858" y="37723"/>
                </a:lnTo>
                <a:lnTo>
                  <a:pt x="98289" y="64984"/>
                </a:lnTo>
                <a:lnTo>
                  <a:pt x="64984" y="98289"/>
                </a:lnTo>
                <a:lnTo>
                  <a:pt x="37723" y="136858"/>
                </a:lnTo>
                <a:lnTo>
                  <a:pt x="17285" y="179912"/>
                </a:lnTo>
                <a:lnTo>
                  <a:pt x="4451" y="226669"/>
                </a:lnTo>
                <a:lnTo>
                  <a:pt x="0" y="276351"/>
                </a:lnTo>
                <a:lnTo>
                  <a:pt x="0" y="1619504"/>
                </a:lnTo>
                <a:lnTo>
                  <a:pt x="4451" y="1669186"/>
                </a:lnTo>
                <a:lnTo>
                  <a:pt x="17285" y="1715943"/>
                </a:lnTo>
                <a:lnTo>
                  <a:pt x="37723" y="1758997"/>
                </a:lnTo>
                <a:lnTo>
                  <a:pt x="64984" y="1797566"/>
                </a:lnTo>
                <a:lnTo>
                  <a:pt x="98289" y="1830871"/>
                </a:lnTo>
                <a:lnTo>
                  <a:pt x="136858" y="1858132"/>
                </a:lnTo>
                <a:lnTo>
                  <a:pt x="179912" y="1878570"/>
                </a:lnTo>
                <a:lnTo>
                  <a:pt x="226669" y="1891404"/>
                </a:lnTo>
                <a:lnTo>
                  <a:pt x="276351" y="1895856"/>
                </a:lnTo>
                <a:lnTo>
                  <a:pt x="1381759" y="1895856"/>
                </a:lnTo>
                <a:lnTo>
                  <a:pt x="1431442" y="1891404"/>
                </a:lnTo>
                <a:lnTo>
                  <a:pt x="1478199" y="1878570"/>
                </a:lnTo>
                <a:lnTo>
                  <a:pt x="1521253" y="1858132"/>
                </a:lnTo>
                <a:lnTo>
                  <a:pt x="1559822" y="1830871"/>
                </a:lnTo>
                <a:lnTo>
                  <a:pt x="1593127" y="1797566"/>
                </a:lnTo>
                <a:lnTo>
                  <a:pt x="1620388" y="1758997"/>
                </a:lnTo>
                <a:lnTo>
                  <a:pt x="1640826" y="1715943"/>
                </a:lnTo>
                <a:lnTo>
                  <a:pt x="1653660" y="1669186"/>
                </a:lnTo>
                <a:lnTo>
                  <a:pt x="1658111" y="1619504"/>
                </a:lnTo>
                <a:lnTo>
                  <a:pt x="1658111" y="276351"/>
                </a:lnTo>
                <a:lnTo>
                  <a:pt x="1653660" y="226669"/>
                </a:lnTo>
                <a:lnTo>
                  <a:pt x="1640826" y="179912"/>
                </a:lnTo>
                <a:lnTo>
                  <a:pt x="1620388" y="136858"/>
                </a:lnTo>
                <a:lnTo>
                  <a:pt x="1593127" y="98289"/>
                </a:lnTo>
                <a:lnTo>
                  <a:pt x="1559822" y="64984"/>
                </a:lnTo>
                <a:lnTo>
                  <a:pt x="1521253" y="37723"/>
                </a:lnTo>
                <a:lnTo>
                  <a:pt x="1478199" y="17285"/>
                </a:lnTo>
                <a:lnTo>
                  <a:pt x="1431442" y="4451"/>
                </a:lnTo>
                <a:lnTo>
                  <a:pt x="1381759" y="0"/>
                </a:lnTo>
                <a:close/>
              </a:path>
            </a:pathLst>
          </a:custGeom>
          <a:solidFill>
            <a:schemeClr val="accent4">
              <a:lumMod val="60000"/>
              <a:lumOff val="40000"/>
            </a:schemeClr>
          </a:solidFill>
        </p:spPr>
        <p:txBody>
          <a:bodyPr wrap="square" lIns="0" tIns="0" rIns="0" bIns="0" rtlCol="0"/>
          <a:lstStyle/>
          <a:p>
            <a:endParaRPr sz="900">
              <a:latin typeface="Arial" panose="020B0604020202020204" pitchFamily="34" charset="0"/>
              <a:cs typeface="Arial" panose="020B0604020202020204" pitchFamily="34" charset="0"/>
            </a:endParaRPr>
          </a:p>
        </p:txBody>
      </p:sp>
      <p:sp>
        <p:nvSpPr>
          <p:cNvPr id="82" name="object 12"/>
          <p:cNvSpPr txBox="1"/>
          <p:nvPr/>
        </p:nvSpPr>
        <p:spPr>
          <a:xfrm>
            <a:off x="1898651" y="1414126"/>
            <a:ext cx="778410" cy="424174"/>
          </a:xfrm>
          <a:prstGeom prst="rect">
            <a:avLst/>
          </a:prstGeom>
        </p:spPr>
        <p:txBody>
          <a:bodyPr vert="horz" wrap="square" lIns="0" tIns="8592" rIns="0" bIns="0" rtlCol="0">
            <a:spAutoFit/>
          </a:bodyPr>
          <a:lstStyle/>
          <a:p>
            <a:pPr marL="20620" marR="59282" indent="-1289" algn="ctr">
              <a:spcBef>
                <a:spcPts val="68"/>
              </a:spcBef>
            </a:pPr>
            <a:r>
              <a:rPr sz="900" spc="-3" dirty="0">
                <a:solidFill>
                  <a:srgbClr val="FFFFFF"/>
                </a:solidFill>
                <a:latin typeface="Arial" panose="020B0604020202020204" pitchFamily="34" charset="0"/>
                <a:cs typeface="Arial" panose="020B0604020202020204" pitchFamily="34" charset="0"/>
              </a:rPr>
              <a:t>Rincian  </a:t>
            </a:r>
            <a:r>
              <a:rPr sz="900" i="1" spc="-3" dirty="0">
                <a:solidFill>
                  <a:srgbClr val="FFFFFF"/>
                </a:solidFill>
                <a:latin typeface="Arial" panose="020B0604020202020204" pitchFamily="34" charset="0"/>
                <a:cs typeface="Arial" panose="020B0604020202020204" pitchFamily="34" charset="0"/>
              </a:rPr>
              <a:t>Output</a:t>
            </a:r>
            <a:r>
              <a:rPr sz="900" spc="-54" dirty="0">
                <a:solidFill>
                  <a:srgbClr val="FFFFFF"/>
                </a:solidFill>
                <a:latin typeface="Arial" panose="020B0604020202020204" pitchFamily="34" charset="0"/>
                <a:cs typeface="Arial" panose="020B0604020202020204" pitchFamily="34" charset="0"/>
              </a:rPr>
              <a:t> </a:t>
            </a:r>
            <a:r>
              <a:rPr sz="900" spc="-7" dirty="0">
                <a:solidFill>
                  <a:srgbClr val="FFFFFF"/>
                </a:solidFill>
                <a:latin typeface="Arial" panose="020B0604020202020204" pitchFamily="34" charset="0"/>
                <a:cs typeface="Arial" panose="020B0604020202020204" pitchFamily="34" charset="0"/>
              </a:rPr>
              <a:t>(RO) </a:t>
            </a:r>
            <a:r>
              <a:rPr sz="900" spc="-10" dirty="0" err="1">
                <a:solidFill>
                  <a:srgbClr val="FFFFFF"/>
                </a:solidFill>
                <a:latin typeface="Arial" panose="020B0604020202020204" pitchFamily="34" charset="0"/>
                <a:cs typeface="Arial" panose="020B0604020202020204" pitchFamily="34" charset="0"/>
              </a:rPr>
              <a:t>Satker</a:t>
            </a:r>
            <a:endParaRPr sz="900" dirty="0">
              <a:latin typeface="Arial" panose="020B0604020202020204" pitchFamily="34" charset="0"/>
              <a:cs typeface="Arial" panose="020B0604020202020204" pitchFamily="34" charset="0"/>
            </a:endParaRPr>
          </a:p>
        </p:txBody>
      </p:sp>
      <p:sp>
        <p:nvSpPr>
          <p:cNvPr id="83" name="object 13"/>
          <p:cNvSpPr/>
          <p:nvPr/>
        </p:nvSpPr>
        <p:spPr>
          <a:xfrm>
            <a:off x="4672446" y="1310824"/>
            <a:ext cx="957559" cy="651600"/>
          </a:xfrm>
          <a:custGeom>
            <a:avLst/>
            <a:gdLst/>
            <a:ahLst/>
            <a:cxnLst/>
            <a:rect l="l" t="t" r="r" b="b"/>
            <a:pathLst>
              <a:path w="1544320" h="828039">
                <a:moveTo>
                  <a:pt x="1405890" y="0"/>
                </a:moveTo>
                <a:lnTo>
                  <a:pt x="137922" y="0"/>
                </a:lnTo>
                <a:lnTo>
                  <a:pt x="94317" y="7028"/>
                </a:lnTo>
                <a:lnTo>
                  <a:pt x="56455" y="26602"/>
                </a:lnTo>
                <a:lnTo>
                  <a:pt x="26602" y="56455"/>
                </a:lnTo>
                <a:lnTo>
                  <a:pt x="7028" y="94317"/>
                </a:lnTo>
                <a:lnTo>
                  <a:pt x="0" y="137922"/>
                </a:lnTo>
                <a:lnTo>
                  <a:pt x="0" y="689610"/>
                </a:lnTo>
                <a:lnTo>
                  <a:pt x="7028" y="733214"/>
                </a:lnTo>
                <a:lnTo>
                  <a:pt x="26602" y="771076"/>
                </a:lnTo>
                <a:lnTo>
                  <a:pt x="56455" y="800929"/>
                </a:lnTo>
                <a:lnTo>
                  <a:pt x="94317" y="820503"/>
                </a:lnTo>
                <a:lnTo>
                  <a:pt x="137922" y="827532"/>
                </a:lnTo>
                <a:lnTo>
                  <a:pt x="1405890" y="827532"/>
                </a:lnTo>
                <a:lnTo>
                  <a:pt x="1449494" y="820503"/>
                </a:lnTo>
                <a:lnTo>
                  <a:pt x="1487356" y="800929"/>
                </a:lnTo>
                <a:lnTo>
                  <a:pt x="1517209" y="771076"/>
                </a:lnTo>
                <a:lnTo>
                  <a:pt x="1536783" y="733214"/>
                </a:lnTo>
                <a:lnTo>
                  <a:pt x="1543812" y="689610"/>
                </a:lnTo>
                <a:lnTo>
                  <a:pt x="1543812" y="137922"/>
                </a:lnTo>
                <a:lnTo>
                  <a:pt x="1536783" y="94317"/>
                </a:lnTo>
                <a:lnTo>
                  <a:pt x="1517209" y="56455"/>
                </a:lnTo>
                <a:lnTo>
                  <a:pt x="1487356" y="26602"/>
                </a:lnTo>
                <a:lnTo>
                  <a:pt x="1449494" y="7028"/>
                </a:lnTo>
                <a:lnTo>
                  <a:pt x="1405890" y="0"/>
                </a:lnTo>
                <a:close/>
              </a:path>
            </a:pathLst>
          </a:custGeom>
          <a:solidFill>
            <a:schemeClr val="accent6">
              <a:lumMod val="75000"/>
            </a:schemeClr>
          </a:solidFill>
        </p:spPr>
        <p:txBody>
          <a:bodyPr wrap="square" lIns="0" tIns="0" rIns="0" bIns="0" rtlCol="0"/>
          <a:lstStyle/>
          <a:p>
            <a:endParaRPr sz="900">
              <a:latin typeface="Arial" panose="020B0604020202020204" pitchFamily="34" charset="0"/>
              <a:cs typeface="Arial" panose="020B0604020202020204" pitchFamily="34" charset="0"/>
            </a:endParaRPr>
          </a:p>
        </p:txBody>
      </p:sp>
      <p:sp>
        <p:nvSpPr>
          <p:cNvPr id="84" name="object 14"/>
          <p:cNvSpPr txBox="1"/>
          <p:nvPr/>
        </p:nvSpPr>
        <p:spPr>
          <a:xfrm>
            <a:off x="4858314" y="1377514"/>
            <a:ext cx="531933" cy="424174"/>
          </a:xfrm>
          <a:prstGeom prst="rect">
            <a:avLst/>
          </a:prstGeom>
          <a:solidFill>
            <a:schemeClr val="accent6">
              <a:lumMod val="75000"/>
            </a:schemeClr>
          </a:solidFill>
        </p:spPr>
        <p:txBody>
          <a:bodyPr vert="horz" wrap="square" lIns="0" tIns="8592" rIns="0" bIns="0" rtlCol="0">
            <a:spAutoFit/>
          </a:bodyPr>
          <a:lstStyle/>
          <a:p>
            <a:pPr marL="8162" marR="3437" algn="ctr">
              <a:spcBef>
                <a:spcPts val="68"/>
              </a:spcBef>
            </a:pPr>
            <a:r>
              <a:rPr sz="900" dirty="0" err="1">
                <a:solidFill>
                  <a:srgbClr val="FFFFFF"/>
                </a:solidFill>
                <a:latin typeface="Arial" panose="020B0604020202020204" pitchFamily="34" charset="0"/>
                <a:cs typeface="Arial" panose="020B0604020202020204" pitchFamily="34" charset="0"/>
              </a:rPr>
              <a:t>In</a:t>
            </a:r>
            <a:r>
              <a:rPr sz="900" spc="-3" dirty="0" err="1">
                <a:solidFill>
                  <a:srgbClr val="FFFFFF"/>
                </a:solidFill>
                <a:latin typeface="Arial" panose="020B0604020202020204" pitchFamily="34" charset="0"/>
                <a:cs typeface="Arial" panose="020B0604020202020204" pitchFamily="34" charset="0"/>
              </a:rPr>
              <a:t>di</a:t>
            </a:r>
            <a:r>
              <a:rPr sz="900" spc="-30" dirty="0" err="1">
                <a:solidFill>
                  <a:srgbClr val="FFFFFF"/>
                </a:solidFill>
                <a:latin typeface="Arial" panose="020B0604020202020204" pitchFamily="34" charset="0"/>
                <a:cs typeface="Arial" panose="020B0604020202020204" pitchFamily="34" charset="0"/>
              </a:rPr>
              <a:t>k</a:t>
            </a:r>
            <a:r>
              <a:rPr sz="900" spc="-10" dirty="0" err="1">
                <a:solidFill>
                  <a:srgbClr val="FFFFFF"/>
                </a:solidFill>
                <a:latin typeface="Arial" panose="020B0604020202020204" pitchFamily="34" charset="0"/>
                <a:cs typeface="Arial" panose="020B0604020202020204" pitchFamily="34" charset="0"/>
              </a:rPr>
              <a:t>at</a:t>
            </a:r>
            <a:r>
              <a:rPr sz="900" spc="-3" dirty="0" err="1">
                <a:solidFill>
                  <a:srgbClr val="FFFFFF"/>
                </a:solidFill>
                <a:latin typeface="Arial" panose="020B0604020202020204" pitchFamily="34" charset="0"/>
                <a:cs typeface="Arial" panose="020B0604020202020204" pitchFamily="34" charset="0"/>
              </a:rPr>
              <a:t>or</a:t>
            </a:r>
            <a:r>
              <a:rPr sz="900" spc="-3" dirty="0">
                <a:solidFill>
                  <a:srgbClr val="FFFFFF"/>
                </a:solidFill>
                <a:latin typeface="Arial" panose="020B0604020202020204" pitchFamily="34" charset="0"/>
                <a:cs typeface="Arial" panose="020B0604020202020204" pitchFamily="34" charset="0"/>
              </a:rPr>
              <a:t>  </a:t>
            </a:r>
            <a:r>
              <a:rPr lang="en-ID" sz="900" spc="-3" dirty="0">
                <a:solidFill>
                  <a:srgbClr val="FFFFFF"/>
                </a:solidFill>
                <a:latin typeface="Arial" panose="020B0604020202020204" pitchFamily="34" charset="0"/>
                <a:cs typeface="Arial" panose="020B0604020202020204" pitchFamily="34" charset="0"/>
              </a:rPr>
              <a:t>Kinerja  </a:t>
            </a:r>
            <a:r>
              <a:rPr sz="900" spc="-10" dirty="0" err="1">
                <a:solidFill>
                  <a:srgbClr val="FFFFFF"/>
                </a:solidFill>
                <a:latin typeface="Arial" panose="020B0604020202020204" pitchFamily="34" charset="0"/>
                <a:cs typeface="Arial" panose="020B0604020202020204" pitchFamily="34" charset="0"/>
              </a:rPr>
              <a:t>Kegiatan</a:t>
            </a:r>
            <a:endParaRPr sz="900" dirty="0">
              <a:latin typeface="Arial" panose="020B0604020202020204" pitchFamily="34" charset="0"/>
              <a:cs typeface="Arial" panose="020B0604020202020204" pitchFamily="34" charset="0"/>
            </a:endParaRPr>
          </a:p>
        </p:txBody>
      </p:sp>
      <p:sp>
        <p:nvSpPr>
          <p:cNvPr id="85" name="object 15"/>
          <p:cNvSpPr/>
          <p:nvPr/>
        </p:nvSpPr>
        <p:spPr>
          <a:xfrm>
            <a:off x="4633473" y="1980969"/>
            <a:ext cx="1028431" cy="1473983"/>
          </a:xfrm>
          <a:custGeom>
            <a:avLst/>
            <a:gdLst/>
            <a:ahLst/>
            <a:cxnLst/>
            <a:rect l="l" t="t" r="r" b="b"/>
            <a:pathLst>
              <a:path w="1658620" h="1897379">
                <a:moveTo>
                  <a:pt x="1381759" y="0"/>
                </a:moveTo>
                <a:lnTo>
                  <a:pt x="276351" y="0"/>
                </a:lnTo>
                <a:lnTo>
                  <a:pt x="226669" y="4451"/>
                </a:lnTo>
                <a:lnTo>
                  <a:pt x="179912" y="17285"/>
                </a:lnTo>
                <a:lnTo>
                  <a:pt x="136858" y="37723"/>
                </a:lnTo>
                <a:lnTo>
                  <a:pt x="98289" y="64984"/>
                </a:lnTo>
                <a:lnTo>
                  <a:pt x="64984" y="98289"/>
                </a:lnTo>
                <a:lnTo>
                  <a:pt x="37723" y="136858"/>
                </a:lnTo>
                <a:lnTo>
                  <a:pt x="17285" y="179912"/>
                </a:lnTo>
                <a:lnTo>
                  <a:pt x="4451" y="226669"/>
                </a:lnTo>
                <a:lnTo>
                  <a:pt x="0" y="276351"/>
                </a:lnTo>
                <a:lnTo>
                  <a:pt x="0" y="1621027"/>
                </a:lnTo>
                <a:lnTo>
                  <a:pt x="4451" y="1670710"/>
                </a:lnTo>
                <a:lnTo>
                  <a:pt x="17285" y="1717467"/>
                </a:lnTo>
                <a:lnTo>
                  <a:pt x="37723" y="1760521"/>
                </a:lnTo>
                <a:lnTo>
                  <a:pt x="64984" y="1799090"/>
                </a:lnTo>
                <a:lnTo>
                  <a:pt x="98289" y="1832395"/>
                </a:lnTo>
                <a:lnTo>
                  <a:pt x="136858" y="1859656"/>
                </a:lnTo>
                <a:lnTo>
                  <a:pt x="179912" y="1880094"/>
                </a:lnTo>
                <a:lnTo>
                  <a:pt x="226669" y="1892928"/>
                </a:lnTo>
                <a:lnTo>
                  <a:pt x="276351" y="1897379"/>
                </a:lnTo>
                <a:lnTo>
                  <a:pt x="1381759" y="1897379"/>
                </a:lnTo>
                <a:lnTo>
                  <a:pt x="1431442" y="1892928"/>
                </a:lnTo>
                <a:lnTo>
                  <a:pt x="1478199" y="1880094"/>
                </a:lnTo>
                <a:lnTo>
                  <a:pt x="1521253" y="1859656"/>
                </a:lnTo>
                <a:lnTo>
                  <a:pt x="1559822" y="1832395"/>
                </a:lnTo>
                <a:lnTo>
                  <a:pt x="1593127" y="1799090"/>
                </a:lnTo>
                <a:lnTo>
                  <a:pt x="1620388" y="1760521"/>
                </a:lnTo>
                <a:lnTo>
                  <a:pt x="1640826" y="1717467"/>
                </a:lnTo>
                <a:lnTo>
                  <a:pt x="1653660" y="1670710"/>
                </a:lnTo>
                <a:lnTo>
                  <a:pt x="1658112" y="1621027"/>
                </a:lnTo>
                <a:lnTo>
                  <a:pt x="1658112" y="276351"/>
                </a:lnTo>
                <a:lnTo>
                  <a:pt x="1653660" y="226669"/>
                </a:lnTo>
                <a:lnTo>
                  <a:pt x="1640826" y="179912"/>
                </a:lnTo>
                <a:lnTo>
                  <a:pt x="1620388" y="136858"/>
                </a:lnTo>
                <a:lnTo>
                  <a:pt x="1593127" y="98289"/>
                </a:lnTo>
                <a:lnTo>
                  <a:pt x="1559822" y="64984"/>
                </a:lnTo>
                <a:lnTo>
                  <a:pt x="1521253" y="37723"/>
                </a:lnTo>
                <a:lnTo>
                  <a:pt x="1478199" y="17285"/>
                </a:lnTo>
                <a:lnTo>
                  <a:pt x="1431442" y="4451"/>
                </a:lnTo>
                <a:lnTo>
                  <a:pt x="1381759" y="0"/>
                </a:lnTo>
                <a:close/>
              </a:path>
            </a:pathLst>
          </a:custGeom>
          <a:solidFill>
            <a:schemeClr val="accent4">
              <a:lumMod val="60000"/>
              <a:lumOff val="40000"/>
            </a:schemeClr>
          </a:solidFill>
        </p:spPr>
        <p:txBody>
          <a:bodyPr wrap="square" lIns="0" tIns="0" rIns="0" bIns="0" rtlCol="0"/>
          <a:lstStyle/>
          <a:p>
            <a:endParaRPr sz="900">
              <a:latin typeface="Arial" panose="020B0604020202020204" pitchFamily="34" charset="0"/>
              <a:cs typeface="Arial" panose="020B0604020202020204" pitchFamily="34" charset="0"/>
            </a:endParaRPr>
          </a:p>
        </p:txBody>
      </p:sp>
      <p:sp>
        <p:nvSpPr>
          <p:cNvPr id="86" name="object 17"/>
          <p:cNvSpPr txBox="1"/>
          <p:nvPr/>
        </p:nvSpPr>
        <p:spPr>
          <a:xfrm>
            <a:off x="4743735" y="2236405"/>
            <a:ext cx="801641" cy="713997"/>
          </a:xfrm>
          <a:prstGeom prst="rect">
            <a:avLst/>
          </a:prstGeom>
          <a:solidFill>
            <a:schemeClr val="accent4">
              <a:lumMod val="60000"/>
              <a:lumOff val="40000"/>
            </a:schemeClr>
          </a:solidFill>
        </p:spPr>
        <p:txBody>
          <a:bodyPr vert="horz" wrap="square" lIns="0" tIns="8592" rIns="0" bIns="0" rtlCol="0">
            <a:spAutoFit/>
          </a:bodyPr>
          <a:lstStyle/>
          <a:p>
            <a:pPr marL="8592" marR="3437" algn="ctr">
              <a:spcBef>
                <a:spcPts val="68"/>
              </a:spcBef>
            </a:pPr>
            <a:r>
              <a:rPr lang="en-ID" sz="900" spc="-30" dirty="0" err="1">
                <a:latin typeface="Arial" panose="020B0604020202020204" pitchFamily="34" charset="0"/>
                <a:cs typeface="Arial" panose="020B0604020202020204" pitchFamily="34" charset="0"/>
              </a:rPr>
              <a:t>P</a:t>
            </a:r>
            <a:r>
              <a:rPr lang="en-ID" sz="900" dirty="0" err="1">
                <a:latin typeface="Arial" panose="020B0604020202020204" pitchFamily="34" charset="0"/>
                <a:cs typeface="Arial" panose="020B0604020202020204" pitchFamily="34" charset="0"/>
              </a:rPr>
              <a:t>elapo</a:t>
            </a:r>
            <a:r>
              <a:rPr lang="en-ID" sz="900" spc="-27" dirty="0" err="1">
                <a:latin typeface="Arial" panose="020B0604020202020204" pitchFamily="34" charset="0"/>
                <a:cs typeface="Arial" panose="020B0604020202020204" pitchFamily="34" charset="0"/>
              </a:rPr>
              <a:t>r</a:t>
            </a:r>
            <a:r>
              <a:rPr lang="en-ID" sz="900" dirty="0" err="1">
                <a:latin typeface="Arial" panose="020B0604020202020204" pitchFamily="34" charset="0"/>
                <a:cs typeface="Arial" panose="020B0604020202020204" pitchFamily="34" charset="0"/>
              </a:rPr>
              <a:t>an</a:t>
            </a:r>
            <a:endParaRPr lang="en-ID" sz="900" dirty="0">
              <a:latin typeface="Arial" panose="020B0604020202020204" pitchFamily="34" charset="0"/>
              <a:cs typeface="Arial" panose="020B0604020202020204" pitchFamily="34" charset="0"/>
            </a:endParaRPr>
          </a:p>
          <a:p>
            <a:pPr marL="8592" marR="3437" algn="ctr">
              <a:spcBef>
                <a:spcPts val="68"/>
              </a:spcBef>
            </a:pPr>
            <a:r>
              <a:rPr sz="900" spc="-3" dirty="0" err="1">
                <a:latin typeface="Arial" panose="020B0604020202020204" pitchFamily="34" charset="0"/>
                <a:cs typeface="Arial" panose="020B0604020202020204" pitchFamily="34" charset="0"/>
              </a:rPr>
              <a:t>capaian</a:t>
            </a:r>
            <a:r>
              <a:rPr sz="900" spc="-3" dirty="0">
                <a:latin typeface="Arial" panose="020B0604020202020204" pitchFamily="34" charset="0"/>
                <a:cs typeface="Arial" panose="020B0604020202020204" pitchFamily="34" charset="0"/>
              </a:rPr>
              <a:t>  </a:t>
            </a:r>
            <a:r>
              <a:rPr sz="900" spc="-10" dirty="0">
                <a:latin typeface="Arial" panose="020B0604020202020204" pitchFamily="34" charset="0"/>
                <a:cs typeface="Arial" panose="020B0604020202020204" pitchFamily="34" charset="0"/>
              </a:rPr>
              <a:t>indikator  </a:t>
            </a:r>
            <a:r>
              <a:rPr sz="900" spc="-3" dirty="0">
                <a:latin typeface="Arial" panose="020B0604020202020204" pitchFamily="34" charset="0"/>
                <a:cs typeface="Arial" panose="020B0604020202020204" pitchFamily="34" charset="0"/>
              </a:rPr>
              <a:t>kinerja di  level</a:t>
            </a:r>
            <a:r>
              <a:rPr sz="900" spc="-54" dirty="0">
                <a:latin typeface="Arial" panose="020B0604020202020204" pitchFamily="34" charset="0"/>
                <a:cs typeface="Arial" panose="020B0604020202020204" pitchFamily="34" charset="0"/>
              </a:rPr>
              <a:t> </a:t>
            </a:r>
            <a:r>
              <a:rPr sz="900" spc="-10" dirty="0" err="1">
                <a:latin typeface="Arial" panose="020B0604020202020204" pitchFamily="34" charset="0"/>
                <a:cs typeface="Arial" panose="020B0604020202020204" pitchFamily="34" charset="0"/>
              </a:rPr>
              <a:t>kegiatan</a:t>
            </a:r>
            <a:r>
              <a:rPr sz="900" spc="-10" dirty="0">
                <a:latin typeface="Arial" panose="020B0604020202020204" pitchFamily="34" charset="0"/>
                <a:cs typeface="Arial" panose="020B0604020202020204" pitchFamily="34" charset="0"/>
              </a:rPr>
              <a:t> </a:t>
            </a:r>
            <a:r>
              <a:rPr sz="900" spc="-3" dirty="0">
                <a:latin typeface="Arial" panose="020B0604020202020204" pitchFamily="34" charset="0"/>
                <a:cs typeface="Arial" panose="020B0604020202020204" pitchFamily="34" charset="0"/>
              </a:rPr>
              <a:t>(IKK)</a:t>
            </a:r>
            <a:endParaRPr sz="900" dirty="0">
              <a:latin typeface="Arial" panose="020B0604020202020204" pitchFamily="34" charset="0"/>
              <a:cs typeface="Arial" panose="020B0604020202020204" pitchFamily="34" charset="0"/>
            </a:endParaRPr>
          </a:p>
        </p:txBody>
      </p:sp>
      <p:sp>
        <p:nvSpPr>
          <p:cNvPr id="87" name="object 18"/>
          <p:cNvSpPr/>
          <p:nvPr/>
        </p:nvSpPr>
        <p:spPr>
          <a:xfrm>
            <a:off x="3259070" y="1310824"/>
            <a:ext cx="956378" cy="651600"/>
          </a:xfrm>
          <a:custGeom>
            <a:avLst/>
            <a:gdLst/>
            <a:ahLst/>
            <a:cxnLst/>
            <a:rect l="l" t="t" r="r" b="b"/>
            <a:pathLst>
              <a:path w="1542414" h="850900">
                <a:moveTo>
                  <a:pt x="1400555" y="0"/>
                </a:moveTo>
                <a:lnTo>
                  <a:pt x="141731" y="0"/>
                </a:lnTo>
                <a:lnTo>
                  <a:pt x="96950" y="7229"/>
                </a:lnTo>
                <a:lnTo>
                  <a:pt x="58046" y="27358"/>
                </a:lnTo>
                <a:lnTo>
                  <a:pt x="27358" y="58046"/>
                </a:lnTo>
                <a:lnTo>
                  <a:pt x="7229" y="96950"/>
                </a:lnTo>
                <a:lnTo>
                  <a:pt x="0" y="141732"/>
                </a:lnTo>
                <a:lnTo>
                  <a:pt x="0" y="708660"/>
                </a:lnTo>
                <a:lnTo>
                  <a:pt x="7229" y="753441"/>
                </a:lnTo>
                <a:lnTo>
                  <a:pt x="27358" y="792345"/>
                </a:lnTo>
                <a:lnTo>
                  <a:pt x="58046" y="823033"/>
                </a:lnTo>
                <a:lnTo>
                  <a:pt x="96950" y="843162"/>
                </a:lnTo>
                <a:lnTo>
                  <a:pt x="141731" y="850392"/>
                </a:lnTo>
                <a:lnTo>
                  <a:pt x="1400555" y="850392"/>
                </a:lnTo>
                <a:lnTo>
                  <a:pt x="1445337" y="843162"/>
                </a:lnTo>
                <a:lnTo>
                  <a:pt x="1484241" y="823033"/>
                </a:lnTo>
                <a:lnTo>
                  <a:pt x="1514929" y="792345"/>
                </a:lnTo>
                <a:lnTo>
                  <a:pt x="1535058" y="753441"/>
                </a:lnTo>
                <a:lnTo>
                  <a:pt x="1542288" y="708660"/>
                </a:lnTo>
                <a:lnTo>
                  <a:pt x="1542288" y="141732"/>
                </a:lnTo>
                <a:lnTo>
                  <a:pt x="1535058" y="96950"/>
                </a:lnTo>
                <a:lnTo>
                  <a:pt x="1514929" y="58046"/>
                </a:lnTo>
                <a:lnTo>
                  <a:pt x="1484241" y="27358"/>
                </a:lnTo>
                <a:lnTo>
                  <a:pt x="1445337" y="7229"/>
                </a:lnTo>
                <a:lnTo>
                  <a:pt x="1400555" y="0"/>
                </a:lnTo>
                <a:close/>
              </a:path>
            </a:pathLst>
          </a:custGeom>
          <a:solidFill>
            <a:schemeClr val="accent6">
              <a:lumMod val="75000"/>
            </a:schemeClr>
          </a:solidFill>
        </p:spPr>
        <p:txBody>
          <a:bodyPr wrap="square" lIns="0" tIns="0" rIns="0" bIns="0" rtlCol="0"/>
          <a:lstStyle/>
          <a:p>
            <a:endParaRPr sz="900">
              <a:latin typeface="Arial" panose="020B0604020202020204" pitchFamily="34" charset="0"/>
              <a:cs typeface="Arial" panose="020B0604020202020204" pitchFamily="34" charset="0"/>
            </a:endParaRPr>
          </a:p>
        </p:txBody>
      </p:sp>
      <p:sp>
        <p:nvSpPr>
          <p:cNvPr id="88" name="object 19"/>
          <p:cNvSpPr txBox="1"/>
          <p:nvPr/>
        </p:nvSpPr>
        <p:spPr>
          <a:xfrm>
            <a:off x="3383941" y="1452063"/>
            <a:ext cx="715807" cy="285675"/>
          </a:xfrm>
          <a:prstGeom prst="rect">
            <a:avLst/>
          </a:prstGeom>
          <a:solidFill>
            <a:schemeClr val="accent6">
              <a:lumMod val="75000"/>
            </a:schemeClr>
          </a:solidFill>
        </p:spPr>
        <p:txBody>
          <a:bodyPr vert="horz" wrap="square" lIns="0" tIns="8592" rIns="0" bIns="0" rtlCol="0">
            <a:spAutoFit/>
          </a:bodyPr>
          <a:lstStyle/>
          <a:p>
            <a:pPr marL="8592" marR="3437" indent="-8592" algn="ctr">
              <a:spcBef>
                <a:spcPts val="68"/>
              </a:spcBef>
            </a:pPr>
            <a:r>
              <a:rPr sz="900" spc="-3" dirty="0">
                <a:solidFill>
                  <a:srgbClr val="FFFFFF"/>
                </a:solidFill>
                <a:latin typeface="Arial" panose="020B0604020202020204" pitchFamily="34" charset="0"/>
                <a:cs typeface="Arial" panose="020B0604020202020204" pitchFamily="34" charset="0"/>
              </a:rPr>
              <a:t>Rincian  Output</a:t>
            </a:r>
            <a:r>
              <a:rPr sz="900" spc="-51" dirty="0">
                <a:solidFill>
                  <a:srgbClr val="FFFFFF"/>
                </a:solidFill>
                <a:latin typeface="Arial" panose="020B0604020202020204" pitchFamily="34" charset="0"/>
                <a:cs typeface="Arial" panose="020B0604020202020204" pitchFamily="34" charset="0"/>
              </a:rPr>
              <a:t> </a:t>
            </a:r>
            <a:r>
              <a:rPr sz="900" spc="-7" dirty="0">
                <a:solidFill>
                  <a:srgbClr val="FFFFFF"/>
                </a:solidFill>
                <a:latin typeface="Arial" panose="020B0604020202020204" pitchFamily="34" charset="0"/>
                <a:cs typeface="Arial" panose="020B0604020202020204" pitchFamily="34" charset="0"/>
              </a:rPr>
              <a:t>(RO)</a:t>
            </a:r>
            <a:endParaRPr sz="900" dirty="0">
              <a:latin typeface="Arial" panose="020B0604020202020204" pitchFamily="34" charset="0"/>
              <a:cs typeface="Arial" panose="020B0604020202020204" pitchFamily="34" charset="0"/>
            </a:endParaRPr>
          </a:p>
        </p:txBody>
      </p:sp>
      <p:sp>
        <p:nvSpPr>
          <p:cNvPr id="89" name="object 20"/>
          <p:cNvSpPr/>
          <p:nvPr/>
        </p:nvSpPr>
        <p:spPr>
          <a:xfrm>
            <a:off x="3218916" y="1980969"/>
            <a:ext cx="1028431" cy="1472997"/>
          </a:xfrm>
          <a:custGeom>
            <a:avLst/>
            <a:gdLst/>
            <a:ahLst/>
            <a:cxnLst/>
            <a:rect l="l" t="t" r="r" b="b"/>
            <a:pathLst>
              <a:path w="1658620" h="1896110">
                <a:moveTo>
                  <a:pt x="1381760" y="0"/>
                </a:moveTo>
                <a:lnTo>
                  <a:pt x="276351" y="0"/>
                </a:lnTo>
                <a:lnTo>
                  <a:pt x="226669" y="4451"/>
                </a:lnTo>
                <a:lnTo>
                  <a:pt x="179912" y="17285"/>
                </a:lnTo>
                <a:lnTo>
                  <a:pt x="136858" y="37723"/>
                </a:lnTo>
                <a:lnTo>
                  <a:pt x="98289" y="64984"/>
                </a:lnTo>
                <a:lnTo>
                  <a:pt x="64984" y="98289"/>
                </a:lnTo>
                <a:lnTo>
                  <a:pt x="37723" y="136858"/>
                </a:lnTo>
                <a:lnTo>
                  <a:pt x="17285" y="179912"/>
                </a:lnTo>
                <a:lnTo>
                  <a:pt x="4451" y="226669"/>
                </a:lnTo>
                <a:lnTo>
                  <a:pt x="0" y="276351"/>
                </a:lnTo>
                <a:lnTo>
                  <a:pt x="0" y="1619503"/>
                </a:lnTo>
                <a:lnTo>
                  <a:pt x="4451" y="1669186"/>
                </a:lnTo>
                <a:lnTo>
                  <a:pt x="17285" y="1715943"/>
                </a:lnTo>
                <a:lnTo>
                  <a:pt x="37723" y="1758997"/>
                </a:lnTo>
                <a:lnTo>
                  <a:pt x="64984" y="1797566"/>
                </a:lnTo>
                <a:lnTo>
                  <a:pt x="98289" y="1830871"/>
                </a:lnTo>
                <a:lnTo>
                  <a:pt x="136858" y="1858132"/>
                </a:lnTo>
                <a:lnTo>
                  <a:pt x="179912" y="1878570"/>
                </a:lnTo>
                <a:lnTo>
                  <a:pt x="226669" y="1891404"/>
                </a:lnTo>
                <a:lnTo>
                  <a:pt x="276351" y="1895855"/>
                </a:lnTo>
                <a:lnTo>
                  <a:pt x="1381760" y="1895855"/>
                </a:lnTo>
                <a:lnTo>
                  <a:pt x="1431442" y="1891404"/>
                </a:lnTo>
                <a:lnTo>
                  <a:pt x="1478199" y="1878570"/>
                </a:lnTo>
                <a:lnTo>
                  <a:pt x="1521253" y="1858132"/>
                </a:lnTo>
                <a:lnTo>
                  <a:pt x="1559822" y="1830871"/>
                </a:lnTo>
                <a:lnTo>
                  <a:pt x="1593127" y="1797566"/>
                </a:lnTo>
                <a:lnTo>
                  <a:pt x="1620388" y="1758997"/>
                </a:lnTo>
                <a:lnTo>
                  <a:pt x="1640826" y="1715943"/>
                </a:lnTo>
                <a:lnTo>
                  <a:pt x="1653660" y="1669186"/>
                </a:lnTo>
                <a:lnTo>
                  <a:pt x="1658112" y="1619503"/>
                </a:lnTo>
                <a:lnTo>
                  <a:pt x="1658112" y="276351"/>
                </a:lnTo>
                <a:lnTo>
                  <a:pt x="1653660" y="226669"/>
                </a:lnTo>
                <a:lnTo>
                  <a:pt x="1640826" y="179912"/>
                </a:lnTo>
                <a:lnTo>
                  <a:pt x="1620388" y="136858"/>
                </a:lnTo>
                <a:lnTo>
                  <a:pt x="1593127" y="98289"/>
                </a:lnTo>
                <a:lnTo>
                  <a:pt x="1559822" y="64984"/>
                </a:lnTo>
                <a:lnTo>
                  <a:pt x="1521253" y="37723"/>
                </a:lnTo>
                <a:lnTo>
                  <a:pt x="1478199" y="17285"/>
                </a:lnTo>
                <a:lnTo>
                  <a:pt x="1431442" y="4451"/>
                </a:lnTo>
                <a:lnTo>
                  <a:pt x="1381760" y="0"/>
                </a:lnTo>
                <a:close/>
              </a:path>
            </a:pathLst>
          </a:custGeom>
          <a:solidFill>
            <a:schemeClr val="accent4">
              <a:lumMod val="60000"/>
              <a:lumOff val="40000"/>
            </a:schemeClr>
          </a:solidFill>
        </p:spPr>
        <p:txBody>
          <a:bodyPr wrap="square" lIns="0" tIns="0" rIns="0" bIns="0" rtlCol="0"/>
          <a:lstStyle/>
          <a:p>
            <a:endParaRPr sz="900">
              <a:latin typeface="Arial" panose="020B0604020202020204" pitchFamily="34" charset="0"/>
              <a:cs typeface="Arial" panose="020B0604020202020204" pitchFamily="34" charset="0"/>
            </a:endParaRPr>
          </a:p>
        </p:txBody>
      </p:sp>
      <p:sp>
        <p:nvSpPr>
          <p:cNvPr id="90" name="object 21"/>
          <p:cNvSpPr txBox="1"/>
          <p:nvPr/>
        </p:nvSpPr>
        <p:spPr>
          <a:xfrm>
            <a:off x="3336291" y="2236405"/>
            <a:ext cx="765417" cy="424174"/>
          </a:xfrm>
          <a:prstGeom prst="rect">
            <a:avLst/>
          </a:prstGeom>
          <a:solidFill>
            <a:schemeClr val="accent4">
              <a:lumMod val="60000"/>
              <a:lumOff val="40000"/>
            </a:schemeClr>
          </a:solidFill>
        </p:spPr>
        <p:txBody>
          <a:bodyPr vert="horz" wrap="square" lIns="0" tIns="8592" rIns="0" bIns="0" rtlCol="0">
            <a:spAutoFit/>
          </a:bodyPr>
          <a:lstStyle/>
          <a:p>
            <a:pPr marL="8592" marR="3437" indent="430" algn="ctr">
              <a:spcBef>
                <a:spcPts val="68"/>
              </a:spcBef>
            </a:pPr>
            <a:r>
              <a:rPr sz="900" spc="-7" dirty="0">
                <a:latin typeface="Arial" panose="020B0604020202020204" pitchFamily="34" charset="0"/>
                <a:cs typeface="Arial" panose="020B0604020202020204" pitchFamily="34" charset="0"/>
              </a:rPr>
              <a:t>Pelaporan  </a:t>
            </a:r>
            <a:r>
              <a:rPr sz="900" spc="-10" dirty="0">
                <a:latin typeface="Arial" panose="020B0604020202020204" pitchFamily="34" charset="0"/>
                <a:cs typeface="Arial" panose="020B0604020202020204" pitchFamily="34" charset="0"/>
              </a:rPr>
              <a:t>data</a:t>
            </a:r>
            <a:r>
              <a:rPr sz="900" spc="-30" dirty="0">
                <a:latin typeface="Arial" panose="020B0604020202020204" pitchFamily="34" charset="0"/>
                <a:cs typeface="Arial" panose="020B0604020202020204" pitchFamily="34" charset="0"/>
              </a:rPr>
              <a:t> </a:t>
            </a:r>
            <a:r>
              <a:rPr sz="900" spc="-7" dirty="0">
                <a:latin typeface="Arial" panose="020B0604020202020204" pitchFamily="34" charset="0"/>
                <a:cs typeface="Arial" panose="020B0604020202020204" pitchFamily="34" charset="0"/>
              </a:rPr>
              <a:t>realisasi  </a:t>
            </a:r>
            <a:r>
              <a:rPr sz="900" spc="-14" dirty="0">
                <a:latin typeface="Arial" panose="020B0604020202020204" pitchFamily="34" charset="0"/>
                <a:cs typeface="Arial" panose="020B0604020202020204" pitchFamily="34" charset="0"/>
              </a:rPr>
              <a:t>RO</a:t>
            </a:r>
            <a:endParaRPr sz="900" dirty="0">
              <a:latin typeface="Arial" panose="020B0604020202020204" pitchFamily="34" charset="0"/>
              <a:cs typeface="Arial" panose="020B0604020202020204" pitchFamily="34" charset="0"/>
            </a:endParaRPr>
          </a:p>
        </p:txBody>
      </p:sp>
      <p:sp>
        <p:nvSpPr>
          <p:cNvPr id="91" name="object 22"/>
          <p:cNvSpPr/>
          <p:nvPr/>
        </p:nvSpPr>
        <p:spPr>
          <a:xfrm>
            <a:off x="6107319" y="1310824"/>
            <a:ext cx="956378" cy="651600"/>
          </a:xfrm>
          <a:custGeom>
            <a:avLst/>
            <a:gdLst/>
            <a:ahLst/>
            <a:cxnLst/>
            <a:rect l="l" t="t" r="r" b="b"/>
            <a:pathLst>
              <a:path w="1542415" h="850900">
                <a:moveTo>
                  <a:pt x="1400555" y="0"/>
                </a:moveTo>
                <a:lnTo>
                  <a:pt x="141732" y="0"/>
                </a:lnTo>
                <a:lnTo>
                  <a:pt x="96950" y="7229"/>
                </a:lnTo>
                <a:lnTo>
                  <a:pt x="58046" y="27358"/>
                </a:lnTo>
                <a:lnTo>
                  <a:pt x="27358" y="58046"/>
                </a:lnTo>
                <a:lnTo>
                  <a:pt x="7229" y="96950"/>
                </a:lnTo>
                <a:lnTo>
                  <a:pt x="0" y="141732"/>
                </a:lnTo>
                <a:lnTo>
                  <a:pt x="0" y="708660"/>
                </a:lnTo>
                <a:lnTo>
                  <a:pt x="7229" y="753441"/>
                </a:lnTo>
                <a:lnTo>
                  <a:pt x="27358" y="792345"/>
                </a:lnTo>
                <a:lnTo>
                  <a:pt x="58046" y="823033"/>
                </a:lnTo>
                <a:lnTo>
                  <a:pt x="96950" y="843162"/>
                </a:lnTo>
                <a:lnTo>
                  <a:pt x="141732" y="850392"/>
                </a:lnTo>
                <a:lnTo>
                  <a:pt x="1400555" y="850392"/>
                </a:lnTo>
                <a:lnTo>
                  <a:pt x="1445337" y="843162"/>
                </a:lnTo>
                <a:lnTo>
                  <a:pt x="1484241" y="823033"/>
                </a:lnTo>
                <a:lnTo>
                  <a:pt x="1514929" y="792345"/>
                </a:lnTo>
                <a:lnTo>
                  <a:pt x="1535058" y="753441"/>
                </a:lnTo>
                <a:lnTo>
                  <a:pt x="1542288" y="708660"/>
                </a:lnTo>
                <a:lnTo>
                  <a:pt x="1542288" y="141732"/>
                </a:lnTo>
                <a:lnTo>
                  <a:pt x="1535058" y="96950"/>
                </a:lnTo>
                <a:lnTo>
                  <a:pt x="1514929" y="58046"/>
                </a:lnTo>
                <a:lnTo>
                  <a:pt x="1484241" y="27358"/>
                </a:lnTo>
                <a:lnTo>
                  <a:pt x="1445337" y="7229"/>
                </a:lnTo>
                <a:lnTo>
                  <a:pt x="1400555" y="0"/>
                </a:lnTo>
                <a:close/>
              </a:path>
            </a:pathLst>
          </a:custGeom>
          <a:solidFill>
            <a:schemeClr val="accent6">
              <a:lumMod val="75000"/>
            </a:schemeClr>
          </a:solidFill>
        </p:spPr>
        <p:txBody>
          <a:bodyPr wrap="square" lIns="0" tIns="0" rIns="0" bIns="0" rtlCol="0"/>
          <a:lstStyle/>
          <a:p>
            <a:endParaRPr sz="900">
              <a:latin typeface="Arial" panose="020B0604020202020204" pitchFamily="34" charset="0"/>
              <a:cs typeface="Arial" panose="020B0604020202020204" pitchFamily="34" charset="0"/>
            </a:endParaRPr>
          </a:p>
        </p:txBody>
      </p:sp>
      <p:sp>
        <p:nvSpPr>
          <p:cNvPr id="92" name="object 23"/>
          <p:cNvSpPr txBox="1"/>
          <p:nvPr/>
        </p:nvSpPr>
        <p:spPr>
          <a:xfrm>
            <a:off x="6303728" y="1436583"/>
            <a:ext cx="531933" cy="424174"/>
          </a:xfrm>
          <a:prstGeom prst="rect">
            <a:avLst/>
          </a:prstGeom>
          <a:solidFill>
            <a:schemeClr val="accent6">
              <a:lumMod val="75000"/>
            </a:schemeClr>
          </a:solidFill>
        </p:spPr>
        <p:txBody>
          <a:bodyPr vert="horz" wrap="square" lIns="0" tIns="8592" rIns="0" bIns="0" rtlCol="0">
            <a:spAutoFit/>
          </a:bodyPr>
          <a:lstStyle/>
          <a:p>
            <a:pPr marL="8592" marR="3437" algn="ctr">
              <a:spcBef>
                <a:spcPts val="68"/>
              </a:spcBef>
            </a:pPr>
            <a:r>
              <a:rPr sz="900" dirty="0" err="1">
                <a:solidFill>
                  <a:srgbClr val="FFFFFF"/>
                </a:solidFill>
                <a:latin typeface="Arial" panose="020B0604020202020204" pitchFamily="34" charset="0"/>
                <a:cs typeface="Arial" panose="020B0604020202020204" pitchFamily="34" charset="0"/>
              </a:rPr>
              <a:t>In</a:t>
            </a:r>
            <a:r>
              <a:rPr sz="900" spc="-3" dirty="0" err="1">
                <a:solidFill>
                  <a:srgbClr val="FFFFFF"/>
                </a:solidFill>
                <a:latin typeface="Arial" panose="020B0604020202020204" pitchFamily="34" charset="0"/>
                <a:cs typeface="Arial" panose="020B0604020202020204" pitchFamily="34" charset="0"/>
              </a:rPr>
              <a:t>di</a:t>
            </a:r>
            <a:r>
              <a:rPr sz="900" spc="-30" dirty="0" err="1">
                <a:solidFill>
                  <a:srgbClr val="FFFFFF"/>
                </a:solidFill>
                <a:latin typeface="Arial" panose="020B0604020202020204" pitchFamily="34" charset="0"/>
                <a:cs typeface="Arial" panose="020B0604020202020204" pitchFamily="34" charset="0"/>
              </a:rPr>
              <a:t>k</a:t>
            </a:r>
            <a:r>
              <a:rPr sz="900" spc="-10" dirty="0" err="1">
                <a:solidFill>
                  <a:srgbClr val="FFFFFF"/>
                </a:solidFill>
                <a:latin typeface="Arial" panose="020B0604020202020204" pitchFamily="34" charset="0"/>
                <a:cs typeface="Arial" panose="020B0604020202020204" pitchFamily="34" charset="0"/>
              </a:rPr>
              <a:t>at</a:t>
            </a:r>
            <a:r>
              <a:rPr sz="900" spc="-3" dirty="0" err="1">
                <a:solidFill>
                  <a:srgbClr val="FFFFFF"/>
                </a:solidFill>
                <a:latin typeface="Arial" panose="020B0604020202020204" pitchFamily="34" charset="0"/>
                <a:cs typeface="Arial" panose="020B0604020202020204" pitchFamily="34" charset="0"/>
              </a:rPr>
              <a:t>or</a:t>
            </a:r>
            <a:r>
              <a:rPr sz="900" spc="-3" dirty="0">
                <a:solidFill>
                  <a:srgbClr val="FFFFFF"/>
                </a:solidFill>
                <a:latin typeface="Arial" panose="020B0604020202020204" pitchFamily="34" charset="0"/>
                <a:cs typeface="Arial" panose="020B0604020202020204" pitchFamily="34" charset="0"/>
              </a:rPr>
              <a:t>  </a:t>
            </a:r>
            <a:r>
              <a:rPr lang="en-ID" sz="900" spc="-3" dirty="0">
                <a:solidFill>
                  <a:srgbClr val="FFFFFF"/>
                </a:solidFill>
                <a:latin typeface="Arial" panose="020B0604020202020204" pitchFamily="34" charset="0"/>
                <a:cs typeface="Arial" panose="020B0604020202020204" pitchFamily="34" charset="0"/>
              </a:rPr>
              <a:t>Kinerja  </a:t>
            </a:r>
            <a:r>
              <a:rPr sz="900" spc="-10" dirty="0">
                <a:solidFill>
                  <a:srgbClr val="FFFFFF"/>
                </a:solidFill>
                <a:latin typeface="Arial" panose="020B0604020202020204" pitchFamily="34" charset="0"/>
                <a:cs typeface="Arial" panose="020B0604020202020204" pitchFamily="34" charset="0"/>
              </a:rPr>
              <a:t>Program</a:t>
            </a:r>
            <a:endParaRPr sz="900" dirty="0">
              <a:latin typeface="Arial" panose="020B0604020202020204" pitchFamily="34" charset="0"/>
              <a:cs typeface="Arial" panose="020B0604020202020204" pitchFamily="34" charset="0"/>
            </a:endParaRPr>
          </a:p>
        </p:txBody>
      </p:sp>
      <p:sp>
        <p:nvSpPr>
          <p:cNvPr id="93" name="object 24"/>
          <p:cNvSpPr/>
          <p:nvPr/>
        </p:nvSpPr>
        <p:spPr>
          <a:xfrm>
            <a:off x="6071884" y="1980969"/>
            <a:ext cx="1027249" cy="1472997"/>
          </a:xfrm>
          <a:custGeom>
            <a:avLst/>
            <a:gdLst/>
            <a:ahLst/>
            <a:cxnLst/>
            <a:rect l="l" t="t" r="r" b="b"/>
            <a:pathLst>
              <a:path w="1656715" h="1896110">
                <a:moveTo>
                  <a:pt x="1380489" y="0"/>
                </a:moveTo>
                <a:lnTo>
                  <a:pt x="276098" y="0"/>
                </a:lnTo>
                <a:lnTo>
                  <a:pt x="226457" y="4446"/>
                </a:lnTo>
                <a:lnTo>
                  <a:pt x="179741" y="17268"/>
                </a:lnTo>
                <a:lnTo>
                  <a:pt x="136727" y="37686"/>
                </a:lnTo>
                <a:lnTo>
                  <a:pt x="98194" y="64920"/>
                </a:lnTo>
                <a:lnTo>
                  <a:pt x="64920" y="98194"/>
                </a:lnTo>
                <a:lnTo>
                  <a:pt x="37686" y="136727"/>
                </a:lnTo>
                <a:lnTo>
                  <a:pt x="17268" y="179741"/>
                </a:lnTo>
                <a:lnTo>
                  <a:pt x="4446" y="226457"/>
                </a:lnTo>
                <a:lnTo>
                  <a:pt x="0" y="276097"/>
                </a:lnTo>
                <a:lnTo>
                  <a:pt x="0" y="1619757"/>
                </a:lnTo>
                <a:lnTo>
                  <a:pt x="4446" y="1669398"/>
                </a:lnTo>
                <a:lnTo>
                  <a:pt x="17268" y="1716114"/>
                </a:lnTo>
                <a:lnTo>
                  <a:pt x="37686" y="1759128"/>
                </a:lnTo>
                <a:lnTo>
                  <a:pt x="64920" y="1797661"/>
                </a:lnTo>
                <a:lnTo>
                  <a:pt x="98194" y="1830935"/>
                </a:lnTo>
                <a:lnTo>
                  <a:pt x="136727" y="1858169"/>
                </a:lnTo>
                <a:lnTo>
                  <a:pt x="179741" y="1878587"/>
                </a:lnTo>
                <a:lnTo>
                  <a:pt x="226457" y="1891409"/>
                </a:lnTo>
                <a:lnTo>
                  <a:pt x="276098" y="1895855"/>
                </a:lnTo>
                <a:lnTo>
                  <a:pt x="1380489" y="1895855"/>
                </a:lnTo>
                <a:lnTo>
                  <a:pt x="1430130" y="1891409"/>
                </a:lnTo>
                <a:lnTo>
                  <a:pt x="1476846" y="1878587"/>
                </a:lnTo>
                <a:lnTo>
                  <a:pt x="1519860" y="1858169"/>
                </a:lnTo>
                <a:lnTo>
                  <a:pt x="1558393" y="1830935"/>
                </a:lnTo>
                <a:lnTo>
                  <a:pt x="1591667" y="1797661"/>
                </a:lnTo>
                <a:lnTo>
                  <a:pt x="1618901" y="1759128"/>
                </a:lnTo>
                <a:lnTo>
                  <a:pt x="1639319" y="1716114"/>
                </a:lnTo>
                <a:lnTo>
                  <a:pt x="1652141" y="1669398"/>
                </a:lnTo>
                <a:lnTo>
                  <a:pt x="1656587" y="1619757"/>
                </a:lnTo>
                <a:lnTo>
                  <a:pt x="1656587" y="276097"/>
                </a:lnTo>
                <a:lnTo>
                  <a:pt x="1652141" y="226457"/>
                </a:lnTo>
                <a:lnTo>
                  <a:pt x="1639319" y="179741"/>
                </a:lnTo>
                <a:lnTo>
                  <a:pt x="1618901" y="136727"/>
                </a:lnTo>
                <a:lnTo>
                  <a:pt x="1591667" y="98194"/>
                </a:lnTo>
                <a:lnTo>
                  <a:pt x="1558393" y="64920"/>
                </a:lnTo>
                <a:lnTo>
                  <a:pt x="1519860" y="37686"/>
                </a:lnTo>
                <a:lnTo>
                  <a:pt x="1476846" y="17268"/>
                </a:lnTo>
                <a:lnTo>
                  <a:pt x="1430130" y="4446"/>
                </a:lnTo>
                <a:lnTo>
                  <a:pt x="1380489" y="0"/>
                </a:lnTo>
                <a:close/>
              </a:path>
            </a:pathLst>
          </a:custGeom>
          <a:solidFill>
            <a:schemeClr val="accent4">
              <a:lumMod val="60000"/>
              <a:lumOff val="40000"/>
            </a:schemeClr>
          </a:solidFill>
        </p:spPr>
        <p:txBody>
          <a:bodyPr wrap="square" lIns="0" tIns="0" rIns="0" bIns="0" rtlCol="0"/>
          <a:lstStyle/>
          <a:p>
            <a:endParaRPr sz="900">
              <a:latin typeface="Arial" panose="020B0604020202020204" pitchFamily="34" charset="0"/>
              <a:cs typeface="Arial" panose="020B0604020202020204" pitchFamily="34" charset="0"/>
            </a:endParaRPr>
          </a:p>
        </p:txBody>
      </p:sp>
      <p:sp>
        <p:nvSpPr>
          <p:cNvPr id="94" name="object 25"/>
          <p:cNvSpPr txBox="1"/>
          <p:nvPr/>
        </p:nvSpPr>
        <p:spPr>
          <a:xfrm>
            <a:off x="6181736" y="2236405"/>
            <a:ext cx="808334" cy="701173"/>
          </a:xfrm>
          <a:prstGeom prst="rect">
            <a:avLst/>
          </a:prstGeom>
          <a:solidFill>
            <a:schemeClr val="accent4">
              <a:lumMod val="60000"/>
              <a:lumOff val="40000"/>
            </a:schemeClr>
          </a:solidFill>
        </p:spPr>
        <p:txBody>
          <a:bodyPr vert="horz" wrap="square" lIns="0" tIns="8592" rIns="0" bIns="0" rtlCol="0">
            <a:spAutoFit/>
          </a:bodyPr>
          <a:lstStyle/>
          <a:p>
            <a:pPr marL="8592" marR="3437" indent="430" algn="ctr">
              <a:spcBef>
                <a:spcPts val="68"/>
              </a:spcBef>
            </a:pPr>
            <a:r>
              <a:rPr sz="900" spc="-7" dirty="0">
                <a:latin typeface="Arial" panose="020B0604020202020204" pitchFamily="34" charset="0"/>
                <a:cs typeface="Arial" panose="020B0604020202020204" pitchFamily="34" charset="0"/>
              </a:rPr>
              <a:t>Pelaporan  </a:t>
            </a:r>
            <a:r>
              <a:rPr sz="900" spc="-3" dirty="0">
                <a:latin typeface="Arial" panose="020B0604020202020204" pitchFamily="34" charset="0"/>
                <a:cs typeface="Arial" panose="020B0604020202020204" pitchFamily="34" charset="0"/>
              </a:rPr>
              <a:t>capaian  </a:t>
            </a:r>
            <a:r>
              <a:rPr sz="900" spc="-10" dirty="0">
                <a:latin typeface="Arial" panose="020B0604020202020204" pitchFamily="34" charset="0"/>
                <a:cs typeface="Arial" panose="020B0604020202020204" pitchFamily="34" charset="0"/>
              </a:rPr>
              <a:t>indikator  </a:t>
            </a:r>
            <a:r>
              <a:rPr sz="900" spc="-3" dirty="0">
                <a:latin typeface="Arial" panose="020B0604020202020204" pitchFamily="34" charset="0"/>
                <a:cs typeface="Arial" panose="020B0604020202020204" pitchFamily="34" charset="0"/>
              </a:rPr>
              <a:t>kinerja di  level</a:t>
            </a:r>
            <a:r>
              <a:rPr sz="900" spc="-47" dirty="0">
                <a:latin typeface="Arial" panose="020B0604020202020204" pitchFamily="34" charset="0"/>
                <a:cs typeface="Arial" panose="020B0604020202020204" pitchFamily="34" charset="0"/>
              </a:rPr>
              <a:t> </a:t>
            </a:r>
            <a:r>
              <a:rPr sz="900" spc="-10" dirty="0">
                <a:latin typeface="Arial" panose="020B0604020202020204" pitchFamily="34" charset="0"/>
                <a:cs typeface="Arial" panose="020B0604020202020204" pitchFamily="34" charset="0"/>
              </a:rPr>
              <a:t>program </a:t>
            </a:r>
            <a:r>
              <a:rPr sz="900" spc="-3" dirty="0">
                <a:latin typeface="Arial" panose="020B0604020202020204" pitchFamily="34" charset="0"/>
                <a:cs typeface="Arial" panose="020B0604020202020204" pitchFamily="34" charset="0"/>
              </a:rPr>
              <a:t>(IKP)</a:t>
            </a:r>
            <a:endParaRPr sz="900" dirty="0">
              <a:latin typeface="Arial" panose="020B0604020202020204" pitchFamily="34" charset="0"/>
              <a:cs typeface="Arial" panose="020B0604020202020204" pitchFamily="34" charset="0"/>
            </a:endParaRPr>
          </a:p>
        </p:txBody>
      </p:sp>
      <p:sp>
        <p:nvSpPr>
          <p:cNvPr id="95" name="object 26"/>
          <p:cNvSpPr txBox="1"/>
          <p:nvPr/>
        </p:nvSpPr>
        <p:spPr>
          <a:xfrm>
            <a:off x="440823" y="3564219"/>
            <a:ext cx="834714" cy="978172"/>
          </a:xfrm>
          <a:prstGeom prst="rect">
            <a:avLst/>
          </a:prstGeom>
        </p:spPr>
        <p:txBody>
          <a:bodyPr vert="horz" wrap="square" lIns="0" tIns="8592" rIns="0" bIns="0" rtlCol="0">
            <a:spAutoFit/>
          </a:bodyPr>
          <a:lstStyle/>
          <a:p>
            <a:pPr marL="8592" marR="3437" algn="ctr">
              <a:spcBef>
                <a:spcPts val="68"/>
              </a:spcBef>
            </a:pPr>
            <a:r>
              <a:rPr sz="900" spc="-7" dirty="0">
                <a:latin typeface="Arial" panose="020B0604020202020204" pitchFamily="34" charset="0"/>
                <a:cs typeface="Arial" panose="020B0604020202020204" pitchFamily="34" charset="0"/>
              </a:rPr>
              <a:t>Pelaksana</a:t>
            </a:r>
            <a:r>
              <a:rPr sz="900" spc="-54" dirty="0">
                <a:latin typeface="Arial" panose="020B0604020202020204" pitchFamily="34" charset="0"/>
                <a:cs typeface="Arial" panose="020B0604020202020204" pitchFamily="34" charset="0"/>
              </a:rPr>
              <a:t> </a:t>
            </a:r>
            <a:r>
              <a:rPr sz="900" spc="-3" dirty="0">
                <a:latin typeface="Arial" panose="020B0604020202020204" pitchFamily="34" charset="0"/>
                <a:cs typeface="Arial" panose="020B0604020202020204" pitchFamily="34" charset="0"/>
              </a:rPr>
              <a:t>dan  penanggung  </a:t>
            </a:r>
            <a:r>
              <a:rPr sz="900" spc="-7" dirty="0">
                <a:latin typeface="Arial" panose="020B0604020202020204" pitchFamily="34" charset="0"/>
                <a:cs typeface="Arial" panose="020B0604020202020204" pitchFamily="34" charset="0"/>
              </a:rPr>
              <a:t>jawab  </a:t>
            </a:r>
            <a:r>
              <a:rPr sz="900" spc="-10" dirty="0">
                <a:latin typeface="Arial" panose="020B0604020202020204" pitchFamily="34" charset="0"/>
                <a:cs typeface="Arial" panose="020B0604020202020204" pitchFamily="34" charset="0"/>
              </a:rPr>
              <a:t>komponen  </a:t>
            </a:r>
            <a:r>
              <a:rPr sz="900" spc="-3" dirty="0">
                <a:latin typeface="Arial" panose="020B0604020202020204" pitchFamily="34" charset="0"/>
                <a:cs typeface="Arial" panose="020B0604020202020204" pitchFamily="34" charset="0"/>
              </a:rPr>
              <a:t>melaporkan  pelaksanaan  </a:t>
            </a:r>
            <a:r>
              <a:rPr sz="900" spc="-10" dirty="0">
                <a:latin typeface="Arial" panose="020B0604020202020204" pitchFamily="34" charset="0"/>
                <a:cs typeface="Arial" panose="020B0604020202020204" pitchFamily="34" charset="0"/>
              </a:rPr>
              <a:t>komponen</a:t>
            </a:r>
            <a:endParaRPr sz="900" dirty="0">
              <a:latin typeface="Arial" panose="020B0604020202020204" pitchFamily="34" charset="0"/>
              <a:cs typeface="Arial" panose="020B0604020202020204" pitchFamily="34" charset="0"/>
            </a:endParaRPr>
          </a:p>
        </p:txBody>
      </p:sp>
      <p:sp>
        <p:nvSpPr>
          <p:cNvPr id="96" name="object 27"/>
          <p:cNvSpPr txBox="1"/>
          <p:nvPr/>
        </p:nvSpPr>
        <p:spPr>
          <a:xfrm>
            <a:off x="1731747" y="3564218"/>
            <a:ext cx="1063649" cy="839673"/>
          </a:xfrm>
          <a:prstGeom prst="rect">
            <a:avLst/>
          </a:prstGeom>
        </p:spPr>
        <p:txBody>
          <a:bodyPr vert="horz" wrap="square" lIns="0" tIns="8592" rIns="0" bIns="0" rtlCol="0">
            <a:spAutoFit/>
          </a:bodyPr>
          <a:lstStyle/>
          <a:p>
            <a:pPr marL="8592" marR="3437" algn="ctr">
              <a:spcBef>
                <a:spcPts val="68"/>
              </a:spcBef>
            </a:pPr>
            <a:r>
              <a:rPr sz="900" spc="-7" dirty="0">
                <a:latin typeface="Arial" panose="020B0604020202020204" pitchFamily="34" charset="0"/>
                <a:cs typeface="Arial" panose="020B0604020202020204" pitchFamily="34" charset="0"/>
              </a:rPr>
              <a:t>Pelaksana</a:t>
            </a:r>
            <a:r>
              <a:rPr sz="900" spc="-58" dirty="0">
                <a:latin typeface="Arial" panose="020B0604020202020204" pitchFamily="34" charset="0"/>
                <a:cs typeface="Arial" panose="020B0604020202020204" pitchFamily="34" charset="0"/>
              </a:rPr>
              <a:t> </a:t>
            </a:r>
            <a:r>
              <a:rPr sz="900" spc="-3" dirty="0">
                <a:latin typeface="Arial" panose="020B0604020202020204" pitchFamily="34" charset="0"/>
                <a:cs typeface="Arial" panose="020B0604020202020204" pitchFamily="34" charset="0"/>
              </a:rPr>
              <a:t>dan  penanggung  </a:t>
            </a:r>
            <a:r>
              <a:rPr sz="900" spc="-7" dirty="0">
                <a:latin typeface="Arial" panose="020B0604020202020204" pitchFamily="34" charset="0"/>
                <a:cs typeface="Arial" panose="020B0604020202020204" pitchFamily="34" charset="0"/>
              </a:rPr>
              <a:t>jawab RO  </a:t>
            </a:r>
            <a:r>
              <a:rPr sz="900" spc="-3" dirty="0">
                <a:latin typeface="Arial" panose="020B0604020202020204" pitchFamily="34" charset="0"/>
                <a:cs typeface="Arial" panose="020B0604020202020204" pitchFamily="34" charset="0"/>
              </a:rPr>
              <a:t>dimasing-  masing </a:t>
            </a:r>
            <a:r>
              <a:rPr sz="900" spc="-10" dirty="0">
                <a:latin typeface="Arial" panose="020B0604020202020204" pitchFamily="34" charset="0"/>
                <a:cs typeface="Arial" panose="020B0604020202020204" pitchFamily="34" charset="0"/>
              </a:rPr>
              <a:t>satker  </a:t>
            </a:r>
            <a:r>
              <a:rPr sz="900" spc="-3" dirty="0">
                <a:latin typeface="Arial" panose="020B0604020202020204" pitchFamily="34" charset="0"/>
                <a:cs typeface="Arial" panose="020B0604020202020204" pitchFamily="34" charset="0"/>
              </a:rPr>
              <a:t>melaporkan  </a:t>
            </a:r>
            <a:r>
              <a:rPr sz="900" spc="-7" dirty="0">
                <a:latin typeface="Arial" panose="020B0604020202020204" pitchFamily="34" charset="0"/>
                <a:cs typeface="Arial" panose="020B0604020202020204" pitchFamily="34" charset="0"/>
              </a:rPr>
              <a:t>realisasi</a:t>
            </a:r>
            <a:r>
              <a:rPr sz="900" spc="-10" dirty="0">
                <a:latin typeface="Arial" panose="020B0604020202020204" pitchFamily="34" charset="0"/>
                <a:cs typeface="Arial" panose="020B0604020202020204" pitchFamily="34" charset="0"/>
              </a:rPr>
              <a:t> </a:t>
            </a:r>
            <a:r>
              <a:rPr sz="900" spc="-14" dirty="0">
                <a:latin typeface="Arial" panose="020B0604020202020204" pitchFamily="34" charset="0"/>
                <a:cs typeface="Arial" panose="020B0604020202020204" pitchFamily="34" charset="0"/>
              </a:rPr>
              <a:t>RO</a:t>
            </a:r>
            <a:endParaRPr sz="900" dirty="0">
              <a:latin typeface="Arial" panose="020B0604020202020204" pitchFamily="34" charset="0"/>
              <a:cs typeface="Arial" panose="020B0604020202020204" pitchFamily="34" charset="0"/>
            </a:endParaRPr>
          </a:p>
        </p:txBody>
      </p:sp>
      <p:sp>
        <p:nvSpPr>
          <p:cNvPr id="97" name="object 28"/>
          <p:cNvSpPr txBox="1"/>
          <p:nvPr/>
        </p:nvSpPr>
        <p:spPr>
          <a:xfrm>
            <a:off x="3012168" y="3564219"/>
            <a:ext cx="1391846" cy="839673"/>
          </a:xfrm>
          <a:prstGeom prst="rect">
            <a:avLst/>
          </a:prstGeom>
        </p:spPr>
        <p:txBody>
          <a:bodyPr vert="horz" wrap="square" lIns="0" tIns="8592" rIns="0" bIns="0" rtlCol="0">
            <a:spAutoFit/>
          </a:bodyPr>
          <a:lstStyle/>
          <a:p>
            <a:pPr marL="8592" marR="3437" algn="ctr">
              <a:spcBef>
                <a:spcPts val="68"/>
              </a:spcBef>
            </a:pPr>
            <a:r>
              <a:rPr sz="900" spc="-7" dirty="0">
                <a:latin typeface="Arial" panose="020B0604020202020204" pitchFamily="34" charset="0"/>
                <a:cs typeface="Arial" panose="020B0604020202020204" pitchFamily="34" charset="0"/>
              </a:rPr>
              <a:t>Pelaksana </a:t>
            </a:r>
            <a:r>
              <a:rPr sz="900" spc="-3" dirty="0">
                <a:latin typeface="Arial" panose="020B0604020202020204" pitchFamily="34" charset="0"/>
                <a:cs typeface="Arial" panose="020B0604020202020204" pitchFamily="34" charset="0"/>
              </a:rPr>
              <a:t>dan  penanggung </a:t>
            </a:r>
            <a:r>
              <a:rPr sz="900" spc="-7" dirty="0">
                <a:latin typeface="Arial" panose="020B0604020202020204" pitchFamily="34" charset="0"/>
                <a:cs typeface="Arial" panose="020B0604020202020204" pitchFamily="34" charset="0"/>
              </a:rPr>
              <a:t>jawab RO  </a:t>
            </a:r>
            <a:r>
              <a:rPr sz="900" spc="-3" dirty="0">
                <a:latin typeface="Arial" panose="020B0604020202020204" pitchFamily="34" charset="0"/>
                <a:cs typeface="Arial" panose="020B0604020202020204" pitchFamily="34" charset="0"/>
              </a:rPr>
              <a:t>(UKE </a:t>
            </a:r>
            <a:r>
              <a:rPr sz="900" dirty="0">
                <a:latin typeface="Arial" panose="020B0604020202020204" pitchFamily="34" charset="0"/>
                <a:cs typeface="Arial" panose="020B0604020202020204" pitchFamily="34" charset="0"/>
              </a:rPr>
              <a:t>2) </a:t>
            </a:r>
            <a:r>
              <a:rPr sz="900" spc="-3" dirty="0">
                <a:latin typeface="Arial" panose="020B0604020202020204" pitchFamily="34" charset="0"/>
                <a:cs typeface="Arial" panose="020B0604020202020204" pitchFamily="34" charset="0"/>
              </a:rPr>
              <a:t>melaporkan  </a:t>
            </a:r>
            <a:r>
              <a:rPr sz="900" spc="-7" dirty="0">
                <a:latin typeface="Arial" panose="020B0604020202020204" pitchFamily="34" charset="0"/>
                <a:cs typeface="Arial" panose="020B0604020202020204" pitchFamily="34" charset="0"/>
              </a:rPr>
              <a:t>realisasi RO  berdasarkan </a:t>
            </a:r>
            <a:r>
              <a:rPr sz="900" spc="-10" dirty="0">
                <a:latin typeface="Arial" panose="020B0604020202020204" pitchFamily="34" charset="0"/>
                <a:cs typeface="Arial" panose="020B0604020202020204" pitchFamily="34" charset="0"/>
              </a:rPr>
              <a:t>data  </a:t>
            </a:r>
            <a:r>
              <a:rPr sz="900" spc="-7" dirty="0">
                <a:latin typeface="Arial" panose="020B0604020202020204" pitchFamily="34" charset="0"/>
                <a:cs typeface="Arial" panose="020B0604020202020204" pitchFamily="34" charset="0"/>
              </a:rPr>
              <a:t>sebaran RO </a:t>
            </a:r>
            <a:r>
              <a:rPr sz="900" spc="-10" dirty="0">
                <a:latin typeface="Arial" panose="020B0604020202020204" pitchFamily="34" charset="0"/>
                <a:cs typeface="Arial" panose="020B0604020202020204" pitchFamily="34" charset="0"/>
              </a:rPr>
              <a:t>(satker) </a:t>
            </a:r>
            <a:r>
              <a:rPr sz="900" spc="-3" dirty="0">
                <a:latin typeface="Arial" panose="020B0604020202020204" pitchFamily="34" charset="0"/>
                <a:cs typeface="Arial" panose="020B0604020202020204" pitchFamily="34" charset="0"/>
              </a:rPr>
              <a:t>dan  </a:t>
            </a:r>
            <a:r>
              <a:rPr sz="900" spc="-7" dirty="0">
                <a:latin typeface="Arial" panose="020B0604020202020204" pitchFamily="34" charset="0"/>
                <a:cs typeface="Arial" panose="020B0604020202020204" pitchFamily="34" charset="0"/>
              </a:rPr>
              <a:t>realisasi</a:t>
            </a:r>
            <a:r>
              <a:rPr sz="900" spc="3" dirty="0">
                <a:latin typeface="Arial" panose="020B0604020202020204" pitchFamily="34" charset="0"/>
                <a:cs typeface="Arial" panose="020B0604020202020204" pitchFamily="34" charset="0"/>
              </a:rPr>
              <a:t> </a:t>
            </a:r>
            <a:r>
              <a:rPr sz="900" spc="-10" dirty="0">
                <a:latin typeface="Arial" panose="020B0604020202020204" pitchFamily="34" charset="0"/>
                <a:cs typeface="Arial" panose="020B0604020202020204" pitchFamily="34" charset="0"/>
              </a:rPr>
              <a:t>komponen</a:t>
            </a:r>
            <a:endParaRPr sz="900" dirty="0">
              <a:latin typeface="Arial" panose="020B0604020202020204" pitchFamily="34" charset="0"/>
              <a:cs typeface="Arial" panose="020B0604020202020204" pitchFamily="34" charset="0"/>
            </a:endParaRPr>
          </a:p>
        </p:txBody>
      </p:sp>
      <p:sp>
        <p:nvSpPr>
          <p:cNvPr id="98" name="object 29"/>
          <p:cNvSpPr txBox="1"/>
          <p:nvPr/>
        </p:nvSpPr>
        <p:spPr>
          <a:xfrm>
            <a:off x="4511914" y="3564219"/>
            <a:ext cx="1231203" cy="978172"/>
          </a:xfrm>
          <a:prstGeom prst="rect">
            <a:avLst/>
          </a:prstGeom>
        </p:spPr>
        <p:txBody>
          <a:bodyPr vert="horz" wrap="square" lIns="0" tIns="8592" rIns="0" bIns="0" rtlCol="0">
            <a:spAutoFit/>
          </a:bodyPr>
          <a:lstStyle/>
          <a:p>
            <a:pPr marL="8162" marR="3437" algn="ctr">
              <a:spcBef>
                <a:spcPts val="68"/>
              </a:spcBef>
            </a:pPr>
            <a:r>
              <a:rPr sz="900" spc="-7" dirty="0">
                <a:latin typeface="Arial" panose="020B0604020202020204" pitchFamily="34" charset="0"/>
                <a:cs typeface="Arial" panose="020B0604020202020204" pitchFamily="34" charset="0"/>
              </a:rPr>
              <a:t>Pelaksana </a:t>
            </a:r>
            <a:r>
              <a:rPr sz="900" spc="-3" dirty="0">
                <a:latin typeface="Arial" panose="020B0604020202020204" pitchFamily="34" charset="0"/>
                <a:cs typeface="Arial" panose="020B0604020202020204" pitchFamily="34" charset="0"/>
              </a:rPr>
              <a:t>dan  penanggung </a:t>
            </a:r>
            <a:r>
              <a:rPr sz="900" spc="-7" dirty="0">
                <a:latin typeface="Arial" panose="020B0604020202020204" pitchFamily="34" charset="0"/>
                <a:cs typeface="Arial" panose="020B0604020202020204" pitchFamily="34" charset="0"/>
              </a:rPr>
              <a:t>jawab  </a:t>
            </a:r>
            <a:r>
              <a:rPr sz="900" spc="-10" dirty="0">
                <a:latin typeface="Arial" panose="020B0604020202020204" pitchFamily="34" charset="0"/>
                <a:cs typeface="Arial" panose="020B0604020202020204" pitchFamily="34" charset="0"/>
              </a:rPr>
              <a:t>Kegiatan </a:t>
            </a:r>
            <a:r>
              <a:rPr sz="900" spc="-3" dirty="0">
                <a:latin typeface="Arial" panose="020B0604020202020204" pitchFamily="34" charset="0"/>
                <a:cs typeface="Arial" panose="020B0604020202020204" pitchFamily="34" charset="0"/>
              </a:rPr>
              <a:t>(UKE </a:t>
            </a:r>
            <a:r>
              <a:rPr sz="900" dirty="0">
                <a:latin typeface="Arial" panose="020B0604020202020204" pitchFamily="34" charset="0"/>
                <a:cs typeface="Arial" panose="020B0604020202020204" pitchFamily="34" charset="0"/>
              </a:rPr>
              <a:t>2)  </a:t>
            </a:r>
            <a:r>
              <a:rPr sz="900" spc="-3" dirty="0">
                <a:latin typeface="Arial" panose="020B0604020202020204" pitchFamily="34" charset="0"/>
                <a:cs typeface="Arial" panose="020B0604020202020204" pitchFamily="34" charset="0"/>
              </a:rPr>
              <a:t>melaporkan </a:t>
            </a:r>
            <a:r>
              <a:rPr sz="900" spc="-7" dirty="0">
                <a:latin typeface="Arial" panose="020B0604020202020204" pitchFamily="34" charset="0"/>
                <a:cs typeface="Arial" panose="020B0604020202020204" pitchFamily="34" charset="0"/>
              </a:rPr>
              <a:t>realisasi  </a:t>
            </a:r>
            <a:r>
              <a:rPr sz="900" dirty="0">
                <a:latin typeface="Arial" panose="020B0604020202020204" pitchFamily="34" charset="0"/>
                <a:cs typeface="Arial" panose="020B0604020202020204" pitchFamily="34" charset="0"/>
              </a:rPr>
              <a:t>IKK </a:t>
            </a:r>
            <a:r>
              <a:rPr sz="900" spc="-7" dirty="0">
                <a:latin typeface="Arial" panose="020B0604020202020204" pitchFamily="34" charset="0"/>
                <a:cs typeface="Arial" panose="020B0604020202020204" pitchFamily="34" charset="0"/>
              </a:rPr>
              <a:t>berdasarkan</a:t>
            </a:r>
            <a:r>
              <a:rPr sz="900" spc="-30" dirty="0">
                <a:latin typeface="Arial" panose="020B0604020202020204" pitchFamily="34" charset="0"/>
                <a:cs typeface="Arial" panose="020B0604020202020204" pitchFamily="34" charset="0"/>
              </a:rPr>
              <a:t> </a:t>
            </a:r>
            <a:r>
              <a:rPr sz="900" spc="-10" dirty="0">
                <a:latin typeface="Arial" panose="020B0604020202020204" pitchFamily="34" charset="0"/>
                <a:cs typeface="Arial" panose="020B0604020202020204" pitchFamily="34" charset="0"/>
              </a:rPr>
              <a:t>data  </a:t>
            </a:r>
            <a:r>
              <a:rPr sz="900" spc="-7" dirty="0">
                <a:latin typeface="Arial" panose="020B0604020202020204" pitchFamily="34" charset="0"/>
                <a:cs typeface="Arial" panose="020B0604020202020204" pitchFamily="34" charset="0"/>
              </a:rPr>
              <a:t>realisasi komponen,  RO </a:t>
            </a:r>
            <a:r>
              <a:rPr sz="900" spc="-10" dirty="0">
                <a:latin typeface="Arial" panose="020B0604020202020204" pitchFamily="34" charset="0"/>
                <a:cs typeface="Arial" panose="020B0604020202020204" pitchFamily="34" charset="0"/>
              </a:rPr>
              <a:t>(satker) </a:t>
            </a:r>
            <a:r>
              <a:rPr sz="900" spc="-3" dirty="0">
                <a:latin typeface="Arial" panose="020B0604020202020204" pitchFamily="34" charset="0"/>
                <a:cs typeface="Arial" panose="020B0604020202020204" pitchFamily="34" charset="0"/>
              </a:rPr>
              <a:t>dan</a:t>
            </a:r>
            <a:r>
              <a:rPr sz="900" spc="-7" dirty="0">
                <a:latin typeface="Arial" panose="020B0604020202020204" pitchFamily="34" charset="0"/>
                <a:cs typeface="Arial" panose="020B0604020202020204" pitchFamily="34" charset="0"/>
              </a:rPr>
              <a:t> RO</a:t>
            </a:r>
            <a:endParaRPr sz="900" dirty="0">
              <a:latin typeface="Arial" panose="020B0604020202020204" pitchFamily="34" charset="0"/>
              <a:cs typeface="Arial" panose="020B0604020202020204" pitchFamily="34" charset="0"/>
            </a:endParaRPr>
          </a:p>
        </p:txBody>
      </p:sp>
      <p:sp>
        <p:nvSpPr>
          <p:cNvPr id="99" name="object 30"/>
          <p:cNvSpPr txBox="1"/>
          <p:nvPr/>
        </p:nvSpPr>
        <p:spPr>
          <a:xfrm>
            <a:off x="5974700" y="3564219"/>
            <a:ext cx="1256009" cy="978172"/>
          </a:xfrm>
          <a:prstGeom prst="rect">
            <a:avLst/>
          </a:prstGeom>
        </p:spPr>
        <p:txBody>
          <a:bodyPr vert="horz" wrap="square" lIns="0" tIns="8592" rIns="0" bIns="0" rtlCol="0">
            <a:spAutoFit/>
          </a:bodyPr>
          <a:lstStyle/>
          <a:p>
            <a:pPr marL="8592" marR="3437" indent="-430" algn="ctr">
              <a:spcBef>
                <a:spcPts val="68"/>
              </a:spcBef>
            </a:pPr>
            <a:r>
              <a:rPr sz="900" spc="-7" dirty="0">
                <a:latin typeface="Arial" panose="020B0604020202020204" pitchFamily="34" charset="0"/>
                <a:cs typeface="Arial" panose="020B0604020202020204" pitchFamily="34" charset="0"/>
              </a:rPr>
              <a:t>Pelaksana </a:t>
            </a:r>
            <a:r>
              <a:rPr sz="900" spc="-3" dirty="0">
                <a:latin typeface="Arial" panose="020B0604020202020204" pitchFamily="34" charset="0"/>
                <a:cs typeface="Arial" panose="020B0604020202020204" pitchFamily="34" charset="0"/>
              </a:rPr>
              <a:t>dan  penanggung </a:t>
            </a:r>
            <a:r>
              <a:rPr sz="900" spc="-7" dirty="0">
                <a:latin typeface="Arial" panose="020B0604020202020204" pitchFamily="34" charset="0"/>
                <a:cs typeface="Arial" panose="020B0604020202020204" pitchFamily="34" charset="0"/>
              </a:rPr>
              <a:t>jawab  </a:t>
            </a:r>
            <a:r>
              <a:rPr sz="900" spc="-10" dirty="0">
                <a:latin typeface="Arial" panose="020B0604020202020204" pitchFamily="34" charset="0"/>
                <a:cs typeface="Arial" panose="020B0604020202020204" pitchFamily="34" charset="0"/>
              </a:rPr>
              <a:t>Kegiatan </a:t>
            </a:r>
            <a:r>
              <a:rPr sz="900" spc="-3" dirty="0">
                <a:latin typeface="Arial" panose="020B0604020202020204" pitchFamily="34" charset="0"/>
                <a:cs typeface="Arial" panose="020B0604020202020204" pitchFamily="34" charset="0"/>
              </a:rPr>
              <a:t>(UKE </a:t>
            </a:r>
            <a:r>
              <a:rPr sz="900" dirty="0">
                <a:latin typeface="Arial" panose="020B0604020202020204" pitchFamily="34" charset="0"/>
                <a:cs typeface="Arial" panose="020B0604020202020204" pitchFamily="34" charset="0"/>
              </a:rPr>
              <a:t>1)  </a:t>
            </a:r>
            <a:r>
              <a:rPr sz="900" spc="-3" dirty="0">
                <a:latin typeface="Arial" panose="020B0604020202020204" pitchFamily="34" charset="0"/>
                <a:cs typeface="Arial" panose="020B0604020202020204" pitchFamily="34" charset="0"/>
              </a:rPr>
              <a:t>melaporkan </a:t>
            </a:r>
            <a:r>
              <a:rPr sz="900" spc="-7" dirty="0">
                <a:latin typeface="Arial" panose="020B0604020202020204" pitchFamily="34" charset="0"/>
                <a:cs typeface="Arial" panose="020B0604020202020204" pitchFamily="34" charset="0"/>
              </a:rPr>
              <a:t>realisasi  </a:t>
            </a:r>
            <a:r>
              <a:rPr sz="900" dirty="0">
                <a:latin typeface="Arial" panose="020B0604020202020204" pitchFamily="34" charset="0"/>
                <a:cs typeface="Arial" panose="020B0604020202020204" pitchFamily="34" charset="0"/>
              </a:rPr>
              <a:t>IKP </a:t>
            </a:r>
            <a:r>
              <a:rPr sz="900" spc="-7" dirty="0">
                <a:latin typeface="Arial" panose="020B0604020202020204" pitchFamily="34" charset="0"/>
                <a:cs typeface="Arial" panose="020B0604020202020204" pitchFamily="34" charset="0"/>
              </a:rPr>
              <a:t>berdasarkan </a:t>
            </a:r>
            <a:r>
              <a:rPr sz="900" spc="-10" dirty="0">
                <a:latin typeface="Arial" panose="020B0604020202020204" pitchFamily="34" charset="0"/>
                <a:cs typeface="Arial" panose="020B0604020202020204" pitchFamily="34" charset="0"/>
              </a:rPr>
              <a:t>data  </a:t>
            </a:r>
            <a:r>
              <a:rPr sz="900" spc="-7" dirty="0">
                <a:latin typeface="Arial" panose="020B0604020202020204" pitchFamily="34" charset="0"/>
                <a:cs typeface="Arial" panose="020B0604020202020204" pitchFamily="34" charset="0"/>
              </a:rPr>
              <a:t>realisasi komponen,  RO </a:t>
            </a:r>
            <a:r>
              <a:rPr sz="900" spc="-24" dirty="0">
                <a:latin typeface="Arial" panose="020B0604020202020204" pitchFamily="34" charset="0"/>
                <a:cs typeface="Arial" panose="020B0604020202020204" pitchFamily="34" charset="0"/>
              </a:rPr>
              <a:t>satker, </a:t>
            </a:r>
            <a:r>
              <a:rPr sz="900" spc="-7" dirty="0">
                <a:latin typeface="Arial" panose="020B0604020202020204" pitchFamily="34" charset="0"/>
                <a:cs typeface="Arial" panose="020B0604020202020204" pitchFamily="34" charset="0"/>
              </a:rPr>
              <a:t>RO </a:t>
            </a:r>
            <a:r>
              <a:rPr sz="900" spc="-3" dirty="0">
                <a:latin typeface="Arial" panose="020B0604020202020204" pitchFamily="34" charset="0"/>
                <a:cs typeface="Arial" panose="020B0604020202020204" pitchFamily="34" charset="0"/>
              </a:rPr>
              <a:t>dan</a:t>
            </a:r>
            <a:r>
              <a:rPr sz="900" spc="-30" dirty="0">
                <a:latin typeface="Arial" panose="020B0604020202020204" pitchFamily="34" charset="0"/>
                <a:cs typeface="Arial" panose="020B0604020202020204" pitchFamily="34" charset="0"/>
              </a:rPr>
              <a:t> </a:t>
            </a:r>
            <a:r>
              <a:rPr sz="900" dirty="0">
                <a:latin typeface="Arial" panose="020B0604020202020204" pitchFamily="34" charset="0"/>
                <a:cs typeface="Arial" panose="020B0604020202020204" pitchFamily="34" charset="0"/>
              </a:rPr>
              <a:t>IKK</a:t>
            </a:r>
          </a:p>
        </p:txBody>
      </p:sp>
      <p:sp>
        <p:nvSpPr>
          <p:cNvPr id="100" name="object 3"/>
          <p:cNvSpPr txBox="1">
            <a:spLocks/>
          </p:cNvSpPr>
          <p:nvPr/>
        </p:nvSpPr>
        <p:spPr>
          <a:xfrm>
            <a:off x="359084" y="159940"/>
            <a:ext cx="9220200" cy="320601"/>
          </a:xfrm>
          <a:prstGeom prst="rect">
            <a:avLst/>
          </a:prstGeom>
        </p:spPr>
        <p:txBody>
          <a:bodyPr vert="horz" wrap="square" lIns="0" tIns="1270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lvl="0">
              <a:lnSpc>
                <a:spcPct val="100000"/>
              </a:lnSpc>
              <a:spcBef>
                <a:spcPts val="100"/>
              </a:spcBef>
              <a:tabLst>
                <a:tab pos="5138420" algn="l"/>
              </a:tabLst>
            </a:pPr>
            <a:r>
              <a:rPr lang="id-ID" altLang="en-US" sz="2000" b="1" dirty="0">
                <a:latin typeface="+mn-lt"/>
              </a:rPr>
              <a:t>Lanjutan... (</a:t>
            </a:r>
            <a:r>
              <a:rPr lang="fi-FI" sz="2000" b="1" dirty="0">
                <a:latin typeface="+mn-lt"/>
              </a:rPr>
              <a:t>ALUR PELAPORAN BERJENJANG)</a:t>
            </a:r>
          </a:p>
        </p:txBody>
      </p:sp>
      <p:sp>
        <p:nvSpPr>
          <p:cNvPr id="101" name="object 12"/>
          <p:cNvSpPr txBox="1"/>
          <p:nvPr/>
        </p:nvSpPr>
        <p:spPr>
          <a:xfrm>
            <a:off x="1891556" y="2236405"/>
            <a:ext cx="778410" cy="978172"/>
          </a:xfrm>
          <a:prstGeom prst="rect">
            <a:avLst/>
          </a:prstGeom>
        </p:spPr>
        <p:txBody>
          <a:bodyPr vert="horz" wrap="square" lIns="0" tIns="8592" rIns="0" bIns="0" rtlCol="0">
            <a:spAutoFit/>
          </a:bodyPr>
          <a:lstStyle/>
          <a:p>
            <a:pPr marL="8592" marR="3437" algn="ctr">
              <a:lnSpc>
                <a:spcPct val="100200"/>
              </a:lnSpc>
              <a:spcBef>
                <a:spcPts val="511"/>
              </a:spcBef>
            </a:pPr>
            <a:r>
              <a:rPr sz="900" spc="-7" dirty="0" err="1">
                <a:latin typeface="Arial" panose="020B0604020202020204" pitchFamily="34" charset="0"/>
                <a:cs typeface="Arial" panose="020B0604020202020204" pitchFamily="34" charset="0"/>
              </a:rPr>
              <a:t>Pelaporan</a:t>
            </a:r>
            <a:r>
              <a:rPr sz="900" spc="-7" dirty="0">
                <a:latin typeface="Arial" panose="020B0604020202020204" pitchFamily="34" charset="0"/>
                <a:cs typeface="Arial" panose="020B0604020202020204" pitchFamily="34" charset="0"/>
              </a:rPr>
              <a:t>  </a:t>
            </a:r>
            <a:r>
              <a:rPr sz="900" spc="-10" dirty="0">
                <a:latin typeface="Arial" panose="020B0604020202020204" pitchFamily="34" charset="0"/>
                <a:cs typeface="Arial" panose="020B0604020202020204" pitchFamily="34" charset="0"/>
              </a:rPr>
              <a:t>Data</a:t>
            </a:r>
            <a:r>
              <a:rPr sz="900" spc="-30" dirty="0">
                <a:latin typeface="Arial" panose="020B0604020202020204" pitchFamily="34" charset="0"/>
                <a:cs typeface="Arial" panose="020B0604020202020204" pitchFamily="34" charset="0"/>
              </a:rPr>
              <a:t> </a:t>
            </a:r>
            <a:r>
              <a:rPr sz="900" spc="-7" dirty="0">
                <a:latin typeface="Arial" panose="020B0604020202020204" pitchFamily="34" charset="0"/>
                <a:cs typeface="Arial" panose="020B0604020202020204" pitchFamily="34" charset="0"/>
              </a:rPr>
              <a:t>realisasi  RO </a:t>
            </a:r>
            <a:r>
              <a:rPr sz="900" spc="-10" dirty="0" err="1">
                <a:latin typeface="Arial" panose="020B0604020202020204" pitchFamily="34" charset="0"/>
                <a:cs typeface="Arial" panose="020B0604020202020204" pitchFamily="34" charset="0"/>
              </a:rPr>
              <a:t>satker</a:t>
            </a:r>
            <a:r>
              <a:rPr sz="900" spc="-10" dirty="0">
                <a:latin typeface="Arial" panose="020B0604020202020204" pitchFamily="34" charset="0"/>
                <a:cs typeface="Arial" panose="020B0604020202020204" pitchFamily="34" charset="0"/>
              </a:rPr>
              <a:t> </a:t>
            </a:r>
            <a:r>
              <a:rPr sz="900" spc="-7" dirty="0">
                <a:latin typeface="Arial" panose="020B0604020202020204" pitchFamily="34" charset="0"/>
                <a:cs typeface="Arial" panose="020B0604020202020204" pitchFamily="34" charset="0"/>
              </a:rPr>
              <a:t>(data RO  </a:t>
            </a:r>
            <a:r>
              <a:rPr sz="900" spc="-10" dirty="0">
                <a:latin typeface="Arial" panose="020B0604020202020204" pitchFamily="34" charset="0"/>
                <a:cs typeface="Arial" panose="020B0604020202020204" pitchFamily="34" charset="0"/>
              </a:rPr>
              <a:t>berdasarkan  dokumen </a:t>
            </a:r>
            <a:r>
              <a:rPr sz="900" spc="-3" dirty="0">
                <a:latin typeface="Arial" panose="020B0604020202020204" pitchFamily="34" charset="0"/>
                <a:cs typeface="Arial" panose="020B0604020202020204" pitchFamily="34" charset="0"/>
              </a:rPr>
              <a:t>RKA-  KL)</a:t>
            </a:r>
            <a:endParaRPr sz="900" dirty="0">
              <a:latin typeface="Arial" panose="020B0604020202020204" pitchFamily="34" charset="0"/>
              <a:cs typeface="Arial" panose="020B0604020202020204" pitchFamily="34" charset="0"/>
            </a:endParaRPr>
          </a:p>
        </p:txBody>
      </p:sp>
      <p:sp>
        <p:nvSpPr>
          <p:cNvPr id="29" name="Slide Number Placeholder 2">
            <a:extLst>
              <a:ext uri="{FF2B5EF4-FFF2-40B4-BE49-F238E27FC236}">
                <a16:creationId xmlns:a16="http://schemas.microsoft.com/office/drawing/2014/main" id="{09BFFC1E-0D00-4049-9FFB-916EE38BC200}"/>
              </a:ext>
            </a:extLst>
          </p:cNvPr>
          <p:cNvSpPr>
            <a:spLocks noGrp="1"/>
          </p:cNvSpPr>
          <p:nvPr/>
        </p:nvSpPr>
        <p:spPr>
          <a:xfrm>
            <a:off x="7113276" y="5006975"/>
            <a:ext cx="446405" cy="251460"/>
          </a:xfrm>
          <a:prstGeom prst="rect">
            <a:avLst/>
          </a:prstGeom>
          <a:solidFill>
            <a:srgbClr val="F9BE19"/>
          </a:solidFill>
        </p:spPr>
        <p:txBody>
          <a:bodyPr vert="horz" lIns="91365" tIns="45684" rIns="91365" bIns="45684"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32">
              <a:defRPr/>
            </a:pPr>
            <a:fld id="{05502A5B-6024-440D-A5A9-5A109256076E}" type="slidenum">
              <a:rPr lang="en-US" b="1">
                <a:solidFill>
                  <a:schemeClr val="tx1"/>
                </a:solidFill>
                <a:latin typeface="Calibri" panose="020F0502020204030204"/>
              </a:rPr>
              <a:pPr defTabSz="913632">
                <a:defRPr/>
              </a:pPr>
              <a:t>148</a:t>
            </a:fld>
            <a:endParaRPr lang="en-US" b="1">
              <a:solidFill>
                <a:schemeClr val="tx1"/>
              </a:solidFill>
              <a:latin typeface="Calibri" panose="020F0502020204030204"/>
            </a:endParaRPr>
          </a:p>
        </p:txBody>
      </p:sp>
    </p:spTree>
    <p:extLst>
      <p:ext uri="{BB962C8B-B14F-4D97-AF65-F5344CB8AC3E}">
        <p14:creationId xmlns:p14="http://schemas.microsoft.com/office/powerpoint/2010/main" val="303614911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26000" y="632032"/>
            <a:ext cx="7307675" cy="150511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 name="Title 3"/>
          <p:cNvSpPr>
            <a:spLocks noGrp="1"/>
          </p:cNvSpPr>
          <p:nvPr>
            <p:ph type="title"/>
          </p:nvPr>
        </p:nvSpPr>
        <p:spPr>
          <a:xfrm>
            <a:off x="88471" y="153408"/>
            <a:ext cx="6520220" cy="344032"/>
          </a:xfrm>
        </p:spPr>
        <p:txBody>
          <a:bodyPr>
            <a:noAutofit/>
          </a:bodyPr>
          <a:lstStyle/>
          <a:p>
            <a:r>
              <a:rPr lang="id-ID" altLang="en-US" dirty="0"/>
              <a:t>Lanjutan ... (VERIFIKASI LAPORAN)</a:t>
            </a:r>
          </a:p>
        </p:txBody>
      </p:sp>
      <p:sp>
        <p:nvSpPr>
          <p:cNvPr id="5" name="Slide Number Placeholder 2"/>
          <p:cNvSpPr>
            <a:spLocks noGrp="1"/>
          </p:cNvSpPr>
          <p:nvPr/>
        </p:nvSpPr>
        <p:spPr>
          <a:xfrm>
            <a:off x="7113276" y="5006975"/>
            <a:ext cx="446405" cy="251460"/>
          </a:xfrm>
          <a:prstGeom prst="rect">
            <a:avLst/>
          </a:prstGeom>
          <a:solidFill>
            <a:srgbClr val="F9BE19"/>
          </a:solidFill>
        </p:spPr>
        <p:txBody>
          <a:bodyPr vert="horz" lIns="91365" tIns="45684" rIns="91365" bIns="45684"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32">
              <a:defRPr/>
            </a:pPr>
            <a:fld id="{05502A5B-6024-440D-A5A9-5A109256076E}" type="slidenum">
              <a:rPr lang="en-US" b="1">
                <a:solidFill>
                  <a:schemeClr val="tx1"/>
                </a:solidFill>
                <a:latin typeface="Calibri" panose="020F0502020204030204"/>
              </a:rPr>
              <a:pPr defTabSz="913632">
                <a:defRPr/>
              </a:pPr>
              <a:t>149</a:t>
            </a:fld>
            <a:endParaRPr lang="en-US" b="1">
              <a:solidFill>
                <a:schemeClr val="tx1"/>
              </a:solidFill>
              <a:latin typeface="Calibri" panose="020F0502020204030204"/>
            </a:endParaRPr>
          </a:p>
        </p:txBody>
      </p:sp>
      <p:sp>
        <p:nvSpPr>
          <p:cNvPr id="7" name="object 4"/>
          <p:cNvSpPr/>
          <p:nvPr/>
        </p:nvSpPr>
        <p:spPr>
          <a:xfrm>
            <a:off x="645856" y="3592418"/>
            <a:ext cx="6178066" cy="88794"/>
          </a:xfrm>
          <a:custGeom>
            <a:avLst/>
            <a:gdLst/>
            <a:ahLst/>
            <a:cxnLst/>
            <a:rect l="l" t="t" r="r" b="b"/>
            <a:pathLst>
              <a:path w="9963785" h="114300">
                <a:moveTo>
                  <a:pt x="9925386" y="38100"/>
                </a:moveTo>
                <a:lnTo>
                  <a:pt x="9867938" y="38100"/>
                </a:lnTo>
                <a:lnTo>
                  <a:pt x="9868065" y="76200"/>
                </a:lnTo>
                <a:lnTo>
                  <a:pt x="9848930" y="76244"/>
                </a:lnTo>
                <a:lnTo>
                  <a:pt x="9849015" y="114300"/>
                </a:lnTo>
                <a:lnTo>
                  <a:pt x="9963188" y="56896"/>
                </a:lnTo>
                <a:lnTo>
                  <a:pt x="9925386" y="38100"/>
                </a:lnTo>
                <a:close/>
              </a:path>
              <a:path w="9963785" h="114300">
                <a:moveTo>
                  <a:pt x="9848845" y="38144"/>
                </a:moveTo>
                <a:lnTo>
                  <a:pt x="0" y="60960"/>
                </a:lnTo>
                <a:lnTo>
                  <a:pt x="76" y="99060"/>
                </a:lnTo>
                <a:lnTo>
                  <a:pt x="9848930" y="76244"/>
                </a:lnTo>
                <a:lnTo>
                  <a:pt x="9848845" y="38144"/>
                </a:lnTo>
                <a:close/>
              </a:path>
              <a:path w="9963785" h="114300">
                <a:moveTo>
                  <a:pt x="9867938" y="38100"/>
                </a:moveTo>
                <a:lnTo>
                  <a:pt x="9848845" y="38144"/>
                </a:lnTo>
                <a:lnTo>
                  <a:pt x="9848930" y="76244"/>
                </a:lnTo>
                <a:lnTo>
                  <a:pt x="9868065" y="76200"/>
                </a:lnTo>
                <a:lnTo>
                  <a:pt x="9867938" y="38100"/>
                </a:lnTo>
                <a:close/>
              </a:path>
              <a:path w="9963785" h="114300">
                <a:moveTo>
                  <a:pt x="9848761" y="0"/>
                </a:moveTo>
                <a:lnTo>
                  <a:pt x="9848845" y="38144"/>
                </a:lnTo>
                <a:lnTo>
                  <a:pt x="9925386" y="38100"/>
                </a:lnTo>
                <a:lnTo>
                  <a:pt x="9848761" y="0"/>
                </a:lnTo>
                <a:close/>
              </a:path>
            </a:pathLst>
          </a:custGeom>
          <a:solidFill>
            <a:schemeClr val="accent6">
              <a:lumMod val="50000"/>
            </a:schemeClr>
          </a:solidFill>
        </p:spPr>
        <p:txBody>
          <a:bodyPr wrap="square" lIns="0" tIns="0" rIns="0" bIns="0" rtlCol="0"/>
          <a:lstStyle/>
          <a:p>
            <a:endParaRPr sz="1100"/>
          </a:p>
        </p:txBody>
      </p:sp>
      <p:sp>
        <p:nvSpPr>
          <p:cNvPr id="8" name="object 5"/>
          <p:cNvSpPr txBox="1"/>
          <p:nvPr/>
        </p:nvSpPr>
        <p:spPr>
          <a:xfrm>
            <a:off x="759621" y="3714130"/>
            <a:ext cx="247124" cy="177953"/>
          </a:xfrm>
          <a:prstGeom prst="rect">
            <a:avLst/>
          </a:prstGeom>
          <a:noFill/>
        </p:spPr>
        <p:txBody>
          <a:bodyPr vert="horz" wrap="square" lIns="0" tIns="8592" rIns="0" bIns="0" rtlCol="0">
            <a:spAutoFit/>
          </a:bodyPr>
          <a:lstStyle/>
          <a:p>
            <a:pPr marL="8592">
              <a:spcBef>
                <a:spcPts val="68"/>
              </a:spcBef>
            </a:pPr>
            <a:r>
              <a:rPr lang="en-ID" sz="1100" dirty="0">
                <a:latin typeface="Carlito"/>
                <a:cs typeface="Carlito"/>
              </a:rPr>
              <a:t>JAN</a:t>
            </a:r>
            <a:endParaRPr sz="1100" dirty="0">
              <a:latin typeface="Carlito"/>
              <a:cs typeface="Carlito"/>
            </a:endParaRPr>
          </a:p>
        </p:txBody>
      </p:sp>
      <p:sp>
        <p:nvSpPr>
          <p:cNvPr id="9" name="object 6"/>
          <p:cNvSpPr txBox="1"/>
          <p:nvPr/>
        </p:nvSpPr>
        <p:spPr>
          <a:xfrm>
            <a:off x="5168517" y="3714130"/>
            <a:ext cx="380835" cy="177953"/>
          </a:xfrm>
          <a:prstGeom prst="rect">
            <a:avLst/>
          </a:prstGeom>
          <a:noFill/>
        </p:spPr>
        <p:txBody>
          <a:bodyPr vert="horz" wrap="square" lIns="0" tIns="8592" rIns="0" bIns="0" rtlCol="0">
            <a:spAutoFit/>
          </a:bodyPr>
          <a:lstStyle/>
          <a:p>
            <a:pPr marL="8592">
              <a:spcBef>
                <a:spcPts val="68"/>
              </a:spcBef>
            </a:pPr>
            <a:r>
              <a:rPr lang="en-ID" sz="1100" spc="-3" dirty="0">
                <a:latin typeface="Carlito"/>
                <a:cs typeface="Carlito"/>
              </a:rPr>
              <a:t>DES</a:t>
            </a:r>
            <a:endParaRPr sz="1100" dirty="0">
              <a:latin typeface="Carlito"/>
              <a:cs typeface="Carlito"/>
            </a:endParaRPr>
          </a:p>
        </p:txBody>
      </p:sp>
      <p:sp>
        <p:nvSpPr>
          <p:cNvPr id="10" name="object 7"/>
          <p:cNvSpPr txBox="1"/>
          <p:nvPr/>
        </p:nvSpPr>
        <p:spPr>
          <a:xfrm>
            <a:off x="300025" y="799725"/>
            <a:ext cx="6948000" cy="1116672"/>
          </a:xfrm>
          <a:prstGeom prst="rect">
            <a:avLst/>
          </a:prstGeom>
          <a:noFill/>
        </p:spPr>
        <p:style>
          <a:lnRef idx="0">
            <a:schemeClr val="accent6"/>
          </a:lnRef>
          <a:fillRef idx="3">
            <a:schemeClr val="accent6"/>
          </a:fillRef>
          <a:effectRef idx="3">
            <a:schemeClr val="accent6"/>
          </a:effectRef>
          <a:fontRef idx="minor">
            <a:schemeClr val="lt1"/>
          </a:fontRef>
        </p:style>
        <p:txBody>
          <a:bodyPr vert="horz" wrap="square" lIns="0" tIns="8592" rIns="0" bIns="0" rtlCol="0">
            <a:spAutoFit/>
          </a:bodyPr>
          <a:lstStyle/>
          <a:p>
            <a:pPr marL="202331" indent="-194169" algn="just">
              <a:spcBef>
                <a:spcPts val="68"/>
              </a:spcBef>
              <a:buFont typeface="Arial"/>
              <a:buChar char="•"/>
              <a:tabLst>
                <a:tab pos="202331" algn="l"/>
                <a:tab pos="202761" algn="l"/>
              </a:tabLst>
            </a:pPr>
            <a:r>
              <a:rPr sz="1200" spc="-3" dirty="0">
                <a:solidFill>
                  <a:schemeClr val="tx1"/>
                </a:solidFill>
                <a:latin typeface="Carlito"/>
                <a:cs typeface="Carlito"/>
              </a:rPr>
              <a:t>Sebagaimana telah </a:t>
            </a:r>
            <a:r>
              <a:rPr sz="1200" spc="-7" dirty="0">
                <a:solidFill>
                  <a:schemeClr val="tx1"/>
                </a:solidFill>
                <a:latin typeface="Carlito"/>
                <a:cs typeface="Carlito"/>
              </a:rPr>
              <a:t>dijelaskan sebelumnya, </a:t>
            </a:r>
            <a:r>
              <a:rPr sz="1200" spc="-10" dirty="0">
                <a:solidFill>
                  <a:schemeClr val="tx1"/>
                </a:solidFill>
                <a:latin typeface="Carlito"/>
                <a:cs typeface="Carlito"/>
              </a:rPr>
              <a:t>data </a:t>
            </a:r>
            <a:r>
              <a:rPr sz="1200" spc="-3" dirty="0">
                <a:solidFill>
                  <a:schemeClr val="tx1"/>
                </a:solidFill>
                <a:latin typeface="Carlito"/>
                <a:cs typeface="Carlito"/>
              </a:rPr>
              <a:t>realisasi hasil pemantauan </a:t>
            </a:r>
            <a:r>
              <a:rPr sz="1200" spc="-7" dirty="0">
                <a:solidFill>
                  <a:schemeClr val="tx1"/>
                </a:solidFill>
                <a:latin typeface="Carlito"/>
                <a:cs typeface="Carlito"/>
              </a:rPr>
              <a:t>yang </a:t>
            </a:r>
            <a:r>
              <a:rPr sz="1200" spc="-3" dirty="0" err="1">
                <a:solidFill>
                  <a:schemeClr val="tx1"/>
                </a:solidFill>
                <a:latin typeface="Carlito"/>
                <a:cs typeface="Carlito"/>
              </a:rPr>
              <a:t>telah</a:t>
            </a:r>
            <a:r>
              <a:rPr sz="1200" spc="101" dirty="0">
                <a:solidFill>
                  <a:schemeClr val="tx1"/>
                </a:solidFill>
                <a:latin typeface="Carlito"/>
                <a:cs typeface="Carlito"/>
              </a:rPr>
              <a:t> </a:t>
            </a:r>
            <a:r>
              <a:rPr sz="1200" spc="-7" dirty="0" err="1">
                <a:solidFill>
                  <a:schemeClr val="tx1"/>
                </a:solidFill>
                <a:latin typeface="Carlito"/>
                <a:cs typeface="Carlito"/>
              </a:rPr>
              <a:t>dientrikan</a:t>
            </a:r>
            <a:r>
              <a:rPr sz="1200" dirty="0">
                <a:solidFill>
                  <a:schemeClr val="tx1"/>
                </a:solidFill>
                <a:latin typeface="Carlito"/>
                <a:cs typeface="Carlito"/>
              </a:rPr>
              <a:t> </a:t>
            </a:r>
            <a:r>
              <a:rPr sz="1200" spc="-3" dirty="0">
                <a:solidFill>
                  <a:schemeClr val="tx1"/>
                </a:solidFill>
                <a:latin typeface="Carlito"/>
                <a:cs typeface="Carlito"/>
              </a:rPr>
              <a:t>oleh </a:t>
            </a:r>
            <a:r>
              <a:rPr sz="1200" spc="-7" dirty="0">
                <a:solidFill>
                  <a:schemeClr val="tx1"/>
                </a:solidFill>
                <a:latin typeface="Carlito"/>
                <a:cs typeface="Carlito"/>
              </a:rPr>
              <a:t>Satker/UKE-2/UKE-1 akan diverifikasi </a:t>
            </a:r>
            <a:r>
              <a:rPr sz="1200" spc="-3" dirty="0">
                <a:solidFill>
                  <a:schemeClr val="tx1"/>
                </a:solidFill>
                <a:latin typeface="Carlito"/>
                <a:cs typeface="Carlito"/>
              </a:rPr>
              <a:t>oleh </a:t>
            </a:r>
            <a:r>
              <a:rPr sz="1200" spc="-7" dirty="0">
                <a:solidFill>
                  <a:schemeClr val="tx1"/>
                </a:solidFill>
                <a:latin typeface="Carlito"/>
                <a:cs typeface="Carlito"/>
              </a:rPr>
              <a:t>Biro Perencanaan mewakili</a:t>
            </a:r>
            <a:r>
              <a:rPr sz="1200" spc="155" dirty="0">
                <a:solidFill>
                  <a:schemeClr val="tx1"/>
                </a:solidFill>
                <a:latin typeface="Carlito"/>
                <a:cs typeface="Carlito"/>
              </a:rPr>
              <a:t> </a:t>
            </a:r>
            <a:r>
              <a:rPr sz="1200" spc="-7" dirty="0">
                <a:solidFill>
                  <a:schemeClr val="tx1"/>
                </a:solidFill>
                <a:latin typeface="Carlito"/>
                <a:cs typeface="Carlito"/>
              </a:rPr>
              <a:t>kementerian/Lembaga.</a:t>
            </a:r>
            <a:endParaRPr sz="1200" dirty="0">
              <a:solidFill>
                <a:schemeClr val="tx1"/>
              </a:solidFill>
              <a:latin typeface="Carlito"/>
              <a:cs typeface="Carlito"/>
            </a:endParaRPr>
          </a:p>
          <a:p>
            <a:pPr marL="202331" marR="3437" indent="-194169" algn="just">
              <a:buFont typeface="Arial"/>
              <a:buChar char="•"/>
              <a:tabLst>
                <a:tab pos="202331" algn="l"/>
                <a:tab pos="202761" algn="l"/>
              </a:tabLst>
            </a:pPr>
            <a:r>
              <a:rPr sz="1200" dirty="0">
                <a:solidFill>
                  <a:schemeClr val="tx1"/>
                </a:solidFill>
                <a:latin typeface="Carlito"/>
                <a:cs typeface="Carlito"/>
              </a:rPr>
              <a:t>Model </a:t>
            </a:r>
            <a:r>
              <a:rPr sz="1200" spc="-7" dirty="0">
                <a:solidFill>
                  <a:schemeClr val="tx1"/>
                </a:solidFill>
                <a:latin typeface="Carlito"/>
                <a:cs typeface="Carlito"/>
              </a:rPr>
              <a:t>verifikasi </a:t>
            </a:r>
            <a:r>
              <a:rPr sz="1200" spc="-3" dirty="0">
                <a:solidFill>
                  <a:schemeClr val="tx1"/>
                </a:solidFill>
                <a:latin typeface="Carlito"/>
                <a:cs typeface="Carlito"/>
              </a:rPr>
              <a:t>ini merujuk pada mekanisme </a:t>
            </a:r>
            <a:r>
              <a:rPr sz="1200" spc="-7" dirty="0">
                <a:solidFill>
                  <a:schemeClr val="tx1"/>
                </a:solidFill>
                <a:latin typeface="Carlito"/>
                <a:cs typeface="Carlito"/>
              </a:rPr>
              <a:t>pelaporan </a:t>
            </a:r>
            <a:r>
              <a:rPr sz="1200" spc="-3" dirty="0">
                <a:solidFill>
                  <a:schemeClr val="tx1"/>
                </a:solidFill>
                <a:latin typeface="Carlito"/>
                <a:cs typeface="Carlito"/>
              </a:rPr>
              <a:t>sebagaimana diatur dalam PP </a:t>
            </a:r>
            <a:r>
              <a:rPr sz="1200" dirty="0">
                <a:solidFill>
                  <a:schemeClr val="tx1"/>
                </a:solidFill>
                <a:latin typeface="Carlito"/>
                <a:cs typeface="Carlito"/>
              </a:rPr>
              <a:t>39/2006,  </a:t>
            </a:r>
            <a:r>
              <a:rPr sz="1200" spc="-3" dirty="0">
                <a:solidFill>
                  <a:schemeClr val="tx1"/>
                </a:solidFill>
                <a:latin typeface="Carlito"/>
                <a:cs typeface="Carlito"/>
              </a:rPr>
              <a:t>pasal </a:t>
            </a:r>
            <a:r>
              <a:rPr sz="1200" dirty="0">
                <a:solidFill>
                  <a:schemeClr val="tx1"/>
                </a:solidFill>
                <a:latin typeface="Carlito"/>
                <a:cs typeface="Carlito"/>
              </a:rPr>
              <a:t>9 </a:t>
            </a:r>
            <a:r>
              <a:rPr sz="1200" spc="-14" dirty="0">
                <a:solidFill>
                  <a:schemeClr val="tx1"/>
                </a:solidFill>
                <a:latin typeface="Carlito"/>
                <a:cs typeface="Carlito"/>
              </a:rPr>
              <a:t>ayat </a:t>
            </a:r>
            <a:r>
              <a:rPr sz="1200" dirty="0">
                <a:solidFill>
                  <a:schemeClr val="tx1"/>
                </a:solidFill>
                <a:latin typeface="Carlito"/>
                <a:cs typeface="Carlito"/>
              </a:rPr>
              <a:t>4, </a:t>
            </a:r>
            <a:r>
              <a:rPr sz="1200" spc="-3" dirty="0">
                <a:solidFill>
                  <a:schemeClr val="tx1"/>
                </a:solidFill>
                <a:latin typeface="Carlito"/>
                <a:cs typeface="Carlito"/>
              </a:rPr>
              <a:t>dimana pimpinan </a:t>
            </a:r>
            <a:r>
              <a:rPr sz="1200" spc="-7" dirty="0">
                <a:solidFill>
                  <a:schemeClr val="tx1"/>
                </a:solidFill>
                <a:latin typeface="Carlito"/>
                <a:cs typeface="Carlito"/>
              </a:rPr>
              <a:t>kementerian /Lembaga menyampaikan laporan </a:t>
            </a:r>
            <a:r>
              <a:rPr sz="1200" spc="-3" dirty="0">
                <a:solidFill>
                  <a:schemeClr val="tx1"/>
                </a:solidFill>
                <a:latin typeface="Carlito"/>
                <a:cs typeface="Carlito"/>
              </a:rPr>
              <a:t>triwulanan </a:t>
            </a:r>
            <a:r>
              <a:rPr sz="1200" spc="-7" dirty="0">
                <a:solidFill>
                  <a:schemeClr val="tx1"/>
                </a:solidFill>
                <a:latin typeface="Carlito"/>
                <a:cs typeface="Carlito"/>
              </a:rPr>
              <a:t>kepada  </a:t>
            </a:r>
            <a:r>
              <a:rPr sz="1200" dirty="0">
                <a:solidFill>
                  <a:schemeClr val="tx1"/>
                </a:solidFill>
                <a:latin typeface="Carlito"/>
                <a:cs typeface="Carlito"/>
              </a:rPr>
              <a:t>Bappenas </a:t>
            </a:r>
            <a:r>
              <a:rPr sz="1200" spc="-3" dirty="0">
                <a:solidFill>
                  <a:schemeClr val="tx1"/>
                </a:solidFill>
                <a:latin typeface="Carlito"/>
                <a:cs typeface="Carlito"/>
              </a:rPr>
              <a:t>paling lambat </a:t>
            </a:r>
            <a:r>
              <a:rPr sz="1200" dirty="0">
                <a:solidFill>
                  <a:schemeClr val="tx1"/>
                </a:solidFill>
                <a:latin typeface="Carlito"/>
                <a:cs typeface="Carlito"/>
              </a:rPr>
              <a:t>14 </a:t>
            </a:r>
            <a:r>
              <a:rPr sz="1200" spc="-3" dirty="0">
                <a:solidFill>
                  <a:schemeClr val="tx1"/>
                </a:solidFill>
                <a:latin typeface="Carlito"/>
                <a:cs typeface="Carlito"/>
              </a:rPr>
              <a:t>hari </a:t>
            </a:r>
            <a:r>
              <a:rPr sz="1200" spc="-10" dirty="0">
                <a:solidFill>
                  <a:schemeClr val="tx1"/>
                </a:solidFill>
                <a:latin typeface="Carlito"/>
                <a:cs typeface="Carlito"/>
              </a:rPr>
              <a:t>kerja </a:t>
            </a:r>
            <a:r>
              <a:rPr sz="1200" spc="-7" dirty="0">
                <a:solidFill>
                  <a:schemeClr val="tx1"/>
                </a:solidFill>
                <a:latin typeface="Carlito"/>
                <a:cs typeface="Carlito"/>
              </a:rPr>
              <a:t>setelah </a:t>
            </a:r>
            <a:r>
              <a:rPr sz="1200" spc="-3" dirty="0" err="1">
                <a:solidFill>
                  <a:schemeClr val="tx1"/>
                </a:solidFill>
                <a:latin typeface="Carlito"/>
                <a:cs typeface="Carlito"/>
              </a:rPr>
              <a:t>triwulan</a:t>
            </a:r>
            <a:r>
              <a:rPr sz="1200" spc="71" dirty="0">
                <a:solidFill>
                  <a:schemeClr val="tx1"/>
                </a:solidFill>
                <a:latin typeface="Carlito"/>
                <a:cs typeface="Carlito"/>
              </a:rPr>
              <a:t> </a:t>
            </a:r>
            <a:r>
              <a:rPr sz="1200" spc="-7" dirty="0" err="1">
                <a:solidFill>
                  <a:schemeClr val="tx1"/>
                </a:solidFill>
                <a:latin typeface="Carlito"/>
                <a:cs typeface="Carlito"/>
              </a:rPr>
              <a:t>berakhir</a:t>
            </a:r>
            <a:r>
              <a:rPr sz="1200" spc="-7" dirty="0">
                <a:solidFill>
                  <a:schemeClr val="tx1"/>
                </a:solidFill>
                <a:latin typeface="Carlito"/>
                <a:cs typeface="Carlito"/>
              </a:rPr>
              <a:t>.</a:t>
            </a:r>
            <a:endParaRPr sz="1200" dirty="0">
              <a:solidFill>
                <a:schemeClr val="tx1"/>
              </a:solidFill>
              <a:latin typeface="Carlito"/>
              <a:cs typeface="Carlito"/>
            </a:endParaRPr>
          </a:p>
          <a:p>
            <a:pPr marL="202331" indent="-194169" algn="just">
              <a:buFont typeface="Arial"/>
              <a:buChar char="•"/>
              <a:tabLst>
                <a:tab pos="202331" algn="l"/>
                <a:tab pos="202761" algn="l"/>
              </a:tabLst>
            </a:pPr>
            <a:r>
              <a:rPr sz="1200" spc="-7" dirty="0">
                <a:solidFill>
                  <a:schemeClr val="tx1"/>
                </a:solidFill>
                <a:latin typeface="Carlito"/>
                <a:cs typeface="Carlito"/>
              </a:rPr>
              <a:t>Penyusunan laporan </a:t>
            </a:r>
            <a:r>
              <a:rPr sz="1200" spc="-3" dirty="0">
                <a:solidFill>
                  <a:schemeClr val="tx1"/>
                </a:solidFill>
                <a:latin typeface="Carlito"/>
                <a:cs typeface="Carlito"/>
              </a:rPr>
              <a:t>triwulanan </a:t>
            </a:r>
            <a:r>
              <a:rPr sz="1200" spc="-7" dirty="0">
                <a:solidFill>
                  <a:schemeClr val="tx1"/>
                </a:solidFill>
                <a:latin typeface="Carlito"/>
                <a:cs typeface="Carlito"/>
              </a:rPr>
              <a:t>akan </a:t>
            </a:r>
            <a:r>
              <a:rPr sz="1200" spc="-3" dirty="0">
                <a:solidFill>
                  <a:schemeClr val="tx1"/>
                </a:solidFill>
                <a:latin typeface="Carlito"/>
                <a:cs typeface="Carlito"/>
              </a:rPr>
              <a:t>menggunakan </a:t>
            </a:r>
            <a:r>
              <a:rPr sz="1200" spc="-10" dirty="0">
                <a:solidFill>
                  <a:schemeClr val="tx1"/>
                </a:solidFill>
                <a:latin typeface="Carlito"/>
                <a:cs typeface="Carlito"/>
              </a:rPr>
              <a:t>data </a:t>
            </a:r>
            <a:r>
              <a:rPr sz="1200" spc="-3" dirty="0">
                <a:solidFill>
                  <a:schemeClr val="tx1"/>
                </a:solidFill>
                <a:latin typeface="Carlito"/>
                <a:cs typeface="Carlito"/>
              </a:rPr>
              <a:t>yang </a:t>
            </a:r>
            <a:r>
              <a:rPr sz="1200" spc="-7" dirty="0">
                <a:solidFill>
                  <a:schemeClr val="tx1"/>
                </a:solidFill>
                <a:latin typeface="Carlito"/>
                <a:cs typeface="Carlito"/>
              </a:rPr>
              <a:t>telah diverifikasi</a:t>
            </a:r>
            <a:r>
              <a:rPr sz="1200" spc="132" dirty="0">
                <a:solidFill>
                  <a:schemeClr val="tx1"/>
                </a:solidFill>
                <a:latin typeface="Carlito"/>
                <a:cs typeface="Carlito"/>
              </a:rPr>
              <a:t> </a:t>
            </a:r>
            <a:r>
              <a:rPr sz="1200" spc="-7" dirty="0">
                <a:solidFill>
                  <a:schemeClr val="tx1"/>
                </a:solidFill>
                <a:latin typeface="Carlito"/>
                <a:cs typeface="Carlito"/>
              </a:rPr>
              <a:t>tersebut.</a:t>
            </a:r>
            <a:endParaRPr sz="1200" dirty="0">
              <a:solidFill>
                <a:schemeClr val="tx1"/>
              </a:solidFill>
              <a:latin typeface="Carlito"/>
              <a:cs typeface="Carlito"/>
            </a:endParaRPr>
          </a:p>
        </p:txBody>
      </p:sp>
      <p:sp>
        <p:nvSpPr>
          <p:cNvPr id="11" name="object 8"/>
          <p:cNvSpPr txBox="1"/>
          <p:nvPr/>
        </p:nvSpPr>
        <p:spPr>
          <a:xfrm>
            <a:off x="1397594" y="2474397"/>
            <a:ext cx="1224000" cy="948922"/>
          </a:xfrm>
          <a:prstGeom prst="rect">
            <a:avLst/>
          </a:prstGeom>
          <a:solidFill>
            <a:schemeClr val="accent6">
              <a:lumMod val="50000"/>
            </a:schemeClr>
          </a:solidFill>
        </p:spPr>
        <p:txBody>
          <a:bodyPr vert="horz" wrap="square" lIns="0" tIns="25345" rIns="0" bIns="0" rtlCol="0">
            <a:spAutoFit/>
          </a:bodyPr>
          <a:lstStyle/>
          <a:p>
            <a:pPr marL="173979" marR="168823" algn="ctr">
              <a:spcBef>
                <a:spcPts val="200"/>
              </a:spcBef>
            </a:pPr>
            <a:r>
              <a:rPr sz="1000" spc="-10" dirty="0">
                <a:solidFill>
                  <a:srgbClr val="FFFFFF"/>
                </a:solidFill>
                <a:latin typeface="Carlito"/>
                <a:cs typeface="Carlito"/>
              </a:rPr>
              <a:t>Pelaporan </a:t>
            </a:r>
            <a:r>
              <a:rPr sz="1000" spc="-7" dirty="0">
                <a:solidFill>
                  <a:srgbClr val="FFFFFF"/>
                </a:solidFill>
                <a:latin typeface="Carlito"/>
                <a:cs typeface="Carlito"/>
              </a:rPr>
              <a:t>TW1  </a:t>
            </a:r>
            <a:r>
              <a:rPr sz="1000" spc="-10" dirty="0">
                <a:solidFill>
                  <a:srgbClr val="FFFFFF"/>
                </a:solidFill>
                <a:latin typeface="Carlito"/>
                <a:cs typeface="Carlito"/>
              </a:rPr>
              <a:t>Verifikasi </a:t>
            </a:r>
            <a:r>
              <a:rPr sz="1000" spc="-7" dirty="0">
                <a:solidFill>
                  <a:srgbClr val="FFFFFF"/>
                </a:solidFill>
                <a:latin typeface="Carlito"/>
                <a:cs typeface="Carlito"/>
              </a:rPr>
              <a:t>akan  dibuka tanggal</a:t>
            </a:r>
            <a:r>
              <a:rPr sz="1000" spc="-61" dirty="0">
                <a:solidFill>
                  <a:srgbClr val="FFFFFF"/>
                </a:solidFill>
                <a:latin typeface="Carlito"/>
                <a:cs typeface="Carlito"/>
              </a:rPr>
              <a:t> </a:t>
            </a:r>
            <a:r>
              <a:rPr sz="1000" spc="-3" dirty="0">
                <a:solidFill>
                  <a:srgbClr val="FFFFFF"/>
                </a:solidFill>
                <a:latin typeface="Carlito"/>
                <a:cs typeface="Carlito"/>
              </a:rPr>
              <a:t>1  April dan </a:t>
            </a:r>
            <a:r>
              <a:rPr sz="1000" spc="-7" dirty="0">
                <a:solidFill>
                  <a:srgbClr val="FFFFFF"/>
                </a:solidFill>
                <a:latin typeface="Carlito"/>
                <a:cs typeface="Carlito"/>
              </a:rPr>
              <a:t>akan  </a:t>
            </a:r>
            <a:r>
              <a:rPr sz="1000" b="1" spc="-3" dirty="0">
                <a:solidFill>
                  <a:srgbClr val="FFFFFF"/>
                </a:solidFill>
                <a:latin typeface="Carlito"/>
                <a:cs typeface="Carlito"/>
              </a:rPr>
              <a:t>ditutup 14 </a:t>
            </a:r>
            <a:r>
              <a:rPr sz="1000" spc="-3" dirty="0">
                <a:solidFill>
                  <a:srgbClr val="FFFFFF"/>
                </a:solidFill>
                <a:latin typeface="Carlito"/>
                <a:cs typeface="Carlito"/>
              </a:rPr>
              <a:t>hari  </a:t>
            </a:r>
            <a:r>
              <a:rPr sz="1000" spc="-7" dirty="0">
                <a:solidFill>
                  <a:srgbClr val="FFFFFF"/>
                </a:solidFill>
                <a:latin typeface="Carlito"/>
                <a:cs typeface="Carlito"/>
              </a:rPr>
              <a:t>setelahnya</a:t>
            </a:r>
            <a:endParaRPr sz="1000" dirty="0">
              <a:latin typeface="Carlito"/>
              <a:cs typeface="Carlito"/>
            </a:endParaRPr>
          </a:p>
        </p:txBody>
      </p:sp>
      <p:sp>
        <p:nvSpPr>
          <p:cNvPr id="12" name="object 9"/>
          <p:cNvSpPr txBox="1"/>
          <p:nvPr/>
        </p:nvSpPr>
        <p:spPr>
          <a:xfrm>
            <a:off x="2771565" y="3802306"/>
            <a:ext cx="1154032" cy="878753"/>
          </a:xfrm>
          <a:prstGeom prst="rect">
            <a:avLst/>
          </a:prstGeom>
          <a:solidFill>
            <a:schemeClr val="accent6">
              <a:lumMod val="50000"/>
            </a:schemeClr>
          </a:solidFill>
        </p:spPr>
        <p:txBody>
          <a:bodyPr vert="horz" wrap="square" lIns="0" tIns="108254" rIns="0" bIns="0" rtlCol="0">
            <a:spAutoFit/>
          </a:bodyPr>
          <a:lstStyle/>
          <a:p>
            <a:pPr marL="69162" marR="63148" algn="ctr">
              <a:spcBef>
                <a:spcPts val="852"/>
              </a:spcBef>
            </a:pPr>
            <a:r>
              <a:rPr sz="1000" spc="-7" dirty="0">
                <a:solidFill>
                  <a:srgbClr val="FFFFFF"/>
                </a:solidFill>
                <a:latin typeface="Carlito"/>
                <a:cs typeface="Carlito"/>
              </a:rPr>
              <a:t>Pelaporan TW2  </a:t>
            </a:r>
            <a:r>
              <a:rPr sz="1000" spc="-10" dirty="0">
                <a:solidFill>
                  <a:srgbClr val="FFFFFF"/>
                </a:solidFill>
                <a:latin typeface="Carlito"/>
                <a:cs typeface="Carlito"/>
              </a:rPr>
              <a:t>Verifikasi </a:t>
            </a:r>
            <a:r>
              <a:rPr sz="1000" spc="-7" dirty="0">
                <a:solidFill>
                  <a:srgbClr val="FFFFFF"/>
                </a:solidFill>
                <a:latin typeface="Carlito"/>
                <a:cs typeface="Carlito"/>
              </a:rPr>
              <a:t>akan  dibuka tanggal </a:t>
            </a:r>
            <a:r>
              <a:rPr sz="1000" spc="-3" dirty="0">
                <a:solidFill>
                  <a:srgbClr val="FFFFFF"/>
                </a:solidFill>
                <a:latin typeface="Carlito"/>
                <a:cs typeface="Carlito"/>
              </a:rPr>
              <a:t>1</a:t>
            </a:r>
            <a:r>
              <a:rPr sz="1000" spc="-47" dirty="0">
                <a:solidFill>
                  <a:srgbClr val="FFFFFF"/>
                </a:solidFill>
                <a:latin typeface="Carlito"/>
                <a:cs typeface="Carlito"/>
              </a:rPr>
              <a:t> </a:t>
            </a:r>
            <a:r>
              <a:rPr sz="1000" spc="-3" dirty="0">
                <a:solidFill>
                  <a:srgbClr val="FFFFFF"/>
                </a:solidFill>
                <a:latin typeface="Carlito"/>
                <a:cs typeface="Carlito"/>
              </a:rPr>
              <a:t>Juli  dan </a:t>
            </a:r>
            <a:r>
              <a:rPr sz="1000" spc="-7" dirty="0">
                <a:solidFill>
                  <a:srgbClr val="FFFFFF"/>
                </a:solidFill>
                <a:latin typeface="Carlito"/>
                <a:cs typeface="Carlito"/>
              </a:rPr>
              <a:t>akan </a:t>
            </a:r>
            <a:r>
              <a:rPr sz="1000" b="1" spc="-3" dirty="0">
                <a:solidFill>
                  <a:srgbClr val="FFFFFF"/>
                </a:solidFill>
                <a:latin typeface="Carlito"/>
                <a:cs typeface="Carlito"/>
              </a:rPr>
              <a:t>ditutup</a:t>
            </a:r>
            <a:r>
              <a:rPr sz="1000" b="1" spc="-61" dirty="0">
                <a:solidFill>
                  <a:srgbClr val="FFFFFF"/>
                </a:solidFill>
                <a:latin typeface="Carlito"/>
                <a:cs typeface="Carlito"/>
              </a:rPr>
              <a:t> </a:t>
            </a:r>
            <a:r>
              <a:rPr sz="1000" b="1" spc="-7" dirty="0">
                <a:solidFill>
                  <a:srgbClr val="FFFFFF"/>
                </a:solidFill>
                <a:latin typeface="Carlito"/>
                <a:cs typeface="Carlito"/>
              </a:rPr>
              <a:t>14</a:t>
            </a:r>
            <a:r>
              <a:rPr sz="1000" spc="-7" dirty="0">
                <a:solidFill>
                  <a:srgbClr val="FFFFFF"/>
                </a:solidFill>
                <a:latin typeface="Carlito"/>
                <a:cs typeface="Carlito"/>
              </a:rPr>
              <a:t>  </a:t>
            </a:r>
            <a:r>
              <a:rPr sz="1000" spc="-3" dirty="0">
                <a:solidFill>
                  <a:srgbClr val="FFFFFF"/>
                </a:solidFill>
                <a:latin typeface="Carlito"/>
                <a:cs typeface="Carlito"/>
              </a:rPr>
              <a:t>hari</a:t>
            </a:r>
            <a:r>
              <a:rPr sz="1000" spc="-10" dirty="0">
                <a:solidFill>
                  <a:srgbClr val="FFFFFF"/>
                </a:solidFill>
                <a:latin typeface="Carlito"/>
                <a:cs typeface="Carlito"/>
              </a:rPr>
              <a:t> </a:t>
            </a:r>
            <a:r>
              <a:rPr sz="1000" spc="-7" dirty="0">
                <a:solidFill>
                  <a:srgbClr val="FFFFFF"/>
                </a:solidFill>
                <a:latin typeface="Carlito"/>
                <a:cs typeface="Carlito"/>
              </a:rPr>
              <a:t>setelahnya</a:t>
            </a:r>
            <a:endParaRPr sz="1000" dirty="0">
              <a:latin typeface="Carlito"/>
              <a:cs typeface="Carlito"/>
            </a:endParaRPr>
          </a:p>
        </p:txBody>
      </p:sp>
      <p:sp>
        <p:nvSpPr>
          <p:cNvPr id="13" name="object 10"/>
          <p:cNvSpPr txBox="1"/>
          <p:nvPr/>
        </p:nvSpPr>
        <p:spPr>
          <a:xfrm>
            <a:off x="4146481" y="2474398"/>
            <a:ext cx="1152850" cy="948922"/>
          </a:xfrm>
          <a:prstGeom prst="rect">
            <a:avLst/>
          </a:prstGeom>
          <a:solidFill>
            <a:schemeClr val="accent6">
              <a:lumMod val="50000"/>
            </a:schemeClr>
          </a:solidFill>
        </p:spPr>
        <p:txBody>
          <a:bodyPr vert="horz" wrap="square" lIns="0" tIns="25345" rIns="0" bIns="0" rtlCol="0">
            <a:spAutoFit/>
          </a:bodyPr>
          <a:lstStyle/>
          <a:p>
            <a:pPr marL="131021" marR="126725" indent="859" algn="ctr">
              <a:spcBef>
                <a:spcPts val="200"/>
              </a:spcBef>
            </a:pPr>
            <a:r>
              <a:rPr sz="1000" spc="-10" dirty="0">
                <a:solidFill>
                  <a:srgbClr val="FFFFFF"/>
                </a:solidFill>
                <a:latin typeface="Carlito"/>
                <a:cs typeface="Carlito"/>
              </a:rPr>
              <a:t>Pelaporan </a:t>
            </a:r>
            <a:r>
              <a:rPr sz="1000" spc="-7" dirty="0">
                <a:solidFill>
                  <a:srgbClr val="FFFFFF"/>
                </a:solidFill>
                <a:latin typeface="Carlito"/>
                <a:cs typeface="Carlito"/>
              </a:rPr>
              <a:t>TW3  </a:t>
            </a:r>
            <a:r>
              <a:rPr sz="1000" spc="-10" dirty="0">
                <a:solidFill>
                  <a:srgbClr val="FFFFFF"/>
                </a:solidFill>
                <a:latin typeface="Carlito"/>
                <a:cs typeface="Carlito"/>
              </a:rPr>
              <a:t>Verifikasi </a:t>
            </a:r>
            <a:r>
              <a:rPr sz="1000" spc="-7" dirty="0">
                <a:solidFill>
                  <a:srgbClr val="FFFFFF"/>
                </a:solidFill>
                <a:latin typeface="Carlito"/>
                <a:cs typeface="Carlito"/>
              </a:rPr>
              <a:t>akan  dibuka tanggal </a:t>
            </a:r>
            <a:r>
              <a:rPr sz="1000" spc="-3" dirty="0">
                <a:solidFill>
                  <a:srgbClr val="FFFFFF"/>
                </a:solidFill>
                <a:latin typeface="Carlito"/>
                <a:cs typeface="Carlito"/>
              </a:rPr>
              <a:t>1  </a:t>
            </a:r>
            <a:r>
              <a:rPr sz="1000" spc="-7" dirty="0">
                <a:solidFill>
                  <a:srgbClr val="FFFFFF"/>
                </a:solidFill>
                <a:latin typeface="Carlito"/>
                <a:cs typeface="Carlito"/>
              </a:rPr>
              <a:t>Oktober </a:t>
            </a:r>
            <a:r>
              <a:rPr sz="1000" spc="-3" dirty="0">
                <a:solidFill>
                  <a:srgbClr val="FFFFFF"/>
                </a:solidFill>
                <a:latin typeface="Carlito"/>
                <a:cs typeface="Carlito"/>
              </a:rPr>
              <a:t>dan</a:t>
            </a:r>
            <a:r>
              <a:rPr sz="1000" spc="-41" dirty="0">
                <a:solidFill>
                  <a:srgbClr val="FFFFFF"/>
                </a:solidFill>
                <a:latin typeface="Carlito"/>
                <a:cs typeface="Carlito"/>
              </a:rPr>
              <a:t> </a:t>
            </a:r>
            <a:r>
              <a:rPr sz="1000" spc="-7" dirty="0">
                <a:solidFill>
                  <a:srgbClr val="FFFFFF"/>
                </a:solidFill>
                <a:latin typeface="Carlito"/>
                <a:cs typeface="Carlito"/>
              </a:rPr>
              <a:t>akan  </a:t>
            </a:r>
            <a:r>
              <a:rPr sz="1000" b="1" spc="-3" dirty="0">
                <a:solidFill>
                  <a:srgbClr val="FFFFFF"/>
                </a:solidFill>
                <a:latin typeface="Carlito"/>
                <a:cs typeface="Carlito"/>
              </a:rPr>
              <a:t>ditutup 14 </a:t>
            </a:r>
            <a:r>
              <a:rPr sz="1000" spc="-3" dirty="0">
                <a:solidFill>
                  <a:srgbClr val="FFFFFF"/>
                </a:solidFill>
                <a:latin typeface="Carlito"/>
                <a:cs typeface="Carlito"/>
              </a:rPr>
              <a:t>hari  </a:t>
            </a:r>
            <a:r>
              <a:rPr sz="1000" spc="-7" dirty="0">
                <a:solidFill>
                  <a:srgbClr val="FFFFFF"/>
                </a:solidFill>
                <a:latin typeface="Carlito"/>
                <a:cs typeface="Carlito"/>
              </a:rPr>
              <a:t>setelahnya</a:t>
            </a:r>
            <a:endParaRPr sz="1000" dirty="0">
              <a:latin typeface="Carlito"/>
              <a:cs typeface="Carlito"/>
            </a:endParaRPr>
          </a:p>
        </p:txBody>
      </p:sp>
      <p:sp>
        <p:nvSpPr>
          <p:cNvPr id="14" name="object 11"/>
          <p:cNvSpPr txBox="1"/>
          <p:nvPr/>
        </p:nvSpPr>
        <p:spPr>
          <a:xfrm>
            <a:off x="5602664" y="3792102"/>
            <a:ext cx="1154032" cy="949356"/>
          </a:xfrm>
          <a:prstGeom prst="rect">
            <a:avLst/>
          </a:prstGeom>
          <a:solidFill>
            <a:schemeClr val="accent6">
              <a:lumMod val="50000"/>
            </a:schemeClr>
          </a:solidFill>
        </p:spPr>
        <p:txBody>
          <a:bodyPr vert="horz" wrap="square" lIns="0" tIns="25775" rIns="0" bIns="0" rtlCol="0">
            <a:spAutoFit/>
          </a:bodyPr>
          <a:lstStyle/>
          <a:p>
            <a:pPr marL="67014" marR="61859" indent="859" algn="ctr">
              <a:spcBef>
                <a:spcPts val="203"/>
              </a:spcBef>
            </a:pPr>
            <a:r>
              <a:rPr sz="1000" spc="-10" dirty="0">
                <a:solidFill>
                  <a:srgbClr val="FFFFFF"/>
                </a:solidFill>
                <a:latin typeface="Carlito"/>
                <a:cs typeface="Carlito"/>
              </a:rPr>
              <a:t>Pelaporan </a:t>
            </a:r>
            <a:r>
              <a:rPr sz="1000" spc="-7" dirty="0">
                <a:solidFill>
                  <a:srgbClr val="FFFFFF"/>
                </a:solidFill>
                <a:latin typeface="Carlito"/>
                <a:cs typeface="Carlito"/>
              </a:rPr>
              <a:t>TW4  </a:t>
            </a:r>
            <a:r>
              <a:rPr sz="1000" spc="-10" dirty="0">
                <a:solidFill>
                  <a:srgbClr val="FFFFFF"/>
                </a:solidFill>
                <a:latin typeface="Carlito"/>
                <a:cs typeface="Carlito"/>
              </a:rPr>
              <a:t>Verifikasi </a:t>
            </a:r>
            <a:r>
              <a:rPr sz="1000" spc="-7" dirty="0">
                <a:solidFill>
                  <a:srgbClr val="FFFFFF"/>
                </a:solidFill>
                <a:latin typeface="Carlito"/>
                <a:cs typeface="Carlito"/>
              </a:rPr>
              <a:t>akan  dibuka tanggal </a:t>
            </a:r>
            <a:r>
              <a:rPr sz="1000" spc="-3" dirty="0">
                <a:solidFill>
                  <a:srgbClr val="FFFFFF"/>
                </a:solidFill>
                <a:latin typeface="Carlito"/>
                <a:cs typeface="Carlito"/>
              </a:rPr>
              <a:t>1  Januari </a:t>
            </a:r>
            <a:r>
              <a:rPr sz="1000" spc="-7" dirty="0">
                <a:solidFill>
                  <a:srgbClr val="FFFFFF"/>
                </a:solidFill>
                <a:latin typeface="Carlito"/>
                <a:cs typeface="Carlito"/>
              </a:rPr>
              <a:t>T+1 </a:t>
            </a:r>
            <a:r>
              <a:rPr sz="1000" spc="-3" dirty="0">
                <a:solidFill>
                  <a:srgbClr val="FFFFFF"/>
                </a:solidFill>
                <a:latin typeface="Carlito"/>
                <a:cs typeface="Carlito"/>
              </a:rPr>
              <a:t>dan  </a:t>
            </a:r>
            <a:r>
              <a:rPr sz="1000" spc="-7" dirty="0">
                <a:solidFill>
                  <a:srgbClr val="FFFFFF"/>
                </a:solidFill>
                <a:latin typeface="Carlito"/>
                <a:cs typeface="Carlito"/>
              </a:rPr>
              <a:t>akan </a:t>
            </a:r>
            <a:r>
              <a:rPr sz="1000" b="1" spc="-3" dirty="0">
                <a:solidFill>
                  <a:srgbClr val="FFFFFF"/>
                </a:solidFill>
                <a:latin typeface="Carlito"/>
                <a:cs typeface="Carlito"/>
              </a:rPr>
              <a:t>ditutup 14</a:t>
            </a:r>
            <a:r>
              <a:rPr sz="1000" spc="-47" dirty="0">
                <a:solidFill>
                  <a:srgbClr val="FFFFFF"/>
                </a:solidFill>
                <a:latin typeface="Carlito"/>
                <a:cs typeface="Carlito"/>
              </a:rPr>
              <a:t> </a:t>
            </a:r>
            <a:r>
              <a:rPr sz="1000" spc="-3" dirty="0">
                <a:solidFill>
                  <a:srgbClr val="FFFFFF"/>
                </a:solidFill>
                <a:latin typeface="Carlito"/>
                <a:cs typeface="Carlito"/>
              </a:rPr>
              <a:t>hari  </a:t>
            </a:r>
            <a:r>
              <a:rPr sz="1000" spc="-7" dirty="0">
                <a:solidFill>
                  <a:srgbClr val="FFFFFF"/>
                </a:solidFill>
                <a:latin typeface="Carlito"/>
                <a:cs typeface="Carlito"/>
              </a:rPr>
              <a:t>setelahnya</a:t>
            </a:r>
            <a:endParaRPr sz="1000" dirty="0">
              <a:latin typeface="Carlito"/>
              <a:cs typeface="Carlito"/>
            </a:endParaRPr>
          </a:p>
        </p:txBody>
      </p:sp>
    </p:spTree>
    <p:extLst>
      <p:ext uri="{BB962C8B-B14F-4D97-AF65-F5344CB8AC3E}">
        <p14:creationId xmlns:p14="http://schemas.microsoft.com/office/powerpoint/2010/main" val="2113611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3600" y="144000"/>
            <a:ext cx="6520220" cy="344032"/>
          </a:xfrm>
        </p:spPr>
        <p:txBody>
          <a:bodyPr>
            <a:noAutofit/>
          </a:bodyPr>
          <a:lstStyle/>
          <a:p>
            <a:r>
              <a:rPr lang="id-ID" dirty="0"/>
              <a:t>Lanjutan ... (TAHAPAN PELAPORAN KINERJA)</a:t>
            </a:r>
          </a:p>
        </p:txBody>
      </p:sp>
      <p:pic>
        <p:nvPicPr>
          <p:cNvPr id="4" name="Content Placeholder 3"/>
          <p:cNvPicPr>
            <a:picLocks noChangeAspect="1"/>
          </p:cNvPicPr>
          <p:nvPr/>
        </p:nvPicPr>
        <p:blipFill>
          <a:blip r:embed="rId2"/>
          <a:stretch>
            <a:fillRect/>
          </a:stretch>
        </p:blipFill>
        <p:spPr>
          <a:xfrm>
            <a:off x="120502" y="575638"/>
            <a:ext cx="723900" cy="527050"/>
          </a:xfrm>
          <a:prstGeom prst="rect">
            <a:avLst/>
          </a:prstGeom>
        </p:spPr>
      </p:pic>
      <p:sp>
        <p:nvSpPr>
          <p:cNvPr id="5" name="Rectangle 4"/>
          <p:cNvSpPr/>
          <p:nvPr/>
        </p:nvSpPr>
        <p:spPr>
          <a:xfrm>
            <a:off x="1020502" y="548344"/>
            <a:ext cx="6171710" cy="2309415"/>
          </a:xfrm>
          <a:prstGeom prst="rect">
            <a:avLst/>
          </a:prstGeom>
          <a:solidFill>
            <a:schemeClr val="accent6">
              <a:lumMod val="40000"/>
              <a:lumOff val="60000"/>
            </a:schemeClr>
          </a:solidFill>
        </p:spPr>
        <p:txBody>
          <a:bodyPr wrap="square" tIns="46800">
            <a:spAutoFit/>
          </a:bodyPr>
          <a:lstStyle/>
          <a:p>
            <a:pPr algn="just"/>
            <a:r>
              <a:rPr lang="en-US" sz="1200" b="1" dirty="0" err="1"/>
              <a:t>Pengukuran</a:t>
            </a:r>
            <a:r>
              <a:rPr lang="id-ID" sz="1200" b="1" dirty="0"/>
              <a:t> Kinerja</a:t>
            </a:r>
            <a:r>
              <a:rPr lang="en-US" sz="1200" b="1" dirty="0"/>
              <a:t> </a:t>
            </a:r>
            <a:r>
              <a:rPr lang="id-ID" sz="1200" dirty="0">
                <a:cs typeface="Aharoni" panose="02010803020104030203" pitchFamily="2" charset="-79"/>
              </a:rPr>
              <a:t>adalah proses sistematis dan berkesinambungan untuk menilai keberhasilan dan/atau kegagalan pelaksanaan kegiatan sesuai dengan sasaran, tujuan, program, kebijakan, anggaran, dan target yang telah ditetapkan, dengan cara membandingkan tingkat kinerja yang dicapai dengan standar, rencana, atau target sebagaimana indikator kinerja yang telah ditetapkan. </a:t>
            </a:r>
            <a:r>
              <a:rPr lang="id-ID" sz="1200" dirty="0"/>
              <a:t>Cakupan Pengukuran Kinerja meliputi:</a:t>
            </a:r>
          </a:p>
          <a:p>
            <a:pPr marL="228600" indent="-228600" algn="just">
              <a:buFont typeface="+mj-lt"/>
              <a:buAutoNum type="alphaLcPeriod"/>
            </a:pPr>
            <a:r>
              <a:rPr lang="id-ID" sz="1200" dirty="0"/>
              <a:t>Sasaran;</a:t>
            </a:r>
          </a:p>
          <a:p>
            <a:pPr marL="228600" indent="-228600" algn="just">
              <a:buFont typeface="+mj-lt"/>
              <a:buAutoNum type="alphaLcPeriod"/>
            </a:pPr>
            <a:r>
              <a:rPr lang="id-ID" sz="1200" dirty="0"/>
              <a:t>Indikator kinerja;</a:t>
            </a:r>
          </a:p>
          <a:p>
            <a:pPr marL="228600" indent="-228600" algn="just">
              <a:buFont typeface="+mj-lt"/>
              <a:buAutoNum type="alphaLcPeriod"/>
            </a:pPr>
            <a:r>
              <a:rPr lang="id-ID" sz="1200" dirty="0"/>
              <a:t>Target;</a:t>
            </a:r>
          </a:p>
          <a:p>
            <a:pPr marL="228600" indent="-228600" algn="just">
              <a:buFont typeface="+mj-lt"/>
              <a:buAutoNum type="alphaLcPeriod"/>
            </a:pPr>
            <a:r>
              <a:rPr lang="id-ID" sz="1200" dirty="0"/>
              <a:t>Realisasi;</a:t>
            </a:r>
          </a:p>
          <a:p>
            <a:pPr marL="228600" indent="-228600" algn="just">
              <a:buFont typeface="+mj-lt"/>
              <a:buAutoNum type="alphaLcPeriod"/>
            </a:pPr>
            <a:r>
              <a:rPr lang="id-ID" sz="1200" dirty="0"/>
              <a:t>Pagu Anggaran; dan</a:t>
            </a:r>
          </a:p>
          <a:p>
            <a:pPr marL="228600" indent="-228600" algn="just">
              <a:buFont typeface="+mj-lt"/>
              <a:buAutoNum type="alphaLcPeriod"/>
            </a:pPr>
            <a:r>
              <a:rPr lang="id-ID" sz="1200" dirty="0"/>
              <a:t>Realisasi anggaran.</a:t>
            </a:r>
          </a:p>
          <a:p>
            <a:pPr algn="just"/>
            <a:r>
              <a:rPr lang="id-ID" sz="1200" b="1" dirty="0"/>
              <a:t>(Pasal 20)</a:t>
            </a:r>
            <a:endParaRPr lang="en-US" sz="1200" dirty="0"/>
          </a:p>
        </p:txBody>
      </p:sp>
      <p:pic>
        <p:nvPicPr>
          <p:cNvPr id="6" name="Picture 5"/>
          <p:cNvPicPr>
            <a:picLocks noChangeAspect="1"/>
          </p:cNvPicPr>
          <p:nvPr/>
        </p:nvPicPr>
        <p:blipFill>
          <a:blip r:embed="rId3"/>
          <a:stretch>
            <a:fillRect/>
          </a:stretch>
        </p:blipFill>
        <p:spPr>
          <a:xfrm>
            <a:off x="120502" y="2984181"/>
            <a:ext cx="771172" cy="588526"/>
          </a:xfrm>
          <a:prstGeom prst="rect">
            <a:avLst/>
          </a:prstGeom>
        </p:spPr>
      </p:pic>
      <p:sp>
        <p:nvSpPr>
          <p:cNvPr id="7" name="Rectangle 6"/>
          <p:cNvSpPr/>
          <p:nvPr/>
        </p:nvSpPr>
        <p:spPr>
          <a:xfrm>
            <a:off x="1020502" y="2984181"/>
            <a:ext cx="6171710" cy="1754326"/>
          </a:xfrm>
          <a:prstGeom prst="rect">
            <a:avLst/>
          </a:prstGeom>
          <a:solidFill>
            <a:schemeClr val="accent6">
              <a:lumMod val="40000"/>
              <a:lumOff val="60000"/>
            </a:schemeClr>
          </a:solidFill>
        </p:spPr>
        <p:txBody>
          <a:bodyPr wrap="square">
            <a:spAutoFit/>
          </a:bodyPr>
          <a:lstStyle/>
          <a:p>
            <a:pPr algn="just"/>
            <a:r>
              <a:rPr lang="en-US" sz="1200" b="1" dirty="0" err="1"/>
              <a:t>Pengelolaan</a:t>
            </a:r>
            <a:r>
              <a:rPr lang="en-US" sz="1200" b="1" dirty="0"/>
              <a:t> </a:t>
            </a:r>
            <a:r>
              <a:rPr lang="id-ID" sz="1200" b="1" dirty="0"/>
              <a:t>Data </a:t>
            </a:r>
            <a:r>
              <a:rPr lang="en-US" sz="1200" b="1" dirty="0" err="1"/>
              <a:t>Kinerja</a:t>
            </a:r>
            <a:r>
              <a:rPr lang="id-ID" sz="1200" b="1" dirty="0"/>
              <a:t> </a:t>
            </a:r>
            <a:r>
              <a:rPr lang="id-ID" sz="1200" dirty="0">
                <a:cs typeface="Aharoni" panose="02010803020104030203" pitchFamily="2" charset="-79"/>
              </a:rPr>
              <a:t>adalah kegiatan pencatatan, pengolahan dan pelaporan data kinerja </a:t>
            </a:r>
            <a:r>
              <a:rPr lang="id-ID" sz="1200" dirty="0"/>
              <a:t>yang mempertimbangkan kebutuhan informasi pada setiap tingkatan organisasi, kebutuhan manajerial, data/laporan keuangan yang dihasilkan dari sistem akuntansi dan statistik pemerintah yang mencakup:</a:t>
            </a:r>
          </a:p>
          <a:p>
            <a:pPr marL="228600" indent="-228600" algn="just">
              <a:buFont typeface="+mj-lt"/>
              <a:buAutoNum type="alphaLcPeriod"/>
            </a:pPr>
            <a:r>
              <a:rPr lang="id-ID" sz="1200" dirty="0"/>
              <a:t>Penetapan data dasar;</a:t>
            </a:r>
          </a:p>
          <a:p>
            <a:pPr marL="228600" indent="-228600" algn="just">
              <a:buFont typeface="+mj-lt"/>
              <a:buAutoNum type="alphaLcPeriod"/>
            </a:pPr>
            <a:r>
              <a:rPr lang="id-ID" sz="1200" dirty="0"/>
              <a:t>Penyediaan instrumen perolehan data berupa pencatatan dan registrasi;</a:t>
            </a:r>
          </a:p>
          <a:p>
            <a:pPr marL="228600" indent="-228600" algn="just">
              <a:buFont typeface="+mj-lt"/>
              <a:buAutoNum type="alphaLcPeriod"/>
            </a:pPr>
            <a:r>
              <a:rPr lang="id-ID" sz="1200" dirty="0"/>
              <a:t>Penatausahaan dan penyimpanan data; dan</a:t>
            </a:r>
          </a:p>
          <a:p>
            <a:pPr marL="228600" indent="-228600" algn="just">
              <a:buFont typeface="+mj-lt"/>
              <a:buAutoNum type="alphaLcPeriod"/>
            </a:pPr>
            <a:r>
              <a:rPr lang="id-ID" sz="1200" dirty="0"/>
              <a:t>Pengkompilasian dan perangkuman.</a:t>
            </a:r>
          </a:p>
          <a:p>
            <a:pPr algn="just"/>
            <a:r>
              <a:rPr lang="id-ID" sz="1200" b="1" dirty="0"/>
              <a:t>(Pasal 22)</a:t>
            </a:r>
            <a:endParaRPr lang="id-ID" sz="1200" dirty="0"/>
          </a:p>
        </p:txBody>
      </p:sp>
      <p:sp>
        <p:nvSpPr>
          <p:cNvPr id="8" name="Slide Number Placeholder 2"/>
          <p:cNvSpPr>
            <a:spLocks noGrp="1"/>
          </p:cNvSpPr>
          <p:nvPr/>
        </p:nvSpPr>
        <p:spPr>
          <a:xfrm>
            <a:off x="7113270" y="5006975"/>
            <a:ext cx="446405" cy="251460"/>
          </a:xfrm>
          <a:prstGeom prst="rect">
            <a:avLst/>
          </a:prstGeom>
          <a:solidFill>
            <a:srgbClr val="F9BE19"/>
          </a:solid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defRPr/>
            </a:pPr>
            <a:r>
              <a:rPr lang="id-ID" b="1" dirty="0">
                <a:solidFill>
                  <a:schemeClr val="tx1"/>
                </a:solidFill>
                <a:latin typeface="Calibri" panose="020F0502020204030204"/>
              </a:rPr>
              <a:t>13</a:t>
            </a:r>
            <a:endParaRPr kumimoji="0" lang="en-US" sz="1200" b="1"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7588816"/>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a:spLocks noGrp="1"/>
          </p:cNvSpPr>
          <p:nvPr>
            <p:ph type="title"/>
          </p:nvPr>
        </p:nvSpPr>
        <p:spPr>
          <a:xfrm>
            <a:off x="343020" y="188791"/>
            <a:ext cx="6520220" cy="344032"/>
          </a:xfrm>
        </p:spPr>
        <p:txBody>
          <a:bodyPr>
            <a:noAutofit/>
          </a:bodyPr>
          <a:lstStyle/>
          <a:p>
            <a:pPr algn="l"/>
            <a:r>
              <a:rPr lang="id-ID" altLang="en-US" dirty="0"/>
              <a:t>Lanjutan ... (PENGGUNA E-MONEV BAPPENAS)</a:t>
            </a:r>
          </a:p>
        </p:txBody>
      </p:sp>
      <p:sp>
        <p:nvSpPr>
          <p:cNvPr id="5" name="Slide Number Placeholder 2"/>
          <p:cNvSpPr>
            <a:spLocks noGrp="1"/>
          </p:cNvSpPr>
          <p:nvPr/>
        </p:nvSpPr>
        <p:spPr>
          <a:xfrm>
            <a:off x="7113276" y="5006975"/>
            <a:ext cx="446405" cy="251460"/>
          </a:xfrm>
          <a:prstGeom prst="rect">
            <a:avLst/>
          </a:prstGeom>
          <a:solidFill>
            <a:srgbClr val="F9BE19"/>
          </a:solidFill>
        </p:spPr>
        <p:txBody>
          <a:bodyPr vert="horz" lIns="91365" tIns="45684" rIns="91365" bIns="45684"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32">
              <a:defRPr/>
            </a:pPr>
            <a:fld id="{05502A5B-6024-440D-A5A9-5A109256076E}" type="slidenum">
              <a:rPr lang="en-US" b="1">
                <a:solidFill>
                  <a:schemeClr val="tx1"/>
                </a:solidFill>
                <a:latin typeface="Calibri" panose="020F0502020204030204"/>
              </a:rPr>
              <a:pPr defTabSz="913632">
                <a:defRPr/>
              </a:pPr>
              <a:t>150</a:t>
            </a:fld>
            <a:endParaRPr lang="en-US" b="1">
              <a:solidFill>
                <a:schemeClr val="tx1"/>
              </a:solidFill>
              <a:latin typeface="Calibri" panose="020F0502020204030204"/>
            </a:endParaRPr>
          </a:p>
        </p:txBody>
      </p:sp>
      <p:graphicFrame>
        <p:nvGraphicFramePr>
          <p:cNvPr id="4" name="Content Placeholder 3"/>
          <p:cNvGraphicFramePr>
            <a:graphicFrameLocks/>
          </p:cNvGraphicFramePr>
          <p:nvPr/>
        </p:nvGraphicFramePr>
        <p:xfrm>
          <a:off x="377984" y="722238"/>
          <a:ext cx="6706441" cy="1906277"/>
        </p:xfrm>
        <a:graphic>
          <a:graphicData uri="http://schemas.openxmlformats.org/drawingml/2006/table">
            <a:tbl>
              <a:tblPr firstRow="1" bandRow="1">
                <a:tableStyleId>{2A488322-F2BA-4B5B-9748-0D474271808F}</a:tableStyleId>
              </a:tblPr>
              <a:tblGrid>
                <a:gridCol w="622441">
                  <a:extLst>
                    <a:ext uri="{9D8B030D-6E8A-4147-A177-3AD203B41FA5}">
                      <a16:colId xmlns:a16="http://schemas.microsoft.com/office/drawing/2014/main" val="20000"/>
                    </a:ext>
                  </a:extLst>
                </a:gridCol>
                <a:gridCol w="1656000">
                  <a:extLst>
                    <a:ext uri="{9D8B030D-6E8A-4147-A177-3AD203B41FA5}">
                      <a16:colId xmlns:a16="http://schemas.microsoft.com/office/drawing/2014/main" val="20001"/>
                    </a:ext>
                  </a:extLst>
                </a:gridCol>
                <a:gridCol w="4428000">
                  <a:extLst>
                    <a:ext uri="{9D8B030D-6E8A-4147-A177-3AD203B41FA5}">
                      <a16:colId xmlns:a16="http://schemas.microsoft.com/office/drawing/2014/main" val="20002"/>
                    </a:ext>
                  </a:extLst>
                </a:gridCol>
              </a:tblGrid>
              <a:tr h="216000">
                <a:tc>
                  <a:txBody>
                    <a:bodyPr/>
                    <a:lstStyle/>
                    <a:p>
                      <a:pPr algn="ctr">
                        <a:lnSpc>
                          <a:spcPct val="100000"/>
                        </a:lnSpc>
                        <a:spcBef>
                          <a:spcPts val="0"/>
                        </a:spcBef>
                      </a:pPr>
                      <a:r>
                        <a:rPr lang="en-ID" sz="1100" dirty="0"/>
                        <a:t>USER</a:t>
                      </a:r>
                      <a:endParaRPr lang="en-ID" sz="1100" dirty="0">
                        <a:latin typeface="Arial" panose="020B0604020202020204" pitchFamily="34" charset="0"/>
                        <a:cs typeface="Arial" panose="020B0604020202020204" pitchFamily="34" charset="0"/>
                      </a:endParaRPr>
                    </a:p>
                  </a:txBody>
                  <a:tcPr marL="0" marR="0" marT="527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Bef>
                          <a:spcPts val="0"/>
                        </a:spcBef>
                      </a:pPr>
                      <a:r>
                        <a:rPr lang="en-ID" sz="1100" spc="-10" dirty="0"/>
                        <a:t>ORGANISASI</a:t>
                      </a:r>
                      <a:endParaRPr lang="en-ID" sz="1100" dirty="0">
                        <a:latin typeface="Arial" panose="020B0604020202020204" pitchFamily="34" charset="0"/>
                        <a:cs typeface="Arial" panose="020B0604020202020204" pitchFamily="34" charset="0"/>
                      </a:endParaRPr>
                    </a:p>
                  </a:txBody>
                  <a:tcPr marL="0" marR="0" marT="527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270" algn="ctr">
                        <a:lnSpc>
                          <a:spcPct val="100000"/>
                        </a:lnSpc>
                        <a:spcBef>
                          <a:spcPts val="0"/>
                        </a:spcBef>
                      </a:pPr>
                      <a:r>
                        <a:rPr lang="en-ID" sz="1100" spc="-30" dirty="0"/>
                        <a:t>TUGAS</a:t>
                      </a:r>
                      <a:endParaRPr lang="en-ID" sz="1100" dirty="0">
                        <a:latin typeface="Arial" panose="020B0604020202020204" pitchFamily="34" charset="0"/>
                        <a:cs typeface="Arial" panose="020B0604020202020204" pitchFamily="34" charset="0"/>
                      </a:endParaRPr>
                    </a:p>
                  </a:txBody>
                  <a:tcPr marL="0" marR="0" marT="527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576000">
                <a:tc>
                  <a:txBody>
                    <a:bodyPr/>
                    <a:lstStyle/>
                    <a:p>
                      <a:pPr algn="ctr">
                        <a:lnSpc>
                          <a:spcPct val="100000"/>
                        </a:lnSpc>
                        <a:spcBef>
                          <a:spcPts val="0"/>
                        </a:spcBef>
                      </a:pPr>
                      <a:r>
                        <a:rPr sz="1100" spc="-5" dirty="0"/>
                        <a:t>K4</a:t>
                      </a:r>
                      <a:endParaRPr sz="1100" dirty="0">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91440" marR="227329">
                        <a:lnSpc>
                          <a:spcPct val="100000"/>
                        </a:lnSpc>
                        <a:spcBef>
                          <a:spcPts val="0"/>
                        </a:spcBef>
                      </a:pPr>
                      <a:r>
                        <a:rPr sz="1100" dirty="0"/>
                        <a:t>Unit </a:t>
                      </a:r>
                      <a:r>
                        <a:rPr sz="1100" spc="-5" dirty="0"/>
                        <a:t>Kerja Eselon </a:t>
                      </a:r>
                      <a:r>
                        <a:rPr sz="1100" dirty="0"/>
                        <a:t>1 </a:t>
                      </a:r>
                      <a:r>
                        <a:rPr sz="1100" spc="-5" dirty="0"/>
                        <a:t>(termasuk </a:t>
                      </a:r>
                      <a:r>
                        <a:rPr sz="1100" spc="-15" dirty="0"/>
                        <a:t>koordinator  </a:t>
                      </a:r>
                      <a:r>
                        <a:rPr sz="1100" spc="-10" dirty="0"/>
                        <a:t>program</a:t>
                      </a:r>
                      <a:r>
                        <a:rPr sz="1100" spc="-25" dirty="0"/>
                        <a:t> </a:t>
                      </a:r>
                      <a:r>
                        <a:rPr sz="1100" spc="-5" dirty="0"/>
                        <a:t>lintas)</a:t>
                      </a:r>
                      <a:endParaRPr sz="1100" dirty="0">
                        <a:latin typeface="Arial" panose="020B0604020202020204" pitchFamily="34" charset="0"/>
                        <a:cs typeface="Arial" panose="020B0604020202020204" pitchFamily="34" charset="0"/>
                      </a:endParaRPr>
                    </a:p>
                  </a:txBody>
                  <a:tcPr marL="0" marR="0" marT="11543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378460" indent="-287020">
                        <a:lnSpc>
                          <a:spcPct val="100000"/>
                        </a:lnSpc>
                        <a:spcBef>
                          <a:spcPts val="0"/>
                        </a:spcBef>
                        <a:buFont typeface="Arial"/>
                        <a:buChar char="•"/>
                        <a:tabLst>
                          <a:tab pos="378460" algn="l"/>
                          <a:tab pos="379095" algn="l"/>
                        </a:tabLst>
                      </a:pPr>
                      <a:r>
                        <a:rPr sz="1100" spc="-5" dirty="0"/>
                        <a:t>Pengendalian pelaksanaan Renja-KL </a:t>
                      </a:r>
                      <a:r>
                        <a:rPr sz="1100" spc="-10" dirty="0"/>
                        <a:t>(program </a:t>
                      </a:r>
                      <a:r>
                        <a:rPr sz="1100" spc="-5" dirty="0"/>
                        <a:t>dan</a:t>
                      </a:r>
                      <a:r>
                        <a:rPr sz="1100" spc="-105" dirty="0"/>
                        <a:t> </a:t>
                      </a:r>
                      <a:r>
                        <a:rPr sz="1100" spc="-15" dirty="0" err="1"/>
                        <a:t>kegiatan</a:t>
                      </a:r>
                      <a:r>
                        <a:rPr sz="1100" spc="-15" dirty="0"/>
                        <a:t> </a:t>
                      </a:r>
                      <a:r>
                        <a:rPr sz="1100" spc="-5" dirty="0" err="1"/>
                        <a:t>dilingkupnya</a:t>
                      </a:r>
                      <a:r>
                        <a:rPr sz="1100" spc="-5" dirty="0"/>
                        <a:t>).</a:t>
                      </a:r>
                      <a:endParaRPr sz="1100" dirty="0"/>
                    </a:p>
                    <a:p>
                      <a:pPr marL="378460" indent="-287020">
                        <a:lnSpc>
                          <a:spcPct val="100000"/>
                        </a:lnSpc>
                        <a:spcBef>
                          <a:spcPts val="0"/>
                        </a:spcBef>
                        <a:buFont typeface="Arial"/>
                        <a:buChar char="•"/>
                        <a:tabLst>
                          <a:tab pos="378460" algn="l"/>
                          <a:tab pos="379095" algn="l"/>
                        </a:tabLst>
                      </a:pPr>
                      <a:r>
                        <a:rPr sz="1100" spc="-5" dirty="0"/>
                        <a:t>Entri </a:t>
                      </a:r>
                      <a:r>
                        <a:rPr sz="1100" spc="-10" dirty="0"/>
                        <a:t>data </a:t>
                      </a:r>
                      <a:r>
                        <a:rPr sz="1100" spc="-5" dirty="0"/>
                        <a:t>realisasi </a:t>
                      </a:r>
                      <a:r>
                        <a:rPr sz="1100" spc="-10" dirty="0"/>
                        <a:t>indikator </a:t>
                      </a:r>
                      <a:r>
                        <a:rPr sz="1100" dirty="0"/>
                        <a:t>kinerja</a:t>
                      </a:r>
                      <a:r>
                        <a:rPr sz="1100" spc="-15" dirty="0"/>
                        <a:t> </a:t>
                      </a:r>
                      <a:r>
                        <a:rPr sz="1100" spc="-10" dirty="0"/>
                        <a:t>program</a:t>
                      </a:r>
                      <a:endParaRPr sz="1100" dirty="0">
                        <a:latin typeface="Arial" panose="020B0604020202020204" pitchFamily="34" charset="0"/>
                        <a:cs typeface="Arial" panose="020B0604020202020204" pitchFamily="34" charset="0"/>
                      </a:endParaRPr>
                    </a:p>
                  </a:txBody>
                  <a:tcPr marL="0" marR="0" marT="261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689635">
                <a:tc>
                  <a:txBody>
                    <a:bodyPr/>
                    <a:lstStyle/>
                    <a:p>
                      <a:pPr algn="ctr">
                        <a:lnSpc>
                          <a:spcPct val="100000"/>
                        </a:lnSpc>
                        <a:spcBef>
                          <a:spcPts val="0"/>
                        </a:spcBef>
                      </a:pPr>
                      <a:r>
                        <a:rPr sz="1100" spc="-5" dirty="0"/>
                        <a:t>K5</a:t>
                      </a:r>
                      <a:endParaRPr sz="1100" dirty="0">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91440" marR="227329">
                        <a:lnSpc>
                          <a:spcPct val="100000"/>
                        </a:lnSpc>
                        <a:spcBef>
                          <a:spcPts val="0"/>
                        </a:spcBef>
                      </a:pPr>
                      <a:r>
                        <a:rPr sz="1100" dirty="0"/>
                        <a:t>Unit </a:t>
                      </a:r>
                      <a:r>
                        <a:rPr sz="1100" spc="-5" dirty="0"/>
                        <a:t>Kerja Eselon </a:t>
                      </a:r>
                      <a:r>
                        <a:rPr sz="1100" dirty="0"/>
                        <a:t>2 </a:t>
                      </a:r>
                      <a:r>
                        <a:rPr sz="1100" spc="-5" dirty="0"/>
                        <a:t>(termasuk </a:t>
                      </a:r>
                      <a:r>
                        <a:rPr sz="1100" spc="-15" dirty="0"/>
                        <a:t>koordinator  </a:t>
                      </a:r>
                      <a:r>
                        <a:rPr sz="1100" spc="-10" dirty="0"/>
                        <a:t>program</a:t>
                      </a:r>
                      <a:r>
                        <a:rPr sz="1100" spc="-25" dirty="0"/>
                        <a:t> </a:t>
                      </a:r>
                      <a:r>
                        <a:rPr sz="1100" spc="-5" dirty="0"/>
                        <a:t>lintas)</a:t>
                      </a:r>
                      <a:endParaRPr sz="1100" dirty="0">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378460" marR="410209" indent="-287020">
                        <a:lnSpc>
                          <a:spcPct val="100000"/>
                        </a:lnSpc>
                        <a:spcBef>
                          <a:spcPts val="0"/>
                        </a:spcBef>
                        <a:buFont typeface="Arial"/>
                        <a:buChar char="•"/>
                        <a:tabLst>
                          <a:tab pos="378460" algn="l"/>
                          <a:tab pos="379095" algn="l"/>
                        </a:tabLst>
                      </a:pPr>
                      <a:r>
                        <a:rPr sz="1100" spc="-5" dirty="0"/>
                        <a:t>Pengendalian pelaksanaan Renja-KL </a:t>
                      </a:r>
                      <a:r>
                        <a:rPr sz="1100" spc="-10" dirty="0"/>
                        <a:t>(level kegiatan, </a:t>
                      </a:r>
                      <a:r>
                        <a:rPr sz="1100" spc="-20" dirty="0"/>
                        <a:t>RO, </a:t>
                      </a:r>
                      <a:r>
                        <a:rPr sz="1100" spc="-10" dirty="0"/>
                        <a:t>RO (satker)  </a:t>
                      </a:r>
                      <a:r>
                        <a:rPr sz="1100" dirty="0"/>
                        <a:t>dan </a:t>
                      </a:r>
                      <a:r>
                        <a:rPr sz="1100" spc="-10" dirty="0" err="1"/>
                        <a:t>komponen</a:t>
                      </a:r>
                      <a:endParaRPr sz="1100" dirty="0"/>
                    </a:p>
                    <a:p>
                      <a:pPr marL="378460" indent="-287020">
                        <a:lnSpc>
                          <a:spcPct val="100000"/>
                        </a:lnSpc>
                        <a:spcBef>
                          <a:spcPts val="0"/>
                        </a:spcBef>
                        <a:buFont typeface="Arial"/>
                        <a:buChar char="•"/>
                        <a:tabLst>
                          <a:tab pos="378460" algn="l"/>
                          <a:tab pos="379095" algn="l"/>
                        </a:tabLst>
                      </a:pPr>
                      <a:r>
                        <a:rPr sz="1100" spc="-5" dirty="0"/>
                        <a:t>Entri </a:t>
                      </a:r>
                      <a:r>
                        <a:rPr sz="1100" spc="-10" dirty="0"/>
                        <a:t>data </a:t>
                      </a:r>
                      <a:r>
                        <a:rPr sz="1100" spc="-5" dirty="0"/>
                        <a:t>realisasi </a:t>
                      </a:r>
                      <a:r>
                        <a:rPr sz="1100" dirty="0"/>
                        <a:t>rincian </a:t>
                      </a:r>
                      <a:r>
                        <a:rPr sz="1100" spc="-5" dirty="0"/>
                        <a:t>output (RO) </a:t>
                      </a:r>
                      <a:r>
                        <a:rPr sz="1100" dirty="0"/>
                        <a:t>dan </a:t>
                      </a:r>
                      <a:r>
                        <a:rPr sz="1100" spc="-10" dirty="0"/>
                        <a:t>RO</a:t>
                      </a:r>
                      <a:r>
                        <a:rPr sz="1100" spc="-100" dirty="0"/>
                        <a:t> </a:t>
                      </a:r>
                      <a:r>
                        <a:rPr sz="1100" spc="-10" dirty="0"/>
                        <a:t>(satker)</a:t>
                      </a:r>
                      <a:endParaRPr sz="1100" dirty="0"/>
                    </a:p>
                    <a:p>
                      <a:pPr marL="378460" indent="-287020">
                        <a:lnSpc>
                          <a:spcPct val="100000"/>
                        </a:lnSpc>
                        <a:spcBef>
                          <a:spcPts val="0"/>
                        </a:spcBef>
                        <a:buFont typeface="Arial"/>
                        <a:buChar char="•"/>
                        <a:tabLst>
                          <a:tab pos="378460" algn="l"/>
                          <a:tab pos="379095" algn="l"/>
                        </a:tabLst>
                      </a:pPr>
                      <a:r>
                        <a:rPr sz="1100" spc="-5" dirty="0"/>
                        <a:t>Entri </a:t>
                      </a:r>
                      <a:r>
                        <a:rPr sz="1100" spc="-10" dirty="0"/>
                        <a:t>data </a:t>
                      </a:r>
                      <a:r>
                        <a:rPr sz="1100" spc="-5" dirty="0"/>
                        <a:t>realisasi </a:t>
                      </a:r>
                      <a:r>
                        <a:rPr sz="1100" spc="-10" dirty="0"/>
                        <a:t>indikator </a:t>
                      </a:r>
                      <a:r>
                        <a:rPr sz="1100" dirty="0"/>
                        <a:t>kinerja</a:t>
                      </a:r>
                      <a:r>
                        <a:rPr sz="1100" spc="-15" dirty="0"/>
                        <a:t> kegiatan</a:t>
                      </a:r>
                      <a:endParaRPr sz="1100" dirty="0">
                        <a:latin typeface="Arial" panose="020B0604020202020204" pitchFamily="34" charset="0"/>
                        <a:cs typeface="Arial" panose="020B0604020202020204" pitchFamily="34" charset="0"/>
                      </a:endParaRPr>
                    </a:p>
                  </a:txBody>
                  <a:tcPr marL="0" marR="0" marT="266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66523">
                <a:tc>
                  <a:txBody>
                    <a:bodyPr/>
                    <a:lstStyle/>
                    <a:p>
                      <a:pPr algn="ctr">
                        <a:lnSpc>
                          <a:spcPct val="100000"/>
                        </a:lnSpc>
                        <a:spcBef>
                          <a:spcPts val="0"/>
                        </a:spcBef>
                      </a:pPr>
                      <a:r>
                        <a:rPr sz="1100" spc="-10" dirty="0"/>
                        <a:t>K8</a:t>
                      </a:r>
                      <a:endParaRPr sz="1100" dirty="0">
                        <a:latin typeface="Arial" panose="020B0604020202020204" pitchFamily="34" charset="0"/>
                        <a:cs typeface="Arial" panose="020B0604020202020204" pitchFamily="34" charset="0"/>
                      </a:endParaRPr>
                    </a:p>
                  </a:txBody>
                  <a:tcPr marL="0" marR="0" marT="1238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91440">
                        <a:lnSpc>
                          <a:spcPct val="100000"/>
                        </a:lnSpc>
                        <a:spcBef>
                          <a:spcPts val="0"/>
                        </a:spcBef>
                      </a:pPr>
                      <a:r>
                        <a:rPr sz="1100" spc="-5" dirty="0"/>
                        <a:t>Satuan</a:t>
                      </a:r>
                      <a:r>
                        <a:rPr sz="1100" spc="-25" dirty="0"/>
                        <a:t> </a:t>
                      </a:r>
                      <a:r>
                        <a:rPr sz="1100" spc="-5" dirty="0"/>
                        <a:t>Kerja</a:t>
                      </a:r>
                      <a:endParaRPr sz="1100" dirty="0">
                        <a:latin typeface="Arial" panose="020B0604020202020204" pitchFamily="34" charset="0"/>
                        <a:cs typeface="Arial" panose="020B0604020202020204" pitchFamily="34" charset="0"/>
                      </a:endParaRPr>
                    </a:p>
                  </a:txBody>
                  <a:tcPr marL="0" marR="0" marT="12381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378460" indent="-287020">
                        <a:lnSpc>
                          <a:spcPct val="100000"/>
                        </a:lnSpc>
                        <a:spcBef>
                          <a:spcPts val="0"/>
                        </a:spcBef>
                        <a:buFont typeface="Arial"/>
                        <a:buChar char="•"/>
                        <a:tabLst>
                          <a:tab pos="378460" algn="l"/>
                          <a:tab pos="379095" algn="l"/>
                        </a:tabLst>
                      </a:pPr>
                      <a:r>
                        <a:rPr sz="1100" spc="-10" dirty="0"/>
                        <a:t>Pemantauan </a:t>
                      </a:r>
                      <a:r>
                        <a:rPr sz="1100" spc="-5" dirty="0"/>
                        <a:t>pelaksanaan Renja-KL </a:t>
                      </a:r>
                      <a:r>
                        <a:rPr sz="1100" spc="-10" dirty="0"/>
                        <a:t>level komponen </a:t>
                      </a:r>
                      <a:r>
                        <a:rPr sz="1100" dirty="0"/>
                        <a:t>dan </a:t>
                      </a:r>
                      <a:r>
                        <a:rPr sz="1100" spc="-10" dirty="0"/>
                        <a:t>RO</a:t>
                      </a:r>
                      <a:r>
                        <a:rPr sz="1100" spc="-60" dirty="0"/>
                        <a:t> </a:t>
                      </a:r>
                      <a:r>
                        <a:rPr sz="1100" spc="-10" dirty="0"/>
                        <a:t>(satker)</a:t>
                      </a:r>
                      <a:endParaRPr sz="1100" dirty="0"/>
                    </a:p>
                    <a:p>
                      <a:pPr marL="378460" indent="-287020">
                        <a:lnSpc>
                          <a:spcPct val="100000"/>
                        </a:lnSpc>
                        <a:spcBef>
                          <a:spcPts val="0"/>
                        </a:spcBef>
                        <a:buFont typeface="Arial"/>
                        <a:buChar char="•"/>
                        <a:tabLst>
                          <a:tab pos="378460" algn="l"/>
                          <a:tab pos="379095" algn="l"/>
                        </a:tabLst>
                      </a:pPr>
                      <a:r>
                        <a:rPr sz="1100" spc="-5" dirty="0"/>
                        <a:t>Entri </a:t>
                      </a:r>
                      <a:r>
                        <a:rPr sz="1100" spc="-10" dirty="0"/>
                        <a:t>data </a:t>
                      </a:r>
                      <a:r>
                        <a:rPr sz="1100" spc="-5" dirty="0"/>
                        <a:t>realisasi </a:t>
                      </a:r>
                      <a:r>
                        <a:rPr sz="1100" spc="-10" dirty="0"/>
                        <a:t>komponen </a:t>
                      </a:r>
                      <a:r>
                        <a:rPr sz="1100" spc="-5" dirty="0"/>
                        <a:t>dan </a:t>
                      </a:r>
                      <a:r>
                        <a:rPr sz="1100" spc="-10" dirty="0"/>
                        <a:t>RO</a:t>
                      </a:r>
                      <a:r>
                        <a:rPr sz="1100" spc="-45" dirty="0"/>
                        <a:t> </a:t>
                      </a:r>
                      <a:r>
                        <a:rPr sz="1100" spc="-10" dirty="0"/>
                        <a:t>(satker)</a:t>
                      </a:r>
                      <a:endParaRPr sz="1100" dirty="0">
                        <a:latin typeface="Arial" panose="020B0604020202020204" pitchFamily="34" charset="0"/>
                        <a:cs typeface="Arial" panose="020B0604020202020204" pitchFamily="34" charset="0"/>
                      </a:endParaRPr>
                    </a:p>
                  </a:txBody>
                  <a:tcPr marL="0" marR="0" marT="350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sp>
        <p:nvSpPr>
          <p:cNvPr id="6" name="object 8"/>
          <p:cNvSpPr/>
          <p:nvPr/>
        </p:nvSpPr>
        <p:spPr>
          <a:xfrm>
            <a:off x="2353408" y="3312707"/>
            <a:ext cx="2725420" cy="360000"/>
          </a:xfrm>
          <a:custGeom>
            <a:avLst/>
            <a:gdLst/>
            <a:ahLst/>
            <a:cxnLst/>
            <a:rect l="l" t="t" r="r" b="b"/>
            <a:pathLst>
              <a:path w="4395470" h="1079500">
                <a:moveTo>
                  <a:pt x="3855719" y="0"/>
                </a:moveTo>
                <a:lnTo>
                  <a:pt x="0" y="0"/>
                </a:lnTo>
                <a:lnTo>
                  <a:pt x="539496" y="539496"/>
                </a:lnTo>
                <a:lnTo>
                  <a:pt x="0" y="1078992"/>
                </a:lnTo>
                <a:lnTo>
                  <a:pt x="3855719" y="1078992"/>
                </a:lnTo>
                <a:lnTo>
                  <a:pt x="4395216" y="539496"/>
                </a:lnTo>
                <a:lnTo>
                  <a:pt x="3855719" y="0"/>
                </a:lnTo>
                <a:close/>
              </a:path>
            </a:pathLst>
          </a:custGeom>
          <a:solidFill>
            <a:srgbClr val="44536A"/>
          </a:solidFill>
        </p:spPr>
        <p:txBody>
          <a:bodyPr wrap="square" lIns="0" tIns="0" rIns="0" bIns="0" rtlCol="0"/>
          <a:lstStyle/>
          <a:p>
            <a:endParaRPr sz="700"/>
          </a:p>
        </p:txBody>
      </p:sp>
      <p:grpSp>
        <p:nvGrpSpPr>
          <p:cNvPr id="7" name="object 11"/>
          <p:cNvGrpSpPr/>
          <p:nvPr/>
        </p:nvGrpSpPr>
        <p:grpSpPr>
          <a:xfrm>
            <a:off x="4593289" y="3312707"/>
            <a:ext cx="2732508" cy="360000"/>
            <a:chOff x="7407909" y="2907538"/>
            <a:chExt cx="4406900" cy="1092200"/>
          </a:xfrm>
        </p:grpSpPr>
        <p:sp>
          <p:nvSpPr>
            <p:cNvPr id="8" name="object 12"/>
            <p:cNvSpPr/>
            <p:nvPr/>
          </p:nvSpPr>
          <p:spPr>
            <a:xfrm>
              <a:off x="7414259" y="2913888"/>
              <a:ext cx="4394200" cy="1079500"/>
            </a:xfrm>
            <a:custGeom>
              <a:avLst/>
              <a:gdLst/>
              <a:ahLst/>
              <a:cxnLst/>
              <a:rect l="l" t="t" r="r" b="b"/>
              <a:pathLst>
                <a:path w="4394200" h="1079500">
                  <a:moveTo>
                    <a:pt x="3854196" y="0"/>
                  </a:moveTo>
                  <a:lnTo>
                    <a:pt x="0" y="0"/>
                  </a:lnTo>
                  <a:lnTo>
                    <a:pt x="539496" y="539496"/>
                  </a:lnTo>
                  <a:lnTo>
                    <a:pt x="0" y="1078992"/>
                  </a:lnTo>
                  <a:lnTo>
                    <a:pt x="3854196" y="1078992"/>
                  </a:lnTo>
                  <a:lnTo>
                    <a:pt x="4393692" y="539496"/>
                  </a:lnTo>
                  <a:lnTo>
                    <a:pt x="3854196" y="0"/>
                  </a:lnTo>
                  <a:close/>
                </a:path>
              </a:pathLst>
            </a:custGeom>
            <a:solidFill>
              <a:srgbClr val="44536A"/>
            </a:solidFill>
          </p:spPr>
          <p:txBody>
            <a:bodyPr wrap="square" lIns="0" tIns="0" rIns="0" bIns="0" rtlCol="0"/>
            <a:lstStyle/>
            <a:p>
              <a:endParaRPr sz="700"/>
            </a:p>
          </p:txBody>
        </p:sp>
        <p:sp>
          <p:nvSpPr>
            <p:cNvPr id="9" name="object 13"/>
            <p:cNvSpPr/>
            <p:nvPr/>
          </p:nvSpPr>
          <p:spPr>
            <a:xfrm>
              <a:off x="7414259" y="2913888"/>
              <a:ext cx="4394200" cy="1079500"/>
            </a:xfrm>
            <a:custGeom>
              <a:avLst/>
              <a:gdLst/>
              <a:ahLst/>
              <a:cxnLst/>
              <a:rect l="l" t="t" r="r" b="b"/>
              <a:pathLst>
                <a:path w="4394200" h="1079500">
                  <a:moveTo>
                    <a:pt x="0" y="0"/>
                  </a:moveTo>
                  <a:lnTo>
                    <a:pt x="3854196" y="0"/>
                  </a:lnTo>
                  <a:lnTo>
                    <a:pt x="4393692" y="539496"/>
                  </a:lnTo>
                  <a:lnTo>
                    <a:pt x="3854196" y="1078992"/>
                  </a:lnTo>
                  <a:lnTo>
                    <a:pt x="0" y="1078992"/>
                  </a:lnTo>
                  <a:lnTo>
                    <a:pt x="539496" y="539496"/>
                  </a:lnTo>
                  <a:lnTo>
                    <a:pt x="0" y="0"/>
                  </a:lnTo>
                  <a:close/>
                </a:path>
              </a:pathLst>
            </a:custGeom>
            <a:ln w="12700">
              <a:solidFill>
                <a:srgbClr val="E7E6E6"/>
              </a:solidFill>
            </a:ln>
          </p:spPr>
          <p:txBody>
            <a:bodyPr wrap="square" lIns="0" tIns="0" rIns="0" bIns="0" rtlCol="0"/>
            <a:lstStyle/>
            <a:p>
              <a:endParaRPr sz="700"/>
            </a:p>
          </p:txBody>
        </p:sp>
      </p:grpSp>
      <p:sp>
        <p:nvSpPr>
          <p:cNvPr id="10" name="object 14"/>
          <p:cNvSpPr txBox="1"/>
          <p:nvPr/>
        </p:nvSpPr>
        <p:spPr>
          <a:xfrm>
            <a:off x="4579370" y="3403384"/>
            <a:ext cx="2448000" cy="192289"/>
          </a:xfrm>
          <a:prstGeom prst="rect">
            <a:avLst/>
          </a:prstGeom>
        </p:spPr>
        <p:txBody>
          <a:bodyPr vert="horz" wrap="square" lIns="0" tIns="3866" rIns="0" bIns="0" rtlCol="0">
            <a:spAutoFit/>
          </a:bodyPr>
          <a:lstStyle/>
          <a:p>
            <a:pPr marL="8592" marR="3437" indent="354831" algn="ctr">
              <a:lnSpc>
                <a:spcPct val="101600"/>
              </a:lnSpc>
              <a:spcBef>
                <a:spcPts val="30"/>
              </a:spcBef>
              <a:tabLst>
                <a:tab pos="1134514" algn="l"/>
              </a:tabLst>
            </a:pPr>
            <a:r>
              <a:rPr lang="en-ID" sz="1200" spc="-7" dirty="0">
                <a:solidFill>
                  <a:srgbClr val="FFFFFF"/>
                </a:solidFill>
                <a:latin typeface="Carlito"/>
                <a:cs typeface="Carlito"/>
              </a:rPr>
              <a:t>(OUTCOME) </a:t>
            </a:r>
            <a:r>
              <a:rPr lang="en-ID" sz="1200" dirty="0">
                <a:solidFill>
                  <a:srgbClr val="FFFFFF"/>
                </a:solidFill>
                <a:latin typeface="Carlito"/>
                <a:cs typeface="Carlito"/>
              </a:rPr>
              <a:t>INDI</a:t>
            </a:r>
            <a:r>
              <a:rPr lang="en-ID" sz="1200" spc="-51" dirty="0">
                <a:solidFill>
                  <a:srgbClr val="FFFFFF"/>
                </a:solidFill>
                <a:latin typeface="Carlito"/>
                <a:cs typeface="Carlito"/>
              </a:rPr>
              <a:t>K</a:t>
            </a:r>
            <a:r>
              <a:rPr lang="en-ID" sz="1200" spc="-14" dirty="0">
                <a:solidFill>
                  <a:srgbClr val="FFFFFF"/>
                </a:solidFill>
                <a:latin typeface="Carlito"/>
                <a:cs typeface="Carlito"/>
              </a:rPr>
              <a:t>A</a:t>
            </a:r>
            <a:r>
              <a:rPr lang="en-ID" sz="1200" spc="-30" dirty="0">
                <a:solidFill>
                  <a:srgbClr val="FFFFFF"/>
                </a:solidFill>
                <a:latin typeface="Carlito"/>
                <a:cs typeface="Carlito"/>
              </a:rPr>
              <a:t>T</a:t>
            </a:r>
            <a:r>
              <a:rPr lang="id-ID" sz="1200" spc="-3" dirty="0">
                <a:solidFill>
                  <a:srgbClr val="FFFFFF"/>
                </a:solidFill>
                <a:latin typeface="Carlito"/>
                <a:cs typeface="Carlito"/>
              </a:rPr>
              <a:t>OR </a:t>
            </a:r>
            <a:r>
              <a:rPr lang="en-ID" sz="1200" dirty="0">
                <a:solidFill>
                  <a:srgbClr val="FFFFFF"/>
                </a:solidFill>
                <a:latin typeface="Carlito"/>
                <a:cs typeface="Carlito"/>
              </a:rPr>
              <a:t>KINERJA</a:t>
            </a:r>
            <a:endParaRPr lang="en-ID" sz="1200" dirty="0">
              <a:latin typeface="Carlito"/>
              <a:cs typeface="Carlito"/>
            </a:endParaRPr>
          </a:p>
        </p:txBody>
      </p:sp>
      <p:sp>
        <p:nvSpPr>
          <p:cNvPr id="11" name="object 15"/>
          <p:cNvSpPr/>
          <p:nvPr/>
        </p:nvSpPr>
        <p:spPr>
          <a:xfrm>
            <a:off x="638793" y="2934308"/>
            <a:ext cx="445312" cy="331200"/>
          </a:xfrm>
          <a:custGeom>
            <a:avLst/>
            <a:gdLst/>
            <a:ahLst/>
            <a:cxnLst/>
            <a:rect l="l" t="t" r="r" b="b"/>
            <a:pathLst>
              <a:path w="718185" h="647700">
                <a:moveTo>
                  <a:pt x="609853" y="0"/>
                </a:moveTo>
                <a:lnTo>
                  <a:pt x="107950" y="0"/>
                </a:lnTo>
                <a:lnTo>
                  <a:pt x="65933" y="8491"/>
                </a:lnTo>
                <a:lnTo>
                  <a:pt x="31619" y="31638"/>
                </a:lnTo>
                <a:lnTo>
                  <a:pt x="8483" y="65954"/>
                </a:lnTo>
                <a:lnTo>
                  <a:pt x="0" y="107950"/>
                </a:lnTo>
                <a:lnTo>
                  <a:pt x="0" y="539750"/>
                </a:lnTo>
                <a:lnTo>
                  <a:pt x="8483" y="581745"/>
                </a:lnTo>
                <a:lnTo>
                  <a:pt x="31619" y="616061"/>
                </a:lnTo>
                <a:lnTo>
                  <a:pt x="65933" y="639208"/>
                </a:lnTo>
                <a:lnTo>
                  <a:pt x="107950" y="647700"/>
                </a:lnTo>
                <a:lnTo>
                  <a:pt x="609853" y="647700"/>
                </a:lnTo>
                <a:lnTo>
                  <a:pt x="651849" y="639208"/>
                </a:lnTo>
                <a:lnTo>
                  <a:pt x="686165" y="616061"/>
                </a:lnTo>
                <a:lnTo>
                  <a:pt x="709312" y="581745"/>
                </a:lnTo>
                <a:lnTo>
                  <a:pt x="717803" y="539750"/>
                </a:lnTo>
                <a:lnTo>
                  <a:pt x="717803" y="107950"/>
                </a:lnTo>
                <a:lnTo>
                  <a:pt x="709312" y="65954"/>
                </a:lnTo>
                <a:lnTo>
                  <a:pt x="686165" y="31638"/>
                </a:lnTo>
                <a:lnTo>
                  <a:pt x="651849" y="8491"/>
                </a:lnTo>
                <a:lnTo>
                  <a:pt x="609853" y="0"/>
                </a:lnTo>
                <a:close/>
              </a:path>
            </a:pathLst>
          </a:custGeom>
          <a:solidFill>
            <a:srgbClr val="FCEAC5"/>
          </a:solidFill>
        </p:spPr>
        <p:txBody>
          <a:bodyPr wrap="square" lIns="0" tIns="0" rIns="0" bIns="0" rtlCol="0"/>
          <a:lstStyle/>
          <a:p>
            <a:endParaRPr sz="800"/>
          </a:p>
        </p:txBody>
      </p:sp>
      <p:sp>
        <p:nvSpPr>
          <p:cNvPr id="12" name="object 16"/>
          <p:cNvSpPr txBox="1"/>
          <p:nvPr/>
        </p:nvSpPr>
        <p:spPr>
          <a:xfrm>
            <a:off x="709300" y="2944940"/>
            <a:ext cx="282700" cy="331200"/>
          </a:xfrm>
          <a:prstGeom prst="rect">
            <a:avLst/>
          </a:prstGeom>
        </p:spPr>
        <p:txBody>
          <a:bodyPr vert="horz" wrap="square" lIns="0" tIns="8592" rIns="0" bIns="0" rtlCol="0">
            <a:spAutoFit/>
          </a:bodyPr>
          <a:lstStyle/>
          <a:p>
            <a:pPr marL="74317" marR="3437" indent="-66155" algn="ctr">
              <a:spcBef>
                <a:spcPts val="68"/>
              </a:spcBef>
            </a:pPr>
            <a:r>
              <a:rPr sz="800" dirty="0">
                <a:latin typeface="Carlito"/>
                <a:cs typeface="Carlito"/>
              </a:rPr>
              <a:t>User</a:t>
            </a:r>
            <a:endParaRPr lang="en-US" sz="800" dirty="0">
              <a:latin typeface="Carlito"/>
              <a:cs typeface="Carlito"/>
            </a:endParaRPr>
          </a:p>
          <a:p>
            <a:pPr marL="74317" marR="3437" indent="-66155" algn="ctr">
              <a:spcBef>
                <a:spcPts val="68"/>
              </a:spcBef>
            </a:pPr>
            <a:r>
              <a:rPr sz="800" dirty="0">
                <a:latin typeface="Carlito"/>
                <a:cs typeface="Carlito"/>
              </a:rPr>
              <a:t>K8</a:t>
            </a:r>
          </a:p>
        </p:txBody>
      </p:sp>
      <p:sp>
        <p:nvSpPr>
          <p:cNvPr id="13" name="object 17"/>
          <p:cNvSpPr/>
          <p:nvPr/>
        </p:nvSpPr>
        <p:spPr>
          <a:xfrm>
            <a:off x="1127337" y="2934307"/>
            <a:ext cx="445312" cy="331200"/>
          </a:xfrm>
          <a:custGeom>
            <a:avLst/>
            <a:gdLst/>
            <a:ahLst/>
            <a:cxnLst/>
            <a:rect l="l" t="t" r="r" b="b"/>
            <a:pathLst>
              <a:path w="718185" h="646430">
                <a:moveTo>
                  <a:pt x="610107" y="0"/>
                </a:moveTo>
                <a:lnTo>
                  <a:pt x="107695" y="0"/>
                </a:lnTo>
                <a:lnTo>
                  <a:pt x="65793" y="8469"/>
                </a:lnTo>
                <a:lnTo>
                  <a:pt x="31559" y="31559"/>
                </a:lnTo>
                <a:lnTo>
                  <a:pt x="8469" y="65793"/>
                </a:lnTo>
                <a:lnTo>
                  <a:pt x="0" y="107696"/>
                </a:lnTo>
                <a:lnTo>
                  <a:pt x="0" y="538479"/>
                </a:lnTo>
                <a:lnTo>
                  <a:pt x="8469" y="580382"/>
                </a:lnTo>
                <a:lnTo>
                  <a:pt x="31559" y="614616"/>
                </a:lnTo>
                <a:lnTo>
                  <a:pt x="65793" y="637706"/>
                </a:lnTo>
                <a:lnTo>
                  <a:pt x="107695" y="646176"/>
                </a:lnTo>
                <a:lnTo>
                  <a:pt x="610107" y="646176"/>
                </a:lnTo>
                <a:lnTo>
                  <a:pt x="652010" y="637706"/>
                </a:lnTo>
                <a:lnTo>
                  <a:pt x="686244" y="614616"/>
                </a:lnTo>
                <a:lnTo>
                  <a:pt x="709334" y="580382"/>
                </a:lnTo>
                <a:lnTo>
                  <a:pt x="717804" y="538479"/>
                </a:lnTo>
                <a:lnTo>
                  <a:pt x="717804" y="107696"/>
                </a:lnTo>
                <a:lnTo>
                  <a:pt x="709334" y="65793"/>
                </a:lnTo>
                <a:lnTo>
                  <a:pt x="686244" y="31559"/>
                </a:lnTo>
                <a:lnTo>
                  <a:pt x="652010" y="8469"/>
                </a:lnTo>
                <a:lnTo>
                  <a:pt x="610107" y="0"/>
                </a:lnTo>
                <a:close/>
              </a:path>
            </a:pathLst>
          </a:custGeom>
          <a:solidFill>
            <a:srgbClr val="FCEAC5"/>
          </a:solidFill>
        </p:spPr>
        <p:txBody>
          <a:bodyPr wrap="square" lIns="0" tIns="0" rIns="0" bIns="0" rtlCol="0"/>
          <a:lstStyle/>
          <a:p>
            <a:endParaRPr sz="800"/>
          </a:p>
        </p:txBody>
      </p:sp>
      <p:sp>
        <p:nvSpPr>
          <p:cNvPr id="14" name="object 18"/>
          <p:cNvSpPr txBox="1"/>
          <p:nvPr/>
        </p:nvSpPr>
        <p:spPr>
          <a:xfrm>
            <a:off x="1197655" y="2955573"/>
            <a:ext cx="282700" cy="331200"/>
          </a:xfrm>
          <a:prstGeom prst="rect">
            <a:avLst/>
          </a:prstGeom>
        </p:spPr>
        <p:txBody>
          <a:bodyPr vert="horz" wrap="square" lIns="0" tIns="8592" rIns="0" bIns="0" rtlCol="0">
            <a:spAutoFit/>
          </a:bodyPr>
          <a:lstStyle/>
          <a:p>
            <a:pPr marL="74317" marR="3437" indent="-66155" algn="ctr">
              <a:spcBef>
                <a:spcPts val="68"/>
              </a:spcBef>
            </a:pPr>
            <a:r>
              <a:rPr sz="800" dirty="0">
                <a:latin typeface="Carlito"/>
                <a:cs typeface="Carlito"/>
              </a:rPr>
              <a:t>User</a:t>
            </a:r>
            <a:endParaRPr lang="en-US" sz="800" dirty="0">
              <a:latin typeface="Carlito"/>
              <a:cs typeface="Carlito"/>
            </a:endParaRPr>
          </a:p>
          <a:p>
            <a:pPr marL="74317" marR="3437" indent="-66155" algn="ctr">
              <a:spcBef>
                <a:spcPts val="68"/>
              </a:spcBef>
            </a:pPr>
            <a:r>
              <a:rPr sz="800" dirty="0">
                <a:latin typeface="Carlito"/>
                <a:cs typeface="Carlito"/>
              </a:rPr>
              <a:t>K5</a:t>
            </a:r>
          </a:p>
        </p:txBody>
      </p:sp>
      <p:sp>
        <p:nvSpPr>
          <p:cNvPr id="15" name="object 19"/>
          <p:cNvSpPr/>
          <p:nvPr/>
        </p:nvSpPr>
        <p:spPr>
          <a:xfrm>
            <a:off x="3033320" y="2934308"/>
            <a:ext cx="445312" cy="331200"/>
          </a:xfrm>
          <a:custGeom>
            <a:avLst/>
            <a:gdLst/>
            <a:ahLst/>
            <a:cxnLst/>
            <a:rect l="l" t="t" r="r" b="b"/>
            <a:pathLst>
              <a:path w="718185" h="646430">
                <a:moveTo>
                  <a:pt x="610108" y="0"/>
                </a:moveTo>
                <a:lnTo>
                  <a:pt x="107696" y="0"/>
                </a:lnTo>
                <a:lnTo>
                  <a:pt x="65793" y="8469"/>
                </a:lnTo>
                <a:lnTo>
                  <a:pt x="31559" y="31559"/>
                </a:lnTo>
                <a:lnTo>
                  <a:pt x="8469" y="65793"/>
                </a:lnTo>
                <a:lnTo>
                  <a:pt x="0" y="107696"/>
                </a:lnTo>
                <a:lnTo>
                  <a:pt x="0" y="538479"/>
                </a:lnTo>
                <a:lnTo>
                  <a:pt x="8469" y="580382"/>
                </a:lnTo>
                <a:lnTo>
                  <a:pt x="31559" y="614616"/>
                </a:lnTo>
                <a:lnTo>
                  <a:pt x="65793" y="637706"/>
                </a:lnTo>
                <a:lnTo>
                  <a:pt x="107696" y="646176"/>
                </a:lnTo>
                <a:lnTo>
                  <a:pt x="610108" y="646176"/>
                </a:lnTo>
                <a:lnTo>
                  <a:pt x="652010" y="637706"/>
                </a:lnTo>
                <a:lnTo>
                  <a:pt x="686244" y="614616"/>
                </a:lnTo>
                <a:lnTo>
                  <a:pt x="709334" y="580382"/>
                </a:lnTo>
                <a:lnTo>
                  <a:pt x="717804" y="538479"/>
                </a:lnTo>
                <a:lnTo>
                  <a:pt x="717804" y="107696"/>
                </a:lnTo>
                <a:lnTo>
                  <a:pt x="709334" y="65793"/>
                </a:lnTo>
                <a:lnTo>
                  <a:pt x="686244" y="31559"/>
                </a:lnTo>
                <a:lnTo>
                  <a:pt x="652010" y="8469"/>
                </a:lnTo>
                <a:lnTo>
                  <a:pt x="610108" y="0"/>
                </a:lnTo>
                <a:close/>
              </a:path>
            </a:pathLst>
          </a:custGeom>
          <a:solidFill>
            <a:srgbClr val="FCEAC5"/>
          </a:solidFill>
        </p:spPr>
        <p:txBody>
          <a:bodyPr wrap="square" lIns="0" tIns="0" rIns="0" bIns="0" rtlCol="0"/>
          <a:lstStyle/>
          <a:p>
            <a:endParaRPr sz="800"/>
          </a:p>
        </p:txBody>
      </p:sp>
      <p:sp>
        <p:nvSpPr>
          <p:cNvPr id="16" name="object 20"/>
          <p:cNvSpPr txBox="1"/>
          <p:nvPr/>
        </p:nvSpPr>
        <p:spPr>
          <a:xfrm>
            <a:off x="3114113" y="2955573"/>
            <a:ext cx="282700" cy="267721"/>
          </a:xfrm>
          <a:prstGeom prst="rect">
            <a:avLst/>
          </a:prstGeom>
        </p:spPr>
        <p:txBody>
          <a:bodyPr vert="horz" wrap="square" lIns="0" tIns="8592" rIns="0" bIns="0" rtlCol="0">
            <a:spAutoFit/>
          </a:bodyPr>
          <a:lstStyle/>
          <a:p>
            <a:pPr marL="74317" marR="3437" indent="-66155" algn="ctr">
              <a:spcBef>
                <a:spcPts val="68"/>
              </a:spcBef>
            </a:pPr>
            <a:r>
              <a:rPr sz="800" dirty="0">
                <a:latin typeface="Carlito"/>
                <a:cs typeface="Carlito"/>
              </a:rPr>
              <a:t>User</a:t>
            </a:r>
            <a:endParaRPr lang="en-US" sz="800" dirty="0">
              <a:latin typeface="Carlito"/>
              <a:cs typeface="Carlito"/>
            </a:endParaRPr>
          </a:p>
          <a:p>
            <a:pPr marL="74317" marR="3437" indent="-66155" algn="ctr">
              <a:spcBef>
                <a:spcPts val="68"/>
              </a:spcBef>
            </a:pPr>
            <a:r>
              <a:rPr sz="800" dirty="0">
                <a:latin typeface="Carlito"/>
                <a:cs typeface="Carlito"/>
              </a:rPr>
              <a:t>K8</a:t>
            </a:r>
          </a:p>
        </p:txBody>
      </p:sp>
      <p:sp>
        <p:nvSpPr>
          <p:cNvPr id="17" name="object 21"/>
          <p:cNvSpPr/>
          <p:nvPr/>
        </p:nvSpPr>
        <p:spPr>
          <a:xfrm>
            <a:off x="3502019" y="2934307"/>
            <a:ext cx="444131" cy="331200"/>
          </a:xfrm>
          <a:custGeom>
            <a:avLst/>
            <a:gdLst/>
            <a:ahLst/>
            <a:cxnLst/>
            <a:rect l="l" t="t" r="r" b="b"/>
            <a:pathLst>
              <a:path w="716279" h="646430">
                <a:moveTo>
                  <a:pt x="608583" y="0"/>
                </a:moveTo>
                <a:lnTo>
                  <a:pt x="107695" y="0"/>
                </a:lnTo>
                <a:lnTo>
                  <a:pt x="65793" y="8469"/>
                </a:lnTo>
                <a:lnTo>
                  <a:pt x="31559" y="31559"/>
                </a:lnTo>
                <a:lnTo>
                  <a:pt x="8469" y="65793"/>
                </a:lnTo>
                <a:lnTo>
                  <a:pt x="0" y="107695"/>
                </a:lnTo>
                <a:lnTo>
                  <a:pt x="0" y="538479"/>
                </a:lnTo>
                <a:lnTo>
                  <a:pt x="8469" y="580382"/>
                </a:lnTo>
                <a:lnTo>
                  <a:pt x="31559" y="614616"/>
                </a:lnTo>
                <a:lnTo>
                  <a:pt x="65793" y="637706"/>
                </a:lnTo>
                <a:lnTo>
                  <a:pt x="107695" y="646176"/>
                </a:lnTo>
                <a:lnTo>
                  <a:pt x="608583" y="646176"/>
                </a:lnTo>
                <a:lnTo>
                  <a:pt x="650486" y="637706"/>
                </a:lnTo>
                <a:lnTo>
                  <a:pt x="684720" y="614616"/>
                </a:lnTo>
                <a:lnTo>
                  <a:pt x="707810" y="580382"/>
                </a:lnTo>
                <a:lnTo>
                  <a:pt x="716279" y="538479"/>
                </a:lnTo>
                <a:lnTo>
                  <a:pt x="716279" y="107695"/>
                </a:lnTo>
                <a:lnTo>
                  <a:pt x="707810" y="65793"/>
                </a:lnTo>
                <a:lnTo>
                  <a:pt x="684720" y="31559"/>
                </a:lnTo>
                <a:lnTo>
                  <a:pt x="650486" y="8469"/>
                </a:lnTo>
                <a:lnTo>
                  <a:pt x="608583" y="0"/>
                </a:lnTo>
                <a:close/>
              </a:path>
            </a:pathLst>
          </a:custGeom>
          <a:solidFill>
            <a:srgbClr val="FCEAC5"/>
          </a:solidFill>
        </p:spPr>
        <p:txBody>
          <a:bodyPr wrap="square" lIns="0" tIns="0" rIns="0" bIns="0" rtlCol="0"/>
          <a:lstStyle/>
          <a:p>
            <a:endParaRPr sz="800"/>
          </a:p>
        </p:txBody>
      </p:sp>
      <p:sp>
        <p:nvSpPr>
          <p:cNvPr id="18" name="object 22"/>
          <p:cNvSpPr txBox="1"/>
          <p:nvPr/>
        </p:nvSpPr>
        <p:spPr>
          <a:xfrm>
            <a:off x="3582814" y="2955573"/>
            <a:ext cx="282700" cy="267721"/>
          </a:xfrm>
          <a:prstGeom prst="rect">
            <a:avLst/>
          </a:prstGeom>
        </p:spPr>
        <p:txBody>
          <a:bodyPr vert="horz" wrap="square" lIns="0" tIns="8592" rIns="0" bIns="0" rtlCol="0">
            <a:spAutoFit/>
          </a:bodyPr>
          <a:lstStyle/>
          <a:p>
            <a:pPr marL="74317" marR="3437" indent="-66155" algn="ctr">
              <a:spcBef>
                <a:spcPts val="68"/>
              </a:spcBef>
            </a:pPr>
            <a:r>
              <a:rPr sz="800" dirty="0">
                <a:latin typeface="Carlito"/>
                <a:cs typeface="Carlito"/>
              </a:rPr>
              <a:t>User</a:t>
            </a:r>
            <a:endParaRPr lang="en-US" sz="800" dirty="0">
              <a:latin typeface="Carlito"/>
              <a:cs typeface="Carlito"/>
            </a:endParaRPr>
          </a:p>
          <a:p>
            <a:pPr marL="74317" marR="3437" indent="-66155" algn="ctr">
              <a:spcBef>
                <a:spcPts val="68"/>
              </a:spcBef>
            </a:pPr>
            <a:r>
              <a:rPr sz="800" dirty="0">
                <a:latin typeface="Carlito"/>
                <a:cs typeface="Carlito"/>
              </a:rPr>
              <a:t>K5</a:t>
            </a:r>
          </a:p>
        </p:txBody>
      </p:sp>
      <p:sp>
        <p:nvSpPr>
          <p:cNvPr id="19" name="object 23"/>
          <p:cNvSpPr/>
          <p:nvPr/>
        </p:nvSpPr>
        <p:spPr>
          <a:xfrm>
            <a:off x="5265314" y="2934308"/>
            <a:ext cx="445312" cy="331200"/>
          </a:xfrm>
          <a:custGeom>
            <a:avLst/>
            <a:gdLst/>
            <a:ahLst/>
            <a:cxnLst/>
            <a:rect l="l" t="t" r="r" b="b"/>
            <a:pathLst>
              <a:path w="718184" h="646430">
                <a:moveTo>
                  <a:pt x="610107" y="0"/>
                </a:moveTo>
                <a:lnTo>
                  <a:pt x="107696" y="0"/>
                </a:lnTo>
                <a:lnTo>
                  <a:pt x="65793" y="8469"/>
                </a:lnTo>
                <a:lnTo>
                  <a:pt x="31559" y="31559"/>
                </a:lnTo>
                <a:lnTo>
                  <a:pt x="8469" y="65793"/>
                </a:lnTo>
                <a:lnTo>
                  <a:pt x="0" y="107696"/>
                </a:lnTo>
                <a:lnTo>
                  <a:pt x="0" y="538480"/>
                </a:lnTo>
                <a:lnTo>
                  <a:pt x="8469" y="580382"/>
                </a:lnTo>
                <a:lnTo>
                  <a:pt x="31559" y="614616"/>
                </a:lnTo>
                <a:lnTo>
                  <a:pt x="65793" y="637706"/>
                </a:lnTo>
                <a:lnTo>
                  <a:pt x="107696" y="646176"/>
                </a:lnTo>
                <a:lnTo>
                  <a:pt x="610107" y="646176"/>
                </a:lnTo>
                <a:lnTo>
                  <a:pt x="652010" y="637706"/>
                </a:lnTo>
                <a:lnTo>
                  <a:pt x="686244" y="614616"/>
                </a:lnTo>
                <a:lnTo>
                  <a:pt x="709334" y="580382"/>
                </a:lnTo>
                <a:lnTo>
                  <a:pt x="717803" y="538480"/>
                </a:lnTo>
                <a:lnTo>
                  <a:pt x="717803" y="107696"/>
                </a:lnTo>
                <a:lnTo>
                  <a:pt x="709334" y="65793"/>
                </a:lnTo>
                <a:lnTo>
                  <a:pt x="686244" y="31559"/>
                </a:lnTo>
                <a:lnTo>
                  <a:pt x="652010" y="8469"/>
                </a:lnTo>
                <a:lnTo>
                  <a:pt x="610107" y="0"/>
                </a:lnTo>
                <a:close/>
              </a:path>
            </a:pathLst>
          </a:custGeom>
          <a:solidFill>
            <a:srgbClr val="FCEAC5"/>
          </a:solidFill>
        </p:spPr>
        <p:txBody>
          <a:bodyPr wrap="square" lIns="0" tIns="0" rIns="0" bIns="0" rtlCol="0"/>
          <a:lstStyle/>
          <a:p>
            <a:endParaRPr sz="800"/>
          </a:p>
        </p:txBody>
      </p:sp>
      <p:sp>
        <p:nvSpPr>
          <p:cNvPr id="20" name="object 24"/>
          <p:cNvSpPr txBox="1"/>
          <p:nvPr/>
        </p:nvSpPr>
        <p:spPr>
          <a:xfrm>
            <a:off x="5346816" y="2944940"/>
            <a:ext cx="282700" cy="267721"/>
          </a:xfrm>
          <a:prstGeom prst="rect">
            <a:avLst/>
          </a:prstGeom>
        </p:spPr>
        <p:txBody>
          <a:bodyPr vert="horz" wrap="square" lIns="0" tIns="8592" rIns="0" bIns="0" rtlCol="0">
            <a:spAutoFit/>
          </a:bodyPr>
          <a:lstStyle/>
          <a:p>
            <a:pPr marL="74317" marR="3437" indent="-66155" algn="ctr">
              <a:spcBef>
                <a:spcPts val="68"/>
              </a:spcBef>
            </a:pPr>
            <a:r>
              <a:rPr sz="800" dirty="0">
                <a:latin typeface="Carlito"/>
                <a:cs typeface="Carlito"/>
              </a:rPr>
              <a:t>User</a:t>
            </a:r>
            <a:endParaRPr lang="en-US" sz="800" dirty="0">
              <a:latin typeface="Carlito"/>
              <a:cs typeface="Carlito"/>
            </a:endParaRPr>
          </a:p>
          <a:p>
            <a:pPr marL="74317" marR="3437" indent="-66155" algn="ctr">
              <a:spcBef>
                <a:spcPts val="68"/>
              </a:spcBef>
            </a:pPr>
            <a:r>
              <a:rPr sz="800" dirty="0">
                <a:latin typeface="Carlito"/>
                <a:cs typeface="Carlito"/>
              </a:rPr>
              <a:t>K4</a:t>
            </a:r>
          </a:p>
        </p:txBody>
      </p:sp>
      <p:sp>
        <p:nvSpPr>
          <p:cNvPr id="21" name="object 25"/>
          <p:cNvSpPr/>
          <p:nvPr/>
        </p:nvSpPr>
        <p:spPr>
          <a:xfrm>
            <a:off x="5764490" y="2934307"/>
            <a:ext cx="445312" cy="331200"/>
          </a:xfrm>
          <a:custGeom>
            <a:avLst/>
            <a:gdLst/>
            <a:ahLst/>
            <a:cxnLst/>
            <a:rect l="l" t="t" r="r" b="b"/>
            <a:pathLst>
              <a:path w="718184" h="646430">
                <a:moveTo>
                  <a:pt x="610108" y="0"/>
                </a:moveTo>
                <a:lnTo>
                  <a:pt x="107696" y="0"/>
                </a:lnTo>
                <a:lnTo>
                  <a:pt x="65793" y="8469"/>
                </a:lnTo>
                <a:lnTo>
                  <a:pt x="31559" y="31559"/>
                </a:lnTo>
                <a:lnTo>
                  <a:pt x="8469" y="65793"/>
                </a:lnTo>
                <a:lnTo>
                  <a:pt x="0" y="107696"/>
                </a:lnTo>
                <a:lnTo>
                  <a:pt x="0" y="538479"/>
                </a:lnTo>
                <a:lnTo>
                  <a:pt x="8469" y="580382"/>
                </a:lnTo>
                <a:lnTo>
                  <a:pt x="31559" y="614616"/>
                </a:lnTo>
                <a:lnTo>
                  <a:pt x="65793" y="637706"/>
                </a:lnTo>
                <a:lnTo>
                  <a:pt x="107696" y="646176"/>
                </a:lnTo>
                <a:lnTo>
                  <a:pt x="610108" y="646176"/>
                </a:lnTo>
                <a:lnTo>
                  <a:pt x="652010" y="637706"/>
                </a:lnTo>
                <a:lnTo>
                  <a:pt x="686244" y="614616"/>
                </a:lnTo>
                <a:lnTo>
                  <a:pt x="709334" y="580382"/>
                </a:lnTo>
                <a:lnTo>
                  <a:pt x="717804" y="538479"/>
                </a:lnTo>
                <a:lnTo>
                  <a:pt x="717804" y="107696"/>
                </a:lnTo>
                <a:lnTo>
                  <a:pt x="709334" y="65793"/>
                </a:lnTo>
                <a:lnTo>
                  <a:pt x="686244" y="31559"/>
                </a:lnTo>
                <a:lnTo>
                  <a:pt x="652010" y="8469"/>
                </a:lnTo>
                <a:lnTo>
                  <a:pt x="610108" y="0"/>
                </a:lnTo>
                <a:close/>
              </a:path>
            </a:pathLst>
          </a:custGeom>
          <a:solidFill>
            <a:srgbClr val="FCEAC5"/>
          </a:solidFill>
        </p:spPr>
        <p:txBody>
          <a:bodyPr wrap="square" lIns="0" tIns="0" rIns="0" bIns="0" rtlCol="0"/>
          <a:lstStyle/>
          <a:p>
            <a:endParaRPr sz="800"/>
          </a:p>
        </p:txBody>
      </p:sp>
      <p:sp>
        <p:nvSpPr>
          <p:cNvPr id="22" name="object 26"/>
          <p:cNvSpPr txBox="1"/>
          <p:nvPr/>
        </p:nvSpPr>
        <p:spPr>
          <a:xfrm>
            <a:off x="5835203" y="2934307"/>
            <a:ext cx="282700" cy="267721"/>
          </a:xfrm>
          <a:prstGeom prst="rect">
            <a:avLst/>
          </a:prstGeom>
        </p:spPr>
        <p:txBody>
          <a:bodyPr vert="horz" wrap="square" lIns="0" tIns="8592" rIns="0" bIns="0" rtlCol="0">
            <a:spAutoFit/>
          </a:bodyPr>
          <a:lstStyle/>
          <a:p>
            <a:pPr marL="8592" algn="ctr">
              <a:spcBef>
                <a:spcPts val="68"/>
              </a:spcBef>
            </a:pPr>
            <a:r>
              <a:rPr sz="800" dirty="0">
                <a:latin typeface="Carlito"/>
                <a:cs typeface="Carlito"/>
              </a:rPr>
              <a:t>User</a:t>
            </a:r>
            <a:endParaRPr lang="en-US" sz="800" dirty="0">
              <a:latin typeface="Carlito"/>
              <a:cs typeface="Carlito"/>
            </a:endParaRPr>
          </a:p>
          <a:p>
            <a:pPr marL="8592" algn="ctr">
              <a:spcBef>
                <a:spcPts val="68"/>
              </a:spcBef>
            </a:pPr>
            <a:r>
              <a:rPr sz="800" spc="-3" dirty="0">
                <a:latin typeface="Carlito"/>
                <a:cs typeface="Carlito"/>
              </a:rPr>
              <a:t>K3</a:t>
            </a:r>
            <a:endParaRPr sz="800" dirty="0">
              <a:latin typeface="Carlito"/>
              <a:cs typeface="Carlito"/>
            </a:endParaRPr>
          </a:p>
        </p:txBody>
      </p:sp>
      <p:sp>
        <p:nvSpPr>
          <p:cNvPr id="23" name="object 27"/>
          <p:cNvSpPr/>
          <p:nvPr/>
        </p:nvSpPr>
        <p:spPr>
          <a:xfrm>
            <a:off x="343020" y="3736627"/>
            <a:ext cx="444131" cy="331200"/>
          </a:xfrm>
          <a:custGeom>
            <a:avLst/>
            <a:gdLst/>
            <a:ahLst/>
            <a:cxnLst/>
            <a:rect l="l" t="t" r="r" b="b"/>
            <a:pathLst>
              <a:path w="716280" h="646429">
                <a:moveTo>
                  <a:pt x="608584" y="0"/>
                </a:moveTo>
                <a:lnTo>
                  <a:pt x="107695" y="0"/>
                </a:lnTo>
                <a:lnTo>
                  <a:pt x="65777" y="8469"/>
                </a:lnTo>
                <a:lnTo>
                  <a:pt x="31545" y="31559"/>
                </a:lnTo>
                <a:lnTo>
                  <a:pt x="8463" y="65793"/>
                </a:lnTo>
                <a:lnTo>
                  <a:pt x="0" y="107696"/>
                </a:lnTo>
                <a:lnTo>
                  <a:pt x="0" y="538480"/>
                </a:lnTo>
                <a:lnTo>
                  <a:pt x="8463" y="580382"/>
                </a:lnTo>
                <a:lnTo>
                  <a:pt x="31545" y="614616"/>
                </a:lnTo>
                <a:lnTo>
                  <a:pt x="65777" y="637706"/>
                </a:lnTo>
                <a:lnTo>
                  <a:pt x="107695" y="646176"/>
                </a:lnTo>
                <a:lnTo>
                  <a:pt x="608584" y="646176"/>
                </a:lnTo>
                <a:lnTo>
                  <a:pt x="650502" y="637706"/>
                </a:lnTo>
                <a:lnTo>
                  <a:pt x="684734" y="614616"/>
                </a:lnTo>
                <a:lnTo>
                  <a:pt x="707816" y="580382"/>
                </a:lnTo>
                <a:lnTo>
                  <a:pt x="716279" y="538480"/>
                </a:lnTo>
                <a:lnTo>
                  <a:pt x="716279" y="107696"/>
                </a:lnTo>
                <a:lnTo>
                  <a:pt x="707816" y="65793"/>
                </a:lnTo>
                <a:lnTo>
                  <a:pt x="684734" y="31559"/>
                </a:lnTo>
                <a:lnTo>
                  <a:pt x="650502" y="8469"/>
                </a:lnTo>
                <a:lnTo>
                  <a:pt x="608584" y="0"/>
                </a:lnTo>
                <a:close/>
              </a:path>
            </a:pathLst>
          </a:custGeom>
          <a:solidFill>
            <a:srgbClr val="FCEAC5"/>
          </a:solidFill>
        </p:spPr>
        <p:txBody>
          <a:bodyPr wrap="square" lIns="0" tIns="0" rIns="0" bIns="0" rtlCol="0"/>
          <a:lstStyle/>
          <a:p>
            <a:endParaRPr sz="800"/>
          </a:p>
        </p:txBody>
      </p:sp>
      <p:sp>
        <p:nvSpPr>
          <p:cNvPr id="24" name="object 28"/>
          <p:cNvSpPr txBox="1"/>
          <p:nvPr/>
        </p:nvSpPr>
        <p:spPr>
          <a:xfrm>
            <a:off x="423405" y="3736627"/>
            <a:ext cx="282700" cy="267721"/>
          </a:xfrm>
          <a:prstGeom prst="rect">
            <a:avLst/>
          </a:prstGeom>
        </p:spPr>
        <p:txBody>
          <a:bodyPr vert="horz" wrap="square" lIns="0" tIns="8592" rIns="0" bIns="0" rtlCol="0">
            <a:spAutoFit/>
          </a:bodyPr>
          <a:lstStyle/>
          <a:p>
            <a:pPr marL="74317" marR="3437" indent="-66155" algn="ctr">
              <a:spcBef>
                <a:spcPts val="68"/>
              </a:spcBef>
            </a:pPr>
            <a:r>
              <a:rPr sz="800" dirty="0">
                <a:latin typeface="Carlito"/>
                <a:cs typeface="Carlito"/>
              </a:rPr>
              <a:t>User</a:t>
            </a:r>
            <a:endParaRPr lang="en-US" sz="800" dirty="0">
              <a:latin typeface="Carlito"/>
              <a:cs typeface="Carlito"/>
            </a:endParaRPr>
          </a:p>
          <a:p>
            <a:pPr marL="74317" marR="3437" indent="-66155" algn="ctr">
              <a:spcBef>
                <a:spcPts val="68"/>
              </a:spcBef>
            </a:pPr>
            <a:r>
              <a:rPr sz="800" dirty="0">
                <a:latin typeface="Carlito"/>
                <a:cs typeface="Carlito"/>
              </a:rPr>
              <a:t>K8</a:t>
            </a:r>
          </a:p>
        </p:txBody>
      </p:sp>
      <p:sp>
        <p:nvSpPr>
          <p:cNvPr id="27" name="object 31"/>
          <p:cNvSpPr/>
          <p:nvPr/>
        </p:nvSpPr>
        <p:spPr>
          <a:xfrm>
            <a:off x="1807707" y="3736627"/>
            <a:ext cx="444131" cy="331200"/>
          </a:xfrm>
          <a:custGeom>
            <a:avLst/>
            <a:gdLst/>
            <a:ahLst/>
            <a:cxnLst/>
            <a:rect l="l" t="t" r="r" b="b"/>
            <a:pathLst>
              <a:path w="716279" h="646429">
                <a:moveTo>
                  <a:pt x="608584" y="0"/>
                </a:moveTo>
                <a:lnTo>
                  <a:pt x="107695" y="0"/>
                </a:lnTo>
                <a:lnTo>
                  <a:pt x="65793" y="8469"/>
                </a:lnTo>
                <a:lnTo>
                  <a:pt x="31559" y="31559"/>
                </a:lnTo>
                <a:lnTo>
                  <a:pt x="8469" y="65793"/>
                </a:lnTo>
                <a:lnTo>
                  <a:pt x="0" y="107696"/>
                </a:lnTo>
                <a:lnTo>
                  <a:pt x="0" y="538480"/>
                </a:lnTo>
                <a:lnTo>
                  <a:pt x="8469" y="580382"/>
                </a:lnTo>
                <a:lnTo>
                  <a:pt x="31559" y="614616"/>
                </a:lnTo>
                <a:lnTo>
                  <a:pt x="65793" y="637706"/>
                </a:lnTo>
                <a:lnTo>
                  <a:pt x="107695" y="646176"/>
                </a:lnTo>
                <a:lnTo>
                  <a:pt x="608584" y="646176"/>
                </a:lnTo>
                <a:lnTo>
                  <a:pt x="650486" y="637706"/>
                </a:lnTo>
                <a:lnTo>
                  <a:pt x="684720" y="614616"/>
                </a:lnTo>
                <a:lnTo>
                  <a:pt x="707810" y="580382"/>
                </a:lnTo>
                <a:lnTo>
                  <a:pt x="716279" y="538480"/>
                </a:lnTo>
                <a:lnTo>
                  <a:pt x="716279" y="107696"/>
                </a:lnTo>
                <a:lnTo>
                  <a:pt x="707810" y="65793"/>
                </a:lnTo>
                <a:lnTo>
                  <a:pt x="684720" y="31559"/>
                </a:lnTo>
                <a:lnTo>
                  <a:pt x="650486" y="8469"/>
                </a:lnTo>
                <a:lnTo>
                  <a:pt x="608584" y="0"/>
                </a:lnTo>
                <a:close/>
              </a:path>
            </a:pathLst>
          </a:custGeom>
          <a:solidFill>
            <a:srgbClr val="FCEAC5"/>
          </a:solidFill>
        </p:spPr>
        <p:txBody>
          <a:bodyPr wrap="square" lIns="0" tIns="0" rIns="0" bIns="0" rtlCol="0"/>
          <a:lstStyle/>
          <a:p>
            <a:endParaRPr sz="800"/>
          </a:p>
        </p:txBody>
      </p:sp>
      <p:sp>
        <p:nvSpPr>
          <p:cNvPr id="28" name="object 32"/>
          <p:cNvSpPr txBox="1"/>
          <p:nvPr/>
        </p:nvSpPr>
        <p:spPr>
          <a:xfrm>
            <a:off x="1888265" y="3736627"/>
            <a:ext cx="282700" cy="331200"/>
          </a:xfrm>
          <a:prstGeom prst="rect">
            <a:avLst/>
          </a:prstGeom>
        </p:spPr>
        <p:txBody>
          <a:bodyPr vert="horz" wrap="square" lIns="0" tIns="8592" rIns="0" bIns="0" rtlCol="0">
            <a:spAutoFit/>
          </a:bodyPr>
          <a:lstStyle/>
          <a:p>
            <a:pPr marL="74317" marR="3437" indent="-66155">
              <a:spcBef>
                <a:spcPts val="68"/>
              </a:spcBef>
            </a:pPr>
            <a:r>
              <a:rPr sz="800" dirty="0">
                <a:latin typeface="Carlito"/>
                <a:cs typeface="Carlito"/>
              </a:rPr>
              <a:t>User  K5</a:t>
            </a:r>
          </a:p>
        </p:txBody>
      </p:sp>
      <p:sp>
        <p:nvSpPr>
          <p:cNvPr id="29" name="object 33"/>
          <p:cNvSpPr/>
          <p:nvPr/>
        </p:nvSpPr>
        <p:spPr>
          <a:xfrm>
            <a:off x="588885" y="4124948"/>
            <a:ext cx="444131" cy="331200"/>
          </a:xfrm>
          <a:custGeom>
            <a:avLst/>
            <a:gdLst/>
            <a:ahLst/>
            <a:cxnLst/>
            <a:rect l="l" t="t" r="r" b="b"/>
            <a:pathLst>
              <a:path w="716280" h="647700">
                <a:moveTo>
                  <a:pt x="608330" y="0"/>
                </a:moveTo>
                <a:lnTo>
                  <a:pt x="107950" y="0"/>
                </a:lnTo>
                <a:lnTo>
                  <a:pt x="65933" y="8491"/>
                </a:lnTo>
                <a:lnTo>
                  <a:pt x="31619" y="31638"/>
                </a:lnTo>
                <a:lnTo>
                  <a:pt x="8483" y="65954"/>
                </a:lnTo>
                <a:lnTo>
                  <a:pt x="0" y="107950"/>
                </a:lnTo>
                <a:lnTo>
                  <a:pt x="0" y="539750"/>
                </a:lnTo>
                <a:lnTo>
                  <a:pt x="8483" y="581745"/>
                </a:lnTo>
                <a:lnTo>
                  <a:pt x="31619" y="616061"/>
                </a:lnTo>
                <a:lnTo>
                  <a:pt x="65933" y="639208"/>
                </a:lnTo>
                <a:lnTo>
                  <a:pt x="107950" y="647700"/>
                </a:lnTo>
                <a:lnTo>
                  <a:pt x="608330" y="647700"/>
                </a:lnTo>
                <a:lnTo>
                  <a:pt x="650325" y="639208"/>
                </a:lnTo>
                <a:lnTo>
                  <a:pt x="684641" y="616061"/>
                </a:lnTo>
                <a:lnTo>
                  <a:pt x="707788" y="581745"/>
                </a:lnTo>
                <a:lnTo>
                  <a:pt x="716280" y="539750"/>
                </a:lnTo>
                <a:lnTo>
                  <a:pt x="716280" y="107950"/>
                </a:lnTo>
                <a:lnTo>
                  <a:pt x="707788" y="65954"/>
                </a:lnTo>
                <a:lnTo>
                  <a:pt x="684641" y="31638"/>
                </a:lnTo>
                <a:lnTo>
                  <a:pt x="650325" y="8491"/>
                </a:lnTo>
                <a:lnTo>
                  <a:pt x="608330" y="0"/>
                </a:lnTo>
                <a:close/>
              </a:path>
            </a:pathLst>
          </a:custGeom>
          <a:solidFill>
            <a:srgbClr val="FCEAC5"/>
          </a:solidFill>
        </p:spPr>
        <p:txBody>
          <a:bodyPr wrap="square" lIns="0" tIns="0" rIns="0" bIns="0" rtlCol="0"/>
          <a:lstStyle/>
          <a:p>
            <a:endParaRPr sz="800"/>
          </a:p>
        </p:txBody>
      </p:sp>
      <p:sp>
        <p:nvSpPr>
          <p:cNvPr id="30" name="object 34"/>
          <p:cNvSpPr txBox="1"/>
          <p:nvPr/>
        </p:nvSpPr>
        <p:spPr>
          <a:xfrm>
            <a:off x="676654" y="4124948"/>
            <a:ext cx="282700" cy="267721"/>
          </a:xfrm>
          <a:prstGeom prst="rect">
            <a:avLst/>
          </a:prstGeom>
        </p:spPr>
        <p:txBody>
          <a:bodyPr vert="horz" wrap="square" lIns="0" tIns="8592" rIns="0" bIns="0" rtlCol="0">
            <a:spAutoFit/>
          </a:bodyPr>
          <a:lstStyle/>
          <a:p>
            <a:pPr marL="74317" marR="3437" indent="-66155" algn="ctr">
              <a:spcBef>
                <a:spcPts val="68"/>
              </a:spcBef>
            </a:pPr>
            <a:r>
              <a:rPr sz="800" dirty="0">
                <a:latin typeface="Carlito"/>
                <a:cs typeface="Carlito"/>
              </a:rPr>
              <a:t>User</a:t>
            </a:r>
            <a:endParaRPr lang="en-US" sz="800" dirty="0">
              <a:latin typeface="Carlito"/>
              <a:cs typeface="Carlito"/>
            </a:endParaRPr>
          </a:p>
          <a:p>
            <a:pPr marL="74317" marR="3437" indent="-66155" algn="ctr">
              <a:spcBef>
                <a:spcPts val="68"/>
              </a:spcBef>
            </a:pPr>
            <a:r>
              <a:rPr sz="800" dirty="0">
                <a:latin typeface="Carlito"/>
                <a:cs typeface="Carlito"/>
              </a:rPr>
              <a:t>K4</a:t>
            </a:r>
          </a:p>
        </p:txBody>
      </p:sp>
      <p:sp>
        <p:nvSpPr>
          <p:cNvPr id="33" name="object 37"/>
          <p:cNvSpPr/>
          <p:nvPr/>
        </p:nvSpPr>
        <p:spPr>
          <a:xfrm>
            <a:off x="2595804" y="3736627"/>
            <a:ext cx="445312" cy="331200"/>
          </a:xfrm>
          <a:custGeom>
            <a:avLst/>
            <a:gdLst/>
            <a:ahLst/>
            <a:cxnLst/>
            <a:rect l="l" t="t" r="r" b="b"/>
            <a:pathLst>
              <a:path w="718185" h="646429">
                <a:moveTo>
                  <a:pt x="610108" y="0"/>
                </a:moveTo>
                <a:lnTo>
                  <a:pt x="107696" y="0"/>
                </a:lnTo>
                <a:lnTo>
                  <a:pt x="65793" y="8469"/>
                </a:lnTo>
                <a:lnTo>
                  <a:pt x="31559" y="31559"/>
                </a:lnTo>
                <a:lnTo>
                  <a:pt x="8469" y="65793"/>
                </a:lnTo>
                <a:lnTo>
                  <a:pt x="0" y="107695"/>
                </a:lnTo>
                <a:lnTo>
                  <a:pt x="0" y="538479"/>
                </a:lnTo>
                <a:lnTo>
                  <a:pt x="8469" y="580382"/>
                </a:lnTo>
                <a:lnTo>
                  <a:pt x="31559" y="614616"/>
                </a:lnTo>
                <a:lnTo>
                  <a:pt x="65793" y="637706"/>
                </a:lnTo>
                <a:lnTo>
                  <a:pt x="107696" y="646176"/>
                </a:lnTo>
                <a:lnTo>
                  <a:pt x="610108" y="646176"/>
                </a:lnTo>
                <a:lnTo>
                  <a:pt x="652010" y="637706"/>
                </a:lnTo>
                <a:lnTo>
                  <a:pt x="686244" y="614616"/>
                </a:lnTo>
                <a:lnTo>
                  <a:pt x="709334" y="580382"/>
                </a:lnTo>
                <a:lnTo>
                  <a:pt x="717804" y="538479"/>
                </a:lnTo>
                <a:lnTo>
                  <a:pt x="717804" y="107695"/>
                </a:lnTo>
                <a:lnTo>
                  <a:pt x="709334" y="65793"/>
                </a:lnTo>
                <a:lnTo>
                  <a:pt x="686244" y="31559"/>
                </a:lnTo>
                <a:lnTo>
                  <a:pt x="652010" y="8469"/>
                </a:lnTo>
                <a:lnTo>
                  <a:pt x="610108" y="0"/>
                </a:lnTo>
                <a:close/>
              </a:path>
            </a:pathLst>
          </a:custGeom>
          <a:solidFill>
            <a:srgbClr val="FCEAC5"/>
          </a:solidFill>
        </p:spPr>
        <p:txBody>
          <a:bodyPr wrap="square" lIns="0" tIns="0" rIns="0" bIns="0" rtlCol="0"/>
          <a:lstStyle/>
          <a:p>
            <a:endParaRPr sz="800"/>
          </a:p>
        </p:txBody>
      </p:sp>
      <p:sp>
        <p:nvSpPr>
          <p:cNvPr id="34" name="object 38"/>
          <p:cNvSpPr txBox="1"/>
          <p:nvPr/>
        </p:nvSpPr>
        <p:spPr>
          <a:xfrm>
            <a:off x="2676597" y="3757893"/>
            <a:ext cx="282700" cy="267721"/>
          </a:xfrm>
          <a:prstGeom prst="rect">
            <a:avLst/>
          </a:prstGeom>
        </p:spPr>
        <p:txBody>
          <a:bodyPr vert="horz" wrap="square" lIns="0" tIns="8592" rIns="0" bIns="0" rtlCol="0">
            <a:spAutoFit/>
          </a:bodyPr>
          <a:lstStyle/>
          <a:p>
            <a:pPr marL="74317" marR="3437" indent="-66155" algn="ctr">
              <a:spcBef>
                <a:spcPts val="68"/>
              </a:spcBef>
            </a:pPr>
            <a:r>
              <a:rPr sz="800" dirty="0">
                <a:latin typeface="Carlito"/>
                <a:cs typeface="Carlito"/>
              </a:rPr>
              <a:t>User</a:t>
            </a:r>
            <a:endParaRPr lang="en-US" sz="800" dirty="0">
              <a:latin typeface="Carlito"/>
              <a:cs typeface="Carlito"/>
            </a:endParaRPr>
          </a:p>
          <a:p>
            <a:pPr marL="74317" marR="3437" indent="-66155" algn="ctr">
              <a:spcBef>
                <a:spcPts val="68"/>
              </a:spcBef>
            </a:pPr>
            <a:r>
              <a:rPr sz="800" dirty="0">
                <a:latin typeface="Carlito"/>
                <a:cs typeface="Carlito"/>
              </a:rPr>
              <a:t>K8</a:t>
            </a:r>
          </a:p>
        </p:txBody>
      </p:sp>
      <p:sp>
        <p:nvSpPr>
          <p:cNvPr id="35" name="object 39"/>
          <p:cNvSpPr/>
          <p:nvPr/>
        </p:nvSpPr>
        <p:spPr>
          <a:xfrm>
            <a:off x="3083402" y="3736627"/>
            <a:ext cx="445312" cy="331200"/>
          </a:xfrm>
          <a:custGeom>
            <a:avLst/>
            <a:gdLst/>
            <a:ahLst/>
            <a:cxnLst/>
            <a:rect l="l" t="t" r="r" b="b"/>
            <a:pathLst>
              <a:path w="718185" h="646429">
                <a:moveTo>
                  <a:pt x="610108" y="0"/>
                </a:moveTo>
                <a:lnTo>
                  <a:pt x="107696" y="0"/>
                </a:lnTo>
                <a:lnTo>
                  <a:pt x="65793" y="8469"/>
                </a:lnTo>
                <a:lnTo>
                  <a:pt x="31559" y="31559"/>
                </a:lnTo>
                <a:lnTo>
                  <a:pt x="8469" y="65793"/>
                </a:lnTo>
                <a:lnTo>
                  <a:pt x="0" y="107696"/>
                </a:lnTo>
                <a:lnTo>
                  <a:pt x="0" y="538480"/>
                </a:lnTo>
                <a:lnTo>
                  <a:pt x="8469" y="580382"/>
                </a:lnTo>
                <a:lnTo>
                  <a:pt x="31559" y="614616"/>
                </a:lnTo>
                <a:lnTo>
                  <a:pt x="65793" y="637706"/>
                </a:lnTo>
                <a:lnTo>
                  <a:pt x="107696" y="646176"/>
                </a:lnTo>
                <a:lnTo>
                  <a:pt x="610108" y="646176"/>
                </a:lnTo>
                <a:lnTo>
                  <a:pt x="652010" y="637706"/>
                </a:lnTo>
                <a:lnTo>
                  <a:pt x="686244" y="614616"/>
                </a:lnTo>
                <a:lnTo>
                  <a:pt x="709334" y="580382"/>
                </a:lnTo>
                <a:lnTo>
                  <a:pt x="717803" y="538480"/>
                </a:lnTo>
                <a:lnTo>
                  <a:pt x="717803" y="107696"/>
                </a:lnTo>
                <a:lnTo>
                  <a:pt x="709334" y="65793"/>
                </a:lnTo>
                <a:lnTo>
                  <a:pt x="686244" y="31559"/>
                </a:lnTo>
                <a:lnTo>
                  <a:pt x="652010" y="8469"/>
                </a:lnTo>
                <a:lnTo>
                  <a:pt x="610108" y="0"/>
                </a:lnTo>
                <a:close/>
              </a:path>
            </a:pathLst>
          </a:custGeom>
          <a:solidFill>
            <a:srgbClr val="FCEAC5"/>
          </a:solidFill>
        </p:spPr>
        <p:txBody>
          <a:bodyPr wrap="square" lIns="0" tIns="0" rIns="0" bIns="0" rtlCol="0"/>
          <a:lstStyle/>
          <a:p>
            <a:endParaRPr sz="800"/>
          </a:p>
        </p:txBody>
      </p:sp>
      <p:sp>
        <p:nvSpPr>
          <p:cNvPr id="36" name="object 40"/>
          <p:cNvSpPr txBox="1"/>
          <p:nvPr/>
        </p:nvSpPr>
        <p:spPr>
          <a:xfrm>
            <a:off x="3164748" y="3747260"/>
            <a:ext cx="282700" cy="267721"/>
          </a:xfrm>
          <a:prstGeom prst="rect">
            <a:avLst/>
          </a:prstGeom>
        </p:spPr>
        <p:txBody>
          <a:bodyPr vert="horz" wrap="square" lIns="0" tIns="8592" rIns="0" bIns="0" rtlCol="0">
            <a:spAutoFit/>
          </a:bodyPr>
          <a:lstStyle/>
          <a:p>
            <a:pPr marL="74317" marR="3437" indent="-66155" algn="ctr">
              <a:spcBef>
                <a:spcPts val="68"/>
              </a:spcBef>
            </a:pPr>
            <a:r>
              <a:rPr sz="800" dirty="0">
                <a:latin typeface="Carlito"/>
                <a:cs typeface="Carlito"/>
              </a:rPr>
              <a:t>User</a:t>
            </a:r>
            <a:endParaRPr lang="en-US" sz="800" dirty="0">
              <a:latin typeface="Carlito"/>
              <a:cs typeface="Carlito"/>
            </a:endParaRPr>
          </a:p>
          <a:p>
            <a:pPr marL="74317" marR="3437" indent="-66155" algn="ctr">
              <a:spcBef>
                <a:spcPts val="68"/>
              </a:spcBef>
            </a:pPr>
            <a:r>
              <a:rPr sz="800" dirty="0">
                <a:latin typeface="Carlito"/>
                <a:cs typeface="Carlito"/>
              </a:rPr>
              <a:t>K7</a:t>
            </a:r>
          </a:p>
        </p:txBody>
      </p:sp>
      <p:sp>
        <p:nvSpPr>
          <p:cNvPr id="37" name="object 41"/>
          <p:cNvSpPr/>
          <p:nvPr/>
        </p:nvSpPr>
        <p:spPr>
          <a:xfrm>
            <a:off x="3571947" y="3736627"/>
            <a:ext cx="445312" cy="331200"/>
          </a:xfrm>
          <a:custGeom>
            <a:avLst/>
            <a:gdLst/>
            <a:ahLst/>
            <a:cxnLst/>
            <a:rect l="l" t="t" r="r" b="b"/>
            <a:pathLst>
              <a:path w="718185" h="646429">
                <a:moveTo>
                  <a:pt x="610107" y="0"/>
                </a:moveTo>
                <a:lnTo>
                  <a:pt x="107695" y="0"/>
                </a:lnTo>
                <a:lnTo>
                  <a:pt x="65793" y="8469"/>
                </a:lnTo>
                <a:lnTo>
                  <a:pt x="31559" y="31559"/>
                </a:lnTo>
                <a:lnTo>
                  <a:pt x="8469" y="65793"/>
                </a:lnTo>
                <a:lnTo>
                  <a:pt x="0" y="107696"/>
                </a:lnTo>
                <a:lnTo>
                  <a:pt x="0" y="538480"/>
                </a:lnTo>
                <a:lnTo>
                  <a:pt x="8469" y="580382"/>
                </a:lnTo>
                <a:lnTo>
                  <a:pt x="31559" y="614616"/>
                </a:lnTo>
                <a:lnTo>
                  <a:pt x="65793" y="637706"/>
                </a:lnTo>
                <a:lnTo>
                  <a:pt x="107695" y="646176"/>
                </a:lnTo>
                <a:lnTo>
                  <a:pt x="610107" y="646176"/>
                </a:lnTo>
                <a:lnTo>
                  <a:pt x="652010" y="637706"/>
                </a:lnTo>
                <a:lnTo>
                  <a:pt x="686244" y="614616"/>
                </a:lnTo>
                <a:lnTo>
                  <a:pt x="709334" y="580382"/>
                </a:lnTo>
                <a:lnTo>
                  <a:pt x="717803" y="538480"/>
                </a:lnTo>
                <a:lnTo>
                  <a:pt x="717803" y="107696"/>
                </a:lnTo>
                <a:lnTo>
                  <a:pt x="709334" y="65793"/>
                </a:lnTo>
                <a:lnTo>
                  <a:pt x="686244" y="31559"/>
                </a:lnTo>
                <a:lnTo>
                  <a:pt x="652010" y="8469"/>
                </a:lnTo>
                <a:lnTo>
                  <a:pt x="610107" y="0"/>
                </a:lnTo>
                <a:close/>
              </a:path>
            </a:pathLst>
          </a:custGeom>
          <a:solidFill>
            <a:srgbClr val="FCEAC5"/>
          </a:solidFill>
        </p:spPr>
        <p:txBody>
          <a:bodyPr wrap="square" lIns="0" tIns="0" rIns="0" bIns="0" rtlCol="0"/>
          <a:lstStyle/>
          <a:p>
            <a:endParaRPr sz="800"/>
          </a:p>
        </p:txBody>
      </p:sp>
      <p:sp>
        <p:nvSpPr>
          <p:cNvPr id="38" name="object 42"/>
          <p:cNvSpPr txBox="1"/>
          <p:nvPr/>
        </p:nvSpPr>
        <p:spPr>
          <a:xfrm>
            <a:off x="3653055" y="3768526"/>
            <a:ext cx="282700" cy="267721"/>
          </a:xfrm>
          <a:prstGeom prst="rect">
            <a:avLst/>
          </a:prstGeom>
        </p:spPr>
        <p:txBody>
          <a:bodyPr vert="horz" wrap="square" lIns="0" tIns="8592" rIns="0" bIns="0" rtlCol="0">
            <a:spAutoFit/>
          </a:bodyPr>
          <a:lstStyle/>
          <a:p>
            <a:pPr marL="8592" algn="ctr">
              <a:spcBef>
                <a:spcPts val="68"/>
              </a:spcBef>
            </a:pPr>
            <a:r>
              <a:rPr sz="800" dirty="0">
                <a:latin typeface="Carlito"/>
                <a:cs typeface="Carlito"/>
              </a:rPr>
              <a:t>User</a:t>
            </a:r>
            <a:endParaRPr lang="en-US" sz="800" dirty="0">
              <a:latin typeface="Carlito"/>
              <a:cs typeface="Carlito"/>
            </a:endParaRPr>
          </a:p>
          <a:p>
            <a:pPr marL="8592" algn="ctr">
              <a:spcBef>
                <a:spcPts val="68"/>
              </a:spcBef>
            </a:pPr>
            <a:r>
              <a:rPr sz="800" spc="-3" dirty="0">
                <a:latin typeface="Carlito"/>
                <a:cs typeface="Carlito"/>
              </a:rPr>
              <a:t>K6</a:t>
            </a:r>
            <a:endParaRPr sz="800" dirty="0">
              <a:latin typeface="Carlito"/>
              <a:cs typeface="Carlito"/>
            </a:endParaRPr>
          </a:p>
        </p:txBody>
      </p:sp>
      <p:sp>
        <p:nvSpPr>
          <p:cNvPr id="39" name="object 43"/>
          <p:cNvSpPr/>
          <p:nvPr/>
        </p:nvSpPr>
        <p:spPr>
          <a:xfrm>
            <a:off x="4060491" y="3736627"/>
            <a:ext cx="445312" cy="331200"/>
          </a:xfrm>
          <a:custGeom>
            <a:avLst/>
            <a:gdLst/>
            <a:ahLst/>
            <a:cxnLst/>
            <a:rect l="l" t="t" r="r" b="b"/>
            <a:pathLst>
              <a:path w="718184" h="646429">
                <a:moveTo>
                  <a:pt x="610107" y="0"/>
                </a:moveTo>
                <a:lnTo>
                  <a:pt x="107696" y="0"/>
                </a:lnTo>
                <a:lnTo>
                  <a:pt x="65793" y="8469"/>
                </a:lnTo>
                <a:lnTo>
                  <a:pt x="31559" y="31559"/>
                </a:lnTo>
                <a:lnTo>
                  <a:pt x="8469" y="65793"/>
                </a:lnTo>
                <a:lnTo>
                  <a:pt x="0" y="107695"/>
                </a:lnTo>
                <a:lnTo>
                  <a:pt x="0" y="538479"/>
                </a:lnTo>
                <a:lnTo>
                  <a:pt x="8469" y="580382"/>
                </a:lnTo>
                <a:lnTo>
                  <a:pt x="31559" y="614616"/>
                </a:lnTo>
                <a:lnTo>
                  <a:pt x="65793" y="637706"/>
                </a:lnTo>
                <a:lnTo>
                  <a:pt x="107696" y="646175"/>
                </a:lnTo>
                <a:lnTo>
                  <a:pt x="610107" y="646175"/>
                </a:lnTo>
                <a:lnTo>
                  <a:pt x="652010" y="637706"/>
                </a:lnTo>
                <a:lnTo>
                  <a:pt x="686244" y="614616"/>
                </a:lnTo>
                <a:lnTo>
                  <a:pt x="709334" y="580382"/>
                </a:lnTo>
                <a:lnTo>
                  <a:pt x="717803" y="538479"/>
                </a:lnTo>
                <a:lnTo>
                  <a:pt x="717803" y="107695"/>
                </a:lnTo>
                <a:lnTo>
                  <a:pt x="709334" y="65793"/>
                </a:lnTo>
                <a:lnTo>
                  <a:pt x="686244" y="31559"/>
                </a:lnTo>
                <a:lnTo>
                  <a:pt x="652010" y="8469"/>
                </a:lnTo>
                <a:lnTo>
                  <a:pt x="610107" y="0"/>
                </a:lnTo>
                <a:close/>
              </a:path>
            </a:pathLst>
          </a:custGeom>
          <a:solidFill>
            <a:srgbClr val="FCEAC5"/>
          </a:solidFill>
        </p:spPr>
        <p:txBody>
          <a:bodyPr wrap="square" lIns="0" tIns="0" rIns="0" bIns="0" rtlCol="0"/>
          <a:lstStyle/>
          <a:p>
            <a:endParaRPr sz="800"/>
          </a:p>
        </p:txBody>
      </p:sp>
      <p:sp>
        <p:nvSpPr>
          <p:cNvPr id="40" name="object 44"/>
          <p:cNvSpPr txBox="1"/>
          <p:nvPr/>
        </p:nvSpPr>
        <p:spPr>
          <a:xfrm>
            <a:off x="4152075" y="3768526"/>
            <a:ext cx="282700" cy="267721"/>
          </a:xfrm>
          <a:prstGeom prst="rect">
            <a:avLst/>
          </a:prstGeom>
        </p:spPr>
        <p:txBody>
          <a:bodyPr vert="horz" wrap="square" lIns="0" tIns="8592" rIns="0" bIns="0" rtlCol="0">
            <a:spAutoFit/>
          </a:bodyPr>
          <a:lstStyle/>
          <a:p>
            <a:pPr marL="74317" marR="3437" indent="-66155" algn="ctr">
              <a:spcBef>
                <a:spcPts val="68"/>
              </a:spcBef>
            </a:pPr>
            <a:r>
              <a:rPr sz="800" dirty="0">
                <a:latin typeface="Carlito"/>
                <a:cs typeface="Carlito"/>
              </a:rPr>
              <a:t>User</a:t>
            </a:r>
            <a:endParaRPr lang="en-US" sz="800" dirty="0">
              <a:latin typeface="Carlito"/>
              <a:cs typeface="Carlito"/>
            </a:endParaRPr>
          </a:p>
          <a:p>
            <a:pPr marL="74317" marR="3437" indent="-66155" algn="ctr">
              <a:spcBef>
                <a:spcPts val="68"/>
              </a:spcBef>
            </a:pPr>
            <a:r>
              <a:rPr sz="800" dirty="0">
                <a:latin typeface="Carlito"/>
                <a:cs typeface="Carlito"/>
              </a:rPr>
              <a:t>K5</a:t>
            </a:r>
          </a:p>
        </p:txBody>
      </p:sp>
      <p:sp>
        <p:nvSpPr>
          <p:cNvPr id="41" name="object 45"/>
          <p:cNvSpPr/>
          <p:nvPr/>
        </p:nvSpPr>
        <p:spPr>
          <a:xfrm>
            <a:off x="2849052" y="4124948"/>
            <a:ext cx="444131" cy="331200"/>
          </a:xfrm>
          <a:custGeom>
            <a:avLst/>
            <a:gdLst/>
            <a:ahLst/>
            <a:cxnLst/>
            <a:rect l="l" t="t" r="r" b="b"/>
            <a:pathLst>
              <a:path w="716279" h="646429">
                <a:moveTo>
                  <a:pt x="608584" y="0"/>
                </a:moveTo>
                <a:lnTo>
                  <a:pt x="107695" y="0"/>
                </a:lnTo>
                <a:lnTo>
                  <a:pt x="65793" y="8469"/>
                </a:lnTo>
                <a:lnTo>
                  <a:pt x="31559" y="31559"/>
                </a:lnTo>
                <a:lnTo>
                  <a:pt x="8469" y="65793"/>
                </a:lnTo>
                <a:lnTo>
                  <a:pt x="0" y="107696"/>
                </a:lnTo>
                <a:lnTo>
                  <a:pt x="0" y="538480"/>
                </a:lnTo>
                <a:lnTo>
                  <a:pt x="8469" y="580382"/>
                </a:lnTo>
                <a:lnTo>
                  <a:pt x="31559" y="614616"/>
                </a:lnTo>
                <a:lnTo>
                  <a:pt x="65793" y="637706"/>
                </a:lnTo>
                <a:lnTo>
                  <a:pt x="107695" y="646176"/>
                </a:lnTo>
                <a:lnTo>
                  <a:pt x="608584" y="646176"/>
                </a:lnTo>
                <a:lnTo>
                  <a:pt x="650486" y="637706"/>
                </a:lnTo>
                <a:lnTo>
                  <a:pt x="684720" y="614616"/>
                </a:lnTo>
                <a:lnTo>
                  <a:pt x="707810" y="580382"/>
                </a:lnTo>
                <a:lnTo>
                  <a:pt x="716279" y="538480"/>
                </a:lnTo>
                <a:lnTo>
                  <a:pt x="716279" y="107696"/>
                </a:lnTo>
                <a:lnTo>
                  <a:pt x="707810" y="65793"/>
                </a:lnTo>
                <a:lnTo>
                  <a:pt x="684720" y="31559"/>
                </a:lnTo>
                <a:lnTo>
                  <a:pt x="650486" y="8469"/>
                </a:lnTo>
                <a:lnTo>
                  <a:pt x="608584" y="0"/>
                </a:lnTo>
                <a:close/>
              </a:path>
            </a:pathLst>
          </a:custGeom>
          <a:solidFill>
            <a:srgbClr val="FCEAC5"/>
          </a:solidFill>
        </p:spPr>
        <p:txBody>
          <a:bodyPr wrap="square" lIns="0" tIns="0" rIns="0" bIns="0" rtlCol="0"/>
          <a:lstStyle/>
          <a:p>
            <a:endParaRPr sz="800"/>
          </a:p>
        </p:txBody>
      </p:sp>
      <p:sp>
        <p:nvSpPr>
          <p:cNvPr id="42" name="object 46"/>
          <p:cNvSpPr txBox="1"/>
          <p:nvPr/>
        </p:nvSpPr>
        <p:spPr>
          <a:xfrm>
            <a:off x="2929846" y="4124948"/>
            <a:ext cx="282700" cy="331200"/>
          </a:xfrm>
          <a:prstGeom prst="rect">
            <a:avLst/>
          </a:prstGeom>
        </p:spPr>
        <p:txBody>
          <a:bodyPr vert="horz" wrap="square" lIns="0" tIns="8592" rIns="0" bIns="0" rtlCol="0">
            <a:spAutoFit/>
          </a:bodyPr>
          <a:lstStyle/>
          <a:p>
            <a:pPr marL="74317" marR="3437" indent="-66155">
              <a:spcBef>
                <a:spcPts val="68"/>
              </a:spcBef>
            </a:pPr>
            <a:r>
              <a:rPr sz="800" dirty="0">
                <a:latin typeface="Carlito"/>
                <a:cs typeface="Carlito"/>
              </a:rPr>
              <a:t>User  K4</a:t>
            </a:r>
          </a:p>
        </p:txBody>
      </p:sp>
      <p:sp>
        <p:nvSpPr>
          <p:cNvPr id="43" name="object 47"/>
          <p:cNvSpPr/>
          <p:nvPr/>
        </p:nvSpPr>
        <p:spPr>
          <a:xfrm>
            <a:off x="3336652" y="4124948"/>
            <a:ext cx="445312" cy="331200"/>
          </a:xfrm>
          <a:custGeom>
            <a:avLst/>
            <a:gdLst/>
            <a:ahLst/>
            <a:cxnLst/>
            <a:rect l="l" t="t" r="r" b="b"/>
            <a:pathLst>
              <a:path w="718185" h="646429">
                <a:moveTo>
                  <a:pt x="610107" y="0"/>
                </a:moveTo>
                <a:lnTo>
                  <a:pt x="107695" y="0"/>
                </a:lnTo>
                <a:lnTo>
                  <a:pt x="65793" y="8469"/>
                </a:lnTo>
                <a:lnTo>
                  <a:pt x="31559" y="31559"/>
                </a:lnTo>
                <a:lnTo>
                  <a:pt x="8469" y="65793"/>
                </a:lnTo>
                <a:lnTo>
                  <a:pt x="0" y="107696"/>
                </a:lnTo>
                <a:lnTo>
                  <a:pt x="0" y="538480"/>
                </a:lnTo>
                <a:lnTo>
                  <a:pt x="8469" y="580382"/>
                </a:lnTo>
                <a:lnTo>
                  <a:pt x="31559" y="614616"/>
                </a:lnTo>
                <a:lnTo>
                  <a:pt x="65793" y="637706"/>
                </a:lnTo>
                <a:lnTo>
                  <a:pt x="107695" y="646176"/>
                </a:lnTo>
                <a:lnTo>
                  <a:pt x="610107" y="646176"/>
                </a:lnTo>
                <a:lnTo>
                  <a:pt x="652010" y="637706"/>
                </a:lnTo>
                <a:lnTo>
                  <a:pt x="686244" y="614616"/>
                </a:lnTo>
                <a:lnTo>
                  <a:pt x="709334" y="580382"/>
                </a:lnTo>
                <a:lnTo>
                  <a:pt x="717803" y="538480"/>
                </a:lnTo>
                <a:lnTo>
                  <a:pt x="717803" y="107696"/>
                </a:lnTo>
                <a:lnTo>
                  <a:pt x="709334" y="65793"/>
                </a:lnTo>
                <a:lnTo>
                  <a:pt x="686244" y="31559"/>
                </a:lnTo>
                <a:lnTo>
                  <a:pt x="652010" y="8469"/>
                </a:lnTo>
                <a:lnTo>
                  <a:pt x="610107" y="0"/>
                </a:lnTo>
                <a:close/>
              </a:path>
            </a:pathLst>
          </a:custGeom>
          <a:solidFill>
            <a:srgbClr val="FCEAC5"/>
          </a:solidFill>
        </p:spPr>
        <p:txBody>
          <a:bodyPr wrap="square" lIns="0" tIns="0" rIns="0" bIns="0" rtlCol="0"/>
          <a:lstStyle/>
          <a:p>
            <a:endParaRPr sz="800"/>
          </a:p>
        </p:txBody>
      </p:sp>
      <p:sp>
        <p:nvSpPr>
          <p:cNvPr id="44" name="object 48"/>
          <p:cNvSpPr txBox="1"/>
          <p:nvPr/>
        </p:nvSpPr>
        <p:spPr>
          <a:xfrm>
            <a:off x="3417996" y="4124948"/>
            <a:ext cx="282700" cy="331200"/>
          </a:xfrm>
          <a:prstGeom prst="rect">
            <a:avLst/>
          </a:prstGeom>
        </p:spPr>
        <p:txBody>
          <a:bodyPr vert="horz" wrap="square" lIns="0" tIns="8592" rIns="0" bIns="0" rtlCol="0">
            <a:spAutoFit/>
          </a:bodyPr>
          <a:lstStyle/>
          <a:p>
            <a:pPr marL="74317" marR="3437" indent="-66155">
              <a:spcBef>
                <a:spcPts val="68"/>
              </a:spcBef>
            </a:pPr>
            <a:r>
              <a:rPr sz="800" dirty="0">
                <a:latin typeface="Carlito"/>
                <a:cs typeface="Carlito"/>
              </a:rPr>
              <a:t>User  K3</a:t>
            </a:r>
            <a:endParaRPr sz="800">
              <a:latin typeface="Carlito"/>
              <a:cs typeface="Carlito"/>
            </a:endParaRPr>
          </a:p>
        </p:txBody>
      </p:sp>
      <p:sp>
        <p:nvSpPr>
          <p:cNvPr id="45" name="object 49"/>
          <p:cNvSpPr/>
          <p:nvPr/>
        </p:nvSpPr>
        <p:spPr>
          <a:xfrm>
            <a:off x="3825196" y="4124948"/>
            <a:ext cx="445312" cy="331200"/>
          </a:xfrm>
          <a:custGeom>
            <a:avLst/>
            <a:gdLst/>
            <a:ahLst/>
            <a:cxnLst/>
            <a:rect l="l" t="t" r="r" b="b"/>
            <a:pathLst>
              <a:path w="718184" h="646429">
                <a:moveTo>
                  <a:pt x="610107" y="0"/>
                </a:moveTo>
                <a:lnTo>
                  <a:pt x="107696" y="0"/>
                </a:lnTo>
                <a:lnTo>
                  <a:pt x="65793" y="8469"/>
                </a:lnTo>
                <a:lnTo>
                  <a:pt x="31559" y="31559"/>
                </a:lnTo>
                <a:lnTo>
                  <a:pt x="8469" y="65793"/>
                </a:lnTo>
                <a:lnTo>
                  <a:pt x="0" y="107695"/>
                </a:lnTo>
                <a:lnTo>
                  <a:pt x="0" y="538479"/>
                </a:lnTo>
                <a:lnTo>
                  <a:pt x="8469" y="580382"/>
                </a:lnTo>
                <a:lnTo>
                  <a:pt x="31559" y="614616"/>
                </a:lnTo>
                <a:lnTo>
                  <a:pt x="65793" y="637706"/>
                </a:lnTo>
                <a:lnTo>
                  <a:pt x="107696" y="646175"/>
                </a:lnTo>
                <a:lnTo>
                  <a:pt x="610107" y="646175"/>
                </a:lnTo>
                <a:lnTo>
                  <a:pt x="652010" y="637706"/>
                </a:lnTo>
                <a:lnTo>
                  <a:pt x="686244" y="614616"/>
                </a:lnTo>
                <a:lnTo>
                  <a:pt x="709334" y="580382"/>
                </a:lnTo>
                <a:lnTo>
                  <a:pt x="717803" y="538479"/>
                </a:lnTo>
                <a:lnTo>
                  <a:pt x="717803" y="107695"/>
                </a:lnTo>
                <a:lnTo>
                  <a:pt x="709334" y="65793"/>
                </a:lnTo>
                <a:lnTo>
                  <a:pt x="686244" y="31559"/>
                </a:lnTo>
                <a:lnTo>
                  <a:pt x="652010" y="8469"/>
                </a:lnTo>
                <a:lnTo>
                  <a:pt x="610107" y="0"/>
                </a:lnTo>
                <a:close/>
              </a:path>
            </a:pathLst>
          </a:custGeom>
          <a:solidFill>
            <a:srgbClr val="FCEAC5"/>
          </a:solidFill>
        </p:spPr>
        <p:txBody>
          <a:bodyPr wrap="square" lIns="0" tIns="0" rIns="0" bIns="0" rtlCol="0"/>
          <a:lstStyle/>
          <a:p>
            <a:endParaRPr sz="800"/>
          </a:p>
        </p:txBody>
      </p:sp>
      <p:sp>
        <p:nvSpPr>
          <p:cNvPr id="46" name="object 50"/>
          <p:cNvSpPr txBox="1"/>
          <p:nvPr/>
        </p:nvSpPr>
        <p:spPr>
          <a:xfrm>
            <a:off x="3906304" y="4124948"/>
            <a:ext cx="282700" cy="331200"/>
          </a:xfrm>
          <a:prstGeom prst="rect">
            <a:avLst/>
          </a:prstGeom>
        </p:spPr>
        <p:txBody>
          <a:bodyPr vert="horz" wrap="square" lIns="0" tIns="8592" rIns="0" bIns="0" rtlCol="0">
            <a:spAutoFit/>
          </a:bodyPr>
          <a:lstStyle/>
          <a:p>
            <a:pPr marL="8592">
              <a:spcBef>
                <a:spcPts val="68"/>
              </a:spcBef>
            </a:pPr>
            <a:r>
              <a:rPr sz="800" dirty="0">
                <a:latin typeface="Carlito"/>
                <a:cs typeface="Carlito"/>
              </a:rPr>
              <a:t>User</a:t>
            </a:r>
            <a:endParaRPr sz="800">
              <a:latin typeface="Carlito"/>
              <a:cs typeface="Carlito"/>
            </a:endParaRPr>
          </a:p>
          <a:p>
            <a:pPr marL="74317"/>
            <a:r>
              <a:rPr sz="800" spc="-3" dirty="0">
                <a:latin typeface="Carlito"/>
                <a:cs typeface="Carlito"/>
              </a:rPr>
              <a:t>K2</a:t>
            </a:r>
            <a:endParaRPr sz="800">
              <a:latin typeface="Carlito"/>
              <a:cs typeface="Carlito"/>
            </a:endParaRPr>
          </a:p>
        </p:txBody>
      </p:sp>
      <p:sp>
        <p:nvSpPr>
          <p:cNvPr id="47" name="object 51"/>
          <p:cNvSpPr/>
          <p:nvPr/>
        </p:nvSpPr>
        <p:spPr>
          <a:xfrm>
            <a:off x="4939302" y="3729532"/>
            <a:ext cx="444131" cy="331200"/>
          </a:xfrm>
          <a:custGeom>
            <a:avLst/>
            <a:gdLst/>
            <a:ahLst/>
            <a:cxnLst/>
            <a:rect l="l" t="t" r="r" b="b"/>
            <a:pathLst>
              <a:path w="716279" h="646429">
                <a:moveTo>
                  <a:pt x="608583" y="0"/>
                </a:moveTo>
                <a:lnTo>
                  <a:pt x="107696" y="0"/>
                </a:lnTo>
                <a:lnTo>
                  <a:pt x="65793" y="8469"/>
                </a:lnTo>
                <a:lnTo>
                  <a:pt x="31559" y="31559"/>
                </a:lnTo>
                <a:lnTo>
                  <a:pt x="8469" y="65793"/>
                </a:lnTo>
                <a:lnTo>
                  <a:pt x="0" y="107695"/>
                </a:lnTo>
                <a:lnTo>
                  <a:pt x="0" y="538479"/>
                </a:lnTo>
                <a:lnTo>
                  <a:pt x="8469" y="580382"/>
                </a:lnTo>
                <a:lnTo>
                  <a:pt x="31559" y="614616"/>
                </a:lnTo>
                <a:lnTo>
                  <a:pt x="65793" y="637706"/>
                </a:lnTo>
                <a:lnTo>
                  <a:pt x="107696" y="646176"/>
                </a:lnTo>
                <a:lnTo>
                  <a:pt x="608583" y="646176"/>
                </a:lnTo>
                <a:lnTo>
                  <a:pt x="650486" y="637706"/>
                </a:lnTo>
                <a:lnTo>
                  <a:pt x="684720" y="614616"/>
                </a:lnTo>
                <a:lnTo>
                  <a:pt x="707810" y="580382"/>
                </a:lnTo>
                <a:lnTo>
                  <a:pt x="716279" y="538479"/>
                </a:lnTo>
                <a:lnTo>
                  <a:pt x="716279" y="107695"/>
                </a:lnTo>
                <a:lnTo>
                  <a:pt x="707810" y="65793"/>
                </a:lnTo>
                <a:lnTo>
                  <a:pt x="684720" y="31559"/>
                </a:lnTo>
                <a:lnTo>
                  <a:pt x="650486" y="8469"/>
                </a:lnTo>
                <a:lnTo>
                  <a:pt x="608583" y="0"/>
                </a:lnTo>
                <a:close/>
              </a:path>
            </a:pathLst>
          </a:custGeom>
          <a:solidFill>
            <a:srgbClr val="FCEAC5"/>
          </a:solidFill>
        </p:spPr>
        <p:txBody>
          <a:bodyPr wrap="square" lIns="0" tIns="0" rIns="0" bIns="0" rtlCol="0"/>
          <a:lstStyle/>
          <a:p>
            <a:endParaRPr sz="800"/>
          </a:p>
        </p:txBody>
      </p:sp>
      <p:sp>
        <p:nvSpPr>
          <p:cNvPr id="48" name="object 52"/>
          <p:cNvSpPr txBox="1"/>
          <p:nvPr/>
        </p:nvSpPr>
        <p:spPr>
          <a:xfrm>
            <a:off x="5030887" y="3761272"/>
            <a:ext cx="282700" cy="267721"/>
          </a:xfrm>
          <a:prstGeom prst="rect">
            <a:avLst/>
          </a:prstGeom>
        </p:spPr>
        <p:txBody>
          <a:bodyPr vert="horz" wrap="square" lIns="0" tIns="8592" rIns="0" bIns="0" rtlCol="0">
            <a:spAutoFit/>
          </a:bodyPr>
          <a:lstStyle/>
          <a:p>
            <a:pPr marL="74317" marR="3437" indent="-66155" algn="ctr">
              <a:spcBef>
                <a:spcPts val="68"/>
              </a:spcBef>
            </a:pPr>
            <a:r>
              <a:rPr sz="800" dirty="0">
                <a:latin typeface="Carlito"/>
                <a:cs typeface="Carlito"/>
              </a:rPr>
              <a:t>User</a:t>
            </a:r>
            <a:endParaRPr lang="en-US" sz="800" dirty="0">
              <a:latin typeface="Carlito"/>
              <a:cs typeface="Carlito"/>
            </a:endParaRPr>
          </a:p>
          <a:p>
            <a:pPr marL="74317" marR="3437" indent="-66155" algn="ctr">
              <a:spcBef>
                <a:spcPts val="68"/>
              </a:spcBef>
            </a:pPr>
            <a:r>
              <a:rPr sz="800" dirty="0">
                <a:latin typeface="Carlito"/>
                <a:cs typeface="Carlito"/>
              </a:rPr>
              <a:t>K5</a:t>
            </a:r>
          </a:p>
        </p:txBody>
      </p:sp>
      <p:sp>
        <p:nvSpPr>
          <p:cNvPr id="51" name="object 55"/>
          <p:cNvSpPr txBox="1"/>
          <p:nvPr/>
        </p:nvSpPr>
        <p:spPr>
          <a:xfrm>
            <a:off x="2659038" y="2666910"/>
            <a:ext cx="1948191" cy="177953"/>
          </a:xfrm>
          <a:prstGeom prst="rect">
            <a:avLst/>
          </a:prstGeom>
        </p:spPr>
        <p:txBody>
          <a:bodyPr vert="horz" wrap="square" lIns="0" tIns="8592" rIns="0" bIns="0" rtlCol="0">
            <a:spAutoFit/>
          </a:bodyPr>
          <a:lstStyle/>
          <a:p>
            <a:pPr marL="8592" algn="ctr">
              <a:spcBef>
                <a:spcPts val="68"/>
              </a:spcBef>
            </a:pPr>
            <a:r>
              <a:rPr lang="en-ID" sz="1100" b="1" spc="-7" dirty="0">
                <a:latin typeface="Carlito"/>
                <a:cs typeface="Carlito"/>
              </a:rPr>
              <a:t>KELOMPOK </a:t>
            </a:r>
            <a:r>
              <a:rPr lang="en-ID" sz="1100" b="1" spc="-3" dirty="0">
                <a:latin typeface="Carlito"/>
                <a:cs typeface="Carlito"/>
              </a:rPr>
              <a:t>USER ENTRI</a:t>
            </a:r>
            <a:r>
              <a:rPr lang="en-ID" sz="1100" b="1" spc="-41" dirty="0">
                <a:latin typeface="Carlito"/>
                <a:cs typeface="Carlito"/>
              </a:rPr>
              <a:t> </a:t>
            </a:r>
            <a:r>
              <a:rPr lang="en-ID" sz="1100" b="1" spc="-10" dirty="0">
                <a:latin typeface="Carlito"/>
                <a:cs typeface="Carlito"/>
              </a:rPr>
              <a:t>DATA</a:t>
            </a:r>
            <a:endParaRPr lang="en-ID" sz="1100" b="1" dirty="0">
              <a:latin typeface="Carlito"/>
              <a:cs typeface="Carlito"/>
            </a:endParaRPr>
          </a:p>
        </p:txBody>
      </p:sp>
      <p:sp>
        <p:nvSpPr>
          <p:cNvPr id="52" name="object 56"/>
          <p:cNvSpPr txBox="1"/>
          <p:nvPr/>
        </p:nvSpPr>
        <p:spPr>
          <a:xfrm>
            <a:off x="2375628" y="4565797"/>
            <a:ext cx="2414371" cy="177953"/>
          </a:xfrm>
          <a:prstGeom prst="rect">
            <a:avLst/>
          </a:prstGeom>
        </p:spPr>
        <p:txBody>
          <a:bodyPr vert="horz" wrap="square" lIns="0" tIns="8592" rIns="0" bIns="0" rtlCol="0">
            <a:spAutoFit/>
          </a:bodyPr>
          <a:lstStyle/>
          <a:p>
            <a:pPr marL="8592" algn="ctr">
              <a:spcBef>
                <a:spcPts val="68"/>
              </a:spcBef>
            </a:pPr>
            <a:r>
              <a:rPr lang="en-ID" sz="1100" b="1" spc="-7" dirty="0">
                <a:latin typeface="Carlito"/>
                <a:cs typeface="Carlito"/>
              </a:rPr>
              <a:t>KELOMPOK </a:t>
            </a:r>
            <a:r>
              <a:rPr lang="en-ID" sz="1100" b="1" spc="-3" dirty="0">
                <a:latin typeface="Carlito"/>
                <a:cs typeface="Carlito"/>
              </a:rPr>
              <a:t>USER </a:t>
            </a:r>
            <a:r>
              <a:rPr lang="en-ID" sz="1100" b="1" spc="-7" dirty="0">
                <a:latin typeface="Carlito"/>
                <a:cs typeface="Carlito"/>
              </a:rPr>
              <a:t>PEMANFAAT</a:t>
            </a:r>
            <a:r>
              <a:rPr lang="en-ID" sz="1100" b="1" spc="-37" dirty="0">
                <a:latin typeface="Carlito"/>
                <a:cs typeface="Carlito"/>
              </a:rPr>
              <a:t> </a:t>
            </a:r>
            <a:r>
              <a:rPr lang="en-ID" sz="1100" b="1" spc="-10" dirty="0">
                <a:latin typeface="Carlito"/>
                <a:cs typeface="Carlito"/>
              </a:rPr>
              <a:t>DATA</a:t>
            </a:r>
            <a:endParaRPr lang="en-ID" sz="1100" b="1" dirty="0">
              <a:latin typeface="Carlito"/>
              <a:cs typeface="Carlito"/>
            </a:endParaRPr>
          </a:p>
        </p:txBody>
      </p:sp>
      <p:sp>
        <p:nvSpPr>
          <p:cNvPr id="53" name="object 57"/>
          <p:cNvSpPr/>
          <p:nvPr/>
        </p:nvSpPr>
        <p:spPr>
          <a:xfrm>
            <a:off x="6403989" y="3729532"/>
            <a:ext cx="444131" cy="331200"/>
          </a:xfrm>
          <a:custGeom>
            <a:avLst/>
            <a:gdLst/>
            <a:ahLst/>
            <a:cxnLst/>
            <a:rect l="l" t="t" r="r" b="b"/>
            <a:pathLst>
              <a:path w="716279" h="646429">
                <a:moveTo>
                  <a:pt x="608583" y="0"/>
                </a:moveTo>
                <a:lnTo>
                  <a:pt x="107696" y="0"/>
                </a:lnTo>
                <a:lnTo>
                  <a:pt x="65793" y="8469"/>
                </a:lnTo>
                <a:lnTo>
                  <a:pt x="31559" y="31559"/>
                </a:lnTo>
                <a:lnTo>
                  <a:pt x="8469" y="65793"/>
                </a:lnTo>
                <a:lnTo>
                  <a:pt x="0" y="107695"/>
                </a:lnTo>
                <a:lnTo>
                  <a:pt x="0" y="538480"/>
                </a:lnTo>
                <a:lnTo>
                  <a:pt x="8469" y="580382"/>
                </a:lnTo>
                <a:lnTo>
                  <a:pt x="31559" y="614616"/>
                </a:lnTo>
                <a:lnTo>
                  <a:pt x="65793" y="637706"/>
                </a:lnTo>
                <a:lnTo>
                  <a:pt x="107696" y="646176"/>
                </a:lnTo>
                <a:lnTo>
                  <a:pt x="608583" y="646176"/>
                </a:lnTo>
                <a:lnTo>
                  <a:pt x="650486" y="637706"/>
                </a:lnTo>
                <a:lnTo>
                  <a:pt x="684720" y="614616"/>
                </a:lnTo>
                <a:lnTo>
                  <a:pt x="707810" y="580382"/>
                </a:lnTo>
                <a:lnTo>
                  <a:pt x="716279" y="538480"/>
                </a:lnTo>
                <a:lnTo>
                  <a:pt x="716279" y="107695"/>
                </a:lnTo>
                <a:lnTo>
                  <a:pt x="707810" y="65793"/>
                </a:lnTo>
                <a:lnTo>
                  <a:pt x="684720" y="31559"/>
                </a:lnTo>
                <a:lnTo>
                  <a:pt x="650486" y="8469"/>
                </a:lnTo>
                <a:lnTo>
                  <a:pt x="608583" y="0"/>
                </a:lnTo>
                <a:close/>
              </a:path>
            </a:pathLst>
          </a:custGeom>
          <a:solidFill>
            <a:srgbClr val="FCEAC5"/>
          </a:solidFill>
        </p:spPr>
        <p:txBody>
          <a:bodyPr wrap="square" lIns="0" tIns="0" rIns="0" bIns="0" rtlCol="0"/>
          <a:lstStyle/>
          <a:p>
            <a:endParaRPr sz="800"/>
          </a:p>
        </p:txBody>
      </p:sp>
      <p:sp>
        <p:nvSpPr>
          <p:cNvPr id="54" name="object 58"/>
          <p:cNvSpPr txBox="1"/>
          <p:nvPr/>
        </p:nvSpPr>
        <p:spPr>
          <a:xfrm>
            <a:off x="6485098" y="3750798"/>
            <a:ext cx="282700" cy="267721"/>
          </a:xfrm>
          <a:prstGeom prst="rect">
            <a:avLst/>
          </a:prstGeom>
        </p:spPr>
        <p:txBody>
          <a:bodyPr vert="horz" wrap="square" lIns="0" tIns="8592" rIns="0" bIns="0" rtlCol="0">
            <a:spAutoFit/>
          </a:bodyPr>
          <a:lstStyle/>
          <a:p>
            <a:pPr marL="74317" marR="3437" indent="-66155" algn="ctr">
              <a:spcBef>
                <a:spcPts val="68"/>
              </a:spcBef>
            </a:pPr>
            <a:r>
              <a:rPr sz="800" dirty="0">
                <a:latin typeface="Carlito"/>
                <a:cs typeface="Carlito"/>
              </a:rPr>
              <a:t>User</a:t>
            </a:r>
            <a:endParaRPr lang="en-US" sz="800" dirty="0">
              <a:latin typeface="Carlito"/>
              <a:cs typeface="Carlito"/>
            </a:endParaRPr>
          </a:p>
          <a:p>
            <a:pPr marL="74317" marR="3437" indent="-66155" algn="ctr">
              <a:spcBef>
                <a:spcPts val="68"/>
              </a:spcBef>
            </a:pPr>
            <a:r>
              <a:rPr sz="800" dirty="0">
                <a:latin typeface="Carlito"/>
                <a:cs typeface="Carlito"/>
              </a:rPr>
              <a:t>K2</a:t>
            </a:r>
          </a:p>
        </p:txBody>
      </p:sp>
      <p:sp>
        <p:nvSpPr>
          <p:cNvPr id="55" name="Rectangle 54"/>
          <p:cNvSpPr/>
          <p:nvPr/>
        </p:nvSpPr>
        <p:spPr>
          <a:xfrm>
            <a:off x="2759318" y="3375963"/>
            <a:ext cx="1963571" cy="247130"/>
          </a:xfrm>
          <a:prstGeom prst="rect">
            <a:avLst/>
          </a:prstGeom>
        </p:spPr>
        <p:txBody>
          <a:bodyPr wrap="none" lIns="61859" tIns="30930" rIns="61859" bIns="30930">
            <a:spAutoFit/>
          </a:bodyPr>
          <a:lstStyle/>
          <a:p>
            <a:r>
              <a:rPr lang="en-US" sz="1200" dirty="0">
                <a:solidFill>
                  <a:schemeClr val="bg1"/>
                </a:solidFill>
              </a:rPr>
              <a:t>(OUTPUT)  RINCIAN OUTPUT</a:t>
            </a:r>
          </a:p>
        </p:txBody>
      </p:sp>
      <p:sp>
        <p:nvSpPr>
          <p:cNvPr id="56" name="object 8"/>
          <p:cNvSpPr/>
          <p:nvPr/>
        </p:nvSpPr>
        <p:spPr>
          <a:xfrm>
            <a:off x="370240" y="3310939"/>
            <a:ext cx="2253192" cy="360000"/>
          </a:xfrm>
          <a:custGeom>
            <a:avLst/>
            <a:gdLst/>
            <a:ahLst/>
            <a:cxnLst/>
            <a:rect l="l" t="t" r="r" b="b"/>
            <a:pathLst>
              <a:path w="4395470" h="1079500">
                <a:moveTo>
                  <a:pt x="3855719" y="0"/>
                </a:moveTo>
                <a:lnTo>
                  <a:pt x="0" y="0"/>
                </a:lnTo>
                <a:lnTo>
                  <a:pt x="539496" y="539496"/>
                </a:lnTo>
                <a:lnTo>
                  <a:pt x="0" y="1078992"/>
                </a:lnTo>
                <a:lnTo>
                  <a:pt x="3855719" y="1078992"/>
                </a:lnTo>
                <a:lnTo>
                  <a:pt x="4395216" y="539496"/>
                </a:lnTo>
                <a:lnTo>
                  <a:pt x="3855719" y="0"/>
                </a:lnTo>
                <a:close/>
              </a:path>
            </a:pathLst>
          </a:custGeom>
          <a:solidFill>
            <a:srgbClr val="44536A"/>
          </a:solidFill>
        </p:spPr>
        <p:txBody>
          <a:bodyPr wrap="square" lIns="0" tIns="0" rIns="0" bIns="0" rtlCol="0"/>
          <a:lstStyle/>
          <a:p>
            <a:endParaRPr sz="700"/>
          </a:p>
        </p:txBody>
      </p:sp>
      <p:sp>
        <p:nvSpPr>
          <p:cNvPr id="57" name="object 6"/>
          <p:cNvSpPr txBox="1"/>
          <p:nvPr/>
        </p:nvSpPr>
        <p:spPr>
          <a:xfrm>
            <a:off x="610408" y="3406590"/>
            <a:ext cx="1600052" cy="185877"/>
          </a:xfrm>
          <a:prstGeom prst="rect">
            <a:avLst/>
          </a:prstGeom>
        </p:spPr>
        <p:txBody>
          <a:bodyPr vert="horz" wrap="square" lIns="0" tIns="3866" rIns="0" bIns="0" rtlCol="0">
            <a:spAutoFit/>
          </a:bodyPr>
          <a:lstStyle/>
          <a:p>
            <a:pPr marL="8592" marR="3437" indent="228535">
              <a:lnSpc>
                <a:spcPct val="101600"/>
              </a:lnSpc>
              <a:spcBef>
                <a:spcPts val="30"/>
              </a:spcBef>
            </a:pPr>
            <a:r>
              <a:rPr lang="en-ID" sz="1200" spc="-3" dirty="0">
                <a:solidFill>
                  <a:srgbClr val="FFFFFF"/>
                </a:solidFill>
                <a:latin typeface="Carlito"/>
                <a:cs typeface="Carlito"/>
              </a:rPr>
              <a:t>(INPUT)  </a:t>
            </a:r>
            <a:r>
              <a:rPr lang="en-ID" sz="1200" spc="-41" dirty="0">
                <a:solidFill>
                  <a:srgbClr val="FFFFFF"/>
                </a:solidFill>
                <a:latin typeface="Carlito"/>
                <a:cs typeface="Carlito"/>
              </a:rPr>
              <a:t>K</a:t>
            </a:r>
            <a:r>
              <a:rPr lang="en-ID" sz="1200" spc="-3" dirty="0">
                <a:solidFill>
                  <a:srgbClr val="FFFFFF"/>
                </a:solidFill>
                <a:latin typeface="Carlito"/>
                <a:cs typeface="Carlito"/>
              </a:rPr>
              <a:t>OMPONEN</a:t>
            </a:r>
            <a:endParaRPr lang="en-ID" sz="1200" dirty="0">
              <a:latin typeface="Carlito"/>
              <a:cs typeface="Carlito"/>
            </a:endParaRPr>
          </a:p>
        </p:txBody>
      </p:sp>
      <p:sp>
        <p:nvSpPr>
          <p:cNvPr id="58" name="object 27"/>
          <p:cNvSpPr/>
          <p:nvPr/>
        </p:nvSpPr>
        <p:spPr>
          <a:xfrm>
            <a:off x="825043" y="3736627"/>
            <a:ext cx="444131" cy="331200"/>
          </a:xfrm>
          <a:custGeom>
            <a:avLst/>
            <a:gdLst/>
            <a:ahLst/>
            <a:cxnLst/>
            <a:rect l="l" t="t" r="r" b="b"/>
            <a:pathLst>
              <a:path w="716280" h="646429">
                <a:moveTo>
                  <a:pt x="608584" y="0"/>
                </a:moveTo>
                <a:lnTo>
                  <a:pt x="107695" y="0"/>
                </a:lnTo>
                <a:lnTo>
                  <a:pt x="65777" y="8469"/>
                </a:lnTo>
                <a:lnTo>
                  <a:pt x="31545" y="31559"/>
                </a:lnTo>
                <a:lnTo>
                  <a:pt x="8463" y="65793"/>
                </a:lnTo>
                <a:lnTo>
                  <a:pt x="0" y="107696"/>
                </a:lnTo>
                <a:lnTo>
                  <a:pt x="0" y="538480"/>
                </a:lnTo>
                <a:lnTo>
                  <a:pt x="8463" y="580382"/>
                </a:lnTo>
                <a:lnTo>
                  <a:pt x="31545" y="614616"/>
                </a:lnTo>
                <a:lnTo>
                  <a:pt x="65777" y="637706"/>
                </a:lnTo>
                <a:lnTo>
                  <a:pt x="107695" y="646176"/>
                </a:lnTo>
                <a:lnTo>
                  <a:pt x="608584" y="646176"/>
                </a:lnTo>
                <a:lnTo>
                  <a:pt x="650502" y="637706"/>
                </a:lnTo>
                <a:lnTo>
                  <a:pt x="684734" y="614616"/>
                </a:lnTo>
                <a:lnTo>
                  <a:pt x="707816" y="580382"/>
                </a:lnTo>
                <a:lnTo>
                  <a:pt x="716279" y="538480"/>
                </a:lnTo>
                <a:lnTo>
                  <a:pt x="716279" y="107696"/>
                </a:lnTo>
                <a:lnTo>
                  <a:pt x="707816" y="65793"/>
                </a:lnTo>
                <a:lnTo>
                  <a:pt x="684734" y="31559"/>
                </a:lnTo>
                <a:lnTo>
                  <a:pt x="650502" y="8469"/>
                </a:lnTo>
                <a:lnTo>
                  <a:pt x="608584" y="0"/>
                </a:lnTo>
                <a:close/>
              </a:path>
            </a:pathLst>
          </a:custGeom>
          <a:solidFill>
            <a:srgbClr val="FCEAC5"/>
          </a:solidFill>
        </p:spPr>
        <p:txBody>
          <a:bodyPr wrap="square" lIns="0" tIns="0" rIns="0" bIns="0" rtlCol="0"/>
          <a:lstStyle/>
          <a:p>
            <a:endParaRPr sz="800"/>
          </a:p>
        </p:txBody>
      </p:sp>
      <p:sp>
        <p:nvSpPr>
          <p:cNvPr id="59" name="object 28"/>
          <p:cNvSpPr txBox="1"/>
          <p:nvPr/>
        </p:nvSpPr>
        <p:spPr>
          <a:xfrm>
            <a:off x="905428" y="3736627"/>
            <a:ext cx="282700" cy="267721"/>
          </a:xfrm>
          <a:prstGeom prst="rect">
            <a:avLst/>
          </a:prstGeom>
        </p:spPr>
        <p:txBody>
          <a:bodyPr vert="horz" wrap="square" lIns="0" tIns="8592" rIns="0" bIns="0" rtlCol="0">
            <a:spAutoFit/>
          </a:bodyPr>
          <a:lstStyle/>
          <a:p>
            <a:pPr marL="74317" marR="3437" indent="-66155" algn="ctr">
              <a:spcBef>
                <a:spcPts val="68"/>
              </a:spcBef>
            </a:pPr>
            <a:r>
              <a:rPr sz="800" dirty="0">
                <a:latin typeface="Carlito"/>
                <a:cs typeface="Carlito"/>
              </a:rPr>
              <a:t>User</a:t>
            </a:r>
            <a:endParaRPr lang="en-US" sz="800" dirty="0">
              <a:latin typeface="Carlito"/>
              <a:cs typeface="Carlito"/>
            </a:endParaRPr>
          </a:p>
          <a:p>
            <a:pPr marL="74317" marR="3437" indent="-66155" algn="ctr">
              <a:spcBef>
                <a:spcPts val="68"/>
              </a:spcBef>
            </a:pPr>
            <a:r>
              <a:rPr sz="800" dirty="0">
                <a:latin typeface="Carlito"/>
                <a:cs typeface="Carlito"/>
              </a:rPr>
              <a:t>K</a:t>
            </a:r>
            <a:r>
              <a:rPr lang="en-US" sz="800" dirty="0">
                <a:latin typeface="Carlito"/>
                <a:cs typeface="Carlito"/>
              </a:rPr>
              <a:t>7</a:t>
            </a:r>
            <a:endParaRPr sz="800" dirty="0">
              <a:latin typeface="Carlito"/>
              <a:cs typeface="Carlito"/>
            </a:endParaRPr>
          </a:p>
        </p:txBody>
      </p:sp>
      <p:sp>
        <p:nvSpPr>
          <p:cNvPr id="60" name="object 27"/>
          <p:cNvSpPr/>
          <p:nvPr/>
        </p:nvSpPr>
        <p:spPr>
          <a:xfrm>
            <a:off x="1296433" y="3736627"/>
            <a:ext cx="444131" cy="331200"/>
          </a:xfrm>
          <a:custGeom>
            <a:avLst/>
            <a:gdLst/>
            <a:ahLst/>
            <a:cxnLst/>
            <a:rect l="l" t="t" r="r" b="b"/>
            <a:pathLst>
              <a:path w="716280" h="646429">
                <a:moveTo>
                  <a:pt x="608584" y="0"/>
                </a:moveTo>
                <a:lnTo>
                  <a:pt x="107695" y="0"/>
                </a:lnTo>
                <a:lnTo>
                  <a:pt x="65777" y="8469"/>
                </a:lnTo>
                <a:lnTo>
                  <a:pt x="31545" y="31559"/>
                </a:lnTo>
                <a:lnTo>
                  <a:pt x="8463" y="65793"/>
                </a:lnTo>
                <a:lnTo>
                  <a:pt x="0" y="107696"/>
                </a:lnTo>
                <a:lnTo>
                  <a:pt x="0" y="538480"/>
                </a:lnTo>
                <a:lnTo>
                  <a:pt x="8463" y="580382"/>
                </a:lnTo>
                <a:lnTo>
                  <a:pt x="31545" y="614616"/>
                </a:lnTo>
                <a:lnTo>
                  <a:pt x="65777" y="637706"/>
                </a:lnTo>
                <a:lnTo>
                  <a:pt x="107695" y="646176"/>
                </a:lnTo>
                <a:lnTo>
                  <a:pt x="608584" y="646176"/>
                </a:lnTo>
                <a:lnTo>
                  <a:pt x="650502" y="637706"/>
                </a:lnTo>
                <a:lnTo>
                  <a:pt x="684734" y="614616"/>
                </a:lnTo>
                <a:lnTo>
                  <a:pt x="707816" y="580382"/>
                </a:lnTo>
                <a:lnTo>
                  <a:pt x="716279" y="538480"/>
                </a:lnTo>
                <a:lnTo>
                  <a:pt x="716279" y="107696"/>
                </a:lnTo>
                <a:lnTo>
                  <a:pt x="707816" y="65793"/>
                </a:lnTo>
                <a:lnTo>
                  <a:pt x="684734" y="31559"/>
                </a:lnTo>
                <a:lnTo>
                  <a:pt x="650502" y="8469"/>
                </a:lnTo>
                <a:lnTo>
                  <a:pt x="608584" y="0"/>
                </a:lnTo>
                <a:close/>
              </a:path>
            </a:pathLst>
          </a:custGeom>
          <a:solidFill>
            <a:srgbClr val="FCEAC5"/>
          </a:solidFill>
        </p:spPr>
        <p:txBody>
          <a:bodyPr wrap="square" lIns="0" tIns="0" rIns="0" bIns="0" rtlCol="0"/>
          <a:lstStyle/>
          <a:p>
            <a:endParaRPr sz="800"/>
          </a:p>
        </p:txBody>
      </p:sp>
      <p:sp>
        <p:nvSpPr>
          <p:cNvPr id="61" name="object 28"/>
          <p:cNvSpPr txBox="1"/>
          <p:nvPr/>
        </p:nvSpPr>
        <p:spPr>
          <a:xfrm>
            <a:off x="1376818" y="3736627"/>
            <a:ext cx="282700" cy="267721"/>
          </a:xfrm>
          <a:prstGeom prst="rect">
            <a:avLst/>
          </a:prstGeom>
        </p:spPr>
        <p:txBody>
          <a:bodyPr vert="horz" wrap="square" lIns="0" tIns="8592" rIns="0" bIns="0" rtlCol="0">
            <a:spAutoFit/>
          </a:bodyPr>
          <a:lstStyle/>
          <a:p>
            <a:pPr marL="74317" marR="3437" indent="-66155" algn="ctr">
              <a:spcBef>
                <a:spcPts val="68"/>
              </a:spcBef>
            </a:pPr>
            <a:r>
              <a:rPr sz="800" dirty="0">
                <a:latin typeface="Carlito"/>
                <a:cs typeface="Carlito"/>
              </a:rPr>
              <a:t>User</a:t>
            </a:r>
            <a:endParaRPr lang="en-US" sz="800" dirty="0">
              <a:latin typeface="Carlito"/>
              <a:cs typeface="Carlito"/>
            </a:endParaRPr>
          </a:p>
          <a:p>
            <a:pPr marL="74317" marR="3437" indent="-66155" algn="ctr">
              <a:spcBef>
                <a:spcPts val="68"/>
              </a:spcBef>
            </a:pPr>
            <a:r>
              <a:rPr sz="800" dirty="0">
                <a:latin typeface="Carlito"/>
                <a:cs typeface="Carlito"/>
              </a:rPr>
              <a:t>K</a:t>
            </a:r>
            <a:r>
              <a:rPr lang="en-US" sz="800" dirty="0">
                <a:latin typeface="Carlito"/>
                <a:cs typeface="Carlito"/>
              </a:rPr>
              <a:t>6</a:t>
            </a:r>
            <a:endParaRPr sz="800" dirty="0">
              <a:latin typeface="Carlito"/>
              <a:cs typeface="Carlito"/>
            </a:endParaRPr>
          </a:p>
        </p:txBody>
      </p:sp>
      <p:sp>
        <p:nvSpPr>
          <p:cNvPr id="63" name="object 51"/>
          <p:cNvSpPr/>
          <p:nvPr/>
        </p:nvSpPr>
        <p:spPr>
          <a:xfrm>
            <a:off x="5410692" y="3729532"/>
            <a:ext cx="444131" cy="331200"/>
          </a:xfrm>
          <a:custGeom>
            <a:avLst/>
            <a:gdLst/>
            <a:ahLst/>
            <a:cxnLst/>
            <a:rect l="l" t="t" r="r" b="b"/>
            <a:pathLst>
              <a:path w="716279" h="646429">
                <a:moveTo>
                  <a:pt x="608583" y="0"/>
                </a:moveTo>
                <a:lnTo>
                  <a:pt x="107696" y="0"/>
                </a:lnTo>
                <a:lnTo>
                  <a:pt x="65793" y="8469"/>
                </a:lnTo>
                <a:lnTo>
                  <a:pt x="31559" y="31559"/>
                </a:lnTo>
                <a:lnTo>
                  <a:pt x="8469" y="65793"/>
                </a:lnTo>
                <a:lnTo>
                  <a:pt x="0" y="107695"/>
                </a:lnTo>
                <a:lnTo>
                  <a:pt x="0" y="538479"/>
                </a:lnTo>
                <a:lnTo>
                  <a:pt x="8469" y="580382"/>
                </a:lnTo>
                <a:lnTo>
                  <a:pt x="31559" y="614616"/>
                </a:lnTo>
                <a:lnTo>
                  <a:pt x="65793" y="637706"/>
                </a:lnTo>
                <a:lnTo>
                  <a:pt x="107696" y="646176"/>
                </a:lnTo>
                <a:lnTo>
                  <a:pt x="608583" y="646176"/>
                </a:lnTo>
                <a:lnTo>
                  <a:pt x="650486" y="637706"/>
                </a:lnTo>
                <a:lnTo>
                  <a:pt x="684720" y="614616"/>
                </a:lnTo>
                <a:lnTo>
                  <a:pt x="707810" y="580382"/>
                </a:lnTo>
                <a:lnTo>
                  <a:pt x="716279" y="538479"/>
                </a:lnTo>
                <a:lnTo>
                  <a:pt x="716279" y="107695"/>
                </a:lnTo>
                <a:lnTo>
                  <a:pt x="707810" y="65793"/>
                </a:lnTo>
                <a:lnTo>
                  <a:pt x="684720" y="31559"/>
                </a:lnTo>
                <a:lnTo>
                  <a:pt x="650486" y="8469"/>
                </a:lnTo>
                <a:lnTo>
                  <a:pt x="608583" y="0"/>
                </a:lnTo>
                <a:close/>
              </a:path>
            </a:pathLst>
          </a:custGeom>
          <a:solidFill>
            <a:srgbClr val="FCEAC5"/>
          </a:solidFill>
        </p:spPr>
        <p:txBody>
          <a:bodyPr wrap="square" lIns="0" tIns="0" rIns="0" bIns="0" rtlCol="0"/>
          <a:lstStyle/>
          <a:p>
            <a:endParaRPr sz="800"/>
          </a:p>
        </p:txBody>
      </p:sp>
      <p:sp>
        <p:nvSpPr>
          <p:cNvPr id="64" name="object 52"/>
          <p:cNvSpPr txBox="1"/>
          <p:nvPr/>
        </p:nvSpPr>
        <p:spPr>
          <a:xfrm>
            <a:off x="5502277" y="3761272"/>
            <a:ext cx="282700" cy="267721"/>
          </a:xfrm>
          <a:prstGeom prst="rect">
            <a:avLst/>
          </a:prstGeom>
        </p:spPr>
        <p:txBody>
          <a:bodyPr vert="horz" wrap="square" lIns="0" tIns="8592" rIns="0" bIns="0" rtlCol="0">
            <a:spAutoFit/>
          </a:bodyPr>
          <a:lstStyle/>
          <a:p>
            <a:pPr marL="74317" marR="3437" indent="-66155" algn="ctr">
              <a:spcBef>
                <a:spcPts val="68"/>
              </a:spcBef>
            </a:pPr>
            <a:r>
              <a:rPr sz="800" dirty="0">
                <a:latin typeface="Carlito"/>
                <a:cs typeface="Carlito"/>
              </a:rPr>
              <a:t>User</a:t>
            </a:r>
            <a:endParaRPr lang="en-US" sz="800" dirty="0">
              <a:latin typeface="Carlito"/>
              <a:cs typeface="Carlito"/>
            </a:endParaRPr>
          </a:p>
          <a:p>
            <a:pPr marL="74317" marR="3437" indent="-66155" algn="ctr">
              <a:spcBef>
                <a:spcPts val="68"/>
              </a:spcBef>
            </a:pPr>
            <a:r>
              <a:rPr sz="800" dirty="0">
                <a:latin typeface="Carlito"/>
                <a:cs typeface="Carlito"/>
              </a:rPr>
              <a:t>K</a:t>
            </a:r>
            <a:r>
              <a:rPr lang="en-US" sz="800" dirty="0">
                <a:latin typeface="Carlito"/>
                <a:cs typeface="Carlito"/>
              </a:rPr>
              <a:t>4</a:t>
            </a:r>
            <a:endParaRPr sz="800" dirty="0">
              <a:latin typeface="Carlito"/>
              <a:cs typeface="Carlito"/>
            </a:endParaRPr>
          </a:p>
        </p:txBody>
      </p:sp>
      <p:sp>
        <p:nvSpPr>
          <p:cNvPr id="65" name="object 51"/>
          <p:cNvSpPr/>
          <p:nvPr/>
        </p:nvSpPr>
        <p:spPr>
          <a:xfrm>
            <a:off x="5903348" y="3729532"/>
            <a:ext cx="444131" cy="331200"/>
          </a:xfrm>
          <a:custGeom>
            <a:avLst/>
            <a:gdLst/>
            <a:ahLst/>
            <a:cxnLst/>
            <a:rect l="l" t="t" r="r" b="b"/>
            <a:pathLst>
              <a:path w="716279" h="646429">
                <a:moveTo>
                  <a:pt x="608583" y="0"/>
                </a:moveTo>
                <a:lnTo>
                  <a:pt x="107696" y="0"/>
                </a:lnTo>
                <a:lnTo>
                  <a:pt x="65793" y="8469"/>
                </a:lnTo>
                <a:lnTo>
                  <a:pt x="31559" y="31559"/>
                </a:lnTo>
                <a:lnTo>
                  <a:pt x="8469" y="65793"/>
                </a:lnTo>
                <a:lnTo>
                  <a:pt x="0" y="107695"/>
                </a:lnTo>
                <a:lnTo>
                  <a:pt x="0" y="538479"/>
                </a:lnTo>
                <a:lnTo>
                  <a:pt x="8469" y="580382"/>
                </a:lnTo>
                <a:lnTo>
                  <a:pt x="31559" y="614616"/>
                </a:lnTo>
                <a:lnTo>
                  <a:pt x="65793" y="637706"/>
                </a:lnTo>
                <a:lnTo>
                  <a:pt x="107696" y="646176"/>
                </a:lnTo>
                <a:lnTo>
                  <a:pt x="608583" y="646176"/>
                </a:lnTo>
                <a:lnTo>
                  <a:pt x="650486" y="637706"/>
                </a:lnTo>
                <a:lnTo>
                  <a:pt x="684720" y="614616"/>
                </a:lnTo>
                <a:lnTo>
                  <a:pt x="707810" y="580382"/>
                </a:lnTo>
                <a:lnTo>
                  <a:pt x="716279" y="538479"/>
                </a:lnTo>
                <a:lnTo>
                  <a:pt x="716279" y="107695"/>
                </a:lnTo>
                <a:lnTo>
                  <a:pt x="707810" y="65793"/>
                </a:lnTo>
                <a:lnTo>
                  <a:pt x="684720" y="31559"/>
                </a:lnTo>
                <a:lnTo>
                  <a:pt x="650486" y="8469"/>
                </a:lnTo>
                <a:lnTo>
                  <a:pt x="608583" y="0"/>
                </a:lnTo>
                <a:close/>
              </a:path>
            </a:pathLst>
          </a:custGeom>
          <a:solidFill>
            <a:srgbClr val="FCEAC5"/>
          </a:solidFill>
        </p:spPr>
        <p:txBody>
          <a:bodyPr wrap="square" lIns="0" tIns="0" rIns="0" bIns="0" rtlCol="0"/>
          <a:lstStyle/>
          <a:p>
            <a:endParaRPr sz="800"/>
          </a:p>
        </p:txBody>
      </p:sp>
      <p:sp>
        <p:nvSpPr>
          <p:cNvPr id="66" name="object 52"/>
          <p:cNvSpPr txBox="1"/>
          <p:nvPr/>
        </p:nvSpPr>
        <p:spPr>
          <a:xfrm>
            <a:off x="5994933" y="3761272"/>
            <a:ext cx="282700" cy="267721"/>
          </a:xfrm>
          <a:prstGeom prst="rect">
            <a:avLst/>
          </a:prstGeom>
        </p:spPr>
        <p:txBody>
          <a:bodyPr vert="horz" wrap="square" lIns="0" tIns="8592" rIns="0" bIns="0" rtlCol="0">
            <a:spAutoFit/>
          </a:bodyPr>
          <a:lstStyle/>
          <a:p>
            <a:pPr marL="74317" marR="3437" indent="-66155" algn="ctr">
              <a:spcBef>
                <a:spcPts val="68"/>
              </a:spcBef>
            </a:pPr>
            <a:r>
              <a:rPr sz="800" dirty="0">
                <a:latin typeface="Carlito"/>
                <a:cs typeface="Carlito"/>
              </a:rPr>
              <a:t>User</a:t>
            </a:r>
            <a:endParaRPr lang="en-US" sz="800" dirty="0">
              <a:latin typeface="Carlito"/>
              <a:cs typeface="Carlito"/>
            </a:endParaRPr>
          </a:p>
          <a:p>
            <a:pPr marL="74317" marR="3437" indent="-66155" algn="ctr">
              <a:spcBef>
                <a:spcPts val="68"/>
              </a:spcBef>
            </a:pPr>
            <a:r>
              <a:rPr sz="800" dirty="0">
                <a:latin typeface="Carlito"/>
                <a:cs typeface="Carlito"/>
              </a:rPr>
              <a:t>K</a:t>
            </a:r>
            <a:r>
              <a:rPr lang="en-US" sz="800" dirty="0">
                <a:latin typeface="Carlito"/>
                <a:cs typeface="Carlito"/>
              </a:rPr>
              <a:t>3</a:t>
            </a:r>
            <a:endParaRPr sz="800" dirty="0">
              <a:latin typeface="Carlito"/>
              <a:cs typeface="Carlito"/>
            </a:endParaRPr>
          </a:p>
        </p:txBody>
      </p:sp>
      <p:sp>
        <p:nvSpPr>
          <p:cNvPr id="67" name="object 33"/>
          <p:cNvSpPr/>
          <p:nvPr/>
        </p:nvSpPr>
        <p:spPr>
          <a:xfrm>
            <a:off x="1070908" y="4124948"/>
            <a:ext cx="444131" cy="331200"/>
          </a:xfrm>
          <a:custGeom>
            <a:avLst/>
            <a:gdLst/>
            <a:ahLst/>
            <a:cxnLst/>
            <a:rect l="l" t="t" r="r" b="b"/>
            <a:pathLst>
              <a:path w="716280" h="647700">
                <a:moveTo>
                  <a:pt x="608330" y="0"/>
                </a:moveTo>
                <a:lnTo>
                  <a:pt x="107950" y="0"/>
                </a:lnTo>
                <a:lnTo>
                  <a:pt x="65933" y="8491"/>
                </a:lnTo>
                <a:lnTo>
                  <a:pt x="31619" y="31638"/>
                </a:lnTo>
                <a:lnTo>
                  <a:pt x="8483" y="65954"/>
                </a:lnTo>
                <a:lnTo>
                  <a:pt x="0" y="107950"/>
                </a:lnTo>
                <a:lnTo>
                  <a:pt x="0" y="539750"/>
                </a:lnTo>
                <a:lnTo>
                  <a:pt x="8483" y="581745"/>
                </a:lnTo>
                <a:lnTo>
                  <a:pt x="31619" y="616061"/>
                </a:lnTo>
                <a:lnTo>
                  <a:pt x="65933" y="639208"/>
                </a:lnTo>
                <a:lnTo>
                  <a:pt x="107950" y="647700"/>
                </a:lnTo>
                <a:lnTo>
                  <a:pt x="608330" y="647700"/>
                </a:lnTo>
                <a:lnTo>
                  <a:pt x="650325" y="639208"/>
                </a:lnTo>
                <a:lnTo>
                  <a:pt x="684641" y="616061"/>
                </a:lnTo>
                <a:lnTo>
                  <a:pt x="707788" y="581745"/>
                </a:lnTo>
                <a:lnTo>
                  <a:pt x="716280" y="539750"/>
                </a:lnTo>
                <a:lnTo>
                  <a:pt x="716280" y="107950"/>
                </a:lnTo>
                <a:lnTo>
                  <a:pt x="707788" y="65954"/>
                </a:lnTo>
                <a:lnTo>
                  <a:pt x="684641" y="31638"/>
                </a:lnTo>
                <a:lnTo>
                  <a:pt x="650325" y="8491"/>
                </a:lnTo>
                <a:lnTo>
                  <a:pt x="608330" y="0"/>
                </a:lnTo>
                <a:close/>
              </a:path>
            </a:pathLst>
          </a:custGeom>
          <a:solidFill>
            <a:srgbClr val="FCEAC5"/>
          </a:solidFill>
        </p:spPr>
        <p:txBody>
          <a:bodyPr wrap="square" lIns="0" tIns="0" rIns="0" bIns="0" rtlCol="0"/>
          <a:lstStyle/>
          <a:p>
            <a:endParaRPr sz="800"/>
          </a:p>
        </p:txBody>
      </p:sp>
      <p:sp>
        <p:nvSpPr>
          <p:cNvPr id="68" name="object 34"/>
          <p:cNvSpPr txBox="1"/>
          <p:nvPr/>
        </p:nvSpPr>
        <p:spPr>
          <a:xfrm>
            <a:off x="1158677" y="4124948"/>
            <a:ext cx="282700" cy="267721"/>
          </a:xfrm>
          <a:prstGeom prst="rect">
            <a:avLst/>
          </a:prstGeom>
        </p:spPr>
        <p:txBody>
          <a:bodyPr vert="horz" wrap="square" lIns="0" tIns="8592" rIns="0" bIns="0" rtlCol="0">
            <a:spAutoFit/>
          </a:bodyPr>
          <a:lstStyle/>
          <a:p>
            <a:pPr marL="74317" marR="3437" indent="-66155" algn="ctr">
              <a:spcBef>
                <a:spcPts val="68"/>
              </a:spcBef>
            </a:pPr>
            <a:r>
              <a:rPr sz="800" dirty="0">
                <a:latin typeface="Carlito"/>
                <a:cs typeface="Carlito"/>
              </a:rPr>
              <a:t>User</a:t>
            </a:r>
            <a:endParaRPr lang="en-US" sz="800" dirty="0">
              <a:latin typeface="Carlito"/>
              <a:cs typeface="Carlito"/>
            </a:endParaRPr>
          </a:p>
          <a:p>
            <a:pPr marL="74317" marR="3437" indent="-66155" algn="ctr">
              <a:spcBef>
                <a:spcPts val="68"/>
              </a:spcBef>
            </a:pPr>
            <a:r>
              <a:rPr sz="800" dirty="0">
                <a:latin typeface="Carlito"/>
                <a:cs typeface="Carlito"/>
              </a:rPr>
              <a:t>K</a:t>
            </a:r>
            <a:r>
              <a:rPr lang="en-US" sz="800" dirty="0">
                <a:latin typeface="Carlito"/>
                <a:cs typeface="Carlito"/>
              </a:rPr>
              <a:t>3</a:t>
            </a:r>
            <a:endParaRPr sz="800" dirty="0">
              <a:latin typeface="Carlito"/>
              <a:cs typeface="Carlito"/>
            </a:endParaRPr>
          </a:p>
        </p:txBody>
      </p:sp>
      <p:sp>
        <p:nvSpPr>
          <p:cNvPr id="69" name="object 33"/>
          <p:cNvSpPr/>
          <p:nvPr/>
        </p:nvSpPr>
        <p:spPr>
          <a:xfrm>
            <a:off x="1552931" y="4124948"/>
            <a:ext cx="444131" cy="331200"/>
          </a:xfrm>
          <a:custGeom>
            <a:avLst/>
            <a:gdLst/>
            <a:ahLst/>
            <a:cxnLst/>
            <a:rect l="l" t="t" r="r" b="b"/>
            <a:pathLst>
              <a:path w="716280" h="647700">
                <a:moveTo>
                  <a:pt x="608330" y="0"/>
                </a:moveTo>
                <a:lnTo>
                  <a:pt x="107950" y="0"/>
                </a:lnTo>
                <a:lnTo>
                  <a:pt x="65933" y="8491"/>
                </a:lnTo>
                <a:lnTo>
                  <a:pt x="31619" y="31638"/>
                </a:lnTo>
                <a:lnTo>
                  <a:pt x="8483" y="65954"/>
                </a:lnTo>
                <a:lnTo>
                  <a:pt x="0" y="107950"/>
                </a:lnTo>
                <a:lnTo>
                  <a:pt x="0" y="539750"/>
                </a:lnTo>
                <a:lnTo>
                  <a:pt x="8483" y="581745"/>
                </a:lnTo>
                <a:lnTo>
                  <a:pt x="31619" y="616061"/>
                </a:lnTo>
                <a:lnTo>
                  <a:pt x="65933" y="639208"/>
                </a:lnTo>
                <a:lnTo>
                  <a:pt x="107950" y="647700"/>
                </a:lnTo>
                <a:lnTo>
                  <a:pt x="608330" y="647700"/>
                </a:lnTo>
                <a:lnTo>
                  <a:pt x="650325" y="639208"/>
                </a:lnTo>
                <a:lnTo>
                  <a:pt x="684641" y="616061"/>
                </a:lnTo>
                <a:lnTo>
                  <a:pt x="707788" y="581745"/>
                </a:lnTo>
                <a:lnTo>
                  <a:pt x="716280" y="539750"/>
                </a:lnTo>
                <a:lnTo>
                  <a:pt x="716280" y="107950"/>
                </a:lnTo>
                <a:lnTo>
                  <a:pt x="707788" y="65954"/>
                </a:lnTo>
                <a:lnTo>
                  <a:pt x="684641" y="31638"/>
                </a:lnTo>
                <a:lnTo>
                  <a:pt x="650325" y="8491"/>
                </a:lnTo>
                <a:lnTo>
                  <a:pt x="608330" y="0"/>
                </a:lnTo>
                <a:close/>
              </a:path>
            </a:pathLst>
          </a:custGeom>
          <a:solidFill>
            <a:srgbClr val="FCEAC5"/>
          </a:solidFill>
        </p:spPr>
        <p:txBody>
          <a:bodyPr wrap="square" lIns="0" tIns="0" rIns="0" bIns="0" rtlCol="0"/>
          <a:lstStyle/>
          <a:p>
            <a:endParaRPr sz="800"/>
          </a:p>
        </p:txBody>
      </p:sp>
      <p:sp>
        <p:nvSpPr>
          <p:cNvPr id="70" name="object 34"/>
          <p:cNvSpPr txBox="1"/>
          <p:nvPr/>
        </p:nvSpPr>
        <p:spPr>
          <a:xfrm>
            <a:off x="1640700" y="4124948"/>
            <a:ext cx="282700" cy="267721"/>
          </a:xfrm>
          <a:prstGeom prst="rect">
            <a:avLst/>
          </a:prstGeom>
        </p:spPr>
        <p:txBody>
          <a:bodyPr vert="horz" wrap="square" lIns="0" tIns="8592" rIns="0" bIns="0" rtlCol="0">
            <a:spAutoFit/>
          </a:bodyPr>
          <a:lstStyle/>
          <a:p>
            <a:pPr marL="74317" marR="3437" indent="-66155" algn="ctr">
              <a:spcBef>
                <a:spcPts val="68"/>
              </a:spcBef>
            </a:pPr>
            <a:r>
              <a:rPr sz="800" dirty="0">
                <a:latin typeface="Carlito"/>
                <a:cs typeface="Carlito"/>
              </a:rPr>
              <a:t>User</a:t>
            </a:r>
            <a:endParaRPr lang="en-US" sz="800" dirty="0">
              <a:latin typeface="Carlito"/>
              <a:cs typeface="Carlito"/>
            </a:endParaRPr>
          </a:p>
          <a:p>
            <a:pPr marL="74317" marR="3437" indent="-66155" algn="ctr">
              <a:spcBef>
                <a:spcPts val="68"/>
              </a:spcBef>
            </a:pPr>
            <a:r>
              <a:rPr sz="800" dirty="0">
                <a:latin typeface="Carlito"/>
                <a:cs typeface="Carlito"/>
              </a:rPr>
              <a:t>K</a:t>
            </a:r>
            <a:r>
              <a:rPr lang="en-US" sz="800" dirty="0">
                <a:latin typeface="Carlito"/>
                <a:cs typeface="Carlito"/>
              </a:rPr>
              <a:t>2</a:t>
            </a:r>
            <a:endParaRPr sz="800" dirty="0">
              <a:latin typeface="Carlito"/>
              <a:cs typeface="Carlito"/>
            </a:endParaRPr>
          </a:p>
        </p:txBody>
      </p:sp>
    </p:spTree>
    <p:extLst>
      <p:ext uri="{BB962C8B-B14F-4D97-AF65-F5344CB8AC3E}">
        <p14:creationId xmlns:p14="http://schemas.microsoft.com/office/powerpoint/2010/main" val="2938806219"/>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a:spLocks noGrp="1"/>
          </p:cNvSpPr>
          <p:nvPr>
            <p:ph type="title"/>
          </p:nvPr>
        </p:nvSpPr>
        <p:spPr>
          <a:xfrm>
            <a:off x="358549" y="316016"/>
            <a:ext cx="6520220" cy="344032"/>
          </a:xfrm>
        </p:spPr>
        <p:txBody>
          <a:bodyPr>
            <a:noAutofit/>
          </a:bodyPr>
          <a:lstStyle/>
          <a:p>
            <a:pPr algn="l"/>
            <a:r>
              <a:rPr lang="id-ID" altLang="en-US" dirty="0"/>
              <a:t>Lanjutan ... (</a:t>
            </a:r>
            <a:r>
              <a:rPr lang="en-US" dirty="0">
                <a:sym typeface="+mn-ea"/>
              </a:rPr>
              <a:t>PROSES PENGISIAN E</a:t>
            </a:r>
            <a:r>
              <a:rPr lang="id-ID" dirty="0">
                <a:sym typeface="+mn-ea"/>
              </a:rPr>
              <a:t>-</a:t>
            </a:r>
            <a:r>
              <a:rPr lang="en-US" dirty="0">
                <a:sym typeface="+mn-ea"/>
              </a:rPr>
              <a:t>MONEV BAPPENAS</a:t>
            </a:r>
            <a:r>
              <a:rPr lang="id-ID" altLang="en-US" dirty="0"/>
              <a:t>)</a:t>
            </a:r>
          </a:p>
        </p:txBody>
      </p:sp>
      <p:pic>
        <p:nvPicPr>
          <p:cNvPr id="4" name="Picture 3"/>
          <p:cNvPicPr>
            <a:picLocks noChangeAspect="1"/>
          </p:cNvPicPr>
          <p:nvPr/>
        </p:nvPicPr>
        <p:blipFill rotWithShape="1">
          <a:blip r:embed="rId2"/>
          <a:srcRect l="21939" t="23710" r="21906" b="18215"/>
          <a:stretch>
            <a:fillRect/>
          </a:stretch>
        </p:blipFill>
        <p:spPr>
          <a:xfrm>
            <a:off x="2907041" y="1402221"/>
            <a:ext cx="4428000" cy="2575857"/>
          </a:xfrm>
          <a:prstGeom prst="rect">
            <a:avLst/>
          </a:prstGeom>
        </p:spPr>
      </p:pic>
      <p:sp>
        <p:nvSpPr>
          <p:cNvPr id="5" name="Rectangle 4"/>
          <p:cNvSpPr/>
          <p:nvPr/>
        </p:nvSpPr>
        <p:spPr>
          <a:xfrm>
            <a:off x="358551" y="2706588"/>
            <a:ext cx="2664000" cy="276926"/>
          </a:xfrm>
          <a:prstGeom prst="rect">
            <a:avLst/>
          </a:prstGeom>
        </p:spPr>
        <p:txBody>
          <a:bodyPr wrap="none" lIns="91365" tIns="45684" rIns="91365" bIns="45684">
            <a:spAutoFit/>
          </a:bodyPr>
          <a:lstStyle/>
          <a:p>
            <a:pPr defTabSz="913632">
              <a:defRPr/>
            </a:pPr>
            <a:r>
              <a:rPr lang="id-ID" sz="1200" dirty="0">
                <a:solidFill>
                  <a:srgbClr val="C00000"/>
                </a:solidFill>
                <a:latin typeface="Product Sans" panose="020B0403030502040203" pitchFamily="34" charset="0"/>
              </a:rPr>
              <a:t>http://e-monev.bappenas.go.id/emon3/</a:t>
            </a:r>
          </a:p>
        </p:txBody>
      </p:sp>
      <p:sp>
        <p:nvSpPr>
          <p:cNvPr id="6" name="TextBox 5"/>
          <p:cNvSpPr txBox="1"/>
          <p:nvPr/>
        </p:nvSpPr>
        <p:spPr>
          <a:xfrm>
            <a:off x="581772" y="2195729"/>
            <a:ext cx="1590349" cy="446203"/>
          </a:xfrm>
          <a:prstGeom prst="rect">
            <a:avLst/>
          </a:prstGeom>
          <a:noFill/>
        </p:spPr>
        <p:txBody>
          <a:bodyPr wrap="none" lIns="91365" tIns="45684" rIns="91365" bIns="45684" rtlCol="0">
            <a:spAutoFit/>
          </a:bodyPr>
          <a:lstStyle/>
          <a:p>
            <a:pPr defTabSz="913632">
              <a:defRPr/>
            </a:pPr>
            <a:r>
              <a:rPr lang="en-US" sz="2300" spc="-150" dirty="0">
                <a:solidFill>
                  <a:prstClr val="black">
                    <a:lumMod val="85000"/>
                    <a:lumOff val="15000"/>
                  </a:prstClr>
                </a:solidFill>
                <a:latin typeface="Source Sans Pro Black" panose="020B0803030403020204" pitchFamily="34" charset="0"/>
                <a:ea typeface="Source Sans Pro Black" panose="020B0803030403020204" pitchFamily="34" charset="0"/>
              </a:rPr>
              <a:t>login </a:t>
            </a:r>
            <a:r>
              <a:rPr lang="en-US" sz="2300" spc="-150" dirty="0">
                <a:solidFill>
                  <a:prstClr val="black">
                    <a:lumMod val="85000"/>
                    <a:lumOff val="15000"/>
                  </a:prstClr>
                </a:solidFill>
                <a:latin typeface="Source Sans Pro Light" panose="020B0403030403020204" pitchFamily="34" charset="0"/>
                <a:ea typeface="Source Sans Pro Light" panose="020B0403030403020204" pitchFamily="34" charset="0"/>
              </a:rPr>
              <a:t>website</a:t>
            </a:r>
            <a:endParaRPr lang="id-ID" sz="2300" spc="-150" dirty="0">
              <a:solidFill>
                <a:prstClr val="black">
                  <a:lumMod val="85000"/>
                  <a:lumOff val="15000"/>
                </a:prstClr>
              </a:solidFill>
              <a:latin typeface="Source Sans Pro Light" panose="020B0403030403020204" pitchFamily="34" charset="0"/>
              <a:ea typeface="Source Sans Pro Light" panose="020B0403030403020204" pitchFamily="34" charset="0"/>
            </a:endParaRPr>
          </a:p>
        </p:txBody>
      </p:sp>
      <p:sp>
        <p:nvSpPr>
          <p:cNvPr id="7" name="Oval 6"/>
          <p:cNvSpPr>
            <a:spLocks noChangeAspect="1"/>
          </p:cNvSpPr>
          <p:nvPr/>
        </p:nvSpPr>
        <p:spPr>
          <a:xfrm>
            <a:off x="358549" y="2284499"/>
            <a:ext cx="223219" cy="223219"/>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6649" tIns="28325" rIns="56649" bIns="28325" numCol="1" spcCol="0" rtlCol="0" fromWordArt="0" anchor="ctr" anchorCtr="0" forceAA="0" compatLnSpc="1">
            <a:noAutofit/>
          </a:bodyPr>
          <a:lstStyle/>
          <a:p>
            <a:pPr algn="ctr" defTabSz="913632">
              <a:defRPr/>
            </a:pPr>
            <a:endParaRPr lang="id-ID" sz="1100" spc="-150">
              <a:solidFill>
                <a:prstClr val="white"/>
              </a:solidFill>
              <a:latin typeface="Calibri" panose="020F0502020204030204"/>
            </a:endParaRPr>
          </a:p>
        </p:txBody>
      </p:sp>
      <p:sp>
        <p:nvSpPr>
          <p:cNvPr id="8" name="TextBox 7"/>
          <p:cNvSpPr txBox="1"/>
          <p:nvPr/>
        </p:nvSpPr>
        <p:spPr>
          <a:xfrm>
            <a:off x="358549" y="2987892"/>
            <a:ext cx="1504875" cy="435504"/>
          </a:xfrm>
          <a:prstGeom prst="rect">
            <a:avLst/>
          </a:prstGeom>
          <a:noFill/>
        </p:spPr>
        <p:txBody>
          <a:bodyPr wrap="square" lIns="91365" tIns="45684" rIns="91365" bIns="45684" rtlCol="0">
            <a:spAutoFit/>
          </a:bodyPr>
          <a:lstStyle/>
          <a:p>
            <a:r>
              <a:rPr lang="en-ID" sz="1100" dirty="0"/>
              <a:t>K8_KODEBALAI</a:t>
            </a:r>
          </a:p>
          <a:p>
            <a:r>
              <a:rPr lang="en-ID" sz="1100" dirty="0" err="1"/>
              <a:t>bhinnekatunggalika</a:t>
            </a:r>
          </a:p>
        </p:txBody>
      </p:sp>
      <p:sp>
        <p:nvSpPr>
          <p:cNvPr id="9" name="Slide Number Placeholder 2"/>
          <p:cNvSpPr>
            <a:spLocks noGrp="1"/>
          </p:cNvSpPr>
          <p:nvPr/>
        </p:nvSpPr>
        <p:spPr>
          <a:xfrm>
            <a:off x="7113276" y="5006975"/>
            <a:ext cx="446405" cy="251460"/>
          </a:xfrm>
          <a:prstGeom prst="rect">
            <a:avLst/>
          </a:prstGeom>
          <a:solidFill>
            <a:srgbClr val="F9BE19"/>
          </a:solidFill>
        </p:spPr>
        <p:txBody>
          <a:bodyPr vert="horz" lIns="91365" tIns="45684" rIns="91365" bIns="45684"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32">
              <a:defRPr/>
            </a:pPr>
            <a:fld id="{05502A5B-6024-440D-A5A9-5A109256076E}" type="slidenum">
              <a:rPr lang="en-US" b="1">
                <a:solidFill>
                  <a:schemeClr val="tx1"/>
                </a:solidFill>
                <a:latin typeface="Calibri" panose="020F0502020204030204"/>
              </a:rPr>
              <a:pPr defTabSz="913632">
                <a:defRPr/>
              </a:pPr>
              <a:t>151</a:t>
            </a:fld>
            <a:endParaRPr lang="en-US" b="1">
              <a:solidFill>
                <a:schemeClr val="tx1"/>
              </a:solidFill>
              <a:latin typeface="Calibri" panose="020F0502020204030204"/>
            </a:endParaRPr>
          </a:p>
        </p:txBody>
      </p:sp>
    </p:spTree>
    <p:extLst>
      <p:ext uri="{BB962C8B-B14F-4D97-AF65-F5344CB8AC3E}">
        <p14:creationId xmlns:p14="http://schemas.microsoft.com/office/powerpoint/2010/main" val="2959400860"/>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362832941"/>
              </p:ext>
            </p:extLst>
          </p:nvPr>
        </p:nvGraphicFramePr>
        <p:xfrm>
          <a:off x="505327" y="965736"/>
          <a:ext cx="5888585" cy="3332480"/>
        </p:xfrm>
        <a:graphic>
          <a:graphicData uri="http://schemas.openxmlformats.org/drawingml/2006/table">
            <a:tbl>
              <a:tblPr firstRow="1" bandRow="1">
                <a:tableStyleId>{8799B23B-EC83-4686-B30A-512413B5E67A}</a:tableStyleId>
              </a:tblPr>
              <a:tblGrid>
                <a:gridCol w="1044000">
                  <a:extLst>
                    <a:ext uri="{9D8B030D-6E8A-4147-A177-3AD203B41FA5}">
                      <a16:colId xmlns:a16="http://schemas.microsoft.com/office/drawing/2014/main" val="20000"/>
                    </a:ext>
                  </a:extLst>
                </a:gridCol>
                <a:gridCol w="1604585">
                  <a:extLst>
                    <a:ext uri="{9D8B030D-6E8A-4147-A177-3AD203B41FA5}">
                      <a16:colId xmlns:a16="http://schemas.microsoft.com/office/drawing/2014/main" val="20001"/>
                    </a:ext>
                  </a:extLst>
                </a:gridCol>
                <a:gridCol w="1944000">
                  <a:extLst>
                    <a:ext uri="{9D8B030D-6E8A-4147-A177-3AD203B41FA5}">
                      <a16:colId xmlns:a16="http://schemas.microsoft.com/office/drawing/2014/main" val="20002"/>
                    </a:ext>
                  </a:extLst>
                </a:gridCol>
                <a:gridCol w="1296000">
                  <a:extLst>
                    <a:ext uri="{9D8B030D-6E8A-4147-A177-3AD203B41FA5}">
                      <a16:colId xmlns:a16="http://schemas.microsoft.com/office/drawing/2014/main" val="20003"/>
                    </a:ext>
                  </a:extLst>
                </a:gridCol>
              </a:tblGrid>
              <a:tr h="370840">
                <a:tc>
                  <a:txBody>
                    <a:bodyPr/>
                    <a:lstStyle/>
                    <a:p>
                      <a:pPr algn="ctr"/>
                      <a:r>
                        <a:rPr lang="en-US" sz="1200" dirty="0">
                          <a:solidFill>
                            <a:schemeClr val="bg1"/>
                          </a:solidFill>
                        </a:rPr>
                        <a:t>Username</a:t>
                      </a:r>
                    </a:p>
                  </a:txBody>
                  <a:tcPr>
                    <a:solidFill>
                      <a:schemeClr val="bg2">
                        <a:lumMod val="25000"/>
                      </a:schemeClr>
                    </a:solidFill>
                  </a:tcPr>
                </a:tc>
                <a:tc>
                  <a:txBody>
                    <a:bodyPr/>
                    <a:lstStyle/>
                    <a:p>
                      <a:pPr algn="ctr"/>
                      <a:r>
                        <a:rPr lang="en-US" sz="1200" dirty="0" err="1">
                          <a:solidFill>
                            <a:schemeClr val="bg1"/>
                          </a:solidFill>
                        </a:rPr>
                        <a:t>Penanggung</a:t>
                      </a:r>
                      <a:r>
                        <a:rPr lang="en-US" sz="1200" baseline="0" dirty="0">
                          <a:solidFill>
                            <a:schemeClr val="bg1"/>
                          </a:solidFill>
                        </a:rPr>
                        <a:t> </a:t>
                      </a:r>
                      <a:r>
                        <a:rPr lang="en-US" sz="1200" baseline="0" dirty="0" err="1">
                          <a:solidFill>
                            <a:schemeClr val="bg1"/>
                          </a:solidFill>
                        </a:rPr>
                        <a:t>Jawab</a:t>
                      </a:r>
                      <a:r>
                        <a:rPr lang="en-US" sz="1200" baseline="0" dirty="0">
                          <a:solidFill>
                            <a:schemeClr val="bg1"/>
                          </a:solidFill>
                        </a:rPr>
                        <a:t> Program</a:t>
                      </a:r>
                      <a:endParaRPr lang="en-US" sz="1200" dirty="0">
                        <a:solidFill>
                          <a:schemeClr val="bg1"/>
                        </a:solidFill>
                      </a:endParaRPr>
                    </a:p>
                  </a:txBody>
                  <a:tcPr>
                    <a:solidFill>
                      <a:schemeClr val="bg2">
                        <a:lumMod val="25000"/>
                      </a:schemeClr>
                    </a:solidFill>
                  </a:tcPr>
                </a:tc>
                <a:tc>
                  <a:txBody>
                    <a:bodyPr/>
                    <a:lstStyle/>
                    <a:p>
                      <a:pPr algn="ctr"/>
                      <a:r>
                        <a:rPr lang="en-US" sz="1200" dirty="0" err="1">
                          <a:solidFill>
                            <a:schemeClr val="bg1"/>
                          </a:solidFill>
                        </a:rPr>
                        <a:t>Penanggung</a:t>
                      </a:r>
                      <a:r>
                        <a:rPr lang="en-US" sz="1200" baseline="0" dirty="0">
                          <a:solidFill>
                            <a:schemeClr val="bg1"/>
                          </a:solidFill>
                        </a:rPr>
                        <a:t> </a:t>
                      </a:r>
                      <a:r>
                        <a:rPr lang="en-US" sz="1200" baseline="0" dirty="0" err="1">
                          <a:solidFill>
                            <a:schemeClr val="bg1"/>
                          </a:solidFill>
                        </a:rPr>
                        <a:t>Jawab</a:t>
                      </a:r>
                      <a:r>
                        <a:rPr lang="en-US" sz="1200" baseline="0" dirty="0">
                          <a:solidFill>
                            <a:schemeClr val="bg1"/>
                          </a:solidFill>
                        </a:rPr>
                        <a:t> </a:t>
                      </a:r>
                      <a:r>
                        <a:rPr lang="en-US" sz="1200" baseline="0" dirty="0" err="1">
                          <a:solidFill>
                            <a:schemeClr val="bg1"/>
                          </a:solidFill>
                        </a:rPr>
                        <a:t>Kegiatan</a:t>
                      </a:r>
                      <a:endParaRPr lang="en-US" sz="1200" dirty="0">
                        <a:solidFill>
                          <a:schemeClr val="bg1"/>
                        </a:solidFill>
                      </a:endParaRPr>
                    </a:p>
                  </a:txBody>
                  <a:tcPr>
                    <a:solidFill>
                      <a:schemeClr val="bg2">
                        <a:lumMod val="25000"/>
                      </a:schemeClr>
                    </a:solidFill>
                  </a:tcPr>
                </a:tc>
                <a:tc>
                  <a:txBody>
                    <a:bodyPr/>
                    <a:lstStyle/>
                    <a:p>
                      <a:pPr algn="ctr"/>
                      <a:r>
                        <a:rPr lang="en-US" sz="1200" dirty="0">
                          <a:solidFill>
                            <a:schemeClr val="bg1"/>
                          </a:solidFill>
                        </a:rPr>
                        <a:t>Password</a:t>
                      </a:r>
                    </a:p>
                  </a:txBody>
                  <a:tcPr>
                    <a:solidFill>
                      <a:schemeClr val="bg2">
                        <a:lumMod val="25000"/>
                      </a:schemeClr>
                    </a:solidFill>
                  </a:tcPr>
                </a:tc>
                <a:extLst>
                  <a:ext uri="{0D108BD9-81ED-4DB2-BD59-A6C34878D82A}">
                    <a16:rowId xmlns:a16="http://schemas.microsoft.com/office/drawing/2014/main" val="10000"/>
                  </a:ext>
                </a:extLst>
              </a:tr>
              <a:tr h="370840">
                <a:tc>
                  <a:txBody>
                    <a:bodyPr/>
                    <a:lstStyle/>
                    <a:p>
                      <a:pPr algn="ctr"/>
                      <a:r>
                        <a:rPr lang="en-US" sz="1100" dirty="0"/>
                        <a:t>K4_022.08</a:t>
                      </a:r>
                    </a:p>
                  </a:txBody>
                  <a:tcPr/>
                </a:tc>
                <a:tc gridSpan="2">
                  <a:txBody>
                    <a:bodyPr/>
                    <a:lstStyle/>
                    <a:p>
                      <a:pPr algn="ctr"/>
                      <a:r>
                        <a:rPr lang="en-US" sz="1100" dirty="0" err="1"/>
                        <a:t>Ditjen</a:t>
                      </a:r>
                      <a:r>
                        <a:rPr lang="en-US" sz="1100" dirty="0"/>
                        <a:t> </a:t>
                      </a:r>
                      <a:r>
                        <a:rPr lang="en-US" sz="1100" dirty="0" err="1"/>
                        <a:t>Perkeretaapian</a:t>
                      </a:r>
                      <a:endParaRPr lang="en-US" sz="1100" dirty="0"/>
                    </a:p>
                  </a:txBody>
                  <a:tcPr/>
                </a:tc>
                <a:tc hMerge="1">
                  <a:txBody>
                    <a:bodyPr/>
                    <a:lstStyle/>
                    <a:p>
                      <a:endParaRPr lang="en-US" dirty="0"/>
                    </a:p>
                  </a:txBody>
                  <a:tcPr/>
                </a:tc>
                <a:tc>
                  <a:txBody>
                    <a:bodyPr/>
                    <a:lstStyle/>
                    <a:p>
                      <a:pPr algn="ctr"/>
                      <a:r>
                        <a:rPr lang="en-US" sz="1100" dirty="0"/>
                        <a:t>AYOCUCITANGAN</a:t>
                      </a:r>
                    </a:p>
                  </a:txBody>
                  <a:tcPr/>
                </a:tc>
                <a:extLst>
                  <a:ext uri="{0D108BD9-81ED-4DB2-BD59-A6C34878D82A}">
                    <a16:rowId xmlns:a16="http://schemas.microsoft.com/office/drawing/2014/main" val="10001"/>
                  </a:ext>
                </a:extLst>
              </a:tr>
              <a:tr h="370840">
                <a:tc>
                  <a:txBody>
                    <a:bodyPr/>
                    <a:lstStyle/>
                    <a:p>
                      <a:pPr marL="0" marR="0" indent="0" algn="ctr" defTabSz="735954" rtl="0" eaLnBrk="1" fontAlgn="auto" latinLnBrk="0" hangingPunct="1">
                        <a:lnSpc>
                          <a:spcPct val="100000"/>
                        </a:lnSpc>
                        <a:spcBef>
                          <a:spcPts val="0"/>
                        </a:spcBef>
                        <a:spcAft>
                          <a:spcPts val="0"/>
                        </a:spcAft>
                        <a:buClrTx/>
                        <a:buSzTx/>
                        <a:buFontTx/>
                        <a:buNone/>
                        <a:tabLst/>
                        <a:defRPr/>
                      </a:pPr>
                      <a:r>
                        <a:rPr lang="en-US" sz="1100" dirty="0"/>
                        <a:t>K5_022.08.02</a:t>
                      </a:r>
                    </a:p>
                  </a:txBody>
                  <a:tcPr/>
                </a:tc>
                <a:tc>
                  <a:txBody>
                    <a:bodyPr/>
                    <a:lstStyle/>
                    <a:p>
                      <a:pPr marL="0" marR="0" indent="0" algn="ctr" defTabSz="735954" rtl="0" eaLnBrk="1" fontAlgn="auto" latinLnBrk="0" hangingPunct="1">
                        <a:lnSpc>
                          <a:spcPct val="100000"/>
                        </a:lnSpc>
                        <a:spcBef>
                          <a:spcPts val="0"/>
                        </a:spcBef>
                        <a:spcAft>
                          <a:spcPts val="0"/>
                        </a:spcAft>
                        <a:buClrTx/>
                        <a:buSzTx/>
                        <a:buFontTx/>
                        <a:buNone/>
                        <a:tabLst/>
                        <a:defRPr/>
                      </a:pPr>
                      <a:r>
                        <a:rPr lang="en-US" sz="1100" dirty="0" err="1"/>
                        <a:t>Ditjen</a:t>
                      </a:r>
                      <a:r>
                        <a:rPr lang="en-US" sz="1100" dirty="0"/>
                        <a:t> </a:t>
                      </a:r>
                      <a:r>
                        <a:rPr lang="en-US" sz="1100" dirty="0" err="1"/>
                        <a:t>Perkeretaapian</a:t>
                      </a:r>
                      <a:endParaRPr lang="en-US" sz="1100" dirty="0"/>
                    </a:p>
                  </a:txBody>
                  <a:tcPr/>
                </a:tc>
                <a:tc>
                  <a:txBody>
                    <a:bodyPr/>
                    <a:lstStyle/>
                    <a:p>
                      <a:pPr algn="ctr"/>
                      <a:r>
                        <a:rPr lang="en-US" sz="1100" dirty="0" err="1"/>
                        <a:t>Direktorat</a:t>
                      </a:r>
                      <a:r>
                        <a:rPr lang="en-US" sz="1100" dirty="0"/>
                        <a:t> </a:t>
                      </a:r>
                      <a:r>
                        <a:rPr lang="en-US" sz="1100" dirty="0" err="1"/>
                        <a:t>Lalu</a:t>
                      </a:r>
                      <a:r>
                        <a:rPr lang="en-US" sz="1100" dirty="0"/>
                        <a:t> Lintas </a:t>
                      </a:r>
                      <a:r>
                        <a:rPr lang="en-US" sz="1100" dirty="0" err="1"/>
                        <a:t>dan</a:t>
                      </a:r>
                      <a:r>
                        <a:rPr lang="en-US" sz="1100" dirty="0"/>
                        <a:t> </a:t>
                      </a:r>
                      <a:r>
                        <a:rPr lang="en-US" sz="1100" dirty="0" err="1"/>
                        <a:t>Angkutan</a:t>
                      </a:r>
                      <a:r>
                        <a:rPr lang="en-US" sz="1100" dirty="0"/>
                        <a:t> </a:t>
                      </a:r>
                      <a:r>
                        <a:rPr lang="en-US" sz="1100" dirty="0" err="1"/>
                        <a:t>Kereta</a:t>
                      </a:r>
                      <a:r>
                        <a:rPr lang="en-US" sz="1100" dirty="0"/>
                        <a:t> </a:t>
                      </a:r>
                      <a:r>
                        <a:rPr lang="en-US" sz="1100" dirty="0" err="1"/>
                        <a:t>Api</a:t>
                      </a:r>
                      <a:endParaRPr lang="en-US" sz="1100" dirty="0"/>
                    </a:p>
                  </a:txBody>
                  <a:tcPr/>
                </a:tc>
                <a:tc>
                  <a:txBody>
                    <a:bodyPr/>
                    <a:lstStyle/>
                    <a:p>
                      <a:pPr algn="ctr"/>
                      <a:r>
                        <a:rPr lang="en-US" sz="1100" dirty="0"/>
                        <a:t>AYOJAGAJARAK</a:t>
                      </a:r>
                    </a:p>
                  </a:txBody>
                  <a:tcPr/>
                </a:tc>
                <a:extLst>
                  <a:ext uri="{0D108BD9-81ED-4DB2-BD59-A6C34878D82A}">
                    <a16:rowId xmlns:a16="http://schemas.microsoft.com/office/drawing/2014/main" val="10002"/>
                  </a:ext>
                </a:extLst>
              </a:tr>
              <a:tr h="370840">
                <a:tc>
                  <a:txBody>
                    <a:bodyPr/>
                    <a:lstStyle/>
                    <a:p>
                      <a:pPr algn="ctr"/>
                      <a:r>
                        <a:rPr lang="en-US" sz="1100" dirty="0"/>
                        <a:t>K5_022.08.03</a:t>
                      </a:r>
                    </a:p>
                  </a:txBody>
                  <a:tcPr/>
                </a:tc>
                <a:tc>
                  <a:txBody>
                    <a:bodyPr/>
                    <a:lstStyle/>
                    <a:p>
                      <a:pPr marL="0" marR="0" indent="0" algn="ctr" defTabSz="735954" rtl="0" eaLnBrk="1" fontAlgn="auto" latinLnBrk="0" hangingPunct="1">
                        <a:lnSpc>
                          <a:spcPct val="100000"/>
                        </a:lnSpc>
                        <a:spcBef>
                          <a:spcPts val="0"/>
                        </a:spcBef>
                        <a:spcAft>
                          <a:spcPts val="0"/>
                        </a:spcAft>
                        <a:buClrTx/>
                        <a:buSzTx/>
                        <a:buFontTx/>
                        <a:buNone/>
                        <a:tabLst/>
                        <a:defRPr/>
                      </a:pPr>
                      <a:r>
                        <a:rPr lang="en-US" sz="1100" dirty="0" err="1"/>
                        <a:t>Ditjen</a:t>
                      </a:r>
                      <a:r>
                        <a:rPr lang="en-US" sz="1100" dirty="0"/>
                        <a:t> </a:t>
                      </a:r>
                      <a:r>
                        <a:rPr lang="en-US" sz="1100" dirty="0" err="1"/>
                        <a:t>Perkeretaapian</a:t>
                      </a:r>
                      <a:endParaRPr lang="en-US" sz="1100" dirty="0"/>
                    </a:p>
                  </a:txBody>
                  <a:tcPr/>
                </a:tc>
                <a:tc>
                  <a:txBody>
                    <a:bodyPr/>
                    <a:lstStyle/>
                    <a:p>
                      <a:pPr algn="ctr"/>
                      <a:r>
                        <a:rPr lang="en-US" sz="1100" dirty="0" err="1"/>
                        <a:t>Direktorat</a:t>
                      </a:r>
                      <a:r>
                        <a:rPr lang="en-US" sz="1100" dirty="0"/>
                        <a:t> </a:t>
                      </a:r>
                      <a:r>
                        <a:rPr lang="en-US" sz="1100" dirty="0" err="1"/>
                        <a:t>Prasarana</a:t>
                      </a:r>
                      <a:r>
                        <a:rPr lang="en-US" sz="1100" dirty="0"/>
                        <a:t> </a:t>
                      </a:r>
                      <a:r>
                        <a:rPr lang="en-US" sz="1100" dirty="0" err="1"/>
                        <a:t>Perkeretaapian</a:t>
                      </a:r>
                      <a:endParaRPr lang="en-US" sz="1100" dirty="0"/>
                    </a:p>
                  </a:txBody>
                  <a:tcPr/>
                </a:tc>
                <a:tc>
                  <a:txBody>
                    <a:bodyPr/>
                    <a:lstStyle/>
                    <a:p>
                      <a:pPr algn="ctr"/>
                      <a:r>
                        <a:rPr lang="en-US" sz="1100" dirty="0"/>
                        <a:t>AYOJAGAJARAK</a:t>
                      </a:r>
                    </a:p>
                  </a:txBody>
                  <a:tcPr/>
                </a:tc>
                <a:extLst>
                  <a:ext uri="{0D108BD9-81ED-4DB2-BD59-A6C34878D82A}">
                    <a16:rowId xmlns:a16="http://schemas.microsoft.com/office/drawing/2014/main" val="10003"/>
                  </a:ext>
                </a:extLst>
              </a:tr>
              <a:tr h="370840">
                <a:tc>
                  <a:txBody>
                    <a:bodyPr/>
                    <a:lstStyle/>
                    <a:p>
                      <a:pPr algn="ctr"/>
                      <a:r>
                        <a:rPr lang="en-US" sz="1100" dirty="0"/>
                        <a:t>K5_022.08.04</a:t>
                      </a:r>
                    </a:p>
                  </a:txBody>
                  <a:tcPr/>
                </a:tc>
                <a:tc>
                  <a:txBody>
                    <a:bodyPr/>
                    <a:lstStyle/>
                    <a:p>
                      <a:pPr marL="0" marR="0" indent="0" algn="ctr" defTabSz="735954" rtl="0" eaLnBrk="1" fontAlgn="auto" latinLnBrk="0" hangingPunct="1">
                        <a:lnSpc>
                          <a:spcPct val="100000"/>
                        </a:lnSpc>
                        <a:spcBef>
                          <a:spcPts val="0"/>
                        </a:spcBef>
                        <a:spcAft>
                          <a:spcPts val="0"/>
                        </a:spcAft>
                        <a:buClrTx/>
                        <a:buSzTx/>
                        <a:buFontTx/>
                        <a:buNone/>
                        <a:tabLst/>
                        <a:defRPr/>
                      </a:pPr>
                      <a:r>
                        <a:rPr lang="en-US" sz="1100" dirty="0" err="1"/>
                        <a:t>Ditjen</a:t>
                      </a:r>
                      <a:r>
                        <a:rPr lang="en-US" sz="1100" dirty="0"/>
                        <a:t> </a:t>
                      </a:r>
                      <a:r>
                        <a:rPr lang="en-US" sz="1100" dirty="0" err="1"/>
                        <a:t>Perkeretaapian</a:t>
                      </a:r>
                      <a:endParaRPr lang="en-US" sz="1100" dirty="0"/>
                    </a:p>
                  </a:txBody>
                  <a:tcPr/>
                </a:tc>
                <a:tc>
                  <a:txBody>
                    <a:bodyPr/>
                    <a:lstStyle/>
                    <a:p>
                      <a:pPr algn="ctr"/>
                      <a:r>
                        <a:rPr lang="en-US" sz="1100" dirty="0" err="1"/>
                        <a:t>Sekretariat</a:t>
                      </a:r>
                      <a:r>
                        <a:rPr lang="en-US" sz="1100" dirty="0"/>
                        <a:t> </a:t>
                      </a:r>
                      <a:r>
                        <a:rPr lang="en-US" sz="1100" dirty="0" err="1"/>
                        <a:t>Ditjen</a:t>
                      </a:r>
                      <a:r>
                        <a:rPr lang="en-US" sz="1100" dirty="0"/>
                        <a:t> </a:t>
                      </a:r>
                      <a:r>
                        <a:rPr lang="en-US" sz="1100" dirty="0" err="1"/>
                        <a:t>Perkeretaapian</a:t>
                      </a:r>
                      <a:endParaRPr lang="en-US" sz="1100" dirty="0"/>
                    </a:p>
                  </a:txBody>
                  <a:tcPr/>
                </a:tc>
                <a:tc>
                  <a:txBody>
                    <a:bodyPr/>
                    <a:lstStyle/>
                    <a:p>
                      <a:pPr algn="ctr"/>
                      <a:r>
                        <a:rPr lang="en-US" sz="1100" dirty="0"/>
                        <a:t>AYOJAGAJARAK</a:t>
                      </a:r>
                    </a:p>
                  </a:txBody>
                  <a:tcPr/>
                </a:tc>
                <a:extLst>
                  <a:ext uri="{0D108BD9-81ED-4DB2-BD59-A6C34878D82A}">
                    <a16:rowId xmlns:a16="http://schemas.microsoft.com/office/drawing/2014/main" val="10004"/>
                  </a:ext>
                </a:extLst>
              </a:tr>
              <a:tr h="370840">
                <a:tc>
                  <a:txBody>
                    <a:bodyPr/>
                    <a:lstStyle/>
                    <a:p>
                      <a:pPr algn="ctr"/>
                      <a:r>
                        <a:rPr lang="en-US" sz="1100" dirty="0"/>
                        <a:t>K5_022.08.05</a:t>
                      </a:r>
                    </a:p>
                  </a:txBody>
                  <a:tcPr/>
                </a:tc>
                <a:tc>
                  <a:txBody>
                    <a:bodyPr/>
                    <a:lstStyle/>
                    <a:p>
                      <a:pPr marL="0" marR="0" indent="0" algn="ctr" defTabSz="735954" rtl="0" eaLnBrk="1" fontAlgn="auto" latinLnBrk="0" hangingPunct="1">
                        <a:lnSpc>
                          <a:spcPct val="100000"/>
                        </a:lnSpc>
                        <a:spcBef>
                          <a:spcPts val="0"/>
                        </a:spcBef>
                        <a:spcAft>
                          <a:spcPts val="0"/>
                        </a:spcAft>
                        <a:buClrTx/>
                        <a:buSzTx/>
                        <a:buFontTx/>
                        <a:buNone/>
                        <a:tabLst/>
                        <a:defRPr/>
                      </a:pPr>
                      <a:r>
                        <a:rPr lang="en-US" sz="1100" dirty="0" err="1"/>
                        <a:t>Ditjen</a:t>
                      </a:r>
                      <a:r>
                        <a:rPr lang="en-US" sz="1100" dirty="0"/>
                        <a:t> </a:t>
                      </a:r>
                      <a:r>
                        <a:rPr lang="en-US" sz="1100" dirty="0" err="1"/>
                        <a:t>Perkeretaapian</a:t>
                      </a:r>
                      <a:endParaRPr lang="en-US" sz="1100" dirty="0"/>
                    </a:p>
                  </a:txBody>
                  <a:tcPr/>
                </a:tc>
                <a:tc>
                  <a:txBody>
                    <a:bodyPr/>
                    <a:lstStyle/>
                    <a:p>
                      <a:pPr algn="ctr"/>
                      <a:r>
                        <a:rPr lang="en-US" sz="1100" dirty="0" err="1"/>
                        <a:t>Direktorat</a:t>
                      </a:r>
                      <a:r>
                        <a:rPr lang="en-US" sz="1100" dirty="0"/>
                        <a:t> </a:t>
                      </a:r>
                      <a:r>
                        <a:rPr lang="en-US" sz="1100" dirty="0" err="1"/>
                        <a:t>Sarana</a:t>
                      </a:r>
                      <a:r>
                        <a:rPr lang="en-US" sz="1100" dirty="0"/>
                        <a:t> </a:t>
                      </a:r>
                      <a:r>
                        <a:rPr lang="en-US" sz="1100" dirty="0" err="1"/>
                        <a:t>Perkeretaapian</a:t>
                      </a:r>
                      <a:endParaRPr lang="en-US" sz="1100" dirty="0"/>
                    </a:p>
                  </a:txBody>
                  <a:tcPr/>
                </a:tc>
                <a:tc>
                  <a:txBody>
                    <a:bodyPr/>
                    <a:lstStyle/>
                    <a:p>
                      <a:pPr algn="ctr"/>
                      <a:r>
                        <a:rPr lang="en-US" sz="1100" dirty="0"/>
                        <a:t>AYOJAGAJARAK</a:t>
                      </a:r>
                    </a:p>
                  </a:txBody>
                  <a:tcPr/>
                </a:tc>
                <a:extLst>
                  <a:ext uri="{0D108BD9-81ED-4DB2-BD59-A6C34878D82A}">
                    <a16:rowId xmlns:a16="http://schemas.microsoft.com/office/drawing/2014/main" val="10005"/>
                  </a:ext>
                </a:extLst>
              </a:tr>
              <a:tr h="370840">
                <a:tc>
                  <a:txBody>
                    <a:bodyPr/>
                    <a:lstStyle/>
                    <a:p>
                      <a:pPr algn="ctr"/>
                      <a:r>
                        <a:rPr lang="en-US" sz="1100" dirty="0"/>
                        <a:t>K5_022.08.06</a:t>
                      </a:r>
                    </a:p>
                  </a:txBody>
                  <a:tcPr/>
                </a:tc>
                <a:tc>
                  <a:txBody>
                    <a:bodyPr/>
                    <a:lstStyle/>
                    <a:p>
                      <a:pPr marL="0" marR="0" indent="0" algn="ctr" defTabSz="735954" rtl="0" eaLnBrk="1" fontAlgn="auto" latinLnBrk="0" hangingPunct="1">
                        <a:lnSpc>
                          <a:spcPct val="100000"/>
                        </a:lnSpc>
                        <a:spcBef>
                          <a:spcPts val="0"/>
                        </a:spcBef>
                        <a:spcAft>
                          <a:spcPts val="0"/>
                        </a:spcAft>
                        <a:buClrTx/>
                        <a:buSzTx/>
                        <a:buFontTx/>
                        <a:buNone/>
                        <a:tabLst/>
                        <a:defRPr/>
                      </a:pPr>
                      <a:r>
                        <a:rPr lang="en-US" sz="1100" dirty="0" err="1"/>
                        <a:t>Ditjen</a:t>
                      </a:r>
                      <a:r>
                        <a:rPr lang="en-US" sz="1100" dirty="0"/>
                        <a:t> </a:t>
                      </a:r>
                      <a:r>
                        <a:rPr lang="en-US" sz="1100" dirty="0" err="1"/>
                        <a:t>Perkeretaapian</a:t>
                      </a:r>
                      <a:endParaRPr lang="en-US" sz="1100" dirty="0"/>
                    </a:p>
                  </a:txBody>
                  <a:tcPr/>
                </a:tc>
                <a:tc>
                  <a:txBody>
                    <a:bodyPr/>
                    <a:lstStyle/>
                    <a:p>
                      <a:pPr algn="ctr"/>
                      <a:r>
                        <a:rPr lang="en-US" sz="1100" dirty="0" err="1"/>
                        <a:t>Direktorat</a:t>
                      </a:r>
                      <a:r>
                        <a:rPr lang="en-US" sz="1100" dirty="0"/>
                        <a:t> </a:t>
                      </a:r>
                      <a:r>
                        <a:rPr lang="en-US" sz="1100" dirty="0" err="1"/>
                        <a:t>Keselamatan</a:t>
                      </a:r>
                      <a:r>
                        <a:rPr lang="en-US" sz="1100" dirty="0"/>
                        <a:t> </a:t>
                      </a:r>
                      <a:r>
                        <a:rPr lang="en-US" sz="1100" dirty="0" err="1"/>
                        <a:t>Perkeretaapian</a:t>
                      </a:r>
                      <a:endParaRPr lang="en-US" sz="1100" dirty="0"/>
                    </a:p>
                  </a:txBody>
                  <a:tcPr/>
                </a:tc>
                <a:tc>
                  <a:txBody>
                    <a:bodyPr/>
                    <a:lstStyle/>
                    <a:p>
                      <a:pPr algn="ctr"/>
                      <a:r>
                        <a:rPr lang="en-US" sz="1100" dirty="0"/>
                        <a:t>AYOJAGAJARAK</a:t>
                      </a:r>
                    </a:p>
                  </a:txBody>
                  <a:tcPr/>
                </a:tc>
                <a:extLst>
                  <a:ext uri="{0D108BD9-81ED-4DB2-BD59-A6C34878D82A}">
                    <a16:rowId xmlns:a16="http://schemas.microsoft.com/office/drawing/2014/main" val="10006"/>
                  </a:ext>
                </a:extLst>
              </a:tr>
              <a:tr h="370840">
                <a:tc>
                  <a:txBody>
                    <a:bodyPr/>
                    <a:lstStyle/>
                    <a:p>
                      <a:pPr algn="ctr"/>
                      <a:r>
                        <a:rPr lang="en-US" sz="1100" dirty="0"/>
                        <a:t>K5_022.08.07</a:t>
                      </a:r>
                    </a:p>
                  </a:txBody>
                  <a:tcPr/>
                </a:tc>
                <a:tc>
                  <a:txBody>
                    <a:bodyPr/>
                    <a:lstStyle/>
                    <a:p>
                      <a:pPr marL="0" marR="0" indent="0" algn="ctr" defTabSz="735954" rtl="0" eaLnBrk="1" fontAlgn="auto" latinLnBrk="0" hangingPunct="1">
                        <a:lnSpc>
                          <a:spcPct val="100000"/>
                        </a:lnSpc>
                        <a:spcBef>
                          <a:spcPts val="0"/>
                        </a:spcBef>
                        <a:spcAft>
                          <a:spcPts val="0"/>
                        </a:spcAft>
                        <a:buClrTx/>
                        <a:buSzTx/>
                        <a:buFontTx/>
                        <a:buNone/>
                        <a:tabLst/>
                        <a:defRPr/>
                      </a:pPr>
                      <a:r>
                        <a:rPr lang="en-US" sz="1100" dirty="0" err="1"/>
                        <a:t>Ditjen</a:t>
                      </a:r>
                      <a:r>
                        <a:rPr lang="en-US" sz="1100" dirty="0"/>
                        <a:t> </a:t>
                      </a:r>
                      <a:r>
                        <a:rPr lang="en-US" sz="1100" dirty="0" err="1"/>
                        <a:t>Perkeretaapian</a:t>
                      </a:r>
                      <a:endParaRPr lang="en-US" sz="1100" dirty="0"/>
                    </a:p>
                  </a:txBody>
                  <a:tcPr/>
                </a:tc>
                <a:tc>
                  <a:txBody>
                    <a:bodyPr/>
                    <a:lstStyle/>
                    <a:p>
                      <a:pPr algn="ctr"/>
                      <a:r>
                        <a:rPr lang="en-US" sz="1100" dirty="0" err="1"/>
                        <a:t>Ditjen</a:t>
                      </a:r>
                      <a:r>
                        <a:rPr lang="en-US" sz="1100" dirty="0"/>
                        <a:t> </a:t>
                      </a:r>
                      <a:r>
                        <a:rPr lang="en-US" sz="1100" dirty="0" err="1"/>
                        <a:t>Perkeretaapian</a:t>
                      </a:r>
                      <a:endParaRPr lang="en-US" sz="1100" dirty="0"/>
                    </a:p>
                  </a:txBody>
                  <a:tcPr/>
                </a:tc>
                <a:tc>
                  <a:txBody>
                    <a:bodyPr/>
                    <a:lstStyle/>
                    <a:p>
                      <a:pPr algn="ctr"/>
                      <a:r>
                        <a:rPr lang="en-US" sz="1100" dirty="0"/>
                        <a:t>AYOJAGAJARAK</a:t>
                      </a:r>
                    </a:p>
                  </a:txBody>
                  <a:tcPr/>
                </a:tc>
                <a:extLst>
                  <a:ext uri="{0D108BD9-81ED-4DB2-BD59-A6C34878D82A}">
                    <a16:rowId xmlns:a16="http://schemas.microsoft.com/office/drawing/2014/main" val="10007"/>
                  </a:ext>
                </a:extLst>
              </a:tr>
            </a:tbl>
          </a:graphicData>
        </a:graphic>
      </p:graphicFrame>
      <p:sp>
        <p:nvSpPr>
          <p:cNvPr id="4" name="Title 3"/>
          <p:cNvSpPr>
            <a:spLocks noGrp="1"/>
          </p:cNvSpPr>
          <p:nvPr>
            <p:ph type="title"/>
          </p:nvPr>
        </p:nvSpPr>
        <p:spPr>
          <a:xfrm>
            <a:off x="377400" y="212235"/>
            <a:ext cx="6520220" cy="344032"/>
          </a:xfrm>
        </p:spPr>
        <p:txBody>
          <a:bodyPr>
            <a:noAutofit/>
          </a:bodyPr>
          <a:lstStyle/>
          <a:p>
            <a:pPr algn="l"/>
            <a:r>
              <a:rPr lang="id-ID" altLang="en-US" dirty="0"/>
              <a:t>Lanjutan ... (</a:t>
            </a:r>
            <a:r>
              <a:rPr lang="id-ID" altLang="en-US" i="1" dirty="0"/>
              <a:t>LOGIN</a:t>
            </a:r>
            <a:r>
              <a:rPr lang="id-ID" altLang="en-US" dirty="0"/>
              <a:t>)</a:t>
            </a:r>
          </a:p>
        </p:txBody>
      </p:sp>
      <p:sp>
        <p:nvSpPr>
          <p:cNvPr id="5" name="TextBox 4"/>
          <p:cNvSpPr txBox="1"/>
          <p:nvPr/>
        </p:nvSpPr>
        <p:spPr>
          <a:xfrm>
            <a:off x="377401" y="585407"/>
            <a:ext cx="2406277" cy="338482"/>
          </a:xfrm>
          <a:prstGeom prst="rect">
            <a:avLst/>
          </a:prstGeom>
          <a:noFill/>
        </p:spPr>
        <p:txBody>
          <a:bodyPr wrap="none" lIns="91365" tIns="45684" rIns="91365" bIns="45684" rtlCol="0">
            <a:spAutoFit/>
          </a:bodyPr>
          <a:lstStyle/>
          <a:p>
            <a:pPr defTabSz="913632">
              <a:defRPr/>
            </a:pPr>
            <a:r>
              <a:rPr lang="en-US" sz="1600" b="1" i="1" dirty="0">
                <a:solidFill>
                  <a:prstClr val="black">
                    <a:lumMod val="85000"/>
                    <a:lumOff val="15000"/>
                  </a:prstClr>
                </a:solidFill>
                <a:latin typeface="Arial" panose="020B0604020202020204" pitchFamily="34" charset="0"/>
                <a:ea typeface="Source Sans Pro Black" panose="020B0803030403020204" pitchFamily="34" charset="0"/>
                <a:cs typeface="Arial" panose="020B0604020202020204" pitchFamily="34" charset="0"/>
              </a:rPr>
              <a:t>User</a:t>
            </a:r>
            <a:r>
              <a:rPr lang="en-US" sz="1600" b="1" i="1" dirty="0">
                <a:solidFill>
                  <a:prstClr val="black">
                    <a:lumMod val="85000"/>
                    <a:lumOff val="15000"/>
                  </a:prstClr>
                </a:solidFill>
                <a:latin typeface="Arial" panose="020B0604020202020204" pitchFamily="34" charset="0"/>
                <a:ea typeface="Source Sans Pro Light" panose="020B0403030403020204" pitchFamily="34" charset="0"/>
                <a:cs typeface="Arial" panose="020B0604020202020204" pitchFamily="34" charset="0"/>
              </a:rPr>
              <a:t>name </a:t>
            </a:r>
            <a:r>
              <a:rPr lang="en-US" sz="1600" b="1" i="1" dirty="0">
                <a:solidFill>
                  <a:prstClr val="black">
                    <a:lumMod val="85000"/>
                    <a:lumOff val="15000"/>
                  </a:prstClr>
                </a:solidFill>
                <a:latin typeface="Arial" panose="020B0604020202020204" pitchFamily="34" charset="0"/>
                <a:ea typeface="Source Sans Pro Black" panose="020B0803030403020204" pitchFamily="34" charset="0"/>
                <a:cs typeface="Arial" panose="020B0604020202020204" pitchFamily="34" charset="0"/>
              </a:rPr>
              <a:t>&amp;</a:t>
            </a:r>
            <a:r>
              <a:rPr lang="en-US" sz="1600" b="1" i="1" dirty="0">
                <a:solidFill>
                  <a:prstClr val="black">
                    <a:lumMod val="85000"/>
                    <a:lumOff val="15000"/>
                  </a:prstClr>
                </a:solidFill>
                <a:latin typeface="Arial" panose="020B0604020202020204" pitchFamily="34" charset="0"/>
                <a:ea typeface="Source Sans Pro Light" panose="020B0403030403020204" pitchFamily="34" charset="0"/>
                <a:cs typeface="Arial" panose="020B0604020202020204" pitchFamily="34" charset="0"/>
              </a:rPr>
              <a:t> </a:t>
            </a:r>
            <a:r>
              <a:rPr lang="en-US" sz="1600" b="1" i="1" dirty="0">
                <a:solidFill>
                  <a:prstClr val="black">
                    <a:lumMod val="85000"/>
                    <a:lumOff val="15000"/>
                  </a:prstClr>
                </a:solidFill>
                <a:latin typeface="Arial" panose="020B0604020202020204" pitchFamily="34" charset="0"/>
                <a:ea typeface="Source Sans Pro Black" panose="020B0803030403020204" pitchFamily="34" charset="0"/>
                <a:cs typeface="Arial" panose="020B0604020202020204" pitchFamily="34" charset="0"/>
              </a:rPr>
              <a:t>Pass</a:t>
            </a:r>
            <a:r>
              <a:rPr lang="en-US" sz="1600" b="1" i="1" dirty="0">
                <a:solidFill>
                  <a:prstClr val="black">
                    <a:lumMod val="85000"/>
                    <a:lumOff val="15000"/>
                  </a:prstClr>
                </a:solidFill>
                <a:latin typeface="Arial" panose="020B0604020202020204" pitchFamily="34" charset="0"/>
                <a:ea typeface="Source Sans Pro Light" panose="020B0403030403020204" pitchFamily="34" charset="0"/>
                <a:cs typeface="Arial" panose="020B0604020202020204" pitchFamily="34" charset="0"/>
              </a:rPr>
              <a:t>word</a:t>
            </a:r>
            <a:endParaRPr lang="id-ID" sz="1600" b="1" i="1" dirty="0">
              <a:solidFill>
                <a:prstClr val="black">
                  <a:lumMod val="85000"/>
                  <a:lumOff val="15000"/>
                </a:prstClr>
              </a:solidFill>
              <a:latin typeface="Arial" panose="020B0604020202020204" pitchFamily="34" charset="0"/>
              <a:ea typeface="Source Sans Pro Light" panose="020B0403030403020204" pitchFamily="34" charset="0"/>
              <a:cs typeface="Arial" panose="020B0604020202020204" pitchFamily="34" charset="0"/>
            </a:endParaRPr>
          </a:p>
        </p:txBody>
      </p:sp>
      <p:sp>
        <p:nvSpPr>
          <p:cNvPr id="7" name="Slide Number Placeholder 2"/>
          <p:cNvSpPr>
            <a:spLocks noGrp="1"/>
          </p:cNvSpPr>
          <p:nvPr/>
        </p:nvSpPr>
        <p:spPr>
          <a:xfrm>
            <a:off x="7113276" y="5006975"/>
            <a:ext cx="446405" cy="251460"/>
          </a:xfrm>
          <a:prstGeom prst="rect">
            <a:avLst/>
          </a:prstGeom>
          <a:solidFill>
            <a:srgbClr val="F9BE19"/>
          </a:solidFill>
        </p:spPr>
        <p:txBody>
          <a:bodyPr vert="horz" lIns="91365" tIns="45684" rIns="91365" bIns="45684"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32">
              <a:defRPr/>
            </a:pPr>
            <a:fld id="{05502A5B-6024-440D-A5A9-5A109256076E}" type="slidenum">
              <a:rPr lang="en-US" b="1">
                <a:solidFill>
                  <a:schemeClr val="tx1"/>
                </a:solidFill>
                <a:latin typeface="Calibri" panose="020F0502020204030204"/>
              </a:rPr>
              <a:pPr defTabSz="913632">
                <a:defRPr/>
              </a:pPr>
              <a:t>152</a:t>
            </a:fld>
            <a:endParaRPr lang="en-US" b="1">
              <a:solidFill>
                <a:schemeClr val="tx1"/>
              </a:solidFill>
              <a:latin typeface="Calibri" panose="020F0502020204030204"/>
            </a:endParaRPr>
          </a:p>
        </p:txBody>
      </p:sp>
      <p:sp>
        <p:nvSpPr>
          <p:cNvPr id="8" name="Rectangle 7"/>
          <p:cNvSpPr/>
          <p:nvPr/>
        </p:nvSpPr>
        <p:spPr>
          <a:xfrm>
            <a:off x="385020" y="4261330"/>
            <a:ext cx="3066840" cy="738664"/>
          </a:xfrm>
          <a:prstGeom prst="rect">
            <a:avLst/>
          </a:prstGeom>
        </p:spPr>
        <p:txBody>
          <a:bodyPr wrap="square">
            <a:spAutoFit/>
          </a:bodyPr>
          <a:lstStyle/>
          <a:p>
            <a:r>
              <a:rPr lang="en-US" sz="1400" b="1" dirty="0" err="1">
                <a:solidFill>
                  <a:schemeClr val="bg2">
                    <a:lumMod val="25000"/>
                  </a:schemeClr>
                </a:solidFill>
              </a:rPr>
              <a:t>Untuk</a:t>
            </a:r>
            <a:r>
              <a:rPr lang="en-US" sz="1400" b="1" dirty="0">
                <a:solidFill>
                  <a:schemeClr val="bg2">
                    <a:lumMod val="25000"/>
                  </a:schemeClr>
                </a:solidFill>
              </a:rPr>
              <a:t> </a:t>
            </a:r>
            <a:r>
              <a:rPr lang="en-US" sz="1400" b="1" dirty="0" err="1">
                <a:solidFill>
                  <a:schemeClr val="bg2">
                    <a:lumMod val="25000"/>
                  </a:schemeClr>
                </a:solidFill>
              </a:rPr>
              <a:t>Akun</a:t>
            </a:r>
            <a:r>
              <a:rPr lang="en-US" sz="1400" b="1" dirty="0">
                <a:solidFill>
                  <a:schemeClr val="bg2">
                    <a:lumMod val="25000"/>
                  </a:schemeClr>
                </a:solidFill>
              </a:rPr>
              <a:t> </a:t>
            </a:r>
            <a:r>
              <a:rPr lang="en-US" sz="1400" b="1" dirty="0" err="1">
                <a:solidFill>
                  <a:schemeClr val="bg2">
                    <a:lumMod val="25000"/>
                  </a:schemeClr>
                </a:solidFill>
              </a:rPr>
              <a:t>Satker</a:t>
            </a:r>
            <a:r>
              <a:rPr lang="en-US" sz="1400" b="1" dirty="0">
                <a:solidFill>
                  <a:schemeClr val="bg2">
                    <a:lumMod val="25000"/>
                  </a:schemeClr>
                </a:solidFill>
              </a:rPr>
              <a:t> (K8)</a:t>
            </a:r>
          </a:p>
          <a:p>
            <a:r>
              <a:rPr lang="en-US" sz="1400" b="1" dirty="0">
                <a:solidFill>
                  <a:schemeClr val="bg2">
                    <a:lumMod val="25000"/>
                  </a:schemeClr>
                </a:solidFill>
              </a:rPr>
              <a:t>Username : K8_kode </a:t>
            </a:r>
            <a:r>
              <a:rPr lang="en-US" sz="1400" b="1" dirty="0" err="1">
                <a:solidFill>
                  <a:schemeClr val="bg2">
                    <a:lumMod val="25000"/>
                  </a:schemeClr>
                </a:solidFill>
              </a:rPr>
              <a:t>satker</a:t>
            </a:r>
            <a:endParaRPr lang="en-US" sz="1400" b="1" dirty="0">
              <a:solidFill>
                <a:schemeClr val="bg2">
                  <a:lumMod val="25000"/>
                </a:schemeClr>
              </a:solidFill>
            </a:endParaRPr>
          </a:p>
          <a:p>
            <a:r>
              <a:rPr lang="en-US" sz="1400" b="1" dirty="0">
                <a:solidFill>
                  <a:schemeClr val="bg2">
                    <a:lumMod val="25000"/>
                  </a:schemeClr>
                </a:solidFill>
              </a:rPr>
              <a:t>Password : AYOPAKAIMASKER</a:t>
            </a:r>
          </a:p>
        </p:txBody>
      </p:sp>
    </p:spTree>
    <p:extLst>
      <p:ext uri="{BB962C8B-B14F-4D97-AF65-F5344CB8AC3E}">
        <p14:creationId xmlns:p14="http://schemas.microsoft.com/office/powerpoint/2010/main" val="1650807261"/>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a:spLocks noGrp="1"/>
          </p:cNvSpPr>
          <p:nvPr>
            <p:ph type="title"/>
          </p:nvPr>
        </p:nvSpPr>
        <p:spPr>
          <a:xfrm>
            <a:off x="288000" y="227929"/>
            <a:ext cx="6520220" cy="344032"/>
          </a:xfrm>
        </p:spPr>
        <p:txBody>
          <a:bodyPr>
            <a:noAutofit/>
          </a:bodyPr>
          <a:lstStyle/>
          <a:p>
            <a:pPr algn="l"/>
            <a:r>
              <a:rPr lang="id-ID" altLang="en-US" dirty="0"/>
              <a:t>Lanjutan ... </a:t>
            </a:r>
          </a:p>
        </p:txBody>
      </p:sp>
      <p:sp>
        <p:nvSpPr>
          <p:cNvPr id="5" name="TextBox 4"/>
          <p:cNvSpPr txBox="1"/>
          <p:nvPr/>
        </p:nvSpPr>
        <p:spPr>
          <a:xfrm>
            <a:off x="455308" y="742602"/>
            <a:ext cx="1454093" cy="446203"/>
          </a:xfrm>
          <a:prstGeom prst="rect">
            <a:avLst/>
          </a:prstGeom>
          <a:noFill/>
        </p:spPr>
        <p:txBody>
          <a:bodyPr wrap="none" lIns="91365" tIns="45684" rIns="91365" bIns="45684" rtlCol="0">
            <a:spAutoFit/>
          </a:bodyPr>
          <a:lstStyle/>
          <a:p>
            <a:pPr defTabSz="913632">
              <a:defRPr/>
            </a:pPr>
            <a:r>
              <a:rPr lang="en-US" sz="2300" spc="-150" dirty="0">
                <a:solidFill>
                  <a:prstClr val="black">
                    <a:lumMod val="85000"/>
                    <a:lumOff val="15000"/>
                  </a:prstClr>
                </a:solidFill>
                <a:latin typeface="Source Sans Pro Black" panose="020B0803030403020204" pitchFamily="34" charset="0"/>
                <a:ea typeface="Source Sans Pro Black" panose="020B0803030403020204" pitchFamily="34" charset="0"/>
              </a:rPr>
              <a:t>step </a:t>
            </a:r>
            <a:r>
              <a:rPr lang="en-US" sz="2300" spc="-150" dirty="0">
                <a:solidFill>
                  <a:prstClr val="black">
                    <a:lumMod val="85000"/>
                    <a:lumOff val="15000"/>
                  </a:prstClr>
                </a:solidFill>
                <a:latin typeface="Source Sans Pro Light" panose="020B0403030403020204" pitchFamily="34" charset="0"/>
                <a:ea typeface="Source Sans Pro Light" panose="020B0403030403020204" pitchFamily="34" charset="0"/>
              </a:rPr>
              <a:t>by step</a:t>
            </a:r>
            <a:endParaRPr lang="id-ID" sz="2300" spc="-150" dirty="0">
              <a:solidFill>
                <a:prstClr val="black">
                  <a:lumMod val="85000"/>
                  <a:lumOff val="15000"/>
                </a:prstClr>
              </a:solidFill>
              <a:latin typeface="Source Sans Pro Light" panose="020B0403030403020204" pitchFamily="34" charset="0"/>
              <a:ea typeface="Source Sans Pro Light" panose="020B0403030403020204" pitchFamily="34" charset="0"/>
            </a:endParaRPr>
          </a:p>
        </p:txBody>
      </p:sp>
      <p:sp>
        <p:nvSpPr>
          <p:cNvPr id="6" name="Oval 5"/>
          <p:cNvSpPr>
            <a:spLocks noChangeAspect="1"/>
          </p:cNvSpPr>
          <p:nvPr/>
        </p:nvSpPr>
        <p:spPr>
          <a:xfrm>
            <a:off x="288000" y="854094"/>
            <a:ext cx="223219" cy="223219"/>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6649" tIns="28325" rIns="56649" bIns="28325" numCol="1" spcCol="0" rtlCol="0" fromWordArt="0" anchor="ctr" anchorCtr="0" forceAA="0" compatLnSpc="1">
            <a:noAutofit/>
          </a:bodyPr>
          <a:lstStyle/>
          <a:p>
            <a:pPr algn="ctr" defTabSz="913632">
              <a:defRPr/>
            </a:pPr>
            <a:endParaRPr lang="id-ID" sz="1100" spc="-150">
              <a:solidFill>
                <a:prstClr val="white"/>
              </a:solidFill>
              <a:latin typeface="Calibri" panose="020F0502020204030204"/>
            </a:endParaRPr>
          </a:p>
        </p:txBody>
      </p:sp>
      <p:sp>
        <p:nvSpPr>
          <p:cNvPr id="7" name="Rectangle: Rounded Corners 1"/>
          <p:cNvSpPr/>
          <p:nvPr/>
        </p:nvSpPr>
        <p:spPr>
          <a:xfrm rot="16200000">
            <a:off x="3662960" y="-120747"/>
            <a:ext cx="66966" cy="5134031"/>
          </a:xfrm>
          <a:prstGeom prst="roundRect">
            <a:avLst>
              <a:gd name="adj" fmla="val 50000"/>
            </a:avLst>
          </a:prstGeom>
          <a:solidFill>
            <a:srgbClr val="FFCB06"/>
          </a:solidFill>
          <a:ln>
            <a:noFill/>
          </a:ln>
        </p:spPr>
        <p:style>
          <a:lnRef idx="2">
            <a:schemeClr val="accent1">
              <a:shade val="50000"/>
            </a:schemeClr>
          </a:lnRef>
          <a:fillRef idx="1">
            <a:schemeClr val="accent1"/>
          </a:fillRef>
          <a:effectRef idx="0">
            <a:schemeClr val="accent1"/>
          </a:effectRef>
          <a:fontRef idx="minor">
            <a:schemeClr val="lt1"/>
          </a:fontRef>
        </p:style>
        <p:txBody>
          <a:bodyPr lIns="91365" tIns="45684" rIns="91365" bIns="45684" rtlCol="0" anchor="ctr"/>
          <a:lstStyle/>
          <a:p>
            <a:pPr algn="ctr" defTabSz="913632">
              <a:defRPr/>
            </a:pPr>
            <a:endParaRPr lang="id-ID" sz="1100">
              <a:solidFill>
                <a:prstClr val="white"/>
              </a:solidFill>
              <a:latin typeface="Calibri" panose="020F0502020204030204"/>
            </a:endParaRPr>
          </a:p>
        </p:txBody>
      </p:sp>
      <p:sp>
        <p:nvSpPr>
          <p:cNvPr id="8" name="Oval 7"/>
          <p:cNvSpPr>
            <a:spLocks noChangeAspect="1"/>
          </p:cNvSpPr>
          <p:nvPr/>
        </p:nvSpPr>
        <p:spPr>
          <a:xfrm>
            <a:off x="1337996" y="2312334"/>
            <a:ext cx="267863" cy="267863"/>
          </a:xfrm>
          <a:prstGeom prst="ellipse">
            <a:avLst/>
          </a:prstGeom>
          <a:solidFill>
            <a:srgbClr val="0071BD"/>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65" tIns="45684" rIns="91365" bIns="45684" rtlCol="0" anchor="ctr"/>
          <a:lstStyle/>
          <a:p>
            <a:pPr algn="ctr" defTabSz="913632">
              <a:defRPr/>
            </a:pPr>
            <a:endParaRPr lang="id-ID" sz="1100">
              <a:solidFill>
                <a:prstClr val="white"/>
              </a:solidFill>
              <a:latin typeface="Calibri" panose="020F0502020204030204"/>
            </a:endParaRPr>
          </a:p>
        </p:txBody>
      </p:sp>
      <p:sp>
        <p:nvSpPr>
          <p:cNvPr id="9" name="Oval 8"/>
          <p:cNvSpPr>
            <a:spLocks noChangeAspect="1"/>
          </p:cNvSpPr>
          <p:nvPr/>
        </p:nvSpPr>
        <p:spPr>
          <a:xfrm>
            <a:off x="2079024" y="2312334"/>
            <a:ext cx="267863" cy="267863"/>
          </a:xfrm>
          <a:prstGeom prst="ellipse">
            <a:avLst/>
          </a:prstGeom>
          <a:solidFill>
            <a:srgbClr val="0071BD"/>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65" tIns="45684" rIns="91365" bIns="45684" rtlCol="0" anchor="ctr"/>
          <a:lstStyle/>
          <a:p>
            <a:pPr algn="ctr" defTabSz="913632">
              <a:defRPr/>
            </a:pPr>
            <a:endParaRPr lang="id-ID" sz="1100">
              <a:solidFill>
                <a:prstClr val="white"/>
              </a:solidFill>
              <a:latin typeface="Calibri" panose="020F0502020204030204"/>
            </a:endParaRPr>
          </a:p>
        </p:txBody>
      </p:sp>
      <p:sp>
        <p:nvSpPr>
          <p:cNvPr id="10" name="Oval 9"/>
          <p:cNvSpPr>
            <a:spLocks noChangeAspect="1"/>
          </p:cNvSpPr>
          <p:nvPr/>
        </p:nvSpPr>
        <p:spPr>
          <a:xfrm>
            <a:off x="2820053" y="2312334"/>
            <a:ext cx="267863" cy="267863"/>
          </a:xfrm>
          <a:prstGeom prst="ellipse">
            <a:avLst/>
          </a:prstGeom>
          <a:solidFill>
            <a:srgbClr val="0071BD"/>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65" tIns="45684" rIns="91365" bIns="45684" rtlCol="0" anchor="ctr"/>
          <a:lstStyle/>
          <a:p>
            <a:pPr algn="ctr" defTabSz="913632">
              <a:defRPr/>
            </a:pPr>
            <a:endParaRPr lang="id-ID" sz="1100">
              <a:solidFill>
                <a:prstClr val="white"/>
              </a:solidFill>
              <a:latin typeface="Calibri" panose="020F0502020204030204"/>
            </a:endParaRPr>
          </a:p>
        </p:txBody>
      </p:sp>
      <p:sp>
        <p:nvSpPr>
          <p:cNvPr id="11" name="Oval 10"/>
          <p:cNvSpPr>
            <a:spLocks noChangeAspect="1"/>
          </p:cNvSpPr>
          <p:nvPr/>
        </p:nvSpPr>
        <p:spPr>
          <a:xfrm>
            <a:off x="3561082" y="2312334"/>
            <a:ext cx="267863" cy="267863"/>
          </a:xfrm>
          <a:prstGeom prst="ellipse">
            <a:avLst/>
          </a:prstGeom>
          <a:solidFill>
            <a:srgbClr val="0071BD"/>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65" tIns="45684" rIns="91365" bIns="45684" rtlCol="0" anchor="ctr"/>
          <a:lstStyle/>
          <a:p>
            <a:pPr algn="ctr" defTabSz="913632">
              <a:defRPr/>
            </a:pPr>
            <a:endParaRPr lang="id-ID" sz="1100">
              <a:solidFill>
                <a:prstClr val="white"/>
              </a:solidFill>
              <a:latin typeface="Calibri" panose="020F0502020204030204"/>
            </a:endParaRPr>
          </a:p>
        </p:txBody>
      </p:sp>
      <p:sp>
        <p:nvSpPr>
          <p:cNvPr id="12" name="Oval 11"/>
          <p:cNvSpPr>
            <a:spLocks noChangeAspect="1"/>
          </p:cNvSpPr>
          <p:nvPr/>
        </p:nvSpPr>
        <p:spPr>
          <a:xfrm>
            <a:off x="4302110" y="2312334"/>
            <a:ext cx="267863" cy="267863"/>
          </a:xfrm>
          <a:prstGeom prst="ellipse">
            <a:avLst/>
          </a:prstGeom>
          <a:solidFill>
            <a:srgbClr val="0071BD"/>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65" tIns="45684" rIns="91365" bIns="45684" rtlCol="0" anchor="ctr"/>
          <a:lstStyle/>
          <a:p>
            <a:pPr algn="ctr" defTabSz="913632">
              <a:defRPr/>
            </a:pPr>
            <a:endParaRPr lang="id-ID" sz="1100">
              <a:solidFill>
                <a:prstClr val="white"/>
              </a:solidFill>
              <a:latin typeface="Calibri" panose="020F0502020204030204"/>
            </a:endParaRPr>
          </a:p>
        </p:txBody>
      </p:sp>
      <p:sp>
        <p:nvSpPr>
          <p:cNvPr id="13" name="TextBox 12"/>
          <p:cNvSpPr txBox="1"/>
          <p:nvPr/>
        </p:nvSpPr>
        <p:spPr>
          <a:xfrm>
            <a:off x="1011781" y="1661285"/>
            <a:ext cx="920293" cy="430814"/>
          </a:xfrm>
          <a:prstGeom prst="rect">
            <a:avLst/>
          </a:prstGeom>
          <a:noFill/>
        </p:spPr>
        <p:txBody>
          <a:bodyPr wrap="none" lIns="91365" tIns="45684" rIns="91365" bIns="45684" rtlCol="0">
            <a:spAutoFit/>
          </a:bodyPr>
          <a:lstStyle/>
          <a:p>
            <a:pPr algn="ctr" defTabSz="913632">
              <a:defRPr/>
            </a:pPr>
            <a:r>
              <a:rPr lang="en-US" sz="1100" dirty="0">
                <a:solidFill>
                  <a:prstClr val="black"/>
                </a:solidFill>
                <a:latin typeface="Product Sans" panose="020B0403030502040203" pitchFamily="34" charset="0"/>
              </a:rPr>
              <a:t>Menu </a:t>
            </a:r>
          </a:p>
          <a:p>
            <a:pPr algn="ctr" defTabSz="913632">
              <a:defRPr/>
            </a:pPr>
            <a:r>
              <a:rPr lang="en-US" sz="1100" dirty="0" err="1">
                <a:solidFill>
                  <a:prstClr val="black"/>
                </a:solidFill>
                <a:latin typeface="Product Sans" panose="020B0403030502040203" pitchFamily="34" charset="0"/>
              </a:rPr>
              <a:t>Pemantauan</a:t>
            </a:r>
            <a:endParaRPr lang="id-ID" sz="1100" dirty="0">
              <a:solidFill>
                <a:prstClr val="black"/>
              </a:solidFill>
              <a:latin typeface="Product Sans" panose="020B0403030502040203" pitchFamily="34" charset="0"/>
            </a:endParaRPr>
          </a:p>
        </p:txBody>
      </p:sp>
      <p:sp>
        <p:nvSpPr>
          <p:cNvPr id="14" name="TextBox 13"/>
          <p:cNvSpPr txBox="1"/>
          <p:nvPr/>
        </p:nvSpPr>
        <p:spPr>
          <a:xfrm>
            <a:off x="1867804" y="3007654"/>
            <a:ext cx="689461" cy="430814"/>
          </a:xfrm>
          <a:prstGeom prst="rect">
            <a:avLst/>
          </a:prstGeom>
          <a:noFill/>
        </p:spPr>
        <p:txBody>
          <a:bodyPr wrap="none" lIns="91365" tIns="45684" rIns="91365" bIns="45684" rtlCol="0">
            <a:spAutoFit/>
          </a:bodyPr>
          <a:lstStyle/>
          <a:p>
            <a:pPr algn="ctr" defTabSz="913632">
              <a:defRPr/>
            </a:pPr>
            <a:r>
              <a:rPr lang="en-US" sz="1100" dirty="0" err="1">
                <a:solidFill>
                  <a:prstClr val="black"/>
                </a:solidFill>
                <a:latin typeface="Product Sans" panose="020B0403030502040203" pitchFamily="34" charset="0"/>
              </a:rPr>
              <a:t>Cek</a:t>
            </a:r>
            <a:r>
              <a:rPr lang="en-US" sz="1100" dirty="0">
                <a:solidFill>
                  <a:prstClr val="black"/>
                </a:solidFill>
                <a:latin typeface="Product Sans" panose="020B0403030502040203" pitchFamily="34" charset="0"/>
              </a:rPr>
              <a:t> </a:t>
            </a:r>
          </a:p>
          <a:p>
            <a:pPr algn="ctr" defTabSz="913632">
              <a:defRPr/>
            </a:pPr>
            <a:r>
              <a:rPr lang="en-US" sz="1100" dirty="0" err="1">
                <a:solidFill>
                  <a:prstClr val="black"/>
                </a:solidFill>
                <a:latin typeface="Product Sans" panose="020B0403030502040203" pitchFamily="34" charset="0"/>
              </a:rPr>
              <a:t>Kegiatan</a:t>
            </a:r>
            <a:endParaRPr lang="id-ID" sz="1100" dirty="0">
              <a:solidFill>
                <a:prstClr val="black"/>
              </a:solidFill>
              <a:latin typeface="Product Sans" panose="020B0403030502040203" pitchFamily="34" charset="0"/>
            </a:endParaRPr>
          </a:p>
        </p:txBody>
      </p:sp>
      <p:sp>
        <p:nvSpPr>
          <p:cNvPr id="15" name="TextBox 14"/>
          <p:cNvSpPr txBox="1"/>
          <p:nvPr/>
        </p:nvSpPr>
        <p:spPr>
          <a:xfrm>
            <a:off x="2653197" y="1432580"/>
            <a:ext cx="590075" cy="430814"/>
          </a:xfrm>
          <a:prstGeom prst="rect">
            <a:avLst/>
          </a:prstGeom>
          <a:noFill/>
        </p:spPr>
        <p:txBody>
          <a:bodyPr wrap="none" lIns="91365" tIns="45684" rIns="91365" bIns="45684" rtlCol="0">
            <a:spAutoFit/>
          </a:bodyPr>
          <a:lstStyle/>
          <a:p>
            <a:pPr algn="ctr" defTabSz="913632">
              <a:defRPr/>
            </a:pPr>
            <a:r>
              <a:rPr lang="en-US" sz="1100" dirty="0" err="1">
                <a:solidFill>
                  <a:prstClr val="black"/>
                </a:solidFill>
                <a:latin typeface="Product Sans" panose="020B0403030502040203" pitchFamily="34" charset="0"/>
              </a:rPr>
              <a:t>Cek</a:t>
            </a:r>
            <a:r>
              <a:rPr lang="en-US" sz="1100" dirty="0">
                <a:solidFill>
                  <a:prstClr val="black"/>
                </a:solidFill>
                <a:latin typeface="Product Sans" panose="020B0403030502040203" pitchFamily="34" charset="0"/>
              </a:rPr>
              <a:t> </a:t>
            </a:r>
          </a:p>
          <a:p>
            <a:pPr algn="ctr" defTabSz="913632">
              <a:defRPr/>
            </a:pPr>
            <a:r>
              <a:rPr lang="en-US" sz="1100" dirty="0">
                <a:solidFill>
                  <a:prstClr val="black"/>
                </a:solidFill>
                <a:latin typeface="Product Sans" panose="020B0403030502040203" pitchFamily="34" charset="0"/>
              </a:rPr>
              <a:t>Output</a:t>
            </a:r>
            <a:endParaRPr lang="id-ID" sz="1100" dirty="0">
              <a:solidFill>
                <a:prstClr val="black"/>
              </a:solidFill>
              <a:latin typeface="Product Sans" panose="020B0403030502040203" pitchFamily="34" charset="0"/>
            </a:endParaRPr>
          </a:p>
        </p:txBody>
      </p:sp>
      <p:sp>
        <p:nvSpPr>
          <p:cNvPr id="16" name="TextBox 15"/>
          <p:cNvSpPr txBox="1"/>
          <p:nvPr/>
        </p:nvSpPr>
        <p:spPr>
          <a:xfrm>
            <a:off x="3278060" y="2849928"/>
            <a:ext cx="844952" cy="600092"/>
          </a:xfrm>
          <a:prstGeom prst="rect">
            <a:avLst/>
          </a:prstGeom>
          <a:noFill/>
        </p:spPr>
        <p:txBody>
          <a:bodyPr wrap="none" lIns="91365" tIns="45684" rIns="91365" bIns="45684" rtlCol="0">
            <a:spAutoFit/>
          </a:bodyPr>
          <a:lstStyle/>
          <a:p>
            <a:pPr algn="ctr" defTabSz="913632">
              <a:defRPr/>
            </a:pPr>
            <a:r>
              <a:rPr lang="en-US" sz="1100" dirty="0" err="1">
                <a:solidFill>
                  <a:prstClr val="black"/>
                </a:solidFill>
                <a:latin typeface="Product Sans" panose="020B0403030502040203" pitchFamily="34" charset="0"/>
              </a:rPr>
              <a:t>Cek</a:t>
            </a:r>
            <a:r>
              <a:rPr lang="en-US" sz="1100" dirty="0">
                <a:solidFill>
                  <a:prstClr val="black"/>
                </a:solidFill>
                <a:latin typeface="Product Sans" panose="020B0403030502040203" pitchFamily="34" charset="0"/>
              </a:rPr>
              <a:t> </a:t>
            </a:r>
          </a:p>
          <a:p>
            <a:pPr algn="ctr" defTabSz="913632">
              <a:defRPr/>
            </a:pPr>
            <a:r>
              <a:rPr lang="en-US" sz="1100" dirty="0">
                <a:solidFill>
                  <a:prstClr val="black"/>
                </a:solidFill>
                <a:latin typeface="Product Sans" panose="020B0403030502040203" pitchFamily="34" charset="0"/>
              </a:rPr>
              <a:t>Sub Output</a:t>
            </a:r>
          </a:p>
          <a:p>
            <a:pPr algn="ctr" defTabSz="913632">
              <a:defRPr/>
            </a:pPr>
            <a:r>
              <a:rPr lang="en-US" sz="1100" dirty="0">
                <a:solidFill>
                  <a:prstClr val="black"/>
                </a:solidFill>
                <a:latin typeface="Product Sans" panose="020B0403030502040203" pitchFamily="34" charset="0"/>
              </a:rPr>
              <a:t>(</a:t>
            </a:r>
            <a:r>
              <a:rPr lang="en-US" sz="1100" dirty="0" err="1">
                <a:solidFill>
                  <a:prstClr val="black"/>
                </a:solidFill>
                <a:latin typeface="Product Sans" panose="020B0403030502040203" pitchFamily="34" charset="0"/>
              </a:rPr>
              <a:t>jika</a:t>
            </a:r>
            <a:r>
              <a:rPr lang="en-US" sz="1100" dirty="0">
                <a:solidFill>
                  <a:prstClr val="black"/>
                </a:solidFill>
                <a:latin typeface="Product Sans" panose="020B0403030502040203" pitchFamily="34" charset="0"/>
              </a:rPr>
              <a:t> </a:t>
            </a:r>
            <a:r>
              <a:rPr lang="en-US" sz="1100" dirty="0" err="1">
                <a:solidFill>
                  <a:prstClr val="black"/>
                </a:solidFill>
                <a:latin typeface="Product Sans" panose="020B0403030502040203" pitchFamily="34" charset="0"/>
              </a:rPr>
              <a:t>ada</a:t>
            </a:r>
            <a:r>
              <a:rPr lang="en-US" sz="1100" dirty="0">
                <a:solidFill>
                  <a:prstClr val="black"/>
                </a:solidFill>
                <a:latin typeface="Product Sans" panose="020B0403030502040203" pitchFamily="34" charset="0"/>
              </a:rPr>
              <a:t>)</a:t>
            </a:r>
            <a:endParaRPr lang="id-ID" sz="1100" dirty="0">
              <a:solidFill>
                <a:prstClr val="black"/>
              </a:solidFill>
              <a:latin typeface="Product Sans" panose="020B0403030502040203" pitchFamily="34" charset="0"/>
            </a:endParaRPr>
          </a:p>
        </p:txBody>
      </p:sp>
      <p:sp>
        <p:nvSpPr>
          <p:cNvPr id="17" name="TextBox 16"/>
          <p:cNvSpPr txBox="1"/>
          <p:nvPr/>
        </p:nvSpPr>
        <p:spPr>
          <a:xfrm>
            <a:off x="3998683" y="1709746"/>
            <a:ext cx="854710" cy="434975"/>
          </a:xfrm>
          <a:prstGeom prst="rect">
            <a:avLst/>
          </a:prstGeom>
          <a:noFill/>
        </p:spPr>
        <p:txBody>
          <a:bodyPr wrap="none" lIns="91365" tIns="45684" rIns="91365" bIns="45684" rtlCol="0">
            <a:spAutoFit/>
          </a:bodyPr>
          <a:lstStyle/>
          <a:p>
            <a:pPr algn="ctr" defTabSz="913632">
              <a:defRPr/>
            </a:pPr>
            <a:r>
              <a:rPr lang="en-US" sz="1100" dirty="0" err="1">
                <a:solidFill>
                  <a:prstClr val="black"/>
                </a:solidFill>
                <a:latin typeface="Product Sans" panose="020B0403030502040203" pitchFamily="34" charset="0"/>
              </a:rPr>
              <a:t>Cek</a:t>
            </a:r>
            <a:r>
              <a:rPr lang="en-US" sz="1100" dirty="0">
                <a:solidFill>
                  <a:prstClr val="black"/>
                </a:solidFill>
                <a:latin typeface="Product Sans" panose="020B0403030502040203" pitchFamily="34" charset="0"/>
              </a:rPr>
              <a:t> </a:t>
            </a:r>
          </a:p>
          <a:p>
            <a:pPr algn="ctr" defTabSz="913632">
              <a:defRPr/>
            </a:pPr>
            <a:r>
              <a:rPr lang="en-US" sz="1100" dirty="0" err="1">
                <a:solidFill>
                  <a:prstClr val="black"/>
                </a:solidFill>
                <a:latin typeface="Product Sans" panose="020B0403030502040203" pitchFamily="34" charset="0"/>
              </a:rPr>
              <a:t>Komponen</a:t>
            </a:r>
            <a:endParaRPr lang="id-ID" sz="1100" dirty="0">
              <a:solidFill>
                <a:prstClr val="black"/>
              </a:solidFill>
              <a:latin typeface="Product Sans" panose="020B0403030502040203" pitchFamily="34" charset="0"/>
            </a:endParaRPr>
          </a:p>
        </p:txBody>
      </p:sp>
      <p:sp>
        <p:nvSpPr>
          <p:cNvPr id="18" name="TextBox 17"/>
          <p:cNvSpPr txBox="1"/>
          <p:nvPr/>
        </p:nvSpPr>
        <p:spPr>
          <a:xfrm>
            <a:off x="4531939" y="3031495"/>
            <a:ext cx="1277762" cy="430814"/>
          </a:xfrm>
          <a:prstGeom prst="rect">
            <a:avLst/>
          </a:prstGeom>
          <a:noFill/>
        </p:spPr>
        <p:txBody>
          <a:bodyPr wrap="none" lIns="91365" tIns="45684" rIns="91365" bIns="45684" rtlCol="0">
            <a:spAutoFit/>
          </a:bodyPr>
          <a:lstStyle/>
          <a:p>
            <a:pPr algn="ctr" defTabSz="913632">
              <a:defRPr/>
            </a:pPr>
            <a:r>
              <a:rPr lang="en-US" sz="1100" dirty="0">
                <a:solidFill>
                  <a:prstClr val="black"/>
                </a:solidFill>
                <a:latin typeface="Product Sans" panose="020B0403030502040203" pitchFamily="34" charset="0"/>
              </a:rPr>
              <a:t>Isi </a:t>
            </a:r>
          </a:p>
          <a:p>
            <a:pPr algn="ctr" defTabSz="913632">
              <a:defRPr/>
            </a:pPr>
            <a:r>
              <a:rPr lang="en-US" sz="1100" dirty="0" err="1">
                <a:solidFill>
                  <a:prstClr val="black"/>
                </a:solidFill>
                <a:latin typeface="Product Sans" panose="020B0403030502040203" pitchFamily="34" charset="0"/>
              </a:rPr>
              <a:t>Rincian</a:t>
            </a:r>
            <a:r>
              <a:rPr lang="en-US" sz="1100" dirty="0">
                <a:solidFill>
                  <a:prstClr val="black"/>
                </a:solidFill>
                <a:latin typeface="Product Sans" panose="020B0403030502040203" pitchFamily="34" charset="0"/>
              </a:rPr>
              <a:t> </a:t>
            </a:r>
            <a:r>
              <a:rPr lang="en-US" sz="1100" dirty="0" err="1">
                <a:solidFill>
                  <a:prstClr val="black"/>
                </a:solidFill>
                <a:latin typeface="Product Sans" panose="020B0403030502040203" pitchFamily="34" charset="0"/>
              </a:rPr>
              <a:t>Komponen</a:t>
            </a:r>
            <a:endParaRPr lang="id-ID" sz="1100" dirty="0">
              <a:solidFill>
                <a:prstClr val="black"/>
              </a:solidFill>
              <a:latin typeface="Product Sans" panose="020B0403030502040203" pitchFamily="34" charset="0"/>
            </a:endParaRPr>
          </a:p>
        </p:txBody>
      </p:sp>
      <p:sp>
        <p:nvSpPr>
          <p:cNvPr id="19" name="TextBox 18"/>
          <p:cNvSpPr txBox="1"/>
          <p:nvPr/>
        </p:nvSpPr>
        <p:spPr>
          <a:xfrm>
            <a:off x="5559755" y="1481983"/>
            <a:ext cx="681445" cy="600092"/>
          </a:xfrm>
          <a:prstGeom prst="rect">
            <a:avLst/>
          </a:prstGeom>
          <a:noFill/>
        </p:spPr>
        <p:txBody>
          <a:bodyPr wrap="none" lIns="91365" tIns="45684" rIns="91365" bIns="45684" rtlCol="0">
            <a:spAutoFit/>
          </a:bodyPr>
          <a:lstStyle/>
          <a:p>
            <a:pPr algn="ctr" defTabSz="913632">
              <a:defRPr/>
            </a:pPr>
            <a:r>
              <a:rPr lang="en-US" sz="1100" dirty="0" err="1">
                <a:solidFill>
                  <a:prstClr val="black"/>
                </a:solidFill>
                <a:latin typeface="Product Sans" panose="020B0403030502040203" pitchFamily="34" charset="0"/>
              </a:rPr>
              <a:t>Simpan</a:t>
            </a:r>
            <a:r>
              <a:rPr lang="en-US" sz="1100" dirty="0">
                <a:solidFill>
                  <a:prstClr val="black"/>
                </a:solidFill>
                <a:latin typeface="Product Sans" panose="020B0403030502040203" pitchFamily="34" charset="0"/>
              </a:rPr>
              <a:t> </a:t>
            </a:r>
          </a:p>
          <a:p>
            <a:pPr algn="ctr" defTabSz="913632">
              <a:defRPr/>
            </a:pPr>
            <a:r>
              <a:rPr lang="en-US" sz="1100" dirty="0">
                <a:solidFill>
                  <a:prstClr val="black"/>
                </a:solidFill>
                <a:latin typeface="Product Sans" panose="020B0403030502040203" pitchFamily="34" charset="0"/>
              </a:rPr>
              <a:t>&amp; Input</a:t>
            </a:r>
          </a:p>
          <a:p>
            <a:pPr algn="ctr" defTabSz="913632">
              <a:defRPr/>
            </a:pPr>
            <a:r>
              <a:rPr lang="en-US" sz="1100" dirty="0" err="1">
                <a:solidFill>
                  <a:prstClr val="black"/>
                </a:solidFill>
                <a:latin typeface="Product Sans" panose="020B0403030502040203" pitchFamily="34" charset="0"/>
              </a:rPr>
              <a:t>Realisasi</a:t>
            </a:r>
            <a:endParaRPr lang="en-US" sz="1100" dirty="0">
              <a:solidFill>
                <a:prstClr val="black"/>
              </a:solidFill>
              <a:latin typeface="Product Sans" panose="020B0403030502040203" pitchFamily="34" charset="0"/>
            </a:endParaRPr>
          </a:p>
        </p:txBody>
      </p:sp>
      <p:sp>
        <p:nvSpPr>
          <p:cNvPr id="20" name="Oval 19"/>
          <p:cNvSpPr>
            <a:spLocks noChangeAspect="1"/>
          </p:cNvSpPr>
          <p:nvPr/>
        </p:nvSpPr>
        <p:spPr>
          <a:xfrm>
            <a:off x="5043139" y="2312334"/>
            <a:ext cx="267863" cy="267863"/>
          </a:xfrm>
          <a:prstGeom prst="ellipse">
            <a:avLst/>
          </a:prstGeom>
          <a:solidFill>
            <a:srgbClr val="0071BD"/>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65" tIns="45684" rIns="91365" bIns="45684" rtlCol="0" anchor="ctr"/>
          <a:lstStyle/>
          <a:p>
            <a:pPr algn="ctr" defTabSz="913632">
              <a:defRPr/>
            </a:pPr>
            <a:endParaRPr lang="id-ID" sz="1100">
              <a:solidFill>
                <a:prstClr val="white"/>
              </a:solidFill>
              <a:latin typeface="Calibri" panose="020F0502020204030204"/>
            </a:endParaRPr>
          </a:p>
        </p:txBody>
      </p:sp>
      <p:sp>
        <p:nvSpPr>
          <p:cNvPr id="21" name="Oval 20"/>
          <p:cNvSpPr>
            <a:spLocks noChangeAspect="1"/>
          </p:cNvSpPr>
          <p:nvPr/>
        </p:nvSpPr>
        <p:spPr>
          <a:xfrm>
            <a:off x="5784167" y="2312334"/>
            <a:ext cx="267863" cy="267863"/>
          </a:xfrm>
          <a:prstGeom prst="ellipse">
            <a:avLst/>
          </a:prstGeom>
          <a:solidFill>
            <a:srgbClr val="0071BD"/>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65" tIns="45684" rIns="91365" bIns="45684" rtlCol="0" anchor="ctr"/>
          <a:lstStyle/>
          <a:p>
            <a:pPr algn="ctr" defTabSz="913632">
              <a:defRPr/>
            </a:pPr>
            <a:endParaRPr lang="id-ID" sz="1100">
              <a:solidFill>
                <a:prstClr val="white"/>
              </a:solidFill>
              <a:latin typeface="Calibri" panose="020F0502020204030204"/>
            </a:endParaRPr>
          </a:p>
        </p:txBody>
      </p:sp>
      <p:cxnSp>
        <p:nvCxnSpPr>
          <p:cNvPr id="22" name="Straight Connector 21"/>
          <p:cNvCxnSpPr/>
          <p:nvPr/>
        </p:nvCxnSpPr>
        <p:spPr>
          <a:xfrm>
            <a:off x="1471921" y="2178403"/>
            <a:ext cx="0" cy="223219"/>
          </a:xfrm>
          <a:prstGeom prst="line">
            <a:avLst/>
          </a:prstGeom>
          <a:ln w="19050">
            <a:solidFill>
              <a:srgbClr val="0071BD"/>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2212532" y="2452571"/>
            <a:ext cx="0" cy="446437"/>
          </a:xfrm>
          <a:prstGeom prst="line">
            <a:avLst/>
          </a:prstGeom>
          <a:ln w="19050">
            <a:solidFill>
              <a:srgbClr val="0071BD"/>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2948790" y="1955190"/>
            <a:ext cx="0" cy="446437"/>
          </a:xfrm>
          <a:prstGeom prst="line">
            <a:avLst/>
          </a:prstGeom>
          <a:ln w="19050">
            <a:solidFill>
              <a:srgbClr val="0071BD"/>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3696443" y="2475252"/>
            <a:ext cx="0" cy="223219"/>
          </a:xfrm>
          <a:prstGeom prst="line">
            <a:avLst/>
          </a:prstGeom>
          <a:ln w="19050">
            <a:solidFill>
              <a:srgbClr val="0071BD"/>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4427212" y="2179165"/>
            <a:ext cx="0" cy="223219"/>
          </a:xfrm>
          <a:prstGeom prst="line">
            <a:avLst/>
          </a:prstGeom>
          <a:ln w="19050">
            <a:solidFill>
              <a:srgbClr val="0071BD"/>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175781" y="2475256"/>
            <a:ext cx="0" cy="446437"/>
          </a:xfrm>
          <a:prstGeom prst="line">
            <a:avLst/>
          </a:prstGeom>
          <a:ln w="19050">
            <a:solidFill>
              <a:srgbClr val="0071BD"/>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5918093" y="1999834"/>
            <a:ext cx="0" cy="446437"/>
          </a:xfrm>
          <a:prstGeom prst="line">
            <a:avLst/>
          </a:prstGeom>
          <a:ln w="19050">
            <a:solidFill>
              <a:srgbClr val="0071BD"/>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566387" y="2331763"/>
            <a:ext cx="501909" cy="261537"/>
          </a:xfrm>
          <a:prstGeom prst="rect">
            <a:avLst/>
          </a:prstGeom>
          <a:noFill/>
        </p:spPr>
        <p:txBody>
          <a:bodyPr wrap="none" lIns="91365" tIns="45684" rIns="91365" bIns="45684" rtlCol="0">
            <a:spAutoFit/>
          </a:bodyPr>
          <a:lstStyle/>
          <a:p>
            <a:pPr algn="ctr" defTabSz="913632">
              <a:defRPr/>
            </a:pPr>
            <a:r>
              <a:rPr lang="en-US" sz="1100" dirty="0">
                <a:solidFill>
                  <a:prstClr val="black"/>
                </a:solidFill>
                <a:latin typeface="Product Sans" panose="020B0403030502040203" pitchFamily="34" charset="0"/>
              </a:rPr>
              <a:t>Login</a:t>
            </a:r>
            <a:endParaRPr lang="id-ID" sz="1100" dirty="0">
              <a:solidFill>
                <a:prstClr val="black"/>
              </a:solidFill>
              <a:latin typeface="Product Sans" panose="020B0403030502040203" pitchFamily="34" charset="0"/>
            </a:endParaRPr>
          </a:p>
        </p:txBody>
      </p:sp>
      <p:sp>
        <p:nvSpPr>
          <p:cNvPr id="30" name="TextBox 29"/>
          <p:cNvSpPr txBox="1"/>
          <p:nvPr/>
        </p:nvSpPr>
        <p:spPr>
          <a:xfrm>
            <a:off x="6349481" y="2331763"/>
            <a:ext cx="588471" cy="261537"/>
          </a:xfrm>
          <a:prstGeom prst="rect">
            <a:avLst/>
          </a:prstGeom>
          <a:noFill/>
        </p:spPr>
        <p:txBody>
          <a:bodyPr wrap="none" lIns="91365" tIns="45684" rIns="91365" bIns="45684" rtlCol="0">
            <a:spAutoFit/>
          </a:bodyPr>
          <a:lstStyle/>
          <a:p>
            <a:pPr algn="ctr" defTabSz="913632">
              <a:defRPr/>
            </a:pPr>
            <a:r>
              <a:rPr lang="en-US" sz="1100" dirty="0" err="1">
                <a:solidFill>
                  <a:prstClr val="black"/>
                </a:solidFill>
                <a:latin typeface="Product Sans" panose="020B0403030502040203" pitchFamily="34" charset="0"/>
              </a:rPr>
              <a:t>Selesai</a:t>
            </a:r>
            <a:endParaRPr lang="id-ID" sz="1100" dirty="0">
              <a:solidFill>
                <a:prstClr val="black"/>
              </a:solidFill>
              <a:latin typeface="Product Sans" panose="020B0403030502040203" pitchFamily="34" charset="0"/>
            </a:endParaRPr>
          </a:p>
        </p:txBody>
      </p:sp>
      <p:sp>
        <p:nvSpPr>
          <p:cNvPr id="31" name="TextBox 30"/>
          <p:cNvSpPr txBox="1"/>
          <p:nvPr/>
        </p:nvSpPr>
        <p:spPr>
          <a:xfrm>
            <a:off x="1085049" y="3938884"/>
            <a:ext cx="1407606" cy="261537"/>
          </a:xfrm>
          <a:prstGeom prst="rect">
            <a:avLst/>
          </a:prstGeom>
          <a:noFill/>
        </p:spPr>
        <p:txBody>
          <a:bodyPr wrap="none" lIns="91365" tIns="45684" rIns="91365" bIns="45684" rtlCol="0">
            <a:spAutoFit/>
          </a:bodyPr>
          <a:lstStyle/>
          <a:p>
            <a:pPr defTabSz="913632">
              <a:defRPr/>
            </a:pPr>
            <a:r>
              <a:rPr lang="en-US" sz="1100" dirty="0">
                <a:solidFill>
                  <a:prstClr val="black"/>
                </a:solidFill>
                <a:latin typeface="Source Sans Pro" panose="020B0503030403020204" pitchFamily="34" charset="0"/>
                <a:ea typeface="Source Sans Pro" panose="020B0503030403020204" pitchFamily="34" charset="0"/>
              </a:rPr>
              <a:t>BAHAN PENDUKUNG</a:t>
            </a:r>
            <a:endParaRPr lang="id-ID" sz="1100" dirty="0">
              <a:solidFill>
                <a:prstClr val="black"/>
              </a:solidFill>
              <a:latin typeface="Source Sans Pro" panose="020B0503030403020204" pitchFamily="34" charset="0"/>
              <a:ea typeface="Source Sans Pro" panose="020B0503030403020204" pitchFamily="34" charset="0"/>
            </a:endParaRPr>
          </a:p>
        </p:txBody>
      </p:sp>
      <p:sp>
        <p:nvSpPr>
          <p:cNvPr id="32" name="TextBox 31"/>
          <p:cNvSpPr txBox="1"/>
          <p:nvPr/>
        </p:nvSpPr>
        <p:spPr>
          <a:xfrm>
            <a:off x="2699041" y="3938804"/>
            <a:ext cx="3981035" cy="262890"/>
          </a:xfrm>
          <a:prstGeom prst="rect">
            <a:avLst/>
          </a:prstGeom>
          <a:solidFill>
            <a:srgbClr val="FFCB06"/>
          </a:solidFill>
          <a:ln w="28575">
            <a:solidFill>
              <a:srgbClr val="FFCB06"/>
            </a:solidFill>
          </a:ln>
        </p:spPr>
        <p:txBody>
          <a:bodyPr wrap="square" lIns="91365" tIns="45684" rIns="91365" bIns="45684" rtlCol="0">
            <a:spAutoFit/>
          </a:bodyPr>
          <a:lstStyle/>
          <a:p>
            <a:pPr algn="ctr" defTabSz="913632">
              <a:defRPr/>
            </a:pPr>
            <a:r>
              <a:rPr lang="en-US" sz="1100" b="1" dirty="0">
                <a:solidFill>
                  <a:prstClr val="black"/>
                </a:solidFill>
                <a:latin typeface="Source Sans Pro" panose="020B0503030403020204" pitchFamily="34" charset="0"/>
                <a:ea typeface="Source Sans Pro" panose="020B0503030403020204" pitchFamily="34" charset="0"/>
              </a:rPr>
              <a:t>POK, TOR, RAB, LAPORAN DAYA SERAP (PER BULAN)</a:t>
            </a:r>
            <a:endParaRPr lang="id-ID" sz="1100" b="1" dirty="0">
              <a:solidFill>
                <a:prstClr val="black"/>
              </a:solidFill>
              <a:latin typeface="Source Sans Pro" panose="020B0503030403020204" pitchFamily="34" charset="0"/>
              <a:ea typeface="Source Sans Pro" panose="020B0503030403020204" pitchFamily="34" charset="0"/>
            </a:endParaRPr>
          </a:p>
        </p:txBody>
      </p:sp>
      <p:cxnSp>
        <p:nvCxnSpPr>
          <p:cNvPr id="33" name="Straight Connector 32"/>
          <p:cNvCxnSpPr/>
          <p:nvPr/>
        </p:nvCxnSpPr>
        <p:spPr>
          <a:xfrm>
            <a:off x="1085045" y="4176885"/>
            <a:ext cx="1361634" cy="0"/>
          </a:xfrm>
          <a:prstGeom prst="line">
            <a:avLst/>
          </a:prstGeom>
          <a:ln w="28575">
            <a:solidFill>
              <a:srgbClr val="FFCB06"/>
            </a:solidFill>
          </a:ln>
        </p:spPr>
        <p:style>
          <a:lnRef idx="1">
            <a:schemeClr val="accent1"/>
          </a:lnRef>
          <a:fillRef idx="0">
            <a:schemeClr val="accent1"/>
          </a:fillRef>
          <a:effectRef idx="0">
            <a:schemeClr val="accent1"/>
          </a:effectRef>
          <a:fontRef idx="minor">
            <a:schemeClr val="tx1"/>
          </a:fontRef>
        </p:style>
      </p:cxnSp>
      <p:sp>
        <p:nvSpPr>
          <p:cNvPr id="34" name="Slide Number Placeholder 2"/>
          <p:cNvSpPr>
            <a:spLocks noGrp="1"/>
          </p:cNvSpPr>
          <p:nvPr/>
        </p:nvSpPr>
        <p:spPr>
          <a:xfrm>
            <a:off x="7113276" y="5006975"/>
            <a:ext cx="446405" cy="251460"/>
          </a:xfrm>
          <a:prstGeom prst="rect">
            <a:avLst/>
          </a:prstGeom>
          <a:solidFill>
            <a:srgbClr val="F9BE19"/>
          </a:solidFill>
        </p:spPr>
        <p:txBody>
          <a:bodyPr vert="horz" lIns="91365" tIns="45684" rIns="91365" bIns="45684"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32">
              <a:defRPr/>
            </a:pPr>
            <a:fld id="{05502A5B-6024-440D-A5A9-5A109256076E}" type="slidenum">
              <a:rPr lang="en-US" b="1">
                <a:solidFill>
                  <a:schemeClr val="tx1"/>
                </a:solidFill>
                <a:latin typeface="Calibri" panose="020F0502020204030204"/>
              </a:rPr>
              <a:pPr defTabSz="913632">
                <a:defRPr/>
              </a:pPr>
              <a:t>153</a:t>
            </a:fld>
            <a:endParaRPr lang="en-US" b="1">
              <a:solidFill>
                <a:schemeClr val="tx1"/>
              </a:solidFill>
              <a:latin typeface="Calibri" panose="020F0502020204030204"/>
            </a:endParaRPr>
          </a:p>
        </p:txBody>
      </p:sp>
    </p:spTree>
    <p:extLst>
      <p:ext uri="{BB962C8B-B14F-4D97-AF65-F5344CB8AC3E}">
        <p14:creationId xmlns:p14="http://schemas.microsoft.com/office/powerpoint/2010/main" val="2924320606"/>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a:spLocks noGrp="1"/>
          </p:cNvSpPr>
          <p:nvPr>
            <p:ph type="title"/>
          </p:nvPr>
        </p:nvSpPr>
        <p:spPr>
          <a:xfrm>
            <a:off x="211701" y="382845"/>
            <a:ext cx="6520220" cy="344032"/>
          </a:xfrm>
        </p:spPr>
        <p:txBody>
          <a:bodyPr>
            <a:noAutofit/>
          </a:bodyPr>
          <a:lstStyle/>
          <a:p>
            <a:pPr algn="l"/>
            <a:r>
              <a:rPr lang="id-ID" altLang="en-US" dirty="0"/>
              <a:t>Lanjutan...</a:t>
            </a:r>
          </a:p>
        </p:txBody>
      </p:sp>
      <p:sp>
        <p:nvSpPr>
          <p:cNvPr id="4" name="TextBox 3"/>
          <p:cNvSpPr txBox="1"/>
          <p:nvPr/>
        </p:nvSpPr>
        <p:spPr>
          <a:xfrm>
            <a:off x="524443" y="1199909"/>
            <a:ext cx="3988441" cy="446203"/>
          </a:xfrm>
          <a:prstGeom prst="rect">
            <a:avLst/>
          </a:prstGeom>
          <a:noFill/>
        </p:spPr>
        <p:txBody>
          <a:bodyPr wrap="none" lIns="91365" tIns="45684" rIns="91365" bIns="45684" rtlCol="0">
            <a:spAutoFit/>
          </a:bodyPr>
          <a:lstStyle/>
          <a:p>
            <a:pPr defTabSz="913632">
              <a:defRPr/>
            </a:pPr>
            <a:r>
              <a:rPr lang="en-US" sz="2300" spc="-150" dirty="0">
                <a:solidFill>
                  <a:prstClr val="black">
                    <a:lumMod val="85000"/>
                    <a:lumOff val="15000"/>
                  </a:prstClr>
                </a:solidFill>
                <a:latin typeface="Source Sans Pro Light" panose="020B0403030403020204" pitchFamily="34" charset="0"/>
                <a:ea typeface="Source Sans Pro Light" panose="020B0403030403020204" pitchFamily="34" charset="0"/>
              </a:rPr>
              <a:t>menu </a:t>
            </a:r>
            <a:r>
              <a:rPr lang="en-US" sz="2300" spc="-150" dirty="0" err="1">
                <a:solidFill>
                  <a:prstClr val="black">
                    <a:lumMod val="85000"/>
                    <a:lumOff val="15000"/>
                  </a:prstClr>
                </a:solidFill>
                <a:latin typeface="Source Sans Pro Black" panose="020B0803030403020204" pitchFamily="34" charset="0"/>
                <a:ea typeface="Source Sans Pro Light" panose="020B0403030403020204" pitchFamily="34" charset="0"/>
              </a:rPr>
              <a:t>p</a:t>
            </a:r>
            <a:r>
              <a:rPr lang="en-US" sz="2300" spc="-150" dirty="0" err="1">
                <a:solidFill>
                  <a:prstClr val="black">
                    <a:lumMod val="85000"/>
                    <a:lumOff val="15000"/>
                  </a:prstClr>
                </a:solidFill>
                <a:latin typeface="Source Sans Pro Black" panose="020B0803030403020204" pitchFamily="34" charset="0"/>
                <a:ea typeface="Source Sans Pro Black" panose="020B0803030403020204" pitchFamily="34" charset="0"/>
              </a:rPr>
              <a:t>emantauan</a:t>
            </a:r>
            <a:r>
              <a:rPr lang="en-US" sz="2300" spc="-150" dirty="0">
                <a:solidFill>
                  <a:prstClr val="black">
                    <a:lumMod val="85000"/>
                    <a:lumOff val="15000"/>
                  </a:prstClr>
                </a:solidFill>
                <a:latin typeface="Source Sans Pro Black" panose="020B0803030403020204" pitchFamily="34" charset="0"/>
                <a:ea typeface="Source Sans Pro Black" panose="020B0803030403020204" pitchFamily="34" charset="0"/>
              </a:rPr>
              <a:t> </a:t>
            </a:r>
            <a:r>
              <a:rPr lang="en-US" sz="2300" spc="-150" dirty="0">
                <a:solidFill>
                  <a:prstClr val="black">
                    <a:lumMod val="85000"/>
                    <a:lumOff val="15000"/>
                  </a:prstClr>
                </a:solidFill>
                <a:latin typeface="Source Sans Pro Light" panose="020B0403030403020204" pitchFamily="34" charset="0"/>
                <a:ea typeface="Source Sans Pro Light" panose="020B0403030403020204" pitchFamily="34" charset="0"/>
              </a:rPr>
              <a:t>&amp;</a:t>
            </a:r>
            <a:r>
              <a:rPr lang="en-US" sz="2300" spc="-150" dirty="0">
                <a:solidFill>
                  <a:prstClr val="black">
                    <a:lumMod val="85000"/>
                    <a:lumOff val="15000"/>
                  </a:prstClr>
                </a:solidFill>
                <a:latin typeface="Source Sans Pro Black" panose="020B0803030403020204" pitchFamily="34" charset="0"/>
                <a:ea typeface="Source Sans Pro Black" panose="020B0803030403020204" pitchFamily="34" charset="0"/>
              </a:rPr>
              <a:t> </a:t>
            </a:r>
            <a:r>
              <a:rPr lang="en-US" sz="2300" spc="-150" dirty="0" err="1">
                <a:solidFill>
                  <a:prstClr val="black">
                    <a:lumMod val="85000"/>
                    <a:lumOff val="15000"/>
                  </a:prstClr>
                </a:solidFill>
                <a:latin typeface="Source Sans Pro Light" panose="020B0403030403020204" pitchFamily="34" charset="0"/>
                <a:ea typeface="Source Sans Pro Light" panose="020B0403030403020204" pitchFamily="34" charset="0"/>
              </a:rPr>
              <a:t>cek</a:t>
            </a:r>
            <a:r>
              <a:rPr lang="en-US" sz="2300" spc="-150" dirty="0">
                <a:solidFill>
                  <a:prstClr val="black">
                    <a:lumMod val="85000"/>
                    <a:lumOff val="15000"/>
                  </a:prstClr>
                </a:solidFill>
                <a:latin typeface="Source Sans Pro Light" panose="020B0403030403020204" pitchFamily="34" charset="0"/>
                <a:ea typeface="Source Sans Pro Light" panose="020B0403030403020204" pitchFamily="34" charset="0"/>
              </a:rPr>
              <a:t> </a:t>
            </a:r>
            <a:r>
              <a:rPr lang="en-US" sz="2300" spc="-150" dirty="0" err="1">
                <a:solidFill>
                  <a:prstClr val="black">
                    <a:lumMod val="85000"/>
                    <a:lumOff val="15000"/>
                  </a:prstClr>
                </a:solidFill>
                <a:latin typeface="Source Sans Pro Black" panose="020B0803030403020204" pitchFamily="34" charset="0"/>
                <a:ea typeface="Source Sans Pro Light" panose="020B0403030403020204" pitchFamily="34" charset="0"/>
              </a:rPr>
              <a:t>kegiatan</a:t>
            </a:r>
            <a:endParaRPr lang="id-ID" sz="2300" spc="-150" dirty="0">
              <a:solidFill>
                <a:prstClr val="black">
                  <a:lumMod val="85000"/>
                  <a:lumOff val="15000"/>
                </a:prstClr>
              </a:solidFill>
              <a:latin typeface="Source Sans Pro Light" panose="020B0403030403020204" pitchFamily="34" charset="0"/>
              <a:ea typeface="Source Sans Pro Light" panose="020B0403030403020204" pitchFamily="34" charset="0"/>
            </a:endParaRPr>
          </a:p>
        </p:txBody>
      </p:sp>
      <p:sp>
        <p:nvSpPr>
          <p:cNvPr id="5" name="Oval 4"/>
          <p:cNvSpPr>
            <a:spLocks noChangeAspect="1"/>
          </p:cNvSpPr>
          <p:nvPr/>
        </p:nvSpPr>
        <p:spPr>
          <a:xfrm>
            <a:off x="301221" y="1311401"/>
            <a:ext cx="223219" cy="223219"/>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6649" tIns="28325" rIns="56649" bIns="28325" numCol="1" spcCol="0" rtlCol="0" fromWordArt="0" anchor="ctr" anchorCtr="0" forceAA="0" compatLnSpc="1">
            <a:noAutofit/>
          </a:bodyPr>
          <a:lstStyle/>
          <a:p>
            <a:pPr algn="ctr" defTabSz="913632">
              <a:defRPr/>
            </a:pPr>
            <a:endParaRPr lang="id-ID" sz="1100" spc="-150">
              <a:solidFill>
                <a:prstClr val="white"/>
              </a:solidFill>
              <a:latin typeface="Calibri" panose="020F0502020204030204"/>
            </a:endParaRPr>
          </a:p>
        </p:txBody>
      </p:sp>
      <p:sp>
        <p:nvSpPr>
          <p:cNvPr id="6" name="TextBox 5"/>
          <p:cNvSpPr txBox="1"/>
          <p:nvPr/>
        </p:nvSpPr>
        <p:spPr>
          <a:xfrm>
            <a:off x="232142" y="3846764"/>
            <a:ext cx="1245702" cy="400037"/>
          </a:xfrm>
          <a:prstGeom prst="rect">
            <a:avLst/>
          </a:prstGeom>
          <a:noFill/>
        </p:spPr>
        <p:txBody>
          <a:bodyPr wrap="none" lIns="91365" tIns="45684" rIns="91365" bIns="45684" rtlCol="0">
            <a:spAutoFit/>
          </a:bodyPr>
          <a:lstStyle/>
          <a:p>
            <a:pPr defTabSz="913632">
              <a:defRPr/>
            </a:pPr>
            <a:r>
              <a:rPr lang="en-US" sz="1000" dirty="0" err="1">
                <a:solidFill>
                  <a:prstClr val="black"/>
                </a:solidFill>
                <a:latin typeface="Arial" panose="020B0604020202020204" pitchFamily="34" charset="0"/>
                <a:cs typeface="Arial" panose="020B0604020202020204" pitchFamily="34" charset="0"/>
              </a:rPr>
              <a:t>klik</a:t>
            </a:r>
            <a:r>
              <a:rPr lang="en-US" sz="1000" dirty="0">
                <a:solidFill>
                  <a:prstClr val="black"/>
                </a:solidFill>
                <a:latin typeface="Arial" panose="020B0604020202020204" pitchFamily="34" charset="0"/>
                <a:cs typeface="Arial" panose="020B0604020202020204" pitchFamily="34" charset="0"/>
              </a:rPr>
              <a:t> </a:t>
            </a:r>
          </a:p>
          <a:p>
            <a:pPr defTabSz="913632">
              <a:defRPr/>
            </a:pPr>
            <a:r>
              <a:rPr lang="en-US" sz="1000" dirty="0">
                <a:solidFill>
                  <a:prstClr val="black"/>
                </a:solidFill>
                <a:latin typeface="Arial" panose="020B0604020202020204" pitchFamily="34" charset="0"/>
                <a:cs typeface="Arial" panose="020B0604020202020204" pitchFamily="34" charset="0"/>
              </a:rPr>
              <a:t>menu </a:t>
            </a:r>
            <a:r>
              <a:rPr lang="en-US" sz="1000" dirty="0" err="1">
                <a:solidFill>
                  <a:prstClr val="black"/>
                </a:solidFill>
                <a:latin typeface="Arial" panose="020B0604020202020204" pitchFamily="34" charset="0"/>
                <a:cs typeface="Arial" panose="020B0604020202020204" pitchFamily="34" charset="0"/>
              </a:rPr>
              <a:t>pemantauan</a:t>
            </a:r>
            <a:endParaRPr lang="id-ID" sz="1000" dirty="0">
              <a:solidFill>
                <a:prstClr val="black"/>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rotWithShape="1">
          <a:blip r:embed="rId2"/>
          <a:srcRect l="22788" t="22882" r="68000" b="40772"/>
          <a:stretch>
            <a:fillRect/>
          </a:stretch>
        </p:blipFill>
        <p:spPr>
          <a:xfrm>
            <a:off x="268109" y="1692935"/>
            <a:ext cx="937787" cy="2081422"/>
          </a:xfrm>
          <a:prstGeom prst="rect">
            <a:avLst/>
          </a:prstGeom>
          <a:ln w="12700" cap="sq">
            <a:solidFill>
              <a:srgbClr val="000000"/>
            </a:solidFill>
            <a:prstDash val="solid"/>
            <a:miter lim="800000"/>
            <a:headEnd/>
            <a:tailEnd/>
          </a:ln>
          <a:effectLst>
            <a:outerShdw blurRad="50800" dist="38100" dir="2700000" algn="tl" rotWithShape="0">
              <a:srgbClr val="000000">
                <a:alpha val="43000"/>
              </a:srgbClr>
            </a:outerShdw>
          </a:effectLst>
        </p:spPr>
      </p:pic>
      <p:pic>
        <p:nvPicPr>
          <p:cNvPr id="8" name="Picture 7"/>
          <p:cNvPicPr>
            <a:picLocks noChangeAspect="1"/>
          </p:cNvPicPr>
          <p:nvPr/>
        </p:nvPicPr>
        <p:blipFill rotWithShape="1">
          <a:blip r:embed="rId3"/>
          <a:srcRect l="32000" t="23300" r="21926" b="34428"/>
          <a:stretch>
            <a:fillRect/>
          </a:stretch>
        </p:blipFill>
        <p:spPr>
          <a:xfrm>
            <a:off x="1257705" y="1699746"/>
            <a:ext cx="3349549" cy="2083523"/>
          </a:xfrm>
          <a:prstGeom prst="rect">
            <a:avLst/>
          </a:prstGeom>
          <a:ln w="12700" cap="sq">
            <a:solidFill>
              <a:srgbClr val="000000"/>
            </a:solidFill>
            <a:prstDash val="solid"/>
            <a:miter lim="800000"/>
            <a:headEnd/>
            <a:tailEnd/>
          </a:ln>
          <a:effectLst>
            <a:outerShdw blurRad="50800" dist="38100" dir="2700000" algn="tl" rotWithShape="0">
              <a:srgbClr val="000000">
                <a:alpha val="43000"/>
              </a:srgbClr>
            </a:outerShdw>
          </a:effectLst>
        </p:spPr>
      </p:pic>
      <p:sp>
        <p:nvSpPr>
          <p:cNvPr id="9" name="Rectangle 8"/>
          <p:cNvSpPr/>
          <p:nvPr/>
        </p:nvSpPr>
        <p:spPr>
          <a:xfrm>
            <a:off x="4788667" y="1769430"/>
            <a:ext cx="2742280" cy="1785104"/>
          </a:xfrm>
          <a:prstGeom prst="rect">
            <a:avLst/>
          </a:prstGeom>
        </p:spPr>
        <p:txBody>
          <a:bodyPr wrap="square" lIns="91365" tIns="45684" rIns="91365" bIns="45684">
            <a:spAutoFit/>
          </a:bodyPr>
          <a:lstStyle/>
          <a:p>
            <a:pPr marL="342612" indent="-342612" defTabSz="913632">
              <a:buFont typeface="+mj-lt"/>
              <a:buAutoNum type="arabicPeriod"/>
              <a:defRPr/>
            </a:pPr>
            <a:r>
              <a:rPr lang="en-AU" sz="1100" dirty="0" err="1">
                <a:solidFill>
                  <a:prstClr val="black"/>
                </a:solidFill>
                <a:latin typeface="Arial" panose="020B0604020202020204" pitchFamily="34" charset="0"/>
                <a:cs typeface="Arial" panose="020B0604020202020204" pitchFamily="34" charset="0"/>
              </a:rPr>
              <a:t>Pastikan</a:t>
            </a:r>
            <a:r>
              <a:rPr lang="en-AU" sz="1100" dirty="0">
                <a:solidFill>
                  <a:prstClr val="black"/>
                </a:solidFill>
                <a:latin typeface="Arial" panose="020B0604020202020204" pitchFamily="34" charset="0"/>
                <a:cs typeface="Arial" panose="020B0604020202020204" pitchFamily="34" charset="0"/>
              </a:rPr>
              <a:t> data </a:t>
            </a:r>
            <a:r>
              <a:rPr lang="en-AU" sz="1100" dirty="0" err="1">
                <a:solidFill>
                  <a:prstClr val="black"/>
                </a:solidFill>
                <a:latin typeface="Arial" panose="020B0604020202020204" pitchFamily="34" charset="0"/>
                <a:cs typeface="Arial" panose="020B0604020202020204" pitchFamily="34" charset="0"/>
              </a:rPr>
              <a:t>dan</a:t>
            </a:r>
            <a:r>
              <a:rPr lang="en-AU" sz="1100" dirty="0">
                <a:solidFill>
                  <a:prstClr val="black"/>
                </a:solidFill>
                <a:latin typeface="Arial" panose="020B0604020202020204" pitchFamily="34" charset="0"/>
                <a:cs typeface="Arial" panose="020B0604020202020204" pitchFamily="34" charset="0"/>
              </a:rPr>
              <a:t> </a:t>
            </a:r>
            <a:r>
              <a:rPr lang="en-AU" sz="1100" dirty="0" err="1">
                <a:solidFill>
                  <a:prstClr val="black"/>
                </a:solidFill>
                <a:latin typeface="Arial" panose="020B0604020202020204" pitchFamily="34" charset="0"/>
                <a:cs typeface="Arial" panose="020B0604020202020204" pitchFamily="34" charset="0"/>
              </a:rPr>
              <a:t>informasi</a:t>
            </a:r>
            <a:r>
              <a:rPr lang="en-AU" sz="1100" dirty="0">
                <a:solidFill>
                  <a:prstClr val="black"/>
                </a:solidFill>
                <a:latin typeface="Arial" panose="020B0604020202020204" pitchFamily="34" charset="0"/>
                <a:cs typeface="Arial" panose="020B0604020202020204" pitchFamily="34" charset="0"/>
              </a:rPr>
              <a:t> yang </a:t>
            </a:r>
            <a:r>
              <a:rPr lang="en-AU" sz="1100" dirty="0" err="1">
                <a:solidFill>
                  <a:prstClr val="black"/>
                </a:solidFill>
                <a:latin typeface="Arial" panose="020B0604020202020204" pitchFamily="34" charset="0"/>
                <a:cs typeface="Arial" panose="020B0604020202020204" pitchFamily="34" charset="0"/>
              </a:rPr>
              <a:t>ditampilkan</a:t>
            </a:r>
            <a:r>
              <a:rPr lang="en-AU" sz="1100" dirty="0">
                <a:solidFill>
                  <a:prstClr val="black"/>
                </a:solidFill>
                <a:latin typeface="Arial" panose="020B0604020202020204" pitchFamily="34" charset="0"/>
                <a:cs typeface="Arial" panose="020B0604020202020204" pitchFamily="34" charset="0"/>
              </a:rPr>
              <a:t> </a:t>
            </a:r>
            <a:r>
              <a:rPr lang="en-AU" sz="1100" dirty="0" err="1">
                <a:solidFill>
                  <a:prstClr val="black"/>
                </a:solidFill>
                <a:latin typeface="Arial" panose="020B0604020202020204" pitchFamily="34" charset="0"/>
                <a:cs typeface="Arial" panose="020B0604020202020204" pitchFamily="34" charset="0"/>
              </a:rPr>
              <a:t>sesuai</a:t>
            </a:r>
            <a:r>
              <a:rPr lang="en-AU" sz="1100" dirty="0">
                <a:solidFill>
                  <a:prstClr val="black"/>
                </a:solidFill>
                <a:latin typeface="Arial" panose="020B0604020202020204" pitchFamily="34" charset="0"/>
                <a:cs typeface="Arial" panose="020B0604020202020204" pitchFamily="34" charset="0"/>
              </a:rPr>
              <a:t> </a:t>
            </a:r>
            <a:r>
              <a:rPr lang="en-AU" sz="1100" dirty="0" err="1">
                <a:solidFill>
                  <a:prstClr val="black"/>
                </a:solidFill>
                <a:latin typeface="Arial" panose="020B0604020202020204" pitchFamily="34" charset="0"/>
                <a:cs typeface="Arial" panose="020B0604020202020204" pitchFamily="34" charset="0"/>
              </a:rPr>
              <a:t>dengan</a:t>
            </a:r>
            <a:r>
              <a:rPr lang="en-AU" sz="1100" dirty="0">
                <a:solidFill>
                  <a:prstClr val="black"/>
                </a:solidFill>
                <a:latin typeface="Arial" panose="020B0604020202020204" pitchFamily="34" charset="0"/>
                <a:cs typeface="Arial" panose="020B0604020202020204" pitchFamily="34" charset="0"/>
              </a:rPr>
              <a:t> data User K8</a:t>
            </a:r>
          </a:p>
          <a:p>
            <a:pPr marL="342612" indent="-342612" defTabSz="913632">
              <a:buFont typeface="+mj-lt"/>
              <a:buAutoNum type="arabicPeriod"/>
              <a:defRPr/>
            </a:pPr>
            <a:r>
              <a:rPr lang="en-AU" sz="1100" dirty="0">
                <a:solidFill>
                  <a:prstClr val="black"/>
                </a:solidFill>
                <a:latin typeface="Arial" panose="020B0604020202020204" pitchFamily="34" charset="0"/>
                <a:cs typeface="Arial" panose="020B0604020202020204" pitchFamily="34" charset="0"/>
              </a:rPr>
              <a:t>User K8 </a:t>
            </a:r>
            <a:r>
              <a:rPr lang="en-AU" sz="1100" dirty="0" err="1">
                <a:solidFill>
                  <a:prstClr val="black"/>
                </a:solidFill>
                <a:latin typeface="Arial" panose="020B0604020202020204" pitchFamily="34" charset="0"/>
                <a:cs typeface="Arial" panose="020B0604020202020204" pitchFamily="34" charset="0"/>
              </a:rPr>
              <a:t>melanjutkan</a:t>
            </a:r>
            <a:r>
              <a:rPr lang="en-AU" sz="1100" dirty="0">
                <a:solidFill>
                  <a:prstClr val="black"/>
                </a:solidFill>
                <a:latin typeface="Arial" panose="020B0604020202020204" pitchFamily="34" charset="0"/>
                <a:cs typeface="Arial" panose="020B0604020202020204" pitchFamily="34" charset="0"/>
              </a:rPr>
              <a:t> </a:t>
            </a:r>
            <a:r>
              <a:rPr lang="en-AU" sz="1100" dirty="0" err="1">
                <a:solidFill>
                  <a:prstClr val="black"/>
                </a:solidFill>
                <a:latin typeface="Arial" panose="020B0604020202020204" pitchFamily="34" charset="0"/>
                <a:cs typeface="Arial" panose="020B0604020202020204" pitchFamily="34" charset="0"/>
              </a:rPr>
              <a:t>ke</a:t>
            </a:r>
            <a:r>
              <a:rPr lang="en-AU" sz="1100" dirty="0">
                <a:solidFill>
                  <a:prstClr val="black"/>
                </a:solidFill>
                <a:latin typeface="Arial" panose="020B0604020202020204" pitchFamily="34" charset="0"/>
                <a:cs typeface="Arial" panose="020B0604020202020204" pitchFamily="34" charset="0"/>
              </a:rPr>
              <a:t> menu </a:t>
            </a:r>
            <a:r>
              <a:rPr lang="en-AU" sz="1100" dirty="0" err="1">
                <a:solidFill>
                  <a:prstClr val="black"/>
                </a:solidFill>
                <a:latin typeface="Arial" panose="020B0604020202020204" pitchFamily="34" charset="0"/>
                <a:cs typeface="Arial" panose="020B0604020202020204" pitchFamily="34" charset="0"/>
              </a:rPr>
              <a:t>pemantauan</a:t>
            </a:r>
            <a:r>
              <a:rPr lang="en-AU" sz="1100" dirty="0">
                <a:solidFill>
                  <a:prstClr val="black"/>
                </a:solidFill>
                <a:latin typeface="Arial" panose="020B0604020202020204" pitchFamily="34" charset="0"/>
                <a:cs typeface="Arial" panose="020B0604020202020204" pitchFamily="34" charset="0"/>
              </a:rPr>
              <a:t> </a:t>
            </a:r>
            <a:r>
              <a:rPr lang="en-AU" sz="1100" dirty="0" err="1">
                <a:solidFill>
                  <a:prstClr val="black"/>
                </a:solidFill>
                <a:latin typeface="Arial" panose="020B0604020202020204" pitchFamily="34" charset="0"/>
                <a:cs typeface="Arial" panose="020B0604020202020204" pitchFamily="34" charset="0"/>
              </a:rPr>
              <a:t>berikutnya</a:t>
            </a:r>
            <a:r>
              <a:rPr lang="en-AU" sz="1100" dirty="0">
                <a:solidFill>
                  <a:prstClr val="black"/>
                </a:solidFill>
                <a:latin typeface="Arial" panose="020B0604020202020204" pitchFamily="34" charset="0"/>
                <a:cs typeface="Arial" panose="020B0604020202020204" pitchFamily="34" charset="0"/>
              </a:rPr>
              <a:t> </a:t>
            </a:r>
            <a:r>
              <a:rPr lang="en-AU" sz="1100" dirty="0" err="1">
                <a:solidFill>
                  <a:prstClr val="black"/>
                </a:solidFill>
                <a:latin typeface="Arial" panose="020B0604020202020204" pitchFamily="34" charset="0"/>
                <a:cs typeface="Arial" panose="020B0604020202020204" pitchFamily="34" charset="0"/>
              </a:rPr>
              <a:t>dengan</a:t>
            </a:r>
            <a:r>
              <a:rPr lang="en-AU" sz="1100" dirty="0">
                <a:solidFill>
                  <a:prstClr val="black"/>
                </a:solidFill>
                <a:latin typeface="Arial" panose="020B0604020202020204" pitchFamily="34" charset="0"/>
                <a:cs typeface="Arial" panose="020B0604020202020204" pitchFamily="34" charset="0"/>
              </a:rPr>
              <a:t> </a:t>
            </a:r>
            <a:r>
              <a:rPr lang="en-AU" sz="1100" dirty="0" err="1">
                <a:solidFill>
                  <a:prstClr val="black"/>
                </a:solidFill>
                <a:latin typeface="Arial" panose="020B0604020202020204" pitchFamily="34" charset="0"/>
                <a:cs typeface="Arial" panose="020B0604020202020204" pitchFamily="34" charset="0"/>
              </a:rPr>
              <a:t>mengklik</a:t>
            </a:r>
            <a:r>
              <a:rPr lang="en-AU" sz="1100" dirty="0">
                <a:solidFill>
                  <a:prstClr val="black"/>
                </a:solidFill>
                <a:latin typeface="Arial" panose="020B0604020202020204" pitchFamily="34" charset="0"/>
                <a:cs typeface="Arial" panose="020B0604020202020204" pitchFamily="34" charset="0"/>
              </a:rPr>
              <a:t> </a:t>
            </a:r>
            <a:r>
              <a:rPr lang="en-AU" sz="1100" dirty="0" err="1">
                <a:solidFill>
                  <a:prstClr val="black"/>
                </a:solidFill>
                <a:latin typeface="Arial" panose="020B0604020202020204" pitchFamily="34" charset="0"/>
                <a:cs typeface="Arial" panose="020B0604020202020204" pitchFamily="34" charset="0"/>
              </a:rPr>
              <a:t>baris</a:t>
            </a:r>
            <a:r>
              <a:rPr lang="en-AU" sz="1100" dirty="0">
                <a:solidFill>
                  <a:prstClr val="black"/>
                </a:solidFill>
                <a:latin typeface="Arial" panose="020B0604020202020204" pitchFamily="34" charset="0"/>
                <a:cs typeface="Arial" panose="020B0604020202020204" pitchFamily="34" charset="0"/>
              </a:rPr>
              <a:t> </a:t>
            </a:r>
            <a:r>
              <a:rPr lang="en-AU" sz="1100" dirty="0" err="1">
                <a:solidFill>
                  <a:prstClr val="black"/>
                </a:solidFill>
                <a:latin typeface="Arial" panose="020B0604020202020204" pitchFamily="34" charset="0"/>
                <a:cs typeface="Arial" panose="020B0604020202020204" pitchFamily="34" charset="0"/>
              </a:rPr>
              <a:t>kode</a:t>
            </a:r>
            <a:r>
              <a:rPr lang="en-AU" sz="1100" dirty="0">
                <a:solidFill>
                  <a:prstClr val="black"/>
                </a:solidFill>
                <a:latin typeface="Arial" panose="020B0604020202020204" pitchFamily="34" charset="0"/>
                <a:cs typeface="Arial" panose="020B0604020202020204" pitchFamily="34" charset="0"/>
              </a:rPr>
              <a:t> </a:t>
            </a:r>
            <a:r>
              <a:rPr lang="en-AU" sz="1100" dirty="0" err="1">
                <a:solidFill>
                  <a:prstClr val="black"/>
                </a:solidFill>
                <a:latin typeface="Arial" panose="020B0604020202020204" pitchFamily="34" charset="0"/>
                <a:cs typeface="Arial" panose="020B0604020202020204" pitchFamily="34" charset="0"/>
              </a:rPr>
              <a:t>dan</a:t>
            </a:r>
            <a:r>
              <a:rPr lang="en-AU" sz="1100" dirty="0">
                <a:solidFill>
                  <a:prstClr val="black"/>
                </a:solidFill>
                <a:latin typeface="Arial" panose="020B0604020202020204" pitchFamily="34" charset="0"/>
                <a:cs typeface="Arial" panose="020B0604020202020204" pitchFamily="34" charset="0"/>
              </a:rPr>
              <a:t>/</a:t>
            </a:r>
            <a:r>
              <a:rPr lang="en-AU" sz="1100" dirty="0" err="1">
                <a:solidFill>
                  <a:prstClr val="black"/>
                </a:solidFill>
                <a:latin typeface="Arial" panose="020B0604020202020204" pitchFamily="34" charset="0"/>
                <a:cs typeface="Arial" panose="020B0604020202020204" pitchFamily="34" charset="0"/>
              </a:rPr>
              <a:t>atau</a:t>
            </a:r>
            <a:r>
              <a:rPr lang="en-AU" sz="1100" dirty="0">
                <a:solidFill>
                  <a:prstClr val="black"/>
                </a:solidFill>
                <a:latin typeface="Arial" panose="020B0604020202020204" pitchFamily="34" charset="0"/>
                <a:cs typeface="Arial" panose="020B0604020202020204" pitchFamily="34" charset="0"/>
              </a:rPr>
              <a:t> </a:t>
            </a:r>
            <a:r>
              <a:rPr lang="en-AU" sz="1100" dirty="0" err="1">
                <a:solidFill>
                  <a:prstClr val="black"/>
                </a:solidFill>
                <a:latin typeface="Arial" panose="020B0604020202020204" pitchFamily="34" charset="0"/>
                <a:cs typeface="Arial" panose="020B0604020202020204" pitchFamily="34" charset="0"/>
              </a:rPr>
              <a:t>nomenklatur</a:t>
            </a:r>
            <a:r>
              <a:rPr lang="en-AU" sz="1100" dirty="0">
                <a:solidFill>
                  <a:prstClr val="black"/>
                </a:solidFill>
                <a:latin typeface="Arial" panose="020B0604020202020204" pitchFamily="34" charset="0"/>
                <a:cs typeface="Arial" panose="020B0604020202020204" pitchFamily="34" charset="0"/>
              </a:rPr>
              <a:t> </a:t>
            </a:r>
            <a:r>
              <a:rPr lang="en-AU" sz="1100" dirty="0" err="1">
                <a:solidFill>
                  <a:prstClr val="black"/>
                </a:solidFill>
                <a:latin typeface="Arial" panose="020B0604020202020204" pitchFamily="34" charset="0"/>
                <a:cs typeface="Arial" panose="020B0604020202020204" pitchFamily="34" charset="0"/>
              </a:rPr>
              <a:t>kegiatan</a:t>
            </a:r>
            <a:r>
              <a:rPr lang="en-AU" sz="1100" dirty="0">
                <a:solidFill>
                  <a:prstClr val="black"/>
                </a:solidFill>
                <a:latin typeface="Arial" panose="020B0604020202020204" pitchFamily="34" charset="0"/>
                <a:cs typeface="Arial" panose="020B0604020202020204" pitchFamily="34" charset="0"/>
              </a:rPr>
              <a:t> </a:t>
            </a:r>
            <a:r>
              <a:rPr lang="en-AU" sz="1100" dirty="0" err="1">
                <a:solidFill>
                  <a:prstClr val="black"/>
                </a:solidFill>
                <a:latin typeface="Arial" panose="020B0604020202020204" pitchFamily="34" charset="0"/>
                <a:cs typeface="Arial" panose="020B0604020202020204" pitchFamily="34" charset="0"/>
              </a:rPr>
              <a:t>atau</a:t>
            </a:r>
            <a:r>
              <a:rPr lang="en-AU" sz="1100" dirty="0">
                <a:solidFill>
                  <a:prstClr val="black"/>
                </a:solidFill>
                <a:latin typeface="Arial" panose="020B0604020202020204" pitchFamily="34" charset="0"/>
                <a:cs typeface="Arial" panose="020B0604020202020204" pitchFamily="34" charset="0"/>
              </a:rPr>
              <a:t> </a:t>
            </a:r>
            <a:r>
              <a:rPr lang="en-AU" sz="1100" dirty="0" err="1">
                <a:solidFill>
                  <a:prstClr val="black"/>
                </a:solidFill>
                <a:latin typeface="Arial" panose="020B0604020202020204" pitchFamily="34" charset="0"/>
                <a:cs typeface="Arial" panose="020B0604020202020204" pitchFamily="34" charset="0"/>
              </a:rPr>
              <a:t>ikon</a:t>
            </a:r>
            <a:r>
              <a:rPr lang="en-AU" sz="1100" dirty="0">
                <a:solidFill>
                  <a:prstClr val="black"/>
                </a:solidFill>
                <a:latin typeface="Arial" panose="020B0604020202020204" pitchFamily="34" charset="0"/>
                <a:cs typeface="Arial" panose="020B0604020202020204" pitchFamily="34" charset="0"/>
              </a:rPr>
              <a:t> </a:t>
            </a:r>
            <a:r>
              <a:rPr lang="en-AU" sz="1100" dirty="0" err="1">
                <a:solidFill>
                  <a:prstClr val="black"/>
                </a:solidFill>
                <a:latin typeface="Arial" panose="020B0604020202020204" pitchFamily="34" charset="0"/>
                <a:cs typeface="Arial" panose="020B0604020202020204" pitchFamily="34" charset="0"/>
              </a:rPr>
              <a:t>tangan</a:t>
            </a:r>
            <a:r>
              <a:rPr lang="en-AU" sz="1100" dirty="0">
                <a:solidFill>
                  <a:prstClr val="black"/>
                </a:solidFill>
                <a:latin typeface="Arial" panose="020B0604020202020204" pitchFamily="34" charset="0"/>
                <a:cs typeface="Arial" panose="020B0604020202020204" pitchFamily="34" charset="0"/>
              </a:rPr>
              <a:t> </a:t>
            </a:r>
            <a:r>
              <a:rPr lang="en-AU" sz="1100" dirty="0" err="1">
                <a:solidFill>
                  <a:prstClr val="black"/>
                </a:solidFill>
                <a:latin typeface="Arial" panose="020B0604020202020204" pitchFamily="34" charset="0"/>
                <a:cs typeface="Arial" panose="020B0604020202020204" pitchFamily="34" charset="0"/>
              </a:rPr>
              <a:t>untuk</a:t>
            </a:r>
            <a:r>
              <a:rPr lang="en-AU" sz="1100" dirty="0">
                <a:solidFill>
                  <a:prstClr val="black"/>
                </a:solidFill>
                <a:latin typeface="Arial" panose="020B0604020202020204" pitchFamily="34" charset="0"/>
                <a:cs typeface="Arial" panose="020B0604020202020204" pitchFamily="34" charset="0"/>
              </a:rPr>
              <a:t> </a:t>
            </a:r>
            <a:r>
              <a:rPr lang="en-AU" sz="1100" dirty="0" err="1">
                <a:solidFill>
                  <a:prstClr val="black"/>
                </a:solidFill>
                <a:latin typeface="Arial" panose="020B0604020202020204" pitchFamily="34" charset="0"/>
                <a:cs typeface="Arial" panose="020B0604020202020204" pitchFamily="34" charset="0"/>
              </a:rPr>
              <a:t>menuju</a:t>
            </a:r>
            <a:r>
              <a:rPr lang="en-AU" sz="1100" dirty="0">
                <a:solidFill>
                  <a:prstClr val="black"/>
                </a:solidFill>
                <a:latin typeface="Arial" panose="020B0604020202020204" pitchFamily="34" charset="0"/>
                <a:cs typeface="Arial" panose="020B0604020202020204" pitchFamily="34" charset="0"/>
              </a:rPr>
              <a:t> </a:t>
            </a:r>
            <a:r>
              <a:rPr lang="en-AU" sz="1100" dirty="0" err="1">
                <a:solidFill>
                  <a:prstClr val="black"/>
                </a:solidFill>
                <a:latin typeface="Arial" panose="020B0604020202020204" pitchFamily="34" charset="0"/>
                <a:cs typeface="Arial" panose="020B0604020202020204" pitchFamily="34" charset="0"/>
              </a:rPr>
              <a:t>halaman</a:t>
            </a:r>
            <a:r>
              <a:rPr lang="en-AU" sz="1100" dirty="0">
                <a:solidFill>
                  <a:prstClr val="black"/>
                </a:solidFill>
                <a:latin typeface="Arial" panose="020B0604020202020204" pitchFamily="34" charset="0"/>
                <a:cs typeface="Arial" panose="020B0604020202020204" pitchFamily="34" charset="0"/>
              </a:rPr>
              <a:t> output </a:t>
            </a:r>
            <a:r>
              <a:rPr lang="en-AU" sz="1100" dirty="0" err="1">
                <a:solidFill>
                  <a:prstClr val="black"/>
                </a:solidFill>
                <a:latin typeface="Arial" panose="020B0604020202020204" pitchFamily="34" charset="0"/>
                <a:cs typeface="Arial" panose="020B0604020202020204" pitchFamily="34" charset="0"/>
              </a:rPr>
              <a:t>dari</a:t>
            </a:r>
            <a:r>
              <a:rPr lang="en-AU" sz="1100" dirty="0">
                <a:solidFill>
                  <a:prstClr val="black"/>
                </a:solidFill>
                <a:latin typeface="Arial" panose="020B0604020202020204" pitchFamily="34" charset="0"/>
                <a:cs typeface="Arial" panose="020B0604020202020204" pitchFamily="34" charset="0"/>
              </a:rPr>
              <a:t> </a:t>
            </a:r>
            <a:r>
              <a:rPr lang="en-AU" sz="1100" dirty="0" err="1">
                <a:solidFill>
                  <a:prstClr val="black"/>
                </a:solidFill>
                <a:latin typeface="Arial" panose="020B0604020202020204" pitchFamily="34" charset="0"/>
                <a:cs typeface="Arial" panose="020B0604020202020204" pitchFamily="34" charset="0"/>
              </a:rPr>
              <a:t>kegiatan</a:t>
            </a:r>
            <a:r>
              <a:rPr lang="en-AU" sz="1100" dirty="0">
                <a:solidFill>
                  <a:prstClr val="black"/>
                </a:solidFill>
                <a:latin typeface="Arial" panose="020B0604020202020204" pitchFamily="34" charset="0"/>
                <a:cs typeface="Arial" panose="020B0604020202020204" pitchFamily="34" charset="0"/>
              </a:rPr>
              <a:t> </a:t>
            </a:r>
            <a:r>
              <a:rPr lang="en-AU" sz="1100" dirty="0" err="1">
                <a:solidFill>
                  <a:prstClr val="black"/>
                </a:solidFill>
                <a:latin typeface="Arial" panose="020B0604020202020204" pitchFamily="34" charset="0"/>
                <a:cs typeface="Arial" panose="020B0604020202020204" pitchFamily="34" charset="0"/>
              </a:rPr>
              <a:t>tersebut</a:t>
            </a:r>
            <a:endParaRPr lang="en-AU" sz="1100" dirty="0">
              <a:solidFill>
                <a:prstClr val="black"/>
              </a:solidFill>
              <a:latin typeface="Arial" panose="020B0604020202020204" pitchFamily="34" charset="0"/>
              <a:cs typeface="Arial" panose="020B0604020202020204" pitchFamily="34" charset="0"/>
            </a:endParaRPr>
          </a:p>
          <a:p>
            <a:pPr marL="342612" indent="-342612" defTabSz="913632">
              <a:buFont typeface="+mj-lt"/>
              <a:buAutoNum type="arabicPeriod"/>
              <a:defRPr/>
            </a:pPr>
            <a:endParaRPr lang="id-ID" sz="1100" dirty="0">
              <a:solidFill>
                <a:prstClr val="black"/>
              </a:solidFill>
              <a:latin typeface="Arial" panose="020B0604020202020204" pitchFamily="34" charset="0"/>
              <a:cs typeface="Arial" panose="020B0604020202020204" pitchFamily="34" charset="0"/>
            </a:endParaRPr>
          </a:p>
        </p:txBody>
      </p:sp>
      <p:sp>
        <p:nvSpPr>
          <p:cNvPr id="10" name="TextBox 9"/>
          <p:cNvSpPr txBox="1"/>
          <p:nvPr/>
        </p:nvSpPr>
        <p:spPr>
          <a:xfrm>
            <a:off x="4699144" y="1459589"/>
            <a:ext cx="2032777" cy="261537"/>
          </a:xfrm>
          <a:prstGeom prst="rect">
            <a:avLst/>
          </a:prstGeom>
          <a:noFill/>
        </p:spPr>
        <p:txBody>
          <a:bodyPr wrap="none" lIns="91365" tIns="45684" rIns="91365" bIns="45684" rtlCol="0">
            <a:spAutoFit/>
          </a:bodyPr>
          <a:lstStyle/>
          <a:p>
            <a:pPr defTabSz="913632">
              <a:defRPr/>
            </a:pPr>
            <a:r>
              <a:rPr lang="en-US" sz="1100" b="1" dirty="0">
                <a:solidFill>
                  <a:prstClr val="black"/>
                </a:solidFill>
                <a:latin typeface="Arial" panose="020B0604020202020204" pitchFamily="34" charset="0"/>
                <a:ea typeface="Source Sans Pro" panose="020B0503030403020204" pitchFamily="34" charset="0"/>
                <a:cs typeface="Arial" panose="020B0604020202020204" pitchFamily="34" charset="0"/>
              </a:rPr>
              <a:t>HAL YANG DIPERHATIKAN</a:t>
            </a:r>
            <a:endParaRPr lang="id-ID" sz="1100" b="1" dirty="0">
              <a:solidFill>
                <a:prstClr val="black"/>
              </a:solidFill>
              <a:latin typeface="Arial" panose="020B0604020202020204" pitchFamily="34" charset="0"/>
              <a:ea typeface="Source Sans Pro" panose="020B0503030403020204" pitchFamily="34" charset="0"/>
              <a:cs typeface="Arial" panose="020B0604020202020204" pitchFamily="34" charset="0"/>
            </a:endParaRPr>
          </a:p>
        </p:txBody>
      </p:sp>
      <p:cxnSp>
        <p:nvCxnSpPr>
          <p:cNvPr id="12" name="Straight Connector 11"/>
          <p:cNvCxnSpPr/>
          <p:nvPr/>
        </p:nvCxnSpPr>
        <p:spPr>
          <a:xfrm>
            <a:off x="4685885" y="1319156"/>
            <a:ext cx="0" cy="2901844"/>
          </a:xfrm>
          <a:prstGeom prst="line">
            <a:avLst/>
          </a:prstGeom>
          <a:ln w="12700">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541860" y="3846764"/>
            <a:ext cx="2776571" cy="400037"/>
          </a:xfrm>
          <a:prstGeom prst="rect">
            <a:avLst/>
          </a:prstGeom>
          <a:noFill/>
        </p:spPr>
        <p:txBody>
          <a:bodyPr wrap="none" lIns="91365" tIns="45684" rIns="91365" bIns="45684" rtlCol="0">
            <a:spAutoFit/>
          </a:bodyPr>
          <a:lstStyle/>
          <a:p>
            <a:pPr defTabSz="913632">
              <a:defRPr/>
            </a:pPr>
            <a:r>
              <a:rPr lang="en-US" sz="1000" dirty="0" err="1">
                <a:solidFill>
                  <a:prstClr val="black"/>
                </a:solidFill>
                <a:latin typeface="Arial" panose="020B0604020202020204" pitchFamily="34" charset="0"/>
                <a:cs typeface="Arial" panose="020B0604020202020204" pitchFamily="34" charset="0"/>
              </a:rPr>
              <a:t>Cek</a:t>
            </a:r>
            <a:r>
              <a:rPr lang="en-US" sz="1000" dirty="0">
                <a:solidFill>
                  <a:prstClr val="black"/>
                </a:solidFill>
                <a:latin typeface="Arial" panose="020B0604020202020204" pitchFamily="34" charset="0"/>
                <a:cs typeface="Arial" panose="020B0604020202020204" pitchFamily="34" charset="0"/>
              </a:rPr>
              <a:t> </a:t>
            </a:r>
            <a:r>
              <a:rPr lang="en-US" sz="1000" dirty="0" err="1">
                <a:solidFill>
                  <a:prstClr val="black"/>
                </a:solidFill>
                <a:latin typeface="Arial" panose="020B0604020202020204" pitchFamily="34" charset="0"/>
                <a:cs typeface="Arial" panose="020B0604020202020204" pitchFamily="34" charset="0"/>
              </a:rPr>
              <a:t>Kegiatan</a:t>
            </a:r>
            <a:r>
              <a:rPr lang="en-US" sz="1000" dirty="0">
                <a:solidFill>
                  <a:prstClr val="black"/>
                </a:solidFill>
                <a:latin typeface="Arial" panose="020B0604020202020204" pitchFamily="34" charset="0"/>
                <a:cs typeface="Arial" panose="020B0604020202020204" pitchFamily="34" charset="0"/>
              </a:rPr>
              <a:t> </a:t>
            </a:r>
            <a:r>
              <a:rPr lang="en-US" sz="1000" dirty="0" err="1">
                <a:solidFill>
                  <a:prstClr val="black"/>
                </a:solidFill>
                <a:latin typeface="Arial" panose="020B0604020202020204" pitchFamily="34" charset="0"/>
                <a:cs typeface="Arial" panose="020B0604020202020204" pitchFamily="34" charset="0"/>
              </a:rPr>
              <a:t>dan</a:t>
            </a:r>
            <a:r>
              <a:rPr lang="en-US" sz="1000" dirty="0">
                <a:solidFill>
                  <a:prstClr val="black"/>
                </a:solidFill>
                <a:latin typeface="Arial" panose="020B0604020202020204" pitchFamily="34" charset="0"/>
                <a:cs typeface="Arial" panose="020B0604020202020204" pitchFamily="34" charset="0"/>
              </a:rPr>
              <a:t> </a:t>
            </a:r>
          </a:p>
          <a:p>
            <a:pPr defTabSz="913632">
              <a:defRPr/>
            </a:pPr>
            <a:r>
              <a:rPr lang="en-US" sz="1000" dirty="0" err="1">
                <a:solidFill>
                  <a:prstClr val="black"/>
                </a:solidFill>
                <a:latin typeface="Arial" panose="020B0604020202020204" pitchFamily="34" charset="0"/>
                <a:cs typeface="Arial" panose="020B0604020202020204" pitchFamily="34" charset="0"/>
              </a:rPr>
              <a:t>klik</a:t>
            </a:r>
            <a:r>
              <a:rPr lang="en-US" sz="1000" dirty="0">
                <a:solidFill>
                  <a:prstClr val="black"/>
                </a:solidFill>
                <a:latin typeface="Arial" panose="020B0604020202020204" pitchFamily="34" charset="0"/>
                <a:cs typeface="Arial" panose="020B0604020202020204" pitchFamily="34" charset="0"/>
              </a:rPr>
              <a:t> </a:t>
            </a:r>
            <a:r>
              <a:rPr lang="en-US" sz="1000" dirty="0" err="1">
                <a:solidFill>
                  <a:prstClr val="black"/>
                </a:solidFill>
                <a:latin typeface="Arial" panose="020B0604020202020204" pitchFamily="34" charset="0"/>
                <a:cs typeface="Arial" panose="020B0604020202020204" pitchFamily="34" charset="0"/>
              </a:rPr>
              <a:t>baris</a:t>
            </a:r>
            <a:r>
              <a:rPr lang="en-US" sz="1000" dirty="0">
                <a:solidFill>
                  <a:prstClr val="black"/>
                </a:solidFill>
                <a:latin typeface="Arial" panose="020B0604020202020204" pitchFamily="34" charset="0"/>
                <a:cs typeface="Arial" panose="020B0604020202020204" pitchFamily="34" charset="0"/>
              </a:rPr>
              <a:t> </a:t>
            </a:r>
            <a:r>
              <a:rPr lang="en-US" sz="1000" dirty="0" err="1">
                <a:solidFill>
                  <a:prstClr val="black"/>
                </a:solidFill>
                <a:latin typeface="Arial" panose="020B0604020202020204" pitchFamily="34" charset="0"/>
                <a:cs typeface="Arial" panose="020B0604020202020204" pitchFamily="34" charset="0"/>
              </a:rPr>
              <a:t>kode</a:t>
            </a:r>
            <a:r>
              <a:rPr lang="en-US" sz="1000" dirty="0">
                <a:solidFill>
                  <a:prstClr val="black"/>
                </a:solidFill>
                <a:latin typeface="Arial" panose="020B0604020202020204" pitchFamily="34" charset="0"/>
                <a:cs typeface="Arial" panose="020B0604020202020204" pitchFamily="34" charset="0"/>
              </a:rPr>
              <a:t> </a:t>
            </a:r>
            <a:r>
              <a:rPr lang="en-US" sz="1000" dirty="0" err="1">
                <a:solidFill>
                  <a:prstClr val="black"/>
                </a:solidFill>
                <a:latin typeface="Arial" panose="020B0604020202020204" pitchFamily="34" charset="0"/>
                <a:cs typeface="Arial" panose="020B0604020202020204" pitchFamily="34" charset="0"/>
              </a:rPr>
              <a:t>dan</a:t>
            </a:r>
            <a:r>
              <a:rPr lang="en-US" sz="1000" dirty="0">
                <a:solidFill>
                  <a:prstClr val="black"/>
                </a:solidFill>
                <a:latin typeface="Arial" panose="020B0604020202020204" pitchFamily="34" charset="0"/>
                <a:cs typeface="Arial" panose="020B0604020202020204" pitchFamily="34" charset="0"/>
              </a:rPr>
              <a:t>/</a:t>
            </a:r>
            <a:r>
              <a:rPr lang="en-US" sz="1000" dirty="0" err="1">
                <a:solidFill>
                  <a:prstClr val="black"/>
                </a:solidFill>
                <a:latin typeface="Arial" panose="020B0604020202020204" pitchFamily="34" charset="0"/>
                <a:cs typeface="Arial" panose="020B0604020202020204" pitchFamily="34" charset="0"/>
              </a:rPr>
              <a:t>atau</a:t>
            </a:r>
            <a:r>
              <a:rPr lang="en-US" sz="1000" dirty="0">
                <a:solidFill>
                  <a:prstClr val="black"/>
                </a:solidFill>
                <a:latin typeface="Arial" panose="020B0604020202020204" pitchFamily="34" charset="0"/>
                <a:cs typeface="Arial" panose="020B0604020202020204" pitchFamily="34" charset="0"/>
              </a:rPr>
              <a:t> </a:t>
            </a:r>
            <a:r>
              <a:rPr lang="en-US" sz="1000" dirty="0" err="1">
                <a:solidFill>
                  <a:prstClr val="black"/>
                </a:solidFill>
                <a:latin typeface="Arial" panose="020B0604020202020204" pitchFamily="34" charset="0"/>
                <a:cs typeface="Arial" panose="020B0604020202020204" pitchFamily="34" charset="0"/>
              </a:rPr>
              <a:t>nomenklatur</a:t>
            </a:r>
            <a:r>
              <a:rPr lang="en-US" sz="1000" dirty="0">
                <a:solidFill>
                  <a:prstClr val="black"/>
                </a:solidFill>
                <a:latin typeface="Arial" panose="020B0604020202020204" pitchFamily="34" charset="0"/>
                <a:cs typeface="Arial" panose="020B0604020202020204" pitchFamily="34" charset="0"/>
              </a:rPr>
              <a:t> </a:t>
            </a:r>
            <a:r>
              <a:rPr lang="en-US" sz="1000" dirty="0" err="1">
                <a:solidFill>
                  <a:prstClr val="black"/>
                </a:solidFill>
                <a:latin typeface="Arial" panose="020B0604020202020204" pitchFamily="34" charset="0"/>
                <a:cs typeface="Arial" panose="020B0604020202020204" pitchFamily="34" charset="0"/>
              </a:rPr>
              <a:t>kegiatan</a:t>
            </a:r>
            <a:endParaRPr lang="id-ID" sz="1000" dirty="0">
              <a:solidFill>
                <a:prstClr val="black"/>
              </a:solidFill>
              <a:latin typeface="Arial" panose="020B0604020202020204" pitchFamily="34" charset="0"/>
              <a:cs typeface="Arial" panose="020B0604020202020204" pitchFamily="34" charset="0"/>
            </a:endParaRPr>
          </a:p>
        </p:txBody>
      </p:sp>
      <p:sp>
        <p:nvSpPr>
          <p:cNvPr id="14" name="Slide Number Placeholder 2"/>
          <p:cNvSpPr>
            <a:spLocks noGrp="1"/>
          </p:cNvSpPr>
          <p:nvPr/>
        </p:nvSpPr>
        <p:spPr>
          <a:xfrm>
            <a:off x="7113276" y="5006975"/>
            <a:ext cx="446405" cy="251460"/>
          </a:xfrm>
          <a:prstGeom prst="rect">
            <a:avLst/>
          </a:prstGeom>
          <a:solidFill>
            <a:srgbClr val="F9BE19"/>
          </a:solidFill>
        </p:spPr>
        <p:txBody>
          <a:bodyPr vert="horz" lIns="91365" tIns="45684" rIns="91365" bIns="45684"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32">
              <a:defRPr/>
            </a:pPr>
            <a:fld id="{05502A5B-6024-440D-A5A9-5A109256076E}" type="slidenum">
              <a:rPr lang="en-US" b="1">
                <a:solidFill>
                  <a:schemeClr val="tx1"/>
                </a:solidFill>
                <a:latin typeface="Calibri" panose="020F0502020204030204"/>
              </a:rPr>
              <a:pPr defTabSz="913632">
                <a:defRPr/>
              </a:pPr>
              <a:t>154</a:t>
            </a:fld>
            <a:endParaRPr lang="en-US" b="1">
              <a:solidFill>
                <a:schemeClr val="tx1"/>
              </a:solidFill>
              <a:latin typeface="Calibri" panose="020F0502020204030204"/>
            </a:endParaRPr>
          </a:p>
        </p:txBody>
      </p:sp>
    </p:spTree>
    <p:extLst>
      <p:ext uri="{BB962C8B-B14F-4D97-AF65-F5344CB8AC3E}">
        <p14:creationId xmlns:p14="http://schemas.microsoft.com/office/powerpoint/2010/main" val="3298675359"/>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a:spLocks noGrp="1"/>
          </p:cNvSpPr>
          <p:nvPr>
            <p:ph type="title"/>
          </p:nvPr>
        </p:nvSpPr>
        <p:spPr>
          <a:xfrm>
            <a:off x="220698" y="501583"/>
            <a:ext cx="6520220" cy="344032"/>
          </a:xfrm>
        </p:spPr>
        <p:txBody>
          <a:bodyPr>
            <a:noAutofit/>
          </a:bodyPr>
          <a:lstStyle/>
          <a:p>
            <a:pPr algn="l"/>
            <a:r>
              <a:rPr lang="id-ID" altLang="en-US" dirty="0"/>
              <a:t>Lanjutan ...</a:t>
            </a:r>
          </a:p>
        </p:txBody>
      </p:sp>
      <p:sp>
        <p:nvSpPr>
          <p:cNvPr id="4" name="TextBox 103"/>
          <p:cNvSpPr txBox="1"/>
          <p:nvPr/>
        </p:nvSpPr>
        <p:spPr>
          <a:xfrm>
            <a:off x="497260" y="1133985"/>
            <a:ext cx="1377149" cy="446203"/>
          </a:xfrm>
          <a:prstGeom prst="rect">
            <a:avLst/>
          </a:prstGeom>
          <a:noFill/>
        </p:spPr>
        <p:txBody>
          <a:bodyPr wrap="none" lIns="91365" tIns="45684" rIns="91365" bIns="45684" rtlCol="0">
            <a:spAutoFit/>
          </a:bodyPr>
          <a:lstStyle/>
          <a:p>
            <a:pPr defTabSz="913632">
              <a:defRPr/>
            </a:pPr>
            <a:r>
              <a:rPr lang="en-US" sz="2300" spc="-150" dirty="0" err="1">
                <a:solidFill>
                  <a:prstClr val="black">
                    <a:lumMod val="85000"/>
                    <a:lumOff val="15000"/>
                  </a:prstClr>
                </a:solidFill>
                <a:latin typeface="Source Sans Pro Light" panose="020B0403030403020204" pitchFamily="34" charset="0"/>
                <a:ea typeface="Source Sans Pro Light" panose="020B0403030403020204" pitchFamily="34" charset="0"/>
              </a:rPr>
              <a:t>cek</a:t>
            </a:r>
            <a:r>
              <a:rPr lang="en-US" sz="2300" spc="-150" dirty="0">
                <a:solidFill>
                  <a:prstClr val="black">
                    <a:lumMod val="85000"/>
                    <a:lumOff val="15000"/>
                  </a:prstClr>
                </a:solidFill>
                <a:latin typeface="Source Sans Pro Light" panose="020B0403030403020204" pitchFamily="34" charset="0"/>
                <a:ea typeface="Source Sans Pro Light" panose="020B0403030403020204" pitchFamily="34" charset="0"/>
              </a:rPr>
              <a:t> </a:t>
            </a:r>
            <a:r>
              <a:rPr lang="en-US" sz="2300" spc="-150" dirty="0">
                <a:solidFill>
                  <a:prstClr val="black">
                    <a:lumMod val="85000"/>
                    <a:lumOff val="15000"/>
                  </a:prstClr>
                </a:solidFill>
                <a:latin typeface="Source Sans Pro Black" panose="020B0803030403020204" pitchFamily="34" charset="0"/>
                <a:ea typeface="Source Sans Pro Light" panose="020B0403030403020204" pitchFamily="34" charset="0"/>
              </a:rPr>
              <a:t>output</a:t>
            </a:r>
            <a:endParaRPr lang="id-ID" sz="2300" spc="-150" dirty="0">
              <a:solidFill>
                <a:prstClr val="black">
                  <a:lumMod val="85000"/>
                  <a:lumOff val="15000"/>
                </a:prstClr>
              </a:solidFill>
              <a:latin typeface="Source Sans Pro Light" panose="020B0403030403020204" pitchFamily="34" charset="0"/>
              <a:ea typeface="Source Sans Pro Light" panose="020B0403030403020204" pitchFamily="34" charset="0"/>
            </a:endParaRPr>
          </a:p>
        </p:txBody>
      </p:sp>
      <p:sp>
        <p:nvSpPr>
          <p:cNvPr id="5" name="Oval 4"/>
          <p:cNvSpPr>
            <a:spLocks noChangeAspect="1"/>
          </p:cNvSpPr>
          <p:nvPr/>
        </p:nvSpPr>
        <p:spPr>
          <a:xfrm>
            <a:off x="274038" y="1245477"/>
            <a:ext cx="223219" cy="223219"/>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6649" tIns="28325" rIns="56649" bIns="28325" numCol="1" spcCol="0" rtlCol="0" fromWordArt="0" anchor="ctr" anchorCtr="0" forceAA="0" compatLnSpc="1">
            <a:noAutofit/>
          </a:bodyPr>
          <a:lstStyle/>
          <a:p>
            <a:pPr algn="ctr" defTabSz="913632">
              <a:defRPr/>
            </a:pPr>
            <a:endParaRPr lang="id-ID" sz="1100" spc="-150">
              <a:solidFill>
                <a:prstClr val="white"/>
              </a:solidFill>
              <a:latin typeface="Calibri" panose="020F0502020204030204"/>
            </a:endParaRPr>
          </a:p>
        </p:txBody>
      </p:sp>
      <p:sp>
        <p:nvSpPr>
          <p:cNvPr id="6" name="TextBox 125"/>
          <p:cNvSpPr txBox="1"/>
          <p:nvPr/>
        </p:nvSpPr>
        <p:spPr>
          <a:xfrm>
            <a:off x="385650" y="3858678"/>
            <a:ext cx="4091033" cy="246149"/>
          </a:xfrm>
          <a:prstGeom prst="rect">
            <a:avLst/>
          </a:prstGeom>
          <a:noFill/>
        </p:spPr>
        <p:txBody>
          <a:bodyPr wrap="none" lIns="91365" tIns="45684" rIns="91365" bIns="45684" rtlCol="0">
            <a:spAutoFit/>
          </a:bodyPr>
          <a:lstStyle/>
          <a:p>
            <a:pPr defTabSz="913632">
              <a:defRPr/>
            </a:pPr>
            <a:r>
              <a:rPr lang="en-US" sz="1000" dirty="0">
                <a:solidFill>
                  <a:prstClr val="black"/>
                </a:solidFill>
                <a:latin typeface="Arial" panose="020B0604020202020204" pitchFamily="34" charset="0"/>
                <a:cs typeface="Arial" panose="020B0604020202020204" pitchFamily="34" charset="0"/>
              </a:rPr>
              <a:t>Cek Output dan </a:t>
            </a:r>
            <a:r>
              <a:rPr lang="en-US" sz="1000" dirty="0" err="1">
                <a:solidFill>
                  <a:prstClr val="black"/>
                </a:solidFill>
                <a:latin typeface="Arial" panose="020B0604020202020204" pitchFamily="34" charset="0"/>
                <a:cs typeface="Arial" panose="020B0604020202020204" pitchFamily="34" charset="0"/>
              </a:rPr>
              <a:t>klik</a:t>
            </a:r>
            <a:r>
              <a:rPr lang="en-US" sz="1000" dirty="0">
                <a:solidFill>
                  <a:prstClr val="black"/>
                </a:solidFill>
                <a:latin typeface="Arial" panose="020B0604020202020204" pitchFamily="34" charset="0"/>
                <a:cs typeface="Arial" panose="020B0604020202020204" pitchFamily="34" charset="0"/>
              </a:rPr>
              <a:t> </a:t>
            </a:r>
            <a:r>
              <a:rPr lang="en-US" sz="1000" dirty="0" err="1">
                <a:solidFill>
                  <a:prstClr val="black"/>
                </a:solidFill>
                <a:latin typeface="Arial" panose="020B0604020202020204" pitchFamily="34" charset="0"/>
                <a:cs typeface="Arial" panose="020B0604020202020204" pitchFamily="34" charset="0"/>
              </a:rPr>
              <a:t>baris</a:t>
            </a:r>
            <a:r>
              <a:rPr lang="en-US" sz="1000" dirty="0">
                <a:solidFill>
                  <a:prstClr val="black"/>
                </a:solidFill>
                <a:latin typeface="Arial" panose="020B0604020202020204" pitchFamily="34" charset="0"/>
                <a:cs typeface="Arial" panose="020B0604020202020204" pitchFamily="34" charset="0"/>
              </a:rPr>
              <a:t> </a:t>
            </a:r>
            <a:r>
              <a:rPr lang="en-US" sz="1000" dirty="0" err="1">
                <a:solidFill>
                  <a:prstClr val="black"/>
                </a:solidFill>
                <a:latin typeface="Arial" panose="020B0604020202020204" pitchFamily="34" charset="0"/>
                <a:cs typeface="Arial" panose="020B0604020202020204" pitchFamily="34" charset="0"/>
              </a:rPr>
              <a:t>kode</a:t>
            </a:r>
            <a:r>
              <a:rPr lang="en-US" sz="1000" dirty="0">
                <a:solidFill>
                  <a:prstClr val="black"/>
                </a:solidFill>
                <a:latin typeface="Arial" panose="020B0604020202020204" pitchFamily="34" charset="0"/>
                <a:cs typeface="Arial" panose="020B0604020202020204" pitchFamily="34" charset="0"/>
              </a:rPr>
              <a:t> dan/</a:t>
            </a:r>
            <a:r>
              <a:rPr lang="en-US" sz="1000" dirty="0" err="1">
                <a:solidFill>
                  <a:prstClr val="black"/>
                </a:solidFill>
                <a:latin typeface="Arial" panose="020B0604020202020204" pitchFamily="34" charset="0"/>
                <a:cs typeface="Arial" panose="020B0604020202020204" pitchFamily="34" charset="0"/>
              </a:rPr>
              <a:t>atau</a:t>
            </a:r>
            <a:r>
              <a:rPr lang="en-US" sz="1000" dirty="0">
                <a:solidFill>
                  <a:prstClr val="black"/>
                </a:solidFill>
                <a:latin typeface="Arial" panose="020B0604020202020204" pitchFamily="34" charset="0"/>
                <a:cs typeface="Arial" panose="020B0604020202020204" pitchFamily="34" charset="0"/>
              </a:rPr>
              <a:t> </a:t>
            </a:r>
            <a:r>
              <a:rPr lang="en-US" sz="1000" dirty="0" err="1">
                <a:solidFill>
                  <a:prstClr val="black"/>
                </a:solidFill>
                <a:latin typeface="Arial" panose="020B0604020202020204" pitchFamily="34" charset="0"/>
                <a:cs typeface="Arial" panose="020B0604020202020204" pitchFamily="34" charset="0"/>
              </a:rPr>
              <a:t>nomenklatur</a:t>
            </a:r>
            <a:r>
              <a:rPr lang="en-US" sz="1000" dirty="0">
                <a:solidFill>
                  <a:prstClr val="black"/>
                </a:solidFill>
                <a:latin typeface="Arial" panose="020B0604020202020204" pitchFamily="34" charset="0"/>
                <a:cs typeface="Arial" panose="020B0604020202020204" pitchFamily="34" charset="0"/>
              </a:rPr>
              <a:t> output </a:t>
            </a:r>
            <a:r>
              <a:rPr lang="en-US" sz="1000" dirty="0" err="1">
                <a:solidFill>
                  <a:prstClr val="black"/>
                </a:solidFill>
                <a:latin typeface="Arial" panose="020B0604020202020204" pitchFamily="34" charset="0"/>
                <a:cs typeface="Arial" panose="020B0604020202020204" pitchFamily="34" charset="0"/>
              </a:rPr>
              <a:t>kegiatan</a:t>
            </a:r>
            <a:endParaRPr lang="id-ID" sz="1000" dirty="0">
              <a:solidFill>
                <a:prstClr val="black"/>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rotWithShape="1">
          <a:blip r:embed="rId2"/>
          <a:srcRect l="22788" t="22882" r="68000" b="40772"/>
          <a:stretch>
            <a:fillRect/>
          </a:stretch>
        </p:blipFill>
        <p:spPr>
          <a:xfrm>
            <a:off x="240926" y="1627014"/>
            <a:ext cx="937787" cy="2081422"/>
          </a:xfrm>
          <a:prstGeom prst="rect">
            <a:avLst/>
          </a:prstGeom>
          <a:ln w="12700" cap="sq">
            <a:solidFill>
              <a:srgbClr val="000000"/>
            </a:solidFill>
            <a:prstDash val="solid"/>
            <a:miter lim="800000"/>
            <a:headEnd/>
            <a:tailEnd/>
          </a:ln>
          <a:effectLst>
            <a:outerShdw blurRad="50800" dist="38100" dir="2700000" algn="tl" rotWithShape="0">
              <a:srgbClr val="000000">
                <a:alpha val="43000"/>
              </a:srgbClr>
            </a:outerShdw>
          </a:effectLst>
        </p:spPr>
      </p:pic>
      <p:sp>
        <p:nvSpPr>
          <p:cNvPr id="8" name="Rectangle 129"/>
          <p:cNvSpPr/>
          <p:nvPr/>
        </p:nvSpPr>
        <p:spPr>
          <a:xfrm>
            <a:off x="4761484" y="1722182"/>
            <a:ext cx="2742280" cy="1107996"/>
          </a:xfrm>
          <a:prstGeom prst="rect">
            <a:avLst/>
          </a:prstGeom>
        </p:spPr>
        <p:txBody>
          <a:bodyPr wrap="square" lIns="91365" tIns="45684" rIns="91365" bIns="45684">
            <a:spAutoFit/>
          </a:bodyPr>
          <a:lstStyle/>
          <a:p>
            <a:pPr marL="342612" indent="-342612" defTabSz="913632">
              <a:buFont typeface="+mj-lt"/>
              <a:buAutoNum type="arabicPeriod"/>
              <a:defRPr/>
            </a:pPr>
            <a:r>
              <a:rPr lang="en-AU" sz="1100" dirty="0">
                <a:solidFill>
                  <a:prstClr val="black"/>
                </a:solidFill>
                <a:latin typeface="Arial" panose="020B0604020202020204" pitchFamily="34" charset="0"/>
                <a:cs typeface="Arial" panose="020B0604020202020204" pitchFamily="34" charset="0"/>
              </a:rPr>
              <a:t>User K8 </a:t>
            </a:r>
            <a:r>
              <a:rPr lang="en-AU" sz="1100" dirty="0" err="1">
                <a:solidFill>
                  <a:prstClr val="black"/>
                </a:solidFill>
                <a:latin typeface="Arial" panose="020B0604020202020204" pitchFamily="34" charset="0"/>
                <a:cs typeface="Arial" panose="020B0604020202020204" pitchFamily="34" charset="0"/>
              </a:rPr>
              <a:t>memilih</a:t>
            </a:r>
            <a:r>
              <a:rPr lang="en-AU" sz="1100" dirty="0">
                <a:solidFill>
                  <a:prstClr val="black"/>
                </a:solidFill>
                <a:latin typeface="Arial" panose="020B0604020202020204" pitchFamily="34" charset="0"/>
                <a:cs typeface="Arial" panose="020B0604020202020204" pitchFamily="34" charset="0"/>
              </a:rPr>
              <a:t> output yang </a:t>
            </a:r>
            <a:r>
              <a:rPr lang="en-AU" sz="1100" dirty="0" err="1">
                <a:solidFill>
                  <a:prstClr val="black"/>
                </a:solidFill>
                <a:latin typeface="Arial" panose="020B0604020202020204" pitchFamily="34" charset="0"/>
                <a:cs typeface="Arial" panose="020B0604020202020204" pitchFamily="34" charset="0"/>
              </a:rPr>
              <a:t>akan</a:t>
            </a:r>
            <a:r>
              <a:rPr lang="en-AU" sz="1100" dirty="0">
                <a:solidFill>
                  <a:prstClr val="black"/>
                </a:solidFill>
                <a:latin typeface="Arial" panose="020B0604020202020204" pitchFamily="34" charset="0"/>
                <a:cs typeface="Arial" panose="020B0604020202020204" pitchFamily="34" charset="0"/>
              </a:rPr>
              <a:t> </a:t>
            </a:r>
            <a:r>
              <a:rPr lang="en-AU" sz="1100" dirty="0" err="1">
                <a:solidFill>
                  <a:prstClr val="black"/>
                </a:solidFill>
                <a:latin typeface="Arial" panose="020B0604020202020204" pitchFamily="34" charset="0"/>
                <a:cs typeface="Arial" panose="020B0604020202020204" pitchFamily="34" charset="0"/>
              </a:rPr>
              <a:t>dipantau</a:t>
            </a:r>
            <a:endParaRPr lang="en-AU" sz="1100" dirty="0">
              <a:solidFill>
                <a:prstClr val="black"/>
              </a:solidFill>
              <a:latin typeface="Arial" panose="020B0604020202020204" pitchFamily="34" charset="0"/>
              <a:cs typeface="Arial" panose="020B0604020202020204" pitchFamily="34" charset="0"/>
            </a:endParaRPr>
          </a:p>
          <a:p>
            <a:pPr marL="342612" indent="-342612" defTabSz="913632">
              <a:buFont typeface="+mj-lt"/>
              <a:buAutoNum type="arabicPeriod"/>
              <a:defRPr/>
            </a:pPr>
            <a:r>
              <a:rPr lang="en-AU" sz="1100" dirty="0">
                <a:solidFill>
                  <a:prstClr val="black"/>
                </a:solidFill>
                <a:latin typeface="Arial" panose="020B0604020202020204" pitchFamily="34" charset="0"/>
                <a:cs typeface="Arial" panose="020B0604020202020204" pitchFamily="34" charset="0"/>
              </a:rPr>
              <a:t>Jika </a:t>
            </a:r>
            <a:r>
              <a:rPr lang="en-AU" sz="1100" dirty="0" err="1">
                <a:solidFill>
                  <a:prstClr val="black"/>
                </a:solidFill>
                <a:latin typeface="Arial" panose="020B0604020202020204" pitchFamily="34" charset="0"/>
                <a:cs typeface="Arial" panose="020B0604020202020204" pitchFamily="34" charset="0"/>
              </a:rPr>
              <a:t>terdapat</a:t>
            </a:r>
            <a:r>
              <a:rPr lang="en-AU" sz="1100" dirty="0">
                <a:solidFill>
                  <a:prstClr val="black"/>
                </a:solidFill>
                <a:latin typeface="Arial" panose="020B0604020202020204" pitchFamily="34" charset="0"/>
                <a:cs typeface="Arial" panose="020B0604020202020204" pitchFamily="34" charset="0"/>
              </a:rPr>
              <a:t> </a:t>
            </a:r>
            <a:r>
              <a:rPr lang="en-AU" sz="1100" dirty="0" err="1">
                <a:solidFill>
                  <a:prstClr val="black"/>
                </a:solidFill>
                <a:latin typeface="Arial" panose="020B0604020202020204" pitchFamily="34" charset="0"/>
                <a:cs typeface="Arial" panose="020B0604020202020204" pitchFamily="34" charset="0"/>
              </a:rPr>
              <a:t>lebih</a:t>
            </a:r>
            <a:r>
              <a:rPr lang="en-AU" sz="1100" dirty="0">
                <a:solidFill>
                  <a:prstClr val="black"/>
                </a:solidFill>
                <a:latin typeface="Arial" panose="020B0604020202020204" pitchFamily="34" charset="0"/>
                <a:cs typeface="Arial" panose="020B0604020202020204" pitchFamily="34" charset="0"/>
              </a:rPr>
              <a:t> </a:t>
            </a:r>
            <a:r>
              <a:rPr lang="en-AU" sz="1100" dirty="0" err="1">
                <a:solidFill>
                  <a:prstClr val="black"/>
                </a:solidFill>
                <a:latin typeface="Arial" panose="020B0604020202020204" pitchFamily="34" charset="0"/>
                <a:cs typeface="Arial" panose="020B0604020202020204" pitchFamily="34" charset="0"/>
              </a:rPr>
              <a:t>dari</a:t>
            </a:r>
            <a:r>
              <a:rPr lang="en-AU" sz="1100" dirty="0">
                <a:solidFill>
                  <a:prstClr val="black"/>
                </a:solidFill>
                <a:latin typeface="Arial" panose="020B0604020202020204" pitchFamily="34" charset="0"/>
                <a:cs typeface="Arial" panose="020B0604020202020204" pitchFamily="34" charset="0"/>
              </a:rPr>
              <a:t> </a:t>
            </a:r>
            <a:r>
              <a:rPr lang="en-AU" sz="1100" dirty="0" err="1">
                <a:solidFill>
                  <a:prstClr val="black"/>
                </a:solidFill>
                <a:latin typeface="Arial" panose="020B0604020202020204" pitchFamily="34" charset="0"/>
                <a:cs typeface="Arial" panose="020B0604020202020204" pitchFamily="34" charset="0"/>
              </a:rPr>
              <a:t>satu</a:t>
            </a:r>
            <a:r>
              <a:rPr lang="en-AU" sz="1100" dirty="0">
                <a:solidFill>
                  <a:prstClr val="black"/>
                </a:solidFill>
                <a:latin typeface="Arial" panose="020B0604020202020204" pitchFamily="34" charset="0"/>
                <a:cs typeface="Arial" panose="020B0604020202020204" pitchFamily="34" charset="0"/>
              </a:rPr>
              <a:t> output, User </a:t>
            </a:r>
            <a:r>
              <a:rPr lang="en-AU" sz="1100" dirty="0" err="1">
                <a:solidFill>
                  <a:prstClr val="black"/>
                </a:solidFill>
                <a:latin typeface="Arial" panose="020B0604020202020204" pitchFamily="34" charset="0"/>
                <a:cs typeface="Arial" panose="020B0604020202020204" pitchFamily="34" charset="0"/>
              </a:rPr>
              <a:t>harus</a:t>
            </a:r>
            <a:r>
              <a:rPr lang="en-AU" sz="1100" dirty="0">
                <a:solidFill>
                  <a:prstClr val="black"/>
                </a:solidFill>
                <a:latin typeface="Arial" panose="020B0604020202020204" pitchFamily="34" charset="0"/>
                <a:cs typeface="Arial" panose="020B0604020202020204" pitchFamily="34" charset="0"/>
              </a:rPr>
              <a:t> </a:t>
            </a:r>
            <a:r>
              <a:rPr lang="en-AU" sz="1100" dirty="0" err="1">
                <a:solidFill>
                  <a:prstClr val="black"/>
                </a:solidFill>
                <a:latin typeface="Arial" panose="020B0604020202020204" pitchFamily="34" charset="0"/>
                <a:cs typeface="Arial" panose="020B0604020202020204" pitchFamily="34" charset="0"/>
              </a:rPr>
              <a:t>melakukan</a:t>
            </a:r>
            <a:r>
              <a:rPr lang="en-AU" sz="1100" dirty="0">
                <a:solidFill>
                  <a:prstClr val="black"/>
                </a:solidFill>
                <a:latin typeface="Arial" panose="020B0604020202020204" pitchFamily="34" charset="0"/>
                <a:cs typeface="Arial" panose="020B0604020202020204" pitchFamily="34" charset="0"/>
              </a:rPr>
              <a:t> </a:t>
            </a:r>
            <a:r>
              <a:rPr lang="en-AU" sz="1100" dirty="0" err="1">
                <a:solidFill>
                  <a:prstClr val="black"/>
                </a:solidFill>
                <a:latin typeface="Arial" panose="020B0604020202020204" pitchFamily="34" charset="0"/>
                <a:cs typeface="Arial" panose="020B0604020202020204" pitchFamily="34" charset="0"/>
              </a:rPr>
              <a:t>pemantauan</a:t>
            </a:r>
            <a:r>
              <a:rPr lang="en-AU" sz="1100" dirty="0">
                <a:solidFill>
                  <a:prstClr val="black"/>
                </a:solidFill>
                <a:latin typeface="Arial" panose="020B0604020202020204" pitchFamily="34" charset="0"/>
                <a:cs typeface="Arial" panose="020B0604020202020204" pitchFamily="34" charset="0"/>
              </a:rPr>
              <a:t> dan </a:t>
            </a:r>
            <a:r>
              <a:rPr lang="en-AU" sz="1100" dirty="0" err="1">
                <a:solidFill>
                  <a:prstClr val="black"/>
                </a:solidFill>
                <a:latin typeface="Arial" panose="020B0604020202020204" pitchFamily="34" charset="0"/>
                <a:cs typeface="Arial" panose="020B0604020202020204" pitchFamily="34" charset="0"/>
              </a:rPr>
              <a:t>menginput</a:t>
            </a:r>
            <a:r>
              <a:rPr lang="en-AU" sz="1100" dirty="0">
                <a:solidFill>
                  <a:prstClr val="black"/>
                </a:solidFill>
                <a:latin typeface="Arial" panose="020B0604020202020204" pitchFamily="34" charset="0"/>
                <a:cs typeface="Arial" panose="020B0604020202020204" pitchFamily="34" charset="0"/>
              </a:rPr>
              <a:t> data </a:t>
            </a:r>
            <a:r>
              <a:rPr lang="en-AU" sz="1100" dirty="0" err="1">
                <a:solidFill>
                  <a:prstClr val="black"/>
                </a:solidFill>
                <a:latin typeface="Arial" panose="020B0604020202020204" pitchFamily="34" charset="0"/>
                <a:cs typeface="Arial" panose="020B0604020202020204" pitchFamily="34" charset="0"/>
              </a:rPr>
              <a:t>realisasi</a:t>
            </a:r>
            <a:r>
              <a:rPr lang="en-AU" sz="1100" dirty="0">
                <a:solidFill>
                  <a:prstClr val="black"/>
                </a:solidFill>
                <a:latin typeface="Arial" panose="020B0604020202020204" pitchFamily="34" charset="0"/>
                <a:cs typeface="Arial" panose="020B0604020202020204" pitchFamily="34" charset="0"/>
              </a:rPr>
              <a:t> pada </a:t>
            </a:r>
            <a:r>
              <a:rPr lang="en-AU" sz="1100" dirty="0" err="1">
                <a:solidFill>
                  <a:prstClr val="black"/>
                </a:solidFill>
                <a:latin typeface="Arial" panose="020B0604020202020204" pitchFamily="34" charset="0"/>
                <a:cs typeface="Arial" panose="020B0604020202020204" pitchFamily="34" charset="0"/>
              </a:rPr>
              <a:t>semua</a:t>
            </a:r>
            <a:r>
              <a:rPr lang="en-AU" sz="1100" dirty="0">
                <a:solidFill>
                  <a:prstClr val="black"/>
                </a:solidFill>
                <a:latin typeface="Arial" panose="020B0604020202020204" pitchFamily="34" charset="0"/>
                <a:cs typeface="Arial" panose="020B0604020202020204" pitchFamily="34" charset="0"/>
              </a:rPr>
              <a:t> output</a:t>
            </a:r>
          </a:p>
        </p:txBody>
      </p:sp>
      <p:sp>
        <p:nvSpPr>
          <p:cNvPr id="9" name="TextBox 130"/>
          <p:cNvSpPr txBox="1"/>
          <p:nvPr/>
        </p:nvSpPr>
        <p:spPr>
          <a:xfrm>
            <a:off x="4671961" y="1412339"/>
            <a:ext cx="2032777" cy="261537"/>
          </a:xfrm>
          <a:prstGeom prst="rect">
            <a:avLst/>
          </a:prstGeom>
          <a:noFill/>
        </p:spPr>
        <p:txBody>
          <a:bodyPr wrap="none" lIns="91365" tIns="45684" rIns="91365" bIns="45684" rtlCol="0">
            <a:spAutoFit/>
          </a:bodyPr>
          <a:lstStyle/>
          <a:p>
            <a:pPr defTabSz="913632">
              <a:defRPr/>
            </a:pPr>
            <a:r>
              <a:rPr lang="en-US" sz="1100" b="1" dirty="0">
                <a:solidFill>
                  <a:prstClr val="black"/>
                </a:solidFill>
                <a:latin typeface="Arial" panose="020B0604020202020204" pitchFamily="34" charset="0"/>
                <a:ea typeface="Source Sans Pro" panose="020B0503030403020204" pitchFamily="34" charset="0"/>
                <a:cs typeface="Arial" panose="020B0604020202020204" pitchFamily="34" charset="0"/>
              </a:rPr>
              <a:t>HAL YANG DIPERHATIKAN</a:t>
            </a:r>
            <a:endParaRPr lang="id-ID" sz="1100" b="1" dirty="0">
              <a:solidFill>
                <a:prstClr val="black"/>
              </a:solidFill>
              <a:latin typeface="Arial" panose="020B0604020202020204" pitchFamily="34" charset="0"/>
              <a:ea typeface="Source Sans Pro" panose="020B0503030403020204" pitchFamily="34" charset="0"/>
              <a:cs typeface="Arial" panose="020B0604020202020204" pitchFamily="34" charset="0"/>
            </a:endParaRPr>
          </a:p>
        </p:txBody>
      </p:sp>
      <p:cxnSp>
        <p:nvCxnSpPr>
          <p:cNvPr id="11" name="Straight Connector 10"/>
          <p:cNvCxnSpPr/>
          <p:nvPr/>
        </p:nvCxnSpPr>
        <p:spPr>
          <a:xfrm>
            <a:off x="4658702" y="1253236"/>
            <a:ext cx="0" cy="2901844"/>
          </a:xfrm>
          <a:prstGeom prst="line">
            <a:avLst/>
          </a:prstGeom>
          <a:ln w="12700">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rotWithShape="1">
          <a:blip r:embed="rId3"/>
          <a:srcRect l="31556" t="24880" r="22000" b="30872"/>
          <a:stretch>
            <a:fillRect/>
          </a:stretch>
        </p:blipFill>
        <p:spPr>
          <a:xfrm>
            <a:off x="1223156" y="1619213"/>
            <a:ext cx="3332766" cy="2089225"/>
          </a:xfrm>
          <a:prstGeom prst="rect">
            <a:avLst/>
          </a:prstGeom>
          <a:ln w="12700" cap="sq">
            <a:solidFill>
              <a:srgbClr val="000000"/>
            </a:solidFill>
            <a:prstDash val="solid"/>
            <a:miter lim="800000"/>
            <a:headEnd/>
            <a:tailEnd/>
          </a:ln>
          <a:effectLst>
            <a:outerShdw blurRad="50800" dist="38100" dir="2700000" algn="tl" rotWithShape="0">
              <a:srgbClr val="000000">
                <a:alpha val="43000"/>
              </a:srgbClr>
            </a:outerShdw>
          </a:effectLst>
        </p:spPr>
      </p:pic>
      <p:sp>
        <p:nvSpPr>
          <p:cNvPr id="13" name="Slide Number Placeholder 2"/>
          <p:cNvSpPr>
            <a:spLocks noGrp="1"/>
          </p:cNvSpPr>
          <p:nvPr/>
        </p:nvSpPr>
        <p:spPr>
          <a:xfrm>
            <a:off x="7113276" y="5006975"/>
            <a:ext cx="446405" cy="251460"/>
          </a:xfrm>
          <a:prstGeom prst="rect">
            <a:avLst/>
          </a:prstGeom>
          <a:solidFill>
            <a:srgbClr val="F9BE19"/>
          </a:solidFill>
        </p:spPr>
        <p:txBody>
          <a:bodyPr vert="horz" lIns="91365" tIns="45684" rIns="91365" bIns="45684"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32">
              <a:defRPr/>
            </a:pPr>
            <a:fld id="{05502A5B-6024-440D-A5A9-5A109256076E}" type="slidenum">
              <a:rPr lang="en-US" b="1">
                <a:solidFill>
                  <a:schemeClr val="tx1"/>
                </a:solidFill>
                <a:latin typeface="Calibri" panose="020F0502020204030204"/>
              </a:rPr>
              <a:pPr defTabSz="913632">
                <a:defRPr/>
              </a:pPr>
              <a:t>155</a:t>
            </a:fld>
            <a:endParaRPr lang="en-US" b="1">
              <a:solidFill>
                <a:schemeClr val="tx1"/>
              </a:solidFill>
              <a:latin typeface="Calibri" panose="020F0502020204030204"/>
            </a:endParaRPr>
          </a:p>
        </p:txBody>
      </p:sp>
    </p:spTree>
    <p:extLst>
      <p:ext uri="{BB962C8B-B14F-4D97-AF65-F5344CB8AC3E}">
        <p14:creationId xmlns:p14="http://schemas.microsoft.com/office/powerpoint/2010/main" val="4206118891"/>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a:spLocks noGrp="1"/>
          </p:cNvSpPr>
          <p:nvPr>
            <p:ph type="title"/>
          </p:nvPr>
        </p:nvSpPr>
        <p:spPr>
          <a:xfrm>
            <a:off x="138122" y="290497"/>
            <a:ext cx="6520220" cy="344032"/>
          </a:xfrm>
        </p:spPr>
        <p:txBody>
          <a:bodyPr>
            <a:noAutofit/>
          </a:bodyPr>
          <a:lstStyle/>
          <a:p>
            <a:pPr algn="l"/>
            <a:r>
              <a:rPr lang="id-ID" altLang="en-US" dirty="0"/>
              <a:t>LANJUTAN...</a:t>
            </a:r>
          </a:p>
        </p:txBody>
      </p:sp>
      <p:sp>
        <p:nvSpPr>
          <p:cNvPr id="4" name="TextBox 3"/>
          <p:cNvSpPr txBox="1"/>
          <p:nvPr/>
        </p:nvSpPr>
        <p:spPr>
          <a:xfrm>
            <a:off x="510849" y="918649"/>
            <a:ext cx="1834005" cy="446203"/>
          </a:xfrm>
          <a:prstGeom prst="rect">
            <a:avLst/>
          </a:prstGeom>
          <a:noFill/>
        </p:spPr>
        <p:txBody>
          <a:bodyPr wrap="none" lIns="91365" tIns="45684" rIns="91365" bIns="45684" rtlCol="0">
            <a:spAutoFit/>
          </a:bodyPr>
          <a:lstStyle/>
          <a:p>
            <a:pPr defTabSz="913632">
              <a:defRPr/>
            </a:pPr>
            <a:r>
              <a:rPr lang="en-US" sz="2300" spc="-150" dirty="0" err="1">
                <a:solidFill>
                  <a:prstClr val="black">
                    <a:lumMod val="85000"/>
                    <a:lumOff val="15000"/>
                  </a:prstClr>
                </a:solidFill>
                <a:latin typeface="Source Sans Pro Light" panose="020B0403030403020204" pitchFamily="34" charset="0"/>
                <a:ea typeface="Source Sans Pro Light" panose="020B0403030403020204" pitchFamily="34" charset="0"/>
              </a:rPr>
              <a:t>cek</a:t>
            </a:r>
            <a:r>
              <a:rPr lang="en-US" sz="2300" spc="-150" dirty="0">
                <a:solidFill>
                  <a:prstClr val="black">
                    <a:lumMod val="85000"/>
                    <a:lumOff val="15000"/>
                  </a:prstClr>
                </a:solidFill>
                <a:latin typeface="Source Sans Pro Light" panose="020B0403030403020204" pitchFamily="34" charset="0"/>
                <a:ea typeface="Source Sans Pro Light" panose="020B0403030403020204" pitchFamily="34" charset="0"/>
              </a:rPr>
              <a:t> </a:t>
            </a:r>
            <a:r>
              <a:rPr lang="en-US" sz="2300" spc="-150" dirty="0">
                <a:solidFill>
                  <a:prstClr val="black">
                    <a:lumMod val="85000"/>
                    <a:lumOff val="15000"/>
                  </a:prstClr>
                </a:solidFill>
                <a:latin typeface="Source Sans Pro Black" panose="020B0803030403020204" pitchFamily="34" charset="0"/>
                <a:ea typeface="Source Sans Pro Light" panose="020B0403030403020204" pitchFamily="34" charset="0"/>
              </a:rPr>
              <a:t>sub output</a:t>
            </a:r>
            <a:endParaRPr lang="id-ID" sz="2300" spc="-150" dirty="0">
              <a:solidFill>
                <a:prstClr val="black">
                  <a:lumMod val="85000"/>
                  <a:lumOff val="15000"/>
                </a:prstClr>
              </a:solidFill>
              <a:latin typeface="Source Sans Pro Light" panose="020B0403030403020204" pitchFamily="34" charset="0"/>
              <a:ea typeface="Source Sans Pro Light" panose="020B0403030403020204" pitchFamily="34" charset="0"/>
            </a:endParaRPr>
          </a:p>
        </p:txBody>
      </p:sp>
      <p:sp>
        <p:nvSpPr>
          <p:cNvPr id="5" name="Oval 4"/>
          <p:cNvSpPr>
            <a:spLocks noChangeAspect="1"/>
          </p:cNvSpPr>
          <p:nvPr/>
        </p:nvSpPr>
        <p:spPr>
          <a:xfrm>
            <a:off x="287631" y="1030141"/>
            <a:ext cx="223219" cy="223219"/>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6649" tIns="28325" rIns="56649" bIns="28325" numCol="1" spcCol="0" rtlCol="0" fromWordArt="0" anchor="ctr" anchorCtr="0" forceAA="0" compatLnSpc="1">
            <a:noAutofit/>
          </a:bodyPr>
          <a:lstStyle/>
          <a:p>
            <a:pPr algn="ctr" defTabSz="913632">
              <a:defRPr/>
            </a:pPr>
            <a:endParaRPr lang="id-ID" sz="1100" spc="-150">
              <a:solidFill>
                <a:prstClr val="white"/>
              </a:solidFill>
              <a:latin typeface="Calibri" panose="020F0502020204030204"/>
            </a:endParaRPr>
          </a:p>
        </p:txBody>
      </p:sp>
      <p:sp>
        <p:nvSpPr>
          <p:cNvPr id="6" name="TextBox 5"/>
          <p:cNvSpPr txBox="1"/>
          <p:nvPr/>
        </p:nvSpPr>
        <p:spPr>
          <a:xfrm>
            <a:off x="138122" y="3812967"/>
            <a:ext cx="4592773" cy="246149"/>
          </a:xfrm>
          <a:prstGeom prst="rect">
            <a:avLst/>
          </a:prstGeom>
          <a:noFill/>
        </p:spPr>
        <p:txBody>
          <a:bodyPr wrap="none" lIns="91365" tIns="45684" rIns="91365" bIns="45684" rtlCol="0">
            <a:spAutoFit/>
          </a:bodyPr>
          <a:lstStyle/>
          <a:p>
            <a:pPr defTabSz="913632">
              <a:defRPr/>
            </a:pPr>
            <a:r>
              <a:rPr lang="en-US" sz="1000" dirty="0">
                <a:solidFill>
                  <a:prstClr val="black"/>
                </a:solidFill>
                <a:latin typeface="Arial" panose="020B0604020202020204" pitchFamily="34" charset="0"/>
                <a:cs typeface="Arial" panose="020B0604020202020204" pitchFamily="34" charset="0"/>
              </a:rPr>
              <a:t>Cek Sub Output dan </a:t>
            </a:r>
            <a:r>
              <a:rPr lang="en-US" sz="1000" dirty="0" err="1">
                <a:solidFill>
                  <a:prstClr val="black"/>
                </a:solidFill>
                <a:latin typeface="Arial" panose="020B0604020202020204" pitchFamily="34" charset="0"/>
                <a:cs typeface="Arial" panose="020B0604020202020204" pitchFamily="34" charset="0"/>
              </a:rPr>
              <a:t>klik</a:t>
            </a:r>
            <a:r>
              <a:rPr lang="en-US" sz="1000" dirty="0">
                <a:solidFill>
                  <a:prstClr val="black"/>
                </a:solidFill>
                <a:latin typeface="Arial" panose="020B0604020202020204" pitchFamily="34" charset="0"/>
                <a:cs typeface="Arial" panose="020B0604020202020204" pitchFamily="34" charset="0"/>
              </a:rPr>
              <a:t> </a:t>
            </a:r>
            <a:r>
              <a:rPr lang="en-US" sz="1000" dirty="0" err="1">
                <a:solidFill>
                  <a:prstClr val="black"/>
                </a:solidFill>
                <a:latin typeface="Arial" panose="020B0604020202020204" pitchFamily="34" charset="0"/>
                <a:cs typeface="Arial" panose="020B0604020202020204" pitchFamily="34" charset="0"/>
              </a:rPr>
              <a:t>baris</a:t>
            </a:r>
            <a:r>
              <a:rPr lang="en-US" sz="1000" dirty="0">
                <a:solidFill>
                  <a:prstClr val="black"/>
                </a:solidFill>
                <a:latin typeface="Arial" panose="020B0604020202020204" pitchFamily="34" charset="0"/>
                <a:cs typeface="Arial" panose="020B0604020202020204" pitchFamily="34" charset="0"/>
              </a:rPr>
              <a:t> </a:t>
            </a:r>
            <a:r>
              <a:rPr lang="en-US" sz="1000" dirty="0" err="1">
                <a:solidFill>
                  <a:prstClr val="black"/>
                </a:solidFill>
                <a:latin typeface="Arial" panose="020B0604020202020204" pitchFamily="34" charset="0"/>
                <a:cs typeface="Arial" panose="020B0604020202020204" pitchFamily="34" charset="0"/>
              </a:rPr>
              <a:t>kode</a:t>
            </a:r>
            <a:r>
              <a:rPr lang="en-US" sz="1000" dirty="0">
                <a:solidFill>
                  <a:prstClr val="black"/>
                </a:solidFill>
                <a:latin typeface="Arial" panose="020B0604020202020204" pitchFamily="34" charset="0"/>
                <a:cs typeface="Arial" panose="020B0604020202020204" pitchFamily="34" charset="0"/>
              </a:rPr>
              <a:t> dan/</a:t>
            </a:r>
            <a:r>
              <a:rPr lang="en-US" sz="1000" dirty="0" err="1">
                <a:solidFill>
                  <a:prstClr val="black"/>
                </a:solidFill>
                <a:latin typeface="Arial" panose="020B0604020202020204" pitchFamily="34" charset="0"/>
                <a:cs typeface="Arial" panose="020B0604020202020204" pitchFamily="34" charset="0"/>
              </a:rPr>
              <a:t>atau</a:t>
            </a:r>
            <a:r>
              <a:rPr lang="en-US" sz="1000" dirty="0">
                <a:solidFill>
                  <a:prstClr val="black"/>
                </a:solidFill>
                <a:latin typeface="Arial" panose="020B0604020202020204" pitchFamily="34" charset="0"/>
                <a:cs typeface="Arial" panose="020B0604020202020204" pitchFamily="34" charset="0"/>
              </a:rPr>
              <a:t> </a:t>
            </a:r>
            <a:r>
              <a:rPr lang="en-US" sz="1000" dirty="0" err="1">
                <a:solidFill>
                  <a:prstClr val="black"/>
                </a:solidFill>
                <a:latin typeface="Arial" panose="020B0604020202020204" pitchFamily="34" charset="0"/>
                <a:cs typeface="Arial" panose="020B0604020202020204" pitchFamily="34" charset="0"/>
              </a:rPr>
              <a:t>nomenklatur</a:t>
            </a:r>
            <a:r>
              <a:rPr lang="en-US" sz="1000" dirty="0">
                <a:solidFill>
                  <a:prstClr val="black"/>
                </a:solidFill>
                <a:latin typeface="Arial" panose="020B0604020202020204" pitchFamily="34" charset="0"/>
                <a:cs typeface="Arial" panose="020B0604020202020204" pitchFamily="34" charset="0"/>
              </a:rPr>
              <a:t> sub output </a:t>
            </a:r>
            <a:r>
              <a:rPr lang="en-US" sz="1000" dirty="0" err="1">
                <a:solidFill>
                  <a:prstClr val="black"/>
                </a:solidFill>
                <a:latin typeface="Arial" panose="020B0604020202020204" pitchFamily="34" charset="0"/>
                <a:cs typeface="Arial" panose="020B0604020202020204" pitchFamily="34" charset="0"/>
              </a:rPr>
              <a:t>kegiatan</a:t>
            </a:r>
            <a:endParaRPr lang="id-ID" sz="1000" dirty="0">
              <a:solidFill>
                <a:prstClr val="black"/>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rotWithShape="1">
          <a:blip r:embed="rId2"/>
          <a:srcRect l="22788" t="22882" r="68000" b="40772"/>
          <a:stretch>
            <a:fillRect/>
          </a:stretch>
        </p:blipFill>
        <p:spPr>
          <a:xfrm>
            <a:off x="254516" y="1628849"/>
            <a:ext cx="937787" cy="2081422"/>
          </a:xfrm>
          <a:prstGeom prst="rect">
            <a:avLst/>
          </a:prstGeom>
          <a:ln w="12700" cap="sq">
            <a:solidFill>
              <a:srgbClr val="000000"/>
            </a:solidFill>
            <a:prstDash val="solid"/>
            <a:miter lim="800000"/>
            <a:headEnd/>
            <a:tailEnd/>
          </a:ln>
          <a:effectLst>
            <a:outerShdw blurRad="50800" dist="38100" dir="2700000" algn="tl" rotWithShape="0">
              <a:srgbClr val="000000">
                <a:alpha val="43000"/>
              </a:srgbClr>
            </a:outerShdw>
          </a:effectLst>
        </p:spPr>
      </p:pic>
      <p:sp>
        <p:nvSpPr>
          <p:cNvPr id="8" name="Rectangle 7"/>
          <p:cNvSpPr/>
          <p:nvPr/>
        </p:nvSpPr>
        <p:spPr>
          <a:xfrm>
            <a:off x="4820566" y="1858586"/>
            <a:ext cx="2742280" cy="1954381"/>
          </a:xfrm>
          <a:prstGeom prst="rect">
            <a:avLst/>
          </a:prstGeom>
        </p:spPr>
        <p:txBody>
          <a:bodyPr wrap="square" lIns="91365" tIns="45684" rIns="91365" bIns="45684">
            <a:spAutoFit/>
          </a:bodyPr>
          <a:lstStyle/>
          <a:p>
            <a:pPr marL="342612" indent="-342612" defTabSz="913632">
              <a:buFont typeface="+mj-lt"/>
              <a:buAutoNum type="arabicPeriod"/>
              <a:defRPr/>
            </a:pPr>
            <a:r>
              <a:rPr lang="en-AU" sz="1100" dirty="0">
                <a:solidFill>
                  <a:prstClr val="black"/>
                </a:solidFill>
                <a:latin typeface="Arial" panose="020B0604020202020204" pitchFamily="34" charset="0"/>
                <a:cs typeface="Arial" panose="020B0604020202020204" pitchFamily="34" charset="0"/>
              </a:rPr>
              <a:t>User K8 </a:t>
            </a:r>
            <a:r>
              <a:rPr lang="en-AU" sz="1100" dirty="0" err="1">
                <a:solidFill>
                  <a:prstClr val="black"/>
                </a:solidFill>
                <a:latin typeface="Arial" panose="020B0604020202020204" pitchFamily="34" charset="0"/>
                <a:cs typeface="Arial" panose="020B0604020202020204" pitchFamily="34" charset="0"/>
              </a:rPr>
              <a:t>memilih</a:t>
            </a:r>
            <a:r>
              <a:rPr lang="en-AU" sz="1100" dirty="0">
                <a:solidFill>
                  <a:prstClr val="black"/>
                </a:solidFill>
                <a:latin typeface="Arial" panose="020B0604020202020204" pitchFamily="34" charset="0"/>
                <a:cs typeface="Arial" panose="020B0604020202020204" pitchFamily="34" charset="0"/>
              </a:rPr>
              <a:t> sub output yang </a:t>
            </a:r>
            <a:r>
              <a:rPr lang="en-AU" sz="1100" dirty="0" err="1">
                <a:solidFill>
                  <a:prstClr val="black"/>
                </a:solidFill>
                <a:latin typeface="Arial" panose="020B0604020202020204" pitchFamily="34" charset="0"/>
                <a:cs typeface="Arial" panose="020B0604020202020204" pitchFamily="34" charset="0"/>
              </a:rPr>
              <a:t>akan</a:t>
            </a:r>
            <a:r>
              <a:rPr lang="en-AU" sz="1100" dirty="0">
                <a:solidFill>
                  <a:prstClr val="black"/>
                </a:solidFill>
                <a:latin typeface="Arial" panose="020B0604020202020204" pitchFamily="34" charset="0"/>
                <a:cs typeface="Arial" panose="020B0604020202020204" pitchFamily="34" charset="0"/>
              </a:rPr>
              <a:t> </a:t>
            </a:r>
            <a:r>
              <a:rPr lang="en-AU" sz="1100" dirty="0" err="1">
                <a:solidFill>
                  <a:prstClr val="black"/>
                </a:solidFill>
                <a:latin typeface="Arial" panose="020B0604020202020204" pitchFamily="34" charset="0"/>
                <a:cs typeface="Arial" panose="020B0604020202020204" pitchFamily="34" charset="0"/>
              </a:rPr>
              <a:t>dipantau</a:t>
            </a:r>
            <a:endParaRPr lang="en-AU" sz="1100" dirty="0">
              <a:solidFill>
                <a:prstClr val="black"/>
              </a:solidFill>
              <a:latin typeface="Arial" panose="020B0604020202020204" pitchFamily="34" charset="0"/>
              <a:cs typeface="Arial" panose="020B0604020202020204" pitchFamily="34" charset="0"/>
            </a:endParaRPr>
          </a:p>
          <a:p>
            <a:pPr marL="342612" indent="-342612" defTabSz="913632">
              <a:buFont typeface="+mj-lt"/>
              <a:buAutoNum type="arabicPeriod"/>
              <a:defRPr/>
            </a:pPr>
            <a:r>
              <a:rPr lang="en-AU" sz="1100" dirty="0" err="1">
                <a:solidFill>
                  <a:prstClr val="black"/>
                </a:solidFill>
                <a:latin typeface="Arial" panose="020B0604020202020204" pitchFamily="34" charset="0"/>
                <a:cs typeface="Arial" panose="020B0604020202020204" pitchFamily="34" charset="0"/>
              </a:rPr>
              <a:t>Jika</a:t>
            </a:r>
            <a:r>
              <a:rPr lang="en-AU" sz="1100" dirty="0">
                <a:solidFill>
                  <a:prstClr val="black"/>
                </a:solidFill>
                <a:latin typeface="Arial" panose="020B0604020202020204" pitchFamily="34" charset="0"/>
                <a:cs typeface="Arial" panose="020B0604020202020204" pitchFamily="34" charset="0"/>
              </a:rPr>
              <a:t> </a:t>
            </a:r>
            <a:r>
              <a:rPr lang="en-AU" sz="1100" dirty="0" err="1">
                <a:solidFill>
                  <a:prstClr val="black"/>
                </a:solidFill>
                <a:latin typeface="Arial" panose="020B0604020202020204" pitchFamily="34" charset="0"/>
                <a:cs typeface="Arial" panose="020B0604020202020204" pitchFamily="34" charset="0"/>
              </a:rPr>
              <a:t>terdapat</a:t>
            </a:r>
            <a:r>
              <a:rPr lang="en-AU" sz="1100" dirty="0">
                <a:solidFill>
                  <a:prstClr val="black"/>
                </a:solidFill>
                <a:latin typeface="Arial" panose="020B0604020202020204" pitchFamily="34" charset="0"/>
                <a:cs typeface="Arial" panose="020B0604020202020204" pitchFamily="34" charset="0"/>
              </a:rPr>
              <a:t> </a:t>
            </a:r>
            <a:r>
              <a:rPr lang="en-AU" sz="1100" dirty="0" err="1">
                <a:solidFill>
                  <a:prstClr val="black"/>
                </a:solidFill>
                <a:latin typeface="Arial" panose="020B0604020202020204" pitchFamily="34" charset="0"/>
                <a:cs typeface="Arial" panose="020B0604020202020204" pitchFamily="34" charset="0"/>
              </a:rPr>
              <a:t>lebih</a:t>
            </a:r>
            <a:r>
              <a:rPr lang="en-AU" sz="1100" dirty="0">
                <a:solidFill>
                  <a:prstClr val="black"/>
                </a:solidFill>
                <a:latin typeface="Arial" panose="020B0604020202020204" pitchFamily="34" charset="0"/>
                <a:cs typeface="Arial" panose="020B0604020202020204" pitchFamily="34" charset="0"/>
              </a:rPr>
              <a:t> </a:t>
            </a:r>
            <a:r>
              <a:rPr lang="en-AU" sz="1100" dirty="0" err="1">
                <a:solidFill>
                  <a:prstClr val="black"/>
                </a:solidFill>
                <a:latin typeface="Arial" panose="020B0604020202020204" pitchFamily="34" charset="0"/>
                <a:cs typeface="Arial" panose="020B0604020202020204" pitchFamily="34" charset="0"/>
              </a:rPr>
              <a:t>dari</a:t>
            </a:r>
            <a:r>
              <a:rPr lang="en-AU" sz="1100" dirty="0">
                <a:solidFill>
                  <a:prstClr val="black"/>
                </a:solidFill>
                <a:latin typeface="Arial" panose="020B0604020202020204" pitchFamily="34" charset="0"/>
                <a:cs typeface="Arial" panose="020B0604020202020204" pitchFamily="34" charset="0"/>
              </a:rPr>
              <a:t> </a:t>
            </a:r>
            <a:r>
              <a:rPr lang="en-AU" sz="1100" dirty="0" err="1">
                <a:solidFill>
                  <a:prstClr val="black"/>
                </a:solidFill>
                <a:latin typeface="Arial" panose="020B0604020202020204" pitchFamily="34" charset="0"/>
                <a:cs typeface="Arial" panose="020B0604020202020204" pitchFamily="34" charset="0"/>
              </a:rPr>
              <a:t>satu</a:t>
            </a:r>
            <a:r>
              <a:rPr lang="en-AU" sz="1100" dirty="0">
                <a:solidFill>
                  <a:prstClr val="black"/>
                </a:solidFill>
                <a:latin typeface="Arial" panose="020B0604020202020204" pitchFamily="34" charset="0"/>
                <a:cs typeface="Arial" panose="020B0604020202020204" pitchFamily="34" charset="0"/>
              </a:rPr>
              <a:t> sub output, User </a:t>
            </a:r>
            <a:r>
              <a:rPr lang="en-AU" sz="1100" dirty="0" err="1">
                <a:solidFill>
                  <a:prstClr val="black"/>
                </a:solidFill>
                <a:latin typeface="Arial" panose="020B0604020202020204" pitchFamily="34" charset="0"/>
                <a:cs typeface="Arial" panose="020B0604020202020204" pitchFamily="34" charset="0"/>
              </a:rPr>
              <a:t>harus</a:t>
            </a:r>
            <a:r>
              <a:rPr lang="en-AU" sz="1100" dirty="0">
                <a:solidFill>
                  <a:prstClr val="black"/>
                </a:solidFill>
                <a:latin typeface="Arial" panose="020B0604020202020204" pitchFamily="34" charset="0"/>
                <a:cs typeface="Arial" panose="020B0604020202020204" pitchFamily="34" charset="0"/>
              </a:rPr>
              <a:t> </a:t>
            </a:r>
            <a:r>
              <a:rPr lang="en-AU" sz="1100" dirty="0" err="1">
                <a:solidFill>
                  <a:prstClr val="black"/>
                </a:solidFill>
                <a:latin typeface="Arial" panose="020B0604020202020204" pitchFamily="34" charset="0"/>
                <a:cs typeface="Arial" panose="020B0604020202020204" pitchFamily="34" charset="0"/>
              </a:rPr>
              <a:t>melakukan</a:t>
            </a:r>
            <a:r>
              <a:rPr lang="en-AU" sz="1100" dirty="0">
                <a:solidFill>
                  <a:prstClr val="black"/>
                </a:solidFill>
                <a:latin typeface="Arial" panose="020B0604020202020204" pitchFamily="34" charset="0"/>
                <a:cs typeface="Arial" panose="020B0604020202020204" pitchFamily="34" charset="0"/>
              </a:rPr>
              <a:t> </a:t>
            </a:r>
            <a:r>
              <a:rPr lang="en-AU" sz="1100" dirty="0" err="1">
                <a:solidFill>
                  <a:prstClr val="black"/>
                </a:solidFill>
                <a:latin typeface="Arial" panose="020B0604020202020204" pitchFamily="34" charset="0"/>
                <a:cs typeface="Arial" panose="020B0604020202020204" pitchFamily="34" charset="0"/>
              </a:rPr>
              <a:t>pemantauan</a:t>
            </a:r>
            <a:r>
              <a:rPr lang="en-AU" sz="1100" dirty="0">
                <a:solidFill>
                  <a:prstClr val="black"/>
                </a:solidFill>
                <a:latin typeface="Arial" panose="020B0604020202020204" pitchFamily="34" charset="0"/>
                <a:cs typeface="Arial" panose="020B0604020202020204" pitchFamily="34" charset="0"/>
              </a:rPr>
              <a:t> </a:t>
            </a:r>
            <a:r>
              <a:rPr lang="en-AU" sz="1100" dirty="0" err="1">
                <a:solidFill>
                  <a:prstClr val="black"/>
                </a:solidFill>
                <a:latin typeface="Arial" panose="020B0604020202020204" pitchFamily="34" charset="0"/>
                <a:cs typeface="Arial" panose="020B0604020202020204" pitchFamily="34" charset="0"/>
              </a:rPr>
              <a:t>dan</a:t>
            </a:r>
            <a:r>
              <a:rPr lang="en-AU" sz="1100" dirty="0">
                <a:solidFill>
                  <a:prstClr val="black"/>
                </a:solidFill>
                <a:latin typeface="Arial" panose="020B0604020202020204" pitchFamily="34" charset="0"/>
                <a:cs typeface="Arial" panose="020B0604020202020204" pitchFamily="34" charset="0"/>
              </a:rPr>
              <a:t> </a:t>
            </a:r>
            <a:r>
              <a:rPr lang="en-AU" sz="1100" dirty="0" err="1">
                <a:solidFill>
                  <a:prstClr val="black"/>
                </a:solidFill>
                <a:latin typeface="Arial" panose="020B0604020202020204" pitchFamily="34" charset="0"/>
                <a:cs typeface="Arial" panose="020B0604020202020204" pitchFamily="34" charset="0"/>
              </a:rPr>
              <a:t>menginput</a:t>
            </a:r>
            <a:r>
              <a:rPr lang="en-AU" sz="1100" dirty="0">
                <a:solidFill>
                  <a:prstClr val="black"/>
                </a:solidFill>
                <a:latin typeface="Arial" panose="020B0604020202020204" pitchFamily="34" charset="0"/>
                <a:cs typeface="Arial" panose="020B0604020202020204" pitchFamily="34" charset="0"/>
              </a:rPr>
              <a:t> data </a:t>
            </a:r>
            <a:r>
              <a:rPr lang="en-AU" sz="1100" dirty="0" err="1">
                <a:solidFill>
                  <a:prstClr val="black"/>
                </a:solidFill>
                <a:latin typeface="Arial" panose="020B0604020202020204" pitchFamily="34" charset="0"/>
                <a:cs typeface="Arial" panose="020B0604020202020204" pitchFamily="34" charset="0"/>
              </a:rPr>
              <a:t>realisasi</a:t>
            </a:r>
            <a:r>
              <a:rPr lang="en-AU" sz="1100" dirty="0">
                <a:solidFill>
                  <a:prstClr val="black"/>
                </a:solidFill>
                <a:latin typeface="Arial" panose="020B0604020202020204" pitchFamily="34" charset="0"/>
                <a:cs typeface="Arial" panose="020B0604020202020204" pitchFamily="34" charset="0"/>
              </a:rPr>
              <a:t> </a:t>
            </a:r>
            <a:r>
              <a:rPr lang="en-AU" sz="1100" dirty="0" err="1">
                <a:solidFill>
                  <a:prstClr val="black"/>
                </a:solidFill>
                <a:latin typeface="Arial" panose="020B0604020202020204" pitchFamily="34" charset="0"/>
                <a:cs typeface="Arial" panose="020B0604020202020204" pitchFamily="34" charset="0"/>
              </a:rPr>
              <a:t>pada</a:t>
            </a:r>
            <a:r>
              <a:rPr lang="en-AU" sz="1100" dirty="0">
                <a:solidFill>
                  <a:prstClr val="black"/>
                </a:solidFill>
                <a:latin typeface="Arial" panose="020B0604020202020204" pitchFamily="34" charset="0"/>
                <a:cs typeface="Arial" panose="020B0604020202020204" pitchFamily="34" charset="0"/>
              </a:rPr>
              <a:t> </a:t>
            </a:r>
            <a:r>
              <a:rPr lang="en-AU" sz="1100" dirty="0" err="1">
                <a:solidFill>
                  <a:prstClr val="black"/>
                </a:solidFill>
                <a:latin typeface="Arial" panose="020B0604020202020204" pitchFamily="34" charset="0"/>
                <a:cs typeface="Arial" panose="020B0604020202020204" pitchFamily="34" charset="0"/>
              </a:rPr>
              <a:t>semua</a:t>
            </a:r>
            <a:r>
              <a:rPr lang="en-AU" sz="1100" dirty="0">
                <a:solidFill>
                  <a:prstClr val="black"/>
                </a:solidFill>
                <a:latin typeface="Arial" panose="020B0604020202020204" pitchFamily="34" charset="0"/>
                <a:cs typeface="Arial" panose="020B0604020202020204" pitchFamily="34" charset="0"/>
              </a:rPr>
              <a:t> sub output</a:t>
            </a:r>
          </a:p>
          <a:p>
            <a:pPr marL="342612" indent="-342612" defTabSz="913632">
              <a:buFont typeface="+mj-lt"/>
              <a:buAutoNum type="arabicPeriod"/>
              <a:defRPr/>
            </a:pPr>
            <a:endParaRPr lang="en-AU" sz="1100" dirty="0">
              <a:solidFill>
                <a:prstClr val="black"/>
              </a:solidFill>
              <a:latin typeface="Arial" panose="020B0604020202020204" pitchFamily="34" charset="0"/>
              <a:cs typeface="Arial" panose="020B0604020202020204" pitchFamily="34" charset="0"/>
            </a:endParaRPr>
          </a:p>
          <a:p>
            <a:pPr defTabSz="913632">
              <a:defRPr/>
            </a:pPr>
            <a:r>
              <a:rPr lang="en-AU" sz="1100" b="1" dirty="0" err="1">
                <a:solidFill>
                  <a:prstClr val="black"/>
                </a:solidFill>
                <a:latin typeface="Arial" panose="020B0604020202020204" pitchFamily="34" charset="0"/>
                <a:cs typeface="Arial" panose="020B0604020202020204" pitchFamily="34" charset="0"/>
              </a:rPr>
              <a:t>Catatan</a:t>
            </a:r>
            <a:r>
              <a:rPr lang="en-AU" sz="1100" b="1" dirty="0">
                <a:solidFill>
                  <a:prstClr val="black"/>
                </a:solidFill>
                <a:latin typeface="Arial" panose="020B0604020202020204" pitchFamily="34" charset="0"/>
                <a:cs typeface="Arial" panose="020B0604020202020204" pitchFamily="34" charset="0"/>
              </a:rPr>
              <a:t>: </a:t>
            </a:r>
            <a:r>
              <a:rPr lang="en-AU" sz="1100" dirty="0" err="1">
                <a:solidFill>
                  <a:prstClr val="black"/>
                </a:solidFill>
                <a:latin typeface="Arial" panose="020B0604020202020204" pitchFamily="34" charset="0"/>
                <a:cs typeface="Arial" panose="020B0604020202020204" pitchFamily="34" charset="0"/>
              </a:rPr>
              <a:t>Beberapa</a:t>
            </a:r>
            <a:r>
              <a:rPr lang="en-AU" sz="1100" dirty="0">
                <a:solidFill>
                  <a:prstClr val="black"/>
                </a:solidFill>
                <a:latin typeface="Arial" panose="020B0604020202020204" pitchFamily="34" charset="0"/>
                <a:cs typeface="Arial" panose="020B0604020202020204" pitchFamily="34" charset="0"/>
              </a:rPr>
              <a:t> K/L </a:t>
            </a:r>
            <a:r>
              <a:rPr lang="en-AU" sz="1100" dirty="0" err="1">
                <a:solidFill>
                  <a:prstClr val="black"/>
                </a:solidFill>
                <a:latin typeface="Arial" panose="020B0604020202020204" pitchFamily="34" charset="0"/>
                <a:cs typeface="Arial" panose="020B0604020202020204" pitchFamily="34" charset="0"/>
              </a:rPr>
              <a:t>memiliki</a:t>
            </a:r>
            <a:r>
              <a:rPr lang="en-AU" sz="1100" dirty="0">
                <a:solidFill>
                  <a:prstClr val="black"/>
                </a:solidFill>
                <a:latin typeface="Arial" panose="020B0604020202020204" pitchFamily="34" charset="0"/>
                <a:cs typeface="Arial" panose="020B0604020202020204" pitchFamily="34" charset="0"/>
              </a:rPr>
              <a:t> sub output. </a:t>
            </a:r>
            <a:r>
              <a:rPr lang="en-AU" sz="1100" dirty="0" err="1">
                <a:solidFill>
                  <a:prstClr val="black"/>
                </a:solidFill>
                <a:latin typeface="Arial" panose="020B0604020202020204" pitchFamily="34" charset="0"/>
                <a:cs typeface="Arial" panose="020B0604020202020204" pitchFamily="34" charset="0"/>
              </a:rPr>
              <a:t>Jika</a:t>
            </a:r>
            <a:r>
              <a:rPr lang="en-AU" sz="1100" dirty="0">
                <a:solidFill>
                  <a:prstClr val="black"/>
                </a:solidFill>
                <a:latin typeface="Arial" panose="020B0604020202020204" pitchFamily="34" charset="0"/>
                <a:cs typeface="Arial" panose="020B0604020202020204" pitchFamily="34" charset="0"/>
              </a:rPr>
              <a:t> </a:t>
            </a:r>
            <a:r>
              <a:rPr lang="en-AU" sz="1100" dirty="0" err="1">
                <a:solidFill>
                  <a:prstClr val="black"/>
                </a:solidFill>
                <a:latin typeface="Arial" panose="020B0604020202020204" pitchFamily="34" charset="0"/>
                <a:cs typeface="Arial" panose="020B0604020202020204" pitchFamily="34" charset="0"/>
              </a:rPr>
              <a:t>tidak</a:t>
            </a:r>
            <a:r>
              <a:rPr lang="en-AU" sz="1100" dirty="0">
                <a:solidFill>
                  <a:prstClr val="black"/>
                </a:solidFill>
                <a:latin typeface="Arial" panose="020B0604020202020204" pitchFamily="34" charset="0"/>
                <a:cs typeface="Arial" panose="020B0604020202020204" pitchFamily="34" charset="0"/>
              </a:rPr>
              <a:t> </a:t>
            </a:r>
            <a:r>
              <a:rPr lang="en-AU" sz="1100" dirty="0" err="1">
                <a:solidFill>
                  <a:prstClr val="black"/>
                </a:solidFill>
                <a:latin typeface="Arial" panose="020B0604020202020204" pitchFamily="34" charset="0"/>
                <a:cs typeface="Arial" panose="020B0604020202020204" pitchFamily="34" charset="0"/>
              </a:rPr>
              <a:t>ada</a:t>
            </a:r>
            <a:r>
              <a:rPr lang="en-AU" sz="1100" dirty="0">
                <a:solidFill>
                  <a:prstClr val="black"/>
                </a:solidFill>
                <a:latin typeface="Arial" panose="020B0604020202020204" pitchFamily="34" charset="0"/>
                <a:cs typeface="Arial" panose="020B0604020202020204" pitchFamily="34" charset="0"/>
              </a:rPr>
              <a:t>, </a:t>
            </a:r>
            <a:r>
              <a:rPr lang="en-AU" sz="1100" dirty="0" err="1">
                <a:solidFill>
                  <a:prstClr val="black"/>
                </a:solidFill>
                <a:latin typeface="Arial" panose="020B0604020202020204" pitchFamily="34" charset="0"/>
                <a:cs typeface="Arial" panose="020B0604020202020204" pitchFamily="34" charset="0"/>
              </a:rPr>
              <a:t>maka</a:t>
            </a:r>
            <a:r>
              <a:rPr lang="en-AU" sz="1100" dirty="0">
                <a:solidFill>
                  <a:prstClr val="black"/>
                </a:solidFill>
                <a:latin typeface="Arial" panose="020B0604020202020204" pitchFamily="34" charset="0"/>
                <a:cs typeface="Arial" panose="020B0604020202020204" pitchFamily="34" charset="0"/>
              </a:rPr>
              <a:t> pada </a:t>
            </a:r>
            <a:r>
              <a:rPr lang="en-AU" sz="1100" dirty="0" err="1">
                <a:solidFill>
                  <a:prstClr val="black"/>
                </a:solidFill>
                <a:latin typeface="Arial" panose="020B0604020202020204" pitchFamily="34" charset="0"/>
                <a:cs typeface="Arial" panose="020B0604020202020204" pitchFamily="34" charset="0"/>
              </a:rPr>
              <a:t>halaman</a:t>
            </a:r>
            <a:r>
              <a:rPr lang="en-AU" sz="1100" dirty="0">
                <a:solidFill>
                  <a:prstClr val="black"/>
                </a:solidFill>
                <a:latin typeface="Arial" panose="020B0604020202020204" pitchFamily="34" charset="0"/>
                <a:cs typeface="Arial" panose="020B0604020202020204" pitchFamily="34" charset="0"/>
              </a:rPr>
              <a:t> </a:t>
            </a:r>
            <a:r>
              <a:rPr lang="en-AU" sz="1100" dirty="0" err="1">
                <a:solidFill>
                  <a:prstClr val="black"/>
                </a:solidFill>
                <a:latin typeface="Arial" panose="020B0604020202020204" pitchFamily="34" charset="0"/>
                <a:cs typeface="Arial" panose="020B0604020202020204" pitchFamily="34" charset="0"/>
              </a:rPr>
              <a:t>ini</a:t>
            </a:r>
            <a:r>
              <a:rPr lang="en-AU" sz="1100" dirty="0">
                <a:solidFill>
                  <a:prstClr val="black"/>
                </a:solidFill>
                <a:latin typeface="Arial" panose="020B0604020202020204" pitchFamily="34" charset="0"/>
                <a:cs typeface="Arial" panose="020B0604020202020204" pitchFamily="34" charset="0"/>
              </a:rPr>
              <a:t> </a:t>
            </a:r>
            <a:r>
              <a:rPr lang="en-AU" sz="1100" dirty="0" err="1">
                <a:solidFill>
                  <a:prstClr val="black"/>
                </a:solidFill>
                <a:latin typeface="Arial" panose="020B0604020202020204" pitchFamily="34" charset="0"/>
                <a:cs typeface="Arial" panose="020B0604020202020204" pitchFamily="34" charset="0"/>
              </a:rPr>
              <a:t>akan</a:t>
            </a:r>
            <a:r>
              <a:rPr lang="en-AU" sz="1100" dirty="0">
                <a:solidFill>
                  <a:prstClr val="black"/>
                </a:solidFill>
                <a:latin typeface="Arial" panose="020B0604020202020204" pitchFamily="34" charset="0"/>
                <a:cs typeface="Arial" panose="020B0604020202020204" pitchFamily="34" charset="0"/>
              </a:rPr>
              <a:t> </a:t>
            </a:r>
            <a:r>
              <a:rPr lang="en-AU" sz="1100" dirty="0" err="1">
                <a:solidFill>
                  <a:prstClr val="black"/>
                </a:solidFill>
                <a:latin typeface="Arial" panose="020B0604020202020204" pitchFamily="34" charset="0"/>
                <a:cs typeface="Arial" panose="020B0604020202020204" pitchFamily="34" charset="0"/>
              </a:rPr>
              <a:t>muncul</a:t>
            </a:r>
            <a:r>
              <a:rPr lang="en-AU" sz="1100" dirty="0">
                <a:solidFill>
                  <a:prstClr val="black"/>
                </a:solidFill>
                <a:latin typeface="Arial" panose="020B0604020202020204" pitchFamily="34" charset="0"/>
                <a:cs typeface="Arial" panose="020B0604020202020204" pitchFamily="34" charset="0"/>
              </a:rPr>
              <a:t> </a:t>
            </a:r>
            <a:r>
              <a:rPr lang="en-AU" sz="1100" dirty="0" err="1">
                <a:solidFill>
                  <a:prstClr val="black"/>
                </a:solidFill>
                <a:latin typeface="Arial" panose="020B0604020202020204" pitchFamily="34" charset="0"/>
                <a:cs typeface="Arial" panose="020B0604020202020204" pitchFamily="34" charset="0"/>
              </a:rPr>
              <a:t>nomenklatur</a:t>
            </a:r>
            <a:endParaRPr lang="en-AU" sz="1100" dirty="0">
              <a:solidFill>
                <a:prstClr val="black"/>
              </a:solidFill>
              <a:latin typeface="Arial" panose="020B0604020202020204" pitchFamily="34" charset="0"/>
              <a:cs typeface="Arial" panose="020B0604020202020204" pitchFamily="34" charset="0"/>
            </a:endParaRPr>
          </a:p>
          <a:p>
            <a:pPr defTabSz="913632">
              <a:defRPr/>
            </a:pPr>
            <a:r>
              <a:rPr lang="en-AU" sz="1100" dirty="0">
                <a:solidFill>
                  <a:prstClr val="black"/>
                </a:solidFill>
                <a:latin typeface="Arial" panose="020B0604020202020204" pitchFamily="34" charset="0"/>
                <a:cs typeface="Arial" panose="020B0604020202020204" pitchFamily="34" charset="0"/>
              </a:rPr>
              <a:t> </a:t>
            </a:r>
            <a:r>
              <a:rPr lang="en-AU" sz="1100" b="1" dirty="0">
                <a:solidFill>
                  <a:prstClr val="black"/>
                </a:solidFill>
                <a:latin typeface="Arial" panose="020B0604020202020204" pitchFamily="34" charset="0"/>
                <a:cs typeface="Arial" panose="020B0604020202020204" pitchFamily="34" charset="0"/>
              </a:rPr>
              <a:t>“</a:t>
            </a:r>
            <a:r>
              <a:rPr lang="en-AU" sz="1100" b="1" dirty="0" err="1">
                <a:solidFill>
                  <a:prstClr val="black"/>
                </a:solidFill>
                <a:latin typeface="Arial" panose="020B0604020202020204" pitchFamily="34" charset="0"/>
                <a:cs typeface="Arial" panose="020B0604020202020204" pitchFamily="34" charset="0"/>
              </a:rPr>
              <a:t>tanpa</a:t>
            </a:r>
            <a:r>
              <a:rPr lang="en-AU" sz="1100" b="1" dirty="0">
                <a:solidFill>
                  <a:prstClr val="black"/>
                </a:solidFill>
                <a:latin typeface="Arial" panose="020B0604020202020204" pitchFamily="34" charset="0"/>
                <a:cs typeface="Arial" panose="020B0604020202020204" pitchFamily="34" charset="0"/>
              </a:rPr>
              <a:t> sub output”</a:t>
            </a:r>
          </a:p>
        </p:txBody>
      </p:sp>
      <p:sp>
        <p:nvSpPr>
          <p:cNvPr id="9" name="TextBox 8"/>
          <p:cNvSpPr txBox="1"/>
          <p:nvPr/>
        </p:nvSpPr>
        <p:spPr>
          <a:xfrm>
            <a:off x="4731043" y="1428090"/>
            <a:ext cx="2032777" cy="261537"/>
          </a:xfrm>
          <a:prstGeom prst="rect">
            <a:avLst/>
          </a:prstGeom>
          <a:noFill/>
        </p:spPr>
        <p:txBody>
          <a:bodyPr wrap="none" lIns="91365" tIns="45684" rIns="91365" bIns="45684" rtlCol="0">
            <a:spAutoFit/>
          </a:bodyPr>
          <a:lstStyle/>
          <a:p>
            <a:pPr defTabSz="913632">
              <a:defRPr/>
            </a:pPr>
            <a:r>
              <a:rPr lang="en-US" sz="1100" b="1" dirty="0">
                <a:solidFill>
                  <a:prstClr val="black"/>
                </a:solidFill>
                <a:latin typeface="Arial" panose="020B0604020202020204" pitchFamily="34" charset="0"/>
                <a:ea typeface="Source Sans Pro" panose="020B0503030403020204" pitchFamily="34" charset="0"/>
                <a:cs typeface="Arial" panose="020B0604020202020204" pitchFamily="34" charset="0"/>
              </a:rPr>
              <a:t>HAL YANG DIPERHATIKAN</a:t>
            </a:r>
            <a:endParaRPr lang="id-ID" sz="1100" b="1" dirty="0">
              <a:solidFill>
                <a:prstClr val="black"/>
              </a:solidFill>
              <a:latin typeface="Arial" panose="020B0604020202020204" pitchFamily="34" charset="0"/>
              <a:ea typeface="Source Sans Pro" panose="020B0503030403020204" pitchFamily="34" charset="0"/>
              <a:cs typeface="Arial" panose="020B0604020202020204" pitchFamily="34" charset="0"/>
            </a:endParaRPr>
          </a:p>
        </p:txBody>
      </p:sp>
      <p:cxnSp>
        <p:nvCxnSpPr>
          <p:cNvPr id="11" name="Straight Connector 10"/>
          <p:cNvCxnSpPr/>
          <p:nvPr/>
        </p:nvCxnSpPr>
        <p:spPr>
          <a:xfrm>
            <a:off x="4565963" y="1255071"/>
            <a:ext cx="0" cy="2901844"/>
          </a:xfrm>
          <a:prstGeom prst="line">
            <a:avLst/>
          </a:prstGeom>
          <a:ln w="12700">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rotWithShape="1">
          <a:blip r:embed="rId3"/>
          <a:srcRect l="31334" t="29884" r="22296" b="26000"/>
          <a:stretch>
            <a:fillRect/>
          </a:stretch>
        </p:blipFill>
        <p:spPr>
          <a:xfrm>
            <a:off x="1240396" y="1622019"/>
            <a:ext cx="3343756" cy="2095219"/>
          </a:xfrm>
          <a:prstGeom prst="rect">
            <a:avLst/>
          </a:prstGeom>
          <a:ln w="12700" cap="sq">
            <a:solidFill>
              <a:srgbClr val="000000"/>
            </a:solidFill>
            <a:prstDash val="solid"/>
            <a:miter lim="800000"/>
            <a:headEnd/>
            <a:tailEnd/>
          </a:ln>
          <a:effectLst>
            <a:outerShdw blurRad="50800" dist="38100" dir="2700000" algn="tl" rotWithShape="0">
              <a:srgbClr val="000000">
                <a:alpha val="43000"/>
              </a:srgbClr>
            </a:outerShdw>
          </a:effectLst>
        </p:spPr>
      </p:pic>
      <p:sp>
        <p:nvSpPr>
          <p:cNvPr id="13" name="Slide Number Placeholder 2"/>
          <p:cNvSpPr>
            <a:spLocks noGrp="1"/>
          </p:cNvSpPr>
          <p:nvPr/>
        </p:nvSpPr>
        <p:spPr>
          <a:xfrm>
            <a:off x="7113276" y="5006975"/>
            <a:ext cx="446405" cy="251460"/>
          </a:xfrm>
          <a:prstGeom prst="rect">
            <a:avLst/>
          </a:prstGeom>
          <a:solidFill>
            <a:srgbClr val="F9BE19"/>
          </a:solidFill>
        </p:spPr>
        <p:txBody>
          <a:bodyPr vert="horz" lIns="91365" tIns="45684" rIns="91365" bIns="45684"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32">
              <a:defRPr/>
            </a:pPr>
            <a:fld id="{05502A5B-6024-440D-A5A9-5A109256076E}" type="slidenum">
              <a:rPr lang="en-US" b="1">
                <a:solidFill>
                  <a:schemeClr val="tx1"/>
                </a:solidFill>
                <a:latin typeface="Calibri" panose="020F0502020204030204"/>
              </a:rPr>
              <a:pPr defTabSz="913632">
                <a:defRPr/>
              </a:pPr>
              <a:t>156</a:t>
            </a:fld>
            <a:endParaRPr lang="en-US" b="1">
              <a:solidFill>
                <a:schemeClr val="tx1"/>
              </a:solidFill>
              <a:latin typeface="Calibri" panose="020F0502020204030204"/>
            </a:endParaRPr>
          </a:p>
        </p:txBody>
      </p:sp>
    </p:spTree>
    <p:extLst>
      <p:ext uri="{BB962C8B-B14F-4D97-AF65-F5344CB8AC3E}">
        <p14:creationId xmlns:p14="http://schemas.microsoft.com/office/powerpoint/2010/main" val="2901505611"/>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a:spLocks noGrp="1"/>
          </p:cNvSpPr>
          <p:nvPr>
            <p:ph type="title"/>
          </p:nvPr>
        </p:nvSpPr>
        <p:spPr>
          <a:xfrm>
            <a:off x="278340" y="345652"/>
            <a:ext cx="6520220" cy="344032"/>
          </a:xfrm>
        </p:spPr>
        <p:txBody>
          <a:bodyPr>
            <a:noAutofit/>
          </a:bodyPr>
          <a:lstStyle/>
          <a:p>
            <a:pPr algn="l"/>
            <a:r>
              <a:rPr lang="id-ID" altLang="en-US" dirty="0"/>
              <a:t>Lanjutan...</a:t>
            </a:r>
          </a:p>
        </p:txBody>
      </p:sp>
      <p:sp>
        <p:nvSpPr>
          <p:cNvPr id="4" name="TextBox 3"/>
          <p:cNvSpPr txBox="1"/>
          <p:nvPr/>
        </p:nvSpPr>
        <p:spPr>
          <a:xfrm>
            <a:off x="629971" y="1137292"/>
            <a:ext cx="1850035" cy="446203"/>
          </a:xfrm>
          <a:prstGeom prst="rect">
            <a:avLst/>
          </a:prstGeom>
          <a:noFill/>
        </p:spPr>
        <p:txBody>
          <a:bodyPr wrap="none" lIns="91365" tIns="45684" rIns="91365" bIns="45684" rtlCol="0">
            <a:spAutoFit/>
          </a:bodyPr>
          <a:lstStyle/>
          <a:p>
            <a:pPr defTabSz="913632">
              <a:defRPr/>
            </a:pPr>
            <a:r>
              <a:rPr lang="en-US" sz="2300" spc="-150" dirty="0" err="1">
                <a:solidFill>
                  <a:prstClr val="black">
                    <a:lumMod val="85000"/>
                    <a:lumOff val="15000"/>
                  </a:prstClr>
                </a:solidFill>
                <a:latin typeface="Source Sans Pro Light" panose="020B0403030403020204" pitchFamily="34" charset="0"/>
                <a:ea typeface="Source Sans Pro Light" panose="020B0403030403020204" pitchFamily="34" charset="0"/>
              </a:rPr>
              <a:t>cek</a:t>
            </a:r>
            <a:r>
              <a:rPr lang="en-US" sz="2300" spc="-150" dirty="0">
                <a:solidFill>
                  <a:prstClr val="black">
                    <a:lumMod val="85000"/>
                    <a:lumOff val="15000"/>
                  </a:prstClr>
                </a:solidFill>
                <a:latin typeface="Source Sans Pro Light" panose="020B0403030403020204" pitchFamily="34" charset="0"/>
                <a:ea typeface="Source Sans Pro Light" panose="020B0403030403020204" pitchFamily="34" charset="0"/>
              </a:rPr>
              <a:t> </a:t>
            </a:r>
            <a:r>
              <a:rPr lang="en-US" sz="2300" spc="-150" dirty="0" err="1">
                <a:solidFill>
                  <a:prstClr val="black">
                    <a:lumMod val="85000"/>
                    <a:lumOff val="15000"/>
                  </a:prstClr>
                </a:solidFill>
                <a:latin typeface="Source Sans Pro Black" panose="020B0803030403020204" pitchFamily="34" charset="0"/>
                <a:ea typeface="Source Sans Pro Light" panose="020B0403030403020204" pitchFamily="34" charset="0"/>
              </a:rPr>
              <a:t>komponen</a:t>
            </a:r>
            <a:endParaRPr lang="id-ID" sz="2300" spc="-150" dirty="0">
              <a:solidFill>
                <a:prstClr val="black">
                  <a:lumMod val="85000"/>
                  <a:lumOff val="15000"/>
                </a:prstClr>
              </a:solidFill>
              <a:latin typeface="Source Sans Pro Light" panose="020B0403030403020204" pitchFamily="34" charset="0"/>
              <a:ea typeface="Source Sans Pro Light" panose="020B0403030403020204" pitchFamily="34" charset="0"/>
            </a:endParaRPr>
          </a:p>
        </p:txBody>
      </p:sp>
      <p:sp>
        <p:nvSpPr>
          <p:cNvPr id="5" name="Oval 4"/>
          <p:cNvSpPr>
            <a:spLocks noChangeAspect="1"/>
          </p:cNvSpPr>
          <p:nvPr/>
        </p:nvSpPr>
        <p:spPr>
          <a:xfrm>
            <a:off x="406751" y="1248784"/>
            <a:ext cx="223219" cy="223219"/>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6649" tIns="28325" rIns="56649" bIns="28325" numCol="1" spcCol="0" rtlCol="0" fromWordArt="0" anchor="ctr" anchorCtr="0" forceAA="0" compatLnSpc="1">
            <a:noAutofit/>
          </a:bodyPr>
          <a:lstStyle/>
          <a:p>
            <a:pPr algn="ctr" defTabSz="913632">
              <a:defRPr/>
            </a:pPr>
            <a:endParaRPr lang="id-ID" sz="1100" spc="-150">
              <a:solidFill>
                <a:prstClr val="white"/>
              </a:solidFill>
              <a:latin typeface="Calibri" panose="020F0502020204030204"/>
            </a:endParaRPr>
          </a:p>
        </p:txBody>
      </p:sp>
      <p:sp>
        <p:nvSpPr>
          <p:cNvPr id="6" name="TextBox 5"/>
          <p:cNvSpPr txBox="1"/>
          <p:nvPr/>
        </p:nvSpPr>
        <p:spPr>
          <a:xfrm>
            <a:off x="406829" y="3808801"/>
            <a:ext cx="4050958" cy="246149"/>
          </a:xfrm>
          <a:prstGeom prst="rect">
            <a:avLst/>
          </a:prstGeom>
          <a:noFill/>
        </p:spPr>
        <p:txBody>
          <a:bodyPr wrap="none" lIns="91365" tIns="45684" rIns="91365" bIns="45684" rtlCol="0">
            <a:spAutoFit/>
          </a:bodyPr>
          <a:lstStyle/>
          <a:p>
            <a:pPr algn="ctr" defTabSz="913632">
              <a:defRPr/>
            </a:pPr>
            <a:r>
              <a:rPr lang="en-US" sz="1000" dirty="0">
                <a:solidFill>
                  <a:prstClr val="black"/>
                </a:solidFill>
                <a:latin typeface="Arial" panose="020B0604020202020204" pitchFamily="34" charset="0"/>
                <a:cs typeface="Arial" panose="020B0604020202020204" pitchFamily="34" charset="0"/>
              </a:rPr>
              <a:t>Cek </a:t>
            </a:r>
            <a:r>
              <a:rPr lang="en-US" sz="1000" dirty="0" err="1">
                <a:solidFill>
                  <a:prstClr val="black"/>
                </a:solidFill>
                <a:latin typeface="Arial" panose="020B0604020202020204" pitchFamily="34" charset="0"/>
                <a:cs typeface="Arial" panose="020B0604020202020204" pitchFamily="34" charset="0"/>
              </a:rPr>
              <a:t>Komponen</a:t>
            </a:r>
            <a:r>
              <a:rPr lang="en-US" sz="1000" dirty="0">
                <a:solidFill>
                  <a:prstClr val="black"/>
                </a:solidFill>
                <a:latin typeface="Arial" panose="020B0604020202020204" pitchFamily="34" charset="0"/>
                <a:cs typeface="Arial" panose="020B0604020202020204" pitchFamily="34" charset="0"/>
              </a:rPr>
              <a:t> dan </a:t>
            </a:r>
            <a:r>
              <a:rPr lang="en-US" sz="1000" dirty="0" err="1">
                <a:solidFill>
                  <a:prstClr val="black"/>
                </a:solidFill>
                <a:latin typeface="Arial" panose="020B0604020202020204" pitchFamily="34" charset="0"/>
                <a:cs typeface="Arial" panose="020B0604020202020204" pitchFamily="34" charset="0"/>
              </a:rPr>
              <a:t>klik</a:t>
            </a:r>
            <a:r>
              <a:rPr lang="en-US" sz="1000" dirty="0">
                <a:solidFill>
                  <a:prstClr val="black"/>
                </a:solidFill>
                <a:latin typeface="Arial" panose="020B0604020202020204" pitchFamily="34" charset="0"/>
                <a:cs typeface="Arial" panose="020B0604020202020204" pitchFamily="34" charset="0"/>
              </a:rPr>
              <a:t> </a:t>
            </a:r>
            <a:r>
              <a:rPr lang="en-US" sz="1000" dirty="0" err="1">
                <a:solidFill>
                  <a:prstClr val="black"/>
                </a:solidFill>
                <a:latin typeface="Arial" panose="020B0604020202020204" pitchFamily="34" charset="0"/>
                <a:cs typeface="Arial" panose="020B0604020202020204" pitchFamily="34" charset="0"/>
              </a:rPr>
              <a:t>baris</a:t>
            </a:r>
            <a:r>
              <a:rPr lang="en-US" sz="1000" dirty="0">
                <a:solidFill>
                  <a:prstClr val="black"/>
                </a:solidFill>
                <a:latin typeface="Arial" panose="020B0604020202020204" pitchFamily="34" charset="0"/>
                <a:cs typeface="Arial" panose="020B0604020202020204" pitchFamily="34" charset="0"/>
              </a:rPr>
              <a:t> </a:t>
            </a:r>
            <a:r>
              <a:rPr lang="en-US" sz="1000" dirty="0" err="1">
                <a:solidFill>
                  <a:prstClr val="black"/>
                </a:solidFill>
                <a:latin typeface="Arial" panose="020B0604020202020204" pitchFamily="34" charset="0"/>
                <a:cs typeface="Arial" panose="020B0604020202020204" pitchFamily="34" charset="0"/>
              </a:rPr>
              <a:t>kode</a:t>
            </a:r>
            <a:r>
              <a:rPr lang="en-US" sz="1000" dirty="0">
                <a:solidFill>
                  <a:prstClr val="black"/>
                </a:solidFill>
                <a:latin typeface="Arial" panose="020B0604020202020204" pitchFamily="34" charset="0"/>
                <a:cs typeface="Arial" panose="020B0604020202020204" pitchFamily="34" charset="0"/>
              </a:rPr>
              <a:t> dan/</a:t>
            </a:r>
            <a:r>
              <a:rPr lang="en-US" sz="1000" dirty="0" err="1">
                <a:solidFill>
                  <a:prstClr val="black"/>
                </a:solidFill>
                <a:latin typeface="Arial" panose="020B0604020202020204" pitchFamily="34" charset="0"/>
                <a:cs typeface="Arial" panose="020B0604020202020204" pitchFamily="34" charset="0"/>
              </a:rPr>
              <a:t>atau</a:t>
            </a:r>
            <a:r>
              <a:rPr lang="en-US" sz="1000" dirty="0">
                <a:solidFill>
                  <a:prstClr val="black"/>
                </a:solidFill>
                <a:latin typeface="Arial" panose="020B0604020202020204" pitchFamily="34" charset="0"/>
                <a:cs typeface="Arial" panose="020B0604020202020204" pitchFamily="34" charset="0"/>
              </a:rPr>
              <a:t> </a:t>
            </a:r>
            <a:r>
              <a:rPr lang="en-US" sz="1000" dirty="0" err="1">
                <a:solidFill>
                  <a:prstClr val="black"/>
                </a:solidFill>
                <a:latin typeface="Arial" panose="020B0604020202020204" pitchFamily="34" charset="0"/>
                <a:cs typeface="Arial" panose="020B0604020202020204" pitchFamily="34" charset="0"/>
              </a:rPr>
              <a:t>nomenklatur</a:t>
            </a:r>
            <a:r>
              <a:rPr lang="en-US" sz="1000" dirty="0">
                <a:solidFill>
                  <a:prstClr val="black"/>
                </a:solidFill>
                <a:latin typeface="Arial" panose="020B0604020202020204" pitchFamily="34" charset="0"/>
                <a:cs typeface="Arial" panose="020B0604020202020204" pitchFamily="34" charset="0"/>
              </a:rPr>
              <a:t> </a:t>
            </a:r>
            <a:r>
              <a:rPr lang="en-US" sz="1000" dirty="0" err="1">
                <a:solidFill>
                  <a:prstClr val="black"/>
                </a:solidFill>
                <a:latin typeface="Arial" panose="020B0604020202020204" pitchFamily="34" charset="0"/>
                <a:cs typeface="Arial" panose="020B0604020202020204" pitchFamily="34" charset="0"/>
              </a:rPr>
              <a:t>komponen</a:t>
            </a:r>
            <a:endParaRPr lang="id-ID" sz="1000" dirty="0">
              <a:solidFill>
                <a:prstClr val="black"/>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rotWithShape="1">
          <a:blip r:embed="rId2"/>
          <a:srcRect l="22788" t="22882" r="68000" b="40772"/>
          <a:stretch>
            <a:fillRect/>
          </a:stretch>
        </p:blipFill>
        <p:spPr>
          <a:xfrm>
            <a:off x="373640" y="1630321"/>
            <a:ext cx="937787" cy="2081422"/>
          </a:xfrm>
          <a:prstGeom prst="rect">
            <a:avLst/>
          </a:prstGeom>
          <a:ln w="12700" cap="sq">
            <a:solidFill>
              <a:srgbClr val="000000"/>
            </a:solidFill>
            <a:prstDash val="solid"/>
            <a:miter lim="800000"/>
            <a:headEnd/>
            <a:tailEnd/>
          </a:ln>
          <a:effectLst>
            <a:outerShdw blurRad="50800" dist="38100" dir="2700000" algn="tl" rotWithShape="0">
              <a:srgbClr val="000000">
                <a:alpha val="43000"/>
              </a:srgbClr>
            </a:outerShdw>
          </a:effectLst>
        </p:spPr>
      </p:pic>
      <p:sp>
        <p:nvSpPr>
          <p:cNvPr id="8" name="Rectangle 7"/>
          <p:cNvSpPr/>
          <p:nvPr/>
        </p:nvSpPr>
        <p:spPr>
          <a:xfrm>
            <a:off x="4926072" y="1940167"/>
            <a:ext cx="2556000" cy="769369"/>
          </a:xfrm>
          <a:prstGeom prst="rect">
            <a:avLst/>
          </a:prstGeom>
        </p:spPr>
        <p:txBody>
          <a:bodyPr wrap="square" lIns="91365" tIns="45684" rIns="91365" bIns="45684">
            <a:spAutoFit/>
          </a:bodyPr>
          <a:lstStyle/>
          <a:p>
            <a:pPr defTabSz="913632">
              <a:defRPr/>
            </a:pPr>
            <a:r>
              <a:rPr lang="en-AU" sz="1100" dirty="0">
                <a:solidFill>
                  <a:prstClr val="black"/>
                </a:solidFill>
                <a:latin typeface="Arial" panose="020B0604020202020204" pitchFamily="34" charset="0"/>
                <a:cs typeface="Arial" panose="020B0604020202020204" pitchFamily="34" charset="0"/>
              </a:rPr>
              <a:t>Jika </a:t>
            </a:r>
            <a:r>
              <a:rPr lang="en-AU" sz="1100" dirty="0" err="1">
                <a:solidFill>
                  <a:prstClr val="black"/>
                </a:solidFill>
                <a:latin typeface="Arial" panose="020B0604020202020204" pitchFamily="34" charset="0"/>
                <a:cs typeface="Arial" panose="020B0604020202020204" pitchFamily="34" charset="0"/>
              </a:rPr>
              <a:t>terdapat</a:t>
            </a:r>
            <a:r>
              <a:rPr lang="en-AU" sz="1100" dirty="0">
                <a:solidFill>
                  <a:prstClr val="black"/>
                </a:solidFill>
                <a:latin typeface="Arial" panose="020B0604020202020204" pitchFamily="34" charset="0"/>
                <a:cs typeface="Arial" panose="020B0604020202020204" pitchFamily="34" charset="0"/>
              </a:rPr>
              <a:t> </a:t>
            </a:r>
            <a:r>
              <a:rPr lang="en-AU" sz="1100" dirty="0" err="1">
                <a:solidFill>
                  <a:prstClr val="black"/>
                </a:solidFill>
                <a:latin typeface="Arial" panose="020B0604020202020204" pitchFamily="34" charset="0"/>
                <a:cs typeface="Arial" panose="020B0604020202020204" pitchFamily="34" charset="0"/>
              </a:rPr>
              <a:t>lebih</a:t>
            </a:r>
            <a:r>
              <a:rPr lang="en-AU" sz="1100" dirty="0">
                <a:solidFill>
                  <a:prstClr val="black"/>
                </a:solidFill>
                <a:latin typeface="Arial" panose="020B0604020202020204" pitchFamily="34" charset="0"/>
                <a:cs typeface="Arial" panose="020B0604020202020204" pitchFamily="34" charset="0"/>
              </a:rPr>
              <a:t> </a:t>
            </a:r>
            <a:r>
              <a:rPr lang="en-AU" sz="1100" dirty="0" err="1">
                <a:solidFill>
                  <a:prstClr val="black"/>
                </a:solidFill>
                <a:latin typeface="Arial" panose="020B0604020202020204" pitchFamily="34" charset="0"/>
                <a:cs typeface="Arial" panose="020B0604020202020204" pitchFamily="34" charset="0"/>
              </a:rPr>
              <a:t>dari</a:t>
            </a:r>
            <a:r>
              <a:rPr lang="en-AU" sz="1100" dirty="0">
                <a:solidFill>
                  <a:prstClr val="black"/>
                </a:solidFill>
                <a:latin typeface="Arial" panose="020B0604020202020204" pitchFamily="34" charset="0"/>
                <a:cs typeface="Arial" panose="020B0604020202020204" pitchFamily="34" charset="0"/>
              </a:rPr>
              <a:t> </a:t>
            </a:r>
            <a:r>
              <a:rPr lang="en-AU" sz="1100" dirty="0" err="1">
                <a:solidFill>
                  <a:prstClr val="black"/>
                </a:solidFill>
                <a:latin typeface="Arial" panose="020B0604020202020204" pitchFamily="34" charset="0"/>
                <a:cs typeface="Arial" panose="020B0604020202020204" pitchFamily="34" charset="0"/>
              </a:rPr>
              <a:t>satu</a:t>
            </a:r>
            <a:r>
              <a:rPr lang="en-AU" sz="1100" dirty="0">
                <a:solidFill>
                  <a:prstClr val="black"/>
                </a:solidFill>
                <a:latin typeface="Arial" panose="020B0604020202020204" pitchFamily="34" charset="0"/>
                <a:cs typeface="Arial" panose="020B0604020202020204" pitchFamily="34" charset="0"/>
              </a:rPr>
              <a:t> </a:t>
            </a:r>
            <a:r>
              <a:rPr lang="en-AU" sz="1100" dirty="0" err="1">
                <a:solidFill>
                  <a:prstClr val="black"/>
                </a:solidFill>
                <a:latin typeface="Arial" panose="020B0604020202020204" pitchFamily="34" charset="0"/>
                <a:cs typeface="Arial" panose="020B0604020202020204" pitchFamily="34" charset="0"/>
              </a:rPr>
              <a:t>komponen</a:t>
            </a:r>
            <a:r>
              <a:rPr lang="en-AU" sz="1100" dirty="0">
                <a:solidFill>
                  <a:prstClr val="black"/>
                </a:solidFill>
                <a:latin typeface="Arial" panose="020B0604020202020204" pitchFamily="34" charset="0"/>
                <a:cs typeface="Arial" panose="020B0604020202020204" pitchFamily="34" charset="0"/>
              </a:rPr>
              <a:t> </a:t>
            </a:r>
            <a:r>
              <a:rPr lang="en-AU" sz="1100" dirty="0" err="1">
                <a:solidFill>
                  <a:prstClr val="black"/>
                </a:solidFill>
                <a:latin typeface="Arial" panose="020B0604020202020204" pitchFamily="34" charset="0"/>
                <a:cs typeface="Arial" panose="020B0604020202020204" pitchFamily="34" charset="0"/>
              </a:rPr>
              <a:t>dalam</a:t>
            </a:r>
            <a:r>
              <a:rPr lang="en-AU" sz="1100" dirty="0">
                <a:solidFill>
                  <a:prstClr val="black"/>
                </a:solidFill>
                <a:latin typeface="Arial" panose="020B0604020202020204" pitchFamily="34" charset="0"/>
                <a:cs typeface="Arial" panose="020B0604020202020204" pitchFamily="34" charset="0"/>
              </a:rPr>
              <a:t> </a:t>
            </a:r>
            <a:r>
              <a:rPr lang="en-AU" sz="1100" dirty="0" err="1">
                <a:solidFill>
                  <a:prstClr val="black"/>
                </a:solidFill>
                <a:latin typeface="Arial" panose="020B0604020202020204" pitchFamily="34" charset="0"/>
                <a:cs typeface="Arial" panose="020B0604020202020204" pitchFamily="34" charset="0"/>
              </a:rPr>
              <a:t>satu</a:t>
            </a:r>
            <a:r>
              <a:rPr lang="en-AU" sz="1100" dirty="0">
                <a:solidFill>
                  <a:prstClr val="black"/>
                </a:solidFill>
                <a:latin typeface="Arial" panose="020B0604020202020204" pitchFamily="34" charset="0"/>
                <a:cs typeface="Arial" panose="020B0604020202020204" pitchFamily="34" charset="0"/>
              </a:rPr>
              <a:t> sub output, User K8 </a:t>
            </a:r>
            <a:r>
              <a:rPr lang="en-AU" sz="1100" dirty="0" err="1">
                <a:solidFill>
                  <a:prstClr val="black"/>
                </a:solidFill>
                <a:latin typeface="Arial" panose="020B0604020202020204" pitchFamily="34" charset="0"/>
                <a:cs typeface="Arial" panose="020B0604020202020204" pitchFamily="34" charset="0"/>
              </a:rPr>
              <a:t>harus</a:t>
            </a:r>
            <a:r>
              <a:rPr lang="en-AU" sz="1100" dirty="0">
                <a:solidFill>
                  <a:prstClr val="black"/>
                </a:solidFill>
                <a:latin typeface="Arial" panose="020B0604020202020204" pitchFamily="34" charset="0"/>
                <a:cs typeface="Arial" panose="020B0604020202020204" pitchFamily="34" charset="0"/>
              </a:rPr>
              <a:t> </a:t>
            </a:r>
            <a:r>
              <a:rPr lang="en-AU" sz="1100" dirty="0" err="1">
                <a:solidFill>
                  <a:prstClr val="black"/>
                </a:solidFill>
                <a:latin typeface="Arial" panose="020B0604020202020204" pitchFamily="34" charset="0"/>
                <a:cs typeface="Arial" panose="020B0604020202020204" pitchFamily="34" charset="0"/>
              </a:rPr>
              <a:t>melakukan</a:t>
            </a:r>
            <a:r>
              <a:rPr lang="en-AU" sz="1100" dirty="0">
                <a:solidFill>
                  <a:prstClr val="black"/>
                </a:solidFill>
                <a:latin typeface="Arial" panose="020B0604020202020204" pitchFamily="34" charset="0"/>
                <a:cs typeface="Arial" panose="020B0604020202020204" pitchFamily="34" charset="0"/>
              </a:rPr>
              <a:t> </a:t>
            </a:r>
            <a:r>
              <a:rPr lang="en-AU" sz="1100" dirty="0" err="1">
                <a:solidFill>
                  <a:prstClr val="black"/>
                </a:solidFill>
                <a:latin typeface="Arial" panose="020B0604020202020204" pitchFamily="34" charset="0"/>
                <a:cs typeface="Arial" panose="020B0604020202020204" pitchFamily="34" charset="0"/>
              </a:rPr>
              <a:t>pemantauan</a:t>
            </a:r>
            <a:r>
              <a:rPr lang="en-AU" sz="1100" dirty="0">
                <a:solidFill>
                  <a:prstClr val="black"/>
                </a:solidFill>
                <a:latin typeface="Arial" panose="020B0604020202020204" pitchFamily="34" charset="0"/>
                <a:cs typeface="Arial" panose="020B0604020202020204" pitchFamily="34" charset="0"/>
              </a:rPr>
              <a:t> dan </a:t>
            </a:r>
            <a:r>
              <a:rPr lang="en-AU" sz="1100" dirty="0" err="1">
                <a:solidFill>
                  <a:prstClr val="black"/>
                </a:solidFill>
                <a:latin typeface="Arial" panose="020B0604020202020204" pitchFamily="34" charset="0"/>
                <a:cs typeface="Arial" panose="020B0604020202020204" pitchFamily="34" charset="0"/>
              </a:rPr>
              <a:t>menginput</a:t>
            </a:r>
            <a:r>
              <a:rPr lang="en-AU" sz="1100" dirty="0">
                <a:solidFill>
                  <a:prstClr val="black"/>
                </a:solidFill>
                <a:latin typeface="Arial" panose="020B0604020202020204" pitchFamily="34" charset="0"/>
                <a:cs typeface="Arial" panose="020B0604020202020204" pitchFamily="34" charset="0"/>
              </a:rPr>
              <a:t> data </a:t>
            </a:r>
            <a:r>
              <a:rPr lang="en-AU" sz="1100" dirty="0" err="1">
                <a:solidFill>
                  <a:prstClr val="black"/>
                </a:solidFill>
                <a:latin typeface="Arial" panose="020B0604020202020204" pitchFamily="34" charset="0"/>
                <a:cs typeface="Arial" panose="020B0604020202020204" pitchFamily="34" charset="0"/>
              </a:rPr>
              <a:t>realisasi</a:t>
            </a:r>
            <a:r>
              <a:rPr lang="en-AU" sz="1100" dirty="0">
                <a:solidFill>
                  <a:prstClr val="black"/>
                </a:solidFill>
                <a:latin typeface="Arial" panose="020B0604020202020204" pitchFamily="34" charset="0"/>
                <a:cs typeface="Arial" panose="020B0604020202020204" pitchFamily="34" charset="0"/>
              </a:rPr>
              <a:t> pada </a:t>
            </a:r>
            <a:r>
              <a:rPr lang="en-AU" sz="1100" dirty="0" err="1">
                <a:solidFill>
                  <a:prstClr val="black"/>
                </a:solidFill>
                <a:latin typeface="Arial" panose="020B0604020202020204" pitchFamily="34" charset="0"/>
                <a:cs typeface="Arial" panose="020B0604020202020204" pitchFamily="34" charset="0"/>
              </a:rPr>
              <a:t>semua</a:t>
            </a:r>
            <a:r>
              <a:rPr lang="en-AU" sz="1100" dirty="0">
                <a:solidFill>
                  <a:prstClr val="black"/>
                </a:solidFill>
                <a:latin typeface="Arial" panose="020B0604020202020204" pitchFamily="34" charset="0"/>
                <a:cs typeface="Arial" panose="020B0604020202020204" pitchFamily="34" charset="0"/>
              </a:rPr>
              <a:t> </a:t>
            </a:r>
            <a:r>
              <a:rPr lang="en-AU" sz="1100" dirty="0" err="1">
                <a:solidFill>
                  <a:prstClr val="black"/>
                </a:solidFill>
                <a:latin typeface="Arial" panose="020B0604020202020204" pitchFamily="34" charset="0"/>
                <a:cs typeface="Arial" panose="020B0604020202020204" pitchFamily="34" charset="0"/>
              </a:rPr>
              <a:t>komponen</a:t>
            </a:r>
            <a:endParaRPr lang="en-AU" sz="1100" dirty="0">
              <a:solidFill>
                <a:prstClr val="black"/>
              </a:solidFill>
              <a:latin typeface="Arial" panose="020B0604020202020204" pitchFamily="34" charset="0"/>
              <a:cs typeface="Arial" panose="020B0604020202020204" pitchFamily="34" charset="0"/>
            </a:endParaRPr>
          </a:p>
        </p:txBody>
      </p:sp>
      <p:sp>
        <p:nvSpPr>
          <p:cNvPr id="9" name="TextBox 8"/>
          <p:cNvSpPr txBox="1"/>
          <p:nvPr/>
        </p:nvSpPr>
        <p:spPr>
          <a:xfrm>
            <a:off x="4836549" y="1630322"/>
            <a:ext cx="2032777" cy="261537"/>
          </a:xfrm>
          <a:prstGeom prst="rect">
            <a:avLst/>
          </a:prstGeom>
          <a:noFill/>
        </p:spPr>
        <p:txBody>
          <a:bodyPr wrap="none" lIns="91365" tIns="45684" rIns="91365" bIns="45684" rtlCol="0">
            <a:spAutoFit/>
          </a:bodyPr>
          <a:lstStyle/>
          <a:p>
            <a:pPr defTabSz="913632">
              <a:defRPr/>
            </a:pPr>
            <a:r>
              <a:rPr lang="en-US" sz="1100" b="1" dirty="0">
                <a:solidFill>
                  <a:prstClr val="black"/>
                </a:solidFill>
                <a:latin typeface="Arial" panose="020B0604020202020204" pitchFamily="34" charset="0"/>
                <a:ea typeface="Source Sans Pro" panose="020B0503030403020204" pitchFamily="34" charset="0"/>
                <a:cs typeface="Arial" panose="020B0604020202020204" pitchFamily="34" charset="0"/>
              </a:rPr>
              <a:t>HAL YANG DIPERHATIKAN</a:t>
            </a:r>
            <a:endParaRPr lang="id-ID" sz="1100" b="1" dirty="0">
              <a:solidFill>
                <a:prstClr val="black"/>
              </a:solidFill>
              <a:latin typeface="Arial" panose="020B0604020202020204" pitchFamily="34" charset="0"/>
              <a:ea typeface="Source Sans Pro" panose="020B0503030403020204" pitchFamily="34" charset="0"/>
              <a:cs typeface="Arial" panose="020B0604020202020204" pitchFamily="34" charset="0"/>
            </a:endParaRPr>
          </a:p>
        </p:txBody>
      </p:sp>
      <p:cxnSp>
        <p:nvCxnSpPr>
          <p:cNvPr id="10" name="Straight Connector 9"/>
          <p:cNvCxnSpPr/>
          <p:nvPr/>
        </p:nvCxnSpPr>
        <p:spPr>
          <a:xfrm>
            <a:off x="4911107" y="1870479"/>
            <a:ext cx="566976"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791414" y="1256543"/>
            <a:ext cx="0" cy="2901844"/>
          </a:xfrm>
          <a:prstGeom prst="line">
            <a:avLst/>
          </a:prstGeom>
          <a:ln w="12700">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rotWithShape="1">
          <a:blip r:embed="rId3"/>
          <a:srcRect l="31778" t="24485" r="22148" b="22708"/>
          <a:stretch>
            <a:fillRect/>
          </a:stretch>
        </p:blipFill>
        <p:spPr>
          <a:xfrm>
            <a:off x="1360190" y="1630321"/>
            <a:ext cx="3224268" cy="2078668"/>
          </a:xfrm>
          <a:prstGeom prst="rect">
            <a:avLst/>
          </a:prstGeom>
          <a:ln w="12700" cap="sq">
            <a:solidFill>
              <a:srgbClr val="000000"/>
            </a:solidFill>
            <a:prstDash val="solid"/>
            <a:miter lim="800000"/>
            <a:headEnd/>
            <a:tailEnd/>
          </a:ln>
          <a:effectLst>
            <a:outerShdw blurRad="50800" dist="38100" dir="2700000" algn="tl" rotWithShape="0">
              <a:srgbClr val="000000">
                <a:alpha val="43000"/>
              </a:srgbClr>
            </a:outerShdw>
          </a:effectLst>
        </p:spPr>
      </p:pic>
      <p:sp>
        <p:nvSpPr>
          <p:cNvPr id="13" name="Slide Number Placeholder 2"/>
          <p:cNvSpPr>
            <a:spLocks noGrp="1"/>
          </p:cNvSpPr>
          <p:nvPr/>
        </p:nvSpPr>
        <p:spPr>
          <a:xfrm>
            <a:off x="7113276" y="5006975"/>
            <a:ext cx="446405" cy="251460"/>
          </a:xfrm>
          <a:prstGeom prst="rect">
            <a:avLst/>
          </a:prstGeom>
          <a:solidFill>
            <a:srgbClr val="F9BE19"/>
          </a:solidFill>
        </p:spPr>
        <p:txBody>
          <a:bodyPr vert="horz" lIns="91365" tIns="45684" rIns="91365" bIns="45684"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32">
              <a:defRPr/>
            </a:pPr>
            <a:fld id="{05502A5B-6024-440D-A5A9-5A109256076E}" type="slidenum">
              <a:rPr lang="en-US" b="1">
                <a:solidFill>
                  <a:schemeClr val="tx1"/>
                </a:solidFill>
                <a:latin typeface="Calibri" panose="020F0502020204030204"/>
              </a:rPr>
              <a:pPr defTabSz="913632">
                <a:defRPr/>
              </a:pPr>
              <a:t>157</a:t>
            </a:fld>
            <a:endParaRPr lang="en-US" b="1">
              <a:solidFill>
                <a:schemeClr val="tx1"/>
              </a:solidFill>
              <a:latin typeface="Calibri" panose="020F0502020204030204"/>
            </a:endParaRPr>
          </a:p>
        </p:txBody>
      </p:sp>
    </p:spTree>
    <p:extLst>
      <p:ext uri="{BB962C8B-B14F-4D97-AF65-F5344CB8AC3E}">
        <p14:creationId xmlns:p14="http://schemas.microsoft.com/office/powerpoint/2010/main" val="1159544373"/>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a:spLocks noGrp="1"/>
          </p:cNvSpPr>
          <p:nvPr>
            <p:ph type="title"/>
          </p:nvPr>
        </p:nvSpPr>
        <p:spPr>
          <a:xfrm>
            <a:off x="427960" y="361736"/>
            <a:ext cx="6520220" cy="344032"/>
          </a:xfrm>
        </p:spPr>
        <p:txBody>
          <a:bodyPr>
            <a:noAutofit/>
          </a:bodyPr>
          <a:lstStyle/>
          <a:p>
            <a:pPr algn="l"/>
            <a:r>
              <a:rPr lang="id-ID" altLang="en-US" dirty="0"/>
              <a:t>Lanjutan ...</a:t>
            </a:r>
          </a:p>
        </p:txBody>
      </p:sp>
      <p:sp>
        <p:nvSpPr>
          <p:cNvPr id="4" name="TextBox 3"/>
          <p:cNvSpPr txBox="1"/>
          <p:nvPr/>
        </p:nvSpPr>
        <p:spPr>
          <a:xfrm>
            <a:off x="672300" y="1030518"/>
            <a:ext cx="2532914" cy="446203"/>
          </a:xfrm>
          <a:prstGeom prst="rect">
            <a:avLst/>
          </a:prstGeom>
          <a:noFill/>
        </p:spPr>
        <p:txBody>
          <a:bodyPr wrap="none" lIns="91365" tIns="45684" rIns="91365" bIns="45684" rtlCol="0">
            <a:spAutoFit/>
          </a:bodyPr>
          <a:lstStyle/>
          <a:p>
            <a:pPr defTabSz="913632">
              <a:defRPr/>
            </a:pPr>
            <a:r>
              <a:rPr lang="en-US" sz="2300" spc="-150" dirty="0" err="1">
                <a:solidFill>
                  <a:prstClr val="black">
                    <a:lumMod val="85000"/>
                    <a:lumOff val="15000"/>
                  </a:prstClr>
                </a:solidFill>
                <a:latin typeface="Source Sans Pro Light" panose="020B0403030403020204" pitchFamily="34" charset="0"/>
                <a:ea typeface="Source Sans Pro Light" panose="020B0403030403020204" pitchFamily="34" charset="0"/>
              </a:rPr>
              <a:t>isi</a:t>
            </a:r>
            <a:r>
              <a:rPr lang="en-US" sz="2300" spc="-150" dirty="0">
                <a:solidFill>
                  <a:prstClr val="black">
                    <a:lumMod val="85000"/>
                    <a:lumOff val="15000"/>
                  </a:prstClr>
                </a:solidFill>
                <a:latin typeface="Source Sans Pro Light" panose="020B0403030403020204" pitchFamily="34" charset="0"/>
                <a:ea typeface="Source Sans Pro Light" panose="020B0403030403020204" pitchFamily="34" charset="0"/>
              </a:rPr>
              <a:t> </a:t>
            </a:r>
            <a:r>
              <a:rPr lang="en-US" sz="2300" spc="-150" dirty="0" err="1">
                <a:solidFill>
                  <a:prstClr val="black">
                    <a:lumMod val="85000"/>
                    <a:lumOff val="15000"/>
                  </a:prstClr>
                </a:solidFill>
                <a:latin typeface="Source Sans Pro Black" panose="020B0803030403020204" pitchFamily="34" charset="0"/>
                <a:ea typeface="Source Sans Pro Light" panose="020B0403030403020204" pitchFamily="34" charset="0"/>
              </a:rPr>
              <a:t>rincian</a:t>
            </a:r>
            <a:r>
              <a:rPr lang="en-US" sz="2300" spc="-150" dirty="0">
                <a:solidFill>
                  <a:prstClr val="black">
                    <a:lumMod val="85000"/>
                    <a:lumOff val="15000"/>
                  </a:prstClr>
                </a:solidFill>
                <a:latin typeface="Source Sans Pro Light" panose="020B0403030403020204" pitchFamily="34" charset="0"/>
                <a:ea typeface="Source Sans Pro Light" panose="020B0403030403020204" pitchFamily="34" charset="0"/>
              </a:rPr>
              <a:t> </a:t>
            </a:r>
            <a:r>
              <a:rPr lang="en-US" sz="2300" spc="-150" dirty="0" err="1">
                <a:solidFill>
                  <a:prstClr val="black">
                    <a:lumMod val="85000"/>
                    <a:lumOff val="15000"/>
                  </a:prstClr>
                </a:solidFill>
                <a:latin typeface="Source Sans Pro Black" panose="020B0803030403020204" pitchFamily="34" charset="0"/>
                <a:ea typeface="Source Sans Pro Light" panose="020B0403030403020204" pitchFamily="34" charset="0"/>
              </a:rPr>
              <a:t>komponen</a:t>
            </a:r>
            <a:endParaRPr lang="id-ID" sz="2300" spc="-150" dirty="0">
              <a:solidFill>
                <a:prstClr val="black">
                  <a:lumMod val="85000"/>
                  <a:lumOff val="15000"/>
                </a:prstClr>
              </a:solidFill>
              <a:latin typeface="Source Sans Pro Light" panose="020B0403030403020204" pitchFamily="34" charset="0"/>
              <a:ea typeface="Source Sans Pro Light" panose="020B0403030403020204" pitchFamily="34" charset="0"/>
            </a:endParaRPr>
          </a:p>
        </p:txBody>
      </p:sp>
      <p:sp>
        <p:nvSpPr>
          <p:cNvPr id="5" name="Oval 4"/>
          <p:cNvSpPr>
            <a:spLocks noChangeAspect="1"/>
          </p:cNvSpPr>
          <p:nvPr/>
        </p:nvSpPr>
        <p:spPr>
          <a:xfrm>
            <a:off x="449080" y="1142010"/>
            <a:ext cx="223219" cy="223219"/>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6649" tIns="28325" rIns="56649" bIns="28325" numCol="1" spcCol="0" rtlCol="0" fromWordArt="0" anchor="ctr" anchorCtr="0" forceAA="0" compatLnSpc="1">
            <a:noAutofit/>
          </a:bodyPr>
          <a:lstStyle/>
          <a:p>
            <a:pPr algn="ctr" defTabSz="913632">
              <a:defRPr/>
            </a:pPr>
            <a:endParaRPr lang="id-ID" sz="1100" spc="-150">
              <a:solidFill>
                <a:prstClr val="white"/>
              </a:solidFill>
              <a:latin typeface="Calibri" panose="020F0502020204030204"/>
            </a:endParaRPr>
          </a:p>
        </p:txBody>
      </p:sp>
      <p:sp>
        <p:nvSpPr>
          <p:cNvPr id="6" name="TextBox 5"/>
          <p:cNvSpPr txBox="1"/>
          <p:nvPr/>
        </p:nvSpPr>
        <p:spPr>
          <a:xfrm>
            <a:off x="1371190" y="3974424"/>
            <a:ext cx="1742633" cy="246149"/>
          </a:xfrm>
          <a:prstGeom prst="rect">
            <a:avLst/>
          </a:prstGeom>
          <a:noFill/>
        </p:spPr>
        <p:txBody>
          <a:bodyPr wrap="none" lIns="91365" tIns="45684" rIns="91365" bIns="45684" rtlCol="0">
            <a:spAutoFit/>
          </a:bodyPr>
          <a:lstStyle/>
          <a:p>
            <a:pPr defTabSz="913632">
              <a:defRPr/>
            </a:pPr>
            <a:r>
              <a:rPr lang="en-US" sz="1000" dirty="0" err="1">
                <a:solidFill>
                  <a:prstClr val="black"/>
                </a:solidFill>
                <a:latin typeface="Arial" panose="020B0604020202020204" pitchFamily="34" charset="0"/>
                <a:cs typeface="Arial" panose="020B0604020202020204" pitchFamily="34" charset="0"/>
              </a:rPr>
              <a:t>Lengkapi</a:t>
            </a:r>
            <a:r>
              <a:rPr lang="en-US" sz="1000" dirty="0">
                <a:solidFill>
                  <a:prstClr val="black"/>
                </a:solidFill>
                <a:latin typeface="Arial" panose="020B0604020202020204" pitchFamily="34" charset="0"/>
                <a:cs typeface="Arial" panose="020B0604020202020204" pitchFamily="34" charset="0"/>
              </a:rPr>
              <a:t> </a:t>
            </a:r>
            <a:r>
              <a:rPr lang="en-US" sz="1000" dirty="0" err="1">
                <a:solidFill>
                  <a:prstClr val="black"/>
                </a:solidFill>
                <a:latin typeface="Arial" panose="020B0604020202020204" pitchFamily="34" charset="0"/>
                <a:cs typeface="Arial" panose="020B0604020202020204" pitchFamily="34" charset="0"/>
              </a:rPr>
              <a:t>rincian</a:t>
            </a:r>
            <a:r>
              <a:rPr lang="en-US" sz="1000" dirty="0">
                <a:solidFill>
                  <a:prstClr val="black"/>
                </a:solidFill>
                <a:latin typeface="Arial" panose="020B0604020202020204" pitchFamily="34" charset="0"/>
                <a:cs typeface="Arial" panose="020B0604020202020204" pitchFamily="34" charset="0"/>
              </a:rPr>
              <a:t> </a:t>
            </a:r>
            <a:r>
              <a:rPr lang="en-US" sz="1000" dirty="0" err="1">
                <a:solidFill>
                  <a:prstClr val="black"/>
                </a:solidFill>
                <a:latin typeface="Arial" panose="020B0604020202020204" pitchFamily="34" charset="0"/>
                <a:cs typeface="Arial" panose="020B0604020202020204" pitchFamily="34" charset="0"/>
              </a:rPr>
              <a:t>komponen</a:t>
            </a:r>
            <a:endParaRPr lang="en-US" sz="1000" dirty="0">
              <a:solidFill>
                <a:prstClr val="black"/>
              </a:solidFill>
              <a:latin typeface="Arial" panose="020B0604020202020204" pitchFamily="34" charset="0"/>
              <a:cs typeface="Arial" panose="020B0604020202020204" pitchFamily="34" charset="0"/>
            </a:endParaRPr>
          </a:p>
        </p:txBody>
      </p:sp>
      <p:sp>
        <p:nvSpPr>
          <p:cNvPr id="7" name="Rectangle 6"/>
          <p:cNvSpPr/>
          <p:nvPr/>
        </p:nvSpPr>
        <p:spPr>
          <a:xfrm>
            <a:off x="4729985" y="1815786"/>
            <a:ext cx="2742280" cy="1446477"/>
          </a:xfrm>
          <a:prstGeom prst="rect">
            <a:avLst/>
          </a:prstGeom>
        </p:spPr>
        <p:txBody>
          <a:bodyPr wrap="square" lIns="91365" tIns="45684" rIns="91365" bIns="45684">
            <a:spAutoFit/>
          </a:bodyPr>
          <a:lstStyle/>
          <a:p>
            <a:pPr marL="342612" indent="-342612" defTabSz="913632">
              <a:buFont typeface="+mj-lt"/>
              <a:buAutoNum type="arabicPeriod"/>
              <a:defRPr/>
            </a:pPr>
            <a:r>
              <a:rPr lang="en-AU" sz="1100" dirty="0">
                <a:solidFill>
                  <a:prstClr val="black"/>
                </a:solidFill>
                <a:latin typeface="Arial" panose="020B0604020202020204" pitchFamily="34" charset="0"/>
                <a:cs typeface="Arial" panose="020B0604020202020204" pitchFamily="34" charset="0"/>
              </a:rPr>
              <a:t>User </a:t>
            </a:r>
            <a:r>
              <a:rPr lang="en-AU" sz="1100" dirty="0" err="1">
                <a:solidFill>
                  <a:prstClr val="black"/>
                </a:solidFill>
                <a:latin typeface="Arial" panose="020B0604020202020204" pitchFamily="34" charset="0"/>
                <a:cs typeface="Arial" panose="020B0604020202020204" pitchFamily="34" charset="0"/>
              </a:rPr>
              <a:t>harus</a:t>
            </a:r>
            <a:r>
              <a:rPr lang="en-AU" sz="1100" dirty="0">
                <a:solidFill>
                  <a:prstClr val="black"/>
                </a:solidFill>
                <a:latin typeface="Arial" panose="020B0604020202020204" pitchFamily="34" charset="0"/>
                <a:cs typeface="Arial" panose="020B0604020202020204" pitchFamily="34" charset="0"/>
              </a:rPr>
              <a:t> </a:t>
            </a:r>
            <a:r>
              <a:rPr lang="en-AU" sz="1100" dirty="0" err="1">
                <a:solidFill>
                  <a:prstClr val="black"/>
                </a:solidFill>
                <a:latin typeface="Arial" panose="020B0604020202020204" pitchFamily="34" charset="0"/>
                <a:cs typeface="Arial" panose="020B0604020202020204" pitchFamily="34" charset="0"/>
              </a:rPr>
              <a:t>melengkapi</a:t>
            </a:r>
            <a:r>
              <a:rPr lang="en-AU" sz="1100" dirty="0">
                <a:solidFill>
                  <a:prstClr val="black"/>
                </a:solidFill>
                <a:latin typeface="Arial" panose="020B0604020202020204" pitchFamily="34" charset="0"/>
                <a:cs typeface="Arial" panose="020B0604020202020204" pitchFamily="34" charset="0"/>
              </a:rPr>
              <a:t> </a:t>
            </a:r>
            <a:r>
              <a:rPr lang="en-AU" sz="1100" dirty="0" err="1">
                <a:solidFill>
                  <a:prstClr val="black"/>
                </a:solidFill>
                <a:latin typeface="Arial" panose="020B0604020202020204" pitchFamily="34" charset="0"/>
                <a:cs typeface="Arial" panose="020B0604020202020204" pitchFamily="34" charset="0"/>
              </a:rPr>
              <a:t>rincian</a:t>
            </a:r>
            <a:r>
              <a:rPr lang="en-AU" sz="1100" dirty="0">
                <a:solidFill>
                  <a:prstClr val="black"/>
                </a:solidFill>
                <a:latin typeface="Arial" panose="020B0604020202020204" pitchFamily="34" charset="0"/>
                <a:cs typeface="Arial" panose="020B0604020202020204" pitchFamily="34" charset="0"/>
              </a:rPr>
              <a:t> </a:t>
            </a:r>
            <a:r>
              <a:rPr lang="en-AU" sz="1100" dirty="0" err="1">
                <a:solidFill>
                  <a:prstClr val="black"/>
                </a:solidFill>
                <a:latin typeface="Arial" panose="020B0604020202020204" pitchFamily="34" charset="0"/>
                <a:cs typeface="Arial" panose="020B0604020202020204" pitchFamily="34" charset="0"/>
              </a:rPr>
              <a:t>komponen</a:t>
            </a:r>
            <a:r>
              <a:rPr lang="en-AU" sz="1100" dirty="0">
                <a:solidFill>
                  <a:prstClr val="black"/>
                </a:solidFill>
                <a:latin typeface="Arial" panose="020B0604020202020204" pitchFamily="34" charset="0"/>
                <a:cs typeface="Arial" panose="020B0604020202020204" pitchFamily="34" charset="0"/>
              </a:rPr>
              <a:t> yang </a:t>
            </a:r>
            <a:r>
              <a:rPr lang="en-AU" sz="1100" dirty="0" err="1">
                <a:solidFill>
                  <a:prstClr val="black"/>
                </a:solidFill>
                <a:latin typeface="Arial" panose="020B0604020202020204" pitchFamily="34" charset="0"/>
                <a:cs typeface="Arial" panose="020B0604020202020204" pitchFamily="34" charset="0"/>
              </a:rPr>
              <a:t>terdiri</a:t>
            </a:r>
            <a:r>
              <a:rPr lang="en-AU" sz="1100" dirty="0">
                <a:solidFill>
                  <a:prstClr val="black"/>
                </a:solidFill>
                <a:latin typeface="Arial" panose="020B0604020202020204" pitchFamily="34" charset="0"/>
                <a:cs typeface="Arial" panose="020B0604020202020204" pitchFamily="34" charset="0"/>
              </a:rPr>
              <a:t> </a:t>
            </a:r>
            <a:r>
              <a:rPr lang="en-AU" sz="1100" dirty="0" err="1">
                <a:solidFill>
                  <a:prstClr val="black"/>
                </a:solidFill>
                <a:latin typeface="Arial" panose="020B0604020202020204" pitchFamily="34" charset="0"/>
                <a:cs typeface="Arial" panose="020B0604020202020204" pitchFamily="34" charset="0"/>
              </a:rPr>
              <a:t>dari</a:t>
            </a:r>
            <a:r>
              <a:rPr lang="en-AU" sz="1100" dirty="0">
                <a:solidFill>
                  <a:prstClr val="black"/>
                </a:solidFill>
                <a:latin typeface="Arial" panose="020B0604020202020204" pitchFamily="34" charset="0"/>
                <a:cs typeface="Arial" panose="020B0604020202020204" pitchFamily="34" charset="0"/>
              </a:rPr>
              <a:t> volume </a:t>
            </a:r>
            <a:r>
              <a:rPr lang="en-AU" sz="1100" dirty="0" err="1">
                <a:solidFill>
                  <a:prstClr val="black"/>
                </a:solidFill>
                <a:latin typeface="Arial" panose="020B0604020202020204" pitchFamily="34" charset="0"/>
                <a:cs typeface="Arial" panose="020B0604020202020204" pitchFamily="34" charset="0"/>
              </a:rPr>
              <a:t>komponen</a:t>
            </a:r>
            <a:r>
              <a:rPr lang="en-AU" sz="1100" dirty="0">
                <a:solidFill>
                  <a:prstClr val="black"/>
                </a:solidFill>
                <a:latin typeface="Arial" panose="020B0604020202020204" pitchFamily="34" charset="0"/>
                <a:cs typeface="Arial" panose="020B0604020202020204" pitchFamily="34" charset="0"/>
              </a:rPr>
              <a:t>, </a:t>
            </a:r>
            <a:r>
              <a:rPr lang="en-AU" sz="1100" dirty="0" err="1">
                <a:solidFill>
                  <a:prstClr val="black"/>
                </a:solidFill>
                <a:latin typeface="Arial" panose="020B0604020202020204" pitchFamily="34" charset="0"/>
                <a:cs typeface="Arial" panose="020B0604020202020204" pitchFamily="34" charset="0"/>
              </a:rPr>
              <a:t>jenis</a:t>
            </a:r>
            <a:r>
              <a:rPr lang="en-AU" sz="1100" dirty="0">
                <a:solidFill>
                  <a:prstClr val="black"/>
                </a:solidFill>
                <a:latin typeface="Arial" panose="020B0604020202020204" pitchFamily="34" charset="0"/>
                <a:cs typeface="Arial" panose="020B0604020202020204" pitchFamily="34" charset="0"/>
              </a:rPr>
              <a:t> </a:t>
            </a:r>
            <a:r>
              <a:rPr lang="en-AU" sz="1100" dirty="0" err="1">
                <a:solidFill>
                  <a:prstClr val="black"/>
                </a:solidFill>
                <a:latin typeface="Arial" panose="020B0604020202020204" pitchFamily="34" charset="0"/>
                <a:cs typeface="Arial" panose="020B0604020202020204" pitchFamily="34" charset="0"/>
              </a:rPr>
              <a:t>komponen</a:t>
            </a:r>
            <a:r>
              <a:rPr lang="en-AU" sz="1100" dirty="0">
                <a:solidFill>
                  <a:prstClr val="black"/>
                </a:solidFill>
                <a:latin typeface="Arial" panose="020B0604020202020204" pitchFamily="34" charset="0"/>
                <a:cs typeface="Arial" panose="020B0604020202020204" pitchFamily="34" charset="0"/>
              </a:rPr>
              <a:t>, </a:t>
            </a:r>
            <a:r>
              <a:rPr lang="en-AU" sz="1100" dirty="0" err="1">
                <a:solidFill>
                  <a:prstClr val="black"/>
                </a:solidFill>
                <a:latin typeface="Arial" panose="020B0604020202020204" pitchFamily="34" charset="0"/>
                <a:cs typeface="Arial" panose="020B0604020202020204" pitchFamily="34" charset="0"/>
              </a:rPr>
              <a:t>jenis</a:t>
            </a:r>
            <a:r>
              <a:rPr lang="en-AU" sz="1100" dirty="0">
                <a:solidFill>
                  <a:prstClr val="black"/>
                </a:solidFill>
                <a:latin typeface="Arial" panose="020B0604020202020204" pitchFamily="34" charset="0"/>
                <a:cs typeface="Arial" panose="020B0604020202020204" pitchFamily="34" charset="0"/>
              </a:rPr>
              <a:t> </a:t>
            </a:r>
            <a:r>
              <a:rPr lang="en-AU" sz="1100" dirty="0" err="1">
                <a:solidFill>
                  <a:prstClr val="black"/>
                </a:solidFill>
                <a:latin typeface="Arial" panose="020B0604020202020204" pitchFamily="34" charset="0"/>
                <a:cs typeface="Arial" panose="020B0604020202020204" pitchFamily="34" charset="0"/>
              </a:rPr>
              <a:t>kewenangan</a:t>
            </a:r>
            <a:r>
              <a:rPr lang="en-AU" sz="1100" dirty="0">
                <a:solidFill>
                  <a:prstClr val="black"/>
                </a:solidFill>
                <a:latin typeface="Arial" panose="020B0604020202020204" pitchFamily="34" charset="0"/>
                <a:cs typeface="Arial" panose="020B0604020202020204" pitchFamily="34" charset="0"/>
              </a:rPr>
              <a:t> </a:t>
            </a:r>
            <a:r>
              <a:rPr lang="en-AU" sz="1100" dirty="0" err="1">
                <a:solidFill>
                  <a:prstClr val="black"/>
                </a:solidFill>
                <a:latin typeface="Arial" panose="020B0604020202020204" pitchFamily="34" charset="0"/>
                <a:cs typeface="Arial" panose="020B0604020202020204" pitchFamily="34" charset="0"/>
              </a:rPr>
              <a:t>dan</a:t>
            </a:r>
            <a:r>
              <a:rPr lang="en-AU" sz="1100" dirty="0">
                <a:solidFill>
                  <a:prstClr val="black"/>
                </a:solidFill>
                <a:latin typeface="Arial" panose="020B0604020202020204" pitchFamily="34" charset="0"/>
                <a:cs typeface="Arial" panose="020B0604020202020204" pitchFamily="34" charset="0"/>
              </a:rPr>
              <a:t> </a:t>
            </a:r>
            <a:r>
              <a:rPr lang="en-AU" sz="1100" dirty="0" err="1">
                <a:solidFill>
                  <a:prstClr val="black"/>
                </a:solidFill>
                <a:latin typeface="Arial" panose="020B0604020202020204" pitchFamily="34" charset="0"/>
                <a:cs typeface="Arial" panose="020B0604020202020204" pitchFamily="34" charset="0"/>
              </a:rPr>
              <a:t>alokasi</a:t>
            </a:r>
            <a:r>
              <a:rPr lang="en-AU" sz="1100" dirty="0">
                <a:solidFill>
                  <a:prstClr val="black"/>
                </a:solidFill>
                <a:latin typeface="Arial" panose="020B0604020202020204" pitchFamily="34" charset="0"/>
                <a:cs typeface="Arial" panose="020B0604020202020204" pitchFamily="34" charset="0"/>
              </a:rPr>
              <a:t> </a:t>
            </a:r>
            <a:r>
              <a:rPr lang="en-AU" sz="1100" dirty="0" err="1">
                <a:solidFill>
                  <a:prstClr val="black"/>
                </a:solidFill>
                <a:latin typeface="Arial" panose="020B0604020202020204" pitchFamily="34" charset="0"/>
                <a:cs typeface="Arial" panose="020B0604020202020204" pitchFamily="34" charset="0"/>
              </a:rPr>
              <a:t>anggarannya</a:t>
            </a:r>
            <a:endParaRPr lang="en-AU" sz="1100" dirty="0">
              <a:solidFill>
                <a:prstClr val="black"/>
              </a:solidFill>
              <a:latin typeface="Arial" panose="020B0604020202020204" pitchFamily="34" charset="0"/>
              <a:cs typeface="Arial" panose="020B0604020202020204" pitchFamily="34" charset="0"/>
            </a:endParaRPr>
          </a:p>
          <a:p>
            <a:pPr marL="342612" indent="-342612" defTabSz="913632">
              <a:buFont typeface="+mj-lt"/>
              <a:buAutoNum type="arabicPeriod"/>
              <a:defRPr/>
            </a:pPr>
            <a:r>
              <a:rPr lang="en-AU" sz="1100" dirty="0">
                <a:solidFill>
                  <a:prstClr val="black"/>
                </a:solidFill>
                <a:latin typeface="Arial" panose="020B0604020202020204" pitchFamily="34" charset="0"/>
                <a:cs typeface="Arial" panose="020B0604020202020204" pitchFamily="34" charset="0"/>
              </a:rPr>
              <a:t>User </a:t>
            </a:r>
            <a:r>
              <a:rPr lang="en-AU" sz="1100" dirty="0" err="1">
                <a:solidFill>
                  <a:prstClr val="black"/>
                </a:solidFill>
                <a:latin typeface="Arial" panose="020B0604020202020204" pitchFamily="34" charset="0"/>
                <a:cs typeface="Arial" panose="020B0604020202020204" pitchFamily="34" charset="0"/>
              </a:rPr>
              <a:t>mengklik</a:t>
            </a:r>
            <a:r>
              <a:rPr lang="en-AU" sz="1100" dirty="0">
                <a:solidFill>
                  <a:prstClr val="black"/>
                </a:solidFill>
                <a:latin typeface="Arial" panose="020B0604020202020204" pitchFamily="34" charset="0"/>
                <a:cs typeface="Arial" panose="020B0604020202020204" pitchFamily="34" charset="0"/>
              </a:rPr>
              <a:t> </a:t>
            </a:r>
            <a:r>
              <a:rPr lang="en-AU" sz="1100" dirty="0" err="1">
                <a:solidFill>
                  <a:prstClr val="black"/>
                </a:solidFill>
                <a:latin typeface="Arial" panose="020B0604020202020204" pitchFamily="34" charset="0"/>
                <a:cs typeface="Arial" panose="020B0604020202020204" pitchFamily="34" charset="0"/>
              </a:rPr>
              <a:t>tombol</a:t>
            </a:r>
            <a:r>
              <a:rPr lang="en-AU" sz="1100" dirty="0">
                <a:solidFill>
                  <a:prstClr val="black"/>
                </a:solidFill>
                <a:latin typeface="Arial" panose="020B0604020202020204" pitchFamily="34" charset="0"/>
                <a:cs typeface="Arial" panose="020B0604020202020204" pitchFamily="34" charset="0"/>
              </a:rPr>
              <a:t> </a:t>
            </a:r>
            <a:r>
              <a:rPr lang="en-AU" sz="1100" b="1" dirty="0" err="1">
                <a:solidFill>
                  <a:prstClr val="black"/>
                </a:solidFill>
                <a:latin typeface="Arial" panose="020B0604020202020204" pitchFamily="34" charset="0"/>
                <a:cs typeface="Arial" panose="020B0604020202020204" pitchFamily="34" charset="0"/>
              </a:rPr>
              <a:t>simpan</a:t>
            </a:r>
            <a:r>
              <a:rPr lang="en-AU" sz="1100" dirty="0">
                <a:solidFill>
                  <a:prstClr val="black"/>
                </a:solidFill>
                <a:latin typeface="Arial" panose="020B0604020202020204" pitchFamily="34" charset="0"/>
                <a:cs typeface="Arial" panose="020B0604020202020204" pitchFamily="34" charset="0"/>
              </a:rPr>
              <a:t> </a:t>
            </a:r>
            <a:r>
              <a:rPr lang="en-AU" sz="1100" dirty="0" err="1">
                <a:solidFill>
                  <a:prstClr val="black"/>
                </a:solidFill>
                <a:latin typeface="Arial" panose="020B0604020202020204" pitchFamily="34" charset="0"/>
                <a:cs typeface="Arial" panose="020B0604020202020204" pitchFamily="34" charset="0"/>
              </a:rPr>
              <a:t>ketika</a:t>
            </a:r>
            <a:r>
              <a:rPr lang="en-AU" sz="1100" dirty="0">
                <a:solidFill>
                  <a:prstClr val="black"/>
                </a:solidFill>
                <a:latin typeface="Arial" panose="020B0604020202020204" pitchFamily="34" charset="0"/>
                <a:cs typeface="Arial" panose="020B0604020202020204" pitchFamily="34" charset="0"/>
              </a:rPr>
              <a:t> </a:t>
            </a:r>
            <a:r>
              <a:rPr lang="en-AU" sz="1100" dirty="0" err="1">
                <a:solidFill>
                  <a:prstClr val="black"/>
                </a:solidFill>
                <a:latin typeface="Arial" panose="020B0604020202020204" pitchFamily="34" charset="0"/>
                <a:cs typeface="Arial" panose="020B0604020202020204" pitchFamily="34" charset="0"/>
              </a:rPr>
              <a:t>seluruh</a:t>
            </a:r>
            <a:r>
              <a:rPr lang="en-AU" sz="1100" dirty="0">
                <a:solidFill>
                  <a:prstClr val="black"/>
                </a:solidFill>
                <a:latin typeface="Arial" panose="020B0604020202020204" pitchFamily="34" charset="0"/>
                <a:cs typeface="Arial" panose="020B0604020202020204" pitchFamily="34" charset="0"/>
              </a:rPr>
              <a:t> proses input </a:t>
            </a:r>
            <a:r>
              <a:rPr lang="en-AU" sz="1100" dirty="0" err="1">
                <a:solidFill>
                  <a:prstClr val="black"/>
                </a:solidFill>
                <a:latin typeface="Arial" panose="020B0604020202020204" pitchFamily="34" charset="0"/>
                <a:cs typeface="Arial" panose="020B0604020202020204" pitchFamily="34" charset="0"/>
              </a:rPr>
              <a:t>rincian</a:t>
            </a:r>
            <a:r>
              <a:rPr lang="en-AU" sz="1100" dirty="0">
                <a:solidFill>
                  <a:prstClr val="black"/>
                </a:solidFill>
                <a:latin typeface="Arial" panose="020B0604020202020204" pitchFamily="34" charset="0"/>
                <a:cs typeface="Arial" panose="020B0604020202020204" pitchFamily="34" charset="0"/>
              </a:rPr>
              <a:t> </a:t>
            </a:r>
            <a:r>
              <a:rPr lang="en-AU" sz="1100" dirty="0" err="1">
                <a:solidFill>
                  <a:prstClr val="black"/>
                </a:solidFill>
                <a:latin typeface="Arial" panose="020B0604020202020204" pitchFamily="34" charset="0"/>
                <a:cs typeface="Arial" panose="020B0604020202020204" pitchFamily="34" charset="0"/>
              </a:rPr>
              <a:t>komponen</a:t>
            </a:r>
            <a:r>
              <a:rPr lang="en-AU" sz="1100" dirty="0">
                <a:solidFill>
                  <a:prstClr val="black"/>
                </a:solidFill>
                <a:latin typeface="Arial" panose="020B0604020202020204" pitchFamily="34" charset="0"/>
                <a:cs typeface="Arial" panose="020B0604020202020204" pitchFamily="34" charset="0"/>
              </a:rPr>
              <a:t> </a:t>
            </a:r>
            <a:r>
              <a:rPr lang="en-AU" sz="1100" dirty="0" err="1">
                <a:solidFill>
                  <a:prstClr val="black"/>
                </a:solidFill>
                <a:latin typeface="Arial" panose="020B0604020202020204" pitchFamily="34" charset="0"/>
                <a:cs typeface="Arial" panose="020B0604020202020204" pitchFamily="34" charset="0"/>
              </a:rPr>
              <a:t>telah</a:t>
            </a:r>
            <a:r>
              <a:rPr lang="en-AU" sz="1100" dirty="0">
                <a:solidFill>
                  <a:prstClr val="black"/>
                </a:solidFill>
                <a:latin typeface="Arial" panose="020B0604020202020204" pitchFamily="34" charset="0"/>
                <a:cs typeface="Arial" panose="020B0604020202020204" pitchFamily="34" charset="0"/>
              </a:rPr>
              <a:t> </a:t>
            </a:r>
            <a:r>
              <a:rPr lang="en-AU" sz="1100" dirty="0" err="1">
                <a:solidFill>
                  <a:prstClr val="black"/>
                </a:solidFill>
                <a:latin typeface="Arial" panose="020B0604020202020204" pitchFamily="34" charset="0"/>
                <a:cs typeface="Arial" panose="020B0604020202020204" pitchFamily="34" charset="0"/>
              </a:rPr>
              <a:t>selesai</a:t>
            </a:r>
            <a:r>
              <a:rPr lang="en-AU" sz="1100" dirty="0">
                <a:solidFill>
                  <a:prstClr val="black"/>
                </a:solidFill>
                <a:latin typeface="Arial" panose="020B0604020202020204" pitchFamily="34" charset="0"/>
                <a:cs typeface="Arial" panose="020B0604020202020204" pitchFamily="34" charset="0"/>
              </a:rPr>
              <a:t> </a:t>
            </a:r>
            <a:r>
              <a:rPr lang="en-AU" sz="1100" dirty="0" err="1">
                <a:solidFill>
                  <a:prstClr val="black"/>
                </a:solidFill>
                <a:latin typeface="Arial" panose="020B0604020202020204" pitchFamily="34" charset="0"/>
                <a:cs typeface="Arial" panose="020B0604020202020204" pitchFamily="34" charset="0"/>
              </a:rPr>
              <a:t>dilakukan</a:t>
            </a:r>
            <a:r>
              <a:rPr lang="en-AU" sz="1100" dirty="0">
                <a:solidFill>
                  <a:prstClr val="black"/>
                </a:solidFill>
                <a:latin typeface="Arial" panose="020B0604020202020204" pitchFamily="34" charset="0"/>
                <a:cs typeface="Arial" panose="020B0604020202020204" pitchFamily="34" charset="0"/>
              </a:rPr>
              <a:t> </a:t>
            </a:r>
          </a:p>
        </p:txBody>
      </p:sp>
      <p:sp>
        <p:nvSpPr>
          <p:cNvPr id="8" name="TextBox 7"/>
          <p:cNvSpPr txBox="1"/>
          <p:nvPr/>
        </p:nvSpPr>
        <p:spPr>
          <a:xfrm>
            <a:off x="4640464" y="1505940"/>
            <a:ext cx="2032777" cy="261537"/>
          </a:xfrm>
          <a:prstGeom prst="rect">
            <a:avLst/>
          </a:prstGeom>
          <a:noFill/>
        </p:spPr>
        <p:txBody>
          <a:bodyPr wrap="none" lIns="91365" tIns="45684" rIns="91365" bIns="45684" rtlCol="0">
            <a:spAutoFit/>
          </a:bodyPr>
          <a:lstStyle/>
          <a:p>
            <a:pPr defTabSz="913632">
              <a:defRPr/>
            </a:pPr>
            <a:r>
              <a:rPr lang="en-US" sz="1100" b="1" dirty="0">
                <a:solidFill>
                  <a:prstClr val="black"/>
                </a:solidFill>
                <a:latin typeface="Arial" panose="020B0604020202020204" pitchFamily="34" charset="0"/>
                <a:ea typeface="Source Sans Pro" panose="020B0503030403020204" pitchFamily="34" charset="0"/>
                <a:cs typeface="Arial" panose="020B0604020202020204" pitchFamily="34" charset="0"/>
              </a:rPr>
              <a:t>HAL YANG DIPERHATIKAN</a:t>
            </a:r>
            <a:endParaRPr lang="id-ID" sz="1100" b="1" dirty="0">
              <a:solidFill>
                <a:prstClr val="black"/>
              </a:solidFill>
              <a:latin typeface="Arial" panose="020B0604020202020204" pitchFamily="34" charset="0"/>
              <a:ea typeface="Source Sans Pro" panose="020B0503030403020204" pitchFamily="34" charset="0"/>
              <a:cs typeface="Arial" panose="020B0604020202020204" pitchFamily="34" charset="0"/>
            </a:endParaRPr>
          </a:p>
        </p:txBody>
      </p:sp>
      <p:cxnSp>
        <p:nvCxnSpPr>
          <p:cNvPr id="10" name="Straight Connector 9"/>
          <p:cNvCxnSpPr/>
          <p:nvPr/>
        </p:nvCxnSpPr>
        <p:spPr>
          <a:xfrm>
            <a:off x="4627203" y="1311231"/>
            <a:ext cx="0" cy="2901844"/>
          </a:xfrm>
          <a:prstGeom prst="line">
            <a:avLst/>
          </a:prstGeom>
          <a:ln w="12700">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rotWithShape="1">
          <a:blip r:embed="rId2"/>
          <a:srcRect l="22506" t="17902" r="22297" b="22445"/>
          <a:stretch>
            <a:fillRect/>
          </a:stretch>
        </p:blipFill>
        <p:spPr>
          <a:xfrm>
            <a:off x="465758" y="1560515"/>
            <a:ext cx="3845472" cy="2337724"/>
          </a:xfrm>
          <a:prstGeom prst="rect">
            <a:avLst/>
          </a:prstGeom>
          <a:ln w="12700" cap="sq">
            <a:solidFill>
              <a:srgbClr val="000000"/>
            </a:solidFill>
            <a:prstDash val="solid"/>
            <a:miter lim="800000"/>
            <a:headEnd/>
            <a:tailEnd/>
          </a:ln>
          <a:effectLst>
            <a:outerShdw blurRad="50800" dist="38100" dir="2700000" algn="tl" rotWithShape="0">
              <a:srgbClr val="000000">
                <a:alpha val="43000"/>
              </a:srgbClr>
            </a:outerShdw>
          </a:effectLst>
        </p:spPr>
      </p:pic>
      <p:sp>
        <p:nvSpPr>
          <p:cNvPr id="12" name="Slide Number Placeholder 2"/>
          <p:cNvSpPr>
            <a:spLocks noGrp="1"/>
          </p:cNvSpPr>
          <p:nvPr/>
        </p:nvSpPr>
        <p:spPr>
          <a:xfrm>
            <a:off x="7113276" y="5006975"/>
            <a:ext cx="446405" cy="251460"/>
          </a:xfrm>
          <a:prstGeom prst="rect">
            <a:avLst/>
          </a:prstGeom>
          <a:solidFill>
            <a:srgbClr val="F9BE19"/>
          </a:solidFill>
        </p:spPr>
        <p:txBody>
          <a:bodyPr vert="horz" lIns="91365" tIns="45684" rIns="91365" bIns="45684"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32">
              <a:defRPr/>
            </a:pPr>
            <a:fld id="{05502A5B-6024-440D-A5A9-5A109256076E}" type="slidenum">
              <a:rPr lang="en-US" b="1">
                <a:solidFill>
                  <a:schemeClr val="tx1"/>
                </a:solidFill>
                <a:latin typeface="Calibri" panose="020F0502020204030204"/>
              </a:rPr>
              <a:pPr defTabSz="913632">
                <a:defRPr/>
              </a:pPr>
              <a:t>158</a:t>
            </a:fld>
            <a:endParaRPr lang="en-US" b="1">
              <a:solidFill>
                <a:schemeClr val="tx1"/>
              </a:solidFill>
              <a:latin typeface="Calibri" panose="020F0502020204030204"/>
            </a:endParaRPr>
          </a:p>
        </p:txBody>
      </p:sp>
    </p:spTree>
    <p:extLst>
      <p:ext uri="{BB962C8B-B14F-4D97-AF65-F5344CB8AC3E}">
        <p14:creationId xmlns:p14="http://schemas.microsoft.com/office/powerpoint/2010/main" val="336473855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a:spLocks noGrp="1"/>
          </p:cNvSpPr>
          <p:nvPr>
            <p:ph type="title"/>
          </p:nvPr>
        </p:nvSpPr>
        <p:spPr>
          <a:xfrm>
            <a:off x="195126" y="391121"/>
            <a:ext cx="6520220" cy="344032"/>
          </a:xfrm>
        </p:spPr>
        <p:txBody>
          <a:bodyPr>
            <a:noAutofit/>
          </a:bodyPr>
          <a:lstStyle/>
          <a:p>
            <a:pPr algn="l"/>
            <a:r>
              <a:rPr lang="id-ID" altLang="en-US" dirty="0"/>
              <a:t>Lanjutan...</a:t>
            </a:r>
          </a:p>
        </p:txBody>
      </p:sp>
      <p:sp>
        <p:nvSpPr>
          <p:cNvPr id="4" name="TextBox 3"/>
          <p:cNvSpPr txBox="1"/>
          <p:nvPr/>
        </p:nvSpPr>
        <p:spPr>
          <a:xfrm>
            <a:off x="443174" y="1051808"/>
            <a:ext cx="2744511" cy="446203"/>
          </a:xfrm>
          <a:prstGeom prst="rect">
            <a:avLst/>
          </a:prstGeom>
          <a:noFill/>
        </p:spPr>
        <p:txBody>
          <a:bodyPr wrap="none" lIns="91365" tIns="45684" rIns="91365" bIns="45684" rtlCol="0">
            <a:spAutoFit/>
          </a:bodyPr>
          <a:lstStyle/>
          <a:p>
            <a:pPr defTabSz="913632">
              <a:defRPr/>
            </a:pPr>
            <a:r>
              <a:rPr lang="en-US" sz="2300" spc="-150" dirty="0" err="1">
                <a:solidFill>
                  <a:prstClr val="black">
                    <a:lumMod val="85000"/>
                    <a:lumOff val="15000"/>
                  </a:prstClr>
                </a:solidFill>
                <a:latin typeface="Source Sans Pro Light" panose="020B0403030403020204" pitchFamily="34" charset="0"/>
                <a:ea typeface="Source Sans Pro Light" panose="020B0403030403020204" pitchFamily="34" charset="0"/>
              </a:rPr>
              <a:t>Simpan</a:t>
            </a:r>
            <a:r>
              <a:rPr lang="en-US" sz="2300" spc="-150" dirty="0">
                <a:solidFill>
                  <a:prstClr val="black">
                    <a:lumMod val="85000"/>
                    <a:lumOff val="15000"/>
                  </a:prstClr>
                </a:solidFill>
                <a:latin typeface="Source Sans Pro Light" panose="020B0403030403020204" pitchFamily="34" charset="0"/>
                <a:ea typeface="Source Sans Pro Light" panose="020B0403030403020204" pitchFamily="34" charset="0"/>
              </a:rPr>
              <a:t> &amp; input </a:t>
            </a:r>
            <a:r>
              <a:rPr lang="en-US" sz="2300" spc="-150" dirty="0" err="1">
                <a:solidFill>
                  <a:prstClr val="black">
                    <a:lumMod val="85000"/>
                    <a:lumOff val="15000"/>
                  </a:prstClr>
                </a:solidFill>
                <a:latin typeface="Source Sans Pro Black" panose="020B0803030403020204" pitchFamily="34" charset="0"/>
                <a:ea typeface="Source Sans Pro Light" panose="020B0403030403020204" pitchFamily="34" charset="0"/>
              </a:rPr>
              <a:t>realisasi</a:t>
            </a:r>
            <a:endParaRPr lang="id-ID" sz="2300" spc="-150" dirty="0">
              <a:solidFill>
                <a:prstClr val="black">
                  <a:lumMod val="85000"/>
                  <a:lumOff val="15000"/>
                </a:prstClr>
              </a:solidFill>
              <a:latin typeface="Source Sans Pro Light" panose="020B0403030403020204" pitchFamily="34" charset="0"/>
              <a:ea typeface="Source Sans Pro Light" panose="020B0403030403020204" pitchFamily="34" charset="0"/>
            </a:endParaRPr>
          </a:p>
        </p:txBody>
      </p:sp>
      <p:sp>
        <p:nvSpPr>
          <p:cNvPr id="5" name="Oval 4"/>
          <p:cNvSpPr>
            <a:spLocks noChangeAspect="1"/>
          </p:cNvSpPr>
          <p:nvPr/>
        </p:nvSpPr>
        <p:spPr>
          <a:xfrm>
            <a:off x="219955" y="1163300"/>
            <a:ext cx="223219" cy="223219"/>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6649" tIns="28325" rIns="56649" bIns="28325" numCol="1" spcCol="0" rtlCol="0" fromWordArt="0" anchor="ctr" anchorCtr="0" forceAA="0" compatLnSpc="1">
            <a:noAutofit/>
          </a:bodyPr>
          <a:lstStyle/>
          <a:p>
            <a:pPr algn="ctr" defTabSz="913632">
              <a:defRPr/>
            </a:pPr>
            <a:endParaRPr lang="id-ID" sz="1100" spc="-150">
              <a:solidFill>
                <a:prstClr val="white"/>
              </a:solidFill>
              <a:latin typeface="Calibri" panose="020F0502020204030204"/>
            </a:endParaRPr>
          </a:p>
        </p:txBody>
      </p:sp>
      <p:sp>
        <p:nvSpPr>
          <p:cNvPr id="6" name="TextBox 5"/>
          <p:cNvSpPr txBox="1"/>
          <p:nvPr/>
        </p:nvSpPr>
        <p:spPr>
          <a:xfrm>
            <a:off x="1796326" y="4102652"/>
            <a:ext cx="1518213" cy="246149"/>
          </a:xfrm>
          <a:prstGeom prst="rect">
            <a:avLst/>
          </a:prstGeom>
          <a:noFill/>
        </p:spPr>
        <p:txBody>
          <a:bodyPr wrap="none" lIns="91365" tIns="45684" rIns="91365" bIns="45684" rtlCol="0">
            <a:spAutoFit/>
          </a:bodyPr>
          <a:lstStyle/>
          <a:p>
            <a:pPr defTabSz="913632">
              <a:defRPr/>
            </a:pPr>
            <a:r>
              <a:rPr lang="en-US" sz="1000" dirty="0">
                <a:solidFill>
                  <a:prstClr val="black"/>
                </a:solidFill>
                <a:latin typeface="Arial" panose="020B0604020202020204" pitchFamily="34" charset="0"/>
                <a:cs typeface="Arial" panose="020B0604020202020204" pitchFamily="34" charset="0"/>
              </a:rPr>
              <a:t>Isi</a:t>
            </a:r>
            <a:r>
              <a:rPr lang="id-ID" sz="1000" dirty="0">
                <a:solidFill>
                  <a:prstClr val="black"/>
                </a:solidFill>
                <a:latin typeface="Arial" panose="020B0604020202020204" pitchFamily="34" charset="0"/>
                <a:cs typeface="Arial" panose="020B0604020202020204" pitchFamily="34" charset="0"/>
              </a:rPr>
              <a:t> </a:t>
            </a:r>
            <a:r>
              <a:rPr lang="en-US" sz="1000" dirty="0" err="1">
                <a:solidFill>
                  <a:prstClr val="black"/>
                </a:solidFill>
                <a:latin typeface="Arial" panose="020B0604020202020204" pitchFamily="34" charset="0"/>
                <a:cs typeface="Arial" panose="020B0604020202020204" pitchFamily="34" charset="0"/>
              </a:rPr>
              <a:t>Realisasi</a:t>
            </a:r>
            <a:r>
              <a:rPr lang="en-US" sz="1000" dirty="0">
                <a:solidFill>
                  <a:prstClr val="black"/>
                </a:solidFill>
                <a:latin typeface="Arial" panose="020B0604020202020204" pitchFamily="34" charset="0"/>
                <a:cs typeface="Arial" panose="020B0604020202020204" pitchFamily="34" charset="0"/>
              </a:rPr>
              <a:t> </a:t>
            </a:r>
            <a:r>
              <a:rPr lang="en-US" sz="1000" dirty="0" err="1">
                <a:solidFill>
                  <a:prstClr val="black"/>
                </a:solidFill>
                <a:latin typeface="Arial" panose="020B0604020202020204" pitchFamily="34" charset="0"/>
                <a:cs typeface="Arial" panose="020B0604020202020204" pitchFamily="34" charset="0"/>
              </a:rPr>
              <a:t>Komponen</a:t>
            </a:r>
            <a:endParaRPr lang="en-US" sz="1000" dirty="0">
              <a:solidFill>
                <a:prstClr val="black"/>
              </a:solidFill>
              <a:latin typeface="Arial" panose="020B0604020202020204" pitchFamily="34" charset="0"/>
              <a:cs typeface="Arial" panose="020B0604020202020204" pitchFamily="34" charset="0"/>
            </a:endParaRPr>
          </a:p>
        </p:txBody>
      </p:sp>
      <p:sp>
        <p:nvSpPr>
          <p:cNvPr id="7" name="Rectangle 6"/>
          <p:cNvSpPr/>
          <p:nvPr/>
        </p:nvSpPr>
        <p:spPr>
          <a:xfrm>
            <a:off x="4773847" y="1284346"/>
            <a:ext cx="2592000" cy="3139248"/>
          </a:xfrm>
          <a:prstGeom prst="rect">
            <a:avLst/>
          </a:prstGeom>
        </p:spPr>
        <p:txBody>
          <a:bodyPr wrap="square" lIns="91365" tIns="45684" rIns="91365" bIns="45684">
            <a:spAutoFit/>
          </a:bodyPr>
          <a:lstStyle/>
          <a:p>
            <a:pPr marL="342612" indent="-342612" defTabSz="913632">
              <a:buFont typeface="+mj-lt"/>
              <a:buAutoNum type="arabicPeriod"/>
              <a:defRPr/>
            </a:pPr>
            <a:r>
              <a:rPr lang="en-AU" sz="1100" dirty="0">
                <a:solidFill>
                  <a:prstClr val="black"/>
                </a:solidFill>
                <a:latin typeface="Arial" panose="020B0604020202020204" pitchFamily="34" charset="0"/>
                <a:cs typeface="Arial" panose="020B0604020202020204" pitchFamily="34" charset="0"/>
              </a:rPr>
              <a:t>User </a:t>
            </a:r>
            <a:r>
              <a:rPr lang="en-AU" sz="1100" dirty="0" err="1">
                <a:solidFill>
                  <a:prstClr val="black"/>
                </a:solidFill>
                <a:latin typeface="Arial" panose="020B0604020202020204" pitchFamily="34" charset="0"/>
                <a:cs typeface="Arial" panose="020B0604020202020204" pitchFamily="34" charset="0"/>
              </a:rPr>
              <a:t>mengklik</a:t>
            </a:r>
            <a:r>
              <a:rPr lang="en-AU" sz="1100" dirty="0">
                <a:solidFill>
                  <a:prstClr val="black"/>
                </a:solidFill>
                <a:latin typeface="Arial" panose="020B0604020202020204" pitchFamily="34" charset="0"/>
                <a:cs typeface="Arial" panose="020B0604020202020204" pitchFamily="34" charset="0"/>
              </a:rPr>
              <a:t> </a:t>
            </a:r>
            <a:r>
              <a:rPr lang="en-AU" sz="1100" dirty="0" err="1">
                <a:solidFill>
                  <a:prstClr val="black"/>
                </a:solidFill>
                <a:latin typeface="Arial" panose="020B0604020202020204" pitchFamily="34" charset="0"/>
                <a:cs typeface="Arial" panose="020B0604020202020204" pitchFamily="34" charset="0"/>
              </a:rPr>
              <a:t>tombol</a:t>
            </a:r>
            <a:r>
              <a:rPr lang="en-AU" sz="1100" dirty="0">
                <a:solidFill>
                  <a:prstClr val="black"/>
                </a:solidFill>
                <a:latin typeface="Arial" panose="020B0604020202020204" pitchFamily="34" charset="0"/>
                <a:cs typeface="Arial" panose="020B0604020202020204" pitchFamily="34" charset="0"/>
              </a:rPr>
              <a:t> </a:t>
            </a:r>
            <a:r>
              <a:rPr lang="en-AU" sz="1100" b="1" dirty="0" err="1">
                <a:solidFill>
                  <a:prstClr val="black"/>
                </a:solidFill>
                <a:latin typeface="Arial" panose="020B0604020202020204" pitchFamily="34" charset="0"/>
                <a:cs typeface="Arial" panose="020B0604020202020204" pitchFamily="34" charset="0"/>
              </a:rPr>
              <a:t>realisasi</a:t>
            </a:r>
            <a:r>
              <a:rPr lang="en-AU" sz="1100" dirty="0">
                <a:solidFill>
                  <a:prstClr val="black"/>
                </a:solidFill>
                <a:latin typeface="Arial" panose="020B0604020202020204" pitchFamily="34" charset="0"/>
                <a:cs typeface="Arial" panose="020B0604020202020204" pitchFamily="34" charset="0"/>
              </a:rPr>
              <a:t> yang </a:t>
            </a:r>
            <a:r>
              <a:rPr lang="en-AU" sz="1100" dirty="0" err="1">
                <a:solidFill>
                  <a:prstClr val="black"/>
                </a:solidFill>
                <a:latin typeface="Arial" panose="020B0604020202020204" pitchFamily="34" charset="0"/>
                <a:cs typeface="Arial" panose="020B0604020202020204" pitchFamily="34" charset="0"/>
              </a:rPr>
              <a:t>terletal</a:t>
            </a:r>
            <a:r>
              <a:rPr lang="en-AU" sz="1100" dirty="0">
                <a:solidFill>
                  <a:prstClr val="black"/>
                </a:solidFill>
                <a:latin typeface="Arial" panose="020B0604020202020204" pitchFamily="34" charset="0"/>
                <a:cs typeface="Arial" panose="020B0604020202020204" pitchFamily="34" charset="0"/>
              </a:rPr>
              <a:t> di </a:t>
            </a:r>
            <a:r>
              <a:rPr lang="en-AU" sz="1100" dirty="0" err="1">
                <a:solidFill>
                  <a:prstClr val="black"/>
                </a:solidFill>
                <a:latin typeface="Arial" panose="020B0604020202020204" pitchFamily="34" charset="0"/>
                <a:cs typeface="Arial" panose="020B0604020202020204" pitchFamily="34" charset="0"/>
              </a:rPr>
              <a:t>samping</a:t>
            </a:r>
            <a:r>
              <a:rPr lang="en-AU" sz="1100" dirty="0">
                <a:solidFill>
                  <a:prstClr val="black"/>
                </a:solidFill>
                <a:latin typeface="Arial" panose="020B0604020202020204" pitchFamily="34" charset="0"/>
                <a:cs typeface="Arial" panose="020B0604020202020204" pitchFamily="34" charset="0"/>
              </a:rPr>
              <a:t> </a:t>
            </a:r>
            <a:r>
              <a:rPr lang="en-AU" sz="1100" dirty="0" err="1">
                <a:solidFill>
                  <a:prstClr val="black"/>
                </a:solidFill>
                <a:latin typeface="Arial" panose="020B0604020202020204" pitchFamily="34" charset="0"/>
                <a:cs typeface="Arial" panose="020B0604020202020204" pitchFamily="34" charset="0"/>
              </a:rPr>
              <a:t>tombol</a:t>
            </a:r>
            <a:r>
              <a:rPr lang="en-AU" sz="1100" dirty="0">
                <a:solidFill>
                  <a:prstClr val="black"/>
                </a:solidFill>
                <a:latin typeface="Arial" panose="020B0604020202020204" pitchFamily="34" charset="0"/>
                <a:cs typeface="Arial" panose="020B0604020202020204" pitchFamily="34" charset="0"/>
              </a:rPr>
              <a:t> </a:t>
            </a:r>
            <a:r>
              <a:rPr lang="en-AU" sz="1100" dirty="0" err="1">
                <a:solidFill>
                  <a:prstClr val="black"/>
                </a:solidFill>
                <a:latin typeface="Arial" panose="020B0604020202020204" pitchFamily="34" charset="0"/>
                <a:cs typeface="Arial" panose="020B0604020202020204" pitchFamily="34" charset="0"/>
              </a:rPr>
              <a:t>simpan</a:t>
            </a:r>
            <a:endParaRPr lang="en-AU" sz="1100" dirty="0">
              <a:solidFill>
                <a:prstClr val="black"/>
              </a:solidFill>
              <a:latin typeface="Arial" panose="020B0604020202020204" pitchFamily="34" charset="0"/>
              <a:cs typeface="Arial" panose="020B0604020202020204" pitchFamily="34" charset="0"/>
            </a:endParaRPr>
          </a:p>
          <a:p>
            <a:pPr marL="342612" indent="-342612" defTabSz="913632">
              <a:buFont typeface="+mj-lt"/>
              <a:buAutoNum type="arabicPeriod"/>
              <a:defRPr/>
            </a:pPr>
            <a:r>
              <a:rPr lang="en-AU" sz="1100" dirty="0">
                <a:solidFill>
                  <a:prstClr val="black"/>
                </a:solidFill>
                <a:latin typeface="Arial" panose="020B0604020202020204" pitchFamily="34" charset="0"/>
                <a:cs typeface="Arial" panose="020B0604020202020204" pitchFamily="34" charset="0"/>
              </a:rPr>
              <a:t>User </a:t>
            </a:r>
            <a:r>
              <a:rPr lang="en-AU" sz="1100" dirty="0" err="1">
                <a:solidFill>
                  <a:prstClr val="black"/>
                </a:solidFill>
                <a:latin typeface="Arial" panose="020B0604020202020204" pitchFamily="34" charset="0"/>
                <a:cs typeface="Arial" panose="020B0604020202020204" pitchFamily="34" charset="0"/>
              </a:rPr>
              <a:t>mengklik</a:t>
            </a:r>
            <a:r>
              <a:rPr lang="en-AU" sz="1100" dirty="0">
                <a:solidFill>
                  <a:prstClr val="black"/>
                </a:solidFill>
                <a:latin typeface="Arial" panose="020B0604020202020204" pitchFamily="34" charset="0"/>
                <a:cs typeface="Arial" panose="020B0604020202020204" pitchFamily="34" charset="0"/>
              </a:rPr>
              <a:t> </a:t>
            </a:r>
            <a:r>
              <a:rPr lang="en-AU" sz="1100" dirty="0" err="1">
                <a:solidFill>
                  <a:prstClr val="black"/>
                </a:solidFill>
                <a:latin typeface="Arial" panose="020B0604020202020204" pitchFamily="34" charset="0"/>
                <a:cs typeface="Arial" panose="020B0604020202020204" pitchFamily="34" charset="0"/>
              </a:rPr>
              <a:t>tombol</a:t>
            </a:r>
            <a:r>
              <a:rPr lang="en-AU" sz="1100" dirty="0">
                <a:solidFill>
                  <a:prstClr val="black"/>
                </a:solidFill>
                <a:latin typeface="Arial" panose="020B0604020202020204" pitchFamily="34" charset="0"/>
                <a:cs typeface="Arial" panose="020B0604020202020204" pitchFamily="34" charset="0"/>
              </a:rPr>
              <a:t> </a:t>
            </a:r>
            <a:r>
              <a:rPr lang="en-AU" sz="1100" dirty="0" err="1">
                <a:solidFill>
                  <a:prstClr val="black"/>
                </a:solidFill>
                <a:latin typeface="Arial" panose="020B0604020202020204" pitchFamily="34" charset="0"/>
                <a:cs typeface="Arial" panose="020B0604020202020204" pitchFamily="34" charset="0"/>
              </a:rPr>
              <a:t>pensil</a:t>
            </a:r>
            <a:r>
              <a:rPr lang="en-AU" sz="1100" dirty="0">
                <a:solidFill>
                  <a:prstClr val="black"/>
                </a:solidFill>
                <a:latin typeface="Arial" panose="020B0604020202020204" pitchFamily="34" charset="0"/>
                <a:cs typeface="Arial" panose="020B0604020202020204" pitchFamily="34" charset="0"/>
              </a:rPr>
              <a:t> </a:t>
            </a:r>
            <a:r>
              <a:rPr lang="en-AU" sz="1100" dirty="0" err="1">
                <a:solidFill>
                  <a:prstClr val="black"/>
                </a:solidFill>
                <a:latin typeface="Arial" panose="020B0604020202020204" pitchFamily="34" charset="0"/>
                <a:cs typeface="Arial" panose="020B0604020202020204" pitchFamily="34" charset="0"/>
              </a:rPr>
              <a:t>pada</a:t>
            </a:r>
            <a:r>
              <a:rPr lang="en-AU" sz="1100" dirty="0">
                <a:solidFill>
                  <a:prstClr val="black"/>
                </a:solidFill>
                <a:latin typeface="Arial" panose="020B0604020202020204" pitchFamily="34" charset="0"/>
                <a:cs typeface="Arial" panose="020B0604020202020204" pitchFamily="34" charset="0"/>
              </a:rPr>
              <a:t> panel dashboard </a:t>
            </a:r>
            <a:r>
              <a:rPr lang="en-AU" sz="1100" dirty="0" err="1">
                <a:solidFill>
                  <a:prstClr val="black"/>
                </a:solidFill>
                <a:latin typeface="Arial" panose="020B0604020202020204" pitchFamily="34" charset="0"/>
                <a:cs typeface="Arial" panose="020B0604020202020204" pitchFamily="34" charset="0"/>
              </a:rPr>
              <a:t>realisasi</a:t>
            </a:r>
            <a:r>
              <a:rPr lang="en-AU" sz="1100" dirty="0">
                <a:solidFill>
                  <a:prstClr val="black"/>
                </a:solidFill>
                <a:latin typeface="Arial" panose="020B0604020202020204" pitchFamily="34" charset="0"/>
                <a:cs typeface="Arial" panose="020B0604020202020204" pitchFamily="34" charset="0"/>
              </a:rPr>
              <a:t> </a:t>
            </a:r>
            <a:r>
              <a:rPr lang="en-AU" sz="1100" dirty="0" err="1">
                <a:solidFill>
                  <a:prstClr val="black"/>
                </a:solidFill>
                <a:latin typeface="Arial" panose="020B0604020202020204" pitchFamily="34" charset="0"/>
                <a:cs typeface="Arial" panose="020B0604020202020204" pitchFamily="34" charset="0"/>
              </a:rPr>
              <a:t>komponen</a:t>
            </a:r>
            <a:r>
              <a:rPr lang="en-AU" sz="1100" dirty="0">
                <a:solidFill>
                  <a:prstClr val="black"/>
                </a:solidFill>
                <a:latin typeface="Arial" panose="020B0604020202020204" pitchFamily="34" charset="0"/>
                <a:cs typeface="Arial" panose="020B0604020202020204" pitchFamily="34" charset="0"/>
              </a:rPr>
              <a:t> </a:t>
            </a:r>
            <a:r>
              <a:rPr lang="en-AU" sz="1100" dirty="0" err="1">
                <a:solidFill>
                  <a:prstClr val="black"/>
                </a:solidFill>
                <a:latin typeface="Arial" panose="020B0604020202020204" pitchFamily="34" charset="0"/>
                <a:cs typeface="Arial" panose="020B0604020202020204" pitchFamily="34" charset="0"/>
              </a:rPr>
              <a:t>bulanan</a:t>
            </a:r>
            <a:r>
              <a:rPr lang="en-AU" sz="1100" dirty="0">
                <a:solidFill>
                  <a:prstClr val="black"/>
                </a:solidFill>
                <a:latin typeface="Arial" panose="020B0604020202020204" pitchFamily="34" charset="0"/>
                <a:cs typeface="Arial" panose="020B0604020202020204" pitchFamily="34" charset="0"/>
              </a:rPr>
              <a:t>, di </a:t>
            </a:r>
            <a:r>
              <a:rPr lang="en-AU" sz="1100" dirty="0" err="1">
                <a:solidFill>
                  <a:prstClr val="black"/>
                </a:solidFill>
                <a:latin typeface="Arial" panose="020B0604020202020204" pitchFamily="34" charset="0"/>
                <a:cs typeface="Arial" panose="020B0604020202020204" pitchFamily="34" charset="0"/>
              </a:rPr>
              <a:t>baris</a:t>
            </a:r>
            <a:r>
              <a:rPr lang="en-AU" sz="1100" dirty="0">
                <a:solidFill>
                  <a:prstClr val="black"/>
                </a:solidFill>
                <a:latin typeface="Arial" panose="020B0604020202020204" pitchFamily="34" charset="0"/>
                <a:cs typeface="Arial" panose="020B0604020202020204" pitchFamily="34" charset="0"/>
              </a:rPr>
              <a:t> </a:t>
            </a:r>
            <a:r>
              <a:rPr lang="en-AU" sz="1100" dirty="0" err="1">
                <a:solidFill>
                  <a:prstClr val="black"/>
                </a:solidFill>
                <a:latin typeface="Arial" panose="020B0604020202020204" pitchFamily="34" charset="0"/>
                <a:cs typeface="Arial" panose="020B0604020202020204" pitchFamily="34" charset="0"/>
              </a:rPr>
              <a:t>bulan</a:t>
            </a:r>
            <a:r>
              <a:rPr lang="en-AU" sz="1100" dirty="0">
                <a:solidFill>
                  <a:prstClr val="black"/>
                </a:solidFill>
                <a:latin typeface="Arial" panose="020B0604020202020204" pitchFamily="34" charset="0"/>
                <a:cs typeface="Arial" panose="020B0604020202020204" pitchFamily="34" charset="0"/>
              </a:rPr>
              <a:t>, </a:t>
            </a:r>
            <a:r>
              <a:rPr lang="en-AU" sz="1100" dirty="0" err="1">
                <a:solidFill>
                  <a:prstClr val="black"/>
                </a:solidFill>
                <a:latin typeface="Arial" panose="020B0604020202020204" pitchFamily="34" charset="0"/>
                <a:cs typeface="Arial" panose="020B0604020202020204" pitchFamily="34" charset="0"/>
              </a:rPr>
              <a:t>untuk</a:t>
            </a:r>
            <a:r>
              <a:rPr lang="en-AU" sz="1100" dirty="0">
                <a:solidFill>
                  <a:prstClr val="black"/>
                </a:solidFill>
                <a:latin typeface="Arial" panose="020B0604020202020204" pitchFamily="34" charset="0"/>
                <a:cs typeface="Arial" panose="020B0604020202020204" pitchFamily="34" charset="0"/>
              </a:rPr>
              <a:t> </a:t>
            </a:r>
            <a:r>
              <a:rPr lang="en-AU" sz="1100" dirty="0" err="1">
                <a:solidFill>
                  <a:prstClr val="black"/>
                </a:solidFill>
                <a:latin typeface="Arial" panose="020B0604020202020204" pitchFamily="34" charset="0"/>
                <a:cs typeface="Arial" panose="020B0604020202020204" pitchFamily="34" charset="0"/>
              </a:rPr>
              <a:t>menginput</a:t>
            </a:r>
            <a:r>
              <a:rPr lang="en-AU" sz="1100" dirty="0">
                <a:solidFill>
                  <a:prstClr val="black"/>
                </a:solidFill>
                <a:latin typeface="Arial" panose="020B0604020202020204" pitchFamily="34" charset="0"/>
                <a:cs typeface="Arial" panose="020B0604020202020204" pitchFamily="34" charset="0"/>
              </a:rPr>
              <a:t> </a:t>
            </a:r>
            <a:r>
              <a:rPr lang="en-AU" sz="1100" dirty="0" err="1">
                <a:solidFill>
                  <a:prstClr val="black"/>
                </a:solidFill>
                <a:latin typeface="Arial" panose="020B0604020202020204" pitchFamily="34" charset="0"/>
                <a:cs typeface="Arial" panose="020B0604020202020204" pitchFamily="34" charset="0"/>
              </a:rPr>
              <a:t>realisasi</a:t>
            </a:r>
            <a:r>
              <a:rPr lang="en-AU" sz="1100" dirty="0">
                <a:solidFill>
                  <a:prstClr val="black"/>
                </a:solidFill>
                <a:latin typeface="Arial" panose="020B0604020202020204" pitchFamily="34" charset="0"/>
                <a:cs typeface="Arial" panose="020B0604020202020204" pitchFamily="34" charset="0"/>
              </a:rPr>
              <a:t> </a:t>
            </a:r>
            <a:r>
              <a:rPr lang="en-AU" sz="1100" dirty="0" err="1">
                <a:solidFill>
                  <a:prstClr val="black"/>
                </a:solidFill>
                <a:latin typeface="Arial" panose="020B0604020202020204" pitchFamily="34" charset="0"/>
                <a:cs typeface="Arial" panose="020B0604020202020204" pitchFamily="34" charset="0"/>
              </a:rPr>
              <a:t>bulan</a:t>
            </a:r>
            <a:r>
              <a:rPr lang="en-AU" sz="1100" dirty="0">
                <a:solidFill>
                  <a:prstClr val="black"/>
                </a:solidFill>
                <a:latin typeface="Arial" panose="020B0604020202020204" pitchFamily="34" charset="0"/>
                <a:cs typeface="Arial" panose="020B0604020202020204" pitchFamily="34" charset="0"/>
              </a:rPr>
              <a:t> </a:t>
            </a:r>
            <a:r>
              <a:rPr lang="en-AU" sz="1100" dirty="0" err="1">
                <a:solidFill>
                  <a:prstClr val="black"/>
                </a:solidFill>
                <a:latin typeface="Arial" panose="020B0604020202020204" pitchFamily="34" charset="0"/>
                <a:cs typeface="Arial" panose="020B0604020202020204" pitchFamily="34" charset="0"/>
              </a:rPr>
              <a:t>berikutnya</a:t>
            </a:r>
            <a:endParaRPr lang="en-AU" sz="1100" dirty="0">
              <a:solidFill>
                <a:prstClr val="black"/>
              </a:solidFill>
              <a:latin typeface="Arial" panose="020B0604020202020204" pitchFamily="34" charset="0"/>
              <a:cs typeface="Arial" panose="020B0604020202020204" pitchFamily="34" charset="0"/>
            </a:endParaRPr>
          </a:p>
          <a:p>
            <a:pPr marL="342612" indent="-342612" defTabSz="913632">
              <a:buFont typeface="+mj-lt"/>
              <a:buAutoNum type="arabicPeriod"/>
              <a:defRPr/>
            </a:pPr>
            <a:r>
              <a:rPr lang="en-AU" sz="1100" dirty="0">
                <a:solidFill>
                  <a:prstClr val="black"/>
                </a:solidFill>
                <a:latin typeface="Arial" panose="020B0604020202020204" pitchFamily="34" charset="0"/>
                <a:cs typeface="Arial" panose="020B0604020202020204" pitchFamily="34" charset="0"/>
              </a:rPr>
              <a:t>User </a:t>
            </a:r>
            <a:r>
              <a:rPr lang="en-AU" sz="1100" dirty="0" err="1">
                <a:solidFill>
                  <a:prstClr val="black"/>
                </a:solidFill>
                <a:latin typeface="Arial" panose="020B0604020202020204" pitchFamily="34" charset="0"/>
                <a:cs typeface="Arial" panose="020B0604020202020204" pitchFamily="34" charset="0"/>
              </a:rPr>
              <a:t>mengisi</a:t>
            </a:r>
            <a:r>
              <a:rPr lang="en-AU" sz="1100" dirty="0">
                <a:solidFill>
                  <a:prstClr val="black"/>
                </a:solidFill>
                <a:latin typeface="Arial" panose="020B0604020202020204" pitchFamily="34" charset="0"/>
                <a:cs typeface="Arial" panose="020B0604020202020204" pitchFamily="34" charset="0"/>
              </a:rPr>
              <a:t> data </a:t>
            </a:r>
            <a:r>
              <a:rPr lang="en-AU" sz="1100" dirty="0" err="1">
                <a:solidFill>
                  <a:prstClr val="black"/>
                </a:solidFill>
                <a:latin typeface="Arial" panose="020B0604020202020204" pitchFamily="34" charset="0"/>
                <a:cs typeface="Arial" panose="020B0604020202020204" pitchFamily="34" charset="0"/>
              </a:rPr>
              <a:t>realisasi</a:t>
            </a:r>
            <a:r>
              <a:rPr lang="en-AU" sz="1100" dirty="0">
                <a:solidFill>
                  <a:prstClr val="black"/>
                </a:solidFill>
                <a:latin typeface="Arial" panose="020B0604020202020204" pitchFamily="34" charset="0"/>
                <a:cs typeface="Arial" panose="020B0604020202020204" pitchFamily="34" charset="0"/>
              </a:rPr>
              <a:t> (</a:t>
            </a:r>
            <a:r>
              <a:rPr lang="en-AU" sz="1100" dirty="0" err="1">
                <a:solidFill>
                  <a:prstClr val="black"/>
                </a:solidFill>
                <a:latin typeface="Arial" panose="020B0604020202020204" pitchFamily="34" charset="0"/>
                <a:cs typeface="Arial" panose="020B0604020202020204" pitchFamily="34" charset="0"/>
              </a:rPr>
              <a:t>fisik</a:t>
            </a:r>
            <a:r>
              <a:rPr lang="en-AU" sz="1100" dirty="0">
                <a:solidFill>
                  <a:prstClr val="black"/>
                </a:solidFill>
                <a:latin typeface="Arial" panose="020B0604020202020204" pitchFamily="34" charset="0"/>
                <a:cs typeface="Arial" panose="020B0604020202020204" pitchFamily="34" charset="0"/>
              </a:rPr>
              <a:t> </a:t>
            </a:r>
            <a:r>
              <a:rPr lang="en-AU" sz="1100" dirty="0" err="1">
                <a:solidFill>
                  <a:prstClr val="black"/>
                </a:solidFill>
                <a:latin typeface="Arial" panose="020B0604020202020204" pitchFamily="34" charset="0"/>
                <a:cs typeface="Arial" panose="020B0604020202020204" pitchFamily="34" charset="0"/>
              </a:rPr>
              <a:t>dan</a:t>
            </a:r>
            <a:r>
              <a:rPr lang="en-AU" sz="1100" dirty="0">
                <a:solidFill>
                  <a:prstClr val="black"/>
                </a:solidFill>
                <a:latin typeface="Arial" panose="020B0604020202020204" pitchFamily="34" charset="0"/>
                <a:cs typeface="Arial" panose="020B0604020202020204" pitchFamily="34" charset="0"/>
              </a:rPr>
              <a:t> </a:t>
            </a:r>
            <a:r>
              <a:rPr lang="en-AU" sz="1100" dirty="0" err="1">
                <a:solidFill>
                  <a:prstClr val="black"/>
                </a:solidFill>
                <a:latin typeface="Arial" panose="020B0604020202020204" pitchFamily="34" charset="0"/>
                <a:cs typeface="Arial" panose="020B0604020202020204" pitchFamily="34" charset="0"/>
              </a:rPr>
              <a:t>anggaran</a:t>
            </a:r>
            <a:r>
              <a:rPr lang="en-AU" sz="1100" dirty="0">
                <a:solidFill>
                  <a:prstClr val="black"/>
                </a:solidFill>
                <a:latin typeface="Arial" panose="020B0604020202020204" pitchFamily="34" charset="0"/>
                <a:cs typeface="Arial" panose="020B0604020202020204" pitchFamily="34" charset="0"/>
              </a:rPr>
              <a:t>)</a:t>
            </a:r>
          </a:p>
          <a:p>
            <a:pPr marL="342612" indent="-342612" defTabSz="913632">
              <a:buFont typeface="+mj-lt"/>
              <a:buAutoNum type="arabicPeriod"/>
              <a:defRPr/>
            </a:pPr>
            <a:r>
              <a:rPr lang="en-AU" sz="1100" dirty="0">
                <a:solidFill>
                  <a:prstClr val="black"/>
                </a:solidFill>
                <a:latin typeface="Arial" panose="020B0604020202020204" pitchFamily="34" charset="0"/>
                <a:cs typeface="Arial" panose="020B0604020202020204" pitchFamily="34" charset="0"/>
              </a:rPr>
              <a:t>User </a:t>
            </a:r>
            <a:r>
              <a:rPr lang="en-AU" sz="1100" dirty="0" err="1">
                <a:solidFill>
                  <a:prstClr val="black"/>
                </a:solidFill>
                <a:latin typeface="Arial" panose="020B0604020202020204" pitchFamily="34" charset="0"/>
                <a:cs typeface="Arial" panose="020B0604020202020204" pitchFamily="34" charset="0"/>
              </a:rPr>
              <a:t>dapat</a:t>
            </a:r>
            <a:r>
              <a:rPr lang="en-AU" sz="1100" dirty="0">
                <a:solidFill>
                  <a:prstClr val="black"/>
                </a:solidFill>
                <a:latin typeface="Arial" panose="020B0604020202020204" pitchFamily="34" charset="0"/>
                <a:cs typeface="Arial" panose="020B0604020202020204" pitchFamily="34" charset="0"/>
              </a:rPr>
              <a:t> </a:t>
            </a:r>
            <a:r>
              <a:rPr lang="en-AU" sz="1100" dirty="0" err="1">
                <a:solidFill>
                  <a:prstClr val="black"/>
                </a:solidFill>
                <a:latin typeface="Arial" panose="020B0604020202020204" pitchFamily="34" charset="0"/>
                <a:cs typeface="Arial" panose="020B0604020202020204" pitchFamily="34" charset="0"/>
              </a:rPr>
              <a:t>mengisi</a:t>
            </a:r>
            <a:r>
              <a:rPr lang="en-AU" sz="1100" dirty="0">
                <a:solidFill>
                  <a:prstClr val="black"/>
                </a:solidFill>
                <a:latin typeface="Arial" panose="020B0604020202020204" pitchFamily="34" charset="0"/>
                <a:cs typeface="Arial" panose="020B0604020202020204" pitchFamily="34" charset="0"/>
              </a:rPr>
              <a:t>/</a:t>
            </a:r>
            <a:r>
              <a:rPr lang="en-AU" sz="1100" dirty="0" err="1">
                <a:solidFill>
                  <a:prstClr val="black"/>
                </a:solidFill>
                <a:latin typeface="Arial" panose="020B0604020202020204" pitchFamily="34" charset="0"/>
                <a:cs typeface="Arial" panose="020B0604020202020204" pitchFamily="34" charset="0"/>
              </a:rPr>
              <a:t>memilih</a:t>
            </a:r>
            <a:r>
              <a:rPr lang="en-AU" sz="1100" dirty="0">
                <a:solidFill>
                  <a:prstClr val="black"/>
                </a:solidFill>
                <a:latin typeface="Arial" panose="020B0604020202020204" pitchFamily="34" charset="0"/>
                <a:cs typeface="Arial" panose="020B0604020202020204" pitchFamily="34" charset="0"/>
              </a:rPr>
              <a:t> </a:t>
            </a:r>
            <a:r>
              <a:rPr lang="en-AU" sz="1100" dirty="0" err="1">
                <a:solidFill>
                  <a:prstClr val="black"/>
                </a:solidFill>
                <a:latin typeface="Arial" panose="020B0604020202020204" pitchFamily="34" charset="0"/>
                <a:cs typeface="Arial" panose="020B0604020202020204" pitchFamily="34" charset="0"/>
              </a:rPr>
              <a:t>lebih</a:t>
            </a:r>
            <a:r>
              <a:rPr lang="en-AU" sz="1100" dirty="0">
                <a:solidFill>
                  <a:prstClr val="black"/>
                </a:solidFill>
                <a:latin typeface="Arial" panose="020B0604020202020204" pitchFamily="34" charset="0"/>
                <a:cs typeface="Arial" panose="020B0604020202020204" pitchFamily="34" charset="0"/>
              </a:rPr>
              <a:t> </a:t>
            </a:r>
            <a:r>
              <a:rPr lang="en-AU" sz="1100" dirty="0" err="1">
                <a:solidFill>
                  <a:prstClr val="black"/>
                </a:solidFill>
                <a:latin typeface="Arial" panose="020B0604020202020204" pitchFamily="34" charset="0"/>
                <a:cs typeface="Arial" panose="020B0604020202020204" pitchFamily="34" charset="0"/>
              </a:rPr>
              <a:t>dari</a:t>
            </a:r>
            <a:r>
              <a:rPr lang="en-AU" sz="1100" dirty="0">
                <a:solidFill>
                  <a:prstClr val="black"/>
                </a:solidFill>
                <a:latin typeface="Arial" panose="020B0604020202020204" pitchFamily="34" charset="0"/>
                <a:cs typeface="Arial" panose="020B0604020202020204" pitchFamily="34" charset="0"/>
              </a:rPr>
              <a:t> 1 </a:t>
            </a:r>
            <a:r>
              <a:rPr lang="en-AU" sz="1100" dirty="0" err="1">
                <a:solidFill>
                  <a:prstClr val="black"/>
                </a:solidFill>
                <a:latin typeface="Arial" panose="020B0604020202020204" pitchFamily="34" charset="0"/>
                <a:cs typeface="Arial" panose="020B0604020202020204" pitchFamily="34" charset="0"/>
              </a:rPr>
              <a:t>kategori</a:t>
            </a:r>
            <a:r>
              <a:rPr lang="en-AU" sz="1100" dirty="0">
                <a:solidFill>
                  <a:prstClr val="black"/>
                </a:solidFill>
                <a:latin typeface="Arial" panose="020B0604020202020204" pitchFamily="34" charset="0"/>
                <a:cs typeface="Arial" panose="020B0604020202020204" pitchFamily="34" charset="0"/>
              </a:rPr>
              <a:t> </a:t>
            </a:r>
            <a:r>
              <a:rPr lang="en-AU" sz="1100" dirty="0" err="1">
                <a:solidFill>
                  <a:prstClr val="black"/>
                </a:solidFill>
                <a:latin typeface="Arial" panose="020B0604020202020204" pitchFamily="34" charset="0"/>
                <a:cs typeface="Arial" panose="020B0604020202020204" pitchFamily="34" charset="0"/>
              </a:rPr>
              <a:t>masalah</a:t>
            </a:r>
            <a:r>
              <a:rPr lang="en-AU" sz="1100" dirty="0">
                <a:solidFill>
                  <a:prstClr val="black"/>
                </a:solidFill>
                <a:latin typeface="Arial" panose="020B0604020202020204" pitchFamily="34" charset="0"/>
                <a:cs typeface="Arial" panose="020B0604020202020204" pitchFamily="34" charset="0"/>
              </a:rPr>
              <a:t> </a:t>
            </a:r>
            <a:r>
              <a:rPr lang="en-AU" sz="1100" dirty="0" err="1">
                <a:solidFill>
                  <a:prstClr val="black"/>
                </a:solidFill>
                <a:latin typeface="Arial" panose="020B0604020202020204" pitchFamily="34" charset="0"/>
                <a:cs typeface="Arial" panose="020B0604020202020204" pitchFamily="34" charset="0"/>
              </a:rPr>
              <a:t>dan</a:t>
            </a:r>
            <a:r>
              <a:rPr lang="en-AU" sz="1100" dirty="0">
                <a:solidFill>
                  <a:prstClr val="black"/>
                </a:solidFill>
                <a:latin typeface="Arial" panose="020B0604020202020204" pitchFamily="34" charset="0"/>
                <a:cs typeface="Arial" panose="020B0604020202020204" pitchFamily="34" charset="0"/>
              </a:rPr>
              <a:t> </a:t>
            </a:r>
            <a:r>
              <a:rPr lang="en-AU" sz="1100" dirty="0" err="1">
                <a:solidFill>
                  <a:prstClr val="black"/>
                </a:solidFill>
                <a:latin typeface="Arial" panose="020B0604020202020204" pitchFamily="34" charset="0"/>
                <a:cs typeface="Arial" panose="020B0604020202020204" pitchFamily="34" charset="0"/>
              </a:rPr>
              <a:t>mengisi</a:t>
            </a:r>
            <a:r>
              <a:rPr lang="en-AU" sz="1100" dirty="0">
                <a:solidFill>
                  <a:prstClr val="black"/>
                </a:solidFill>
                <a:latin typeface="Arial" panose="020B0604020202020204" pitchFamily="34" charset="0"/>
                <a:cs typeface="Arial" panose="020B0604020202020204" pitchFamily="34" charset="0"/>
              </a:rPr>
              <a:t> </a:t>
            </a:r>
            <a:r>
              <a:rPr lang="en-AU" sz="1100" dirty="0" err="1">
                <a:solidFill>
                  <a:prstClr val="black"/>
                </a:solidFill>
                <a:latin typeface="Arial" panose="020B0604020202020204" pitchFamily="34" charset="0"/>
                <a:cs typeface="Arial" panose="020B0604020202020204" pitchFamily="34" charset="0"/>
              </a:rPr>
              <a:t>rincian</a:t>
            </a:r>
            <a:r>
              <a:rPr lang="en-AU" sz="1100" dirty="0">
                <a:solidFill>
                  <a:prstClr val="black"/>
                </a:solidFill>
                <a:latin typeface="Arial" panose="020B0604020202020204" pitchFamily="34" charset="0"/>
                <a:cs typeface="Arial" panose="020B0604020202020204" pitchFamily="34" charset="0"/>
              </a:rPr>
              <a:t> </a:t>
            </a:r>
            <a:r>
              <a:rPr lang="en-AU" sz="1100" dirty="0" err="1">
                <a:solidFill>
                  <a:prstClr val="black"/>
                </a:solidFill>
                <a:latin typeface="Arial" panose="020B0604020202020204" pitchFamily="34" charset="0"/>
                <a:cs typeface="Arial" panose="020B0604020202020204" pitchFamily="34" charset="0"/>
              </a:rPr>
              <a:t>permasalahan</a:t>
            </a:r>
            <a:r>
              <a:rPr lang="en-AU" sz="1100" dirty="0">
                <a:solidFill>
                  <a:prstClr val="black"/>
                </a:solidFill>
                <a:latin typeface="Arial" panose="020B0604020202020204" pitchFamily="34" charset="0"/>
                <a:cs typeface="Arial" panose="020B0604020202020204" pitchFamily="34" charset="0"/>
              </a:rPr>
              <a:t> di </a:t>
            </a:r>
            <a:r>
              <a:rPr lang="en-AU" sz="1100" dirty="0" err="1">
                <a:solidFill>
                  <a:prstClr val="black"/>
                </a:solidFill>
                <a:latin typeface="Arial" panose="020B0604020202020204" pitchFamily="34" charset="0"/>
                <a:cs typeface="Arial" panose="020B0604020202020204" pitchFamily="34" charset="0"/>
              </a:rPr>
              <a:t>kolom</a:t>
            </a:r>
            <a:r>
              <a:rPr lang="en-AU" sz="1100" dirty="0">
                <a:solidFill>
                  <a:prstClr val="black"/>
                </a:solidFill>
                <a:latin typeface="Arial" panose="020B0604020202020204" pitchFamily="34" charset="0"/>
                <a:cs typeface="Arial" panose="020B0604020202020204" pitchFamily="34" charset="0"/>
              </a:rPr>
              <a:t> </a:t>
            </a:r>
            <a:r>
              <a:rPr lang="en-AU" sz="1100" dirty="0" err="1">
                <a:solidFill>
                  <a:prstClr val="black"/>
                </a:solidFill>
                <a:latin typeface="Arial" panose="020B0604020202020204" pitchFamily="34" charset="0"/>
                <a:cs typeface="Arial" panose="020B0604020202020204" pitchFamily="34" charset="0"/>
              </a:rPr>
              <a:t>keterangan</a:t>
            </a:r>
            <a:r>
              <a:rPr lang="en-AU" sz="1100" dirty="0">
                <a:solidFill>
                  <a:prstClr val="black"/>
                </a:solidFill>
                <a:latin typeface="Arial" panose="020B0604020202020204" pitchFamily="34" charset="0"/>
                <a:cs typeface="Arial" panose="020B0604020202020204" pitchFamily="34" charset="0"/>
              </a:rPr>
              <a:t> </a:t>
            </a:r>
            <a:r>
              <a:rPr lang="en-AU" sz="1100" dirty="0" err="1">
                <a:solidFill>
                  <a:prstClr val="black"/>
                </a:solidFill>
                <a:latin typeface="Arial" panose="020B0604020202020204" pitchFamily="34" charset="0"/>
                <a:cs typeface="Arial" panose="020B0604020202020204" pitchFamily="34" charset="0"/>
              </a:rPr>
              <a:t>permasalahan</a:t>
            </a:r>
            <a:endParaRPr lang="en-AU" sz="1100" dirty="0">
              <a:solidFill>
                <a:prstClr val="black"/>
              </a:solidFill>
              <a:latin typeface="Arial" panose="020B0604020202020204" pitchFamily="34" charset="0"/>
              <a:cs typeface="Arial" panose="020B0604020202020204" pitchFamily="34" charset="0"/>
            </a:endParaRPr>
          </a:p>
          <a:p>
            <a:pPr marL="342612" indent="-342612" defTabSz="913632">
              <a:buFont typeface="+mj-lt"/>
              <a:buAutoNum type="arabicPeriod"/>
              <a:defRPr/>
            </a:pPr>
            <a:r>
              <a:rPr lang="en-AU" sz="1100" dirty="0">
                <a:solidFill>
                  <a:prstClr val="black"/>
                </a:solidFill>
                <a:latin typeface="Arial" panose="020B0604020202020204" pitchFamily="34" charset="0"/>
                <a:cs typeface="Arial" panose="020B0604020202020204" pitchFamily="34" charset="0"/>
              </a:rPr>
              <a:t>User </a:t>
            </a:r>
            <a:r>
              <a:rPr lang="en-AU" sz="1100" dirty="0" err="1">
                <a:solidFill>
                  <a:prstClr val="black"/>
                </a:solidFill>
                <a:latin typeface="Arial" panose="020B0604020202020204" pitchFamily="34" charset="0"/>
                <a:cs typeface="Arial" panose="020B0604020202020204" pitchFamily="34" charset="0"/>
              </a:rPr>
              <a:t>mengisi</a:t>
            </a:r>
            <a:r>
              <a:rPr lang="en-AU" sz="1100" dirty="0">
                <a:solidFill>
                  <a:prstClr val="black"/>
                </a:solidFill>
                <a:latin typeface="Arial" panose="020B0604020202020204" pitchFamily="34" charset="0"/>
                <a:cs typeface="Arial" panose="020B0604020202020204" pitchFamily="34" charset="0"/>
              </a:rPr>
              <a:t> status </a:t>
            </a:r>
            <a:r>
              <a:rPr lang="en-AU" sz="1100" dirty="0" err="1">
                <a:solidFill>
                  <a:prstClr val="black"/>
                </a:solidFill>
                <a:latin typeface="Arial" panose="020B0604020202020204" pitchFamily="34" charset="0"/>
                <a:cs typeface="Arial" panose="020B0604020202020204" pitchFamily="34" charset="0"/>
              </a:rPr>
              <a:t>pelaksanaan</a:t>
            </a:r>
            <a:r>
              <a:rPr lang="en-AU" sz="1100" dirty="0">
                <a:solidFill>
                  <a:prstClr val="black"/>
                </a:solidFill>
                <a:latin typeface="Arial" panose="020B0604020202020204" pitchFamily="34" charset="0"/>
                <a:cs typeface="Arial" panose="020B0604020202020204" pitchFamily="34" charset="0"/>
              </a:rPr>
              <a:t> </a:t>
            </a:r>
          </a:p>
          <a:p>
            <a:pPr marL="342612" indent="-342612" defTabSz="913632">
              <a:buFont typeface="+mj-lt"/>
              <a:buAutoNum type="arabicPeriod"/>
              <a:defRPr/>
            </a:pPr>
            <a:r>
              <a:rPr lang="en-AU" sz="1100" dirty="0">
                <a:solidFill>
                  <a:prstClr val="black"/>
                </a:solidFill>
                <a:latin typeface="Arial" panose="020B0604020202020204" pitchFamily="34" charset="0"/>
                <a:cs typeface="Arial" panose="020B0604020202020204" pitchFamily="34" charset="0"/>
              </a:rPr>
              <a:t>User </a:t>
            </a:r>
            <a:r>
              <a:rPr lang="en-AU" sz="1100" dirty="0" err="1">
                <a:solidFill>
                  <a:prstClr val="black"/>
                </a:solidFill>
                <a:latin typeface="Arial" panose="020B0604020202020204" pitchFamily="34" charset="0"/>
                <a:cs typeface="Arial" panose="020B0604020202020204" pitchFamily="34" charset="0"/>
              </a:rPr>
              <a:t>mengisi</a:t>
            </a:r>
            <a:r>
              <a:rPr lang="en-AU" sz="1100" dirty="0">
                <a:solidFill>
                  <a:prstClr val="black"/>
                </a:solidFill>
                <a:latin typeface="Arial" panose="020B0604020202020204" pitchFamily="34" charset="0"/>
                <a:cs typeface="Arial" panose="020B0604020202020204" pitchFamily="34" charset="0"/>
              </a:rPr>
              <a:t> </a:t>
            </a:r>
            <a:r>
              <a:rPr lang="en-AU" sz="1100" dirty="0" err="1">
                <a:solidFill>
                  <a:prstClr val="black"/>
                </a:solidFill>
                <a:latin typeface="Arial" panose="020B0604020202020204" pitchFamily="34" charset="0"/>
                <a:cs typeface="Arial" panose="020B0604020202020204" pitchFamily="34" charset="0"/>
              </a:rPr>
              <a:t>url</a:t>
            </a:r>
            <a:r>
              <a:rPr lang="en-AU" sz="1100" dirty="0">
                <a:solidFill>
                  <a:prstClr val="black"/>
                </a:solidFill>
                <a:latin typeface="Arial" panose="020B0604020202020204" pitchFamily="34" charset="0"/>
                <a:cs typeface="Arial" panose="020B0604020202020204" pitchFamily="34" charset="0"/>
              </a:rPr>
              <a:t> </a:t>
            </a:r>
            <a:r>
              <a:rPr lang="en-AU" sz="1100" dirty="0" err="1">
                <a:solidFill>
                  <a:prstClr val="black"/>
                </a:solidFill>
                <a:latin typeface="Arial" panose="020B0604020202020204" pitchFamily="34" charset="0"/>
                <a:cs typeface="Arial" panose="020B0604020202020204" pitchFamily="34" charset="0"/>
              </a:rPr>
              <a:t>bukti</a:t>
            </a:r>
            <a:r>
              <a:rPr lang="en-AU" sz="1100" dirty="0">
                <a:solidFill>
                  <a:prstClr val="black"/>
                </a:solidFill>
                <a:latin typeface="Arial" panose="020B0604020202020204" pitchFamily="34" charset="0"/>
                <a:cs typeface="Arial" panose="020B0604020202020204" pitchFamily="34" charset="0"/>
              </a:rPr>
              <a:t> </a:t>
            </a:r>
            <a:r>
              <a:rPr lang="en-AU" sz="1100" dirty="0" err="1">
                <a:solidFill>
                  <a:prstClr val="black"/>
                </a:solidFill>
                <a:latin typeface="Arial" panose="020B0604020202020204" pitchFamily="34" charset="0"/>
                <a:cs typeface="Arial" panose="020B0604020202020204" pitchFamily="34" charset="0"/>
              </a:rPr>
              <a:t>pendukung</a:t>
            </a:r>
            <a:r>
              <a:rPr lang="en-AU" sz="1100" dirty="0">
                <a:solidFill>
                  <a:prstClr val="black"/>
                </a:solidFill>
                <a:latin typeface="Arial" panose="020B0604020202020204" pitchFamily="34" charset="0"/>
                <a:cs typeface="Arial" panose="020B0604020202020204" pitchFamily="34" charset="0"/>
              </a:rPr>
              <a:t> dan </a:t>
            </a:r>
            <a:r>
              <a:rPr lang="en-AU" sz="1100" dirty="0" err="1">
                <a:solidFill>
                  <a:prstClr val="black"/>
                </a:solidFill>
                <a:latin typeface="Arial" panose="020B0604020202020204" pitchFamily="34" charset="0"/>
                <a:cs typeface="Arial" panose="020B0604020202020204" pitchFamily="34" charset="0"/>
              </a:rPr>
              <a:t>mengklik</a:t>
            </a:r>
            <a:r>
              <a:rPr lang="en-AU" sz="1100" dirty="0">
                <a:solidFill>
                  <a:prstClr val="black"/>
                </a:solidFill>
                <a:latin typeface="Arial" panose="020B0604020202020204" pitchFamily="34" charset="0"/>
                <a:cs typeface="Arial" panose="020B0604020202020204" pitchFamily="34" charset="0"/>
              </a:rPr>
              <a:t> </a:t>
            </a:r>
            <a:r>
              <a:rPr lang="en-AU" sz="1100" dirty="0" err="1">
                <a:solidFill>
                  <a:prstClr val="black"/>
                </a:solidFill>
                <a:latin typeface="Arial" panose="020B0604020202020204" pitchFamily="34" charset="0"/>
                <a:cs typeface="Arial" panose="020B0604020202020204" pitchFamily="34" charset="0"/>
              </a:rPr>
              <a:t>tombol</a:t>
            </a:r>
            <a:r>
              <a:rPr lang="en-AU" sz="1100" dirty="0">
                <a:solidFill>
                  <a:prstClr val="black"/>
                </a:solidFill>
                <a:latin typeface="Arial" panose="020B0604020202020204" pitchFamily="34" charset="0"/>
                <a:cs typeface="Arial" panose="020B0604020202020204" pitchFamily="34" charset="0"/>
              </a:rPr>
              <a:t> </a:t>
            </a:r>
            <a:r>
              <a:rPr lang="en-AU" sz="1100" dirty="0" err="1">
                <a:solidFill>
                  <a:prstClr val="black"/>
                </a:solidFill>
                <a:latin typeface="Arial" panose="020B0604020202020204" pitchFamily="34" charset="0"/>
                <a:cs typeface="Arial" panose="020B0604020202020204" pitchFamily="34" charset="0"/>
              </a:rPr>
              <a:t>simpan</a:t>
            </a:r>
            <a:r>
              <a:rPr lang="en-AU" sz="1100" dirty="0">
                <a:solidFill>
                  <a:prstClr val="black"/>
                </a:solidFill>
                <a:latin typeface="Arial" panose="020B0604020202020204" pitchFamily="34" charset="0"/>
                <a:cs typeface="Arial" panose="020B0604020202020204" pitchFamily="34" charset="0"/>
              </a:rPr>
              <a:t>, </a:t>
            </a:r>
            <a:r>
              <a:rPr lang="en-AU" sz="1100" dirty="0" err="1">
                <a:solidFill>
                  <a:prstClr val="black"/>
                </a:solidFill>
                <a:latin typeface="Arial" panose="020B0604020202020204" pitchFamily="34" charset="0"/>
                <a:cs typeface="Arial" panose="020B0604020202020204" pitchFamily="34" charset="0"/>
              </a:rPr>
              <a:t>setelah</a:t>
            </a:r>
            <a:r>
              <a:rPr lang="en-AU" sz="1100" dirty="0">
                <a:solidFill>
                  <a:prstClr val="black"/>
                </a:solidFill>
                <a:latin typeface="Arial" panose="020B0604020202020204" pitchFamily="34" charset="0"/>
                <a:cs typeface="Arial" panose="020B0604020202020204" pitchFamily="34" charset="0"/>
              </a:rPr>
              <a:t> input data </a:t>
            </a:r>
            <a:r>
              <a:rPr lang="en-AU" sz="1100" dirty="0" err="1">
                <a:solidFill>
                  <a:prstClr val="black"/>
                </a:solidFill>
                <a:latin typeface="Arial" panose="020B0604020202020204" pitchFamily="34" charset="0"/>
                <a:cs typeface="Arial" panose="020B0604020202020204" pitchFamily="34" charset="0"/>
              </a:rPr>
              <a:t>selesai</a:t>
            </a:r>
            <a:r>
              <a:rPr lang="en-AU" sz="1100" dirty="0">
                <a:solidFill>
                  <a:prstClr val="black"/>
                </a:solidFill>
                <a:latin typeface="Arial" panose="020B0604020202020204" pitchFamily="34" charset="0"/>
                <a:cs typeface="Arial" panose="020B0604020202020204" pitchFamily="34" charset="0"/>
              </a:rPr>
              <a:t> </a:t>
            </a:r>
            <a:r>
              <a:rPr lang="en-AU" sz="1100" dirty="0" err="1">
                <a:solidFill>
                  <a:prstClr val="black"/>
                </a:solidFill>
                <a:latin typeface="Arial" panose="020B0604020202020204" pitchFamily="34" charset="0"/>
                <a:cs typeface="Arial" panose="020B0604020202020204" pitchFamily="34" charset="0"/>
              </a:rPr>
              <a:t>dilakukan</a:t>
            </a:r>
            <a:endParaRPr lang="en-AU" sz="1100" dirty="0">
              <a:solidFill>
                <a:prstClr val="black"/>
              </a:solidFill>
              <a:latin typeface="Arial" panose="020B0604020202020204" pitchFamily="34" charset="0"/>
              <a:cs typeface="Arial" panose="020B0604020202020204" pitchFamily="34" charset="0"/>
            </a:endParaRPr>
          </a:p>
        </p:txBody>
      </p:sp>
      <p:sp>
        <p:nvSpPr>
          <p:cNvPr id="8" name="TextBox 7"/>
          <p:cNvSpPr txBox="1"/>
          <p:nvPr/>
        </p:nvSpPr>
        <p:spPr>
          <a:xfrm>
            <a:off x="4620528" y="974502"/>
            <a:ext cx="2032777" cy="261537"/>
          </a:xfrm>
          <a:prstGeom prst="rect">
            <a:avLst/>
          </a:prstGeom>
          <a:noFill/>
        </p:spPr>
        <p:txBody>
          <a:bodyPr wrap="none" lIns="91365" tIns="45684" rIns="91365" bIns="45684" rtlCol="0">
            <a:spAutoFit/>
          </a:bodyPr>
          <a:lstStyle/>
          <a:p>
            <a:pPr defTabSz="913632">
              <a:defRPr/>
            </a:pPr>
            <a:r>
              <a:rPr lang="en-US" sz="1100" b="1" dirty="0">
                <a:solidFill>
                  <a:prstClr val="black"/>
                </a:solidFill>
                <a:latin typeface="Arial" panose="020B0604020202020204" pitchFamily="34" charset="0"/>
                <a:ea typeface="Source Sans Pro" panose="020B0503030403020204" pitchFamily="34" charset="0"/>
                <a:cs typeface="Arial" panose="020B0604020202020204" pitchFamily="34" charset="0"/>
              </a:rPr>
              <a:t>HAL YANG DIPERHATIKAN</a:t>
            </a:r>
            <a:endParaRPr lang="id-ID" sz="1100" b="1" dirty="0">
              <a:solidFill>
                <a:prstClr val="black"/>
              </a:solidFill>
              <a:latin typeface="Arial" panose="020B0604020202020204" pitchFamily="34" charset="0"/>
              <a:ea typeface="Source Sans Pro" panose="020B0503030403020204" pitchFamily="34" charset="0"/>
              <a:cs typeface="Arial" panose="020B0604020202020204" pitchFamily="34" charset="0"/>
            </a:endParaRPr>
          </a:p>
        </p:txBody>
      </p:sp>
      <p:cxnSp>
        <p:nvCxnSpPr>
          <p:cNvPr id="10" name="Straight Connector 9"/>
          <p:cNvCxnSpPr/>
          <p:nvPr/>
        </p:nvCxnSpPr>
        <p:spPr>
          <a:xfrm>
            <a:off x="4743209" y="1285575"/>
            <a:ext cx="0" cy="2901844"/>
          </a:xfrm>
          <a:prstGeom prst="line">
            <a:avLst/>
          </a:prstGeom>
          <a:ln w="12700">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rotWithShape="1">
          <a:blip r:embed="rId2"/>
          <a:srcRect l="28371" t="26461" r="22000" b="19942"/>
          <a:stretch>
            <a:fillRect/>
          </a:stretch>
        </p:blipFill>
        <p:spPr>
          <a:xfrm>
            <a:off x="668591" y="1653262"/>
            <a:ext cx="3880519" cy="2357271"/>
          </a:xfrm>
          <a:prstGeom prst="rect">
            <a:avLst/>
          </a:prstGeom>
          <a:ln w="12700" cap="sq">
            <a:solidFill>
              <a:srgbClr val="000000"/>
            </a:solidFill>
            <a:prstDash val="solid"/>
            <a:miter lim="800000"/>
            <a:headEnd/>
            <a:tailEnd/>
          </a:ln>
          <a:effectLst>
            <a:outerShdw blurRad="50800" dist="38100" dir="2700000" algn="tl" rotWithShape="0">
              <a:srgbClr val="000000">
                <a:alpha val="43000"/>
              </a:srgbClr>
            </a:outerShdw>
          </a:effectLst>
        </p:spPr>
      </p:pic>
      <p:sp>
        <p:nvSpPr>
          <p:cNvPr id="12" name="Slide Number Placeholder 2"/>
          <p:cNvSpPr>
            <a:spLocks noGrp="1"/>
          </p:cNvSpPr>
          <p:nvPr/>
        </p:nvSpPr>
        <p:spPr>
          <a:xfrm>
            <a:off x="7113276" y="5006975"/>
            <a:ext cx="446405" cy="251460"/>
          </a:xfrm>
          <a:prstGeom prst="rect">
            <a:avLst/>
          </a:prstGeom>
          <a:solidFill>
            <a:srgbClr val="F9BE19"/>
          </a:solidFill>
        </p:spPr>
        <p:txBody>
          <a:bodyPr vert="horz" lIns="91365" tIns="45684" rIns="91365" bIns="45684"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32">
              <a:defRPr/>
            </a:pPr>
            <a:fld id="{05502A5B-6024-440D-A5A9-5A109256076E}" type="slidenum">
              <a:rPr lang="en-US" b="1">
                <a:solidFill>
                  <a:schemeClr val="tx1"/>
                </a:solidFill>
                <a:latin typeface="Calibri" panose="020F0502020204030204"/>
              </a:rPr>
              <a:pPr defTabSz="913632">
                <a:defRPr/>
              </a:pPr>
              <a:t>159</a:t>
            </a:fld>
            <a:endParaRPr lang="en-US" b="1">
              <a:solidFill>
                <a:schemeClr val="tx1"/>
              </a:solidFill>
              <a:latin typeface="Calibri" panose="020F0502020204030204"/>
            </a:endParaRPr>
          </a:p>
        </p:txBody>
      </p:sp>
    </p:spTree>
    <p:extLst>
      <p:ext uri="{BB962C8B-B14F-4D97-AF65-F5344CB8AC3E}">
        <p14:creationId xmlns:p14="http://schemas.microsoft.com/office/powerpoint/2010/main" val="15493574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600" y="144000"/>
            <a:ext cx="6520220" cy="344032"/>
          </a:xfrm>
          <a:prstGeom prst="rect">
            <a:avLst/>
          </a:prstGeom>
        </p:spPr>
        <p:txBody>
          <a:bodyPr vert="horz" lIns="91440" tIns="45720" rIns="91440" bIns="45720" rtlCol="0" anchor="ctr">
            <a:noAutofit/>
          </a:bodyPr>
          <a:lstStyle>
            <a:lvl1pPr algn="l" defTabSz="710397" rtl="0" eaLnBrk="1" latinLnBrk="0" hangingPunct="1">
              <a:lnSpc>
                <a:spcPct val="90000"/>
              </a:lnSpc>
              <a:spcBef>
                <a:spcPct val="0"/>
              </a:spcBef>
              <a:buNone/>
              <a:defRPr sz="2000" b="1" kern="1200">
                <a:solidFill>
                  <a:schemeClr val="tx1"/>
                </a:solidFill>
                <a:latin typeface="+mn-lt"/>
                <a:ea typeface="+mj-ea"/>
                <a:cs typeface="+mj-cs"/>
              </a:defRPr>
            </a:lvl1pPr>
          </a:lstStyle>
          <a:p>
            <a:r>
              <a:rPr lang="id-ID" dirty="0"/>
              <a:t>Lanjutan ... (TAHAPAN PELAPORAN KINERJA)</a:t>
            </a:r>
          </a:p>
        </p:txBody>
      </p:sp>
      <p:sp>
        <p:nvSpPr>
          <p:cNvPr id="6" name="Rectangle 5"/>
          <p:cNvSpPr/>
          <p:nvPr/>
        </p:nvSpPr>
        <p:spPr>
          <a:xfrm>
            <a:off x="1092369" y="494678"/>
            <a:ext cx="6343614" cy="1569660"/>
          </a:xfrm>
          <a:prstGeom prst="rect">
            <a:avLst/>
          </a:prstGeom>
          <a:solidFill>
            <a:schemeClr val="accent6">
              <a:lumMod val="40000"/>
              <a:lumOff val="60000"/>
            </a:schemeClr>
          </a:solidFill>
        </p:spPr>
        <p:txBody>
          <a:bodyPr wrap="square">
            <a:spAutoFit/>
          </a:bodyPr>
          <a:lstStyle/>
          <a:p>
            <a:pPr algn="just"/>
            <a:r>
              <a:rPr lang="id-ID" sz="1200" b="1" dirty="0"/>
              <a:t>Pelaporan Kinerja </a:t>
            </a:r>
            <a:r>
              <a:rPr lang="id-ID" sz="1200" dirty="0"/>
              <a:t>refleksi kewajiban untuk melaporkan kinerja semua aktivitas dan sumber daya yang perlu dipertanggung jawabkan dalam bentuk suatu Laporan Kinerja. Laporan Kinerja disusun secara berjenjang oleh:</a:t>
            </a:r>
          </a:p>
          <a:p>
            <a:pPr marL="228600" indent="-228600" algn="just">
              <a:buFont typeface="+mj-lt"/>
              <a:buAutoNum type="alphaLcPeriod"/>
            </a:pPr>
            <a:r>
              <a:rPr lang="id-ID" sz="1200" b="1" dirty="0"/>
              <a:t>Kementerian;</a:t>
            </a:r>
          </a:p>
          <a:p>
            <a:pPr marL="228600" indent="-228600" algn="just">
              <a:buFont typeface="+mj-lt"/>
              <a:buAutoNum type="alphaLcPeriod"/>
            </a:pPr>
            <a:r>
              <a:rPr lang="id-ID" sz="1200" b="1" dirty="0"/>
              <a:t>Unit Kerja Eselon I;</a:t>
            </a:r>
          </a:p>
          <a:p>
            <a:pPr marL="228600" indent="-228600" algn="just">
              <a:buFont typeface="+mj-lt"/>
              <a:buAutoNum type="alphaLcPeriod"/>
            </a:pPr>
            <a:r>
              <a:rPr lang="id-ID" sz="1200" b="1" dirty="0"/>
              <a:t>Unit Kerja Eselon II; dan</a:t>
            </a:r>
          </a:p>
          <a:p>
            <a:pPr marL="228600" indent="-228600" algn="just">
              <a:buFont typeface="+mj-lt"/>
              <a:buAutoNum type="alphaLcPeriod"/>
            </a:pPr>
            <a:r>
              <a:rPr lang="id-ID" sz="1200" b="1" dirty="0"/>
              <a:t>Satuan Kerja </a:t>
            </a:r>
          </a:p>
          <a:p>
            <a:pPr algn="just"/>
            <a:r>
              <a:rPr lang="id-ID" sz="1200" b="1" dirty="0"/>
              <a:t>(Pasal </a:t>
            </a:r>
            <a:r>
              <a:rPr lang="en-US" sz="1200" b="1" dirty="0"/>
              <a:t>2</a:t>
            </a:r>
            <a:r>
              <a:rPr lang="id-ID" sz="1200" b="1" dirty="0"/>
              <a:t>4)</a:t>
            </a:r>
            <a:endParaRPr lang="en-ID" sz="1200" dirty="0"/>
          </a:p>
        </p:txBody>
      </p:sp>
      <p:sp>
        <p:nvSpPr>
          <p:cNvPr id="5" name="Rectangle 4"/>
          <p:cNvSpPr/>
          <p:nvPr/>
        </p:nvSpPr>
        <p:spPr>
          <a:xfrm>
            <a:off x="1092369" y="2093375"/>
            <a:ext cx="6343614" cy="2831544"/>
          </a:xfrm>
          <a:prstGeom prst="rect">
            <a:avLst/>
          </a:prstGeom>
          <a:solidFill>
            <a:schemeClr val="accent6">
              <a:lumMod val="40000"/>
              <a:lumOff val="60000"/>
            </a:schemeClr>
          </a:solidFill>
        </p:spPr>
        <p:txBody>
          <a:bodyPr wrap="square">
            <a:spAutoFit/>
          </a:bodyPr>
          <a:lstStyle/>
          <a:p>
            <a:pPr algn="just">
              <a:spcAft>
                <a:spcPts val="600"/>
              </a:spcAft>
            </a:pPr>
            <a:r>
              <a:rPr lang="id-ID" sz="1200" b="1" dirty="0"/>
              <a:t>Reviu </a:t>
            </a:r>
            <a:r>
              <a:rPr lang="id-ID" sz="1200" dirty="0">
                <a:cs typeface="Aharoni" panose="02010803020104030203" pitchFamily="2" charset="-79"/>
              </a:rPr>
              <a:t>adalah penelaah oleh APIP atas Laporan Kinerja Kementerian untuk memastikan bahwa Laporan Kinerja telah menyajikan informasi kinerja yang handal, akurat dan berkualitas sebelum disampaikan kepada Kementerian Pendayagunaan Aparatur Negara dan Reformasi Birokrasi.</a:t>
            </a:r>
          </a:p>
          <a:p>
            <a:pPr algn="just">
              <a:spcAft>
                <a:spcPts val="600"/>
              </a:spcAft>
            </a:pPr>
            <a:r>
              <a:rPr lang="id-ID" sz="1200" b="1" dirty="0">
                <a:cs typeface="Aharoni" panose="02010803020104030203" pitchFamily="2" charset="-79"/>
              </a:rPr>
              <a:t>Evaluasi </a:t>
            </a:r>
            <a:r>
              <a:rPr lang="id-ID" sz="1200" dirty="0">
                <a:cs typeface="Aharoni" panose="02010803020104030203" pitchFamily="2" charset="-79"/>
              </a:rPr>
              <a:t>adalah kegiatan analisis yang sistematis, pemberian nilai, atribut, apresiasi, dan pengenalan permasalahan, serta pemberian solusi atas masalah yang ditemukan untuk tujuan peningkatan kinerja dan akuntabilitas instansi/unit kerja Pemerintah.</a:t>
            </a:r>
            <a:endParaRPr lang="en-US" sz="1200" dirty="0">
              <a:cs typeface="Aharoni" panose="02010803020104030203" pitchFamily="2" charset="-79"/>
            </a:endParaRPr>
          </a:p>
          <a:p>
            <a:pPr algn="just"/>
            <a:r>
              <a:rPr lang="id-ID" sz="1200" b="1" dirty="0">
                <a:cs typeface="Aharoni" panose="02010803020104030203" pitchFamily="2" charset="-79"/>
              </a:rPr>
              <a:t>Reviu Laporan Kinerja Kementerian </a:t>
            </a:r>
            <a:r>
              <a:rPr lang="id-ID" sz="1200" dirty="0">
                <a:cs typeface="Aharoni" panose="02010803020104030203" pitchFamily="2" charset="-79"/>
              </a:rPr>
              <a:t>dilaksanakan dengan ketrentuan sebagai berikut:</a:t>
            </a:r>
          </a:p>
          <a:p>
            <a:pPr marL="228600" indent="-228600" algn="just">
              <a:buFont typeface="+mj-lt"/>
              <a:buAutoNum type="alphaLcPeriod"/>
            </a:pPr>
            <a:r>
              <a:rPr lang="id-ID" sz="1200" dirty="0">
                <a:cs typeface="Aharoni" panose="02010803020104030203" pitchFamily="2" charset="-79"/>
              </a:rPr>
              <a:t>Laporan Kinerja Kementerian diserahkan oleh Sekretaris Jenderal kepada Inspektur Jenderal untuk dilakukan Reviu paling lambat 45 (empat puluh lima) hari setelah tahun anggaran berakhir; dan</a:t>
            </a:r>
          </a:p>
          <a:p>
            <a:pPr marL="228600" indent="-228600" algn="just">
              <a:buFont typeface="+mj-lt"/>
              <a:buAutoNum type="alphaLcPeriod"/>
            </a:pPr>
            <a:r>
              <a:rPr lang="id-ID" sz="1200" dirty="0">
                <a:cs typeface="Aharoni" panose="02010803020104030203" pitchFamily="2" charset="-79"/>
              </a:rPr>
              <a:t>Hasil Reviu Laporan Kinerja Kementerian disampaikan oleh Inspektur Jenderal kepada Menteri dengan tembusan seluruh Pejabat JPT Madya, paling lambat 5 (lima) hari kerja setelah Laporan Kinerja Kementerian diserahkan oleh Sekretaris Jenderal.</a:t>
            </a:r>
          </a:p>
          <a:p>
            <a:pPr algn="just"/>
            <a:r>
              <a:rPr lang="id-ID" sz="1200" b="1" dirty="0"/>
              <a:t>(Pasal </a:t>
            </a:r>
            <a:r>
              <a:rPr lang="en-US" sz="1200" b="1" dirty="0"/>
              <a:t>29</a:t>
            </a:r>
            <a:r>
              <a:rPr lang="id-ID" sz="1200" b="1" dirty="0"/>
              <a:t>)</a:t>
            </a:r>
            <a:endParaRPr lang="id-ID" sz="1200" dirty="0">
              <a:cs typeface="Aharoni" panose="02010803020104030203" pitchFamily="2" charset="-79"/>
            </a:endParaRPr>
          </a:p>
        </p:txBody>
      </p:sp>
      <p:grpSp>
        <p:nvGrpSpPr>
          <p:cNvPr id="9" name="Group 8"/>
          <p:cNvGrpSpPr/>
          <p:nvPr/>
        </p:nvGrpSpPr>
        <p:grpSpPr>
          <a:xfrm>
            <a:off x="182974" y="494678"/>
            <a:ext cx="771172" cy="588526"/>
            <a:chOff x="182974" y="596163"/>
            <a:chExt cx="771172" cy="588526"/>
          </a:xfrm>
        </p:grpSpPr>
        <p:pic>
          <p:nvPicPr>
            <p:cNvPr id="4" name="Picture 3"/>
            <p:cNvPicPr>
              <a:picLocks noChangeAspect="1"/>
            </p:cNvPicPr>
            <p:nvPr/>
          </p:nvPicPr>
          <p:blipFill>
            <a:blip r:embed="rId2"/>
            <a:stretch>
              <a:fillRect/>
            </a:stretch>
          </p:blipFill>
          <p:spPr>
            <a:xfrm>
              <a:off x="182974" y="596163"/>
              <a:ext cx="771172" cy="588526"/>
            </a:xfrm>
            <a:prstGeom prst="rect">
              <a:avLst/>
            </a:prstGeom>
          </p:spPr>
        </p:pic>
        <p:sp>
          <p:nvSpPr>
            <p:cNvPr id="2" name="Rectangle 1"/>
            <p:cNvSpPr/>
            <p:nvPr/>
          </p:nvSpPr>
          <p:spPr>
            <a:xfrm>
              <a:off x="421294" y="663103"/>
              <a:ext cx="252000" cy="291121"/>
            </a:xfrm>
            <a:prstGeom prst="rect">
              <a:avLst/>
            </a:prstGeom>
            <a:solidFill>
              <a:srgbClr val="F9BE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5</a:t>
              </a:r>
            </a:p>
          </p:txBody>
        </p:sp>
      </p:grpSp>
      <p:grpSp>
        <p:nvGrpSpPr>
          <p:cNvPr id="10" name="Group 9"/>
          <p:cNvGrpSpPr/>
          <p:nvPr/>
        </p:nvGrpSpPr>
        <p:grpSpPr>
          <a:xfrm>
            <a:off x="182974" y="2093375"/>
            <a:ext cx="771172" cy="588526"/>
            <a:chOff x="182974" y="1984300"/>
            <a:chExt cx="771172" cy="588526"/>
          </a:xfrm>
        </p:grpSpPr>
        <p:pic>
          <p:nvPicPr>
            <p:cNvPr id="7" name="Picture 6"/>
            <p:cNvPicPr>
              <a:picLocks noChangeAspect="1"/>
            </p:cNvPicPr>
            <p:nvPr/>
          </p:nvPicPr>
          <p:blipFill>
            <a:blip r:embed="rId2"/>
            <a:stretch>
              <a:fillRect/>
            </a:stretch>
          </p:blipFill>
          <p:spPr>
            <a:xfrm>
              <a:off x="182974" y="1984300"/>
              <a:ext cx="771172" cy="588526"/>
            </a:xfrm>
            <a:prstGeom prst="rect">
              <a:avLst/>
            </a:prstGeom>
          </p:spPr>
        </p:pic>
        <p:sp>
          <p:nvSpPr>
            <p:cNvPr id="8" name="Rectangle 7"/>
            <p:cNvSpPr/>
            <p:nvPr/>
          </p:nvSpPr>
          <p:spPr>
            <a:xfrm>
              <a:off x="418739" y="2061532"/>
              <a:ext cx="252000" cy="291121"/>
            </a:xfrm>
            <a:prstGeom prst="rect">
              <a:avLst/>
            </a:prstGeom>
            <a:solidFill>
              <a:srgbClr val="F9BE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6</a:t>
              </a:r>
            </a:p>
          </p:txBody>
        </p:sp>
      </p:grpSp>
      <p:sp>
        <p:nvSpPr>
          <p:cNvPr id="11" name="Slide Number Placeholder 2">
            <a:extLst>
              <a:ext uri="{FF2B5EF4-FFF2-40B4-BE49-F238E27FC236}">
                <a16:creationId xmlns:a16="http://schemas.microsoft.com/office/drawing/2014/main" id="{234BEB26-373F-4252-87A5-4F4470CBB64D}"/>
              </a:ext>
            </a:extLst>
          </p:cNvPr>
          <p:cNvSpPr>
            <a:spLocks noGrp="1"/>
          </p:cNvSpPr>
          <p:nvPr/>
        </p:nvSpPr>
        <p:spPr>
          <a:xfrm>
            <a:off x="7113270" y="5006975"/>
            <a:ext cx="446405" cy="251460"/>
          </a:xfrm>
          <a:prstGeom prst="rect">
            <a:avLst/>
          </a:prstGeom>
          <a:solidFill>
            <a:srgbClr val="F9BE19"/>
          </a:solid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defRPr/>
            </a:pPr>
            <a:r>
              <a:rPr lang="id-ID" b="1" dirty="0">
                <a:solidFill>
                  <a:schemeClr val="tx1"/>
                </a:solidFill>
                <a:latin typeface="Calibri" panose="020F0502020204030204"/>
              </a:rPr>
              <a:t>13</a:t>
            </a:r>
            <a:endParaRPr kumimoji="0" lang="en-US" sz="1200" b="1"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038323"/>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a:spLocks noGrp="1"/>
          </p:cNvSpPr>
          <p:nvPr>
            <p:ph type="title"/>
          </p:nvPr>
        </p:nvSpPr>
        <p:spPr>
          <a:xfrm>
            <a:off x="10694" y="264945"/>
            <a:ext cx="6520220" cy="344032"/>
          </a:xfrm>
        </p:spPr>
        <p:txBody>
          <a:bodyPr>
            <a:noAutofit/>
          </a:bodyPr>
          <a:lstStyle/>
          <a:p>
            <a:pPr algn="l"/>
            <a:r>
              <a:rPr lang="id-ID" dirty="0"/>
              <a:t>E. APLIKASI </a:t>
            </a:r>
            <a:r>
              <a:rPr lang="en-US" i="1" dirty="0"/>
              <a:t>E-PERFORMANCE</a:t>
            </a:r>
            <a:r>
              <a:rPr lang="en-US" dirty="0"/>
              <a:t> </a:t>
            </a:r>
          </a:p>
        </p:txBody>
      </p:sp>
      <p:grpSp>
        <p:nvGrpSpPr>
          <p:cNvPr id="4" name="Group 3"/>
          <p:cNvGrpSpPr/>
          <p:nvPr/>
        </p:nvGrpSpPr>
        <p:grpSpPr>
          <a:xfrm>
            <a:off x="1913892" y="806632"/>
            <a:ext cx="3888000" cy="3250540"/>
            <a:chOff x="2692246" y="1301654"/>
            <a:chExt cx="6807508" cy="5388512"/>
          </a:xfrm>
        </p:grpSpPr>
        <p:sp>
          <p:nvSpPr>
            <p:cNvPr id="5" name="Shape 4"/>
            <p:cNvSpPr/>
            <p:nvPr/>
          </p:nvSpPr>
          <p:spPr>
            <a:xfrm>
              <a:off x="2692246" y="1301654"/>
              <a:ext cx="6807508" cy="4254692"/>
            </a:xfrm>
            <a:prstGeom prst="swooshArrow">
              <a:avLst>
                <a:gd name="adj1" fmla="val 25000"/>
                <a:gd name="adj2" fmla="val 25000"/>
              </a:avLst>
            </a:prstGeom>
          </p:spPr>
          <p:style>
            <a:lnRef idx="0">
              <a:schemeClr val="accent1">
                <a:hueOff val="0"/>
                <a:satOff val="0"/>
                <a:lumOff val="0"/>
                <a:alphaOff val="0"/>
              </a:schemeClr>
            </a:lnRef>
            <a:fillRef idx="1">
              <a:schemeClr val="accent1">
                <a:tint val="40000"/>
                <a:hueOff val="0"/>
                <a:satOff val="0"/>
                <a:lumOff val="0"/>
                <a:alphaOff val="0"/>
              </a:schemeClr>
            </a:fillRef>
            <a:effectRef idx="2">
              <a:schemeClr val="accent1">
                <a:tint val="40000"/>
                <a:hueOff val="0"/>
                <a:satOff val="0"/>
                <a:lumOff val="0"/>
                <a:alphaOff val="0"/>
              </a:schemeClr>
            </a:effectRef>
            <a:fontRef idx="minor">
              <a:schemeClr val="dk1">
                <a:hueOff val="0"/>
                <a:satOff val="0"/>
                <a:lumOff val="0"/>
                <a:alphaOff val="0"/>
              </a:schemeClr>
            </a:fontRef>
          </p:style>
        </p:sp>
        <p:sp>
          <p:nvSpPr>
            <p:cNvPr id="6" name="Oval 5"/>
            <p:cNvSpPr/>
            <p:nvPr/>
          </p:nvSpPr>
          <p:spPr>
            <a:xfrm>
              <a:off x="3597645" y="4259053"/>
              <a:ext cx="156572" cy="156572"/>
            </a:xfrm>
            <a:prstGeom prst="ellipse">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7" name="Oval 6"/>
            <p:cNvSpPr/>
            <p:nvPr/>
          </p:nvSpPr>
          <p:spPr>
            <a:xfrm>
              <a:off x="4931916" y="3276600"/>
              <a:ext cx="272300" cy="272300"/>
            </a:xfrm>
            <a:prstGeom prst="ellipse">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8" name="Oval 7"/>
            <p:cNvSpPr/>
            <p:nvPr/>
          </p:nvSpPr>
          <p:spPr>
            <a:xfrm>
              <a:off x="6344474" y="2667000"/>
              <a:ext cx="360797" cy="360797"/>
            </a:xfrm>
            <a:prstGeom prst="ellipse">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9" name="Oval 8"/>
            <p:cNvSpPr/>
            <p:nvPr/>
          </p:nvSpPr>
          <p:spPr>
            <a:xfrm>
              <a:off x="7882971" y="2250025"/>
              <a:ext cx="483333" cy="483333"/>
            </a:xfrm>
            <a:prstGeom prst="ellipse">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grpSp>
          <p:nvGrpSpPr>
            <p:cNvPr id="10" name="Group 9"/>
            <p:cNvGrpSpPr/>
            <p:nvPr/>
          </p:nvGrpSpPr>
          <p:grpSpPr>
            <a:xfrm>
              <a:off x="3266629" y="4745772"/>
              <a:ext cx="1429576" cy="1944394"/>
              <a:chOff x="1912909" y="2452121"/>
              <a:chExt cx="1429576" cy="1944394"/>
            </a:xfrm>
          </p:grpSpPr>
          <p:sp>
            <p:nvSpPr>
              <p:cNvPr id="20" name="Rectangle 19"/>
              <p:cNvSpPr/>
              <p:nvPr/>
            </p:nvSpPr>
            <p:spPr>
              <a:xfrm>
                <a:off x="1912909" y="2452121"/>
                <a:ext cx="1429576" cy="194439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1" name="TextBox 20"/>
              <p:cNvSpPr txBox="1"/>
              <p:nvPr/>
            </p:nvSpPr>
            <p:spPr>
              <a:xfrm>
                <a:off x="1912909" y="2452121"/>
                <a:ext cx="1429576" cy="194439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9464" tIns="0" rIns="0" bIns="0" numCol="1" spcCol="1270" anchor="t" anchorCtr="0">
                <a:noAutofit/>
              </a:bodyPr>
              <a:lstStyle/>
              <a:p>
                <a:pPr defTabSz="888256">
                  <a:lnSpc>
                    <a:spcPct val="90000"/>
                  </a:lnSpc>
                  <a:spcBef>
                    <a:spcPct val="0"/>
                  </a:spcBef>
                  <a:spcAft>
                    <a:spcPct val="35000"/>
                  </a:spcAft>
                  <a:defRPr/>
                </a:pPr>
                <a:r>
                  <a:rPr lang="en-US" sz="1200" dirty="0" err="1">
                    <a:solidFill>
                      <a:prstClr val="black">
                        <a:hueOff val="0"/>
                        <a:satOff val="0"/>
                        <a:lumOff val="0"/>
                        <a:alphaOff val="0"/>
                      </a:prstClr>
                    </a:solidFill>
                    <a:latin typeface="Calibri" panose="020F0502020204030204"/>
                  </a:rPr>
                  <a:t>Sistem</a:t>
                </a:r>
                <a:r>
                  <a:rPr lang="en-US" sz="1200" dirty="0">
                    <a:solidFill>
                      <a:prstClr val="black">
                        <a:hueOff val="0"/>
                        <a:satOff val="0"/>
                        <a:lumOff val="0"/>
                        <a:alphaOff val="0"/>
                      </a:prstClr>
                    </a:solidFill>
                    <a:latin typeface="Calibri" panose="020F0502020204030204"/>
                  </a:rPr>
                  <a:t> </a:t>
                </a:r>
                <a:r>
                  <a:rPr lang="en-US" sz="1200" dirty="0" err="1">
                    <a:solidFill>
                      <a:prstClr val="black">
                        <a:hueOff val="0"/>
                        <a:satOff val="0"/>
                        <a:lumOff val="0"/>
                        <a:alphaOff val="0"/>
                      </a:prstClr>
                    </a:solidFill>
                    <a:latin typeface="Calibri" panose="020F0502020204030204"/>
                  </a:rPr>
                  <a:t>Berbasis</a:t>
                </a:r>
                <a:r>
                  <a:rPr lang="en-US" sz="1200" dirty="0">
                    <a:solidFill>
                      <a:prstClr val="black">
                        <a:hueOff val="0"/>
                        <a:satOff val="0"/>
                        <a:lumOff val="0"/>
                        <a:alphaOff val="0"/>
                      </a:prstClr>
                    </a:solidFill>
                    <a:latin typeface="Calibri" panose="020F0502020204030204"/>
                  </a:rPr>
                  <a:t> </a:t>
                </a:r>
                <a:r>
                  <a:rPr lang="en-US" sz="1200" i="1" dirty="0">
                    <a:solidFill>
                      <a:prstClr val="black">
                        <a:hueOff val="0"/>
                        <a:satOff val="0"/>
                        <a:lumOff val="0"/>
                        <a:alphaOff val="0"/>
                      </a:prstClr>
                    </a:solidFill>
                    <a:latin typeface="Calibri" panose="020F0502020204030204"/>
                  </a:rPr>
                  <a:t>Web</a:t>
                </a:r>
              </a:p>
            </p:txBody>
          </p:sp>
        </p:grpSp>
        <p:grpSp>
          <p:nvGrpSpPr>
            <p:cNvPr id="11" name="Group 10"/>
            <p:cNvGrpSpPr/>
            <p:nvPr/>
          </p:nvGrpSpPr>
          <p:grpSpPr>
            <a:xfrm>
              <a:off x="4659616" y="3895685"/>
              <a:ext cx="1684858" cy="1944394"/>
              <a:chOff x="1657627" y="2452121"/>
              <a:chExt cx="1684858" cy="1944394"/>
            </a:xfrm>
          </p:grpSpPr>
          <p:sp>
            <p:nvSpPr>
              <p:cNvPr id="18" name="Rectangle 17"/>
              <p:cNvSpPr/>
              <p:nvPr/>
            </p:nvSpPr>
            <p:spPr>
              <a:xfrm>
                <a:off x="1912909" y="2452121"/>
                <a:ext cx="1429576" cy="194439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9" name="TextBox 18"/>
              <p:cNvSpPr txBox="1"/>
              <p:nvPr/>
            </p:nvSpPr>
            <p:spPr>
              <a:xfrm>
                <a:off x="1657627" y="2452121"/>
                <a:ext cx="1684858" cy="194439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9464" tIns="0" rIns="0" bIns="0" numCol="1" spcCol="1270" anchor="t" anchorCtr="0">
                <a:noAutofit/>
              </a:bodyPr>
              <a:lstStyle/>
              <a:p>
                <a:pPr defTabSz="888256">
                  <a:lnSpc>
                    <a:spcPct val="90000"/>
                  </a:lnSpc>
                  <a:spcBef>
                    <a:spcPct val="0"/>
                  </a:spcBef>
                  <a:spcAft>
                    <a:spcPct val="35000"/>
                  </a:spcAft>
                  <a:defRPr/>
                </a:pPr>
                <a:r>
                  <a:rPr lang="en-US" sz="1200" dirty="0" err="1">
                    <a:solidFill>
                      <a:prstClr val="black">
                        <a:hueOff val="0"/>
                        <a:satOff val="0"/>
                        <a:lumOff val="0"/>
                        <a:alphaOff val="0"/>
                      </a:prstClr>
                    </a:solidFill>
                    <a:latin typeface="Calibri" panose="020F0502020204030204"/>
                  </a:rPr>
                  <a:t>Layanan</a:t>
                </a:r>
                <a:r>
                  <a:rPr lang="en-US" sz="1200" dirty="0">
                    <a:solidFill>
                      <a:prstClr val="black">
                        <a:hueOff val="0"/>
                        <a:satOff val="0"/>
                        <a:lumOff val="0"/>
                        <a:alphaOff val="0"/>
                      </a:prstClr>
                    </a:solidFill>
                    <a:latin typeface="Calibri" panose="020F0502020204030204"/>
                  </a:rPr>
                  <a:t> </a:t>
                </a:r>
                <a:r>
                  <a:rPr lang="en-US" sz="1200" dirty="0" err="1">
                    <a:solidFill>
                      <a:prstClr val="black">
                        <a:hueOff val="0"/>
                        <a:satOff val="0"/>
                        <a:lumOff val="0"/>
                        <a:alphaOff val="0"/>
                      </a:prstClr>
                    </a:solidFill>
                    <a:latin typeface="Calibri" panose="020F0502020204030204"/>
                  </a:rPr>
                  <a:t>Terintegrasi</a:t>
                </a:r>
                <a:endParaRPr lang="en-US" sz="1200" dirty="0">
                  <a:solidFill>
                    <a:prstClr val="black">
                      <a:hueOff val="0"/>
                      <a:satOff val="0"/>
                      <a:lumOff val="0"/>
                      <a:alphaOff val="0"/>
                    </a:prstClr>
                  </a:solidFill>
                  <a:latin typeface="Calibri" panose="020F0502020204030204"/>
                </a:endParaRPr>
              </a:p>
            </p:txBody>
          </p:sp>
        </p:grpSp>
        <p:grpSp>
          <p:nvGrpSpPr>
            <p:cNvPr id="12" name="Group 11"/>
            <p:cNvGrpSpPr/>
            <p:nvPr/>
          </p:nvGrpSpPr>
          <p:grpSpPr>
            <a:xfrm>
              <a:off x="6364897" y="3404358"/>
              <a:ext cx="1429576" cy="1944394"/>
              <a:chOff x="1912909" y="2452121"/>
              <a:chExt cx="1429576" cy="1944394"/>
            </a:xfrm>
          </p:grpSpPr>
          <p:sp>
            <p:nvSpPr>
              <p:cNvPr id="16" name="Rectangle 15"/>
              <p:cNvSpPr/>
              <p:nvPr/>
            </p:nvSpPr>
            <p:spPr>
              <a:xfrm>
                <a:off x="1912909" y="2452121"/>
                <a:ext cx="1429576" cy="194439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7" name="TextBox 16"/>
              <p:cNvSpPr txBox="1"/>
              <p:nvPr/>
            </p:nvSpPr>
            <p:spPr>
              <a:xfrm>
                <a:off x="1912909" y="2452121"/>
                <a:ext cx="1429576" cy="194439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9464" tIns="0" rIns="0" bIns="0" numCol="1" spcCol="1270" anchor="t" anchorCtr="0">
                <a:noAutofit/>
              </a:bodyPr>
              <a:lstStyle/>
              <a:p>
                <a:pPr defTabSz="888256">
                  <a:lnSpc>
                    <a:spcPct val="90000"/>
                  </a:lnSpc>
                  <a:spcBef>
                    <a:spcPct val="0"/>
                  </a:spcBef>
                  <a:spcAft>
                    <a:spcPct val="35000"/>
                  </a:spcAft>
                  <a:defRPr/>
                </a:pPr>
                <a:r>
                  <a:rPr lang="en-US" sz="1200" i="1" dirty="0">
                    <a:solidFill>
                      <a:prstClr val="black">
                        <a:hueOff val="0"/>
                        <a:satOff val="0"/>
                        <a:lumOff val="0"/>
                        <a:alphaOff val="0"/>
                      </a:prstClr>
                    </a:solidFill>
                    <a:latin typeface="Calibri" panose="020F0502020204030204"/>
                  </a:rPr>
                  <a:t>Supporting</a:t>
                </a:r>
              </a:p>
            </p:txBody>
          </p:sp>
        </p:grpSp>
        <p:grpSp>
          <p:nvGrpSpPr>
            <p:cNvPr id="13" name="Group 12"/>
            <p:cNvGrpSpPr/>
            <p:nvPr/>
          </p:nvGrpSpPr>
          <p:grpSpPr>
            <a:xfrm>
              <a:off x="7651516" y="2999553"/>
              <a:ext cx="1839729" cy="1995248"/>
              <a:chOff x="1502756" y="2401267"/>
              <a:chExt cx="1839729" cy="1995248"/>
            </a:xfrm>
          </p:grpSpPr>
          <p:sp>
            <p:nvSpPr>
              <p:cNvPr id="14" name="Rectangle 13"/>
              <p:cNvSpPr/>
              <p:nvPr/>
            </p:nvSpPr>
            <p:spPr>
              <a:xfrm>
                <a:off x="1912909" y="2452121"/>
                <a:ext cx="1429576" cy="194439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5" name="TextBox 14"/>
              <p:cNvSpPr txBox="1"/>
              <p:nvPr/>
            </p:nvSpPr>
            <p:spPr>
              <a:xfrm>
                <a:off x="1502756" y="2401267"/>
                <a:ext cx="1429576" cy="194439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9464" tIns="0" rIns="0" bIns="0" numCol="1" spcCol="1270" anchor="t" anchorCtr="0">
                <a:noAutofit/>
              </a:bodyPr>
              <a:lstStyle/>
              <a:p>
                <a:pPr defTabSz="888256">
                  <a:lnSpc>
                    <a:spcPct val="90000"/>
                  </a:lnSpc>
                  <a:spcBef>
                    <a:spcPct val="0"/>
                  </a:spcBef>
                  <a:spcAft>
                    <a:spcPct val="35000"/>
                  </a:spcAft>
                  <a:defRPr/>
                </a:pPr>
                <a:r>
                  <a:rPr lang="en-US" sz="1200" i="1" dirty="0">
                    <a:solidFill>
                      <a:prstClr val="black">
                        <a:hueOff val="0"/>
                        <a:satOff val="0"/>
                        <a:lumOff val="0"/>
                        <a:alphaOff val="0"/>
                      </a:prstClr>
                    </a:solidFill>
                    <a:latin typeface="Calibri" panose="020F0502020204030204"/>
                  </a:rPr>
                  <a:t>Enabler</a:t>
                </a:r>
              </a:p>
            </p:txBody>
          </p:sp>
        </p:grpSp>
      </p:grpSp>
      <p:pic>
        <p:nvPicPr>
          <p:cNvPr id="22" name="Picture 21"/>
          <p:cNvPicPr>
            <a:picLocks noChangeAspect="1"/>
          </p:cNvPicPr>
          <p:nvPr/>
        </p:nvPicPr>
        <p:blipFill>
          <a:blip r:embed="rId2"/>
          <a:stretch>
            <a:fillRect/>
          </a:stretch>
        </p:blipFill>
        <p:spPr>
          <a:xfrm>
            <a:off x="368003" y="2176075"/>
            <a:ext cx="1511935" cy="1368301"/>
          </a:xfrm>
          <a:prstGeom prst="rect">
            <a:avLst/>
          </a:prstGeom>
        </p:spPr>
      </p:pic>
      <p:sp>
        <p:nvSpPr>
          <p:cNvPr id="23" name="Rectangle 22"/>
          <p:cNvSpPr/>
          <p:nvPr/>
        </p:nvSpPr>
        <p:spPr>
          <a:xfrm rot="20025256">
            <a:off x="2000383" y="1507148"/>
            <a:ext cx="3478083" cy="527693"/>
          </a:xfrm>
          <a:prstGeom prst="rect">
            <a:avLst/>
          </a:prstGeom>
          <a:noFill/>
        </p:spPr>
        <p:txBody>
          <a:bodyPr wrap="none" lIns="56649" tIns="28324" rIns="56649" bIns="28324">
            <a:prstTxWarp prst="textArchUp">
              <a:avLst/>
            </a:prstTxWarp>
            <a:spAutoFit/>
          </a:bodyPr>
          <a:lstStyle/>
          <a:p>
            <a:pPr algn="ctr" defTabSz="913632">
              <a:defRPr/>
            </a:pPr>
            <a:r>
              <a:rPr lang="en-US" sz="1400" b="1" dirty="0">
                <a:ln w="12700">
                  <a:solidFill>
                    <a:srgbClr val="44546A">
                      <a:satMod val="155000"/>
                    </a:srgbClr>
                  </a:solidFill>
                  <a:prstDash val="solid"/>
                </a:ln>
                <a:solidFill>
                  <a:srgbClr val="000000"/>
                </a:solidFill>
                <a:effectLst>
                  <a:outerShdw blurRad="41275" dist="20320" dir="1800000" algn="tl" rotWithShape="0">
                    <a:srgbClr val="000000">
                      <a:alpha val="40000"/>
                    </a:srgbClr>
                  </a:outerShdw>
                </a:effectLst>
                <a:latin typeface="Calibri" panose="020F0502020204030204"/>
              </a:rPr>
              <a:t>E-PERFORMANCE</a:t>
            </a:r>
          </a:p>
        </p:txBody>
      </p:sp>
      <p:sp>
        <p:nvSpPr>
          <p:cNvPr id="24" name="TextBox 23"/>
          <p:cNvSpPr txBox="1"/>
          <p:nvPr/>
        </p:nvSpPr>
        <p:spPr>
          <a:xfrm>
            <a:off x="368002" y="1135546"/>
            <a:ext cx="1937167" cy="944959"/>
          </a:xfrm>
          <a:prstGeom prst="rect">
            <a:avLst/>
          </a:prstGeom>
          <a:ln>
            <a:solidFill>
              <a:schemeClr val="tx1"/>
            </a:solidFill>
          </a:ln>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9392" tIns="0" rIns="0" bIns="0" numCol="1" spcCol="1270" anchor="ctr" anchorCtr="0">
            <a:noAutofit/>
          </a:bodyPr>
          <a:lstStyle/>
          <a:p>
            <a:pPr marL="177650" indent="-177650" defTabSz="888256">
              <a:lnSpc>
                <a:spcPct val="90000"/>
              </a:lnSpc>
              <a:spcBef>
                <a:spcPct val="0"/>
              </a:spcBef>
              <a:spcAft>
                <a:spcPct val="35000"/>
              </a:spcAft>
              <a:buFont typeface="Arial" panose="020B0604020202020204" pitchFamily="34" charset="0"/>
              <a:buChar char="•"/>
              <a:defRPr/>
            </a:pPr>
            <a:r>
              <a:rPr lang="en-US" sz="1400" dirty="0">
                <a:solidFill>
                  <a:prstClr val="black">
                    <a:hueOff val="0"/>
                    <a:satOff val="0"/>
                    <a:lumOff val="0"/>
                    <a:alphaOff val="0"/>
                  </a:prstClr>
                </a:solidFill>
                <a:latin typeface="Calibri" panose="020F0502020204030204"/>
              </a:rPr>
              <a:t>Data </a:t>
            </a:r>
            <a:r>
              <a:rPr lang="en-US" sz="1400" dirty="0" err="1">
                <a:solidFill>
                  <a:prstClr val="black">
                    <a:hueOff val="0"/>
                    <a:satOff val="0"/>
                    <a:lumOff val="0"/>
                    <a:alphaOff val="0"/>
                  </a:prstClr>
                </a:solidFill>
                <a:latin typeface="Calibri" panose="020F0502020204030204"/>
              </a:rPr>
              <a:t>tidak</a:t>
            </a:r>
            <a:r>
              <a:rPr lang="en-US" sz="1400" dirty="0">
                <a:solidFill>
                  <a:prstClr val="black">
                    <a:hueOff val="0"/>
                    <a:satOff val="0"/>
                    <a:lumOff val="0"/>
                    <a:alphaOff val="0"/>
                  </a:prstClr>
                </a:solidFill>
                <a:latin typeface="Calibri" panose="020F0502020204030204"/>
              </a:rPr>
              <a:t> </a:t>
            </a:r>
            <a:r>
              <a:rPr lang="en-US" sz="1400" dirty="0" err="1">
                <a:solidFill>
                  <a:prstClr val="black">
                    <a:hueOff val="0"/>
                    <a:satOff val="0"/>
                    <a:lumOff val="0"/>
                    <a:alphaOff val="0"/>
                  </a:prstClr>
                </a:solidFill>
                <a:latin typeface="Calibri" panose="020F0502020204030204"/>
              </a:rPr>
              <a:t>terintegrasi</a:t>
            </a:r>
            <a:endParaRPr lang="en-US" sz="1400" dirty="0">
              <a:solidFill>
                <a:prstClr val="black">
                  <a:hueOff val="0"/>
                  <a:satOff val="0"/>
                  <a:lumOff val="0"/>
                  <a:alphaOff val="0"/>
                </a:prstClr>
              </a:solidFill>
              <a:latin typeface="Calibri" panose="020F0502020204030204"/>
            </a:endParaRPr>
          </a:p>
          <a:p>
            <a:pPr marL="177650" indent="-177650" defTabSz="888256">
              <a:lnSpc>
                <a:spcPct val="90000"/>
              </a:lnSpc>
              <a:spcBef>
                <a:spcPct val="0"/>
              </a:spcBef>
              <a:spcAft>
                <a:spcPct val="35000"/>
              </a:spcAft>
              <a:buFont typeface="Arial" panose="020B0604020202020204" pitchFamily="34" charset="0"/>
              <a:buChar char="•"/>
              <a:defRPr/>
            </a:pPr>
            <a:r>
              <a:rPr lang="en-US" sz="1400" dirty="0">
                <a:solidFill>
                  <a:prstClr val="black">
                    <a:hueOff val="0"/>
                    <a:satOff val="0"/>
                    <a:lumOff val="0"/>
                    <a:alphaOff val="0"/>
                  </a:prstClr>
                </a:solidFill>
                <a:latin typeface="Calibri" panose="020F0502020204030204"/>
              </a:rPr>
              <a:t>Data </a:t>
            </a:r>
            <a:r>
              <a:rPr lang="en-US" sz="1400" dirty="0" err="1">
                <a:solidFill>
                  <a:prstClr val="black">
                    <a:hueOff val="0"/>
                    <a:satOff val="0"/>
                    <a:lumOff val="0"/>
                    <a:alphaOff val="0"/>
                  </a:prstClr>
                </a:solidFill>
                <a:latin typeface="Calibri" panose="020F0502020204030204"/>
              </a:rPr>
              <a:t>susah</a:t>
            </a:r>
            <a:r>
              <a:rPr lang="en-US" sz="1400" dirty="0">
                <a:solidFill>
                  <a:prstClr val="black">
                    <a:hueOff val="0"/>
                    <a:satOff val="0"/>
                    <a:lumOff val="0"/>
                    <a:alphaOff val="0"/>
                  </a:prstClr>
                </a:solidFill>
                <a:latin typeface="Calibri" panose="020F0502020204030204"/>
              </a:rPr>
              <a:t> </a:t>
            </a:r>
            <a:r>
              <a:rPr lang="en-US" sz="1400" dirty="0" err="1">
                <a:solidFill>
                  <a:prstClr val="black">
                    <a:hueOff val="0"/>
                    <a:satOff val="0"/>
                    <a:lumOff val="0"/>
                    <a:alphaOff val="0"/>
                  </a:prstClr>
                </a:solidFill>
                <a:latin typeface="Calibri" panose="020F0502020204030204"/>
              </a:rPr>
              <a:t>dicari</a:t>
            </a:r>
            <a:endParaRPr lang="en-US" sz="1400" dirty="0">
              <a:solidFill>
                <a:prstClr val="black">
                  <a:hueOff val="0"/>
                  <a:satOff val="0"/>
                  <a:lumOff val="0"/>
                  <a:alphaOff val="0"/>
                </a:prstClr>
              </a:solidFill>
              <a:latin typeface="Calibri" panose="020F0502020204030204"/>
            </a:endParaRPr>
          </a:p>
          <a:p>
            <a:pPr marL="177650" indent="-177650" defTabSz="888256">
              <a:lnSpc>
                <a:spcPct val="90000"/>
              </a:lnSpc>
              <a:spcBef>
                <a:spcPct val="0"/>
              </a:spcBef>
              <a:spcAft>
                <a:spcPct val="35000"/>
              </a:spcAft>
              <a:buFont typeface="Arial" panose="020B0604020202020204" pitchFamily="34" charset="0"/>
              <a:buChar char="•"/>
              <a:defRPr/>
            </a:pPr>
            <a:r>
              <a:rPr lang="en-US" sz="1400" dirty="0" err="1">
                <a:solidFill>
                  <a:prstClr val="black">
                    <a:hueOff val="0"/>
                    <a:satOff val="0"/>
                    <a:lumOff val="0"/>
                    <a:alphaOff val="0"/>
                  </a:prstClr>
                </a:solidFill>
                <a:latin typeface="Calibri" panose="020F0502020204030204"/>
              </a:rPr>
              <a:t>Kinerja</a:t>
            </a:r>
            <a:r>
              <a:rPr lang="en-US" sz="1400" dirty="0">
                <a:solidFill>
                  <a:prstClr val="black">
                    <a:hueOff val="0"/>
                    <a:satOff val="0"/>
                    <a:lumOff val="0"/>
                    <a:alphaOff val="0"/>
                  </a:prstClr>
                </a:solidFill>
                <a:latin typeface="Calibri" panose="020F0502020204030204"/>
              </a:rPr>
              <a:t> </a:t>
            </a:r>
            <a:r>
              <a:rPr lang="en-US" sz="1400" dirty="0" err="1">
                <a:solidFill>
                  <a:prstClr val="black">
                    <a:hueOff val="0"/>
                    <a:satOff val="0"/>
                    <a:lumOff val="0"/>
                    <a:alphaOff val="0"/>
                  </a:prstClr>
                </a:solidFill>
                <a:latin typeface="Calibri" panose="020F0502020204030204"/>
              </a:rPr>
              <a:t>susah</a:t>
            </a:r>
            <a:r>
              <a:rPr lang="en-US" sz="1400" dirty="0">
                <a:solidFill>
                  <a:prstClr val="black">
                    <a:hueOff val="0"/>
                    <a:satOff val="0"/>
                    <a:lumOff val="0"/>
                    <a:alphaOff val="0"/>
                  </a:prstClr>
                </a:solidFill>
                <a:latin typeface="Calibri" panose="020F0502020204030204"/>
              </a:rPr>
              <a:t> </a:t>
            </a:r>
            <a:r>
              <a:rPr lang="en-US" sz="1400" dirty="0" err="1">
                <a:solidFill>
                  <a:prstClr val="black">
                    <a:hueOff val="0"/>
                    <a:satOff val="0"/>
                    <a:lumOff val="0"/>
                    <a:alphaOff val="0"/>
                  </a:prstClr>
                </a:solidFill>
                <a:latin typeface="Calibri" panose="020F0502020204030204"/>
              </a:rPr>
              <a:t>diukur</a:t>
            </a:r>
            <a:endParaRPr lang="en-US" sz="1400" dirty="0">
              <a:solidFill>
                <a:prstClr val="black">
                  <a:hueOff val="0"/>
                  <a:satOff val="0"/>
                  <a:lumOff val="0"/>
                  <a:alphaOff val="0"/>
                </a:prstClr>
              </a:solidFill>
              <a:latin typeface="Calibri" panose="020F0502020204030204"/>
            </a:endParaRPr>
          </a:p>
        </p:txBody>
      </p:sp>
      <p:pic>
        <p:nvPicPr>
          <p:cNvPr id="25" name="Picture 24"/>
          <p:cNvPicPr>
            <a:picLocks noChangeAspect="1"/>
          </p:cNvPicPr>
          <p:nvPr/>
        </p:nvPicPr>
        <p:blipFill>
          <a:blip r:embed="rId3"/>
          <a:stretch>
            <a:fillRect/>
          </a:stretch>
        </p:blipFill>
        <p:spPr>
          <a:xfrm>
            <a:off x="5841336" y="833821"/>
            <a:ext cx="1181199" cy="1181199"/>
          </a:xfrm>
          <a:prstGeom prst="rect">
            <a:avLst/>
          </a:prstGeom>
        </p:spPr>
      </p:pic>
      <p:sp>
        <p:nvSpPr>
          <p:cNvPr id="26" name="TextBox 25"/>
          <p:cNvSpPr txBox="1"/>
          <p:nvPr/>
        </p:nvSpPr>
        <p:spPr>
          <a:xfrm>
            <a:off x="5605096" y="2114103"/>
            <a:ext cx="1653679" cy="944959"/>
          </a:xfrm>
          <a:prstGeom prst="rect">
            <a:avLst/>
          </a:prstGeom>
          <a:ln>
            <a:solidFill>
              <a:schemeClr val="tx1"/>
            </a:solidFill>
          </a:ln>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9392" tIns="0" rIns="0" bIns="0" numCol="1" spcCol="1270" anchor="ctr" anchorCtr="0">
            <a:noAutofit/>
          </a:bodyPr>
          <a:lstStyle/>
          <a:p>
            <a:pPr marL="177650" indent="-177650" defTabSz="888256">
              <a:lnSpc>
                <a:spcPct val="90000"/>
              </a:lnSpc>
              <a:spcBef>
                <a:spcPct val="0"/>
              </a:spcBef>
              <a:spcAft>
                <a:spcPct val="35000"/>
              </a:spcAft>
              <a:buFont typeface="Arial" panose="020B0604020202020204" pitchFamily="34" charset="0"/>
              <a:buChar char="•"/>
              <a:defRPr/>
            </a:pPr>
            <a:r>
              <a:rPr lang="en-US" sz="1400" dirty="0">
                <a:solidFill>
                  <a:prstClr val="black">
                    <a:hueOff val="0"/>
                    <a:satOff val="0"/>
                    <a:lumOff val="0"/>
                    <a:alphaOff val="0"/>
                  </a:prstClr>
                </a:solidFill>
                <a:latin typeface="Calibri" panose="020F0502020204030204"/>
              </a:rPr>
              <a:t>Data </a:t>
            </a:r>
            <a:r>
              <a:rPr lang="en-US" sz="1400" dirty="0" err="1">
                <a:solidFill>
                  <a:prstClr val="black">
                    <a:hueOff val="0"/>
                    <a:satOff val="0"/>
                    <a:lumOff val="0"/>
                    <a:alphaOff val="0"/>
                  </a:prstClr>
                </a:solidFill>
                <a:latin typeface="Calibri" panose="020F0502020204030204"/>
              </a:rPr>
              <a:t>te</a:t>
            </a:r>
            <a:r>
              <a:rPr lang="id-ID" sz="1400" dirty="0">
                <a:solidFill>
                  <a:prstClr val="black">
                    <a:hueOff val="0"/>
                    <a:satOff val="0"/>
                    <a:lumOff val="0"/>
                    <a:alphaOff val="0"/>
                  </a:prstClr>
                </a:solidFill>
                <a:latin typeface="Calibri" panose="020F0502020204030204"/>
              </a:rPr>
              <a:t>r</a:t>
            </a:r>
            <a:r>
              <a:rPr lang="en-US" sz="1400" dirty="0" err="1">
                <a:solidFill>
                  <a:prstClr val="black">
                    <a:hueOff val="0"/>
                    <a:satOff val="0"/>
                    <a:lumOff val="0"/>
                    <a:alphaOff val="0"/>
                  </a:prstClr>
                </a:solidFill>
                <a:latin typeface="Calibri" panose="020F0502020204030204"/>
              </a:rPr>
              <a:t>integrasi</a:t>
            </a:r>
            <a:endParaRPr lang="en-US" sz="1400" dirty="0">
              <a:solidFill>
                <a:prstClr val="black">
                  <a:hueOff val="0"/>
                  <a:satOff val="0"/>
                  <a:lumOff val="0"/>
                  <a:alphaOff val="0"/>
                </a:prstClr>
              </a:solidFill>
              <a:latin typeface="Calibri" panose="020F0502020204030204"/>
            </a:endParaRPr>
          </a:p>
          <a:p>
            <a:pPr marL="177650" indent="-177650" defTabSz="888256">
              <a:lnSpc>
                <a:spcPct val="90000"/>
              </a:lnSpc>
              <a:spcBef>
                <a:spcPct val="0"/>
              </a:spcBef>
              <a:spcAft>
                <a:spcPct val="35000"/>
              </a:spcAft>
              <a:buFont typeface="Arial" panose="020B0604020202020204" pitchFamily="34" charset="0"/>
              <a:buChar char="•"/>
              <a:defRPr/>
            </a:pPr>
            <a:r>
              <a:rPr lang="en-US" sz="1400" dirty="0">
                <a:solidFill>
                  <a:prstClr val="black">
                    <a:hueOff val="0"/>
                    <a:satOff val="0"/>
                    <a:lumOff val="0"/>
                    <a:alphaOff val="0"/>
                  </a:prstClr>
                </a:solidFill>
                <a:latin typeface="Calibri" panose="020F0502020204030204"/>
              </a:rPr>
              <a:t>Data </a:t>
            </a:r>
            <a:r>
              <a:rPr lang="en-US" sz="1400" dirty="0" err="1">
                <a:solidFill>
                  <a:prstClr val="black">
                    <a:hueOff val="0"/>
                    <a:satOff val="0"/>
                    <a:lumOff val="0"/>
                    <a:alphaOff val="0"/>
                  </a:prstClr>
                </a:solidFill>
                <a:latin typeface="Calibri" panose="020F0502020204030204"/>
              </a:rPr>
              <a:t>mudah</a:t>
            </a:r>
            <a:r>
              <a:rPr lang="en-US" sz="1400" dirty="0">
                <a:solidFill>
                  <a:prstClr val="black">
                    <a:hueOff val="0"/>
                    <a:satOff val="0"/>
                    <a:lumOff val="0"/>
                    <a:alphaOff val="0"/>
                  </a:prstClr>
                </a:solidFill>
                <a:latin typeface="Calibri" panose="020F0502020204030204"/>
              </a:rPr>
              <a:t> </a:t>
            </a:r>
            <a:r>
              <a:rPr lang="en-US" sz="1400" dirty="0" err="1">
                <a:solidFill>
                  <a:prstClr val="black">
                    <a:hueOff val="0"/>
                    <a:satOff val="0"/>
                    <a:lumOff val="0"/>
                    <a:alphaOff val="0"/>
                  </a:prstClr>
                </a:solidFill>
                <a:latin typeface="Calibri" panose="020F0502020204030204"/>
              </a:rPr>
              <a:t>dicari</a:t>
            </a:r>
            <a:endParaRPr lang="en-US" sz="1400" dirty="0">
              <a:solidFill>
                <a:prstClr val="black">
                  <a:hueOff val="0"/>
                  <a:satOff val="0"/>
                  <a:lumOff val="0"/>
                  <a:alphaOff val="0"/>
                </a:prstClr>
              </a:solidFill>
              <a:latin typeface="Calibri" panose="020F0502020204030204"/>
            </a:endParaRPr>
          </a:p>
          <a:p>
            <a:pPr marL="177650" indent="-177650" defTabSz="888256">
              <a:lnSpc>
                <a:spcPct val="90000"/>
              </a:lnSpc>
              <a:spcBef>
                <a:spcPct val="0"/>
              </a:spcBef>
              <a:spcAft>
                <a:spcPct val="35000"/>
              </a:spcAft>
              <a:buFont typeface="Arial" panose="020B0604020202020204" pitchFamily="34" charset="0"/>
              <a:buChar char="•"/>
              <a:defRPr/>
            </a:pPr>
            <a:r>
              <a:rPr lang="en-US" sz="1400" dirty="0" err="1">
                <a:solidFill>
                  <a:prstClr val="black">
                    <a:hueOff val="0"/>
                    <a:satOff val="0"/>
                    <a:lumOff val="0"/>
                    <a:alphaOff val="0"/>
                  </a:prstClr>
                </a:solidFill>
                <a:latin typeface="Calibri" panose="020F0502020204030204"/>
              </a:rPr>
              <a:t>Kinerja</a:t>
            </a:r>
            <a:r>
              <a:rPr lang="en-US" sz="1400" dirty="0">
                <a:solidFill>
                  <a:prstClr val="black">
                    <a:hueOff val="0"/>
                    <a:satOff val="0"/>
                    <a:lumOff val="0"/>
                    <a:alphaOff val="0"/>
                  </a:prstClr>
                </a:solidFill>
                <a:latin typeface="Calibri" panose="020F0502020204030204"/>
              </a:rPr>
              <a:t> </a:t>
            </a:r>
            <a:r>
              <a:rPr lang="en-US" sz="1400" dirty="0" err="1">
                <a:solidFill>
                  <a:prstClr val="black">
                    <a:hueOff val="0"/>
                    <a:satOff val="0"/>
                    <a:lumOff val="0"/>
                    <a:alphaOff val="0"/>
                  </a:prstClr>
                </a:solidFill>
                <a:latin typeface="Calibri" panose="020F0502020204030204"/>
              </a:rPr>
              <a:t>terukur</a:t>
            </a:r>
            <a:endParaRPr lang="en-US" sz="1400" dirty="0">
              <a:solidFill>
                <a:prstClr val="black">
                  <a:hueOff val="0"/>
                  <a:satOff val="0"/>
                  <a:lumOff val="0"/>
                  <a:alphaOff val="0"/>
                </a:prstClr>
              </a:solidFill>
              <a:latin typeface="Calibri" panose="020F0502020204030204"/>
            </a:endParaRPr>
          </a:p>
        </p:txBody>
      </p:sp>
      <p:sp>
        <p:nvSpPr>
          <p:cNvPr id="27" name="Rectangle 26"/>
          <p:cNvSpPr/>
          <p:nvPr/>
        </p:nvSpPr>
        <p:spPr>
          <a:xfrm>
            <a:off x="4055806" y="3872206"/>
            <a:ext cx="3202969" cy="307704"/>
          </a:xfrm>
          <a:prstGeom prst="rect">
            <a:avLst/>
          </a:prstGeom>
        </p:spPr>
        <p:txBody>
          <a:bodyPr wrap="none" lIns="91365" tIns="45684" rIns="91365" bIns="45684">
            <a:spAutoFit/>
          </a:bodyPr>
          <a:lstStyle/>
          <a:p>
            <a:pPr defTabSz="913632">
              <a:defRPr/>
            </a:pPr>
            <a:r>
              <a:rPr lang="en-ID" sz="1400" b="1" dirty="0">
                <a:solidFill>
                  <a:srgbClr val="4472C4"/>
                </a:solidFill>
                <a:latin typeface="Arial" panose="020B0604020202020204" pitchFamily="34" charset="0"/>
                <a:cs typeface="Arial" panose="020B0604020202020204" pitchFamily="34" charset="0"/>
              </a:rPr>
              <a:t>(</a:t>
            </a:r>
            <a:r>
              <a:rPr lang="en-US" sz="1400" b="1" dirty="0">
                <a:solidFill>
                  <a:srgbClr val="4472C4"/>
                </a:solidFill>
                <a:latin typeface="Arial" panose="020B0604020202020204" pitchFamily="34" charset="0"/>
                <a:cs typeface="Arial" panose="020B0604020202020204" pitchFamily="34" charset="0"/>
                <a:hlinkClick r:id="rId4"/>
              </a:rPr>
              <a:t>http://eperformance.dephub.go.id/</a:t>
            </a:r>
            <a:r>
              <a:rPr lang="en-US" sz="1400" b="1" dirty="0">
                <a:solidFill>
                  <a:srgbClr val="4472C4"/>
                </a:solidFill>
                <a:latin typeface="Arial" panose="020B0604020202020204" pitchFamily="34" charset="0"/>
                <a:cs typeface="Arial" panose="020B0604020202020204" pitchFamily="34" charset="0"/>
              </a:rPr>
              <a:t>)</a:t>
            </a:r>
            <a:endParaRPr lang="id-ID" sz="1400" b="1" dirty="0">
              <a:solidFill>
                <a:srgbClr val="4472C4"/>
              </a:solidFill>
              <a:latin typeface="Arial" panose="020B0604020202020204" pitchFamily="34" charset="0"/>
              <a:cs typeface="Arial" panose="020B0604020202020204" pitchFamily="34" charset="0"/>
            </a:endParaRPr>
          </a:p>
        </p:txBody>
      </p:sp>
      <p:sp>
        <p:nvSpPr>
          <p:cNvPr id="28" name="Slide Number Placeholder 2"/>
          <p:cNvSpPr>
            <a:spLocks noGrp="1"/>
          </p:cNvSpPr>
          <p:nvPr/>
        </p:nvSpPr>
        <p:spPr>
          <a:xfrm>
            <a:off x="7113276" y="5006734"/>
            <a:ext cx="446405" cy="251460"/>
          </a:xfrm>
          <a:prstGeom prst="rect">
            <a:avLst/>
          </a:prstGeom>
          <a:solidFill>
            <a:srgbClr val="F9BE19"/>
          </a:solidFill>
        </p:spPr>
        <p:txBody>
          <a:bodyPr vert="horz" lIns="91365" tIns="45684" rIns="91365" bIns="45684"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32">
              <a:defRPr/>
            </a:pPr>
            <a:fld id="{05502A5B-6024-440D-A5A9-5A109256076E}" type="slidenum">
              <a:rPr lang="en-US" b="1">
                <a:solidFill>
                  <a:schemeClr val="tx1"/>
                </a:solidFill>
                <a:latin typeface="Calibri" panose="020F0502020204030204"/>
              </a:rPr>
              <a:pPr defTabSz="913632">
                <a:defRPr/>
              </a:pPr>
              <a:t>160</a:t>
            </a:fld>
            <a:endParaRPr lang="en-US" b="1" dirty="0">
              <a:solidFill>
                <a:schemeClr val="tx1"/>
              </a:solidFill>
              <a:latin typeface="Calibri" panose="020F0502020204030204"/>
            </a:endParaRPr>
          </a:p>
        </p:txBody>
      </p:sp>
      <p:sp>
        <p:nvSpPr>
          <p:cNvPr id="29" name="TextBox 28"/>
          <p:cNvSpPr txBox="1"/>
          <p:nvPr/>
        </p:nvSpPr>
        <p:spPr>
          <a:xfrm>
            <a:off x="323009" y="3662440"/>
            <a:ext cx="3837865" cy="1169551"/>
          </a:xfrm>
          <a:prstGeom prst="rect">
            <a:avLst/>
          </a:prstGeom>
          <a:noFill/>
        </p:spPr>
        <p:txBody>
          <a:bodyPr wrap="square" rtlCol="0">
            <a:spAutoFit/>
          </a:bodyPr>
          <a:lstStyle/>
          <a:p>
            <a:r>
              <a:rPr lang="en-US" sz="1400" b="1" dirty="0"/>
              <a:t>DASAR HUKUM</a:t>
            </a:r>
            <a:r>
              <a:rPr lang="id-ID" sz="1400" b="1" dirty="0"/>
              <a:t>:</a:t>
            </a:r>
            <a:endParaRPr lang="en-US" sz="1400" b="1" dirty="0"/>
          </a:p>
          <a:p>
            <a:pPr marL="285750" indent="-285750">
              <a:buFont typeface="Arial" panose="020B0604020202020204" pitchFamily="34" charset="0"/>
              <a:buChar char="•"/>
            </a:pPr>
            <a:r>
              <a:rPr lang="en-US" sz="1400" dirty="0" err="1"/>
              <a:t>Peraturan</a:t>
            </a:r>
            <a:r>
              <a:rPr lang="en-US" sz="1400" dirty="0"/>
              <a:t> </a:t>
            </a:r>
            <a:r>
              <a:rPr lang="en-US" sz="1400" dirty="0" err="1"/>
              <a:t>Pemerintah</a:t>
            </a:r>
            <a:r>
              <a:rPr lang="en-US" sz="1400" dirty="0"/>
              <a:t> </a:t>
            </a:r>
            <a:r>
              <a:rPr lang="en-US" sz="1400" dirty="0" err="1"/>
              <a:t>nomor</a:t>
            </a:r>
            <a:r>
              <a:rPr lang="en-US" sz="1400" dirty="0"/>
              <a:t> 8 </a:t>
            </a:r>
            <a:r>
              <a:rPr lang="en-US" sz="1400" dirty="0" err="1"/>
              <a:t>Tahun</a:t>
            </a:r>
            <a:r>
              <a:rPr lang="en-US" sz="1400" dirty="0"/>
              <a:t> 2006 </a:t>
            </a:r>
          </a:p>
          <a:p>
            <a:pPr marL="285750" indent="-285750">
              <a:buFont typeface="Arial" panose="020B0604020202020204" pitchFamily="34" charset="0"/>
              <a:buChar char="•"/>
            </a:pPr>
            <a:r>
              <a:rPr lang="en-US" sz="1400" dirty="0" err="1"/>
              <a:t>Perpres</a:t>
            </a:r>
            <a:r>
              <a:rPr lang="en-US" sz="1400" dirty="0"/>
              <a:t> </a:t>
            </a:r>
            <a:r>
              <a:rPr lang="en-US" sz="1400" dirty="0" err="1"/>
              <a:t>nomor</a:t>
            </a:r>
            <a:r>
              <a:rPr lang="en-US" sz="1400" dirty="0"/>
              <a:t> 29 </a:t>
            </a:r>
            <a:r>
              <a:rPr lang="en-US" sz="1400" dirty="0" err="1"/>
              <a:t>Tahun</a:t>
            </a:r>
            <a:r>
              <a:rPr lang="en-US" sz="1400" dirty="0"/>
              <a:t> 2014 </a:t>
            </a:r>
          </a:p>
          <a:p>
            <a:pPr marL="285750" indent="-285750">
              <a:buFont typeface="Arial" panose="020B0604020202020204" pitchFamily="34" charset="0"/>
              <a:buChar char="•"/>
            </a:pPr>
            <a:r>
              <a:rPr lang="en-US" sz="1400" dirty="0" err="1"/>
              <a:t>Permen</a:t>
            </a:r>
            <a:r>
              <a:rPr lang="en-US" sz="1400" dirty="0"/>
              <a:t> PAN-RB </a:t>
            </a:r>
            <a:r>
              <a:rPr lang="en-US" sz="1400" dirty="0" err="1"/>
              <a:t>nomor</a:t>
            </a:r>
            <a:r>
              <a:rPr lang="en-US" sz="1400" dirty="0"/>
              <a:t> 53 </a:t>
            </a:r>
            <a:r>
              <a:rPr lang="en-US" sz="1400" dirty="0" err="1"/>
              <a:t>Tahun</a:t>
            </a:r>
            <a:r>
              <a:rPr lang="en-US" sz="1400" dirty="0"/>
              <a:t> 2014  </a:t>
            </a:r>
          </a:p>
          <a:p>
            <a:pPr marL="285750" indent="-285750">
              <a:buFont typeface="Arial" panose="020B0604020202020204" pitchFamily="34" charset="0"/>
              <a:buChar char="•"/>
            </a:pPr>
            <a:r>
              <a:rPr lang="en-US" sz="1400" dirty="0"/>
              <a:t>PM </a:t>
            </a:r>
            <a:r>
              <a:rPr lang="en-US" sz="1400" dirty="0" err="1"/>
              <a:t>nomor</a:t>
            </a:r>
            <a:r>
              <a:rPr lang="en-US" sz="1400" dirty="0"/>
              <a:t> 85 </a:t>
            </a:r>
            <a:r>
              <a:rPr lang="en-US" sz="1400" dirty="0" err="1"/>
              <a:t>Tahun</a:t>
            </a:r>
            <a:r>
              <a:rPr lang="en-US" sz="1400" dirty="0"/>
              <a:t>  2020</a:t>
            </a:r>
          </a:p>
        </p:txBody>
      </p:sp>
    </p:spTree>
    <p:extLst>
      <p:ext uri="{BB962C8B-B14F-4D97-AF65-F5344CB8AC3E}">
        <p14:creationId xmlns:p14="http://schemas.microsoft.com/office/powerpoint/2010/main" val="1054435282"/>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a:spLocks noGrp="1"/>
          </p:cNvSpPr>
          <p:nvPr>
            <p:ph type="title"/>
          </p:nvPr>
        </p:nvSpPr>
        <p:spPr>
          <a:xfrm>
            <a:off x="382911" y="241416"/>
            <a:ext cx="6520220" cy="344032"/>
          </a:xfrm>
        </p:spPr>
        <p:txBody>
          <a:bodyPr>
            <a:noAutofit/>
          </a:bodyPr>
          <a:lstStyle/>
          <a:p>
            <a:pPr algn="l"/>
            <a:r>
              <a:rPr lang="id-ID" dirty="0"/>
              <a:t>Lanjutan ... (TUJUAN) </a:t>
            </a:r>
          </a:p>
        </p:txBody>
      </p:sp>
      <p:sp>
        <p:nvSpPr>
          <p:cNvPr id="4" name="Content Placeholder 2"/>
          <p:cNvSpPr txBox="1"/>
          <p:nvPr/>
        </p:nvSpPr>
        <p:spPr>
          <a:xfrm>
            <a:off x="382911" y="863286"/>
            <a:ext cx="6793865" cy="379095"/>
          </a:xfrm>
          <a:prstGeom prst="rect">
            <a:avLst/>
          </a:prstGeom>
        </p:spPr>
        <p:txBody>
          <a:bodyPr lIns="91365" tIns="45684" rIns="91365" bIns="45684">
            <a:normAutofit/>
          </a:bodyPr>
          <a:lstStyle>
            <a:lvl1pPr marL="342900" indent="-342900" algn="l" rtl="0" eaLnBrk="0" fontAlgn="base" hangingPunct="0">
              <a:spcBef>
                <a:spcPct val="20000"/>
              </a:spcBef>
              <a:spcAft>
                <a:spcPct val="0"/>
              </a:spcAft>
              <a:buChar char="•"/>
              <a:defRPr sz="2400">
                <a:solidFill>
                  <a:schemeClr val="tx1"/>
                </a:solidFill>
                <a:latin typeface="+mn-lt"/>
                <a:ea typeface="MS PGothic" panose="020B0600070205080204" pitchFamily="-84" charset="-128"/>
                <a:cs typeface="MS PGothic" panose="020B0600070205080204" pitchFamily="-84" charset="-128"/>
              </a:defRPr>
            </a:lvl1pPr>
            <a:lvl2pPr marL="742950" indent="-285750" algn="l" rtl="0" eaLnBrk="0" fontAlgn="base" hangingPunct="0">
              <a:spcBef>
                <a:spcPct val="20000"/>
              </a:spcBef>
              <a:spcAft>
                <a:spcPct val="0"/>
              </a:spcAft>
              <a:buChar char="–"/>
              <a:defRPr sz="2400">
                <a:solidFill>
                  <a:schemeClr val="tx1"/>
                </a:solidFill>
                <a:latin typeface="+mn-lt"/>
                <a:ea typeface="MS PGothic" panose="020B0600070205080204" pitchFamily="-84" charset="-128"/>
                <a:cs typeface="MS PGothic" panose="020B0600070205080204" pitchFamily="-8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84" charset="-128"/>
                <a:cs typeface="MS PGothic" panose="020B0600070205080204" pitchFamily="-84" charset="-128"/>
              </a:defRPr>
            </a:lvl3pPr>
            <a:lvl4pPr marL="1600200" indent="-228600" algn="l" rtl="0" eaLnBrk="0" fontAlgn="base" hangingPunct="0">
              <a:spcBef>
                <a:spcPct val="20000"/>
              </a:spcBef>
              <a:spcAft>
                <a:spcPct val="0"/>
              </a:spcAft>
              <a:buChar char="–"/>
              <a:defRPr sz="2400">
                <a:solidFill>
                  <a:schemeClr val="tx1"/>
                </a:solidFill>
                <a:latin typeface="+mn-lt"/>
                <a:ea typeface="MS PGothic" panose="020B0600070205080204" pitchFamily="-84" charset="-128"/>
                <a:cs typeface="MS PGothic" panose="020B0600070205080204" pitchFamily="-84" charset="-128"/>
              </a:defRPr>
            </a:lvl4pPr>
            <a:lvl5pPr marL="2057400" indent="-228600" algn="l" rtl="0" eaLnBrk="0" fontAlgn="base" hangingPunct="0">
              <a:spcBef>
                <a:spcPct val="20000"/>
              </a:spcBef>
              <a:spcAft>
                <a:spcPct val="0"/>
              </a:spcAft>
              <a:buChar char="»"/>
              <a:defRPr sz="2400">
                <a:solidFill>
                  <a:schemeClr val="tx1"/>
                </a:solidFill>
                <a:latin typeface="+mn-lt"/>
                <a:ea typeface="MS PGothic" panose="020B0600070205080204" pitchFamily="-84" charset="-128"/>
                <a:cs typeface="MS PGothic" panose="020B0600070205080204" pitchFamily="-84" charset="-128"/>
              </a:defRPr>
            </a:lvl5pPr>
            <a:lvl6pPr marL="2514600" indent="-228600" algn="l" rtl="0" eaLnBrk="1" fontAlgn="base" hangingPunct="1">
              <a:spcBef>
                <a:spcPct val="20000"/>
              </a:spcBef>
              <a:spcAft>
                <a:spcPct val="0"/>
              </a:spcAft>
              <a:buChar char="»"/>
              <a:defRPr sz="2400">
                <a:solidFill>
                  <a:schemeClr val="tx1"/>
                </a:solidFill>
                <a:latin typeface="+mn-lt"/>
              </a:defRPr>
            </a:lvl6pPr>
            <a:lvl7pPr marL="2971800" indent="-228600" algn="l" rtl="0" eaLnBrk="1" fontAlgn="base" hangingPunct="1">
              <a:spcBef>
                <a:spcPct val="20000"/>
              </a:spcBef>
              <a:spcAft>
                <a:spcPct val="0"/>
              </a:spcAft>
              <a:buChar char="»"/>
              <a:defRPr sz="2400">
                <a:solidFill>
                  <a:schemeClr val="tx1"/>
                </a:solidFill>
                <a:latin typeface="+mn-lt"/>
              </a:defRPr>
            </a:lvl7pPr>
            <a:lvl8pPr marL="3429000" indent="-228600" algn="l" rtl="0" eaLnBrk="1" fontAlgn="base" hangingPunct="1">
              <a:spcBef>
                <a:spcPct val="20000"/>
              </a:spcBef>
              <a:spcAft>
                <a:spcPct val="0"/>
              </a:spcAft>
              <a:buChar char="»"/>
              <a:defRPr sz="2400">
                <a:solidFill>
                  <a:schemeClr val="tx1"/>
                </a:solidFill>
                <a:latin typeface="+mn-lt"/>
              </a:defRPr>
            </a:lvl8pPr>
            <a:lvl9pPr marL="3886200" indent="-228600" algn="l" rtl="0" eaLnBrk="1" fontAlgn="base" hangingPunct="1">
              <a:spcBef>
                <a:spcPct val="20000"/>
              </a:spcBef>
              <a:spcAft>
                <a:spcPct val="0"/>
              </a:spcAft>
              <a:buChar char="»"/>
              <a:defRPr sz="2400">
                <a:solidFill>
                  <a:schemeClr val="tx1"/>
                </a:solidFill>
                <a:latin typeface="+mn-lt"/>
              </a:defRPr>
            </a:lvl9pPr>
          </a:lstStyle>
          <a:p>
            <a:pPr marL="0" indent="0" defTabSz="913632">
              <a:spcBef>
                <a:spcPts val="600"/>
              </a:spcBef>
              <a:buNone/>
              <a:defRPr/>
            </a:pPr>
            <a:r>
              <a:rPr lang="id-ID" sz="1400" b="1" dirty="0">
                <a:solidFill>
                  <a:prstClr val="black"/>
                </a:solidFill>
                <a:latin typeface="Calibri" panose="020F0502020204030204"/>
              </a:rPr>
              <a:t>Sistem aplikasi E-PERFORMANCE dibangun dengan tujuan :</a:t>
            </a:r>
          </a:p>
          <a:p>
            <a:pPr marL="0" indent="0" defTabSz="913632">
              <a:spcBef>
                <a:spcPts val="600"/>
              </a:spcBef>
              <a:buNone/>
              <a:defRPr/>
            </a:pPr>
            <a:endParaRPr lang="id-ID" sz="1400" b="1" dirty="0">
              <a:solidFill>
                <a:prstClr val="black"/>
              </a:solidFill>
              <a:latin typeface="Calibri" panose="020F0502020204030204"/>
            </a:endParaRPr>
          </a:p>
          <a:p>
            <a:pPr marL="0" indent="0" defTabSz="913632">
              <a:spcBef>
                <a:spcPts val="600"/>
              </a:spcBef>
              <a:buNone/>
              <a:defRPr/>
            </a:pPr>
            <a:endParaRPr lang="id-ID" sz="1400" b="1" dirty="0">
              <a:solidFill>
                <a:prstClr val="black"/>
              </a:solidFill>
              <a:latin typeface="Calibri" panose="020F0502020204030204"/>
            </a:endParaRPr>
          </a:p>
          <a:p>
            <a:pPr marL="0" indent="0" defTabSz="913632">
              <a:spcBef>
                <a:spcPts val="600"/>
              </a:spcBef>
              <a:buNone/>
              <a:defRPr/>
            </a:pPr>
            <a:endParaRPr lang="id-ID" sz="1400" b="1" dirty="0">
              <a:solidFill>
                <a:prstClr val="black"/>
              </a:solidFill>
              <a:latin typeface="Calibri" panose="020F0502020204030204"/>
            </a:endParaRPr>
          </a:p>
          <a:p>
            <a:pPr marL="0" indent="0" defTabSz="913632">
              <a:spcBef>
                <a:spcPts val="600"/>
              </a:spcBef>
              <a:buNone/>
              <a:defRPr/>
            </a:pPr>
            <a:endParaRPr lang="id-ID" sz="1400" b="1" dirty="0">
              <a:solidFill>
                <a:prstClr val="black"/>
              </a:solidFill>
              <a:latin typeface="Calibri" panose="020F0502020204030204"/>
            </a:endParaRPr>
          </a:p>
          <a:p>
            <a:pPr marL="0" indent="0" defTabSz="913632">
              <a:spcBef>
                <a:spcPts val="600"/>
              </a:spcBef>
              <a:buNone/>
              <a:defRPr/>
            </a:pPr>
            <a:endParaRPr lang="id-ID" sz="1400" b="1" dirty="0">
              <a:solidFill>
                <a:prstClr val="black"/>
              </a:solidFill>
              <a:latin typeface="Calibri" panose="020F0502020204030204"/>
            </a:endParaRPr>
          </a:p>
          <a:p>
            <a:pPr marL="0" indent="0" defTabSz="913632">
              <a:spcBef>
                <a:spcPts val="600"/>
              </a:spcBef>
              <a:buNone/>
              <a:defRPr/>
            </a:pPr>
            <a:endParaRPr lang="id-ID" sz="1400" b="1" dirty="0">
              <a:solidFill>
                <a:prstClr val="black"/>
              </a:solidFill>
              <a:latin typeface="Calibri" panose="020F0502020204030204"/>
            </a:endParaRPr>
          </a:p>
          <a:p>
            <a:pPr marL="0" indent="0" defTabSz="913632">
              <a:spcBef>
                <a:spcPts val="600"/>
              </a:spcBef>
              <a:buNone/>
              <a:defRPr/>
            </a:pPr>
            <a:endParaRPr lang="id-ID" sz="1400" b="1" dirty="0">
              <a:solidFill>
                <a:prstClr val="black"/>
              </a:solidFill>
              <a:latin typeface="Calibri" panose="020F0502020204030204"/>
            </a:endParaRPr>
          </a:p>
        </p:txBody>
      </p:sp>
      <p:sp>
        <p:nvSpPr>
          <p:cNvPr id="5" name="Rounded Rectangle 4"/>
          <p:cNvSpPr/>
          <p:nvPr/>
        </p:nvSpPr>
        <p:spPr>
          <a:xfrm>
            <a:off x="476885" y="2025020"/>
            <a:ext cx="468630" cy="419100"/>
          </a:xfrm>
          <a:prstGeom prst="roundRect">
            <a:avLst/>
          </a:prstGeom>
        </p:spPr>
        <p:style>
          <a:lnRef idx="3">
            <a:schemeClr val="lt1"/>
          </a:lnRef>
          <a:fillRef idx="1">
            <a:schemeClr val="accent6"/>
          </a:fillRef>
          <a:effectRef idx="1">
            <a:schemeClr val="accent6"/>
          </a:effectRef>
          <a:fontRef idx="minor">
            <a:schemeClr val="lt1"/>
          </a:fontRef>
        </p:style>
        <p:txBody>
          <a:bodyPr lIns="91365" tIns="45684" rIns="91365" bIns="45684" rtlCol="0" anchor="ctr"/>
          <a:lstStyle/>
          <a:p>
            <a:pPr algn="ctr" defTabSz="913632">
              <a:defRPr/>
            </a:pPr>
            <a:r>
              <a:rPr lang="id-ID" sz="1400" dirty="0">
                <a:solidFill>
                  <a:prstClr val="white"/>
                </a:solidFill>
                <a:latin typeface="Calibri" panose="020F0502020204030204"/>
              </a:rPr>
              <a:t>2</a:t>
            </a:r>
          </a:p>
        </p:txBody>
      </p:sp>
      <p:sp>
        <p:nvSpPr>
          <p:cNvPr id="6" name="Rounded Rectangle 5"/>
          <p:cNvSpPr/>
          <p:nvPr/>
        </p:nvSpPr>
        <p:spPr>
          <a:xfrm>
            <a:off x="923290" y="2025020"/>
            <a:ext cx="6112510" cy="419100"/>
          </a:xfrm>
          <a:prstGeom prst="roundRect">
            <a:avLst/>
          </a:prstGeom>
        </p:spPr>
        <p:style>
          <a:lnRef idx="3">
            <a:schemeClr val="lt1"/>
          </a:lnRef>
          <a:fillRef idx="1">
            <a:schemeClr val="accent6"/>
          </a:fillRef>
          <a:effectRef idx="1">
            <a:schemeClr val="accent6"/>
          </a:effectRef>
          <a:fontRef idx="minor">
            <a:schemeClr val="lt1"/>
          </a:fontRef>
        </p:style>
        <p:txBody>
          <a:bodyPr lIns="91365" tIns="45684" rIns="91365" bIns="45684" rtlCol="0" anchor="ctr"/>
          <a:lstStyle/>
          <a:p>
            <a:pPr marL="177650" defTabSz="913632">
              <a:defRPr/>
            </a:pPr>
            <a:r>
              <a:rPr lang="id-ID" sz="1400" dirty="0">
                <a:solidFill>
                  <a:prstClr val="white"/>
                </a:solidFill>
              </a:rPr>
              <a:t>Mempermudah proses pemantauan, evaluasi,  pengendalian kinerja</a:t>
            </a:r>
            <a:endParaRPr lang="id-ID" sz="1400" dirty="0">
              <a:solidFill>
                <a:prstClr val="white"/>
              </a:solidFill>
              <a:latin typeface="Calibri" panose="020F0502020204030204"/>
            </a:endParaRPr>
          </a:p>
        </p:txBody>
      </p:sp>
      <p:sp>
        <p:nvSpPr>
          <p:cNvPr id="7" name="Rounded Rectangle 6"/>
          <p:cNvSpPr/>
          <p:nvPr/>
        </p:nvSpPr>
        <p:spPr>
          <a:xfrm>
            <a:off x="476885" y="2472066"/>
            <a:ext cx="468630" cy="471805"/>
          </a:xfrm>
          <a:prstGeom prst="roundRect">
            <a:avLst/>
          </a:prstGeom>
        </p:spPr>
        <p:style>
          <a:lnRef idx="3">
            <a:schemeClr val="lt1"/>
          </a:lnRef>
          <a:fillRef idx="1">
            <a:schemeClr val="accent1"/>
          </a:fillRef>
          <a:effectRef idx="1">
            <a:schemeClr val="accent1"/>
          </a:effectRef>
          <a:fontRef idx="minor">
            <a:schemeClr val="lt1"/>
          </a:fontRef>
        </p:style>
        <p:txBody>
          <a:bodyPr lIns="91365" tIns="45684" rIns="91365" bIns="45684" rtlCol="0" anchor="ctr"/>
          <a:lstStyle/>
          <a:p>
            <a:pPr algn="ctr" defTabSz="913632">
              <a:defRPr/>
            </a:pPr>
            <a:r>
              <a:rPr lang="id-ID" sz="1400" dirty="0">
                <a:solidFill>
                  <a:prstClr val="white"/>
                </a:solidFill>
                <a:latin typeface="Calibri" panose="020F0502020204030204"/>
              </a:rPr>
              <a:t>3</a:t>
            </a:r>
          </a:p>
        </p:txBody>
      </p:sp>
      <p:sp>
        <p:nvSpPr>
          <p:cNvPr id="8" name="Rounded Rectangle 7"/>
          <p:cNvSpPr/>
          <p:nvPr/>
        </p:nvSpPr>
        <p:spPr>
          <a:xfrm>
            <a:off x="923290" y="2472066"/>
            <a:ext cx="6112510" cy="471805"/>
          </a:xfrm>
          <a:prstGeom prst="roundRect">
            <a:avLst/>
          </a:prstGeom>
        </p:spPr>
        <p:style>
          <a:lnRef idx="3">
            <a:schemeClr val="lt1"/>
          </a:lnRef>
          <a:fillRef idx="1">
            <a:schemeClr val="accent1"/>
          </a:fillRef>
          <a:effectRef idx="1">
            <a:schemeClr val="accent1"/>
          </a:effectRef>
          <a:fontRef idx="minor">
            <a:schemeClr val="lt1"/>
          </a:fontRef>
        </p:style>
        <p:txBody>
          <a:bodyPr lIns="91365" tIns="45684" rIns="91365" bIns="45684" rtlCol="0" anchor="ctr"/>
          <a:lstStyle/>
          <a:p>
            <a:pPr marL="177650" defTabSz="913632">
              <a:defRPr/>
            </a:pPr>
            <a:r>
              <a:rPr lang="fi-FI" sz="1400" dirty="0">
                <a:solidFill>
                  <a:prstClr val="white"/>
                </a:solidFill>
              </a:rPr>
              <a:t>Meningkatkan akuntabilitas dan kinerja unit kerja</a:t>
            </a:r>
          </a:p>
        </p:txBody>
      </p:sp>
      <p:sp>
        <p:nvSpPr>
          <p:cNvPr id="9" name="Rounded Rectangle 8"/>
          <p:cNvSpPr/>
          <p:nvPr/>
        </p:nvSpPr>
        <p:spPr>
          <a:xfrm>
            <a:off x="476885" y="2962915"/>
            <a:ext cx="468630" cy="419100"/>
          </a:xfrm>
          <a:prstGeom prst="roundRect">
            <a:avLst/>
          </a:prstGeom>
        </p:spPr>
        <p:style>
          <a:lnRef idx="3">
            <a:schemeClr val="lt1"/>
          </a:lnRef>
          <a:fillRef idx="1">
            <a:schemeClr val="accent2"/>
          </a:fillRef>
          <a:effectRef idx="1">
            <a:schemeClr val="accent2"/>
          </a:effectRef>
          <a:fontRef idx="minor">
            <a:schemeClr val="lt1"/>
          </a:fontRef>
        </p:style>
        <p:txBody>
          <a:bodyPr lIns="91365" tIns="45684" rIns="91365" bIns="45684" rtlCol="0" anchor="ctr"/>
          <a:lstStyle/>
          <a:p>
            <a:pPr algn="ctr" defTabSz="913632">
              <a:defRPr/>
            </a:pPr>
            <a:r>
              <a:rPr lang="id-ID" sz="1400" dirty="0">
                <a:solidFill>
                  <a:prstClr val="white"/>
                </a:solidFill>
                <a:latin typeface="Calibri" panose="020F0502020204030204"/>
              </a:rPr>
              <a:t>4</a:t>
            </a:r>
          </a:p>
        </p:txBody>
      </p:sp>
      <p:sp>
        <p:nvSpPr>
          <p:cNvPr id="10" name="Rounded Rectangle 9"/>
          <p:cNvSpPr/>
          <p:nvPr/>
        </p:nvSpPr>
        <p:spPr>
          <a:xfrm>
            <a:off x="923290" y="2962915"/>
            <a:ext cx="6112510" cy="419100"/>
          </a:xfrm>
          <a:prstGeom prst="roundRect">
            <a:avLst/>
          </a:prstGeom>
        </p:spPr>
        <p:style>
          <a:lnRef idx="3">
            <a:schemeClr val="lt1"/>
          </a:lnRef>
          <a:fillRef idx="1">
            <a:schemeClr val="accent2"/>
          </a:fillRef>
          <a:effectRef idx="1">
            <a:schemeClr val="accent2"/>
          </a:effectRef>
          <a:fontRef idx="minor">
            <a:schemeClr val="lt1"/>
          </a:fontRef>
        </p:style>
        <p:txBody>
          <a:bodyPr lIns="91365" tIns="45684" rIns="91365" bIns="45684" rtlCol="0" anchor="ctr"/>
          <a:lstStyle/>
          <a:p>
            <a:pPr marL="177650" defTabSz="913632">
              <a:defRPr/>
            </a:pPr>
            <a:r>
              <a:rPr lang="id-ID" sz="1400" dirty="0">
                <a:solidFill>
                  <a:prstClr val="white"/>
                </a:solidFill>
              </a:rPr>
              <a:t>Mempermudah penyusunan LKIP</a:t>
            </a:r>
            <a:endParaRPr lang="id-ID" sz="1400" dirty="0">
              <a:solidFill>
                <a:prstClr val="white"/>
              </a:solidFill>
              <a:latin typeface="Calibri" panose="020F0502020204030204"/>
            </a:endParaRPr>
          </a:p>
        </p:txBody>
      </p:sp>
      <p:sp>
        <p:nvSpPr>
          <p:cNvPr id="11" name="Rounded Rectangle 10"/>
          <p:cNvSpPr/>
          <p:nvPr/>
        </p:nvSpPr>
        <p:spPr>
          <a:xfrm>
            <a:off x="476885" y="1459865"/>
            <a:ext cx="468630" cy="504000"/>
          </a:xfrm>
          <a:prstGeom prst="roundRect">
            <a:avLst/>
          </a:prstGeom>
        </p:spPr>
        <p:style>
          <a:lnRef idx="3">
            <a:schemeClr val="lt1"/>
          </a:lnRef>
          <a:fillRef idx="1">
            <a:schemeClr val="accent5"/>
          </a:fillRef>
          <a:effectRef idx="1">
            <a:schemeClr val="accent5"/>
          </a:effectRef>
          <a:fontRef idx="minor">
            <a:schemeClr val="lt1"/>
          </a:fontRef>
        </p:style>
        <p:txBody>
          <a:bodyPr lIns="91365" tIns="45684" rIns="91365" bIns="45684" rtlCol="0" anchor="ctr"/>
          <a:lstStyle/>
          <a:p>
            <a:pPr algn="ctr" defTabSz="913632">
              <a:defRPr/>
            </a:pPr>
            <a:r>
              <a:rPr lang="id-ID" sz="1400" dirty="0">
                <a:solidFill>
                  <a:prstClr val="white"/>
                </a:solidFill>
                <a:latin typeface="Calibri" panose="020F0502020204030204"/>
              </a:rPr>
              <a:t>1</a:t>
            </a:r>
          </a:p>
        </p:txBody>
      </p:sp>
      <p:sp>
        <p:nvSpPr>
          <p:cNvPr id="12" name="Rounded Rectangle 11"/>
          <p:cNvSpPr/>
          <p:nvPr/>
        </p:nvSpPr>
        <p:spPr>
          <a:xfrm>
            <a:off x="923290" y="1459865"/>
            <a:ext cx="6112510" cy="504000"/>
          </a:xfrm>
          <a:prstGeom prst="roundRect">
            <a:avLst/>
          </a:prstGeom>
        </p:spPr>
        <p:style>
          <a:lnRef idx="3">
            <a:schemeClr val="lt1"/>
          </a:lnRef>
          <a:fillRef idx="1">
            <a:schemeClr val="accent5"/>
          </a:fillRef>
          <a:effectRef idx="1">
            <a:schemeClr val="accent5"/>
          </a:effectRef>
          <a:fontRef idx="minor">
            <a:schemeClr val="lt1"/>
          </a:fontRef>
        </p:style>
        <p:txBody>
          <a:bodyPr lIns="91365" tIns="45684" rIns="91365" bIns="45684" rtlCol="0" anchor="ctr"/>
          <a:lstStyle/>
          <a:p>
            <a:pPr marL="177650" defTabSz="913632">
              <a:defRPr/>
            </a:pPr>
            <a:r>
              <a:rPr lang="id-ID" sz="1400" dirty="0">
                <a:solidFill>
                  <a:prstClr val="white"/>
                </a:solidFill>
              </a:rPr>
              <a:t>Mendukung program reformasi birokrasi, khususnya  pada proses pengukuran kinerja</a:t>
            </a:r>
            <a:endParaRPr lang="id-ID" sz="1400" dirty="0">
              <a:solidFill>
                <a:prstClr val="white"/>
              </a:solidFill>
              <a:latin typeface="Calibri" panose="020F0502020204030204"/>
            </a:endParaRPr>
          </a:p>
        </p:txBody>
      </p:sp>
      <p:sp>
        <p:nvSpPr>
          <p:cNvPr id="13" name="Slide Number Placeholder 2"/>
          <p:cNvSpPr>
            <a:spLocks noGrp="1"/>
          </p:cNvSpPr>
          <p:nvPr/>
        </p:nvSpPr>
        <p:spPr>
          <a:xfrm>
            <a:off x="7113276" y="5006975"/>
            <a:ext cx="446405" cy="251460"/>
          </a:xfrm>
          <a:prstGeom prst="rect">
            <a:avLst/>
          </a:prstGeom>
          <a:solidFill>
            <a:srgbClr val="F9BE19"/>
          </a:solidFill>
        </p:spPr>
        <p:txBody>
          <a:bodyPr vert="horz" lIns="91365" tIns="45684" rIns="91365" bIns="45684"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32">
              <a:defRPr/>
            </a:pPr>
            <a:fld id="{05502A5B-6024-440D-A5A9-5A109256076E}" type="slidenum">
              <a:rPr lang="en-US" b="1">
                <a:solidFill>
                  <a:schemeClr val="tx1"/>
                </a:solidFill>
                <a:latin typeface="Calibri" panose="020F0502020204030204"/>
              </a:rPr>
              <a:pPr defTabSz="913632">
                <a:defRPr/>
              </a:pPr>
              <a:t>161</a:t>
            </a:fld>
            <a:endParaRPr lang="en-US" b="1">
              <a:solidFill>
                <a:schemeClr val="tx1"/>
              </a:solidFill>
              <a:latin typeface="Calibri" panose="020F0502020204030204"/>
            </a:endParaRPr>
          </a:p>
        </p:txBody>
      </p:sp>
    </p:spTree>
    <p:extLst>
      <p:ext uri="{BB962C8B-B14F-4D97-AF65-F5344CB8AC3E}">
        <p14:creationId xmlns:p14="http://schemas.microsoft.com/office/powerpoint/2010/main" val="3961798409"/>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a:spLocks noGrp="1"/>
          </p:cNvSpPr>
          <p:nvPr>
            <p:ph type="title"/>
          </p:nvPr>
        </p:nvSpPr>
        <p:spPr>
          <a:xfrm>
            <a:off x="227164" y="148127"/>
            <a:ext cx="6520220" cy="344032"/>
          </a:xfrm>
        </p:spPr>
        <p:txBody>
          <a:bodyPr>
            <a:noAutofit/>
          </a:bodyPr>
          <a:lstStyle/>
          <a:p>
            <a:pPr algn="l"/>
            <a:r>
              <a:rPr lang="en-US" dirty="0" err="1"/>
              <a:t>Lanjutan</a:t>
            </a:r>
            <a:r>
              <a:rPr lang="en-US" dirty="0"/>
              <a:t>…</a:t>
            </a:r>
            <a:r>
              <a:rPr lang="id-ID" dirty="0"/>
              <a:t> (TAHAPAN PENGISIAN)</a:t>
            </a:r>
            <a:endParaRPr lang="en-US" dirty="0"/>
          </a:p>
        </p:txBody>
      </p:sp>
      <p:sp>
        <p:nvSpPr>
          <p:cNvPr id="37" name="TextBox 36"/>
          <p:cNvSpPr txBox="1"/>
          <p:nvPr/>
        </p:nvSpPr>
        <p:spPr>
          <a:xfrm>
            <a:off x="3561862" y="2900090"/>
            <a:ext cx="1649659" cy="261537"/>
          </a:xfrm>
          <a:prstGeom prst="rect">
            <a:avLst/>
          </a:prstGeom>
          <a:noFill/>
        </p:spPr>
        <p:txBody>
          <a:bodyPr wrap="none" lIns="91365" tIns="45684" rIns="91365" bIns="45684" rtlCol="0">
            <a:spAutoFit/>
          </a:bodyPr>
          <a:lstStyle/>
          <a:p>
            <a:pPr defTabSz="913632">
              <a:defRPr/>
            </a:pPr>
            <a:r>
              <a:rPr lang="en-US" sz="1100" b="1" dirty="0">
                <a:solidFill>
                  <a:prstClr val="black"/>
                </a:solidFill>
                <a:latin typeface="Arial" panose="020B0604020202020204" pitchFamily="34" charset="0"/>
                <a:ea typeface="Source Sans Pro" panose="020B0503030403020204" pitchFamily="34" charset="0"/>
                <a:cs typeface="Arial" panose="020B0604020202020204" pitchFamily="34" charset="0"/>
              </a:rPr>
              <a:t>BAHAN PENDUKUNG</a:t>
            </a:r>
            <a:endParaRPr lang="id-ID" sz="1100" b="1" dirty="0">
              <a:solidFill>
                <a:prstClr val="black"/>
              </a:solidFill>
              <a:latin typeface="Arial" panose="020B0604020202020204" pitchFamily="34" charset="0"/>
              <a:ea typeface="Source Sans Pro" panose="020B0503030403020204" pitchFamily="34" charset="0"/>
              <a:cs typeface="Arial" panose="020B0604020202020204" pitchFamily="34" charset="0"/>
            </a:endParaRPr>
          </a:p>
        </p:txBody>
      </p:sp>
      <p:sp>
        <p:nvSpPr>
          <p:cNvPr id="38" name="TextBox 37"/>
          <p:cNvSpPr txBox="1"/>
          <p:nvPr/>
        </p:nvSpPr>
        <p:spPr>
          <a:xfrm>
            <a:off x="3653392" y="3177896"/>
            <a:ext cx="3611064" cy="263918"/>
          </a:xfrm>
          <a:prstGeom prst="rect">
            <a:avLst/>
          </a:prstGeom>
          <a:ln/>
        </p:spPr>
        <p:style>
          <a:lnRef idx="1">
            <a:schemeClr val="accent6"/>
          </a:lnRef>
          <a:fillRef idx="2">
            <a:schemeClr val="accent6"/>
          </a:fillRef>
          <a:effectRef idx="1">
            <a:schemeClr val="accent6"/>
          </a:effectRef>
          <a:fontRef idx="minor">
            <a:schemeClr val="dk1"/>
          </a:fontRef>
        </p:style>
        <p:txBody>
          <a:bodyPr wrap="square" lIns="91365" tIns="45684" rIns="91365" bIns="45684" rtlCol="0">
            <a:spAutoFit/>
          </a:bodyPr>
          <a:lstStyle/>
          <a:p>
            <a:pPr defTabSz="913632">
              <a:defRPr/>
            </a:pPr>
            <a:r>
              <a:rPr lang="en-US" sz="1100" b="1" dirty="0" err="1">
                <a:solidFill>
                  <a:prstClr val="black"/>
                </a:solidFill>
                <a:latin typeface="Arial" panose="020B0604020202020204" pitchFamily="34" charset="0"/>
                <a:ea typeface="Source Sans Pro" panose="020B0503030403020204" pitchFamily="34" charset="0"/>
                <a:cs typeface="Arial" panose="020B0604020202020204" pitchFamily="34" charset="0"/>
              </a:rPr>
              <a:t>Renstra</a:t>
            </a:r>
            <a:r>
              <a:rPr lang="en-US" sz="1100" b="1" dirty="0">
                <a:solidFill>
                  <a:prstClr val="black"/>
                </a:solidFill>
                <a:latin typeface="Arial" panose="020B0604020202020204" pitchFamily="34" charset="0"/>
                <a:ea typeface="Source Sans Pro" panose="020B0503030403020204" pitchFamily="34" charset="0"/>
                <a:cs typeface="Arial" panose="020B0604020202020204" pitchFamily="34" charset="0"/>
              </a:rPr>
              <a:t>, PK, POK, Data </a:t>
            </a:r>
            <a:r>
              <a:rPr lang="en-US" sz="1100" b="1" dirty="0" err="1">
                <a:solidFill>
                  <a:prstClr val="black"/>
                </a:solidFill>
                <a:latin typeface="Arial" panose="020B0604020202020204" pitchFamily="34" charset="0"/>
                <a:ea typeface="Source Sans Pro" panose="020B0503030403020204" pitchFamily="34" charset="0"/>
                <a:cs typeface="Arial" panose="020B0604020202020204" pitchFamily="34" charset="0"/>
              </a:rPr>
              <a:t>Capaian</a:t>
            </a:r>
            <a:endParaRPr lang="id-ID" sz="1100" b="1" dirty="0">
              <a:solidFill>
                <a:prstClr val="black"/>
              </a:solidFill>
              <a:latin typeface="Arial" panose="020B0604020202020204" pitchFamily="34" charset="0"/>
              <a:ea typeface="Source Sans Pro" panose="020B0503030403020204" pitchFamily="34" charset="0"/>
              <a:cs typeface="Arial" panose="020B0604020202020204" pitchFamily="34" charset="0"/>
            </a:endParaRPr>
          </a:p>
        </p:txBody>
      </p:sp>
      <p:sp>
        <p:nvSpPr>
          <p:cNvPr id="39" name="Slide Number Placeholder 2"/>
          <p:cNvSpPr>
            <a:spLocks noGrp="1"/>
          </p:cNvSpPr>
          <p:nvPr/>
        </p:nvSpPr>
        <p:spPr>
          <a:xfrm>
            <a:off x="7113276" y="4921911"/>
            <a:ext cx="446405" cy="251460"/>
          </a:xfrm>
          <a:prstGeom prst="rect">
            <a:avLst/>
          </a:prstGeom>
          <a:solidFill>
            <a:srgbClr val="F9BE19"/>
          </a:solidFill>
        </p:spPr>
        <p:txBody>
          <a:bodyPr vert="horz" lIns="91365" tIns="45684" rIns="91365" bIns="45684"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32">
              <a:defRPr/>
            </a:pPr>
            <a:fld id="{05502A5B-6024-440D-A5A9-5A109256076E}" type="slidenum">
              <a:rPr lang="en-US" b="1">
                <a:solidFill>
                  <a:schemeClr val="tx1"/>
                </a:solidFill>
                <a:latin typeface="Calibri" panose="020F0502020204030204"/>
              </a:rPr>
              <a:pPr defTabSz="913632">
                <a:defRPr/>
              </a:pPr>
              <a:t>162</a:t>
            </a:fld>
            <a:endParaRPr lang="en-US" b="1">
              <a:solidFill>
                <a:schemeClr val="tx1"/>
              </a:solidFill>
              <a:latin typeface="Calibri" panose="020F0502020204030204"/>
            </a:endParaRPr>
          </a:p>
        </p:txBody>
      </p:sp>
      <p:sp>
        <p:nvSpPr>
          <p:cNvPr id="40" name="TextBox 39"/>
          <p:cNvSpPr txBox="1"/>
          <p:nvPr/>
        </p:nvSpPr>
        <p:spPr>
          <a:xfrm>
            <a:off x="3552756" y="3474704"/>
            <a:ext cx="1239290" cy="261537"/>
          </a:xfrm>
          <a:prstGeom prst="rect">
            <a:avLst/>
          </a:prstGeom>
          <a:noFill/>
        </p:spPr>
        <p:txBody>
          <a:bodyPr wrap="none" lIns="91365" tIns="45684" rIns="91365" bIns="45684" rtlCol="0">
            <a:spAutoFit/>
          </a:bodyPr>
          <a:lstStyle/>
          <a:p>
            <a:pPr defTabSz="913632">
              <a:defRPr/>
            </a:pPr>
            <a:r>
              <a:rPr lang="id-ID" sz="1100" b="1" dirty="0">
                <a:solidFill>
                  <a:prstClr val="black"/>
                </a:solidFill>
                <a:latin typeface="Arial" panose="020B0604020202020204" pitchFamily="34" charset="0"/>
                <a:ea typeface="Source Sans Pro" panose="020B0503030403020204" pitchFamily="34" charset="0"/>
                <a:cs typeface="Arial" panose="020B0604020202020204" pitchFamily="34" charset="0"/>
              </a:rPr>
              <a:t>BATAS WAKTU</a:t>
            </a:r>
          </a:p>
        </p:txBody>
      </p:sp>
      <p:sp>
        <p:nvSpPr>
          <p:cNvPr id="41" name="TextBox 40"/>
          <p:cNvSpPr txBox="1"/>
          <p:nvPr/>
        </p:nvSpPr>
        <p:spPr>
          <a:xfrm>
            <a:off x="3653392" y="3773640"/>
            <a:ext cx="3634119" cy="1107923"/>
          </a:xfrm>
          <a:prstGeom prst="rect">
            <a:avLst/>
          </a:prstGeom>
          <a:ln/>
        </p:spPr>
        <p:style>
          <a:lnRef idx="1">
            <a:schemeClr val="accent6"/>
          </a:lnRef>
          <a:fillRef idx="2">
            <a:schemeClr val="accent6"/>
          </a:fillRef>
          <a:effectRef idx="1">
            <a:schemeClr val="accent6"/>
          </a:effectRef>
          <a:fontRef idx="minor">
            <a:schemeClr val="dk1"/>
          </a:fontRef>
        </p:style>
        <p:txBody>
          <a:bodyPr wrap="square" lIns="91365" tIns="45684" rIns="91365" bIns="45684" rtlCol="0">
            <a:spAutoFit/>
          </a:bodyPr>
          <a:lstStyle/>
          <a:p>
            <a:pPr marL="171306" indent="-171306" defTabSz="913632">
              <a:buFont typeface="Arial" panose="020B0604020202020204" pitchFamily="34" charset="0"/>
              <a:buChar char="•"/>
              <a:defRPr/>
            </a:pPr>
            <a:r>
              <a:rPr lang="id-ID" sz="1100" b="1" dirty="0">
                <a:solidFill>
                  <a:prstClr val="black"/>
                </a:solidFill>
                <a:latin typeface="Arial" panose="020B0604020202020204" pitchFamily="34" charset="0"/>
                <a:ea typeface="Source Sans Pro" panose="020B0503030403020204" pitchFamily="34" charset="0"/>
                <a:cs typeface="Arial" panose="020B0604020202020204" pitchFamily="34" charset="0"/>
              </a:rPr>
              <a:t>Unit Kerja Pimpinan Tinggi </a:t>
            </a:r>
            <a:r>
              <a:rPr lang="en-US" sz="1100" b="1" dirty="0" err="1">
                <a:solidFill>
                  <a:prstClr val="black"/>
                </a:solidFill>
                <a:latin typeface="Arial" panose="020B0604020202020204" pitchFamily="34" charset="0"/>
                <a:ea typeface="Source Sans Pro" panose="020B0503030403020204" pitchFamily="34" charset="0"/>
                <a:cs typeface="Arial" panose="020B0604020202020204" pitchFamily="34" charset="0"/>
              </a:rPr>
              <a:t>Pratama</a:t>
            </a:r>
            <a:r>
              <a:rPr lang="en-US" sz="1100" b="1" dirty="0">
                <a:solidFill>
                  <a:prstClr val="black"/>
                </a:solidFill>
                <a:latin typeface="Arial" panose="020B0604020202020204" pitchFamily="34" charset="0"/>
                <a:ea typeface="Source Sans Pro" panose="020B0503030403020204" pitchFamily="34" charset="0"/>
                <a:cs typeface="Arial" panose="020B0604020202020204" pitchFamily="34" charset="0"/>
              </a:rPr>
              <a:t> </a:t>
            </a:r>
            <a:r>
              <a:rPr lang="en-US" sz="1100" dirty="0" err="1">
                <a:solidFill>
                  <a:prstClr val="black"/>
                </a:solidFill>
                <a:latin typeface="Arial" panose="020B0604020202020204" pitchFamily="34" charset="0"/>
                <a:ea typeface="Source Sans Pro" panose="020B0503030403020204" pitchFamily="34" charset="0"/>
                <a:cs typeface="Arial" panose="020B0604020202020204" pitchFamily="34" charset="0"/>
              </a:rPr>
              <a:t>dan</a:t>
            </a:r>
            <a:r>
              <a:rPr lang="en-US" sz="1100" dirty="0">
                <a:solidFill>
                  <a:prstClr val="black"/>
                </a:solidFill>
                <a:latin typeface="Arial" panose="020B0604020202020204" pitchFamily="34" charset="0"/>
                <a:ea typeface="Source Sans Pro" panose="020B0503030403020204" pitchFamily="34" charset="0"/>
                <a:cs typeface="Arial" panose="020B0604020202020204" pitchFamily="34" charset="0"/>
              </a:rPr>
              <a:t> </a:t>
            </a:r>
            <a:r>
              <a:rPr lang="en-US" sz="1100" b="1" dirty="0" err="1">
                <a:solidFill>
                  <a:prstClr val="black"/>
                </a:solidFill>
                <a:latin typeface="Arial" panose="020B0604020202020204" pitchFamily="34" charset="0"/>
                <a:ea typeface="Source Sans Pro" panose="020B0503030403020204" pitchFamily="34" charset="0"/>
                <a:cs typeface="Arial" panose="020B0604020202020204" pitchFamily="34" charset="0"/>
              </a:rPr>
              <a:t>Satuan</a:t>
            </a:r>
            <a:r>
              <a:rPr lang="en-US" sz="1100" b="1" dirty="0">
                <a:solidFill>
                  <a:prstClr val="black"/>
                </a:solidFill>
                <a:latin typeface="Arial" panose="020B0604020202020204" pitchFamily="34" charset="0"/>
                <a:ea typeface="Source Sans Pro" panose="020B0503030403020204" pitchFamily="34" charset="0"/>
                <a:cs typeface="Arial" panose="020B0604020202020204" pitchFamily="34" charset="0"/>
              </a:rPr>
              <a:t> </a:t>
            </a:r>
            <a:r>
              <a:rPr lang="en-US" sz="1100" b="1" dirty="0" err="1">
                <a:solidFill>
                  <a:prstClr val="black"/>
                </a:solidFill>
                <a:latin typeface="Arial" panose="020B0604020202020204" pitchFamily="34" charset="0"/>
                <a:ea typeface="Source Sans Pro" panose="020B0503030403020204" pitchFamily="34" charset="0"/>
                <a:cs typeface="Arial" panose="020B0604020202020204" pitchFamily="34" charset="0"/>
              </a:rPr>
              <a:t>Kerja</a:t>
            </a:r>
            <a:r>
              <a:rPr lang="id-ID" sz="1100" b="1" dirty="0">
                <a:solidFill>
                  <a:prstClr val="black"/>
                </a:solidFill>
                <a:latin typeface="Arial" panose="020B0604020202020204" pitchFamily="34" charset="0"/>
                <a:ea typeface="Source Sans Pro" panose="020B0503030403020204" pitchFamily="34" charset="0"/>
                <a:cs typeface="Arial" panose="020B0604020202020204" pitchFamily="34" charset="0"/>
              </a:rPr>
              <a:t> </a:t>
            </a:r>
            <a:r>
              <a:rPr lang="id-ID" sz="1100" dirty="0">
                <a:solidFill>
                  <a:prstClr val="black"/>
                </a:solidFill>
                <a:latin typeface="Arial" panose="020B0604020202020204" pitchFamily="34" charset="0"/>
                <a:ea typeface="Source Sans Pro" panose="020B0503030403020204" pitchFamily="34" charset="0"/>
                <a:cs typeface="Arial" panose="020B0604020202020204" pitchFamily="34" charset="0"/>
              </a:rPr>
              <a:t>pada </a:t>
            </a:r>
            <a:r>
              <a:rPr lang="id-ID" sz="1100" b="1" dirty="0">
                <a:solidFill>
                  <a:prstClr val="black"/>
                </a:solidFill>
                <a:latin typeface="Arial" panose="020B0604020202020204" pitchFamily="34" charset="0"/>
                <a:ea typeface="Source Sans Pro" panose="020B0503030403020204" pitchFamily="34" charset="0"/>
                <a:cs typeface="Arial" panose="020B0604020202020204" pitchFamily="34" charset="0"/>
              </a:rPr>
              <a:t>hari kerja </a:t>
            </a:r>
            <a:r>
              <a:rPr lang="en-US" sz="1100" b="1" dirty="0">
                <a:solidFill>
                  <a:prstClr val="black"/>
                </a:solidFill>
                <a:latin typeface="Arial" panose="020B0604020202020204" pitchFamily="34" charset="0"/>
                <a:ea typeface="Source Sans Pro" panose="020B0503030403020204" pitchFamily="34" charset="0"/>
                <a:cs typeface="Arial" panose="020B0604020202020204" pitchFamily="34" charset="0"/>
              </a:rPr>
              <a:t>k</a:t>
            </a:r>
            <a:r>
              <a:rPr lang="id-ID" sz="1100" b="1" dirty="0">
                <a:solidFill>
                  <a:prstClr val="black"/>
                </a:solidFill>
                <a:latin typeface="Arial" panose="020B0604020202020204" pitchFamily="34" charset="0"/>
                <a:ea typeface="Source Sans Pro" panose="020B0503030403020204" pitchFamily="34" charset="0"/>
                <a:cs typeface="Arial" panose="020B0604020202020204" pitchFamily="34" charset="0"/>
              </a:rPr>
              <a:t>e </a:t>
            </a:r>
            <a:r>
              <a:rPr lang="en-US" sz="1100" b="1" dirty="0">
                <a:solidFill>
                  <a:prstClr val="black"/>
                </a:solidFill>
                <a:latin typeface="Arial" panose="020B0604020202020204" pitchFamily="34" charset="0"/>
                <a:ea typeface="Source Sans Pro" panose="020B0503030403020204" pitchFamily="34" charset="0"/>
                <a:cs typeface="Arial" panose="020B0604020202020204" pitchFamily="34" charset="0"/>
              </a:rPr>
              <a:t>5</a:t>
            </a:r>
            <a:r>
              <a:rPr lang="en-US" sz="1100" dirty="0">
                <a:solidFill>
                  <a:prstClr val="black"/>
                </a:solidFill>
                <a:latin typeface="Arial" panose="020B0604020202020204" pitchFamily="34" charset="0"/>
                <a:ea typeface="Source Sans Pro" panose="020B0503030403020204" pitchFamily="34" charset="0"/>
                <a:cs typeface="Arial" panose="020B0604020202020204" pitchFamily="34" charset="0"/>
              </a:rPr>
              <a:t> b</a:t>
            </a:r>
            <a:r>
              <a:rPr lang="id-ID" sz="1100" dirty="0">
                <a:solidFill>
                  <a:prstClr val="black"/>
                </a:solidFill>
                <a:latin typeface="Arial" panose="020B0604020202020204" pitchFamily="34" charset="0"/>
                <a:ea typeface="Source Sans Pro" panose="020B0503030403020204" pitchFamily="34" charset="0"/>
                <a:cs typeface="Arial" panose="020B0604020202020204" pitchFamily="34" charset="0"/>
              </a:rPr>
              <a:t>ulan </a:t>
            </a:r>
            <a:r>
              <a:rPr lang="en-US" sz="1100" dirty="0">
                <a:solidFill>
                  <a:prstClr val="black"/>
                </a:solidFill>
                <a:latin typeface="Arial" panose="020B0604020202020204" pitchFamily="34" charset="0"/>
                <a:ea typeface="Source Sans Pro" panose="020B0503030403020204" pitchFamily="34" charset="0"/>
                <a:cs typeface="Arial" panose="020B0604020202020204" pitchFamily="34" charset="0"/>
              </a:rPr>
              <a:t>b</a:t>
            </a:r>
            <a:r>
              <a:rPr lang="id-ID" sz="1100" dirty="0">
                <a:solidFill>
                  <a:prstClr val="black"/>
                </a:solidFill>
                <a:latin typeface="Arial" panose="020B0604020202020204" pitchFamily="34" charset="0"/>
                <a:ea typeface="Source Sans Pro" panose="020B0503030403020204" pitchFamily="34" charset="0"/>
                <a:cs typeface="Arial" panose="020B0604020202020204" pitchFamily="34" charset="0"/>
              </a:rPr>
              <a:t>erikutnya</a:t>
            </a:r>
            <a:endParaRPr lang="en-US" sz="1100" dirty="0">
              <a:solidFill>
                <a:prstClr val="black"/>
              </a:solidFill>
              <a:latin typeface="Arial" panose="020B0604020202020204" pitchFamily="34" charset="0"/>
              <a:ea typeface="Source Sans Pro" panose="020B0503030403020204" pitchFamily="34" charset="0"/>
              <a:cs typeface="Arial" panose="020B0604020202020204" pitchFamily="34" charset="0"/>
            </a:endParaRPr>
          </a:p>
          <a:p>
            <a:pPr marL="171306" indent="-171306" defTabSz="913632">
              <a:buFont typeface="Arial" panose="020B0604020202020204" pitchFamily="34" charset="0"/>
              <a:buChar char="•"/>
              <a:defRPr/>
            </a:pPr>
            <a:r>
              <a:rPr lang="id-ID" sz="1100" b="1" dirty="0">
                <a:solidFill>
                  <a:prstClr val="black"/>
                </a:solidFill>
                <a:latin typeface="Arial" panose="020B0604020202020204" pitchFamily="34" charset="0"/>
                <a:ea typeface="Source Sans Pro" panose="020B0503030403020204" pitchFamily="34" charset="0"/>
                <a:cs typeface="Arial" panose="020B0604020202020204" pitchFamily="34" charset="0"/>
              </a:rPr>
              <a:t>Unit Kerja Pimpinan Tinggi Madya </a:t>
            </a:r>
            <a:r>
              <a:rPr lang="en-US" sz="1100" dirty="0">
                <a:solidFill>
                  <a:prstClr val="black"/>
                </a:solidFill>
                <a:latin typeface="Arial" panose="020B0604020202020204" pitchFamily="34" charset="0"/>
                <a:ea typeface="Source Sans Pro" panose="020B0503030403020204" pitchFamily="34" charset="0"/>
                <a:cs typeface="Arial" panose="020B0604020202020204" pitchFamily="34" charset="0"/>
              </a:rPr>
              <a:t>p</a:t>
            </a:r>
            <a:r>
              <a:rPr lang="id-ID" sz="1100" dirty="0">
                <a:solidFill>
                  <a:prstClr val="black"/>
                </a:solidFill>
                <a:latin typeface="Arial" panose="020B0604020202020204" pitchFamily="34" charset="0"/>
                <a:ea typeface="Source Sans Pro" panose="020B0503030403020204" pitchFamily="34" charset="0"/>
                <a:cs typeface="Arial" panose="020B0604020202020204" pitchFamily="34" charset="0"/>
              </a:rPr>
              <a:t>ada </a:t>
            </a:r>
            <a:r>
              <a:rPr lang="id-ID" sz="1100" b="1" dirty="0">
                <a:solidFill>
                  <a:prstClr val="black"/>
                </a:solidFill>
                <a:latin typeface="Arial" panose="020B0604020202020204" pitchFamily="34" charset="0"/>
                <a:ea typeface="Source Sans Pro" panose="020B0503030403020204" pitchFamily="34" charset="0"/>
                <a:cs typeface="Arial" panose="020B0604020202020204" pitchFamily="34" charset="0"/>
              </a:rPr>
              <a:t>hari kerja ke 10 </a:t>
            </a:r>
            <a:r>
              <a:rPr lang="id-ID" sz="1100" dirty="0">
                <a:solidFill>
                  <a:prstClr val="black"/>
                </a:solidFill>
                <a:latin typeface="Arial" panose="020B0604020202020204" pitchFamily="34" charset="0"/>
                <a:ea typeface="Source Sans Pro" panose="020B0503030403020204" pitchFamily="34" charset="0"/>
                <a:cs typeface="Arial" panose="020B0604020202020204" pitchFamily="34" charset="0"/>
              </a:rPr>
              <a:t>bulan berikutnya</a:t>
            </a:r>
          </a:p>
          <a:p>
            <a:pPr marL="171306" indent="-171306" defTabSz="913632">
              <a:buFont typeface="Arial" panose="020B0604020202020204" pitchFamily="34" charset="0"/>
              <a:buChar char="•"/>
              <a:defRPr/>
            </a:pPr>
            <a:r>
              <a:rPr lang="id-ID" sz="1100" b="1" dirty="0">
                <a:solidFill>
                  <a:prstClr val="black"/>
                </a:solidFill>
                <a:latin typeface="Arial" panose="020B0604020202020204" pitchFamily="34" charset="0"/>
                <a:ea typeface="Source Sans Pro" panose="020B0503030403020204" pitchFamily="34" charset="0"/>
                <a:cs typeface="Arial" panose="020B0604020202020204" pitchFamily="34" charset="0"/>
              </a:rPr>
              <a:t>Unit </a:t>
            </a:r>
            <a:r>
              <a:rPr lang="en-US" sz="1100" b="1" dirty="0" err="1">
                <a:solidFill>
                  <a:prstClr val="black"/>
                </a:solidFill>
                <a:latin typeface="Arial" panose="020B0604020202020204" pitchFamily="34" charset="0"/>
                <a:ea typeface="Source Sans Pro" panose="020B0503030403020204" pitchFamily="34" charset="0"/>
                <a:cs typeface="Arial" panose="020B0604020202020204" pitchFamily="34" charset="0"/>
              </a:rPr>
              <a:t>Kementerian</a:t>
            </a:r>
            <a:r>
              <a:rPr lang="en-US" sz="1100" b="1" dirty="0">
                <a:solidFill>
                  <a:prstClr val="black"/>
                </a:solidFill>
                <a:latin typeface="Arial" panose="020B0604020202020204" pitchFamily="34" charset="0"/>
                <a:ea typeface="Source Sans Pro" panose="020B0503030403020204" pitchFamily="34" charset="0"/>
                <a:cs typeface="Arial" panose="020B0604020202020204" pitchFamily="34" charset="0"/>
              </a:rPr>
              <a:t> </a:t>
            </a:r>
            <a:r>
              <a:rPr lang="en-US" sz="1100" dirty="0">
                <a:solidFill>
                  <a:prstClr val="black"/>
                </a:solidFill>
                <a:latin typeface="Arial" panose="020B0604020202020204" pitchFamily="34" charset="0"/>
                <a:ea typeface="Source Sans Pro" panose="020B0503030403020204" pitchFamily="34" charset="0"/>
                <a:cs typeface="Arial" panose="020B0604020202020204" pitchFamily="34" charset="0"/>
              </a:rPr>
              <a:t>p</a:t>
            </a:r>
            <a:r>
              <a:rPr lang="id-ID" sz="1100" dirty="0">
                <a:solidFill>
                  <a:prstClr val="black"/>
                </a:solidFill>
                <a:latin typeface="Arial" panose="020B0604020202020204" pitchFamily="34" charset="0"/>
                <a:ea typeface="Source Sans Pro" panose="020B0503030403020204" pitchFamily="34" charset="0"/>
                <a:cs typeface="Arial" panose="020B0604020202020204" pitchFamily="34" charset="0"/>
              </a:rPr>
              <a:t>ada </a:t>
            </a:r>
            <a:r>
              <a:rPr lang="id-ID" sz="1100" b="1" dirty="0">
                <a:solidFill>
                  <a:prstClr val="black"/>
                </a:solidFill>
                <a:latin typeface="Arial" panose="020B0604020202020204" pitchFamily="34" charset="0"/>
                <a:ea typeface="Source Sans Pro" panose="020B0503030403020204" pitchFamily="34" charset="0"/>
                <a:cs typeface="Arial" panose="020B0604020202020204" pitchFamily="34" charset="0"/>
              </a:rPr>
              <a:t>hari kerja ke </a:t>
            </a:r>
            <a:r>
              <a:rPr lang="en-US" sz="1100" b="1" dirty="0">
                <a:solidFill>
                  <a:prstClr val="black"/>
                </a:solidFill>
                <a:latin typeface="Arial" panose="020B0604020202020204" pitchFamily="34" charset="0"/>
                <a:ea typeface="Source Sans Pro" panose="020B0503030403020204" pitchFamily="34" charset="0"/>
                <a:cs typeface="Arial" panose="020B0604020202020204" pitchFamily="34" charset="0"/>
              </a:rPr>
              <a:t>1</a:t>
            </a:r>
            <a:r>
              <a:rPr lang="id-ID" sz="1100" b="1" dirty="0">
                <a:solidFill>
                  <a:prstClr val="black"/>
                </a:solidFill>
                <a:latin typeface="Arial" panose="020B0604020202020204" pitchFamily="34" charset="0"/>
                <a:ea typeface="Source Sans Pro" panose="020B0503030403020204" pitchFamily="34" charset="0"/>
                <a:cs typeface="Arial" panose="020B0604020202020204" pitchFamily="34" charset="0"/>
              </a:rPr>
              <a:t>5 </a:t>
            </a:r>
            <a:r>
              <a:rPr lang="id-ID" sz="1100" dirty="0">
                <a:solidFill>
                  <a:prstClr val="black"/>
                </a:solidFill>
                <a:latin typeface="Arial" panose="020B0604020202020204" pitchFamily="34" charset="0"/>
                <a:ea typeface="Source Sans Pro" panose="020B0503030403020204" pitchFamily="34" charset="0"/>
                <a:cs typeface="Arial" panose="020B0604020202020204" pitchFamily="34" charset="0"/>
              </a:rPr>
              <a:t>bulan berikutnya</a:t>
            </a:r>
            <a:endParaRPr lang="en-US" sz="1100" dirty="0">
              <a:solidFill>
                <a:prstClr val="black"/>
              </a:solidFill>
              <a:latin typeface="Arial" panose="020B0604020202020204" pitchFamily="34" charset="0"/>
              <a:ea typeface="Source Sans Pro" panose="020B0503030403020204" pitchFamily="34" charset="0"/>
              <a:cs typeface="Arial" panose="020B0604020202020204" pitchFamily="34"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837" y="680311"/>
            <a:ext cx="6768000" cy="2158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4" name="object 10"/>
          <p:cNvSpPr txBox="1"/>
          <p:nvPr/>
        </p:nvSpPr>
        <p:spPr>
          <a:xfrm>
            <a:off x="247274" y="3275417"/>
            <a:ext cx="3240000" cy="1301959"/>
          </a:xfrm>
          <a:prstGeom prst="rect">
            <a:avLst/>
          </a:prstGeom>
          <a:ln w="12700">
            <a:solidFill>
              <a:schemeClr val="accent6">
                <a:lumMod val="50000"/>
              </a:schemeClr>
            </a:solidFill>
          </a:ln>
        </p:spPr>
        <p:txBody>
          <a:bodyPr vert="horz" wrap="square" lIns="0" tIns="7620" rIns="0" bIns="0" rtlCol="0">
            <a:spAutoFit/>
          </a:bodyPr>
          <a:lstStyle/>
          <a:p>
            <a:pPr marL="263525" marR="393700" indent="1588" algn="ctr">
              <a:lnSpc>
                <a:spcPct val="115799"/>
              </a:lnSpc>
              <a:spcBef>
                <a:spcPts val="60"/>
              </a:spcBef>
            </a:pPr>
            <a:r>
              <a:rPr sz="1200" spc="-5" dirty="0">
                <a:solidFill>
                  <a:schemeClr val="accent6">
                    <a:lumMod val="50000"/>
                  </a:schemeClr>
                </a:solidFill>
                <a:latin typeface="Arial"/>
                <a:cs typeface="Arial"/>
              </a:rPr>
              <a:t>Penginputan data </a:t>
            </a:r>
            <a:r>
              <a:rPr sz="1200" spc="-5" dirty="0" err="1">
                <a:solidFill>
                  <a:schemeClr val="accent6">
                    <a:lumMod val="50000"/>
                  </a:schemeClr>
                </a:solidFill>
                <a:latin typeface="Arial"/>
                <a:cs typeface="Arial"/>
              </a:rPr>
              <a:t>kinerja</a:t>
            </a:r>
            <a:r>
              <a:rPr sz="1200" spc="-5" dirty="0">
                <a:solidFill>
                  <a:schemeClr val="accent6">
                    <a:lumMod val="50000"/>
                  </a:schemeClr>
                </a:solidFill>
                <a:latin typeface="Arial"/>
                <a:cs typeface="Arial"/>
              </a:rPr>
              <a:t> </a:t>
            </a:r>
            <a:r>
              <a:rPr sz="1200" spc="-10" dirty="0">
                <a:solidFill>
                  <a:schemeClr val="accent6">
                    <a:lumMod val="50000"/>
                  </a:schemeClr>
                </a:solidFill>
                <a:latin typeface="Arial"/>
                <a:cs typeface="Arial"/>
              </a:rPr>
              <a:t>yang</a:t>
            </a:r>
            <a:r>
              <a:rPr lang="en-US" sz="1200" spc="-10" dirty="0">
                <a:solidFill>
                  <a:schemeClr val="accent6">
                    <a:lumMod val="50000"/>
                  </a:schemeClr>
                </a:solidFill>
                <a:latin typeface="Arial"/>
                <a:cs typeface="Arial"/>
              </a:rPr>
              <a:t> </a:t>
            </a:r>
            <a:r>
              <a:rPr sz="1200" spc="-5" dirty="0" err="1">
                <a:solidFill>
                  <a:schemeClr val="accent6">
                    <a:lumMod val="50000"/>
                  </a:schemeClr>
                </a:solidFill>
                <a:latin typeface="Arial"/>
                <a:cs typeface="Arial"/>
              </a:rPr>
              <a:t>terdiri</a:t>
            </a:r>
            <a:r>
              <a:rPr lang="en-US" sz="1200" spc="-5" dirty="0">
                <a:solidFill>
                  <a:schemeClr val="accent6">
                    <a:lumMod val="50000"/>
                  </a:schemeClr>
                </a:solidFill>
                <a:latin typeface="Arial"/>
                <a:cs typeface="Arial"/>
              </a:rPr>
              <a:t> </a:t>
            </a:r>
            <a:r>
              <a:rPr sz="1200" spc="-5" dirty="0" err="1">
                <a:solidFill>
                  <a:schemeClr val="accent6">
                    <a:lumMod val="50000"/>
                  </a:schemeClr>
                </a:solidFill>
                <a:latin typeface="Arial"/>
                <a:cs typeface="Arial"/>
              </a:rPr>
              <a:t>dari</a:t>
            </a:r>
            <a:r>
              <a:rPr sz="1200" spc="-5" dirty="0">
                <a:solidFill>
                  <a:schemeClr val="accent6">
                    <a:lumMod val="50000"/>
                  </a:schemeClr>
                </a:solidFill>
                <a:latin typeface="Arial"/>
                <a:cs typeface="Arial"/>
              </a:rPr>
              <a:t>  sasaran kinerja, </a:t>
            </a:r>
            <a:r>
              <a:rPr sz="1200" spc="-5" dirty="0" err="1">
                <a:solidFill>
                  <a:schemeClr val="accent6">
                    <a:lumMod val="50000"/>
                  </a:schemeClr>
                </a:solidFill>
                <a:latin typeface="Arial"/>
                <a:cs typeface="Arial"/>
              </a:rPr>
              <a:t>indikator</a:t>
            </a:r>
            <a:r>
              <a:rPr lang="en-US" sz="1200" spc="-5" dirty="0">
                <a:solidFill>
                  <a:schemeClr val="accent6">
                    <a:lumMod val="50000"/>
                  </a:schemeClr>
                </a:solidFill>
                <a:latin typeface="Arial"/>
                <a:cs typeface="Arial"/>
              </a:rPr>
              <a:t> </a:t>
            </a:r>
            <a:r>
              <a:rPr sz="1200" spc="-10" dirty="0" err="1">
                <a:solidFill>
                  <a:schemeClr val="accent6">
                    <a:lumMod val="50000"/>
                  </a:schemeClr>
                </a:solidFill>
                <a:latin typeface="Arial"/>
                <a:cs typeface="Arial"/>
              </a:rPr>
              <a:t>dan</a:t>
            </a:r>
            <a:r>
              <a:rPr sz="1200" spc="-10" dirty="0">
                <a:solidFill>
                  <a:schemeClr val="accent6">
                    <a:lumMod val="50000"/>
                  </a:schemeClr>
                </a:solidFill>
                <a:latin typeface="Arial"/>
                <a:cs typeface="Arial"/>
              </a:rPr>
              <a:t> </a:t>
            </a:r>
            <a:r>
              <a:rPr sz="1200" spc="-5" dirty="0">
                <a:solidFill>
                  <a:schemeClr val="accent6">
                    <a:lumMod val="50000"/>
                  </a:schemeClr>
                </a:solidFill>
                <a:latin typeface="Arial"/>
                <a:cs typeface="Arial"/>
              </a:rPr>
              <a:t>target kinerja  ke </a:t>
            </a:r>
            <a:r>
              <a:rPr sz="1200" spc="-5" dirty="0" err="1">
                <a:solidFill>
                  <a:schemeClr val="accent6">
                    <a:lumMod val="50000"/>
                  </a:schemeClr>
                </a:solidFill>
                <a:latin typeface="Arial"/>
                <a:cs typeface="Arial"/>
              </a:rPr>
              <a:t>dalam</a:t>
            </a:r>
            <a:r>
              <a:rPr sz="1200" spc="-5" dirty="0">
                <a:solidFill>
                  <a:schemeClr val="accent6">
                    <a:lumMod val="50000"/>
                  </a:schemeClr>
                </a:solidFill>
                <a:latin typeface="Arial"/>
                <a:cs typeface="Arial"/>
              </a:rPr>
              <a:t> </a:t>
            </a:r>
            <a:r>
              <a:rPr sz="1200" spc="-5" dirty="0" err="1">
                <a:solidFill>
                  <a:schemeClr val="accent6">
                    <a:lumMod val="50000"/>
                  </a:schemeClr>
                </a:solidFill>
                <a:latin typeface="Arial"/>
                <a:cs typeface="Arial"/>
              </a:rPr>
              <a:t>Sistem</a:t>
            </a:r>
            <a:r>
              <a:rPr lang="en-US" sz="1200" spc="-5" dirty="0">
                <a:solidFill>
                  <a:schemeClr val="accent6">
                    <a:lumMod val="50000"/>
                  </a:schemeClr>
                </a:solidFill>
                <a:latin typeface="Arial"/>
                <a:cs typeface="Arial"/>
              </a:rPr>
              <a:t> </a:t>
            </a:r>
            <a:r>
              <a:rPr sz="1200" spc="-5" dirty="0" err="1">
                <a:solidFill>
                  <a:schemeClr val="accent6">
                    <a:lumMod val="50000"/>
                  </a:schemeClr>
                </a:solidFill>
                <a:latin typeface="Arial"/>
                <a:cs typeface="Arial"/>
              </a:rPr>
              <a:t>Aplikasi</a:t>
            </a:r>
            <a:r>
              <a:rPr sz="1200" spc="-5" dirty="0">
                <a:solidFill>
                  <a:schemeClr val="accent6">
                    <a:lumMod val="50000"/>
                  </a:schemeClr>
                </a:solidFill>
                <a:latin typeface="Arial"/>
                <a:cs typeface="Arial"/>
              </a:rPr>
              <a:t> E-Performance </a:t>
            </a:r>
            <a:r>
              <a:rPr sz="1200" spc="-5" dirty="0" err="1">
                <a:solidFill>
                  <a:schemeClr val="accent6">
                    <a:lumMod val="50000"/>
                  </a:schemeClr>
                </a:solidFill>
                <a:latin typeface="Arial"/>
                <a:cs typeface="Arial"/>
              </a:rPr>
              <a:t>dan</a:t>
            </a:r>
            <a:r>
              <a:rPr sz="1200" spc="-5" dirty="0">
                <a:solidFill>
                  <a:schemeClr val="accent6">
                    <a:lumMod val="50000"/>
                  </a:schemeClr>
                </a:solidFill>
                <a:latin typeface="Arial"/>
                <a:cs typeface="Arial"/>
              </a:rPr>
              <a:t> dilakukan paling</a:t>
            </a:r>
            <a:r>
              <a:rPr sz="1200" spc="30" dirty="0">
                <a:solidFill>
                  <a:schemeClr val="accent6">
                    <a:lumMod val="50000"/>
                  </a:schemeClr>
                </a:solidFill>
                <a:latin typeface="Arial"/>
                <a:cs typeface="Arial"/>
              </a:rPr>
              <a:t> </a:t>
            </a:r>
            <a:r>
              <a:rPr sz="1200" spc="-5" dirty="0" err="1">
                <a:solidFill>
                  <a:schemeClr val="accent6">
                    <a:lumMod val="50000"/>
                  </a:schemeClr>
                </a:solidFill>
                <a:latin typeface="Arial"/>
                <a:cs typeface="Arial"/>
              </a:rPr>
              <a:t>lambat</a:t>
            </a:r>
            <a:r>
              <a:rPr lang="en-US" sz="1200" dirty="0">
                <a:solidFill>
                  <a:schemeClr val="accent6">
                    <a:lumMod val="50000"/>
                  </a:schemeClr>
                </a:solidFill>
                <a:latin typeface="Arial"/>
                <a:cs typeface="Arial"/>
              </a:rPr>
              <a:t> </a:t>
            </a:r>
            <a:r>
              <a:rPr sz="1200" b="1" dirty="0">
                <a:solidFill>
                  <a:schemeClr val="accent6">
                    <a:lumMod val="50000"/>
                  </a:schemeClr>
                </a:solidFill>
                <a:latin typeface="Arial"/>
                <a:cs typeface="Arial"/>
              </a:rPr>
              <a:t>5 (LIMA) HARI</a:t>
            </a:r>
            <a:r>
              <a:rPr sz="1200" b="1" spc="-65" dirty="0">
                <a:solidFill>
                  <a:schemeClr val="accent6">
                    <a:lumMod val="50000"/>
                  </a:schemeClr>
                </a:solidFill>
                <a:latin typeface="Arial"/>
                <a:cs typeface="Arial"/>
              </a:rPr>
              <a:t> </a:t>
            </a:r>
            <a:r>
              <a:rPr sz="1200" b="1" dirty="0">
                <a:solidFill>
                  <a:schemeClr val="accent6">
                    <a:lumMod val="50000"/>
                  </a:schemeClr>
                </a:solidFill>
                <a:latin typeface="Arial"/>
                <a:cs typeface="Arial"/>
              </a:rPr>
              <a:t>KERJA</a:t>
            </a:r>
            <a:endParaRPr sz="1200" dirty="0">
              <a:solidFill>
                <a:schemeClr val="accent6">
                  <a:lumMod val="50000"/>
                </a:schemeClr>
              </a:solidFill>
              <a:latin typeface="Arial"/>
              <a:cs typeface="Arial"/>
            </a:endParaRPr>
          </a:p>
          <a:p>
            <a:pPr algn="ctr">
              <a:lnSpc>
                <a:spcPct val="100000"/>
              </a:lnSpc>
              <a:spcBef>
                <a:spcPts val="300"/>
              </a:spcBef>
            </a:pPr>
            <a:r>
              <a:rPr sz="1200" spc="-5" dirty="0">
                <a:solidFill>
                  <a:schemeClr val="accent6">
                    <a:lumMod val="50000"/>
                  </a:schemeClr>
                </a:solidFill>
                <a:latin typeface="Arial"/>
                <a:cs typeface="Arial"/>
              </a:rPr>
              <a:t>sejak </a:t>
            </a:r>
            <a:r>
              <a:rPr sz="1200" spc="-10" dirty="0">
                <a:solidFill>
                  <a:schemeClr val="accent6">
                    <a:lumMod val="50000"/>
                  </a:schemeClr>
                </a:solidFill>
                <a:latin typeface="Arial"/>
                <a:cs typeface="Arial"/>
              </a:rPr>
              <a:t>perjanjian </a:t>
            </a:r>
            <a:r>
              <a:rPr sz="1200" spc="-5" dirty="0">
                <a:solidFill>
                  <a:schemeClr val="accent6">
                    <a:lumMod val="50000"/>
                  </a:schemeClr>
                </a:solidFill>
                <a:latin typeface="Arial"/>
                <a:cs typeface="Arial"/>
              </a:rPr>
              <a:t>kinerja</a:t>
            </a:r>
            <a:r>
              <a:rPr sz="1200" spc="70" dirty="0">
                <a:solidFill>
                  <a:schemeClr val="accent6">
                    <a:lumMod val="50000"/>
                  </a:schemeClr>
                </a:solidFill>
                <a:latin typeface="Arial"/>
                <a:cs typeface="Arial"/>
              </a:rPr>
              <a:t> </a:t>
            </a:r>
            <a:r>
              <a:rPr sz="1200" spc="-10" dirty="0">
                <a:solidFill>
                  <a:schemeClr val="accent6">
                    <a:lumMod val="50000"/>
                  </a:schemeClr>
                </a:solidFill>
                <a:latin typeface="Arial"/>
                <a:cs typeface="Arial"/>
              </a:rPr>
              <a:t>ditandatangani.</a:t>
            </a:r>
            <a:endParaRPr sz="1200" dirty="0">
              <a:solidFill>
                <a:schemeClr val="accent6">
                  <a:lumMod val="50000"/>
                </a:schemeClr>
              </a:solidFill>
              <a:latin typeface="Arial"/>
              <a:cs typeface="Arial"/>
            </a:endParaRPr>
          </a:p>
        </p:txBody>
      </p:sp>
    </p:spTree>
    <p:extLst>
      <p:ext uri="{BB962C8B-B14F-4D97-AF65-F5344CB8AC3E}">
        <p14:creationId xmlns:p14="http://schemas.microsoft.com/office/powerpoint/2010/main" val="3343797547"/>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40000" y="720000"/>
            <a:ext cx="1700955" cy="446203"/>
          </a:xfrm>
          <a:prstGeom prst="rect">
            <a:avLst/>
          </a:prstGeom>
          <a:noFill/>
        </p:spPr>
        <p:txBody>
          <a:bodyPr wrap="none" lIns="91365" tIns="45684" rIns="91365" bIns="45684" rtlCol="0">
            <a:spAutoFit/>
          </a:bodyPr>
          <a:lstStyle/>
          <a:p>
            <a:pPr defTabSz="913632">
              <a:defRPr/>
            </a:pPr>
            <a:r>
              <a:rPr lang="en-US" sz="2300" spc="-150" dirty="0">
                <a:solidFill>
                  <a:srgbClr val="002060"/>
                </a:solidFill>
                <a:latin typeface="Arial" panose="020B0604020202020204" pitchFamily="34" charset="0"/>
                <a:ea typeface="Source Sans Pro Light" panose="020B0403030403020204" pitchFamily="34" charset="0"/>
                <a:cs typeface="Arial" panose="020B0604020202020204" pitchFamily="34" charset="0"/>
              </a:rPr>
              <a:t>input </a:t>
            </a:r>
            <a:r>
              <a:rPr lang="en-US" sz="2300" spc="-150" dirty="0" err="1">
                <a:solidFill>
                  <a:srgbClr val="002060"/>
                </a:solidFill>
                <a:latin typeface="Arial" panose="020B0604020202020204" pitchFamily="34" charset="0"/>
                <a:ea typeface="Source Sans Pro Black" panose="020B0803030403020204" pitchFamily="34" charset="0"/>
                <a:cs typeface="Arial" panose="020B0604020202020204" pitchFamily="34" charset="0"/>
              </a:rPr>
              <a:t>sasaran</a:t>
            </a:r>
            <a:endParaRPr lang="id-ID" sz="2300" spc="-150" dirty="0">
              <a:solidFill>
                <a:srgbClr val="002060"/>
              </a:solidFill>
              <a:latin typeface="Arial" panose="020B0604020202020204" pitchFamily="34" charset="0"/>
              <a:ea typeface="Source Sans Pro Light" panose="020B0403030403020204" pitchFamily="34" charset="0"/>
              <a:cs typeface="Arial" panose="020B0604020202020204" pitchFamily="34" charset="0"/>
            </a:endParaRPr>
          </a:p>
        </p:txBody>
      </p:sp>
      <p:sp>
        <p:nvSpPr>
          <p:cNvPr id="4" name="Oval 3"/>
          <p:cNvSpPr>
            <a:spLocks noChangeAspect="1"/>
          </p:cNvSpPr>
          <p:nvPr/>
        </p:nvSpPr>
        <p:spPr>
          <a:xfrm>
            <a:off x="288000" y="864000"/>
            <a:ext cx="223219" cy="223219"/>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6649" tIns="28325" rIns="56649" bIns="28325" numCol="1" spcCol="0" rtlCol="0" fromWordArt="0" anchor="ctr" anchorCtr="0" forceAA="0" compatLnSpc="1">
            <a:noAutofit/>
          </a:bodyPr>
          <a:lstStyle/>
          <a:p>
            <a:pPr algn="ctr" defTabSz="913632">
              <a:defRPr/>
            </a:pPr>
            <a:endParaRPr lang="id-ID" sz="1100" spc="-150">
              <a:solidFill>
                <a:prstClr val="white"/>
              </a:solidFill>
              <a:latin typeface="Arial" panose="020B0604020202020204" pitchFamily="34" charset="0"/>
              <a:cs typeface="Arial" panose="020B0604020202020204" pitchFamily="34" charset="0"/>
            </a:endParaRPr>
          </a:p>
        </p:txBody>
      </p:sp>
      <p:pic>
        <p:nvPicPr>
          <p:cNvPr id="5" name="Picture 4" descr="A screenshot of a video game&#10;&#10;Description generated with high confidenc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3000" y="1330038"/>
            <a:ext cx="1133951" cy="1072529"/>
          </a:xfrm>
          <a:prstGeom prst="rect">
            <a:avLst/>
          </a:prstGeom>
        </p:spPr>
      </p:pic>
      <p:pic>
        <p:nvPicPr>
          <p:cNvPr id="6" name="Picture 5" descr="A screenshot of a cell phone&#10;&#10;Description generated with very high confidence"/>
          <p:cNvPicPr>
            <a:picLocks noChangeAspect="1"/>
          </p:cNvPicPr>
          <p:nvPr/>
        </p:nvPicPr>
        <p:blipFill rotWithShape="1">
          <a:blip r:embed="rId3">
            <a:extLst>
              <a:ext uri="{28A0092B-C50C-407E-A947-70E740481C1C}">
                <a14:useLocalDpi xmlns:a14="http://schemas.microsoft.com/office/drawing/2010/main" val="0"/>
              </a:ext>
            </a:extLst>
          </a:blip>
          <a:srcRect b="6381"/>
          <a:stretch>
            <a:fillRect/>
          </a:stretch>
        </p:blipFill>
        <p:spPr>
          <a:xfrm>
            <a:off x="5661605" y="1421737"/>
            <a:ext cx="1157575" cy="1083712"/>
          </a:xfrm>
          <a:prstGeom prst="rect">
            <a:avLst/>
          </a:prstGeom>
        </p:spPr>
      </p:pic>
      <p:pic>
        <p:nvPicPr>
          <p:cNvPr id="7" name="Picture 6" descr="A screenshot of a cell phone&#10;&#10;Description generated with very high confidence"/>
          <p:cNvPicPr>
            <a:picLocks noChangeAspect="1"/>
          </p:cNvPicPr>
          <p:nvPr/>
        </p:nvPicPr>
        <p:blipFill rotWithShape="1">
          <a:blip r:embed="rId4">
            <a:extLst>
              <a:ext uri="{28A0092B-C50C-407E-A947-70E740481C1C}">
                <a14:useLocalDpi xmlns:a14="http://schemas.microsoft.com/office/drawing/2010/main" val="0"/>
              </a:ext>
            </a:extLst>
          </a:blip>
          <a:srcRect l="-2015" t="7069" r="49387" b="21699"/>
          <a:stretch>
            <a:fillRect/>
          </a:stretch>
        </p:blipFill>
        <p:spPr>
          <a:xfrm>
            <a:off x="709762" y="3438144"/>
            <a:ext cx="258601" cy="1083712"/>
          </a:xfrm>
          <a:prstGeom prst="rect">
            <a:avLst/>
          </a:prstGeom>
        </p:spPr>
      </p:pic>
      <p:pic>
        <p:nvPicPr>
          <p:cNvPr id="8" name="Picture 7" descr="A screenshot of a cell phone&#10;&#10;Description generated with very high confidence"/>
          <p:cNvPicPr>
            <a:picLocks noChangeAspect="1"/>
          </p:cNvPicPr>
          <p:nvPr/>
        </p:nvPicPr>
        <p:blipFill rotWithShape="1">
          <a:blip r:embed="rId4">
            <a:extLst>
              <a:ext uri="{28A0092B-C50C-407E-A947-70E740481C1C}">
                <a14:useLocalDpi xmlns:a14="http://schemas.microsoft.com/office/drawing/2010/main" val="0"/>
              </a:ext>
            </a:extLst>
          </a:blip>
          <a:srcRect l="52075" t="7804" r="-1594" b="20964"/>
          <a:stretch>
            <a:fillRect/>
          </a:stretch>
        </p:blipFill>
        <p:spPr>
          <a:xfrm>
            <a:off x="2028710" y="3448900"/>
            <a:ext cx="243325" cy="1083712"/>
          </a:xfrm>
          <a:prstGeom prst="rect">
            <a:avLst/>
          </a:prstGeom>
        </p:spPr>
      </p:pic>
      <p:sp>
        <p:nvSpPr>
          <p:cNvPr id="9" name="TextBox 8"/>
          <p:cNvSpPr txBox="1"/>
          <p:nvPr/>
        </p:nvSpPr>
        <p:spPr>
          <a:xfrm>
            <a:off x="165543" y="3015656"/>
            <a:ext cx="1213642" cy="246149"/>
          </a:xfrm>
          <a:prstGeom prst="rect">
            <a:avLst/>
          </a:prstGeom>
          <a:noFill/>
        </p:spPr>
        <p:txBody>
          <a:bodyPr wrap="none" lIns="91365" tIns="45684" rIns="91365" bIns="45684" rtlCol="0">
            <a:spAutoFit/>
          </a:bodyPr>
          <a:lstStyle/>
          <a:p>
            <a:pPr defTabSz="913632">
              <a:defRPr/>
            </a:pPr>
            <a:r>
              <a:rPr lang="en-US" sz="1000" dirty="0" err="1">
                <a:solidFill>
                  <a:prstClr val="black"/>
                </a:solidFill>
                <a:latin typeface="Arial" panose="020B0604020202020204" pitchFamily="34" charset="0"/>
                <a:cs typeface="Arial" panose="020B0604020202020204" pitchFamily="34" charset="0"/>
              </a:rPr>
              <a:t>klik</a:t>
            </a:r>
            <a:r>
              <a:rPr lang="en-US" sz="1000" dirty="0">
                <a:solidFill>
                  <a:prstClr val="black"/>
                </a:solidFill>
                <a:latin typeface="Arial" panose="020B0604020202020204" pitchFamily="34" charset="0"/>
                <a:cs typeface="Arial" panose="020B0604020202020204" pitchFamily="34" charset="0"/>
              </a:rPr>
              <a:t> menu </a:t>
            </a:r>
            <a:r>
              <a:rPr lang="en-US" sz="1000" dirty="0" err="1">
                <a:solidFill>
                  <a:prstClr val="black"/>
                </a:solidFill>
                <a:latin typeface="Arial" panose="020B0604020202020204" pitchFamily="34" charset="0"/>
                <a:cs typeface="Arial" panose="020B0604020202020204" pitchFamily="34" charset="0"/>
              </a:rPr>
              <a:t>sasaran</a:t>
            </a:r>
            <a:endParaRPr lang="id-ID" sz="1000" dirty="0">
              <a:solidFill>
                <a:prstClr val="black"/>
              </a:solidFill>
              <a:latin typeface="Arial" panose="020B0604020202020204" pitchFamily="34" charset="0"/>
              <a:cs typeface="Arial" panose="020B0604020202020204" pitchFamily="34" charset="0"/>
            </a:endParaRPr>
          </a:p>
        </p:txBody>
      </p:sp>
      <p:sp>
        <p:nvSpPr>
          <p:cNvPr id="10" name="TextBox 9"/>
          <p:cNvSpPr txBox="1"/>
          <p:nvPr/>
        </p:nvSpPr>
        <p:spPr>
          <a:xfrm>
            <a:off x="1500774" y="3015656"/>
            <a:ext cx="1468520" cy="246149"/>
          </a:xfrm>
          <a:prstGeom prst="rect">
            <a:avLst/>
          </a:prstGeom>
          <a:noFill/>
        </p:spPr>
        <p:txBody>
          <a:bodyPr wrap="none" lIns="91365" tIns="45684" rIns="91365" bIns="45684" rtlCol="0">
            <a:spAutoFit/>
          </a:bodyPr>
          <a:lstStyle/>
          <a:p>
            <a:pPr defTabSz="913632">
              <a:defRPr/>
            </a:pPr>
            <a:r>
              <a:rPr lang="en-US" sz="1000" dirty="0" err="1">
                <a:solidFill>
                  <a:prstClr val="black"/>
                </a:solidFill>
                <a:latin typeface="Arial" panose="020B0604020202020204" pitchFamily="34" charset="0"/>
                <a:cs typeface="Arial" panose="020B0604020202020204" pitchFamily="34" charset="0"/>
              </a:rPr>
              <a:t>sesuaikan</a:t>
            </a:r>
            <a:r>
              <a:rPr lang="en-US" sz="1000" dirty="0">
                <a:solidFill>
                  <a:prstClr val="black"/>
                </a:solidFill>
                <a:latin typeface="Arial" panose="020B0604020202020204" pitchFamily="34" charset="0"/>
                <a:cs typeface="Arial" panose="020B0604020202020204" pitchFamily="34" charset="0"/>
              </a:rPr>
              <a:t> </a:t>
            </a:r>
            <a:r>
              <a:rPr lang="en-US" sz="1000" dirty="0" err="1">
                <a:solidFill>
                  <a:prstClr val="black"/>
                </a:solidFill>
                <a:latin typeface="Arial" panose="020B0604020202020204" pitchFamily="34" charset="0"/>
                <a:cs typeface="Arial" panose="020B0604020202020204" pitchFamily="34" charset="0"/>
              </a:rPr>
              <a:t>dan</a:t>
            </a:r>
            <a:r>
              <a:rPr lang="en-US" sz="1000" dirty="0">
                <a:solidFill>
                  <a:prstClr val="black"/>
                </a:solidFill>
                <a:latin typeface="Arial" panose="020B0604020202020204" pitchFamily="34" charset="0"/>
                <a:cs typeface="Arial" panose="020B0604020202020204" pitchFamily="34" charset="0"/>
              </a:rPr>
              <a:t> </a:t>
            </a:r>
            <a:r>
              <a:rPr lang="en-US" sz="1000" dirty="0" err="1">
                <a:solidFill>
                  <a:prstClr val="black"/>
                </a:solidFill>
                <a:latin typeface="Arial" panose="020B0604020202020204" pitchFamily="34" charset="0"/>
                <a:cs typeface="Arial" panose="020B0604020202020204" pitchFamily="34" charset="0"/>
              </a:rPr>
              <a:t>klik</a:t>
            </a:r>
            <a:r>
              <a:rPr lang="en-US" sz="1000" dirty="0">
                <a:solidFill>
                  <a:prstClr val="black"/>
                </a:solidFill>
                <a:latin typeface="Arial" panose="020B0604020202020204" pitchFamily="34" charset="0"/>
                <a:cs typeface="Arial" panose="020B0604020202020204" pitchFamily="34" charset="0"/>
              </a:rPr>
              <a:t> </a:t>
            </a:r>
            <a:r>
              <a:rPr lang="en-US" sz="1000" dirty="0" err="1">
                <a:solidFill>
                  <a:prstClr val="black"/>
                </a:solidFill>
                <a:latin typeface="Arial" panose="020B0604020202020204" pitchFamily="34" charset="0"/>
                <a:cs typeface="Arial" panose="020B0604020202020204" pitchFamily="34" charset="0"/>
              </a:rPr>
              <a:t>cari</a:t>
            </a:r>
            <a:endParaRPr lang="id-ID" sz="1000" dirty="0">
              <a:solidFill>
                <a:prstClr val="black"/>
              </a:solidFill>
              <a:latin typeface="Arial" panose="020B0604020202020204" pitchFamily="34" charset="0"/>
              <a:cs typeface="Arial" panose="020B0604020202020204" pitchFamily="34" charset="0"/>
            </a:endParaRPr>
          </a:p>
        </p:txBody>
      </p:sp>
      <p:sp>
        <p:nvSpPr>
          <p:cNvPr id="11" name="TextBox 10"/>
          <p:cNvSpPr txBox="1"/>
          <p:nvPr/>
        </p:nvSpPr>
        <p:spPr>
          <a:xfrm>
            <a:off x="5669713" y="2653063"/>
            <a:ext cx="1311426" cy="400037"/>
          </a:xfrm>
          <a:prstGeom prst="rect">
            <a:avLst/>
          </a:prstGeom>
          <a:noFill/>
        </p:spPr>
        <p:txBody>
          <a:bodyPr wrap="none" lIns="91365" tIns="45684" rIns="91365" bIns="45684" rtlCol="0">
            <a:spAutoFit/>
          </a:bodyPr>
          <a:lstStyle/>
          <a:p>
            <a:pPr defTabSz="913632">
              <a:defRPr/>
            </a:pPr>
            <a:r>
              <a:rPr lang="en-US" sz="1000" dirty="0">
                <a:solidFill>
                  <a:prstClr val="black"/>
                </a:solidFill>
                <a:latin typeface="Arial" panose="020B0604020202020204" pitchFamily="34" charset="0"/>
                <a:cs typeface="Arial" panose="020B0604020202020204" pitchFamily="34" charset="0"/>
              </a:rPr>
              <a:t>+ </a:t>
            </a:r>
            <a:r>
              <a:rPr lang="en-US" sz="1000" dirty="0" err="1">
                <a:solidFill>
                  <a:prstClr val="black"/>
                </a:solidFill>
                <a:latin typeface="Arial" panose="020B0604020202020204" pitchFamily="34" charset="0"/>
                <a:cs typeface="Arial" panose="020B0604020202020204" pitchFamily="34" charset="0"/>
              </a:rPr>
              <a:t>Tambah</a:t>
            </a:r>
            <a:r>
              <a:rPr lang="en-US" sz="1000" dirty="0">
                <a:solidFill>
                  <a:prstClr val="black"/>
                </a:solidFill>
                <a:latin typeface="Arial" panose="020B0604020202020204" pitchFamily="34" charset="0"/>
                <a:cs typeface="Arial" panose="020B0604020202020204" pitchFamily="34" charset="0"/>
              </a:rPr>
              <a:t> </a:t>
            </a:r>
            <a:r>
              <a:rPr lang="en-US" sz="1000" dirty="0" err="1">
                <a:solidFill>
                  <a:prstClr val="black"/>
                </a:solidFill>
                <a:latin typeface="Arial" panose="020B0604020202020204" pitchFamily="34" charset="0"/>
                <a:cs typeface="Arial" panose="020B0604020202020204" pitchFamily="34" charset="0"/>
              </a:rPr>
              <a:t>untuk</a:t>
            </a:r>
            <a:r>
              <a:rPr lang="en-US" sz="1000" dirty="0">
                <a:solidFill>
                  <a:prstClr val="black"/>
                </a:solidFill>
                <a:latin typeface="Arial" panose="020B0604020202020204" pitchFamily="34" charset="0"/>
                <a:cs typeface="Arial" panose="020B0604020202020204" pitchFamily="34" charset="0"/>
              </a:rPr>
              <a:t> </a:t>
            </a:r>
            <a:br>
              <a:rPr lang="en-US" sz="1000" dirty="0">
                <a:solidFill>
                  <a:prstClr val="black"/>
                </a:solidFill>
                <a:latin typeface="Arial" panose="020B0604020202020204" pitchFamily="34" charset="0"/>
                <a:cs typeface="Arial" panose="020B0604020202020204" pitchFamily="34" charset="0"/>
              </a:rPr>
            </a:br>
            <a:r>
              <a:rPr lang="en-US" sz="1000" dirty="0" err="1">
                <a:solidFill>
                  <a:prstClr val="black"/>
                </a:solidFill>
                <a:latin typeface="Arial" panose="020B0604020202020204" pitchFamily="34" charset="0"/>
                <a:cs typeface="Arial" panose="020B0604020202020204" pitchFamily="34" charset="0"/>
              </a:rPr>
              <a:t>menambah</a:t>
            </a:r>
            <a:r>
              <a:rPr lang="en-US" sz="1000" dirty="0">
                <a:solidFill>
                  <a:prstClr val="black"/>
                </a:solidFill>
                <a:latin typeface="Arial" panose="020B0604020202020204" pitchFamily="34" charset="0"/>
                <a:cs typeface="Arial" panose="020B0604020202020204" pitchFamily="34" charset="0"/>
              </a:rPr>
              <a:t> </a:t>
            </a:r>
            <a:r>
              <a:rPr lang="en-US" sz="1000" dirty="0" err="1">
                <a:solidFill>
                  <a:prstClr val="black"/>
                </a:solidFill>
                <a:latin typeface="Arial" panose="020B0604020202020204" pitchFamily="34" charset="0"/>
                <a:cs typeface="Arial" panose="020B0604020202020204" pitchFamily="34" charset="0"/>
              </a:rPr>
              <a:t>sasaran</a:t>
            </a:r>
            <a:endParaRPr lang="id-ID" sz="1000" dirty="0">
              <a:solidFill>
                <a:prstClr val="black"/>
              </a:solidFill>
              <a:latin typeface="Arial" panose="020B0604020202020204" pitchFamily="34" charset="0"/>
              <a:cs typeface="Arial" panose="020B0604020202020204" pitchFamily="34" charset="0"/>
            </a:endParaRPr>
          </a:p>
        </p:txBody>
      </p:sp>
      <p:sp>
        <p:nvSpPr>
          <p:cNvPr id="12" name="TextBox 11"/>
          <p:cNvSpPr txBox="1"/>
          <p:nvPr/>
        </p:nvSpPr>
        <p:spPr>
          <a:xfrm>
            <a:off x="1055812" y="4135373"/>
            <a:ext cx="708697" cy="400037"/>
          </a:xfrm>
          <a:prstGeom prst="rect">
            <a:avLst/>
          </a:prstGeom>
          <a:noFill/>
        </p:spPr>
        <p:txBody>
          <a:bodyPr wrap="none" lIns="91365" tIns="45684" rIns="91365" bIns="45684" rtlCol="0">
            <a:spAutoFit/>
          </a:bodyPr>
          <a:lstStyle/>
          <a:p>
            <a:pPr defTabSz="913632">
              <a:defRPr/>
            </a:pPr>
            <a:r>
              <a:rPr lang="en-US" sz="1000" dirty="0" err="1">
                <a:solidFill>
                  <a:prstClr val="black"/>
                </a:solidFill>
                <a:latin typeface="Arial" panose="020B0604020202020204" pitchFamily="34" charset="0"/>
                <a:cs typeface="Arial" panose="020B0604020202020204" pitchFamily="34" charset="0"/>
              </a:rPr>
              <a:t>untuk</a:t>
            </a:r>
            <a:r>
              <a:rPr lang="en-US" sz="1000" dirty="0">
                <a:solidFill>
                  <a:prstClr val="black"/>
                </a:solidFill>
                <a:latin typeface="Arial" panose="020B0604020202020204" pitchFamily="34" charset="0"/>
                <a:cs typeface="Arial" panose="020B0604020202020204" pitchFamily="34" charset="0"/>
              </a:rPr>
              <a:t> </a:t>
            </a:r>
            <a:br>
              <a:rPr lang="en-US" sz="1000" dirty="0">
                <a:solidFill>
                  <a:prstClr val="black"/>
                </a:solidFill>
                <a:latin typeface="Arial" panose="020B0604020202020204" pitchFamily="34" charset="0"/>
                <a:cs typeface="Arial" panose="020B0604020202020204" pitchFamily="34" charset="0"/>
              </a:rPr>
            </a:br>
            <a:r>
              <a:rPr lang="en-US" sz="1000" dirty="0" err="1">
                <a:solidFill>
                  <a:prstClr val="black"/>
                </a:solidFill>
                <a:latin typeface="Arial" panose="020B0604020202020204" pitchFamily="34" charset="0"/>
                <a:cs typeface="Arial" panose="020B0604020202020204" pitchFamily="34" charset="0"/>
              </a:rPr>
              <a:t>mengedit</a:t>
            </a:r>
            <a:endParaRPr lang="id-ID" sz="1000" dirty="0">
              <a:solidFill>
                <a:prstClr val="black"/>
              </a:solidFill>
              <a:latin typeface="Arial" panose="020B0604020202020204" pitchFamily="34" charset="0"/>
              <a:cs typeface="Arial" panose="020B0604020202020204" pitchFamily="34" charset="0"/>
            </a:endParaRPr>
          </a:p>
        </p:txBody>
      </p:sp>
      <p:pic>
        <p:nvPicPr>
          <p:cNvPr id="13" name="Graphic 132" descr="Line Arrow: Clockwise curve"/>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0800000">
            <a:off x="1091497" y="3850382"/>
            <a:ext cx="223219" cy="223219"/>
          </a:xfrm>
          <a:prstGeom prst="rect">
            <a:avLst/>
          </a:prstGeom>
        </p:spPr>
      </p:pic>
      <p:sp>
        <p:nvSpPr>
          <p:cNvPr id="14" name="TextBox 13"/>
          <p:cNvSpPr txBox="1"/>
          <p:nvPr/>
        </p:nvSpPr>
        <p:spPr>
          <a:xfrm>
            <a:off x="2294861" y="3965086"/>
            <a:ext cx="1051215" cy="707813"/>
          </a:xfrm>
          <a:prstGeom prst="rect">
            <a:avLst/>
          </a:prstGeom>
          <a:noFill/>
        </p:spPr>
        <p:txBody>
          <a:bodyPr wrap="square" lIns="91365" tIns="45684" rIns="91365" bIns="45684" rtlCol="0">
            <a:spAutoFit/>
          </a:bodyPr>
          <a:lstStyle/>
          <a:p>
            <a:pPr defTabSz="913632">
              <a:defRPr/>
            </a:pPr>
            <a:r>
              <a:rPr lang="en-US" sz="1000" dirty="0" err="1">
                <a:solidFill>
                  <a:prstClr val="black"/>
                </a:solidFill>
                <a:latin typeface="Product Sans" panose="020B0403030502040203" pitchFamily="34" charset="0"/>
              </a:rPr>
              <a:t>fitur</a:t>
            </a:r>
            <a:r>
              <a:rPr lang="en-US" sz="1000" dirty="0">
                <a:solidFill>
                  <a:prstClr val="black"/>
                </a:solidFill>
                <a:latin typeface="Product Sans" panose="020B0403030502040203" pitchFamily="34" charset="0"/>
              </a:rPr>
              <a:t> </a:t>
            </a:r>
            <a:r>
              <a:rPr lang="en-US" sz="1000" dirty="0" err="1">
                <a:solidFill>
                  <a:prstClr val="black"/>
                </a:solidFill>
                <a:latin typeface="Product Sans" panose="020B0403030502040203" pitchFamily="34" charset="0"/>
              </a:rPr>
              <a:t>menghapus</a:t>
            </a:r>
            <a:r>
              <a:rPr lang="en-US" sz="1000" dirty="0">
                <a:solidFill>
                  <a:prstClr val="black"/>
                </a:solidFill>
                <a:latin typeface="Product Sans" panose="020B0403030502040203" pitchFamily="34" charset="0"/>
              </a:rPr>
              <a:t> </a:t>
            </a:r>
            <a:r>
              <a:rPr lang="en-US" sz="1000" dirty="0" err="1">
                <a:solidFill>
                  <a:prstClr val="black"/>
                </a:solidFill>
                <a:latin typeface="Product Sans" panose="020B0403030502040203" pitchFamily="34" charset="0"/>
              </a:rPr>
              <a:t>tidak</a:t>
            </a:r>
            <a:r>
              <a:rPr lang="en-US" sz="1000" dirty="0">
                <a:solidFill>
                  <a:prstClr val="black"/>
                </a:solidFill>
                <a:latin typeface="Product Sans" panose="020B0403030502040203" pitchFamily="34" charset="0"/>
              </a:rPr>
              <a:t> </a:t>
            </a:r>
            <a:r>
              <a:rPr lang="en-US" sz="1000" dirty="0" err="1">
                <a:solidFill>
                  <a:prstClr val="black"/>
                </a:solidFill>
                <a:latin typeface="Product Sans" panose="020B0403030502040203" pitchFamily="34" charset="0"/>
              </a:rPr>
              <a:t>ada</a:t>
            </a:r>
            <a:br>
              <a:rPr lang="en-US" sz="1000" dirty="0">
                <a:solidFill>
                  <a:prstClr val="black"/>
                </a:solidFill>
                <a:latin typeface="Product Sans" panose="020B0403030502040203" pitchFamily="34" charset="0"/>
              </a:rPr>
            </a:br>
            <a:r>
              <a:rPr lang="en-US" sz="1000" dirty="0" err="1">
                <a:solidFill>
                  <a:prstClr val="black"/>
                </a:solidFill>
                <a:latin typeface="Product Sans" panose="020B0403030502040203" pitchFamily="34" charset="0"/>
              </a:rPr>
              <a:t>tapi</a:t>
            </a:r>
            <a:r>
              <a:rPr lang="en-US" sz="1000" dirty="0">
                <a:solidFill>
                  <a:prstClr val="black"/>
                </a:solidFill>
                <a:latin typeface="Product Sans" panose="020B0403030502040203" pitchFamily="34" charset="0"/>
              </a:rPr>
              <a:t> </a:t>
            </a:r>
            <a:r>
              <a:rPr lang="en-US" sz="1000" dirty="0" err="1">
                <a:solidFill>
                  <a:prstClr val="black"/>
                </a:solidFill>
                <a:latin typeface="Product Sans" panose="020B0403030502040203" pitchFamily="34" charset="0"/>
              </a:rPr>
              <a:t>bisa</a:t>
            </a:r>
            <a:r>
              <a:rPr lang="en-US" sz="1000" dirty="0">
                <a:solidFill>
                  <a:prstClr val="black"/>
                </a:solidFill>
                <a:latin typeface="Product Sans" panose="020B0403030502040203" pitchFamily="34" charset="0"/>
              </a:rPr>
              <a:t> di non-</a:t>
            </a:r>
            <a:r>
              <a:rPr lang="en-US" sz="1000" dirty="0" err="1">
                <a:solidFill>
                  <a:prstClr val="black"/>
                </a:solidFill>
                <a:latin typeface="Product Sans" panose="020B0403030502040203" pitchFamily="34" charset="0"/>
              </a:rPr>
              <a:t>aktifkan</a:t>
            </a:r>
            <a:endParaRPr lang="en-US" sz="1000" dirty="0">
              <a:solidFill>
                <a:prstClr val="black"/>
              </a:solidFill>
              <a:latin typeface="Product Sans" panose="020B0403030502040203" pitchFamily="34" charset="0"/>
            </a:endParaRPr>
          </a:p>
        </p:txBody>
      </p:sp>
      <p:pic>
        <p:nvPicPr>
          <p:cNvPr id="15" name="Graphic 134" descr="Line Arrow: Clockwise curve"/>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0800000">
            <a:off x="2330452" y="3756783"/>
            <a:ext cx="223219" cy="223219"/>
          </a:xfrm>
          <a:prstGeom prst="rect">
            <a:avLst/>
          </a:prstGeom>
        </p:spPr>
      </p:pic>
      <p:pic>
        <p:nvPicPr>
          <p:cNvPr id="16" name="Picture 15" descr="A picture containing screenshot&#10;&#10;Description generated with high confidence"/>
          <p:cNvPicPr>
            <a:picLocks noChangeAspect="1"/>
          </p:cNvPicPr>
          <p:nvPr/>
        </p:nvPicPr>
        <p:blipFill rotWithShape="1">
          <a:blip r:embed="rId7">
            <a:extLst>
              <a:ext uri="{28A0092B-C50C-407E-A947-70E740481C1C}">
                <a14:useLocalDpi xmlns:a14="http://schemas.microsoft.com/office/drawing/2010/main" val="0"/>
              </a:ext>
            </a:extLst>
          </a:blip>
          <a:srcRect l="8368" r="7902" b="48436"/>
          <a:stretch>
            <a:fillRect/>
          </a:stretch>
        </p:blipFill>
        <p:spPr>
          <a:xfrm>
            <a:off x="5870176" y="3180297"/>
            <a:ext cx="870328" cy="275303"/>
          </a:xfrm>
          <a:prstGeom prst="rect">
            <a:avLst/>
          </a:prstGeom>
        </p:spPr>
      </p:pic>
      <p:sp>
        <p:nvSpPr>
          <p:cNvPr id="17" name="TextBox 16"/>
          <p:cNvSpPr txBox="1"/>
          <p:nvPr/>
        </p:nvSpPr>
        <p:spPr>
          <a:xfrm>
            <a:off x="5948633" y="3532443"/>
            <a:ext cx="787470" cy="553925"/>
          </a:xfrm>
          <a:prstGeom prst="rect">
            <a:avLst/>
          </a:prstGeom>
          <a:noFill/>
        </p:spPr>
        <p:txBody>
          <a:bodyPr wrap="square" lIns="91365" tIns="45684" rIns="91365" bIns="45684" rtlCol="0">
            <a:spAutoFit/>
          </a:bodyPr>
          <a:lstStyle/>
          <a:p>
            <a:pPr algn="ctr" defTabSz="913632">
              <a:defRPr/>
            </a:pPr>
            <a:r>
              <a:rPr lang="en-US" sz="1000" dirty="0" err="1">
                <a:solidFill>
                  <a:prstClr val="black"/>
                </a:solidFill>
                <a:latin typeface="Arial" panose="020B0604020202020204" pitchFamily="34" charset="0"/>
                <a:cs typeface="Arial" panose="020B0604020202020204" pitchFamily="34" charset="0"/>
              </a:rPr>
              <a:t>jangan</a:t>
            </a:r>
            <a:r>
              <a:rPr lang="en-US" sz="1000" dirty="0">
                <a:solidFill>
                  <a:prstClr val="black"/>
                </a:solidFill>
                <a:latin typeface="Arial" panose="020B0604020202020204" pitchFamily="34" charset="0"/>
                <a:cs typeface="Arial" panose="020B0604020202020204" pitchFamily="34" charset="0"/>
              </a:rPr>
              <a:t> </a:t>
            </a:r>
            <a:r>
              <a:rPr lang="en-US" sz="1000" dirty="0" err="1">
                <a:solidFill>
                  <a:prstClr val="black"/>
                </a:solidFill>
                <a:latin typeface="Arial" panose="020B0604020202020204" pitchFamily="34" charset="0"/>
                <a:cs typeface="Arial" panose="020B0604020202020204" pitchFamily="34" charset="0"/>
              </a:rPr>
              <a:t>lupa</a:t>
            </a:r>
            <a:r>
              <a:rPr lang="en-US" sz="1000" dirty="0">
                <a:solidFill>
                  <a:prstClr val="black"/>
                </a:solidFill>
                <a:latin typeface="Arial" panose="020B0604020202020204" pitchFamily="34" charset="0"/>
                <a:cs typeface="Arial" panose="020B0604020202020204" pitchFamily="34" charset="0"/>
              </a:rPr>
              <a:t> </a:t>
            </a:r>
            <a:r>
              <a:rPr lang="en-US" sz="1000" dirty="0" err="1">
                <a:solidFill>
                  <a:prstClr val="black"/>
                </a:solidFill>
                <a:latin typeface="Arial" panose="020B0604020202020204" pitchFamily="34" charset="0"/>
                <a:cs typeface="Arial" panose="020B0604020202020204" pitchFamily="34" charset="0"/>
              </a:rPr>
              <a:t>simpan</a:t>
            </a:r>
            <a:endParaRPr lang="en-US" sz="1000" dirty="0">
              <a:solidFill>
                <a:prstClr val="black"/>
              </a:solidFill>
              <a:latin typeface="Arial" panose="020B0604020202020204" pitchFamily="34" charset="0"/>
              <a:cs typeface="Arial" panose="020B0604020202020204" pitchFamily="34" charset="0"/>
            </a:endParaRPr>
          </a:p>
        </p:txBody>
      </p:sp>
      <p:sp>
        <p:nvSpPr>
          <p:cNvPr id="18" name="TextBox 17"/>
          <p:cNvSpPr txBox="1"/>
          <p:nvPr/>
        </p:nvSpPr>
        <p:spPr>
          <a:xfrm>
            <a:off x="2669418" y="994759"/>
            <a:ext cx="2865252" cy="262890"/>
          </a:xfrm>
          <a:prstGeom prst="rect">
            <a:avLst/>
          </a:prstGeom>
          <a:solidFill>
            <a:srgbClr val="FFCB06"/>
          </a:solidFill>
          <a:ln w="28575">
            <a:solidFill>
              <a:srgbClr val="FFCB06"/>
            </a:solidFill>
          </a:ln>
        </p:spPr>
        <p:txBody>
          <a:bodyPr wrap="square" lIns="91365" tIns="45684" rIns="91365" bIns="45684" rtlCol="0">
            <a:spAutoFit/>
          </a:bodyPr>
          <a:lstStyle/>
          <a:p>
            <a:pPr algn="ctr" defTabSz="913632">
              <a:defRPr/>
            </a:pPr>
            <a:r>
              <a:rPr lang="en-US" sz="1100" b="1" dirty="0" err="1">
                <a:solidFill>
                  <a:srgbClr val="002060"/>
                </a:solidFill>
                <a:latin typeface="Arial" panose="020B0604020202020204" pitchFamily="34" charset="0"/>
                <a:ea typeface="Source Sans Pro" panose="020B0503030403020204" pitchFamily="34" charset="0"/>
                <a:cs typeface="Arial" panose="020B0604020202020204" pitchFamily="34" charset="0"/>
              </a:rPr>
              <a:t>silahkan</a:t>
            </a:r>
            <a:r>
              <a:rPr lang="en-US" sz="1100" b="1" dirty="0">
                <a:solidFill>
                  <a:srgbClr val="002060"/>
                </a:solidFill>
                <a:latin typeface="Arial" panose="020B0604020202020204" pitchFamily="34" charset="0"/>
                <a:ea typeface="Source Sans Pro" panose="020B0503030403020204" pitchFamily="34" charset="0"/>
                <a:cs typeface="Arial" panose="020B0604020202020204" pitchFamily="34" charset="0"/>
              </a:rPr>
              <a:t> login </a:t>
            </a:r>
            <a:r>
              <a:rPr lang="en-US" sz="1100" b="1" dirty="0" err="1">
                <a:solidFill>
                  <a:srgbClr val="002060"/>
                </a:solidFill>
                <a:latin typeface="Arial" panose="020B0604020202020204" pitchFamily="34" charset="0"/>
                <a:ea typeface="Source Sans Pro" panose="020B0503030403020204" pitchFamily="34" charset="0"/>
                <a:cs typeface="Arial" panose="020B0604020202020204" pitchFamily="34" charset="0"/>
              </a:rPr>
              <a:t>akun</a:t>
            </a:r>
            <a:r>
              <a:rPr lang="en-US" sz="1100" b="1" dirty="0">
                <a:solidFill>
                  <a:srgbClr val="002060"/>
                </a:solidFill>
                <a:latin typeface="Arial" panose="020B0604020202020204" pitchFamily="34" charset="0"/>
                <a:ea typeface="Source Sans Pro" panose="020B0503030403020204" pitchFamily="34" charset="0"/>
                <a:cs typeface="Arial" panose="020B0604020202020204" pitchFamily="34" charset="0"/>
              </a:rPr>
              <a:t> operator</a:t>
            </a:r>
            <a:endParaRPr lang="id-ID" sz="1100" b="1" dirty="0">
              <a:solidFill>
                <a:srgbClr val="002060"/>
              </a:solidFill>
              <a:latin typeface="Arial" panose="020B0604020202020204" pitchFamily="34" charset="0"/>
              <a:ea typeface="Source Sans Pro" panose="020B0503030403020204" pitchFamily="34" charset="0"/>
              <a:cs typeface="Arial" panose="020B0604020202020204" pitchFamily="34" charset="0"/>
            </a:endParaRPr>
          </a:p>
        </p:txBody>
      </p:sp>
      <p:sp>
        <p:nvSpPr>
          <p:cNvPr id="19" name="Rectangle 1"/>
          <p:cNvSpPr>
            <a:spLocks noChangeArrowheads="1"/>
          </p:cNvSpPr>
          <p:nvPr/>
        </p:nvSpPr>
        <p:spPr bwMode="auto">
          <a:xfrm>
            <a:off x="519731" y="2725452"/>
            <a:ext cx="114469" cy="364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56649" tIns="28324" rIns="56649" bIns="28324" numCol="1" anchor="ctr" anchorCtr="0" compatLnSpc="1">
            <a:spAutoFit/>
          </a:bodyPr>
          <a:lstStyle/>
          <a:p>
            <a:pPr defTabSz="913632" eaLnBrk="0" fontAlgn="base" hangingPunct="0">
              <a:spcBef>
                <a:spcPct val="0"/>
              </a:spcBef>
              <a:spcAft>
                <a:spcPct val="0"/>
              </a:spcAft>
              <a:defRPr/>
            </a:pPr>
            <a:br>
              <a:rPr lang="en-US" altLang="en-US" sz="1000">
                <a:solidFill>
                  <a:prstClr val="black"/>
                </a:solidFill>
                <a:latin typeface="Arial" panose="020B0604020202020204" pitchFamily="34" charset="0"/>
                <a:cs typeface="Arial" panose="020B0604020202020204" pitchFamily="34" charset="0"/>
              </a:rPr>
            </a:br>
            <a:endParaRPr lang="en-US" altLang="en-US" sz="1000">
              <a:solidFill>
                <a:prstClr val="black"/>
              </a:solidFill>
              <a:latin typeface="Arial" panose="020B0604020202020204" pitchFamily="34" charset="0"/>
              <a:cs typeface="Arial" panose="020B0604020202020204" pitchFamily="34" charset="0"/>
            </a:endParaRPr>
          </a:p>
        </p:txBody>
      </p:sp>
      <p:pic>
        <p:nvPicPr>
          <p:cNvPr id="20" name="Picture 19"/>
          <p:cNvPicPr>
            <a:picLocks noChangeAspect="1"/>
          </p:cNvPicPr>
          <p:nvPr/>
        </p:nvPicPr>
        <p:blipFill rotWithShape="1">
          <a:blip r:embed="rId8"/>
          <a:srcRect l="42599" t="10317" r="42252" b="48651"/>
          <a:stretch>
            <a:fillRect/>
          </a:stretch>
        </p:blipFill>
        <p:spPr>
          <a:xfrm>
            <a:off x="3039131" y="1287051"/>
            <a:ext cx="1866731" cy="2436795"/>
          </a:xfrm>
          <a:prstGeom prst="rect">
            <a:avLst/>
          </a:prstGeom>
        </p:spPr>
      </p:pic>
      <p:sp>
        <p:nvSpPr>
          <p:cNvPr id="21" name="Title 3"/>
          <p:cNvSpPr>
            <a:spLocks noGrp="1"/>
          </p:cNvSpPr>
          <p:nvPr>
            <p:ph type="title"/>
          </p:nvPr>
        </p:nvSpPr>
        <p:spPr>
          <a:xfrm>
            <a:off x="110700" y="204960"/>
            <a:ext cx="6520220" cy="344032"/>
          </a:xfrm>
        </p:spPr>
        <p:txBody>
          <a:bodyPr>
            <a:noAutofit/>
          </a:bodyPr>
          <a:lstStyle/>
          <a:p>
            <a:pPr algn="l"/>
            <a:r>
              <a:rPr lang="en-US" dirty="0"/>
              <a:t>L</a:t>
            </a:r>
            <a:r>
              <a:rPr lang="id-ID" dirty="0"/>
              <a:t>anjutan ... (TAHAPAN PENGISIAN)</a:t>
            </a:r>
            <a:endParaRPr lang="en-US" dirty="0"/>
          </a:p>
        </p:txBody>
      </p:sp>
      <p:sp>
        <p:nvSpPr>
          <p:cNvPr id="22" name="Slide Number Placeholder 2"/>
          <p:cNvSpPr>
            <a:spLocks noGrp="1"/>
          </p:cNvSpPr>
          <p:nvPr/>
        </p:nvSpPr>
        <p:spPr>
          <a:xfrm>
            <a:off x="7113276" y="5006975"/>
            <a:ext cx="446405" cy="251460"/>
          </a:xfrm>
          <a:prstGeom prst="rect">
            <a:avLst/>
          </a:prstGeom>
          <a:solidFill>
            <a:srgbClr val="F9BE19"/>
          </a:solidFill>
        </p:spPr>
        <p:txBody>
          <a:bodyPr vert="horz" lIns="91365" tIns="45684" rIns="91365" bIns="45684"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32">
              <a:defRPr/>
            </a:pPr>
            <a:fld id="{05502A5B-6024-440D-A5A9-5A109256076E}" type="slidenum">
              <a:rPr lang="en-US" b="1">
                <a:solidFill>
                  <a:schemeClr val="tx1"/>
                </a:solidFill>
                <a:latin typeface="Calibri" panose="020F0502020204030204"/>
              </a:rPr>
              <a:pPr defTabSz="913632">
                <a:defRPr/>
              </a:pPr>
              <a:t>163</a:t>
            </a:fld>
            <a:endParaRPr lang="en-US" b="1">
              <a:solidFill>
                <a:schemeClr val="tx1"/>
              </a:solidFill>
              <a:latin typeface="Calibri" panose="020F0502020204030204"/>
            </a:endParaRPr>
          </a:p>
        </p:txBody>
      </p:sp>
    </p:spTree>
    <p:extLst>
      <p:ext uri="{BB962C8B-B14F-4D97-AF65-F5344CB8AC3E}">
        <p14:creationId xmlns:p14="http://schemas.microsoft.com/office/powerpoint/2010/main" val="278479228"/>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40000" y="720000"/>
            <a:ext cx="1728207" cy="446203"/>
          </a:xfrm>
          <a:prstGeom prst="rect">
            <a:avLst/>
          </a:prstGeom>
          <a:noFill/>
        </p:spPr>
        <p:txBody>
          <a:bodyPr wrap="none" lIns="91365" tIns="45684" rIns="91365" bIns="45684" rtlCol="0">
            <a:spAutoFit/>
          </a:bodyPr>
          <a:lstStyle/>
          <a:p>
            <a:pPr defTabSz="913632">
              <a:defRPr/>
            </a:pPr>
            <a:r>
              <a:rPr lang="en-US" sz="2300" spc="-150" dirty="0">
                <a:solidFill>
                  <a:srgbClr val="002060"/>
                </a:solidFill>
                <a:latin typeface="Arial" panose="020B0604020202020204" pitchFamily="34" charset="0"/>
                <a:ea typeface="Source Sans Pro Light" panose="020B0403030403020204" pitchFamily="34" charset="0"/>
                <a:cs typeface="Arial" panose="020B0604020202020204" pitchFamily="34" charset="0"/>
              </a:rPr>
              <a:t>input </a:t>
            </a:r>
            <a:r>
              <a:rPr lang="en-US" sz="2300" spc="-150" dirty="0" err="1">
                <a:solidFill>
                  <a:srgbClr val="002060"/>
                </a:solidFill>
                <a:latin typeface="Arial" panose="020B0604020202020204" pitchFamily="34" charset="0"/>
                <a:ea typeface="Source Sans Pro Black" panose="020B0803030403020204" pitchFamily="34" charset="0"/>
                <a:cs typeface="Arial" panose="020B0604020202020204" pitchFamily="34" charset="0"/>
              </a:rPr>
              <a:t>indikator</a:t>
            </a:r>
            <a:endParaRPr lang="id-ID" sz="2300" spc="-150" dirty="0">
              <a:solidFill>
                <a:srgbClr val="002060"/>
              </a:solidFill>
              <a:latin typeface="Arial" panose="020B0604020202020204" pitchFamily="34" charset="0"/>
              <a:ea typeface="Source Sans Pro Light" panose="020B0403030403020204" pitchFamily="34" charset="0"/>
              <a:cs typeface="Arial" panose="020B0604020202020204" pitchFamily="34" charset="0"/>
            </a:endParaRPr>
          </a:p>
        </p:txBody>
      </p:sp>
      <p:sp>
        <p:nvSpPr>
          <p:cNvPr id="4" name="Oval 3"/>
          <p:cNvSpPr>
            <a:spLocks noChangeAspect="1"/>
          </p:cNvSpPr>
          <p:nvPr/>
        </p:nvSpPr>
        <p:spPr>
          <a:xfrm>
            <a:off x="288000" y="864000"/>
            <a:ext cx="223219" cy="223219"/>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6649" tIns="28325" rIns="56649" bIns="28325" numCol="1" spcCol="0" rtlCol="0" fromWordArt="0" anchor="ctr" anchorCtr="0" forceAA="0" compatLnSpc="1">
            <a:noAutofit/>
          </a:bodyPr>
          <a:lstStyle/>
          <a:p>
            <a:pPr algn="ctr" defTabSz="913632">
              <a:defRPr/>
            </a:pPr>
            <a:endParaRPr lang="id-ID" sz="1100" spc="-150">
              <a:solidFill>
                <a:prstClr val="white"/>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569" y="1432927"/>
            <a:ext cx="1059288" cy="1072529"/>
          </a:xfrm>
          <a:prstGeom prst="rect">
            <a:avLst/>
          </a:prstGeom>
        </p:spPr>
      </p:pic>
      <p:pic>
        <p:nvPicPr>
          <p:cNvPr id="6" name="Picture 5" descr="A screenshot of a cell phone&#10;&#10;Description generated with very high confidence"/>
          <p:cNvPicPr>
            <a:picLocks noChangeAspect="1"/>
          </p:cNvPicPr>
          <p:nvPr/>
        </p:nvPicPr>
        <p:blipFill rotWithShape="1">
          <a:blip r:embed="rId3">
            <a:extLst>
              <a:ext uri="{28A0092B-C50C-407E-A947-70E740481C1C}">
                <a14:useLocalDpi xmlns:a14="http://schemas.microsoft.com/office/drawing/2010/main" val="0"/>
              </a:ext>
            </a:extLst>
          </a:blip>
          <a:srcRect r="33998"/>
          <a:stretch>
            <a:fillRect/>
          </a:stretch>
        </p:blipFill>
        <p:spPr>
          <a:xfrm>
            <a:off x="1539765" y="1421737"/>
            <a:ext cx="1665521" cy="1083712"/>
          </a:xfrm>
          <a:prstGeom prst="rect">
            <a:avLst/>
          </a:prstGeom>
        </p:spPr>
      </p:pic>
      <p:pic>
        <p:nvPicPr>
          <p:cNvPr id="7" name="Picture 6" descr="A screenshot of a cell phone&#10;&#10;Description generated with very high confidence"/>
          <p:cNvPicPr>
            <a:picLocks noChangeAspect="1"/>
          </p:cNvPicPr>
          <p:nvPr/>
        </p:nvPicPr>
        <p:blipFill rotWithShape="1">
          <a:blip r:embed="rId4">
            <a:extLst>
              <a:ext uri="{28A0092B-C50C-407E-A947-70E740481C1C}">
                <a14:useLocalDpi xmlns:a14="http://schemas.microsoft.com/office/drawing/2010/main" val="0"/>
              </a:ext>
            </a:extLst>
          </a:blip>
          <a:srcRect b="6381"/>
          <a:stretch>
            <a:fillRect/>
          </a:stretch>
        </p:blipFill>
        <p:spPr>
          <a:xfrm>
            <a:off x="3305868" y="1421737"/>
            <a:ext cx="1157575" cy="1083712"/>
          </a:xfrm>
          <a:prstGeom prst="rect">
            <a:avLst/>
          </a:prstGeom>
        </p:spPr>
      </p:pic>
      <p:pic>
        <p:nvPicPr>
          <p:cNvPr id="8" name="Picture 7" descr="A screenshot of a cell phone&#10;&#10;Description generated with very high confidence"/>
          <p:cNvPicPr>
            <a:picLocks noChangeAspect="1"/>
          </p:cNvPicPr>
          <p:nvPr/>
        </p:nvPicPr>
        <p:blipFill rotWithShape="1">
          <a:blip r:embed="rId5">
            <a:extLst>
              <a:ext uri="{28A0092B-C50C-407E-A947-70E740481C1C}">
                <a14:useLocalDpi xmlns:a14="http://schemas.microsoft.com/office/drawing/2010/main" val="0"/>
              </a:ext>
            </a:extLst>
          </a:blip>
          <a:srcRect l="-2015" t="7069" r="49387" b="21699"/>
          <a:stretch>
            <a:fillRect/>
          </a:stretch>
        </p:blipFill>
        <p:spPr>
          <a:xfrm>
            <a:off x="846256" y="3055663"/>
            <a:ext cx="258601" cy="1083712"/>
          </a:xfrm>
          <a:prstGeom prst="rect">
            <a:avLst/>
          </a:prstGeom>
        </p:spPr>
      </p:pic>
      <p:sp>
        <p:nvSpPr>
          <p:cNvPr id="9" name="TextBox 8"/>
          <p:cNvSpPr txBox="1"/>
          <p:nvPr/>
        </p:nvSpPr>
        <p:spPr>
          <a:xfrm>
            <a:off x="302039" y="2633174"/>
            <a:ext cx="1242496" cy="246149"/>
          </a:xfrm>
          <a:prstGeom prst="rect">
            <a:avLst/>
          </a:prstGeom>
          <a:noFill/>
        </p:spPr>
        <p:txBody>
          <a:bodyPr wrap="none" lIns="91365" tIns="45684" rIns="91365" bIns="45684" rtlCol="0">
            <a:spAutoFit/>
          </a:bodyPr>
          <a:lstStyle/>
          <a:p>
            <a:pPr defTabSz="913632">
              <a:defRPr/>
            </a:pPr>
            <a:r>
              <a:rPr lang="en-US" sz="1000" dirty="0" err="1">
                <a:solidFill>
                  <a:prstClr val="black"/>
                </a:solidFill>
                <a:latin typeface="Arial" panose="020B0604020202020204" pitchFamily="34" charset="0"/>
                <a:cs typeface="Arial" panose="020B0604020202020204" pitchFamily="34" charset="0"/>
              </a:rPr>
              <a:t>klik</a:t>
            </a:r>
            <a:r>
              <a:rPr lang="en-US" sz="1000" dirty="0">
                <a:solidFill>
                  <a:prstClr val="black"/>
                </a:solidFill>
                <a:latin typeface="Arial" panose="020B0604020202020204" pitchFamily="34" charset="0"/>
                <a:cs typeface="Arial" panose="020B0604020202020204" pitchFamily="34" charset="0"/>
              </a:rPr>
              <a:t> menu </a:t>
            </a:r>
            <a:r>
              <a:rPr lang="en-US" sz="1000" dirty="0" err="1">
                <a:solidFill>
                  <a:prstClr val="black"/>
                </a:solidFill>
                <a:latin typeface="Arial" panose="020B0604020202020204" pitchFamily="34" charset="0"/>
                <a:cs typeface="Arial" panose="020B0604020202020204" pitchFamily="34" charset="0"/>
              </a:rPr>
              <a:t>indikator</a:t>
            </a:r>
            <a:endParaRPr lang="id-ID" sz="1000" dirty="0">
              <a:solidFill>
                <a:prstClr val="black"/>
              </a:solidFill>
              <a:latin typeface="Arial" panose="020B0604020202020204" pitchFamily="34" charset="0"/>
              <a:cs typeface="Arial" panose="020B0604020202020204" pitchFamily="34" charset="0"/>
            </a:endParaRPr>
          </a:p>
        </p:txBody>
      </p:sp>
      <p:sp>
        <p:nvSpPr>
          <p:cNvPr id="10" name="TextBox 9"/>
          <p:cNvSpPr txBox="1"/>
          <p:nvPr/>
        </p:nvSpPr>
        <p:spPr>
          <a:xfrm>
            <a:off x="1637268" y="2633174"/>
            <a:ext cx="1468520" cy="246149"/>
          </a:xfrm>
          <a:prstGeom prst="rect">
            <a:avLst/>
          </a:prstGeom>
          <a:noFill/>
        </p:spPr>
        <p:txBody>
          <a:bodyPr wrap="none" lIns="91365" tIns="45684" rIns="91365" bIns="45684" rtlCol="0">
            <a:spAutoFit/>
          </a:bodyPr>
          <a:lstStyle/>
          <a:p>
            <a:pPr defTabSz="913632">
              <a:defRPr/>
            </a:pPr>
            <a:r>
              <a:rPr lang="en-US" sz="1000" dirty="0" err="1">
                <a:solidFill>
                  <a:prstClr val="black"/>
                </a:solidFill>
                <a:latin typeface="Arial" panose="020B0604020202020204" pitchFamily="34" charset="0"/>
                <a:cs typeface="Arial" panose="020B0604020202020204" pitchFamily="34" charset="0"/>
              </a:rPr>
              <a:t>sesuaikan</a:t>
            </a:r>
            <a:r>
              <a:rPr lang="en-US" sz="1000" dirty="0">
                <a:solidFill>
                  <a:prstClr val="black"/>
                </a:solidFill>
                <a:latin typeface="Arial" panose="020B0604020202020204" pitchFamily="34" charset="0"/>
                <a:cs typeface="Arial" panose="020B0604020202020204" pitchFamily="34" charset="0"/>
              </a:rPr>
              <a:t> </a:t>
            </a:r>
            <a:r>
              <a:rPr lang="en-US" sz="1000" dirty="0" err="1">
                <a:solidFill>
                  <a:prstClr val="black"/>
                </a:solidFill>
                <a:latin typeface="Arial" panose="020B0604020202020204" pitchFamily="34" charset="0"/>
                <a:cs typeface="Arial" panose="020B0604020202020204" pitchFamily="34" charset="0"/>
              </a:rPr>
              <a:t>dan</a:t>
            </a:r>
            <a:r>
              <a:rPr lang="en-US" sz="1000" dirty="0">
                <a:solidFill>
                  <a:prstClr val="black"/>
                </a:solidFill>
                <a:latin typeface="Arial" panose="020B0604020202020204" pitchFamily="34" charset="0"/>
                <a:cs typeface="Arial" panose="020B0604020202020204" pitchFamily="34" charset="0"/>
              </a:rPr>
              <a:t> </a:t>
            </a:r>
            <a:r>
              <a:rPr lang="en-US" sz="1000" dirty="0" err="1">
                <a:solidFill>
                  <a:prstClr val="black"/>
                </a:solidFill>
                <a:latin typeface="Arial" panose="020B0604020202020204" pitchFamily="34" charset="0"/>
                <a:cs typeface="Arial" panose="020B0604020202020204" pitchFamily="34" charset="0"/>
              </a:rPr>
              <a:t>klik</a:t>
            </a:r>
            <a:r>
              <a:rPr lang="en-US" sz="1000" dirty="0">
                <a:solidFill>
                  <a:prstClr val="black"/>
                </a:solidFill>
                <a:latin typeface="Arial" panose="020B0604020202020204" pitchFamily="34" charset="0"/>
                <a:cs typeface="Arial" panose="020B0604020202020204" pitchFamily="34" charset="0"/>
              </a:rPr>
              <a:t> </a:t>
            </a:r>
            <a:r>
              <a:rPr lang="en-US" sz="1000" dirty="0" err="1">
                <a:solidFill>
                  <a:prstClr val="black"/>
                </a:solidFill>
                <a:latin typeface="Arial" panose="020B0604020202020204" pitchFamily="34" charset="0"/>
                <a:cs typeface="Arial" panose="020B0604020202020204" pitchFamily="34" charset="0"/>
              </a:rPr>
              <a:t>cari</a:t>
            </a:r>
            <a:endParaRPr lang="id-ID" sz="1000" dirty="0">
              <a:solidFill>
                <a:prstClr val="black"/>
              </a:solidFill>
              <a:latin typeface="Arial" panose="020B0604020202020204" pitchFamily="34" charset="0"/>
              <a:cs typeface="Arial" panose="020B0604020202020204" pitchFamily="34" charset="0"/>
            </a:endParaRPr>
          </a:p>
        </p:txBody>
      </p:sp>
      <p:sp>
        <p:nvSpPr>
          <p:cNvPr id="11" name="TextBox 10"/>
          <p:cNvSpPr txBox="1"/>
          <p:nvPr/>
        </p:nvSpPr>
        <p:spPr>
          <a:xfrm>
            <a:off x="3313978" y="2653063"/>
            <a:ext cx="1311426" cy="400037"/>
          </a:xfrm>
          <a:prstGeom prst="rect">
            <a:avLst/>
          </a:prstGeom>
          <a:noFill/>
        </p:spPr>
        <p:txBody>
          <a:bodyPr wrap="none" lIns="91365" tIns="45684" rIns="91365" bIns="45684" rtlCol="0">
            <a:spAutoFit/>
          </a:bodyPr>
          <a:lstStyle/>
          <a:p>
            <a:pPr defTabSz="913632">
              <a:defRPr/>
            </a:pPr>
            <a:r>
              <a:rPr lang="en-US" sz="1000" dirty="0">
                <a:solidFill>
                  <a:prstClr val="black"/>
                </a:solidFill>
                <a:latin typeface="Arial" panose="020B0604020202020204" pitchFamily="34" charset="0"/>
                <a:cs typeface="Arial" panose="020B0604020202020204" pitchFamily="34" charset="0"/>
              </a:rPr>
              <a:t>+ </a:t>
            </a:r>
            <a:r>
              <a:rPr lang="en-US" sz="1000" dirty="0" err="1">
                <a:solidFill>
                  <a:prstClr val="black"/>
                </a:solidFill>
                <a:latin typeface="Arial" panose="020B0604020202020204" pitchFamily="34" charset="0"/>
                <a:cs typeface="Arial" panose="020B0604020202020204" pitchFamily="34" charset="0"/>
              </a:rPr>
              <a:t>Tambah</a:t>
            </a:r>
            <a:r>
              <a:rPr lang="en-US" sz="1000" dirty="0">
                <a:solidFill>
                  <a:prstClr val="black"/>
                </a:solidFill>
                <a:latin typeface="Arial" panose="020B0604020202020204" pitchFamily="34" charset="0"/>
                <a:cs typeface="Arial" panose="020B0604020202020204" pitchFamily="34" charset="0"/>
              </a:rPr>
              <a:t> </a:t>
            </a:r>
            <a:r>
              <a:rPr lang="en-US" sz="1000" dirty="0" err="1">
                <a:solidFill>
                  <a:prstClr val="black"/>
                </a:solidFill>
                <a:latin typeface="Arial" panose="020B0604020202020204" pitchFamily="34" charset="0"/>
                <a:cs typeface="Arial" panose="020B0604020202020204" pitchFamily="34" charset="0"/>
              </a:rPr>
              <a:t>untuk</a:t>
            </a:r>
            <a:r>
              <a:rPr lang="en-US" sz="1000" dirty="0">
                <a:solidFill>
                  <a:prstClr val="black"/>
                </a:solidFill>
                <a:latin typeface="Arial" panose="020B0604020202020204" pitchFamily="34" charset="0"/>
                <a:cs typeface="Arial" panose="020B0604020202020204" pitchFamily="34" charset="0"/>
              </a:rPr>
              <a:t> </a:t>
            </a:r>
            <a:br>
              <a:rPr lang="en-US" sz="1000" dirty="0">
                <a:solidFill>
                  <a:prstClr val="black"/>
                </a:solidFill>
                <a:latin typeface="Arial" panose="020B0604020202020204" pitchFamily="34" charset="0"/>
                <a:cs typeface="Arial" panose="020B0604020202020204" pitchFamily="34" charset="0"/>
              </a:rPr>
            </a:br>
            <a:r>
              <a:rPr lang="en-US" sz="1000" dirty="0" err="1">
                <a:solidFill>
                  <a:prstClr val="black"/>
                </a:solidFill>
                <a:latin typeface="Arial" panose="020B0604020202020204" pitchFamily="34" charset="0"/>
                <a:cs typeface="Arial" panose="020B0604020202020204" pitchFamily="34" charset="0"/>
              </a:rPr>
              <a:t>menambah</a:t>
            </a:r>
            <a:r>
              <a:rPr lang="en-US" sz="1000" dirty="0">
                <a:solidFill>
                  <a:prstClr val="black"/>
                </a:solidFill>
                <a:latin typeface="Arial" panose="020B0604020202020204" pitchFamily="34" charset="0"/>
                <a:cs typeface="Arial" panose="020B0604020202020204" pitchFamily="34" charset="0"/>
              </a:rPr>
              <a:t> </a:t>
            </a:r>
            <a:r>
              <a:rPr lang="en-US" sz="1000" dirty="0" err="1">
                <a:solidFill>
                  <a:prstClr val="black"/>
                </a:solidFill>
                <a:latin typeface="Arial" panose="020B0604020202020204" pitchFamily="34" charset="0"/>
                <a:cs typeface="Arial" panose="020B0604020202020204" pitchFamily="34" charset="0"/>
              </a:rPr>
              <a:t>sasaran</a:t>
            </a:r>
            <a:endParaRPr lang="id-ID" sz="1000" dirty="0">
              <a:solidFill>
                <a:prstClr val="black"/>
              </a:solidFill>
              <a:latin typeface="Arial" panose="020B0604020202020204" pitchFamily="34" charset="0"/>
              <a:cs typeface="Arial" panose="020B0604020202020204" pitchFamily="34" charset="0"/>
            </a:endParaRPr>
          </a:p>
        </p:txBody>
      </p:sp>
      <p:sp>
        <p:nvSpPr>
          <p:cNvPr id="12" name="TextBox 11"/>
          <p:cNvSpPr txBox="1"/>
          <p:nvPr/>
        </p:nvSpPr>
        <p:spPr>
          <a:xfrm>
            <a:off x="1192307" y="3752891"/>
            <a:ext cx="708697" cy="400037"/>
          </a:xfrm>
          <a:prstGeom prst="rect">
            <a:avLst/>
          </a:prstGeom>
          <a:noFill/>
        </p:spPr>
        <p:txBody>
          <a:bodyPr wrap="none" lIns="91365" tIns="45684" rIns="91365" bIns="45684" rtlCol="0">
            <a:spAutoFit/>
          </a:bodyPr>
          <a:lstStyle/>
          <a:p>
            <a:pPr defTabSz="913632">
              <a:defRPr/>
            </a:pPr>
            <a:r>
              <a:rPr lang="en-US" sz="1000" dirty="0" err="1">
                <a:solidFill>
                  <a:prstClr val="black"/>
                </a:solidFill>
                <a:latin typeface="Arial" panose="020B0604020202020204" pitchFamily="34" charset="0"/>
                <a:cs typeface="Arial" panose="020B0604020202020204" pitchFamily="34" charset="0"/>
              </a:rPr>
              <a:t>untuk</a:t>
            </a:r>
            <a:r>
              <a:rPr lang="en-US" sz="1000" dirty="0">
                <a:solidFill>
                  <a:prstClr val="black"/>
                </a:solidFill>
                <a:latin typeface="Arial" panose="020B0604020202020204" pitchFamily="34" charset="0"/>
                <a:cs typeface="Arial" panose="020B0604020202020204" pitchFamily="34" charset="0"/>
              </a:rPr>
              <a:t> </a:t>
            </a:r>
            <a:br>
              <a:rPr lang="en-US" sz="1000" dirty="0">
                <a:solidFill>
                  <a:prstClr val="black"/>
                </a:solidFill>
                <a:latin typeface="Arial" panose="020B0604020202020204" pitchFamily="34" charset="0"/>
                <a:cs typeface="Arial" panose="020B0604020202020204" pitchFamily="34" charset="0"/>
              </a:rPr>
            </a:br>
            <a:r>
              <a:rPr lang="en-US" sz="1000" dirty="0" err="1">
                <a:solidFill>
                  <a:prstClr val="black"/>
                </a:solidFill>
                <a:latin typeface="Arial" panose="020B0604020202020204" pitchFamily="34" charset="0"/>
                <a:cs typeface="Arial" panose="020B0604020202020204" pitchFamily="34" charset="0"/>
              </a:rPr>
              <a:t>mengedit</a:t>
            </a:r>
            <a:endParaRPr lang="id-ID" sz="1000" dirty="0">
              <a:solidFill>
                <a:prstClr val="black"/>
              </a:solidFill>
              <a:latin typeface="Arial" panose="020B0604020202020204" pitchFamily="34" charset="0"/>
              <a:cs typeface="Arial" panose="020B0604020202020204" pitchFamily="34" charset="0"/>
            </a:endParaRPr>
          </a:p>
        </p:txBody>
      </p:sp>
      <p:pic>
        <p:nvPicPr>
          <p:cNvPr id="13" name="Graphic 132" descr="Line Arrow: Clockwise curve"/>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0800000">
            <a:off x="1227992" y="3467899"/>
            <a:ext cx="223219" cy="223219"/>
          </a:xfrm>
          <a:prstGeom prst="rect">
            <a:avLst/>
          </a:prstGeom>
        </p:spPr>
      </p:pic>
      <p:cxnSp>
        <p:nvCxnSpPr>
          <p:cNvPr id="14" name="Straight Connector 13"/>
          <p:cNvCxnSpPr/>
          <p:nvPr/>
        </p:nvCxnSpPr>
        <p:spPr>
          <a:xfrm>
            <a:off x="4618181" y="947697"/>
            <a:ext cx="0" cy="2578855"/>
          </a:xfrm>
          <a:prstGeom prst="line">
            <a:avLst/>
          </a:prstGeom>
          <a:ln w="12700">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628769" y="935540"/>
            <a:ext cx="2934023" cy="2292935"/>
          </a:xfrm>
          <a:prstGeom prst="rect">
            <a:avLst/>
          </a:prstGeom>
          <a:noFill/>
        </p:spPr>
        <p:txBody>
          <a:bodyPr wrap="square" lIns="91365" tIns="45684" rIns="91365" bIns="45684" rtlCol="0">
            <a:spAutoFit/>
          </a:bodyPr>
          <a:lstStyle/>
          <a:p>
            <a:pPr marL="177650" indent="-177650" defTabSz="913632">
              <a:buFont typeface="+mj-lt"/>
              <a:buAutoNum type="arabicPeriod"/>
              <a:defRPr/>
            </a:pPr>
            <a:r>
              <a:rPr lang="en-US" sz="1100" dirty="0" err="1">
                <a:solidFill>
                  <a:prstClr val="black"/>
                </a:solidFill>
                <a:latin typeface="Arial" panose="020B0604020202020204" pitchFamily="34" charset="0"/>
                <a:ea typeface="Source Sans Pro" panose="020B0503030403020204" pitchFamily="34" charset="0"/>
                <a:cs typeface="Arial" panose="020B0604020202020204" pitchFamily="34" charset="0"/>
              </a:rPr>
              <a:t>Indikator</a:t>
            </a:r>
            <a:r>
              <a:rPr lang="en-US" sz="1100" dirty="0">
                <a:solidFill>
                  <a:prstClr val="black"/>
                </a:solidFill>
                <a:latin typeface="Arial" panose="020B0604020202020204" pitchFamily="34" charset="0"/>
                <a:ea typeface="Source Sans Pro" panose="020B0503030403020204" pitchFamily="34" charset="0"/>
                <a:cs typeface="Arial" panose="020B0604020202020204" pitchFamily="34" charset="0"/>
              </a:rPr>
              <a:t> PK yang di </a:t>
            </a:r>
            <a:r>
              <a:rPr lang="en-US" sz="1100" dirty="0" err="1">
                <a:solidFill>
                  <a:prstClr val="black"/>
                </a:solidFill>
                <a:latin typeface="Arial" panose="020B0604020202020204" pitchFamily="34" charset="0"/>
                <a:ea typeface="Source Sans Pro" panose="020B0503030403020204" pitchFamily="34" charset="0"/>
                <a:cs typeface="Arial" panose="020B0604020202020204" pitchFamily="34" charset="0"/>
              </a:rPr>
              <a:t>masukkan</a:t>
            </a:r>
            <a:r>
              <a:rPr lang="en-US" sz="1100" dirty="0">
                <a:solidFill>
                  <a:prstClr val="black"/>
                </a:solidFill>
                <a:latin typeface="Arial" panose="020B0604020202020204" pitchFamily="34" charset="0"/>
                <a:ea typeface="Source Sans Pro" panose="020B0503030403020204" pitchFamily="34" charset="0"/>
                <a:cs typeface="Arial" panose="020B0604020202020204" pitchFamily="34" charset="0"/>
              </a:rPr>
              <a:t> </a:t>
            </a:r>
            <a:r>
              <a:rPr lang="en-US" sz="1100" dirty="0" err="1">
                <a:solidFill>
                  <a:prstClr val="black"/>
                </a:solidFill>
                <a:latin typeface="Arial" panose="020B0604020202020204" pitchFamily="34" charset="0"/>
                <a:ea typeface="Source Sans Pro" panose="020B0503030403020204" pitchFamily="34" charset="0"/>
                <a:cs typeface="Arial" panose="020B0604020202020204" pitchFamily="34" charset="0"/>
              </a:rPr>
              <a:t>dari</a:t>
            </a:r>
            <a:r>
              <a:rPr lang="en-US" sz="1100" dirty="0">
                <a:solidFill>
                  <a:prstClr val="black"/>
                </a:solidFill>
                <a:latin typeface="Arial" panose="020B0604020202020204" pitchFamily="34" charset="0"/>
                <a:ea typeface="Source Sans Pro" panose="020B0503030403020204" pitchFamily="34" charset="0"/>
                <a:cs typeface="Arial" panose="020B0604020202020204" pitchFamily="34" charset="0"/>
              </a:rPr>
              <a:t> PK </a:t>
            </a:r>
            <a:r>
              <a:rPr lang="en-US" sz="1100" dirty="0" err="1">
                <a:solidFill>
                  <a:prstClr val="black"/>
                </a:solidFill>
                <a:latin typeface="Arial" panose="020B0604020202020204" pitchFamily="34" charset="0"/>
                <a:ea typeface="Source Sans Pro" panose="020B0503030403020204" pitchFamily="34" charset="0"/>
                <a:cs typeface="Arial" panose="020B0604020202020204" pitchFamily="34" charset="0"/>
              </a:rPr>
              <a:t>Kepala</a:t>
            </a:r>
            <a:r>
              <a:rPr lang="en-US" sz="1100" dirty="0">
                <a:solidFill>
                  <a:prstClr val="black"/>
                </a:solidFill>
                <a:latin typeface="Arial" panose="020B0604020202020204" pitchFamily="34" charset="0"/>
                <a:ea typeface="Source Sans Pro" panose="020B0503030403020204" pitchFamily="34" charset="0"/>
                <a:cs typeface="Arial" panose="020B0604020202020204" pitchFamily="34" charset="0"/>
              </a:rPr>
              <a:t> Kantor</a:t>
            </a:r>
          </a:p>
          <a:p>
            <a:pPr marL="177650" indent="-177650" defTabSz="913632">
              <a:buFont typeface="+mj-lt"/>
              <a:buAutoNum type="arabicPeriod"/>
              <a:defRPr/>
            </a:pPr>
            <a:r>
              <a:rPr lang="en-US" sz="1100" dirty="0">
                <a:solidFill>
                  <a:prstClr val="black"/>
                </a:solidFill>
                <a:latin typeface="Arial" panose="020B0604020202020204" pitchFamily="34" charset="0"/>
                <a:ea typeface="Source Sans Pro" panose="020B0503030403020204" pitchFamily="34" charset="0"/>
                <a:cs typeface="Arial" panose="020B0604020202020204" pitchFamily="34" charset="0"/>
              </a:rPr>
              <a:t>PK </a:t>
            </a:r>
            <a:r>
              <a:rPr lang="en-US" sz="1100" dirty="0" err="1">
                <a:solidFill>
                  <a:prstClr val="black"/>
                </a:solidFill>
                <a:latin typeface="Arial" panose="020B0604020202020204" pitchFamily="34" charset="0"/>
                <a:ea typeface="Source Sans Pro" panose="020B0503030403020204" pitchFamily="34" charset="0"/>
                <a:cs typeface="Arial" panose="020B0604020202020204" pitchFamily="34" charset="0"/>
              </a:rPr>
              <a:t>Kepala</a:t>
            </a:r>
            <a:r>
              <a:rPr lang="en-US" sz="1100" dirty="0">
                <a:solidFill>
                  <a:prstClr val="black"/>
                </a:solidFill>
                <a:latin typeface="Arial" panose="020B0604020202020204" pitchFamily="34" charset="0"/>
                <a:ea typeface="Source Sans Pro" panose="020B0503030403020204" pitchFamily="34" charset="0"/>
                <a:cs typeface="Arial" panose="020B0604020202020204" pitchFamily="34" charset="0"/>
              </a:rPr>
              <a:t> Kantor </a:t>
            </a:r>
            <a:r>
              <a:rPr lang="en-US" sz="1100" dirty="0" err="1">
                <a:solidFill>
                  <a:prstClr val="black"/>
                </a:solidFill>
                <a:latin typeface="Arial" panose="020B0604020202020204" pitchFamily="34" charset="0"/>
                <a:ea typeface="Source Sans Pro" panose="020B0503030403020204" pitchFamily="34" charset="0"/>
                <a:cs typeface="Arial" panose="020B0604020202020204" pitchFamily="34" charset="0"/>
              </a:rPr>
              <a:t>harus</a:t>
            </a:r>
            <a:r>
              <a:rPr lang="en-US" sz="1100" dirty="0">
                <a:solidFill>
                  <a:prstClr val="black"/>
                </a:solidFill>
                <a:latin typeface="Arial" panose="020B0604020202020204" pitchFamily="34" charset="0"/>
                <a:ea typeface="Source Sans Pro" panose="020B0503030403020204" pitchFamily="34" charset="0"/>
                <a:cs typeface="Arial" panose="020B0604020202020204" pitchFamily="34" charset="0"/>
              </a:rPr>
              <a:t> </a:t>
            </a:r>
            <a:r>
              <a:rPr lang="en-US" sz="1100" dirty="0" err="1">
                <a:solidFill>
                  <a:prstClr val="black"/>
                </a:solidFill>
                <a:latin typeface="Arial" panose="020B0604020202020204" pitchFamily="34" charset="0"/>
                <a:ea typeface="Source Sans Pro" panose="020B0503030403020204" pitchFamily="34" charset="0"/>
                <a:cs typeface="Arial" panose="020B0604020202020204" pitchFamily="34" charset="0"/>
              </a:rPr>
              <a:t>mencakup</a:t>
            </a:r>
            <a:r>
              <a:rPr lang="en-US" sz="1100" dirty="0">
                <a:solidFill>
                  <a:prstClr val="black"/>
                </a:solidFill>
                <a:latin typeface="Arial" panose="020B0604020202020204" pitchFamily="34" charset="0"/>
                <a:ea typeface="Source Sans Pro" panose="020B0503030403020204" pitchFamily="34" charset="0"/>
                <a:cs typeface="Arial" panose="020B0604020202020204" pitchFamily="34" charset="0"/>
              </a:rPr>
              <a:t> </a:t>
            </a:r>
            <a:r>
              <a:rPr lang="en-US" sz="1100" dirty="0" err="1">
                <a:solidFill>
                  <a:prstClr val="black"/>
                </a:solidFill>
                <a:latin typeface="Arial" panose="020B0604020202020204" pitchFamily="34" charset="0"/>
                <a:ea typeface="Source Sans Pro" panose="020B0503030403020204" pitchFamily="34" charset="0"/>
                <a:cs typeface="Arial" panose="020B0604020202020204" pitchFamily="34" charset="0"/>
              </a:rPr>
              <a:t>semua</a:t>
            </a:r>
            <a:r>
              <a:rPr lang="id-ID" sz="1100" dirty="0">
                <a:solidFill>
                  <a:prstClr val="black"/>
                </a:solidFill>
                <a:latin typeface="Arial" panose="020B0604020202020204" pitchFamily="34" charset="0"/>
                <a:ea typeface="Source Sans Pro" panose="020B0503030403020204" pitchFamily="34" charset="0"/>
                <a:cs typeface="Arial" panose="020B0604020202020204" pitchFamily="34" charset="0"/>
              </a:rPr>
              <a:t> </a:t>
            </a:r>
            <a:r>
              <a:rPr lang="en-US" sz="1100" dirty="0">
                <a:solidFill>
                  <a:prstClr val="black"/>
                </a:solidFill>
                <a:latin typeface="Arial" panose="020B0604020202020204" pitchFamily="34" charset="0"/>
                <a:ea typeface="Source Sans Pro" panose="020B0503030403020204" pitchFamily="34" charset="0"/>
                <a:cs typeface="Arial" panose="020B0604020202020204" pitchFamily="34" charset="0"/>
              </a:rPr>
              <a:t>PK  </a:t>
            </a:r>
            <a:r>
              <a:rPr lang="en-US" sz="1100" dirty="0" err="1">
                <a:solidFill>
                  <a:prstClr val="black"/>
                </a:solidFill>
                <a:latin typeface="Arial" panose="020B0604020202020204" pitchFamily="34" charset="0"/>
                <a:ea typeface="Source Sans Pro" panose="020B0503030403020204" pitchFamily="34" charset="0"/>
                <a:cs typeface="Arial" panose="020B0604020202020204" pitchFamily="34" charset="0"/>
              </a:rPr>
              <a:t>Kepala</a:t>
            </a:r>
            <a:r>
              <a:rPr lang="en-US" sz="1100" dirty="0">
                <a:solidFill>
                  <a:prstClr val="black"/>
                </a:solidFill>
                <a:latin typeface="Arial" panose="020B0604020202020204" pitchFamily="34" charset="0"/>
                <a:ea typeface="Source Sans Pro" panose="020B0503030403020204" pitchFamily="34" charset="0"/>
                <a:cs typeface="Arial" panose="020B0604020202020204" pitchFamily="34" charset="0"/>
              </a:rPr>
              <a:t> </a:t>
            </a:r>
            <a:r>
              <a:rPr lang="en-US" sz="1100" dirty="0" err="1">
                <a:solidFill>
                  <a:prstClr val="black"/>
                </a:solidFill>
                <a:latin typeface="Arial" panose="020B0604020202020204" pitchFamily="34" charset="0"/>
                <a:ea typeface="Source Sans Pro" panose="020B0503030403020204" pitchFamily="34" charset="0"/>
                <a:cs typeface="Arial" panose="020B0604020202020204" pitchFamily="34" charset="0"/>
              </a:rPr>
              <a:t>Seksi</a:t>
            </a:r>
            <a:r>
              <a:rPr lang="en-US" sz="1100" dirty="0">
                <a:solidFill>
                  <a:prstClr val="black"/>
                </a:solidFill>
                <a:latin typeface="Arial" panose="020B0604020202020204" pitchFamily="34" charset="0"/>
                <a:ea typeface="Source Sans Pro" panose="020B0503030403020204" pitchFamily="34" charset="0"/>
                <a:cs typeface="Arial" panose="020B0604020202020204" pitchFamily="34" charset="0"/>
              </a:rPr>
              <a:t>/Sub Bagian</a:t>
            </a:r>
          </a:p>
          <a:p>
            <a:pPr marL="177650" indent="-177650" defTabSz="913632">
              <a:buFont typeface="+mj-lt"/>
              <a:buAutoNum type="arabicPeriod"/>
              <a:defRPr/>
            </a:pPr>
            <a:r>
              <a:rPr lang="en-US" sz="1100" dirty="0" err="1">
                <a:solidFill>
                  <a:prstClr val="black"/>
                </a:solidFill>
                <a:latin typeface="Arial" panose="020B0604020202020204" pitchFamily="34" charset="0"/>
                <a:ea typeface="Source Sans Pro" panose="020B0503030403020204" pitchFamily="34" charset="0"/>
                <a:cs typeface="Arial" panose="020B0604020202020204" pitchFamily="34" charset="0"/>
              </a:rPr>
              <a:t>Tidak</a:t>
            </a:r>
            <a:r>
              <a:rPr lang="en-US" sz="1100" dirty="0">
                <a:solidFill>
                  <a:prstClr val="black"/>
                </a:solidFill>
                <a:latin typeface="Arial" panose="020B0604020202020204" pitchFamily="34" charset="0"/>
                <a:ea typeface="Source Sans Pro" panose="020B0503030403020204" pitchFamily="34" charset="0"/>
                <a:cs typeface="Arial" panose="020B0604020202020204" pitchFamily="34" charset="0"/>
              </a:rPr>
              <a:t> </a:t>
            </a:r>
            <a:r>
              <a:rPr lang="en-US" sz="1100" dirty="0" err="1">
                <a:solidFill>
                  <a:prstClr val="black"/>
                </a:solidFill>
                <a:latin typeface="Arial" panose="020B0604020202020204" pitchFamily="34" charset="0"/>
                <a:ea typeface="Source Sans Pro" panose="020B0503030403020204" pitchFamily="34" charset="0"/>
                <a:cs typeface="Arial" panose="020B0604020202020204" pitchFamily="34" charset="0"/>
              </a:rPr>
              <a:t>ada</a:t>
            </a:r>
            <a:r>
              <a:rPr lang="en-US" sz="1100" dirty="0">
                <a:solidFill>
                  <a:prstClr val="black"/>
                </a:solidFill>
                <a:latin typeface="Arial" panose="020B0604020202020204" pitchFamily="34" charset="0"/>
                <a:ea typeface="Source Sans Pro" panose="020B0503030403020204" pitchFamily="34" charset="0"/>
                <a:cs typeface="Arial" panose="020B0604020202020204" pitchFamily="34" charset="0"/>
              </a:rPr>
              <a:t> </a:t>
            </a:r>
            <a:r>
              <a:rPr lang="en-US" sz="1100" dirty="0" err="1">
                <a:solidFill>
                  <a:prstClr val="black"/>
                </a:solidFill>
                <a:latin typeface="Arial" panose="020B0604020202020204" pitchFamily="34" charset="0"/>
                <a:ea typeface="Source Sans Pro" panose="020B0503030403020204" pitchFamily="34" charset="0"/>
                <a:cs typeface="Arial" panose="020B0604020202020204" pitchFamily="34" charset="0"/>
              </a:rPr>
              <a:t>perbedaan</a:t>
            </a:r>
            <a:r>
              <a:rPr lang="en-US" sz="1100" dirty="0">
                <a:solidFill>
                  <a:prstClr val="black"/>
                </a:solidFill>
                <a:latin typeface="Arial" panose="020B0604020202020204" pitchFamily="34" charset="0"/>
                <a:ea typeface="Source Sans Pro" panose="020B0503030403020204" pitchFamily="34" charset="0"/>
                <a:cs typeface="Arial" panose="020B0604020202020204" pitchFamily="34" charset="0"/>
              </a:rPr>
              <a:t> IKU dan IKK dan IK</a:t>
            </a:r>
            <a:r>
              <a:rPr lang="id-ID" sz="1100" dirty="0">
                <a:solidFill>
                  <a:prstClr val="black"/>
                </a:solidFill>
                <a:latin typeface="Arial" panose="020B0604020202020204" pitchFamily="34" charset="0"/>
                <a:ea typeface="Source Sans Pro" panose="020B0503030403020204" pitchFamily="34" charset="0"/>
                <a:cs typeface="Arial" panose="020B0604020202020204" pitchFamily="34" charset="0"/>
              </a:rPr>
              <a:t>:</a:t>
            </a:r>
          </a:p>
          <a:p>
            <a:pPr marL="447301" indent="-269651" defTabSz="913632">
              <a:buFont typeface="Arial" panose="020B0604020202020204" pitchFamily="34" charset="0"/>
              <a:buChar char="•"/>
              <a:defRPr/>
            </a:pPr>
            <a:r>
              <a:rPr lang="en-US" sz="1100" dirty="0">
                <a:solidFill>
                  <a:prstClr val="black"/>
                </a:solidFill>
                <a:latin typeface="Arial" panose="020B0604020202020204" pitchFamily="34" charset="0"/>
                <a:ea typeface="Source Sans Pro" panose="020B0503030403020204" pitchFamily="34" charset="0"/>
                <a:cs typeface="Arial" panose="020B0604020202020204" pitchFamily="34" charset="0"/>
              </a:rPr>
              <a:t>IKU – </a:t>
            </a:r>
            <a:r>
              <a:rPr lang="en-US" sz="1100" dirty="0" err="1">
                <a:solidFill>
                  <a:prstClr val="black"/>
                </a:solidFill>
                <a:latin typeface="Arial" panose="020B0604020202020204" pitchFamily="34" charset="0"/>
                <a:ea typeface="Source Sans Pro" panose="020B0503030403020204" pitchFamily="34" charset="0"/>
                <a:cs typeface="Arial" panose="020B0604020202020204" pitchFamily="34" charset="0"/>
              </a:rPr>
              <a:t>Indikator</a:t>
            </a:r>
            <a:r>
              <a:rPr lang="en-US" sz="1100" dirty="0">
                <a:solidFill>
                  <a:prstClr val="black"/>
                </a:solidFill>
                <a:latin typeface="Arial" panose="020B0604020202020204" pitchFamily="34" charset="0"/>
                <a:ea typeface="Source Sans Pro" panose="020B0503030403020204" pitchFamily="34" charset="0"/>
                <a:cs typeface="Arial" panose="020B0604020202020204" pitchFamily="34" charset="0"/>
              </a:rPr>
              <a:t> Kinerja Utama </a:t>
            </a:r>
            <a:r>
              <a:rPr lang="en-US" sz="1100" dirty="0" err="1">
                <a:solidFill>
                  <a:prstClr val="black"/>
                </a:solidFill>
                <a:latin typeface="Arial" panose="020B0604020202020204" pitchFamily="34" charset="0"/>
                <a:ea typeface="Source Sans Pro" panose="020B0503030403020204" pitchFamily="34" charset="0"/>
                <a:cs typeface="Arial" panose="020B0604020202020204" pitchFamily="34" charset="0"/>
              </a:rPr>
              <a:t>biasa</a:t>
            </a:r>
            <a:r>
              <a:rPr lang="en-US" sz="1100" dirty="0">
                <a:solidFill>
                  <a:prstClr val="black"/>
                </a:solidFill>
                <a:latin typeface="Arial" panose="020B0604020202020204" pitchFamily="34" charset="0"/>
                <a:ea typeface="Source Sans Pro" panose="020B0503030403020204" pitchFamily="34" charset="0"/>
                <a:cs typeface="Arial" panose="020B0604020202020204" pitchFamily="34" charset="0"/>
              </a:rPr>
              <a:t> </a:t>
            </a:r>
            <a:r>
              <a:rPr lang="en-US" sz="1100" dirty="0" err="1">
                <a:solidFill>
                  <a:prstClr val="black"/>
                </a:solidFill>
                <a:latin typeface="Arial" panose="020B0604020202020204" pitchFamily="34" charset="0"/>
                <a:ea typeface="Source Sans Pro" panose="020B0503030403020204" pitchFamily="34" charset="0"/>
                <a:cs typeface="Arial" panose="020B0604020202020204" pitchFamily="34" charset="0"/>
              </a:rPr>
              <a:t>untuk</a:t>
            </a:r>
            <a:r>
              <a:rPr lang="en-US" sz="1100" dirty="0">
                <a:solidFill>
                  <a:prstClr val="black"/>
                </a:solidFill>
                <a:latin typeface="Arial" panose="020B0604020202020204" pitchFamily="34" charset="0"/>
                <a:ea typeface="Source Sans Pro" panose="020B0503030403020204" pitchFamily="34" charset="0"/>
                <a:cs typeface="Arial" panose="020B0604020202020204" pitchFamily="34" charset="0"/>
              </a:rPr>
              <a:t> Es. I</a:t>
            </a:r>
            <a:endParaRPr lang="id-ID" sz="1100" dirty="0">
              <a:solidFill>
                <a:prstClr val="black"/>
              </a:solidFill>
              <a:latin typeface="Arial" panose="020B0604020202020204" pitchFamily="34" charset="0"/>
              <a:ea typeface="Source Sans Pro" panose="020B0503030403020204" pitchFamily="34" charset="0"/>
              <a:cs typeface="Arial" panose="020B0604020202020204" pitchFamily="34" charset="0"/>
            </a:endParaRPr>
          </a:p>
          <a:p>
            <a:pPr marL="447301" indent="-269651" defTabSz="913632">
              <a:buFont typeface="Arial" panose="020B0604020202020204" pitchFamily="34" charset="0"/>
              <a:buChar char="•"/>
              <a:defRPr/>
            </a:pPr>
            <a:r>
              <a:rPr lang="en-US" sz="1100" dirty="0">
                <a:solidFill>
                  <a:prstClr val="black"/>
                </a:solidFill>
                <a:latin typeface="Arial" panose="020B0604020202020204" pitchFamily="34" charset="0"/>
                <a:ea typeface="Source Sans Pro" panose="020B0503030403020204" pitchFamily="34" charset="0"/>
                <a:cs typeface="Arial" panose="020B0604020202020204" pitchFamily="34" charset="0"/>
              </a:rPr>
              <a:t>IKK – </a:t>
            </a:r>
            <a:r>
              <a:rPr lang="en-US" sz="1100" dirty="0" err="1">
                <a:solidFill>
                  <a:prstClr val="black"/>
                </a:solidFill>
                <a:latin typeface="Arial" panose="020B0604020202020204" pitchFamily="34" charset="0"/>
                <a:ea typeface="Source Sans Pro" panose="020B0503030403020204" pitchFamily="34" charset="0"/>
                <a:cs typeface="Arial" panose="020B0604020202020204" pitchFamily="34" charset="0"/>
              </a:rPr>
              <a:t>Indikator</a:t>
            </a:r>
            <a:r>
              <a:rPr lang="en-US" sz="1100" dirty="0">
                <a:solidFill>
                  <a:prstClr val="black"/>
                </a:solidFill>
                <a:latin typeface="Arial" panose="020B0604020202020204" pitchFamily="34" charset="0"/>
                <a:ea typeface="Source Sans Pro" panose="020B0503030403020204" pitchFamily="34" charset="0"/>
                <a:cs typeface="Arial" panose="020B0604020202020204" pitchFamily="34" charset="0"/>
              </a:rPr>
              <a:t> Kinerja </a:t>
            </a:r>
            <a:r>
              <a:rPr lang="en-US" sz="1100" dirty="0" err="1">
                <a:solidFill>
                  <a:prstClr val="black"/>
                </a:solidFill>
                <a:latin typeface="Arial" panose="020B0604020202020204" pitchFamily="34" charset="0"/>
                <a:ea typeface="Source Sans Pro" panose="020B0503030403020204" pitchFamily="34" charset="0"/>
                <a:cs typeface="Arial" panose="020B0604020202020204" pitchFamily="34" charset="0"/>
              </a:rPr>
              <a:t>Kegiatan</a:t>
            </a:r>
            <a:r>
              <a:rPr lang="en-US" sz="1100" dirty="0">
                <a:solidFill>
                  <a:prstClr val="black"/>
                </a:solidFill>
                <a:latin typeface="Arial" panose="020B0604020202020204" pitchFamily="34" charset="0"/>
                <a:ea typeface="Source Sans Pro" panose="020B0503030403020204" pitchFamily="34" charset="0"/>
                <a:cs typeface="Arial" panose="020B0604020202020204" pitchFamily="34" charset="0"/>
              </a:rPr>
              <a:t> </a:t>
            </a:r>
            <a:r>
              <a:rPr lang="en-US" sz="1100" dirty="0" err="1">
                <a:solidFill>
                  <a:prstClr val="black"/>
                </a:solidFill>
                <a:latin typeface="Arial" panose="020B0604020202020204" pitchFamily="34" charset="0"/>
                <a:ea typeface="Source Sans Pro" panose="020B0503030403020204" pitchFamily="34" charset="0"/>
                <a:cs typeface="Arial" panose="020B0604020202020204" pitchFamily="34" charset="0"/>
              </a:rPr>
              <a:t>biasa</a:t>
            </a:r>
            <a:r>
              <a:rPr lang="en-US" sz="1100" dirty="0">
                <a:solidFill>
                  <a:prstClr val="black"/>
                </a:solidFill>
                <a:latin typeface="Arial" panose="020B0604020202020204" pitchFamily="34" charset="0"/>
                <a:ea typeface="Source Sans Pro" panose="020B0503030403020204" pitchFamily="34" charset="0"/>
                <a:cs typeface="Arial" panose="020B0604020202020204" pitchFamily="34" charset="0"/>
              </a:rPr>
              <a:t> </a:t>
            </a:r>
            <a:r>
              <a:rPr lang="en-US" sz="1100" dirty="0" err="1">
                <a:solidFill>
                  <a:prstClr val="black"/>
                </a:solidFill>
                <a:latin typeface="Arial" panose="020B0604020202020204" pitchFamily="34" charset="0"/>
                <a:ea typeface="Source Sans Pro" panose="020B0503030403020204" pitchFamily="34" charset="0"/>
                <a:cs typeface="Arial" panose="020B0604020202020204" pitchFamily="34" charset="0"/>
              </a:rPr>
              <a:t>untuk</a:t>
            </a:r>
            <a:r>
              <a:rPr lang="en-US" sz="1100" dirty="0">
                <a:solidFill>
                  <a:prstClr val="black"/>
                </a:solidFill>
                <a:latin typeface="Arial" panose="020B0604020202020204" pitchFamily="34" charset="0"/>
                <a:ea typeface="Source Sans Pro" panose="020B0503030403020204" pitchFamily="34" charset="0"/>
                <a:cs typeface="Arial" panose="020B0604020202020204" pitchFamily="34" charset="0"/>
              </a:rPr>
              <a:t> Es. II</a:t>
            </a:r>
            <a:endParaRPr lang="id-ID" sz="1100" dirty="0">
              <a:solidFill>
                <a:prstClr val="black"/>
              </a:solidFill>
              <a:latin typeface="Arial" panose="020B0604020202020204" pitchFamily="34" charset="0"/>
              <a:ea typeface="Source Sans Pro" panose="020B0503030403020204" pitchFamily="34" charset="0"/>
              <a:cs typeface="Arial" panose="020B0604020202020204" pitchFamily="34" charset="0"/>
            </a:endParaRPr>
          </a:p>
          <a:p>
            <a:pPr marL="447301" indent="-269651" defTabSz="913632">
              <a:buFont typeface="Arial" panose="020B0604020202020204" pitchFamily="34" charset="0"/>
              <a:buChar char="•"/>
              <a:defRPr/>
            </a:pPr>
            <a:r>
              <a:rPr lang="en-US" sz="1100" dirty="0">
                <a:solidFill>
                  <a:prstClr val="black"/>
                </a:solidFill>
                <a:latin typeface="Arial" panose="020B0604020202020204" pitchFamily="34" charset="0"/>
                <a:ea typeface="Source Sans Pro" panose="020B0503030403020204" pitchFamily="34" charset="0"/>
                <a:cs typeface="Arial" panose="020B0604020202020204" pitchFamily="34" charset="0"/>
              </a:rPr>
              <a:t>IK – </a:t>
            </a:r>
            <a:r>
              <a:rPr lang="en-US" sz="1100" dirty="0" err="1">
                <a:solidFill>
                  <a:prstClr val="black"/>
                </a:solidFill>
                <a:latin typeface="Arial" panose="020B0604020202020204" pitchFamily="34" charset="0"/>
                <a:ea typeface="Source Sans Pro" panose="020B0503030403020204" pitchFamily="34" charset="0"/>
                <a:cs typeface="Arial" panose="020B0604020202020204" pitchFamily="34" charset="0"/>
              </a:rPr>
              <a:t>Indikator</a:t>
            </a:r>
            <a:r>
              <a:rPr lang="en-US" sz="1100" dirty="0">
                <a:solidFill>
                  <a:prstClr val="black"/>
                </a:solidFill>
                <a:latin typeface="Arial" panose="020B0604020202020204" pitchFamily="34" charset="0"/>
                <a:ea typeface="Source Sans Pro" panose="020B0503030403020204" pitchFamily="34" charset="0"/>
                <a:cs typeface="Arial" panose="020B0604020202020204" pitchFamily="34" charset="0"/>
              </a:rPr>
              <a:t> Kinerja </a:t>
            </a:r>
            <a:r>
              <a:rPr lang="en-US" sz="1100" dirty="0" err="1">
                <a:solidFill>
                  <a:prstClr val="black"/>
                </a:solidFill>
                <a:latin typeface="Arial" panose="020B0604020202020204" pitchFamily="34" charset="0"/>
                <a:ea typeface="Source Sans Pro" panose="020B0503030403020204" pitchFamily="34" charset="0"/>
                <a:cs typeface="Arial" panose="020B0604020202020204" pitchFamily="34" charset="0"/>
              </a:rPr>
              <a:t>biasa</a:t>
            </a:r>
            <a:r>
              <a:rPr lang="en-US" sz="1100" dirty="0">
                <a:solidFill>
                  <a:prstClr val="black"/>
                </a:solidFill>
                <a:latin typeface="Arial" panose="020B0604020202020204" pitchFamily="34" charset="0"/>
                <a:ea typeface="Source Sans Pro" panose="020B0503030403020204" pitchFamily="34" charset="0"/>
                <a:cs typeface="Arial" panose="020B0604020202020204" pitchFamily="34" charset="0"/>
              </a:rPr>
              <a:t> </a:t>
            </a:r>
            <a:r>
              <a:rPr lang="en-US" sz="1100" dirty="0" err="1">
                <a:solidFill>
                  <a:prstClr val="black"/>
                </a:solidFill>
                <a:latin typeface="Arial" panose="020B0604020202020204" pitchFamily="34" charset="0"/>
                <a:ea typeface="Source Sans Pro" panose="020B0503030403020204" pitchFamily="34" charset="0"/>
                <a:cs typeface="Arial" panose="020B0604020202020204" pitchFamily="34" charset="0"/>
              </a:rPr>
              <a:t>untuk</a:t>
            </a:r>
            <a:r>
              <a:rPr lang="en-US" sz="1100" dirty="0">
                <a:solidFill>
                  <a:prstClr val="black"/>
                </a:solidFill>
                <a:latin typeface="Arial" panose="020B0604020202020204" pitchFamily="34" charset="0"/>
                <a:ea typeface="Source Sans Pro" panose="020B0503030403020204" pitchFamily="34" charset="0"/>
                <a:cs typeface="Arial" panose="020B0604020202020204" pitchFamily="34" charset="0"/>
              </a:rPr>
              <a:t> Es. III/UPT/</a:t>
            </a:r>
            <a:r>
              <a:rPr lang="en-US" sz="1100" dirty="0" err="1">
                <a:solidFill>
                  <a:prstClr val="black"/>
                </a:solidFill>
                <a:latin typeface="Arial" panose="020B0604020202020204" pitchFamily="34" charset="0"/>
                <a:ea typeface="Source Sans Pro" panose="020B0503030403020204" pitchFamily="34" charset="0"/>
                <a:cs typeface="Arial" panose="020B0604020202020204" pitchFamily="34" charset="0"/>
              </a:rPr>
              <a:t>Balai</a:t>
            </a:r>
            <a:r>
              <a:rPr lang="en-US" sz="1100" dirty="0">
                <a:solidFill>
                  <a:prstClr val="black"/>
                </a:solidFill>
                <a:latin typeface="Arial" panose="020B0604020202020204" pitchFamily="34" charset="0"/>
                <a:ea typeface="Source Sans Pro" panose="020B0503030403020204" pitchFamily="34" charset="0"/>
                <a:cs typeface="Arial" panose="020B0604020202020204" pitchFamily="34" charset="0"/>
              </a:rPr>
              <a:t> </a:t>
            </a:r>
          </a:p>
          <a:p>
            <a:pPr defTabSz="913632">
              <a:defRPr/>
            </a:pPr>
            <a:endParaRPr lang="en-US" sz="1100" dirty="0">
              <a:solidFill>
                <a:prstClr val="black"/>
              </a:solidFill>
              <a:latin typeface="Arial" panose="020B0604020202020204" pitchFamily="34" charset="0"/>
              <a:ea typeface="Source Sans Pro" panose="020B0503030403020204" pitchFamily="34" charset="0"/>
              <a:cs typeface="Arial" panose="020B0604020202020204" pitchFamily="34" charset="0"/>
            </a:endParaRPr>
          </a:p>
        </p:txBody>
      </p:sp>
      <p:sp>
        <p:nvSpPr>
          <p:cNvPr id="16" name="TextBox 15"/>
          <p:cNvSpPr txBox="1"/>
          <p:nvPr/>
        </p:nvSpPr>
        <p:spPr>
          <a:xfrm>
            <a:off x="4901314" y="3319715"/>
            <a:ext cx="2519185" cy="262890"/>
          </a:xfrm>
          <a:prstGeom prst="rect">
            <a:avLst/>
          </a:prstGeom>
          <a:solidFill>
            <a:srgbClr val="FFCB06"/>
          </a:solidFill>
          <a:ln w="28575">
            <a:solidFill>
              <a:srgbClr val="FFCB06"/>
            </a:solidFill>
          </a:ln>
        </p:spPr>
        <p:txBody>
          <a:bodyPr wrap="square" lIns="91365" tIns="45684" rIns="91365" bIns="45684" rtlCol="0">
            <a:spAutoFit/>
          </a:bodyPr>
          <a:lstStyle/>
          <a:p>
            <a:pPr algn="ctr" defTabSz="913632">
              <a:defRPr/>
            </a:pPr>
            <a:r>
              <a:rPr lang="en-US" sz="1100" b="1" dirty="0">
                <a:solidFill>
                  <a:srgbClr val="002060"/>
                </a:solidFill>
                <a:latin typeface="Arial" panose="020B0604020202020204" pitchFamily="34" charset="0"/>
                <a:ea typeface="Source Sans Pro" panose="020B0503030403020204" pitchFamily="34" charset="0"/>
                <a:cs typeface="Arial" panose="020B0604020202020204" pitchFamily="34" charset="0"/>
              </a:rPr>
              <a:t>Program </a:t>
            </a:r>
            <a:r>
              <a:rPr lang="en-US" sz="1100" b="1" dirty="0" err="1">
                <a:solidFill>
                  <a:srgbClr val="002060"/>
                </a:solidFill>
                <a:latin typeface="Arial" panose="020B0604020202020204" pitchFamily="34" charset="0"/>
                <a:ea typeface="Source Sans Pro" panose="020B0503030403020204" pitchFamily="34" charset="0"/>
                <a:cs typeface="Arial" panose="020B0604020202020204" pitchFamily="34" charset="0"/>
              </a:rPr>
              <a:t>dan</a:t>
            </a:r>
            <a:r>
              <a:rPr lang="en-US" sz="1100" b="1" dirty="0">
                <a:solidFill>
                  <a:srgbClr val="002060"/>
                </a:solidFill>
                <a:latin typeface="Arial" panose="020B0604020202020204" pitchFamily="34" charset="0"/>
                <a:ea typeface="Source Sans Pro" panose="020B0503030403020204" pitchFamily="34" charset="0"/>
                <a:cs typeface="Arial" panose="020B0604020202020204" pitchFamily="34" charset="0"/>
              </a:rPr>
              <a:t> </a:t>
            </a:r>
            <a:r>
              <a:rPr lang="en-US" sz="1100" b="1" dirty="0" err="1">
                <a:solidFill>
                  <a:srgbClr val="002060"/>
                </a:solidFill>
                <a:latin typeface="Arial" panose="020B0604020202020204" pitchFamily="34" charset="0"/>
                <a:ea typeface="Source Sans Pro" panose="020B0503030403020204" pitchFamily="34" charset="0"/>
                <a:cs typeface="Arial" panose="020B0604020202020204" pitchFamily="34" charset="0"/>
              </a:rPr>
              <a:t>Kegiatan</a:t>
            </a:r>
            <a:r>
              <a:rPr lang="en-US" sz="1100" b="1" dirty="0">
                <a:solidFill>
                  <a:srgbClr val="002060"/>
                </a:solidFill>
                <a:latin typeface="Arial" panose="020B0604020202020204" pitchFamily="34" charset="0"/>
                <a:ea typeface="Source Sans Pro" panose="020B0503030403020204" pitchFamily="34" charset="0"/>
                <a:cs typeface="Arial" panose="020B0604020202020204" pitchFamily="34" charset="0"/>
              </a:rPr>
              <a:t> di </a:t>
            </a:r>
            <a:r>
              <a:rPr lang="en-US" sz="1100" b="1" dirty="0" err="1">
                <a:solidFill>
                  <a:srgbClr val="002060"/>
                </a:solidFill>
                <a:latin typeface="Arial" panose="020B0604020202020204" pitchFamily="34" charset="0"/>
                <a:ea typeface="Source Sans Pro" panose="020B0503030403020204" pitchFamily="34" charset="0"/>
                <a:cs typeface="Arial" panose="020B0604020202020204" pitchFamily="34" charset="0"/>
              </a:rPr>
              <a:t>lewati</a:t>
            </a:r>
            <a:endParaRPr lang="id-ID" sz="1100" b="1" dirty="0">
              <a:solidFill>
                <a:srgbClr val="002060"/>
              </a:solidFill>
              <a:latin typeface="Arial" panose="020B0604020202020204" pitchFamily="34" charset="0"/>
              <a:ea typeface="Source Sans Pro" panose="020B0503030403020204" pitchFamily="34" charset="0"/>
              <a:cs typeface="Arial" panose="020B0604020202020204" pitchFamily="34" charset="0"/>
            </a:endParaRPr>
          </a:p>
        </p:txBody>
      </p:sp>
      <p:sp>
        <p:nvSpPr>
          <p:cNvPr id="17" name="TextBox 16"/>
          <p:cNvSpPr txBox="1"/>
          <p:nvPr/>
        </p:nvSpPr>
        <p:spPr>
          <a:xfrm>
            <a:off x="4901314" y="3581650"/>
            <a:ext cx="2519185" cy="430814"/>
          </a:xfrm>
          <a:prstGeom prst="rect">
            <a:avLst/>
          </a:prstGeom>
          <a:noFill/>
        </p:spPr>
        <p:txBody>
          <a:bodyPr wrap="square" lIns="91365" tIns="45684" rIns="91365" bIns="45684" rtlCol="0">
            <a:spAutoFit/>
          </a:bodyPr>
          <a:lstStyle/>
          <a:p>
            <a:pPr algn="ctr" defTabSz="913632">
              <a:defRPr/>
            </a:pPr>
            <a:r>
              <a:rPr lang="en-US" sz="1100" dirty="0" err="1">
                <a:solidFill>
                  <a:prstClr val="black"/>
                </a:solidFill>
                <a:latin typeface="Arial" panose="020B0604020202020204" pitchFamily="34" charset="0"/>
                <a:ea typeface="Source Sans Pro" panose="020B0503030403020204" pitchFamily="34" charset="0"/>
                <a:cs typeface="Arial" panose="020B0604020202020204" pitchFamily="34" charset="0"/>
              </a:rPr>
              <a:t>Sementara</a:t>
            </a:r>
            <a:r>
              <a:rPr lang="en-US" sz="1100" dirty="0">
                <a:solidFill>
                  <a:prstClr val="black"/>
                </a:solidFill>
                <a:latin typeface="Arial" panose="020B0604020202020204" pitchFamily="34" charset="0"/>
                <a:ea typeface="Source Sans Pro" panose="020B0503030403020204" pitchFamily="34" charset="0"/>
                <a:cs typeface="Arial" panose="020B0604020202020204" pitchFamily="34" charset="0"/>
              </a:rPr>
              <a:t> </a:t>
            </a:r>
            <a:r>
              <a:rPr lang="en-US" sz="1100" dirty="0" err="1">
                <a:solidFill>
                  <a:prstClr val="black"/>
                </a:solidFill>
                <a:latin typeface="Arial" panose="020B0604020202020204" pitchFamily="34" charset="0"/>
                <a:ea typeface="Source Sans Pro" panose="020B0503030403020204" pitchFamily="34" charset="0"/>
                <a:cs typeface="Arial" panose="020B0604020202020204" pitchFamily="34" charset="0"/>
              </a:rPr>
              <a:t>dalam</a:t>
            </a:r>
            <a:r>
              <a:rPr lang="en-US" sz="1100" dirty="0">
                <a:solidFill>
                  <a:prstClr val="black"/>
                </a:solidFill>
                <a:latin typeface="Arial" panose="020B0604020202020204" pitchFamily="34" charset="0"/>
                <a:ea typeface="Source Sans Pro" panose="020B0503030403020204" pitchFamily="34" charset="0"/>
                <a:cs typeface="Arial" panose="020B0604020202020204" pitchFamily="34" charset="0"/>
              </a:rPr>
              <a:t> </a:t>
            </a:r>
            <a:r>
              <a:rPr lang="en-US" sz="1100" dirty="0" err="1">
                <a:solidFill>
                  <a:prstClr val="black"/>
                </a:solidFill>
                <a:latin typeface="Arial" panose="020B0604020202020204" pitchFamily="34" charset="0"/>
                <a:ea typeface="Source Sans Pro" panose="020B0503030403020204" pitchFamily="34" charset="0"/>
                <a:cs typeface="Arial" panose="020B0604020202020204" pitchFamily="34" charset="0"/>
              </a:rPr>
              <a:t>pengembangan</a:t>
            </a:r>
            <a:r>
              <a:rPr lang="en-US" sz="1100" dirty="0">
                <a:solidFill>
                  <a:prstClr val="black"/>
                </a:solidFill>
                <a:latin typeface="Arial" panose="020B0604020202020204" pitchFamily="34" charset="0"/>
                <a:ea typeface="Source Sans Pro" panose="020B0503030403020204" pitchFamily="34" charset="0"/>
                <a:cs typeface="Arial" panose="020B0604020202020204" pitchFamily="34" charset="0"/>
              </a:rPr>
              <a:t> </a:t>
            </a:r>
            <a:r>
              <a:rPr lang="en-US" sz="1100" dirty="0" err="1">
                <a:solidFill>
                  <a:prstClr val="black"/>
                </a:solidFill>
                <a:latin typeface="Arial" panose="020B0604020202020204" pitchFamily="34" charset="0"/>
                <a:ea typeface="Source Sans Pro" panose="020B0503030403020204" pitchFamily="34" charset="0"/>
                <a:cs typeface="Arial" panose="020B0604020202020204" pitchFamily="34" charset="0"/>
              </a:rPr>
              <a:t>integrasi</a:t>
            </a:r>
            <a:r>
              <a:rPr lang="en-US" sz="1100" dirty="0">
                <a:solidFill>
                  <a:prstClr val="black"/>
                </a:solidFill>
                <a:latin typeface="Arial" panose="020B0604020202020204" pitchFamily="34" charset="0"/>
                <a:ea typeface="Source Sans Pro" panose="020B0503030403020204" pitchFamily="34" charset="0"/>
                <a:cs typeface="Arial" panose="020B0604020202020204" pitchFamily="34" charset="0"/>
              </a:rPr>
              <a:t> </a:t>
            </a:r>
            <a:r>
              <a:rPr lang="en-US" sz="1100" dirty="0" err="1">
                <a:solidFill>
                  <a:prstClr val="black"/>
                </a:solidFill>
                <a:latin typeface="Arial" panose="020B0604020202020204" pitchFamily="34" charset="0"/>
                <a:ea typeface="Source Sans Pro" panose="020B0503030403020204" pitchFamily="34" charset="0"/>
                <a:cs typeface="Arial" panose="020B0604020202020204" pitchFamily="34" charset="0"/>
              </a:rPr>
              <a:t>dengan</a:t>
            </a:r>
            <a:r>
              <a:rPr lang="en-US" sz="1100" dirty="0">
                <a:solidFill>
                  <a:prstClr val="black"/>
                </a:solidFill>
                <a:latin typeface="Arial" panose="020B0604020202020204" pitchFamily="34" charset="0"/>
                <a:ea typeface="Source Sans Pro" panose="020B0503030403020204" pitchFamily="34" charset="0"/>
                <a:cs typeface="Arial" panose="020B0604020202020204" pitchFamily="34" charset="0"/>
              </a:rPr>
              <a:t> </a:t>
            </a:r>
            <a:r>
              <a:rPr lang="en-US" sz="1100" dirty="0" err="1">
                <a:solidFill>
                  <a:prstClr val="black"/>
                </a:solidFill>
                <a:latin typeface="Arial" panose="020B0604020202020204" pitchFamily="34" charset="0"/>
                <a:ea typeface="Source Sans Pro" panose="020B0503030403020204" pitchFamily="34" charset="0"/>
                <a:cs typeface="Arial" panose="020B0604020202020204" pitchFamily="34" charset="0"/>
              </a:rPr>
              <a:t>aplikasi</a:t>
            </a:r>
            <a:r>
              <a:rPr lang="en-US" sz="1100" dirty="0">
                <a:solidFill>
                  <a:prstClr val="black"/>
                </a:solidFill>
                <a:latin typeface="Arial" panose="020B0604020202020204" pitchFamily="34" charset="0"/>
                <a:ea typeface="Source Sans Pro" panose="020B0503030403020204" pitchFamily="34" charset="0"/>
                <a:cs typeface="Arial" panose="020B0604020202020204" pitchFamily="34" charset="0"/>
              </a:rPr>
              <a:t> </a:t>
            </a:r>
            <a:r>
              <a:rPr lang="en-US" sz="1100" i="1" dirty="0">
                <a:solidFill>
                  <a:prstClr val="black"/>
                </a:solidFill>
                <a:latin typeface="Arial" panose="020B0604020202020204" pitchFamily="34" charset="0"/>
                <a:ea typeface="Source Sans Pro" panose="020B0503030403020204" pitchFamily="34" charset="0"/>
                <a:cs typeface="Arial" panose="020B0604020202020204" pitchFamily="34" charset="0"/>
              </a:rPr>
              <a:t>e-planning</a:t>
            </a:r>
            <a:endParaRPr lang="id-ID" sz="1100" i="1" dirty="0">
              <a:solidFill>
                <a:prstClr val="black"/>
              </a:solidFill>
              <a:latin typeface="Arial" panose="020B0604020202020204" pitchFamily="34" charset="0"/>
              <a:ea typeface="Source Sans Pro" panose="020B0503030403020204" pitchFamily="34" charset="0"/>
              <a:cs typeface="Arial" panose="020B0604020202020204" pitchFamily="34" charset="0"/>
            </a:endParaRPr>
          </a:p>
        </p:txBody>
      </p:sp>
      <p:pic>
        <p:nvPicPr>
          <p:cNvPr id="18" name="Picture 17" descr="A screenshot of a cell phone&#10;&#10;Description generated with very high confidence"/>
          <p:cNvPicPr>
            <a:picLocks noChangeAspect="1"/>
          </p:cNvPicPr>
          <p:nvPr/>
        </p:nvPicPr>
        <p:blipFill rotWithShape="1">
          <a:blip r:embed="rId5">
            <a:extLst>
              <a:ext uri="{28A0092B-C50C-407E-A947-70E740481C1C}">
                <a14:useLocalDpi xmlns:a14="http://schemas.microsoft.com/office/drawing/2010/main" val="0"/>
              </a:ext>
            </a:extLst>
          </a:blip>
          <a:srcRect l="52075" t="7804" r="-1594" b="20964"/>
          <a:stretch>
            <a:fillRect/>
          </a:stretch>
        </p:blipFill>
        <p:spPr>
          <a:xfrm>
            <a:off x="2165201" y="3066418"/>
            <a:ext cx="243325" cy="1083712"/>
          </a:xfrm>
          <a:prstGeom prst="rect">
            <a:avLst/>
          </a:prstGeom>
        </p:spPr>
      </p:pic>
      <p:sp>
        <p:nvSpPr>
          <p:cNvPr id="19" name="TextBox 18"/>
          <p:cNvSpPr txBox="1"/>
          <p:nvPr/>
        </p:nvSpPr>
        <p:spPr>
          <a:xfrm>
            <a:off x="2431356" y="3582604"/>
            <a:ext cx="1051215" cy="861702"/>
          </a:xfrm>
          <a:prstGeom prst="rect">
            <a:avLst/>
          </a:prstGeom>
          <a:noFill/>
        </p:spPr>
        <p:txBody>
          <a:bodyPr wrap="square" lIns="91365" tIns="45684" rIns="91365" bIns="45684" rtlCol="0">
            <a:spAutoFit/>
          </a:bodyPr>
          <a:lstStyle/>
          <a:p>
            <a:pPr defTabSz="913632">
              <a:defRPr/>
            </a:pPr>
            <a:r>
              <a:rPr lang="en-US" sz="1000" dirty="0" err="1">
                <a:solidFill>
                  <a:prstClr val="black"/>
                </a:solidFill>
                <a:latin typeface="Arial" panose="020B0604020202020204" pitchFamily="34" charset="0"/>
                <a:cs typeface="Arial" panose="020B0604020202020204" pitchFamily="34" charset="0"/>
              </a:rPr>
              <a:t>fitur</a:t>
            </a:r>
            <a:r>
              <a:rPr lang="en-US" sz="1000" dirty="0">
                <a:solidFill>
                  <a:prstClr val="black"/>
                </a:solidFill>
                <a:latin typeface="Arial" panose="020B0604020202020204" pitchFamily="34" charset="0"/>
                <a:cs typeface="Arial" panose="020B0604020202020204" pitchFamily="34" charset="0"/>
              </a:rPr>
              <a:t> </a:t>
            </a:r>
            <a:r>
              <a:rPr lang="en-US" sz="1000" dirty="0" err="1">
                <a:solidFill>
                  <a:prstClr val="black"/>
                </a:solidFill>
                <a:latin typeface="Arial" panose="020B0604020202020204" pitchFamily="34" charset="0"/>
                <a:cs typeface="Arial" panose="020B0604020202020204" pitchFamily="34" charset="0"/>
              </a:rPr>
              <a:t>menghapus</a:t>
            </a:r>
            <a:r>
              <a:rPr lang="en-US" sz="1000" dirty="0">
                <a:solidFill>
                  <a:prstClr val="black"/>
                </a:solidFill>
                <a:latin typeface="Arial" panose="020B0604020202020204" pitchFamily="34" charset="0"/>
                <a:cs typeface="Arial" panose="020B0604020202020204" pitchFamily="34" charset="0"/>
              </a:rPr>
              <a:t> </a:t>
            </a:r>
            <a:r>
              <a:rPr lang="en-US" sz="1000" dirty="0" err="1">
                <a:solidFill>
                  <a:prstClr val="black"/>
                </a:solidFill>
                <a:latin typeface="Arial" panose="020B0604020202020204" pitchFamily="34" charset="0"/>
                <a:cs typeface="Arial" panose="020B0604020202020204" pitchFamily="34" charset="0"/>
              </a:rPr>
              <a:t>tidak</a:t>
            </a:r>
            <a:r>
              <a:rPr lang="en-US" sz="1000" dirty="0">
                <a:solidFill>
                  <a:prstClr val="black"/>
                </a:solidFill>
                <a:latin typeface="Arial" panose="020B0604020202020204" pitchFamily="34" charset="0"/>
                <a:cs typeface="Arial" panose="020B0604020202020204" pitchFamily="34" charset="0"/>
              </a:rPr>
              <a:t> </a:t>
            </a:r>
            <a:r>
              <a:rPr lang="en-US" sz="1000" dirty="0" err="1">
                <a:solidFill>
                  <a:prstClr val="black"/>
                </a:solidFill>
                <a:latin typeface="Arial" panose="020B0604020202020204" pitchFamily="34" charset="0"/>
                <a:cs typeface="Arial" panose="020B0604020202020204" pitchFamily="34" charset="0"/>
              </a:rPr>
              <a:t>ada</a:t>
            </a:r>
            <a:br>
              <a:rPr lang="en-US" sz="1000" dirty="0">
                <a:solidFill>
                  <a:prstClr val="black"/>
                </a:solidFill>
                <a:latin typeface="Arial" panose="020B0604020202020204" pitchFamily="34" charset="0"/>
                <a:cs typeface="Arial" panose="020B0604020202020204" pitchFamily="34" charset="0"/>
              </a:rPr>
            </a:br>
            <a:r>
              <a:rPr lang="en-US" sz="1000" dirty="0" err="1">
                <a:solidFill>
                  <a:prstClr val="black"/>
                </a:solidFill>
                <a:latin typeface="Arial" panose="020B0604020202020204" pitchFamily="34" charset="0"/>
                <a:cs typeface="Arial" panose="020B0604020202020204" pitchFamily="34" charset="0"/>
              </a:rPr>
              <a:t>tapi</a:t>
            </a:r>
            <a:r>
              <a:rPr lang="en-US" sz="1000" dirty="0">
                <a:solidFill>
                  <a:prstClr val="black"/>
                </a:solidFill>
                <a:latin typeface="Arial" panose="020B0604020202020204" pitchFamily="34" charset="0"/>
                <a:cs typeface="Arial" panose="020B0604020202020204" pitchFamily="34" charset="0"/>
              </a:rPr>
              <a:t> </a:t>
            </a:r>
            <a:r>
              <a:rPr lang="en-US" sz="1000" dirty="0" err="1">
                <a:solidFill>
                  <a:prstClr val="black"/>
                </a:solidFill>
                <a:latin typeface="Arial" panose="020B0604020202020204" pitchFamily="34" charset="0"/>
                <a:cs typeface="Arial" panose="020B0604020202020204" pitchFamily="34" charset="0"/>
              </a:rPr>
              <a:t>bisa</a:t>
            </a:r>
            <a:r>
              <a:rPr lang="en-US" sz="1000" dirty="0">
                <a:solidFill>
                  <a:prstClr val="black"/>
                </a:solidFill>
                <a:latin typeface="Arial" panose="020B0604020202020204" pitchFamily="34" charset="0"/>
                <a:cs typeface="Arial" panose="020B0604020202020204" pitchFamily="34" charset="0"/>
              </a:rPr>
              <a:t> di non-</a:t>
            </a:r>
            <a:r>
              <a:rPr lang="en-US" sz="1000" dirty="0" err="1">
                <a:solidFill>
                  <a:prstClr val="black"/>
                </a:solidFill>
                <a:latin typeface="Arial" panose="020B0604020202020204" pitchFamily="34" charset="0"/>
                <a:cs typeface="Arial" panose="020B0604020202020204" pitchFamily="34" charset="0"/>
              </a:rPr>
              <a:t>aktifkan</a:t>
            </a:r>
            <a:endParaRPr lang="en-US" sz="1000" dirty="0">
              <a:solidFill>
                <a:prstClr val="black"/>
              </a:solidFill>
              <a:latin typeface="Arial" panose="020B0604020202020204" pitchFamily="34" charset="0"/>
              <a:cs typeface="Arial" panose="020B0604020202020204" pitchFamily="34" charset="0"/>
            </a:endParaRPr>
          </a:p>
        </p:txBody>
      </p:sp>
      <p:pic>
        <p:nvPicPr>
          <p:cNvPr id="20" name="Graphic 137" descr="Line Arrow: Clockwise curve"/>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0800000">
            <a:off x="2466947" y="3374303"/>
            <a:ext cx="223219" cy="223219"/>
          </a:xfrm>
          <a:prstGeom prst="rect">
            <a:avLst/>
          </a:prstGeom>
        </p:spPr>
      </p:pic>
      <p:pic>
        <p:nvPicPr>
          <p:cNvPr id="21" name="Picture 20" descr="A picture containing screenshot&#10;&#10;Description generated with high confidence"/>
          <p:cNvPicPr>
            <a:picLocks noChangeAspect="1"/>
          </p:cNvPicPr>
          <p:nvPr/>
        </p:nvPicPr>
        <p:blipFill rotWithShape="1">
          <a:blip r:embed="rId8">
            <a:extLst>
              <a:ext uri="{28A0092B-C50C-407E-A947-70E740481C1C}">
                <a14:useLocalDpi xmlns:a14="http://schemas.microsoft.com/office/drawing/2010/main" val="0"/>
              </a:ext>
            </a:extLst>
          </a:blip>
          <a:srcRect l="8368" r="7902" b="48436"/>
          <a:stretch>
            <a:fillRect/>
          </a:stretch>
        </p:blipFill>
        <p:spPr>
          <a:xfrm>
            <a:off x="3581274" y="3180297"/>
            <a:ext cx="870328" cy="275303"/>
          </a:xfrm>
          <a:prstGeom prst="rect">
            <a:avLst/>
          </a:prstGeom>
        </p:spPr>
      </p:pic>
      <p:sp>
        <p:nvSpPr>
          <p:cNvPr id="22" name="TextBox 21"/>
          <p:cNvSpPr txBox="1"/>
          <p:nvPr/>
        </p:nvSpPr>
        <p:spPr>
          <a:xfrm>
            <a:off x="3659731" y="3532443"/>
            <a:ext cx="787470" cy="553925"/>
          </a:xfrm>
          <a:prstGeom prst="rect">
            <a:avLst/>
          </a:prstGeom>
          <a:noFill/>
        </p:spPr>
        <p:txBody>
          <a:bodyPr wrap="square" lIns="91365" tIns="45684" rIns="91365" bIns="45684" rtlCol="0">
            <a:spAutoFit/>
          </a:bodyPr>
          <a:lstStyle/>
          <a:p>
            <a:pPr algn="ctr" defTabSz="913632">
              <a:defRPr/>
            </a:pPr>
            <a:r>
              <a:rPr lang="en-US" sz="1000" dirty="0" err="1">
                <a:solidFill>
                  <a:prstClr val="black"/>
                </a:solidFill>
                <a:latin typeface="Arial" panose="020B0604020202020204" pitchFamily="34" charset="0"/>
                <a:cs typeface="Arial" panose="020B0604020202020204" pitchFamily="34" charset="0"/>
              </a:rPr>
              <a:t>jangan</a:t>
            </a:r>
            <a:r>
              <a:rPr lang="en-US" sz="1000" dirty="0">
                <a:solidFill>
                  <a:prstClr val="black"/>
                </a:solidFill>
                <a:latin typeface="Arial" panose="020B0604020202020204" pitchFamily="34" charset="0"/>
                <a:cs typeface="Arial" panose="020B0604020202020204" pitchFamily="34" charset="0"/>
              </a:rPr>
              <a:t> </a:t>
            </a:r>
            <a:r>
              <a:rPr lang="en-US" sz="1000" dirty="0" err="1">
                <a:solidFill>
                  <a:prstClr val="black"/>
                </a:solidFill>
                <a:latin typeface="Arial" panose="020B0604020202020204" pitchFamily="34" charset="0"/>
                <a:cs typeface="Arial" panose="020B0604020202020204" pitchFamily="34" charset="0"/>
              </a:rPr>
              <a:t>lupa</a:t>
            </a:r>
            <a:r>
              <a:rPr lang="en-US" sz="1000" dirty="0">
                <a:solidFill>
                  <a:prstClr val="black"/>
                </a:solidFill>
                <a:latin typeface="Arial" panose="020B0604020202020204" pitchFamily="34" charset="0"/>
                <a:cs typeface="Arial" panose="020B0604020202020204" pitchFamily="34" charset="0"/>
              </a:rPr>
              <a:t> </a:t>
            </a:r>
            <a:r>
              <a:rPr lang="en-US" sz="1000" dirty="0" err="1">
                <a:solidFill>
                  <a:prstClr val="black"/>
                </a:solidFill>
                <a:latin typeface="Arial" panose="020B0604020202020204" pitchFamily="34" charset="0"/>
                <a:cs typeface="Arial" panose="020B0604020202020204" pitchFamily="34" charset="0"/>
              </a:rPr>
              <a:t>simpan</a:t>
            </a:r>
            <a:endParaRPr lang="en-US" sz="1000" dirty="0">
              <a:solidFill>
                <a:prstClr val="black"/>
              </a:solidFill>
              <a:latin typeface="Arial" panose="020B0604020202020204" pitchFamily="34" charset="0"/>
              <a:cs typeface="Arial" panose="020B0604020202020204" pitchFamily="34" charset="0"/>
            </a:endParaRPr>
          </a:p>
        </p:txBody>
      </p:sp>
      <p:sp>
        <p:nvSpPr>
          <p:cNvPr id="24" name="Slide Number Placeholder 2"/>
          <p:cNvSpPr>
            <a:spLocks noGrp="1"/>
          </p:cNvSpPr>
          <p:nvPr/>
        </p:nvSpPr>
        <p:spPr>
          <a:xfrm>
            <a:off x="7113276" y="5006975"/>
            <a:ext cx="446405" cy="251460"/>
          </a:xfrm>
          <a:prstGeom prst="rect">
            <a:avLst/>
          </a:prstGeom>
          <a:solidFill>
            <a:srgbClr val="F9BE19"/>
          </a:solidFill>
        </p:spPr>
        <p:txBody>
          <a:bodyPr vert="horz" lIns="91365" tIns="45684" rIns="91365" bIns="45684"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32">
              <a:defRPr/>
            </a:pPr>
            <a:fld id="{05502A5B-6024-440D-A5A9-5A109256076E}" type="slidenum">
              <a:rPr lang="en-US" b="1">
                <a:solidFill>
                  <a:schemeClr val="tx1"/>
                </a:solidFill>
                <a:latin typeface="Calibri" panose="020F0502020204030204"/>
              </a:rPr>
              <a:pPr defTabSz="913632">
                <a:defRPr/>
              </a:pPr>
              <a:t>164</a:t>
            </a:fld>
            <a:endParaRPr lang="en-US" b="1">
              <a:solidFill>
                <a:schemeClr val="tx1"/>
              </a:solidFill>
              <a:latin typeface="Calibri" panose="020F0502020204030204"/>
            </a:endParaRPr>
          </a:p>
        </p:txBody>
      </p:sp>
      <p:sp>
        <p:nvSpPr>
          <p:cNvPr id="25" name="Title 3"/>
          <p:cNvSpPr>
            <a:spLocks noGrp="1"/>
          </p:cNvSpPr>
          <p:nvPr>
            <p:ph type="title"/>
          </p:nvPr>
        </p:nvSpPr>
        <p:spPr>
          <a:xfrm>
            <a:off x="209760" y="204960"/>
            <a:ext cx="6520220" cy="344032"/>
          </a:xfrm>
        </p:spPr>
        <p:txBody>
          <a:bodyPr>
            <a:noAutofit/>
          </a:bodyPr>
          <a:lstStyle/>
          <a:p>
            <a:pPr algn="l"/>
            <a:r>
              <a:rPr lang="en-US" dirty="0"/>
              <a:t>L</a:t>
            </a:r>
            <a:r>
              <a:rPr lang="id-ID" dirty="0"/>
              <a:t>anjutan ... (TAHAPAN PENGISIAN)</a:t>
            </a:r>
            <a:endParaRPr lang="en-US" dirty="0"/>
          </a:p>
        </p:txBody>
      </p:sp>
    </p:spTree>
    <p:extLst>
      <p:ext uri="{BB962C8B-B14F-4D97-AF65-F5344CB8AC3E}">
        <p14:creationId xmlns:p14="http://schemas.microsoft.com/office/powerpoint/2010/main" val="3864882758"/>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40000" y="720000"/>
            <a:ext cx="2572989" cy="446203"/>
          </a:xfrm>
          <a:prstGeom prst="rect">
            <a:avLst/>
          </a:prstGeom>
          <a:noFill/>
        </p:spPr>
        <p:txBody>
          <a:bodyPr wrap="none" lIns="91365" tIns="45684" rIns="91365" bIns="45684" rtlCol="0">
            <a:spAutoFit/>
          </a:bodyPr>
          <a:lstStyle/>
          <a:p>
            <a:pPr defTabSz="913632">
              <a:defRPr/>
            </a:pPr>
            <a:r>
              <a:rPr lang="en-US" sz="2300" spc="-150" dirty="0">
                <a:solidFill>
                  <a:srgbClr val="002060"/>
                </a:solidFill>
                <a:latin typeface="Source Sans Pro Light" panose="020B0403030403020204" pitchFamily="34" charset="0"/>
                <a:ea typeface="Source Sans Pro Light" panose="020B0403030403020204" pitchFamily="34" charset="0"/>
              </a:rPr>
              <a:t>input &amp; upload </a:t>
            </a:r>
            <a:r>
              <a:rPr lang="en-US" sz="2300" spc="-150" dirty="0" err="1">
                <a:solidFill>
                  <a:srgbClr val="002060"/>
                </a:solidFill>
                <a:latin typeface="Source Sans Pro Black" panose="020B0803030403020204" pitchFamily="34" charset="0"/>
                <a:ea typeface="Source Sans Pro Black" panose="020B0803030403020204" pitchFamily="34" charset="0"/>
              </a:rPr>
              <a:t>renstra</a:t>
            </a:r>
            <a:endParaRPr lang="id-ID" sz="2300" spc="-150" dirty="0">
              <a:solidFill>
                <a:srgbClr val="002060"/>
              </a:solidFill>
              <a:latin typeface="Source Sans Pro Black" panose="020B0803030403020204" pitchFamily="34" charset="0"/>
              <a:ea typeface="Source Sans Pro Black" panose="020B0803030403020204" pitchFamily="34" charset="0"/>
            </a:endParaRPr>
          </a:p>
        </p:txBody>
      </p:sp>
      <p:sp>
        <p:nvSpPr>
          <p:cNvPr id="4" name="Oval 3"/>
          <p:cNvSpPr>
            <a:spLocks noChangeAspect="1"/>
          </p:cNvSpPr>
          <p:nvPr/>
        </p:nvSpPr>
        <p:spPr>
          <a:xfrm>
            <a:off x="288000" y="864000"/>
            <a:ext cx="223219" cy="223219"/>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6649" tIns="28325" rIns="56649" bIns="28325" numCol="1" spcCol="0" rtlCol="0" fromWordArt="0" anchor="ctr" anchorCtr="0" forceAA="0" compatLnSpc="1">
            <a:noAutofit/>
          </a:bodyPr>
          <a:lstStyle/>
          <a:p>
            <a:pPr algn="ctr" defTabSz="913632">
              <a:defRPr/>
            </a:pPr>
            <a:endParaRPr lang="id-ID" sz="1100" spc="-150">
              <a:solidFill>
                <a:prstClr val="white"/>
              </a:solidFill>
              <a:latin typeface="Calibri" panose="020F0502020204030204"/>
            </a:endParaRPr>
          </a:p>
        </p:txBody>
      </p:sp>
      <p:pic>
        <p:nvPicPr>
          <p:cNvPr id="5" name="Picture 4" descr="A screenshot of a cell phone&#10;&#10;Description generated with very high confidenc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237" y="1535068"/>
            <a:ext cx="1453022" cy="1083712"/>
          </a:xfrm>
          <a:prstGeom prst="rect">
            <a:avLst/>
          </a:prstGeom>
        </p:spPr>
      </p:pic>
      <p:pic>
        <p:nvPicPr>
          <p:cNvPr id="6" name="Picture 5" descr="A screenshot of a cell phone&#10;&#10;Description generated with very high confidence"/>
          <p:cNvPicPr>
            <a:picLocks noChangeAspect="1"/>
          </p:cNvPicPr>
          <p:nvPr/>
        </p:nvPicPr>
        <p:blipFill rotWithShape="1">
          <a:blip r:embed="rId3">
            <a:extLst>
              <a:ext uri="{28A0092B-C50C-407E-A947-70E740481C1C}">
                <a14:useLocalDpi xmlns:a14="http://schemas.microsoft.com/office/drawing/2010/main" val="0"/>
              </a:ext>
            </a:extLst>
          </a:blip>
          <a:srcRect r="33998"/>
          <a:stretch>
            <a:fillRect/>
          </a:stretch>
        </p:blipFill>
        <p:spPr>
          <a:xfrm>
            <a:off x="1840539" y="1535068"/>
            <a:ext cx="1665521" cy="1083712"/>
          </a:xfrm>
          <a:prstGeom prst="rect">
            <a:avLst/>
          </a:prstGeom>
        </p:spPr>
      </p:pic>
      <p:pic>
        <p:nvPicPr>
          <p:cNvPr id="7" name="Picture 6" descr="A screenshot of a cell phone&#10;&#10;Description generated with very high confidence"/>
          <p:cNvPicPr>
            <a:picLocks noChangeAspect="1"/>
          </p:cNvPicPr>
          <p:nvPr/>
        </p:nvPicPr>
        <p:blipFill rotWithShape="1">
          <a:blip r:embed="rId4">
            <a:extLst>
              <a:ext uri="{28A0092B-C50C-407E-A947-70E740481C1C}">
                <a14:useLocalDpi xmlns:a14="http://schemas.microsoft.com/office/drawing/2010/main" val="0"/>
              </a:ext>
            </a:extLst>
          </a:blip>
          <a:srcRect l="29941" t="8203" r="15834" b="13515"/>
          <a:stretch>
            <a:fillRect/>
          </a:stretch>
        </p:blipFill>
        <p:spPr>
          <a:xfrm>
            <a:off x="3613353" y="1535068"/>
            <a:ext cx="412479" cy="1083712"/>
          </a:xfrm>
          <a:prstGeom prst="rect">
            <a:avLst/>
          </a:prstGeom>
        </p:spPr>
      </p:pic>
      <p:sp>
        <p:nvSpPr>
          <p:cNvPr id="8" name="TextBox 7"/>
          <p:cNvSpPr txBox="1"/>
          <p:nvPr/>
        </p:nvSpPr>
        <p:spPr>
          <a:xfrm>
            <a:off x="506148" y="2771403"/>
            <a:ext cx="1157538" cy="246149"/>
          </a:xfrm>
          <a:prstGeom prst="rect">
            <a:avLst/>
          </a:prstGeom>
          <a:noFill/>
        </p:spPr>
        <p:txBody>
          <a:bodyPr wrap="none" lIns="91365" tIns="45684" rIns="91365" bIns="45684" rtlCol="0">
            <a:spAutoFit/>
          </a:bodyPr>
          <a:lstStyle/>
          <a:p>
            <a:pPr defTabSz="913632">
              <a:defRPr/>
            </a:pPr>
            <a:r>
              <a:rPr lang="en-US" sz="1000" dirty="0" err="1">
                <a:solidFill>
                  <a:prstClr val="black"/>
                </a:solidFill>
                <a:latin typeface="Arial" panose="020B0604020202020204" pitchFamily="34" charset="0"/>
                <a:cs typeface="Arial" panose="020B0604020202020204" pitchFamily="34" charset="0"/>
              </a:rPr>
              <a:t>klik</a:t>
            </a:r>
            <a:r>
              <a:rPr lang="en-US" sz="1000" dirty="0">
                <a:solidFill>
                  <a:prstClr val="black"/>
                </a:solidFill>
                <a:latin typeface="Arial" panose="020B0604020202020204" pitchFamily="34" charset="0"/>
                <a:cs typeface="Arial" panose="020B0604020202020204" pitchFamily="34" charset="0"/>
              </a:rPr>
              <a:t> menu </a:t>
            </a:r>
            <a:r>
              <a:rPr lang="en-US" sz="1000" dirty="0" err="1">
                <a:solidFill>
                  <a:prstClr val="black"/>
                </a:solidFill>
                <a:latin typeface="Arial" panose="020B0604020202020204" pitchFamily="34" charset="0"/>
                <a:cs typeface="Arial" panose="020B0604020202020204" pitchFamily="34" charset="0"/>
              </a:rPr>
              <a:t>renstra</a:t>
            </a:r>
            <a:endParaRPr lang="id-ID" sz="1000" dirty="0">
              <a:solidFill>
                <a:prstClr val="black"/>
              </a:solidFill>
              <a:latin typeface="Arial" panose="020B0604020202020204" pitchFamily="34" charset="0"/>
              <a:cs typeface="Arial" panose="020B0604020202020204" pitchFamily="34" charset="0"/>
            </a:endParaRPr>
          </a:p>
        </p:txBody>
      </p:sp>
      <p:sp>
        <p:nvSpPr>
          <p:cNvPr id="9" name="TextBox 8"/>
          <p:cNvSpPr txBox="1"/>
          <p:nvPr/>
        </p:nvSpPr>
        <p:spPr>
          <a:xfrm>
            <a:off x="1995264" y="2771403"/>
            <a:ext cx="1468520" cy="246149"/>
          </a:xfrm>
          <a:prstGeom prst="rect">
            <a:avLst/>
          </a:prstGeom>
          <a:noFill/>
        </p:spPr>
        <p:txBody>
          <a:bodyPr wrap="none" lIns="91365" tIns="45684" rIns="91365" bIns="45684" rtlCol="0">
            <a:spAutoFit/>
          </a:bodyPr>
          <a:lstStyle/>
          <a:p>
            <a:pPr defTabSz="913632">
              <a:defRPr/>
            </a:pPr>
            <a:r>
              <a:rPr lang="en-US" sz="1000" dirty="0" err="1">
                <a:solidFill>
                  <a:prstClr val="black"/>
                </a:solidFill>
                <a:latin typeface="Arial" panose="020B0604020202020204" pitchFamily="34" charset="0"/>
                <a:cs typeface="Arial" panose="020B0604020202020204" pitchFamily="34" charset="0"/>
              </a:rPr>
              <a:t>sesuaikan</a:t>
            </a:r>
            <a:r>
              <a:rPr lang="en-US" sz="1000" dirty="0">
                <a:solidFill>
                  <a:prstClr val="black"/>
                </a:solidFill>
                <a:latin typeface="Arial" panose="020B0604020202020204" pitchFamily="34" charset="0"/>
                <a:cs typeface="Arial" panose="020B0604020202020204" pitchFamily="34" charset="0"/>
              </a:rPr>
              <a:t> </a:t>
            </a:r>
            <a:r>
              <a:rPr lang="en-US" sz="1000" dirty="0" err="1">
                <a:solidFill>
                  <a:prstClr val="black"/>
                </a:solidFill>
                <a:latin typeface="Arial" panose="020B0604020202020204" pitchFamily="34" charset="0"/>
                <a:cs typeface="Arial" panose="020B0604020202020204" pitchFamily="34" charset="0"/>
              </a:rPr>
              <a:t>dan</a:t>
            </a:r>
            <a:r>
              <a:rPr lang="en-US" sz="1000" dirty="0">
                <a:solidFill>
                  <a:prstClr val="black"/>
                </a:solidFill>
                <a:latin typeface="Arial" panose="020B0604020202020204" pitchFamily="34" charset="0"/>
                <a:cs typeface="Arial" panose="020B0604020202020204" pitchFamily="34" charset="0"/>
              </a:rPr>
              <a:t> </a:t>
            </a:r>
            <a:r>
              <a:rPr lang="en-US" sz="1000" dirty="0" err="1">
                <a:solidFill>
                  <a:prstClr val="black"/>
                </a:solidFill>
                <a:latin typeface="Arial" panose="020B0604020202020204" pitchFamily="34" charset="0"/>
                <a:cs typeface="Arial" panose="020B0604020202020204" pitchFamily="34" charset="0"/>
              </a:rPr>
              <a:t>klik</a:t>
            </a:r>
            <a:r>
              <a:rPr lang="en-US" sz="1000" dirty="0">
                <a:solidFill>
                  <a:prstClr val="black"/>
                </a:solidFill>
                <a:latin typeface="Arial" panose="020B0604020202020204" pitchFamily="34" charset="0"/>
                <a:cs typeface="Arial" panose="020B0604020202020204" pitchFamily="34" charset="0"/>
              </a:rPr>
              <a:t> </a:t>
            </a:r>
            <a:r>
              <a:rPr lang="en-US" sz="1000" dirty="0" err="1">
                <a:solidFill>
                  <a:prstClr val="black"/>
                </a:solidFill>
                <a:latin typeface="Arial" panose="020B0604020202020204" pitchFamily="34" charset="0"/>
                <a:cs typeface="Arial" panose="020B0604020202020204" pitchFamily="34" charset="0"/>
              </a:rPr>
              <a:t>cari</a:t>
            </a:r>
            <a:endParaRPr lang="id-ID" sz="1000" dirty="0">
              <a:solidFill>
                <a:prstClr val="black"/>
              </a:solidFill>
              <a:latin typeface="Arial" panose="020B0604020202020204" pitchFamily="34" charset="0"/>
              <a:cs typeface="Arial" panose="020B0604020202020204" pitchFamily="34" charset="0"/>
            </a:endParaRPr>
          </a:p>
        </p:txBody>
      </p:sp>
      <p:sp>
        <p:nvSpPr>
          <p:cNvPr id="10" name="Oval 9"/>
          <p:cNvSpPr/>
          <p:nvPr/>
        </p:nvSpPr>
        <p:spPr>
          <a:xfrm>
            <a:off x="3627855" y="1646022"/>
            <a:ext cx="223219" cy="223219"/>
          </a:xfrm>
          <a:prstGeom prst="ellipse">
            <a:avLst/>
          </a:prstGeom>
          <a:noFill/>
          <a:ln w="28575">
            <a:solidFill>
              <a:srgbClr val="D7554D"/>
            </a:solidFill>
          </a:ln>
        </p:spPr>
        <p:style>
          <a:lnRef idx="2">
            <a:schemeClr val="accent1">
              <a:shade val="50000"/>
            </a:schemeClr>
          </a:lnRef>
          <a:fillRef idx="1">
            <a:schemeClr val="accent1"/>
          </a:fillRef>
          <a:effectRef idx="0">
            <a:schemeClr val="accent1"/>
          </a:effectRef>
          <a:fontRef idx="minor">
            <a:schemeClr val="lt1"/>
          </a:fontRef>
        </p:style>
        <p:txBody>
          <a:bodyPr lIns="91365" tIns="45684" rIns="91365" bIns="45684" rtlCol="0" anchor="ctr"/>
          <a:lstStyle/>
          <a:p>
            <a:pPr algn="ctr" defTabSz="913632">
              <a:defRPr/>
            </a:pPr>
            <a:endParaRPr lang="id-ID" sz="1000">
              <a:solidFill>
                <a:prstClr val="white"/>
              </a:solidFill>
              <a:latin typeface="Arial" panose="020B0604020202020204" pitchFamily="34" charset="0"/>
              <a:cs typeface="Arial" panose="020B0604020202020204" pitchFamily="34" charset="0"/>
            </a:endParaRPr>
          </a:p>
        </p:txBody>
      </p:sp>
      <p:pic>
        <p:nvPicPr>
          <p:cNvPr id="11" name="Graphic 215" descr="Line Arrow: Clockwise curve"/>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8885352">
            <a:off x="3915444" y="1646022"/>
            <a:ext cx="223219" cy="223219"/>
          </a:xfrm>
          <a:prstGeom prst="rect">
            <a:avLst/>
          </a:prstGeom>
        </p:spPr>
      </p:pic>
      <p:sp>
        <p:nvSpPr>
          <p:cNvPr id="12" name="TextBox 11"/>
          <p:cNvSpPr txBox="1"/>
          <p:nvPr/>
        </p:nvSpPr>
        <p:spPr>
          <a:xfrm>
            <a:off x="4073482" y="1867004"/>
            <a:ext cx="625341" cy="1015590"/>
          </a:xfrm>
          <a:prstGeom prst="rect">
            <a:avLst/>
          </a:prstGeom>
          <a:noFill/>
        </p:spPr>
        <p:txBody>
          <a:bodyPr wrap="none" lIns="91365" tIns="45684" rIns="91365" bIns="45684" rtlCol="0">
            <a:spAutoFit/>
          </a:bodyPr>
          <a:lstStyle/>
          <a:p>
            <a:pPr defTabSz="913632">
              <a:defRPr/>
            </a:pPr>
            <a:r>
              <a:rPr lang="en-US" sz="1000" dirty="0" err="1">
                <a:solidFill>
                  <a:prstClr val="black"/>
                </a:solidFill>
                <a:latin typeface="Arial" panose="020B0604020202020204" pitchFamily="34" charset="0"/>
                <a:cs typeface="Arial" panose="020B0604020202020204" pitchFamily="34" charset="0"/>
              </a:rPr>
              <a:t>kelola</a:t>
            </a:r>
            <a:endParaRPr lang="en-US" sz="1000" dirty="0">
              <a:solidFill>
                <a:prstClr val="black"/>
              </a:solidFill>
              <a:latin typeface="Arial" panose="020B0604020202020204" pitchFamily="34" charset="0"/>
              <a:cs typeface="Arial" panose="020B0604020202020204" pitchFamily="34" charset="0"/>
            </a:endParaRPr>
          </a:p>
          <a:p>
            <a:pPr defTabSz="913632">
              <a:defRPr/>
            </a:pPr>
            <a:r>
              <a:rPr lang="en-US" sz="1000" dirty="0" err="1">
                <a:solidFill>
                  <a:prstClr val="black"/>
                </a:solidFill>
                <a:latin typeface="Arial" panose="020B0604020202020204" pitchFamily="34" charset="0"/>
                <a:cs typeface="Arial" panose="020B0604020202020204" pitchFamily="34" charset="0"/>
              </a:rPr>
              <a:t>isian</a:t>
            </a:r>
            <a:endParaRPr lang="en-US" sz="1000" dirty="0">
              <a:solidFill>
                <a:prstClr val="black"/>
              </a:solidFill>
              <a:latin typeface="Arial" panose="020B0604020202020204" pitchFamily="34" charset="0"/>
              <a:cs typeface="Arial" panose="020B0604020202020204" pitchFamily="34" charset="0"/>
            </a:endParaRPr>
          </a:p>
          <a:p>
            <a:pPr defTabSz="913632">
              <a:defRPr/>
            </a:pPr>
            <a:r>
              <a:rPr lang="en-US" sz="1000" dirty="0">
                <a:solidFill>
                  <a:prstClr val="black"/>
                </a:solidFill>
                <a:latin typeface="Arial" panose="020B0604020202020204" pitchFamily="34" charset="0"/>
                <a:cs typeface="Arial" panose="020B0604020202020204" pitchFamily="34" charset="0"/>
              </a:rPr>
              <a:t>target</a:t>
            </a:r>
          </a:p>
          <a:p>
            <a:pPr defTabSz="913632">
              <a:defRPr/>
            </a:pPr>
            <a:r>
              <a:rPr lang="en-US" sz="1000" dirty="0" err="1">
                <a:solidFill>
                  <a:prstClr val="black"/>
                </a:solidFill>
                <a:latin typeface="Arial" panose="020B0604020202020204" pitchFamily="34" charset="0"/>
                <a:cs typeface="Arial" panose="020B0604020202020204" pitchFamily="34" charset="0"/>
              </a:rPr>
              <a:t>renstra</a:t>
            </a:r>
            <a:endParaRPr lang="en-US" sz="1000" dirty="0">
              <a:solidFill>
                <a:prstClr val="black"/>
              </a:solidFill>
              <a:latin typeface="Arial" panose="020B0604020202020204" pitchFamily="34" charset="0"/>
              <a:cs typeface="Arial" panose="020B0604020202020204" pitchFamily="34" charset="0"/>
            </a:endParaRPr>
          </a:p>
          <a:p>
            <a:pPr defTabSz="913632">
              <a:defRPr/>
            </a:pPr>
            <a:r>
              <a:rPr lang="en-US" sz="1000" dirty="0" err="1">
                <a:solidFill>
                  <a:prstClr val="black"/>
                </a:solidFill>
                <a:latin typeface="Arial" panose="020B0604020202020204" pitchFamily="34" charset="0"/>
                <a:cs typeface="Arial" panose="020B0604020202020204" pitchFamily="34" charset="0"/>
              </a:rPr>
              <a:t>untuk</a:t>
            </a:r>
            <a:endParaRPr lang="en-US" sz="1000" dirty="0">
              <a:solidFill>
                <a:prstClr val="black"/>
              </a:solidFill>
              <a:latin typeface="Arial" panose="020B0604020202020204" pitchFamily="34" charset="0"/>
              <a:cs typeface="Arial" panose="020B0604020202020204" pitchFamily="34" charset="0"/>
            </a:endParaRPr>
          </a:p>
          <a:p>
            <a:pPr defTabSz="913632">
              <a:defRPr/>
            </a:pPr>
            <a:r>
              <a:rPr lang="en-US" sz="1000" dirty="0" err="1">
                <a:solidFill>
                  <a:prstClr val="black"/>
                </a:solidFill>
                <a:latin typeface="Arial" panose="020B0604020202020204" pitchFamily="34" charset="0"/>
                <a:cs typeface="Arial" panose="020B0604020202020204" pitchFamily="34" charset="0"/>
              </a:rPr>
              <a:t>mengisi</a:t>
            </a:r>
            <a:endParaRPr lang="id-ID" sz="1000" dirty="0">
              <a:solidFill>
                <a:prstClr val="black"/>
              </a:solidFill>
              <a:latin typeface="Arial" panose="020B0604020202020204" pitchFamily="34" charset="0"/>
              <a:cs typeface="Arial" panose="020B0604020202020204" pitchFamily="34" charset="0"/>
            </a:endParaRPr>
          </a:p>
        </p:txBody>
      </p:sp>
      <p:cxnSp>
        <p:nvCxnSpPr>
          <p:cNvPr id="13" name="Straight Connector 12"/>
          <p:cNvCxnSpPr/>
          <p:nvPr/>
        </p:nvCxnSpPr>
        <p:spPr>
          <a:xfrm>
            <a:off x="4657276" y="1091063"/>
            <a:ext cx="0" cy="2578855"/>
          </a:xfrm>
          <a:prstGeom prst="line">
            <a:avLst/>
          </a:prstGeom>
          <a:ln w="12700">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708160" y="1376667"/>
            <a:ext cx="2708297" cy="1954308"/>
          </a:xfrm>
          <a:prstGeom prst="rect">
            <a:avLst/>
          </a:prstGeom>
          <a:noFill/>
        </p:spPr>
        <p:txBody>
          <a:bodyPr wrap="square" lIns="91365" tIns="45684" rIns="91365" bIns="45684" rtlCol="0">
            <a:spAutoFit/>
          </a:bodyPr>
          <a:lstStyle/>
          <a:p>
            <a:pPr marL="342612" indent="-342612" defTabSz="913632">
              <a:buFont typeface="+mj-lt"/>
              <a:buAutoNum type="arabicPeriod"/>
              <a:defRPr/>
            </a:pPr>
            <a:r>
              <a:rPr lang="en-US" sz="1100" dirty="0" err="1">
                <a:solidFill>
                  <a:prstClr val="black"/>
                </a:solidFill>
                <a:latin typeface="Arial" panose="020B0604020202020204" pitchFamily="34" charset="0"/>
                <a:ea typeface="Source Sans Pro" panose="020B0503030403020204" pitchFamily="34" charset="0"/>
                <a:cs typeface="Arial" panose="020B0604020202020204" pitchFamily="34" charset="0"/>
              </a:rPr>
              <a:t>Renstra</a:t>
            </a:r>
            <a:r>
              <a:rPr lang="en-US" sz="1100" dirty="0">
                <a:solidFill>
                  <a:prstClr val="black"/>
                </a:solidFill>
                <a:latin typeface="Arial" panose="020B0604020202020204" pitchFamily="34" charset="0"/>
                <a:ea typeface="Source Sans Pro" panose="020B0503030403020204" pitchFamily="34" charset="0"/>
                <a:cs typeface="Arial" panose="020B0604020202020204" pitchFamily="34" charset="0"/>
              </a:rPr>
              <a:t> </a:t>
            </a:r>
            <a:r>
              <a:rPr lang="en-US" sz="1100" dirty="0" err="1">
                <a:solidFill>
                  <a:prstClr val="black"/>
                </a:solidFill>
                <a:latin typeface="Arial" panose="020B0604020202020204" pitchFamily="34" charset="0"/>
                <a:ea typeface="Source Sans Pro" panose="020B0503030403020204" pitchFamily="34" charset="0"/>
                <a:cs typeface="Arial" panose="020B0604020202020204" pitchFamily="34" charset="0"/>
              </a:rPr>
              <a:t>Es</a:t>
            </a:r>
            <a:r>
              <a:rPr lang="en-US" sz="1100" dirty="0">
                <a:solidFill>
                  <a:prstClr val="black"/>
                </a:solidFill>
                <a:latin typeface="Arial" panose="020B0604020202020204" pitchFamily="34" charset="0"/>
                <a:ea typeface="Source Sans Pro" panose="020B0503030403020204" pitchFamily="34" charset="0"/>
                <a:cs typeface="Arial" panose="020B0604020202020204" pitchFamily="34" charset="0"/>
              </a:rPr>
              <a:t>. II </a:t>
            </a:r>
            <a:r>
              <a:rPr lang="en-US" sz="1100" dirty="0" err="1">
                <a:solidFill>
                  <a:prstClr val="black"/>
                </a:solidFill>
                <a:latin typeface="Arial" panose="020B0604020202020204" pitchFamily="34" charset="0"/>
                <a:ea typeface="Source Sans Pro" panose="020B0503030403020204" pitchFamily="34" charset="0"/>
                <a:cs typeface="Arial" panose="020B0604020202020204" pitchFamily="34" charset="0"/>
              </a:rPr>
              <a:t>ke</a:t>
            </a:r>
            <a:r>
              <a:rPr lang="en-US" sz="1100" dirty="0">
                <a:solidFill>
                  <a:prstClr val="black"/>
                </a:solidFill>
                <a:latin typeface="Arial" panose="020B0604020202020204" pitchFamily="34" charset="0"/>
                <a:ea typeface="Source Sans Pro" panose="020B0503030403020204" pitchFamily="34" charset="0"/>
                <a:cs typeface="Arial" panose="020B0604020202020204" pitchFamily="34" charset="0"/>
              </a:rPr>
              <a:t> </a:t>
            </a:r>
            <a:r>
              <a:rPr lang="en-US" sz="1100" dirty="0" err="1">
                <a:solidFill>
                  <a:prstClr val="black"/>
                </a:solidFill>
                <a:latin typeface="Arial" panose="020B0604020202020204" pitchFamily="34" charset="0"/>
                <a:ea typeface="Source Sans Pro" panose="020B0503030403020204" pitchFamily="34" charset="0"/>
                <a:cs typeface="Arial" panose="020B0604020202020204" pitchFamily="34" charset="0"/>
              </a:rPr>
              <a:t>bawah</a:t>
            </a:r>
            <a:r>
              <a:rPr lang="en-US" sz="1100" dirty="0">
                <a:solidFill>
                  <a:prstClr val="black"/>
                </a:solidFill>
                <a:latin typeface="Arial" panose="020B0604020202020204" pitchFamily="34" charset="0"/>
                <a:ea typeface="Source Sans Pro" panose="020B0503030403020204" pitchFamily="34" charset="0"/>
                <a:cs typeface="Arial" panose="020B0604020202020204" pitchFamily="34" charset="0"/>
              </a:rPr>
              <a:t> </a:t>
            </a:r>
            <a:r>
              <a:rPr lang="en-US" sz="1100" dirty="0" err="1">
                <a:solidFill>
                  <a:prstClr val="black"/>
                </a:solidFill>
                <a:latin typeface="Arial" panose="020B0604020202020204" pitchFamily="34" charset="0"/>
                <a:ea typeface="Source Sans Pro" panose="020B0503030403020204" pitchFamily="34" charset="0"/>
                <a:cs typeface="Arial" panose="020B0604020202020204" pitchFamily="34" charset="0"/>
              </a:rPr>
              <a:t>harus</a:t>
            </a:r>
            <a:r>
              <a:rPr lang="en-US" sz="1100" dirty="0">
                <a:solidFill>
                  <a:prstClr val="black"/>
                </a:solidFill>
                <a:latin typeface="Arial" panose="020B0604020202020204" pitchFamily="34" charset="0"/>
                <a:ea typeface="Source Sans Pro" panose="020B0503030403020204" pitchFamily="34" charset="0"/>
                <a:cs typeface="Arial" panose="020B0604020202020204" pitchFamily="34" charset="0"/>
              </a:rPr>
              <a:t> </a:t>
            </a:r>
            <a:r>
              <a:rPr lang="en-US" sz="1100" dirty="0" err="1">
                <a:solidFill>
                  <a:prstClr val="black"/>
                </a:solidFill>
                <a:latin typeface="Arial" panose="020B0604020202020204" pitchFamily="34" charset="0"/>
                <a:ea typeface="Source Sans Pro" panose="020B0503030403020204" pitchFamily="34" charset="0"/>
                <a:cs typeface="Arial" panose="020B0604020202020204" pitchFamily="34" charset="0"/>
              </a:rPr>
              <a:t>mengikuti</a:t>
            </a:r>
            <a:r>
              <a:rPr lang="en-US" sz="1100" dirty="0">
                <a:solidFill>
                  <a:prstClr val="black"/>
                </a:solidFill>
                <a:latin typeface="Arial" panose="020B0604020202020204" pitchFamily="34" charset="0"/>
                <a:ea typeface="Source Sans Pro" panose="020B0503030403020204" pitchFamily="34" charset="0"/>
                <a:cs typeface="Arial" panose="020B0604020202020204" pitchFamily="34" charset="0"/>
              </a:rPr>
              <a:t> </a:t>
            </a:r>
            <a:r>
              <a:rPr lang="en-US" sz="1100" dirty="0" err="1">
                <a:solidFill>
                  <a:prstClr val="black"/>
                </a:solidFill>
                <a:latin typeface="Arial" panose="020B0604020202020204" pitchFamily="34" charset="0"/>
                <a:ea typeface="Source Sans Pro" panose="020B0503030403020204" pitchFamily="34" charset="0"/>
                <a:cs typeface="Arial" panose="020B0604020202020204" pitchFamily="34" charset="0"/>
              </a:rPr>
              <a:t>Renstra</a:t>
            </a:r>
            <a:r>
              <a:rPr lang="en-US" sz="1100" dirty="0">
                <a:solidFill>
                  <a:prstClr val="black"/>
                </a:solidFill>
                <a:latin typeface="Arial" panose="020B0604020202020204" pitchFamily="34" charset="0"/>
                <a:ea typeface="Source Sans Pro" panose="020B0503030403020204" pitchFamily="34" charset="0"/>
                <a:cs typeface="Arial" panose="020B0604020202020204" pitchFamily="34" charset="0"/>
              </a:rPr>
              <a:t> </a:t>
            </a:r>
            <a:br>
              <a:rPr lang="en-US" sz="1100" dirty="0">
                <a:solidFill>
                  <a:prstClr val="black"/>
                </a:solidFill>
                <a:latin typeface="Arial" panose="020B0604020202020204" pitchFamily="34" charset="0"/>
                <a:ea typeface="Source Sans Pro" panose="020B0503030403020204" pitchFamily="34" charset="0"/>
                <a:cs typeface="Arial" panose="020B0604020202020204" pitchFamily="34" charset="0"/>
              </a:rPr>
            </a:br>
            <a:r>
              <a:rPr lang="en-US" sz="1100" dirty="0" err="1">
                <a:solidFill>
                  <a:prstClr val="black"/>
                </a:solidFill>
                <a:latin typeface="Arial" panose="020B0604020202020204" pitchFamily="34" charset="0"/>
                <a:ea typeface="Source Sans Pro" panose="020B0503030403020204" pitchFamily="34" charset="0"/>
                <a:cs typeface="Arial" panose="020B0604020202020204" pitchFamily="34" charset="0"/>
              </a:rPr>
              <a:t>Es</a:t>
            </a:r>
            <a:r>
              <a:rPr lang="en-US" sz="1100" dirty="0">
                <a:solidFill>
                  <a:prstClr val="black"/>
                </a:solidFill>
                <a:latin typeface="Arial" panose="020B0604020202020204" pitchFamily="34" charset="0"/>
                <a:ea typeface="Source Sans Pro" panose="020B0503030403020204" pitchFamily="34" charset="0"/>
                <a:cs typeface="Arial" panose="020B0604020202020204" pitchFamily="34" charset="0"/>
              </a:rPr>
              <a:t>. I, </a:t>
            </a:r>
            <a:r>
              <a:rPr lang="en-US" sz="1100" dirty="0" err="1">
                <a:solidFill>
                  <a:prstClr val="black"/>
                </a:solidFill>
                <a:latin typeface="Arial" panose="020B0604020202020204" pitchFamily="34" charset="0"/>
                <a:ea typeface="Source Sans Pro" panose="020B0503030403020204" pitchFamily="34" charset="0"/>
                <a:cs typeface="Arial" panose="020B0604020202020204" pitchFamily="34" charset="0"/>
              </a:rPr>
              <a:t>tidak</a:t>
            </a:r>
            <a:r>
              <a:rPr lang="en-US" sz="1100" dirty="0">
                <a:solidFill>
                  <a:prstClr val="black"/>
                </a:solidFill>
                <a:latin typeface="Arial" panose="020B0604020202020204" pitchFamily="34" charset="0"/>
                <a:ea typeface="Source Sans Pro" panose="020B0503030403020204" pitchFamily="34" charset="0"/>
                <a:cs typeface="Arial" panose="020B0604020202020204" pitchFamily="34" charset="0"/>
              </a:rPr>
              <a:t> </a:t>
            </a:r>
            <a:r>
              <a:rPr lang="en-US" sz="1100" dirty="0" err="1">
                <a:solidFill>
                  <a:prstClr val="black"/>
                </a:solidFill>
                <a:latin typeface="Arial" panose="020B0604020202020204" pitchFamily="34" charset="0"/>
                <a:ea typeface="Source Sans Pro" panose="020B0503030403020204" pitchFamily="34" charset="0"/>
                <a:cs typeface="Arial" panose="020B0604020202020204" pitchFamily="34" charset="0"/>
              </a:rPr>
              <a:t>boleh</a:t>
            </a:r>
            <a:r>
              <a:rPr lang="en-US" sz="1100" dirty="0">
                <a:solidFill>
                  <a:prstClr val="black"/>
                </a:solidFill>
                <a:latin typeface="Arial" panose="020B0604020202020204" pitchFamily="34" charset="0"/>
                <a:ea typeface="Source Sans Pro" panose="020B0503030403020204" pitchFamily="34" charset="0"/>
                <a:cs typeface="Arial" panose="020B0604020202020204" pitchFamily="34" charset="0"/>
              </a:rPr>
              <a:t> </a:t>
            </a:r>
            <a:r>
              <a:rPr lang="en-US" sz="1100" dirty="0" err="1">
                <a:solidFill>
                  <a:prstClr val="black"/>
                </a:solidFill>
                <a:latin typeface="Arial" panose="020B0604020202020204" pitchFamily="34" charset="0"/>
                <a:ea typeface="Source Sans Pro" panose="020B0503030403020204" pitchFamily="34" charset="0"/>
                <a:cs typeface="Arial" panose="020B0604020202020204" pitchFamily="34" charset="0"/>
              </a:rPr>
              <a:t>keluar</a:t>
            </a:r>
            <a:r>
              <a:rPr lang="en-US" sz="1100" dirty="0">
                <a:solidFill>
                  <a:prstClr val="black"/>
                </a:solidFill>
                <a:latin typeface="Arial" panose="020B0604020202020204" pitchFamily="34" charset="0"/>
                <a:ea typeface="Source Sans Pro" panose="020B0503030403020204" pitchFamily="34" charset="0"/>
                <a:cs typeface="Arial" panose="020B0604020202020204" pitchFamily="34" charset="0"/>
              </a:rPr>
              <a:t> </a:t>
            </a:r>
            <a:r>
              <a:rPr lang="en-US" sz="1100" dirty="0" err="1">
                <a:solidFill>
                  <a:prstClr val="black"/>
                </a:solidFill>
                <a:latin typeface="Arial" panose="020B0604020202020204" pitchFamily="34" charset="0"/>
                <a:ea typeface="Source Sans Pro" panose="020B0503030403020204" pitchFamily="34" charset="0"/>
                <a:cs typeface="Arial" panose="020B0604020202020204" pitchFamily="34" charset="0"/>
              </a:rPr>
              <a:t>dari</a:t>
            </a:r>
            <a:r>
              <a:rPr lang="en-US" sz="1100" dirty="0">
                <a:solidFill>
                  <a:prstClr val="black"/>
                </a:solidFill>
                <a:latin typeface="Arial" panose="020B0604020202020204" pitchFamily="34" charset="0"/>
                <a:ea typeface="Source Sans Pro" panose="020B0503030403020204" pitchFamily="34" charset="0"/>
                <a:cs typeface="Arial" panose="020B0604020202020204" pitchFamily="34" charset="0"/>
              </a:rPr>
              <a:t> </a:t>
            </a:r>
            <a:r>
              <a:rPr lang="en-US" sz="1100" dirty="0" err="1">
                <a:solidFill>
                  <a:prstClr val="black"/>
                </a:solidFill>
                <a:latin typeface="Arial" panose="020B0604020202020204" pitchFamily="34" charset="0"/>
                <a:ea typeface="Source Sans Pro" panose="020B0503030403020204" pitchFamily="34" charset="0"/>
                <a:cs typeface="Arial" panose="020B0604020202020204" pitchFamily="34" charset="0"/>
              </a:rPr>
              <a:t>Renstra</a:t>
            </a:r>
            <a:r>
              <a:rPr lang="en-US" sz="1100" dirty="0">
                <a:solidFill>
                  <a:prstClr val="black"/>
                </a:solidFill>
                <a:latin typeface="Arial" panose="020B0604020202020204" pitchFamily="34" charset="0"/>
                <a:ea typeface="Source Sans Pro" panose="020B0503030403020204" pitchFamily="34" charset="0"/>
                <a:cs typeface="Arial" panose="020B0604020202020204" pitchFamily="34" charset="0"/>
              </a:rPr>
              <a:t> </a:t>
            </a:r>
            <a:r>
              <a:rPr lang="en-US" sz="1100" dirty="0" err="1">
                <a:solidFill>
                  <a:prstClr val="black"/>
                </a:solidFill>
                <a:latin typeface="Arial" panose="020B0604020202020204" pitchFamily="34" charset="0"/>
                <a:ea typeface="Source Sans Pro" panose="020B0503030403020204" pitchFamily="34" charset="0"/>
                <a:cs typeface="Arial" panose="020B0604020202020204" pitchFamily="34" charset="0"/>
              </a:rPr>
              <a:t>Es</a:t>
            </a:r>
            <a:r>
              <a:rPr lang="en-US" sz="1100" dirty="0">
                <a:solidFill>
                  <a:prstClr val="black"/>
                </a:solidFill>
                <a:latin typeface="Arial" panose="020B0604020202020204" pitchFamily="34" charset="0"/>
                <a:ea typeface="Source Sans Pro" panose="020B0503030403020204" pitchFamily="34" charset="0"/>
                <a:cs typeface="Arial" panose="020B0604020202020204" pitchFamily="34" charset="0"/>
              </a:rPr>
              <a:t>. I</a:t>
            </a:r>
          </a:p>
          <a:p>
            <a:pPr marL="342612" indent="-342612" defTabSz="913632">
              <a:buFont typeface="+mj-lt"/>
              <a:buAutoNum type="arabicPeriod"/>
              <a:defRPr/>
            </a:pPr>
            <a:r>
              <a:rPr lang="en-US" sz="1100" dirty="0" err="1">
                <a:solidFill>
                  <a:prstClr val="black"/>
                </a:solidFill>
                <a:latin typeface="Arial" panose="020B0604020202020204" pitchFamily="34" charset="0"/>
                <a:ea typeface="Source Sans Pro" panose="020B0503030403020204" pitchFamily="34" charset="0"/>
                <a:cs typeface="Arial" panose="020B0604020202020204" pitchFamily="34" charset="0"/>
              </a:rPr>
              <a:t>Dokumen</a:t>
            </a:r>
            <a:r>
              <a:rPr lang="en-US" sz="1100" dirty="0">
                <a:solidFill>
                  <a:prstClr val="black"/>
                </a:solidFill>
                <a:latin typeface="Arial" panose="020B0604020202020204" pitchFamily="34" charset="0"/>
                <a:ea typeface="Source Sans Pro" panose="020B0503030403020204" pitchFamily="34" charset="0"/>
                <a:cs typeface="Arial" panose="020B0604020202020204" pitchFamily="34" charset="0"/>
              </a:rPr>
              <a:t> </a:t>
            </a:r>
            <a:r>
              <a:rPr lang="en-US" sz="1100" dirty="0" err="1">
                <a:solidFill>
                  <a:prstClr val="black"/>
                </a:solidFill>
                <a:latin typeface="Arial" panose="020B0604020202020204" pitchFamily="34" charset="0"/>
                <a:ea typeface="Source Sans Pro" panose="020B0503030403020204" pitchFamily="34" charset="0"/>
                <a:cs typeface="Arial" panose="020B0604020202020204" pitchFamily="34" charset="0"/>
              </a:rPr>
              <a:t>baru</a:t>
            </a:r>
            <a:r>
              <a:rPr lang="en-US" sz="1100" dirty="0">
                <a:solidFill>
                  <a:prstClr val="black"/>
                </a:solidFill>
                <a:latin typeface="Arial" panose="020B0604020202020204" pitchFamily="34" charset="0"/>
                <a:ea typeface="Source Sans Pro" panose="020B0503030403020204" pitchFamily="34" charset="0"/>
                <a:cs typeface="Arial" panose="020B0604020202020204" pitchFamily="34" charset="0"/>
              </a:rPr>
              <a:t> </a:t>
            </a:r>
            <a:r>
              <a:rPr lang="en-US" sz="1100" dirty="0" err="1">
                <a:solidFill>
                  <a:prstClr val="black"/>
                </a:solidFill>
                <a:latin typeface="Arial" panose="020B0604020202020204" pitchFamily="34" charset="0"/>
                <a:ea typeface="Source Sans Pro" panose="020B0503030403020204" pitchFamily="34" charset="0"/>
                <a:cs typeface="Arial" panose="020B0604020202020204" pitchFamily="34" charset="0"/>
              </a:rPr>
              <a:t>terupload</a:t>
            </a:r>
            <a:r>
              <a:rPr lang="en-US" sz="1100" dirty="0">
                <a:solidFill>
                  <a:prstClr val="black"/>
                </a:solidFill>
                <a:latin typeface="Arial" panose="020B0604020202020204" pitchFamily="34" charset="0"/>
                <a:ea typeface="Source Sans Pro" panose="020B0503030403020204" pitchFamily="34" charset="0"/>
                <a:cs typeface="Arial" panose="020B0604020202020204" pitchFamily="34" charset="0"/>
              </a:rPr>
              <a:t> </a:t>
            </a:r>
            <a:r>
              <a:rPr lang="en-US" sz="1100" dirty="0" err="1">
                <a:solidFill>
                  <a:prstClr val="black"/>
                </a:solidFill>
                <a:latin typeface="Arial" panose="020B0604020202020204" pitchFamily="34" charset="0"/>
                <a:ea typeface="Source Sans Pro" panose="020B0503030403020204" pitchFamily="34" charset="0"/>
                <a:cs typeface="Arial" panose="020B0604020202020204" pitchFamily="34" charset="0"/>
              </a:rPr>
              <a:t>saat</a:t>
            </a:r>
            <a:r>
              <a:rPr lang="en-US" sz="1100" dirty="0">
                <a:solidFill>
                  <a:prstClr val="black"/>
                </a:solidFill>
                <a:latin typeface="Arial" panose="020B0604020202020204" pitchFamily="34" charset="0"/>
                <a:ea typeface="Source Sans Pro" panose="020B0503030403020204" pitchFamily="34" charset="0"/>
                <a:cs typeface="Arial" panose="020B0604020202020204" pitchFamily="34" charset="0"/>
              </a:rPr>
              <a:t> </a:t>
            </a:r>
            <a:r>
              <a:rPr lang="en-US" sz="1100" dirty="0" err="1">
                <a:solidFill>
                  <a:prstClr val="black"/>
                </a:solidFill>
                <a:latin typeface="Arial" panose="020B0604020202020204" pitchFamily="34" charset="0"/>
                <a:ea typeface="Source Sans Pro" panose="020B0503030403020204" pitchFamily="34" charset="0"/>
                <a:cs typeface="Arial" panose="020B0604020202020204" pitchFamily="34" charset="0"/>
              </a:rPr>
              <a:t>mengklik</a:t>
            </a:r>
            <a:r>
              <a:rPr lang="en-US" sz="1100" dirty="0">
                <a:solidFill>
                  <a:prstClr val="black"/>
                </a:solidFill>
                <a:latin typeface="Arial" panose="020B0604020202020204" pitchFamily="34" charset="0"/>
                <a:ea typeface="Source Sans Pro" panose="020B0503030403020204" pitchFamily="34" charset="0"/>
                <a:cs typeface="Arial" panose="020B0604020202020204" pitchFamily="34" charset="0"/>
              </a:rPr>
              <a:t> </a:t>
            </a:r>
            <a:r>
              <a:rPr lang="en-US" sz="1100" dirty="0" err="1">
                <a:solidFill>
                  <a:prstClr val="black"/>
                </a:solidFill>
                <a:latin typeface="Arial" panose="020B0604020202020204" pitchFamily="34" charset="0"/>
                <a:ea typeface="Source Sans Pro" panose="020B0503030403020204" pitchFamily="34" charset="0"/>
                <a:cs typeface="Arial" panose="020B0604020202020204" pitchFamily="34" charset="0"/>
              </a:rPr>
              <a:t>simpan</a:t>
            </a:r>
            <a:endParaRPr lang="en-US" sz="1100" dirty="0">
              <a:solidFill>
                <a:prstClr val="black"/>
              </a:solidFill>
              <a:latin typeface="Arial" panose="020B0604020202020204" pitchFamily="34" charset="0"/>
              <a:ea typeface="Source Sans Pro" panose="020B0503030403020204" pitchFamily="34" charset="0"/>
              <a:cs typeface="Arial" panose="020B0604020202020204" pitchFamily="34" charset="0"/>
            </a:endParaRPr>
          </a:p>
          <a:p>
            <a:pPr marL="342612" indent="-342612" defTabSz="913632">
              <a:buFont typeface="+mj-lt"/>
              <a:buAutoNum type="arabicPeriod"/>
              <a:defRPr/>
            </a:pPr>
            <a:r>
              <a:rPr lang="en-US" sz="1100" dirty="0" err="1">
                <a:solidFill>
                  <a:prstClr val="black"/>
                </a:solidFill>
                <a:latin typeface="Arial" panose="020B0604020202020204" pitchFamily="34" charset="0"/>
                <a:ea typeface="Source Sans Pro" panose="020B0503030403020204" pitchFamily="34" charset="0"/>
                <a:cs typeface="Arial" panose="020B0604020202020204" pitchFamily="34" charset="0"/>
              </a:rPr>
              <a:t>Dokumen</a:t>
            </a:r>
            <a:r>
              <a:rPr lang="en-US" sz="1100" dirty="0">
                <a:solidFill>
                  <a:prstClr val="black"/>
                </a:solidFill>
                <a:latin typeface="Arial" panose="020B0604020202020204" pitchFamily="34" charset="0"/>
                <a:ea typeface="Source Sans Pro" panose="020B0503030403020204" pitchFamily="34" charset="0"/>
                <a:cs typeface="Arial" panose="020B0604020202020204" pitchFamily="34" charset="0"/>
              </a:rPr>
              <a:t> max. 20 Mb</a:t>
            </a:r>
          </a:p>
          <a:p>
            <a:pPr marL="342612" indent="-342612" defTabSz="913632">
              <a:buFont typeface="+mj-lt"/>
              <a:buAutoNum type="arabicPeriod"/>
              <a:defRPr/>
            </a:pPr>
            <a:r>
              <a:rPr lang="en-US" sz="1100" dirty="0" err="1">
                <a:solidFill>
                  <a:prstClr val="black"/>
                </a:solidFill>
                <a:latin typeface="Arial" panose="020B0604020202020204" pitchFamily="34" charset="0"/>
                <a:ea typeface="Source Sans Pro" panose="020B0503030403020204" pitchFamily="34" charset="0"/>
                <a:cs typeface="Arial" panose="020B0604020202020204" pitchFamily="34" charset="0"/>
              </a:rPr>
              <a:t>Dokumen</a:t>
            </a:r>
            <a:r>
              <a:rPr lang="en-US" sz="1100" dirty="0">
                <a:solidFill>
                  <a:prstClr val="black"/>
                </a:solidFill>
                <a:latin typeface="Arial" panose="020B0604020202020204" pitchFamily="34" charset="0"/>
                <a:ea typeface="Source Sans Pro" panose="020B0503030403020204" pitchFamily="34" charset="0"/>
                <a:cs typeface="Arial" panose="020B0604020202020204" pitchFamily="34" charset="0"/>
              </a:rPr>
              <a:t> yang di upload </a:t>
            </a:r>
            <a:r>
              <a:rPr lang="en-US" sz="1100" dirty="0" err="1">
                <a:solidFill>
                  <a:prstClr val="black"/>
                </a:solidFill>
                <a:latin typeface="Arial" panose="020B0604020202020204" pitchFamily="34" charset="0"/>
                <a:ea typeface="Source Sans Pro" panose="020B0503030403020204" pitchFamily="34" charset="0"/>
                <a:cs typeface="Arial" panose="020B0604020202020204" pitchFamily="34" charset="0"/>
              </a:rPr>
              <a:t>pastikan</a:t>
            </a:r>
            <a:r>
              <a:rPr lang="en-US" sz="1100" dirty="0">
                <a:solidFill>
                  <a:prstClr val="black"/>
                </a:solidFill>
                <a:latin typeface="Arial" panose="020B0604020202020204" pitchFamily="34" charset="0"/>
                <a:ea typeface="Source Sans Pro" panose="020B0503030403020204" pitchFamily="34" charset="0"/>
                <a:cs typeface="Arial" panose="020B0604020202020204" pitchFamily="34" charset="0"/>
              </a:rPr>
              <a:t> </a:t>
            </a:r>
            <a:r>
              <a:rPr lang="en-US" sz="1100" dirty="0" err="1">
                <a:solidFill>
                  <a:prstClr val="black"/>
                </a:solidFill>
                <a:latin typeface="Arial" panose="020B0604020202020204" pitchFamily="34" charset="0"/>
                <a:ea typeface="Source Sans Pro" panose="020B0503030403020204" pitchFamily="34" charset="0"/>
                <a:cs typeface="Arial" panose="020B0604020202020204" pitchFamily="34" charset="0"/>
              </a:rPr>
              <a:t>sudah</a:t>
            </a:r>
            <a:r>
              <a:rPr lang="en-US" sz="1100" dirty="0">
                <a:solidFill>
                  <a:prstClr val="black"/>
                </a:solidFill>
                <a:latin typeface="Arial" panose="020B0604020202020204" pitchFamily="34" charset="0"/>
                <a:ea typeface="Source Sans Pro" panose="020B0503030403020204" pitchFamily="34" charset="0"/>
                <a:cs typeface="Arial" panose="020B0604020202020204" pitchFamily="34" charset="0"/>
              </a:rPr>
              <a:t> </a:t>
            </a:r>
            <a:r>
              <a:rPr lang="en-US" sz="1100" dirty="0" err="1">
                <a:solidFill>
                  <a:prstClr val="black"/>
                </a:solidFill>
                <a:latin typeface="Arial" panose="020B0604020202020204" pitchFamily="34" charset="0"/>
                <a:ea typeface="Source Sans Pro" panose="020B0503030403020204" pitchFamily="34" charset="0"/>
                <a:cs typeface="Arial" panose="020B0604020202020204" pitchFamily="34" charset="0"/>
              </a:rPr>
              <a:t>memiliki</a:t>
            </a:r>
            <a:r>
              <a:rPr lang="en-US" sz="1100" dirty="0">
                <a:solidFill>
                  <a:prstClr val="black"/>
                </a:solidFill>
                <a:latin typeface="Arial" panose="020B0604020202020204" pitchFamily="34" charset="0"/>
                <a:ea typeface="Source Sans Pro" panose="020B0503030403020204" pitchFamily="34" charset="0"/>
                <a:cs typeface="Arial" panose="020B0604020202020204" pitchFamily="34" charset="0"/>
              </a:rPr>
              <a:t> </a:t>
            </a:r>
            <a:r>
              <a:rPr lang="en-US" sz="1100" dirty="0" err="1">
                <a:solidFill>
                  <a:prstClr val="black"/>
                </a:solidFill>
                <a:latin typeface="Arial" panose="020B0604020202020204" pitchFamily="34" charset="0"/>
                <a:ea typeface="Source Sans Pro" panose="020B0503030403020204" pitchFamily="34" charset="0"/>
                <a:cs typeface="Arial" panose="020B0604020202020204" pitchFamily="34" charset="0"/>
              </a:rPr>
              <a:t>tanda</a:t>
            </a:r>
            <a:r>
              <a:rPr lang="en-US" sz="1100" dirty="0">
                <a:solidFill>
                  <a:prstClr val="black"/>
                </a:solidFill>
                <a:latin typeface="Arial" panose="020B0604020202020204" pitchFamily="34" charset="0"/>
                <a:ea typeface="Source Sans Pro" panose="020B0503030403020204" pitchFamily="34" charset="0"/>
                <a:cs typeface="Arial" panose="020B0604020202020204" pitchFamily="34" charset="0"/>
              </a:rPr>
              <a:t> </a:t>
            </a:r>
            <a:r>
              <a:rPr lang="en-US" sz="1100" dirty="0" err="1">
                <a:solidFill>
                  <a:prstClr val="black"/>
                </a:solidFill>
                <a:latin typeface="Arial" panose="020B0604020202020204" pitchFamily="34" charset="0"/>
                <a:ea typeface="Source Sans Pro" panose="020B0503030403020204" pitchFamily="34" charset="0"/>
                <a:cs typeface="Arial" panose="020B0604020202020204" pitchFamily="34" charset="0"/>
              </a:rPr>
              <a:t>tangan</a:t>
            </a:r>
            <a:endParaRPr lang="en-US" sz="1100" dirty="0">
              <a:solidFill>
                <a:prstClr val="black"/>
              </a:solidFill>
              <a:latin typeface="Arial" panose="020B0604020202020204" pitchFamily="34" charset="0"/>
              <a:ea typeface="Source Sans Pro" panose="020B0503030403020204" pitchFamily="34" charset="0"/>
              <a:cs typeface="Arial" panose="020B0604020202020204" pitchFamily="34" charset="0"/>
            </a:endParaRPr>
          </a:p>
          <a:p>
            <a:pPr marL="342612" indent="-342612" defTabSz="913632">
              <a:buFont typeface="+mj-lt"/>
              <a:buAutoNum type="arabicPeriod"/>
              <a:defRPr/>
            </a:pPr>
            <a:r>
              <a:rPr lang="en-US" sz="1100" dirty="0" err="1">
                <a:solidFill>
                  <a:prstClr val="black"/>
                </a:solidFill>
                <a:latin typeface="Arial" panose="020B0604020202020204" pitchFamily="34" charset="0"/>
                <a:ea typeface="Source Sans Pro" panose="020B0503030403020204" pitchFamily="34" charset="0"/>
                <a:cs typeface="Arial" panose="020B0604020202020204" pitchFamily="34" charset="0"/>
              </a:rPr>
              <a:t>Disarankan</a:t>
            </a:r>
            <a:r>
              <a:rPr lang="en-US" sz="1100" dirty="0">
                <a:solidFill>
                  <a:prstClr val="black"/>
                </a:solidFill>
                <a:latin typeface="Arial" panose="020B0604020202020204" pitchFamily="34" charset="0"/>
                <a:ea typeface="Source Sans Pro" panose="020B0503030403020204" pitchFamily="34" charset="0"/>
                <a:cs typeface="Arial" panose="020B0604020202020204" pitchFamily="34" charset="0"/>
              </a:rPr>
              <a:t> </a:t>
            </a:r>
            <a:r>
              <a:rPr lang="en-US" sz="1100" dirty="0" err="1">
                <a:solidFill>
                  <a:prstClr val="black"/>
                </a:solidFill>
                <a:latin typeface="Arial" panose="020B0604020202020204" pitchFamily="34" charset="0"/>
                <a:ea typeface="Source Sans Pro" panose="020B0503030403020204" pitchFamily="34" charset="0"/>
                <a:cs typeface="Arial" panose="020B0604020202020204" pitchFamily="34" charset="0"/>
              </a:rPr>
              <a:t>dokumen</a:t>
            </a:r>
            <a:r>
              <a:rPr lang="en-US" sz="1100" dirty="0">
                <a:solidFill>
                  <a:prstClr val="black"/>
                </a:solidFill>
                <a:latin typeface="Arial" panose="020B0604020202020204" pitchFamily="34" charset="0"/>
                <a:ea typeface="Source Sans Pro" panose="020B0503030403020204" pitchFamily="34" charset="0"/>
                <a:cs typeface="Arial" panose="020B0604020202020204" pitchFamily="34" charset="0"/>
              </a:rPr>
              <a:t> </a:t>
            </a:r>
            <a:r>
              <a:rPr lang="en-US" sz="1100" dirty="0" err="1">
                <a:solidFill>
                  <a:prstClr val="black"/>
                </a:solidFill>
                <a:latin typeface="Arial" panose="020B0604020202020204" pitchFamily="34" charset="0"/>
                <a:ea typeface="Source Sans Pro" panose="020B0503030403020204" pitchFamily="34" charset="0"/>
                <a:cs typeface="Arial" panose="020B0604020202020204" pitchFamily="34" charset="0"/>
              </a:rPr>
              <a:t>berbentuk</a:t>
            </a:r>
            <a:r>
              <a:rPr lang="en-US" sz="1100" dirty="0">
                <a:solidFill>
                  <a:prstClr val="black"/>
                </a:solidFill>
                <a:latin typeface="Arial" panose="020B0604020202020204" pitchFamily="34" charset="0"/>
                <a:ea typeface="Source Sans Pro" panose="020B0503030403020204" pitchFamily="34" charset="0"/>
                <a:cs typeface="Arial" panose="020B0604020202020204" pitchFamily="34" charset="0"/>
              </a:rPr>
              <a:t> pdf</a:t>
            </a:r>
          </a:p>
        </p:txBody>
      </p:sp>
      <p:pic>
        <p:nvPicPr>
          <p:cNvPr id="15" name="Picture 14" descr="A screenshot of a cell phone&#10;&#10;Description generated with high confidence"/>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3702" y="3090134"/>
            <a:ext cx="1426889" cy="878812"/>
          </a:xfrm>
          <a:prstGeom prst="rect">
            <a:avLst/>
          </a:prstGeom>
        </p:spPr>
      </p:pic>
      <p:sp>
        <p:nvSpPr>
          <p:cNvPr id="16" name="TextBox 15"/>
          <p:cNvSpPr txBox="1"/>
          <p:nvPr/>
        </p:nvSpPr>
        <p:spPr>
          <a:xfrm>
            <a:off x="764311" y="4014589"/>
            <a:ext cx="1199952" cy="707813"/>
          </a:xfrm>
          <a:prstGeom prst="rect">
            <a:avLst/>
          </a:prstGeom>
          <a:noFill/>
        </p:spPr>
        <p:txBody>
          <a:bodyPr wrap="square" lIns="91365" tIns="45684" rIns="91365" bIns="45684" rtlCol="0">
            <a:spAutoFit/>
          </a:bodyPr>
          <a:lstStyle/>
          <a:p>
            <a:pPr defTabSz="913632">
              <a:defRPr/>
            </a:pPr>
            <a:r>
              <a:rPr lang="en-US" sz="1000" dirty="0" err="1">
                <a:solidFill>
                  <a:prstClr val="black"/>
                </a:solidFill>
                <a:latin typeface="Arial" panose="020B0604020202020204" pitchFamily="34" charset="0"/>
                <a:cs typeface="Arial" panose="020B0604020202020204" pitchFamily="34" charset="0"/>
              </a:rPr>
              <a:t>isi</a:t>
            </a:r>
            <a:r>
              <a:rPr lang="en-US" sz="1000" dirty="0">
                <a:solidFill>
                  <a:prstClr val="black"/>
                </a:solidFill>
                <a:latin typeface="Arial" panose="020B0604020202020204" pitchFamily="34" charset="0"/>
                <a:cs typeface="Arial" panose="020B0604020202020204" pitchFamily="34" charset="0"/>
              </a:rPr>
              <a:t> </a:t>
            </a:r>
            <a:r>
              <a:rPr lang="en-US" sz="1000" dirty="0" err="1">
                <a:solidFill>
                  <a:prstClr val="black"/>
                </a:solidFill>
                <a:latin typeface="Arial" panose="020B0604020202020204" pitchFamily="34" charset="0"/>
                <a:cs typeface="Arial" panose="020B0604020202020204" pitchFamily="34" charset="0"/>
              </a:rPr>
              <a:t>nama</a:t>
            </a:r>
            <a:r>
              <a:rPr lang="en-US" sz="1000" dirty="0">
                <a:solidFill>
                  <a:prstClr val="black"/>
                </a:solidFill>
                <a:latin typeface="Arial" panose="020B0604020202020204" pitchFamily="34" charset="0"/>
                <a:cs typeface="Arial" panose="020B0604020202020204" pitchFamily="34" charset="0"/>
              </a:rPr>
              <a:t> </a:t>
            </a:r>
            <a:r>
              <a:rPr lang="en-US" sz="1000" dirty="0" err="1">
                <a:solidFill>
                  <a:prstClr val="black"/>
                </a:solidFill>
                <a:latin typeface="Arial" panose="020B0604020202020204" pitchFamily="34" charset="0"/>
                <a:cs typeface="Arial" panose="020B0604020202020204" pitchFamily="34" charset="0"/>
              </a:rPr>
              <a:t>dokumen</a:t>
            </a:r>
            <a:br>
              <a:rPr lang="en-US" sz="1000" dirty="0">
                <a:solidFill>
                  <a:prstClr val="black"/>
                </a:solidFill>
                <a:latin typeface="Arial" panose="020B0604020202020204" pitchFamily="34" charset="0"/>
                <a:cs typeface="Arial" panose="020B0604020202020204" pitchFamily="34" charset="0"/>
              </a:rPr>
            </a:br>
            <a:r>
              <a:rPr lang="en-US" sz="1000" dirty="0">
                <a:solidFill>
                  <a:prstClr val="black"/>
                </a:solidFill>
                <a:latin typeface="Arial" panose="020B0604020202020204" pitchFamily="34" charset="0"/>
                <a:cs typeface="Arial" panose="020B0604020202020204" pitchFamily="34" charset="0"/>
              </a:rPr>
              <a:t>&amp; </a:t>
            </a:r>
            <a:r>
              <a:rPr lang="en-US" sz="1000" dirty="0" err="1">
                <a:solidFill>
                  <a:prstClr val="black"/>
                </a:solidFill>
                <a:latin typeface="Arial" panose="020B0604020202020204" pitchFamily="34" charset="0"/>
                <a:cs typeface="Arial" panose="020B0604020202020204" pitchFamily="34" charset="0"/>
              </a:rPr>
              <a:t>pilih</a:t>
            </a:r>
            <a:r>
              <a:rPr lang="en-US" sz="1000" dirty="0">
                <a:solidFill>
                  <a:prstClr val="black"/>
                </a:solidFill>
                <a:latin typeface="Arial" panose="020B0604020202020204" pitchFamily="34" charset="0"/>
                <a:cs typeface="Arial" panose="020B0604020202020204" pitchFamily="34" charset="0"/>
              </a:rPr>
              <a:t> </a:t>
            </a:r>
            <a:r>
              <a:rPr lang="en-US" sz="1000" dirty="0" err="1">
                <a:solidFill>
                  <a:prstClr val="black"/>
                </a:solidFill>
                <a:latin typeface="Arial" panose="020B0604020202020204" pitchFamily="34" charset="0"/>
                <a:cs typeface="Arial" panose="020B0604020202020204" pitchFamily="34" charset="0"/>
              </a:rPr>
              <a:t>dokumen</a:t>
            </a:r>
            <a:r>
              <a:rPr lang="en-US" sz="1000" dirty="0">
                <a:solidFill>
                  <a:prstClr val="black"/>
                </a:solidFill>
                <a:latin typeface="Arial" panose="020B0604020202020204" pitchFamily="34" charset="0"/>
                <a:cs typeface="Arial" panose="020B0604020202020204" pitchFamily="34" charset="0"/>
              </a:rPr>
              <a:t> </a:t>
            </a:r>
            <a:r>
              <a:rPr lang="en-US" sz="1000" dirty="0" err="1">
                <a:solidFill>
                  <a:prstClr val="black"/>
                </a:solidFill>
                <a:latin typeface="Arial" panose="020B0604020202020204" pitchFamily="34" charset="0"/>
                <a:cs typeface="Arial" panose="020B0604020202020204" pitchFamily="34" charset="0"/>
              </a:rPr>
              <a:t>renstra</a:t>
            </a:r>
            <a:endParaRPr lang="id-ID" sz="1000" dirty="0">
              <a:solidFill>
                <a:prstClr val="black"/>
              </a:solidFill>
              <a:latin typeface="Arial" panose="020B0604020202020204" pitchFamily="34" charset="0"/>
              <a:cs typeface="Arial" panose="020B0604020202020204" pitchFamily="34" charset="0"/>
            </a:endParaRPr>
          </a:p>
        </p:txBody>
      </p:sp>
      <p:pic>
        <p:nvPicPr>
          <p:cNvPr id="17" name="Picture 16" descr="A screenshot of a cell phone&#10;&#10;Description generated with very high confidence"/>
          <p:cNvPicPr>
            <a:picLocks noChangeAspect="1"/>
          </p:cNvPicPr>
          <p:nvPr/>
        </p:nvPicPr>
        <p:blipFill rotWithShape="1">
          <a:blip r:embed="rId8">
            <a:extLst>
              <a:ext uri="{28A0092B-C50C-407E-A947-70E740481C1C}">
                <a14:useLocalDpi xmlns:a14="http://schemas.microsoft.com/office/drawing/2010/main" val="0"/>
              </a:ext>
            </a:extLst>
          </a:blip>
          <a:srcRect l="288" t="52433" r="-288" b="609"/>
          <a:stretch>
            <a:fillRect/>
          </a:stretch>
        </p:blipFill>
        <p:spPr>
          <a:xfrm>
            <a:off x="2075308" y="3383551"/>
            <a:ext cx="845739" cy="971726"/>
          </a:xfrm>
          <a:prstGeom prst="rect">
            <a:avLst/>
          </a:prstGeom>
        </p:spPr>
      </p:pic>
      <p:pic>
        <p:nvPicPr>
          <p:cNvPr id="18" name="Picture 17" descr="A screenshot of a cell phone&#10;&#10;Description generated with very high confidence"/>
          <p:cNvPicPr>
            <a:picLocks noChangeAspect="1"/>
          </p:cNvPicPr>
          <p:nvPr/>
        </p:nvPicPr>
        <p:blipFill rotWithShape="1">
          <a:blip r:embed="rId8">
            <a:extLst>
              <a:ext uri="{28A0092B-C50C-407E-A947-70E740481C1C}">
                <a14:useLocalDpi xmlns:a14="http://schemas.microsoft.com/office/drawing/2010/main" val="0"/>
              </a:ext>
            </a:extLst>
          </a:blip>
          <a:srcRect b="89322"/>
          <a:stretch>
            <a:fillRect/>
          </a:stretch>
        </p:blipFill>
        <p:spPr>
          <a:xfrm>
            <a:off x="2075308" y="3227075"/>
            <a:ext cx="845739" cy="220969"/>
          </a:xfrm>
          <a:prstGeom prst="rect">
            <a:avLst/>
          </a:prstGeom>
        </p:spPr>
      </p:pic>
      <p:sp>
        <p:nvSpPr>
          <p:cNvPr id="19" name="TextBox 18"/>
          <p:cNvSpPr txBox="1"/>
          <p:nvPr/>
        </p:nvSpPr>
        <p:spPr>
          <a:xfrm>
            <a:off x="3059911" y="3903082"/>
            <a:ext cx="1353104" cy="553925"/>
          </a:xfrm>
          <a:prstGeom prst="rect">
            <a:avLst/>
          </a:prstGeom>
          <a:noFill/>
        </p:spPr>
        <p:txBody>
          <a:bodyPr wrap="none" lIns="91365" tIns="45684" rIns="91365" bIns="45684" rtlCol="0">
            <a:spAutoFit/>
          </a:bodyPr>
          <a:lstStyle/>
          <a:p>
            <a:pPr defTabSz="913632">
              <a:defRPr/>
            </a:pPr>
            <a:r>
              <a:rPr lang="en-US" sz="1000" dirty="0" err="1">
                <a:solidFill>
                  <a:prstClr val="black"/>
                </a:solidFill>
                <a:latin typeface="Arial" panose="020B0604020202020204" pitchFamily="34" charset="0"/>
                <a:cs typeface="Arial" panose="020B0604020202020204" pitchFamily="34" charset="0"/>
              </a:rPr>
              <a:t>Harus</a:t>
            </a:r>
            <a:r>
              <a:rPr lang="en-US" sz="1000" dirty="0">
                <a:solidFill>
                  <a:prstClr val="black"/>
                </a:solidFill>
                <a:latin typeface="Arial" panose="020B0604020202020204" pitchFamily="34" charset="0"/>
                <a:cs typeface="Arial" panose="020B0604020202020204" pitchFamily="34" charset="0"/>
              </a:rPr>
              <a:t> di </a:t>
            </a:r>
            <a:r>
              <a:rPr lang="en-US" sz="1000" dirty="0" err="1">
                <a:solidFill>
                  <a:prstClr val="black"/>
                </a:solidFill>
                <a:latin typeface="Arial" panose="020B0604020202020204" pitchFamily="34" charset="0"/>
                <a:cs typeface="Arial" panose="020B0604020202020204" pitchFamily="34" charset="0"/>
              </a:rPr>
              <a:t>isi</a:t>
            </a:r>
            <a:endParaRPr lang="en-US" sz="1000" dirty="0">
              <a:solidFill>
                <a:prstClr val="black"/>
              </a:solidFill>
              <a:latin typeface="Arial" panose="020B0604020202020204" pitchFamily="34" charset="0"/>
              <a:cs typeface="Arial" panose="020B0604020202020204" pitchFamily="34" charset="0"/>
            </a:endParaRPr>
          </a:p>
          <a:p>
            <a:pPr defTabSz="913632">
              <a:defRPr/>
            </a:pPr>
            <a:r>
              <a:rPr lang="en-US" sz="1000" dirty="0" err="1">
                <a:solidFill>
                  <a:prstClr val="black"/>
                </a:solidFill>
                <a:latin typeface="Arial" panose="020B0604020202020204" pitchFamily="34" charset="0"/>
                <a:cs typeface="Arial" panose="020B0604020202020204" pitchFamily="34" charset="0"/>
              </a:rPr>
              <a:t>Jika</a:t>
            </a:r>
            <a:r>
              <a:rPr lang="en-US" sz="1000" dirty="0">
                <a:solidFill>
                  <a:prstClr val="black"/>
                </a:solidFill>
                <a:latin typeface="Arial" panose="020B0604020202020204" pitchFamily="34" charset="0"/>
                <a:cs typeface="Arial" panose="020B0604020202020204" pitchFamily="34" charset="0"/>
              </a:rPr>
              <a:t> </a:t>
            </a:r>
            <a:r>
              <a:rPr lang="en-US" sz="1000" dirty="0" err="1">
                <a:solidFill>
                  <a:prstClr val="black"/>
                </a:solidFill>
                <a:latin typeface="Arial" panose="020B0604020202020204" pitchFamily="34" charset="0"/>
                <a:cs typeface="Arial" panose="020B0604020202020204" pitchFamily="34" charset="0"/>
              </a:rPr>
              <a:t>tidak</a:t>
            </a:r>
            <a:r>
              <a:rPr lang="en-US" sz="1000" dirty="0">
                <a:solidFill>
                  <a:prstClr val="black"/>
                </a:solidFill>
                <a:latin typeface="Arial" panose="020B0604020202020204" pitchFamily="34" charset="0"/>
                <a:cs typeface="Arial" panose="020B0604020202020204" pitchFamily="34" charset="0"/>
              </a:rPr>
              <a:t> menu </a:t>
            </a:r>
            <a:br>
              <a:rPr lang="en-US" sz="1000" dirty="0">
                <a:solidFill>
                  <a:prstClr val="black"/>
                </a:solidFill>
                <a:latin typeface="Arial" panose="020B0604020202020204" pitchFamily="34" charset="0"/>
                <a:cs typeface="Arial" panose="020B0604020202020204" pitchFamily="34" charset="0"/>
              </a:rPr>
            </a:br>
            <a:r>
              <a:rPr lang="en-US" sz="1000" dirty="0">
                <a:solidFill>
                  <a:prstClr val="black"/>
                </a:solidFill>
                <a:latin typeface="Arial" panose="020B0604020202020204" pitchFamily="34" charset="0"/>
                <a:cs typeface="Arial" panose="020B0604020202020204" pitchFamily="34" charset="0"/>
              </a:rPr>
              <a:t>input PK </a:t>
            </a:r>
            <a:r>
              <a:rPr lang="en-US" sz="1000" dirty="0" err="1">
                <a:solidFill>
                  <a:prstClr val="black"/>
                </a:solidFill>
                <a:latin typeface="Arial" panose="020B0604020202020204" pitchFamily="34" charset="0"/>
                <a:cs typeface="Arial" panose="020B0604020202020204" pitchFamily="34" charset="0"/>
              </a:rPr>
              <a:t>tidak</a:t>
            </a:r>
            <a:r>
              <a:rPr lang="en-US" sz="1000" dirty="0">
                <a:solidFill>
                  <a:prstClr val="black"/>
                </a:solidFill>
                <a:latin typeface="Arial" panose="020B0604020202020204" pitchFamily="34" charset="0"/>
                <a:cs typeface="Arial" panose="020B0604020202020204" pitchFamily="34" charset="0"/>
              </a:rPr>
              <a:t> </a:t>
            </a:r>
            <a:r>
              <a:rPr lang="en-US" sz="1000" dirty="0" err="1">
                <a:solidFill>
                  <a:prstClr val="black"/>
                </a:solidFill>
                <a:latin typeface="Arial" panose="020B0604020202020204" pitchFamily="34" charset="0"/>
                <a:cs typeface="Arial" panose="020B0604020202020204" pitchFamily="34" charset="0"/>
              </a:rPr>
              <a:t>keluar</a:t>
            </a:r>
            <a:endParaRPr lang="id-ID" sz="1000" dirty="0">
              <a:solidFill>
                <a:prstClr val="black"/>
              </a:solidFill>
              <a:latin typeface="Arial" panose="020B0604020202020204" pitchFamily="34" charset="0"/>
              <a:cs typeface="Arial" panose="020B0604020202020204" pitchFamily="34" charset="0"/>
            </a:endParaRPr>
          </a:p>
        </p:txBody>
      </p:sp>
      <p:pic>
        <p:nvPicPr>
          <p:cNvPr id="20" name="Graphic 226" descr="Line Arrow: Clockwise curve"/>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10800000">
            <a:off x="3045240" y="3677346"/>
            <a:ext cx="223219" cy="223219"/>
          </a:xfrm>
          <a:prstGeom prst="rect">
            <a:avLst/>
          </a:prstGeom>
        </p:spPr>
      </p:pic>
      <p:pic>
        <p:nvPicPr>
          <p:cNvPr id="21" name="Picture 20" descr="A picture containing screenshot&#10;&#10;Description generated with high confidence"/>
          <p:cNvPicPr>
            <a:picLocks noChangeAspect="1"/>
          </p:cNvPicPr>
          <p:nvPr/>
        </p:nvPicPr>
        <p:blipFill rotWithShape="1">
          <a:blip r:embed="rId11">
            <a:extLst>
              <a:ext uri="{28A0092B-C50C-407E-A947-70E740481C1C}">
                <a14:useLocalDpi xmlns:a14="http://schemas.microsoft.com/office/drawing/2010/main" val="0"/>
              </a:ext>
            </a:extLst>
          </a:blip>
          <a:srcRect l="8368" r="7902" b="48436"/>
          <a:stretch>
            <a:fillRect/>
          </a:stretch>
        </p:blipFill>
        <p:spPr>
          <a:xfrm>
            <a:off x="3751999" y="3193401"/>
            <a:ext cx="870328" cy="275303"/>
          </a:xfrm>
          <a:prstGeom prst="rect">
            <a:avLst/>
          </a:prstGeom>
        </p:spPr>
      </p:pic>
      <p:sp>
        <p:nvSpPr>
          <p:cNvPr id="22" name="TextBox 21"/>
          <p:cNvSpPr txBox="1"/>
          <p:nvPr/>
        </p:nvSpPr>
        <p:spPr>
          <a:xfrm>
            <a:off x="3830457" y="3545550"/>
            <a:ext cx="787470" cy="553925"/>
          </a:xfrm>
          <a:prstGeom prst="rect">
            <a:avLst/>
          </a:prstGeom>
          <a:noFill/>
        </p:spPr>
        <p:txBody>
          <a:bodyPr wrap="square" lIns="91365" tIns="45684" rIns="91365" bIns="45684" rtlCol="0">
            <a:spAutoFit/>
          </a:bodyPr>
          <a:lstStyle/>
          <a:p>
            <a:pPr algn="ctr" defTabSz="913632">
              <a:defRPr/>
            </a:pPr>
            <a:r>
              <a:rPr lang="en-US" sz="1000" dirty="0" err="1">
                <a:solidFill>
                  <a:prstClr val="black"/>
                </a:solidFill>
                <a:latin typeface="Arial" panose="020B0604020202020204" pitchFamily="34" charset="0"/>
                <a:cs typeface="Arial" panose="020B0604020202020204" pitchFamily="34" charset="0"/>
              </a:rPr>
              <a:t>jangan</a:t>
            </a:r>
            <a:r>
              <a:rPr lang="en-US" sz="1000" dirty="0">
                <a:solidFill>
                  <a:prstClr val="black"/>
                </a:solidFill>
                <a:latin typeface="Arial" panose="020B0604020202020204" pitchFamily="34" charset="0"/>
                <a:cs typeface="Arial" panose="020B0604020202020204" pitchFamily="34" charset="0"/>
              </a:rPr>
              <a:t> </a:t>
            </a:r>
            <a:r>
              <a:rPr lang="en-US" sz="1000" dirty="0" err="1">
                <a:solidFill>
                  <a:prstClr val="black"/>
                </a:solidFill>
                <a:latin typeface="Arial" panose="020B0604020202020204" pitchFamily="34" charset="0"/>
                <a:cs typeface="Arial" panose="020B0604020202020204" pitchFamily="34" charset="0"/>
              </a:rPr>
              <a:t>lupa</a:t>
            </a:r>
            <a:r>
              <a:rPr lang="en-US" sz="1000" dirty="0">
                <a:solidFill>
                  <a:prstClr val="black"/>
                </a:solidFill>
                <a:latin typeface="Arial" panose="020B0604020202020204" pitchFamily="34" charset="0"/>
                <a:cs typeface="Arial" panose="020B0604020202020204" pitchFamily="34" charset="0"/>
              </a:rPr>
              <a:t> </a:t>
            </a:r>
            <a:r>
              <a:rPr lang="en-US" sz="1000" dirty="0" err="1">
                <a:solidFill>
                  <a:prstClr val="black"/>
                </a:solidFill>
                <a:latin typeface="Arial" panose="020B0604020202020204" pitchFamily="34" charset="0"/>
                <a:cs typeface="Arial" panose="020B0604020202020204" pitchFamily="34" charset="0"/>
              </a:rPr>
              <a:t>simpan</a:t>
            </a:r>
            <a:endParaRPr lang="en-US" sz="1000" dirty="0">
              <a:solidFill>
                <a:prstClr val="black"/>
              </a:solidFill>
              <a:latin typeface="Arial" panose="020B0604020202020204" pitchFamily="34" charset="0"/>
              <a:cs typeface="Arial" panose="020B0604020202020204" pitchFamily="34" charset="0"/>
            </a:endParaRPr>
          </a:p>
        </p:txBody>
      </p:sp>
      <p:sp>
        <p:nvSpPr>
          <p:cNvPr id="23" name="Title 3"/>
          <p:cNvSpPr>
            <a:spLocks noGrp="1"/>
          </p:cNvSpPr>
          <p:nvPr>
            <p:ph type="title"/>
          </p:nvPr>
        </p:nvSpPr>
        <p:spPr>
          <a:xfrm>
            <a:off x="171660" y="197340"/>
            <a:ext cx="6520220" cy="344032"/>
          </a:xfrm>
        </p:spPr>
        <p:txBody>
          <a:bodyPr>
            <a:noAutofit/>
          </a:bodyPr>
          <a:lstStyle/>
          <a:p>
            <a:pPr algn="l"/>
            <a:r>
              <a:rPr lang="en-US" dirty="0"/>
              <a:t>L</a:t>
            </a:r>
            <a:r>
              <a:rPr lang="id-ID" dirty="0"/>
              <a:t>anjutan ... (TAHAPAN PENGISIAN)</a:t>
            </a:r>
          </a:p>
        </p:txBody>
      </p:sp>
      <p:sp>
        <p:nvSpPr>
          <p:cNvPr id="24" name="Slide Number Placeholder 2"/>
          <p:cNvSpPr>
            <a:spLocks noGrp="1"/>
          </p:cNvSpPr>
          <p:nvPr/>
        </p:nvSpPr>
        <p:spPr>
          <a:xfrm>
            <a:off x="7113276" y="5006975"/>
            <a:ext cx="446405" cy="251460"/>
          </a:xfrm>
          <a:prstGeom prst="rect">
            <a:avLst/>
          </a:prstGeom>
          <a:solidFill>
            <a:srgbClr val="F9BE19"/>
          </a:solidFill>
        </p:spPr>
        <p:txBody>
          <a:bodyPr vert="horz" lIns="91365" tIns="45684" rIns="91365" bIns="45684"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32">
              <a:defRPr/>
            </a:pPr>
            <a:fld id="{05502A5B-6024-440D-A5A9-5A109256076E}" type="slidenum">
              <a:rPr lang="en-US" b="1">
                <a:solidFill>
                  <a:schemeClr val="tx1"/>
                </a:solidFill>
                <a:latin typeface="Calibri" panose="020F0502020204030204"/>
              </a:rPr>
              <a:pPr defTabSz="913632">
                <a:defRPr/>
              </a:pPr>
              <a:t>165</a:t>
            </a:fld>
            <a:endParaRPr lang="en-US" b="1">
              <a:solidFill>
                <a:schemeClr val="tx1"/>
              </a:solidFill>
              <a:latin typeface="Calibri" panose="020F0502020204030204"/>
            </a:endParaRPr>
          </a:p>
        </p:txBody>
      </p:sp>
    </p:spTree>
    <p:extLst>
      <p:ext uri="{BB962C8B-B14F-4D97-AF65-F5344CB8AC3E}">
        <p14:creationId xmlns:p14="http://schemas.microsoft.com/office/powerpoint/2010/main" val="1410628634"/>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40000" y="720000"/>
            <a:ext cx="2024762" cy="446203"/>
          </a:xfrm>
          <a:prstGeom prst="rect">
            <a:avLst/>
          </a:prstGeom>
          <a:noFill/>
        </p:spPr>
        <p:txBody>
          <a:bodyPr wrap="none" lIns="91365" tIns="45684" rIns="91365" bIns="45684" rtlCol="0">
            <a:spAutoFit/>
          </a:bodyPr>
          <a:lstStyle/>
          <a:p>
            <a:pPr defTabSz="913632">
              <a:defRPr/>
            </a:pPr>
            <a:r>
              <a:rPr lang="en-US" sz="2300" spc="-150" dirty="0">
                <a:solidFill>
                  <a:srgbClr val="002060"/>
                </a:solidFill>
                <a:latin typeface="Source Sans Pro Light" panose="020B0403030403020204" pitchFamily="34" charset="0"/>
                <a:ea typeface="Source Sans Pro Light" panose="020B0403030403020204" pitchFamily="34" charset="0"/>
              </a:rPr>
              <a:t>input &amp; upload </a:t>
            </a:r>
            <a:r>
              <a:rPr lang="en-US" sz="2300" spc="-150" dirty="0" err="1">
                <a:solidFill>
                  <a:srgbClr val="002060"/>
                </a:solidFill>
                <a:latin typeface="Source Sans Pro Black" panose="020B0803030403020204" pitchFamily="34" charset="0"/>
                <a:ea typeface="Source Sans Pro Black" panose="020B0803030403020204" pitchFamily="34" charset="0"/>
              </a:rPr>
              <a:t>pk</a:t>
            </a:r>
            <a:endParaRPr lang="id-ID" sz="2300" spc="-150" dirty="0">
              <a:solidFill>
                <a:srgbClr val="002060"/>
              </a:solidFill>
              <a:latin typeface="Source Sans Pro Black" panose="020B0803030403020204" pitchFamily="34" charset="0"/>
              <a:ea typeface="Source Sans Pro Black" panose="020B0803030403020204" pitchFamily="34" charset="0"/>
            </a:endParaRPr>
          </a:p>
        </p:txBody>
      </p:sp>
      <p:sp>
        <p:nvSpPr>
          <p:cNvPr id="4" name="Oval 3"/>
          <p:cNvSpPr>
            <a:spLocks noChangeAspect="1"/>
          </p:cNvSpPr>
          <p:nvPr/>
        </p:nvSpPr>
        <p:spPr>
          <a:xfrm>
            <a:off x="288000" y="864000"/>
            <a:ext cx="223219" cy="223219"/>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6649" tIns="28325" rIns="56649" bIns="28325" numCol="1" spcCol="0" rtlCol="0" fromWordArt="0" anchor="ctr" anchorCtr="0" forceAA="0" compatLnSpc="1">
            <a:noAutofit/>
          </a:bodyPr>
          <a:lstStyle/>
          <a:p>
            <a:pPr algn="ctr" defTabSz="913632">
              <a:defRPr/>
            </a:pPr>
            <a:endParaRPr lang="id-ID" sz="1100" spc="-150">
              <a:solidFill>
                <a:prstClr val="white"/>
              </a:solidFill>
              <a:latin typeface="Calibri" panose="020F0502020204030204"/>
            </a:endParaRPr>
          </a:p>
        </p:txBody>
      </p:sp>
      <p:pic>
        <p:nvPicPr>
          <p:cNvPr id="5" name="Picture 4" descr="A screenshot of a cell phone&#10;&#10;Description generated with very high confidenc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787" y="1356528"/>
            <a:ext cx="1290328" cy="1106766"/>
          </a:xfrm>
          <a:prstGeom prst="rect">
            <a:avLst/>
          </a:prstGeom>
        </p:spPr>
      </p:pic>
      <p:sp>
        <p:nvSpPr>
          <p:cNvPr id="6" name="TextBox 5"/>
          <p:cNvSpPr txBox="1"/>
          <p:nvPr/>
        </p:nvSpPr>
        <p:spPr>
          <a:xfrm>
            <a:off x="537175" y="2625369"/>
            <a:ext cx="929911" cy="246149"/>
          </a:xfrm>
          <a:prstGeom prst="rect">
            <a:avLst/>
          </a:prstGeom>
          <a:noFill/>
        </p:spPr>
        <p:txBody>
          <a:bodyPr wrap="none" lIns="91365" tIns="45684" rIns="91365" bIns="45684" rtlCol="0">
            <a:spAutoFit/>
          </a:bodyPr>
          <a:lstStyle/>
          <a:p>
            <a:pPr defTabSz="913632">
              <a:defRPr/>
            </a:pPr>
            <a:r>
              <a:rPr lang="en-US" sz="1000" dirty="0" err="1">
                <a:solidFill>
                  <a:prstClr val="black"/>
                </a:solidFill>
                <a:latin typeface="Arial" panose="020B0604020202020204" pitchFamily="34" charset="0"/>
                <a:cs typeface="Arial" panose="020B0604020202020204" pitchFamily="34" charset="0"/>
              </a:rPr>
              <a:t>klik</a:t>
            </a:r>
            <a:r>
              <a:rPr lang="en-US" sz="1000" dirty="0">
                <a:solidFill>
                  <a:prstClr val="black"/>
                </a:solidFill>
                <a:latin typeface="Arial" panose="020B0604020202020204" pitchFamily="34" charset="0"/>
                <a:cs typeface="Arial" panose="020B0604020202020204" pitchFamily="34" charset="0"/>
              </a:rPr>
              <a:t> menu PK</a:t>
            </a:r>
            <a:endParaRPr lang="id-ID" sz="1000" dirty="0">
              <a:solidFill>
                <a:prstClr val="black"/>
              </a:solidFill>
              <a:latin typeface="Arial" panose="020B0604020202020204" pitchFamily="34" charset="0"/>
              <a:cs typeface="Arial" panose="020B0604020202020204" pitchFamily="34" charset="0"/>
            </a:endParaRPr>
          </a:p>
        </p:txBody>
      </p:sp>
      <p:pic>
        <p:nvPicPr>
          <p:cNvPr id="7" name="Picture 6" descr="A screenshot of a cell phone&#10;&#10;Description generated with high confidenc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6536" y="1372116"/>
            <a:ext cx="1442112" cy="1102032"/>
          </a:xfrm>
          <a:prstGeom prst="rect">
            <a:avLst/>
          </a:prstGeom>
        </p:spPr>
      </p:pic>
      <p:sp>
        <p:nvSpPr>
          <p:cNvPr id="8" name="TextBox 7"/>
          <p:cNvSpPr txBox="1"/>
          <p:nvPr/>
        </p:nvSpPr>
        <p:spPr>
          <a:xfrm>
            <a:off x="1762731" y="2599405"/>
            <a:ext cx="1468520" cy="246149"/>
          </a:xfrm>
          <a:prstGeom prst="rect">
            <a:avLst/>
          </a:prstGeom>
          <a:noFill/>
        </p:spPr>
        <p:txBody>
          <a:bodyPr wrap="none" lIns="91365" tIns="45684" rIns="91365" bIns="45684" rtlCol="0">
            <a:spAutoFit/>
          </a:bodyPr>
          <a:lstStyle/>
          <a:p>
            <a:pPr defTabSz="913632">
              <a:defRPr/>
            </a:pPr>
            <a:r>
              <a:rPr lang="en-US" sz="1000" dirty="0" err="1">
                <a:solidFill>
                  <a:prstClr val="black"/>
                </a:solidFill>
                <a:latin typeface="Arial" panose="020B0604020202020204" pitchFamily="34" charset="0"/>
                <a:cs typeface="Arial" panose="020B0604020202020204" pitchFamily="34" charset="0"/>
              </a:rPr>
              <a:t>sesuaikan</a:t>
            </a:r>
            <a:r>
              <a:rPr lang="en-US" sz="1000" dirty="0">
                <a:solidFill>
                  <a:prstClr val="black"/>
                </a:solidFill>
                <a:latin typeface="Arial" panose="020B0604020202020204" pitchFamily="34" charset="0"/>
                <a:cs typeface="Arial" panose="020B0604020202020204" pitchFamily="34" charset="0"/>
              </a:rPr>
              <a:t> </a:t>
            </a:r>
            <a:r>
              <a:rPr lang="en-US" sz="1000" dirty="0" err="1">
                <a:solidFill>
                  <a:prstClr val="black"/>
                </a:solidFill>
                <a:latin typeface="Arial" panose="020B0604020202020204" pitchFamily="34" charset="0"/>
                <a:cs typeface="Arial" panose="020B0604020202020204" pitchFamily="34" charset="0"/>
              </a:rPr>
              <a:t>dan</a:t>
            </a:r>
            <a:r>
              <a:rPr lang="en-US" sz="1000" dirty="0">
                <a:solidFill>
                  <a:prstClr val="black"/>
                </a:solidFill>
                <a:latin typeface="Arial" panose="020B0604020202020204" pitchFamily="34" charset="0"/>
                <a:cs typeface="Arial" panose="020B0604020202020204" pitchFamily="34" charset="0"/>
              </a:rPr>
              <a:t> </a:t>
            </a:r>
            <a:r>
              <a:rPr lang="en-US" sz="1000" dirty="0" err="1">
                <a:solidFill>
                  <a:prstClr val="black"/>
                </a:solidFill>
                <a:latin typeface="Arial" panose="020B0604020202020204" pitchFamily="34" charset="0"/>
                <a:cs typeface="Arial" panose="020B0604020202020204" pitchFamily="34" charset="0"/>
              </a:rPr>
              <a:t>klik</a:t>
            </a:r>
            <a:r>
              <a:rPr lang="en-US" sz="1000" dirty="0">
                <a:solidFill>
                  <a:prstClr val="black"/>
                </a:solidFill>
                <a:latin typeface="Arial" panose="020B0604020202020204" pitchFamily="34" charset="0"/>
                <a:cs typeface="Arial" panose="020B0604020202020204" pitchFamily="34" charset="0"/>
              </a:rPr>
              <a:t> </a:t>
            </a:r>
            <a:r>
              <a:rPr lang="en-US" sz="1000" dirty="0" err="1">
                <a:solidFill>
                  <a:prstClr val="black"/>
                </a:solidFill>
                <a:latin typeface="Arial" panose="020B0604020202020204" pitchFamily="34" charset="0"/>
                <a:cs typeface="Arial" panose="020B0604020202020204" pitchFamily="34" charset="0"/>
              </a:rPr>
              <a:t>cari</a:t>
            </a:r>
            <a:endParaRPr lang="id-ID" sz="1000" dirty="0">
              <a:solidFill>
                <a:prstClr val="black"/>
              </a:solidFill>
              <a:latin typeface="Arial" panose="020B0604020202020204" pitchFamily="34" charset="0"/>
              <a:cs typeface="Arial" panose="020B0604020202020204" pitchFamily="34" charset="0"/>
            </a:endParaRPr>
          </a:p>
        </p:txBody>
      </p:sp>
      <p:pic>
        <p:nvPicPr>
          <p:cNvPr id="9" name="Picture 8" descr="A screenshot of a cell phone&#10;&#10;Description generated with very high confidence"/>
          <p:cNvPicPr>
            <a:picLocks noChangeAspect="1"/>
          </p:cNvPicPr>
          <p:nvPr/>
        </p:nvPicPr>
        <p:blipFill rotWithShape="1">
          <a:blip r:embed="rId4">
            <a:extLst>
              <a:ext uri="{28A0092B-C50C-407E-A947-70E740481C1C}">
                <a14:useLocalDpi xmlns:a14="http://schemas.microsoft.com/office/drawing/2010/main" val="0"/>
              </a:ext>
            </a:extLst>
          </a:blip>
          <a:srcRect l="29941" t="8203" r="15834" b="13515"/>
          <a:stretch>
            <a:fillRect/>
          </a:stretch>
        </p:blipFill>
        <p:spPr>
          <a:xfrm>
            <a:off x="3217453" y="1368055"/>
            <a:ext cx="412479" cy="1083712"/>
          </a:xfrm>
          <a:prstGeom prst="rect">
            <a:avLst/>
          </a:prstGeom>
        </p:spPr>
      </p:pic>
      <p:sp>
        <p:nvSpPr>
          <p:cNvPr id="10" name="Oval 9"/>
          <p:cNvSpPr/>
          <p:nvPr/>
        </p:nvSpPr>
        <p:spPr>
          <a:xfrm>
            <a:off x="3231955" y="1479010"/>
            <a:ext cx="223219" cy="223219"/>
          </a:xfrm>
          <a:prstGeom prst="ellipse">
            <a:avLst/>
          </a:prstGeom>
          <a:noFill/>
          <a:ln w="28575">
            <a:solidFill>
              <a:srgbClr val="D7554D"/>
            </a:solidFill>
          </a:ln>
        </p:spPr>
        <p:style>
          <a:lnRef idx="2">
            <a:schemeClr val="accent1">
              <a:shade val="50000"/>
            </a:schemeClr>
          </a:lnRef>
          <a:fillRef idx="1">
            <a:schemeClr val="accent1"/>
          </a:fillRef>
          <a:effectRef idx="0">
            <a:schemeClr val="accent1"/>
          </a:effectRef>
          <a:fontRef idx="minor">
            <a:schemeClr val="lt1"/>
          </a:fontRef>
        </p:style>
        <p:txBody>
          <a:bodyPr lIns="91365" tIns="45684" rIns="91365" bIns="45684" rtlCol="0" anchor="ctr"/>
          <a:lstStyle/>
          <a:p>
            <a:pPr algn="ctr" defTabSz="913632">
              <a:defRPr/>
            </a:pPr>
            <a:endParaRPr lang="id-ID" sz="1200">
              <a:solidFill>
                <a:prstClr val="white"/>
              </a:solidFill>
              <a:latin typeface="Calibri" panose="020F0502020204030204"/>
            </a:endParaRPr>
          </a:p>
        </p:txBody>
      </p:sp>
      <p:pic>
        <p:nvPicPr>
          <p:cNvPr id="11" name="Graphic 116" descr="Line Arrow: Clockwise curve"/>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8885352">
            <a:off x="3519544" y="1479010"/>
            <a:ext cx="223219" cy="223219"/>
          </a:xfrm>
          <a:prstGeom prst="rect">
            <a:avLst/>
          </a:prstGeom>
        </p:spPr>
      </p:pic>
      <p:sp>
        <p:nvSpPr>
          <p:cNvPr id="12" name="TextBox 11"/>
          <p:cNvSpPr txBox="1"/>
          <p:nvPr/>
        </p:nvSpPr>
        <p:spPr>
          <a:xfrm>
            <a:off x="3677583" y="1699989"/>
            <a:ext cx="625341" cy="861702"/>
          </a:xfrm>
          <a:prstGeom prst="rect">
            <a:avLst/>
          </a:prstGeom>
          <a:noFill/>
        </p:spPr>
        <p:txBody>
          <a:bodyPr wrap="none" lIns="91365" tIns="45684" rIns="91365" bIns="45684" rtlCol="0">
            <a:spAutoFit/>
          </a:bodyPr>
          <a:lstStyle/>
          <a:p>
            <a:pPr defTabSz="913632">
              <a:defRPr/>
            </a:pPr>
            <a:r>
              <a:rPr lang="en-US" sz="1000" dirty="0" err="1">
                <a:solidFill>
                  <a:prstClr val="black"/>
                </a:solidFill>
                <a:latin typeface="Arial" panose="020B0604020202020204" pitchFamily="34" charset="0"/>
                <a:cs typeface="Arial" panose="020B0604020202020204" pitchFamily="34" charset="0"/>
              </a:rPr>
              <a:t>kelola</a:t>
            </a:r>
            <a:endParaRPr lang="en-US" sz="1000" dirty="0">
              <a:solidFill>
                <a:prstClr val="black"/>
              </a:solidFill>
              <a:latin typeface="Arial" panose="020B0604020202020204" pitchFamily="34" charset="0"/>
              <a:cs typeface="Arial" panose="020B0604020202020204" pitchFamily="34" charset="0"/>
            </a:endParaRPr>
          </a:p>
          <a:p>
            <a:pPr defTabSz="913632">
              <a:defRPr/>
            </a:pPr>
            <a:r>
              <a:rPr lang="en-US" sz="1000" dirty="0" err="1">
                <a:solidFill>
                  <a:prstClr val="black"/>
                </a:solidFill>
                <a:latin typeface="Arial" panose="020B0604020202020204" pitchFamily="34" charset="0"/>
                <a:cs typeface="Arial" panose="020B0604020202020204" pitchFamily="34" charset="0"/>
              </a:rPr>
              <a:t>isian</a:t>
            </a:r>
            <a:endParaRPr lang="en-US" sz="1000" dirty="0">
              <a:solidFill>
                <a:prstClr val="black"/>
              </a:solidFill>
              <a:latin typeface="Arial" panose="020B0604020202020204" pitchFamily="34" charset="0"/>
              <a:cs typeface="Arial" panose="020B0604020202020204" pitchFamily="34" charset="0"/>
            </a:endParaRPr>
          </a:p>
          <a:p>
            <a:pPr defTabSz="913632">
              <a:defRPr/>
            </a:pPr>
            <a:r>
              <a:rPr lang="en-US" sz="1000" dirty="0">
                <a:solidFill>
                  <a:prstClr val="black"/>
                </a:solidFill>
                <a:latin typeface="Arial" panose="020B0604020202020204" pitchFamily="34" charset="0"/>
                <a:cs typeface="Arial" panose="020B0604020202020204" pitchFamily="34" charset="0"/>
              </a:rPr>
              <a:t>PK</a:t>
            </a:r>
          </a:p>
          <a:p>
            <a:pPr defTabSz="913632">
              <a:defRPr/>
            </a:pPr>
            <a:r>
              <a:rPr lang="en-US" sz="1000" dirty="0" err="1">
                <a:solidFill>
                  <a:prstClr val="black"/>
                </a:solidFill>
                <a:latin typeface="Arial" panose="020B0604020202020204" pitchFamily="34" charset="0"/>
                <a:cs typeface="Arial" panose="020B0604020202020204" pitchFamily="34" charset="0"/>
              </a:rPr>
              <a:t>untuk</a:t>
            </a:r>
            <a:endParaRPr lang="en-US" sz="1000" dirty="0">
              <a:solidFill>
                <a:prstClr val="black"/>
              </a:solidFill>
              <a:latin typeface="Arial" panose="020B0604020202020204" pitchFamily="34" charset="0"/>
              <a:cs typeface="Arial" panose="020B0604020202020204" pitchFamily="34" charset="0"/>
            </a:endParaRPr>
          </a:p>
          <a:p>
            <a:pPr defTabSz="913632">
              <a:defRPr/>
            </a:pPr>
            <a:r>
              <a:rPr lang="en-US" sz="1000" dirty="0" err="1">
                <a:solidFill>
                  <a:prstClr val="black"/>
                </a:solidFill>
                <a:latin typeface="Arial" panose="020B0604020202020204" pitchFamily="34" charset="0"/>
                <a:cs typeface="Arial" panose="020B0604020202020204" pitchFamily="34" charset="0"/>
              </a:rPr>
              <a:t>mengisi</a:t>
            </a:r>
            <a:endParaRPr lang="id-ID" sz="1000" dirty="0">
              <a:solidFill>
                <a:prstClr val="black"/>
              </a:solidFill>
              <a:latin typeface="Arial" panose="020B0604020202020204" pitchFamily="34" charset="0"/>
              <a:cs typeface="Arial" panose="020B0604020202020204" pitchFamily="34" charset="0"/>
            </a:endParaRPr>
          </a:p>
        </p:txBody>
      </p:sp>
      <p:cxnSp>
        <p:nvCxnSpPr>
          <p:cNvPr id="13" name="Straight Connector 12"/>
          <p:cNvCxnSpPr/>
          <p:nvPr/>
        </p:nvCxnSpPr>
        <p:spPr>
          <a:xfrm>
            <a:off x="4657276" y="952834"/>
            <a:ext cx="0" cy="2578855"/>
          </a:xfrm>
          <a:prstGeom prst="line">
            <a:avLst/>
          </a:prstGeom>
          <a:ln w="12700">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733902" y="1421743"/>
            <a:ext cx="2535977" cy="938719"/>
          </a:xfrm>
          <a:prstGeom prst="rect">
            <a:avLst/>
          </a:prstGeom>
          <a:noFill/>
        </p:spPr>
        <p:txBody>
          <a:bodyPr wrap="square" lIns="91365" tIns="45684" rIns="91365" bIns="45684" rtlCol="0">
            <a:spAutoFit/>
          </a:bodyPr>
          <a:lstStyle/>
          <a:p>
            <a:pPr marL="342612" indent="-342612" defTabSz="913632">
              <a:buFont typeface="+mj-lt"/>
              <a:buAutoNum type="arabicPeriod"/>
              <a:defRPr/>
            </a:pPr>
            <a:r>
              <a:rPr lang="en-US" sz="1100" dirty="0">
                <a:solidFill>
                  <a:prstClr val="black"/>
                </a:solidFill>
                <a:latin typeface="Arial" panose="020B0604020202020204" pitchFamily="34" charset="0"/>
                <a:ea typeface="Source Sans Pro" panose="020B0503030403020204" pitchFamily="34" charset="0"/>
                <a:cs typeface="Arial" panose="020B0604020202020204" pitchFamily="34" charset="0"/>
              </a:rPr>
              <a:t>Isi target PK </a:t>
            </a:r>
            <a:r>
              <a:rPr lang="en-US" sz="1100" dirty="0" err="1">
                <a:solidFill>
                  <a:prstClr val="black"/>
                </a:solidFill>
                <a:latin typeface="Arial" panose="020B0604020202020204" pitchFamily="34" charset="0"/>
                <a:ea typeface="Source Sans Pro" panose="020B0503030403020204" pitchFamily="34" charset="0"/>
                <a:cs typeface="Arial" panose="020B0604020202020204" pitchFamily="34" charset="0"/>
              </a:rPr>
              <a:t>sesuai</a:t>
            </a:r>
            <a:r>
              <a:rPr lang="en-US" sz="1100" dirty="0">
                <a:solidFill>
                  <a:prstClr val="black"/>
                </a:solidFill>
                <a:latin typeface="Arial" panose="020B0604020202020204" pitchFamily="34" charset="0"/>
                <a:ea typeface="Source Sans Pro" panose="020B0503030403020204" pitchFamily="34" charset="0"/>
                <a:cs typeface="Arial" panose="020B0604020202020204" pitchFamily="34" charset="0"/>
              </a:rPr>
              <a:t> </a:t>
            </a:r>
            <a:r>
              <a:rPr lang="en-US" sz="1100" dirty="0" err="1">
                <a:solidFill>
                  <a:prstClr val="black"/>
                </a:solidFill>
                <a:latin typeface="Arial" panose="020B0604020202020204" pitchFamily="34" charset="0"/>
                <a:ea typeface="Source Sans Pro" panose="020B0503030403020204" pitchFamily="34" charset="0"/>
                <a:cs typeface="Arial" panose="020B0604020202020204" pitchFamily="34" charset="0"/>
              </a:rPr>
              <a:t>dengan</a:t>
            </a:r>
            <a:r>
              <a:rPr lang="en-US" sz="1100" dirty="0">
                <a:solidFill>
                  <a:prstClr val="black"/>
                </a:solidFill>
                <a:latin typeface="Arial" panose="020B0604020202020204" pitchFamily="34" charset="0"/>
                <a:ea typeface="Source Sans Pro" panose="020B0503030403020204" pitchFamily="34" charset="0"/>
                <a:cs typeface="Arial" panose="020B0604020202020204" pitchFamily="34" charset="0"/>
              </a:rPr>
              <a:t> PK K</a:t>
            </a:r>
            <a:r>
              <a:rPr lang="id-ID" sz="1100" dirty="0">
                <a:solidFill>
                  <a:prstClr val="black"/>
                </a:solidFill>
                <a:latin typeface="Arial" panose="020B0604020202020204" pitchFamily="34" charset="0"/>
                <a:ea typeface="Source Sans Pro" panose="020B0503030403020204" pitchFamily="34" charset="0"/>
                <a:cs typeface="Arial" panose="020B0604020202020204" pitchFamily="34" charset="0"/>
              </a:rPr>
              <a:t>epala</a:t>
            </a:r>
            <a:r>
              <a:rPr lang="en-US" sz="1100" dirty="0">
                <a:solidFill>
                  <a:prstClr val="black"/>
                </a:solidFill>
                <a:latin typeface="Arial" panose="020B0604020202020204" pitchFamily="34" charset="0"/>
                <a:ea typeface="Source Sans Pro" panose="020B0503030403020204" pitchFamily="34" charset="0"/>
                <a:cs typeface="Arial" panose="020B0604020202020204" pitchFamily="34" charset="0"/>
              </a:rPr>
              <a:t> Kantor</a:t>
            </a:r>
          </a:p>
          <a:p>
            <a:pPr marL="342612" indent="-342612" defTabSz="913632">
              <a:buFont typeface="+mj-lt"/>
              <a:buAutoNum type="arabicPeriod"/>
              <a:defRPr/>
            </a:pPr>
            <a:r>
              <a:rPr lang="en-US" sz="1100" dirty="0">
                <a:solidFill>
                  <a:prstClr val="black"/>
                </a:solidFill>
                <a:latin typeface="Arial" panose="020B0604020202020204" pitchFamily="34" charset="0"/>
                <a:ea typeface="Source Sans Pro" panose="020B0503030403020204" pitchFamily="34" charset="0"/>
                <a:cs typeface="Arial" panose="020B0604020202020204" pitchFamily="34" charset="0"/>
              </a:rPr>
              <a:t>Isi </a:t>
            </a:r>
            <a:r>
              <a:rPr lang="en-US" sz="1100" dirty="0" err="1">
                <a:solidFill>
                  <a:prstClr val="black"/>
                </a:solidFill>
                <a:latin typeface="Arial" panose="020B0604020202020204" pitchFamily="34" charset="0"/>
                <a:ea typeface="Source Sans Pro" panose="020B0503030403020204" pitchFamily="34" charset="0"/>
                <a:cs typeface="Arial" panose="020B0604020202020204" pitchFamily="34" charset="0"/>
              </a:rPr>
              <a:t>dengan</a:t>
            </a:r>
            <a:r>
              <a:rPr lang="en-US" sz="1100" dirty="0">
                <a:solidFill>
                  <a:prstClr val="black"/>
                </a:solidFill>
                <a:latin typeface="Arial" panose="020B0604020202020204" pitchFamily="34" charset="0"/>
                <a:ea typeface="Source Sans Pro" panose="020B0503030403020204" pitchFamily="34" charset="0"/>
                <a:cs typeface="Arial" panose="020B0604020202020204" pitchFamily="34" charset="0"/>
              </a:rPr>
              <a:t> </a:t>
            </a:r>
            <a:r>
              <a:rPr lang="en-US" sz="1100" dirty="0" err="1">
                <a:solidFill>
                  <a:prstClr val="black"/>
                </a:solidFill>
                <a:latin typeface="Arial" panose="020B0604020202020204" pitchFamily="34" charset="0"/>
                <a:ea typeface="Source Sans Pro" panose="020B0503030403020204" pitchFamily="34" charset="0"/>
                <a:cs typeface="Arial" panose="020B0604020202020204" pitchFamily="34" charset="0"/>
              </a:rPr>
              <a:t>angka</a:t>
            </a:r>
            <a:r>
              <a:rPr lang="en-US" sz="1100" dirty="0">
                <a:solidFill>
                  <a:prstClr val="black"/>
                </a:solidFill>
                <a:latin typeface="Arial" panose="020B0604020202020204" pitchFamily="34" charset="0"/>
                <a:ea typeface="Source Sans Pro" panose="020B0503030403020204" pitchFamily="34" charset="0"/>
                <a:cs typeface="Arial" panose="020B0604020202020204" pitchFamily="34" charset="0"/>
              </a:rPr>
              <a:t> </a:t>
            </a:r>
            <a:r>
              <a:rPr lang="en-US" sz="1100" dirty="0" err="1">
                <a:solidFill>
                  <a:prstClr val="black"/>
                </a:solidFill>
                <a:latin typeface="Arial" panose="020B0604020202020204" pitchFamily="34" charset="0"/>
                <a:ea typeface="Source Sans Pro" panose="020B0503030403020204" pitchFamily="34" charset="0"/>
                <a:cs typeface="Arial" panose="020B0604020202020204" pitchFamily="34" charset="0"/>
              </a:rPr>
              <a:t>saja</a:t>
            </a:r>
            <a:endParaRPr lang="en-US" sz="1100" dirty="0">
              <a:solidFill>
                <a:prstClr val="black"/>
              </a:solidFill>
              <a:latin typeface="Arial" panose="020B0604020202020204" pitchFamily="34" charset="0"/>
              <a:ea typeface="Source Sans Pro" panose="020B0503030403020204" pitchFamily="34" charset="0"/>
              <a:cs typeface="Arial" panose="020B0604020202020204" pitchFamily="34" charset="0"/>
            </a:endParaRPr>
          </a:p>
          <a:p>
            <a:pPr marL="342612" indent="-342612" defTabSz="913632">
              <a:buFont typeface="+mj-lt"/>
              <a:buAutoNum type="arabicPeriod"/>
              <a:defRPr/>
            </a:pPr>
            <a:r>
              <a:rPr lang="en-US" sz="1100" dirty="0" err="1">
                <a:solidFill>
                  <a:prstClr val="black"/>
                </a:solidFill>
                <a:latin typeface="Arial" panose="020B0604020202020204" pitchFamily="34" charset="0"/>
                <a:ea typeface="Source Sans Pro" panose="020B0503030403020204" pitchFamily="34" charset="0"/>
                <a:cs typeface="Arial" panose="020B0604020202020204" pitchFamily="34" charset="0"/>
              </a:rPr>
              <a:t>Tidak</a:t>
            </a:r>
            <a:r>
              <a:rPr lang="en-US" sz="1100" dirty="0">
                <a:solidFill>
                  <a:prstClr val="black"/>
                </a:solidFill>
                <a:latin typeface="Arial" panose="020B0604020202020204" pitchFamily="34" charset="0"/>
                <a:ea typeface="Source Sans Pro" panose="020B0503030403020204" pitchFamily="34" charset="0"/>
                <a:cs typeface="Arial" panose="020B0604020202020204" pitchFamily="34" charset="0"/>
              </a:rPr>
              <a:t> </a:t>
            </a:r>
            <a:r>
              <a:rPr lang="en-US" sz="1100" dirty="0" err="1">
                <a:solidFill>
                  <a:prstClr val="black"/>
                </a:solidFill>
                <a:latin typeface="Arial" panose="020B0604020202020204" pitchFamily="34" charset="0"/>
                <a:ea typeface="Source Sans Pro" panose="020B0503030403020204" pitchFamily="34" charset="0"/>
                <a:cs typeface="Arial" panose="020B0604020202020204" pitchFamily="34" charset="0"/>
              </a:rPr>
              <a:t>perlu</a:t>
            </a:r>
            <a:r>
              <a:rPr lang="en-US" sz="1100" dirty="0">
                <a:solidFill>
                  <a:prstClr val="black"/>
                </a:solidFill>
                <a:latin typeface="Arial" panose="020B0604020202020204" pitchFamily="34" charset="0"/>
                <a:ea typeface="Source Sans Pro" panose="020B0503030403020204" pitchFamily="34" charset="0"/>
                <a:cs typeface="Arial" panose="020B0604020202020204" pitchFamily="34" charset="0"/>
              </a:rPr>
              <a:t> di </a:t>
            </a:r>
            <a:r>
              <a:rPr lang="en-US" sz="1100" dirty="0" err="1">
                <a:solidFill>
                  <a:prstClr val="black"/>
                </a:solidFill>
                <a:latin typeface="Arial" panose="020B0604020202020204" pitchFamily="34" charset="0"/>
                <a:ea typeface="Source Sans Pro" panose="020B0503030403020204" pitchFamily="34" charset="0"/>
                <a:cs typeface="Arial" panose="020B0604020202020204" pitchFamily="34" charset="0"/>
              </a:rPr>
              <a:t>titik</a:t>
            </a:r>
            <a:r>
              <a:rPr lang="en-US" sz="1100" dirty="0">
                <a:solidFill>
                  <a:prstClr val="black"/>
                </a:solidFill>
                <a:latin typeface="Arial" panose="020B0604020202020204" pitchFamily="34" charset="0"/>
                <a:ea typeface="Source Sans Pro" panose="020B0503030403020204" pitchFamily="34" charset="0"/>
                <a:cs typeface="Arial" panose="020B0604020202020204" pitchFamily="34" charset="0"/>
              </a:rPr>
              <a:t> </a:t>
            </a:r>
            <a:r>
              <a:rPr lang="en-US" sz="1100" dirty="0" err="1">
                <a:solidFill>
                  <a:prstClr val="black"/>
                </a:solidFill>
                <a:latin typeface="Arial" panose="020B0604020202020204" pitchFamily="34" charset="0"/>
                <a:ea typeface="Source Sans Pro" panose="020B0503030403020204" pitchFamily="34" charset="0"/>
                <a:cs typeface="Arial" panose="020B0604020202020204" pitchFamily="34" charset="0"/>
              </a:rPr>
              <a:t>untuk</a:t>
            </a:r>
            <a:r>
              <a:rPr lang="en-US" sz="1100" dirty="0">
                <a:solidFill>
                  <a:prstClr val="black"/>
                </a:solidFill>
                <a:latin typeface="Arial" panose="020B0604020202020204" pitchFamily="34" charset="0"/>
                <a:ea typeface="Source Sans Pro" panose="020B0503030403020204" pitchFamily="34" charset="0"/>
                <a:cs typeface="Arial" panose="020B0604020202020204" pitchFamily="34" charset="0"/>
              </a:rPr>
              <a:t> </a:t>
            </a:r>
            <a:r>
              <a:rPr lang="en-US" sz="1100" dirty="0" err="1">
                <a:solidFill>
                  <a:prstClr val="black"/>
                </a:solidFill>
                <a:latin typeface="Arial" panose="020B0604020202020204" pitchFamily="34" charset="0"/>
                <a:ea typeface="Source Sans Pro" panose="020B0503030403020204" pitchFamily="34" charset="0"/>
                <a:cs typeface="Arial" panose="020B0604020202020204" pitchFamily="34" charset="0"/>
              </a:rPr>
              <a:t>menunjukkan</a:t>
            </a:r>
            <a:r>
              <a:rPr lang="en-US" sz="1100" dirty="0">
                <a:solidFill>
                  <a:prstClr val="black"/>
                </a:solidFill>
                <a:latin typeface="Arial" panose="020B0604020202020204" pitchFamily="34" charset="0"/>
                <a:ea typeface="Source Sans Pro" panose="020B0503030403020204" pitchFamily="34" charset="0"/>
                <a:cs typeface="Arial" panose="020B0604020202020204" pitchFamily="34" charset="0"/>
              </a:rPr>
              <a:t> </a:t>
            </a:r>
            <a:r>
              <a:rPr lang="en-US" sz="1100" dirty="0" err="1">
                <a:solidFill>
                  <a:prstClr val="black"/>
                </a:solidFill>
                <a:latin typeface="Arial" panose="020B0604020202020204" pitchFamily="34" charset="0"/>
                <a:ea typeface="Source Sans Pro" panose="020B0503030403020204" pitchFamily="34" charset="0"/>
                <a:cs typeface="Arial" panose="020B0604020202020204" pitchFamily="34" charset="0"/>
              </a:rPr>
              <a:t>ribuan</a:t>
            </a:r>
            <a:endParaRPr lang="en-US" sz="1100" dirty="0">
              <a:solidFill>
                <a:prstClr val="black"/>
              </a:solidFill>
              <a:latin typeface="Arial" panose="020B0604020202020204" pitchFamily="34" charset="0"/>
              <a:ea typeface="Source Sans Pro" panose="020B0503030403020204" pitchFamily="34" charset="0"/>
              <a:cs typeface="Arial" panose="020B0604020202020204" pitchFamily="34" charset="0"/>
            </a:endParaRPr>
          </a:p>
        </p:txBody>
      </p:sp>
      <p:pic>
        <p:nvPicPr>
          <p:cNvPr id="15" name="Picture 14" descr="A screenshot of a cell phone&#10;&#10;Description generated with very high confidence"/>
          <p:cNvPicPr>
            <a:picLocks noChangeAspect="1"/>
          </p:cNvPicPr>
          <p:nvPr/>
        </p:nvPicPr>
        <p:blipFill rotWithShape="1">
          <a:blip r:embed="rId7">
            <a:extLst>
              <a:ext uri="{28A0092B-C50C-407E-A947-70E740481C1C}">
                <a14:useLocalDpi xmlns:a14="http://schemas.microsoft.com/office/drawing/2010/main" val="0"/>
              </a:ext>
            </a:extLst>
          </a:blip>
          <a:srcRect b="68339"/>
          <a:stretch>
            <a:fillRect/>
          </a:stretch>
        </p:blipFill>
        <p:spPr>
          <a:xfrm>
            <a:off x="293670" y="2945880"/>
            <a:ext cx="4162546" cy="324613"/>
          </a:xfrm>
          <a:prstGeom prst="rect">
            <a:avLst/>
          </a:prstGeom>
        </p:spPr>
      </p:pic>
      <p:pic>
        <p:nvPicPr>
          <p:cNvPr id="16" name="Picture 15" descr="A screenshot of a cell phone&#10;&#10;Description generated with very high confidence"/>
          <p:cNvPicPr>
            <a:picLocks noChangeAspect="1"/>
          </p:cNvPicPr>
          <p:nvPr/>
        </p:nvPicPr>
        <p:blipFill rotWithShape="1">
          <a:blip r:embed="rId7">
            <a:extLst>
              <a:ext uri="{28A0092B-C50C-407E-A947-70E740481C1C}">
                <a14:useLocalDpi xmlns:a14="http://schemas.microsoft.com/office/drawing/2010/main" val="0"/>
              </a:ext>
            </a:extLst>
          </a:blip>
          <a:srcRect l="137" t="76260" r="-137" b="380"/>
          <a:stretch>
            <a:fillRect/>
          </a:stretch>
        </p:blipFill>
        <p:spPr>
          <a:xfrm>
            <a:off x="293670" y="3278266"/>
            <a:ext cx="4162546" cy="239512"/>
          </a:xfrm>
          <a:prstGeom prst="rect">
            <a:avLst/>
          </a:prstGeom>
        </p:spPr>
      </p:pic>
      <p:sp>
        <p:nvSpPr>
          <p:cNvPr id="17" name="TextBox 16"/>
          <p:cNvSpPr txBox="1"/>
          <p:nvPr/>
        </p:nvSpPr>
        <p:spPr>
          <a:xfrm>
            <a:off x="283980" y="3569727"/>
            <a:ext cx="1559891" cy="246149"/>
          </a:xfrm>
          <a:prstGeom prst="rect">
            <a:avLst/>
          </a:prstGeom>
          <a:noFill/>
        </p:spPr>
        <p:txBody>
          <a:bodyPr wrap="none" lIns="91365" tIns="45684" rIns="91365" bIns="45684" rtlCol="0">
            <a:spAutoFit/>
          </a:bodyPr>
          <a:lstStyle/>
          <a:p>
            <a:pPr defTabSz="913632">
              <a:defRPr/>
            </a:pPr>
            <a:r>
              <a:rPr lang="en-US" sz="1000" dirty="0" err="1">
                <a:solidFill>
                  <a:prstClr val="black"/>
                </a:solidFill>
                <a:latin typeface="Arial" panose="020B0604020202020204" pitchFamily="34" charset="0"/>
                <a:cs typeface="Arial" panose="020B0604020202020204" pitchFamily="34" charset="0"/>
              </a:rPr>
              <a:t>isi</a:t>
            </a:r>
            <a:r>
              <a:rPr lang="en-US" sz="1000" dirty="0">
                <a:solidFill>
                  <a:prstClr val="black"/>
                </a:solidFill>
                <a:latin typeface="Arial" panose="020B0604020202020204" pitchFamily="34" charset="0"/>
                <a:cs typeface="Arial" panose="020B0604020202020204" pitchFamily="34" charset="0"/>
              </a:rPr>
              <a:t> target </a:t>
            </a:r>
            <a:r>
              <a:rPr lang="en-US" sz="1000" dirty="0" err="1">
                <a:solidFill>
                  <a:prstClr val="black"/>
                </a:solidFill>
                <a:latin typeface="Arial" panose="020B0604020202020204" pitchFamily="34" charset="0"/>
                <a:cs typeface="Arial" panose="020B0604020202020204" pitchFamily="34" charset="0"/>
              </a:rPr>
              <a:t>pk</a:t>
            </a:r>
            <a:r>
              <a:rPr lang="en-US" sz="1000" dirty="0">
                <a:solidFill>
                  <a:prstClr val="black"/>
                </a:solidFill>
                <a:latin typeface="Arial" panose="020B0604020202020204" pitchFamily="34" charset="0"/>
                <a:cs typeface="Arial" panose="020B0604020202020204" pitchFamily="34" charset="0"/>
              </a:rPr>
              <a:t> </a:t>
            </a:r>
            <a:r>
              <a:rPr lang="en-US" sz="1000" dirty="0" err="1">
                <a:solidFill>
                  <a:prstClr val="black"/>
                </a:solidFill>
                <a:latin typeface="Arial" panose="020B0604020202020204" pitchFamily="34" charset="0"/>
                <a:cs typeface="Arial" panose="020B0604020202020204" pitchFamily="34" charset="0"/>
              </a:rPr>
              <a:t>dan</a:t>
            </a:r>
            <a:r>
              <a:rPr lang="en-US" sz="1000" dirty="0">
                <a:solidFill>
                  <a:prstClr val="black"/>
                </a:solidFill>
                <a:latin typeface="Arial" panose="020B0604020202020204" pitchFamily="34" charset="0"/>
                <a:cs typeface="Arial" panose="020B0604020202020204" pitchFamily="34" charset="0"/>
              </a:rPr>
              <a:t> </a:t>
            </a:r>
            <a:r>
              <a:rPr lang="en-US" sz="1000" dirty="0" err="1">
                <a:solidFill>
                  <a:prstClr val="black"/>
                </a:solidFill>
                <a:latin typeface="Arial" panose="020B0604020202020204" pitchFamily="34" charset="0"/>
                <a:cs typeface="Arial" panose="020B0604020202020204" pitchFamily="34" charset="0"/>
              </a:rPr>
              <a:t>triwulan</a:t>
            </a:r>
            <a:endParaRPr lang="id-ID" sz="1000" dirty="0">
              <a:solidFill>
                <a:prstClr val="black"/>
              </a:solidFill>
              <a:latin typeface="Arial" panose="020B0604020202020204" pitchFamily="34" charset="0"/>
              <a:cs typeface="Arial" panose="020B0604020202020204" pitchFamily="34" charset="0"/>
            </a:endParaRPr>
          </a:p>
        </p:txBody>
      </p:sp>
      <p:pic>
        <p:nvPicPr>
          <p:cNvPr id="18" name="Picture 17" descr="A picture containing screenshot&#10;&#10;Description generated with high confidence"/>
          <p:cNvPicPr>
            <a:picLocks noChangeAspect="1"/>
          </p:cNvPicPr>
          <p:nvPr/>
        </p:nvPicPr>
        <p:blipFill rotWithShape="1">
          <a:blip r:embed="rId8">
            <a:extLst>
              <a:ext uri="{28A0092B-C50C-407E-A947-70E740481C1C}">
                <a14:useLocalDpi xmlns:a14="http://schemas.microsoft.com/office/drawing/2010/main" val="0"/>
              </a:ext>
            </a:extLst>
          </a:blip>
          <a:srcRect l="8368" r="7902" b="48436"/>
          <a:stretch>
            <a:fillRect/>
          </a:stretch>
        </p:blipFill>
        <p:spPr>
          <a:xfrm>
            <a:off x="2646692" y="3832682"/>
            <a:ext cx="870328" cy="275303"/>
          </a:xfrm>
          <a:prstGeom prst="rect">
            <a:avLst/>
          </a:prstGeom>
        </p:spPr>
      </p:pic>
      <p:sp>
        <p:nvSpPr>
          <p:cNvPr id="19" name="TextBox 18"/>
          <p:cNvSpPr txBox="1"/>
          <p:nvPr/>
        </p:nvSpPr>
        <p:spPr>
          <a:xfrm>
            <a:off x="3601295" y="3828502"/>
            <a:ext cx="787470" cy="553925"/>
          </a:xfrm>
          <a:prstGeom prst="rect">
            <a:avLst/>
          </a:prstGeom>
          <a:noFill/>
        </p:spPr>
        <p:txBody>
          <a:bodyPr wrap="square" lIns="91365" tIns="45684" rIns="91365" bIns="45684" rtlCol="0">
            <a:spAutoFit/>
          </a:bodyPr>
          <a:lstStyle/>
          <a:p>
            <a:pPr algn="ctr" defTabSz="913632">
              <a:defRPr/>
            </a:pPr>
            <a:r>
              <a:rPr lang="en-US" sz="1000" dirty="0" err="1">
                <a:solidFill>
                  <a:prstClr val="black"/>
                </a:solidFill>
                <a:latin typeface="Arial" panose="020B0604020202020204" pitchFamily="34" charset="0"/>
                <a:cs typeface="Arial" panose="020B0604020202020204" pitchFamily="34" charset="0"/>
              </a:rPr>
              <a:t>jangan</a:t>
            </a:r>
            <a:r>
              <a:rPr lang="en-US" sz="1000" dirty="0">
                <a:solidFill>
                  <a:prstClr val="black"/>
                </a:solidFill>
                <a:latin typeface="Arial" panose="020B0604020202020204" pitchFamily="34" charset="0"/>
                <a:cs typeface="Arial" panose="020B0604020202020204" pitchFamily="34" charset="0"/>
              </a:rPr>
              <a:t> </a:t>
            </a:r>
            <a:r>
              <a:rPr lang="en-US" sz="1000" dirty="0" err="1">
                <a:solidFill>
                  <a:prstClr val="black"/>
                </a:solidFill>
                <a:latin typeface="Arial" panose="020B0604020202020204" pitchFamily="34" charset="0"/>
                <a:cs typeface="Arial" panose="020B0604020202020204" pitchFamily="34" charset="0"/>
              </a:rPr>
              <a:t>lupa</a:t>
            </a:r>
            <a:r>
              <a:rPr lang="en-US" sz="1000" dirty="0">
                <a:solidFill>
                  <a:prstClr val="black"/>
                </a:solidFill>
                <a:latin typeface="Arial" panose="020B0604020202020204" pitchFamily="34" charset="0"/>
                <a:cs typeface="Arial" panose="020B0604020202020204" pitchFamily="34" charset="0"/>
              </a:rPr>
              <a:t> </a:t>
            </a:r>
            <a:r>
              <a:rPr lang="en-US" sz="1000" dirty="0" err="1">
                <a:solidFill>
                  <a:prstClr val="black"/>
                </a:solidFill>
                <a:latin typeface="Arial" panose="020B0604020202020204" pitchFamily="34" charset="0"/>
                <a:cs typeface="Arial" panose="020B0604020202020204" pitchFamily="34" charset="0"/>
              </a:rPr>
              <a:t>simpan</a:t>
            </a:r>
            <a:endParaRPr lang="en-US" sz="1000" dirty="0">
              <a:solidFill>
                <a:prstClr val="black"/>
              </a:solidFill>
              <a:latin typeface="Arial" panose="020B0604020202020204" pitchFamily="34" charset="0"/>
              <a:cs typeface="Arial" panose="020B0604020202020204" pitchFamily="34" charset="0"/>
            </a:endParaRPr>
          </a:p>
        </p:txBody>
      </p:sp>
      <p:sp>
        <p:nvSpPr>
          <p:cNvPr id="20" name="Title 3"/>
          <p:cNvSpPr>
            <a:spLocks noGrp="1"/>
          </p:cNvSpPr>
          <p:nvPr>
            <p:ph type="title"/>
          </p:nvPr>
        </p:nvSpPr>
        <p:spPr>
          <a:xfrm>
            <a:off x="133560" y="220200"/>
            <a:ext cx="6520220" cy="344032"/>
          </a:xfrm>
        </p:spPr>
        <p:txBody>
          <a:bodyPr>
            <a:noAutofit/>
          </a:bodyPr>
          <a:lstStyle/>
          <a:p>
            <a:pPr algn="l"/>
            <a:r>
              <a:rPr lang="en-US" dirty="0"/>
              <a:t>L</a:t>
            </a:r>
            <a:r>
              <a:rPr lang="id-ID" dirty="0"/>
              <a:t>anjutan ... (TAHAPAN PENGISIAN)</a:t>
            </a:r>
          </a:p>
        </p:txBody>
      </p:sp>
      <p:sp>
        <p:nvSpPr>
          <p:cNvPr id="21" name="Slide Number Placeholder 2"/>
          <p:cNvSpPr>
            <a:spLocks noGrp="1"/>
          </p:cNvSpPr>
          <p:nvPr/>
        </p:nvSpPr>
        <p:spPr>
          <a:xfrm>
            <a:off x="7113276" y="5006975"/>
            <a:ext cx="446405" cy="251460"/>
          </a:xfrm>
          <a:prstGeom prst="rect">
            <a:avLst/>
          </a:prstGeom>
          <a:solidFill>
            <a:srgbClr val="F9BE19"/>
          </a:solidFill>
        </p:spPr>
        <p:txBody>
          <a:bodyPr vert="horz" lIns="91365" tIns="45684" rIns="91365" bIns="45684"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32">
              <a:defRPr/>
            </a:pPr>
            <a:fld id="{05502A5B-6024-440D-A5A9-5A109256076E}" type="slidenum">
              <a:rPr lang="en-US" b="1">
                <a:solidFill>
                  <a:schemeClr val="tx1"/>
                </a:solidFill>
                <a:latin typeface="Calibri" panose="020F0502020204030204"/>
              </a:rPr>
              <a:pPr defTabSz="913632">
                <a:defRPr/>
              </a:pPr>
              <a:t>166</a:t>
            </a:fld>
            <a:endParaRPr lang="en-US" b="1">
              <a:solidFill>
                <a:schemeClr val="tx1"/>
              </a:solidFill>
              <a:latin typeface="Calibri" panose="020F0502020204030204"/>
            </a:endParaRPr>
          </a:p>
        </p:txBody>
      </p:sp>
    </p:spTree>
    <p:extLst>
      <p:ext uri="{BB962C8B-B14F-4D97-AF65-F5344CB8AC3E}">
        <p14:creationId xmlns:p14="http://schemas.microsoft.com/office/powerpoint/2010/main" val="2422813488"/>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40000" y="720000"/>
            <a:ext cx="1898125" cy="446203"/>
          </a:xfrm>
          <a:prstGeom prst="rect">
            <a:avLst/>
          </a:prstGeom>
          <a:noFill/>
        </p:spPr>
        <p:txBody>
          <a:bodyPr wrap="none" lIns="91365" tIns="45684" rIns="91365" bIns="45684" rtlCol="0">
            <a:spAutoFit/>
          </a:bodyPr>
          <a:lstStyle/>
          <a:p>
            <a:pPr defTabSz="913632">
              <a:defRPr/>
            </a:pPr>
            <a:r>
              <a:rPr lang="en-US" sz="2300" spc="-150" dirty="0" err="1">
                <a:solidFill>
                  <a:srgbClr val="002060"/>
                </a:solidFill>
                <a:latin typeface="Source Sans Pro Black" panose="020B0803030403020204" pitchFamily="34" charset="0"/>
                <a:ea typeface="Source Sans Pro Black" panose="020B0803030403020204" pitchFamily="34" charset="0"/>
              </a:rPr>
              <a:t>pengesahan</a:t>
            </a:r>
            <a:r>
              <a:rPr lang="en-US" sz="2300" spc="-150" dirty="0">
                <a:solidFill>
                  <a:srgbClr val="002060"/>
                </a:solidFill>
                <a:latin typeface="Source Sans Pro Black" panose="020B0803030403020204" pitchFamily="34" charset="0"/>
                <a:ea typeface="Source Sans Pro Black" panose="020B0803030403020204" pitchFamily="34" charset="0"/>
              </a:rPr>
              <a:t> </a:t>
            </a:r>
            <a:r>
              <a:rPr lang="en-US" sz="2300" spc="-150" dirty="0" err="1">
                <a:solidFill>
                  <a:srgbClr val="002060"/>
                </a:solidFill>
                <a:latin typeface="Source Sans Pro Light" panose="020B0403030403020204" pitchFamily="34" charset="0"/>
                <a:ea typeface="Source Sans Pro Light" panose="020B0403030403020204" pitchFamily="34" charset="0"/>
              </a:rPr>
              <a:t>pk</a:t>
            </a:r>
            <a:endParaRPr lang="id-ID" sz="2300" spc="-150" dirty="0">
              <a:solidFill>
                <a:srgbClr val="002060"/>
              </a:solidFill>
              <a:latin typeface="Source Sans Pro Light" panose="020B0403030403020204" pitchFamily="34" charset="0"/>
              <a:ea typeface="Source Sans Pro Light" panose="020B0403030403020204" pitchFamily="34" charset="0"/>
            </a:endParaRPr>
          </a:p>
        </p:txBody>
      </p:sp>
      <p:sp>
        <p:nvSpPr>
          <p:cNvPr id="4" name="Oval 3"/>
          <p:cNvSpPr>
            <a:spLocks noChangeAspect="1"/>
          </p:cNvSpPr>
          <p:nvPr/>
        </p:nvSpPr>
        <p:spPr>
          <a:xfrm>
            <a:off x="288000" y="864000"/>
            <a:ext cx="223219" cy="223219"/>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6649" tIns="28325" rIns="56649" bIns="28325" numCol="1" spcCol="0" rtlCol="0" fromWordArt="0" anchor="ctr" anchorCtr="0" forceAA="0" compatLnSpc="1">
            <a:noAutofit/>
          </a:bodyPr>
          <a:lstStyle/>
          <a:p>
            <a:pPr algn="ctr" defTabSz="913632">
              <a:defRPr/>
            </a:pPr>
            <a:endParaRPr lang="id-ID" sz="1100" spc="-150">
              <a:solidFill>
                <a:prstClr val="white"/>
              </a:solidFill>
              <a:latin typeface="Calibri" panose="020F0502020204030204"/>
            </a:endParaRPr>
          </a:p>
        </p:txBody>
      </p:sp>
      <p:sp>
        <p:nvSpPr>
          <p:cNvPr id="5" name="TextBox 4"/>
          <p:cNvSpPr txBox="1"/>
          <p:nvPr/>
        </p:nvSpPr>
        <p:spPr>
          <a:xfrm>
            <a:off x="323080" y="2600957"/>
            <a:ext cx="969986" cy="400037"/>
          </a:xfrm>
          <a:prstGeom prst="rect">
            <a:avLst/>
          </a:prstGeom>
          <a:noFill/>
        </p:spPr>
        <p:txBody>
          <a:bodyPr wrap="none" lIns="91365" tIns="45684" rIns="91365" bIns="45684" rtlCol="0">
            <a:spAutoFit/>
          </a:bodyPr>
          <a:lstStyle/>
          <a:p>
            <a:pPr algn="ctr" defTabSz="913632">
              <a:defRPr/>
            </a:pPr>
            <a:r>
              <a:rPr lang="en-US" sz="1000" i="1" dirty="0">
                <a:solidFill>
                  <a:prstClr val="black"/>
                </a:solidFill>
                <a:latin typeface="Arial" panose="020B0604020202020204" pitchFamily="34" charset="0"/>
                <a:cs typeface="Arial" panose="020B0604020202020204" pitchFamily="34" charset="0"/>
              </a:rPr>
              <a:t>logout</a:t>
            </a:r>
            <a:r>
              <a:rPr lang="en-US" sz="1000" dirty="0">
                <a:solidFill>
                  <a:prstClr val="black"/>
                </a:solidFill>
                <a:latin typeface="Arial" panose="020B0604020202020204" pitchFamily="34" charset="0"/>
                <a:cs typeface="Arial" panose="020B0604020202020204" pitchFamily="34" charset="0"/>
              </a:rPr>
              <a:t> </a:t>
            </a:r>
            <a:r>
              <a:rPr lang="en-US" sz="1000" dirty="0" err="1">
                <a:solidFill>
                  <a:prstClr val="black"/>
                </a:solidFill>
                <a:latin typeface="Arial" panose="020B0604020202020204" pitchFamily="34" charset="0"/>
                <a:cs typeface="Arial" panose="020B0604020202020204" pitchFamily="34" charset="0"/>
              </a:rPr>
              <a:t>dari</a:t>
            </a:r>
            <a:r>
              <a:rPr lang="en-US" sz="1000" dirty="0">
                <a:solidFill>
                  <a:prstClr val="black"/>
                </a:solidFill>
                <a:latin typeface="Arial" panose="020B0604020202020204" pitchFamily="34" charset="0"/>
                <a:cs typeface="Arial" panose="020B0604020202020204" pitchFamily="34" charset="0"/>
              </a:rPr>
              <a:t> </a:t>
            </a:r>
            <a:br>
              <a:rPr lang="en-US" sz="1000" dirty="0">
                <a:solidFill>
                  <a:prstClr val="black"/>
                </a:solidFill>
                <a:latin typeface="Arial" panose="020B0604020202020204" pitchFamily="34" charset="0"/>
                <a:cs typeface="Arial" panose="020B0604020202020204" pitchFamily="34" charset="0"/>
              </a:rPr>
            </a:br>
            <a:r>
              <a:rPr lang="en-US" sz="1000" dirty="0" err="1">
                <a:solidFill>
                  <a:prstClr val="black"/>
                </a:solidFill>
                <a:latin typeface="Arial" panose="020B0604020202020204" pitchFamily="34" charset="0"/>
                <a:cs typeface="Arial" panose="020B0604020202020204" pitchFamily="34" charset="0"/>
              </a:rPr>
              <a:t>akun</a:t>
            </a:r>
            <a:r>
              <a:rPr lang="en-US" sz="1000" dirty="0">
                <a:solidFill>
                  <a:prstClr val="black"/>
                </a:solidFill>
                <a:latin typeface="Arial" panose="020B0604020202020204" pitchFamily="34" charset="0"/>
                <a:cs typeface="Arial" panose="020B0604020202020204" pitchFamily="34" charset="0"/>
              </a:rPr>
              <a:t> operator</a:t>
            </a:r>
            <a:endParaRPr lang="id-ID" sz="1000" dirty="0">
              <a:solidFill>
                <a:prstClr val="black"/>
              </a:solidFill>
              <a:latin typeface="Arial" panose="020B0604020202020204" pitchFamily="34" charset="0"/>
              <a:cs typeface="Arial" panose="020B0604020202020204" pitchFamily="34" charset="0"/>
            </a:endParaRPr>
          </a:p>
        </p:txBody>
      </p:sp>
      <p:sp>
        <p:nvSpPr>
          <p:cNvPr id="6" name="TextBox 5"/>
          <p:cNvSpPr txBox="1"/>
          <p:nvPr/>
        </p:nvSpPr>
        <p:spPr>
          <a:xfrm>
            <a:off x="1391581" y="1879231"/>
            <a:ext cx="855806" cy="606425"/>
          </a:xfrm>
          <a:prstGeom prst="rect">
            <a:avLst/>
          </a:prstGeom>
          <a:solidFill>
            <a:srgbClr val="FFCB06"/>
          </a:solidFill>
          <a:ln w="28575">
            <a:solidFill>
              <a:srgbClr val="FFCB06"/>
            </a:solidFill>
          </a:ln>
        </p:spPr>
        <p:txBody>
          <a:bodyPr wrap="square" lIns="91365" tIns="45684" rIns="91365" bIns="45684" rtlCol="0">
            <a:spAutoFit/>
          </a:bodyPr>
          <a:lstStyle/>
          <a:p>
            <a:pPr defTabSz="913632">
              <a:defRPr/>
            </a:pPr>
            <a:r>
              <a:rPr lang="en-US" sz="1100" b="1" dirty="0">
                <a:solidFill>
                  <a:srgbClr val="002060"/>
                </a:solidFill>
                <a:latin typeface="Source Sans Pro" panose="020B0503030403020204" pitchFamily="34" charset="0"/>
                <a:ea typeface="Source Sans Pro" panose="020B0503030403020204" pitchFamily="34" charset="0"/>
              </a:rPr>
              <a:t>login </a:t>
            </a:r>
            <a:br>
              <a:rPr lang="en-US" sz="1100" b="1" dirty="0">
                <a:solidFill>
                  <a:srgbClr val="002060"/>
                </a:solidFill>
                <a:latin typeface="Source Sans Pro" panose="020B0503030403020204" pitchFamily="34" charset="0"/>
                <a:ea typeface="Source Sans Pro" panose="020B0503030403020204" pitchFamily="34" charset="0"/>
              </a:rPr>
            </a:br>
            <a:r>
              <a:rPr lang="en-US" sz="1100" b="1" dirty="0" err="1">
                <a:solidFill>
                  <a:srgbClr val="002060"/>
                </a:solidFill>
                <a:latin typeface="Source Sans Pro" panose="020B0503030403020204" pitchFamily="34" charset="0"/>
                <a:ea typeface="Source Sans Pro" panose="020B0503030403020204" pitchFamily="34" charset="0"/>
              </a:rPr>
              <a:t>akun</a:t>
            </a:r>
            <a:r>
              <a:rPr lang="en-US" sz="1100" b="1" dirty="0">
                <a:solidFill>
                  <a:srgbClr val="002060"/>
                </a:solidFill>
                <a:latin typeface="Source Sans Pro" panose="020B0503030403020204" pitchFamily="34" charset="0"/>
                <a:ea typeface="Source Sans Pro" panose="020B0503030403020204" pitchFamily="34" charset="0"/>
              </a:rPr>
              <a:t> </a:t>
            </a:r>
            <a:br>
              <a:rPr lang="en-US" sz="1100" b="1" dirty="0">
                <a:solidFill>
                  <a:srgbClr val="002060"/>
                </a:solidFill>
                <a:latin typeface="Source Sans Pro" panose="020B0503030403020204" pitchFamily="34" charset="0"/>
                <a:ea typeface="Source Sans Pro" panose="020B0503030403020204" pitchFamily="34" charset="0"/>
              </a:rPr>
            </a:br>
            <a:r>
              <a:rPr lang="en-US" sz="1100" b="1" dirty="0" err="1">
                <a:solidFill>
                  <a:srgbClr val="002060"/>
                </a:solidFill>
                <a:latin typeface="Source Sans Pro" panose="020B0503030403020204" pitchFamily="34" charset="0"/>
                <a:ea typeface="Source Sans Pro" panose="020B0503030403020204" pitchFamily="34" charset="0"/>
              </a:rPr>
              <a:t>pimpinan</a:t>
            </a:r>
            <a:endParaRPr lang="id-ID" sz="1100" b="1" dirty="0">
              <a:solidFill>
                <a:srgbClr val="002060"/>
              </a:solidFill>
              <a:latin typeface="Source Sans Pro" panose="020B0503030403020204" pitchFamily="34" charset="0"/>
              <a:ea typeface="Source Sans Pro" panose="020B0503030403020204" pitchFamily="34" charset="0"/>
            </a:endParaRPr>
          </a:p>
        </p:txBody>
      </p:sp>
      <p:pic>
        <p:nvPicPr>
          <p:cNvPr id="7" name="Picture 6" descr="A screenshot of a cell phone&#10;&#10;Description generated with very high confidenc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0542" y="1879822"/>
            <a:ext cx="1119777" cy="581150"/>
          </a:xfrm>
          <a:prstGeom prst="rect">
            <a:avLst/>
          </a:prstGeom>
        </p:spPr>
      </p:pic>
      <p:sp>
        <p:nvSpPr>
          <p:cNvPr id="8" name="TextBox 7"/>
          <p:cNvSpPr txBox="1"/>
          <p:nvPr/>
        </p:nvSpPr>
        <p:spPr>
          <a:xfrm>
            <a:off x="2379404" y="2600957"/>
            <a:ext cx="1123874" cy="400037"/>
          </a:xfrm>
          <a:prstGeom prst="rect">
            <a:avLst/>
          </a:prstGeom>
          <a:noFill/>
        </p:spPr>
        <p:txBody>
          <a:bodyPr wrap="none" lIns="91365" tIns="45684" rIns="91365" bIns="45684" rtlCol="0">
            <a:spAutoFit/>
          </a:bodyPr>
          <a:lstStyle/>
          <a:p>
            <a:pPr algn="ctr" defTabSz="913632">
              <a:defRPr/>
            </a:pPr>
            <a:r>
              <a:rPr lang="en-US" sz="1000" dirty="0" err="1">
                <a:solidFill>
                  <a:prstClr val="black"/>
                </a:solidFill>
                <a:latin typeface="Arial" panose="020B0604020202020204" pitchFamily="34" charset="0"/>
                <a:cs typeface="Arial" panose="020B0604020202020204" pitchFamily="34" charset="0"/>
              </a:rPr>
              <a:t>klik</a:t>
            </a:r>
            <a:r>
              <a:rPr lang="en-US" sz="1000" dirty="0">
                <a:solidFill>
                  <a:prstClr val="black"/>
                </a:solidFill>
                <a:latin typeface="Arial" panose="020B0604020202020204" pitchFamily="34" charset="0"/>
                <a:cs typeface="Arial" panose="020B0604020202020204" pitchFamily="34" charset="0"/>
              </a:rPr>
              <a:t> menu</a:t>
            </a:r>
            <a:br>
              <a:rPr lang="en-US" sz="1000" dirty="0">
                <a:solidFill>
                  <a:prstClr val="black"/>
                </a:solidFill>
                <a:latin typeface="Arial" panose="020B0604020202020204" pitchFamily="34" charset="0"/>
                <a:cs typeface="Arial" panose="020B0604020202020204" pitchFamily="34" charset="0"/>
              </a:rPr>
            </a:br>
            <a:r>
              <a:rPr lang="en-US" sz="1000" dirty="0">
                <a:solidFill>
                  <a:prstClr val="black"/>
                </a:solidFill>
                <a:latin typeface="Arial" panose="020B0604020202020204" pitchFamily="34" charset="0"/>
                <a:cs typeface="Arial" panose="020B0604020202020204" pitchFamily="34" charset="0"/>
              </a:rPr>
              <a:t> </a:t>
            </a:r>
            <a:r>
              <a:rPr lang="en-US" sz="1000" dirty="0" err="1">
                <a:solidFill>
                  <a:prstClr val="black"/>
                </a:solidFill>
                <a:latin typeface="Arial" panose="020B0604020202020204" pitchFamily="34" charset="0"/>
                <a:cs typeface="Arial" panose="020B0604020202020204" pitchFamily="34" charset="0"/>
              </a:rPr>
              <a:t>pengesahan</a:t>
            </a:r>
            <a:r>
              <a:rPr lang="en-US" sz="1000" dirty="0">
                <a:solidFill>
                  <a:prstClr val="black"/>
                </a:solidFill>
                <a:latin typeface="Arial" panose="020B0604020202020204" pitchFamily="34" charset="0"/>
                <a:cs typeface="Arial" panose="020B0604020202020204" pitchFamily="34" charset="0"/>
              </a:rPr>
              <a:t> PK</a:t>
            </a:r>
            <a:endParaRPr lang="id-ID" sz="1000" dirty="0">
              <a:solidFill>
                <a:prstClr val="black"/>
              </a:solidFill>
              <a:latin typeface="Arial" panose="020B0604020202020204" pitchFamily="34" charset="0"/>
              <a:cs typeface="Arial" panose="020B0604020202020204" pitchFamily="34" charset="0"/>
            </a:endParaRPr>
          </a:p>
        </p:txBody>
      </p:sp>
      <p:pic>
        <p:nvPicPr>
          <p:cNvPr id="9" name="Picture 8" descr="A screenshot of a cell phone&#10;&#10;Description generated with very high confidenc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1513" y="1459316"/>
            <a:ext cx="1431613" cy="1001657"/>
          </a:xfrm>
          <a:prstGeom prst="rect">
            <a:avLst/>
          </a:prstGeom>
        </p:spPr>
      </p:pic>
      <p:sp>
        <p:nvSpPr>
          <p:cNvPr id="10" name="TextBox 9"/>
          <p:cNvSpPr txBox="1"/>
          <p:nvPr/>
        </p:nvSpPr>
        <p:spPr>
          <a:xfrm>
            <a:off x="3631593" y="2610761"/>
            <a:ext cx="1468520" cy="246149"/>
          </a:xfrm>
          <a:prstGeom prst="rect">
            <a:avLst/>
          </a:prstGeom>
          <a:noFill/>
        </p:spPr>
        <p:txBody>
          <a:bodyPr wrap="none" lIns="91365" tIns="45684" rIns="91365" bIns="45684" rtlCol="0">
            <a:spAutoFit/>
          </a:bodyPr>
          <a:lstStyle/>
          <a:p>
            <a:pPr defTabSz="913632">
              <a:defRPr/>
            </a:pPr>
            <a:r>
              <a:rPr lang="en-US" sz="1000" dirty="0" err="1">
                <a:solidFill>
                  <a:prstClr val="black"/>
                </a:solidFill>
                <a:latin typeface="Arial" panose="020B0604020202020204" pitchFamily="34" charset="0"/>
                <a:cs typeface="Arial" panose="020B0604020202020204" pitchFamily="34" charset="0"/>
              </a:rPr>
              <a:t>sesuaikan</a:t>
            </a:r>
            <a:r>
              <a:rPr lang="en-US" sz="1000" dirty="0">
                <a:solidFill>
                  <a:prstClr val="black"/>
                </a:solidFill>
                <a:latin typeface="Arial" panose="020B0604020202020204" pitchFamily="34" charset="0"/>
                <a:cs typeface="Arial" panose="020B0604020202020204" pitchFamily="34" charset="0"/>
              </a:rPr>
              <a:t> </a:t>
            </a:r>
            <a:r>
              <a:rPr lang="en-US" sz="1000" dirty="0" err="1">
                <a:solidFill>
                  <a:prstClr val="black"/>
                </a:solidFill>
                <a:latin typeface="Arial" panose="020B0604020202020204" pitchFamily="34" charset="0"/>
                <a:cs typeface="Arial" panose="020B0604020202020204" pitchFamily="34" charset="0"/>
              </a:rPr>
              <a:t>dan</a:t>
            </a:r>
            <a:r>
              <a:rPr lang="en-US" sz="1000" dirty="0">
                <a:solidFill>
                  <a:prstClr val="black"/>
                </a:solidFill>
                <a:latin typeface="Arial" panose="020B0604020202020204" pitchFamily="34" charset="0"/>
                <a:cs typeface="Arial" panose="020B0604020202020204" pitchFamily="34" charset="0"/>
              </a:rPr>
              <a:t> </a:t>
            </a:r>
            <a:r>
              <a:rPr lang="en-US" sz="1000" dirty="0" err="1">
                <a:solidFill>
                  <a:prstClr val="black"/>
                </a:solidFill>
                <a:latin typeface="Arial" panose="020B0604020202020204" pitchFamily="34" charset="0"/>
                <a:cs typeface="Arial" panose="020B0604020202020204" pitchFamily="34" charset="0"/>
              </a:rPr>
              <a:t>klik</a:t>
            </a:r>
            <a:r>
              <a:rPr lang="en-US" sz="1000" dirty="0">
                <a:solidFill>
                  <a:prstClr val="black"/>
                </a:solidFill>
                <a:latin typeface="Arial" panose="020B0604020202020204" pitchFamily="34" charset="0"/>
                <a:cs typeface="Arial" panose="020B0604020202020204" pitchFamily="34" charset="0"/>
              </a:rPr>
              <a:t> </a:t>
            </a:r>
            <a:r>
              <a:rPr lang="en-US" sz="1000" dirty="0" err="1">
                <a:solidFill>
                  <a:prstClr val="black"/>
                </a:solidFill>
                <a:latin typeface="Arial" panose="020B0604020202020204" pitchFamily="34" charset="0"/>
                <a:cs typeface="Arial" panose="020B0604020202020204" pitchFamily="34" charset="0"/>
              </a:rPr>
              <a:t>cari</a:t>
            </a:r>
            <a:endParaRPr lang="id-ID" sz="1000" dirty="0">
              <a:solidFill>
                <a:prstClr val="black"/>
              </a:solidFill>
              <a:latin typeface="Arial" panose="020B0604020202020204" pitchFamily="34" charset="0"/>
              <a:cs typeface="Arial" panose="020B0604020202020204" pitchFamily="34" charset="0"/>
            </a:endParaRPr>
          </a:p>
        </p:txBody>
      </p:sp>
      <p:pic>
        <p:nvPicPr>
          <p:cNvPr id="11" name="Picture 10" descr="A screenshot of a cell phone&#10;&#10;Description generated with very high confidenc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3212" y="3194358"/>
            <a:ext cx="552801" cy="935510"/>
          </a:xfrm>
          <a:prstGeom prst="rect">
            <a:avLst/>
          </a:prstGeom>
        </p:spPr>
      </p:pic>
      <p:sp>
        <p:nvSpPr>
          <p:cNvPr id="12" name="TextBox 11"/>
          <p:cNvSpPr txBox="1"/>
          <p:nvPr/>
        </p:nvSpPr>
        <p:spPr>
          <a:xfrm>
            <a:off x="671222" y="3879030"/>
            <a:ext cx="1053342" cy="400037"/>
          </a:xfrm>
          <a:prstGeom prst="rect">
            <a:avLst/>
          </a:prstGeom>
          <a:noFill/>
        </p:spPr>
        <p:txBody>
          <a:bodyPr wrap="none" lIns="91365" tIns="45684" rIns="91365" bIns="45684" rtlCol="0">
            <a:spAutoFit/>
          </a:bodyPr>
          <a:lstStyle/>
          <a:p>
            <a:pPr defTabSz="913632">
              <a:defRPr/>
            </a:pPr>
            <a:r>
              <a:rPr lang="en-US" sz="1000" dirty="0" err="1">
                <a:solidFill>
                  <a:prstClr val="black"/>
                </a:solidFill>
                <a:latin typeface="Arial" panose="020B0604020202020204" pitchFamily="34" charset="0"/>
                <a:cs typeface="Arial" panose="020B0604020202020204" pitchFamily="34" charset="0"/>
              </a:rPr>
              <a:t>klik</a:t>
            </a:r>
            <a:r>
              <a:rPr lang="en-US" sz="1000" dirty="0">
                <a:solidFill>
                  <a:prstClr val="black"/>
                </a:solidFill>
                <a:latin typeface="Arial" panose="020B0604020202020204" pitchFamily="34" charset="0"/>
                <a:cs typeface="Arial" panose="020B0604020202020204" pitchFamily="34" charset="0"/>
              </a:rPr>
              <a:t> </a:t>
            </a:r>
            <a:br>
              <a:rPr lang="en-US" sz="1000" dirty="0">
                <a:solidFill>
                  <a:prstClr val="black"/>
                </a:solidFill>
                <a:latin typeface="Arial" panose="020B0604020202020204" pitchFamily="34" charset="0"/>
                <a:cs typeface="Arial" panose="020B0604020202020204" pitchFamily="34" charset="0"/>
              </a:rPr>
            </a:br>
            <a:r>
              <a:rPr lang="en-US" sz="1000" dirty="0" err="1">
                <a:solidFill>
                  <a:prstClr val="black"/>
                </a:solidFill>
                <a:latin typeface="Arial" panose="020B0604020202020204" pitchFamily="34" charset="0"/>
                <a:cs typeface="Arial" panose="020B0604020202020204" pitchFamily="34" charset="0"/>
              </a:rPr>
              <a:t>pengesahan</a:t>
            </a:r>
            <a:r>
              <a:rPr lang="en-US" sz="1000" dirty="0">
                <a:solidFill>
                  <a:prstClr val="black"/>
                </a:solidFill>
                <a:latin typeface="Arial" panose="020B0604020202020204" pitchFamily="34" charset="0"/>
                <a:cs typeface="Arial" panose="020B0604020202020204" pitchFamily="34" charset="0"/>
              </a:rPr>
              <a:t> </a:t>
            </a:r>
            <a:r>
              <a:rPr lang="en-US" sz="1000" dirty="0" err="1">
                <a:solidFill>
                  <a:prstClr val="black"/>
                </a:solidFill>
                <a:latin typeface="Arial" panose="020B0604020202020204" pitchFamily="34" charset="0"/>
                <a:cs typeface="Arial" panose="020B0604020202020204" pitchFamily="34" charset="0"/>
              </a:rPr>
              <a:t>pk</a:t>
            </a:r>
            <a:endParaRPr lang="id-ID" sz="1000" dirty="0">
              <a:solidFill>
                <a:prstClr val="black"/>
              </a:solidFill>
              <a:latin typeface="Arial" panose="020B0604020202020204" pitchFamily="34" charset="0"/>
              <a:cs typeface="Arial" panose="020B0604020202020204" pitchFamily="34" charset="0"/>
            </a:endParaRPr>
          </a:p>
        </p:txBody>
      </p:sp>
      <p:pic>
        <p:nvPicPr>
          <p:cNvPr id="13" name="Picture 12" descr="A screenshot of a cell phone&#10;&#10;Description generated with very high confidenc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08576" y="3230121"/>
            <a:ext cx="401608" cy="614224"/>
          </a:xfrm>
          <a:prstGeom prst="rect">
            <a:avLst/>
          </a:prstGeom>
        </p:spPr>
      </p:pic>
      <p:sp>
        <p:nvSpPr>
          <p:cNvPr id="14" name="TextBox 13"/>
          <p:cNvSpPr txBox="1"/>
          <p:nvPr/>
        </p:nvSpPr>
        <p:spPr>
          <a:xfrm>
            <a:off x="1751602" y="3865721"/>
            <a:ext cx="1439666" cy="400037"/>
          </a:xfrm>
          <a:prstGeom prst="rect">
            <a:avLst/>
          </a:prstGeom>
          <a:noFill/>
        </p:spPr>
        <p:txBody>
          <a:bodyPr wrap="none" lIns="91365" tIns="45684" rIns="91365" bIns="45684" rtlCol="0">
            <a:spAutoFit/>
          </a:bodyPr>
          <a:lstStyle/>
          <a:p>
            <a:pPr defTabSz="913632">
              <a:defRPr/>
            </a:pPr>
            <a:r>
              <a:rPr lang="en-US" sz="1000" dirty="0" err="1">
                <a:solidFill>
                  <a:prstClr val="black"/>
                </a:solidFill>
                <a:latin typeface="Arial" panose="020B0604020202020204" pitchFamily="34" charset="0"/>
                <a:cs typeface="Arial" panose="020B0604020202020204" pitchFamily="34" charset="0"/>
              </a:rPr>
              <a:t>klik</a:t>
            </a:r>
            <a:r>
              <a:rPr lang="en-US" sz="1000" dirty="0">
                <a:solidFill>
                  <a:prstClr val="black"/>
                </a:solidFill>
                <a:latin typeface="Arial" panose="020B0604020202020204" pitchFamily="34" charset="0"/>
                <a:cs typeface="Arial" panose="020B0604020202020204" pitchFamily="34" charset="0"/>
              </a:rPr>
              <a:t> </a:t>
            </a:r>
            <a:r>
              <a:rPr lang="en-US" sz="1000" i="1" dirty="0">
                <a:solidFill>
                  <a:prstClr val="black"/>
                </a:solidFill>
                <a:latin typeface="Arial" panose="020B0604020202020204" pitchFamily="34" charset="0"/>
                <a:cs typeface="Arial" panose="020B0604020202020204" pitchFamily="34" charset="0"/>
              </a:rPr>
              <a:t>approval</a:t>
            </a:r>
            <a:br>
              <a:rPr lang="en-US" sz="1000" dirty="0">
                <a:solidFill>
                  <a:prstClr val="black"/>
                </a:solidFill>
                <a:latin typeface="Arial" panose="020B0604020202020204" pitchFamily="34" charset="0"/>
                <a:cs typeface="Arial" panose="020B0604020202020204" pitchFamily="34" charset="0"/>
              </a:rPr>
            </a:br>
            <a:r>
              <a:rPr lang="en-US" sz="1000" dirty="0" err="1">
                <a:solidFill>
                  <a:prstClr val="black"/>
                </a:solidFill>
                <a:latin typeface="Arial" panose="020B0604020202020204" pitchFamily="34" charset="0"/>
                <a:cs typeface="Arial" panose="020B0604020202020204" pitchFamily="34" charset="0"/>
              </a:rPr>
              <a:t>untuk</a:t>
            </a:r>
            <a:r>
              <a:rPr lang="en-US" sz="1000" dirty="0">
                <a:solidFill>
                  <a:prstClr val="black"/>
                </a:solidFill>
                <a:latin typeface="Arial" panose="020B0604020202020204" pitchFamily="34" charset="0"/>
                <a:cs typeface="Arial" panose="020B0604020202020204" pitchFamily="34" charset="0"/>
              </a:rPr>
              <a:t> </a:t>
            </a:r>
            <a:r>
              <a:rPr lang="en-US" sz="1000" i="1" dirty="0">
                <a:solidFill>
                  <a:prstClr val="black"/>
                </a:solidFill>
                <a:latin typeface="Arial" panose="020B0604020202020204" pitchFamily="34" charset="0"/>
                <a:cs typeface="Arial" panose="020B0604020202020204" pitchFamily="34" charset="0"/>
              </a:rPr>
              <a:t>checklist</a:t>
            </a:r>
            <a:r>
              <a:rPr lang="en-US" sz="1000" dirty="0">
                <a:solidFill>
                  <a:prstClr val="black"/>
                </a:solidFill>
                <a:latin typeface="Arial" panose="020B0604020202020204" pitchFamily="34" charset="0"/>
                <a:cs typeface="Arial" panose="020B0604020202020204" pitchFamily="34" charset="0"/>
              </a:rPr>
              <a:t> </a:t>
            </a:r>
            <a:r>
              <a:rPr lang="en-US" sz="1000" dirty="0" err="1">
                <a:solidFill>
                  <a:prstClr val="black"/>
                </a:solidFill>
                <a:latin typeface="Arial" panose="020B0604020202020204" pitchFamily="34" charset="0"/>
                <a:cs typeface="Arial" panose="020B0604020202020204" pitchFamily="34" charset="0"/>
              </a:rPr>
              <a:t>semua</a:t>
            </a:r>
            <a:endParaRPr lang="id-ID" sz="1000" dirty="0">
              <a:solidFill>
                <a:prstClr val="black"/>
              </a:solidFill>
              <a:latin typeface="Arial" panose="020B0604020202020204" pitchFamily="34" charset="0"/>
              <a:cs typeface="Arial" panose="020B0604020202020204" pitchFamily="34" charset="0"/>
            </a:endParaRPr>
          </a:p>
        </p:txBody>
      </p:sp>
      <p:pic>
        <p:nvPicPr>
          <p:cNvPr id="15" name="Picture 14" descr="A picture containing screenshot&#10;&#10;Description generated with high confidence"/>
          <p:cNvPicPr>
            <a:picLocks noChangeAspect="1"/>
          </p:cNvPicPr>
          <p:nvPr/>
        </p:nvPicPr>
        <p:blipFill rotWithShape="1">
          <a:blip r:embed="rId6">
            <a:extLst>
              <a:ext uri="{28A0092B-C50C-407E-A947-70E740481C1C}">
                <a14:useLocalDpi xmlns:a14="http://schemas.microsoft.com/office/drawing/2010/main" val="0"/>
              </a:ext>
            </a:extLst>
          </a:blip>
          <a:srcRect l="8368" r="7902" b="48436"/>
          <a:stretch>
            <a:fillRect/>
          </a:stretch>
        </p:blipFill>
        <p:spPr>
          <a:xfrm>
            <a:off x="3103732" y="3464349"/>
            <a:ext cx="870328" cy="275303"/>
          </a:xfrm>
          <a:prstGeom prst="rect">
            <a:avLst/>
          </a:prstGeom>
        </p:spPr>
      </p:pic>
      <p:sp>
        <p:nvSpPr>
          <p:cNvPr id="16" name="TextBox 15"/>
          <p:cNvSpPr txBox="1"/>
          <p:nvPr/>
        </p:nvSpPr>
        <p:spPr>
          <a:xfrm>
            <a:off x="3182191" y="3816498"/>
            <a:ext cx="787470" cy="553925"/>
          </a:xfrm>
          <a:prstGeom prst="rect">
            <a:avLst/>
          </a:prstGeom>
          <a:noFill/>
        </p:spPr>
        <p:txBody>
          <a:bodyPr wrap="square" lIns="91365" tIns="45684" rIns="91365" bIns="45684" rtlCol="0">
            <a:spAutoFit/>
          </a:bodyPr>
          <a:lstStyle/>
          <a:p>
            <a:pPr algn="ctr" defTabSz="913632">
              <a:defRPr/>
            </a:pPr>
            <a:r>
              <a:rPr lang="en-US" sz="1000" dirty="0" err="1">
                <a:solidFill>
                  <a:prstClr val="black"/>
                </a:solidFill>
                <a:latin typeface="Arial" panose="020B0604020202020204" pitchFamily="34" charset="0"/>
                <a:cs typeface="Arial" panose="020B0604020202020204" pitchFamily="34" charset="0"/>
              </a:rPr>
              <a:t>jangan</a:t>
            </a:r>
            <a:r>
              <a:rPr lang="en-US" sz="1000" dirty="0">
                <a:solidFill>
                  <a:prstClr val="black"/>
                </a:solidFill>
                <a:latin typeface="Arial" panose="020B0604020202020204" pitchFamily="34" charset="0"/>
                <a:cs typeface="Arial" panose="020B0604020202020204" pitchFamily="34" charset="0"/>
              </a:rPr>
              <a:t> </a:t>
            </a:r>
            <a:r>
              <a:rPr lang="en-US" sz="1000" dirty="0" err="1">
                <a:solidFill>
                  <a:prstClr val="black"/>
                </a:solidFill>
                <a:latin typeface="Arial" panose="020B0604020202020204" pitchFamily="34" charset="0"/>
                <a:cs typeface="Arial" panose="020B0604020202020204" pitchFamily="34" charset="0"/>
              </a:rPr>
              <a:t>lupa</a:t>
            </a:r>
            <a:r>
              <a:rPr lang="en-US" sz="1000" dirty="0">
                <a:solidFill>
                  <a:prstClr val="black"/>
                </a:solidFill>
                <a:latin typeface="Arial" panose="020B0604020202020204" pitchFamily="34" charset="0"/>
                <a:cs typeface="Arial" panose="020B0604020202020204" pitchFamily="34" charset="0"/>
              </a:rPr>
              <a:t> </a:t>
            </a:r>
            <a:r>
              <a:rPr lang="en-US" sz="1000" dirty="0" err="1">
                <a:solidFill>
                  <a:prstClr val="black"/>
                </a:solidFill>
                <a:latin typeface="Arial" panose="020B0604020202020204" pitchFamily="34" charset="0"/>
                <a:cs typeface="Arial" panose="020B0604020202020204" pitchFamily="34" charset="0"/>
              </a:rPr>
              <a:t>simpan</a:t>
            </a:r>
            <a:endParaRPr lang="en-US" sz="1000" dirty="0">
              <a:solidFill>
                <a:prstClr val="black"/>
              </a:solidFill>
              <a:latin typeface="Arial" panose="020B0604020202020204" pitchFamily="34" charset="0"/>
              <a:cs typeface="Arial" panose="020B0604020202020204" pitchFamily="34" charset="0"/>
            </a:endParaRPr>
          </a:p>
        </p:txBody>
      </p:sp>
      <p:cxnSp>
        <p:nvCxnSpPr>
          <p:cNvPr id="17" name="Straight Connector 16"/>
          <p:cNvCxnSpPr/>
          <p:nvPr/>
        </p:nvCxnSpPr>
        <p:spPr>
          <a:xfrm>
            <a:off x="5141317" y="1412617"/>
            <a:ext cx="0" cy="2578855"/>
          </a:xfrm>
          <a:prstGeom prst="line">
            <a:avLst/>
          </a:prstGeom>
          <a:ln w="12700">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5217945" y="1881524"/>
            <a:ext cx="2020466" cy="553925"/>
          </a:xfrm>
          <a:prstGeom prst="rect">
            <a:avLst/>
          </a:prstGeom>
          <a:noFill/>
        </p:spPr>
        <p:txBody>
          <a:bodyPr wrap="square" lIns="91365" tIns="45684" rIns="91365" bIns="45684" rtlCol="0">
            <a:spAutoFit/>
          </a:bodyPr>
          <a:lstStyle/>
          <a:p>
            <a:pPr defTabSz="913632">
              <a:defRPr/>
            </a:pPr>
            <a:r>
              <a:rPr lang="en-US" sz="1000" i="1" dirty="0">
                <a:solidFill>
                  <a:prstClr val="black"/>
                </a:solidFill>
                <a:latin typeface="Arial" panose="020B0604020202020204" pitchFamily="34" charset="0"/>
                <a:ea typeface="Source Sans Pro" panose="020B0503030403020204" pitchFamily="34" charset="0"/>
                <a:cs typeface="Arial" panose="020B0604020202020204" pitchFamily="34" charset="0"/>
              </a:rPr>
              <a:t>Approval</a:t>
            </a:r>
            <a:r>
              <a:rPr lang="en-US" sz="1000" dirty="0">
                <a:solidFill>
                  <a:prstClr val="black"/>
                </a:solidFill>
                <a:latin typeface="Arial" panose="020B0604020202020204" pitchFamily="34" charset="0"/>
                <a:ea typeface="Source Sans Pro" panose="020B0503030403020204" pitchFamily="34" charset="0"/>
                <a:cs typeface="Arial" panose="020B0604020202020204" pitchFamily="34" charset="0"/>
              </a:rPr>
              <a:t> </a:t>
            </a:r>
            <a:r>
              <a:rPr lang="en-US" sz="1000" dirty="0" err="1">
                <a:solidFill>
                  <a:prstClr val="black"/>
                </a:solidFill>
                <a:latin typeface="Arial" panose="020B0604020202020204" pitchFamily="34" charset="0"/>
                <a:ea typeface="Source Sans Pro" panose="020B0503030403020204" pitchFamily="34" charset="0"/>
                <a:cs typeface="Arial" panose="020B0604020202020204" pitchFamily="34" charset="0"/>
              </a:rPr>
              <a:t>boleh</a:t>
            </a:r>
            <a:r>
              <a:rPr lang="en-US" sz="1000" dirty="0">
                <a:solidFill>
                  <a:prstClr val="black"/>
                </a:solidFill>
                <a:latin typeface="Arial" panose="020B0604020202020204" pitchFamily="34" charset="0"/>
                <a:ea typeface="Source Sans Pro" panose="020B0503030403020204" pitchFamily="34" charset="0"/>
                <a:cs typeface="Arial" panose="020B0604020202020204" pitchFamily="34" charset="0"/>
              </a:rPr>
              <a:t> di </a:t>
            </a:r>
            <a:r>
              <a:rPr lang="en-US" sz="1000" dirty="0" err="1">
                <a:solidFill>
                  <a:prstClr val="black"/>
                </a:solidFill>
                <a:latin typeface="Arial" panose="020B0604020202020204" pitchFamily="34" charset="0"/>
                <a:ea typeface="Source Sans Pro" panose="020B0503030403020204" pitchFamily="34" charset="0"/>
                <a:cs typeface="Arial" panose="020B0604020202020204" pitchFamily="34" charset="0"/>
              </a:rPr>
              <a:t>lakukan</a:t>
            </a:r>
            <a:r>
              <a:rPr lang="en-US" sz="1000" dirty="0">
                <a:solidFill>
                  <a:prstClr val="black"/>
                </a:solidFill>
                <a:latin typeface="Arial" panose="020B0604020202020204" pitchFamily="34" charset="0"/>
                <a:ea typeface="Source Sans Pro" panose="020B0503030403020204" pitchFamily="34" charset="0"/>
                <a:cs typeface="Arial" panose="020B0604020202020204" pitchFamily="34" charset="0"/>
              </a:rPr>
              <a:t> </a:t>
            </a:r>
            <a:r>
              <a:rPr lang="en-US" sz="1000" dirty="0" err="1">
                <a:solidFill>
                  <a:prstClr val="black"/>
                </a:solidFill>
                <a:latin typeface="Arial" panose="020B0604020202020204" pitchFamily="34" charset="0"/>
                <a:ea typeface="Source Sans Pro" panose="020B0503030403020204" pitchFamily="34" charset="0"/>
                <a:cs typeface="Arial" panose="020B0604020202020204" pitchFamily="34" charset="0"/>
              </a:rPr>
              <a:t>oleh</a:t>
            </a:r>
            <a:r>
              <a:rPr lang="en-US" sz="1000" dirty="0">
                <a:solidFill>
                  <a:prstClr val="black"/>
                </a:solidFill>
                <a:latin typeface="Arial" panose="020B0604020202020204" pitchFamily="34" charset="0"/>
                <a:ea typeface="Source Sans Pro" panose="020B0503030403020204" pitchFamily="34" charset="0"/>
                <a:cs typeface="Arial" panose="020B0604020202020204" pitchFamily="34" charset="0"/>
              </a:rPr>
              <a:t> </a:t>
            </a:r>
            <a:r>
              <a:rPr lang="en-US" sz="1000" dirty="0" err="1">
                <a:solidFill>
                  <a:prstClr val="black"/>
                </a:solidFill>
                <a:latin typeface="Arial" panose="020B0604020202020204" pitchFamily="34" charset="0"/>
                <a:ea typeface="Source Sans Pro" panose="020B0503030403020204" pitchFamily="34" charset="0"/>
                <a:cs typeface="Arial" panose="020B0604020202020204" pitchFamily="34" charset="0"/>
              </a:rPr>
              <a:t>staf</a:t>
            </a:r>
            <a:r>
              <a:rPr lang="en-US" sz="1000" dirty="0">
                <a:solidFill>
                  <a:prstClr val="black"/>
                </a:solidFill>
                <a:latin typeface="Arial" panose="020B0604020202020204" pitchFamily="34" charset="0"/>
                <a:ea typeface="Source Sans Pro" panose="020B0503030403020204" pitchFamily="34" charset="0"/>
                <a:cs typeface="Arial" panose="020B0604020202020204" pitchFamily="34" charset="0"/>
              </a:rPr>
              <a:t> </a:t>
            </a:r>
            <a:r>
              <a:rPr lang="en-US" sz="1000" dirty="0" err="1">
                <a:solidFill>
                  <a:prstClr val="black"/>
                </a:solidFill>
                <a:latin typeface="Arial" panose="020B0604020202020204" pitchFamily="34" charset="0"/>
                <a:ea typeface="Source Sans Pro" panose="020B0503030403020204" pitchFamily="34" charset="0"/>
                <a:cs typeface="Arial" panose="020B0604020202020204" pitchFamily="34" charset="0"/>
              </a:rPr>
              <a:t>dengan</a:t>
            </a:r>
            <a:r>
              <a:rPr lang="en-US" sz="1000" dirty="0">
                <a:solidFill>
                  <a:prstClr val="black"/>
                </a:solidFill>
                <a:latin typeface="Arial" panose="020B0604020202020204" pitchFamily="34" charset="0"/>
                <a:ea typeface="Source Sans Pro" panose="020B0503030403020204" pitchFamily="34" charset="0"/>
                <a:cs typeface="Arial" panose="020B0604020202020204" pitchFamily="34" charset="0"/>
              </a:rPr>
              <a:t> </a:t>
            </a:r>
            <a:r>
              <a:rPr lang="en-US" sz="1000" dirty="0" err="1">
                <a:solidFill>
                  <a:prstClr val="black"/>
                </a:solidFill>
                <a:latin typeface="Arial" panose="020B0604020202020204" pitchFamily="34" charset="0"/>
                <a:ea typeface="Source Sans Pro" panose="020B0503030403020204" pitchFamily="34" charset="0"/>
                <a:cs typeface="Arial" panose="020B0604020202020204" pitchFamily="34" charset="0"/>
              </a:rPr>
              <a:t>syarat</a:t>
            </a:r>
            <a:r>
              <a:rPr lang="en-US" sz="1000" dirty="0">
                <a:solidFill>
                  <a:prstClr val="black"/>
                </a:solidFill>
                <a:latin typeface="Arial" panose="020B0604020202020204" pitchFamily="34" charset="0"/>
                <a:ea typeface="Source Sans Pro" panose="020B0503030403020204" pitchFamily="34" charset="0"/>
                <a:cs typeface="Arial" panose="020B0604020202020204" pitchFamily="34" charset="0"/>
              </a:rPr>
              <a:t> PK </a:t>
            </a:r>
            <a:r>
              <a:rPr lang="en-US" sz="1000" dirty="0" err="1">
                <a:solidFill>
                  <a:prstClr val="black"/>
                </a:solidFill>
                <a:latin typeface="Arial" panose="020B0604020202020204" pitchFamily="34" charset="0"/>
                <a:ea typeface="Source Sans Pro" panose="020B0503030403020204" pitchFamily="34" charset="0"/>
                <a:cs typeface="Arial" panose="020B0604020202020204" pitchFamily="34" charset="0"/>
              </a:rPr>
              <a:t>telah</a:t>
            </a:r>
            <a:r>
              <a:rPr lang="en-US" sz="1000" dirty="0">
                <a:solidFill>
                  <a:prstClr val="black"/>
                </a:solidFill>
                <a:latin typeface="Arial" panose="020B0604020202020204" pitchFamily="34" charset="0"/>
                <a:ea typeface="Source Sans Pro" panose="020B0503030403020204" pitchFamily="34" charset="0"/>
                <a:cs typeface="Arial" panose="020B0604020202020204" pitchFamily="34" charset="0"/>
              </a:rPr>
              <a:t> di </a:t>
            </a:r>
            <a:r>
              <a:rPr lang="en-US" sz="1000" dirty="0" err="1">
                <a:solidFill>
                  <a:prstClr val="black"/>
                </a:solidFill>
                <a:latin typeface="Arial" panose="020B0604020202020204" pitchFamily="34" charset="0"/>
                <a:ea typeface="Source Sans Pro" panose="020B0503030403020204" pitchFamily="34" charset="0"/>
                <a:cs typeface="Arial" panose="020B0604020202020204" pitchFamily="34" charset="0"/>
              </a:rPr>
              <a:t>tanda</a:t>
            </a:r>
            <a:r>
              <a:rPr lang="en-US" sz="1000" dirty="0">
                <a:solidFill>
                  <a:prstClr val="black"/>
                </a:solidFill>
                <a:latin typeface="Arial" panose="020B0604020202020204" pitchFamily="34" charset="0"/>
                <a:ea typeface="Source Sans Pro" panose="020B0503030403020204" pitchFamily="34" charset="0"/>
                <a:cs typeface="Arial" panose="020B0604020202020204" pitchFamily="34" charset="0"/>
              </a:rPr>
              <a:t> </a:t>
            </a:r>
            <a:r>
              <a:rPr lang="en-US" sz="1000" dirty="0" err="1">
                <a:solidFill>
                  <a:prstClr val="black"/>
                </a:solidFill>
                <a:latin typeface="Arial" panose="020B0604020202020204" pitchFamily="34" charset="0"/>
                <a:ea typeface="Source Sans Pro" panose="020B0503030403020204" pitchFamily="34" charset="0"/>
                <a:cs typeface="Arial" panose="020B0604020202020204" pitchFamily="34" charset="0"/>
              </a:rPr>
              <a:t>tangani</a:t>
            </a:r>
            <a:r>
              <a:rPr lang="en-US" sz="1000" dirty="0">
                <a:solidFill>
                  <a:prstClr val="black"/>
                </a:solidFill>
                <a:latin typeface="Arial" panose="020B0604020202020204" pitchFamily="34" charset="0"/>
                <a:ea typeface="Source Sans Pro" panose="020B0503030403020204" pitchFamily="34" charset="0"/>
                <a:cs typeface="Arial" panose="020B0604020202020204" pitchFamily="34" charset="0"/>
              </a:rPr>
              <a:t> </a:t>
            </a:r>
            <a:r>
              <a:rPr lang="en-US" sz="1000" dirty="0" err="1">
                <a:solidFill>
                  <a:prstClr val="black"/>
                </a:solidFill>
                <a:latin typeface="Arial" panose="020B0604020202020204" pitchFamily="34" charset="0"/>
                <a:ea typeface="Source Sans Pro" panose="020B0503030403020204" pitchFamily="34" charset="0"/>
                <a:cs typeface="Arial" panose="020B0604020202020204" pitchFamily="34" charset="0"/>
              </a:rPr>
              <a:t>oleh</a:t>
            </a:r>
            <a:r>
              <a:rPr lang="en-US" sz="1000" dirty="0">
                <a:solidFill>
                  <a:prstClr val="black"/>
                </a:solidFill>
                <a:latin typeface="Arial" panose="020B0604020202020204" pitchFamily="34" charset="0"/>
                <a:ea typeface="Source Sans Pro" panose="020B0503030403020204" pitchFamily="34" charset="0"/>
                <a:cs typeface="Arial" panose="020B0604020202020204" pitchFamily="34" charset="0"/>
              </a:rPr>
              <a:t> </a:t>
            </a:r>
            <a:r>
              <a:rPr lang="en-US" sz="1000" dirty="0" err="1">
                <a:solidFill>
                  <a:prstClr val="black"/>
                </a:solidFill>
                <a:latin typeface="Arial" panose="020B0604020202020204" pitchFamily="34" charset="0"/>
                <a:ea typeface="Source Sans Pro" panose="020B0503030403020204" pitchFamily="34" charset="0"/>
                <a:cs typeface="Arial" panose="020B0604020202020204" pitchFamily="34" charset="0"/>
              </a:rPr>
              <a:t>pimpinan</a:t>
            </a:r>
            <a:endParaRPr lang="en-US" sz="1000" dirty="0">
              <a:solidFill>
                <a:prstClr val="black"/>
              </a:solidFill>
              <a:latin typeface="Arial" panose="020B0604020202020204" pitchFamily="34" charset="0"/>
              <a:ea typeface="Source Sans Pro" panose="020B0503030403020204" pitchFamily="34" charset="0"/>
              <a:cs typeface="Arial" panose="020B0604020202020204" pitchFamily="34" charset="0"/>
            </a:endParaRPr>
          </a:p>
        </p:txBody>
      </p:sp>
      <p:sp>
        <p:nvSpPr>
          <p:cNvPr id="19" name="TextBox 18"/>
          <p:cNvSpPr txBox="1"/>
          <p:nvPr/>
        </p:nvSpPr>
        <p:spPr>
          <a:xfrm>
            <a:off x="4091896" y="3971623"/>
            <a:ext cx="1013267" cy="400037"/>
          </a:xfrm>
          <a:prstGeom prst="rect">
            <a:avLst/>
          </a:prstGeom>
          <a:noFill/>
        </p:spPr>
        <p:txBody>
          <a:bodyPr wrap="none" lIns="91365" tIns="45684" rIns="91365" bIns="45684" rtlCol="0">
            <a:spAutoFit/>
          </a:bodyPr>
          <a:lstStyle/>
          <a:p>
            <a:pPr algn="ctr" defTabSz="913632">
              <a:defRPr/>
            </a:pPr>
            <a:r>
              <a:rPr lang="en-US" sz="1000" i="1" dirty="0">
                <a:solidFill>
                  <a:prstClr val="black"/>
                </a:solidFill>
                <a:latin typeface="Arial" panose="020B0604020202020204" pitchFamily="34" charset="0"/>
                <a:cs typeface="Arial" panose="020B0604020202020204" pitchFamily="34" charset="0"/>
              </a:rPr>
              <a:t>logout</a:t>
            </a:r>
            <a:r>
              <a:rPr lang="en-US" sz="1000" dirty="0">
                <a:solidFill>
                  <a:prstClr val="black"/>
                </a:solidFill>
                <a:latin typeface="Arial" panose="020B0604020202020204" pitchFamily="34" charset="0"/>
                <a:cs typeface="Arial" panose="020B0604020202020204" pitchFamily="34" charset="0"/>
              </a:rPr>
              <a:t> </a:t>
            </a:r>
            <a:r>
              <a:rPr lang="en-US" sz="1000" dirty="0" err="1">
                <a:solidFill>
                  <a:prstClr val="black"/>
                </a:solidFill>
                <a:latin typeface="Arial" panose="020B0604020202020204" pitchFamily="34" charset="0"/>
                <a:cs typeface="Arial" panose="020B0604020202020204" pitchFamily="34" charset="0"/>
              </a:rPr>
              <a:t>dari</a:t>
            </a:r>
            <a:r>
              <a:rPr lang="en-US" sz="1000" dirty="0">
                <a:solidFill>
                  <a:prstClr val="black"/>
                </a:solidFill>
                <a:latin typeface="Arial" panose="020B0604020202020204" pitchFamily="34" charset="0"/>
                <a:cs typeface="Arial" panose="020B0604020202020204" pitchFamily="34" charset="0"/>
              </a:rPr>
              <a:t> </a:t>
            </a:r>
            <a:br>
              <a:rPr lang="en-US" sz="1000" dirty="0">
                <a:solidFill>
                  <a:prstClr val="black"/>
                </a:solidFill>
                <a:latin typeface="Arial" panose="020B0604020202020204" pitchFamily="34" charset="0"/>
                <a:cs typeface="Arial" panose="020B0604020202020204" pitchFamily="34" charset="0"/>
              </a:rPr>
            </a:br>
            <a:r>
              <a:rPr lang="en-US" sz="1000" dirty="0" err="1">
                <a:solidFill>
                  <a:prstClr val="black"/>
                </a:solidFill>
                <a:latin typeface="Arial" panose="020B0604020202020204" pitchFamily="34" charset="0"/>
                <a:cs typeface="Arial" panose="020B0604020202020204" pitchFamily="34" charset="0"/>
              </a:rPr>
              <a:t>akun</a:t>
            </a:r>
            <a:r>
              <a:rPr lang="en-US" sz="1000" dirty="0">
                <a:solidFill>
                  <a:prstClr val="black"/>
                </a:solidFill>
                <a:latin typeface="Arial" panose="020B0604020202020204" pitchFamily="34" charset="0"/>
                <a:cs typeface="Arial" panose="020B0604020202020204" pitchFamily="34" charset="0"/>
              </a:rPr>
              <a:t> </a:t>
            </a:r>
            <a:r>
              <a:rPr lang="en-US" sz="1000" dirty="0" err="1">
                <a:solidFill>
                  <a:prstClr val="black"/>
                </a:solidFill>
                <a:latin typeface="Arial" panose="020B0604020202020204" pitchFamily="34" charset="0"/>
                <a:cs typeface="Arial" panose="020B0604020202020204" pitchFamily="34" charset="0"/>
              </a:rPr>
              <a:t>pimpinan</a:t>
            </a:r>
            <a:endParaRPr lang="id-ID" sz="1000" dirty="0">
              <a:solidFill>
                <a:prstClr val="black"/>
              </a:solidFill>
              <a:latin typeface="Arial" panose="020B0604020202020204" pitchFamily="34" charset="0"/>
              <a:cs typeface="Arial" panose="020B0604020202020204" pitchFamily="34" charset="0"/>
            </a:endParaRPr>
          </a:p>
        </p:txBody>
      </p:sp>
      <p:sp>
        <p:nvSpPr>
          <p:cNvPr id="20" name="TextBox 19"/>
          <p:cNvSpPr txBox="1"/>
          <p:nvPr/>
        </p:nvSpPr>
        <p:spPr>
          <a:xfrm>
            <a:off x="2476789" y="851440"/>
            <a:ext cx="2121745" cy="261598"/>
          </a:xfrm>
          <a:prstGeom prst="rect">
            <a:avLst/>
          </a:prstGeom>
          <a:solidFill>
            <a:srgbClr val="FFCB06"/>
          </a:solidFill>
          <a:ln w="28575">
            <a:solidFill>
              <a:srgbClr val="FFCB06"/>
            </a:solidFill>
          </a:ln>
        </p:spPr>
        <p:txBody>
          <a:bodyPr wrap="square" lIns="91365" tIns="45684" rIns="91365" bIns="45684" rtlCol="0">
            <a:spAutoFit/>
          </a:bodyPr>
          <a:lstStyle/>
          <a:p>
            <a:pPr algn="ctr" defTabSz="913632">
              <a:defRPr/>
            </a:pPr>
            <a:r>
              <a:rPr lang="en-US" sz="1100" b="1" dirty="0" err="1">
                <a:solidFill>
                  <a:srgbClr val="002060"/>
                </a:solidFill>
                <a:latin typeface="Source Sans Pro" panose="020B0503030403020204" pitchFamily="34" charset="0"/>
                <a:ea typeface="Source Sans Pro" panose="020B0503030403020204" pitchFamily="34" charset="0"/>
              </a:rPr>
              <a:t>silahkan</a:t>
            </a:r>
            <a:r>
              <a:rPr lang="en-US" sz="1100" b="1" dirty="0">
                <a:solidFill>
                  <a:srgbClr val="002060"/>
                </a:solidFill>
                <a:latin typeface="Source Sans Pro" panose="020B0503030403020204" pitchFamily="34" charset="0"/>
                <a:ea typeface="Source Sans Pro" panose="020B0503030403020204" pitchFamily="34" charset="0"/>
              </a:rPr>
              <a:t> login </a:t>
            </a:r>
            <a:r>
              <a:rPr lang="en-US" sz="1100" b="1" dirty="0" err="1">
                <a:solidFill>
                  <a:srgbClr val="002060"/>
                </a:solidFill>
                <a:latin typeface="Source Sans Pro" panose="020B0503030403020204" pitchFamily="34" charset="0"/>
                <a:ea typeface="Source Sans Pro" panose="020B0503030403020204" pitchFamily="34" charset="0"/>
              </a:rPr>
              <a:t>akun</a:t>
            </a:r>
            <a:r>
              <a:rPr lang="en-US" sz="1100" b="1" dirty="0">
                <a:solidFill>
                  <a:srgbClr val="002060"/>
                </a:solidFill>
                <a:latin typeface="Source Sans Pro" panose="020B0503030403020204" pitchFamily="34" charset="0"/>
                <a:ea typeface="Source Sans Pro" panose="020B0503030403020204" pitchFamily="34" charset="0"/>
              </a:rPr>
              <a:t> </a:t>
            </a:r>
            <a:r>
              <a:rPr lang="en-US" sz="1100" b="1" dirty="0" err="1">
                <a:solidFill>
                  <a:srgbClr val="002060"/>
                </a:solidFill>
                <a:latin typeface="Source Sans Pro" panose="020B0503030403020204" pitchFamily="34" charset="0"/>
                <a:ea typeface="Source Sans Pro" panose="020B0503030403020204" pitchFamily="34" charset="0"/>
              </a:rPr>
              <a:t>pimpinan</a:t>
            </a:r>
            <a:endParaRPr lang="id-ID" sz="1100" b="1" dirty="0">
              <a:solidFill>
                <a:srgbClr val="002060"/>
              </a:solidFill>
              <a:latin typeface="Source Sans Pro" panose="020B0503030403020204" pitchFamily="34" charset="0"/>
              <a:ea typeface="Source Sans Pro" panose="020B0503030403020204" pitchFamily="34" charset="0"/>
            </a:endParaRPr>
          </a:p>
        </p:txBody>
      </p:sp>
      <p:grpSp>
        <p:nvGrpSpPr>
          <p:cNvPr id="21" name="Group 20"/>
          <p:cNvGrpSpPr/>
          <p:nvPr/>
        </p:nvGrpSpPr>
        <p:grpSpPr>
          <a:xfrm>
            <a:off x="325730" y="1398108"/>
            <a:ext cx="978033" cy="1053630"/>
            <a:chOff x="525317" y="1387693"/>
            <a:chExt cx="1577340" cy="1699260"/>
          </a:xfrm>
        </p:grpSpPr>
        <p:pic>
          <p:nvPicPr>
            <p:cNvPr id="22" name="Picture 21" descr="A screenshot of a cell phone&#10;&#10;Description generated with very high confidence"/>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5317" y="1387693"/>
              <a:ext cx="1577340" cy="1699260"/>
            </a:xfrm>
            <a:prstGeom prst="rect">
              <a:avLst/>
            </a:prstGeom>
          </p:spPr>
        </p:pic>
        <p:sp>
          <p:nvSpPr>
            <p:cNvPr id="23" name="Rectangle 22"/>
            <p:cNvSpPr/>
            <p:nvPr/>
          </p:nvSpPr>
          <p:spPr>
            <a:xfrm>
              <a:off x="816602" y="1387693"/>
              <a:ext cx="1275297" cy="387319"/>
            </a:xfrm>
            <a:prstGeom prst="rect">
              <a:avLst/>
            </a:prstGeom>
            <a:solidFill>
              <a:srgbClr val="0056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632">
                <a:defRPr/>
              </a:pPr>
              <a:endParaRPr lang="en-AU" sz="1100">
                <a:solidFill>
                  <a:prstClr val="white"/>
                </a:solidFill>
                <a:latin typeface="Calibri" panose="020F0502020204030204"/>
              </a:endParaRPr>
            </a:p>
          </p:txBody>
        </p:sp>
      </p:grpSp>
      <p:grpSp>
        <p:nvGrpSpPr>
          <p:cNvPr id="24" name="Group 23"/>
          <p:cNvGrpSpPr/>
          <p:nvPr/>
        </p:nvGrpSpPr>
        <p:grpSpPr>
          <a:xfrm>
            <a:off x="4060310" y="2924703"/>
            <a:ext cx="978033" cy="1055510"/>
            <a:chOff x="6548328" y="3849735"/>
            <a:chExt cx="1577340" cy="1702292"/>
          </a:xfrm>
        </p:grpSpPr>
        <p:pic>
          <p:nvPicPr>
            <p:cNvPr id="25" name="Picture 24" descr="A screenshot of a cell phone&#10;&#10;Description generated with very high confidence"/>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48328" y="3852767"/>
              <a:ext cx="1577340" cy="1699260"/>
            </a:xfrm>
            <a:prstGeom prst="rect">
              <a:avLst/>
            </a:prstGeom>
          </p:spPr>
        </p:pic>
        <p:sp>
          <p:nvSpPr>
            <p:cNvPr id="26" name="Rectangle 25"/>
            <p:cNvSpPr/>
            <p:nvPr/>
          </p:nvSpPr>
          <p:spPr>
            <a:xfrm>
              <a:off x="6841157" y="3849735"/>
              <a:ext cx="1275297" cy="387319"/>
            </a:xfrm>
            <a:prstGeom prst="rect">
              <a:avLst/>
            </a:prstGeom>
            <a:solidFill>
              <a:srgbClr val="0056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632">
                <a:defRPr/>
              </a:pPr>
              <a:endParaRPr lang="en-AU" sz="1000">
                <a:solidFill>
                  <a:prstClr val="white"/>
                </a:solidFill>
                <a:latin typeface="Arial" panose="020B0604020202020204" pitchFamily="34" charset="0"/>
                <a:cs typeface="Arial" panose="020B0604020202020204" pitchFamily="34" charset="0"/>
              </a:endParaRPr>
            </a:p>
          </p:txBody>
        </p:sp>
      </p:grpSp>
      <p:sp>
        <p:nvSpPr>
          <p:cNvPr id="27" name="Title 3"/>
          <p:cNvSpPr>
            <a:spLocks noGrp="1"/>
          </p:cNvSpPr>
          <p:nvPr>
            <p:ph type="title"/>
          </p:nvPr>
        </p:nvSpPr>
        <p:spPr>
          <a:xfrm>
            <a:off x="240240" y="204960"/>
            <a:ext cx="6520220" cy="344032"/>
          </a:xfrm>
        </p:spPr>
        <p:txBody>
          <a:bodyPr>
            <a:noAutofit/>
          </a:bodyPr>
          <a:lstStyle/>
          <a:p>
            <a:pPr algn="l"/>
            <a:r>
              <a:rPr lang="en-US" dirty="0"/>
              <a:t>L</a:t>
            </a:r>
            <a:r>
              <a:rPr lang="id-ID" dirty="0"/>
              <a:t>anjutan ... (TAHAPAN PENGISIAN)</a:t>
            </a:r>
          </a:p>
        </p:txBody>
      </p:sp>
      <p:sp>
        <p:nvSpPr>
          <p:cNvPr id="28" name="Slide Number Placeholder 2"/>
          <p:cNvSpPr>
            <a:spLocks noGrp="1"/>
          </p:cNvSpPr>
          <p:nvPr/>
        </p:nvSpPr>
        <p:spPr>
          <a:xfrm>
            <a:off x="7113276" y="5006975"/>
            <a:ext cx="446405" cy="251460"/>
          </a:xfrm>
          <a:prstGeom prst="rect">
            <a:avLst/>
          </a:prstGeom>
          <a:solidFill>
            <a:srgbClr val="F9BE19"/>
          </a:solidFill>
        </p:spPr>
        <p:txBody>
          <a:bodyPr vert="horz" lIns="91365" tIns="45684" rIns="91365" bIns="45684"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32">
              <a:defRPr/>
            </a:pPr>
            <a:fld id="{05502A5B-6024-440D-A5A9-5A109256076E}" type="slidenum">
              <a:rPr lang="en-US" b="1">
                <a:solidFill>
                  <a:schemeClr val="tx1"/>
                </a:solidFill>
                <a:latin typeface="Calibri" panose="020F0502020204030204"/>
              </a:rPr>
              <a:pPr defTabSz="913632">
                <a:defRPr/>
              </a:pPr>
              <a:t>167</a:t>
            </a:fld>
            <a:endParaRPr lang="en-US" b="1">
              <a:solidFill>
                <a:schemeClr val="tx1"/>
              </a:solidFill>
              <a:latin typeface="Calibri" panose="020F0502020204030204"/>
            </a:endParaRPr>
          </a:p>
        </p:txBody>
      </p:sp>
    </p:spTree>
    <p:extLst>
      <p:ext uri="{BB962C8B-B14F-4D97-AF65-F5344CB8AC3E}">
        <p14:creationId xmlns:p14="http://schemas.microsoft.com/office/powerpoint/2010/main" val="520306302"/>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38013"/>
          <a:stretch>
            <a:fillRect/>
          </a:stretch>
        </p:blipFill>
        <p:spPr>
          <a:xfrm>
            <a:off x="5014131" y="1254732"/>
            <a:ext cx="2564620" cy="2140803"/>
          </a:xfrm>
          <a:prstGeom prst="rect">
            <a:avLst/>
          </a:prstGeom>
        </p:spPr>
      </p:pic>
      <p:sp>
        <p:nvSpPr>
          <p:cNvPr id="4" name="TextBox 3"/>
          <p:cNvSpPr txBox="1"/>
          <p:nvPr/>
        </p:nvSpPr>
        <p:spPr>
          <a:xfrm>
            <a:off x="540000" y="720000"/>
            <a:ext cx="1869271" cy="446203"/>
          </a:xfrm>
          <a:prstGeom prst="rect">
            <a:avLst/>
          </a:prstGeom>
          <a:noFill/>
        </p:spPr>
        <p:txBody>
          <a:bodyPr wrap="none" lIns="91365" tIns="45684" rIns="91365" bIns="45684" rtlCol="0">
            <a:spAutoFit/>
          </a:bodyPr>
          <a:lstStyle/>
          <a:p>
            <a:pPr defTabSz="913632">
              <a:defRPr/>
            </a:pPr>
            <a:r>
              <a:rPr lang="en-US" sz="2300" spc="-150" dirty="0">
                <a:solidFill>
                  <a:srgbClr val="002060"/>
                </a:solidFill>
                <a:latin typeface="Source Sans Pro Light" panose="020B0403030403020204" pitchFamily="34" charset="0"/>
                <a:ea typeface="Source Sans Pro Light" panose="020B0403030403020204" pitchFamily="34" charset="0"/>
              </a:rPr>
              <a:t>input </a:t>
            </a:r>
            <a:r>
              <a:rPr lang="en-US" sz="2300" spc="-150" dirty="0" err="1">
                <a:solidFill>
                  <a:srgbClr val="002060"/>
                </a:solidFill>
                <a:latin typeface="Source Sans Pro Black" panose="020B0803030403020204" pitchFamily="34" charset="0"/>
                <a:ea typeface="Source Sans Pro Black" panose="020B0803030403020204" pitchFamily="34" charset="0"/>
              </a:rPr>
              <a:t>anggaran</a:t>
            </a:r>
            <a:endParaRPr lang="id-ID" sz="2300" spc="-150" dirty="0">
              <a:solidFill>
                <a:srgbClr val="002060"/>
              </a:solidFill>
              <a:latin typeface="Source Sans Pro Light" panose="020B0403030403020204" pitchFamily="34" charset="0"/>
              <a:ea typeface="Source Sans Pro Light" panose="020B0403030403020204" pitchFamily="34" charset="0"/>
            </a:endParaRPr>
          </a:p>
        </p:txBody>
      </p:sp>
      <p:sp>
        <p:nvSpPr>
          <p:cNvPr id="5" name="Oval 4"/>
          <p:cNvSpPr>
            <a:spLocks noChangeAspect="1"/>
          </p:cNvSpPr>
          <p:nvPr/>
        </p:nvSpPr>
        <p:spPr>
          <a:xfrm>
            <a:off x="288000" y="864000"/>
            <a:ext cx="223219" cy="223219"/>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6649" tIns="28325" rIns="56649" bIns="28325" numCol="1" spcCol="0" rtlCol="0" fromWordArt="0" anchor="ctr" anchorCtr="0" forceAA="0" compatLnSpc="1">
            <a:noAutofit/>
          </a:bodyPr>
          <a:lstStyle/>
          <a:p>
            <a:pPr algn="ctr" defTabSz="913632">
              <a:defRPr/>
            </a:pPr>
            <a:endParaRPr lang="id-ID" sz="1100" spc="-150">
              <a:solidFill>
                <a:prstClr val="white"/>
              </a:solidFill>
              <a:latin typeface="Calibri" panose="020F0502020204030204"/>
            </a:endParaRPr>
          </a:p>
        </p:txBody>
      </p:sp>
      <p:sp>
        <p:nvSpPr>
          <p:cNvPr id="6" name="TextBox 5"/>
          <p:cNvSpPr txBox="1"/>
          <p:nvPr/>
        </p:nvSpPr>
        <p:spPr>
          <a:xfrm>
            <a:off x="2341697" y="865821"/>
            <a:ext cx="2121745" cy="262890"/>
          </a:xfrm>
          <a:prstGeom prst="rect">
            <a:avLst/>
          </a:prstGeom>
          <a:solidFill>
            <a:srgbClr val="FFCB06"/>
          </a:solidFill>
          <a:ln w="28575">
            <a:solidFill>
              <a:srgbClr val="FFCB06"/>
            </a:solidFill>
          </a:ln>
        </p:spPr>
        <p:txBody>
          <a:bodyPr wrap="square" lIns="91365" tIns="45684" rIns="91365" bIns="45684" rtlCol="0">
            <a:spAutoFit/>
          </a:bodyPr>
          <a:lstStyle/>
          <a:p>
            <a:pPr algn="ctr" defTabSz="913632">
              <a:defRPr/>
            </a:pPr>
            <a:r>
              <a:rPr lang="en-US" sz="1100" b="1" dirty="0" err="1">
                <a:solidFill>
                  <a:srgbClr val="002060"/>
                </a:solidFill>
                <a:latin typeface="Source Sans Pro" panose="020B0503030403020204" pitchFamily="34" charset="0"/>
                <a:ea typeface="Source Sans Pro" panose="020B0503030403020204" pitchFamily="34" charset="0"/>
              </a:rPr>
              <a:t>silahkan</a:t>
            </a:r>
            <a:r>
              <a:rPr lang="en-US" sz="1100" b="1" dirty="0">
                <a:solidFill>
                  <a:srgbClr val="002060"/>
                </a:solidFill>
                <a:latin typeface="Source Sans Pro" panose="020B0503030403020204" pitchFamily="34" charset="0"/>
                <a:ea typeface="Source Sans Pro" panose="020B0503030403020204" pitchFamily="34" charset="0"/>
              </a:rPr>
              <a:t> login </a:t>
            </a:r>
            <a:r>
              <a:rPr lang="en-US" sz="1100" b="1" dirty="0" err="1">
                <a:solidFill>
                  <a:srgbClr val="002060"/>
                </a:solidFill>
                <a:latin typeface="Source Sans Pro" panose="020B0503030403020204" pitchFamily="34" charset="0"/>
                <a:ea typeface="Source Sans Pro" panose="020B0503030403020204" pitchFamily="34" charset="0"/>
              </a:rPr>
              <a:t>akun</a:t>
            </a:r>
            <a:r>
              <a:rPr lang="en-US" sz="1100" b="1" dirty="0">
                <a:solidFill>
                  <a:srgbClr val="002060"/>
                </a:solidFill>
                <a:latin typeface="Source Sans Pro" panose="020B0503030403020204" pitchFamily="34" charset="0"/>
                <a:ea typeface="Source Sans Pro" panose="020B0503030403020204" pitchFamily="34" charset="0"/>
              </a:rPr>
              <a:t> operator</a:t>
            </a:r>
            <a:endParaRPr lang="id-ID" sz="1100" b="1" dirty="0">
              <a:solidFill>
                <a:srgbClr val="002060"/>
              </a:solidFill>
              <a:latin typeface="Source Sans Pro" panose="020B0503030403020204" pitchFamily="34" charset="0"/>
              <a:ea typeface="Source Sans Pro" panose="020B0503030403020204" pitchFamily="34" charset="0"/>
            </a:endParaRPr>
          </a:p>
        </p:txBody>
      </p:sp>
      <p:pic>
        <p:nvPicPr>
          <p:cNvPr id="7" name="Picture 6" descr="A screenshot of a cell phone&#10;&#10;Description generated with very high confidenc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5237" y="1517595"/>
            <a:ext cx="1497442" cy="1027171"/>
          </a:xfrm>
          <a:prstGeom prst="rect">
            <a:avLst/>
          </a:prstGeom>
        </p:spPr>
      </p:pic>
      <p:pic>
        <p:nvPicPr>
          <p:cNvPr id="8" name="Picture 7" descr="A screenshot of a cell phone&#10;&#10;Description generated with high confidenc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73776" y="1517595"/>
            <a:ext cx="1343670" cy="1026805"/>
          </a:xfrm>
          <a:prstGeom prst="rect">
            <a:avLst/>
          </a:prstGeom>
        </p:spPr>
      </p:pic>
      <p:pic>
        <p:nvPicPr>
          <p:cNvPr id="9" name="Picture 8" descr="A screenshot of a cell phone&#10;&#10;Description generated with very high confidence"/>
          <p:cNvPicPr>
            <a:picLocks noChangeAspect="1"/>
          </p:cNvPicPr>
          <p:nvPr/>
        </p:nvPicPr>
        <p:blipFill rotWithShape="1">
          <a:blip r:embed="rId6">
            <a:extLst>
              <a:ext uri="{28A0092B-C50C-407E-A947-70E740481C1C}">
                <a14:useLocalDpi xmlns:a14="http://schemas.microsoft.com/office/drawing/2010/main" val="0"/>
              </a:ext>
            </a:extLst>
          </a:blip>
          <a:srcRect l="29941" t="8203" r="15834" b="18769"/>
          <a:stretch>
            <a:fillRect/>
          </a:stretch>
        </p:blipFill>
        <p:spPr>
          <a:xfrm>
            <a:off x="3302697" y="1533419"/>
            <a:ext cx="412479" cy="1010975"/>
          </a:xfrm>
          <a:prstGeom prst="rect">
            <a:avLst/>
          </a:prstGeom>
        </p:spPr>
      </p:pic>
      <p:sp>
        <p:nvSpPr>
          <p:cNvPr id="10" name="TextBox 9"/>
          <p:cNvSpPr txBox="1"/>
          <p:nvPr/>
        </p:nvSpPr>
        <p:spPr>
          <a:xfrm>
            <a:off x="3762826" y="1865357"/>
            <a:ext cx="721521" cy="553925"/>
          </a:xfrm>
          <a:prstGeom prst="rect">
            <a:avLst/>
          </a:prstGeom>
          <a:noFill/>
        </p:spPr>
        <p:txBody>
          <a:bodyPr wrap="none" lIns="91365" tIns="45684" rIns="91365" bIns="45684" rtlCol="0">
            <a:spAutoFit/>
          </a:bodyPr>
          <a:lstStyle/>
          <a:p>
            <a:pPr defTabSz="913632">
              <a:defRPr/>
            </a:pPr>
            <a:r>
              <a:rPr lang="en-US" sz="1000" dirty="0" err="1">
                <a:solidFill>
                  <a:prstClr val="black"/>
                </a:solidFill>
                <a:latin typeface="Arial" panose="020B0604020202020204" pitchFamily="34" charset="0"/>
                <a:cs typeface="Arial" panose="020B0604020202020204" pitchFamily="34" charset="0"/>
              </a:rPr>
              <a:t>kelola</a:t>
            </a:r>
            <a:endParaRPr lang="en-US" sz="1000" dirty="0">
              <a:solidFill>
                <a:prstClr val="black"/>
              </a:solidFill>
              <a:latin typeface="Arial" panose="020B0604020202020204" pitchFamily="34" charset="0"/>
              <a:cs typeface="Arial" panose="020B0604020202020204" pitchFamily="34" charset="0"/>
            </a:endParaRPr>
          </a:p>
          <a:p>
            <a:pPr defTabSz="913632">
              <a:defRPr/>
            </a:pPr>
            <a:r>
              <a:rPr lang="en-US" sz="1000" dirty="0" err="1">
                <a:solidFill>
                  <a:prstClr val="black"/>
                </a:solidFill>
                <a:latin typeface="Arial" panose="020B0604020202020204" pitchFamily="34" charset="0"/>
                <a:cs typeface="Arial" panose="020B0604020202020204" pitchFamily="34" charset="0"/>
              </a:rPr>
              <a:t>isian</a:t>
            </a:r>
            <a:endParaRPr lang="en-US" sz="1000" dirty="0">
              <a:solidFill>
                <a:prstClr val="black"/>
              </a:solidFill>
              <a:latin typeface="Arial" panose="020B0604020202020204" pitchFamily="34" charset="0"/>
              <a:cs typeface="Arial" panose="020B0604020202020204" pitchFamily="34" charset="0"/>
            </a:endParaRPr>
          </a:p>
          <a:p>
            <a:pPr defTabSz="913632">
              <a:defRPr/>
            </a:pPr>
            <a:r>
              <a:rPr lang="en-US" sz="1000" dirty="0" err="1">
                <a:solidFill>
                  <a:prstClr val="black"/>
                </a:solidFill>
                <a:latin typeface="Arial" panose="020B0604020202020204" pitchFamily="34" charset="0"/>
                <a:cs typeface="Arial" panose="020B0604020202020204" pitchFamily="34" charset="0"/>
              </a:rPr>
              <a:t>anggaran</a:t>
            </a:r>
            <a:endParaRPr lang="id-ID" sz="1000" dirty="0">
              <a:solidFill>
                <a:prstClr val="black"/>
              </a:solidFill>
              <a:latin typeface="Arial" panose="020B0604020202020204" pitchFamily="34" charset="0"/>
              <a:cs typeface="Arial" panose="020B0604020202020204" pitchFamily="34" charset="0"/>
            </a:endParaRPr>
          </a:p>
        </p:txBody>
      </p:sp>
      <p:sp>
        <p:nvSpPr>
          <p:cNvPr id="11" name="TextBox 10"/>
          <p:cNvSpPr txBox="1"/>
          <p:nvPr/>
        </p:nvSpPr>
        <p:spPr>
          <a:xfrm>
            <a:off x="488080" y="3683668"/>
            <a:ext cx="1212040" cy="246149"/>
          </a:xfrm>
          <a:prstGeom prst="rect">
            <a:avLst/>
          </a:prstGeom>
          <a:noFill/>
        </p:spPr>
        <p:txBody>
          <a:bodyPr wrap="none" lIns="91365" tIns="45684" rIns="91365" bIns="45684" rtlCol="0">
            <a:spAutoFit/>
          </a:bodyPr>
          <a:lstStyle/>
          <a:p>
            <a:pPr defTabSz="913632">
              <a:defRPr/>
            </a:pPr>
            <a:r>
              <a:rPr lang="en-US" sz="1000" dirty="0">
                <a:solidFill>
                  <a:prstClr val="black"/>
                </a:solidFill>
                <a:latin typeface="Arial" panose="020B0604020202020204" pitchFamily="34" charset="0"/>
                <a:cs typeface="Arial" panose="020B0604020202020204" pitchFamily="34" charset="0"/>
              </a:rPr>
              <a:t>Isi </a:t>
            </a:r>
            <a:r>
              <a:rPr lang="en-US" sz="1000" dirty="0" err="1">
                <a:solidFill>
                  <a:prstClr val="black"/>
                </a:solidFill>
                <a:latin typeface="Arial" panose="020B0604020202020204" pitchFamily="34" charset="0"/>
                <a:cs typeface="Arial" panose="020B0604020202020204" pitchFamily="34" charset="0"/>
              </a:rPr>
              <a:t>Anggaran</a:t>
            </a:r>
            <a:r>
              <a:rPr lang="en-US" sz="1000" dirty="0">
                <a:solidFill>
                  <a:prstClr val="black"/>
                </a:solidFill>
                <a:latin typeface="Arial" panose="020B0604020202020204" pitchFamily="34" charset="0"/>
                <a:cs typeface="Arial" panose="020B0604020202020204" pitchFamily="34" charset="0"/>
              </a:rPr>
              <a:t> </a:t>
            </a:r>
            <a:r>
              <a:rPr lang="en-US" sz="1000" dirty="0" err="1">
                <a:solidFill>
                  <a:prstClr val="black"/>
                </a:solidFill>
                <a:latin typeface="Arial" panose="020B0604020202020204" pitchFamily="34" charset="0"/>
                <a:cs typeface="Arial" panose="020B0604020202020204" pitchFamily="34" charset="0"/>
              </a:rPr>
              <a:t>Awal</a:t>
            </a:r>
            <a:endParaRPr lang="id-ID" sz="1000" dirty="0">
              <a:solidFill>
                <a:prstClr val="black"/>
              </a:solidFill>
              <a:latin typeface="Arial" panose="020B0604020202020204" pitchFamily="34" charset="0"/>
              <a:cs typeface="Arial" panose="020B0604020202020204" pitchFamily="34" charset="0"/>
            </a:endParaRPr>
          </a:p>
        </p:txBody>
      </p:sp>
      <p:pic>
        <p:nvPicPr>
          <p:cNvPr id="12" name="Picture 11" descr="A screenshot of a cell phone&#10;&#10;Description generated with very high confidence"/>
          <p:cNvPicPr>
            <a:picLocks noChangeAspect="1"/>
          </p:cNvPicPr>
          <p:nvPr/>
        </p:nvPicPr>
        <p:blipFill rotWithShape="1">
          <a:blip r:embed="rId7">
            <a:extLst>
              <a:ext uri="{28A0092B-C50C-407E-A947-70E740481C1C}">
                <a14:useLocalDpi xmlns:a14="http://schemas.microsoft.com/office/drawing/2010/main" val="0"/>
              </a:ext>
            </a:extLst>
          </a:blip>
          <a:srcRect b="84725"/>
          <a:stretch>
            <a:fillRect/>
          </a:stretch>
        </p:blipFill>
        <p:spPr>
          <a:xfrm>
            <a:off x="315321" y="3021726"/>
            <a:ext cx="1337118" cy="334158"/>
          </a:xfrm>
          <a:prstGeom prst="rect">
            <a:avLst/>
          </a:prstGeom>
        </p:spPr>
      </p:pic>
      <p:pic>
        <p:nvPicPr>
          <p:cNvPr id="13" name="Picture 12" descr="A screenshot of a cell phone&#10;&#10;Description generated with very high confidence"/>
          <p:cNvPicPr>
            <a:picLocks noChangeAspect="1"/>
          </p:cNvPicPr>
          <p:nvPr/>
        </p:nvPicPr>
        <p:blipFill rotWithShape="1">
          <a:blip r:embed="rId7">
            <a:extLst>
              <a:ext uri="{28A0092B-C50C-407E-A947-70E740481C1C}">
                <a14:useLocalDpi xmlns:a14="http://schemas.microsoft.com/office/drawing/2010/main" val="0"/>
              </a:ext>
            </a:extLst>
          </a:blip>
          <a:srcRect l="442" t="86618" r="-442" b="-1893"/>
          <a:stretch>
            <a:fillRect/>
          </a:stretch>
        </p:blipFill>
        <p:spPr>
          <a:xfrm>
            <a:off x="315321" y="3331823"/>
            <a:ext cx="1337118" cy="334158"/>
          </a:xfrm>
          <a:prstGeom prst="rect">
            <a:avLst/>
          </a:prstGeom>
        </p:spPr>
      </p:pic>
      <p:pic>
        <p:nvPicPr>
          <p:cNvPr id="14" name="Picture 13" descr="A picture containing screenshot&#10;&#10;Description generated with high confidence"/>
          <p:cNvPicPr>
            <a:picLocks noChangeAspect="1"/>
          </p:cNvPicPr>
          <p:nvPr/>
        </p:nvPicPr>
        <p:blipFill rotWithShape="1">
          <a:blip r:embed="rId8">
            <a:extLst>
              <a:ext uri="{28A0092B-C50C-407E-A947-70E740481C1C}">
                <a14:useLocalDpi xmlns:a14="http://schemas.microsoft.com/office/drawing/2010/main" val="0"/>
              </a:ext>
            </a:extLst>
          </a:blip>
          <a:srcRect l="8368" r="7902" b="48436"/>
          <a:stretch>
            <a:fillRect/>
          </a:stretch>
        </p:blipFill>
        <p:spPr>
          <a:xfrm>
            <a:off x="2076109" y="3111189"/>
            <a:ext cx="870328" cy="275303"/>
          </a:xfrm>
          <a:prstGeom prst="rect">
            <a:avLst/>
          </a:prstGeom>
        </p:spPr>
      </p:pic>
      <p:sp>
        <p:nvSpPr>
          <p:cNvPr id="15" name="TextBox 14"/>
          <p:cNvSpPr txBox="1"/>
          <p:nvPr/>
        </p:nvSpPr>
        <p:spPr>
          <a:xfrm>
            <a:off x="2154567" y="3463335"/>
            <a:ext cx="787470" cy="553925"/>
          </a:xfrm>
          <a:prstGeom prst="rect">
            <a:avLst/>
          </a:prstGeom>
          <a:noFill/>
        </p:spPr>
        <p:txBody>
          <a:bodyPr wrap="square" lIns="91365" tIns="45684" rIns="91365" bIns="45684" rtlCol="0">
            <a:spAutoFit/>
          </a:bodyPr>
          <a:lstStyle/>
          <a:p>
            <a:pPr algn="ctr" defTabSz="913632">
              <a:defRPr/>
            </a:pPr>
            <a:r>
              <a:rPr lang="en-US" sz="1000" dirty="0" err="1">
                <a:solidFill>
                  <a:prstClr val="black"/>
                </a:solidFill>
                <a:latin typeface="Arial" panose="020B0604020202020204" pitchFamily="34" charset="0"/>
                <a:cs typeface="Arial" panose="020B0604020202020204" pitchFamily="34" charset="0"/>
              </a:rPr>
              <a:t>jangan</a:t>
            </a:r>
            <a:r>
              <a:rPr lang="en-US" sz="1000" dirty="0">
                <a:solidFill>
                  <a:prstClr val="black"/>
                </a:solidFill>
                <a:latin typeface="Arial" panose="020B0604020202020204" pitchFamily="34" charset="0"/>
                <a:cs typeface="Arial" panose="020B0604020202020204" pitchFamily="34" charset="0"/>
              </a:rPr>
              <a:t> </a:t>
            </a:r>
            <a:r>
              <a:rPr lang="en-US" sz="1000" dirty="0" err="1">
                <a:solidFill>
                  <a:prstClr val="black"/>
                </a:solidFill>
                <a:latin typeface="Arial" panose="020B0604020202020204" pitchFamily="34" charset="0"/>
                <a:cs typeface="Arial" panose="020B0604020202020204" pitchFamily="34" charset="0"/>
              </a:rPr>
              <a:t>lupa</a:t>
            </a:r>
            <a:r>
              <a:rPr lang="en-US" sz="1000" dirty="0">
                <a:solidFill>
                  <a:prstClr val="black"/>
                </a:solidFill>
                <a:latin typeface="Arial" panose="020B0604020202020204" pitchFamily="34" charset="0"/>
                <a:cs typeface="Arial" panose="020B0604020202020204" pitchFamily="34" charset="0"/>
              </a:rPr>
              <a:t> </a:t>
            </a:r>
            <a:r>
              <a:rPr lang="en-US" sz="1000" dirty="0" err="1">
                <a:solidFill>
                  <a:prstClr val="black"/>
                </a:solidFill>
                <a:latin typeface="Arial" panose="020B0604020202020204" pitchFamily="34" charset="0"/>
                <a:cs typeface="Arial" panose="020B0604020202020204" pitchFamily="34" charset="0"/>
              </a:rPr>
              <a:t>simpan</a:t>
            </a:r>
            <a:endParaRPr lang="en-US" sz="1000" dirty="0">
              <a:solidFill>
                <a:prstClr val="black"/>
              </a:solidFill>
              <a:latin typeface="Arial" panose="020B0604020202020204" pitchFamily="34" charset="0"/>
              <a:cs typeface="Arial" panose="020B0604020202020204" pitchFamily="34" charset="0"/>
            </a:endParaRPr>
          </a:p>
        </p:txBody>
      </p:sp>
      <p:cxnSp>
        <p:nvCxnSpPr>
          <p:cNvPr id="16" name="Straight Connector 15"/>
          <p:cNvCxnSpPr/>
          <p:nvPr/>
        </p:nvCxnSpPr>
        <p:spPr>
          <a:xfrm>
            <a:off x="5141317" y="1412617"/>
            <a:ext cx="0" cy="2578855"/>
          </a:xfrm>
          <a:prstGeom prst="line">
            <a:avLst/>
          </a:prstGeom>
          <a:ln w="12700">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5217943" y="1881522"/>
            <a:ext cx="1088904" cy="600164"/>
          </a:xfrm>
          <a:prstGeom prst="rect">
            <a:avLst/>
          </a:prstGeom>
          <a:noFill/>
        </p:spPr>
        <p:txBody>
          <a:bodyPr wrap="square" lIns="91365" tIns="45684" rIns="91365" bIns="45684" rtlCol="0">
            <a:spAutoFit/>
          </a:bodyPr>
          <a:lstStyle/>
          <a:p>
            <a:pPr defTabSz="913632">
              <a:defRPr/>
            </a:pPr>
            <a:r>
              <a:rPr lang="en-US" sz="1100" dirty="0">
                <a:solidFill>
                  <a:prstClr val="black"/>
                </a:solidFill>
                <a:latin typeface="Arial" panose="020B0604020202020204" pitchFamily="34" charset="0"/>
                <a:ea typeface="Source Sans Pro" panose="020B0503030403020204" pitchFamily="34" charset="0"/>
                <a:cs typeface="Arial" panose="020B0604020202020204" pitchFamily="34" charset="0"/>
              </a:rPr>
              <a:t>Isi </a:t>
            </a:r>
            <a:r>
              <a:rPr lang="en-US" sz="1100" dirty="0" err="1">
                <a:solidFill>
                  <a:prstClr val="black"/>
                </a:solidFill>
                <a:latin typeface="Arial" panose="020B0604020202020204" pitchFamily="34" charset="0"/>
                <a:ea typeface="Source Sans Pro" panose="020B0503030403020204" pitchFamily="34" charset="0"/>
                <a:cs typeface="Arial" panose="020B0604020202020204" pitchFamily="34" charset="0"/>
              </a:rPr>
              <a:t>sesuai</a:t>
            </a:r>
            <a:r>
              <a:rPr lang="en-US" sz="1100" dirty="0">
                <a:solidFill>
                  <a:prstClr val="black"/>
                </a:solidFill>
                <a:latin typeface="Arial" panose="020B0604020202020204" pitchFamily="34" charset="0"/>
                <a:ea typeface="Source Sans Pro" panose="020B0503030403020204" pitchFamily="34" charset="0"/>
                <a:cs typeface="Arial" panose="020B0604020202020204" pitchFamily="34" charset="0"/>
              </a:rPr>
              <a:t> </a:t>
            </a:r>
            <a:r>
              <a:rPr lang="en-US" sz="1100" dirty="0" err="1">
                <a:solidFill>
                  <a:prstClr val="black"/>
                </a:solidFill>
                <a:latin typeface="Arial" panose="020B0604020202020204" pitchFamily="34" charset="0"/>
                <a:ea typeface="Source Sans Pro" panose="020B0503030403020204" pitchFamily="34" charset="0"/>
                <a:cs typeface="Arial" panose="020B0604020202020204" pitchFamily="34" charset="0"/>
              </a:rPr>
              <a:t>anggaran</a:t>
            </a:r>
            <a:br>
              <a:rPr lang="en-US" sz="1100" dirty="0">
                <a:solidFill>
                  <a:prstClr val="black"/>
                </a:solidFill>
                <a:latin typeface="Arial" panose="020B0604020202020204" pitchFamily="34" charset="0"/>
                <a:ea typeface="Source Sans Pro" panose="020B0503030403020204" pitchFamily="34" charset="0"/>
                <a:cs typeface="Arial" panose="020B0604020202020204" pitchFamily="34" charset="0"/>
              </a:rPr>
            </a:br>
            <a:r>
              <a:rPr lang="en-US" sz="1100" dirty="0" err="1">
                <a:solidFill>
                  <a:prstClr val="black"/>
                </a:solidFill>
                <a:latin typeface="Arial" panose="020B0604020202020204" pitchFamily="34" charset="0"/>
                <a:ea typeface="Source Sans Pro" panose="020B0503030403020204" pitchFamily="34" charset="0"/>
                <a:cs typeface="Arial" panose="020B0604020202020204" pitchFamily="34" charset="0"/>
              </a:rPr>
              <a:t>pada</a:t>
            </a:r>
            <a:r>
              <a:rPr lang="en-US" sz="1100" dirty="0">
                <a:solidFill>
                  <a:prstClr val="black"/>
                </a:solidFill>
                <a:latin typeface="Arial" panose="020B0604020202020204" pitchFamily="34" charset="0"/>
                <a:ea typeface="Source Sans Pro" panose="020B0503030403020204" pitchFamily="34" charset="0"/>
                <a:cs typeface="Arial" panose="020B0604020202020204" pitchFamily="34" charset="0"/>
              </a:rPr>
              <a:t> POK</a:t>
            </a:r>
          </a:p>
        </p:txBody>
      </p:sp>
      <p:sp>
        <p:nvSpPr>
          <p:cNvPr id="18" name="TextBox 17"/>
          <p:cNvSpPr txBox="1"/>
          <p:nvPr/>
        </p:nvSpPr>
        <p:spPr>
          <a:xfrm>
            <a:off x="506148" y="2633174"/>
            <a:ext cx="1296999" cy="246149"/>
          </a:xfrm>
          <a:prstGeom prst="rect">
            <a:avLst/>
          </a:prstGeom>
          <a:noFill/>
        </p:spPr>
        <p:txBody>
          <a:bodyPr wrap="none" lIns="91365" tIns="45684" rIns="91365" bIns="45684" rtlCol="0">
            <a:spAutoFit/>
          </a:bodyPr>
          <a:lstStyle/>
          <a:p>
            <a:pPr defTabSz="913632">
              <a:defRPr/>
            </a:pPr>
            <a:r>
              <a:rPr lang="en-US" sz="1000" dirty="0" err="1">
                <a:solidFill>
                  <a:prstClr val="black"/>
                </a:solidFill>
                <a:latin typeface="Arial" panose="020B0604020202020204" pitchFamily="34" charset="0"/>
                <a:cs typeface="Arial" panose="020B0604020202020204" pitchFamily="34" charset="0"/>
              </a:rPr>
              <a:t>klik</a:t>
            </a:r>
            <a:r>
              <a:rPr lang="en-US" sz="1000" dirty="0">
                <a:solidFill>
                  <a:prstClr val="black"/>
                </a:solidFill>
                <a:latin typeface="Arial" panose="020B0604020202020204" pitchFamily="34" charset="0"/>
                <a:cs typeface="Arial" panose="020B0604020202020204" pitchFamily="34" charset="0"/>
              </a:rPr>
              <a:t> menu </a:t>
            </a:r>
            <a:r>
              <a:rPr lang="en-US" sz="1000" dirty="0" err="1">
                <a:solidFill>
                  <a:prstClr val="black"/>
                </a:solidFill>
                <a:latin typeface="Arial" panose="020B0604020202020204" pitchFamily="34" charset="0"/>
                <a:cs typeface="Arial" panose="020B0604020202020204" pitchFamily="34" charset="0"/>
              </a:rPr>
              <a:t>anggaran</a:t>
            </a:r>
            <a:endParaRPr lang="id-ID" sz="1000" dirty="0">
              <a:solidFill>
                <a:prstClr val="black"/>
              </a:solidFill>
              <a:latin typeface="Arial" panose="020B0604020202020204" pitchFamily="34" charset="0"/>
              <a:cs typeface="Arial" panose="020B0604020202020204" pitchFamily="34" charset="0"/>
            </a:endParaRPr>
          </a:p>
        </p:txBody>
      </p:sp>
      <p:sp>
        <p:nvSpPr>
          <p:cNvPr id="19" name="TextBox 18"/>
          <p:cNvSpPr txBox="1"/>
          <p:nvPr/>
        </p:nvSpPr>
        <p:spPr>
          <a:xfrm>
            <a:off x="1995264" y="2633174"/>
            <a:ext cx="1468520" cy="246149"/>
          </a:xfrm>
          <a:prstGeom prst="rect">
            <a:avLst/>
          </a:prstGeom>
          <a:noFill/>
        </p:spPr>
        <p:txBody>
          <a:bodyPr wrap="none" lIns="91365" tIns="45684" rIns="91365" bIns="45684" rtlCol="0">
            <a:spAutoFit/>
          </a:bodyPr>
          <a:lstStyle/>
          <a:p>
            <a:pPr defTabSz="913632">
              <a:defRPr/>
            </a:pPr>
            <a:r>
              <a:rPr lang="en-US" sz="1000" dirty="0" err="1">
                <a:solidFill>
                  <a:prstClr val="black"/>
                </a:solidFill>
                <a:latin typeface="Arial" panose="020B0604020202020204" pitchFamily="34" charset="0"/>
                <a:cs typeface="Arial" panose="020B0604020202020204" pitchFamily="34" charset="0"/>
              </a:rPr>
              <a:t>sesuaikan</a:t>
            </a:r>
            <a:r>
              <a:rPr lang="en-US" sz="1000" dirty="0">
                <a:solidFill>
                  <a:prstClr val="black"/>
                </a:solidFill>
                <a:latin typeface="Arial" panose="020B0604020202020204" pitchFamily="34" charset="0"/>
                <a:cs typeface="Arial" panose="020B0604020202020204" pitchFamily="34" charset="0"/>
              </a:rPr>
              <a:t> </a:t>
            </a:r>
            <a:r>
              <a:rPr lang="en-US" sz="1000" dirty="0" err="1">
                <a:solidFill>
                  <a:prstClr val="black"/>
                </a:solidFill>
                <a:latin typeface="Arial" panose="020B0604020202020204" pitchFamily="34" charset="0"/>
                <a:cs typeface="Arial" panose="020B0604020202020204" pitchFamily="34" charset="0"/>
              </a:rPr>
              <a:t>dan</a:t>
            </a:r>
            <a:r>
              <a:rPr lang="en-US" sz="1000" dirty="0">
                <a:solidFill>
                  <a:prstClr val="black"/>
                </a:solidFill>
                <a:latin typeface="Arial" panose="020B0604020202020204" pitchFamily="34" charset="0"/>
                <a:cs typeface="Arial" panose="020B0604020202020204" pitchFamily="34" charset="0"/>
              </a:rPr>
              <a:t> </a:t>
            </a:r>
            <a:r>
              <a:rPr lang="en-US" sz="1000" dirty="0" err="1">
                <a:solidFill>
                  <a:prstClr val="black"/>
                </a:solidFill>
                <a:latin typeface="Arial" panose="020B0604020202020204" pitchFamily="34" charset="0"/>
                <a:cs typeface="Arial" panose="020B0604020202020204" pitchFamily="34" charset="0"/>
              </a:rPr>
              <a:t>klik</a:t>
            </a:r>
            <a:r>
              <a:rPr lang="en-US" sz="1000" dirty="0">
                <a:solidFill>
                  <a:prstClr val="black"/>
                </a:solidFill>
                <a:latin typeface="Arial" panose="020B0604020202020204" pitchFamily="34" charset="0"/>
                <a:cs typeface="Arial" panose="020B0604020202020204" pitchFamily="34" charset="0"/>
              </a:rPr>
              <a:t> </a:t>
            </a:r>
            <a:r>
              <a:rPr lang="en-US" sz="1000" dirty="0" err="1">
                <a:solidFill>
                  <a:prstClr val="black"/>
                </a:solidFill>
                <a:latin typeface="Arial" panose="020B0604020202020204" pitchFamily="34" charset="0"/>
                <a:cs typeface="Arial" panose="020B0604020202020204" pitchFamily="34" charset="0"/>
              </a:rPr>
              <a:t>cari</a:t>
            </a:r>
            <a:endParaRPr lang="id-ID" sz="1000" dirty="0">
              <a:solidFill>
                <a:prstClr val="black"/>
              </a:solidFill>
              <a:latin typeface="Arial" panose="020B0604020202020204" pitchFamily="34" charset="0"/>
              <a:cs typeface="Arial" panose="020B0604020202020204" pitchFamily="34" charset="0"/>
            </a:endParaRPr>
          </a:p>
        </p:txBody>
      </p:sp>
      <p:sp>
        <p:nvSpPr>
          <p:cNvPr id="20" name="TextBox 19"/>
          <p:cNvSpPr txBox="1"/>
          <p:nvPr/>
        </p:nvSpPr>
        <p:spPr>
          <a:xfrm>
            <a:off x="5238800" y="3401255"/>
            <a:ext cx="2339951" cy="606425"/>
          </a:xfrm>
          <a:prstGeom prst="rect">
            <a:avLst/>
          </a:prstGeom>
          <a:solidFill>
            <a:srgbClr val="FFCB06"/>
          </a:solidFill>
          <a:ln w="28575">
            <a:solidFill>
              <a:srgbClr val="FFCB06"/>
            </a:solidFill>
          </a:ln>
        </p:spPr>
        <p:txBody>
          <a:bodyPr wrap="square" lIns="91365" tIns="45684" rIns="91365" bIns="45684" rtlCol="0">
            <a:spAutoFit/>
          </a:bodyPr>
          <a:lstStyle/>
          <a:p>
            <a:pPr algn="ctr" defTabSz="913632">
              <a:defRPr/>
            </a:pPr>
            <a:r>
              <a:rPr lang="en-US" sz="1100" b="1" dirty="0" err="1">
                <a:solidFill>
                  <a:srgbClr val="002060"/>
                </a:solidFill>
                <a:latin typeface="Arial" panose="020B0604020202020204" pitchFamily="34" charset="0"/>
                <a:ea typeface="Source Sans Pro" panose="020B0503030403020204" pitchFamily="34" charset="0"/>
                <a:cs typeface="Arial" panose="020B0604020202020204" pitchFamily="34" charset="0"/>
              </a:rPr>
              <a:t>sementara</a:t>
            </a:r>
            <a:r>
              <a:rPr lang="en-US" sz="1100" b="1" dirty="0">
                <a:solidFill>
                  <a:srgbClr val="002060"/>
                </a:solidFill>
                <a:latin typeface="Arial" panose="020B0604020202020204" pitchFamily="34" charset="0"/>
                <a:ea typeface="Source Sans Pro" panose="020B0503030403020204" pitchFamily="34" charset="0"/>
                <a:cs typeface="Arial" panose="020B0604020202020204" pitchFamily="34" charset="0"/>
              </a:rPr>
              <a:t> </a:t>
            </a:r>
            <a:r>
              <a:rPr lang="en-US" sz="1100" b="1" dirty="0" err="1">
                <a:solidFill>
                  <a:srgbClr val="002060"/>
                </a:solidFill>
                <a:latin typeface="Arial" panose="020B0604020202020204" pitchFamily="34" charset="0"/>
                <a:ea typeface="Source Sans Pro" panose="020B0503030403020204" pitchFamily="34" charset="0"/>
                <a:cs typeface="Arial" panose="020B0604020202020204" pitchFamily="34" charset="0"/>
              </a:rPr>
              <a:t>dalam</a:t>
            </a:r>
            <a:r>
              <a:rPr lang="en-US" sz="1100" b="1" dirty="0">
                <a:solidFill>
                  <a:srgbClr val="002060"/>
                </a:solidFill>
                <a:latin typeface="Arial" panose="020B0604020202020204" pitchFamily="34" charset="0"/>
                <a:ea typeface="Source Sans Pro" panose="020B0503030403020204" pitchFamily="34" charset="0"/>
                <a:cs typeface="Arial" panose="020B0604020202020204" pitchFamily="34" charset="0"/>
              </a:rPr>
              <a:t> </a:t>
            </a:r>
            <a:r>
              <a:rPr lang="en-US" sz="1100" b="1" dirty="0" err="1">
                <a:solidFill>
                  <a:srgbClr val="002060"/>
                </a:solidFill>
                <a:latin typeface="Arial" panose="020B0604020202020204" pitchFamily="34" charset="0"/>
                <a:ea typeface="Source Sans Pro" panose="020B0503030403020204" pitchFamily="34" charset="0"/>
                <a:cs typeface="Arial" panose="020B0604020202020204" pitchFamily="34" charset="0"/>
              </a:rPr>
              <a:t>pengembangan</a:t>
            </a:r>
            <a:r>
              <a:rPr lang="en-US" sz="1100" b="1" dirty="0">
                <a:solidFill>
                  <a:srgbClr val="002060"/>
                </a:solidFill>
                <a:latin typeface="Arial" panose="020B0604020202020204" pitchFamily="34" charset="0"/>
                <a:ea typeface="Source Sans Pro" panose="020B0503030403020204" pitchFamily="34" charset="0"/>
                <a:cs typeface="Arial" panose="020B0604020202020204" pitchFamily="34" charset="0"/>
              </a:rPr>
              <a:t> </a:t>
            </a:r>
            <a:r>
              <a:rPr lang="en-US" sz="1100" b="1" dirty="0" err="1">
                <a:solidFill>
                  <a:srgbClr val="002060"/>
                </a:solidFill>
                <a:latin typeface="Arial" panose="020B0604020202020204" pitchFamily="34" charset="0"/>
                <a:ea typeface="Source Sans Pro" panose="020B0503030403020204" pitchFamily="34" charset="0"/>
                <a:cs typeface="Arial" panose="020B0604020202020204" pitchFamily="34" charset="0"/>
              </a:rPr>
              <a:t>integrasi</a:t>
            </a:r>
            <a:r>
              <a:rPr lang="en-US" sz="1100" b="1" dirty="0">
                <a:solidFill>
                  <a:srgbClr val="002060"/>
                </a:solidFill>
                <a:latin typeface="Arial" panose="020B0604020202020204" pitchFamily="34" charset="0"/>
                <a:ea typeface="Source Sans Pro" panose="020B0503030403020204" pitchFamily="34" charset="0"/>
                <a:cs typeface="Arial" panose="020B0604020202020204" pitchFamily="34" charset="0"/>
              </a:rPr>
              <a:t> </a:t>
            </a:r>
            <a:r>
              <a:rPr lang="en-US" sz="1100" b="1" dirty="0" err="1">
                <a:solidFill>
                  <a:srgbClr val="002060"/>
                </a:solidFill>
                <a:latin typeface="Arial" panose="020B0604020202020204" pitchFamily="34" charset="0"/>
                <a:ea typeface="Source Sans Pro" panose="020B0503030403020204" pitchFamily="34" charset="0"/>
                <a:cs typeface="Arial" panose="020B0604020202020204" pitchFamily="34" charset="0"/>
              </a:rPr>
              <a:t>dengan</a:t>
            </a:r>
            <a:r>
              <a:rPr lang="en-US" sz="1100" b="1" dirty="0">
                <a:solidFill>
                  <a:srgbClr val="002060"/>
                </a:solidFill>
                <a:latin typeface="Arial" panose="020B0604020202020204" pitchFamily="34" charset="0"/>
                <a:ea typeface="Source Sans Pro" panose="020B0503030403020204" pitchFamily="34" charset="0"/>
                <a:cs typeface="Arial" panose="020B0604020202020204" pitchFamily="34" charset="0"/>
              </a:rPr>
              <a:t> </a:t>
            </a:r>
            <a:r>
              <a:rPr lang="en-US" sz="1100" b="1" dirty="0" err="1">
                <a:solidFill>
                  <a:srgbClr val="002060"/>
                </a:solidFill>
                <a:latin typeface="Arial" panose="020B0604020202020204" pitchFamily="34" charset="0"/>
                <a:ea typeface="Source Sans Pro" panose="020B0503030403020204" pitchFamily="34" charset="0"/>
                <a:cs typeface="Arial" panose="020B0604020202020204" pitchFamily="34" charset="0"/>
              </a:rPr>
              <a:t>aplikasi</a:t>
            </a:r>
            <a:r>
              <a:rPr lang="en-US" sz="1100" b="1" dirty="0">
                <a:solidFill>
                  <a:srgbClr val="002060"/>
                </a:solidFill>
                <a:latin typeface="Arial" panose="020B0604020202020204" pitchFamily="34" charset="0"/>
                <a:ea typeface="Source Sans Pro" panose="020B0503030403020204" pitchFamily="34" charset="0"/>
                <a:cs typeface="Arial" panose="020B0604020202020204" pitchFamily="34" charset="0"/>
              </a:rPr>
              <a:t> e-monitoring</a:t>
            </a:r>
          </a:p>
        </p:txBody>
      </p:sp>
      <p:sp>
        <p:nvSpPr>
          <p:cNvPr id="21" name="Title 3"/>
          <p:cNvSpPr>
            <a:spLocks noGrp="1"/>
          </p:cNvSpPr>
          <p:nvPr>
            <p:ph type="title"/>
          </p:nvPr>
        </p:nvSpPr>
        <p:spPr>
          <a:xfrm>
            <a:off x="203674" y="196592"/>
            <a:ext cx="6520220" cy="344032"/>
          </a:xfrm>
        </p:spPr>
        <p:txBody>
          <a:bodyPr>
            <a:noAutofit/>
          </a:bodyPr>
          <a:lstStyle/>
          <a:p>
            <a:pPr algn="l"/>
            <a:r>
              <a:rPr lang="en-US" dirty="0"/>
              <a:t>L</a:t>
            </a:r>
            <a:r>
              <a:rPr lang="id-ID" dirty="0"/>
              <a:t>anjutan ... (TAHAPAN PENGISIAN)</a:t>
            </a:r>
          </a:p>
        </p:txBody>
      </p:sp>
      <p:sp>
        <p:nvSpPr>
          <p:cNvPr id="22" name="Slide Number Placeholder 2"/>
          <p:cNvSpPr>
            <a:spLocks noGrp="1"/>
          </p:cNvSpPr>
          <p:nvPr/>
        </p:nvSpPr>
        <p:spPr>
          <a:xfrm>
            <a:off x="7113276" y="5006975"/>
            <a:ext cx="446405" cy="251460"/>
          </a:xfrm>
          <a:prstGeom prst="rect">
            <a:avLst/>
          </a:prstGeom>
          <a:solidFill>
            <a:srgbClr val="F9BE19"/>
          </a:solidFill>
        </p:spPr>
        <p:txBody>
          <a:bodyPr vert="horz" lIns="91365" tIns="45684" rIns="91365" bIns="45684"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32">
              <a:defRPr/>
            </a:pPr>
            <a:fld id="{05502A5B-6024-440D-A5A9-5A109256076E}" type="slidenum">
              <a:rPr lang="en-US" b="1">
                <a:solidFill>
                  <a:schemeClr val="tx1"/>
                </a:solidFill>
                <a:latin typeface="Calibri" panose="020F0502020204030204"/>
              </a:rPr>
              <a:pPr defTabSz="913632">
                <a:defRPr/>
              </a:pPr>
              <a:t>168</a:t>
            </a:fld>
            <a:endParaRPr lang="en-US" b="1">
              <a:solidFill>
                <a:schemeClr val="tx1"/>
              </a:solidFill>
              <a:latin typeface="Calibri" panose="020F0502020204030204"/>
            </a:endParaRPr>
          </a:p>
        </p:txBody>
      </p:sp>
    </p:spTree>
    <p:extLst>
      <p:ext uri="{BB962C8B-B14F-4D97-AF65-F5344CB8AC3E}">
        <p14:creationId xmlns:p14="http://schemas.microsoft.com/office/powerpoint/2010/main" val="1183157252"/>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ogo&#10;&#10;Description generated with very high confidence"/>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14261"/>
          <a:stretch>
            <a:fillRect/>
          </a:stretch>
        </p:blipFill>
        <p:spPr>
          <a:xfrm>
            <a:off x="4269332" y="1102922"/>
            <a:ext cx="3290349" cy="2792961"/>
          </a:xfrm>
          <a:prstGeom prst="rect">
            <a:avLst/>
          </a:prstGeom>
        </p:spPr>
      </p:pic>
      <p:sp>
        <p:nvSpPr>
          <p:cNvPr id="4" name="TextBox 3"/>
          <p:cNvSpPr txBox="1"/>
          <p:nvPr/>
        </p:nvSpPr>
        <p:spPr>
          <a:xfrm>
            <a:off x="540000" y="720000"/>
            <a:ext cx="2521693" cy="446203"/>
          </a:xfrm>
          <a:prstGeom prst="rect">
            <a:avLst/>
          </a:prstGeom>
          <a:noFill/>
        </p:spPr>
        <p:txBody>
          <a:bodyPr wrap="none" lIns="91365" tIns="45684" rIns="91365" bIns="45684" rtlCol="0">
            <a:spAutoFit/>
          </a:bodyPr>
          <a:lstStyle/>
          <a:p>
            <a:pPr defTabSz="913632">
              <a:defRPr/>
            </a:pPr>
            <a:r>
              <a:rPr lang="en-US" sz="2300" spc="-150" dirty="0">
                <a:solidFill>
                  <a:srgbClr val="002060"/>
                </a:solidFill>
                <a:latin typeface="Source Sans Pro Light" panose="020B0403030403020204" pitchFamily="34" charset="0"/>
                <a:ea typeface="Source Sans Pro Light" panose="020B0403030403020204" pitchFamily="34" charset="0"/>
              </a:rPr>
              <a:t>input </a:t>
            </a:r>
            <a:r>
              <a:rPr lang="en-US" sz="2300" spc="-150" dirty="0" err="1">
                <a:solidFill>
                  <a:srgbClr val="002060"/>
                </a:solidFill>
                <a:latin typeface="Source Sans Pro Black" panose="020B0803030403020204" pitchFamily="34" charset="0"/>
                <a:ea typeface="Source Sans Pro Black" panose="020B0803030403020204" pitchFamily="34" charset="0"/>
              </a:rPr>
              <a:t>capaian</a:t>
            </a:r>
            <a:r>
              <a:rPr lang="en-US" sz="2300" spc="-150" dirty="0">
                <a:solidFill>
                  <a:srgbClr val="002060"/>
                </a:solidFill>
                <a:latin typeface="Source Sans Pro Black" panose="020B0803030403020204" pitchFamily="34" charset="0"/>
                <a:ea typeface="Source Sans Pro Black" panose="020B0803030403020204" pitchFamily="34" charset="0"/>
              </a:rPr>
              <a:t> </a:t>
            </a:r>
            <a:r>
              <a:rPr lang="en-US" sz="2300" spc="-150" dirty="0" err="1">
                <a:solidFill>
                  <a:srgbClr val="002060"/>
                </a:solidFill>
                <a:latin typeface="Source Sans Pro Black" panose="020B0803030403020204" pitchFamily="34" charset="0"/>
                <a:ea typeface="Source Sans Pro Black" panose="020B0803030403020204" pitchFamily="34" charset="0"/>
              </a:rPr>
              <a:t>kinerja</a:t>
            </a:r>
            <a:endParaRPr lang="id-ID" sz="2300" spc="-150" dirty="0">
              <a:solidFill>
                <a:srgbClr val="002060"/>
              </a:solidFill>
              <a:latin typeface="Source Sans Pro Light" panose="020B0403030403020204" pitchFamily="34" charset="0"/>
              <a:ea typeface="Source Sans Pro Light" panose="020B0403030403020204" pitchFamily="34" charset="0"/>
            </a:endParaRPr>
          </a:p>
        </p:txBody>
      </p:sp>
      <p:sp>
        <p:nvSpPr>
          <p:cNvPr id="5" name="Oval 4"/>
          <p:cNvSpPr>
            <a:spLocks noChangeAspect="1"/>
          </p:cNvSpPr>
          <p:nvPr/>
        </p:nvSpPr>
        <p:spPr>
          <a:xfrm>
            <a:off x="288000" y="864000"/>
            <a:ext cx="223219" cy="223219"/>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6649" tIns="28325" rIns="56649" bIns="28325" numCol="1" spcCol="0" rtlCol="0" fromWordArt="0" anchor="ctr" anchorCtr="0" forceAA="0" compatLnSpc="1">
            <a:noAutofit/>
          </a:bodyPr>
          <a:lstStyle/>
          <a:p>
            <a:pPr algn="ctr" defTabSz="913632">
              <a:defRPr/>
            </a:pPr>
            <a:endParaRPr lang="id-ID" sz="1100" spc="-150">
              <a:solidFill>
                <a:prstClr val="white"/>
              </a:solidFill>
              <a:latin typeface="Calibri" panose="020F0502020204030204"/>
            </a:endParaRPr>
          </a:p>
        </p:txBody>
      </p:sp>
      <p:cxnSp>
        <p:nvCxnSpPr>
          <p:cNvPr id="6" name="Straight Connector 5"/>
          <p:cNvCxnSpPr/>
          <p:nvPr/>
        </p:nvCxnSpPr>
        <p:spPr>
          <a:xfrm>
            <a:off x="4657276" y="1335372"/>
            <a:ext cx="0" cy="2578855"/>
          </a:xfrm>
          <a:prstGeom prst="line">
            <a:avLst/>
          </a:prstGeom>
          <a:ln w="12700">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pic>
        <p:nvPicPr>
          <p:cNvPr id="7" name="Picture 6" descr="A screenshot of a cell phone&#10;&#10;Description generated with very high confidenc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4876" y="1371134"/>
            <a:ext cx="1399950" cy="1079129"/>
          </a:xfrm>
          <a:prstGeom prst="rect">
            <a:avLst/>
          </a:prstGeom>
        </p:spPr>
      </p:pic>
      <p:sp>
        <p:nvSpPr>
          <p:cNvPr id="8" name="TextBox 7"/>
          <p:cNvSpPr txBox="1"/>
          <p:nvPr/>
        </p:nvSpPr>
        <p:spPr>
          <a:xfrm>
            <a:off x="310715" y="2626458"/>
            <a:ext cx="1042122" cy="400037"/>
          </a:xfrm>
          <a:prstGeom prst="rect">
            <a:avLst/>
          </a:prstGeom>
          <a:noFill/>
        </p:spPr>
        <p:txBody>
          <a:bodyPr wrap="none" lIns="91365" tIns="45684" rIns="91365" bIns="45684" rtlCol="0">
            <a:spAutoFit/>
          </a:bodyPr>
          <a:lstStyle/>
          <a:p>
            <a:pPr algn="ctr" defTabSz="913632">
              <a:defRPr/>
            </a:pPr>
            <a:r>
              <a:rPr lang="en-US" sz="1000" dirty="0" err="1">
                <a:solidFill>
                  <a:prstClr val="black"/>
                </a:solidFill>
                <a:latin typeface="Arial" panose="020B0604020202020204" pitchFamily="34" charset="0"/>
                <a:cs typeface="Arial" panose="020B0604020202020204" pitchFamily="34" charset="0"/>
              </a:rPr>
              <a:t>klik</a:t>
            </a:r>
            <a:r>
              <a:rPr lang="en-US" sz="1000" dirty="0">
                <a:solidFill>
                  <a:prstClr val="black"/>
                </a:solidFill>
                <a:latin typeface="Arial" panose="020B0604020202020204" pitchFamily="34" charset="0"/>
                <a:cs typeface="Arial" panose="020B0604020202020204" pitchFamily="34" charset="0"/>
              </a:rPr>
              <a:t> menu </a:t>
            </a:r>
            <a:br>
              <a:rPr lang="en-US" sz="1000" dirty="0">
                <a:solidFill>
                  <a:prstClr val="black"/>
                </a:solidFill>
                <a:latin typeface="Arial" panose="020B0604020202020204" pitchFamily="34" charset="0"/>
                <a:cs typeface="Arial" panose="020B0604020202020204" pitchFamily="34" charset="0"/>
              </a:rPr>
            </a:br>
            <a:r>
              <a:rPr lang="en-US" sz="1000" dirty="0" err="1">
                <a:solidFill>
                  <a:prstClr val="black"/>
                </a:solidFill>
                <a:latin typeface="Arial" panose="020B0604020202020204" pitchFamily="34" charset="0"/>
                <a:cs typeface="Arial" panose="020B0604020202020204" pitchFamily="34" charset="0"/>
              </a:rPr>
              <a:t>capaian</a:t>
            </a:r>
            <a:r>
              <a:rPr lang="en-US" sz="1000" dirty="0">
                <a:solidFill>
                  <a:prstClr val="black"/>
                </a:solidFill>
                <a:latin typeface="Arial" panose="020B0604020202020204" pitchFamily="34" charset="0"/>
                <a:cs typeface="Arial" panose="020B0604020202020204" pitchFamily="34" charset="0"/>
              </a:rPr>
              <a:t> </a:t>
            </a:r>
            <a:r>
              <a:rPr lang="en-US" sz="1000" dirty="0" err="1">
                <a:solidFill>
                  <a:prstClr val="black"/>
                </a:solidFill>
                <a:latin typeface="Arial" panose="020B0604020202020204" pitchFamily="34" charset="0"/>
                <a:cs typeface="Arial" panose="020B0604020202020204" pitchFamily="34" charset="0"/>
              </a:rPr>
              <a:t>kinerja</a:t>
            </a:r>
            <a:endParaRPr lang="id-ID" sz="1000" dirty="0">
              <a:solidFill>
                <a:prstClr val="black"/>
              </a:solidFill>
              <a:latin typeface="Arial" panose="020B0604020202020204" pitchFamily="34" charset="0"/>
              <a:cs typeface="Arial" panose="020B0604020202020204" pitchFamily="34" charset="0"/>
            </a:endParaRPr>
          </a:p>
        </p:txBody>
      </p:sp>
      <p:pic>
        <p:nvPicPr>
          <p:cNvPr id="9" name="Picture 8" descr="A screenshot of a cell phone&#10;&#10;Description generated with high confidenc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65280" y="1831484"/>
            <a:ext cx="864638" cy="600049"/>
          </a:xfrm>
          <a:prstGeom prst="rect">
            <a:avLst/>
          </a:prstGeom>
        </p:spPr>
      </p:pic>
      <p:sp>
        <p:nvSpPr>
          <p:cNvPr id="10" name="TextBox 9"/>
          <p:cNvSpPr txBox="1"/>
          <p:nvPr/>
        </p:nvSpPr>
        <p:spPr>
          <a:xfrm>
            <a:off x="1751229" y="2610085"/>
            <a:ext cx="865791" cy="400037"/>
          </a:xfrm>
          <a:prstGeom prst="rect">
            <a:avLst/>
          </a:prstGeom>
          <a:noFill/>
        </p:spPr>
        <p:txBody>
          <a:bodyPr wrap="none" lIns="91365" tIns="45684" rIns="91365" bIns="45684" rtlCol="0">
            <a:spAutoFit/>
          </a:bodyPr>
          <a:lstStyle/>
          <a:p>
            <a:pPr algn="ctr" defTabSz="913632">
              <a:defRPr/>
            </a:pPr>
            <a:r>
              <a:rPr lang="en-US" sz="1000" dirty="0" err="1">
                <a:solidFill>
                  <a:prstClr val="black"/>
                </a:solidFill>
                <a:latin typeface="Arial" panose="020B0604020202020204" pitchFamily="34" charset="0"/>
                <a:cs typeface="Arial" panose="020B0604020202020204" pitchFamily="34" charset="0"/>
              </a:rPr>
              <a:t>klik</a:t>
            </a:r>
            <a:r>
              <a:rPr lang="en-US" sz="1000" dirty="0">
                <a:solidFill>
                  <a:prstClr val="black"/>
                </a:solidFill>
                <a:latin typeface="Arial" panose="020B0604020202020204" pitchFamily="34" charset="0"/>
                <a:cs typeface="Arial" panose="020B0604020202020204" pitchFamily="34" charset="0"/>
              </a:rPr>
              <a:t> </a:t>
            </a:r>
            <a:r>
              <a:rPr lang="en-US" sz="1000" dirty="0" err="1">
                <a:solidFill>
                  <a:prstClr val="black"/>
                </a:solidFill>
                <a:latin typeface="Arial" panose="020B0604020202020204" pitchFamily="34" charset="0"/>
                <a:cs typeface="Arial" panose="020B0604020202020204" pitchFamily="34" charset="0"/>
              </a:rPr>
              <a:t>tambah</a:t>
            </a:r>
            <a:r>
              <a:rPr lang="en-US" sz="1000" dirty="0">
                <a:solidFill>
                  <a:prstClr val="black"/>
                </a:solidFill>
                <a:latin typeface="Arial" panose="020B0604020202020204" pitchFamily="34" charset="0"/>
                <a:cs typeface="Arial" panose="020B0604020202020204" pitchFamily="34" charset="0"/>
              </a:rPr>
              <a:t> </a:t>
            </a:r>
            <a:br>
              <a:rPr lang="en-US" sz="1000" dirty="0">
                <a:solidFill>
                  <a:prstClr val="black"/>
                </a:solidFill>
                <a:latin typeface="Arial" panose="020B0604020202020204" pitchFamily="34" charset="0"/>
                <a:cs typeface="Arial" panose="020B0604020202020204" pitchFamily="34" charset="0"/>
              </a:rPr>
            </a:br>
            <a:r>
              <a:rPr lang="en-US" sz="1000" dirty="0">
                <a:solidFill>
                  <a:prstClr val="black"/>
                </a:solidFill>
                <a:latin typeface="Arial" panose="020B0604020202020204" pitchFamily="34" charset="0"/>
                <a:cs typeface="Arial" panose="020B0604020202020204" pitchFamily="34" charset="0"/>
              </a:rPr>
              <a:t>data</a:t>
            </a:r>
            <a:endParaRPr lang="id-ID" sz="1000" dirty="0">
              <a:solidFill>
                <a:prstClr val="black"/>
              </a:solidFill>
              <a:latin typeface="Arial" panose="020B0604020202020204" pitchFamily="34" charset="0"/>
              <a:cs typeface="Arial" panose="020B0604020202020204" pitchFamily="34" charset="0"/>
            </a:endParaRPr>
          </a:p>
        </p:txBody>
      </p:sp>
      <p:pic>
        <p:nvPicPr>
          <p:cNvPr id="11" name="Picture 10" descr="A screenshot of a cell phone&#10;&#10;Description generated with high confidence"/>
          <p:cNvPicPr>
            <a:picLocks noChangeAspect="1"/>
          </p:cNvPicPr>
          <p:nvPr/>
        </p:nvPicPr>
        <p:blipFill rotWithShape="1">
          <a:blip r:embed="rId6">
            <a:extLst>
              <a:ext uri="{28A0092B-C50C-407E-A947-70E740481C1C}">
                <a14:useLocalDpi xmlns:a14="http://schemas.microsoft.com/office/drawing/2010/main" val="0"/>
              </a:ext>
            </a:extLst>
          </a:blip>
          <a:srcRect b="22458"/>
          <a:stretch>
            <a:fillRect/>
          </a:stretch>
        </p:blipFill>
        <p:spPr>
          <a:xfrm>
            <a:off x="2708324" y="1581980"/>
            <a:ext cx="1441347" cy="854081"/>
          </a:xfrm>
          <a:prstGeom prst="rect">
            <a:avLst/>
          </a:prstGeom>
        </p:spPr>
      </p:pic>
      <p:sp>
        <p:nvSpPr>
          <p:cNvPr id="12" name="TextBox 11"/>
          <p:cNvSpPr txBox="1"/>
          <p:nvPr/>
        </p:nvSpPr>
        <p:spPr>
          <a:xfrm>
            <a:off x="2740273" y="2610085"/>
            <a:ext cx="1468520" cy="246149"/>
          </a:xfrm>
          <a:prstGeom prst="rect">
            <a:avLst/>
          </a:prstGeom>
          <a:noFill/>
        </p:spPr>
        <p:txBody>
          <a:bodyPr wrap="none" lIns="91365" tIns="45684" rIns="91365" bIns="45684" rtlCol="0">
            <a:spAutoFit/>
          </a:bodyPr>
          <a:lstStyle/>
          <a:p>
            <a:pPr defTabSz="913632">
              <a:defRPr/>
            </a:pPr>
            <a:r>
              <a:rPr lang="en-US" sz="1000" dirty="0" err="1">
                <a:solidFill>
                  <a:prstClr val="black"/>
                </a:solidFill>
                <a:latin typeface="Arial" panose="020B0604020202020204" pitchFamily="34" charset="0"/>
                <a:cs typeface="Arial" panose="020B0604020202020204" pitchFamily="34" charset="0"/>
              </a:rPr>
              <a:t>sesuaikan</a:t>
            </a:r>
            <a:r>
              <a:rPr lang="en-US" sz="1000" dirty="0">
                <a:solidFill>
                  <a:prstClr val="black"/>
                </a:solidFill>
                <a:latin typeface="Arial" panose="020B0604020202020204" pitchFamily="34" charset="0"/>
                <a:cs typeface="Arial" panose="020B0604020202020204" pitchFamily="34" charset="0"/>
              </a:rPr>
              <a:t> </a:t>
            </a:r>
            <a:r>
              <a:rPr lang="en-US" sz="1000" dirty="0" err="1">
                <a:solidFill>
                  <a:prstClr val="black"/>
                </a:solidFill>
                <a:latin typeface="Arial" panose="020B0604020202020204" pitchFamily="34" charset="0"/>
                <a:cs typeface="Arial" panose="020B0604020202020204" pitchFamily="34" charset="0"/>
              </a:rPr>
              <a:t>dan</a:t>
            </a:r>
            <a:r>
              <a:rPr lang="en-US" sz="1000" dirty="0">
                <a:solidFill>
                  <a:prstClr val="black"/>
                </a:solidFill>
                <a:latin typeface="Arial" panose="020B0604020202020204" pitchFamily="34" charset="0"/>
                <a:cs typeface="Arial" panose="020B0604020202020204" pitchFamily="34" charset="0"/>
              </a:rPr>
              <a:t> </a:t>
            </a:r>
            <a:r>
              <a:rPr lang="en-US" sz="1000" dirty="0" err="1">
                <a:solidFill>
                  <a:prstClr val="black"/>
                </a:solidFill>
                <a:latin typeface="Arial" panose="020B0604020202020204" pitchFamily="34" charset="0"/>
                <a:cs typeface="Arial" panose="020B0604020202020204" pitchFamily="34" charset="0"/>
              </a:rPr>
              <a:t>klik</a:t>
            </a:r>
            <a:r>
              <a:rPr lang="en-US" sz="1000" dirty="0">
                <a:solidFill>
                  <a:prstClr val="black"/>
                </a:solidFill>
                <a:latin typeface="Arial" panose="020B0604020202020204" pitchFamily="34" charset="0"/>
                <a:cs typeface="Arial" panose="020B0604020202020204" pitchFamily="34" charset="0"/>
              </a:rPr>
              <a:t> </a:t>
            </a:r>
            <a:r>
              <a:rPr lang="en-US" sz="1000" dirty="0" err="1">
                <a:solidFill>
                  <a:prstClr val="black"/>
                </a:solidFill>
                <a:latin typeface="Arial" panose="020B0604020202020204" pitchFamily="34" charset="0"/>
                <a:cs typeface="Arial" panose="020B0604020202020204" pitchFamily="34" charset="0"/>
              </a:rPr>
              <a:t>cari</a:t>
            </a:r>
            <a:endParaRPr lang="id-ID" sz="1000" dirty="0">
              <a:solidFill>
                <a:prstClr val="black"/>
              </a:solidFill>
              <a:latin typeface="Arial" panose="020B0604020202020204" pitchFamily="34" charset="0"/>
              <a:cs typeface="Arial" panose="020B0604020202020204" pitchFamily="34" charset="0"/>
            </a:endParaRPr>
          </a:p>
        </p:txBody>
      </p:sp>
      <p:pic>
        <p:nvPicPr>
          <p:cNvPr id="13" name="Picture 12" descr="A screenshot of a cell phone&#10;&#10;Description generated with very high confidence"/>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6990" y="3017844"/>
            <a:ext cx="821849" cy="811380"/>
          </a:xfrm>
          <a:prstGeom prst="rect">
            <a:avLst/>
          </a:prstGeom>
        </p:spPr>
      </p:pic>
      <p:sp>
        <p:nvSpPr>
          <p:cNvPr id="14" name="TextBox 13"/>
          <p:cNvSpPr txBox="1"/>
          <p:nvPr/>
        </p:nvSpPr>
        <p:spPr>
          <a:xfrm>
            <a:off x="600541" y="3918982"/>
            <a:ext cx="1056548" cy="400037"/>
          </a:xfrm>
          <a:prstGeom prst="rect">
            <a:avLst/>
          </a:prstGeom>
          <a:noFill/>
        </p:spPr>
        <p:txBody>
          <a:bodyPr wrap="none" lIns="91365" tIns="45684" rIns="91365" bIns="45684" rtlCol="0">
            <a:spAutoFit/>
          </a:bodyPr>
          <a:lstStyle/>
          <a:p>
            <a:pPr defTabSz="913632">
              <a:defRPr/>
            </a:pPr>
            <a:r>
              <a:rPr lang="en-US" sz="1000" dirty="0">
                <a:solidFill>
                  <a:prstClr val="black"/>
                </a:solidFill>
                <a:latin typeface="Arial" panose="020B0604020202020204" pitchFamily="34" charset="0"/>
                <a:cs typeface="Arial" panose="020B0604020202020204" pitchFamily="34" charset="0"/>
              </a:rPr>
              <a:t>Input </a:t>
            </a:r>
            <a:r>
              <a:rPr lang="en-US" sz="1000" dirty="0" err="1">
                <a:solidFill>
                  <a:prstClr val="black"/>
                </a:solidFill>
                <a:latin typeface="Arial" panose="020B0604020202020204" pitchFamily="34" charset="0"/>
                <a:cs typeface="Arial" panose="020B0604020202020204" pitchFamily="34" charset="0"/>
              </a:rPr>
              <a:t>capaian</a:t>
            </a:r>
            <a:endParaRPr lang="en-US" sz="1000" dirty="0">
              <a:solidFill>
                <a:prstClr val="black"/>
              </a:solidFill>
              <a:latin typeface="Arial" panose="020B0604020202020204" pitchFamily="34" charset="0"/>
              <a:cs typeface="Arial" panose="020B0604020202020204" pitchFamily="34" charset="0"/>
            </a:endParaRPr>
          </a:p>
          <a:p>
            <a:pPr defTabSz="913632">
              <a:defRPr/>
            </a:pPr>
            <a:r>
              <a:rPr lang="en-US" sz="1000" dirty="0">
                <a:solidFill>
                  <a:prstClr val="black"/>
                </a:solidFill>
                <a:latin typeface="Arial" panose="020B0604020202020204" pitchFamily="34" charset="0"/>
                <a:cs typeface="Arial" panose="020B0604020202020204" pitchFamily="34" charset="0"/>
              </a:rPr>
              <a:t>Dan </a:t>
            </a:r>
            <a:r>
              <a:rPr lang="en-US" sz="1000" dirty="0" err="1">
                <a:solidFill>
                  <a:prstClr val="black"/>
                </a:solidFill>
                <a:latin typeface="Arial" panose="020B0604020202020204" pitchFamily="34" charset="0"/>
                <a:cs typeface="Arial" panose="020B0604020202020204" pitchFamily="34" charset="0"/>
              </a:rPr>
              <a:t>isi</a:t>
            </a:r>
            <a:r>
              <a:rPr lang="en-US" sz="1000" dirty="0">
                <a:solidFill>
                  <a:prstClr val="black"/>
                </a:solidFill>
                <a:latin typeface="Arial" panose="020B0604020202020204" pitchFamily="34" charset="0"/>
                <a:cs typeface="Arial" panose="020B0604020202020204" pitchFamily="34" charset="0"/>
              </a:rPr>
              <a:t> </a:t>
            </a:r>
            <a:r>
              <a:rPr lang="en-US" sz="1000" dirty="0" err="1">
                <a:solidFill>
                  <a:prstClr val="black"/>
                </a:solidFill>
                <a:latin typeface="Arial" panose="020B0604020202020204" pitchFamily="34" charset="0"/>
                <a:cs typeface="Arial" panose="020B0604020202020204" pitchFamily="34" charset="0"/>
              </a:rPr>
              <a:t>capaian</a:t>
            </a:r>
            <a:endParaRPr lang="en-US" sz="1000" dirty="0">
              <a:solidFill>
                <a:prstClr val="black"/>
              </a:solidFill>
              <a:latin typeface="Arial" panose="020B0604020202020204" pitchFamily="34" charset="0"/>
              <a:cs typeface="Arial" panose="020B0604020202020204" pitchFamily="34" charset="0"/>
            </a:endParaRPr>
          </a:p>
        </p:txBody>
      </p:sp>
      <p:pic>
        <p:nvPicPr>
          <p:cNvPr id="15" name="Picture 14" descr="A picture containing screenshot&#10;&#10;Description generated with high confidence"/>
          <p:cNvPicPr>
            <a:picLocks noChangeAspect="1"/>
          </p:cNvPicPr>
          <p:nvPr/>
        </p:nvPicPr>
        <p:blipFill rotWithShape="1">
          <a:blip r:embed="rId8">
            <a:extLst>
              <a:ext uri="{28A0092B-C50C-407E-A947-70E740481C1C}">
                <a14:useLocalDpi xmlns:a14="http://schemas.microsoft.com/office/drawing/2010/main" val="0"/>
              </a:ext>
            </a:extLst>
          </a:blip>
          <a:srcRect l="8368" r="7902" b="48436"/>
          <a:stretch>
            <a:fillRect/>
          </a:stretch>
        </p:blipFill>
        <p:spPr>
          <a:xfrm>
            <a:off x="1719917" y="3101786"/>
            <a:ext cx="870328" cy="275303"/>
          </a:xfrm>
          <a:prstGeom prst="rect">
            <a:avLst/>
          </a:prstGeom>
        </p:spPr>
      </p:pic>
      <p:sp>
        <p:nvSpPr>
          <p:cNvPr id="16" name="TextBox 15"/>
          <p:cNvSpPr txBox="1"/>
          <p:nvPr/>
        </p:nvSpPr>
        <p:spPr>
          <a:xfrm>
            <a:off x="1798376" y="3453932"/>
            <a:ext cx="787470" cy="553925"/>
          </a:xfrm>
          <a:prstGeom prst="rect">
            <a:avLst/>
          </a:prstGeom>
          <a:noFill/>
        </p:spPr>
        <p:txBody>
          <a:bodyPr wrap="square" lIns="91365" tIns="45684" rIns="91365" bIns="45684" rtlCol="0">
            <a:spAutoFit/>
          </a:bodyPr>
          <a:lstStyle/>
          <a:p>
            <a:pPr algn="ctr" defTabSz="913632">
              <a:defRPr/>
            </a:pPr>
            <a:r>
              <a:rPr lang="en-US" sz="1000" dirty="0" err="1">
                <a:solidFill>
                  <a:prstClr val="black"/>
                </a:solidFill>
                <a:latin typeface="Arial" panose="020B0604020202020204" pitchFamily="34" charset="0"/>
                <a:cs typeface="Arial" panose="020B0604020202020204" pitchFamily="34" charset="0"/>
              </a:rPr>
              <a:t>jangan</a:t>
            </a:r>
            <a:r>
              <a:rPr lang="en-US" sz="1000" dirty="0">
                <a:solidFill>
                  <a:prstClr val="black"/>
                </a:solidFill>
                <a:latin typeface="Arial" panose="020B0604020202020204" pitchFamily="34" charset="0"/>
                <a:cs typeface="Arial" panose="020B0604020202020204" pitchFamily="34" charset="0"/>
              </a:rPr>
              <a:t> </a:t>
            </a:r>
            <a:r>
              <a:rPr lang="en-US" sz="1000" dirty="0" err="1">
                <a:solidFill>
                  <a:prstClr val="black"/>
                </a:solidFill>
                <a:latin typeface="Arial" panose="020B0604020202020204" pitchFamily="34" charset="0"/>
                <a:cs typeface="Arial" panose="020B0604020202020204" pitchFamily="34" charset="0"/>
              </a:rPr>
              <a:t>lupa</a:t>
            </a:r>
            <a:r>
              <a:rPr lang="en-US" sz="1000" dirty="0">
                <a:solidFill>
                  <a:prstClr val="black"/>
                </a:solidFill>
                <a:latin typeface="Arial" panose="020B0604020202020204" pitchFamily="34" charset="0"/>
                <a:cs typeface="Arial" panose="020B0604020202020204" pitchFamily="34" charset="0"/>
              </a:rPr>
              <a:t> </a:t>
            </a:r>
            <a:r>
              <a:rPr lang="en-US" sz="1000" dirty="0" err="1">
                <a:solidFill>
                  <a:prstClr val="black"/>
                </a:solidFill>
                <a:latin typeface="Arial" panose="020B0604020202020204" pitchFamily="34" charset="0"/>
                <a:cs typeface="Arial" panose="020B0604020202020204" pitchFamily="34" charset="0"/>
              </a:rPr>
              <a:t>simpan</a:t>
            </a:r>
            <a:endParaRPr lang="en-US" sz="1000" dirty="0">
              <a:solidFill>
                <a:prstClr val="black"/>
              </a:solidFill>
              <a:latin typeface="Arial" panose="020B0604020202020204" pitchFamily="34" charset="0"/>
              <a:cs typeface="Arial" panose="020B0604020202020204" pitchFamily="34" charset="0"/>
            </a:endParaRPr>
          </a:p>
        </p:txBody>
      </p:sp>
      <p:sp>
        <p:nvSpPr>
          <p:cNvPr id="17" name="TextBox 16"/>
          <p:cNvSpPr txBox="1"/>
          <p:nvPr/>
        </p:nvSpPr>
        <p:spPr>
          <a:xfrm>
            <a:off x="2479939" y="1224403"/>
            <a:ext cx="2121745" cy="262890"/>
          </a:xfrm>
          <a:prstGeom prst="rect">
            <a:avLst/>
          </a:prstGeom>
          <a:solidFill>
            <a:srgbClr val="FFCB06"/>
          </a:solidFill>
          <a:ln w="28575">
            <a:solidFill>
              <a:srgbClr val="FFCB06"/>
            </a:solidFill>
          </a:ln>
        </p:spPr>
        <p:txBody>
          <a:bodyPr wrap="square" lIns="91365" tIns="45684" rIns="91365" bIns="45684" rtlCol="0">
            <a:spAutoFit/>
          </a:bodyPr>
          <a:lstStyle/>
          <a:p>
            <a:pPr algn="ctr" defTabSz="913632">
              <a:defRPr/>
            </a:pPr>
            <a:r>
              <a:rPr lang="en-US" sz="1100" b="1" dirty="0" err="1">
                <a:solidFill>
                  <a:srgbClr val="002060"/>
                </a:solidFill>
                <a:latin typeface="Source Sans Pro" panose="020B0503030403020204" pitchFamily="34" charset="0"/>
                <a:ea typeface="Source Sans Pro" panose="020B0503030403020204" pitchFamily="34" charset="0"/>
              </a:rPr>
              <a:t>silahkan</a:t>
            </a:r>
            <a:r>
              <a:rPr lang="en-US" sz="1100" b="1" dirty="0">
                <a:solidFill>
                  <a:srgbClr val="002060"/>
                </a:solidFill>
                <a:latin typeface="Source Sans Pro" panose="020B0503030403020204" pitchFamily="34" charset="0"/>
                <a:ea typeface="Source Sans Pro" panose="020B0503030403020204" pitchFamily="34" charset="0"/>
              </a:rPr>
              <a:t> login </a:t>
            </a:r>
            <a:r>
              <a:rPr lang="en-US" sz="1100" b="1" dirty="0" err="1">
                <a:solidFill>
                  <a:srgbClr val="002060"/>
                </a:solidFill>
                <a:latin typeface="Source Sans Pro" panose="020B0503030403020204" pitchFamily="34" charset="0"/>
                <a:ea typeface="Source Sans Pro" panose="020B0503030403020204" pitchFamily="34" charset="0"/>
              </a:rPr>
              <a:t>akun</a:t>
            </a:r>
            <a:r>
              <a:rPr lang="en-US" sz="1100" b="1" dirty="0">
                <a:solidFill>
                  <a:srgbClr val="002060"/>
                </a:solidFill>
                <a:latin typeface="Source Sans Pro" panose="020B0503030403020204" pitchFamily="34" charset="0"/>
                <a:ea typeface="Source Sans Pro" panose="020B0503030403020204" pitchFamily="34" charset="0"/>
              </a:rPr>
              <a:t> operator</a:t>
            </a:r>
            <a:endParaRPr lang="id-ID" sz="1100" b="1" dirty="0">
              <a:solidFill>
                <a:srgbClr val="002060"/>
              </a:solidFill>
              <a:latin typeface="Source Sans Pro" panose="020B0503030403020204" pitchFamily="34" charset="0"/>
              <a:ea typeface="Source Sans Pro" panose="020B0503030403020204" pitchFamily="34" charset="0"/>
            </a:endParaRPr>
          </a:p>
        </p:txBody>
      </p:sp>
      <p:sp>
        <p:nvSpPr>
          <p:cNvPr id="18" name="TextBox 17"/>
          <p:cNvSpPr txBox="1"/>
          <p:nvPr/>
        </p:nvSpPr>
        <p:spPr>
          <a:xfrm>
            <a:off x="4721333" y="1385864"/>
            <a:ext cx="2723534" cy="2246696"/>
          </a:xfrm>
          <a:prstGeom prst="rect">
            <a:avLst/>
          </a:prstGeom>
          <a:solidFill>
            <a:schemeClr val="bg1"/>
          </a:solidFill>
        </p:spPr>
        <p:txBody>
          <a:bodyPr wrap="square" lIns="91365" tIns="45684" rIns="91365" bIns="45684" rtlCol="0">
            <a:spAutoFit/>
          </a:bodyPr>
          <a:lstStyle/>
          <a:p>
            <a:pPr marL="342612" indent="-342612" algn="just" defTabSz="913632">
              <a:buFont typeface="+mj-lt"/>
              <a:buAutoNum type="arabicPeriod"/>
              <a:defRPr/>
            </a:pPr>
            <a:r>
              <a:rPr lang="en-US" sz="1000" dirty="0" err="1">
                <a:solidFill>
                  <a:prstClr val="black"/>
                </a:solidFill>
                <a:latin typeface="Arial" panose="020B0604020202020204" pitchFamily="34" charset="0"/>
                <a:ea typeface="Source Sans Pro" panose="020B0503030403020204" pitchFamily="34" charset="0"/>
                <a:cs typeface="Arial" panose="020B0604020202020204" pitchFamily="34" charset="0"/>
              </a:rPr>
              <a:t>Selalu</a:t>
            </a:r>
            <a:r>
              <a:rPr lang="en-US" sz="1000" dirty="0">
                <a:solidFill>
                  <a:prstClr val="black"/>
                </a:solidFill>
                <a:latin typeface="Arial" panose="020B0604020202020204" pitchFamily="34" charset="0"/>
                <a:ea typeface="Source Sans Pro" panose="020B0503030403020204" pitchFamily="34" charset="0"/>
                <a:cs typeface="Arial" panose="020B0604020202020204" pitchFamily="34" charset="0"/>
              </a:rPr>
              <a:t> input </a:t>
            </a:r>
            <a:r>
              <a:rPr lang="en-US" sz="1000" dirty="0" err="1">
                <a:solidFill>
                  <a:prstClr val="black"/>
                </a:solidFill>
                <a:latin typeface="Arial" panose="020B0604020202020204" pitchFamily="34" charset="0"/>
                <a:ea typeface="Source Sans Pro" panose="020B0503030403020204" pitchFamily="34" charset="0"/>
                <a:cs typeface="Arial" panose="020B0604020202020204" pitchFamily="34" charset="0"/>
              </a:rPr>
              <a:t>capaian</a:t>
            </a:r>
            <a:r>
              <a:rPr lang="en-US" sz="1000" dirty="0">
                <a:solidFill>
                  <a:prstClr val="black"/>
                </a:solidFill>
                <a:latin typeface="Arial" panose="020B0604020202020204" pitchFamily="34" charset="0"/>
                <a:ea typeface="Source Sans Pro" panose="020B0503030403020204" pitchFamily="34" charset="0"/>
                <a:cs typeface="Arial" panose="020B0604020202020204" pitchFamily="34" charset="0"/>
              </a:rPr>
              <a:t> </a:t>
            </a:r>
            <a:r>
              <a:rPr lang="en-US" sz="1000" dirty="0" err="1">
                <a:solidFill>
                  <a:prstClr val="black"/>
                </a:solidFill>
                <a:latin typeface="Arial" panose="020B0604020202020204" pitchFamily="34" charset="0"/>
                <a:ea typeface="Source Sans Pro" panose="020B0503030403020204" pitchFamily="34" charset="0"/>
                <a:cs typeface="Arial" panose="020B0604020202020204" pitchFamily="34" charset="0"/>
              </a:rPr>
              <a:t>kinerja</a:t>
            </a:r>
            <a:r>
              <a:rPr lang="en-US" sz="1000" dirty="0">
                <a:solidFill>
                  <a:prstClr val="black"/>
                </a:solidFill>
                <a:latin typeface="Arial" panose="020B0604020202020204" pitchFamily="34" charset="0"/>
                <a:ea typeface="Source Sans Pro" panose="020B0503030403020204" pitchFamily="34" charset="0"/>
                <a:cs typeface="Arial" panose="020B0604020202020204" pitchFamily="34" charset="0"/>
              </a:rPr>
              <a:t> di </a:t>
            </a:r>
            <a:r>
              <a:rPr lang="en-US" sz="1000" dirty="0" err="1">
                <a:solidFill>
                  <a:prstClr val="black"/>
                </a:solidFill>
                <a:latin typeface="Arial" panose="020B0604020202020204" pitchFamily="34" charset="0"/>
                <a:ea typeface="Source Sans Pro" panose="020B0503030403020204" pitchFamily="34" charset="0"/>
                <a:cs typeface="Arial" panose="020B0604020202020204" pitchFamily="34" charset="0"/>
              </a:rPr>
              <a:t>antara</a:t>
            </a:r>
            <a:r>
              <a:rPr lang="en-US" sz="1000" dirty="0">
                <a:solidFill>
                  <a:prstClr val="black"/>
                </a:solidFill>
                <a:latin typeface="Arial" panose="020B0604020202020204" pitchFamily="34" charset="0"/>
                <a:ea typeface="Source Sans Pro" panose="020B0503030403020204" pitchFamily="34" charset="0"/>
                <a:cs typeface="Arial" panose="020B0604020202020204" pitchFamily="34" charset="0"/>
              </a:rPr>
              <a:t> </a:t>
            </a:r>
            <a:r>
              <a:rPr lang="en-US" sz="1000" b="1" dirty="0" err="1">
                <a:solidFill>
                  <a:prstClr val="black"/>
                </a:solidFill>
                <a:latin typeface="Arial" panose="020B0604020202020204" pitchFamily="34" charset="0"/>
                <a:ea typeface="Source Sans Pro" panose="020B0503030403020204" pitchFamily="34" charset="0"/>
                <a:cs typeface="Arial" panose="020B0604020202020204" pitchFamily="34" charset="0"/>
              </a:rPr>
              <a:t>tanggal</a:t>
            </a:r>
            <a:r>
              <a:rPr lang="en-US" sz="1000" b="1" dirty="0">
                <a:solidFill>
                  <a:prstClr val="black"/>
                </a:solidFill>
                <a:latin typeface="Arial" panose="020B0604020202020204" pitchFamily="34" charset="0"/>
                <a:ea typeface="Source Sans Pro" panose="020B0503030403020204" pitchFamily="34" charset="0"/>
                <a:cs typeface="Arial" panose="020B0604020202020204" pitchFamily="34" charset="0"/>
              </a:rPr>
              <a:t> 1 </a:t>
            </a:r>
            <a:r>
              <a:rPr lang="en-US" sz="1000" b="1" dirty="0" err="1">
                <a:solidFill>
                  <a:prstClr val="black"/>
                </a:solidFill>
                <a:latin typeface="Arial" panose="020B0604020202020204" pitchFamily="34" charset="0"/>
                <a:ea typeface="Source Sans Pro" panose="020B0503030403020204" pitchFamily="34" charset="0"/>
                <a:cs typeface="Arial" panose="020B0604020202020204" pitchFamily="34" charset="0"/>
              </a:rPr>
              <a:t>s.d</a:t>
            </a:r>
            <a:r>
              <a:rPr lang="en-US" sz="1000" b="1" dirty="0">
                <a:solidFill>
                  <a:prstClr val="black"/>
                </a:solidFill>
                <a:latin typeface="Arial" panose="020B0604020202020204" pitchFamily="34" charset="0"/>
                <a:ea typeface="Source Sans Pro" panose="020B0503030403020204" pitchFamily="34" charset="0"/>
                <a:cs typeface="Arial" panose="020B0604020202020204" pitchFamily="34" charset="0"/>
              </a:rPr>
              <a:t> 5 di </a:t>
            </a:r>
            <a:r>
              <a:rPr lang="en-US" sz="1000" b="1" dirty="0" err="1">
                <a:solidFill>
                  <a:prstClr val="black"/>
                </a:solidFill>
                <a:latin typeface="Arial" panose="020B0604020202020204" pitchFamily="34" charset="0"/>
                <a:ea typeface="Source Sans Pro" panose="020B0503030403020204" pitchFamily="34" charset="0"/>
                <a:cs typeface="Arial" panose="020B0604020202020204" pitchFamily="34" charset="0"/>
              </a:rPr>
              <a:t>awal</a:t>
            </a:r>
            <a:r>
              <a:rPr lang="en-US" sz="1000" b="1" dirty="0">
                <a:solidFill>
                  <a:prstClr val="black"/>
                </a:solidFill>
                <a:latin typeface="Arial" panose="020B0604020202020204" pitchFamily="34" charset="0"/>
                <a:ea typeface="Source Sans Pro" panose="020B0503030403020204" pitchFamily="34" charset="0"/>
                <a:cs typeface="Arial" panose="020B0604020202020204" pitchFamily="34" charset="0"/>
              </a:rPr>
              <a:t> </a:t>
            </a:r>
            <a:r>
              <a:rPr lang="en-US" sz="1000" b="1" dirty="0" err="1">
                <a:solidFill>
                  <a:prstClr val="black"/>
                </a:solidFill>
                <a:latin typeface="Arial" panose="020B0604020202020204" pitchFamily="34" charset="0"/>
                <a:ea typeface="Source Sans Pro" panose="020B0503030403020204" pitchFamily="34" charset="0"/>
                <a:cs typeface="Arial" panose="020B0604020202020204" pitchFamily="34" charset="0"/>
              </a:rPr>
              <a:t>bulan</a:t>
            </a:r>
            <a:r>
              <a:rPr lang="id-ID" sz="1000" b="1" dirty="0">
                <a:solidFill>
                  <a:prstClr val="black"/>
                </a:solidFill>
                <a:latin typeface="Arial" panose="020B0604020202020204" pitchFamily="34" charset="0"/>
                <a:ea typeface="Source Sans Pro" panose="020B0503030403020204" pitchFamily="34" charset="0"/>
                <a:cs typeface="Arial" panose="020B0604020202020204" pitchFamily="34" charset="0"/>
              </a:rPr>
              <a:t> untuk </a:t>
            </a:r>
            <a:r>
              <a:rPr lang="en-US" sz="1000" b="1" dirty="0">
                <a:solidFill>
                  <a:prstClr val="black"/>
                </a:solidFill>
                <a:latin typeface="Arial" panose="020B0604020202020204" pitchFamily="34" charset="0"/>
                <a:ea typeface="Source Sans Pro" panose="020B0503030403020204" pitchFamily="34" charset="0"/>
                <a:cs typeface="Arial" panose="020B0604020202020204" pitchFamily="34" charset="0"/>
              </a:rPr>
              <a:t>                         </a:t>
            </a:r>
            <a:r>
              <a:rPr lang="id-ID" sz="1000" b="1" dirty="0">
                <a:solidFill>
                  <a:prstClr val="black"/>
                </a:solidFill>
                <a:latin typeface="Arial" panose="020B0604020202020204" pitchFamily="34" charset="0"/>
                <a:ea typeface="Source Sans Pro" panose="020B0503030403020204" pitchFamily="34" charset="0"/>
                <a:cs typeface="Arial" panose="020B0604020202020204" pitchFamily="34" charset="0"/>
              </a:rPr>
              <a:t>unit kerja mandiri/UPT dan Eselon II</a:t>
            </a:r>
            <a:r>
              <a:rPr lang="id-ID" sz="1000" dirty="0">
                <a:solidFill>
                  <a:prstClr val="black"/>
                </a:solidFill>
                <a:latin typeface="Arial" panose="020B0604020202020204" pitchFamily="34" charset="0"/>
                <a:ea typeface="Source Sans Pro" panose="020B0503030403020204" pitchFamily="34" charset="0"/>
                <a:cs typeface="Arial" panose="020B0604020202020204" pitchFamily="34" charset="0"/>
              </a:rPr>
              <a:t>, serta maksimal </a:t>
            </a:r>
            <a:r>
              <a:rPr lang="id-ID" sz="1000" b="1" dirty="0">
                <a:solidFill>
                  <a:prstClr val="black"/>
                </a:solidFill>
                <a:latin typeface="Arial" panose="020B0604020202020204" pitchFamily="34" charset="0"/>
                <a:ea typeface="Source Sans Pro" panose="020B0503030403020204" pitchFamily="34" charset="0"/>
                <a:cs typeface="Arial" panose="020B0604020202020204" pitchFamily="34" charset="0"/>
              </a:rPr>
              <a:t>tanggal 10 untuk Eselon I</a:t>
            </a:r>
            <a:endParaRPr lang="en-US" sz="1000" b="1" dirty="0">
              <a:solidFill>
                <a:prstClr val="black"/>
              </a:solidFill>
              <a:latin typeface="Arial" panose="020B0604020202020204" pitchFamily="34" charset="0"/>
              <a:ea typeface="Source Sans Pro" panose="020B0503030403020204" pitchFamily="34" charset="0"/>
              <a:cs typeface="Arial" panose="020B0604020202020204" pitchFamily="34" charset="0"/>
            </a:endParaRPr>
          </a:p>
          <a:p>
            <a:pPr marL="342612" indent="-342612" algn="just" defTabSz="913632">
              <a:buFont typeface="+mj-lt"/>
              <a:buAutoNum type="arabicPeriod"/>
              <a:defRPr/>
            </a:pPr>
            <a:r>
              <a:rPr lang="en-US" sz="1000" dirty="0" err="1">
                <a:solidFill>
                  <a:prstClr val="black"/>
                </a:solidFill>
                <a:latin typeface="Arial" panose="020B0604020202020204" pitchFamily="34" charset="0"/>
                <a:ea typeface="Source Sans Pro" panose="020B0503030403020204" pitchFamily="34" charset="0"/>
                <a:cs typeface="Arial" panose="020B0604020202020204" pitchFamily="34" charset="0"/>
              </a:rPr>
              <a:t>Jika</a:t>
            </a:r>
            <a:r>
              <a:rPr lang="en-US" sz="1000" dirty="0">
                <a:solidFill>
                  <a:prstClr val="black"/>
                </a:solidFill>
                <a:latin typeface="Arial" panose="020B0604020202020204" pitchFamily="34" charset="0"/>
                <a:ea typeface="Source Sans Pro" panose="020B0503030403020204" pitchFamily="34" charset="0"/>
                <a:cs typeface="Arial" panose="020B0604020202020204" pitchFamily="34" charset="0"/>
              </a:rPr>
              <a:t> </a:t>
            </a:r>
            <a:r>
              <a:rPr lang="en-US" sz="1000" dirty="0" err="1">
                <a:solidFill>
                  <a:prstClr val="black"/>
                </a:solidFill>
                <a:latin typeface="Arial" panose="020B0604020202020204" pitchFamily="34" charset="0"/>
                <a:ea typeface="Source Sans Pro" panose="020B0503030403020204" pitchFamily="34" charset="0"/>
                <a:cs typeface="Arial" panose="020B0604020202020204" pitchFamily="34" charset="0"/>
              </a:rPr>
              <a:t>tidak</a:t>
            </a:r>
            <a:r>
              <a:rPr lang="en-US" sz="1000" dirty="0">
                <a:solidFill>
                  <a:prstClr val="black"/>
                </a:solidFill>
                <a:latin typeface="Arial" panose="020B0604020202020204" pitchFamily="34" charset="0"/>
                <a:ea typeface="Source Sans Pro" panose="020B0503030403020204" pitchFamily="34" charset="0"/>
                <a:cs typeface="Arial" panose="020B0604020202020204" pitchFamily="34" charset="0"/>
              </a:rPr>
              <a:t>, </a:t>
            </a:r>
            <a:r>
              <a:rPr lang="en-US" sz="1000" dirty="0" err="1">
                <a:solidFill>
                  <a:prstClr val="black"/>
                </a:solidFill>
                <a:latin typeface="Arial" panose="020B0604020202020204" pitchFamily="34" charset="0"/>
                <a:ea typeface="Source Sans Pro" panose="020B0503030403020204" pitchFamily="34" charset="0"/>
                <a:cs typeface="Arial" panose="020B0604020202020204" pitchFamily="34" charset="0"/>
              </a:rPr>
              <a:t>maka</a:t>
            </a:r>
            <a:r>
              <a:rPr lang="en-US" sz="1000" dirty="0">
                <a:solidFill>
                  <a:prstClr val="black"/>
                </a:solidFill>
                <a:latin typeface="Arial" panose="020B0604020202020204" pitchFamily="34" charset="0"/>
                <a:ea typeface="Source Sans Pro" panose="020B0503030403020204" pitchFamily="34" charset="0"/>
                <a:cs typeface="Arial" panose="020B0604020202020204" pitchFamily="34" charset="0"/>
              </a:rPr>
              <a:t> </a:t>
            </a:r>
            <a:r>
              <a:rPr lang="en-US" sz="1000" dirty="0" err="1">
                <a:solidFill>
                  <a:prstClr val="black"/>
                </a:solidFill>
                <a:latin typeface="Arial" panose="020B0604020202020204" pitchFamily="34" charset="0"/>
                <a:ea typeface="Source Sans Pro" panose="020B0503030403020204" pitchFamily="34" charset="0"/>
                <a:cs typeface="Arial" panose="020B0604020202020204" pitchFamily="34" charset="0"/>
              </a:rPr>
              <a:t>sedikit</a:t>
            </a:r>
            <a:r>
              <a:rPr lang="en-US" sz="1000" dirty="0">
                <a:solidFill>
                  <a:prstClr val="black"/>
                </a:solidFill>
                <a:latin typeface="Arial" panose="020B0604020202020204" pitchFamily="34" charset="0"/>
                <a:ea typeface="Source Sans Pro" panose="020B0503030403020204" pitchFamily="34" charset="0"/>
                <a:cs typeface="Arial" panose="020B0604020202020204" pitchFamily="34" charset="0"/>
              </a:rPr>
              <a:t> repot </a:t>
            </a:r>
            <a:r>
              <a:rPr lang="en-US" sz="1000" dirty="0" err="1">
                <a:solidFill>
                  <a:prstClr val="black"/>
                </a:solidFill>
                <a:latin typeface="Arial" panose="020B0604020202020204" pitchFamily="34" charset="0"/>
                <a:ea typeface="Source Sans Pro" panose="020B0503030403020204" pitchFamily="34" charset="0"/>
                <a:cs typeface="Arial" panose="020B0604020202020204" pitchFamily="34" charset="0"/>
              </a:rPr>
              <a:t>dengan</a:t>
            </a:r>
            <a:r>
              <a:rPr lang="en-US" sz="1000" dirty="0">
                <a:solidFill>
                  <a:prstClr val="black"/>
                </a:solidFill>
                <a:latin typeface="Arial" panose="020B0604020202020204" pitchFamily="34" charset="0"/>
                <a:ea typeface="Source Sans Pro" panose="020B0503030403020204" pitchFamily="34" charset="0"/>
                <a:cs typeface="Arial" panose="020B0604020202020204" pitchFamily="34" charset="0"/>
              </a:rPr>
              <a:t> </a:t>
            </a:r>
            <a:r>
              <a:rPr lang="en-US" sz="1000" dirty="0" err="1">
                <a:solidFill>
                  <a:prstClr val="black"/>
                </a:solidFill>
                <a:latin typeface="Arial" panose="020B0604020202020204" pitchFamily="34" charset="0"/>
                <a:ea typeface="Source Sans Pro" panose="020B0503030403020204" pitchFamily="34" charset="0"/>
                <a:cs typeface="Arial" panose="020B0604020202020204" pitchFamily="34" charset="0"/>
              </a:rPr>
              <a:t>pengajuan</a:t>
            </a:r>
            <a:r>
              <a:rPr lang="en-US" sz="1000" dirty="0">
                <a:solidFill>
                  <a:prstClr val="black"/>
                </a:solidFill>
                <a:latin typeface="Arial" panose="020B0604020202020204" pitchFamily="34" charset="0"/>
                <a:ea typeface="Source Sans Pro" panose="020B0503030403020204" pitchFamily="34" charset="0"/>
                <a:cs typeface="Arial" panose="020B0604020202020204" pitchFamily="34" charset="0"/>
              </a:rPr>
              <a:t> “unlock”</a:t>
            </a:r>
          </a:p>
          <a:p>
            <a:pPr marL="342612" indent="-342612" algn="just" defTabSz="913632">
              <a:buFont typeface="+mj-lt"/>
              <a:buAutoNum type="arabicPeriod"/>
              <a:defRPr/>
            </a:pPr>
            <a:r>
              <a:rPr lang="en-US" sz="1000" dirty="0" err="1">
                <a:solidFill>
                  <a:prstClr val="black"/>
                </a:solidFill>
                <a:latin typeface="Arial" panose="020B0604020202020204" pitchFamily="34" charset="0"/>
                <a:ea typeface="Source Sans Pro" panose="020B0503030403020204" pitchFamily="34" charset="0"/>
                <a:cs typeface="Arial" panose="020B0604020202020204" pitchFamily="34" charset="0"/>
              </a:rPr>
              <a:t>Jika</a:t>
            </a:r>
            <a:r>
              <a:rPr lang="en-US" sz="1000" dirty="0">
                <a:solidFill>
                  <a:prstClr val="black"/>
                </a:solidFill>
                <a:latin typeface="Arial" panose="020B0604020202020204" pitchFamily="34" charset="0"/>
                <a:ea typeface="Source Sans Pro" panose="020B0503030403020204" pitchFamily="34" charset="0"/>
                <a:cs typeface="Arial" panose="020B0604020202020204" pitchFamily="34" charset="0"/>
              </a:rPr>
              <a:t> data </a:t>
            </a:r>
            <a:r>
              <a:rPr lang="en-US" sz="1000" dirty="0" err="1">
                <a:solidFill>
                  <a:prstClr val="black"/>
                </a:solidFill>
                <a:latin typeface="Arial" panose="020B0604020202020204" pitchFamily="34" charset="0"/>
                <a:ea typeface="Source Sans Pro" panose="020B0503030403020204" pitchFamily="34" charset="0"/>
                <a:cs typeface="Arial" panose="020B0604020202020204" pitchFamily="34" charset="0"/>
              </a:rPr>
              <a:t>belum</a:t>
            </a:r>
            <a:r>
              <a:rPr lang="en-US" sz="1000" dirty="0">
                <a:solidFill>
                  <a:prstClr val="black"/>
                </a:solidFill>
                <a:latin typeface="Arial" panose="020B0604020202020204" pitchFamily="34" charset="0"/>
                <a:ea typeface="Source Sans Pro" panose="020B0503030403020204" pitchFamily="34" charset="0"/>
                <a:cs typeface="Arial" panose="020B0604020202020204" pitchFamily="34" charset="0"/>
              </a:rPr>
              <a:t> </a:t>
            </a:r>
            <a:r>
              <a:rPr lang="en-US" sz="1000" dirty="0" err="1">
                <a:solidFill>
                  <a:prstClr val="black"/>
                </a:solidFill>
                <a:latin typeface="Arial" panose="020B0604020202020204" pitchFamily="34" charset="0"/>
                <a:ea typeface="Source Sans Pro" panose="020B0503030403020204" pitchFamily="34" charset="0"/>
                <a:cs typeface="Arial" panose="020B0604020202020204" pitchFamily="34" charset="0"/>
              </a:rPr>
              <a:t>ada</a:t>
            </a:r>
            <a:r>
              <a:rPr lang="en-US" sz="1000" dirty="0">
                <a:solidFill>
                  <a:prstClr val="black"/>
                </a:solidFill>
                <a:latin typeface="Arial" panose="020B0604020202020204" pitchFamily="34" charset="0"/>
                <a:ea typeface="Source Sans Pro" panose="020B0503030403020204" pitchFamily="34" charset="0"/>
                <a:cs typeface="Arial" panose="020B0604020202020204" pitchFamily="34" charset="0"/>
              </a:rPr>
              <a:t>, </a:t>
            </a:r>
            <a:r>
              <a:rPr lang="en-US" sz="1000" dirty="0" err="1">
                <a:solidFill>
                  <a:prstClr val="black"/>
                </a:solidFill>
                <a:latin typeface="Arial" panose="020B0604020202020204" pitchFamily="34" charset="0"/>
                <a:ea typeface="Source Sans Pro" panose="020B0503030403020204" pitchFamily="34" charset="0"/>
                <a:cs typeface="Arial" panose="020B0604020202020204" pitchFamily="34" charset="0"/>
              </a:rPr>
              <a:t>silahkan</a:t>
            </a:r>
            <a:r>
              <a:rPr lang="en-US" sz="1000" dirty="0">
                <a:solidFill>
                  <a:prstClr val="black"/>
                </a:solidFill>
                <a:latin typeface="Arial" panose="020B0604020202020204" pitchFamily="34" charset="0"/>
                <a:ea typeface="Source Sans Pro" panose="020B0503030403020204" pitchFamily="34" charset="0"/>
                <a:cs typeface="Arial" panose="020B0604020202020204" pitchFamily="34" charset="0"/>
              </a:rPr>
              <a:t> di </a:t>
            </a:r>
            <a:r>
              <a:rPr lang="en-US" sz="1000" dirty="0" err="1">
                <a:solidFill>
                  <a:prstClr val="black"/>
                </a:solidFill>
                <a:latin typeface="Arial" panose="020B0604020202020204" pitchFamily="34" charset="0"/>
                <a:ea typeface="Source Sans Pro" panose="020B0503030403020204" pitchFamily="34" charset="0"/>
                <a:cs typeface="Arial" panose="020B0604020202020204" pitchFamily="34" charset="0"/>
              </a:rPr>
              <a:t>isi</a:t>
            </a:r>
            <a:r>
              <a:rPr lang="en-US" sz="1000" dirty="0">
                <a:solidFill>
                  <a:prstClr val="black"/>
                </a:solidFill>
                <a:latin typeface="Arial" panose="020B0604020202020204" pitchFamily="34" charset="0"/>
                <a:ea typeface="Source Sans Pro" panose="020B0503030403020204" pitchFamily="34" charset="0"/>
                <a:cs typeface="Arial" panose="020B0604020202020204" pitchFamily="34" charset="0"/>
              </a:rPr>
              <a:t> </a:t>
            </a:r>
            <a:r>
              <a:rPr lang="en-US" sz="1000" dirty="0" err="1">
                <a:solidFill>
                  <a:prstClr val="black"/>
                </a:solidFill>
                <a:latin typeface="Arial" panose="020B0604020202020204" pitchFamily="34" charset="0"/>
                <a:ea typeface="Source Sans Pro" panose="020B0503030403020204" pitchFamily="34" charset="0"/>
                <a:cs typeface="Arial" panose="020B0604020202020204" pitchFamily="34" charset="0"/>
              </a:rPr>
              <a:t>angka</a:t>
            </a:r>
            <a:r>
              <a:rPr lang="en-US" sz="1000" dirty="0">
                <a:solidFill>
                  <a:prstClr val="black"/>
                </a:solidFill>
                <a:latin typeface="Arial" panose="020B0604020202020204" pitchFamily="34" charset="0"/>
                <a:ea typeface="Source Sans Pro" panose="020B0503030403020204" pitchFamily="34" charset="0"/>
                <a:cs typeface="Arial" panose="020B0604020202020204" pitchFamily="34" charset="0"/>
              </a:rPr>
              <a:t> </a:t>
            </a:r>
            <a:r>
              <a:rPr lang="en-US" sz="1000" dirty="0" err="1">
                <a:solidFill>
                  <a:prstClr val="black"/>
                </a:solidFill>
                <a:latin typeface="Arial" panose="020B0604020202020204" pitchFamily="34" charset="0"/>
                <a:ea typeface="Source Sans Pro" panose="020B0503030403020204" pitchFamily="34" charset="0"/>
                <a:cs typeface="Arial" panose="020B0604020202020204" pitchFamily="34" charset="0"/>
              </a:rPr>
              <a:t>nol</a:t>
            </a:r>
            <a:r>
              <a:rPr lang="en-US" sz="1000" dirty="0">
                <a:solidFill>
                  <a:prstClr val="black"/>
                </a:solidFill>
                <a:latin typeface="Arial" panose="020B0604020202020204" pitchFamily="34" charset="0"/>
                <a:ea typeface="Source Sans Pro" panose="020B0503030403020204" pitchFamily="34" charset="0"/>
                <a:cs typeface="Arial" panose="020B0604020202020204" pitchFamily="34" charset="0"/>
              </a:rPr>
              <a:t> </a:t>
            </a:r>
            <a:r>
              <a:rPr lang="en-US" sz="1000" dirty="0" err="1">
                <a:solidFill>
                  <a:prstClr val="black"/>
                </a:solidFill>
                <a:latin typeface="Arial" panose="020B0604020202020204" pitchFamily="34" charset="0"/>
                <a:ea typeface="Source Sans Pro" panose="020B0503030403020204" pitchFamily="34" charset="0"/>
                <a:cs typeface="Arial" panose="020B0604020202020204" pitchFamily="34" charset="0"/>
              </a:rPr>
              <a:t>terlebih</a:t>
            </a:r>
            <a:r>
              <a:rPr lang="en-US" sz="1000" dirty="0">
                <a:solidFill>
                  <a:prstClr val="black"/>
                </a:solidFill>
                <a:latin typeface="Arial" panose="020B0604020202020204" pitchFamily="34" charset="0"/>
                <a:ea typeface="Source Sans Pro" panose="020B0503030403020204" pitchFamily="34" charset="0"/>
                <a:cs typeface="Arial" panose="020B0604020202020204" pitchFamily="34" charset="0"/>
              </a:rPr>
              <a:t> </a:t>
            </a:r>
            <a:r>
              <a:rPr lang="en-US" sz="1000" dirty="0" err="1">
                <a:solidFill>
                  <a:prstClr val="black"/>
                </a:solidFill>
                <a:latin typeface="Arial" panose="020B0604020202020204" pitchFamily="34" charset="0"/>
                <a:ea typeface="Source Sans Pro" panose="020B0503030403020204" pitchFamily="34" charset="0"/>
                <a:cs typeface="Arial" panose="020B0604020202020204" pitchFamily="34" charset="0"/>
              </a:rPr>
              <a:t>dalulu</a:t>
            </a:r>
            <a:r>
              <a:rPr lang="en-US" sz="1000" dirty="0">
                <a:solidFill>
                  <a:prstClr val="black"/>
                </a:solidFill>
                <a:latin typeface="Arial" panose="020B0604020202020204" pitchFamily="34" charset="0"/>
                <a:ea typeface="Source Sans Pro" panose="020B0503030403020204" pitchFamily="34" charset="0"/>
                <a:cs typeface="Arial" panose="020B0604020202020204" pitchFamily="34" charset="0"/>
              </a:rPr>
              <a:t>, </a:t>
            </a:r>
            <a:r>
              <a:rPr lang="en-US" sz="1000" dirty="0" err="1">
                <a:solidFill>
                  <a:prstClr val="black"/>
                </a:solidFill>
                <a:latin typeface="Arial" panose="020B0604020202020204" pitchFamily="34" charset="0"/>
                <a:ea typeface="Source Sans Pro" panose="020B0503030403020204" pitchFamily="34" charset="0"/>
                <a:cs typeface="Arial" panose="020B0604020202020204" pitchFamily="34" charset="0"/>
              </a:rPr>
              <a:t>lalu</a:t>
            </a:r>
            <a:r>
              <a:rPr lang="en-US" sz="1000" dirty="0">
                <a:solidFill>
                  <a:prstClr val="black"/>
                </a:solidFill>
                <a:latin typeface="Arial" panose="020B0604020202020204" pitchFamily="34" charset="0"/>
                <a:ea typeface="Source Sans Pro" panose="020B0503030403020204" pitchFamily="34" charset="0"/>
                <a:cs typeface="Arial" panose="020B0604020202020204" pitchFamily="34" charset="0"/>
              </a:rPr>
              <a:t> </a:t>
            </a:r>
            <a:r>
              <a:rPr lang="en-US" sz="1000" dirty="0" err="1">
                <a:solidFill>
                  <a:prstClr val="black"/>
                </a:solidFill>
                <a:latin typeface="Arial" panose="020B0604020202020204" pitchFamily="34" charset="0"/>
                <a:ea typeface="Source Sans Pro" panose="020B0503030403020204" pitchFamily="34" charset="0"/>
                <a:cs typeface="Arial" panose="020B0604020202020204" pitchFamily="34" charset="0"/>
              </a:rPr>
              <a:t>ketika</a:t>
            </a:r>
            <a:r>
              <a:rPr lang="en-US" sz="1000" dirty="0">
                <a:solidFill>
                  <a:prstClr val="black"/>
                </a:solidFill>
                <a:latin typeface="Arial" panose="020B0604020202020204" pitchFamily="34" charset="0"/>
                <a:ea typeface="Source Sans Pro" panose="020B0503030403020204" pitchFamily="34" charset="0"/>
                <a:cs typeface="Arial" panose="020B0604020202020204" pitchFamily="34" charset="0"/>
              </a:rPr>
              <a:t> data </a:t>
            </a:r>
            <a:r>
              <a:rPr lang="en-US" sz="1000" dirty="0" err="1">
                <a:solidFill>
                  <a:prstClr val="black"/>
                </a:solidFill>
                <a:latin typeface="Arial" panose="020B0604020202020204" pitchFamily="34" charset="0"/>
                <a:ea typeface="Source Sans Pro" panose="020B0503030403020204" pitchFamily="34" charset="0"/>
                <a:cs typeface="Arial" panose="020B0604020202020204" pitchFamily="34" charset="0"/>
              </a:rPr>
              <a:t>ada</a:t>
            </a:r>
            <a:r>
              <a:rPr lang="en-US" sz="1000" dirty="0">
                <a:solidFill>
                  <a:prstClr val="black"/>
                </a:solidFill>
                <a:latin typeface="Arial" panose="020B0604020202020204" pitchFamily="34" charset="0"/>
                <a:ea typeface="Source Sans Pro" panose="020B0503030403020204" pitchFamily="34" charset="0"/>
                <a:cs typeface="Arial" panose="020B0604020202020204" pitchFamily="34" charset="0"/>
              </a:rPr>
              <a:t>, </a:t>
            </a:r>
            <a:r>
              <a:rPr lang="en-US" sz="1000" dirty="0" err="1">
                <a:solidFill>
                  <a:prstClr val="black"/>
                </a:solidFill>
                <a:latin typeface="Arial" panose="020B0604020202020204" pitchFamily="34" charset="0"/>
                <a:ea typeface="Source Sans Pro" panose="020B0503030403020204" pitchFamily="34" charset="0"/>
                <a:cs typeface="Arial" panose="020B0604020202020204" pitchFamily="34" charset="0"/>
              </a:rPr>
              <a:t>silahkan</a:t>
            </a:r>
            <a:r>
              <a:rPr lang="en-US" sz="1000" dirty="0">
                <a:solidFill>
                  <a:prstClr val="black"/>
                </a:solidFill>
                <a:latin typeface="Arial" panose="020B0604020202020204" pitchFamily="34" charset="0"/>
                <a:ea typeface="Source Sans Pro" panose="020B0503030403020204" pitchFamily="34" charset="0"/>
                <a:cs typeface="Arial" panose="020B0604020202020204" pitchFamily="34" charset="0"/>
              </a:rPr>
              <a:t> di edit</a:t>
            </a:r>
          </a:p>
          <a:p>
            <a:pPr marL="342612" indent="-342612" algn="just" defTabSz="913632">
              <a:buFont typeface="+mj-lt"/>
              <a:buAutoNum type="arabicPeriod"/>
              <a:defRPr/>
            </a:pPr>
            <a:r>
              <a:rPr lang="en-US" sz="1000" dirty="0">
                <a:solidFill>
                  <a:prstClr val="black"/>
                </a:solidFill>
                <a:latin typeface="Arial" panose="020B0604020202020204" pitchFamily="34" charset="0"/>
                <a:ea typeface="Source Sans Pro" panose="020B0503030403020204" pitchFamily="34" charset="0"/>
                <a:cs typeface="Arial" panose="020B0604020202020204" pitchFamily="34" charset="0"/>
              </a:rPr>
              <a:t>Edit </a:t>
            </a:r>
            <a:r>
              <a:rPr lang="en-US" sz="1000" dirty="0" err="1">
                <a:solidFill>
                  <a:prstClr val="black"/>
                </a:solidFill>
                <a:latin typeface="Arial" panose="020B0604020202020204" pitchFamily="34" charset="0"/>
                <a:ea typeface="Source Sans Pro" panose="020B0503030403020204" pitchFamily="34" charset="0"/>
                <a:cs typeface="Arial" panose="020B0604020202020204" pitchFamily="34" charset="0"/>
              </a:rPr>
              <a:t>lebih</a:t>
            </a:r>
            <a:r>
              <a:rPr lang="en-US" sz="1000" dirty="0">
                <a:solidFill>
                  <a:prstClr val="black"/>
                </a:solidFill>
                <a:latin typeface="Arial" panose="020B0604020202020204" pitchFamily="34" charset="0"/>
                <a:ea typeface="Source Sans Pro" panose="020B0503030403020204" pitchFamily="34" charset="0"/>
                <a:cs typeface="Arial" panose="020B0604020202020204" pitchFamily="34" charset="0"/>
              </a:rPr>
              <a:t> </a:t>
            </a:r>
            <a:r>
              <a:rPr lang="en-US" sz="1000" dirty="0" err="1">
                <a:solidFill>
                  <a:prstClr val="black"/>
                </a:solidFill>
                <a:latin typeface="Arial" panose="020B0604020202020204" pitchFamily="34" charset="0"/>
                <a:ea typeface="Source Sans Pro" panose="020B0503030403020204" pitchFamily="34" charset="0"/>
                <a:cs typeface="Arial" panose="020B0604020202020204" pitchFamily="34" charset="0"/>
              </a:rPr>
              <a:t>mudah</a:t>
            </a:r>
            <a:r>
              <a:rPr lang="en-US" sz="1000" dirty="0">
                <a:solidFill>
                  <a:prstClr val="black"/>
                </a:solidFill>
                <a:latin typeface="Arial" panose="020B0604020202020204" pitchFamily="34" charset="0"/>
                <a:ea typeface="Source Sans Pro" panose="020B0503030403020204" pitchFamily="34" charset="0"/>
                <a:cs typeface="Arial" panose="020B0604020202020204" pitchFamily="34" charset="0"/>
              </a:rPr>
              <a:t> di </a:t>
            </a:r>
            <a:r>
              <a:rPr lang="en-US" sz="1000" dirty="0" err="1">
                <a:solidFill>
                  <a:prstClr val="black"/>
                </a:solidFill>
                <a:latin typeface="Arial" panose="020B0604020202020204" pitchFamily="34" charset="0"/>
                <a:ea typeface="Source Sans Pro" panose="020B0503030403020204" pitchFamily="34" charset="0"/>
                <a:cs typeface="Arial" panose="020B0604020202020204" pitchFamily="34" charset="0"/>
              </a:rPr>
              <a:t>bandingkan</a:t>
            </a:r>
            <a:r>
              <a:rPr lang="en-US" sz="1000" dirty="0">
                <a:solidFill>
                  <a:prstClr val="black"/>
                </a:solidFill>
                <a:latin typeface="Arial" panose="020B0604020202020204" pitchFamily="34" charset="0"/>
                <a:ea typeface="Source Sans Pro" panose="020B0503030403020204" pitchFamily="34" charset="0"/>
                <a:cs typeface="Arial" panose="020B0604020202020204" pitchFamily="34" charset="0"/>
              </a:rPr>
              <a:t> </a:t>
            </a:r>
            <a:r>
              <a:rPr lang="en-US" sz="1000" dirty="0" err="1">
                <a:solidFill>
                  <a:prstClr val="black"/>
                </a:solidFill>
                <a:latin typeface="Arial" panose="020B0604020202020204" pitchFamily="34" charset="0"/>
                <a:ea typeface="Source Sans Pro" panose="020B0503030403020204" pitchFamily="34" charset="0"/>
                <a:cs typeface="Arial" panose="020B0604020202020204" pitchFamily="34" charset="0"/>
              </a:rPr>
              <a:t>harus</a:t>
            </a:r>
            <a:r>
              <a:rPr lang="en-US" sz="1000" dirty="0">
                <a:solidFill>
                  <a:prstClr val="black"/>
                </a:solidFill>
                <a:latin typeface="Arial" panose="020B0604020202020204" pitchFamily="34" charset="0"/>
                <a:ea typeface="Source Sans Pro" panose="020B0503030403020204" pitchFamily="34" charset="0"/>
                <a:cs typeface="Arial" panose="020B0604020202020204" pitchFamily="34" charset="0"/>
              </a:rPr>
              <a:t> “unlock”</a:t>
            </a:r>
          </a:p>
          <a:p>
            <a:pPr marL="342612" indent="-342612" algn="just" defTabSz="913632">
              <a:buFont typeface="+mj-lt"/>
              <a:buAutoNum type="arabicPeriod"/>
              <a:defRPr/>
            </a:pPr>
            <a:r>
              <a:rPr lang="en-US" sz="1000" dirty="0" err="1">
                <a:solidFill>
                  <a:prstClr val="black"/>
                </a:solidFill>
                <a:latin typeface="Arial" panose="020B0604020202020204" pitchFamily="34" charset="0"/>
                <a:ea typeface="Source Sans Pro" panose="020B0503030403020204" pitchFamily="34" charset="0"/>
                <a:cs typeface="Arial" panose="020B0604020202020204" pitchFamily="34" charset="0"/>
              </a:rPr>
              <a:t>Jika</a:t>
            </a:r>
            <a:r>
              <a:rPr lang="en-US" sz="1000" dirty="0">
                <a:solidFill>
                  <a:prstClr val="black"/>
                </a:solidFill>
                <a:latin typeface="Arial" panose="020B0604020202020204" pitchFamily="34" charset="0"/>
                <a:ea typeface="Source Sans Pro" panose="020B0503030403020204" pitchFamily="34" charset="0"/>
                <a:cs typeface="Arial" panose="020B0604020202020204" pitchFamily="34" charset="0"/>
              </a:rPr>
              <a:t> </a:t>
            </a:r>
            <a:r>
              <a:rPr lang="en-US" sz="1000" dirty="0" err="1">
                <a:solidFill>
                  <a:prstClr val="black"/>
                </a:solidFill>
                <a:latin typeface="Arial" panose="020B0604020202020204" pitchFamily="34" charset="0"/>
                <a:ea typeface="Source Sans Pro" panose="020B0503030403020204" pitchFamily="34" charset="0"/>
                <a:cs typeface="Arial" panose="020B0604020202020204" pitchFamily="34" charset="0"/>
              </a:rPr>
              <a:t>memang</a:t>
            </a:r>
            <a:r>
              <a:rPr lang="en-US" sz="1000" dirty="0">
                <a:solidFill>
                  <a:prstClr val="black"/>
                </a:solidFill>
                <a:latin typeface="Arial" panose="020B0604020202020204" pitchFamily="34" charset="0"/>
                <a:ea typeface="Source Sans Pro" panose="020B0503030403020204" pitchFamily="34" charset="0"/>
                <a:cs typeface="Arial" panose="020B0604020202020204" pitchFamily="34" charset="0"/>
              </a:rPr>
              <a:t> </a:t>
            </a:r>
            <a:r>
              <a:rPr lang="en-US" sz="1000" dirty="0" err="1">
                <a:solidFill>
                  <a:prstClr val="black"/>
                </a:solidFill>
                <a:latin typeface="Arial" panose="020B0604020202020204" pitchFamily="34" charset="0"/>
                <a:ea typeface="Source Sans Pro" panose="020B0503030403020204" pitchFamily="34" charset="0"/>
                <a:cs typeface="Arial" panose="020B0604020202020204" pitchFamily="34" charset="0"/>
              </a:rPr>
              <a:t>belum</a:t>
            </a:r>
            <a:r>
              <a:rPr lang="en-US" sz="1000" dirty="0">
                <a:solidFill>
                  <a:prstClr val="black"/>
                </a:solidFill>
                <a:latin typeface="Arial" panose="020B0604020202020204" pitchFamily="34" charset="0"/>
                <a:ea typeface="Source Sans Pro" panose="020B0503030403020204" pitchFamily="34" charset="0"/>
                <a:cs typeface="Arial" panose="020B0604020202020204" pitchFamily="34" charset="0"/>
              </a:rPr>
              <a:t> </a:t>
            </a:r>
            <a:r>
              <a:rPr lang="en-US" sz="1000" dirty="0" err="1">
                <a:solidFill>
                  <a:prstClr val="black"/>
                </a:solidFill>
                <a:latin typeface="Arial" panose="020B0604020202020204" pitchFamily="34" charset="0"/>
                <a:ea typeface="Source Sans Pro" panose="020B0503030403020204" pitchFamily="34" charset="0"/>
                <a:cs typeface="Arial" panose="020B0604020202020204" pitchFamily="34" charset="0"/>
              </a:rPr>
              <a:t>terlaksana</a:t>
            </a:r>
            <a:r>
              <a:rPr lang="en-US" sz="1000" dirty="0">
                <a:solidFill>
                  <a:prstClr val="black"/>
                </a:solidFill>
                <a:latin typeface="Arial" panose="020B0604020202020204" pitchFamily="34" charset="0"/>
                <a:ea typeface="Source Sans Pro" panose="020B0503030403020204" pitchFamily="34" charset="0"/>
                <a:cs typeface="Arial" panose="020B0604020202020204" pitchFamily="34" charset="0"/>
              </a:rPr>
              <a:t>, di </a:t>
            </a:r>
            <a:r>
              <a:rPr lang="en-US" sz="1000" dirty="0" err="1">
                <a:solidFill>
                  <a:prstClr val="black"/>
                </a:solidFill>
                <a:latin typeface="Arial" panose="020B0604020202020204" pitchFamily="34" charset="0"/>
                <a:ea typeface="Source Sans Pro" panose="020B0503030403020204" pitchFamily="34" charset="0"/>
                <a:cs typeface="Arial" panose="020B0604020202020204" pitchFamily="34" charset="0"/>
              </a:rPr>
              <a:t>isi</a:t>
            </a:r>
            <a:r>
              <a:rPr lang="en-US" sz="1000" dirty="0">
                <a:solidFill>
                  <a:prstClr val="black"/>
                </a:solidFill>
                <a:latin typeface="Arial" panose="020B0604020202020204" pitchFamily="34" charset="0"/>
                <a:ea typeface="Source Sans Pro" panose="020B0503030403020204" pitchFamily="34" charset="0"/>
                <a:cs typeface="Arial" panose="020B0604020202020204" pitchFamily="34" charset="0"/>
              </a:rPr>
              <a:t> </a:t>
            </a:r>
            <a:r>
              <a:rPr lang="en-US" sz="1000" dirty="0" err="1">
                <a:solidFill>
                  <a:prstClr val="black"/>
                </a:solidFill>
                <a:latin typeface="Arial" panose="020B0604020202020204" pitchFamily="34" charset="0"/>
                <a:ea typeface="Source Sans Pro" panose="020B0503030403020204" pitchFamily="34" charset="0"/>
                <a:cs typeface="Arial" panose="020B0604020202020204" pitchFamily="34" charset="0"/>
              </a:rPr>
              <a:t>angka</a:t>
            </a:r>
            <a:r>
              <a:rPr lang="en-US" sz="1000" dirty="0">
                <a:solidFill>
                  <a:prstClr val="black"/>
                </a:solidFill>
                <a:latin typeface="Arial" panose="020B0604020202020204" pitchFamily="34" charset="0"/>
                <a:ea typeface="Source Sans Pro" panose="020B0503030403020204" pitchFamily="34" charset="0"/>
                <a:cs typeface="Arial" panose="020B0604020202020204" pitchFamily="34" charset="0"/>
              </a:rPr>
              <a:t> </a:t>
            </a:r>
            <a:r>
              <a:rPr lang="en-US" sz="1000" dirty="0" err="1">
                <a:solidFill>
                  <a:prstClr val="black"/>
                </a:solidFill>
                <a:latin typeface="Arial" panose="020B0604020202020204" pitchFamily="34" charset="0"/>
                <a:ea typeface="Source Sans Pro" panose="020B0503030403020204" pitchFamily="34" charset="0"/>
                <a:cs typeface="Arial" panose="020B0604020202020204" pitchFamily="34" charset="0"/>
              </a:rPr>
              <a:t>nol</a:t>
            </a:r>
            <a:endParaRPr lang="en-US" sz="1000" dirty="0">
              <a:solidFill>
                <a:prstClr val="black"/>
              </a:solidFill>
              <a:latin typeface="Arial" panose="020B0604020202020204" pitchFamily="34" charset="0"/>
              <a:ea typeface="Source Sans Pro" panose="020B0503030403020204" pitchFamily="34" charset="0"/>
              <a:cs typeface="Arial" panose="020B0604020202020204" pitchFamily="34" charset="0"/>
            </a:endParaRPr>
          </a:p>
        </p:txBody>
      </p:sp>
      <p:sp>
        <p:nvSpPr>
          <p:cNvPr id="19" name="TextBox 18"/>
          <p:cNvSpPr txBox="1"/>
          <p:nvPr/>
        </p:nvSpPr>
        <p:spPr>
          <a:xfrm>
            <a:off x="4826155" y="3632632"/>
            <a:ext cx="2519185" cy="262890"/>
          </a:xfrm>
          <a:prstGeom prst="rect">
            <a:avLst/>
          </a:prstGeom>
          <a:solidFill>
            <a:srgbClr val="FFCB06"/>
          </a:solidFill>
          <a:ln w="28575">
            <a:solidFill>
              <a:srgbClr val="FFCB06"/>
            </a:solidFill>
          </a:ln>
        </p:spPr>
        <p:txBody>
          <a:bodyPr wrap="square" lIns="91365" tIns="45684" rIns="91365" bIns="45684" rtlCol="0">
            <a:spAutoFit/>
          </a:bodyPr>
          <a:lstStyle/>
          <a:p>
            <a:pPr algn="ctr" defTabSz="913632">
              <a:defRPr/>
            </a:pPr>
            <a:r>
              <a:rPr lang="id-ID" sz="1100" b="1" dirty="0">
                <a:solidFill>
                  <a:srgbClr val="002060"/>
                </a:solidFill>
                <a:latin typeface="Source Sans Pro" panose="020B0503030403020204" pitchFamily="34" charset="0"/>
                <a:ea typeface="Source Sans Pro" panose="020B0503030403020204" pitchFamily="34" charset="0"/>
              </a:rPr>
              <a:t>Fitur Baru</a:t>
            </a:r>
          </a:p>
        </p:txBody>
      </p:sp>
      <p:sp>
        <p:nvSpPr>
          <p:cNvPr id="20" name="TextBox 19"/>
          <p:cNvSpPr txBox="1"/>
          <p:nvPr/>
        </p:nvSpPr>
        <p:spPr>
          <a:xfrm>
            <a:off x="4832358" y="3918982"/>
            <a:ext cx="2531235" cy="553925"/>
          </a:xfrm>
          <a:prstGeom prst="rect">
            <a:avLst/>
          </a:prstGeom>
          <a:noFill/>
        </p:spPr>
        <p:txBody>
          <a:bodyPr wrap="square" lIns="91365" tIns="45684" rIns="91365" bIns="45684" rtlCol="0">
            <a:spAutoFit/>
          </a:bodyPr>
          <a:lstStyle/>
          <a:p>
            <a:pPr algn="ctr" defTabSz="913632">
              <a:defRPr/>
            </a:pPr>
            <a:r>
              <a:rPr lang="en-US" sz="1000" dirty="0">
                <a:solidFill>
                  <a:prstClr val="black"/>
                </a:solidFill>
                <a:latin typeface="Arial" panose="020B0604020202020204" pitchFamily="34" charset="0"/>
                <a:ea typeface="Source Sans Pro" panose="020B0503030403020204" pitchFamily="34" charset="0"/>
                <a:cs typeface="Arial" panose="020B0604020202020204" pitchFamily="34" charset="0"/>
              </a:rPr>
              <a:t>O</a:t>
            </a:r>
            <a:r>
              <a:rPr lang="id-ID" sz="1000" dirty="0">
                <a:solidFill>
                  <a:prstClr val="black"/>
                </a:solidFill>
                <a:latin typeface="Arial" panose="020B0604020202020204" pitchFamily="34" charset="0"/>
                <a:ea typeface="Source Sans Pro" panose="020B0503030403020204" pitchFamily="34" charset="0"/>
                <a:cs typeface="Arial" panose="020B0604020202020204" pitchFamily="34" charset="0"/>
              </a:rPr>
              <a:t>perator Unit Kerja Eselon I </a:t>
            </a:r>
            <a:r>
              <a:rPr lang="id-ID" sz="1000" u="sng" dirty="0">
                <a:solidFill>
                  <a:prstClr val="black"/>
                </a:solidFill>
                <a:latin typeface="Arial" panose="020B0604020202020204" pitchFamily="34" charset="0"/>
                <a:ea typeface="Source Sans Pro" panose="020B0503030403020204" pitchFamily="34" charset="0"/>
                <a:cs typeface="Arial" panose="020B0604020202020204" pitchFamily="34" charset="0"/>
              </a:rPr>
              <a:t>dapat</a:t>
            </a:r>
            <a:r>
              <a:rPr lang="id-ID" sz="1000" dirty="0">
                <a:solidFill>
                  <a:prstClr val="black"/>
                </a:solidFill>
                <a:latin typeface="Arial" panose="020B0604020202020204" pitchFamily="34" charset="0"/>
                <a:ea typeface="Source Sans Pro" panose="020B0503030403020204" pitchFamily="34" charset="0"/>
                <a:cs typeface="Arial" panose="020B0604020202020204" pitchFamily="34" charset="0"/>
              </a:rPr>
              <a:t> mengakses menu </a:t>
            </a:r>
            <a:r>
              <a:rPr lang="id-ID" sz="1000" b="1" dirty="0">
                <a:solidFill>
                  <a:prstClr val="black"/>
                </a:solidFill>
                <a:latin typeface="Arial" panose="020B0604020202020204" pitchFamily="34" charset="0"/>
                <a:ea typeface="Source Sans Pro" panose="020B0503030403020204" pitchFamily="34" charset="0"/>
                <a:cs typeface="Arial" panose="020B0604020202020204" pitchFamily="34" charset="0"/>
              </a:rPr>
              <a:t>unlock capaian kinerja</a:t>
            </a:r>
            <a:r>
              <a:rPr lang="id-ID" sz="1000" dirty="0">
                <a:solidFill>
                  <a:prstClr val="black"/>
                </a:solidFill>
                <a:latin typeface="Arial" panose="020B0604020202020204" pitchFamily="34" charset="0"/>
                <a:ea typeface="Source Sans Pro" panose="020B0503030403020204" pitchFamily="34" charset="0"/>
                <a:cs typeface="Arial" panose="020B0604020202020204" pitchFamily="34" charset="0"/>
              </a:rPr>
              <a:t>, untuk unit kerja dibawahnya.</a:t>
            </a:r>
          </a:p>
        </p:txBody>
      </p:sp>
      <p:sp>
        <p:nvSpPr>
          <p:cNvPr id="21" name="Title 3"/>
          <p:cNvSpPr>
            <a:spLocks noGrp="1"/>
          </p:cNvSpPr>
          <p:nvPr>
            <p:ph type="title"/>
          </p:nvPr>
        </p:nvSpPr>
        <p:spPr>
          <a:xfrm>
            <a:off x="168887" y="264069"/>
            <a:ext cx="6520220" cy="344032"/>
          </a:xfrm>
        </p:spPr>
        <p:txBody>
          <a:bodyPr>
            <a:noAutofit/>
          </a:bodyPr>
          <a:lstStyle/>
          <a:p>
            <a:pPr algn="l"/>
            <a:r>
              <a:rPr lang="en-US" dirty="0"/>
              <a:t>L</a:t>
            </a:r>
            <a:r>
              <a:rPr lang="id-ID" dirty="0"/>
              <a:t>anjutan ... (TAHAPAN PENGISIAN)</a:t>
            </a:r>
          </a:p>
        </p:txBody>
      </p:sp>
      <p:sp>
        <p:nvSpPr>
          <p:cNvPr id="22" name="Slide Number Placeholder 2"/>
          <p:cNvSpPr>
            <a:spLocks noGrp="1"/>
          </p:cNvSpPr>
          <p:nvPr/>
        </p:nvSpPr>
        <p:spPr>
          <a:xfrm>
            <a:off x="7113276" y="5006975"/>
            <a:ext cx="446405" cy="251460"/>
          </a:xfrm>
          <a:prstGeom prst="rect">
            <a:avLst/>
          </a:prstGeom>
          <a:solidFill>
            <a:srgbClr val="F9BE19"/>
          </a:solidFill>
        </p:spPr>
        <p:txBody>
          <a:bodyPr vert="horz" lIns="91365" tIns="45684" rIns="91365" bIns="45684"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32">
              <a:defRPr/>
            </a:pPr>
            <a:fld id="{05502A5B-6024-440D-A5A9-5A109256076E}" type="slidenum">
              <a:rPr lang="en-US" b="1">
                <a:solidFill>
                  <a:schemeClr val="tx1"/>
                </a:solidFill>
                <a:latin typeface="Calibri" panose="020F0502020204030204"/>
              </a:rPr>
              <a:pPr defTabSz="913632">
                <a:defRPr/>
              </a:pPr>
              <a:t>169</a:t>
            </a:fld>
            <a:endParaRPr lang="en-US" b="1">
              <a:solidFill>
                <a:schemeClr val="tx1"/>
              </a:solidFill>
              <a:latin typeface="Calibri" panose="020F0502020204030204"/>
            </a:endParaRPr>
          </a:p>
        </p:txBody>
      </p:sp>
    </p:spTree>
    <p:extLst>
      <p:ext uri="{BB962C8B-B14F-4D97-AF65-F5344CB8AC3E}">
        <p14:creationId xmlns:p14="http://schemas.microsoft.com/office/powerpoint/2010/main" val="23589219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600" y="144000"/>
            <a:ext cx="6520220" cy="344032"/>
          </a:xfrm>
          <a:prstGeom prst="rect">
            <a:avLst/>
          </a:prstGeom>
        </p:spPr>
        <p:txBody>
          <a:bodyPr vert="horz" lIns="91440" tIns="45720" rIns="91440" bIns="45720" rtlCol="0" anchor="ctr">
            <a:noAutofit/>
          </a:bodyPr>
          <a:lstStyle>
            <a:lvl1pPr algn="l" defTabSz="710397" rtl="0" eaLnBrk="1" latinLnBrk="0" hangingPunct="1">
              <a:lnSpc>
                <a:spcPct val="90000"/>
              </a:lnSpc>
              <a:spcBef>
                <a:spcPct val="0"/>
              </a:spcBef>
              <a:buNone/>
              <a:defRPr sz="2000" b="1" kern="1200">
                <a:solidFill>
                  <a:schemeClr val="tx1"/>
                </a:solidFill>
                <a:latin typeface="+mn-lt"/>
                <a:ea typeface="+mj-ea"/>
                <a:cs typeface="+mj-cs"/>
              </a:defRPr>
            </a:lvl1pPr>
          </a:lstStyle>
          <a:p>
            <a:r>
              <a:rPr lang="id-ID" dirty="0"/>
              <a:t>Lanjutan ... (TAHAPAN PELAPORAN KINERJA)</a:t>
            </a:r>
          </a:p>
        </p:txBody>
      </p:sp>
      <p:sp>
        <p:nvSpPr>
          <p:cNvPr id="6" name="Rectangle 5"/>
          <p:cNvSpPr/>
          <p:nvPr/>
        </p:nvSpPr>
        <p:spPr>
          <a:xfrm>
            <a:off x="1092369" y="599305"/>
            <a:ext cx="6343614" cy="2308324"/>
          </a:xfrm>
          <a:prstGeom prst="rect">
            <a:avLst/>
          </a:prstGeom>
          <a:solidFill>
            <a:schemeClr val="accent6">
              <a:lumMod val="40000"/>
              <a:lumOff val="60000"/>
            </a:schemeClr>
          </a:solidFill>
        </p:spPr>
        <p:txBody>
          <a:bodyPr wrap="square">
            <a:spAutoFit/>
          </a:bodyPr>
          <a:lstStyle/>
          <a:p>
            <a:pPr algn="just"/>
            <a:r>
              <a:rPr lang="en-US" sz="1200" b="1" dirty="0" err="1"/>
              <a:t>Instrumen</a:t>
            </a:r>
            <a:r>
              <a:rPr lang="en-US" sz="1200" b="1" dirty="0"/>
              <a:t> </a:t>
            </a:r>
            <a:r>
              <a:rPr lang="en-US" sz="1200" b="1" dirty="0" err="1"/>
              <a:t>Pengukuran</a:t>
            </a:r>
            <a:r>
              <a:rPr lang="en-US" sz="1200" b="1" dirty="0"/>
              <a:t> </a:t>
            </a:r>
            <a:r>
              <a:rPr lang="en-US" sz="1200" dirty="0"/>
              <a:t>dan </a:t>
            </a:r>
            <a:r>
              <a:rPr lang="en-US" sz="1200" dirty="0" err="1"/>
              <a:t>pengelolaan</a:t>
            </a:r>
            <a:r>
              <a:rPr lang="en-US" sz="1200" dirty="0"/>
              <a:t> </a:t>
            </a:r>
            <a:r>
              <a:rPr lang="en-US" sz="1200" dirty="0" err="1"/>
              <a:t>kinerja</a:t>
            </a:r>
            <a:r>
              <a:rPr lang="en-US" sz="1200" dirty="0"/>
              <a:t> </a:t>
            </a:r>
            <a:r>
              <a:rPr lang="en-US" sz="1200" dirty="0" err="1"/>
              <a:t>berbasis</a:t>
            </a:r>
            <a:r>
              <a:rPr lang="en-US" sz="1200" dirty="0"/>
              <a:t> situs web </a:t>
            </a:r>
            <a:r>
              <a:rPr lang="en-US" sz="1200" dirty="0" err="1"/>
              <a:t>dilakukan</a:t>
            </a:r>
            <a:r>
              <a:rPr lang="en-US" sz="1200" dirty="0"/>
              <a:t> </a:t>
            </a:r>
            <a:r>
              <a:rPr lang="en-US" sz="1200" dirty="0" err="1"/>
              <a:t>untuk</a:t>
            </a:r>
            <a:r>
              <a:rPr lang="en-US" sz="1200" dirty="0"/>
              <a:t> </a:t>
            </a:r>
            <a:r>
              <a:rPr lang="en-US" sz="1200" dirty="0" err="1"/>
              <a:t>transparansi</a:t>
            </a:r>
            <a:r>
              <a:rPr lang="en-US" sz="1200" dirty="0"/>
              <a:t> </a:t>
            </a:r>
            <a:r>
              <a:rPr lang="en-US" sz="1200" dirty="0" err="1"/>
              <a:t>penyampaian</a:t>
            </a:r>
            <a:r>
              <a:rPr lang="en-US" sz="1200" dirty="0"/>
              <a:t> data </a:t>
            </a:r>
            <a:r>
              <a:rPr lang="en-US" sz="1200" dirty="0" err="1"/>
              <a:t>capaian</a:t>
            </a:r>
            <a:r>
              <a:rPr lang="en-US" sz="1200" dirty="0"/>
              <a:t> </a:t>
            </a:r>
            <a:r>
              <a:rPr lang="en-US" sz="1200" dirty="0" err="1"/>
              <a:t>kinerja</a:t>
            </a:r>
            <a:r>
              <a:rPr lang="en-US" sz="1200" dirty="0"/>
              <a:t> dan </a:t>
            </a:r>
            <a:r>
              <a:rPr lang="en-US" sz="1200" dirty="0" err="1"/>
              <a:t>mendukung</a:t>
            </a:r>
            <a:r>
              <a:rPr lang="en-US" sz="1200" dirty="0"/>
              <a:t> </a:t>
            </a:r>
            <a:r>
              <a:rPr lang="en-US" sz="1200" dirty="0" err="1"/>
              <a:t>kecepatan</a:t>
            </a:r>
            <a:r>
              <a:rPr lang="en-US" sz="1200" dirty="0"/>
              <a:t> </a:t>
            </a:r>
            <a:r>
              <a:rPr lang="en-US" sz="1200" dirty="0" err="1"/>
              <a:t>penyusunan</a:t>
            </a:r>
            <a:r>
              <a:rPr lang="en-US" sz="1200" dirty="0"/>
              <a:t> </a:t>
            </a:r>
            <a:r>
              <a:rPr lang="en-US" sz="1200" dirty="0" err="1"/>
              <a:t>Laporan</a:t>
            </a:r>
            <a:r>
              <a:rPr lang="en-US" sz="1200" dirty="0"/>
              <a:t> Kinerja.</a:t>
            </a:r>
            <a:r>
              <a:rPr lang="id-ID" sz="1200" dirty="0"/>
              <a:t> </a:t>
            </a:r>
            <a:r>
              <a:rPr lang="en-US" sz="1200" dirty="0" err="1"/>
              <a:t>Penanggung</a:t>
            </a:r>
            <a:r>
              <a:rPr lang="en-US" sz="1200" dirty="0"/>
              <a:t> </a:t>
            </a:r>
            <a:r>
              <a:rPr lang="en-US" sz="1200" dirty="0" err="1"/>
              <a:t>jawab</a:t>
            </a:r>
            <a:r>
              <a:rPr lang="en-US" sz="1200" dirty="0"/>
              <a:t> </a:t>
            </a:r>
            <a:r>
              <a:rPr lang="en-US" sz="1200" dirty="0" err="1"/>
              <a:t>pengisian</a:t>
            </a:r>
            <a:r>
              <a:rPr lang="en-US" sz="1200" dirty="0"/>
              <a:t> data </a:t>
            </a:r>
            <a:r>
              <a:rPr lang="en-US" sz="1200" dirty="0" err="1"/>
              <a:t>capaian</a:t>
            </a:r>
            <a:r>
              <a:rPr lang="en-US" sz="1200" dirty="0"/>
              <a:t> </a:t>
            </a:r>
            <a:r>
              <a:rPr lang="en-US" sz="1200" dirty="0" err="1"/>
              <a:t>kinerja</a:t>
            </a:r>
            <a:r>
              <a:rPr lang="en-US" sz="1200" dirty="0"/>
              <a:t> </a:t>
            </a:r>
            <a:r>
              <a:rPr lang="en-US" sz="1200" dirty="0" err="1"/>
              <a:t>dalam</a:t>
            </a:r>
            <a:r>
              <a:rPr lang="en-US" sz="1200" dirty="0"/>
              <a:t> </a:t>
            </a:r>
            <a:r>
              <a:rPr lang="en-US" sz="1200" dirty="0" err="1"/>
              <a:t>Sistem</a:t>
            </a:r>
            <a:r>
              <a:rPr lang="en-US" sz="1200" dirty="0"/>
              <a:t> </a:t>
            </a:r>
            <a:r>
              <a:rPr lang="en-US" sz="1200" dirty="0" err="1"/>
              <a:t>Aplikasi</a:t>
            </a:r>
            <a:r>
              <a:rPr lang="en-US" sz="1200" dirty="0"/>
              <a:t> </a:t>
            </a:r>
            <a:r>
              <a:rPr lang="en-US" sz="1200" dirty="0" err="1"/>
              <a:t>Pengukuran</a:t>
            </a:r>
            <a:r>
              <a:rPr lang="en-US" sz="1200" dirty="0"/>
              <a:t> Kinerja </a:t>
            </a:r>
            <a:r>
              <a:rPr lang="en-US" sz="1200" dirty="0" err="1"/>
              <a:t>meliputi</a:t>
            </a:r>
            <a:r>
              <a:rPr lang="en-US" sz="1200" dirty="0"/>
              <a:t> :</a:t>
            </a:r>
          </a:p>
          <a:p>
            <a:pPr marL="228600" indent="-228600" algn="just">
              <a:buFont typeface="+mj-lt"/>
              <a:buAutoNum type="arabicPeriod"/>
            </a:pPr>
            <a:r>
              <a:rPr lang="en-US" sz="1200" dirty="0"/>
              <a:t>Biro </a:t>
            </a:r>
            <a:r>
              <a:rPr lang="en-US" sz="1200" dirty="0" err="1"/>
              <a:t>Perencanaan</a:t>
            </a:r>
            <a:r>
              <a:rPr lang="en-US" sz="1200" dirty="0"/>
              <a:t> </a:t>
            </a:r>
            <a:r>
              <a:rPr lang="en-US" sz="1200" dirty="0" err="1"/>
              <a:t>untuk</a:t>
            </a:r>
            <a:r>
              <a:rPr lang="en-US" sz="1200" dirty="0"/>
              <a:t> </a:t>
            </a:r>
            <a:r>
              <a:rPr lang="en-US" sz="1200" dirty="0" err="1"/>
              <a:t>Kementerian</a:t>
            </a:r>
            <a:r>
              <a:rPr lang="en-US" sz="1200" dirty="0"/>
              <a:t> </a:t>
            </a:r>
            <a:r>
              <a:rPr lang="en-US" sz="1200" dirty="0" err="1"/>
              <a:t>dan</a:t>
            </a:r>
            <a:r>
              <a:rPr lang="en-US" sz="1200" dirty="0"/>
              <a:t> Unit </a:t>
            </a:r>
            <a:r>
              <a:rPr lang="en-US" sz="1200" dirty="0" err="1"/>
              <a:t>Kerja</a:t>
            </a:r>
            <a:r>
              <a:rPr lang="en-US" sz="1200" dirty="0"/>
              <a:t> </a:t>
            </a:r>
            <a:r>
              <a:rPr lang="en-US" sz="1200" dirty="0" err="1"/>
              <a:t>Sekretariat</a:t>
            </a:r>
            <a:r>
              <a:rPr lang="en-US" sz="1200" dirty="0"/>
              <a:t> </a:t>
            </a:r>
            <a:r>
              <a:rPr lang="en-US" sz="1200" dirty="0" err="1"/>
              <a:t>Jenderal</a:t>
            </a:r>
            <a:r>
              <a:rPr lang="en-US" sz="1200" dirty="0"/>
              <a:t>;</a:t>
            </a:r>
          </a:p>
          <a:p>
            <a:pPr marL="228600" indent="-228600" algn="just">
              <a:buFont typeface="+mj-lt"/>
              <a:buAutoNum type="arabicPeriod"/>
            </a:pPr>
            <a:r>
              <a:rPr lang="en-US" sz="1200" dirty="0" err="1"/>
              <a:t>Sekretatriat</a:t>
            </a:r>
            <a:r>
              <a:rPr lang="en-US" sz="1200" dirty="0"/>
              <a:t> </a:t>
            </a:r>
            <a:r>
              <a:rPr lang="en-US" sz="1200" dirty="0" err="1"/>
              <a:t>Direktorat</a:t>
            </a:r>
            <a:r>
              <a:rPr lang="en-US" sz="1200" dirty="0"/>
              <a:t> </a:t>
            </a:r>
            <a:r>
              <a:rPr lang="en-US" sz="1200" dirty="0" err="1"/>
              <a:t>Jenderal</a:t>
            </a:r>
            <a:r>
              <a:rPr lang="en-US" sz="1200" dirty="0"/>
              <a:t> </a:t>
            </a:r>
            <a:r>
              <a:rPr lang="en-US" sz="1200" dirty="0" err="1"/>
              <a:t>untuk</a:t>
            </a:r>
            <a:r>
              <a:rPr lang="en-US" sz="1200" dirty="0"/>
              <a:t> Unit </a:t>
            </a:r>
            <a:r>
              <a:rPr lang="en-US" sz="1200" dirty="0" err="1"/>
              <a:t>Kerja</a:t>
            </a:r>
            <a:r>
              <a:rPr lang="en-US" sz="1200" dirty="0"/>
              <a:t> </a:t>
            </a:r>
            <a:r>
              <a:rPr lang="en-US" sz="1200" dirty="0" err="1"/>
              <a:t>Direktorat</a:t>
            </a:r>
            <a:r>
              <a:rPr lang="en-US" sz="1200" dirty="0"/>
              <a:t> </a:t>
            </a:r>
            <a:r>
              <a:rPr lang="en-US" sz="1200" dirty="0" err="1"/>
              <a:t>Jenderal</a:t>
            </a:r>
            <a:r>
              <a:rPr lang="en-US" sz="1200" dirty="0"/>
              <a:t>;</a:t>
            </a:r>
          </a:p>
          <a:p>
            <a:pPr marL="228600" indent="-228600" algn="just">
              <a:buFont typeface="+mj-lt"/>
              <a:buAutoNum type="arabicPeriod"/>
            </a:pPr>
            <a:r>
              <a:rPr lang="en-US" sz="1200" dirty="0" err="1"/>
              <a:t>Sekretariat</a:t>
            </a:r>
            <a:r>
              <a:rPr lang="en-US" sz="1200" dirty="0"/>
              <a:t> </a:t>
            </a:r>
            <a:r>
              <a:rPr lang="en-US" sz="1200" dirty="0" err="1"/>
              <a:t>Inspektorat</a:t>
            </a:r>
            <a:r>
              <a:rPr lang="en-US" sz="1200" dirty="0"/>
              <a:t> </a:t>
            </a:r>
            <a:r>
              <a:rPr lang="en-US" sz="1200" dirty="0" err="1"/>
              <a:t>Jenderal</a:t>
            </a:r>
            <a:r>
              <a:rPr lang="en-US" sz="1200" dirty="0"/>
              <a:t> </a:t>
            </a:r>
            <a:r>
              <a:rPr lang="en-US" sz="1200" dirty="0" err="1"/>
              <a:t>untuk</a:t>
            </a:r>
            <a:r>
              <a:rPr lang="en-US" sz="1200" dirty="0"/>
              <a:t> Unit </a:t>
            </a:r>
            <a:r>
              <a:rPr lang="en-US" sz="1200" dirty="0" err="1"/>
              <a:t>Kerja</a:t>
            </a:r>
            <a:r>
              <a:rPr lang="en-US" sz="1200" dirty="0"/>
              <a:t> </a:t>
            </a:r>
            <a:r>
              <a:rPr lang="en-US" sz="1200" dirty="0" err="1"/>
              <a:t>Inspektorat</a:t>
            </a:r>
            <a:r>
              <a:rPr lang="en-US" sz="1200" dirty="0"/>
              <a:t> </a:t>
            </a:r>
            <a:r>
              <a:rPr lang="en-US" sz="1200" dirty="0" err="1"/>
              <a:t>Jenderal</a:t>
            </a:r>
            <a:r>
              <a:rPr lang="en-US" sz="1200" dirty="0"/>
              <a:t>;</a:t>
            </a:r>
          </a:p>
          <a:p>
            <a:pPr marL="228600" indent="-228600" algn="just">
              <a:buFont typeface="+mj-lt"/>
              <a:buAutoNum type="arabicPeriod"/>
            </a:pPr>
            <a:r>
              <a:rPr lang="en-US" sz="1200" dirty="0" err="1"/>
              <a:t>Sekretariat</a:t>
            </a:r>
            <a:r>
              <a:rPr lang="en-US" sz="1200" dirty="0"/>
              <a:t> </a:t>
            </a:r>
            <a:r>
              <a:rPr lang="en-US" sz="1200" dirty="0" err="1"/>
              <a:t>Badan</a:t>
            </a:r>
            <a:r>
              <a:rPr lang="en-US" sz="1200" dirty="0"/>
              <a:t> </a:t>
            </a:r>
            <a:r>
              <a:rPr lang="en-US" sz="1200" dirty="0" err="1"/>
              <a:t>untuk</a:t>
            </a:r>
            <a:r>
              <a:rPr lang="en-US" sz="1200" dirty="0"/>
              <a:t> Unit </a:t>
            </a:r>
            <a:r>
              <a:rPr lang="en-US" sz="1200" dirty="0" err="1"/>
              <a:t>Kerja</a:t>
            </a:r>
            <a:r>
              <a:rPr lang="en-US" sz="1200" dirty="0"/>
              <a:t> </a:t>
            </a:r>
            <a:r>
              <a:rPr lang="en-US" sz="1200" dirty="0" err="1"/>
              <a:t>Badan</a:t>
            </a:r>
            <a:r>
              <a:rPr lang="en-US" sz="1200" dirty="0"/>
              <a:t>;</a:t>
            </a:r>
          </a:p>
          <a:p>
            <a:pPr marL="228600" indent="-228600" algn="just">
              <a:buFont typeface="+mj-lt"/>
              <a:buAutoNum type="arabicPeriod"/>
            </a:pPr>
            <a:r>
              <a:rPr lang="en-US" sz="1200" dirty="0" err="1"/>
              <a:t>Masing-masing</a:t>
            </a:r>
            <a:r>
              <a:rPr lang="en-US" sz="1200" dirty="0"/>
              <a:t> Unit </a:t>
            </a:r>
            <a:r>
              <a:rPr lang="en-US" sz="1200" dirty="0" err="1"/>
              <a:t>Kerja</a:t>
            </a:r>
            <a:r>
              <a:rPr lang="en-US" sz="1200" dirty="0"/>
              <a:t> </a:t>
            </a:r>
            <a:r>
              <a:rPr lang="en-US" sz="1200" dirty="0" err="1"/>
              <a:t>Eselon</a:t>
            </a:r>
            <a:r>
              <a:rPr lang="en-US" sz="1200" dirty="0"/>
              <a:t> II, III, </a:t>
            </a:r>
            <a:r>
              <a:rPr lang="en-US" sz="1200" dirty="0" err="1"/>
              <a:t>dan</a:t>
            </a:r>
            <a:r>
              <a:rPr lang="en-US" sz="1200" dirty="0"/>
              <a:t> IV </a:t>
            </a:r>
            <a:r>
              <a:rPr lang="en-US" sz="1200" dirty="0" err="1"/>
              <a:t>serta</a:t>
            </a:r>
            <a:r>
              <a:rPr lang="en-US" sz="1200" dirty="0"/>
              <a:t> </a:t>
            </a:r>
            <a:r>
              <a:rPr lang="en-US" sz="1200" dirty="0" err="1"/>
              <a:t>Satuan</a:t>
            </a:r>
            <a:r>
              <a:rPr lang="en-US" sz="1200" dirty="0"/>
              <a:t> </a:t>
            </a:r>
            <a:r>
              <a:rPr lang="en-US" sz="1200" dirty="0" err="1"/>
              <a:t>Kerja</a:t>
            </a:r>
            <a:r>
              <a:rPr lang="en-US" sz="1200" dirty="0"/>
              <a:t> </a:t>
            </a:r>
            <a:r>
              <a:rPr lang="en-US" sz="1200" dirty="0" err="1"/>
              <a:t>untuk</a:t>
            </a:r>
            <a:r>
              <a:rPr lang="en-US" sz="1200" dirty="0"/>
              <a:t> Unit </a:t>
            </a:r>
            <a:r>
              <a:rPr lang="en-US" sz="1200" dirty="0" err="1"/>
              <a:t>Kerja</a:t>
            </a:r>
            <a:r>
              <a:rPr lang="en-US" sz="1200" dirty="0"/>
              <a:t> </a:t>
            </a:r>
            <a:r>
              <a:rPr lang="en-US" sz="1200" dirty="0" err="1"/>
              <a:t>Eselon</a:t>
            </a:r>
            <a:r>
              <a:rPr lang="en-US" sz="1200" dirty="0"/>
              <a:t> II, II </a:t>
            </a:r>
            <a:r>
              <a:rPr lang="en-US" sz="1200" dirty="0" err="1"/>
              <a:t>dan</a:t>
            </a:r>
            <a:r>
              <a:rPr lang="en-US" sz="1200" dirty="0"/>
              <a:t> IV </a:t>
            </a:r>
            <a:r>
              <a:rPr lang="en-US" sz="1200" dirty="0" err="1"/>
              <a:t>serta</a:t>
            </a:r>
            <a:r>
              <a:rPr lang="en-US" sz="1200" dirty="0"/>
              <a:t> </a:t>
            </a:r>
            <a:r>
              <a:rPr lang="en-US" sz="1200" dirty="0" err="1"/>
              <a:t>Satuan</a:t>
            </a:r>
            <a:r>
              <a:rPr lang="en-US" sz="1200" dirty="0"/>
              <a:t> </a:t>
            </a:r>
            <a:r>
              <a:rPr lang="en-US" sz="1200" dirty="0" err="1"/>
              <a:t>kerja</a:t>
            </a:r>
            <a:r>
              <a:rPr lang="en-US" sz="1200" dirty="0"/>
              <a:t>;</a:t>
            </a:r>
          </a:p>
          <a:p>
            <a:pPr marL="228600" indent="-228600" algn="just">
              <a:buFont typeface="+mj-lt"/>
              <a:buAutoNum type="arabicPeriod"/>
            </a:pPr>
            <a:r>
              <a:rPr lang="en-US" sz="1200" dirty="0"/>
              <a:t>Masing-masing </a:t>
            </a:r>
            <a:r>
              <a:rPr lang="en-US" sz="1200" dirty="0" err="1"/>
              <a:t>Pejabat</a:t>
            </a:r>
            <a:r>
              <a:rPr lang="en-US" sz="1200" dirty="0"/>
              <a:t> </a:t>
            </a:r>
            <a:r>
              <a:rPr lang="en-US" sz="1200" dirty="0" err="1"/>
              <a:t>Fungsional</a:t>
            </a:r>
            <a:r>
              <a:rPr lang="en-US" sz="1200" dirty="0"/>
              <a:t> dan </a:t>
            </a:r>
            <a:r>
              <a:rPr lang="en-US" sz="1200" dirty="0" err="1"/>
              <a:t>Pejabat</a:t>
            </a:r>
            <a:r>
              <a:rPr lang="en-US" sz="1200" dirty="0"/>
              <a:t> </a:t>
            </a:r>
            <a:r>
              <a:rPr lang="en-US" sz="1200" dirty="0" err="1"/>
              <a:t>pelaksana</a:t>
            </a:r>
            <a:r>
              <a:rPr lang="id-ID" sz="1200" dirty="0"/>
              <a:t>.</a:t>
            </a:r>
          </a:p>
          <a:p>
            <a:pPr algn="just"/>
            <a:r>
              <a:rPr lang="id-ID" sz="1200" b="1" dirty="0"/>
              <a:t>(Pasal </a:t>
            </a:r>
            <a:r>
              <a:rPr lang="en-US" sz="1200" b="1" dirty="0"/>
              <a:t>31</a:t>
            </a:r>
            <a:r>
              <a:rPr lang="id-ID" sz="1200" b="1" dirty="0"/>
              <a:t>)</a:t>
            </a:r>
            <a:endParaRPr lang="en-ID" sz="1200" dirty="0"/>
          </a:p>
        </p:txBody>
      </p:sp>
      <p:grpSp>
        <p:nvGrpSpPr>
          <p:cNvPr id="9" name="Group 8"/>
          <p:cNvGrpSpPr/>
          <p:nvPr/>
        </p:nvGrpSpPr>
        <p:grpSpPr>
          <a:xfrm>
            <a:off x="182974" y="599305"/>
            <a:ext cx="771172" cy="588526"/>
            <a:chOff x="182974" y="596163"/>
            <a:chExt cx="771172" cy="588526"/>
          </a:xfrm>
        </p:grpSpPr>
        <p:pic>
          <p:nvPicPr>
            <p:cNvPr id="4" name="Picture 3"/>
            <p:cNvPicPr>
              <a:picLocks noChangeAspect="1"/>
            </p:cNvPicPr>
            <p:nvPr/>
          </p:nvPicPr>
          <p:blipFill>
            <a:blip r:embed="rId2"/>
            <a:stretch>
              <a:fillRect/>
            </a:stretch>
          </p:blipFill>
          <p:spPr>
            <a:xfrm>
              <a:off x="182974" y="596163"/>
              <a:ext cx="771172" cy="588526"/>
            </a:xfrm>
            <a:prstGeom prst="rect">
              <a:avLst/>
            </a:prstGeom>
          </p:spPr>
        </p:pic>
        <p:sp>
          <p:nvSpPr>
            <p:cNvPr id="2" name="Rectangle 1"/>
            <p:cNvSpPr/>
            <p:nvPr/>
          </p:nvSpPr>
          <p:spPr>
            <a:xfrm>
              <a:off x="421294" y="663103"/>
              <a:ext cx="252000" cy="291121"/>
            </a:xfrm>
            <a:prstGeom prst="rect">
              <a:avLst/>
            </a:prstGeom>
            <a:solidFill>
              <a:srgbClr val="F9BE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7</a:t>
              </a:r>
            </a:p>
          </p:txBody>
        </p:sp>
      </p:grpSp>
      <p:sp>
        <p:nvSpPr>
          <p:cNvPr id="11" name="Rectangle 10"/>
          <p:cNvSpPr/>
          <p:nvPr/>
        </p:nvSpPr>
        <p:spPr>
          <a:xfrm>
            <a:off x="1092369" y="3203568"/>
            <a:ext cx="6343614" cy="1200329"/>
          </a:xfrm>
          <a:prstGeom prst="rect">
            <a:avLst/>
          </a:prstGeom>
          <a:solidFill>
            <a:schemeClr val="accent6">
              <a:lumMod val="40000"/>
              <a:lumOff val="60000"/>
            </a:schemeClr>
          </a:solidFill>
        </p:spPr>
        <p:txBody>
          <a:bodyPr wrap="square">
            <a:spAutoFit/>
          </a:bodyPr>
          <a:lstStyle/>
          <a:p>
            <a:pPr algn="just"/>
            <a:r>
              <a:rPr lang="en-US" sz="1200" b="1" dirty="0" err="1"/>
              <a:t>Penghargaan</a:t>
            </a:r>
            <a:r>
              <a:rPr lang="id-ID" sz="1200" b="1" dirty="0"/>
              <a:t>:</a:t>
            </a:r>
            <a:endParaRPr lang="en-US" sz="1200" dirty="0"/>
          </a:p>
          <a:p>
            <a:pPr marL="228600" indent="-228600" algn="just">
              <a:buFont typeface="+mj-lt"/>
              <a:buAutoNum type="arabicPeriod"/>
            </a:pPr>
            <a:r>
              <a:rPr lang="en-US" sz="1200" dirty="0" err="1"/>
              <a:t>Penghargaan</a:t>
            </a:r>
            <a:r>
              <a:rPr lang="en-US" sz="1200" dirty="0"/>
              <a:t> </a:t>
            </a:r>
            <a:r>
              <a:rPr lang="en-US" sz="1200" dirty="0" err="1"/>
              <a:t>diberikan</a:t>
            </a:r>
            <a:r>
              <a:rPr lang="en-US" sz="1200" dirty="0"/>
              <a:t> </a:t>
            </a:r>
            <a:r>
              <a:rPr lang="en-US" sz="1200" dirty="0" err="1"/>
              <a:t>terhadap</a:t>
            </a:r>
            <a:r>
              <a:rPr lang="en-US" sz="1200" dirty="0"/>
              <a:t> </a:t>
            </a:r>
            <a:r>
              <a:rPr lang="en-US" sz="1200" dirty="0" err="1"/>
              <a:t>ketaatan</a:t>
            </a:r>
            <a:r>
              <a:rPr lang="en-US" sz="1200" dirty="0"/>
              <a:t> </a:t>
            </a:r>
            <a:r>
              <a:rPr lang="en-US" sz="1200" dirty="0" err="1"/>
              <a:t>atas</a:t>
            </a:r>
            <a:r>
              <a:rPr lang="en-US" sz="1200" dirty="0"/>
              <a:t> </a:t>
            </a:r>
            <a:r>
              <a:rPr lang="en-US" sz="1200" dirty="0" err="1"/>
              <a:t>pelaksanaan</a:t>
            </a:r>
            <a:r>
              <a:rPr lang="en-US" sz="1200" dirty="0"/>
              <a:t> proses </a:t>
            </a:r>
            <a:r>
              <a:rPr lang="en-US" sz="1200" dirty="0" err="1"/>
              <a:t>penyusunan</a:t>
            </a:r>
            <a:r>
              <a:rPr lang="en-US" sz="1200" dirty="0"/>
              <a:t> </a:t>
            </a:r>
            <a:r>
              <a:rPr lang="en-US" sz="1200" dirty="0" err="1"/>
              <a:t>sistem</a:t>
            </a:r>
            <a:r>
              <a:rPr lang="en-US" sz="1200" dirty="0"/>
              <a:t> </a:t>
            </a:r>
            <a:r>
              <a:rPr lang="en-US" sz="1200" dirty="0" err="1"/>
              <a:t>akuntabilitas</a:t>
            </a:r>
            <a:r>
              <a:rPr lang="en-US" sz="1200" dirty="0"/>
              <a:t> </a:t>
            </a:r>
            <a:r>
              <a:rPr lang="en-US" sz="1200" dirty="0" err="1"/>
              <a:t>pada</a:t>
            </a:r>
            <a:r>
              <a:rPr lang="en-US" sz="1200" dirty="0"/>
              <a:t> unit </a:t>
            </a:r>
            <a:r>
              <a:rPr lang="en-US" sz="1200" dirty="0" err="1"/>
              <a:t>kerja</a:t>
            </a:r>
            <a:r>
              <a:rPr lang="en-US" sz="1200" dirty="0"/>
              <a:t> di </a:t>
            </a:r>
            <a:r>
              <a:rPr lang="en-US" sz="1200" dirty="0" err="1"/>
              <a:t>lingkungan</a:t>
            </a:r>
            <a:r>
              <a:rPr lang="en-US" sz="1200" dirty="0"/>
              <a:t> </a:t>
            </a:r>
            <a:r>
              <a:rPr lang="en-US" sz="1200" dirty="0" err="1"/>
              <a:t>Kementerian</a:t>
            </a:r>
            <a:r>
              <a:rPr lang="en-US" sz="1200" dirty="0"/>
              <a:t> </a:t>
            </a:r>
            <a:r>
              <a:rPr lang="en-US" sz="1200" dirty="0" err="1"/>
              <a:t>melalui</a:t>
            </a:r>
            <a:r>
              <a:rPr lang="en-US" sz="1200" dirty="0"/>
              <a:t> </a:t>
            </a:r>
            <a:r>
              <a:rPr lang="en-US" sz="1200" dirty="0" err="1"/>
              <a:t>penilaian</a:t>
            </a:r>
            <a:r>
              <a:rPr lang="en-US" sz="1200" dirty="0"/>
              <a:t> </a:t>
            </a:r>
            <a:r>
              <a:rPr lang="en-US" sz="1200" dirty="0" err="1"/>
              <a:t>oleh</a:t>
            </a:r>
            <a:r>
              <a:rPr lang="en-US" sz="1200" dirty="0"/>
              <a:t> APIP;</a:t>
            </a:r>
            <a:endParaRPr lang="en-ID" sz="1200" dirty="0"/>
          </a:p>
          <a:p>
            <a:pPr marL="228600" indent="-228600" algn="just">
              <a:buFont typeface="+mj-lt"/>
              <a:buAutoNum type="arabicPeriod"/>
            </a:pPr>
            <a:r>
              <a:rPr lang="en-US" sz="1200" dirty="0" err="1"/>
              <a:t>Penghargaan</a:t>
            </a:r>
            <a:r>
              <a:rPr lang="en-US" sz="1200" dirty="0"/>
              <a:t> </a:t>
            </a:r>
            <a:r>
              <a:rPr lang="en-US" sz="1200" dirty="0" err="1"/>
              <a:t>diberikan</a:t>
            </a:r>
            <a:r>
              <a:rPr lang="en-US" sz="1200" dirty="0"/>
              <a:t> </a:t>
            </a:r>
            <a:r>
              <a:rPr lang="en-US" sz="1200" dirty="0" err="1"/>
              <a:t>terhadap</a:t>
            </a:r>
            <a:r>
              <a:rPr lang="en-US" sz="1200" dirty="0"/>
              <a:t> </a:t>
            </a:r>
            <a:r>
              <a:rPr lang="en-US" sz="1200" dirty="0" err="1"/>
              <a:t>ketaatan</a:t>
            </a:r>
            <a:r>
              <a:rPr lang="en-US" sz="1200" dirty="0"/>
              <a:t> </a:t>
            </a:r>
            <a:r>
              <a:rPr lang="en-US" sz="1200" dirty="0" err="1"/>
              <a:t>atas</a:t>
            </a:r>
            <a:r>
              <a:rPr lang="en-US" sz="1200" dirty="0"/>
              <a:t> </a:t>
            </a:r>
            <a:r>
              <a:rPr lang="en-US" sz="1200" dirty="0" err="1"/>
              <a:t>pelaksanaan</a:t>
            </a:r>
            <a:r>
              <a:rPr lang="en-US" sz="1200" dirty="0"/>
              <a:t> proses </a:t>
            </a:r>
            <a:r>
              <a:rPr lang="en-US" sz="1200" dirty="0" err="1"/>
              <a:t>penerapan</a:t>
            </a:r>
            <a:r>
              <a:rPr lang="en-US" sz="1200" dirty="0"/>
              <a:t> </a:t>
            </a:r>
            <a:r>
              <a:rPr lang="en-US" sz="1200" dirty="0" err="1"/>
              <a:t>Sistem</a:t>
            </a:r>
            <a:r>
              <a:rPr lang="en-US" sz="1200" dirty="0"/>
              <a:t> </a:t>
            </a:r>
            <a:r>
              <a:rPr lang="en-US" sz="1200" dirty="0" err="1"/>
              <a:t>Aplikasi</a:t>
            </a:r>
            <a:r>
              <a:rPr lang="en-US" sz="1200" dirty="0"/>
              <a:t> </a:t>
            </a:r>
            <a:r>
              <a:rPr lang="en-US" sz="1200" dirty="0" err="1"/>
              <a:t>Pengukuran</a:t>
            </a:r>
            <a:r>
              <a:rPr lang="en-US" sz="1200" dirty="0"/>
              <a:t> Kinerja pada Unit </a:t>
            </a:r>
            <a:r>
              <a:rPr lang="en-US" sz="1200" dirty="0" err="1"/>
              <a:t>Kerja</a:t>
            </a:r>
            <a:r>
              <a:rPr lang="en-US" sz="1200" dirty="0"/>
              <a:t> di </a:t>
            </a:r>
            <a:r>
              <a:rPr lang="en-US" sz="1200" dirty="0" err="1"/>
              <a:t>lingkungan</a:t>
            </a:r>
            <a:r>
              <a:rPr lang="en-US" sz="1200" dirty="0"/>
              <a:t> Kementerian.</a:t>
            </a:r>
            <a:endParaRPr lang="id-ID" sz="1200" dirty="0"/>
          </a:p>
          <a:p>
            <a:pPr algn="just"/>
            <a:r>
              <a:rPr lang="id-ID" sz="1200" b="1" dirty="0"/>
              <a:t>(Pasal </a:t>
            </a:r>
            <a:r>
              <a:rPr lang="en-US" sz="1200" b="1" dirty="0"/>
              <a:t>38 &amp; 39 </a:t>
            </a:r>
            <a:r>
              <a:rPr lang="id-ID" sz="1200" b="1" dirty="0"/>
              <a:t>)</a:t>
            </a:r>
            <a:endParaRPr lang="en-US" sz="1200" dirty="0"/>
          </a:p>
        </p:txBody>
      </p:sp>
      <p:grpSp>
        <p:nvGrpSpPr>
          <p:cNvPr id="12" name="Group 11"/>
          <p:cNvGrpSpPr/>
          <p:nvPr/>
        </p:nvGrpSpPr>
        <p:grpSpPr>
          <a:xfrm>
            <a:off x="182974" y="3203568"/>
            <a:ext cx="771172" cy="588526"/>
            <a:chOff x="182974" y="596163"/>
            <a:chExt cx="771172" cy="588526"/>
          </a:xfrm>
        </p:grpSpPr>
        <p:pic>
          <p:nvPicPr>
            <p:cNvPr id="13" name="Picture 12"/>
            <p:cNvPicPr>
              <a:picLocks noChangeAspect="1"/>
            </p:cNvPicPr>
            <p:nvPr/>
          </p:nvPicPr>
          <p:blipFill>
            <a:blip r:embed="rId2"/>
            <a:stretch>
              <a:fillRect/>
            </a:stretch>
          </p:blipFill>
          <p:spPr>
            <a:xfrm>
              <a:off x="182974" y="596163"/>
              <a:ext cx="771172" cy="588526"/>
            </a:xfrm>
            <a:prstGeom prst="rect">
              <a:avLst/>
            </a:prstGeom>
          </p:spPr>
        </p:pic>
        <p:sp>
          <p:nvSpPr>
            <p:cNvPr id="14" name="Rectangle 13"/>
            <p:cNvSpPr/>
            <p:nvPr/>
          </p:nvSpPr>
          <p:spPr>
            <a:xfrm>
              <a:off x="421294" y="663103"/>
              <a:ext cx="252000" cy="291121"/>
            </a:xfrm>
            <a:prstGeom prst="rect">
              <a:avLst/>
            </a:prstGeom>
            <a:solidFill>
              <a:srgbClr val="F9BE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8</a:t>
              </a:r>
            </a:p>
          </p:txBody>
        </p:sp>
      </p:grpSp>
      <p:sp>
        <p:nvSpPr>
          <p:cNvPr id="15" name="Slide Number Placeholder 2">
            <a:extLst>
              <a:ext uri="{FF2B5EF4-FFF2-40B4-BE49-F238E27FC236}">
                <a16:creationId xmlns:a16="http://schemas.microsoft.com/office/drawing/2014/main" id="{49BBE483-962D-4F65-BF62-B305D2B12036}"/>
              </a:ext>
            </a:extLst>
          </p:cNvPr>
          <p:cNvSpPr>
            <a:spLocks noGrp="1"/>
          </p:cNvSpPr>
          <p:nvPr/>
        </p:nvSpPr>
        <p:spPr>
          <a:xfrm>
            <a:off x="7113276" y="5006975"/>
            <a:ext cx="446405" cy="251460"/>
          </a:xfrm>
          <a:prstGeom prst="rect">
            <a:avLst/>
          </a:prstGeom>
          <a:solidFill>
            <a:srgbClr val="F9BE19"/>
          </a:solidFill>
        </p:spPr>
        <p:txBody>
          <a:bodyPr vert="horz" lIns="91365" tIns="45684" rIns="91365" bIns="45684"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32">
              <a:defRPr/>
            </a:pPr>
            <a:fld id="{05502A5B-6024-440D-A5A9-5A109256076E}" type="slidenum">
              <a:rPr lang="en-US" b="1">
                <a:solidFill>
                  <a:schemeClr val="tx1"/>
                </a:solidFill>
                <a:latin typeface="Calibri" panose="020F0502020204030204"/>
              </a:rPr>
              <a:pPr defTabSz="913632">
                <a:defRPr/>
              </a:pPr>
              <a:t>17</a:t>
            </a:fld>
            <a:endParaRPr lang="en-US" b="1">
              <a:solidFill>
                <a:schemeClr val="tx1"/>
              </a:solidFill>
              <a:latin typeface="Calibri" panose="020F0502020204030204"/>
            </a:endParaRPr>
          </a:p>
        </p:txBody>
      </p:sp>
    </p:spTree>
    <p:extLst>
      <p:ext uri="{BB962C8B-B14F-4D97-AF65-F5344CB8AC3E}">
        <p14:creationId xmlns:p14="http://schemas.microsoft.com/office/powerpoint/2010/main" val="2828897397"/>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213842" y="419140"/>
            <a:ext cx="7598410" cy="344170"/>
          </a:xfrm>
        </p:spPr>
        <p:txBody>
          <a:bodyPr>
            <a:noAutofit/>
          </a:bodyPr>
          <a:lstStyle/>
          <a:p>
            <a:r>
              <a:rPr lang="en-US" dirty="0" err="1"/>
              <a:t>Lanjutan</a:t>
            </a:r>
            <a:r>
              <a:rPr lang="en-US" dirty="0"/>
              <a:t>…(</a:t>
            </a:r>
            <a:r>
              <a:rPr lang="en-US" i="1" dirty="0"/>
              <a:t>DASHBOARD </a:t>
            </a:r>
            <a:r>
              <a:rPr lang="en-US" dirty="0"/>
              <a:t>PANTAUAN/STATUS PENGUMPULAN DATA)</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6978" y="1435384"/>
            <a:ext cx="6217384" cy="2410283"/>
          </a:xfrm>
          <a:prstGeom prst="rect">
            <a:avLst/>
          </a:prstGeom>
        </p:spPr>
      </p:pic>
      <p:cxnSp>
        <p:nvCxnSpPr>
          <p:cNvPr id="5" name="Straight Arrow Connector 4"/>
          <p:cNvCxnSpPr/>
          <p:nvPr/>
        </p:nvCxnSpPr>
        <p:spPr>
          <a:xfrm flipH="1">
            <a:off x="1370193" y="2333095"/>
            <a:ext cx="1795423" cy="165367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85335" y="4024148"/>
            <a:ext cx="1165552" cy="276926"/>
          </a:xfrm>
          <a:prstGeom prst="rect">
            <a:avLst/>
          </a:prstGeom>
          <a:noFill/>
        </p:spPr>
        <p:txBody>
          <a:bodyPr wrap="none" lIns="91365" tIns="45684" rIns="91365" bIns="45684" rtlCol="0">
            <a:spAutoFit/>
          </a:bodyPr>
          <a:lstStyle/>
          <a:p>
            <a:pPr defTabSz="913632" fontAlgn="base">
              <a:spcBef>
                <a:spcPct val="0"/>
              </a:spcBef>
              <a:spcAft>
                <a:spcPct val="0"/>
              </a:spcAft>
              <a:defRPr/>
            </a:pPr>
            <a:r>
              <a:rPr lang="en-US" sz="1200" dirty="0" err="1">
                <a:solidFill>
                  <a:prstClr val="black"/>
                </a:solidFill>
                <a:latin typeface="Arial" panose="020B0604020202020204" pitchFamily="34" charset="0"/>
                <a:cs typeface="Arial" panose="020B0604020202020204" pitchFamily="34" charset="0"/>
              </a:rPr>
              <a:t>Belum</a:t>
            </a:r>
            <a:r>
              <a:rPr lang="en-US" sz="1200" dirty="0">
                <a:solidFill>
                  <a:prstClr val="black"/>
                </a:solidFill>
                <a:latin typeface="Arial" panose="020B0604020202020204" pitchFamily="34" charset="0"/>
                <a:cs typeface="Arial" panose="020B0604020202020204" pitchFamily="34" charset="0"/>
              </a:rPr>
              <a:t> </a:t>
            </a:r>
            <a:r>
              <a:rPr lang="en-US" sz="1200" dirty="0" err="1">
                <a:solidFill>
                  <a:prstClr val="black"/>
                </a:solidFill>
                <a:latin typeface="Arial" panose="020B0604020202020204" pitchFamily="34" charset="0"/>
                <a:cs typeface="Arial" panose="020B0604020202020204" pitchFamily="34" charset="0"/>
              </a:rPr>
              <a:t>ada</a:t>
            </a:r>
            <a:r>
              <a:rPr lang="en-US" sz="1200" dirty="0">
                <a:solidFill>
                  <a:prstClr val="black"/>
                </a:solidFill>
                <a:latin typeface="Arial" panose="020B0604020202020204" pitchFamily="34" charset="0"/>
                <a:cs typeface="Arial" panose="020B0604020202020204" pitchFamily="34" charset="0"/>
              </a:rPr>
              <a:t> PK</a:t>
            </a:r>
          </a:p>
        </p:txBody>
      </p:sp>
      <p:cxnSp>
        <p:nvCxnSpPr>
          <p:cNvPr id="7" name="Straight Arrow Connector 6"/>
          <p:cNvCxnSpPr/>
          <p:nvPr/>
        </p:nvCxnSpPr>
        <p:spPr>
          <a:xfrm flipH="1">
            <a:off x="3401860" y="3325297"/>
            <a:ext cx="755967" cy="66147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837713" y="4013089"/>
            <a:ext cx="3081141" cy="276926"/>
          </a:xfrm>
          <a:prstGeom prst="rect">
            <a:avLst/>
          </a:prstGeom>
          <a:noFill/>
        </p:spPr>
        <p:txBody>
          <a:bodyPr wrap="none" lIns="91365" tIns="45684" rIns="91365" bIns="45684" rtlCol="0">
            <a:spAutoFit/>
          </a:bodyPr>
          <a:lstStyle/>
          <a:p>
            <a:pPr defTabSz="913632" fontAlgn="base">
              <a:spcBef>
                <a:spcPct val="0"/>
              </a:spcBef>
              <a:spcAft>
                <a:spcPct val="0"/>
              </a:spcAft>
              <a:defRPr/>
            </a:pPr>
            <a:r>
              <a:rPr lang="en-US" sz="1200" dirty="0">
                <a:solidFill>
                  <a:prstClr val="black"/>
                </a:solidFill>
                <a:latin typeface="Arial" panose="020B0604020202020204" pitchFamily="34" charset="0"/>
                <a:cs typeface="Arial" panose="020B0604020202020204" pitchFamily="34" charset="0"/>
              </a:rPr>
              <a:t>PK </a:t>
            </a:r>
            <a:r>
              <a:rPr lang="en-US" sz="1200" dirty="0" err="1">
                <a:solidFill>
                  <a:prstClr val="black"/>
                </a:solidFill>
                <a:latin typeface="Arial" panose="020B0604020202020204" pitchFamily="34" charset="0"/>
                <a:cs typeface="Arial" panose="020B0604020202020204" pitchFamily="34" charset="0"/>
              </a:rPr>
              <a:t>sudah</a:t>
            </a:r>
            <a:r>
              <a:rPr lang="en-US" sz="1200" dirty="0">
                <a:solidFill>
                  <a:prstClr val="black"/>
                </a:solidFill>
                <a:latin typeface="Arial" panose="020B0604020202020204" pitchFamily="34" charset="0"/>
                <a:cs typeface="Arial" panose="020B0604020202020204" pitchFamily="34" charset="0"/>
              </a:rPr>
              <a:t> </a:t>
            </a:r>
            <a:r>
              <a:rPr lang="en-US" sz="1200" dirty="0" err="1">
                <a:solidFill>
                  <a:prstClr val="black"/>
                </a:solidFill>
                <a:latin typeface="Arial" panose="020B0604020202020204" pitchFamily="34" charset="0"/>
                <a:cs typeface="Arial" panose="020B0604020202020204" pitchFamily="34" charset="0"/>
              </a:rPr>
              <a:t>ada</a:t>
            </a:r>
            <a:r>
              <a:rPr lang="en-US" sz="1200" dirty="0">
                <a:solidFill>
                  <a:prstClr val="black"/>
                </a:solidFill>
                <a:latin typeface="Arial" panose="020B0604020202020204" pitchFamily="34" charset="0"/>
                <a:cs typeface="Arial" panose="020B0604020202020204" pitchFamily="34" charset="0"/>
              </a:rPr>
              <a:t> </a:t>
            </a:r>
            <a:r>
              <a:rPr lang="en-US" sz="1200" dirty="0" err="1">
                <a:solidFill>
                  <a:prstClr val="black"/>
                </a:solidFill>
                <a:latin typeface="Arial" panose="020B0604020202020204" pitchFamily="34" charset="0"/>
                <a:cs typeface="Arial" panose="020B0604020202020204" pitchFamily="34" charset="0"/>
              </a:rPr>
              <a:t>tapi</a:t>
            </a:r>
            <a:r>
              <a:rPr lang="en-US" sz="1200" dirty="0">
                <a:solidFill>
                  <a:prstClr val="black"/>
                </a:solidFill>
                <a:latin typeface="Arial" panose="020B0604020202020204" pitchFamily="34" charset="0"/>
                <a:cs typeface="Arial" panose="020B0604020202020204" pitchFamily="34" charset="0"/>
              </a:rPr>
              <a:t> </a:t>
            </a:r>
            <a:r>
              <a:rPr lang="en-US" sz="1200" dirty="0" err="1">
                <a:solidFill>
                  <a:prstClr val="black"/>
                </a:solidFill>
                <a:latin typeface="Arial" panose="020B0604020202020204" pitchFamily="34" charset="0"/>
                <a:cs typeface="Arial" panose="020B0604020202020204" pitchFamily="34" charset="0"/>
              </a:rPr>
              <a:t>realisasi</a:t>
            </a:r>
            <a:r>
              <a:rPr lang="en-US" sz="1200" dirty="0">
                <a:solidFill>
                  <a:prstClr val="black"/>
                </a:solidFill>
                <a:latin typeface="Arial" panose="020B0604020202020204" pitchFamily="34" charset="0"/>
                <a:cs typeface="Arial" panose="020B0604020202020204" pitchFamily="34" charset="0"/>
              </a:rPr>
              <a:t> </a:t>
            </a:r>
            <a:r>
              <a:rPr lang="en-US" sz="1200" dirty="0" err="1">
                <a:solidFill>
                  <a:prstClr val="black"/>
                </a:solidFill>
                <a:latin typeface="Arial" panose="020B0604020202020204" pitchFamily="34" charset="0"/>
                <a:cs typeface="Arial" panose="020B0604020202020204" pitchFamily="34" charset="0"/>
              </a:rPr>
              <a:t>belum</a:t>
            </a:r>
            <a:r>
              <a:rPr lang="en-US" sz="1200" dirty="0">
                <a:solidFill>
                  <a:prstClr val="black"/>
                </a:solidFill>
                <a:latin typeface="Arial" panose="020B0604020202020204" pitchFamily="34" charset="0"/>
                <a:cs typeface="Arial" panose="020B0604020202020204" pitchFamily="34" charset="0"/>
              </a:rPr>
              <a:t> </a:t>
            </a:r>
            <a:r>
              <a:rPr lang="en-US" sz="1200" dirty="0" err="1">
                <a:solidFill>
                  <a:prstClr val="black"/>
                </a:solidFill>
                <a:latin typeface="Arial" panose="020B0604020202020204" pitchFamily="34" charset="0"/>
                <a:cs typeface="Arial" panose="020B0604020202020204" pitchFamily="34" charset="0"/>
              </a:rPr>
              <a:t>lengkap</a:t>
            </a:r>
            <a:endParaRPr lang="en-US" sz="1200" dirty="0">
              <a:solidFill>
                <a:prstClr val="black"/>
              </a:solidFill>
              <a:latin typeface="Arial" panose="020B0604020202020204" pitchFamily="34" charset="0"/>
              <a:cs typeface="Arial" panose="020B0604020202020204" pitchFamily="34" charset="0"/>
            </a:endParaRPr>
          </a:p>
        </p:txBody>
      </p:sp>
      <p:cxnSp>
        <p:nvCxnSpPr>
          <p:cNvPr id="9" name="Straight Arrow Connector 8"/>
          <p:cNvCxnSpPr/>
          <p:nvPr/>
        </p:nvCxnSpPr>
        <p:spPr>
          <a:xfrm>
            <a:off x="5622508" y="3325297"/>
            <a:ext cx="236240" cy="66147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826937" y="4024148"/>
            <a:ext cx="2707641" cy="276926"/>
          </a:xfrm>
          <a:prstGeom prst="rect">
            <a:avLst/>
          </a:prstGeom>
          <a:noFill/>
        </p:spPr>
        <p:txBody>
          <a:bodyPr wrap="none" lIns="91365" tIns="45684" rIns="91365" bIns="45684" rtlCol="0">
            <a:spAutoFit/>
          </a:bodyPr>
          <a:lstStyle/>
          <a:p>
            <a:pPr defTabSz="913632" fontAlgn="base">
              <a:spcBef>
                <a:spcPct val="0"/>
              </a:spcBef>
              <a:spcAft>
                <a:spcPct val="0"/>
              </a:spcAft>
              <a:defRPr/>
            </a:pPr>
            <a:r>
              <a:rPr lang="en-US" sz="1200" dirty="0">
                <a:solidFill>
                  <a:prstClr val="black"/>
                </a:solidFill>
                <a:latin typeface="Arial" panose="020B0604020202020204" pitchFamily="34" charset="0"/>
                <a:cs typeface="Arial" panose="020B0604020202020204" pitchFamily="34" charset="0"/>
              </a:rPr>
              <a:t>PK </a:t>
            </a:r>
            <a:r>
              <a:rPr lang="en-US" sz="1200" dirty="0" err="1">
                <a:solidFill>
                  <a:prstClr val="black"/>
                </a:solidFill>
                <a:latin typeface="Arial" panose="020B0604020202020204" pitchFamily="34" charset="0"/>
                <a:cs typeface="Arial" panose="020B0604020202020204" pitchFamily="34" charset="0"/>
              </a:rPr>
              <a:t>sudah</a:t>
            </a:r>
            <a:r>
              <a:rPr lang="en-US" sz="1200" dirty="0">
                <a:solidFill>
                  <a:prstClr val="black"/>
                </a:solidFill>
                <a:latin typeface="Arial" panose="020B0604020202020204" pitchFamily="34" charset="0"/>
                <a:cs typeface="Arial" panose="020B0604020202020204" pitchFamily="34" charset="0"/>
              </a:rPr>
              <a:t> </a:t>
            </a:r>
            <a:r>
              <a:rPr lang="en-US" sz="1200" dirty="0" err="1">
                <a:solidFill>
                  <a:prstClr val="black"/>
                </a:solidFill>
                <a:latin typeface="Arial" panose="020B0604020202020204" pitchFamily="34" charset="0"/>
                <a:cs typeface="Arial" panose="020B0604020202020204" pitchFamily="34" charset="0"/>
              </a:rPr>
              <a:t>ada</a:t>
            </a:r>
            <a:r>
              <a:rPr lang="en-US" sz="1200" dirty="0">
                <a:solidFill>
                  <a:prstClr val="black"/>
                </a:solidFill>
                <a:latin typeface="Arial" panose="020B0604020202020204" pitchFamily="34" charset="0"/>
                <a:cs typeface="Arial" panose="020B0604020202020204" pitchFamily="34" charset="0"/>
              </a:rPr>
              <a:t> </a:t>
            </a:r>
            <a:r>
              <a:rPr lang="en-US" sz="1200" dirty="0" err="1">
                <a:solidFill>
                  <a:prstClr val="black"/>
                </a:solidFill>
                <a:latin typeface="Arial" panose="020B0604020202020204" pitchFamily="34" charset="0"/>
                <a:cs typeface="Arial" panose="020B0604020202020204" pitchFamily="34" charset="0"/>
              </a:rPr>
              <a:t>tapi</a:t>
            </a:r>
            <a:r>
              <a:rPr lang="en-US" sz="1200" dirty="0">
                <a:solidFill>
                  <a:prstClr val="black"/>
                </a:solidFill>
                <a:latin typeface="Arial" panose="020B0604020202020204" pitchFamily="34" charset="0"/>
                <a:cs typeface="Arial" panose="020B0604020202020204" pitchFamily="34" charset="0"/>
              </a:rPr>
              <a:t> </a:t>
            </a:r>
            <a:r>
              <a:rPr lang="en-US" sz="1200" dirty="0" err="1">
                <a:solidFill>
                  <a:prstClr val="black"/>
                </a:solidFill>
                <a:latin typeface="Arial" panose="020B0604020202020204" pitchFamily="34" charset="0"/>
                <a:cs typeface="Arial" panose="020B0604020202020204" pitchFamily="34" charset="0"/>
              </a:rPr>
              <a:t>tidak</a:t>
            </a:r>
            <a:r>
              <a:rPr lang="en-US" sz="1200" dirty="0">
                <a:solidFill>
                  <a:prstClr val="black"/>
                </a:solidFill>
                <a:latin typeface="Arial" panose="020B0604020202020204" pitchFamily="34" charset="0"/>
                <a:cs typeface="Arial" panose="020B0604020202020204" pitchFamily="34" charset="0"/>
              </a:rPr>
              <a:t> </a:t>
            </a:r>
            <a:r>
              <a:rPr lang="en-US" sz="1200" dirty="0" err="1">
                <a:solidFill>
                  <a:prstClr val="black"/>
                </a:solidFill>
                <a:latin typeface="Arial" panose="020B0604020202020204" pitchFamily="34" charset="0"/>
                <a:cs typeface="Arial" panose="020B0604020202020204" pitchFamily="34" charset="0"/>
              </a:rPr>
              <a:t>ada</a:t>
            </a:r>
            <a:r>
              <a:rPr lang="en-US" sz="1200" dirty="0">
                <a:solidFill>
                  <a:prstClr val="black"/>
                </a:solidFill>
                <a:latin typeface="Arial" panose="020B0604020202020204" pitchFamily="34" charset="0"/>
                <a:cs typeface="Arial" panose="020B0604020202020204" pitchFamily="34" charset="0"/>
              </a:rPr>
              <a:t> </a:t>
            </a:r>
            <a:r>
              <a:rPr lang="en-US" sz="1200" dirty="0" err="1">
                <a:solidFill>
                  <a:prstClr val="black"/>
                </a:solidFill>
                <a:latin typeface="Arial" panose="020B0604020202020204" pitchFamily="34" charset="0"/>
                <a:cs typeface="Arial" panose="020B0604020202020204" pitchFamily="34" charset="0"/>
              </a:rPr>
              <a:t>realisasi</a:t>
            </a:r>
            <a:endParaRPr lang="en-US" sz="1200" dirty="0">
              <a:solidFill>
                <a:prstClr val="black"/>
              </a:solidFill>
              <a:latin typeface="Arial" panose="020B0604020202020204" pitchFamily="34" charset="0"/>
              <a:cs typeface="Arial" panose="020B0604020202020204" pitchFamily="34" charset="0"/>
            </a:endParaRPr>
          </a:p>
        </p:txBody>
      </p:sp>
      <p:sp>
        <p:nvSpPr>
          <p:cNvPr id="11" name="Title 1"/>
          <p:cNvSpPr txBox="1"/>
          <p:nvPr/>
        </p:nvSpPr>
        <p:spPr>
          <a:xfrm>
            <a:off x="505518" y="1158954"/>
            <a:ext cx="1010861" cy="276430"/>
          </a:xfrm>
          <a:prstGeom prst="rect">
            <a:avLst/>
          </a:prstGeom>
        </p:spPr>
        <p:txBody>
          <a:bodyPr vert="horz" lIns="56649" tIns="28324" rIns="56649" bIns="28324" rtlCol="0" anchor="ctr">
            <a:noAutofit/>
          </a:bodyPr>
          <a:lstStyle>
            <a:lvl1pPr algn="l" defTabSz="914400" rtl="0" eaLnBrk="1" latinLnBrk="0" hangingPunct="1">
              <a:lnSpc>
                <a:spcPct val="90000"/>
              </a:lnSpc>
              <a:spcBef>
                <a:spcPct val="0"/>
              </a:spcBef>
              <a:buNone/>
              <a:defRPr sz="2800" b="1" kern="1200">
                <a:solidFill>
                  <a:schemeClr val="tx1"/>
                </a:solidFill>
                <a:latin typeface="+mn-lt"/>
                <a:ea typeface="+mj-ea"/>
                <a:cs typeface="+mj-cs"/>
              </a:defRPr>
            </a:lvl1pPr>
          </a:lstStyle>
          <a:p>
            <a:r>
              <a:rPr lang="en-US" sz="1600" dirty="0"/>
              <a:t>CONTOH</a:t>
            </a:r>
            <a:r>
              <a:rPr lang="id-ID" sz="1600" dirty="0"/>
              <a:t>:</a:t>
            </a:r>
            <a:endParaRPr lang="en-US" sz="1600" dirty="0"/>
          </a:p>
        </p:txBody>
      </p:sp>
      <p:sp>
        <p:nvSpPr>
          <p:cNvPr id="12" name="Slide Number Placeholder 2"/>
          <p:cNvSpPr>
            <a:spLocks noGrp="1"/>
          </p:cNvSpPr>
          <p:nvPr/>
        </p:nvSpPr>
        <p:spPr>
          <a:xfrm>
            <a:off x="7113276" y="5006975"/>
            <a:ext cx="446405" cy="251460"/>
          </a:xfrm>
          <a:prstGeom prst="rect">
            <a:avLst/>
          </a:prstGeom>
          <a:solidFill>
            <a:srgbClr val="F9BE19"/>
          </a:solidFill>
        </p:spPr>
        <p:txBody>
          <a:bodyPr vert="horz" lIns="91365" tIns="45684" rIns="91365" bIns="45684"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32">
              <a:defRPr/>
            </a:pPr>
            <a:fld id="{05502A5B-6024-440D-A5A9-5A109256076E}" type="slidenum">
              <a:rPr lang="en-US" b="1">
                <a:solidFill>
                  <a:schemeClr val="tx1"/>
                </a:solidFill>
                <a:latin typeface="Calibri" panose="020F0502020204030204"/>
              </a:rPr>
              <a:pPr defTabSz="913632">
                <a:defRPr/>
              </a:pPr>
              <a:t>170</a:t>
            </a:fld>
            <a:endParaRPr lang="en-US" b="1">
              <a:solidFill>
                <a:schemeClr val="tx1"/>
              </a:solidFill>
              <a:latin typeface="Calibri" panose="020F0502020204030204"/>
            </a:endParaRPr>
          </a:p>
        </p:txBody>
      </p:sp>
    </p:spTree>
    <p:extLst>
      <p:ext uri="{BB962C8B-B14F-4D97-AF65-F5344CB8AC3E}">
        <p14:creationId xmlns:p14="http://schemas.microsoft.com/office/powerpoint/2010/main" val="2231512235"/>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283489" y="446849"/>
            <a:ext cx="6520220" cy="344032"/>
          </a:xfrm>
        </p:spPr>
        <p:txBody>
          <a:bodyPr>
            <a:noAutofit/>
          </a:bodyPr>
          <a:lstStyle/>
          <a:p>
            <a:pPr algn="l"/>
            <a:r>
              <a:rPr lang="en-US" dirty="0" err="1"/>
              <a:t>Lanjutan</a:t>
            </a:r>
            <a:r>
              <a:rPr lang="en-US" dirty="0"/>
              <a:t>…(DETAIL TIDAK LENGKAP)</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3239" y="1340883"/>
            <a:ext cx="5328000" cy="2802364"/>
          </a:xfrm>
          <a:prstGeom prst="rect">
            <a:avLst/>
          </a:prstGeom>
        </p:spPr>
      </p:pic>
      <p:sp>
        <p:nvSpPr>
          <p:cNvPr id="5" name="TextBox 4"/>
          <p:cNvSpPr txBox="1"/>
          <p:nvPr/>
        </p:nvSpPr>
        <p:spPr>
          <a:xfrm>
            <a:off x="245389" y="3136309"/>
            <a:ext cx="1795533" cy="276926"/>
          </a:xfrm>
          <a:prstGeom prst="rect">
            <a:avLst/>
          </a:prstGeom>
          <a:noFill/>
        </p:spPr>
        <p:txBody>
          <a:bodyPr wrap="none" lIns="91365" tIns="45684" rIns="91365" bIns="45684" rtlCol="0">
            <a:spAutoFit/>
          </a:bodyPr>
          <a:lstStyle/>
          <a:p>
            <a:pPr defTabSz="913632" fontAlgn="base">
              <a:spcBef>
                <a:spcPct val="0"/>
              </a:spcBef>
              <a:spcAft>
                <a:spcPct val="0"/>
              </a:spcAft>
              <a:defRPr/>
            </a:pPr>
            <a:r>
              <a:rPr lang="en-US" sz="1200" dirty="0">
                <a:solidFill>
                  <a:prstClr val="black"/>
                </a:solidFill>
                <a:latin typeface="Arial" panose="020B0604020202020204" pitchFamily="34" charset="0"/>
                <a:cs typeface="Arial" panose="020B0604020202020204" pitchFamily="34" charset="0"/>
              </a:rPr>
              <a:t>IKK </a:t>
            </a:r>
            <a:r>
              <a:rPr lang="en-US" sz="1200" dirty="0" err="1">
                <a:solidFill>
                  <a:prstClr val="black"/>
                </a:solidFill>
                <a:latin typeface="Arial" panose="020B0604020202020204" pitchFamily="34" charset="0"/>
                <a:cs typeface="Arial" panose="020B0604020202020204" pitchFamily="34" charset="0"/>
              </a:rPr>
              <a:t>belum</a:t>
            </a:r>
            <a:r>
              <a:rPr lang="en-US" sz="1200" dirty="0">
                <a:solidFill>
                  <a:prstClr val="black"/>
                </a:solidFill>
                <a:latin typeface="Arial" panose="020B0604020202020204" pitchFamily="34" charset="0"/>
                <a:cs typeface="Arial" panose="020B0604020202020204" pitchFamily="34" charset="0"/>
              </a:rPr>
              <a:t> </a:t>
            </a:r>
            <a:r>
              <a:rPr lang="en-US" sz="1200" dirty="0" err="1">
                <a:solidFill>
                  <a:prstClr val="black"/>
                </a:solidFill>
                <a:latin typeface="Arial" panose="020B0604020202020204" pitchFamily="34" charset="0"/>
                <a:cs typeface="Arial" panose="020B0604020202020204" pitchFamily="34" charset="0"/>
              </a:rPr>
              <a:t>ada</a:t>
            </a:r>
            <a:r>
              <a:rPr lang="en-US" sz="1200" dirty="0">
                <a:solidFill>
                  <a:prstClr val="black"/>
                </a:solidFill>
                <a:latin typeface="Arial" panose="020B0604020202020204" pitchFamily="34" charset="0"/>
                <a:cs typeface="Arial" panose="020B0604020202020204" pitchFamily="34" charset="0"/>
              </a:rPr>
              <a:t> </a:t>
            </a:r>
            <a:r>
              <a:rPr lang="en-US" sz="1200" dirty="0" err="1">
                <a:solidFill>
                  <a:prstClr val="black"/>
                </a:solidFill>
                <a:latin typeface="Arial" panose="020B0604020202020204" pitchFamily="34" charset="0"/>
                <a:cs typeface="Arial" panose="020B0604020202020204" pitchFamily="34" charset="0"/>
              </a:rPr>
              <a:t>realisasi</a:t>
            </a:r>
            <a:endParaRPr lang="en-US" sz="1200" dirty="0">
              <a:solidFill>
                <a:prstClr val="black"/>
              </a:solidFill>
              <a:latin typeface="Arial" panose="020B0604020202020204" pitchFamily="34" charset="0"/>
              <a:cs typeface="Arial" panose="020B0604020202020204" pitchFamily="34" charset="0"/>
            </a:endParaRPr>
          </a:p>
        </p:txBody>
      </p:sp>
      <p:cxnSp>
        <p:nvCxnSpPr>
          <p:cNvPr id="6" name="Straight Arrow Connector 5"/>
          <p:cNvCxnSpPr/>
          <p:nvPr/>
        </p:nvCxnSpPr>
        <p:spPr>
          <a:xfrm flipH="1">
            <a:off x="1086703" y="2096855"/>
            <a:ext cx="2787630" cy="99220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7" name="Title 1"/>
          <p:cNvSpPr txBox="1"/>
          <p:nvPr/>
        </p:nvSpPr>
        <p:spPr>
          <a:xfrm>
            <a:off x="1983238" y="962718"/>
            <a:ext cx="958081" cy="378165"/>
          </a:xfrm>
          <a:prstGeom prst="rect">
            <a:avLst/>
          </a:prstGeom>
        </p:spPr>
        <p:txBody>
          <a:bodyPr vert="horz" lIns="56649" tIns="28324" rIns="56649" bIns="28324" rtlCol="0" anchor="ctr">
            <a:noAutofit/>
          </a:bodyPr>
          <a:lstStyle>
            <a:lvl1pPr algn="l" defTabSz="914400" rtl="0" eaLnBrk="1" latinLnBrk="0" hangingPunct="1">
              <a:lnSpc>
                <a:spcPct val="90000"/>
              </a:lnSpc>
              <a:spcBef>
                <a:spcPct val="0"/>
              </a:spcBef>
              <a:buNone/>
              <a:defRPr sz="2800" b="1" kern="1200">
                <a:solidFill>
                  <a:schemeClr val="tx1"/>
                </a:solidFill>
                <a:latin typeface="+mn-lt"/>
                <a:ea typeface="+mj-ea"/>
                <a:cs typeface="+mj-cs"/>
              </a:defRPr>
            </a:lvl1pPr>
          </a:lstStyle>
          <a:p>
            <a:r>
              <a:rPr lang="en-US" sz="1600" dirty="0"/>
              <a:t>CONTOH</a:t>
            </a:r>
            <a:r>
              <a:rPr lang="id-ID" sz="1600" dirty="0"/>
              <a:t>:</a:t>
            </a:r>
            <a:endParaRPr lang="en-US" sz="1600" dirty="0"/>
          </a:p>
        </p:txBody>
      </p:sp>
      <p:sp>
        <p:nvSpPr>
          <p:cNvPr id="8" name="Slide Number Placeholder 2"/>
          <p:cNvSpPr>
            <a:spLocks noGrp="1"/>
          </p:cNvSpPr>
          <p:nvPr/>
        </p:nvSpPr>
        <p:spPr>
          <a:xfrm>
            <a:off x="7113276" y="5006975"/>
            <a:ext cx="446405" cy="251460"/>
          </a:xfrm>
          <a:prstGeom prst="rect">
            <a:avLst/>
          </a:prstGeom>
          <a:solidFill>
            <a:srgbClr val="F9BE19"/>
          </a:solidFill>
        </p:spPr>
        <p:txBody>
          <a:bodyPr vert="horz" lIns="91365" tIns="45684" rIns="91365" bIns="45684"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32">
              <a:defRPr/>
            </a:pPr>
            <a:fld id="{05502A5B-6024-440D-A5A9-5A109256076E}" type="slidenum">
              <a:rPr lang="en-US" b="1">
                <a:solidFill>
                  <a:schemeClr val="tx1"/>
                </a:solidFill>
                <a:latin typeface="Calibri" panose="020F0502020204030204"/>
              </a:rPr>
              <a:pPr defTabSz="913632">
                <a:defRPr/>
              </a:pPr>
              <a:t>171</a:t>
            </a:fld>
            <a:endParaRPr lang="en-US" b="1">
              <a:solidFill>
                <a:schemeClr val="tx1"/>
              </a:solidFill>
              <a:latin typeface="Calibri" panose="020F0502020204030204"/>
            </a:endParaRPr>
          </a:p>
        </p:txBody>
      </p:sp>
    </p:spTree>
    <p:extLst>
      <p:ext uri="{BB962C8B-B14F-4D97-AF65-F5344CB8AC3E}">
        <p14:creationId xmlns:p14="http://schemas.microsoft.com/office/powerpoint/2010/main" val="972744630"/>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126808" y="276093"/>
            <a:ext cx="6520220" cy="344032"/>
          </a:xfrm>
        </p:spPr>
        <p:txBody>
          <a:bodyPr>
            <a:noAutofit/>
          </a:bodyPr>
          <a:lstStyle/>
          <a:p>
            <a:pPr algn="l"/>
            <a:r>
              <a:rPr lang="en-US" dirty="0" err="1"/>
              <a:t>Lanjutan</a:t>
            </a:r>
            <a:r>
              <a:rPr lang="en-US" dirty="0"/>
              <a:t>…(DETAIL KOSONG)</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6241" y="1482627"/>
            <a:ext cx="5008285" cy="2581110"/>
          </a:xfrm>
          <a:prstGeom prst="rect">
            <a:avLst/>
          </a:prstGeom>
        </p:spPr>
      </p:pic>
      <p:sp>
        <p:nvSpPr>
          <p:cNvPr id="5" name="TextBox 4"/>
          <p:cNvSpPr txBox="1"/>
          <p:nvPr/>
        </p:nvSpPr>
        <p:spPr>
          <a:xfrm>
            <a:off x="5408087" y="3124105"/>
            <a:ext cx="2253992" cy="276926"/>
          </a:xfrm>
          <a:prstGeom prst="rect">
            <a:avLst/>
          </a:prstGeom>
          <a:noFill/>
        </p:spPr>
        <p:txBody>
          <a:bodyPr wrap="none" lIns="91365" tIns="45684" rIns="91365" bIns="45684" rtlCol="0">
            <a:spAutoFit/>
          </a:bodyPr>
          <a:lstStyle/>
          <a:p>
            <a:pPr defTabSz="913632" fontAlgn="base">
              <a:spcBef>
                <a:spcPct val="0"/>
              </a:spcBef>
              <a:spcAft>
                <a:spcPct val="0"/>
              </a:spcAft>
              <a:defRPr/>
            </a:pPr>
            <a:r>
              <a:rPr lang="en-US" sz="1200" dirty="0">
                <a:solidFill>
                  <a:prstClr val="black"/>
                </a:solidFill>
                <a:latin typeface="Arial" panose="020B0604020202020204" pitchFamily="34" charset="0"/>
                <a:cs typeface="Arial" panose="020B0604020202020204" pitchFamily="34" charset="0"/>
              </a:rPr>
              <a:t>Detail </a:t>
            </a:r>
            <a:r>
              <a:rPr lang="en-US" sz="1200" dirty="0" err="1">
                <a:solidFill>
                  <a:prstClr val="black"/>
                </a:solidFill>
                <a:latin typeface="Arial" panose="020B0604020202020204" pitchFamily="34" charset="0"/>
                <a:cs typeface="Arial" panose="020B0604020202020204" pitchFamily="34" charset="0"/>
              </a:rPr>
              <a:t>Realisasi</a:t>
            </a:r>
            <a:r>
              <a:rPr lang="en-US" sz="1200" dirty="0">
                <a:solidFill>
                  <a:prstClr val="black"/>
                </a:solidFill>
                <a:latin typeface="Arial" panose="020B0604020202020204" pitchFamily="34" charset="0"/>
                <a:cs typeface="Arial" panose="020B0604020202020204" pitchFamily="34" charset="0"/>
              </a:rPr>
              <a:t> Masih </a:t>
            </a:r>
            <a:r>
              <a:rPr lang="en-US" sz="1200" dirty="0" err="1">
                <a:solidFill>
                  <a:prstClr val="black"/>
                </a:solidFill>
                <a:latin typeface="Arial" panose="020B0604020202020204" pitchFamily="34" charset="0"/>
                <a:cs typeface="Arial" panose="020B0604020202020204" pitchFamily="34" charset="0"/>
              </a:rPr>
              <a:t>Kosong</a:t>
            </a:r>
            <a:endParaRPr lang="en-US" sz="1200" dirty="0">
              <a:solidFill>
                <a:prstClr val="black"/>
              </a:solidFill>
              <a:latin typeface="Arial" panose="020B0604020202020204" pitchFamily="34" charset="0"/>
              <a:cs typeface="Arial" panose="020B0604020202020204" pitchFamily="34" charset="0"/>
            </a:endParaRPr>
          </a:p>
        </p:txBody>
      </p:sp>
      <p:cxnSp>
        <p:nvCxnSpPr>
          <p:cNvPr id="6" name="Straight Arrow Connector 5"/>
          <p:cNvCxnSpPr>
            <a:endCxn id="5" idx="0"/>
          </p:cNvCxnSpPr>
          <p:nvPr/>
        </p:nvCxnSpPr>
        <p:spPr>
          <a:xfrm>
            <a:off x="3613873" y="2136142"/>
            <a:ext cx="2921210" cy="987963"/>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7" name="Title 1"/>
          <p:cNvSpPr txBox="1"/>
          <p:nvPr/>
        </p:nvSpPr>
        <p:spPr>
          <a:xfrm>
            <a:off x="171161" y="1114106"/>
            <a:ext cx="1008571" cy="299613"/>
          </a:xfrm>
          <a:prstGeom prst="rect">
            <a:avLst/>
          </a:prstGeom>
        </p:spPr>
        <p:txBody>
          <a:bodyPr vert="horz" lIns="56649" tIns="28324" rIns="56649" bIns="28324" rtlCol="0" anchor="ctr">
            <a:noAutofit/>
          </a:bodyPr>
          <a:lstStyle>
            <a:lvl1pPr algn="l" defTabSz="914400" rtl="0" eaLnBrk="1" latinLnBrk="0" hangingPunct="1">
              <a:lnSpc>
                <a:spcPct val="90000"/>
              </a:lnSpc>
              <a:spcBef>
                <a:spcPct val="0"/>
              </a:spcBef>
              <a:buNone/>
              <a:defRPr sz="2800" b="1" kern="1200">
                <a:solidFill>
                  <a:schemeClr val="tx1"/>
                </a:solidFill>
                <a:latin typeface="+mn-lt"/>
                <a:ea typeface="+mj-ea"/>
                <a:cs typeface="+mj-cs"/>
              </a:defRPr>
            </a:lvl1pPr>
          </a:lstStyle>
          <a:p>
            <a:r>
              <a:rPr lang="en-US" sz="1600" dirty="0"/>
              <a:t>CONTOH</a:t>
            </a:r>
            <a:r>
              <a:rPr lang="id-ID" sz="1600" dirty="0"/>
              <a:t>:</a:t>
            </a:r>
            <a:endParaRPr lang="en-US" sz="1600" dirty="0"/>
          </a:p>
        </p:txBody>
      </p:sp>
      <p:sp>
        <p:nvSpPr>
          <p:cNvPr id="8" name="Slide Number Placeholder 2"/>
          <p:cNvSpPr>
            <a:spLocks noGrp="1"/>
          </p:cNvSpPr>
          <p:nvPr/>
        </p:nvSpPr>
        <p:spPr>
          <a:xfrm>
            <a:off x="7113276" y="5006975"/>
            <a:ext cx="446405" cy="251460"/>
          </a:xfrm>
          <a:prstGeom prst="rect">
            <a:avLst/>
          </a:prstGeom>
          <a:solidFill>
            <a:srgbClr val="F9BE19"/>
          </a:solidFill>
        </p:spPr>
        <p:txBody>
          <a:bodyPr vert="horz" lIns="91365" tIns="45684" rIns="91365" bIns="45684"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32">
              <a:defRPr/>
            </a:pPr>
            <a:fld id="{05502A5B-6024-440D-A5A9-5A109256076E}" type="slidenum">
              <a:rPr lang="en-US" b="1">
                <a:solidFill>
                  <a:schemeClr val="tx1"/>
                </a:solidFill>
                <a:latin typeface="Calibri" panose="020F0502020204030204"/>
              </a:rPr>
              <a:pPr defTabSz="913632">
                <a:defRPr/>
              </a:pPr>
              <a:t>172</a:t>
            </a:fld>
            <a:endParaRPr lang="en-US" b="1">
              <a:solidFill>
                <a:schemeClr val="tx1"/>
              </a:solidFill>
              <a:latin typeface="Calibri" panose="020F0502020204030204"/>
            </a:endParaRPr>
          </a:p>
        </p:txBody>
      </p:sp>
    </p:spTree>
    <p:extLst>
      <p:ext uri="{BB962C8B-B14F-4D97-AF65-F5344CB8AC3E}">
        <p14:creationId xmlns:p14="http://schemas.microsoft.com/office/powerpoint/2010/main" val="210486329"/>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45441-D55C-40DD-A797-0709737CA9E0}"/>
              </a:ext>
            </a:extLst>
          </p:cNvPr>
          <p:cNvSpPr>
            <a:spLocks noGrp="1"/>
          </p:cNvSpPr>
          <p:nvPr>
            <p:ph type="title"/>
          </p:nvPr>
        </p:nvSpPr>
        <p:spPr>
          <a:xfrm>
            <a:off x="125413" y="347161"/>
            <a:ext cx="7153105" cy="416890"/>
          </a:xfrm>
        </p:spPr>
        <p:txBody>
          <a:bodyPr vert="horz" lIns="91440" tIns="45720" rIns="91440" bIns="45720" rtlCol="0" anchor="ctr">
            <a:noAutofit/>
          </a:bodyPr>
          <a:lstStyle/>
          <a:p>
            <a:r>
              <a:rPr lang="id-ID" dirty="0"/>
              <a:t>F</a:t>
            </a:r>
            <a:r>
              <a:rPr lang="en-ID" dirty="0"/>
              <a:t>. </a:t>
            </a:r>
            <a:r>
              <a:rPr lang="en-US" dirty="0"/>
              <a:t>SISTEM PELAPORAN KINERJA </a:t>
            </a:r>
            <a:r>
              <a:rPr lang="en-ID" dirty="0"/>
              <a:t>(SILAKI)</a:t>
            </a:r>
            <a:r>
              <a:rPr lang="id-ID" dirty="0"/>
              <a:t> PADA PORTAL APLIKASI </a:t>
            </a:r>
            <a:endParaRPr lang="en-ID" dirty="0"/>
          </a:p>
        </p:txBody>
      </p:sp>
      <p:pic>
        <p:nvPicPr>
          <p:cNvPr id="5" name="Content Placeholder 4">
            <a:extLst>
              <a:ext uri="{FF2B5EF4-FFF2-40B4-BE49-F238E27FC236}">
                <a16:creationId xmlns:a16="http://schemas.microsoft.com/office/drawing/2014/main" id="{BB5EB818-1A4E-4501-80DA-BD7C0EFCEA51}"/>
              </a:ext>
            </a:extLst>
          </p:cNvPr>
          <p:cNvPicPr>
            <a:picLocks noGrp="1" noChangeAspect="1"/>
          </p:cNvPicPr>
          <p:nvPr>
            <p:ph idx="4294967295"/>
          </p:nvPr>
        </p:nvPicPr>
        <p:blipFill rotWithShape="1">
          <a:blip r:embed="rId2"/>
          <a:srcRect l="10499" r="10499" b="24949"/>
          <a:stretch/>
        </p:blipFill>
        <p:spPr>
          <a:xfrm>
            <a:off x="160020" y="1027113"/>
            <a:ext cx="3169920" cy="3403600"/>
          </a:xfrm>
        </p:spPr>
      </p:pic>
      <p:sp>
        <p:nvSpPr>
          <p:cNvPr id="7" name="Rectangle 6">
            <a:extLst>
              <a:ext uri="{FF2B5EF4-FFF2-40B4-BE49-F238E27FC236}">
                <a16:creationId xmlns:a16="http://schemas.microsoft.com/office/drawing/2014/main" id="{FDAE5DE8-A5E1-4A3B-8E6E-88A5BF822F34}"/>
              </a:ext>
            </a:extLst>
          </p:cNvPr>
          <p:cNvSpPr/>
          <p:nvPr/>
        </p:nvSpPr>
        <p:spPr>
          <a:xfrm>
            <a:off x="2255148" y="4038741"/>
            <a:ext cx="491379" cy="392158"/>
          </a:xfrm>
          <a:prstGeom prst="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116"/>
          </a:p>
        </p:txBody>
      </p:sp>
      <p:pic>
        <p:nvPicPr>
          <p:cNvPr id="9" name="Picture 8">
            <a:extLst>
              <a:ext uri="{FF2B5EF4-FFF2-40B4-BE49-F238E27FC236}">
                <a16:creationId xmlns:a16="http://schemas.microsoft.com/office/drawing/2014/main" id="{172BFEEC-5EB5-4951-B094-EB012486D2BE}"/>
              </a:ext>
            </a:extLst>
          </p:cNvPr>
          <p:cNvPicPr>
            <a:picLocks noChangeAspect="1"/>
          </p:cNvPicPr>
          <p:nvPr/>
        </p:nvPicPr>
        <p:blipFill rotWithShape="1">
          <a:blip r:embed="rId3"/>
          <a:srcRect b="79350"/>
          <a:stretch/>
        </p:blipFill>
        <p:spPr>
          <a:xfrm>
            <a:off x="3460505" y="1103266"/>
            <a:ext cx="3968488" cy="2645886"/>
          </a:xfrm>
          <a:prstGeom prst="rect">
            <a:avLst/>
          </a:prstGeom>
        </p:spPr>
      </p:pic>
      <p:sp>
        <p:nvSpPr>
          <p:cNvPr id="10" name="TextBox 9">
            <a:extLst>
              <a:ext uri="{FF2B5EF4-FFF2-40B4-BE49-F238E27FC236}">
                <a16:creationId xmlns:a16="http://schemas.microsoft.com/office/drawing/2014/main" id="{901C0806-3924-4A8E-9040-A98D248ED5A9}"/>
              </a:ext>
            </a:extLst>
          </p:cNvPr>
          <p:cNvSpPr txBox="1"/>
          <p:nvPr/>
        </p:nvSpPr>
        <p:spPr>
          <a:xfrm>
            <a:off x="3460504" y="3858386"/>
            <a:ext cx="3897975" cy="646331"/>
          </a:xfrm>
          <a:prstGeom prst="rect">
            <a:avLst/>
          </a:prstGeom>
          <a:solidFill>
            <a:srgbClr val="7BB441"/>
          </a:solidFill>
        </p:spPr>
        <p:txBody>
          <a:bodyPr wrap="square" rtlCol="0">
            <a:spAutoFit/>
          </a:bodyPr>
          <a:lstStyle/>
          <a:p>
            <a:pPr algn="ctr"/>
            <a:r>
              <a:rPr lang="en-ID" sz="1200" dirty="0"/>
              <a:t>Login </a:t>
            </a:r>
            <a:r>
              <a:rPr lang="en-ID" sz="1200" dirty="0" err="1"/>
              <a:t>ke</a:t>
            </a:r>
            <a:r>
              <a:rPr lang="en-ID" sz="1200" dirty="0"/>
              <a:t> Portal </a:t>
            </a:r>
            <a:r>
              <a:rPr lang="en-ID" sz="1200" dirty="0" err="1"/>
              <a:t>Aplikasi</a:t>
            </a:r>
            <a:r>
              <a:rPr lang="en-ID" sz="1200" dirty="0"/>
              <a:t> DJKA (</a:t>
            </a:r>
            <a:r>
              <a:rPr lang="en-ID" sz="1200" dirty="0">
                <a:hlinkClick r:id="rId4"/>
              </a:rPr>
              <a:t>https://portal.djka.dephub.go.id</a:t>
            </a:r>
            <a:r>
              <a:rPr lang="en-ID" sz="1200" dirty="0"/>
              <a:t>) </a:t>
            </a:r>
            <a:r>
              <a:rPr lang="en-ID" sz="1200" dirty="0" err="1"/>
              <a:t>pilih</a:t>
            </a:r>
            <a:r>
              <a:rPr lang="en-ID" sz="1200" dirty="0"/>
              <a:t> </a:t>
            </a:r>
            <a:r>
              <a:rPr lang="en-ID" sz="1200" dirty="0" err="1"/>
              <a:t>modul</a:t>
            </a:r>
            <a:r>
              <a:rPr lang="en-ID" sz="1200" dirty="0"/>
              <a:t> </a:t>
            </a:r>
            <a:r>
              <a:rPr lang="en-ID" sz="1200" b="1" dirty="0" err="1"/>
              <a:t>Sistem</a:t>
            </a:r>
            <a:r>
              <a:rPr lang="en-ID" sz="1200" b="1" dirty="0"/>
              <a:t> </a:t>
            </a:r>
            <a:r>
              <a:rPr lang="en-ID" sz="1200" b="1" dirty="0" err="1"/>
              <a:t>Pelaporan</a:t>
            </a:r>
            <a:r>
              <a:rPr lang="en-ID" sz="1200" b="1" dirty="0"/>
              <a:t> Kinerja </a:t>
            </a:r>
            <a:r>
              <a:rPr lang="en-ID" sz="1200" b="1" dirty="0" err="1"/>
              <a:t>Berbasis</a:t>
            </a:r>
            <a:r>
              <a:rPr lang="en-ID" sz="1200" b="1" dirty="0"/>
              <a:t> </a:t>
            </a:r>
            <a:r>
              <a:rPr lang="en-ID" sz="1200" b="1" dirty="0" err="1"/>
              <a:t>Elektronik</a:t>
            </a:r>
            <a:r>
              <a:rPr lang="en-ID" sz="1200" b="1" dirty="0"/>
              <a:t> (SILAKI)</a:t>
            </a:r>
          </a:p>
        </p:txBody>
      </p:sp>
      <p:sp>
        <p:nvSpPr>
          <p:cNvPr id="8" name="Slide Number Placeholder 2">
            <a:extLst>
              <a:ext uri="{FF2B5EF4-FFF2-40B4-BE49-F238E27FC236}">
                <a16:creationId xmlns:a16="http://schemas.microsoft.com/office/drawing/2014/main" id="{DC40DD63-117D-4CE4-8429-9A35325387DF}"/>
              </a:ext>
            </a:extLst>
          </p:cNvPr>
          <p:cNvSpPr>
            <a:spLocks noGrp="1"/>
          </p:cNvSpPr>
          <p:nvPr/>
        </p:nvSpPr>
        <p:spPr>
          <a:xfrm>
            <a:off x="7113276" y="5006975"/>
            <a:ext cx="446405" cy="251460"/>
          </a:xfrm>
          <a:prstGeom prst="rect">
            <a:avLst/>
          </a:prstGeom>
          <a:solidFill>
            <a:srgbClr val="F9BE19"/>
          </a:solidFill>
        </p:spPr>
        <p:txBody>
          <a:bodyPr vert="horz" lIns="91365" tIns="45684" rIns="91365" bIns="45684"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32">
              <a:defRPr/>
            </a:pPr>
            <a:fld id="{05502A5B-6024-440D-A5A9-5A109256076E}" type="slidenum">
              <a:rPr lang="en-US" b="1">
                <a:solidFill>
                  <a:schemeClr val="tx1"/>
                </a:solidFill>
                <a:latin typeface="Calibri" panose="020F0502020204030204"/>
              </a:rPr>
              <a:pPr defTabSz="913632">
                <a:defRPr/>
              </a:pPr>
              <a:t>173</a:t>
            </a:fld>
            <a:endParaRPr lang="en-US" b="1">
              <a:solidFill>
                <a:schemeClr val="tx1"/>
              </a:solidFill>
              <a:latin typeface="Calibri" panose="020F0502020204030204"/>
            </a:endParaRPr>
          </a:p>
        </p:txBody>
      </p:sp>
    </p:spTree>
    <p:extLst>
      <p:ext uri="{BB962C8B-B14F-4D97-AF65-F5344CB8AC3E}">
        <p14:creationId xmlns:p14="http://schemas.microsoft.com/office/powerpoint/2010/main" val="1112819967"/>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45441-D55C-40DD-A797-0709737CA9E0}"/>
              </a:ext>
            </a:extLst>
          </p:cNvPr>
          <p:cNvSpPr>
            <a:spLocks noGrp="1"/>
          </p:cNvSpPr>
          <p:nvPr>
            <p:ph type="title"/>
          </p:nvPr>
        </p:nvSpPr>
        <p:spPr>
          <a:xfrm>
            <a:off x="217277" y="230940"/>
            <a:ext cx="6520220" cy="344032"/>
          </a:xfrm>
        </p:spPr>
        <p:txBody>
          <a:bodyPr vert="horz" lIns="91440" tIns="45720" rIns="91440" bIns="45720" rtlCol="0" anchor="ctr">
            <a:noAutofit/>
          </a:bodyPr>
          <a:lstStyle/>
          <a:p>
            <a:r>
              <a:rPr lang="id-ID" dirty="0"/>
              <a:t>Lanjutan... (</a:t>
            </a:r>
            <a:r>
              <a:rPr lang="en-ID" dirty="0"/>
              <a:t>TAMPILAN </a:t>
            </a:r>
            <a:r>
              <a:rPr lang="en-ID" i="1" dirty="0"/>
              <a:t>DASHBOARD</a:t>
            </a:r>
            <a:r>
              <a:rPr lang="id-ID" dirty="0"/>
              <a:t>)</a:t>
            </a:r>
            <a:endParaRPr lang="en-ID" dirty="0"/>
          </a:p>
        </p:txBody>
      </p:sp>
      <p:pic>
        <p:nvPicPr>
          <p:cNvPr id="5" name="Picture 4">
            <a:extLst>
              <a:ext uri="{FF2B5EF4-FFF2-40B4-BE49-F238E27FC236}">
                <a16:creationId xmlns:a16="http://schemas.microsoft.com/office/drawing/2014/main" id="{6FF26ADA-8914-446E-B098-05B5E10269AC}"/>
              </a:ext>
            </a:extLst>
          </p:cNvPr>
          <p:cNvPicPr>
            <a:picLocks noChangeAspect="1"/>
          </p:cNvPicPr>
          <p:nvPr/>
        </p:nvPicPr>
        <p:blipFill rotWithShape="1">
          <a:blip r:embed="rId2"/>
          <a:srcRect b="83485"/>
          <a:stretch/>
        </p:blipFill>
        <p:spPr>
          <a:xfrm>
            <a:off x="278237" y="1067333"/>
            <a:ext cx="5253633" cy="3192984"/>
          </a:xfrm>
          <a:prstGeom prst="rect">
            <a:avLst/>
          </a:prstGeom>
        </p:spPr>
      </p:pic>
      <p:cxnSp>
        <p:nvCxnSpPr>
          <p:cNvPr id="7" name="Straight Arrow Connector 6">
            <a:extLst>
              <a:ext uri="{FF2B5EF4-FFF2-40B4-BE49-F238E27FC236}">
                <a16:creationId xmlns:a16="http://schemas.microsoft.com/office/drawing/2014/main" id="{EBC5232A-D2A7-455A-A4AB-FCFB0A0B6DD9}"/>
              </a:ext>
            </a:extLst>
          </p:cNvPr>
          <p:cNvCxnSpPr/>
          <p:nvPr/>
        </p:nvCxnSpPr>
        <p:spPr>
          <a:xfrm>
            <a:off x="5312771" y="2396087"/>
            <a:ext cx="46198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752B42F2-460B-495A-A903-B9DE16361181}"/>
              </a:ext>
            </a:extLst>
          </p:cNvPr>
          <p:cNvCxnSpPr/>
          <p:nvPr/>
        </p:nvCxnSpPr>
        <p:spPr>
          <a:xfrm>
            <a:off x="5300880" y="3603535"/>
            <a:ext cx="46198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54C04D9-156F-43B7-8A4A-1380673ED465}"/>
              </a:ext>
            </a:extLst>
          </p:cNvPr>
          <p:cNvSpPr txBox="1"/>
          <p:nvPr/>
        </p:nvSpPr>
        <p:spPr>
          <a:xfrm>
            <a:off x="5954502" y="2061093"/>
            <a:ext cx="1326936" cy="646331"/>
          </a:xfrm>
          <a:prstGeom prst="rect">
            <a:avLst/>
          </a:prstGeom>
          <a:solidFill>
            <a:srgbClr val="7BB441"/>
          </a:solidFill>
        </p:spPr>
        <p:txBody>
          <a:bodyPr wrap="square" rtlCol="0">
            <a:spAutoFit/>
          </a:bodyPr>
          <a:lstStyle/>
          <a:p>
            <a:pPr algn="just"/>
            <a:r>
              <a:rPr lang="en-ID" sz="1200" dirty="0" err="1"/>
              <a:t>Tampilan</a:t>
            </a:r>
            <a:r>
              <a:rPr lang="en-ID" sz="1200" dirty="0"/>
              <a:t> </a:t>
            </a:r>
            <a:r>
              <a:rPr lang="en-ID" sz="1200" dirty="0" err="1"/>
              <a:t>grafik</a:t>
            </a:r>
            <a:r>
              <a:rPr lang="en-ID" sz="1200" dirty="0"/>
              <a:t> </a:t>
            </a:r>
            <a:r>
              <a:rPr lang="en-ID" sz="1200" dirty="0" err="1"/>
              <a:t>Capaian</a:t>
            </a:r>
            <a:r>
              <a:rPr lang="en-ID" sz="1200" dirty="0"/>
              <a:t> Kinerja per - </a:t>
            </a:r>
            <a:r>
              <a:rPr lang="en-ID" sz="1200" dirty="0" err="1"/>
              <a:t>Triwulan</a:t>
            </a:r>
            <a:endParaRPr lang="en-ID" sz="1200" dirty="0"/>
          </a:p>
        </p:txBody>
      </p:sp>
      <p:sp>
        <p:nvSpPr>
          <p:cNvPr id="10" name="TextBox 9">
            <a:extLst>
              <a:ext uri="{FF2B5EF4-FFF2-40B4-BE49-F238E27FC236}">
                <a16:creationId xmlns:a16="http://schemas.microsoft.com/office/drawing/2014/main" id="{E550B462-5793-49BD-9A0B-B24485B0400A}"/>
              </a:ext>
            </a:extLst>
          </p:cNvPr>
          <p:cNvSpPr txBox="1"/>
          <p:nvPr/>
        </p:nvSpPr>
        <p:spPr>
          <a:xfrm>
            <a:off x="5954501" y="3317278"/>
            <a:ext cx="1326936" cy="830997"/>
          </a:xfrm>
          <a:prstGeom prst="rect">
            <a:avLst/>
          </a:prstGeom>
          <a:solidFill>
            <a:srgbClr val="7BB441"/>
          </a:solidFill>
        </p:spPr>
        <p:txBody>
          <a:bodyPr wrap="square" rtlCol="0">
            <a:spAutoFit/>
          </a:bodyPr>
          <a:lstStyle/>
          <a:p>
            <a:pPr algn="just"/>
            <a:r>
              <a:rPr lang="en-ID" sz="1200" dirty="0" err="1"/>
              <a:t>Tampilan</a:t>
            </a:r>
            <a:r>
              <a:rPr lang="en-ID" sz="1200" dirty="0"/>
              <a:t> </a:t>
            </a:r>
            <a:r>
              <a:rPr lang="en-ID" sz="1200" dirty="0" err="1"/>
              <a:t>grafik</a:t>
            </a:r>
            <a:r>
              <a:rPr lang="en-ID" sz="1200" dirty="0"/>
              <a:t> </a:t>
            </a:r>
            <a:r>
              <a:rPr lang="en-ID" sz="1200" dirty="0" err="1"/>
              <a:t>Capaian</a:t>
            </a:r>
            <a:r>
              <a:rPr lang="en-ID" sz="1200" dirty="0"/>
              <a:t> Kinerja per – </a:t>
            </a:r>
            <a:r>
              <a:rPr lang="en-ID" sz="1200" dirty="0" err="1"/>
              <a:t>Indikator</a:t>
            </a:r>
            <a:r>
              <a:rPr lang="en-ID" sz="1200" dirty="0"/>
              <a:t> Kinerja</a:t>
            </a:r>
          </a:p>
        </p:txBody>
      </p:sp>
      <p:sp>
        <p:nvSpPr>
          <p:cNvPr id="11" name="Slide Number Placeholder 2">
            <a:extLst>
              <a:ext uri="{FF2B5EF4-FFF2-40B4-BE49-F238E27FC236}">
                <a16:creationId xmlns:a16="http://schemas.microsoft.com/office/drawing/2014/main" id="{321D3020-CE98-47E3-905B-E6CEB3FD2E9B}"/>
              </a:ext>
            </a:extLst>
          </p:cNvPr>
          <p:cNvSpPr>
            <a:spLocks noGrp="1"/>
          </p:cNvSpPr>
          <p:nvPr/>
        </p:nvSpPr>
        <p:spPr>
          <a:xfrm>
            <a:off x="7113276" y="5006975"/>
            <a:ext cx="446405" cy="251460"/>
          </a:xfrm>
          <a:prstGeom prst="rect">
            <a:avLst/>
          </a:prstGeom>
          <a:solidFill>
            <a:srgbClr val="F9BE19"/>
          </a:solidFill>
        </p:spPr>
        <p:txBody>
          <a:bodyPr vert="horz" lIns="91365" tIns="45684" rIns="91365" bIns="45684"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32">
              <a:defRPr/>
            </a:pPr>
            <a:fld id="{05502A5B-6024-440D-A5A9-5A109256076E}" type="slidenum">
              <a:rPr lang="en-US" b="1">
                <a:solidFill>
                  <a:schemeClr val="tx1"/>
                </a:solidFill>
                <a:latin typeface="Calibri" panose="020F0502020204030204"/>
              </a:rPr>
              <a:pPr defTabSz="913632">
                <a:defRPr/>
              </a:pPr>
              <a:t>174</a:t>
            </a:fld>
            <a:endParaRPr lang="en-US" b="1">
              <a:solidFill>
                <a:schemeClr val="tx1"/>
              </a:solidFill>
              <a:latin typeface="Calibri" panose="020F0502020204030204"/>
            </a:endParaRPr>
          </a:p>
        </p:txBody>
      </p:sp>
    </p:spTree>
    <p:extLst>
      <p:ext uri="{BB962C8B-B14F-4D97-AF65-F5344CB8AC3E}">
        <p14:creationId xmlns:p14="http://schemas.microsoft.com/office/powerpoint/2010/main" val="3945471788"/>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45441-D55C-40DD-A797-0709737CA9E0}"/>
              </a:ext>
            </a:extLst>
          </p:cNvPr>
          <p:cNvSpPr>
            <a:spLocks noGrp="1"/>
          </p:cNvSpPr>
          <p:nvPr>
            <p:ph type="title"/>
          </p:nvPr>
        </p:nvSpPr>
        <p:spPr>
          <a:xfrm>
            <a:off x="469880" y="223190"/>
            <a:ext cx="6520220" cy="344032"/>
          </a:xfrm>
        </p:spPr>
        <p:txBody>
          <a:bodyPr/>
          <a:lstStyle/>
          <a:p>
            <a:r>
              <a:rPr lang="en-ID" dirty="0" err="1"/>
              <a:t>Lanjutan</a:t>
            </a:r>
            <a:r>
              <a:rPr lang="en-ID" dirty="0"/>
              <a:t>… </a:t>
            </a:r>
          </a:p>
        </p:txBody>
      </p:sp>
      <p:pic>
        <p:nvPicPr>
          <p:cNvPr id="5" name="Picture 4">
            <a:extLst>
              <a:ext uri="{FF2B5EF4-FFF2-40B4-BE49-F238E27FC236}">
                <a16:creationId xmlns:a16="http://schemas.microsoft.com/office/drawing/2014/main" id="{6FF26ADA-8914-446E-B098-05B5E10269AC}"/>
              </a:ext>
            </a:extLst>
          </p:cNvPr>
          <p:cNvPicPr>
            <a:picLocks noChangeAspect="1"/>
          </p:cNvPicPr>
          <p:nvPr/>
        </p:nvPicPr>
        <p:blipFill rotWithShape="1">
          <a:blip r:embed="rId2"/>
          <a:srcRect l="9269" t="16159" b="62988"/>
          <a:stretch/>
        </p:blipFill>
        <p:spPr>
          <a:xfrm>
            <a:off x="469880" y="701041"/>
            <a:ext cx="4917460" cy="4159356"/>
          </a:xfrm>
          <a:prstGeom prst="rect">
            <a:avLst/>
          </a:prstGeom>
        </p:spPr>
      </p:pic>
      <p:sp>
        <p:nvSpPr>
          <p:cNvPr id="10" name="TextBox 9">
            <a:extLst>
              <a:ext uri="{FF2B5EF4-FFF2-40B4-BE49-F238E27FC236}">
                <a16:creationId xmlns:a16="http://schemas.microsoft.com/office/drawing/2014/main" id="{E550B462-5793-49BD-9A0B-B24485B0400A}"/>
              </a:ext>
            </a:extLst>
          </p:cNvPr>
          <p:cNvSpPr txBox="1"/>
          <p:nvPr/>
        </p:nvSpPr>
        <p:spPr>
          <a:xfrm>
            <a:off x="5507017" y="2264134"/>
            <a:ext cx="1956158" cy="830997"/>
          </a:xfrm>
          <a:prstGeom prst="rect">
            <a:avLst/>
          </a:prstGeom>
          <a:solidFill>
            <a:srgbClr val="7BB441"/>
          </a:solidFill>
        </p:spPr>
        <p:txBody>
          <a:bodyPr wrap="square" rtlCol="0">
            <a:spAutoFit/>
          </a:bodyPr>
          <a:lstStyle/>
          <a:p>
            <a:pPr algn="just"/>
            <a:r>
              <a:rPr lang="en-ID" sz="1200" dirty="0" err="1"/>
              <a:t>Tampilan</a:t>
            </a:r>
            <a:r>
              <a:rPr lang="en-ID" sz="1200" dirty="0"/>
              <a:t> Ranking </a:t>
            </a:r>
            <a:r>
              <a:rPr lang="en-ID" sz="1200" dirty="0" err="1"/>
              <a:t>Capaian</a:t>
            </a:r>
            <a:r>
              <a:rPr lang="en-ID" sz="1200" dirty="0"/>
              <a:t> Kinerja per – unit </a:t>
            </a:r>
            <a:r>
              <a:rPr lang="en-ID" sz="1200" dirty="0" err="1"/>
              <a:t>kerja</a:t>
            </a:r>
            <a:r>
              <a:rPr lang="en-ID" sz="1200" dirty="0"/>
              <a:t> </a:t>
            </a:r>
            <a:r>
              <a:rPr lang="en-ID" sz="1200" dirty="0" err="1"/>
              <a:t>mulai</a:t>
            </a:r>
            <a:r>
              <a:rPr lang="en-ID" sz="1200" dirty="0"/>
              <a:t> </a:t>
            </a:r>
            <a:r>
              <a:rPr lang="en-ID" sz="1200" dirty="0" err="1"/>
              <a:t>dari</a:t>
            </a:r>
            <a:r>
              <a:rPr lang="en-ID" sz="1200" dirty="0"/>
              <a:t> </a:t>
            </a:r>
            <a:r>
              <a:rPr lang="en-ID" sz="1200" dirty="0" err="1"/>
              <a:t>peringkat</a:t>
            </a:r>
            <a:r>
              <a:rPr lang="en-ID" sz="1200" dirty="0"/>
              <a:t> </a:t>
            </a:r>
            <a:r>
              <a:rPr lang="en-ID" sz="1200" dirty="0" err="1"/>
              <a:t>tertinggi</a:t>
            </a:r>
            <a:r>
              <a:rPr lang="en-ID" sz="1200" dirty="0"/>
              <a:t> </a:t>
            </a:r>
            <a:r>
              <a:rPr lang="en-ID" sz="1200" dirty="0" err="1"/>
              <a:t>sampai</a:t>
            </a:r>
            <a:r>
              <a:rPr lang="en-ID" sz="1200" dirty="0"/>
              <a:t> </a:t>
            </a:r>
            <a:r>
              <a:rPr lang="en-ID" sz="1200" dirty="0" err="1"/>
              <a:t>terendah</a:t>
            </a:r>
            <a:endParaRPr lang="en-ID" sz="1200" dirty="0"/>
          </a:p>
        </p:txBody>
      </p:sp>
      <p:sp>
        <p:nvSpPr>
          <p:cNvPr id="6" name="Slide Number Placeholder 2">
            <a:extLst>
              <a:ext uri="{FF2B5EF4-FFF2-40B4-BE49-F238E27FC236}">
                <a16:creationId xmlns:a16="http://schemas.microsoft.com/office/drawing/2014/main" id="{8742444B-2927-4328-A714-267B7CDB162C}"/>
              </a:ext>
            </a:extLst>
          </p:cNvPr>
          <p:cNvSpPr>
            <a:spLocks noGrp="1"/>
          </p:cNvSpPr>
          <p:nvPr/>
        </p:nvSpPr>
        <p:spPr>
          <a:xfrm>
            <a:off x="7113276" y="5006975"/>
            <a:ext cx="446405" cy="251460"/>
          </a:xfrm>
          <a:prstGeom prst="rect">
            <a:avLst/>
          </a:prstGeom>
          <a:solidFill>
            <a:srgbClr val="F9BE19"/>
          </a:solidFill>
        </p:spPr>
        <p:txBody>
          <a:bodyPr vert="horz" lIns="91365" tIns="45684" rIns="91365" bIns="45684"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32">
              <a:defRPr/>
            </a:pPr>
            <a:fld id="{05502A5B-6024-440D-A5A9-5A109256076E}" type="slidenum">
              <a:rPr lang="en-US" b="1">
                <a:solidFill>
                  <a:schemeClr val="tx1"/>
                </a:solidFill>
                <a:latin typeface="Calibri" panose="020F0502020204030204"/>
              </a:rPr>
              <a:pPr defTabSz="913632">
                <a:defRPr/>
              </a:pPr>
              <a:t>175</a:t>
            </a:fld>
            <a:endParaRPr lang="en-US" b="1">
              <a:solidFill>
                <a:schemeClr val="tx1"/>
              </a:solidFill>
              <a:latin typeface="Calibri" panose="020F0502020204030204"/>
            </a:endParaRPr>
          </a:p>
        </p:txBody>
      </p:sp>
    </p:spTree>
    <p:extLst>
      <p:ext uri="{BB962C8B-B14F-4D97-AF65-F5344CB8AC3E}">
        <p14:creationId xmlns:p14="http://schemas.microsoft.com/office/powerpoint/2010/main" val="509624123"/>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45441-D55C-40DD-A797-0709737CA9E0}"/>
              </a:ext>
            </a:extLst>
          </p:cNvPr>
          <p:cNvSpPr>
            <a:spLocks noGrp="1"/>
          </p:cNvSpPr>
          <p:nvPr>
            <p:ph type="title"/>
          </p:nvPr>
        </p:nvSpPr>
        <p:spPr>
          <a:xfrm>
            <a:off x="377982" y="142614"/>
            <a:ext cx="6520220" cy="344032"/>
          </a:xfrm>
        </p:spPr>
        <p:txBody>
          <a:bodyPr/>
          <a:lstStyle/>
          <a:p>
            <a:r>
              <a:rPr lang="en-ID" dirty="0" err="1"/>
              <a:t>Lanjutan</a:t>
            </a:r>
            <a:r>
              <a:rPr lang="en-ID" dirty="0"/>
              <a:t>… </a:t>
            </a:r>
          </a:p>
        </p:txBody>
      </p:sp>
      <p:pic>
        <p:nvPicPr>
          <p:cNvPr id="5" name="Picture 4">
            <a:extLst>
              <a:ext uri="{FF2B5EF4-FFF2-40B4-BE49-F238E27FC236}">
                <a16:creationId xmlns:a16="http://schemas.microsoft.com/office/drawing/2014/main" id="{6FF26ADA-8914-446E-B098-05B5E10269AC}"/>
              </a:ext>
            </a:extLst>
          </p:cNvPr>
          <p:cNvPicPr>
            <a:picLocks noChangeAspect="1"/>
          </p:cNvPicPr>
          <p:nvPr/>
        </p:nvPicPr>
        <p:blipFill rotWithShape="1">
          <a:blip r:embed="rId2"/>
          <a:srcRect l="11914" t="36799" r="1574" b="43788"/>
          <a:stretch/>
        </p:blipFill>
        <p:spPr>
          <a:xfrm>
            <a:off x="377982" y="799396"/>
            <a:ext cx="4595841" cy="3795464"/>
          </a:xfrm>
          <a:prstGeom prst="rect">
            <a:avLst/>
          </a:prstGeom>
        </p:spPr>
      </p:pic>
      <p:sp>
        <p:nvSpPr>
          <p:cNvPr id="10" name="TextBox 9">
            <a:extLst>
              <a:ext uri="{FF2B5EF4-FFF2-40B4-BE49-F238E27FC236}">
                <a16:creationId xmlns:a16="http://schemas.microsoft.com/office/drawing/2014/main" id="{E550B462-5793-49BD-9A0B-B24485B0400A}"/>
              </a:ext>
            </a:extLst>
          </p:cNvPr>
          <p:cNvSpPr txBox="1"/>
          <p:nvPr/>
        </p:nvSpPr>
        <p:spPr>
          <a:xfrm>
            <a:off x="4904789" y="2377568"/>
            <a:ext cx="2060911" cy="830997"/>
          </a:xfrm>
          <a:prstGeom prst="rect">
            <a:avLst/>
          </a:prstGeom>
          <a:solidFill>
            <a:srgbClr val="7BB441"/>
          </a:solidFill>
        </p:spPr>
        <p:txBody>
          <a:bodyPr wrap="square" rtlCol="0">
            <a:spAutoFit/>
          </a:bodyPr>
          <a:lstStyle/>
          <a:p>
            <a:pPr algn="just"/>
            <a:r>
              <a:rPr lang="en-ID" sz="1200" dirty="0" err="1"/>
              <a:t>Tampilan</a:t>
            </a:r>
            <a:r>
              <a:rPr lang="en-ID" sz="1200" dirty="0"/>
              <a:t> Ranking </a:t>
            </a:r>
            <a:r>
              <a:rPr lang="en-ID" sz="1200" dirty="0" err="1"/>
              <a:t>Kepatuhan</a:t>
            </a:r>
            <a:r>
              <a:rPr lang="en-ID" sz="1200" dirty="0"/>
              <a:t> </a:t>
            </a:r>
            <a:r>
              <a:rPr lang="en-ID" sz="1200" dirty="0" err="1"/>
              <a:t>Pelaporan</a:t>
            </a:r>
            <a:r>
              <a:rPr lang="en-ID" sz="1200" dirty="0"/>
              <a:t> Kinerja per – unit </a:t>
            </a:r>
            <a:r>
              <a:rPr lang="en-ID" sz="1200" dirty="0" err="1"/>
              <a:t>kerja</a:t>
            </a:r>
            <a:r>
              <a:rPr lang="en-ID" sz="1200" dirty="0"/>
              <a:t> </a:t>
            </a:r>
            <a:r>
              <a:rPr lang="en-ID" sz="1200" dirty="0" err="1"/>
              <a:t>mulai</a:t>
            </a:r>
            <a:r>
              <a:rPr lang="en-ID" sz="1200" dirty="0"/>
              <a:t> </a:t>
            </a:r>
            <a:r>
              <a:rPr lang="en-ID" sz="1200" dirty="0" err="1"/>
              <a:t>dari</a:t>
            </a:r>
            <a:r>
              <a:rPr lang="en-ID" sz="1200" dirty="0"/>
              <a:t> </a:t>
            </a:r>
            <a:r>
              <a:rPr lang="en-ID" sz="1200" dirty="0" err="1"/>
              <a:t>peringkat</a:t>
            </a:r>
            <a:r>
              <a:rPr lang="en-ID" sz="1200" dirty="0"/>
              <a:t> </a:t>
            </a:r>
            <a:r>
              <a:rPr lang="en-ID" sz="1200" dirty="0" err="1"/>
              <a:t>tertinggi</a:t>
            </a:r>
            <a:r>
              <a:rPr lang="en-ID" sz="1200" dirty="0"/>
              <a:t> </a:t>
            </a:r>
            <a:r>
              <a:rPr lang="en-ID" sz="1200" dirty="0" err="1"/>
              <a:t>sampai</a:t>
            </a:r>
            <a:r>
              <a:rPr lang="en-ID" sz="1200" dirty="0"/>
              <a:t> </a:t>
            </a:r>
            <a:r>
              <a:rPr lang="en-ID" sz="1200" dirty="0" err="1"/>
              <a:t>terendah</a:t>
            </a:r>
            <a:endParaRPr lang="en-ID" sz="1200" dirty="0"/>
          </a:p>
        </p:txBody>
      </p:sp>
      <p:sp>
        <p:nvSpPr>
          <p:cNvPr id="6" name="Slide Number Placeholder 2">
            <a:extLst>
              <a:ext uri="{FF2B5EF4-FFF2-40B4-BE49-F238E27FC236}">
                <a16:creationId xmlns:a16="http://schemas.microsoft.com/office/drawing/2014/main" id="{ACAFA4FB-7F56-4137-A0B4-8F4756332478}"/>
              </a:ext>
            </a:extLst>
          </p:cNvPr>
          <p:cNvSpPr>
            <a:spLocks noGrp="1"/>
          </p:cNvSpPr>
          <p:nvPr/>
        </p:nvSpPr>
        <p:spPr>
          <a:xfrm>
            <a:off x="7113276" y="5006975"/>
            <a:ext cx="446405" cy="251460"/>
          </a:xfrm>
          <a:prstGeom prst="rect">
            <a:avLst/>
          </a:prstGeom>
          <a:solidFill>
            <a:srgbClr val="F9BE19"/>
          </a:solidFill>
        </p:spPr>
        <p:txBody>
          <a:bodyPr vert="horz" lIns="91365" tIns="45684" rIns="91365" bIns="45684"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32">
              <a:defRPr/>
            </a:pPr>
            <a:fld id="{05502A5B-6024-440D-A5A9-5A109256076E}" type="slidenum">
              <a:rPr lang="en-US" b="1">
                <a:solidFill>
                  <a:schemeClr val="tx1"/>
                </a:solidFill>
                <a:latin typeface="Calibri" panose="020F0502020204030204"/>
              </a:rPr>
              <a:pPr defTabSz="913632">
                <a:defRPr/>
              </a:pPr>
              <a:t>176</a:t>
            </a:fld>
            <a:endParaRPr lang="en-US" b="1">
              <a:solidFill>
                <a:schemeClr val="tx1"/>
              </a:solidFill>
              <a:latin typeface="Calibri" panose="020F0502020204030204"/>
            </a:endParaRPr>
          </a:p>
        </p:txBody>
      </p:sp>
    </p:spTree>
    <p:extLst>
      <p:ext uri="{BB962C8B-B14F-4D97-AF65-F5344CB8AC3E}">
        <p14:creationId xmlns:p14="http://schemas.microsoft.com/office/powerpoint/2010/main" val="2171878447"/>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45441-D55C-40DD-A797-0709737CA9E0}"/>
              </a:ext>
            </a:extLst>
          </p:cNvPr>
          <p:cNvSpPr>
            <a:spLocks noGrp="1"/>
          </p:cNvSpPr>
          <p:nvPr>
            <p:ph type="title"/>
          </p:nvPr>
        </p:nvSpPr>
        <p:spPr>
          <a:xfrm>
            <a:off x="330182" y="223190"/>
            <a:ext cx="6520220" cy="344032"/>
          </a:xfrm>
        </p:spPr>
        <p:txBody>
          <a:bodyPr/>
          <a:lstStyle/>
          <a:p>
            <a:r>
              <a:rPr lang="en-ID" dirty="0" err="1"/>
              <a:t>Lanjutan</a:t>
            </a:r>
            <a:r>
              <a:rPr lang="en-ID" dirty="0"/>
              <a:t> … </a:t>
            </a:r>
          </a:p>
        </p:txBody>
      </p:sp>
      <p:pic>
        <p:nvPicPr>
          <p:cNvPr id="5" name="Picture 4">
            <a:extLst>
              <a:ext uri="{FF2B5EF4-FFF2-40B4-BE49-F238E27FC236}">
                <a16:creationId xmlns:a16="http://schemas.microsoft.com/office/drawing/2014/main" id="{6FF26ADA-8914-446E-B098-05B5E10269AC}"/>
              </a:ext>
            </a:extLst>
          </p:cNvPr>
          <p:cNvPicPr>
            <a:picLocks noChangeAspect="1"/>
          </p:cNvPicPr>
          <p:nvPr/>
        </p:nvPicPr>
        <p:blipFill rotWithShape="1">
          <a:blip r:embed="rId2"/>
          <a:srcRect l="12670" t="58722" r="2123" b="22472"/>
          <a:stretch/>
        </p:blipFill>
        <p:spPr>
          <a:xfrm>
            <a:off x="330182" y="801137"/>
            <a:ext cx="4752358" cy="3860092"/>
          </a:xfrm>
          <a:prstGeom prst="rect">
            <a:avLst/>
          </a:prstGeom>
        </p:spPr>
      </p:pic>
      <p:sp>
        <p:nvSpPr>
          <p:cNvPr id="10" name="TextBox 9">
            <a:extLst>
              <a:ext uri="{FF2B5EF4-FFF2-40B4-BE49-F238E27FC236}">
                <a16:creationId xmlns:a16="http://schemas.microsoft.com/office/drawing/2014/main" id="{E550B462-5793-49BD-9A0B-B24485B0400A}"/>
              </a:ext>
            </a:extLst>
          </p:cNvPr>
          <p:cNvSpPr txBox="1"/>
          <p:nvPr/>
        </p:nvSpPr>
        <p:spPr>
          <a:xfrm>
            <a:off x="4991100" y="2332006"/>
            <a:ext cx="2415540" cy="1015663"/>
          </a:xfrm>
          <a:prstGeom prst="rect">
            <a:avLst/>
          </a:prstGeom>
          <a:solidFill>
            <a:srgbClr val="7BB441"/>
          </a:solidFill>
        </p:spPr>
        <p:txBody>
          <a:bodyPr wrap="square" rtlCol="0">
            <a:spAutoFit/>
          </a:bodyPr>
          <a:lstStyle/>
          <a:p>
            <a:pPr algn="ctr"/>
            <a:r>
              <a:rPr lang="en-ID" sz="1200" dirty="0" err="1"/>
              <a:t>Rekapitulasi</a:t>
            </a:r>
            <a:r>
              <a:rPr lang="en-ID" sz="1200" dirty="0"/>
              <a:t> </a:t>
            </a:r>
            <a:r>
              <a:rPr lang="en-ID" sz="1200" dirty="0" err="1"/>
              <a:t>Pengisian</a:t>
            </a:r>
            <a:r>
              <a:rPr lang="en-ID" sz="1200" dirty="0"/>
              <a:t> e-Performance per – unit </a:t>
            </a:r>
            <a:r>
              <a:rPr lang="en-ID" sz="1200" dirty="0" err="1"/>
              <a:t>kerja</a:t>
            </a:r>
            <a:r>
              <a:rPr lang="en-ID" sz="1200" dirty="0"/>
              <a:t>, </a:t>
            </a:r>
            <a:r>
              <a:rPr lang="en-ID" sz="1200" dirty="0" err="1"/>
              <a:t>terintegrasi</a:t>
            </a:r>
            <a:r>
              <a:rPr lang="en-ID" sz="1200" dirty="0"/>
              <a:t> </a:t>
            </a:r>
            <a:r>
              <a:rPr lang="en-ID" sz="1200" dirty="0" err="1"/>
              <a:t>dengan</a:t>
            </a:r>
            <a:r>
              <a:rPr lang="en-ID" sz="1200" dirty="0"/>
              <a:t> </a:t>
            </a:r>
            <a:r>
              <a:rPr lang="en-ID" sz="1200" dirty="0" err="1"/>
              <a:t>aplikasi</a:t>
            </a:r>
            <a:r>
              <a:rPr lang="en-ID" sz="1200" dirty="0"/>
              <a:t> e-Performance Kementerian </a:t>
            </a:r>
            <a:r>
              <a:rPr lang="en-ID" sz="1200" dirty="0" err="1"/>
              <a:t>Perhubungan</a:t>
            </a:r>
            <a:endParaRPr lang="en-ID" sz="1200" dirty="0"/>
          </a:p>
        </p:txBody>
      </p:sp>
      <p:sp>
        <p:nvSpPr>
          <p:cNvPr id="6" name="Slide Number Placeholder 2">
            <a:extLst>
              <a:ext uri="{FF2B5EF4-FFF2-40B4-BE49-F238E27FC236}">
                <a16:creationId xmlns:a16="http://schemas.microsoft.com/office/drawing/2014/main" id="{A16FB205-621C-4484-A2D5-983C779053B3}"/>
              </a:ext>
            </a:extLst>
          </p:cNvPr>
          <p:cNvSpPr>
            <a:spLocks noGrp="1"/>
          </p:cNvSpPr>
          <p:nvPr/>
        </p:nvSpPr>
        <p:spPr>
          <a:xfrm>
            <a:off x="7113276" y="5006975"/>
            <a:ext cx="446405" cy="251460"/>
          </a:xfrm>
          <a:prstGeom prst="rect">
            <a:avLst/>
          </a:prstGeom>
          <a:solidFill>
            <a:srgbClr val="F9BE19"/>
          </a:solidFill>
        </p:spPr>
        <p:txBody>
          <a:bodyPr vert="horz" lIns="91365" tIns="45684" rIns="91365" bIns="45684"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32">
              <a:defRPr/>
            </a:pPr>
            <a:fld id="{05502A5B-6024-440D-A5A9-5A109256076E}" type="slidenum">
              <a:rPr lang="en-US" b="1">
                <a:solidFill>
                  <a:schemeClr val="tx1"/>
                </a:solidFill>
                <a:latin typeface="Calibri" panose="020F0502020204030204"/>
              </a:rPr>
              <a:pPr defTabSz="913632">
                <a:defRPr/>
              </a:pPr>
              <a:t>177</a:t>
            </a:fld>
            <a:endParaRPr lang="en-US" b="1">
              <a:solidFill>
                <a:schemeClr val="tx1"/>
              </a:solidFill>
              <a:latin typeface="Calibri" panose="020F0502020204030204"/>
            </a:endParaRPr>
          </a:p>
        </p:txBody>
      </p:sp>
    </p:spTree>
    <p:extLst>
      <p:ext uri="{BB962C8B-B14F-4D97-AF65-F5344CB8AC3E}">
        <p14:creationId xmlns:p14="http://schemas.microsoft.com/office/powerpoint/2010/main" val="1497465057"/>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45441-D55C-40DD-A797-0709737CA9E0}"/>
              </a:ext>
            </a:extLst>
          </p:cNvPr>
          <p:cNvSpPr>
            <a:spLocks noGrp="1"/>
          </p:cNvSpPr>
          <p:nvPr>
            <p:ph type="title"/>
          </p:nvPr>
        </p:nvSpPr>
        <p:spPr>
          <a:xfrm>
            <a:off x="275888" y="223190"/>
            <a:ext cx="6520220" cy="344032"/>
          </a:xfrm>
        </p:spPr>
        <p:txBody>
          <a:bodyPr/>
          <a:lstStyle/>
          <a:p>
            <a:r>
              <a:rPr lang="en-ID" dirty="0" err="1"/>
              <a:t>Lanjutan</a:t>
            </a:r>
            <a:r>
              <a:rPr lang="en-ID" dirty="0"/>
              <a:t> … </a:t>
            </a:r>
          </a:p>
        </p:txBody>
      </p:sp>
      <p:pic>
        <p:nvPicPr>
          <p:cNvPr id="5" name="Picture 4">
            <a:extLst>
              <a:ext uri="{FF2B5EF4-FFF2-40B4-BE49-F238E27FC236}">
                <a16:creationId xmlns:a16="http://schemas.microsoft.com/office/drawing/2014/main" id="{6FF26ADA-8914-446E-B098-05B5E10269AC}"/>
              </a:ext>
            </a:extLst>
          </p:cNvPr>
          <p:cNvPicPr>
            <a:picLocks noChangeAspect="1"/>
          </p:cNvPicPr>
          <p:nvPr/>
        </p:nvPicPr>
        <p:blipFill rotWithShape="1">
          <a:blip r:embed="rId2"/>
          <a:srcRect l="12850" t="79641" r="1942" b="1553"/>
          <a:stretch/>
        </p:blipFill>
        <p:spPr>
          <a:xfrm>
            <a:off x="330182" y="776537"/>
            <a:ext cx="4804129" cy="3902143"/>
          </a:xfrm>
          <a:prstGeom prst="rect">
            <a:avLst/>
          </a:prstGeom>
        </p:spPr>
      </p:pic>
      <p:sp>
        <p:nvSpPr>
          <p:cNvPr id="10" name="TextBox 9">
            <a:extLst>
              <a:ext uri="{FF2B5EF4-FFF2-40B4-BE49-F238E27FC236}">
                <a16:creationId xmlns:a16="http://schemas.microsoft.com/office/drawing/2014/main" id="{E550B462-5793-49BD-9A0B-B24485B0400A}"/>
              </a:ext>
            </a:extLst>
          </p:cNvPr>
          <p:cNvSpPr txBox="1"/>
          <p:nvPr/>
        </p:nvSpPr>
        <p:spPr>
          <a:xfrm>
            <a:off x="5197894" y="2286129"/>
            <a:ext cx="2105910" cy="646331"/>
          </a:xfrm>
          <a:prstGeom prst="rect">
            <a:avLst/>
          </a:prstGeom>
          <a:solidFill>
            <a:srgbClr val="7BB441"/>
          </a:solidFill>
        </p:spPr>
        <p:txBody>
          <a:bodyPr wrap="square" rtlCol="0">
            <a:spAutoFit/>
          </a:bodyPr>
          <a:lstStyle/>
          <a:p>
            <a:pPr algn="ctr"/>
            <a:r>
              <a:rPr lang="en-ID" sz="1200" dirty="0" err="1"/>
              <a:t>Rekapitulasi</a:t>
            </a:r>
            <a:r>
              <a:rPr lang="en-ID" sz="1200" dirty="0"/>
              <a:t> </a:t>
            </a:r>
            <a:r>
              <a:rPr lang="en-ID" sz="1200" dirty="0" err="1"/>
              <a:t>Pengisian</a:t>
            </a:r>
            <a:r>
              <a:rPr lang="en-ID" sz="1200" dirty="0"/>
              <a:t> Monitoring </a:t>
            </a:r>
            <a:r>
              <a:rPr lang="en-ID" sz="1200" dirty="0" err="1"/>
              <a:t>Rencana</a:t>
            </a:r>
            <a:r>
              <a:rPr lang="en-ID" sz="1200" dirty="0"/>
              <a:t> </a:t>
            </a:r>
            <a:r>
              <a:rPr lang="en-ID" sz="1200" dirty="0" err="1"/>
              <a:t>Aksi</a:t>
            </a:r>
            <a:r>
              <a:rPr lang="en-ID" sz="1200" dirty="0"/>
              <a:t> </a:t>
            </a:r>
            <a:r>
              <a:rPr lang="en-ID" sz="1200" dirty="0" err="1"/>
              <a:t>secara</a:t>
            </a:r>
            <a:r>
              <a:rPr lang="en-ID" sz="1200" dirty="0"/>
              <a:t> </a:t>
            </a:r>
            <a:r>
              <a:rPr lang="en-ID" sz="1200" dirty="0" err="1"/>
              <a:t>Bulanan</a:t>
            </a:r>
            <a:r>
              <a:rPr lang="en-ID" sz="1200" dirty="0"/>
              <a:t> per – unit </a:t>
            </a:r>
            <a:r>
              <a:rPr lang="en-ID" sz="1200" dirty="0" err="1"/>
              <a:t>kerja</a:t>
            </a:r>
            <a:endParaRPr lang="en-ID" sz="1200" dirty="0"/>
          </a:p>
        </p:txBody>
      </p:sp>
      <p:sp>
        <p:nvSpPr>
          <p:cNvPr id="6" name="Slide Number Placeholder 2">
            <a:extLst>
              <a:ext uri="{FF2B5EF4-FFF2-40B4-BE49-F238E27FC236}">
                <a16:creationId xmlns:a16="http://schemas.microsoft.com/office/drawing/2014/main" id="{D6FA74D4-F5C3-4D95-8D4F-EC1E624B5A26}"/>
              </a:ext>
            </a:extLst>
          </p:cNvPr>
          <p:cNvSpPr>
            <a:spLocks noGrp="1"/>
          </p:cNvSpPr>
          <p:nvPr/>
        </p:nvSpPr>
        <p:spPr>
          <a:xfrm>
            <a:off x="7113276" y="5006975"/>
            <a:ext cx="446405" cy="251460"/>
          </a:xfrm>
          <a:prstGeom prst="rect">
            <a:avLst/>
          </a:prstGeom>
          <a:solidFill>
            <a:srgbClr val="F9BE19"/>
          </a:solidFill>
        </p:spPr>
        <p:txBody>
          <a:bodyPr vert="horz" lIns="91365" tIns="45684" rIns="91365" bIns="45684"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32">
              <a:defRPr/>
            </a:pPr>
            <a:fld id="{05502A5B-6024-440D-A5A9-5A109256076E}" type="slidenum">
              <a:rPr lang="en-US" b="1">
                <a:solidFill>
                  <a:schemeClr val="tx1"/>
                </a:solidFill>
                <a:latin typeface="Calibri" panose="020F0502020204030204"/>
              </a:rPr>
              <a:pPr defTabSz="913632">
                <a:defRPr/>
              </a:pPr>
              <a:t>178</a:t>
            </a:fld>
            <a:endParaRPr lang="en-US" b="1">
              <a:solidFill>
                <a:schemeClr val="tx1"/>
              </a:solidFill>
              <a:latin typeface="Calibri" panose="020F0502020204030204"/>
            </a:endParaRPr>
          </a:p>
        </p:txBody>
      </p:sp>
    </p:spTree>
    <p:extLst>
      <p:ext uri="{BB962C8B-B14F-4D97-AF65-F5344CB8AC3E}">
        <p14:creationId xmlns:p14="http://schemas.microsoft.com/office/powerpoint/2010/main" val="4219452619"/>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45441-D55C-40DD-A797-0709737CA9E0}"/>
              </a:ext>
            </a:extLst>
          </p:cNvPr>
          <p:cNvSpPr>
            <a:spLocks noGrp="1"/>
          </p:cNvSpPr>
          <p:nvPr>
            <p:ph type="title"/>
          </p:nvPr>
        </p:nvSpPr>
        <p:spPr>
          <a:xfrm>
            <a:off x="93008" y="310254"/>
            <a:ext cx="7321252" cy="435760"/>
          </a:xfrm>
        </p:spPr>
        <p:txBody>
          <a:bodyPr/>
          <a:lstStyle/>
          <a:p>
            <a:r>
              <a:rPr lang="id-ID" dirty="0"/>
              <a:t>Lanjutan..</a:t>
            </a:r>
            <a:r>
              <a:rPr lang="en-ID" dirty="0"/>
              <a:t>. </a:t>
            </a:r>
            <a:r>
              <a:rPr lang="id-ID" dirty="0"/>
              <a:t>(</a:t>
            </a:r>
            <a:r>
              <a:rPr lang="en-ID" dirty="0"/>
              <a:t>TAMPILAN MENU TARGET KINERJA</a:t>
            </a:r>
            <a:r>
              <a:rPr lang="id-ID" dirty="0"/>
              <a:t>/</a:t>
            </a:r>
            <a:r>
              <a:rPr lang="en-ID" dirty="0"/>
              <a:t>TARGET RENSTRA)</a:t>
            </a:r>
          </a:p>
        </p:txBody>
      </p:sp>
      <p:pic>
        <p:nvPicPr>
          <p:cNvPr id="5" name="Content Placeholder 4">
            <a:extLst>
              <a:ext uri="{FF2B5EF4-FFF2-40B4-BE49-F238E27FC236}">
                <a16:creationId xmlns:a16="http://schemas.microsoft.com/office/drawing/2014/main" id="{37D1D25D-EFCE-40D5-8E57-4FC5E30430DD}"/>
              </a:ext>
            </a:extLst>
          </p:cNvPr>
          <p:cNvPicPr>
            <a:picLocks noGrp="1" noChangeAspect="1"/>
          </p:cNvPicPr>
          <p:nvPr>
            <p:ph idx="4294967295"/>
          </p:nvPr>
        </p:nvPicPr>
        <p:blipFill>
          <a:blip r:embed="rId2"/>
          <a:stretch>
            <a:fillRect/>
          </a:stretch>
        </p:blipFill>
        <p:spPr>
          <a:xfrm>
            <a:off x="243839" y="925513"/>
            <a:ext cx="6765869" cy="3231999"/>
          </a:xfrm>
        </p:spPr>
      </p:pic>
      <p:sp>
        <p:nvSpPr>
          <p:cNvPr id="6" name="TextBox 5">
            <a:extLst>
              <a:ext uri="{FF2B5EF4-FFF2-40B4-BE49-F238E27FC236}">
                <a16:creationId xmlns:a16="http://schemas.microsoft.com/office/drawing/2014/main" id="{F9B5D4D8-9DD1-4F88-B950-CE61CC578819}"/>
              </a:ext>
            </a:extLst>
          </p:cNvPr>
          <p:cNvSpPr txBox="1"/>
          <p:nvPr/>
        </p:nvSpPr>
        <p:spPr>
          <a:xfrm>
            <a:off x="243839" y="4240486"/>
            <a:ext cx="6765869" cy="461665"/>
          </a:xfrm>
          <a:prstGeom prst="rect">
            <a:avLst/>
          </a:prstGeom>
          <a:solidFill>
            <a:srgbClr val="7BB441"/>
          </a:solidFill>
        </p:spPr>
        <p:txBody>
          <a:bodyPr wrap="square" rtlCol="0">
            <a:spAutoFit/>
          </a:bodyPr>
          <a:lstStyle/>
          <a:p>
            <a:pPr algn="ctr"/>
            <a:r>
              <a:rPr lang="en-ID" sz="1200" dirty="0"/>
              <a:t>Data pada Menu Target </a:t>
            </a:r>
            <a:r>
              <a:rPr lang="en-ID" sz="1200" dirty="0" err="1"/>
              <a:t>Renstra</a:t>
            </a:r>
            <a:r>
              <a:rPr lang="en-ID" sz="1200" dirty="0"/>
              <a:t> </a:t>
            </a:r>
            <a:r>
              <a:rPr lang="en-ID" sz="1200" dirty="0" err="1"/>
              <a:t>terintegrasi</a:t>
            </a:r>
            <a:r>
              <a:rPr lang="en-ID" sz="1200" dirty="0"/>
              <a:t> </a:t>
            </a:r>
            <a:r>
              <a:rPr lang="en-ID" sz="1200" dirty="0" err="1"/>
              <a:t>dengan</a:t>
            </a:r>
            <a:r>
              <a:rPr lang="en-ID" sz="1200" dirty="0"/>
              <a:t> </a:t>
            </a:r>
            <a:r>
              <a:rPr lang="en-ID" sz="1200" dirty="0" err="1"/>
              <a:t>aplikasi</a:t>
            </a:r>
            <a:r>
              <a:rPr lang="en-ID" sz="1200" dirty="0"/>
              <a:t> e-Performance </a:t>
            </a:r>
            <a:r>
              <a:rPr lang="en-ID" sz="1200" dirty="0" err="1"/>
              <a:t>Kemenhub</a:t>
            </a:r>
            <a:r>
              <a:rPr lang="en-ID" sz="1200" dirty="0"/>
              <a:t>. Pada menu </a:t>
            </a:r>
            <a:r>
              <a:rPr lang="en-ID" sz="1200" dirty="0" err="1"/>
              <a:t>ini</a:t>
            </a:r>
            <a:r>
              <a:rPr lang="en-ID" sz="1200" dirty="0"/>
              <a:t> </a:t>
            </a:r>
            <a:r>
              <a:rPr lang="en-ID" sz="1200" dirty="0" err="1"/>
              <a:t>dapat</a:t>
            </a:r>
            <a:r>
              <a:rPr lang="en-ID" sz="1200" dirty="0"/>
              <a:t> </a:t>
            </a:r>
            <a:r>
              <a:rPr lang="en-ID" sz="1200" dirty="0" err="1"/>
              <a:t>menampilkan</a:t>
            </a:r>
            <a:r>
              <a:rPr lang="en-ID" sz="1200" dirty="0"/>
              <a:t> RENSTRA unit </a:t>
            </a:r>
            <a:r>
              <a:rPr lang="en-ID" sz="1200" dirty="0" err="1"/>
              <a:t>kerja</a:t>
            </a:r>
            <a:r>
              <a:rPr lang="en-ID" sz="1200" dirty="0"/>
              <a:t> di </a:t>
            </a:r>
            <a:r>
              <a:rPr lang="en-ID" sz="1200" dirty="0" err="1"/>
              <a:t>lingkungan</a:t>
            </a:r>
            <a:r>
              <a:rPr lang="en-ID" sz="1200" dirty="0"/>
              <a:t> </a:t>
            </a:r>
            <a:r>
              <a:rPr lang="en-ID" sz="1200" dirty="0" err="1"/>
              <a:t>Ditjen</a:t>
            </a:r>
            <a:r>
              <a:rPr lang="en-ID" sz="1200" dirty="0"/>
              <a:t> </a:t>
            </a:r>
            <a:r>
              <a:rPr lang="en-ID" sz="1200" dirty="0" err="1"/>
              <a:t>Perkeretaapian</a:t>
            </a:r>
            <a:endParaRPr lang="en-ID" sz="1200" dirty="0"/>
          </a:p>
        </p:txBody>
      </p:sp>
      <p:sp>
        <p:nvSpPr>
          <p:cNvPr id="7" name="Slide Number Placeholder 2">
            <a:extLst>
              <a:ext uri="{FF2B5EF4-FFF2-40B4-BE49-F238E27FC236}">
                <a16:creationId xmlns:a16="http://schemas.microsoft.com/office/drawing/2014/main" id="{4A8D233F-AB78-41D7-93FA-28AF0A0FC76B}"/>
              </a:ext>
            </a:extLst>
          </p:cNvPr>
          <p:cNvSpPr>
            <a:spLocks noGrp="1"/>
          </p:cNvSpPr>
          <p:nvPr/>
        </p:nvSpPr>
        <p:spPr>
          <a:xfrm>
            <a:off x="7113276" y="5006975"/>
            <a:ext cx="446405" cy="251460"/>
          </a:xfrm>
          <a:prstGeom prst="rect">
            <a:avLst/>
          </a:prstGeom>
          <a:solidFill>
            <a:srgbClr val="F9BE19"/>
          </a:solidFill>
        </p:spPr>
        <p:txBody>
          <a:bodyPr vert="horz" lIns="91365" tIns="45684" rIns="91365" bIns="45684"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32">
              <a:defRPr/>
            </a:pPr>
            <a:fld id="{05502A5B-6024-440D-A5A9-5A109256076E}" type="slidenum">
              <a:rPr lang="en-US" b="1">
                <a:solidFill>
                  <a:schemeClr val="tx1"/>
                </a:solidFill>
                <a:latin typeface="Calibri" panose="020F0502020204030204"/>
              </a:rPr>
              <a:pPr defTabSz="913632">
                <a:defRPr/>
              </a:pPr>
              <a:t>179</a:t>
            </a:fld>
            <a:endParaRPr lang="en-US" b="1">
              <a:solidFill>
                <a:schemeClr val="tx1"/>
              </a:solidFill>
              <a:latin typeface="Calibri" panose="020F0502020204030204"/>
            </a:endParaRPr>
          </a:p>
        </p:txBody>
      </p:sp>
    </p:spTree>
    <p:extLst>
      <p:ext uri="{BB962C8B-B14F-4D97-AF65-F5344CB8AC3E}">
        <p14:creationId xmlns:p14="http://schemas.microsoft.com/office/powerpoint/2010/main" val="1633288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3600" y="144000"/>
            <a:ext cx="6520220" cy="344032"/>
          </a:xfrm>
        </p:spPr>
        <p:txBody>
          <a:bodyPr>
            <a:noAutofit/>
          </a:bodyPr>
          <a:lstStyle/>
          <a:p>
            <a:pPr algn="l"/>
            <a:r>
              <a:rPr lang="id-ID" dirty="0"/>
              <a:t>Lanjutan...</a:t>
            </a:r>
            <a:endParaRPr lang="en-US" dirty="0"/>
          </a:p>
        </p:txBody>
      </p:sp>
      <p:sp>
        <p:nvSpPr>
          <p:cNvPr id="4" name="Rectangle 3"/>
          <p:cNvSpPr/>
          <p:nvPr/>
        </p:nvSpPr>
        <p:spPr>
          <a:xfrm>
            <a:off x="179837" y="688128"/>
            <a:ext cx="7200000" cy="3301568"/>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buFont typeface="Arial" panose="020B0604020202020204" pitchFamily="34" charset="0"/>
              <a:buChar char="•"/>
            </a:pPr>
            <a:r>
              <a:rPr lang="id-ID" sz="1400" dirty="0">
                <a:solidFill>
                  <a:schemeClr val="tx1"/>
                </a:solidFill>
              </a:rPr>
              <a:t>Permenhub nomor </a:t>
            </a:r>
            <a:r>
              <a:rPr lang="en-US" sz="1400" dirty="0">
                <a:solidFill>
                  <a:schemeClr val="tx1"/>
                </a:solidFill>
              </a:rPr>
              <a:t>PM </a:t>
            </a:r>
            <a:r>
              <a:rPr lang="id-ID" sz="1400" dirty="0">
                <a:solidFill>
                  <a:schemeClr val="tx1"/>
                </a:solidFill>
              </a:rPr>
              <a:t>8</a:t>
            </a:r>
            <a:r>
              <a:rPr lang="en-US" sz="1400" dirty="0">
                <a:solidFill>
                  <a:schemeClr val="tx1"/>
                </a:solidFill>
              </a:rPr>
              <a:t>5 </a:t>
            </a:r>
            <a:r>
              <a:rPr lang="en-US" sz="1400" dirty="0" err="1">
                <a:solidFill>
                  <a:schemeClr val="tx1"/>
                </a:solidFill>
              </a:rPr>
              <a:t>Tahun</a:t>
            </a:r>
            <a:r>
              <a:rPr lang="en-US" sz="1400" dirty="0">
                <a:solidFill>
                  <a:schemeClr val="tx1"/>
                </a:solidFill>
              </a:rPr>
              <a:t> 20</a:t>
            </a:r>
            <a:r>
              <a:rPr lang="id-ID" sz="1400" dirty="0">
                <a:solidFill>
                  <a:schemeClr val="tx1"/>
                </a:solidFill>
              </a:rPr>
              <a:t>20</a:t>
            </a:r>
            <a:r>
              <a:rPr lang="en-US" sz="1400" dirty="0">
                <a:solidFill>
                  <a:schemeClr val="tx1"/>
                </a:solidFill>
              </a:rPr>
              <a:t> juga </a:t>
            </a:r>
            <a:r>
              <a:rPr lang="en-US" sz="1400" dirty="0" err="1">
                <a:solidFill>
                  <a:schemeClr val="tx1"/>
                </a:solidFill>
              </a:rPr>
              <a:t>mengamanahkan</a:t>
            </a:r>
            <a:r>
              <a:rPr lang="en-US" sz="1400" dirty="0">
                <a:solidFill>
                  <a:schemeClr val="tx1"/>
                </a:solidFill>
              </a:rPr>
              <a:t> </a:t>
            </a:r>
            <a:r>
              <a:rPr lang="en-US" sz="1400" dirty="0" err="1">
                <a:solidFill>
                  <a:schemeClr val="tx1"/>
                </a:solidFill>
              </a:rPr>
              <a:t>instrumen</a:t>
            </a:r>
            <a:r>
              <a:rPr lang="en-US" sz="1400" dirty="0">
                <a:solidFill>
                  <a:schemeClr val="tx1"/>
                </a:solidFill>
              </a:rPr>
              <a:t> </a:t>
            </a:r>
            <a:r>
              <a:rPr lang="en-US" sz="1400" dirty="0" err="1">
                <a:solidFill>
                  <a:schemeClr val="tx1"/>
                </a:solidFill>
              </a:rPr>
              <a:t>pengukuran</a:t>
            </a:r>
            <a:r>
              <a:rPr lang="en-US" sz="1400" dirty="0">
                <a:solidFill>
                  <a:schemeClr val="tx1"/>
                </a:solidFill>
              </a:rPr>
              <a:t> dan </a:t>
            </a:r>
            <a:r>
              <a:rPr lang="en-US" sz="1400" dirty="0" err="1">
                <a:solidFill>
                  <a:schemeClr val="tx1"/>
                </a:solidFill>
              </a:rPr>
              <a:t>pengelolaan</a:t>
            </a:r>
            <a:r>
              <a:rPr lang="en-US" sz="1400" dirty="0">
                <a:solidFill>
                  <a:schemeClr val="tx1"/>
                </a:solidFill>
              </a:rPr>
              <a:t> data </a:t>
            </a:r>
            <a:r>
              <a:rPr lang="en-US" sz="1400" dirty="0" err="1">
                <a:solidFill>
                  <a:schemeClr val="tx1"/>
                </a:solidFill>
              </a:rPr>
              <a:t>kinerja</a:t>
            </a:r>
            <a:r>
              <a:rPr lang="en-US" sz="1400" dirty="0">
                <a:solidFill>
                  <a:schemeClr val="tx1"/>
                </a:solidFill>
              </a:rPr>
              <a:t> </a:t>
            </a:r>
            <a:r>
              <a:rPr lang="en-US" sz="1400" dirty="0" err="1">
                <a:solidFill>
                  <a:schemeClr val="tx1"/>
                </a:solidFill>
              </a:rPr>
              <a:t>secara</a:t>
            </a:r>
            <a:r>
              <a:rPr lang="en-US" sz="1400" dirty="0">
                <a:solidFill>
                  <a:schemeClr val="tx1"/>
                </a:solidFill>
              </a:rPr>
              <a:t> </a:t>
            </a:r>
            <a:r>
              <a:rPr lang="en-US" sz="1400" dirty="0" err="1">
                <a:solidFill>
                  <a:schemeClr val="tx1"/>
                </a:solidFill>
              </a:rPr>
              <a:t>elektronik</a:t>
            </a:r>
            <a:r>
              <a:rPr lang="en-US" sz="1400" dirty="0">
                <a:solidFill>
                  <a:schemeClr val="tx1"/>
                </a:solidFill>
              </a:rPr>
              <a:t> </a:t>
            </a:r>
            <a:r>
              <a:rPr lang="en-US" sz="1400" dirty="0" err="1">
                <a:solidFill>
                  <a:schemeClr val="tx1"/>
                </a:solidFill>
              </a:rPr>
              <a:t>berupa</a:t>
            </a:r>
            <a:r>
              <a:rPr lang="en-US" sz="1400" dirty="0">
                <a:solidFill>
                  <a:schemeClr val="tx1"/>
                </a:solidFill>
              </a:rPr>
              <a:t> </a:t>
            </a:r>
            <a:r>
              <a:rPr lang="fi-FI" sz="1400" dirty="0">
                <a:solidFill>
                  <a:schemeClr val="tx1"/>
                </a:solidFill>
              </a:rPr>
              <a:t>Sistem Aplikasi Pengukuran Kinerja pada Unit Kerja di lingkungan Kementerian.</a:t>
            </a:r>
            <a:endParaRPr lang="id-ID" sz="1400" dirty="0">
              <a:solidFill>
                <a:schemeClr val="tx1"/>
              </a:solidFill>
            </a:endParaRPr>
          </a:p>
          <a:p>
            <a:pPr marL="285750" indent="-285750" algn="just">
              <a:buFont typeface="Arial" panose="020B0604020202020204" pitchFamily="34" charset="0"/>
              <a:buChar char="•"/>
            </a:pPr>
            <a:endParaRPr lang="id-ID" sz="1400" dirty="0">
              <a:solidFill>
                <a:schemeClr val="tx1"/>
              </a:solidFill>
            </a:endParaRPr>
          </a:p>
          <a:p>
            <a:pPr marL="285750" indent="-285750" algn="just">
              <a:buFont typeface="Arial" panose="020B0604020202020204" pitchFamily="34" charset="0"/>
              <a:buChar char="•"/>
            </a:pPr>
            <a:r>
              <a:rPr lang="en-US" sz="1400" dirty="0" err="1">
                <a:solidFill>
                  <a:schemeClr val="tx1"/>
                </a:solidFill>
              </a:rPr>
              <a:t>Sebagai</a:t>
            </a:r>
            <a:r>
              <a:rPr lang="en-US" sz="1400" dirty="0">
                <a:solidFill>
                  <a:schemeClr val="tx1"/>
                </a:solidFill>
              </a:rPr>
              <a:t> </a:t>
            </a:r>
            <a:r>
              <a:rPr lang="en-US" sz="1400" dirty="0" err="1">
                <a:solidFill>
                  <a:schemeClr val="tx1"/>
                </a:solidFill>
              </a:rPr>
              <a:t>bentuk</a:t>
            </a:r>
            <a:r>
              <a:rPr lang="en-US" sz="1400" dirty="0">
                <a:solidFill>
                  <a:schemeClr val="tx1"/>
                </a:solidFill>
              </a:rPr>
              <a:t> </a:t>
            </a:r>
            <a:r>
              <a:rPr lang="en-US" sz="1400" dirty="0" err="1">
                <a:solidFill>
                  <a:schemeClr val="tx1"/>
                </a:solidFill>
              </a:rPr>
              <a:t>apresiasi</a:t>
            </a:r>
            <a:r>
              <a:rPr lang="en-US" sz="1400" dirty="0">
                <a:solidFill>
                  <a:schemeClr val="tx1"/>
                </a:solidFill>
              </a:rPr>
              <a:t> </a:t>
            </a:r>
            <a:r>
              <a:rPr lang="en-US" sz="1400" dirty="0" err="1">
                <a:solidFill>
                  <a:schemeClr val="tx1"/>
                </a:solidFill>
              </a:rPr>
              <a:t>atas</a:t>
            </a:r>
            <a:r>
              <a:rPr lang="en-US" sz="1400" dirty="0">
                <a:solidFill>
                  <a:schemeClr val="tx1"/>
                </a:solidFill>
              </a:rPr>
              <a:t> </a:t>
            </a:r>
            <a:r>
              <a:rPr lang="en-US" sz="1400" dirty="0" err="1">
                <a:solidFill>
                  <a:schemeClr val="tx1"/>
                </a:solidFill>
              </a:rPr>
              <a:t>penyelenggaraan</a:t>
            </a:r>
            <a:r>
              <a:rPr lang="en-US" sz="1400" dirty="0">
                <a:solidFill>
                  <a:schemeClr val="tx1"/>
                </a:solidFill>
              </a:rPr>
              <a:t> SAKIP, </a:t>
            </a:r>
            <a:r>
              <a:rPr lang="en-US" sz="1400" dirty="0" err="1">
                <a:solidFill>
                  <a:schemeClr val="tx1"/>
                </a:solidFill>
              </a:rPr>
              <a:t>dalam</a:t>
            </a:r>
            <a:r>
              <a:rPr lang="en-US" sz="1400" dirty="0">
                <a:solidFill>
                  <a:schemeClr val="tx1"/>
                </a:solidFill>
              </a:rPr>
              <a:t> </a:t>
            </a:r>
            <a:r>
              <a:rPr lang="id-ID" sz="1400" dirty="0">
                <a:solidFill>
                  <a:schemeClr val="tx1"/>
                </a:solidFill>
              </a:rPr>
              <a:t>Permenhub nomor </a:t>
            </a:r>
            <a:r>
              <a:rPr lang="en-US" sz="1400" dirty="0">
                <a:solidFill>
                  <a:schemeClr val="tx1"/>
                </a:solidFill>
              </a:rPr>
              <a:t>PM </a:t>
            </a:r>
            <a:r>
              <a:rPr lang="id-ID" sz="1400" dirty="0">
                <a:solidFill>
                  <a:schemeClr val="tx1"/>
                </a:solidFill>
              </a:rPr>
              <a:t>8</a:t>
            </a:r>
            <a:r>
              <a:rPr lang="en-US" sz="1400" dirty="0">
                <a:solidFill>
                  <a:schemeClr val="tx1"/>
                </a:solidFill>
              </a:rPr>
              <a:t>5 </a:t>
            </a:r>
            <a:r>
              <a:rPr lang="en-US" sz="1400" dirty="0" err="1">
                <a:solidFill>
                  <a:schemeClr val="tx1"/>
                </a:solidFill>
              </a:rPr>
              <a:t>tahun</a:t>
            </a:r>
            <a:r>
              <a:rPr lang="en-US" sz="1400" dirty="0">
                <a:solidFill>
                  <a:schemeClr val="tx1"/>
                </a:solidFill>
              </a:rPr>
              <a:t> 20</a:t>
            </a:r>
            <a:r>
              <a:rPr lang="id-ID" sz="1400" dirty="0">
                <a:solidFill>
                  <a:schemeClr val="tx1"/>
                </a:solidFill>
              </a:rPr>
              <a:t>20</a:t>
            </a:r>
            <a:r>
              <a:rPr lang="en-US" sz="1400" dirty="0">
                <a:solidFill>
                  <a:schemeClr val="tx1"/>
                </a:solidFill>
              </a:rPr>
              <a:t> </a:t>
            </a:r>
            <a:r>
              <a:rPr lang="en-US" sz="1400" dirty="0" err="1">
                <a:solidFill>
                  <a:schemeClr val="tx1"/>
                </a:solidFill>
              </a:rPr>
              <a:t>mengatur</a:t>
            </a:r>
            <a:r>
              <a:rPr lang="en-US" sz="1400" dirty="0">
                <a:solidFill>
                  <a:schemeClr val="tx1"/>
                </a:solidFill>
              </a:rPr>
              <a:t> </a:t>
            </a:r>
            <a:r>
              <a:rPr lang="en-US" sz="1400" dirty="0" err="1">
                <a:solidFill>
                  <a:schemeClr val="tx1"/>
                </a:solidFill>
              </a:rPr>
              <a:t>terkait</a:t>
            </a:r>
            <a:r>
              <a:rPr lang="en-US" sz="1400" dirty="0">
                <a:solidFill>
                  <a:schemeClr val="tx1"/>
                </a:solidFill>
              </a:rPr>
              <a:t> </a:t>
            </a:r>
            <a:r>
              <a:rPr lang="en-US" sz="1400" dirty="0" err="1">
                <a:solidFill>
                  <a:schemeClr val="tx1"/>
                </a:solidFill>
              </a:rPr>
              <a:t>penghargaan</a:t>
            </a:r>
            <a:r>
              <a:rPr lang="en-US" sz="1400" dirty="0">
                <a:solidFill>
                  <a:schemeClr val="tx1"/>
                </a:solidFill>
              </a:rPr>
              <a:t> </a:t>
            </a:r>
            <a:r>
              <a:rPr lang="en-US" sz="1400" dirty="0" err="1">
                <a:solidFill>
                  <a:schemeClr val="tx1"/>
                </a:solidFill>
              </a:rPr>
              <a:t>dalam</a:t>
            </a:r>
            <a:r>
              <a:rPr lang="en-US" sz="1400" dirty="0">
                <a:solidFill>
                  <a:schemeClr val="tx1"/>
                </a:solidFill>
              </a:rPr>
              <a:t> </a:t>
            </a:r>
            <a:r>
              <a:rPr lang="en-US" sz="1400" dirty="0" err="1">
                <a:solidFill>
                  <a:schemeClr val="tx1"/>
                </a:solidFill>
              </a:rPr>
              <a:t>rangka</a:t>
            </a:r>
            <a:r>
              <a:rPr lang="en-US" sz="1400" dirty="0">
                <a:solidFill>
                  <a:schemeClr val="tx1"/>
                </a:solidFill>
              </a:rPr>
              <a:t> </a:t>
            </a:r>
            <a:r>
              <a:rPr lang="en-US" sz="1400" dirty="0" err="1">
                <a:solidFill>
                  <a:schemeClr val="tx1"/>
                </a:solidFill>
              </a:rPr>
              <a:t>ketaatan</a:t>
            </a:r>
            <a:r>
              <a:rPr lang="en-US" sz="1400" dirty="0">
                <a:solidFill>
                  <a:schemeClr val="tx1"/>
                </a:solidFill>
              </a:rPr>
              <a:t> </a:t>
            </a:r>
            <a:r>
              <a:rPr lang="en-US" sz="1400" dirty="0" err="1">
                <a:solidFill>
                  <a:schemeClr val="tx1"/>
                </a:solidFill>
              </a:rPr>
              <a:t>atas</a:t>
            </a:r>
            <a:r>
              <a:rPr lang="en-US" sz="1400" dirty="0">
                <a:solidFill>
                  <a:schemeClr val="tx1"/>
                </a:solidFill>
              </a:rPr>
              <a:t> </a:t>
            </a:r>
            <a:r>
              <a:rPr lang="en-US" sz="1400" dirty="0" err="1">
                <a:solidFill>
                  <a:schemeClr val="tx1"/>
                </a:solidFill>
              </a:rPr>
              <a:t>pelaksanaan</a:t>
            </a:r>
            <a:r>
              <a:rPr lang="en-US" sz="1400" dirty="0">
                <a:solidFill>
                  <a:schemeClr val="tx1"/>
                </a:solidFill>
              </a:rPr>
              <a:t> proses </a:t>
            </a:r>
            <a:r>
              <a:rPr lang="en-US" sz="1400" dirty="0" err="1">
                <a:solidFill>
                  <a:schemeClr val="tx1"/>
                </a:solidFill>
              </a:rPr>
              <a:t>penyusunan</a:t>
            </a:r>
            <a:r>
              <a:rPr lang="en-US" sz="1400" dirty="0">
                <a:solidFill>
                  <a:schemeClr val="tx1"/>
                </a:solidFill>
              </a:rPr>
              <a:t> SAKIP pada unit </a:t>
            </a:r>
            <a:r>
              <a:rPr lang="en-US" sz="1400" dirty="0" err="1">
                <a:solidFill>
                  <a:schemeClr val="tx1"/>
                </a:solidFill>
              </a:rPr>
              <a:t>kerja</a:t>
            </a:r>
            <a:r>
              <a:rPr lang="en-US" sz="1400" dirty="0">
                <a:solidFill>
                  <a:schemeClr val="tx1"/>
                </a:solidFill>
              </a:rPr>
              <a:t> di </a:t>
            </a:r>
            <a:r>
              <a:rPr lang="en-US" sz="1400" dirty="0" err="1">
                <a:solidFill>
                  <a:schemeClr val="tx1"/>
                </a:solidFill>
              </a:rPr>
              <a:t>lingkungan</a:t>
            </a:r>
            <a:r>
              <a:rPr lang="en-US" sz="1400" dirty="0">
                <a:solidFill>
                  <a:schemeClr val="tx1"/>
                </a:solidFill>
              </a:rPr>
              <a:t> Kementerian </a:t>
            </a:r>
            <a:r>
              <a:rPr lang="en-US" sz="1400" dirty="0" err="1">
                <a:solidFill>
                  <a:schemeClr val="tx1"/>
                </a:solidFill>
              </a:rPr>
              <a:t>Perhubungan</a:t>
            </a:r>
            <a:r>
              <a:rPr lang="en-US" sz="1400" dirty="0">
                <a:solidFill>
                  <a:schemeClr val="tx1"/>
                </a:solidFill>
              </a:rPr>
              <a:t>. </a:t>
            </a:r>
            <a:r>
              <a:rPr lang="en-US" sz="1400" dirty="0" err="1">
                <a:solidFill>
                  <a:schemeClr val="tx1"/>
                </a:solidFill>
              </a:rPr>
              <a:t>Penghargaan</a:t>
            </a:r>
            <a:r>
              <a:rPr lang="en-US" sz="1400" dirty="0">
                <a:solidFill>
                  <a:schemeClr val="tx1"/>
                </a:solidFill>
              </a:rPr>
              <a:t> </a:t>
            </a:r>
            <a:r>
              <a:rPr lang="en-US" sz="1400" dirty="0" err="1">
                <a:solidFill>
                  <a:schemeClr val="tx1"/>
                </a:solidFill>
              </a:rPr>
              <a:t>diberikan</a:t>
            </a:r>
            <a:r>
              <a:rPr lang="en-US" sz="1400" dirty="0">
                <a:solidFill>
                  <a:schemeClr val="tx1"/>
                </a:solidFill>
              </a:rPr>
              <a:t> </a:t>
            </a:r>
            <a:r>
              <a:rPr lang="en-US" sz="1400" dirty="0" err="1">
                <a:solidFill>
                  <a:schemeClr val="tx1"/>
                </a:solidFill>
              </a:rPr>
              <a:t>melalui</a:t>
            </a:r>
            <a:r>
              <a:rPr lang="en-US" sz="1400" dirty="0">
                <a:solidFill>
                  <a:schemeClr val="tx1"/>
                </a:solidFill>
              </a:rPr>
              <a:t> </a:t>
            </a:r>
            <a:r>
              <a:rPr lang="en-US" sz="1400" dirty="0" err="1">
                <a:solidFill>
                  <a:schemeClr val="tx1"/>
                </a:solidFill>
              </a:rPr>
              <a:t>penilaian</a:t>
            </a:r>
            <a:r>
              <a:rPr lang="en-US" sz="1400" dirty="0">
                <a:solidFill>
                  <a:schemeClr val="tx1"/>
                </a:solidFill>
              </a:rPr>
              <a:t> APIP </a:t>
            </a:r>
            <a:r>
              <a:rPr lang="en-US" sz="1400" dirty="0" err="1">
                <a:solidFill>
                  <a:schemeClr val="tx1"/>
                </a:solidFill>
              </a:rPr>
              <a:t>dengan</a:t>
            </a:r>
            <a:r>
              <a:rPr lang="en-US" sz="1400" dirty="0">
                <a:solidFill>
                  <a:schemeClr val="tx1"/>
                </a:solidFill>
              </a:rPr>
              <a:t> </a:t>
            </a:r>
            <a:r>
              <a:rPr lang="en-US" sz="1400" dirty="0" err="1">
                <a:solidFill>
                  <a:schemeClr val="tx1"/>
                </a:solidFill>
              </a:rPr>
              <a:t>memberikan</a:t>
            </a:r>
            <a:r>
              <a:rPr lang="en-US" sz="1400" dirty="0">
                <a:solidFill>
                  <a:schemeClr val="tx1"/>
                </a:solidFill>
              </a:rPr>
              <a:t> </a:t>
            </a:r>
            <a:r>
              <a:rPr lang="en-US" sz="1400" dirty="0" err="1">
                <a:solidFill>
                  <a:schemeClr val="tx1"/>
                </a:solidFill>
              </a:rPr>
              <a:t>peringkat</a:t>
            </a:r>
            <a:r>
              <a:rPr lang="en-US" sz="1400" dirty="0">
                <a:solidFill>
                  <a:schemeClr val="tx1"/>
                </a:solidFill>
              </a:rPr>
              <a:t> </a:t>
            </a:r>
            <a:r>
              <a:rPr lang="en-US" sz="1400" dirty="0" err="1">
                <a:solidFill>
                  <a:schemeClr val="tx1"/>
                </a:solidFill>
              </a:rPr>
              <a:t>menggunakan</a:t>
            </a:r>
            <a:r>
              <a:rPr lang="en-US" sz="1400" dirty="0">
                <a:solidFill>
                  <a:schemeClr val="tx1"/>
                </a:solidFill>
              </a:rPr>
              <a:t> </a:t>
            </a:r>
            <a:r>
              <a:rPr lang="en-US" sz="1400" dirty="0" err="1">
                <a:solidFill>
                  <a:schemeClr val="tx1"/>
                </a:solidFill>
              </a:rPr>
              <a:t>metodologi</a:t>
            </a:r>
            <a:r>
              <a:rPr lang="en-US" sz="1400" dirty="0">
                <a:solidFill>
                  <a:schemeClr val="tx1"/>
                </a:solidFill>
              </a:rPr>
              <a:t> yang </a:t>
            </a:r>
            <a:r>
              <a:rPr lang="en-US" sz="1400" dirty="0" err="1">
                <a:solidFill>
                  <a:schemeClr val="tx1"/>
                </a:solidFill>
              </a:rPr>
              <a:t>ditetapkan</a:t>
            </a:r>
            <a:r>
              <a:rPr lang="en-US" sz="1400" dirty="0">
                <a:solidFill>
                  <a:schemeClr val="tx1"/>
                </a:solidFill>
              </a:rPr>
              <a:t>. </a:t>
            </a:r>
          </a:p>
          <a:p>
            <a:pPr marL="285750" indent="-285750" algn="just">
              <a:buFont typeface="Arial" panose="020B0604020202020204" pitchFamily="34" charset="0"/>
              <a:buChar char="•"/>
            </a:pPr>
            <a:endParaRPr lang="en-US" sz="1400" dirty="0">
              <a:solidFill>
                <a:schemeClr val="tx1"/>
              </a:solidFill>
            </a:endParaRPr>
          </a:p>
          <a:p>
            <a:pPr marL="285750" indent="-285750" algn="just">
              <a:buFont typeface="Arial" panose="020B0604020202020204" pitchFamily="34" charset="0"/>
              <a:buChar char="•"/>
            </a:pPr>
            <a:r>
              <a:rPr lang="en-US" sz="1400" dirty="0" err="1">
                <a:solidFill>
                  <a:schemeClr val="tx1"/>
                </a:solidFill>
              </a:rPr>
              <a:t>Penghargaan</a:t>
            </a:r>
            <a:r>
              <a:rPr lang="en-US" sz="1400" dirty="0">
                <a:solidFill>
                  <a:schemeClr val="tx1"/>
                </a:solidFill>
              </a:rPr>
              <a:t> </a:t>
            </a:r>
            <a:r>
              <a:rPr lang="en-US" sz="1400" dirty="0" err="1">
                <a:solidFill>
                  <a:schemeClr val="tx1"/>
                </a:solidFill>
              </a:rPr>
              <a:t>diberikan</a:t>
            </a:r>
            <a:r>
              <a:rPr lang="en-US" sz="1400" dirty="0">
                <a:solidFill>
                  <a:schemeClr val="tx1"/>
                </a:solidFill>
              </a:rPr>
              <a:t> </a:t>
            </a:r>
            <a:r>
              <a:rPr lang="en-US" sz="1400" dirty="0" err="1">
                <a:solidFill>
                  <a:schemeClr val="tx1"/>
                </a:solidFill>
              </a:rPr>
              <a:t>terhadap</a:t>
            </a:r>
            <a:r>
              <a:rPr lang="en-US" sz="1400" dirty="0">
                <a:solidFill>
                  <a:schemeClr val="tx1"/>
                </a:solidFill>
              </a:rPr>
              <a:t> </a:t>
            </a:r>
            <a:r>
              <a:rPr lang="en-US" sz="1400" dirty="0" err="1">
                <a:solidFill>
                  <a:schemeClr val="tx1"/>
                </a:solidFill>
              </a:rPr>
              <a:t>ketaatan</a:t>
            </a:r>
            <a:r>
              <a:rPr lang="en-US" sz="1400" dirty="0">
                <a:solidFill>
                  <a:schemeClr val="tx1"/>
                </a:solidFill>
              </a:rPr>
              <a:t> </a:t>
            </a:r>
            <a:r>
              <a:rPr lang="en-US" sz="1400" dirty="0" err="1">
                <a:solidFill>
                  <a:schemeClr val="tx1"/>
                </a:solidFill>
              </a:rPr>
              <a:t>atas</a:t>
            </a:r>
            <a:r>
              <a:rPr lang="en-US" sz="1400" dirty="0">
                <a:solidFill>
                  <a:schemeClr val="tx1"/>
                </a:solidFill>
              </a:rPr>
              <a:t> </a:t>
            </a:r>
            <a:r>
              <a:rPr lang="en-US" sz="1400" dirty="0" err="1">
                <a:solidFill>
                  <a:schemeClr val="tx1"/>
                </a:solidFill>
              </a:rPr>
              <a:t>pelaksanaan</a:t>
            </a:r>
            <a:r>
              <a:rPr lang="en-US" sz="1400" dirty="0">
                <a:solidFill>
                  <a:schemeClr val="tx1"/>
                </a:solidFill>
              </a:rPr>
              <a:t> proses </a:t>
            </a:r>
            <a:r>
              <a:rPr lang="en-US" sz="1400" dirty="0" err="1">
                <a:solidFill>
                  <a:schemeClr val="tx1"/>
                </a:solidFill>
              </a:rPr>
              <a:t>penyusunan</a:t>
            </a:r>
            <a:r>
              <a:rPr lang="en-US" sz="1400" dirty="0">
                <a:solidFill>
                  <a:schemeClr val="tx1"/>
                </a:solidFill>
              </a:rPr>
              <a:t> </a:t>
            </a:r>
            <a:r>
              <a:rPr lang="en-US" sz="1400" dirty="0" err="1">
                <a:solidFill>
                  <a:schemeClr val="tx1"/>
                </a:solidFill>
              </a:rPr>
              <a:t>sistem</a:t>
            </a:r>
            <a:r>
              <a:rPr lang="en-US" sz="1400" dirty="0">
                <a:solidFill>
                  <a:schemeClr val="tx1"/>
                </a:solidFill>
              </a:rPr>
              <a:t> </a:t>
            </a:r>
            <a:r>
              <a:rPr lang="en-US" sz="1400" dirty="0" err="1">
                <a:solidFill>
                  <a:schemeClr val="tx1"/>
                </a:solidFill>
              </a:rPr>
              <a:t>akuntabilitas</a:t>
            </a:r>
            <a:r>
              <a:rPr lang="en-US" sz="1400" dirty="0">
                <a:solidFill>
                  <a:schemeClr val="tx1"/>
                </a:solidFill>
              </a:rPr>
              <a:t> pada unit </a:t>
            </a:r>
            <a:r>
              <a:rPr lang="en-US" sz="1400" dirty="0" err="1">
                <a:solidFill>
                  <a:schemeClr val="tx1"/>
                </a:solidFill>
              </a:rPr>
              <a:t>kerja</a:t>
            </a:r>
            <a:r>
              <a:rPr lang="en-US" sz="1400" dirty="0">
                <a:solidFill>
                  <a:schemeClr val="tx1"/>
                </a:solidFill>
              </a:rPr>
              <a:t> di </a:t>
            </a:r>
            <a:r>
              <a:rPr lang="en-US" sz="1400" dirty="0" err="1">
                <a:solidFill>
                  <a:schemeClr val="tx1"/>
                </a:solidFill>
              </a:rPr>
              <a:t>lingkungan</a:t>
            </a:r>
            <a:r>
              <a:rPr lang="en-US" sz="1400" dirty="0">
                <a:solidFill>
                  <a:schemeClr val="tx1"/>
                </a:solidFill>
              </a:rPr>
              <a:t> Kementerian </a:t>
            </a:r>
            <a:r>
              <a:rPr lang="en-US" sz="1400" dirty="0" err="1">
                <a:solidFill>
                  <a:schemeClr val="tx1"/>
                </a:solidFill>
              </a:rPr>
              <a:t>melalui</a:t>
            </a:r>
            <a:r>
              <a:rPr lang="en-US" sz="1400" dirty="0">
                <a:solidFill>
                  <a:schemeClr val="tx1"/>
                </a:solidFill>
              </a:rPr>
              <a:t> </a:t>
            </a:r>
            <a:r>
              <a:rPr lang="en-US" sz="1400" dirty="0" err="1">
                <a:solidFill>
                  <a:schemeClr val="tx1"/>
                </a:solidFill>
              </a:rPr>
              <a:t>penilaian</a:t>
            </a:r>
            <a:r>
              <a:rPr lang="en-US" sz="1400" dirty="0">
                <a:solidFill>
                  <a:schemeClr val="tx1"/>
                </a:solidFill>
              </a:rPr>
              <a:t> oleh APIP. Proses </a:t>
            </a:r>
            <a:r>
              <a:rPr lang="en-US" sz="1400" dirty="0" err="1">
                <a:solidFill>
                  <a:schemeClr val="tx1"/>
                </a:solidFill>
              </a:rPr>
              <a:t>termasuk</a:t>
            </a:r>
            <a:r>
              <a:rPr lang="en-US" sz="1400" dirty="0">
                <a:solidFill>
                  <a:schemeClr val="tx1"/>
                </a:solidFill>
              </a:rPr>
              <a:t> </a:t>
            </a:r>
            <a:r>
              <a:rPr lang="en-US" sz="1400" dirty="0" err="1">
                <a:solidFill>
                  <a:schemeClr val="tx1"/>
                </a:solidFill>
              </a:rPr>
              <a:t>dimulai</a:t>
            </a:r>
            <a:r>
              <a:rPr lang="en-US" sz="1400" dirty="0">
                <a:solidFill>
                  <a:schemeClr val="tx1"/>
                </a:solidFill>
              </a:rPr>
              <a:t> </a:t>
            </a:r>
            <a:r>
              <a:rPr lang="en-US" sz="1400" dirty="0" err="1">
                <a:solidFill>
                  <a:schemeClr val="tx1"/>
                </a:solidFill>
              </a:rPr>
              <a:t>dari</a:t>
            </a:r>
            <a:r>
              <a:rPr lang="en-US" sz="1400" dirty="0">
                <a:solidFill>
                  <a:schemeClr val="tx1"/>
                </a:solidFill>
              </a:rPr>
              <a:t> </a:t>
            </a:r>
            <a:r>
              <a:rPr lang="en-US" sz="1400" dirty="0" err="1">
                <a:solidFill>
                  <a:schemeClr val="tx1"/>
                </a:solidFill>
              </a:rPr>
              <a:t>penyusunan</a:t>
            </a:r>
            <a:r>
              <a:rPr lang="en-US" sz="1400" dirty="0">
                <a:solidFill>
                  <a:schemeClr val="tx1"/>
                </a:solidFill>
              </a:rPr>
              <a:t> </a:t>
            </a:r>
            <a:r>
              <a:rPr lang="en-US" sz="1400" dirty="0" err="1">
                <a:solidFill>
                  <a:schemeClr val="tx1"/>
                </a:solidFill>
              </a:rPr>
              <a:t>Renstra</a:t>
            </a:r>
            <a:r>
              <a:rPr lang="en-US" sz="1400" dirty="0">
                <a:solidFill>
                  <a:schemeClr val="tx1"/>
                </a:solidFill>
              </a:rPr>
              <a:t>, </a:t>
            </a:r>
            <a:r>
              <a:rPr lang="en-US" sz="1400" dirty="0" err="1">
                <a:solidFill>
                  <a:schemeClr val="tx1"/>
                </a:solidFill>
              </a:rPr>
              <a:t>Rencana</a:t>
            </a:r>
            <a:r>
              <a:rPr lang="en-US" sz="1400" dirty="0">
                <a:solidFill>
                  <a:schemeClr val="tx1"/>
                </a:solidFill>
              </a:rPr>
              <a:t> Kinerja </a:t>
            </a:r>
            <a:r>
              <a:rPr lang="en-US" sz="1400" dirty="0" err="1">
                <a:solidFill>
                  <a:schemeClr val="tx1"/>
                </a:solidFill>
              </a:rPr>
              <a:t>Tahunan</a:t>
            </a:r>
            <a:r>
              <a:rPr lang="en-US" sz="1400" dirty="0">
                <a:solidFill>
                  <a:schemeClr val="tx1"/>
                </a:solidFill>
              </a:rPr>
              <a:t>, </a:t>
            </a:r>
            <a:r>
              <a:rPr lang="en-US" sz="1400" dirty="0" err="1">
                <a:solidFill>
                  <a:schemeClr val="tx1"/>
                </a:solidFill>
              </a:rPr>
              <a:t>Perjanjian</a:t>
            </a:r>
            <a:r>
              <a:rPr lang="en-US" sz="1400" dirty="0">
                <a:solidFill>
                  <a:schemeClr val="tx1"/>
                </a:solidFill>
              </a:rPr>
              <a:t> Kinerja, </a:t>
            </a:r>
            <a:r>
              <a:rPr lang="en-US" sz="1400" dirty="0" err="1">
                <a:solidFill>
                  <a:schemeClr val="tx1"/>
                </a:solidFill>
              </a:rPr>
              <a:t>Penginputan</a:t>
            </a:r>
            <a:r>
              <a:rPr lang="en-US" sz="1400" dirty="0">
                <a:solidFill>
                  <a:schemeClr val="tx1"/>
                </a:solidFill>
              </a:rPr>
              <a:t> Data Kinerja </a:t>
            </a:r>
            <a:r>
              <a:rPr lang="en-US" sz="1400" dirty="0" err="1">
                <a:solidFill>
                  <a:schemeClr val="tx1"/>
                </a:solidFill>
              </a:rPr>
              <a:t>hingga</a:t>
            </a:r>
            <a:r>
              <a:rPr lang="en-US" sz="1400" dirty="0">
                <a:solidFill>
                  <a:schemeClr val="tx1"/>
                </a:solidFill>
              </a:rPr>
              <a:t> </a:t>
            </a:r>
            <a:r>
              <a:rPr lang="en-US" sz="1400" dirty="0" err="1">
                <a:solidFill>
                  <a:schemeClr val="tx1"/>
                </a:solidFill>
              </a:rPr>
              <a:t>penyusunan</a:t>
            </a:r>
            <a:r>
              <a:rPr lang="en-US" sz="1400" dirty="0">
                <a:solidFill>
                  <a:schemeClr val="tx1"/>
                </a:solidFill>
              </a:rPr>
              <a:t> </a:t>
            </a:r>
            <a:r>
              <a:rPr lang="en-US" sz="1400" dirty="0" err="1">
                <a:solidFill>
                  <a:schemeClr val="tx1"/>
                </a:solidFill>
              </a:rPr>
              <a:t>Laporan</a:t>
            </a:r>
            <a:r>
              <a:rPr lang="en-US" sz="1400" dirty="0">
                <a:solidFill>
                  <a:schemeClr val="tx1"/>
                </a:solidFill>
              </a:rPr>
              <a:t> Kinerja </a:t>
            </a:r>
            <a:r>
              <a:rPr lang="en-US" sz="1400" dirty="0" err="1">
                <a:solidFill>
                  <a:schemeClr val="tx1"/>
                </a:solidFill>
              </a:rPr>
              <a:t>sesuai</a:t>
            </a:r>
            <a:r>
              <a:rPr lang="en-US" sz="1400" dirty="0">
                <a:solidFill>
                  <a:schemeClr val="tx1"/>
                </a:solidFill>
              </a:rPr>
              <a:t> </a:t>
            </a:r>
            <a:r>
              <a:rPr lang="en-US" sz="1400" dirty="0" err="1">
                <a:solidFill>
                  <a:schemeClr val="tx1"/>
                </a:solidFill>
              </a:rPr>
              <a:t>tahapan</a:t>
            </a:r>
            <a:r>
              <a:rPr lang="en-US" sz="1400" dirty="0">
                <a:solidFill>
                  <a:schemeClr val="tx1"/>
                </a:solidFill>
              </a:rPr>
              <a:t> </a:t>
            </a:r>
            <a:r>
              <a:rPr lang="en-US" sz="1400" dirty="0" err="1">
                <a:solidFill>
                  <a:schemeClr val="tx1"/>
                </a:solidFill>
              </a:rPr>
              <a:t>waktu</a:t>
            </a:r>
            <a:r>
              <a:rPr lang="id-ID" sz="1400" dirty="0">
                <a:solidFill>
                  <a:schemeClr val="tx1"/>
                </a:solidFill>
              </a:rPr>
              <a:t>.</a:t>
            </a:r>
            <a:endParaRPr lang="en-US" sz="1400" dirty="0">
              <a:solidFill>
                <a:schemeClr val="tx1"/>
              </a:solidFill>
            </a:endParaRPr>
          </a:p>
        </p:txBody>
      </p:sp>
      <p:sp>
        <p:nvSpPr>
          <p:cNvPr id="6" name="Slide Number Placeholder 2"/>
          <p:cNvSpPr>
            <a:spLocks noGrp="1"/>
          </p:cNvSpPr>
          <p:nvPr/>
        </p:nvSpPr>
        <p:spPr>
          <a:xfrm>
            <a:off x="7113270" y="5006975"/>
            <a:ext cx="446405" cy="251460"/>
          </a:xfrm>
          <a:prstGeom prst="rect">
            <a:avLst/>
          </a:prstGeom>
          <a:solidFill>
            <a:srgbClr val="F9BE19"/>
          </a:solid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id-ID" sz="1200" b="1" i="0" u="none" strike="noStrike" kern="1200" cap="none" spc="0" normalizeH="0" baseline="0" noProof="0" dirty="0">
                <a:ln>
                  <a:noFill/>
                </a:ln>
                <a:solidFill>
                  <a:schemeClr val="tx1"/>
                </a:solidFill>
                <a:effectLst/>
                <a:uLnTx/>
                <a:uFillTx/>
                <a:latin typeface="Calibri" panose="020F0502020204030204"/>
                <a:ea typeface="+mn-ea"/>
                <a:cs typeface="+mn-cs"/>
              </a:rPr>
              <a:t>14</a:t>
            </a:r>
            <a:endParaRPr kumimoji="0" lang="en-US" sz="1200" b="1"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
        <p:nvSpPr>
          <p:cNvPr id="7" name="TextBox 6"/>
          <p:cNvSpPr txBox="1"/>
          <p:nvPr/>
        </p:nvSpPr>
        <p:spPr>
          <a:xfrm>
            <a:off x="142709" y="4040747"/>
            <a:ext cx="2520000" cy="400110"/>
          </a:xfrm>
          <a:prstGeom prst="rect">
            <a:avLst/>
          </a:prstGeom>
          <a:noFill/>
        </p:spPr>
        <p:txBody>
          <a:bodyPr wrap="square" rtlCol="0">
            <a:spAutoFit/>
          </a:bodyPr>
          <a:lstStyle/>
          <a:p>
            <a:r>
              <a:rPr lang="id-ID" sz="1000" dirty="0"/>
              <a:t>Sumber </a:t>
            </a:r>
            <a:r>
              <a:rPr lang="en-US" sz="1000" dirty="0"/>
              <a:t>: </a:t>
            </a:r>
            <a:r>
              <a:rPr lang="en-US" sz="1000" dirty="0" err="1"/>
              <a:t>Permenhub</a:t>
            </a:r>
            <a:r>
              <a:rPr lang="en-US" sz="1000" dirty="0"/>
              <a:t> </a:t>
            </a:r>
            <a:r>
              <a:rPr lang="id-ID" sz="1000" dirty="0"/>
              <a:t>Nomor 85 Tahun 2020</a:t>
            </a:r>
          </a:p>
        </p:txBody>
      </p:sp>
    </p:spTree>
    <p:extLst>
      <p:ext uri="{BB962C8B-B14F-4D97-AF65-F5344CB8AC3E}">
        <p14:creationId xmlns:p14="http://schemas.microsoft.com/office/powerpoint/2010/main" val="340449556"/>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45441-D55C-40DD-A797-0709737CA9E0}"/>
              </a:ext>
            </a:extLst>
          </p:cNvPr>
          <p:cNvSpPr>
            <a:spLocks noGrp="1"/>
          </p:cNvSpPr>
          <p:nvPr>
            <p:ph type="title"/>
          </p:nvPr>
        </p:nvSpPr>
        <p:spPr>
          <a:xfrm>
            <a:off x="344468" y="279707"/>
            <a:ext cx="6999216" cy="449470"/>
          </a:xfrm>
        </p:spPr>
        <p:txBody>
          <a:bodyPr/>
          <a:lstStyle/>
          <a:p>
            <a:r>
              <a:rPr lang="en-ID" dirty="0" err="1"/>
              <a:t>Lanjutan</a:t>
            </a:r>
            <a:r>
              <a:rPr lang="en-ID" dirty="0"/>
              <a:t> … (TAMPILAN MENU TARGET PERJANJIAN KINERJA)</a:t>
            </a:r>
          </a:p>
        </p:txBody>
      </p:sp>
      <p:pic>
        <p:nvPicPr>
          <p:cNvPr id="5" name="Picture 4">
            <a:extLst>
              <a:ext uri="{FF2B5EF4-FFF2-40B4-BE49-F238E27FC236}">
                <a16:creationId xmlns:a16="http://schemas.microsoft.com/office/drawing/2014/main" id="{9C14F930-BD03-41B0-B618-0CECEE2F38D0}"/>
              </a:ext>
            </a:extLst>
          </p:cNvPr>
          <p:cNvPicPr>
            <a:picLocks noChangeAspect="1"/>
          </p:cNvPicPr>
          <p:nvPr/>
        </p:nvPicPr>
        <p:blipFill>
          <a:blip r:embed="rId2"/>
          <a:stretch>
            <a:fillRect/>
          </a:stretch>
        </p:blipFill>
        <p:spPr>
          <a:xfrm>
            <a:off x="3194862" y="1046433"/>
            <a:ext cx="4148822" cy="3234784"/>
          </a:xfrm>
          <a:prstGeom prst="rect">
            <a:avLst/>
          </a:prstGeom>
        </p:spPr>
      </p:pic>
      <p:pic>
        <p:nvPicPr>
          <p:cNvPr id="7" name="Picture 6">
            <a:extLst>
              <a:ext uri="{FF2B5EF4-FFF2-40B4-BE49-F238E27FC236}">
                <a16:creationId xmlns:a16="http://schemas.microsoft.com/office/drawing/2014/main" id="{D88DD480-F984-42AA-B4F9-26113F346509}"/>
              </a:ext>
            </a:extLst>
          </p:cNvPr>
          <p:cNvPicPr>
            <a:picLocks noChangeAspect="1"/>
          </p:cNvPicPr>
          <p:nvPr/>
        </p:nvPicPr>
        <p:blipFill>
          <a:blip r:embed="rId3"/>
          <a:stretch>
            <a:fillRect/>
          </a:stretch>
        </p:blipFill>
        <p:spPr>
          <a:xfrm>
            <a:off x="461107" y="1046434"/>
            <a:ext cx="2364772" cy="2311829"/>
          </a:xfrm>
          <a:prstGeom prst="rect">
            <a:avLst/>
          </a:prstGeom>
        </p:spPr>
      </p:pic>
      <p:cxnSp>
        <p:nvCxnSpPr>
          <p:cNvPr id="9" name="Straight Arrow Connector 8">
            <a:extLst>
              <a:ext uri="{FF2B5EF4-FFF2-40B4-BE49-F238E27FC236}">
                <a16:creationId xmlns:a16="http://schemas.microsoft.com/office/drawing/2014/main" id="{90AC87E8-6E65-4D2A-88B9-276E81079B1C}"/>
              </a:ext>
            </a:extLst>
          </p:cNvPr>
          <p:cNvCxnSpPr>
            <a:cxnSpLocks/>
          </p:cNvCxnSpPr>
          <p:nvPr/>
        </p:nvCxnSpPr>
        <p:spPr>
          <a:xfrm flipH="1" flipV="1">
            <a:off x="2681884" y="2328589"/>
            <a:ext cx="1097954" cy="76496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B118A87-7746-41D5-88CD-8656FA154361}"/>
              </a:ext>
            </a:extLst>
          </p:cNvPr>
          <p:cNvSpPr txBox="1"/>
          <p:nvPr/>
        </p:nvSpPr>
        <p:spPr>
          <a:xfrm>
            <a:off x="269987" y="3780957"/>
            <a:ext cx="6801373" cy="646331"/>
          </a:xfrm>
          <a:prstGeom prst="rect">
            <a:avLst/>
          </a:prstGeom>
          <a:solidFill>
            <a:srgbClr val="7BB441"/>
          </a:solidFill>
        </p:spPr>
        <p:txBody>
          <a:bodyPr wrap="square" rtlCol="0">
            <a:spAutoFit/>
          </a:bodyPr>
          <a:lstStyle/>
          <a:p>
            <a:pPr algn="just"/>
            <a:r>
              <a:rPr lang="en-ID" sz="1200" dirty="0"/>
              <a:t>Menu </a:t>
            </a:r>
            <a:r>
              <a:rPr lang="en-ID" sz="1200" dirty="0" err="1"/>
              <a:t>ini</a:t>
            </a:r>
            <a:r>
              <a:rPr lang="en-ID" sz="1200" dirty="0"/>
              <a:t> </a:t>
            </a:r>
            <a:r>
              <a:rPr lang="en-ID" sz="1200" dirty="0" err="1"/>
              <a:t>menampilkan</a:t>
            </a:r>
            <a:r>
              <a:rPr lang="en-ID" sz="1200" dirty="0"/>
              <a:t> data target </a:t>
            </a:r>
            <a:r>
              <a:rPr lang="en-ID" sz="1200" dirty="0" err="1"/>
              <a:t>capaian</a:t>
            </a:r>
            <a:r>
              <a:rPr lang="en-ID" sz="1200" dirty="0"/>
              <a:t> </a:t>
            </a:r>
            <a:r>
              <a:rPr lang="en-ID" sz="1200" dirty="0" err="1"/>
              <a:t>kinerja</a:t>
            </a:r>
            <a:r>
              <a:rPr lang="en-ID" sz="1200" dirty="0"/>
              <a:t> per </a:t>
            </a:r>
            <a:r>
              <a:rPr lang="en-ID" sz="1200" dirty="0" err="1"/>
              <a:t>sasaran</a:t>
            </a:r>
            <a:r>
              <a:rPr lang="en-ID" sz="1200" dirty="0"/>
              <a:t> </a:t>
            </a:r>
            <a:r>
              <a:rPr lang="en-ID" sz="1200" dirty="0" err="1"/>
              <a:t>strategis</a:t>
            </a:r>
            <a:r>
              <a:rPr lang="en-ID" sz="1200" dirty="0"/>
              <a:t> dan </a:t>
            </a:r>
            <a:r>
              <a:rPr lang="en-ID" sz="1200" dirty="0" err="1"/>
              <a:t>indikator</a:t>
            </a:r>
            <a:r>
              <a:rPr lang="en-ID" sz="1200" dirty="0"/>
              <a:t> </a:t>
            </a:r>
            <a:r>
              <a:rPr lang="en-ID" sz="1200" dirty="0" err="1"/>
              <a:t>kinerja</a:t>
            </a:r>
            <a:r>
              <a:rPr lang="en-ID" sz="1200" dirty="0"/>
              <a:t> per </a:t>
            </a:r>
            <a:r>
              <a:rPr lang="en-ID" sz="1200" dirty="0" err="1"/>
              <a:t>Bulan</a:t>
            </a:r>
            <a:r>
              <a:rPr lang="en-ID" sz="1200" dirty="0"/>
              <a:t>, </a:t>
            </a:r>
            <a:r>
              <a:rPr lang="en-ID" sz="1200" dirty="0" err="1"/>
              <a:t>beberapa</a:t>
            </a:r>
            <a:r>
              <a:rPr lang="en-ID" sz="1200" dirty="0"/>
              <a:t> </a:t>
            </a:r>
            <a:r>
              <a:rPr lang="en-ID" sz="1200" dirty="0" err="1"/>
              <a:t>datanya</a:t>
            </a:r>
            <a:r>
              <a:rPr lang="en-ID" sz="1200" dirty="0"/>
              <a:t> </a:t>
            </a:r>
            <a:r>
              <a:rPr lang="en-ID" sz="1200" dirty="0" err="1"/>
              <a:t>terintegrasi</a:t>
            </a:r>
            <a:r>
              <a:rPr lang="en-ID" sz="1200" dirty="0"/>
              <a:t> </a:t>
            </a:r>
            <a:r>
              <a:rPr lang="en-ID" sz="1200" dirty="0" err="1"/>
              <a:t>dengan</a:t>
            </a:r>
            <a:r>
              <a:rPr lang="en-ID" sz="1200" dirty="0"/>
              <a:t> </a:t>
            </a:r>
            <a:r>
              <a:rPr lang="en-ID" sz="1200" dirty="0" err="1"/>
              <a:t>aplikasi</a:t>
            </a:r>
            <a:r>
              <a:rPr lang="en-ID" sz="1200" dirty="0"/>
              <a:t> e-Performance </a:t>
            </a:r>
            <a:r>
              <a:rPr lang="en-ID" sz="1200" dirty="0" err="1"/>
              <a:t>seperti</a:t>
            </a:r>
            <a:r>
              <a:rPr lang="en-ID" sz="1200" dirty="0"/>
              <a:t> (</a:t>
            </a:r>
            <a:r>
              <a:rPr lang="en-ID" sz="1200" dirty="0" err="1"/>
              <a:t>Dokumen</a:t>
            </a:r>
            <a:r>
              <a:rPr lang="en-ID" sz="1200" dirty="0"/>
              <a:t> PK, Target </a:t>
            </a:r>
            <a:r>
              <a:rPr lang="en-ID" sz="1200" dirty="0" err="1"/>
              <a:t>Bulan</a:t>
            </a:r>
            <a:r>
              <a:rPr lang="en-ID" sz="1200" dirty="0"/>
              <a:t> 3/TW 1, Target </a:t>
            </a:r>
            <a:r>
              <a:rPr lang="en-ID" sz="1200" dirty="0" err="1"/>
              <a:t>Bulan</a:t>
            </a:r>
            <a:r>
              <a:rPr lang="en-ID" sz="1200" dirty="0"/>
              <a:t> 6/TW 2, Target </a:t>
            </a:r>
            <a:r>
              <a:rPr lang="en-ID" sz="1200" dirty="0" err="1"/>
              <a:t>Bulan</a:t>
            </a:r>
            <a:r>
              <a:rPr lang="en-ID" sz="1200" dirty="0"/>
              <a:t> 9/TW 3, Target </a:t>
            </a:r>
            <a:r>
              <a:rPr lang="en-ID" sz="1200" dirty="0" err="1"/>
              <a:t>Bulan</a:t>
            </a:r>
            <a:r>
              <a:rPr lang="en-ID" sz="1200" dirty="0"/>
              <a:t> 12/TW 4)</a:t>
            </a:r>
          </a:p>
        </p:txBody>
      </p:sp>
      <p:sp>
        <p:nvSpPr>
          <p:cNvPr id="12" name="TextBox 11">
            <a:extLst>
              <a:ext uri="{FF2B5EF4-FFF2-40B4-BE49-F238E27FC236}">
                <a16:creationId xmlns:a16="http://schemas.microsoft.com/office/drawing/2014/main" id="{5CDC3D21-6A42-458F-A8DA-6E5581E78116}"/>
              </a:ext>
            </a:extLst>
          </p:cNvPr>
          <p:cNvSpPr txBox="1"/>
          <p:nvPr/>
        </p:nvSpPr>
        <p:spPr>
          <a:xfrm>
            <a:off x="269989" y="4414430"/>
            <a:ext cx="6801371" cy="276999"/>
          </a:xfrm>
          <a:prstGeom prst="rect">
            <a:avLst/>
          </a:prstGeom>
          <a:solidFill>
            <a:schemeClr val="accent2"/>
          </a:solidFill>
        </p:spPr>
        <p:txBody>
          <a:bodyPr wrap="square" rtlCol="0">
            <a:spAutoFit/>
          </a:bodyPr>
          <a:lstStyle/>
          <a:p>
            <a:r>
              <a:rPr lang="en-ID" sz="1200" dirty="0"/>
              <a:t>Operator </a:t>
            </a:r>
            <a:r>
              <a:rPr lang="en-ID" sz="1200" dirty="0" err="1"/>
              <a:t>perlu</a:t>
            </a:r>
            <a:r>
              <a:rPr lang="en-ID" sz="1200" dirty="0"/>
              <a:t> </a:t>
            </a:r>
            <a:r>
              <a:rPr lang="en-ID" sz="1200" dirty="0" err="1"/>
              <a:t>menginput</a:t>
            </a:r>
            <a:r>
              <a:rPr lang="en-ID" sz="1200" dirty="0"/>
              <a:t> data target </a:t>
            </a:r>
            <a:r>
              <a:rPr lang="en-ID" sz="1200" dirty="0" err="1"/>
              <a:t>Bulan</a:t>
            </a:r>
            <a:r>
              <a:rPr lang="en-ID" sz="1200" dirty="0"/>
              <a:t> </a:t>
            </a:r>
            <a:r>
              <a:rPr lang="en-ID" sz="1200" dirty="0" err="1"/>
              <a:t>ke</a:t>
            </a:r>
            <a:r>
              <a:rPr lang="en-ID" sz="1200" dirty="0"/>
              <a:t> – 1,2,4,5,7,8,10,11 dan </a:t>
            </a:r>
            <a:r>
              <a:rPr lang="en-ID" sz="1200" dirty="0" err="1"/>
              <a:t>penanggung</a:t>
            </a:r>
            <a:r>
              <a:rPr lang="en-ID" sz="1200" dirty="0"/>
              <a:t> jawan </a:t>
            </a:r>
            <a:r>
              <a:rPr lang="en-ID" sz="1200" dirty="0" err="1"/>
              <a:t>indikator</a:t>
            </a:r>
            <a:r>
              <a:rPr lang="en-ID" sz="1200" dirty="0"/>
              <a:t> </a:t>
            </a:r>
            <a:r>
              <a:rPr lang="en-ID" sz="1200" dirty="0" err="1"/>
              <a:t>kinerja</a:t>
            </a:r>
            <a:endParaRPr lang="en-ID" sz="1200" dirty="0"/>
          </a:p>
        </p:txBody>
      </p:sp>
      <p:sp>
        <p:nvSpPr>
          <p:cNvPr id="8" name="Slide Number Placeholder 2">
            <a:extLst>
              <a:ext uri="{FF2B5EF4-FFF2-40B4-BE49-F238E27FC236}">
                <a16:creationId xmlns:a16="http://schemas.microsoft.com/office/drawing/2014/main" id="{683D2824-6A89-4505-B842-BF5833E7FE99}"/>
              </a:ext>
            </a:extLst>
          </p:cNvPr>
          <p:cNvSpPr>
            <a:spLocks noGrp="1"/>
          </p:cNvSpPr>
          <p:nvPr/>
        </p:nvSpPr>
        <p:spPr>
          <a:xfrm>
            <a:off x="7113276" y="5006975"/>
            <a:ext cx="446405" cy="251460"/>
          </a:xfrm>
          <a:prstGeom prst="rect">
            <a:avLst/>
          </a:prstGeom>
          <a:solidFill>
            <a:srgbClr val="F9BE19"/>
          </a:solidFill>
        </p:spPr>
        <p:txBody>
          <a:bodyPr vert="horz" lIns="91365" tIns="45684" rIns="91365" bIns="45684"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32">
              <a:defRPr/>
            </a:pPr>
            <a:fld id="{05502A5B-6024-440D-A5A9-5A109256076E}" type="slidenum">
              <a:rPr lang="en-US" b="1">
                <a:solidFill>
                  <a:schemeClr val="tx1"/>
                </a:solidFill>
                <a:latin typeface="Calibri" panose="020F0502020204030204"/>
              </a:rPr>
              <a:pPr defTabSz="913632">
                <a:defRPr/>
              </a:pPr>
              <a:t>180</a:t>
            </a:fld>
            <a:endParaRPr lang="en-US" b="1">
              <a:solidFill>
                <a:schemeClr val="tx1"/>
              </a:solidFill>
              <a:latin typeface="Calibri" panose="020F0502020204030204"/>
            </a:endParaRPr>
          </a:p>
        </p:txBody>
      </p:sp>
    </p:spTree>
    <p:extLst>
      <p:ext uri="{BB962C8B-B14F-4D97-AF65-F5344CB8AC3E}">
        <p14:creationId xmlns:p14="http://schemas.microsoft.com/office/powerpoint/2010/main" val="710039902"/>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45441-D55C-40DD-A797-0709737CA9E0}"/>
              </a:ext>
            </a:extLst>
          </p:cNvPr>
          <p:cNvSpPr>
            <a:spLocks noGrp="1"/>
          </p:cNvSpPr>
          <p:nvPr>
            <p:ph type="title"/>
          </p:nvPr>
        </p:nvSpPr>
        <p:spPr>
          <a:xfrm>
            <a:off x="367328" y="200930"/>
            <a:ext cx="6520220" cy="344032"/>
          </a:xfrm>
        </p:spPr>
        <p:txBody>
          <a:bodyPr/>
          <a:lstStyle/>
          <a:p>
            <a:r>
              <a:rPr lang="en-ID" dirty="0" err="1"/>
              <a:t>Lanjutan</a:t>
            </a:r>
            <a:r>
              <a:rPr lang="en-ID" dirty="0"/>
              <a:t> … (TAMPILAN MENU RENCANA AKSI)</a:t>
            </a:r>
          </a:p>
        </p:txBody>
      </p:sp>
      <p:pic>
        <p:nvPicPr>
          <p:cNvPr id="5" name="Picture 4">
            <a:extLst>
              <a:ext uri="{FF2B5EF4-FFF2-40B4-BE49-F238E27FC236}">
                <a16:creationId xmlns:a16="http://schemas.microsoft.com/office/drawing/2014/main" id="{C8959EC8-6EED-47C4-87FA-9B4624211110}"/>
              </a:ext>
            </a:extLst>
          </p:cNvPr>
          <p:cNvPicPr>
            <a:picLocks noChangeAspect="1"/>
          </p:cNvPicPr>
          <p:nvPr/>
        </p:nvPicPr>
        <p:blipFill>
          <a:blip r:embed="rId2"/>
          <a:stretch>
            <a:fillRect/>
          </a:stretch>
        </p:blipFill>
        <p:spPr>
          <a:xfrm>
            <a:off x="535986" y="696110"/>
            <a:ext cx="6457222" cy="3047809"/>
          </a:xfrm>
          <a:prstGeom prst="rect">
            <a:avLst/>
          </a:prstGeom>
        </p:spPr>
      </p:pic>
      <p:sp>
        <p:nvSpPr>
          <p:cNvPr id="7" name="TextBox 6">
            <a:extLst>
              <a:ext uri="{FF2B5EF4-FFF2-40B4-BE49-F238E27FC236}">
                <a16:creationId xmlns:a16="http://schemas.microsoft.com/office/drawing/2014/main" id="{4A3DD31C-66EB-4810-8202-C4DABCCB05FF}"/>
              </a:ext>
            </a:extLst>
          </p:cNvPr>
          <p:cNvSpPr txBox="1"/>
          <p:nvPr/>
        </p:nvSpPr>
        <p:spPr>
          <a:xfrm>
            <a:off x="551735" y="3784300"/>
            <a:ext cx="6236732" cy="461665"/>
          </a:xfrm>
          <a:prstGeom prst="rect">
            <a:avLst/>
          </a:prstGeom>
          <a:solidFill>
            <a:srgbClr val="7BB441"/>
          </a:solidFill>
        </p:spPr>
        <p:txBody>
          <a:bodyPr wrap="square" rtlCol="0">
            <a:spAutoFit/>
          </a:bodyPr>
          <a:lstStyle/>
          <a:p>
            <a:pPr algn="just"/>
            <a:r>
              <a:rPr lang="en-ID" sz="1200" dirty="0"/>
              <a:t>Menu </a:t>
            </a:r>
            <a:r>
              <a:rPr lang="en-ID" sz="1200" dirty="0" err="1"/>
              <a:t>ini</a:t>
            </a:r>
            <a:r>
              <a:rPr lang="en-ID" sz="1200" dirty="0"/>
              <a:t> </a:t>
            </a:r>
            <a:r>
              <a:rPr lang="en-ID" sz="1200" dirty="0" err="1"/>
              <a:t>menampilkan</a:t>
            </a:r>
            <a:r>
              <a:rPr lang="en-ID" sz="1200" dirty="0"/>
              <a:t> data target </a:t>
            </a:r>
            <a:r>
              <a:rPr lang="en-ID" sz="1200" dirty="0" err="1"/>
              <a:t>capaian</a:t>
            </a:r>
            <a:r>
              <a:rPr lang="en-ID" sz="1200" dirty="0"/>
              <a:t> </a:t>
            </a:r>
            <a:r>
              <a:rPr lang="en-ID" sz="1200" dirty="0" err="1"/>
              <a:t>kinerja</a:t>
            </a:r>
            <a:r>
              <a:rPr lang="en-ID" sz="1200" dirty="0"/>
              <a:t> per </a:t>
            </a:r>
            <a:r>
              <a:rPr lang="en-ID" sz="1200" dirty="0" err="1"/>
              <a:t>indikator</a:t>
            </a:r>
            <a:r>
              <a:rPr lang="en-ID" sz="1200" dirty="0"/>
              <a:t> </a:t>
            </a:r>
            <a:r>
              <a:rPr lang="en-ID" sz="1200" dirty="0" err="1"/>
              <a:t>kinerja</a:t>
            </a:r>
            <a:r>
              <a:rPr lang="en-ID" sz="1200" dirty="0"/>
              <a:t> </a:t>
            </a:r>
            <a:r>
              <a:rPr lang="en-ID" sz="1200" dirty="0" err="1"/>
              <a:t>serta</a:t>
            </a:r>
            <a:r>
              <a:rPr lang="en-ID" sz="1200" dirty="0"/>
              <a:t> target </a:t>
            </a:r>
            <a:r>
              <a:rPr lang="en-ID" sz="1200" dirty="0" err="1"/>
              <a:t>dari</a:t>
            </a:r>
            <a:r>
              <a:rPr lang="en-ID" sz="1200" dirty="0"/>
              <a:t> </a:t>
            </a:r>
            <a:r>
              <a:rPr lang="en-ID" sz="1200" dirty="0" err="1"/>
              <a:t>indikator</a:t>
            </a:r>
            <a:r>
              <a:rPr lang="en-ID" sz="1200" dirty="0"/>
              <a:t> </a:t>
            </a:r>
            <a:r>
              <a:rPr lang="en-ID" sz="1200" dirty="0" err="1"/>
              <a:t>kinerja</a:t>
            </a:r>
            <a:r>
              <a:rPr lang="en-ID" sz="1200" dirty="0"/>
              <a:t> output yang </a:t>
            </a:r>
            <a:r>
              <a:rPr lang="en-ID" sz="1200" dirty="0" err="1"/>
              <a:t>datanya</a:t>
            </a:r>
            <a:r>
              <a:rPr lang="en-ID" sz="1200" dirty="0"/>
              <a:t> </a:t>
            </a:r>
            <a:r>
              <a:rPr lang="en-ID" sz="1200" dirty="0" err="1"/>
              <a:t>terintegrasi</a:t>
            </a:r>
            <a:r>
              <a:rPr lang="en-ID" sz="1200" dirty="0"/>
              <a:t> </a:t>
            </a:r>
            <a:r>
              <a:rPr lang="en-ID" sz="1200" dirty="0" err="1"/>
              <a:t>dengan</a:t>
            </a:r>
            <a:r>
              <a:rPr lang="en-ID" sz="1200" dirty="0"/>
              <a:t> </a:t>
            </a:r>
            <a:r>
              <a:rPr lang="en-ID" sz="1200" dirty="0" err="1"/>
              <a:t>aplikasi</a:t>
            </a:r>
            <a:r>
              <a:rPr lang="en-ID" sz="1200" dirty="0"/>
              <a:t> e-Performance</a:t>
            </a:r>
          </a:p>
        </p:txBody>
      </p:sp>
      <p:sp>
        <p:nvSpPr>
          <p:cNvPr id="8" name="TextBox 7">
            <a:extLst>
              <a:ext uri="{FF2B5EF4-FFF2-40B4-BE49-F238E27FC236}">
                <a16:creationId xmlns:a16="http://schemas.microsoft.com/office/drawing/2014/main" id="{94AC11CE-4802-43BB-BE7B-51F56B022C56}"/>
              </a:ext>
            </a:extLst>
          </p:cNvPr>
          <p:cNvSpPr txBox="1"/>
          <p:nvPr/>
        </p:nvSpPr>
        <p:spPr>
          <a:xfrm>
            <a:off x="551735" y="4271419"/>
            <a:ext cx="6236732" cy="461665"/>
          </a:xfrm>
          <a:prstGeom prst="rect">
            <a:avLst/>
          </a:prstGeom>
          <a:solidFill>
            <a:schemeClr val="accent2"/>
          </a:solidFill>
        </p:spPr>
        <p:txBody>
          <a:bodyPr wrap="square" rtlCol="0">
            <a:spAutoFit/>
          </a:bodyPr>
          <a:lstStyle/>
          <a:p>
            <a:r>
              <a:rPr lang="en-ID" sz="1200" dirty="0"/>
              <a:t>Operator </a:t>
            </a:r>
            <a:r>
              <a:rPr lang="en-ID" sz="1200" dirty="0" err="1"/>
              <a:t>perlu</a:t>
            </a:r>
            <a:r>
              <a:rPr lang="en-ID" sz="1200" dirty="0"/>
              <a:t> </a:t>
            </a:r>
            <a:r>
              <a:rPr lang="en-ID" sz="1200" dirty="0" err="1"/>
              <a:t>menginput</a:t>
            </a:r>
            <a:r>
              <a:rPr lang="en-ID" sz="1200" dirty="0"/>
              <a:t> data </a:t>
            </a:r>
            <a:r>
              <a:rPr lang="en-ID" sz="1200" dirty="0" err="1"/>
              <a:t>kegiatan</a:t>
            </a:r>
            <a:r>
              <a:rPr lang="en-ID" sz="1200" dirty="0"/>
              <a:t>, </a:t>
            </a:r>
            <a:r>
              <a:rPr lang="en-ID" sz="1200" dirty="0" err="1"/>
              <a:t>anggaran</a:t>
            </a:r>
            <a:r>
              <a:rPr lang="en-ID" sz="1200" dirty="0"/>
              <a:t> per </a:t>
            </a:r>
            <a:r>
              <a:rPr lang="en-ID" sz="1200" dirty="0" err="1"/>
              <a:t>kegiatan</a:t>
            </a:r>
            <a:r>
              <a:rPr lang="en-ID" sz="1200" dirty="0"/>
              <a:t> dan </a:t>
            </a:r>
            <a:r>
              <a:rPr lang="en-ID" sz="1200" dirty="0" err="1"/>
              <a:t>penanggung</a:t>
            </a:r>
            <a:r>
              <a:rPr lang="en-ID" sz="1200" dirty="0"/>
              <a:t> </a:t>
            </a:r>
            <a:r>
              <a:rPr lang="en-ID" sz="1200" dirty="0" err="1"/>
              <a:t>jawab</a:t>
            </a:r>
            <a:r>
              <a:rPr lang="en-ID" sz="1200" dirty="0"/>
              <a:t> pada </a:t>
            </a:r>
            <a:r>
              <a:rPr lang="en-ID" sz="1200" dirty="0" err="1"/>
              <a:t>tiap</a:t>
            </a:r>
            <a:r>
              <a:rPr lang="en-ID" sz="1200" dirty="0"/>
              <a:t> </a:t>
            </a:r>
            <a:r>
              <a:rPr lang="en-ID" sz="1200" dirty="0" err="1"/>
              <a:t>indikator</a:t>
            </a:r>
            <a:r>
              <a:rPr lang="en-ID" sz="1200" dirty="0"/>
              <a:t> </a:t>
            </a:r>
            <a:r>
              <a:rPr lang="en-ID" sz="1200" dirty="0" err="1"/>
              <a:t>kinerja</a:t>
            </a:r>
            <a:r>
              <a:rPr lang="en-ID" sz="1200" dirty="0"/>
              <a:t>. </a:t>
            </a:r>
            <a:r>
              <a:rPr lang="en-ID" sz="1200" dirty="0" err="1"/>
              <a:t>Selanjutnya</a:t>
            </a:r>
            <a:r>
              <a:rPr lang="en-ID" sz="1200" dirty="0"/>
              <a:t> </a:t>
            </a:r>
            <a:r>
              <a:rPr lang="en-ID" sz="1200" dirty="0" err="1"/>
              <a:t>klik</a:t>
            </a:r>
            <a:r>
              <a:rPr lang="en-ID" sz="1200" dirty="0"/>
              <a:t> </a:t>
            </a:r>
            <a:r>
              <a:rPr lang="en-ID" sz="1200" dirty="0" err="1"/>
              <a:t>tombol</a:t>
            </a:r>
            <a:r>
              <a:rPr lang="en-ID" sz="1200" dirty="0"/>
              <a:t> </a:t>
            </a:r>
            <a:r>
              <a:rPr lang="en-ID" sz="1200" dirty="0" err="1"/>
              <a:t>Ajukan</a:t>
            </a:r>
            <a:r>
              <a:rPr lang="en-ID" sz="1200" dirty="0"/>
              <a:t> </a:t>
            </a:r>
            <a:r>
              <a:rPr lang="en-ID" sz="1200" dirty="0" err="1"/>
              <a:t>Verifikasi</a:t>
            </a:r>
            <a:r>
              <a:rPr lang="en-ID" sz="1200" dirty="0"/>
              <a:t> </a:t>
            </a:r>
            <a:r>
              <a:rPr lang="en-ID" sz="1200" dirty="0" err="1"/>
              <a:t>untuk</a:t>
            </a:r>
            <a:r>
              <a:rPr lang="en-ID" sz="1200" dirty="0"/>
              <a:t> di approval oleh </a:t>
            </a:r>
            <a:r>
              <a:rPr lang="en-ID" sz="1200" dirty="0" err="1"/>
              <a:t>Pimpinan</a:t>
            </a:r>
            <a:r>
              <a:rPr lang="en-ID" sz="1200" dirty="0"/>
              <a:t>.</a:t>
            </a:r>
          </a:p>
        </p:txBody>
      </p:sp>
      <p:sp>
        <p:nvSpPr>
          <p:cNvPr id="6" name="Slide Number Placeholder 2">
            <a:extLst>
              <a:ext uri="{FF2B5EF4-FFF2-40B4-BE49-F238E27FC236}">
                <a16:creationId xmlns:a16="http://schemas.microsoft.com/office/drawing/2014/main" id="{70A6F80C-77AB-4563-BC9B-B19FFC7B6D01}"/>
              </a:ext>
            </a:extLst>
          </p:cNvPr>
          <p:cNvSpPr>
            <a:spLocks noGrp="1"/>
          </p:cNvSpPr>
          <p:nvPr/>
        </p:nvSpPr>
        <p:spPr>
          <a:xfrm>
            <a:off x="7113276" y="5006975"/>
            <a:ext cx="446405" cy="251460"/>
          </a:xfrm>
          <a:prstGeom prst="rect">
            <a:avLst/>
          </a:prstGeom>
          <a:solidFill>
            <a:srgbClr val="F9BE19"/>
          </a:solidFill>
        </p:spPr>
        <p:txBody>
          <a:bodyPr vert="horz" lIns="91365" tIns="45684" rIns="91365" bIns="45684"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32">
              <a:defRPr/>
            </a:pPr>
            <a:fld id="{05502A5B-6024-440D-A5A9-5A109256076E}" type="slidenum">
              <a:rPr lang="en-US" b="1">
                <a:solidFill>
                  <a:schemeClr val="tx1"/>
                </a:solidFill>
                <a:latin typeface="Calibri" panose="020F0502020204030204"/>
              </a:rPr>
              <a:pPr defTabSz="913632">
                <a:defRPr/>
              </a:pPr>
              <a:t>181</a:t>
            </a:fld>
            <a:endParaRPr lang="en-US" b="1">
              <a:solidFill>
                <a:schemeClr val="tx1"/>
              </a:solidFill>
              <a:latin typeface="Calibri" panose="020F0502020204030204"/>
            </a:endParaRPr>
          </a:p>
        </p:txBody>
      </p:sp>
    </p:spTree>
    <p:extLst>
      <p:ext uri="{BB962C8B-B14F-4D97-AF65-F5344CB8AC3E}">
        <p14:creationId xmlns:p14="http://schemas.microsoft.com/office/powerpoint/2010/main" val="1408738941"/>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45441-D55C-40DD-A797-0709737CA9E0}"/>
              </a:ext>
            </a:extLst>
          </p:cNvPr>
          <p:cNvSpPr>
            <a:spLocks noGrp="1"/>
          </p:cNvSpPr>
          <p:nvPr>
            <p:ph type="title"/>
          </p:nvPr>
        </p:nvSpPr>
        <p:spPr>
          <a:xfrm>
            <a:off x="194608" y="257349"/>
            <a:ext cx="6947872" cy="344032"/>
          </a:xfrm>
        </p:spPr>
        <p:txBody>
          <a:bodyPr/>
          <a:lstStyle/>
          <a:p>
            <a:r>
              <a:rPr lang="en-ID" dirty="0" err="1"/>
              <a:t>Lanjutan</a:t>
            </a:r>
            <a:r>
              <a:rPr lang="en-ID" dirty="0"/>
              <a:t> … (TAMPILAN MENU DOKUMENTASI RENCANA AKSI)</a:t>
            </a:r>
          </a:p>
        </p:txBody>
      </p:sp>
      <p:pic>
        <p:nvPicPr>
          <p:cNvPr id="5" name="Picture 4">
            <a:extLst>
              <a:ext uri="{FF2B5EF4-FFF2-40B4-BE49-F238E27FC236}">
                <a16:creationId xmlns:a16="http://schemas.microsoft.com/office/drawing/2014/main" id="{9554F342-E12A-4FED-BCF8-E82E5EED3769}"/>
              </a:ext>
            </a:extLst>
          </p:cNvPr>
          <p:cNvPicPr>
            <a:picLocks noChangeAspect="1"/>
          </p:cNvPicPr>
          <p:nvPr/>
        </p:nvPicPr>
        <p:blipFill>
          <a:blip r:embed="rId2"/>
          <a:stretch>
            <a:fillRect/>
          </a:stretch>
        </p:blipFill>
        <p:spPr>
          <a:xfrm>
            <a:off x="308377" y="765050"/>
            <a:ext cx="7034697" cy="3032835"/>
          </a:xfrm>
          <a:prstGeom prst="rect">
            <a:avLst/>
          </a:prstGeom>
        </p:spPr>
      </p:pic>
      <p:sp>
        <p:nvSpPr>
          <p:cNvPr id="6" name="TextBox 5">
            <a:extLst>
              <a:ext uri="{FF2B5EF4-FFF2-40B4-BE49-F238E27FC236}">
                <a16:creationId xmlns:a16="http://schemas.microsoft.com/office/drawing/2014/main" id="{2D7AC31F-BB33-4C67-BB1C-91ABD87A0CD5}"/>
              </a:ext>
            </a:extLst>
          </p:cNvPr>
          <p:cNvSpPr txBox="1"/>
          <p:nvPr/>
        </p:nvSpPr>
        <p:spPr>
          <a:xfrm>
            <a:off x="576481" y="3928510"/>
            <a:ext cx="6565999" cy="276999"/>
          </a:xfrm>
          <a:prstGeom prst="rect">
            <a:avLst/>
          </a:prstGeom>
          <a:solidFill>
            <a:srgbClr val="7BB441"/>
          </a:solidFill>
        </p:spPr>
        <p:txBody>
          <a:bodyPr wrap="square" rtlCol="0">
            <a:spAutoFit/>
          </a:bodyPr>
          <a:lstStyle/>
          <a:p>
            <a:pPr algn="just"/>
            <a:r>
              <a:rPr lang="en-ID" sz="1200" dirty="0"/>
              <a:t>Menu </a:t>
            </a:r>
            <a:r>
              <a:rPr lang="en-ID" sz="1200" dirty="0" err="1"/>
              <a:t>ini</a:t>
            </a:r>
            <a:r>
              <a:rPr lang="en-ID" sz="1200" dirty="0"/>
              <a:t> </a:t>
            </a:r>
            <a:r>
              <a:rPr lang="en-ID" sz="1200" dirty="0" err="1"/>
              <a:t>menampilkan</a:t>
            </a:r>
            <a:r>
              <a:rPr lang="en-ID" sz="1200" dirty="0"/>
              <a:t> data </a:t>
            </a:r>
            <a:r>
              <a:rPr lang="en-ID" sz="1200" dirty="0" err="1"/>
              <a:t>rencana</a:t>
            </a:r>
            <a:r>
              <a:rPr lang="en-ID" sz="1200" dirty="0"/>
              <a:t> </a:t>
            </a:r>
            <a:r>
              <a:rPr lang="en-ID" sz="1200" dirty="0" err="1"/>
              <a:t>aksi</a:t>
            </a:r>
            <a:r>
              <a:rPr lang="en-ID" sz="1200" dirty="0"/>
              <a:t> yang </a:t>
            </a:r>
            <a:r>
              <a:rPr lang="en-ID" sz="1200" dirty="0" err="1"/>
              <a:t>telah</a:t>
            </a:r>
            <a:r>
              <a:rPr lang="en-ID" sz="1200" dirty="0"/>
              <a:t> </a:t>
            </a:r>
            <a:r>
              <a:rPr lang="en-ID" sz="1200" dirty="0" err="1"/>
              <a:t>diajukan</a:t>
            </a:r>
            <a:r>
              <a:rPr lang="en-ID" sz="1200" dirty="0"/>
              <a:t>/</a:t>
            </a:r>
            <a:r>
              <a:rPr lang="en-ID" sz="1200" dirty="0" err="1"/>
              <a:t>diterima</a:t>
            </a:r>
            <a:r>
              <a:rPr lang="en-ID" sz="1200" dirty="0"/>
              <a:t>/</a:t>
            </a:r>
            <a:r>
              <a:rPr lang="en-ID" sz="1200" dirty="0" err="1"/>
              <a:t>diverifikasi</a:t>
            </a:r>
            <a:r>
              <a:rPr lang="en-ID" sz="1200" dirty="0"/>
              <a:t> oleh </a:t>
            </a:r>
            <a:r>
              <a:rPr lang="en-ID" sz="1200" dirty="0" err="1"/>
              <a:t>pimpinan</a:t>
            </a:r>
            <a:endParaRPr lang="en-ID" sz="1200" dirty="0"/>
          </a:p>
        </p:txBody>
      </p:sp>
      <p:sp>
        <p:nvSpPr>
          <p:cNvPr id="7" name="TextBox 6">
            <a:extLst>
              <a:ext uri="{FF2B5EF4-FFF2-40B4-BE49-F238E27FC236}">
                <a16:creationId xmlns:a16="http://schemas.microsoft.com/office/drawing/2014/main" id="{9C533D7E-D24E-4A18-AACE-6BE3B7573492}"/>
              </a:ext>
            </a:extLst>
          </p:cNvPr>
          <p:cNvSpPr txBox="1"/>
          <p:nvPr/>
        </p:nvSpPr>
        <p:spPr>
          <a:xfrm>
            <a:off x="576481" y="4257800"/>
            <a:ext cx="6565999" cy="461665"/>
          </a:xfrm>
          <a:prstGeom prst="rect">
            <a:avLst/>
          </a:prstGeom>
          <a:solidFill>
            <a:schemeClr val="accent2"/>
          </a:solidFill>
        </p:spPr>
        <p:txBody>
          <a:bodyPr wrap="square" rtlCol="0">
            <a:spAutoFit/>
          </a:bodyPr>
          <a:lstStyle/>
          <a:p>
            <a:r>
              <a:rPr lang="en-ID" sz="1200" dirty="0"/>
              <a:t>Operator </a:t>
            </a:r>
            <a:r>
              <a:rPr lang="en-ID" sz="1200" dirty="0" err="1"/>
              <a:t>dapat</a:t>
            </a:r>
            <a:r>
              <a:rPr lang="en-ID" sz="1200" dirty="0"/>
              <a:t> </a:t>
            </a:r>
            <a:r>
              <a:rPr lang="en-ID" sz="1200" dirty="0" err="1"/>
              <a:t>melakukan</a:t>
            </a:r>
            <a:r>
              <a:rPr lang="en-ID" sz="1200" dirty="0"/>
              <a:t> </a:t>
            </a:r>
            <a:r>
              <a:rPr lang="en-ID" sz="1200" dirty="0" err="1"/>
              <a:t>revisi</a:t>
            </a:r>
            <a:r>
              <a:rPr lang="en-ID" sz="1200" dirty="0"/>
              <a:t> </a:t>
            </a:r>
            <a:r>
              <a:rPr lang="en-ID" sz="1200" dirty="0" err="1"/>
              <a:t>dokumen</a:t>
            </a:r>
            <a:r>
              <a:rPr lang="en-ID" sz="1200" dirty="0"/>
              <a:t> </a:t>
            </a:r>
            <a:r>
              <a:rPr lang="en-ID" sz="1200" dirty="0" err="1"/>
              <a:t>rencana</a:t>
            </a:r>
            <a:r>
              <a:rPr lang="en-ID" sz="1200" dirty="0"/>
              <a:t> </a:t>
            </a:r>
            <a:r>
              <a:rPr lang="en-ID" sz="1200" dirty="0" err="1"/>
              <a:t>aksi</a:t>
            </a:r>
            <a:r>
              <a:rPr lang="en-ID" sz="1200" dirty="0"/>
              <a:t> </a:t>
            </a:r>
            <a:r>
              <a:rPr lang="en-ID" sz="1200" dirty="0" err="1"/>
              <a:t>sebelum</a:t>
            </a:r>
            <a:r>
              <a:rPr lang="en-ID" sz="1200" dirty="0"/>
              <a:t> </a:t>
            </a:r>
            <a:r>
              <a:rPr lang="en-ID" sz="1200" dirty="0" err="1"/>
              <a:t>diverifikasi</a:t>
            </a:r>
            <a:r>
              <a:rPr lang="en-ID" sz="1200" dirty="0"/>
              <a:t> oleh </a:t>
            </a:r>
            <a:r>
              <a:rPr lang="en-ID" sz="1200" dirty="0" err="1"/>
              <a:t>pimpinan</a:t>
            </a:r>
            <a:r>
              <a:rPr lang="en-ID" sz="1200" dirty="0"/>
              <a:t> </a:t>
            </a:r>
            <a:r>
              <a:rPr lang="en-ID" sz="1200" dirty="0" err="1"/>
              <a:t>dengan</a:t>
            </a:r>
            <a:r>
              <a:rPr lang="en-ID" sz="1200" dirty="0"/>
              <a:t> </a:t>
            </a:r>
            <a:r>
              <a:rPr lang="en-ID" sz="1200" dirty="0" err="1"/>
              <a:t>cara</a:t>
            </a:r>
            <a:r>
              <a:rPr lang="en-ID" sz="1200" dirty="0"/>
              <a:t> </a:t>
            </a:r>
            <a:r>
              <a:rPr lang="en-ID" sz="1200" dirty="0" err="1"/>
              <a:t>klik</a:t>
            </a:r>
            <a:r>
              <a:rPr lang="en-ID" sz="1200" dirty="0"/>
              <a:t> </a:t>
            </a:r>
            <a:r>
              <a:rPr lang="en-ID" sz="1200" dirty="0" err="1"/>
              <a:t>tombol</a:t>
            </a:r>
            <a:r>
              <a:rPr lang="en-ID" sz="1200" dirty="0"/>
              <a:t> </a:t>
            </a:r>
            <a:r>
              <a:rPr lang="en-ID" sz="1200" b="1" dirty="0" err="1"/>
              <a:t>Revisi</a:t>
            </a:r>
            <a:r>
              <a:rPr lang="en-ID" sz="1200" dirty="0"/>
              <a:t> </a:t>
            </a:r>
          </a:p>
        </p:txBody>
      </p:sp>
      <p:sp>
        <p:nvSpPr>
          <p:cNvPr id="8" name="Slide Number Placeholder 2">
            <a:extLst>
              <a:ext uri="{FF2B5EF4-FFF2-40B4-BE49-F238E27FC236}">
                <a16:creationId xmlns:a16="http://schemas.microsoft.com/office/drawing/2014/main" id="{E90B918E-4BB0-4700-B5B3-79FDD5BFCD9A}"/>
              </a:ext>
            </a:extLst>
          </p:cNvPr>
          <p:cNvSpPr>
            <a:spLocks noGrp="1"/>
          </p:cNvSpPr>
          <p:nvPr/>
        </p:nvSpPr>
        <p:spPr>
          <a:xfrm>
            <a:off x="7113276" y="5006975"/>
            <a:ext cx="446405" cy="251460"/>
          </a:xfrm>
          <a:prstGeom prst="rect">
            <a:avLst/>
          </a:prstGeom>
          <a:solidFill>
            <a:srgbClr val="F9BE19"/>
          </a:solidFill>
        </p:spPr>
        <p:txBody>
          <a:bodyPr vert="horz" lIns="91365" tIns="45684" rIns="91365" bIns="45684"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32">
              <a:defRPr/>
            </a:pPr>
            <a:fld id="{05502A5B-6024-440D-A5A9-5A109256076E}" type="slidenum">
              <a:rPr lang="en-US" b="1">
                <a:solidFill>
                  <a:schemeClr val="tx1"/>
                </a:solidFill>
                <a:latin typeface="Calibri" panose="020F0502020204030204"/>
              </a:rPr>
              <a:pPr defTabSz="913632">
                <a:defRPr/>
              </a:pPr>
              <a:t>182</a:t>
            </a:fld>
            <a:endParaRPr lang="en-US" b="1">
              <a:solidFill>
                <a:schemeClr val="tx1"/>
              </a:solidFill>
              <a:latin typeface="Calibri" panose="020F0502020204030204"/>
            </a:endParaRPr>
          </a:p>
        </p:txBody>
      </p:sp>
    </p:spTree>
    <p:extLst>
      <p:ext uri="{BB962C8B-B14F-4D97-AF65-F5344CB8AC3E}">
        <p14:creationId xmlns:p14="http://schemas.microsoft.com/office/powerpoint/2010/main" val="2473773901"/>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45441-D55C-40DD-A797-0709737CA9E0}"/>
              </a:ext>
            </a:extLst>
          </p:cNvPr>
          <p:cNvSpPr>
            <a:spLocks noGrp="1"/>
          </p:cNvSpPr>
          <p:nvPr>
            <p:ph type="title"/>
          </p:nvPr>
        </p:nvSpPr>
        <p:spPr>
          <a:xfrm>
            <a:off x="454788" y="259000"/>
            <a:ext cx="6668472" cy="344032"/>
          </a:xfrm>
        </p:spPr>
        <p:txBody>
          <a:bodyPr/>
          <a:lstStyle/>
          <a:p>
            <a:r>
              <a:rPr lang="id-ID" dirty="0"/>
              <a:t>Lanjutan... (</a:t>
            </a:r>
            <a:r>
              <a:rPr lang="en-ID" dirty="0"/>
              <a:t>TAMPILAN MENU MONITORING BULANAN</a:t>
            </a:r>
            <a:r>
              <a:rPr lang="id-ID" dirty="0"/>
              <a:t>/ </a:t>
            </a:r>
            <a:r>
              <a:rPr lang="en-ID" dirty="0"/>
              <a:t>MENU CAPAIAN KINERJA)</a:t>
            </a:r>
          </a:p>
        </p:txBody>
      </p:sp>
      <p:pic>
        <p:nvPicPr>
          <p:cNvPr id="5" name="Picture 4">
            <a:extLst>
              <a:ext uri="{FF2B5EF4-FFF2-40B4-BE49-F238E27FC236}">
                <a16:creationId xmlns:a16="http://schemas.microsoft.com/office/drawing/2014/main" id="{9BE52627-DF15-41C1-AED8-64CAD6126EB3}"/>
              </a:ext>
            </a:extLst>
          </p:cNvPr>
          <p:cNvPicPr>
            <a:picLocks noChangeAspect="1"/>
          </p:cNvPicPr>
          <p:nvPr/>
        </p:nvPicPr>
        <p:blipFill rotWithShape="1">
          <a:blip r:embed="rId2"/>
          <a:srcRect t="9795" r="1528" b="4207"/>
          <a:stretch/>
        </p:blipFill>
        <p:spPr>
          <a:xfrm>
            <a:off x="566975" y="854902"/>
            <a:ext cx="6444098" cy="3165632"/>
          </a:xfrm>
          <a:prstGeom prst="rect">
            <a:avLst/>
          </a:prstGeom>
        </p:spPr>
      </p:pic>
      <p:sp>
        <p:nvSpPr>
          <p:cNvPr id="6" name="TextBox 5">
            <a:extLst>
              <a:ext uri="{FF2B5EF4-FFF2-40B4-BE49-F238E27FC236}">
                <a16:creationId xmlns:a16="http://schemas.microsoft.com/office/drawing/2014/main" id="{9B648C16-D35D-413F-AA8D-09EB21C1B94A}"/>
              </a:ext>
            </a:extLst>
          </p:cNvPr>
          <p:cNvSpPr txBox="1"/>
          <p:nvPr/>
        </p:nvSpPr>
        <p:spPr>
          <a:xfrm>
            <a:off x="566974" y="3886879"/>
            <a:ext cx="6425725" cy="461665"/>
          </a:xfrm>
          <a:prstGeom prst="rect">
            <a:avLst/>
          </a:prstGeom>
          <a:solidFill>
            <a:srgbClr val="7BB441"/>
          </a:solidFill>
        </p:spPr>
        <p:txBody>
          <a:bodyPr wrap="square" rtlCol="0">
            <a:spAutoFit/>
          </a:bodyPr>
          <a:lstStyle/>
          <a:p>
            <a:pPr algn="just"/>
            <a:r>
              <a:rPr lang="en-ID" sz="1200" dirty="0"/>
              <a:t>Menu </a:t>
            </a:r>
            <a:r>
              <a:rPr lang="en-ID" sz="1200" dirty="0" err="1"/>
              <a:t>ini</a:t>
            </a:r>
            <a:r>
              <a:rPr lang="en-ID" sz="1200" dirty="0"/>
              <a:t> </a:t>
            </a:r>
            <a:r>
              <a:rPr lang="en-ID" sz="1200" dirty="0" err="1"/>
              <a:t>menampilkan</a:t>
            </a:r>
            <a:r>
              <a:rPr lang="en-ID" sz="1200" dirty="0"/>
              <a:t> data </a:t>
            </a:r>
            <a:r>
              <a:rPr lang="en-ID" sz="1200" dirty="0" err="1"/>
              <a:t>capaian</a:t>
            </a:r>
            <a:r>
              <a:rPr lang="en-ID" sz="1200" dirty="0"/>
              <a:t> </a:t>
            </a:r>
            <a:r>
              <a:rPr lang="en-ID" sz="1200" dirty="0" err="1"/>
              <a:t>kinerja</a:t>
            </a:r>
            <a:r>
              <a:rPr lang="en-ID" sz="1200" dirty="0"/>
              <a:t> </a:t>
            </a:r>
            <a:r>
              <a:rPr lang="en-ID" sz="1200" dirty="0" err="1"/>
              <a:t>bulanan</a:t>
            </a:r>
            <a:r>
              <a:rPr lang="en-ID" sz="1200" dirty="0"/>
              <a:t> yang </a:t>
            </a:r>
            <a:r>
              <a:rPr lang="en-ID" sz="1200" dirty="0" err="1"/>
              <a:t>dikelompokkan</a:t>
            </a:r>
            <a:r>
              <a:rPr lang="en-ID" sz="1200" dirty="0"/>
              <a:t> </a:t>
            </a:r>
            <a:r>
              <a:rPr lang="en-ID" sz="1200" dirty="0" err="1"/>
              <a:t>berdasarkan</a:t>
            </a:r>
            <a:r>
              <a:rPr lang="en-ID" sz="1200" dirty="0"/>
              <a:t> </a:t>
            </a:r>
            <a:r>
              <a:rPr lang="en-ID" sz="1200" dirty="0" err="1"/>
              <a:t>indikator</a:t>
            </a:r>
            <a:r>
              <a:rPr lang="en-ID" sz="1200" dirty="0"/>
              <a:t> </a:t>
            </a:r>
            <a:r>
              <a:rPr lang="en-ID" sz="1200" dirty="0" err="1"/>
              <a:t>kinerja</a:t>
            </a:r>
            <a:r>
              <a:rPr lang="en-ID" sz="1200" dirty="0"/>
              <a:t> yang </a:t>
            </a:r>
            <a:r>
              <a:rPr lang="en-ID" sz="1200" dirty="0" err="1"/>
              <a:t>terintegrasi</a:t>
            </a:r>
            <a:r>
              <a:rPr lang="en-ID" sz="1200" dirty="0"/>
              <a:t> </a:t>
            </a:r>
            <a:r>
              <a:rPr lang="en-ID" sz="1200" dirty="0" err="1"/>
              <a:t>dengan</a:t>
            </a:r>
            <a:r>
              <a:rPr lang="en-ID" sz="1200" dirty="0"/>
              <a:t> </a:t>
            </a:r>
            <a:r>
              <a:rPr lang="en-ID" sz="1200" dirty="0" err="1"/>
              <a:t>aplikasi</a:t>
            </a:r>
            <a:r>
              <a:rPr lang="en-ID" sz="1200" dirty="0"/>
              <a:t> e-</a:t>
            </a:r>
            <a:r>
              <a:rPr lang="en-ID" sz="1200" dirty="0" err="1"/>
              <a:t>Perfromance</a:t>
            </a:r>
            <a:endParaRPr lang="en-ID" sz="1200" dirty="0"/>
          </a:p>
        </p:txBody>
      </p:sp>
      <p:sp>
        <p:nvSpPr>
          <p:cNvPr id="7" name="TextBox 6">
            <a:extLst>
              <a:ext uri="{FF2B5EF4-FFF2-40B4-BE49-F238E27FC236}">
                <a16:creationId xmlns:a16="http://schemas.microsoft.com/office/drawing/2014/main" id="{5AD5F88E-C240-470B-9DD9-315EA4991531}"/>
              </a:ext>
            </a:extLst>
          </p:cNvPr>
          <p:cNvSpPr txBox="1"/>
          <p:nvPr/>
        </p:nvSpPr>
        <p:spPr>
          <a:xfrm>
            <a:off x="566974" y="4379078"/>
            <a:ext cx="6425725" cy="461665"/>
          </a:xfrm>
          <a:prstGeom prst="rect">
            <a:avLst/>
          </a:prstGeom>
          <a:solidFill>
            <a:schemeClr val="accent2"/>
          </a:solidFill>
        </p:spPr>
        <p:txBody>
          <a:bodyPr wrap="square" rtlCol="0">
            <a:spAutoFit/>
          </a:bodyPr>
          <a:lstStyle/>
          <a:p>
            <a:r>
              <a:rPr lang="en-ID" sz="1200" dirty="0"/>
              <a:t>Operator </a:t>
            </a:r>
            <a:r>
              <a:rPr lang="en-ID" sz="1200" dirty="0" err="1"/>
              <a:t>dapat</a:t>
            </a:r>
            <a:r>
              <a:rPr lang="en-ID" sz="1200" dirty="0"/>
              <a:t> </a:t>
            </a:r>
            <a:r>
              <a:rPr lang="en-ID" sz="1200" dirty="0" err="1"/>
              <a:t>melakukan</a:t>
            </a:r>
            <a:r>
              <a:rPr lang="en-ID" sz="1200" dirty="0"/>
              <a:t> update data </a:t>
            </a:r>
            <a:r>
              <a:rPr lang="en-ID" sz="1200" dirty="0" err="1"/>
              <a:t>capaian</a:t>
            </a:r>
            <a:r>
              <a:rPr lang="en-ID" sz="1200" dirty="0"/>
              <a:t> </a:t>
            </a:r>
            <a:r>
              <a:rPr lang="en-ID" sz="1200" dirty="0" err="1"/>
              <a:t>kinerja</a:t>
            </a:r>
            <a:r>
              <a:rPr lang="en-ID" sz="1200" dirty="0"/>
              <a:t> </a:t>
            </a:r>
            <a:r>
              <a:rPr lang="en-ID" sz="1200" dirty="0" err="1"/>
              <a:t>bulanan</a:t>
            </a:r>
            <a:r>
              <a:rPr lang="en-ID" sz="1200" dirty="0"/>
              <a:t> yang </a:t>
            </a:r>
            <a:r>
              <a:rPr lang="en-ID" sz="1200" dirty="0" err="1"/>
              <a:t>ada</a:t>
            </a:r>
            <a:r>
              <a:rPr lang="en-ID" sz="1200" dirty="0"/>
              <a:t> pada </a:t>
            </a:r>
            <a:r>
              <a:rPr lang="en-ID" sz="1200" dirty="0" err="1"/>
              <a:t>indikator</a:t>
            </a:r>
            <a:r>
              <a:rPr lang="en-ID" sz="1200" dirty="0"/>
              <a:t> </a:t>
            </a:r>
            <a:r>
              <a:rPr lang="en-ID" sz="1200" dirty="0" err="1"/>
              <a:t>kinerja</a:t>
            </a:r>
            <a:r>
              <a:rPr lang="en-ID" sz="1200" dirty="0"/>
              <a:t> </a:t>
            </a:r>
            <a:r>
              <a:rPr lang="en-ID" sz="1200" dirty="0" err="1"/>
              <a:t>dengan</a:t>
            </a:r>
            <a:r>
              <a:rPr lang="en-ID" sz="1200" dirty="0"/>
              <a:t> </a:t>
            </a:r>
            <a:r>
              <a:rPr lang="en-ID" sz="1200" dirty="0" err="1"/>
              <a:t>klik</a:t>
            </a:r>
            <a:r>
              <a:rPr lang="en-ID" sz="1200" dirty="0"/>
              <a:t> </a:t>
            </a:r>
            <a:r>
              <a:rPr lang="en-ID" sz="1200" dirty="0" err="1"/>
              <a:t>tombol</a:t>
            </a:r>
            <a:r>
              <a:rPr lang="en-ID" sz="1200" dirty="0"/>
              <a:t>  </a:t>
            </a:r>
            <a:r>
              <a:rPr lang="en-ID" sz="1200" b="1" dirty="0"/>
              <a:t>Edit </a:t>
            </a:r>
            <a:r>
              <a:rPr lang="en-ID" sz="1200" dirty="0"/>
              <a:t>pada </a:t>
            </a:r>
            <a:r>
              <a:rPr lang="en-ID" sz="1200" dirty="0" err="1"/>
              <a:t>kegiatan</a:t>
            </a:r>
            <a:r>
              <a:rPr lang="en-ID" sz="1200" dirty="0"/>
              <a:t> </a:t>
            </a:r>
          </a:p>
        </p:txBody>
      </p:sp>
      <p:sp>
        <p:nvSpPr>
          <p:cNvPr id="8" name="Slide Number Placeholder 2">
            <a:extLst>
              <a:ext uri="{FF2B5EF4-FFF2-40B4-BE49-F238E27FC236}">
                <a16:creationId xmlns:a16="http://schemas.microsoft.com/office/drawing/2014/main" id="{AF43F553-AD1E-48E8-9575-58CB94347F3E}"/>
              </a:ext>
            </a:extLst>
          </p:cNvPr>
          <p:cNvSpPr>
            <a:spLocks noGrp="1"/>
          </p:cNvSpPr>
          <p:nvPr/>
        </p:nvSpPr>
        <p:spPr>
          <a:xfrm>
            <a:off x="7113276" y="5006975"/>
            <a:ext cx="446405" cy="251460"/>
          </a:xfrm>
          <a:prstGeom prst="rect">
            <a:avLst/>
          </a:prstGeom>
          <a:solidFill>
            <a:srgbClr val="F9BE19"/>
          </a:solidFill>
        </p:spPr>
        <p:txBody>
          <a:bodyPr vert="horz" lIns="91365" tIns="45684" rIns="91365" bIns="45684"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32">
              <a:defRPr/>
            </a:pPr>
            <a:fld id="{05502A5B-6024-440D-A5A9-5A109256076E}" type="slidenum">
              <a:rPr lang="en-US" b="1">
                <a:solidFill>
                  <a:schemeClr val="tx1"/>
                </a:solidFill>
                <a:latin typeface="Calibri" panose="020F0502020204030204"/>
              </a:rPr>
              <a:pPr defTabSz="913632">
                <a:defRPr/>
              </a:pPr>
              <a:t>183</a:t>
            </a:fld>
            <a:endParaRPr lang="en-US" b="1">
              <a:solidFill>
                <a:schemeClr val="tx1"/>
              </a:solidFill>
              <a:latin typeface="Calibri" panose="020F0502020204030204"/>
            </a:endParaRPr>
          </a:p>
        </p:txBody>
      </p:sp>
    </p:spTree>
    <p:extLst>
      <p:ext uri="{BB962C8B-B14F-4D97-AF65-F5344CB8AC3E}">
        <p14:creationId xmlns:p14="http://schemas.microsoft.com/office/powerpoint/2010/main" val="2769809796"/>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45441-D55C-40DD-A797-0709737CA9E0}"/>
              </a:ext>
            </a:extLst>
          </p:cNvPr>
          <p:cNvSpPr>
            <a:spLocks noGrp="1"/>
          </p:cNvSpPr>
          <p:nvPr>
            <p:ph type="title"/>
          </p:nvPr>
        </p:nvSpPr>
        <p:spPr>
          <a:xfrm>
            <a:off x="377022" y="177929"/>
            <a:ext cx="6805632" cy="344032"/>
          </a:xfrm>
        </p:spPr>
        <p:txBody>
          <a:bodyPr/>
          <a:lstStyle/>
          <a:p>
            <a:r>
              <a:rPr lang="en-ID" dirty="0" err="1"/>
              <a:t>Lanjutan</a:t>
            </a:r>
            <a:r>
              <a:rPr lang="en-ID" dirty="0"/>
              <a:t> … (TAMPILAN MENU MONITORING RENCANA AKSI)</a:t>
            </a:r>
          </a:p>
        </p:txBody>
      </p:sp>
      <p:pic>
        <p:nvPicPr>
          <p:cNvPr id="7" name="Picture 6">
            <a:extLst>
              <a:ext uri="{FF2B5EF4-FFF2-40B4-BE49-F238E27FC236}">
                <a16:creationId xmlns:a16="http://schemas.microsoft.com/office/drawing/2014/main" id="{A519BCB0-8D30-4462-869A-B32B81A7CB1D}"/>
              </a:ext>
            </a:extLst>
          </p:cNvPr>
          <p:cNvPicPr>
            <a:picLocks noChangeAspect="1"/>
          </p:cNvPicPr>
          <p:nvPr/>
        </p:nvPicPr>
        <p:blipFill rotWithShape="1">
          <a:blip r:embed="rId2"/>
          <a:srcRect b="29135"/>
          <a:stretch/>
        </p:blipFill>
        <p:spPr>
          <a:xfrm>
            <a:off x="1253460" y="632144"/>
            <a:ext cx="5284499" cy="3216253"/>
          </a:xfrm>
          <a:prstGeom prst="rect">
            <a:avLst/>
          </a:prstGeom>
        </p:spPr>
      </p:pic>
      <p:sp>
        <p:nvSpPr>
          <p:cNvPr id="8" name="TextBox 7">
            <a:extLst>
              <a:ext uri="{FF2B5EF4-FFF2-40B4-BE49-F238E27FC236}">
                <a16:creationId xmlns:a16="http://schemas.microsoft.com/office/drawing/2014/main" id="{B99C95F5-5E57-40B3-8B3F-03F9925F69F0}"/>
              </a:ext>
            </a:extLst>
          </p:cNvPr>
          <p:cNvSpPr txBox="1"/>
          <p:nvPr/>
        </p:nvSpPr>
        <p:spPr>
          <a:xfrm>
            <a:off x="566974" y="3588469"/>
            <a:ext cx="6626305" cy="461665"/>
          </a:xfrm>
          <a:prstGeom prst="rect">
            <a:avLst/>
          </a:prstGeom>
          <a:solidFill>
            <a:srgbClr val="7BB441"/>
          </a:solidFill>
        </p:spPr>
        <p:txBody>
          <a:bodyPr wrap="square" rtlCol="0">
            <a:spAutoFit/>
          </a:bodyPr>
          <a:lstStyle/>
          <a:p>
            <a:pPr algn="just"/>
            <a:r>
              <a:rPr lang="en-ID" sz="1200" dirty="0"/>
              <a:t>Menu </a:t>
            </a:r>
            <a:r>
              <a:rPr lang="en-ID" sz="1200" dirty="0" err="1"/>
              <a:t>ini</a:t>
            </a:r>
            <a:r>
              <a:rPr lang="en-ID" sz="1200" dirty="0"/>
              <a:t> </a:t>
            </a:r>
            <a:r>
              <a:rPr lang="en-ID" sz="1200" dirty="0" err="1"/>
              <a:t>menampilkan</a:t>
            </a:r>
            <a:r>
              <a:rPr lang="en-ID" sz="1200" dirty="0"/>
              <a:t> data </a:t>
            </a:r>
            <a:r>
              <a:rPr lang="en-ID" sz="1200" dirty="0" err="1"/>
              <a:t>realisasi</a:t>
            </a:r>
            <a:r>
              <a:rPr lang="en-ID" sz="1200" dirty="0"/>
              <a:t> </a:t>
            </a:r>
            <a:r>
              <a:rPr lang="en-ID" sz="1200" dirty="0" err="1"/>
              <a:t>kinerja</a:t>
            </a:r>
            <a:r>
              <a:rPr lang="en-ID" sz="1200" dirty="0"/>
              <a:t> </a:t>
            </a:r>
            <a:r>
              <a:rPr lang="en-ID" sz="1200" dirty="0" err="1"/>
              <a:t>kegiatan</a:t>
            </a:r>
            <a:r>
              <a:rPr lang="en-ID" sz="1200" dirty="0"/>
              <a:t> </a:t>
            </a:r>
            <a:r>
              <a:rPr lang="en-ID" sz="1200" dirty="0" err="1"/>
              <a:t>berdasarkan</a:t>
            </a:r>
            <a:r>
              <a:rPr lang="en-ID" sz="1200" dirty="0"/>
              <a:t> target </a:t>
            </a:r>
            <a:r>
              <a:rPr lang="en-ID" sz="1200" dirty="0" err="1"/>
              <a:t>rencana</a:t>
            </a:r>
            <a:r>
              <a:rPr lang="en-ID" sz="1200" dirty="0"/>
              <a:t> </a:t>
            </a:r>
            <a:r>
              <a:rPr lang="en-ID" sz="1200" dirty="0" err="1"/>
              <a:t>aksi</a:t>
            </a:r>
            <a:r>
              <a:rPr lang="en-ID" sz="1200" dirty="0"/>
              <a:t> </a:t>
            </a:r>
            <a:r>
              <a:rPr lang="en-ID" sz="1200" dirty="0" err="1"/>
              <a:t>bulan</a:t>
            </a:r>
            <a:r>
              <a:rPr lang="en-ID" sz="1200" dirty="0"/>
              <a:t> dan </a:t>
            </a:r>
            <a:r>
              <a:rPr lang="en-ID" sz="1200" dirty="0" err="1"/>
              <a:t>tahun</a:t>
            </a:r>
            <a:r>
              <a:rPr lang="en-ID" sz="1200" dirty="0"/>
              <a:t> yang </a:t>
            </a:r>
            <a:r>
              <a:rPr lang="en-ID" sz="1200" dirty="0" err="1"/>
              <a:t>asal</a:t>
            </a:r>
            <a:r>
              <a:rPr lang="en-ID" sz="1200" dirty="0"/>
              <a:t> data </a:t>
            </a:r>
            <a:r>
              <a:rPr lang="en-ID" sz="1200" dirty="0" err="1"/>
              <a:t>dari</a:t>
            </a:r>
            <a:r>
              <a:rPr lang="en-ID" sz="1200" dirty="0"/>
              <a:t> menu </a:t>
            </a:r>
            <a:r>
              <a:rPr lang="en-ID" sz="1200" dirty="0" err="1"/>
              <a:t>rencana</a:t>
            </a:r>
            <a:r>
              <a:rPr lang="en-ID" sz="1200" dirty="0"/>
              <a:t> </a:t>
            </a:r>
            <a:r>
              <a:rPr lang="en-ID" sz="1200" dirty="0" err="1"/>
              <a:t>aksi</a:t>
            </a:r>
            <a:r>
              <a:rPr lang="en-ID" sz="1200" dirty="0"/>
              <a:t> </a:t>
            </a:r>
          </a:p>
        </p:txBody>
      </p:sp>
      <p:sp>
        <p:nvSpPr>
          <p:cNvPr id="9" name="TextBox 8">
            <a:extLst>
              <a:ext uri="{FF2B5EF4-FFF2-40B4-BE49-F238E27FC236}">
                <a16:creationId xmlns:a16="http://schemas.microsoft.com/office/drawing/2014/main" id="{F4051DC8-75C6-4C4A-B49B-C95B79AB24C5}"/>
              </a:ext>
            </a:extLst>
          </p:cNvPr>
          <p:cNvSpPr txBox="1"/>
          <p:nvPr/>
        </p:nvSpPr>
        <p:spPr>
          <a:xfrm>
            <a:off x="566974" y="4085748"/>
            <a:ext cx="6626305" cy="830997"/>
          </a:xfrm>
          <a:prstGeom prst="rect">
            <a:avLst/>
          </a:prstGeom>
          <a:solidFill>
            <a:schemeClr val="accent2"/>
          </a:solidFill>
        </p:spPr>
        <p:txBody>
          <a:bodyPr wrap="square" rtlCol="0">
            <a:spAutoFit/>
          </a:bodyPr>
          <a:lstStyle/>
          <a:p>
            <a:r>
              <a:rPr lang="en-ID" sz="1200" dirty="0"/>
              <a:t>Operator </a:t>
            </a:r>
            <a:r>
              <a:rPr lang="en-ID" sz="1200" dirty="0" err="1"/>
              <a:t>dapat</a:t>
            </a:r>
            <a:r>
              <a:rPr lang="en-ID" sz="1200" dirty="0"/>
              <a:t> </a:t>
            </a:r>
            <a:r>
              <a:rPr lang="en-ID" sz="1200" dirty="0" err="1"/>
              <a:t>melakukan</a:t>
            </a:r>
            <a:r>
              <a:rPr lang="en-ID" sz="1200" dirty="0"/>
              <a:t> </a:t>
            </a:r>
            <a:r>
              <a:rPr lang="en-ID" sz="1200" dirty="0" err="1"/>
              <a:t>pengisian</a:t>
            </a:r>
            <a:r>
              <a:rPr lang="en-ID" sz="1200" dirty="0"/>
              <a:t> data </a:t>
            </a:r>
            <a:r>
              <a:rPr lang="en-ID" sz="1200" dirty="0" err="1"/>
              <a:t>realisasi</a:t>
            </a:r>
            <a:r>
              <a:rPr lang="en-ID" sz="1200" dirty="0"/>
              <a:t> </a:t>
            </a:r>
            <a:r>
              <a:rPr lang="en-ID" sz="1200" dirty="0" err="1"/>
              <a:t>kinerja</a:t>
            </a:r>
            <a:r>
              <a:rPr lang="en-ID" sz="1200" dirty="0"/>
              <a:t>, </a:t>
            </a:r>
            <a:r>
              <a:rPr lang="en-ID" sz="1200" dirty="0" err="1"/>
              <a:t>realisasi</a:t>
            </a:r>
            <a:r>
              <a:rPr lang="en-ID" sz="1200" dirty="0"/>
              <a:t> </a:t>
            </a:r>
            <a:r>
              <a:rPr lang="en-ID" sz="1200" dirty="0" err="1"/>
              <a:t>anggaran</a:t>
            </a:r>
            <a:r>
              <a:rPr lang="en-ID" sz="1200" dirty="0"/>
              <a:t>, </a:t>
            </a:r>
            <a:r>
              <a:rPr lang="en-ID" sz="1200" dirty="0" err="1"/>
              <a:t>evaluasi</a:t>
            </a:r>
            <a:r>
              <a:rPr lang="en-ID" sz="1200" dirty="0"/>
              <a:t> dan </a:t>
            </a:r>
            <a:r>
              <a:rPr lang="en-ID" sz="1200" dirty="0" err="1"/>
              <a:t>rencana</a:t>
            </a:r>
            <a:r>
              <a:rPr lang="en-ID" sz="1200" dirty="0"/>
              <a:t> </a:t>
            </a:r>
            <a:r>
              <a:rPr lang="en-ID" sz="1200" dirty="0" err="1"/>
              <a:t>tindak</a:t>
            </a:r>
            <a:r>
              <a:rPr lang="en-ID" sz="1200" dirty="0"/>
              <a:t> </a:t>
            </a:r>
            <a:r>
              <a:rPr lang="en-ID" sz="1200" dirty="0" err="1"/>
              <a:t>lanjut</a:t>
            </a:r>
            <a:r>
              <a:rPr lang="en-ID" sz="1200" dirty="0"/>
              <a:t> </a:t>
            </a:r>
            <a:r>
              <a:rPr lang="en-ID" sz="1200" dirty="0" err="1"/>
              <a:t>berdasarkan</a:t>
            </a:r>
            <a:r>
              <a:rPr lang="en-ID" sz="1200" dirty="0"/>
              <a:t> </a:t>
            </a:r>
            <a:r>
              <a:rPr lang="en-ID" sz="1200" dirty="0" err="1"/>
              <a:t>bulan</a:t>
            </a:r>
            <a:r>
              <a:rPr lang="en-ID" sz="1200" dirty="0"/>
              <a:t> yang </a:t>
            </a:r>
            <a:r>
              <a:rPr lang="en-ID" sz="1200" dirty="0" err="1"/>
              <a:t>telah</a:t>
            </a:r>
            <a:r>
              <a:rPr lang="en-ID" sz="1200" dirty="0"/>
              <a:t> </a:t>
            </a:r>
            <a:r>
              <a:rPr lang="en-ID" sz="1200" dirty="0" err="1"/>
              <a:t>dipilih</a:t>
            </a:r>
            <a:r>
              <a:rPr lang="en-ID" sz="1200" dirty="0"/>
              <a:t> </a:t>
            </a:r>
            <a:r>
              <a:rPr lang="en-ID" sz="1200" dirty="0" err="1"/>
              <a:t>dengan</a:t>
            </a:r>
            <a:r>
              <a:rPr lang="en-ID" sz="1200" dirty="0"/>
              <a:t> </a:t>
            </a:r>
            <a:r>
              <a:rPr lang="en-ID" sz="1200" dirty="0" err="1"/>
              <a:t>cara</a:t>
            </a:r>
            <a:r>
              <a:rPr lang="en-ID" sz="1200" dirty="0"/>
              <a:t> </a:t>
            </a:r>
            <a:r>
              <a:rPr lang="en-ID" sz="1200" dirty="0" err="1"/>
              <a:t>klik</a:t>
            </a:r>
            <a:r>
              <a:rPr lang="en-ID" sz="1200" dirty="0"/>
              <a:t> </a:t>
            </a:r>
            <a:r>
              <a:rPr lang="en-ID" sz="1200" dirty="0" err="1"/>
              <a:t>tombol</a:t>
            </a:r>
            <a:r>
              <a:rPr lang="en-ID" sz="1200" dirty="0"/>
              <a:t> </a:t>
            </a:r>
            <a:r>
              <a:rPr lang="en-ID" sz="1200" b="1" dirty="0"/>
              <a:t>Edit</a:t>
            </a:r>
            <a:r>
              <a:rPr lang="en-ID" sz="1200" dirty="0"/>
              <a:t> pada </a:t>
            </a:r>
            <a:r>
              <a:rPr lang="en-ID" sz="1200" dirty="0" err="1"/>
              <a:t>kegiatan</a:t>
            </a:r>
            <a:r>
              <a:rPr lang="en-ID" sz="1200" dirty="0"/>
              <a:t>. </a:t>
            </a:r>
            <a:r>
              <a:rPr lang="en-ID" sz="1200" dirty="0" err="1"/>
              <a:t>Selanjutnya</a:t>
            </a:r>
            <a:r>
              <a:rPr lang="en-ID" sz="1200" dirty="0"/>
              <a:t> </a:t>
            </a:r>
            <a:r>
              <a:rPr lang="en-ID" sz="1200" dirty="0" err="1"/>
              <a:t>melanjutkan</a:t>
            </a:r>
            <a:r>
              <a:rPr lang="en-ID" sz="1200" dirty="0"/>
              <a:t> </a:t>
            </a:r>
            <a:r>
              <a:rPr lang="en-ID" sz="1200" dirty="0" err="1"/>
              <a:t>permohonan</a:t>
            </a:r>
            <a:r>
              <a:rPr lang="en-ID" sz="1200" dirty="0"/>
              <a:t> </a:t>
            </a:r>
            <a:r>
              <a:rPr lang="en-ID" sz="1200" dirty="0" err="1"/>
              <a:t>verifikasi</a:t>
            </a:r>
            <a:r>
              <a:rPr lang="en-ID" sz="1200" dirty="0"/>
              <a:t> </a:t>
            </a:r>
            <a:r>
              <a:rPr lang="en-ID" sz="1200" dirty="0" err="1"/>
              <a:t>kepada</a:t>
            </a:r>
            <a:r>
              <a:rPr lang="en-ID" sz="1200" dirty="0"/>
              <a:t> </a:t>
            </a:r>
            <a:r>
              <a:rPr lang="en-ID" sz="1200" dirty="0" err="1"/>
              <a:t>pimpinan</a:t>
            </a:r>
            <a:r>
              <a:rPr lang="en-ID" sz="1200" dirty="0"/>
              <a:t> </a:t>
            </a:r>
            <a:r>
              <a:rPr lang="en-ID" sz="1200" dirty="0" err="1"/>
              <a:t>dengan</a:t>
            </a:r>
            <a:r>
              <a:rPr lang="en-ID" sz="1200" dirty="0"/>
              <a:t> </a:t>
            </a:r>
            <a:r>
              <a:rPr lang="en-ID" sz="1200" dirty="0" err="1"/>
              <a:t>cara</a:t>
            </a:r>
            <a:r>
              <a:rPr lang="en-ID" sz="1200" dirty="0"/>
              <a:t> </a:t>
            </a:r>
            <a:r>
              <a:rPr lang="en-ID" sz="1200" dirty="0" err="1"/>
              <a:t>klik</a:t>
            </a:r>
            <a:r>
              <a:rPr lang="en-ID" sz="1200" dirty="0"/>
              <a:t> </a:t>
            </a:r>
            <a:r>
              <a:rPr lang="en-ID" sz="1200" dirty="0" err="1"/>
              <a:t>tombol</a:t>
            </a:r>
            <a:r>
              <a:rPr lang="en-ID" sz="1200" dirty="0"/>
              <a:t> </a:t>
            </a:r>
            <a:r>
              <a:rPr lang="en-ID" sz="1200" b="1" dirty="0" err="1"/>
              <a:t>Ajukan</a:t>
            </a:r>
            <a:r>
              <a:rPr lang="en-ID" sz="1200" b="1" dirty="0"/>
              <a:t> </a:t>
            </a:r>
            <a:r>
              <a:rPr lang="en-ID" sz="1200" b="1" dirty="0" err="1"/>
              <a:t>Verifikasi</a:t>
            </a:r>
            <a:r>
              <a:rPr lang="en-ID" sz="1200" dirty="0"/>
              <a:t>.</a:t>
            </a:r>
          </a:p>
        </p:txBody>
      </p:sp>
      <p:sp>
        <p:nvSpPr>
          <p:cNvPr id="6" name="Slide Number Placeholder 2">
            <a:extLst>
              <a:ext uri="{FF2B5EF4-FFF2-40B4-BE49-F238E27FC236}">
                <a16:creationId xmlns:a16="http://schemas.microsoft.com/office/drawing/2014/main" id="{6EA29729-F366-43F3-B519-60F399827EE8}"/>
              </a:ext>
            </a:extLst>
          </p:cNvPr>
          <p:cNvSpPr>
            <a:spLocks noGrp="1"/>
          </p:cNvSpPr>
          <p:nvPr/>
        </p:nvSpPr>
        <p:spPr>
          <a:xfrm>
            <a:off x="7113276" y="5006975"/>
            <a:ext cx="446405" cy="251460"/>
          </a:xfrm>
          <a:prstGeom prst="rect">
            <a:avLst/>
          </a:prstGeom>
          <a:solidFill>
            <a:srgbClr val="F9BE19"/>
          </a:solidFill>
        </p:spPr>
        <p:txBody>
          <a:bodyPr vert="horz" lIns="91365" tIns="45684" rIns="91365" bIns="45684"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32">
              <a:defRPr/>
            </a:pPr>
            <a:fld id="{05502A5B-6024-440D-A5A9-5A109256076E}" type="slidenum">
              <a:rPr lang="en-US" b="1">
                <a:solidFill>
                  <a:schemeClr val="tx1"/>
                </a:solidFill>
                <a:latin typeface="Calibri" panose="020F0502020204030204"/>
              </a:rPr>
              <a:pPr defTabSz="913632">
                <a:defRPr/>
              </a:pPr>
              <a:t>184</a:t>
            </a:fld>
            <a:endParaRPr lang="en-US" b="1">
              <a:solidFill>
                <a:schemeClr val="tx1"/>
              </a:solidFill>
              <a:latin typeface="Calibri" panose="020F0502020204030204"/>
            </a:endParaRPr>
          </a:p>
        </p:txBody>
      </p:sp>
    </p:spTree>
    <p:extLst>
      <p:ext uri="{BB962C8B-B14F-4D97-AF65-F5344CB8AC3E}">
        <p14:creationId xmlns:p14="http://schemas.microsoft.com/office/powerpoint/2010/main" val="3433015170"/>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45441-D55C-40DD-A797-0709737CA9E0}"/>
              </a:ext>
            </a:extLst>
          </p:cNvPr>
          <p:cNvSpPr>
            <a:spLocks noGrp="1"/>
          </p:cNvSpPr>
          <p:nvPr>
            <p:ph type="title"/>
          </p:nvPr>
        </p:nvSpPr>
        <p:spPr>
          <a:xfrm>
            <a:off x="458768" y="228600"/>
            <a:ext cx="6716420" cy="517126"/>
          </a:xfrm>
        </p:spPr>
        <p:txBody>
          <a:bodyPr/>
          <a:lstStyle/>
          <a:p>
            <a:r>
              <a:rPr lang="en-ID" dirty="0" err="1"/>
              <a:t>Lanjutan</a:t>
            </a:r>
            <a:r>
              <a:rPr lang="en-ID" dirty="0"/>
              <a:t> … (TAMPILAN MENU DOKUMENTASI MONITORING RENCANA AKSI)</a:t>
            </a:r>
          </a:p>
        </p:txBody>
      </p:sp>
      <p:sp>
        <p:nvSpPr>
          <p:cNvPr id="8" name="TextBox 7">
            <a:extLst>
              <a:ext uri="{FF2B5EF4-FFF2-40B4-BE49-F238E27FC236}">
                <a16:creationId xmlns:a16="http://schemas.microsoft.com/office/drawing/2014/main" id="{3BBE0968-7281-4EDE-A1F7-84E1A3682AF8}"/>
              </a:ext>
            </a:extLst>
          </p:cNvPr>
          <p:cNvSpPr txBox="1"/>
          <p:nvPr/>
        </p:nvSpPr>
        <p:spPr>
          <a:xfrm>
            <a:off x="654043" y="4039059"/>
            <a:ext cx="6244597" cy="461665"/>
          </a:xfrm>
          <a:prstGeom prst="rect">
            <a:avLst/>
          </a:prstGeom>
          <a:solidFill>
            <a:srgbClr val="7BB441"/>
          </a:solidFill>
        </p:spPr>
        <p:txBody>
          <a:bodyPr wrap="square" rtlCol="0">
            <a:spAutoFit/>
          </a:bodyPr>
          <a:lstStyle/>
          <a:p>
            <a:pPr algn="just"/>
            <a:r>
              <a:rPr lang="en-ID" sz="1200" dirty="0"/>
              <a:t>Menu </a:t>
            </a:r>
            <a:r>
              <a:rPr lang="en-ID" sz="1200" dirty="0" err="1"/>
              <a:t>ini</a:t>
            </a:r>
            <a:r>
              <a:rPr lang="en-ID" sz="1200" dirty="0"/>
              <a:t> </a:t>
            </a:r>
            <a:r>
              <a:rPr lang="en-ID" sz="1200" dirty="0" err="1"/>
              <a:t>menampilkan</a:t>
            </a:r>
            <a:r>
              <a:rPr lang="en-ID" sz="1200" dirty="0"/>
              <a:t> data monitoring </a:t>
            </a:r>
            <a:r>
              <a:rPr lang="en-ID" sz="1200" dirty="0" err="1"/>
              <a:t>rencana</a:t>
            </a:r>
            <a:r>
              <a:rPr lang="en-ID" sz="1200" dirty="0"/>
              <a:t> </a:t>
            </a:r>
            <a:r>
              <a:rPr lang="en-ID" sz="1200" dirty="0" err="1"/>
              <a:t>aksi</a:t>
            </a:r>
            <a:r>
              <a:rPr lang="en-ID" sz="1200" dirty="0"/>
              <a:t> yang </a:t>
            </a:r>
            <a:r>
              <a:rPr lang="en-ID" sz="1200" dirty="0" err="1"/>
              <a:t>telah</a:t>
            </a:r>
            <a:r>
              <a:rPr lang="en-ID" sz="1200" dirty="0"/>
              <a:t> final dan </a:t>
            </a:r>
            <a:r>
              <a:rPr lang="en-ID" sz="1200" dirty="0" err="1"/>
              <a:t>diajukan</a:t>
            </a:r>
            <a:r>
              <a:rPr lang="en-ID" sz="1200" dirty="0"/>
              <a:t> dan </a:t>
            </a:r>
            <a:r>
              <a:rPr lang="en-ID" sz="1200" dirty="0" err="1"/>
              <a:t>telah</a:t>
            </a:r>
            <a:r>
              <a:rPr lang="en-ID" sz="1200" dirty="0"/>
              <a:t> </a:t>
            </a:r>
            <a:r>
              <a:rPr lang="en-ID" sz="1200" dirty="0" err="1"/>
              <a:t>diverifikasi</a:t>
            </a:r>
            <a:r>
              <a:rPr lang="en-ID" sz="1200" dirty="0"/>
              <a:t> oleh </a:t>
            </a:r>
            <a:r>
              <a:rPr lang="en-ID" sz="1200" dirty="0" err="1"/>
              <a:t>pimpinan</a:t>
            </a:r>
            <a:r>
              <a:rPr lang="en-ID" sz="1200" dirty="0"/>
              <a:t>. </a:t>
            </a:r>
          </a:p>
        </p:txBody>
      </p:sp>
      <p:sp>
        <p:nvSpPr>
          <p:cNvPr id="5" name="Slide Number Placeholder 2">
            <a:extLst>
              <a:ext uri="{FF2B5EF4-FFF2-40B4-BE49-F238E27FC236}">
                <a16:creationId xmlns:a16="http://schemas.microsoft.com/office/drawing/2014/main" id="{5BF39634-B7CE-46C6-B0DC-EE3638AB6C4D}"/>
              </a:ext>
            </a:extLst>
          </p:cNvPr>
          <p:cNvSpPr>
            <a:spLocks noGrp="1"/>
          </p:cNvSpPr>
          <p:nvPr/>
        </p:nvSpPr>
        <p:spPr>
          <a:xfrm>
            <a:off x="7113276" y="5006975"/>
            <a:ext cx="446405" cy="251460"/>
          </a:xfrm>
          <a:prstGeom prst="rect">
            <a:avLst/>
          </a:prstGeom>
          <a:solidFill>
            <a:srgbClr val="F9BE19"/>
          </a:solidFill>
        </p:spPr>
        <p:txBody>
          <a:bodyPr vert="horz" lIns="91365" tIns="45684" rIns="91365" bIns="45684"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32">
              <a:defRPr/>
            </a:pPr>
            <a:fld id="{05502A5B-6024-440D-A5A9-5A109256076E}" type="slidenum">
              <a:rPr lang="en-US" b="1">
                <a:solidFill>
                  <a:schemeClr val="tx1"/>
                </a:solidFill>
                <a:latin typeface="Calibri" panose="020F0502020204030204"/>
              </a:rPr>
              <a:pPr defTabSz="913632">
                <a:defRPr/>
              </a:pPr>
              <a:t>185</a:t>
            </a:fld>
            <a:endParaRPr lang="en-US" b="1">
              <a:solidFill>
                <a:schemeClr val="tx1"/>
              </a:solidFill>
              <a:latin typeface="Calibri" panose="020F0502020204030204"/>
            </a:endParaRPr>
          </a:p>
        </p:txBody>
      </p:sp>
      <p:pic>
        <p:nvPicPr>
          <p:cNvPr id="3" name="Picture 2"/>
          <p:cNvPicPr>
            <a:picLocks noChangeAspect="1"/>
          </p:cNvPicPr>
          <p:nvPr/>
        </p:nvPicPr>
        <p:blipFill>
          <a:blip r:embed="rId2"/>
          <a:stretch>
            <a:fillRect/>
          </a:stretch>
        </p:blipFill>
        <p:spPr>
          <a:xfrm>
            <a:off x="560380" y="924103"/>
            <a:ext cx="6431922" cy="3012204"/>
          </a:xfrm>
          <a:prstGeom prst="rect">
            <a:avLst/>
          </a:prstGeom>
        </p:spPr>
      </p:pic>
    </p:spTree>
    <p:extLst>
      <p:ext uri="{BB962C8B-B14F-4D97-AF65-F5344CB8AC3E}">
        <p14:creationId xmlns:p14="http://schemas.microsoft.com/office/powerpoint/2010/main" val="3418657519"/>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45441-D55C-40DD-A797-0709737CA9E0}"/>
              </a:ext>
            </a:extLst>
          </p:cNvPr>
          <p:cNvSpPr>
            <a:spLocks noGrp="1"/>
          </p:cNvSpPr>
          <p:nvPr>
            <p:ph type="title"/>
          </p:nvPr>
        </p:nvSpPr>
        <p:spPr>
          <a:xfrm>
            <a:off x="443528" y="323052"/>
            <a:ext cx="6520220" cy="510068"/>
          </a:xfrm>
        </p:spPr>
        <p:txBody>
          <a:bodyPr/>
          <a:lstStyle/>
          <a:p>
            <a:r>
              <a:rPr lang="id-ID" dirty="0"/>
              <a:t>Lanjutan... (</a:t>
            </a:r>
            <a:r>
              <a:rPr lang="en-ID" dirty="0"/>
              <a:t>TAMPILAN MENU LAPORAN TRIWULAN</a:t>
            </a:r>
            <a:r>
              <a:rPr lang="id-ID" dirty="0"/>
              <a:t>/</a:t>
            </a:r>
            <a:r>
              <a:rPr lang="en-ID" dirty="0"/>
              <a:t>MENU T</a:t>
            </a:r>
            <a:r>
              <a:rPr lang="id-ID" dirty="0"/>
              <a:t>E</a:t>
            </a:r>
            <a:r>
              <a:rPr lang="en-ID" dirty="0"/>
              <a:t>MPLATE LAPORAN)</a:t>
            </a:r>
          </a:p>
        </p:txBody>
      </p:sp>
      <p:sp>
        <p:nvSpPr>
          <p:cNvPr id="6" name="TextBox 5">
            <a:extLst>
              <a:ext uri="{FF2B5EF4-FFF2-40B4-BE49-F238E27FC236}">
                <a16:creationId xmlns:a16="http://schemas.microsoft.com/office/drawing/2014/main" id="{A22F8468-D949-4DA3-8DE2-460656C62DAF}"/>
              </a:ext>
            </a:extLst>
          </p:cNvPr>
          <p:cNvSpPr txBox="1"/>
          <p:nvPr/>
        </p:nvSpPr>
        <p:spPr>
          <a:xfrm>
            <a:off x="5617919" y="2098142"/>
            <a:ext cx="1881431" cy="1384995"/>
          </a:xfrm>
          <a:prstGeom prst="rect">
            <a:avLst/>
          </a:prstGeom>
          <a:solidFill>
            <a:srgbClr val="7BB441"/>
          </a:solidFill>
        </p:spPr>
        <p:txBody>
          <a:bodyPr wrap="square" rtlCol="0">
            <a:spAutoFit/>
          </a:bodyPr>
          <a:lstStyle/>
          <a:p>
            <a:pPr algn="ctr"/>
            <a:r>
              <a:rPr lang="en-ID" sz="1200" dirty="0"/>
              <a:t>Menu </a:t>
            </a:r>
            <a:r>
              <a:rPr lang="en-ID" sz="1200" dirty="0" err="1"/>
              <a:t>ini</a:t>
            </a:r>
            <a:r>
              <a:rPr lang="en-ID" sz="1200" dirty="0"/>
              <a:t> </a:t>
            </a:r>
            <a:r>
              <a:rPr lang="en-ID" sz="1200" dirty="0" err="1"/>
              <a:t>mempermudah</a:t>
            </a:r>
            <a:r>
              <a:rPr lang="en-ID" sz="1200" dirty="0"/>
              <a:t> operator </a:t>
            </a:r>
            <a:r>
              <a:rPr lang="en-ID" sz="1200" dirty="0" err="1"/>
              <a:t>untuk</a:t>
            </a:r>
            <a:r>
              <a:rPr lang="en-ID" sz="1200" dirty="0"/>
              <a:t> </a:t>
            </a:r>
            <a:r>
              <a:rPr lang="en-ID" sz="1200" dirty="0" err="1"/>
              <a:t>menyusun</a:t>
            </a:r>
            <a:r>
              <a:rPr lang="en-ID" sz="1200" dirty="0"/>
              <a:t> </a:t>
            </a:r>
            <a:r>
              <a:rPr lang="en-ID" sz="1200" dirty="0" err="1"/>
              <a:t>laporan</a:t>
            </a:r>
            <a:r>
              <a:rPr lang="en-ID" sz="1200" dirty="0"/>
              <a:t> </a:t>
            </a:r>
            <a:r>
              <a:rPr lang="en-ID" sz="1200" dirty="0" err="1"/>
              <a:t>triwulanan</a:t>
            </a:r>
            <a:r>
              <a:rPr lang="en-ID" sz="1200" dirty="0"/>
              <a:t>, operator </a:t>
            </a:r>
            <a:r>
              <a:rPr lang="en-ID" sz="1200" dirty="0" err="1"/>
              <a:t>hanya</a:t>
            </a:r>
            <a:r>
              <a:rPr lang="en-ID" sz="1200" dirty="0"/>
              <a:t> </a:t>
            </a:r>
            <a:r>
              <a:rPr lang="en-ID" sz="1200" dirty="0" err="1"/>
              <a:t>mengisi</a:t>
            </a:r>
            <a:r>
              <a:rPr lang="en-ID" sz="1200" dirty="0"/>
              <a:t> </a:t>
            </a:r>
            <a:r>
              <a:rPr lang="en-ID" sz="1200" dirty="0" err="1"/>
              <a:t>setiap</a:t>
            </a:r>
            <a:r>
              <a:rPr lang="en-ID" sz="1200" dirty="0"/>
              <a:t> </a:t>
            </a:r>
            <a:r>
              <a:rPr lang="en-ID" sz="1200" i="1" dirty="0"/>
              <a:t>outline</a:t>
            </a:r>
            <a:r>
              <a:rPr lang="en-ID" sz="1200" dirty="0"/>
              <a:t> </a:t>
            </a:r>
            <a:r>
              <a:rPr lang="en-ID" sz="1200" dirty="0" err="1"/>
              <a:t>sebagaimana</a:t>
            </a:r>
            <a:r>
              <a:rPr lang="en-ID" sz="1200" dirty="0"/>
              <a:t> format pada PM No. 85 </a:t>
            </a:r>
            <a:r>
              <a:rPr lang="en-ID" sz="1200" dirty="0" err="1"/>
              <a:t>Tahun</a:t>
            </a:r>
            <a:r>
              <a:rPr lang="en-ID" sz="1200" dirty="0"/>
              <a:t> 2020 </a:t>
            </a:r>
          </a:p>
        </p:txBody>
      </p:sp>
      <p:sp>
        <p:nvSpPr>
          <p:cNvPr id="7" name="Slide Number Placeholder 2">
            <a:extLst>
              <a:ext uri="{FF2B5EF4-FFF2-40B4-BE49-F238E27FC236}">
                <a16:creationId xmlns:a16="http://schemas.microsoft.com/office/drawing/2014/main" id="{644507F8-D665-40A8-ADAA-7FC2E3DA98EA}"/>
              </a:ext>
            </a:extLst>
          </p:cNvPr>
          <p:cNvSpPr>
            <a:spLocks noGrp="1"/>
          </p:cNvSpPr>
          <p:nvPr/>
        </p:nvSpPr>
        <p:spPr>
          <a:xfrm>
            <a:off x="7113276" y="5006975"/>
            <a:ext cx="446405" cy="251460"/>
          </a:xfrm>
          <a:prstGeom prst="rect">
            <a:avLst/>
          </a:prstGeom>
          <a:solidFill>
            <a:srgbClr val="F9BE19"/>
          </a:solidFill>
        </p:spPr>
        <p:txBody>
          <a:bodyPr vert="horz" lIns="91365" tIns="45684" rIns="91365" bIns="45684"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32">
              <a:defRPr/>
            </a:pPr>
            <a:fld id="{05502A5B-6024-440D-A5A9-5A109256076E}" type="slidenum">
              <a:rPr lang="en-US" b="1">
                <a:solidFill>
                  <a:schemeClr val="tx1"/>
                </a:solidFill>
                <a:latin typeface="Calibri" panose="020F0502020204030204"/>
              </a:rPr>
              <a:pPr defTabSz="913632">
                <a:defRPr/>
              </a:pPr>
              <a:t>186</a:t>
            </a:fld>
            <a:endParaRPr lang="en-US" b="1">
              <a:solidFill>
                <a:schemeClr val="tx1"/>
              </a:solidFill>
              <a:latin typeface="Calibri" panose="020F0502020204030204"/>
            </a:endParaRPr>
          </a:p>
        </p:txBody>
      </p:sp>
      <p:pic>
        <p:nvPicPr>
          <p:cNvPr id="3" name="Picture 2"/>
          <p:cNvPicPr>
            <a:picLocks noChangeAspect="1"/>
          </p:cNvPicPr>
          <p:nvPr/>
        </p:nvPicPr>
        <p:blipFill>
          <a:blip r:embed="rId2"/>
          <a:stretch>
            <a:fillRect/>
          </a:stretch>
        </p:blipFill>
        <p:spPr>
          <a:xfrm>
            <a:off x="280876" y="947501"/>
            <a:ext cx="5249974" cy="2294617"/>
          </a:xfrm>
          <a:prstGeom prst="rect">
            <a:avLst/>
          </a:prstGeom>
        </p:spPr>
      </p:pic>
      <p:pic>
        <p:nvPicPr>
          <p:cNvPr id="8" name="Picture 7">
            <a:extLst>
              <a:ext uri="{FF2B5EF4-FFF2-40B4-BE49-F238E27FC236}">
                <a16:creationId xmlns:a16="http://schemas.microsoft.com/office/drawing/2014/main" id="{9980A5BE-67C3-4714-BBBD-B8D8656780DE}"/>
              </a:ext>
            </a:extLst>
          </p:cNvPr>
          <p:cNvPicPr>
            <a:picLocks noChangeAspect="1"/>
          </p:cNvPicPr>
          <p:nvPr/>
        </p:nvPicPr>
        <p:blipFill rotWithShape="1">
          <a:blip r:embed="rId3"/>
          <a:srcRect t="9795" r="1112" b="4207"/>
          <a:stretch/>
        </p:blipFill>
        <p:spPr>
          <a:xfrm>
            <a:off x="770371" y="2509991"/>
            <a:ext cx="4760479" cy="2328709"/>
          </a:xfrm>
          <a:prstGeom prst="rect">
            <a:avLst/>
          </a:prstGeom>
        </p:spPr>
      </p:pic>
    </p:spTree>
    <p:extLst>
      <p:ext uri="{BB962C8B-B14F-4D97-AF65-F5344CB8AC3E}">
        <p14:creationId xmlns:p14="http://schemas.microsoft.com/office/powerpoint/2010/main" val="1525726762"/>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72306-430F-4268-BDCD-2F68852F7534}"/>
              </a:ext>
            </a:extLst>
          </p:cNvPr>
          <p:cNvSpPr>
            <a:spLocks noGrp="1"/>
          </p:cNvSpPr>
          <p:nvPr>
            <p:ph type="title"/>
          </p:nvPr>
        </p:nvSpPr>
        <p:spPr>
          <a:xfrm>
            <a:off x="246043" y="293606"/>
            <a:ext cx="7313632" cy="344032"/>
          </a:xfrm>
        </p:spPr>
        <p:txBody>
          <a:bodyPr/>
          <a:lstStyle/>
          <a:p>
            <a:r>
              <a:rPr lang="en-ID" dirty="0" err="1"/>
              <a:t>Lanjutan</a:t>
            </a:r>
            <a:r>
              <a:rPr lang="en-ID" dirty="0"/>
              <a:t> … (DOKUMENTASI LAPORAN KINERJA TRIWULAN)</a:t>
            </a:r>
          </a:p>
        </p:txBody>
      </p:sp>
      <p:sp>
        <p:nvSpPr>
          <p:cNvPr id="6" name="TextBox 5">
            <a:extLst>
              <a:ext uri="{FF2B5EF4-FFF2-40B4-BE49-F238E27FC236}">
                <a16:creationId xmlns:a16="http://schemas.microsoft.com/office/drawing/2014/main" id="{5EFB1163-EA3A-43D7-84C9-10E035683A83}"/>
              </a:ext>
            </a:extLst>
          </p:cNvPr>
          <p:cNvSpPr txBox="1"/>
          <p:nvPr/>
        </p:nvSpPr>
        <p:spPr>
          <a:xfrm>
            <a:off x="480060" y="3978882"/>
            <a:ext cx="6576060" cy="646331"/>
          </a:xfrm>
          <a:prstGeom prst="rect">
            <a:avLst/>
          </a:prstGeom>
          <a:solidFill>
            <a:srgbClr val="7BB441"/>
          </a:solidFill>
        </p:spPr>
        <p:txBody>
          <a:bodyPr wrap="square" rtlCol="0">
            <a:spAutoFit/>
          </a:bodyPr>
          <a:lstStyle/>
          <a:p>
            <a:pPr algn="just"/>
            <a:r>
              <a:rPr lang="en-ID" sz="1200" dirty="0"/>
              <a:t>Menu </a:t>
            </a:r>
            <a:r>
              <a:rPr lang="en-ID" sz="1200" dirty="0" err="1"/>
              <a:t>ini</a:t>
            </a:r>
            <a:r>
              <a:rPr lang="en-ID" sz="1200" dirty="0"/>
              <a:t> </a:t>
            </a:r>
            <a:r>
              <a:rPr lang="en-ID" sz="1200" dirty="0" err="1"/>
              <a:t>menampilkan</a:t>
            </a:r>
            <a:r>
              <a:rPr lang="en-ID" sz="1200" dirty="0"/>
              <a:t> </a:t>
            </a:r>
            <a:r>
              <a:rPr lang="en-ID" sz="1200" dirty="0" err="1"/>
              <a:t>dokumen</a:t>
            </a:r>
            <a:r>
              <a:rPr lang="en-ID" sz="1200" dirty="0"/>
              <a:t> final </a:t>
            </a:r>
            <a:r>
              <a:rPr lang="en-ID" sz="1200" dirty="0" err="1"/>
              <a:t>laporan</a:t>
            </a:r>
            <a:r>
              <a:rPr lang="en-ID" sz="1200" dirty="0"/>
              <a:t> </a:t>
            </a:r>
            <a:r>
              <a:rPr lang="en-ID" sz="1200" dirty="0" err="1"/>
              <a:t>triwulanan</a:t>
            </a:r>
            <a:r>
              <a:rPr lang="en-ID" sz="1200" dirty="0"/>
              <a:t> unit </a:t>
            </a:r>
            <a:r>
              <a:rPr lang="en-ID" sz="1200" dirty="0" err="1"/>
              <a:t>kerja</a:t>
            </a:r>
            <a:r>
              <a:rPr lang="en-ID" sz="1200" dirty="0"/>
              <a:t> yang </a:t>
            </a:r>
            <a:r>
              <a:rPr lang="en-ID" sz="1200" dirty="0" err="1"/>
              <a:t>selanjutnya</a:t>
            </a:r>
            <a:r>
              <a:rPr lang="en-ID" sz="1200" dirty="0"/>
              <a:t> </a:t>
            </a:r>
            <a:r>
              <a:rPr lang="en-ID" sz="1200" dirty="0" err="1"/>
              <a:t>akan</a:t>
            </a:r>
            <a:r>
              <a:rPr lang="en-ID" sz="1200" dirty="0"/>
              <a:t> </a:t>
            </a:r>
            <a:r>
              <a:rPr lang="en-ID" sz="1200" dirty="0" err="1"/>
              <a:t>dilakukan</a:t>
            </a:r>
            <a:r>
              <a:rPr lang="en-ID" sz="1200" dirty="0"/>
              <a:t> </a:t>
            </a:r>
            <a:r>
              <a:rPr lang="en-ID" sz="1200" dirty="0" err="1"/>
              <a:t>evaluasi</a:t>
            </a:r>
            <a:r>
              <a:rPr lang="en-ID" sz="1200" dirty="0"/>
              <a:t> </a:t>
            </a:r>
            <a:r>
              <a:rPr lang="en-ID" sz="1200" dirty="0" err="1"/>
              <a:t>terhadap</a:t>
            </a:r>
            <a:r>
              <a:rPr lang="en-ID" sz="1200" dirty="0"/>
              <a:t> </a:t>
            </a:r>
            <a:r>
              <a:rPr lang="en-ID" sz="1200" dirty="0" err="1"/>
              <a:t>laporan</a:t>
            </a:r>
            <a:r>
              <a:rPr lang="en-ID" sz="1200" dirty="0"/>
              <a:t>. </a:t>
            </a:r>
            <a:r>
              <a:rPr lang="en-ID" sz="1200" dirty="0" err="1"/>
              <a:t>Dokumen</a:t>
            </a:r>
            <a:r>
              <a:rPr lang="en-ID" sz="1200" dirty="0"/>
              <a:t> </a:t>
            </a:r>
            <a:r>
              <a:rPr lang="en-ID" sz="1200" dirty="0" err="1"/>
              <a:t>laporan</a:t>
            </a:r>
            <a:r>
              <a:rPr lang="en-ID" sz="1200" dirty="0"/>
              <a:t> </a:t>
            </a:r>
            <a:r>
              <a:rPr lang="en-ID" sz="1200" dirty="0" err="1"/>
              <a:t>triwulan</a:t>
            </a:r>
            <a:r>
              <a:rPr lang="en-ID" sz="1200" dirty="0"/>
              <a:t> </a:t>
            </a:r>
            <a:r>
              <a:rPr lang="en-ID" sz="1200" dirty="0" err="1"/>
              <a:t>dapat</a:t>
            </a:r>
            <a:r>
              <a:rPr lang="en-ID" sz="1200" dirty="0"/>
              <a:t> </a:t>
            </a:r>
            <a:r>
              <a:rPr lang="en-ID" sz="1200" dirty="0" err="1"/>
              <a:t>diupload</a:t>
            </a:r>
            <a:r>
              <a:rPr lang="en-ID" sz="1200" dirty="0"/>
              <a:t> </a:t>
            </a:r>
            <a:r>
              <a:rPr lang="en-ID" sz="1200" dirty="0" err="1"/>
              <a:t>dengan</a:t>
            </a:r>
            <a:r>
              <a:rPr lang="en-ID" sz="1200" dirty="0"/>
              <a:t> </a:t>
            </a:r>
            <a:r>
              <a:rPr lang="en-ID" sz="1200" dirty="0" err="1"/>
              <a:t>klik</a:t>
            </a:r>
            <a:r>
              <a:rPr lang="en-ID" sz="1200" dirty="0"/>
              <a:t> </a:t>
            </a:r>
            <a:r>
              <a:rPr lang="en-ID" sz="1200" dirty="0" err="1"/>
              <a:t>tombol</a:t>
            </a:r>
            <a:r>
              <a:rPr lang="en-ID" sz="1200" dirty="0"/>
              <a:t> </a:t>
            </a:r>
            <a:r>
              <a:rPr lang="en-ID" sz="1200" b="1" dirty="0"/>
              <a:t>Upload </a:t>
            </a:r>
            <a:r>
              <a:rPr lang="en-ID" sz="1200" b="1" dirty="0" err="1"/>
              <a:t>Laporan</a:t>
            </a:r>
            <a:r>
              <a:rPr lang="en-ID" sz="1200" dirty="0"/>
              <a:t>.</a:t>
            </a:r>
          </a:p>
        </p:txBody>
      </p:sp>
      <p:sp>
        <p:nvSpPr>
          <p:cNvPr id="7" name="Slide Number Placeholder 2">
            <a:extLst>
              <a:ext uri="{FF2B5EF4-FFF2-40B4-BE49-F238E27FC236}">
                <a16:creationId xmlns:a16="http://schemas.microsoft.com/office/drawing/2014/main" id="{88DE44FB-02F4-487D-BF46-EBE5936A88A9}"/>
              </a:ext>
            </a:extLst>
          </p:cNvPr>
          <p:cNvSpPr>
            <a:spLocks noGrp="1"/>
          </p:cNvSpPr>
          <p:nvPr/>
        </p:nvSpPr>
        <p:spPr>
          <a:xfrm>
            <a:off x="7113276" y="5006975"/>
            <a:ext cx="446405" cy="251460"/>
          </a:xfrm>
          <a:prstGeom prst="rect">
            <a:avLst/>
          </a:prstGeom>
          <a:solidFill>
            <a:srgbClr val="F9BE19"/>
          </a:solidFill>
        </p:spPr>
        <p:txBody>
          <a:bodyPr vert="horz" lIns="91365" tIns="45684" rIns="91365" bIns="45684"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32">
              <a:defRPr/>
            </a:pPr>
            <a:fld id="{05502A5B-6024-440D-A5A9-5A109256076E}" type="slidenum">
              <a:rPr lang="en-US" b="1">
                <a:solidFill>
                  <a:schemeClr val="tx1"/>
                </a:solidFill>
                <a:latin typeface="Calibri" panose="020F0502020204030204"/>
              </a:rPr>
              <a:pPr defTabSz="913632">
                <a:defRPr/>
              </a:pPr>
              <a:t>187</a:t>
            </a:fld>
            <a:endParaRPr lang="en-US" b="1">
              <a:solidFill>
                <a:schemeClr val="tx1"/>
              </a:solidFill>
              <a:latin typeface="Calibri" panose="020F0502020204030204"/>
            </a:endParaRPr>
          </a:p>
        </p:txBody>
      </p:sp>
      <p:pic>
        <p:nvPicPr>
          <p:cNvPr id="3" name="Picture 2"/>
          <p:cNvPicPr>
            <a:picLocks noChangeAspect="1"/>
          </p:cNvPicPr>
          <p:nvPr/>
        </p:nvPicPr>
        <p:blipFill>
          <a:blip r:embed="rId2"/>
          <a:stretch>
            <a:fillRect/>
          </a:stretch>
        </p:blipFill>
        <p:spPr>
          <a:xfrm>
            <a:off x="246044" y="728660"/>
            <a:ext cx="6991216" cy="3103112"/>
          </a:xfrm>
          <a:prstGeom prst="rect">
            <a:avLst/>
          </a:prstGeom>
        </p:spPr>
      </p:pic>
    </p:spTree>
    <p:extLst>
      <p:ext uri="{BB962C8B-B14F-4D97-AF65-F5344CB8AC3E}">
        <p14:creationId xmlns:p14="http://schemas.microsoft.com/office/powerpoint/2010/main" val="2418622154"/>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45441-D55C-40DD-A797-0709737CA9E0}"/>
              </a:ext>
            </a:extLst>
          </p:cNvPr>
          <p:cNvSpPr>
            <a:spLocks noGrp="1"/>
          </p:cNvSpPr>
          <p:nvPr>
            <p:ph type="title"/>
          </p:nvPr>
        </p:nvSpPr>
        <p:spPr>
          <a:xfrm>
            <a:off x="235172" y="144633"/>
            <a:ext cx="6520220" cy="344032"/>
          </a:xfrm>
        </p:spPr>
        <p:txBody>
          <a:bodyPr/>
          <a:lstStyle/>
          <a:p>
            <a:r>
              <a:rPr lang="en-ID" dirty="0" err="1"/>
              <a:t>Lanjutan</a:t>
            </a:r>
            <a:r>
              <a:rPr lang="en-ID" dirty="0"/>
              <a:t> … (EVALUASI CAPAIAN KINERJA TRIWULAN)</a:t>
            </a:r>
          </a:p>
        </p:txBody>
      </p:sp>
      <p:sp>
        <p:nvSpPr>
          <p:cNvPr id="7" name="TextBox 6">
            <a:extLst>
              <a:ext uri="{FF2B5EF4-FFF2-40B4-BE49-F238E27FC236}">
                <a16:creationId xmlns:a16="http://schemas.microsoft.com/office/drawing/2014/main" id="{0BEE5AAA-FA16-49FC-9C20-97593D096D69}"/>
              </a:ext>
            </a:extLst>
          </p:cNvPr>
          <p:cNvSpPr txBox="1"/>
          <p:nvPr/>
        </p:nvSpPr>
        <p:spPr>
          <a:xfrm>
            <a:off x="343261" y="3818647"/>
            <a:ext cx="6993217" cy="461665"/>
          </a:xfrm>
          <a:prstGeom prst="rect">
            <a:avLst/>
          </a:prstGeom>
          <a:solidFill>
            <a:srgbClr val="7BB441"/>
          </a:solidFill>
        </p:spPr>
        <p:txBody>
          <a:bodyPr wrap="square" rtlCol="0">
            <a:spAutoFit/>
          </a:bodyPr>
          <a:lstStyle/>
          <a:p>
            <a:pPr algn="just"/>
            <a:r>
              <a:rPr lang="en-ID" sz="1200" dirty="0"/>
              <a:t>Menu </a:t>
            </a:r>
            <a:r>
              <a:rPr lang="en-ID" sz="1200" dirty="0" err="1"/>
              <a:t>ini</a:t>
            </a:r>
            <a:r>
              <a:rPr lang="en-ID" sz="1200" dirty="0"/>
              <a:t> </a:t>
            </a:r>
            <a:r>
              <a:rPr lang="en-ID" sz="1200" dirty="0" err="1"/>
              <a:t>digunakan</a:t>
            </a:r>
            <a:r>
              <a:rPr lang="en-ID" sz="1200" dirty="0"/>
              <a:t> </a:t>
            </a:r>
            <a:r>
              <a:rPr lang="en-ID" sz="1200" dirty="0" err="1"/>
              <a:t>untuk</a:t>
            </a:r>
            <a:r>
              <a:rPr lang="en-ID" sz="1200" dirty="0"/>
              <a:t> </a:t>
            </a:r>
            <a:r>
              <a:rPr lang="en-ID" sz="1200" dirty="0" err="1"/>
              <a:t>mengevaluasi</a:t>
            </a:r>
            <a:r>
              <a:rPr lang="en-ID" sz="1200" dirty="0"/>
              <a:t> </a:t>
            </a:r>
            <a:r>
              <a:rPr lang="en-ID" sz="1200" dirty="0" err="1"/>
              <a:t>capaian</a:t>
            </a:r>
            <a:r>
              <a:rPr lang="en-ID" sz="1200" dirty="0"/>
              <a:t> </a:t>
            </a:r>
            <a:r>
              <a:rPr lang="en-ID" sz="1200" dirty="0" err="1"/>
              <a:t>kinerja</a:t>
            </a:r>
            <a:r>
              <a:rPr lang="en-ID" sz="1200" dirty="0"/>
              <a:t> </a:t>
            </a:r>
            <a:r>
              <a:rPr lang="en-ID" sz="1200" dirty="0" err="1"/>
              <a:t>triwulanan</a:t>
            </a:r>
            <a:r>
              <a:rPr lang="en-ID" sz="1200" dirty="0"/>
              <a:t> pada </a:t>
            </a:r>
            <a:r>
              <a:rPr lang="en-ID" sz="1200" dirty="0" err="1"/>
              <a:t>dokumen</a:t>
            </a:r>
            <a:r>
              <a:rPr lang="en-ID" sz="1200" dirty="0"/>
              <a:t> </a:t>
            </a:r>
            <a:r>
              <a:rPr lang="en-ID" sz="1200" dirty="0" err="1"/>
              <a:t>laporan</a:t>
            </a:r>
            <a:r>
              <a:rPr lang="en-ID" sz="1200" dirty="0"/>
              <a:t> </a:t>
            </a:r>
            <a:r>
              <a:rPr lang="en-ID" sz="1200" dirty="0" err="1"/>
              <a:t>triwulan</a:t>
            </a:r>
            <a:r>
              <a:rPr lang="en-ID" sz="1200" dirty="0"/>
              <a:t> yang </a:t>
            </a:r>
            <a:r>
              <a:rPr lang="en-ID" sz="1200" dirty="0" err="1"/>
              <a:t>telah</a:t>
            </a:r>
            <a:r>
              <a:rPr lang="en-ID" sz="1200" dirty="0"/>
              <a:t> </a:t>
            </a:r>
            <a:r>
              <a:rPr lang="en-ID" sz="1200" dirty="0" err="1"/>
              <a:t>diupload</a:t>
            </a:r>
            <a:r>
              <a:rPr lang="en-ID" sz="1200" dirty="0"/>
              <a:t>. </a:t>
            </a:r>
            <a:r>
              <a:rPr lang="en-ID" sz="1200" dirty="0" err="1"/>
              <a:t>Evaluasi</a:t>
            </a:r>
            <a:r>
              <a:rPr lang="en-ID" sz="1200" dirty="0"/>
              <a:t> </a:t>
            </a:r>
            <a:r>
              <a:rPr lang="en-ID" sz="1200" dirty="0" err="1"/>
              <a:t>capaian</a:t>
            </a:r>
            <a:r>
              <a:rPr lang="en-ID" sz="1200" dirty="0"/>
              <a:t> </a:t>
            </a:r>
            <a:r>
              <a:rPr lang="en-ID" sz="1200" dirty="0" err="1"/>
              <a:t>kinerja</a:t>
            </a:r>
            <a:r>
              <a:rPr lang="en-ID" sz="1200" dirty="0"/>
              <a:t> </a:t>
            </a:r>
            <a:r>
              <a:rPr lang="en-ID" sz="1200" dirty="0" err="1"/>
              <a:t>triwulan</a:t>
            </a:r>
            <a:r>
              <a:rPr lang="en-ID" sz="1200" dirty="0"/>
              <a:t> </a:t>
            </a:r>
            <a:r>
              <a:rPr lang="en-ID" sz="1200" dirty="0" err="1"/>
              <a:t>dilakukan</a:t>
            </a:r>
            <a:r>
              <a:rPr lang="en-ID" sz="1200" dirty="0"/>
              <a:t> oleh </a:t>
            </a:r>
            <a:r>
              <a:rPr lang="en-ID" sz="1200" dirty="0" err="1"/>
              <a:t>Setditjen</a:t>
            </a:r>
            <a:r>
              <a:rPr lang="en-ID" sz="1200" dirty="0"/>
              <a:t>/ </a:t>
            </a:r>
            <a:r>
              <a:rPr lang="en-ID" sz="1200" dirty="0" err="1"/>
              <a:t>Verifikator</a:t>
            </a:r>
            <a:r>
              <a:rPr lang="en-ID" sz="1200" dirty="0"/>
              <a:t>.</a:t>
            </a:r>
          </a:p>
        </p:txBody>
      </p:sp>
      <p:sp>
        <p:nvSpPr>
          <p:cNvPr id="5" name="Slide Number Placeholder 2">
            <a:extLst>
              <a:ext uri="{FF2B5EF4-FFF2-40B4-BE49-F238E27FC236}">
                <a16:creationId xmlns:a16="http://schemas.microsoft.com/office/drawing/2014/main" id="{71AD5DC6-28CA-4AC1-8A14-2EB71628C1F7}"/>
              </a:ext>
            </a:extLst>
          </p:cNvPr>
          <p:cNvSpPr>
            <a:spLocks noGrp="1"/>
          </p:cNvSpPr>
          <p:nvPr/>
        </p:nvSpPr>
        <p:spPr>
          <a:xfrm>
            <a:off x="7113276" y="5006975"/>
            <a:ext cx="446405" cy="251460"/>
          </a:xfrm>
          <a:prstGeom prst="rect">
            <a:avLst/>
          </a:prstGeom>
          <a:solidFill>
            <a:srgbClr val="F9BE19"/>
          </a:solidFill>
        </p:spPr>
        <p:txBody>
          <a:bodyPr vert="horz" lIns="91365" tIns="45684" rIns="91365" bIns="45684"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32">
              <a:defRPr/>
            </a:pPr>
            <a:fld id="{05502A5B-6024-440D-A5A9-5A109256076E}" type="slidenum">
              <a:rPr lang="en-US" b="1">
                <a:solidFill>
                  <a:schemeClr val="tx1"/>
                </a:solidFill>
                <a:latin typeface="Calibri" panose="020F0502020204030204"/>
              </a:rPr>
              <a:pPr defTabSz="913632">
                <a:defRPr/>
              </a:pPr>
              <a:t>188</a:t>
            </a:fld>
            <a:endParaRPr lang="en-US" b="1">
              <a:solidFill>
                <a:schemeClr val="tx1"/>
              </a:solidFill>
              <a:latin typeface="Calibri" panose="020F0502020204030204"/>
            </a:endParaRPr>
          </a:p>
        </p:txBody>
      </p:sp>
      <p:pic>
        <p:nvPicPr>
          <p:cNvPr id="3" name="Picture 2"/>
          <p:cNvPicPr>
            <a:picLocks noChangeAspect="1"/>
          </p:cNvPicPr>
          <p:nvPr/>
        </p:nvPicPr>
        <p:blipFill>
          <a:blip r:embed="rId2"/>
          <a:stretch>
            <a:fillRect/>
          </a:stretch>
        </p:blipFill>
        <p:spPr>
          <a:xfrm>
            <a:off x="343261" y="702034"/>
            <a:ext cx="6993217" cy="3007598"/>
          </a:xfrm>
          <a:prstGeom prst="rect">
            <a:avLst/>
          </a:prstGeom>
        </p:spPr>
      </p:pic>
    </p:spTree>
    <p:extLst>
      <p:ext uri="{BB962C8B-B14F-4D97-AF65-F5344CB8AC3E}">
        <p14:creationId xmlns:p14="http://schemas.microsoft.com/office/powerpoint/2010/main" val="1872989975"/>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72306-430F-4268-BDCD-2F68852F7534}"/>
              </a:ext>
            </a:extLst>
          </p:cNvPr>
          <p:cNvSpPr>
            <a:spLocks noGrp="1"/>
          </p:cNvSpPr>
          <p:nvPr>
            <p:ph type="title"/>
          </p:nvPr>
        </p:nvSpPr>
        <p:spPr>
          <a:xfrm>
            <a:off x="66497" y="128962"/>
            <a:ext cx="7288868" cy="634626"/>
          </a:xfrm>
        </p:spPr>
        <p:txBody>
          <a:bodyPr/>
          <a:lstStyle/>
          <a:p>
            <a:r>
              <a:rPr lang="en-ID" dirty="0" err="1"/>
              <a:t>Lanjutan</a:t>
            </a:r>
            <a:r>
              <a:rPr lang="en-ID" dirty="0"/>
              <a:t>… (EVALUASI LAPORAN MONITORING KINERJA TRIWULAN)</a:t>
            </a:r>
          </a:p>
        </p:txBody>
      </p:sp>
      <p:sp>
        <p:nvSpPr>
          <p:cNvPr id="6" name="TextBox 5">
            <a:extLst>
              <a:ext uri="{FF2B5EF4-FFF2-40B4-BE49-F238E27FC236}">
                <a16:creationId xmlns:a16="http://schemas.microsoft.com/office/drawing/2014/main" id="{5EFB1163-EA3A-43D7-84C9-10E035683A83}"/>
              </a:ext>
            </a:extLst>
          </p:cNvPr>
          <p:cNvSpPr txBox="1"/>
          <p:nvPr/>
        </p:nvSpPr>
        <p:spPr>
          <a:xfrm>
            <a:off x="99358" y="3089592"/>
            <a:ext cx="3721344" cy="1015663"/>
          </a:xfrm>
          <a:prstGeom prst="rect">
            <a:avLst/>
          </a:prstGeom>
          <a:solidFill>
            <a:srgbClr val="7BB441"/>
          </a:solidFill>
        </p:spPr>
        <p:txBody>
          <a:bodyPr wrap="square" rtlCol="0">
            <a:spAutoFit/>
          </a:bodyPr>
          <a:lstStyle/>
          <a:p>
            <a:pPr algn="just"/>
            <a:r>
              <a:rPr lang="en-ID" sz="1200" dirty="0"/>
              <a:t>Menu </a:t>
            </a:r>
            <a:r>
              <a:rPr lang="en-ID" sz="1200" dirty="0" err="1"/>
              <a:t>ini</a:t>
            </a:r>
            <a:r>
              <a:rPr lang="en-ID" sz="1200" dirty="0"/>
              <a:t> </a:t>
            </a:r>
            <a:r>
              <a:rPr lang="en-ID" sz="1200" dirty="0" err="1"/>
              <a:t>menampilkan</a:t>
            </a:r>
            <a:r>
              <a:rPr lang="en-ID" sz="1200" dirty="0"/>
              <a:t> </a:t>
            </a:r>
            <a:r>
              <a:rPr lang="id-ID" sz="1200" dirty="0"/>
              <a:t>tools</a:t>
            </a:r>
            <a:r>
              <a:rPr lang="en-ID" sz="1200" dirty="0"/>
              <a:t> </a:t>
            </a:r>
            <a:r>
              <a:rPr lang="en-ID" sz="1200" dirty="0" err="1"/>
              <a:t>evaluasi</a:t>
            </a:r>
            <a:r>
              <a:rPr lang="en-ID" sz="1200" dirty="0"/>
              <a:t> </a:t>
            </a:r>
            <a:r>
              <a:rPr lang="en-ID" sz="1200" dirty="0" err="1"/>
              <a:t>terhadap</a:t>
            </a:r>
            <a:r>
              <a:rPr lang="en-ID" sz="1200" dirty="0"/>
              <a:t> </a:t>
            </a:r>
            <a:r>
              <a:rPr lang="en-ID" sz="1200" dirty="0" err="1"/>
              <a:t>dokumen</a:t>
            </a:r>
            <a:r>
              <a:rPr lang="en-ID" sz="1200" dirty="0"/>
              <a:t> </a:t>
            </a:r>
            <a:r>
              <a:rPr lang="en-ID" sz="1200" dirty="0" err="1"/>
              <a:t>laporan</a:t>
            </a:r>
            <a:r>
              <a:rPr lang="en-ID" sz="1200" dirty="0"/>
              <a:t> </a:t>
            </a:r>
            <a:r>
              <a:rPr lang="id-ID" sz="1200" dirty="0"/>
              <a:t>triwulan, dimana e</a:t>
            </a:r>
            <a:r>
              <a:rPr lang="en-ID" sz="1200" dirty="0" err="1"/>
              <a:t>valuasi</a:t>
            </a:r>
            <a:r>
              <a:rPr lang="en-ID" sz="1200" dirty="0"/>
              <a:t> </a:t>
            </a:r>
            <a:r>
              <a:rPr lang="id-ID" sz="1200" dirty="0"/>
              <a:t>kelengkapan </a:t>
            </a:r>
            <a:r>
              <a:rPr lang="en-ID" sz="1200" dirty="0" err="1"/>
              <a:t>laporan</a:t>
            </a:r>
            <a:r>
              <a:rPr lang="en-ID" sz="1200" dirty="0"/>
              <a:t> </a:t>
            </a:r>
            <a:r>
              <a:rPr lang="en-ID" sz="1200" dirty="0" err="1"/>
              <a:t>triwulan</a:t>
            </a:r>
            <a:r>
              <a:rPr lang="en-ID" sz="1200" dirty="0"/>
              <a:t> </a:t>
            </a:r>
            <a:r>
              <a:rPr lang="en-ID" sz="1200" dirty="0" err="1"/>
              <a:t>dilakukan</a:t>
            </a:r>
            <a:r>
              <a:rPr lang="en-ID" sz="1200" dirty="0"/>
              <a:t> oleh </a:t>
            </a:r>
            <a:r>
              <a:rPr lang="en-ID" sz="1200" dirty="0" err="1"/>
              <a:t>Setditjen</a:t>
            </a:r>
            <a:r>
              <a:rPr lang="en-ID" sz="1200" dirty="0"/>
              <a:t>/</a:t>
            </a:r>
            <a:r>
              <a:rPr lang="en-ID" sz="1200" dirty="0" err="1"/>
              <a:t>Verifikator</a:t>
            </a:r>
            <a:r>
              <a:rPr lang="en-ID" sz="1200" dirty="0"/>
              <a:t>. </a:t>
            </a:r>
            <a:r>
              <a:rPr lang="en-ID" sz="1200" dirty="0" err="1"/>
              <a:t>Hasil</a:t>
            </a:r>
            <a:r>
              <a:rPr lang="en-ID" sz="1200" dirty="0"/>
              <a:t> </a:t>
            </a:r>
            <a:r>
              <a:rPr lang="en-ID" sz="1200" dirty="0" err="1"/>
              <a:t>evaluasi</a:t>
            </a:r>
            <a:r>
              <a:rPr lang="en-ID" sz="1200" dirty="0"/>
              <a:t> </a:t>
            </a:r>
            <a:r>
              <a:rPr lang="en-ID" sz="1200" dirty="0" err="1"/>
              <a:t>laporan</a:t>
            </a:r>
            <a:r>
              <a:rPr lang="en-ID" sz="1200" dirty="0"/>
              <a:t> </a:t>
            </a:r>
            <a:r>
              <a:rPr lang="en-ID" sz="1200" dirty="0" err="1"/>
              <a:t>triwulanan</a:t>
            </a:r>
            <a:r>
              <a:rPr lang="en-ID" sz="1200" dirty="0"/>
              <a:t> </a:t>
            </a:r>
            <a:r>
              <a:rPr lang="en-ID" sz="1200" dirty="0" err="1"/>
              <a:t>akan</a:t>
            </a:r>
            <a:r>
              <a:rPr lang="en-ID" sz="1200" dirty="0"/>
              <a:t> </a:t>
            </a:r>
            <a:r>
              <a:rPr lang="en-ID" sz="1200" dirty="0" err="1"/>
              <a:t>ditampilkan</a:t>
            </a:r>
            <a:r>
              <a:rPr lang="en-ID" sz="1200" dirty="0"/>
              <a:t> </a:t>
            </a:r>
            <a:r>
              <a:rPr lang="en-ID" sz="1200" dirty="0" err="1"/>
              <a:t>pada</a:t>
            </a:r>
            <a:r>
              <a:rPr lang="en-ID" sz="1200" dirty="0"/>
              <a:t> </a:t>
            </a:r>
            <a:r>
              <a:rPr lang="en-ID" sz="1200" i="1" dirty="0"/>
              <a:t>dashboard </a:t>
            </a:r>
            <a:r>
              <a:rPr lang="en-ID" sz="1200" dirty="0" err="1"/>
              <a:t>untuk</a:t>
            </a:r>
            <a:r>
              <a:rPr lang="en-ID" sz="1200" dirty="0"/>
              <a:t> </a:t>
            </a:r>
            <a:r>
              <a:rPr lang="en-ID" sz="1200" dirty="0" err="1"/>
              <a:t>dilakukan</a:t>
            </a:r>
            <a:r>
              <a:rPr lang="en-ID" sz="1200" dirty="0"/>
              <a:t> </a:t>
            </a:r>
            <a:r>
              <a:rPr lang="en-ID" sz="1200" dirty="0" err="1"/>
              <a:t>perankingan</a:t>
            </a:r>
            <a:r>
              <a:rPr lang="en-ID" sz="1200" dirty="0"/>
              <a:t>.</a:t>
            </a:r>
          </a:p>
        </p:txBody>
      </p:sp>
      <p:sp>
        <p:nvSpPr>
          <p:cNvPr id="5" name="Slide Number Placeholder 2">
            <a:extLst>
              <a:ext uri="{FF2B5EF4-FFF2-40B4-BE49-F238E27FC236}">
                <a16:creationId xmlns:a16="http://schemas.microsoft.com/office/drawing/2014/main" id="{7E370373-25AE-4AB5-855F-752E029FA2D2}"/>
              </a:ext>
            </a:extLst>
          </p:cNvPr>
          <p:cNvSpPr>
            <a:spLocks noGrp="1"/>
          </p:cNvSpPr>
          <p:nvPr/>
        </p:nvSpPr>
        <p:spPr>
          <a:xfrm>
            <a:off x="7113276" y="5006975"/>
            <a:ext cx="446405" cy="251460"/>
          </a:xfrm>
          <a:prstGeom prst="rect">
            <a:avLst/>
          </a:prstGeom>
          <a:solidFill>
            <a:srgbClr val="F9BE19"/>
          </a:solidFill>
        </p:spPr>
        <p:txBody>
          <a:bodyPr vert="horz" lIns="91365" tIns="45684" rIns="91365" bIns="45684"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32">
              <a:defRPr/>
            </a:pPr>
            <a:fld id="{05502A5B-6024-440D-A5A9-5A109256076E}" type="slidenum">
              <a:rPr lang="en-US" b="1">
                <a:solidFill>
                  <a:schemeClr val="tx1"/>
                </a:solidFill>
                <a:latin typeface="Calibri" panose="020F0502020204030204"/>
              </a:rPr>
              <a:pPr defTabSz="913632">
                <a:defRPr/>
              </a:pPr>
              <a:t>189</a:t>
            </a:fld>
            <a:endParaRPr lang="en-US" b="1">
              <a:solidFill>
                <a:schemeClr val="tx1"/>
              </a:solidFill>
              <a:latin typeface="Calibri" panose="020F0502020204030204"/>
            </a:endParaRPr>
          </a:p>
        </p:txBody>
      </p:sp>
      <p:pic>
        <p:nvPicPr>
          <p:cNvPr id="3" name="Picture 2"/>
          <p:cNvPicPr>
            <a:picLocks noChangeAspect="1"/>
          </p:cNvPicPr>
          <p:nvPr/>
        </p:nvPicPr>
        <p:blipFill>
          <a:blip r:embed="rId2"/>
          <a:stretch>
            <a:fillRect/>
          </a:stretch>
        </p:blipFill>
        <p:spPr>
          <a:xfrm>
            <a:off x="99358" y="1195387"/>
            <a:ext cx="3721344" cy="17399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3726" y="863600"/>
            <a:ext cx="3631286" cy="3943350"/>
          </a:xfrm>
          <a:prstGeom prst="rect">
            <a:avLst/>
          </a:prstGeom>
        </p:spPr>
      </p:pic>
      <p:sp>
        <p:nvSpPr>
          <p:cNvPr id="7" name="Right Arrow 6"/>
          <p:cNvSpPr/>
          <p:nvPr/>
        </p:nvSpPr>
        <p:spPr>
          <a:xfrm>
            <a:off x="3710931" y="2210928"/>
            <a:ext cx="148132" cy="6985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74963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37015" y="2518036"/>
            <a:ext cx="3701654" cy="1077218"/>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id-ID" sz="3200" b="1" cap="none" spc="0" dirty="0">
                <a:ln/>
                <a:solidFill>
                  <a:schemeClr val="accent4"/>
                </a:solidFill>
                <a:effectLst/>
              </a:rPr>
              <a:t>PENYELENGGARAAN</a:t>
            </a:r>
          </a:p>
          <a:p>
            <a:r>
              <a:rPr lang="id-ID" sz="3200" b="1" cap="none" spc="0" dirty="0">
                <a:ln/>
                <a:solidFill>
                  <a:schemeClr val="bg1"/>
                </a:solidFill>
                <a:effectLst/>
              </a:rPr>
              <a:t>SAKIP</a:t>
            </a:r>
            <a:endParaRPr lang="en-US" sz="3200" b="1" cap="none" spc="0" dirty="0">
              <a:ln/>
              <a:solidFill>
                <a:schemeClr val="bg1"/>
              </a:solidFill>
              <a:effectLst/>
            </a:endParaRPr>
          </a:p>
        </p:txBody>
      </p:sp>
    </p:spTree>
    <p:extLst>
      <p:ext uri="{BB962C8B-B14F-4D97-AF65-F5344CB8AC3E}">
        <p14:creationId xmlns:p14="http://schemas.microsoft.com/office/powerpoint/2010/main" val="2524777364"/>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72306-430F-4268-BDCD-2F68852F7534}"/>
              </a:ext>
            </a:extLst>
          </p:cNvPr>
          <p:cNvSpPr>
            <a:spLocks noGrp="1"/>
          </p:cNvSpPr>
          <p:nvPr>
            <p:ph type="title"/>
          </p:nvPr>
        </p:nvSpPr>
        <p:spPr>
          <a:xfrm>
            <a:off x="174088" y="112274"/>
            <a:ext cx="7288868" cy="634626"/>
          </a:xfrm>
        </p:spPr>
        <p:txBody>
          <a:bodyPr/>
          <a:lstStyle/>
          <a:p>
            <a:r>
              <a:rPr lang="en-ID" dirty="0" err="1"/>
              <a:t>Lanjutan</a:t>
            </a:r>
            <a:r>
              <a:rPr lang="en-ID" dirty="0"/>
              <a:t>… (TAMPILAN MENU LAPORAN TAHUNAN</a:t>
            </a:r>
            <a:r>
              <a:rPr lang="id-ID" dirty="0"/>
              <a:t>/</a:t>
            </a:r>
            <a:r>
              <a:rPr lang="en-ID" dirty="0"/>
              <a:t>MENU T</a:t>
            </a:r>
            <a:r>
              <a:rPr lang="id-ID" dirty="0"/>
              <a:t>E</a:t>
            </a:r>
            <a:r>
              <a:rPr lang="en-ID" i="1" dirty="0"/>
              <a:t>MPLATE</a:t>
            </a:r>
            <a:r>
              <a:rPr lang="en-ID" dirty="0"/>
              <a:t> LAPORAN)</a:t>
            </a:r>
          </a:p>
        </p:txBody>
      </p:sp>
      <p:sp>
        <p:nvSpPr>
          <p:cNvPr id="5" name="Slide Number Placeholder 2">
            <a:extLst>
              <a:ext uri="{FF2B5EF4-FFF2-40B4-BE49-F238E27FC236}">
                <a16:creationId xmlns:a16="http://schemas.microsoft.com/office/drawing/2014/main" id="{7E370373-25AE-4AB5-855F-752E029FA2D2}"/>
              </a:ext>
            </a:extLst>
          </p:cNvPr>
          <p:cNvSpPr>
            <a:spLocks noGrp="1"/>
          </p:cNvSpPr>
          <p:nvPr/>
        </p:nvSpPr>
        <p:spPr>
          <a:xfrm>
            <a:off x="7113276" y="5006975"/>
            <a:ext cx="446405" cy="251460"/>
          </a:xfrm>
          <a:prstGeom prst="rect">
            <a:avLst/>
          </a:prstGeom>
          <a:solidFill>
            <a:srgbClr val="F9BE19"/>
          </a:solidFill>
        </p:spPr>
        <p:txBody>
          <a:bodyPr vert="horz" lIns="91365" tIns="45684" rIns="91365" bIns="45684"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32">
              <a:defRPr/>
            </a:pPr>
            <a:fld id="{05502A5B-6024-440D-A5A9-5A109256076E}" type="slidenum">
              <a:rPr lang="en-US" b="1">
                <a:solidFill>
                  <a:schemeClr val="tx1"/>
                </a:solidFill>
                <a:latin typeface="Calibri" panose="020F0502020204030204"/>
              </a:rPr>
              <a:pPr defTabSz="913632">
                <a:defRPr/>
              </a:pPr>
              <a:t>190</a:t>
            </a:fld>
            <a:endParaRPr lang="en-US" b="1">
              <a:solidFill>
                <a:schemeClr val="tx1"/>
              </a:solidFill>
              <a:latin typeface="Calibri" panose="020F0502020204030204"/>
            </a:endParaRPr>
          </a:p>
        </p:txBody>
      </p:sp>
      <p:pic>
        <p:nvPicPr>
          <p:cNvPr id="4" name="Picture 3"/>
          <p:cNvPicPr>
            <a:picLocks noChangeAspect="1"/>
          </p:cNvPicPr>
          <p:nvPr/>
        </p:nvPicPr>
        <p:blipFill>
          <a:blip r:embed="rId2"/>
          <a:stretch>
            <a:fillRect/>
          </a:stretch>
        </p:blipFill>
        <p:spPr>
          <a:xfrm>
            <a:off x="213359" y="863600"/>
            <a:ext cx="5189221" cy="2419447"/>
          </a:xfrm>
          <a:prstGeom prst="rect">
            <a:avLst/>
          </a:prstGeom>
        </p:spPr>
      </p:pic>
      <p:pic>
        <p:nvPicPr>
          <p:cNvPr id="7" name="Picture 6"/>
          <p:cNvPicPr>
            <a:picLocks noChangeAspect="1"/>
          </p:cNvPicPr>
          <p:nvPr/>
        </p:nvPicPr>
        <p:blipFill rotWithShape="1">
          <a:blip r:embed="rId3"/>
          <a:srcRect t="393" b="1"/>
          <a:stretch/>
        </p:blipFill>
        <p:spPr>
          <a:xfrm>
            <a:off x="430060" y="2331543"/>
            <a:ext cx="5262080" cy="2579178"/>
          </a:xfrm>
          <a:prstGeom prst="rect">
            <a:avLst/>
          </a:prstGeom>
        </p:spPr>
      </p:pic>
      <p:sp>
        <p:nvSpPr>
          <p:cNvPr id="8" name="TextBox 7">
            <a:extLst>
              <a:ext uri="{FF2B5EF4-FFF2-40B4-BE49-F238E27FC236}">
                <a16:creationId xmlns:a16="http://schemas.microsoft.com/office/drawing/2014/main" id="{A22F8468-D949-4DA3-8DE2-460656C62DAF}"/>
              </a:ext>
            </a:extLst>
          </p:cNvPr>
          <p:cNvSpPr txBox="1"/>
          <p:nvPr/>
        </p:nvSpPr>
        <p:spPr>
          <a:xfrm>
            <a:off x="5617919" y="2098142"/>
            <a:ext cx="1881431" cy="1384995"/>
          </a:xfrm>
          <a:prstGeom prst="rect">
            <a:avLst/>
          </a:prstGeom>
          <a:solidFill>
            <a:srgbClr val="7BB441"/>
          </a:solidFill>
        </p:spPr>
        <p:txBody>
          <a:bodyPr wrap="square" rtlCol="0">
            <a:spAutoFit/>
          </a:bodyPr>
          <a:lstStyle/>
          <a:p>
            <a:pPr algn="ctr"/>
            <a:r>
              <a:rPr lang="en-ID" sz="1200" dirty="0"/>
              <a:t>Menu </a:t>
            </a:r>
            <a:r>
              <a:rPr lang="en-ID" sz="1200" dirty="0" err="1"/>
              <a:t>ini</a:t>
            </a:r>
            <a:r>
              <a:rPr lang="en-ID" sz="1200" dirty="0"/>
              <a:t> </a:t>
            </a:r>
            <a:r>
              <a:rPr lang="en-ID" sz="1200" dirty="0" err="1"/>
              <a:t>mempermudah</a:t>
            </a:r>
            <a:r>
              <a:rPr lang="en-ID" sz="1200" dirty="0"/>
              <a:t> operator </a:t>
            </a:r>
            <a:r>
              <a:rPr lang="en-ID" sz="1200" dirty="0" err="1"/>
              <a:t>untuk</a:t>
            </a:r>
            <a:r>
              <a:rPr lang="en-ID" sz="1200" dirty="0"/>
              <a:t> </a:t>
            </a:r>
            <a:r>
              <a:rPr lang="en-ID" sz="1200" dirty="0" err="1"/>
              <a:t>menyusun</a:t>
            </a:r>
            <a:r>
              <a:rPr lang="en-ID" sz="1200" dirty="0"/>
              <a:t> </a:t>
            </a:r>
            <a:r>
              <a:rPr lang="en-ID" sz="1200" dirty="0" err="1"/>
              <a:t>laporan</a:t>
            </a:r>
            <a:r>
              <a:rPr lang="en-ID" sz="1200" dirty="0"/>
              <a:t> </a:t>
            </a:r>
            <a:r>
              <a:rPr lang="en-ID" sz="1200" dirty="0" err="1"/>
              <a:t>kinerja</a:t>
            </a:r>
            <a:r>
              <a:rPr lang="en-ID" sz="1200" dirty="0"/>
              <a:t> </a:t>
            </a:r>
            <a:r>
              <a:rPr lang="en-ID" sz="1200" dirty="0" err="1"/>
              <a:t>tahunan</a:t>
            </a:r>
            <a:r>
              <a:rPr lang="en-ID" sz="1200" dirty="0"/>
              <a:t>, operator </a:t>
            </a:r>
            <a:r>
              <a:rPr lang="en-ID" sz="1200" dirty="0" err="1"/>
              <a:t>hanya</a:t>
            </a:r>
            <a:r>
              <a:rPr lang="en-ID" sz="1200" dirty="0"/>
              <a:t> </a:t>
            </a:r>
            <a:r>
              <a:rPr lang="en-ID" sz="1200" dirty="0" err="1"/>
              <a:t>mengisi</a:t>
            </a:r>
            <a:r>
              <a:rPr lang="en-ID" sz="1200" dirty="0"/>
              <a:t> </a:t>
            </a:r>
            <a:r>
              <a:rPr lang="en-ID" sz="1200" dirty="0" err="1"/>
              <a:t>setiap</a:t>
            </a:r>
            <a:r>
              <a:rPr lang="en-ID" sz="1200" dirty="0"/>
              <a:t> </a:t>
            </a:r>
            <a:r>
              <a:rPr lang="en-ID" sz="1200" i="1" dirty="0"/>
              <a:t>outline</a:t>
            </a:r>
            <a:r>
              <a:rPr lang="en-ID" sz="1200" dirty="0"/>
              <a:t> </a:t>
            </a:r>
            <a:r>
              <a:rPr lang="en-ID" sz="1200" dirty="0" err="1"/>
              <a:t>sebagaimana</a:t>
            </a:r>
            <a:r>
              <a:rPr lang="en-ID" sz="1200" dirty="0"/>
              <a:t> format pada PM No. 85 </a:t>
            </a:r>
            <a:r>
              <a:rPr lang="en-ID" sz="1200" dirty="0" err="1"/>
              <a:t>Tahun</a:t>
            </a:r>
            <a:r>
              <a:rPr lang="en-ID" sz="1200" dirty="0"/>
              <a:t> 2020 </a:t>
            </a:r>
          </a:p>
        </p:txBody>
      </p:sp>
    </p:spTree>
    <p:extLst>
      <p:ext uri="{BB962C8B-B14F-4D97-AF65-F5344CB8AC3E}">
        <p14:creationId xmlns:p14="http://schemas.microsoft.com/office/powerpoint/2010/main" val="3012889708"/>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72306-430F-4268-BDCD-2F68852F7534}"/>
              </a:ext>
            </a:extLst>
          </p:cNvPr>
          <p:cNvSpPr>
            <a:spLocks noGrp="1"/>
          </p:cNvSpPr>
          <p:nvPr>
            <p:ph type="title"/>
          </p:nvPr>
        </p:nvSpPr>
        <p:spPr>
          <a:xfrm>
            <a:off x="186386" y="207667"/>
            <a:ext cx="7313632" cy="344032"/>
          </a:xfrm>
        </p:spPr>
        <p:txBody>
          <a:bodyPr/>
          <a:lstStyle/>
          <a:p>
            <a:r>
              <a:rPr lang="en-ID" dirty="0" err="1"/>
              <a:t>Lanjutan</a:t>
            </a:r>
            <a:r>
              <a:rPr lang="en-ID" dirty="0"/>
              <a:t> … (DOKUMENTASI LAPORAN KINERJA TAHUNAN)</a:t>
            </a:r>
          </a:p>
        </p:txBody>
      </p:sp>
      <p:sp>
        <p:nvSpPr>
          <p:cNvPr id="6" name="TextBox 5">
            <a:extLst>
              <a:ext uri="{FF2B5EF4-FFF2-40B4-BE49-F238E27FC236}">
                <a16:creationId xmlns:a16="http://schemas.microsoft.com/office/drawing/2014/main" id="{5EFB1163-EA3A-43D7-84C9-10E035683A83}"/>
              </a:ext>
            </a:extLst>
          </p:cNvPr>
          <p:cNvSpPr txBox="1"/>
          <p:nvPr/>
        </p:nvSpPr>
        <p:spPr>
          <a:xfrm>
            <a:off x="327660" y="3978882"/>
            <a:ext cx="7031084" cy="646331"/>
          </a:xfrm>
          <a:prstGeom prst="rect">
            <a:avLst/>
          </a:prstGeom>
          <a:solidFill>
            <a:srgbClr val="7BB441"/>
          </a:solidFill>
        </p:spPr>
        <p:txBody>
          <a:bodyPr wrap="square" rtlCol="0">
            <a:spAutoFit/>
          </a:bodyPr>
          <a:lstStyle/>
          <a:p>
            <a:pPr algn="just"/>
            <a:r>
              <a:rPr lang="en-ID" sz="1200" dirty="0"/>
              <a:t>Menu </a:t>
            </a:r>
            <a:r>
              <a:rPr lang="en-ID" sz="1200" dirty="0" err="1"/>
              <a:t>ini</a:t>
            </a:r>
            <a:r>
              <a:rPr lang="en-ID" sz="1200" dirty="0"/>
              <a:t> </a:t>
            </a:r>
            <a:r>
              <a:rPr lang="en-ID" sz="1200" dirty="0" err="1"/>
              <a:t>menampilkan</a:t>
            </a:r>
            <a:r>
              <a:rPr lang="en-ID" sz="1200" dirty="0"/>
              <a:t> </a:t>
            </a:r>
            <a:r>
              <a:rPr lang="en-ID" sz="1200" dirty="0" err="1"/>
              <a:t>dokumen</a:t>
            </a:r>
            <a:r>
              <a:rPr lang="en-ID" sz="1200" dirty="0"/>
              <a:t> final </a:t>
            </a:r>
            <a:r>
              <a:rPr lang="en-ID" sz="1200" dirty="0" err="1"/>
              <a:t>laporan</a:t>
            </a:r>
            <a:r>
              <a:rPr lang="en-ID" sz="1200" dirty="0"/>
              <a:t> </a:t>
            </a:r>
            <a:r>
              <a:rPr lang="en-ID" sz="1200" dirty="0" err="1"/>
              <a:t>kinerja</a:t>
            </a:r>
            <a:r>
              <a:rPr lang="en-ID" sz="1200" dirty="0"/>
              <a:t> </a:t>
            </a:r>
            <a:r>
              <a:rPr lang="en-ID" sz="1200" dirty="0" err="1"/>
              <a:t>tahunan</a:t>
            </a:r>
            <a:r>
              <a:rPr lang="en-ID" sz="1200" dirty="0"/>
              <a:t> unit </a:t>
            </a:r>
            <a:r>
              <a:rPr lang="en-ID" sz="1200" dirty="0" err="1"/>
              <a:t>kerja</a:t>
            </a:r>
            <a:r>
              <a:rPr lang="en-ID" sz="1200" dirty="0"/>
              <a:t> yang </a:t>
            </a:r>
            <a:r>
              <a:rPr lang="en-ID" sz="1200" dirty="0" err="1"/>
              <a:t>selanjutnya</a:t>
            </a:r>
            <a:r>
              <a:rPr lang="en-ID" sz="1200" dirty="0"/>
              <a:t> </a:t>
            </a:r>
            <a:r>
              <a:rPr lang="en-ID" sz="1200" dirty="0" err="1"/>
              <a:t>akan</a:t>
            </a:r>
            <a:r>
              <a:rPr lang="en-ID" sz="1200" dirty="0"/>
              <a:t> </a:t>
            </a:r>
            <a:r>
              <a:rPr lang="en-ID" sz="1200" dirty="0" err="1"/>
              <a:t>dilakukan</a:t>
            </a:r>
            <a:r>
              <a:rPr lang="en-ID" sz="1200" dirty="0"/>
              <a:t> </a:t>
            </a:r>
            <a:r>
              <a:rPr lang="en-ID" sz="1200" dirty="0" err="1"/>
              <a:t>evaluasi</a:t>
            </a:r>
            <a:r>
              <a:rPr lang="en-ID" sz="1200" dirty="0"/>
              <a:t> </a:t>
            </a:r>
            <a:r>
              <a:rPr lang="en-ID" sz="1200" dirty="0" err="1"/>
              <a:t>terhadap</a:t>
            </a:r>
            <a:r>
              <a:rPr lang="en-ID" sz="1200" dirty="0"/>
              <a:t> </a:t>
            </a:r>
            <a:r>
              <a:rPr lang="en-ID" sz="1200" dirty="0" err="1"/>
              <a:t>laporan</a:t>
            </a:r>
            <a:r>
              <a:rPr lang="en-ID" sz="1200" dirty="0"/>
              <a:t>. </a:t>
            </a:r>
            <a:r>
              <a:rPr lang="en-ID" sz="1200" dirty="0" err="1"/>
              <a:t>Dokumen</a:t>
            </a:r>
            <a:r>
              <a:rPr lang="en-ID" sz="1200" dirty="0"/>
              <a:t> </a:t>
            </a:r>
            <a:r>
              <a:rPr lang="en-ID" sz="1200" dirty="0" err="1"/>
              <a:t>laporan</a:t>
            </a:r>
            <a:r>
              <a:rPr lang="en-ID" sz="1200" dirty="0"/>
              <a:t> </a:t>
            </a:r>
            <a:r>
              <a:rPr lang="en-ID" sz="1200" dirty="0" err="1"/>
              <a:t>kinerja</a:t>
            </a:r>
            <a:r>
              <a:rPr lang="en-ID" sz="1200" dirty="0"/>
              <a:t> </a:t>
            </a:r>
            <a:r>
              <a:rPr lang="en-ID" sz="1200" dirty="0" err="1"/>
              <a:t>tahunan</a:t>
            </a:r>
            <a:r>
              <a:rPr lang="en-ID" sz="1200" dirty="0"/>
              <a:t> </a:t>
            </a:r>
            <a:r>
              <a:rPr lang="en-ID" sz="1200" dirty="0" err="1"/>
              <a:t>dapat</a:t>
            </a:r>
            <a:r>
              <a:rPr lang="en-ID" sz="1200" dirty="0"/>
              <a:t> </a:t>
            </a:r>
            <a:r>
              <a:rPr lang="en-ID" sz="1200" dirty="0" err="1"/>
              <a:t>diupload</a:t>
            </a:r>
            <a:r>
              <a:rPr lang="en-ID" sz="1200" dirty="0"/>
              <a:t> </a:t>
            </a:r>
            <a:r>
              <a:rPr lang="en-ID" sz="1200" dirty="0" err="1"/>
              <a:t>dengan</a:t>
            </a:r>
            <a:r>
              <a:rPr lang="en-ID" sz="1200" dirty="0"/>
              <a:t> </a:t>
            </a:r>
            <a:r>
              <a:rPr lang="en-ID" sz="1200" dirty="0" err="1"/>
              <a:t>klik</a:t>
            </a:r>
            <a:r>
              <a:rPr lang="en-ID" sz="1200" dirty="0"/>
              <a:t> </a:t>
            </a:r>
            <a:r>
              <a:rPr lang="en-ID" sz="1200" dirty="0" err="1"/>
              <a:t>tombol</a:t>
            </a:r>
            <a:r>
              <a:rPr lang="en-ID" sz="1200" dirty="0"/>
              <a:t> </a:t>
            </a:r>
            <a:r>
              <a:rPr lang="en-ID" sz="1200" b="1" dirty="0"/>
              <a:t>Upload </a:t>
            </a:r>
            <a:r>
              <a:rPr lang="en-ID" sz="1200" b="1" dirty="0" err="1"/>
              <a:t>Laporan</a:t>
            </a:r>
            <a:r>
              <a:rPr lang="en-ID" sz="1200" dirty="0"/>
              <a:t>.</a:t>
            </a:r>
          </a:p>
        </p:txBody>
      </p:sp>
      <p:sp>
        <p:nvSpPr>
          <p:cNvPr id="7" name="Slide Number Placeholder 2">
            <a:extLst>
              <a:ext uri="{FF2B5EF4-FFF2-40B4-BE49-F238E27FC236}">
                <a16:creationId xmlns:a16="http://schemas.microsoft.com/office/drawing/2014/main" id="{88DE44FB-02F4-487D-BF46-EBE5936A88A9}"/>
              </a:ext>
            </a:extLst>
          </p:cNvPr>
          <p:cNvSpPr>
            <a:spLocks noGrp="1"/>
          </p:cNvSpPr>
          <p:nvPr/>
        </p:nvSpPr>
        <p:spPr>
          <a:xfrm>
            <a:off x="7113276" y="5006975"/>
            <a:ext cx="446405" cy="251460"/>
          </a:xfrm>
          <a:prstGeom prst="rect">
            <a:avLst/>
          </a:prstGeom>
          <a:solidFill>
            <a:srgbClr val="F9BE19"/>
          </a:solidFill>
        </p:spPr>
        <p:txBody>
          <a:bodyPr vert="horz" lIns="91365" tIns="45684" rIns="91365" bIns="45684"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32">
              <a:defRPr/>
            </a:pPr>
            <a:fld id="{05502A5B-6024-440D-A5A9-5A109256076E}" type="slidenum">
              <a:rPr lang="en-US" b="1">
                <a:solidFill>
                  <a:schemeClr val="tx1"/>
                </a:solidFill>
                <a:latin typeface="Calibri" panose="020F0502020204030204"/>
              </a:rPr>
              <a:pPr defTabSz="913632">
                <a:defRPr/>
              </a:pPr>
              <a:t>191</a:t>
            </a:fld>
            <a:endParaRPr lang="en-US" b="1">
              <a:solidFill>
                <a:schemeClr val="tx1"/>
              </a:solidFill>
              <a:latin typeface="Calibri" panose="020F0502020204030204"/>
            </a:endParaRPr>
          </a:p>
        </p:txBody>
      </p:sp>
      <p:pic>
        <p:nvPicPr>
          <p:cNvPr id="4" name="Picture 3"/>
          <p:cNvPicPr>
            <a:picLocks noChangeAspect="1"/>
          </p:cNvPicPr>
          <p:nvPr/>
        </p:nvPicPr>
        <p:blipFill>
          <a:blip r:embed="rId2"/>
          <a:stretch>
            <a:fillRect/>
          </a:stretch>
        </p:blipFill>
        <p:spPr>
          <a:xfrm>
            <a:off x="246044" y="773923"/>
            <a:ext cx="7112700" cy="3104542"/>
          </a:xfrm>
          <a:prstGeom prst="rect">
            <a:avLst/>
          </a:prstGeom>
        </p:spPr>
      </p:pic>
    </p:spTree>
    <p:extLst>
      <p:ext uri="{BB962C8B-B14F-4D97-AF65-F5344CB8AC3E}">
        <p14:creationId xmlns:p14="http://schemas.microsoft.com/office/powerpoint/2010/main" val="1835449295"/>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45441-D55C-40DD-A797-0709737CA9E0}"/>
              </a:ext>
            </a:extLst>
          </p:cNvPr>
          <p:cNvSpPr>
            <a:spLocks noGrp="1"/>
          </p:cNvSpPr>
          <p:nvPr>
            <p:ph type="title"/>
          </p:nvPr>
        </p:nvSpPr>
        <p:spPr>
          <a:xfrm>
            <a:off x="321608" y="231070"/>
            <a:ext cx="6520220" cy="344032"/>
          </a:xfrm>
        </p:spPr>
        <p:txBody>
          <a:bodyPr/>
          <a:lstStyle/>
          <a:p>
            <a:r>
              <a:rPr lang="en-ID" dirty="0" err="1"/>
              <a:t>Lanjutan</a:t>
            </a:r>
            <a:r>
              <a:rPr lang="en-ID" dirty="0"/>
              <a:t> … (EVALUASI CAPAIAN KINERJA TAHUNAN)</a:t>
            </a:r>
          </a:p>
        </p:txBody>
      </p:sp>
      <p:sp>
        <p:nvSpPr>
          <p:cNvPr id="7" name="TextBox 6">
            <a:extLst>
              <a:ext uri="{FF2B5EF4-FFF2-40B4-BE49-F238E27FC236}">
                <a16:creationId xmlns:a16="http://schemas.microsoft.com/office/drawing/2014/main" id="{0BEE5AAA-FA16-49FC-9C20-97593D096D69}"/>
              </a:ext>
            </a:extLst>
          </p:cNvPr>
          <p:cNvSpPr txBox="1"/>
          <p:nvPr/>
        </p:nvSpPr>
        <p:spPr>
          <a:xfrm>
            <a:off x="343261" y="3818647"/>
            <a:ext cx="6993217" cy="461665"/>
          </a:xfrm>
          <a:prstGeom prst="rect">
            <a:avLst/>
          </a:prstGeom>
          <a:solidFill>
            <a:srgbClr val="7BB441"/>
          </a:solidFill>
        </p:spPr>
        <p:txBody>
          <a:bodyPr wrap="square" rtlCol="0">
            <a:spAutoFit/>
          </a:bodyPr>
          <a:lstStyle/>
          <a:p>
            <a:pPr algn="just"/>
            <a:r>
              <a:rPr lang="en-ID" sz="1200" dirty="0"/>
              <a:t>Menu </a:t>
            </a:r>
            <a:r>
              <a:rPr lang="en-ID" sz="1200" dirty="0" err="1"/>
              <a:t>ini</a:t>
            </a:r>
            <a:r>
              <a:rPr lang="en-ID" sz="1200" dirty="0"/>
              <a:t> </a:t>
            </a:r>
            <a:r>
              <a:rPr lang="en-ID" sz="1200" dirty="0" err="1"/>
              <a:t>digunakan</a:t>
            </a:r>
            <a:r>
              <a:rPr lang="en-ID" sz="1200" dirty="0"/>
              <a:t> </a:t>
            </a:r>
            <a:r>
              <a:rPr lang="en-ID" sz="1200" dirty="0" err="1"/>
              <a:t>untuk</a:t>
            </a:r>
            <a:r>
              <a:rPr lang="en-ID" sz="1200" dirty="0"/>
              <a:t> </a:t>
            </a:r>
            <a:r>
              <a:rPr lang="en-ID" sz="1200" dirty="0" err="1"/>
              <a:t>mengevaluasi</a:t>
            </a:r>
            <a:r>
              <a:rPr lang="en-ID" sz="1200" dirty="0"/>
              <a:t> </a:t>
            </a:r>
            <a:r>
              <a:rPr lang="en-ID" sz="1200" dirty="0" err="1"/>
              <a:t>capaian</a:t>
            </a:r>
            <a:r>
              <a:rPr lang="en-ID" sz="1200" dirty="0"/>
              <a:t> </a:t>
            </a:r>
            <a:r>
              <a:rPr lang="en-ID" sz="1200" dirty="0" err="1"/>
              <a:t>kinerja</a:t>
            </a:r>
            <a:r>
              <a:rPr lang="en-ID" sz="1200" dirty="0"/>
              <a:t> </a:t>
            </a:r>
            <a:r>
              <a:rPr lang="en-ID" sz="1200" dirty="0" err="1"/>
              <a:t>tahunan</a:t>
            </a:r>
            <a:r>
              <a:rPr lang="en-ID" sz="1200" dirty="0"/>
              <a:t> </a:t>
            </a:r>
            <a:r>
              <a:rPr lang="en-ID" sz="1200" dirty="0" err="1"/>
              <a:t>pada</a:t>
            </a:r>
            <a:r>
              <a:rPr lang="en-ID" sz="1200" dirty="0"/>
              <a:t> </a:t>
            </a:r>
            <a:r>
              <a:rPr lang="en-ID" sz="1200" dirty="0" err="1"/>
              <a:t>dokumen</a:t>
            </a:r>
            <a:r>
              <a:rPr lang="en-ID" sz="1200" dirty="0"/>
              <a:t> </a:t>
            </a:r>
            <a:r>
              <a:rPr lang="en-ID" sz="1200" dirty="0" err="1"/>
              <a:t>laporan</a:t>
            </a:r>
            <a:r>
              <a:rPr lang="en-ID" sz="1200" dirty="0"/>
              <a:t> </a:t>
            </a:r>
            <a:r>
              <a:rPr lang="en-ID" sz="1200" dirty="0" err="1"/>
              <a:t>tahunan</a:t>
            </a:r>
            <a:r>
              <a:rPr lang="en-ID" sz="1200" dirty="0"/>
              <a:t> yang </a:t>
            </a:r>
            <a:r>
              <a:rPr lang="en-ID" sz="1200" dirty="0" err="1"/>
              <a:t>telah</a:t>
            </a:r>
            <a:r>
              <a:rPr lang="en-ID" sz="1200" dirty="0"/>
              <a:t> </a:t>
            </a:r>
            <a:r>
              <a:rPr lang="en-ID" sz="1200" dirty="0" err="1"/>
              <a:t>diupload</a:t>
            </a:r>
            <a:r>
              <a:rPr lang="en-ID" sz="1200" dirty="0"/>
              <a:t>. </a:t>
            </a:r>
            <a:r>
              <a:rPr lang="en-ID" sz="1200" dirty="0" err="1"/>
              <a:t>Evaluasi</a:t>
            </a:r>
            <a:r>
              <a:rPr lang="en-ID" sz="1200" dirty="0"/>
              <a:t> </a:t>
            </a:r>
            <a:r>
              <a:rPr lang="en-ID" sz="1200" dirty="0" err="1"/>
              <a:t>capaian</a:t>
            </a:r>
            <a:r>
              <a:rPr lang="en-ID" sz="1200" dirty="0"/>
              <a:t> </a:t>
            </a:r>
            <a:r>
              <a:rPr lang="en-ID" sz="1200" dirty="0" err="1"/>
              <a:t>kinerja</a:t>
            </a:r>
            <a:r>
              <a:rPr lang="en-ID" sz="1200" dirty="0"/>
              <a:t> </a:t>
            </a:r>
            <a:r>
              <a:rPr lang="en-ID" sz="1200" dirty="0" err="1"/>
              <a:t>triwulan</a:t>
            </a:r>
            <a:r>
              <a:rPr lang="en-ID" sz="1200" dirty="0"/>
              <a:t> </a:t>
            </a:r>
            <a:r>
              <a:rPr lang="en-ID" sz="1200" dirty="0" err="1"/>
              <a:t>dilakukan</a:t>
            </a:r>
            <a:r>
              <a:rPr lang="en-ID" sz="1200" dirty="0"/>
              <a:t> oleh </a:t>
            </a:r>
            <a:r>
              <a:rPr lang="en-ID" sz="1200" dirty="0" err="1"/>
              <a:t>Setditjen</a:t>
            </a:r>
            <a:r>
              <a:rPr lang="en-ID" sz="1200" dirty="0"/>
              <a:t>/ </a:t>
            </a:r>
            <a:r>
              <a:rPr lang="en-ID" sz="1200" dirty="0" err="1"/>
              <a:t>Verifikator</a:t>
            </a:r>
            <a:r>
              <a:rPr lang="en-ID" sz="1200" dirty="0"/>
              <a:t>.</a:t>
            </a:r>
          </a:p>
        </p:txBody>
      </p:sp>
      <p:sp>
        <p:nvSpPr>
          <p:cNvPr id="5" name="Slide Number Placeholder 2">
            <a:extLst>
              <a:ext uri="{FF2B5EF4-FFF2-40B4-BE49-F238E27FC236}">
                <a16:creationId xmlns:a16="http://schemas.microsoft.com/office/drawing/2014/main" id="{71AD5DC6-28CA-4AC1-8A14-2EB71628C1F7}"/>
              </a:ext>
            </a:extLst>
          </p:cNvPr>
          <p:cNvSpPr>
            <a:spLocks noGrp="1"/>
          </p:cNvSpPr>
          <p:nvPr/>
        </p:nvSpPr>
        <p:spPr>
          <a:xfrm>
            <a:off x="7113276" y="5006975"/>
            <a:ext cx="446405" cy="251460"/>
          </a:xfrm>
          <a:prstGeom prst="rect">
            <a:avLst/>
          </a:prstGeom>
          <a:solidFill>
            <a:srgbClr val="F9BE19"/>
          </a:solidFill>
        </p:spPr>
        <p:txBody>
          <a:bodyPr vert="horz" lIns="91365" tIns="45684" rIns="91365" bIns="45684"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32">
              <a:defRPr/>
            </a:pPr>
            <a:fld id="{05502A5B-6024-440D-A5A9-5A109256076E}" type="slidenum">
              <a:rPr lang="en-US" b="1">
                <a:solidFill>
                  <a:schemeClr val="tx1"/>
                </a:solidFill>
                <a:latin typeface="Calibri" panose="020F0502020204030204"/>
              </a:rPr>
              <a:pPr defTabSz="913632">
                <a:defRPr/>
              </a:pPr>
              <a:t>192</a:t>
            </a:fld>
            <a:endParaRPr lang="en-US" b="1">
              <a:solidFill>
                <a:schemeClr val="tx1"/>
              </a:solidFill>
              <a:latin typeface="Calibri" panose="020F0502020204030204"/>
            </a:endParaRPr>
          </a:p>
        </p:txBody>
      </p:sp>
      <p:pic>
        <p:nvPicPr>
          <p:cNvPr id="4" name="Picture 3"/>
          <p:cNvPicPr>
            <a:picLocks noChangeAspect="1"/>
          </p:cNvPicPr>
          <p:nvPr/>
        </p:nvPicPr>
        <p:blipFill>
          <a:blip r:embed="rId2"/>
          <a:stretch>
            <a:fillRect/>
          </a:stretch>
        </p:blipFill>
        <p:spPr>
          <a:xfrm>
            <a:off x="343261" y="652463"/>
            <a:ext cx="6996791" cy="2852737"/>
          </a:xfrm>
          <a:prstGeom prst="rect">
            <a:avLst/>
          </a:prstGeom>
        </p:spPr>
      </p:pic>
    </p:spTree>
    <p:extLst>
      <p:ext uri="{BB962C8B-B14F-4D97-AF65-F5344CB8AC3E}">
        <p14:creationId xmlns:p14="http://schemas.microsoft.com/office/powerpoint/2010/main" val="3078068846"/>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72306-430F-4268-BDCD-2F68852F7534}"/>
              </a:ext>
            </a:extLst>
          </p:cNvPr>
          <p:cNvSpPr>
            <a:spLocks noGrp="1"/>
          </p:cNvSpPr>
          <p:nvPr>
            <p:ph type="title"/>
          </p:nvPr>
        </p:nvSpPr>
        <p:spPr>
          <a:xfrm>
            <a:off x="152952" y="33707"/>
            <a:ext cx="7288868" cy="634626"/>
          </a:xfrm>
        </p:spPr>
        <p:txBody>
          <a:bodyPr/>
          <a:lstStyle/>
          <a:p>
            <a:r>
              <a:rPr lang="en-ID" dirty="0" err="1"/>
              <a:t>Lanjutan</a:t>
            </a:r>
            <a:r>
              <a:rPr lang="en-ID" dirty="0"/>
              <a:t>… (EVALUASI LAPORAN MONITORING KINERJA TAHUNAN)</a:t>
            </a:r>
          </a:p>
        </p:txBody>
      </p:sp>
      <p:sp>
        <p:nvSpPr>
          <p:cNvPr id="6" name="TextBox 5">
            <a:extLst>
              <a:ext uri="{FF2B5EF4-FFF2-40B4-BE49-F238E27FC236}">
                <a16:creationId xmlns:a16="http://schemas.microsoft.com/office/drawing/2014/main" id="{5EFB1163-EA3A-43D7-84C9-10E035683A83}"/>
              </a:ext>
            </a:extLst>
          </p:cNvPr>
          <p:cNvSpPr txBox="1"/>
          <p:nvPr/>
        </p:nvSpPr>
        <p:spPr>
          <a:xfrm>
            <a:off x="152952" y="3288442"/>
            <a:ext cx="3646430" cy="830997"/>
          </a:xfrm>
          <a:prstGeom prst="rect">
            <a:avLst/>
          </a:prstGeom>
          <a:solidFill>
            <a:srgbClr val="7BB441"/>
          </a:solidFill>
        </p:spPr>
        <p:txBody>
          <a:bodyPr wrap="square" rtlCol="0">
            <a:spAutoFit/>
          </a:bodyPr>
          <a:lstStyle/>
          <a:p>
            <a:pPr algn="just"/>
            <a:r>
              <a:rPr lang="en-ID" sz="1200" dirty="0"/>
              <a:t>Menu </a:t>
            </a:r>
            <a:r>
              <a:rPr lang="en-ID" sz="1200" dirty="0" err="1"/>
              <a:t>ini</a:t>
            </a:r>
            <a:r>
              <a:rPr lang="en-ID" sz="1200" dirty="0"/>
              <a:t> </a:t>
            </a:r>
            <a:r>
              <a:rPr lang="en-ID" sz="1200" dirty="0" err="1"/>
              <a:t>menampilkan</a:t>
            </a:r>
            <a:r>
              <a:rPr lang="en-ID" sz="1200" dirty="0"/>
              <a:t> </a:t>
            </a:r>
            <a:r>
              <a:rPr lang="id-ID" sz="1200" dirty="0"/>
              <a:t>tools</a:t>
            </a:r>
            <a:r>
              <a:rPr lang="en-ID" sz="1200" dirty="0"/>
              <a:t> </a:t>
            </a:r>
            <a:r>
              <a:rPr lang="en-ID" sz="1200" dirty="0" err="1"/>
              <a:t>evaluasi</a:t>
            </a:r>
            <a:r>
              <a:rPr lang="en-ID" sz="1200" dirty="0"/>
              <a:t> </a:t>
            </a:r>
            <a:r>
              <a:rPr lang="en-ID" sz="1200" dirty="0" err="1"/>
              <a:t>terhadap</a:t>
            </a:r>
            <a:r>
              <a:rPr lang="en-ID" sz="1200" dirty="0"/>
              <a:t> </a:t>
            </a:r>
            <a:r>
              <a:rPr lang="en-ID" sz="1200" dirty="0" err="1"/>
              <a:t>dokumen</a:t>
            </a:r>
            <a:r>
              <a:rPr lang="en-ID" sz="1200" dirty="0"/>
              <a:t> </a:t>
            </a:r>
            <a:r>
              <a:rPr lang="en-ID" sz="1200" dirty="0" err="1"/>
              <a:t>laporan</a:t>
            </a:r>
            <a:r>
              <a:rPr lang="en-ID" sz="1200" dirty="0"/>
              <a:t> </a:t>
            </a:r>
            <a:r>
              <a:rPr lang="en-ID" sz="1200" dirty="0" err="1"/>
              <a:t>kinerja</a:t>
            </a:r>
            <a:r>
              <a:rPr lang="en-ID" sz="1200" dirty="0"/>
              <a:t> </a:t>
            </a:r>
            <a:r>
              <a:rPr lang="en-ID" sz="1200" dirty="0" err="1"/>
              <a:t>tahunan</a:t>
            </a:r>
            <a:r>
              <a:rPr lang="id-ID" sz="1200" dirty="0"/>
              <a:t>, dimana e</a:t>
            </a:r>
            <a:r>
              <a:rPr lang="en-ID" sz="1200" dirty="0" err="1"/>
              <a:t>valuasi</a:t>
            </a:r>
            <a:r>
              <a:rPr lang="en-ID" sz="1200" dirty="0"/>
              <a:t> </a:t>
            </a:r>
            <a:r>
              <a:rPr lang="id-ID" sz="1200" dirty="0"/>
              <a:t>kelengkapan </a:t>
            </a:r>
            <a:r>
              <a:rPr lang="en-ID" sz="1200" dirty="0" err="1"/>
              <a:t>laporan</a:t>
            </a:r>
            <a:r>
              <a:rPr lang="en-ID" sz="1200" dirty="0"/>
              <a:t> </a:t>
            </a:r>
            <a:r>
              <a:rPr lang="en-ID" sz="1200" dirty="0" err="1"/>
              <a:t>kinerja</a:t>
            </a:r>
            <a:r>
              <a:rPr lang="en-ID" sz="1200" dirty="0"/>
              <a:t> </a:t>
            </a:r>
            <a:r>
              <a:rPr lang="en-ID" sz="1200" dirty="0" err="1"/>
              <a:t>tahunan</a:t>
            </a:r>
            <a:r>
              <a:rPr lang="en-ID" sz="1200" dirty="0"/>
              <a:t> </a:t>
            </a:r>
            <a:r>
              <a:rPr lang="en-ID" sz="1200" dirty="0" err="1"/>
              <a:t>dilakukan</a:t>
            </a:r>
            <a:r>
              <a:rPr lang="en-ID" sz="1200" dirty="0"/>
              <a:t> oleh </a:t>
            </a:r>
            <a:r>
              <a:rPr lang="en-ID" sz="1200" dirty="0" err="1"/>
              <a:t>Setditjen</a:t>
            </a:r>
            <a:r>
              <a:rPr lang="en-ID" sz="1200" dirty="0"/>
              <a:t>/</a:t>
            </a:r>
            <a:r>
              <a:rPr lang="en-ID" sz="1200" dirty="0" err="1"/>
              <a:t>Verifikator</a:t>
            </a:r>
            <a:r>
              <a:rPr lang="en-ID" sz="1200" dirty="0"/>
              <a:t>. </a:t>
            </a:r>
          </a:p>
        </p:txBody>
      </p:sp>
      <p:sp>
        <p:nvSpPr>
          <p:cNvPr id="5" name="Slide Number Placeholder 2">
            <a:extLst>
              <a:ext uri="{FF2B5EF4-FFF2-40B4-BE49-F238E27FC236}">
                <a16:creationId xmlns:a16="http://schemas.microsoft.com/office/drawing/2014/main" id="{7E370373-25AE-4AB5-855F-752E029FA2D2}"/>
              </a:ext>
            </a:extLst>
          </p:cNvPr>
          <p:cNvSpPr>
            <a:spLocks noGrp="1"/>
          </p:cNvSpPr>
          <p:nvPr/>
        </p:nvSpPr>
        <p:spPr>
          <a:xfrm>
            <a:off x="7113276" y="5006975"/>
            <a:ext cx="446405" cy="251460"/>
          </a:xfrm>
          <a:prstGeom prst="rect">
            <a:avLst/>
          </a:prstGeom>
          <a:solidFill>
            <a:srgbClr val="F9BE19"/>
          </a:solidFill>
        </p:spPr>
        <p:txBody>
          <a:bodyPr vert="horz" lIns="91365" tIns="45684" rIns="91365" bIns="45684"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32">
              <a:defRPr/>
            </a:pPr>
            <a:fld id="{05502A5B-6024-440D-A5A9-5A109256076E}" type="slidenum">
              <a:rPr lang="en-US" b="1">
                <a:solidFill>
                  <a:schemeClr val="tx1"/>
                </a:solidFill>
                <a:latin typeface="Calibri" panose="020F0502020204030204"/>
              </a:rPr>
              <a:pPr defTabSz="913632">
                <a:defRPr/>
              </a:pPr>
              <a:t>193</a:t>
            </a:fld>
            <a:endParaRPr lang="en-US" b="1">
              <a:solidFill>
                <a:schemeClr val="tx1"/>
              </a:solidFill>
              <a:latin typeface="Calibri" panose="020F0502020204030204"/>
            </a:endParaRPr>
          </a:p>
        </p:txBody>
      </p:sp>
      <p:pic>
        <p:nvPicPr>
          <p:cNvPr id="8" name="Picture 7"/>
          <p:cNvPicPr>
            <a:picLocks noChangeAspect="1"/>
          </p:cNvPicPr>
          <p:nvPr/>
        </p:nvPicPr>
        <p:blipFill>
          <a:blip r:embed="rId2"/>
          <a:stretch>
            <a:fillRect/>
          </a:stretch>
        </p:blipFill>
        <p:spPr>
          <a:xfrm>
            <a:off x="152952" y="1532982"/>
            <a:ext cx="3646430" cy="1542128"/>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9382" y="738755"/>
            <a:ext cx="3601544" cy="3911052"/>
          </a:xfrm>
          <a:prstGeom prst="rect">
            <a:avLst/>
          </a:prstGeom>
        </p:spPr>
      </p:pic>
      <p:sp>
        <p:nvSpPr>
          <p:cNvPr id="10" name="Right Arrow 9"/>
          <p:cNvSpPr/>
          <p:nvPr/>
        </p:nvSpPr>
        <p:spPr>
          <a:xfrm>
            <a:off x="3674516" y="2534779"/>
            <a:ext cx="148132" cy="6985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6389174"/>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96626" y="2987771"/>
            <a:ext cx="4890977" cy="584775"/>
          </a:xfrm>
          <a:prstGeom prst="rect">
            <a:avLst/>
          </a:prstGeom>
          <a:noFill/>
        </p:spPr>
        <p:txBody>
          <a:bodyPr wrap="square" rtlCol="0">
            <a:spAutoFit/>
          </a:bodyPr>
          <a:lstStyle/>
          <a:p>
            <a:r>
              <a:rPr lang="fi-FI" sz="3200" dirty="0">
                <a:solidFill>
                  <a:srgbClr val="F9BE19"/>
                </a:solidFill>
                <a:latin typeface="Broadway" panose="04040905080B02020502" pitchFamily="82" charset="0"/>
              </a:rPr>
              <a:t>PENUTUP</a:t>
            </a:r>
            <a:endParaRPr lang="fi-FI" sz="3200" dirty="0">
              <a:solidFill>
                <a:schemeClr val="bg1"/>
              </a:solidFill>
              <a:latin typeface="Broadway" panose="04040905080B02020502" pitchFamily="82" charset="0"/>
            </a:endParaRPr>
          </a:p>
        </p:txBody>
      </p:sp>
    </p:spTree>
    <p:extLst>
      <p:ext uri="{BB962C8B-B14F-4D97-AF65-F5344CB8AC3E}">
        <p14:creationId xmlns:p14="http://schemas.microsoft.com/office/powerpoint/2010/main" val="304507821"/>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a:spLocks noGrp="1"/>
          </p:cNvSpPr>
          <p:nvPr>
            <p:ph type="title"/>
          </p:nvPr>
        </p:nvSpPr>
        <p:spPr>
          <a:xfrm>
            <a:off x="298187" y="250680"/>
            <a:ext cx="6520220" cy="344032"/>
          </a:xfrm>
        </p:spPr>
        <p:txBody>
          <a:bodyPr>
            <a:noAutofit/>
          </a:bodyPr>
          <a:lstStyle/>
          <a:p>
            <a:pPr algn="l"/>
            <a:r>
              <a:rPr lang="id-ID" altLang="en-US" dirty="0"/>
              <a:t>PENUTUP</a:t>
            </a:r>
          </a:p>
        </p:txBody>
      </p:sp>
      <p:sp>
        <p:nvSpPr>
          <p:cNvPr id="4" name="Title 3"/>
          <p:cNvSpPr>
            <a:spLocks noGrp="1"/>
          </p:cNvSpPr>
          <p:nvPr/>
        </p:nvSpPr>
        <p:spPr>
          <a:xfrm>
            <a:off x="298187" y="763815"/>
            <a:ext cx="6912000" cy="3516036"/>
          </a:xfrm>
          <a:prstGeom prst="rect">
            <a:avLst/>
          </a:prstGeom>
        </p:spPr>
        <p:txBody>
          <a:bodyPr vert="horz" lIns="56649" tIns="28324" rIns="56649" bIns="28324" rtlCol="0" anchor="ctr">
            <a:noAutofit/>
          </a:bodyPr>
          <a:lstStyle>
            <a:lvl1pPr algn="l" defTabSz="914400" rtl="0" eaLnBrk="1" latinLnBrk="0" hangingPunct="1">
              <a:lnSpc>
                <a:spcPct val="90000"/>
              </a:lnSpc>
              <a:spcBef>
                <a:spcPct val="0"/>
              </a:spcBef>
              <a:buNone/>
              <a:defRPr sz="2800" b="1" kern="1200">
                <a:solidFill>
                  <a:schemeClr val="tx1"/>
                </a:solidFill>
                <a:latin typeface="+mn-lt"/>
                <a:ea typeface="+mj-ea"/>
                <a:cs typeface="+mj-cs"/>
              </a:defRPr>
            </a:lvl1pPr>
          </a:lstStyle>
          <a:p>
            <a:pPr marL="360379" indent="-360379" algn="just">
              <a:lnSpc>
                <a:spcPct val="100000"/>
              </a:lnSpc>
              <a:spcBef>
                <a:spcPts val="600"/>
              </a:spcBef>
              <a:spcAft>
                <a:spcPts val="600"/>
              </a:spcAft>
              <a:buFont typeface="+mj-lt"/>
              <a:buAutoNum type="arabicPeriod"/>
            </a:pPr>
            <a:r>
              <a:rPr lang="id-ID" altLang="en-US" sz="1400" b="0" dirty="0"/>
              <a:t>Panduan penyelenggaraan SAKIP Direktorat Jenderal Perkeretaapian disusun berdasarkan Peraturan Menteri Pendayagunaan Aparatur Negara dan Reformasi Birokrasi Nomor 53 Tahun 2014 </a:t>
            </a:r>
            <a:r>
              <a:rPr lang="id-ID" altLang="en-US" sz="1400" dirty="0"/>
              <a:t> </a:t>
            </a:r>
            <a:r>
              <a:rPr lang="id-ID" altLang="en-US" sz="1400" b="0" dirty="0"/>
              <a:t>Petunjuk Teknis Perjanjian Kinerja, Pelaporan Kinerja dan Tata Cara Reviu atas Laporan Kinerja Instansi Pemerintah serta Peraturan Menteri Perhubungan Nomor PM. </a:t>
            </a:r>
            <a:r>
              <a:rPr lang="en-US" altLang="en-US" sz="1400" b="0" dirty="0"/>
              <a:t>85 </a:t>
            </a:r>
            <a:r>
              <a:rPr lang="id-ID" altLang="en-US" sz="1400" b="0" dirty="0"/>
              <a:t>Tahun 20</a:t>
            </a:r>
            <a:r>
              <a:rPr lang="en-US" altLang="en-US" sz="1400" b="0" dirty="0"/>
              <a:t>20</a:t>
            </a:r>
            <a:r>
              <a:rPr lang="id-ID" altLang="en-US" sz="1400" b="0" dirty="0"/>
              <a:t> tentang Petunjuk Pelaksanaan Sistem Akuntabilitas dan Kinerja Instansi Pemerintah (SAKIP) di Lingkungan Kementerian Perhubungan.</a:t>
            </a:r>
          </a:p>
          <a:p>
            <a:pPr marL="360379" indent="-360379" algn="just">
              <a:lnSpc>
                <a:spcPct val="100000"/>
              </a:lnSpc>
              <a:spcBef>
                <a:spcPts val="600"/>
              </a:spcBef>
              <a:spcAft>
                <a:spcPts val="600"/>
              </a:spcAft>
              <a:buFont typeface="+mj-lt"/>
              <a:buAutoNum type="arabicPeriod"/>
            </a:pPr>
            <a:r>
              <a:rPr lang="id-ID" altLang="en-US" sz="1400" b="0" dirty="0"/>
              <a:t>Panduan penyelenggaraan SAKIP </a:t>
            </a:r>
            <a:r>
              <a:rPr lang="id-ID" altLang="en-US" sz="1400" b="0" dirty="0">
                <a:sym typeface="+mn-ea"/>
              </a:rPr>
              <a:t>Direktorat Jenderal Perkeretaapian memuat informasi tentang penjelasan, alur dan tata cara penyelenggaraaan Sistem Akuntabilitas Instansi Pemerintah (SAKIP).</a:t>
            </a:r>
          </a:p>
          <a:p>
            <a:pPr marL="360379" indent="-360379" algn="just">
              <a:lnSpc>
                <a:spcPct val="100000"/>
              </a:lnSpc>
              <a:spcBef>
                <a:spcPts val="600"/>
              </a:spcBef>
              <a:spcAft>
                <a:spcPts val="600"/>
              </a:spcAft>
              <a:buFont typeface="+mj-lt"/>
              <a:buAutoNum type="arabicPeriod"/>
            </a:pPr>
            <a:r>
              <a:rPr lang="id-ID" altLang="en-US" sz="1400" b="0" dirty="0">
                <a:sym typeface="+mn-ea"/>
              </a:rPr>
              <a:t>Dengan tersedianya panduan penyelenggaraan SAKIP ini diharapkan dapat menjadi acuan oleh seluruh unit kerja di lingkungan Direktorat Jenderal Perkeretaapian dan disosialisasikan kepada seluruh pegawai, sehingga dapat mewujudkan tercapainya sistem pemerintahan yang baik / </a:t>
            </a:r>
            <a:r>
              <a:rPr lang="id-ID" altLang="en-US" sz="1400" b="0" i="1" dirty="0">
                <a:sym typeface="+mn-ea"/>
              </a:rPr>
              <a:t>good governance.</a:t>
            </a:r>
            <a:endParaRPr lang="id-ID" altLang="en-US" sz="1400" b="0" i="1" dirty="0"/>
          </a:p>
        </p:txBody>
      </p:sp>
      <p:sp>
        <p:nvSpPr>
          <p:cNvPr id="5" name="Slide Number Placeholder 2"/>
          <p:cNvSpPr>
            <a:spLocks noGrp="1"/>
          </p:cNvSpPr>
          <p:nvPr/>
        </p:nvSpPr>
        <p:spPr>
          <a:xfrm>
            <a:off x="7113276" y="5006975"/>
            <a:ext cx="446405" cy="251460"/>
          </a:xfrm>
          <a:prstGeom prst="rect">
            <a:avLst/>
          </a:prstGeom>
          <a:solidFill>
            <a:srgbClr val="F9BE19"/>
          </a:solidFill>
        </p:spPr>
        <p:txBody>
          <a:bodyPr vert="horz" lIns="91365" tIns="45684" rIns="91365" bIns="45684"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32">
              <a:defRPr/>
            </a:pPr>
            <a:fld id="{05502A5B-6024-440D-A5A9-5A109256076E}" type="slidenum">
              <a:rPr lang="en-US" b="1">
                <a:solidFill>
                  <a:schemeClr val="tx1"/>
                </a:solidFill>
                <a:latin typeface="Calibri" panose="020F0502020204030204"/>
              </a:rPr>
              <a:pPr defTabSz="913632">
                <a:defRPr/>
              </a:pPr>
              <a:t>195</a:t>
            </a:fld>
            <a:endParaRPr lang="en-US" b="1">
              <a:solidFill>
                <a:schemeClr val="tx1"/>
              </a:solidFill>
              <a:latin typeface="Calibri" panose="020F0502020204030204"/>
            </a:endParaRPr>
          </a:p>
        </p:txBody>
      </p:sp>
    </p:spTree>
    <p:extLst>
      <p:ext uri="{BB962C8B-B14F-4D97-AF65-F5344CB8AC3E}">
        <p14:creationId xmlns:p14="http://schemas.microsoft.com/office/powerpoint/2010/main" val="2409154175"/>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57911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6"/>
          <p:cNvSpPr txBox="1"/>
          <p:nvPr/>
        </p:nvSpPr>
        <p:spPr>
          <a:xfrm>
            <a:off x="3846195" y="83185"/>
            <a:ext cx="483235" cy="368300"/>
          </a:xfrm>
          <a:prstGeom prst="rect">
            <a:avLst/>
          </a:prstGeom>
          <a:solidFill>
            <a:schemeClr val="accent6">
              <a:lumMod val="75000"/>
            </a:schemeClr>
          </a:solidFill>
        </p:spPr>
        <p:txBody>
          <a:bodyPr wrap="square" rtlCol="0" anchor="t">
            <a:spAutoFit/>
          </a:bodyPr>
          <a:lstStyle/>
          <a:p>
            <a:pPr indent="0" algn="ctr">
              <a:buNone/>
            </a:pPr>
            <a:r>
              <a:rPr lang="id-ID" b="1" dirty="0">
                <a:solidFill>
                  <a:schemeClr val="bg1"/>
                </a:solidFill>
                <a:sym typeface="+mn-ea"/>
              </a:rPr>
              <a:t>1</a:t>
            </a:r>
          </a:p>
        </p:txBody>
      </p:sp>
      <p:sp>
        <p:nvSpPr>
          <p:cNvPr id="3" name="Text Box 18"/>
          <p:cNvSpPr txBox="1"/>
          <p:nvPr/>
        </p:nvSpPr>
        <p:spPr>
          <a:xfrm>
            <a:off x="3846195" y="490855"/>
            <a:ext cx="483235" cy="368300"/>
          </a:xfrm>
          <a:prstGeom prst="rect">
            <a:avLst/>
          </a:prstGeom>
          <a:solidFill>
            <a:schemeClr val="accent6">
              <a:lumMod val="75000"/>
            </a:schemeClr>
          </a:solidFill>
        </p:spPr>
        <p:txBody>
          <a:bodyPr wrap="square" rtlCol="0" anchor="t">
            <a:spAutoFit/>
          </a:bodyPr>
          <a:lstStyle/>
          <a:p>
            <a:pPr indent="0" algn="ctr">
              <a:buNone/>
            </a:pPr>
            <a:r>
              <a:rPr lang="id-ID" b="1" dirty="0">
                <a:solidFill>
                  <a:schemeClr val="bg1"/>
                </a:solidFill>
                <a:sym typeface="+mn-ea"/>
              </a:rPr>
              <a:t>2</a:t>
            </a:r>
          </a:p>
        </p:txBody>
      </p:sp>
      <p:sp>
        <p:nvSpPr>
          <p:cNvPr id="4" name="Text Box 19"/>
          <p:cNvSpPr txBox="1"/>
          <p:nvPr/>
        </p:nvSpPr>
        <p:spPr>
          <a:xfrm>
            <a:off x="3846195" y="1081404"/>
            <a:ext cx="483235" cy="368300"/>
          </a:xfrm>
          <a:prstGeom prst="rect">
            <a:avLst/>
          </a:prstGeom>
          <a:solidFill>
            <a:schemeClr val="accent6">
              <a:lumMod val="75000"/>
            </a:schemeClr>
          </a:solidFill>
        </p:spPr>
        <p:txBody>
          <a:bodyPr wrap="square" rtlCol="0" anchor="t">
            <a:spAutoFit/>
          </a:bodyPr>
          <a:lstStyle/>
          <a:p>
            <a:pPr indent="0" algn="ctr">
              <a:buNone/>
            </a:pPr>
            <a:r>
              <a:rPr lang="id-ID" b="1" dirty="0">
                <a:solidFill>
                  <a:schemeClr val="bg1"/>
                </a:solidFill>
                <a:sym typeface="+mn-ea"/>
              </a:rPr>
              <a:t>3</a:t>
            </a:r>
          </a:p>
        </p:txBody>
      </p:sp>
      <p:sp>
        <p:nvSpPr>
          <p:cNvPr id="5" name="Text Box 9"/>
          <p:cNvSpPr txBox="1"/>
          <p:nvPr/>
        </p:nvSpPr>
        <p:spPr>
          <a:xfrm>
            <a:off x="3844290" y="3213399"/>
            <a:ext cx="483235" cy="368300"/>
          </a:xfrm>
          <a:prstGeom prst="rect">
            <a:avLst/>
          </a:prstGeom>
          <a:solidFill>
            <a:schemeClr val="accent6">
              <a:lumMod val="75000"/>
            </a:schemeClr>
          </a:solidFill>
        </p:spPr>
        <p:txBody>
          <a:bodyPr wrap="square" rtlCol="0" anchor="t">
            <a:spAutoFit/>
          </a:bodyPr>
          <a:lstStyle/>
          <a:p>
            <a:pPr indent="0" algn="ctr">
              <a:buNone/>
            </a:pPr>
            <a:r>
              <a:rPr lang="id-ID" b="1" dirty="0">
                <a:solidFill>
                  <a:schemeClr val="bg1"/>
                </a:solidFill>
                <a:sym typeface="+mn-ea"/>
              </a:rPr>
              <a:t>4</a:t>
            </a:r>
          </a:p>
        </p:txBody>
      </p:sp>
      <p:sp>
        <p:nvSpPr>
          <p:cNvPr id="6" name="Text Box 21"/>
          <p:cNvSpPr txBox="1"/>
          <p:nvPr/>
        </p:nvSpPr>
        <p:spPr>
          <a:xfrm>
            <a:off x="3844290" y="3739486"/>
            <a:ext cx="483235" cy="368300"/>
          </a:xfrm>
          <a:prstGeom prst="rect">
            <a:avLst/>
          </a:prstGeom>
          <a:solidFill>
            <a:schemeClr val="accent6">
              <a:lumMod val="75000"/>
            </a:schemeClr>
          </a:solidFill>
        </p:spPr>
        <p:txBody>
          <a:bodyPr wrap="square" rtlCol="0" anchor="t">
            <a:spAutoFit/>
          </a:bodyPr>
          <a:lstStyle/>
          <a:p>
            <a:pPr indent="0" algn="ctr">
              <a:buNone/>
            </a:pPr>
            <a:r>
              <a:rPr lang="id-ID" b="1" dirty="0">
                <a:solidFill>
                  <a:schemeClr val="bg1"/>
                </a:solidFill>
                <a:sym typeface="+mn-ea"/>
              </a:rPr>
              <a:t>5</a:t>
            </a:r>
          </a:p>
        </p:txBody>
      </p:sp>
      <p:sp>
        <p:nvSpPr>
          <p:cNvPr id="7" name="Title 2"/>
          <p:cNvSpPr>
            <a:spLocks noGrp="1"/>
          </p:cNvSpPr>
          <p:nvPr/>
        </p:nvSpPr>
        <p:spPr>
          <a:xfrm rot="10800000" flipV="1">
            <a:off x="4329430" y="70808"/>
            <a:ext cx="3194685" cy="367030"/>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7850" indent="-577850"/>
            <a:r>
              <a:rPr lang="id-ID" altLang="en-US" sz="1400" b="1" dirty="0">
                <a:latin typeface="+mn-lt"/>
              </a:rPr>
              <a:t>Pendahuluan</a:t>
            </a:r>
          </a:p>
        </p:txBody>
      </p:sp>
      <p:sp>
        <p:nvSpPr>
          <p:cNvPr id="8" name="Title 2"/>
          <p:cNvSpPr>
            <a:spLocks noGrp="1"/>
          </p:cNvSpPr>
          <p:nvPr/>
        </p:nvSpPr>
        <p:spPr>
          <a:xfrm rot="10800000" flipV="1">
            <a:off x="4327525" y="551087"/>
            <a:ext cx="3195320" cy="498473"/>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d-ID" altLang="en-US" sz="1400" b="1" dirty="0">
                <a:latin typeface="+mn-lt"/>
              </a:rPr>
              <a:t>Dasar Hukum dan Amanah Permenhub No 85/2020</a:t>
            </a:r>
          </a:p>
          <a:p>
            <a:pPr marL="577850" indent="-577850"/>
            <a:r>
              <a:rPr lang="id-ID" altLang="en-US" sz="1400" b="1" dirty="0">
                <a:latin typeface="+mn-lt"/>
              </a:rPr>
              <a:t> </a:t>
            </a:r>
          </a:p>
        </p:txBody>
      </p:sp>
      <p:sp>
        <p:nvSpPr>
          <p:cNvPr id="9" name="Title 2"/>
          <p:cNvSpPr>
            <a:spLocks noGrp="1"/>
          </p:cNvSpPr>
          <p:nvPr/>
        </p:nvSpPr>
        <p:spPr>
          <a:xfrm rot="10800000" flipV="1">
            <a:off x="4329430" y="1081404"/>
            <a:ext cx="3195320" cy="367665"/>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7850" indent="-577850"/>
            <a:r>
              <a:rPr lang="id-ID" altLang="en-US" sz="1400" b="1" dirty="0">
                <a:latin typeface="+mn-lt"/>
              </a:rPr>
              <a:t>Penyelenggaraan SAKIP</a:t>
            </a:r>
          </a:p>
        </p:txBody>
      </p:sp>
      <p:sp>
        <p:nvSpPr>
          <p:cNvPr id="10" name="Title 2"/>
          <p:cNvSpPr>
            <a:spLocks noGrp="1"/>
          </p:cNvSpPr>
          <p:nvPr/>
        </p:nvSpPr>
        <p:spPr>
          <a:xfrm rot="10800000" flipV="1">
            <a:off x="4364990" y="1394481"/>
            <a:ext cx="3194685" cy="1723617"/>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77495" indent="-277495" algn="just">
              <a:buFont typeface="+mj-lt"/>
              <a:buAutoNum type="alphaUcPeriod"/>
            </a:pPr>
            <a:r>
              <a:rPr lang="id-ID" altLang="en-US" sz="1200" dirty="0"/>
              <a:t>Penyusunan Rencana Strategis</a:t>
            </a:r>
          </a:p>
          <a:p>
            <a:pPr marL="277495" indent="-277495" algn="just">
              <a:buFont typeface="+mj-lt"/>
              <a:buAutoNum type="alphaUcPeriod"/>
            </a:pPr>
            <a:r>
              <a:rPr lang="id-ID" altLang="en-US" sz="1200" dirty="0"/>
              <a:t>Penyusunan Indikator Kinerja</a:t>
            </a:r>
          </a:p>
          <a:p>
            <a:pPr marL="277495" indent="-277495" algn="just">
              <a:buFont typeface="+mj-lt"/>
              <a:buAutoNum type="alphaUcPeriod"/>
            </a:pPr>
            <a:r>
              <a:rPr lang="id-ID" altLang="en-US" sz="1200" dirty="0"/>
              <a:t>Penyusunan Rencana Kinerja Tahunan</a:t>
            </a:r>
          </a:p>
          <a:p>
            <a:pPr marL="277495" indent="-277495" algn="just">
              <a:buFont typeface="+mj-lt"/>
              <a:buAutoNum type="alphaUcPeriod"/>
            </a:pPr>
            <a:r>
              <a:rPr lang="id-ID" altLang="en-US" sz="1200" dirty="0"/>
              <a:t>Penyusunan Rencana Kerja dan Anggaran</a:t>
            </a:r>
          </a:p>
          <a:p>
            <a:pPr marL="277495" indent="-277495" algn="just">
              <a:buFont typeface="+mj-lt"/>
              <a:buAutoNum type="alphaUcPeriod"/>
            </a:pPr>
            <a:r>
              <a:rPr lang="id-ID" altLang="en-US" sz="1200" dirty="0"/>
              <a:t>Penyusunan Perjanjian Kinerja Unit Kerja, </a:t>
            </a:r>
            <a:r>
              <a:rPr lang="en-US" altLang="en-US" sz="1200" dirty="0" err="1"/>
              <a:t>Berjenjang</a:t>
            </a:r>
            <a:r>
              <a:rPr lang="en-US" altLang="en-US" sz="1200" dirty="0"/>
              <a:t> </a:t>
            </a:r>
            <a:r>
              <a:rPr lang="id-ID" altLang="en-US" sz="1200" dirty="0"/>
              <a:t>&amp;</a:t>
            </a:r>
            <a:r>
              <a:rPr lang="en-US" altLang="en-US" sz="1200" dirty="0"/>
              <a:t> Ren</a:t>
            </a:r>
            <a:r>
              <a:rPr lang="id-ID" altLang="en-US" sz="1200" dirty="0"/>
              <a:t>cana Aksi</a:t>
            </a:r>
          </a:p>
          <a:p>
            <a:pPr marL="277495" indent="-277495" algn="just">
              <a:buFont typeface="+mj-lt"/>
              <a:buAutoNum type="alphaUcPeriod"/>
            </a:pPr>
            <a:r>
              <a:rPr lang="id-ID" altLang="en-US" sz="1200" dirty="0"/>
              <a:t>Penyusunan Laporan Monitoring Capaian Kinerja</a:t>
            </a:r>
            <a:r>
              <a:rPr lang="en-US" altLang="en-US" sz="1200" dirty="0"/>
              <a:t> </a:t>
            </a:r>
            <a:r>
              <a:rPr lang="id-ID" altLang="en-US" sz="1200" dirty="0"/>
              <a:t>Triwulan &amp; </a:t>
            </a:r>
            <a:r>
              <a:rPr lang="en-US" altLang="en-US" sz="1200" dirty="0"/>
              <a:t>Monitoring Ren</a:t>
            </a:r>
            <a:r>
              <a:rPr lang="id-ID" altLang="en-US" sz="1200" dirty="0"/>
              <a:t>cana Aksi</a:t>
            </a:r>
          </a:p>
          <a:p>
            <a:pPr marL="277495" indent="-277495" algn="just">
              <a:buFont typeface="+mj-lt"/>
              <a:buAutoNum type="alphaUcPeriod"/>
            </a:pPr>
            <a:r>
              <a:rPr lang="id-ID" altLang="en-US" sz="1200" dirty="0"/>
              <a:t>Penyusunan Laporan Kinerja Instansi Pemerintah </a:t>
            </a:r>
          </a:p>
          <a:p>
            <a:pPr marL="277495" indent="-277495" algn="just">
              <a:buFont typeface="+mj-lt"/>
              <a:buAutoNum type="alphaUcPeriod"/>
            </a:pPr>
            <a:r>
              <a:rPr lang="en-US" altLang="en-US" sz="1200" dirty="0" err="1"/>
              <a:t>Reviu</a:t>
            </a:r>
            <a:r>
              <a:rPr lang="en-US" altLang="en-US" sz="1200" dirty="0"/>
              <a:t> </a:t>
            </a:r>
            <a:r>
              <a:rPr lang="en-US" altLang="en-US" sz="1200" dirty="0" err="1"/>
              <a:t>dan</a:t>
            </a:r>
            <a:r>
              <a:rPr lang="en-US" altLang="en-US" sz="1200" dirty="0"/>
              <a:t> </a:t>
            </a:r>
            <a:r>
              <a:rPr lang="id-ID" altLang="en-US" sz="1200" dirty="0"/>
              <a:t>Evaluasi Penyelenggaraan SAKIP</a:t>
            </a:r>
          </a:p>
        </p:txBody>
      </p:sp>
      <p:sp>
        <p:nvSpPr>
          <p:cNvPr id="11" name="Title 2"/>
          <p:cNvSpPr>
            <a:spLocks noGrp="1"/>
          </p:cNvSpPr>
          <p:nvPr/>
        </p:nvSpPr>
        <p:spPr>
          <a:xfrm rot="10800000" flipV="1">
            <a:off x="4330065" y="3213399"/>
            <a:ext cx="3194685" cy="368935"/>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7850" indent="-577850"/>
            <a:r>
              <a:rPr lang="id-ID" altLang="en-US" sz="1400" b="1" dirty="0">
                <a:latin typeface="+mn-lt"/>
              </a:rPr>
              <a:t>Aplikasi dalam Pengelolaan Data Kinerja</a:t>
            </a:r>
          </a:p>
        </p:txBody>
      </p:sp>
      <p:sp>
        <p:nvSpPr>
          <p:cNvPr id="12" name="Title 2"/>
          <p:cNvSpPr>
            <a:spLocks noGrp="1"/>
          </p:cNvSpPr>
          <p:nvPr/>
        </p:nvSpPr>
        <p:spPr>
          <a:xfrm rot="10800000" flipV="1">
            <a:off x="4364355" y="3738851"/>
            <a:ext cx="3195320" cy="368935"/>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7850" indent="-577850"/>
            <a:r>
              <a:rPr lang="id-ID" altLang="en-US" sz="1400" b="1" dirty="0">
                <a:latin typeface="+mn-lt"/>
              </a:rPr>
              <a:t>Penutup</a:t>
            </a:r>
          </a:p>
        </p:txBody>
      </p:sp>
    </p:spTree>
    <p:extLst>
      <p:ext uri="{BB962C8B-B14F-4D97-AF65-F5344CB8AC3E}">
        <p14:creationId xmlns:p14="http://schemas.microsoft.com/office/powerpoint/2010/main" val="40174444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6678" y="521943"/>
            <a:ext cx="7368541" cy="4616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just"/>
            <a:r>
              <a:rPr lang="id-ID" sz="1200" dirty="0">
                <a:solidFill>
                  <a:schemeClr val="tx1">
                    <a:lumMod val="95000"/>
                    <a:lumOff val="5000"/>
                  </a:schemeClr>
                </a:solidFill>
              </a:rPr>
              <a:t>Renstra menjadi landasan penyelenggaraan SAKIP dalam mengukur dan mengevaluasi capaian setiap tahunnya yang dituangkan dalam Laporan Kinerja </a:t>
            </a:r>
            <a:r>
              <a:rPr lang="id-ID" sz="1200" b="1" dirty="0">
                <a:solidFill>
                  <a:schemeClr val="tx1">
                    <a:lumMod val="95000"/>
                    <a:lumOff val="5000"/>
                  </a:schemeClr>
                </a:solidFill>
              </a:rPr>
              <a:t>(Pasal 5 ayat 1)</a:t>
            </a:r>
            <a:endParaRPr lang="id-ID" sz="1200" dirty="0">
              <a:solidFill>
                <a:schemeClr val="tx1">
                  <a:lumMod val="95000"/>
                  <a:lumOff val="5000"/>
                </a:schemeClr>
              </a:solidFill>
            </a:endParaRPr>
          </a:p>
        </p:txBody>
      </p:sp>
      <p:sp>
        <p:nvSpPr>
          <p:cNvPr id="8" name="TextBox 7"/>
          <p:cNvSpPr txBox="1"/>
          <p:nvPr/>
        </p:nvSpPr>
        <p:spPr>
          <a:xfrm>
            <a:off x="21800" y="4048199"/>
            <a:ext cx="4788000" cy="253916"/>
          </a:xfrm>
          <a:prstGeom prst="rect">
            <a:avLst/>
          </a:prstGeom>
          <a:noFill/>
        </p:spPr>
        <p:txBody>
          <a:bodyPr wrap="square" rtlCol="0">
            <a:spAutoFit/>
          </a:bodyPr>
          <a:lstStyle/>
          <a:p>
            <a:r>
              <a:rPr lang="id-ID" sz="1050" b="1" dirty="0">
                <a:solidFill>
                  <a:schemeClr val="tx1">
                    <a:lumMod val="95000"/>
                    <a:lumOff val="5000"/>
                  </a:schemeClr>
                </a:solidFill>
              </a:rPr>
              <a:t>Sumber: P</a:t>
            </a:r>
            <a:r>
              <a:rPr lang="en-US" sz="1050" b="1" dirty="0" err="1">
                <a:solidFill>
                  <a:schemeClr val="tx1">
                    <a:lumMod val="95000"/>
                    <a:lumOff val="5000"/>
                  </a:schemeClr>
                </a:solidFill>
              </a:rPr>
              <a:t>ermenhub</a:t>
            </a:r>
            <a:r>
              <a:rPr lang="id-ID" sz="1050" b="1" dirty="0">
                <a:solidFill>
                  <a:schemeClr val="tx1">
                    <a:lumMod val="95000"/>
                    <a:lumOff val="5000"/>
                  </a:schemeClr>
                </a:solidFill>
              </a:rPr>
              <a:t> </a:t>
            </a:r>
            <a:r>
              <a:rPr lang="en-US" sz="1050" b="1" dirty="0">
                <a:solidFill>
                  <a:schemeClr val="tx1">
                    <a:lumMod val="95000"/>
                    <a:lumOff val="5000"/>
                  </a:schemeClr>
                </a:solidFill>
              </a:rPr>
              <a:t>n</a:t>
            </a:r>
            <a:r>
              <a:rPr lang="id-ID" sz="1050" b="1" dirty="0">
                <a:solidFill>
                  <a:schemeClr val="tx1">
                    <a:lumMod val="95000"/>
                    <a:lumOff val="5000"/>
                  </a:schemeClr>
                </a:solidFill>
              </a:rPr>
              <a:t>omor 85 </a:t>
            </a:r>
            <a:r>
              <a:rPr lang="en-US" sz="1050" b="1" dirty="0">
                <a:solidFill>
                  <a:schemeClr val="tx1">
                    <a:lumMod val="95000"/>
                    <a:lumOff val="5000"/>
                  </a:schemeClr>
                </a:solidFill>
              </a:rPr>
              <a:t>t</a:t>
            </a:r>
            <a:r>
              <a:rPr lang="id-ID" sz="1050" b="1" dirty="0">
                <a:solidFill>
                  <a:schemeClr val="tx1">
                    <a:lumMod val="95000"/>
                    <a:lumOff val="5000"/>
                  </a:schemeClr>
                </a:solidFill>
              </a:rPr>
              <a:t>ahun 2020 &amp; P</a:t>
            </a:r>
            <a:r>
              <a:rPr lang="en-US" sz="1050" b="1" dirty="0" err="1">
                <a:solidFill>
                  <a:schemeClr val="tx1">
                    <a:lumMod val="95000"/>
                    <a:lumOff val="5000"/>
                  </a:schemeClr>
                </a:solidFill>
              </a:rPr>
              <a:t>ermenhub</a:t>
            </a:r>
            <a:r>
              <a:rPr lang="id-ID" sz="1050" b="1" dirty="0">
                <a:solidFill>
                  <a:schemeClr val="tx1">
                    <a:lumMod val="95000"/>
                    <a:lumOff val="5000"/>
                  </a:schemeClr>
                </a:solidFill>
              </a:rPr>
              <a:t> </a:t>
            </a:r>
            <a:r>
              <a:rPr lang="en-US" sz="1050" b="1" dirty="0">
                <a:solidFill>
                  <a:schemeClr val="tx1">
                    <a:lumMod val="95000"/>
                    <a:lumOff val="5000"/>
                  </a:schemeClr>
                </a:solidFill>
              </a:rPr>
              <a:t>n</a:t>
            </a:r>
            <a:r>
              <a:rPr lang="id-ID" sz="1050" b="1" dirty="0">
                <a:solidFill>
                  <a:schemeClr val="tx1">
                    <a:lumMod val="95000"/>
                    <a:lumOff val="5000"/>
                  </a:schemeClr>
                </a:solidFill>
              </a:rPr>
              <a:t>omor 80 </a:t>
            </a:r>
            <a:r>
              <a:rPr lang="en-US" sz="1050" b="1" dirty="0">
                <a:solidFill>
                  <a:schemeClr val="tx1">
                    <a:lumMod val="95000"/>
                    <a:lumOff val="5000"/>
                  </a:schemeClr>
                </a:solidFill>
              </a:rPr>
              <a:t> t</a:t>
            </a:r>
            <a:r>
              <a:rPr lang="id-ID" sz="1050" b="1" dirty="0">
                <a:solidFill>
                  <a:schemeClr val="tx1">
                    <a:lumMod val="95000"/>
                    <a:lumOff val="5000"/>
                  </a:schemeClr>
                </a:solidFill>
              </a:rPr>
              <a:t>ahun 2020</a:t>
            </a:r>
          </a:p>
        </p:txBody>
      </p:sp>
      <p:sp>
        <p:nvSpPr>
          <p:cNvPr id="10" name="Title 2"/>
          <p:cNvSpPr>
            <a:spLocks noGrp="1"/>
          </p:cNvSpPr>
          <p:nvPr>
            <p:ph type="title"/>
          </p:nvPr>
        </p:nvSpPr>
        <p:spPr>
          <a:xfrm>
            <a:off x="-3600" y="90835"/>
            <a:ext cx="6520220" cy="360000"/>
          </a:xfrm>
          <a:noFill/>
        </p:spPr>
        <p:txBody>
          <a:bodyPr>
            <a:noAutofit/>
          </a:bodyPr>
          <a:lstStyle/>
          <a:p>
            <a:pPr marL="342900" indent="-342900" algn="l">
              <a:buFont typeface="+mj-lt"/>
              <a:buAutoNum type="alphaUcPeriod"/>
            </a:pPr>
            <a:r>
              <a:rPr lang="id-ID" dirty="0">
                <a:sym typeface="+mn-ea"/>
              </a:rPr>
              <a:t>PENYUSUNAN </a:t>
            </a:r>
            <a:r>
              <a:rPr lang="id-ID" dirty="0"/>
              <a:t>RENCANA STRATEGIS</a:t>
            </a:r>
            <a:endParaRPr lang="en-US" dirty="0"/>
          </a:p>
        </p:txBody>
      </p:sp>
      <p:graphicFrame>
        <p:nvGraphicFramePr>
          <p:cNvPr id="9" name="Content Placeholder 13"/>
          <p:cNvGraphicFramePr/>
          <p:nvPr>
            <p:extLst>
              <p:ext uri="{D42A27DB-BD31-4B8C-83A1-F6EECF244321}">
                <p14:modId xmlns:p14="http://schemas.microsoft.com/office/powerpoint/2010/main" val="1922528465"/>
              </p:ext>
            </p:extLst>
          </p:nvPr>
        </p:nvGraphicFramePr>
        <p:xfrm>
          <a:off x="106679" y="1107455"/>
          <a:ext cx="7368539" cy="2982323"/>
        </p:xfrm>
        <a:graphic>
          <a:graphicData uri="http://schemas.openxmlformats.org/drawingml/2006/table">
            <a:tbl>
              <a:tblPr firstRow="1" bandRow="1">
                <a:tableStyleId>{5C22544A-7EE6-4342-B048-85BDC9FD1C3A}</a:tableStyleId>
              </a:tblPr>
              <a:tblGrid>
                <a:gridCol w="704755">
                  <a:extLst>
                    <a:ext uri="{9D8B030D-6E8A-4147-A177-3AD203B41FA5}">
                      <a16:colId xmlns:a16="http://schemas.microsoft.com/office/drawing/2014/main" val="20000"/>
                    </a:ext>
                  </a:extLst>
                </a:gridCol>
                <a:gridCol w="1102489">
                  <a:extLst>
                    <a:ext uri="{9D8B030D-6E8A-4147-A177-3AD203B41FA5}">
                      <a16:colId xmlns:a16="http://schemas.microsoft.com/office/drawing/2014/main" val="20001"/>
                    </a:ext>
                  </a:extLst>
                </a:gridCol>
                <a:gridCol w="1000776">
                  <a:extLst>
                    <a:ext uri="{9D8B030D-6E8A-4147-A177-3AD203B41FA5}">
                      <a16:colId xmlns:a16="http://schemas.microsoft.com/office/drawing/2014/main" val="20002"/>
                    </a:ext>
                  </a:extLst>
                </a:gridCol>
                <a:gridCol w="998359">
                  <a:extLst>
                    <a:ext uri="{9D8B030D-6E8A-4147-A177-3AD203B41FA5}">
                      <a16:colId xmlns:a16="http://schemas.microsoft.com/office/drawing/2014/main" val="20003"/>
                    </a:ext>
                  </a:extLst>
                </a:gridCol>
                <a:gridCol w="2136951">
                  <a:extLst>
                    <a:ext uri="{9D8B030D-6E8A-4147-A177-3AD203B41FA5}">
                      <a16:colId xmlns:a16="http://schemas.microsoft.com/office/drawing/2014/main" val="20004"/>
                    </a:ext>
                  </a:extLst>
                </a:gridCol>
                <a:gridCol w="1425209">
                  <a:extLst>
                    <a:ext uri="{9D8B030D-6E8A-4147-A177-3AD203B41FA5}">
                      <a16:colId xmlns:a16="http://schemas.microsoft.com/office/drawing/2014/main" val="20005"/>
                    </a:ext>
                  </a:extLst>
                </a:gridCol>
              </a:tblGrid>
              <a:tr h="424953">
                <a:tc>
                  <a:txBody>
                    <a:bodyPr/>
                    <a:lstStyle/>
                    <a:p>
                      <a:pPr algn="ctr"/>
                      <a:r>
                        <a:rPr lang="en-ID" sz="1050" dirty="0">
                          <a:solidFill>
                            <a:schemeClr val="tx1">
                              <a:lumMod val="95000"/>
                              <a:lumOff val="5000"/>
                            </a:schemeClr>
                          </a:solidFill>
                        </a:rPr>
                        <a:t>UNIT</a:t>
                      </a:r>
                    </a:p>
                  </a:txBody>
                  <a:tcPr marL="56697" marR="56697" marT="28348" marB="28348" anchor="ctr">
                    <a:solidFill>
                      <a:schemeClr val="accent6">
                        <a:lumMod val="40000"/>
                        <a:lumOff val="60000"/>
                      </a:schemeClr>
                    </a:solidFill>
                  </a:tcPr>
                </a:tc>
                <a:tc>
                  <a:txBody>
                    <a:bodyPr/>
                    <a:lstStyle/>
                    <a:p>
                      <a:pPr algn="ctr"/>
                      <a:r>
                        <a:rPr lang="en-US" sz="1050" dirty="0">
                          <a:solidFill>
                            <a:schemeClr val="tx1">
                              <a:lumMod val="95000"/>
                              <a:lumOff val="5000"/>
                            </a:schemeClr>
                          </a:solidFill>
                        </a:rPr>
                        <a:t>PENYUSUN</a:t>
                      </a:r>
                    </a:p>
                  </a:txBody>
                  <a:tcPr marL="56697" marR="56697" marT="28348" marB="28348" anchor="ctr">
                    <a:solidFill>
                      <a:schemeClr val="accent6">
                        <a:lumMod val="40000"/>
                        <a:lumOff val="60000"/>
                      </a:schemeClr>
                    </a:solidFill>
                  </a:tcPr>
                </a:tc>
                <a:tc>
                  <a:txBody>
                    <a:bodyPr/>
                    <a:lstStyle/>
                    <a:p>
                      <a:pPr algn="ctr"/>
                      <a:r>
                        <a:rPr lang="en-ID" sz="1050" dirty="0">
                          <a:solidFill>
                            <a:schemeClr val="tx1">
                              <a:lumMod val="95000"/>
                              <a:lumOff val="5000"/>
                            </a:schemeClr>
                          </a:solidFill>
                        </a:rPr>
                        <a:t>BATAS WAKTU</a:t>
                      </a:r>
                    </a:p>
                  </a:txBody>
                  <a:tcPr marL="56697" marR="56697" marT="28348" marB="28348" anchor="ctr">
                    <a:solidFill>
                      <a:schemeClr val="accent6">
                        <a:lumMod val="40000"/>
                        <a:lumOff val="60000"/>
                      </a:schemeClr>
                    </a:solidFill>
                  </a:tcPr>
                </a:tc>
                <a:tc>
                  <a:txBody>
                    <a:bodyPr/>
                    <a:lstStyle/>
                    <a:p>
                      <a:pPr algn="ctr"/>
                      <a:r>
                        <a:rPr lang="en-ID" sz="1050" dirty="0">
                          <a:solidFill>
                            <a:schemeClr val="tx1">
                              <a:lumMod val="95000"/>
                              <a:lumOff val="5000"/>
                            </a:schemeClr>
                          </a:solidFill>
                        </a:rPr>
                        <a:t>LEGALISASI</a:t>
                      </a:r>
                    </a:p>
                  </a:txBody>
                  <a:tcPr marL="56697" marR="56697" marT="28348" marB="28348" anchor="ctr">
                    <a:solidFill>
                      <a:schemeClr val="accent6">
                        <a:lumMod val="40000"/>
                        <a:lumOff val="60000"/>
                      </a:schemeClr>
                    </a:solidFill>
                  </a:tcPr>
                </a:tc>
                <a:tc>
                  <a:txBody>
                    <a:bodyPr/>
                    <a:lstStyle/>
                    <a:p>
                      <a:pPr algn="ctr"/>
                      <a:r>
                        <a:rPr lang="en-ID" sz="1050" dirty="0">
                          <a:solidFill>
                            <a:schemeClr val="tx1">
                              <a:lumMod val="95000"/>
                              <a:lumOff val="5000"/>
                            </a:schemeClr>
                          </a:solidFill>
                        </a:rPr>
                        <a:t>TARGET DAN INDIKATOR KINERJA</a:t>
                      </a:r>
                    </a:p>
                  </a:txBody>
                  <a:tcPr marL="56697" marR="56697" marT="28348" marB="28348" anchor="ctr">
                    <a:solidFill>
                      <a:schemeClr val="accent6">
                        <a:lumMod val="40000"/>
                        <a:lumOff val="60000"/>
                      </a:schemeClr>
                    </a:solidFill>
                  </a:tcPr>
                </a:tc>
                <a:tc>
                  <a:txBody>
                    <a:bodyPr/>
                    <a:lstStyle/>
                    <a:p>
                      <a:pPr algn="ctr"/>
                      <a:r>
                        <a:rPr lang="en-US" sz="1050" dirty="0">
                          <a:solidFill>
                            <a:schemeClr val="tx1">
                              <a:lumMod val="95000"/>
                              <a:lumOff val="5000"/>
                            </a:schemeClr>
                          </a:solidFill>
                        </a:rPr>
                        <a:t>REVISI</a:t>
                      </a:r>
                    </a:p>
                  </a:txBody>
                  <a:tcPr marL="56697" marR="56697" marT="28348" marB="28348" anchor="ctr">
                    <a:solidFill>
                      <a:schemeClr val="accent6">
                        <a:lumMod val="40000"/>
                        <a:lumOff val="60000"/>
                      </a:schemeClr>
                    </a:solidFill>
                  </a:tcPr>
                </a:tc>
                <a:extLst>
                  <a:ext uri="{0D108BD9-81ED-4DB2-BD59-A6C34878D82A}">
                    <a16:rowId xmlns:a16="http://schemas.microsoft.com/office/drawing/2014/main" val="10000"/>
                  </a:ext>
                </a:extLst>
              </a:tr>
              <a:tr h="1298537">
                <a:tc>
                  <a:txBody>
                    <a:bodyPr/>
                    <a:lstStyle/>
                    <a:p>
                      <a:r>
                        <a:rPr lang="en-ID" sz="1050" dirty="0"/>
                        <a:t>Es</a:t>
                      </a:r>
                      <a:r>
                        <a:rPr lang="id-ID" sz="1050" dirty="0"/>
                        <a:t>elon </a:t>
                      </a:r>
                      <a:r>
                        <a:rPr lang="en-ID" sz="1050" dirty="0"/>
                        <a:t>I</a:t>
                      </a:r>
                    </a:p>
                  </a:txBody>
                  <a:tcPr marL="56697" marR="56697" marT="28348" marB="28348">
                    <a:solidFill>
                      <a:schemeClr val="accent6">
                        <a:lumMod val="40000"/>
                        <a:lumOff val="60000"/>
                      </a:schemeClr>
                    </a:solidFill>
                  </a:tcPr>
                </a:tc>
                <a:tc>
                  <a:txBody>
                    <a:bodyPr/>
                    <a:lstStyle/>
                    <a:p>
                      <a:r>
                        <a:rPr lang="en-US" sz="1050" dirty="0" err="1"/>
                        <a:t>Sekretariat</a:t>
                      </a:r>
                      <a:r>
                        <a:rPr lang="en-US" sz="1050" dirty="0"/>
                        <a:t> Unit </a:t>
                      </a:r>
                      <a:r>
                        <a:rPr lang="en-US" sz="1050" dirty="0" err="1"/>
                        <a:t>Kerja</a:t>
                      </a:r>
                      <a:endParaRPr lang="id-ID" sz="1050" dirty="0"/>
                    </a:p>
                    <a:p>
                      <a:r>
                        <a:rPr lang="id-ID" sz="1050" dirty="0"/>
                        <a:t>(Pasal 4 ayat 3) </a:t>
                      </a:r>
                      <a:endParaRPr lang="en-US" sz="1050" dirty="0"/>
                    </a:p>
                  </a:txBody>
                  <a:tcPr marL="56697" marR="56697" marT="28348" marB="28348">
                    <a:solidFill>
                      <a:schemeClr val="accent6">
                        <a:lumMod val="40000"/>
                        <a:lumOff val="60000"/>
                      </a:schemeClr>
                    </a:solidFill>
                  </a:tcPr>
                </a:tc>
                <a:tc>
                  <a:txBody>
                    <a:bodyPr/>
                    <a:lstStyle/>
                    <a:p>
                      <a:r>
                        <a:rPr lang="en-ID" sz="1050" dirty="0"/>
                        <a:t>1 </a:t>
                      </a:r>
                      <a:r>
                        <a:rPr lang="en-ID" sz="1050" dirty="0" err="1"/>
                        <a:t>Bulan</a:t>
                      </a:r>
                      <a:r>
                        <a:rPr lang="en-ID" sz="1050" dirty="0"/>
                        <a:t> </a:t>
                      </a:r>
                      <a:r>
                        <a:rPr lang="id-ID" sz="1050" dirty="0"/>
                        <a:t>setelah</a:t>
                      </a:r>
                      <a:r>
                        <a:rPr lang="en-ID" sz="1050" baseline="0" dirty="0"/>
                        <a:t> </a:t>
                      </a:r>
                      <a:r>
                        <a:rPr lang="en-ID" sz="1050" baseline="0" dirty="0" err="1"/>
                        <a:t>Renstra</a:t>
                      </a:r>
                      <a:r>
                        <a:rPr lang="en-ID" sz="1050" baseline="0" dirty="0"/>
                        <a:t> Kementerian</a:t>
                      </a:r>
                    </a:p>
                  </a:txBody>
                  <a:tcPr marL="56697" marR="56697" marT="28348" marB="28348">
                    <a:solidFill>
                      <a:schemeClr val="accent6">
                        <a:lumMod val="40000"/>
                        <a:lumOff val="60000"/>
                      </a:schemeClr>
                    </a:solidFill>
                  </a:tcPr>
                </a:tc>
                <a:tc>
                  <a:txBody>
                    <a:bodyPr/>
                    <a:lstStyle/>
                    <a:p>
                      <a:r>
                        <a:rPr lang="en-ID" sz="1050" dirty="0" err="1"/>
                        <a:t>Keputusan</a:t>
                      </a:r>
                      <a:r>
                        <a:rPr lang="en-ID" sz="1050" dirty="0"/>
                        <a:t> </a:t>
                      </a:r>
                      <a:r>
                        <a:rPr lang="en-ID" sz="1050" dirty="0" err="1"/>
                        <a:t>Pimpinan</a:t>
                      </a:r>
                      <a:r>
                        <a:rPr lang="en-ID" sz="1050" dirty="0"/>
                        <a:t> Unit </a:t>
                      </a:r>
                      <a:r>
                        <a:rPr lang="en-ID" sz="1050" dirty="0" err="1"/>
                        <a:t>Kerja</a:t>
                      </a:r>
                    </a:p>
                  </a:txBody>
                  <a:tcPr marL="56697" marR="56697" marT="28348" marB="28348">
                    <a:solidFill>
                      <a:schemeClr val="accent6">
                        <a:lumMod val="40000"/>
                        <a:lumOff val="60000"/>
                      </a:schemeClr>
                    </a:solidFill>
                  </a:tcPr>
                </a:tc>
                <a:tc>
                  <a:txBody>
                    <a:bodyPr/>
                    <a:lstStyle/>
                    <a:p>
                      <a:r>
                        <a:rPr lang="en-US" sz="1050" dirty="0" err="1"/>
                        <a:t>Menggambarkan</a:t>
                      </a:r>
                      <a:r>
                        <a:rPr lang="en-US" sz="1050" dirty="0"/>
                        <a:t> </a:t>
                      </a:r>
                      <a:r>
                        <a:rPr lang="en-US" sz="1050" dirty="0" err="1"/>
                        <a:t>dampak</a:t>
                      </a:r>
                      <a:r>
                        <a:rPr lang="en-US" sz="1050" dirty="0"/>
                        <a:t>, </a:t>
                      </a:r>
                      <a:r>
                        <a:rPr lang="en-US" sz="1050" i="1" dirty="0"/>
                        <a:t>outcome</a:t>
                      </a:r>
                      <a:r>
                        <a:rPr lang="en-US" sz="1050" dirty="0"/>
                        <a:t>  </a:t>
                      </a:r>
                      <a:r>
                        <a:rPr lang="en-US" sz="1050" dirty="0" err="1"/>
                        <a:t>dari</a:t>
                      </a:r>
                      <a:r>
                        <a:rPr lang="en-US" sz="1050" dirty="0"/>
                        <a:t> output unit </a:t>
                      </a:r>
                      <a:r>
                        <a:rPr lang="en-US" sz="1050" dirty="0" err="1"/>
                        <a:t>kerja</a:t>
                      </a:r>
                      <a:r>
                        <a:rPr lang="en-US" sz="1050" dirty="0"/>
                        <a:t> di </a:t>
                      </a:r>
                      <a:r>
                        <a:rPr lang="en-US" sz="1050" dirty="0" err="1"/>
                        <a:t>bawahnya</a:t>
                      </a:r>
                      <a:r>
                        <a:rPr lang="en-US" sz="1050" dirty="0"/>
                        <a:t> yang </a:t>
                      </a:r>
                      <a:r>
                        <a:rPr lang="en-US" sz="1050" dirty="0" err="1"/>
                        <a:t>dihasilkan</a:t>
                      </a:r>
                      <a:r>
                        <a:rPr lang="en-US" sz="1050" dirty="0"/>
                        <a:t> </a:t>
                      </a:r>
                      <a:r>
                        <a:rPr lang="en-US" sz="1050" dirty="0" err="1"/>
                        <a:t>sesuai</a:t>
                      </a:r>
                      <a:r>
                        <a:rPr lang="en-US" sz="1050" dirty="0"/>
                        <a:t> </a:t>
                      </a:r>
                      <a:r>
                        <a:rPr lang="en-US" sz="1050" dirty="0" err="1"/>
                        <a:t>tugas</a:t>
                      </a:r>
                      <a:r>
                        <a:rPr lang="en-US" sz="1050" dirty="0"/>
                        <a:t>, </a:t>
                      </a:r>
                      <a:r>
                        <a:rPr lang="en-US" sz="1050" dirty="0" err="1"/>
                        <a:t>fungsi</a:t>
                      </a:r>
                      <a:r>
                        <a:rPr lang="en-US" sz="1050" dirty="0"/>
                        <a:t> dan </a:t>
                      </a:r>
                      <a:r>
                        <a:rPr lang="en-US" sz="1050" dirty="0" err="1"/>
                        <a:t>kewenangan</a:t>
                      </a:r>
                      <a:r>
                        <a:rPr lang="en-US" sz="1050" dirty="0"/>
                        <a:t> Unit </a:t>
                      </a:r>
                      <a:r>
                        <a:rPr lang="en-US" sz="1050" dirty="0" err="1"/>
                        <a:t>Kerja</a:t>
                      </a:r>
                      <a:r>
                        <a:rPr lang="en-US" sz="1050" dirty="0"/>
                        <a:t> </a:t>
                      </a:r>
                      <a:r>
                        <a:rPr lang="en-US" sz="1050" dirty="0" err="1"/>
                        <a:t>Eselon</a:t>
                      </a:r>
                      <a:r>
                        <a:rPr lang="en-US" sz="1050" dirty="0"/>
                        <a:t> I</a:t>
                      </a:r>
                    </a:p>
                  </a:txBody>
                  <a:tcPr marL="56697" marR="56697" marT="28348" marB="28348">
                    <a:solidFill>
                      <a:schemeClr val="accent6">
                        <a:lumMod val="40000"/>
                        <a:lumOff val="60000"/>
                      </a:schemeClr>
                    </a:solidFill>
                  </a:tcPr>
                </a:tc>
                <a:tc>
                  <a:txBody>
                    <a:bodyPr/>
                    <a:lstStyle/>
                    <a:p>
                      <a:r>
                        <a:rPr lang="en-US" sz="1050" dirty="0" err="1"/>
                        <a:t>Menyesuaikan</a:t>
                      </a:r>
                      <a:r>
                        <a:rPr lang="en-US" sz="1050" dirty="0"/>
                        <a:t> </a:t>
                      </a:r>
                      <a:r>
                        <a:rPr lang="en-US" sz="1050" dirty="0" err="1"/>
                        <a:t>dengan</a:t>
                      </a:r>
                      <a:r>
                        <a:rPr lang="en-US" sz="1050" dirty="0"/>
                        <a:t> </a:t>
                      </a:r>
                      <a:r>
                        <a:rPr lang="en-US" sz="1050" dirty="0" err="1"/>
                        <a:t>Renstra</a:t>
                      </a:r>
                      <a:r>
                        <a:rPr lang="en-US" sz="1050" dirty="0"/>
                        <a:t> </a:t>
                      </a:r>
                      <a:r>
                        <a:rPr lang="en-US" sz="1050" dirty="0" err="1"/>
                        <a:t>Kementerian</a:t>
                      </a:r>
                      <a:r>
                        <a:rPr lang="en-US" sz="1050" baseline="0" dirty="0"/>
                        <a:t> </a:t>
                      </a:r>
                      <a:r>
                        <a:rPr lang="en-US" sz="1050" baseline="0" dirty="0" err="1"/>
                        <a:t>selambat</a:t>
                      </a:r>
                      <a:r>
                        <a:rPr lang="en-US" sz="1050" baseline="0" dirty="0"/>
                        <a:t> - </a:t>
                      </a:r>
                      <a:r>
                        <a:rPr lang="en-US" sz="1050" baseline="0" dirty="0" err="1"/>
                        <a:t>lambatnya</a:t>
                      </a:r>
                      <a:r>
                        <a:rPr lang="en-US" sz="1050" baseline="0" dirty="0"/>
                        <a:t> 3 </a:t>
                      </a:r>
                      <a:r>
                        <a:rPr lang="en-US" sz="1050" baseline="0" dirty="0" err="1"/>
                        <a:t>bulan</a:t>
                      </a:r>
                    </a:p>
                  </a:txBody>
                  <a:tcPr marL="56697" marR="56697" marT="28348" marB="28348">
                    <a:solidFill>
                      <a:schemeClr val="accent6">
                        <a:lumMod val="40000"/>
                        <a:lumOff val="60000"/>
                      </a:schemeClr>
                    </a:solidFill>
                  </a:tcPr>
                </a:tc>
                <a:extLst>
                  <a:ext uri="{0D108BD9-81ED-4DB2-BD59-A6C34878D82A}">
                    <a16:rowId xmlns:a16="http://schemas.microsoft.com/office/drawing/2014/main" val="10001"/>
                  </a:ext>
                </a:extLst>
              </a:tr>
              <a:tr h="1258833">
                <a:tc>
                  <a:txBody>
                    <a:bodyPr/>
                    <a:lstStyle/>
                    <a:p>
                      <a:r>
                        <a:rPr lang="en-ID" sz="1050" dirty="0"/>
                        <a:t>Es</a:t>
                      </a:r>
                      <a:r>
                        <a:rPr lang="id-ID" sz="1050" dirty="0"/>
                        <a:t>elon</a:t>
                      </a:r>
                      <a:r>
                        <a:rPr lang="en-ID" sz="1050" dirty="0"/>
                        <a:t> II dan UPT</a:t>
                      </a:r>
                    </a:p>
                  </a:txBody>
                  <a:tcPr marL="56697" marR="56697" marT="28348" marB="28348">
                    <a:solidFill>
                      <a:schemeClr val="accent6">
                        <a:lumMod val="40000"/>
                        <a:lumOff val="60000"/>
                      </a:schemeClr>
                    </a:solidFill>
                  </a:tcPr>
                </a:tc>
                <a:tc>
                  <a:txBody>
                    <a:bodyPr/>
                    <a:lstStyle/>
                    <a:p>
                      <a:pPr marL="0" marR="0" indent="0" algn="l" defTabSz="685800" rtl="0" eaLnBrk="1" fontAlgn="auto" latinLnBrk="0" hangingPunct="1">
                        <a:lnSpc>
                          <a:spcPct val="100000"/>
                        </a:lnSpc>
                        <a:spcBef>
                          <a:spcPts val="0"/>
                        </a:spcBef>
                        <a:spcAft>
                          <a:spcPts val="0"/>
                        </a:spcAft>
                        <a:buClrTx/>
                        <a:buSzTx/>
                        <a:buFontTx/>
                        <a:buNone/>
                        <a:defRPr/>
                      </a:pPr>
                      <a:r>
                        <a:rPr lang="en-US" sz="1050" dirty="0"/>
                        <a:t>Masing-</a:t>
                      </a:r>
                      <a:r>
                        <a:rPr lang="en-US" sz="1050" baseline="0" dirty="0"/>
                        <a:t> masing unit </a:t>
                      </a:r>
                      <a:r>
                        <a:rPr lang="en-US" sz="1050" baseline="0" dirty="0" err="1"/>
                        <a:t>kerja</a:t>
                      </a:r>
                      <a:r>
                        <a:rPr lang="id-ID" sz="1050" baseline="0" dirty="0"/>
                        <a:t> Eselon II dan Satuan Kerja</a:t>
                      </a:r>
                    </a:p>
                    <a:p>
                      <a:pPr marL="0" marR="0" indent="0" algn="l" defTabSz="685800" rtl="0" eaLnBrk="1" fontAlgn="auto" latinLnBrk="0" hangingPunct="1">
                        <a:lnSpc>
                          <a:spcPct val="100000"/>
                        </a:lnSpc>
                        <a:spcBef>
                          <a:spcPts val="0"/>
                        </a:spcBef>
                        <a:spcAft>
                          <a:spcPts val="0"/>
                        </a:spcAft>
                        <a:buClrTx/>
                        <a:buSzTx/>
                        <a:buFontTx/>
                        <a:buNone/>
                        <a:defRPr/>
                      </a:pPr>
                      <a:r>
                        <a:rPr lang="id-ID" sz="1050" dirty="0"/>
                        <a:t>(Pasal</a:t>
                      </a:r>
                      <a:r>
                        <a:rPr lang="id-ID" sz="1050" baseline="0" dirty="0"/>
                        <a:t> 4 ayat 4) </a:t>
                      </a:r>
                      <a:endParaRPr lang="en-US" sz="1050" baseline="0" dirty="0" err="1"/>
                    </a:p>
                  </a:txBody>
                  <a:tcPr marL="56697" marR="56697" marT="28348" marB="28348">
                    <a:solidFill>
                      <a:schemeClr val="accent6">
                        <a:lumMod val="40000"/>
                        <a:lumOff val="60000"/>
                      </a:schemeClr>
                    </a:solidFill>
                  </a:tcPr>
                </a:tc>
                <a:tc>
                  <a:txBody>
                    <a:bodyPr/>
                    <a:lstStyle/>
                    <a:p>
                      <a:pPr marL="0" marR="0" indent="0" algn="l" defTabSz="685800" rtl="0" eaLnBrk="1" fontAlgn="auto" latinLnBrk="0" hangingPunct="1">
                        <a:lnSpc>
                          <a:spcPct val="100000"/>
                        </a:lnSpc>
                        <a:spcBef>
                          <a:spcPts val="0"/>
                        </a:spcBef>
                        <a:spcAft>
                          <a:spcPts val="0"/>
                        </a:spcAft>
                        <a:buClrTx/>
                        <a:buSzTx/>
                        <a:buFontTx/>
                        <a:buNone/>
                        <a:defRPr/>
                      </a:pPr>
                      <a:r>
                        <a:rPr lang="en-ID" sz="1050" dirty="0"/>
                        <a:t>2 </a:t>
                      </a:r>
                      <a:r>
                        <a:rPr lang="en-ID" sz="1050" dirty="0" err="1"/>
                        <a:t>Bulan</a:t>
                      </a:r>
                      <a:r>
                        <a:rPr lang="en-ID" sz="1050" dirty="0"/>
                        <a:t> s</a:t>
                      </a:r>
                      <a:r>
                        <a:rPr lang="id-ID" sz="1050" dirty="0"/>
                        <a:t>ete</a:t>
                      </a:r>
                      <a:r>
                        <a:rPr lang="en-ID" sz="1050" dirty="0"/>
                        <a:t>l</a:t>
                      </a:r>
                      <a:r>
                        <a:rPr lang="id-ID" sz="1050" dirty="0"/>
                        <a:t>a</a:t>
                      </a:r>
                      <a:r>
                        <a:rPr lang="en-ID" sz="1050" dirty="0"/>
                        <a:t>h</a:t>
                      </a:r>
                      <a:r>
                        <a:rPr lang="en-ID" sz="1050" baseline="0" dirty="0"/>
                        <a:t> </a:t>
                      </a:r>
                      <a:r>
                        <a:rPr lang="en-ID" sz="1050" baseline="0" dirty="0" err="1"/>
                        <a:t>Renstra</a:t>
                      </a:r>
                      <a:r>
                        <a:rPr lang="en-ID" sz="1050" baseline="0" dirty="0"/>
                        <a:t> </a:t>
                      </a:r>
                      <a:r>
                        <a:rPr lang="en-ID" sz="1050" baseline="0" dirty="0" err="1"/>
                        <a:t>Eselon</a:t>
                      </a:r>
                      <a:r>
                        <a:rPr lang="en-ID" sz="1050" baseline="0" dirty="0"/>
                        <a:t> I</a:t>
                      </a:r>
                    </a:p>
                  </a:txBody>
                  <a:tcPr marL="56697" marR="56697" marT="28348" marB="28348">
                    <a:solidFill>
                      <a:schemeClr val="accent6">
                        <a:lumMod val="40000"/>
                        <a:lumOff val="60000"/>
                      </a:schemeClr>
                    </a:solidFill>
                  </a:tcPr>
                </a:tc>
                <a:tc>
                  <a:txBody>
                    <a:bodyPr/>
                    <a:lstStyle/>
                    <a:p>
                      <a:pPr marL="0" marR="0" indent="0" algn="l" defTabSz="685800" rtl="0" eaLnBrk="1" fontAlgn="auto" latinLnBrk="0" hangingPunct="1">
                        <a:lnSpc>
                          <a:spcPct val="100000"/>
                        </a:lnSpc>
                        <a:spcBef>
                          <a:spcPts val="0"/>
                        </a:spcBef>
                        <a:spcAft>
                          <a:spcPts val="0"/>
                        </a:spcAft>
                        <a:buClrTx/>
                        <a:buSzTx/>
                        <a:buFontTx/>
                        <a:buNone/>
                        <a:defRPr/>
                      </a:pPr>
                      <a:r>
                        <a:rPr lang="en-ID" sz="1050" dirty="0" err="1"/>
                        <a:t>Keputusan</a:t>
                      </a:r>
                      <a:r>
                        <a:rPr lang="en-ID" sz="1050" dirty="0"/>
                        <a:t> </a:t>
                      </a:r>
                      <a:r>
                        <a:rPr lang="en-ID" sz="1050" dirty="0" err="1"/>
                        <a:t>Pimpinan</a:t>
                      </a:r>
                      <a:r>
                        <a:rPr lang="en-ID" sz="1050" dirty="0"/>
                        <a:t> Unit </a:t>
                      </a:r>
                      <a:r>
                        <a:rPr lang="en-ID" sz="1050" dirty="0" err="1"/>
                        <a:t>Kerja</a:t>
                      </a:r>
                      <a:endParaRPr lang="en-US" sz="1050" dirty="0"/>
                    </a:p>
                    <a:p>
                      <a:endParaRPr lang="en-US" sz="1050" dirty="0"/>
                    </a:p>
                  </a:txBody>
                  <a:tcPr marL="56697" marR="56697" marT="28348" marB="28348">
                    <a:solidFill>
                      <a:schemeClr val="accent6">
                        <a:lumMod val="40000"/>
                        <a:lumOff val="60000"/>
                      </a:schemeClr>
                    </a:solidFill>
                  </a:tcPr>
                </a:tc>
                <a:tc>
                  <a:txBody>
                    <a:bodyPr/>
                    <a:lstStyle/>
                    <a:p>
                      <a:r>
                        <a:rPr lang="en-US" sz="1050" dirty="0" err="1"/>
                        <a:t>Menggambarkan</a:t>
                      </a:r>
                      <a:r>
                        <a:rPr lang="en-US" sz="1050" dirty="0"/>
                        <a:t> </a:t>
                      </a:r>
                      <a:r>
                        <a:rPr lang="en-US" sz="1050" i="1" dirty="0"/>
                        <a:t>outcome</a:t>
                      </a:r>
                      <a:r>
                        <a:rPr lang="en-US" sz="1050" dirty="0"/>
                        <a:t> yang </a:t>
                      </a:r>
                      <a:r>
                        <a:rPr lang="en-US" sz="1050" dirty="0" err="1"/>
                        <a:t>dihasilkan</a:t>
                      </a:r>
                      <a:r>
                        <a:rPr lang="en-US" sz="1050" dirty="0"/>
                        <a:t> </a:t>
                      </a:r>
                      <a:r>
                        <a:rPr lang="en-US" sz="1050" dirty="0" err="1"/>
                        <a:t>sesuai</a:t>
                      </a:r>
                      <a:r>
                        <a:rPr lang="en-US" sz="1050" dirty="0"/>
                        <a:t> </a:t>
                      </a:r>
                      <a:r>
                        <a:rPr lang="en-US" sz="1050" dirty="0" err="1"/>
                        <a:t>tugas</a:t>
                      </a:r>
                      <a:r>
                        <a:rPr lang="en-US" sz="1050" dirty="0"/>
                        <a:t>, </a:t>
                      </a:r>
                      <a:r>
                        <a:rPr lang="en-US" sz="1050" dirty="0" err="1"/>
                        <a:t>fungsi</a:t>
                      </a:r>
                      <a:r>
                        <a:rPr lang="en-US" sz="1050" dirty="0"/>
                        <a:t> dan </a:t>
                      </a:r>
                      <a:r>
                        <a:rPr lang="en-US" sz="1050" dirty="0" err="1"/>
                        <a:t>kewenangan</a:t>
                      </a:r>
                      <a:r>
                        <a:rPr lang="en-US" sz="1050" dirty="0"/>
                        <a:t> Unit </a:t>
                      </a:r>
                      <a:r>
                        <a:rPr lang="en-US" sz="1050" dirty="0" err="1"/>
                        <a:t>Kerja</a:t>
                      </a:r>
                      <a:r>
                        <a:rPr lang="en-US" sz="1050" dirty="0"/>
                        <a:t> </a:t>
                      </a:r>
                      <a:r>
                        <a:rPr lang="en-US" sz="1050" dirty="0" err="1"/>
                        <a:t>Eselon</a:t>
                      </a:r>
                      <a:r>
                        <a:rPr lang="en-US" sz="1050" dirty="0"/>
                        <a:t> II dan </a:t>
                      </a:r>
                      <a:r>
                        <a:rPr lang="en-US" sz="1050" dirty="0" err="1"/>
                        <a:t>Satuan</a:t>
                      </a:r>
                      <a:r>
                        <a:rPr lang="en-US" sz="1050" dirty="0"/>
                        <a:t> </a:t>
                      </a:r>
                      <a:r>
                        <a:rPr lang="en-US" sz="1050" dirty="0" err="1"/>
                        <a:t>Kerja</a:t>
                      </a:r>
                      <a:endParaRPr lang="en-US" sz="1050" dirty="0"/>
                    </a:p>
                  </a:txBody>
                  <a:tcPr marL="56697" marR="56697" marT="28348" marB="28348">
                    <a:solidFill>
                      <a:schemeClr val="accent6">
                        <a:lumMod val="40000"/>
                        <a:lumOff val="60000"/>
                      </a:schemeClr>
                    </a:solidFill>
                  </a:tcPr>
                </a:tc>
                <a:tc>
                  <a:txBody>
                    <a:bodyPr/>
                    <a:lstStyle/>
                    <a:p>
                      <a:pPr marL="0" marR="0" indent="0" algn="l" defTabSz="685800" rtl="0" eaLnBrk="1" fontAlgn="auto" latinLnBrk="0" hangingPunct="1">
                        <a:lnSpc>
                          <a:spcPct val="100000"/>
                        </a:lnSpc>
                        <a:spcBef>
                          <a:spcPts val="0"/>
                        </a:spcBef>
                        <a:spcAft>
                          <a:spcPts val="0"/>
                        </a:spcAft>
                        <a:buClrTx/>
                        <a:buSzTx/>
                        <a:buFontTx/>
                        <a:buNone/>
                        <a:defRPr/>
                      </a:pPr>
                      <a:r>
                        <a:rPr lang="en-US" sz="1050" dirty="0" err="1"/>
                        <a:t>Menyesuaikan</a:t>
                      </a:r>
                      <a:r>
                        <a:rPr lang="en-US" sz="1050" dirty="0"/>
                        <a:t> </a:t>
                      </a:r>
                      <a:r>
                        <a:rPr lang="en-US" sz="1050" dirty="0" err="1"/>
                        <a:t>dengan</a:t>
                      </a:r>
                      <a:r>
                        <a:rPr lang="en-US" sz="1050" dirty="0"/>
                        <a:t> </a:t>
                      </a:r>
                      <a:r>
                        <a:rPr lang="en-US" sz="1050" dirty="0" err="1"/>
                        <a:t>Renstra</a:t>
                      </a:r>
                      <a:r>
                        <a:rPr lang="en-US" sz="1050" dirty="0"/>
                        <a:t> Es</a:t>
                      </a:r>
                      <a:r>
                        <a:rPr lang="id-ID" sz="1050" dirty="0"/>
                        <a:t>elon</a:t>
                      </a:r>
                      <a:r>
                        <a:rPr lang="en-US" sz="1050" dirty="0"/>
                        <a:t> I,</a:t>
                      </a:r>
                      <a:r>
                        <a:rPr lang="en-US" sz="1050" baseline="0" dirty="0"/>
                        <a:t> </a:t>
                      </a:r>
                      <a:r>
                        <a:rPr lang="en-US" sz="1050" baseline="0" dirty="0" err="1"/>
                        <a:t>selambat</a:t>
                      </a:r>
                      <a:r>
                        <a:rPr lang="en-US" sz="1050" baseline="0" dirty="0"/>
                        <a:t> - </a:t>
                      </a:r>
                      <a:r>
                        <a:rPr lang="en-US" sz="1050" baseline="0" dirty="0" err="1"/>
                        <a:t>lambatnya</a:t>
                      </a:r>
                      <a:r>
                        <a:rPr lang="en-US" sz="1050" baseline="0" dirty="0"/>
                        <a:t> 3 </a:t>
                      </a:r>
                      <a:r>
                        <a:rPr lang="en-US" sz="1050" baseline="0" dirty="0" err="1"/>
                        <a:t>bulan</a:t>
                      </a:r>
                      <a:endParaRPr lang="en-US" sz="1050" baseline="0" dirty="0"/>
                    </a:p>
                  </a:txBody>
                  <a:tcPr marL="56697" marR="56697" marT="28348" marB="28348">
                    <a:solidFill>
                      <a:schemeClr val="accent6">
                        <a:lumMod val="40000"/>
                        <a:lumOff val="60000"/>
                      </a:schemeClr>
                    </a:solidFill>
                  </a:tcPr>
                </a:tc>
                <a:extLst>
                  <a:ext uri="{0D108BD9-81ED-4DB2-BD59-A6C34878D82A}">
                    <a16:rowId xmlns:a16="http://schemas.microsoft.com/office/drawing/2014/main" val="10002"/>
                  </a:ext>
                </a:extLst>
              </a:tr>
            </a:tbl>
          </a:graphicData>
        </a:graphic>
      </p:graphicFrame>
      <p:sp>
        <p:nvSpPr>
          <p:cNvPr id="11" name="Slide Number Placeholder 2"/>
          <p:cNvSpPr>
            <a:spLocks noGrp="1"/>
          </p:cNvSpPr>
          <p:nvPr/>
        </p:nvSpPr>
        <p:spPr>
          <a:xfrm>
            <a:off x="7113270" y="5006975"/>
            <a:ext cx="446405" cy="251460"/>
          </a:xfrm>
          <a:prstGeom prst="rect">
            <a:avLst/>
          </a:prstGeom>
          <a:solidFill>
            <a:srgbClr val="F9BE19"/>
          </a:solid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id-ID" sz="1200" b="1" i="0" u="none" strike="noStrike" kern="1200" cap="none" spc="0" normalizeH="0" baseline="0" noProof="0" dirty="0">
                <a:ln>
                  <a:noFill/>
                </a:ln>
                <a:solidFill>
                  <a:schemeClr val="tx1"/>
                </a:solidFill>
                <a:effectLst/>
                <a:uLnTx/>
                <a:uFillTx/>
                <a:latin typeface="Calibri" panose="020F0502020204030204"/>
                <a:ea typeface="+mn-ea"/>
                <a:cs typeface="+mn-cs"/>
              </a:rPr>
              <a:t>16</a:t>
            </a:r>
            <a:endParaRPr kumimoji="0" lang="en-US" sz="1200" b="1"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F5615402-0030-410C-ADD9-3378463262B5}"/>
              </a:ext>
            </a:extLst>
          </p:cNvPr>
          <p:cNvSpPr txBox="1"/>
          <p:nvPr/>
        </p:nvSpPr>
        <p:spPr>
          <a:xfrm>
            <a:off x="106679" y="4375291"/>
            <a:ext cx="7368541" cy="4616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just"/>
            <a:r>
              <a:rPr lang="sv-SE" sz="1200" dirty="0">
                <a:solidFill>
                  <a:schemeClr val="tx1">
                    <a:lumMod val="95000"/>
                    <a:lumOff val="5000"/>
                  </a:schemeClr>
                </a:solidFill>
              </a:rPr>
              <a:t>Dalam hai terdapat perubahan target tahunan dalam Renstra,</a:t>
            </a:r>
            <a:r>
              <a:rPr lang="id-ID" sz="1200" dirty="0">
                <a:solidFill>
                  <a:schemeClr val="tx1">
                    <a:lumMod val="95000"/>
                    <a:lumOff val="5000"/>
                  </a:schemeClr>
                </a:solidFill>
              </a:rPr>
              <a:t> </a:t>
            </a:r>
            <a:r>
              <a:rPr lang="sv-SE" sz="1200" dirty="0">
                <a:solidFill>
                  <a:schemeClr val="tx1">
                    <a:lumMod val="95000"/>
                    <a:lumOff val="5000"/>
                  </a:schemeClr>
                </a:solidFill>
              </a:rPr>
              <a:t>dapat dituangkan dalam Rencana Kinerja dan Perjanjian Kinerja Kementerian</a:t>
            </a:r>
            <a:r>
              <a:rPr lang="id-ID" sz="1200" dirty="0">
                <a:solidFill>
                  <a:schemeClr val="tx1">
                    <a:lumMod val="95000"/>
                    <a:lumOff val="5000"/>
                  </a:schemeClr>
                </a:solidFill>
              </a:rPr>
              <a:t> </a:t>
            </a:r>
            <a:r>
              <a:rPr lang="id-ID" sz="1200" b="1" dirty="0">
                <a:solidFill>
                  <a:schemeClr val="tx1">
                    <a:lumMod val="95000"/>
                    <a:lumOff val="5000"/>
                  </a:schemeClr>
                </a:solidFill>
              </a:rPr>
              <a:t>(Pasal 6)</a:t>
            </a:r>
            <a:endParaRPr lang="id-ID" sz="1200" dirty="0">
              <a:solidFill>
                <a:schemeClr val="tx1">
                  <a:lumMod val="95000"/>
                  <a:lumOff val="5000"/>
                </a:schemeClr>
              </a:solidFill>
            </a:endParaRPr>
          </a:p>
        </p:txBody>
      </p:sp>
    </p:spTree>
    <p:extLst>
      <p:ext uri="{BB962C8B-B14F-4D97-AF65-F5344CB8AC3E}">
        <p14:creationId xmlns:p14="http://schemas.microsoft.com/office/powerpoint/2010/main" val="16726092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600" y="144000"/>
            <a:ext cx="6520220" cy="344032"/>
          </a:xfrm>
        </p:spPr>
        <p:txBody>
          <a:bodyPr>
            <a:noAutofit/>
          </a:bodyPr>
          <a:lstStyle/>
          <a:p>
            <a:r>
              <a:rPr lang="id-ID" dirty="0"/>
              <a:t>Lanjutan ... (PENYUSUNAN RENSTRA)</a:t>
            </a: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2341393081"/>
              </p:ext>
            </p:extLst>
          </p:nvPr>
        </p:nvGraphicFramePr>
        <p:xfrm>
          <a:off x="271463" y="559953"/>
          <a:ext cx="7004685" cy="4175760"/>
        </p:xfrm>
        <a:graphic>
          <a:graphicData uri="http://schemas.openxmlformats.org/drawingml/2006/table">
            <a:tbl>
              <a:tblPr firstRow="1" bandRow="1">
                <a:tableStyleId>{E8B1032C-EA38-4F05-BA0D-38AFFFC7BED3}</a:tableStyleId>
              </a:tblPr>
              <a:tblGrid>
                <a:gridCol w="7004685">
                  <a:extLst>
                    <a:ext uri="{9D8B030D-6E8A-4147-A177-3AD203B41FA5}">
                      <a16:colId xmlns:a16="http://schemas.microsoft.com/office/drawing/2014/main" val="20000"/>
                    </a:ext>
                  </a:extLst>
                </a:gridCol>
              </a:tblGrid>
              <a:tr h="269197">
                <a:tc>
                  <a:txBody>
                    <a:bodyPr/>
                    <a:lstStyle/>
                    <a:p>
                      <a:pPr marL="0" marR="0" lvl="0" indent="0" algn="ctr" defTabSz="710565" rtl="0" eaLnBrk="1" fontAlgn="auto" latinLnBrk="0" hangingPunct="1">
                        <a:lnSpc>
                          <a:spcPct val="100000"/>
                        </a:lnSpc>
                        <a:spcBef>
                          <a:spcPts val="0"/>
                        </a:spcBef>
                        <a:spcAft>
                          <a:spcPts val="0"/>
                        </a:spcAft>
                        <a:buClrTx/>
                        <a:buSzTx/>
                        <a:buFontTx/>
                        <a:buNone/>
                        <a:defRPr/>
                      </a:pPr>
                      <a:r>
                        <a:rPr lang="id-ID" sz="1200" i="1" dirty="0">
                          <a:solidFill>
                            <a:schemeClr val="bg1"/>
                          </a:solidFill>
                        </a:rPr>
                        <a:t>OUTLINE </a:t>
                      </a:r>
                      <a:r>
                        <a:rPr lang="id-ID" sz="1200" dirty="0">
                          <a:solidFill>
                            <a:schemeClr val="bg1"/>
                          </a:solidFill>
                        </a:rPr>
                        <a:t>RENSTRA 2020-2024</a:t>
                      </a:r>
                    </a:p>
                  </a:txBody>
                  <a:tcPr>
                    <a:solidFill>
                      <a:schemeClr val="accent6">
                        <a:lumMod val="75000"/>
                      </a:schemeClr>
                    </a:solidFill>
                  </a:tcPr>
                </a:tc>
                <a:extLst>
                  <a:ext uri="{0D108BD9-81ED-4DB2-BD59-A6C34878D82A}">
                    <a16:rowId xmlns:a16="http://schemas.microsoft.com/office/drawing/2014/main" val="10000"/>
                  </a:ext>
                </a:extLst>
              </a:tr>
              <a:tr h="583261">
                <a:tc>
                  <a:txBody>
                    <a:bodyPr/>
                    <a:lstStyle/>
                    <a:p>
                      <a:r>
                        <a:rPr lang="en-US" sz="1100" b="1" dirty="0"/>
                        <a:t>BAB I PENDAHULUAN</a:t>
                      </a:r>
                    </a:p>
                    <a:p>
                      <a:r>
                        <a:rPr lang="en-US" sz="1100" dirty="0"/>
                        <a:t>I.1 </a:t>
                      </a:r>
                      <a:r>
                        <a:rPr lang="en-US" sz="1100" dirty="0" err="1"/>
                        <a:t>Kondisi</a:t>
                      </a:r>
                      <a:r>
                        <a:rPr lang="en-US" sz="1100" dirty="0"/>
                        <a:t> </a:t>
                      </a:r>
                      <a:r>
                        <a:rPr lang="en-US" sz="1100" dirty="0" err="1"/>
                        <a:t>Umum</a:t>
                      </a:r>
                      <a:endParaRPr lang="en-US" sz="1100" dirty="0"/>
                    </a:p>
                    <a:p>
                      <a:r>
                        <a:rPr lang="en-US" sz="1100" dirty="0"/>
                        <a:t>I.2 </a:t>
                      </a:r>
                      <a:r>
                        <a:rPr lang="en-US" sz="1100" dirty="0" err="1"/>
                        <a:t>Potensi</a:t>
                      </a:r>
                      <a:r>
                        <a:rPr lang="en-US" sz="1100" dirty="0"/>
                        <a:t> dan </a:t>
                      </a:r>
                      <a:r>
                        <a:rPr lang="en-US" sz="1100" dirty="0" err="1"/>
                        <a:t>Permasalahan</a:t>
                      </a:r>
                      <a:endParaRPr lang="en-US" sz="1100" dirty="0">
                        <a:solidFill>
                          <a:srgbClr val="1B2354"/>
                        </a:solidFill>
                      </a:endParaRPr>
                    </a:p>
                  </a:txBody>
                  <a:tcPr/>
                </a:tc>
                <a:extLst>
                  <a:ext uri="{0D108BD9-81ED-4DB2-BD59-A6C34878D82A}">
                    <a16:rowId xmlns:a16="http://schemas.microsoft.com/office/drawing/2014/main" val="10001"/>
                  </a:ext>
                </a:extLst>
              </a:tr>
              <a:tr h="912279">
                <a:tc>
                  <a:txBody>
                    <a:bodyPr/>
                    <a:lstStyle/>
                    <a:p>
                      <a:r>
                        <a:rPr lang="en-US" sz="1100" b="1" dirty="0"/>
                        <a:t>BAB II VISI, MISI DAN TUJUAN KEMENTERIAN /LEMBAGA</a:t>
                      </a:r>
                    </a:p>
                    <a:p>
                      <a:r>
                        <a:rPr lang="en-US" sz="1100" dirty="0"/>
                        <a:t>II.1 </a:t>
                      </a:r>
                      <a:r>
                        <a:rPr lang="en-US" sz="1100" dirty="0" err="1"/>
                        <a:t>Visi</a:t>
                      </a:r>
                      <a:r>
                        <a:rPr lang="en-US" sz="1100" dirty="0"/>
                        <a:t> Kementerian/Lembaga</a:t>
                      </a:r>
                    </a:p>
                    <a:p>
                      <a:r>
                        <a:rPr lang="en-US" sz="1100" dirty="0"/>
                        <a:t>II.2 </a:t>
                      </a:r>
                      <a:r>
                        <a:rPr lang="en-US" sz="1100" dirty="0" err="1"/>
                        <a:t>Misi</a:t>
                      </a:r>
                      <a:r>
                        <a:rPr lang="en-US" sz="1100" dirty="0"/>
                        <a:t> Kementerian/Lembaga</a:t>
                      </a:r>
                    </a:p>
                    <a:p>
                      <a:r>
                        <a:rPr lang="en-US" sz="1100" dirty="0"/>
                        <a:t>II.3 </a:t>
                      </a:r>
                      <a:r>
                        <a:rPr lang="en-US" sz="1100" dirty="0" err="1"/>
                        <a:t>Tujuan</a:t>
                      </a:r>
                      <a:r>
                        <a:rPr lang="en-US" sz="1100" dirty="0"/>
                        <a:t> Kementerian/Lembaga</a:t>
                      </a:r>
                    </a:p>
                    <a:p>
                      <a:r>
                        <a:rPr lang="en-US" sz="1100" dirty="0"/>
                        <a:t>II.4 </a:t>
                      </a:r>
                      <a:r>
                        <a:rPr lang="en-US" sz="1100" dirty="0" err="1"/>
                        <a:t>Sasaran</a:t>
                      </a:r>
                      <a:r>
                        <a:rPr lang="en-US" sz="1100" dirty="0"/>
                        <a:t> </a:t>
                      </a:r>
                      <a:r>
                        <a:rPr lang="en-US" sz="1100" dirty="0" err="1"/>
                        <a:t>Strategis</a:t>
                      </a:r>
                      <a:r>
                        <a:rPr lang="en-US" sz="1100" dirty="0"/>
                        <a:t> Kementerian/Lembaga</a:t>
                      </a:r>
                      <a:endParaRPr lang="en-US" sz="1100" dirty="0">
                        <a:solidFill>
                          <a:srgbClr val="1B2354"/>
                        </a:solidFill>
                      </a:endParaRPr>
                    </a:p>
                  </a:txBody>
                  <a:tcPr/>
                </a:tc>
                <a:extLst>
                  <a:ext uri="{0D108BD9-81ED-4DB2-BD59-A6C34878D82A}">
                    <a16:rowId xmlns:a16="http://schemas.microsoft.com/office/drawing/2014/main" val="10002"/>
                  </a:ext>
                </a:extLst>
              </a:tr>
              <a:tr h="912279">
                <a:tc>
                  <a:txBody>
                    <a:bodyPr/>
                    <a:lstStyle/>
                    <a:p>
                      <a:r>
                        <a:rPr lang="en-US" sz="1100" b="1" dirty="0"/>
                        <a:t>BAB III ARAHAN KEBIJAKAN , STRATEGI, KERANGKA REGULASI DAN KERANGKA KELEMBAGAAN</a:t>
                      </a:r>
                    </a:p>
                    <a:p>
                      <a:r>
                        <a:rPr lang="en-US" sz="1100" dirty="0"/>
                        <a:t>III.1 </a:t>
                      </a:r>
                      <a:r>
                        <a:rPr lang="en-US" sz="1100" dirty="0" err="1"/>
                        <a:t>Arahan</a:t>
                      </a:r>
                      <a:r>
                        <a:rPr lang="en-US" sz="1100" dirty="0"/>
                        <a:t> </a:t>
                      </a:r>
                      <a:r>
                        <a:rPr lang="en-US" sz="1100" dirty="0" err="1"/>
                        <a:t>Kebijakan</a:t>
                      </a:r>
                      <a:r>
                        <a:rPr lang="en-US" sz="1100" dirty="0"/>
                        <a:t> dan </a:t>
                      </a:r>
                      <a:r>
                        <a:rPr lang="en-US" sz="1100" dirty="0" err="1"/>
                        <a:t>Strategi</a:t>
                      </a:r>
                      <a:r>
                        <a:rPr lang="en-US" sz="1100" dirty="0"/>
                        <a:t> Nasional</a:t>
                      </a:r>
                    </a:p>
                    <a:p>
                      <a:r>
                        <a:rPr lang="en-US" sz="1100" dirty="0"/>
                        <a:t>III.2 </a:t>
                      </a:r>
                      <a:r>
                        <a:rPr lang="en-US" sz="1100" dirty="0" err="1"/>
                        <a:t>Arahan</a:t>
                      </a:r>
                      <a:r>
                        <a:rPr lang="en-US" sz="1100" dirty="0"/>
                        <a:t> </a:t>
                      </a:r>
                      <a:r>
                        <a:rPr lang="en-US" sz="1100" dirty="0" err="1"/>
                        <a:t>Kebijakan</a:t>
                      </a:r>
                      <a:r>
                        <a:rPr lang="en-US" sz="1100" dirty="0"/>
                        <a:t> dan </a:t>
                      </a:r>
                      <a:r>
                        <a:rPr lang="en-US" sz="1100" dirty="0" err="1"/>
                        <a:t>Strategi</a:t>
                      </a:r>
                      <a:r>
                        <a:rPr lang="en-US" sz="1100" dirty="0"/>
                        <a:t> Kementerian/Lembaga</a:t>
                      </a:r>
                    </a:p>
                    <a:p>
                      <a:r>
                        <a:rPr lang="en-US" sz="1100" dirty="0"/>
                        <a:t>III.3 </a:t>
                      </a:r>
                      <a:r>
                        <a:rPr lang="en-US" sz="1100" dirty="0" err="1"/>
                        <a:t>Kerangka</a:t>
                      </a:r>
                      <a:r>
                        <a:rPr lang="en-US" sz="1100" dirty="0"/>
                        <a:t> </a:t>
                      </a:r>
                      <a:r>
                        <a:rPr lang="en-US" sz="1100" dirty="0" err="1"/>
                        <a:t>Regulasi</a:t>
                      </a:r>
                      <a:endParaRPr lang="en-US" sz="1100" dirty="0"/>
                    </a:p>
                    <a:p>
                      <a:r>
                        <a:rPr lang="en-US" sz="1100" dirty="0"/>
                        <a:t>III.4 </a:t>
                      </a:r>
                      <a:r>
                        <a:rPr lang="en-US" sz="1100" dirty="0" err="1"/>
                        <a:t>Kerangka</a:t>
                      </a:r>
                      <a:r>
                        <a:rPr lang="en-US" sz="1100" dirty="0"/>
                        <a:t> </a:t>
                      </a:r>
                      <a:r>
                        <a:rPr lang="en-US" sz="1100" dirty="0" err="1"/>
                        <a:t>Kelembagaan</a:t>
                      </a:r>
                      <a:endParaRPr lang="en-US" sz="1100" dirty="0">
                        <a:solidFill>
                          <a:srgbClr val="1B2354"/>
                        </a:solidFill>
                      </a:endParaRPr>
                    </a:p>
                  </a:txBody>
                  <a:tcPr/>
                </a:tc>
                <a:extLst>
                  <a:ext uri="{0D108BD9-81ED-4DB2-BD59-A6C34878D82A}">
                    <a16:rowId xmlns:a16="http://schemas.microsoft.com/office/drawing/2014/main" val="10003"/>
                  </a:ext>
                </a:extLst>
              </a:tr>
              <a:tr h="583261">
                <a:tc>
                  <a:txBody>
                    <a:bodyPr/>
                    <a:lstStyle/>
                    <a:p>
                      <a:r>
                        <a:rPr lang="en-US" sz="1100" b="1" dirty="0"/>
                        <a:t>BAB IV TARGET KINERJA DAN KERANGKA PENDANAAN</a:t>
                      </a:r>
                    </a:p>
                    <a:p>
                      <a:r>
                        <a:rPr lang="en-US" sz="1100" dirty="0"/>
                        <a:t>IV.1 Target </a:t>
                      </a:r>
                      <a:r>
                        <a:rPr lang="en-US" sz="1100" dirty="0" err="1"/>
                        <a:t>Kinerja</a:t>
                      </a:r>
                      <a:endParaRPr lang="en-US" sz="1100" dirty="0"/>
                    </a:p>
                    <a:p>
                      <a:r>
                        <a:rPr lang="en-US" sz="1100" dirty="0"/>
                        <a:t>IV.2 </a:t>
                      </a:r>
                      <a:r>
                        <a:rPr lang="en-US" sz="1100" dirty="0" err="1"/>
                        <a:t>Kerangka</a:t>
                      </a:r>
                      <a:r>
                        <a:rPr lang="en-US" sz="1100" dirty="0"/>
                        <a:t> </a:t>
                      </a:r>
                      <a:r>
                        <a:rPr lang="en-US" sz="1100" dirty="0" err="1"/>
                        <a:t>Pendanaan</a:t>
                      </a:r>
                      <a:endParaRPr lang="en-US" sz="1100" dirty="0">
                        <a:solidFill>
                          <a:srgbClr val="1B2354"/>
                        </a:solidFill>
                      </a:endParaRPr>
                    </a:p>
                  </a:txBody>
                  <a:tcPr/>
                </a:tc>
                <a:extLst>
                  <a:ext uri="{0D108BD9-81ED-4DB2-BD59-A6C34878D82A}">
                    <a16:rowId xmlns:a16="http://schemas.microsoft.com/office/drawing/2014/main" val="10004"/>
                  </a:ext>
                </a:extLst>
              </a:tr>
              <a:tr h="254242">
                <a:tc>
                  <a:txBody>
                    <a:bodyPr/>
                    <a:lstStyle/>
                    <a:p>
                      <a:pPr marL="0" marR="0" lvl="0" indent="0" algn="l" defTabSz="710565" rtl="0" eaLnBrk="1" fontAlgn="auto" latinLnBrk="0" hangingPunct="1">
                        <a:lnSpc>
                          <a:spcPct val="100000"/>
                        </a:lnSpc>
                        <a:spcBef>
                          <a:spcPts val="0"/>
                        </a:spcBef>
                        <a:spcAft>
                          <a:spcPts val="0"/>
                        </a:spcAft>
                        <a:buClrTx/>
                        <a:buSzTx/>
                        <a:buFontTx/>
                        <a:buNone/>
                        <a:defRPr/>
                      </a:pPr>
                      <a:r>
                        <a:rPr lang="en-US" sz="1100" b="1" dirty="0"/>
                        <a:t>BAB V PENUTUP</a:t>
                      </a:r>
                      <a:endParaRPr lang="en-US" sz="1100" b="1" dirty="0">
                        <a:solidFill>
                          <a:srgbClr val="1B2354"/>
                        </a:solidFill>
                      </a:endParaRPr>
                    </a:p>
                  </a:txBody>
                  <a:tcPr/>
                </a:tc>
                <a:extLst>
                  <a:ext uri="{0D108BD9-81ED-4DB2-BD59-A6C34878D82A}">
                    <a16:rowId xmlns:a16="http://schemas.microsoft.com/office/drawing/2014/main" val="10005"/>
                  </a:ext>
                </a:extLst>
              </a:tr>
              <a:tr h="583261">
                <a:tc>
                  <a:txBody>
                    <a:bodyPr/>
                    <a:lstStyle/>
                    <a:p>
                      <a:r>
                        <a:rPr lang="en-US" sz="1100" b="1" dirty="0"/>
                        <a:t>LAMPIRAN</a:t>
                      </a:r>
                    </a:p>
                    <a:p>
                      <a:r>
                        <a:rPr lang="en-US" sz="1100" dirty="0"/>
                        <a:t>Lampiran 1 : </a:t>
                      </a:r>
                      <a:r>
                        <a:rPr lang="en-US" sz="1100" dirty="0" err="1"/>
                        <a:t>Matriks</a:t>
                      </a:r>
                      <a:r>
                        <a:rPr lang="en-US" sz="1100" dirty="0"/>
                        <a:t> </a:t>
                      </a:r>
                      <a:r>
                        <a:rPr lang="en-US" sz="1100" dirty="0" err="1"/>
                        <a:t>Kinerja</a:t>
                      </a:r>
                      <a:r>
                        <a:rPr lang="en-US" sz="1100" dirty="0"/>
                        <a:t> dan </a:t>
                      </a:r>
                      <a:r>
                        <a:rPr lang="en-US" sz="1100" dirty="0" err="1"/>
                        <a:t>Pendanaan</a:t>
                      </a:r>
                      <a:r>
                        <a:rPr lang="en-US" sz="1100" dirty="0"/>
                        <a:t> Kementerian/Lembaga</a:t>
                      </a:r>
                    </a:p>
                    <a:p>
                      <a:r>
                        <a:rPr lang="en-US" sz="1100" dirty="0"/>
                        <a:t>Lampiran 2 : </a:t>
                      </a:r>
                      <a:r>
                        <a:rPr lang="en-US" sz="1100" dirty="0" err="1"/>
                        <a:t>Matriks</a:t>
                      </a:r>
                      <a:r>
                        <a:rPr lang="en-US" sz="1100" dirty="0"/>
                        <a:t> </a:t>
                      </a:r>
                      <a:r>
                        <a:rPr lang="en-US" sz="1100" dirty="0" err="1"/>
                        <a:t>Kerangka</a:t>
                      </a:r>
                      <a:r>
                        <a:rPr lang="en-US" sz="1100" dirty="0"/>
                        <a:t> </a:t>
                      </a:r>
                      <a:r>
                        <a:rPr lang="en-US" sz="1100" dirty="0" err="1"/>
                        <a:t>Regulasi</a:t>
                      </a:r>
                      <a:endParaRPr lang="en-US" sz="1100" dirty="0">
                        <a:solidFill>
                          <a:srgbClr val="1B2354"/>
                        </a:solidFill>
                      </a:endParaRPr>
                    </a:p>
                  </a:txBody>
                  <a:tcPr/>
                </a:tc>
                <a:extLst>
                  <a:ext uri="{0D108BD9-81ED-4DB2-BD59-A6C34878D82A}">
                    <a16:rowId xmlns:a16="http://schemas.microsoft.com/office/drawing/2014/main" val="10006"/>
                  </a:ext>
                </a:extLst>
              </a:tr>
            </a:tbl>
          </a:graphicData>
        </a:graphic>
      </p:graphicFrame>
      <p:sp>
        <p:nvSpPr>
          <p:cNvPr id="8" name="Slide Number Placeholder 2"/>
          <p:cNvSpPr>
            <a:spLocks noGrp="1"/>
          </p:cNvSpPr>
          <p:nvPr/>
        </p:nvSpPr>
        <p:spPr>
          <a:xfrm>
            <a:off x="7113270" y="5006975"/>
            <a:ext cx="446405" cy="251460"/>
          </a:xfrm>
          <a:prstGeom prst="rect">
            <a:avLst/>
          </a:prstGeom>
          <a:solidFill>
            <a:srgbClr val="F9BE19"/>
          </a:solid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5502A5B-6024-440D-A5A9-5A109256076E}" type="slidenum">
              <a:rPr kumimoji="0" lang="en-US" sz="1200" b="1" i="0" u="none" strike="noStrike" kern="1200" cap="none" spc="0" normalizeH="0" baseline="0" noProof="0" smtClean="0">
                <a:ln>
                  <a:noFill/>
                </a:ln>
                <a:solidFill>
                  <a:schemeClr val="tx1"/>
                </a:solidFill>
                <a:effectLst/>
                <a:uLnTx/>
                <a:uFillTx/>
                <a:latin typeface="Calibri" panose="020F0502020204030204"/>
                <a:ea typeface="+mn-ea"/>
                <a:cs typeface="+mn-cs"/>
              </a:rPr>
              <a:t>21</a:t>
            </a:fld>
            <a:endParaRPr kumimoji="0" lang="en-US" sz="1200" b="1"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
        <p:nvSpPr>
          <p:cNvPr id="5" name="TextBox 4"/>
          <p:cNvSpPr txBox="1"/>
          <p:nvPr/>
        </p:nvSpPr>
        <p:spPr>
          <a:xfrm>
            <a:off x="239563" y="4728855"/>
            <a:ext cx="2808000" cy="252000"/>
          </a:xfrm>
          <a:prstGeom prst="rect">
            <a:avLst/>
          </a:prstGeom>
          <a:noFill/>
        </p:spPr>
        <p:txBody>
          <a:bodyPr wrap="square" rtlCol="0">
            <a:spAutoFit/>
          </a:bodyPr>
          <a:lstStyle/>
          <a:p>
            <a:r>
              <a:rPr lang="id-ID" sz="1000" b="1" dirty="0"/>
              <a:t>Sumber: Permen Bappenas Nomor 5 Tahun 2019</a:t>
            </a:r>
          </a:p>
        </p:txBody>
      </p:sp>
    </p:spTree>
    <p:extLst>
      <p:ext uri="{BB962C8B-B14F-4D97-AF65-F5344CB8AC3E}">
        <p14:creationId xmlns:p14="http://schemas.microsoft.com/office/powerpoint/2010/main" val="6339187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0678" y="74417"/>
            <a:ext cx="6520220" cy="344032"/>
          </a:xfrm>
        </p:spPr>
        <p:txBody>
          <a:bodyPr>
            <a:noAutofit/>
          </a:bodyPr>
          <a:lstStyle/>
          <a:p>
            <a:r>
              <a:rPr lang="id-ID" dirty="0"/>
              <a:t>Lanjutan ... </a:t>
            </a:r>
            <a:r>
              <a:rPr lang="en-US" dirty="0"/>
              <a:t>(</a:t>
            </a:r>
            <a:r>
              <a:rPr lang="id-ID" dirty="0"/>
              <a:t>STRUKTUR RENSTRA </a:t>
            </a:r>
            <a:r>
              <a:rPr lang="en-US" dirty="0"/>
              <a:t>)</a:t>
            </a:r>
          </a:p>
        </p:txBody>
      </p:sp>
      <p:sp>
        <p:nvSpPr>
          <p:cNvPr id="4" name="Title 1"/>
          <p:cNvSpPr>
            <a:spLocks noGrp="1"/>
          </p:cNvSpPr>
          <p:nvPr/>
        </p:nvSpPr>
        <p:spPr>
          <a:xfrm>
            <a:off x="2083635" y="469043"/>
            <a:ext cx="2976880" cy="398780"/>
          </a:xfrm>
          <a:prstGeom prst="rect">
            <a:avLst/>
          </a:prstGeom>
          <a:solidFill>
            <a:schemeClr val="accent6">
              <a:lumMod val="40000"/>
              <a:lumOff val="60000"/>
            </a:schemeClr>
          </a:solidFill>
        </p:spPr>
        <p:txBody>
          <a:bodyPr vert="horz" lIns="56697" tIns="28348" rIns="56697" bIns="28348" rtlCol="0" anchor="ctr">
            <a:noAutofit/>
          </a:bodyPr>
          <a:lstStyle>
            <a:lvl1pPr algn="l" defTabSz="914400" rtl="0" eaLnBrk="1" latinLnBrk="0" hangingPunct="1">
              <a:lnSpc>
                <a:spcPct val="90000"/>
              </a:lnSpc>
              <a:spcBef>
                <a:spcPct val="0"/>
              </a:spcBef>
              <a:buNone/>
              <a:defRPr sz="2800" b="1" kern="1200">
                <a:solidFill>
                  <a:schemeClr val="tx1"/>
                </a:solidFill>
                <a:latin typeface="+mn-lt"/>
                <a:ea typeface="+mj-ea"/>
                <a:cs typeface="+mj-cs"/>
              </a:defRPr>
            </a:lvl1pPr>
          </a:lstStyle>
          <a:p>
            <a:pPr algn="ctr"/>
            <a:r>
              <a:rPr lang="id-ID" sz="1240" dirty="0"/>
              <a:t>STRUKTUR RENSTRA 2020-2024</a:t>
            </a:r>
          </a:p>
        </p:txBody>
      </p:sp>
      <p:grpSp>
        <p:nvGrpSpPr>
          <p:cNvPr id="5" name="Group 4"/>
          <p:cNvGrpSpPr/>
          <p:nvPr/>
        </p:nvGrpSpPr>
        <p:grpSpPr>
          <a:xfrm>
            <a:off x="555517" y="885421"/>
            <a:ext cx="6448641" cy="3885521"/>
            <a:chOff x="629167" y="958994"/>
            <a:chExt cx="6448641" cy="3885521"/>
          </a:xfrm>
        </p:grpSpPr>
        <p:cxnSp>
          <p:nvCxnSpPr>
            <p:cNvPr id="6" name="Straight Connector 5"/>
            <p:cNvCxnSpPr/>
            <p:nvPr/>
          </p:nvCxnSpPr>
          <p:spPr>
            <a:xfrm>
              <a:off x="4546828" y="1795270"/>
              <a:ext cx="721449"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46828" y="3661052"/>
              <a:ext cx="721449"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5268277" y="958994"/>
              <a:ext cx="1809531" cy="3885521"/>
            </a:xfrm>
            <a:prstGeom prst="rect">
              <a:avLst/>
            </a:prstGeom>
            <a:solidFill>
              <a:srgbClr val="7BB4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b="1" dirty="0">
                <a:solidFill>
                  <a:schemeClr val="bg1"/>
                </a:solidFill>
              </a:endParaRPr>
            </a:p>
          </p:txBody>
        </p:sp>
        <p:cxnSp>
          <p:nvCxnSpPr>
            <p:cNvPr id="9" name="Straight Connector 8"/>
            <p:cNvCxnSpPr>
              <a:endCxn id="23" idx="1"/>
            </p:cNvCxnSpPr>
            <p:nvPr/>
          </p:nvCxnSpPr>
          <p:spPr>
            <a:xfrm>
              <a:off x="4546828" y="4446273"/>
              <a:ext cx="823402"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629167" y="1047233"/>
              <a:ext cx="1528118" cy="1496073"/>
            </a:xfrm>
            <a:prstGeom prst="rect">
              <a:avLst/>
            </a:prstGeom>
            <a:solidFill>
              <a:srgbClr val="7BB4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16778" y="1637145"/>
              <a:ext cx="1352894" cy="825649"/>
            </a:xfrm>
            <a:prstGeom prst="rect">
              <a:avLst/>
            </a:prstGeom>
            <a:solidFill>
              <a:srgbClr val="F1F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b="1" dirty="0"/>
            </a:p>
          </p:txBody>
        </p:sp>
        <p:sp>
          <p:nvSpPr>
            <p:cNvPr id="12" name="Rectangle 11"/>
            <p:cNvSpPr/>
            <p:nvPr/>
          </p:nvSpPr>
          <p:spPr>
            <a:xfrm>
              <a:off x="722871" y="1174227"/>
              <a:ext cx="1340708" cy="231594"/>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rPr>
                <a:t>VISI</a:t>
              </a:r>
            </a:p>
          </p:txBody>
        </p:sp>
        <p:sp>
          <p:nvSpPr>
            <p:cNvPr id="13" name="Rectangle 12"/>
            <p:cNvSpPr/>
            <p:nvPr/>
          </p:nvSpPr>
          <p:spPr>
            <a:xfrm>
              <a:off x="765526" y="1741796"/>
              <a:ext cx="1255398" cy="231594"/>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rPr>
                <a:t>MISI</a:t>
              </a:r>
              <a:endParaRPr lang="en-US" sz="1000" dirty="0">
                <a:solidFill>
                  <a:schemeClr val="tx1"/>
                </a:solidFill>
              </a:endParaRPr>
            </a:p>
          </p:txBody>
        </p:sp>
        <p:sp>
          <p:nvSpPr>
            <p:cNvPr id="14" name="Rectangle 13"/>
            <p:cNvSpPr/>
            <p:nvPr/>
          </p:nvSpPr>
          <p:spPr>
            <a:xfrm>
              <a:off x="765526" y="2124731"/>
              <a:ext cx="1255398" cy="231594"/>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rPr>
                <a:t>TUJUAN</a:t>
              </a:r>
            </a:p>
          </p:txBody>
        </p:sp>
        <p:sp>
          <p:nvSpPr>
            <p:cNvPr id="15" name="Rectangle 14"/>
            <p:cNvSpPr/>
            <p:nvPr/>
          </p:nvSpPr>
          <p:spPr>
            <a:xfrm>
              <a:off x="629167" y="2714800"/>
              <a:ext cx="1528118" cy="465451"/>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rPr>
                <a:t>ARAH KEBIJAKAN DAN STRATEGI</a:t>
              </a:r>
            </a:p>
          </p:txBody>
        </p:sp>
        <p:sp>
          <p:nvSpPr>
            <p:cNvPr id="16" name="Rectangle 15"/>
            <p:cNvSpPr/>
            <p:nvPr/>
          </p:nvSpPr>
          <p:spPr>
            <a:xfrm>
              <a:off x="629167" y="3356632"/>
              <a:ext cx="1528118" cy="60884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rPr>
                <a:t>PROGRAM:</a:t>
              </a:r>
            </a:p>
            <a:p>
              <a:pPr algn="ctr"/>
              <a:r>
                <a:rPr lang="en-US" sz="1000" b="1" dirty="0">
                  <a:solidFill>
                    <a:schemeClr val="tx1"/>
                  </a:solidFill>
                </a:rPr>
                <a:t>PROGRAM GENERIK DAN</a:t>
              </a:r>
            </a:p>
            <a:p>
              <a:pPr algn="ctr"/>
              <a:r>
                <a:rPr lang="en-US" sz="1000" b="1" dirty="0">
                  <a:solidFill>
                    <a:schemeClr val="tx1"/>
                  </a:solidFill>
                </a:rPr>
                <a:t>PROGRAM TEKNIS</a:t>
              </a:r>
            </a:p>
          </p:txBody>
        </p:sp>
        <p:sp>
          <p:nvSpPr>
            <p:cNvPr id="17" name="Rectangle 16"/>
            <p:cNvSpPr/>
            <p:nvPr/>
          </p:nvSpPr>
          <p:spPr>
            <a:xfrm>
              <a:off x="629167" y="4141854"/>
              <a:ext cx="1528118" cy="60884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rPr>
                <a:t>KEGIATAN</a:t>
              </a:r>
            </a:p>
          </p:txBody>
        </p:sp>
        <p:sp>
          <p:nvSpPr>
            <p:cNvPr id="18" name="Rectangle 17"/>
            <p:cNvSpPr/>
            <p:nvPr/>
          </p:nvSpPr>
          <p:spPr>
            <a:xfrm>
              <a:off x="2977678" y="3356632"/>
              <a:ext cx="1604318" cy="608839"/>
            </a:xfrm>
            <a:prstGeom prst="rect">
              <a:avLst/>
            </a:prstGeom>
            <a:solidFill>
              <a:srgbClr val="F1F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rPr>
                <a:t>SASARAN PROGRAM</a:t>
              </a:r>
            </a:p>
            <a:p>
              <a:pPr algn="ctr"/>
              <a:r>
                <a:rPr lang="en-US" sz="1000" b="1" dirty="0">
                  <a:solidFill>
                    <a:schemeClr val="tx1"/>
                  </a:solidFill>
                </a:rPr>
                <a:t>(</a:t>
              </a:r>
              <a:r>
                <a:rPr lang="en-US" sz="1000" b="1" i="1" dirty="0">
                  <a:solidFill>
                    <a:schemeClr val="tx1"/>
                  </a:solidFill>
                </a:rPr>
                <a:t>OUTCOME</a:t>
              </a:r>
              <a:r>
                <a:rPr lang="en-US" sz="1000" b="1" dirty="0">
                  <a:solidFill>
                    <a:schemeClr val="tx1"/>
                  </a:solidFill>
                </a:rPr>
                <a:t>)</a:t>
              </a:r>
            </a:p>
          </p:txBody>
        </p:sp>
        <p:sp>
          <p:nvSpPr>
            <p:cNvPr id="19" name="Rectangle 18"/>
            <p:cNvSpPr/>
            <p:nvPr/>
          </p:nvSpPr>
          <p:spPr>
            <a:xfrm>
              <a:off x="2977678" y="1047233"/>
              <a:ext cx="1604318" cy="1496073"/>
            </a:xfrm>
            <a:prstGeom prst="rect">
              <a:avLst/>
            </a:prstGeom>
            <a:solidFill>
              <a:srgbClr val="F1F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rPr>
                <a:t>SASARAN STRATEGIS KEMENTERIAN/LEMBAGA (</a:t>
              </a:r>
              <a:r>
                <a:rPr lang="en-US" sz="1000" b="1" i="1" dirty="0">
                  <a:solidFill>
                    <a:schemeClr val="tx1"/>
                  </a:solidFill>
                </a:rPr>
                <a:t>OUTCOME</a:t>
              </a:r>
              <a:r>
                <a:rPr lang="en-US" sz="1000" b="1" dirty="0">
                  <a:solidFill>
                    <a:schemeClr val="tx1"/>
                  </a:solidFill>
                </a:rPr>
                <a:t>/</a:t>
              </a:r>
              <a:r>
                <a:rPr lang="en-US" sz="1000" b="1" i="1" dirty="0">
                  <a:solidFill>
                    <a:schemeClr val="tx1"/>
                  </a:solidFill>
                </a:rPr>
                <a:t>IMPACT</a:t>
              </a:r>
              <a:r>
                <a:rPr lang="en-US" sz="1000" b="1" dirty="0">
                  <a:solidFill>
                    <a:schemeClr val="tx1"/>
                  </a:solidFill>
                </a:rPr>
                <a:t>)</a:t>
              </a:r>
            </a:p>
          </p:txBody>
        </p:sp>
        <p:sp>
          <p:nvSpPr>
            <p:cNvPr id="20" name="Rectangle 19"/>
            <p:cNvSpPr/>
            <p:nvPr/>
          </p:nvSpPr>
          <p:spPr>
            <a:xfrm>
              <a:off x="2977678" y="4141854"/>
              <a:ext cx="1604318" cy="608839"/>
            </a:xfrm>
            <a:prstGeom prst="rect">
              <a:avLst/>
            </a:prstGeom>
            <a:solidFill>
              <a:srgbClr val="FBFF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rPr>
                <a:t>SASARAN KEGIATAN</a:t>
              </a:r>
            </a:p>
          </p:txBody>
        </p:sp>
        <p:sp>
          <p:nvSpPr>
            <p:cNvPr id="21" name="Rectangle 20"/>
            <p:cNvSpPr/>
            <p:nvPr/>
          </p:nvSpPr>
          <p:spPr>
            <a:xfrm>
              <a:off x="5370230" y="3356632"/>
              <a:ext cx="1604318" cy="608839"/>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rPr>
                <a:t>ESELON I</a:t>
              </a:r>
            </a:p>
          </p:txBody>
        </p:sp>
        <p:sp>
          <p:nvSpPr>
            <p:cNvPr id="22" name="Rectangle 21"/>
            <p:cNvSpPr/>
            <p:nvPr/>
          </p:nvSpPr>
          <p:spPr>
            <a:xfrm>
              <a:off x="5370883" y="1047233"/>
              <a:ext cx="1604318" cy="1496073"/>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rPr>
                <a:t>ORGANISASI KEMENTERIAN/LEMBAGA</a:t>
              </a:r>
            </a:p>
            <a:p>
              <a:pPr algn="ctr"/>
              <a:endParaRPr lang="en-US" sz="1000" b="1" dirty="0">
                <a:solidFill>
                  <a:schemeClr val="tx1"/>
                </a:solidFill>
              </a:endParaRPr>
            </a:p>
            <a:p>
              <a:pPr algn="ctr"/>
              <a:r>
                <a:rPr lang="en-US" sz="1000" b="1" dirty="0">
                  <a:solidFill>
                    <a:schemeClr val="tx1"/>
                  </a:solidFill>
                </a:rPr>
                <a:t>LEMBAGA TINGGI</a:t>
              </a:r>
            </a:p>
          </p:txBody>
        </p:sp>
        <p:sp>
          <p:nvSpPr>
            <p:cNvPr id="23" name="Rectangle 22"/>
            <p:cNvSpPr/>
            <p:nvPr/>
          </p:nvSpPr>
          <p:spPr>
            <a:xfrm>
              <a:off x="5370230" y="4141853"/>
              <a:ext cx="1604318" cy="60884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rPr>
                <a:t>ESELON II</a:t>
              </a:r>
            </a:p>
          </p:txBody>
        </p:sp>
        <p:cxnSp>
          <p:nvCxnSpPr>
            <p:cNvPr id="24" name="Straight Arrow Connector 23"/>
            <p:cNvCxnSpPr>
              <a:endCxn id="11" idx="0"/>
            </p:cNvCxnSpPr>
            <p:nvPr/>
          </p:nvCxnSpPr>
          <p:spPr>
            <a:xfrm>
              <a:off x="1393225" y="1405821"/>
              <a:ext cx="0" cy="231324"/>
            </a:xfrm>
            <a:prstGeom prst="straightConnector1">
              <a:avLst/>
            </a:prstGeom>
            <a:ln w="127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endCxn id="14" idx="0"/>
            </p:cNvCxnSpPr>
            <p:nvPr/>
          </p:nvCxnSpPr>
          <p:spPr>
            <a:xfrm>
              <a:off x="1393225" y="1973120"/>
              <a:ext cx="0" cy="151611"/>
            </a:xfrm>
            <a:prstGeom prst="straightConnector1">
              <a:avLst/>
            </a:prstGeom>
            <a:ln w="127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10" idx="2"/>
              <a:endCxn id="15" idx="0"/>
            </p:cNvCxnSpPr>
            <p:nvPr/>
          </p:nvCxnSpPr>
          <p:spPr>
            <a:xfrm>
              <a:off x="1393226" y="2543306"/>
              <a:ext cx="0" cy="171494"/>
            </a:xfrm>
            <a:prstGeom prst="straightConnector1">
              <a:avLst/>
            </a:prstGeom>
            <a:ln w="127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15" idx="2"/>
            </p:cNvCxnSpPr>
            <p:nvPr/>
          </p:nvCxnSpPr>
          <p:spPr>
            <a:xfrm>
              <a:off x="1393226" y="3180251"/>
              <a:ext cx="0" cy="176381"/>
            </a:xfrm>
            <a:prstGeom prst="straightConnector1">
              <a:avLst/>
            </a:prstGeom>
            <a:ln w="127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16" idx="2"/>
              <a:endCxn id="17" idx="0"/>
            </p:cNvCxnSpPr>
            <p:nvPr/>
          </p:nvCxnSpPr>
          <p:spPr>
            <a:xfrm>
              <a:off x="1393226" y="3965472"/>
              <a:ext cx="0" cy="176382"/>
            </a:xfrm>
            <a:prstGeom prst="straightConnector1">
              <a:avLst/>
            </a:prstGeom>
            <a:ln w="127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endCxn id="18" idx="0"/>
            </p:cNvCxnSpPr>
            <p:nvPr/>
          </p:nvCxnSpPr>
          <p:spPr>
            <a:xfrm>
              <a:off x="3779837" y="2543306"/>
              <a:ext cx="0" cy="813326"/>
            </a:xfrm>
            <a:prstGeom prst="straightConnector1">
              <a:avLst/>
            </a:prstGeom>
            <a:ln w="127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endCxn id="20" idx="0"/>
            </p:cNvCxnSpPr>
            <p:nvPr/>
          </p:nvCxnSpPr>
          <p:spPr>
            <a:xfrm>
              <a:off x="3779837" y="3965472"/>
              <a:ext cx="0" cy="176382"/>
            </a:xfrm>
            <a:prstGeom prst="straightConnector1">
              <a:avLst/>
            </a:prstGeom>
            <a:ln w="127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22" idx="2"/>
              <a:endCxn id="21" idx="0"/>
            </p:cNvCxnSpPr>
            <p:nvPr/>
          </p:nvCxnSpPr>
          <p:spPr>
            <a:xfrm flipH="1">
              <a:off x="6172389" y="2543306"/>
              <a:ext cx="653" cy="813326"/>
            </a:xfrm>
            <a:prstGeom prst="straightConnector1">
              <a:avLst/>
            </a:prstGeom>
            <a:ln w="127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21" idx="2"/>
              <a:endCxn id="23" idx="0"/>
            </p:cNvCxnSpPr>
            <p:nvPr/>
          </p:nvCxnSpPr>
          <p:spPr>
            <a:xfrm>
              <a:off x="6172389" y="3965471"/>
              <a:ext cx="0" cy="176382"/>
            </a:xfrm>
            <a:prstGeom prst="straightConnector1">
              <a:avLst/>
            </a:prstGeom>
            <a:ln w="127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a:stCxn id="10" idx="3"/>
              <a:endCxn id="19" idx="1"/>
            </p:cNvCxnSpPr>
            <p:nvPr/>
          </p:nvCxnSpPr>
          <p:spPr>
            <a:xfrm>
              <a:off x="2157285" y="1795270"/>
              <a:ext cx="820393"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stCxn id="16" idx="3"/>
              <a:endCxn id="18" idx="1"/>
            </p:cNvCxnSpPr>
            <p:nvPr/>
          </p:nvCxnSpPr>
          <p:spPr>
            <a:xfrm>
              <a:off x="2157285" y="3661052"/>
              <a:ext cx="820393"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a:stCxn id="17" idx="3"/>
              <a:endCxn id="20" idx="1"/>
            </p:cNvCxnSpPr>
            <p:nvPr/>
          </p:nvCxnSpPr>
          <p:spPr>
            <a:xfrm>
              <a:off x="2157285" y="4446274"/>
              <a:ext cx="820393"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36" name="Slide Number Placeholder 2"/>
          <p:cNvSpPr>
            <a:spLocks noGrp="1"/>
          </p:cNvSpPr>
          <p:nvPr/>
        </p:nvSpPr>
        <p:spPr>
          <a:xfrm>
            <a:off x="7113270" y="5006975"/>
            <a:ext cx="446405" cy="251460"/>
          </a:xfrm>
          <a:prstGeom prst="rect">
            <a:avLst/>
          </a:prstGeom>
          <a:solidFill>
            <a:srgbClr val="F9BE19"/>
          </a:solid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5502A5B-6024-440D-A5A9-5A109256076E}" type="slidenum">
              <a:rPr kumimoji="0" lang="en-US" sz="1200" b="1" i="0" u="none" strike="noStrike" kern="1200" cap="none" spc="0" normalizeH="0" baseline="0" noProof="0" smtClean="0">
                <a:ln>
                  <a:noFill/>
                </a:ln>
                <a:solidFill>
                  <a:schemeClr val="tx1"/>
                </a:solidFill>
                <a:effectLst/>
                <a:uLnTx/>
                <a:uFillTx/>
                <a:latin typeface="Calibri" panose="020F0502020204030204"/>
                <a:ea typeface="+mn-ea"/>
                <a:cs typeface="+mn-cs"/>
              </a:rPr>
              <a:t>22</a:t>
            </a:fld>
            <a:endParaRPr kumimoji="0" lang="en-US" sz="1200" b="1"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
        <p:nvSpPr>
          <p:cNvPr id="2" name="TextBox 1"/>
          <p:cNvSpPr txBox="1"/>
          <p:nvPr/>
        </p:nvSpPr>
        <p:spPr>
          <a:xfrm>
            <a:off x="483938" y="4683917"/>
            <a:ext cx="2875950" cy="246221"/>
          </a:xfrm>
          <a:prstGeom prst="rect">
            <a:avLst/>
          </a:prstGeom>
          <a:noFill/>
        </p:spPr>
        <p:txBody>
          <a:bodyPr wrap="square" rtlCol="0">
            <a:spAutoFit/>
          </a:bodyPr>
          <a:lstStyle/>
          <a:p>
            <a:r>
              <a:rPr lang="id-ID" sz="1000" b="1" dirty="0"/>
              <a:t>Sumber: Permen Bappenas Nomor 5 Tahun 2019</a:t>
            </a:r>
          </a:p>
        </p:txBody>
      </p:sp>
    </p:spTree>
    <p:extLst>
      <p:ext uri="{BB962C8B-B14F-4D97-AF65-F5344CB8AC3E}">
        <p14:creationId xmlns:p14="http://schemas.microsoft.com/office/powerpoint/2010/main" val="33643726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600" y="144000"/>
            <a:ext cx="6520220" cy="344032"/>
          </a:xfrm>
        </p:spPr>
        <p:txBody>
          <a:bodyPr>
            <a:noAutofit/>
          </a:bodyPr>
          <a:lstStyle/>
          <a:p>
            <a:r>
              <a:rPr lang="id-ID" dirty="0"/>
              <a:t>Lanjutan ... </a:t>
            </a:r>
            <a:r>
              <a:rPr lang="en-US" dirty="0"/>
              <a:t>(</a:t>
            </a:r>
            <a:r>
              <a:rPr lang="id-ID" dirty="0"/>
              <a:t>HUBUNGAN STRUKTUR-SASARAN-INDIKATOR</a:t>
            </a:r>
            <a:r>
              <a:rPr lang="en-US" dirty="0"/>
              <a:t>)</a:t>
            </a:r>
          </a:p>
        </p:txBody>
      </p:sp>
      <p:sp>
        <p:nvSpPr>
          <p:cNvPr id="4" name="Title 1"/>
          <p:cNvSpPr>
            <a:spLocks noGrp="1"/>
          </p:cNvSpPr>
          <p:nvPr/>
        </p:nvSpPr>
        <p:spPr>
          <a:xfrm>
            <a:off x="2205336" y="611183"/>
            <a:ext cx="2976880" cy="398780"/>
          </a:xfrm>
          <a:prstGeom prst="rect">
            <a:avLst/>
          </a:prstGeom>
          <a:solidFill>
            <a:schemeClr val="accent6">
              <a:lumMod val="40000"/>
              <a:lumOff val="60000"/>
            </a:schemeClr>
          </a:solidFill>
        </p:spPr>
        <p:txBody>
          <a:bodyPr vert="horz" lIns="56697" tIns="28348" rIns="56697" bIns="28348" rtlCol="0" anchor="ctr">
            <a:noAutofit/>
          </a:bodyPr>
          <a:lstStyle>
            <a:lvl1pPr algn="l" defTabSz="914400" rtl="0" eaLnBrk="1" latinLnBrk="0" hangingPunct="1">
              <a:lnSpc>
                <a:spcPct val="90000"/>
              </a:lnSpc>
              <a:spcBef>
                <a:spcPct val="0"/>
              </a:spcBef>
              <a:buNone/>
              <a:defRPr sz="2800" b="1" kern="1200">
                <a:solidFill>
                  <a:schemeClr val="tx1"/>
                </a:solidFill>
                <a:latin typeface="+mn-lt"/>
                <a:ea typeface="+mj-ea"/>
                <a:cs typeface="+mj-cs"/>
              </a:defRPr>
            </a:lvl1pPr>
          </a:lstStyle>
          <a:p>
            <a:pPr algn="ctr"/>
            <a:r>
              <a:rPr lang="id-ID" sz="1240" dirty="0"/>
              <a:t>Hubungan Struktur-Sasaran-Indikator</a:t>
            </a:r>
          </a:p>
        </p:txBody>
      </p:sp>
      <p:pic>
        <p:nvPicPr>
          <p:cNvPr id="5" name="Picture 4"/>
          <p:cNvPicPr>
            <a:picLocks noChangeAspect="1"/>
          </p:cNvPicPr>
          <p:nvPr/>
        </p:nvPicPr>
        <p:blipFill>
          <a:blip r:embed="rId2"/>
          <a:stretch>
            <a:fillRect/>
          </a:stretch>
        </p:blipFill>
        <p:spPr>
          <a:xfrm>
            <a:off x="397519" y="1341479"/>
            <a:ext cx="6715751" cy="2880657"/>
          </a:xfrm>
          <a:prstGeom prst="rect">
            <a:avLst/>
          </a:prstGeom>
        </p:spPr>
      </p:pic>
      <p:sp>
        <p:nvSpPr>
          <p:cNvPr id="6" name="Slide Number Placeholder 2"/>
          <p:cNvSpPr>
            <a:spLocks noGrp="1"/>
          </p:cNvSpPr>
          <p:nvPr/>
        </p:nvSpPr>
        <p:spPr>
          <a:xfrm>
            <a:off x="7113270" y="5006975"/>
            <a:ext cx="446405" cy="251460"/>
          </a:xfrm>
          <a:prstGeom prst="rect">
            <a:avLst/>
          </a:prstGeom>
          <a:solidFill>
            <a:srgbClr val="F9BE19"/>
          </a:solid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5502A5B-6024-440D-A5A9-5A109256076E}" type="slidenum">
              <a:rPr kumimoji="0" lang="en-US" sz="1200" b="1" i="0" u="none" strike="noStrike" kern="1200" cap="none" spc="0" normalizeH="0" baseline="0" noProof="0" smtClean="0">
                <a:ln>
                  <a:noFill/>
                </a:ln>
                <a:solidFill>
                  <a:schemeClr val="tx1"/>
                </a:solidFill>
                <a:effectLst/>
                <a:uLnTx/>
                <a:uFillTx/>
                <a:latin typeface="Calibri" panose="020F0502020204030204"/>
                <a:ea typeface="+mn-ea"/>
                <a:cs typeface="+mn-cs"/>
              </a:rPr>
              <a:t>23</a:t>
            </a:fld>
            <a:endParaRPr kumimoji="0" lang="en-US" sz="1200" b="1" i="0" u="none" strike="noStrike" kern="1200" cap="none" spc="0" normalizeH="0" baseline="0" noProof="0">
              <a:ln>
                <a:noFill/>
              </a:ln>
              <a:solidFill>
                <a:schemeClr val="tx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5052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 y="537667"/>
            <a:ext cx="7559675" cy="4252317"/>
          </a:xfrm>
          <a:custGeom>
            <a:avLst/>
            <a:gdLst/>
            <a:ahLst/>
            <a:cxnLst/>
            <a:rect l="l" t="t" r="r" b="b"/>
            <a:pathLst>
              <a:path w="9144000" h="5143500">
                <a:moveTo>
                  <a:pt x="9144000" y="0"/>
                </a:moveTo>
                <a:lnTo>
                  <a:pt x="0" y="0"/>
                </a:lnTo>
                <a:lnTo>
                  <a:pt x="0" y="5143500"/>
                </a:lnTo>
                <a:lnTo>
                  <a:pt x="9144000" y="5143500"/>
                </a:lnTo>
                <a:lnTo>
                  <a:pt x="9144000" y="0"/>
                </a:lnTo>
                <a:close/>
              </a:path>
            </a:pathLst>
          </a:custGeom>
        </p:spPr>
        <p:style>
          <a:lnRef idx="1">
            <a:schemeClr val="accent6"/>
          </a:lnRef>
          <a:fillRef idx="2">
            <a:schemeClr val="accent6"/>
          </a:fillRef>
          <a:effectRef idx="1">
            <a:schemeClr val="accent6"/>
          </a:effectRef>
          <a:fontRef idx="minor">
            <a:schemeClr val="dk1"/>
          </a:fontRef>
        </p:style>
        <p:txBody>
          <a:bodyPr wrap="square" lIns="0" tIns="0" rIns="0" bIns="0" rtlCol="0"/>
          <a:lstStyle/>
          <a:p>
            <a:endParaRPr sz="1488"/>
          </a:p>
        </p:txBody>
      </p:sp>
      <p:sp>
        <p:nvSpPr>
          <p:cNvPr id="3" name="object 3"/>
          <p:cNvSpPr/>
          <p:nvPr/>
        </p:nvSpPr>
        <p:spPr>
          <a:xfrm>
            <a:off x="0" y="3534237"/>
            <a:ext cx="644672" cy="800066"/>
          </a:xfrm>
          <a:custGeom>
            <a:avLst/>
            <a:gdLst/>
            <a:ahLst/>
            <a:cxnLst/>
            <a:rect l="l" t="t" r="r" b="b"/>
            <a:pathLst>
              <a:path w="779780" h="967739">
                <a:moveTo>
                  <a:pt x="0" y="484459"/>
                </a:moveTo>
                <a:lnTo>
                  <a:pt x="0" y="582776"/>
                </a:lnTo>
                <a:lnTo>
                  <a:pt x="379640" y="967740"/>
                </a:lnTo>
                <a:lnTo>
                  <a:pt x="475948" y="868667"/>
                </a:lnTo>
                <a:lnTo>
                  <a:pt x="378574" y="868667"/>
                </a:lnTo>
                <a:lnTo>
                  <a:pt x="0" y="484459"/>
                </a:lnTo>
                <a:close/>
              </a:path>
              <a:path w="779780" h="967739">
                <a:moveTo>
                  <a:pt x="652297" y="103378"/>
                </a:moveTo>
                <a:lnTo>
                  <a:pt x="557352" y="103378"/>
                </a:lnTo>
                <a:lnTo>
                  <a:pt x="683805" y="238379"/>
                </a:lnTo>
                <a:lnTo>
                  <a:pt x="336041" y="585647"/>
                </a:lnTo>
                <a:lnTo>
                  <a:pt x="497395" y="745667"/>
                </a:lnTo>
                <a:lnTo>
                  <a:pt x="378574" y="868667"/>
                </a:lnTo>
                <a:lnTo>
                  <a:pt x="475948" y="868667"/>
                </a:lnTo>
                <a:lnTo>
                  <a:pt x="595515" y="745667"/>
                </a:lnTo>
                <a:lnTo>
                  <a:pt x="434162" y="585647"/>
                </a:lnTo>
                <a:lnTo>
                  <a:pt x="779754" y="239522"/>
                </a:lnTo>
                <a:lnTo>
                  <a:pt x="652297" y="103378"/>
                </a:lnTo>
                <a:close/>
              </a:path>
              <a:path w="779780" h="967739">
                <a:moveTo>
                  <a:pt x="211759" y="0"/>
                </a:moveTo>
                <a:lnTo>
                  <a:pt x="0" y="213204"/>
                </a:lnTo>
                <a:lnTo>
                  <a:pt x="0" y="310668"/>
                </a:lnTo>
                <a:lnTo>
                  <a:pt x="211759" y="96901"/>
                </a:lnTo>
                <a:lnTo>
                  <a:pt x="311905" y="96901"/>
                </a:lnTo>
                <a:lnTo>
                  <a:pt x="211759" y="0"/>
                </a:lnTo>
                <a:close/>
              </a:path>
              <a:path w="779780" h="967739">
                <a:moveTo>
                  <a:pt x="311905" y="96901"/>
                </a:moveTo>
                <a:lnTo>
                  <a:pt x="211759" y="96901"/>
                </a:lnTo>
                <a:lnTo>
                  <a:pt x="385101" y="263448"/>
                </a:lnTo>
                <a:lnTo>
                  <a:pt x="486970" y="168783"/>
                </a:lnTo>
                <a:lnTo>
                  <a:pt x="386194" y="168783"/>
                </a:lnTo>
                <a:lnTo>
                  <a:pt x="311905" y="96901"/>
                </a:lnTo>
                <a:close/>
              </a:path>
              <a:path w="779780" h="967739">
                <a:moveTo>
                  <a:pt x="560628" y="5461"/>
                </a:moveTo>
                <a:lnTo>
                  <a:pt x="386194" y="168783"/>
                </a:lnTo>
                <a:lnTo>
                  <a:pt x="486970" y="168783"/>
                </a:lnTo>
                <a:lnTo>
                  <a:pt x="557352" y="103378"/>
                </a:lnTo>
                <a:lnTo>
                  <a:pt x="652297" y="103378"/>
                </a:lnTo>
                <a:lnTo>
                  <a:pt x="560628" y="5461"/>
                </a:lnTo>
                <a:close/>
              </a:path>
            </a:pathLst>
          </a:custGeom>
          <a:solidFill>
            <a:srgbClr val="447A71"/>
          </a:solidFill>
        </p:spPr>
        <p:txBody>
          <a:bodyPr wrap="square" lIns="0" tIns="0" rIns="0" bIns="0" rtlCol="0"/>
          <a:lstStyle/>
          <a:p>
            <a:endParaRPr sz="1488"/>
          </a:p>
        </p:txBody>
      </p:sp>
      <p:grpSp>
        <p:nvGrpSpPr>
          <p:cNvPr id="4" name="object 4"/>
          <p:cNvGrpSpPr/>
          <p:nvPr/>
        </p:nvGrpSpPr>
        <p:grpSpPr>
          <a:xfrm>
            <a:off x="0" y="1978204"/>
            <a:ext cx="787466" cy="1213748"/>
            <a:chOff x="0" y="1742439"/>
            <a:chExt cx="952500" cy="1468120"/>
          </a:xfrm>
        </p:grpSpPr>
        <p:sp>
          <p:nvSpPr>
            <p:cNvPr id="5" name="object 5"/>
            <p:cNvSpPr/>
            <p:nvPr/>
          </p:nvSpPr>
          <p:spPr>
            <a:xfrm>
              <a:off x="152425" y="2407919"/>
              <a:ext cx="800100" cy="802640"/>
            </a:xfrm>
            <a:custGeom>
              <a:avLst/>
              <a:gdLst/>
              <a:ahLst/>
              <a:cxnLst/>
              <a:rect l="l" t="t" r="r" b="b"/>
              <a:pathLst>
                <a:path w="800100" h="802639">
                  <a:moveTo>
                    <a:pt x="221767" y="0"/>
                  </a:moveTo>
                  <a:lnTo>
                    <a:pt x="0" y="222504"/>
                  </a:lnTo>
                  <a:lnTo>
                    <a:pt x="578307" y="802640"/>
                  </a:lnTo>
                  <a:lnTo>
                    <a:pt x="676153" y="704469"/>
                  </a:lnTo>
                  <a:lnTo>
                    <a:pt x="578307" y="704469"/>
                  </a:lnTo>
                  <a:lnTo>
                    <a:pt x="97853" y="222504"/>
                  </a:lnTo>
                  <a:lnTo>
                    <a:pt x="221767" y="98171"/>
                  </a:lnTo>
                  <a:lnTo>
                    <a:pt x="319628" y="98171"/>
                  </a:lnTo>
                  <a:lnTo>
                    <a:pt x="221767" y="0"/>
                  </a:lnTo>
                  <a:close/>
                </a:path>
                <a:path w="800100" h="802639">
                  <a:moveTo>
                    <a:pt x="319628" y="98171"/>
                  </a:moveTo>
                  <a:lnTo>
                    <a:pt x="221767" y="98171"/>
                  </a:lnTo>
                  <a:lnTo>
                    <a:pt x="702233" y="580136"/>
                  </a:lnTo>
                  <a:lnTo>
                    <a:pt x="578307" y="704469"/>
                  </a:lnTo>
                  <a:lnTo>
                    <a:pt x="676153" y="704469"/>
                  </a:lnTo>
                  <a:lnTo>
                    <a:pt x="800074" y="580136"/>
                  </a:lnTo>
                  <a:lnTo>
                    <a:pt x="319628" y="98171"/>
                  </a:lnTo>
                  <a:close/>
                </a:path>
              </a:pathLst>
            </a:custGeom>
            <a:solidFill>
              <a:srgbClr val="447A71"/>
            </a:solidFill>
          </p:spPr>
          <p:txBody>
            <a:bodyPr wrap="square" lIns="0" tIns="0" rIns="0" bIns="0" rtlCol="0"/>
            <a:lstStyle/>
            <a:p>
              <a:endParaRPr sz="1488"/>
            </a:p>
          </p:txBody>
        </p:sp>
        <p:sp>
          <p:nvSpPr>
            <p:cNvPr id="6" name="object 6"/>
            <p:cNvSpPr/>
            <p:nvPr/>
          </p:nvSpPr>
          <p:spPr>
            <a:xfrm>
              <a:off x="0" y="1742439"/>
              <a:ext cx="614680" cy="821690"/>
            </a:xfrm>
            <a:custGeom>
              <a:avLst/>
              <a:gdLst/>
              <a:ahLst/>
              <a:cxnLst/>
              <a:rect l="l" t="t" r="r" b="b"/>
              <a:pathLst>
                <a:path w="614680" h="821689">
                  <a:moveTo>
                    <a:pt x="477644" y="94487"/>
                  </a:moveTo>
                  <a:lnTo>
                    <a:pt x="375259" y="94487"/>
                  </a:lnTo>
                  <a:lnTo>
                    <a:pt x="513460" y="220599"/>
                  </a:lnTo>
                  <a:lnTo>
                    <a:pt x="0" y="725328"/>
                  </a:lnTo>
                  <a:lnTo>
                    <a:pt x="0" y="821619"/>
                  </a:lnTo>
                  <a:lnTo>
                    <a:pt x="614679" y="218312"/>
                  </a:lnTo>
                  <a:lnTo>
                    <a:pt x="477644" y="94487"/>
                  </a:lnTo>
                  <a:close/>
                </a:path>
                <a:path w="614680" h="821689">
                  <a:moveTo>
                    <a:pt x="373075" y="0"/>
                  </a:moveTo>
                  <a:lnTo>
                    <a:pt x="0" y="372078"/>
                  </a:lnTo>
                  <a:lnTo>
                    <a:pt x="0" y="469138"/>
                  </a:lnTo>
                  <a:lnTo>
                    <a:pt x="375259" y="94487"/>
                  </a:lnTo>
                  <a:lnTo>
                    <a:pt x="477644" y="94487"/>
                  </a:lnTo>
                  <a:lnTo>
                    <a:pt x="373075" y="0"/>
                  </a:lnTo>
                  <a:close/>
                </a:path>
              </a:pathLst>
            </a:custGeom>
            <a:solidFill>
              <a:srgbClr val="F98E60"/>
            </a:solidFill>
          </p:spPr>
          <p:txBody>
            <a:bodyPr wrap="square" lIns="0" tIns="0" rIns="0" bIns="0" rtlCol="0"/>
            <a:lstStyle/>
            <a:p>
              <a:endParaRPr sz="1488"/>
            </a:p>
          </p:txBody>
        </p:sp>
      </p:grpSp>
      <p:grpSp>
        <p:nvGrpSpPr>
          <p:cNvPr id="7" name="object 7"/>
          <p:cNvGrpSpPr/>
          <p:nvPr/>
        </p:nvGrpSpPr>
        <p:grpSpPr>
          <a:xfrm>
            <a:off x="-1" y="4246127"/>
            <a:ext cx="512378" cy="543877"/>
            <a:chOff x="0" y="4485665"/>
            <a:chExt cx="619760" cy="657860"/>
          </a:xfrm>
        </p:grpSpPr>
        <p:sp>
          <p:nvSpPr>
            <p:cNvPr id="8" name="object 8"/>
            <p:cNvSpPr/>
            <p:nvPr/>
          </p:nvSpPr>
          <p:spPr>
            <a:xfrm>
              <a:off x="0" y="4485665"/>
              <a:ext cx="279400" cy="494665"/>
            </a:xfrm>
            <a:custGeom>
              <a:avLst/>
              <a:gdLst/>
              <a:ahLst/>
              <a:cxnLst/>
              <a:rect l="l" t="t" r="r" b="b"/>
              <a:pathLst>
                <a:path w="279400" h="494664">
                  <a:moveTo>
                    <a:pt x="135496" y="94932"/>
                  </a:moveTo>
                  <a:lnTo>
                    <a:pt x="29044" y="94932"/>
                  </a:lnTo>
                  <a:lnTo>
                    <a:pt x="177063" y="222580"/>
                  </a:lnTo>
                  <a:lnTo>
                    <a:pt x="0" y="396965"/>
                  </a:lnTo>
                  <a:lnTo>
                    <a:pt x="0" y="494574"/>
                  </a:lnTo>
                  <a:lnTo>
                    <a:pt x="279399" y="218211"/>
                  </a:lnTo>
                  <a:lnTo>
                    <a:pt x="135496" y="94932"/>
                  </a:lnTo>
                  <a:close/>
                </a:path>
                <a:path w="279400" h="494664">
                  <a:moveTo>
                    <a:pt x="24682" y="0"/>
                  </a:moveTo>
                  <a:lnTo>
                    <a:pt x="0" y="25561"/>
                  </a:lnTo>
                  <a:lnTo>
                    <a:pt x="0" y="124890"/>
                  </a:lnTo>
                  <a:lnTo>
                    <a:pt x="29044" y="94932"/>
                  </a:lnTo>
                  <a:lnTo>
                    <a:pt x="135496" y="94932"/>
                  </a:lnTo>
                  <a:lnTo>
                    <a:pt x="24682" y="0"/>
                  </a:lnTo>
                  <a:close/>
                </a:path>
              </a:pathLst>
            </a:custGeom>
            <a:solidFill>
              <a:srgbClr val="F98E60"/>
            </a:solidFill>
          </p:spPr>
          <p:txBody>
            <a:bodyPr wrap="square" lIns="0" tIns="0" rIns="0" bIns="0" rtlCol="0"/>
            <a:lstStyle/>
            <a:p>
              <a:endParaRPr sz="1488"/>
            </a:p>
          </p:txBody>
        </p:sp>
        <p:sp>
          <p:nvSpPr>
            <p:cNvPr id="9" name="object 9"/>
            <p:cNvSpPr/>
            <p:nvPr/>
          </p:nvSpPr>
          <p:spPr>
            <a:xfrm>
              <a:off x="83459" y="4831105"/>
              <a:ext cx="536575" cy="312420"/>
            </a:xfrm>
            <a:custGeom>
              <a:avLst/>
              <a:gdLst/>
              <a:ahLst/>
              <a:cxnLst/>
              <a:rect l="l" t="t" r="r" b="b"/>
              <a:pathLst>
                <a:path w="536575" h="312420">
                  <a:moveTo>
                    <a:pt x="313949" y="0"/>
                  </a:moveTo>
                  <a:lnTo>
                    <a:pt x="0" y="312393"/>
                  </a:lnTo>
                  <a:lnTo>
                    <a:pt x="98167" y="312393"/>
                  </a:lnTo>
                  <a:lnTo>
                    <a:pt x="313949" y="97866"/>
                  </a:lnTo>
                  <a:lnTo>
                    <a:pt x="412042" y="97866"/>
                  </a:lnTo>
                  <a:lnTo>
                    <a:pt x="313949" y="0"/>
                  </a:lnTo>
                  <a:close/>
                </a:path>
                <a:path w="536575" h="312420">
                  <a:moveTo>
                    <a:pt x="412042" y="97866"/>
                  </a:moveTo>
                  <a:lnTo>
                    <a:pt x="313949" y="97866"/>
                  </a:lnTo>
                  <a:lnTo>
                    <a:pt x="438180" y="221810"/>
                  </a:lnTo>
                  <a:lnTo>
                    <a:pt x="347065" y="312393"/>
                  </a:lnTo>
                  <a:lnTo>
                    <a:pt x="445237" y="312393"/>
                  </a:lnTo>
                  <a:lnTo>
                    <a:pt x="536275" y="221810"/>
                  </a:lnTo>
                  <a:lnTo>
                    <a:pt x="412042" y="97866"/>
                  </a:lnTo>
                  <a:close/>
                </a:path>
              </a:pathLst>
            </a:custGeom>
            <a:solidFill>
              <a:srgbClr val="447A71"/>
            </a:solidFill>
          </p:spPr>
          <p:txBody>
            <a:bodyPr wrap="square" lIns="0" tIns="0" rIns="0" bIns="0" rtlCol="0"/>
            <a:lstStyle/>
            <a:p>
              <a:endParaRPr sz="1488"/>
            </a:p>
          </p:txBody>
        </p:sp>
      </p:grpSp>
      <p:sp>
        <p:nvSpPr>
          <p:cNvPr id="10" name="object 10"/>
          <p:cNvSpPr/>
          <p:nvPr/>
        </p:nvSpPr>
        <p:spPr>
          <a:xfrm>
            <a:off x="0" y="2822368"/>
            <a:ext cx="501878" cy="680895"/>
          </a:xfrm>
          <a:custGeom>
            <a:avLst/>
            <a:gdLst/>
            <a:ahLst/>
            <a:cxnLst/>
            <a:rect l="l" t="t" r="r" b="b"/>
            <a:pathLst>
              <a:path w="607060" h="823595">
                <a:moveTo>
                  <a:pt x="0" y="645001"/>
                </a:moveTo>
                <a:lnTo>
                  <a:pt x="0" y="823077"/>
                </a:lnTo>
                <a:lnTo>
                  <a:pt x="87814" y="729361"/>
                </a:lnTo>
                <a:lnTo>
                  <a:pt x="0" y="645001"/>
                </a:lnTo>
                <a:close/>
              </a:path>
              <a:path w="607060" h="823595">
                <a:moveTo>
                  <a:pt x="136835" y="445643"/>
                </a:moveTo>
                <a:lnTo>
                  <a:pt x="38825" y="445643"/>
                </a:lnTo>
                <a:lnTo>
                  <a:pt x="384987" y="791337"/>
                </a:lnTo>
                <a:lnTo>
                  <a:pt x="483501" y="693419"/>
                </a:lnTo>
                <a:lnTo>
                  <a:pt x="384987" y="693419"/>
                </a:lnTo>
                <a:lnTo>
                  <a:pt x="136835" y="445643"/>
                </a:lnTo>
                <a:close/>
              </a:path>
              <a:path w="607060" h="823595">
                <a:moveTo>
                  <a:pt x="136207" y="97790"/>
                </a:moveTo>
                <a:lnTo>
                  <a:pt x="38825" y="97790"/>
                </a:lnTo>
                <a:lnTo>
                  <a:pt x="509079" y="569594"/>
                </a:lnTo>
                <a:lnTo>
                  <a:pt x="384987" y="693419"/>
                </a:lnTo>
                <a:lnTo>
                  <a:pt x="483501" y="693419"/>
                </a:lnTo>
                <a:lnTo>
                  <a:pt x="607059" y="570611"/>
                </a:lnTo>
                <a:lnTo>
                  <a:pt x="136207" y="97790"/>
                </a:lnTo>
                <a:close/>
              </a:path>
              <a:path w="607060" h="823595">
                <a:moveTo>
                  <a:pt x="39914" y="348869"/>
                </a:moveTo>
                <a:lnTo>
                  <a:pt x="0" y="387371"/>
                </a:lnTo>
                <a:lnTo>
                  <a:pt x="0" y="483043"/>
                </a:lnTo>
                <a:lnTo>
                  <a:pt x="38825" y="445643"/>
                </a:lnTo>
                <a:lnTo>
                  <a:pt x="136835" y="445643"/>
                </a:lnTo>
                <a:lnTo>
                  <a:pt x="39914" y="348869"/>
                </a:lnTo>
                <a:close/>
              </a:path>
              <a:path w="607060" h="823595">
                <a:moveTo>
                  <a:pt x="38825" y="0"/>
                </a:moveTo>
                <a:lnTo>
                  <a:pt x="0" y="38618"/>
                </a:lnTo>
                <a:lnTo>
                  <a:pt x="0" y="136292"/>
                </a:lnTo>
                <a:lnTo>
                  <a:pt x="38825" y="97790"/>
                </a:lnTo>
                <a:lnTo>
                  <a:pt x="136207" y="97790"/>
                </a:lnTo>
                <a:lnTo>
                  <a:pt x="38825" y="0"/>
                </a:lnTo>
                <a:close/>
              </a:path>
            </a:pathLst>
          </a:custGeom>
          <a:solidFill>
            <a:srgbClr val="F1C94F"/>
          </a:solidFill>
        </p:spPr>
        <p:txBody>
          <a:bodyPr wrap="square" lIns="0" tIns="0" rIns="0" bIns="0" rtlCol="0"/>
          <a:lstStyle/>
          <a:p>
            <a:endParaRPr sz="1488"/>
          </a:p>
        </p:txBody>
      </p:sp>
      <p:sp>
        <p:nvSpPr>
          <p:cNvPr id="11" name="object 11"/>
          <p:cNvSpPr/>
          <p:nvPr/>
        </p:nvSpPr>
        <p:spPr>
          <a:xfrm>
            <a:off x="512377" y="3901721"/>
            <a:ext cx="365383" cy="367484"/>
          </a:xfrm>
          <a:custGeom>
            <a:avLst/>
            <a:gdLst/>
            <a:ahLst/>
            <a:cxnLst/>
            <a:rect l="l" t="t" r="r" b="b"/>
            <a:pathLst>
              <a:path w="441959" h="444500">
                <a:moveTo>
                  <a:pt x="220980" y="0"/>
                </a:moveTo>
                <a:lnTo>
                  <a:pt x="0" y="222250"/>
                </a:lnTo>
                <a:lnTo>
                  <a:pt x="220980" y="444500"/>
                </a:lnTo>
                <a:lnTo>
                  <a:pt x="319562" y="345351"/>
                </a:lnTo>
                <a:lnTo>
                  <a:pt x="220980" y="345351"/>
                </a:lnTo>
                <a:lnTo>
                  <a:pt x="97497" y="222250"/>
                </a:lnTo>
                <a:lnTo>
                  <a:pt x="220980" y="98056"/>
                </a:lnTo>
                <a:lnTo>
                  <a:pt x="318476" y="98056"/>
                </a:lnTo>
                <a:lnTo>
                  <a:pt x="220980" y="0"/>
                </a:lnTo>
                <a:close/>
              </a:path>
              <a:path w="441959" h="444500">
                <a:moveTo>
                  <a:pt x="318476" y="98056"/>
                </a:moveTo>
                <a:lnTo>
                  <a:pt x="220980" y="98056"/>
                </a:lnTo>
                <a:lnTo>
                  <a:pt x="344462" y="222250"/>
                </a:lnTo>
                <a:lnTo>
                  <a:pt x="220980" y="345351"/>
                </a:lnTo>
                <a:lnTo>
                  <a:pt x="319562" y="345351"/>
                </a:lnTo>
                <a:lnTo>
                  <a:pt x="441959" y="222250"/>
                </a:lnTo>
                <a:lnTo>
                  <a:pt x="318476" y="98056"/>
                </a:lnTo>
                <a:close/>
              </a:path>
            </a:pathLst>
          </a:custGeom>
          <a:solidFill>
            <a:srgbClr val="F1C94F"/>
          </a:solidFill>
        </p:spPr>
        <p:txBody>
          <a:bodyPr wrap="square" lIns="0" tIns="0" rIns="0" bIns="0" rtlCol="0"/>
          <a:lstStyle/>
          <a:p>
            <a:endParaRPr sz="1488"/>
          </a:p>
        </p:txBody>
      </p:sp>
      <p:sp>
        <p:nvSpPr>
          <p:cNvPr id="12" name="object 12"/>
          <p:cNvSpPr/>
          <p:nvPr/>
        </p:nvSpPr>
        <p:spPr>
          <a:xfrm>
            <a:off x="6977999" y="867351"/>
            <a:ext cx="581675" cy="800066"/>
          </a:xfrm>
          <a:custGeom>
            <a:avLst/>
            <a:gdLst/>
            <a:ahLst/>
            <a:cxnLst/>
            <a:rect l="l" t="t" r="r" b="b"/>
            <a:pathLst>
              <a:path w="703579" h="967740">
                <a:moveTo>
                  <a:pt x="493228" y="798957"/>
                </a:moveTo>
                <a:lnTo>
                  <a:pt x="393573" y="798957"/>
                </a:lnTo>
                <a:lnTo>
                  <a:pt x="568071" y="967740"/>
                </a:lnTo>
                <a:lnTo>
                  <a:pt x="664290" y="870839"/>
                </a:lnTo>
                <a:lnTo>
                  <a:pt x="568071" y="870839"/>
                </a:lnTo>
                <a:lnTo>
                  <a:pt x="493228" y="798957"/>
                </a:lnTo>
                <a:close/>
              </a:path>
              <a:path w="703579" h="967740">
                <a:moveTo>
                  <a:pt x="400176" y="0"/>
                </a:moveTo>
                <a:lnTo>
                  <a:pt x="184276" y="222123"/>
                </a:lnTo>
                <a:lnTo>
                  <a:pt x="345566" y="382143"/>
                </a:lnTo>
                <a:lnTo>
                  <a:pt x="0" y="728218"/>
                </a:lnTo>
                <a:lnTo>
                  <a:pt x="219201" y="962279"/>
                </a:lnTo>
                <a:lnTo>
                  <a:pt x="323743" y="864362"/>
                </a:lnTo>
                <a:lnTo>
                  <a:pt x="222376" y="864362"/>
                </a:lnTo>
                <a:lnTo>
                  <a:pt x="96011" y="729361"/>
                </a:lnTo>
                <a:lnTo>
                  <a:pt x="443737" y="382143"/>
                </a:lnTo>
                <a:lnTo>
                  <a:pt x="282321" y="222123"/>
                </a:lnTo>
                <a:lnTo>
                  <a:pt x="401193" y="99060"/>
                </a:lnTo>
                <a:lnTo>
                  <a:pt x="497869" y="99060"/>
                </a:lnTo>
                <a:lnTo>
                  <a:pt x="400176" y="0"/>
                </a:lnTo>
                <a:close/>
              </a:path>
              <a:path w="703579" h="967740">
                <a:moveTo>
                  <a:pt x="703579" y="733999"/>
                </a:moveTo>
                <a:lnTo>
                  <a:pt x="568071" y="870839"/>
                </a:lnTo>
                <a:lnTo>
                  <a:pt x="664290" y="870839"/>
                </a:lnTo>
                <a:lnTo>
                  <a:pt x="703579" y="831271"/>
                </a:lnTo>
                <a:lnTo>
                  <a:pt x="703579" y="733999"/>
                </a:lnTo>
                <a:close/>
              </a:path>
              <a:path w="703579" h="967740">
                <a:moveTo>
                  <a:pt x="394715" y="704342"/>
                </a:moveTo>
                <a:lnTo>
                  <a:pt x="222376" y="864362"/>
                </a:lnTo>
                <a:lnTo>
                  <a:pt x="323743" y="864362"/>
                </a:lnTo>
                <a:lnTo>
                  <a:pt x="393573" y="798957"/>
                </a:lnTo>
                <a:lnTo>
                  <a:pt x="493228" y="798957"/>
                </a:lnTo>
                <a:lnTo>
                  <a:pt x="394715" y="704342"/>
                </a:lnTo>
                <a:close/>
              </a:path>
              <a:path w="703579" h="967740">
                <a:moveTo>
                  <a:pt x="497869" y="99060"/>
                </a:moveTo>
                <a:lnTo>
                  <a:pt x="401193" y="99060"/>
                </a:lnTo>
                <a:lnTo>
                  <a:pt x="703579" y="405912"/>
                </a:lnTo>
                <a:lnTo>
                  <a:pt x="703579" y="307650"/>
                </a:lnTo>
                <a:lnTo>
                  <a:pt x="497869" y="99060"/>
                </a:lnTo>
                <a:close/>
              </a:path>
            </a:pathLst>
          </a:custGeom>
          <a:solidFill>
            <a:srgbClr val="447A71"/>
          </a:solidFill>
        </p:spPr>
        <p:txBody>
          <a:bodyPr wrap="square" lIns="0" tIns="0" rIns="0" bIns="0" rtlCol="0"/>
          <a:lstStyle/>
          <a:p>
            <a:endParaRPr sz="1488"/>
          </a:p>
        </p:txBody>
      </p:sp>
      <p:grpSp>
        <p:nvGrpSpPr>
          <p:cNvPr id="13" name="object 13"/>
          <p:cNvGrpSpPr/>
          <p:nvPr/>
        </p:nvGrpSpPr>
        <p:grpSpPr>
          <a:xfrm>
            <a:off x="6835206" y="2009702"/>
            <a:ext cx="724469" cy="1213748"/>
            <a:chOff x="8267700" y="1780539"/>
            <a:chExt cx="876300" cy="1468120"/>
          </a:xfrm>
        </p:grpSpPr>
        <p:sp>
          <p:nvSpPr>
            <p:cNvPr id="14" name="object 14"/>
            <p:cNvSpPr/>
            <p:nvPr/>
          </p:nvSpPr>
          <p:spPr>
            <a:xfrm>
              <a:off x="8267700" y="1780539"/>
              <a:ext cx="800100" cy="802640"/>
            </a:xfrm>
            <a:custGeom>
              <a:avLst/>
              <a:gdLst/>
              <a:ahLst/>
              <a:cxnLst/>
              <a:rect l="l" t="t" r="r" b="b"/>
              <a:pathLst>
                <a:path w="800100" h="802639">
                  <a:moveTo>
                    <a:pt x="221742" y="0"/>
                  </a:moveTo>
                  <a:lnTo>
                    <a:pt x="0" y="222504"/>
                  </a:lnTo>
                  <a:lnTo>
                    <a:pt x="578357" y="802640"/>
                  </a:lnTo>
                  <a:lnTo>
                    <a:pt x="676192" y="704469"/>
                  </a:lnTo>
                  <a:lnTo>
                    <a:pt x="578357" y="704469"/>
                  </a:lnTo>
                  <a:lnTo>
                    <a:pt x="97790" y="222504"/>
                  </a:lnTo>
                  <a:lnTo>
                    <a:pt x="221742" y="98171"/>
                  </a:lnTo>
                  <a:lnTo>
                    <a:pt x="319612" y="98171"/>
                  </a:lnTo>
                  <a:lnTo>
                    <a:pt x="221742" y="0"/>
                  </a:lnTo>
                  <a:close/>
                </a:path>
                <a:path w="800100" h="802639">
                  <a:moveTo>
                    <a:pt x="319612" y="98171"/>
                  </a:moveTo>
                  <a:lnTo>
                    <a:pt x="221742" y="98171"/>
                  </a:lnTo>
                  <a:lnTo>
                    <a:pt x="702182" y="580136"/>
                  </a:lnTo>
                  <a:lnTo>
                    <a:pt x="578357" y="704469"/>
                  </a:lnTo>
                  <a:lnTo>
                    <a:pt x="676192" y="704469"/>
                  </a:lnTo>
                  <a:lnTo>
                    <a:pt x="800100" y="580136"/>
                  </a:lnTo>
                  <a:lnTo>
                    <a:pt x="319612" y="98171"/>
                  </a:lnTo>
                  <a:close/>
                </a:path>
              </a:pathLst>
            </a:custGeom>
            <a:solidFill>
              <a:srgbClr val="447A71"/>
            </a:solidFill>
          </p:spPr>
          <p:txBody>
            <a:bodyPr wrap="square" lIns="0" tIns="0" rIns="0" bIns="0" rtlCol="0"/>
            <a:lstStyle/>
            <a:p>
              <a:endParaRPr sz="1488"/>
            </a:p>
          </p:txBody>
        </p:sp>
        <p:sp>
          <p:nvSpPr>
            <p:cNvPr id="15" name="object 15"/>
            <p:cNvSpPr/>
            <p:nvPr/>
          </p:nvSpPr>
          <p:spPr>
            <a:xfrm>
              <a:off x="8605520" y="2501799"/>
              <a:ext cx="538480" cy="747395"/>
            </a:xfrm>
            <a:custGeom>
              <a:avLst/>
              <a:gdLst/>
              <a:ahLst/>
              <a:cxnLst/>
              <a:rect l="l" t="t" r="r" b="b"/>
              <a:pathLst>
                <a:path w="538479" h="747394">
                  <a:moveTo>
                    <a:pt x="538479" y="0"/>
                  </a:moveTo>
                  <a:lnTo>
                    <a:pt x="0" y="528547"/>
                  </a:lnTo>
                  <a:lnTo>
                    <a:pt x="241553" y="746860"/>
                  </a:lnTo>
                  <a:lnTo>
                    <a:pt x="336299" y="652372"/>
                  </a:lnTo>
                  <a:lnTo>
                    <a:pt x="239395" y="652372"/>
                  </a:lnTo>
                  <a:lnTo>
                    <a:pt x="101219" y="526261"/>
                  </a:lnTo>
                  <a:lnTo>
                    <a:pt x="538479" y="96442"/>
                  </a:lnTo>
                  <a:lnTo>
                    <a:pt x="538479" y="0"/>
                  </a:lnTo>
                  <a:close/>
                </a:path>
                <a:path w="538479" h="747394">
                  <a:moveTo>
                    <a:pt x="538479" y="353792"/>
                  </a:moveTo>
                  <a:lnTo>
                    <a:pt x="239395" y="652372"/>
                  </a:lnTo>
                  <a:lnTo>
                    <a:pt x="336299" y="652372"/>
                  </a:lnTo>
                  <a:lnTo>
                    <a:pt x="538479" y="450741"/>
                  </a:lnTo>
                  <a:lnTo>
                    <a:pt x="538479" y="353792"/>
                  </a:lnTo>
                  <a:close/>
                </a:path>
              </a:pathLst>
            </a:custGeom>
            <a:solidFill>
              <a:srgbClr val="F98E60"/>
            </a:solidFill>
          </p:spPr>
          <p:txBody>
            <a:bodyPr wrap="square" lIns="0" tIns="0" rIns="0" bIns="0" rtlCol="0"/>
            <a:lstStyle/>
            <a:p>
              <a:endParaRPr sz="1488"/>
            </a:p>
          </p:txBody>
        </p:sp>
      </p:grpSp>
      <p:grpSp>
        <p:nvGrpSpPr>
          <p:cNvPr id="16" name="object 16"/>
          <p:cNvGrpSpPr/>
          <p:nvPr/>
        </p:nvGrpSpPr>
        <p:grpSpPr>
          <a:xfrm>
            <a:off x="7161544" y="537667"/>
            <a:ext cx="398458" cy="381659"/>
            <a:chOff x="8662430" y="0"/>
            <a:chExt cx="481965" cy="461645"/>
          </a:xfrm>
        </p:grpSpPr>
        <p:sp>
          <p:nvSpPr>
            <p:cNvPr id="17" name="object 17"/>
            <p:cNvSpPr/>
            <p:nvPr/>
          </p:nvSpPr>
          <p:spPr>
            <a:xfrm>
              <a:off x="8940800" y="86257"/>
              <a:ext cx="203200" cy="375285"/>
            </a:xfrm>
            <a:custGeom>
              <a:avLst/>
              <a:gdLst/>
              <a:ahLst/>
              <a:cxnLst/>
              <a:rect l="l" t="t" r="r" b="b"/>
              <a:pathLst>
                <a:path w="203200" h="375284">
                  <a:moveTo>
                    <a:pt x="203200" y="0"/>
                  </a:moveTo>
                  <a:lnTo>
                    <a:pt x="0" y="201016"/>
                  </a:lnTo>
                  <a:lnTo>
                    <a:pt x="203200" y="375043"/>
                  </a:lnTo>
                  <a:lnTo>
                    <a:pt x="203200" y="283560"/>
                  </a:lnTo>
                  <a:lnTo>
                    <a:pt x="102361" y="196571"/>
                  </a:lnTo>
                  <a:lnTo>
                    <a:pt x="203200" y="97291"/>
                  </a:lnTo>
                  <a:lnTo>
                    <a:pt x="203200" y="0"/>
                  </a:lnTo>
                  <a:close/>
                </a:path>
              </a:pathLst>
            </a:custGeom>
            <a:solidFill>
              <a:srgbClr val="F98E60"/>
            </a:solidFill>
          </p:spPr>
          <p:txBody>
            <a:bodyPr wrap="square" lIns="0" tIns="0" rIns="0" bIns="0" rtlCol="0"/>
            <a:lstStyle/>
            <a:p>
              <a:endParaRPr sz="1488"/>
            </a:p>
          </p:txBody>
        </p:sp>
        <p:sp>
          <p:nvSpPr>
            <p:cNvPr id="18" name="object 18"/>
            <p:cNvSpPr/>
            <p:nvPr/>
          </p:nvSpPr>
          <p:spPr>
            <a:xfrm>
              <a:off x="8662430" y="0"/>
              <a:ext cx="321310" cy="160020"/>
            </a:xfrm>
            <a:custGeom>
              <a:avLst/>
              <a:gdLst/>
              <a:ahLst/>
              <a:cxnLst/>
              <a:rect l="l" t="t" r="r" b="b"/>
              <a:pathLst>
                <a:path w="321309" h="160020">
                  <a:moveTo>
                    <a:pt x="98156" y="0"/>
                  </a:moveTo>
                  <a:lnTo>
                    <a:pt x="0" y="0"/>
                  </a:lnTo>
                  <a:lnTo>
                    <a:pt x="160386" y="160020"/>
                  </a:lnTo>
                  <a:lnTo>
                    <a:pt x="258763" y="62102"/>
                  </a:lnTo>
                  <a:lnTo>
                    <a:pt x="160386" y="62102"/>
                  </a:lnTo>
                  <a:lnTo>
                    <a:pt x="98156" y="0"/>
                  </a:lnTo>
                  <a:close/>
                </a:path>
                <a:path w="321309" h="160020">
                  <a:moveTo>
                    <a:pt x="321157" y="0"/>
                  </a:moveTo>
                  <a:lnTo>
                    <a:pt x="222848" y="0"/>
                  </a:lnTo>
                  <a:lnTo>
                    <a:pt x="160386" y="62102"/>
                  </a:lnTo>
                  <a:lnTo>
                    <a:pt x="258763" y="62102"/>
                  </a:lnTo>
                  <a:lnTo>
                    <a:pt x="321157" y="0"/>
                  </a:lnTo>
                  <a:close/>
                </a:path>
              </a:pathLst>
            </a:custGeom>
            <a:solidFill>
              <a:srgbClr val="447A71"/>
            </a:solidFill>
          </p:spPr>
          <p:txBody>
            <a:bodyPr wrap="square" lIns="0" tIns="0" rIns="0" bIns="0" rtlCol="0"/>
            <a:lstStyle/>
            <a:p>
              <a:endParaRPr sz="1488"/>
            </a:p>
          </p:txBody>
        </p:sp>
      </p:grpSp>
      <p:sp>
        <p:nvSpPr>
          <p:cNvPr id="19" name="object 19"/>
          <p:cNvSpPr/>
          <p:nvPr/>
        </p:nvSpPr>
        <p:spPr>
          <a:xfrm>
            <a:off x="7120793" y="1725060"/>
            <a:ext cx="438881" cy="623673"/>
          </a:xfrm>
          <a:custGeom>
            <a:avLst/>
            <a:gdLst/>
            <a:ahLst/>
            <a:cxnLst/>
            <a:rect l="l" t="t" r="r" b="b"/>
            <a:pathLst>
              <a:path w="530859" h="754380">
                <a:moveTo>
                  <a:pt x="222123" y="0"/>
                </a:moveTo>
                <a:lnTo>
                  <a:pt x="0" y="220726"/>
                </a:lnTo>
                <a:lnTo>
                  <a:pt x="530859" y="753840"/>
                </a:lnTo>
                <a:lnTo>
                  <a:pt x="530859" y="656088"/>
                </a:lnTo>
                <a:lnTo>
                  <a:pt x="97916" y="221742"/>
                </a:lnTo>
                <a:lnTo>
                  <a:pt x="222123" y="97917"/>
                </a:lnTo>
                <a:lnTo>
                  <a:pt x="320147" y="97917"/>
                </a:lnTo>
                <a:lnTo>
                  <a:pt x="222123" y="0"/>
                </a:lnTo>
                <a:close/>
              </a:path>
              <a:path w="530859" h="754380">
                <a:moveTo>
                  <a:pt x="320147" y="97917"/>
                </a:moveTo>
                <a:lnTo>
                  <a:pt x="222123" y="97917"/>
                </a:lnTo>
                <a:lnTo>
                  <a:pt x="530859" y="406199"/>
                </a:lnTo>
                <a:lnTo>
                  <a:pt x="530859" y="308397"/>
                </a:lnTo>
                <a:lnTo>
                  <a:pt x="320147" y="97917"/>
                </a:lnTo>
                <a:close/>
              </a:path>
              <a:path w="530859" h="754380">
                <a:moveTo>
                  <a:pt x="530859" y="49641"/>
                </a:moveTo>
                <a:lnTo>
                  <a:pt x="519302" y="61976"/>
                </a:lnTo>
                <a:lnTo>
                  <a:pt x="530859" y="73080"/>
                </a:lnTo>
                <a:lnTo>
                  <a:pt x="530859" y="49641"/>
                </a:lnTo>
                <a:close/>
              </a:path>
            </a:pathLst>
          </a:custGeom>
          <a:solidFill>
            <a:srgbClr val="F1C94F"/>
          </a:solidFill>
        </p:spPr>
        <p:txBody>
          <a:bodyPr wrap="square" lIns="0" tIns="0" rIns="0" bIns="0" rtlCol="0"/>
          <a:lstStyle/>
          <a:p>
            <a:endParaRPr sz="1488"/>
          </a:p>
        </p:txBody>
      </p:sp>
      <p:grpSp>
        <p:nvGrpSpPr>
          <p:cNvPr id="20" name="object 20"/>
          <p:cNvGrpSpPr/>
          <p:nvPr/>
        </p:nvGrpSpPr>
        <p:grpSpPr>
          <a:xfrm>
            <a:off x="230989" y="723973"/>
            <a:ext cx="7110294" cy="3867103"/>
            <a:chOff x="271779" y="477519"/>
            <a:chExt cx="8600440" cy="4213860"/>
          </a:xfrm>
        </p:grpSpPr>
        <p:sp>
          <p:nvSpPr>
            <p:cNvPr id="21" name="object 21"/>
            <p:cNvSpPr/>
            <p:nvPr/>
          </p:nvSpPr>
          <p:spPr>
            <a:xfrm>
              <a:off x="8158479" y="477519"/>
              <a:ext cx="441959" cy="444500"/>
            </a:xfrm>
            <a:custGeom>
              <a:avLst/>
              <a:gdLst/>
              <a:ahLst/>
              <a:cxnLst/>
              <a:rect l="l" t="t" r="r" b="b"/>
              <a:pathLst>
                <a:path w="441959" h="444500">
                  <a:moveTo>
                    <a:pt x="220979" y="0"/>
                  </a:moveTo>
                  <a:lnTo>
                    <a:pt x="0" y="222250"/>
                  </a:lnTo>
                  <a:lnTo>
                    <a:pt x="220979" y="444500"/>
                  </a:lnTo>
                  <a:lnTo>
                    <a:pt x="318463" y="346455"/>
                  </a:lnTo>
                  <a:lnTo>
                    <a:pt x="220979" y="346455"/>
                  </a:lnTo>
                  <a:lnTo>
                    <a:pt x="97536" y="222250"/>
                  </a:lnTo>
                  <a:lnTo>
                    <a:pt x="220979" y="99187"/>
                  </a:lnTo>
                  <a:lnTo>
                    <a:pt x="319600" y="99187"/>
                  </a:lnTo>
                  <a:lnTo>
                    <a:pt x="220979" y="0"/>
                  </a:lnTo>
                  <a:close/>
                </a:path>
                <a:path w="441959" h="444500">
                  <a:moveTo>
                    <a:pt x="319600" y="99187"/>
                  </a:moveTo>
                  <a:lnTo>
                    <a:pt x="220979" y="99187"/>
                  </a:lnTo>
                  <a:lnTo>
                    <a:pt x="344424" y="222250"/>
                  </a:lnTo>
                  <a:lnTo>
                    <a:pt x="220979" y="346455"/>
                  </a:lnTo>
                  <a:lnTo>
                    <a:pt x="318463" y="346455"/>
                  </a:lnTo>
                  <a:lnTo>
                    <a:pt x="441960" y="222250"/>
                  </a:lnTo>
                  <a:lnTo>
                    <a:pt x="319600" y="99187"/>
                  </a:lnTo>
                  <a:close/>
                </a:path>
              </a:pathLst>
            </a:custGeom>
            <a:solidFill>
              <a:srgbClr val="F1C94F"/>
            </a:solidFill>
          </p:spPr>
          <p:txBody>
            <a:bodyPr wrap="square" lIns="0" tIns="0" rIns="0" bIns="0" rtlCol="0"/>
            <a:lstStyle/>
            <a:p>
              <a:endParaRPr sz="1488"/>
            </a:p>
          </p:txBody>
        </p:sp>
        <p:pic>
          <p:nvPicPr>
            <p:cNvPr id="22" name="object 22"/>
            <p:cNvPicPr/>
            <p:nvPr/>
          </p:nvPicPr>
          <p:blipFill>
            <a:blip r:embed="rId2" cstate="print"/>
            <a:stretch>
              <a:fillRect/>
            </a:stretch>
          </p:blipFill>
          <p:spPr>
            <a:xfrm>
              <a:off x="271779" y="668019"/>
              <a:ext cx="8600440" cy="4023360"/>
            </a:xfrm>
            <a:prstGeom prst="rect">
              <a:avLst/>
            </a:prstGeom>
          </p:spPr>
        </p:pic>
      </p:grpSp>
      <p:sp>
        <p:nvSpPr>
          <p:cNvPr id="23" name="object 23"/>
          <p:cNvSpPr txBox="1"/>
          <p:nvPr/>
        </p:nvSpPr>
        <p:spPr>
          <a:xfrm>
            <a:off x="6795717" y="3667582"/>
            <a:ext cx="669871" cy="375892"/>
          </a:xfrm>
          <a:prstGeom prst="rect">
            <a:avLst/>
          </a:prstGeom>
          <a:solidFill>
            <a:srgbClr val="FAEED6"/>
          </a:solidFill>
          <a:ln w="28575">
            <a:solidFill>
              <a:srgbClr val="A8DBD2"/>
            </a:solidFill>
          </a:ln>
        </p:spPr>
        <p:txBody>
          <a:bodyPr vert="horz" wrap="square" lIns="0" tIns="32024" rIns="0" bIns="0" rtlCol="0">
            <a:spAutoFit/>
          </a:bodyPr>
          <a:lstStyle/>
          <a:p>
            <a:pPr marL="77168" marR="109191">
              <a:spcBef>
                <a:spcPts val="252"/>
              </a:spcBef>
            </a:pPr>
            <a:r>
              <a:rPr sz="744" b="1" spc="-4" dirty="0">
                <a:solidFill>
                  <a:srgbClr val="585858"/>
                </a:solidFill>
                <a:latin typeface="Calibri"/>
                <a:cs typeface="Calibri"/>
              </a:rPr>
              <a:t>Arah </a:t>
            </a:r>
            <a:r>
              <a:rPr sz="744" b="1" dirty="0">
                <a:solidFill>
                  <a:srgbClr val="585858"/>
                </a:solidFill>
                <a:latin typeface="Calibri"/>
                <a:cs typeface="Calibri"/>
              </a:rPr>
              <a:t> </a:t>
            </a:r>
            <a:r>
              <a:rPr sz="744" b="1" spc="-4" dirty="0">
                <a:solidFill>
                  <a:srgbClr val="585858"/>
                </a:solidFill>
                <a:latin typeface="Calibri"/>
                <a:cs typeface="Calibri"/>
              </a:rPr>
              <a:t>Kebijakan </a:t>
            </a:r>
            <a:r>
              <a:rPr sz="744" b="1" dirty="0">
                <a:solidFill>
                  <a:srgbClr val="585858"/>
                </a:solidFill>
                <a:latin typeface="Calibri"/>
                <a:cs typeface="Calibri"/>
              </a:rPr>
              <a:t> </a:t>
            </a:r>
            <a:r>
              <a:rPr sz="744" b="1" spc="-4" dirty="0">
                <a:solidFill>
                  <a:srgbClr val="585858"/>
                </a:solidFill>
                <a:latin typeface="Calibri"/>
                <a:cs typeface="Calibri"/>
              </a:rPr>
              <a:t>da</a:t>
            </a:r>
            <a:r>
              <a:rPr sz="744" b="1" dirty="0">
                <a:solidFill>
                  <a:srgbClr val="585858"/>
                </a:solidFill>
                <a:latin typeface="Calibri"/>
                <a:cs typeface="Calibri"/>
              </a:rPr>
              <a:t>n</a:t>
            </a:r>
            <a:r>
              <a:rPr sz="744" b="1" spc="8" dirty="0">
                <a:solidFill>
                  <a:srgbClr val="585858"/>
                </a:solidFill>
                <a:latin typeface="Calibri"/>
                <a:cs typeface="Calibri"/>
              </a:rPr>
              <a:t> </a:t>
            </a:r>
            <a:r>
              <a:rPr sz="744" b="1" spc="-8" dirty="0">
                <a:solidFill>
                  <a:srgbClr val="585858"/>
                </a:solidFill>
                <a:latin typeface="Calibri"/>
                <a:cs typeface="Calibri"/>
              </a:rPr>
              <a:t>S</a:t>
            </a:r>
            <a:r>
              <a:rPr sz="744" b="1" spc="4" dirty="0">
                <a:solidFill>
                  <a:srgbClr val="585858"/>
                </a:solidFill>
                <a:latin typeface="Calibri"/>
                <a:cs typeface="Calibri"/>
              </a:rPr>
              <a:t>t</a:t>
            </a:r>
            <a:r>
              <a:rPr sz="744" b="1" spc="-4" dirty="0">
                <a:solidFill>
                  <a:srgbClr val="585858"/>
                </a:solidFill>
                <a:latin typeface="Calibri"/>
                <a:cs typeface="Calibri"/>
              </a:rPr>
              <a:t>ra</a:t>
            </a:r>
            <a:r>
              <a:rPr sz="744" b="1" spc="4" dirty="0">
                <a:solidFill>
                  <a:srgbClr val="585858"/>
                </a:solidFill>
                <a:latin typeface="Calibri"/>
                <a:cs typeface="Calibri"/>
              </a:rPr>
              <a:t>te</a:t>
            </a:r>
            <a:r>
              <a:rPr sz="744" b="1" spc="-8" dirty="0">
                <a:solidFill>
                  <a:srgbClr val="585858"/>
                </a:solidFill>
                <a:latin typeface="Calibri"/>
                <a:cs typeface="Calibri"/>
              </a:rPr>
              <a:t>g</a:t>
            </a:r>
            <a:r>
              <a:rPr sz="744" b="1" dirty="0">
                <a:solidFill>
                  <a:srgbClr val="585858"/>
                </a:solidFill>
                <a:latin typeface="Calibri"/>
                <a:cs typeface="Calibri"/>
              </a:rPr>
              <a:t>i</a:t>
            </a:r>
            <a:endParaRPr sz="744" dirty="0">
              <a:latin typeface="Calibri"/>
              <a:cs typeface="Calibri"/>
            </a:endParaRPr>
          </a:p>
        </p:txBody>
      </p:sp>
      <p:sp>
        <p:nvSpPr>
          <p:cNvPr id="24" name="object 24"/>
          <p:cNvSpPr txBox="1">
            <a:spLocks noGrp="1"/>
          </p:cNvSpPr>
          <p:nvPr>
            <p:ph type="title"/>
          </p:nvPr>
        </p:nvSpPr>
        <p:spPr>
          <a:xfrm>
            <a:off x="60198" y="144000"/>
            <a:ext cx="6520220" cy="318379"/>
          </a:xfrm>
          <a:prstGeom prst="rect">
            <a:avLst/>
          </a:prstGeom>
        </p:spPr>
        <p:txBody>
          <a:bodyPr vert="horz" lIns="91440" tIns="45720" rIns="91440" bIns="45720" rtlCol="0" anchor="ctr">
            <a:noAutofit/>
          </a:bodyPr>
          <a:lstStyle/>
          <a:p>
            <a:r>
              <a:rPr lang="id-ID" dirty="0"/>
              <a:t>Lanjutan ... </a:t>
            </a:r>
            <a:r>
              <a:rPr lang="en-US" dirty="0"/>
              <a:t>(</a:t>
            </a:r>
            <a:r>
              <a:rPr dirty="0"/>
              <a:t>VISI</a:t>
            </a:r>
            <a:r>
              <a:rPr lang="en-US" dirty="0"/>
              <a:t> DAN</a:t>
            </a:r>
            <a:r>
              <a:rPr dirty="0"/>
              <a:t> MISI RENSTRA DJKA 20</a:t>
            </a:r>
            <a:r>
              <a:rPr lang="en-US" dirty="0"/>
              <a:t>20</a:t>
            </a:r>
            <a:r>
              <a:rPr dirty="0"/>
              <a:t>-</a:t>
            </a:r>
            <a:r>
              <a:rPr lang="en-US" dirty="0"/>
              <a:t>20</a:t>
            </a:r>
            <a:r>
              <a:rPr dirty="0"/>
              <a:t>24</a:t>
            </a:r>
            <a:r>
              <a:rPr lang="en-US" dirty="0"/>
              <a:t>)</a:t>
            </a:r>
            <a:endParaRPr dirty="0"/>
          </a:p>
        </p:txBody>
      </p:sp>
      <p:sp>
        <p:nvSpPr>
          <p:cNvPr id="25" name="Slide Number Placeholder 2"/>
          <p:cNvSpPr>
            <a:spLocks noGrp="1"/>
          </p:cNvSpPr>
          <p:nvPr/>
        </p:nvSpPr>
        <p:spPr>
          <a:xfrm>
            <a:off x="7113270" y="5006975"/>
            <a:ext cx="446405" cy="251460"/>
          </a:xfrm>
          <a:prstGeom prst="rect">
            <a:avLst/>
          </a:prstGeom>
          <a:solidFill>
            <a:srgbClr val="F9BE19"/>
          </a:solid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id-ID" sz="1200" b="1" i="0" u="none" strike="noStrike" kern="1200" cap="none" spc="0" normalizeH="0" baseline="0" noProof="0" dirty="0">
                <a:ln>
                  <a:noFill/>
                </a:ln>
                <a:solidFill>
                  <a:schemeClr val="tx1"/>
                </a:solidFill>
                <a:effectLst/>
                <a:uLnTx/>
                <a:uFillTx/>
                <a:latin typeface="Calibri" panose="020F0502020204030204"/>
                <a:ea typeface="+mn-ea"/>
                <a:cs typeface="+mn-cs"/>
              </a:rPr>
              <a:t>21</a:t>
            </a:r>
            <a:endParaRPr kumimoji="0" lang="en-US" sz="1200" b="1"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
        <p:nvSpPr>
          <p:cNvPr id="26" name="TextBox 25"/>
          <p:cNvSpPr txBox="1"/>
          <p:nvPr/>
        </p:nvSpPr>
        <p:spPr>
          <a:xfrm>
            <a:off x="250939" y="5916197"/>
            <a:ext cx="1917774" cy="230832"/>
          </a:xfrm>
          <a:prstGeom prst="rect">
            <a:avLst/>
          </a:prstGeom>
          <a:noFill/>
        </p:spPr>
        <p:txBody>
          <a:bodyPr wrap="square" rtlCol="0">
            <a:spAutoFit/>
          </a:bodyPr>
          <a:lstStyle/>
          <a:p>
            <a:r>
              <a:rPr lang="id-ID" sz="900" b="1" dirty="0"/>
              <a:t>Sumber: PM Nomor 80 Tahun 2020</a:t>
            </a:r>
          </a:p>
        </p:txBody>
      </p:sp>
    </p:spTree>
    <p:extLst>
      <p:ext uri="{BB962C8B-B14F-4D97-AF65-F5344CB8AC3E}">
        <p14:creationId xmlns:p14="http://schemas.microsoft.com/office/powerpoint/2010/main" val="13601168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bject 15"/>
          <p:cNvSpPr txBox="1">
            <a:spLocks noGrp="1"/>
          </p:cNvSpPr>
          <p:nvPr>
            <p:ph type="title"/>
          </p:nvPr>
        </p:nvSpPr>
        <p:spPr>
          <a:xfrm>
            <a:off x="113363" y="282918"/>
            <a:ext cx="6520220" cy="287601"/>
          </a:xfrm>
          <a:prstGeom prst="rect">
            <a:avLst/>
          </a:prstGeom>
        </p:spPr>
        <p:txBody>
          <a:bodyPr vert="horz" lIns="91440" tIns="45720" rIns="91440" bIns="45720" rtlCol="0" anchor="ctr">
            <a:noAutofit/>
          </a:bodyPr>
          <a:lstStyle/>
          <a:p>
            <a:r>
              <a:rPr lang="id-ID" dirty="0"/>
              <a:t>Lanjutan ... </a:t>
            </a:r>
            <a:r>
              <a:rPr lang="en-US" dirty="0"/>
              <a:t>(</a:t>
            </a:r>
            <a:r>
              <a:rPr dirty="0"/>
              <a:t>STRUKTUR RENSTRA DJKA 20</a:t>
            </a:r>
            <a:r>
              <a:rPr lang="en-US" dirty="0"/>
              <a:t>20 – </a:t>
            </a:r>
            <a:r>
              <a:rPr dirty="0"/>
              <a:t>2</a:t>
            </a:r>
            <a:r>
              <a:rPr lang="en-US" dirty="0"/>
              <a:t>02</a:t>
            </a:r>
            <a:r>
              <a:rPr dirty="0"/>
              <a:t>4</a:t>
            </a:r>
            <a:r>
              <a:rPr lang="en-US" dirty="0"/>
              <a:t>)</a:t>
            </a:r>
            <a:endParaRPr dirty="0"/>
          </a:p>
        </p:txBody>
      </p:sp>
      <p:sp>
        <p:nvSpPr>
          <p:cNvPr id="24" name="Slide Number Placeholder 2"/>
          <p:cNvSpPr>
            <a:spLocks noGrp="1"/>
          </p:cNvSpPr>
          <p:nvPr/>
        </p:nvSpPr>
        <p:spPr>
          <a:xfrm>
            <a:off x="7113270" y="5017362"/>
            <a:ext cx="446405" cy="251460"/>
          </a:xfrm>
          <a:prstGeom prst="rect">
            <a:avLst/>
          </a:prstGeom>
          <a:solidFill>
            <a:srgbClr val="F9BE19"/>
          </a:solid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id-ID" sz="1200" b="1" i="0" u="none" strike="noStrike" kern="1200" cap="none" spc="0" normalizeH="0" baseline="0" noProof="0" dirty="0">
                <a:ln>
                  <a:noFill/>
                </a:ln>
                <a:solidFill>
                  <a:schemeClr val="tx1"/>
                </a:solidFill>
                <a:effectLst/>
                <a:uLnTx/>
                <a:uFillTx/>
                <a:latin typeface="Calibri" panose="020F0502020204030204"/>
                <a:ea typeface="+mn-ea"/>
                <a:cs typeface="+mn-cs"/>
              </a:rPr>
              <a:t>22</a:t>
            </a:r>
            <a:endParaRPr kumimoji="0" lang="en-US" sz="1200" b="1"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
        <p:nvSpPr>
          <p:cNvPr id="25" name="TextBox 24"/>
          <p:cNvSpPr txBox="1"/>
          <p:nvPr/>
        </p:nvSpPr>
        <p:spPr>
          <a:xfrm>
            <a:off x="113363" y="5680764"/>
            <a:ext cx="1917774" cy="230832"/>
          </a:xfrm>
          <a:prstGeom prst="rect">
            <a:avLst/>
          </a:prstGeom>
          <a:noFill/>
        </p:spPr>
        <p:txBody>
          <a:bodyPr wrap="square" rtlCol="0">
            <a:spAutoFit/>
          </a:bodyPr>
          <a:lstStyle/>
          <a:p>
            <a:r>
              <a:rPr lang="id-ID" sz="900" b="1" dirty="0"/>
              <a:t>Sumber: PM Nomor 80 Tahun 2020</a:t>
            </a:r>
          </a:p>
        </p:txBody>
      </p:sp>
      <p:pic>
        <p:nvPicPr>
          <p:cNvPr id="11" name="Picture 10">
            <a:extLst>
              <a:ext uri="{FF2B5EF4-FFF2-40B4-BE49-F238E27FC236}">
                <a16:creationId xmlns:a16="http://schemas.microsoft.com/office/drawing/2014/main" id="{14548528-5021-41B1-9617-E601916D3BDB}"/>
              </a:ext>
            </a:extLst>
          </p:cNvPr>
          <p:cNvPicPr>
            <a:picLocks noChangeAspect="1"/>
          </p:cNvPicPr>
          <p:nvPr/>
        </p:nvPicPr>
        <p:blipFill>
          <a:blip r:embed="rId2"/>
          <a:stretch>
            <a:fillRect/>
          </a:stretch>
        </p:blipFill>
        <p:spPr>
          <a:xfrm>
            <a:off x="0" y="831591"/>
            <a:ext cx="7559675" cy="3664467"/>
          </a:xfrm>
          <a:prstGeom prst="rect">
            <a:avLst/>
          </a:prstGeom>
        </p:spPr>
      </p:pic>
    </p:spTree>
    <p:extLst>
      <p:ext uri="{BB962C8B-B14F-4D97-AF65-F5344CB8AC3E}">
        <p14:creationId xmlns:p14="http://schemas.microsoft.com/office/powerpoint/2010/main" val="38821111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72600" y="215120"/>
            <a:ext cx="6520220" cy="344032"/>
          </a:xfrm>
        </p:spPr>
        <p:txBody>
          <a:bodyPr>
            <a:noAutofit/>
          </a:bodyPr>
          <a:lstStyle/>
          <a:p>
            <a:r>
              <a:rPr lang="id-ID" dirty="0"/>
              <a:t>Lanjutan ... </a:t>
            </a:r>
            <a:r>
              <a:rPr lang="en-US" dirty="0"/>
              <a:t>(</a:t>
            </a:r>
            <a:r>
              <a:rPr lang="id-ID" dirty="0"/>
              <a:t>MATRIKS KINERJA DAN PENDANAAN</a:t>
            </a:r>
            <a:r>
              <a:rPr lang="en-US" dirty="0"/>
              <a:t>)</a:t>
            </a:r>
            <a:endParaRPr lang="id-ID" dirty="0"/>
          </a:p>
        </p:txBody>
      </p:sp>
      <p:pic>
        <p:nvPicPr>
          <p:cNvPr id="5" name="Picture 4"/>
          <p:cNvPicPr>
            <a:picLocks noChangeAspect="1"/>
          </p:cNvPicPr>
          <p:nvPr/>
        </p:nvPicPr>
        <p:blipFill>
          <a:blip r:embed="rId2"/>
          <a:stretch>
            <a:fillRect/>
          </a:stretch>
        </p:blipFill>
        <p:spPr>
          <a:xfrm>
            <a:off x="142358" y="772160"/>
            <a:ext cx="7188262" cy="3448983"/>
          </a:xfrm>
          <a:prstGeom prst="rect">
            <a:avLst/>
          </a:prstGeom>
        </p:spPr>
      </p:pic>
      <p:sp>
        <p:nvSpPr>
          <p:cNvPr id="7" name="Slide Number Placeholder 2"/>
          <p:cNvSpPr>
            <a:spLocks noGrp="1"/>
          </p:cNvSpPr>
          <p:nvPr/>
        </p:nvSpPr>
        <p:spPr>
          <a:xfrm>
            <a:off x="7113270" y="5006975"/>
            <a:ext cx="446405" cy="251460"/>
          </a:xfrm>
          <a:prstGeom prst="rect">
            <a:avLst/>
          </a:prstGeom>
          <a:solidFill>
            <a:srgbClr val="F9BE19"/>
          </a:solid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5502A5B-6024-440D-A5A9-5A109256076E}" type="slidenum">
              <a:rPr kumimoji="0" lang="en-US" sz="1200" b="1" i="0" u="none" strike="noStrike" kern="1200" cap="none" spc="0" normalizeH="0" baseline="0" noProof="0" smtClean="0">
                <a:ln>
                  <a:noFill/>
                </a:ln>
                <a:solidFill>
                  <a:schemeClr val="tx1"/>
                </a:solidFill>
                <a:effectLst/>
                <a:uLnTx/>
                <a:uFillTx/>
                <a:latin typeface="Calibri" panose="020F0502020204030204"/>
                <a:ea typeface="+mn-ea"/>
                <a:cs typeface="+mn-cs"/>
              </a:rPr>
              <a:t>26</a:t>
            </a:fld>
            <a:endParaRPr kumimoji="0" lang="en-US" sz="1200" b="1" i="0" u="none" strike="noStrike" kern="1200" cap="none" spc="0" normalizeH="0" baseline="0" noProof="0">
              <a:ln>
                <a:noFill/>
              </a:ln>
              <a:solidFill>
                <a:schemeClr val="tx1"/>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14B5BF72-9F14-47D3-8100-F946DBCBC07A}"/>
              </a:ext>
            </a:extLst>
          </p:cNvPr>
          <p:cNvSpPr txBox="1"/>
          <p:nvPr/>
        </p:nvSpPr>
        <p:spPr>
          <a:xfrm>
            <a:off x="142358" y="4244727"/>
            <a:ext cx="2875950" cy="246221"/>
          </a:xfrm>
          <a:prstGeom prst="rect">
            <a:avLst/>
          </a:prstGeom>
          <a:noFill/>
        </p:spPr>
        <p:txBody>
          <a:bodyPr wrap="square" rtlCol="0">
            <a:spAutoFit/>
          </a:bodyPr>
          <a:lstStyle/>
          <a:p>
            <a:r>
              <a:rPr lang="id-ID" sz="1000" b="1" dirty="0"/>
              <a:t>Sumber: Permen Bappenas Nomor 5 Tahun 2019</a:t>
            </a:r>
          </a:p>
        </p:txBody>
      </p:sp>
    </p:spTree>
    <p:extLst>
      <p:ext uri="{BB962C8B-B14F-4D97-AF65-F5344CB8AC3E}">
        <p14:creationId xmlns:p14="http://schemas.microsoft.com/office/powerpoint/2010/main" val="18309190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143720" y="326880"/>
            <a:ext cx="6520220" cy="344032"/>
          </a:xfrm>
        </p:spPr>
        <p:txBody>
          <a:bodyPr>
            <a:noAutofit/>
          </a:bodyPr>
          <a:lstStyle/>
          <a:p>
            <a:r>
              <a:rPr lang="id-ID" dirty="0"/>
              <a:t>Lanjutan ... </a:t>
            </a:r>
            <a:r>
              <a:rPr lang="en-US" dirty="0"/>
              <a:t> (</a:t>
            </a:r>
            <a:r>
              <a:rPr lang="id-ID" dirty="0"/>
              <a:t>MATRIKS KERANGKA REGULASI</a:t>
            </a:r>
            <a:r>
              <a:rPr lang="en-US" dirty="0"/>
              <a:t>)</a:t>
            </a:r>
            <a:endParaRPr lang="id-ID" dirty="0"/>
          </a:p>
        </p:txBody>
      </p:sp>
      <p:pic>
        <p:nvPicPr>
          <p:cNvPr id="5" name="Picture 4"/>
          <p:cNvPicPr>
            <a:picLocks noChangeAspect="1"/>
          </p:cNvPicPr>
          <p:nvPr/>
        </p:nvPicPr>
        <p:blipFill>
          <a:blip r:embed="rId2"/>
          <a:stretch>
            <a:fillRect/>
          </a:stretch>
        </p:blipFill>
        <p:spPr>
          <a:xfrm>
            <a:off x="223284" y="948317"/>
            <a:ext cx="7083373" cy="3381488"/>
          </a:xfrm>
          <a:prstGeom prst="rect">
            <a:avLst/>
          </a:prstGeom>
        </p:spPr>
      </p:pic>
      <p:sp>
        <p:nvSpPr>
          <p:cNvPr id="7" name="Slide Number Placeholder 2"/>
          <p:cNvSpPr>
            <a:spLocks noGrp="1"/>
          </p:cNvSpPr>
          <p:nvPr/>
        </p:nvSpPr>
        <p:spPr>
          <a:xfrm>
            <a:off x="7113270" y="5006975"/>
            <a:ext cx="446405" cy="251460"/>
          </a:xfrm>
          <a:prstGeom prst="rect">
            <a:avLst/>
          </a:prstGeom>
          <a:solidFill>
            <a:srgbClr val="F9BE19"/>
          </a:solid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5502A5B-6024-440D-A5A9-5A109256076E}" type="slidenum">
              <a:rPr kumimoji="0" lang="en-US" sz="1200" b="1" i="0" u="none" strike="noStrike" kern="1200" cap="none" spc="0" normalizeH="0" baseline="0" noProof="0" smtClean="0">
                <a:ln>
                  <a:noFill/>
                </a:ln>
                <a:solidFill>
                  <a:schemeClr val="tx1"/>
                </a:solidFill>
                <a:effectLst/>
                <a:uLnTx/>
                <a:uFillTx/>
                <a:latin typeface="Calibri" panose="020F0502020204030204"/>
                <a:ea typeface="+mn-ea"/>
                <a:cs typeface="+mn-cs"/>
              </a:rPr>
              <a:t>27</a:t>
            </a:fld>
            <a:endParaRPr kumimoji="0" lang="en-US" sz="1200" b="1" i="0" u="none" strike="noStrike" kern="1200" cap="none" spc="0" normalizeH="0" baseline="0" noProof="0">
              <a:ln>
                <a:noFill/>
              </a:ln>
              <a:solidFill>
                <a:schemeClr val="tx1"/>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6A519382-05DA-4B0C-99D4-FD8F3922201F}"/>
              </a:ext>
            </a:extLst>
          </p:cNvPr>
          <p:cNvSpPr txBox="1"/>
          <p:nvPr/>
        </p:nvSpPr>
        <p:spPr>
          <a:xfrm>
            <a:off x="223284" y="4335042"/>
            <a:ext cx="2875950" cy="246221"/>
          </a:xfrm>
          <a:prstGeom prst="rect">
            <a:avLst/>
          </a:prstGeom>
          <a:noFill/>
        </p:spPr>
        <p:txBody>
          <a:bodyPr wrap="square" rtlCol="0">
            <a:spAutoFit/>
          </a:bodyPr>
          <a:lstStyle/>
          <a:p>
            <a:r>
              <a:rPr lang="id-ID" sz="1000" b="1" dirty="0"/>
              <a:t>Sumber: Permen Bappenas Nomor 5 Tahun 2019</a:t>
            </a:r>
          </a:p>
        </p:txBody>
      </p:sp>
    </p:spTree>
    <p:extLst>
      <p:ext uri="{BB962C8B-B14F-4D97-AF65-F5344CB8AC3E}">
        <p14:creationId xmlns:p14="http://schemas.microsoft.com/office/powerpoint/2010/main" val="25857235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3600" y="144000"/>
            <a:ext cx="6520220" cy="344032"/>
          </a:xfrm>
        </p:spPr>
        <p:txBody>
          <a:bodyPr>
            <a:noAutofit/>
          </a:bodyPr>
          <a:lstStyle/>
          <a:p>
            <a:pPr algn="l"/>
            <a:r>
              <a:rPr lang="id-ID" dirty="0"/>
              <a:t>Lanjutan ... (</a:t>
            </a:r>
            <a:r>
              <a:rPr lang="en-US" dirty="0"/>
              <a:t>EVALUASI RENSTRA</a:t>
            </a:r>
            <a:r>
              <a:rPr lang="id-ID" dirty="0"/>
              <a:t>)</a:t>
            </a:r>
          </a:p>
        </p:txBody>
      </p:sp>
      <p:sp>
        <p:nvSpPr>
          <p:cNvPr id="7" name="object 34"/>
          <p:cNvSpPr/>
          <p:nvPr/>
        </p:nvSpPr>
        <p:spPr>
          <a:xfrm>
            <a:off x="6629844" y="1861275"/>
            <a:ext cx="681946" cy="711082"/>
          </a:xfrm>
          <a:custGeom>
            <a:avLst/>
            <a:gdLst/>
            <a:ahLst/>
            <a:cxnLst/>
            <a:rect l="l" t="t" r="r" b="b"/>
            <a:pathLst>
              <a:path w="1099820" h="1146810">
                <a:moveTo>
                  <a:pt x="1099566" y="547624"/>
                </a:moveTo>
                <a:lnTo>
                  <a:pt x="369570" y="1146428"/>
                </a:lnTo>
                <a:lnTo>
                  <a:pt x="0" y="871727"/>
                </a:lnTo>
                <a:lnTo>
                  <a:pt x="362330" y="0"/>
                </a:lnTo>
                <a:lnTo>
                  <a:pt x="1099566" y="547624"/>
                </a:lnTo>
                <a:close/>
              </a:path>
            </a:pathLst>
          </a:custGeom>
          <a:ln w="28575">
            <a:solidFill>
              <a:srgbClr val="FFFFFF"/>
            </a:solidFill>
          </a:ln>
        </p:spPr>
        <p:txBody>
          <a:bodyPr wrap="square" lIns="0" tIns="0" rIns="0" bIns="0" rtlCol="0"/>
          <a:lstStyle/>
          <a:p>
            <a:pPr defTabSz="913632">
              <a:defRPr/>
            </a:pPr>
            <a:endParaRPr sz="1100">
              <a:solidFill>
                <a:prstClr val="black"/>
              </a:solidFill>
              <a:latin typeface="Calibri" panose="020F0502020204030204"/>
            </a:endParaRPr>
          </a:p>
        </p:txBody>
      </p:sp>
      <p:sp>
        <p:nvSpPr>
          <p:cNvPr id="8" name="Slide Number Placeholder 2"/>
          <p:cNvSpPr>
            <a:spLocks noGrp="1"/>
          </p:cNvSpPr>
          <p:nvPr/>
        </p:nvSpPr>
        <p:spPr>
          <a:xfrm>
            <a:off x="7113276" y="5006975"/>
            <a:ext cx="446405" cy="251460"/>
          </a:xfrm>
          <a:prstGeom prst="rect">
            <a:avLst/>
          </a:prstGeom>
          <a:solidFill>
            <a:srgbClr val="F9BE19"/>
          </a:solidFill>
        </p:spPr>
        <p:txBody>
          <a:bodyPr vert="horz" lIns="91365" tIns="45684" rIns="91365" bIns="45684"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32">
              <a:defRPr/>
            </a:pPr>
            <a:fld id="{05502A5B-6024-440D-A5A9-5A109256076E}" type="slidenum">
              <a:rPr lang="en-US" b="1">
                <a:solidFill>
                  <a:schemeClr val="tx1"/>
                </a:solidFill>
                <a:latin typeface="Calibri" panose="020F0502020204030204"/>
              </a:rPr>
              <a:pPr defTabSz="913632">
                <a:defRPr/>
              </a:pPr>
              <a:t>28</a:t>
            </a:fld>
            <a:endParaRPr lang="en-US" b="1" dirty="0">
              <a:solidFill>
                <a:schemeClr val="tx1"/>
              </a:solidFill>
              <a:latin typeface="Calibri" panose="020F0502020204030204"/>
            </a:endParaRPr>
          </a:p>
        </p:txBody>
      </p:sp>
      <p:sp>
        <p:nvSpPr>
          <p:cNvPr id="10" name="TextBox 9"/>
          <p:cNvSpPr txBox="1"/>
          <p:nvPr/>
        </p:nvSpPr>
        <p:spPr>
          <a:xfrm>
            <a:off x="110281" y="4577814"/>
            <a:ext cx="3312000" cy="253843"/>
          </a:xfrm>
          <a:prstGeom prst="rect">
            <a:avLst/>
          </a:prstGeom>
          <a:noFill/>
        </p:spPr>
        <p:txBody>
          <a:bodyPr wrap="square" lIns="91365" tIns="45684" rIns="91365" bIns="45684" rtlCol="0">
            <a:spAutoFit/>
          </a:bodyPr>
          <a:lstStyle/>
          <a:p>
            <a:r>
              <a:rPr lang="en-US" sz="1050" dirty="0" err="1">
                <a:solidFill>
                  <a:schemeClr val="bg2">
                    <a:lumMod val="25000"/>
                  </a:schemeClr>
                </a:solidFill>
                <a:latin typeface="Arial" panose="020B0604020202020204" pitchFamily="34" charset="0"/>
                <a:cs typeface="Arial" panose="020B0604020202020204" pitchFamily="34" charset="0"/>
              </a:rPr>
              <a:t>Sumber</a:t>
            </a:r>
            <a:r>
              <a:rPr lang="en-US" sz="1050" dirty="0">
                <a:solidFill>
                  <a:schemeClr val="bg2">
                    <a:lumMod val="25000"/>
                  </a:schemeClr>
                </a:solidFill>
                <a:latin typeface="Arial" panose="020B0604020202020204" pitchFamily="34" charset="0"/>
                <a:cs typeface="Arial" panose="020B0604020202020204" pitchFamily="34" charset="0"/>
              </a:rPr>
              <a:t> : </a:t>
            </a:r>
            <a:r>
              <a:rPr lang="en-US" sz="1050" dirty="0" err="1">
                <a:solidFill>
                  <a:schemeClr val="bg2">
                    <a:lumMod val="25000"/>
                  </a:schemeClr>
                </a:solidFill>
                <a:latin typeface="Arial" panose="020B0604020202020204" pitchFamily="34" charset="0"/>
                <a:cs typeface="Arial" panose="020B0604020202020204" pitchFamily="34" charset="0"/>
              </a:rPr>
              <a:t>Permenhub</a:t>
            </a:r>
            <a:r>
              <a:rPr lang="en-US" sz="1050" dirty="0">
                <a:solidFill>
                  <a:schemeClr val="bg2">
                    <a:lumMod val="25000"/>
                  </a:schemeClr>
                </a:solidFill>
                <a:latin typeface="Arial" panose="020B0604020202020204" pitchFamily="34" charset="0"/>
                <a:cs typeface="Arial" panose="020B0604020202020204" pitchFamily="34" charset="0"/>
              </a:rPr>
              <a:t> No. PM 85/2020</a:t>
            </a:r>
            <a:r>
              <a:rPr lang="id-ID" sz="1050" dirty="0">
                <a:solidFill>
                  <a:schemeClr val="bg2">
                    <a:lumMod val="25000"/>
                  </a:schemeClr>
                </a:solidFill>
                <a:latin typeface="Arial" panose="020B0604020202020204" pitchFamily="34" charset="0"/>
                <a:cs typeface="Arial" panose="020B0604020202020204" pitchFamily="34" charset="0"/>
              </a:rPr>
              <a:t> (Pasal 7)</a:t>
            </a:r>
            <a:endParaRPr lang="en-US" sz="1050" dirty="0">
              <a:solidFill>
                <a:schemeClr val="bg2">
                  <a:lumMod val="25000"/>
                </a:schemeClr>
              </a:solidFill>
              <a:latin typeface="Arial" panose="020B0604020202020204" pitchFamily="34" charset="0"/>
              <a:cs typeface="Arial" panose="020B060402020202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4103515274"/>
              </p:ext>
            </p:extLst>
          </p:nvPr>
        </p:nvGraphicFramePr>
        <p:xfrm>
          <a:off x="110281" y="1521589"/>
          <a:ext cx="7339112" cy="3071496"/>
        </p:xfrm>
        <a:graphic>
          <a:graphicData uri="http://schemas.openxmlformats.org/drawingml/2006/table">
            <a:tbl>
              <a:tblPr>
                <a:tableStyleId>{2D5ABB26-0587-4C30-8999-92F81FD0307C}</a:tableStyleId>
              </a:tblPr>
              <a:tblGrid>
                <a:gridCol w="138258">
                  <a:extLst>
                    <a:ext uri="{9D8B030D-6E8A-4147-A177-3AD203B41FA5}">
                      <a16:colId xmlns:a16="http://schemas.microsoft.com/office/drawing/2014/main" val="20000"/>
                    </a:ext>
                  </a:extLst>
                </a:gridCol>
                <a:gridCol w="138258">
                  <a:extLst>
                    <a:ext uri="{9D8B030D-6E8A-4147-A177-3AD203B41FA5}">
                      <a16:colId xmlns:a16="http://schemas.microsoft.com/office/drawing/2014/main" val="20001"/>
                    </a:ext>
                  </a:extLst>
                </a:gridCol>
                <a:gridCol w="1142901">
                  <a:extLst>
                    <a:ext uri="{9D8B030D-6E8A-4147-A177-3AD203B41FA5}">
                      <a16:colId xmlns:a16="http://schemas.microsoft.com/office/drawing/2014/main" val="20002"/>
                    </a:ext>
                  </a:extLst>
                </a:gridCol>
                <a:gridCol w="138258">
                  <a:extLst>
                    <a:ext uri="{9D8B030D-6E8A-4147-A177-3AD203B41FA5}">
                      <a16:colId xmlns:a16="http://schemas.microsoft.com/office/drawing/2014/main" val="20003"/>
                    </a:ext>
                  </a:extLst>
                </a:gridCol>
                <a:gridCol w="161264">
                  <a:extLst>
                    <a:ext uri="{9D8B030D-6E8A-4147-A177-3AD203B41FA5}">
                      <a16:colId xmlns:a16="http://schemas.microsoft.com/office/drawing/2014/main" val="20004"/>
                    </a:ext>
                  </a:extLst>
                </a:gridCol>
                <a:gridCol w="161264">
                  <a:extLst>
                    <a:ext uri="{9D8B030D-6E8A-4147-A177-3AD203B41FA5}">
                      <a16:colId xmlns:a16="http://schemas.microsoft.com/office/drawing/2014/main" val="20005"/>
                    </a:ext>
                  </a:extLst>
                </a:gridCol>
                <a:gridCol w="138258">
                  <a:extLst>
                    <a:ext uri="{9D8B030D-6E8A-4147-A177-3AD203B41FA5}">
                      <a16:colId xmlns:a16="http://schemas.microsoft.com/office/drawing/2014/main" val="20006"/>
                    </a:ext>
                  </a:extLst>
                </a:gridCol>
                <a:gridCol w="1627768">
                  <a:extLst>
                    <a:ext uri="{9D8B030D-6E8A-4147-A177-3AD203B41FA5}">
                      <a16:colId xmlns:a16="http://schemas.microsoft.com/office/drawing/2014/main" val="20007"/>
                    </a:ext>
                  </a:extLst>
                </a:gridCol>
                <a:gridCol w="138258">
                  <a:extLst>
                    <a:ext uri="{9D8B030D-6E8A-4147-A177-3AD203B41FA5}">
                      <a16:colId xmlns:a16="http://schemas.microsoft.com/office/drawing/2014/main" val="20008"/>
                    </a:ext>
                  </a:extLst>
                </a:gridCol>
                <a:gridCol w="161264">
                  <a:extLst>
                    <a:ext uri="{9D8B030D-6E8A-4147-A177-3AD203B41FA5}">
                      <a16:colId xmlns:a16="http://schemas.microsoft.com/office/drawing/2014/main" val="20009"/>
                    </a:ext>
                  </a:extLst>
                </a:gridCol>
                <a:gridCol w="161264">
                  <a:extLst>
                    <a:ext uri="{9D8B030D-6E8A-4147-A177-3AD203B41FA5}">
                      <a16:colId xmlns:a16="http://schemas.microsoft.com/office/drawing/2014/main" val="20010"/>
                    </a:ext>
                  </a:extLst>
                </a:gridCol>
                <a:gridCol w="1440000">
                  <a:extLst>
                    <a:ext uri="{9D8B030D-6E8A-4147-A177-3AD203B41FA5}">
                      <a16:colId xmlns:a16="http://schemas.microsoft.com/office/drawing/2014/main" val="20011"/>
                    </a:ext>
                  </a:extLst>
                </a:gridCol>
                <a:gridCol w="138258">
                  <a:extLst>
                    <a:ext uri="{9D8B030D-6E8A-4147-A177-3AD203B41FA5}">
                      <a16:colId xmlns:a16="http://schemas.microsoft.com/office/drawing/2014/main" val="20012"/>
                    </a:ext>
                  </a:extLst>
                </a:gridCol>
                <a:gridCol w="138258">
                  <a:extLst>
                    <a:ext uri="{9D8B030D-6E8A-4147-A177-3AD203B41FA5}">
                      <a16:colId xmlns:a16="http://schemas.microsoft.com/office/drawing/2014/main" val="20013"/>
                    </a:ext>
                  </a:extLst>
                </a:gridCol>
                <a:gridCol w="1377323">
                  <a:extLst>
                    <a:ext uri="{9D8B030D-6E8A-4147-A177-3AD203B41FA5}">
                      <a16:colId xmlns:a16="http://schemas.microsoft.com/office/drawing/2014/main" val="20014"/>
                    </a:ext>
                  </a:extLst>
                </a:gridCol>
                <a:gridCol w="138258">
                  <a:extLst>
                    <a:ext uri="{9D8B030D-6E8A-4147-A177-3AD203B41FA5}">
                      <a16:colId xmlns:a16="http://schemas.microsoft.com/office/drawing/2014/main" val="20015"/>
                    </a:ext>
                  </a:extLst>
                </a:gridCol>
              </a:tblGrid>
              <a:tr h="432000">
                <a:tc>
                  <a:txBody>
                    <a:bodyPr/>
                    <a:lstStyle/>
                    <a:p>
                      <a:pPr algn="ctr" fontAlgn="b"/>
                      <a:endParaRPr lang="en-US" sz="1100" b="0" i="0" u="none" strike="noStrike" dirty="0">
                        <a:solidFill>
                          <a:srgbClr val="000000"/>
                        </a:solidFill>
                        <a:effectLst/>
                        <a:latin typeface="+mn-lt"/>
                      </a:endParaRPr>
                    </a:p>
                  </a:txBody>
                  <a:tcPr marL="8276" marR="8276" marT="8276"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100" u="none" strike="noStrike" dirty="0">
                          <a:effectLst/>
                          <a:latin typeface="+mn-lt"/>
                        </a:rPr>
                        <a:t> </a:t>
                      </a:r>
                      <a:endParaRPr lang="en-US" sz="1100" b="0" i="0" u="none" strike="noStrike" dirty="0">
                        <a:solidFill>
                          <a:srgbClr val="000000"/>
                        </a:solidFill>
                        <a:effectLst/>
                        <a:latin typeface="+mn-lt"/>
                      </a:endParaRPr>
                    </a:p>
                  </a:txBody>
                  <a:tcPr marL="8276" marR="8276" marT="8276"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fontAlgn="ctr"/>
                      <a:r>
                        <a:rPr lang="en-US" sz="1100" b="1" u="none" strike="noStrike" dirty="0">
                          <a:effectLst/>
                          <a:latin typeface="+mn-lt"/>
                        </a:rPr>
                        <a:t>UNIT KERJA</a:t>
                      </a:r>
                      <a:endParaRPr lang="en-US" sz="1100" b="1"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fontAlgn="ctr"/>
                      <a:r>
                        <a:rPr lang="en-US" sz="1100" b="1" u="none" strike="noStrike" dirty="0">
                          <a:effectLst/>
                          <a:latin typeface="+mn-lt"/>
                        </a:rPr>
                        <a:t> </a:t>
                      </a:r>
                      <a:endParaRPr lang="en-US" sz="1100" b="1"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fontAlgn="ctr"/>
                      <a:endParaRPr lang="en-US" sz="1100" b="1"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endParaRPr lang="en-US" sz="1100" b="1" i="0" u="none" strike="noStrike" dirty="0">
                        <a:solidFill>
                          <a:srgbClr val="000000"/>
                        </a:solidFill>
                        <a:effectLst/>
                        <a:latin typeface="+mn-lt"/>
                      </a:endParaRPr>
                    </a:p>
                  </a:txBody>
                  <a:tcPr marL="8276" marR="8276" marT="8276"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100" b="1" u="none" strike="noStrike" dirty="0">
                          <a:effectLst/>
                          <a:latin typeface="+mn-lt"/>
                        </a:rPr>
                        <a:t> </a:t>
                      </a:r>
                      <a:endParaRPr lang="en-US" sz="1100" b="1"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ctr" fontAlgn="ctr"/>
                      <a:r>
                        <a:rPr lang="en-US" sz="1100" b="1" u="none" strike="noStrike" dirty="0">
                          <a:effectLst/>
                          <a:latin typeface="+mn-lt"/>
                        </a:rPr>
                        <a:t>DISAMPAIKAN KE</a:t>
                      </a:r>
                      <a:endParaRPr lang="en-US" sz="1100" b="1"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ctr" fontAlgn="ctr"/>
                      <a:r>
                        <a:rPr lang="en-US" sz="1100" b="1" u="none" strike="noStrike" dirty="0">
                          <a:effectLst/>
                          <a:latin typeface="+mn-lt"/>
                        </a:rPr>
                        <a:t> </a:t>
                      </a:r>
                      <a:endParaRPr lang="en-US" sz="1100" b="1"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ctr" fontAlgn="ctr"/>
                      <a:endParaRPr lang="en-US" sz="1100" b="1"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endParaRPr lang="en-US" sz="1100" b="1" i="0" u="none" strike="noStrike" dirty="0">
                        <a:solidFill>
                          <a:srgbClr val="000000"/>
                        </a:solidFill>
                        <a:effectLst/>
                        <a:latin typeface="+mn-lt"/>
                      </a:endParaRPr>
                    </a:p>
                  </a:txBody>
                  <a:tcPr marL="8276" marR="8276" marT="8276"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710397" rtl="0" eaLnBrk="1" fontAlgn="ctr" latinLnBrk="0" hangingPunct="1">
                        <a:lnSpc>
                          <a:spcPct val="100000"/>
                        </a:lnSpc>
                        <a:spcBef>
                          <a:spcPts val="0"/>
                        </a:spcBef>
                        <a:spcAft>
                          <a:spcPts val="0"/>
                        </a:spcAft>
                        <a:buClrTx/>
                        <a:buSzTx/>
                        <a:buFontTx/>
                        <a:buNone/>
                        <a:tabLst/>
                        <a:defRPr/>
                      </a:pPr>
                      <a:r>
                        <a:rPr lang="en-US" sz="1100" b="1" u="none" strike="noStrike" dirty="0">
                          <a:effectLst/>
                          <a:latin typeface="+mn-lt"/>
                        </a:rPr>
                        <a:t>KAPAN</a:t>
                      </a:r>
                    </a:p>
                    <a:p>
                      <a:pPr marL="0" marR="0" indent="0" algn="ctr" defTabSz="710397" rtl="0" eaLnBrk="1" fontAlgn="ctr" latinLnBrk="0" hangingPunct="1">
                        <a:lnSpc>
                          <a:spcPct val="100000"/>
                        </a:lnSpc>
                        <a:spcBef>
                          <a:spcPts val="0"/>
                        </a:spcBef>
                        <a:spcAft>
                          <a:spcPts val="0"/>
                        </a:spcAft>
                        <a:buClrTx/>
                        <a:buSzTx/>
                        <a:buFontTx/>
                        <a:buNone/>
                        <a:tabLst/>
                        <a:defRPr/>
                      </a:pPr>
                      <a:r>
                        <a:rPr lang="en-US" sz="1100" b="0" i="0" u="none" strike="noStrike" baseline="0" dirty="0">
                          <a:solidFill>
                            <a:srgbClr val="000000"/>
                          </a:solidFill>
                          <a:effectLst/>
                          <a:latin typeface="+mn-lt"/>
                        </a:rPr>
                        <a:t>(</a:t>
                      </a:r>
                      <a:r>
                        <a:rPr lang="en-US" sz="1100" b="0" i="0" u="none" strike="noStrike" baseline="0" dirty="0" err="1">
                          <a:solidFill>
                            <a:srgbClr val="000000"/>
                          </a:solidFill>
                          <a:effectLst/>
                          <a:latin typeface="+mn-lt"/>
                        </a:rPr>
                        <a:t>Evaluasi</a:t>
                      </a:r>
                      <a:r>
                        <a:rPr lang="en-US" sz="1100" b="0" i="0" u="none" strike="noStrike" baseline="0" dirty="0">
                          <a:solidFill>
                            <a:srgbClr val="000000"/>
                          </a:solidFill>
                          <a:effectLst/>
                          <a:latin typeface="+mn-lt"/>
                        </a:rPr>
                        <a:t> </a:t>
                      </a:r>
                      <a:r>
                        <a:rPr lang="en-US" sz="1100" b="0" i="0" u="none" strike="noStrike" baseline="0" dirty="0" err="1">
                          <a:solidFill>
                            <a:srgbClr val="000000"/>
                          </a:solidFill>
                          <a:effectLst/>
                          <a:latin typeface="+mn-lt"/>
                        </a:rPr>
                        <a:t>Paruh</a:t>
                      </a:r>
                      <a:r>
                        <a:rPr lang="en-US" sz="1100" b="0" i="0" u="none" strike="noStrike" baseline="0" dirty="0">
                          <a:solidFill>
                            <a:srgbClr val="000000"/>
                          </a:solidFill>
                          <a:effectLst/>
                          <a:latin typeface="+mn-lt"/>
                        </a:rPr>
                        <a:t> </a:t>
                      </a:r>
                      <a:r>
                        <a:rPr lang="en-US" sz="1100" b="0" i="0" u="none" strike="noStrike" baseline="0" dirty="0" err="1">
                          <a:solidFill>
                            <a:srgbClr val="000000"/>
                          </a:solidFill>
                          <a:effectLst/>
                          <a:latin typeface="+mn-lt"/>
                        </a:rPr>
                        <a:t>Waktu</a:t>
                      </a:r>
                      <a:r>
                        <a:rPr lang="en-US" sz="1100" b="0" i="0" u="none" strike="noStrike" baseline="0" dirty="0">
                          <a:solidFill>
                            <a:srgbClr val="000000"/>
                          </a:solidFill>
                          <a:effectLst/>
                          <a:latin typeface="+mn-lt"/>
                        </a:rPr>
                        <a:t>)</a:t>
                      </a:r>
                      <a:endParaRPr lang="en-US" sz="1100" b="1"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tc>
                  <a:txBody>
                    <a:bodyPr/>
                    <a:lstStyle/>
                    <a:p>
                      <a:pPr algn="ctr" fontAlgn="b"/>
                      <a:endParaRPr lang="en-US" sz="1100" b="0" i="0" u="none" strike="noStrike" dirty="0">
                        <a:solidFill>
                          <a:srgbClr val="000000"/>
                        </a:solidFill>
                        <a:effectLst/>
                        <a:latin typeface="+mn-lt"/>
                      </a:endParaRPr>
                    </a:p>
                  </a:txBody>
                  <a:tcPr marL="8276" marR="8276" marT="8276"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1100" b="0" i="0" u="none" strike="noStrike" dirty="0">
                        <a:solidFill>
                          <a:srgbClr val="000000"/>
                        </a:solidFill>
                        <a:effectLst/>
                        <a:latin typeface="+mn-lt"/>
                      </a:endParaRPr>
                    </a:p>
                  </a:txBody>
                  <a:tcPr marL="8276" marR="8276" marT="8276"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710397" rtl="0" eaLnBrk="1" fontAlgn="b" latinLnBrk="0" hangingPunct="1">
                        <a:lnSpc>
                          <a:spcPct val="100000"/>
                        </a:lnSpc>
                        <a:spcBef>
                          <a:spcPts val="0"/>
                        </a:spcBef>
                        <a:spcAft>
                          <a:spcPts val="0"/>
                        </a:spcAft>
                        <a:buClrTx/>
                        <a:buSzTx/>
                        <a:buFontTx/>
                        <a:buNone/>
                        <a:tabLst/>
                        <a:defRPr/>
                      </a:pPr>
                      <a:r>
                        <a:rPr lang="en-US" sz="1100" b="1" u="none" strike="noStrike" dirty="0">
                          <a:effectLst/>
                          <a:latin typeface="+mn-lt"/>
                        </a:rPr>
                        <a:t>KAPAN</a:t>
                      </a:r>
                      <a:r>
                        <a:rPr lang="en-US" sz="1100" b="0" i="0" u="none" strike="noStrike" baseline="0" dirty="0">
                          <a:solidFill>
                            <a:srgbClr val="000000"/>
                          </a:solidFill>
                          <a:effectLst/>
                          <a:latin typeface="+mn-lt"/>
                        </a:rPr>
                        <a:t> </a:t>
                      </a:r>
                    </a:p>
                    <a:p>
                      <a:pPr marL="0" marR="0" indent="0" algn="ctr" defTabSz="710397" rtl="0" eaLnBrk="1" fontAlgn="b" latinLnBrk="0" hangingPunct="1">
                        <a:lnSpc>
                          <a:spcPct val="100000"/>
                        </a:lnSpc>
                        <a:spcBef>
                          <a:spcPts val="0"/>
                        </a:spcBef>
                        <a:spcAft>
                          <a:spcPts val="0"/>
                        </a:spcAft>
                        <a:buClrTx/>
                        <a:buSzTx/>
                        <a:buFontTx/>
                        <a:buNone/>
                        <a:tabLst/>
                        <a:defRPr/>
                      </a:pPr>
                      <a:r>
                        <a:rPr lang="en-US" sz="1100" b="0" i="0" u="none" strike="noStrike" baseline="0" dirty="0">
                          <a:solidFill>
                            <a:srgbClr val="000000"/>
                          </a:solidFill>
                          <a:effectLst/>
                          <a:latin typeface="+mn-lt"/>
                        </a:rPr>
                        <a:t>(</a:t>
                      </a:r>
                      <a:r>
                        <a:rPr lang="en-US" sz="1100" b="0" i="0" u="none" strike="noStrike" baseline="0" dirty="0" err="1">
                          <a:solidFill>
                            <a:srgbClr val="000000"/>
                          </a:solidFill>
                          <a:effectLst/>
                          <a:latin typeface="+mn-lt"/>
                        </a:rPr>
                        <a:t>Evaluasi</a:t>
                      </a:r>
                      <a:r>
                        <a:rPr lang="en-US" sz="1100" b="0" i="0" u="none" strike="noStrike" baseline="0" dirty="0">
                          <a:solidFill>
                            <a:srgbClr val="000000"/>
                          </a:solidFill>
                          <a:effectLst/>
                          <a:latin typeface="+mn-lt"/>
                        </a:rPr>
                        <a:t> </a:t>
                      </a:r>
                      <a:r>
                        <a:rPr lang="en-US" sz="1100" b="0" i="0" u="none" strike="noStrike" baseline="0" dirty="0" err="1">
                          <a:solidFill>
                            <a:srgbClr val="000000"/>
                          </a:solidFill>
                          <a:effectLst/>
                          <a:latin typeface="+mn-lt"/>
                        </a:rPr>
                        <a:t>Akhir</a:t>
                      </a:r>
                      <a:r>
                        <a:rPr lang="en-US" sz="1100" b="0" i="0" u="none" strike="noStrike" baseline="0" dirty="0">
                          <a:solidFill>
                            <a:srgbClr val="000000"/>
                          </a:solidFill>
                          <a:effectLst/>
                          <a:latin typeface="+mn-lt"/>
                        </a:rPr>
                        <a:t>)</a:t>
                      </a:r>
                      <a:endParaRPr lang="en-US" sz="1100" b="1"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fontAlgn="b"/>
                      <a:endParaRPr lang="en-US" sz="1100" b="0" i="0" u="none" strike="noStrike" dirty="0">
                        <a:solidFill>
                          <a:srgbClr val="000000"/>
                        </a:solidFill>
                        <a:effectLst/>
                        <a:latin typeface="+mn-lt"/>
                      </a:endParaRPr>
                    </a:p>
                  </a:txBody>
                  <a:tcPr marL="8276" marR="8276" marT="8276"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2000">
                <a:tc>
                  <a:txBody>
                    <a:bodyPr/>
                    <a:lstStyle/>
                    <a:p>
                      <a:pPr algn="l" fontAlgn="b"/>
                      <a:endParaRPr lang="en-US" sz="1100" b="0" i="0" u="none" strike="noStrike" dirty="0">
                        <a:solidFill>
                          <a:srgbClr val="000000"/>
                        </a:solidFill>
                        <a:effectLst/>
                        <a:latin typeface="+mn-lt"/>
                      </a:endParaRPr>
                    </a:p>
                  </a:txBody>
                  <a:tcPr marL="8276" marR="8276" marT="8276"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100" u="none" strike="noStrike" dirty="0">
                          <a:effectLst/>
                          <a:latin typeface="+mn-lt"/>
                        </a:rPr>
                        <a:t> </a:t>
                      </a:r>
                      <a:endParaRPr lang="en-US" sz="1100" b="0" i="0" u="none" strike="noStrike" dirty="0">
                        <a:solidFill>
                          <a:srgbClr val="000000"/>
                        </a:solidFill>
                        <a:effectLst/>
                        <a:latin typeface="+mn-lt"/>
                      </a:endParaRPr>
                    </a:p>
                  </a:txBody>
                  <a:tcPr marL="8276" marR="8276" marT="8276"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100" u="none" strike="noStrike" dirty="0">
                          <a:effectLst/>
                          <a:latin typeface="+mn-lt"/>
                        </a:rPr>
                        <a:t> </a:t>
                      </a: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endParaRPr lang="en-US" sz="1100" b="0" i="0" u="none" strike="noStrike" dirty="0">
                        <a:solidFill>
                          <a:srgbClr val="000000"/>
                        </a:solidFill>
                        <a:effectLst/>
                        <a:latin typeface="+mn-lt"/>
                      </a:endParaRPr>
                    </a:p>
                  </a:txBody>
                  <a:tcPr marL="8276" marR="8276" marT="8276"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1100" u="none" strike="noStrike" dirty="0">
                          <a:effectLst/>
                          <a:latin typeface="+mn-lt"/>
                        </a:rPr>
                        <a:t> </a:t>
                      </a: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100" b="0" i="0" u="none" strike="noStrike" dirty="0">
                        <a:solidFill>
                          <a:schemeClr val="tx1"/>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100" u="none" strike="noStrike" dirty="0">
                          <a:effectLst/>
                          <a:latin typeface="+mn-lt"/>
                        </a:rPr>
                        <a:t> </a:t>
                      </a: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endParaRPr lang="en-US" sz="1100" b="0" i="0" u="none" strike="noStrike" dirty="0">
                        <a:solidFill>
                          <a:srgbClr val="000000"/>
                        </a:solidFill>
                        <a:effectLst/>
                        <a:latin typeface="+mn-lt"/>
                      </a:endParaRPr>
                    </a:p>
                  </a:txBody>
                  <a:tcPr marL="8276" marR="8276" marT="8276"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US" sz="1100" b="0" i="0" u="none" strike="noStrike" dirty="0">
                        <a:solidFill>
                          <a:srgbClr val="000000"/>
                        </a:solidFill>
                        <a:effectLst/>
                        <a:latin typeface="+mn-lt"/>
                      </a:endParaRPr>
                    </a:p>
                  </a:txBody>
                  <a:tcPr marL="8276" marR="8276" marT="8276"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US" sz="1100" b="0" i="0" u="none" strike="noStrike" dirty="0">
                        <a:solidFill>
                          <a:srgbClr val="000000"/>
                        </a:solidFill>
                        <a:effectLst/>
                        <a:latin typeface="+mn-lt"/>
                      </a:endParaRPr>
                    </a:p>
                  </a:txBody>
                  <a:tcPr marL="8276" marR="8276" marT="8276"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US" sz="1100" b="0" i="0" u="none" strike="noStrike" dirty="0">
                        <a:solidFill>
                          <a:srgbClr val="000000"/>
                        </a:solidFill>
                        <a:effectLst/>
                        <a:latin typeface="+mn-lt"/>
                      </a:endParaRPr>
                    </a:p>
                  </a:txBody>
                  <a:tcPr marL="8276" marR="8276" marT="8276"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US" sz="1100" b="0" i="0" u="none" strike="noStrike" dirty="0">
                        <a:solidFill>
                          <a:srgbClr val="000000"/>
                        </a:solidFill>
                        <a:effectLst/>
                        <a:latin typeface="+mn-lt"/>
                      </a:endParaRPr>
                    </a:p>
                  </a:txBody>
                  <a:tcPr marL="8276" marR="8276" marT="8276"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2000">
                <a:tc>
                  <a:txBody>
                    <a:bodyPr/>
                    <a:lstStyle/>
                    <a:p>
                      <a:pPr algn="l" fontAlgn="b"/>
                      <a:endParaRPr lang="en-US" sz="1100" b="0" i="0" u="none" strike="noStrike" dirty="0">
                        <a:solidFill>
                          <a:srgbClr val="000000"/>
                        </a:solidFill>
                        <a:effectLst/>
                        <a:latin typeface="+mn-lt"/>
                      </a:endParaRPr>
                    </a:p>
                  </a:txBody>
                  <a:tcPr marL="8276" marR="8276" marT="8276"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US" sz="1100" b="0" i="0" u="none" strike="noStrike" dirty="0">
                        <a:solidFill>
                          <a:srgbClr val="000000"/>
                        </a:solidFill>
                        <a:effectLst/>
                        <a:latin typeface="+mn-lt"/>
                      </a:endParaRPr>
                    </a:p>
                  </a:txBody>
                  <a:tcPr marL="8276" marR="8276" marT="8276"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endParaRPr lang="en-US" sz="1100" b="0" i="0" u="none" strike="noStrike" dirty="0">
                        <a:solidFill>
                          <a:srgbClr val="000000"/>
                        </a:solidFill>
                        <a:effectLst/>
                        <a:latin typeface="+mn-lt"/>
                      </a:endParaRPr>
                    </a:p>
                  </a:txBody>
                  <a:tcPr marL="8276" marR="8276" marT="8276"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100" b="0" i="0" u="none" strike="noStrike" dirty="0">
                        <a:solidFill>
                          <a:schemeClr val="tx1"/>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endParaRPr lang="en-US" sz="1100" b="0" i="0" u="none" strike="noStrike" dirty="0">
                        <a:solidFill>
                          <a:srgbClr val="000000"/>
                        </a:solidFill>
                        <a:effectLst/>
                        <a:latin typeface="+mn-lt"/>
                      </a:endParaRPr>
                    </a:p>
                  </a:txBody>
                  <a:tcPr marL="8276" marR="8276" marT="8276"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US" sz="1100" b="0" i="0" u="none" strike="noStrike" dirty="0">
                        <a:solidFill>
                          <a:srgbClr val="000000"/>
                        </a:solidFill>
                        <a:effectLst/>
                        <a:latin typeface="+mn-lt"/>
                      </a:endParaRPr>
                    </a:p>
                  </a:txBody>
                  <a:tcPr marL="8276" marR="8276" marT="8276"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US" sz="1100" b="0" i="0" u="none" strike="noStrike" dirty="0">
                        <a:solidFill>
                          <a:srgbClr val="000000"/>
                        </a:solidFill>
                        <a:effectLst/>
                        <a:latin typeface="+mn-lt"/>
                      </a:endParaRPr>
                    </a:p>
                  </a:txBody>
                  <a:tcPr marL="8276" marR="8276" marT="8276"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US" sz="1100" b="0" i="0" u="none" strike="noStrike" dirty="0">
                        <a:solidFill>
                          <a:srgbClr val="000000"/>
                        </a:solidFill>
                        <a:effectLst/>
                        <a:latin typeface="+mn-lt"/>
                      </a:endParaRPr>
                    </a:p>
                  </a:txBody>
                  <a:tcPr marL="8276" marR="8276" marT="8276"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US" sz="1100" b="0" i="0" u="none" strike="noStrike" dirty="0">
                        <a:solidFill>
                          <a:srgbClr val="000000"/>
                        </a:solidFill>
                        <a:effectLst/>
                        <a:latin typeface="+mn-lt"/>
                      </a:endParaRPr>
                    </a:p>
                  </a:txBody>
                  <a:tcPr marL="8276" marR="8276" marT="8276"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04000">
                <a:tc>
                  <a:txBody>
                    <a:bodyPr/>
                    <a:lstStyle/>
                    <a:p>
                      <a:pPr algn="l" fontAlgn="b"/>
                      <a:endParaRPr lang="en-US" sz="1100" b="0" i="0" u="none" strike="noStrike" dirty="0">
                        <a:solidFill>
                          <a:srgbClr val="000000"/>
                        </a:solidFill>
                        <a:effectLst/>
                        <a:latin typeface="+mn-lt"/>
                      </a:endParaRPr>
                    </a:p>
                  </a:txBody>
                  <a:tcPr marL="8276" marR="8276" marT="8276"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100" u="none" strike="noStrike" dirty="0">
                          <a:effectLst/>
                          <a:latin typeface="+mn-lt"/>
                        </a:rPr>
                        <a:t> </a:t>
                      </a:r>
                      <a:endParaRPr lang="en-US" sz="1100" b="0" i="0" u="none" strike="noStrike" dirty="0">
                        <a:solidFill>
                          <a:srgbClr val="000000"/>
                        </a:solidFill>
                        <a:effectLst/>
                        <a:latin typeface="+mn-lt"/>
                      </a:endParaRPr>
                    </a:p>
                  </a:txBody>
                  <a:tcPr marL="8276" marR="8276" marT="8276"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fontAlgn="ctr"/>
                      <a:r>
                        <a:rPr lang="en-US" sz="1100" u="none" strike="noStrike" dirty="0" err="1">
                          <a:effectLst/>
                          <a:latin typeface="+mn-lt"/>
                        </a:rPr>
                        <a:t>Kementerian</a:t>
                      </a: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fontAlgn="ctr"/>
                      <a:r>
                        <a:rPr lang="en-US" sz="1100" u="none" strike="noStrike" dirty="0">
                          <a:effectLst/>
                          <a:latin typeface="+mn-lt"/>
                        </a:rPr>
                        <a:t> </a:t>
                      </a: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fontAlgn="ct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endParaRPr lang="en-US" sz="1100" b="0" i="0" u="none" strike="noStrike" dirty="0">
                        <a:solidFill>
                          <a:srgbClr val="000000"/>
                        </a:solidFill>
                        <a:effectLst/>
                        <a:latin typeface="+mn-lt"/>
                      </a:endParaRPr>
                    </a:p>
                  </a:txBody>
                  <a:tcPr marL="8276" marR="8276" marT="8276"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100" u="none" strike="noStrike" dirty="0">
                          <a:effectLst/>
                          <a:latin typeface="+mn-lt"/>
                        </a:rPr>
                        <a:t> </a:t>
                      </a: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marL="0" indent="0" algn="ctr" fontAlgn="ctr">
                        <a:buFont typeface="Arial" panose="020B0604020202020204" pitchFamily="34" charset="0"/>
                        <a:buNone/>
                      </a:pPr>
                      <a:r>
                        <a:rPr lang="sv-SE" sz="1100" u="none" strike="noStrike" dirty="0">
                          <a:solidFill>
                            <a:schemeClr val="tx1"/>
                          </a:solidFill>
                          <a:effectLst/>
                          <a:latin typeface="+mn-lt"/>
                        </a:rPr>
                        <a:t>Kepala Bappenas/</a:t>
                      </a:r>
                      <a:r>
                        <a:rPr lang="sv-SE" sz="1100" u="none" strike="noStrike" baseline="0" dirty="0">
                          <a:solidFill>
                            <a:schemeClr val="tx1"/>
                          </a:solidFill>
                          <a:effectLst/>
                          <a:latin typeface="+mn-lt"/>
                        </a:rPr>
                        <a:t> </a:t>
                      </a:r>
                      <a:r>
                        <a:rPr lang="sv-SE" sz="1100" u="none" strike="noStrike" dirty="0">
                          <a:solidFill>
                            <a:schemeClr val="tx1"/>
                          </a:solidFill>
                          <a:effectLst/>
                          <a:latin typeface="+mn-lt"/>
                        </a:rPr>
                        <a:t>Men PPN</a:t>
                      </a: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ctr" fontAlgn="ctr"/>
                      <a:r>
                        <a:rPr lang="en-US" sz="1100" u="none" strike="noStrike" dirty="0">
                          <a:effectLst/>
                          <a:latin typeface="+mn-lt"/>
                        </a:rPr>
                        <a:t> </a:t>
                      </a: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ctr" fontAlgn="ct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endParaRPr lang="en-US" sz="1100" b="0" i="0" u="none" strike="noStrike" dirty="0">
                        <a:solidFill>
                          <a:srgbClr val="000000"/>
                        </a:solidFill>
                        <a:effectLst/>
                        <a:latin typeface="+mn-lt"/>
                      </a:endParaRPr>
                    </a:p>
                  </a:txBody>
                  <a:tcPr marL="8276" marR="8276" marT="8276"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100" b="0" i="0" u="none" strike="noStrike" dirty="0" err="1">
                          <a:solidFill>
                            <a:schemeClr val="tx1"/>
                          </a:solidFill>
                          <a:effectLst/>
                          <a:latin typeface="+mn-lt"/>
                        </a:rPr>
                        <a:t>Bulan</a:t>
                      </a:r>
                      <a:r>
                        <a:rPr lang="en-US" sz="1100" b="0" i="0" u="none" strike="noStrike" baseline="0" dirty="0">
                          <a:solidFill>
                            <a:schemeClr val="tx1"/>
                          </a:solidFill>
                          <a:effectLst/>
                          <a:latin typeface="+mn-lt"/>
                        </a:rPr>
                        <a:t> Ju</a:t>
                      </a:r>
                      <a:r>
                        <a:rPr lang="id-ID" sz="1100" b="0" i="0" u="none" strike="noStrike" baseline="0" dirty="0">
                          <a:solidFill>
                            <a:schemeClr val="tx1"/>
                          </a:solidFill>
                          <a:effectLst/>
                          <a:latin typeface="+mn-lt"/>
                        </a:rPr>
                        <a:t>l</a:t>
                      </a:r>
                      <a:r>
                        <a:rPr lang="en-US" sz="1100" b="0" i="0" u="none" strike="noStrike" baseline="0" dirty="0" err="1">
                          <a:solidFill>
                            <a:schemeClr val="tx1"/>
                          </a:solidFill>
                          <a:effectLst/>
                          <a:latin typeface="+mn-lt"/>
                        </a:rPr>
                        <a:t>i</a:t>
                      </a:r>
                      <a:r>
                        <a:rPr lang="en-US" sz="1100" b="0" i="0" u="none" strike="noStrike" baseline="0" dirty="0">
                          <a:solidFill>
                            <a:schemeClr val="tx1"/>
                          </a:solidFill>
                          <a:effectLst/>
                          <a:latin typeface="+mn-lt"/>
                        </a:rPr>
                        <a:t> </a:t>
                      </a:r>
                    </a:p>
                    <a:p>
                      <a:pPr algn="ctr" fontAlgn="ctr"/>
                      <a:r>
                        <a:rPr lang="en-US" sz="1100" b="0" i="0" u="none" strike="noStrike" baseline="0" dirty="0" err="1">
                          <a:solidFill>
                            <a:schemeClr val="tx1"/>
                          </a:solidFill>
                          <a:effectLst/>
                          <a:latin typeface="+mn-lt"/>
                        </a:rPr>
                        <a:t>tahun</a:t>
                      </a:r>
                      <a:r>
                        <a:rPr lang="en-US" sz="1100" b="0" i="0" u="none" strike="noStrike" baseline="0" dirty="0">
                          <a:solidFill>
                            <a:schemeClr val="tx1"/>
                          </a:solidFill>
                          <a:effectLst/>
                          <a:latin typeface="+mn-lt"/>
                        </a:rPr>
                        <a:t> </a:t>
                      </a:r>
                      <a:r>
                        <a:rPr lang="en-US" sz="1100" b="0" i="0" u="none" strike="noStrike" baseline="0" dirty="0" err="1">
                          <a:solidFill>
                            <a:schemeClr val="tx1"/>
                          </a:solidFill>
                          <a:effectLst/>
                          <a:latin typeface="+mn-lt"/>
                        </a:rPr>
                        <a:t>ketiga</a:t>
                      </a: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tc>
                  <a:txBody>
                    <a:bodyPr/>
                    <a:lstStyle/>
                    <a:p>
                      <a:pPr algn="l" fontAlgn="b"/>
                      <a:endParaRPr lang="en-US" sz="1100" b="0" i="0" u="none" strike="noStrike" dirty="0">
                        <a:solidFill>
                          <a:srgbClr val="000000"/>
                        </a:solidFill>
                        <a:effectLst/>
                        <a:latin typeface="+mn-lt"/>
                      </a:endParaRPr>
                    </a:p>
                  </a:txBody>
                  <a:tcPr marL="8276" marR="8276" marT="8276"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US" sz="1100" b="0" i="0" u="none" strike="noStrike" dirty="0">
                        <a:solidFill>
                          <a:srgbClr val="000000"/>
                        </a:solidFill>
                        <a:effectLst/>
                        <a:latin typeface="+mn-lt"/>
                      </a:endParaRPr>
                    </a:p>
                  </a:txBody>
                  <a:tcPr marL="8276" marR="8276" marT="8276"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100" b="0" i="0" u="none" strike="noStrike" dirty="0" err="1">
                          <a:solidFill>
                            <a:srgbClr val="000000"/>
                          </a:solidFill>
                          <a:effectLst/>
                          <a:latin typeface="+mn-lt"/>
                        </a:rPr>
                        <a:t>Bulan</a:t>
                      </a:r>
                      <a:r>
                        <a:rPr lang="en-US" sz="1100" b="0" i="0" u="none" strike="noStrike" dirty="0">
                          <a:solidFill>
                            <a:srgbClr val="000000"/>
                          </a:solidFill>
                          <a:effectLst/>
                          <a:latin typeface="+mn-lt"/>
                        </a:rPr>
                        <a:t> </a:t>
                      </a:r>
                      <a:r>
                        <a:rPr lang="en-US" sz="1100" b="0" i="0" u="none" strike="noStrike" dirty="0" err="1">
                          <a:solidFill>
                            <a:srgbClr val="000000"/>
                          </a:solidFill>
                          <a:effectLst/>
                          <a:latin typeface="+mn-lt"/>
                        </a:rPr>
                        <a:t>Januari</a:t>
                      </a:r>
                      <a:r>
                        <a:rPr lang="en-US" sz="1100" b="0" i="0" u="none" strike="noStrike" baseline="0" dirty="0">
                          <a:solidFill>
                            <a:srgbClr val="000000"/>
                          </a:solidFill>
                          <a:effectLst/>
                          <a:latin typeface="+mn-lt"/>
                        </a:rPr>
                        <a:t> </a:t>
                      </a:r>
                    </a:p>
                    <a:p>
                      <a:pPr algn="ctr" fontAlgn="b"/>
                      <a:r>
                        <a:rPr lang="en-US" sz="1100" b="0" i="0" u="none" strike="noStrike" baseline="0" dirty="0" err="1">
                          <a:solidFill>
                            <a:srgbClr val="000000"/>
                          </a:solidFill>
                          <a:effectLst/>
                          <a:latin typeface="+mn-lt"/>
                        </a:rPr>
                        <a:t>tahun</a:t>
                      </a:r>
                      <a:r>
                        <a:rPr lang="en-US" sz="1100" b="0" i="0" u="none" strike="noStrike" baseline="0" dirty="0">
                          <a:solidFill>
                            <a:srgbClr val="000000"/>
                          </a:solidFill>
                          <a:effectLst/>
                          <a:latin typeface="+mn-lt"/>
                        </a:rPr>
                        <a:t> </a:t>
                      </a:r>
                      <a:r>
                        <a:rPr lang="en-US" sz="1100" b="0" i="0" u="none" strike="noStrike" baseline="0" dirty="0" err="1">
                          <a:solidFill>
                            <a:srgbClr val="000000"/>
                          </a:solidFill>
                          <a:effectLst/>
                          <a:latin typeface="+mn-lt"/>
                        </a:rPr>
                        <a:t>kelima</a:t>
                      </a: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l" fontAlgn="b"/>
                      <a:endParaRPr lang="en-US" sz="1100" b="0" i="0" u="none" strike="noStrike" dirty="0">
                        <a:solidFill>
                          <a:srgbClr val="000000"/>
                        </a:solidFill>
                        <a:effectLst/>
                        <a:latin typeface="+mn-lt"/>
                      </a:endParaRPr>
                    </a:p>
                  </a:txBody>
                  <a:tcPr marL="8276" marR="8276" marT="8276"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165519">
                <a:tc>
                  <a:txBody>
                    <a:bodyPr/>
                    <a:lstStyle/>
                    <a:p>
                      <a:pPr algn="l" fontAlgn="b"/>
                      <a:endParaRPr lang="en-US" sz="1100" b="0" i="0" u="none" strike="noStrike" dirty="0">
                        <a:solidFill>
                          <a:srgbClr val="000000"/>
                        </a:solidFill>
                        <a:effectLst/>
                        <a:latin typeface="+mn-lt"/>
                      </a:endParaRPr>
                    </a:p>
                  </a:txBody>
                  <a:tcPr marL="8276" marR="8276" marT="8276"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100" u="none" strike="noStrike" dirty="0">
                          <a:effectLst/>
                          <a:latin typeface="+mn-lt"/>
                        </a:rPr>
                        <a:t> </a:t>
                      </a:r>
                      <a:endParaRPr lang="en-US" sz="1100" b="0" i="0" u="none" strike="noStrike" dirty="0">
                        <a:solidFill>
                          <a:srgbClr val="000000"/>
                        </a:solidFill>
                        <a:effectLst/>
                        <a:latin typeface="+mn-lt"/>
                      </a:endParaRPr>
                    </a:p>
                  </a:txBody>
                  <a:tcPr marL="8276" marR="8276" marT="8276"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100" u="none" strike="noStrike" dirty="0">
                          <a:effectLst/>
                          <a:latin typeface="+mn-lt"/>
                        </a:rPr>
                        <a:t> </a:t>
                      </a: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endParaRPr lang="en-US" sz="1100" b="0" i="0" u="none" strike="noStrike" dirty="0">
                        <a:solidFill>
                          <a:srgbClr val="000000"/>
                        </a:solidFill>
                        <a:effectLst/>
                        <a:latin typeface="+mn-lt"/>
                      </a:endParaRPr>
                    </a:p>
                  </a:txBody>
                  <a:tcPr marL="8276" marR="8276" marT="8276"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100" u="none" strike="noStrike" dirty="0">
                          <a:effectLst/>
                          <a:latin typeface="+mn-lt"/>
                        </a:rPr>
                        <a:t> </a:t>
                      </a: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en-US" sz="1100" b="0" i="0" u="none" strike="noStrike" dirty="0">
                        <a:solidFill>
                          <a:schemeClr val="tx1"/>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100" u="none" strike="noStrike" dirty="0">
                          <a:effectLst/>
                          <a:latin typeface="+mn-lt"/>
                        </a:rPr>
                        <a:t> </a:t>
                      </a: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endParaRPr lang="en-US" sz="1100" b="0" i="0" u="none" strike="noStrike" dirty="0">
                        <a:solidFill>
                          <a:srgbClr val="000000"/>
                        </a:solidFill>
                        <a:effectLst/>
                        <a:latin typeface="+mn-lt"/>
                      </a:endParaRPr>
                    </a:p>
                  </a:txBody>
                  <a:tcPr marL="8276" marR="8276" marT="8276"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US" sz="1100" b="0" i="0" u="none" strike="noStrike" dirty="0">
                        <a:solidFill>
                          <a:srgbClr val="000000"/>
                        </a:solidFill>
                        <a:effectLst/>
                        <a:latin typeface="+mn-lt"/>
                      </a:endParaRPr>
                    </a:p>
                  </a:txBody>
                  <a:tcPr marL="8276" marR="8276" marT="8276"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US" sz="1100" b="0" i="0" u="none" strike="noStrike" dirty="0">
                        <a:solidFill>
                          <a:srgbClr val="000000"/>
                        </a:solidFill>
                        <a:effectLst/>
                        <a:latin typeface="+mn-lt"/>
                      </a:endParaRPr>
                    </a:p>
                  </a:txBody>
                  <a:tcPr marL="8276" marR="8276" marT="8276"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US" sz="1100" b="0" i="0" u="none" strike="noStrike" dirty="0">
                        <a:solidFill>
                          <a:srgbClr val="000000"/>
                        </a:solidFill>
                        <a:effectLst/>
                        <a:latin typeface="+mn-lt"/>
                      </a:endParaRPr>
                    </a:p>
                  </a:txBody>
                  <a:tcPr marL="8276" marR="8276" marT="8276"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US" sz="1100" b="0" i="0" u="none" strike="noStrike" dirty="0">
                        <a:solidFill>
                          <a:srgbClr val="000000"/>
                        </a:solidFill>
                        <a:effectLst/>
                        <a:latin typeface="+mn-lt"/>
                      </a:endParaRPr>
                    </a:p>
                  </a:txBody>
                  <a:tcPr marL="8276" marR="8276" marT="8276"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60000">
                <a:tc>
                  <a:txBody>
                    <a:bodyPr/>
                    <a:lstStyle/>
                    <a:p>
                      <a:pPr algn="l" fontAlgn="b"/>
                      <a:endParaRPr lang="en-US" sz="1100" b="0" i="0" u="none" strike="noStrike" dirty="0">
                        <a:solidFill>
                          <a:srgbClr val="000000"/>
                        </a:solidFill>
                        <a:effectLst/>
                        <a:latin typeface="+mn-lt"/>
                      </a:endParaRPr>
                    </a:p>
                  </a:txBody>
                  <a:tcPr marL="8276" marR="8276" marT="8276"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100" u="none" strike="noStrike" dirty="0">
                          <a:effectLst/>
                          <a:latin typeface="+mn-lt"/>
                        </a:rPr>
                        <a:t> </a:t>
                      </a:r>
                      <a:endParaRPr lang="en-US" sz="1100" b="0" i="0" u="none" strike="noStrike" dirty="0">
                        <a:solidFill>
                          <a:srgbClr val="000000"/>
                        </a:solidFill>
                        <a:effectLst/>
                        <a:latin typeface="+mn-lt"/>
                      </a:endParaRPr>
                    </a:p>
                  </a:txBody>
                  <a:tcPr marL="8276" marR="8276" marT="8276"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fontAlgn="ctr"/>
                      <a:r>
                        <a:rPr lang="en-US" sz="1100" u="none" strike="noStrike" dirty="0">
                          <a:effectLst/>
                          <a:latin typeface="+mn-lt"/>
                        </a:rPr>
                        <a:t>Unit </a:t>
                      </a:r>
                      <a:r>
                        <a:rPr lang="en-US" sz="1100" u="none" strike="noStrike" dirty="0" err="1">
                          <a:effectLst/>
                          <a:latin typeface="+mn-lt"/>
                        </a:rPr>
                        <a:t>Kerja</a:t>
                      </a:r>
                      <a:r>
                        <a:rPr lang="en-US" sz="1100" u="none" strike="noStrike" dirty="0">
                          <a:effectLst/>
                          <a:latin typeface="+mn-lt"/>
                        </a:rPr>
                        <a:t> </a:t>
                      </a:r>
                      <a:r>
                        <a:rPr lang="en-US" sz="1100" u="none" strike="noStrike" dirty="0" err="1">
                          <a:effectLst/>
                          <a:latin typeface="+mn-lt"/>
                        </a:rPr>
                        <a:t>Eselon</a:t>
                      </a:r>
                      <a:r>
                        <a:rPr lang="en-US" sz="1100" u="none" strike="noStrike" dirty="0">
                          <a:effectLst/>
                          <a:latin typeface="+mn-lt"/>
                        </a:rPr>
                        <a:t> I</a:t>
                      </a: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fontAlgn="ctr"/>
                      <a:r>
                        <a:rPr lang="en-US" sz="1100" u="none" strike="noStrike" dirty="0">
                          <a:effectLst/>
                          <a:latin typeface="+mn-lt"/>
                        </a:rPr>
                        <a:t> </a:t>
                      </a: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fontAlgn="ct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endParaRPr lang="en-US" sz="1100" b="0" i="0" u="none" strike="noStrike" dirty="0">
                        <a:solidFill>
                          <a:srgbClr val="000000"/>
                        </a:solidFill>
                        <a:effectLst/>
                        <a:latin typeface="+mn-lt"/>
                      </a:endParaRPr>
                    </a:p>
                  </a:txBody>
                  <a:tcPr marL="8276" marR="8276" marT="8276"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100" u="none" strike="noStrike">
                          <a:effectLst/>
                          <a:latin typeface="+mn-lt"/>
                        </a:rPr>
                        <a:t> </a:t>
                      </a:r>
                      <a:endParaRPr lang="en-US" sz="1100" b="0" i="0" u="none" strike="noStrike">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ctr" fontAlgn="ctr"/>
                      <a:r>
                        <a:rPr lang="en-US" sz="1100" u="none" strike="noStrike" dirty="0" err="1">
                          <a:solidFill>
                            <a:schemeClr val="tx1"/>
                          </a:solidFill>
                          <a:effectLst/>
                          <a:latin typeface="+mn-lt"/>
                        </a:rPr>
                        <a:t>Sekretaris</a:t>
                      </a:r>
                      <a:r>
                        <a:rPr lang="en-US" sz="1100" u="none" strike="noStrike" dirty="0">
                          <a:solidFill>
                            <a:schemeClr val="tx1"/>
                          </a:solidFill>
                          <a:effectLst/>
                          <a:latin typeface="+mn-lt"/>
                        </a:rPr>
                        <a:t> </a:t>
                      </a:r>
                      <a:r>
                        <a:rPr lang="en-US" sz="1100" u="none" strike="noStrike" dirty="0" err="1">
                          <a:solidFill>
                            <a:schemeClr val="tx1"/>
                          </a:solidFill>
                          <a:effectLst/>
                          <a:latin typeface="+mn-lt"/>
                        </a:rPr>
                        <a:t>Jenderal</a:t>
                      </a:r>
                      <a:endParaRPr lang="en-US" sz="1100" b="0" i="0" u="none" strike="noStrike" dirty="0">
                        <a:solidFill>
                          <a:schemeClr val="tx1"/>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ctr" fontAlgn="ctr"/>
                      <a:r>
                        <a:rPr lang="en-US" sz="1100" u="none" strike="noStrike" dirty="0">
                          <a:effectLst/>
                          <a:latin typeface="+mn-lt"/>
                        </a:rPr>
                        <a:t> </a:t>
                      </a: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ctr" fontAlgn="ct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endParaRPr lang="en-US" sz="1100" b="0" i="0" u="none" strike="noStrike">
                        <a:solidFill>
                          <a:srgbClr val="000000"/>
                        </a:solidFill>
                        <a:effectLst/>
                        <a:latin typeface="+mn-lt"/>
                      </a:endParaRPr>
                    </a:p>
                  </a:txBody>
                  <a:tcPr marL="8276" marR="8276" marT="8276"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100" b="0" i="0" u="none" strike="noStrike" dirty="0" err="1">
                          <a:solidFill>
                            <a:schemeClr val="tx1"/>
                          </a:solidFill>
                          <a:effectLst/>
                          <a:latin typeface="+mn-lt"/>
                        </a:rPr>
                        <a:t>Bulan</a:t>
                      </a:r>
                      <a:r>
                        <a:rPr lang="en-US" sz="1100" b="0" i="0" u="none" strike="noStrike" baseline="0" dirty="0">
                          <a:solidFill>
                            <a:schemeClr val="tx1"/>
                          </a:solidFill>
                          <a:effectLst/>
                          <a:latin typeface="+mn-lt"/>
                        </a:rPr>
                        <a:t> </a:t>
                      </a:r>
                      <a:r>
                        <a:rPr lang="en-US" sz="1100" b="0" i="0" u="none" strike="noStrike" baseline="0" dirty="0" err="1">
                          <a:solidFill>
                            <a:schemeClr val="tx1"/>
                          </a:solidFill>
                          <a:effectLst/>
                          <a:latin typeface="+mn-lt"/>
                        </a:rPr>
                        <a:t>Juni</a:t>
                      </a:r>
                      <a:r>
                        <a:rPr lang="en-US" sz="1100" b="0" i="0" u="none" strike="noStrike" baseline="0" dirty="0">
                          <a:solidFill>
                            <a:schemeClr val="tx1"/>
                          </a:solidFill>
                          <a:effectLst/>
                          <a:latin typeface="+mn-lt"/>
                        </a:rPr>
                        <a:t> </a:t>
                      </a:r>
                    </a:p>
                    <a:p>
                      <a:pPr algn="ctr" fontAlgn="ctr"/>
                      <a:r>
                        <a:rPr lang="en-US" sz="1100" b="0" i="0" u="none" strike="noStrike" baseline="0" dirty="0" err="1">
                          <a:solidFill>
                            <a:schemeClr val="tx1"/>
                          </a:solidFill>
                          <a:effectLst/>
                          <a:latin typeface="+mn-lt"/>
                        </a:rPr>
                        <a:t>tahun</a:t>
                      </a:r>
                      <a:r>
                        <a:rPr lang="en-US" sz="1100" b="0" i="0" u="none" strike="noStrike" baseline="0" dirty="0">
                          <a:solidFill>
                            <a:schemeClr val="tx1"/>
                          </a:solidFill>
                          <a:effectLst/>
                          <a:latin typeface="+mn-lt"/>
                        </a:rPr>
                        <a:t> </a:t>
                      </a:r>
                      <a:r>
                        <a:rPr lang="en-US" sz="1100" b="0" i="0" u="none" strike="noStrike" baseline="0" dirty="0" err="1">
                          <a:solidFill>
                            <a:schemeClr val="tx1"/>
                          </a:solidFill>
                          <a:effectLst/>
                          <a:latin typeface="+mn-lt"/>
                        </a:rPr>
                        <a:t>ketiga</a:t>
                      </a: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tc>
                  <a:txBody>
                    <a:bodyPr/>
                    <a:lstStyle/>
                    <a:p>
                      <a:pPr algn="l" fontAlgn="b"/>
                      <a:endParaRPr lang="en-US" sz="1100" b="0" i="0" u="none" strike="noStrike" dirty="0">
                        <a:solidFill>
                          <a:srgbClr val="000000"/>
                        </a:solidFill>
                        <a:effectLst/>
                        <a:latin typeface="+mn-lt"/>
                      </a:endParaRPr>
                    </a:p>
                  </a:txBody>
                  <a:tcPr marL="8276" marR="8276" marT="8276"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US" sz="1100" b="0" i="0" u="none" strike="noStrike" dirty="0">
                        <a:solidFill>
                          <a:srgbClr val="000000"/>
                        </a:solidFill>
                        <a:effectLst/>
                        <a:latin typeface="+mn-lt"/>
                      </a:endParaRPr>
                    </a:p>
                  </a:txBody>
                  <a:tcPr marL="8276" marR="8276" marT="8276"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710397" rtl="0" eaLnBrk="1" fontAlgn="b" latinLnBrk="0" hangingPunct="1">
                        <a:lnSpc>
                          <a:spcPct val="100000"/>
                        </a:lnSpc>
                        <a:spcBef>
                          <a:spcPts val="0"/>
                        </a:spcBef>
                        <a:spcAft>
                          <a:spcPts val="0"/>
                        </a:spcAft>
                        <a:buClrTx/>
                        <a:buSzTx/>
                        <a:buFontTx/>
                        <a:buNone/>
                        <a:tabLst/>
                        <a:defRPr/>
                      </a:pPr>
                      <a:r>
                        <a:rPr lang="en-US" sz="1100" b="0" i="0" u="none" strike="noStrike" dirty="0" err="1">
                          <a:solidFill>
                            <a:srgbClr val="000000"/>
                          </a:solidFill>
                          <a:effectLst/>
                          <a:latin typeface="+mn-lt"/>
                        </a:rPr>
                        <a:t>Bulan</a:t>
                      </a:r>
                      <a:r>
                        <a:rPr lang="en-US" sz="1100" b="0" i="0" u="none" strike="noStrike" dirty="0">
                          <a:solidFill>
                            <a:srgbClr val="000000"/>
                          </a:solidFill>
                          <a:effectLst/>
                          <a:latin typeface="+mn-lt"/>
                        </a:rPr>
                        <a:t> </a:t>
                      </a:r>
                      <a:r>
                        <a:rPr lang="en-US" sz="1100" b="0" i="0" u="none" strike="noStrike" dirty="0" err="1">
                          <a:solidFill>
                            <a:srgbClr val="000000"/>
                          </a:solidFill>
                          <a:effectLst/>
                          <a:latin typeface="+mn-lt"/>
                        </a:rPr>
                        <a:t>Desember</a:t>
                      </a:r>
                      <a:r>
                        <a:rPr lang="en-US" sz="1100" b="0" i="0" u="none" strike="noStrike" baseline="0" dirty="0">
                          <a:solidFill>
                            <a:srgbClr val="000000"/>
                          </a:solidFill>
                          <a:effectLst/>
                          <a:latin typeface="+mn-lt"/>
                        </a:rPr>
                        <a:t> </a:t>
                      </a:r>
                    </a:p>
                    <a:p>
                      <a:pPr marL="0" marR="0" indent="0" algn="ctr" defTabSz="710397" rtl="0" eaLnBrk="1" fontAlgn="b" latinLnBrk="0" hangingPunct="1">
                        <a:lnSpc>
                          <a:spcPct val="100000"/>
                        </a:lnSpc>
                        <a:spcBef>
                          <a:spcPts val="0"/>
                        </a:spcBef>
                        <a:spcAft>
                          <a:spcPts val="0"/>
                        </a:spcAft>
                        <a:buClrTx/>
                        <a:buSzTx/>
                        <a:buFontTx/>
                        <a:buNone/>
                        <a:tabLst/>
                        <a:defRPr/>
                      </a:pPr>
                      <a:r>
                        <a:rPr lang="en-US" sz="1100" b="0" i="0" u="none" strike="noStrike" baseline="0" dirty="0" err="1">
                          <a:solidFill>
                            <a:srgbClr val="000000"/>
                          </a:solidFill>
                          <a:effectLst/>
                          <a:latin typeface="+mn-lt"/>
                        </a:rPr>
                        <a:t>tahun</a:t>
                      </a:r>
                      <a:r>
                        <a:rPr lang="en-US" sz="1100" b="0" i="0" u="none" strike="noStrike" baseline="0" dirty="0">
                          <a:solidFill>
                            <a:srgbClr val="000000"/>
                          </a:solidFill>
                          <a:effectLst/>
                          <a:latin typeface="+mn-lt"/>
                        </a:rPr>
                        <a:t> </a:t>
                      </a:r>
                      <a:r>
                        <a:rPr lang="en-US" sz="1100" b="0" i="0" u="none" strike="noStrike" baseline="0" dirty="0" err="1">
                          <a:solidFill>
                            <a:srgbClr val="000000"/>
                          </a:solidFill>
                          <a:effectLst/>
                          <a:latin typeface="+mn-lt"/>
                        </a:rPr>
                        <a:t>keeempat</a:t>
                      </a:r>
                      <a:endParaRPr lang="en-US" sz="1100" b="0" i="0" u="none" strike="noStrike" dirty="0">
                        <a:solidFill>
                          <a:srgbClr val="000000"/>
                        </a:solidFill>
                        <a:effectLst/>
                        <a:latin typeface="+mn-lt"/>
                      </a:endParaRPr>
                    </a:p>
                  </a:txBody>
                  <a:tcPr marL="8276" marR="8276" marT="8276"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l" fontAlgn="b"/>
                      <a:endParaRPr lang="en-US" sz="1100" b="0" i="0" u="none" strike="noStrike" dirty="0">
                        <a:solidFill>
                          <a:srgbClr val="000000"/>
                        </a:solidFill>
                        <a:effectLst/>
                        <a:latin typeface="+mn-lt"/>
                      </a:endParaRPr>
                    </a:p>
                  </a:txBody>
                  <a:tcPr marL="8276" marR="8276" marT="8276"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165519">
                <a:tc>
                  <a:txBody>
                    <a:bodyPr/>
                    <a:lstStyle/>
                    <a:p>
                      <a:pPr algn="l" fontAlgn="b"/>
                      <a:endParaRPr lang="en-US" sz="1100" b="0" i="0" u="none" strike="noStrike" dirty="0">
                        <a:solidFill>
                          <a:srgbClr val="000000"/>
                        </a:solidFill>
                        <a:effectLst/>
                        <a:latin typeface="+mn-lt"/>
                      </a:endParaRPr>
                    </a:p>
                  </a:txBody>
                  <a:tcPr marL="8276" marR="8276" marT="8276"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100" u="none" strike="noStrike" dirty="0">
                          <a:effectLst/>
                          <a:latin typeface="+mn-lt"/>
                        </a:rPr>
                        <a:t> </a:t>
                      </a:r>
                      <a:endParaRPr lang="en-US" sz="1100" b="0" i="0" u="none" strike="noStrike" dirty="0">
                        <a:solidFill>
                          <a:srgbClr val="000000"/>
                        </a:solidFill>
                        <a:effectLst/>
                        <a:latin typeface="+mn-lt"/>
                      </a:endParaRPr>
                    </a:p>
                  </a:txBody>
                  <a:tcPr marL="8276" marR="8276" marT="8276"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710397" rtl="0" eaLnBrk="1" fontAlgn="b" latinLnBrk="0" hangingPunct="1"/>
                      <a:endParaRPr lang="en-US" sz="1100" u="none" strike="noStrike" kern="1200" dirty="0">
                        <a:solidFill>
                          <a:schemeClr val="tx1"/>
                        </a:solidFill>
                        <a:effectLst/>
                        <a:latin typeface="+mn-lt"/>
                        <a:ea typeface="+mn-ea"/>
                        <a:cs typeface="+mn-cs"/>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710397" rtl="0" eaLnBrk="1" fontAlgn="b" latinLnBrk="0" hangingPunct="1"/>
                      <a:r>
                        <a:rPr lang="en-US" sz="1100" u="none" strike="noStrike" kern="1200" dirty="0">
                          <a:solidFill>
                            <a:schemeClr val="tx1"/>
                          </a:solidFill>
                          <a:effectLst/>
                          <a:latin typeface="+mn-lt"/>
                          <a:ea typeface="+mn-ea"/>
                          <a:cs typeface="+mn-cs"/>
                        </a:rPr>
                        <a:t> </a:t>
                      </a: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710397" rtl="0" eaLnBrk="1" fontAlgn="b" latinLnBrk="0" hangingPunct="1"/>
                      <a:endParaRPr lang="en-US" sz="1100" u="none" strike="noStrike" kern="1200" dirty="0">
                        <a:solidFill>
                          <a:schemeClr val="tx1"/>
                        </a:solidFill>
                        <a:effectLst/>
                        <a:latin typeface="+mn-lt"/>
                        <a:ea typeface="+mn-ea"/>
                        <a:cs typeface="+mn-cs"/>
                      </a:endParaRPr>
                    </a:p>
                  </a:txBody>
                  <a:tcPr marL="8276" marR="8276" marT="8276"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710397" rtl="0" eaLnBrk="1" fontAlgn="b" latinLnBrk="0" hangingPunct="1"/>
                      <a:endParaRPr lang="en-US" sz="1100" u="none" strike="noStrike" kern="1200" dirty="0">
                        <a:solidFill>
                          <a:schemeClr val="tx1"/>
                        </a:solidFill>
                        <a:effectLst/>
                        <a:latin typeface="+mn-lt"/>
                        <a:ea typeface="+mn-ea"/>
                        <a:cs typeface="+mn-cs"/>
                      </a:endParaRPr>
                    </a:p>
                  </a:txBody>
                  <a:tcPr marL="8276" marR="8276" marT="8276"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710397" rtl="0" eaLnBrk="1" fontAlgn="b" latinLnBrk="0" hangingPunct="1"/>
                      <a:r>
                        <a:rPr lang="en-US" sz="1100" u="none" strike="noStrike" kern="1200" dirty="0">
                          <a:solidFill>
                            <a:schemeClr val="tx1"/>
                          </a:solidFill>
                          <a:effectLst/>
                          <a:latin typeface="+mn-lt"/>
                          <a:ea typeface="+mn-ea"/>
                          <a:cs typeface="+mn-cs"/>
                        </a:rPr>
                        <a:t> </a:t>
                      </a: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710397" rtl="0" eaLnBrk="1" fontAlgn="b" latinLnBrk="0" hangingPunct="1"/>
                      <a:endParaRPr lang="en-US" sz="1100" u="none" strike="noStrike" kern="1200" dirty="0">
                        <a:solidFill>
                          <a:schemeClr val="tx1"/>
                        </a:solidFill>
                        <a:effectLst/>
                        <a:latin typeface="+mn-lt"/>
                        <a:ea typeface="+mn-ea"/>
                        <a:cs typeface="+mn-cs"/>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710397" rtl="0" eaLnBrk="1" fontAlgn="b" latinLnBrk="0" hangingPunct="1"/>
                      <a:r>
                        <a:rPr lang="en-US" sz="1100" u="none" strike="noStrike" kern="1200" dirty="0">
                          <a:solidFill>
                            <a:schemeClr val="tx1"/>
                          </a:solidFill>
                          <a:effectLst/>
                          <a:latin typeface="+mn-lt"/>
                          <a:ea typeface="+mn-ea"/>
                          <a:cs typeface="+mn-cs"/>
                        </a:rPr>
                        <a:t> </a:t>
                      </a: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710397" rtl="0" eaLnBrk="1" fontAlgn="b" latinLnBrk="0" hangingPunct="1"/>
                      <a:endParaRPr lang="en-US" sz="1100" u="none" strike="noStrike" kern="1200" dirty="0">
                        <a:solidFill>
                          <a:schemeClr val="tx1"/>
                        </a:solidFill>
                        <a:effectLst/>
                        <a:latin typeface="+mn-lt"/>
                        <a:ea typeface="+mn-ea"/>
                        <a:cs typeface="+mn-cs"/>
                      </a:endParaRPr>
                    </a:p>
                  </a:txBody>
                  <a:tcPr marL="8276" marR="8276" marT="8276"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710397" rtl="0" eaLnBrk="1" fontAlgn="b" latinLnBrk="0" hangingPunct="1"/>
                      <a:endParaRPr lang="en-US" sz="1100" u="none" strike="noStrike" kern="1200" dirty="0">
                        <a:solidFill>
                          <a:schemeClr val="tx1"/>
                        </a:solidFill>
                        <a:effectLst/>
                        <a:latin typeface="+mn-lt"/>
                        <a:ea typeface="+mn-ea"/>
                        <a:cs typeface="+mn-cs"/>
                      </a:endParaRPr>
                    </a:p>
                  </a:txBody>
                  <a:tcPr marL="8276" marR="8276" marT="8276"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710397" rtl="0" eaLnBrk="1" fontAlgn="b" latinLnBrk="0" hangingPunct="1"/>
                      <a:endParaRPr lang="en-US" sz="1100" u="none" strike="noStrike" kern="1200" dirty="0">
                        <a:solidFill>
                          <a:schemeClr val="tx1"/>
                        </a:solidFill>
                        <a:effectLst/>
                        <a:latin typeface="+mn-lt"/>
                        <a:ea typeface="+mn-ea"/>
                        <a:cs typeface="+mn-cs"/>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710397" rtl="0" eaLnBrk="1" fontAlgn="b" latinLnBrk="0" hangingPunct="1"/>
                      <a:endParaRPr lang="en-US" sz="1100" u="none" strike="noStrike" kern="1200" dirty="0">
                        <a:solidFill>
                          <a:schemeClr val="tx1"/>
                        </a:solidFill>
                        <a:effectLst/>
                        <a:latin typeface="+mn-lt"/>
                        <a:ea typeface="+mn-ea"/>
                        <a:cs typeface="+mn-cs"/>
                      </a:endParaRPr>
                    </a:p>
                  </a:txBody>
                  <a:tcPr marL="8276" marR="8276" marT="8276"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710397" rtl="0" eaLnBrk="1" fontAlgn="b" latinLnBrk="0" hangingPunct="1"/>
                      <a:endParaRPr lang="en-US" sz="1100" u="none" strike="noStrike" kern="1200" dirty="0">
                        <a:solidFill>
                          <a:schemeClr val="tx1"/>
                        </a:solidFill>
                        <a:effectLst/>
                        <a:latin typeface="+mn-lt"/>
                        <a:ea typeface="+mn-ea"/>
                        <a:cs typeface="+mn-cs"/>
                      </a:endParaRPr>
                    </a:p>
                  </a:txBody>
                  <a:tcPr marL="8276" marR="8276" marT="8276"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710397" rtl="0" eaLnBrk="1" fontAlgn="b" latinLnBrk="0" hangingPunct="1"/>
                      <a:endParaRPr lang="en-US" sz="1100" u="none" strike="noStrike" kern="1200" dirty="0">
                        <a:solidFill>
                          <a:schemeClr val="tx1"/>
                        </a:solidFill>
                        <a:effectLst/>
                        <a:latin typeface="+mn-lt"/>
                        <a:ea typeface="+mn-ea"/>
                        <a:cs typeface="+mn-cs"/>
                      </a:endParaRPr>
                    </a:p>
                  </a:txBody>
                  <a:tcPr marL="8276" marR="8276" marT="8276"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710397" rtl="0" eaLnBrk="1" fontAlgn="b" latinLnBrk="0" hangingPunct="1"/>
                      <a:endParaRPr lang="en-US" sz="1100" u="none" strike="noStrike" kern="1200" dirty="0">
                        <a:solidFill>
                          <a:schemeClr val="tx1"/>
                        </a:solidFill>
                        <a:effectLst/>
                        <a:latin typeface="+mn-lt"/>
                        <a:ea typeface="+mn-ea"/>
                        <a:cs typeface="+mn-cs"/>
                      </a:endParaRPr>
                    </a:p>
                  </a:txBody>
                  <a:tcPr marL="8276" marR="8276" marT="8276"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360000">
                <a:tc>
                  <a:txBody>
                    <a:bodyPr/>
                    <a:lstStyle/>
                    <a:p>
                      <a:pPr algn="l" fontAlgn="b"/>
                      <a:endParaRPr lang="en-US" sz="1100" b="0" i="0" u="none" strike="noStrike" dirty="0">
                        <a:solidFill>
                          <a:srgbClr val="000000"/>
                        </a:solidFill>
                        <a:effectLst/>
                        <a:latin typeface="+mn-lt"/>
                      </a:endParaRPr>
                    </a:p>
                  </a:txBody>
                  <a:tcPr marL="8276" marR="8276" marT="8276"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100" u="none" strike="noStrike" dirty="0">
                          <a:effectLst/>
                          <a:latin typeface="+mn-lt"/>
                        </a:rPr>
                        <a:t> </a:t>
                      </a:r>
                      <a:endParaRPr lang="en-US" sz="1100" b="0" i="0" u="none" strike="noStrike" dirty="0">
                        <a:solidFill>
                          <a:srgbClr val="000000"/>
                        </a:solidFill>
                        <a:effectLst/>
                        <a:latin typeface="+mn-lt"/>
                      </a:endParaRPr>
                    </a:p>
                  </a:txBody>
                  <a:tcPr marL="8276" marR="8276" marT="8276"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fontAlgn="ctr"/>
                      <a:r>
                        <a:rPr lang="en-US" sz="1100" u="none" strike="noStrike" dirty="0">
                          <a:effectLst/>
                          <a:latin typeface="+mn-lt"/>
                        </a:rPr>
                        <a:t>Unit </a:t>
                      </a:r>
                      <a:r>
                        <a:rPr lang="en-US" sz="1100" u="none" strike="noStrike" dirty="0" err="1">
                          <a:effectLst/>
                          <a:latin typeface="+mn-lt"/>
                        </a:rPr>
                        <a:t>Kerja</a:t>
                      </a:r>
                      <a:r>
                        <a:rPr lang="en-US" sz="1100" u="none" strike="noStrike" dirty="0">
                          <a:effectLst/>
                          <a:latin typeface="+mn-lt"/>
                        </a:rPr>
                        <a:t> </a:t>
                      </a:r>
                      <a:r>
                        <a:rPr lang="en-US" sz="1100" u="none" strike="noStrike" dirty="0" err="1">
                          <a:effectLst/>
                          <a:latin typeface="+mn-lt"/>
                        </a:rPr>
                        <a:t>Eselon</a:t>
                      </a:r>
                      <a:r>
                        <a:rPr lang="en-US" sz="1100" u="none" strike="noStrike" dirty="0">
                          <a:effectLst/>
                          <a:latin typeface="+mn-lt"/>
                        </a:rPr>
                        <a:t> II</a:t>
                      </a: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fontAlgn="ctr"/>
                      <a:r>
                        <a:rPr lang="en-US" sz="1100" u="none" strike="noStrike" dirty="0">
                          <a:effectLst/>
                          <a:latin typeface="+mn-lt"/>
                        </a:rPr>
                        <a:t> </a:t>
                      </a: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fontAlgn="ct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endParaRPr lang="en-US" sz="1100" b="0" i="0" u="none" strike="noStrike" dirty="0">
                        <a:solidFill>
                          <a:srgbClr val="000000"/>
                        </a:solidFill>
                        <a:effectLst/>
                        <a:latin typeface="+mn-lt"/>
                      </a:endParaRPr>
                    </a:p>
                  </a:txBody>
                  <a:tcPr marL="8276" marR="8276" marT="8276"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100" u="none" strike="noStrike">
                          <a:effectLst/>
                          <a:latin typeface="+mn-lt"/>
                        </a:rPr>
                        <a:t> </a:t>
                      </a:r>
                      <a:endParaRPr lang="en-US" sz="1100" b="0" i="0" u="none" strike="noStrike">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ctr" fontAlgn="ctr"/>
                      <a:r>
                        <a:rPr lang="en-US" sz="1100" u="none" strike="noStrike" dirty="0" err="1">
                          <a:solidFill>
                            <a:schemeClr val="tx1"/>
                          </a:solidFill>
                          <a:effectLst/>
                          <a:latin typeface="+mn-lt"/>
                        </a:rPr>
                        <a:t>Pejabat</a:t>
                      </a:r>
                      <a:r>
                        <a:rPr lang="en-US" sz="1100" u="none" strike="noStrike" dirty="0">
                          <a:solidFill>
                            <a:schemeClr val="tx1"/>
                          </a:solidFill>
                          <a:effectLst/>
                          <a:latin typeface="+mn-lt"/>
                        </a:rPr>
                        <a:t> JPT </a:t>
                      </a:r>
                      <a:r>
                        <a:rPr lang="en-US" sz="1100" u="none" strike="noStrike" dirty="0" err="1">
                          <a:solidFill>
                            <a:schemeClr val="tx1"/>
                          </a:solidFill>
                          <a:effectLst/>
                          <a:latin typeface="+mn-lt"/>
                        </a:rPr>
                        <a:t>Madya</a:t>
                      </a:r>
                      <a:endParaRPr lang="en-US" sz="1100" b="0" i="0" u="none" strike="noStrike" dirty="0">
                        <a:solidFill>
                          <a:schemeClr val="tx1"/>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ctr" fontAlgn="ctr"/>
                      <a:r>
                        <a:rPr lang="en-US" sz="1100" u="none" strike="noStrike" dirty="0">
                          <a:effectLst/>
                          <a:latin typeface="+mn-lt"/>
                        </a:rPr>
                        <a:t> </a:t>
                      </a: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ctr" fontAlgn="ct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endParaRPr lang="en-US" sz="1100" b="0" i="0" u="none" strike="noStrike">
                        <a:solidFill>
                          <a:srgbClr val="000000"/>
                        </a:solidFill>
                        <a:effectLst/>
                        <a:latin typeface="+mn-lt"/>
                      </a:endParaRPr>
                    </a:p>
                  </a:txBody>
                  <a:tcPr marL="8276" marR="8276" marT="8276"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100" b="0" i="0" u="none" strike="noStrike" dirty="0" err="1">
                          <a:solidFill>
                            <a:schemeClr val="tx1"/>
                          </a:solidFill>
                          <a:effectLst/>
                          <a:latin typeface="+mn-lt"/>
                        </a:rPr>
                        <a:t>Bulan</a:t>
                      </a:r>
                      <a:r>
                        <a:rPr lang="en-US" sz="1100" b="0" i="0" u="none" strike="noStrike" baseline="0" dirty="0">
                          <a:solidFill>
                            <a:schemeClr val="tx1"/>
                          </a:solidFill>
                          <a:effectLst/>
                          <a:latin typeface="+mn-lt"/>
                        </a:rPr>
                        <a:t> Ju</a:t>
                      </a:r>
                      <a:r>
                        <a:rPr lang="id-ID" sz="1100" b="0" i="0" u="none" strike="noStrike" baseline="0" dirty="0">
                          <a:solidFill>
                            <a:schemeClr val="tx1"/>
                          </a:solidFill>
                          <a:effectLst/>
                          <a:latin typeface="+mn-lt"/>
                        </a:rPr>
                        <a:t>n</a:t>
                      </a:r>
                      <a:r>
                        <a:rPr lang="en-US" sz="1100" b="0" i="0" u="none" strike="noStrike" baseline="0" dirty="0" err="1">
                          <a:solidFill>
                            <a:schemeClr val="tx1"/>
                          </a:solidFill>
                          <a:effectLst/>
                          <a:latin typeface="+mn-lt"/>
                        </a:rPr>
                        <a:t>i</a:t>
                      </a:r>
                      <a:r>
                        <a:rPr lang="en-US" sz="1100" b="0" i="0" u="none" strike="noStrike" baseline="0" dirty="0">
                          <a:solidFill>
                            <a:schemeClr val="tx1"/>
                          </a:solidFill>
                          <a:effectLst/>
                          <a:latin typeface="+mn-lt"/>
                        </a:rPr>
                        <a:t> </a:t>
                      </a:r>
                    </a:p>
                    <a:p>
                      <a:pPr algn="ctr" fontAlgn="ctr"/>
                      <a:r>
                        <a:rPr lang="en-US" sz="1100" b="0" i="0" u="none" strike="noStrike" baseline="0" dirty="0" err="1">
                          <a:solidFill>
                            <a:schemeClr val="tx1"/>
                          </a:solidFill>
                          <a:effectLst/>
                          <a:latin typeface="+mn-lt"/>
                        </a:rPr>
                        <a:t>tahun</a:t>
                      </a:r>
                      <a:r>
                        <a:rPr lang="en-US" sz="1100" b="0" i="0" u="none" strike="noStrike" baseline="0" dirty="0">
                          <a:solidFill>
                            <a:schemeClr val="tx1"/>
                          </a:solidFill>
                          <a:effectLst/>
                          <a:latin typeface="+mn-lt"/>
                        </a:rPr>
                        <a:t> </a:t>
                      </a:r>
                      <a:r>
                        <a:rPr lang="en-US" sz="1100" b="0" i="0" u="none" strike="noStrike" baseline="0" dirty="0" err="1">
                          <a:solidFill>
                            <a:schemeClr val="tx1"/>
                          </a:solidFill>
                          <a:effectLst/>
                          <a:latin typeface="+mn-lt"/>
                        </a:rPr>
                        <a:t>ketiga</a:t>
                      </a: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tc>
                  <a:txBody>
                    <a:bodyPr/>
                    <a:lstStyle/>
                    <a:p>
                      <a:pPr algn="l" fontAlgn="b"/>
                      <a:endParaRPr lang="en-US" sz="1100" b="0" i="0" u="none" strike="noStrike" dirty="0">
                        <a:solidFill>
                          <a:srgbClr val="000000"/>
                        </a:solidFill>
                        <a:effectLst/>
                        <a:latin typeface="+mn-lt"/>
                      </a:endParaRPr>
                    </a:p>
                  </a:txBody>
                  <a:tcPr marL="8276" marR="8276" marT="8276"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US" sz="1100" b="0" i="0" u="none" strike="noStrike" dirty="0">
                        <a:solidFill>
                          <a:srgbClr val="000000"/>
                        </a:solidFill>
                        <a:effectLst/>
                        <a:latin typeface="+mn-lt"/>
                      </a:endParaRPr>
                    </a:p>
                  </a:txBody>
                  <a:tcPr marL="8276" marR="8276" marT="8276"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710397" rtl="0" eaLnBrk="1" fontAlgn="b" latinLnBrk="0" hangingPunct="1">
                        <a:lnSpc>
                          <a:spcPct val="100000"/>
                        </a:lnSpc>
                        <a:spcBef>
                          <a:spcPts val="0"/>
                        </a:spcBef>
                        <a:spcAft>
                          <a:spcPts val="0"/>
                        </a:spcAft>
                        <a:buClrTx/>
                        <a:buSzTx/>
                        <a:buFontTx/>
                        <a:buNone/>
                        <a:tabLst/>
                        <a:defRPr/>
                      </a:pPr>
                      <a:r>
                        <a:rPr lang="en-US" sz="1100" b="0" i="0" u="none" strike="noStrike" dirty="0" err="1">
                          <a:solidFill>
                            <a:srgbClr val="000000"/>
                          </a:solidFill>
                          <a:effectLst/>
                          <a:latin typeface="+mn-lt"/>
                        </a:rPr>
                        <a:t>Bulan</a:t>
                      </a:r>
                      <a:r>
                        <a:rPr lang="en-US" sz="1100" b="0" i="0" u="none" strike="noStrike" dirty="0">
                          <a:solidFill>
                            <a:srgbClr val="000000"/>
                          </a:solidFill>
                          <a:effectLst/>
                          <a:latin typeface="+mn-lt"/>
                        </a:rPr>
                        <a:t> </a:t>
                      </a:r>
                      <a:r>
                        <a:rPr lang="en-US" sz="1100" b="0" i="0" u="none" strike="noStrike" dirty="0" err="1">
                          <a:solidFill>
                            <a:srgbClr val="000000"/>
                          </a:solidFill>
                          <a:effectLst/>
                          <a:latin typeface="+mn-lt"/>
                        </a:rPr>
                        <a:t>Desember</a:t>
                      </a:r>
                      <a:r>
                        <a:rPr lang="en-US" sz="1100" b="0" i="0" u="none" strike="noStrike" baseline="0" dirty="0">
                          <a:solidFill>
                            <a:srgbClr val="000000"/>
                          </a:solidFill>
                          <a:effectLst/>
                          <a:latin typeface="+mn-lt"/>
                        </a:rPr>
                        <a:t> </a:t>
                      </a:r>
                    </a:p>
                    <a:p>
                      <a:pPr marL="0" marR="0" indent="0" algn="ctr" defTabSz="710397" rtl="0" eaLnBrk="1" fontAlgn="b" latinLnBrk="0" hangingPunct="1">
                        <a:lnSpc>
                          <a:spcPct val="100000"/>
                        </a:lnSpc>
                        <a:spcBef>
                          <a:spcPts val="0"/>
                        </a:spcBef>
                        <a:spcAft>
                          <a:spcPts val="0"/>
                        </a:spcAft>
                        <a:buClrTx/>
                        <a:buSzTx/>
                        <a:buFontTx/>
                        <a:buNone/>
                        <a:tabLst/>
                        <a:defRPr/>
                      </a:pPr>
                      <a:r>
                        <a:rPr lang="en-US" sz="1100" b="0" i="0" u="none" strike="noStrike" baseline="0" dirty="0" err="1">
                          <a:solidFill>
                            <a:srgbClr val="000000"/>
                          </a:solidFill>
                          <a:effectLst/>
                          <a:latin typeface="+mn-lt"/>
                        </a:rPr>
                        <a:t>tahun</a:t>
                      </a:r>
                      <a:r>
                        <a:rPr lang="en-US" sz="1100" b="0" i="0" u="none" strike="noStrike" baseline="0" dirty="0">
                          <a:solidFill>
                            <a:srgbClr val="000000"/>
                          </a:solidFill>
                          <a:effectLst/>
                          <a:latin typeface="+mn-lt"/>
                        </a:rPr>
                        <a:t> </a:t>
                      </a:r>
                      <a:r>
                        <a:rPr lang="en-US" sz="1100" b="0" i="0" u="none" strike="noStrike" baseline="0" dirty="0" err="1">
                          <a:solidFill>
                            <a:srgbClr val="000000"/>
                          </a:solidFill>
                          <a:effectLst/>
                          <a:latin typeface="+mn-lt"/>
                        </a:rPr>
                        <a:t>keeempat</a:t>
                      </a: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l" fontAlgn="b"/>
                      <a:endParaRPr lang="en-US" sz="1100" b="0" i="0" u="none" strike="noStrike" dirty="0">
                        <a:solidFill>
                          <a:srgbClr val="000000"/>
                        </a:solidFill>
                        <a:effectLst/>
                        <a:latin typeface="+mn-lt"/>
                      </a:endParaRPr>
                    </a:p>
                  </a:txBody>
                  <a:tcPr marL="8276" marR="8276" marT="8276"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165519">
                <a:tc>
                  <a:txBody>
                    <a:bodyPr/>
                    <a:lstStyle/>
                    <a:p>
                      <a:pPr algn="l" fontAlgn="b"/>
                      <a:endParaRPr lang="en-US" sz="1100" b="0" i="0" u="none" strike="noStrike" dirty="0">
                        <a:solidFill>
                          <a:srgbClr val="000000"/>
                        </a:solidFill>
                        <a:effectLst/>
                        <a:latin typeface="+mn-lt"/>
                      </a:endParaRPr>
                    </a:p>
                  </a:txBody>
                  <a:tcPr marL="8276" marR="8276" marT="8276"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100" u="none" strike="noStrike" dirty="0">
                          <a:effectLst/>
                          <a:latin typeface="+mn-lt"/>
                        </a:rPr>
                        <a:t> </a:t>
                      </a:r>
                      <a:endParaRPr lang="en-US" sz="1100" b="0" i="0" u="none" strike="noStrike" dirty="0">
                        <a:solidFill>
                          <a:srgbClr val="000000"/>
                        </a:solidFill>
                        <a:effectLst/>
                        <a:latin typeface="+mn-lt"/>
                      </a:endParaRPr>
                    </a:p>
                  </a:txBody>
                  <a:tcPr marL="8276" marR="8276" marT="8276"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100" u="none" strike="noStrike" dirty="0">
                          <a:effectLst/>
                          <a:latin typeface="+mn-lt"/>
                        </a:rPr>
                        <a:t> </a:t>
                      </a: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endParaRPr lang="en-US" sz="1100" b="0" i="0" u="none" strike="noStrike" dirty="0">
                        <a:solidFill>
                          <a:srgbClr val="000000"/>
                        </a:solidFill>
                        <a:effectLst/>
                        <a:latin typeface="+mn-lt"/>
                      </a:endParaRPr>
                    </a:p>
                  </a:txBody>
                  <a:tcPr marL="8276" marR="8276" marT="8276"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100" u="none" strike="noStrike" dirty="0">
                          <a:effectLst/>
                          <a:latin typeface="+mn-lt"/>
                        </a:rPr>
                        <a:t> </a:t>
                      </a: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en-US" sz="1100" b="0" i="0" u="none" strike="noStrike" dirty="0">
                        <a:solidFill>
                          <a:schemeClr val="tx1"/>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100" u="none" strike="noStrike" dirty="0">
                          <a:effectLst/>
                          <a:latin typeface="+mn-lt"/>
                        </a:rPr>
                        <a:t> </a:t>
                      </a: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endParaRPr lang="en-US" sz="1100" b="0" i="0" u="none" strike="noStrike" dirty="0">
                        <a:solidFill>
                          <a:srgbClr val="000000"/>
                        </a:solidFill>
                        <a:effectLst/>
                        <a:latin typeface="+mn-lt"/>
                      </a:endParaRPr>
                    </a:p>
                  </a:txBody>
                  <a:tcPr marL="8276" marR="8276" marT="8276"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US" sz="1100" b="0" i="0" u="none" strike="noStrike" dirty="0">
                        <a:solidFill>
                          <a:srgbClr val="000000"/>
                        </a:solidFill>
                        <a:effectLst/>
                        <a:latin typeface="+mn-lt"/>
                      </a:endParaRPr>
                    </a:p>
                  </a:txBody>
                  <a:tcPr marL="8276" marR="8276" marT="8276"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US" sz="1100" b="0" i="0" u="none" strike="noStrike" dirty="0">
                        <a:solidFill>
                          <a:srgbClr val="000000"/>
                        </a:solidFill>
                        <a:effectLst/>
                        <a:latin typeface="+mn-lt"/>
                      </a:endParaRPr>
                    </a:p>
                  </a:txBody>
                  <a:tcPr marL="8276" marR="8276" marT="8276"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US" sz="1100" b="0" i="0" u="none" strike="noStrike" dirty="0">
                        <a:solidFill>
                          <a:srgbClr val="000000"/>
                        </a:solidFill>
                        <a:effectLst/>
                        <a:latin typeface="+mn-lt"/>
                      </a:endParaRPr>
                    </a:p>
                  </a:txBody>
                  <a:tcPr marL="8276" marR="8276" marT="8276"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US" sz="1100" b="0" i="0" u="none" strike="noStrike" dirty="0">
                        <a:solidFill>
                          <a:srgbClr val="000000"/>
                        </a:solidFill>
                        <a:effectLst/>
                        <a:latin typeface="+mn-lt"/>
                      </a:endParaRPr>
                    </a:p>
                  </a:txBody>
                  <a:tcPr marL="8276" marR="8276" marT="8276"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360000">
                <a:tc>
                  <a:txBody>
                    <a:bodyPr/>
                    <a:lstStyle/>
                    <a:p>
                      <a:pPr algn="l" fontAlgn="b"/>
                      <a:endParaRPr lang="en-US" sz="1100" b="0" i="0" u="none" strike="noStrike" dirty="0">
                        <a:solidFill>
                          <a:srgbClr val="000000"/>
                        </a:solidFill>
                        <a:effectLst/>
                        <a:latin typeface="+mn-lt"/>
                      </a:endParaRPr>
                    </a:p>
                  </a:txBody>
                  <a:tcPr marL="8276" marR="8276" marT="8276"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100" u="none" strike="noStrike" dirty="0">
                          <a:effectLst/>
                          <a:latin typeface="+mn-lt"/>
                        </a:rPr>
                        <a:t> </a:t>
                      </a:r>
                      <a:endParaRPr lang="en-US" sz="1100" b="0" i="0" u="none" strike="noStrike" dirty="0">
                        <a:solidFill>
                          <a:srgbClr val="000000"/>
                        </a:solidFill>
                        <a:effectLst/>
                        <a:latin typeface="+mn-lt"/>
                      </a:endParaRPr>
                    </a:p>
                  </a:txBody>
                  <a:tcPr marL="8276" marR="8276" marT="8276"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fontAlgn="ctr"/>
                      <a:r>
                        <a:rPr lang="en-US" sz="1100" u="none" strike="noStrike" dirty="0" err="1">
                          <a:effectLst/>
                          <a:latin typeface="+mn-lt"/>
                        </a:rPr>
                        <a:t>Satuan</a:t>
                      </a:r>
                      <a:r>
                        <a:rPr lang="en-US" sz="1100" u="none" strike="noStrike" dirty="0">
                          <a:effectLst/>
                          <a:latin typeface="+mn-lt"/>
                        </a:rPr>
                        <a:t> </a:t>
                      </a:r>
                      <a:r>
                        <a:rPr lang="en-US" sz="1100" u="none" strike="noStrike" dirty="0" err="1">
                          <a:effectLst/>
                          <a:latin typeface="+mn-lt"/>
                        </a:rPr>
                        <a:t>Kerja</a:t>
                      </a: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fontAlgn="ctr"/>
                      <a:r>
                        <a:rPr lang="en-US" sz="1100" u="none" strike="noStrike" dirty="0">
                          <a:effectLst/>
                          <a:latin typeface="+mn-lt"/>
                        </a:rPr>
                        <a:t> </a:t>
                      </a: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fontAlgn="ct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endParaRPr lang="en-US" sz="1100" b="0" i="0" u="none" strike="noStrike" dirty="0">
                        <a:solidFill>
                          <a:srgbClr val="000000"/>
                        </a:solidFill>
                        <a:effectLst/>
                        <a:latin typeface="+mn-lt"/>
                      </a:endParaRPr>
                    </a:p>
                  </a:txBody>
                  <a:tcPr marL="8276" marR="8276" marT="8276"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100" u="none" strike="noStrike">
                          <a:effectLst/>
                          <a:latin typeface="+mn-lt"/>
                        </a:rPr>
                        <a:t> </a:t>
                      </a:r>
                      <a:endParaRPr lang="en-US" sz="1100" b="0" i="0" u="none" strike="noStrike">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ctr" fontAlgn="ctr"/>
                      <a:r>
                        <a:rPr lang="en-US" sz="1100" u="none" strike="noStrike" dirty="0" err="1">
                          <a:solidFill>
                            <a:schemeClr val="tx1"/>
                          </a:solidFill>
                          <a:effectLst/>
                          <a:latin typeface="+mn-lt"/>
                        </a:rPr>
                        <a:t>Atasan</a:t>
                      </a:r>
                      <a:r>
                        <a:rPr lang="en-US" sz="1100" u="none" strike="noStrike" dirty="0">
                          <a:solidFill>
                            <a:schemeClr val="tx1"/>
                          </a:solidFill>
                          <a:effectLst/>
                          <a:latin typeface="+mn-lt"/>
                        </a:rPr>
                        <a:t> </a:t>
                      </a:r>
                      <a:r>
                        <a:rPr lang="en-US" sz="1100" u="none" strike="noStrike" dirty="0" err="1">
                          <a:solidFill>
                            <a:schemeClr val="tx1"/>
                          </a:solidFill>
                          <a:effectLst/>
                          <a:latin typeface="+mn-lt"/>
                        </a:rPr>
                        <a:t>Langsung</a:t>
                      </a:r>
                      <a:endParaRPr lang="en-US" sz="1100" b="0" i="0" u="none" strike="noStrike" dirty="0">
                        <a:solidFill>
                          <a:schemeClr val="tx1"/>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ctr" fontAlgn="ctr"/>
                      <a:r>
                        <a:rPr lang="en-US" sz="1100" u="none" strike="noStrike" dirty="0">
                          <a:effectLst/>
                          <a:latin typeface="+mn-lt"/>
                        </a:rPr>
                        <a:t> </a:t>
                      </a: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ctr" fontAlgn="ct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endParaRPr lang="en-US" sz="1100" b="0" i="0" u="none" strike="noStrike">
                        <a:solidFill>
                          <a:srgbClr val="000000"/>
                        </a:solidFill>
                        <a:effectLst/>
                        <a:latin typeface="+mn-lt"/>
                      </a:endParaRPr>
                    </a:p>
                  </a:txBody>
                  <a:tcPr marL="8276" marR="8276" marT="8276"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100" b="0" i="0" u="none" strike="noStrike" dirty="0" err="1">
                          <a:solidFill>
                            <a:schemeClr val="tx1"/>
                          </a:solidFill>
                          <a:effectLst/>
                          <a:latin typeface="+mn-lt"/>
                        </a:rPr>
                        <a:t>Bulan</a:t>
                      </a:r>
                      <a:r>
                        <a:rPr lang="en-US" sz="1100" b="0" i="0" u="none" strike="noStrike" baseline="0" dirty="0">
                          <a:solidFill>
                            <a:schemeClr val="tx1"/>
                          </a:solidFill>
                          <a:effectLst/>
                          <a:latin typeface="+mn-lt"/>
                        </a:rPr>
                        <a:t> Ju</a:t>
                      </a:r>
                      <a:r>
                        <a:rPr lang="id-ID" sz="1100" b="0" i="0" u="none" strike="noStrike" baseline="0" dirty="0">
                          <a:solidFill>
                            <a:schemeClr val="tx1"/>
                          </a:solidFill>
                          <a:effectLst/>
                          <a:latin typeface="+mn-lt"/>
                        </a:rPr>
                        <a:t>n</a:t>
                      </a:r>
                      <a:r>
                        <a:rPr lang="en-US" sz="1100" b="0" i="0" u="none" strike="noStrike" baseline="0" dirty="0" err="1">
                          <a:solidFill>
                            <a:schemeClr val="tx1"/>
                          </a:solidFill>
                          <a:effectLst/>
                          <a:latin typeface="+mn-lt"/>
                        </a:rPr>
                        <a:t>i</a:t>
                      </a:r>
                      <a:endParaRPr lang="en-US" sz="1100" b="0" i="0" u="none" strike="noStrike" baseline="0" dirty="0">
                        <a:solidFill>
                          <a:schemeClr val="tx1"/>
                        </a:solidFill>
                        <a:effectLst/>
                        <a:latin typeface="+mn-lt"/>
                      </a:endParaRPr>
                    </a:p>
                    <a:p>
                      <a:pPr algn="ctr" fontAlgn="ctr"/>
                      <a:r>
                        <a:rPr lang="en-US" sz="1100" b="0" i="0" u="none" strike="noStrike" baseline="0" dirty="0">
                          <a:solidFill>
                            <a:schemeClr val="tx1"/>
                          </a:solidFill>
                          <a:effectLst/>
                          <a:latin typeface="+mn-lt"/>
                        </a:rPr>
                        <a:t> </a:t>
                      </a:r>
                      <a:r>
                        <a:rPr lang="en-US" sz="1100" b="0" i="0" u="none" strike="noStrike" baseline="0" dirty="0" err="1">
                          <a:solidFill>
                            <a:schemeClr val="tx1"/>
                          </a:solidFill>
                          <a:effectLst/>
                          <a:latin typeface="+mn-lt"/>
                        </a:rPr>
                        <a:t>tahun</a:t>
                      </a:r>
                      <a:r>
                        <a:rPr lang="en-US" sz="1100" b="0" i="0" u="none" strike="noStrike" baseline="0" dirty="0">
                          <a:solidFill>
                            <a:schemeClr val="tx1"/>
                          </a:solidFill>
                          <a:effectLst/>
                          <a:latin typeface="+mn-lt"/>
                        </a:rPr>
                        <a:t> </a:t>
                      </a:r>
                      <a:r>
                        <a:rPr lang="en-US" sz="1100" b="0" i="0" u="none" strike="noStrike" baseline="0" dirty="0" err="1">
                          <a:solidFill>
                            <a:schemeClr val="tx1"/>
                          </a:solidFill>
                          <a:effectLst/>
                          <a:latin typeface="+mn-lt"/>
                        </a:rPr>
                        <a:t>ketiga</a:t>
                      </a: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tc>
                  <a:txBody>
                    <a:bodyPr/>
                    <a:lstStyle/>
                    <a:p>
                      <a:pPr algn="l" fontAlgn="b"/>
                      <a:endParaRPr lang="en-US" sz="1100" b="0" i="0" u="none" strike="noStrike" dirty="0">
                        <a:solidFill>
                          <a:srgbClr val="000000"/>
                        </a:solidFill>
                        <a:effectLst/>
                        <a:latin typeface="+mn-lt"/>
                      </a:endParaRPr>
                    </a:p>
                  </a:txBody>
                  <a:tcPr marL="8276" marR="8276" marT="8276"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US" sz="1100" b="0" i="0" u="none" strike="noStrike" dirty="0">
                        <a:solidFill>
                          <a:srgbClr val="000000"/>
                        </a:solidFill>
                        <a:effectLst/>
                        <a:latin typeface="+mn-lt"/>
                      </a:endParaRPr>
                    </a:p>
                  </a:txBody>
                  <a:tcPr marL="8276" marR="8276" marT="8276"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710397" rtl="0" eaLnBrk="1" fontAlgn="b" latinLnBrk="0" hangingPunct="1">
                        <a:lnSpc>
                          <a:spcPct val="100000"/>
                        </a:lnSpc>
                        <a:spcBef>
                          <a:spcPts val="0"/>
                        </a:spcBef>
                        <a:spcAft>
                          <a:spcPts val="0"/>
                        </a:spcAft>
                        <a:buClrTx/>
                        <a:buSzTx/>
                        <a:buFontTx/>
                        <a:buNone/>
                        <a:tabLst/>
                        <a:defRPr/>
                      </a:pPr>
                      <a:r>
                        <a:rPr lang="en-US" sz="1100" b="0" i="0" u="none" strike="noStrike" dirty="0" err="1">
                          <a:solidFill>
                            <a:srgbClr val="000000"/>
                          </a:solidFill>
                          <a:effectLst/>
                          <a:latin typeface="+mn-lt"/>
                        </a:rPr>
                        <a:t>Bulan</a:t>
                      </a:r>
                      <a:r>
                        <a:rPr lang="en-US" sz="1100" b="0" i="0" u="none" strike="noStrike" dirty="0">
                          <a:solidFill>
                            <a:srgbClr val="000000"/>
                          </a:solidFill>
                          <a:effectLst/>
                          <a:latin typeface="+mn-lt"/>
                        </a:rPr>
                        <a:t> </a:t>
                      </a:r>
                      <a:r>
                        <a:rPr lang="en-US" sz="1100" b="0" i="0" u="none" strike="noStrike" dirty="0" err="1">
                          <a:solidFill>
                            <a:srgbClr val="000000"/>
                          </a:solidFill>
                          <a:effectLst/>
                          <a:latin typeface="+mn-lt"/>
                        </a:rPr>
                        <a:t>Desember</a:t>
                      </a:r>
                      <a:r>
                        <a:rPr lang="en-US" sz="1100" b="0" i="0" u="none" strike="noStrike" baseline="0" dirty="0">
                          <a:solidFill>
                            <a:srgbClr val="000000"/>
                          </a:solidFill>
                          <a:effectLst/>
                          <a:latin typeface="+mn-lt"/>
                        </a:rPr>
                        <a:t> </a:t>
                      </a:r>
                    </a:p>
                    <a:p>
                      <a:pPr marL="0" marR="0" indent="0" algn="ctr" defTabSz="710397" rtl="0" eaLnBrk="1" fontAlgn="b" latinLnBrk="0" hangingPunct="1">
                        <a:lnSpc>
                          <a:spcPct val="100000"/>
                        </a:lnSpc>
                        <a:spcBef>
                          <a:spcPts val="0"/>
                        </a:spcBef>
                        <a:spcAft>
                          <a:spcPts val="0"/>
                        </a:spcAft>
                        <a:buClrTx/>
                        <a:buSzTx/>
                        <a:buFontTx/>
                        <a:buNone/>
                        <a:tabLst/>
                        <a:defRPr/>
                      </a:pPr>
                      <a:r>
                        <a:rPr lang="en-US" sz="1100" b="0" i="0" u="none" strike="noStrike" baseline="0" dirty="0" err="1">
                          <a:solidFill>
                            <a:srgbClr val="000000"/>
                          </a:solidFill>
                          <a:effectLst/>
                          <a:latin typeface="+mn-lt"/>
                        </a:rPr>
                        <a:t>tahun</a:t>
                      </a:r>
                      <a:r>
                        <a:rPr lang="en-US" sz="1100" b="0" i="0" u="none" strike="noStrike" baseline="0" dirty="0">
                          <a:solidFill>
                            <a:srgbClr val="000000"/>
                          </a:solidFill>
                          <a:effectLst/>
                          <a:latin typeface="+mn-lt"/>
                        </a:rPr>
                        <a:t> </a:t>
                      </a:r>
                      <a:r>
                        <a:rPr lang="en-US" sz="1100" b="0" i="0" u="none" strike="noStrike" baseline="0" dirty="0" err="1">
                          <a:solidFill>
                            <a:srgbClr val="000000"/>
                          </a:solidFill>
                          <a:effectLst/>
                          <a:latin typeface="+mn-lt"/>
                        </a:rPr>
                        <a:t>keeempat</a:t>
                      </a: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l" fontAlgn="b"/>
                      <a:endParaRPr lang="en-US" sz="1100" b="0" i="0" u="none" strike="noStrike" dirty="0">
                        <a:solidFill>
                          <a:srgbClr val="000000"/>
                        </a:solidFill>
                        <a:effectLst/>
                        <a:latin typeface="+mn-lt"/>
                      </a:endParaRPr>
                    </a:p>
                  </a:txBody>
                  <a:tcPr marL="8276" marR="8276" marT="8276"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165519">
                <a:tc>
                  <a:txBody>
                    <a:bodyPr/>
                    <a:lstStyle/>
                    <a:p>
                      <a:pPr algn="l" fontAlgn="b"/>
                      <a:endParaRPr lang="en-US" sz="1100" b="0" i="0" u="none" strike="noStrike" dirty="0">
                        <a:solidFill>
                          <a:srgbClr val="000000"/>
                        </a:solidFill>
                        <a:effectLst/>
                        <a:latin typeface="+mn-lt"/>
                      </a:endParaRPr>
                    </a:p>
                  </a:txBody>
                  <a:tcPr marL="8276" marR="8276" marT="8276"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100" u="none" strike="noStrike" dirty="0">
                          <a:effectLst/>
                          <a:latin typeface="+mn-lt"/>
                        </a:rPr>
                        <a:t> </a:t>
                      </a:r>
                      <a:endParaRPr lang="en-US" sz="1100" b="0" i="0" u="none" strike="noStrike" dirty="0">
                        <a:solidFill>
                          <a:srgbClr val="000000"/>
                        </a:solidFill>
                        <a:effectLst/>
                        <a:latin typeface="+mn-lt"/>
                      </a:endParaRPr>
                    </a:p>
                  </a:txBody>
                  <a:tcPr marL="8276" marR="8276" marT="8276"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100" u="none" strike="noStrike" dirty="0">
                          <a:effectLst/>
                          <a:latin typeface="+mn-lt"/>
                        </a:rPr>
                        <a:t> </a:t>
                      </a:r>
                      <a:endParaRPr lang="en-US" sz="1100" b="0" i="0" u="none" strike="noStrike" dirty="0">
                        <a:solidFill>
                          <a:srgbClr val="000000"/>
                        </a:solidFill>
                        <a:effectLst/>
                        <a:latin typeface="+mn-lt"/>
                      </a:endParaRPr>
                    </a:p>
                  </a:txBody>
                  <a:tcPr marL="8276" marR="8276" marT="8276"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100" u="none" strike="noStrike" dirty="0">
                          <a:effectLst/>
                          <a:latin typeface="+mn-lt"/>
                        </a:rPr>
                        <a:t> </a:t>
                      </a:r>
                      <a:endParaRPr lang="en-US" sz="1100" b="0" i="0" u="none" strike="noStrike" dirty="0">
                        <a:solidFill>
                          <a:srgbClr val="000000"/>
                        </a:solidFill>
                        <a:effectLst/>
                        <a:latin typeface="+mn-lt"/>
                      </a:endParaRPr>
                    </a:p>
                  </a:txBody>
                  <a:tcPr marL="8276" marR="8276" marT="8276"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US" sz="1100" b="0" i="0" u="none" strike="noStrike" dirty="0">
                        <a:solidFill>
                          <a:srgbClr val="000000"/>
                        </a:solidFill>
                        <a:effectLst/>
                        <a:latin typeface="+mn-lt"/>
                      </a:endParaRPr>
                    </a:p>
                  </a:txBody>
                  <a:tcPr marL="8276" marR="8276" marT="8276"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dirty="0">
                        <a:solidFill>
                          <a:srgbClr val="000000"/>
                        </a:solidFill>
                        <a:effectLst/>
                        <a:latin typeface="+mn-lt"/>
                      </a:endParaRPr>
                    </a:p>
                  </a:txBody>
                  <a:tcPr marL="8276" marR="8276" marT="8276"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100" u="none" strike="noStrike" dirty="0">
                          <a:effectLst/>
                          <a:latin typeface="+mn-lt"/>
                        </a:rPr>
                        <a:t> </a:t>
                      </a:r>
                      <a:endParaRPr lang="en-US" sz="1100" b="0" i="0" u="none" strike="noStrike" dirty="0">
                        <a:solidFill>
                          <a:srgbClr val="000000"/>
                        </a:solidFill>
                        <a:effectLst/>
                        <a:latin typeface="+mn-lt"/>
                      </a:endParaRPr>
                    </a:p>
                  </a:txBody>
                  <a:tcPr marL="8276" marR="8276" marT="8276"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100" u="none" strike="noStrike" dirty="0">
                          <a:effectLst/>
                          <a:latin typeface="+mn-lt"/>
                        </a:rPr>
                        <a:t> </a:t>
                      </a:r>
                      <a:endParaRPr lang="en-US" sz="1100" b="0" i="0" u="none" strike="noStrike" dirty="0">
                        <a:solidFill>
                          <a:srgbClr val="000000"/>
                        </a:solidFill>
                        <a:effectLst/>
                        <a:latin typeface="+mn-lt"/>
                      </a:endParaRPr>
                    </a:p>
                  </a:txBody>
                  <a:tcPr marL="8276" marR="8276" marT="8276"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100" u="none" strike="noStrike" dirty="0">
                          <a:effectLst/>
                          <a:latin typeface="+mn-lt"/>
                        </a:rPr>
                        <a:t> </a:t>
                      </a:r>
                      <a:endParaRPr lang="en-US" sz="1100" b="0" i="0" u="none" strike="noStrike" dirty="0">
                        <a:solidFill>
                          <a:srgbClr val="000000"/>
                        </a:solidFill>
                        <a:effectLst/>
                        <a:latin typeface="+mn-lt"/>
                      </a:endParaRPr>
                    </a:p>
                  </a:txBody>
                  <a:tcPr marL="8276" marR="8276" marT="8276"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US" sz="1100" b="0" i="0" u="none" strike="noStrike" dirty="0">
                        <a:solidFill>
                          <a:srgbClr val="000000"/>
                        </a:solidFill>
                        <a:effectLst/>
                        <a:latin typeface="+mn-lt"/>
                      </a:endParaRPr>
                    </a:p>
                  </a:txBody>
                  <a:tcPr marL="8276" marR="8276" marT="8276"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dirty="0">
                        <a:solidFill>
                          <a:srgbClr val="000000"/>
                        </a:solidFill>
                        <a:effectLst/>
                        <a:latin typeface="+mn-lt"/>
                      </a:endParaRPr>
                    </a:p>
                  </a:txBody>
                  <a:tcPr marL="8276" marR="8276" marT="8276"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100" u="none" strike="noStrike" dirty="0">
                          <a:effectLst/>
                          <a:latin typeface="+mn-lt"/>
                        </a:rPr>
                        <a:t> </a:t>
                      </a:r>
                      <a:endParaRPr lang="en-US" sz="1100" b="0" i="0" u="none" strike="noStrike" dirty="0">
                        <a:solidFill>
                          <a:srgbClr val="000000"/>
                        </a:solidFill>
                        <a:effectLst/>
                        <a:latin typeface="+mn-lt"/>
                      </a:endParaRPr>
                    </a:p>
                  </a:txBody>
                  <a:tcPr marL="8276" marR="8276" marT="8276"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US" sz="1100" b="0" i="0" u="none" strike="noStrike" dirty="0">
                        <a:solidFill>
                          <a:srgbClr val="000000"/>
                        </a:solidFill>
                        <a:effectLst/>
                        <a:latin typeface="+mn-lt"/>
                      </a:endParaRPr>
                    </a:p>
                  </a:txBody>
                  <a:tcPr marL="8276" marR="8276" marT="8276"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US" sz="1100" b="0" i="0" u="none" strike="noStrike" dirty="0">
                        <a:solidFill>
                          <a:srgbClr val="000000"/>
                        </a:solidFill>
                        <a:effectLst/>
                        <a:latin typeface="+mn-lt"/>
                      </a:endParaRPr>
                    </a:p>
                  </a:txBody>
                  <a:tcPr marL="8276" marR="8276" marT="8276"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US" sz="1100" b="0" i="0" u="none" strike="noStrike" dirty="0">
                        <a:solidFill>
                          <a:srgbClr val="000000"/>
                        </a:solidFill>
                        <a:effectLst/>
                        <a:latin typeface="+mn-lt"/>
                      </a:endParaRPr>
                    </a:p>
                  </a:txBody>
                  <a:tcPr marL="8276" marR="8276" marT="8276"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US" sz="1100" b="0" i="0" u="none" strike="noStrike" dirty="0">
                        <a:solidFill>
                          <a:srgbClr val="000000"/>
                        </a:solidFill>
                        <a:effectLst/>
                        <a:latin typeface="+mn-lt"/>
                      </a:endParaRPr>
                    </a:p>
                  </a:txBody>
                  <a:tcPr marL="8276" marR="8276" marT="8276"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bl>
          </a:graphicData>
        </a:graphic>
      </p:graphicFrame>
      <p:grpSp>
        <p:nvGrpSpPr>
          <p:cNvPr id="5" name="Group 4"/>
          <p:cNvGrpSpPr/>
          <p:nvPr/>
        </p:nvGrpSpPr>
        <p:grpSpPr>
          <a:xfrm>
            <a:off x="597276" y="622914"/>
            <a:ext cx="6516000" cy="648000"/>
            <a:chOff x="174987" y="488032"/>
            <a:chExt cx="7033887" cy="648000"/>
          </a:xfrm>
        </p:grpSpPr>
        <p:sp>
          <p:nvSpPr>
            <p:cNvPr id="4" name="Rectangle 3"/>
            <p:cNvSpPr/>
            <p:nvPr/>
          </p:nvSpPr>
          <p:spPr>
            <a:xfrm>
              <a:off x="174987" y="488032"/>
              <a:ext cx="7033887" cy="6480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2" name="TextBox 1"/>
            <p:cNvSpPr txBox="1"/>
            <p:nvPr/>
          </p:nvSpPr>
          <p:spPr>
            <a:xfrm>
              <a:off x="393405" y="565811"/>
              <a:ext cx="6577412" cy="492443"/>
            </a:xfrm>
            <a:prstGeom prst="rect">
              <a:avLst/>
            </a:prstGeom>
            <a:noFill/>
          </p:spPr>
          <p:txBody>
            <a:bodyPr wrap="square" rtlCol="0">
              <a:spAutoFit/>
            </a:bodyPr>
            <a:lstStyle/>
            <a:p>
              <a:pPr algn="ctr"/>
              <a:r>
                <a:rPr lang="sv-SE" sz="1300" b="1" dirty="0">
                  <a:solidFill>
                    <a:schemeClr val="bg1"/>
                  </a:solidFill>
                </a:rPr>
                <a:t>Evaluasi Renstra unit kerja dilakukan setidaknya paling sedikit 2 (dua) kali dalam 1 (satu) periode yaitu yang pada pertengahan periode dan akhir periode.</a:t>
              </a:r>
              <a:endParaRPr lang="en-US" sz="1300" b="1" dirty="0">
                <a:solidFill>
                  <a:schemeClr val="bg1"/>
                </a:solidFill>
              </a:endParaRPr>
            </a:p>
          </p:txBody>
        </p:sp>
      </p:grpSp>
      <p:graphicFrame>
        <p:nvGraphicFramePr>
          <p:cNvPr id="9" name="Table 8">
            <a:extLst>
              <a:ext uri="{FF2B5EF4-FFF2-40B4-BE49-F238E27FC236}">
                <a16:creationId xmlns:a16="http://schemas.microsoft.com/office/drawing/2014/main" id="{28606A8B-5229-4533-9BF9-DCAA6D0DCB58}"/>
              </a:ext>
            </a:extLst>
          </p:cNvPr>
          <p:cNvGraphicFramePr>
            <a:graphicFrameLocks noGrp="1"/>
          </p:cNvGraphicFramePr>
          <p:nvPr>
            <p:extLst>
              <p:ext uri="{D42A27DB-BD31-4B8C-83A1-F6EECF244321}">
                <p14:modId xmlns:p14="http://schemas.microsoft.com/office/powerpoint/2010/main" val="3998754229"/>
              </p:ext>
            </p:extLst>
          </p:nvPr>
        </p:nvGraphicFramePr>
        <p:xfrm>
          <a:off x="8020832" y="1313005"/>
          <a:ext cx="1000963" cy="2957899"/>
        </p:xfrm>
        <a:graphic>
          <a:graphicData uri="http://schemas.openxmlformats.org/drawingml/2006/table">
            <a:tbl>
              <a:tblPr firstRow="1" bandRow="1">
                <a:tableStyleId>{5C22544A-7EE6-4342-B048-85BDC9FD1C3A}</a:tableStyleId>
              </a:tblPr>
              <a:tblGrid>
                <a:gridCol w="1000963">
                  <a:extLst>
                    <a:ext uri="{9D8B030D-6E8A-4147-A177-3AD203B41FA5}">
                      <a16:colId xmlns:a16="http://schemas.microsoft.com/office/drawing/2014/main" val="2529589389"/>
                    </a:ext>
                  </a:extLst>
                </a:gridCol>
              </a:tblGrid>
              <a:tr h="345147">
                <a:tc>
                  <a:txBody>
                    <a:bodyPr/>
                    <a:lstStyle/>
                    <a:p>
                      <a:pPr algn="ctr"/>
                      <a:r>
                        <a:rPr lang="en-US" sz="1050" dirty="0">
                          <a:solidFill>
                            <a:schemeClr val="tx1">
                              <a:lumMod val="95000"/>
                              <a:lumOff val="5000"/>
                            </a:schemeClr>
                          </a:solidFill>
                        </a:rPr>
                        <a:t>EVALUASI</a:t>
                      </a:r>
                    </a:p>
                  </a:txBody>
                  <a:tcPr marL="56697" marR="56697" marT="28348" marB="28348" anchor="ctr">
                    <a:solidFill>
                      <a:schemeClr val="accent6">
                        <a:lumMod val="40000"/>
                        <a:lumOff val="60000"/>
                      </a:schemeClr>
                    </a:solidFill>
                  </a:tcPr>
                </a:tc>
                <a:extLst>
                  <a:ext uri="{0D108BD9-81ED-4DB2-BD59-A6C34878D82A}">
                    <a16:rowId xmlns:a16="http://schemas.microsoft.com/office/drawing/2014/main" val="1272936673"/>
                  </a:ext>
                </a:extLst>
              </a:tr>
              <a:tr h="1151199">
                <a:tc>
                  <a:txBody>
                    <a:bodyPr/>
                    <a:lstStyle/>
                    <a:p>
                      <a:pPr marL="171450" marR="0" indent="-171450" algn="l" defTabSz="71039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dirty="0" err="1"/>
                        <a:t>Paruh</a:t>
                      </a:r>
                      <a:r>
                        <a:rPr lang="en-US" sz="1050" dirty="0"/>
                        <a:t> </a:t>
                      </a:r>
                      <a:r>
                        <a:rPr lang="en-US" sz="1050" dirty="0" err="1"/>
                        <a:t>waktu</a:t>
                      </a:r>
                      <a:r>
                        <a:rPr lang="en-US" sz="1050" dirty="0"/>
                        <a:t>:</a:t>
                      </a:r>
                      <a:r>
                        <a:rPr lang="en-US" sz="1050" baseline="0" dirty="0"/>
                        <a:t> </a:t>
                      </a:r>
                    </a:p>
                    <a:p>
                      <a:pPr marL="180975" marR="0" indent="0" algn="l" defTabSz="71039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50" baseline="0" dirty="0" err="1"/>
                        <a:t>Juni</a:t>
                      </a:r>
                      <a:r>
                        <a:rPr lang="en-US" sz="1050" baseline="0" dirty="0"/>
                        <a:t> </a:t>
                      </a:r>
                      <a:r>
                        <a:rPr lang="en-US" sz="1050" baseline="0" dirty="0" err="1"/>
                        <a:t>Tahun</a:t>
                      </a:r>
                      <a:r>
                        <a:rPr lang="en-US" sz="1050" baseline="0" dirty="0"/>
                        <a:t> ke-3</a:t>
                      </a:r>
                      <a:endParaRPr lang="id-ID" sz="1050" baseline="0" dirty="0"/>
                    </a:p>
                    <a:p>
                      <a:pPr marL="171450" indent="-171450">
                        <a:buFont typeface="Arial" panose="020B0604020202020204" pitchFamily="34" charset="0"/>
                        <a:buChar char="•"/>
                      </a:pPr>
                      <a:r>
                        <a:rPr lang="en-US" sz="1050" baseline="0" dirty="0"/>
                        <a:t>Akhir </a:t>
                      </a:r>
                      <a:r>
                        <a:rPr lang="en-US" sz="1050" baseline="0" dirty="0" err="1"/>
                        <a:t>Periode</a:t>
                      </a:r>
                      <a:r>
                        <a:rPr lang="en-US" sz="1050" baseline="0" dirty="0"/>
                        <a:t>: </a:t>
                      </a:r>
                      <a:r>
                        <a:rPr lang="en-US" sz="1050" baseline="0" dirty="0" err="1"/>
                        <a:t>Desember</a:t>
                      </a:r>
                      <a:r>
                        <a:rPr lang="en-US" sz="1050" baseline="0" dirty="0"/>
                        <a:t> </a:t>
                      </a:r>
                      <a:r>
                        <a:rPr lang="en-US" sz="1050" baseline="0" dirty="0" err="1"/>
                        <a:t>Tahun</a:t>
                      </a:r>
                      <a:r>
                        <a:rPr lang="en-US" sz="1050" baseline="0" dirty="0"/>
                        <a:t> ke-4</a:t>
                      </a:r>
                      <a:endParaRPr lang="id-ID" sz="1050" baseline="0" dirty="0"/>
                    </a:p>
                    <a:p>
                      <a:pPr marL="0" marR="0" lvl="0" indent="0" algn="l" defTabSz="710397" rtl="0" eaLnBrk="1" fontAlgn="auto" latinLnBrk="0" hangingPunct="1">
                        <a:lnSpc>
                          <a:spcPct val="100000"/>
                        </a:lnSpc>
                        <a:spcBef>
                          <a:spcPts val="0"/>
                        </a:spcBef>
                        <a:spcAft>
                          <a:spcPts val="0"/>
                        </a:spcAft>
                        <a:buClrTx/>
                        <a:buSzTx/>
                        <a:buFont typeface="Arial" panose="020B0604020202020204" pitchFamily="34" charset="0"/>
                        <a:buNone/>
                        <a:tabLst/>
                        <a:defRPr/>
                      </a:pPr>
                      <a:r>
                        <a:rPr lang="id-ID" sz="1050" dirty="0"/>
                        <a:t>(Pasal 7 ayat 6)</a:t>
                      </a:r>
                      <a:endParaRPr lang="id-ID" sz="1050" baseline="0" dirty="0"/>
                    </a:p>
                  </a:txBody>
                  <a:tcPr marL="56697" marR="56697" marT="28348" marB="28348">
                    <a:solidFill>
                      <a:schemeClr val="accent6">
                        <a:lumMod val="40000"/>
                        <a:lumOff val="60000"/>
                      </a:schemeClr>
                    </a:solidFill>
                  </a:tcPr>
                </a:tc>
                <a:extLst>
                  <a:ext uri="{0D108BD9-81ED-4DB2-BD59-A6C34878D82A}">
                    <a16:rowId xmlns:a16="http://schemas.microsoft.com/office/drawing/2014/main" val="1697027621"/>
                  </a:ext>
                </a:extLst>
              </a:tr>
              <a:tr h="1116000">
                <a:tc>
                  <a:txBody>
                    <a:bodyPr/>
                    <a:lstStyle/>
                    <a:p>
                      <a:pPr marL="171450" indent="-171450">
                        <a:buFont typeface="Arial" panose="020B0604020202020204" pitchFamily="34" charset="0"/>
                        <a:buChar char="•"/>
                      </a:pPr>
                      <a:r>
                        <a:rPr lang="en-US" sz="1000" dirty="0" err="1"/>
                        <a:t>Paruh</a:t>
                      </a:r>
                      <a:r>
                        <a:rPr lang="en-US" sz="1000" dirty="0"/>
                        <a:t> </a:t>
                      </a:r>
                      <a:r>
                        <a:rPr lang="en-US" sz="1000" dirty="0" err="1"/>
                        <a:t>waktu</a:t>
                      </a:r>
                      <a:r>
                        <a:rPr lang="en-US" sz="1000" dirty="0"/>
                        <a:t>:</a:t>
                      </a:r>
                      <a:r>
                        <a:rPr lang="en-US" sz="1000" baseline="0" dirty="0"/>
                        <a:t> </a:t>
                      </a:r>
                      <a:r>
                        <a:rPr lang="en-US" sz="1000" baseline="0" dirty="0" err="1"/>
                        <a:t>Juni</a:t>
                      </a:r>
                      <a:r>
                        <a:rPr lang="en-US" sz="1000" baseline="0" dirty="0"/>
                        <a:t> </a:t>
                      </a:r>
                      <a:r>
                        <a:rPr lang="en-US" sz="1000" baseline="0" dirty="0" err="1"/>
                        <a:t>Tahun</a:t>
                      </a:r>
                      <a:r>
                        <a:rPr lang="en-US" sz="1000" baseline="0" dirty="0"/>
                        <a:t>  ke-3</a:t>
                      </a:r>
                      <a:endParaRPr lang="id-ID" sz="1000" baseline="0" dirty="0"/>
                    </a:p>
                    <a:p>
                      <a:pPr marL="171450" indent="-171450">
                        <a:buFont typeface="Arial" panose="020B0604020202020204" pitchFamily="34" charset="0"/>
                        <a:buChar char="•"/>
                      </a:pPr>
                      <a:r>
                        <a:rPr lang="en-US" sz="1000" baseline="0" dirty="0"/>
                        <a:t>Akhir </a:t>
                      </a:r>
                      <a:r>
                        <a:rPr lang="en-US" sz="1000" baseline="0" dirty="0" err="1"/>
                        <a:t>Periode</a:t>
                      </a:r>
                      <a:r>
                        <a:rPr lang="en-US" sz="1000" baseline="0" dirty="0"/>
                        <a:t>: </a:t>
                      </a:r>
                      <a:r>
                        <a:rPr lang="en-US" sz="1000" baseline="0" dirty="0" err="1"/>
                        <a:t>Desember</a:t>
                      </a:r>
                      <a:r>
                        <a:rPr lang="en-US" sz="1000" baseline="0" dirty="0"/>
                        <a:t> </a:t>
                      </a:r>
                      <a:r>
                        <a:rPr lang="en-US" sz="1000" baseline="0" dirty="0" err="1"/>
                        <a:t>Tahun</a:t>
                      </a:r>
                      <a:r>
                        <a:rPr lang="en-US" sz="1000" baseline="0" dirty="0"/>
                        <a:t> ke-4</a:t>
                      </a:r>
                      <a:endParaRPr lang="id-ID" sz="1000" baseline="0" dirty="0"/>
                    </a:p>
                    <a:p>
                      <a:pPr marL="0" marR="0" lvl="0" indent="0" algn="l" defTabSz="710397" rtl="0" eaLnBrk="1" fontAlgn="auto" latinLnBrk="0" hangingPunct="1">
                        <a:lnSpc>
                          <a:spcPct val="100000"/>
                        </a:lnSpc>
                        <a:spcBef>
                          <a:spcPts val="0"/>
                        </a:spcBef>
                        <a:spcAft>
                          <a:spcPts val="0"/>
                        </a:spcAft>
                        <a:buClrTx/>
                        <a:buSzTx/>
                        <a:buFont typeface="Arial" panose="020B0604020202020204" pitchFamily="34" charset="0"/>
                        <a:buNone/>
                        <a:tabLst/>
                        <a:defRPr/>
                      </a:pPr>
                      <a:r>
                        <a:rPr lang="id-ID" sz="1000" dirty="0"/>
                        <a:t>(Pasal 7 ayat 7)</a:t>
                      </a:r>
                      <a:endParaRPr lang="id-ID" sz="1000" baseline="0" dirty="0"/>
                    </a:p>
                  </a:txBody>
                  <a:tcPr marL="56697" marR="56697" marT="28348" marB="28348">
                    <a:solidFill>
                      <a:schemeClr val="accent6">
                        <a:lumMod val="40000"/>
                        <a:lumOff val="60000"/>
                      </a:schemeClr>
                    </a:solidFill>
                  </a:tcPr>
                </a:tc>
                <a:extLst>
                  <a:ext uri="{0D108BD9-81ED-4DB2-BD59-A6C34878D82A}">
                    <a16:rowId xmlns:a16="http://schemas.microsoft.com/office/drawing/2014/main" val="1642938883"/>
                  </a:ext>
                </a:extLst>
              </a:tr>
            </a:tbl>
          </a:graphicData>
        </a:graphic>
      </p:graphicFrame>
    </p:spTree>
    <p:extLst>
      <p:ext uri="{BB962C8B-B14F-4D97-AF65-F5344CB8AC3E}">
        <p14:creationId xmlns:p14="http://schemas.microsoft.com/office/powerpoint/2010/main" val="27156573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4"/>
          <p:cNvSpPr/>
          <p:nvPr/>
        </p:nvSpPr>
        <p:spPr>
          <a:xfrm>
            <a:off x="3877558" y="734021"/>
            <a:ext cx="3462215" cy="373201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p:cNvSpPr>
            <a:spLocks noGrp="1"/>
          </p:cNvSpPr>
          <p:nvPr>
            <p:ph type="title"/>
          </p:nvPr>
        </p:nvSpPr>
        <p:spPr>
          <a:xfrm>
            <a:off x="153880" y="144000"/>
            <a:ext cx="5488778" cy="344032"/>
          </a:xfrm>
        </p:spPr>
        <p:txBody>
          <a:bodyPr>
            <a:noAutofit/>
          </a:bodyPr>
          <a:lstStyle/>
          <a:p>
            <a:pPr marL="342900" indent="-342900" algn="l">
              <a:buFont typeface="+mj-lt"/>
              <a:buAutoNum type="alphaUcPeriod" startAt="2"/>
            </a:pPr>
            <a:r>
              <a:rPr lang="id-ID" dirty="0">
                <a:sym typeface="+mn-ea"/>
              </a:rPr>
              <a:t>PENYUSUNAN</a:t>
            </a:r>
            <a:r>
              <a:rPr lang="id-ID" dirty="0"/>
              <a:t> INDIKATOR KINERJA</a:t>
            </a:r>
            <a:endParaRPr lang="en-US" dirty="0"/>
          </a:p>
        </p:txBody>
      </p:sp>
      <p:sp>
        <p:nvSpPr>
          <p:cNvPr id="4" name="Rectangle 4"/>
          <p:cNvSpPr/>
          <p:nvPr/>
        </p:nvSpPr>
        <p:spPr>
          <a:xfrm>
            <a:off x="223498" y="734021"/>
            <a:ext cx="3462215" cy="373201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3"/>
          <p:cNvSpPr txBox="1">
            <a:spLocks noChangeArrowheads="1"/>
          </p:cNvSpPr>
          <p:nvPr/>
        </p:nvSpPr>
        <p:spPr>
          <a:xfrm>
            <a:off x="316605" y="861617"/>
            <a:ext cx="3276000" cy="31363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763"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id-ID" altLang="en-US" sz="1400" b="1" i="0" u="none" strike="noStrike" kern="1200" cap="none" spc="0" normalizeH="0" baseline="0" noProof="0" dirty="0">
                <a:ln>
                  <a:noFill/>
                </a:ln>
                <a:solidFill>
                  <a:prstClr val="black"/>
                </a:solidFill>
                <a:effectLst/>
                <a:uLnTx/>
                <a:uFillTx/>
                <a:latin typeface="Calibri" panose="020F0502020204030204"/>
                <a:ea typeface="+mn-ea"/>
                <a:cs typeface="+mn-cs"/>
              </a:rPr>
              <a:t>INDIKATOR KINERJA UTAMA</a:t>
            </a:r>
          </a:p>
          <a:p>
            <a:pPr marL="265113" marR="0" lvl="0" indent="-174625" algn="just" defTabSz="914400" rtl="0" eaLnBrk="1" fontAlgn="auto" latinLnBrk="0" hangingPunct="1">
              <a:lnSpc>
                <a:spcPct val="100000"/>
              </a:lnSpc>
              <a:spcBef>
                <a:spcPts val="1000"/>
              </a:spcBef>
              <a:spcAft>
                <a:spcPts val="0"/>
              </a:spcAft>
              <a:buClrTx/>
              <a:buSzTx/>
              <a:buFont typeface="Arial" panose="020B0604020202020204" pitchFamily="34" charset="0"/>
              <a:buChar char="•"/>
              <a:defRPr/>
            </a:pPr>
            <a:r>
              <a:rPr kumimoji="0" lang="en-US" altLang="en-US" sz="1300" b="0" i="0" u="none" strike="noStrike" kern="1200" cap="none" spc="0" normalizeH="0" baseline="0" noProof="0" dirty="0" err="1">
                <a:ln>
                  <a:noFill/>
                </a:ln>
                <a:solidFill>
                  <a:prstClr val="black"/>
                </a:solidFill>
                <a:effectLst/>
                <a:uLnTx/>
                <a:uFillTx/>
                <a:latin typeface="Calibri" panose="020F0502020204030204"/>
              </a:rPr>
              <a:t>Instansi</a:t>
            </a:r>
            <a:r>
              <a:rPr kumimoji="0" lang="en-US" altLang="en-US" sz="1300" b="0" i="0" u="none" strike="noStrike" kern="1200" cap="none" spc="0" normalizeH="0" baseline="0" noProof="0" dirty="0">
                <a:ln>
                  <a:noFill/>
                </a:ln>
                <a:solidFill>
                  <a:prstClr val="black"/>
                </a:solidFill>
                <a:effectLst/>
                <a:uLnTx/>
                <a:uFillTx/>
                <a:latin typeface="Calibri" panose="020F0502020204030204"/>
              </a:rPr>
              <a:t> </a:t>
            </a:r>
            <a:r>
              <a:rPr kumimoji="0" lang="en-US" altLang="en-US" sz="1300" b="0" i="0" u="none" strike="noStrike" kern="1200" cap="none" spc="0" normalizeH="0" baseline="0" noProof="0" dirty="0" err="1">
                <a:ln>
                  <a:noFill/>
                </a:ln>
                <a:solidFill>
                  <a:prstClr val="black"/>
                </a:solidFill>
                <a:effectLst/>
                <a:uLnTx/>
                <a:uFillTx/>
                <a:latin typeface="Calibri" panose="020F0502020204030204"/>
              </a:rPr>
              <a:t>pemerintah</a:t>
            </a:r>
            <a:r>
              <a:rPr kumimoji="0" lang="en-US" altLang="en-US" sz="1300" b="0" i="0" u="none" strike="noStrike" kern="1200" cap="none" spc="0" normalizeH="0" baseline="0" noProof="0" dirty="0">
                <a:ln>
                  <a:noFill/>
                </a:ln>
                <a:solidFill>
                  <a:prstClr val="black"/>
                </a:solidFill>
                <a:effectLst/>
                <a:uLnTx/>
                <a:uFillTx/>
                <a:latin typeface="Calibri" panose="020F0502020204030204"/>
              </a:rPr>
              <a:t> </a:t>
            </a:r>
            <a:r>
              <a:rPr kumimoji="0" lang="en-US" altLang="en-US" sz="1300" b="1" i="0" u="none" strike="noStrike" kern="1200" cap="none" spc="0" normalizeH="0" baseline="0" noProof="0" dirty="0" err="1">
                <a:ln>
                  <a:noFill/>
                </a:ln>
                <a:solidFill>
                  <a:prstClr val="black"/>
                </a:solidFill>
                <a:effectLst/>
                <a:uLnTx/>
                <a:uFillTx/>
                <a:latin typeface="Calibri" panose="020F0502020204030204"/>
              </a:rPr>
              <a:t>diwajibkan</a:t>
            </a:r>
            <a:r>
              <a:rPr kumimoji="0" lang="en-US" altLang="en-US" sz="1300" b="0" i="0" u="none" strike="noStrike" kern="1200" cap="none" spc="0" normalizeH="0" baseline="0" noProof="0" dirty="0">
                <a:ln>
                  <a:noFill/>
                </a:ln>
                <a:solidFill>
                  <a:prstClr val="black"/>
                </a:solidFill>
                <a:effectLst/>
                <a:uLnTx/>
                <a:uFillTx/>
                <a:latin typeface="Calibri" panose="020F0502020204030204"/>
              </a:rPr>
              <a:t> </a:t>
            </a:r>
            <a:r>
              <a:rPr kumimoji="0" lang="en-US" altLang="en-US" sz="1300" b="0" i="0" u="none" strike="noStrike" kern="1200" cap="none" spc="0" normalizeH="0" baseline="0" noProof="0" dirty="0" err="1">
                <a:ln>
                  <a:noFill/>
                </a:ln>
                <a:solidFill>
                  <a:prstClr val="black"/>
                </a:solidFill>
                <a:effectLst/>
                <a:uLnTx/>
                <a:uFillTx/>
                <a:latin typeface="Calibri" panose="020F0502020204030204"/>
              </a:rPr>
              <a:t>menetapkan</a:t>
            </a:r>
            <a:r>
              <a:rPr kumimoji="0" lang="en-US" altLang="en-US" sz="1300" b="0" i="0" u="none" strike="noStrike" kern="1200" cap="none" spc="0" normalizeH="0" baseline="0" noProof="0" dirty="0">
                <a:ln>
                  <a:noFill/>
                </a:ln>
                <a:solidFill>
                  <a:prstClr val="black"/>
                </a:solidFill>
                <a:effectLst/>
                <a:uLnTx/>
                <a:uFillTx/>
                <a:latin typeface="Calibri" panose="020F0502020204030204"/>
              </a:rPr>
              <a:t> </a:t>
            </a:r>
            <a:r>
              <a:rPr kumimoji="0" lang="en-US" altLang="en-US" sz="1300" b="0" i="0" u="none" strike="noStrike" kern="1200" cap="none" spc="0" normalizeH="0" baseline="0" noProof="0" dirty="0" err="1">
                <a:ln>
                  <a:noFill/>
                </a:ln>
                <a:solidFill>
                  <a:prstClr val="black"/>
                </a:solidFill>
                <a:effectLst/>
                <a:uLnTx/>
                <a:uFillTx/>
                <a:latin typeface="Calibri" panose="020F0502020204030204"/>
              </a:rPr>
              <a:t>indikator</a:t>
            </a:r>
            <a:r>
              <a:rPr kumimoji="0" lang="en-US" altLang="en-US" sz="1300" b="0" i="0" u="none" strike="noStrike" kern="1200" cap="none" spc="0" normalizeH="0" baseline="0" noProof="0" dirty="0">
                <a:ln>
                  <a:noFill/>
                </a:ln>
                <a:solidFill>
                  <a:prstClr val="black"/>
                </a:solidFill>
                <a:effectLst/>
                <a:uLnTx/>
                <a:uFillTx/>
                <a:latin typeface="Calibri" panose="020F0502020204030204"/>
              </a:rPr>
              <a:t> </a:t>
            </a:r>
            <a:r>
              <a:rPr kumimoji="0" lang="en-US" altLang="en-US" sz="1300" b="0" i="0" u="none" strike="noStrike" kern="1200" cap="none" spc="0" normalizeH="0" baseline="0" noProof="0" dirty="0" err="1">
                <a:ln>
                  <a:noFill/>
                </a:ln>
                <a:solidFill>
                  <a:prstClr val="black"/>
                </a:solidFill>
                <a:effectLst/>
                <a:uLnTx/>
                <a:uFillTx/>
                <a:latin typeface="Calibri" panose="020F0502020204030204"/>
              </a:rPr>
              <a:t>kinerja</a:t>
            </a:r>
            <a:r>
              <a:rPr kumimoji="0" lang="en-US" altLang="en-US" sz="1300" b="0" i="0" u="none" strike="noStrike" kern="1200" cap="none" spc="0" normalizeH="0" baseline="0" noProof="0" dirty="0">
                <a:ln>
                  <a:noFill/>
                </a:ln>
                <a:solidFill>
                  <a:prstClr val="black"/>
                </a:solidFill>
                <a:effectLst/>
                <a:uLnTx/>
                <a:uFillTx/>
                <a:latin typeface="Calibri" panose="020F0502020204030204"/>
              </a:rPr>
              <a:t> </a:t>
            </a:r>
            <a:r>
              <a:rPr kumimoji="0" lang="en-US" altLang="en-US" sz="1300" b="0" i="0" u="none" strike="noStrike" kern="1200" cap="none" spc="0" normalizeH="0" baseline="0" noProof="0" dirty="0" err="1">
                <a:ln>
                  <a:noFill/>
                </a:ln>
                <a:solidFill>
                  <a:prstClr val="black"/>
                </a:solidFill>
                <a:effectLst/>
                <a:uLnTx/>
                <a:uFillTx/>
                <a:latin typeface="Calibri" panose="020F0502020204030204"/>
              </a:rPr>
              <a:t>utama</a:t>
            </a:r>
            <a:r>
              <a:rPr lang="en-US" altLang="en-US" sz="1300" dirty="0">
                <a:solidFill>
                  <a:prstClr val="black"/>
                </a:solidFill>
                <a:latin typeface="Calibri" panose="020F0502020204030204"/>
              </a:rPr>
              <a:t>.</a:t>
            </a:r>
            <a:endParaRPr kumimoji="0" lang="en-US" altLang="en-US" sz="1300" b="0" i="0" u="none" strike="noStrike" kern="1200" cap="none" spc="0" normalizeH="0" baseline="0" noProof="0" dirty="0">
              <a:ln>
                <a:noFill/>
              </a:ln>
              <a:solidFill>
                <a:prstClr val="black"/>
              </a:solidFill>
              <a:effectLst/>
              <a:uLnTx/>
              <a:uFillTx/>
              <a:latin typeface="Calibri" panose="020F0502020204030204"/>
            </a:endParaRPr>
          </a:p>
          <a:p>
            <a:pPr marL="265113" marR="0" lvl="0" indent="-174625" algn="just" defTabSz="914400" rtl="0" eaLnBrk="1" fontAlgn="auto" latinLnBrk="0" hangingPunct="1">
              <a:lnSpc>
                <a:spcPct val="100000"/>
              </a:lnSpc>
              <a:spcBef>
                <a:spcPts val="1000"/>
              </a:spcBef>
              <a:spcAft>
                <a:spcPts val="0"/>
              </a:spcAft>
              <a:buClrTx/>
              <a:buSzTx/>
              <a:buFont typeface="Arial" panose="020B0604020202020204" pitchFamily="34" charset="0"/>
              <a:buChar char="•"/>
              <a:defRPr/>
            </a:pPr>
            <a:r>
              <a:rPr kumimoji="0" lang="en-US" altLang="en-US" sz="1300" b="0" i="0" u="none" strike="noStrike" kern="1200" cap="none" spc="0" normalizeH="0" baseline="0" noProof="0" dirty="0" err="1">
                <a:ln>
                  <a:noFill/>
                </a:ln>
                <a:solidFill>
                  <a:prstClr val="black"/>
                </a:solidFill>
                <a:effectLst/>
                <a:uLnTx/>
                <a:uFillTx/>
                <a:latin typeface="Calibri" panose="020F0502020204030204"/>
              </a:rPr>
              <a:t>Indikator</a:t>
            </a:r>
            <a:r>
              <a:rPr kumimoji="0" lang="en-US" altLang="en-US" sz="1300" b="0" i="0" u="none" strike="noStrike" kern="1200" cap="none" spc="0" normalizeH="0" baseline="0" noProof="0" dirty="0">
                <a:ln>
                  <a:noFill/>
                </a:ln>
                <a:solidFill>
                  <a:prstClr val="black"/>
                </a:solidFill>
                <a:effectLst/>
                <a:uLnTx/>
                <a:uFillTx/>
                <a:latin typeface="Calibri" panose="020F0502020204030204"/>
              </a:rPr>
              <a:t> </a:t>
            </a:r>
            <a:r>
              <a:rPr kumimoji="0" lang="en-US" altLang="en-US" sz="1300" b="0" i="0" u="none" strike="noStrike" kern="1200" cap="none" spc="0" normalizeH="0" baseline="0" noProof="0" dirty="0" err="1">
                <a:ln>
                  <a:noFill/>
                </a:ln>
                <a:solidFill>
                  <a:prstClr val="black"/>
                </a:solidFill>
                <a:effectLst/>
                <a:uLnTx/>
                <a:uFillTx/>
                <a:latin typeface="Calibri" panose="020F0502020204030204"/>
              </a:rPr>
              <a:t>Kinerja</a:t>
            </a:r>
            <a:r>
              <a:rPr kumimoji="0" lang="en-US" altLang="en-US" sz="1300" b="0" i="0" u="none" strike="noStrike" kern="1200" cap="none" spc="0" normalizeH="0" baseline="0" noProof="0" dirty="0">
                <a:ln>
                  <a:noFill/>
                </a:ln>
                <a:solidFill>
                  <a:prstClr val="black"/>
                </a:solidFill>
                <a:effectLst/>
                <a:uLnTx/>
                <a:uFillTx/>
                <a:latin typeface="Calibri" panose="020F0502020204030204"/>
              </a:rPr>
              <a:t> Utama  </a:t>
            </a:r>
            <a:r>
              <a:rPr kumimoji="0" lang="en-US" altLang="en-US" sz="1300" b="0" i="0" u="none" strike="noStrike" kern="1200" cap="none" spc="0" normalizeH="0" baseline="0" noProof="0" dirty="0" err="1">
                <a:ln>
                  <a:noFill/>
                </a:ln>
                <a:solidFill>
                  <a:prstClr val="black"/>
                </a:solidFill>
                <a:effectLst/>
                <a:uLnTx/>
                <a:uFillTx/>
                <a:latin typeface="Calibri" panose="020F0502020204030204"/>
              </a:rPr>
              <a:t>adalah</a:t>
            </a:r>
            <a:r>
              <a:rPr kumimoji="0" lang="en-US" altLang="en-US" sz="1300" b="0" i="0" u="none" strike="noStrike" kern="1200" cap="none" spc="0" normalizeH="0" baseline="0" noProof="0" dirty="0">
                <a:ln>
                  <a:noFill/>
                </a:ln>
                <a:solidFill>
                  <a:prstClr val="black"/>
                </a:solidFill>
                <a:effectLst/>
                <a:uLnTx/>
                <a:uFillTx/>
                <a:latin typeface="Calibri" panose="020F0502020204030204"/>
              </a:rPr>
              <a:t> </a:t>
            </a:r>
            <a:r>
              <a:rPr kumimoji="0" lang="en-US" altLang="en-US" sz="1300" b="0" i="0" u="none" strike="noStrike" kern="1200" cap="none" spc="0" normalizeH="0" baseline="0" noProof="0" dirty="0" err="1">
                <a:ln>
                  <a:noFill/>
                </a:ln>
                <a:solidFill>
                  <a:prstClr val="black"/>
                </a:solidFill>
                <a:effectLst/>
                <a:uLnTx/>
                <a:uFillTx/>
                <a:latin typeface="Calibri" panose="020F0502020204030204"/>
              </a:rPr>
              <a:t>ukuran</a:t>
            </a:r>
            <a:r>
              <a:rPr kumimoji="0" lang="en-US" altLang="en-US" sz="1300" b="0" i="0" u="none" strike="noStrike" kern="1200" cap="none" spc="0" normalizeH="0" baseline="0" noProof="0" dirty="0">
                <a:ln>
                  <a:noFill/>
                </a:ln>
                <a:solidFill>
                  <a:prstClr val="black"/>
                </a:solidFill>
                <a:effectLst/>
                <a:uLnTx/>
                <a:uFillTx/>
                <a:latin typeface="Calibri" panose="020F0502020204030204"/>
              </a:rPr>
              <a:t> </a:t>
            </a:r>
            <a:r>
              <a:rPr kumimoji="0" lang="en-US" altLang="id-ID" sz="13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k</a:t>
            </a:r>
            <a:r>
              <a:rPr kumimoji="0" lang="id-ID" altLang="id-ID" sz="13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eberhasilan organisasi dalam mencapai tujuan dan merupakan ikhtisar hasil berbagai Program dan Kegiatan sebagai penjabaran tugas dan fungsi organisasi</a:t>
            </a:r>
            <a:r>
              <a:rPr lang="en-US" altLang="id-ID" sz="1300" b="1" i="1" dirty="0">
                <a:solidFill>
                  <a:prstClr val="black"/>
                </a:solidFill>
                <a:latin typeface="Calibri" panose="020F0502020204030204"/>
                <a:ea typeface="Calibri" panose="020F0502020204030204" pitchFamily="34" charset="0"/>
                <a:cs typeface="Times New Roman" panose="02020603050405020304" pitchFamily="18" charset="0"/>
              </a:rPr>
              <a:t>.</a:t>
            </a:r>
          </a:p>
          <a:p>
            <a:pPr marL="265113" marR="0" lvl="0" indent="-174625" algn="just" defTabSz="914400" rtl="0" eaLnBrk="1" fontAlgn="auto" latinLnBrk="0" hangingPunct="1">
              <a:lnSpc>
                <a:spcPct val="100000"/>
              </a:lnSpc>
              <a:spcBef>
                <a:spcPts val="1000"/>
              </a:spcBef>
              <a:spcAft>
                <a:spcPts val="0"/>
              </a:spcAft>
              <a:buClrTx/>
              <a:buSzTx/>
              <a:buFont typeface="Arial" panose="020B0604020202020204" pitchFamily="34" charset="0"/>
              <a:buChar char="•"/>
              <a:defRPr/>
            </a:pPr>
            <a:r>
              <a:rPr kumimoji="0" lang="id-ID" altLang="id-ID" sz="13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Indikator Kinerja Utama ditetapkan secara berjenjang sesuai tingkat entitas organisasi. </a:t>
            </a:r>
            <a:endParaRPr kumimoji="0" lang="en-US" altLang="en-US" sz="1300" b="0" i="0" u="none" strike="noStrike" kern="1200" cap="none" spc="0" normalizeH="0" baseline="0" noProof="0" dirty="0">
              <a:ln>
                <a:noFill/>
              </a:ln>
              <a:solidFill>
                <a:prstClr val="black"/>
              </a:solidFill>
              <a:effectLst/>
              <a:uLnTx/>
              <a:uFillTx/>
              <a:latin typeface="Comic Sans MS" panose="030F0702030302020204" pitchFamily="66" charset="0"/>
            </a:endParaRPr>
          </a:p>
        </p:txBody>
      </p:sp>
      <p:sp>
        <p:nvSpPr>
          <p:cNvPr id="7" name="Rectangle 3"/>
          <p:cNvSpPr txBox="1">
            <a:spLocks noChangeArrowheads="1"/>
          </p:cNvSpPr>
          <p:nvPr/>
        </p:nvSpPr>
        <p:spPr>
          <a:xfrm>
            <a:off x="3970665" y="861617"/>
            <a:ext cx="3276000" cy="34563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id-ID" altLang="en-US" sz="1400" b="1" i="0" u="none" strike="noStrike" kern="1200" cap="none" spc="0" normalizeH="0" baseline="0" noProof="0" dirty="0">
                <a:ln>
                  <a:noFill/>
                </a:ln>
                <a:solidFill>
                  <a:prstClr val="black"/>
                </a:solidFill>
                <a:effectLst/>
                <a:uLnTx/>
                <a:uFillTx/>
                <a:latin typeface="Calibri" panose="020F0502020204030204"/>
                <a:ea typeface="+mn-ea"/>
                <a:cs typeface="+mn-cs"/>
              </a:rPr>
              <a:t>FUNGSI INDIKATOR KINERJA UTAMA</a:t>
            </a:r>
          </a:p>
          <a:p>
            <a:pPr marL="265113" marR="0" lvl="0" indent="-174625" algn="just" defTabSz="914400" rtl="0" eaLnBrk="1" fontAlgn="auto" latinLnBrk="0" hangingPunct="1">
              <a:lnSpc>
                <a:spcPct val="100000"/>
              </a:lnSpc>
              <a:spcBef>
                <a:spcPts val="1000"/>
              </a:spcBef>
              <a:spcAft>
                <a:spcPts val="0"/>
              </a:spcAft>
              <a:buClrTx/>
              <a:buSzTx/>
              <a:buFont typeface="Arial" panose="020B0604020202020204" pitchFamily="34" charset="0"/>
              <a:buChar char="•"/>
              <a:defRPr/>
            </a:pPr>
            <a:r>
              <a:rPr kumimoji="0" lang="en-US" altLang="en-US" sz="1300" b="0" i="0" u="none" strike="noStrike" kern="1200" cap="none" spc="0" normalizeH="0" baseline="0" noProof="0" dirty="0" err="1">
                <a:ln>
                  <a:noFill/>
                </a:ln>
                <a:solidFill>
                  <a:prstClr val="black"/>
                </a:solidFill>
                <a:effectLst/>
                <a:uLnTx/>
                <a:uFillTx/>
                <a:latin typeface="Calibri" panose="020F0502020204030204"/>
                <a:ea typeface="+mn-ea"/>
                <a:cs typeface="+mn-cs"/>
              </a:rPr>
              <a:t>Memperjelas</a:t>
            </a:r>
            <a:r>
              <a:rPr kumimoji="0" lang="en-US" altLang="en-US" sz="1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altLang="en-US" sz="1300" b="0" i="0" u="none" strike="noStrike" kern="1200" cap="none" spc="0" normalizeH="0" baseline="0" noProof="0" dirty="0" err="1">
                <a:ln>
                  <a:noFill/>
                </a:ln>
                <a:solidFill>
                  <a:prstClr val="black"/>
                </a:solidFill>
                <a:effectLst/>
                <a:uLnTx/>
                <a:uFillTx/>
                <a:latin typeface="Calibri" panose="020F0502020204030204"/>
                <a:ea typeface="+mn-ea"/>
                <a:cs typeface="+mn-cs"/>
              </a:rPr>
              <a:t>apa</a:t>
            </a:r>
            <a:r>
              <a:rPr kumimoji="0" lang="en-US" altLang="en-US" sz="1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altLang="en-US" sz="1300" b="0" i="0" u="none" strike="noStrike" kern="1200" cap="none" spc="0" normalizeH="0" baseline="0" noProof="0" dirty="0" err="1">
                <a:ln>
                  <a:noFill/>
                </a:ln>
                <a:solidFill>
                  <a:prstClr val="black"/>
                </a:solidFill>
                <a:effectLst/>
                <a:uLnTx/>
                <a:uFillTx/>
                <a:latin typeface="Calibri" panose="020F0502020204030204"/>
                <a:ea typeface="+mn-ea"/>
                <a:cs typeface="+mn-cs"/>
              </a:rPr>
              <a:t>berapa</a:t>
            </a:r>
            <a:r>
              <a:rPr kumimoji="0" lang="en-US" altLang="en-US" sz="1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altLang="en-US" sz="1300" b="0" i="0" u="none" strike="noStrike" kern="1200" cap="none" spc="0" normalizeH="0" baseline="0" noProof="0" dirty="0" err="1">
                <a:ln>
                  <a:noFill/>
                </a:ln>
                <a:solidFill>
                  <a:prstClr val="black"/>
                </a:solidFill>
                <a:effectLst/>
                <a:uLnTx/>
                <a:uFillTx/>
                <a:latin typeface="Calibri" panose="020F0502020204030204"/>
                <a:ea typeface="+mn-ea"/>
                <a:cs typeface="+mn-cs"/>
              </a:rPr>
              <a:t>dan</a:t>
            </a:r>
            <a:r>
              <a:rPr kumimoji="0" lang="en-US" altLang="en-US" sz="1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altLang="en-US" sz="1300" b="0" i="0" u="none" strike="noStrike" kern="1200" cap="none" spc="0" normalizeH="0" baseline="0" noProof="0" dirty="0" err="1">
                <a:ln>
                  <a:noFill/>
                </a:ln>
                <a:solidFill>
                  <a:prstClr val="black"/>
                </a:solidFill>
                <a:effectLst/>
                <a:uLnTx/>
                <a:uFillTx/>
                <a:latin typeface="Calibri" panose="020F0502020204030204"/>
                <a:ea typeface="+mn-ea"/>
                <a:cs typeface="+mn-cs"/>
              </a:rPr>
              <a:t>kapan</a:t>
            </a:r>
            <a:r>
              <a:rPr kumimoji="0" lang="en-US" altLang="en-US" sz="1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altLang="en-US" sz="1300" b="0" i="0" u="none" strike="noStrike" kern="1200" cap="none" spc="0" normalizeH="0" baseline="0" noProof="0" dirty="0" err="1">
                <a:ln>
                  <a:noFill/>
                </a:ln>
                <a:solidFill>
                  <a:prstClr val="black"/>
                </a:solidFill>
                <a:effectLst/>
                <a:uLnTx/>
                <a:uFillTx/>
                <a:latin typeface="Calibri" panose="020F0502020204030204"/>
                <a:ea typeface="+mn-ea"/>
                <a:cs typeface="+mn-cs"/>
              </a:rPr>
              <a:t>suatu</a:t>
            </a:r>
            <a:r>
              <a:rPr kumimoji="0" lang="en-US" altLang="en-US" sz="1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en-US" altLang="en-US" sz="1300" dirty="0">
                <a:solidFill>
                  <a:prstClr val="black"/>
                </a:solidFill>
                <a:latin typeface="Calibri" panose="020F0502020204030204"/>
                <a:ea typeface="Calibri" panose="020F0502020204030204" pitchFamily="34" charset="0"/>
                <a:cs typeface="Times New Roman" panose="02020603050405020304" pitchFamily="18" charset="0"/>
              </a:rPr>
              <a:t>program/</a:t>
            </a:r>
            <a:r>
              <a:rPr lang="en-US" altLang="en-US" sz="1300" dirty="0" err="1">
                <a:solidFill>
                  <a:prstClr val="black"/>
                </a:solidFill>
                <a:latin typeface="Calibri" panose="020F0502020204030204"/>
                <a:ea typeface="Calibri" panose="020F0502020204030204" pitchFamily="34" charset="0"/>
                <a:cs typeface="Times New Roman" panose="02020603050405020304" pitchFamily="18" charset="0"/>
              </a:rPr>
              <a:t>kegiatan</a:t>
            </a:r>
            <a:r>
              <a:rPr kumimoji="0" lang="en-US" altLang="en-US" sz="1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altLang="en-US" sz="1300" b="0" i="0" u="none" strike="noStrike" kern="1200" cap="none" spc="0" normalizeH="0" baseline="0" noProof="0" dirty="0" err="1">
                <a:ln>
                  <a:noFill/>
                </a:ln>
                <a:solidFill>
                  <a:prstClr val="black"/>
                </a:solidFill>
                <a:effectLst/>
                <a:uLnTx/>
                <a:uFillTx/>
                <a:latin typeface="Calibri" panose="020F0502020204030204"/>
                <a:ea typeface="+mn-ea"/>
                <a:cs typeface="+mn-cs"/>
              </a:rPr>
              <a:t>dilaksanakan</a:t>
            </a:r>
            <a:r>
              <a:rPr kumimoji="0" lang="en-US" altLang="en-US" sz="13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65113" marR="0" lvl="0" indent="-174625" algn="just" defTabSz="914400" rtl="0" eaLnBrk="1" fontAlgn="auto" latinLnBrk="0" hangingPunct="1">
              <a:lnSpc>
                <a:spcPct val="100000"/>
              </a:lnSpc>
              <a:spcBef>
                <a:spcPts val="1000"/>
              </a:spcBef>
              <a:spcAft>
                <a:spcPts val="0"/>
              </a:spcAft>
              <a:buClrTx/>
              <a:buSzTx/>
              <a:buFont typeface="Arial" panose="020B0604020202020204" pitchFamily="34" charset="0"/>
              <a:buChar char="•"/>
              <a:defRPr/>
            </a:pPr>
            <a:r>
              <a:rPr kumimoji="0" lang="en-US" altLang="en-US" sz="1300" b="0" i="0" u="none" strike="noStrike" kern="1200" cap="none" spc="0" normalizeH="0" baseline="0" noProof="0" dirty="0" err="1">
                <a:ln>
                  <a:noFill/>
                </a:ln>
                <a:solidFill>
                  <a:prstClr val="black"/>
                </a:solidFill>
                <a:effectLst/>
                <a:uLnTx/>
                <a:uFillTx/>
                <a:latin typeface="Calibri" panose="020F0502020204030204"/>
                <a:ea typeface="+mn-ea"/>
                <a:cs typeface="+mn-cs"/>
              </a:rPr>
              <a:t>Memperjelas</a:t>
            </a:r>
            <a:r>
              <a:rPr kumimoji="0" lang="en-US" altLang="en-US" sz="1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altLang="en-US" sz="1300" b="0" i="0" u="none" strike="noStrike" kern="1200" cap="none" spc="0" normalizeH="0" baseline="0" noProof="0" dirty="0" err="1">
                <a:ln>
                  <a:noFill/>
                </a:ln>
                <a:solidFill>
                  <a:prstClr val="black"/>
                </a:solidFill>
                <a:effectLst/>
                <a:uLnTx/>
                <a:uFillTx/>
                <a:latin typeface="Calibri" panose="020F0502020204030204"/>
                <a:ea typeface="+mn-ea"/>
                <a:cs typeface="+mn-cs"/>
              </a:rPr>
              <a:t>siapa</a:t>
            </a:r>
            <a:r>
              <a:rPr kumimoji="0" lang="en-US" altLang="en-US" sz="1300" b="0" i="0" u="none" strike="noStrike" kern="1200" cap="none" spc="0" normalizeH="0" baseline="0" noProof="0" dirty="0">
                <a:ln>
                  <a:noFill/>
                </a:ln>
                <a:solidFill>
                  <a:prstClr val="black"/>
                </a:solidFill>
                <a:effectLst/>
                <a:uLnTx/>
                <a:uFillTx/>
                <a:latin typeface="Calibri" panose="020F0502020204030204"/>
                <a:ea typeface="+mn-ea"/>
                <a:cs typeface="+mn-cs"/>
              </a:rPr>
              <a:t> yang </a:t>
            </a:r>
            <a:r>
              <a:rPr kumimoji="0" lang="en-US" altLang="en-US" sz="1300" b="0" i="0" u="none" strike="noStrike" kern="1200" cap="none" spc="0" normalizeH="0" baseline="0" noProof="0" dirty="0" err="1">
                <a:ln>
                  <a:noFill/>
                </a:ln>
                <a:solidFill>
                  <a:prstClr val="black"/>
                </a:solidFill>
                <a:effectLst/>
                <a:uLnTx/>
                <a:uFillTx/>
                <a:latin typeface="Calibri" panose="020F0502020204030204"/>
                <a:ea typeface="+mn-ea"/>
                <a:cs typeface="+mn-cs"/>
              </a:rPr>
              <a:t>bertanggungjawab</a:t>
            </a:r>
            <a:r>
              <a:rPr kumimoji="0" lang="en-US" altLang="en-US" sz="1300" b="0" i="0" u="none" strike="noStrike" kern="1200" cap="none" spc="0" normalizeH="0" baseline="0" noProof="0" dirty="0">
                <a:ln>
                  <a:noFill/>
                </a:ln>
                <a:solidFill>
                  <a:prstClr val="black"/>
                </a:solidFill>
                <a:effectLst/>
                <a:uLnTx/>
                <a:uFillTx/>
                <a:latin typeface="Calibri" panose="020F0502020204030204"/>
                <a:ea typeface="+mn-ea"/>
                <a:cs typeface="+mn-cs"/>
              </a:rPr>
              <a:t> dan yang </a:t>
            </a:r>
            <a:r>
              <a:rPr kumimoji="0" lang="en-US" altLang="en-US" sz="1300" b="0" i="0" u="none" strike="noStrike" kern="1200" cap="none" spc="0" normalizeH="0" baseline="0" noProof="0" dirty="0" err="1">
                <a:ln>
                  <a:noFill/>
                </a:ln>
                <a:solidFill>
                  <a:prstClr val="black"/>
                </a:solidFill>
                <a:effectLst/>
                <a:uLnTx/>
                <a:uFillTx/>
                <a:latin typeface="Calibri" panose="020F0502020204030204"/>
                <a:ea typeface="+mn-ea"/>
                <a:cs typeface="+mn-cs"/>
              </a:rPr>
              <a:t>melaksanakan</a:t>
            </a:r>
            <a:r>
              <a:rPr kumimoji="0" lang="en-US" altLang="en-US" sz="1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altLang="en-US" sz="1300" b="0" i="0" u="none" strike="noStrike" kern="1200" cap="none" spc="0" normalizeH="0" baseline="0" noProof="0" dirty="0" err="1">
                <a:ln>
                  <a:noFill/>
                </a:ln>
                <a:solidFill>
                  <a:prstClr val="black"/>
                </a:solidFill>
                <a:effectLst/>
                <a:uLnTx/>
                <a:uFillTx/>
                <a:latin typeface="Calibri" panose="020F0502020204030204"/>
                <a:ea typeface="+mn-ea"/>
                <a:cs typeface="+mn-cs"/>
              </a:rPr>
              <a:t>indikator</a:t>
            </a:r>
            <a:r>
              <a:rPr kumimoji="0" lang="en-US" altLang="en-US" sz="1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altLang="en-US" sz="1300" b="0" i="0" u="none" strike="noStrike" kern="1200" cap="none" spc="0" normalizeH="0" baseline="0" noProof="0" dirty="0" err="1">
                <a:ln>
                  <a:noFill/>
                </a:ln>
                <a:solidFill>
                  <a:prstClr val="black"/>
                </a:solidFill>
                <a:effectLst/>
                <a:uLnTx/>
                <a:uFillTx/>
                <a:latin typeface="Calibri" panose="020F0502020204030204"/>
                <a:ea typeface="+mn-ea"/>
                <a:cs typeface="+mn-cs"/>
              </a:rPr>
              <a:t>dimaksud</a:t>
            </a:r>
            <a:r>
              <a:rPr kumimoji="0" lang="en-US" altLang="en-US" sz="13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65113" marR="0" lvl="0" indent="-174625" algn="just" defTabSz="914400" rtl="0" eaLnBrk="1" fontAlgn="auto" latinLnBrk="0" hangingPunct="1">
              <a:lnSpc>
                <a:spcPct val="100000"/>
              </a:lnSpc>
              <a:spcBef>
                <a:spcPts val="1000"/>
              </a:spcBef>
              <a:spcAft>
                <a:spcPts val="0"/>
              </a:spcAft>
              <a:buClrTx/>
              <a:buSzTx/>
              <a:buFont typeface="Arial" panose="020B0604020202020204" pitchFamily="34" charset="0"/>
              <a:buChar char="•"/>
              <a:defRPr/>
            </a:pPr>
            <a:r>
              <a:rPr kumimoji="0" lang="en-US" altLang="en-US" sz="1300" b="0" i="0" u="none" strike="noStrike" kern="1200" cap="none" spc="0" normalizeH="0" baseline="0" noProof="0" dirty="0" err="1">
                <a:ln>
                  <a:noFill/>
                </a:ln>
                <a:solidFill>
                  <a:prstClr val="black"/>
                </a:solidFill>
                <a:effectLst/>
                <a:uLnTx/>
                <a:uFillTx/>
                <a:latin typeface="Calibri" panose="020F0502020204030204"/>
                <a:ea typeface="+mn-ea"/>
                <a:cs typeface="+mn-cs"/>
              </a:rPr>
              <a:t>Menciptakan</a:t>
            </a:r>
            <a:r>
              <a:rPr kumimoji="0" lang="en-US" altLang="en-US" sz="1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altLang="en-US" sz="1300" b="0" i="0" u="none" strike="noStrike" kern="1200" cap="none" spc="0" normalizeH="0" baseline="0" noProof="0" dirty="0" err="1">
                <a:ln>
                  <a:noFill/>
                </a:ln>
                <a:solidFill>
                  <a:prstClr val="black"/>
                </a:solidFill>
                <a:effectLst/>
                <a:uLnTx/>
                <a:uFillTx/>
                <a:latin typeface="Calibri" panose="020F0502020204030204"/>
                <a:ea typeface="+mn-ea"/>
                <a:cs typeface="+mn-cs"/>
              </a:rPr>
              <a:t>konsensus</a:t>
            </a:r>
            <a:r>
              <a:rPr kumimoji="0" lang="en-US" altLang="en-US" sz="1300" b="0" i="0" u="none" strike="noStrike" kern="1200" cap="none" spc="0" normalizeH="0" baseline="0" noProof="0" dirty="0">
                <a:ln>
                  <a:noFill/>
                </a:ln>
                <a:solidFill>
                  <a:prstClr val="black"/>
                </a:solidFill>
                <a:effectLst/>
                <a:uLnTx/>
                <a:uFillTx/>
                <a:latin typeface="Calibri" panose="020F0502020204030204"/>
                <a:ea typeface="+mn-ea"/>
                <a:cs typeface="+mn-cs"/>
              </a:rPr>
              <a:t> yang </a:t>
            </a:r>
            <a:r>
              <a:rPr kumimoji="0" lang="en-US" altLang="en-US" sz="1300" b="0" i="0" u="none" strike="noStrike" kern="1200" cap="none" spc="0" normalizeH="0" baseline="0" noProof="0" dirty="0" err="1">
                <a:ln>
                  <a:noFill/>
                </a:ln>
                <a:solidFill>
                  <a:prstClr val="black"/>
                </a:solidFill>
                <a:effectLst/>
                <a:uLnTx/>
                <a:uFillTx/>
                <a:latin typeface="Calibri" panose="020F0502020204030204"/>
                <a:ea typeface="+mn-ea"/>
                <a:cs typeface="+mn-cs"/>
              </a:rPr>
              <a:t>dibangun</a:t>
            </a:r>
            <a:r>
              <a:rPr kumimoji="0" lang="en-US" altLang="en-US" sz="1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altLang="en-US" sz="1300" b="0" i="0" u="none" strike="noStrike" kern="1200" cap="none" spc="0" normalizeH="0" baseline="0" noProof="0" dirty="0" err="1">
                <a:ln>
                  <a:noFill/>
                </a:ln>
                <a:solidFill>
                  <a:prstClr val="black"/>
                </a:solidFill>
                <a:effectLst/>
                <a:uLnTx/>
                <a:uFillTx/>
                <a:latin typeface="Calibri" panose="020F0502020204030204"/>
                <a:ea typeface="+mn-ea"/>
                <a:cs typeface="+mn-cs"/>
              </a:rPr>
              <a:t>bersama</a:t>
            </a:r>
            <a:r>
              <a:rPr kumimoji="0" lang="en-US" altLang="en-US" sz="1300" b="0" i="0" u="none" strike="noStrike" kern="1200" cap="none" spc="0" normalizeH="0" baseline="0" noProof="0" dirty="0">
                <a:ln>
                  <a:noFill/>
                </a:ln>
                <a:solidFill>
                  <a:prstClr val="black"/>
                </a:solidFill>
                <a:effectLst/>
                <a:uLnTx/>
                <a:uFillTx/>
                <a:latin typeface="Calibri" panose="020F0502020204030204"/>
                <a:ea typeface="+mn-ea"/>
                <a:cs typeface="+mn-cs"/>
              </a:rPr>
              <a:t> oleh </a:t>
            </a:r>
            <a:r>
              <a:rPr kumimoji="0" lang="en-US" altLang="en-US" sz="1300" b="0" i="0" u="none" strike="noStrike" kern="1200" cap="none" spc="0" normalizeH="0" baseline="0" noProof="0" dirty="0" err="1">
                <a:ln>
                  <a:noFill/>
                </a:ln>
                <a:solidFill>
                  <a:prstClr val="black"/>
                </a:solidFill>
                <a:effectLst/>
                <a:uLnTx/>
                <a:uFillTx/>
                <a:latin typeface="Calibri" panose="020F0502020204030204"/>
                <a:ea typeface="+mn-ea"/>
                <a:cs typeface="+mn-cs"/>
              </a:rPr>
              <a:t>pihak</a:t>
            </a:r>
            <a:r>
              <a:rPr kumimoji="0" lang="en-US" altLang="en-US" sz="1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altLang="en-US" sz="1300" b="0" i="0" u="none" strike="noStrike" kern="1200" cap="none" spc="0" normalizeH="0" baseline="0" noProof="0" dirty="0" err="1">
                <a:ln>
                  <a:noFill/>
                </a:ln>
                <a:solidFill>
                  <a:prstClr val="black"/>
                </a:solidFill>
                <a:effectLst/>
                <a:uLnTx/>
                <a:uFillTx/>
                <a:latin typeface="Calibri" panose="020F0502020204030204"/>
                <a:ea typeface="+mn-ea"/>
                <a:cs typeface="+mn-cs"/>
              </a:rPr>
              <a:t>terkait</a:t>
            </a:r>
            <a:r>
              <a:rPr kumimoji="0" lang="en-US" altLang="en-US" sz="1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altLang="en-US" sz="1300" b="0" i="0" u="none" strike="noStrike" kern="1200" cap="none" spc="0" normalizeH="0" baseline="0" noProof="0" dirty="0" err="1">
                <a:ln>
                  <a:noFill/>
                </a:ln>
                <a:solidFill>
                  <a:prstClr val="black"/>
                </a:solidFill>
                <a:effectLst/>
                <a:uLnTx/>
                <a:uFillTx/>
                <a:latin typeface="Calibri" panose="020F0502020204030204"/>
                <a:ea typeface="+mn-ea"/>
                <a:cs typeface="+mn-cs"/>
              </a:rPr>
              <a:t>untuk</a:t>
            </a:r>
            <a:r>
              <a:rPr kumimoji="0" lang="en-US" altLang="en-US" sz="1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altLang="en-US" sz="1300" b="0" i="0" u="none" strike="noStrike" kern="1200" cap="none" spc="0" normalizeH="0" baseline="0" noProof="0" dirty="0" err="1">
                <a:ln>
                  <a:noFill/>
                </a:ln>
                <a:solidFill>
                  <a:prstClr val="black"/>
                </a:solidFill>
                <a:effectLst/>
                <a:uLnTx/>
                <a:uFillTx/>
                <a:latin typeface="Calibri" panose="020F0502020204030204"/>
                <a:ea typeface="+mn-ea"/>
                <a:cs typeface="+mn-cs"/>
              </a:rPr>
              <a:t>menghindari</a:t>
            </a:r>
            <a:r>
              <a:rPr kumimoji="0" lang="en-US" altLang="en-US" sz="1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altLang="en-US" sz="1300" b="0" i="0" u="none" strike="noStrike" kern="1200" cap="none" spc="0" normalizeH="0" baseline="0" noProof="0" dirty="0" err="1">
                <a:ln>
                  <a:noFill/>
                </a:ln>
                <a:solidFill>
                  <a:prstClr val="black"/>
                </a:solidFill>
                <a:effectLst/>
                <a:uLnTx/>
                <a:uFillTx/>
                <a:latin typeface="Calibri" panose="020F0502020204030204"/>
                <a:ea typeface="+mn-ea"/>
                <a:cs typeface="+mn-cs"/>
              </a:rPr>
              <a:t>kesalahan</a:t>
            </a:r>
            <a:r>
              <a:rPr kumimoji="0" lang="en-US" altLang="en-US" sz="1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altLang="en-US" sz="1300" b="0" i="0" u="none" strike="noStrike" kern="1200" cap="none" spc="0" normalizeH="0" baseline="0" noProof="0" dirty="0" err="1">
                <a:ln>
                  <a:noFill/>
                </a:ln>
                <a:solidFill>
                  <a:prstClr val="black"/>
                </a:solidFill>
                <a:effectLst/>
                <a:uLnTx/>
                <a:uFillTx/>
                <a:latin typeface="Calibri" panose="020F0502020204030204"/>
                <a:ea typeface="+mn-ea"/>
                <a:cs typeface="+mn-cs"/>
              </a:rPr>
              <a:t>interprestasi</a:t>
            </a:r>
            <a:r>
              <a:rPr kumimoji="0" lang="en-US" altLang="en-US" sz="1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altLang="en-US" sz="1300" b="0" i="0" u="none" strike="noStrike" kern="1200" cap="none" spc="0" normalizeH="0" baseline="0" noProof="0" dirty="0" err="1">
                <a:ln>
                  <a:noFill/>
                </a:ln>
                <a:solidFill>
                  <a:prstClr val="black"/>
                </a:solidFill>
                <a:effectLst/>
                <a:uLnTx/>
                <a:uFillTx/>
                <a:latin typeface="Calibri" panose="020F0502020204030204"/>
                <a:ea typeface="+mn-ea"/>
                <a:cs typeface="+mn-cs"/>
              </a:rPr>
              <a:t>selama</a:t>
            </a:r>
            <a:r>
              <a:rPr kumimoji="0" lang="en-US" altLang="en-US" sz="1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altLang="en-US" sz="1300" b="0" i="0" u="none" strike="noStrike" kern="1200" cap="none" spc="0" normalizeH="0" baseline="0" noProof="0" dirty="0" err="1">
                <a:ln>
                  <a:noFill/>
                </a:ln>
                <a:solidFill>
                  <a:prstClr val="black"/>
                </a:solidFill>
                <a:effectLst/>
                <a:uLnTx/>
                <a:uFillTx/>
                <a:latin typeface="Calibri" panose="020F0502020204030204"/>
                <a:ea typeface="+mn-ea"/>
                <a:cs typeface="+mn-cs"/>
              </a:rPr>
              <a:t>pelaksanaan</a:t>
            </a:r>
            <a:r>
              <a:rPr kumimoji="0" lang="en-US" altLang="en-US" sz="1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altLang="en-US" sz="1300" b="0" i="0" u="none" strike="noStrike" kern="1200" cap="none" spc="0" normalizeH="0" baseline="0" noProof="0" dirty="0" err="1">
                <a:ln>
                  <a:noFill/>
                </a:ln>
                <a:solidFill>
                  <a:prstClr val="black"/>
                </a:solidFill>
                <a:effectLst/>
                <a:uLnTx/>
                <a:uFillTx/>
                <a:latin typeface="Calibri" panose="020F0502020204030204"/>
                <a:ea typeface="+mn-ea"/>
                <a:cs typeface="+mn-cs"/>
              </a:rPr>
              <a:t>kegiatan</a:t>
            </a:r>
            <a:r>
              <a:rPr kumimoji="0" lang="en-US" altLang="en-US" sz="1300" b="0" i="0" u="none" strike="noStrike" kern="1200" cap="none" spc="0" normalizeH="0" baseline="0" noProof="0" dirty="0">
                <a:ln>
                  <a:noFill/>
                </a:ln>
                <a:solidFill>
                  <a:prstClr val="black"/>
                </a:solidFill>
                <a:effectLst/>
                <a:uLnTx/>
                <a:uFillTx/>
                <a:latin typeface="Calibri" panose="020F0502020204030204"/>
                <a:ea typeface="+mn-ea"/>
                <a:cs typeface="+mn-cs"/>
              </a:rPr>
              <a:t> dan </a:t>
            </a:r>
            <a:r>
              <a:rPr kumimoji="0" lang="en-US" altLang="en-US" sz="1300" b="0" i="0" u="none" strike="noStrike" kern="1200" cap="none" spc="0" normalizeH="0" baseline="0" noProof="0" dirty="0" err="1">
                <a:ln>
                  <a:noFill/>
                </a:ln>
                <a:solidFill>
                  <a:prstClr val="black"/>
                </a:solidFill>
                <a:effectLst/>
                <a:uLnTx/>
                <a:uFillTx/>
                <a:latin typeface="Calibri" panose="020F0502020204030204"/>
                <a:ea typeface="+mn-ea"/>
                <a:cs typeface="+mn-cs"/>
              </a:rPr>
              <a:t>dalam</a:t>
            </a:r>
            <a:r>
              <a:rPr kumimoji="0" lang="en-US" altLang="en-US" sz="1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altLang="en-US" sz="1300" b="0" i="0" u="none" strike="noStrike" kern="1200" cap="none" spc="0" normalizeH="0" baseline="0" noProof="0" dirty="0" err="1">
                <a:ln>
                  <a:noFill/>
                </a:ln>
                <a:solidFill>
                  <a:prstClr val="black"/>
                </a:solidFill>
                <a:effectLst/>
                <a:uLnTx/>
                <a:uFillTx/>
                <a:latin typeface="Calibri" panose="020F0502020204030204"/>
                <a:ea typeface="+mn-ea"/>
                <a:cs typeface="+mn-cs"/>
              </a:rPr>
              <a:t>menilai</a:t>
            </a:r>
            <a:r>
              <a:rPr kumimoji="0" lang="en-US" altLang="en-US" sz="1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altLang="en-US" sz="1300" b="0" i="0" u="none" strike="noStrike" kern="1200" cap="none" spc="0" normalizeH="0" baseline="0" noProof="0" dirty="0" err="1">
                <a:ln>
                  <a:noFill/>
                </a:ln>
                <a:solidFill>
                  <a:prstClr val="black"/>
                </a:solidFill>
                <a:effectLst/>
                <a:uLnTx/>
                <a:uFillTx/>
                <a:latin typeface="Calibri" panose="020F0502020204030204"/>
                <a:ea typeface="+mn-ea"/>
                <a:cs typeface="+mn-cs"/>
              </a:rPr>
              <a:t>kinerjanya</a:t>
            </a:r>
            <a:r>
              <a:rPr kumimoji="0" lang="en-US" altLang="en-US" sz="13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65113" marR="0" lvl="0" indent="-174625" algn="just" defTabSz="914400" rtl="0" eaLnBrk="1" fontAlgn="auto" latinLnBrk="0" hangingPunct="1">
              <a:lnSpc>
                <a:spcPct val="100000"/>
              </a:lnSpc>
              <a:spcBef>
                <a:spcPts val="1000"/>
              </a:spcBef>
              <a:spcAft>
                <a:spcPts val="0"/>
              </a:spcAft>
              <a:buClrTx/>
              <a:buSzTx/>
              <a:buFont typeface="Arial" panose="020B0604020202020204" pitchFamily="34" charset="0"/>
              <a:buChar char="•"/>
              <a:defRPr/>
            </a:pPr>
            <a:r>
              <a:rPr kumimoji="0" lang="en-US" altLang="en-US" sz="1300" b="0" i="0" u="none" strike="noStrike" kern="1200" cap="none" spc="0" normalizeH="0" baseline="0" noProof="0" dirty="0" err="1">
                <a:ln>
                  <a:noFill/>
                </a:ln>
                <a:solidFill>
                  <a:prstClr val="black"/>
                </a:solidFill>
                <a:effectLst/>
                <a:uLnTx/>
                <a:uFillTx/>
                <a:latin typeface="Calibri" panose="020F0502020204030204"/>
                <a:ea typeface="+mn-ea"/>
                <a:cs typeface="+mn-cs"/>
              </a:rPr>
              <a:t>Membangun</a:t>
            </a:r>
            <a:r>
              <a:rPr kumimoji="0" lang="en-US" altLang="en-US" sz="1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altLang="en-US" sz="1300" b="0" i="0" u="none" strike="noStrike" kern="1200" cap="none" spc="0" normalizeH="0" baseline="0" noProof="0" dirty="0" err="1">
                <a:ln>
                  <a:noFill/>
                </a:ln>
                <a:solidFill>
                  <a:prstClr val="black"/>
                </a:solidFill>
                <a:effectLst/>
                <a:uLnTx/>
                <a:uFillTx/>
                <a:latin typeface="Calibri" panose="020F0502020204030204"/>
                <a:ea typeface="+mn-ea"/>
                <a:cs typeface="+mn-cs"/>
              </a:rPr>
              <a:t>dasar</a:t>
            </a:r>
            <a:r>
              <a:rPr kumimoji="0" lang="en-US" altLang="en-US" sz="1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altLang="en-US" sz="1300" b="0" i="0" u="none" strike="noStrike" kern="1200" cap="none" spc="0" normalizeH="0" baseline="0" noProof="0" dirty="0" err="1">
                <a:ln>
                  <a:noFill/>
                </a:ln>
                <a:solidFill>
                  <a:prstClr val="black"/>
                </a:solidFill>
                <a:effectLst/>
                <a:uLnTx/>
                <a:uFillTx/>
                <a:latin typeface="Calibri" panose="020F0502020204030204"/>
                <a:ea typeface="+mn-ea"/>
                <a:cs typeface="+mn-cs"/>
              </a:rPr>
              <a:t>untuk</a:t>
            </a:r>
            <a:r>
              <a:rPr kumimoji="0" lang="en-US" altLang="en-US" sz="1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altLang="en-US" sz="1300" b="0" i="0" u="none" strike="noStrike" kern="1200" cap="none" spc="0" normalizeH="0" baseline="0" noProof="0" dirty="0" err="1">
                <a:ln>
                  <a:noFill/>
                </a:ln>
                <a:solidFill>
                  <a:prstClr val="black"/>
                </a:solidFill>
                <a:effectLst/>
                <a:uLnTx/>
                <a:uFillTx/>
                <a:latin typeface="Calibri" panose="020F0502020204030204"/>
                <a:ea typeface="+mn-ea"/>
                <a:cs typeface="+mn-cs"/>
              </a:rPr>
              <a:t>pengukuran</a:t>
            </a:r>
            <a:r>
              <a:rPr kumimoji="0" lang="en-US" altLang="en-US" sz="1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altLang="en-US" sz="1300" b="0" i="0" u="none" strike="noStrike" kern="1200" cap="none" spc="0" normalizeH="0" baseline="0" noProof="0" dirty="0" err="1">
                <a:ln>
                  <a:noFill/>
                </a:ln>
                <a:solidFill>
                  <a:prstClr val="black"/>
                </a:solidFill>
                <a:effectLst/>
                <a:uLnTx/>
                <a:uFillTx/>
                <a:latin typeface="Calibri" panose="020F0502020204030204"/>
                <a:ea typeface="+mn-ea"/>
                <a:cs typeface="+mn-cs"/>
              </a:rPr>
              <a:t>analisis</a:t>
            </a:r>
            <a:r>
              <a:rPr kumimoji="0" lang="en-US" altLang="en-US" sz="1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altLang="en-US" sz="1300" b="0" i="0" u="none" strike="noStrike" kern="1200" cap="none" spc="0" normalizeH="0" baseline="0" noProof="0" dirty="0" err="1">
                <a:ln>
                  <a:noFill/>
                </a:ln>
                <a:solidFill>
                  <a:prstClr val="black"/>
                </a:solidFill>
                <a:effectLst/>
                <a:uLnTx/>
                <a:uFillTx/>
                <a:latin typeface="Calibri" panose="020F0502020204030204"/>
                <a:ea typeface="+mn-ea"/>
                <a:cs typeface="+mn-cs"/>
              </a:rPr>
              <a:t>dan</a:t>
            </a:r>
            <a:r>
              <a:rPr kumimoji="0" lang="en-US" altLang="en-US" sz="1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altLang="en-US" sz="1300" b="0" i="0" u="none" strike="noStrike" kern="1200" cap="none" spc="0" normalizeH="0" baseline="0" noProof="0" dirty="0" err="1">
                <a:ln>
                  <a:noFill/>
                </a:ln>
                <a:solidFill>
                  <a:prstClr val="black"/>
                </a:solidFill>
                <a:effectLst/>
                <a:uLnTx/>
                <a:uFillTx/>
                <a:latin typeface="Calibri" panose="020F0502020204030204"/>
                <a:ea typeface="+mn-ea"/>
                <a:cs typeface="+mn-cs"/>
              </a:rPr>
              <a:t>evaluasi</a:t>
            </a:r>
            <a:r>
              <a:rPr kumimoji="0" lang="en-US" altLang="en-US" sz="1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altLang="en-US" sz="1300" b="0" i="0" u="none" strike="noStrike" kern="1200" cap="none" spc="0" normalizeH="0" baseline="0" noProof="0" dirty="0" err="1">
                <a:ln>
                  <a:noFill/>
                </a:ln>
                <a:solidFill>
                  <a:prstClr val="black"/>
                </a:solidFill>
                <a:effectLst/>
                <a:uLnTx/>
                <a:uFillTx/>
                <a:latin typeface="Calibri" panose="020F0502020204030204"/>
                <a:ea typeface="+mn-ea"/>
                <a:cs typeface="+mn-cs"/>
              </a:rPr>
              <a:t>kinerja</a:t>
            </a:r>
            <a:r>
              <a:rPr kumimoji="0" lang="en-US" altLang="en-US" sz="1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altLang="en-US" sz="1300" b="0" i="0" u="none" strike="noStrike" kern="1200" cap="none" spc="0" normalizeH="0" baseline="0" noProof="0" dirty="0" err="1">
                <a:ln>
                  <a:noFill/>
                </a:ln>
                <a:solidFill>
                  <a:prstClr val="black"/>
                </a:solidFill>
                <a:effectLst/>
                <a:uLnTx/>
                <a:uFillTx/>
                <a:latin typeface="Calibri" panose="020F0502020204030204"/>
                <a:ea typeface="+mn-ea"/>
                <a:cs typeface="+mn-cs"/>
              </a:rPr>
              <a:t>organisasi</a:t>
            </a:r>
            <a:r>
              <a:rPr kumimoji="0" lang="en-US" altLang="en-US" sz="1300" b="0" i="0" u="none" strike="noStrike" kern="1200" cap="none" spc="0" normalizeH="0" baseline="0" noProof="0" dirty="0">
                <a:ln>
                  <a:noFill/>
                </a:ln>
                <a:solidFill>
                  <a:prstClr val="black"/>
                </a:solidFill>
                <a:effectLst/>
                <a:uLnTx/>
                <a:uFillTx/>
                <a:latin typeface="Calibri" panose="020F0502020204030204"/>
                <a:ea typeface="+mn-ea"/>
                <a:cs typeface="+mn-cs"/>
              </a:rPr>
              <a:t>/unit </a:t>
            </a:r>
            <a:r>
              <a:rPr kumimoji="0" lang="en-US" altLang="en-US" sz="1300" b="0" i="0" u="none" strike="noStrike" kern="1200" cap="none" spc="0" normalizeH="0" baseline="0" noProof="0" dirty="0" err="1">
                <a:ln>
                  <a:noFill/>
                </a:ln>
                <a:solidFill>
                  <a:prstClr val="black"/>
                </a:solidFill>
                <a:effectLst/>
                <a:uLnTx/>
                <a:uFillTx/>
                <a:latin typeface="Calibri" panose="020F0502020204030204"/>
                <a:ea typeface="+mn-ea"/>
                <a:cs typeface="+mn-cs"/>
              </a:rPr>
              <a:t>kerja</a:t>
            </a:r>
            <a:r>
              <a:rPr kumimoji="0" lang="en-US" altLang="en-US" sz="13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8" name="Slide Number Placeholder 2"/>
          <p:cNvSpPr>
            <a:spLocks noGrp="1"/>
          </p:cNvSpPr>
          <p:nvPr/>
        </p:nvSpPr>
        <p:spPr>
          <a:xfrm>
            <a:off x="7113270" y="5006975"/>
            <a:ext cx="446405" cy="251460"/>
          </a:xfrm>
          <a:prstGeom prst="rect">
            <a:avLst/>
          </a:prstGeom>
          <a:solidFill>
            <a:srgbClr val="F9BE19"/>
          </a:solid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5502A5B-6024-440D-A5A9-5A109256076E}" type="slidenum">
              <a:rPr kumimoji="0" lang="en-US" sz="1200" b="1" i="0" u="none" strike="noStrike" kern="1200" cap="none" spc="0" normalizeH="0" baseline="0" noProof="0" smtClean="0">
                <a:ln>
                  <a:noFill/>
                </a:ln>
                <a:solidFill>
                  <a:schemeClr val="tx1"/>
                </a:solidFill>
                <a:effectLst/>
                <a:uLnTx/>
                <a:uFillTx/>
                <a:latin typeface="Calibri" panose="020F0502020204030204"/>
                <a:ea typeface="+mn-ea"/>
                <a:cs typeface="+mn-cs"/>
              </a:rPr>
              <a:t>29</a:t>
            </a:fld>
            <a:endParaRPr kumimoji="0" lang="en-US" sz="1200" b="1" i="0" u="none" strike="noStrike" kern="1200" cap="none" spc="0" normalizeH="0" baseline="0" noProof="0">
              <a:ln>
                <a:noFill/>
              </a:ln>
              <a:solidFill>
                <a:schemeClr val="tx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80342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01322" y="2981155"/>
            <a:ext cx="2837443" cy="584775"/>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id-ID" sz="3200" b="1" cap="none" spc="0" dirty="0">
                <a:ln/>
                <a:solidFill>
                  <a:schemeClr val="accent4"/>
                </a:solidFill>
                <a:effectLst/>
              </a:rPr>
              <a:t>PENDAHULUAN</a:t>
            </a:r>
            <a:endParaRPr lang="en-US" sz="3200" b="1" cap="none" spc="0" dirty="0">
              <a:ln/>
              <a:solidFill>
                <a:schemeClr val="accent4"/>
              </a:solidFill>
              <a:effectLst/>
            </a:endParaRPr>
          </a:p>
        </p:txBody>
      </p:sp>
    </p:spTree>
    <p:extLst>
      <p:ext uri="{BB962C8B-B14F-4D97-AF65-F5344CB8AC3E}">
        <p14:creationId xmlns:p14="http://schemas.microsoft.com/office/powerpoint/2010/main" val="19538488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0" y="144000"/>
            <a:ext cx="6520220" cy="344032"/>
          </a:xfrm>
        </p:spPr>
        <p:txBody>
          <a:bodyPr>
            <a:noAutofit/>
          </a:bodyPr>
          <a:lstStyle/>
          <a:p>
            <a:r>
              <a:rPr lang="id-ID" dirty="0"/>
              <a:t>Lanjutan ...</a:t>
            </a:r>
            <a:r>
              <a:rPr lang="en-US" dirty="0"/>
              <a:t> (</a:t>
            </a:r>
            <a:r>
              <a:rPr lang="id-ID" dirty="0">
                <a:sym typeface="+mn-ea"/>
              </a:rPr>
              <a:t>PENYUSUNAN</a:t>
            </a:r>
            <a:r>
              <a:rPr lang="id-ID" dirty="0"/>
              <a:t> INDIKATOR KINERJA</a:t>
            </a:r>
            <a:r>
              <a:rPr lang="en-US" dirty="0"/>
              <a:t>)</a:t>
            </a:r>
            <a:r>
              <a:rPr lang="id-ID" dirty="0"/>
              <a:t> </a:t>
            </a:r>
          </a:p>
        </p:txBody>
      </p:sp>
      <p:sp>
        <p:nvSpPr>
          <p:cNvPr id="3" name="Rectangle 3"/>
          <p:cNvSpPr txBox="1"/>
          <p:nvPr/>
        </p:nvSpPr>
        <p:spPr>
          <a:xfrm>
            <a:off x="2548946" y="547282"/>
            <a:ext cx="4824000" cy="4459693"/>
          </a:xfrm>
          <a:prstGeom prst="rect">
            <a:avLst/>
          </a:prstGeom>
        </p:spPr>
        <p:txBody>
          <a:bodyPr vert="horz" lIns="56697" tIns="28348" rIns="56697" bIns="28348"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id-ID" altLang="id-ID" sz="1350" b="1" i="0" u="none" strike="noStrike" kern="1200" cap="none" spc="0" normalizeH="0" baseline="0" noProof="0" dirty="0">
                <a:ln>
                  <a:noFill/>
                </a:ln>
                <a:solidFill>
                  <a:prstClr val="black"/>
                </a:solidFill>
                <a:effectLst/>
                <a:uLnTx/>
                <a:uFillTx/>
                <a:latin typeface="Calibri" panose="020F0502020204030204"/>
                <a:ea typeface="+mn-ea"/>
                <a:cs typeface="Aharoni" panose="02010803020104030203" pitchFamily="2" charset="-79"/>
              </a:rPr>
              <a:t>INDIKATOR KINERJA YANG BAIK:</a:t>
            </a:r>
          </a:p>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defRPr/>
            </a:pPr>
            <a:r>
              <a:rPr kumimoji="0" lang="en-US" altLang="id-ID" sz="1350" b="1" i="0" u="none" strike="noStrike" kern="1200" cap="none" spc="0" normalizeH="0" baseline="0" noProof="0" dirty="0" err="1">
                <a:ln>
                  <a:noFill/>
                </a:ln>
                <a:solidFill>
                  <a:prstClr val="black"/>
                </a:solidFill>
                <a:effectLst/>
                <a:uLnTx/>
                <a:uFillTx/>
                <a:latin typeface="Calibri" panose="020F0502020204030204"/>
                <a:ea typeface="+mn-ea"/>
                <a:cs typeface="Aharoni" panose="02010803020104030203" pitchFamily="2" charset="-79"/>
              </a:rPr>
              <a:t>Spesifik</a:t>
            </a:r>
            <a:r>
              <a:rPr kumimoji="0" lang="en-US" altLang="id-ID" sz="1350" b="1" i="0" u="none" strike="noStrike" kern="1200" cap="none" spc="0" normalizeH="0" baseline="0" noProof="0" dirty="0">
                <a:ln>
                  <a:noFill/>
                </a:ln>
                <a:solidFill>
                  <a:prstClr val="black"/>
                </a:solidFill>
                <a:effectLst/>
                <a:uLnTx/>
                <a:uFillTx/>
                <a:latin typeface="Calibri" panose="020F0502020204030204"/>
                <a:ea typeface="+mn-ea"/>
                <a:cs typeface="Aharoni" panose="02010803020104030203" pitchFamily="2" charset="-79"/>
              </a:rPr>
              <a:t> (</a:t>
            </a:r>
            <a:r>
              <a:rPr kumimoji="0" lang="en-US" altLang="id-ID" sz="1350" b="1" i="1" u="none" strike="noStrike" kern="1200" cap="none" spc="0" normalizeH="0" baseline="0" noProof="0" dirty="0" err="1">
                <a:ln>
                  <a:noFill/>
                </a:ln>
                <a:solidFill>
                  <a:prstClr val="black"/>
                </a:solidFill>
                <a:effectLst/>
                <a:uLnTx/>
                <a:uFillTx/>
                <a:latin typeface="Calibri" panose="020F0502020204030204"/>
                <a:ea typeface="+mn-ea"/>
                <a:cs typeface="Aharoni" panose="02010803020104030203" pitchFamily="2" charset="-79"/>
              </a:rPr>
              <a:t>Spesific</a:t>
            </a:r>
            <a:r>
              <a:rPr kumimoji="0" lang="en-US" altLang="id-ID" sz="1350" b="1" i="0" u="none" strike="noStrike" kern="1200" cap="none" spc="0" normalizeH="0" baseline="0" noProof="0" dirty="0">
                <a:ln>
                  <a:noFill/>
                </a:ln>
                <a:solidFill>
                  <a:prstClr val="black"/>
                </a:solidFill>
                <a:effectLst/>
                <a:uLnTx/>
                <a:uFillTx/>
                <a:latin typeface="Calibri" panose="020F0502020204030204"/>
                <a:ea typeface="+mn-ea"/>
                <a:cs typeface="Aharoni" panose="02010803020104030203" pitchFamily="2" charset="-79"/>
              </a:rPr>
              <a:t>)</a:t>
            </a:r>
            <a:r>
              <a:rPr kumimoji="0" lang="en-US" altLang="id-ID" sz="1350" b="0" i="0" u="none" strike="noStrike" kern="1200" cap="none" spc="0" normalizeH="0" baseline="0" noProof="0" dirty="0">
                <a:ln>
                  <a:noFill/>
                </a:ln>
                <a:solidFill>
                  <a:prstClr val="black"/>
                </a:solidFill>
                <a:effectLst/>
                <a:uLnTx/>
                <a:uFillTx/>
                <a:latin typeface="Calibri" panose="020F0502020204030204"/>
                <a:ea typeface="+mn-ea"/>
                <a:cs typeface="Aharoni" panose="02010803020104030203" pitchFamily="2" charset="-79"/>
              </a:rPr>
              <a:t>&gt; IK </a:t>
            </a:r>
            <a:r>
              <a:rPr kumimoji="0" lang="en-US" altLang="id-ID" sz="1350" b="0" i="0" u="none" strike="noStrike" kern="1200" cap="none" spc="0" normalizeH="0" baseline="0" noProof="0" dirty="0" err="1">
                <a:ln>
                  <a:noFill/>
                </a:ln>
                <a:solidFill>
                  <a:prstClr val="black"/>
                </a:solidFill>
                <a:effectLst/>
                <a:uLnTx/>
                <a:uFillTx/>
                <a:latin typeface="Calibri" panose="020F0502020204030204"/>
                <a:ea typeface="+mn-ea"/>
                <a:cs typeface="Aharoni" panose="02010803020104030203" pitchFamily="2" charset="-79"/>
              </a:rPr>
              <a:t>dapat</a:t>
            </a:r>
            <a:r>
              <a:rPr kumimoji="0" lang="en-US" altLang="id-ID" sz="1350" b="0" i="0" u="none" strike="noStrike" kern="1200" cap="none" spc="0" normalizeH="0" baseline="0" noProof="0" dirty="0">
                <a:ln>
                  <a:noFill/>
                </a:ln>
                <a:solidFill>
                  <a:prstClr val="black"/>
                </a:solidFill>
                <a:effectLst/>
                <a:uLnTx/>
                <a:uFillTx/>
                <a:latin typeface="Calibri" panose="020F0502020204030204"/>
                <a:ea typeface="+mn-ea"/>
                <a:cs typeface="Aharoni" panose="02010803020104030203" pitchFamily="2" charset="-79"/>
              </a:rPr>
              <a:t> </a:t>
            </a:r>
            <a:r>
              <a:rPr kumimoji="0" lang="en-US" altLang="id-ID" sz="1350" b="0" i="0" u="none" strike="noStrike" kern="1200" cap="none" spc="0" normalizeH="0" baseline="0" noProof="0" dirty="0" err="1">
                <a:ln>
                  <a:noFill/>
                </a:ln>
                <a:solidFill>
                  <a:prstClr val="black"/>
                </a:solidFill>
                <a:effectLst/>
                <a:uLnTx/>
                <a:uFillTx/>
                <a:latin typeface="Calibri" panose="020F0502020204030204"/>
                <a:ea typeface="+mn-ea"/>
                <a:cs typeface="Aharoni" panose="02010803020104030203" pitchFamily="2" charset="-79"/>
              </a:rPr>
              <a:t>menggambarkan</a:t>
            </a:r>
            <a:r>
              <a:rPr kumimoji="0" lang="en-US" altLang="id-ID" sz="1350" b="0" i="0" u="none" strike="noStrike" kern="1200" cap="none" spc="0" normalizeH="0" baseline="0" noProof="0" dirty="0">
                <a:ln>
                  <a:noFill/>
                </a:ln>
                <a:solidFill>
                  <a:prstClr val="black"/>
                </a:solidFill>
                <a:effectLst/>
                <a:uLnTx/>
                <a:uFillTx/>
                <a:latin typeface="Calibri" panose="020F0502020204030204"/>
                <a:ea typeface="+mn-ea"/>
                <a:cs typeface="Aharoni" panose="02010803020104030203" pitchFamily="2" charset="-79"/>
              </a:rPr>
              <a:t> </a:t>
            </a:r>
            <a:r>
              <a:rPr kumimoji="0" lang="en-US" altLang="id-ID" sz="1350" b="0" i="0" u="none" strike="noStrike" kern="1200" cap="none" spc="0" normalizeH="0" baseline="0" noProof="0" dirty="0" err="1">
                <a:ln>
                  <a:noFill/>
                </a:ln>
                <a:solidFill>
                  <a:prstClr val="black"/>
                </a:solidFill>
                <a:effectLst/>
                <a:uLnTx/>
                <a:uFillTx/>
                <a:latin typeface="Calibri" panose="020F0502020204030204"/>
                <a:ea typeface="+mn-ea"/>
                <a:cs typeface="Aharoni" panose="02010803020104030203" pitchFamily="2" charset="-79"/>
              </a:rPr>
              <a:t>sesuai</a:t>
            </a:r>
            <a:r>
              <a:rPr kumimoji="0" lang="en-US" altLang="id-ID" sz="1350" b="0" i="0" u="none" strike="noStrike" kern="1200" cap="none" spc="0" normalizeH="0" baseline="0" noProof="0" dirty="0">
                <a:ln>
                  <a:noFill/>
                </a:ln>
                <a:solidFill>
                  <a:prstClr val="black"/>
                </a:solidFill>
                <a:effectLst/>
                <a:uLnTx/>
                <a:uFillTx/>
                <a:latin typeface="Calibri" panose="020F0502020204030204"/>
                <a:ea typeface="+mn-ea"/>
                <a:cs typeface="Aharoni" panose="02010803020104030203" pitchFamily="2" charset="-79"/>
              </a:rPr>
              <a:t> </a:t>
            </a:r>
            <a:r>
              <a:rPr kumimoji="0" lang="en-US" altLang="id-ID" sz="1350" b="0" i="0" u="none" strike="noStrike" kern="1200" cap="none" spc="0" normalizeH="0" baseline="0" noProof="0" dirty="0" err="1">
                <a:ln>
                  <a:noFill/>
                </a:ln>
                <a:solidFill>
                  <a:prstClr val="black"/>
                </a:solidFill>
                <a:effectLst/>
                <a:uLnTx/>
                <a:uFillTx/>
                <a:latin typeface="Calibri" panose="020F0502020204030204"/>
                <a:ea typeface="+mn-ea"/>
                <a:cs typeface="Aharoni" panose="02010803020104030203" pitchFamily="2" charset="-79"/>
              </a:rPr>
              <a:t>dengan</a:t>
            </a:r>
            <a:r>
              <a:rPr kumimoji="0" lang="en-US" altLang="id-ID" sz="1350" b="0" i="0" u="none" strike="noStrike" kern="1200" cap="none" spc="0" normalizeH="0" baseline="0" noProof="0" dirty="0">
                <a:ln>
                  <a:noFill/>
                </a:ln>
                <a:solidFill>
                  <a:prstClr val="black"/>
                </a:solidFill>
                <a:effectLst/>
                <a:uLnTx/>
                <a:uFillTx/>
                <a:latin typeface="Calibri" panose="020F0502020204030204"/>
                <a:ea typeface="+mn-ea"/>
                <a:cs typeface="Aharoni" panose="02010803020104030203" pitchFamily="2" charset="-79"/>
              </a:rPr>
              <a:t> </a:t>
            </a:r>
            <a:r>
              <a:rPr kumimoji="0" lang="en-US" altLang="id-ID" sz="1350" b="0" i="0" u="none" strike="noStrike" kern="1200" cap="none" spc="0" normalizeH="0" baseline="0" noProof="0" dirty="0" err="1">
                <a:ln>
                  <a:noFill/>
                </a:ln>
                <a:solidFill>
                  <a:prstClr val="black"/>
                </a:solidFill>
                <a:effectLst/>
                <a:uLnTx/>
                <a:uFillTx/>
                <a:latin typeface="Calibri" panose="020F0502020204030204"/>
                <a:ea typeface="+mn-ea"/>
                <a:cs typeface="Aharoni" panose="02010803020104030203" pitchFamily="2" charset="-79"/>
              </a:rPr>
              <a:t>kespesifikan</a:t>
            </a:r>
            <a:r>
              <a:rPr kumimoji="0" lang="en-US" altLang="id-ID" sz="1350" b="0" i="0" u="none" strike="noStrike" kern="1200" cap="none" spc="0" normalizeH="0" baseline="0" noProof="0" dirty="0">
                <a:ln>
                  <a:noFill/>
                </a:ln>
                <a:solidFill>
                  <a:prstClr val="black"/>
                </a:solidFill>
                <a:effectLst/>
                <a:uLnTx/>
                <a:uFillTx/>
                <a:latin typeface="Calibri" panose="020F0502020204030204"/>
                <a:ea typeface="+mn-ea"/>
                <a:cs typeface="Aharoni" panose="02010803020104030203" pitchFamily="2" charset="-79"/>
              </a:rPr>
              <a:t> </a:t>
            </a:r>
            <a:r>
              <a:rPr kumimoji="0" lang="en-US" altLang="id-ID" sz="1350" b="0" i="0" u="none" strike="noStrike" kern="1200" cap="none" spc="0" normalizeH="0" baseline="0" noProof="0" dirty="0" err="1">
                <a:ln>
                  <a:noFill/>
                </a:ln>
                <a:solidFill>
                  <a:prstClr val="black"/>
                </a:solidFill>
                <a:effectLst/>
                <a:uLnTx/>
                <a:uFillTx/>
                <a:latin typeface="Calibri" panose="020F0502020204030204"/>
                <a:ea typeface="+mn-ea"/>
                <a:cs typeface="Aharoni" panose="02010803020104030203" pitchFamily="2" charset="-79"/>
              </a:rPr>
              <a:t>dari</a:t>
            </a:r>
            <a:r>
              <a:rPr kumimoji="0" lang="en-US" altLang="id-ID" sz="1350" b="0" i="0" u="none" strike="noStrike" kern="1200" cap="none" spc="0" normalizeH="0" baseline="0" noProof="0" dirty="0">
                <a:ln>
                  <a:noFill/>
                </a:ln>
                <a:solidFill>
                  <a:prstClr val="black"/>
                </a:solidFill>
                <a:effectLst/>
                <a:uLnTx/>
                <a:uFillTx/>
                <a:latin typeface="Calibri" panose="020F0502020204030204"/>
                <a:ea typeface="+mn-ea"/>
                <a:cs typeface="Aharoni" panose="02010803020104030203" pitchFamily="2" charset="-79"/>
              </a:rPr>
              <a:t> </a:t>
            </a:r>
            <a:r>
              <a:rPr kumimoji="0" lang="en-US" altLang="id-ID" sz="1350" b="0" i="0" u="none" strike="noStrike" kern="1200" cap="none" spc="0" normalizeH="0" baseline="0" noProof="0" dirty="0" err="1">
                <a:ln>
                  <a:noFill/>
                </a:ln>
                <a:solidFill>
                  <a:prstClr val="black"/>
                </a:solidFill>
                <a:effectLst/>
                <a:uLnTx/>
                <a:uFillTx/>
                <a:latin typeface="Calibri" panose="020F0502020204030204"/>
                <a:ea typeface="+mn-ea"/>
                <a:cs typeface="Aharoni" panose="02010803020104030203" pitchFamily="2" charset="-79"/>
              </a:rPr>
              <a:t>hasil</a:t>
            </a:r>
            <a:r>
              <a:rPr kumimoji="0" lang="en-US" altLang="id-ID" sz="1350" b="0" i="0" u="none" strike="noStrike" kern="1200" cap="none" spc="0" normalizeH="0" baseline="0" noProof="0" dirty="0">
                <a:ln>
                  <a:noFill/>
                </a:ln>
                <a:solidFill>
                  <a:prstClr val="black"/>
                </a:solidFill>
                <a:effectLst/>
                <a:uLnTx/>
                <a:uFillTx/>
                <a:latin typeface="Calibri" panose="020F0502020204030204"/>
                <a:ea typeface="+mn-ea"/>
                <a:cs typeface="Aharoni" panose="02010803020104030203" pitchFamily="2" charset="-79"/>
              </a:rPr>
              <a:t> program dan </a:t>
            </a:r>
            <a:r>
              <a:rPr kumimoji="0" lang="en-US" altLang="id-ID" sz="1350" b="0" i="0" u="none" strike="noStrike" kern="1200" cap="none" spc="0" normalizeH="0" baseline="0" noProof="0" dirty="0" err="1">
                <a:ln>
                  <a:noFill/>
                </a:ln>
                <a:solidFill>
                  <a:prstClr val="black"/>
                </a:solidFill>
                <a:effectLst/>
                <a:uLnTx/>
                <a:uFillTx/>
                <a:latin typeface="Calibri" panose="020F0502020204030204"/>
                <a:ea typeface="+mn-ea"/>
                <a:cs typeface="Aharoni" panose="02010803020104030203" pitchFamily="2" charset="-79"/>
              </a:rPr>
              <a:t>kegiatan</a:t>
            </a:r>
            <a:r>
              <a:rPr kumimoji="0" lang="en-US" altLang="id-ID" sz="1350" b="0" i="0" u="none" strike="noStrike" kern="1200" cap="none" spc="0" normalizeH="0" baseline="0" noProof="0" dirty="0">
                <a:ln>
                  <a:noFill/>
                </a:ln>
                <a:solidFill>
                  <a:prstClr val="black"/>
                </a:solidFill>
                <a:effectLst/>
                <a:uLnTx/>
                <a:uFillTx/>
                <a:latin typeface="Calibri" panose="020F0502020204030204"/>
                <a:ea typeface="+mn-ea"/>
                <a:cs typeface="Aharoni" panose="02010803020104030203" pitchFamily="2" charset="-79"/>
              </a:rPr>
              <a:t> yang </a:t>
            </a:r>
            <a:r>
              <a:rPr kumimoji="0" lang="en-US" altLang="id-ID" sz="1350" b="0" i="0" u="none" strike="noStrike" kern="1200" cap="none" spc="0" normalizeH="0" baseline="0" noProof="0" dirty="0" err="1">
                <a:ln>
                  <a:noFill/>
                </a:ln>
                <a:solidFill>
                  <a:prstClr val="black"/>
                </a:solidFill>
                <a:effectLst/>
                <a:uLnTx/>
                <a:uFillTx/>
                <a:latin typeface="Calibri" panose="020F0502020204030204"/>
                <a:ea typeface="+mn-ea"/>
                <a:cs typeface="Aharoni" panose="02010803020104030203" pitchFamily="2" charset="-79"/>
              </a:rPr>
              <a:t>akan</a:t>
            </a:r>
            <a:r>
              <a:rPr kumimoji="0" lang="en-US" altLang="id-ID" sz="1350" b="0" i="0" u="none" strike="noStrike" kern="1200" cap="none" spc="0" normalizeH="0" baseline="0" noProof="0" dirty="0">
                <a:ln>
                  <a:noFill/>
                </a:ln>
                <a:solidFill>
                  <a:prstClr val="black"/>
                </a:solidFill>
                <a:effectLst/>
                <a:uLnTx/>
                <a:uFillTx/>
                <a:latin typeface="Calibri" panose="020F0502020204030204"/>
                <a:ea typeface="+mn-ea"/>
                <a:cs typeface="Aharoni" panose="02010803020104030203" pitchFamily="2" charset="-79"/>
              </a:rPr>
              <a:t> </a:t>
            </a:r>
            <a:r>
              <a:rPr kumimoji="0" lang="en-US" altLang="id-ID" sz="1350" b="0" i="0" u="none" strike="noStrike" kern="1200" cap="none" spc="0" normalizeH="0" baseline="0" noProof="0" dirty="0" err="1">
                <a:ln>
                  <a:noFill/>
                </a:ln>
                <a:solidFill>
                  <a:prstClr val="black"/>
                </a:solidFill>
                <a:effectLst/>
                <a:uLnTx/>
                <a:uFillTx/>
                <a:latin typeface="Calibri" panose="020F0502020204030204"/>
                <a:ea typeface="+mn-ea"/>
                <a:cs typeface="Aharoni" panose="02010803020104030203" pitchFamily="2" charset="-79"/>
              </a:rPr>
              <a:t>diukur</a:t>
            </a:r>
            <a:r>
              <a:rPr kumimoji="0" lang="en-US" altLang="id-ID" sz="1350" b="0" i="0" u="none" strike="noStrike" kern="1200" cap="none" spc="0" normalizeH="0" baseline="0" noProof="0" dirty="0">
                <a:ln>
                  <a:noFill/>
                </a:ln>
                <a:solidFill>
                  <a:prstClr val="black"/>
                </a:solidFill>
                <a:effectLst/>
                <a:uLnTx/>
                <a:uFillTx/>
                <a:latin typeface="Calibri" panose="020F0502020204030204"/>
                <a:ea typeface="+mn-ea"/>
                <a:cs typeface="Aharoni" panose="02010803020104030203" pitchFamily="2" charset="-79"/>
              </a:rPr>
              <a:t> </a:t>
            </a:r>
          </a:p>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defRPr/>
            </a:pPr>
            <a:r>
              <a:rPr kumimoji="0" lang="en-US" altLang="id-ID" sz="1350" b="1" i="0" u="none" strike="noStrike" kern="1200" cap="none" spc="0" normalizeH="0" baseline="0" noProof="0" dirty="0" err="1">
                <a:ln>
                  <a:noFill/>
                </a:ln>
                <a:solidFill>
                  <a:prstClr val="black"/>
                </a:solidFill>
                <a:effectLst/>
                <a:uLnTx/>
                <a:uFillTx/>
                <a:latin typeface="Calibri" panose="020F0502020204030204"/>
                <a:ea typeface="+mn-ea"/>
                <a:cs typeface="Aharoni" panose="02010803020104030203" pitchFamily="2" charset="-79"/>
              </a:rPr>
              <a:t>Dapat</a:t>
            </a:r>
            <a:r>
              <a:rPr kumimoji="0" lang="en-US" altLang="id-ID" sz="1350" b="1" i="0" u="none" strike="noStrike" kern="1200" cap="none" spc="0" normalizeH="0" baseline="0" noProof="0" dirty="0">
                <a:ln>
                  <a:noFill/>
                </a:ln>
                <a:solidFill>
                  <a:prstClr val="black"/>
                </a:solidFill>
                <a:effectLst/>
                <a:uLnTx/>
                <a:uFillTx/>
                <a:latin typeface="Calibri" panose="020F0502020204030204"/>
                <a:ea typeface="+mn-ea"/>
                <a:cs typeface="Aharoni" panose="02010803020104030203" pitchFamily="2" charset="-79"/>
              </a:rPr>
              <a:t> </a:t>
            </a:r>
            <a:r>
              <a:rPr kumimoji="0" lang="en-US" altLang="id-ID" sz="1350" b="1" i="0" u="none" strike="noStrike" kern="1200" cap="none" spc="0" normalizeH="0" baseline="0" noProof="0" dirty="0" err="1">
                <a:ln>
                  <a:noFill/>
                </a:ln>
                <a:solidFill>
                  <a:prstClr val="black"/>
                </a:solidFill>
                <a:effectLst/>
                <a:uLnTx/>
                <a:uFillTx/>
                <a:latin typeface="Calibri" panose="020F0502020204030204"/>
                <a:ea typeface="+mn-ea"/>
                <a:cs typeface="Aharoni" panose="02010803020104030203" pitchFamily="2" charset="-79"/>
              </a:rPr>
              <a:t>diukur</a:t>
            </a:r>
            <a:r>
              <a:rPr kumimoji="0" lang="en-US" altLang="id-ID" sz="1350" b="1" i="0" u="none" strike="noStrike" kern="1200" cap="none" spc="0" normalizeH="0" baseline="0" noProof="0" dirty="0">
                <a:ln>
                  <a:noFill/>
                </a:ln>
                <a:solidFill>
                  <a:prstClr val="black"/>
                </a:solidFill>
                <a:effectLst/>
                <a:uLnTx/>
                <a:uFillTx/>
                <a:latin typeface="Calibri" panose="020F0502020204030204"/>
                <a:ea typeface="+mn-ea"/>
                <a:cs typeface="Aharoni" panose="02010803020104030203" pitchFamily="2" charset="-79"/>
              </a:rPr>
              <a:t> (</a:t>
            </a:r>
            <a:r>
              <a:rPr kumimoji="0" lang="en-US" altLang="id-ID" sz="1350" b="1" i="1" u="none" strike="noStrike" kern="1200" cap="none" spc="0" normalizeH="0" baseline="0" noProof="0" dirty="0">
                <a:ln>
                  <a:noFill/>
                </a:ln>
                <a:solidFill>
                  <a:prstClr val="black"/>
                </a:solidFill>
                <a:effectLst/>
                <a:uLnTx/>
                <a:uFillTx/>
                <a:latin typeface="Calibri" panose="020F0502020204030204"/>
                <a:ea typeface="+mn-ea"/>
                <a:cs typeface="Aharoni" panose="02010803020104030203" pitchFamily="2" charset="-79"/>
              </a:rPr>
              <a:t>Measurable</a:t>
            </a:r>
            <a:r>
              <a:rPr kumimoji="0" lang="en-US" altLang="id-ID" sz="1350" b="1" i="0" u="none" strike="noStrike" kern="1200" cap="none" spc="0" normalizeH="0" baseline="0" noProof="0" dirty="0">
                <a:ln>
                  <a:noFill/>
                </a:ln>
                <a:solidFill>
                  <a:prstClr val="black"/>
                </a:solidFill>
                <a:effectLst/>
                <a:uLnTx/>
                <a:uFillTx/>
                <a:latin typeface="Calibri" panose="020F0502020204030204"/>
                <a:ea typeface="+mn-ea"/>
                <a:cs typeface="Aharoni" panose="02010803020104030203" pitchFamily="2" charset="-79"/>
              </a:rPr>
              <a:t>) </a:t>
            </a:r>
            <a:r>
              <a:rPr kumimoji="0" lang="en-US" altLang="id-ID" sz="1350" b="0" i="0" u="none" strike="noStrike" kern="1200" cap="none" spc="0" normalizeH="0" baseline="0" noProof="0" dirty="0">
                <a:ln>
                  <a:noFill/>
                </a:ln>
                <a:solidFill>
                  <a:prstClr val="black"/>
                </a:solidFill>
                <a:effectLst/>
                <a:uLnTx/>
                <a:uFillTx/>
                <a:latin typeface="Calibri" panose="020F0502020204030204"/>
                <a:ea typeface="+mn-ea"/>
                <a:cs typeface="Aharoni" panose="02010803020104030203" pitchFamily="2" charset="-79"/>
              </a:rPr>
              <a:t>&gt; IK </a:t>
            </a:r>
            <a:r>
              <a:rPr kumimoji="0" lang="en-US" altLang="id-ID" sz="1350" b="0" i="0" u="none" strike="noStrike" kern="1200" cap="none" spc="0" normalizeH="0" baseline="0" noProof="0" dirty="0" err="1">
                <a:ln>
                  <a:noFill/>
                </a:ln>
                <a:solidFill>
                  <a:prstClr val="black"/>
                </a:solidFill>
                <a:effectLst/>
                <a:uLnTx/>
                <a:uFillTx/>
                <a:latin typeface="Calibri" panose="020F0502020204030204"/>
                <a:ea typeface="+mn-ea"/>
                <a:cs typeface="Aharoni" panose="02010803020104030203" pitchFamily="2" charset="-79"/>
              </a:rPr>
              <a:t>dapat</a:t>
            </a:r>
            <a:r>
              <a:rPr kumimoji="0" lang="en-US" altLang="id-ID" sz="1350" b="0" i="0" u="none" strike="noStrike" kern="1200" cap="none" spc="0" normalizeH="0" baseline="0" noProof="0" dirty="0">
                <a:ln>
                  <a:noFill/>
                </a:ln>
                <a:solidFill>
                  <a:prstClr val="black"/>
                </a:solidFill>
                <a:effectLst/>
                <a:uLnTx/>
                <a:uFillTx/>
                <a:latin typeface="Calibri" panose="020F0502020204030204"/>
                <a:ea typeface="+mn-ea"/>
                <a:cs typeface="Aharoni" panose="02010803020104030203" pitchFamily="2" charset="-79"/>
              </a:rPr>
              <a:t> </a:t>
            </a:r>
            <a:r>
              <a:rPr kumimoji="0" lang="en-US" altLang="id-ID" sz="1350" b="0" i="0" u="none" strike="noStrike" kern="1200" cap="none" spc="0" normalizeH="0" baseline="0" noProof="0" dirty="0" err="1">
                <a:ln>
                  <a:noFill/>
                </a:ln>
                <a:solidFill>
                  <a:prstClr val="black"/>
                </a:solidFill>
                <a:effectLst/>
                <a:uLnTx/>
                <a:uFillTx/>
                <a:latin typeface="Calibri" panose="020F0502020204030204"/>
                <a:ea typeface="+mn-ea"/>
                <a:cs typeface="Aharoni" panose="02010803020104030203" pitchFamily="2" charset="-79"/>
              </a:rPr>
              <a:t>diukur</a:t>
            </a:r>
            <a:r>
              <a:rPr kumimoji="0" lang="en-US" altLang="id-ID" sz="1350" b="0" i="0" u="none" strike="noStrike" kern="1200" cap="none" spc="0" normalizeH="0" baseline="0" noProof="0" dirty="0">
                <a:ln>
                  <a:noFill/>
                </a:ln>
                <a:solidFill>
                  <a:prstClr val="black"/>
                </a:solidFill>
                <a:effectLst/>
                <a:uLnTx/>
                <a:uFillTx/>
                <a:latin typeface="Calibri" panose="020F0502020204030204"/>
                <a:ea typeface="+mn-ea"/>
                <a:cs typeface="Aharoni" panose="02010803020104030203" pitchFamily="2" charset="-79"/>
              </a:rPr>
              <a:t> </a:t>
            </a:r>
            <a:r>
              <a:rPr kumimoji="0" lang="en-US" altLang="id-ID" sz="1350" b="0" i="0" u="none" strike="noStrike" kern="1200" cap="none" spc="0" normalizeH="0" baseline="0" noProof="0" dirty="0" err="1">
                <a:ln>
                  <a:noFill/>
                </a:ln>
                <a:solidFill>
                  <a:prstClr val="black"/>
                </a:solidFill>
                <a:effectLst/>
                <a:uLnTx/>
                <a:uFillTx/>
                <a:latin typeface="Calibri" panose="020F0502020204030204"/>
                <a:ea typeface="+mn-ea"/>
                <a:cs typeface="Aharoni" panose="02010803020104030203" pitchFamily="2" charset="-79"/>
              </a:rPr>
              <a:t>secara</a:t>
            </a:r>
            <a:r>
              <a:rPr kumimoji="0" lang="en-US" altLang="id-ID" sz="1350" b="0" i="0" u="none" strike="noStrike" kern="1200" cap="none" spc="0" normalizeH="0" baseline="0" noProof="0" dirty="0">
                <a:ln>
                  <a:noFill/>
                </a:ln>
                <a:solidFill>
                  <a:prstClr val="black"/>
                </a:solidFill>
                <a:effectLst/>
                <a:uLnTx/>
                <a:uFillTx/>
                <a:latin typeface="Calibri" panose="020F0502020204030204"/>
                <a:ea typeface="+mn-ea"/>
                <a:cs typeface="Aharoni" panose="02010803020104030203" pitchFamily="2" charset="-79"/>
              </a:rPr>
              <a:t> </a:t>
            </a:r>
            <a:r>
              <a:rPr kumimoji="0" lang="en-US" altLang="id-ID" sz="1350" b="0" i="0" u="none" strike="noStrike" kern="1200" cap="none" spc="0" normalizeH="0" baseline="0" noProof="0" dirty="0" err="1">
                <a:ln>
                  <a:noFill/>
                </a:ln>
                <a:solidFill>
                  <a:prstClr val="black"/>
                </a:solidFill>
                <a:effectLst/>
                <a:uLnTx/>
                <a:uFillTx/>
                <a:latin typeface="Calibri" panose="020F0502020204030204"/>
                <a:ea typeface="+mn-ea"/>
                <a:cs typeface="Aharoni" panose="02010803020104030203" pitchFamily="2" charset="-79"/>
              </a:rPr>
              <a:t>obyektif</a:t>
            </a:r>
            <a:r>
              <a:rPr kumimoji="0" lang="en-US" altLang="id-ID" sz="1350" b="0" i="0" u="none" strike="noStrike" kern="1200" cap="none" spc="0" normalizeH="0" baseline="0" noProof="0" dirty="0">
                <a:ln>
                  <a:noFill/>
                </a:ln>
                <a:solidFill>
                  <a:prstClr val="black"/>
                </a:solidFill>
                <a:effectLst/>
                <a:uLnTx/>
                <a:uFillTx/>
                <a:latin typeface="Calibri" panose="020F0502020204030204"/>
                <a:ea typeface="+mn-ea"/>
                <a:cs typeface="Aharoni" panose="02010803020104030203" pitchFamily="2" charset="-79"/>
              </a:rPr>
              <a:t> </a:t>
            </a:r>
            <a:r>
              <a:rPr kumimoji="0" lang="en-US" altLang="id-ID" sz="1350" b="0" i="0" u="none" strike="noStrike" kern="1200" cap="none" spc="0" normalizeH="0" baseline="0" noProof="0" dirty="0" err="1">
                <a:ln>
                  <a:noFill/>
                </a:ln>
                <a:solidFill>
                  <a:prstClr val="black"/>
                </a:solidFill>
                <a:effectLst/>
                <a:uLnTx/>
                <a:uFillTx/>
                <a:latin typeface="Calibri" panose="020F0502020204030204"/>
                <a:ea typeface="+mn-ea"/>
                <a:cs typeface="Aharoni" panose="02010803020104030203" pitchFamily="2" charset="-79"/>
              </a:rPr>
              <a:t>baik</a:t>
            </a:r>
            <a:r>
              <a:rPr kumimoji="0" lang="en-US" altLang="id-ID" sz="1350" b="0" i="0" u="none" strike="noStrike" kern="1200" cap="none" spc="0" normalizeH="0" baseline="0" noProof="0" dirty="0">
                <a:ln>
                  <a:noFill/>
                </a:ln>
                <a:solidFill>
                  <a:prstClr val="black"/>
                </a:solidFill>
                <a:effectLst/>
                <a:uLnTx/>
                <a:uFillTx/>
                <a:latin typeface="Calibri" panose="020F0502020204030204"/>
                <a:ea typeface="+mn-ea"/>
                <a:cs typeface="Aharoni" panose="02010803020104030203" pitchFamily="2" charset="-79"/>
              </a:rPr>
              <a:t> yang </a:t>
            </a:r>
            <a:r>
              <a:rPr kumimoji="0" lang="en-US" altLang="id-ID" sz="1350" b="0" i="0" u="none" strike="noStrike" kern="1200" cap="none" spc="0" normalizeH="0" baseline="0" noProof="0" dirty="0" err="1">
                <a:ln>
                  <a:noFill/>
                </a:ln>
                <a:solidFill>
                  <a:prstClr val="black"/>
                </a:solidFill>
                <a:effectLst/>
                <a:uLnTx/>
                <a:uFillTx/>
                <a:latin typeface="Calibri" panose="020F0502020204030204"/>
                <a:ea typeface="+mn-ea"/>
                <a:cs typeface="Aharoni" panose="02010803020104030203" pitchFamily="2" charset="-79"/>
              </a:rPr>
              <a:t>bersifat</a:t>
            </a:r>
            <a:r>
              <a:rPr kumimoji="0" lang="en-US" altLang="id-ID" sz="1350" b="0" i="0" u="none" strike="noStrike" kern="1200" cap="none" spc="0" normalizeH="0" baseline="0" noProof="0" dirty="0">
                <a:ln>
                  <a:noFill/>
                </a:ln>
                <a:solidFill>
                  <a:prstClr val="black"/>
                </a:solidFill>
                <a:effectLst/>
                <a:uLnTx/>
                <a:uFillTx/>
                <a:latin typeface="Calibri" panose="020F0502020204030204"/>
                <a:ea typeface="+mn-ea"/>
                <a:cs typeface="Aharoni" panose="02010803020104030203" pitchFamily="2" charset="-79"/>
              </a:rPr>
              <a:t> </a:t>
            </a:r>
            <a:r>
              <a:rPr kumimoji="0" lang="en-US" altLang="id-ID" sz="1350" b="0" i="0" u="none" strike="noStrike" kern="1200" cap="none" spc="0" normalizeH="0" baseline="0" noProof="0" dirty="0" err="1">
                <a:ln>
                  <a:noFill/>
                </a:ln>
                <a:solidFill>
                  <a:prstClr val="black"/>
                </a:solidFill>
                <a:effectLst/>
                <a:uLnTx/>
                <a:uFillTx/>
                <a:latin typeface="Calibri" panose="020F0502020204030204"/>
                <a:ea typeface="+mn-ea"/>
                <a:cs typeface="Aharoni" panose="02010803020104030203" pitchFamily="2" charset="-79"/>
              </a:rPr>
              <a:t>kualitatif</a:t>
            </a:r>
            <a:r>
              <a:rPr kumimoji="0" lang="en-US" altLang="id-ID" sz="1350" b="0" i="0" u="none" strike="noStrike" kern="1200" cap="none" spc="0" normalizeH="0" baseline="0" noProof="0" dirty="0">
                <a:ln>
                  <a:noFill/>
                </a:ln>
                <a:solidFill>
                  <a:prstClr val="black"/>
                </a:solidFill>
                <a:effectLst/>
                <a:uLnTx/>
                <a:uFillTx/>
                <a:latin typeface="Calibri" panose="020F0502020204030204"/>
                <a:ea typeface="+mn-ea"/>
                <a:cs typeface="Aharoni" panose="02010803020104030203" pitchFamily="2" charset="-79"/>
              </a:rPr>
              <a:t> </a:t>
            </a:r>
            <a:r>
              <a:rPr kumimoji="0" lang="en-US" altLang="id-ID" sz="1350" b="0" i="0" u="none" strike="noStrike" kern="1200" cap="none" spc="0" normalizeH="0" baseline="0" noProof="0" dirty="0" err="1">
                <a:ln>
                  <a:noFill/>
                </a:ln>
                <a:solidFill>
                  <a:prstClr val="black"/>
                </a:solidFill>
                <a:effectLst/>
                <a:uLnTx/>
                <a:uFillTx/>
                <a:latin typeface="Calibri" panose="020F0502020204030204"/>
                <a:ea typeface="+mn-ea"/>
                <a:cs typeface="Aharoni" panose="02010803020104030203" pitchFamily="2" charset="-79"/>
              </a:rPr>
              <a:t>maupun</a:t>
            </a:r>
            <a:r>
              <a:rPr kumimoji="0" lang="en-US" altLang="id-ID" sz="1350" b="0" i="0" u="none" strike="noStrike" kern="1200" cap="none" spc="0" normalizeH="0" baseline="0" noProof="0" dirty="0">
                <a:ln>
                  <a:noFill/>
                </a:ln>
                <a:solidFill>
                  <a:prstClr val="black"/>
                </a:solidFill>
                <a:effectLst/>
                <a:uLnTx/>
                <a:uFillTx/>
                <a:latin typeface="Calibri" panose="020F0502020204030204"/>
                <a:ea typeface="+mn-ea"/>
                <a:cs typeface="Aharoni" panose="02010803020104030203" pitchFamily="2" charset="-79"/>
              </a:rPr>
              <a:t> </a:t>
            </a:r>
            <a:r>
              <a:rPr kumimoji="0" lang="en-US" altLang="id-ID" sz="1350" b="0" i="0" u="none" strike="noStrike" kern="1200" cap="none" spc="0" normalizeH="0" baseline="0" noProof="0" dirty="0" err="1">
                <a:ln>
                  <a:noFill/>
                </a:ln>
                <a:solidFill>
                  <a:prstClr val="black"/>
                </a:solidFill>
                <a:effectLst/>
                <a:uLnTx/>
                <a:uFillTx/>
                <a:latin typeface="Calibri" panose="020F0502020204030204"/>
                <a:ea typeface="+mn-ea"/>
                <a:cs typeface="Aharoni" panose="02010803020104030203" pitchFamily="2" charset="-79"/>
              </a:rPr>
              <a:t>kuantitatif</a:t>
            </a:r>
            <a:r>
              <a:rPr kumimoji="0" lang="en-US" altLang="id-ID" sz="1350" b="0" i="0" u="none" strike="noStrike" kern="1200" cap="none" spc="0" normalizeH="0" baseline="0" noProof="0" dirty="0">
                <a:ln>
                  <a:noFill/>
                </a:ln>
                <a:solidFill>
                  <a:prstClr val="black"/>
                </a:solidFill>
                <a:effectLst/>
                <a:uLnTx/>
                <a:uFillTx/>
                <a:latin typeface="Calibri" panose="020F0502020204030204"/>
                <a:ea typeface="+mn-ea"/>
                <a:cs typeface="Aharoni" panose="02010803020104030203" pitchFamily="2" charset="-79"/>
              </a:rPr>
              <a:t>. </a:t>
            </a:r>
            <a:r>
              <a:rPr kumimoji="0" lang="en-US" altLang="id-ID" sz="1350" b="0" i="0" u="none" strike="noStrike" kern="1200" cap="none" spc="0" normalizeH="0" baseline="0" noProof="0" dirty="0" err="1">
                <a:ln>
                  <a:noFill/>
                </a:ln>
                <a:solidFill>
                  <a:prstClr val="black"/>
                </a:solidFill>
                <a:effectLst/>
                <a:uLnTx/>
                <a:uFillTx/>
                <a:latin typeface="Calibri" panose="020F0502020204030204"/>
                <a:ea typeface="+mn-ea"/>
                <a:cs typeface="Aharoni" panose="02010803020104030203" pitchFamily="2" charset="-79"/>
              </a:rPr>
              <a:t>Jika</a:t>
            </a:r>
            <a:r>
              <a:rPr kumimoji="0" lang="en-US" altLang="id-ID" sz="1350" b="0" i="0" u="none" strike="noStrike" kern="1200" cap="none" spc="0" normalizeH="0" baseline="0" noProof="0" dirty="0">
                <a:ln>
                  <a:noFill/>
                </a:ln>
                <a:solidFill>
                  <a:prstClr val="black"/>
                </a:solidFill>
                <a:effectLst/>
                <a:uLnTx/>
                <a:uFillTx/>
                <a:latin typeface="Calibri" panose="020F0502020204030204"/>
                <a:ea typeface="+mn-ea"/>
                <a:cs typeface="Aharoni" panose="02010803020104030203" pitchFamily="2" charset="-79"/>
              </a:rPr>
              <a:t> </a:t>
            </a:r>
            <a:r>
              <a:rPr kumimoji="0" lang="en-US" altLang="id-ID" sz="1350" b="0" i="0" u="none" strike="noStrike" kern="1200" cap="none" spc="0" normalizeH="0" baseline="0" noProof="0" dirty="0" err="1">
                <a:ln>
                  <a:noFill/>
                </a:ln>
                <a:solidFill>
                  <a:prstClr val="black"/>
                </a:solidFill>
                <a:effectLst/>
                <a:uLnTx/>
                <a:uFillTx/>
                <a:latin typeface="Calibri" panose="020F0502020204030204"/>
                <a:ea typeface="+mn-ea"/>
                <a:cs typeface="Aharoni" panose="02010803020104030203" pitchFamily="2" charset="-79"/>
              </a:rPr>
              <a:t>ada</a:t>
            </a:r>
            <a:r>
              <a:rPr kumimoji="0" lang="en-US" altLang="id-ID" sz="1350" b="0" i="0" u="none" strike="noStrike" kern="1200" cap="none" spc="0" normalizeH="0" baseline="0" noProof="0" dirty="0">
                <a:ln>
                  <a:noFill/>
                </a:ln>
                <a:solidFill>
                  <a:prstClr val="black"/>
                </a:solidFill>
                <a:effectLst/>
                <a:uLnTx/>
                <a:uFillTx/>
                <a:latin typeface="Calibri" panose="020F0502020204030204"/>
                <a:ea typeface="+mn-ea"/>
                <a:cs typeface="Aharoni" panose="02010803020104030203" pitchFamily="2" charset="-79"/>
              </a:rPr>
              <a:t> </a:t>
            </a:r>
            <a:r>
              <a:rPr kumimoji="0" lang="en-US" altLang="id-ID" sz="1350" b="0" i="0" u="none" strike="noStrike" kern="1200" cap="none" spc="0" normalizeH="0" baseline="0" noProof="0" dirty="0" err="1">
                <a:ln>
                  <a:noFill/>
                </a:ln>
                <a:solidFill>
                  <a:prstClr val="black"/>
                </a:solidFill>
                <a:effectLst/>
                <a:uLnTx/>
                <a:uFillTx/>
                <a:latin typeface="Calibri" panose="020F0502020204030204"/>
                <a:ea typeface="+mn-ea"/>
                <a:cs typeface="Aharoni" panose="02010803020104030203" pitchFamily="2" charset="-79"/>
              </a:rPr>
              <a:t>dua</a:t>
            </a:r>
            <a:r>
              <a:rPr kumimoji="0" lang="en-US" altLang="id-ID" sz="1350" b="0" i="0" u="none" strike="noStrike" kern="1200" cap="none" spc="0" normalizeH="0" baseline="0" noProof="0" dirty="0">
                <a:ln>
                  <a:noFill/>
                </a:ln>
                <a:solidFill>
                  <a:prstClr val="black"/>
                </a:solidFill>
                <a:effectLst/>
                <a:uLnTx/>
                <a:uFillTx/>
                <a:latin typeface="Calibri" panose="020F0502020204030204"/>
                <a:ea typeface="+mn-ea"/>
                <a:cs typeface="Aharoni" panose="02010803020104030203" pitchFamily="2" charset="-79"/>
              </a:rPr>
              <a:t> </a:t>
            </a:r>
            <a:r>
              <a:rPr kumimoji="0" lang="en-US" altLang="id-ID" sz="1350" b="0" i="0" u="none" strike="noStrike" kern="1200" cap="none" spc="0" normalizeH="0" baseline="0" noProof="0" dirty="0" err="1">
                <a:ln>
                  <a:noFill/>
                </a:ln>
                <a:solidFill>
                  <a:prstClr val="black"/>
                </a:solidFill>
                <a:effectLst/>
                <a:uLnTx/>
                <a:uFillTx/>
                <a:latin typeface="Calibri" panose="020F0502020204030204"/>
                <a:ea typeface="+mn-ea"/>
                <a:cs typeface="Aharoni" panose="02010803020104030203" pitchFamily="2" charset="-79"/>
              </a:rPr>
              <a:t>pihak</a:t>
            </a:r>
            <a:r>
              <a:rPr kumimoji="0" lang="en-US" altLang="id-ID" sz="1350" b="0" i="0" u="none" strike="noStrike" kern="1200" cap="none" spc="0" normalizeH="0" baseline="0" noProof="0" dirty="0">
                <a:ln>
                  <a:noFill/>
                </a:ln>
                <a:solidFill>
                  <a:prstClr val="black"/>
                </a:solidFill>
                <a:effectLst/>
                <a:uLnTx/>
                <a:uFillTx/>
                <a:latin typeface="Calibri" panose="020F0502020204030204"/>
                <a:ea typeface="+mn-ea"/>
                <a:cs typeface="Aharoni" panose="02010803020104030203" pitchFamily="2" charset="-79"/>
              </a:rPr>
              <a:t> </a:t>
            </a:r>
            <a:r>
              <a:rPr kumimoji="0" lang="en-US" altLang="id-ID" sz="1350" b="0" i="0" u="none" strike="noStrike" kern="1200" cap="none" spc="0" normalizeH="0" baseline="0" noProof="0" dirty="0" err="1">
                <a:ln>
                  <a:noFill/>
                </a:ln>
                <a:solidFill>
                  <a:prstClr val="black"/>
                </a:solidFill>
                <a:effectLst/>
                <a:uLnTx/>
                <a:uFillTx/>
                <a:latin typeface="Calibri" panose="020F0502020204030204"/>
                <a:ea typeface="+mn-ea"/>
                <a:cs typeface="Aharoni" panose="02010803020104030203" pitchFamily="2" charset="-79"/>
              </a:rPr>
              <a:t>atau</a:t>
            </a:r>
            <a:r>
              <a:rPr kumimoji="0" lang="en-US" altLang="id-ID" sz="1350" b="0" i="0" u="none" strike="noStrike" kern="1200" cap="none" spc="0" normalizeH="0" baseline="0" noProof="0" dirty="0">
                <a:ln>
                  <a:noFill/>
                </a:ln>
                <a:solidFill>
                  <a:prstClr val="black"/>
                </a:solidFill>
                <a:effectLst/>
                <a:uLnTx/>
                <a:uFillTx/>
                <a:latin typeface="Calibri" panose="020F0502020204030204"/>
                <a:ea typeface="+mn-ea"/>
                <a:cs typeface="Aharoni" panose="02010803020104030203" pitchFamily="2" charset="-79"/>
              </a:rPr>
              <a:t> </a:t>
            </a:r>
            <a:r>
              <a:rPr kumimoji="0" lang="en-US" altLang="id-ID" sz="1350" b="0" i="0" u="none" strike="noStrike" kern="1200" cap="none" spc="0" normalizeH="0" baseline="0" noProof="0" dirty="0" err="1">
                <a:ln>
                  <a:noFill/>
                </a:ln>
                <a:solidFill>
                  <a:prstClr val="black"/>
                </a:solidFill>
                <a:effectLst/>
                <a:uLnTx/>
                <a:uFillTx/>
                <a:latin typeface="Calibri" panose="020F0502020204030204"/>
                <a:ea typeface="+mn-ea"/>
                <a:cs typeface="Aharoni" panose="02010803020104030203" pitchFamily="2" charset="-79"/>
              </a:rPr>
              <a:t>lebih</a:t>
            </a:r>
            <a:r>
              <a:rPr kumimoji="0" lang="en-US" altLang="id-ID" sz="1350" b="0" i="0" u="none" strike="noStrike" kern="1200" cap="none" spc="0" normalizeH="0" baseline="0" noProof="0" dirty="0">
                <a:ln>
                  <a:noFill/>
                </a:ln>
                <a:solidFill>
                  <a:prstClr val="black"/>
                </a:solidFill>
                <a:effectLst/>
                <a:uLnTx/>
                <a:uFillTx/>
                <a:latin typeface="Calibri" panose="020F0502020204030204"/>
                <a:ea typeface="+mn-ea"/>
                <a:cs typeface="Aharoni" panose="02010803020104030203" pitchFamily="2" charset="-79"/>
              </a:rPr>
              <a:t> </a:t>
            </a:r>
            <a:r>
              <a:rPr kumimoji="0" lang="en-US" altLang="id-ID" sz="1350" b="0" i="0" u="none" strike="noStrike" kern="1200" cap="none" spc="0" normalizeH="0" baseline="0" noProof="0" dirty="0" err="1">
                <a:ln>
                  <a:noFill/>
                </a:ln>
                <a:solidFill>
                  <a:prstClr val="black"/>
                </a:solidFill>
                <a:effectLst/>
                <a:uLnTx/>
                <a:uFillTx/>
                <a:latin typeface="Calibri" panose="020F0502020204030204"/>
                <a:ea typeface="+mn-ea"/>
                <a:cs typeface="Aharoni" panose="02010803020104030203" pitchFamily="2" charset="-79"/>
              </a:rPr>
              <a:t>mengukur</a:t>
            </a:r>
            <a:r>
              <a:rPr kumimoji="0" lang="en-US" altLang="id-ID" sz="1350" b="0" i="0" u="none" strike="noStrike" kern="1200" cap="none" spc="0" normalizeH="0" baseline="0" noProof="0" dirty="0">
                <a:ln>
                  <a:noFill/>
                </a:ln>
                <a:solidFill>
                  <a:prstClr val="black"/>
                </a:solidFill>
                <a:effectLst/>
                <a:uLnTx/>
                <a:uFillTx/>
                <a:latin typeface="Calibri" panose="020F0502020204030204"/>
                <a:ea typeface="+mn-ea"/>
                <a:cs typeface="Aharoni" panose="02010803020104030203" pitchFamily="2" charset="-79"/>
              </a:rPr>
              <a:t> </a:t>
            </a:r>
            <a:r>
              <a:rPr kumimoji="0" lang="en-US" altLang="id-ID" sz="1350" b="0" i="0" u="none" strike="noStrike" kern="1200" cap="none" spc="0" normalizeH="0" baseline="0" noProof="0" dirty="0" err="1">
                <a:ln>
                  <a:noFill/>
                </a:ln>
                <a:solidFill>
                  <a:prstClr val="black"/>
                </a:solidFill>
                <a:effectLst/>
                <a:uLnTx/>
                <a:uFillTx/>
                <a:latin typeface="Calibri" panose="020F0502020204030204"/>
                <a:ea typeface="+mn-ea"/>
                <a:cs typeface="Aharoni" panose="02010803020104030203" pitchFamily="2" charset="-79"/>
              </a:rPr>
              <a:t>hasilnya</a:t>
            </a:r>
            <a:r>
              <a:rPr kumimoji="0" lang="en-US" altLang="id-ID" sz="1350" b="0" i="0" u="none" strike="noStrike" kern="1200" cap="none" spc="0" normalizeH="0" baseline="0" noProof="0" dirty="0">
                <a:ln>
                  <a:noFill/>
                </a:ln>
                <a:solidFill>
                  <a:prstClr val="black"/>
                </a:solidFill>
                <a:effectLst/>
                <a:uLnTx/>
                <a:uFillTx/>
                <a:latin typeface="Calibri" panose="020F0502020204030204"/>
                <a:ea typeface="+mn-ea"/>
                <a:cs typeface="Aharoni" panose="02010803020104030203" pitchFamily="2" charset="-79"/>
              </a:rPr>
              <a:t> </a:t>
            </a:r>
            <a:r>
              <a:rPr kumimoji="0" lang="en-US" altLang="id-ID" sz="1350" b="0" i="0" u="none" strike="noStrike" kern="1200" cap="none" spc="0" normalizeH="0" baseline="0" noProof="0" dirty="0" err="1">
                <a:ln>
                  <a:noFill/>
                </a:ln>
                <a:solidFill>
                  <a:prstClr val="black"/>
                </a:solidFill>
                <a:effectLst/>
                <a:uLnTx/>
                <a:uFillTx/>
                <a:latin typeface="Calibri" panose="020F0502020204030204"/>
                <a:ea typeface="+mn-ea"/>
                <a:cs typeface="Aharoni" panose="02010803020104030203" pitchFamily="2" charset="-79"/>
              </a:rPr>
              <a:t>akan</a:t>
            </a:r>
            <a:r>
              <a:rPr kumimoji="0" lang="en-US" altLang="id-ID" sz="1350" b="0" i="0" u="none" strike="noStrike" kern="1200" cap="none" spc="0" normalizeH="0" baseline="0" noProof="0" dirty="0">
                <a:ln>
                  <a:noFill/>
                </a:ln>
                <a:solidFill>
                  <a:prstClr val="black"/>
                </a:solidFill>
                <a:effectLst/>
                <a:uLnTx/>
                <a:uFillTx/>
                <a:latin typeface="Calibri" panose="020F0502020204030204"/>
                <a:ea typeface="+mn-ea"/>
                <a:cs typeface="Aharoni" panose="02010803020104030203" pitchFamily="2" charset="-79"/>
              </a:rPr>
              <a:t> </a:t>
            </a:r>
            <a:r>
              <a:rPr kumimoji="0" lang="en-US" altLang="id-ID" sz="1350" b="0" i="0" u="none" strike="noStrike" kern="1200" cap="none" spc="0" normalizeH="0" baseline="0" noProof="0" dirty="0" err="1">
                <a:ln>
                  <a:noFill/>
                </a:ln>
                <a:solidFill>
                  <a:prstClr val="black"/>
                </a:solidFill>
                <a:effectLst/>
                <a:uLnTx/>
                <a:uFillTx/>
                <a:latin typeface="Calibri" panose="020F0502020204030204"/>
                <a:ea typeface="+mn-ea"/>
                <a:cs typeface="Aharoni" panose="02010803020104030203" pitchFamily="2" charset="-79"/>
              </a:rPr>
              <a:t>sama</a:t>
            </a:r>
            <a:r>
              <a:rPr kumimoji="0" lang="en-US" altLang="id-ID" sz="1350" b="0" i="0" u="none" strike="noStrike" kern="1200" cap="none" spc="0" normalizeH="0" baseline="0" noProof="0" dirty="0">
                <a:ln>
                  <a:noFill/>
                </a:ln>
                <a:solidFill>
                  <a:prstClr val="black"/>
                </a:solidFill>
                <a:effectLst/>
                <a:uLnTx/>
                <a:uFillTx/>
                <a:latin typeface="Calibri" panose="020F0502020204030204"/>
                <a:ea typeface="+mn-ea"/>
                <a:cs typeface="Aharoni" panose="02010803020104030203" pitchFamily="2" charset="-79"/>
              </a:rPr>
              <a:t> </a:t>
            </a:r>
          </a:p>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defRPr/>
            </a:pPr>
            <a:r>
              <a:rPr kumimoji="0" lang="en-US" altLang="id-ID" sz="1350" b="1" i="0" u="none" strike="noStrike" kern="1200" cap="none" spc="0" normalizeH="0" baseline="0" noProof="0" dirty="0" err="1">
                <a:ln>
                  <a:noFill/>
                </a:ln>
                <a:solidFill>
                  <a:prstClr val="black"/>
                </a:solidFill>
                <a:effectLst/>
                <a:uLnTx/>
                <a:uFillTx/>
                <a:latin typeface="Calibri" panose="020F0502020204030204"/>
                <a:ea typeface="+mn-ea"/>
                <a:cs typeface="Aharoni" panose="02010803020104030203" pitchFamily="2" charset="-79"/>
              </a:rPr>
              <a:t>Dapat</a:t>
            </a:r>
            <a:r>
              <a:rPr kumimoji="0" lang="en-US" altLang="id-ID" sz="1350" b="1" i="0" u="none" strike="noStrike" kern="1200" cap="none" spc="0" normalizeH="0" baseline="0" noProof="0" dirty="0">
                <a:ln>
                  <a:noFill/>
                </a:ln>
                <a:solidFill>
                  <a:prstClr val="black"/>
                </a:solidFill>
                <a:effectLst/>
                <a:uLnTx/>
                <a:uFillTx/>
                <a:latin typeface="Calibri" panose="020F0502020204030204"/>
                <a:ea typeface="+mn-ea"/>
                <a:cs typeface="Aharoni" panose="02010803020104030203" pitchFamily="2" charset="-79"/>
              </a:rPr>
              <a:t> </a:t>
            </a:r>
            <a:r>
              <a:rPr kumimoji="0" lang="en-US" altLang="id-ID" sz="1350" b="1" i="0" u="none" strike="noStrike" kern="1200" cap="none" spc="0" normalizeH="0" baseline="0" noProof="0" dirty="0" err="1">
                <a:ln>
                  <a:noFill/>
                </a:ln>
                <a:solidFill>
                  <a:prstClr val="black"/>
                </a:solidFill>
                <a:effectLst/>
                <a:uLnTx/>
                <a:uFillTx/>
                <a:latin typeface="Calibri" panose="020F0502020204030204"/>
                <a:ea typeface="+mn-ea"/>
                <a:cs typeface="Aharoni" panose="02010803020104030203" pitchFamily="2" charset="-79"/>
              </a:rPr>
              <a:t>dicapai</a:t>
            </a:r>
            <a:r>
              <a:rPr kumimoji="0" lang="en-US" altLang="id-ID" sz="1350" b="1" i="0" u="none" strike="noStrike" kern="1200" cap="none" spc="0" normalizeH="0" baseline="0" noProof="0" dirty="0">
                <a:ln>
                  <a:noFill/>
                </a:ln>
                <a:solidFill>
                  <a:prstClr val="black"/>
                </a:solidFill>
                <a:effectLst/>
                <a:uLnTx/>
                <a:uFillTx/>
                <a:latin typeface="Calibri" panose="020F0502020204030204"/>
                <a:ea typeface="+mn-ea"/>
                <a:cs typeface="Aharoni" panose="02010803020104030203" pitchFamily="2" charset="-79"/>
              </a:rPr>
              <a:t> (</a:t>
            </a:r>
            <a:r>
              <a:rPr kumimoji="0" lang="en-US" altLang="id-ID" sz="1350" b="1" i="1" u="none" strike="noStrike" kern="1200" cap="none" spc="0" normalizeH="0" baseline="0" noProof="0" dirty="0">
                <a:ln>
                  <a:noFill/>
                </a:ln>
                <a:solidFill>
                  <a:prstClr val="black"/>
                </a:solidFill>
                <a:effectLst/>
                <a:uLnTx/>
                <a:uFillTx/>
                <a:latin typeface="Calibri" panose="020F0502020204030204"/>
                <a:ea typeface="+mn-ea"/>
                <a:cs typeface="Aharoni" panose="02010803020104030203" pitchFamily="2" charset="-79"/>
              </a:rPr>
              <a:t>Attainable</a:t>
            </a:r>
            <a:r>
              <a:rPr kumimoji="0" lang="en-US" altLang="id-ID" sz="1350" b="1" i="0" u="none" strike="noStrike" kern="1200" cap="none" spc="0" normalizeH="0" baseline="0" noProof="0" dirty="0">
                <a:ln>
                  <a:noFill/>
                </a:ln>
                <a:solidFill>
                  <a:prstClr val="black"/>
                </a:solidFill>
                <a:effectLst/>
                <a:uLnTx/>
                <a:uFillTx/>
                <a:latin typeface="Calibri" panose="020F0502020204030204"/>
                <a:ea typeface="+mn-ea"/>
                <a:cs typeface="Aharoni" panose="02010803020104030203" pitchFamily="2" charset="-79"/>
              </a:rPr>
              <a:t>)</a:t>
            </a:r>
            <a:r>
              <a:rPr kumimoji="0" lang="en-US" altLang="id-ID" sz="1350" b="0" i="0" u="none" strike="noStrike" kern="1200" cap="none" spc="0" normalizeH="0" baseline="0" noProof="0" dirty="0">
                <a:ln>
                  <a:noFill/>
                </a:ln>
                <a:solidFill>
                  <a:prstClr val="black"/>
                </a:solidFill>
                <a:effectLst/>
                <a:uLnTx/>
                <a:uFillTx/>
                <a:latin typeface="Calibri" panose="020F0502020204030204"/>
                <a:ea typeface="+mn-ea"/>
                <a:cs typeface="Aharoni" panose="02010803020104030203" pitchFamily="2" charset="-79"/>
              </a:rPr>
              <a:t>&gt; IK </a:t>
            </a:r>
            <a:r>
              <a:rPr kumimoji="0" lang="en-US" altLang="id-ID" sz="1350" b="0" i="0" u="none" strike="noStrike" kern="1200" cap="none" spc="0" normalizeH="0" baseline="0" noProof="0" dirty="0" err="1">
                <a:ln>
                  <a:noFill/>
                </a:ln>
                <a:solidFill>
                  <a:prstClr val="black"/>
                </a:solidFill>
                <a:effectLst/>
                <a:uLnTx/>
                <a:uFillTx/>
                <a:latin typeface="Calibri" panose="020F0502020204030204"/>
                <a:ea typeface="+mn-ea"/>
                <a:cs typeface="Aharoni" panose="02010803020104030203" pitchFamily="2" charset="-79"/>
              </a:rPr>
              <a:t>dalam</a:t>
            </a:r>
            <a:r>
              <a:rPr kumimoji="0" lang="en-US" altLang="id-ID" sz="1350" b="0" i="0" u="none" strike="noStrike" kern="1200" cap="none" spc="0" normalizeH="0" baseline="0" noProof="0" dirty="0">
                <a:ln>
                  <a:noFill/>
                </a:ln>
                <a:solidFill>
                  <a:prstClr val="black"/>
                </a:solidFill>
                <a:effectLst/>
                <a:uLnTx/>
                <a:uFillTx/>
                <a:latin typeface="Calibri" panose="020F0502020204030204"/>
                <a:ea typeface="+mn-ea"/>
                <a:cs typeface="Aharoni" panose="02010803020104030203" pitchFamily="2" charset="-79"/>
              </a:rPr>
              <a:t> </a:t>
            </a:r>
            <a:r>
              <a:rPr kumimoji="0" lang="en-US" altLang="id-ID" sz="1350" b="0" i="0" u="none" strike="noStrike" kern="1200" cap="none" spc="0" normalizeH="0" baseline="0" noProof="0" dirty="0" err="1">
                <a:ln>
                  <a:noFill/>
                </a:ln>
                <a:solidFill>
                  <a:prstClr val="black"/>
                </a:solidFill>
                <a:effectLst/>
                <a:uLnTx/>
                <a:uFillTx/>
                <a:latin typeface="Calibri" panose="020F0502020204030204"/>
                <a:ea typeface="+mn-ea"/>
                <a:cs typeface="Aharoni" panose="02010803020104030203" pitchFamily="2" charset="-79"/>
              </a:rPr>
              <a:t>lingkup</a:t>
            </a:r>
            <a:r>
              <a:rPr kumimoji="0" lang="en-US" altLang="id-ID" sz="1350" b="0" i="0" u="none" strike="noStrike" kern="1200" cap="none" spc="0" normalizeH="0" baseline="0" noProof="0" dirty="0">
                <a:ln>
                  <a:noFill/>
                </a:ln>
                <a:solidFill>
                  <a:prstClr val="black"/>
                </a:solidFill>
                <a:effectLst/>
                <a:uLnTx/>
                <a:uFillTx/>
                <a:latin typeface="Calibri" panose="020F0502020204030204"/>
                <a:ea typeface="+mn-ea"/>
                <a:cs typeface="Aharoni" panose="02010803020104030203" pitchFamily="2" charset="-79"/>
              </a:rPr>
              <a:t> </a:t>
            </a:r>
            <a:r>
              <a:rPr kumimoji="0" lang="en-US" altLang="id-ID" sz="1350" b="0" i="0" u="none" strike="noStrike" kern="1200" cap="none" spc="0" normalizeH="0" baseline="0" noProof="0" dirty="0" err="1">
                <a:ln>
                  <a:noFill/>
                </a:ln>
                <a:solidFill>
                  <a:prstClr val="black"/>
                </a:solidFill>
                <a:effectLst/>
                <a:uLnTx/>
                <a:uFillTx/>
                <a:latin typeface="Calibri" panose="020F0502020204030204"/>
                <a:ea typeface="+mn-ea"/>
                <a:cs typeface="Aharoni" panose="02010803020104030203" pitchFamily="2" charset="-79"/>
              </a:rPr>
              <a:t>kendali</a:t>
            </a:r>
            <a:r>
              <a:rPr kumimoji="0" lang="en-US" altLang="id-ID" sz="1350" b="0" i="0" u="none" strike="noStrike" kern="1200" cap="none" spc="0" normalizeH="0" baseline="0" noProof="0" dirty="0">
                <a:ln>
                  <a:noFill/>
                </a:ln>
                <a:solidFill>
                  <a:prstClr val="black"/>
                </a:solidFill>
                <a:effectLst/>
                <a:uLnTx/>
                <a:uFillTx/>
                <a:latin typeface="Calibri" panose="020F0502020204030204"/>
                <a:ea typeface="+mn-ea"/>
                <a:cs typeface="Aharoni" panose="02010803020104030203" pitchFamily="2" charset="-79"/>
              </a:rPr>
              <a:t> </a:t>
            </a:r>
            <a:r>
              <a:rPr kumimoji="0" lang="en-US" altLang="id-ID" sz="1350" b="0" i="0" u="none" strike="noStrike" kern="1200" cap="none" spc="0" normalizeH="0" baseline="0" noProof="0" dirty="0" err="1">
                <a:ln>
                  <a:noFill/>
                </a:ln>
                <a:solidFill>
                  <a:prstClr val="black"/>
                </a:solidFill>
                <a:effectLst/>
                <a:uLnTx/>
                <a:uFillTx/>
                <a:latin typeface="Calibri" panose="020F0502020204030204"/>
                <a:ea typeface="+mn-ea"/>
                <a:cs typeface="Aharoni" panose="02010803020104030203" pitchFamily="2" charset="-79"/>
              </a:rPr>
              <a:t>sesuai</a:t>
            </a:r>
            <a:r>
              <a:rPr kumimoji="0" lang="en-US" altLang="id-ID" sz="1350" b="0" i="0" u="none" strike="noStrike" kern="1200" cap="none" spc="0" normalizeH="0" baseline="0" noProof="0" dirty="0">
                <a:ln>
                  <a:noFill/>
                </a:ln>
                <a:solidFill>
                  <a:prstClr val="black"/>
                </a:solidFill>
                <a:effectLst/>
                <a:uLnTx/>
                <a:uFillTx/>
                <a:latin typeface="Calibri" panose="020F0502020204030204"/>
                <a:ea typeface="+mn-ea"/>
                <a:cs typeface="Aharoni" panose="02010803020104030203" pitchFamily="2" charset="-79"/>
              </a:rPr>
              <a:t> </a:t>
            </a:r>
            <a:r>
              <a:rPr kumimoji="0" lang="en-US" altLang="id-ID" sz="1350" b="0" i="0" u="none" strike="noStrike" kern="1200" cap="none" spc="0" normalizeH="0" baseline="0" noProof="0" dirty="0" err="1">
                <a:ln>
                  <a:noFill/>
                </a:ln>
                <a:solidFill>
                  <a:prstClr val="black"/>
                </a:solidFill>
                <a:effectLst/>
                <a:uLnTx/>
                <a:uFillTx/>
                <a:latin typeface="Calibri" panose="020F0502020204030204"/>
                <a:ea typeface="+mn-ea"/>
                <a:cs typeface="Aharoni" panose="02010803020104030203" pitchFamily="2" charset="-79"/>
              </a:rPr>
              <a:t>tupoksi</a:t>
            </a:r>
            <a:r>
              <a:rPr kumimoji="0" lang="en-US" altLang="id-ID" sz="1350" b="0" i="0" u="none" strike="noStrike" kern="1200" cap="none" spc="0" normalizeH="0" baseline="0" noProof="0" dirty="0">
                <a:ln>
                  <a:noFill/>
                </a:ln>
                <a:solidFill>
                  <a:prstClr val="black"/>
                </a:solidFill>
                <a:effectLst/>
                <a:uLnTx/>
                <a:uFillTx/>
                <a:latin typeface="Calibri" panose="020F0502020204030204"/>
                <a:ea typeface="+mn-ea"/>
                <a:cs typeface="Aharoni" panose="02010803020104030203" pitchFamily="2" charset="-79"/>
              </a:rPr>
              <a:t> dan </a:t>
            </a:r>
            <a:r>
              <a:rPr kumimoji="0" lang="en-US" altLang="id-ID" sz="1350" b="0" i="0" u="none" strike="noStrike" kern="1200" cap="none" spc="0" normalizeH="0" baseline="0" noProof="0" dirty="0" err="1">
                <a:ln>
                  <a:noFill/>
                </a:ln>
                <a:solidFill>
                  <a:prstClr val="black"/>
                </a:solidFill>
                <a:effectLst/>
                <a:uLnTx/>
                <a:uFillTx/>
                <a:latin typeface="Calibri" panose="020F0502020204030204"/>
                <a:ea typeface="+mn-ea"/>
                <a:cs typeface="Aharoni" panose="02010803020104030203" pitchFamily="2" charset="-79"/>
              </a:rPr>
              <a:t>mampu</a:t>
            </a:r>
            <a:r>
              <a:rPr kumimoji="0" lang="en-US" altLang="id-ID" sz="1350" b="0" i="0" u="none" strike="noStrike" kern="1200" cap="none" spc="0" normalizeH="0" baseline="0" noProof="0" dirty="0">
                <a:ln>
                  <a:noFill/>
                </a:ln>
                <a:solidFill>
                  <a:prstClr val="black"/>
                </a:solidFill>
                <a:effectLst/>
                <a:uLnTx/>
                <a:uFillTx/>
                <a:latin typeface="Calibri" panose="020F0502020204030204"/>
                <a:ea typeface="+mn-ea"/>
                <a:cs typeface="Aharoni" panose="02010803020104030203" pitchFamily="2" charset="-79"/>
              </a:rPr>
              <a:t> </a:t>
            </a:r>
            <a:r>
              <a:rPr kumimoji="0" lang="en-US" altLang="id-ID" sz="1350" b="0" i="0" u="none" strike="noStrike" kern="1200" cap="none" spc="0" normalizeH="0" baseline="0" noProof="0" dirty="0" err="1">
                <a:ln>
                  <a:noFill/>
                </a:ln>
                <a:solidFill>
                  <a:prstClr val="black"/>
                </a:solidFill>
                <a:effectLst/>
                <a:uLnTx/>
                <a:uFillTx/>
                <a:latin typeface="Calibri" panose="020F0502020204030204"/>
                <a:ea typeface="+mn-ea"/>
                <a:cs typeface="Aharoni" panose="02010803020104030203" pitchFamily="2" charset="-79"/>
              </a:rPr>
              <a:t>menyediakan</a:t>
            </a:r>
            <a:r>
              <a:rPr kumimoji="0" lang="en-US" altLang="id-ID" sz="1350" b="0" i="0" u="none" strike="noStrike" kern="1200" cap="none" spc="0" normalizeH="0" baseline="0" noProof="0" dirty="0">
                <a:ln>
                  <a:noFill/>
                </a:ln>
                <a:solidFill>
                  <a:prstClr val="black"/>
                </a:solidFill>
                <a:effectLst/>
                <a:uLnTx/>
                <a:uFillTx/>
                <a:latin typeface="Calibri" panose="020F0502020204030204"/>
                <a:ea typeface="+mn-ea"/>
                <a:cs typeface="Aharoni" panose="02010803020104030203" pitchFamily="2" charset="-79"/>
              </a:rPr>
              <a:t> </a:t>
            </a:r>
            <a:r>
              <a:rPr kumimoji="0" lang="en-US" altLang="id-ID" sz="1350" b="0" i="0" u="none" strike="noStrike" kern="1200" cap="none" spc="0" normalizeH="0" baseline="0" noProof="0" dirty="0" err="1">
                <a:ln>
                  <a:noFill/>
                </a:ln>
                <a:solidFill>
                  <a:prstClr val="black"/>
                </a:solidFill>
                <a:effectLst/>
                <a:uLnTx/>
                <a:uFillTx/>
                <a:latin typeface="Calibri" panose="020F0502020204030204"/>
                <a:ea typeface="+mn-ea"/>
                <a:cs typeface="Aharoni" panose="02010803020104030203" pitchFamily="2" charset="-79"/>
              </a:rPr>
              <a:t>datanya</a:t>
            </a:r>
            <a:r>
              <a:rPr kumimoji="0" lang="en-US" altLang="id-ID" sz="1350" b="0" i="0" u="none" strike="noStrike" kern="1200" cap="none" spc="0" normalizeH="0" baseline="0" noProof="0" dirty="0">
                <a:ln>
                  <a:noFill/>
                </a:ln>
                <a:solidFill>
                  <a:prstClr val="black"/>
                </a:solidFill>
                <a:effectLst/>
                <a:uLnTx/>
                <a:uFillTx/>
                <a:latin typeface="Calibri" panose="020F0502020204030204"/>
                <a:ea typeface="+mn-ea"/>
                <a:cs typeface="Aharoni" panose="02010803020104030203" pitchFamily="2" charset="-79"/>
              </a:rPr>
              <a:t> </a:t>
            </a:r>
            <a:r>
              <a:rPr kumimoji="0" lang="en-US" altLang="id-ID" sz="1350" b="0" i="0" u="none" strike="noStrike" kern="1200" cap="none" spc="0" normalizeH="0" baseline="0" noProof="0" dirty="0" err="1">
                <a:ln>
                  <a:noFill/>
                </a:ln>
                <a:solidFill>
                  <a:prstClr val="black"/>
                </a:solidFill>
                <a:effectLst/>
                <a:uLnTx/>
                <a:uFillTx/>
                <a:latin typeface="Calibri" panose="020F0502020204030204"/>
                <a:ea typeface="+mn-ea"/>
                <a:cs typeface="Aharoni" panose="02010803020104030203" pitchFamily="2" charset="-79"/>
              </a:rPr>
              <a:t>secara</a:t>
            </a:r>
            <a:r>
              <a:rPr kumimoji="0" lang="en-US" altLang="id-ID" sz="1350" b="0" i="0" u="none" strike="noStrike" kern="1200" cap="none" spc="0" normalizeH="0" baseline="0" noProof="0" dirty="0">
                <a:ln>
                  <a:noFill/>
                </a:ln>
                <a:solidFill>
                  <a:prstClr val="black"/>
                </a:solidFill>
                <a:effectLst/>
                <a:uLnTx/>
                <a:uFillTx/>
                <a:latin typeface="Calibri" panose="020F0502020204030204"/>
                <a:ea typeface="+mn-ea"/>
                <a:cs typeface="Aharoni" panose="02010803020104030203" pitchFamily="2" charset="-79"/>
              </a:rPr>
              <a:t> </a:t>
            </a:r>
            <a:r>
              <a:rPr kumimoji="0" lang="en-US" altLang="id-ID" sz="1350" b="0" i="0" u="none" strike="noStrike" kern="1200" cap="none" spc="0" normalizeH="0" baseline="0" noProof="0" dirty="0" err="1">
                <a:ln>
                  <a:noFill/>
                </a:ln>
                <a:solidFill>
                  <a:prstClr val="black"/>
                </a:solidFill>
                <a:effectLst/>
                <a:uLnTx/>
                <a:uFillTx/>
                <a:latin typeface="Calibri" panose="020F0502020204030204"/>
                <a:ea typeface="+mn-ea"/>
                <a:cs typeface="Aharoni" panose="02010803020104030203" pitchFamily="2" charset="-79"/>
              </a:rPr>
              <a:t>tepat</a:t>
            </a:r>
            <a:r>
              <a:rPr kumimoji="0" lang="en-US" altLang="id-ID" sz="1350" b="0" i="0" u="none" strike="noStrike" kern="1200" cap="none" spc="0" normalizeH="0" baseline="0" noProof="0" dirty="0">
                <a:ln>
                  <a:noFill/>
                </a:ln>
                <a:solidFill>
                  <a:prstClr val="black"/>
                </a:solidFill>
                <a:effectLst/>
                <a:uLnTx/>
                <a:uFillTx/>
                <a:latin typeface="Calibri" panose="020F0502020204030204"/>
                <a:ea typeface="+mn-ea"/>
                <a:cs typeface="Aharoni" panose="02010803020104030203" pitchFamily="2" charset="-79"/>
              </a:rPr>
              <a:t> dan </a:t>
            </a:r>
            <a:r>
              <a:rPr kumimoji="0" lang="en-US" altLang="id-ID" sz="1350" b="0" i="0" u="none" strike="noStrike" kern="1200" cap="none" spc="0" normalizeH="0" baseline="0" noProof="0" dirty="0" err="1">
                <a:ln>
                  <a:noFill/>
                </a:ln>
                <a:solidFill>
                  <a:prstClr val="black"/>
                </a:solidFill>
                <a:effectLst/>
                <a:uLnTx/>
                <a:uFillTx/>
                <a:latin typeface="Calibri" panose="020F0502020204030204"/>
                <a:ea typeface="+mn-ea"/>
                <a:cs typeface="Aharoni" panose="02010803020104030203" pitchFamily="2" charset="-79"/>
              </a:rPr>
              <a:t>akurat</a:t>
            </a:r>
            <a:r>
              <a:rPr kumimoji="0" lang="en-US" altLang="id-ID" sz="1350" b="0" i="0" u="none" strike="noStrike" kern="1200" cap="none" spc="0" normalizeH="0" baseline="0" noProof="0" dirty="0">
                <a:ln>
                  <a:noFill/>
                </a:ln>
                <a:solidFill>
                  <a:prstClr val="black"/>
                </a:solidFill>
                <a:effectLst/>
                <a:uLnTx/>
                <a:uFillTx/>
                <a:latin typeface="Calibri" panose="020F0502020204030204"/>
                <a:ea typeface="+mn-ea"/>
                <a:cs typeface="Aharoni" panose="02010803020104030203" pitchFamily="2" charset="-79"/>
              </a:rPr>
              <a:t> </a:t>
            </a:r>
          </a:p>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defRPr/>
            </a:pPr>
            <a:r>
              <a:rPr kumimoji="0" lang="en-US" altLang="id-ID" sz="1350" b="1" i="0" u="none" strike="noStrike" kern="1200" cap="none" spc="0" normalizeH="0" baseline="0" noProof="0" dirty="0" err="1">
                <a:ln>
                  <a:noFill/>
                </a:ln>
                <a:solidFill>
                  <a:prstClr val="black"/>
                </a:solidFill>
                <a:effectLst/>
                <a:uLnTx/>
                <a:uFillTx/>
                <a:latin typeface="Calibri" panose="020F0502020204030204"/>
                <a:ea typeface="+mn-ea"/>
                <a:cs typeface="Aharoni" panose="02010803020104030203" pitchFamily="2" charset="-79"/>
              </a:rPr>
              <a:t>Sesuai</a:t>
            </a:r>
            <a:r>
              <a:rPr kumimoji="0" lang="en-US" altLang="id-ID" sz="1350" b="1" i="0" u="none" strike="noStrike" kern="1200" cap="none" spc="0" normalizeH="0" baseline="0" noProof="0" dirty="0">
                <a:ln>
                  <a:noFill/>
                </a:ln>
                <a:solidFill>
                  <a:prstClr val="black"/>
                </a:solidFill>
                <a:effectLst/>
                <a:uLnTx/>
                <a:uFillTx/>
                <a:latin typeface="Calibri" panose="020F0502020204030204"/>
                <a:ea typeface="+mn-ea"/>
                <a:cs typeface="Aharoni" panose="02010803020104030203" pitchFamily="2" charset="-79"/>
              </a:rPr>
              <a:t> </a:t>
            </a:r>
            <a:r>
              <a:rPr kumimoji="0" lang="en-US" altLang="id-ID" sz="1350" b="1" i="0" u="none" strike="noStrike" kern="1200" cap="none" spc="0" normalizeH="0" baseline="0" noProof="0" dirty="0" err="1">
                <a:ln>
                  <a:noFill/>
                </a:ln>
                <a:solidFill>
                  <a:prstClr val="black"/>
                </a:solidFill>
                <a:effectLst/>
                <a:uLnTx/>
                <a:uFillTx/>
                <a:latin typeface="Calibri" panose="020F0502020204030204"/>
                <a:ea typeface="+mn-ea"/>
                <a:cs typeface="Aharoni" panose="02010803020104030203" pitchFamily="2" charset="-79"/>
              </a:rPr>
              <a:t>dengan</a:t>
            </a:r>
            <a:r>
              <a:rPr kumimoji="0" lang="en-US" altLang="id-ID" sz="1350" b="1" i="0" u="none" strike="noStrike" kern="1200" cap="none" spc="0" normalizeH="0" baseline="0" noProof="0" dirty="0">
                <a:ln>
                  <a:noFill/>
                </a:ln>
                <a:solidFill>
                  <a:prstClr val="black"/>
                </a:solidFill>
                <a:effectLst/>
                <a:uLnTx/>
                <a:uFillTx/>
                <a:latin typeface="Calibri" panose="020F0502020204030204"/>
                <a:ea typeface="+mn-ea"/>
                <a:cs typeface="Aharoni" panose="02010803020104030203" pitchFamily="2" charset="-79"/>
              </a:rPr>
              <a:t> </a:t>
            </a:r>
            <a:r>
              <a:rPr kumimoji="0" lang="en-US" altLang="id-ID" sz="1350" b="1" i="0" u="none" strike="noStrike" kern="1200" cap="none" spc="0" normalizeH="0" baseline="0" noProof="0" dirty="0" err="1">
                <a:ln>
                  <a:noFill/>
                </a:ln>
                <a:solidFill>
                  <a:prstClr val="black"/>
                </a:solidFill>
                <a:effectLst/>
                <a:uLnTx/>
                <a:uFillTx/>
                <a:latin typeface="Calibri" panose="020F0502020204030204"/>
                <a:ea typeface="+mn-ea"/>
                <a:cs typeface="Aharoni" panose="02010803020104030203" pitchFamily="2" charset="-79"/>
              </a:rPr>
              <a:t>kinerja</a:t>
            </a:r>
            <a:r>
              <a:rPr kumimoji="0" lang="en-US" altLang="id-ID" sz="1350" b="1" i="0" u="none" strike="noStrike" kern="1200" cap="none" spc="0" normalizeH="0" baseline="0" noProof="0" dirty="0">
                <a:ln>
                  <a:noFill/>
                </a:ln>
                <a:solidFill>
                  <a:prstClr val="black"/>
                </a:solidFill>
                <a:effectLst/>
                <a:uLnTx/>
                <a:uFillTx/>
                <a:latin typeface="Calibri" panose="020F0502020204030204"/>
                <a:ea typeface="+mn-ea"/>
                <a:cs typeface="Aharoni" panose="02010803020104030203" pitchFamily="2" charset="-79"/>
              </a:rPr>
              <a:t> </a:t>
            </a:r>
            <a:r>
              <a:rPr kumimoji="0" lang="en-US" altLang="id-ID" sz="1350" b="1" i="0" u="none" strike="noStrike" kern="1200" cap="none" spc="0" normalizeH="0" baseline="0" noProof="0" dirty="0" err="1">
                <a:ln>
                  <a:noFill/>
                </a:ln>
                <a:solidFill>
                  <a:prstClr val="black"/>
                </a:solidFill>
                <a:effectLst/>
                <a:uLnTx/>
                <a:uFillTx/>
                <a:latin typeface="Calibri" panose="020F0502020204030204"/>
                <a:ea typeface="+mn-ea"/>
                <a:cs typeface="Aharoni" panose="02010803020104030203" pitchFamily="2" charset="-79"/>
              </a:rPr>
              <a:t>atau</a:t>
            </a:r>
            <a:r>
              <a:rPr kumimoji="0" lang="en-US" altLang="id-ID" sz="1350" b="1" i="0" u="none" strike="noStrike" kern="1200" cap="none" spc="0" normalizeH="0" baseline="0" noProof="0" dirty="0">
                <a:ln>
                  <a:noFill/>
                </a:ln>
                <a:solidFill>
                  <a:prstClr val="black"/>
                </a:solidFill>
                <a:effectLst/>
                <a:uLnTx/>
                <a:uFillTx/>
                <a:latin typeface="Calibri" panose="020F0502020204030204"/>
                <a:ea typeface="+mn-ea"/>
                <a:cs typeface="Aharoni" panose="02010803020104030203" pitchFamily="2" charset="-79"/>
              </a:rPr>
              <a:t> </a:t>
            </a:r>
            <a:r>
              <a:rPr kumimoji="0" lang="en-US" altLang="id-ID" sz="1350" b="1" i="0" u="none" strike="noStrike" kern="1200" cap="none" spc="0" normalizeH="0" baseline="0" noProof="0" dirty="0" err="1">
                <a:ln>
                  <a:noFill/>
                </a:ln>
                <a:solidFill>
                  <a:prstClr val="black"/>
                </a:solidFill>
                <a:effectLst/>
                <a:uLnTx/>
                <a:uFillTx/>
                <a:latin typeface="Calibri" panose="020F0502020204030204"/>
                <a:ea typeface="+mn-ea"/>
                <a:cs typeface="Aharoni" panose="02010803020104030203" pitchFamily="2" charset="-79"/>
              </a:rPr>
              <a:t>hasil</a:t>
            </a:r>
            <a:r>
              <a:rPr kumimoji="0" lang="en-US" altLang="id-ID" sz="1350" b="1" i="0" u="none" strike="noStrike" kern="1200" cap="none" spc="0" normalizeH="0" baseline="0" noProof="0" dirty="0">
                <a:ln>
                  <a:noFill/>
                </a:ln>
                <a:solidFill>
                  <a:prstClr val="black"/>
                </a:solidFill>
                <a:effectLst/>
                <a:uLnTx/>
                <a:uFillTx/>
                <a:latin typeface="Calibri" panose="020F0502020204030204"/>
                <a:ea typeface="+mn-ea"/>
                <a:cs typeface="Aharoni" panose="02010803020104030203" pitchFamily="2" charset="-79"/>
              </a:rPr>
              <a:t> yang </a:t>
            </a:r>
            <a:r>
              <a:rPr kumimoji="0" lang="en-US" altLang="id-ID" sz="1350" b="1" i="0" u="none" strike="noStrike" kern="1200" cap="none" spc="0" normalizeH="0" baseline="0" noProof="0" dirty="0" err="1">
                <a:ln>
                  <a:noFill/>
                </a:ln>
                <a:solidFill>
                  <a:prstClr val="black"/>
                </a:solidFill>
                <a:effectLst/>
                <a:uLnTx/>
                <a:uFillTx/>
                <a:latin typeface="Calibri" panose="020F0502020204030204"/>
                <a:ea typeface="+mn-ea"/>
                <a:cs typeface="Aharoni" panose="02010803020104030203" pitchFamily="2" charset="-79"/>
              </a:rPr>
              <a:t>diukur</a:t>
            </a:r>
            <a:r>
              <a:rPr kumimoji="0" lang="en-US" altLang="id-ID" sz="1350" b="1" i="0" u="none" strike="noStrike" kern="1200" cap="none" spc="0" normalizeH="0" baseline="0" noProof="0" dirty="0">
                <a:ln>
                  <a:noFill/>
                </a:ln>
                <a:solidFill>
                  <a:prstClr val="black"/>
                </a:solidFill>
                <a:effectLst/>
                <a:uLnTx/>
                <a:uFillTx/>
                <a:latin typeface="Calibri" panose="020F0502020204030204"/>
                <a:ea typeface="+mn-ea"/>
                <a:cs typeface="Aharoni" panose="02010803020104030203" pitchFamily="2" charset="-79"/>
              </a:rPr>
              <a:t>  (</a:t>
            </a:r>
            <a:r>
              <a:rPr kumimoji="0" lang="en-US" altLang="id-ID" sz="1350" b="1" i="0" u="none" strike="noStrike" kern="1200" cap="none" spc="0" normalizeH="0" baseline="0" noProof="0" dirty="0" err="1">
                <a:ln>
                  <a:noFill/>
                </a:ln>
                <a:solidFill>
                  <a:prstClr val="black"/>
                </a:solidFill>
                <a:effectLst/>
                <a:uLnTx/>
                <a:uFillTx/>
                <a:latin typeface="Calibri" panose="020F0502020204030204"/>
                <a:ea typeface="+mn-ea"/>
                <a:cs typeface="Aharoni" panose="02010803020104030203" pitchFamily="2" charset="-79"/>
              </a:rPr>
              <a:t>Relevan</a:t>
            </a:r>
            <a:r>
              <a:rPr kumimoji="0" lang="en-US" altLang="id-ID" sz="1350" b="1" i="0" u="none" strike="noStrike" kern="1200" cap="none" spc="0" normalizeH="0" baseline="0" noProof="0" dirty="0">
                <a:ln>
                  <a:noFill/>
                </a:ln>
                <a:solidFill>
                  <a:prstClr val="black"/>
                </a:solidFill>
                <a:effectLst/>
                <a:uLnTx/>
                <a:uFillTx/>
                <a:latin typeface="Calibri" panose="020F0502020204030204"/>
                <a:ea typeface="+mn-ea"/>
                <a:cs typeface="Aharoni" panose="02010803020104030203" pitchFamily="2" charset="-79"/>
              </a:rPr>
              <a:t>)</a:t>
            </a:r>
            <a:r>
              <a:rPr kumimoji="0" lang="en-US" altLang="id-ID" sz="1350" b="0" i="0" u="none" strike="noStrike" kern="1200" cap="none" spc="0" normalizeH="0" baseline="0" noProof="0" dirty="0">
                <a:ln>
                  <a:noFill/>
                </a:ln>
                <a:solidFill>
                  <a:prstClr val="black"/>
                </a:solidFill>
                <a:effectLst/>
                <a:uLnTx/>
                <a:uFillTx/>
                <a:latin typeface="Calibri" panose="020F0502020204030204"/>
                <a:ea typeface="+mn-ea"/>
                <a:cs typeface="Aharoni" panose="02010803020104030203" pitchFamily="2" charset="-79"/>
              </a:rPr>
              <a:t> &gt; IK </a:t>
            </a:r>
            <a:r>
              <a:rPr kumimoji="0" lang="en-US" altLang="id-ID" sz="1350" b="0" i="0" u="none" strike="noStrike" kern="1200" cap="none" spc="0" normalizeH="0" baseline="0" noProof="0" dirty="0" err="1">
                <a:ln>
                  <a:noFill/>
                </a:ln>
                <a:solidFill>
                  <a:prstClr val="black"/>
                </a:solidFill>
                <a:effectLst/>
                <a:uLnTx/>
                <a:uFillTx/>
                <a:latin typeface="Calibri" panose="020F0502020204030204"/>
                <a:ea typeface="+mn-ea"/>
                <a:cs typeface="Aharoni" panose="02010803020104030203" pitchFamily="2" charset="-79"/>
              </a:rPr>
              <a:t>harus</a:t>
            </a:r>
            <a:r>
              <a:rPr kumimoji="0" lang="en-US" altLang="id-ID" sz="1350" b="0" i="0" u="none" strike="noStrike" kern="1200" cap="none" spc="0" normalizeH="0" baseline="0" noProof="0" dirty="0">
                <a:ln>
                  <a:noFill/>
                </a:ln>
                <a:solidFill>
                  <a:prstClr val="black"/>
                </a:solidFill>
                <a:effectLst/>
                <a:uLnTx/>
                <a:uFillTx/>
                <a:latin typeface="Calibri" panose="020F0502020204030204"/>
                <a:ea typeface="+mn-ea"/>
                <a:cs typeface="Aharoni" panose="02010803020104030203" pitchFamily="2" charset="-79"/>
              </a:rPr>
              <a:t> </a:t>
            </a:r>
            <a:r>
              <a:rPr kumimoji="0" lang="en-US" altLang="id-ID" sz="1350" b="0" i="0" u="none" strike="noStrike" kern="1200" cap="none" spc="0" normalizeH="0" baseline="0" noProof="0" dirty="0" err="1">
                <a:ln>
                  <a:noFill/>
                </a:ln>
                <a:solidFill>
                  <a:prstClr val="black"/>
                </a:solidFill>
                <a:effectLst/>
                <a:uLnTx/>
                <a:uFillTx/>
                <a:latin typeface="Calibri" panose="020F0502020204030204"/>
                <a:ea typeface="+mn-ea"/>
                <a:cs typeface="Aharoni" panose="02010803020104030203" pitchFamily="2" charset="-79"/>
              </a:rPr>
              <a:t>menggambarkan</a:t>
            </a:r>
            <a:r>
              <a:rPr kumimoji="0" lang="en-US" altLang="id-ID" sz="1350" b="0" i="0" u="none" strike="noStrike" kern="1200" cap="none" spc="0" normalizeH="0" baseline="0" noProof="0" dirty="0">
                <a:ln>
                  <a:noFill/>
                </a:ln>
                <a:solidFill>
                  <a:prstClr val="black"/>
                </a:solidFill>
                <a:effectLst/>
                <a:uLnTx/>
                <a:uFillTx/>
                <a:latin typeface="Calibri" panose="020F0502020204030204"/>
                <a:ea typeface="+mn-ea"/>
                <a:cs typeface="Aharoni" panose="02010803020104030203" pitchFamily="2" charset="-79"/>
              </a:rPr>
              <a:t> </a:t>
            </a:r>
            <a:r>
              <a:rPr kumimoji="0" lang="en-US" altLang="id-ID" sz="1350" b="0" i="0" u="none" strike="noStrike" kern="1200" cap="none" spc="0" normalizeH="0" baseline="0" noProof="0" dirty="0" err="1">
                <a:ln>
                  <a:noFill/>
                </a:ln>
                <a:solidFill>
                  <a:prstClr val="black"/>
                </a:solidFill>
                <a:effectLst/>
                <a:uLnTx/>
                <a:uFillTx/>
                <a:latin typeface="Calibri" panose="020F0502020204030204"/>
                <a:ea typeface="+mn-ea"/>
                <a:cs typeface="Aharoni" panose="02010803020104030203" pitchFamily="2" charset="-79"/>
              </a:rPr>
              <a:t>sedekat</a:t>
            </a:r>
            <a:r>
              <a:rPr kumimoji="0" lang="en-US" altLang="id-ID" sz="1350" b="0" i="0" u="none" strike="noStrike" kern="1200" cap="none" spc="0" normalizeH="0" baseline="0" noProof="0" dirty="0">
                <a:ln>
                  <a:noFill/>
                </a:ln>
                <a:solidFill>
                  <a:prstClr val="black"/>
                </a:solidFill>
                <a:effectLst/>
                <a:uLnTx/>
                <a:uFillTx/>
                <a:latin typeface="Calibri" panose="020F0502020204030204"/>
                <a:ea typeface="+mn-ea"/>
                <a:cs typeface="Aharoni" panose="02010803020104030203" pitchFamily="2" charset="-79"/>
              </a:rPr>
              <a:t> </a:t>
            </a:r>
            <a:r>
              <a:rPr kumimoji="0" lang="en-US" altLang="id-ID" sz="1350" b="0" i="0" u="none" strike="noStrike" kern="1200" cap="none" spc="0" normalizeH="0" baseline="0" noProof="0" dirty="0" err="1">
                <a:ln>
                  <a:noFill/>
                </a:ln>
                <a:solidFill>
                  <a:prstClr val="black"/>
                </a:solidFill>
                <a:effectLst/>
                <a:uLnTx/>
                <a:uFillTx/>
                <a:latin typeface="Calibri" panose="020F0502020204030204"/>
                <a:ea typeface="+mn-ea"/>
                <a:cs typeface="Aharoni" panose="02010803020104030203" pitchFamily="2" charset="-79"/>
              </a:rPr>
              <a:t>mungkin</a:t>
            </a:r>
            <a:r>
              <a:rPr kumimoji="0" lang="en-US" altLang="id-ID" sz="1350" b="0" i="0" u="none" strike="noStrike" kern="1200" cap="none" spc="0" normalizeH="0" baseline="0" noProof="0" dirty="0">
                <a:ln>
                  <a:noFill/>
                </a:ln>
                <a:solidFill>
                  <a:prstClr val="black"/>
                </a:solidFill>
                <a:effectLst/>
                <a:uLnTx/>
                <a:uFillTx/>
                <a:latin typeface="Calibri" panose="020F0502020204030204"/>
                <a:ea typeface="+mn-ea"/>
                <a:cs typeface="Aharoni" panose="02010803020104030203" pitchFamily="2" charset="-79"/>
              </a:rPr>
              <a:t> </a:t>
            </a:r>
            <a:r>
              <a:rPr kumimoji="0" lang="en-US" altLang="id-ID" sz="1350" b="0" i="0" u="none" strike="noStrike" kern="1200" cap="none" spc="0" normalizeH="0" baseline="0" noProof="0" dirty="0" err="1">
                <a:ln>
                  <a:noFill/>
                </a:ln>
                <a:solidFill>
                  <a:prstClr val="black"/>
                </a:solidFill>
                <a:effectLst/>
                <a:uLnTx/>
                <a:uFillTx/>
                <a:latin typeface="Calibri" panose="020F0502020204030204"/>
                <a:ea typeface="+mn-ea"/>
                <a:cs typeface="Aharoni" panose="02010803020104030203" pitchFamily="2" charset="-79"/>
              </a:rPr>
              <a:t>kesesuaiannya</a:t>
            </a:r>
            <a:r>
              <a:rPr kumimoji="0" lang="en-US" altLang="id-ID" sz="1350" b="0" i="0" u="none" strike="noStrike" kern="1200" cap="none" spc="0" normalizeH="0" baseline="0" noProof="0" dirty="0">
                <a:ln>
                  <a:noFill/>
                </a:ln>
                <a:solidFill>
                  <a:prstClr val="black"/>
                </a:solidFill>
                <a:effectLst/>
                <a:uLnTx/>
                <a:uFillTx/>
                <a:latin typeface="Calibri" panose="020F0502020204030204"/>
                <a:ea typeface="+mn-ea"/>
                <a:cs typeface="Aharoni" panose="02010803020104030203" pitchFamily="2" charset="-79"/>
              </a:rPr>
              <a:t> </a:t>
            </a:r>
            <a:r>
              <a:rPr kumimoji="0" lang="en-US" altLang="id-ID" sz="1350" b="0" i="0" u="none" strike="noStrike" kern="1200" cap="none" spc="0" normalizeH="0" baseline="0" noProof="0" dirty="0" err="1">
                <a:ln>
                  <a:noFill/>
                </a:ln>
                <a:solidFill>
                  <a:prstClr val="black"/>
                </a:solidFill>
                <a:effectLst/>
                <a:uLnTx/>
                <a:uFillTx/>
                <a:latin typeface="Calibri" panose="020F0502020204030204"/>
                <a:ea typeface="+mn-ea"/>
                <a:cs typeface="Aharoni" panose="02010803020104030203" pitchFamily="2" charset="-79"/>
              </a:rPr>
              <a:t>dengan</a:t>
            </a:r>
            <a:r>
              <a:rPr kumimoji="0" lang="en-US" altLang="id-ID" sz="1350" b="0" i="0" u="none" strike="noStrike" kern="1200" cap="none" spc="0" normalizeH="0" baseline="0" noProof="0" dirty="0">
                <a:ln>
                  <a:noFill/>
                </a:ln>
                <a:solidFill>
                  <a:prstClr val="black"/>
                </a:solidFill>
                <a:effectLst/>
                <a:uLnTx/>
                <a:uFillTx/>
                <a:latin typeface="Calibri" panose="020F0502020204030204"/>
                <a:ea typeface="+mn-ea"/>
                <a:cs typeface="Aharoni" panose="02010803020104030203" pitchFamily="2" charset="-79"/>
              </a:rPr>
              <a:t> </a:t>
            </a:r>
            <a:r>
              <a:rPr kumimoji="0" lang="en-US" altLang="id-ID" sz="1350" b="0" i="0" u="none" strike="noStrike" kern="1200" cap="none" spc="0" normalizeH="0" baseline="0" noProof="0" dirty="0" err="1">
                <a:ln>
                  <a:noFill/>
                </a:ln>
                <a:solidFill>
                  <a:prstClr val="black"/>
                </a:solidFill>
                <a:effectLst/>
                <a:uLnTx/>
                <a:uFillTx/>
                <a:latin typeface="Calibri" panose="020F0502020204030204"/>
                <a:ea typeface="+mn-ea"/>
                <a:cs typeface="Aharoni" panose="02010803020104030203" pitchFamily="2" charset="-79"/>
              </a:rPr>
              <a:t>hasil</a:t>
            </a:r>
            <a:r>
              <a:rPr kumimoji="0" lang="en-US" altLang="id-ID" sz="1350" b="0" i="0" u="none" strike="noStrike" kern="1200" cap="none" spc="0" normalizeH="0" baseline="0" noProof="0" dirty="0">
                <a:ln>
                  <a:noFill/>
                </a:ln>
                <a:solidFill>
                  <a:prstClr val="black"/>
                </a:solidFill>
                <a:effectLst/>
                <a:uLnTx/>
                <a:uFillTx/>
                <a:latin typeface="Calibri" panose="020F0502020204030204"/>
                <a:ea typeface="+mn-ea"/>
                <a:cs typeface="Aharoni" panose="02010803020104030203" pitchFamily="2" charset="-79"/>
              </a:rPr>
              <a:t> </a:t>
            </a:r>
            <a:r>
              <a:rPr kumimoji="0" lang="en-US" altLang="id-ID" sz="1350" b="0" i="0" u="none" strike="noStrike" kern="1200" cap="none" spc="0" normalizeH="0" baseline="0" noProof="0" dirty="0" err="1">
                <a:ln>
                  <a:noFill/>
                </a:ln>
                <a:solidFill>
                  <a:prstClr val="black"/>
                </a:solidFill>
                <a:effectLst/>
                <a:uLnTx/>
                <a:uFillTx/>
                <a:latin typeface="Calibri" panose="020F0502020204030204"/>
                <a:ea typeface="+mn-ea"/>
                <a:cs typeface="Aharoni" panose="02010803020104030203" pitchFamily="2" charset="-79"/>
              </a:rPr>
              <a:t>apa</a:t>
            </a:r>
            <a:r>
              <a:rPr kumimoji="0" lang="en-US" altLang="id-ID" sz="1350" b="0" i="0" u="none" strike="noStrike" kern="1200" cap="none" spc="0" normalizeH="0" baseline="0" noProof="0" dirty="0">
                <a:ln>
                  <a:noFill/>
                </a:ln>
                <a:solidFill>
                  <a:prstClr val="black"/>
                </a:solidFill>
                <a:effectLst/>
                <a:uLnTx/>
                <a:uFillTx/>
                <a:latin typeface="Calibri" panose="020F0502020204030204"/>
                <a:ea typeface="+mn-ea"/>
                <a:cs typeface="Aharoni" panose="02010803020104030203" pitchFamily="2" charset="-79"/>
              </a:rPr>
              <a:t> yang </a:t>
            </a:r>
            <a:r>
              <a:rPr kumimoji="0" lang="en-US" altLang="id-ID" sz="1350" b="0" i="0" u="none" strike="noStrike" kern="1200" cap="none" spc="0" normalizeH="0" baseline="0" noProof="0" dirty="0" err="1">
                <a:ln>
                  <a:noFill/>
                </a:ln>
                <a:solidFill>
                  <a:prstClr val="black"/>
                </a:solidFill>
                <a:effectLst/>
                <a:uLnTx/>
                <a:uFillTx/>
                <a:latin typeface="Calibri" panose="020F0502020204030204"/>
                <a:ea typeface="+mn-ea"/>
                <a:cs typeface="Aharoni" panose="02010803020104030203" pitchFamily="2" charset="-79"/>
              </a:rPr>
              <a:t>akan</a:t>
            </a:r>
            <a:r>
              <a:rPr kumimoji="0" lang="en-US" altLang="id-ID" sz="1350" b="0" i="0" u="none" strike="noStrike" kern="1200" cap="none" spc="0" normalizeH="0" baseline="0" noProof="0" dirty="0">
                <a:ln>
                  <a:noFill/>
                </a:ln>
                <a:solidFill>
                  <a:prstClr val="black"/>
                </a:solidFill>
                <a:effectLst/>
                <a:uLnTx/>
                <a:uFillTx/>
                <a:latin typeface="Calibri" panose="020F0502020204030204"/>
                <a:ea typeface="+mn-ea"/>
                <a:cs typeface="Aharoni" panose="02010803020104030203" pitchFamily="2" charset="-79"/>
              </a:rPr>
              <a:t> </a:t>
            </a:r>
            <a:r>
              <a:rPr kumimoji="0" lang="en-US" altLang="id-ID" sz="1350" b="0" i="0" u="none" strike="noStrike" kern="1200" cap="none" spc="0" normalizeH="0" baseline="0" noProof="0" dirty="0" err="1">
                <a:ln>
                  <a:noFill/>
                </a:ln>
                <a:solidFill>
                  <a:prstClr val="black"/>
                </a:solidFill>
                <a:effectLst/>
                <a:uLnTx/>
                <a:uFillTx/>
                <a:latin typeface="Calibri" panose="020F0502020204030204"/>
                <a:ea typeface="+mn-ea"/>
                <a:cs typeface="Aharoni" panose="02010803020104030203" pitchFamily="2" charset="-79"/>
              </a:rPr>
              <a:t>diukur</a:t>
            </a:r>
            <a:r>
              <a:rPr kumimoji="0" lang="en-US" altLang="id-ID" sz="1350" b="0" i="0" u="none" strike="noStrike" kern="1200" cap="none" spc="0" normalizeH="0" baseline="0" noProof="0" dirty="0">
                <a:ln>
                  <a:noFill/>
                </a:ln>
                <a:solidFill>
                  <a:prstClr val="black"/>
                </a:solidFill>
                <a:effectLst/>
                <a:uLnTx/>
                <a:uFillTx/>
                <a:latin typeface="Calibri" panose="020F0502020204030204"/>
                <a:ea typeface="+mn-ea"/>
                <a:cs typeface="Aharoni" panose="02010803020104030203" pitchFamily="2" charset="-79"/>
              </a:rPr>
              <a:t> (</a:t>
            </a:r>
            <a:r>
              <a:rPr kumimoji="0" lang="en-US" altLang="id-ID" sz="1350" b="0" i="1" u="none" strike="noStrike" kern="1200" cap="none" spc="0" normalizeH="0" baseline="0" noProof="0" dirty="0">
                <a:ln>
                  <a:noFill/>
                </a:ln>
                <a:solidFill>
                  <a:prstClr val="black"/>
                </a:solidFill>
                <a:effectLst/>
                <a:uLnTx/>
                <a:uFillTx/>
                <a:latin typeface="Calibri" panose="020F0502020204030204"/>
                <a:ea typeface="+mn-ea"/>
                <a:cs typeface="Aharoni" panose="02010803020104030203" pitchFamily="2" charset="-79"/>
              </a:rPr>
              <a:t>Input</a:t>
            </a:r>
            <a:r>
              <a:rPr kumimoji="0" lang="en-US" altLang="id-ID" sz="1350" b="0" i="0" u="none" strike="noStrike" kern="1200" cap="none" spc="0" normalizeH="0" baseline="0" noProof="0" dirty="0">
                <a:ln>
                  <a:noFill/>
                </a:ln>
                <a:solidFill>
                  <a:prstClr val="black"/>
                </a:solidFill>
                <a:effectLst/>
                <a:uLnTx/>
                <a:uFillTx/>
                <a:latin typeface="Calibri" panose="020F0502020204030204"/>
                <a:ea typeface="+mn-ea"/>
                <a:cs typeface="Aharoni" panose="02010803020104030203" pitchFamily="2" charset="-79"/>
              </a:rPr>
              <a:t>- IK </a:t>
            </a:r>
            <a:r>
              <a:rPr kumimoji="0" lang="en-US" altLang="id-ID" sz="1350" b="0" i="1" u="none" strike="noStrike" kern="1200" cap="none" spc="0" normalizeH="0" baseline="0" noProof="0" dirty="0">
                <a:ln>
                  <a:noFill/>
                </a:ln>
                <a:solidFill>
                  <a:prstClr val="black"/>
                </a:solidFill>
                <a:effectLst/>
                <a:uLnTx/>
                <a:uFillTx/>
                <a:latin typeface="Calibri" panose="020F0502020204030204"/>
                <a:ea typeface="+mn-ea"/>
                <a:cs typeface="Aharoni" panose="02010803020104030203" pitchFamily="2" charset="-79"/>
              </a:rPr>
              <a:t>Input</a:t>
            </a:r>
            <a:r>
              <a:rPr kumimoji="0" lang="en-US" altLang="id-ID" sz="1350" b="0" i="0" u="none" strike="noStrike" kern="1200" cap="none" spc="0" normalizeH="0" baseline="0" noProof="0" dirty="0">
                <a:ln>
                  <a:noFill/>
                </a:ln>
                <a:solidFill>
                  <a:prstClr val="black"/>
                </a:solidFill>
                <a:effectLst/>
                <a:uLnTx/>
                <a:uFillTx/>
                <a:latin typeface="Calibri" panose="020F0502020204030204"/>
                <a:ea typeface="+mn-ea"/>
                <a:cs typeface="Aharoni" panose="02010803020104030203" pitchFamily="2" charset="-79"/>
              </a:rPr>
              <a:t>, </a:t>
            </a:r>
            <a:r>
              <a:rPr kumimoji="0" lang="en-US" altLang="id-ID" sz="1350" b="0" i="1" u="none" strike="noStrike" kern="1200" cap="none" spc="0" normalizeH="0" baseline="0" noProof="0" dirty="0">
                <a:ln>
                  <a:noFill/>
                </a:ln>
                <a:solidFill>
                  <a:prstClr val="black"/>
                </a:solidFill>
                <a:effectLst/>
                <a:uLnTx/>
                <a:uFillTx/>
                <a:latin typeface="Calibri" panose="020F0502020204030204"/>
                <a:ea typeface="+mn-ea"/>
                <a:cs typeface="Aharoni" panose="02010803020104030203" pitchFamily="2" charset="-79"/>
              </a:rPr>
              <a:t>Output</a:t>
            </a:r>
            <a:r>
              <a:rPr kumimoji="0" lang="en-US" altLang="id-ID" sz="1350" b="0" i="0" u="none" strike="noStrike" kern="1200" cap="none" spc="0" normalizeH="0" baseline="0" noProof="0" dirty="0">
                <a:ln>
                  <a:noFill/>
                </a:ln>
                <a:solidFill>
                  <a:prstClr val="black"/>
                </a:solidFill>
                <a:effectLst/>
                <a:uLnTx/>
                <a:uFillTx/>
                <a:latin typeface="Calibri" panose="020F0502020204030204"/>
                <a:ea typeface="+mn-ea"/>
                <a:cs typeface="Aharoni" panose="02010803020104030203" pitchFamily="2" charset="-79"/>
              </a:rPr>
              <a:t>-IK </a:t>
            </a:r>
            <a:r>
              <a:rPr kumimoji="0" lang="en-US" altLang="id-ID" sz="1350" b="0" i="1" u="none" strike="noStrike" kern="1200" cap="none" spc="0" normalizeH="0" baseline="0" noProof="0" dirty="0">
                <a:ln>
                  <a:noFill/>
                </a:ln>
                <a:solidFill>
                  <a:prstClr val="black"/>
                </a:solidFill>
                <a:effectLst/>
                <a:uLnTx/>
                <a:uFillTx/>
                <a:latin typeface="Calibri" panose="020F0502020204030204"/>
                <a:ea typeface="+mn-ea"/>
                <a:cs typeface="Aharoni" panose="02010803020104030203" pitchFamily="2" charset="-79"/>
              </a:rPr>
              <a:t>Output</a:t>
            </a:r>
            <a:r>
              <a:rPr kumimoji="0" lang="en-US" altLang="id-ID" sz="1350" b="0" i="0" u="none" strike="noStrike" kern="1200" cap="none" spc="0" normalizeH="0" baseline="0" noProof="0" dirty="0">
                <a:ln>
                  <a:noFill/>
                </a:ln>
                <a:solidFill>
                  <a:prstClr val="black"/>
                </a:solidFill>
                <a:effectLst/>
                <a:uLnTx/>
                <a:uFillTx/>
                <a:latin typeface="Calibri" panose="020F0502020204030204"/>
                <a:ea typeface="+mn-ea"/>
                <a:cs typeface="Aharoni" panose="02010803020104030203" pitchFamily="2" charset="-79"/>
              </a:rPr>
              <a:t>, </a:t>
            </a:r>
            <a:r>
              <a:rPr kumimoji="0" lang="en-US" altLang="id-ID" sz="1350" b="0" i="1" u="none" strike="noStrike" kern="1200" cap="none" spc="0" normalizeH="0" baseline="0" noProof="0" dirty="0">
                <a:ln>
                  <a:noFill/>
                </a:ln>
                <a:solidFill>
                  <a:prstClr val="black"/>
                </a:solidFill>
                <a:effectLst/>
                <a:uLnTx/>
                <a:uFillTx/>
                <a:latin typeface="Calibri" panose="020F0502020204030204"/>
                <a:ea typeface="+mn-ea"/>
                <a:cs typeface="Aharoni" panose="02010803020104030203" pitchFamily="2" charset="-79"/>
              </a:rPr>
              <a:t>Outcome</a:t>
            </a:r>
            <a:r>
              <a:rPr kumimoji="0" lang="en-US" altLang="id-ID" sz="1350" b="0" i="0" u="none" strike="noStrike" kern="1200" cap="none" spc="0" normalizeH="0" baseline="0" noProof="0" dirty="0">
                <a:ln>
                  <a:noFill/>
                </a:ln>
                <a:solidFill>
                  <a:prstClr val="black"/>
                </a:solidFill>
                <a:effectLst/>
                <a:uLnTx/>
                <a:uFillTx/>
                <a:latin typeface="Calibri" panose="020F0502020204030204"/>
                <a:ea typeface="+mn-ea"/>
                <a:cs typeface="Aharoni" panose="02010803020104030203" pitchFamily="2" charset="-79"/>
              </a:rPr>
              <a:t>- IK </a:t>
            </a:r>
            <a:r>
              <a:rPr kumimoji="0" lang="en-US" altLang="id-ID" sz="1350" b="0" i="1" u="none" strike="noStrike" kern="1200" cap="none" spc="0" normalizeH="0" baseline="0" noProof="0" dirty="0">
                <a:ln>
                  <a:noFill/>
                </a:ln>
                <a:solidFill>
                  <a:prstClr val="black"/>
                </a:solidFill>
                <a:effectLst/>
                <a:uLnTx/>
                <a:uFillTx/>
                <a:latin typeface="Calibri" panose="020F0502020204030204"/>
                <a:ea typeface="+mn-ea"/>
                <a:cs typeface="Aharoni" panose="02010803020104030203" pitchFamily="2" charset="-79"/>
              </a:rPr>
              <a:t>Outcome</a:t>
            </a:r>
            <a:r>
              <a:rPr kumimoji="0" lang="en-US" altLang="id-ID" sz="1350" b="0" i="0" u="none" strike="noStrike" kern="1200" cap="none" spc="0" normalizeH="0" baseline="0" noProof="0" dirty="0">
                <a:ln>
                  <a:noFill/>
                </a:ln>
                <a:solidFill>
                  <a:prstClr val="black"/>
                </a:solidFill>
                <a:effectLst/>
                <a:uLnTx/>
                <a:uFillTx/>
                <a:latin typeface="Calibri" panose="020F0502020204030204"/>
                <a:ea typeface="+mn-ea"/>
                <a:cs typeface="Aharoni" panose="02010803020104030203" pitchFamily="2" charset="-79"/>
              </a:rPr>
              <a:t>)</a:t>
            </a:r>
          </a:p>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defRPr/>
            </a:pPr>
            <a:r>
              <a:rPr kumimoji="0" lang="en-US" altLang="id-ID" sz="1350" b="1" i="0" u="none" strike="noStrike" kern="1200" cap="none" spc="0" normalizeH="0" baseline="0" noProof="0" dirty="0" err="1">
                <a:ln>
                  <a:noFill/>
                </a:ln>
                <a:solidFill>
                  <a:prstClr val="black"/>
                </a:solidFill>
                <a:effectLst/>
                <a:uLnTx/>
                <a:uFillTx/>
                <a:latin typeface="Calibri" panose="020F0502020204030204"/>
                <a:ea typeface="+mn-ea"/>
                <a:cs typeface="Aharoni" panose="02010803020104030203" pitchFamily="2" charset="-79"/>
              </a:rPr>
              <a:t>Berjangka</a:t>
            </a:r>
            <a:r>
              <a:rPr kumimoji="0" lang="en-US" altLang="id-ID" sz="1350" b="1" i="0" u="none" strike="noStrike" kern="1200" cap="none" spc="0" normalizeH="0" baseline="0" noProof="0" dirty="0">
                <a:ln>
                  <a:noFill/>
                </a:ln>
                <a:solidFill>
                  <a:prstClr val="black"/>
                </a:solidFill>
                <a:effectLst/>
                <a:uLnTx/>
                <a:uFillTx/>
                <a:latin typeface="Calibri" panose="020F0502020204030204"/>
                <a:ea typeface="+mn-ea"/>
                <a:cs typeface="Aharoni" panose="02010803020104030203" pitchFamily="2" charset="-79"/>
              </a:rPr>
              <a:t> </a:t>
            </a:r>
            <a:r>
              <a:rPr kumimoji="0" lang="en-US" altLang="id-ID" sz="1350" b="1" i="0" u="none" strike="noStrike" kern="1200" cap="none" spc="0" normalizeH="0" baseline="0" noProof="0" dirty="0" err="1">
                <a:ln>
                  <a:noFill/>
                </a:ln>
                <a:solidFill>
                  <a:prstClr val="black"/>
                </a:solidFill>
                <a:effectLst/>
                <a:uLnTx/>
                <a:uFillTx/>
                <a:latin typeface="Calibri" panose="020F0502020204030204"/>
                <a:ea typeface="+mn-ea"/>
                <a:cs typeface="Aharoni" panose="02010803020104030203" pitchFamily="2" charset="-79"/>
              </a:rPr>
              <a:t>waktu</a:t>
            </a:r>
            <a:r>
              <a:rPr kumimoji="0" lang="en-US" altLang="id-ID" sz="1350" b="1" i="0" u="none" strike="noStrike" kern="1200" cap="none" spc="0" normalizeH="0" baseline="0" noProof="0" dirty="0">
                <a:ln>
                  <a:noFill/>
                </a:ln>
                <a:solidFill>
                  <a:prstClr val="black"/>
                </a:solidFill>
                <a:effectLst/>
                <a:uLnTx/>
                <a:uFillTx/>
                <a:latin typeface="Calibri" panose="020F0502020204030204"/>
                <a:ea typeface="+mn-ea"/>
                <a:cs typeface="Aharoni" panose="02010803020104030203" pitchFamily="2" charset="-79"/>
              </a:rPr>
              <a:t> </a:t>
            </a:r>
            <a:r>
              <a:rPr kumimoji="0" lang="en-US" altLang="id-ID" sz="1350" b="1" i="0" u="none" strike="noStrike" kern="1200" cap="none" spc="0" normalizeH="0" baseline="0" noProof="0" dirty="0" err="1">
                <a:ln>
                  <a:noFill/>
                </a:ln>
                <a:solidFill>
                  <a:prstClr val="black"/>
                </a:solidFill>
                <a:effectLst/>
                <a:uLnTx/>
                <a:uFillTx/>
                <a:latin typeface="Calibri" panose="020F0502020204030204"/>
                <a:ea typeface="+mn-ea"/>
                <a:cs typeface="Aharoni" panose="02010803020104030203" pitchFamily="2" charset="-79"/>
              </a:rPr>
              <a:t>tertentu</a:t>
            </a:r>
            <a:r>
              <a:rPr kumimoji="0" lang="en-US" altLang="id-ID" sz="1350" b="1" i="0" u="none" strike="noStrike" kern="1200" cap="none" spc="0" normalizeH="0" baseline="0" noProof="0" dirty="0">
                <a:ln>
                  <a:noFill/>
                </a:ln>
                <a:solidFill>
                  <a:prstClr val="black"/>
                </a:solidFill>
                <a:effectLst/>
                <a:uLnTx/>
                <a:uFillTx/>
                <a:latin typeface="Calibri" panose="020F0502020204030204"/>
                <a:ea typeface="+mn-ea"/>
                <a:cs typeface="Aharoni" panose="02010803020104030203" pitchFamily="2" charset="-79"/>
              </a:rPr>
              <a:t> (</a:t>
            </a:r>
            <a:r>
              <a:rPr kumimoji="0" lang="en-US" altLang="id-ID" sz="1350" b="1" i="1" u="none" strike="noStrike" kern="1200" cap="none" spc="0" normalizeH="0" baseline="0" noProof="0" dirty="0">
                <a:ln>
                  <a:noFill/>
                </a:ln>
                <a:solidFill>
                  <a:prstClr val="black"/>
                </a:solidFill>
                <a:effectLst/>
                <a:uLnTx/>
                <a:uFillTx/>
                <a:latin typeface="Calibri" panose="020F0502020204030204"/>
                <a:ea typeface="+mn-ea"/>
                <a:cs typeface="Aharoni" panose="02010803020104030203" pitchFamily="2" charset="-79"/>
              </a:rPr>
              <a:t>Time bound</a:t>
            </a:r>
            <a:r>
              <a:rPr kumimoji="0" lang="en-US" altLang="id-ID" sz="1350" b="1" i="0" u="none" strike="noStrike" kern="1200" cap="none" spc="0" normalizeH="0" baseline="0" noProof="0" dirty="0">
                <a:ln>
                  <a:noFill/>
                </a:ln>
                <a:solidFill>
                  <a:prstClr val="black"/>
                </a:solidFill>
                <a:effectLst/>
                <a:uLnTx/>
                <a:uFillTx/>
                <a:latin typeface="Calibri" panose="020F0502020204030204"/>
                <a:ea typeface="+mn-ea"/>
                <a:cs typeface="Aharoni" panose="02010803020104030203" pitchFamily="2" charset="-79"/>
              </a:rPr>
              <a:t>) </a:t>
            </a:r>
            <a:r>
              <a:rPr kumimoji="0" lang="en-US" altLang="id-ID" sz="1350" b="0" i="0" u="none" strike="noStrike" kern="1200" cap="none" spc="0" normalizeH="0" baseline="0" noProof="0" dirty="0">
                <a:ln>
                  <a:noFill/>
                </a:ln>
                <a:solidFill>
                  <a:prstClr val="black"/>
                </a:solidFill>
                <a:effectLst/>
                <a:uLnTx/>
                <a:uFillTx/>
                <a:latin typeface="Calibri" panose="020F0502020204030204"/>
                <a:ea typeface="+mn-ea"/>
                <a:cs typeface="Aharoni" panose="02010803020104030203" pitchFamily="2" charset="-79"/>
              </a:rPr>
              <a:t>&gt; IK </a:t>
            </a:r>
            <a:r>
              <a:rPr kumimoji="0" lang="en-US" altLang="id-ID" sz="1350" b="0" i="0" u="none" strike="noStrike" kern="1200" cap="none" spc="0" normalizeH="0" baseline="0" noProof="0" dirty="0" err="1">
                <a:ln>
                  <a:noFill/>
                </a:ln>
                <a:solidFill>
                  <a:prstClr val="black"/>
                </a:solidFill>
                <a:effectLst/>
                <a:uLnTx/>
                <a:uFillTx/>
                <a:latin typeface="Calibri" panose="020F0502020204030204"/>
                <a:ea typeface="+mn-ea"/>
                <a:cs typeface="Aharoni" panose="02010803020104030203" pitchFamily="2" charset="-79"/>
              </a:rPr>
              <a:t>mempertimbangkan</a:t>
            </a:r>
            <a:r>
              <a:rPr kumimoji="0" lang="en-US" altLang="id-ID" sz="1350" b="0" i="0" u="none" strike="noStrike" kern="1200" cap="none" spc="0" normalizeH="0" baseline="0" noProof="0" dirty="0">
                <a:ln>
                  <a:noFill/>
                </a:ln>
                <a:solidFill>
                  <a:prstClr val="black"/>
                </a:solidFill>
                <a:effectLst/>
                <a:uLnTx/>
                <a:uFillTx/>
                <a:latin typeface="Calibri" panose="020F0502020204030204"/>
                <a:ea typeface="+mn-ea"/>
                <a:cs typeface="Aharoni" panose="02010803020104030203" pitchFamily="2" charset="-79"/>
              </a:rPr>
              <a:t> </a:t>
            </a:r>
            <a:r>
              <a:rPr kumimoji="0" lang="en-US" altLang="id-ID" sz="1350" b="0" i="0" u="none" strike="noStrike" kern="1200" cap="none" spc="0" normalizeH="0" baseline="0" noProof="0" dirty="0" err="1">
                <a:ln>
                  <a:noFill/>
                </a:ln>
                <a:solidFill>
                  <a:prstClr val="black"/>
                </a:solidFill>
                <a:effectLst/>
                <a:uLnTx/>
                <a:uFillTx/>
                <a:latin typeface="Calibri" panose="020F0502020204030204"/>
                <a:ea typeface="+mn-ea"/>
                <a:cs typeface="Aharoni" panose="02010803020104030203" pitchFamily="2" charset="-79"/>
              </a:rPr>
              <a:t>periode</a:t>
            </a:r>
            <a:r>
              <a:rPr kumimoji="0" lang="en-US" altLang="id-ID" sz="1350" b="0" i="0" u="none" strike="noStrike" kern="1200" cap="none" spc="0" normalizeH="0" baseline="0" noProof="0" dirty="0">
                <a:ln>
                  <a:noFill/>
                </a:ln>
                <a:solidFill>
                  <a:prstClr val="black"/>
                </a:solidFill>
                <a:effectLst/>
                <a:uLnTx/>
                <a:uFillTx/>
                <a:latin typeface="Calibri" panose="020F0502020204030204"/>
                <a:ea typeface="+mn-ea"/>
                <a:cs typeface="Aharoni" panose="02010803020104030203" pitchFamily="2" charset="-79"/>
              </a:rPr>
              <a:t> </a:t>
            </a:r>
            <a:r>
              <a:rPr kumimoji="0" lang="en-US" altLang="id-ID" sz="1350" b="0" i="0" u="none" strike="noStrike" kern="1200" cap="none" spc="0" normalizeH="0" baseline="0" noProof="0" dirty="0" err="1">
                <a:ln>
                  <a:noFill/>
                </a:ln>
                <a:solidFill>
                  <a:prstClr val="black"/>
                </a:solidFill>
                <a:effectLst/>
                <a:uLnTx/>
                <a:uFillTx/>
                <a:latin typeface="Calibri" panose="020F0502020204030204"/>
                <a:ea typeface="+mn-ea"/>
                <a:cs typeface="Aharoni" panose="02010803020104030203" pitchFamily="2" charset="-79"/>
              </a:rPr>
              <a:t>waktu</a:t>
            </a:r>
            <a:r>
              <a:rPr kumimoji="0" lang="en-US" altLang="id-ID" sz="1350" b="0" i="0" u="none" strike="noStrike" kern="1200" cap="none" spc="0" normalizeH="0" baseline="0" noProof="0" dirty="0">
                <a:ln>
                  <a:noFill/>
                </a:ln>
                <a:solidFill>
                  <a:prstClr val="black"/>
                </a:solidFill>
                <a:effectLst/>
                <a:uLnTx/>
                <a:uFillTx/>
                <a:latin typeface="Calibri" panose="020F0502020204030204"/>
                <a:ea typeface="+mn-ea"/>
                <a:cs typeface="Aharoni" panose="02010803020104030203" pitchFamily="2" charset="-79"/>
              </a:rPr>
              <a:t> </a:t>
            </a:r>
            <a:r>
              <a:rPr kumimoji="0" lang="en-US" altLang="id-ID" sz="1350" b="0" i="0" u="none" strike="noStrike" kern="1200" cap="none" spc="0" normalizeH="0" baseline="0" noProof="0" dirty="0" err="1">
                <a:ln>
                  <a:noFill/>
                </a:ln>
                <a:solidFill>
                  <a:prstClr val="black"/>
                </a:solidFill>
                <a:effectLst/>
                <a:uLnTx/>
                <a:uFillTx/>
                <a:latin typeface="Calibri" panose="020F0502020204030204"/>
                <a:ea typeface="+mn-ea"/>
                <a:cs typeface="Aharoni" panose="02010803020104030203" pitchFamily="2" charset="-79"/>
              </a:rPr>
              <a:t>tertentu</a:t>
            </a:r>
            <a:r>
              <a:rPr kumimoji="0" lang="en-US" altLang="id-ID" sz="1350" b="0" i="0" u="none" strike="noStrike" kern="1200" cap="none" spc="0" normalizeH="0" baseline="0" noProof="0" dirty="0">
                <a:ln>
                  <a:noFill/>
                </a:ln>
                <a:solidFill>
                  <a:prstClr val="black"/>
                </a:solidFill>
                <a:effectLst/>
                <a:uLnTx/>
                <a:uFillTx/>
                <a:latin typeface="Calibri" panose="020F0502020204030204"/>
                <a:ea typeface="+mn-ea"/>
                <a:cs typeface="Aharoni" panose="02010803020104030203" pitchFamily="2" charset="-79"/>
              </a:rPr>
              <a:t> </a:t>
            </a:r>
            <a:r>
              <a:rPr kumimoji="0" lang="en-US" altLang="id-ID" sz="1350" b="0" i="0" u="none" strike="noStrike" kern="1200" cap="none" spc="0" normalizeH="0" baseline="0" noProof="0" dirty="0" err="1">
                <a:ln>
                  <a:noFill/>
                </a:ln>
                <a:solidFill>
                  <a:prstClr val="black"/>
                </a:solidFill>
                <a:effectLst/>
                <a:uLnTx/>
                <a:uFillTx/>
                <a:latin typeface="Calibri" panose="020F0502020204030204"/>
                <a:ea typeface="+mn-ea"/>
                <a:cs typeface="Aharoni" panose="02010803020104030203" pitchFamily="2" charset="-79"/>
              </a:rPr>
              <a:t>pencapaiannya</a:t>
            </a:r>
            <a:r>
              <a:rPr kumimoji="0" lang="en-US" altLang="id-ID" sz="1350" b="0" i="0" u="none" strike="noStrike" kern="1200" cap="none" spc="0" normalizeH="0" baseline="0" noProof="0" dirty="0">
                <a:ln>
                  <a:noFill/>
                </a:ln>
                <a:solidFill>
                  <a:prstClr val="black"/>
                </a:solidFill>
                <a:effectLst/>
                <a:uLnTx/>
                <a:uFillTx/>
                <a:latin typeface="Calibri" panose="020F0502020204030204"/>
                <a:ea typeface="+mn-ea"/>
                <a:cs typeface="Aharoni" panose="02010803020104030203" pitchFamily="2" charset="-79"/>
              </a:rPr>
              <a:t> </a:t>
            </a:r>
          </a:p>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defRPr/>
            </a:pPr>
            <a:r>
              <a:rPr kumimoji="0" lang="en-US" altLang="id-ID" sz="1350" b="1" i="0" u="none" strike="noStrike" kern="1200" cap="none" spc="0" normalizeH="0" baseline="0" noProof="0" dirty="0" err="1">
                <a:ln>
                  <a:noFill/>
                </a:ln>
                <a:solidFill>
                  <a:prstClr val="black"/>
                </a:solidFill>
                <a:effectLst/>
                <a:uLnTx/>
                <a:uFillTx/>
                <a:latin typeface="Calibri" panose="020F0502020204030204"/>
                <a:ea typeface="+mn-ea"/>
                <a:cs typeface="Aharoni" panose="02010803020104030203" pitchFamily="2" charset="-79"/>
              </a:rPr>
              <a:t>Dapat</a:t>
            </a:r>
            <a:r>
              <a:rPr kumimoji="0" lang="en-US" altLang="id-ID" sz="1350" b="1" i="0" u="none" strike="noStrike" kern="1200" cap="none" spc="0" normalizeH="0" baseline="0" noProof="0" dirty="0">
                <a:ln>
                  <a:noFill/>
                </a:ln>
                <a:solidFill>
                  <a:prstClr val="black"/>
                </a:solidFill>
                <a:effectLst/>
                <a:uLnTx/>
                <a:uFillTx/>
                <a:latin typeface="Calibri" panose="020F0502020204030204"/>
                <a:ea typeface="+mn-ea"/>
                <a:cs typeface="Aharoni" panose="02010803020104030203" pitchFamily="2" charset="-79"/>
              </a:rPr>
              <a:t> </a:t>
            </a:r>
            <a:r>
              <a:rPr kumimoji="0" lang="en-US" altLang="id-ID" sz="1350" b="1" i="0" u="none" strike="noStrike" kern="1200" cap="none" spc="0" normalizeH="0" baseline="0" noProof="0" dirty="0" err="1">
                <a:ln>
                  <a:noFill/>
                </a:ln>
                <a:solidFill>
                  <a:prstClr val="black"/>
                </a:solidFill>
                <a:effectLst/>
                <a:uLnTx/>
                <a:uFillTx/>
                <a:latin typeface="Calibri" panose="020F0502020204030204"/>
                <a:ea typeface="+mn-ea"/>
                <a:cs typeface="Aharoni" panose="02010803020104030203" pitchFamily="2" charset="-79"/>
              </a:rPr>
              <a:t>dipantau</a:t>
            </a:r>
            <a:r>
              <a:rPr kumimoji="0" lang="en-US" altLang="id-ID" sz="1350" b="1" i="0" u="none" strike="noStrike" kern="1200" cap="none" spc="0" normalizeH="0" baseline="0" noProof="0" dirty="0">
                <a:ln>
                  <a:noFill/>
                </a:ln>
                <a:solidFill>
                  <a:prstClr val="black"/>
                </a:solidFill>
                <a:effectLst/>
                <a:uLnTx/>
                <a:uFillTx/>
                <a:latin typeface="Calibri" panose="020F0502020204030204"/>
                <a:ea typeface="+mn-ea"/>
                <a:cs typeface="Aharoni" panose="02010803020104030203" pitchFamily="2" charset="-79"/>
              </a:rPr>
              <a:t> dan </a:t>
            </a:r>
            <a:r>
              <a:rPr kumimoji="0" lang="en-US" altLang="id-ID" sz="1350" b="1" i="0" u="none" strike="noStrike" kern="1200" cap="none" spc="0" normalizeH="0" baseline="0" noProof="0" dirty="0" err="1">
                <a:ln>
                  <a:noFill/>
                </a:ln>
                <a:solidFill>
                  <a:prstClr val="black"/>
                </a:solidFill>
                <a:effectLst/>
                <a:uLnTx/>
                <a:uFillTx/>
                <a:latin typeface="Calibri" panose="020F0502020204030204"/>
                <a:ea typeface="+mn-ea"/>
                <a:cs typeface="Aharoni" panose="02010803020104030203" pitchFamily="2" charset="-79"/>
              </a:rPr>
              <a:t>dikumpulkan</a:t>
            </a:r>
            <a:r>
              <a:rPr kumimoji="0" lang="en-US" altLang="id-ID" sz="1350" b="1" i="0" u="none" strike="noStrike" kern="1200" cap="none" spc="0" normalizeH="0" baseline="0" noProof="0" dirty="0">
                <a:ln>
                  <a:noFill/>
                </a:ln>
                <a:solidFill>
                  <a:prstClr val="black"/>
                </a:solidFill>
                <a:effectLst/>
                <a:uLnTx/>
                <a:uFillTx/>
                <a:latin typeface="Calibri" panose="020F0502020204030204"/>
                <a:ea typeface="+mn-ea"/>
                <a:cs typeface="Aharoni" panose="02010803020104030203" pitchFamily="2" charset="-79"/>
              </a:rPr>
              <a:t> (</a:t>
            </a:r>
            <a:r>
              <a:rPr kumimoji="0" lang="en-US" altLang="id-ID" sz="1350" b="1" i="1" u="none" strike="noStrike" kern="1200" cap="none" spc="0" normalizeH="0" baseline="0" noProof="0" dirty="0">
                <a:ln>
                  <a:noFill/>
                </a:ln>
                <a:solidFill>
                  <a:prstClr val="black"/>
                </a:solidFill>
                <a:effectLst/>
                <a:uLnTx/>
                <a:uFillTx/>
                <a:latin typeface="Calibri" panose="020F0502020204030204"/>
                <a:ea typeface="+mn-ea"/>
                <a:cs typeface="Aharoni" panose="02010803020104030203" pitchFamily="2" charset="-79"/>
              </a:rPr>
              <a:t>Trackable</a:t>
            </a:r>
            <a:r>
              <a:rPr kumimoji="0" lang="en-US" altLang="id-ID" sz="1350" b="1" i="0" u="none" strike="noStrike" kern="1200" cap="none" spc="0" normalizeH="0" baseline="0" noProof="0" dirty="0">
                <a:ln>
                  <a:noFill/>
                </a:ln>
                <a:solidFill>
                  <a:prstClr val="black"/>
                </a:solidFill>
                <a:effectLst/>
                <a:uLnTx/>
                <a:uFillTx/>
                <a:latin typeface="Calibri" panose="020F0502020204030204"/>
                <a:ea typeface="+mn-ea"/>
                <a:cs typeface="Aharoni" panose="02010803020104030203" pitchFamily="2" charset="-79"/>
              </a:rPr>
              <a:t>)</a:t>
            </a:r>
            <a:r>
              <a:rPr kumimoji="0" lang="en-US" altLang="id-ID" sz="1350" b="0" i="0" u="none" strike="noStrike" kern="1200" cap="none" spc="0" normalizeH="0" baseline="0" noProof="0" dirty="0">
                <a:ln>
                  <a:noFill/>
                </a:ln>
                <a:solidFill>
                  <a:prstClr val="black"/>
                </a:solidFill>
                <a:effectLst/>
                <a:uLnTx/>
                <a:uFillTx/>
                <a:latin typeface="Calibri" panose="020F0502020204030204"/>
                <a:ea typeface="+mn-ea"/>
                <a:cs typeface="Aharoni" panose="02010803020104030203" pitchFamily="2" charset="-79"/>
              </a:rPr>
              <a:t> &gt; </a:t>
            </a:r>
            <a:r>
              <a:rPr kumimoji="0" lang="en-US" altLang="id-ID" sz="1350" b="0" i="0" u="none" strike="noStrike" kern="1200" cap="none" spc="0" normalizeH="0" baseline="0" noProof="0" dirty="0" err="1">
                <a:ln>
                  <a:noFill/>
                </a:ln>
                <a:solidFill>
                  <a:prstClr val="black"/>
                </a:solidFill>
                <a:effectLst/>
                <a:uLnTx/>
                <a:uFillTx/>
                <a:latin typeface="Calibri" panose="020F0502020204030204"/>
                <a:ea typeface="+mn-ea"/>
                <a:cs typeface="Aharoni" panose="02010803020104030203" pitchFamily="2" charset="-79"/>
              </a:rPr>
              <a:t>Dapat</a:t>
            </a:r>
            <a:r>
              <a:rPr kumimoji="0" lang="en-US" altLang="id-ID" sz="1350" b="0" i="0" u="none" strike="noStrike" kern="1200" cap="none" spc="0" normalizeH="0" baseline="0" noProof="0" dirty="0">
                <a:ln>
                  <a:noFill/>
                </a:ln>
                <a:solidFill>
                  <a:prstClr val="black"/>
                </a:solidFill>
                <a:effectLst/>
                <a:uLnTx/>
                <a:uFillTx/>
                <a:latin typeface="Calibri" panose="020F0502020204030204"/>
                <a:ea typeface="+mn-ea"/>
                <a:cs typeface="Aharoni" panose="02010803020104030203" pitchFamily="2" charset="-79"/>
              </a:rPr>
              <a:t> </a:t>
            </a:r>
            <a:r>
              <a:rPr kumimoji="0" lang="en-US" altLang="id-ID" sz="1350" b="0" i="0" u="none" strike="noStrike" kern="1200" cap="none" spc="0" normalizeH="0" baseline="0" noProof="0" dirty="0" err="1">
                <a:ln>
                  <a:noFill/>
                </a:ln>
                <a:solidFill>
                  <a:prstClr val="black"/>
                </a:solidFill>
                <a:effectLst/>
                <a:uLnTx/>
                <a:uFillTx/>
                <a:latin typeface="Calibri" panose="020F0502020204030204"/>
                <a:ea typeface="+mn-ea"/>
                <a:cs typeface="Aharoni" panose="02010803020104030203" pitchFamily="2" charset="-79"/>
              </a:rPr>
              <a:t>ditelusur</a:t>
            </a:r>
            <a:r>
              <a:rPr kumimoji="0" lang="en-US" altLang="id-ID" sz="1350" b="0" i="0" u="none" strike="noStrike" kern="1200" cap="none" spc="0" normalizeH="0" baseline="0" noProof="0" dirty="0">
                <a:ln>
                  <a:noFill/>
                </a:ln>
                <a:solidFill>
                  <a:prstClr val="black"/>
                </a:solidFill>
                <a:effectLst/>
                <a:uLnTx/>
                <a:uFillTx/>
                <a:latin typeface="Calibri" panose="020F0502020204030204"/>
                <a:ea typeface="+mn-ea"/>
                <a:cs typeface="Aharoni" panose="02010803020104030203" pitchFamily="2" charset="-79"/>
              </a:rPr>
              <a:t> </a:t>
            </a:r>
            <a:r>
              <a:rPr kumimoji="0" lang="en-US" altLang="id-ID" sz="1350" b="0" i="0" u="none" strike="noStrike" kern="1200" cap="none" spc="0" normalizeH="0" baseline="0" noProof="0" dirty="0" err="1">
                <a:ln>
                  <a:noFill/>
                </a:ln>
                <a:solidFill>
                  <a:prstClr val="black"/>
                </a:solidFill>
                <a:effectLst/>
                <a:uLnTx/>
                <a:uFillTx/>
                <a:latin typeface="Calibri" panose="020F0502020204030204"/>
                <a:ea typeface="+mn-ea"/>
                <a:cs typeface="Aharoni" panose="02010803020104030203" pitchFamily="2" charset="-79"/>
              </a:rPr>
              <a:t>secara</a:t>
            </a:r>
            <a:r>
              <a:rPr kumimoji="0" lang="en-US" altLang="id-ID" sz="1350" b="0" i="0" u="none" strike="noStrike" kern="1200" cap="none" spc="0" normalizeH="0" baseline="0" noProof="0" dirty="0">
                <a:ln>
                  <a:noFill/>
                </a:ln>
                <a:solidFill>
                  <a:prstClr val="black"/>
                </a:solidFill>
                <a:effectLst/>
                <a:uLnTx/>
                <a:uFillTx/>
                <a:latin typeface="Calibri" panose="020F0502020204030204"/>
                <a:ea typeface="+mn-ea"/>
                <a:cs typeface="Aharoni" panose="02010803020104030203" pitchFamily="2" charset="-79"/>
              </a:rPr>
              <a:t> </a:t>
            </a:r>
            <a:r>
              <a:rPr kumimoji="0" lang="en-US" altLang="id-ID" sz="1350" b="0" i="0" u="none" strike="noStrike" kern="1200" cap="none" spc="0" normalizeH="0" baseline="0" noProof="0" dirty="0" err="1">
                <a:ln>
                  <a:noFill/>
                </a:ln>
                <a:solidFill>
                  <a:prstClr val="black"/>
                </a:solidFill>
                <a:effectLst/>
                <a:uLnTx/>
                <a:uFillTx/>
                <a:latin typeface="Calibri" panose="020F0502020204030204"/>
                <a:ea typeface="+mn-ea"/>
                <a:cs typeface="Aharoni" panose="02010803020104030203" pitchFamily="2" charset="-79"/>
              </a:rPr>
              <a:t>jelas</a:t>
            </a:r>
            <a:r>
              <a:rPr kumimoji="0" lang="en-US" altLang="id-ID" sz="1350" b="0" i="0" u="none" strike="noStrike" kern="1200" cap="none" spc="0" normalizeH="0" baseline="0" noProof="0" dirty="0">
                <a:ln>
                  <a:noFill/>
                </a:ln>
                <a:solidFill>
                  <a:prstClr val="black"/>
                </a:solidFill>
                <a:effectLst/>
                <a:uLnTx/>
                <a:uFillTx/>
                <a:latin typeface="Calibri" panose="020F0502020204030204"/>
                <a:ea typeface="+mn-ea"/>
                <a:cs typeface="Aharoni" panose="02010803020104030203" pitchFamily="2" charset="-79"/>
              </a:rPr>
              <a:t> </a:t>
            </a:r>
            <a:r>
              <a:rPr kumimoji="0" lang="en-US" altLang="id-ID" sz="1350" b="0" i="0" u="none" strike="noStrike" kern="1200" cap="none" spc="0" normalizeH="0" baseline="0" noProof="0" dirty="0" err="1">
                <a:ln>
                  <a:noFill/>
                </a:ln>
                <a:solidFill>
                  <a:prstClr val="black"/>
                </a:solidFill>
                <a:effectLst/>
                <a:uLnTx/>
                <a:uFillTx/>
                <a:latin typeface="Calibri" panose="020F0502020204030204"/>
                <a:ea typeface="+mn-ea"/>
                <a:cs typeface="Aharoni" panose="02010803020104030203" pitchFamily="2" charset="-79"/>
              </a:rPr>
              <a:t>sumber</a:t>
            </a:r>
            <a:r>
              <a:rPr kumimoji="0" lang="en-US" altLang="id-ID" sz="1350" b="0" i="0" u="none" strike="noStrike" kern="1200" cap="none" spc="0" normalizeH="0" baseline="0" noProof="0" dirty="0">
                <a:ln>
                  <a:noFill/>
                </a:ln>
                <a:solidFill>
                  <a:prstClr val="black"/>
                </a:solidFill>
                <a:effectLst/>
                <a:uLnTx/>
                <a:uFillTx/>
                <a:latin typeface="Calibri" panose="020F0502020204030204"/>
                <a:ea typeface="+mn-ea"/>
                <a:cs typeface="Aharoni" panose="02010803020104030203" pitchFamily="2" charset="-79"/>
              </a:rPr>
              <a:t> </a:t>
            </a:r>
            <a:r>
              <a:rPr kumimoji="0" lang="en-US" altLang="id-ID" sz="1350" b="0" i="0" u="none" strike="noStrike" kern="1200" cap="none" spc="0" normalizeH="0" baseline="0" noProof="0" dirty="0" err="1">
                <a:ln>
                  <a:noFill/>
                </a:ln>
                <a:solidFill>
                  <a:prstClr val="black"/>
                </a:solidFill>
                <a:effectLst/>
                <a:uLnTx/>
                <a:uFillTx/>
                <a:latin typeface="Calibri" panose="020F0502020204030204"/>
                <a:ea typeface="+mn-ea"/>
                <a:cs typeface="Aharoni" panose="02010803020104030203" pitchFamily="2" charset="-79"/>
              </a:rPr>
              <a:t>datanya</a:t>
            </a:r>
            <a:endParaRPr kumimoji="0" lang="en-US" altLang="id-ID" sz="1350" b="0" i="0" u="none" strike="noStrike" kern="1200" cap="none" spc="0" normalizeH="0" baseline="0" noProof="0" dirty="0">
              <a:ln>
                <a:noFill/>
              </a:ln>
              <a:solidFill>
                <a:prstClr val="black"/>
              </a:solidFill>
              <a:effectLst/>
              <a:uLnTx/>
              <a:uFillTx/>
              <a:latin typeface="Calibri" panose="020F0502020204030204"/>
              <a:ea typeface="+mn-ea"/>
              <a:cs typeface="Aharoni" panose="02010803020104030203" pitchFamily="2" charset="-79"/>
            </a:endParaRPr>
          </a:p>
        </p:txBody>
      </p:sp>
      <p:sp>
        <p:nvSpPr>
          <p:cNvPr id="4" name="Slide Number Placeholder 2"/>
          <p:cNvSpPr>
            <a:spLocks noGrp="1"/>
          </p:cNvSpPr>
          <p:nvPr/>
        </p:nvSpPr>
        <p:spPr>
          <a:xfrm>
            <a:off x="7113270" y="5006975"/>
            <a:ext cx="446405" cy="251460"/>
          </a:xfrm>
          <a:prstGeom prst="rect">
            <a:avLst/>
          </a:prstGeom>
          <a:solidFill>
            <a:srgbClr val="F9BE19"/>
          </a:solid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5502A5B-6024-440D-A5A9-5A109256076E}" type="slidenum">
              <a:rPr kumimoji="0" lang="en-US" sz="1200" b="1" i="0" u="none" strike="noStrike" kern="1200" cap="none" spc="0" normalizeH="0" baseline="0" noProof="0" smtClean="0">
                <a:ln>
                  <a:noFill/>
                </a:ln>
                <a:solidFill>
                  <a:schemeClr val="tx1"/>
                </a:solidFill>
                <a:effectLst/>
                <a:uLnTx/>
                <a:uFillTx/>
                <a:latin typeface="Calibri" panose="020F0502020204030204"/>
                <a:ea typeface="+mn-ea"/>
                <a:cs typeface="+mn-cs"/>
              </a:rPr>
              <a:t>30</a:t>
            </a:fld>
            <a:endParaRPr kumimoji="0" lang="en-US" sz="1200" b="1" i="0" u="none" strike="noStrike" kern="1200" cap="none" spc="0" normalizeH="0" baseline="0" noProof="0">
              <a:ln>
                <a:noFill/>
              </a:ln>
              <a:solidFill>
                <a:schemeClr val="tx1"/>
              </a:solidFill>
              <a:effectLst/>
              <a:uLnTx/>
              <a:uFillTx/>
              <a:latin typeface="Calibri" panose="020F0502020204030204"/>
              <a:ea typeface="+mn-ea"/>
              <a:cs typeface="+mn-cs"/>
            </a:endParaRPr>
          </a:p>
        </p:txBody>
      </p:sp>
      <p:grpSp>
        <p:nvGrpSpPr>
          <p:cNvPr id="5" name="Group 4"/>
          <p:cNvGrpSpPr/>
          <p:nvPr/>
        </p:nvGrpSpPr>
        <p:grpSpPr>
          <a:xfrm>
            <a:off x="165560" y="1307359"/>
            <a:ext cx="2196657" cy="2349854"/>
            <a:chOff x="136515" y="1333773"/>
            <a:chExt cx="2594186" cy="2868868"/>
          </a:xfrm>
        </p:grpSpPr>
        <p:sp>
          <p:nvSpPr>
            <p:cNvPr id="6" name="object 6"/>
            <p:cNvSpPr txBox="1"/>
            <p:nvPr/>
          </p:nvSpPr>
          <p:spPr>
            <a:xfrm>
              <a:off x="563112" y="1428733"/>
              <a:ext cx="2167589" cy="2773908"/>
            </a:xfrm>
            <a:prstGeom prst="rect">
              <a:avLst/>
            </a:prstGeom>
          </p:spPr>
          <p:txBody>
            <a:bodyPr vert="horz" wrap="square" lIns="0" tIns="25592" rIns="0" bIns="0" rtlCol="0">
              <a:spAutoFit/>
            </a:bodyPr>
            <a:lstStyle/>
            <a:p>
              <a:pPr marL="12700" marR="6985" algn="just">
                <a:spcAft>
                  <a:spcPts val="600"/>
                </a:spcAft>
                <a:buSzPct val="103000"/>
                <a:tabLst>
                  <a:tab pos="184150" algn="l"/>
                </a:tabLst>
              </a:pPr>
              <a:r>
                <a:rPr lang="en-ID" sz="870" b="1" i="1" u="sng" spc="25" dirty="0" err="1">
                  <a:latin typeface="Arial" panose="020B0604020202020204"/>
                  <a:cs typeface="Arial" panose="020B0604020202020204"/>
                </a:rPr>
                <a:t>Spesific</a:t>
              </a:r>
              <a:r>
                <a:rPr sz="870" spc="25" dirty="0">
                  <a:latin typeface="Arial" panose="020B0604020202020204"/>
                  <a:cs typeface="Arial" panose="020B0604020202020204"/>
                </a:rPr>
                <a:t> – </a:t>
              </a:r>
              <a:r>
                <a:rPr lang="en-ID" sz="870" spc="25" dirty="0" err="1">
                  <a:latin typeface="Arial" panose="020B0604020202020204"/>
                  <a:cs typeface="Arial" panose="020B0604020202020204"/>
                </a:rPr>
                <a:t>harus</a:t>
              </a:r>
              <a:r>
                <a:rPr lang="en-ID" sz="870" spc="25" dirty="0">
                  <a:latin typeface="Arial" panose="020B0604020202020204"/>
                  <a:cs typeface="Arial" panose="020B0604020202020204"/>
                </a:rPr>
                <a:t> </a:t>
              </a:r>
              <a:r>
                <a:rPr lang="en-ID" sz="870" spc="25" dirty="0" err="1">
                  <a:latin typeface="Arial" panose="020B0604020202020204"/>
                  <a:cs typeface="Arial" panose="020B0604020202020204"/>
                </a:rPr>
                <a:t>spesifik</a:t>
              </a:r>
              <a:r>
                <a:rPr lang="en-ID" sz="870" spc="25" dirty="0">
                  <a:latin typeface="Arial" panose="020B0604020202020204"/>
                  <a:cs typeface="Arial" panose="020B0604020202020204"/>
                </a:rPr>
                <a:t> </a:t>
              </a:r>
              <a:r>
                <a:rPr lang="en-ID" sz="870" spc="25" dirty="0" err="1">
                  <a:latin typeface="Arial" panose="020B0604020202020204"/>
                  <a:cs typeface="Arial" panose="020B0604020202020204"/>
                </a:rPr>
                <a:t>dan</a:t>
              </a:r>
              <a:r>
                <a:rPr lang="en-ID" sz="870" spc="25" dirty="0">
                  <a:latin typeface="Arial" panose="020B0604020202020204"/>
                  <a:cs typeface="Arial" panose="020B0604020202020204"/>
                </a:rPr>
                <a:t> </a:t>
              </a:r>
              <a:r>
                <a:rPr lang="en-ID" sz="870" spc="25" dirty="0" err="1">
                  <a:latin typeface="Arial" panose="020B0604020202020204"/>
                  <a:cs typeface="Arial" panose="020B0604020202020204"/>
                </a:rPr>
                <a:t>jelas</a:t>
              </a:r>
              <a:endParaRPr lang="en-ID" sz="870" spc="15" dirty="0">
                <a:latin typeface="Arial" panose="020B0604020202020204"/>
                <a:cs typeface="Arial" panose="020B0604020202020204"/>
              </a:endParaRPr>
            </a:p>
            <a:p>
              <a:pPr marL="12700" marR="6985">
                <a:spcAft>
                  <a:spcPts val="600"/>
                </a:spcAft>
                <a:buSzPct val="103000"/>
                <a:tabLst>
                  <a:tab pos="184150" algn="l"/>
                </a:tabLst>
              </a:pPr>
              <a:endParaRPr lang="en-US" sz="200" b="1" i="1" u="sng" spc="25" dirty="0">
                <a:latin typeface="Arial" panose="020B0604020202020204"/>
                <a:cs typeface="Arial" panose="020B0604020202020204"/>
              </a:endParaRPr>
            </a:p>
            <a:p>
              <a:pPr marL="12700" marR="6985">
                <a:spcAft>
                  <a:spcPts val="600"/>
                </a:spcAft>
                <a:buSzPct val="103000"/>
                <a:tabLst>
                  <a:tab pos="184150" algn="l"/>
                </a:tabLst>
              </a:pPr>
              <a:r>
                <a:rPr lang="en-US" sz="870" b="1" i="1" u="sng" spc="25" dirty="0">
                  <a:latin typeface="Arial" panose="020B0604020202020204"/>
                  <a:cs typeface="Arial" panose="020B0604020202020204"/>
                </a:rPr>
                <a:t>Measurable</a:t>
              </a:r>
              <a:r>
                <a:rPr lang="en-US" sz="870" spc="25" dirty="0">
                  <a:latin typeface="Arial" panose="020B0604020202020204"/>
                  <a:cs typeface="Arial" panose="020B0604020202020204"/>
                </a:rPr>
                <a:t> – </a:t>
              </a:r>
              <a:r>
                <a:rPr lang="en-US" sz="870" spc="25" dirty="0" err="1">
                  <a:latin typeface="Arial" panose="020B0604020202020204"/>
                  <a:cs typeface="Arial" panose="020B0604020202020204"/>
                </a:rPr>
                <a:t>dapat</a:t>
              </a:r>
              <a:r>
                <a:rPr lang="en-US" sz="870" spc="25" dirty="0">
                  <a:latin typeface="Arial" panose="020B0604020202020204"/>
                  <a:cs typeface="Arial" panose="020B0604020202020204"/>
                </a:rPr>
                <a:t> </a:t>
              </a:r>
              <a:r>
                <a:rPr lang="en-US" sz="870" spc="25" dirty="0" err="1">
                  <a:latin typeface="Arial" panose="020B0604020202020204"/>
                  <a:cs typeface="Arial" panose="020B0604020202020204"/>
                </a:rPr>
                <a:t>diukur</a:t>
              </a:r>
              <a:r>
                <a:rPr lang="en-US" sz="870" spc="25" dirty="0">
                  <a:latin typeface="Arial" panose="020B0604020202020204"/>
                  <a:cs typeface="Arial" panose="020B0604020202020204"/>
                </a:rPr>
                <a:t> </a:t>
              </a:r>
              <a:r>
                <a:rPr lang="en-US" sz="870" spc="25" dirty="0" err="1">
                  <a:latin typeface="Arial" panose="020B0604020202020204"/>
                  <a:cs typeface="Arial" panose="020B0604020202020204"/>
                </a:rPr>
                <a:t>secara</a:t>
              </a:r>
              <a:r>
                <a:rPr lang="en-US" sz="870" spc="25" dirty="0">
                  <a:latin typeface="Arial" panose="020B0604020202020204"/>
                  <a:cs typeface="Arial" panose="020B0604020202020204"/>
                </a:rPr>
                <a:t>  </a:t>
              </a:r>
              <a:r>
                <a:rPr lang="en-US" sz="870" spc="25" dirty="0" err="1">
                  <a:latin typeface="Arial" panose="020B0604020202020204"/>
                  <a:cs typeface="Arial" panose="020B0604020202020204"/>
                </a:rPr>
                <a:t>objektif</a:t>
              </a:r>
              <a:r>
                <a:rPr lang="en-US" sz="870" spc="25" dirty="0">
                  <a:latin typeface="Arial" panose="020B0604020202020204"/>
                  <a:cs typeface="Arial" panose="020B0604020202020204"/>
                </a:rPr>
                <a:t>, </a:t>
              </a:r>
              <a:r>
                <a:rPr lang="en-US" sz="870" spc="5" dirty="0" err="1">
                  <a:latin typeface="Arial" panose="020B0604020202020204"/>
                  <a:cs typeface="Arial" panose="020B0604020202020204"/>
                </a:rPr>
                <a:t>baik</a:t>
              </a:r>
              <a:r>
                <a:rPr lang="en-US" sz="870" spc="5" dirty="0">
                  <a:latin typeface="Arial" panose="020B0604020202020204"/>
                  <a:cs typeface="Arial" panose="020B0604020202020204"/>
                </a:rPr>
                <a:t> </a:t>
              </a:r>
              <a:r>
                <a:rPr lang="en-US" sz="870" spc="-15" dirty="0">
                  <a:latin typeface="Arial" panose="020B0604020202020204"/>
                  <a:cs typeface="Arial" panose="020B0604020202020204"/>
                </a:rPr>
                <a:t>yang </a:t>
              </a:r>
              <a:r>
                <a:rPr lang="en-US" sz="870" spc="5" dirty="0" err="1">
                  <a:latin typeface="Arial" panose="020B0604020202020204"/>
                  <a:cs typeface="Arial" panose="020B0604020202020204"/>
                </a:rPr>
                <a:t>bersifat</a:t>
              </a:r>
              <a:r>
                <a:rPr lang="en-US" sz="870" spc="5" dirty="0">
                  <a:latin typeface="Arial" panose="020B0604020202020204"/>
                  <a:cs typeface="Arial" panose="020B0604020202020204"/>
                </a:rPr>
                <a:t> </a:t>
              </a:r>
              <a:r>
                <a:rPr lang="en-US" sz="870" spc="10" dirty="0" err="1">
                  <a:latin typeface="Arial" panose="020B0604020202020204"/>
                  <a:cs typeface="Arial" panose="020B0604020202020204"/>
                </a:rPr>
                <a:t>kualitatif</a:t>
              </a:r>
              <a:r>
                <a:rPr lang="en-US" sz="870" spc="150" dirty="0">
                  <a:latin typeface="Arial" panose="020B0604020202020204"/>
                  <a:cs typeface="Arial" panose="020B0604020202020204"/>
                </a:rPr>
                <a:t>/</a:t>
              </a:r>
              <a:r>
                <a:rPr lang="en-US" sz="870" spc="-90" dirty="0">
                  <a:latin typeface="Arial" panose="020B0604020202020204"/>
                  <a:cs typeface="Arial" panose="020B0604020202020204"/>
                </a:rPr>
                <a:t> </a:t>
              </a:r>
              <a:r>
                <a:rPr lang="en-US" sz="870" spc="15" dirty="0" err="1">
                  <a:latin typeface="Arial" panose="020B0604020202020204"/>
                  <a:cs typeface="Arial" panose="020B0604020202020204"/>
                </a:rPr>
                <a:t>kuantitatif</a:t>
              </a:r>
              <a:endParaRPr lang="en-US" sz="870" spc="15" dirty="0">
                <a:latin typeface="Arial" panose="020B0604020202020204"/>
                <a:cs typeface="Arial" panose="020B0604020202020204"/>
              </a:endParaRPr>
            </a:p>
            <a:p>
              <a:pPr marL="12700" marR="6985" algn="just">
                <a:spcAft>
                  <a:spcPts val="600"/>
                </a:spcAft>
                <a:buSzPct val="103000"/>
                <a:tabLst>
                  <a:tab pos="184150" algn="l"/>
                </a:tabLst>
              </a:pPr>
              <a:r>
                <a:rPr lang="en-US" sz="870" b="1" i="1" u="sng" spc="15" dirty="0">
                  <a:latin typeface="Arial" panose="020B0604020202020204"/>
                  <a:cs typeface="Arial" panose="020B0604020202020204"/>
                </a:rPr>
                <a:t>Achievable </a:t>
              </a:r>
              <a:r>
                <a:rPr lang="en-US" sz="870" spc="15" dirty="0">
                  <a:latin typeface="Arial" panose="020B0604020202020204"/>
                  <a:cs typeface="Arial" panose="020B0604020202020204"/>
                </a:rPr>
                <a:t>– </a:t>
              </a:r>
              <a:r>
                <a:rPr lang="en-US" sz="870" spc="15" dirty="0" err="1">
                  <a:latin typeface="Arial" panose="020B0604020202020204"/>
                  <a:cs typeface="Arial" panose="020B0604020202020204"/>
                </a:rPr>
                <a:t>dapat</a:t>
              </a:r>
              <a:r>
                <a:rPr lang="en-US" sz="870" spc="15" dirty="0">
                  <a:latin typeface="Arial" panose="020B0604020202020204"/>
                  <a:cs typeface="Arial" panose="020B0604020202020204"/>
                </a:rPr>
                <a:t> </a:t>
              </a:r>
              <a:r>
                <a:rPr lang="en-US" sz="870" spc="15" dirty="0" err="1">
                  <a:latin typeface="Arial" panose="020B0604020202020204"/>
                  <a:cs typeface="Arial" panose="020B0604020202020204"/>
                </a:rPr>
                <a:t>dicapai</a:t>
              </a:r>
              <a:r>
                <a:rPr lang="en-US" sz="870" spc="15" dirty="0">
                  <a:latin typeface="Arial" panose="020B0604020202020204"/>
                  <a:cs typeface="Arial" panose="020B0604020202020204"/>
                </a:rPr>
                <a:t> </a:t>
              </a:r>
              <a:r>
                <a:rPr lang="en-US" sz="870" spc="15" dirty="0" err="1">
                  <a:latin typeface="Arial" panose="020B0604020202020204"/>
                  <a:cs typeface="Arial" panose="020B0604020202020204"/>
                </a:rPr>
                <a:t>dan</a:t>
              </a:r>
              <a:r>
                <a:rPr lang="en-US" sz="870" spc="15" dirty="0">
                  <a:latin typeface="Arial" panose="020B0604020202020204"/>
                  <a:cs typeface="Arial" panose="020B0604020202020204"/>
                </a:rPr>
                <a:t> </a:t>
              </a:r>
              <a:r>
                <a:rPr lang="en-US" sz="870" spc="15" dirty="0" err="1">
                  <a:latin typeface="Arial" panose="020B0604020202020204"/>
                  <a:cs typeface="Arial" panose="020B0604020202020204"/>
                </a:rPr>
                <a:t>menunjukkan</a:t>
              </a:r>
              <a:r>
                <a:rPr lang="en-US" sz="870" spc="15" dirty="0">
                  <a:latin typeface="Arial" panose="020B0604020202020204"/>
                  <a:cs typeface="Arial" panose="020B0604020202020204"/>
                </a:rPr>
                <a:t> </a:t>
              </a:r>
              <a:r>
                <a:rPr lang="en-US" sz="870" spc="15" dirty="0" err="1">
                  <a:latin typeface="Arial" panose="020B0604020202020204"/>
                  <a:cs typeface="Arial" panose="020B0604020202020204"/>
                </a:rPr>
                <a:t>pencapaian</a:t>
              </a:r>
              <a:r>
                <a:rPr lang="en-US" sz="870" spc="15" dirty="0">
                  <a:latin typeface="Arial" panose="020B0604020202020204"/>
                  <a:cs typeface="Arial" panose="020B0604020202020204"/>
                </a:rPr>
                <a:t>, </a:t>
              </a:r>
              <a:r>
                <a:rPr lang="en-US" sz="870" i="1" spc="15" dirty="0">
                  <a:latin typeface="Arial" panose="020B0604020202020204"/>
                  <a:cs typeface="Arial" panose="020B0604020202020204"/>
                </a:rPr>
                <a:t>input, output, outcomes</a:t>
              </a:r>
              <a:r>
                <a:rPr lang="en-US" sz="870" spc="15" dirty="0">
                  <a:latin typeface="Arial" panose="020B0604020202020204"/>
                  <a:cs typeface="Arial" panose="020B0604020202020204"/>
                </a:rPr>
                <a:t>, </a:t>
              </a:r>
              <a:r>
                <a:rPr lang="en-US" sz="870" i="1" spc="15" dirty="0">
                  <a:latin typeface="Arial" panose="020B0604020202020204"/>
                  <a:cs typeface="Arial" panose="020B0604020202020204"/>
                </a:rPr>
                <a:t>impact</a:t>
              </a:r>
              <a:r>
                <a:rPr lang="en-US" sz="870" spc="15" dirty="0">
                  <a:latin typeface="Arial" panose="020B0604020202020204"/>
                  <a:cs typeface="Arial" panose="020B0604020202020204"/>
                </a:rPr>
                <a:t> </a:t>
              </a:r>
              <a:r>
                <a:rPr lang="en-US" sz="870" spc="15" dirty="0" err="1">
                  <a:latin typeface="Arial" panose="020B0604020202020204"/>
                  <a:cs typeface="Arial" panose="020B0604020202020204"/>
                </a:rPr>
                <a:t>dan</a:t>
              </a:r>
              <a:r>
                <a:rPr lang="en-US" sz="870" spc="15" dirty="0">
                  <a:latin typeface="Arial" panose="020B0604020202020204"/>
                  <a:cs typeface="Arial" panose="020B0604020202020204"/>
                </a:rPr>
                <a:t> </a:t>
              </a:r>
              <a:r>
                <a:rPr lang="en-US" sz="870" i="1" spc="15" dirty="0">
                  <a:latin typeface="Arial" panose="020B0604020202020204"/>
                  <a:cs typeface="Arial" panose="020B0604020202020204"/>
                </a:rPr>
                <a:t>benefit</a:t>
              </a:r>
              <a:endParaRPr sz="870" i="1" dirty="0">
                <a:latin typeface="Arial" panose="020B0604020202020204"/>
                <a:cs typeface="Arial" panose="020B0604020202020204"/>
              </a:endParaRPr>
            </a:p>
            <a:p>
              <a:pPr marL="12700" marR="5080" algn="just">
                <a:spcAft>
                  <a:spcPts val="600"/>
                </a:spcAft>
                <a:buSzPct val="103000"/>
                <a:tabLst>
                  <a:tab pos="184150" algn="l"/>
                </a:tabLst>
              </a:pPr>
              <a:r>
                <a:rPr sz="870" b="1" i="1" u="sng" spc="-15" dirty="0">
                  <a:uFill>
                    <a:solidFill>
                      <a:srgbClr val="000000"/>
                    </a:solidFill>
                  </a:uFill>
                  <a:latin typeface="Arial" panose="020B0604020202020204"/>
                  <a:cs typeface="Arial" panose="020B0604020202020204"/>
                </a:rPr>
                <a:t>Result-focused</a:t>
              </a:r>
              <a:r>
                <a:rPr sz="870" i="1" spc="-15" dirty="0">
                  <a:latin typeface="Arial" panose="020B0604020202020204"/>
                  <a:cs typeface="Arial" panose="020B0604020202020204"/>
                </a:rPr>
                <a:t> </a:t>
              </a:r>
              <a:r>
                <a:rPr sz="870" spc="-90" dirty="0">
                  <a:latin typeface="Arial" panose="020B0604020202020204"/>
                  <a:cs typeface="Arial" panose="020B0604020202020204"/>
                </a:rPr>
                <a:t>– </a:t>
              </a:r>
              <a:r>
                <a:rPr sz="870" spc="-15" dirty="0" err="1">
                  <a:latin typeface="Arial" panose="020B0604020202020204"/>
                  <a:cs typeface="Arial" panose="020B0604020202020204"/>
                </a:rPr>
                <a:t>fokus</a:t>
              </a:r>
              <a:r>
                <a:rPr sz="870" spc="-15" dirty="0">
                  <a:latin typeface="Arial" panose="020B0604020202020204"/>
                  <a:cs typeface="Arial" panose="020B0604020202020204"/>
                </a:rPr>
                <a:t> </a:t>
              </a:r>
              <a:r>
                <a:rPr sz="870" spc="10" dirty="0" err="1">
                  <a:latin typeface="Arial" panose="020B0604020202020204"/>
                  <a:cs typeface="Arial" panose="020B0604020202020204"/>
                </a:rPr>
                <a:t>pada</a:t>
              </a:r>
              <a:r>
                <a:rPr lang="en-US" sz="870" spc="10" dirty="0">
                  <a:latin typeface="Arial" panose="020B0604020202020204"/>
                  <a:cs typeface="Arial" panose="020B0604020202020204"/>
                </a:rPr>
                <a:t> </a:t>
              </a:r>
              <a:r>
                <a:rPr sz="870" spc="10" dirty="0">
                  <a:latin typeface="Arial" panose="020B0604020202020204"/>
                  <a:cs typeface="Arial" panose="020B0604020202020204"/>
                </a:rPr>
                <a:t> </a:t>
              </a:r>
              <a:r>
                <a:rPr sz="870" spc="-30" dirty="0">
                  <a:latin typeface="Arial" panose="020B0604020202020204"/>
                  <a:cs typeface="Arial" panose="020B0604020202020204"/>
                </a:rPr>
                <a:t>hasil,  </a:t>
              </a:r>
              <a:r>
                <a:rPr sz="870" spc="25" dirty="0">
                  <a:latin typeface="Arial" panose="020B0604020202020204"/>
                  <a:cs typeface="Arial" panose="020B0604020202020204"/>
                </a:rPr>
                <a:t>dapat </a:t>
              </a:r>
              <a:r>
                <a:rPr sz="870" spc="15" dirty="0">
                  <a:latin typeface="Arial" panose="020B0604020202020204"/>
                  <a:cs typeface="Arial" panose="020B0604020202020204"/>
                </a:rPr>
                <a:t>diolah, </a:t>
              </a:r>
              <a:r>
                <a:rPr lang="en-US" sz="870" spc="15" dirty="0">
                  <a:latin typeface="Arial" panose="020B0604020202020204"/>
                  <a:cs typeface="Arial" panose="020B0604020202020204"/>
                </a:rPr>
                <a:t> </a:t>
              </a:r>
              <a:r>
                <a:rPr sz="870" spc="10" dirty="0" err="1">
                  <a:latin typeface="Arial" panose="020B0604020202020204"/>
                  <a:cs typeface="Arial" panose="020B0604020202020204"/>
                </a:rPr>
                <a:t>dikumpulkan</a:t>
              </a:r>
              <a:r>
                <a:rPr sz="870" spc="10" dirty="0">
                  <a:latin typeface="Arial" panose="020B0604020202020204"/>
                  <a:cs typeface="Arial" panose="020B0604020202020204"/>
                </a:rPr>
                <a:t> </a:t>
              </a:r>
              <a:r>
                <a:rPr lang="en-US" sz="870" spc="60" dirty="0" err="1">
                  <a:latin typeface="Arial" panose="020B0604020202020204"/>
                  <a:cs typeface="Arial" panose="020B0604020202020204"/>
                </a:rPr>
                <a:t>dan</a:t>
              </a:r>
              <a:r>
                <a:rPr lang="en-US" sz="870" spc="60" dirty="0">
                  <a:latin typeface="Arial" panose="020B0604020202020204"/>
                  <a:cs typeface="Arial" panose="020B0604020202020204"/>
                </a:rPr>
                <a:t> </a:t>
              </a:r>
              <a:r>
                <a:rPr sz="870" spc="60" dirty="0">
                  <a:latin typeface="Arial" panose="020B0604020202020204"/>
                  <a:cs typeface="Arial" panose="020B0604020202020204"/>
                </a:rPr>
                <a:t> </a:t>
              </a:r>
              <a:r>
                <a:rPr sz="870" spc="-20" dirty="0" err="1">
                  <a:latin typeface="Arial" panose="020B0604020202020204"/>
                  <a:cs typeface="Arial" panose="020B0604020202020204"/>
                </a:rPr>
                <a:t>dianalisis</a:t>
              </a:r>
              <a:endParaRPr lang="en-US" sz="870" spc="-20" dirty="0">
                <a:latin typeface="Arial" panose="020B0604020202020204"/>
                <a:cs typeface="Arial" panose="020B0604020202020204"/>
              </a:endParaRPr>
            </a:p>
            <a:p>
              <a:pPr marL="12700" marR="5080" algn="just">
                <a:spcAft>
                  <a:spcPts val="600"/>
                </a:spcAft>
                <a:buSzPct val="103000"/>
                <a:tabLst>
                  <a:tab pos="184150" algn="l"/>
                </a:tabLst>
              </a:pPr>
              <a:r>
                <a:rPr sz="870" b="1" i="1" u="sng" spc="25" dirty="0">
                  <a:uFill>
                    <a:solidFill>
                      <a:srgbClr val="000000"/>
                    </a:solidFill>
                  </a:uFill>
                  <a:latin typeface="Arial" panose="020B0604020202020204"/>
                  <a:cs typeface="Arial" panose="020B0604020202020204"/>
                </a:rPr>
                <a:t>Time-bond</a:t>
              </a:r>
              <a:r>
                <a:rPr sz="870" i="1" spc="25" dirty="0">
                  <a:latin typeface="Arial" panose="020B0604020202020204"/>
                  <a:cs typeface="Arial" panose="020B0604020202020204"/>
                </a:rPr>
                <a:t> </a:t>
              </a:r>
              <a:r>
                <a:rPr sz="870" spc="-90" dirty="0">
                  <a:latin typeface="Arial" panose="020B0604020202020204"/>
                  <a:cs typeface="Arial" panose="020B0604020202020204"/>
                </a:rPr>
                <a:t>– </a:t>
              </a:r>
              <a:r>
                <a:rPr sz="870" spc="10" dirty="0" err="1">
                  <a:latin typeface="Arial" panose="020B0604020202020204"/>
                  <a:cs typeface="Arial" panose="020B0604020202020204"/>
                </a:rPr>
                <a:t>ketepatan</a:t>
              </a:r>
              <a:r>
                <a:rPr sz="870" spc="-95" dirty="0">
                  <a:latin typeface="Arial" panose="020B0604020202020204"/>
                  <a:cs typeface="Arial" panose="020B0604020202020204"/>
                </a:rPr>
                <a:t> </a:t>
              </a:r>
              <a:r>
                <a:rPr sz="870" spc="-15" dirty="0" err="1">
                  <a:latin typeface="Arial" panose="020B0604020202020204"/>
                  <a:cs typeface="Arial" panose="020B0604020202020204"/>
                </a:rPr>
                <a:t>waktu</a:t>
              </a:r>
              <a:r>
                <a:rPr sz="870" spc="-15" dirty="0">
                  <a:latin typeface="Arial" panose="020B0604020202020204"/>
                  <a:cs typeface="Arial" panose="020B0604020202020204"/>
                </a:rPr>
                <a:t>,</a:t>
              </a:r>
              <a:r>
                <a:rPr lang="en-US" sz="870" spc="-15" dirty="0">
                  <a:latin typeface="Arial" panose="020B0604020202020204"/>
                  <a:cs typeface="Arial" panose="020B0604020202020204"/>
                </a:rPr>
                <a:t> </a:t>
              </a:r>
              <a:r>
                <a:rPr sz="870" spc="5" dirty="0" err="1">
                  <a:latin typeface="Arial" panose="020B0604020202020204"/>
                  <a:cs typeface="Arial" panose="020B0604020202020204"/>
                </a:rPr>
                <a:t>fleksibel</a:t>
              </a:r>
              <a:r>
                <a:rPr sz="870" spc="5" dirty="0">
                  <a:latin typeface="Arial" panose="020B0604020202020204"/>
                  <a:cs typeface="Arial" panose="020B0604020202020204"/>
                </a:rPr>
                <a:t> </a:t>
              </a:r>
              <a:r>
                <a:rPr lang="en-US" sz="870" spc="60" dirty="0" err="1">
                  <a:latin typeface="Arial" panose="020B0604020202020204"/>
                  <a:cs typeface="Arial" panose="020B0604020202020204"/>
                </a:rPr>
                <a:t>dan</a:t>
              </a:r>
              <a:r>
                <a:rPr lang="en-US" sz="870" spc="60" dirty="0">
                  <a:latin typeface="Arial" panose="020B0604020202020204"/>
                  <a:cs typeface="Arial" panose="020B0604020202020204"/>
                </a:rPr>
                <a:t> </a:t>
              </a:r>
              <a:r>
                <a:rPr sz="870" spc="-10" dirty="0" err="1">
                  <a:latin typeface="Arial" panose="020B0604020202020204"/>
                  <a:cs typeface="Arial" panose="020B0604020202020204"/>
                </a:rPr>
                <a:t>sensitif</a:t>
              </a:r>
              <a:r>
                <a:rPr sz="870" spc="-10" dirty="0">
                  <a:latin typeface="Arial" panose="020B0604020202020204"/>
                  <a:cs typeface="Arial" panose="020B0604020202020204"/>
                </a:rPr>
                <a:t> </a:t>
              </a:r>
              <a:r>
                <a:rPr sz="870" spc="15" dirty="0" err="1">
                  <a:latin typeface="Arial" panose="020B0604020202020204"/>
                  <a:cs typeface="Arial" panose="020B0604020202020204"/>
                </a:rPr>
                <a:t>terhadap</a:t>
              </a:r>
              <a:r>
                <a:rPr sz="870" spc="15" dirty="0">
                  <a:latin typeface="Arial" panose="020B0604020202020204"/>
                  <a:cs typeface="Arial" panose="020B0604020202020204"/>
                </a:rPr>
                <a:t>  </a:t>
              </a:r>
              <a:r>
                <a:rPr sz="870" dirty="0" err="1">
                  <a:latin typeface="Arial" panose="020B0604020202020204"/>
                  <a:cs typeface="Arial" panose="020B0604020202020204"/>
                </a:rPr>
                <a:t>perubahan</a:t>
              </a:r>
              <a:endParaRPr sz="870" dirty="0">
                <a:latin typeface="Arial" panose="020B0604020202020204"/>
                <a:cs typeface="Arial" panose="020B0604020202020204"/>
              </a:endParaRPr>
            </a:p>
          </p:txBody>
        </p:sp>
        <p:sp>
          <p:nvSpPr>
            <p:cNvPr id="7" name="object 7"/>
            <p:cNvSpPr txBox="1"/>
            <p:nvPr/>
          </p:nvSpPr>
          <p:spPr>
            <a:xfrm>
              <a:off x="169905" y="1333773"/>
              <a:ext cx="457200" cy="465516"/>
            </a:xfrm>
            <a:prstGeom prst="rect">
              <a:avLst/>
            </a:prstGeom>
          </p:spPr>
          <p:txBody>
            <a:bodyPr vert="horz" wrap="square" lIns="0" tIns="7874" rIns="0" bIns="0" rtlCol="0">
              <a:spAutoFit/>
            </a:bodyPr>
            <a:lstStyle/>
            <a:p>
              <a:pPr marL="12700">
                <a:lnSpc>
                  <a:spcPct val="100000"/>
                </a:lnSpc>
                <a:spcBef>
                  <a:spcPts val="100"/>
                </a:spcBef>
              </a:pPr>
              <a:r>
                <a:rPr sz="2480" b="1" spc="-2620" dirty="0">
                  <a:solidFill>
                    <a:srgbClr val="FFC000"/>
                  </a:solidFill>
                  <a:latin typeface="Tahoma" panose="020B0604030504040204"/>
                  <a:cs typeface="Tahoma" panose="020B0604030504040204"/>
                </a:rPr>
                <a:t>S</a:t>
              </a:r>
              <a:endParaRPr sz="2480" dirty="0">
                <a:latin typeface="Tahoma" panose="020B0604030504040204"/>
                <a:cs typeface="Tahoma" panose="020B0604030504040204"/>
              </a:endParaRPr>
            </a:p>
          </p:txBody>
        </p:sp>
        <p:sp>
          <p:nvSpPr>
            <p:cNvPr id="8" name="object 7"/>
            <p:cNvSpPr txBox="1"/>
            <p:nvPr/>
          </p:nvSpPr>
          <p:spPr>
            <a:xfrm>
              <a:off x="152400" y="1644545"/>
              <a:ext cx="318537" cy="409989"/>
            </a:xfrm>
            <a:prstGeom prst="rect">
              <a:avLst/>
            </a:prstGeom>
          </p:spPr>
          <p:txBody>
            <a:bodyPr vert="horz" wrap="square" lIns="0" tIns="7874" rIns="0" bIns="0" rtlCol="0">
              <a:spAutoFit/>
            </a:bodyPr>
            <a:lstStyle/>
            <a:p>
              <a:pPr marL="12700">
                <a:lnSpc>
                  <a:spcPct val="100000"/>
                </a:lnSpc>
                <a:spcBef>
                  <a:spcPts val="100"/>
                </a:spcBef>
              </a:pPr>
              <a:r>
                <a:rPr sz="3350" b="1" u="sng" spc="-2745" baseline="-1000" dirty="0">
                  <a:solidFill>
                    <a:srgbClr val="C55A11"/>
                  </a:solidFill>
                  <a:uFill>
                    <a:solidFill>
                      <a:srgbClr val="000000"/>
                    </a:solidFill>
                  </a:uFill>
                  <a:latin typeface="Tahoma" panose="020B0604030504040204"/>
                  <a:cs typeface="Tahoma" panose="020B0604030504040204"/>
                </a:rPr>
                <a:t>M</a:t>
              </a:r>
              <a:endParaRPr sz="2480" dirty="0">
                <a:latin typeface="Tahoma" panose="020B0604030504040204"/>
                <a:cs typeface="Tahoma" panose="020B0604030504040204"/>
              </a:endParaRPr>
            </a:p>
          </p:txBody>
        </p:sp>
        <p:sp>
          <p:nvSpPr>
            <p:cNvPr id="9" name="object 7"/>
            <p:cNvSpPr txBox="1"/>
            <p:nvPr/>
          </p:nvSpPr>
          <p:spPr>
            <a:xfrm>
              <a:off x="152400" y="2288158"/>
              <a:ext cx="423211" cy="409989"/>
            </a:xfrm>
            <a:prstGeom prst="rect">
              <a:avLst/>
            </a:prstGeom>
          </p:spPr>
          <p:txBody>
            <a:bodyPr vert="horz" wrap="square" lIns="0" tIns="7874" rIns="0" bIns="0" rtlCol="0">
              <a:spAutoFit/>
            </a:bodyPr>
            <a:lstStyle/>
            <a:p>
              <a:pPr marL="12700">
                <a:lnSpc>
                  <a:spcPct val="100000"/>
                </a:lnSpc>
                <a:spcBef>
                  <a:spcPts val="100"/>
                </a:spcBef>
              </a:pPr>
              <a:r>
                <a:rPr sz="3350" b="1" spc="-3104" baseline="-1000" dirty="0">
                  <a:solidFill>
                    <a:srgbClr val="2E75B6"/>
                  </a:solidFill>
                  <a:latin typeface="Tahoma" panose="020B0604030504040204"/>
                  <a:cs typeface="Tahoma" panose="020B0604030504040204"/>
                </a:rPr>
                <a:t>A</a:t>
              </a:r>
              <a:endParaRPr sz="2480" dirty="0">
                <a:latin typeface="Tahoma" panose="020B0604030504040204"/>
                <a:cs typeface="Tahoma" panose="020B0604030504040204"/>
              </a:endParaRPr>
            </a:p>
          </p:txBody>
        </p:sp>
        <p:sp>
          <p:nvSpPr>
            <p:cNvPr id="10" name="object 7"/>
            <p:cNvSpPr txBox="1"/>
            <p:nvPr/>
          </p:nvSpPr>
          <p:spPr>
            <a:xfrm>
              <a:off x="136515" y="3087848"/>
              <a:ext cx="361467" cy="465516"/>
            </a:xfrm>
            <a:prstGeom prst="rect">
              <a:avLst/>
            </a:prstGeom>
          </p:spPr>
          <p:txBody>
            <a:bodyPr vert="horz" wrap="square" lIns="0" tIns="7874" rIns="0" bIns="0" rtlCol="0">
              <a:spAutoFit/>
            </a:bodyPr>
            <a:lstStyle/>
            <a:p>
              <a:pPr marL="12700">
                <a:lnSpc>
                  <a:spcPct val="100000"/>
                </a:lnSpc>
                <a:spcBef>
                  <a:spcPts val="100"/>
                </a:spcBef>
              </a:pPr>
              <a:r>
                <a:rPr sz="2480" b="1" spc="-3020" dirty="0">
                  <a:solidFill>
                    <a:srgbClr val="548235"/>
                  </a:solidFill>
                  <a:latin typeface="Tahoma" panose="020B0604030504040204"/>
                  <a:cs typeface="Tahoma" panose="020B0604030504040204"/>
                </a:rPr>
                <a:t>R</a:t>
              </a:r>
              <a:endParaRPr sz="2480" dirty="0">
                <a:latin typeface="Tahoma" panose="020B0604030504040204"/>
                <a:cs typeface="Tahoma" panose="020B0604030504040204"/>
              </a:endParaRPr>
            </a:p>
          </p:txBody>
        </p:sp>
        <p:sp>
          <p:nvSpPr>
            <p:cNvPr id="11" name="object 7"/>
            <p:cNvSpPr txBox="1"/>
            <p:nvPr/>
          </p:nvSpPr>
          <p:spPr>
            <a:xfrm>
              <a:off x="169141" y="3683076"/>
              <a:ext cx="275179" cy="465516"/>
            </a:xfrm>
            <a:prstGeom prst="rect">
              <a:avLst/>
            </a:prstGeom>
          </p:spPr>
          <p:txBody>
            <a:bodyPr vert="horz" wrap="square" lIns="0" tIns="7874" rIns="0" bIns="0" rtlCol="0">
              <a:spAutoFit/>
            </a:bodyPr>
            <a:lstStyle/>
            <a:p>
              <a:pPr marL="12700">
                <a:lnSpc>
                  <a:spcPct val="100000"/>
                </a:lnSpc>
                <a:spcBef>
                  <a:spcPts val="100"/>
                </a:spcBef>
              </a:pPr>
              <a:r>
                <a:rPr sz="2480" b="1" spc="-305" dirty="0">
                  <a:latin typeface="Tahoma" panose="020B0604030504040204"/>
                  <a:cs typeface="Tahoma" panose="020B0604030504040204"/>
                </a:rPr>
                <a:t>T</a:t>
              </a:r>
              <a:endParaRPr sz="2480" dirty="0">
                <a:latin typeface="Tahoma" panose="020B0604030504040204"/>
                <a:cs typeface="Tahoma" panose="020B0604030504040204"/>
              </a:endParaRPr>
            </a:p>
          </p:txBody>
        </p:sp>
      </p:grpSp>
    </p:spTree>
    <p:extLst>
      <p:ext uri="{BB962C8B-B14F-4D97-AF65-F5344CB8AC3E}">
        <p14:creationId xmlns:p14="http://schemas.microsoft.com/office/powerpoint/2010/main" val="37323901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4152" y="110284"/>
            <a:ext cx="6520220" cy="344032"/>
          </a:xfrm>
        </p:spPr>
        <p:txBody>
          <a:bodyPr>
            <a:noAutofit/>
          </a:bodyPr>
          <a:lstStyle/>
          <a:p>
            <a:pPr algn="l"/>
            <a:r>
              <a:rPr lang="id-ID" dirty="0"/>
              <a:t>Lanjutan ... (</a:t>
            </a:r>
            <a:r>
              <a:rPr lang="id-ID" i="1" dirty="0"/>
              <a:t>LOGIC MODEL</a:t>
            </a:r>
            <a:r>
              <a:rPr lang="id-ID" dirty="0"/>
              <a:t>) </a:t>
            </a:r>
          </a:p>
        </p:txBody>
      </p:sp>
      <p:grpSp>
        <p:nvGrpSpPr>
          <p:cNvPr id="3" name="Group 41"/>
          <p:cNvGrpSpPr/>
          <p:nvPr/>
        </p:nvGrpSpPr>
        <p:grpSpPr bwMode="auto">
          <a:xfrm>
            <a:off x="519430" y="713740"/>
            <a:ext cx="6520815" cy="3978275"/>
            <a:chOff x="539552" y="548680"/>
            <a:chExt cx="8064896" cy="5976664"/>
          </a:xfrm>
        </p:grpSpPr>
        <p:grpSp>
          <p:nvGrpSpPr>
            <p:cNvPr id="4" name="Group 67"/>
            <p:cNvGrpSpPr/>
            <p:nvPr/>
          </p:nvGrpSpPr>
          <p:grpSpPr bwMode="auto">
            <a:xfrm>
              <a:off x="539552" y="1419214"/>
              <a:ext cx="8064896" cy="5106130"/>
              <a:chOff x="1570861" y="692696"/>
              <a:chExt cx="7321619" cy="5105401"/>
            </a:xfrm>
          </p:grpSpPr>
          <p:sp>
            <p:nvSpPr>
              <p:cNvPr id="7" name="AutoShape 52"/>
              <p:cNvSpPr>
                <a:spLocks noChangeArrowheads="1"/>
              </p:cNvSpPr>
              <p:nvPr/>
            </p:nvSpPr>
            <p:spPr bwMode="auto">
              <a:xfrm rot="10800000">
                <a:off x="6434405" y="3068960"/>
                <a:ext cx="513859" cy="463176"/>
              </a:xfrm>
              <a:prstGeom prst="leftArrow">
                <a:avLst>
                  <a:gd name="adj1" fmla="val 59556"/>
                  <a:gd name="adj2" fmla="val 80503"/>
                </a:avLst>
              </a:prstGeom>
              <a:solidFill>
                <a:srgbClr val="C00000"/>
              </a:solidFill>
              <a:ln w="28575" algn="ctr">
                <a:noFill/>
                <a:miter lim="800000"/>
              </a:ln>
              <a:scene3d>
                <a:camera prst="orthographicFront"/>
                <a:lightRig rig="threePt" dir="t"/>
              </a:scene3d>
              <a:sp3d>
                <a:bevelT/>
              </a:sp3d>
            </p:spPr>
            <p:txBody>
              <a:bodyPr wrap="none" lIns="0" tIns="6696" rIns="0" bIns="6696"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id-ID" sz="990" b="0" i="0" u="none" strike="noStrike" kern="1200" cap="none" spc="0" normalizeH="0" baseline="0" noProof="0">
                  <a:ln>
                    <a:noFill/>
                  </a:ln>
                  <a:solidFill>
                    <a:prstClr val="black"/>
                  </a:solidFill>
                  <a:effectLst/>
                  <a:uLnTx/>
                  <a:uFillTx/>
                  <a:latin typeface="Constantia" panose="02030602050306030303" pitchFamily="18" charset="0"/>
                  <a:ea typeface="+mn-ea"/>
                  <a:cs typeface="Arial" panose="020B0604020202020204" pitchFamily="34" charset="0"/>
                </a:endParaRPr>
              </a:p>
            </p:txBody>
          </p:sp>
          <p:sp>
            <p:nvSpPr>
              <p:cNvPr id="8" name="AutoShape 52"/>
              <p:cNvSpPr>
                <a:spLocks noChangeArrowheads="1"/>
              </p:cNvSpPr>
              <p:nvPr/>
            </p:nvSpPr>
            <p:spPr bwMode="auto">
              <a:xfrm rot="10800000">
                <a:off x="6434405" y="1988840"/>
                <a:ext cx="513859" cy="463176"/>
              </a:xfrm>
              <a:prstGeom prst="leftArrow">
                <a:avLst>
                  <a:gd name="adj1" fmla="val 59556"/>
                  <a:gd name="adj2" fmla="val 80503"/>
                </a:avLst>
              </a:prstGeom>
              <a:solidFill>
                <a:srgbClr val="C00000"/>
              </a:solidFill>
              <a:ln w="28575" algn="ctr">
                <a:noFill/>
                <a:miter lim="800000"/>
              </a:ln>
              <a:scene3d>
                <a:camera prst="orthographicFront"/>
                <a:lightRig rig="threePt" dir="t"/>
              </a:scene3d>
              <a:sp3d>
                <a:bevelT/>
              </a:sp3d>
            </p:spPr>
            <p:txBody>
              <a:bodyPr wrap="none" lIns="0" tIns="6696" rIns="0" bIns="6696"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id-ID" sz="990" b="0" i="0" u="none" strike="noStrike" kern="1200" cap="none" spc="0" normalizeH="0" baseline="0" noProof="0">
                  <a:ln>
                    <a:noFill/>
                  </a:ln>
                  <a:solidFill>
                    <a:prstClr val="black"/>
                  </a:solidFill>
                  <a:effectLst/>
                  <a:uLnTx/>
                  <a:uFillTx/>
                  <a:latin typeface="Constantia" panose="02030602050306030303" pitchFamily="18" charset="0"/>
                  <a:ea typeface="+mn-ea"/>
                  <a:cs typeface="Arial" panose="020B0604020202020204" pitchFamily="34" charset="0"/>
                </a:endParaRPr>
              </a:p>
            </p:txBody>
          </p:sp>
          <p:sp>
            <p:nvSpPr>
              <p:cNvPr id="9" name="AutoShape 52"/>
              <p:cNvSpPr>
                <a:spLocks noChangeArrowheads="1"/>
              </p:cNvSpPr>
              <p:nvPr/>
            </p:nvSpPr>
            <p:spPr bwMode="auto">
              <a:xfrm rot="10800000">
                <a:off x="6434405" y="836712"/>
                <a:ext cx="513859" cy="463176"/>
              </a:xfrm>
              <a:prstGeom prst="leftArrow">
                <a:avLst>
                  <a:gd name="adj1" fmla="val 59556"/>
                  <a:gd name="adj2" fmla="val 80503"/>
                </a:avLst>
              </a:prstGeom>
              <a:solidFill>
                <a:srgbClr val="C00000"/>
              </a:solidFill>
              <a:ln w="28575" algn="ctr">
                <a:noFill/>
                <a:miter lim="800000"/>
              </a:ln>
              <a:scene3d>
                <a:camera prst="orthographicFront"/>
                <a:lightRig rig="threePt" dir="t"/>
              </a:scene3d>
              <a:sp3d>
                <a:bevelT/>
              </a:sp3d>
            </p:spPr>
            <p:txBody>
              <a:bodyPr wrap="none" lIns="0" tIns="6696" rIns="0" bIns="6696"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id-ID" sz="990" b="0" i="0" u="none" strike="noStrike" kern="1200" cap="none" spc="0" normalizeH="0" baseline="0" noProof="0">
                  <a:ln>
                    <a:noFill/>
                  </a:ln>
                  <a:solidFill>
                    <a:prstClr val="black"/>
                  </a:solidFill>
                  <a:effectLst/>
                  <a:uLnTx/>
                  <a:uFillTx/>
                  <a:latin typeface="Constantia" panose="02030602050306030303" pitchFamily="18" charset="0"/>
                  <a:ea typeface="+mn-ea"/>
                  <a:cs typeface="Arial" panose="020B0604020202020204" pitchFamily="34" charset="0"/>
                </a:endParaRPr>
              </a:p>
            </p:txBody>
          </p:sp>
          <p:sp>
            <p:nvSpPr>
              <p:cNvPr id="10" name="AutoShape 52"/>
              <p:cNvSpPr>
                <a:spLocks noChangeArrowheads="1"/>
              </p:cNvSpPr>
              <p:nvPr/>
            </p:nvSpPr>
            <p:spPr bwMode="auto">
              <a:xfrm rot="10800000">
                <a:off x="3050029" y="3037831"/>
                <a:ext cx="513859" cy="463176"/>
              </a:xfrm>
              <a:prstGeom prst="leftArrow">
                <a:avLst>
                  <a:gd name="adj1" fmla="val 59556"/>
                  <a:gd name="adj2" fmla="val 80503"/>
                </a:avLst>
              </a:prstGeom>
              <a:solidFill>
                <a:srgbClr val="C00000"/>
              </a:solidFill>
              <a:ln w="28575" algn="ctr">
                <a:noFill/>
                <a:miter lim="800000"/>
              </a:ln>
              <a:scene3d>
                <a:camera prst="orthographicFront"/>
                <a:lightRig rig="threePt" dir="t"/>
              </a:scene3d>
              <a:sp3d>
                <a:bevelT/>
              </a:sp3d>
            </p:spPr>
            <p:txBody>
              <a:bodyPr wrap="none" lIns="0" tIns="6696" rIns="0" bIns="6696"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id-ID" sz="990" b="0" i="0" u="none" strike="noStrike" kern="1200" cap="none" spc="0" normalizeH="0" baseline="0" noProof="0">
                  <a:ln>
                    <a:noFill/>
                  </a:ln>
                  <a:solidFill>
                    <a:prstClr val="black"/>
                  </a:solidFill>
                  <a:effectLst/>
                  <a:uLnTx/>
                  <a:uFillTx/>
                  <a:latin typeface="Constantia" panose="02030602050306030303" pitchFamily="18" charset="0"/>
                  <a:ea typeface="+mn-ea"/>
                  <a:cs typeface="Arial" panose="020B0604020202020204" pitchFamily="34" charset="0"/>
                </a:endParaRPr>
              </a:p>
            </p:txBody>
          </p:sp>
          <p:sp>
            <p:nvSpPr>
              <p:cNvPr id="11" name="AutoShape 52"/>
              <p:cNvSpPr>
                <a:spLocks noChangeArrowheads="1"/>
              </p:cNvSpPr>
              <p:nvPr/>
            </p:nvSpPr>
            <p:spPr bwMode="auto">
              <a:xfrm rot="10800000">
                <a:off x="3050029" y="5157192"/>
                <a:ext cx="513859" cy="463176"/>
              </a:xfrm>
              <a:prstGeom prst="leftArrow">
                <a:avLst>
                  <a:gd name="adj1" fmla="val 59556"/>
                  <a:gd name="adj2" fmla="val 80503"/>
                </a:avLst>
              </a:prstGeom>
              <a:solidFill>
                <a:srgbClr val="C00000"/>
              </a:solidFill>
              <a:ln w="28575" algn="ctr">
                <a:noFill/>
                <a:miter lim="800000"/>
              </a:ln>
              <a:scene3d>
                <a:camera prst="orthographicFront"/>
                <a:lightRig rig="threePt" dir="t"/>
              </a:scene3d>
              <a:sp3d>
                <a:bevelT/>
              </a:sp3d>
            </p:spPr>
            <p:txBody>
              <a:bodyPr wrap="none" lIns="0" tIns="6696" rIns="0" bIns="6696"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id-ID" sz="990" b="0" i="0" u="none" strike="noStrike" kern="1200" cap="none" spc="0" normalizeH="0" baseline="0" noProof="0">
                  <a:ln>
                    <a:noFill/>
                  </a:ln>
                  <a:solidFill>
                    <a:prstClr val="black"/>
                  </a:solidFill>
                  <a:effectLst/>
                  <a:uLnTx/>
                  <a:uFillTx/>
                  <a:latin typeface="Constantia" panose="02030602050306030303" pitchFamily="18" charset="0"/>
                  <a:ea typeface="+mn-ea"/>
                  <a:cs typeface="Arial" panose="020B0604020202020204" pitchFamily="34" charset="0"/>
                </a:endParaRPr>
              </a:p>
            </p:txBody>
          </p:sp>
          <p:sp>
            <p:nvSpPr>
              <p:cNvPr id="12" name="AutoShape 52"/>
              <p:cNvSpPr>
                <a:spLocks noChangeArrowheads="1"/>
              </p:cNvSpPr>
              <p:nvPr/>
            </p:nvSpPr>
            <p:spPr bwMode="auto">
              <a:xfrm rot="10800000">
                <a:off x="3050029" y="4045944"/>
                <a:ext cx="513859" cy="463176"/>
              </a:xfrm>
              <a:prstGeom prst="leftArrow">
                <a:avLst>
                  <a:gd name="adj1" fmla="val 59556"/>
                  <a:gd name="adj2" fmla="val 80503"/>
                </a:avLst>
              </a:prstGeom>
              <a:solidFill>
                <a:srgbClr val="C00000"/>
              </a:solidFill>
              <a:ln w="28575" algn="ctr">
                <a:noFill/>
                <a:miter lim="800000"/>
              </a:ln>
              <a:scene3d>
                <a:camera prst="orthographicFront"/>
                <a:lightRig rig="threePt" dir="t"/>
              </a:scene3d>
              <a:sp3d>
                <a:bevelT/>
              </a:sp3d>
            </p:spPr>
            <p:txBody>
              <a:bodyPr wrap="none" lIns="0" tIns="6696" rIns="0" bIns="6696"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id-ID" sz="990" b="0" i="0" u="none" strike="noStrike" kern="1200" cap="none" spc="0" normalizeH="0" baseline="0" noProof="0">
                  <a:ln>
                    <a:noFill/>
                  </a:ln>
                  <a:solidFill>
                    <a:prstClr val="black"/>
                  </a:solidFill>
                  <a:effectLst/>
                  <a:uLnTx/>
                  <a:uFillTx/>
                  <a:latin typeface="Constantia" panose="02030602050306030303" pitchFamily="18" charset="0"/>
                  <a:ea typeface="+mn-ea"/>
                  <a:cs typeface="Arial" panose="020B0604020202020204" pitchFamily="34" charset="0"/>
                </a:endParaRPr>
              </a:p>
            </p:txBody>
          </p:sp>
          <p:sp>
            <p:nvSpPr>
              <p:cNvPr id="13" name="AutoShape 52"/>
              <p:cNvSpPr>
                <a:spLocks noChangeArrowheads="1"/>
              </p:cNvSpPr>
              <p:nvPr/>
            </p:nvSpPr>
            <p:spPr bwMode="auto">
              <a:xfrm rot="10800000">
                <a:off x="3050029" y="836712"/>
                <a:ext cx="513859" cy="463176"/>
              </a:xfrm>
              <a:prstGeom prst="leftArrow">
                <a:avLst>
                  <a:gd name="adj1" fmla="val 59556"/>
                  <a:gd name="adj2" fmla="val 80503"/>
                </a:avLst>
              </a:prstGeom>
              <a:solidFill>
                <a:srgbClr val="C00000"/>
              </a:solidFill>
              <a:ln w="28575" algn="ctr">
                <a:noFill/>
                <a:miter lim="800000"/>
              </a:ln>
              <a:scene3d>
                <a:camera prst="orthographicFront"/>
                <a:lightRig rig="threePt" dir="t"/>
              </a:scene3d>
              <a:sp3d>
                <a:bevelT/>
              </a:sp3d>
            </p:spPr>
            <p:txBody>
              <a:bodyPr wrap="none" lIns="0" tIns="6696" rIns="0" bIns="6696"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id-ID" sz="990" b="0" i="0" u="none" strike="noStrike" kern="1200" cap="none" spc="0" normalizeH="0" baseline="0" noProof="0">
                  <a:ln>
                    <a:noFill/>
                  </a:ln>
                  <a:solidFill>
                    <a:prstClr val="black"/>
                  </a:solidFill>
                  <a:effectLst/>
                  <a:uLnTx/>
                  <a:uFillTx/>
                  <a:latin typeface="Constantia" panose="02030602050306030303" pitchFamily="18" charset="0"/>
                  <a:ea typeface="+mn-ea"/>
                  <a:cs typeface="Arial" panose="020B0604020202020204" pitchFamily="34" charset="0"/>
                </a:endParaRPr>
              </a:p>
            </p:txBody>
          </p:sp>
          <p:sp>
            <p:nvSpPr>
              <p:cNvPr id="14" name="AutoShape 52"/>
              <p:cNvSpPr>
                <a:spLocks noChangeArrowheads="1"/>
              </p:cNvSpPr>
              <p:nvPr/>
            </p:nvSpPr>
            <p:spPr bwMode="auto">
              <a:xfrm rot="10800000">
                <a:off x="6434405" y="5198072"/>
                <a:ext cx="513859" cy="463176"/>
              </a:xfrm>
              <a:prstGeom prst="leftArrow">
                <a:avLst>
                  <a:gd name="adj1" fmla="val 59556"/>
                  <a:gd name="adj2" fmla="val 80503"/>
                </a:avLst>
              </a:prstGeom>
              <a:solidFill>
                <a:srgbClr val="C00000"/>
              </a:solidFill>
              <a:ln w="28575" algn="ctr">
                <a:noFill/>
                <a:miter lim="800000"/>
              </a:ln>
              <a:scene3d>
                <a:camera prst="orthographicFront"/>
                <a:lightRig rig="threePt" dir="t"/>
              </a:scene3d>
              <a:sp3d>
                <a:bevelT/>
              </a:sp3d>
            </p:spPr>
            <p:txBody>
              <a:bodyPr wrap="none" lIns="0" tIns="6696" rIns="0" bIns="6696"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id-ID" sz="990" b="0" i="0" u="none" strike="noStrike" kern="1200" cap="none" spc="0" normalizeH="0" baseline="0" noProof="0">
                  <a:ln>
                    <a:noFill/>
                  </a:ln>
                  <a:solidFill>
                    <a:prstClr val="black"/>
                  </a:solidFill>
                  <a:effectLst/>
                  <a:uLnTx/>
                  <a:uFillTx/>
                  <a:latin typeface="Constantia" panose="02030602050306030303" pitchFamily="18" charset="0"/>
                  <a:ea typeface="+mn-ea"/>
                  <a:cs typeface="Arial" panose="020B0604020202020204" pitchFamily="34" charset="0"/>
                </a:endParaRPr>
              </a:p>
            </p:txBody>
          </p:sp>
          <p:sp>
            <p:nvSpPr>
              <p:cNvPr id="15" name="AutoShape 52"/>
              <p:cNvSpPr>
                <a:spLocks noChangeArrowheads="1"/>
              </p:cNvSpPr>
              <p:nvPr/>
            </p:nvSpPr>
            <p:spPr bwMode="auto">
              <a:xfrm rot="10800000">
                <a:off x="6434405" y="4045944"/>
                <a:ext cx="513859" cy="463176"/>
              </a:xfrm>
              <a:prstGeom prst="leftArrow">
                <a:avLst>
                  <a:gd name="adj1" fmla="val 59556"/>
                  <a:gd name="adj2" fmla="val 80503"/>
                </a:avLst>
              </a:prstGeom>
              <a:solidFill>
                <a:srgbClr val="C00000"/>
              </a:solidFill>
              <a:ln w="28575" algn="ctr">
                <a:noFill/>
                <a:miter lim="800000"/>
              </a:ln>
              <a:scene3d>
                <a:camera prst="orthographicFront"/>
                <a:lightRig rig="threePt" dir="t"/>
              </a:scene3d>
              <a:sp3d>
                <a:bevelT/>
              </a:sp3d>
            </p:spPr>
            <p:txBody>
              <a:bodyPr wrap="none" lIns="0" tIns="6696" rIns="0" bIns="6696"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id-ID" sz="990" b="0" i="0" u="none" strike="noStrike" kern="1200" cap="none" spc="0" normalizeH="0" baseline="0" noProof="0">
                  <a:ln>
                    <a:noFill/>
                  </a:ln>
                  <a:solidFill>
                    <a:prstClr val="black"/>
                  </a:solidFill>
                  <a:effectLst/>
                  <a:uLnTx/>
                  <a:uFillTx/>
                  <a:latin typeface="Constantia" panose="02030602050306030303" pitchFamily="18" charset="0"/>
                  <a:ea typeface="+mn-ea"/>
                  <a:cs typeface="Arial" panose="020B0604020202020204" pitchFamily="34" charset="0"/>
                </a:endParaRPr>
              </a:p>
            </p:txBody>
          </p:sp>
          <p:grpSp>
            <p:nvGrpSpPr>
              <p:cNvPr id="16" name="Group 78"/>
              <p:cNvGrpSpPr/>
              <p:nvPr/>
            </p:nvGrpSpPr>
            <p:grpSpPr bwMode="auto">
              <a:xfrm>
                <a:off x="1570861" y="692696"/>
                <a:ext cx="7321619" cy="5105401"/>
                <a:chOff x="1536977" y="1066800"/>
                <a:chExt cx="6997422" cy="5105400"/>
              </a:xfrm>
            </p:grpSpPr>
            <p:grpSp>
              <p:nvGrpSpPr>
                <p:cNvPr id="17" name="Group 37"/>
                <p:cNvGrpSpPr/>
                <p:nvPr/>
              </p:nvGrpSpPr>
              <p:grpSpPr bwMode="auto">
                <a:xfrm>
                  <a:off x="1536977" y="1066800"/>
                  <a:ext cx="6997422" cy="5105400"/>
                  <a:chOff x="973138" y="993991"/>
                  <a:chExt cx="7847012" cy="5564477"/>
                </a:xfrm>
              </p:grpSpPr>
              <p:sp>
                <p:nvSpPr>
                  <p:cNvPr id="22" name="Rectangle 5"/>
                  <p:cNvSpPr>
                    <a:spLocks noChangeArrowheads="1"/>
                  </p:cNvSpPr>
                  <p:nvPr/>
                </p:nvSpPr>
                <p:spPr bwMode="auto">
                  <a:xfrm>
                    <a:off x="3203576" y="993991"/>
                    <a:ext cx="2879726" cy="913571"/>
                  </a:xfrm>
                  <a:prstGeom prst="rect">
                    <a:avLst/>
                  </a:prstGeom>
                  <a:solidFill>
                    <a:schemeClr val="bg2"/>
                  </a:solidFill>
                  <a:ln w="28575" algn="ctr">
                    <a:noFill/>
                    <a:round/>
                  </a:ln>
                  <a:scene3d>
                    <a:camera prst="orthographicFront"/>
                    <a:lightRig rig="threePt" dir="t"/>
                  </a:scene3d>
                  <a:sp3d>
                    <a:bevelT/>
                  </a:sp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id-ID" sz="99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Hasil pembangunan yang diperoleh  dari  pencapaian outcome</a:t>
                    </a:r>
                  </a:p>
                </p:txBody>
              </p:sp>
              <p:sp>
                <p:nvSpPr>
                  <p:cNvPr id="23" name="Rectangle 15"/>
                  <p:cNvSpPr>
                    <a:spLocks noChangeArrowheads="1"/>
                  </p:cNvSpPr>
                  <p:nvPr/>
                </p:nvSpPr>
                <p:spPr bwMode="auto">
                  <a:xfrm>
                    <a:off x="6804025" y="1013078"/>
                    <a:ext cx="2016125" cy="913570"/>
                  </a:xfrm>
                  <a:prstGeom prst="rect">
                    <a:avLst/>
                  </a:prstGeom>
                  <a:solidFill>
                    <a:schemeClr val="bg2"/>
                  </a:solidFill>
                  <a:ln w="28575" algn="ctr">
                    <a:noFill/>
                    <a:round/>
                  </a:ln>
                  <a:scene3d>
                    <a:camera prst="orthographicFront"/>
                    <a:lightRig rig="threePt" dir="t"/>
                  </a:scene3d>
                  <a:sp3d>
                    <a:bevelT/>
                  </a:sp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id-ID" sz="1115"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Apa yang ingin diubah</a:t>
                    </a:r>
                  </a:p>
                </p:txBody>
              </p:sp>
              <p:sp>
                <p:nvSpPr>
                  <p:cNvPr id="24" name="Rectangle 20"/>
                  <p:cNvSpPr>
                    <a:spLocks noChangeArrowheads="1"/>
                  </p:cNvSpPr>
                  <p:nvPr/>
                </p:nvSpPr>
                <p:spPr bwMode="auto">
                  <a:xfrm>
                    <a:off x="973138" y="1168400"/>
                    <a:ext cx="1439862" cy="644525"/>
                  </a:xfrm>
                  <a:prstGeom prst="rect">
                    <a:avLst/>
                  </a:prstGeom>
                  <a:solidFill>
                    <a:schemeClr val="bg2"/>
                  </a:solidFill>
                  <a:ln w="28575" algn="ctr">
                    <a:noFill/>
                    <a:round/>
                  </a:ln>
                  <a:scene3d>
                    <a:camera prst="orthographicFront"/>
                    <a:lightRig rig="threePt" dir="t"/>
                  </a:scene3d>
                  <a:sp3d>
                    <a:bevelT/>
                  </a:sp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id-ID" sz="99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IMPACT / DAMPAK</a:t>
                    </a:r>
                  </a:p>
                </p:txBody>
              </p:sp>
              <p:sp>
                <p:nvSpPr>
                  <p:cNvPr id="25" name="Rectangle 5"/>
                  <p:cNvSpPr>
                    <a:spLocks noChangeArrowheads="1"/>
                  </p:cNvSpPr>
                  <p:nvPr/>
                </p:nvSpPr>
                <p:spPr bwMode="auto">
                  <a:xfrm>
                    <a:off x="3203576" y="2073666"/>
                    <a:ext cx="2879726" cy="1162727"/>
                  </a:xfrm>
                  <a:prstGeom prst="rect">
                    <a:avLst/>
                  </a:prstGeom>
                  <a:solidFill>
                    <a:schemeClr val="bg2"/>
                  </a:solidFill>
                  <a:ln w="28575" algn="ctr">
                    <a:noFill/>
                    <a:round/>
                  </a:ln>
                  <a:scene3d>
                    <a:camera prst="orthographicFront"/>
                    <a:lightRig rig="threePt" dir="t"/>
                  </a:scene3d>
                  <a:sp3d>
                    <a:bevelT/>
                  </a:sp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id-ID" sz="99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Manfaat yang diperoleh dalam jangka menengah untuk </a:t>
                    </a:r>
                    <a:r>
                      <a:rPr kumimoji="0" lang="id-ID" sz="990" b="1" i="1"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beneficieries</a:t>
                    </a:r>
                    <a:r>
                      <a:rPr kumimoji="0" lang="id-ID" sz="99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 tertentu sebagai hasil dari output</a:t>
                    </a:r>
                  </a:p>
                </p:txBody>
              </p:sp>
              <p:sp>
                <p:nvSpPr>
                  <p:cNvPr id="26" name="Rectangle 15"/>
                  <p:cNvSpPr>
                    <a:spLocks noChangeArrowheads="1"/>
                  </p:cNvSpPr>
                  <p:nvPr/>
                </p:nvSpPr>
                <p:spPr bwMode="auto">
                  <a:xfrm>
                    <a:off x="6804025" y="2092752"/>
                    <a:ext cx="2016125" cy="1162727"/>
                  </a:xfrm>
                  <a:prstGeom prst="rect">
                    <a:avLst/>
                  </a:prstGeom>
                  <a:solidFill>
                    <a:schemeClr val="bg2"/>
                  </a:solidFill>
                  <a:ln w="28575" algn="ctr">
                    <a:noFill/>
                    <a:round/>
                  </a:ln>
                  <a:scene3d>
                    <a:camera prst="orthographicFront"/>
                    <a:lightRig rig="threePt" dir="t"/>
                  </a:scene3d>
                  <a:sp3d>
                    <a:bevelT/>
                  </a:sp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id-ID" sz="1115"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Apa yang ingin dicapai</a:t>
                    </a:r>
                  </a:p>
                </p:txBody>
              </p:sp>
              <p:sp>
                <p:nvSpPr>
                  <p:cNvPr id="27" name="Rectangle 20"/>
                  <p:cNvSpPr>
                    <a:spLocks noChangeArrowheads="1"/>
                  </p:cNvSpPr>
                  <p:nvPr/>
                </p:nvSpPr>
                <p:spPr bwMode="auto">
                  <a:xfrm>
                    <a:off x="973138" y="2320925"/>
                    <a:ext cx="1439862" cy="644525"/>
                  </a:xfrm>
                  <a:prstGeom prst="rect">
                    <a:avLst/>
                  </a:prstGeom>
                  <a:solidFill>
                    <a:schemeClr val="bg2"/>
                  </a:solidFill>
                  <a:ln w="28575" algn="ctr">
                    <a:noFill/>
                    <a:round/>
                  </a:ln>
                  <a:scene3d>
                    <a:camera prst="orthographicFront"/>
                    <a:lightRig rig="threePt" dir="t"/>
                  </a:scene3d>
                  <a:sp3d>
                    <a:bevelT/>
                  </a:sp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id-ID" sz="99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OUTCOME / HASIL</a:t>
                    </a:r>
                  </a:p>
                </p:txBody>
              </p:sp>
              <p:sp>
                <p:nvSpPr>
                  <p:cNvPr id="28" name="Rectangle 10"/>
                  <p:cNvSpPr>
                    <a:spLocks noChangeArrowheads="1"/>
                  </p:cNvSpPr>
                  <p:nvPr/>
                </p:nvSpPr>
                <p:spPr bwMode="auto">
                  <a:xfrm>
                    <a:off x="3203576" y="3402496"/>
                    <a:ext cx="2879726" cy="812504"/>
                  </a:xfrm>
                  <a:prstGeom prst="rect">
                    <a:avLst/>
                  </a:prstGeom>
                  <a:solidFill>
                    <a:schemeClr val="bg2"/>
                  </a:solidFill>
                  <a:ln w="28575" algn="ctr">
                    <a:noFill/>
                    <a:round/>
                  </a:ln>
                  <a:scene3d>
                    <a:camera prst="orthographicFront"/>
                    <a:lightRig rig="threePt" dir="t"/>
                  </a:scene3d>
                  <a:sp3d>
                    <a:bevelT/>
                  </a:sp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id-ID" sz="99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Produk/barang/jasa akhir yang dihasilkan</a:t>
                    </a:r>
                  </a:p>
                </p:txBody>
              </p:sp>
              <p:sp>
                <p:nvSpPr>
                  <p:cNvPr id="29" name="Rectangle 15"/>
                  <p:cNvSpPr>
                    <a:spLocks noChangeArrowheads="1"/>
                  </p:cNvSpPr>
                  <p:nvPr/>
                </p:nvSpPr>
                <p:spPr bwMode="auto">
                  <a:xfrm>
                    <a:off x="6804025" y="3402497"/>
                    <a:ext cx="2016125" cy="830519"/>
                  </a:xfrm>
                  <a:prstGeom prst="rect">
                    <a:avLst/>
                  </a:prstGeom>
                  <a:solidFill>
                    <a:schemeClr val="bg2"/>
                  </a:solidFill>
                  <a:ln w="28575" algn="ctr">
                    <a:noFill/>
                    <a:round/>
                  </a:ln>
                  <a:scene3d>
                    <a:camera prst="orthographicFront"/>
                    <a:lightRig rig="threePt" dir="t"/>
                  </a:scene3d>
                  <a:sp3d>
                    <a:bevelT/>
                  </a:sp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id-ID" sz="99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Apa yang dihasilkan (barang) atau dilayani (jasa)</a:t>
                    </a:r>
                  </a:p>
                </p:txBody>
              </p:sp>
              <p:sp>
                <p:nvSpPr>
                  <p:cNvPr id="30" name="Rectangle 20"/>
                  <p:cNvSpPr>
                    <a:spLocks noChangeArrowheads="1"/>
                  </p:cNvSpPr>
                  <p:nvPr/>
                </p:nvSpPr>
                <p:spPr bwMode="auto">
                  <a:xfrm>
                    <a:off x="973138" y="3471863"/>
                    <a:ext cx="1439862" cy="647700"/>
                  </a:xfrm>
                  <a:prstGeom prst="rect">
                    <a:avLst/>
                  </a:prstGeom>
                  <a:solidFill>
                    <a:schemeClr val="bg2"/>
                  </a:solidFill>
                  <a:ln w="28575" algn="ctr">
                    <a:noFill/>
                    <a:round/>
                  </a:ln>
                  <a:scene3d>
                    <a:camera prst="orthographicFront"/>
                    <a:lightRig rig="threePt" dir="t"/>
                  </a:scene3d>
                  <a:sp3d>
                    <a:bevelT/>
                  </a:sp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id-ID" sz="99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OUTPUT / KELUARAN</a:t>
                    </a:r>
                  </a:p>
                </p:txBody>
              </p:sp>
              <p:sp>
                <p:nvSpPr>
                  <p:cNvPr id="31" name="Rectangle 5"/>
                  <p:cNvSpPr>
                    <a:spLocks noChangeArrowheads="1"/>
                  </p:cNvSpPr>
                  <p:nvPr/>
                </p:nvSpPr>
                <p:spPr bwMode="auto">
                  <a:xfrm>
                    <a:off x="3203576" y="4399119"/>
                    <a:ext cx="2879726" cy="1079674"/>
                  </a:xfrm>
                  <a:prstGeom prst="rect">
                    <a:avLst/>
                  </a:prstGeom>
                  <a:solidFill>
                    <a:schemeClr val="bg2"/>
                  </a:solidFill>
                  <a:ln w="28575" algn="ctr">
                    <a:noFill/>
                    <a:round/>
                  </a:ln>
                  <a:scene3d>
                    <a:camera prst="orthographicFront"/>
                    <a:lightRig rig="threePt" dir="t"/>
                  </a:scene3d>
                  <a:sp3d>
                    <a:bevelT/>
                  </a:sp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id-ID" sz="99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Proses/kegiatan  menggunakan input untuk menghasilkan output yang diinginkan</a:t>
                    </a:r>
                  </a:p>
                </p:txBody>
              </p:sp>
              <p:sp>
                <p:nvSpPr>
                  <p:cNvPr id="32" name="Rectangle 15"/>
                  <p:cNvSpPr>
                    <a:spLocks noChangeArrowheads="1"/>
                  </p:cNvSpPr>
                  <p:nvPr/>
                </p:nvSpPr>
                <p:spPr bwMode="auto">
                  <a:xfrm>
                    <a:off x="6804025" y="4399119"/>
                    <a:ext cx="2016125" cy="1079675"/>
                  </a:xfrm>
                  <a:prstGeom prst="rect">
                    <a:avLst/>
                  </a:prstGeom>
                  <a:solidFill>
                    <a:schemeClr val="bg2"/>
                  </a:solidFill>
                  <a:ln w="28575" algn="ctr">
                    <a:noFill/>
                    <a:round/>
                  </a:ln>
                  <a:scene3d>
                    <a:camera prst="orthographicFront"/>
                    <a:lightRig rig="threePt" dir="t"/>
                  </a:scene3d>
                  <a:sp3d>
                    <a:bevelT/>
                  </a:sp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id-ID" sz="1115"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Apa yang dikerjakan</a:t>
                    </a:r>
                  </a:p>
                </p:txBody>
              </p:sp>
              <p:sp>
                <p:nvSpPr>
                  <p:cNvPr id="33" name="Rectangle 20"/>
                  <p:cNvSpPr>
                    <a:spLocks noChangeArrowheads="1"/>
                  </p:cNvSpPr>
                  <p:nvPr/>
                </p:nvSpPr>
                <p:spPr bwMode="auto">
                  <a:xfrm>
                    <a:off x="973138" y="4624388"/>
                    <a:ext cx="1439862" cy="644525"/>
                  </a:xfrm>
                  <a:prstGeom prst="rect">
                    <a:avLst/>
                  </a:prstGeom>
                  <a:solidFill>
                    <a:schemeClr val="bg2"/>
                  </a:solidFill>
                  <a:ln w="28575" algn="ctr">
                    <a:noFill/>
                    <a:round/>
                  </a:ln>
                  <a:scene3d>
                    <a:camera prst="orthographicFront"/>
                    <a:lightRig rig="threePt" dir="t"/>
                  </a:scene3d>
                  <a:sp3d>
                    <a:bevelT/>
                  </a:sp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id-ID" sz="990" b="1"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t>PROSES / KEGIATAN</a:t>
                    </a:r>
                  </a:p>
                </p:txBody>
              </p:sp>
              <p:sp>
                <p:nvSpPr>
                  <p:cNvPr id="34" name="Rectangle 5"/>
                  <p:cNvSpPr>
                    <a:spLocks noChangeArrowheads="1"/>
                  </p:cNvSpPr>
                  <p:nvPr/>
                </p:nvSpPr>
                <p:spPr bwMode="auto">
                  <a:xfrm>
                    <a:off x="3203576" y="5644897"/>
                    <a:ext cx="2879726" cy="913570"/>
                  </a:xfrm>
                  <a:prstGeom prst="rect">
                    <a:avLst/>
                  </a:prstGeom>
                  <a:solidFill>
                    <a:schemeClr val="bg2"/>
                  </a:solidFill>
                  <a:ln w="28575" algn="ctr">
                    <a:noFill/>
                    <a:round/>
                  </a:ln>
                  <a:scene3d>
                    <a:camera prst="orthographicFront"/>
                    <a:lightRig rig="threePt" dir="t"/>
                  </a:scene3d>
                  <a:sp3d>
                    <a:bevelT/>
                  </a:sp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id-ID" sz="99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Sumberdaya yang memberikan kontribusi dalam menghasilkan output</a:t>
                    </a:r>
                  </a:p>
                </p:txBody>
              </p:sp>
              <p:sp>
                <p:nvSpPr>
                  <p:cNvPr id="35" name="Rectangle 15"/>
                  <p:cNvSpPr>
                    <a:spLocks noChangeArrowheads="1"/>
                  </p:cNvSpPr>
                  <p:nvPr/>
                </p:nvSpPr>
                <p:spPr bwMode="auto">
                  <a:xfrm>
                    <a:off x="6804025" y="5644897"/>
                    <a:ext cx="2016125" cy="913571"/>
                  </a:xfrm>
                  <a:prstGeom prst="rect">
                    <a:avLst/>
                  </a:prstGeom>
                  <a:solidFill>
                    <a:schemeClr val="bg2"/>
                  </a:solidFill>
                  <a:ln w="28575" algn="ctr">
                    <a:noFill/>
                    <a:round/>
                  </a:ln>
                  <a:scene3d>
                    <a:camera prst="orthographicFront"/>
                    <a:lightRig rig="threePt" dir="t"/>
                  </a:scene3d>
                  <a:sp3d>
                    <a:bevelT/>
                  </a:sp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id-ID" sz="99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Apa yang digunakan dalam bekerja (4M)</a:t>
                    </a:r>
                  </a:p>
                </p:txBody>
              </p:sp>
              <p:sp>
                <p:nvSpPr>
                  <p:cNvPr id="36" name="Rectangle 20"/>
                  <p:cNvSpPr>
                    <a:spLocks noChangeArrowheads="1"/>
                  </p:cNvSpPr>
                  <p:nvPr/>
                </p:nvSpPr>
                <p:spPr bwMode="auto">
                  <a:xfrm>
                    <a:off x="973138" y="5791200"/>
                    <a:ext cx="1439862" cy="644525"/>
                  </a:xfrm>
                  <a:prstGeom prst="rect">
                    <a:avLst/>
                  </a:prstGeom>
                  <a:solidFill>
                    <a:schemeClr val="bg2"/>
                  </a:solidFill>
                  <a:ln w="28575" algn="ctr">
                    <a:noFill/>
                    <a:round/>
                  </a:ln>
                  <a:scene3d>
                    <a:camera prst="orthographicFront"/>
                    <a:lightRig rig="threePt" dir="t"/>
                  </a:scene3d>
                  <a:sp3d>
                    <a:bevelT/>
                  </a:sp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id-ID" sz="990" b="1"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t>INPUT</a:t>
                    </a:r>
                  </a:p>
                </p:txBody>
              </p:sp>
              <p:sp>
                <p:nvSpPr>
                  <p:cNvPr id="37" name="AutoShape 56"/>
                  <p:cNvSpPr>
                    <a:spLocks noChangeArrowheads="1"/>
                  </p:cNvSpPr>
                  <p:nvPr/>
                </p:nvSpPr>
                <p:spPr bwMode="auto">
                  <a:xfrm rot="16200000">
                    <a:off x="1528764" y="5267325"/>
                    <a:ext cx="396875" cy="504825"/>
                  </a:xfrm>
                  <a:prstGeom prst="leftArrow">
                    <a:avLst>
                      <a:gd name="adj1" fmla="val 59556"/>
                      <a:gd name="adj2" fmla="val 70523"/>
                    </a:avLst>
                  </a:prstGeom>
                  <a:solidFill>
                    <a:srgbClr val="C00000"/>
                  </a:solidFill>
                  <a:ln w="38100" algn="ctr">
                    <a:noFill/>
                    <a:miter lim="800000"/>
                  </a:ln>
                  <a:scene3d>
                    <a:camera prst="orthographicFront"/>
                    <a:lightRig rig="threePt" dir="t"/>
                  </a:scene3d>
                  <a:sp3d>
                    <a:bevelT/>
                  </a:sp3d>
                </p:spPr>
                <p:txBody>
                  <a:bodyPr rot="10800000" vert="eaVert" wrap="none" lIns="0" tIns="6696" rIns="0" bIns="6696"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id-ID" sz="990" b="0" i="0" u="none" strike="noStrike" kern="1200" cap="none" spc="0" normalizeH="0" baseline="0" noProof="0">
                      <a:ln>
                        <a:noFill/>
                      </a:ln>
                      <a:solidFill>
                        <a:prstClr val="black"/>
                      </a:solidFill>
                      <a:effectLst/>
                      <a:uLnTx/>
                      <a:uFillTx/>
                      <a:latin typeface="Constantia" panose="02030602050306030303" pitchFamily="18" charset="0"/>
                      <a:ea typeface="+mn-ea"/>
                      <a:cs typeface="Arial" panose="020B0604020202020204" pitchFamily="34" charset="0"/>
                    </a:endParaRPr>
                  </a:p>
                </p:txBody>
              </p:sp>
            </p:grpSp>
            <p:sp>
              <p:nvSpPr>
                <p:cNvPr id="18" name="AutoShape 52"/>
                <p:cNvSpPr>
                  <a:spLocks noChangeArrowheads="1"/>
                </p:cNvSpPr>
                <p:nvPr/>
              </p:nvSpPr>
              <p:spPr bwMode="auto">
                <a:xfrm rot="10800000">
                  <a:off x="2977881" y="2362200"/>
                  <a:ext cx="513872" cy="463176"/>
                </a:xfrm>
                <a:prstGeom prst="leftArrow">
                  <a:avLst>
                    <a:gd name="adj1" fmla="val 59556"/>
                    <a:gd name="adj2" fmla="val 80503"/>
                  </a:avLst>
                </a:prstGeom>
                <a:solidFill>
                  <a:srgbClr val="C00000"/>
                </a:solidFill>
                <a:ln w="28575" algn="ctr">
                  <a:noFill/>
                  <a:miter lim="800000"/>
                </a:ln>
                <a:scene3d>
                  <a:camera prst="orthographicFront"/>
                  <a:lightRig rig="threePt" dir="t"/>
                </a:scene3d>
                <a:sp3d>
                  <a:bevelT/>
                </a:sp3d>
              </p:spPr>
              <p:txBody>
                <a:bodyPr wrap="none" lIns="0" tIns="6696" rIns="0" bIns="6696"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id-ID" sz="990" b="0" i="0" u="none" strike="noStrike" kern="1200" cap="none" spc="0" normalizeH="0" baseline="0" noProof="0">
                    <a:ln>
                      <a:noFill/>
                    </a:ln>
                    <a:solidFill>
                      <a:prstClr val="black"/>
                    </a:solidFill>
                    <a:effectLst/>
                    <a:uLnTx/>
                    <a:uFillTx/>
                    <a:latin typeface="Constantia" panose="02030602050306030303" pitchFamily="18" charset="0"/>
                    <a:ea typeface="+mn-ea"/>
                    <a:cs typeface="Arial" panose="020B0604020202020204" pitchFamily="34" charset="0"/>
                  </a:endParaRPr>
                </a:p>
              </p:txBody>
            </p:sp>
            <p:sp>
              <p:nvSpPr>
                <p:cNvPr id="19" name="AutoShape 56"/>
                <p:cNvSpPr>
                  <a:spLocks noChangeArrowheads="1"/>
                </p:cNvSpPr>
                <p:nvPr/>
              </p:nvSpPr>
              <p:spPr bwMode="auto">
                <a:xfrm rot="16200000">
                  <a:off x="2031251" y="3919383"/>
                  <a:ext cx="364132" cy="450168"/>
                </a:xfrm>
                <a:prstGeom prst="leftArrow">
                  <a:avLst>
                    <a:gd name="adj1" fmla="val 59556"/>
                    <a:gd name="adj2" fmla="val 70523"/>
                  </a:avLst>
                </a:prstGeom>
                <a:solidFill>
                  <a:srgbClr val="C00000"/>
                </a:solidFill>
                <a:ln w="38100" algn="ctr">
                  <a:noFill/>
                  <a:miter lim="800000"/>
                </a:ln>
                <a:scene3d>
                  <a:camera prst="orthographicFront"/>
                  <a:lightRig rig="threePt" dir="t"/>
                </a:scene3d>
                <a:sp3d>
                  <a:bevelT/>
                </a:sp3d>
              </p:spPr>
              <p:txBody>
                <a:bodyPr rot="10800000" vert="eaVert" wrap="none" lIns="0" tIns="6696" rIns="0" bIns="6696"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id-ID" sz="990" b="0" i="0" u="none" strike="noStrike" kern="1200" cap="none" spc="0" normalizeH="0" baseline="0" noProof="0">
                    <a:ln>
                      <a:noFill/>
                    </a:ln>
                    <a:solidFill>
                      <a:prstClr val="black"/>
                    </a:solidFill>
                    <a:effectLst/>
                    <a:uLnTx/>
                    <a:uFillTx/>
                    <a:latin typeface="Constantia" panose="02030602050306030303" pitchFamily="18" charset="0"/>
                    <a:ea typeface="+mn-ea"/>
                    <a:cs typeface="Arial" panose="020B0604020202020204" pitchFamily="34" charset="0"/>
                  </a:endParaRPr>
                </a:p>
              </p:txBody>
            </p:sp>
            <p:sp>
              <p:nvSpPr>
                <p:cNvPr id="20" name="AutoShape 56"/>
                <p:cNvSpPr>
                  <a:spLocks noChangeArrowheads="1"/>
                </p:cNvSpPr>
                <p:nvPr/>
              </p:nvSpPr>
              <p:spPr bwMode="auto">
                <a:xfrm rot="16200000">
                  <a:off x="2031251" y="2891898"/>
                  <a:ext cx="364132" cy="450168"/>
                </a:xfrm>
                <a:prstGeom prst="leftArrow">
                  <a:avLst>
                    <a:gd name="adj1" fmla="val 59556"/>
                    <a:gd name="adj2" fmla="val 70523"/>
                  </a:avLst>
                </a:prstGeom>
                <a:solidFill>
                  <a:srgbClr val="C00000"/>
                </a:solidFill>
                <a:ln w="38100" algn="ctr">
                  <a:noFill/>
                  <a:miter lim="800000"/>
                </a:ln>
                <a:scene3d>
                  <a:camera prst="orthographicFront"/>
                  <a:lightRig rig="threePt" dir="t"/>
                </a:scene3d>
                <a:sp3d>
                  <a:bevelT/>
                </a:sp3d>
              </p:spPr>
              <p:txBody>
                <a:bodyPr rot="10800000" vert="eaVert" wrap="none" lIns="0" tIns="6696" rIns="0" bIns="6696"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id-ID" sz="990" b="0" i="0" u="none" strike="noStrike" kern="1200" cap="none" spc="0" normalizeH="0" baseline="0" noProof="0">
                    <a:ln>
                      <a:noFill/>
                    </a:ln>
                    <a:solidFill>
                      <a:prstClr val="black"/>
                    </a:solidFill>
                    <a:effectLst/>
                    <a:uLnTx/>
                    <a:uFillTx/>
                    <a:latin typeface="Constantia" panose="02030602050306030303" pitchFamily="18" charset="0"/>
                    <a:ea typeface="+mn-ea"/>
                    <a:cs typeface="Arial" panose="020B0604020202020204" pitchFamily="34" charset="0"/>
                  </a:endParaRPr>
                </a:p>
              </p:txBody>
            </p:sp>
            <p:sp>
              <p:nvSpPr>
                <p:cNvPr id="21" name="AutoShape 56"/>
                <p:cNvSpPr>
                  <a:spLocks noChangeArrowheads="1"/>
                </p:cNvSpPr>
                <p:nvPr/>
              </p:nvSpPr>
              <p:spPr bwMode="auto">
                <a:xfrm rot="16200000">
                  <a:off x="2031251" y="1811778"/>
                  <a:ext cx="364132" cy="450168"/>
                </a:xfrm>
                <a:prstGeom prst="leftArrow">
                  <a:avLst>
                    <a:gd name="adj1" fmla="val 59556"/>
                    <a:gd name="adj2" fmla="val 70523"/>
                  </a:avLst>
                </a:prstGeom>
                <a:solidFill>
                  <a:srgbClr val="C00000"/>
                </a:solidFill>
                <a:ln w="38100" algn="ctr">
                  <a:noFill/>
                  <a:miter lim="800000"/>
                </a:ln>
                <a:scene3d>
                  <a:camera prst="orthographicFront"/>
                  <a:lightRig rig="threePt" dir="t"/>
                </a:scene3d>
                <a:sp3d>
                  <a:bevelT/>
                </a:sp3d>
              </p:spPr>
              <p:txBody>
                <a:bodyPr rot="10800000" vert="eaVert" wrap="none" lIns="0" tIns="6696" rIns="0" bIns="6696"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id-ID" sz="990" b="0" i="0" u="none" strike="noStrike" kern="1200" cap="none" spc="0" normalizeH="0" baseline="0" noProof="0">
                    <a:ln>
                      <a:noFill/>
                    </a:ln>
                    <a:solidFill>
                      <a:prstClr val="black"/>
                    </a:solidFill>
                    <a:effectLst/>
                    <a:uLnTx/>
                    <a:uFillTx/>
                    <a:latin typeface="Constantia" panose="02030602050306030303" pitchFamily="18" charset="0"/>
                    <a:ea typeface="+mn-ea"/>
                    <a:cs typeface="Arial" panose="020B0604020202020204" pitchFamily="34" charset="0"/>
                  </a:endParaRPr>
                </a:p>
              </p:txBody>
            </p:sp>
          </p:grpSp>
        </p:grpSp>
        <p:sp>
          <p:nvSpPr>
            <p:cNvPr id="5" name="Rectangle 20"/>
            <p:cNvSpPr>
              <a:spLocks noChangeArrowheads="1"/>
            </p:cNvSpPr>
            <p:nvPr/>
          </p:nvSpPr>
          <p:spPr bwMode="auto">
            <a:xfrm>
              <a:off x="547980" y="548680"/>
              <a:ext cx="1503740" cy="591436"/>
            </a:xfrm>
            <a:prstGeom prst="rect">
              <a:avLst/>
            </a:prstGeom>
            <a:solidFill>
              <a:srgbClr val="FFFF00"/>
            </a:solidFill>
            <a:ln w="28575" algn="ctr">
              <a:noFill/>
              <a:round/>
            </a:ln>
            <a:scene3d>
              <a:camera prst="orthographicFront"/>
              <a:lightRig rig="threePt" dir="t"/>
            </a:scene3d>
            <a:sp3d>
              <a:bevelT/>
            </a:sp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id-ID" sz="99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PROBLEMS / NEEDS</a:t>
              </a:r>
            </a:p>
          </p:txBody>
        </p:sp>
        <p:sp>
          <p:nvSpPr>
            <p:cNvPr id="6" name="AutoShape 56"/>
            <p:cNvSpPr>
              <a:spLocks noChangeArrowheads="1"/>
            </p:cNvSpPr>
            <p:nvPr/>
          </p:nvSpPr>
          <p:spPr bwMode="auto">
            <a:xfrm rot="16200000">
              <a:off x="1120937" y="1119424"/>
              <a:ext cx="364184" cy="518842"/>
            </a:xfrm>
            <a:prstGeom prst="leftArrow">
              <a:avLst>
                <a:gd name="adj1" fmla="val 59556"/>
                <a:gd name="adj2" fmla="val 70523"/>
              </a:avLst>
            </a:prstGeom>
            <a:solidFill>
              <a:srgbClr val="C00000"/>
            </a:solidFill>
            <a:ln w="38100" algn="ctr">
              <a:noFill/>
              <a:miter lim="800000"/>
            </a:ln>
            <a:scene3d>
              <a:camera prst="orthographicFront"/>
              <a:lightRig rig="threePt" dir="t"/>
            </a:scene3d>
            <a:sp3d>
              <a:bevelT/>
            </a:sp3d>
          </p:spPr>
          <p:txBody>
            <a:bodyPr rot="10800000" vert="eaVert" wrap="none" lIns="0" tIns="6696" rIns="0" bIns="6696"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id-ID" sz="990" b="0" i="0" u="none" strike="noStrike" kern="1200" cap="none" spc="0" normalizeH="0" baseline="0" noProof="0">
                <a:ln>
                  <a:noFill/>
                </a:ln>
                <a:solidFill>
                  <a:prstClr val="black"/>
                </a:solidFill>
                <a:effectLst/>
                <a:uLnTx/>
                <a:uFillTx/>
                <a:latin typeface="Constantia" panose="02030602050306030303" pitchFamily="18" charset="0"/>
                <a:ea typeface="+mn-ea"/>
                <a:cs typeface="Arial" panose="020B0604020202020204" pitchFamily="34" charset="0"/>
              </a:endParaRPr>
            </a:p>
          </p:txBody>
        </p:sp>
      </p:grpSp>
      <p:sp>
        <p:nvSpPr>
          <p:cNvPr id="38" name="Slide Number Placeholder 2"/>
          <p:cNvSpPr>
            <a:spLocks noGrp="1"/>
          </p:cNvSpPr>
          <p:nvPr/>
        </p:nvSpPr>
        <p:spPr>
          <a:xfrm>
            <a:off x="7113270" y="5006975"/>
            <a:ext cx="446405" cy="251460"/>
          </a:xfrm>
          <a:prstGeom prst="rect">
            <a:avLst/>
          </a:prstGeom>
          <a:solidFill>
            <a:srgbClr val="F9BE19"/>
          </a:solid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5502A5B-6024-440D-A5A9-5A109256076E}" type="slidenum">
              <a:rPr kumimoji="0" lang="en-US" sz="1200" b="1" i="0" u="none" strike="noStrike" kern="1200" cap="none" spc="0" normalizeH="0" baseline="0" noProof="0" smtClean="0">
                <a:ln>
                  <a:noFill/>
                </a:ln>
                <a:solidFill>
                  <a:schemeClr val="tx1"/>
                </a:solidFill>
                <a:effectLst/>
                <a:uLnTx/>
                <a:uFillTx/>
                <a:latin typeface="Calibri" panose="020F0502020204030204"/>
                <a:ea typeface="+mn-ea"/>
                <a:cs typeface="+mn-cs"/>
              </a:rPr>
              <a:t>31</a:t>
            </a:fld>
            <a:endParaRPr kumimoji="0" lang="en-US" sz="1200" b="1" i="0" u="none" strike="noStrike" kern="1200" cap="none" spc="0" normalizeH="0" baseline="0" noProof="0">
              <a:ln>
                <a:noFill/>
              </a:ln>
              <a:solidFill>
                <a:schemeClr val="tx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39430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0" y="144000"/>
            <a:ext cx="6520220" cy="344032"/>
          </a:xfrm>
        </p:spPr>
        <p:txBody>
          <a:bodyPr>
            <a:noAutofit/>
          </a:bodyPr>
          <a:lstStyle/>
          <a:p>
            <a:r>
              <a:rPr lang="en-US" sz="2000" dirty="0"/>
              <a:t>L</a:t>
            </a:r>
            <a:r>
              <a:rPr lang="id-ID" sz="2000" dirty="0"/>
              <a:t>anjutan ... </a:t>
            </a:r>
            <a:r>
              <a:rPr lang="en-US" sz="2000" dirty="0"/>
              <a:t>(</a:t>
            </a:r>
            <a:r>
              <a:rPr lang="id-ID" dirty="0">
                <a:sym typeface="+mn-ea"/>
              </a:rPr>
              <a:t>PENYUSUNAN</a:t>
            </a:r>
            <a:r>
              <a:rPr lang="id-ID" dirty="0"/>
              <a:t> INDIKATOR KINERJA</a:t>
            </a:r>
            <a:r>
              <a:rPr lang="en-US" dirty="0"/>
              <a:t>)</a:t>
            </a:r>
            <a:endParaRPr lang="id-ID" sz="2000" dirty="0"/>
          </a:p>
        </p:txBody>
      </p:sp>
      <p:sp>
        <p:nvSpPr>
          <p:cNvPr id="3" name="Oval 2"/>
          <p:cNvSpPr>
            <a:spLocks noChangeArrowheads="1"/>
          </p:cNvSpPr>
          <p:nvPr/>
        </p:nvSpPr>
        <p:spPr bwMode="auto">
          <a:xfrm>
            <a:off x="1606432" y="1858208"/>
            <a:ext cx="2664589" cy="2211796"/>
          </a:xfrm>
          <a:prstGeom prst="ellipse">
            <a:avLst/>
          </a:prstGeom>
          <a:noFill/>
          <a:ln w="76200">
            <a:solidFill>
              <a:schemeClr val="tx1"/>
            </a:solidFill>
            <a:round/>
          </a:ln>
          <a:extLst>
            <a:ext uri="{909E8E84-426E-40DD-AFC4-6F175D3DCCD1}">
              <a14:hiddenFill xmlns:a14="http://schemas.microsoft.com/office/drawing/2010/main">
                <a:solidFill>
                  <a:srgbClr val="FFFFFF"/>
                </a:solidFill>
              </a14:hiddenFill>
            </a:ext>
          </a:extLst>
        </p:spPr>
        <p:txBody>
          <a:bodyPr wrap="none" anchor="ct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0"/>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0"/>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0"/>
              </a:defRPr>
            </a:lvl3pPr>
            <a:lvl4pPr marL="1600200" indent="-228600">
              <a:spcBef>
                <a:spcPts val="400"/>
              </a:spcBef>
              <a:buClr>
                <a:srgbClr val="B77851"/>
              </a:buClr>
              <a:buSzPct val="75000"/>
              <a:buFont typeface="Wingdings" panose="05000000000000000000" pitchFamily="2" charset="2"/>
              <a:buChar char=""/>
              <a:defRPr sz="2000">
                <a:solidFill>
                  <a:schemeClr val="tx1"/>
                </a:solidFill>
                <a:latin typeface="Tw Cen MT" panose="020B0602020104020603" pitchFamily="34" charset="0"/>
              </a:defRPr>
            </a:lvl4pPr>
            <a:lvl5pPr marL="2057400" indent="-228600">
              <a:spcBef>
                <a:spcPts val="400"/>
              </a:spcBef>
              <a:buClr>
                <a:srgbClr val="776A5B"/>
              </a:buClr>
              <a:buSzPct val="65000"/>
              <a:buFont typeface="Wingdings" panose="05000000000000000000" pitchFamily="2" charset="2"/>
              <a:buChar char=""/>
              <a:defRPr sz="2000">
                <a:solidFill>
                  <a:schemeClr val="tx1"/>
                </a:solidFill>
                <a:latin typeface="Tw Cen MT" panose="020B0602020104020603" pitchFamily="34" charset="0"/>
              </a:defRPr>
            </a:lvl5pPr>
            <a:lvl6pPr marL="2514600" indent="-228600" eaLnBrk="0" fontAlgn="base" hangingPunct="0">
              <a:spcBef>
                <a:spcPts val="400"/>
              </a:spcBef>
              <a:spcAft>
                <a:spcPct val="0"/>
              </a:spcAft>
              <a:buClr>
                <a:srgbClr val="776A5B"/>
              </a:buClr>
              <a:buSzPct val="65000"/>
              <a:buFont typeface="Wingdings" panose="05000000000000000000" pitchFamily="2" charset="2"/>
              <a:buChar char=""/>
              <a:defRPr sz="2000">
                <a:solidFill>
                  <a:schemeClr val="tx1"/>
                </a:solidFill>
                <a:latin typeface="Tw Cen MT" panose="020B0602020104020603" pitchFamily="34" charset="0"/>
              </a:defRPr>
            </a:lvl6pPr>
            <a:lvl7pPr marL="2971800" indent="-228600" eaLnBrk="0" fontAlgn="base" hangingPunct="0">
              <a:spcBef>
                <a:spcPts val="400"/>
              </a:spcBef>
              <a:spcAft>
                <a:spcPct val="0"/>
              </a:spcAft>
              <a:buClr>
                <a:srgbClr val="776A5B"/>
              </a:buClr>
              <a:buSzPct val="65000"/>
              <a:buFont typeface="Wingdings" panose="05000000000000000000" pitchFamily="2" charset="2"/>
              <a:buChar char=""/>
              <a:defRPr sz="2000">
                <a:solidFill>
                  <a:schemeClr val="tx1"/>
                </a:solidFill>
                <a:latin typeface="Tw Cen MT" panose="020B0602020104020603" pitchFamily="34" charset="0"/>
              </a:defRPr>
            </a:lvl7pPr>
            <a:lvl8pPr marL="3429000" indent="-228600" eaLnBrk="0" fontAlgn="base" hangingPunct="0">
              <a:spcBef>
                <a:spcPts val="400"/>
              </a:spcBef>
              <a:spcAft>
                <a:spcPct val="0"/>
              </a:spcAft>
              <a:buClr>
                <a:srgbClr val="776A5B"/>
              </a:buClr>
              <a:buSzPct val="65000"/>
              <a:buFont typeface="Wingdings" panose="05000000000000000000" pitchFamily="2" charset="2"/>
              <a:buChar char=""/>
              <a:defRPr sz="2000">
                <a:solidFill>
                  <a:schemeClr val="tx1"/>
                </a:solidFill>
                <a:latin typeface="Tw Cen MT" panose="020B0602020104020603" pitchFamily="34" charset="0"/>
              </a:defRPr>
            </a:lvl8pPr>
            <a:lvl9pPr marL="3886200" indent="-228600" eaLnBrk="0" fontAlgn="base" hangingPunct="0">
              <a:spcBef>
                <a:spcPts val="400"/>
              </a:spcBef>
              <a:spcAft>
                <a:spcPct val="0"/>
              </a:spcAft>
              <a:buClr>
                <a:srgbClr val="776A5B"/>
              </a:buClr>
              <a:buSzPct val="65000"/>
              <a:buFont typeface="Wingdings" panose="05000000000000000000" pitchFamily="2" charset="2"/>
              <a:buChar char=""/>
              <a:defRPr sz="2000">
                <a:solidFill>
                  <a:schemeClr val="tx1"/>
                </a:solidFill>
                <a:latin typeface="Tw Cen MT" panose="020B0602020104020603"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defRPr/>
            </a:pPr>
            <a:endParaRPr kumimoji="0" lang="id-ID" altLang="id-ID" sz="124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AutoShape 3"/>
          <p:cNvSpPr>
            <a:spLocks noChangeArrowheads="1"/>
          </p:cNvSpPr>
          <p:nvPr/>
        </p:nvSpPr>
        <p:spPr bwMode="auto">
          <a:xfrm>
            <a:off x="2267903" y="913248"/>
            <a:ext cx="1357395" cy="566976"/>
          </a:xfrm>
          <a:prstGeom prst="roundRect">
            <a:avLst>
              <a:gd name="adj" fmla="val 16667"/>
            </a:avLst>
          </a:prstGeom>
          <a:solidFill>
            <a:srgbClr val="FFFF99"/>
          </a:solidFill>
          <a:ln>
            <a:noFill/>
          </a:ln>
          <a:effectLst>
            <a:prstShdw prst="shdw17" dist="17961" dir="2700000">
              <a:srgbClr val="99995C"/>
            </a:prstShdw>
          </a:effectLst>
          <a:extLst>
            <a:ext uri="{91240B29-F687-4F45-9708-019B960494DF}">
              <a14:hiddenLine xmlns:a14="http://schemas.microsoft.com/office/drawing/2010/main" w="9525">
                <a:solidFill>
                  <a:srgbClr val="000000"/>
                </a:solidFill>
                <a:round/>
              </a14:hiddenLine>
            </a:ext>
          </a:extLst>
        </p:spPr>
        <p:txBody>
          <a:bodyPr wrap="none" anchor="ct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0"/>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0"/>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0"/>
              </a:defRPr>
            </a:lvl3pPr>
            <a:lvl4pPr marL="1600200" indent="-228600">
              <a:spcBef>
                <a:spcPts val="400"/>
              </a:spcBef>
              <a:buClr>
                <a:srgbClr val="B77851"/>
              </a:buClr>
              <a:buSzPct val="75000"/>
              <a:buFont typeface="Wingdings" panose="05000000000000000000" pitchFamily="2" charset="2"/>
              <a:buChar char=""/>
              <a:defRPr sz="2000">
                <a:solidFill>
                  <a:schemeClr val="tx1"/>
                </a:solidFill>
                <a:latin typeface="Tw Cen MT" panose="020B0602020104020603" pitchFamily="34" charset="0"/>
              </a:defRPr>
            </a:lvl4pPr>
            <a:lvl5pPr marL="2057400" indent="-228600">
              <a:spcBef>
                <a:spcPts val="400"/>
              </a:spcBef>
              <a:buClr>
                <a:srgbClr val="776A5B"/>
              </a:buClr>
              <a:buSzPct val="65000"/>
              <a:buFont typeface="Wingdings" panose="05000000000000000000" pitchFamily="2" charset="2"/>
              <a:buChar char=""/>
              <a:defRPr sz="2000">
                <a:solidFill>
                  <a:schemeClr val="tx1"/>
                </a:solidFill>
                <a:latin typeface="Tw Cen MT" panose="020B0602020104020603" pitchFamily="34" charset="0"/>
              </a:defRPr>
            </a:lvl5pPr>
            <a:lvl6pPr marL="2514600" indent="-228600" eaLnBrk="0" fontAlgn="base" hangingPunct="0">
              <a:spcBef>
                <a:spcPts val="400"/>
              </a:spcBef>
              <a:spcAft>
                <a:spcPct val="0"/>
              </a:spcAft>
              <a:buClr>
                <a:srgbClr val="776A5B"/>
              </a:buClr>
              <a:buSzPct val="65000"/>
              <a:buFont typeface="Wingdings" panose="05000000000000000000" pitchFamily="2" charset="2"/>
              <a:buChar char=""/>
              <a:defRPr sz="2000">
                <a:solidFill>
                  <a:schemeClr val="tx1"/>
                </a:solidFill>
                <a:latin typeface="Tw Cen MT" panose="020B0602020104020603" pitchFamily="34" charset="0"/>
              </a:defRPr>
            </a:lvl6pPr>
            <a:lvl7pPr marL="2971800" indent="-228600" eaLnBrk="0" fontAlgn="base" hangingPunct="0">
              <a:spcBef>
                <a:spcPts val="400"/>
              </a:spcBef>
              <a:spcAft>
                <a:spcPct val="0"/>
              </a:spcAft>
              <a:buClr>
                <a:srgbClr val="776A5B"/>
              </a:buClr>
              <a:buSzPct val="65000"/>
              <a:buFont typeface="Wingdings" panose="05000000000000000000" pitchFamily="2" charset="2"/>
              <a:buChar char=""/>
              <a:defRPr sz="2000">
                <a:solidFill>
                  <a:schemeClr val="tx1"/>
                </a:solidFill>
                <a:latin typeface="Tw Cen MT" panose="020B0602020104020603" pitchFamily="34" charset="0"/>
              </a:defRPr>
            </a:lvl7pPr>
            <a:lvl8pPr marL="3429000" indent="-228600" eaLnBrk="0" fontAlgn="base" hangingPunct="0">
              <a:spcBef>
                <a:spcPts val="400"/>
              </a:spcBef>
              <a:spcAft>
                <a:spcPct val="0"/>
              </a:spcAft>
              <a:buClr>
                <a:srgbClr val="776A5B"/>
              </a:buClr>
              <a:buSzPct val="65000"/>
              <a:buFont typeface="Wingdings" panose="05000000000000000000" pitchFamily="2" charset="2"/>
              <a:buChar char=""/>
              <a:defRPr sz="2000">
                <a:solidFill>
                  <a:schemeClr val="tx1"/>
                </a:solidFill>
                <a:latin typeface="Tw Cen MT" panose="020B0602020104020603" pitchFamily="34" charset="0"/>
              </a:defRPr>
            </a:lvl8pPr>
            <a:lvl9pPr marL="3886200" indent="-228600" eaLnBrk="0" fontAlgn="base" hangingPunct="0">
              <a:spcBef>
                <a:spcPts val="400"/>
              </a:spcBef>
              <a:spcAft>
                <a:spcPct val="0"/>
              </a:spcAft>
              <a:buClr>
                <a:srgbClr val="776A5B"/>
              </a:buClr>
              <a:buSzPct val="65000"/>
              <a:buFont typeface="Wingdings" panose="05000000000000000000" pitchFamily="2" charset="2"/>
              <a:buChar char=""/>
              <a:defRPr sz="2000">
                <a:solidFill>
                  <a:schemeClr val="tx1"/>
                </a:solidFill>
                <a:latin typeface="Tw Cen MT" panose="020B0602020104020603"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altLang="id-ID" sz="1490" b="0" i="0" u="none" strike="noStrike" kern="1200" cap="none" spc="0" normalizeH="0" baseline="0" noProof="0" dirty="0" err="1">
                <a:ln>
                  <a:noFill/>
                </a:ln>
                <a:solidFill>
                  <a:srgbClr val="003300"/>
                </a:solidFill>
                <a:effectLst/>
                <a:uLnTx/>
                <a:uFillTx/>
                <a:latin typeface="Comic Sans MS" panose="030F0702030302020204" pitchFamily="66" charset="0"/>
                <a:ea typeface="+mn-ea"/>
                <a:cs typeface="+mn-cs"/>
              </a:rPr>
              <a:t>Perencanaan</a:t>
            </a:r>
            <a:endParaRPr kumimoji="0" lang="en-US" altLang="id-ID" sz="1490" b="0" i="0" u="none" strike="noStrike" kern="1200" cap="none" spc="0" normalizeH="0" baseline="0" noProof="0" dirty="0">
              <a:ln>
                <a:noFill/>
              </a:ln>
              <a:solidFill>
                <a:srgbClr val="003300"/>
              </a:solidFill>
              <a:effectLst/>
              <a:uLnTx/>
              <a:uFillTx/>
              <a:latin typeface="Comic Sans MS" panose="030F0702030302020204" pitchFamily="66"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defRPr/>
            </a:pPr>
            <a:r>
              <a:rPr kumimoji="0" lang="en-US" altLang="id-ID" sz="1490" b="0" i="0" u="none" strike="noStrike" kern="1200" cap="none" spc="0" normalizeH="0" baseline="0" noProof="0" dirty="0" err="1">
                <a:ln>
                  <a:noFill/>
                </a:ln>
                <a:solidFill>
                  <a:srgbClr val="003300"/>
                </a:solidFill>
                <a:effectLst/>
                <a:uLnTx/>
                <a:uFillTx/>
                <a:latin typeface="Comic Sans MS" panose="030F0702030302020204" pitchFamily="66" charset="0"/>
                <a:ea typeface="+mn-ea"/>
                <a:cs typeface="+mn-cs"/>
              </a:rPr>
              <a:t>strategis</a:t>
            </a:r>
            <a:endParaRPr kumimoji="0" lang="en-US" altLang="id-ID" sz="1490" b="0" i="0" u="none" strike="noStrike" kern="1200" cap="none" spc="0" normalizeH="0" baseline="0" noProof="0" dirty="0">
              <a:ln>
                <a:noFill/>
              </a:ln>
              <a:solidFill>
                <a:srgbClr val="003300"/>
              </a:solidFill>
              <a:effectLst/>
              <a:uLnTx/>
              <a:uFillTx/>
              <a:latin typeface="Comic Sans MS" panose="030F0702030302020204" pitchFamily="66" charset="0"/>
              <a:ea typeface="+mn-ea"/>
              <a:cs typeface="+mn-cs"/>
            </a:endParaRPr>
          </a:p>
        </p:txBody>
      </p:sp>
      <p:sp>
        <p:nvSpPr>
          <p:cNvPr id="5" name="AutoShape 4"/>
          <p:cNvSpPr>
            <a:spLocks noChangeArrowheads="1"/>
          </p:cNvSpPr>
          <p:nvPr/>
        </p:nvSpPr>
        <p:spPr bwMode="auto">
          <a:xfrm>
            <a:off x="2315150" y="1716464"/>
            <a:ext cx="1370191" cy="566976"/>
          </a:xfrm>
          <a:prstGeom prst="roundRect">
            <a:avLst>
              <a:gd name="adj" fmla="val 16667"/>
            </a:avLst>
          </a:prstGeom>
          <a:solidFill>
            <a:srgbClr val="99FFCC"/>
          </a:solidFill>
          <a:ln>
            <a:noFill/>
          </a:ln>
          <a:effectLst>
            <a:prstShdw prst="shdw17" dist="17961" dir="2700000">
              <a:srgbClr val="5C997A"/>
            </a:prstShdw>
          </a:effectLst>
          <a:extLst>
            <a:ext uri="{91240B29-F687-4F45-9708-019B960494DF}">
              <a14:hiddenLine xmlns:a14="http://schemas.microsoft.com/office/drawing/2010/main" w="9525">
                <a:solidFill>
                  <a:srgbClr val="000000"/>
                </a:solidFill>
                <a:round/>
              </a14:hiddenLine>
            </a:ext>
          </a:extLst>
        </p:spPr>
        <p:txBody>
          <a:bodyPr wrap="none" anchor="ct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0"/>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0"/>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0"/>
              </a:defRPr>
            </a:lvl3pPr>
            <a:lvl4pPr marL="1600200" indent="-228600">
              <a:spcBef>
                <a:spcPts val="400"/>
              </a:spcBef>
              <a:buClr>
                <a:srgbClr val="B77851"/>
              </a:buClr>
              <a:buSzPct val="75000"/>
              <a:buFont typeface="Wingdings" panose="05000000000000000000" pitchFamily="2" charset="2"/>
              <a:buChar char=""/>
              <a:defRPr sz="2000">
                <a:solidFill>
                  <a:schemeClr val="tx1"/>
                </a:solidFill>
                <a:latin typeface="Tw Cen MT" panose="020B0602020104020603" pitchFamily="34" charset="0"/>
              </a:defRPr>
            </a:lvl4pPr>
            <a:lvl5pPr marL="2057400" indent="-228600">
              <a:spcBef>
                <a:spcPts val="400"/>
              </a:spcBef>
              <a:buClr>
                <a:srgbClr val="776A5B"/>
              </a:buClr>
              <a:buSzPct val="65000"/>
              <a:buFont typeface="Wingdings" panose="05000000000000000000" pitchFamily="2" charset="2"/>
              <a:buChar char=""/>
              <a:defRPr sz="2000">
                <a:solidFill>
                  <a:schemeClr val="tx1"/>
                </a:solidFill>
                <a:latin typeface="Tw Cen MT" panose="020B0602020104020603" pitchFamily="34" charset="0"/>
              </a:defRPr>
            </a:lvl5pPr>
            <a:lvl6pPr marL="2514600" indent="-228600" eaLnBrk="0" fontAlgn="base" hangingPunct="0">
              <a:spcBef>
                <a:spcPts val="400"/>
              </a:spcBef>
              <a:spcAft>
                <a:spcPct val="0"/>
              </a:spcAft>
              <a:buClr>
                <a:srgbClr val="776A5B"/>
              </a:buClr>
              <a:buSzPct val="65000"/>
              <a:buFont typeface="Wingdings" panose="05000000000000000000" pitchFamily="2" charset="2"/>
              <a:buChar char=""/>
              <a:defRPr sz="2000">
                <a:solidFill>
                  <a:schemeClr val="tx1"/>
                </a:solidFill>
                <a:latin typeface="Tw Cen MT" panose="020B0602020104020603" pitchFamily="34" charset="0"/>
              </a:defRPr>
            </a:lvl6pPr>
            <a:lvl7pPr marL="2971800" indent="-228600" eaLnBrk="0" fontAlgn="base" hangingPunct="0">
              <a:spcBef>
                <a:spcPts val="400"/>
              </a:spcBef>
              <a:spcAft>
                <a:spcPct val="0"/>
              </a:spcAft>
              <a:buClr>
                <a:srgbClr val="776A5B"/>
              </a:buClr>
              <a:buSzPct val="65000"/>
              <a:buFont typeface="Wingdings" panose="05000000000000000000" pitchFamily="2" charset="2"/>
              <a:buChar char=""/>
              <a:defRPr sz="2000">
                <a:solidFill>
                  <a:schemeClr val="tx1"/>
                </a:solidFill>
                <a:latin typeface="Tw Cen MT" panose="020B0602020104020603" pitchFamily="34" charset="0"/>
              </a:defRPr>
            </a:lvl7pPr>
            <a:lvl8pPr marL="3429000" indent="-228600" eaLnBrk="0" fontAlgn="base" hangingPunct="0">
              <a:spcBef>
                <a:spcPts val="400"/>
              </a:spcBef>
              <a:spcAft>
                <a:spcPct val="0"/>
              </a:spcAft>
              <a:buClr>
                <a:srgbClr val="776A5B"/>
              </a:buClr>
              <a:buSzPct val="65000"/>
              <a:buFont typeface="Wingdings" panose="05000000000000000000" pitchFamily="2" charset="2"/>
              <a:buChar char=""/>
              <a:defRPr sz="2000">
                <a:solidFill>
                  <a:schemeClr val="tx1"/>
                </a:solidFill>
                <a:latin typeface="Tw Cen MT" panose="020B0602020104020603" pitchFamily="34" charset="0"/>
              </a:defRPr>
            </a:lvl8pPr>
            <a:lvl9pPr marL="3886200" indent="-228600" eaLnBrk="0" fontAlgn="base" hangingPunct="0">
              <a:spcBef>
                <a:spcPts val="400"/>
              </a:spcBef>
              <a:spcAft>
                <a:spcPct val="0"/>
              </a:spcAft>
              <a:buClr>
                <a:srgbClr val="776A5B"/>
              </a:buClr>
              <a:buSzPct val="65000"/>
              <a:buFont typeface="Wingdings" panose="05000000000000000000" pitchFamily="2" charset="2"/>
              <a:buChar char=""/>
              <a:defRPr sz="2000">
                <a:solidFill>
                  <a:schemeClr val="tx1"/>
                </a:solidFill>
                <a:latin typeface="Tw Cen MT" panose="020B0602020104020603"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altLang="id-ID" sz="1490" b="0" i="0" u="none" strike="noStrike" kern="1200" cap="none" spc="0" normalizeH="0" baseline="0" noProof="0">
                <a:ln>
                  <a:noFill/>
                </a:ln>
                <a:solidFill>
                  <a:srgbClr val="003300"/>
                </a:solidFill>
                <a:effectLst/>
                <a:uLnTx/>
                <a:uFillTx/>
                <a:latin typeface="Comic Sans MS" panose="030F0702030302020204" pitchFamily="66" charset="0"/>
                <a:ea typeface="+mn-ea"/>
                <a:cs typeface="+mn-cs"/>
              </a:rPr>
              <a:t>Perencanaan</a:t>
            </a:r>
          </a:p>
          <a:p>
            <a:pPr marL="0" marR="0" lvl="0" indent="0" algn="ctr" defTabSz="914400" rtl="0" eaLnBrk="1" fontAlgn="auto" latinLnBrk="0" hangingPunct="1">
              <a:lnSpc>
                <a:spcPct val="100000"/>
              </a:lnSpc>
              <a:spcBef>
                <a:spcPct val="0"/>
              </a:spcBef>
              <a:spcAft>
                <a:spcPts val="0"/>
              </a:spcAft>
              <a:buClrTx/>
              <a:buSzTx/>
              <a:buFontTx/>
              <a:buNone/>
              <a:defRPr/>
            </a:pPr>
            <a:r>
              <a:rPr kumimoji="0" lang="en-US" altLang="id-ID" sz="1490" b="0" i="0" u="none" strike="noStrike" kern="1200" cap="none" spc="0" normalizeH="0" baseline="0" noProof="0">
                <a:ln>
                  <a:noFill/>
                </a:ln>
                <a:solidFill>
                  <a:srgbClr val="003300"/>
                </a:solidFill>
                <a:effectLst/>
                <a:uLnTx/>
                <a:uFillTx/>
                <a:latin typeface="Comic Sans MS" panose="030F0702030302020204" pitchFamily="66" charset="0"/>
                <a:ea typeface="+mn-ea"/>
                <a:cs typeface="+mn-cs"/>
              </a:rPr>
              <a:t>Kinerja Tahunan</a:t>
            </a:r>
          </a:p>
        </p:txBody>
      </p:sp>
      <p:sp>
        <p:nvSpPr>
          <p:cNvPr id="6" name="AutoShape 5"/>
          <p:cNvSpPr>
            <a:spLocks noChangeArrowheads="1"/>
          </p:cNvSpPr>
          <p:nvPr/>
        </p:nvSpPr>
        <p:spPr bwMode="auto">
          <a:xfrm>
            <a:off x="3521942" y="2539366"/>
            <a:ext cx="1370191" cy="566976"/>
          </a:xfrm>
          <a:prstGeom prst="roundRect">
            <a:avLst>
              <a:gd name="adj" fmla="val 16667"/>
            </a:avLst>
          </a:prstGeom>
          <a:solidFill>
            <a:srgbClr val="99FF99"/>
          </a:solidFill>
          <a:ln>
            <a:noFill/>
          </a:ln>
          <a:effectLst>
            <a:prstShdw prst="shdw17" dist="17961" dir="2700000">
              <a:srgbClr val="5C995C"/>
            </a:prstShdw>
          </a:effectLst>
          <a:extLst>
            <a:ext uri="{91240B29-F687-4F45-9708-019B960494DF}">
              <a14:hiddenLine xmlns:a14="http://schemas.microsoft.com/office/drawing/2010/main" w="9525">
                <a:solidFill>
                  <a:srgbClr val="000000"/>
                </a:solidFill>
                <a:round/>
              </a14:hiddenLine>
            </a:ext>
          </a:extLst>
        </p:spPr>
        <p:txBody>
          <a:bodyPr wrap="none" anchor="ct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0"/>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0"/>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0"/>
              </a:defRPr>
            </a:lvl3pPr>
            <a:lvl4pPr marL="1600200" indent="-228600">
              <a:spcBef>
                <a:spcPts val="400"/>
              </a:spcBef>
              <a:buClr>
                <a:srgbClr val="B77851"/>
              </a:buClr>
              <a:buSzPct val="75000"/>
              <a:buFont typeface="Wingdings" panose="05000000000000000000" pitchFamily="2" charset="2"/>
              <a:buChar char=""/>
              <a:defRPr sz="2000">
                <a:solidFill>
                  <a:schemeClr val="tx1"/>
                </a:solidFill>
                <a:latin typeface="Tw Cen MT" panose="020B0602020104020603" pitchFamily="34" charset="0"/>
              </a:defRPr>
            </a:lvl4pPr>
            <a:lvl5pPr marL="2057400" indent="-228600">
              <a:spcBef>
                <a:spcPts val="400"/>
              </a:spcBef>
              <a:buClr>
                <a:srgbClr val="776A5B"/>
              </a:buClr>
              <a:buSzPct val="65000"/>
              <a:buFont typeface="Wingdings" panose="05000000000000000000" pitchFamily="2" charset="2"/>
              <a:buChar char=""/>
              <a:defRPr sz="2000">
                <a:solidFill>
                  <a:schemeClr val="tx1"/>
                </a:solidFill>
                <a:latin typeface="Tw Cen MT" panose="020B0602020104020603" pitchFamily="34" charset="0"/>
              </a:defRPr>
            </a:lvl5pPr>
            <a:lvl6pPr marL="2514600" indent="-228600" eaLnBrk="0" fontAlgn="base" hangingPunct="0">
              <a:spcBef>
                <a:spcPts val="400"/>
              </a:spcBef>
              <a:spcAft>
                <a:spcPct val="0"/>
              </a:spcAft>
              <a:buClr>
                <a:srgbClr val="776A5B"/>
              </a:buClr>
              <a:buSzPct val="65000"/>
              <a:buFont typeface="Wingdings" panose="05000000000000000000" pitchFamily="2" charset="2"/>
              <a:buChar char=""/>
              <a:defRPr sz="2000">
                <a:solidFill>
                  <a:schemeClr val="tx1"/>
                </a:solidFill>
                <a:latin typeface="Tw Cen MT" panose="020B0602020104020603" pitchFamily="34" charset="0"/>
              </a:defRPr>
            </a:lvl6pPr>
            <a:lvl7pPr marL="2971800" indent="-228600" eaLnBrk="0" fontAlgn="base" hangingPunct="0">
              <a:spcBef>
                <a:spcPts val="400"/>
              </a:spcBef>
              <a:spcAft>
                <a:spcPct val="0"/>
              </a:spcAft>
              <a:buClr>
                <a:srgbClr val="776A5B"/>
              </a:buClr>
              <a:buSzPct val="65000"/>
              <a:buFont typeface="Wingdings" panose="05000000000000000000" pitchFamily="2" charset="2"/>
              <a:buChar char=""/>
              <a:defRPr sz="2000">
                <a:solidFill>
                  <a:schemeClr val="tx1"/>
                </a:solidFill>
                <a:latin typeface="Tw Cen MT" panose="020B0602020104020603" pitchFamily="34" charset="0"/>
              </a:defRPr>
            </a:lvl7pPr>
            <a:lvl8pPr marL="3429000" indent="-228600" eaLnBrk="0" fontAlgn="base" hangingPunct="0">
              <a:spcBef>
                <a:spcPts val="400"/>
              </a:spcBef>
              <a:spcAft>
                <a:spcPct val="0"/>
              </a:spcAft>
              <a:buClr>
                <a:srgbClr val="776A5B"/>
              </a:buClr>
              <a:buSzPct val="65000"/>
              <a:buFont typeface="Wingdings" panose="05000000000000000000" pitchFamily="2" charset="2"/>
              <a:buChar char=""/>
              <a:defRPr sz="2000">
                <a:solidFill>
                  <a:schemeClr val="tx1"/>
                </a:solidFill>
                <a:latin typeface="Tw Cen MT" panose="020B0602020104020603" pitchFamily="34" charset="0"/>
              </a:defRPr>
            </a:lvl8pPr>
            <a:lvl9pPr marL="3886200" indent="-228600" eaLnBrk="0" fontAlgn="base" hangingPunct="0">
              <a:spcBef>
                <a:spcPts val="400"/>
              </a:spcBef>
              <a:spcAft>
                <a:spcPct val="0"/>
              </a:spcAft>
              <a:buClr>
                <a:srgbClr val="776A5B"/>
              </a:buClr>
              <a:buSzPct val="65000"/>
              <a:buFont typeface="Wingdings" panose="05000000000000000000" pitchFamily="2" charset="2"/>
              <a:buChar char=""/>
              <a:defRPr sz="2000">
                <a:solidFill>
                  <a:schemeClr val="tx1"/>
                </a:solidFill>
                <a:latin typeface="Tw Cen MT" panose="020B0602020104020603"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altLang="id-ID" sz="1490" b="0" i="0" u="none" strike="noStrike" kern="1200" cap="none" spc="0" normalizeH="0" baseline="0" noProof="0" dirty="0" err="1">
                <a:ln>
                  <a:noFill/>
                </a:ln>
                <a:solidFill>
                  <a:srgbClr val="003300"/>
                </a:solidFill>
                <a:effectLst/>
                <a:uLnTx/>
                <a:uFillTx/>
                <a:latin typeface="Comic Sans MS" panose="030F0702030302020204" pitchFamily="66" charset="0"/>
                <a:ea typeface="+mn-ea"/>
                <a:cs typeface="+mn-cs"/>
              </a:rPr>
              <a:t>Penganggaran</a:t>
            </a:r>
            <a:endParaRPr kumimoji="0" lang="en-US" altLang="id-ID" sz="1490" b="0" i="0" u="none" strike="noStrike" kern="1200" cap="none" spc="0" normalizeH="0" baseline="0" noProof="0" dirty="0">
              <a:ln>
                <a:noFill/>
              </a:ln>
              <a:solidFill>
                <a:srgbClr val="003300"/>
              </a:solidFill>
              <a:effectLst/>
              <a:uLnTx/>
              <a:uFillTx/>
              <a:latin typeface="Comic Sans MS" panose="030F0702030302020204" pitchFamily="66"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defRPr/>
            </a:pPr>
            <a:r>
              <a:rPr kumimoji="0" lang="en-US" altLang="id-ID" sz="1490" b="0" i="0" u="none" strike="noStrike" kern="1200" cap="none" spc="0" normalizeH="0" baseline="0" noProof="0" dirty="0" err="1">
                <a:ln>
                  <a:noFill/>
                </a:ln>
                <a:solidFill>
                  <a:srgbClr val="003300"/>
                </a:solidFill>
                <a:effectLst/>
                <a:uLnTx/>
                <a:uFillTx/>
                <a:latin typeface="Comic Sans MS" panose="030F0702030302020204" pitchFamily="66" charset="0"/>
                <a:ea typeface="+mn-ea"/>
                <a:cs typeface="+mn-cs"/>
              </a:rPr>
              <a:t>Kinerja</a:t>
            </a:r>
            <a:endParaRPr kumimoji="0" lang="en-US" altLang="id-ID" sz="1490" b="0" i="0" u="none" strike="noStrike" kern="1200" cap="none" spc="0" normalizeH="0" baseline="0" noProof="0" dirty="0">
              <a:ln>
                <a:noFill/>
              </a:ln>
              <a:solidFill>
                <a:srgbClr val="003300"/>
              </a:solidFill>
              <a:effectLst/>
              <a:uLnTx/>
              <a:uFillTx/>
              <a:latin typeface="Comic Sans MS" panose="030F0702030302020204" pitchFamily="66" charset="0"/>
              <a:ea typeface="+mn-ea"/>
              <a:cs typeface="+mn-cs"/>
            </a:endParaRPr>
          </a:p>
        </p:txBody>
      </p:sp>
      <p:sp>
        <p:nvSpPr>
          <p:cNvPr id="7" name="AutoShape 6"/>
          <p:cNvSpPr>
            <a:spLocks noChangeArrowheads="1"/>
          </p:cNvSpPr>
          <p:nvPr/>
        </p:nvSpPr>
        <p:spPr bwMode="auto">
          <a:xfrm>
            <a:off x="3307358" y="3653630"/>
            <a:ext cx="1370191" cy="566976"/>
          </a:xfrm>
          <a:prstGeom prst="roundRect">
            <a:avLst>
              <a:gd name="adj" fmla="val 16667"/>
            </a:avLst>
          </a:prstGeom>
          <a:solidFill>
            <a:srgbClr val="FFCCCC"/>
          </a:solidFill>
          <a:ln>
            <a:noFill/>
          </a:ln>
          <a:effectLst>
            <a:prstShdw prst="shdw17" dist="17961" dir="2700000">
              <a:srgbClr val="997A7A"/>
            </a:prstShdw>
          </a:effectLst>
          <a:extLst>
            <a:ext uri="{91240B29-F687-4F45-9708-019B960494DF}">
              <a14:hiddenLine xmlns:a14="http://schemas.microsoft.com/office/drawing/2010/main" w="9525">
                <a:solidFill>
                  <a:srgbClr val="000000"/>
                </a:solidFill>
                <a:round/>
              </a14:hiddenLine>
            </a:ext>
          </a:extLst>
        </p:spPr>
        <p:txBody>
          <a:bodyPr wrap="none" anchor="ct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0"/>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0"/>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0"/>
              </a:defRPr>
            </a:lvl3pPr>
            <a:lvl4pPr marL="1600200" indent="-228600">
              <a:spcBef>
                <a:spcPts val="400"/>
              </a:spcBef>
              <a:buClr>
                <a:srgbClr val="B77851"/>
              </a:buClr>
              <a:buSzPct val="75000"/>
              <a:buFont typeface="Wingdings" panose="05000000000000000000" pitchFamily="2" charset="2"/>
              <a:buChar char=""/>
              <a:defRPr sz="2000">
                <a:solidFill>
                  <a:schemeClr val="tx1"/>
                </a:solidFill>
                <a:latin typeface="Tw Cen MT" panose="020B0602020104020603" pitchFamily="34" charset="0"/>
              </a:defRPr>
            </a:lvl4pPr>
            <a:lvl5pPr marL="2057400" indent="-228600">
              <a:spcBef>
                <a:spcPts val="400"/>
              </a:spcBef>
              <a:buClr>
                <a:srgbClr val="776A5B"/>
              </a:buClr>
              <a:buSzPct val="65000"/>
              <a:buFont typeface="Wingdings" panose="05000000000000000000" pitchFamily="2" charset="2"/>
              <a:buChar char=""/>
              <a:defRPr sz="2000">
                <a:solidFill>
                  <a:schemeClr val="tx1"/>
                </a:solidFill>
                <a:latin typeface="Tw Cen MT" panose="020B0602020104020603" pitchFamily="34" charset="0"/>
              </a:defRPr>
            </a:lvl5pPr>
            <a:lvl6pPr marL="2514600" indent="-228600" eaLnBrk="0" fontAlgn="base" hangingPunct="0">
              <a:spcBef>
                <a:spcPts val="400"/>
              </a:spcBef>
              <a:spcAft>
                <a:spcPct val="0"/>
              </a:spcAft>
              <a:buClr>
                <a:srgbClr val="776A5B"/>
              </a:buClr>
              <a:buSzPct val="65000"/>
              <a:buFont typeface="Wingdings" panose="05000000000000000000" pitchFamily="2" charset="2"/>
              <a:buChar char=""/>
              <a:defRPr sz="2000">
                <a:solidFill>
                  <a:schemeClr val="tx1"/>
                </a:solidFill>
                <a:latin typeface="Tw Cen MT" panose="020B0602020104020603" pitchFamily="34" charset="0"/>
              </a:defRPr>
            </a:lvl6pPr>
            <a:lvl7pPr marL="2971800" indent="-228600" eaLnBrk="0" fontAlgn="base" hangingPunct="0">
              <a:spcBef>
                <a:spcPts val="400"/>
              </a:spcBef>
              <a:spcAft>
                <a:spcPct val="0"/>
              </a:spcAft>
              <a:buClr>
                <a:srgbClr val="776A5B"/>
              </a:buClr>
              <a:buSzPct val="65000"/>
              <a:buFont typeface="Wingdings" panose="05000000000000000000" pitchFamily="2" charset="2"/>
              <a:buChar char=""/>
              <a:defRPr sz="2000">
                <a:solidFill>
                  <a:schemeClr val="tx1"/>
                </a:solidFill>
                <a:latin typeface="Tw Cen MT" panose="020B0602020104020603" pitchFamily="34" charset="0"/>
              </a:defRPr>
            </a:lvl7pPr>
            <a:lvl8pPr marL="3429000" indent="-228600" eaLnBrk="0" fontAlgn="base" hangingPunct="0">
              <a:spcBef>
                <a:spcPts val="400"/>
              </a:spcBef>
              <a:spcAft>
                <a:spcPct val="0"/>
              </a:spcAft>
              <a:buClr>
                <a:srgbClr val="776A5B"/>
              </a:buClr>
              <a:buSzPct val="65000"/>
              <a:buFont typeface="Wingdings" panose="05000000000000000000" pitchFamily="2" charset="2"/>
              <a:buChar char=""/>
              <a:defRPr sz="2000">
                <a:solidFill>
                  <a:schemeClr val="tx1"/>
                </a:solidFill>
                <a:latin typeface="Tw Cen MT" panose="020B0602020104020603" pitchFamily="34" charset="0"/>
              </a:defRPr>
            </a:lvl8pPr>
            <a:lvl9pPr marL="3886200" indent="-228600" eaLnBrk="0" fontAlgn="base" hangingPunct="0">
              <a:spcBef>
                <a:spcPts val="400"/>
              </a:spcBef>
              <a:spcAft>
                <a:spcPct val="0"/>
              </a:spcAft>
              <a:buClr>
                <a:srgbClr val="776A5B"/>
              </a:buClr>
              <a:buSzPct val="65000"/>
              <a:buFont typeface="Wingdings" panose="05000000000000000000" pitchFamily="2" charset="2"/>
              <a:buChar char=""/>
              <a:defRPr sz="2000">
                <a:solidFill>
                  <a:schemeClr val="tx1"/>
                </a:solidFill>
                <a:latin typeface="Tw Cen MT" panose="020B0602020104020603"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altLang="id-ID" sz="1490" b="0" i="0" u="none" strike="noStrike" kern="1200" cap="none" spc="0" normalizeH="0" baseline="0" noProof="0">
                <a:ln>
                  <a:noFill/>
                </a:ln>
                <a:solidFill>
                  <a:srgbClr val="003300"/>
                </a:solidFill>
                <a:effectLst/>
                <a:uLnTx/>
                <a:uFillTx/>
                <a:latin typeface="Comic Sans MS" panose="030F0702030302020204" pitchFamily="66" charset="0"/>
                <a:ea typeface="+mn-ea"/>
                <a:cs typeface="+mn-cs"/>
              </a:rPr>
              <a:t>Kontrak</a:t>
            </a:r>
          </a:p>
          <a:p>
            <a:pPr marL="0" marR="0" lvl="0" indent="0" algn="ctr" defTabSz="914400" rtl="0" eaLnBrk="1" fontAlgn="auto" latinLnBrk="0" hangingPunct="1">
              <a:lnSpc>
                <a:spcPct val="100000"/>
              </a:lnSpc>
              <a:spcBef>
                <a:spcPct val="0"/>
              </a:spcBef>
              <a:spcAft>
                <a:spcPts val="0"/>
              </a:spcAft>
              <a:buClrTx/>
              <a:buSzTx/>
              <a:buFontTx/>
              <a:buNone/>
              <a:defRPr/>
            </a:pPr>
            <a:r>
              <a:rPr kumimoji="0" lang="en-US" altLang="id-ID" sz="1490" b="0" i="0" u="none" strike="noStrike" kern="1200" cap="none" spc="0" normalizeH="0" baseline="0" noProof="0">
                <a:ln>
                  <a:noFill/>
                </a:ln>
                <a:solidFill>
                  <a:srgbClr val="003300"/>
                </a:solidFill>
                <a:effectLst/>
                <a:uLnTx/>
                <a:uFillTx/>
                <a:latin typeface="Comic Sans MS" panose="030F0702030302020204" pitchFamily="66" charset="0"/>
                <a:ea typeface="+mn-ea"/>
                <a:cs typeface="+mn-cs"/>
              </a:rPr>
              <a:t>Kinerja</a:t>
            </a:r>
          </a:p>
        </p:txBody>
      </p:sp>
      <p:sp>
        <p:nvSpPr>
          <p:cNvPr id="8" name="AutoShape 7"/>
          <p:cNvSpPr>
            <a:spLocks noChangeArrowheads="1"/>
          </p:cNvSpPr>
          <p:nvPr/>
        </p:nvSpPr>
        <p:spPr bwMode="auto">
          <a:xfrm>
            <a:off x="1606431" y="3700878"/>
            <a:ext cx="1370191" cy="566976"/>
          </a:xfrm>
          <a:prstGeom prst="roundRect">
            <a:avLst>
              <a:gd name="adj" fmla="val 16667"/>
            </a:avLst>
          </a:prstGeom>
          <a:solidFill>
            <a:schemeClr val="hlink"/>
          </a:solidFill>
          <a:ln w="9525">
            <a:noFill/>
            <a:round/>
          </a:ln>
          <a:effectLst>
            <a:prstShdw prst="shdw17" dist="17961" dir="2700000">
              <a:schemeClr val="hlink">
                <a:gamma/>
                <a:shade val="60000"/>
                <a:invGamma/>
              </a:schemeClr>
            </a:prst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490" b="0" i="0" u="none" strike="noStrike" kern="1200" cap="none" spc="0" normalizeH="0" baseline="0" noProof="0" dirty="0" err="1">
                <a:ln>
                  <a:noFill/>
                </a:ln>
                <a:solidFill>
                  <a:srgbClr val="003300"/>
                </a:solidFill>
                <a:effectLst/>
                <a:uLnTx/>
                <a:uFillTx/>
                <a:latin typeface="Comic Sans MS" panose="030F0702030302020204" pitchFamily="66" charset="0"/>
                <a:ea typeface="+mn-ea"/>
                <a:cs typeface="Arial" panose="020B0604020202020204" pitchFamily="34" charset="0"/>
              </a:rPr>
              <a:t>Pengukuran</a:t>
            </a:r>
            <a:endParaRPr kumimoji="0" lang="en-US" sz="1490" b="0" i="0" u="none" strike="noStrike" kern="1200" cap="none" spc="0" normalizeH="0" baseline="0" noProof="0" dirty="0">
              <a:ln>
                <a:noFill/>
              </a:ln>
              <a:solidFill>
                <a:srgbClr val="003300"/>
              </a:solidFill>
              <a:effectLst/>
              <a:uLnTx/>
              <a:uFillTx/>
              <a:latin typeface="Comic Sans MS" panose="030F0702030302020204" pitchFamily="66"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1490" b="0" i="0" u="none" strike="noStrike" kern="1200" cap="none" spc="0" normalizeH="0" baseline="0" noProof="0" dirty="0" err="1">
                <a:ln>
                  <a:noFill/>
                </a:ln>
                <a:solidFill>
                  <a:srgbClr val="003300"/>
                </a:solidFill>
                <a:effectLst/>
                <a:uLnTx/>
                <a:uFillTx/>
                <a:latin typeface="Comic Sans MS" panose="030F0702030302020204" pitchFamily="66" charset="0"/>
                <a:ea typeface="+mn-ea"/>
                <a:cs typeface="Arial" panose="020B0604020202020204" pitchFamily="34" charset="0"/>
              </a:rPr>
              <a:t>Kinerja</a:t>
            </a:r>
            <a:endParaRPr kumimoji="0" lang="en-US" sz="1490" b="0" i="0" u="none" strike="noStrike" kern="1200" cap="none" spc="0" normalizeH="0" baseline="0" noProof="0" dirty="0">
              <a:ln>
                <a:noFill/>
              </a:ln>
              <a:solidFill>
                <a:srgbClr val="003300"/>
              </a:solidFill>
              <a:effectLst/>
              <a:uLnTx/>
              <a:uFillTx/>
              <a:latin typeface="Comic Sans MS" panose="030F0702030302020204" pitchFamily="66" charset="0"/>
              <a:ea typeface="+mn-ea"/>
              <a:cs typeface="Arial" panose="020B0604020202020204" pitchFamily="34" charset="0"/>
            </a:endParaRPr>
          </a:p>
        </p:txBody>
      </p:sp>
      <p:sp>
        <p:nvSpPr>
          <p:cNvPr id="9" name="AutoShape 8"/>
          <p:cNvSpPr>
            <a:spLocks noChangeArrowheads="1"/>
          </p:cNvSpPr>
          <p:nvPr/>
        </p:nvSpPr>
        <p:spPr bwMode="auto">
          <a:xfrm>
            <a:off x="1228447" y="2566927"/>
            <a:ext cx="1370191" cy="566976"/>
          </a:xfrm>
          <a:prstGeom prst="roundRect">
            <a:avLst>
              <a:gd name="adj" fmla="val 16667"/>
            </a:avLst>
          </a:prstGeom>
          <a:solidFill>
            <a:srgbClr val="FFCC99"/>
          </a:solidFill>
          <a:ln>
            <a:noFill/>
          </a:ln>
          <a:effectLst>
            <a:prstShdw prst="shdw17" dist="17961" dir="2700000">
              <a:srgbClr val="997A5C"/>
            </a:prstShdw>
          </a:effectLst>
          <a:extLst>
            <a:ext uri="{91240B29-F687-4F45-9708-019B960494DF}">
              <a14:hiddenLine xmlns:a14="http://schemas.microsoft.com/office/drawing/2010/main" w="9525">
                <a:solidFill>
                  <a:srgbClr val="000000"/>
                </a:solidFill>
                <a:round/>
              </a14:hiddenLine>
            </a:ext>
          </a:extLst>
        </p:spPr>
        <p:txBody>
          <a:bodyPr wrap="none" anchor="ct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0"/>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0"/>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0"/>
              </a:defRPr>
            </a:lvl3pPr>
            <a:lvl4pPr marL="1600200" indent="-228600">
              <a:spcBef>
                <a:spcPts val="400"/>
              </a:spcBef>
              <a:buClr>
                <a:srgbClr val="B77851"/>
              </a:buClr>
              <a:buSzPct val="75000"/>
              <a:buFont typeface="Wingdings" panose="05000000000000000000" pitchFamily="2" charset="2"/>
              <a:buChar char=""/>
              <a:defRPr sz="2000">
                <a:solidFill>
                  <a:schemeClr val="tx1"/>
                </a:solidFill>
                <a:latin typeface="Tw Cen MT" panose="020B0602020104020603" pitchFamily="34" charset="0"/>
              </a:defRPr>
            </a:lvl4pPr>
            <a:lvl5pPr marL="2057400" indent="-228600">
              <a:spcBef>
                <a:spcPts val="400"/>
              </a:spcBef>
              <a:buClr>
                <a:srgbClr val="776A5B"/>
              </a:buClr>
              <a:buSzPct val="65000"/>
              <a:buFont typeface="Wingdings" panose="05000000000000000000" pitchFamily="2" charset="2"/>
              <a:buChar char=""/>
              <a:defRPr sz="2000">
                <a:solidFill>
                  <a:schemeClr val="tx1"/>
                </a:solidFill>
                <a:latin typeface="Tw Cen MT" panose="020B0602020104020603" pitchFamily="34" charset="0"/>
              </a:defRPr>
            </a:lvl5pPr>
            <a:lvl6pPr marL="2514600" indent="-228600" eaLnBrk="0" fontAlgn="base" hangingPunct="0">
              <a:spcBef>
                <a:spcPts val="400"/>
              </a:spcBef>
              <a:spcAft>
                <a:spcPct val="0"/>
              </a:spcAft>
              <a:buClr>
                <a:srgbClr val="776A5B"/>
              </a:buClr>
              <a:buSzPct val="65000"/>
              <a:buFont typeface="Wingdings" panose="05000000000000000000" pitchFamily="2" charset="2"/>
              <a:buChar char=""/>
              <a:defRPr sz="2000">
                <a:solidFill>
                  <a:schemeClr val="tx1"/>
                </a:solidFill>
                <a:latin typeface="Tw Cen MT" panose="020B0602020104020603" pitchFamily="34" charset="0"/>
              </a:defRPr>
            </a:lvl6pPr>
            <a:lvl7pPr marL="2971800" indent="-228600" eaLnBrk="0" fontAlgn="base" hangingPunct="0">
              <a:spcBef>
                <a:spcPts val="400"/>
              </a:spcBef>
              <a:spcAft>
                <a:spcPct val="0"/>
              </a:spcAft>
              <a:buClr>
                <a:srgbClr val="776A5B"/>
              </a:buClr>
              <a:buSzPct val="65000"/>
              <a:buFont typeface="Wingdings" panose="05000000000000000000" pitchFamily="2" charset="2"/>
              <a:buChar char=""/>
              <a:defRPr sz="2000">
                <a:solidFill>
                  <a:schemeClr val="tx1"/>
                </a:solidFill>
                <a:latin typeface="Tw Cen MT" panose="020B0602020104020603" pitchFamily="34" charset="0"/>
              </a:defRPr>
            </a:lvl7pPr>
            <a:lvl8pPr marL="3429000" indent="-228600" eaLnBrk="0" fontAlgn="base" hangingPunct="0">
              <a:spcBef>
                <a:spcPts val="400"/>
              </a:spcBef>
              <a:spcAft>
                <a:spcPct val="0"/>
              </a:spcAft>
              <a:buClr>
                <a:srgbClr val="776A5B"/>
              </a:buClr>
              <a:buSzPct val="65000"/>
              <a:buFont typeface="Wingdings" panose="05000000000000000000" pitchFamily="2" charset="2"/>
              <a:buChar char=""/>
              <a:defRPr sz="2000">
                <a:solidFill>
                  <a:schemeClr val="tx1"/>
                </a:solidFill>
                <a:latin typeface="Tw Cen MT" panose="020B0602020104020603" pitchFamily="34" charset="0"/>
              </a:defRPr>
            </a:lvl8pPr>
            <a:lvl9pPr marL="3886200" indent="-228600" eaLnBrk="0" fontAlgn="base" hangingPunct="0">
              <a:spcBef>
                <a:spcPts val="400"/>
              </a:spcBef>
              <a:spcAft>
                <a:spcPct val="0"/>
              </a:spcAft>
              <a:buClr>
                <a:srgbClr val="776A5B"/>
              </a:buClr>
              <a:buSzPct val="65000"/>
              <a:buFont typeface="Wingdings" panose="05000000000000000000" pitchFamily="2" charset="2"/>
              <a:buChar char=""/>
              <a:defRPr sz="2000">
                <a:solidFill>
                  <a:schemeClr val="tx1"/>
                </a:solidFill>
                <a:latin typeface="Tw Cen MT" panose="020B0602020104020603"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altLang="id-ID" sz="1490" b="0" i="0" u="none" strike="noStrike" kern="1200" cap="none" spc="0" normalizeH="0" baseline="0" noProof="0">
                <a:ln>
                  <a:noFill/>
                </a:ln>
                <a:solidFill>
                  <a:srgbClr val="003300"/>
                </a:solidFill>
                <a:effectLst/>
                <a:uLnTx/>
                <a:uFillTx/>
                <a:latin typeface="Comic Sans MS" panose="030F0702030302020204" pitchFamily="66" charset="0"/>
                <a:ea typeface="+mn-ea"/>
                <a:cs typeface="+mn-cs"/>
              </a:rPr>
              <a:t>Pelaporan</a:t>
            </a:r>
          </a:p>
          <a:p>
            <a:pPr marL="0" marR="0" lvl="0" indent="0" algn="ctr" defTabSz="914400" rtl="0" eaLnBrk="1" fontAlgn="auto" latinLnBrk="0" hangingPunct="1">
              <a:lnSpc>
                <a:spcPct val="100000"/>
              </a:lnSpc>
              <a:spcBef>
                <a:spcPct val="0"/>
              </a:spcBef>
              <a:spcAft>
                <a:spcPts val="0"/>
              </a:spcAft>
              <a:buClrTx/>
              <a:buSzTx/>
              <a:buFontTx/>
              <a:buNone/>
              <a:defRPr/>
            </a:pPr>
            <a:r>
              <a:rPr kumimoji="0" lang="en-US" altLang="id-ID" sz="1490" b="0" i="0" u="none" strike="noStrike" kern="1200" cap="none" spc="0" normalizeH="0" baseline="0" noProof="0">
                <a:ln>
                  <a:noFill/>
                </a:ln>
                <a:solidFill>
                  <a:srgbClr val="003300"/>
                </a:solidFill>
                <a:effectLst/>
                <a:uLnTx/>
                <a:uFillTx/>
                <a:latin typeface="Comic Sans MS" panose="030F0702030302020204" pitchFamily="66" charset="0"/>
                <a:ea typeface="+mn-ea"/>
                <a:cs typeface="+mn-cs"/>
              </a:rPr>
              <a:t>Kinerja</a:t>
            </a:r>
          </a:p>
        </p:txBody>
      </p:sp>
      <p:sp>
        <p:nvSpPr>
          <p:cNvPr id="10" name="Line 9"/>
          <p:cNvSpPr>
            <a:spLocks noChangeShapeType="1"/>
          </p:cNvSpPr>
          <p:nvPr/>
        </p:nvSpPr>
        <p:spPr bwMode="auto">
          <a:xfrm>
            <a:off x="2929374" y="1432976"/>
            <a:ext cx="0" cy="283488"/>
          </a:xfrm>
          <a:prstGeom prst="line">
            <a:avLst/>
          </a:prstGeom>
          <a:noFill/>
          <a:ln w="76200">
            <a:solidFill>
              <a:schemeClr val="tx1"/>
            </a:solidFill>
            <a:rou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ID" sz="1115"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Line 10"/>
          <p:cNvSpPr>
            <a:spLocks noChangeShapeType="1"/>
          </p:cNvSpPr>
          <p:nvPr/>
        </p:nvSpPr>
        <p:spPr bwMode="auto">
          <a:xfrm>
            <a:off x="4146009" y="2482274"/>
            <a:ext cx="56107" cy="141744"/>
          </a:xfrm>
          <a:prstGeom prst="line">
            <a:avLst/>
          </a:prstGeom>
          <a:noFill/>
          <a:ln w="76200">
            <a:solidFill>
              <a:schemeClr val="tx1"/>
            </a:solidFill>
            <a:rou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ID" sz="1115"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Line 11"/>
          <p:cNvSpPr>
            <a:spLocks noChangeShapeType="1"/>
          </p:cNvSpPr>
          <p:nvPr/>
        </p:nvSpPr>
        <p:spPr bwMode="auto">
          <a:xfrm flipH="1">
            <a:off x="3956323" y="3512872"/>
            <a:ext cx="137749" cy="140759"/>
          </a:xfrm>
          <a:prstGeom prst="line">
            <a:avLst/>
          </a:prstGeom>
          <a:noFill/>
          <a:ln w="76200">
            <a:solidFill>
              <a:schemeClr val="tx1"/>
            </a:solidFill>
            <a:rou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ID" sz="1115"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Line 12"/>
          <p:cNvSpPr>
            <a:spLocks noChangeShapeType="1"/>
          </p:cNvSpPr>
          <p:nvPr/>
        </p:nvSpPr>
        <p:spPr bwMode="auto">
          <a:xfrm flipH="1" flipV="1">
            <a:off x="2823709" y="4008398"/>
            <a:ext cx="170289" cy="57091"/>
          </a:xfrm>
          <a:prstGeom prst="line">
            <a:avLst/>
          </a:prstGeom>
          <a:noFill/>
          <a:ln w="76200">
            <a:solidFill>
              <a:schemeClr val="tx1"/>
            </a:solidFill>
            <a:rou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ID" sz="1115"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Line 13"/>
          <p:cNvSpPr>
            <a:spLocks noChangeShapeType="1"/>
          </p:cNvSpPr>
          <p:nvPr/>
        </p:nvSpPr>
        <p:spPr bwMode="auto">
          <a:xfrm flipH="1" flipV="1">
            <a:off x="1584776" y="3030548"/>
            <a:ext cx="56107" cy="169305"/>
          </a:xfrm>
          <a:prstGeom prst="line">
            <a:avLst/>
          </a:prstGeom>
          <a:noFill/>
          <a:ln w="76200">
            <a:solidFill>
              <a:schemeClr val="tx1"/>
            </a:solidFill>
            <a:rou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ID" sz="1115"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Line 14"/>
          <p:cNvSpPr>
            <a:spLocks noChangeShapeType="1"/>
          </p:cNvSpPr>
          <p:nvPr/>
        </p:nvSpPr>
        <p:spPr bwMode="auto">
          <a:xfrm flipV="1">
            <a:off x="2114347" y="1982234"/>
            <a:ext cx="226397" cy="113199"/>
          </a:xfrm>
          <a:prstGeom prst="line">
            <a:avLst/>
          </a:prstGeom>
          <a:noFill/>
          <a:ln w="76200">
            <a:solidFill>
              <a:schemeClr val="tx1"/>
            </a:solidFill>
            <a:rou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ID" sz="1115"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ext Box 15"/>
          <p:cNvSpPr txBox="1">
            <a:spLocks noChangeArrowheads="1"/>
          </p:cNvSpPr>
          <p:nvPr/>
        </p:nvSpPr>
        <p:spPr bwMode="auto">
          <a:xfrm>
            <a:off x="5139437" y="2519679"/>
            <a:ext cx="1283335" cy="1464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0"/>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0"/>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0"/>
              </a:defRPr>
            </a:lvl3pPr>
            <a:lvl4pPr marL="1600200" indent="-228600">
              <a:spcBef>
                <a:spcPts val="400"/>
              </a:spcBef>
              <a:buClr>
                <a:srgbClr val="B77851"/>
              </a:buClr>
              <a:buSzPct val="75000"/>
              <a:buFont typeface="Wingdings" panose="05000000000000000000" pitchFamily="2" charset="2"/>
              <a:buChar char=""/>
              <a:defRPr sz="2000">
                <a:solidFill>
                  <a:schemeClr val="tx1"/>
                </a:solidFill>
                <a:latin typeface="Tw Cen MT" panose="020B0602020104020603" pitchFamily="34" charset="0"/>
              </a:defRPr>
            </a:lvl4pPr>
            <a:lvl5pPr marL="2057400" indent="-228600">
              <a:spcBef>
                <a:spcPts val="400"/>
              </a:spcBef>
              <a:buClr>
                <a:srgbClr val="776A5B"/>
              </a:buClr>
              <a:buSzPct val="65000"/>
              <a:buFont typeface="Wingdings" panose="05000000000000000000" pitchFamily="2" charset="2"/>
              <a:buChar char=""/>
              <a:defRPr sz="2000">
                <a:solidFill>
                  <a:schemeClr val="tx1"/>
                </a:solidFill>
                <a:latin typeface="Tw Cen MT" panose="020B0602020104020603" pitchFamily="34" charset="0"/>
              </a:defRPr>
            </a:lvl5pPr>
            <a:lvl6pPr marL="2514600" indent="-228600" eaLnBrk="0" fontAlgn="base" hangingPunct="0">
              <a:spcBef>
                <a:spcPts val="400"/>
              </a:spcBef>
              <a:spcAft>
                <a:spcPct val="0"/>
              </a:spcAft>
              <a:buClr>
                <a:srgbClr val="776A5B"/>
              </a:buClr>
              <a:buSzPct val="65000"/>
              <a:buFont typeface="Wingdings" panose="05000000000000000000" pitchFamily="2" charset="2"/>
              <a:buChar char=""/>
              <a:defRPr sz="2000">
                <a:solidFill>
                  <a:schemeClr val="tx1"/>
                </a:solidFill>
                <a:latin typeface="Tw Cen MT" panose="020B0602020104020603" pitchFamily="34" charset="0"/>
              </a:defRPr>
            </a:lvl6pPr>
            <a:lvl7pPr marL="2971800" indent="-228600" eaLnBrk="0" fontAlgn="base" hangingPunct="0">
              <a:spcBef>
                <a:spcPts val="400"/>
              </a:spcBef>
              <a:spcAft>
                <a:spcPct val="0"/>
              </a:spcAft>
              <a:buClr>
                <a:srgbClr val="776A5B"/>
              </a:buClr>
              <a:buSzPct val="65000"/>
              <a:buFont typeface="Wingdings" panose="05000000000000000000" pitchFamily="2" charset="2"/>
              <a:buChar char=""/>
              <a:defRPr sz="2000">
                <a:solidFill>
                  <a:schemeClr val="tx1"/>
                </a:solidFill>
                <a:latin typeface="Tw Cen MT" panose="020B0602020104020603" pitchFamily="34" charset="0"/>
              </a:defRPr>
            </a:lvl7pPr>
            <a:lvl8pPr marL="3429000" indent="-228600" eaLnBrk="0" fontAlgn="base" hangingPunct="0">
              <a:spcBef>
                <a:spcPts val="400"/>
              </a:spcBef>
              <a:spcAft>
                <a:spcPct val="0"/>
              </a:spcAft>
              <a:buClr>
                <a:srgbClr val="776A5B"/>
              </a:buClr>
              <a:buSzPct val="65000"/>
              <a:buFont typeface="Wingdings" panose="05000000000000000000" pitchFamily="2" charset="2"/>
              <a:buChar char=""/>
              <a:defRPr sz="2000">
                <a:solidFill>
                  <a:schemeClr val="tx1"/>
                </a:solidFill>
                <a:latin typeface="Tw Cen MT" panose="020B0602020104020603" pitchFamily="34" charset="0"/>
              </a:defRPr>
            </a:lvl8pPr>
            <a:lvl9pPr marL="3886200" indent="-228600" eaLnBrk="0" fontAlgn="base" hangingPunct="0">
              <a:spcBef>
                <a:spcPts val="400"/>
              </a:spcBef>
              <a:spcAft>
                <a:spcPct val="0"/>
              </a:spcAft>
              <a:buClr>
                <a:srgbClr val="776A5B"/>
              </a:buClr>
              <a:buSzPct val="65000"/>
              <a:buFont typeface="Wingdings" panose="05000000000000000000" pitchFamily="2" charset="2"/>
              <a:buChar char=""/>
              <a:defRPr sz="2000">
                <a:solidFill>
                  <a:schemeClr val="tx1"/>
                </a:solidFill>
                <a:latin typeface="Tw Cen MT" panose="020B0602020104020603"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defRPr/>
            </a:pPr>
            <a:r>
              <a:rPr kumimoji="0" lang="en-US" altLang="id-ID" sz="149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Indikator</a:t>
            </a:r>
            <a:endParaRPr kumimoji="0" lang="en-US" altLang="id-ID" sz="149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0" marR="0" lvl="0" indent="0" algn="r" defTabSz="914400" rtl="0" eaLnBrk="1" fontAlgn="auto" latinLnBrk="0" hangingPunct="1">
              <a:lnSpc>
                <a:spcPct val="100000"/>
              </a:lnSpc>
              <a:spcBef>
                <a:spcPct val="0"/>
              </a:spcBef>
              <a:spcAft>
                <a:spcPts val="0"/>
              </a:spcAft>
              <a:buClrTx/>
              <a:buSzTx/>
              <a:buFontTx/>
              <a:buNone/>
              <a:defRPr/>
            </a:pPr>
            <a:r>
              <a:rPr kumimoji="0" lang="en-US" altLang="id-ID" sz="149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Kinerja</a:t>
            </a:r>
            <a:endParaRPr kumimoji="0" lang="en-US" altLang="id-ID" sz="149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0" marR="0" lvl="0" indent="0" algn="r" defTabSz="914400" rtl="0" eaLnBrk="1" fontAlgn="auto" latinLnBrk="0" hangingPunct="1">
              <a:lnSpc>
                <a:spcPct val="100000"/>
              </a:lnSpc>
              <a:spcBef>
                <a:spcPct val="0"/>
              </a:spcBef>
              <a:spcAft>
                <a:spcPts val="0"/>
              </a:spcAft>
              <a:buClrTx/>
              <a:buSzTx/>
              <a:buFontTx/>
              <a:buNone/>
              <a:defRPr/>
            </a:pPr>
            <a:r>
              <a:rPr kumimoji="0" lang="en-US" altLang="id-ID" sz="149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merupakan</a:t>
            </a:r>
            <a:endParaRPr kumimoji="0" lang="en-US" altLang="id-ID" sz="149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0" marR="0" lvl="0" indent="0" algn="r" defTabSz="914400" rtl="0" eaLnBrk="1" fontAlgn="auto" latinLnBrk="0" hangingPunct="1">
              <a:lnSpc>
                <a:spcPct val="100000"/>
              </a:lnSpc>
              <a:spcBef>
                <a:spcPct val="0"/>
              </a:spcBef>
              <a:spcAft>
                <a:spcPts val="0"/>
              </a:spcAft>
              <a:buClrTx/>
              <a:buSzTx/>
              <a:buFontTx/>
              <a:buNone/>
              <a:defRPr/>
            </a:pPr>
            <a:r>
              <a:rPr kumimoji="0" lang="en-US" altLang="id-ID" sz="149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unsur</a:t>
            </a:r>
            <a:r>
              <a:rPr kumimoji="0" lang="en-US" altLang="id-ID" sz="149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id-ID" sz="149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penting</a:t>
            </a:r>
            <a:endParaRPr kumimoji="0" lang="en-US" altLang="id-ID" sz="149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0" marR="0" lvl="0" indent="0" algn="r" defTabSz="914400" rtl="0" eaLnBrk="1" fontAlgn="auto" latinLnBrk="0" hangingPunct="1">
              <a:lnSpc>
                <a:spcPct val="100000"/>
              </a:lnSpc>
              <a:spcBef>
                <a:spcPct val="0"/>
              </a:spcBef>
              <a:spcAft>
                <a:spcPts val="0"/>
              </a:spcAft>
              <a:buClrTx/>
              <a:buSzTx/>
              <a:buFontTx/>
              <a:buNone/>
              <a:defRPr/>
            </a:pPr>
            <a:r>
              <a:rPr kumimoji="0" lang="en-US" altLang="id-ID" sz="149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Akuntabilitas</a:t>
            </a:r>
            <a:endParaRPr kumimoji="0" lang="en-US" altLang="id-ID" sz="149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0" marR="0" lvl="0" indent="0" algn="r" defTabSz="914400" rtl="0" eaLnBrk="1" fontAlgn="auto" latinLnBrk="0" hangingPunct="1">
              <a:lnSpc>
                <a:spcPct val="100000"/>
              </a:lnSpc>
              <a:spcBef>
                <a:spcPct val="0"/>
              </a:spcBef>
              <a:spcAft>
                <a:spcPts val="0"/>
              </a:spcAft>
              <a:buClrTx/>
              <a:buSzTx/>
              <a:buFontTx/>
              <a:buNone/>
              <a:defRPr/>
            </a:pPr>
            <a:r>
              <a:rPr kumimoji="0" lang="en-US" altLang="id-ID" sz="149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Kinerja</a:t>
            </a:r>
            <a:endParaRPr kumimoji="0" lang="id-ID" altLang="id-ID" sz="149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17" name="Text Box 16"/>
          <p:cNvSpPr txBox="1">
            <a:spLocks noChangeArrowheads="1"/>
          </p:cNvSpPr>
          <p:nvPr/>
        </p:nvSpPr>
        <p:spPr bwMode="auto">
          <a:xfrm>
            <a:off x="4795005" y="639604"/>
            <a:ext cx="1570355" cy="1008380"/>
          </a:xfrm>
          <a:prstGeom prst="rect">
            <a:avLst/>
          </a:prstGeom>
          <a:noFill/>
          <a:ln w="9525">
            <a:noFill/>
            <a:miter lim="800000"/>
          </a:ln>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975" b="0" i="0" u="none" strike="noStrike" kern="1200" cap="none" spc="0" normalizeH="0" baseline="0" noProof="0" dirty="0" err="1">
                <a:ln>
                  <a:noFill/>
                </a:ln>
                <a:solidFill>
                  <a:prstClr val="black"/>
                </a:solidFill>
                <a:effectLst>
                  <a:outerShdw blurRad="38100" dist="38100" dir="2700000" algn="tl">
                    <a:srgbClr val="000000"/>
                  </a:outerShdw>
                </a:effectLst>
                <a:uLnTx/>
                <a:uFillTx/>
                <a:latin typeface="Times New Roman" panose="02020603050405020304" pitchFamily="18" charset="0"/>
                <a:ea typeface="+mn-ea"/>
                <a:cs typeface="Arial" panose="020B0604020202020204" pitchFamily="34" charset="0"/>
              </a:rPr>
              <a:t>Indikator</a:t>
            </a:r>
            <a:endParaRPr kumimoji="0" lang="en-US" sz="2975" b="0" i="0" u="none" strike="noStrike" kern="1200" cap="none" spc="0" normalizeH="0" baseline="0" noProof="0" dirty="0">
              <a:ln>
                <a:noFill/>
              </a:ln>
              <a:solidFill>
                <a:prstClr val="black"/>
              </a:solidFill>
              <a:effectLst>
                <a:outerShdw blurRad="38100" dist="38100" dir="2700000" algn="tl">
                  <a:srgbClr val="000000"/>
                </a:outerShdw>
              </a:effectLst>
              <a:uLnTx/>
              <a:uFillTx/>
              <a:latin typeface="Times New Roman" panose="02020603050405020304" pitchFamily="18"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2975" b="0" i="0" u="none" strike="noStrike" kern="1200" cap="none" spc="0" normalizeH="0" baseline="0" noProof="0" dirty="0" err="1">
                <a:ln>
                  <a:noFill/>
                </a:ln>
                <a:solidFill>
                  <a:prstClr val="black"/>
                </a:solidFill>
                <a:effectLst>
                  <a:outerShdw blurRad="38100" dist="38100" dir="2700000" algn="tl">
                    <a:srgbClr val="000000"/>
                  </a:outerShdw>
                </a:effectLst>
                <a:uLnTx/>
                <a:uFillTx/>
                <a:latin typeface="Times New Roman" panose="02020603050405020304" pitchFamily="18" charset="0"/>
                <a:ea typeface="+mn-ea"/>
                <a:cs typeface="Arial" panose="020B0604020202020204" pitchFamily="34" charset="0"/>
              </a:rPr>
              <a:t>Kinerja</a:t>
            </a:r>
            <a:endParaRPr kumimoji="0" lang="id-ID" sz="2975" b="0" i="0" u="none" strike="noStrike" kern="1200" cap="none" spc="0" normalizeH="0" baseline="0" noProof="0" dirty="0">
              <a:ln>
                <a:noFill/>
              </a:ln>
              <a:solidFill>
                <a:prstClr val="black"/>
              </a:solidFill>
              <a:effectLst>
                <a:outerShdw blurRad="38100" dist="38100" dir="2700000" algn="tl">
                  <a:srgbClr val="000000"/>
                </a:outerShdw>
              </a:effectLst>
              <a:uLnTx/>
              <a:uFillTx/>
              <a:latin typeface="Times New Roman" panose="02020603050405020304" pitchFamily="18" charset="0"/>
              <a:ea typeface="+mn-ea"/>
              <a:cs typeface="Arial" panose="020B0604020202020204" pitchFamily="34" charset="0"/>
            </a:endParaRPr>
          </a:p>
        </p:txBody>
      </p:sp>
      <p:sp>
        <p:nvSpPr>
          <p:cNvPr id="18" name="Line 17"/>
          <p:cNvSpPr>
            <a:spLocks noChangeShapeType="1"/>
          </p:cNvSpPr>
          <p:nvPr/>
        </p:nvSpPr>
        <p:spPr bwMode="auto">
          <a:xfrm flipH="1">
            <a:off x="3590846" y="1102240"/>
            <a:ext cx="1039455" cy="0"/>
          </a:xfrm>
          <a:prstGeom prst="line">
            <a:avLst/>
          </a:prstGeom>
          <a:noFill/>
          <a:ln w="57150">
            <a:solidFill>
              <a:srgbClr val="FF0000"/>
            </a:solidFill>
            <a:rou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ID" sz="1115"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Line 18"/>
          <p:cNvSpPr>
            <a:spLocks noChangeShapeType="1"/>
          </p:cNvSpPr>
          <p:nvPr/>
        </p:nvSpPr>
        <p:spPr bwMode="auto">
          <a:xfrm flipH="1">
            <a:off x="3071119" y="1225282"/>
            <a:ext cx="1616274" cy="538430"/>
          </a:xfrm>
          <a:prstGeom prst="line">
            <a:avLst/>
          </a:prstGeom>
          <a:noFill/>
          <a:ln w="57150">
            <a:solidFill>
              <a:srgbClr val="FF0000"/>
            </a:solidFill>
            <a:rou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ID" sz="1115"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Line 19"/>
          <p:cNvSpPr>
            <a:spLocks noChangeShapeType="1"/>
          </p:cNvSpPr>
          <p:nvPr/>
        </p:nvSpPr>
        <p:spPr bwMode="auto">
          <a:xfrm flipH="1">
            <a:off x="1965713" y="1394587"/>
            <a:ext cx="2777787" cy="1248134"/>
          </a:xfrm>
          <a:prstGeom prst="line">
            <a:avLst/>
          </a:prstGeom>
          <a:noFill/>
          <a:ln w="57150">
            <a:solidFill>
              <a:srgbClr val="FF0000"/>
            </a:solidFill>
            <a:rou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ID" sz="1115"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Line 20"/>
          <p:cNvSpPr>
            <a:spLocks noChangeShapeType="1"/>
          </p:cNvSpPr>
          <p:nvPr/>
        </p:nvSpPr>
        <p:spPr bwMode="auto">
          <a:xfrm flipH="1">
            <a:off x="1965713" y="1507786"/>
            <a:ext cx="2833893" cy="2155689"/>
          </a:xfrm>
          <a:prstGeom prst="line">
            <a:avLst/>
          </a:prstGeom>
          <a:noFill/>
          <a:ln w="57150">
            <a:solidFill>
              <a:srgbClr val="FF0000"/>
            </a:solidFill>
            <a:rou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ID" sz="1115"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Line 21"/>
          <p:cNvSpPr>
            <a:spLocks noChangeShapeType="1"/>
          </p:cNvSpPr>
          <p:nvPr/>
        </p:nvSpPr>
        <p:spPr bwMode="auto">
          <a:xfrm flipH="1">
            <a:off x="4264129" y="1656420"/>
            <a:ext cx="623083" cy="1021737"/>
          </a:xfrm>
          <a:prstGeom prst="line">
            <a:avLst/>
          </a:prstGeom>
          <a:noFill/>
          <a:ln w="57150">
            <a:solidFill>
              <a:srgbClr val="FF0000"/>
            </a:solidFill>
            <a:rou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ID" sz="1115"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Line 22"/>
          <p:cNvSpPr>
            <a:spLocks noChangeShapeType="1"/>
          </p:cNvSpPr>
          <p:nvPr/>
        </p:nvSpPr>
        <p:spPr bwMode="auto">
          <a:xfrm flipH="1">
            <a:off x="4517104" y="1734181"/>
            <a:ext cx="508900" cy="1929292"/>
          </a:xfrm>
          <a:prstGeom prst="line">
            <a:avLst/>
          </a:prstGeom>
          <a:noFill/>
          <a:ln w="57150">
            <a:solidFill>
              <a:srgbClr val="FF0000"/>
            </a:solidFill>
            <a:rou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ID" sz="1115"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Title 1"/>
          <p:cNvSpPr txBox="1"/>
          <p:nvPr/>
        </p:nvSpPr>
        <p:spPr>
          <a:xfrm>
            <a:off x="7992109" y="-41064"/>
            <a:ext cx="4568288" cy="188992"/>
          </a:xfrm>
          <a:prstGeom prst="rect">
            <a:avLst/>
          </a:prstGeom>
        </p:spPr>
        <p:txBody>
          <a:bodyPr vert="horz" lIns="56697" tIns="28348" rIns="56697" bIns="28348" rtlCol="0" anchor="ct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kumimoji="0" lang="id-ID" sz="1985" b="0" i="0" u="none" strike="noStrike" kern="1200" cap="none" spc="0" normalizeH="0" baseline="0" noProof="0">
                <a:ln>
                  <a:noFill/>
                </a:ln>
                <a:solidFill>
                  <a:prstClr val="black"/>
                </a:solidFill>
                <a:effectLst/>
                <a:uLnTx/>
                <a:uFillTx/>
                <a:latin typeface="Calibri Light" panose="020F0302020204030204"/>
                <a:ea typeface="+mj-ea"/>
                <a:cs typeface="+mj-cs"/>
              </a:rPr>
              <a:t>              </a:t>
            </a:r>
            <a:br>
              <a:rPr kumimoji="0" lang="id-ID" sz="1985" b="0" i="0" u="none" strike="noStrike" kern="1200" cap="none" spc="0" normalizeH="0" baseline="0" noProof="0">
                <a:ln>
                  <a:noFill/>
                </a:ln>
                <a:solidFill>
                  <a:prstClr val="black"/>
                </a:solidFill>
                <a:effectLst/>
                <a:uLnTx/>
                <a:uFillTx/>
                <a:latin typeface="Calibri Light" panose="020F0302020204030204"/>
                <a:ea typeface="+mj-ea"/>
                <a:cs typeface="+mj-cs"/>
              </a:rPr>
            </a:br>
            <a:br>
              <a:rPr kumimoji="0" lang="id-ID" sz="1985" b="0" i="0" u="none" strike="noStrike" kern="1200" cap="none" spc="0" normalizeH="0" baseline="0" noProof="0">
                <a:ln>
                  <a:noFill/>
                </a:ln>
                <a:solidFill>
                  <a:prstClr val="black"/>
                </a:solidFill>
                <a:effectLst/>
                <a:uLnTx/>
                <a:uFillTx/>
                <a:latin typeface="Calibri Light" panose="020F0302020204030204"/>
                <a:ea typeface="+mj-ea"/>
                <a:cs typeface="+mj-cs"/>
              </a:rPr>
            </a:br>
            <a:r>
              <a:rPr kumimoji="0" lang="id-ID" sz="1985" b="0" i="0" u="none" strike="noStrike" kern="1200" cap="none" spc="0" normalizeH="0" baseline="0" noProof="0">
                <a:ln>
                  <a:noFill/>
                </a:ln>
                <a:solidFill>
                  <a:prstClr val="black"/>
                </a:solidFill>
                <a:effectLst/>
                <a:uLnTx/>
                <a:uFillTx/>
                <a:latin typeface="Calibri Light" panose="020F0302020204030204"/>
                <a:ea typeface="+mj-ea"/>
                <a:cs typeface="+mj-cs"/>
              </a:rPr>
              <a:t>           </a:t>
            </a:r>
            <a:r>
              <a:rPr kumimoji="0" lang="id-ID" sz="1550" b="0" i="0" u="none" strike="noStrike" kern="1200" cap="none" spc="0" normalizeH="0" baseline="0" noProof="0">
                <a:ln>
                  <a:noFill/>
                </a:ln>
                <a:solidFill>
                  <a:prstClr val="black"/>
                </a:solidFill>
                <a:effectLst/>
                <a:uLnTx/>
                <a:uFillTx/>
                <a:latin typeface="Calibri Light" panose="020F0302020204030204"/>
                <a:ea typeface="+mj-ea"/>
                <a:cs typeface="+mj-cs"/>
              </a:rPr>
              <a:t> </a:t>
            </a:r>
            <a:br>
              <a:rPr kumimoji="0" lang="id-ID" sz="1550" b="0" i="0" u="none" strike="noStrike" kern="1200" cap="none" spc="0" normalizeH="0" baseline="0" noProof="0">
                <a:ln>
                  <a:noFill/>
                </a:ln>
                <a:solidFill>
                  <a:prstClr val="black"/>
                </a:solidFill>
                <a:effectLst/>
                <a:uLnTx/>
                <a:uFillTx/>
                <a:latin typeface="Calibri Light" panose="020F0302020204030204"/>
                <a:ea typeface="+mj-ea"/>
                <a:cs typeface="+mj-cs"/>
              </a:rPr>
            </a:br>
            <a:br>
              <a:rPr kumimoji="0" lang="id-ID" sz="1550" b="0" i="0" u="none" strike="noStrike" kern="1200" cap="none" spc="0" normalizeH="0" baseline="0" noProof="0">
                <a:ln>
                  <a:noFill/>
                </a:ln>
                <a:solidFill>
                  <a:prstClr val="black"/>
                </a:solidFill>
                <a:effectLst/>
                <a:uLnTx/>
                <a:uFillTx/>
                <a:latin typeface="Calibri Light" panose="020F0302020204030204"/>
                <a:ea typeface="+mj-ea"/>
                <a:cs typeface="+mj-cs"/>
              </a:rPr>
            </a:br>
            <a:endParaRPr kumimoji="0" lang="id-ID" sz="1300" b="0" i="0" u="none" strike="noStrike" kern="1200" cap="none" spc="0" normalizeH="0" baseline="0" noProof="0">
              <a:ln>
                <a:noFill/>
              </a:ln>
              <a:solidFill>
                <a:prstClr val="black"/>
              </a:solidFill>
              <a:effectLst/>
              <a:uLnTx/>
              <a:uFillTx/>
              <a:latin typeface="Calibri Light" panose="020F0302020204030204"/>
              <a:ea typeface="+mj-ea"/>
              <a:cs typeface="+mj-cs"/>
            </a:endParaRPr>
          </a:p>
        </p:txBody>
      </p:sp>
      <p:graphicFrame>
        <p:nvGraphicFramePr>
          <p:cNvPr id="25" name="Group 3"/>
          <p:cNvGraphicFramePr/>
          <p:nvPr>
            <p:extLst>
              <p:ext uri="{D42A27DB-BD31-4B8C-83A1-F6EECF244321}">
                <p14:modId xmlns:p14="http://schemas.microsoft.com/office/powerpoint/2010/main" val="2261855143"/>
              </p:ext>
            </p:extLst>
          </p:nvPr>
        </p:nvGraphicFramePr>
        <p:xfrm>
          <a:off x="8306270" y="147928"/>
          <a:ext cx="4441190" cy="397510"/>
        </p:xfrm>
        <a:graphic>
          <a:graphicData uri="http://schemas.openxmlformats.org/drawingml/2006/table">
            <a:tbl>
              <a:tblPr/>
              <a:tblGrid>
                <a:gridCol w="1509395">
                  <a:extLst>
                    <a:ext uri="{9D8B030D-6E8A-4147-A177-3AD203B41FA5}">
                      <a16:colId xmlns:a16="http://schemas.microsoft.com/office/drawing/2014/main" val="20000"/>
                    </a:ext>
                  </a:extLst>
                </a:gridCol>
                <a:gridCol w="1570990">
                  <a:extLst>
                    <a:ext uri="{9D8B030D-6E8A-4147-A177-3AD203B41FA5}">
                      <a16:colId xmlns:a16="http://schemas.microsoft.com/office/drawing/2014/main" val="20001"/>
                    </a:ext>
                  </a:extLst>
                </a:gridCol>
                <a:gridCol w="1360805">
                  <a:extLst>
                    <a:ext uri="{9D8B030D-6E8A-4147-A177-3AD203B41FA5}">
                      <a16:colId xmlns:a16="http://schemas.microsoft.com/office/drawing/2014/main" val="20002"/>
                    </a:ext>
                  </a:extLst>
                </a:gridCol>
              </a:tblGrid>
              <a:tr h="198755">
                <a:tc>
                  <a:txBody>
                    <a:bodyPr/>
                    <a:lstStyle/>
                    <a:p>
                      <a:pPr marL="0" marR="0" lvl="0" indent="0" algn="ctr" defTabSz="914400" rtl="0" eaLnBrk="0" fontAlgn="base" latinLnBrk="0" hangingPunct="0">
                        <a:lnSpc>
                          <a:spcPct val="100000"/>
                        </a:lnSpc>
                        <a:spcBef>
                          <a:spcPct val="0"/>
                        </a:spcBef>
                        <a:spcAft>
                          <a:spcPct val="0"/>
                        </a:spcAft>
                        <a:buClr>
                          <a:srgbClr val="0BD0D9"/>
                        </a:buClr>
                        <a:buSzPct val="95000"/>
                        <a:buFontTx/>
                        <a:buNone/>
                      </a:pPr>
                      <a:r>
                        <a:rPr kumimoji="0" lang="id-ID" sz="930" b="1" i="0" u="none" strike="noStrike" cap="none" normalizeH="0" baseline="0" dirty="0">
                          <a:ln>
                            <a:noFill/>
                          </a:ln>
                          <a:solidFill>
                            <a:schemeClr val="tx1"/>
                          </a:solidFill>
                          <a:effectLst/>
                          <a:latin typeface="Constantia" panose="02030602050306030303" pitchFamily="18" charset="0"/>
                        </a:rPr>
                        <a:t>Sasaran</a:t>
                      </a:r>
                    </a:p>
                  </a:txBody>
                  <a:tcPr marL="56697" marR="56697" marT="28300" marB="283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
                          <a:srgbClr val="0BD0D9"/>
                        </a:buClr>
                        <a:buSzPct val="95000"/>
                        <a:buFontTx/>
                        <a:buNone/>
                      </a:pPr>
                      <a:r>
                        <a:rPr kumimoji="0" lang="id-ID" sz="930" b="1" i="0" u="none" strike="noStrike" cap="none" normalizeH="0" baseline="0">
                          <a:ln>
                            <a:noFill/>
                          </a:ln>
                          <a:solidFill>
                            <a:schemeClr val="tx1"/>
                          </a:solidFill>
                          <a:effectLst/>
                          <a:latin typeface="Constantia" panose="02030602050306030303" pitchFamily="18" charset="0"/>
                        </a:rPr>
                        <a:t>Indikator Kinerja</a:t>
                      </a:r>
                    </a:p>
                  </a:txBody>
                  <a:tcPr marL="56697" marR="56697" marT="28300" marB="283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
                          <a:srgbClr val="0BD0D9"/>
                        </a:buClr>
                        <a:buSzPct val="95000"/>
                        <a:buFontTx/>
                        <a:buNone/>
                      </a:pPr>
                      <a:r>
                        <a:rPr kumimoji="0" lang="id-ID" sz="930" b="1" i="0" u="none" strike="noStrike" cap="none" normalizeH="0" baseline="0">
                          <a:ln>
                            <a:noFill/>
                          </a:ln>
                          <a:solidFill>
                            <a:schemeClr val="tx1"/>
                          </a:solidFill>
                          <a:effectLst/>
                          <a:latin typeface="Constantia" panose="02030602050306030303" pitchFamily="18" charset="0"/>
                        </a:rPr>
                        <a:t>Target</a:t>
                      </a:r>
                    </a:p>
                  </a:txBody>
                  <a:tcPr marL="56697" marR="56697" marT="28300" marB="283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198755">
                <a:tc>
                  <a:txBody>
                    <a:bodyPr/>
                    <a:lstStyle/>
                    <a:p>
                      <a:pPr marL="0" marR="0" lvl="0" indent="0" algn="ctr" defTabSz="914400" rtl="0" eaLnBrk="0" fontAlgn="base" latinLnBrk="0" hangingPunct="0">
                        <a:lnSpc>
                          <a:spcPct val="100000"/>
                        </a:lnSpc>
                        <a:spcBef>
                          <a:spcPct val="0"/>
                        </a:spcBef>
                        <a:spcAft>
                          <a:spcPct val="0"/>
                        </a:spcAft>
                        <a:buClr>
                          <a:srgbClr val="0BD0D9"/>
                        </a:buClr>
                        <a:buSzPct val="95000"/>
                        <a:buFontTx/>
                        <a:buNone/>
                      </a:pPr>
                      <a:r>
                        <a:rPr kumimoji="0" lang="id-ID" sz="930" b="0" i="0" u="none" strike="noStrike" cap="none" normalizeH="0" baseline="0" dirty="0">
                          <a:ln>
                            <a:noFill/>
                          </a:ln>
                          <a:solidFill>
                            <a:srgbClr val="000000"/>
                          </a:solidFill>
                          <a:effectLst/>
                          <a:latin typeface="Constantia" panose="02030602050306030303" pitchFamily="18" charset="0"/>
                        </a:rPr>
                        <a:t>(1)</a:t>
                      </a:r>
                    </a:p>
                  </a:txBody>
                  <a:tcPr marL="56697" marR="56697" marT="28300" marB="283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0" fontAlgn="base" latinLnBrk="0" hangingPunct="0">
                        <a:lnSpc>
                          <a:spcPct val="100000"/>
                        </a:lnSpc>
                        <a:spcBef>
                          <a:spcPct val="0"/>
                        </a:spcBef>
                        <a:spcAft>
                          <a:spcPct val="0"/>
                        </a:spcAft>
                        <a:buClr>
                          <a:srgbClr val="0BD0D9"/>
                        </a:buClr>
                        <a:buSzPct val="95000"/>
                        <a:buFontTx/>
                        <a:buNone/>
                      </a:pPr>
                      <a:r>
                        <a:rPr kumimoji="0" lang="id-ID" sz="930" b="0" i="0" u="none" strike="noStrike" cap="none" normalizeH="0" baseline="0">
                          <a:ln>
                            <a:noFill/>
                          </a:ln>
                          <a:solidFill>
                            <a:srgbClr val="000000"/>
                          </a:solidFill>
                          <a:effectLst/>
                          <a:latin typeface="Constantia" panose="02030602050306030303" pitchFamily="18" charset="0"/>
                        </a:rPr>
                        <a:t>(2)</a:t>
                      </a:r>
                    </a:p>
                  </a:txBody>
                  <a:tcPr marL="56697" marR="56697" marT="28300" marB="283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0" fontAlgn="base" latinLnBrk="0" hangingPunct="0">
                        <a:lnSpc>
                          <a:spcPct val="100000"/>
                        </a:lnSpc>
                        <a:spcBef>
                          <a:spcPct val="0"/>
                        </a:spcBef>
                        <a:spcAft>
                          <a:spcPct val="0"/>
                        </a:spcAft>
                        <a:buClr>
                          <a:srgbClr val="0BD0D9"/>
                        </a:buClr>
                        <a:buSzPct val="95000"/>
                        <a:buFontTx/>
                        <a:buNone/>
                      </a:pPr>
                      <a:r>
                        <a:rPr kumimoji="0" lang="id-ID" sz="930" b="0" i="0" u="none" strike="noStrike" cap="none" normalizeH="0" baseline="0" dirty="0">
                          <a:ln>
                            <a:noFill/>
                          </a:ln>
                          <a:solidFill>
                            <a:srgbClr val="000000"/>
                          </a:solidFill>
                          <a:effectLst/>
                          <a:latin typeface="Constantia" panose="02030602050306030303" pitchFamily="18" charset="0"/>
                        </a:rPr>
                        <a:t>(3)</a:t>
                      </a:r>
                    </a:p>
                  </a:txBody>
                  <a:tcPr marL="56697" marR="56697" marT="28300" marB="283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1"/>
                  </a:ext>
                </a:extLst>
              </a:tr>
            </a:tbl>
          </a:graphicData>
        </a:graphic>
      </p:graphicFrame>
      <p:graphicFrame>
        <p:nvGraphicFramePr>
          <p:cNvPr id="26" name="Group 21"/>
          <p:cNvGraphicFramePr>
            <a:graphicFrameLocks noGrp="1"/>
          </p:cNvGraphicFramePr>
          <p:nvPr>
            <p:extLst>
              <p:ext uri="{D42A27DB-BD31-4B8C-83A1-F6EECF244321}">
                <p14:modId xmlns:p14="http://schemas.microsoft.com/office/powerpoint/2010/main" val="3435793760"/>
              </p:ext>
            </p:extLst>
          </p:nvPr>
        </p:nvGraphicFramePr>
        <p:xfrm>
          <a:off x="8322845" y="1140136"/>
          <a:ext cx="4441190" cy="427990"/>
        </p:xfrm>
        <a:graphic>
          <a:graphicData uri="http://schemas.openxmlformats.org/drawingml/2006/table">
            <a:tbl>
              <a:tblPr/>
              <a:tblGrid>
                <a:gridCol w="1508125">
                  <a:extLst>
                    <a:ext uri="{9D8B030D-6E8A-4147-A177-3AD203B41FA5}">
                      <a16:colId xmlns:a16="http://schemas.microsoft.com/office/drawing/2014/main" val="20000"/>
                    </a:ext>
                  </a:extLst>
                </a:gridCol>
                <a:gridCol w="1495425">
                  <a:extLst>
                    <a:ext uri="{9D8B030D-6E8A-4147-A177-3AD203B41FA5}">
                      <a16:colId xmlns:a16="http://schemas.microsoft.com/office/drawing/2014/main" val="20001"/>
                    </a:ext>
                  </a:extLst>
                </a:gridCol>
                <a:gridCol w="1437640">
                  <a:extLst>
                    <a:ext uri="{9D8B030D-6E8A-4147-A177-3AD203B41FA5}">
                      <a16:colId xmlns:a16="http://schemas.microsoft.com/office/drawing/2014/main" val="20002"/>
                    </a:ext>
                  </a:extLst>
                </a:gridCol>
              </a:tblGrid>
              <a:tr h="213360">
                <a:tc>
                  <a:txBody>
                    <a:bodyPr/>
                    <a:lstStyle/>
                    <a:p>
                      <a:pPr marL="0" marR="0" lvl="0" indent="0" algn="ctr" defTabSz="914400" rtl="0" eaLnBrk="0" fontAlgn="base" latinLnBrk="0" hangingPunct="0">
                        <a:lnSpc>
                          <a:spcPct val="100000"/>
                        </a:lnSpc>
                        <a:spcBef>
                          <a:spcPct val="0"/>
                        </a:spcBef>
                        <a:spcAft>
                          <a:spcPct val="0"/>
                        </a:spcAft>
                        <a:buClr>
                          <a:srgbClr val="0BD0D9"/>
                        </a:buClr>
                        <a:buSzPct val="95000"/>
                        <a:buFontTx/>
                        <a:buNone/>
                      </a:pPr>
                      <a:r>
                        <a:rPr kumimoji="0" lang="id-ID" sz="930" b="1" i="0" u="none" strike="noStrike" cap="none" normalizeH="0" baseline="0" dirty="0">
                          <a:ln>
                            <a:noFill/>
                          </a:ln>
                          <a:solidFill>
                            <a:schemeClr val="tx1"/>
                          </a:solidFill>
                          <a:effectLst/>
                          <a:latin typeface="Constantia" panose="02030602050306030303" pitchFamily="18" charset="0"/>
                        </a:rPr>
                        <a:t>Sasaran </a:t>
                      </a:r>
                    </a:p>
                  </a:txBody>
                  <a:tcPr marL="56697" marR="56697" marT="28348" marB="2834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
                          <a:srgbClr val="0BD0D9"/>
                        </a:buClr>
                        <a:buSzPct val="95000"/>
                        <a:buFontTx/>
                        <a:buNone/>
                      </a:pPr>
                      <a:r>
                        <a:rPr kumimoji="0" lang="id-ID" sz="930" b="1" i="0" u="none" strike="noStrike" cap="none" normalizeH="0" baseline="0" dirty="0">
                          <a:ln>
                            <a:noFill/>
                          </a:ln>
                          <a:solidFill>
                            <a:schemeClr val="tx1"/>
                          </a:solidFill>
                          <a:effectLst/>
                          <a:latin typeface="Constantia" panose="02030602050306030303" pitchFamily="18" charset="0"/>
                        </a:rPr>
                        <a:t>Indikator Kinerja</a:t>
                      </a:r>
                    </a:p>
                  </a:txBody>
                  <a:tcPr marL="56697" marR="56697" marT="28348" marB="28348" horzOverflow="overflow">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
                          <a:srgbClr val="0BD0D9"/>
                        </a:buClr>
                        <a:buSzPct val="95000"/>
                        <a:buFontTx/>
                        <a:buNone/>
                      </a:pPr>
                      <a:r>
                        <a:rPr kumimoji="0" lang="id-ID" sz="930" b="1" i="0" u="none" strike="noStrike" cap="none" normalizeH="0" baseline="0" dirty="0">
                          <a:ln>
                            <a:noFill/>
                          </a:ln>
                          <a:solidFill>
                            <a:schemeClr val="tx1"/>
                          </a:solidFill>
                          <a:effectLst/>
                          <a:latin typeface="Constantia" panose="02030602050306030303" pitchFamily="18" charset="0"/>
                        </a:rPr>
                        <a:t>Target</a:t>
                      </a:r>
                    </a:p>
                  </a:txBody>
                  <a:tcPr marL="56697" marR="56697" marT="28348" marB="2834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214630">
                <a:tc>
                  <a:txBody>
                    <a:bodyPr/>
                    <a:lstStyle/>
                    <a:p>
                      <a:pPr marL="0" marR="0" lvl="0" indent="0" algn="ctr" defTabSz="914400" rtl="0" eaLnBrk="0" fontAlgn="base" latinLnBrk="0" hangingPunct="0">
                        <a:lnSpc>
                          <a:spcPct val="100000"/>
                        </a:lnSpc>
                        <a:spcBef>
                          <a:spcPct val="0"/>
                        </a:spcBef>
                        <a:spcAft>
                          <a:spcPct val="0"/>
                        </a:spcAft>
                        <a:buClr>
                          <a:srgbClr val="0BD0D9"/>
                        </a:buClr>
                        <a:buSzPct val="95000"/>
                        <a:buFontTx/>
                        <a:buNone/>
                      </a:pPr>
                      <a:r>
                        <a:rPr kumimoji="0" lang="id-ID" sz="930" b="0" i="0" u="none" strike="noStrike" cap="none" normalizeH="0" baseline="0">
                          <a:ln>
                            <a:noFill/>
                          </a:ln>
                          <a:solidFill>
                            <a:srgbClr val="000000"/>
                          </a:solidFill>
                          <a:effectLst/>
                          <a:latin typeface="Constantia" panose="02030602050306030303" pitchFamily="18" charset="0"/>
                        </a:rPr>
                        <a:t>(1)</a:t>
                      </a:r>
                    </a:p>
                  </a:txBody>
                  <a:tcPr marL="56697" marR="56697" marT="28348" marB="2834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0" fontAlgn="base" latinLnBrk="0" hangingPunct="0">
                        <a:lnSpc>
                          <a:spcPct val="100000"/>
                        </a:lnSpc>
                        <a:spcBef>
                          <a:spcPct val="0"/>
                        </a:spcBef>
                        <a:spcAft>
                          <a:spcPct val="0"/>
                        </a:spcAft>
                        <a:buClr>
                          <a:srgbClr val="0BD0D9"/>
                        </a:buClr>
                        <a:buSzPct val="95000"/>
                        <a:buFontTx/>
                        <a:buNone/>
                      </a:pPr>
                      <a:r>
                        <a:rPr kumimoji="0" lang="id-ID" sz="930" b="0" i="0" u="none" strike="noStrike" cap="none" normalizeH="0" baseline="0" dirty="0">
                          <a:ln>
                            <a:noFill/>
                          </a:ln>
                          <a:solidFill>
                            <a:srgbClr val="000000"/>
                          </a:solidFill>
                          <a:effectLst/>
                          <a:latin typeface="Constantia" panose="02030602050306030303" pitchFamily="18" charset="0"/>
                        </a:rPr>
                        <a:t>(2)</a:t>
                      </a:r>
                    </a:p>
                  </a:txBody>
                  <a:tcPr marL="56697" marR="56697" marT="28348" marB="28348" horzOverflow="overflow">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0" fontAlgn="base" latinLnBrk="0" hangingPunct="0">
                        <a:lnSpc>
                          <a:spcPct val="100000"/>
                        </a:lnSpc>
                        <a:spcBef>
                          <a:spcPct val="0"/>
                        </a:spcBef>
                        <a:spcAft>
                          <a:spcPct val="0"/>
                        </a:spcAft>
                        <a:buClr>
                          <a:srgbClr val="0BD0D9"/>
                        </a:buClr>
                        <a:buSzPct val="95000"/>
                        <a:buFontTx/>
                        <a:buNone/>
                      </a:pPr>
                      <a:r>
                        <a:rPr kumimoji="0" lang="id-ID" sz="930" b="0" i="0" u="none" strike="noStrike" cap="none" normalizeH="0" baseline="0" dirty="0">
                          <a:ln>
                            <a:noFill/>
                          </a:ln>
                          <a:solidFill>
                            <a:srgbClr val="000000"/>
                          </a:solidFill>
                          <a:effectLst/>
                          <a:latin typeface="Constantia" panose="02030602050306030303" pitchFamily="18" charset="0"/>
                        </a:rPr>
                        <a:t>(3)</a:t>
                      </a:r>
                    </a:p>
                  </a:txBody>
                  <a:tcPr marL="56697" marR="56697" marT="28348" marB="2834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1"/>
                  </a:ext>
                </a:extLst>
              </a:tr>
            </a:tbl>
          </a:graphicData>
        </a:graphic>
      </p:graphicFrame>
      <p:graphicFrame>
        <p:nvGraphicFramePr>
          <p:cNvPr id="27" name="Group 42"/>
          <p:cNvGraphicFramePr>
            <a:graphicFrameLocks noGrp="1"/>
          </p:cNvGraphicFramePr>
          <p:nvPr>
            <p:extLst>
              <p:ext uri="{D42A27DB-BD31-4B8C-83A1-F6EECF244321}">
                <p14:modId xmlns:p14="http://schemas.microsoft.com/office/powerpoint/2010/main" val="1704294490"/>
              </p:ext>
            </p:extLst>
          </p:nvPr>
        </p:nvGraphicFramePr>
        <p:xfrm>
          <a:off x="8322845" y="1990598"/>
          <a:ext cx="4441190" cy="548640"/>
        </p:xfrm>
        <a:graphic>
          <a:graphicData uri="http://schemas.openxmlformats.org/drawingml/2006/table">
            <a:tbl>
              <a:tblPr/>
              <a:tblGrid>
                <a:gridCol w="1381760">
                  <a:extLst>
                    <a:ext uri="{9D8B030D-6E8A-4147-A177-3AD203B41FA5}">
                      <a16:colId xmlns:a16="http://schemas.microsoft.com/office/drawing/2014/main" val="20000"/>
                    </a:ext>
                  </a:extLst>
                </a:gridCol>
                <a:gridCol w="1473835">
                  <a:extLst>
                    <a:ext uri="{9D8B030D-6E8A-4147-A177-3AD203B41FA5}">
                      <a16:colId xmlns:a16="http://schemas.microsoft.com/office/drawing/2014/main" val="20001"/>
                    </a:ext>
                  </a:extLst>
                </a:gridCol>
                <a:gridCol w="1585595">
                  <a:extLst>
                    <a:ext uri="{9D8B030D-6E8A-4147-A177-3AD203B41FA5}">
                      <a16:colId xmlns:a16="http://schemas.microsoft.com/office/drawing/2014/main" val="20002"/>
                    </a:ext>
                  </a:extLst>
                </a:gridCol>
              </a:tblGrid>
              <a:tr h="274320">
                <a:tc>
                  <a:txBody>
                    <a:bodyPr/>
                    <a:lstStyle/>
                    <a:p>
                      <a:pPr marL="0" marR="0" lvl="0" indent="0" algn="ctr" defTabSz="914400" rtl="0" eaLnBrk="0" fontAlgn="base" latinLnBrk="0" hangingPunct="0">
                        <a:lnSpc>
                          <a:spcPct val="100000"/>
                        </a:lnSpc>
                        <a:spcBef>
                          <a:spcPct val="0"/>
                        </a:spcBef>
                        <a:spcAft>
                          <a:spcPct val="0"/>
                        </a:spcAft>
                        <a:buClr>
                          <a:srgbClr val="0BD0D9"/>
                        </a:buClr>
                        <a:buSzPct val="95000"/>
                        <a:buFontTx/>
                        <a:buNone/>
                      </a:pPr>
                      <a:r>
                        <a:rPr kumimoji="0" lang="id-ID" sz="930" b="1" i="0" u="none" strike="noStrike" cap="none" normalizeH="0" baseline="0" dirty="0">
                          <a:ln>
                            <a:noFill/>
                          </a:ln>
                          <a:solidFill>
                            <a:schemeClr val="tx1"/>
                          </a:solidFill>
                          <a:effectLst/>
                          <a:latin typeface="Constantia" panose="02030602050306030303" pitchFamily="18" charset="0"/>
                        </a:rPr>
                        <a:t>Sasaran </a:t>
                      </a:r>
                    </a:p>
                  </a:txBody>
                  <a:tcPr marL="56697" marR="56697" marT="28348" marB="2834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
                          <a:srgbClr val="0BD0D9"/>
                        </a:buClr>
                        <a:buSzPct val="95000"/>
                        <a:buFontTx/>
                        <a:buNone/>
                      </a:pPr>
                      <a:r>
                        <a:rPr kumimoji="0" lang="id-ID" sz="930" b="1" i="0" u="none" strike="noStrike" cap="none" normalizeH="0" baseline="0">
                          <a:ln>
                            <a:noFill/>
                          </a:ln>
                          <a:solidFill>
                            <a:schemeClr val="tx1"/>
                          </a:solidFill>
                          <a:effectLst/>
                          <a:latin typeface="Constantia" panose="02030602050306030303" pitchFamily="18" charset="0"/>
                        </a:rPr>
                        <a:t>Indikator Kinerja</a:t>
                      </a:r>
                    </a:p>
                  </a:txBody>
                  <a:tcPr marL="56697" marR="56697" marT="28348" marB="2834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
                          <a:srgbClr val="0BD0D9"/>
                        </a:buClr>
                        <a:buSzPct val="95000"/>
                        <a:buFontTx/>
                        <a:buNone/>
                      </a:pPr>
                      <a:r>
                        <a:rPr kumimoji="0" lang="id-ID" sz="930" b="1" i="0" u="none" strike="noStrike" cap="none" normalizeH="0" baseline="0">
                          <a:ln>
                            <a:noFill/>
                          </a:ln>
                          <a:solidFill>
                            <a:schemeClr val="tx1"/>
                          </a:solidFill>
                          <a:effectLst/>
                          <a:latin typeface="Constantia" panose="02030602050306030303" pitchFamily="18" charset="0"/>
                        </a:rPr>
                        <a:t>Target</a:t>
                      </a:r>
                    </a:p>
                  </a:txBody>
                  <a:tcPr marL="56697" marR="56697" marT="28348" marB="2834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274320">
                <a:tc>
                  <a:txBody>
                    <a:bodyPr/>
                    <a:lstStyle/>
                    <a:p>
                      <a:pPr marL="0" marR="0" lvl="0" indent="0" algn="ctr" defTabSz="914400" rtl="0" eaLnBrk="0" fontAlgn="base" latinLnBrk="0" hangingPunct="0">
                        <a:lnSpc>
                          <a:spcPct val="100000"/>
                        </a:lnSpc>
                        <a:spcBef>
                          <a:spcPct val="0"/>
                        </a:spcBef>
                        <a:spcAft>
                          <a:spcPct val="0"/>
                        </a:spcAft>
                        <a:buClr>
                          <a:srgbClr val="0BD0D9"/>
                        </a:buClr>
                        <a:buSzPct val="95000"/>
                        <a:buFontTx/>
                        <a:buNone/>
                      </a:pPr>
                      <a:r>
                        <a:rPr kumimoji="0" lang="id-ID" sz="930" b="0" i="0" u="none" strike="noStrike" cap="none" normalizeH="0" baseline="0">
                          <a:ln>
                            <a:noFill/>
                          </a:ln>
                          <a:solidFill>
                            <a:srgbClr val="000000"/>
                          </a:solidFill>
                          <a:effectLst/>
                          <a:latin typeface="Constantia" panose="02030602050306030303" pitchFamily="18" charset="0"/>
                        </a:rPr>
                        <a:t>(1)</a:t>
                      </a:r>
                    </a:p>
                  </a:txBody>
                  <a:tcPr marL="56697" marR="56697" marT="28348" marB="2834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0" fontAlgn="base" latinLnBrk="0" hangingPunct="0">
                        <a:lnSpc>
                          <a:spcPct val="100000"/>
                        </a:lnSpc>
                        <a:spcBef>
                          <a:spcPct val="0"/>
                        </a:spcBef>
                        <a:spcAft>
                          <a:spcPct val="0"/>
                        </a:spcAft>
                        <a:buClr>
                          <a:srgbClr val="0BD0D9"/>
                        </a:buClr>
                        <a:buSzPct val="95000"/>
                        <a:buFontTx/>
                        <a:buNone/>
                      </a:pPr>
                      <a:r>
                        <a:rPr kumimoji="0" lang="id-ID" sz="930" b="0" i="0" u="none" strike="noStrike" cap="none" normalizeH="0" baseline="0">
                          <a:ln>
                            <a:noFill/>
                          </a:ln>
                          <a:solidFill>
                            <a:srgbClr val="000000"/>
                          </a:solidFill>
                          <a:effectLst/>
                          <a:latin typeface="Constantia" panose="02030602050306030303" pitchFamily="18" charset="0"/>
                        </a:rPr>
                        <a:t>(2)</a:t>
                      </a:r>
                    </a:p>
                  </a:txBody>
                  <a:tcPr marL="56697" marR="56697" marT="28348" marB="2834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0" fontAlgn="base" latinLnBrk="0" hangingPunct="0">
                        <a:lnSpc>
                          <a:spcPct val="100000"/>
                        </a:lnSpc>
                        <a:spcBef>
                          <a:spcPct val="0"/>
                        </a:spcBef>
                        <a:spcAft>
                          <a:spcPct val="0"/>
                        </a:spcAft>
                        <a:buClr>
                          <a:srgbClr val="0BD0D9"/>
                        </a:buClr>
                        <a:buSzPct val="95000"/>
                        <a:buFontTx/>
                        <a:buNone/>
                      </a:pPr>
                      <a:r>
                        <a:rPr kumimoji="0" lang="id-ID" sz="930" b="0" i="0" u="none" strike="noStrike" cap="none" normalizeH="0" baseline="0" dirty="0">
                          <a:ln>
                            <a:noFill/>
                          </a:ln>
                          <a:solidFill>
                            <a:srgbClr val="000000"/>
                          </a:solidFill>
                          <a:effectLst/>
                          <a:latin typeface="Constantia" panose="02030602050306030303" pitchFamily="18" charset="0"/>
                        </a:rPr>
                        <a:t>(3)</a:t>
                      </a:r>
                    </a:p>
                  </a:txBody>
                  <a:tcPr marL="56697" marR="56697" marT="28348" marB="2834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1"/>
                  </a:ext>
                </a:extLst>
              </a:tr>
            </a:tbl>
          </a:graphicData>
        </a:graphic>
      </p:graphicFrame>
      <p:graphicFrame>
        <p:nvGraphicFramePr>
          <p:cNvPr id="28" name="Group 60"/>
          <p:cNvGraphicFramePr>
            <a:graphicFrameLocks noGrp="1"/>
          </p:cNvGraphicFramePr>
          <p:nvPr>
            <p:extLst>
              <p:ext uri="{D42A27DB-BD31-4B8C-83A1-F6EECF244321}">
                <p14:modId xmlns:p14="http://schemas.microsoft.com/office/powerpoint/2010/main" val="48636121"/>
              </p:ext>
            </p:extLst>
          </p:nvPr>
        </p:nvGraphicFramePr>
        <p:xfrm>
          <a:off x="8370093" y="3219046"/>
          <a:ext cx="5008245" cy="771525"/>
        </p:xfrm>
        <a:graphic>
          <a:graphicData uri="http://schemas.openxmlformats.org/drawingml/2006/table">
            <a:tbl>
              <a:tblPr/>
              <a:tblGrid>
                <a:gridCol w="1174750">
                  <a:extLst>
                    <a:ext uri="{9D8B030D-6E8A-4147-A177-3AD203B41FA5}">
                      <a16:colId xmlns:a16="http://schemas.microsoft.com/office/drawing/2014/main" val="20000"/>
                    </a:ext>
                  </a:extLst>
                </a:gridCol>
                <a:gridCol w="1172845">
                  <a:extLst>
                    <a:ext uri="{9D8B030D-6E8A-4147-A177-3AD203B41FA5}">
                      <a16:colId xmlns:a16="http://schemas.microsoft.com/office/drawing/2014/main" val="20001"/>
                    </a:ext>
                  </a:extLst>
                </a:gridCol>
                <a:gridCol w="1043305">
                  <a:extLst>
                    <a:ext uri="{9D8B030D-6E8A-4147-A177-3AD203B41FA5}">
                      <a16:colId xmlns:a16="http://schemas.microsoft.com/office/drawing/2014/main" val="20002"/>
                    </a:ext>
                  </a:extLst>
                </a:gridCol>
                <a:gridCol w="861695">
                  <a:extLst>
                    <a:ext uri="{9D8B030D-6E8A-4147-A177-3AD203B41FA5}">
                      <a16:colId xmlns:a16="http://schemas.microsoft.com/office/drawing/2014/main" val="20003"/>
                    </a:ext>
                  </a:extLst>
                </a:gridCol>
                <a:gridCol w="755650">
                  <a:extLst>
                    <a:ext uri="{9D8B030D-6E8A-4147-A177-3AD203B41FA5}">
                      <a16:colId xmlns:a16="http://schemas.microsoft.com/office/drawing/2014/main" val="20004"/>
                    </a:ext>
                  </a:extLst>
                </a:gridCol>
              </a:tblGrid>
              <a:tr h="257175">
                <a:tc>
                  <a:txBody>
                    <a:bodyPr/>
                    <a:lstStyle/>
                    <a:p>
                      <a:pPr marL="0" marR="0" lvl="0" indent="0" algn="ctr" defTabSz="914400" rtl="0" eaLnBrk="0" fontAlgn="base" latinLnBrk="0" hangingPunct="0">
                        <a:lnSpc>
                          <a:spcPct val="100000"/>
                        </a:lnSpc>
                        <a:spcBef>
                          <a:spcPct val="0"/>
                        </a:spcBef>
                        <a:spcAft>
                          <a:spcPct val="0"/>
                        </a:spcAft>
                        <a:buClr>
                          <a:srgbClr val="0BD0D9"/>
                        </a:buClr>
                        <a:buSzPct val="95000"/>
                        <a:buFontTx/>
                        <a:buNone/>
                      </a:pPr>
                      <a:r>
                        <a:rPr kumimoji="0" lang="id-ID" sz="870" b="1" i="0" u="none" strike="noStrike" cap="none" normalizeH="0" baseline="0" dirty="0">
                          <a:ln>
                            <a:noFill/>
                          </a:ln>
                          <a:solidFill>
                            <a:schemeClr val="tx1"/>
                          </a:solidFill>
                          <a:effectLst/>
                          <a:latin typeface="Constantia" panose="02030602050306030303" pitchFamily="18" charset="0"/>
                        </a:rPr>
                        <a:t>Sasaran </a:t>
                      </a:r>
                    </a:p>
                  </a:txBody>
                  <a:tcPr marL="56697" marR="56697" marT="28348" marB="2834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
                          <a:srgbClr val="0BD0D9"/>
                        </a:buClr>
                        <a:buSzPct val="95000"/>
                        <a:buFontTx/>
                        <a:buNone/>
                      </a:pPr>
                      <a:r>
                        <a:rPr kumimoji="0" lang="id-ID" sz="870" b="1" i="0" u="none" strike="noStrike" cap="none" normalizeH="0" baseline="0">
                          <a:ln>
                            <a:noFill/>
                          </a:ln>
                          <a:solidFill>
                            <a:schemeClr val="tx1"/>
                          </a:solidFill>
                          <a:effectLst/>
                          <a:latin typeface="Constantia" panose="02030602050306030303" pitchFamily="18" charset="0"/>
                        </a:rPr>
                        <a:t>Indikator Kinerja</a:t>
                      </a:r>
                    </a:p>
                  </a:txBody>
                  <a:tcPr marL="56697" marR="56697" marT="28348" marB="2834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
                          <a:srgbClr val="0BD0D9"/>
                        </a:buClr>
                        <a:buSzPct val="95000"/>
                        <a:buFontTx/>
                        <a:buNone/>
                      </a:pPr>
                      <a:r>
                        <a:rPr kumimoji="0" lang="id-ID" sz="870" b="1" i="0" u="none" strike="noStrike" cap="none" normalizeH="0" baseline="0">
                          <a:ln>
                            <a:noFill/>
                          </a:ln>
                          <a:solidFill>
                            <a:schemeClr val="tx1"/>
                          </a:solidFill>
                          <a:effectLst/>
                          <a:latin typeface="Constantia" panose="02030602050306030303" pitchFamily="18" charset="0"/>
                        </a:rPr>
                        <a:t>Target</a:t>
                      </a:r>
                    </a:p>
                  </a:txBody>
                  <a:tcPr marL="56697" marR="56697" marT="28348" marB="2834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
                          <a:srgbClr val="0BD0D9"/>
                        </a:buClr>
                        <a:buSzPct val="95000"/>
                        <a:buFontTx/>
                        <a:buNone/>
                      </a:pPr>
                      <a:r>
                        <a:rPr kumimoji="0" lang="id-ID" sz="870" b="1" i="0" u="none" strike="noStrike" cap="none" normalizeH="0" baseline="0">
                          <a:ln>
                            <a:noFill/>
                          </a:ln>
                          <a:solidFill>
                            <a:schemeClr val="tx1"/>
                          </a:solidFill>
                          <a:effectLst/>
                          <a:latin typeface="Constantia" panose="02030602050306030303" pitchFamily="18" charset="0"/>
                        </a:rPr>
                        <a:t>Realisasi</a:t>
                      </a:r>
                    </a:p>
                  </a:txBody>
                  <a:tcPr marL="56697" marR="56697" marT="28348" marB="2834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
                          <a:srgbClr val="0BD0D9"/>
                        </a:buClr>
                        <a:buSzPct val="95000"/>
                        <a:buFontTx/>
                        <a:buNone/>
                      </a:pPr>
                      <a:r>
                        <a:rPr kumimoji="0" lang="id-ID" sz="870" b="1" i="0" u="none" strike="noStrike" cap="none" normalizeH="0" baseline="0" dirty="0">
                          <a:ln>
                            <a:noFill/>
                          </a:ln>
                          <a:solidFill>
                            <a:schemeClr val="tx1"/>
                          </a:solidFill>
                          <a:effectLst/>
                          <a:latin typeface="Constantia" panose="02030602050306030303" pitchFamily="18" charset="0"/>
                        </a:rPr>
                        <a:t>Capaian%</a:t>
                      </a:r>
                    </a:p>
                  </a:txBody>
                  <a:tcPr marL="56697" marR="56697" marT="28348" marB="2834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257175">
                <a:tc>
                  <a:txBody>
                    <a:bodyPr/>
                    <a:lstStyle/>
                    <a:p>
                      <a:pPr marL="0" marR="0" lvl="0" indent="0" algn="ctr" defTabSz="914400" rtl="0" eaLnBrk="0" fontAlgn="base" latinLnBrk="0" hangingPunct="0">
                        <a:lnSpc>
                          <a:spcPct val="100000"/>
                        </a:lnSpc>
                        <a:spcBef>
                          <a:spcPct val="0"/>
                        </a:spcBef>
                        <a:spcAft>
                          <a:spcPct val="0"/>
                        </a:spcAft>
                        <a:buClr>
                          <a:srgbClr val="0BD0D9"/>
                        </a:buClr>
                        <a:buSzPct val="95000"/>
                        <a:buFontTx/>
                        <a:buNone/>
                      </a:pPr>
                      <a:r>
                        <a:rPr kumimoji="0" lang="id-ID" sz="745" b="0" i="0" u="none" strike="noStrike" cap="none" normalizeH="0" baseline="0">
                          <a:ln>
                            <a:noFill/>
                          </a:ln>
                          <a:solidFill>
                            <a:srgbClr val="000000"/>
                          </a:solidFill>
                          <a:effectLst/>
                          <a:latin typeface="Constantia" panose="02030602050306030303" pitchFamily="18" charset="0"/>
                        </a:rPr>
                        <a:t>(1)</a:t>
                      </a:r>
                    </a:p>
                  </a:txBody>
                  <a:tcPr marL="56697" marR="56697" marT="28348" marB="2834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0" fontAlgn="base" latinLnBrk="0" hangingPunct="0">
                        <a:lnSpc>
                          <a:spcPct val="100000"/>
                        </a:lnSpc>
                        <a:spcBef>
                          <a:spcPct val="0"/>
                        </a:spcBef>
                        <a:spcAft>
                          <a:spcPct val="0"/>
                        </a:spcAft>
                        <a:buClr>
                          <a:srgbClr val="0BD0D9"/>
                        </a:buClr>
                        <a:buSzPct val="95000"/>
                        <a:buFontTx/>
                        <a:buNone/>
                      </a:pPr>
                      <a:r>
                        <a:rPr kumimoji="0" lang="id-ID" sz="745" b="0" i="0" u="none" strike="noStrike" cap="none" normalizeH="0" baseline="0">
                          <a:ln>
                            <a:noFill/>
                          </a:ln>
                          <a:solidFill>
                            <a:srgbClr val="000000"/>
                          </a:solidFill>
                          <a:effectLst/>
                          <a:latin typeface="Constantia" panose="02030602050306030303" pitchFamily="18" charset="0"/>
                        </a:rPr>
                        <a:t>(2)</a:t>
                      </a:r>
                    </a:p>
                  </a:txBody>
                  <a:tcPr marL="56697" marR="56697" marT="28348" marB="2834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0" fontAlgn="base" latinLnBrk="0" hangingPunct="0">
                        <a:lnSpc>
                          <a:spcPct val="100000"/>
                        </a:lnSpc>
                        <a:spcBef>
                          <a:spcPct val="0"/>
                        </a:spcBef>
                        <a:spcAft>
                          <a:spcPct val="0"/>
                        </a:spcAft>
                        <a:buClr>
                          <a:srgbClr val="0BD0D9"/>
                        </a:buClr>
                        <a:buSzPct val="95000"/>
                        <a:buFontTx/>
                        <a:buNone/>
                      </a:pPr>
                      <a:r>
                        <a:rPr kumimoji="0" lang="id-ID" sz="745" b="0" i="0" u="none" strike="noStrike" cap="none" normalizeH="0" baseline="0">
                          <a:ln>
                            <a:noFill/>
                          </a:ln>
                          <a:solidFill>
                            <a:srgbClr val="000000"/>
                          </a:solidFill>
                          <a:effectLst/>
                          <a:latin typeface="Constantia" panose="02030602050306030303" pitchFamily="18" charset="0"/>
                        </a:rPr>
                        <a:t>(3)</a:t>
                      </a:r>
                    </a:p>
                  </a:txBody>
                  <a:tcPr marL="56697" marR="56697" marT="28348" marB="2834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0" fontAlgn="base" latinLnBrk="0" hangingPunct="0">
                        <a:lnSpc>
                          <a:spcPct val="100000"/>
                        </a:lnSpc>
                        <a:spcBef>
                          <a:spcPct val="0"/>
                        </a:spcBef>
                        <a:spcAft>
                          <a:spcPct val="0"/>
                        </a:spcAft>
                        <a:buClr>
                          <a:srgbClr val="0BD0D9"/>
                        </a:buClr>
                        <a:buSzPct val="95000"/>
                        <a:buFontTx/>
                        <a:buNone/>
                      </a:pPr>
                      <a:r>
                        <a:rPr kumimoji="0" lang="id-ID" sz="745" b="0" i="0" u="none" strike="noStrike" cap="none" normalizeH="0" baseline="0">
                          <a:ln>
                            <a:noFill/>
                          </a:ln>
                          <a:solidFill>
                            <a:srgbClr val="000000"/>
                          </a:solidFill>
                          <a:effectLst/>
                          <a:latin typeface="Constantia" panose="02030602050306030303" pitchFamily="18" charset="0"/>
                        </a:rPr>
                        <a:t>(4)</a:t>
                      </a:r>
                    </a:p>
                  </a:txBody>
                  <a:tcPr marL="56697" marR="56697" marT="28348" marB="2834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0" fontAlgn="base" latinLnBrk="0" hangingPunct="0">
                        <a:lnSpc>
                          <a:spcPct val="100000"/>
                        </a:lnSpc>
                        <a:spcBef>
                          <a:spcPct val="0"/>
                        </a:spcBef>
                        <a:spcAft>
                          <a:spcPct val="0"/>
                        </a:spcAft>
                        <a:buClr>
                          <a:srgbClr val="0BD0D9"/>
                        </a:buClr>
                        <a:buSzPct val="95000"/>
                        <a:buFontTx/>
                        <a:buNone/>
                      </a:pPr>
                      <a:r>
                        <a:rPr kumimoji="0" lang="id-ID" sz="745" b="0" i="0" u="none" strike="noStrike" cap="none" normalizeH="0" baseline="0">
                          <a:ln>
                            <a:noFill/>
                          </a:ln>
                          <a:solidFill>
                            <a:srgbClr val="000000"/>
                          </a:solidFill>
                          <a:effectLst/>
                          <a:latin typeface="Constantia" panose="02030602050306030303" pitchFamily="18" charset="0"/>
                        </a:rPr>
                        <a:t>(5)</a:t>
                      </a:r>
                    </a:p>
                  </a:txBody>
                  <a:tcPr marL="56697" marR="56697" marT="28348" marB="2834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1"/>
                  </a:ext>
                </a:extLst>
              </a:tr>
              <a:tr h="257175">
                <a:tc>
                  <a:txBody>
                    <a:bodyPr/>
                    <a:lstStyle/>
                    <a:p>
                      <a:pPr marL="0" marR="0" lvl="0" indent="0" algn="l" defTabSz="914400" rtl="0" eaLnBrk="0" fontAlgn="base" latinLnBrk="0" hangingPunct="0">
                        <a:lnSpc>
                          <a:spcPct val="100000"/>
                        </a:lnSpc>
                        <a:spcBef>
                          <a:spcPct val="0"/>
                        </a:spcBef>
                        <a:spcAft>
                          <a:spcPct val="0"/>
                        </a:spcAft>
                        <a:buClr>
                          <a:srgbClr val="0BD0D9"/>
                        </a:buClr>
                        <a:buSzPct val="95000"/>
                        <a:buFontTx/>
                        <a:buNone/>
                      </a:pPr>
                      <a:endParaRPr kumimoji="0" lang="en-US" sz="930" b="0" i="0" u="none" strike="noStrike" cap="none" normalizeH="0" baseline="0">
                        <a:ln>
                          <a:noFill/>
                        </a:ln>
                        <a:solidFill>
                          <a:srgbClr val="000000"/>
                        </a:solidFill>
                        <a:effectLst/>
                        <a:latin typeface="Constantia" panose="02030602050306030303" pitchFamily="18" charset="0"/>
                      </a:endParaRPr>
                    </a:p>
                  </a:txBody>
                  <a:tcPr marL="56697" marR="56697" marT="28348" marB="2834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0" fontAlgn="base" latinLnBrk="0" hangingPunct="0">
                        <a:lnSpc>
                          <a:spcPct val="100000"/>
                        </a:lnSpc>
                        <a:spcBef>
                          <a:spcPct val="0"/>
                        </a:spcBef>
                        <a:spcAft>
                          <a:spcPct val="0"/>
                        </a:spcAft>
                        <a:buClr>
                          <a:srgbClr val="0BD0D9"/>
                        </a:buClr>
                        <a:buSzPct val="95000"/>
                        <a:buFontTx/>
                        <a:buNone/>
                      </a:pPr>
                      <a:endParaRPr kumimoji="0" lang="en-US" sz="930" b="0" i="0" u="none" strike="noStrike" cap="none" normalizeH="0" baseline="0">
                        <a:ln>
                          <a:noFill/>
                        </a:ln>
                        <a:solidFill>
                          <a:srgbClr val="000000"/>
                        </a:solidFill>
                        <a:effectLst/>
                        <a:latin typeface="Constantia" panose="02030602050306030303" pitchFamily="18" charset="0"/>
                      </a:endParaRPr>
                    </a:p>
                  </a:txBody>
                  <a:tcPr marL="56697" marR="56697" marT="28348" marB="2834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0" fontAlgn="base" latinLnBrk="0" hangingPunct="0">
                        <a:lnSpc>
                          <a:spcPct val="100000"/>
                        </a:lnSpc>
                        <a:spcBef>
                          <a:spcPct val="0"/>
                        </a:spcBef>
                        <a:spcAft>
                          <a:spcPct val="0"/>
                        </a:spcAft>
                        <a:buClr>
                          <a:srgbClr val="0BD0D9"/>
                        </a:buClr>
                        <a:buSzPct val="95000"/>
                        <a:buFontTx/>
                        <a:buNone/>
                      </a:pPr>
                      <a:endParaRPr kumimoji="0" lang="en-US" sz="930" b="0" i="0" u="none" strike="noStrike" cap="none" normalizeH="0" baseline="0">
                        <a:ln>
                          <a:noFill/>
                        </a:ln>
                        <a:solidFill>
                          <a:srgbClr val="000000"/>
                        </a:solidFill>
                        <a:effectLst/>
                        <a:latin typeface="Constantia" panose="02030602050306030303" pitchFamily="18" charset="0"/>
                      </a:endParaRPr>
                    </a:p>
                  </a:txBody>
                  <a:tcPr marL="56697" marR="56697" marT="28348" marB="2834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0" fontAlgn="base" latinLnBrk="0" hangingPunct="0">
                        <a:lnSpc>
                          <a:spcPct val="100000"/>
                        </a:lnSpc>
                        <a:spcBef>
                          <a:spcPct val="0"/>
                        </a:spcBef>
                        <a:spcAft>
                          <a:spcPct val="0"/>
                        </a:spcAft>
                        <a:buClr>
                          <a:srgbClr val="0BD0D9"/>
                        </a:buClr>
                        <a:buSzPct val="95000"/>
                        <a:buFontTx/>
                        <a:buNone/>
                      </a:pPr>
                      <a:endParaRPr kumimoji="0" lang="en-US" sz="930" b="0" i="0" u="none" strike="noStrike" cap="none" normalizeH="0" baseline="0">
                        <a:ln>
                          <a:noFill/>
                        </a:ln>
                        <a:solidFill>
                          <a:srgbClr val="000000"/>
                        </a:solidFill>
                        <a:effectLst/>
                        <a:latin typeface="Constantia" panose="02030602050306030303" pitchFamily="18" charset="0"/>
                      </a:endParaRPr>
                    </a:p>
                  </a:txBody>
                  <a:tcPr marL="56697" marR="56697" marT="28348" marB="2834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0" fontAlgn="base" latinLnBrk="0" hangingPunct="0">
                        <a:lnSpc>
                          <a:spcPct val="100000"/>
                        </a:lnSpc>
                        <a:spcBef>
                          <a:spcPct val="0"/>
                        </a:spcBef>
                        <a:spcAft>
                          <a:spcPct val="0"/>
                        </a:spcAft>
                        <a:buClr>
                          <a:srgbClr val="0BD0D9"/>
                        </a:buClr>
                        <a:buSzPct val="95000"/>
                        <a:buFontTx/>
                        <a:buNone/>
                      </a:pPr>
                      <a:endParaRPr kumimoji="0" lang="en-US" sz="930" b="0" i="0" u="none" strike="noStrike" cap="none" normalizeH="0" baseline="0" dirty="0">
                        <a:ln>
                          <a:noFill/>
                        </a:ln>
                        <a:solidFill>
                          <a:srgbClr val="000000"/>
                        </a:solidFill>
                        <a:effectLst/>
                        <a:latin typeface="Constantia" panose="02030602050306030303" pitchFamily="18" charset="0"/>
                      </a:endParaRPr>
                    </a:p>
                  </a:txBody>
                  <a:tcPr marL="56697" marR="56697" marT="28348" marB="2834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bl>
          </a:graphicData>
        </a:graphic>
      </p:graphicFrame>
      <p:sp>
        <p:nvSpPr>
          <p:cNvPr id="29" name="Text Box 86"/>
          <p:cNvSpPr txBox="1">
            <a:spLocks noChangeArrowheads="1"/>
          </p:cNvSpPr>
          <p:nvPr/>
        </p:nvSpPr>
        <p:spPr bwMode="auto">
          <a:xfrm>
            <a:off x="12716906" y="-41064"/>
            <a:ext cx="944959" cy="224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0"/>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0"/>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0"/>
              </a:defRPr>
            </a:lvl3pPr>
            <a:lvl4pPr marL="1600200" indent="-228600">
              <a:spcBef>
                <a:spcPts val="400"/>
              </a:spcBef>
              <a:buClr>
                <a:srgbClr val="B77851"/>
              </a:buClr>
              <a:buSzPct val="75000"/>
              <a:buFont typeface="Wingdings" panose="05000000000000000000" pitchFamily="2" charset="2"/>
              <a:buChar char=""/>
              <a:defRPr sz="2000">
                <a:solidFill>
                  <a:schemeClr val="tx1"/>
                </a:solidFill>
                <a:latin typeface="Tw Cen MT" panose="020B0602020104020603" pitchFamily="34" charset="0"/>
              </a:defRPr>
            </a:lvl4pPr>
            <a:lvl5pPr marL="2057400" indent="-228600">
              <a:spcBef>
                <a:spcPts val="400"/>
              </a:spcBef>
              <a:buClr>
                <a:srgbClr val="776A5B"/>
              </a:buClr>
              <a:buSzPct val="65000"/>
              <a:buFont typeface="Wingdings" panose="05000000000000000000" pitchFamily="2" charset="2"/>
              <a:buChar char=""/>
              <a:defRPr sz="2000">
                <a:solidFill>
                  <a:schemeClr val="tx1"/>
                </a:solidFill>
                <a:latin typeface="Tw Cen MT" panose="020B0602020104020603" pitchFamily="34" charset="0"/>
              </a:defRPr>
            </a:lvl5pPr>
            <a:lvl6pPr marL="2514600" indent="-228600" eaLnBrk="0" fontAlgn="base" hangingPunct="0">
              <a:spcBef>
                <a:spcPts val="400"/>
              </a:spcBef>
              <a:spcAft>
                <a:spcPct val="0"/>
              </a:spcAft>
              <a:buClr>
                <a:srgbClr val="776A5B"/>
              </a:buClr>
              <a:buSzPct val="65000"/>
              <a:buFont typeface="Wingdings" panose="05000000000000000000" pitchFamily="2" charset="2"/>
              <a:buChar char=""/>
              <a:defRPr sz="2000">
                <a:solidFill>
                  <a:schemeClr val="tx1"/>
                </a:solidFill>
                <a:latin typeface="Tw Cen MT" panose="020B0602020104020603" pitchFamily="34" charset="0"/>
              </a:defRPr>
            </a:lvl6pPr>
            <a:lvl7pPr marL="2971800" indent="-228600" eaLnBrk="0" fontAlgn="base" hangingPunct="0">
              <a:spcBef>
                <a:spcPts val="400"/>
              </a:spcBef>
              <a:spcAft>
                <a:spcPct val="0"/>
              </a:spcAft>
              <a:buClr>
                <a:srgbClr val="776A5B"/>
              </a:buClr>
              <a:buSzPct val="65000"/>
              <a:buFont typeface="Wingdings" panose="05000000000000000000" pitchFamily="2" charset="2"/>
              <a:buChar char=""/>
              <a:defRPr sz="2000">
                <a:solidFill>
                  <a:schemeClr val="tx1"/>
                </a:solidFill>
                <a:latin typeface="Tw Cen MT" panose="020B0602020104020603" pitchFamily="34" charset="0"/>
              </a:defRPr>
            </a:lvl7pPr>
            <a:lvl8pPr marL="3429000" indent="-228600" eaLnBrk="0" fontAlgn="base" hangingPunct="0">
              <a:spcBef>
                <a:spcPts val="400"/>
              </a:spcBef>
              <a:spcAft>
                <a:spcPct val="0"/>
              </a:spcAft>
              <a:buClr>
                <a:srgbClr val="776A5B"/>
              </a:buClr>
              <a:buSzPct val="65000"/>
              <a:buFont typeface="Wingdings" panose="05000000000000000000" pitchFamily="2" charset="2"/>
              <a:buChar char=""/>
              <a:defRPr sz="2000">
                <a:solidFill>
                  <a:schemeClr val="tx1"/>
                </a:solidFill>
                <a:latin typeface="Tw Cen MT" panose="020B0602020104020603" pitchFamily="34" charset="0"/>
              </a:defRPr>
            </a:lvl8pPr>
            <a:lvl9pPr marL="3886200" indent="-228600" eaLnBrk="0" fontAlgn="base" hangingPunct="0">
              <a:spcBef>
                <a:spcPts val="400"/>
              </a:spcBef>
              <a:spcAft>
                <a:spcPct val="0"/>
              </a:spcAft>
              <a:buClr>
                <a:srgbClr val="776A5B"/>
              </a:buClr>
              <a:buSzPct val="65000"/>
              <a:buFont typeface="Wingdings" panose="05000000000000000000" pitchFamily="2" charset="2"/>
              <a:buChar char=""/>
              <a:defRPr sz="2000">
                <a:solidFill>
                  <a:schemeClr val="tx1"/>
                </a:solidFill>
                <a:latin typeface="Tw Cen MT" panose="020B0602020104020603"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en-US" altLang="id-ID" sz="870" b="1" i="1" u="none" strike="noStrike" kern="1200" cap="none" spc="0" normalizeH="0" baseline="0" noProof="0">
                <a:ln>
                  <a:noFill/>
                </a:ln>
                <a:solidFill>
                  <a:srgbClr val="44546A"/>
                </a:solidFill>
                <a:effectLst/>
                <a:uLnTx/>
                <a:uFillTx/>
                <a:latin typeface="Verdana" panose="020B0604030504040204" pitchFamily="34" charset="0"/>
                <a:ea typeface="+mn-ea"/>
                <a:cs typeface="+mn-cs"/>
              </a:rPr>
              <a:t>RENSTRA</a:t>
            </a:r>
          </a:p>
        </p:txBody>
      </p:sp>
      <p:sp>
        <p:nvSpPr>
          <p:cNvPr id="30" name="Text Box 87"/>
          <p:cNvSpPr txBox="1">
            <a:spLocks noChangeArrowheads="1"/>
          </p:cNvSpPr>
          <p:nvPr/>
        </p:nvSpPr>
        <p:spPr bwMode="auto">
          <a:xfrm>
            <a:off x="12858650" y="970830"/>
            <a:ext cx="992207" cy="491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0"/>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0"/>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0"/>
              </a:defRPr>
            </a:lvl3pPr>
            <a:lvl4pPr marL="1600200" indent="-228600">
              <a:spcBef>
                <a:spcPts val="400"/>
              </a:spcBef>
              <a:buClr>
                <a:srgbClr val="B77851"/>
              </a:buClr>
              <a:buSzPct val="75000"/>
              <a:buFont typeface="Wingdings" panose="05000000000000000000" pitchFamily="2" charset="2"/>
              <a:buChar char=""/>
              <a:defRPr sz="2000">
                <a:solidFill>
                  <a:schemeClr val="tx1"/>
                </a:solidFill>
                <a:latin typeface="Tw Cen MT" panose="020B0602020104020603" pitchFamily="34" charset="0"/>
              </a:defRPr>
            </a:lvl4pPr>
            <a:lvl5pPr marL="2057400" indent="-228600">
              <a:spcBef>
                <a:spcPts val="400"/>
              </a:spcBef>
              <a:buClr>
                <a:srgbClr val="776A5B"/>
              </a:buClr>
              <a:buSzPct val="65000"/>
              <a:buFont typeface="Wingdings" panose="05000000000000000000" pitchFamily="2" charset="2"/>
              <a:buChar char=""/>
              <a:defRPr sz="2000">
                <a:solidFill>
                  <a:schemeClr val="tx1"/>
                </a:solidFill>
                <a:latin typeface="Tw Cen MT" panose="020B0602020104020603" pitchFamily="34" charset="0"/>
              </a:defRPr>
            </a:lvl5pPr>
            <a:lvl6pPr marL="2514600" indent="-228600" eaLnBrk="0" fontAlgn="base" hangingPunct="0">
              <a:spcBef>
                <a:spcPts val="400"/>
              </a:spcBef>
              <a:spcAft>
                <a:spcPct val="0"/>
              </a:spcAft>
              <a:buClr>
                <a:srgbClr val="776A5B"/>
              </a:buClr>
              <a:buSzPct val="65000"/>
              <a:buFont typeface="Wingdings" panose="05000000000000000000" pitchFamily="2" charset="2"/>
              <a:buChar char=""/>
              <a:defRPr sz="2000">
                <a:solidFill>
                  <a:schemeClr val="tx1"/>
                </a:solidFill>
                <a:latin typeface="Tw Cen MT" panose="020B0602020104020603" pitchFamily="34" charset="0"/>
              </a:defRPr>
            </a:lvl6pPr>
            <a:lvl7pPr marL="2971800" indent="-228600" eaLnBrk="0" fontAlgn="base" hangingPunct="0">
              <a:spcBef>
                <a:spcPts val="400"/>
              </a:spcBef>
              <a:spcAft>
                <a:spcPct val="0"/>
              </a:spcAft>
              <a:buClr>
                <a:srgbClr val="776A5B"/>
              </a:buClr>
              <a:buSzPct val="65000"/>
              <a:buFont typeface="Wingdings" panose="05000000000000000000" pitchFamily="2" charset="2"/>
              <a:buChar char=""/>
              <a:defRPr sz="2000">
                <a:solidFill>
                  <a:schemeClr val="tx1"/>
                </a:solidFill>
                <a:latin typeface="Tw Cen MT" panose="020B0602020104020603" pitchFamily="34" charset="0"/>
              </a:defRPr>
            </a:lvl7pPr>
            <a:lvl8pPr marL="3429000" indent="-228600" eaLnBrk="0" fontAlgn="base" hangingPunct="0">
              <a:spcBef>
                <a:spcPts val="400"/>
              </a:spcBef>
              <a:spcAft>
                <a:spcPct val="0"/>
              </a:spcAft>
              <a:buClr>
                <a:srgbClr val="776A5B"/>
              </a:buClr>
              <a:buSzPct val="65000"/>
              <a:buFont typeface="Wingdings" panose="05000000000000000000" pitchFamily="2" charset="2"/>
              <a:buChar char=""/>
              <a:defRPr sz="2000">
                <a:solidFill>
                  <a:schemeClr val="tx1"/>
                </a:solidFill>
                <a:latin typeface="Tw Cen MT" panose="020B0602020104020603" pitchFamily="34" charset="0"/>
              </a:defRPr>
            </a:lvl8pPr>
            <a:lvl9pPr marL="3886200" indent="-228600" eaLnBrk="0" fontAlgn="base" hangingPunct="0">
              <a:spcBef>
                <a:spcPts val="400"/>
              </a:spcBef>
              <a:spcAft>
                <a:spcPct val="0"/>
              </a:spcAft>
              <a:buClr>
                <a:srgbClr val="776A5B"/>
              </a:buClr>
              <a:buSzPct val="65000"/>
              <a:buFont typeface="Wingdings" panose="05000000000000000000" pitchFamily="2" charset="2"/>
              <a:buChar char=""/>
              <a:defRPr sz="2000">
                <a:solidFill>
                  <a:schemeClr val="tx1"/>
                </a:solidFill>
                <a:latin typeface="Tw Cen MT" panose="020B0602020104020603"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en-US" altLang="id-ID" sz="870" b="1" i="1" u="none" strike="noStrike" kern="1200" cap="none" spc="0" normalizeH="0" baseline="0" noProof="0">
                <a:ln>
                  <a:noFill/>
                </a:ln>
                <a:solidFill>
                  <a:srgbClr val="44546A"/>
                </a:solidFill>
                <a:effectLst/>
                <a:uLnTx/>
                <a:uFillTx/>
                <a:latin typeface="Verdana" panose="020B0604030504040204" pitchFamily="34" charset="0"/>
                <a:ea typeface="+mn-ea"/>
                <a:cs typeface="+mn-cs"/>
              </a:rPr>
              <a:t>RENCANA </a:t>
            </a:r>
          </a:p>
          <a:p>
            <a:pPr marL="0" marR="0" lvl="0" indent="0" algn="l" defTabSz="914400" rtl="0" eaLnBrk="1" fontAlgn="auto" latinLnBrk="0" hangingPunct="1">
              <a:lnSpc>
                <a:spcPct val="100000"/>
              </a:lnSpc>
              <a:spcBef>
                <a:spcPct val="0"/>
              </a:spcBef>
              <a:spcAft>
                <a:spcPts val="0"/>
              </a:spcAft>
              <a:buClrTx/>
              <a:buSzTx/>
              <a:buFontTx/>
              <a:buNone/>
              <a:defRPr/>
            </a:pPr>
            <a:r>
              <a:rPr kumimoji="0" lang="en-US" altLang="id-ID" sz="870" b="1" i="1" u="none" strike="noStrike" kern="1200" cap="none" spc="0" normalizeH="0" baseline="0" noProof="0">
                <a:ln>
                  <a:noFill/>
                </a:ln>
                <a:solidFill>
                  <a:srgbClr val="44546A"/>
                </a:solidFill>
                <a:effectLst/>
                <a:uLnTx/>
                <a:uFillTx/>
                <a:latin typeface="Verdana" panose="020B0604030504040204" pitchFamily="34" charset="0"/>
                <a:ea typeface="+mn-ea"/>
                <a:cs typeface="+mn-cs"/>
              </a:rPr>
              <a:t>KINERJA </a:t>
            </a:r>
          </a:p>
          <a:p>
            <a:pPr marL="0" marR="0" lvl="0" indent="0" algn="l" defTabSz="914400" rtl="0" eaLnBrk="1" fontAlgn="auto" latinLnBrk="0" hangingPunct="1">
              <a:lnSpc>
                <a:spcPct val="100000"/>
              </a:lnSpc>
              <a:spcBef>
                <a:spcPct val="0"/>
              </a:spcBef>
              <a:spcAft>
                <a:spcPts val="0"/>
              </a:spcAft>
              <a:buClrTx/>
              <a:buSzTx/>
              <a:buFontTx/>
              <a:buNone/>
              <a:defRPr/>
            </a:pPr>
            <a:r>
              <a:rPr kumimoji="0" lang="en-US" altLang="id-ID" sz="870" b="1" i="1" u="none" strike="noStrike" kern="1200" cap="none" spc="0" normalizeH="0" baseline="0" noProof="0">
                <a:ln>
                  <a:noFill/>
                </a:ln>
                <a:solidFill>
                  <a:srgbClr val="44546A"/>
                </a:solidFill>
                <a:effectLst/>
                <a:uLnTx/>
                <a:uFillTx/>
                <a:latin typeface="Verdana" panose="020B0604030504040204" pitchFamily="34" charset="0"/>
                <a:ea typeface="+mn-ea"/>
                <a:cs typeface="+mn-cs"/>
              </a:rPr>
              <a:t>TAHUNAN</a:t>
            </a:r>
          </a:p>
        </p:txBody>
      </p:sp>
      <p:sp>
        <p:nvSpPr>
          <p:cNvPr id="31" name="Text Box 88"/>
          <p:cNvSpPr txBox="1">
            <a:spLocks noChangeArrowheads="1"/>
          </p:cNvSpPr>
          <p:nvPr/>
        </p:nvSpPr>
        <p:spPr bwMode="auto">
          <a:xfrm>
            <a:off x="12811402" y="1978786"/>
            <a:ext cx="992207" cy="491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0"/>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0"/>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0"/>
              </a:defRPr>
            </a:lvl3pPr>
            <a:lvl4pPr marL="1600200" indent="-228600">
              <a:spcBef>
                <a:spcPts val="400"/>
              </a:spcBef>
              <a:buClr>
                <a:srgbClr val="B77851"/>
              </a:buClr>
              <a:buSzPct val="75000"/>
              <a:buFont typeface="Wingdings" panose="05000000000000000000" pitchFamily="2" charset="2"/>
              <a:buChar char=""/>
              <a:defRPr sz="2000">
                <a:solidFill>
                  <a:schemeClr val="tx1"/>
                </a:solidFill>
                <a:latin typeface="Tw Cen MT" panose="020B0602020104020603" pitchFamily="34" charset="0"/>
              </a:defRPr>
            </a:lvl4pPr>
            <a:lvl5pPr marL="2057400" indent="-228600">
              <a:spcBef>
                <a:spcPts val="400"/>
              </a:spcBef>
              <a:buClr>
                <a:srgbClr val="776A5B"/>
              </a:buClr>
              <a:buSzPct val="65000"/>
              <a:buFont typeface="Wingdings" panose="05000000000000000000" pitchFamily="2" charset="2"/>
              <a:buChar char=""/>
              <a:defRPr sz="2000">
                <a:solidFill>
                  <a:schemeClr val="tx1"/>
                </a:solidFill>
                <a:latin typeface="Tw Cen MT" panose="020B0602020104020603" pitchFamily="34" charset="0"/>
              </a:defRPr>
            </a:lvl5pPr>
            <a:lvl6pPr marL="2514600" indent="-228600" eaLnBrk="0" fontAlgn="base" hangingPunct="0">
              <a:spcBef>
                <a:spcPts val="400"/>
              </a:spcBef>
              <a:spcAft>
                <a:spcPct val="0"/>
              </a:spcAft>
              <a:buClr>
                <a:srgbClr val="776A5B"/>
              </a:buClr>
              <a:buSzPct val="65000"/>
              <a:buFont typeface="Wingdings" panose="05000000000000000000" pitchFamily="2" charset="2"/>
              <a:buChar char=""/>
              <a:defRPr sz="2000">
                <a:solidFill>
                  <a:schemeClr val="tx1"/>
                </a:solidFill>
                <a:latin typeface="Tw Cen MT" panose="020B0602020104020603" pitchFamily="34" charset="0"/>
              </a:defRPr>
            </a:lvl6pPr>
            <a:lvl7pPr marL="2971800" indent="-228600" eaLnBrk="0" fontAlgn="base" hangingPunct="0">
              <a:spcBef>
                <a:spcPts val="400"/>
              </a:spcBef>
              <a:spcAft>
                <a:spcPct val="0"/>
              </a:spcAft>
              <a:buClr>
                <a:srgbClr val="776A5B"/>
              </a:buClr>
              <a:buSzPct val="65000"/>
              <a:buFont typeface="Wingdings" panose="05000000000000000000" pitchFamily="2" charset="2"/>
              <a:buChar char=""/>
              <a:defRPr sz="2000">
                <a:solidFill>
                  <a:schemeClr val="tx1"/>
                </a:solidFill>
                <a:latin typeface="Tw Cen MT" panose="020B0602020104020603" pitchFamily="34" charset="0"/>
              </a:defRPr>
            </a:lvl7pPr>
            <a:lvl8pPr marL="3429000" indent="-228600" eaLnBrk="0" fontAlgn="base" hangingPunct="0">
              <a:spcBef>
                <a:spcPts val="400"/>
              </a:spcBef>
              <a:spcAft>
                <a:spcPct val="0"/>
              </a:spcAft>
              <a:buClr>
                <a:srgbClr val="776A5B"/>
              </a:buClr>
              <a:buSzPct val="65000"/>
              <a:buFont typeface="Wingdings" panose="05000000000000000000" pitchFamily="2" charset="2"/>
              <a:buChar char=""/>
              <a:defRPr sz="2000">
                <a:solidFill>
                  <a:schemeClr val="tx1"/>
                </a:solidFill>
                <a:latin typeface="Tw Cen MT" panose="020B0602020104020603" pitchFamily="34" charset="0"/>
              </a:defRPr>
            </a:lvl8pPr>
            <a:lvl9pPr marL="3886200" indent="-228600" eaLnBrk="0" fontAlgn="base" hangingPunct="0">
              <a:spcBef>
                <a:spcPts val="400"/>
              </a:spcBef>
              <a:spcAft>
                <a:spcPct val="0"/>
              </a:spcAft>
              <a:buClr>
                <a:srgbClr val="776A5B"/>
              </a:buClr>
              <a:buSzPct val="65000"/>
              <a:buFont typeface="Wingdings" panose="05000000000000000000" pitchFamily="2" charset="2"/>
              <a:buChar char=""/>
              <a:defRPr sz="2000">
                <a:solidFill>
                  <a:schemeClr val="tx1"/>
                </a:solidFill>
                <a:latin typeface="Tw Cen MT" panose="020B0602020104020603"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en-US" altLang="id-ID" sz="870" b="1" i="1" u="none" strike="noStrike" kern="1200" cap="none" spc="0" normalizeH="0" baseline="0" noProof="0">
                <a:ln>
                  <a:noFill/>
                </a:ln>
                <a:solidFill>
                  <a:srgbClr val="44546A"/>
                </a:solidFill>
                <a:effectLst/>
                <a:uLnTx/>
                <a:uFillTx/>
                <a:latin typeface="Verdana" panose="020B0604030504040204" pitchFamily="34" charset="0"/>
                <a:ea typeface="+mn-ea"/>
                <a:cs typeface="+mn-cs"/>
              </a:rPr>
              <a:t>PENETAPAN</a:t>
            </a:r>
          </a:p>
          <a:p>
            <a:pPr marL="0" marR="0" lvl="0" indent="0" algn="l" defTabSz="914400" rtl="0" eaLnBrk="1" fontAlgn="auto" latinLnBrk="0" hangingPunct="1">
              <a:lnSpc>
                <a:spcPct val="100000"/>
              </a:lnSpc>
              <a:spcBef>
                <a:spcPct val="0"/>
              </a:spcBef>
              <a:spcAft>
                <a:spcPts val="0"/>
              </a:spcAft>
              <a:buClrTx/>
              <a:buSzTx/>
              <a:buFontTx/>
              <a:buNone/>
              <a:defRPr/>
            </a:pPr>
            <a:r>
              <a:rPr kumimoji="0" lang="id-ID" altLang="id-ID" sz="870" b="1" i="1" u="none" strike="noStrike" kern="1200" cap="none" spc="0" normalizeH="0" baseline="0" noProof="0">
                <a:ln>
                  <a:noFill/>
                </a:ln>
                <a:solidFill>
                  <a:srgbClr val="44546A"/>
                </a:solidFill>
                <a:effectLst/>
                <a:uLnTx/>
                <a:uFillTx/>
                <a:latin typeface="Verdana" panose="020B0604030504040204" pitchFamily="34" charset="0"/>
                <a:ea typeface="+mn-ea"/>
                <a:cs typeface="+mn-cs"/>
              </a:rPr>
              <a:t>/PERJANJIAN KINNERJA</a:t>
            </a:r>
            <a:endParaRPr kumimoji="0" lang="en-US" altLang="id-ID" sz="870" b="1" i="1" u="none" strike="noStrike" kern="1200" cap="none" spc="0" normalizeH="0" baseline="0" noProof="0">
              <a:ln>
                <a:noFill/>
              </a:ln>
              <a:solidFill>
                <a:srgbClr val="44546A"/>
              </a:solidFill>
              <a:effectLst/>
              <a:uLnTx/>
              <a:uFillTx/>
              <a:latin typeface="Verdana" panose="020B0604030504040204" pitchFamily="34" charset="0"/>
              <a:ea typeface="+mn-ea"/>
              <a:cs typeface="+mn-cs"/>
            </a:endParaRPr>
          </a:p>
        </p:txBody>
      </p:sp>
      <p:sp>
        <p:nvSpPr>
          <p:cNvPr id="32" name="Text Box 89"/>
          <p:cNvSpPr txBox="1">
            <a:spLocks noChangeArrowheads="1"/>
          </p:cNvSpPr>
          <p:nvPr/>
        </p:nvSpPr>
        <p:spPr bwMode="auto">
          <a:xfrm>
            <a:off x="12669658" y="2793815"/>
            <a:ext cx="1133951" cy="358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0"/>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0"/>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0"/>
              </a:defRPr>
            </a:lvl3pPr>
            <a:lvl4pPr marL="1600200" indent="-228600">
              <a:spcBef>
                <a:spcPts val="400"/>
              </a:spcBef>
              <a:buClr>
                <a:srgbClr val="B77851"/>
              </a:buClr>
              <a:buSzPct val="75000"/>
              <a:buFont typeface="Wingdings" panose="05000000000000000000" pitchFamily="2" charset="2"/>
              <a:buChar char=""/>
              <a:defRPr sz="2000">
                <a:solidFill>
                  <a:schemeClr val="tx1"/>
                </a:solidFill>
                <a:latin typeface="Tw Cen MT" panose="020B0602020104020603" pitchFamily="34" charset="0"/>
              </a:defRPr>
            </a:lvl4pPr>
            <a:lvl5pPr marL="2057400" indent="-228600">
              <a:spcBef>
                <a:spcPts val="400"/>
              </a:spcBef>
              <a:buClr>
                <a:srgbClr val="776A5B"/>
              </a:buClr>
              <a:buSzPct val="65000"/>
              <a:buFont typeface="Wingdings" panose="05000000000000000000" pitchFamily="2" charset="2"/>
              <a:buChar char=""/>
              <a:defRPr sz="2000">
                <a:solidFill>
                  <a:schemeClr val="tx1"/>
                </a:solidFill>
                <a:latin typeface="Tw Cen MT" panose="020B0602020104020603" pitchFamily="34" charset="0"/>
              </a:defRPr>
            </a:lvl5pPr>
            <a:lvl6pPr marL="2514600" indent="-228600" eaLnBrk="0" fontAlgn="base" hangingPunct="0">
              <a:spcBef>
                <a:spcPts val="400"/>
              </a:spcBef>
              <a:spcAft>
                <a:spcPct val="0"/>
              </a:spcAft>
              <a:buClr>
                <a:srgbClr val="776A5B"/>
              </a:buClr>
              <a:buSzPct val="65000"/>
              <a:buFont typeface="Wingdings" panose="05000000000000000000" pitchFamily="2" charset="2"/>
              <a:buChar char=""/>
              <a:defRPr sz="2000">
                <a:solidFill>
                  <a:schemeClr val="tx1"/>
                </a:solidFill>
                <a:latin typeface="Tw Cen MT" panose="020B0602020104020603" pitchFamily="34" charset="0"/>
              </a:defRPr>
            </a:lvl6pPr>
            <a:lvl7pPr marL="2971800" indent="-228600" eaLnBrk="0" fontAlgn="base" hangingPunct="0">
              <a:spcBef>
                <a:spcPts val="400"/>
              </a:spcBef>
              <a:spcAft>
                <a:spcPct val="0"/>
              </a:spcAft>
              <a:buClr>
                <a:srgbClr val="776A5B"/>
              </a:buClr>
              <a:buSzPct val="65000"/>
              <a:buFont typeface="Wingdings" panose="05000000000000000000" pitchFamily="2" charset="2"/>
              <a:buChar char=""/>
              <a:defRPr sz="2000">
                <a:solidFill>
                  <a:schemeClr val="tx1"/>
                </a:solidFill>
                <a:latin typeface="Tw Cen MT" panose="020B0602020104020603" pitchFamily="34" charset="0"/>
              </a:defRPr>
            </a:lvl7pPr>
            <a:lvl8pPr marL="3429000" indent="-228600" eaLnBrk="0" fontAlgn="base" hangingPunct="0">
              <a:spcBef>
                <a:spcPts val="400"/>
              </a:spcBef>
              <a:spcAft>
                <a:spcPct val="0"/>
              </a:spcAft>
              <a:buClr>
                <a:srgbClr val="776A5B"/>
              </a:buClr>
              <a:buSzPct val="65000"/>
              <a:buFont typeface="Wingdings" panose="05000000000000000000" pitchFamily="2" charset="2"/>
              <a:buChar char=""/>
              <a:defRPr sz="2000">
                <a:solidFill>
                  <a:schemeClr val="tx1"/>
                </a:solidFill>
                <a:latin typeface="Tw Cen MT" panose="020B0602020104020603" pitchFamily="34" charset="0"/>
              </a:defRPr>
            </a:lvl8pPr>
            <a:lvl9pPr marL="3886200" indent="-228600" eaLnBrk="0" fontAlgn="base" hangingPunct="0">
              <a:spcBef>
                <a:spcPts val="400"/>
              </a:spcBef>
              <a:spcAft>
                <a:spcPct val="0"/>
              </a:spcAft>
              <a:buClr>
                <a:srgbClr val="776A5B"/>
              </a:buClr>
              <a:buSzPct val="65000"/>
              <a:buFont typeface="Wingdings" panose="05000000000000000000" pitchFamily="2" charset="2"/>
              <a:buChar char=""/>
              <a:defRPr sz="2000">
                <a:solidFill>
                  <a:schemeClr val="tx1"/>
                </a:solidFill>
                <a:latin typeface="Tw Cen MT" panose="020B0602020104020603"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en-US" altLang="id-ID" sz="870" b="1" i="1" u="none" strike="noStrike" kern="1200" cap="none" spc="0" normalizeH="0" baseline="0" noProof="0">
                <a:ln>
                  <a:noFill/>
                </a:ln>
                <a:solidFill>
                  <a:srgbClr val="44546A"/>
                </a:solidFill>
                <a:effectLst/>
                <a:uLnTx/>
                <a:uFillTx/>
                <a:latin typeface="Verdana" panose="020B0604030504040204" pitchFamily="34" charset="0"/>
                <a:ea typeface="+mn-ea"/>
                <a:cs typeface="+mn-cs"/>
              </a:rPr>
              <a:t>PENGUKURAN</a:t>
            </a:r>
          </a:p>
          <a:p>
            <a:pPr marL="0" marR="0" lvl="0" indent="0" algn="l" defTabSz="914400" rtl="0" eaLnBrk="1" fontAlgn="auto" latinLnBrk="0" hangingPunct="1">
              <a:lnSpc>
                <a:spcPct val="100000"/>
              </a:lnSpc>
              <a:spcBef>
                <a:spcPct val="0"/>
              </a:spcBef>
              <a:spcAft>
                <a:spcPts val="0"/>
              </a:spcAft>
              <a:buClrTx/>
              <a:buSzTx/>
              <a:buFontTx/>
              <a:buNone/>
              <a:defRPr/>
            </a:pPr>
            <a:r>
              <a:rPr kumimoji="0" lang="en-US" altLang="id-ID" sz="870" b="1" i="1" u="none" strike="noStrike" kern="1200" cap="none" spc="0" normalizeH="0" baseline="0" noProof="0">
                <a:ln>
                  <a:noFill/>
                </a:ln>
                <a:solidFill>
                  <a:srgbClr val="44546A"/>
                </a:solidFill>
                <a:effectLst/>
                <a:uLnTx/>
                <a:uFillTx/>
                <a:latin typeface="Verdana" panose="020B0604030504040204" pitchFamily="34" charset="0"/>
                <a:ea typeface="+mn-ea"/>
                <a:cs typeface="+mn-cs"/>
              </a:rPr>
              <a:t> KINERJA</a:t>
            </a:r>
          </a:p>
        </p:txBody>
      </p:sp>
      <p:cxnSp>
        <p:nvCxnSpPr>
          <p:cNvPr id="33" name="AutoShape 90"/>
          <p:cNvCxnSpPr>
            <a:cxnSpLocks noChangeShapeType="1"/>
          </p:cNvCxnSpPr>
          <p:nvPr/>
        </p:nvCxnSpPr>
        <p:spPr bwMode="auto">
          <a:xfrm rot="16200000">
            <a:off x="8703784" y="568731"/>
            <a:ext cx="936101" cy="377000"/>
          </a:xfrm>
          <a:prstGeom prst="curvedConnector3">
            <a:avLst>
              <a:gd name="adj1" fmla="val 49949"/>
            </a:avLst>
          </a:prstGeom>
          <a:noFill/>
          <a:ln w="76200">
            <a:solidFill>
              <a:schemeClr val="accent2"/>
            </a:solidFill>
            <a:round/>
            <a:headEnd type="triangle" w="med" len="med"/>
            <a:tailEnd type="triangle" w="med" len="med"/>
          </a:ln>
          <a:extLst>
            <a:ext uri="{909E8E84-426E-40DD-AFC4-6F175D3DCCD1}">
              <a14:hiddenFill xmlns:a14="http://schemas.microsoft.com/office/drawing/2010/main">
                <a:noFill/>
              </a14:hiddenFill>
            </a:ext>
          </a:extLst>
        </p:spPr>
      </p:cxnSp>
      <p:cxnSp>
        <p:nvCxnSpPr>
          <p:cNvPr id="34" name="AutoShape 91"/>
          <p:cNvCxnSpPr>
            <a:cxnSpLocks noChangeShapeType="1"/>
          </p:cNvCxnSpPr>
          <p:nvPr/>
        </p:nvCxnSpPr>
        <p:spPr bwMode="auto">
          <a:xfrm rot="16200000">
            <a:off x="8232287" y="1703174"/>
            <a:ext cx="936101" cy="377000"/>
          </a:xfrm>
          <a:prstGeom prst="curvedConnector3">
            <a:avLst>
              <a:gd name="adj1" fmla="val 49949"/>
            </a:avLst>
          </a:prstGeom>
          <a:noFill/>
          <a:ln w="76200">
            <a:solidFill>
              <a:schemeClr val="accent2"/>
            </a:solidFill>
            <a:round/>
            <a:headEnd type="triangle" w="med" len="med"/>
            <a:tailEnd type="triangle" w="med" len="med"/>
          </a:ln>
          <a:extLst>
            <a:ext uri="{909E8E84-426E-40DD-AFC4-6F175D3DCCD1}">
              <a14:hiddenFill xmlns:a14="http://schemas.microsoft.com/office/drawing/2010/main">
                <a:noFill/>
              </a14:hiddenFill>
            </a:ext>
          </a:extLst>
        </p:spPr>
      </p:cxnSp>
      <p:cxnSp>
        <p:nvCxnSpPr>
          <p:cNvPr id="35" name="AutoShape 92"/>
          <p:cNvCxnSpPr>
            <a:cxnSpLocks noChangeShapeType="1"/>
          </p:cNvCxnSpPr>
          <p:nvPr/>
        </p:nvCxnSpPr>
        <p:spPr bwMode="auto">
          <a:xfrm rot="16200000">
            <a:off x="8326783" y="2742629"/>
            <a:ext cx="936101" cy="377000"/>
          </a:xfrm>
          <a:prstGeom prst="curvedConnector3">
            <a:avLst>
              <a:gd name="adj1" fmla="val 49949"/>
            </a:avLst>
          </a:prstGeom>
          <a:noFill/>
          <a:ln w="76200">
            <a:solidFill>
              <a:schemeClr val="accent2"/>
            </a:solidFill>
            <a:round/>
            <a:headEnd type="triangle" w="med" len="med"/>
            <a:tailEnd type="triangle" w="med" len="med"/>
          </a:ln>
          <a:extLst>
            <a:ext uri="{909E8E84-426E-40DD-AFC4-6F175D3DCCD1}">
              <a14:hiddenFill xmlns:a14="http://schemas.microsoft.com/office/drawing/2010/main">
                <a:noFill/>
              </a14:hiddenFill>
            </a:ext>
          </a:extLst>
        </p:spPr>
      </p:cxnSp>
      <p:cxnSp>
        <p:nvCxnSpPr>
          <p:cNvPr id="36" name="AutoShape 93"/>
          <p:cNvCxnSpPr>
            <a:cxnSpLocks noChangeShapeType="1"/>
          </p:cNvCxnSpPr>
          <p:nvPr/>
        </p:nvCxnSpPr>
        <p:spPr bwMode="auto">
          <a:xfrm rot="5400000" flipH="1" flipV="1">
            <a:off x="9484850" y="2765761"/>
            <a:ext cx="747109" cy="330736"/>
          </a:xfrm>
          <a:prstGeom prst="curvedConnector3">
            <a:avLst>
              <a:gd name="adj1" fmla="val 50000"/>
            </a:avLst>
          </a:prstGeom>
          <a:noFill/>
          <a:ln w="76200">
            <a:solidFill>
              <a:schemeClr val="accent2"/>
            </a:solidFill>
            <a:round/>
            <a:headEnd type="triangle" w="med" len="med"/>
            <a:tailEnd type="triangle" w="med" len="med"/>
          </a:ln>
          <a:extLst>
            <a:ext uri="{909E8E84-426E-40DD-AFC4-6F175D3DCCD1}">
              <a14:hiddenFill xmlns:a14="http://schemas.microsoft.com/office/drawing/2010/main">
                <a:noFill/>
              </a14:hiddenFill>
            </a:ext>
          </a:extLst>
        </p:spPr>
      </p:cxnSp>
      <p:cxnSp>
        <p:nvCxnSpPr>
          <p:cNvPr id="37" name="AutoShape 94"/>
          <p:cNvCxnSpPr>
            <a:cxnSpLocks noChangeShapeType="1"/>
          </p:cNvCxnSpPr>
          <p:nvPr/>
        </p:nvCxnSpPr>
        <p:spPr bwMode="auto">
          <a:xfrm rot="16200000">
            <a:off x="9602478" y="1655926"/>
            <a:ext cx="936101" cy="377000"/>
          </a:xfrm>
          <a:prstGeom prst="curvedConnector3">
            <a:avLst>
              <a:gd name="adj1" fmla="val 49949"/>
            </a:avLst>
          </a:prstGeom>
          <a:noFill/>
          <a:ln w="76200">
            <a:solidFill>
              <a:schemeClr val="accent2"/>
            </a:solidFill>
            <a:round/>
            <a:headEnd type="triangle" w="med" len="med"/>
            <a:tailEnd type="triangle" w="med" len="med"/>
          </a:ln>
          <a:extLst>
            <a:ext uri="{909E8E84-426E-40DD-AFC4-6F175D3DCCD1}">
              <a14:hiddenFill xmlns:a14="http://schemas.microsoft.com/office/drawing/2010/main">
                <a:noFill/>
              </a14:hiddenFill>
            </a:ext>
          </a:extLst>
        </p:spPr>
      </p:cxnSp>
      <p:cxnSp>
        <p:nvCxnSpPr>
          <p:cNvPr id="38" name="AutoShape 95"/>
          <p:cNvCxnSpPr>
            <a:cxnSpLocks noChangeShapeType="1"/>
          </p:cNvCxnSpPr>
          <p:nvPr/>
        </p:nvCxnSpPr>
        <p:spPr bwMode="auto">
          <a:xfrm rot="5400000" flipH="1" flipV="1">
            <a:off x="10436235" y="587925"/>
            <a:ext cx="897714" cy="376999"/>
          </a:xfrm>
          <a:prstGeom prst="curvedConnector3">
            <a:avLst>
              <a:gd name="adj1" fmla="val 50000"/>
            </a:avLst>
          </a:prstGeom>
          <a:noFill/>
          <a:ln w="76200">
            <a:solidFill>
              <a:schemeClr val="accent2"/>
            </a:solidFill>
            <a:round/>
            <a:headEnd type="triangle" w="med" len="med"/>
            <a:tailEnd type="triangle" w="med" len="med"/>
          </a:ln>
          <a:extLst>
            <a:ext uri="{909E8E84-426E-40DD-AFC4-6F175D3DCCD1}">
              <a14:hiddenFill xmlns:a14="http://schemas.microsoft.com/office/drawing/2010/main">
                <a:noFill/>
              </a14:hiddenFill>
            </a:ext>
          </a:extLst>
        </p:spPr>
      </p:cxnSp>
      <p:cxnSp>
        <p:nvCxnSpPr>
          <p:cNvPr id="39" name="AutoShape 96"/>
          <p:cNvCxnSpPr>
            <a:cxnSpLocks noChangeShapeType="1"/>
          </p:cNvCxnSpPr>
          <p:nvPr/>
        </p:nvCxnSpPr>
        <p:spPr bwMode="auto">
          <a:xfrm rot="16200000">
            <a:off x="11161661" y="2600885"/>
            <a:ext cx="936101" cy="377000"/>
          </a:xfrm>
          <a:prstGeom prst="curvedConnector3">
            <a:avLst>
              <a:gd name="adj1" fmla="val 49949"/>
            </a:avLst>
          </a:prstGeom>
          <a:noFill/>
          <a:ln w="76200">
            <a:solidFill>
              <a:schemeClr val="accent2"/>
            </a:solidFill>
            <a:round/>
            <a:headEnd type="triangle" w="med" len="med"/>
            <a:tailEnd type="triangle" w="med" len="med"/>
          </a:ln>
          <a:extLst>
            <a:ext uri="{909E8E84-426E-40DD-AFC4-6F175D3DCCD1}">
              <a14:hiddenFill xmlns:a14="http://schemas.microsoft.com/office/drawing/2010/main">
                <a:noFill/>
              </a14:hiddenFill>
            </a:ext>
          </a:extLst>
        </p:spPr>
      </p:cxnSp>
      <p:cxnSp>
        <p:nvCxnSpPr>
          <p:cNvPr id="40" name="AutoShape 97"/>
          <p:cNvCxnSpPr>
            <a:cxnSpLocks noChangeShapeType="1"/>
          </p:cNvCxnSpPr>
          <p:nvPr/>
        </p:nvCxnSpPr>
        <p:spPr bwMode="auto">
          <a:xfrm rot="16200000">
            <a:off x="11303405" y="1561430"/>
            <a:ext cx="936101" cy="377000"/>
          </a:xfrm>
          <a:prstGeom prst="curvedConnector3">
            <a:avLst>
              <a:gd name="adj1" fmla="val 49949"/>
            </a:avLst>
          </a:prstGeom>
          <a:noFill/>
          <a:ln w="76200">
            <a:solidFill>
              <a:schemeClr val="accent2"/>
            </a:solidFill>
            <a:round/>
            <a:headEnd type="triangle" w="med" len="med"/>
            <a:tailEnd type="triangle" w="med" len="med"/>
          </a:ln>
          <a:extLst>
            <a:ext uri="{909E8E84-426E-40DD-AFC4-6F175D3DCCD1}">
              <a14:hiddenFill xmlns:a14="http://schemas.microsoft.com/office/drawing/2010/main">
                <a:noFill/>
              </a14:hiddenFill>
            </a:ext>
          </a:extLst>
        </p:spPr>
      </p:cxnSp>
      <p:cxnSp>
        <p:nvCxnSpPr>
          <p:cNvPr id="41" name="AutoShape 98"/>
          <p:cNvCxnSpPr>
            <a:cxnSpLocks noChangeShapeType="1"/>
          </p:cNvCxnSpPr>
          <p:nvPr/>
        </p:nvCxnSpPr>
        <p:spPr bwMode="auto">
          <a:xfrm rot="16200000">
            <a:off x="11445149" y="521975"/>
            <a:ext cx="936101" cy="377000"/>
          </a:xfrm>
          <a:prstGeom prst="curvedConnector3">
            <a:avLst>
              <a:gd name="adj1" fmla="val 49949"/>
            </a:avLst>
          </a:prstGeom>
          <a:noFill/>
          <a:ln w="76200">
            <a:solidFill>
              <a:schemeClr val="accent2"/>
            </a:solidFill>
            <a:round/>
            <a:headEnd type="triangle" w="med" len="med"/>
            <a:tailEnd type="triangle" w="med" len="med"/>
          </a:ln>
          <a:extLst>
            <a:ext uri="{909E8E84-426E-40DD-AFC4-6F175D3DCCD1}">
              <a14:hiddenFill xmlns:a14="http://schemas.microsoft.com/office/drawing/2010/main">
                <a:noFill/>
              </a14:hiddenFill>
            </a:ext>
          </a:extLst>
        </p:spPr>
      </p:cxnSp>
      <p:sp>
        <p:nvSpPr>
          <p:cNvPr id="42" name="Oval 99"/>
          <p:cNvSpPr>
            <a:spLocks noChangeArrowheads="1"/>
          </p:cNvSpPr>
          <p:nvPr/>
        </p:nvSpPr>
        <p:spPr bwMode="auto">
          <a:xfrm>
            <a:off x="12055435" y="3927765"/>
            <a:ext cx="472480" cy="283488"/>
          </a:xfrm>
          <a:prstGeom prst="ellipse">
            <a:avLst/>
          </a:prstGeom>
          <a:solidFill>
            <a:schemeClr val="accent1"/>
          </a:solidFill>
          <a:ln w="9525">
            <a:solidFill>
              <a:schemeClr val="tx1"/>
            </a:solidFill>
            <a:round/>
          </a:ln>
        </p:spPr>
        <p:txBody>
          <a:bodyPr wrap="none" anchor="ct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0"/>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0"/>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0"/>
              </a:defRPr>
            </a:lvl3pPr>
            <a:lvl4pPr marL="1600200" indent="-228600">
              <a:spcBef>
                <a:spcPts val="400"/>
              </a:spcBef>
              <a:buClr>
                <a:srgbClr val="B77851"/>
              </a:buClr>
              <a:buSzPct val="75000"/>
              <a:buFont typeface="Wingdings" panose="05000000000000000000" pitchFamily="2" charset="2"/>
              <a:buChar char=""/>
              <a:defRPr sz="2000">
                <a:solidFill>
                  <a:schemeClr val="tx1"/>
                </a:solidFill>
                <a:latin typeface="Tw Cen MT" panose="020B0602020104020603" pitchFamily="34" charset="0"/>
              </a:defRPr>
            </a:lvl4pPr>
            <a:lvl5pPr marL="2057400" indent="-228600">
              <a:spcBef>
                <a:spcPts val="400"/>
              </a:spcBef>
              <a:buClr>
                <a:srgbClr val="776A5B"/>
              </a:buClr>
              <a:buSzPct val="65000"/>
              <a:buFont typeface="Wingdings" panose="05000000000000000000" pitchFamily="2" charset="2"/>
              <a:buChar char=""/>
              <a:defRPr sz="2000">
                <a:solidFill>
                  <a:schemeClr val="tx1"/>
                </a:solidFill>
                <a:latin typeface="Tw Cen MT" panose="020B0602020104020603" pitchFamily="34" charset="0"/>
              </a:defRPr>
            </a:lvl5pPr>
            <a:lvl6pPr marL="2514600" indent="-228600" eaLnBrk="0" fontAlgn="base" hangingPunct="0">
              <a:spcBef>
                <a:spcPts val="400"/>
              </a:spcBef>
              <a:spcAft>
                <a:spcPct val="0"/>
              </a:spcAft>
              <a:buClr>
                <a:srgbClr val="776A5B"/>
              </a:buClr>
              <a:buSzPct val="65000"/>
              <a:buFont typeface="Wingdings" panose="05000000000000000000" pitchFamily="2" charset="2"/>
              <a:buChar char=""/>
              <a:defRPr sz="2000">
                <a:solidFill>
                  <a:schemeClr val="tx1"/>
                </a:solidFill>
                <a:latin typeface="Tw Cen MT" panose="020B0602020104020603" pitchFamily="34" charset="0"/>
              </a:defRPr>
            </a:lvl6pPr>
            <a:lvl7pPr marL="2971800" indent="-228600" eaLnBrk="0" fontAlgn="base" hangingPunct="0">
              <a:spcBef>
                <a:spcPts val="400"/>
              </a:spcBef>
              <a:spcAft>
                <a:spcPct val="0"/>
              </a:spcAft>
              <a:buClr>
                <a:srgbClr val="776A5B"/>
              </a:buClr>
              <a:buSzPct val="65000"/>
              <a:buFont typeface="Wingdings" panose="05000000000000000000" pitchFamily="2" charset="2"/>
              <a:buChar char=""/>
              <a:defRPr sz="2000">
                <a:solidFill>
                  <a:schemeClr val="tx1"/>
                </a:solidFill>
                <a:latin typeface="Tw Cen MT" panose="020B0602020104020603" pitchFamily="34" charset="0"/>
              </a:defRPr>
            </a:lvl7pPr>
            <a:lvl8pPr marL="3429000" indent="-228600" eaLnBrk="0" fontAlgn="base" hangingPunct="0">
              <a:spcBef>
                <a:spcPts val="400"/>
              </a:spcBef>
              <a:spcAft>
                <a:spcPct val="0"/>
              </a:spcAft>
              <a:buClr>
                <a:srgbClr val="776A5B"/>
              </a:buClr>
              <a:buSzPct val="65000"/>
              <a:buFont typeface="Wingdings" panose="05000000000000000000" pitchFamily="2" charset="2"/>
              <a:buChar char=""/>
              <a:defRPr sz="2000">
                <a:solidFill>
                  <a:schemeClr val="tx1"/>
                </a:solidFill>
                <a:latin typeface="Tw Cen MT" panose="020B0602020104020603" pitchFamily="34" charset="0"/>
              </a:defRPr>
            </a:lvl8pPr>
            <a:lvl9pPr marL="3886200" indent="-228600" eaLnBrk="0" fontAlgn="base" hangingPunct="0">
              <a:spcBef>
                <a:spcPts val="400"/>
              </a:spcBef>
              <a:spcAft>
                <a:spcPct val="0"/>
              </a:spcAft>
              <a:buClr>
                <a:srgbClr val="776A5B"/>
              </a:buClr>
              <a:buSzPct val="65000"/>
              <a:buFont typeface="Wingdings" panose="05000000000000000000" pitchFamily="2" charset="2"/>
              <a:buChar char=""/>
              <a:defRPr sz="2000">
                <a:solidFill>
                  <a:schemeClr val="tx1"/>
                </a:solidFill>
                <a:latin typeface="Tw Cen MT" panose="020B0602020104020603"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altLang="id-ID" sz="1240" b="0" i="0" u="none" strike="noStrike" kern="1200" cap="none" spc="0" normalizeH="0" baseline="0" noProof="0">
                <a:ln>
                  <a:noFill/>
                </a:ln>
                <a:solidFill>
                  <a:prstClr val="black"/>
                </a:solidFill>
                <a:effectLst/>
                <a:uLnTx/>
                <a:uFillTx/>
                <a:latin typeface="Verdana" panose="020B0604030504040204" pitchFamily="34" charset="0"/>
                <a:ea typeface="+mn-ea"/>
                <a:cs typeface="+mn-cs"/>
              </a:rPr>
              <a:t>?</a:t>
            </a:r>
          </a:p>
        </p:txBody>
      </p:sp>
      <p:sp>
        <p:nvSpPr>
          <p:cNvPr id="43" name="Oval 100"/>
          <p:cNvSpPr>
            <a:spLocks noChangeArrowheads="1"/>
          </p:cNvSpPr>
          <p:nvPr/>
        </p:nvSpPr>
        <p:spPr bwMode="auto">
          <a:xfrm>
            <a:off x="12858650" y="3927765"/>
            <a:ext cx="472480" cy="283488"/>
          </a:xfrm>
          <a:prstGeom prst="ellipse">
            <a:avLst/>
          </a:prstGeom>
          <a:solidFill>
            <a:schemeClr val="accent1"/>
          </a:solidFill>
          <a:ln w="9525">
            <a:solidFill>
              <a:schemeClr val="tx1"/>
            </a:solidFill>
            <a:round/>
          </a:ln>
        </p:spPr>
        <p:txBody>
          <a:bodyPr wrap="none" anchor="ct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0"/>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0"/>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0"/>
              </a:defRPr>
            </a:lvl3pPr>
            <a:lvl4pPr marL="1600200" indent="-228600">
              <a:spcBef>
                <a:spcPts val="400"/>
              </a:spcBef>
              <a:buClr>
                <a:srgbClr val="B77851"/>
              </a:buClr>
              <a:buSzPct val="75000"/>
              <a:buFont typeface="Wingdings" panose="05000000000000000000" pitchFamily="2" charset="2"/>
              <a:buChar char=""/>
              <a:defRPr sz="2000">
                <a:solidFill>
                  <a:schemeClr val="tx1"/>
                </a:solidFill>
                <a:latin typeface="Tw Cen MT" panose="020B0602020104020603" pitchFamily="34" charset="0"/>
              </a:defRPr>
            </a:lvl4pPr>
            <a:lvl5pPr marL="2057400" indent="-228600">
              <a:spcBef>
                <a:spcPts val="400"/>
              </a:spcBef>
              <a:buClr>
                <a:srgbClr val="776A5B"/>
              </a:buClr>
              <a:buSzPct val="65000"/>
              <a:buFont typeface="Wingdings" panose="05000000000000000000" pitchFamily="2" charset="2"/>
              <a:buChar char=""/>
              <a:defRPr sz="2000">
                <a:solidFill>
                  <a:schemeClr val="tx1"/>
                </a:solidFill>
                <a:latin typeface="Tw Cen MT" panose="020B0602020104020603" pitchFamily="34" charset="0"/>
              </a:defRPr>
            </a:lvl5pPr>
            <a:lvl6pPr marL="2514600" indent="-228600" eaLnBrk="0" fontAlgn="base" hangingPunct="0">
              <a:spcBef>
                <a:spcPts val="400"/>
              </a:spcBef>
              <a:spcAft>
                <a:spcPct val="0"/>
              </a:spcAft>
              <a:buClr>
                <a:srgbClr val="776A5B"/>
              </a:buClr>
              <a:buSzPct val="65000"/>
              <a:buFont typeface="Wingdings" panose="05000000000000000000" pitchFamily="2" charset="2"/>
              <a:buChar char=""/>
              <a:defRPr sz="2000">
                <a:solidFill>
                  <a:schemeClr val="tx1"/>
                </a:solidFill>
                <a:latin typeface="Tw Cen MT" panose="020B0602020104020603" pitchFamily="34" charset="0"/>
              </a:defRPr>
            </a:lvl6pPr>
            <a:lvl7pPr marL="2971800" indent="-228600" eaLnBrk="0" fontAlgn="base" hangingPunct="0">
              <a:spcBef>
                <a:spcPts val="400"/>
              </a:spcBef>
              <a:spcAft>
                <a:spcPct val="0"/>
              </a:spcAft>
              <a:buClr>
                <a:srgbClr val="776A5B"/>
              </a:buClr>
              <a:buSzPct val="65000"/>
              <a:buFont typeface="Wingdings" panose="05000000000000000000" pitchFamily="2" charset="2"/>
              <a:buChar char=""/>
              <a:defRPr sz="2000">
                <a:solidFill>
                  <a:schemeClr val="tx1"/>
                </a:solidFill>
                <a:latin typeface="Tw Cen MT" panose="020B0602020104020603" pitchFamily="34" charset="0"/>
              </a:defRPr>
            </a:lvl7pPr>
            <a:lvl8pPr marL="3429000" indent="-228600" eaLnBrk="0" fontAlgn="base" hangingPunct="0">
              <a:spcBef>
                <a:spcPts val="400"/>
              </a:spcBef>
              <a:spcAft>
                <a:spcPct val="0"/>
              </a:spcAft>
              <a:buClr>
                <a:srgbClr val="776A5B"/>
              </a:buClr>
              <a:buSzPct val="65000"/>
              <a:buFont typeface="Wingdings" panose="05000000000000000000" pitchFamily="2" charset="2"/>
              <a:buChar char=""/>
              <a:defRPr sz="2000">
                <a:solidFill>
                  <a:schemeClr val="tx1"/>
                </a:solidFill>
                <a:latin typeface="Tw Cen MT" panose="020B0602020104020603" pitchFamily="34" charset="0"/>
              </a:defRPr>
            </a:lvl8pPr>
            <a:lvl9pPr marL="3886200" indent="-228600" eaLnBrk="0" fontAlgn="base" hangingPunct="0">
              <a:spcBef>
                <a:spcPts val="400"/>
              </a:spcBef>
              <a:spcAft>
                <a:spcPct val="0"/>
              </a:spcAft>
              <a:buClr>
                <a:srgbClr val="776A5B"/>
              </a:buClr>
              <a:buSzPct val="65000"/>
              <a:buFont typeface="Wingdings" panose="05000000000000000000" pitchFamily="2" charset="2"/>
              <a:buChar char=""/>
              <a:defRPr sz="2000">
                <a:solidFill>
                  <a:schemeClr val="tx1"/>
                </a:solidFill>
                <a:latin typeface="Tw Cen MT" panose="020B0602020104020603"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altLang="id-ID" sz="1240" b="0" i="0" u="none" strike="noStrike" kern="1200" cap="none" spc="0" normalizeH="0" baseline="0" noProof="0">
                <a:ln>
                  <a:noFill/>
                </a:ln>
                <a:solidFill>
                  <a:prstClr val="black"/>
                </a:solidFill>
                <a:effectLst/>
                <a:uLnTx/>
                <a:uFillTx/>
                <a:latin typeface="Verdana" panose="020B0604030504040204" pitchFamily="34" charset="0"/>
                <a:ea typeface="+mn-ea"/>
                <a:cs typeface="+mn-cs"/>
              </a:rPr>
              <a:t>?</a:t>
            </a:r>
          </a:p>
        </p:txBody>
      </p:sp>
      <p:sp>
        <p:nvSpPr>
          <p:cNvPr id="44" name="Oval 101"/>
          <p:cNvSpPr>
            <a:spLocks noChangeArrowheads="1"/>
          </p:cNvSpPr>
          <p:nvPr/>
        </p:nvSpPr>
        <p:spPr bwMode="auto">
          <a:xfrm>
            <a:off x="9880555" y="545438"/>
            <a:ext cx="1181199" cy="285456"/>
          </a:xfrm>
          <a:prstGeom prst="ellipse">
            <a:avLst/>
          </a:prstGeom>
          <a:solidFill>
            <a:schemeClr val="accent1"/>
          </a:solidFill>
          <a:ln w="9525">
            <a:solidFill>
              <a:schemeClr val="tx1"/>
            </a:solidFill>
            <a:round/>
          </a:ln>
        </p:spPr>
        <p:txBody>
          <a:bodyPr wrap="none" anchor="ct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0"/>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0"/>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0"/>
              </a:defRPr>
            </a:lvl3pPr>
            <a:lvl4pPr marL="1600200" indent="-228600">
              <a:spcBef>
                <a:spcPts val="400"/>
              </a:spcBef>
              <a:buClr>
                <a:srgbClr val="B77851"/>
              </a:buClr>
              <a:buSzPct val="75000"/>
              <a:buFont typeface="Wingdings" panose="05000000000000000000" pitchFamily="2" charset="2"/>
              <a:buChar char=""/>
              <a:defRPr sz="2000">
                <a:solidFill>
                  <a:schemeClr val="tx1"/>
                </a:solidFill>
                <a:latin typeface="Tw Cen MT" panose="020B0602020104020603" pitchFamily="34" charset="0"/>
              </a:defRPr>
            </a:lvl4pPr>
            <a:lvl5pPr marL="2057400" indent="-228600">
              <a:spcBef>
                <a:spcPts val="400"/>
              </a:spcBef>
              <a:buClr>
                <a:srgbClr val="776A5B"/>
              </a:buClr>
              <a:buSzPct val="65000"/>
              <a:buFont typeface="Wingdings" panose="05000000000000000000" pitchFamily="2" charset="2"/>
              <a:buChar char=""/>
              <a:defRPr sz="2000">
                <a:solidFill>
                  <a:schemeClr val="tx1"/>
                </a:solidFill>
                <a:latin typeface="Tw Cen MT" panose="020B0602020104020603" pitchFamily="34" charset="0"/>
              </a:defRPr>
            </a:lvl5pPr>
            <a:lvl6pPr marL="2514600" indent="-228600" eaLnBrk="0" fontAlgn="base" hangingPunct="0">
              <a:spcBef>
                <a:spcPts val="400"/>
              </a:spcBef>
              <a:spcAft>
                <a:spcPct val="0"/>
              </a:spcAft>
              <a:buClr>
                <a:srgbClr val="776A5B"/>
              </a:buClr>
              <a:buSzPct val="65000"/>
              <a:buFont typeface="Wingdings" panose="05000000000000000000" pitchFamily="2" charset="2"/>
              <a:buChar char=""/>
              <a:defRPr sz="2000">
                <a:solidFill>
                  <a:schemeClr val="tx1"/>
                </a:solidFill>
                <a:latin typeface="Tw Cen MT" panose="020B0602020104020603" pitchFamily="34" charset="0"/>
              </a:defRPr>
            </a:lvl6pPr>
            <a:lvl7pPr marL="2971800" indent="-228600" eaLnBrk="0" fontAlgn="base" hangingPunct="0">
              <a:spcBef>
                <a:spcPts val="400"/>
              </a:spcBef>
              <a:spcAft>
                <a:spcPct val="0"/>
              </a:spcAft>
              <a:buClr>
                <a:srgbClr val="776A5B"/>
              </a:buClr>
              <a:buSzPct val="65000"/>
              <a:buFont typeface="Wingdings" panose="05000000000000000000" pitchFamily="2" charset="2"/>
              <a:buChar char=""/>
              <a:defRPr sz="2000">
                <a:solidFill>
                  <a:schemeClr val="tx1"/>
                </a:solidFill>
                <a:latin typeface="Tw Cen MT" panose="020B0602020104020603" pitchFamily="34" charset="0"/>
              </a:defRPr>
            </a:lvl7pPr>
            <a:lvl8pPr marL="3429000" indent="-228600" eaLnBrk="0" fontAlgn="base" hangingPunct="0">
              <a:spcBef>
                <a:spcPts val="400"/>
              </a:spcBef>
              <a:spcAft>
                <a:spcPct val="0"/>
              </a:spcAft>
              <a:buClr>
                <a:srgbClr val="776A5B"/>
              </a:buClr>
              <a:buSzPct val="65000"/>
              <a:buFont typeface="Wingdings" panose="05000000000000000000" pitchFamily="2" charset="2"/>
              <a:buChar char=""/>
              <a:defRPr sz="2000">
                <a:solidFill>
                  <a:schemeClr val="tx1"/>
                </a:solidFill>
                <a:latin typeface="Tw Cen MT" panose="020B0602020104020603" pitchFamily="34" charset="0"/>
              </a:defRPr>
            </a:lvl8pPr>
            <a:lvl9pPr marL="3886200" indent="-228600" eaLnBrk="0" fontAlgn="base" hangingPunct="0">
              <a:spcBef>
                <a:spcPts val="400"/>
              </a:spcBef>
              <a:spcAft>
                <a:spcPct val="0"/>
              </a:spcAft>
              <a:buClr>
                <a:srgbClr val="776A5B"/>
              </a:buClr>
              <a:buSzPct val="65000"/>
              <a:buFont typeface="Wingdings" panose="05000000000000000000" pitchFamily="2" charset="2"/>
              <a:buChar char=""/>
              <a:defRPr sz="2000">
                <a:solidFill>
                  <a:schemeClr val="tx1"/>
                </a:solidFill>
                <a:latin typeface="Tw Cen MT" panose="020B0602020104020603"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altLang="id-ID" sz="1240" b="1" i="0" u="none" strike="noStrike" kern="1200" cap="none" spc="0" normalizeH="0" baseline="0" noProof="0">
                <a:ln>
                  <a:noFill/>
                </a:ln>
                <a:solidFill>
                  <a:prstClr val="black"/>
                </a:solidFill>
                <a:effectLst/>
                <a:uLnTx/>
                <a:uFillTx/>
                <a:latin typeface="Arial" panose="020B0604020202020204" pitchFamily="34" charset="0"/>
                <a:ea typeface="+mn-ea"/>
                <a:cs typeface="+mn-cs"/>
              </a:rPr>
              <a:t>IKU</a:t>
            </a:r>
          </a:p>
        </p:txBody>
      </p:sp>
      <p:sp>
        <p:nvSpPr>
          <p:cNvPr id="45" name="Oval 102"/>
          <p:cNvSpPr>
            <a:spLocks noChangeArrowheads="1"/>
          </p:cNvSpPr>
          <p:nvPr/>
        </p:nvSpPr>
        <p:spPr bwMode="auto">
          <a:xfrm>
            <a:off x="9645788" y="3691525"/>
            <a:ext cx="1181199" cy="377984"/>
          </a:xfrm>
          <a:prstGeom prst="ellipse">
            <a:avLst/>
          </a:prstGeom>
          <a:solidFill>
            <a:schemeClr val="accent1"/>
          </a:solidFill>
          <a:ln w="9525">
            <a:solidFill>
              <a:schemeClr val="tx1"/>
            </a:solidFill>
            <a:round/>
          </a:ln>
        </p:spPr>
        <p:txBody>
          <a:bodyPr wrap="none" anchor="ct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0"/>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0"/>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0"/>
              </a:defRPr>
            </a:lvl3pPr>
            <a:lvl4pPr marL="1600200" indent="-228600">
              <a:spcBef>
                <a:spcPts val="400"/>
              </a:spcBef>
              <a:buClr>
                <a:srgbClr val="B77851"/>
              </a:buClr>
              <a:buSzPct val="75000"/>
              <a:buFont typeface="Wingdings" panose="05000000000000000000" pitchFamily="2" charset="2"/>
              <a:buChar char=""/>
              <a:defRPr sz="2000">
                <a:solidFill>
                  <a:schemeClr val="tx1"/>
                </a:solidFill>
                <a:latin typeface="Tw Cen MT" panose="020B0602020104020603" pitchFamily="34" charset="0"/>
              </a:defRPr>
            </a:lvl4pPr>
            <a:lvl5pPr marL="2057400" indent="-228600">
              <a:spcBef>
                <a:spcPts val="400"/>
              </a:spcBef>
              <a:buClr>
                <a:srgbClr val="776A5B"/>
              </a:buClr>
              <a:buSzPct val="65000"/>
              <a:buFont typeface="Wingdings" panose="05000000000000000000" pitchFamily="2" charset="2"/>
              <a:buChar char=""/>
              <a:defRPr sz="2000">
                <a:solidFill>
                  <a:schemeClr val="tx1"/>
                </a:solidFill>
                <a:latin typeface="Tw Cen MT" panose="020B0602020104020603" pitchFamily="34" charset="0"/>
              </a:defRPr>
            </a:lvl5pPr>
            <a:lvl6pPr marL="2514600" indent="-228600" eaLnBrk="0" fontAlgn="base" hangingPunct="0">
              <a:spcBef>
                <a:spcPts val="400"/>
              </a:spcBef>
              <a:spcAft>
                <a:spcPct val="0"/>
              </a:spcAft>
              <a:buClr>
                <a:srgbClr val="776A5B"/>
              </a:buClr>
              <a:buSzPct val="65000"/>
              <a:buFont typeface="Wingdings" panose="05000000000000000000" pitchFamily="2" charset="2"/>
              <a:buChar char=""/>
              <a:defRPr sz="2000">
                <a:solidFill>
                  <a:schemeClr val="tx1"/>
                </a:solidFill>
                <a:latin typeface="Tw Cen MT" panose="020B0602020104020603" pitchFamily="34" charset="0"/>
              </a:defRPr>
            </a:lvl6pPr>
            <a:lvl7pPr marL="2971800" indent="-228600" eaLnBrk="0" fontAlgn="base" hangingPunct="0">
              <a:spcBef>
                <a:spcPts val="400"/>
              </a:spcBef>
              <a:spcAft>
                <a:spcPct val="0"/>
              </a:spcAft>
              <a:buClr>
                <a:srgbClr val="776A5B"/>
              </a:buClr>
              <a:buSzPct val="65000"/>
              <a:buFont typeface="Wingdings" panose="05000000000000000000" pitchFamily="2" charset="2"/>
              <a:buChar char=""/>
              <a:defRPr sz="2000">
                <a:solidFill>
                  <a:schemeClr val="tx1"/>
                </a:solidFill>
                <a:latin typeface="Tw Cen MT" panose="020B0602020104020603" pitchFamily="34" charset="0"/>
              </a:defRPr>
            </a:lvl7pPr>
            <a:lvl8pPr marL="3429000" indent="-228600" eaLnBrk="0" fontAlgn="base" hangingPunct="0">
              <a:spcBef>
                <a:spcPts val="400"/>
              </a:spcBef>
              <a:spcAft>
                <a:spcPct val="0"/>
              </a:spcAft>
              <a:buClr>
                <a:srgbClr val="776A5B"/>
              </a:buClr>
              <a:buSzPct val="65000"/>
              <a:buFont typeface="Wingdings" panose="05000000000000000000" pitchFamily="2" charset="2"/>
              <a:buChar char=""/>
              <a:defRPr sz="2000">
                <a:solidFill>
                  <a:schemeClr val="tx1"/>
                </a:solidFill>
                <a:latin typeface="Tw Cen MT" panose="020B0602020104020603" pitchFamily="34" charset="0"/>
              </a:defRPr>
            </a:lvl8pPr>
            <a:lvl9pPr marL="3886200" indent="-228600" eaLnBrk="0" fontAlgn="base" hangingPunct="0">
              <a:spcBef>
                <a:spcPts val="400"/>
              </a:spcBef>
              <a:spcAft>
                <a:spcPct val="0"/>
              </a:spcAft>
              <a:buClr>
                <a:srgbClr val="776A5B"/>
              </a:buClr>
              <a:buSzPct val="65000"/>
              <a:buFont typeface="Wingdings" panose="05000000000000000000" pitchFamily="2" charset="2"/>
              <a:buChar char=""/>
              <a:defRPr sz="2000">
                <a:solidFill>
                  <a:schemeClr val="tx1"/>
                </a:solidFill>
                <a:latin typeface="Tw Cen MT" panose="020B0602020104020603"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altLang="id-ID" sz="1240" b="1" i="0" u="none" strike="noStrike" kern="1200" cap="none" spc="0" normalizeH="0" baseline="0" noProof="0">
                <a:ln>
                  <a:noFill/>
                </a:ln>
                <a:solidFill>
                  <a:prstClr val="black"/>
                </a:solidFill>
                <a:effectLst/>
                <a:uLnTx/>
                <a:uFillTx/>
                <a:latin typeface="Arial" panose="020B0604020202020204" pitchFamily="34" charset="0"/>
                <a:ea typeface="+mn-ea"/>
                <a:cs typeface="+mn-cs"/>
              </a:rPr>
              <a:t>IKU</a:t>
            </a:r>
          </a:p>
        </p:txBody>
      </p:sp>
      <p:sp>
        <p:nvSpPr>
          <p:cNvPr id="46" name="Oval 103"/>
          <p:cNvSpPr>
            <a:spLocks noChangeArrowheads="1"/>
          </p:cNvSpPr>
          <p:nvPr/>
        </p:nvSpPr>
        <p:spPr bwMode="auto">
          <a:xfrm>
            <a:off x="9976524" y="2557574"/>
            <a:ext cx="1181199" cy="377984"/>
          </a:xfrm>
          <a:prstGeom prst="ellipse">
            <a:avLst/>
          </a:prstGeom>
          <a:solidFill>
            <a:schemeClr val="accent1"/>
          </a:solidFill>
          <a:ln w="9525">
            <a:solidFill>
              <a:schemeClr val="tx1"/>
            </a:solidFill>
            <a:round/>
          </a:ln>
        </p:spPr>
        <p:txBody>
          <a:bodyPr wrap="none" anchor="ct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0"/>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0"/>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0"/>
              </a:defRPr>
            </a:lvl3pPr>
            <a:lvl4pPr marL="1600200" indent="-228600">
              <a:spcBef>
                <a:spcPts val="400"/>
              </a:spcBef>
              <a:buClr>
                <a:srgbClr val="B77851"/>
              </a:buClr>
              <a:buSzPct val="75000"/>
              <a:buFont typeface="Wingdings" panose="05000000000000000000" pitchFamily="2" charset="2"/>
              <a:buChar char=""/>
              <a:defRPr sz="2000">
                <a:solidFill>
                  <a:schemeClr val="tx1"/>
                </a:solidFill>
                <a:latin typeface="Tw Cen MT" panose="020B0602020104020603" pitchFamily="34" charset="0"/>
              </a:defRPr>
            </a:lvl4pPr>
            <a:lvl5pPr marL="2057400" indent="-228600">
              <a:spcBef>
                <a:spcPts val="400"/>
              </a:spcBef>
              <a:buClr>
                <a:srgbClr val="776A5B"/>
              </a:buClr>
              <a:buSzPct val="65000"/>
              <a:buFont typeface="Wingdings" panose="05000000000000000000" pitchFamily="2" charset="2"/>
              <a:buChar char=""/>
              <a:defRPr sz="2000">
                <a:solidFill>
                  <a:schemeClr val="tx1"/>
                </a:solidFill>
                <a:latin typeface="Tw Cen MT" panose="020B0602020104020603" pitchFamily="34" charset="0"/>
              </a:defRPr>
            </a:lvl5pPr>
            <a:lvl6pPr marL="2514600" indent="-228600" eaLnBrk="0" fontAlgn="base" hangingPunct="0">
              <a:spcBef>
                <a:spcPts val="400"/>
              </a:spcBef>
              <a:spcAft>
                <a:spcPct val="0"/>
              </a:spcAft>
              <a:buClr>
                <a:srgbClr val="776A5B"/>
              </a:buClr>
              <a:buSzPct val="65000"/>
              <a:buFont typeface="Wingdings" panose="05000000000000000000" pitchFamily="2" charset="2"/>
              <a:buChar char=""/>
              <a:defRPr sz="2000">
                <a:solidFill>
                  <a:schemeClr val="tx1"/>
                </a:solidFill>
                <a:latin typeface="Tw Cen MT" panose="020B0602020104020603" pitchFamily="34" charset="0"/>
              </a:defRPr>
            </a:lvl6pPr>
            <a:lvl7pPr marL="2971800" indent="-228600" eaLnBrk="0" fontAlgn="base" hangingPunct="0">
              <a:spcBef>
                <a:spcPts val="400"/>
              </a:spcBef>
              <a:spcAft>
                <a:spcPct val="0"/>
              </a:spcAft>
              <a:buClr>
                <a:srgbClr val="776A5B"/>
              </a:buClr>
              <a:buSzPct val="65000"/>
              <a:buFont typeface="Wingdings" panose="05000000000000000000" pitchFamily="2" charset="2"/>
              <a:buChar char=""/>
              <a:defRPr sz="2000">
                <a:solidFill>
                  <a:schemeClr val="tx1"/>
                </a:solidFill>
                <a:latin typeface="Tw Cen MT" panose="020B0602020104020603" pitchFamily="34" charset="0"/>
              </a:defRPr>
            </a:lvl7pPr>
            <a:lvl8pPr marL="3429000" indent="-228600" eaLnBrk="0" fontAlgn="base" hangingPunct="0">
              <a:spcBef>
                <a:spcPts val="400"/>
              </a:spcBef>
              <a:spcAft>
                <a:spcPct val="0"/>
              </a:spcAft>
              <a:buClr>
                <a:srgbClr val="776A5B"/>
              </a:buClr>
              <a:buSzPct val="65000"/>
              <a:buFont typeface="Wingdings" panose="05000000000000000000" pitchFamily="2" charset="2"/>
              <a:buChar char=""/>
              <a:defRPr sz="2000">
                <a:solidFill>
                  <a:schemeClr val="tx1"/>
                </a:solidFill>
                <a:latin typeface="Tw Cen MT" panose="020B0602020104020603" pitchFamily="34" charset="0"/>
              </a:defRPr>
            </a:lvl8pPr>
            <a:lvl9pPr marL="3886200" indent="-228600" eaLnBrk="0" fontAlgn="base" hangingPunct="0">
              <a:spcBef>
                <a:spcPts val="400"/>
              </a:spcBef>
              <a:spcAft>
                <a:spcPct val="0"/>
              </a:spcAft>
              <a:buClr>
                <a:srgbClr val="776A5B"/>
              </a:buClr>
              <a:buSzPct val="65000"/>
              <a:buFont typeface="Wingdings" panose="05000000000000000000" pitchFamily="2" charset="2"/>
              <a:buChar char=""/>
              <a:defRPr sz="2000">
                <a:solidFill>
                  <a:schemeClr val="tx1"/>
                </a:solidFill>
                <a:latin typeface="Tw Cen MT" panose="020B0602020104020603"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altLang="id-ID" sz="1240" b="1" i="0" u="none" strike="noStrike" kern="1200" cap="none" spc="0" normalizeH="0" baseline="0" noProof="0">
                <a:ln>
                  <a:noFill/>
                </a:ln>
                <a:solidFill>
                  <a:prstClr val="black"/>
                </a:solidFill>
                <a:effectLst/>
                <a:uLnTx/>
                <a:uFillTx/>
                <a:latin typeface="Arial" panose="020B0604020202020204" pitchFamily="34" charset="0"/>
                <a:ea typeface="+mn-ea"/>
                <a:cs typeface="+mn-cs"/>
              </a:rPr>
              <a:t>IKU</a:t>
            </a:r>
          </a:p>
        </p:txBody>
      </p:sp>
      <p:sp>
        <p:nvSpPr>
          <p:cNvPr id="47" name="Oval 104"/>
          <p:cNvSpPr>
            <a:spLocks noChangeArrowheads="1"/>
          </p:cNvSpPr>
          <p:nvPr/>
        </p:nvSpPr>
        <p:spPr bwMode="auto">
          <a:xfrm>
            <a:off x="10212764" y="1659863"/>
            <a:ext cx="1181199" cy="377984"/>
          </a:xfrm>
          <a:prstGeom prst="ellipse">
            <a:avLst/>
          </a:prstGeom>
          <a:solidFill>
            <a:schemeClr val="accent1"/>
          </a:solidFill>
          <a:ln w="9525">
            <a:solidFill>
              <a:schemeClr val="tx1"/>
            </a:solidFill>
            <a:round/>
          </a:ln>
        </p:spPr>
        <p:txBody>
          <a:bodyPr wrap="none" anchor="ct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0"/>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0"/>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0"/>
              </a:defRPr>
            </a:lvl3pPr>
            <a:lvl4pPr marL="1600200" indent="-228600">
              <a:spcBef>
                <a:spcPts val="400"/>
              </a:spcBef>
              <a:buClr>
                <a:srgbClr val="B77851"/>
              </a:buClr>
              <a:buSzPct val="75000"/>
              <a:buFont typeface="Wingdings" panose="05000000000000000000" pitchFamily="2" charset="2"/>
              <a:buChar char=""/>
              <a:defRPr sz="2000">
                <a:solidFill>
                  <a:schemeClr val="tx1"/>
                </a:solidFill>
                <a:latin typeface="Tw Cen MT" panose="020B0602020104020603" pitchFamily="34" charset="0"/>
              </a:defRPr>
            </a:lvl4pPr>
            <a:lvl5pPr marL="2057400" indent="-228600">
              <a:spcBef>
                <a:spcPts val="400"/>
              </a:spcBef>
              <a:buClr>
                <a:srgbClr val="776A5B"/>
              </a:buClr>
              <a:buSzPct val="65000"/>
              <a:buFont typeface="Wingdings" panose="05000000000000000000" pitchFamily="2" charset="2"/>
              <a:buChar char=""/>
              <a:defRPr sz="2000">
                <a:solidFill>
                  <a:schemeClr val="tx1"/>
                </a:solidFill>
                <a:latin typeface="Tw Cen MT" panose="020B0602020104020603" pitchFamily="34" charset="0"/>
              </a:defRPr>
            </a:lvl5pPr>
            <a:lvl6pPr marL="2514600" indent="-228600" eaLnBrk="0" fontAlgn="base" hangingPunct="0">
              <a:spcBef>
                <a:spcPts val="400"/>
              </a:spcBef>
              <a:spcAft>
                <a:spcPct val="0"/>
              </a:spcAft>
              <a:buClr>
                <a:srgbClr val="776A5B"/>
              </a:buClr>
              <a:buSzPct val="65000"/>
              <a:buFont typeface="Wingdings" panose="05000000000000000000" pitchFamily="2" charset="2"/>
              <a:buChar char=""/>
              <a:defRPr sz="2000">
                <a:solidFill>
                  <a:schemeClr val="tx1"/>
                </a:solidFill>
                <a:latin typeface="Tw Cen MT" panose="020B0602020104020603" pitchFamily="34" charset="0"/>
              </a:defRPr>
            </a:lvl6pPr>
            <a:lvl7pPr marL="2971800" indent="-228600" eaLnBrk="0" fontAlgn="base" hangingPunct="0">
              <a:spcBef>
                <a:spcPts val="400"/>
              </a:spcBef>
              <a:spcAft>
                <a:spcPct val="0"/>
              </a:spcAft>
              <a:buClr>
                <a:srgbClr val="776A5B"/>
              </a:buClr>
              <a:buSzPct val="65000"/>
              <a:buFont typeface="Wingdings" panose="05000000000000000000" pitchFamily="2" charset="2"/>
              <a:buChar char=""/>
              <a:defRPr sz="2000">
                <a:solidFill>
                  <a:schemeClr val="tx1"/>
                </a:solidFill>
                <a:latin typeface="Tw Cen MT" panose="020B0602020104020603" pitchFamily="34" charset="0"/>
              </a:defRPr>
            </a:lvl7pPr>
            <a:lvl8pPr marL="3429000" indent="-228600" eaLnBrk="0" fontAlgn="base" hangingPunct="0">
              <a:spcBef>
                <a:spcPts val="400"/>
              </a:spcBef>
              <a:spcAft>
                <a:spcPct val="0"/>
              </a:spcAft>
              <a:buClr>
                <a:srgbClr val="776A5B"/>
              </a:buClr>
              <a:buSzPct val="65000"/>
              <a:buFont typeface="Wingdings" panose="05000000000000000000" pitchFamily="2" charset="2"/>
              <a:buChar char=""/>
              <a:defRPr sz="2000">
                <a:solidFill>
                  <a:schemeClr val="tx1"/>
                </a:solidFill>
                <a:latin typeface="Tw Cen MT" panose="020B0602020104020603" pitchFamily="34" charset="0"/>
              </a:defRPr>
            </a:lvl8pPr>
            <a:lvl9pPr marL="3886200" indent="-228600" eaLnBrk="0" fontAlgn="base" hangingPunct="0">
              <a:spcBef>
                <a:spcPts val="400"/>
              </a:spcBef>
              <a:spcAft>
                <a:spcPct val="0"/>
              </a:spcAft>
              <a:buClr>
                <a:srgbClr val="776A5B"/>
              </a:buClr>
              <a:buSzPct val="65000"/>
              <a:buFont typeface="Wingdings" panose="05000000000000000000" pitchFamily="2" charset="2"/>
              <a:buChar char=""/>
              <a:defRPr sz="2000">
                <a:solidFill>
                  <a:schemeClr val="tx1"/>
                </a:solidFill>
                <a:latin typeface="Tw Cen MT" panose="020B0602020104020603"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altLang="id-ID" sz="1240" b="1" i="0" u="none" strike="noStrike" kern="1200" cap="none" spc="0" normalizeH="0" baseline="0" noProof="0">
                <a:ln>
                  <a:noFill/>
                </a:ln>
                <a:solidFill>
                  <a:prstClr val="black"/>
                </a:solidFill>
                <a:effectLst/>
                <a:uLnTx/>
                <a:uFillTx/>
                <a:latin typeface="Arial" panose="020B0604020202020204" pitchFamily="34" charset="0"/>
                <a:ea typeface="+mn-ea"/>
                <a:cs typeface="+mn-cs"/>
              </a:rPr>
              <a:t>IKU</a:t>
            </a:r>
          </a:p>
        </p:txBody>
      </p:sp>
      <p:sp>
        <p:nvSpPr>
          <p:cNvPr id="49" name="Slide Number Placeholder 2">
            <a:extLst>
              <a:ext uri="{FF2B5EF4-FFF2-40B4-BE49-F238E27FC236}">
                <a16:creationId xmlns:a16="http://schemas.microsoft.com/office/drawing/2014/main" id="{B8D7A267-F0CA-4C88-A728-FD1D8BE04384}"/>
              </a:ext>
            </a:extLst>
          </p:cNvPr>
          <p:cNvSpPr>
            <a:spLocks noGrp="1"/>
          </p:cNvSpPr>
          <p:nvPr/>
        </p:nvSpPr>
        <p:spPr>
          <a:xfrm>
            <a:off x="7113276" y="5006975"/>
            <a:ext cx="446405" cy="251460"/>
          </a:xfrm>
          <a:prstGeom prst="rect">
            <a:avLst/>
          </a:prstGeom>
          <a:solidFill>
            <a:srgbClr val="F9BE19"/>
          </a:solidFill>
        </p:spPr>
        <p:txBody>
          <a:bodyPr vert="horz" lIns="91365" tIns="45684" rIns="91365" bIns="45684"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32">
              <a:defRPr/>
            </a:pPr>
            <a:fld id="{05502A5B-6024-440D-A5A9-5A109256076E}" type="slidenum">
              <a:rPr lang="en-US" b="1">
                <a:solidFill>
                  <a:schemeClr val="tx1"/>
                </a:solidFill>
                <a:latin typeface="Calibri" panose="020F0502020204030204"/>
              </a:rPr>
              <a:pPr defTabSz="913632">
                <a:defRPr/>
              </a:pPr>
              <a:t>32</a:t>
            </a:fld>
            <a:endParaRPr lang="en-US" b="1">
              <a:solidFill>
                <a:schemeClr val="tx1"/>
              </a:solidFill>
              <a:latin typeface="Calibri" panose="020F0502020204030204"/>
            </a:endParaRPr>
          </a:p>
        </p:txBody>
      </p:sp>
    </p:spTree>
    <p:extLst>
      <p:ext uri="{BB962C8B-B14F-4D97-AF65-F5344CB8AC3E}">
        <p14:creationId xmlns:p14="http://schemas.microsoft.com/office/powerpoint/2010/main" val="23974103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7108" y="791210"/>
            <a:ext cx="7030365" cy="3998595"/>
          </a:xfrm>
          <a:prstGeom prst="rect">
            <a:avLst/>
          </a:prstGeom>
        </p:spPr>
      </p:pic>
      <p:sp>
        <p:nvSpPr>
          <p:cNvPr id="3" name="Title 1"/>
          <p:cNvSpPr>
            <a:spLocks noGrp="1"/>
          </p:cNvSpPr>
          <p:nvPr>
            <p:ph type="title"/>
          </p:nvPr>
        </p:nvSpPr>
        <p:spPr>
          <a:xfrm>
            <a:off x="-3600" y="144000"/>
            <a:ext cx="6520220" cy="344032"/>
          </a:xfrm>
        </p:spPr>
        <p:txBody>
          <a:bodyPr>
            <a:noAutofit/>
          </a:bodyPr>
          <a:lstStyle/>
          <a:p>
            <a:r>
              <a:rPr lang="id-ID" dirty="0"/>
              <a:t>Lanjutan ... </a:t>
            </a:r>
            <a:r>
              <a:rPr lang="en-US" dirty="0"/>
              <a:t>(</a:t>
            </a:r>
            <a:r>
              <a:rPr lang="id-ID" dirty="0">
                <a:sym typeface="+mn-ea"/>
              </a:rPr>
              <a:t>PENYUSUNAN</a:t>
            </a:r>
            <a:r>
              <a:rPr lang="id-ID" dirty="0"/>
              <a:t> INDIKATOR KINERJA</a:t>
            </a:r>
            <a:r>
              <a:rPr lang="en-US" dirty="0"/>
              <a:t>)</a:t>
            </a:r>
            <a:endParaRPr lang="id-ID" dirty="0"/>
          </a:p>
        </p:txBody>
      </p:sp>
      <p:sp>
        <p:nvSpPr>
          <p:cNvPr id="4" name="Slide Number Placeholder 2"/>
          <p:cNvSpPr>
            <a:spLocks noGrp="1"/>
          </p:cNvSpPr>
          <p:nvPr/>
        </p:nvSpPr>
        <p:spPr>
          <a:xfrm>
            <a:off x="7113270" y="5006975"/>
            <a:ext cx="446405" cy="251460"/>
          </a:xfrm>
          <a:prstGeom prst="rect">
            <a:avLst/>
          </a:prstGeom>
          <a:solidFill>
            <a:srgbClr val="F9BE19"/>
          </a:solid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5502A5B-6024-440D-A5A9-5A109256076E}" type="slidenum">
              <a:rPr kumimoji="0" lang="en-US" sz="1200" b="1" i="0" u="none" strike="noStrike" kern="1200" cap="none" spc="0" normalizeH="0" baseline="0" noProof="0" smtClean="0">
                <a:ln>
                  <a:noFill/>
                </a:ln>
                <a:solidFill>
                  <a:schemeClr val="tx1"/>
                </a:solidFill>
                <a:effectLst/>
                <a:uLnTx/>
                <a:uFillTx/>
                <a:latin typeface="Calibri" panose="020F0502020204030204"/>
                <a:ea typeface="+mn-ea"/>
                <a:cs typeface="+mn-cs"/>
              </a:rPr>
              <a:t>33</a:t>
            </a:fld>
            <a:endParaRPr kumimoji="0" lang="en-US" sz="1200" b="1" i="0" u="none" strike="noStrike" kern="1200" cap="none" spc="0" normalizeH="0" baseline="0" noProof="0">
              <a:ln>
                <a:noFill/>
              </a:ln>
              <a:solidFill>
                <a:schemeClr val="tx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9296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1"/>
          <p:cNvSpPr>
            <a:spLocks noGrp="1"/>
          </p:cNvSpPr>
          <p:nvPr>
            <p:ph type="title"/>
          </p:nvPr>
        </p:nvSpPr>
        <p:spPr>
          <a:xfrm>
            <a:off x="-3600" y="144000"/>
            <a:ext cx="7416000" cy="344032"/>
          </a:xfrm>
        </p:spPr>
        <p:txBody>
          <a:bodyPr>
            <a:noAutofit/>
          </a:bodyPr>
          <a:lstStyle/>
          <a:p>
            <a:r>
              <a:rPr lang="id-ID" sz="1600" dirty="0"/>
              <a:t>Lanjutan ... </a:t>
            </a:r>
            <a:r>
              <a:rPr lang="en-US" sz="1600" dirty="0"/>
              <a:t>(</a:t>
            </a:r>
            <a:r>
              <a:rPr lang="id-ID" sz="1600" i="1" dirty="0"/>
              <a:t>CASCADING</a:t>
            </a:r>
            <a:r>
              <a:rPr lang="id-ID" sz="1600" dirty="0"/>
              <a:t> SASARAN PROGRAM &amp; KEGIATAN D</a:t>
            </a:r>
            <a:r>
              <a:rPr lang="en-US" sz="1600" dirty="0"/>
              <a:t>ITJEN PERKERETAAPIAN)</a:t>
            </a:r>
            <a:endParaRPr lang="id-ID" sz="1600" dirty="0"/>
          </a:p>
        </p:txBody>
      </p:sp>
      <p:pic>
        <p:nvPicPr>
          <p:cNvPr id="37" name="Picture 36">
            <a:extLst>
              <a:ext uri="{FF2B5EF4-FFF2-40B4-BE49-F238E27FC236}">
                <a16:creationId xmlns:a16="http://schemas.microsoft.com/office/drawing/2014/main" id="{2D6981AA-3D39-4723-BDC3-978D08A7C9AE}"/>
              </a:ext>
            </a:extLst>
          </p:cNvPr>
          <p:cNvPicPr>
            <a:picLocks noChangeAspect="1"/>
          </p:cNvPicPr>
          <p:nvPr/>
        </p:nvPicPr>
        <p:blipFill>
          <a:blip r:embed="rId2"/>
          <a:stretch>
            <a:fillRect/>
          </a:stretch>
        </p:blipFill>
        <p:spPr>
          <a:xfrm>
            <a:off x="0" y="645974"/>
            <a:ext cx="7559675" cy="4071468"/>
          </a:xfrm>
          <a:prstGeom prst="rect">
            <a:avLst/>
          </a:prstGeom>
        </p:spPr>
      </p:pic>
      <p:sp>
        <p:nvSpPr>
          <p:cNvPr id="4" name="Slide Number Placeholder 2">
            <a:extLst>
              <a:ext uri="{FF2B5EF4-FFF2-40B4-BE49-F238E27FC236}">
                <a16:creationId xmlns:a16="http://schemas.microsoft.com/office/drawing/2014/main" id="{44AAC413-3567-416B-A9F9-CB1CC733F534}"/>
              </a:ext>
            </a:extLst>
          </p:cNvPr>
          <p:cNvSpPr>
            <a:spLocks noGrp="1"/>
          </p:cNvSpPr>
          <p:nvPr/>
        </p:nvSpPr>
        <p:spPr>
          <a:xfrm>
            <a:off x="7113276" y="5006975"/>
            <a:ext cx="446405" cy="251460"/>
          </a:xfrm>
          <a:prstGeom prst="rect">
            <a:avLst/>
          </a:prstGeom>
          <a:solidFill>
            <a:srgbClr val="F9BE19"/>
          </a:solidFill>
        </p:spPr>
        <p:txBody>
          <a:bodyPr vert="horz" lIns="91365" tIns="45684" rIns="91365" bIns="45684"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32">
              <a:defRPr/>
            </a:pPr>
            <a:fld id="{05502A5B-6024-440D-A5A9-5A109256076E}" type="slidenum">
              <a:rPr lang="en-US" b="1">
                <a:solidFill>
                  <a:schemeClr val="tx1"/>
                </a:solidFill>
                <a:latin typeface="Calibri" panose="020F0502020204030204"/>
              </a:rPr>
              <a:pPr defTabSz="913632">
                <a:defRPr/>
              </a:pPr>
              <a:t>34</a:t>
            </a:fld>
            <a:endParaRPr lang="en-US" b="1">
              <a:solidFill>
                <a:schemeClr val="tx1"/>
              </a:solidFill>
              <a:latin typeface="Calibri" panose="020F0502020204030204"/>
            </a:endParaRPr>
          </a:p>
        </p:txBody>
      </p:sp>
    </p:spTree>
    <p:extLst>
      <p:ext uri="{BB962C8B-B14F-4D97-AF65-F5344CB8AC3E}">
        <p14:creationId xmlns:p14="http://schemas.microsoft.com/office/powerpoint/2010/main" val="2011918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1"/>
          <p:cNvSpPr>
            <a:spLocks noGrp="1"/>
          </p:cNvSpPr>
          <p:nvPr>
            <p:ph type="title"/>
          </p:nvPr>
        </p:nvSpPr>
        <p:spPr>
          <a:xfrm>
            <a:off x="-3600" y="144000"/>
            <a:ext cx="7416000" cy="344032"/>
          </a:xfrm>
        </p:spPr>
        <p:txBody>
          <a:bodyPr>
            <a:noAutofit/>
          </a:bodyPr>
          <a:lstStyle/>
          <a:p>
            <a:r>
              <a:rPr lang="id-ID" sz="1600" dirty="0"/>
              <a:t>Lanjutan ... </a:t>
            </a:r>
            <a:r>
              <a:rPr lang="en-US" sz="1600" dirty="0"/>
              <a:t>(INDIKATOR KINERJA </a:t>
            </a:r>
            <a:r>
              <a:rPr lang="id-ID" sz="1600" dirty="0"/>
              <a:t>PROGRAM &amp; </a:t>
            </a:r>
            <a:r>
              <a:rPr lang="en-US" sz="1600" dirty="0"/>
              <a:t>KEGIATAN DITJEN PERKERETAAPIAN)</a:t>
            </a:r>
            <a:endParaRPr lang="id-ID" sz="1600" dirty="0"/>
          </a:p>
        </p:txBody>
      </p:sp>
      <p:pic>
        <p:nvPicPr>
          <p:cNvPr id="6" name="Picture 5">
            <a:extLst>
              <a:ext uri="{FF2B5EF4-FFF2-40B4-BE49-F238E27FC236}">
                <a16:creationId xmlns:a16="http://schemas.microsoft.com/office/drawing/2014/main" id="{F87BE2C7-E18C-4737-BBBC-533E2C190FB1}"/>
              </a:ext>
            </a:extLst>
          </p:cNvPr>
          <p:cNvPicPr>
            <a:picLocks noChangeAspect="1"/>
          </p:cNvPicPr>
          <p:nvPr/>
        </p:nvPicPr>
        <p:blipFill>
          <a:blip r:embed="rId2"/>
          <a:stretch>
            <a:fillRect/>
          </a:stretch>
        </p:blipFill>
        <p:spPr>
          <a:xfrm>
            <a:off x="-1" y="727888"/>
            <a:ext cx="7559675" cy="3835482"/>
          </a:xfrm>
          <a:prstGeom prst="rect">
            <a:avLst/>
          </a:prstGeom>
        </p:spPr>
      </p:pic>
      <p:sp>
        <p:nvSpPr>
          <p:cNvPr id="4" name="Slide Number Placeholder 2">
            <a:extLst>
              <a:ext uri="{FF2B5EF4-FFF2-40B4-BE49-F238E27FC236}">
                <a16:creationId xmlns:a16="http://schemas.microsoft.com/office/drawing/2014/main" id="{ECC0F73E-EBE3-46F0-80F2-27A09EFFD284}"/>
              </a:ext>
            </a:extLst>
          </p:cNvPr>
          <p:cNvSpPr>
            <a:spLocks noGrp="1"/>
          </p:cNvSpPr>
          <p:nvPr/>
        </p:nvSpPr>
        <p:spPr>
          <a:xfrm>
            <a:off x="7113276" y="5006975"/>
            <a:ext cx="446405" cy="251460"/>
          </a:xfrm>
          <a:prstGeom prst="rect">
            <a:avLst/>
          </a:prstGeom>
          <a:solidFill>
            <a:srgbClr val="F9BE19"/>
          </a:solidFill>
        </p:spPr>
        <p:txBody>
          <a:bodyPr vert="horz" lIns="91365" tIns="45684" rIns="91365" bIns="45684"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32">
              <a:defRPr/>
            </a:pPr>
            <a:fld id="{05502A5B-6024-440D-A5A9-5A109256076E}" type="slidenum">
              <a:rPr lang="en-US" b="1">
                <a:solidFill>
                  <a:schemeClr val="tx1"/>
                </a:solidFill>
                <a:latin typeface="Calibri" panose="020F0502020204030204"/>
              </a:rPr>
              <a:pPr defTabSz="913632">
                <a:defRPr/>
              </a:pPr>
              <a:t>35</a:t>
            </a:fld>
            <a:endParaRPr lang="en-US" b="1">
              <a:solidFill>
                <a:schemeClr val="tx1"/>
              </a:solidFill>
              <a:latin typeface="Calibri" panose="020F0502020204030204"/>
            </a:endParaRPr>
          </a:p>
        </p:txBody>
      </p:sp>
    </p:spTree>
    <p:extLst>
      <p:ext uri="{BB962C8B-B14F-4D97-AF65-F5344CB8AC3E}">
        <p14:creationId xmlns:p14="http://schemas.microsoft.com/office/powerpoint/2010/main" val="3365979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A5FF325D-B86F-41A1-AF21-79A1B8B76D3B}"/>
              </a:ext>
            </a:extLst>
          </p:cNvPr>
          <p:cNvGraphicFramePr>
            <a:graphicFrameLocks noGrp="1"/>
          </p:cNvGraphicFramePr>
          <p:nvPr>
            <p:extLst>
              <p:ext uri="{D42A27DB-BD31-4B8C-83A1-F6EECF244321}">
                <p14:modId xmlns:p14="http://schemas.microsoft.com/office/powerpoint/2010/main" val="1954829331"/>
              </p:ext>
            </p:extLst>
          </p:nvPr>
        </p:nvGraphicFramePr>
        <p:xfrm>
          <a:off x="113175" y="480439"/>
          <a:ext cx="7333324" cy="4423782"/>
        </p:xfrm>
        <a:graphic>
          <a:graphicData uri="http://schemas.openxmlformats.org/drawingml/2006/table">
            <a:tbl>
              <a:tblPr firstRow="1" firstCol="1" bandRow="1"/>
              <a:tblGrid>
                <a:gridCol w="1213783">
                  <a:extLst>
                    <a:ext uri="{9D8B030D-6E8A-4147-A177-3AD203B41FA5}">
                      <a16:colId xmlns:a16="http://schemas.microsoft.com/office/drawing/2014/main" val="2818028897"/>
                    </a:ext>
                  </a:extLst>
                </a:gridCol>
                <a:gridCol w="1044000">
                  <a:extLst>
                    <a:ext uri="{9D8B030D-6E8A-4147-A177-3AD203B41FA5}">
                      <a16:colId xmlns:a16="http://schemas.microsoft.com/office/drawing/2014/main" val="64279493"/>
                    </a:ext>
                  </a:extLst>
                </a:gridCol>
                <a:gridCol w="539541">
                  <a:extLst>
                    <a:ext uri="{9D8B030D-6E8A-4147-A177-3AD203B41FA5}">
                      <a16:colId xmlns:a16="http://schemas.microsoft.com/office/drawing/2014/main" val="3686684366"/>
                    </a:ext>
                  </a:extLst>
                </a:gridCol>
                <a:gridCol w="4536000">
                  <a:extLst>
                    <a:ext uri="{9D8B030D-6E8A-4147-A177-3AD203B41FA5}">
                      <a16:colId xmlns:a16="http://schemas.microsoft.com/office/drawing/2014/main" val="20003"/>
                    </a:ext>
                  </a:extLst>
                </a:gridCol>
              </a:tblGrid>
              <a:tr h="278880">
                <a:tc>
                  <a:txBody>
                    <a:bodyPr/>
                    <a:lstStyle/>
                    <a:p>
                      <a:pPr marL="0" algn="ctr" defTabSz="685800" rtl="0" eaLnBrk="1" latinLnBrk="0" hangingPunct="1">
                        <a:spcBef>
                          <a:spcPts val="600"/>
                        </a:spcBef>
                        <a:spcAft>
                          <a:spcPts val="600"/>
                        </a:spcAft>
                      </a:pPr>
                      <a:r>
                        <a:rPr lang="en-US" sz="1000" b="1" kern="1200" dirty="0">
                          <a:solidFill>
                            <a:srgbClr val="000000"/>
                          </a:solidFill>
                          <a:effectLst/>
                          <a:latin typeface="+mn-lt"/>
                          <a:ea typeface="Times New Roman" panose="02020603050405020304" pitchFamily="18" charset="0"/>
                          <a:cs typeface="+mn-cs"/>
                        </a:rPr>
                        <a:t>SASARAN KEGIATAN</a:t>
                      </a:r>
                      <a:endParaRPr lang="en-ID" sz="1000" b="1" kern="1200" dirty="0">
                        <a:solidFill>
                          <a:srgbClr val="000000"/>
                        </a:solidFill>
                        <a:effectLst/>
                        <a:latin typeface="+mn-lt"/>
                        <a:ea typeface="Times New Roman" panose="02020603050405020304" pitchFamily="18" charset="0"/>
                        <a:cs typeface="+mn-cs"/>
                      </a:endParaRPr>
                    </a:p>
                  </a:txBody>
                  <a:tcPr marL="6608" marR="66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marL="0" algn="ctr" defTabSz="685800" rtl="0" eaLnBrk="1" latinLnBrk="0" hangingPunct="1">
                        <a:spcBef>
                          <a:spcPts val="600"/>
                        </a:spcBef>
                        <a:spcAft>
                          <a:spcPts val="600"/>
                        </a:spcAft>
                      </a:pPr>
                      <a:r>
                        <a:rPr lang="en-US" sz="1000" b="1" kern="1200" dirty="0">
                          <a:solidFill>
                            <a:srgbClr val="000000"/>
                          </a:solidFill>
                          <a:effectLst/>
                          <a:latin typeface="+mn-lt"/>
                          <a:ea typeface="Times New Roman" panose="02020603050405020304" pitchFamily="18" charset="0"/>
                          <a:cs typeface="+mn-cs"/>
                        </a:rPr>
                        <a:t>INDIKATOR KINERJA KEGIATAN</a:t>
                      </a:r>
                      <a:endParaRPr lang="en-ID" sz="1000" b="1" kern="1200" dirty="0">
                        <a:solidFill>
                          <a:srgbClr val="000000"/>
                        </a:solidFill>
                        <a:effectLst/>
                        <a:latin typeface="+mn-lt"/>
                        <a:ea typeface="Times New Roman" panose="02020603050405020304" pitchFamily="18" charset="0"/>
                        <a:cs typeface="+mn-cs"/>
                      </a:endParaRPr>
                    </a:p>
                  </a:txBody>
                  <a:tcPr marL="6608" marR="66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marL="0" algn="ctr" defTabSz="685800" rtl="0" eaLnBrk="1" latinLnBrk="0" hangingPunct="1">
                        <a:spcBef>
                          <a:spcPts val="600"/>
                        </a:spcBef>
                        <a:spcAft>
                          <a:spcPts val="600"/>
                        </a:spcAft>
                      </a:pPr>
                      <a:r>
                        <a:rPr lang="en-US" sz="1000" b="1" kern="1200" dirty="0">
                          <a:solidFill>
                            <a:srgbClr val="000000"/>
                          </a:solidFill>
                          <a:effectLst/>
                          <a:latin typeface="+mn-lt"/>
                          <a:ea typeface="Times New Roman" panose="02020603050405020304" pitchFamily="18" charset="0"/>
                          <a:cs typeface="+mn-cs"/>
                        </a:rPr>
                        <a:t>SATUAN</a:t>
                      </a:r>
                      <a:endParaRPr lang="en-ID" sz="1000" b="1" kern="1200" dirty="0">
                        <a:solidFill>
                          <a:srgbClr val="000000"/>
                        </a:solidFill>
                        <a:effectLst/>
                        <a:latin typeface="+mn-lt"/>
                        <a:ea typeface="Times New Roman" panose="02020603050405020304" pitchFamily="18" charset="0"/>
                        <a:cs typeface="+mn-cs"/>
                      </a:endParaRPr>
                    </a:p>
                  </a:txBody>
                  <a:tcPr marL="6608" marR="66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D" sz="1000" b="1" kern="1200" dirty="0">
                          <a:solidFill>
                            <a:srgbClr val="000000"/>
                          </a:solidFill>
                          <a:effectLst/>
                          <a:latin typeface="+mn-lt"/>
                          <a:ea typeface="Times New Roman" panose="02020603050405020304" pitchFamily="18" charset="0"/>
                          <a:cs typeface="+mn-cs"/>
                        </a:rPr>
                        <a:t>MANUAL IKU</a:t>
                      </a:r>
                    </a:p>
                  </a:txBody>
                  <a:tcPr marL="6608" marR="66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0001"/>
                  </a:ext>
                </a:extLst>
              </a:tr>
              <a:tr h="1764000">
                <a:tc>
                  <a:txBody>
                    <a:bodyPr/>
                    <a:lstStyle/>
                    <a:p>
                      <a:pPr algn="ctr">
                        <a:spcBef>
                          <a:spcPts val="0"/>
                        </a:spcBef>
                        <a:spcAft>
                          <a:spcPts val="300"/>
                        </a:spcAft>
                      </a:pPr>
                      <a:r>
                        <a:rPr lang="en-ID" sz="900" kern="1200" dirty="0">
                          <a:solidFill>
                            <a:schemeClr val="tx1"/>
                          </a:solidFill>
                          <a:latin typeface="+mn-lt"/>
                          <a:ea typeface="+mn-ea"/>
                          <a:cs typeface="+mn-cs"/>
                        </a:rPr>
                        <a:t>SP1 </a:t>
                      </a:r>
                      <a:r>
                        <a:rPr lang="en-ID" sz="900" kern="1200" dirty="0" err="1">
                          <a:solidFill>
                            <a:schemeClr val="tx1"/>
                          </a:solidFill>
                          <a:latin typeface="+mn-lt"/>
                          <a:ea typeface="+mn-ea"/>
                          <a:cs typeface="+mn-cs"/>
                        </a:rPr>
                        <a:t>Konektivitas</a:t>
                      </a:r>
                      <a:r>
                        <a:rPr lang="en-ID" sz="900" kern="1200" dirty="0">
                          <a:solidFill>
                            <a:schemeClr val="tx1"/>
                          </a:solidFill>
                          <a:latin typeface="+mn-lt"/>
                          <a:ea typeface="+mn-ea"/>
                          <a:cs typeface="+mn-cs"/>
                        </a:rPr>
                        <a:t> </a:t>
                      </a:r>
                    </a:p>
                    <a:p>
                      <a:pPr algn="ctr">
                        <a:spcBef>
                          <a:spcPts val="0"/>
                        </a:spcBef>
                        <a:spcAft>
                          <a:spcPts val="300"/>
                        </a:spcAft>
                      </a:pPr>
                      <a:r>
                        <a:rPr lang="en-ID" sz="900" kern="1200" dirty="0" err="1">
                          <a:solidFill>
                            <a:schemeClr val="tx1"/>
                          </a:solidFill>
                          <a:latin typeface="+mn-lt"/>
                          <a:ea typeface="+mn-ea"/>
                          <a:cs typeface="+mn-cs"/>
                        </a:rPr>
                        <a:t>jaringan</a:t>
                      </a:r>
                      <a:r>
                        <a:rPr lang="en-ID" sz="900" kern="1200" dirty="0">
                          <a:solidFill>
                            <a:schemeClr val="tx1"/>
                          </a:solidFill>
                          <a:latin typeface="+mn-lt"/>
                          <a:ea typeface="+mn-ea"/>
                          <a:cs typeface="+mn-cs"/>
                        </a:rPr>
                        <a:t> </a:t>
                      </a:r>
                    </a:p>
                    <a:p>
                      <a:pPr algn="ctr">
                        <a:spcBef>
                          <a:spcPts val="0"/>
                        </a:spcBef>
                        <a:spcAft>
                          <a:spcPts val="300"/>
                        </a:spcAft>
                      </a:pPr>
                      <a:r>
                        <a:rPr lang="en-ID" sz="900" kern="1200" dirty="0" err="1">
                          <a:solidFill>
                            <a:schemeClr val="tx1"/>
                          </a:solidFill>
                          <a:latin typeface="+mn-lt"/>
                          <a:ea typeface="+mn-ea"/>
                          <a:cs typeface="+mn-cs"/>
                        </a:rPr>
                        <a:t>perkeretaapian</a:t>
                      </a:r>
                      <a:r>
                        <a:rPr lang="en-ID" sz="900" kern="1200" dirty="0">
                          <a:solidFill>
                            <a:schemeClr val="tx1"/>
                          </a:solidFill>
                          <a:latin typeface="+mn-lt"/>
                          <a:ea typeface="+mn-ea"/>
                          <a:cs typeface="+mn-cs"/>
                        </a:rPr>
                        <a:t> </a:t>
                      </a:r>
                    </a:p>
                    <a:p>
                      <a:pPr algn="ctr">
                        <a:spcBef>
                          <a:spcPts val="0"/>
                        </a:spcBef>
                        <a:spcAft>
                          <a:spcPts val="300"/>
                        </a:spcAft>
                      </a:pPr>
                      <a:r>
                        <a:rPr lang="en-ID" sz="900" kern="1200" dirty="0" err="1">
                          <a:solidFill>
                            <a:schemeClr val="tx1"/>
                          </a:solidFill>
                          <a:latin typeface="+mn-lt"/>
                          <a:ea typeface="+mn-ea"/>
                          <a:cs typeface="+mn-cs"/>
                        </a:rPr>
                        <a:t>nasional</a:t>
                      </a:r>
                      <a:r>
                        <a:rPr lang="en-ID" sz="900" kern="1200" dirty="0">
                          <a:solidFill>
                            <a:schemeClr val="tx1"/>
                          </a:solidFill>
                          <a:latin typeface="+mn-lt"/>
                          <a:ea typeface="+mn-ea"/>
                          <a:cs typeface="+mn-cs"/>
                        </a:rPr>
                        <a:t> yang </a:t>
                      </a:r>
                    </a:p>
                    <a:p>
                      <a:pPr algn="ctr">
                        <a:spcBef>
                          <a:spcPts val="0"/>
                        </a:spcBef>
                        <a:spcAft>
                          <a:spcPts val="300"/>
                        </a:spcAft>
                      </a:pPr>
                      <a:r>
                        <a:rPr lang="en-ID" sz="900" kern="1200" dirty="0" err="1">
                          <a:solidFill>
                            <a:schemeClr val="tx1"/>
                          </a:solidFill>
                          <a:latin typeface="+mn-lt"/>
                          <a:ea typeface="+mn-ea"/>
                          <a:cs typeface="+mn-cs"/>
                        </a:rPr>
                        <a:t>diwujudkan</a:t>
                      </a:r>
                      <a:r>
                        <a:rPr lang="en-ID" sz="900" kern="1200" dirty="0">
                          <a:solidFill>
                            <a:schemeClr val="tx1"/>
                          </a:solidFill>
                          <a:latin typeface="+mn-lt"/>
                          <a:ea typeface="+mn-ea"/>
                          <a:cs typeface="+mn-cs"/>
                        </a:rPr>
                        <a:t> </a:t>
                      </a:r>
                    </a:p>
                    <a:p>
                      <a:pPr algn="ctr">
                        <a:spcBef>
                          <a:spcPts val="0"/>
                        </a:spcBef>
                        <a:spcAft>
                          <a:spcPts val="300"/>
                        </a:spcAft>
                      </a:pPr>
                      <a:r>
                        <a:rPr lang="en-ID" sz="900" kern="1200" dirty="0" err="1">
                          <a:solidFill>
                            <a:schemeClr val="tx1"/>
                          </a:solidFill>
                          <a:latin typeface="+mn-lt"/>
                          <a:ea typeface="+mn-ea"/>
                          <a:cs typeface="+mn-cs"/>
                        </a:rPr>
                        <a:t>dalamPenyediaan</a:t>
                      </a:r>
                      <a:r>
                        <a:rPr lang="en-ID" sz="900" kern="1200" dirty="0">
                          <a:solidFill>
                            <a:schemeClr val="tx1"/>
                          </a:solidFill>
                          <a:latin typeface="+mn-lt"/>
                          <a:ea typeface="+mn-ea"/>
                          <a:cs typeface="+mn-cs"/>
                        </a:rPr>
                        <a:t> </a:t>
                      </a:r>
                    </a:p>
                    <a:p>
                      <a:pPr algn="ctr">
                        <a:spcBef>
                          <a:spcPts val="0"/>
                        </a:spcBef>
                        <a:spcAft>
                          <a:spcPts val="300"/>
                        </a:spcAft>
                      </a:pPr>
                      <a:r>
                        <a:rPr lang="en-ID" sz="900" kern="1200" dirty="0" err="1">
                          <a:solidFill>
                            <a:schemeClr val="tx1"/>
                          </a:solidFill>
                          <a:latin typeface="+mn-lt"/>
                          <a:ea typeface="+mn-ea"/>
                          <a:cs typeface="+mn-cs"/>
                        </a:rPr>
                        <a:t>Infrastruktur</a:t>
                      </a:r>
                      <a:endParaRPr lang="en-ID" sz="900" kern="1200" dirty="0">
                        <a:solidFill>
                          <a:schemeClr val="tx1"/>
                        </a:solidFill>
                        <a:latin typeface="+mn-lt"/>
                        <a:ea typeface="+mn-ea"/>
                        <a:cs typeface="+mn-cs"/>
                      </a:endParaRPr>
                    </a:p>
                  </a:txBody>
                  <a:tcPr marL="6608" marR="66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0"/>
                        </a:spcBef>
                        <a:spcAft>
                          <a:spcPts val="300"/>
                        </a:spcAft>
                      </a:pPr>
                      <a:r>
                        <a:rPr lang="fi-FI" sz="900" kern="1200" dirty="0">
                          <a:solidFill>
                            <a:schemeClr val="tx1"/>
                          </a:solidFill>
                          <a:latin typeface="+mn-lt"/>
                          <a:ea typeface="+mn-ea"/>
                          <a:cs typeface="+mn-cs"/>
                        </a:rPr>
                        <a:t>IK1 Rasio </a:t>
                      </a:r>
                      <a:r>
                        <a:rPr lang="fi-FI" sz="900" kern="1200" baseline="0" dirty="0">
                          <a:solidFill>
                            <a:schemeClr val="tx1"/>
                          </a:solidFill>
                          <a:latin typeface="+mn-lt"/>
                          <a:ea typeface="+mn-ea"/>
                          <a:cs typeface="+mn-cs"/>
                        </a:rPr>
                        <a:t> </a:t>
                      </a:r>
                      <a:r>
                        <a:rPr lang="fi-FI" sz="900" kern="1200" dirty="0">
                          <a:solidFill>
                            <a:schemeClr val="tx1"/>
                          </a:solidFill>
                          <a:latin typeface="+mn-lt"/>
                          <a:ea typeface="+mn-ea"/>
                          <a:cs typeface="+mn-cs"/>
                        </a:rPr>
                        <a:t>Konektivitas Antar Wilayah</a:t>
                      </a:r>
                      <a:endParaRPr lang="en-ID" sz="900" kern="1200" dirty="0">
                        <a:solidFill>
                          <a:schemeClr val="tx1"/>
                        </a:solidFill>
                        <a:latin typeface="+mn-lt"/>
                        <a:ea typeface="+mn-ea"/>
                        <a:cs typeface="+mn-cs"/>
                      </a:endParaRPr>
                    </a:p>
                  </a:txBody>
                  <a:tcPr marL="6608" marR="66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0"/>
                        </a:spcBef>
                        <a:spcAft>
                          <a:spcPts val="300"/>
                        </a:spcAft>
                      </a:pPr>
                      <a:r>
                        <a:rPr lang="en-ID" sz="900" kern="1200" dirty="0" err="1">
                          <a:solidFill>
                            <a:schemeClr val="tx1"/>
                          </a:solidFill>
                          <a:latin typeface="+mn-lt"/>
                          <a:ea typeface="+mn-ea"/>
                          <a:cs typeface="+mn-cs"/>
                        </a:rPr>
                        <a:t>Rasio</a:t>
                      </a:r>
                      <a:endParaRPr lang="en-ID" sz="900" kern="1200" dirty="0">
                        <a:solidFill>
                          <a:schemeClr val="tx1"/>
                        </a:solidFill>
                        <a:latin typeface="+mn-lt"/>
                        <a:ea typeface="+mn-ea"/>
                        <a:cs typeface="+mn-cs"/>
                      </a:endParaRPr>
                    </a:p>
                  </a:txBody>
                  <a:tcPr marL="6608" marR="66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300"/>
                        </a:spcAft>
                        <a:buClrTx/>
                        <a:buSzTx/>
                        <a:buFontTx/>
                        <a:buNone/>
                        <a:tabLst/>
                        <a:defRPr/>
                      </a:pPr>
                      <a:r>
                        <a:rPr lang="en-ID" sz="900" kern="1200" dirty="0" err="1">
                          <a:solidFill>
                            <a:schemeClr val="tx1"/>
                          </a:solidFill>
                          <a:latin typeface="+mn-lt"/>
                          <a:ea typeface="+mn-ea"/>
                          <a:cs typeface="+mn-cs"/>
                        </a:rPr>
                        <a:t>Perbandingan</a:t>
                      </a:r>
                      <a:r>
                        <a:rPr lang="en-ID" sz="900" kern="1200" dirty="0">
                          <a:solidFill>
                            <a:schemeClr val="tx1"/>
                          </a:solidFill>
                          <a:latin typeface="+mn-lt"/>
                          <a:ea typeface="+mn-ea"/>
                          <a:cs typeface="+mn-cs"/>
                        </a:rPr>
                        <a:t> </a:t>
                      </a:r>
                      <a:r>
                        <a:rPr lang="en-ID" sz="900" kern="1200" dirty="0" err="1">
                          <a:solidFill>
                            <a:schemeClr val="tx1"/>
                          </a:solidFill>
                          <a:latin typeface="+mn-lt"/>
                          <a:ea typeface="+mn-ea"/>
                          <a:cs typeface="+mn-cs"/>
                        </a:rPr>
                        <a:t>antara</a:t>
                      </a:r>
                      <a:r>
                        <a:rPr lang="en-ID" sz="900" kern="1200" dirty="0">
                          <a:solidFill>
                            <a:schemeClr val="tx1"/>
                          </a:solidFill>
                          <a:latin typeface="+mn-lt"/>
                          <a:ea typeface="+mn-ea"/>
                          <a:cs typeface="+mn-cs"/>
                        </a:rPr>
                        <a:t> </a:t>
                      </a:r>
                      <a:r>
                        <a:rPr lang="en-ID" sz="900" kern="1200" dirty="0" err="1">
                          <a:solidFill>
                            <a:schemeClr val="tx1"/>
                          </a:solidFill>
                          <a:latin typeface="+mn-lt"/>
                          <a:ea typeface="+mn-ea"/>
                          <a:cs typeface="+mn-cs"/>
                        </a:rPr>
                        <a:t>jumlah</a:t>
                      </a:r>
                      <a:r>
                        <a:rPr lang="en-ID" sz="900" kern="1200" dirty="0">
                          <a:solidFill>
                            <a:schemeClr val="tx1"/>
                          </a:solidFill>
                          <a:latin typeface="+mn-lt"/>
                          <a:ea typeface="+mn-ea"/>
                          <a:cs typeface="+mn-cs"/>
                        </a:rPr>
                        <a:t> PKN/PKW/</a:t>
                      </a:r>
                      <a:r>
                        <a:rPr lang="en-ID" sz="900" kern="1200" dirty="0" err="1">
                          <a:solidFill>
                            <a:schemeClr val="tx1"/>
                          </a:solidFill>
                          <a:latin typeface="+mn-lt"/>
                          <a:ea typeface="+mn-ea"/>
                          <a:cs typeface="+mn-cs"/>
                        </a:rPr>
                        <a:t>Simpul</a:t>
                      </a:r>
                      <a:r>
                        <a:rPr lang="en-ID" sz="900" kern="1200" dirty="0">
                          <a:solidFill>
                            <a:schemeClr val="tx1"/>
                          </a:solidFill>
                          <a:latin typeface="+mn-lt"/>
                          <a:ea typeface="+mn-ea"/>
                          <a:cs typeface="+mn-cs"/>
                        </a:rPr>
                        <a:t> </a:t>
                      </a:r>
                      <a:r>
                        <a:rPr lang="en-ID" sz="900" kern="1200" dirty="0" err="1">
                          <a:solidFill>
                            <a:schemeClr val="tx1"/>
                          </a:solidFill>
                          <a:latin typeface="+mn-lt"/>
                          <a:ea typeface="+mn-ea"/>
                          <a:cs typeface="+mn-cs"/>
                        </a:rPr>
                        <a:t>Transportasi</a:t>
                      </a:r>
                      <a:r>
                        <a:rPr lang="en-ID" sz="900" kern="1200" dirty="0">
                          <a:solidFill>
                            <a:schemeClr val="tx1"/>
                          </a:solidFill>
                          <a:latin typeface="+mn-lt"/>
                          <a:ea typeface="+mn-ea"/>
                          <a:cs typeface="+mn-cs"/>
                        </a:rPr>
                        <a:t>/</a:t>
                      </a:r>
                      <a:r>
                        <a:rPr lang="en-ID" sz="900" kern="1200" dirty="0" err="1">
                          <a:solidFill>
                            <a:schemeClr val="tx1"/>
                          </a:solidFill>
                          <a:latin typeface="+mn-lt"/>
                          <a:ea typeface="+mn-ea"/>
                          <a:cs typeface="+mn-cs"/>
                        </a:rPr>
                        <a:t>Kawasan</a:t>
                      </a:r>
                      <a:r>
                        <a:rPr lang="en-ID" sz="900" kern="1200" dirty="0">
                          <a:solidFill>
                            <a:schemeClr val="tx1"/>
                          </a:solidFill>
                          <a:latin typeface="+mn-lt"/>
                          <a:ea typeface="+mn-ea"/>
                          <a:cs typeface="+mn-cs"/>
                        </a:rPr>
                        <a:t> </a:t>
                      </a:r>
                      <a:r>
                        <a:rPr lang="en-ID" sz="900" kern="1200" dirty="0" err="1">
                          <a:solidFill>
                            <a:schemeClr val="tx1"/>
                          </a:solidFill>
                          <a:latin typeface="+mn-lt"/>
                          <a:ea typeface="+mn-ea"/>
                          <a:cs typeface="+mn-cs"/>
                        </a:rPr>
                        <a:t>Strategis</a:t>
                      </a:r>
                      <a:r>
                        <a:rPr lang="en-ID" sz="900" kern="1200" dirty="0">
                          <a:solidFill>
                            <a:schemeClr val="tx1"/>
                          </a:solidFill>
                          <a:latin typeface="+mn-lt"/>
                          <a:ea typeface="+mn-ea"/>
                          <a:cs typeface="+mn-cs"/>
                        </a:rPr>
                        <a:t> </a:t>
                      </a:r>
                      <a:r>
                        <a:rPr lang="en-ID" sz="900" kern="1200" dirty="0" err="1">
                          <a:solidFill>
                            <a:schemeClr val="tx1"/>
                          </a:solidFill>
                          <a:latin typeface="+mn-lt"/>
                          <a:ea typeface="+mn-ea"/>
                          <a:cs typeface="+mn-cs"/>
                        </a:rPr>
                        <a:t>Nasional</a:t>
                      </a:r>
                      <a:r>
                        <a:rPr lang="en-ID" sz="900" kern="1200" dirty="0">
                          <a:solidFill>
                            <a:schemeClr val="tx1"/>
                          </a:solidFill>
                          <a:latin typeface="+mn-lt"/>
                          <a:ea typeface="+mn-ea"/>
                          <a:cs typeface="+mn-cs"/>
                        </a:rPr>
                        <a:t> yang </a:t>
                      </a:r>
                      <a:r>
                        <a:rPr lang="en-ID" sz="900" kern="1200" dirty="0" err="1">
                          <a:solidFill>
                            <a:schemeClr val="tx1"/>
                          </a:solidFill>
                          <a:latin typeface="+mn-lt"/>
                          <a:ea typeface="+mn-ea"/>
                          <a:cs typeface="+mn-cs"/>
                        </a:rPr>
                        <a:t>terhubungan</a:t>
                      </a:r>
                      <a:r>
                        <a:rPr lang="en-ID" sz="900" kern="1200" dirty="0">
                          <a:solidFill>
                            <a:schemeClr val="tx1"/>
                          </a:solidFill>
                          <a:latin typeface="+mn-lt"/>
                          <a:ea typeface="+mn-ea"/>
                          <a:cs typeface="+mn-cs"/>
                        </a:rPr>
                        <a:t> </a:t>
                      </a:r>
                      <a:r>
                        <a:rPr lang="en-ID" sz="900" kern="1200" dirty="0" err="1">
                          <a:solidFill>
                            <a:schemeClr val="tx1"/>
                          </a:solidFill>
                          <a:latin typeface="+mn-lt"/>
                          <a:ea typeface="+mn-ea"/>
                          <a:cs typeface="+mn-cs"/>
                        </a:rPr>
                        <a:t>dengan</a:t>
                      </a:r>
                      <a:r>
                        <a:rPr lang="en-ID" sz="900" kern="1200" dirty="0">
                          <a:solidFill>
                            <a:schemeClr val="tx1"/>
                          </a:solidFill>
                          <a:latin typeface="+mn-lt"/>
                          <a:ea typeface="+mn-ea"/>
                          <a:cs typeface="+mn-cs"/>
                        </a:rPr>
                        <a:t> </a:t>
                      </a:r>
                      <a:r>
                        <a:rPr lang="en-ID" sz="900" kern="1200" dirty="0" err="1">
                          <a:solidFill>
                            <a:schemeClr val="tx1"/>
                          </a:solidFill>
                          <a:latin typeface="+mn-lt"/>
                          <a:ea typeface="+mn-ea"/>
                          <a:cs typeface="+mn-cs"/>
                        </a:rPr>
                        <a:t>jalur</a:t>
                      </a:r>
                      <a:r>
                        <a:rPr lang="en-ID" sz="900" kern="1200" dirty="0">
                          <a:solidFill>
                            <a:schemeClr val="tx1"/>
                          </a:solidFill>
                          <a:latin typeface="+mn-lt"/>
                          <a:ea typeface="+mn-ea"/>
                          <a:cs typeface="+mn-cs"/>
                        </a:rPr>
                        <a:t> KA </a:t>
                      </a:r>
                      <a:r>
                        <a:rPr lang="en-ID" sz="900" kern="1200" dirty="0" err="1">
                          <a:solidFill>
                            <a:schemeClr val="tx1"/>
                          </a:solidFill>
                          <a:latin typeface="+mn-lt"/>
                          <a:ea typeface="+mn-ea"/>
                          <a:cs typeface="+mn-cs"/>
                        </a:rPr>
                        <a:t>s.d</a:t>
                      </a:r>
                      <a:r>
                        <a:rPr lang="en-ID" sz="900" kern="1200" dirty="0">
                          <a:solidFill>
                            <a:schemeClr val="tx1"/>
                          </a:solidFill>
                          <a:latin typeface="+mn-lt"/>
                          <a:ea typeface="+mn-ea"/>
                          <a:cs typeface="+mn-cs"/>
                        </a:rPr>
                        <a:t> </a:t>
                      </a:r>
                      <a:r>
                        <a:rPr lang="en-ID" sz="900" kern="1200" dirty="0" err="1">
                          <a:solidFill>
                            <a:schemeClr val="tx1"/>
                          </a:solidFill>
                          <a:latin typeface="+mn-lt"/>
                          <a:ea typeface="+mn-ea"/>
                          <a:cs typeface="+mn-cs"/>
                        </a:rPr>
                        <a:t>tahun</a:t>
                      </a:r>
                      <a:r>
                        <a:rPr lang="en-ID" sz="900" kern="1200" dirty="0">
                          <a:solidFill>
                            <a:schemeClr val="tx1"/>
                          </a:solidFill>
                          <a:latin typeface="+mn-lt"/>
                          <a:ea typeface="+mn-ea"/>
                          <a:cs typeface="+mn-cs"/>
                        </a:rPr>
                        <a:t> </a:t>
                      </a:r>
                      <a:r>
                        <a:rPr lang="en-ID" sz="900" kern="1200" dirty="0" err="1">
                          <a:solidFill>
                            <a:schemeClr val="tx1"/>
                          </a:solidFill>
                          <a:latin typeface="+mn-lt"/>
                          <a:ea typeface="+mn-ea"/>
                          <a:cs typeface="+mn-cs"/>
                        </a:rPr>
                        <a:t>berjalan</a:t>
                      </a:r>
                      <a:r>
                        <a:rPr lang="en-ID" sz="900" kern="1200" dirty="0">
                          <a:solidFill>
                            <a:schemeClr val="tx1"/>
                          </a:solidFill>
                          <a:latin typeface="+mn-lt"/>
                          <a:ea typeface="+mn-ea"/>
                          <a:cs typeface="+mn-cs"/>
                        </a:rPr>
                        <a:t> </a:t>
                      </a:r>
                      <a:r>
                        <a:rPr lang="en-ID" sz="900" kern="1200" dirty="0" err="1">
                          <a:solidFill>
                            <a:schemeClr val="tx1"/>
                          </a:solidFill>
                          <a:latin typeface="+mn-lt"/>
                          <a:ea typeface="+mn-ea"/>
                          <a:cs typeface="+mn-cs"/>
                        </a:rPr>
                        <a:t>dengan</a:t>
                      </a:r>
                      <a:r>
                        <a:rPr lang="en-ID" sz="900" kern="1200" dirty="0">
                          <a:solidFill>
                            <a:schemeClr val="tx1"/>
                          </a:solidFill>
                          <a:latin typeface="+mn-lt"/>
                          <a:ea typeface="+mn-ea"/>
                          <a:cs typeface="+mn-cs"/>
                        </a:rPr>
                        <a:t> </a:t>
                      </a:r>
                      <a:r>
                        <a:rPr lang="en-ID" sz="900" kern="1200" dirty="0" err="1">
                          <a:solidFill>
                            <a:schemeClr val="tx1"/>
                          </a:solidFill>
                          <a:latin typeface="+mn-lt"/>
                          <a:ea typeface="+mn-ea"/>
                          <a:cs typeface="+mn-cs"/>
                        </a:rPr>
                        <a:t>rencana</a:t>
                      </a:r>
                      <a:r>
                        <a:rPr lang="en-ID" sz="900" kern="1200" dirty="0">
                          <a:solidFill>
                            <a:schemeClr val="tx1"/>
                          </a:solidFill>
                          <a:latin typeface="+mn-lt"/>
                          <a:ea typeface="+mn-ea"/>
                          <a:cs typeface="+mn-cs"/>
                        </a:rPr>
                        <a:t> PKN/PKW/</a:t>
                      </a:r>
                      <a:r>
                        <a:rPr lang="en-ID" sz="900" kern="1200" dirty="0" err="1">
                          <a:solidFill>
                            <a:schemeClr val="tx1"/>
                          </a:solidFill>
                          <a:latin typeface="+mn-lt"/>
                          <a:ea typeface="+mn-ea"/>
                          <a:cs typeface="+mn-cs"/>
                        </a:rPr>
                        <a:t>Simpul</a:t>
                      </a:r>
                      <a:r>
                        <a:rPr lang="en-ID" sz="900" kern="1200" dirty="0">
                          <a:solidFill>
                            <a:schemeClr val="tx1"/>
                          </a:solidFill>
                          <a:latin typeface="+mn-lt"/>
                          <a:ea typeface="+mn-ea"/>
                          <a:cs typeface="+mn-cs"/>
                        </a:rPr>
                        <a:t> </a:t>
                      </a:r>
                      <a:r>
                        <a:rPr lang="en-ID" sz="900" kern="1200" dirty="0" err="1">
                          <a:solidFill>
                            <a:schemeClr val="tx1"/>
                          </a:solidFill>
                          <a:latin typeface="+mn-lt"/>
                          <a:ea typeface="+mn-ea"/>
                          <a:cs typeface="+mn-cs"/>
                        </a:rPr>
                        <a:t>Transportasi</a:t>
                      </a:r>
                      <a:r>
                        <a:rPr lang="en-ID" sz="900" kern="1200" dirty="0">
                          <a:solidFill>
                            <a:schemeClr val="tx1"/>
                          </a:solidFill>
                          <a:latin typeface="+mn-lt"/>
                          <a:ea typeface="+mn-ea"/>
                          <a:cs typeface="+mn-cs"/>
                        </a:rPr>
                        <a:t>/</a:t>
                      </a:r>
                      <a:r>
                        <a:rPr lang="en-ID" sz="900" kern="1200" dirty="0" err="1">
                          <a:solidFill>
                            <a:schemeClr val="tx1"/>
                          </a:solidFill>
                          <a:latin typeface="+mn-lt"/>
                          <a:ea typeface="+mn-ea"/>
                          <a:cs typeface="+mn-cs"/>
                        </a:rPr>
                        <a:t>Kawasan</a:t>
                      </a:r>
                      <a:r>
                        <a:rPr lang="en-ID" sz="900" kern="1200" dirty="0">
                          <a:solidFill>
                            <a:schemeClr val="tx1"/>
                          </a:solidFill>
                          <a:latin typeface="+mn-lt"/>
                          <a:ea typeface="+mn-ea"/>
                          <a:cs typeface="+mn-cs"/>
                        </a:rPr>
                        <a:t> </a:t>
                      </a:r>
                      <a:r>
                        <a:rPr lang="en-ID" sz="900" kern="1200" dirty="0" err="1">
                          <a:solidFill>
                            <a:schemeClr val="tx1"/>
                          </a:solidFill>
                          <a:latin typeface="+mn-lt"/>
                          <a:ea typeface="+mn-ea"/>
                          <a:cs typeface="+mn-cs"/>
                        </a:rPr>
                        <a:t>Strategis</a:t>
                      </a:r>
                      <a:r>
                        <a:rPr lang="en-ID" sz="900" kern="1200" dirty="0">
                          <a:solidFill>
                            <a:schemeClr val="tx1"/>
                          </a:solidFill>
                          <a:latin typeface="+mn-lt"/>
                          <a:ea typeface="+mn-ea"/>
                          <a:cs typeface="+mn-cs"/>
                        </a:rPr>
                        <a:t> </a:t>
                      </a:r>
                      <a:r>
                        <a:rPr lang="en-ID" sz="900" kern="1200" dirty="0" err="1">
                          <a:solidFill>
                            <a:schemeClr val="tx1"/>
                          </a:solidFill>
                          <a:latin typeface="+mn-lt"/>
                          <a:ea typeface="+mn-ea"/>
                          <a:cs typeface="+mn-cs"/>
                        </a:rPr>
                        <a:t>Nasional</a:t>
                      </a:r>
                      <a:r>
                        <a:rPr lang="en-ID" sz="900" kern="1200" dirty="0">
                          <a:solidFill>
                            <a:schemeClr val="tx1"/>
                          </a:solidFill>
                          <a:latin typeface="+mn-lt"/>
                          <a:ea typeface="+mn-ea"/>
                          <a:cs typeface="+mn-cs"/>
                        </a:rPr>
                        <a:t> yang </a:t>
                      </a:r>
                      <a:r>
                        <a:rPr lang="en-ID" sz="900" kern="1200" dirty="0" err="1">
                          <a:solidFill>
                            <a:schemeClr val="tx1"/>
                          </a:solidFill>
                          <a:latin typeface="+mn-lt"/>
                          <a:ea typeface="+mn-ea"/>
                          <a:cs typeface="+mn-cs"/>
                        </a:rPr>
                        <a:t>akan</a:t>
                      </a:r>
                      <a:r>
                        <a:rPr lang="en-ID" sz="900" kern="1200" dirty="0">
                          <a:solidFill>
                            <a:schemeClr val="tx1"/>
                          </a:solidFill>
                          <a:latin typeface="+mn-lt"/>
                          <a:ea typeface="+mn-ea"/>
                          <a:cs typeface="+mn-cs"/>
                        </a:rPr>
                        <a:t> </a:t>
                      </a:r>
                      <a:r>
                        <a:rPr lang="en-ID" sz="900" kern="1200" dirty="0" err="1">
                          <a:solidFill>
                            <a:schemeClr val="tx1"/>
                          </a:solidFill>
                          <a:latin typeface="+mn-lt"/>
                          <a:ea typeface="+mn-ea"/>
                          <a:cs typeface="+mn-cs"/>
                        </a:rPr>
                        <a:t>terhubung</a:t>
                      </a:r>
                      <a:r>
                        <a:rPr lang="en-ID" sz="900" kern="1200" dirty="0">
                          <a:solidFill>
                            <a:schemeClr val="tx1"/>
                          </a:solidFill>
                          <a:latin typeface="+mn-lt"/>
                          <a:ea typeface="+mn-ea"/>
                          <a:cs typeface="+mn-cs"/>
                        </a:rPr>
                        <a:t> </a:t>
                      </a:r>
                      <a:r>
                        <a:rPr lang="en-ID" sz="900" kern="1200" dirty="0" err="1">
                          <a:solidFill>
                            <a:schemeClr val="tx1"/>
                          </a:solidFill>
                          <a:latin typeface="+mn-lt"/>
                          <a:ea typeface="+mn-ea"/>
                          <a:cs typeface="+mn-cs"/>
                        </a:rPr>
                        <a:t>dengan</a:t>
                      </a:r>
                      <a:r>
                        <a:rPr lang="en-ID" sz="900" kern="1200" dirty="0">
                          <a:solidFill>
                            <a:schemeClr val="tx1"/>
                          </a:solidFill>
                          <a:latin typeface="+mn-lt"/>
                          <a:ea typeface="+mn-ea"/>
                          <a:cs typeface="+mn-cs"/>
                        </a:rPr>
                        <a:t> </a:t>
                      </a:r>
                      <a:r>
                        <a:rPr lang="en-ID" sz="900" kern="1200" dirty="0" err="1">
                          <a:solidFill>
                            <a:schemeClr val="tx1"/>
                          </a:solidFill>
                          <a:latin typeface="+mn-lt"/>
                          <a:ea typeface="+mn-ea"/>
                          <a:cs typeface="+mn-cs"/>
                        </a:rPr>
                        <a:t>Jalur</a:t>
                      </a:r>
                      <a:r>
                        <a:rPr lang="en-ID" sz="900" kern="1200" dirty="0">
                          <a:solidFill>
                            <a:schemeClr val="tx1"/>
                          </a:solidFill>
                          <a:latin typeface="+mn-lt"/>
                          <a:ea typeface="+mn-ea"/>
                          <a:cs typeface="+mn-cs"/>
                        </a:rPr>
                        <a:t> KA </a:t>
                      </a:r>
                      <a:r>
                        <a:rPr lang="en-ID" sz="900" kern="1200" dirty="0" err="1">
                          <a:solidFill>
                            <a:schemeClr val="tx1"/>
                          </a:solidFill>
                          <a:latin typeface="+mn-lt"/>
                          <a:ea typeface="+mn-ea"/>
                          <a:cs typeface="+mn-cs"/>
                        </a:rPr>
                        <a:t>sesuai</a:t>
                      </a:r>
                      <a:r>
                        <a:rPr lang="en-ID" sz="900" kern="1200" dirty="0">
                          <a:solidFill>
                            <a:schemeClr val="tx1"/>
                          </a:solidFill>
                          <a:latin typeface="+mn-lt"/>
                          <a:ea typeface="+mn-ea"/>
                          <a:cs typeface="+mn-cs"/>
                        </a:rPr>
                        <a:t> </a:t>
                      </a:r>
                      <a:r>
                        <a:rPr lang="en-ID" sz="900" kern="1200" dirty="0" err="1">
                          <a:solidFill>
                            <a:schemeClr val="tx1"/>
                          </a:solidFill>
                          <a:latin typeface="+mn-lt"/>
                          <a:ea typeface="+mn-ea"/>
                          <a:cs typeface="+mn-cs"/>
                        </a:rPr>
                        <a:t>dengan</a:t>
                      </a:r>
                      <a:r>
                        <a:rPr lang="en-ID" sz="900" kern="1200" dirty="0">
                          <a:solidFill>
                            <a:schemeClr val="tx1"/>
                          </a:solidFill>
                          <a:latin typeface="+mn-lt"/>
                          <a:ea typeface="+mn-ea"/>
                          <a:cs typeface="+mn-cs"/>
                        </a:rPr>
                        <a:t> </a:t>
                      </a:r>
                      <a:r>
                        <a:rPr lang="en-ID" sz="900" kern="1200" dirty="0" err="1">
                          <a:solidFill>
                            <a:schemeClr val="tx1"/>
                          </a:solidFill>
                          <a:latin typeface="+mn-lt"/>
                          <a:ea typeface="+mn-ea"/>
                          <a:cs typeface="+mn-cs"/>
                        </a:rPr>
                        <a:t>Rencana</a:t>
                      </a:r>
                      <a:r>
                        <a:rPr lang="en-ID" sz="900" kern="1200" dirty="0">
                          <a:solidFill>
                            <a:schemeClr val="tx1"/>
                          </a:solidFill>
                          <a:latin typeface="+mn-lt"/>
                          <a:ea typeface="+mn-ea"/>
                          <a:cs typeface="+mn-cs"/>
                        </a:rPr>
                        <a:t> </a:t>
                      </a:r>
                      <a:r>
                        <a:rPr lang="en-ID" sz="900" kern="1200" dirty="0" err="1">
                          <a:solidFill>
                            <a:schemeClr val="tx1"/>
                          </a:solidFill>
                          <a:latin typeface="+mn-lt"/>
                          <a:ea typeface="+mn-ea"/>
                          <a:cs typeface="+mn-cs"/>
                        </a:rPr>
                        <a:t>Induk</a:t>
                      </a:r>
                      <a:r>
                        <a:rPr lang="en-ID" sz="900" kern="1200" dirty="0">
                          <a:solidFill>
                            <a:schemeClr val="tx1"/>
                          </a:solidFill>
                          <a:latin typeface="+mn-lt"/>
                          <a:ea typeface="+mn-ea"/>
                          <a:cs typeface="+mn-cs"/>
                        </a:rPr>
                        <a:t> </a:t>
                      </a:r>
                      <a:r>
                        <a:rPr lang="en-ID" sz="900" kern="1200" dirty="0" err="1">
                          <a:solidFill>
                            <a:schemeClr val="tx1"/>
                          </a:solidFill>
                          <a:latin typeface="+mn-lt"/>
                          <a:ea typeface="+mn-ea"/>
                          <a:cs typeface="+mn-cs"/>
                        </a:rPr>
                        <a:t>Perkeretaapian</a:t>
                      </a:r>
                      <a:r>
                        <a:rPr lang="en-ID" sz="900" kern="1200" dirty="0">
                          <a:solidFill>
                            <a:schemeClr val="tx1"/>
                          </a:solidFill>
                          <a:latin typeface="+mn-lt"/>
                          <a:ea typeface="+mn-ea"/>
                          <a:cs typeface="+mn-cs"/>
                        </a:rPr>
                        <a:t> </a:t>
                      </a:r>
                      <a:r>
                        <a:rPr lang="en-ID" sz="900" kern="1200" dirty="0" err="1">
                          <a:solidFill>
                            <a:schemeClr val="tx1"/>
                          </a:solidFill>
                          <a:latin typeface="+mn-lt"/>
                          <a:ea typeface="+mn-ea"/>
                          <a:cs typeface="+mn-cs"/>
                        </a:rPr>
                        <a:t>Nasional</a:t>
                      </a:r>
                      <a:r>
                        <a:rPr lang="en-ID" sz="900" kern="1200" dirty="0">
                          <a:solidFill>
                            <a:schemeClr val="tx1"/>
                          </a:solidFill>
                          <a:latin typeface="+mn-lt"/>
                          <a:ea typeface="+mn-ea"/>
                          <a:cs typeface="+mn-cs"/>
                        </a:rPr>
                        <a:t> (</a:t>
                      </a:r>
                      <a:r>
                        <a:rPr lang="en-ID" sz="900" kern="1200" dirty="0" err="1">
                          <a:solidFill>
                            <a:schemeClr val="tx1"/>
                          </a:solidFill>
                          <a:latin typeface="+mn-lt"/>
                          <a:ea typeface="+mn-ea"/>
                          <a:cs typeface="+mn-cs"/>
                        </a:rPr>
                        <a:t>RIPNas</a:t>
                      </a:r>
                      <a:r>
                        <a:rPr lang="en-ID" sz="900" kern="1200" dirty="0">
                          <a:solidFill>
                            <a:schemeClr val="tx1"/>
                          </a:solidFill>
                          <a:latin typeface="+mn-lt"/>
                          <a:ea typeface="+mn-ea"/>
                          <a:cs typeface="+mn-cs"/>
                        </a:rPr>
                        <a:t>) 2030 </a:t>
                      </a:r>
                    </a:p>
                  </a:txBody>
                  <a:tcPr marL="6608" marR="66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11820475"/>
                  </a:ext>
                </a:extLst>
              </a:tr>
              <a:tr h="1116000">
                <a:tc>
                  <a:txBody>
                    <a:bodyPr/>
                    <a:lstStyle/>
                    <a:p>
                      <a:pPr algn="ctr">
                        <a:spcBef>
                          <a:spcPts val="0"/>
                        </a:spcBef>
                        <a:spcAft>
                          <a:spcPts val="300"/>
                        </a:spcAft>
                      </a:pPr>
                      <a:r>
                        <a:rPr lang="en-ID" sz="900" kern="1200" dirty="0">
                          <a:solidFill>
                            <a:schemeClr val="tx1"/>
                          </a:solidFill>
                          <a:latin typeface="+mn-lt"/>
                          <a:ea typeface="+mn-ea"/>
                          <a:cs typeface="+mn-cs"/>
                        </a:rPr>
                        <a:t>SP2 </a:t>
                      </a:r>
                      <a:r>
                        <a:rPr lang="en-ID" sz="900" kern="1200" dirty="0" err="1">
                          <a:solidFill>
                            <a:schemeClr val="tx1"/>
                          </a:solidFill>
                          <a:latin typeface="+mn-lt"/>
                          <a:ea typeface="+mn-ea"/>
                          <a:cs typeface="+mn-cs"/>
                        </a:rPr>
                        <a:t>Keselamatan</a:t>
                      </a:r>
                      <a:r>
                        <a:rPr lang="en-ID" sz="900" kern="1200" dirty="0">
                          <a:solidFill>
                            <a:schemeClr val="tx1"/>
                          </a:solidFill>
                          <a:latin typeface="+mn-lt"/>
                          <a:ea typeface="+mn-ea"/>
                          <a:cs typeface="+mn-cs"/>
                        </a:rPr>
                        <a:t> </a:t>
                      </a:r>
                    </a:p>
                    <a:p>
                      <a:pPr algn="ctr">
                        <a:spcBef>
                          <a:spcPts val="0"/>
                        </a:spcBef>
                        <a:spcAft>
                          <a:spcPts val="300"/>
                        </a:spcAft>
                      </a:pPr>
                      <a:r>
                        <a:rPr lang="en-ID" sz="900" kern="1200" dirty="0" err="1">
                          <a:solidFill>
                            <a:schemeClr val="tx1"/>
                          </a:solidFill>
                          <a:latin typeface="+mn-lt"/>
                          <a:ea typeface="+mn-ea"/>
                          <a:cs typeface="+mn-cs"/>
                        </a:rPr>
                        <a:t>transportasi</a:t>
                      </a:r>
                      <a:r>
                        <a:rPr lang="en-ID" sz="900" kern="1200" baseline="0" dirty="0">
                          <a:solidFill>
                            <a:schemeClr val="tx1"/>
                          </a:solidFill>
                          <a:latin typeface="+mn-lt"/>
                          <a:ea typeface="+mn-ea"/>
                          <a:cs typeface="+mn-cs"/>
                        </a:rPr>
                        <a:t> </a:t>
                      </a:r>
                    </a:p>
                    <a:p>
                      <a:pPr algn="ctr">
                        <a:spcBef>
                          <a:spcPts val="0"/>
                        </a:spcBef>
                        <a:spcAft>
                          <a:spcPts val="300"/>
                        </a:spcAft>
                      </a:pPr>
                      <a:r>
                        <a:rPr lang="en-ID" sz="900" kern="1200" dirty="0" err="1">
                          <a:solidFill>
                            <a:schemeClr val="tx1"/>
                          </a:solidFill>
                          <a:latin typeface="+mn-lt"/>
                          <a:ea typeface="+mn-ea"/>
                          <a:cs typeface="+mn-cs"/>
                        </a:rPr>
                        <a:t>perkeretaapian</a:t>
                      </a:r>
                      <a:r>
                        <a:rPr lang="en-ID" sz="900" kern="1200" dirty="0">
                          <a:solidFill>
                            <a:schemeClr val="tx1"/>
                          </a:solidFill>
                          <a:latin typeface="+mn-lt"/>
                          <a:ea typeface="+mn-ea"/>
                          <a:cs typeface="+mn-cs"/>
                        </a:rPr>
                        <a:t> </a:t>
                      </a:r>
                      <a:r>
                        <a:rPr lang="en-ID" sz="900" kern="1200" dirty="0" err="1">
                          <a:solidFill>
                            <a:schemeClr val="tx1"/>
                          </a:solidFill>
                          <a:latin typeface="+mn-lt"/>
                          <a:ea typeface="+mn-ea"/>
                          <a:cs typeface="+mn-cs"/>
                        </a:rPr>
                        <a:t>dengan</a:t>
                      </a:r>
                      <a:r>
                        <a:rPr lang="en-ID" sz="900" kern="1200" baseline="0" dirty="0">
                          <a:solidFill>
                            <a:schemeClr val="tx1"/>
                          </a:solidFill>
                          <a:latin typeface="+mn-lt"/>
                          <a:ea typeface="+mn-ea"/>
                          <a:cs typeface="+mn-cs"/>
                        </a:rPr>
                        <a:t> </a:t>
                      </a:r>
                    </a:p>
                    <a:p>
                      <a:pPr algn="ctr">
                        <a:spcBef>
                          <a:spcPts val="0"/>
                        </a:spcBef>
                        <a:spcAft>
                          <a:spcPts val="300"/>
                        </a:spcAft>
                      </a:pPr>
                      <a:r>
                        <a:rPr lang="en-ID" sz="900" kern="1200" dirty="0" err="1">
                          <a:solidFill>
                            <a:schemeClr val="tx1"/>
                          </a:solidFill>
                          <a:latin typeface="+mn-lt"/>
                          <a:ea typeface="+mn-ea"/>
                          <a:cs typeface="+mn-cs"/>
                        </a:rPr>
                        <a:t>Sumber</a:t>
                      </a:r>
                      <a:r>
                        <a:rPr lang="en-ID" sz="900" kern="1200" dirty="0">
                          <a:solidFill>
                            <a:schemeClr val="tx1"/>
                          </a:solidFill>
                          <a:latin typeface="+mn-lt"/>
                          <a:ea typeface="+mn-ea"/>
                          <a:cs typeface="+mn-cs"/>
                        </a:rPr>
                        <a:t> </a:t>
                      </a:r>
                      <a:r>
                        <a:rPr lang="en-ID" sz="900" kern="1200" dirty="0" err="1">
                          <a:solidFill>
                            <a:schemeClr val="tx1"/>
                          </a:solidFill>
                          <a:latin typeface="+mn-lt"/>
                          <a:ea typeface="+mn-ea"/>
                          <a:cs typeface="+mn-cs"/>
                        </a:rPr>
                        <a:t>Daya</a:t>
                      </a:r>
                      <a:r>
                        <a:rPr lang="en-ID" sz="900" kern="1200" dirty="0">
                          <a:solidFill>
                            <a:schemeClr val="tx1"/>
                          </a:solidFill>
                          <a:latin typeface="+mn-lt"/>
                          <a:ea typeface="+mn-ea"/>
                          <a:cs typeface="+mn-cs"/>
                        </a:rPr>
                        <a:t> </a:t>
                      </a:r>
                      <a:r>
                        <a:rPr lang="en-ID" sz="900" kern="1200" dirty="0" err="1">
                          <a:solidFill>
                            <a:schemeClr val="tx1"/>
                          </a:solidFill>
                          <a:latin typeface="+mn-lt"/>
                          <a:ea typeface="+mn-ea"/>
                          <a:cs typeface="+mn-cs"/>
                        </a:rPr>
                        <a:t>Manusia</a:t>
                      </a:r>
                      <a:r>
                        <a:rPr lang="en-ID" sz="900" kern="1200" dirty="0">
                          <a:solidFill>
                            <a:schemeClr val="tx1"/>
                          </a:solidFill>
                          <a:latin typeface="+mn-lt"/>
                          <a:ea typeface="+mn-ea"/>
                          <a:cs typeface="+mn-cs"/>
                        </a:rPr>
                        <a:t>,</a:t>
                      </a:r>
                      <a:r>
                        <a:rPr lang="en-ID" sz="900" kern="1200" baseline="0" dirty="0">
                          <a:solidFill>
                            <a:schemeClr val="tx1"/>
                          </a:solidFill>
                          <a:latin typeface="+mn-lt"/>
                          <a:ea typeface="+mn-ea"/>
                          <a:cs typeface="+mn-cs"/>
                        </a:rPr>
                        <a:t> </a:t>
                      </a:r>
                    </a:p>
                    <a:p>
                      <a:pPr algn="ctr">
                        <a:spcBef>
                          <a:spcPts val="0"/>
                        </a:spcBef>
                        <a:spcAft>
                          <a:spcPts val="300"/>
                        </a:spcAft>
                      </a:pPr>
                      <a:r>
                        <a:rPr lang="en-ID" sz="900" kern="1200" dirty="0" err="1">
                          <a:solidFill>
                            <a:schemeClr val="tx1"/>
                          </a:solidFill>
                          <a:latin typeface="+mn-lt"/>
                          <a:ea typeface="+mn-ea"/>
                          <a:cs typeface="+mn-cs"/>
                        </a:rPr>
                        <a:t>Sarana</a:t>
                      </a:r>
                      <a:r>
                        <a:rPr lang="en-ID" sz="900" kern="1200" dirty="0">
                          <a:solidFill>
                            <a:schemeClr val="tx1"/>
                          </a:solidFill>
                          <a:latin typeface="+mn-lt"/>
                          <a:ea typeface="+mn-ea"/>
                          <a:cs typeface="+mn-cs"/>
                        </a:rPr>
                        <a:t> </a:t>
                      </a:r>
                      <a:r>
                        <a:rPr lang="en-ID" sz="900" kern="1200" dirty="0" err="1">
                          <a:solidFill>
                            <a:schemeClr val="tx1"/>
                          </a:solidFill>
                          <a:latin typeface="+mn-lt"/>
                          <a:ea typeface="+mn-ea"/>
                          <a:cs typeface="+mn-cs"/>
                        </a:rPr>
                        <a:t>dan</a:t>
                      </a:r>
                      <a:r>
                        <a:rPr lang="en-ID" sz="900" kern="1200" dirty="0">
                          <a:solidFill>
                            <a:schemeClr val="tx1"/>
                          </a:solidFill>
                          <a:latin typeface="+mn-lt"/>
                          <a:ea typeface="+mn-ea"/>
                          <a:cs typeface="+mn-cs"/>
                        </a:rPr>
                        <a:t> </a:t>
                      </a:r>
                      <a:r>
                        <a:rPr lang="en-ID" sz="900" kern="1200" dirty="0" err="1">
                          <a:solidFill>
                            <a:schemeClr val="tx1"/>
                          </a:solidFill>
                          <a:latin typeface="+mn-lt"/>
                          <a:ea typeface="+mn-ea"/>
                          <a:cs typeface="+mn-cs"/>
                        </a:rPr>
                        <a:t>Prasarana</a:t>
                      </a:r>
                      <a:r>
                        <a:rPr lang="en-ID" sz="900" kern="1200" dirty="0">
                          <a:solidFill>
                            <a:schemeClr val="tx1"/>
                          </a:solidFill>
                          <a:latin typeface="+mn-lt"/>
                          <a:ea typeface="+mn-ea"/>
                          <a:cs typeface="+mn-cs"/>
                        </a:rPr>
                        <a:t> </a:t>
                      </a:r>
                    </a:p>
                    <a:p>
                      <a:pPr algn="ctr">
                        <a:spcBef>
                          <a:spcPts val="0"/>
                        </a:spcBef>
                        <a:spcAft>
                          <a:spcPts val="300"/>
                        </a:spcAft>
                      </a:pPr>
                      <a:r>
                        <a:rPr lang="en-ID" sz="900" kern="1200" dirty="0">
                          <a:solidFill>
                            <a:schemeClr val="tx1"/>
                          </a:solidFill>
                          <a:latin typeface="+mn-lt"/>
                          <a:ea typeface="+mn-ea"/>
                          <a:cs typeface="+mn-cs"/>
                        </a:rPr>
                        <a:t>yang </a:t>
                      </a:r>
                      <a:r>
                        <a:rPr lang="en-ID" sz="900" kern="1200" dirty="0" err="1">
                          <a:solidFill>
                            <a:schemeClr val="tx1"/>
                          </a:solidFill>
                          <a:latin typeface="+mn-lt"/>
                          <a:ea typeface="+mn-ea"/>
                          <a:cs typeface="+mn-cs"/>
                        </a:rPr>
                        <a:t>handal</a:t>
                      </a:r>
                      <a:endParaRPr lang="en-ID" sz="900" kern="1200" dirty="0">
                        <a:solidFill>
                          <a:schemeClr val="tx1"/>
                        </a:solidFill>
                        <a:latin typeface="+mn-lt"/>
                        <a:ea typeface="+mn-ea"/>
                        <a:cs typeface="+mn-cs"/>
                      </a:endParaRPr>
                    </a:p>
                  </a:txBody>
                  <a:tcPr marL="6608" marR="66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0"/>
                        </a:spcBef>
                        <a:spcAft>
                          <a:spcPts val="300"/>
                        </a:spcAft>
                      </a:pPr>
                      <a:r>
                        <a:rPr lang="en-ID" sz="900" kern="1200" dirty="0">
                          <a:solidFill>
                            <a:schemeClr val="tx1"/>
                          </a:solidFill>
                          <a:latin typeface="+mn-lt"/>
                          <a:ea typeface="+mn-ea"/>
                          <a:cs typeface="+mn-cs"/>
                        </a:rPr>
                        <a:t>IK2 </a:t>
                      </a:r>
                      <a:r>
                        <a:rPr lang="en-ID" sz="900" kern="1200" dirty="0" err="1">
                          <a:solidFill>
                            <a:schemeClr val="tx1"/>
                          </a:solidFill>
                          <a:latin typeface="+mn-lt"/>
                          <a:ea typeface="+mn-ea"/>
                          <a:cs typeface="+mn-cs"/>
                        </a:rPr>
                        <a:t>Rasio</a:t>
                      </a:r>
                      <a:r>
                        <a:rPr lang="en-ID" sz="900" kern="1200" dirty="0">
                          <a:solidFill>
                            <a:schemeClr val="tx1"/>
                          </a:solidFill>
                          <a:latin typeface="+mn-lt"/>
                          <a:ea typeface="+mn-ea"/>
                          <a:cs typeface="+mn-cs"/>
                        </a:rPr>
                        <a:t> </a:t>
                      </a:r>
                      <a:r>
                        <a:rPr lang="en-ID" sz="900" kern="1200" dirty="0" err="1">
                          <a:solidFill>
                            <a:schemeClr val="tx1"/>
                          </a:solidFill>
                          <a:latin typeface="+mn-lt"/>
                          <a:ea typeface="+mn-ea"/>
                          <a:cs typeface="+mn-cs"/>
                        </a:rPr>
                        <a:t>kejadian</a:t>
                      </a:r>
                      <a:r>
                        <a:rPr lang="en-ID" sz="900" kern="1200" dirty="0">
                          <a:solidFill>
                            <a:schemeClr val="tx1"/>
                          </a:solidFill>
                          <a:latin typeface="+mn-lt"/>
                          <a:ea typeface="+mn-ea"/>
                          <a:cs typeface="+mn-cs"/>
                        </a:rPr>
                        <a:t> </a:t>
                      </a:r>
                      <a:r>
                        <a:rPr lang="en-ID" sz="900" kern="1200" dirty="0" err="1">
                          <a:solidFill>
                            <a:schemeClr val="tx1"/>
                          </a:solidFill>
                          <a:latin typeface="+mn-lt"/>
                          <a:ea typeface="+mn-ea"/>
                          <a:cs typeface="+mn-cs"/>
                        </a:rPr>
                        <a:t>kecelakaan</a:t>
                      </a:r>
                      <a:r>
                        <a:rPr lang="en-ID" sz="900" kern="1200" dirty="0">
                          <a:solidFill>
                            <a:schemeClr val="tx1"/>
                          </a:solidFill>
                          <a:latin typeface="+mn-lt"/>
                          <a:ea typeface="+mn-ea"/>
                          <a:cs typeface="+mn-cs"/>
                        </a:rPr>
                        <a:t> </a:t>
                      </a:r>
                      <a:r>
                        <a:rPr lang="en-ID" sz="900" kern="1200" dirty="0" err="1">
                          <a:solidFill>
                            <a:schemeClr val="tx1"/>
                          </a:solidFill>
                          <a:latin typeface="+mn-lt"/>
                          <a:ea typeface="+mn-ea"/>
                          <a:cs typeface="+mn-cs"/>
                        </a:rPr>
                        <a:t>transportasi</a:t>
                      </a:r>
                      <a:r>
                        <a:rPr lang="en-ID" sz="900" kern="1200" dirty="0">
                          <a:solidFill>
                            <a:schemeClr val="tx1"/>
                          </a:solidFill>
                          <a:latin typeface="+mn-lt"/>
                          <a:ea typeface="+mn-ea"/>
                          <a:cs typeface="+mn-cs"/>
                        </a:rPr>
                        <a:t> </a:t>
                      </a:r>
                      <a:r>
                        <a:rPr lang="en-ID" sz="900" kern="1200" dirty="0" err="1">
                          <a:solidFill>
                            <a:schemeClr val="tx1"/>
                          </a:solidFill>
                          <a:latin typeface="+mn-lt"/>
                          <a:ea typeface="+mn-ea"/>
                          <a:cs typeface="+mn-cs"/>
                        </a:rPr>
                        <a:t>kereta</a:t>
                      </a:r>
                      <a:r>
                        <a:rPr lang="en-ID" sz="900" kern="1200" dirty="0">
                          <a:solidFill>
                            <a:schemeClr val="tx1"/>
                          </a:solidFill>
                          <a:latin typeface="+mn-lt"/>
                          <a:ea typeface="+mn-ea"/>
                          <a:cs typeface="+mn-cs"/>
                        </a:rPr>
                        <a:t> </a:t>
                      </a:r>
                      <a:r>
                        <a:rPr lang="en-ID" sz="900" kern="1200" dirty="0" err="1">
                          <a:solidFill>
                            <a:schemeClr val="tx1"/>
                          </a:solidFill>
                          <a:latin typeface="+mn-lt"/>
                          <a:ea typeface="+mn-ea"/>
                          <a:cs typeface="+mn-cs"/>
                        </a:rPr>
                        <a:t>api</a:t>
                      </a:r>
                      <a:r>
                        <a:rPr lang="en-ID" sz="900" kern="1200" dirty="0">
                          <a:solidFill>
                            <a:schemeClr val="tx1"/>
                          </a:solidFill>
                          <a:latin typeface="+mn-lt"/>
                          <a:ea typeface="+mn-ea"/>
                          <a:cs typeface="+mn-cs"/>
                        </a:rPr>
                        <a:t> (</a:t>
                      </a:r>
                      <a:r>
                        <a:rPr lang="en-ID" sz="900" i="1" kern="1200" dirty="0">
                          <a:solidFill>
                            <a:schemeClr val="tx1"/>
                          </a:solidFill>
                          <a:latin typeface="+mn-lt"/>
                          <a:ea typeface="+mn-ea"/>
                          <a:cs typeface="+mn-cs"/>
                        </a:rPr>
                        <a:t>rate of acciden</a:t>
                      </a:r>
                      <a:r>
                        <a:rPr lang="en-ID" sz="900" kern="1200" dirty="0">
                          <a:solidFill>
                            <a:schemeClr val="tx1"/>
                          </a:solidFill>
                          <a:latin typeface="+mn-lt"/>
                          <a:ea typeface="+mn-ea"/>
                          <a:cs typeface="+mn-cs"/>
                        </a:rPr>
                        <a:t>t)</a:t>
                      </a:r>
                    </a:p>
                  </a:txBody>
                  <a:tcPr marL="6608" marR="66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0"/>
                        </a:spcBef>
                        <a:spcAft>
                          <a:spcPts val="300"/>
                        </a:spcAft>
                      </a:pPr>
                      <a:r>
                        <a:rPr lang="fi-FI" sz="900" kern="1200" dirty="0">
                          <a:solidFill>
                            <a:schemeClr val="tx1"/>
                          </a:solidFill>
                          <a:latin typeface="+mn-lt"/>
                          <a:ea typeface="+mn-ea"/>
                          <a:cs typeface="+mn-cs"/>
                        </a:rPr>
                        <a:t>Kejadian kecelakaan/ 1 juta km tempuh</a:t>
                      </a:r>
                      <a:endParaRPr lang="en-ID" sz="900" kern="1200" dirty="0">
                        <a:solidFill>
                          <a:schemeClr val="tx1"/>
                        </a:solidFill>
                        <a:latin typeface="+mn-lt"/>
                        <a:ea typeface="+mn-ea"/>
                        <a:cs typeface="+mn-cs"/>
                      </a:endParaRPr>
                    </a:p>
                  </a:txBody>
                  <a:tcPr marL="6608" marR="66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300"/>
                        </a:spcAft>
                        <a:buClrTx/>
                        <a:buSzTx/>
                        <a:buFontTx/>
                        <a:buNone/>
                        <a:tabLst/>
                        <a:defRPr/>
                      </a:pPr>
                      <a:r>
                        <a:rPr lang="en-ID" sz="900" i="1" kern="1200" dirty="0">
                          <a:solidFill>
                            <a:schemeClr val="tx1"/>
                          </a:solidFill>
                          <a:latin typeface="+mn-lt"/>
                          <a:ea typeface="+mn-ea"/>
                          <a:cs typeface="+mn-cs"/>
                        </a:rPr>
                        <a:t>Rate of Accident </a:t>
                      </a:r>
                      <a:r>
                        <a:rPr lang="en-ID" sz="900" kern="1200" dirty="0">
                          <a:solidFill>
                            <a:schemeClr val="tx1"/>
                          </a:solidFill>
                          <a:latin typeface="+mn-lt"/>
                          <a:ea typeface="+mn-ea"/>
                          <a:cs typeface="+mn-cs"/>
                        </a:rPr>
                        <a:t>(</a:t>
                      </a:r>
                      <a:r>
                        <a:rPr lang="en-ID" sz="900" kern="1200" dirty="0" err="1">
                          <a:solidFill>
                            <a:schemeClr val="tx1"/>
                          </a:solidFill>
                          <a:latin typeface="+mn-lt"/>
                          <a:ea typeface="+mn-ea"/>
                          <a:cs typeface="+mn-cs"/>
                        </a:rPr>
                        <a:t>RoA</a:t>
                      </a:r>
                      <a:r>
                        <a:rPr lang="en-ID" sz="900" kern="1200" dirty="0">
                          <a:solidFill>
                            <a:schemeClr val="tx1"/>
                          </a:solidFill>
                          <a:latin typeface="+mn-lt"/>
                          <a:ea typeface="+mn-ea"/>
                          <a:cs typeface="+mn-cs"/>
                        </a:rPr>
                        <a:t>) yang </a:t>
                      </a:r>
                      <a:r>
                        <a:rPr lang="en-ID" sz="900" kern="1200" dirty="0" err="1">
                          <a:solidFill>
                            <a:schemeClr val="tx1"/>
                          </a:solidFill>
                          <a:latin typeface="+mn-lt"/>
                          <a:ea typeface="+mn-ea"/>
                          <a:cs typeface="+mn-cs"/>
                        </a:rPr>
                        <a:t>merupakan</a:t>
                      </a:r>
                      <a:r>
                        <a:rPr lang="en-ID" sz="900" kern="1200" dirty="0">
                          <a:solidFill>
                            <a:schemeClr val="tx1"/>
                          </a:solidFill>
                          <a:latin typeface="+mn-lt"/>
                          <a:ea typeface="+mn-ea"/>
                          <a:cs typeface="+mn-cs"/>
                        </a:rPr>
                        <a:t> </a:t>
                      </a:r>
                      <a:r>
                        <a:rPr lang="en-ID" sz="900" kern="1200" dirty="0" err="1">
                          <a:solidFill>
                            <a:schemeClr val="tx1"/>
                          </a:solidFill>
                          <a:latin typeface="+mn-lt"/>
                          <a:ea typeface="+mn-ea"/>
                          <a:cs typeface="+mn-cs"/>
                        </a:rPr>
                        <a:t>salah</a:t>
                      </a:r>
                      <a:r>
                        <a:rPr lang="en-ID" sz="900" kern="1200" dirty="0">
                          <a:solidFill>
                            <a:schemeClr val="tx1"/>
                          </a:solidFill>
                          <a:latin typeface="+mn-lt"/>
                          <a:ea typeface="+mn-ea"/>
                          <a:cs typeface="+mn-cs"/>
                        </a:rPr>
                        <a:t> </a:t>
                      </a:r>
                      <a:r>
                        <a:rPr lang="en-ID" sz="900" kern="1200" dirty="0" err="1">
                          <a:solidFill>
                            <a:schemeClr val="tx1"/>
                          </a:solidFill>
                          <a:latin typeface="+mn-lt"/>
                          <a:ea typeface="+mn-ea"/>
                          <a:cs typeface="+mn-cs"/>
                        </a:rPr>
                        <a:t>satu</a:t>
                      </a:r>
                      <a:r>
                        <a:rPr lang="en-ID" sz="900" kern="1200" dirty="0">
                          <a:solidFill>
                            <a:schemeClr val="tx1"/>
                          </a:solidFill>
                          <a:latin typeface="+mn-lt"/>
                          <a:ea typeface="+mn-ea"/>
                          <a:cs typeface="+mn-cs"/>
                        </a:rPr>
                        <a:t> </a:t>
                      </a:r>
                      <a:r>
                        <a:rPr lang="en-ID" sz="900" kern="1200" dirty="0" err="1">
                          <a:solidFill>
                            <a:schemeClr val="tx1"/>
                          </a:solidFill>
                          <a:latin typeface="+mn-lt"/>
                          <a:ea typeface="+mn-ea"/>
                          <a:cs typeface="+mn-cs"/>
                        </a:rPr>
                        <a:t>bentuk</a:t>
                      </a:r>
                      <a:r>
                        <a:rPr lang="en-ID" sz="900" kern="1200" dirty="0">
                          <a:solidFill>
                            <a:schemeClr val="tx1"/>
                          </a:solidFill>
                          <a:latin typeface="+mn-lt"/>
                          <a:ea typeface="+mn-ea"/>
                          <a:cs typeface="+mn-cs"/>
                        </a:rPr>
                        <a:t> </a:t>
                      </a:r>
                      <a:r>
                        <a:rPr lang="en-ID" sz="900" kern="1200" dirty="0" err="1">
                          <a:solidFill>
                            <a:schemeClr val="tx1"/>
                          </a:solidFill>
                          <a:latin typeface="+mn-lt"/>
                          <a:ea typeface="+mn-ea"/>
                          <a:cs typeface="+mn-cs"/>
                        </a:rPr>
                        <a:t>untuk</a:t>
                      </a:r>
                      <a:r>
                        <a:rPr lang="en-ID" sz="900" kern="1200" dirty="0">
                          <a:solidFill>
                            <a:schemeClr val="tx1"/>
                          </a:solidFill>
                          <a:latin typeface="+mn-lt"/>
                          <a:ea typeface="+mn-ea"/>
                          <a:cs typeface="+mn-cs"/>
                        </a:rPr>
                        <a:t> </a:t>
                      </a:r>
                      <a:r>
                        <a:rPr lang="en-ID" sz="900" kern="1200" dirty="0" err="1">
                          <a:solidFill>
                            <a:schemeClr val="tx1"/>
                          </a:solidFill>
                          <a:latin typeface="+mn-lt"/>
                          <a:ea typeface="+mn-ea"/>
                          <a:cs typeface="+mn-cs"/>
                        </a:rPr>
                        <a:t>menganalisis</a:t>
                      </a:r>
                      <a:r>
                        <a:rPr lang="en-ID" sz="900" kern="1200" dirty="0">
                          <a:solidFill>
                            <a:schemeClr val="tx1"/>
                          </a:solidFill>
                          <a:latin typeface="+mn-lt"/>
                          <a:ea typeface="+mn-ea"/>
                          <a:cs typeface="+mn-cs"/>
                        </a:rPr>
                        <a:t> </a:t>
                      </a:r>
                      <a:r>
                        <a:rPr lang="en-ID" sz="900" kern="1200" dirty="0" err="1">
                          <a:solidFill>
                            <a:schemeClr val="tx1"/>
                          </a:solidFill>
                          <a:latin typeface="+mn-lt"/>
                          <a:ea typeface="+mn-ea"/>
                          <a:cs typeface="+mn-cs"/>
                        </a:rPr>
                        <a:t>keselamatan</a:t>
                      </a:r>
                      <a:r>
                        <a:rPr lang="en-ID" sz="900" kern="1200" dirty="0">
                          <a:solidFill>
                            <a:schemeClr val="tx1"/>
                          </a:solidFill>
                          <a:latin typeface="+mn-lt"/>
                          <a:ea typeface="+mn-ea"/>
                          <a:cs typeface="+mn-cs"/>
                        </a:rPr>
                        <a:t> </a:t>
                      </a:r>
                      <a:r>
                        <a:rPr lang="en-ID" sz="900" kern="1200" dirty="0" err="1">
                          <a:solidFill>
                            <a:schemeClr val="tx1"/>
                          </a:solidFill>
                          <a:latin typeface="+mn-lt"/>
                          <a:ea typeface="+mn-ea"/>
                          <a:cs typeface="+mn-cs"/>
                        </a:rPr>
                        <a:t>perkeretaapian</a:t>
                      </a:r>
                      <a:r>
                        <a:rPr lang="en-ID" sz="900" kern="1200" dirty="0">
                          <a:solidFill>
                            <a:schemeClr val="tx1"/>
                          </a:solidFill>
                          <a:latin typeface="+mn-lt"/>
                          <a:ea typeface="+mn-ea"/>
                          <a:cs typeface="+mn-cs"/>
                        </a:rPr>
                        <a:t> yang </a:t>
                      </a:r>
                      <a:r>
                        <a:rPr lang="en-ID" sz="900" kern="1200" dirty="0" err="1">
                          <a:solidFill>
                            <a:schemeClr val="tx1"/>
                          </a:solidFill>
                          <a:latin typeface="+mn-lt"/>
                          <a:ea typeface="+mn-ea"/>
                          <a:cs typeface="+mn-cs"/>
                        </a:rPr>
                        <a:t>mangacu</a:t>
                      </a:r>
                      <a:r>
                        <a:rPr lang="en-ID" sz="900" kern="1200" dirty="0">
                          <a:solidFill>
                            <a:schemeClr val="tx1"/>
                          </a:solidFill>
                          <a:latin typeface="+mn-lt"/>
                          <a:ea typeface="+mn-ea"/>
                          <a:cs typeface="+mn-cs"/>
                        </a:rPr>
                        <a:t> </a:t>
                      </a:r>
                      <a:r>
                        <a:rPr lang="en-ID" sz="900" kern="1200" dirty="0" err="1">
                          <a:solidFill>
                            <a:schemeClr val="tx1"/>
                          </a:solidFill>
                          <a:latin typeface="+mn-lt"/>
                          <a:ea typeface="+mn-ea"/>
                          <a:cs typeface="+mn-cs"/>
                        </a:rPr>
                        <a:t>pada</a:t>
                      </a:r>
                      <a:r>
                        <a:rPr lang="en-ID" sz="900" kern="1200" dirty="0">
                          <a:solidFill>
                            <a:schemeClr val="tx1"/>
                          </a:solidFill>
                          <a:latin typeface="+mn-lt"/>
                          <a:ea typeface="+mn-ea"/>
                          <a:cs typeface="+mn-cs"/>
                        </a:rPr>
                        <a:t> </a:t>
                      </a:r>
                      <a:r>
                        <a:rPr lang="en-ID" sz="900" kern="1200" dirty="0" err="1">
                          <a:solidFill>
                            <a:schemeClr val="tx1"/>
                          </a:solidFill>
                          <a:latin typeface="+mn-lt"/>
                          <a:ea typeface="+mn-ea"/>
                          <a:cs typeface="+mn-cs"/>
                        </a:rPr>
                        <a:t>jumlah</a:t>
                      </a:r>
                      <a:r>
                        <a:rPr lang="en-ID" sz="900" kern="1200" dirty="0">
                          <a:solidFill>
                            <a:schemeClr val="tx1"/>
                          </a:solidFill>
                          <a:latin typeface="+mn-lt"/>
                          <a:ea typeface="+mn-ea"/>
                          <a:cs typeface="+mn-cs"/>
                        </a:rPr>
                        <a:t> </a:t>
                      </a:r>
                      <a:r>
                        <a:rPr lang="en-ID" sz="900" kern="1200" dirty="0" err="1">
                          <a:solidFill>
                            <a:schemeClr val="tx1"/>
                          </a:solidFill>
                          <a:latin typeface="+mn-lt"/>
                          <a:ea typeface="+mn-ea"/>
                          <a:cs typeface="+mn-cs"/>
                        </a:rPr>
                        <a:t>kejadian</a:t>
                      </a:r>
                      <a:r>
                        <a:rPr lang="en-ID" sz="900" kern="1200" dirty="0">
                          <a:solidFill>
                            <a:schemeClr val="tx1"/>
                          </a:solidFill>
                          <a:latin typeface="+mn-lt"/>
                          <a:ea typeface="+mn-ea"/>
                          <a:cs typeface="+mn-cs"/>
                        </a:rPr>
                        <a:t> </a:t>
                      </a:r>
                      <a:r>
                        <a:rPr lang="en-ID" sz="900" kern="1200" dirty="0" err="1">
                          <a:solidFill>
                            <a:schemeClr val="tx1"/>
                          </a:solidFill>
                          <a:latin typeface="+mn-lt"/>
                          <a:ea typeface="+mn-ea"/>
                          <a:cs typeface="+mn-cs"/>
                        </a:rPr>
                        <a:t>kecelakaan</a:t>
                      </a:r>
                      <a:r>
                        <a:rPr lang="en-ID" sz="900" kern="1200" dirty="0">
                          <a:solidFill>
                            <a:schemeClr val="tx1"/>
                          </a:solidFill>
                          <a:latin typeface="+mn-lt"/>
                          <a:ea typeface="+mn-ea"/>
                          <a:cs typeface="+mn-cs"/>
                        </a:rPr>
                        <a:t>  </a:t>
                      </a:r>
                      <a:r>
                        <a:rPr lang="en-ID" sz="900" kern="1200" dirty="0" err="1">
                          <a:solidFill>
                            <a:schemeClr val="tx1"/>
                          </a:solidFill>
                          <a:latin typeface="+mn-lt"/>
                          <a:ea typeface="+mn-ea"/>
                          <a:cs typeface="+mn-cs"/>
                        </a:rPr>
                        <a:t>pada</a:t>
                      </a:r>
                      <a:r>
                        <a:rPr lang="en-ID" sz="900" kern="1200" dirty="0">
                          <a:solidFill>
                            <a:schemeClr val="tx1"/>
                          </a:solidFill>
                          <a:latin typeface="+mn-lt"/>
                          <a:ea typeface="+mn-ea"/>
                          <a:cs typeface="+mn-cs"/>
                        </a:rPr>
                        <a:t> </a:t>
                      </a:r>
                      <a:r>
                        <a:rPr lang="en-ID" sz="900" kern="1200" dirty="0" err="1">
                          <a:solidFill>
                            <a:schemeClr val="tx1"/>
                          </a:solidFill>
                          <a:latin typeface="+mn-lt"/>
                          <a:ea typeface="+mn-ea"/>
                          <a:cs typeface="+mn-cs"/>
                        </a:rPr>
                        <a:t>tahun</a:t>
                      </a:r>
                      <a:r>
                        <a:rPr lang="en-ID" sz="900" kern="1200" dirty="0">
                          <a:solidFill>
                            <a:schemeClr val="tx1"/>
                          </a:solidFill>
                          <a:latin typeface="+mn-lt"/>
                          <a:ea typeface="+mn-ea"/>
                          <a:cs typeface="+mn-cs"/>
                        </a:rPr>
                        <a:t> </a:t>
                      </a:r>
                      <a:r>
                        <a:rPr lang="en-ID" sz="900" kern="1200" dirty="0" err="1">
                          <a:solidFill>
                            <a:schemeClr val="tx1"/>
                          </a:solidFill>
                          <a:latin typeface="+mn-lt"/>
                          <a:ea typeface="+mn-ea"/>
                          <a:cs typeface="+mn-cs"/>
                        </a:rPr>
                        <a:t>berjalan</a:t>
                      </a:r>
                      <a:r>
                        <a:rPr lang="en-ID" sz="900" kern="1200" dirty="0">
                          <a:solidFill>
                            <a:schemeClr val="tx1"/>
                          </a:solidFill>
                          <a:latin typeface="+mn-lt"/>
                          <a:ea typeface="+mn-ea"/>
                          <a:cs typeface="+mn-cs"/>
                        </a:rPr>
                        <a:t> </a:t>
                      </a:r>
                      <a:r>
                        <a:rPr lang="en-ID" sz="900" kern="1200" dirty="0" err="1">
                          <a:solidFill>
                            <a:schemeClr val="tx1"/>
                          </a:solidFill>
                          <a:latin typeface="+mn-lt"/>
                          <a:ea typeface="+mn-ea"/>
                          <a:cs typeface="+mn-cs"/>
                        </a:rPr>
                        <a:t>dibagi</a:t>
                      </a:r>
                      <a:r>
                        <a:rPr lang="en-ID" sz="900" kern="1200" dirty="0">
                          <a:solidFill>
                            <a:schemeClr val="tx1"/>
                          </a:solidFill>
                          <a:latin typeface="+mn-lt"/>
                          <a:ea typeface="+mn-ea"/>
                          <a:cs typeface="+mn-cs"/>
                        </a:rPr>
                        <a:t> </a:t>
                      </a:r>
                      <a:r>
                        <a:rPr lang="en-ID" sz="900" kern="1200" dirty="0" err="1">
                          <a:solidFill>
                            <a:schemeClr val="tx1"/>
                          </a:solidFill>
                          <a:latin typeface="+mn-lt"/>
                          <a:ea typeface="+mn-ea"/>
                          <a:cs typeface="+mn-cs"/>
                        </a:rPr>
                        <a:t>dengan</a:t>
                      </a:r>
                      <a:r>
                        <a:rPr lang="en-ID" sz="900" kern="1200" dirty="0">
                          <a:solidFill>
                            <a:schemeClr val="tx1"/>
                          </a:solidFill>
                          <a:latin typeface="+mn-lt"/>
                          <a:ea typeface="+mn-ea"/>
                          <a:cs typeface="+mn-cs"/>
                        </a:rPr>
                        <a:t>  Km </a:t>
                      </a:r>
                      <a:r>
                        <a:rPr lang="en-ID" sz="900" kern="1200" dirty="0" err="1">
                          <a:solidFill>
                            <a:schemeClr val="tx1"/>
                          </a:solidFill>
                          <a:latin typeface="+mn-lt"/>
                          <a:ea typeface="+mn-ea"/>
                          <a:cs typeface="+mn-cs"/>
                        </a:rPr>
                        <a:t>tempuh</a:t>
                      </a:r>
                      <a:r>
                        <a:rPr lang="en-ID" sz="900" kern="1200" dirty="0">
                          <a:solidFill>
                            <a:schemeClr val="tx1"/>
                          </a:solidFill>
                          <a:latin typeface="+mn-lt"/>
                          <a:ea typeface="+mn-ea"/>
                          <a:cs typeface="+mn-cs"/>
                        </a:rPr>
                        <a:t> (Km </a:t>
                      </a:r>
                      <a:r>
                        <a:rPr lang="en-ID" sz="900" i="1" kern="1200" dirty="0" err="1">
                          <a:solidFill>
                            <a:schemeClr val="tx1"/>
                          </a:solidFill>
                          <a:latin typeface="+mn-lt"/>
                          <a:ea typeface="+mn-ea"/>
                          <a:cs typeface="+mn-cs"/>
                        </a:rPr>
                        <a:t>traveled</a:t>
                      </a:r>
                      <a:r>
                        <a:rPr lang="en-ID" sz="900" kern="1200" dirty="0">
                          <a:solidFill>
                            <a:schemeClr val="tx1"/>
                          </a:solidFill>
                          <a:latin typeface="+mn-lt"/>
                          <a:ea typeface="+mn-ea"/>
                          <a:cs typeface="+mn-cs"/>
                        </a:rPr>
                        <a:t>) </a:t>
                      </a:r>
                      <a:r>
                        <a:rPr lang="en-ID" sz="900" kern="1200" dirty="0" err="1">
                          <a:solidFill>
                            <a:schemeClr val="tx1"/>
                          </a:solidFill>
                          <a:latin typeface="+mn-lt"/>
                          <a:ea typeface="+mn-ea"/>
                          <a:cs typeface="+mn-cs"/>
                        </a:rPr>
                        <a:t>pada</a:t>
                      </a:r>
                      <a:r>
                        <a:rPr lang="en-ID" sz="900" kern="1200" dirty="0">
                          <a:solidFill>
                            <a:schemeClr val="tx1"/>
                          </a:solidFill>
                          <a:latin typeface="+mn-lt"/>
                          <a:ea typeface="+mn-ea"/>
                          <a:cs typeface="+mn-cs"/>
                        </a:rPr>
                        <a:t> </a:t>
                      </a:r>
                      <a:r>
                        <a:rPr lang="en-ID" sz="900" kern="1200" dirty="0" err="1">
                          <a:solidFill>
                            <a:schemeClr val="tx1"/>
                          </a:solidFill>
                          <a:latin typeface="+mn-lt"/>
                          <a:ea typeface="+mn-ea"/>
                          <a:cs typeface="+mn-cs"/>
                        </a:rPr>
                        <a:t>tahun</a:t>
                      </a:r>
                      <a:r>
                        <a:rPr lang="en-ID" sz="900" kern="1200" dirty="0">
                          <a:solidFill>
                            <a:schemeClr val="tx1"/>
                          </a:solidFill>
                          <a:latin typeface="+mn-lt"/>
                          <a:ea typeface="+mn-ea"/>
                          <a:cs typeface="+mn-cs"/>
                        </a:rPr>
                        <a:t> </a:t>
                      </a:r>
                      <a:r>
                        <a:rPr lang="en-ID" sz="900" kern="1200" dirty="0" err="1">
                          <a:solidFill>
                            <a:schemeClr val="tx1"/>
                          </a:solidFill>
                          <a:latin typeface="+mn-lt"/>
                          <a:ea typeface="+mn-ea"/>
                          <a:cs typeface="+mn-cs"/>
                        </a:rPr>
                        <a:t>tersebut</a:t>
                      </a:r>
                      <a:r>
                        <a:rPr lang="en-ID" sz="900" kern="1200" dirty="0">
                          <a:solidFill>
                            <a:schemeClr val="tx1"/>
                          </a:solidFill>
                          <a:latin typeface="+mn-lt"/>
                          <a:ea typeface="+mn-ea"/>
                          <a:cs typeface="+mn-cs"/>
                        </a:rPr>
                        <a:t> </a:t>
                      </a:r>
                      <a:r>
                        <a:rPr lang="en-ID" sz="900" kern="1200" dirty="0" err="1">
                          <a:solidFill>
                            <a:schemeClr val="tx1"/>
                          </a:solidFill>
                          <a:latin typeface="+mn-lt"/>
                          <a:ea typeface="+mn-ea"/>
                          <a:cs typeface="+mn-cs"/>
                        </a:rPr>
                        <a:t>dalam</a:t>
                      </a:r>
                      <a:r>
                        <a:rPr lang="en-ID" sz="900" kern="1200" dirty="0">
                          <a:solidFill>
                            <a:schemeClr val="tx1"/>
                          </a:solidFill>
                          <a:latin typeface="+mn-lt"/>
                          <a:ea typeface="+mn-ea"/>
                          <a:cs typeface="+mn-cs"/>
                        </a:rPr>
                        <a:t> </a:t>
                      </a:r>
                      <a:r>
                        <a:rPr lang="en-ID" sz="900" kern="1200" dirty="0" err="1">
                          <a:solidFill>
                            <a:schemeClr val="tx1"/>
                          </a:solidFill>
                          <a:latin typeface="+mn-lt"/>
                          <a:ea typeface="+mn-ea"/>
                          <a:cs typeface="+mn-cs"/>
                        </a:rPr>
                        <a:t>satu</a:t>
                      </a:r>
                      <a:r>
                        <a:rPr lang="en-ID" sz="900" kern="1200" dirty="0">
                          <a:solidFill>
                            <a:schemeClr val="tx1"/>
                          </a:solidFill>
                          <a:latin typeface="+mn-lt"/>
                          <a:ea typeface="+mn-ea"/>
                          <a:cs typeface="+mn-cs"/>
                        </a:rPr>
                        <a:t> </a:t>
                      </a:r>
                      <a:r>
                        <a:rPr lang="en-ID" sz="900" kern="1200" dirty="0" err="1">
                          <a:solidFill>
                            <a:schemeClr val="tx1"/>
                          </a:solidFill>
                          <a:latin typeface="+mn-lt"/>
                          <a:ea typeface="+mn-ea"/>
                          <a:cs typeface="+mn-cs"/>
                        </a:rPr>
                        <a:t>juta</a:t>
                      </a:r>
                      <a:endParaRPr lang="en-ID" sz="9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300"/>
                        </a:spcAft>
                        <a:buClrTx/>
                        <a:buSzTx/>
                        <a:buFontTx/>
                        <a:buNone/>
                        <a:tabLst/>
                        <a:defRPr/>
                      </a:pPr>
                      <a:r>
                        <a:rPr lang="en-ID" sz="900" kern="1200" dirty="0">
                          <a:solidFill>
                            <a:schemeClr val="tx1"/>
                          </a:solidFill>
                          <a:latin typeface="+mn-lt"/>
                          <a:ea typeface="+mn-ea"/>
                          <a:cs typeface="+mn-cs"/>
                        </a:rPr>
                        <a:t> </a:t>
                      </a:r>
                    </a:p>
                  </a:txBody>
                  <a:tcPr marL="6608" marR="66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73054806"/>
                  </a:ext>
                </a:extLst>
              </a:tr>
              <a:tr h="1238982">
                <a:tc>
                  <a:txBody>
                    <a:bodyPr/>
                    <a:lstStyle/>
                    <a:p>
                      <a:pPr algn="ctr">
                        <a:spcBef>
                          <a:spcPts val="0"/>
                        </a:spcBef>
                        <a:spcAft>
                          <a:spcPts val="300"/>
                        </a:spcAft>
                      </a:pPr>
                      <a:r>
                        <a:rPr lang="en-ID" sz="900" kern="1200" dirty="0">
                          <a:solidFill>
                            <a:schemeClr val="tx1"/>
                          </a:solidFill>
                          <a:latin typeface="+mn-lt"/>
                          <a:ea typeface="+mn-ea"/>
                          <a:cs typeface="+mn-cs"/>
                        </a:rPr>
                        <a:t>SP3 </a:t>
                      </a:r>
                      <a:r>
                        <a:rPr lang="en-ID" sz="900" kern="1200" dirty="0" err="1">
                          <a:solidFill>
                            <a:schemeClr val="tx1"/>
                          </a:solidFill>
                          <a:latin typeface="+mn-lt"/>
                          <a:ea typeface="+mn-ea"/>
                          <a:cs typeface="+mn-cs"/>
                        </a:rPr>
                        <a:t>Kinerja</a:t>
                      </a:r>
                      <a:r>
                        <a:rPr lang="en-ID" sz="900" kern="1200" dirty="0">
                          <a:solidFill>
                            <a:schemeClr val="tx1"/>
                          </a:solidFill>
                          <a:latin typeface="+mn-lt"/>
                          <a:ea typeface="+mn-ea"/>
                          <a:cs typeface="+mn-cs"/>
                        </a:rPr>
                        <a:t> </a:t>
                      </a:r>
                      <a:r>
                        <a:rPr lang="en-ID" sz="900" kern="1200" dirty="0" err="1">
                          <a:solidFill>
                            <a:schemeClr val="tx1"/>
                          </a:solidFill>
                          <a:latin typeface="+mn-lt"/>
                          <a:ea typeface="+mn-ea"/>
                          <a:cs typeface="+mn-cs"/>
                        </a:rPr>
                        <a:t>pelayanan</a:t>
                      </a:r>
                      <a:r>
                        <a:rPr lang="en-ID" sz="900" kern="1200" baseline="0" dirty="0">
                          <a:solidFill>
                            <a:schemeClr val="tx1"/>
                          </a:solidFill>
                          <a:latin typeface="+mn-lt"/>
                          <a:ea typeface="+mn-ea"/>
                          <a:cs typeface="+mn-cs"/>
                        </a:rPr>
                        <a:t> </a:t>
                      </a:r>
                    </a:p>
                    <a:p>
                      <a:pPr algn="ctr">
                        <a:spcBef>
                          <a:spcPts val="0"/>
                        </a:spcBef>
                        <a:spcAft>
                          <a:spcPts val="300"/>
                        </a:spcAft>
                      </a:pPr>
                      <a:r>
                        <a:rPr lang="en-ID" sz="900" kern="1200" dirty="0" err="1">
                          <a:solidFill>
                            <a:schemeClr val="tx1"/>
                          </a:solidFill>
                          <a:latin typeface="+mn-lt"/>
                          <a:ea typeface="+mn-ea"/>
                          <a:cs typeface="+mn-cs"/>
                        </a:rPr>
                        <a:t>Transportasi</a:t>
                      </a:r>
                      <a:r>
                        <a:rPr lang="en-ID" sz="900" kern="1200" dirty="0">
                          <a:solidFill>
                            <a:schemeClr val="tx1"/>
                          </a:solidFill>
                          <a:latin typeface="+mn-lt"/>
                          <a:ea typeface="+mn-ea"/>
                          <a:cs typeface="+mn-cs"/>
                        </a:rPr>
                        <a:t> </a:t>
                      </a:r>
                    </a:p>
                    <a:p>
                      <a:pPr algn="ctr">
                        <a:spcBef>
                          <a:spcPts val="0"/>
                        </a:spcBef>
                        <a:spcAft>
                          <a:spcPts val="300"/>
                        </a:spcAft>
                      </a:pPr>
                      <a:r>
                        <a:rPr lang="en-ID" sz="900" kern="1200" dirty="0" err="1">
                          <a:solidFill>
                            <a:schemeClr val="tx1"/>
                          </a:solidFill>
                          <a:latin typeface="+mn-lt"/>
                          <a:ea typeface="+mn-ea"/>
                          <a:cs typeface="+mn-cs"/>
                        </a:rPr>
                        <a:t>perkeretaapian</a:t>
                      </a:r>
                      <a:r>
                        <a:rPr lang="en-ID" sz="900" kern="1200" dirty="0">
                          <a:solidFill>
                            <a:schemeClr val="tx1"/>
                          </a:solidFill>
                          <a:latin typeface="+mn-lt"/>
                          <a:ea typeface="+mn-ea"/>
                          <a:cs typeface="+mn-cs"/>
                        </a:rPr>
                        <a:t> yang </a:t>
                      </a:r>
                    </a:p>
                    <a:p>
                      <a:pPr algn="ctr">
                        <a:spcBef>
                          <a:spcPts val="0"/>
                        </a:spcBef>
                        <a:spcAft>
                          <a:spcPts val="300"/>
                        </a:spcAft>
                      </a:pPr>
                      <a:r>
                        <a:rPr lang="en-ID" sz="900" kern="1200" dirty="0" err="1">
                          <a:solidFill>
                            <a:schemeClr val="tx1"/>
                          </a:solidFill>
                          <a:latin typeface="+mn-lt"/>
                          <a:ea typeface="+mn-ea"/>
                          <a:cs typeface="+mn-cs"/>
                        </a:rPr>
                        <a:t>terpercaya</a:t>
                      </a:r>
                      <a:r>
                        <a:rPr lang="en-ID" sz="900" kern="1200" dirty="0">
                          <a:solidFill>
                            <a:schemeClr val="tx1"/>
                          </a:solidFill>
                          <a:latin typeface="+mn-lt"/>
                          <a:ea typeface="+mn-ea"/>
                          <a:cs typeface="+mn-cs"/>
                        </a:rPr>
                        <a:t> </a:t>
                      </a:r>
                      <a:r>
                        <a:rPr lang="en-ID" sz="900" kern="1200" dirty="0" err="1">
                          <a:solidFill>
                            <a:schemeClr val="tx1"/>
                          </a:solidFill>
                          <a:latin typeface="+mn-lt"/>
                          <a:ea typeface="+mn-ea"/>
                          <a:cs typeface="+mn-cs"/>
                        </a:rPr>
                        <a:t>dan</a:t>
                      </a:r>
                      <a:r>
                        <a:rPr lang="en-ID" sz="900" kern="1200" dirty="0">
                          <a:solidFill>
                            <a:schemeClr val="tx1"/>
                          </a:solidFill>
                          <a:latin typeface="+mn-lt"/>
                          <a:ea typeface="+mn-ea"/>
                          <a:cs typeface="+mn-cs"/>
                        </a:rPr>
                        <a:t> </a:t>
                      </a:r>
                      <a:r>
                        <a:rPr lang="en-ID" sz="900" kern="1200" dirty="0" err="1">
                          <a:solidFill>
                            <a:schemeClr val="tx1"/>
                          </a:solidFill>
                          <a:latin typeface="+mn-lt"/>
                          <a:ea typeface="+mn-ea"/>
                          <a:cs typeface="+mn-cs"/>
                        </a:rPr>
                        <a:t>sesuai</a:t>
                      </a:r>
                      <a:r>
                        <a:rPr lang="en-ID" sz="900" kern="1200" dirty="0">
                          <a:solidFill>
                            <a:schemeClr val="tx1"/>
                          </a:solidFill>
                          <a:latin typeface="+mn-lt"/>
                          <a:ea typeface="+mn-ea"/>
                          <a:cs typeface="+mn-cs"/>
                        </a:rPr>
                        <a:t> </a:t>
                      </a:r>
                    </a:p>
                    <a:p>
                      <a:pPr algn="ctr">
                        <a:spcBef>
                          <a:spcPts val="0"/>
                        </a:spcBef>
                        <a:spcAft>
                          <a:spcPts val="300"/>
                        </a:spcAft>
                      </a:pPr>
                      <a:r>
                        <a:rPr lang="en-ID" sz="900" kern="1200" dirty="0" err="1">
                          <a:solidFill>
                            <a:schemeClr val="tx1"/>
                          </a:solidFill>
                          <a:latin typeface="+mn-lt"/>
                          <a:ea typeface="+mn-ea"/>
                          <a:cs typeface="+mn-cs"/>
                        </a:rPr>
                        <a:t>kebutuhan</a:t>
                      </a:r>
                      <a:endParaRPr lang="en-ID" sz="900" kern="1200" dirty="0">
                        <a:solidFill>
                          <a:schemeClr val="tx1"/>
                        </a:solidFill>
                        <a:latin typeface="+mn-lt"/>
                        <a:ea typeface="+mn-ea"/>
                        <a:cs typeface="+mn-cs"/>
                      </a:endParaRPr>
                    </a:p>
                  </a:txBody>
                  <a:tcPr marL="6608" marR="66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0"/>
                        </a:spcBef>
                        <a:spcAft>
                          <a:spcPts val="300"/>
                        </a:spcAft>
                      </a:pPr>
                      <a:r>
                        <a:rPr lang="en-ID" sz="900" kern="1200" dirty="0">
                          <a:solidFill>
                            <a:schemeClr val="tx1"/>
                          </a:solidFill>
                          <a:latin typeface="+mn-lt"/>
                          <a:ea typeface="+mn-ea"/>
                          <a:cs typeface="+mn-cs"/>
                        </a:rPr>
                        <a:t>IK3 </a:t>
                      </a:r>
                      <a:r>
                        <a:rPr lang="en-ID" sz="900" kern="1200" dirty="0" err="1">
                          <a:solidFill>
                            <a:schemeClr val="tx1"/>
                          </a:solidFill>
                          <a:latin typeface="+mn-lt"/>
                          <a:ea typeface="+mn-ea"/>
                          <a:cs typeface="+mn-cs"/>
                        </a:rPr>
                        <a:t>Persentase</a:t>
                      </a:r>
                      <a:r>
                        <a:rPr lang="en-ID" sz="900" kern="1200" dirty="0">
                          <a:solidFill>
                            <a:schemeClr val="tx1"/>
                          </a:solidFill>
                          <a:latin typeface="+mn-lt"/>
                          <a:ea typeface="+mn-ea"/>
                          <a:cs typeface="+mn-cs"/>
                        </a:rPr>
                        <a:t> </a:t>
                      </a:r>
                      <a:r>
                        <a:rPr lang="en-ID" sz="900" kern="1200" dirty="0" err="1">
                          <a:solidFill>
                            <a:schemeClr val="tx1"/>
                          </a:solidFill>
                          <a:latin typeface="+mn-lt"/>
                          <a:ea typeface="+mn-ea"/>
                          <a:cs typeface="+mn-cs"/>
                        </a:rPr>
                        <a:t>capaian</a:t>
                      </a:r>
                      <a:r>
                        <a:rPr lang="en-ID" sz="900" kern="1200" dirty="0">
                          <a:solidFill>
                            <a:schemeClr val="tx1"/>
                          </a:solidFill>
                          <a:latin typeface="+mn-lt"/>
                          <a:ea typeface="+mn-ea"/>
                          <a:cs typeface="+mn-cs"/>
                        </a:rPr>
                        <a:t> </a:t>
                      </a:r>
                      <a:r>
                        <a:rPr lang="en-ID" sz="900" i="1" kern="1200" dirty="0">
                          <a:solidFill>
                            <a:schemeClr val="tx1"/>
                          </a:solidFill>
                          <a:latin typeface="+mn-lt"/>
                          <a:ea typeface="+mn-ea"/>
                          <a:cs typeface="+mn-cs"/>
                        </a:rPr>
                        <a:t>on time performance</a:t>
                      </a:r>
                      <a:r>
                        <a:rPr lang="en-ID" sz="900" kern="1200" dirty="0">
                          <a:solidFill>
                            <a:schemeClr val="tx1"/>
                          </a:solidFill>
                          <a:latin typeface="+mn-lt"/>
                          <a:ea typeface="+mn-ea"/>
                          <a:cs typeface="+mn-cs"/>
                        </a:rPr>
                        <a:t> (OTP) </a:t>
                      </a:r>
                      <a:r>
                        <a:rPr lang="en-ID" sz="900" kern="1200" dirty="0" err="1">
                          <a:solidFill>
                            <a:schemeClr val="tx1"/>
                          </a:solidFill>
                          <a:latin typeface="+mn-lt"/>
                          <a:ea typeface="+mn-ea"/>
                          <a:cs typeface="+mn-cs"/>
                        </a:rPr>
                        <a:t>transportasi</a:t>
                      </a:r>
                      <a:r>
                        <a:rPr lang="en-ID" sz="900" kern="1200" dirty="0">
                          <a:solidFill>
                            <a:schemeClr val="tx1"/>
                          </a:solidFill>
                          <a:latin typeface="+mn-lt"/>
                          <a:ea typeface="+mn-ea"/>
                          <a:cs typeface="+mn-cs"/>
                        </a:rPr>
                        <a:t> </a:t>
                      </a:r>
                      <a:r>
                        <a:rPr lang="en-ID" sz="900" kern="1200" dirty="0" err="1">
                          <a:solidFill>
                            <a:schemeClr val="tx1"/>
                          </a:solidFill>
                          <a:latin typeface="+mn-lt"/>
                          <a:ea typeface="+mn-ea"/>
                          <a:cs typeface="+mn-cs"/>
                        </a:rPr>
                        <a:t>kereta</a:t>
                      </a:r>
                      <a:r>
                        <a:rPr lang="en-ID" sz="900" kern="1200" dirty="0">
                          <a:solidFill>
                            <a:schemeClr val="tx1"/>
                          </a:solidFill>
                          <a:latin typeface="+mn-lt"/>
                          <a:ea typeface="+mn-ea"/>
                          <a:cs typeface="+mn-cs"/>
                        </a:rPr>
                        <a:t> </a:t>
                      </a:r>
                      <a:r>
                        <a:rPr lang="en-ID" sz="900" kern="1200" dirty="0" err="1">
                          <a:solidFill>
                            <a:schemeClr val="tx1"/>
                          </a:solidFill>
                          <a:latin typeface="+mn-lt"/>
                          <a:ea typeface="+mn-ea"/>
                          <a:cs typeface="+mn-cs"/>
                        </a:rPr>
                        <a:t>api</a:t>
                      </a:r>
                      <a:endParaRPr lang="en-ID" sz="900" kern="1200" dirty="0">
                        <a:solidFill>
                          <a:schemeClr val="tx1"/>
                        </a:solidFill>
                        <a:latin typeface="+mn-lt"/>
                        <a:ea typeface="+mn-ea"/>
                        <a:cs typeface="+mn-cs"/>
                      </a:endParaRPr>
                    </a:p>
                  </a:txBody>
                  <a:tcPr marL="6608" marR="66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0"/>
                        </a:spcBef>
                        <a:spcAft>
                          <a:spcPts val="300"/>
                        </a:spcAft>
                      </a:pPr>
                      <a:r>
                        <a:rPr lang="en-ID" sz="900" kern="1200" dirty="0">
                          <a:solidFill>
                            <a:schemeClr val="tx1"/>
                          </a:solidFill>
                          <a:latin typeface="+mn-lt"/>
                          <a:ea typeface="+mn-ea"/>
                          <a:cs typeface="+mn-cs"/>
                        </a:rPr>
                        <a:t>%</a:t>
                      </a:r>
                    </a:p>
                  </a:txBody>
                  <a:tcPr marL="6608" marR="66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Bef>
                          <a:spcPts val="0"/>
                        </a:spcBef>
                        <a:spcAft>
                          <a:spcPts val="300"/>
                        </a:spcAft>
                      </a:pPr>
                      <a:r>
                        <a:rPr lang="en-ID" sz="900" kern="1200" dirty="0" err="1">
                          <a:solidFill>
                            <a:schemeClr val="tx1"/>
                          </a:solidFill>
                          <a:latin typeface="+mn-lt"/>
                          <a:ea typeface="+mn-ea"/>
                          <a:cs typeface="+mn-cs"/>
                        </a:rPr>
                        <a:t>Persentase</a:t>
                      </a:r>
                      <a:r>
                        <a:rPr lang="en-ID" sz="900" kern="1200" dirty="0">
                          <a:solidFill>
                            <a:schemeClr val="tx1"/>
                          </a:solidFill>
                          <a:latin typeface="+mn-lt"/>
                          <a:ea typeface="+mn-ea"/>
                          <a:cs typeface="+mn-cs"/>
                        </a:rPr>
                        <a:t> </a:t>
                      </a:r>
                      <a:r>
                        <a:rPr lang="en-ID" sz="900" kern="1200" dirty="0" err="1">
                          <a:solidFill>
                            <a:schemeClr val="tx1"/>
                          </a:solidFill>
                          <a:latin typeface="+mn-lt"/>
                          <a:ea typeface="+mn-ea"/>
                          <a:cs typeface="+mn-cs"/>
                        </a:rPr>
                        <a:t>Capaian</a:t>
                      </a:r>
                      <a:r>
                        <a:rPr lang="en-ID" sz="900" kern="1200" dirty="0">
                          <a:solidFill>
                            <a:schemeClr val="tx1"/>
                          </a:solidFill>
                          <a:latin typeface="+mn-lt"/>
                          <a:ea typeface="+mn-ea"/>
                          <a:cs typeface="+mn-cs"/>
                        </a:rPr>
                        <a:t> </a:t>
                      </a:r>
                      <a:r>
                        <a:rPr lang="en-ID" sz="900" i="1" kern="1200" dirty="0">
                          <a:solidFill>
                            <a:schemeClr val="tx1"/>
                          </a:solidFill>
                          <a:latin typeface="+mn-lt"/>
                          <a:ea typeface="+mn-ea"/>
                          <a:cs typeface="+mn-cs"/>
                        </a:rPr>
                        <a:t>On Time Performance </a:t>
                      </a:r>
                      <a:r>
                        <a:rPr lang="en-ID" sz="900" kern="1200" dirty="0">
                          <a:solidFill>
                            <a:schemeClr val="tx1"/>
                          </a:solidFill>
                          <a:latin typeface="+mn-lt"/>
                          <a:ea typeface="+mn-ea"/>
                          <a:cs typeface="+mn-cs"/>
                        </a:rPr>
                        <a:t>(OTP) </a:t>
                      </a:r>
                      <a:r>
                        <a:rPr lang="en-ID" sz="900" kern="1200" dirty="0" err="1">
                          <a:solidFill>
                            <a:schemeClr val="tx1"/>
                          </a:solidFill>
                          <a:latin typeface="+mn-lt"/>
                          <a:ea typeface="+mn-ea"/>
                          <a:cs typeface="+mn-cs"/>
                        </a:rPr>
                        <a:t>transportas</a:t>
                      </a:r>
                      <a:r>
                        <a:rPr lang="en-ID" sz="900" kern="1200" dirty="0">
                          <a:solidFill>
                            <a:schemeClr val="tx1"/>
                          </a:solidFill>
                          <a:latin typeface="+mn-lt"/>
                          <a:ea typeface="+mn-ea"/>
                          <a:cs typeface="+mn-cs"/>
                        </a:rPr>
                        <a:t> </a:t>
                      </a:r>
                      <a:r>
                        <a:rPr lang="en-ID" sz="900" kern="1200" dirty="0" err="1">
                          <a:solidFill>
                            <a:schemeClr val="tx1"/>
                          </a:solidFill>
                          <a:latin typeface="+mn-lt"/>
                          <a:ea typeface="+mn-ea"/>
                          <a:cs typeface="+mn-cs"/>
                        </a:rPr>
                        <a:t>kereta</a:t>
                      </a:r>
                      <a:r>
                        <a:rPr lang="en-ID" sz="900" kern="1200" dirty="0">
                          <a:solidFill>
                            <a:schemeClr val="tx1"/>
                          </a:solidFill>
                          <a:latin typeface="+mn-lt"/>
                          <a:ea typeface="+mn-ea"/>
                          <a:cs typeface="+mn-cs"/>
                        </a:rPr>
                        <a:t> </a:t>
                      </a:r>
                      <a:r>
                        <a:rPr lang="en-ID" sz="900" kern="1200" dirty="0" err="1">
                          <a:solidFill>
                            <a:schemeClr val="tx1"/>
                          </a:solidFill>
                          <a:latin typeface="+mn-lt"/>
                          <a:ea typeface="+mn-ea"/>
                          <a:cs typeface="+mn-cs"/>
                        </a:rPr>
                        <a:t>api</a:t>
                      </a:r>
                      <a:r>
                        <a:rPr lang="en-ID" sz="900" kern="1200" dirty="0">
                          <a:solidFill>
                            <a:schemeClr val="tx1"/>
                          </a:solidFill>
                          <a:latin typeface="+mn-lt"/>
                          <a:ea typeface="+mn-ea"/>
                          <a:cs typeface="+mn-cs"/>
                        </a:rPr>
                        <a:t> </a:t>
                      </a:r>
                      <a:r>
                        <a:rPr lang="en-ID" sz="900" kern="1200" dirty="0" err="1">
                          <a:solidFill>
                            <a:schemeClr val="tx1"/>
                          </a:solidFill>
                          <a:latin typeface="+mn-lt"/>
                          <a:ea typeface="+mn-ea"/>
                          <a:cs typeface="+mn-cs"/>
                        </a:rPr>
                        <a:t>diperoleh</a:t>
                      </a:r>
                      <a:r>
                        <a:rPr lang="en-ID" sz="900" kern="1200" dirty="0">
                          <a:solidFill>
                            <a:schemeClr val="tx1"/>
                          </a:solidFill>
                          <a:latin typeface="+mn-lt"/>
                          <a:ea typeface="+mn-ea"/>
                          <a:cs typeface="+mn-cs"/>
                        </a:rPr>
                        <a:t> </a:t>
                      </a:r>
                      <a:r>
                        <a:rPr lang="en-ID" sz="900" kern="1200" dirty="0" err="1">
                          <a:solidFill>
                            <a:schemeClr val="tx1"/>
                          </a:solidFill>
                          <a:latin typeface="+mn-lt"/>
                          <a:ea typeface="+mn-ea"/>
                          <a:cs typeface="+mn-cs"/>
                        </a:rPr>
                        <a:t>dari</a:t>
                      </a:r>
                      <a:r>
                        <a:rPr lang="en-ID" sz="900" kern="1200" dirty="0">
                          <a:solidFill>
                            <a:schemeClr val="tx1"/>
                          </a:solidFill>
                          <a:latin typeface="+mn-lt"/>
                          <a:ea typeface="+mn-ea"/>
                          <a:cs typeface="+mn-cs"/>
                        </a:rPr>
                        <a:t> </a:t>
                      </a:r>
                      <a:r>
                        <a:rPr lang="en-ID" sz="900" kern="1200" dirty="0" err="1">
                          <a:solidFill>
                            <a:schemeClr val="tx1"/>
                          </a:solidFill>
                          <a:latin typeface="+mn-lt"/>
                          <a:ea typeface="+mn-ea"/>
                          <a:cs typeface="+mn-cs"/>
                        </a:rPr>
                        <a:t>Perbandingan</a:t>
                      </a:r>
                      <a:r>
                        <a:rPr lang="en-ID" sz="900" kern="1200" dirty="0">
                          <a:solidFill>
                            <a:schemeClr val="tx1"/>
                          </a:solidFill>
                          <a:latin typeface="+mn-lt"/>
                          <a:ea typeface="+mn-ea"/>
                          <a:cs typeface="+mn-cs"/>
                        </a:rPr>
                        <a:t> </a:t>
                      </a:r>
                      <a:r>
                        <a:rPr lang="en-ID" sz="900" kern="1200" dirty="0" err="1">
                          <a:solidFill>
                            <a:schemeClr val="tx1"/>
                          </a:solidFill>
                          <a:latin typeface="+mn-lt"/>
                          <a:ea typeface="+mn-ea"/>
                          <a:cs typeface="+mn-cs"/>
                        </a:rPr>
                        <a:t>antara</a:t>
                      </a:r>
                      <a:r>
                        <a:rPr lang="en-ID" sz="900" kern="1200" dirty="0">
                          <a:solidFill>
                            <a:schemeClr val="tx1"/>
                          </a:solidFill>
                          <a:latin typeface="+mn-lt"/>
                          <a:ea typeface="+mn-ea"/>
                          <a:cs typeface="+mn-cs"/>
                        </a:rPr>
                        <a:t> </a:t>
                      </a:r>
                      <a:r>
                        <a:rPr lang="id-ID" sz="900" kern="1200" dirty="0">
                          <a:solidFill>
                            <a:schemeClr val="tx1"/>
                          </a:solidFill>
                          <a:latin typeface="+mn-lt"/>
                          <a:ea typeface="+mn-ea"/>
                          <a:cs typeface="+mn-cs"/>
                        </a:rPr>
                        <a:t>jumlah</a:t>
                      </a:r>
                      <a:r>
                        <a:rPr lang="en-ID" sz="900" kern="1200" dirty="0">
                          <a:solidFill>
                            <a:schemeClr val="tx1"/>
                          </a:solidFill>
                          <a:latin typeface="+mn-lt"/>
                          <a:ea typeface="+mn-ea"/>
                          <a:cs typeface="+mn-cs"/>
                        </a:rPr>
                        <a:t> </a:t>
                      </a:r>
                      <a:r>
                        <a:rPr lang="en-ID" sz="900" kern="1200" dirty="0" err="1">
                          <a:solidFill>
                            <a:schemeClr val="tx1"/>
                          </a:solidFill>
                          <a:latin typeface="+mn-lt"/>
                          <a:ea typeface="+mn-ea"/>
                          <a:cs typeface="+mn-cs"/>
                        </a:rPr>
                        <a:t>realisasi</a:t>
                      </a:r>
                      <a:r>
                        <a:rPr lang="en-ID" sz="900" kern="1200" dirty="0">
                          <a:solidFill>
                            <a:schemeClr val="tx1"/>
                          </a:solidFill>
                          <a:latin typeface="+mn-lt"/>
                          <a:ea typeface="+mn-ea"/>
                          <a:cs typeface="+mn-cs"/>
                        </a:rPr>
                        <a:t> </a:t>
                      </a:r>
                      <a:r>
                        <a:rPr lang="en-ID" sz="900" kern="1200" dirty="0" err="1">
                          <a:solidFill>
                            <a:schemeClr val="tx1"/>
                          </a:solidFill>
                          <a:latin typeface="+mn-lt"/>
                          <a:ea typeface="+mn-ea"/>
                          <a:cs typeface="+mn-cs"/>
                        </a:rPr>
                        <a:t>kedatangan</a:t>
                      </a:r>
                      <a:r>
                        <a:rPr lang="en-ID" sz="900" kern="1200" dirty="0">
                          <a:solidFill>
                            <a:schemeClr val="tx1"/>
                          </a:solidFill>
                          <a:latin typeface="+mn-lt"/>
                          <a:ea typeface="+mn-ea"/>
                          <a:cs typeface="+mn-cs"/>
                        </a:rPr>
                        <a:t> dan </a:t>
                      </a:r>
                      <a:r>
                        <a:rPr lang="en-ID" sz="900" kern="1200" dirty="0" err="1">
                          <a:solidFill>
                            <a:schemeClr val="tx1"/>
                          </a:solidFill>
                          <a:latin typeface="+mn-lt"/>
                          <a:ea typeface="+mn-ea"/>
                          <a:cs typeface="+mn-cs"/>
                        </a:rPr>
                        <a:t>keberangkatan</a:t>
                      </a:r>
                      <a:r>
                        <a:rPr lang="en-ID" sz="900" kern="1200" dirty="0">
                          <a:solidFill>
                            <a:schemeClr val="tx1"/>
                          </a:solidFill>
                          <a:latin typeface="+mn-lt"/>
                          <a:ea typeface="+mn-ea"/>
                          <a:cs typeface="+mn-cs"/>
                        </a:rPr>
                        <a:t> KA </a:t>
                      </a:r>
                      <a:r>
                        <a:rPr lang="en-ID" sz="900" kern="1200" dirty="0" err="1">
                          <a:solidFill>
                            <a:schemeClr val="tx1"/>
                          </a:solidFill>
                          <a:latin typeface="+mn-lt"/>
                          <a:ea typeface="+mn-ea"/>
                          <a:cs typeface="+mn-cs"/>
                        </a:rPr>
                        <a:t>tepat</a:t>
                      </a:r>
                      <a:r>
                        <a:rPr lang="en-ID" sz="900" kern="1200" dirty="0">
                          <a:solidFill>
                            <a:schemeClr val="tx1"/>
                          </a:solidFill>
                          <a:latin typeface="+mn-lt"/>
                          <a:ea typeface="+mn-ea"/>
                          <a:cs typeface="+mn-cs"/>
                        </a:rPr>
                        <a:t> </a:t>
                      </a:r>
                      <a:r>
                        <a:rPr lang="en-ID" sz="900" kern="1200" dirty="0" err="1">
                          <a:solidFill>
                            <a:schemeClr val="tx1"/>
                          </a:solidFill>
                          <a:latin typeface="+mn-lt"/>
                          <a:ea typeface="+mn-ea"/>
                          <a:cs typeface="+mn-cs"/>
                        </a:rPr>
                        <a:t>waktu</a:t>
                      </a:r>
                      <a:r>
                        <a:rPr lang="en-ID" sz="900" kern="1200" dirty="0">
                          <a:solidFill>
                            <a:schemeClr val="tx1"/>
                          </a:solidFill>
                          <a:latin typeface="+mn-lt"/>
                          <a:ea typeface="+mn-ea"/>
                          <a:cs typeface="+mn-cs"/>
                        </a:rPr>
                        <a:t> dan </a:t>
                      </a:r>
                      <a:r>
                        <a:rPr lang="id-ID" sz="900" kern="1200" dirty="0">
                          <a:solidFill>
                            <a:schemeClr val="tx1"/>
                          </a:solidFill>
                          <a:latin typeface="+mn-lt"/>
                          <a:ea typeface="+mn-ea"/>
                          <a:cs typeface="+mn-cs"/>
                        </a:rPr>
                        <a:t>jumlah keseluruhan</a:t>
                      </a:r>
                      <a:r>
                        <a:rPr lang="en-ID" sz="900" kern="1200" dirty="0">
                          <a:solidFill>
                            <a:schemeClr val="tx1"/>
                          </a:solidFill>
                          <a:latin typeface="+mn-lt"/>
                          <a:ea typeface="+mn-ea"/>
                          <a:cs typeface="+mn-cs"/>
                        </a:rPr>
                        <a:t> </a:t>
                      </a:r>
                      <a:r>
                        <a:rPr lang="en-ID" sz="900" kern="1200" dirty="0" err="1">
                          <a:solidFill>
                            <a:schemeClr val="tx1"/>
                          </a:solidFill>
                          <a:latin typeface="+mn-lt"/>
                          <a:ea typeface="+mn-ea"/>
                          <a:cs typeface="+mn-cs"/>
                        </a:rPr>
                        <a:t>kedatangan</a:t>
                      </a:r>
                      <a:r>
                        <a:rPr lang="en-ID" sz="900" kern="1200" dirty="0">
                          <a:solidFill>
                            <a:schemeClr val="tx1"/>
                          </a:solidFill>
                          <a:latin typeface="+mn-lt"/>
                          <a:ea typeface="+mn-ea"/>
                          <a:cs typeface="+mn-cs"/>
                        </a:rPr>
                        <a:t> dan </a:t>
                      </a:r>
                      <a:r>
                        <a:rPr lang="en-ID" sz="900" kern="1200" dirty="0" err="1">
                          <a:solidFill>
                            <a:schemeClr val="tx1"/>
                          </a:solidFill>
                          <a:latin typeface="+mn-lt"/>
                          <a:ea typeface="+mn-ea"/>
                          <a:cs typeface="+mn-cs"/>
                        </a:rPr>
                        <a:t>keberangkatan</a:t>
                      </a:r>
                      <a:r>
                        <a:rPr lang="en-ID" sz="900" kern="1200" dirty="0">
                          <a:solidFill>
                            <a:schemeClr val="tx1"/>
                          </a:solidFill>
                          <a:latin typeface="+mn-lt"/>
                          <a:ea typeface="+mn-ea"/>
                          <a:cs typeface="+mn-cs"/>
                        </a:rPr>
                        <a:t> KA </a:t>
                      </a:r>
                    </a:p>
                    <a:p>
                      <a:pPr>
                        <a:spcBef>
                          <a:spcPts val="0"/>
                        </a:spcBef>
                        <a:spcAft>
                          <a:spcPts val="300"/>
                        </a:spcAft>
                      </a:pPr>
                      <a:endParaRPr lang="en-ID" sz="900" kern="1200" dirty="0">
                        <a:solidFill>
                          <a:schemeClr val="tx1"/>
                        </a:solidFill>
                        <a:latin typeface="+mn-lt"/>
                        <a:ea typeface="+mn-ea"/>
                        <a:cs typeface="+mn-cs"/>
                      </a:endParaRPr>
                    </a:p>
                    <a:p>
                      <a:pPr>
                        <a:spcBef>
                          <a:spcPts val="0"/>
                        </a:spcBef>
                        <a:spcAft>
                          <a:spcPts val="300"/>
                        </a:spcAft>
                      </a:pPr>
                      <a:endParaRPr lang="en-ID" sz="900" kern="1200" dirty="0">
                        <a:solidFill>
                          <a:schemeClr val="tx1"/>
                        </a:solidFill>
                        <a:latin typeface="+mn-lt"/>
                        <a:ea typeface="+mn-ea"/>
                        <a:cs typeface="+mn-cs"/>
                      </a:endParaRPr>
                    </a:p>
                    <a:p>
                      <a:pPr>
                        <a:spcBef>
                          <a:spcPts val="0"/>
                        </a:spcBef>
                        <a:spcAft>
                          <a:spcPts val="300"/>
                        </a:spcAft>
                      </a:pPr>
                      <a:endParaRPr lang="en-ID" sz="900" kern="1200" dirty="0">
                        <a:solidFill>
                          <a:schemeClr val="tx1"/>
                        </a:solidFill>
                        <a:latin typeface="+mn-lt"/>
                        <a:ea typeface="+mn-ea"/>
                        <a:cs typeface="+mn-cs"/>
                      </a:endParaRPr>
                    </a:p>
                    <a:p>
                      <a:pPr>
                        <a:spcBef>
                          <a:spcPts val="0"/>
                        </a:spcBef>
                        <a:spcAft>
                          <a:spcPts val="300"/>
                        </a:spcAft>
                      </a:pPr>
                      <a:endParaRPr lang="en-ID" sz="900" kern="1200" dirty="0">
                        <a:solidFill>
                          <a:schemeClr val="tx1"/>
                        </a:solidFill>
                        <a:latin typeface="+mn-lt"/>
                        <a:ea typeface="+mn-ea"/>
                        <a:cs typeface="+mn-cs"/>
                      </a:endParaRPr>
                    </a:p>
                  </a:txBody>
                  <a:tcPr marL="6608" marR="66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23521104"/>
                  </a:ext>
                </a:extLst>
              </a:tr>
            </a:tbl>
          </a:graphicData>
        </a:graphic>
      </p:graphicFrame>
      <p:grpSp>
        <p:nvGrpSpPr>
          <p:cNvPr id="2" name="Group 1"/>
          <p:cNvGrpSpPr/>
          <p:nvPr/>
        </p:nvGrpSpPr>
        <p:grpSpPr>
          <a:xfrm>
            <a:off x="2921330" y="1337032"/>
            <a:ext cx="4349595" cy="1228059"/>
            <a:chOff x="5133654" y="1935221"/>
            <a:chExt cx="5300503" cy="1266082"/>
          </a:xfrm>
        </p:grpSpPr>
        <p:sp>
          <p:nvSpPr>
            <p:cNvPr id="4" name="TextBox 1">
              <a:extLst>
                <a:ext uri="{FF2B5EF4-FFF2-40B4-BE49-F238E27FC236}">
                  <a16:creationId xmlns:a16="http://schemas.microsoft.com/office/drawing/2014/main" id="{00000000-0008-0000-0000-000034000000}"/>
                </a:ext>
              </a:extLst>
            </p:cNvPr>
            <p:cNvSpPr txBox="1"/>
            <p:nvPr/>
          </p:nvSpPr>
          <p:spPr>
            <a:xfrm>
              <a:off x="5133654" y="2293420"/>
              <a:ext cx="2466381" cy="25400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AU" sz="900" dirty="0" err="1"/>
                <a:t>Rasio</a:t>
              </a:r>
              <a:r>
                <a:rPr lang="en-AU" sz="900" dirty="0"/>
                <a:t> </a:t>
              </a:r>
              <a:r>
                <a:rPr lang="en-AU" sz="900" dirty="0" err="1"/>
                <a:t>Konektivitas</a:t>
              </a:r>
              <a:r>
                <a:rPr lang="en-AU" sz="900" dirty="0"/>
                <a:t> </a:t>
              </a:r>
              <a:r>
                <a:rPr lang="en-AU" sz="900" dirty="0" err="1"/>
                <a:t>antar</a:t>
              </a:r>
              <a:r>
                <a:rPr lang="en-AU" sz="900" dirty="0"/>
                <a:t>  </a:t>
              </a:r>
              <a:r>
                <a:rPr lang="en-AU" sz="900" dirty="0" err="1"/>
                <a:t>wilayah</a:t>
              </a:r>
              <a:r>
                <a:rPr lang="en-AU" sz="900" dirty="0"/>
                <a:t> =</a:t>
              </a:r>
            </a:p>
          </p:txBody>
        </p:sp>
        <p:sp>
          <p:nvSpPr>
            <p:cNvPr id="7" name="TextBox 2">
              <a:extLst>
                <a:ext uri="{FF2B5EF4-FFF2-40B4-BE49-F238E27FC236}">
                  <a16:creationId xmlns:a16="http://schemas.microsoft.com/office/drawing/2014/main" id="{00000000-0008-0000-0000-000035000000}"/>
                </a:ext>
              </a:extLst>
            </p:cNvPr>
            <p:cNvSpPr txBox="1"/>
            <p:nvPr/>
          </p:nvSpPr>
          <p:spPr>
            <a:xfrm>
              <a:off x="7249042" y="1935221"/>
              <a:ext cx="3185115" cy="709682"/>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AU" sz="900" i="1" dirty="0" err="1"/>
                <a:t>Jumlah</a:t>
              </a:r>
              <a:r>
                <a:rPr lang="en-AU" sz="900" i="1" dirty="0"/>
                <a:t> PKN/PKW/</a:t>
              </a:r>
              <a:r>
                <a:rPr lang="en-AU" sz="900" i="1" dirty="0" err="1"/>
                <a:t>Simpul</a:t>
              </a:r>
              <a:r>
                <a:rPr lang="en-AU" sz="900" i="1" dirty="0"/>
                <a:t> </a:t>
              </a:r>
              <a:r>
                <a:rPr lang="en-AU" sz="900" i="1" dirty="0" err="1"/>
                <a:t>Transportasi</a:t>
              </a:r>
              <a:r>
                <a:rPr lang="en-AU" sz="900" i="1" dirty="0"/>
                <a:t>/</a:t>
              </a:r>
              <a:r>
                <a:rPr lang="en-AU" sz="900" i="1" dirty="0" err="1"/>
                <a:t>Kawasan</a:t>
              </a:r>
              <a:r>
                <a:rPr lang="en-AU" sz="900" i="1" dirty="0"/>
                <a:t> </a:t>
              </a:r>
              <a:r>
                <a:rPr lang="en-AU" sz="900" i="1" dirty="0" err="1"/>
                <a:t>Strategis</a:t>
              </a:r>
              <a:r>
                <a:rPr lang="en-AU" sz="900" i="1" dirty="0"/>
                <a:t> </a:t>
              </a:r>
              <a:r>
                <a:rPr lang="en-AU" sz="900" i="1" dirty="0" err="1"/>
                <a:t>Nasional</a:t>
              </a:r>
              <a:r>
                <a:rPr lang="en-AU" sz="900" i="1" dirty="0"/>
                <a:t> yang </a:t>
              </a:r>
              <a:r>
                <a:rPr lang="en-AU" sz="900" i="1" dirty="0" err="1"/>
                <a:t>terhubungan</a:t>
              </a:r>
              <a:r>
                <a:rPr lang="en-AU" sz="900" i="1" dirty="0"/>
                <a:t> </a:t>
              </a:r>
              <a:r>
                <a:rPr lang="en-AU" sz="900" i="1" dirty="0" err="1"/>
                <a:t>jalur</a:t>
              </a:r>
              <a:r>
                <a:rPr lang="en-AU" sz="900" i="1" dirty="0"/>
                <a:t> KA </a:t>
              </a:r>
              <a:r>
                <a:rPr lang="en-AU" sz="900" i="1" dirty="0" err="1"/>
                <a:t>s.d</a:t>
              </a:r>
              <a:r>
                <a:rPr lang="en-AU" sz="900" i="1" dirty="0"/>
                <a:t> </a:t>
              </a:r>
              <a:r>
                <a:rPr lang="en-AU" sz="900" i="1" dirty="0" err="1"/>
                <a:t>tahun</a:t>
              </a:r>
              <a:r>
                <a:rPr lang="en-AU" sz="900" i="1" dirty="0"/>
                <a:t> </a:t>
              </a:r>
              <a:r>
                <a:rPr lang="en-AU" sz="900" i="1" dirty="0" err="1"/>
                <a:t>berjalan</a:t>
              </a:r>
              <a:endParaRPr lang="id-ID" sz="400" dirty="0"/>
            </a:p>
          </p:txBody>
        </p:sp>
        <p:cxnSp>
          <p:nvCxnSpPr>
            <p:cNvPr id="8" name="Straight Connector 7">
              <a:extLst>
                <a:ext uri="{FF2B5EF4-FFF2-40B4-BE49-F238E27FC236}">
                  <a16:creationId xmlns:a16="http://schemas.microsoft.com/office/drawing/2014/main" id="{00000000-0008-0000-0000-000036000000}"/>
                </a:ext>
              </a:extLst>
            </p:cNvPr>
            <p:cNvCxnSpPr/>
            <p:nvPr/>
          </p:nvCxnSpPr>
          <p:spPr>
            <a:xfrm>
              <a:off x="7501821" y="2454440"/>
              <a:ext cx="2635250" cy="0"/>
            </a:xfrm>
            <a:prstGeom prst="line">
              <a:avLst/>
            </a:prstGeom>
          </p:spPr>
          <p:style>
            <a:lnRef idx="2">
              <a:schemeClr val="dk1"/>
            </a:lnRef>
            <a:fillRef idx="0">
              <a:schemeClr val="dk1"/>
            </a:fillRef>
            <a:effectRef idx="1">
              <a:schemeClr val="dk1"/>
            </a:effectRef>
            <a:fontRef idx="minor">
              <a:schemeClr val="tx1"/>
            </a:fontRef>
          </p:style>
        </p:cxnSp>
        <p:sp>
          <p:nvSpPr>
            <p:cNvPr id="9" name="TextBox 4">
              <a:extLst>
                <a:ext uri="{FF2B5EF4-FFF2-40B4-BE49-F238E27FC236}">
                  <a16:creationId xmlns:a16="http://schemas.microsoft.com/office/drawing/2014/main" id="{00000000-0008-0000-0000-000037000000}"/>
                </a:ext>
              </a:extLst>
            </p:cNvPr>
            <p:cNvSpPr txBox="1"/>
            <p:nvPr/>
          </p:nvSpPr>
          <p:spPr>
            <a:xfrm>
              <a:off x="7272761" y="2453094"/>
              <a:ext cx="3120048" cy="748209"/>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AU" sz="900" i="1" dirty="0"/>
                <a:t>PKN/PKW/</a:t>
              </a:r>
              <a:r>
                <a:rPr lang="en-AU" sz="900" i="1" dirty="0" err="1"/>
                <a:t>Simpul</a:t>
              </a:r>
              <a:r>
                <a:rPr lang="en-AU" sz="900" i="1" dirty="0"/>
                <a:t> </a:t>
              </a:r>
              <a:r>
                <a:rPr lang="en-AU" sz="900" i="1" dirty="0" err="1"/>
                <a:t>Transportasi</a:t>
              </a:r>
              <a:r>
                <a:rPr lang="en-AU" sz="900" i="1" dirty="0"/>
                <a:t>/</a:t>
              </a:r>
              <a:r>
                <a:rPr lang="en-AU" sz="900" i="1" dirty="0" err="1"/>
                <a:t>Kawasan</a:t>
              </a:r>
              <a:r>
                <a:rPr lang="en-AU" sz="900" i="1" dirty="0"/>
                <a:t> </a:t>
              </a:r>
              <a:r>
                <a:rPr lang="en-AU" sz="900" i="1" dirty="0" err="1"/>
                <a:t>Strategis</a:t>
              </a:r>
              <a:r>
                <a:rPr lang="en-AU" sz="900" i="1" dirty="0"/>
                <a:t> </a:t>
              </a:r>
              <a:r>
                <a:rPr lang="en-AU" sz="900" i="1" dirty="0" err="1"/>
                <a:t>Nasional</a:t>
              </a:r>
              <a:r>
                <a:rPr lang="en-AU" sz="900" i="1" dirty="0"/>
                <a:t> yang </a:t>
              </a:r>
              <a:r>
                <a:rPr lang="en-AU" sz="900" i="1" dirty="0" err="1"/>
                <a:t>akan</a:t>
              </a:r>
              <a:r>
                <a:rPr lang="en-AU" sz="900" i="1" dirty="0"/>
                <a:t> </a:t>
              </a:r>
              <a:r>
                <a:rPr lang="en-AU" sz="900" i="1" dirty="0" err="1"/>
                <a:t>terhubung</a:t>
              </a:r>
              <a:r>
                <a:rPr lang="en-AU" sz="900" i="1" dirty="0"/>
                <a:t> </a:t>
              </a:r>
              <a:r>
                <a:rPr lang="en-AU" sz="900" i="1" dirty="0" err="1"/>
                <a:t>dengan</a:t>
              </a:r>
              <a:r>
                <a:rPr lang="en-AU" sz="900" i="1" dirty="0"/>
                <a:t> </a:t>
              </a:r>
              <a:r>
                <a:rPr lang="en-AU" sz="900" i="1" dirty="0" err="1"/>
                <a:t>Jalur</a:t>
              </a:r>
              <a:r>
                <a:rPr lang="en-AU" sz="900" i="1" dirty="0"/>
                <a:t> KA </a:t>
              </a:r>
              <a:r>
                <a:rPr lang="en-AU" sz="900" i="1" dirty="0" err="1"/>
                <a:t>sesuai</a:t>
              </a:r>
              <a:r>
                <a:rPr lang="en-AU" sz="900" i="1" dirty="0"/>
                <a:t> </a:t>
              </a:r>
              <a:r>
                <a:rPr lang="en-AU" sz="900" i="1" dirty="0" err="1"/>
                <a:t>dengan</a:t>
              </a:r>
              <a:r>
                <a:rPr lang="en-AU" sz="900" i="1" dirty="0"/>
                <a:t> </a:t>
              </a:r>
              <a:r>
                <a:rPr lang="en-AU" sz="900" i="1" dirty="0" err="1"/>
                <a:t>Rencana</a:t>
              </a:r>
              <a:r>
                <a:rPr lang="en-AU" sz="900" i="1" dirty="0"/>
                <a:t> </a:t>
              </a:r>
              <a:r>
                <a:rPr lang="en-AU" sz="900" i="1" dirty="0" err="1"/>
                <a:t>Induk</a:t>
              </a:r>
              <a:r>
                <a:rPr lang="en-AU" sz="900" i="1" dirty="0"/>
                <a:t> </a:t>
              </a:r>
              <a:r>
                <a:rPr lang="en-AU" sz="900" i="1" dirty="0" err="1"/>
                <a:t>Perkeretaapian</a:t>
              </a:r>
              <a:r>
                <a:rPr lang="en-AU" sz="900" i="1" dirty="0"/>
                <a:t> </a:t>
              </a:r>
              <a:r>
                <a:rPr lang="en-AU" sz="900" i="1" dirty="0" err="1"/>
                <a:t>Nasional</a:t>
              </a:r>
              <a:r>
                <a:rPr lang="en-AU" sz="900" i="1" dirty="0"/>
                <a:t> (</a:t>
              </a:r>
              <a:r>
                <a:rPr lang="en-AU" sz="900" i="1" dirty="0" err="1"/>
                <a:t>RIPNas</a:t>
              </a:r>
              <a:r>
                <a:rPr lang="en-AU" sz="900" i="1" dirty="0"/>
                <a:t>) 2030</a:t>
              </a:r>
              <a:endParaRPr lang="id-ID" sz="400" dirty="0"/>
            </a:p>
          </p:txBody>
        </p:sp>
      </p:grpSp>
      <p:grpSp>
        <p:nvGrpSpPr>
          <p:cNvPr id="3" name="Group 2"/>
          <p:cNvGrpSpPr/>
          <p:nvPr/>
        </p:nvGrpSpPr>
        <p:grpSpPr>
          <a:xfrm>
            <a:off x="3226132" y="2944142"/>
            <a:ext cx="4500000" cy="536836"/>
            <a:chOff x="4811999" y="3988564"/>
            <a:chExt cx="6914313" cy="691042"/>
          </a:xfrm>
        </p:grpSpPr>
        <p:sp>
          <p:nvSpPr>
            <p:cNvPr id="17" name="TextBox 5">
              <a:extLst>
                <a:ext uri="{FF2B5EF4-FFF2-40B4-BE49-F238E27FC236}">
                  <a16:creationId xmlns:a16="http://schemas.microsoft.com/office/drawing/2014/main" id="{00000000-0008-0000-0000-000034000000}"/>
                </a:ext>
              </a:extLst>
            </p:cNvPr>
            <p:cNvSpPr txBox="1"/>
            <p:nvPr/>
          </p:nvSpPr>
          <p:spPr>
            <a:xfrm>
              <a:off x="4811999" y="4283211"/>
              <a:ext cx="2466376" cy="25400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AU" sz="900" dirty="0"/>
                <a:t>Ratio </a:t>
              </a:r>
              <a:r>
                <a:rPr lang="en-AU" sz="900" dirty="0" err="1"/>
                <a:t>Kejadian</a:t>
              </a:r>
              <a:r>
                <a:rPr lang="en-AU" sz="900" dirty="0"/>
                <a:t> </a:t>
              </a:r>
              <a:r>
                <a:rPr lang="en-AU" sz="900" dirty="0" err="1"/>
                <a:t>Kecelakaan</a:t>
              </a:r>
              <a:r>
                <a:rPr lang="en-AU" sz="900" dirty="0"/>
                <a:t> =</a:t>
              </a:r>
            </a:p>
          </p:txBody>
        </p:sp>
        <p:sp>
          <p:nvSpPr>
            <p:cNvPr id="18" name="TextBox 6">
              <a:extLst>
                <a:ext uri="{FF2B5EF4-FFF2-40B4-BE49-F238E27FC236}">
                  <a16:creationId xmlns:a16="http://schemas.microsoft.com/office/drawing/2014/main" id="{00000000-0008-0000-0000-000035000000}"/>
                </a:ext>
              </a:extLst>
            </p:cNvPr>
            <p:cNvSpPr txBox="1"/>
            <p:nvPr/>
          </p:nvSpPr>
          <p:spPr>
            <a:xfrm>
              <a:off x="6994746" y="3988564"/>
              <a:ext cx="3185115" cy="52387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ID" sz="900" i="1" dirty="0" err="1"/>
                <a:t>Jumlah</a:t>
              </a:r>
              <a:r>
                <a:rPr lang="en-ID" sz="900" i="1" dirty="0"/>
                <a:t> </a:t>
              </a:r>
              <a:r>
                <a:rPr lang="en-ID" sz="900" i="1" dirty="0" err="1"/>
                <a:t>kejadian</a:t>
              </a:r>
              <a:r>
                <a:rPr lang="en-ID" sz="900" i="1" dirty="0"/>
                <a:t> </a:t>
              </a:r>
              <a:r>
                <a:rPr lang="en-ID" sz="900" i="1" dirty="0" err="1"/>
                <a:t>kecelakaan</a:t>
              </a:r>
              <a:r>
                <a:rPr lang="en-ID" sz="900" i="1" dirty="0"/>
                <a:t> </a:t>
              </a:r>
            </a:p>
            <a:p>
              <a:pPr algn="ctr"/>
              <a:r>
                <a:rPr lang="en-ID" sz="900" i="1" dirty="0" err="1"/>
                <a:t>pada</a:t>
              </a:r>
              <a:r>
                <a:rPr lang="en-ID" sz="900" i="1" dirty="0"/>
                <a:t> </a:t>
              </a:r>
              <a:r>
                <a:rPr lang="en-ID" sz="900" i="1" dirty="0" err="1"/>
                <a:t>tahun</a:t>
              </a:r>
              <a:r>
                <a:rPr lang="en-ID" sz="900" i="1" dirty="0"/>
                <a:t> </a:t>
              </a:r>
              <a:r>
                <a:rPr lang="en-ID" sz="900" i="1" dirty="0" err="1"/>
                <a:t>berjalan</a:t>
              </a:r>
              <a:endParaRPr lang="id-ID" sz="900" dirty="0"/>
            </a:p>
          </p:txBody>
        </p:sp>
        <p:cxnSp>
          <p:nvCxnSpPr>
            <p:cNvPr id="19" name="Straight Connector 18">
              <a:extLst>
                <a:ext uri="{FF2B5EF4-FFF2-40B4-BE49-F238E27FC236}">
                  <a16:creationId xmlns:a16="http://schemas.microsoft.com/office/drawing/2014/main" id="{00000000-0008-0000-0000-000036000000}"/>
                </a:ext>
              </a:extLst>
            </p:cNvPr>
            <p:cNvCxnSpPr/>
            <p:nvPr/>
          </p:nvCxnSpPr>
          <p:spPr>
            <a:xfrm>
              <a:off x="7128149" y="4444230"/>
              <a:ext cx="2821040" cy="0"/>
            </a:xfrm>
            <a:prstGeom prst="line">
              <a:avLst/>
            </a:prstGeom>
          </p:spPr>
          <p:style>
            <a:lnRef idx="2">
              <a:schemeClr val="dk1"/>
            </a:lnRef>
            <a:fillRef idx="0">
              <a:schemeClr val="dk1"/>
            </a:fillRef>
            <a:effectRef idx="1">
              <a:schemeClr val="dk1"/>
            </a:effectRef>
            <a:fontRef idx="minor">
              <a:schemeClr val="tx1"/>
            </a:fontRef>
          </p:style>
        </p:cxnSp>
        <p:sp>
          <p:nvSpPr>
            <p:cNvPr id="20" name="TextBox 8">
              <a:extLst>
                <a:ext uri="{FF2B5EF4-FFF2-40B4-BE49-F238E27FC236}">
                  <a16:creationId xmlns:a16="http://schemas.microsoft.com/office/drawing/2014/main" id="{00000000-0008-0000-0000-000037000000}"/>
                </a:ext>
              </a:extLst>
            </p:cNvPr>
            <p:cNvSpPr txBox="1"/>
            <p:nvPr/>
          </p:nvSpPr>
          <p:spPr>
            <a:xfrm>
              <a:off x="7027279" y="4409733"/>
              <a:ext cx="3120048" cy="269873"/>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ID" sz="900" i="1" dirty="0"/>
                <a:t>KM </a:t>
              </a:r>
              <a:r>
                <a:rPr lang="en-ID" sz="900" i="1" dirty="0" err="1"/>
                <a:t>tempuh</a:t>
              </a:r>
              <a:r>
                <a:rPr lang="en-ID" sz="900" i="1" dirty="0"/>
                <a:t> </a:t>
              </a:r>
              <a:r>
                <a:rPr lang="en-ID" sz="900" i="1" dirty="0" err="1"/>
                <a:t>pada</a:t>
              </a:r>
              <a:r>
                <a:rPr lang="en-ID" sz="900" i="1" dirty="0"/>
                <a:t> </a:t>
              </a:r>
              <a:r>
                <a:rPr lang="en-ID" sz="900" i="1" dirty="0" err="1"/>
                <a:t>tahun</a:t>
              </a:r>
              <a:r>
                <a:rPr lang="en-ID" sz="900" i="1" dirty="0"/>
                <a:t> </a:t>
              </a:r>
              <a:r>
                <a:rPr lang="en-ID" sz="900" i="1" dirty="0" err="1"/>
                <a:t>berjalan</a:t>
              </a:r>
              <a:endParaRPr lang="id-ID" sz="900" dirty="0"/>
            </a:p>
          </p:txBody>
        </p:sp>
        <p:sp>
          <p:nvSpPr>
            <p:cNvPr id="21" name="TextBox 9">
              <a:extLst>
                <a:ext uri="{FF2B5EF4-FFF2-40B4-BE49-F238E27FC236}">
                  <a16:creationId xmlns:a16="http://schemas.microsoft.com/office/drawing/2014/main" id="{00000000-0008-0000-0000-00003C000000}"/>
                </a:ext>
              </a:extLst>
            </p:cNvPr>
            <p:cNvSpPr txBox="1"/>
            <p:nvPr/>
          </p:nvSpPr>
          <p:spPr>
            <a:xfrm>
              <a:off x="9916392" y="4293522"/>
              <a:ext cx="333374" cy="285749"/>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AU" sz="900" dirty="0"/>
                <a:t>X</a:t>
              </a:r>
            </a:p>
          </p:txBody>
        </p:sp>
        <p:sp>
          <p:nvSpPr>
            <p:cNvPr id="22" name="TextBox 10">
              <a:extLst>
                <a:ext uri="{FF2B5EF4-FFF2-40B4-BE49-F238E27FC236}">
                  <a16:creationId xmlns:a16="http://schemas.microsoft.com/office/drawing/2014/main" id="{00000000-0008-0000-0000-00003D000000}"/>
                </a:ext>
              </a:extLst>
            </p:cNvPr>
            <p:cNvSpPr txBox="1"/>
            <p:nvPr/>
          </p:nvSpPr>
          <p:spPr>
            <a:xfrm>
              <a:off x="10091171" y="4293522"/>
              <a:ext cx="1635141" cy="263558"/>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r>
                <a:rPr lang="en-AU" sz="900" dirty="0"/>
                <a:t>1.000.000</a:t>
              </a:r>
            </a:p>
          </p:txBody>
        </p:sp>
      </p:grpSp>
      <p:grpSp>
        <p:nvGrpSpPr>
          <p:cNvPr id="10" name="Group 9"/>
          <p:cNvGrpSpPr/>
          <p:nvPr/>
        </p:nvGrpSpPr>
        <p:grpSpPr>
          <a:xfrm>
            <a:off x="2913578" y="4117928"/>
            <a:ext cx="4886326" cy="696617"/>
            <a:chOff x="2913578" y="4117928"/>
            <a:chExt cx="4886326" cy="696617"/>
          </a:xfrm>
        </p:grpSpPr>
        <p:sp>
          <p:nvSpPr>
            <p:cNvPr id="23" name="TextBox 17">
              <a:extLst>
                <a:ext uri="{FF2B5EF4-FFF2-40B4-BE49-F238E27FC236}">
                  <a16:creationId xmlns:a16="http://schemas.microsoft.com/office/drawing/2014/main" id="{00000000-0008-0000-0000-000015000000}"/>
                </a:ext>
              </a:extLst>
            </p:cNvPr>
            <p:cNvSpPr txBox="1"/>
            <p:nvPr/>
          </p:nvSpPr>
          <p:spPr>
            <a:xfrm>
              <a:off x="2913578" y="4193280"/>
              <a:ext cx="1525715" cy="526833"/>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61859" tIns="30930" rIns="61859" bIns="30930"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AU" sz="900" dirty="0" err="1"/>
                <a:t>Persentase</a:t>
              </a:r>
              <a:r>
                <a:rPr lang="en-AU" sz="900" dirty="0"/>
                <a:t> </a:t>
              </a:r>
              <a:r>
                <a:rPr lang="en-AU" sz="900" dirty="0" err="1"/>
                <a:t>Capaian</a:t>
              </a:r>
              <a:r>
                <a:rPr lang="en-AU" sz="900" dirty="0"/>
                <a:t> </a:t>
              </a:r>
              <a:r>
                <a:rPr lang="en-AU" sz="900" i="1" dirty="0"/>
                <a:t>On Time Performance </a:t>
              </a:r>
              <a:r>
                <a:rPr lang="en-AU" sz="900" dirty="0"/>
                <a:t>(OTP)  sub </a:t>
              </a:r>
              <a:r>
                <a:rPr lang="en-AU" sz="900" dirty="0" err="1"/>
                <a:t>sektor</a:t>
              </a:r>
              <a:r>
                <a:rPr lang="en-AU" sz="900" dirty="0"/>
                <a:t> </a:t>
              </a:r>
              <a:r>
                <a:rPr lang="en-AU" sz="900" dirty="0" err="1"/>
                <a:t>perkeretaapian</a:t>
              </a:r>
              <a:r>
                <a:rPr lang="en-AU" sz="900" dirty="0"/>
                <a:t>                                         </a:t>
              </a:r>
            </a:p>
          </p:txBody>
        </p:sp>
        <p:sp>
          <p:nvSpPr>
            <p:cNvPr id="24" name="TextBox 18">
              <a:extLst>
                <a:ext uri="{FF2B5EF4-FFF2-40B4-BE49-F238E27FC236}">
                  <a16:creationId xmlns:a16="http://schemas.microsoft.com/office/drawing/2014/main" id="{00000000-0008-0000-0000-000016000000}"/>
                </a:ext>
              </a:extLst>
            </p:cNvPr>
            <p:cNvSpPr txBox="1"/>
            <p:nvPr/>
          </p:nvSpPr>
          <p:spPr>
            <a:xfrm>
              <a:off x="4437770" y="4117928"/>
              <a:ext cx="2592000" cy="354028"/>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61859" tIns="30930" rIns="61859" bIns="30930"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id-ID" sz="900" i="1" dirty="0"/>
                <a:t>Jumlah </a:t>
              </a:r>
              <a:r>
                <a:rPr lang="en-US" sz="900" i="1" dirty="0" err="1"/>
                <a:t>Realisasi</a:t>
              </a:r>
              <a:r>
                <a:rPr lang="en-US" sz="900" i="1" dirty="0"/>
                <a:t> </a:t>
              </a:r>
              <a:r>
                <a:rPr lang="en-US" sz="900" i="1" dirty="0" err="1"/>
                <a:t>kedatangan</a:t>
              </a:r>
              <a:r>
                <a:rPr lang="en-US" sz="900" i="1" dirty="0"/>
                <a:t> dan </a:t>
              </a:r>
              <a:r>
                <a:rPr lang="en-US" sz="900" i="1" dirty="0" err="1"/>
                <a:t>keberangkatan</a:t>
              </a:r>
              <a:r>
                <a:rPr lang="en-US" sz="900" i="1" dirty="0"/>
                <a:t> KA </a:t>
              </a:r>
              <a:r>
                <a:rPr lang="en-US" sz="900" i="1" dirty="0" err="1"/>
                <a:t>tepat</a:t>
              </a:r>
              <a:r>
                <a:rPr lang="en-US" sz="900" i="1" dirty="0"/>
                <a:t> </a:t>
              </a:r>
              <a:r>
                <a:rPr lang="en-US" sz="900" i="1" dirty="0" err="1"/>
                <a:t>waktu</a:t>
              </a:r>
              <a:r>
                <a:rPr lang="en-US" sz="900" i="1" dirty="0"/>
                <a:t> pada </a:t>
              </a:r>
              <a:r>
                <a:rPr lang="en-US" sz="900" i="1" dirty="0" err="1"/>
                <a:t>tahun</a:t>
              </a:r>
              <a:r>
                <a:rPr lang="en-US" sz="900" i="1" dirty="0"/>
                <a:t> </a:t>
              </a:r>
              <a:r>
                <a:rPr lang="en-US" sz="900" i="1" dirty="0" err="1"/>
                <a:t>berjalan</a:t>
              </a:r>
              <a:endParaRPr lang="en-US" sz="900" i="1" dirty="0"/>
            </a:p>
          </p:txBody>
        </p:sp>
        <p:cxnSp>
          <p:nvCxnSpPr>
            <p:cNvPr id="25" name="Straight Connector 24">
              <a:extLst>
                <a:ext uri="{FF2B5EF4-FFF2-40B4-BE49-F238E27FC236}">
                  <a16:creationId xmlns:a16="http://schemas.microsoft.com/office/drawing/2014/main" id="{00000000-0008-0000-0000-000017000000}"/>
                </a:ext>
              </a:extLst>
            </p:cNvPr>
            <p:cNvCxnSpPr/>
            <p:nvPr/>
          </p:nvCxnSpPr>
          <p:spPr>
            <a:xfrm>
              <a:off x="4469638" y="4466351"/>
              <a:ext cx="2520000" cy="0"/>
            </a:xfrm>
            <a:prstGeom prst="line">
              <a:avLst/>
            </a:prstGeom>
          </p:spPr>
          <p:style>
            <a:lnRef idx="2">
              <a:schemeClr val="dk1"/>
            </a:lnRef>
            <a:fillRef idx="0">
              <a:schemeClr val="dk1"/>
            </a:fillRef>
            <a:effectRef idx="1">
              <a:schemeClr val="dk1"/>
            </a:effectRef>
            <a:fontRef idx="minor">
              <a:schemeClr val="tx1"/>
            </a:fontRef>
          </p:style>
        </p:cxnSp>
        <p:sp>
          <p:nvSpPr>
            <p:cNvPr id="26" name="TextBox 20">
              <a:extLst>
                <a:ext uri="{FF2B5EF4-FFF2-40B4-BE49-F238E27FC236}">
                  <a16:creationId xmlns:a16="http://schemas.microsoft.com/office/drawing/2014/main" id="{00000000-0008-0000-0000-000018000000}"/>
                </a:ext>
              </a:extLst>
            </p:cNvPr>
            <p:cNvSpPr txBox="1"/>
            <p:nvPr/>
          </p:nvSpPr>
          <p:spPr>
            <a:xfrm>
              <a:off x="4725529" y="4461676"/>
              <a:ext cx="2124000" cy="352869"/>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61859" tIns="30930" rIns="61859" bIns="30930"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id-ID" sz="900" i="1" dirty="0"/>
                <a:t>Jumlah Keseluruhan </a:t>
              </a:r>
              <a:r>
                <a:rPr lang="en-US" sz="900" i="1" dirty="0" err="1"/>
                <a:t>kedatangan</a:t>
              </a:r>
              <a:r>
                <a:rPr lang="en-US" sz="900" i="1" dirty="0"/>
                <a:t> dan </a:t>
              </a:r>
              <a:r>
                <a:rPr lang="en-US" sz="900" i="1" dirty="0" err="1"/>
                <a:t>keberangkatan</a:t>
              </a:r>
              <a:r>
                <a:rPr lang="en-US" sz="900" i="1" dirty="0"/>
                <a:t> KA pada </a:t>
              </a:r>
              <a:r>
                <a:rPr lang="en-US" sz="900" i="1" dirty="0" err="1"/>
                <a:t>tahun</a:t>
              </a:r>
              <a:r>
                <a:rPr lang="en-US" sz="900" i="1" dirty="0"/>
                <a:t> </a:t>
              </a:r>
              <a:r>
                <a:rPr lang="en-US" sz="900" i="1" dirty="0" err="1"/>
                <a:t>berjalan</a:t>
              </a:r>
              <a:endParaRPr lang="en-US" sz="900" i="1" dirty="0"/>
            </a:p>
          </p:txBody>
        </p:sp>
        <p:sp>
          <p:nvSpPr>
            <p:cNvPr id="27" name="TextBox 21">
              <a:extLst>
                <a:ext uri="{FF2B5EF4-FFF2-40B4-BE49-F238E27FC236}">
                  <a16:creationId xmlns:a16="http://schemas.microsoft.com/office/drawing/2014/main" id="{00000000-0008-0000-0000-000019000000}"/>
                </a:ext>
              </a:extLst>
            </p:cNvPr>
            <p:cNvSpPr txBox="1"/>
            <p:nvPr/>
          </p:nvSpPr>
          <p:spPr>
            <a:xfrm>
              <a:off x="6695883" y="4336622"/>
              <a:ext cx="1104021" cy="219604"/>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61859" tIns="30930" rIns="61859" bIns="30930"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AU" sz="900" dirty="0"/>
                <a:t>100%</a:t>
              </a:r>
            </a:p>
          </p:txBody>
        </p:sp>
        <p:sp>
          <p:nvSpPr>
            <p:cNvPr id="28" name="TextBox 22">
              <a:extLst>
                <a:ext uri="{FF2B5EF4-FFF2-40B4-BE49-F238E27FC236}">
                  <a16:creationId xmlns:a16="http://schemas.microsoft.com/office/drawing/2014/main" id="{00000000-0008-0000-0000-00001A000000}"/>
                </a:ext>
              </a:extLst>
            </p:cNvPr>
            <p:cNvSpPr txBox="1"/>
            <p:nvPr/>
          </p:nvSpPr>
          <p:spPr>
            <a:xfrm>
              <a:off x="6976752" y="4369726"/>
              <a:ext cx="206710" cy="22198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61859" tIns="30930" rIns="61859" bIns="30930"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AU" sz="700"/>
                <a:t>X</a:t>
              </a:r>
            </a:p>
          </p:txBody>
        </p:sp>
        <p:sp>
          <p:nvSpPr>
            <p:cNvPr id="29" name="TextBox 23">
              <a:extLst>
                <a:ext uri="{FF2B5EF4-FFF2-40B4-BE49-F238E27FC236}">
                  <a16:creationId xmlns:a16="http://schemas.microsoft.com/office/drawing/2014/main" id="{00000000-0008-0000-0000-00001A000000}"/>
                </a:ext>
              </a:extLst>
            </p:cNvPr>
            <p:cNvSpPr txBox="1"/>
            <p:nvPr/>
          </p:nvSpPr>
          <p:spPr>
            <a:xfrm>
              <a:off x="4300091" y="4362411"/>
              <a:ext cx="206710" cy="22198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lIns="61859" tIns="30930" rIns="61859" bIns="30930"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AU" sz="900" dirty="0"/>
                <a:t>=</a:t>
              </a:r>
              <a:endParaRPr lang="en-AU" sz="700" dirty="0"/>
            </a:p>
          </p:txBody>
        </p:sp>
      </p:grpSp>
      <p:sp>
        <p:nvSpPr>
          <p:cNvPr id="30" name="Title 1"/>
          <p:cNvSpPr>
            <a:spLocks noGrp="1"/>
          </p:cNvSpPr>
          <p:nvPr>
            <p:ph type="title"/>
          </p:nvPr>
        </p:nvSpPr>
        <p:spPr>
          <a:xfrm>
            <a:off x="-3600" y="93200"/>
            <a:ext cx="7416000" cy="344032"/>
          </a:xfrm>
        </p:spPr>
        <p:txBody>
          <a:bodyPr>
            <a:noAutofit/>
          </a:bodyPr>
          <a:lstStyle/>
          <a:p>
            <a:r>
              <a:rPr lang="id-ID" sz="1600" dirty="0"/>
              <a:t>Lanjutan ... </a:t>
            </a:r>
            <a:r>
              <a:rPr lang="en-US" sz="1600" dirty="0"/>
              <a:t>(INDIKATOR KINERJA </a:t>
            </a:r>
            <a:r>
              <a:rPr lang="id-ID" sz="1600" dirty="0"/>
              <a:t>PROGRAM</a:t>
            </a:r>
            <a:r>
              <a:rPr lang="en-US" sz="1600" dirty="0"/>
              <a:t> DITJEN PERKERETAAPIAN)</a:t>
            </a:r>
            <a:endParaRPr lang="id-ID" sz="1600" dirty="0"/>
          </a:p>
        </p:txBody>
      </p:sp>
      <p:sp>
        <p:nvSpPr>
          <p:cNvPr id="31" name="Slide Number Placeholder 2">
            <a:extLst>
              <a:ext uri="{FF2B5EF4-FFF2-40B4-BE49-F238E27FC236}">
                <a16:creationId xmlns:a16="http://schemas.microsoft.com/office/drawing/2014/main" id="{3DE61F9B-851B-416C-B1FC-082EA378344A}"/>
              </a:ext>
            </a:extLst>
          </p:cNvPr>
          <p:cNvSpPr>
            <a:spLocks noGrp="1"/>
          </p:cNvSpPr>
          <p:nvPr/>
        </p:nvSpPr>
        <p:spPr>
          <a:xfrm>
            <a:off x="7113276" y="5006975"/>
            <a:ext cx="446405" cy="251460"/>
          </a:xfrm>
          <a:prstGeom prst="rect">
            <a:avLst/>
          </a:prstGeom>
          <a:solidFill>
            <a:srgbClr val="F9BE19"/>
          </a:solidFill>
        </p:spPr>
        <p:txBody>
          <a:bodyPr vert="horz" lIns="91365" tIns="45684" rIns="91365" bIns="45684"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32">
              <a:defRPr/>
            </a:pPr>
            <a:fld id="{05502A5B-6024-440D-A5A9-5A109256076E}" type="slidenum">
              <a:rPr lang="en-US" b="1">
                <a:solidFill>
                  <a:schemeClr val="tx1"/>
                </a:solidFill>
                <a:latin typeface="Calibri" panose="020F0502020204030204"/>
              </a:rPr>
              <a:pPr defTabSz="913632">
                <a:defRPr/>
              </a:pPr>
              <a:t>36</a:t>
            </a:fld>
            <a:endParaRPr lang="en-US" b="1">
              <a:solidFill>
                <a:schemeClr val="tx1"/>
              </a:solidFill>
              <a:latin typeface="Calibri" panose="020F0502020204030204"/>
            </a:endParaRPr>
          </a:p>
        </p:txBody>
      </p:sp>
    </p:spTree>
    <p:extLst>
      <p:ext uri="{BB962C8B-B14F-4D97-AF65-F5344CB8AC3E}">
        <p14:creationId xmlns:p14="http://schemas.microsoft.com/office/powerpoint/2010/main" val="1369164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A5FF325D-B86F-41A1-AF21-79A1B8B76D3B}"/>
              </a:ext>
            </a:extLst>
          </p:cNvPr>
          <p:cNvGraphicFramePr>
            <a:graphicFrameLocks noGrp="1"/>
          </p:cNvGraphicFramePr>
          <p:nvPr>
            <p:extLst>
              <p:ext uri="{D42A27DB-BD31-4B8C-83A1-F6EECF244321}">
                <p14:modId xmlns:p14="http://schemas.microsoft.com/office/powerpoint/2010/main" val="2800902037"/>
              </p:ext>
            </p:extLst>
          </p:nvPr>
        </p:nvGraphicFramePr>
        <p:xfrm>
          <a:off x="113175" y="482400"/>
          <a:ext cx="7333325" cy="4184580"/>
        </p:xfrm>
        <a:graphic>
          <a:graphicData uri="http://schemas.openxmlformats.org/drawingml/2006/table">
            <a:tbl>
              <a:tblPr firstRow="1" firstCol="1" bandRow="1"/>
              <a:tblGrid>
                <a:gridCol w="1213783">
                  <a:extLst>
                    <a:ext uri="{9D8B030D-6E8A-4147-A177-3AD203B41FA5}">
                      <a16:colId xmlns:a16="http://schemas.microsoft.com/office/drawing/2014/main" val="2818028897"/>
                    </a:ext>
                  </a:extLst>
                </a:gridCol>
                <a:gridCol w="1044001">
                  <a:extLst>
                    <a:ext uri="{9D8B030D-6E8A-4147-A177-3AD203B41FA5}">
                      <a16:colId xmlns:a16="http://schemas.microsoft.com/office/drawing/2014/main" val="64279493"/>
                    </a:ext>
                  </a:extLst>
                </a:gridCol>
                <a:gridCol w="539541">
                  <a:extLst>
                    <a:ext uri="{9D8B030D-6E8A-4147-A177-3AD203B41FA5}">
                      <a16:colId xmlns:a16="http://schemas.microsoft.com/office/drawing/2014/main" val="3686684366"/>
                    </a:ext>
                  </a:extLst>
                </a:gridCol>
                <a:gridCol w="4536000">
                  <a:extLst>
                    <a:ext uri="{9D8B030D-6E8A-4147-A177-3AD203B41FA5}">
                      <a16:colId xmlns:a16="http://schemas.microsoft.com/office/drawing/2014/main" val="20003"/>
                    </a:ext>
                  </a:extLst>
                </a:gridCol>
              </a:tblGrid>
              <a:tr h="284142">
                <a:tc>
                  <a:txBody>
                    <a:bodyPr/>
                    <a:lstStyle/>
                    <a:p>
                      <a:pPr marL="0" algn="ctr" defTabSz="685800" rtl="0" eaLnBrk="1" latinLnBrk="0" hangingPunct="1">
                        <a:spcBef>
                          <a:spcPts val="600"/>
                        </a:spcBef>
                        <a:spcAft>
                          <a:spcPts val="600"/>
                        </a:spcAft>
                      </a:pPr>
                      <a:r>
                        <a:rPr lang="en-US" sz="1000" b="1" kern="1200" dirty="0">
                          <a:solidFill>
                            <a:srgbClr val="000000"/>
                          </a:solidFill>
                          <a:effectLst/>
                          <a:latin typeface="+mn-lt"/>
                          <a:ea typeface="Times New Roman" panose="02020603050405020304" pitchFamily="18" charset="0"/>
                          <a:cs typeface="+mn-cs"/>
                        </a:rPr>
                        <a:t>SASARAN KEGIATAN</a:t>
                      </a:r>
                      <a:endParaRPr lang="en-ID" sz="1000" b="1" kern="1200" dirty="0">
                        <a:solidFill>
                          <a:srgbClr val="000000"/>
                        </a:solidFill>
                        <a:effectLst/>
                        <a:latin typeface="+mn-lt"/>
                        <a:ea typeface="Times New Roman" panose="02020603050405020304" pitchFamily="18" charset="0"/>
                        <a:cs typeface="+mn-cs"/>
                      </a:endParaRPr>
                    </a:p>
                  </a:txBody>
                  <a:tcPr marL="6608" marR="66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marL="0" algn="ctr" defTabSz="685800" rtl="0" eaLnBrk="1" latinLnBrk="0" hangingPunct="1">
                        <a:spcBef>
                          <a:spcPts val="600"/>
                        </a:spcBef>
                        <a:spcAft>
                          <a:spcPts val="600"/>
                        </a:spcAft>
                      </a:pPr>
                      <a:r>
                        <a:rPr lang="en-US" sz="1000" b="1" kern="1200" dirty="0">
                          <a:solidFill>
                            <a:srgbClr val="000000"/>
                          </a:solidFill>
                          <a:effectLst/>
                          <a:latin typeface="+mn-lt"/>
                          <a:ea typeface="Times New Roman" panose="02020603050405020304" pitchFamily="18" charset="0"/>
                          <a:cs typeface="+mn-cs"/>
                        </a:rPr>
                        <a:t>INDIKATOR KINERJA KEGIATAN</a:t>
                      </a:r>
                      <a:endParaRPr lang="en-ID" sz="1000" b="1" kern="1200" dirty="0">
                        <a:solidFill>
                          <a:srgbClr val="000000"/>
                        </a:solidFill>
                        <a:effectLst/>
                        <a:latin typeface="+mn-lt"/>
                        <a:ea typeface="Times New Roman" panose="02020603050405020304" pitchFamily="18" charset="0"/>
                        <a:cs typeface="+mn-cs"/>
                      </a:endParaRPr>
                    </a:p>
                  </a:txBody>
                  <a:tcPr marL="6608" marR="66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marL="0" algn="ctr" defTabSz="685800" rtl="0" eaLnBrk="1" latinLnBrk="0" hangingPunct="1">
                        <a:spcBef>
                          <a:spcPts val="600"/>
                        </a:spcBef>
                        <a:spcAft>
                          <a:spcPts val="600"/>
                        </a:spcAft>
                      </a:pPr>
                      <a:r>
                        <a:rPr lang="en-US" sz="1000" b="1" kern="1200" dirty="0">
                          <a:solidFill>
                            <a:srgbClr val="000000"/>
                          </a:solidFill>
                          <a:effectLst/>
                          <a:latin typeface="+mn-lt"/>
                          <a:ea typeface="Times New Roman" panose="02020603050405020304" pitchFamily="18" charset="0"/>
                          <a:cs typeface="+mn-cs"/>
                        </a:rPr>
                        <a:t>SATUAN</a:t>
                      </a:r>
                      <a:endParaRPr lang="en-ID" sz="1000" b="1" kern="1200" dirty="0">
                        <a:solidFill>
                          <a:srgbClr val="000000"/>
                        </a:solidFill>
                        <a:effectLst/>
                        <a:latin typeface="+mn-lt"/>
                        <a:ea typeface="Times New Roman" panose="02020603050405020304" pitchFamily="18" charset="0"/>
                        <a:cs typeface="+mn-cs"/>
                      </a:endParaRPr>
                    </a:p>
                  </a:txBody>
                  <a:tcPr marL="6608" marR="66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D" sz="1000" b="1" kern="1200" dirty="0">
                          <a:solidFill>
                            <a:srgbClr val="000000"/>
                          </a:solidFill>
                          <a:effectLst/>
                          <a:latin typeface="+mn-lt"/>
                          <a:ea typeface="Times New Roman" panose="02020603050405020304" pitchFamily="18" charset="0"/>
                          <a:cs typeface="+mn-cs"/>
                        </a:rPr>
                        <a:t>MANUAL</a:t>
                      </a:r>
                      <a:r>
                        <a:rPr lang="en-ID" sz="1000" b="1" kern="1200" baseline="0" dirty="0">
                          <a:solidFill>
                            <a:srgbClr val="000000"/>
                          </a:solidFill>
                          <a:effectLst/>
                          <a:latin typeface="+mn-lt"/>
                          <a:ea typeface="Times New Roman" panose="02020603050405020304" pitchFamily="18" charset="0"/>
                          <a:cs typeface="+mn-cs"/>
                        </a:rPr>
                        <a:t> IKU</a:t>
                      </a:r>
                      <a:endParaRPr lang="en-ID" sz="1000" b="1" kern="1200" dirty="0">
                        <a:solidFill>
                          <a:srgbClr val="000000"/>
                        </a:solidFill>
                        <a:effectLst/>
                        <a:latin typeface="+mn-lt"/>
                        <a:ea typeface="Times New Roman" panose="02020603050405020304" pitchFamily="18" charset="0"/>
                        <a:cs typeface="+mn-cs"/>
                      </a:endParaRPr>
                    </a:p>
                  </a:txBody>
                  <a:tcPr marL="6608" marR="66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2649879642"/>
                  </a:ext>
                </a:extLst>
              </a:tr>
              <a:tr h="1332000">
                <a:tc rowSpan="3">
                  <a:txBody>
                    <a:bodyPr/>
                    <a:lstStyle/>
                    <a:p>
                      <a:pPr algn="ctr">
                        <a:spcBef>
                          <a:spcPts val="0"/>
                        </a:spcBef>
                        <a:spcAft>
                          <a:spcPts val="300"/>
                        </a:spcAft>
                      </a:pPr>
                      <a:r>
                        <a:rPr lang="en-ID" sz="900" kern="1200" dirty="0">
                          <a:solidFill>
                            <a:schemeClr val="tx1"/>
                          </a:solidFill>
                          <a:latin typeface="+mn-lt"/>
                          <a:ea typeface="+mn-ea"/>
                          <a:cs typeface="+mn-cs"/>
                        </a:rPr>
                        <a:t>SP3 </a:t>
                      </a:r>
                      <a:r>
                        <a:rPr lang="en-ID" sz="900" kern="1200" dirty="0" err="1">
                          <a:solidFill>
                            <a:schemeClr val="tx1"/>
                          </a:solidFill>
                          <a:latin typeface="+mn-lt"/>
                          <a:ea typeface="+mn-ea"/>
                          <a:cs typeface="+mn-cs"/>
                        </a:rPr>
                        <a:t>Kinerja</a:t>
                      </a:r>
                      <a:r>
                        <a:rPr lang="en-ID" sz="900" kern="1200" dirty="0">
                          <a:solidFill>
                            <a:schemeClr val="tx1"/>
                          </a:solidFill>
                          <a:latin typeface="+mn-lt"/>
                          <a:ea typeface="+mn-ea"/>
                          <a:cs typeface="+mn-cs"/>
                        </a:rPr>
                        <a:t> </a:t>
                      </a:r>
                      <a:r>
                        <a:rPr lang="en-ID" sz="900" kern="1200" dirty="0" err="1">
                          <a:solidFill>
                            <a:schemeClr val="tx1"/>
                          </a:solidFill>
                          <a:latin typeface="+mn-lt"/>
                          <a:ea typeface="+mn-ea"/>
                          <a:cs typeface="+mn-cs"/>
                        </a:rPr>
                        <a:t>pelayanan</a:t>
                      </a:r>
                      <a:r>
                        <a:rPr lang="en-ID" sz="900" kern="1200" baseline="0" dirty="0">
                          <a:solidFill>
                            <a:schemeClr val="tx1"/>
                          </a:solidFill>
                          <a:latin typeface="+mn-lt"/>
                          <a:ea typeface="+mn-ea"/>
                          <a:cs typeface="+mn-cs"/>
                        </a:rPr>
                        <a:t> </a:t>
                      </a:r>
                      <a:r>
                        <a:rPr lang="en-ID" sz="900" kern="1200" dirty="0" err="1">
                          <a:solidFill>
                            <a:schemeClr val="tx1"/>
                          </a:solidFill>
                          <a:latin typeface="+mn-lt"/>
                          <a:ea typeface="+mn-ea"/>
                          <a:cs typeface="+mn-cs"/>
                        </a:rPr>
                        <a:t>Transportasi</a:t>
                      </a:r>
                      <a:r>
                        <a:rPr lang="en-ID" sz="900" kern="1200" dirty="0">
                          <a:solidFill>
                            <a:schemeClr val="tx1"/>
                          </a:solidFill>
                          <a:latin typeface="+mn-lt"/>
                          <a:ea typeface="+mn-ea"/>
                          <a:cs typeface="+mn-cs"/>
                        </a:rPr>
                        <a:t> </a:t>
                      </a:r>
                      <a:r>
                        <a:rPr lang="en-ID" sz="900" kern="1200" dirty="0" err="1">
                          <a:solidFill>
                            <a:schemeClr val="tx1"/>
                          </a:solidFill>
                          <a:latin typeface="+mn-lt"/>
                          <a:ea typeface="+mn-ea"/>
                          <a:cs typeface="+mn-cs"/>
                        </a:rPr>
                        <a:t>perkeretaapian</a:t>
                      </a:r>
                      <a:r>
                        <a:rPr lang="en-ID" sz="900" kern="1200" dirty="0">
                          <a:solidFill>
                            <a:schemeClr val="tx1"/>
                          </a:solidFill>
                          <a:latin typeface="+mn-lt"/>
                          <a:ea typeface="+mn-ea"/>
                          <a:cs typeface="+mn-cs"/>
                        </a:rPr>
                        <a:t> yang </a:t>
                      </a:r>
                      <a:r>
                        <a:rPr lang="en-ID" sz="900" kern="1200" dirty="0" err="1">
                          <a:solidFill>
                            <a:schemeClr val="tx1"/>
                          </a:solidFill>
                          <a:latin typeface="+mn-lt"/>
                          <a:ea typeface="+mn-ea"/>
                          <a:cs typeface="+mn-cs"/>
                        </a:rPr>
                        <a:t>terpercaya</a:t>
                      </a:r>
                      <a:r>
                        <a:rPr lang="en-ID" sz="900" kern="1200" dirty="0">
                          <a:solidFill>
                            <a:schemeClr val="tx1"/>
                          </a:solidFill>
                          <a:latin typeface="+mn-lt"/>
                          <a:ea typeface="+mn-ea"/>
                          <a:cs typeface="+mn-cs"/>
                        </a:rPr>
                        <a:t> </a:t>
                      </a:r>
                      <a:r>
                        <a:rPr lang="en-ID" sz="900" kern="1200" dirty="0" err="1">
                          <a:solidFill>
                            <a:schemeClr val="tx1"/>
                          </a:solidFill>
                          <a:latin typeface="+mn-lt"/>
                          <a:ea typeface="+mn-ea"/>
                          <a:cs typeface="+mn-cs"/>
                        </a:rPr>
                        <a:t>dan</a:t>
                      </a:r>
                      <a:r>
                        <a:rPr lang="en-ID" sz="900" kern="1200" dirty="0">
                          <a:solidFill>
                            <a:schemeClr val="tx1"/>
                          </a:solidFill>
                          <a:latin typeface="+mn-lt"/>
                          <a:ea typeface="+mn-ea"/>
                          <a:cs typeface="+mn-cs"/>
                        </a:rPr>
                        <a:t> </a:t>
                      </a:r>
                      <a:r>
                        <a:rPr lang="en-ID" sz="900" kern="1200" dirty="0" err="1">
                          <a:solidFill>
                            <a:schemeClr val="tx1"/>
                          </a:solidFill>
                          <a:latin typeface="+mn-lt"/>
                          <a:ea typeface="+mn-ea"/>
                          <a:cs typeface="+mn-cs"/>
                        </a:rPr>
                        <a:t>sesuai</a:t>
                      </a:r>
                      <a:r>
                        <a:rPr lang="en-ID" sz="900" kern="1200" dirty="0">
                          <a:solidFill>
                            <a:schemeClr val="tx1"/>
                          </a:solidFill>
                          <a:latin typeface="+mn-lt"/>
                          <a:ea typeface="+mn-ea"/>
                          <a:cs typeface="+mn-cs"/>
                        </a:rPr>
                        <a:t> </a:t>
                      </a:r>
                      <a:r>
                        <a:rPr lang="en-ID" sz="900" kern="1200" dirty="0" err="1">
                          <a:solidFill>
                            <a:schemeClr val="tx1"/>
                          </a:solidFill>
                          <a:latin typeface="+mn-lt"/>
                          <a:ea typeface="+mn-ea"/>
                          <a:cs typeface="+mn-cs"/>
                        </a:rPr>
                        <a:t>kebutuhan</a:t>
                      </a:r>
                      <a:endParaRPr lang="en-ID" sz="900" kern="1200" dirty="0">
                        <a:solidFill>
                          <a:schemeClr val="tx1"/>
                        </a:solidFill>
                        <a:latin typeface="+mn-lt"/>
                        <a:ea typeface="+mn-ea"/>
                        <a:cs typeface="+mn-cs"/>
                      </a:endParaRPr>
                    </a:p>
                  </a:txBody>
                  <a:tcPr marL="6608" marR="66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0"/>
                        </a:spcBef>
                        <a:spcAft>
                          <a:spcPts val="300"/>
                        </a:spcAft>
                      </a:pPr>
                      <a:r>
                        <a:rPr lang="en-ID" sz="900" kern="1200" dirty="0">
                          <a:solidFill>
                            <a:schemeClr val="tx1"/>
                          </a:solidFill>
                          <a:latin typeface="+mn-lt"/>
                          <a:ea typeface="+mn-ea"/>
                          <a:cs typeface="+mn-cs"/>
                        </a:rPr>
                        <a:t>IK4 </a:t>
                      </a:r>
                      <a:r>
                        <a:rPr lang="en-ID" sz="900" kern="1200" dirty="0" err="1">
                          <a:solidFill>
                            <a:schemeClr val="tx1"/>
                          </a:solidFill>
                          <a:latin typeface="+mn-lt"/>
                          <a:ea typeface="+mn-ea"/>
                          <a:cs typeface="+mn-cs"/>
                        </a:rPr>
                        <a:t>Pemenuhan</a:t>
                      </a:r>
                      <a:r>
                        <a:rPr lang="en-ID" sz="900" kern="1200" dirty="0">
                          <a:solidFill>
                            <a:schemeClr val="tx1"/>
                          </a:solidFill>
                          <a:latin typeface="+mn-lt"/>
                          <a:ea typeface="+mn-ea"/>
                          <a:cs typeface="+mn-cs"/>
                        </a:rPr>
                        <a:t> target </a:t>
                      </a:r>
                      <a:r>
                        <a:rPr lang="en-ID" sz="900" kern="1200" dirty="0" err="1">
                          <a:solidFill>
                            <a:schemeClr val="tx1"/>
                          </a:solidFill>
                          <a:latin typeface="+mn-lt"/>
                          <a:ea typeface="+mn-ea"/>
                          <a:cs typeface="+mn-cs"/>
                        </a:rPr>
                        <a:t>angkutan</a:t>
                      </a:r>
                      <a:r>
                        <a:rPr lang="en-ID" sz="900" kern="1200" dirty="0">
                          <a:solidFill>
                            <a:schemeClr val="tx1"/>
                          </a:solidFill>
                          <a:latin typeface="+mn-lt"/>
                          <a:ea typeface="+mn-ea"/>
                          <a:cs typeface="+mn-cs"/>
                        </a:rPr>
                        <a:t> </a:t>
                      </a:r>
                      <a:r>
                        <a:rPr lang="en-ID" sz="900" kern="1200" dirty="0" err="1">
                          <a:solidFill>
                            <a:schemeClr val="tx1"/>
                          </a:solidFill>
                          <a:latin typeface="+mn-lt"/>
                          <a:ea typeface="+mn-ea"/>
                          <a:cs typeface="+mn-cs"/>
                        </a:rPr>
                        <a:t>penumpang</a:t>
                      </a:r>
                      <a:r>
                        <a:rPr lang="en-ID" sz="900" kern="1200" dirty="0">
                          <a:solidFill>
                            <a:schemeClr val="tx1"/>
                          </a:solidFill>
                          <a:latin typeface="+mn-lt"/>
                          <a:ea typeface="+mn-ea"/>
                          <a:cs typeface="+mn-cs"/>
                        </a:rPr>
                        <a:t> </a:t>
                      </a:r>
                      <a:r>
                        <a:rPr lang="en-ID" sz="900" kern="1200" dirty="0" err="1">
                          <a:solidFill>
                            <a:schemeClr val="tx1"/>
                          </a:solidFill>
                          <a:latin typeface="+mn-lt"/>
                          <a:ea typeface="+mn-ea"/>
                          <a:cs typeface="+mn-cs"/>
                        </a:rPr>
                        <a:t>kereta</a:t>
                      </a:r>
                      <a:r>
                        <a:rPr lang="en-ID" sz="900" kern="1200" dirty="0">
                          <a:solidFill>
                            <a:schemeClr val="tx1"/>
                          </a:solidFill>
                          <a:latin typeface="+mn-lt"/>
                          <a:ea typeface="+mn-ea"/>
                          <a:cs typeface="+mn-cs"/>
                        </a:rPr>
                        <a:t> </a:t>
                      </a:r>
                      <a:r>
                        <a:rPr lang="en-ID" sz="900" kern="1200" dirty="0" err="1">
                          <a:solidFill>
                            <a:schemeClr val="tx1"/>
                          </a:solidFill>
                          <a:latin typeface="+mn-lt"/>
                          <a:ea typeface="+mn-ea"/>
                          <a:cs typeface="+mn-cs"/>
                        </a:rPr>
                        <a:t>api</a:t>
                      </a:r>
                      <a:r>
                        <a:rPr lang="en-ID" sz="900" kern="1200" dirty="0">
                          <a:solidFill>
                            <a:schemeClr val="tx1"/>
                          </a:solidFill>
                          <a:latin typeface="+mn-lt"/>
                          <a:ea typeface="+mn-ea"/>
                          <a:cs typeface="+mn-cs"/>
                        </a:rPr>
                        <a:t> </a:t>
                      </a:r>
                    </a:p>
                  </a:txBody>
                  <a:tcPr marL="6608" marR="66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0"/>
                        </a:spcBef>
                        <a:spcAft>
                          <a:spcPts val="300"/>
                        </a:spcAft>
                      </a:pPr>
                      <a:r>
                        <a:rPr lang="en-US" sz="900" kern="1200" dirty="0">
                          <a:solidFill>
                            <a:schemeClr val="tx1"/>
                          </a:solidFill>
                          <a:latin typeface="+mn-lt"/>
                          <a:ea typeface="+mn-ea"/>
                          <a:cs typeface="+mn-cs"/>
                        </a:rPr>
                        <a:t>%</a:t>
                      </a:r>
                    </a:p>
                  </a:txBody>
                  <a:tcPr marL="6608" marR="66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300"/>
                        </a:spcAft>
                        <a:buClrTx/>
                        <a:buSzTx/>
                        <a:buFontTx/>
                        <a:buNone/>
                        <a:tabLst/>
                        <a:defRPr/>
                      </a:pPr>
                      <a:r>
                        <a:rPr lang="en-ID" sz="900" kern="1200" dirty="0" err="1">
                          <a:solidFill>
                            <a:schemeClr val="tx1"/>
                          </a:solidFill>
                          <a:latin typeface="+mn-lt"/>
                          <a:ea typeface="+mn-ea"/>
                          <a:cs typeface="+mn-cs"/>
                        </a:rPr>
                        <a:t>Pemenuhan</a:t>
                      </a:r>
                      <a:r>
                        <a:rPr lang="en-ID" sz="900" kern="1200" dirty="0">
                          <a:solidFill>
                            <a:schemeClr val="tx1"/>
                          </a:solidFill>
                          <a:latin typeface="+mn-lt"/>
                          <a:ea typeface="+mn-ea"/>
                          <a:cs typeface="+mn-cs"/>
                        </a:rPr>
                        <a:t> target </a:t>
                      </a:r>
                      <a:r>
                        <a:rPr lang="en-ID" sz="900" kern="1200" dirty="0" err="1">
                          <a:solidFill>
                            <a:schemeClr val="tx1"/>
                          </a:solidFill>
                          <a:latin typeface="+mn-lt"/>
                          <a:ea typeface="+mn-ea"/>
                          <a:cs typeface="+mn-cs"/>
                        </a:rPr>
                        <a:t>angkutan</a:t>
                      </a:r>
                      <a:r>
                        <a:rPr lang="en-ID" sz="900" kern="1200" dirty="0">
                          <a:solidFill>
                            <a:schemeClr val="tx1"/>
                          </a:solidFill>
                          <a:latin typeface="+mn-lt"/>
                          <a:ea typeface="+mn-ea"/>
                          <a:cs typeface="+mn-cs"/>
                        </a:rPr>
                        <a:t> </a:t>
                      </a:r>
                      <a:r>
                        <a:rPr lang="en-ID" sz="900" kern="1200" dirty="0" err="1">
                          <a:solidFill>
                            <a:schemeClr val="tx1"/>
                          </a:solidFill>
                          <a:latin typeface="+mn-lt"/>
                          <a:ea typeface="+mn-ea"/>
                          <a:cs typeface="+mn-cs"/>
                        </a:rPr>
                        <a:t>penumpang</a:t>
                      </a:r>
                      <a:r>
                        <a:rPr lang="en-ID" sz="900" kern="1200" dirty="0">
                          <a:solidFill>
                            <a:schemeClr val="tx1"/>
                          </a:solidFill>
                          <a:latin typeface="+mn-lt"/>
                          <a:ea typeface="+mn-ea"/>
                          <a:cs typeface="+mn-cs"/>
                        </a:rPr>
                        <a:t> </a:t>
                      </a:r>
                      <a:r>
                        <a:rPr lang="en-ID" sz="900" kern="1200" dirty="0" err="1">
                          <a:solidFill>
                            <a:schemeClr val="tx1"/>
                          </a:solidFill>
                          <a:latin typeface="+mn-lt"/>
                          <a:ea typeface="+mn-ea"/>
                          <a:cs typeface="+mn-cs"/>
                        </a:rPr>
                        <a:t>kereta</a:t>
                      </a:r>
                      <a:r>
                        <a:rPr lang="en-ID" sz="900" kern="1200" dirty="0">
                          <a:solidFill>
                            <a:schemeClr val="tx1"/>
                          </a:solidFill>
                          <a:latin typeface="+mn-lt"/>
                          <a:ea typeface="+mn-ea"/>
                          <a:cs typeface="+mn-cs"/>
                        </a:rPr>
                        <a:t> </a:t>
                      </a:r>
                      <a:r>
                        <a:rPr lang="en-ID" sz="900" kern="1200" dirty="0" err="1">
                          <a:solidFill>
                            <a:schemeClr val="tx1"/>
                          </a:solidFill>
                          <a:latin typeface="+mn-lt"/>
                          <a:ea typeface="+mn-ea"/>
                          <a:cs typeface="+mn-cs"/>
                        </a:rPr>
                        <a:t>api</a:t>
                      </a:r>
                      <a:r>
                        <a:rPr lang="en-ID" sz="900" kern="1200" dirty="0">
                          <a:solidFill>
                            <a:schemeClr val="tx1"/>
                          </a:solidFill>
                          <a:latin typeface="+mn-lt"/>
                          <a:ea typeface="+mn-ea"/>
                          <a:cs typeface="+mn-cs"/>
                        </a:rPr>
                        <a:t> yang  </a:t>
                      </a:r>
                      <a:r>
                        <a:rPr lang="en-ID" sz="900" kern="1200" dirty="0" err="1">
                          <a:solidFill>
                            <a:schemeClr val="tx1"/>
                          </a:solidFill>
                          <a:latin typeface="+mn-lt"/>
                          <a:ea typeface="+mn-ea"/>
                          <a:cs typeface="+mn-cs"/>
                        </a:rPr>
                        <a:t>diukur</a:t>
                      </a:r>
                      <a:r>
                        <a:rPr lang="en-ID" sz="900" kern="1200" dirty="0">
                          <a:solidFill>
                            <a:schemeClr val="tx1"/>
                          </a:solidFill>
                          <a:latin typeface="+mn-lt"/>
                          <a:ea typeface="+mn-ea"/>
                          <a:cs typeface="+mn-cs"/>
                        </a:rPr>
                        <a:t> </a:t>
                      </a:r>
                      <a:r>
                        <a:rPr lang="en-ID" sz="900" kern="1200" dirty="0" err="1">
                          <a:solidFill>
                            <a:schemeClr val="tx1"/>
                          </a:solidFill>
                          <a:latin typeface="+mn-lt"/>
                          <a:ea typeface="+mn-ea"/>
                          <a:cs typeface="+mn-cs"/>
                        </a:rPr>
                        <a:t>melalui</a:t>
                      </a:r>
                      <a:r>
                        <a:rPr lang="en-ID" sz="900" kern="1200" dirty="0">
                          <a:solidFill>
                            <a:schemeClr val="tx1"/>
                          </a:solidFill>
                          <a:latin typeface="+mn-lt"/>
                          <a:ea typeface="+mn-ea"/>
                          <a:cs typeface="+mn-cs"/>
                        </a:rPr>
                        <a:t> </a:t>
                      </a:r>
                      <a:r>
                        <a:rPr lang="en-ID" sz="900" kern="1200" dirty="0" err="1">
                          <a:solidFill>
                            <a:schemeClr val="tx1"/>
                          </a:solidFill>
                          <a:latin typeface="+mn-lt"/>
                          <a:ea typeface="+mn-ea"/>
                          <a:cs typeface="+mn-cs"/>
                        </a:rPr>
                        <a:t>perbandingan</a:t>
                      </a:r>
                      <a:r>
                        <a:rPr lang="en-ID" sz="900" kern="1200" dirty="0">
                          <a:solidFill>
                            <a:schemeClr val="tx1"/>
                          </a:solidFill>
                          <a:latin typeface="+mn-lt"/>
                          <a:ea typeface="+mn-ea"/>
                          <a:cs typeface="+mn-cs"/>
                        </a:rPr>
                        <a:t> </a:t>
                      </a:r>
                      <a:r>
                        <a:rPr lang="en-ID" sz="900" kern="1200" dirty="0" err="1">
                          <a:solidFill>
                            <a:schemeClr val="tx1"/>
                          </a:solidFill>
                          <a:latin typeface="+mn-lt"/>
                          <a:ea typeface="+mn-ea"/>
                          <a:cs typeface="+mn-cs"/>
                        </a:rPr>
                        <a:t>antara</a:t>
                      </a:r>
                      <a:r>
                        <a:rPr lang="en-ID" sz="900" kern="1200" dirty="0">
                          <a:solidFill>
                            <a:schemeClr val="tx1"/>
                          </a:solidFill>
                          <a:latin typeface="+mn-lt"/>
                          <a:ea typeface="+mn-ea"/>
                          <a:cs typeface="+mn-cs"/>
                        </a:rPr>
                        <a:t> </a:t>
                      </a:r>
                      <a:r>
                        <a:rPr lang="en-ID" sz="900" kern="1200" dirty="0" err="1">
                          <a:solidFill>
                            <a:schemeClr val="tx1"/>
                          </a:solidFill>
                          <a:latin typeface="+mn-lt"/>
                          <a:ea typeface="+mn-ea"/>
                          <a:cs typeface="+mn-cs"/>
                        </a:rPr>
                        <a:t>jumlah</a:t>
                      </a:r>
                      <a:r>
                        <a:rPr lang="en-ID" sz="900" kern="1200" dirty="0">
                          <a:solidFill>
                            <a:schemeClr val="tx1"/>
                          </a:solidFill>
                          <a:latin typeface="+mn-lt"/>
                          <a:ea typeface="+mn-ea"/>
                          <a:cs typeface="+mn-cs"/>
                        </a:rPr>
                        <a:t> </a:t>
                      </a:r>
                      <a:r>
                        <a:rPr lang="en-ID" sz="900" kern="1200" dirty="0" err="1">
                          <a:solidFill>
                            <a:schemeClr val="tx1"/>
                          </a:solidFill>
                          <a:latin typeface="+mn-lt"/>
                          <a:ea typeface="+mn-ea"/>
                          <a:cs typeface="+mn-cs"/>
                        </a:rPr>
                        <a:t>produksi</a:t>
                      </a:r>
                      <a:r>
                        <a:rPr lang="en-ID" sz="900" kern="1200" dirty="0">
                          <a:solidFill>
                            <a:schemeClr val="tx1"/>
                          </a:solidFill>
                          <a:latin typeface="+mn-lt"/>
                          <a:ea typeface="+mn-ea"/>
                          <a:cs typeface="+mn-cs"/>
                        </a:rPr>
                        <a:t> </a:t>
                      </a:r>
                      <a:r>
                        <a:rPr lang="en-ID" sz="900" kern="1200" dirty="0" err="1">
                          <a:solidFill>
                            <a:schemeClr val="tx1"/>
                          </a:solidFill>
                          <a:latin typeface="+mn-lt"/>
                          <a:ea typeface="+mn-ea"/>
                          <a:cs typeface="+mn-cs"/>
                        </a:rPr>
                        <a:t>angkutan</a:t>
                      </a:r>
                      <a:r>
                        <a:rPr lang="en-ID" sz="900" kern="1200" dirty="0">
                          <a:solidFill>
                            <a:schemeClr val="tx1"/>
                          </a:solidFill>
                          <a:latin typeface="+mn-lt"/>
                          <a:ea typeface="+mn-ea"/>
                          <a:cs typeface="+mn-cs"/>
                        </a:rPr>
                        <a:t> </a:t>
                      </a:r>
                      <a:r>
                        <a:rPr lang="en-ID" sz="900" kern="1200" dirty="0" err="1">
                          <a:solidFill>
                            <a:schemeClr val="tx1"/>
                          </a:solidFill>
                          <a:latin typeface="+mn-lt"/>
                          <a:ea typeface="+mn-ea"/>
                          <a:cs typeface="+mn-cs"/>
                        </a:rPr>
                        <a:t>penumpang</a:t>
                      </a:r>
                      <a:r>
                        <a:rPr lang="en-ID" sz="900" kern="1200" dirty="0">
                          <a:solidFill>
                            <a:schemeClr val="tx1"/>
                          </a:solidFill>
                          <a:latin typeface="+mn-lt"/>
                          <a:ea typeface="+mn-ea"/>
                          <a:cs typeface="+mn-cs"/>
                        </a:rPr>
                        <a:t> </a:t>
                      </a:r>
                      <a:r>
                        <a:rPr lang="en-ID" sz="900" kern="1200" dirty="0" err="1">
                          <a:solidFill>
                            <a:schemeClr val="tx1"/>
                          </a:solidFill>
                          <a:latin typeface="+mn-lt"/>
                          <a:ea typeface="+mn-ea"/>
                          <a:cs typeface="+mn-cs"/>
                        </a:rPr>
                        <a:t>kereta</a:t>
                      </a:r>
                      <a:r>
                        <a:rPr lang="en-ID" sz="900" kern="1200" dirty="0">
                          <a:solidFill>
                            <a:schemeClr val="tx1"/>
                          </a:solidFill>
                          <a:latin typeface="+mn-lt"/>
                          <a:ea typeface="+mn-ea"/>
                          <a:cs typeface="+mn-cs"/>
                        </a:rPr>
                        <a:t> </a:t>
                      </a:r>
                      <a:r>
                        <a:rPr lang="en-ID" sz="900" kern="1200" dirty="0" err="1">
                          <a:solidFill>
                            <a:schemeClr val="tx1"/>
                          </a:solidFill>
                          <a:latin typeface="+mn-lt"/>
                          <a:ea typeface="+mn-ea"/>
                          <a:cs typeface="+mn-cs"/>
                        </a:rPr>
                        <a:t>api</a:t>
                      </a:r>
                      <a:r>
                        <a:rPr lang="en-ID" sz="900" kern="1200" dirty="0">
                          <a:solidFill>
                            <a:schemeClr val="tx1"/>
                          </a:solidFill>
                          <a:latin typeface="+mn-lt"/>
                          <a:ea typeface="+mn-ea"/>
                          <a:cs typeface="+mn-cs"/>
                        </a:rPr>
                        <a:t> </a:t>
                      </a:r>
                      <a:r>
                        <a:rPr lang="en-ID" sz="900" kern="1200" dirty="0" err="1">
                          <a:solidFill>
                            <a:schemeClr val="tx1"/>
                          </a:solidFill>
                          <a:latin typeface="+mn-lt"/>
                          <a:ea typeface="+mn-ea"/>
                          <a:cs typeface="+mn-cs"/>
                        </a:rPr>
                        <a:t>pada</a:t>
                      </a:r>
                      <a:r>
                        <a:rPr lang="en-ID" sz="900" kern="1200" dirty="0">
                          <a:solidFill>
                            <a:schemeClr val="tx1"/>
                          </a:solidFill>
                          <a:latin typeface="+mn-lt"/>
                          <a:ea typeface="+mn-ea"/>
                          <a:cs typeface="+mn-cs"/>
                        </a:rPr>
                        <a:t> </a:t>
                      </a:r>
                      <a:r>
                        <a:rPr lang="en-ID" sz="900" kern="1200" dirty="0" err="1">
                          <a:solidFill>
                            <a:schemeClr val="tx1"/>
                          </a:solidFill>
                          <a:latin typeface="+mn-lt"/>
                          <a:ea typeface="+mn-ea"/>
                          <a:cs typeface="+mn-cs"/>
                        </a:rPr>
                        <a:t>tahun</a:t>
                      </a:r>
                      <a:r>
                        <a:rPr lang="en-ID" sz="900" kern="1200" dirty="0">
                          <a:solidFill>
                            <a:schemeClr val="tx1"/>
                          </a:solidFill>
                          <a:latin typeface="+mn-lt"/>
                          <a:ea typeface="+mn-ea"/>
                          <a:cs typeface="+mn-cs"/>
                        </a:rPr>
                        <a:t> 2020 </a:t>
                      </a:r>
                      <a:r>
                        <a:rPr lang="en-ID" sz="900" kern="1200" dirty="0" err="1">
                          <a:solidFill>
                            <a:schemeClr val="tx1"/>
                          </a:solidFill>
                          <a:latin typeface="+mn-lt"/>
                          <a:ea typeface="+mn-ea"/>
                          <a:cs typeface="+mn-cs"/>
                        </a:rPr>
                        <a:t>s.d</a:t>
                      </a:r>
                      <a:r>
                        <a:rPr lang="en-ID" sz="900" kern="1200" dirty="0">
                          <a:solidFill>
                            <a:schemeClr val="tx1"/>
                          </a:solidFill>
                          <a:latin typeface="+mn-lt"/>
                          <a:ea typeface="+mn-ea"/>
                          <a:cs typeface="+mn-cs"/>
                        </a:rPr>
                        <a:t> </a:t>
                      </a:r>
                      <a:r>
                        <a:rPr lang="en-ID" sz="900" kern="1200" dirty="0" err="1">
                          <a:solidFill>
                            <a:schemeClr val="tx1"/>
                          </a:solidFill>
                          <a:latin typeface="+mn-lt"/>
                          <a:ea typeface="+mn-ea"/>
                          <a:cs typeface="+mn-cs"/>
                        </a:rPr>
                        <a:t>tahun</a:t>
                      </a:r>
                      <a:r>
                        <a:rPr lang="en-ID" sz="900" kern="1200" dirty="0">
                          <a:solidFill>
                            <a:schemeClr val="tx1"/>
                          </a:solidFill>
                          <a:latin typeface="+mn-lt"/>
                          <a:ea typeface="+mn-ea"/>
                          <a:cs typeface="+mn-cs"/>
                        </a:rPr>
                        <a:t> </a:t>
                      </a:r>
                      <a:r>
                        <a:rPr lang="en-ID" sz="900" kern="1200" dirty="0" err="1">
                          <a:solidFill>
                            <a:schemeClr val="tx1"/>
                          </a:solidFill>
                          <a:latin typeface="+mn-lt"/>
                          <a:ea typeface="+mn-ea"/>
                          <a:cs typeface="+mn-cs"/>
                        </a:rPr>
                        <a:t>berjalan</a:t>
                      </a:r>
                      <a:r>
                        <a:rPr lang="en-ID" sz="900" kern="1200" dirty="0">
                          <a:solidFill>
                            <a:schemeClr val="tx1"/>
                          </a:solidFill>
                          <a:latin typeface="+mn-lt"/>
                          <a:ea typeface="+mn-ea"/>
                          <a:cs typeface="+mn-cs"/>
                        </a:rPr>
                        <a:t>  </a:t>
                      </a:r>
                      <a:r>
                        <a:rPr lang="en-ID" sz="900" kern="1200" dirty="0" err="1">
                          <a:solidFill>
                            <a:schemeClr val="tx1"/>
                          </a:solidFill>
                          <a:latin typeface="+mn-lt"/>
                          <a:ea typeface="+mn-ea"/>
                          <a:cs typeface="+mn-cs"/>
                        </a:rPr>
                        <a:t>dibandingkan</a:t>
                      </a:r>
                      <a:r>
                        <a:rPr lang="en-ID" sz="900" kern="1200" dirty="0">
                          <a:solidFill>
                            <a:schemeClr val="tx1"/>
                          </a:solidFill>
                          <a:latin typeface="+mn-lt"/>
                          <a:ea typeface="+mn-ea"/>
                          <a:cs typeface="+mn-cs"/>
                        </a:rPr>
                        <a:t> </a:t>
                      </a:r>
                      <a:r>
                        <a:rPr lang="en-ID" sz="900" kern="1200" dirty="0" err="1">
                          <a:solidFill>
                            <a:schemeClr val="tx1"/>
                          </a:solidFill>
                          <a:latin typeface="+mn-lt"/>
                          <a:ea typeface="+mn-ea"/>
                          <a:cs typeface="+mn-cs"/>
                        </a:rPr>
                        <a:t>dengan</a:t>
                      </a:r>
                      <a:r>
                        <a:rPr lang="en-ID" sz="900" kern="1200" dirty="0">
                          <a:solidFill>
                            <a:schemeClr val="tx1"/>
                          </a:solidFill>
                          <a:latin typeface="+mn-lt"/>
                          <a:ea typeface="+mn-ea"/>
                          <a:cs typeface="+mn-cs"/>
                        </a:rPr>
                        <a:t> target </a:t>
                      </a:r>
                      <a:r>
                        <a:rPr lang="en-ID" sz="900" kern="1200" dirty="0" err="1">
                          <a:solidFill>
                            <a:schemeClr val="tx1"/>
                          </a:solidFill>
                          <a:latin typeface="+mn-lt"/>
                          <a:ea typeface="+mn-ea"/>
                          <a:cs typeface="+mn-cs"/>
                        </a:rPr>
                        <a:t>jumlah</a:t>
                      </a:r>
                      <a:r>
                        <a:rPr lang="en-ID" sz="900" kern="1200" dirty="0">
                          <a:solidFill>
                            <a:schemeClr val="tx1"/>
                          </a:solidFill>
                          <a:latin typeface="+mn-lt"/>
                          <a:ea typeface="+mn-ea"/>
                          <a:cs typeface="+mn-cs"/>
                        </a:rPr>
                        <a:t> </a:t>
                      </a:r>
                      <a:r>
                        <a:rPr lang="en-ID" sz="900" kern="1200" dirty="0" err="1">
                          <a:solidFill>
                            <a:schemeClr val="tx1"/>
                          </a:solidFill>
                          <a:latin typeface="+mn-lt"/>
                          <a:ea typeface="+mn-ea"/>
                          <a:cs typeface="+mn-cs"/>
                        </a:rPr>
                        <a:t>angkutan</a:t>
                      </a:r>
                      <a:r>
                        <a:rPr lang="en-ID" sz="900" kern="1200" dirty="0">
                          <a:solidFill>
                            <a:schemeClr val="tx1"/>
                          </a:solidFill>
                          <a:latin typeface="+mn-lt"/>
                          <a:ea typeface="+mn-ea"/>
                          <a:cs typeface="+mn-cs"/>
                        </a:rPr>
                        <a:t> </a:t>
                      </a:r>
                      <a:r>
                        <a:rPr lang="en-ID" sz="900" kern="1200" dirty="0" err="1">
                          <a:solidFill>
                            <a:schemeClr val="tx1"/>
                          </a:solidFill>
                          <a:latin typeface="+mn-lt"/>
                          <a:ea typeface="+mn-ea"/>
                          <a:cs typeface="+mn-cs"/>
                        </a:rPr>
                        <a:t>penumpang</a:t>
                      </a:r>
                      <a:r>
                        <a:rPr lang="en-ID" sz="900" kern="1200" dirty="0">
                          <a:solidFill>
                            <a:schemeClr val="tx1"/>
                          </a:solidFill>
                          <a:latin typeface="+mn-lt"/>
                          <a:ea typeface="+mn-ea"/>
                          <a:cs typeface="+mn-cs"/>
                        </a:rPr>
                        <a:t> </a:t>
                      </a:r>
                      <a:r>
                        <a:rPr lang="en-ID" sz="900" kern="1200" dirty="0" err="1">
                          <a:solidFill>
                            <a:schemeClr val="tx1"/>
                          </a:solidFill>
                          <a:latin typeface="+mn-lt"/>
                          <a:ea typeface="+mn-ea"/>
                          <a:cs typeface="+mn-cs"/>
                        </a:rPr>
                        <a:t>moda</a:t>
                      </a:r>
                      <a:r>
                        <a:rPr lang="en-ID" sz="900" kern="1200" dirty="0">
                          <a:solidFill>
                            <a:schemeClr val="tx1"/>
                          </a:solidFill>
                          <a:latin typeface="+mn-lt"/>
                          <a:ea typeface="+mn-ea"/>
                          <a:cs typeface="+mn-cs"/>
                        </a:rPr>
                        <a:t> </a:t>
                      </a:r>
                      <a:r>
                        <a:rPr lang="en-ID" sz="900" kern="1200" dirty="0" err="1">
                          <a:solidFill>
                            <a:schemeClr val="tx1"/>
                          </a:solidFill>
                          <a:latin typeface="+mn-lt"/>
                          <a:ea typeface="+mn-ea"/>
                          <a:cs typeface="+mn-cs"/>
                        </a:rPr>
                        <a:t>transportasi</a:t>
                      </a:r>
                      <a:r>
                        <a:rPr lang="en-ID" sz="900" kern="1200" dirty="0">
                          <a:solidFill>
                            <a:schemeClr val="tx1"/>
                          </a:solidFill>
                          <a:latin typeface="+mn-lt"/>
                          <a:ea typeface="+mn-ea"/>
                          <a:cs typeface="+mn-cs"/>
                        </a:rPr>
                        <a:t> </a:t>
                      </a:r>
                      <a:r>
                        <a:rPr lang="en-ID" sz="900" kern="1200" dirty="0" err="1">
                          <a:solidFill>
                            <a:schemeClr val="tx1"/>
                          </a:solidFill>
                          <a:latin typeface="+mn-lt"/>
                          <a:ea typeface="+mn-ea"/>
                          <a:cs typeface="+mn-cs"/>
                        </a:rPr>
                        <a:t>perkeretaapian</a:t>
                      </a:r>
                      <a:r>
                        <a:rPr lang="en-ID" sz="900" kern="1200" dirty="0">
                          <a:solidFill>
                            <a:schemeClr val="tx1"/>
                          </a:solidFill>
                          <a:latin typeface="+mn-lt"/>
                          <a:ea typeface="+mn-ea"/>
                          <a:cs typeface="+mn-cs"/>
                        </a:rPr>
                        <a:t> </a:t>
                      </a:r>
                      <a:r>
                        <a:rPr lang="en-ID" sz="900" kern="1200" dirty="0" err="1">
                          <a:solidFill>
                            <a:schemeClr val="tx1"/>
                          </a:solidFill>
                          <a:latin typeface="+mn-lt"/>
                          <a:ea typeface="+mn-ea"/>
                          <a:cs typeface="+mn-cs"/>
                        </a:rPr>
                        <a:t>s.d</a:t>
                      </a:r>
                      <a:r>
                        <a:rPr lang="en-ID" sz="900" kern="1200" dirty="0">
                          <a:solidFill>
                            <a:schemeClr val="tx1"/>
                          </a:solidFill>
                          <a:latin typeface="+mn-lt"/>
                          <a:ea typeface="+mn-ea"/>
                          <a:cs typeface="+mn-cs"/>
                        </a:rPr>
                        <a:t> </a:t>
                      </a:r>
                      <a:r>
                        <a:rPr lang="en-ID" sz="900" kern="1200" dirty="0" err="1">
                          <a:solidFill>
                            <a:schemeClr val="tx1"/>
                          </a:solidFill>
                          <a:latin typeface="+mn-lt"/>
                          <a:ea typeface="+mn-ea"/>
                          <a:cs typeface="+mn-cs"/>
                        </a:rPr>
                        <a:t>tahun</a:t>
                      </a:r>
                      <a:r>
                        <a:rPr lang="en-ID" sz="900" kern="1200" dirty="0">
                          <a:solidFill>
                            <a:schemeClr val="tx1"/>
                          </a:solidFill>
                          <a:latin typeface="+mn-lt"/>
                          <a:ea typeface="+mn-ea"/>
                          <a:cs typeface="+mn-cs"/>
                        </a:rPr>
                        <a:t> 2024</a:t>
                      </a:r>
                    </a:p>
                    <a:p>
                      <a:pPr>
                        <a:spcBef>
                          <a:spcPts val="0"/>
                        </a:spcBef>
                        <a:spcAft>
                          <a:spcPts val="300"/>
                        </a:spcAft>
                      </a:pPr>
                      <a:endParaRPr lang="en-ID" sz="900" kern="1200" dirty="0">
                        <a:solidFill>
                          <a:schemeClr val="tx1"/>
                        </a:solidFill>
                        <a:latin typeface="+mn-lt"/>
                        <a:ea typeface="+mn-ea"/>
                        <a:cs typeface="+mn-cs"/>
                      </a:endParaRPr>
                    </a:p>
                    <a:p>
                      <a:pPr>
                        <a:spcBef>
                          <a:spcPts val="0"/>
                        </a:spcBef>
                        <a:spcAft>
                          <a:spcPts val="300"/>
                        </a:spcAft>
                      </a:pPr>
                      <a:endParaRPr lang="en-ID" sz="900" kern="1200" dirty="0">
                        <a:solidFill>
                          <a:schemeClr val="tx1"/>
                        </a:solidFill>
                        <a:latin typeface="+mn-lt"/>
                        <a:ea typeface="+mn-ea"/>
                        <a:cs typeface="+mn-cs"/>
                      </a:endParaRPr>
                    </a:p>
                    <a:p>
                      <a:pPr>
                        <a:spcBef>
                          <a:spcPts val="0"/>
                        </a:spcBef>
                        <a:spcAft>
                          <a:spcPts val="300"/>
                        </a:spcAft>
                      </a:pPr>
                      <a:endParaRPr lang="en-ID" sz="900" kern="1200" dirty="0">
                        <a:solidFill>
                          <a:schemeClr val="tx1"/>
                        </a:solidFill>
                        <a:latin typeface="+mn-lt"/>
                        <a:ea typeface="+mn-ea"/>
                        <a:cs typeface="+mn-cs"/>
                      </a:endParaRPr>
                    </a:p>
                    <a:p>
                      <a:pPr>
                        <a:spcBef>
                          <a:spcPts val="0"/>
                        </a:spcBef>
                        <a:spcAft>
                          <a:spcPts val="300"/>
                        </a:spcAft>
                      </a:pPr>
                      <a:endParaRPr lang="en-ID" sz="900" kern="1200" dirty="0">
                        <a:solidFill>
                          <a:schemeClr val="tx1"/>
                        </a:solidFill>
                        <a:latin typeface="+mn-lt"/>
                        <a:ea typeface="+mn-ea"/>
                        <a:cs typeface="+mn-cs"/>
                      </a:endParaRPr>
                    </a:p>
                  </a:txBody>
                  <a:tcPr marL="6608" marR="66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12855890"/>
                  </a:ext>
                </a:extLst>
              </a:tr>
              <a:tr h="1260000">
                <a:tc vMerge="1">
                  <a:txBody>
                    <a:bodyPr/>
                    <a:lstStyle/>
                    <a:p>
                      <a:endParaRPr lang="en-ID"/>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0"/>
                        </a:spcBef>
                        <a:spcAft>
                          <a:spcPts val="300"/>
                        </a:spcAft>
                      </a:pPr>
                      <a:r>
                        <a:rPr lang="sv-SE" sz="900" kern="1200" dirty="0">
                          <a:solidFill>
                            <a:schemeClr val="tx1"/>
                          </a:solidFill>
                          <a:latin typeface="+mn-lt"/>
                          <a:ea typeface="+mn-ea"/>
                          <a:cs typeface="+mn-cs"/>
                        </a:rPr>
                        <a:t>IK5 Pemenuhan target angkutan barang kereta api </a:t>
                      </a:r>
                      <a:endParaRPr lang="en-ID" sz="900" kern="1200" dirty="0">
                        <a:solidFill>
                          <a:schemeClr val="tx1"/>
                        </a:solidFill>
                        <a:latin typeface="+mn-lt"/>
                        <a:ea typeface="+mn-ea"/>
                        <a:cs typeface="+mn-cs"/>
                      </a:endParaRPr>
                    </a:p>
                  </a:txBody>
                  <a:tcPr marL="6608" marR="66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0"/>
                        </a:spcBef>
                        <a:spcAft>
                          <a:spcPts val="300"/>
                        </a:spcAft>
                      </a:pPr>
                      <a:r>
                        <a:rPr lang="en-ID" sz="900" kern="1200" dirty="0">
                          <a:solidFill>
                            <a:schemeClr val="tx1"/>
                          </a:solidFill>
                          <a:latin typeface="+mn-lt"/>
                          <a:ea typeface="+mn-ea"/>
                          <a:cs typeface="+mn-cs"/>
                        </a:rPr>
                        <a:t>%</a:t>
                      </a:r>
                    </a:p>
                  </a:txBody>
                  <a:tcPr marL="6608" marR="66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300"/>
                        </a:spcAft>
                        <a:buClrTx/>
                        <a:buSzTx/>
                        <a:buFontTx/>
                        <a:buNone/>
                        <a:tabLst/>
                        <a:defRPr/>
                      </a:pPr>
                      <a:r>
                        <a:rPr lang="en-ID" sz="900" kern="1200" dirty="0" err="1">
                          <a:solidFill>
                            <a:schemeClr val="tx1"/>
                          </a:solidFill>
                          <a:latin typeface="+mn-lt"/>
                          <a:ea typeface="+mn-ea"/>
                          <a:cs typeface="+mn-cs"/>
                        </a:rPr>
                        <a:t>Pemenuhan</a:t>
                      </a:r>
                      <a:r>
                        <a:rPr lang="en-ID" sz="900" kern="1200" dirty="0">
                          <a:solidFill>
                            <a:schemeClr val="tx1"/>
                          </a:solidFill>
                          <a:latin typeface="+mn-lt"/>
                          <a:ea typeface="+mn-ea"/>
                          <a:cs typeface="+mn-cs"/>
                        </a:rPr>
                        <a:t> target </a:t>
                      </a:r>
                      <a:r>
                        <a:rPr lang="en-ID" sz="900" kern="1200" dirty="0" err="1">
                          <a:solidFill>
                            <a:schemeClr val="tx1"/>
                          </a:solidFill>
                          <a:latin typeface="+mn-lt"/>
                          <a:ea typeface="+mn-ea"/>
                          <a:cs typeface="+mn-cs"/>
                        </a:rPr>
                        <a:t>angkutan</a:t>
                      </a:r>
                      <a:r>
                        <a:rPr lang="en-ID" sz="900" kern="1200" dirty="0">
                          <a:solidFill>
                            <a:schemeClr val="tx1"/>
                          </a:solidFill>
                          <a:latin typeface="+mn-lt"/>
                          <a:ea typeface="+mn-ea"/>
                          <a:cs typeface="+mn-cs"/>
                        </a:rPr>
                        <a:t> </a:t>
                      </a:r>
                      <a:r>
                        <a:rPr lang="en-ID" sz="900" kern="1200" dirty="0" err="1">
                          <a:solidFill>
                            <a:schemeClr val="tx1"/>
                          </a:solidFill>
                          <a:latin typeface="+mn-lt"/>
                          <a:ea typeface="+mn-ea"/>
                          <a:cs typeface="+mn-cs"/>
                        </a:rPr>
                        <a:t>barang</a:t>
                      </a:r>
                      <a:r>
                        <a:rPr lang="en-ID" sz="900" kern="1200" dirty="0">
                          <a:solidFill>
                            <a:schemeClr val="tx1"/>
                          </a:solidFill>
                          <a:latin typeface="+mn-lt"/>
                          <a:ea typeface="+mn-ea"/>
                          <a:cs typeface="+mn-cs"/>
                        </a:rPr>
                        <a:t> </a:t>
                      </a:r>
                      <a:r>
                        <a:rPr lang="en-ID" sz="900" kern="1200" dirty="0" err="1">
                          <a:solidFill>
                            <a:schemeClr val="tx1"/>
                          </a:solidFill>
                          <a:latin typeface="+mn-lt"/>
                          <a:ea typeface="+mn-ea"/>
                          <a:cs typeface="+mn-cs"/>
                        </a:rPr>
                        <a:t>kereta</a:t>
                      </a:r>
                      <a:r>
                        <a:rPr lang="en-ID" sz="900" kern="1200" dirty="0">
                          <a:solidFill>
                            <a:schemeClr val="tx1"/>
                          </a:solidFill>
                          <a:latin typeface="+mn-lt"/>
                          <a:ea typeface="+mn-ea"/>
                          <a:cs typeface="+mn-cs"/>
                        </a:rPr>
                        <a:t> </a:t>
                      </a:r>
                      <a:r>
                        <a:rPr lang="en-ID" sz="900" kern="1200" dirty="0" err="1">
                          <a:solidFill>
                            <a:schemeClr val="tx1"/>
                          </a:solidFill>
                          <a:latin typeface="+mn-lt"/>
                          <a:ea typeface="+mn-ea"/>
                          <a:cs typeface="+mn-cs"/>
                        </a:rPr>
                        <a:t>api</a:t>
                      </a:r>
                      <a:r>
                        <a:rPr lang="en-ID" sz="900" kern="1200" dirty="0">
                          <a:solidFill>
                            <a:schemeClr val="tx1"/>
                          </a:solidFill>
                          <a:latin typeface="+mn-lt"/>
                          <a:ea typeface="+mn-ea"/>
                          <a:cs typeface="+mn-cs"/>
                        </a:rPr>
                        <a:t> yang  </a:t>
                      </a:r>
                      <a:r>
                        <a:rPr lang="en-ID" sz="900" kern="1200" dirty="0" err="1">
                          <a:solidFill>
                            <a:schemeClr val="tx1"/>
                          </a:solidFill>
                          <a:latin typeface="+mn-lt"/>
                          <a:ea typeface="+mn-ea"/>
                          <a:cs typeface="+mn-cs"/>
                        </a:rPr>
                        <a:t>diukur</a:t>
                      </a:r>
                      <a:r>
                        <a:rPr lang="en-ID" sz="900" kern="1200" dirty="0">
                          <a:solidFill>
                            <a:schemeClr val="tx1"/>
                          </a:solidFill>
                          <a:latin typeface="+mn-lt"/>
                          <a:ea typeface="+mn-ea"/>
                          <a:cs typeface="+mn-cs"/>
                        </a:rPr>
                        <a:t> </a:t>
                      </a:r>
                      <a:r>
                        <a:rPr lang="en-ID" sz="900" kern="1200" dirty="0" err="1">
                          <a:solidFill>
                            <a:schemeClr val="tx1"/>
                          </a:solidFill>
                          <a:latin typeface="+mn-lt"/>
                          <a:ea typeface="+mn-ea"/>
                          <a:cs typeface="+mn-cs"/>
                        </a:rPr>
                        <a:t>melalui</a:t>
                      </a:r>
                      <a:r>
                        <a:rPr lang="en-ID" sz="900" kern="1200" dirty="0">
                          <a:solidFill>
                            <a:schemeClr val="tx1"/>
                          </a:solidFill>
                          <a:latin typeface="+mn-lt"/>
                          <a:ea typeface="+mn-ea"/>
                          <a:cs typeface="+mn-cs"/>
                        </a:rPr>
                        <a:t> </a:t>
                      </a:r>
                      <a:r>
                        <a:rPr lang="en-ID" sz="900" kern="1200" dirty="0" err="1">
                          <a:solidFill>
                            <a:schemeClr val="tx1"/>
                          </a:solidFill>
                          <a:latin typeface="+mn-lt"/>
                          <a:ea typeface="+mn-ea"/>
                          <a:cs typeface="+mn-cs"/>
                        </a:rPr>
                        <a:t>perbandingan</a:t>
                      </a:r>
                      <a:r>
                        <a:rPr lang="en-ID" sz="900" kern="1200" dirty="0">
                          <a:solidFill>
                            <a:schemeClr val="tx1"/>
                          </a:solidFill>
                          <a:latin typeface="+mn-lt"/>
                          <a:ea typeface="+mn-ea"/>
                          <a:cs typeface="+mn-cs"/>
                        </a:rPr>
                        <a:t> </a:t>
                      </a:r>
                      <a:r>
                        <a:rPr lang="en-ID" sz="900" kern="1200" dirty="0" err="1">
                          <a:solidFill>
                            <a:schemeClr val="tx1"/>
                          </a:solidFill>
                          <a:latin typeface="+mn-lt"/>
                          <a:ea typeface="+mn-ea"/>
                          <a:cs typeface="+mn-cs"/>
                        </a:rPr>
                        <a:t>antara</a:t>
                      </a:r>
                      <a:r>
                        <a:rPr lang="en-ID" sz="900" kern="1200" dirty="0">
                          <a:solidFill>
                            <a:schemeClr val="tx1"/>
                          </a:solidFill>
                          <a:latin typeface="+mn-lt"/>
                          <a:ea typeface="+mn-ea"/>
                          <a:cs typeface="+mn-cs"/>
                        </a:rPr>
                        <a:t> </a:t>
                      </a:r>
                      <a:r>
                        <a:rPr lang="en-ID" sz="900" kern="1200" dirty="0" err="1">
                          <a:solidFill>
                            <a:schemeClr val="tx1"/>
                          </a:solidFill>
                          <a:latin typeface="+mn-lt"/>
                          <a:ea typeface="+mn-ea"/>
                          <a:cs typeface="+mn-cs"/>
                        </a:rPr>
                        <a:t>jumlah</a:t>
                      </a:r>
                      <a:r>
                        <a:rPr lang="en-ID" sz="900" kern="1200" dirty="0">
                          <a:solidFill>
                            <a:schemeClr val="tx1"/>
                          </a:solidFill>
                          <a:latin typeface="+mn-lt"/>
                          <a:ea typeface="+mn-ea"/>
                          <a:cs typeface="+mn-cs"/>
                        </a:rPr>
                        <a:t> </a:t>
                      </a:r>
                      <a:r>
                        <a:rPr lang="en-ID" sz="900" kern="1200" dirty="0" err="1">
                          <a:solidFill>
                            <a:schemeClr val="tx1"/>
                          </a:solidFill>
                          <a:latin typeface="+mn-lt"/>
                          <a:ea typeface="+mn-ea"/>
                          <a:cs typeface="+mn-cs"/>
                        </a:rPr>
                        <a:t>produksi</a:t>
                      </a:r>
                      <a:r>
                        <a:rPr lang="en-ID" sz="900" kern="1200" dirty="0">
                          <a:solidFill>
                            <a:schemeClr val="tx1"/>
                          </a:solidFill>
                          <a:latin typeface="+mn-lt"/>
                          <a:ea typeface="+mn-ea"/>
                          <a:cs typeface="+mn-cs"/>
                        </a:rPr>
                        <a:t> </a:t>
                      </a:r>
                      <a:r>
                        <a:rPr lang="en-ID" sz="900" kern="1200" dirty="0" err="1">
                          <a:solidFill>
                            <a:schemeClr val="tx1"/>
                          </a:solidFill>
                          <a:latin typeface="+mn-lt"/>
                          <a:ea typeface="+mn-ea"/>
                          <a:cs typeface="+mn-cs"/>
                        </a:rPr>
                        <a:t>angkutan</a:t>
                      </a:r>
                      <a:r>
                        <a:rPr lang="en-ID" sz="900" kern="1200" dirty="0">
                          <a:solidFill>
                            <a:schemeClr val="tx1"/>
                          </a:solidFill>
                          <a:latin typeface="+mn-lt"/>
                          <a:ea typeface="+mn-ea"/>
                          <a:cs typeface="+mn-cs"/>
                        </a:rPr>
                        <a:t> </a:t>
                      </a:r>
                      <a:r>
                        <a:rPr lang="en-ID" sz="900" kern="1200" dirty="0" err="1">
                          <a:solidFill>
                            <a:schemeClr val="tx1"/>
                          </a:solidFill>
                          <a:latin typeface="+mn-lt"/>
                          <a:ea typeface="+mn-ea"/>
                          <a:cs typeface="+mn-cs"/>
                        </a:rPr>
                        <a:t>barang</a:t>
                      </a:r>
                      <a:r>
                        <a:rPr lang="en-ID" sz="900" kern="1200" dirty="0">
                          <a:solidFill>
                            <a:schemeClr val="tx1"/>
                          </a:solidFill>
                          <a:latin typeface="+mn-lt"/>
                          <a:ea typeface="+mn-ea"/>
                          <a:cs typeface="+mn-cs"/>
                        </a:rPr>
                        <a:t> </a:t>
                      </a:r>
                      <a:r>
                        <a:rPr lang="en-ID" sz="900" kern="1200" dirty="0" err="1">
                          <a:solidFill>
                            <a:schemeClr val="tx1"/>
                          </a:solidFill>
                          <a:latin typeface="+mn-lt"/>
                          <a:ea typeface="+mn-ea"/>
                          <a:cs typeface="+mn-cs"/>
                        </a:rPr>
                        <a:t>kereta</a:t>
                      </a:r>
                      <a:r>
                        <a:rPr lang="en-ID" sz="900" kern="1200" dirty="0">
                          <a:solidFill>
                            <a:schemeClr val="tx1"/>
                          </a:solidFill>
                          <a:latin typeface="+mn-lt"/>
                          <a:ea typeface="+mn-ea"/>
                          <a:cs typeface="+mn-cs"/>
                        </a:rPr>
                        <a:t> </a:t>
                      </a:r>
                      <a:r>
                        <a:rPr lang="en-ID" sz="900" kern="1200" dirty="0" err="1">
                          <a:solidFill>
                            <a:schemeClr val="tx1"/>
                          </a:solidFill>
                          <a:latin typeface="+mn-lt"/>
                          <a:ea typeface="+mn-ea"/>
                          <a:cs typeface="+mn-cs"/>
                        </a:rPr>
                        <a:t>api</a:t>
                      </a:r>
                      <a:r>
                        <a:rPr lang="en-ID" sz="900" kern="1200" dirty="0">
                          <a:solidFill>
                            <a:schemeClr val="tx1"/>
                          </a:solidFill>
                          <a:latin typeface="+mn-lt"/>
                          <a:ea typeface="+mn-ea"/>
                          <a:cs typeface="+mn-cs"/>
                        </a:rPr>
                        <a:t> </a:t>
                      </a:r>
                      <a:r>
                        <a:rPr lang="en-ID" sz="900" kern="1200" dirty="0" err="1">
                          <a:solidFill>
                            <a:schemeClr val="tx1"/>
                          </a:solidFill>
                          <a:latin typeface="+mn-lt"/>
                          <a:ea typeface="+mn-ea"/>
                          <a:cs typeface="+mn-cs"/>
                        </a:rPr>
                        <a:t>pada</a:t>
                      </a:r>
                      <a:r>
                        <a:rPr lang="en-ID" sz="900" kern="1200" dirty="0">
                          <a:solidFill>
                            <a:schemeClr val="tx1"/>
                          </a:solidFill>
                          <a:latin typeface="+mn-lt"/>
                          <a:ea typeface="+mn-ea"/>
                          <a:cs typeface="+mn-cs"/>
                        </a:rPr>
                        <a:t> </a:t>
                      </a:r>
                      <a:r>
                        <a:rPr lang="en-ID" sz="900" kern="1200" dirty="0" err="1">
                          <a:solidFill>
                            <a:schemeClr val="tx1"/>
                          </a:solidFill>
                          <a:latin typeface="+mn-lt"/>
                          <a:ea typeface="+mn-ea"/>
                          <a:cs typeface="+mn-cs"/>
                        </a:rPr>
                        <a:t>tahun</a:t>
                      </a:r>
                      <a:r>
                        <a:rPr lang="en-ID" sz="900" kern="1200" dirty="0">
                          <a:solidFill>
                            <a:schemeClr val="tx1"/>
                          </a:solidFill>
                          <a:latin typeface="+mn-lt"/>
                          <a:ea typeface="+mn-ea"/>
                          <a:cs typeface="+mn-cs"/>
                        </a:rPr>
                        <a:t> 2020 </a:t>
                      </a:r>
                      <a:r>
                        <a:rPr lang="en-ID" sz="900" kern="1200" dirty="0" err="1">
                          <a:solidFill>
                            <a:schemeClr val="tx1"/>
                          </a:solidFill>
                          <a:latin typeface="+mn-lt"/>
                          <a:ea typeface="+mn-ea"/>
                          <a:cs typeface="+mn-cs"/>
                        </a:rPr>
                        <a:t>s.d</a:t>
                      </a:r>
                      <a:r>
                        <a:rPr lang="en-ID" sz="900" kern="1200" dirty="0">
                          <a:solidFill>
                            <a:schemeClr val="tx1"/>
                          </a:solidFill>
                          <a:latin typeface="+mn-lt"/>
                          <a:ea typeface="+mn-ea"/>
                          <a:cs typeface="+mn-cs"/>
                        </a:rPr>
                        <a:t>  </a:t>
                      </a:r>
                      <a:r>
                        <a:rPr lang="en-ID" sz="900" kern="1200" dirty="0" err="1">
                          <a:solidFill>
                            <a:schemeClr val="tx1"/>
                          </a:solidFill>
                          <a:latin typeface="+mn-lt"/>
                          <a:ea typeface="+mn-ea"/>
                          <a:cs typeface="+mn-cs"/>
                        </a:rPr>
                        <a:t>tahun</a:t>
                      </a:r>
                      <a:r>
                        <a:rPr lang="en-ID" sz="900" kern="1200" dirty="0">
                          <a:solidFill>
                            <a:schemeClr val="tx1"/>
                          </a:solidFill>
                          <a:latin typeface="+mn-lt"/>
                          <a:ea typeface="+mn-ea"/>
                          <a:cs typeface="+mn-cs"/>
                        </a:rPr>
                        <a:t> </a:t>
                      </a:r>
                      <a:r>
                        <a:rPr lang="en-ID" sz="900" kern="1200" dirty="0" err="1">
                          <a:solidFill>
                            <a:schemeClr val="tx1"/>
                          </a:solidFill>
                          <a:latin typeface="+mn-lt"/>
                          <a:ea typeface="+mn-ea"/>
                          <a:cs typeface="+mn-cs"/>
                        </a:rPr>
                        <a:t>berjalan</a:t>
                      </a:r>
                      <a:r>
                        <a:rPr lang="en-ID" sz="900" kern="1200" dirty="0">
                          <a:solidFill>
                            <a:schemeClr val="tx1"/>
                          </a:solidFill>
                          <a:latin typeface="+mn-lt"/>
                          <a:ea typeface="+mn-ea"/>
                          <a:cs typeface="+mn-cs"/>
                        </a:rPr>
                        <a:t>  </a:t>
                      </a:r>
                      <a:r>
                        <a:rPr lang="en-ID" sz="900" kern="1200" dirty="0" err="1">
                          <a:solidFill>
                            <a:schemeClr val="tx1"/>
                          </a:solidFill>
                          <a:latin typeface="+mn-lt"/>
                          <a:ea typeface="+mn-ea"/>
                          <a:cs typeface="+mn-cs"/>
                        </a:rPr>
                        <a:t>dibandingkan</a:t>
                      </a:r>
                      <a:r>
                        <a:rPr lang="en-ID" sz="900" kern="1200" dirty="0">
                          <a:solidFill>
                            <a:schemeClr val="tx1"/>
                          </a:solidFill>
                          <a:latin typeface="+mn-lt"/>
                          <a:ea typeface="+mn-ea"/>
                          <a:cs typeface="+mn-cs"/>
                        </a:rPr>
                        <a:t> </a:t>
                      </a:r>
                      <a:r>
                        <a:rPr lang="en-ID" sz="900" kern="1200" dirty="0" err="1">
                          <a:solidFill>
                            <a:schemeClr val="tx1"/>
                          </a:solidFill>
                          <a:latin typeface="+mn-lt"/>
                          <a:ea typeface="+mn-ea"/>
                          <a:cs typeface="+mn-cs"/>
                        </a:rPr>
                        <a:t>dengan</a:t>
                      </a:r>
                      <a:r>
                        <a:rPr lang="en-ID" sz="900" kern="1200" dirty="0">
                          <a:solidFill>
                            <a:schemeClr val="tx1"/>
                          </a:solidFill>
                          <a:latin typeface="+mn-lt"/>
                          <a:ea typeface="+mn-ea"/>
                          <a:cs typeface="+mn-cs"/>
                        </a:rPr>
                        <a:t> target </a:t>
                      </a:r>
                      <a:r>
                        <a:rPr lang="en-ID" sz="900" kern="1200" dirty="0" err="1">
                          <a:solidFill>
                            <a:schemeClr val="tx1"/>
                          </a:solidFill>
                          <a:latin typeface="+mn-lt"/>
                          <a:ea typeface="+mn-ea"/>
                          <a:cs typeface="+mn-cs"/>
                        </a:rPr>
                        <a:t>jumlah</a:t>
                      </a:r>
                      <a:r>
                        <a:rPr lang="en-ID" sz="900" kern="1200" dirty="0">
                          <a:solidFill>
                            <a:schemeClr val="tx1"/>
                          </a:solidFill>
                          <a:latin typeface="+mn-lt"/>
                          <a:ea typeface="+mn-ea"/>
                          <a:cs typeface="+mn-cs"/>
                        </a:rPr>
                        <a:t> </a:t>
                      </a:r>
                      <a:r>
                        <a:rPr lang="en-ID" sz="900" kern="1200" dirty="0" err="1">
                          <a:solidFill>
                            <a:schemeClr val="tx1"/>
                          </a:solidFill>
                          <a:latin typeface="+mn-lt"/>
                          <a:ea typeface="+mn-ea"/>
                          <a:cs typeface="+mn-cs"/>
                        </a:rPr>
                        <a:t>angkutan</a:t>
                      </a:r>
                      <a:r>
                        <a:rPr lang="en-ID" sz="900" kern="1200" dirty="0">
                          <a:solidFill>
                            <a:schemeClr val="tx1"/>
                          </a:solidFill>
                          <a:latin typeface="+mn-lt"/>
                          <a:ea typeface="+mn-ea"/>
                          <a:cs typeface="+mn-cs"/>
                        </a:rPr>
                        <a:t> </a:t>
                      </a:r>
                      <a:r>
                        <a:rPr lang="en-ID" sz="900" kern="1200" dirty="0" err="1">
                          <a:solidFill>
                            <a:schemeClr val="tx1"/>
                          </a:solidFill>
                          <a:latin typeface="+mn-lt"/>
                          <a:ea typeface="+mn-ea"/>
                          <a:cs typeface="+mn-cs"/>
                        </a:rPr>
                        <a:t>barang</a:t>
                      </a:r>
                      <a:r>
                        <a:rPr lang="en-ID" sz="900" kern="1200" dirty="0">
                          <a:solidFill>
                            <a:schemeClr val="tx1"/>
                          </a:solidFill>
                          <a:latin typeface="+mn-lt"/>
                          <a:ea typeface="+mn-ea"/>
                          <a:cs typeface="+mn-cs"/>
                        </a:rPr>
                        <a:t> </a:t>
                      </a:r>
                      <a:r>
                        <a:rPr lang="en-ID" sz="900" kern="1200" dirty="0" err="1">
                          <a:solidFill>
                            <a:schemeClr val="tx1"/>
                          </a:solidFill>
                          <a:latin typeface="+mn-lt"/>
                          <a:ea typeface="+mn-ea"/>
                          <a:cs typeface="+mn-cs"/>
                        </a:rPr>
                        <a:t>moda</a:t>
                      </a:r>
                      <a:r>
                        <a:rPr lang="en-ID" sz="900" kern="1200" dirty="0">
                          <a:solidFill>
                            <a:schemeClr val="tx1"/>
                          </a:solidFill>
                          <a:latin typeface="+mn-lt"/>
                          <a:ea typeface="+mn-ea"/>
                          <a:cs typeface="+mn-cs"/>
                        </a:rPr>
                        <a:t> </a:t>
                      </a:r>
                      <a:r>
                        <a:rPr lang="en-ID" sz="900" kern="1200" dirty="0" err="1">
                          <a:solidFill>
                            <a:schemeClr val="tx1"/>
                          </a:solidFill>
                          <a:latin typeface="+mn-lt"/>
                          <a:ea typeface="+mn-ea"/>
                          <a:cs typeface="+mn-cs"/>
                        </a:rPr>
                        <a:t>transportasi</a:t>
                      </a:r>
                      <a:r>
                        <a:rPr lang="en-ID" sz="900" kern="1200" dirty="0">
                          <a:solidFill>
                            <a:schemeClr val="tx1"/>
                          </a:solidFill>
                          <a:latin typeface="+mn-lt"/>
                          <a:ea typeface="+mn-ea"/>
                          <a:cs typeface="+mn-cs"/>
                        </a:rPr>
                        <a:t> </a:t>
                      </a:r>
                      <a:r>
                        <a:rPr lang="en-ID" sz="900" kern="1200" dirty="0" err="1">
                          <a:solidFill>
                            <a:schemeClr val="tx1"/>
                          </a:solidFill>
                          <a:latin typeface="+mn-lt"/>
                          <a:ea typeface="+mn-ea"/>
                          <a:cs typeface="+mn-cs"/>
                        </a:rPr>
                        <a:t>perkeretaapian</a:t>
                      </a:r>
                      <a:r>
                        <a:rPr lang="en-ID" sz="900" kern="1200" dirty="0">
                          <a:solidFill>
                            <a:schemeClr val="tx1"/>
                          </a:solidFill>
                          <a:latin typeface="+mn-lt"/>
                          <a:ea typeface="+mn-ea"/>
                          <a:cs typeface="+mn-cs"/>
                        </a:rPr>
                        <a:t> </a:t>
                      </a:r>
                      <a:r>
                        <a:rPr lang="en-ID" sz="900" kern="1200" dirty="0" err="1">
                          <a:solidFill>
                            <a:schemeClr val="tx1"/>
                          </a:solidFill>
                          <a:latin typeface="+mn-lt"/>
                          <a:ea typeface="+mn-ea"/>
                          <a:cs typeface="+mn-cs"/>
                        </a:rPr>
                        <a:t>s.d</a:t>
                      </a:r>
                      <a:r>
                        <a:rPr lang="en-ID" sz="900" kern="1200" dirty="0">
                          <a:solidFill>
                            <a:schemeClr val="tx1"/>
                          </a:solidFill>
                          <a:latin typeface="+mn-lt"/>
                          <a:ea typeface="+mn-ea"/>
                          <a:cs typeface="+mn-cs"/>
                        </a:rPr>
                        <a:t> </a:t>
                      </a:r>
                      <a:r>
                        <a:rPr lang="en-ID" sz="900" kern="1200" dirty="0" err="1">
                          <a:solidFill>
                            <a:schemeClr val="tx1"/>
                          </a:solidFill>
                          <a:latin typeface="+mn-lt"/>
                          <a:ea typeface="+mn-ea"/>
                          <a:cs typeface="+mn-cs"/>
                        </a:rPr>
                        <a:t>tahun</a:t>
                      </a:r>
                      <a:r>
                        <a:rPr lang="en-ID" sz="900" kern="1200" dirty="0">
                          <a:solidFill>
                            <a:schemeClr val="tx1"/>
                          </a:solidFill>
                          <a:latin typeface="+mn-lt"/>
                          <a:ea typeface="+mn-ea"/>
                          <a:cs typeface="+mn-cs"/>
                        </a:rPr>
                        <a:t> 2024</a:t>
                      </a:r>
                    </a:p>
                  </a:txBody>
                  <a:tcPr marL="6608" marR="66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05837523"/>
                  </a:ext>
                </a:extLst>
              </a:tr>
              <a:tr h="1260000">
                <a:tc vMerge="1">
                  <a:txBody>
                    <a:bodyPr/>
                    <a:lstStyle/>
                    <a:p>
                      <a:endParaRPr lang="en-ID"/>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0"/>
                        </a:spcBef>
                        <a:spcAft>
                          <a:spcPts val="300"/>
                        </a:spcAft>
                      </a:pPr>
                      <a:r>
                        <a:rPr lang="en-ID" sz="900" kern="1200" dirty="0">
                          <a:solidFill>
                            <a:schemeClr val="tx1"/>
                          </a:solidFill>
                          <a:latin typeface="+mn-lt"/>
                          <a:ea typeface="+mn-ea"/>
                          <a:cs typeface="+mn-cs"/>
                        </a:rPr>
                        <a:t>IK6  </a:t>
                      </a:r>
                      <a:r>
                        <a:rPr lang="en-ID" sz="900" kern="1200" dirty="0" err="1">
                          <a:solidFill>
                            <a:schemeClr val="tx1"/>
                          </a:solidFill>
                          <a:latin typeface="+mn-lt"/>
                          <a:ea typeface="+mn-ea"/>
                          <a:cs typeface="+mn-cs"/>
                        </a:rPr>
                        <a:t>Persentase</a:t>
                      </a:r>
                      <a:r>
                        <a:rPr lang="en-ID" sz="900" kern="1200" dirty="0">
                          <a:solidFill>
                            <a:schemeClr val="tx1"/>
                          </a:solidFill>
                          <a:latin typeface="+mn-lt"/>
                          <a:ea typeface="+mn-ea"/>
                          <a:cs typeface="+mn-cs"/>
                        </a:rPr>
                        <a:t> </a:t>
                      </a:r>
                      <a:r>
                        <a:rPr lang="en-ID" sz="900" kern="1200" dirty="0" err="1">
                          <a:solidFill>
                            <a:schemeClr val="tx1"/>
                          </a:solidFill>
                          <a:latin typeface="+mn-lt"/>
                          <a:ea typeface="+mn-ea"/>
                          <a:cs typeface="+mn-cs"/>
                        </a:rPr>
                        <a:t>Pengoperasian</a:t>
                      </a:r>
                      <a:r>
                        <a:rPr lang="en-ID" sz="900" kern="1200" dirty="0">
                          <a:solidFill>
                            <a:schemeClr val="tx1"/>
                          </a:solidFill>
                          <a:latin typeface="+mn-lt"/>
                          <a:ea typeface="+mn-ea"/>
                          <a:cs typeface="+mn-cs"/>
                        </a:rPr>
                        <a:t> </a:t>
                      </a:r>
                      <a:r>
                        <a:rPr lang="en-ID" sz="900" kern="1200" dirty="0" err="1">
                          <a:solidFill>
                            <a:schemeClr val="tx1"/>
                          </a:solidFill>
                          <a:latin typeface="+mn-lt"/>
                          <a:ea typeface="+mn-ea"/>
                          <a:cs typeface="+mn-cs"/>
                        </a:rPr>
                        <a:t>Jalur</a:t>
                      </a:r>
                      <a:r>
                        <a:rPr lang="en-ID" sz="900" kern="1200" dirty="0">
                          <a:solidFill>
                            <a:schemeClr val="tx1"/>
                          </a:solidFill>
                          <a:latin typeface="+mn-lt"/>
                          <a:ea typeface="+mn-ea"/>
                          <a:cs typeface="+mn-cs"/>
                        </a:rPr>
                        <a:t> KA Yang </a:t>
                      </a:r>
                      <a:r>
                        <a:rPr lang="en-ID" sz="900" kern="1200" dirty="0" err="1">
                          <a:solidFill>
                            <a:schemeClr val="tx1"/>
                          </a:solidFill>
                          <a:latin typeface="+mn-lt"/>
                          <a:ea typeface="+mn-ea"/>
                          <a:cs typeface="+mn-cs"/>
                        </a:rPr>
                        <a:t>Sesuai</a:t>
                      </a:r>
                      <a:r>
                        <a:rPr lang="en-ID" sz="900" kern="1200" dirty="0">
                          <a:solidFill>
                            <a:schemeClr val="tx1"/>
                          </a:solidFill>
                          <a:latin typeface="+mn-lt"/>
                          <a:ea typeface="+mn-ea"/>
                          <a:cs typeface="+mn-cs"/>
                        </a:rPr>
                        <a:t> </a:t>
                      </a:r>
                      <a:r>
                        <a:rPr lang="en-ID" sz="900" kern="1200" dirty="0" err="1">
                          <a:solidFill>
                            <a:schemeClr val="tx1"/>
                          </a:solidFill>
                          <a:latin typeface="+mn-lt"/>
                          <a:ea typeface="+mn-ea"/>
                          <a:cs typeface="+mn-cs"/>
                        </a:rPr>
                        <a:t>Dengan</a:t>
                      </a:r>
                      <a:r>
                        <a:rPr lang="en-ID" sz="900" kern="1200" dirty="0">
                          <a:solidFill>
                            <a:schemeClr val="tx1"/>
                          </a:solidFill>
                          <a:latin typeface="+mn-lt"/>
                          <a:ea typeface="+mn-ea"/>
                          <a:cs typeface="+mn-cs"/>
                        </a:rPr>
                        <a:t> TQI I </a:t>
                      </a:r>
                      <a:r>
                        <a:rPr lang="en-ID" sz="900" kern="1200" dirty="0" err="1">
                          <a:solidFill>
                            <a:schemeClr val="tx1"/>
                          </a:solidFill>
                          <a:latin typeface="+mn-lt"/>
                          <a:ea typeface="+mn-ea"/>
                          <a:cs typeface="+mn-cs"/>
                        </a:rPr>
                        <a:t>dan</a:t>
                      </a:r>
                      <a:r>
                        <a:rPr lang="en-ID" sz="900" kern="1200" dirty="0">
                          <a:solidFill>
                            <a:schemeClr val="tx1"/>
                          </a:solidFill>
                          <a:latin typeface="+mn-lt"/>
                          <a:ea typeface="+mn-ea"/>
                          <a:cs typeface="+mn-cs"/>
                        </a:rPr>
                        <a:t> II</a:t>
                      </a:r>
                    </a:p>
                  </a:txBody>
                  <a:tcPr marL="6608" marR="66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0"/>
                        </a:spcBef>
                        <a:spcAft>
                          <a:spcPts val="300"/>
                        </a:spcAft>
                      </a:pPr>
                      <a:r>
                        <a:rPr lang="en-ID" sz="900" kern="1200" dirty="0">
                          <a:solidFill>
                            <a:schemeClr val="tx1"/>
                          </a:solidFill>
                          <a:latin typeface="+mn-lt"/>
                          <a:ea typeface="+mn-ea"/>
                          <a:cs typeface="+mn-cs"/>
                        </a:rPr>
                        <a:t>%</a:t>
                      </a:r>
                    </a:p>
                  </a:txBody>
                  <a:tcPr marL="6608" marR="66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lang="en-ID" sz="900" kern="1200" dirty="0" err="1">
                          <a:solidFill>
                            <a:schemeClr val="tx1"/>
                          </a:solidFill>
                          <a:latin typeface="+mn-lt"/>
                          <a:ea typeface="+mn-ea"/>
                          <a:cs typeface="+mn-cs"/>
                        </a:rPr>
                        <a:t>Perbandingan</a:t>
                      </a:r>
                      <a:r>
                        <a:rPr lang="en-ID" sz="900" kern="1200" dirty="0">
                          <a:solidFill>
                            <a:schemeClr val="tx1"/>
                          </a:solidFill>
                          <a:latin typeface="+mn-lt"/>
                          <a:ea typeface="+mn-ea"/>
                          <a:cs typeface="+mn-cs"/>
                        </a:rPr>
                        <a:t> </a:t>
                      </a:r>
                      <a:r>
                        <a:rPr lang="en-ID" sz="900" kern="1200" dirty="0" err="1">
                          <a:solidFill>
                            <a:schemeClr val="tx1"/>
                          </a:solidFill>
                          <a:latin typeface="+mn-lt"/>
                          <a:ea typeface="+mn-ea"/>
                          <a:cs typeface="+mn-cs"/>
                        </a:rPr>
                        <a:t>antara</a:t>
                      </a:r>
                      <a:r>
                        <a:rPr lang="en-ID" sz="900" kern="1200" dirty="0">
                          <a:solidFill>
                            <a:schemeClr val="tx1"/>
                          </a:solidFill>
                          <a:latin typeface="+mn-lt"/>
                          <a:ea typeface="+mn-ea"/>
                          <a:cs typeface="+mn-cs"/>
                        </a:rPr>
                        <a:t> </a:t>
                      </a:r>
                      <a:r>
                        <a:rPr lang="en-ID" sz="900" kern="1200" dirty="0" err="1">
                          <a:solidFill>
                            <a:schemeClr val="tx1"/>
                          </a:solidFill>
                          <a:latin typeface="+mn-lt"/>
                          <a:ea typeface="+mn-ea"/>
                          <a:cs typeface="+mn-cs"/>
                        </a:rPr>
                        <a:t>Panjang</a:t>
                      </a:r>
                      <a:r>
                        <a:rPr lang="en-ID" sz="900" kern="1200" dirty="0">
                          <a:solidFill>
                            <a:schemeClr val="tx1"/>
                          </a:solidFill>
                          <a:latin typeface="+mn-lt"/>
                          <a:ea typeface="+mn-ea"/>
                          <a:cs typeface="+mn-cs"/>
                        </a:rPr>
                        <a:t> </a:t>
                      </a:r>
                      <a:r>
                        <a:rPr lang="en-ID" sz="900" kern="1200" dirty="0" err="1">
                          <a:solidFill>
                            <a:schemeClr val="tx1"/>
                          </a:solidFill>
                          <a:latin typeface="+mn-lt"/>
                          <a:ea typeface="+mn-ea"/>
                          <a:cs typeface="+mn-cs"/>
                        </a:rPr>
                        <a:t>jalur</a:t>
                      </a:r>
                      <a:r>
                        <a:rPr lang="en-ID" sz="900" kern="1200" dirty="0">
                          <a:solidFill>
                            <a:schemeClr val="tx1"/>
                          </a:solidFill>
                          <a:latin typeface="+mn-lt"/>
                          <a:ea typeface="+mn-ea"/>
                          <a:cs typeface="+mn-cs"/>
                        </a:rPr>
                        <a:t> </a:t>
                      </a:r>
                      <a:r>
                        <a:rPr lang="en-ID" sz="900" kern="1200" dirty="0" err="1">
                          <a:solidFill>
                            <a:schemeClr val="tx1"/>
                          </a:solidFill>
                          <a:latin typeface="+mn-lt"/>
                          <a:ea typeface="+mn-ea"/>
                          <a:cs typeface="+mn-cs"/>
                        </a:rPr>
                        <a:t>Kereta</a:t>
                      </a:r>
                      <a:r>
                        <a:rPr lang="en-ID" sz="900" kern="1200" dirty="0">
                          <a:solidFill>
                            <a:schemeClr val="tx1"/>
                          </a:solidFill>
                          <a:latin typeface="+mn-lt"/>
                          <a:ea typeface="+mn-ea"/>
                          <a:cs typeface="+mn-cs"/>
                        </a:rPr>
                        <a:t> </a:t>
                      </a:r>
                      <a:r>
                        <a:rPr lang="en-ID" sz="900" kern="1200" dirty="0" err="1">
                          <a:solidFill>
                            <a:schemeClr val="tx1"/>
                          </a:solidFill>
                          <a:latin typeface="+mn-lt"/>
                          <a:ea typeface="+mn-ea"/>
                          <a:cs typeface="+mn-cs"/>
                        </a:rPr>
                        <a:t>Api</a:t>
                      </a:r>
                      <a:r>
                        <a:rPr lang="en-ID" sz="900" kern="1200" dirty="0">
                          <a:solidFill>
                            <a:schemeClr val="tx1"/>
                          </a:solidFill>
                          <a:latin typeface="+mn-lt"/>
                          <a:ea typeface="+mn-ea"/>
                          <a:cs typeface="+mn-cs"/>
                        </a:rPr>
                        <a:t> yang </a:t>
                      </a:r>
                      <a:r>
                        <a:rPr lang="en-ID" sz="900" kern="1200" dirty="0" err="1">
                          <a:solidFill>
                            <a:schemeClr val="tx1"/>
                          </a:solidFill>
                          <a:latin typeface="+mn-lt"/>
                          <a:ea typeface="+mn-ea"/>
                          <a:cs typeface="+mn-cs"/>
                        </a:rPr>
                        <a:t>telah</a:t>
                      </a:r>
                      <a:r>
                        <a:rPr lang="en-ID" sz="900" kern="1200" dirty="0">
                          <a:solidFill>
                            <a:schemeClr val="tx1"/>
                          </a:solidFill>
                          <a:latin typeface="+mn-lt"/>
                          <a:ea typeface="+mn-ea"/>
                          <a:cs typeface="+mn-cs"/>
                        </a:rPr>
                        <a:t> </a:t>
                      </a:r>
                      <a:r>
                        <a:rPr lang="en-ID" sz="900" kern="1200" dirty="0" err="1">
                          <a:solidFill>
                            <a:schemeClr val="tx1"/>
                          </a:solidFill>
                          <a:latin typeface="+mn-lt"/>
                          <a:ea typeface="+mn-ea"/>
                          <a:cs typeface="+mn-cs"/>
                        </a:rPr>
                        <a:t>diukur</a:t>
                      </a:r>
                      <a:r>
                        <a:rPr lang="en-ID" sz="900" kern="1200" dirty="0">
                          <a:solidFill>
                            <a:schemeClr val="tx1"/>
                          </a:solidFill>
                          <a:latin typeface="+mn-lt"/>
                          <a:ea typeface="+mn-ea"/>
                          <a:cs typeface="+mn-cs"/>
                        </a:rPr>
                        <a:t> </a:t>
                      </a:r>
                      <a:r>
                        <a:rPr lang="en-ID" sz="900" kern="1200" dirty="0" err="1">
                          <a:solidFill>
                            <a:schemeClr val="tx1"/>
                          </a:solidFill>
                          <a:latin typeface="+mn-lt"/>
                          <a:ea typeface="+mn-ea"/>
                          <a:cs typeface="+mn-cs"/>
                        </a:rPr>
                        <a:t>menggunakan</a:t>
                      </a:r>
                      <a:r>
                        <a:rPr lang="en-ID" sz="900" kern="1200" dirty="0">
                          <a:solidFill>
                            <a:schemeClr val="tx1"/>
                          </a:solidFill>
                          <a:latin typeface="+mn-lt"/>
                          <a:ea typeface="+mn-ea"/>
                          <a:cs typeface="+mn-cs"/>
                        </a:rPr>
                        <a:t> </a:t>
                      </a:r>
                      <a:r>
                        <a:rPr lang="en-ID" sz="900" kern="1200" dirty="0" err="1">
                          <a:solidFill>
                            <a:schemeClr val="tx1"/>
                          </a:solidFill>
                          <a:latin typeface="+mn-lt"/>
                          <a:ea typeface="+mn-ea"/>
                          <a:cs typeface="+mn-cs"/>
                        </a:rPr>
                        <a:t>Kereta</a:t>
                      </a:r>
                      <a:r>
                        <a:rPr lang="en-ID" sz="900" kern="1200" dirty="0">
                          <a:solidFill>
                            <a:schemeClr val="tx1"/>
                          </a:solidFill>
                          <a:latin typeface="+mn-lt"/>
                          <a:ea typeface="+mn-ea"/>
                          <a:cs typeface="+mn-cs"/>
                        </a:rPr>
                        <a:t> </a:t>
                      </a:r>
                      <a:r>
                        <a:rPr lang="en-ID" sz="900" kern="1200" dirty="0" err="1">
                          <a:solidFill>
                            <a:schemeClr val="tx1"/>
                          </a:solidFill>
                          <a:latin typeface="+mn-lt"/>
                          <a:ea typeface="+mn-ea"/>
                          <a:cs typeface="+mn-cs"/>
                        </a:rPr>
                        <a:t>Ukur</a:t>
                      </a:r>
                      <a:r>
                        <a:rPr lang="en-ID" sz="900" kern="1200" dirty="0">
                          <a:solidFill>
                            <a:schemeClr val="tx1"/>
                          </a:solidFill>
                          <a:latin typeface="+mn-lt"/>
                          <a:ea typeface="+mn-ea"/>
                          <a:cs typeface="+mn-cs"/>
                        </a:rPr>
                        <a:t> </a:t>
                      </a:r>
                      <a:r>
                        <a:rPr lang="en-ID" sz="900" kern="1200" dirty="0" err="1">
                          <a:solidFill>
                            <a:schemeClr val="tx1"/>
                          </a:solidFill>
                          <a:latin typeface="+mn-lt"/>
                          <a:ea typeface="+mn-ea"/>
                          <a:cs typeface="+mn-cs"/>
                        </a:rPr>
                        <a:t>Katergori</a:t>
                      </a:r>
                      <a:r>
                        <a:rPr lang="en-ID" sz="900" kern="1200" dirty="0">
                          <a:solidFill>
                            <a:schemeClr val="tx1"/>
                          </a:solidFill>
                          <a:latin typeface="+mn-lt"/>
                          <a:ea typeface="+mn-ea"/>
                          <a:cs typeface="+mn-cs"/>
                        </a:rPr>
                        <a:t> I </a:t>
                      </a:r>
                      <a:r>
                        <a:rPr lang="en-ID" sz="900" kern="1200" dirty="0" err="1">
                          <a:solidFill>
                            <a:schemeClr val="tx1"/>
                          </a:solidFill>
                          <a:latin typeface="+mn-lt"/>
                          <a:ea typeface="+mn-ea"/>
                          <a:cs typeface="+mn-cs"/>
                        </a:rPr>
                        <a:t>dan</a:t>
                      </a:r>
                      <a:r>
                        <a:rPr lang="en-ID" sz="900" kern="1200" dirty="0">
                          <a:solidFill>
                            <a:schemeClr val="tx1"/>
                          </a:solidFill>
                          <a:latin typeface="+mn-lt"/>
                          <a:ea typeface="+mn-ea"/>
                          <a:cs typeface="+mn-cs"/>
                        </a:rPr>
                        <a:t> II </a:t>
                      </a:r>
                      <a:r>
                        <a:rPr lang="en-ID" sz="900" kern="1200" dirty="0" err="1">
                          <a:solidFill>
                            <a:schemeClr val="tx1"/>
                          </a:solidFill>
                          <a:latin typeface="+mn-lt"/>
                          <a:ea typeface="+mn-ea"/>
                          <a:cs typeface="+mn-cs"/>
                        </a:rPr>
                        <a:t>dengan</a:t>
                      </a:r>
                      <a:r>
                        <a:rPr lang="en-ID" sz="900" kern="1200" dirty="0">
                          <a:solidFill>
                            <a:schemeClr val="tx1"/>
                          </a:solidFill>
                          <a:latin typeface="+mn-lt"/>
                          <a:ea typeface="+mn-ea"/>
                          <a:cs typeface="+mn-cs"/>
                        </a:rPr>
                        <a:t> </a:t>
                      </a:r>
                      <a:r>
                        <a:rPr lang="en-ID" sz="900" kern="1200" dirty="0" err="1">
                          <a:solidFill>
                            <a:schemeClr val="tx1"/>
                          </a:solidFill>
                          <a:latin typeface="+mn-lt"/>
                          <a:ea typeface="+mn-ea"/>
                          <a:cs typeface="+mn-cs"/>
                        </a:rPr>
                        <a:t>Panjang</a:t>
                      </a:r>
                      <a:r>
                        <a:rPr lang="en-ID" sz="900" kern="1200" dirty="0">
                          <a:solidFill>
                            <a:schemeClr val="tx1"/>
                          </a:solidFill>
                          <a:latin typeface="+mn-lt"/>
                          <a:ea typeface="+mn-ea"/>
                          <a:cs typeface="+mn-cs"/>
                        </a:rPr>
                        <a:t> total </a:t>
                      </a:r>
                      <a:r>
                        <a:rPr lang="en-ID" sz="900" kern="1200" dirty="0" err="1">
                          <a:solidFill>
                            <a:schemeClr val="tx1"/>
                          </a:solidFill>
                          <a:latin typeface="+mn-lt"/>
                          <a:ea typeface="+mn-ea"/>
                          <a:cs typeface="+mn-cs"/>
                        </a:rPr>
                        <a:t>Jalur</a:t>
                      </a:r>
                      <a:r>
                        <a:rPr lang="en-ID" sz="900" kern="1200" dirty="0">
                          <a:solidFill>
                            <a:schemeClr val="tx1"/>
                          </a:solidFill>
                          <a:latin typeface="+mn-lt"/>
                          <a:ea typeface="+mn-ea"/>
                          <a:cs typeface="+mn-cs"/>
                        </a:rPr>
                        <a:t> </a:t>
                      </a:r>
                      <a:r>
                        <a:rPr lang="en-ID" sz="900" kern="1200" dirty="0" err="1">
                          <a:solidFill>
                            <a:schemeClr val="tx1"/>
                          </a:solidFill>
                          <a:latin typeface="+mn-lt"/>
                          <a:ea typeface="+mn-ea"/>
                          <a:cs typeface="+mn-cs"/>
                        </a:rPr>
                        <a:t>Kereta</a:t>
                      </a:r>
                      <a:r>
                        <a:rPr lang="en-ID" sz="900" kern="1200" dirty="0">
                          <a:solidFill>
                            <a:schemeClr val="tx1"/>
                          </a:solidFill>
                          <a:latin typeface="+mn-lt"/>
                          <a:ea typeface="+mn-ea"/>
                          <a:cs typeface="+mn-cs"/>
                        </a:rPr>
                        <a:t> </a:t>
                      </a:r>
                      <a:r>
                        <a:rPr lang="en-ID" sz="900" kern="1200" dirty="0" err="1">
                          <a:solidFill>
                            <a:schemeClr val="tx1"/>
                          </a:solidFill>
                          <a:latin typeface="+mn-lt"/>
                          <a:ea typeface="+mn-ea"/>
                          <a:cs typeface="+mn-cs"/>
                        </a:rPr>
                        <a:t>Api</a:t>
                      </a:r>
                      <a:r>
                        <a:rPr lang="en-ID" sz="900" kern="1200" dirty="0">
                          <a:solidFill>
                            <a:schemeClr val="tx1"/>
                          </a:solidFill>
                          <a:latin typeface="+mn-lt"/>
                          <a:ea typeface="+mn-ea"/>
                          <a:cs typeface="+mn-cs"/>
                        </a:rPr>
                        <a:t> yang </a:t>
                      </a:r>
                      <a:r>
                        <a:rPr lang="en-ID" sz="900" kern="1200" dirty="0" err="1">
                          <a:solidFill>
                            <a:schemeClr val="tx1"/>
                          </a:solidFill>
                          <a:latin typeface="+mn-lt"/>
                          <a:ea typeface="+mn-ea"/>
                          <a:cs typeface="+mn-cs"/>
                        </a:rPr>
                        <a:t>diukur</a:t>
                      </a:r>
                      <a:r>
                        <a:rPr lang="en-ID" sz="900" kern="1200" dirty="0">
                          <a:solidFill>
                            <a:schemeClr val="tx1"/>
                          </a:solidFill>
                          <a:latin typeface="+mn-lt"/>
                          <a:ea typeface="+mn-ea"/>
                          <a:cs typeface="+mn-cs"/>
                        </a:rPr>
                        <a:t> per </a:t>
                      </a:r>
                      <a:r>
                        <a:rPr lang="en-ID" sz="900" kern="1200" dirty="0" err="1">
                          <a:solidFill>
                            <a:schemeClr val="tx1"/>
                          </a:solidFill>
                          <a:latin typeface="+mn-lt"/>
                          <a:ea typeface="+mn-ea"/>
                          <a:cs typeface="+mn-cs"/>
                        </a:rPr>
                        <a:t>periode</a:t>
                      </a:r>
                      <a:r>
                        <a:rPr lang="en-ID" sz="900" kern="1200" dirty="0">
                          <a:solidFill>
                            <a:schemeClr val="tx1"/>
                          </a:solidFill>
                          <a:latin typeface="+mn-lt"/>
                          <a:ea typeface="+mn-ea"/>
                          <a:cs typeface="+mn-cs"/>
                        </a:rPr>
                        <a:t> </a:t>
                      </a:r>
                      <a:r>
                        <a:rPr lang="en-ID" sz="900" kern="1200" dirty="0" err="1">
                          <a:solidFill>
                            <a:schemeClr val="tx1"/>
                          </a:solidFill>
                          <a:latin typeface="+mn-lt"/>
                          <a:ea typeface="+mn-ea"/>
                          <a:cs typeface="+mn-cs"/>
                        </a:rPr>
                        <a:t>dalam</a:t>
                      </a:r>
                      <a:r>
                        <a:rPr lang="en-ID" sz="900" kern="1200" dirty="0">
                          <a:solidFill>
                            <a:schemeClr val="tx1"/>
                          </a:solidFill>
                          <a:latin typeface="+mn-lt"/>
                          <a:ea typeface="+mn-ea"/>
                          <a:cs typeface="+mn-cs"/>
                        </a:rPr>
                        <a:t> </a:t>
                      </a:r>
                      <a:r>
                        <a:rPr lang="en-ID" sz="900" kern="1200" dirty="0" err="1">
                          <a:solidFill>
                            <a:schemeClr val="tx1"/>
                          </a:solidFill>
                          <a:latin typeface="+mn-lt"/>
                          <a:ea typeface="+mn-ea"/>
                          <a:cs typeface="+mn-cs"/>
                        </a:rPr>
                        <a:t>tahun</a:t>
                      </a:r>
                      <a:r>
                        <a:rPr lang="en-ID" sz="900" kern="1200" dirty="0">
                          <a:solidFill>
                            <a:schemeClr val="tx1"/>
                          </a:solidFill>
                          <a:latin typeface="+mn-lt"/>
                          <a:ea typeface="+mn-ea"/>
                          <a:cs typeface="+mn-cs"/>
                        </a:rPr>
                        <a:t> </a:t>
                      </a:r>
                      <a:r>
                        <a:rPr lang="en-ID" sz="900" kern="1200" dirty="0" err="1">
                          <a:solidFill>
                            <a:schemeClr val="tx1"/>
                          </a:solidFill>
                          <a:latin typeface="+mn-lt"/>
                          <a:ea typeface="+mn-ea"/>
                          <a:cs typeface="+mn-cs"/>
                        </a:rPr>
                        <a:t>berjalan</a:t>
                      </a:r>
                      <a:endParaRPr lang="en-US" sz="900" kern="1200" dirty="0">
                        <a:solidFill>
                          <a:schemeClr val="tx1"/>
                        </a:solidFill>
                        <a:latin typeface="+mn-lt"/>
                        <a:ea typeface="+mn-ea"/>
                        <a:cs typeface="+mn-cs"/>
                      </a:endParaRPr>
                    </a:p>
                    <a:p>
                      <a:pPr>
                        <a:spcBef>
                          <a:spcPts val="0"/>
                        </a:spcBef>
                        <a:spcAft>
                          <a:spcPts val="300"/>
                        </a:spcAft>
                      </a:pPr>
                      <a:endParaRPr lang="en-ID" sz="900" kern="1200" dirty="0">
                        <a:solidFill>
                          <a:schemeClr val="tx1"/>
                        </a:solidFill>
                        <a:latin typeface="+mn-lt"/>
                        <a:ea typeface="+mn-ea"/>
                        <a:cs typeface="+mn-cs"/>
                      </a:endParaRPr>
                    </a:p>
                    <a:p>
                      <a:pPr>
                        <a:spcBef>
                          <a:spcPts val="0"/>
                        </a:spcBef>
                        <a:spcAft>
                          <a:spcPts val="300"/>
                        </a:spcAft>
                      </a:pPr>
                      <a:endParaRPr lang="en-ID" sz="900" kern="1200" dirty="0">
                        <a:solidFill>
                          <a:schemeClr val="tx1"/>
                        </a:solidFill>
                        <a:latin typeface="+mn-lt"/>
                        <a:ea typeface="+mn-ea"/>
                        <a:cs typeface="+mn-cs"/>
                      </a:endParaRPr>
                    </a:p>
                    <a:p>
                      <a:pPr>
                        <a:spcBef>
                          <a:spcPts val="0"/>
                        </a:spcBef>
                        <a:spcAft>
                          <a:spcPts val="300"/>
                        </a:spcAft>
                      </a:pPr>
                      <a:endParaRPr lang="en-ID" sz="900" kern="1200" dirty="0">
                        <a:solidFill>
                          <a:schemeClr val="tx1"/>
                        </a:solidFill>
                        <a:latin typeface="+mn-lt"/>
                        <a:ea typeface="+mn-ea"/>
                        <a:cs typeface="+mn-cs"/>
                      </a:endParaRPr>
                    </a:p>
                    <a:p>
                      <a:pPr>
                        <a:spcBef>
                          <a:spcPts val="0"/>
                        </a:spcBef>
                        <a:spcAft>
                          <a:spcPts val="300"/>
                        </a:spcAft>
                      </a:pPr>
                      <a:endParaRPr lang="en-ID" sz="900" kern="1200" dirty="0">
                        <a:solidFill>
                          <a:schemeClr val="tx1"/>
                        </a:solidFill>
                        <a:latin typeface="+mn-lt"/>
                        <a:ea typeface="+mn-ea"/>
                        <a:cs typeface="+mn-cs"/>
                      </a:endParaRPr>
                    </a:p>
                    <a:p>
                      <a:pPr>
                        <a:spcBef>
                          <a:spcPts val="0"/>
                        </a:spcBef>
                        <a:spcAft>
                          <a:spcPts val="300"/>
                        </a:spcAft>
                      </a:pPr>
                      <a:endParaRPr lang="en-ID" sz="900" kern="1200" dirty="0">
                        <a:solidFill>
                          <a:schemeClr val="tx1"/>
                        </a:solidFill>
                        <a:latin typeface="+mn-lt"/>
                        <a:ea typeface="+mn-ea"/>
                        <a:cs typeface="+mn-cs"/>
                      </a:endParaRPr>
                    </a:p>
                  </a:txBody>
                  <a:tcPr marL="6608" marR="660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83932497"/>
                  </a:ext>
                </a:extLst>
              </a:tr>
            </a:tbl>
          </a:graphicData>
        </a:graphic>
      </p:graphicFrame>
      <p:grpSp>
        <p:nvGrpSpPr>
          <p:cNvPr id="2" name="Group 1"/>
          <p:cNvGrpSpPr/>
          <p:nvPr/>
        </p:nvGrpSpPr>
        <p:grpSpPr>
          <a:xfrm>
            <a:off x="3062966" y="1312496"/>
            <a:ext cx="4247602" cy="695654"/>
            <a:chOff x="4939842" y="1538950"/>
            <a:chExt cx="6850409" cy="895481"/>
          </a:xfrm>
        </p:grpSpPr>
        <p:sp>
          <p:nvSpPr>
            <p:cNvPr id="30" name="TextBox 31">
              <a:extLst>
                <a:ext uri="{FF2B5EF4-FFF2-40B4-BE49-F238E27FC236}">
                  <a16:creationId xmlns:a16="http://schemas.microsoft.com/office/drawing/2014/main" id="{00000000-0008-0000-0000-000034000000}"/>
                </a:ext>
              </a:extLst>
            </p:cNvPr>
            <p:cNvSpPr txBox="1"/>
            <p:nvPr/>
          </p:nvSpPr>
          <p:spPr>
            <a:xfrm>
              <a:off x="4939842" y="1650605"/>
              <a:ext cx="2032091" cy="503466"/>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spcAft>
                  <a:spcPts val="203"/>
                </a:spcAft>
              </a:pPr>
              <a:r>
                <a:rPr lang="en-ID" sz="900" dirty="0" err="1">
                  <a:solidFill>
                    <a:schemeClr val="tx1"/>
                  </a:solidFill>
                </a:rPr>
                <a:t>Pemenuhan</a:t>
              </a:r>
              <a:r>
                <a:rPr lang="en-ID" sz="900" dirty="0">
                  <a:solidFill>
                    <a:schemeClr val="tx1"/>
                  </a:solidFill>
                </a:rPr>
                <a:t> target </a:t>
              </a:r>
              <a:r>
                <a:rPr lang="en-ID" sz="900" dirty="0" err="1">
                  <a:solidFill>
                    <a:schemeClr val="tx1"/>
                  </a:solidFill>
                </a:rPr>
                <a:t>angkutan</a:t>
              </a:r>
              <a:r>
                <a:rPr lang="en-ID" sz="900" dirty="0">
                  <a:solidFill>
                    <a:schemeClr val="tx1"/>
                  </a:solidFill>
                </a:rPr>
                <a:t> </a:t>
              </a:r>
              <a:r>
                <a:rPr lang="en-ID" sz="900" dirty="0" err="1">
                  <a:solidFill>
                    <a:schemeClr val="tx1"/>
                  </a:solidFill>
                </a:rPr>
                <a:t>penumpang</a:t>
              </a:r>
              <a:r>
                <a:rPr lang="en-ID" sz="900" dirty="0">
                  <a:solidFill>
                    <a:schemeClr val="tx1"/>
                  </a:solidFill>
                </a:rPr>
                <a:t> </a:t>
              </a:r>
              <a:r>
                <a:rPr lang="en-ID" sz="900" dirty="0" err="1">
                  <a:solidFill>
                    <a:schemeClr val="tx1"/>
                  </a:solidFill>
                </a:rPr>
                <a:t>kereta</a:t>
              </a:r>
              <a:r>
                <a:rPr lang="en-ID" sz="900" dirty="0">
                  <a:solidFill>
                    <a:schemeClr val="tx1"/>
                  </a:solidFill>
                </a:rPr>
                <a:t> </a:t>
              </a:r>
              <a:r>
                <a:rPr lang="en-ID" sz="900" dirty="0" err="1">
                  <a:solidFill>
                    <a:schemeClr val="tx1"/>
                  </a:solidFill>
                </a:rPr>
                <a:t>api</a:t>
              </a:r>
              <a:r>
                <a:rPr lang="en-ID" sz="900" dirty="0">
                  <a:solidFill>
                    <a:schemeClr val="tx1"/>
                  </a:solidFill>
                </a:rPr>
                <a:t> </a:t>
              </a:r>
            </a:p>
          </p:txBody>
        </p:sp>
        <p:sp>
          <p:nvSpPr>
            <p:cNvPr id="31" name="TextBox 32">
              <a:extLst>
                <a:ext uri="{FF2B5EF4-FFF2-40B4-BE49-F238E27FC236}">
                  <a16:creationId xmlns:a16="http://schemas.microsoft.com/office/drawing/2014/main" id="{00000000-0008-0000-0000-000035000000}"/>
                </a:ext>
              </a:extLst>
            </p:cNvPr>
            <p:cNvSpPr txBox="1"/>
            <p:nvPr/>
          </p:nvSpPr>
          <p:spPr>
            <a:xfrm>
              <a:off x="7109781" y="1538950"/>
              <a:ext cx="3657759" cy="52387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ID" sz="900" i="1" dirty="0" err="1"/>
                <a:t>Jumlah</a:t>
              </a:r>
              <a:r>
                <a:rPr lang="en-ID" sz="900" i="1" dirty="0"/>
                <a:t> </a:t>
              </a:r>
              <a:r>
                <a:rPr lang="en-ID" sz="900" i="1" dirty="0" err="1"/>
                <a:t>produksi</a:t>
              </a:r>
              <a:r>
                <a:rPr lang="en-ID" sz="900" i="1" dirty="0"/>
                <a:t> </a:t>
              </a:r>
              <a:r>
                <a:rPr lang="en-ID" sz="900" i="1" dirty="0" err="1"/>
                <a:t>angkutan</a:t>
              </a:r>
              <a:r>
                <a:rPr lang="en-ID" sz="900" i="1" dirty="0"/>
                <a:t> </a:t>
              </a:r>
              <a:r>
                <a:rPr lang="en-ID" sz="900" i="1" dirty="0" err="1"/>
                <a:t>penumpang</a:t>
              </a:r>
              <a:r>
                <a:rPr lang="en-ID" sz="900" i="1" dirty="0"/>
                <a:t> KA </a:t>
              </a:r>
              <a:r>
                <a:rPr lang="en-ID" sz="900" i="1" dirty="0" err="1"/>
                <a:t>pada</a:t>
              </a:r>
              <a:r>
                <a:rPr lang="en-ID" sz="900" i="1" dirty="0"/>
                <a:t> </a:t>
              </a:r>
              <a:r>
                <a:rPr lang="en-ID" sz="900" i="1" dirty="0" err="1"/>
                <a:t>tahun</a:t>
              </a:r>
              <a:r>
                <a:rPr lang="en-ID" sz="900" i="1" dirty="0"/>
                <a:t> 2020 </a:t>
              </a:r>
              <a:r>
                <a:rPr lang="en-ID" sz="900" i="1" dirty="0" err="1"/>
                <a:t>s.d</a:t>
              </a:r>
              <a:r>
                <a:rPr lang="en-ID" sz="900" i="1" dirty="0"/>
                <a:t> </a:t>
              </a:r>
              <a:r>
                <a:rPr lang="en-ID" sz="900" i="1" dirty="0" err="1"/>
                <a:t>tahun</a:t>
              </a:r>
              <a:r>
                <a:rPr lang="en-ID" sz="900" i="1" dirty="0"/>
                <a:t> </a:t>
              </a:r>
              <a:r>
                <a:rPr lang="en-ID" sz="900" i="1" dirty="0" err="1"/>
                <a:t>berjalan</a:t>
              </a:r>
              <a:endParaRPr lang="id-ID" sz="900" dirty="0"/>
            </a:p>
          </p:txBody>
        </p:sp>
        <p:sp>
          <p:nvSpPr>
            <p:cNvPr id="32" name="TextBox 34">
              <a:extLst>
                <a:ext uri="{FF2B5EF4-FFF2-40B4-BE49-F238E27FC236}">
                  <a16:creationId xmlns:a16="http://schemas.microsoft.com/office/drawing/2014/main" id="{00000000-0008-0000-0000-000037000000}"/>
                </a:ext>
              </a:extLst>
            </p:cNvPr>
            <p:cNvSpPr txBox="1"/>
            <p:nvPr/>
          </p:nvSpPr>
          <p:spPr>
            <a:xfrm>
              <a:off x="7022691" y="1974063"/>
              <a:ext cx="3831938" cy="460368"/>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ID" sz="900" i="1" dirty="0" err="1"/>
                <a:t>Jumlah</a:t>
              </a:r>
              <a:r>
                <a:rPr lang="en-ID" sz="900" i="1" dirty="0"/>
                <a:t> (target)  </a:t>
              </a:r>
              <a:r>
                <a:rPr lang="en-ID" sz="900" i="1" dirty="0" err="1"/>
                <a:t>angkutan</a:t>
              </a:r>
              <a:r>
                <a:rPr lang="en-ID" sz="900" i="1" dirty="0"/>
                <a:t> </a:t>
              </a:r>
              <a:r>
                <a:rPr lang="en-ID" sz="900" i="1" dirty="0" err="1"/>
                <a:t>penumpang</a:t>
              </a:r>
              <a:r>
                <a:rPr lang="en-ID" sz="900" i="1" dirty="0"/>
                <a:t> </a:t>
              </a:r>
              <a:r>
                <a:rPr lang="en-ID" sz="900" i="1" dirty="0" err="1"/>
                <a:t>moda</a:t>
              </a:r>
              <a:r>
                <a:rPr lang="en-ID" sz="900" i="1" dirty="0"/>
                <a:t> </a:t>
              </a:r>
              <a:r>
                <a:rPr lang="en-ID" sz="900" i="1" dirty="0" err="1"/>
                <a:t>transportasi</a:t>
              </a:r>
              <a:r>
                <a:rPr lang="en-ID" sz="900" i="1" dirty="0"/>
                <a:t> </a:t>
              </a:r>
              <a:r>
                <a:rPr lang="en-ID" sz="900" i="1" dirty="0" err="1"/>
                <a:t>perkeretaapian</a:t>
              </a:r>
              <a:r>
                <a:rPr lang="en-ID" sz="900" i="1" dirty="0"/>
                <a:t> </a:t>
              </a:r>
              <a:r>
                <a:rPr lang="en-ID" sz="900" i="1" dirty="0" err="1"/>
                <a:t>tahun</a:t>
              </a:r>
              <a:r>
                <a:rPr lang="en-ID" sz="900" i="1" dirty="0"/>
                <a:t> 2024`</a:t>
              </a:r>
              <a:endParaRPr lang="id-ID" sz="900" dirty="0"/>
            </a:p>
          </p:txBody>
        </p:sp>
        <p:sp>
          <p:nvSpPr>
            <p:cNvPr id="33" name="TextBox 35">
              <a:extLst>
                <a:ext uri="{FF2B5EF4-FFF2-40B4-BE49-F238E27FC236}">
                  <a16:creationId xmlns:a16="http://schemas.microsoft.com/office/drawing/2014/main" id="{00000000-0008-0000-0000-00003C000000}"/>
                </a:ext>
              </a:extLst>
            </p:cNvPr>
            <p:cNvSpPr txBox="1"/>
            <p:nvPr/>
          </p:nvSpPr>
          <p:spPr>
            <a:xfrm>
              <a:off x="10710533" y="1871231"/>
              <a:ext cx="333375" cy="28575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AU" sz="900" dirty="0"/>
                <a:t>X</a:t>
              </a:r>
            </a:p>
          </p:txBody>
        </p:sp>
        <p:sp>
          <p:nvSpPr>
            <p:cNvPr id="34" name="TextBox 36">
              <a:extLst>
                <a:ext uri="{FF2B5EF4-FFF2-40B4-BE49-F238E27FC236}">
                  <a16:creationId xmlns:a16="http://schemas.microsoft.com/office/drawing/2014/main" id="{00000000-0008-0000-0000-00003D000000}"/>
                </a:ext>
              </a:extLst>
            </p:cNvPr>
            <p:cNvSpPr txBox="1"/>
            <p:nvPr/>
          </p:nvSpPr>
          <p:spPr>
            <a:xfrm>
              <a:off x="10893605" y="1874705"/>
              <a:ext cx="896646" cy="30977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r>
                <a:rPr lang="en-AU" sz="900" dirty="0"/>
                <a:t>100%</a:t>
              </a:r>
            </a:p>
          </p:txBody>
        </p:sp>
        <p:sp>
          <p:nvSpPr>
            <p:cNvPr id="35" name="TextBox 37">
              <a:extLst>
                <a:ext uri="{FF2B5EF4-FFF2-40B4-BE49-F238E27FC236}">
                  <a16:creationId xmlns:a16="http://schemas.microsoft.com/office/drawing/2014/main" id="{00000000-0008-0000-0000-00003C000000}"/>
                </a:ext>
              </a:extLst>
            </p:cNvPr>
            <p:cNvSpPr txBox="1"/>
            <p:nvPr/>
          </p:nvSpPr>
          <p:spPr>
            <a:xfrm>
              <a:off x="6781431" y="1843776"/>
              <a:ext cx="333375" cy="28575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AU" sz="900"/>
                <a:t>=</a:t>
              </a:r>
            </a:p>
          </p:txBody>
        </p:sp>
        <p:cxnSp>
          <p:nvCxnSpPr>
            <p:cNvPr id="36" name="Straight Connector 35">
              <a:extLst>
                <a:ext uri="{FF2B5EF4-FFF2-40B4-BE49-F238E27FC236}">
                  <a16:creationId xmlns:a16="http://schemas.microsoft.com/office/drawing/2014/main" id="{00000000-0008-0000-0000-000036000000}"/>
                </a:ext>
              </a:extLst>
            </p:cNvPr>
            <p:cNvCxnSpPr/>
            <p:nvPr/>
          </p:nvCxnSpPr>
          <p:spPr>
            <a:xfrm>
              <a:off x="7166965" y="1999554"/>
              <a:ext cx="3541640" cy="0"/>
            </a:xfrm>
            <a:prstGeom prst="line">
              <a:avLst/>
            </a:prstGeom>
          </p:spPr>
          <p:style>
            <a:lnRef idx="2">
              <a:schemeClr val="dk1"/>
            </a:lnRef>
            <a:fillRef idx="0">
              <a:schemeClr val="dk1"/>
            </a:fillRef>
            <a:effectRef idx="1">
              <a:schemeClr val="dk1"/>
            </a:effectRef>
            <a:fontRef idx="minor">
              <a:schemeClr val="tx1"/>
            </a:fontRef>
          </p:style>
        </p:cxnSp>
      </p:grpSp>
      <p:grpSp>
        <p:nvGrpSpPr>
          <p:cNvPr id="4" name="Group 3"/>
          <p:cNvGrpSpPr/>
          <p:nvPr/>
        </p:nvGrpSpPr>
        <p:grpSpPr>
          <a:xfrm>
            <a:off x="2988578" y="2583597"/>
            <a:ext cx="4125740" cy="716922"/>
            <a:chOff x="4802728" y="3243608"/>
            <a:chExt cx="6653871" cy="922857"/>
          </a:xfrm>
        </p:grpSpPr>
        <p:sp>
          <p:nvSpPr>
            <p:cNvPr id="41" name="TextBox 36">
              <a:extLst>
                <a:ext uri="{FF2B5EF4-FFF2-40B4-BE49-F238E27FC236}">
                  <a16:creationId xmlns:a16="http://schemas.microsoft.com/office/drawing/2014/main" id="{00000000-0008-0000-0000-00003D000000}"/>
                </a:ext>
              </a:extLst>
            </p:cNvPr>
            <p:cNvSpPr txBox="1"/>
            <p:nvPr/>
          </p:nvSpPr>
          <p:spPr>
            <a:xfrm>
              <a:off x="10701824" y="3541325"/>
              <a:ext cx="754775" cy="316516"/>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r>
                <a:rPr lang="en-AU" sz="900" dirty="0"/>
                <a:t>100%</a:t>
              </a:r>
            </a:p>
          </p:txBody>
        </p:sp>
        <p:grpSp>
          <p:nvGrpSpPr>
            <p:cNvPr id="3" name="Group 2"/>
            <p:cNvGrpSpPr/>
            <p:nvPr/>
          </p:nvGrpSpPr>
          <p:grpSpPr>
            <a:xfrm>
              <a:off x="4802728" y="3243608"/>
              <a:ext cx="6241677" cy="922857"/>
              <a:chOff x="4802728" y="3243608"/>
              <a:chExt cx="6241677" cy="922857"/>
            </a:xfrm>
          </p:grpSpPr>
          <p:sp>
            <p:nvSpPr>
              <p:cNvPr id="37" name="TextBox 31">
                <a:extLst>
                  <a:ext uri="{FF2B5EF4-FFF2-40B4-BE49-F238E27FC236}">
                    <a16:creationId xmlns:a16="http://schemas.microsoft.com/office/drawing/2014/main" id="{00000000-0008-0000-0000-000034000000}"/>
                  </a:ext>
                </a:extLst>
              </p:cNvPr>
              <p:cNvSpPr txBox="1"/>
              <p:nvPr/>
            </p:nvSpPr>
            <p:spPr>
              <a:xfrm>
                <a:off x="4802728" y="3423701"/>
                <a:ext cx="2090150" cy="50346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spcAft>
                    <a:spcPts val="203"/>
                  </a:spcAft>
                </a:pPr>
                <a:r>
                  <a:rPr lang="en-ID" sz="900" dirty="0" err="1">
                    <a:solidFill>
                      <a:schemeClr val="tx1"/>
                    </a:solidFill>
                  </a:rPr>
                  <a:t>Pemenuhan</a:t>
                </a:r>
                <a:r>
                  <a:rPr lang="en-ID" sz="900" dirty="0">
                    <a:solidFill>
                      <a:schemeClr val="tx1"/>
                    </a:solidFill>
                  </a:rPr>
                  <a:t> target </a:t>
                </a:r>
                <a:r>
                  <a:rPr lang="en-ID" sz="900" dirty="0" err="1">
                    <a:solidFill>
                      <a:schemeClr val="tx1"/>
                    </a:solidFill>
                  </a:rPr>
                  <a:t>angkutan</a:t>
                </a:r>
                <a:r>
                  <a:rPr lang="en-ID" sz="900" dirty="0">
                    <a:solidFill>
                      <a:schemeClr val="tx1"/>
                    </a:solidFill>
                  </a:rPr>
                  <a:t> </a:t>
                </a:r>
                <a:r>
                  <a:rPr lang="en-ID" sz="900" dirty="0" err="1">
                    <a:solidFill>
                      <a:schemeClr val="tx1"/>
                    </a:solidFill>
                  </a:rPr>
                  <a:t>barang</a:t>
                </a:r>
                <a:r>
                  <a:rPr lang="en-ID" sz="900" dirty="0">
                    <a:solidFill>
                      <a:schemeClr val="tx1"/>
                    </a:solidFill>
                  </a:rPr>
                  <a:t> </a:t>
                </a:r>
              </a:p>
              <a:p>
                <a:pPr algn="ctr">
                  <a:spcAft>
                    <a:spcPts val="203"/>
                  </a:spcAft>
                </a:pPr>
                <a:r>
                  <a:rPr lang="en-ID" sz="900" dirty="0" err="1">
                    <a:solidFill>
                      <a:schemeClr val="tx1"/>
                    </a:solidFill>
                  </a:rPr>
                  <a:t>kereta</a:t>
                </a:r>
                <a:r>
                  <a:rPr lang="en-ID" sz="900" dirty="0">
                    <a:solidFill>
                      <a:schemeClr val="tx1"/>
                    </a:solidFill>
                  </a:rPr>
                  <a:t> </a:t>
                </a:r>
                <a:r>
                  <a:rPr lang="en-ID" sz="900" dirty="0" err="1">
                    <a:solidFill>
                      <a:schemeClr val="tx1"/>
                    </a:solidFill>
                  </a:rPr>
                  <a:t>api</a:t>
                </a:r>
                <a:r>
                  <a:rPr lang="en-ID" sz="900" dirty="0">
                    <a:solidFill>
                      <a:schemeClr val="tx1"/>
                    </a:solidFill>
                  </a:rPr>
                  <a:t> </a:t>
                </a:r>
              </a:p>
            </p:txBody>
          </p:sp>
          <p:sp>
            <p:nvSpPr>
              <p:cNvPr id="38" name="TextBox 32">
                <a:extLst>
                  <a:ext uri="{FF2B5EF4-FFF2-40B4-BE49-F238E27FC236}">
                    <a16:creationId xmlns:a16="http://schemas.microsoft.com/office/drawing/2014/main" id="{00000000-0008-0000-0000-000035000000}"/>
                  </a:ext>
                </a:extLst>
              </p:cNvPr>
              <p:cNvSpPr txBox="1"/>
              <p:nvPr/>
            </p:nvSpPr>
            <p:spPr>
              <a:xfrm>
                <a:off x="7154410" y="3243608"/>
                <a:ext cx="3599697" cy="52387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ID" sz="900" i="1" dirty="0" err="1"/>
                  <a:t>Jumlah</a:t>
                </a:r>
                <a:r>
                  <a:rPr lang="en-ID" sz="900" i="1" dirty="0"/>
                  <a:t> </a:t>
                </a:r>
                <a:r>
                  <a:rPr lang="en-ID" sz="900" i="1" dirty="0" err="1"/>
                  <a:t>produksi</a:t>
                </a:r>
                <a:r>
                  <a:rPr lang="en-ID" sz="900" i="1" dirty="0"/>
                  <a:t> </a:t>
                </a:r>
                <a:r>
                  <a:rPr lang="en-ID" sz="900" i="1" dirty="0" err="1"/>
                  <a:t>angkutan</a:t>
                </a:r>
                <a:r>
                  <a:rPr lang="en-ID" sz="900" i="1" dirty="0"/>
                  <a:t> </a:t>
                </a:r>
                <a:r>
                  <a:rPr lang="en-ID" sz="900" i="1" dirty="0" err="1"/>
                  <a:t>barang</a:t>
                </a:r>
                <a:r>
                  <a:rPr lang="en-ID" sz="900" i="1" dirty="0"/>
                  <a:t> KA </a:t>
                </a:r>
                <a:r>
                  <a:rPr lang="en-ID" sz="900" i="1" dirty="0" err="1"/>
                  <a:t>pada</a:t>
                </a:r>
                <a:r>
                  <a:rPr lang="en-ID" sz="900" i="1" dirty="0"/>
                  <a:t> </a:t>
                </a:r>
                <a:r>
                  <a:rPr lang="en-ID" sz="900" i="1" dirty="0" err="1"/>
                  <a:t>tahun</a:t>
                </a:r>
                <a:r>
                  <a:rPr lang="en-ID" sz="900" i="1" dirty="0"/>
                  <a:t> 2020 </a:t>
                </a:r>
                <a:r>
                  <a:rPr lang="en-ID" sz="900" i="1" dirty="0" err="1"/>
                  <a:t>s.d</a:t>
                </a:r>
                <a:r>
                  <a:rPr lang="en-ID" sz="900" i="1" dirty="0"/>
                  <a:t> </a:t>
                </a:r>
                <a:r>
                  <a:rPr lang="en-ID" sz="900" i="1" dirty="0" err="1"/>
                  <a:t>tahun</a:t>
                </a:r>
                <a:r>
                  <a:rPr lang="en-ID" sz="900" i="1" dirty="0"/>
                  <a:t> </a:t>
                </a:r>
                <a:r>
                  <a:rPr lang="en-ID" sz="900" i="1" dirty="0" err="1"/>
                  <a:t>berjalan</a:t>
                </a:r>
                <a:endParaRPr lang="id-ID" sz="900" dirty="0"/>
              </a:p>
            </p:txBody>
          </p:sp>
          <p:sp>
            <p:nvSpPr>
              <p:cNvPr id="39" name="TextBox 34">
                <a:extLst>
                  <a:ext uri="{FF2B5EF4-FFF2-40B4-BE49-F238E27FC236}">
                    <a16:creationId xmlns:a16="http://schemas.microsoft.com/office/drawing/2014/main" id="{00000000-0008-0000-0000-000037000000}"/>
                  </a:ext>
                </a:extLst>
              </p:cNvPr>
              <p:cNvSpPr txBox="1"/>
              <p:nvPr/>
            </p:nvSpPr>
            <p:spPr>
              <a:xfrm>
                <a:off x="6864112" y="3706094"/>
                <a:ext cx="4180293" cy="460371"/>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ID" sz="900" i="1" dirty="0" err="1"/>
                  <a:t>Jumlah</a:t>
                </a:r>
                <a:r>
                  <a:rPr lang="en-ID" sz="900" i="1" dirty="0"/>
                  <a:t> (target)  </a:t>
                </a:r>
                <a:r>
                  <a:rPr lang="en-ID" sz="900" i="1" dirty="0" err="1"/>
                  <a:t>angkutan</a:t>
                </a:r>
                <a:r>
                  <a:rPr lang="en-ID" sz="900" i="1" dirty="0"/>
                  <a:t> </a:t>
                </a:r>
                <a:r>
                  <a:rPr lang="en-ID" sz="900" i="1" dirty="0" err="1"/>
                  <a:t>barang</a:t>
                </a:r>
                <a:r>
                  <a:rPr lang="en-ID" sz="900" i="1" dirty="0"/>
                  <a:t> </a:t>
                </a:r>
                <a:r>
                  <a:rPr lang="en-ID" sz="900" i="1" dirty="0" err="1"/>
                  <a:t>moda</a:t>
                </a:r>
                <a:r>
                  <a:rPr lang="en-ID" sz="900" i="1" dirty="0"/>
                  <a:t> </a:t>
                </a:r>
                <a:r>
                  <a:rPr lang="en-ID" sz="900" i="1" dirty="0" err="1"/>
                  <a:t>transportasi</a:t>
                </a:r>
                <a:r>
                  <a:rPr lang="en-ID" sz="900" i="1" dirty="0"/>
                  <a:t> </a:t>
                </a:r>
                <a:r>
                  <a:rPr lang="en-ID" sz="900" i="1" dirty="0" err="1"/>
                  <a:t>perkeretaapian</a:t>
                </a:r>
                <a:r>
                  <a:rPr lang="en-ID" sz="900" i="1" dirty="0"/>
                  <a:t> </a:t>
                </a:r>
                <a:r>
                  <a:rPr lang="en-ID" sz="900" i="1" dirty="0" err="1"/>
                  <a:t>tahun</a:t>
                </a:r>
                <a:r>
                  <a:rPr lang="en-ID" sz="900" i="1" dirty="0"/>
                  <a:t> 2024</a:t>
                </a:r>
                <a:endParaRPr lang="id-ID" sz="900" dirty="0"/>
              </a:p>
            </p:txBody>
          </p:sp>
          <p:sp>
            <p:nvSpPr>
              <p:cNvPr id="40" name="TextBox 35">
                <a:extLst>
                  <a:ext uri="{FF2B5EF4-FFF2-40B4-BE49-F238E27FC236}">
                    <a16:creationId xmlns:a16="http://schemas.microsoft.com/office/drawing/2014/main" id="{00000000-0008-0000-0000-00003C000000}"/>
                  </a:ext>
                </a:extLst>
              </p:cNvPr>
              <p:cNvSpPr txBox="1"/>
              <p:nvPr/>
            </p:nvSpPr>
            <p:spPr>
              <a:xfrm>
                <a:off x="10573395" y="3534827"/>
                <a:ext cx="333375" cy="28575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AU" sz="900" dirty="0"/>
                  <a:t>X</a:t>
                </a:r>
              </a:p>
            </p:txBody>
          </p:sp>
          <p:sp>
            <p:nvSpPr>
              <p:cNvPr id="42" name="TextBox 37">
                <a:extLst>
                  <a:ext uri="{FF2B5EF4-FFF2-40B4-BE49-F238E27FC236}">
                    <a16:creationId xmlns:a16="http://schemas.microsoft.com/office/drawing/2014/main" id="{00000000-0008-0000-0000-00003C000000}"/>
                  </a:ext>
                </a:extLst>
              </p:cNvPr>
              <p:cNvSpPr txBox="1"/>
              <p:nvPr/>
            </p:nvSpPr>
            <p:spPr>
              <a:xfrm>
                <a:off x="6730060" y="3548434"/>
                <a:ext cx="333375" cy="28575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AU" sz="900"/>
                  <a:t>=</a:t>
                </a:r>
              </a:p>
            </p:txBody>
          </p:sp>
          <p:cxnSp>
            <p:nvCxnSpPr>
              <p:cNvPr id="43" name="Straight Connector 42">
                <a:extLst>
                  <a:ext uri="{FF2B5EF4-FFF2-40B4-BE49-F238E27FC236}">
                    <a16:creationId xmlns:a16="http://schemas.microsoft.com/office/drawing/2014/main" id="{00000000-0008-0000-0000-000036000000}"/>
                  </a:ext>
                </a:extLst>
              </p:cNvPr>
              <p:cNvCxnSpPr/>
              <p:nvPr/>
            </p:nvCxnSpPr>
            <p:spPr>
              <a:xfrm>
                <a:off x="7115594" y="3704212"/>
                <a:ext cx="3541637" cy="0"/>
              </a:xfrm>
              <a:prstGeom prst="line">
                <a:avLst/>
              </a:prstGeom>
            </p:spPr>
            <p:style>
              <a:lnRef idx="2">
                <a:schemeClr val="dk1"/>
              </a:lnRef>
              <a:fillRef idx="0">
                <a:schemeClr val="dk1"/>
              </a:fillRef>
              <a:effectRef idx="1">
                <a:schemeClr val="dk1"/>
              </a:effectRef>
              <a:fontRef idx="minor">
                <a:schemeClr val="tx1"/>
              </a:fontRef>
            </p:style>
          </p:cxnSp>
        </p:grpSp>
      </p:grpSp>
      <p:grpSp>
        <p:nvGrpSpPr>
          <p:cNvPr id="21" name="Group 20"/>
          <p:cNvGrpSpPr/>
          <p:nvPr/>
        </p:nvGrpSpPr>
        <p:grpSpPr>
          <a:xfrm>
            <a:off x="3057820" y="3851824"/>
            <a:ext cx="4171034" cy="738202"/>
            <a:chOff x="4931547" y="3216230"/>
            <a:chExt cx="6726920" cy="950247"/>
          </a:xfrm>
        </p:grpSpPr>
        <p:sp>
          <p:nvSpPr>
            <p:cNvPr id="22" name="TextBox 36">
              <a:extLst>
                <a:ext uri="{FF2B5EF4-FFF2-40B4-BE49-F238E27FC236}">
                  <a16:creationId xmlns:a16="http://schemas.microsoft.com/office/drawing/2014/main" id="{00000000-0008-0000-0000-00003D000000}"/>
                </a:ext>
              </a:extLst>
            </p:cNvPr>
            <p:cNvSpPr txBox="1"/>
            <p:nvPr/>
          </p:nvSpPr>
          <p:spPr>
            <a:xfrm>
              <a:off x="10787572" y="3513951"/>
              <a:ext cx="870895" cy="316516"/>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r>
                <a:rPr lang="en-AU" sz="900" dirty="0"/>
                <a:t>100%</a:t>
              </a:r>
            </a:p>
          </p:txBody>
        </p:sp>
        <p:grpSp>
          <p:nvGrpSpPr>
            <p:cNvPr id="23" name="Group 22"/>
            <p:cNvGrpSpPr/>
            <p:nvPr/>
          </p:nvGrpSpPr>
          <p:grpSpPr>
            <a:xfrm>
              <a:off x="4931547" y="3216230"/>
              <a:ext cx="6009517" cy="950247"/>
              <a:chOff x="4931547" y="3216230"/>
              <a:chExt cx="6009517" cy="950247"/>
            </a:xfrm>
          </p:grpSpPr>
          <p:sp>
            <p:nvSpPr>
              <p:cNvPr id="24" name="TextBox 31">
                <a:extLst>
                  <a:ext uri="{FF2B5EF4-FFF2-40B4-BE49-F238E27FC236}">
                    <a16:creationId xmlns:a16="http://schemas.microsoft.com/office/drawing/2014/main" id="{00000000-0008-0000-0000-000034000000}"/>
                  </a:ext>
                </a:extLst>
              </p:cNvPr>
              <p:cNvSpPr txBox="1"/>
              <p:nvPr/>
            </p:nvSpPr>
            <p:spPr>
              <a:xfrm>
                <a:off x="4931547" y="3319140"/>
                <a:ext cx="2438509" cy="77014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spcAft>
                    <a:spcPts val="203"/>
                  </a:spcAft>
                </a:pPr>
                <a:r>
                  <a:rPr lang="en-ID" sz="900" dirty="0" err="1">
                    <a:solidFill>
                      <a:schemeClr val="tx1"/>
                    </a:solidFill>
                  </a:rPr>
                  <a:t>Persentase</a:t>
                </a:r>
                <a:r>
                  <a:rPr lang="en-ID" sz="900" dirty="0">
                    <a:solidFill>
                      <a:schemeClr val="tx1"/>
                    </a:solidFill>
                  </a:rPr>
                  <a:t> </a:t>
                </a:r>
                <a:r>
                  <a:rPr lang="en-ID" sz="900" dirty="0" err="1">
                    <a:solidFill>
                      <a:schemeClr val="tx1"/>
                    </a:solidFill>
                  </a:rPr>
                  <a:t>pengoperasian</a:t>
                </a:r>
                <a:r>
                  <a:rPr lang="en-ID" sz="900" dirty="0">
                    <a:solidFill>
                      <a:schemeClr val="tx1"/>
                    </a:solidFill>
                  </a:rPr>
                  <a:t> </a:t>
                </a:r>
                <a:r>
                  <a:rPr lang="en-ID" sz="900" dirty="0" err="1">
                    <a:solidFill>
                      <a:schemeClr val="tx1"/>
                    </a:solidFill>
                  </a:rPr>
                  <a:t>jalur</a:t>
                </a:r>
                <a:r>
                  <a:rPr lang="en-ID" sz="900" dirty="0">
                    <a:solidFill>
                      <a:schemeClr val="tx1"/>
                    </a:solidFill>
                  </a:rPr>
                  <a:t> KA yang </a:t>
                </a:r>
                <a:r>
                  <a:rPr lang="en-ID" sz="900" dirty="0" err="1">
                    <a:solidFill>
                      <a:schemeClr val="tx1"/>
                    </a:solidFill>
                  </a:rPr>
                  <a:t>sesuai</a:t>
                </a:r>
                <a:r>
                  <a:rPr lang="en-ID" sz="900" dirty="0">
                    <a:solidFill>
                      <a:schemeClr val="tx1"/>
                    </a:solidFill>
                  </a:rPr>
                  <a:t> </a:t>
                </a:r>
                <a:r>
                  <a:rPr lang="en-ID" sz="900" dirty="0" err="1">
                    <a:solidFill>
                      <a:schemeClr val="tx1"/>
                    </a:solidFill>
                  </a:rPr>
                  <a:t>dengan</a:t>
                </a:r>
                <a:r>
                  <a:rPr lang="en-ID" sz="900" dirty="0">
                    <a:solidFill>
                      <a:schemeClr val="tx1"/>
                    </a:solidFill>
                  </a:rPr>
                  <a:t> TQI </a:t>
                </a:r>
                <a:r>
                  <a:rPr lang="en-ID" sz="900" dirty="0" err="1">
                    <a:solidFill>
                      <a:schemeClr val="tx1"/>
                    </a:solidFill>
                  </a:rPr>
                  <a:t>Kategori</a:t>
                </a:r>
                <a:r>
                  <a:rPr lang="en-ID" sz="900" dirty="0">
                    <a:solidFill>
                      <a:schemeClr val="tx1"/>
                    </a:solidFill>
                  </a:rPr>
                  <a:t> I </a:t>
                </a:r>
                <a:r>
                  <a:rPr lang="en-ID" sz="900" dirty="0" err="1">
                    <a:solidFill>
                      <a:schemeClr val="tx1"/>
                    </a:solidFill>
                  </a:rPr>
                  <a:t>dan</a:t>
                </a:r>
                <a:r>
                  <a:rPr lang="en-ID" sz="900" dirty="0">
                    <a:solidFill>
                      <a:schemeClr val="tx1"/>
                    </a:solidFill>
                  </a:rPr>
                  <a:t> II</a:t>
                </a:r>
              </a:p>
            </p:txBody>
          </p:sp>
          <p:sp>
            <p:nvSpPr>
              <p:cNvPr id="25" name="TextBox 32">
                <a:extLst>
                  <a:ext uri="{FF2B5EF4-FFF2-40B4-BE49-F238E27FC236}">
                    <a16:creationId xmlns:a16="http://schemas.microsoft.com/office/drawing/2014/main" id="{00000000-0008-0000-0000-000035000000}"/>
                  </a:ext>
                </a:extLst>
              </p:cNvPr>
              <p:cNvSpPr txBox="1"/>
              <p:nvPr/>
            </p:nvSpPr>
            <p:spPr>
              <a:xfrm>
                <a:off x="7409959" y="3216230"/>
                <a:ext cx="3309406" cy="52387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sz="900" i="1" dirty="0" err="1"/>
                  <a:t>Panjang</a:t>
                </a:r>
                <a:r>
                  <a:rPr lang="en-US" sz="900" i="1" dirty="0"/>
                  <a:t> </a:t>
                </a:r>
                <a:r>
                  <a:rPr lang="en-US" sz="900" i="1" dirty="0" err="1"/>
                  <a:t>jalur</a:t>
                </a:r>
                <a:r>
                  <a:rPr lang="en-US" sz="900" i="1" dirty="0"/>
                  <a:t> KA yang </a:t>
                </a:r>
                <a:r>
                  <a:rPr lang="en-US" sz="900" i="1" dirty="0" err="1"/>
                  <a:t>telah</a:t>
                </a:r>
                <a:r>
                  <a:rPr lang="en-US" sz="900" i="1" dirty="0"/>
                  <a:t> </a:t>
                </a:r>
                <a:r>
                  <a:rPr lang="en-US" sz="900" i="1" dirty="0" err="1"/>
                  <a:t>diukur</a:t>
                </a:r>
                <a:r>
                  <a:rPr lang="en-US" sz="900" i="1" dirty="0"/>
                  <a:t> </a:t>
                </a:r>
                <a:r>
                  <a:rPr lang="en-US" sz="900" i="1" dirty="0" err="1"/>
                  <a:t>kategori</a:t>
                </a:r>
                <a:r>
                  <a:rPr lang="en-US" sz="900" i="1" dirty="0"/>
                  <a:t> I </a:t>
                </a:r>
                <a:r>
                  <a:rPr lang="en-US" sz="900" i="1" dirty="0" err="1"/>
                  <a:t>dan</a:t>
                </a:r>
                <a:r>
                  <a:rPr lang="en-US" sz="900" i="1" dirty="0"/>
                  <a:t> II </a:t>
                </a:r>
                <a:r>
                  <a:rPr lang="en-US" sz="900" i="1" dirty="0" err="1"/>
                  <a:t>pada</a:t>
                </a:r>
                <a:r>
                  <a:rPr lang="en-US" sz="900" i="1" dirty="0"/>
                  <a:t> </a:t>
                </a:r>
                <a:r>
                  <a:rPr lang="en-US" sz="900" i="1" dirty="0" err="1"/>
                  <a:t>tahun</a:t>
                </a:r>
                <a:r>
                  <a:rPr lang="en-US" sz="900" i="1" dirty="0"/>
                  <a:t> </a:t>
                </a:r>
                <a:r>
                  <a:rPr lang="en-US" sz="900" i="1" dirty="0" err="1"/>
                  <a:t>berjalan</a:t>
                </a:r>
                <a:endParaRPr lang="en-US" sz="900" i="1" dirty="0"/>
              </a:p>
            </p:txBody>
          </p:sp>
          <p:sp>
            <p:nvSpPr>
              <p:cNvPr id="26" name="TextBox 34">
                <a:extLst>
                  <a:ext uri="{FF2B5EF4-FFF2-40B4-BE49-F238E27FC236}">
                    <a16:creationId xmlns:a16="http://schemas.microsoft.com/office/drawing/2014/main" id="{00000000-0008-0000-0000-000037000000}"/>
                  </a:ext>
                </a:extLst>
              </p:cNvPr>
              <p:cNvSpPr txBox="1"/>
              <p:nvPr/>
            </p:nvSpPr>
            <p:spPr>
              <a:xfrm>
                <a:off x="7504639" y="3706104"/>
                <a:ext cx="3120048" cy="460373"/>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sz="900" i="1" dirty="0"/>
                  <a:t>Total </a:t>
                </a:r>
                <a:r>
                  <a:rPr lang="en-US" sz="900" i="1" dirty="0" err="1"/>
                  <a:t>panjang</a:t>
                </a:r>
                <a:r>
                  <a:rPr lang="en-US" sz="900" i="1" dirty="0"/>
                  <a:t> </a:t>
                </a:r>
                <a:r>
                  <a:rPr lang="en-US" sz="900" i="1" dirty="0" err="1"/>
                  <a:t>jalur</a:t>
                </a:r>
                <a:r>
                  <a:rPr lang="en-US" sz="900" i="1" dirty="0"/>
                  <a:t> KA</a:t>
                </a:r>
              </a:p>
            </p:txBody>
          </p:sp>
          <p:sp>
            <p:nvSpPr>
              <p:cNvPr id="27" name="TextBox 35">
                <a:extLst>
                  <a:ext uri="{FF2B5EF4-FFF2-40B4-BE49-F238E27FC236}">
                    <a16:creationId xmlns:a16="http://schemas.microsoft.com/office/drawing/2014/main" id="{00000000-0008-0000-0000-00003C000000}"/>
                  </a:ext>
                </a:extLst>
              </p:cNvPr>
              <p:cNvSpPr txBox="1"/>
              <p:nvPr/>
            </p:nvSpPr>
            <p:spPr>
              <a:xfrm>
                <a:off x="10607689" y="3521140"/>
                <a:ext cx="333375" cy="28575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AU" sz="900" dirty="0"/>
                  <a:t>X</a:t>
                </a:r>
              </a:p>
            </p:txBody>
          </p:sp>
          <p:sp>
            <p:nvSpPr>
              <p:cNvPr id="28" name="TextBox 37">
                <a:extLst>
                  <a:ext uri="{FF2B5EF4-FFF2-40B4-BE49-F238E27FC236}">
                    <a16:creationId xmlns:a16="http://schemas.microsoft.com/office/drawing/2014/main" id="{00000000-0008-0000-0000-00003C000000}"/>
                  </a:ext>
                </a:extLst>
              </p:cNvPr>
              <p:cNvSpPr txBox="1"/>
              <p:nvPr/>
            </p:nvSpPr>
            <p:spPr>
              <a:xfrm>
                <a:off x="7158781" y="3479998"/>
                <a:ext cx="333374" cy="28575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AU" sz="900" dirty="0"/>
                  <a:t>=</a:t>
                </a:r>
              </a:p>
            </p:txBody>
          </p:sp>
          <p:cxnSp>
            <p:nvCxnSpPr>
              <p:cNvPr id="29" name="Straight Connector 28">
                <a:extLst>
                  <a:ext uri="{FF2B5EF4-FFF2-40B4-BE49-F238E27FC236}">
                    <a16:creationId xmlns:a16="http://schemas.microsoft.com/office/drawing/2014/main" id="{00000000-0008-0000-0000-000036000000}"/>
                  </a:ext>
                </a:extLst>
              </p:cNvPr>
              <p:cNvCxnSpPr/>
              <p:nvPr/>
            </p:nvCxnSpPr>
            <p:spPr>
              <a:xfrm>
                <a:off x="7468018" y="3676839"/>
                <a:ext cx="3193290" cy="0"/>
              </a:xfrm>
              <a:prstGeom prst="line">
                <a:avLst/>
              </a:prstGeom>
            </p:spPr>
            <p:style>
              <a:lnRef idx="2">
                <a:schemeClr val="dk1"/>
              </a:lnRef>
              <a:fillRef idx="0">
                <a:schemeClr val="dk1"/>
              </a:fillRef>
              <a:effectRef idx="1">
                <a:schemeClr val="dk1"/>
              </a:effectRef>
              <a:fontRef idx="minor">
                <a:schemeClr val="tx1"/>
              </a:fontRef>
            </p:style>
          </p:cxnSp>
        </p:grpSp>
      </p:grpSp>
      <p:sp>
        <p:nvSpPr>
          <p:cNvPr id="45" name="Title 1"/>
          <p:cNvSpPr>
            <a:spLocks noGrp="1"/>
          </p:cNvSpPr>
          <p:nvPr>
            <p:ph type="title"/>
          </p:nvPr>
        </p:nvSpPr>
        <p:spPr>
          <a:xfrm>
            <a:off x="-3600" y="144000"/>
            <a:ext cx="7416000" cy="344032"/>
          </a:xfrm>
        </p:spPr>
        <p:txBody>
          <a:bodyPr>
            <a:noAutofit/>
          </a:bodyPr>
          <a:lstStyle/>
          <a:p>
            <a:r>
              <a:rPr lang="id-ID" sz="1600" dirty="0"/>
              <a:t>Lanjutan ... </a:t>
            </a:r>
            <a:r>
              <a:rPr lang="en-US" sz="1600" dirty="0"/>
              <a:t>(INDIKATOR KINERJA </a:t>
            </a:r>
            <a:r>
              <a:rPr lang="id-ID" sz="1600" dirty="0"/>
              <a:t>PROGRAM</a:t>
            </a:r>
            <a:r>
              <a:rPr lang="en-US" sz="1600" dirty="0"/>
              <a:t> DITJEN PERKERETAAPIAN)</a:t>
            </a:r>
            <a:endParaRPr lang="id-ID" sz="1600" dirty="0"/>
          </a:p>
        </p:txBody>
      </p:sp>
      <p:sp>
        <p:nvSpPr>
          <p:cNvPr id="44" name="Slide Number Placeholder 2">
            <a:extLst>
              <a:ext uri="{FF2B5EF4-FFF2-40B4-BE49-F238E27FC236}">
                <a16:creationId xmlns:a16="http://schemas.microsoft.com/office/drawing/2014/main" id="{3AAD4C08-85F2-476C-9C73-1AB5C55D10BE}"/>
              </a:ext>
            </a:extLst>
          </p:cNvPr>
          <p:cNvSpPr>
            <a:spLocks noGrp="1"/>
          </p:cNvSpPr>
          <p:nvPr/>
        </p:nvSpPr>
        <p:spPr>
          <a:xfrm>
            <a:off x="7113276" y="5006975"/>
            <a:ext cx="446405" cy="251460"/>
          </a:xfrm>
          <a:prstGeom prst="rect">
            <a:avLst/>
          </a:prstGeom>
          <a:solidFill>
            <a:srgbClr val="F9BE19"/>
          </a:solidFill>
        </p:spPr>
        <p:txBody>
          <a:bodyPr vert="horz" lIns="91365" tIns="45684" rIns="91365" bIns="45684"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32">
              <a:defRPr/>
            </a:pPr>
            <a:fld id="{05502A5B-6024-440D-A5A9-5A109256076E}" type="slidenum">
              <a:rPr lang="en-US" b="1">
                <a:solidFill>
                  <a:schemeClr val="tx1"/>
                </a:solidFill>
                <a:latin typeface="Calibri" panose="020F0502020204030204"/>
              </a:rPr>
              <a:pPr defTabSz="913632">
                <a:defRPr/>
              </a:pPr>
              <a:t>37</a:t>
            </a:fld>
            <a:endParaRPr lang="en-US" b="1">
              <a:solidFill>
                <a:schemeClr val="tx1"/>
              </a:solidFill>
              <a:latin typeface="Calibri" panose="020F0502020204030204"/>
            </a:endParaRPr>
          </a:p>
        </p:txBody>
      </p:sp>
    </p:spTree>
    <p:extLst>
      <p:ext uri="{BB962C8B-B14F-4D97-AF65-F5344CB8AC3E}">
        <p14:creationId xmlns:p14="http://schemas.microsoft.com/office/powerpoint/2010/main" val="3545479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280" y="144000"/>
            <a:ext cx="6896088" cy="360943"/>
          </a:xfrm>
        </p:spPr>
        <p:txBody>
          <a:bodyPr/>
          <a:lstStyle/>
          <a:p>
            <a:r>
              <a:rPr lang="en-US" dirty="0" err="1"/>
              <a:t>Lanjutan</a:t>
            </a:r>
            <a:r>
              <a:rPr lang="en-US" dirty="0"/>
              <a:t> … (DAFTAR ISTILAH)</a:t>
            </a:r>
          </a:p>
        </p:txBody>
      </p:sp>
      <p:graphicFrame>
        <p:nvGraphicFramePr>
          <p:cNvPr id="8" name="Table 7"/>
          <p:cNvGraphicFramePr>
            <a:graphicFrameLocks noGrp="1"/>
          </p:cNvGraphicFramePr>
          <p:nvPr>
            <p:extLst>
              <p:ext uri="{D42A27DB-BD31-4B8C-83A1-F6EECF244321}">
                <p14:modId xmlns:p14="http://schemas.microsoft.com/office/powerpoint/2010/main" val="1856331624"/>
              </p:ext>
            </p:extLst>
          </p:nvPr>
        </p:nvGraphicFramePr>
        <p:xfrm>
          <a:off x="147673" y="655320"/>
          <a:ext cx="7228329" cy="3844087"/>
        </p:xfrm>
        <a:graphic>
          <a:graphicData uri="http://schemas.openxmlformats.org/drawingml/2006/table">
            <a:tbl>
              <a:tblPr firstRow="1" firstCol="1" bandRow="1">
                <a:tableStyleId>{10A1B5D5-9B99-4C35-A422-299274C87663}</a:tableStyleId>
              </a:tblPr>
              <a:tblGrid>
                <a:gridCol w="352329">
                  <a:extLst>
                    <a:ext uri="{9D8B030D-6E8A-4147-A177-3AD203B41FA5}">
                      <a16:colId xmlns:a16="http://schemas.microsoft.com/office/drawing/2014/main" val="3614904726"/>
                    </a:ext>
                  </a:extLst>
                </a:gridCol>
                <a:gridCol w="1512000">
                  <a:extLst>
                    <a:ext uri="{9D8B030D-6E8A-4147-A177-3AD203B41FA5}">
                      <a16:colId xmlns:a16="http://schemas.microsoft.com/office/drawing/2014/main" val="4061042016"/>
                    </a:ext>
                  </a:extLst>
                </a:gridCol>
                <a:gridCol w="5364000">
                  <a:extLst>
                    <a:ext uri="{9D8B030D-6E8A-4147-A177-3AD203B41FA5}">
                      <a16:colId xmlns:a16="http://schemas.microsoft.com/office/drawing/2014/main" val="3977344858"/>
                    </a:ext>
                  </a:extLst>
                </a:gridCol>
              </a:tblGrid>
              <a:tr h="223527">
                <a:tc>
                  <a:txBody>
                    <a:bodyPr/>
                    <a:lstStyle/>
                    <a:p>
                      <a:pPr marL="0" indent="0" algn="ctr">
                        <a:lnSpc>
                          <a:spcPct val="107000"/>
                        </a:lnSpc>
                        <a:spcAft>
                          <a:spcPts val="0"/>
                        </a:spcAft>
                        <a:tabLst>
                          <a:tab pos="270510" algn="l"/>
                        </a:tabLst>
                      </a:pPr>
                      <a:r>
                        <a:rPr lang="en-US" sz="1000" dirty="0">
                          <a:effectLst/>
                        </a:rPr>
                        <a:t>NO</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10308" marR="1030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lnSpc>
                          <a:spcPct val="107000"/>
                        </a:lnSpc>
                        <a:spcAft>
                          <a:spcPts val="0"/>
                        </a:spcAft>
                        <a:tabLst/>
                      </a:pPr>
                      <a:r>
                        <a:rPr lang="en-US" sz="1000" dirty="0">
                          <a:effectLst/>
                        </a:rPr>
                        <a:t>ISTILAH</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10308" marR="1030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lnSpc>
                          <a:spcPct val="107000"/>
                        </a:lnSpc>
                        <a:spcAft>
                          <a:spcPts val="0"/>
                        </a:spcAft>
                        <a:tabLst/>
                      </a:pPr>
                      <a:r>
                        <a:rPr lang="en-US" sz="1000" dirty="0">
                          <a:effectLst/>
                        </a:rPr>
                        <a:t>PENGERTIAN</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10308" marR="1030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568526"/>
                  </a:ext>
                </a:extLst>
              </a:tr>
              <a:tr h="382997">
                <a:tc>
                  <a:txBody>
                    <a:bodyPr/>
                    <a:lstStyle/>
                    <a:p>
                      <a:pPr marL="0" indent="0" algn="ctr">
                        <a:lnSpc>
                          <a:spcPct val="115000"/>
                        </a:lnSpc>
                        <a:spcAft>
                          <a:spcPts val="0"/>
                        </a:spcAft>
                        <a:tabLst>
                          <a:tab pos="270510" algn="l"/>
                        </a:tabLst>
                      </a:pPr>
                      <a:r>
                        <a:rPr lang="en-US" sz="1000" kern="1200" dirty="0">
                          <a:effectLst/>
                        </a:rPr>
                        <a:t>1</a:t>
                      </a:r>
                      <a:endParaRPr lang="en-US" sz="1000" b="1" kern="1200" dirty="0">
                        <a:solidFill>
                          <a:schemeClr val="lt1"/>
                        </a:solidFill>
                        <a:effectLst/>
                        <a:latin typeface="+mj-lt"/>
                        <a:ea typeface="Calibri" panose="020F0502020204030204" pitchFamily="34" charset="0"/>
                        <a:cs typeface="Times New Roman" panose="02020603050405020304" pitchFamily="18" charset="0"/>
                      </a:endParaRPr>
                    </a:p>
                  </a:txBody>
                  <a:tcPr marL="10308" marR="1030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nSpc>
                          <a:spcPct val="115000"/>
                        </a:lnSpc>
                        <a:spcAft>
                          <a:spcPts val="0"/>
                        </a:spcAft>
                        <a:tabLst>
                          <a:tab pos="270510" algn="l"/>
                        </a:tabLst>
                      </a:pPr>
                      <a:r>
                        <a:rPr lang="id-ID" sz="1000" dirty="0">
                          <a:effectLst/>
                        </a:rPr>
                        <a:t>Pusat Kegiatan Nasional</a:t>
                      </a:r>
                      <a:r>
                        <a:rPr lang="en-US" sz="1000" dirty="0">
                          <a:effectLst/>
                        </a:rPr>
                        <a:t> (PKN)</a:t>
                      </a:r>
                      <a:endParaRPr lang="en-US" sz="1000" dirty="0">
                        <a:effectLst/>
                        <a:latin typeface="+mj-lt"/>
                        <a:ea typeface="Calibri" panose="020F0502020204030204" pitchFamily="34" charset="0"/>
                        <a:cs typeface="Times New Roman" panose="02020603050405020304" pitchFamily="18" charset="0"/>
                      </a:endParaRPr>
                    </a:p>
                  </a:txBody>
                  <a:tcPr marL="10308" marR="1030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just">
                        <a:lnSpc>
                          <a:spcPct val="115000"/>
                        </a:lnSpc>
                        <a:spcAft>
                          <a:spcPts val="0"/>
                        </a:spcAft>
                        <a:tabLst>
                          <a:tab pos="270510" algn="l"/>
                        </a:tabLst>
                      </a:pPr>
                      <a:r>
                        <a:rPr lang="id-ID" sz="1000" dirty="0">
                          <a:effectLst/>
                        </a:rPr>
                        <a:t>Kawasan perkotaan yang berfungsi untuk melayani kegiatan skala internasional, nasional, atau beberapa provinsi</a:t>
                      </a:r>
                      <a:endParaRPr lang="en-US" sz="1000" dirty="0">
                        <a:effectLst/>
                        <a:latin typeface="+mj-lt"/>
                        <a:ea typeface="Calibri" panose="020F0502020204030204" pitchFamily="34" charset="0"/>
                        <a:cs typeface="Times New Roman" panose="02020603050405020304" pitchFamily="18" charset="0"/>
                      </a:endParaRPr>
                    </a:p>
                  </a:txBody>
                  <a:tcPr marL="10308" marR="1030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88970543"/>
                  </a:ext>
                </a:extLst>
              </a:tr>
              <a:tr h="348179">
                <a:tc>
                  <a:txBody>
                    <a:bodyPr/>
                    <a:lstStyle/>
                    <a:p>
                      <a:pPr marL="0" indent="0" algn="ctr">
                        <a:lnSpc>
                          <a:spcPct val="115000"/>
                        </a:lnSpc>
                        <a:spcAft>
                          <a:spcPts val="0"/>
                        </a:spcAft>
                        <a:tabLst>
                          <a:tab pos="270510" algn="l"/>
                        </a:tabLst>
                      </a:pPr>
                      <a:r>
                        <a:rPr lang="en-US" sz="1000" kern="1200" dirty="0">
                          <a:effectLst/>
                        </a:rPr>
                        <a:t>2</a:t>
                      </a:r>
                      <a:endParaRPr lang="en-US" sz="1000" b="1" kern="1200" dirty="0">
                        <a:solidFill>
                          <a:schemeClr val="lt1"/>
                        </a:solidFill>
                        <a:effectLst/>
                        <a:latin typeface="+mj-lt"/>
                        <a:ea typeface="Calibri" panose="020F0502020204030204" pitchFamily="34" charset="0"/>
                        <a:cs typeface="Times New Roman" panose="02020603050405020304" pitchFamily="18" charset="0"/>
                      </a:endParaRPr>
                    </a:p>
                  </a:txBody>
                  <a:tcPr marL="10308" marR="1030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nSpc>
                          <a:spcPct val="115000"/>
                        </a:lnSpc>
                        <a:spcAft>
                          <a:spcPts val="0"/>
                        </a:spcAft>
                        <a:tabLst>
                          <a:tab pos="270510" algn="l"/>
                        </a:tabLst>
                      </a:pPr>
                      <a:r>
                        <a:rPr lang="id-ID" sz="1000" kern="1200" dirty="0">
                          <a:effectLst/>
                        </a:rPr>
                        <a:t>Pusat Kegiatan Wilayah</a:t>
                      </a:r>
                      <a:r>
                        <a:rPr lang="en-US" sz="1000" kern="1200" dirty="0">
                          <a:effectLst/>
                        </a:rPr>
                        <a:t> (PKW)</a:t>
                      </a:r>
                      <a:endParaRPr lang="en-US" sz="1000" kern="1200" dirty="0">
                        <a:solidFill>
                          <a:schemeClr val="dk1"/>
                        </a:solidFill>
                        <a:effectLst/>
                        <a:latin typeface="+mj-lt"/>
                        <a:ea typeface="+mn-ea"/>
                        <a:cs typeface="+mn-cs"/>
                      </a:endParaRPr>
                    </a:p>
                  </a:txBody>
                  <a:tcPr marL="10308" marR="1030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7000"/>
                        </a:lnSpc>
                        <a:spcAft>
                          <a:spcPts val="0"/>
                        </a:spcAft>
                      </a:pPr>
                      <a:r>
                        <a:rPr lang="id-ID" sz="1000" dirty="0">
                          <a:effectLst/>
                        </a:rPr>
                        <a:t>Kawasan perkotaan yang berfungsi untuk melayani kegiatan skala provinsi atau beberapa kabupaten/kota</a:t>
                      </a:r>
                      <a:endParaRPr lang="en-US" sz="1000" dirty="0">
                        <a:effectLst/>
                        <a:latin typeface="+mj-lt"/>
                        <a:ea typeface="Calibri" panose="020F0502020204030204" pitchFamily="34" charset="0"/>
                        <a:cs typeface="Times New Roman" panose="02020603050405020304" pitchFamily="18" charset="0"/>
                      </a:endParaRPr>
                    </a:p>
                  </a:txBody>
                  <a:tcPr marL="10308" marR="1030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45588099"/>
                  </a:ext>
                </a:extLst>
              </a:tr>
              <a:tr h="347680">
                <a:tc>
                  <a:txBody>
                    <a:bodyPr/>
                    <a:lstStyle/>
                    <a:p>
                      <a:pPr marL="0" indent="0" algn="ctr">
                        <a:lnSpc>
                          <a:spcPct val="115000"/>
                        </a:lnSpc>
                        <a:spcAft>
                          <a:spcPts val="0"/>
                        </a:spcAft>
                        <a:tabLst>
                          <a:tab pos="270510" algn="l"/>
                        </a:tabLst>
                      </a:pPr>
                      <a:r>
                        <a:rPr lang="en-US" sz="1000" kern="1200" dirty="0">
                          <a:effectLst/>
                        </a:rPr>
                        <a:t>3</a:t>
                      </a:r>
                      <a:endParaRPr lang="en-US" sz="1000" b="1" kern="1200" dirty="0">
                        <a:solidFill>
                          <a:schemeClr val="lt1"/>
                        </a:solidFill>
                        <a:effectLst/>
                        <a:latin typeface="+mj-lt"/>
                        <a:ea typeface="Calibri" panose="020F0502020204030204" pitchFamily="34" charset="0"/>
                        <a:cs typeface="Times New Roman" panose="02020603050405020304" pitchFamily="18" charset="0"/>
                      </a:endParaRPr>
                    </a:p>
                  </a:txBody>
                  <a:tcPr marL="10308" marR="1030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nSpc>
                          <a:spcPct val="115000"/>
                        </a:lnSpc>
                        <a:spcAft>
                          <a:spcPts val="0"/>
                        </a:spcAft>
                        <a:tabLst>
                          <a:tab pos="270510" algn="l"/>
                        </a:tabLst>
                      </a:pPr>
                      <a:r>
                        <a:rPr lang="id-ID" sz="1000" kern="1200" dirty="0">
                          <a:effectLst/>
                        </a:rPr>
                        <a:t>Pusat Kegiatan Strategis </a:t>
                      </a:r>
                      <a:endParaRPr lang="en-US" sz="1000" kern="1200" dirty="0">
                        <a:effectLst/>
                      </a:endParaRPr>
                    </a:p>
                    <a:p>
                      <a:pPr marL="0" indent="0">
                        <a:lnSpc>
                          <a:spcPct val="115000"/>
                        </a:lnSpc>
                        <a:spcAft>
                          <a:spcPts val="0"/>
                        </a:spcAft>
                        <a:tabLst>
                          <a:tab pos="270510" algn="l"/>
                        </a:tabLst>
                      </a:pPr>
                      <a:r>
                        <a:rPr lang="id-ID" sz="1000" kern="1200" dirty="0">
                          <a:effectLst/>
                        </a:rPr>
                        <a:t>Nasional </a:t>
                      </a:r>
                      <a:r>
                        <a:rPr lang="en-US" sz="1000" kern="1200" dirty="0">
                          <a:effectLst/>
                        </a:rPr>
                        <a:t>(</a:t>
                      </a:r>
                      <a:r>
                        <a:rPr lang="id-ID" sz="1000" kern="1200" dirty="0">
                          <a:effectLst/>
                        </a:rPr>
                        <a:t>PKSN</a:t>
                      </a:r>
                      <a:r>
                        <a:rPr lang="en-US" sz="1000" kern="1200" dirty="0">
                          <a:effectLst/>
                        </a:rPr>
                        <a:t>)</a:t>
                      </a:r>
                      <a:endParaRPr lang="en-US" sz="1000" kern="1200" dirty="0">
                        <a:solidFill>
                          <a:schemeClr val="dk1"/>
                        </a:solidFill>
                        <a:effectLst/>
                        <a:latin typeface="+mj-lt"/>
                        <a:ea typeface="+mn-ea"/>
                        <a:cs typeface="+mn-cs"/>
                      </a:endParaRPr>
                    </a:p>
                  </a:txBody>
                  <a:tcPr marL="10308" marR="1030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just">
                        <a:lnSpc>
                          <a:spcPct val="115000"/>
                        </a:lnSpc>
                        <a:spcAft>
                          <a:spcPts val="0"/>
                        </a:spcAft>
                        <a:tabLst>
                          <a:tab pos="270510" algn="l"/>
                        </a:tabLst>
                      </a:pPr>
                      <a:r>
                        <a:rPr lang="id-ID" sz="1000" kern="1200" dirty="0">
                          <a:effectLst/>
                        </a:rPr>
                        <a:t>Kawasan</a:t>
                      </a:r>
                      <a:r>
                        <a:rPr lang="id-ID" sz="1000" dirty="0">
                          <a:effectLst/>
                        </a:rPr>
                        <a:t> perkotaan yang ditetapkan untuk mendorong pengembangan kawasan perbatasan negara</a:t>
                      </a:r>
                      <a:endParaRPr lang="en-US" sz="1000" dirty="0">
                        <a:effectLst/>
                        <a:latin typeface="+mj-lt"/>
                        <a:ea typeface="Calibri" panose="020F0502020204030204" pitchFamily="34" charset="0"/>
                        <a:cs typeface="Times New Roman" panose="02020603050405020304" pitchFamily="18" charset="0"/>
                      </a:endParaRPr>
                    </a:p>
                  </a:txBody>
                  <a:tcPr marL="10308" marR="1030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86225245"/>
                  </a:ext>
                </a:extLst>
              </a:tr>
              <a:tr h="382997">
                <a:tc>
                  <a:txBody>
                    <a:bodyPr/>
                    <a:lstStyle/>
                    <a:p>
                      <a:pPr marL="0" indent="0" algn="ctr">
                        <a:lnSpc>
                          <a:spcPct val="115000"/>
                        </a:lnSpc>
                        <a:spcAft>
                          <a:spcPts val="0"/>
                        </a:spcAft>
                        <a:tabLst>
                          <a:tab pos="270510" algn="l"/>
                        </a:tabLst>
                      </a:pPr>
                      <a:r>
                        <a:rPr lang="en-US" sz="1000" kern="1200" dirty="0">
                          <a:effectLst/>
                        </a:rPr>
                        <a:t>4</a:t>
                      </a:r>
                      <a:endParaRPr lang="en-US" sz="1000" b="1" kern="1200" dirty="0">
                        <a:solidFill>
                          <a:schemeClr val="lt1"/>
                        </a:solidFill>
                        <a:effectLst/>
                        <a:latin typeface="+mj-lt"/>
                        <a:ea typeface="Calibri" panose="020F0502020204030204" pitchFamily="34" charset="0"/>
                        <a:cs typeface="Times New Roman" panose="02020603050405020304" pitchFamily="18" charset="0"/>
                      </a:endParaRPr>
                    </a:p>
                  </a:txBody>
                  <a:tcPr marL="10308" marR="1030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nSpc>
                          <a:spcPct val="115000"/>
                        </a:lnSpc>
                        <a:spcAft>
                          <a:spcPts val="0"/>
                        </a:spcAft>
                        <a:tabLst>
                          <a:tab pos="270510" algn="l"/>
                        </a:tabLst>
                      </a:pPr>
                      <a:r>
                        <a:rPr lang="id-ID" sz="1000" kern="1200" dirty="0">
                          <a:effectLst/>
                        </a:rPr>
                        <a:t>Simpul Transportasi</a:t>
                      </a:r>
                      <a:endParaRPr lang="en-US" sz="1000" kern="1200" dirty="0">
                        <a:solidFill>
                          <a:schemeClr val="dk1"/>
                        </a:solidFill>
                        <a:effectLst/>
                        <a:latin typeface="+mj-lt"/>
                        <a:ea typeface="+mn-ea"/>
                        <a:cs typeface="+mn-cs"/>
                      </a:endParaRPr>
                    </a:p>
                  </a:txBody>
                  <a:tcPr marL="10308" marR="1030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7000"/>
                        </a:lnSpc>
                        <a:spcAft>
                          <a:spcPts val="0"/>
                        </a:spcAft>
                      </a:pPr>
                      <a:r>
                        <a:rPr lang="id-ID" sz="1000" dirty="0">
                          <a:effectLst/>
                        </a:rPr>
                        <a:t>Suatu tempat yang berfungsi untuk kegiatan menaikkan dan menurunkan penumpang, membongkar dan memuat barang, mengatur perjalanan serta tempat perpindahan intramoda dan antarmoda</a:t>
                      </a:r>
                      <a:endParaRPr lang="en-US" sz="1000" dirty="0">
                        <a:effectLst/>
                        <a:latin typeface="+mj-lt"/>
                        <a:ea typeface="Calibri" panose="020F0502020204030204" pitchFamily="34" charset="0"/>
                        <a:cs typeface="Times New Roman" panose="02020603050405020304" pitchFamily="18" charset="0"/>
                      </a:endParaRPr>
                    </a:p>
                  </a:txBody>
                  <a:tcPr marL="10308" marR="1030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2963291"/>
                  </a:ext>
                </a:extLst>
              </a:tr>
              <a:tr h="1009718">
                <a:tc>
                  <a:txBody>
                    <a:bodyPr/>
                    <a:lstStyle/>
                    <a:p>
                      <a:pPr marL="0" indent="0" algn="ctr">
                        <a:lnSpc>
                          <a:spcPct val="115000"/>
                        </a:lnSpc>
                        <a:spcAft>
                          <a:spcPts val="0"/>
                        </a:spcAft>
                        <a:tabLst>
                          <a:tab pos="270510" algn="l"/>
                        </a:tabLst>
                      </a:pPr>
                      <a:r>
                        <a:rPr lang="en-US" sz="1000" kern="1200" dirty="0">
                          <a:effectLst/>
                        </a:rPr>
                        <a:t>5</a:t>
                      </a:r>
                      <a:endParaRPr lang="en-US" sz="1000" b="1" kern="1200" dirty="0">
                        <a:solidFill>
                          <a:schemeClr val="lt1"/>
                        </a:solidFill>
                        <a:effectLst/>
                        <a:latin typeface="+mj-lt"/>
                        <a:ea typeface="Calibri" panose="020F0502020204030204" pitchFamily="34" charset="0"/>
                        <a:cs typeface="Times New Roman" panose="02020603050405020304" pitchFamily="18" charset="0"/>
                      </a:endParaRPr>
                    </a:p>
                  </a:txBody>
                  <a:tcPr marL="10308" marR="1030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nSpc>
                          <a:spcPct val="115000"/>
                        </a:lnSpc>
                        <a:spcAft>
                          <a:spcPts val="0"/>
                        </a:spcAft>
                        <a:tabLst>
                          <a:tab pos="270510" algn="l"/>
                        </a:tabLst>
                      </a:pPr>
                      <a:r>
                        <a:rPr lang="id-ID" sz="1000" kern="1200" dirty="0">
                          <a:effectLst/>
                        </a:rPr>
                        <a:t>Track Quality Index (TQI)</a:t>
                      </a:r>
                      <a:endParaRPr lang="en-US" sz="1000" kern="1200" dirty="0">
                        <a:solidFill>
                          <a:schemeClr val="dk1"/>
                        </a:solidFill>
                        <a:effectLst/>
                        <a:latin typeface="+mj-lt"/>
                        <a:ea typeface="+mn-ea"/>
                        <a:cs typeface="+mn-cs"/>
                      </a:endParaRPr>
                    </a:p>
                  </a:txBody>
                  <a:tcPr marL="10308" marR="1030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7000"/>
                        </a:lnSpc>
                        <a:spcAft>
                          <a:spcPts val="0"/>
                        </a:spcAft>
                      </a:pPr>
                      <a:r>
                        <a:rPr lang="id-ID" sz="1000" i="1" dirty="0">
                          <a:effectLst/>
                        </a:rPr>
                        <a:t>Output </a:t>
                      </a:r>
                      <a:r>
                        <a:rPr lang="id-ID" sz="1000" dirty="0">
                          <a:effectLst/>
                        </a:rPr>
                        <a:t>yang dihasilkan pengukuran jalur Kereta Api menggunakan dari kereta ukur berdasarkan geometrinya</a:t>
                      </a:r>
                      <a:endParaRPr lang="en-US" sz="1000" dirty="0">
                        <a:effectLst/>
                      </a:endParaRPr>
                    </a:p>
                    <a:p>
                      <a:pPr marL="0" marR="0" indent="0" algn="just" defTabSz="710397" rtl="0" eaLnBrk="1" fontAlgn="auto" latinLnBrk="0" hangingPunct="1">
                        <a:lnSpc>
                          <a:spcPct val="107000"/>
                        </a:lnSpc>
                        <a:spcBef>
                          <a:spcPts val="0"/>
                        </a:spcBef>
                        <a:spcAft>
                          <a:spcPts val="0"/>
                        </a:spcAft>
                        <a:buClrTx/>
                        <a:buSzTx/>
                        <a:buFontTx/>
                        <a:buNone/>
                        <a:tabLst>
                          <a:tab pos="893763" algn="l"/>
                        </a:tabLst>
                        <a:defRPr/>
                      </a:pPr>
                      <a:r>
                        <a:rPr lang="id-ID" sz="1000" dirty="0">
                          <a:effectLst/>
                        </a:rPr>
                        <a:t>TQI Kategori I</a:t>
                      </a:r>
                      <a:r>
                        <a:rPr lang="en-US" sz="1000" dirty="0">
                          <a:effectLst/>
                        </a:rPr>
                        <a:t>	</a:t>
                      </a:r>
                      <a:r>
                        <a:rPr lang="id-ID" sz="1000" dirty="0">
                          <a:effectLst/>
                        </a:rPr>
                        <a:t>:</a:t>
                      </a:r>
                      <a:r>
                        <a:rPr lang="en-US" sz="1000" dirty="0">
                          <a:effectLst/>
                        </a:rPr>
                        <a:t> </a:t>
                      </a:r>
                      <a:r>
                        <a:rPr lang="id-ID" sz="1000" dirty="0">
                          <a:effectLst/>
                        </a:rPr>
                        <a:t>Kondisi jalur Kereta api “NYAMAN” dapat dilalui dengan kecepatan 100-120 Km/jam</a:t>
                      </a:r>
                      <a:endParaRPr lang="en-US" sz="1000" dirty="0">
                        <a:effectLst/>
                      </a:endParaRPr>
                    </a:p>
                    <a:p>
                      <a:pPr marL="0" marR="0" indent="0" algn="just" defTabSz="710397" rtl="0" eaLnBrk="1" fontAlgn="auto" latinLnBrk="0" hangingPunct="1">
                        <a:lnSpc>
                          <a:spcPct val="107000"/>
                        </a:lnSpc>
                        <a:spcBef>
                          <a:spcPts val="0"/>
                        </a:spcBef>
                        <a:spcAft>
                          <a:spcPts val="0"/>
                        </a:spcAft>
                        <a:buClrTx/>
                        <a:buSzTx/>
                        <a:buFontTx/>
                        <a:buNone/>
                        <a:tabLst>
                          <a:tab pos="893763" algn="l"/>
                        </a:tabLst>
                        <a:defRPr/>
                      </a:pPr>
                      <a:r>
                        <a:rPr lang="id-ID" sz="1000" dirty="0">
                          <a:effectLst/>
                        </a:rPr>
                        <a:t>TQI </a:t>
                      </a:r>
                      <a:r>
                        <a:rPr lang="id-ID" sz="1000" kern="1200" dirty="0">
                          <a:solidFill>
                            <a:schemeClr val="dk1"/>
                          </a:solidFill>
                          <a:effectLst/>
                          <a:latin typeface="+mn-lt"/>
                          <a:ea typeface="+mn-ea"/>
                          <a:cs typeface="+mn-cs"/>
                        </a:rPr>
                        <a:t>Kategori</a:t>
                      </a:r>
                      <a:r>
                        <a:rPr lang="id-ID" sz="1000" dirty="0">
                          <a:effectLst/>
                        </a:rPr>
                        <a:t> II </a:t>
                      </a:r>
                      <a:r>
                        <a:rPr lang="en-US" sz="1000" dirty="0">
                          <a:effectLst/>
                        </a:rPr>
                        <a:t>	</a:t>
                      </a:r>
                      <a:r>
                        <a:rPr lang="id-ID" sz="1000" dirty="0">
                          <a:effectLst/>
                        </a:rPr>
                        <a:t>: Kondisi jalur Kereta api “AMAN” dapat dilalui dengan kecepatan 80 - 100 Km/jam</a:t>
                      </a:r>
                      <a:endParaRPr lang="en-US" sz="1000" dirty="0">
                        <a:effectLst/>
                      </a:endParaRPr>
                    </a:p>
                    <a:p>
                      <a:pPr marL="0" marR="0" indent="0" algn="just" defTabSz="710397" rtl="0" eaLnBrk="1" fontAlgn="auto" latinLnBrk="0" hangingPunct="1">
                        <a:lnSpc>
                          <a:spcPct val="107000"/>
                        </a:lnSpc>
                        <a:spcBef>
                          <a:spcPts val="0"/>
                        </a:spcBef>
                        <a:spcAft>
                          <a:spcPts val="0"/>
                        </a:spcAft>
                        <a:buClrTx/>
                        <a:buSzTx/>
                        <a:buFontTx/>
                        <a:buNone/>
                        <a:tabLst>
                          <a:tab pos="893763" algn="l"/>
                        </a:tabLst>
                        <a:defRPr/>
                      </a:pPr>
                      <a:r>
                        <a:rPr lang="id-ID" sz="1000" dirty="0">
                          <a:effectLst/>
                        </a:rPr>
                        <a:t>TQI </a:t>
                      </a:r>
                      <a:r>
                        <a:rPr lang="id-ID" sz="1000" kern="1200" dirty="0">
                          <a:solidFill>
                            <a:schemeClr val="dk1"/>
                          </a:solidFill>
                          <a:effectLst/>
                          <a:latin typeface="+mn-lt"/>
                          <a:ea typeface="+mn-ea"/>
                          <a:cs typeface="+mn-cs"/>
                        </a:rPr>
                        <a:t>Kategori</a:t>
                      </a:r>
                      <a:r>
                        <a:rPr lang="id-ID" sz="1000" dirty="0">
                          <a:effectLst/>
                        </a:rPr>
                        <a:t> I</a:t>
                      </a:r>
                      <a:r>
                        <a:rPr lang="en-US" sz="1000" dirty="0">
                          <a:effectLst/>
                        </a:rPr>
                        <a:t>II	</a:t>
                      </a:r>
                      <a:r>
                        <a:rPr lang="id-ID" sz="1000" dirty="0">
                          <a:effectLst/>
                        </a:rPr>
                        <a:t>: Kondisi jalur Kereta api “WASPADA” dapat dilalui dengan kecepatan 60-80 Km/jam</a:t>
                      </a:r>
                      <a:endParaRPr lang="en-US" sz="1000" dirty="0">
                        <a:effectLst/>
                      </a:endParaRPr>
                    </a:p>
                    <a:p>
                      <a:pPr marL="0" marR="0" indent="0" algn="just" defTabSz="710397" rtl="0" eaLnBrk="1" fontAlgn="auto" latinLnBrk="0" hangingPunct="1">
                        <a:lnSpc>
                          <a:spcPct val="107000"/>
                        </a:lnSpc>
                        <a:spcBef>
                          <a:spcPts val="0"/>
                        </a:spcBef>
                        <a:spcAft>
                          <a:spcPts val="0"/>
                        </a:spcAft>
                        <a:buClrTx/>
                        <a:buSzTx/>
                        <a:buFontTx/>
                        <a:buNone/>
                        <a:tabLst>
                          <a:tab pos="893763" algn="l"/>
                        </a:tabLst>
                        <a:defRPr/>
                      </a:pPr>
                      <a:r>
                        <a:rPr lang="id-ID" sz="1000" dirty="0">
                          <a:effectLst/>
                        </a:rPr>
                        <a:t>TQI Kategori IV</a:t>
                      </a:r>
                      <a:r>
                        <a:rPr lang="en-US" sz="1000" dirty="0">
                          <a:effectLst/>
                        </a:rPr>
                        <a:t>	</a:t>
                      </a:r>
                      <a:r>
                        <a:rPr lang="id-ID" sz="1000" dirty="0">
                          <a:effectLst/>
                        </a:rPr>
                        <a:t>: Kondisi jalur Kereta api “BAHAYA” dapat dilalui dengan kecepatan &lt;60 Km/jam</a:t>
                      </a:r>
                      <a:endParaRPr lang="id-ID" sz="1000" dirty="0">
                        <a:effectLst/>
                        <a:latin typeface="+mj-lt"/>
                      </a:endParaRPr>
                    </a:p>
                  </a:txBody>
                  <a:tcPr marL="10308" marR="1030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23207969"/>
                  </a:ext>
                </a:extLst>
              </a:tr>
              <a:tr h="731175">
                <a:tc>
                  <a:txBody>
                    <a:bodyPr/>
                    <a:lstStyle/>
                    <a:p>
                      <a:pPr marL="0" indent="0" algn="ctr">
                        <a:lnSpc>
                          <a:spcPct val="115000"/>
                        </a:lnSpc>
                        <a:spcAft>
                          <a:spcPts val="0"/>
                        </a:spcAft>
                        <a:tabLst>
                          <a:tab pos="270510" algn="l"/>
                        </a:tabLst>
                      </a:pPr>
                      <a:r>
                        <a:rPr lang="en-US" sz="1000" kern="1200" dirty="0">
                          <a:effectLst/>
                        </a:rPr>
                        <a:t>6</a:t>
                      </a:r>
                      <a:endParaRPr lang="en-US" sz="1000" b="1" kern="1200" dirty="0">
                        <a:solidFill>
                          <a:schemeClr val="lt1"/>
                        </a:solidFill>
                        <a:effectLst/>
                        <a:latin typeface="+mj-lt"/>
                        <a:ea typeface="Calibri" panose="020F0502020204030204" pitchFamily="34" charset="0"/>
                        <a:cs typeface="Times New Roman" panose="02020603050405020304" pitchFamily="18" charset="0"/>
                      </a:endParaRPr>
                    </a:p>
                  </a:txBody>
                  <a:tcPr marL="10308" marR="1030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nSpc>
                          <a:spcPct val="115000"/>
                        </a:lnSpc>
                        <a:spcAft>
                          <a:spcPts val="0"/>
                        </a:spcAft>
                        <a:tabLst>
                          <a:tab pos="270510" algn="l"/>
                        </a:tabLst>
                      </a:pPr>
                      <a:r>
                        <a:rPr lang="en-US" sz="1000" kern="1200" dirty="0" err="1">
                          <a:effectLst/>
                        </a:rPr>
                        <a:t>Sumber</a:t>
                      </a:r>
                      <a:r>
                        <a:rPr lang="en-US" sz="1000" kern="1200" dirty="0">
                          <a:effectLst/>
                        </a:rPr>
                        <a:t> </a:t>
                      </a:r>
                      <a:r>
                        <a:rPr lang="en-US" sz="1000" kern="1200" dirty="0" err="1">
                          <a:effectLst/>
                        </a:rPr>
                        <a:t>Daya</a:t>
                      </a:r>
                      <a:r>
                        <a:rPr lang="en-US" sz="1000" kern="1200" dirty="0">
                          <a:effectLst/>
                        </a:rPr>
                        <a:t> </a:t>
                      </a:r>
                      <a:r>
                        <a:rPr lang="en-US" sz="1000" kern="1200" dirty="0" err="1">
                          <a:effectLst/>
                        </a:rPr>
                        <a:t>Manusia</a:t>
                      </a:r>
                      <a:r>
                        <a:rPr lang="en-US" sz="1000" kern="1200" dirty="0">
                          <a:effectLst/>
                        </a:rPr>
                        <a:t> </a:t>
                      </a:r>
                      <a:r>
                        <a:rPr lang="en-US" sz="1000" kern="1200" dirty="0" err="1">
                          <a:effectLst/>
                        </a:rPr>
                        <a:t>Perkeretaapian</a:t>
                      </a:r>
                      <a:r>
                        <a:rPr lang="en-US" sz="1000" kern="1200" dirty="0">
                          <a:effectLst/>
                        </a:rPr>
                        <a:t> (SDM </a:t>
                      </a:r>
                      <a:r>
                        <a:rPr lang="en-US" sz="1000" kern="1200" dirty="0" err="1">
                          <a:effectLst/>
                        </a:rPr>
                        <a:t>Perkeretaapian</a:t>
                      </a:r>
                      <a:r>
                        <a:rPr lang="en-US" sz="1000" kern="1200" dirty="0">
                          <a:effectLst/>
                        </a:rPr>
                        <a:t>)  </a:t>
                      </a:r>
                      <a:endParaRPr lang="en-US" sz="1000" kern="1200" dirty="0">
                        <a:solidFill>
                          <a:schemeClr val="dk1"/>
                        </a:solidFill>
                        <a:effectLst/>
                        <a:latin typeface="+mj-lt"/>
                        <a:ea typeface="+mn-ea"/>
                        <a:cs typeface="+mn-cs"/>
                      </a:endParaRPr>
                    </a:p>
                  </a:txBody>
                  <a:tcPr marL="10308" marR="1030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7000"/>
                        </a:lnSpc>
                        <a:spcAft>
                          <a:spcPts val="0"/>
                        </a:spcAft>
                      </a:pPr>
                      <a:r>
                        <a:rPr lang="en-US" sz="1000" dirty="0" err="1">
                          <a:effectLst/>
                        </a:rPr>
                        <a:t>Meliputi</a:t>
                      </a:r>
                      <a:r>
                        <a:rPr lang="en-US" sz="1000" dirty="0">
                          <a:effectLst/>
                        </a:rPr>
                        <a:t> </a:t>
                      </a:r>
                      <a:r>
                        <a:rPr lang="en-US" sz="1000" dirty="0" err="1">
                          <a:effectLst/>
                        </a:rPr>
                        <a:t>tenaga</a:t>
                      </a:r>
                      <a:r>
                        <a:rPr lang="en-US" sz="1000" dirty="0">
                          <a:effectLst/>
                        </a:rPr>
                        <a:t> </a:t>
                      </a:r>
                      <a:r>
                        <a:rPr lang="en-US" sz="1000" dirty="0" err="1">
                          <a:effectLst/>
                        </a:rPr>
                        <a:t>penguji</a:t>
                      </a:r>
                      <a:r>
                        <a:rPr lang="en-US" sz="1000" dirty="0">
                          <a:effectLst/>
                        </a:rPr>
                        <a:t>, </a:t>
                      </a:r>
                      <a:r>
                        <a:rPr lang="en-US" sz="1000" dirty="0" err="1">
                          <a:effectLst/>
                        </a:rPr>
                        <a:t>inspektur</a:t>
                      </a:r>
                      <a:r>
                        <a:rPr lang="en-US" sz="1000" dirty="0">
                          <a:effectLst/>
                        </a:rPr>
                        <a:t>, auditor, </a:t>
                      </a:r>
                      <a:r>
                        <a:rPr lang="en-US" sz="1000" dirty="0" err="1">
                          <a:effectLst/>
                        </a:rPr>
                        <a:t>tenaga</a:t>
                      </a:r>
                      <a:r>
                        <a:rPr lang="en-US" sz="1000" dirty="0">
                          <a:effectLst/>
                        </a:rPr>
                        <a:t> </a:t>
                      </a:r>
                      <a:r>
                        <a:rPr lang="en-US" sz="1000" dirty="0" err="1">
                          <a:effectLst/>
                        </a:rPr>
                        <a:t>pemeriksa</a:t>
                      </a:r>
                      <a:r>
                        <a:rPr lang="en-US" sz="1000" dirty="0">
                          <a:effectLst/>
                        </a:rPr>
                        <a:t>, </a:t>
                      </a:r>
                      <a:r>
                        <a:rPr lang="en-US" sz="1000" dirty="0" err="1">
                          <a:effectLst/>
                        </a:rPr>
                        <a:t>tenaga</a:t>
                      </a:r>
                      <a:r>
                        <a:rPr lang="en-US" sz="1000" dirty="0">
                          <a:effectLst/>
                        </a:rPr>
                        <a:t> </a:t>
                      </a:r>
                      <a:r>
                        <a:rPr lang="en-US" sz="1000" dirty="0" err="1">
                          <a:effectLst/>
                        </a:rPr>
                        <a:t>perawatan</a:t>
                      </a:r>
                      <a:r>
                        <a:rPr lang="en-US" sz="1000" dirty="0">
                          <a:effectLst/>
                        </a:rPr>
                        <a:t>, </a:t>
                      </a:r>
                      <a:r>
                        <a:rPr lang="en-US" sz="1000" dirty="0" err="1">
                          <a:effectLst/>
                        </a:rPr>
                        <a:t>petugas</a:t>
                      </a:r>
                      <a:r>
                        <a:rPr lang="en-US" sz="1000" dirty="0">
                          <a:effectLst/>
                        </a:rPr>
                        <a:t> </a:t>
                      </a:r>
                      <a:r>
                        <a:rPr lang="en-US" sz="1000" dirty="0" err="1">
                          <a:effectLst/>
                        </a:rPr>
                        <a:t>pengoperasian</a:t>
                      </a:r>
                      <a:r>
                        <a:rPr lang="en-US" sz="1000" dirty="0">
                          <a:effectLst/>
                        </a:rPr>
                        <a:t> </a:t>
                      </a:r>
                      <a:r>
                        <a:rPr lang="en-US" sz="1000" dirty="0" err="1">
                          <a:effectLst/>
                        </a:rPr>
                        <a:t>prasarana</a:t>
                      </a:r>
                      <a:r>
                        <a:rPr lang="en-US" sz="1000" dirty="0">
                          <a:effectLst/>
                        </a:rPr>
                        <a:t> </a:t>
                      </a:r>
                      <a:r>
                        <a:rPr lang="en-US" sz="1000" dirty="0" err="1">
                          <a:effectLst/>
                        </a:rPr>
                        <a:t>perkeretaapian</a:t>
                      </a:r>
                      <a:r>
                        <a:rPr lang="en-US" sz="1000" dirty="0">
                          <a:effectLst/>
                        </a:rPr>
                        <a:t>, </a:t>
                      </a:r>
                      <a:r>
                        <a:rPr lang="en-US" sz="1000" dirty="0" err="1">
                          <a:effectLst/>
                        </a:rPr>
                        <a:t>awak</a:t>
                      </a:r>
                      <a:r>
                        <a:rPr lang="en-US" sz="1000" dirty="0">
                          <a:effectLst/>
                        </a:rPr>
                        <a:t> </a:t>
                      </a:r>
                      <a:r>
                        <a:rPr lang="en-US" sz="1000" dirty="0" err="1">
                          <a:effectLst/>
                        </a:rPr>
                        <a:t>sarana</a:t>
                      </a:r>
                      <a:r>
                        <a:rPr lang="en-US" sz="1000" dirty="0">
                          <a:effectLst/>
                        </a:rPr>
                        <a:t> </a:t>
                      </a:r>
                      <a:r>
                        <a:rPr lang="en-US" sz="1000" dirty="0" err="1">
                          <a:effectLst/>
                        </a:rPr>
                        <a:t>perkeretaapian</a:t>
                      </a:r>
                      <a:r>
                        <a:rPr lang="en-US" sz="1000" dirty="0">
                          <a:effectLst/>
                        </a:rPr>
                        <a:t>, </a:t>
                      </a:r>
                      <a:r>
                        <a:rPr lang="en-US" sz="1000" dirty="0" err="1">
                          <a:effectLst/>
                        </a:rPr>
                        <a:t>petugas</a:t>
                      </a:r>
                      <a:r>
                        <a:rPr lang="en-US" sz="1000" dirty="0">
                          <a:effectLst/>
                        </a:rPr>
                        <a:t> </a:t>
                      </a:r>
                      <a:br>
                        <a:rPr lang="en-US" sz="1000" dirty="0">
                          <a:effectLst/>
                        </a:rPr>
                      </a:br>
                      <a:r>
                        <a:rPr lang="en-US" sz="1000" dirty="0" err="1">
                          <a:effectLst/>
                        </a:rPr>
                        <a:t>penanganan</a:t>
                      </a:r>
                      <a:r>
                        <a:rPr lang="en-US" sz="1000" dirty="0">
                          <a:effectLst/>
                        </a:rPr>
                        <a:t> </a:t>
                      </a:r>
                      <a:r>
                        <a:rPr lang="en-US" sz="1000" dirty="0" err="1">
                          <a:effectLst/>
                        </a:rPr>
                        <a:t>kecelakaan</a:t>
                      </a:r>
                      <a:r>
                        <a:rPr lang="en-US" sz="1000" dirty="0">
                          <a:effectLst/>
                        </a:rPr>
                        <a:t>, </a:t>
                      </a:r>
                      <a:r>
                        <a:rPr lang="en-US" sz="1000" dirty="0" err="1">
                          <a:effectLst/>
                        </a:rPr>
                        <a:t>petugas</a:t>
                      </a:r>
                      <a:r>
                        <a:rPr lang="en-US" sz="1000" dirty="0">
                          <a:effectLst/>
                        </a:rPr>
                        <a:t> </a:t>
                      </a:r>
                      <a:r>
                        <a:rPr lang="en-US" sz="1000" dirty="0" err="1">
                          <a:effectLst/>
                        </a:rPr>
                        <a:t>pemeriksa</a:t>
                      </a:r>
                      <a:r>
                        <a:rPr lang="en-US" sz="1000" dirty="0">
                          <a:effectLst/>
                        </a:rPr>
                        <a:t> </a:t>
                      </a:r>
                      <a:r>
                        <a:rPr lang="en-US" sz="1000" dirty="0" err="1">
                          <a:effectLst/>
                        </a:rPr>
                        <a:t>kecelakaan</a:t>
                      </a:r>
                      <a:r>
                        <a:rPr lang="en-US" sz="1000" dirty="0">
                          <a:effectLst/>
                        </a:rPr>
                        <a:t>, </a:t>
                      </a:r>
                      <a:r>
                        <a:rPr lang="en-US" sz="1000" dirty="0" err="1">
                          <a:effectLst/>
                        </a:rPr>
                        <a:t>petugas</a:t>
                      </a:r>
                      <a:r>
                        <a:rPr lang="en-US" sz="1000" dirty="0">
                          <a:effectLst/>
                        </a:rPr>
                        <a:t> </a:t>
                      </a:r>
                      <a:r>
                        <a:rPr lang="en-US" sz="1000" dirty="0" err="1">
                          <a:effectLst/>
                        </a:rPr>
                        <a:t>analisis</a:t>
                      </a:r>
                      <a:r>
                        <a:rPr lang="en-US" sz="1000" dirty="0">
                          <a:effectLst/>
                        </a:rPr>
                        <a:t> </a:t>
                      </a:r>
                      <a:r>
                        <a:rPr lang="en-US" sz="1000" dirty="0" err="1">
                          <a:effectLst/>
                        </a:rPr>
                        <a:t>kecelakaan</a:t>
                      </a:r>
                      <a:r>
                        <a:rPr lang="en-US" sz="1000" dirty="0">
                          <a:effectLst/>
                        </a:rPr>
                        <a:t>, </a:t>
                      </a:r>
                      <a:r>
                        <a:rPr lang="en-US" sz="1000" dirty="0" err="1">
                          <a:effectLst/>
                        </a:rPr>
                        <a:t>asesor</a:t>
                      </a:r>
                      <a:r>
                        <a:rPr lang="en-US" sz="1000" dirty="0">
                          <a:effectLst/>
                        </a:rPr>
                        <a:t>, </a:t>
                      </a:r>
                      <a:r>
                        <a:rPr lang="en-US" sz="1000" dirty="0" err="1">
                          <a:effectLst/>
                        </a:rPr>
                        <a:t>dan</a:t>
                      </a:r>
                      <a:r>
                        <a:rPr lang="en-US" sz="1000" dirty="0">
                          <a:effectLst/>
                        </a:rPr>
                        <a:t> </a:t>
                      </a:r>
                      <a:r>
                        <a:rPr lang="en-US" sz="1000" dirty="0" err="1">
                          <a:effectLst/>
                        </a:rPr>
                        <a:t>tenaga</a:t>
                      </a:r>
                      <a:r>
                        <a:rPr lang="en-US" sz="1000" dirty="0">
                          <a:effectLst/>
                        </a:rPr>
                        <a:t> </a:t>
                      </a:r>
                      <a:r>
                        <a:rPr lang="en-US" sz="1000" dirty="0" err="1">
                          <a:effectLst/>
                        </a:rPr>
                        <a:t>pelaksana</a:t>
                      </a:r>
                      <a:r>
                        <a:rPr lang="en-US" sz="1000" dirty="0">
                          <a:effectLst/>
                        </a:rPr>
                        <a:t> </a:t>
                      </a:r>
                      <a:r>
                        <a:rPr lang="en-US" sz="1000" dirty="0" err="1">
                          <a:effectLst/>
                        </a:rPr>
                        <a:t>pembangunan</a:t>
                      </a:r>
                      <a:r>
                        <a:rPr lang="en-US" sz="1000" dirty="0">
                          <a:effectLst/>
                        </a:rPr>
                        <a:t> </a:t>
                      </a:r>
                      <a:r>
                        <a:rPr lang="en-US" sz="1000" dirty="0" err="1">
                          <a:effectLst/>
                        </a:rPr>
                        <a:t>prasarana</a:t>
                      </a:r>
                      <a:r>
                        <a:rPr lang="en-US" sz="1000" dirty="0">
                          <a:effectLst/>
                        </a:rPr>
                        <a:t> </a:t>
                      </a:r>
                      <a:r>
                        <a:rPr lang="en-US" sz="1000" dirty="0" err="1">
                          <a:effectLst/>
                        </a:rPr>
                        <a:t>perkeretaapian</a:t>
                      </a:r>
                      <a:r>
                        <a:rPr lang="en-US" sz="1000" dirty="0">
                          <a:effectLst/>
                        </a:rPr>
                        <a:t>.</a:t>
                      </a:r>
                    </a:p>
                  </a:txBody>
                  <a:tcPr marL="10308" marR="1030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24476827"/>
                  </a:ext>
                </a:extLst>
              </a:tr>
              <a:tr h="417814">
                <a:tc>
                  <a:txBody>
                    <a:bodyPr/>
                    <a:lstStyle/>
                    <a:p>
                      <a:pPr marL="0" indent="0" algn="ctr">
                        <a:lnSpc>
                          <a:spcPct val="115000"/>
                        </a:lnSpc>
                        <a:spcAft>
                          <a:spcPts val="0"/>
                        </a:spcAft>
                        <a:tabLst>
                          <a:tab pos="270510" algn="l"/>
                        </a:tabLst>
                      </a:pPr>
                      <a:r>
                        <a:rPr lang="en-US" sz="1000" kern="1200" dirty="0">
                          <a:effectLst/>
                        </a:rPr>
                        <a:t>7</a:t>
                      </a:r>
                      <a:endParaRPr lang="en-US" sz="1000" kern="1200" dirty="0">
                        <a:solidFill>
                          <a:schemeClr val="tx1"/>
                        </a:solidFill>
                        <a:effectLst/>
                        <a:latin typeface="+mj-lt"/>
                        <a:ea typeface="+mn-ea"/>
                        <a:cs typeface="+mn-cs"/>
                      </a:endParaRPr>
                    </a:p>
                  </a:txBody>
                  <a:tcPr marL="10308" marR="1030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nSpc>
                          <a:spcPct val="115000"/>
                        </a:lnSpc>
                        <a:spcAft>
                          <a:spcPts val="0"/>
                        </a:spcAft>
                        <a:tabLst>
                          <a:tab pos="270510" algn="l"/>
                        </a:tabLst>
                      </a:pPr>
                      <a:r>
                        <a:rPr lang="en-US" sz="1000" kern="1200" dirty="0" err="1">
                          <a:effectLst/>
                        </a:rPr>
                        <a:t>Kecelakaan</a:t>
                      </a:r>
                      <a:r>
                        <a:rPr lang="en-US" sz="1000" kern="1200" dirty="0">
                          <a:effectLst/>
                        </a:rPr>
                        <a:t> </a:t>
                      </a:r>
                      <a:r>
                        <a:rPr lang="en-US" sz="1000" kern="1200" dirty="0" err="1">
                          <a:effectLst/>
                        </a:rPr>
                        <a:t>Kereta</a:t>
                      </a:r>
                      <a:r>
                        <a:rPr lang="en-US" sz="1000" kern="1200" dirty="0">
                          <a:effectLst/>
                        </a:rPr>
                        <a:t> </a:t>
                      </a:r>
                      <a:r>
                        <a:rPr lang="en-US" sz="1000" kern="1200" dirty="0" err="1">
                          <a:effectLst/>
                        </a:rPr>
                        <a:t>Api</a:t>
                      </a:r>
                      <a:endParaRPr lang="en-US" sz="1000" kern="1200" dirty="0">
                        <a:solidFill>
                          <a:schemeClr val="tx1"/>
                        </a:solidFill>
                        <a:effectLst/>
                        <a:latin typeface="+mj-lt"/>
                        <a:ea typeface="+mn-ea"/>
                        <a:cs typeface="+mn-cs"/>
                      </a:endParaRPr>
                    </a:p>
                  </a:txBody>
                  <a:tcPr marL="10308" marR="1030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just">
                        <a:lnSpc>
                          <a:spcPct val="115000"/>
                        </a:lnSpc>
                        <a:spcAft>
                          <a:spcPts val="0"/>
                        </a:spcAft>
                        <a:tabLst>
                          <a:tab pos="270510" algn="l"/>
                        </a:tabLst>
                      </a:pPr>
                      <a:r>
                        <a:rPr lang="en-US" sz="1000" dirty="0" err="1">
                          <a:effectLst/>
                        </a:rPr>
                        <a:t>Kecelakaan</a:t>
                      </a:r>
                      <a:r>
                        <a:rPr lang="en-US" sz="1000" dirty="0">
                          <a:effectLst/>
                        </a:rPr>
                        <a:t> </a:t>
                      </a:r>
                      <a:r>
                        <a:rPr lang="en-US" sz="1000" dirty="0" err="1">
                          <a:effectLst/>
                        </a:rPr>
                        <a:t>kereta</a:t>
                      </a:r>
                      <a:r>
                        <a:rPr lang="en-US" sz="1000" dirty="0">
                          <a:effectLst/>
                        </a:rPr>
                        <a:t> </a:t>
                      </a:r>
                      <a:r>
                        <a:rPr lang="en-US" sz="1000" dirty="0" err="1">
                          <a:effectLst/>
                        </a:rPr>
                        <a:t>api</a:t>
                      </a:r>
                      <a:r>
                        <a:rPr lang="en-US" sz="1000" dirty="0">
                          <a:effectLst/>
                        </a:rPr>
                        <a:t> yang </a:t>
                      </a:r>
                      <a:r>
                        <a:rPr lang="en-US" sz="1000" dirty="0" err="1">
                          <a:effectLst/>
                        </a:rPr>
                        <a:t>dimaksud</a:t>
                      </a:r>
                      <a:r>
                        <a:rPr lang="en-US" sz="1000" dirty="0">
                          <a:effectLst/>
                        </a:rPr>
                        <a:t> </a:t>
                      </a:r>
                      <a:r>
                        <a:rPr lang="en-US" sz="1000" dirty="0" err="1">
                          <a:effectLst/>
                        </a:rPr>
                        <a:t>dalam</a:t>
                      </a:r>
                      <a:r>
                        <a:rPr lang="en-US" sz="1000" baseline="0" dirty="0">
                          <a:effectLst/>
                        </a:rPr>
                        <a:t> </a:t>
                      </a:r>
                      <a:r>
                        <a:rPr lang="en-US" sz="1000" baseline="0" dirty="0" err="1">
                          <a:effectLst/>
                        </a:rPr>
                        <a:t>hal</a:t>
                      </a:r>
                      <a:r>
                        <a:rPr lang="en-US" sz="1000" baseline="0" dirty="0">
                          <a:effectLst/>
                        </a:rPr>
                        <a:t> </a:t>
                      </a:r>
                      <a:r>
                        <a:rPr lang="en-US" sz="1000" baseline="0" dirty="0" err="1">
                          <a:effectLst/>
                        </a:rPr>
                        <a:t>ini</a:t>
                      </a:r>
                      <a:r>
                        <a:rPr lang="en-US" sz="1000" baseline="0" dirty="0">
                          <a:effectLst/>
                        </a:rPr>
                        <a:t> </a:t>
                      </a:r>
                      <a:r>
                        <a:rPr lang="en-US" sz="1000" baseline="0" dirty="0" err="1">
                          <a:effectLst/>
                        </a:rPr>
                        <a:t>adalah</a:t>
                      </a:r>
                      <a:r>
                        <a:rPr lang="en-US" sz="1000" baseline="0" dirty="0">
                          <a:effectLst/>
                        </a:rPr>
                        <a:t> </a:t>
                      </a:r>
                      <a:r>
                        <a:rPr lang="en-US" sz="1000" baseline="0" dirty="0" err="1">
                          <a:effectLst/>
                        </a:rPr>
                        <a:t>kecelakaan</a:t>
                      </a:r>
                      <a:r>
                        <a:rPr lang="en-US" sz="1000" baseline="0" dirty="0">
                          <a:effectLst/>
                        </a:rPr>
                        <a:t> KA </a:t>
                      </a:r>
                      <a:r>
                        <a:rPr lang="en-US" sz="1000" baseline="0" dirty="0" err="1">
                          <a:effectLst/>
                        </a:rPr>
                        <a:t>dengan</a:t>
                      </a:r>
                      <a:r>
                        <a:rPr lang="en-US" sz="1000" baseline="0" dirty="0">
                          <a:effectLst/>
                        </a:rPr>
                        <a:t> KA, </a:t>
                      </a:r>
                      <a:r>
                        <a:rPr lang="en-US" sz="1000" baseline="0" dirty="0" err="1">
                          <a:effectLst/>
                        </a:rPr>
                        <a:t>terguling</a:t>
                      </a:r>
                      <a:r>
                        <a:rPr lang="en-US" sz="1000" baseline="0" dirty="0">
                          <a:effectLst/>
                        </a:rPr>
                        <a:t>, </a:t>
                      </a:r>
                      <a:r>
                        <a:rPr lang="en-US" sz="1000" baseline="0" dirty="0" err="1">
                          <a:effectLst/>
                        </a:rPr>
                        <a:t>anjlogan</a:t>
                      </a:r>
                      <a:r>
                        <a:rPr lang="en-US" sz="1000" baseline="0" dirty="0">
                          <a:effectLst/>
                        </a:rPr>
                        <a:t> </a:t>
                      </a:r>
                      <a:r>
                        <a:rPr lang="en-US" sz="1000" baseline="0" dirty="0" err="1">
                          <a:effectLst/>
                        </a:rPr>
                        <a:t>dan</a:t>
                      </a:r>
                      <a:r>
                        <a:rPr lang="en-US" sz="1000" baseline="0" dirty="0">
                          <a:effectLst/>
                        </a:rPr>
                        <a:t> lain-lain (</a:t>
                      </a:r>
                      <a:r>
                        <a:rPr lang="en-US" sz="1000" baseline="0" dirty="0" err="1">
                          <a:effectLst/>
                        </a:rPr>
                        <a:t>terbakar</a:t>
                      </a:r>
                      <a:r>
                        <a:rPr lang="en-US" sz="1000" baseline="0" dirty="0">
                          <a:effectLst/>
                        </a:rPr>
                        <a:t> </a:t>
                      </a:r>
                      <a:r>
                        <a:rPr lang="en-US" sz="1000" baseline="0" dirty="0" err="1">
                          <a:effectLst/>
                        </a:rPr>
                        <a:t>dan</a:t>
                      </a:r>
                      <a:r>
                        <a:rPr lang="en-US" sz="1000" baseline="0" dirty="0">
                          <a:effectLst/>
                        </a:rPr>
                        <a:t> </a:t>
                      </a:r>
                      <a:r>
                        <a:rPr lang="en-US" sz="1000" baseline="0" dirty="0" err="1">
                          <a:effectLst/>
                        </a:rPr>
                        <a:t>faktor</a:t>
                      </a:r>
                      <a:r>
                        <a:rPr lang="en-US" sz="1000" baseline="0" dirty="0">
                          <a:effectLst/>
                        </a:rPr>
                        <a:t> </a:t>
                      </a:r>
                      <a:r>
                        <a:rPr lang="en-US" sz="1000" baseline="0" dirty="0" err="1">
                          <a:effectLst/>
                        </a:rPr>
                        <a:t>alam</a:t>
                      </a:r>
                      <a:r>
                        <a:rPr lang="en-US" sz="1000" baseline="0" dirty="0">
                          <a:effectLst/>
                        </a:rPr>
                        <a:t>)</a:t>
                      </a:r>
                      <a:endParaRPr lang="en-US" sz="1000" dirty="0">
                        <a:effectLst/>
                        <a:latin typeface="+mj-lt"/>
                        <a:ea typeface="Calibri" panose="020F0502020204030204" pitchFamily="34" charset="0"/>
                        <a:cs typeface="Times New Roman" panose="02020603050405020304" pitchFamily="18" charset="0"/>
                      </a:endParaRPr>
                    </a:p>
                  </a:txBody>
                  <a:tcPr marL="10308" marR="1030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3755071"/>
                  </a:ext>
                </a:extLst>
              </a:tr>
            </a:tbl>
          </a:graphicData>
        </a:graphic>
      </p:graphicFrame>
      <p:sp>
        <p:nvSpPr>
          <p:cNvPr id="4" name="Slide Number Placeholder 2">
            <a:extLst>
              <a:ext uri="{FF2B5EF4-FFF2-40B4-BE49-F238E27FC236}">
                <a16:creationId xmlns:a16="http://schemas.microsoft.com/office/drawing/2014/main" id="{B319D945-A48C-4635-8B9A-E88B33877308}"/>
              </a:ext>
            </a:extLst>
          </p:cNvPr>
          <p:cNvSpPr>
            <a:spLocks noGrp="1"/>
          </p:cNvSpPr>
          <p:nvPr/>
        </p:nvSpPr>
        <p:spPr>
          <a:xfrm>
            <a:off x="7113276" y="5006975"/>
            <a:ext cx="446405" cy="251460"/>
          </a:xfrm>
          <a:prstGeom prst="rect">
            <a:avLst/>
          </a:prstGeom>
          <a:solidFill>
            <a:srgbClr val="F9BE19"/>
          </a:solidFill>
        </p:spPr>
        <p:txBody>
          <a:bodyPr vert="horz" lIns="91365" tIns="45684" rIns="91365" bIns="45684"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32">
              <a:defRPr/>
            </a:pPr>
            <a:fld id="{05502A5B-6024-440D-A5A9-5A109256076E}" type="slidenum">
              <a:rPr lang="en-US" b="1">
                <a:solidFill>
                  <a:schemeClr val="tx1"/>
                </a:solidFill>
                <a:latin typeface="Calibri" panose="020F0502020204030204"/>
              </a:rPr>
              <a:pPr defTabSz="913632">
                <a:defRPr/>
              </a:pPr>
              <a:t>38</a:t>
            </a:fld>
            <a:endParaRPr lang="en-US" b="1">
              <a:solidFill>
                <a:schemeClr val="tx1"/>
              </a:solidFill>
              <a:latin typeface="Calibri" panose="020F0502020204030204"/>
            </a:endParaRPr>
          </a:p>
        </p:txBody>
      </p:sp>
    </p:spTree>
    <p:extLst>
      <p:ext uri="{BB962C8B-B14F-4D97-AF65-F5344CB8AC3E}">
        <p14:creationId xmlns:p14="http://schemas.microsoft.com/office/powerpoint/2010/main" val="8493138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58126" y="918705"/>
          <a:ext cx="6940069" cy="3445727"/>
        </p:xfrm>
        <a:graphic>
          <a:graphicData uri="http://schemas.openxmlformats.org/drawingml/2006/table">
            <a:tbl>
              <a:tblPr firstRow="1">
                <a:tableStyleId>{21E4AEA4-8DFA-4A89-87EB-49C32662AFE0}</a:tableStyleId>
              </a:tblPr>
              <a:tblGrid>
                <a:gridCol w="332794">
                  <a:extLst>
                    <a:ext uri="{9D8B030D-6E8A-4147-A177-3AD203B41FA5}">
                      <a16:colId xmlns:a16="http://schemas.microsoft.com/office/drawing/2014/main" val="20000"/>
                    </a:ext>
                  </a:extLst>
                </a:gridCol>
                <a:gridCol w="1138416">
                  <a:extLst>
                    <a:ext uri="{9D8B030D-6E8A-4147-A177-3AD203B41FA5}">
                      <a16:colId xmlns:a16="http://schemas.microsoft.com/office/drawing/2014/main" val="20001"/>
                    </a:ext>
                  </a:extLst>
                </a:gridCol>
                <a:gridCol w="1361634">
                  <a:extLst>
                    <a:ext uri="{9D8B030D-6E8A-4147-A177-3AD203B41FA5}">
                      <a16:colId xmlns:a16="http://schemas.microsoft.com/office/drawing/2014/main" val="20002"/>
                    </a:ext>
                  </a:extLst>
                </a:gridCol>
                <a:gridCol w="4107225">
                  <a:extLst>
                    <a:ext uri="{9D8B030D-6E8A-4147-A177-3AD203B41FA5}">
                      <a16:colId xmlns:a16="http://schemas.microsoft.com/office/drawing/2014/main" val="20003"/>
                    </a:ext>
                  </a:extLst>
                </a:gridCol>
              </a:tblGrid>
              <a:tr h="276834">
                <a:tc>
                  <a:txBody>
                    <a:bodyPr/>
                    <a:lstStyle/>
                    <a:p>
                      <a:pPr algn="ctr">
                        <a:lnSpc>
                          <a:spcPct val="107000"/>
                        </a:lnSpc>
                        <a:spcAft>
                          <a:spcPts val="0"/>
                        </a:spcAft>
                      </a:pPr>
                      <a:r>
                        <a:rPr lang="en-ID" sz="800" dirty="0">
                          <a:effectLst/>
                        </a:rPr>
                        <a:t>NO</a:t>
                      </a:r>
                      <a:endParaRPr lang="en-US" sz="800" dirty="0">
                        <a:effectLst/>
                        <a:latin typeface="Calibri"/>
                        <a:ea typeface="Calibri"/>
                        <a:cs typeface="Times New Roman"/>
                      </a:endParaRPr>
                    </a:p>
                  </a:txBody>
                  <a:tcPr marL="25227" marR="252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n-ID" sz="800" dirty="0">
                          <a:effectLst/>
                        </a:rPr>
                        <a:t>SASARAN KEGIATAN</a:t>
                      </a:r>
                      <a:endParaRPr lang="en-US" sz="800" dirty="0">
                        <a:effectLst/>
                        <a:latin typeface="Calibri"/>
                        <a:ea typeface="Calibri"/>
                        <a:cs typeface="Times New Roman"/>
                      </a:endParaRPr>
                    </a:p>
                  </a:txBody>
                  <a:tcPr marL="25227" marR="252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n-ID" sz="800" dirty="0">
                          <a:effectLst/>
                        </a:rPr>
                        <a:t>INDIKATOR </a:t>
                      </a:r>
                    </a:p>
                    <a:p>
                      <a:pPr algn="ctr">
                        <a:lnSpc>
                          <a:spcPct val="107000"/>
                        </a:lnSpc>
                        <a:spcAft>
                          <a:spcPts val="0"/>
                        </a:spcAft>
                      </a:pPr>
                      <a:r>
                        <a:rPr lang="en-ID" sz="800" dirty="0">
                          <a:effectLst/>
                        </a:rPr>
                        <a:t>KINERJA KEGIATAN</a:t>
                      </a:r>
                      <a:endParaRPr lang="en-US" sz="800" dirty="0">
                        <a:effectLst/>
                        <a:latin typeface="Calibri"/>
                        <a:ea typeface="Calibri"/>
                        <a:cs typeface="Times New Roman"/>
                      </a:endParaRPr>
                    </a:p>
                  </a:txBody>
                  <a:tcPr marL="25227" marR="252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n-ID" sz="800" dirty="0">
                          <a:effectLst/>
                        </a:rPr>
                        <a:t>TATA CARA PERHITUNGAN</a:t>
                      </a:r>
                      <a:endParaRPr lang="en-US" sz="800" dirty="0">
                        <a:effectLst/>
                        <a:latin typeface="Calibri"/>
                        <a:ea typeface="Calibri"/>
                        <a:cs typeface="Times New Roman"/>
                      </a:endParaRPr>
                    </a:p>
                  </a:txBody>
                  <a:tcPr marL="25227" marR="252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025904">
                <a:tc>
                  <a:txBody>
                    <a:bodyPr/>
                    <a:lstStyle/>
                    <a:p>
                      <a:pPr algn="ctr">
                        <a:lnSpc>
                          <a:spcPct val="115000"/>
                        </a:lnSpc>
                        <a:spcAft>
                          <a:spcPts val="0"/>
                        </a:spcAft>
                        <a:tabLst>
                          <a:tab pos="4229100" algn="l"/>
                          <a:tab pos="4457700" algn="l"/>
                        </a:tabLst>
                      </a:pPr>
                      <a:r>
                        <a:rPr lang="en-ID" sz="800" dirty="0">
                          <a:effectLst/>
                        </a:rPr>
                        <a:t>1.</a:t>
                      </a:r>
                      <a:endParaRPr lang="en-US" sz="800" dirty="0">
                        <a:effectLst/>
                        <a:latin typeface="Calibri"/>
                        <a:ea typeface="Calibri"/>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tabLst>
                          <a:tab pos="4229100" algn="l"/>
                          <a:tab pos="4457700" algn="l"/>
                        </a:tabLst>
                      </a:pPr>
                      <a:r>
                        <a:rPr lang="en-ID" sz="800" dirty="0" err="1">
                          <a:effectLst/>
                        </a:rPr>
                        <a:t>Tersusunnya</a:t>
                      </a:r>
                      <a:r>
                        <a:rPr lang="en-ID" sz="800" dirty="0">
                          <a:effectLst/>
                        </a:rPr>
                        <a:t> </a:t>
                      </a:r>
                      <a:r>
                        <a:rPr lang="en-ID" sz="800" dirty="0" err="1">
                          <a:effectLst/>
                        </a:rPr>
                        <a:t>Kebijakan</a:t>
                      </a:r>
                      <a:r>
                        <a:rPr lang="en-ID" sz="800" dirty="0">
                          <a:effectLst/>
                        </a:rPr>
                        <a:t> </a:t>
                      </a:r>
                      <a:r>
                        <a:rPr lang="en-ID" sz="800" dirty="0" err="1">
                          <a:effectLst/>
                        </a:rPr>
                        <a:t>Pembinaan</a:t>
                      </a:r>
                      <a:r>
                        <a:rPr lang="en-ID" sz="800" dirty="0">
                          <a:effectLst/>
                        </a:rPr>
                        <a:t> </a:t>
                      </a:r>
                      <a:r>
                        <a:rPr lang="en-ID" sz="800" dirty="0" err="1">
                          <a:effectLst/>
                        </a:rPr>
                        <a:t>dan</a:t>
                      </a:r>
                      <a:r>
                        <a:rPr lang="en-ID" sz="800" dirty="0">
                          <a:effectLst/>
                        </a:rPr>
                        <a:t> </a:t>
                      </a:r>
                      <a:r>
                        <a:rPr lang="en-ID" sz="800" dirty="0" err="1">
                          <a:effectLst/>
                        </a:rPr>
                        <a:t>Peningkatan</a:t>
                      </a:r>
                      <a:r>
                        <a:rPr lang="en-ID" sz="800" dirty="0">
                          <a:effectLst/>
                        </a:rPr>
                        <a:t> </a:t>
                      </a:r>
                      <a:r>
                        <a:rPr lang="en-ID" sz="800" dirty="0" err="1">
                          <a:effectLst/>
                        </a:rPr>
                        <a:t>Perkeretaapian</a:t>
                      </a:r>
                      <a:endParaRPr lang="en-US" sz="800" dirty="0">
                        <a:effectLst/>
                        <a:latin typeface="Calibri"/>
                        <a:ea typeface="Calibri"/>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pPr>
                      <a:r>
                        <a:rPr lang="en-US" sz="800" dirty="0" err="1">
                          <a:effectLst/>
                        </a:rPr>
                        <a:t>Persentase</a:t>
                      </a:r>
                      <a:r>
                        <a:rPr lang="en-US" sz="800" dirty="0">
                          <a:effectLst/>
                        </a:rPr>
                        <a:t> </a:t>
                      </a:r>
                      <a:r>
                        <a:rPr lang="en-US" sz="800" dirty="0" err="1">
                          <a:effectLst/>
                        </a:rPr>
                        <a:t>rekomendasi</a:t>
                      </a:r>
                      <a:r>
                        <a:rPr lang="en-US" sz="800" dirty="0">
                          <a:effectLst/>
                        </a:rPr>
                        <a:t> </a:t>
                      </a:r>
                      <a:r>
                        <a:rPr lang="en-US" sz="800" dirty="0" err="1">
                          <a:effectLst/>
                        </a:rPr>
                        <a:t>kebijakan</a:t>
                      </a:r>
                      <a:r>
                        <a:rPr lang="en-US" sz="800" dirty="0">
                          <a:effectLst/>
                        </a:rPr>
                        <a:t> </a:t>
                      </a:r>
                      <a:r>
                        <a:rPr lang="en-US" sz="800" dirty="0" err="1">
                          <a:effectLst/>
                        </a:rPr>
                        <a:t>pembinaan</a:t>
                      </a:r>
                      <a:r>
                        <a:rPr lang="en-US" sz="800" dirty="0">
                          <a:effectLst/>
                        </a:rPr>
                        <a:t> </a:t>
                      </a:r>
                      <a:r>
                        <a:rPr lang="en-US" sz="800" dirty="0" err="1">
                          <a:effectLst/>
                        </a:rPr>
                        <a:t>dan</a:t>
                      </a:r>
                      <a:r>
                        <a:rPr lang="en-US" sz="800" dirty="0">
                          <a:effectLst/>
                        </a:rPr>
                        <a:t> </a:t>
                      </a:r>
                      <a:r>
                        <a:rPr lang="en-US" sz="800" dirty="0" err="1">
                          <a:effectLst/>
                        </a:rPr>
                        <a:t>peningkatan</a:t>
                      </a:r>
                      <a:r>
                        <a:rPr lang="en-US" sz="800" dirty="0">
                          <a:effectLst/>
                        </a:rPr>
                        <a:t> </a:t>
                      </a:r>
                      <a:r>
                        <a:rPr lang="en-US" sz="800" dirty="0" err="1">
                          <a:effectLst/>
                        </a:rPr>
                        <a:t>konektivitas</a:t>
                      </a:r>
                      <a:r>
                        <a:rPr lang="en-US" sz="800" dirty="0">
                          <a:effectLst/>
                        </a:rPr>
                        <a:t> </a:t>
                      </a:r>
                      <a:r>
                        <a:rPr lang="en-US" sz="800" dirty="0" err="1">
                          <a:effectLst/>
                        </a:rPr>
                        <a:t>perkeretaapian</a:t>
                      </a:r>
                      <a:r>
                        <a:rPr lang="en-US" sz="800" dirty="0">
                          <a:effectLst/>
                        </a:rPr>
                        <a:t> yang </a:t>
                      </a:r>
                      <a:r>
                        <a:rPr lang="en-US" sz="800" dirty="0" err="1">
                          <a:effectLst/>
                        </a:rPr>
                        <a:t>telah</a:t>
                      </a:r>
                      <a:r>
                        <a:rPr lang="en-US" sz="800" dirty="0">
                          <a:effectLst/>
                        </a:rPr>
                        <a:t> </a:t>
                      </a:r>
                      <a:r>
                        <a:rPr lang="en-US" sz="800" dirty="0" err="1">
                          <a:effectLst/>
                        </a:rPr>
                        <a:t>ditindaklanjuti</a:t>
                      </a:r>
                      <a:endParaRPr lang="en-US" sz="800" dirty="0">
                        <a:effectLst/>
                        <a:latin typeface="Calibri"/>
                        <a:ea typeface="Times New Roman"/>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15000"/>
                        </a:lnSpc>
                        <a:spcAft>
                          <a:spcPts val="0"/>
                        </a:spcAft>
                      </a:pPr>
                      <a:r>
                        <a:rPr lang="en-US" sz="800" dirty="0" err="1">
                          <a:effectLst/>
                        </a:rPr>
                        <a:t>Perbandingan</a:t>
                      </a:r>
                      <a:r>
                        <a:rPr lang="en-US" sz="800" dirty="0">
                          <a:effectLst/>
                        </a:rPr>
                        <a:t> </a:t>
                      </a:r>
                      <a:r>
                        <a:rPr lang="en-US" sz="800" dirty="0" err="1">
                          <a:effectLst/>
                        </a:rPr>
                        <a:t>antara</a:t>
                      </a:r>
                      <a:r>
                        <a:rPr lang="en-US" sz="800" dirty="0">
                          <a:effectLst/>
                        </a:rPr>
                        <a:t> </a:t>
                      </a:r>
                      <a:r>
                        <a:rPr lang="en-US" sz="800" dirty="0" err="1">
                          <a:effectLst/>
                        </a:rPr>
                        <a:t>jumlah</a:t>
                      </a:r>
                      <a:r>
                        <a:rPr lang="en-US" sz="800" dirty="0">
                          <a:effectLst/>
                        </a:rPr>
                        <a:t> </a:t>
                      </a:r>
                      <a:r>
                        <a:rPr lang="en-US" sz="800" dirty="0" err="1">
                          <a:effectLst/>
                        </a:rPr>
                        <a:t>rekomendasi</a:t>
                      </a:r>
                      <a:r>
                        <a:rPr lang="en-US" sz="800" dirty="0">
                          <a:effectLst/>
                        </a:rPr>
                        <a:t> </a:t>
                      </a:r>
                      <a:r>
                        <a:rPr lang="en-US" sz="800" dirty="0" err="1">
                          <a:effectLst/>
                        </a:rPr>
                        <a:t>kebijakan</a:t>
                      </a:r>
                      <a:r>
                        <a:rPr lang="en-US" sz="800" dirty="0">
                          <a:effectLst/>
                        </a:rPr>
                        <a:t> yang </a:t>
                      </a:r>
                      <a:r>
                        <a:rPr lang="en-US" sz="800" dirty="0" err="1">
                          <a:effectLst/>
                        </a:rPr>
                        <a:t>ditindaklanjuti</a:t>
                      </a:r>
                      <a:r>
                        <a:rPr lang="en-US" sz="800" dirty="0">
                          <a:effectLst/>
                        </a:rPr>
                        <a:t>/</a:t>
                      </a:r>
                      <a:r>
                        <a:rPr lang="en-US" sz="800" dirty="0" err="1">
                          <a:effectLst/>
                        </a:rPr>
                        <a:t>dilegalkan</a:t>
                      </a:r>
                      <a:r>
                        <a:rPr lang="en-US" sz="800" dirty="0">
                          <a:effectLst/>
                        </a:rPr>
                        <a:t> </a:t>
                      </a:r>
                      <a:r>
                        <a:rPr lang="en-US" sz="800" dirty="0" err="1">
                          <a:effectLst/>
                        </a:rPr>
                        <a:t>dengan</a:t>
                      </a:r>
                      <a:r>
                        <a:rPr lang="en-US" sz="800" dirty="0">
                          <a:effectLst/>
                        </a:rPr>
                        <a:t> </a:t>
                      </a:r>
                      <a:r>
                        <a:rPr lang="en-US" sz="800" dirty="0" err="1">
                          <a:effectLst/>
                        </a:rPr>
                        <a:t>jumlah</a:t>
                      </a:r>
                      <a:r>
                        <a:rPr lang="en-US" sz="800" dirty="0">
                          <a:effectLst/>
                        </a:rPr>
                        <a:t> </a:t>
                      </a:r>
                      <a:r>
                        <a:rPr lang="en-US" sz="800" dirty="0" err="1">
                          <a:effectLst/>
                        </a:rPr>
                        <a:t>rekomendasi</a:t>
                      </a:r>
                      <a:r>
                        <a:rPr lang="en-US" sz="800" dirty="0">
                          <a:effectLst/>
                        </a:rPr>
                        <a:t> </a:t>
                      </a:r>
                      <a:r>
                        <a:rPr lang="en-US" sz="800" dirty="0" err="1">
                          <a:effectLst/>
                        </a:rPr>
                        <a:t>kebijakan</a:t>
                      </a:r>
                      <a:r>
                        <a:rPr lang="en-US" sz="800" dirty="0">
                          <a:effectLst/>
                        </a:rPr>
                        <a:t> yang </a:t>
                      </a:r>
                      <a:r>
                        <a:rPr lang="en-US" sz="800" dirty="0" err="1">
                          <a:effectLst/>
                        </a:rPr>
                        <a:t>disusun</a:t>
                      </a:r>
                      <a:r>
                        <a:rPr lang="en-US" sz="800" dirty="0">
                          <a:effectLst/>
                        </a:rPr>
                        <a:t> 5 </a:t>
                      </a:r>
                      <a:r>
                        <a:rPr lang="en-US" sz="800" dirty="0" err="1">
                          <a:effectLst/>
                        </a:rPr>
                        <a:t>tahun</a:t>
                      </a:r>
                      <a:r>
                        <a:rPr lang="en-US" sz="800" dirty="0">
                          <a:effectLst/>
                        </a:rPr>
                        <a:t> </a:t>
                      </a:r>
                      <a:r>
                        <a:rPr lang="en-US" sz="800" dirty="0" err="1">
                          <a:effectLst/>
                        </a:rPr>
                        <a:t>terakhir</a:t>
                      </a:r>
                      <a:endParaRPr lang="en-US" sz="800" dirty="0">
                        <a:effectLst/>
                      </a:endParaRPr>
                    </a:p>
                    <a:p>
                      <a:pPr algn="just">
                        <a:lnSpc>
                          <a:spcPct val="115000"/>
                        </a:lnSpc>
                        <a:spcAft>
                          <a:spcPts val="0"/>
                        </a:spcAft>
                      </a:pPr>
                      <a:endParaRPr lang="en-US" sz="800" dirty="0">
                        <a:effectLst/>
                      </a:endParaRPr>
                    </a:p>
                    <a:p>
                      <a:pPr>
                        <a:lnSpc>
                          <a:spcPct val="107000"/>
                        </a:lnSpc>
                        <a:spcAft>
                          <a:spcPts val="800"/>
                        </a:spcAft>
                      </a:pPr>
                      <a:r>
                        <a:rPr lang="en-US" sz="800" dirty="0">
                          <a:effectLst/>
                        </a:rPr>
                        <a:t> </a:t>
                      </a:r>
                      <a:endParaRPr lang="en-US" sz="800" dirty="0">
                        <a:effectLst/>
                        <a:latin typeface="Calibri"/>
                        <a:ea typeface="Times New Roman"/>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025904">
                <a:tc>
                  <a:txBody>
                    <a:bodyPr/>
                    <a:lstStyle/>
                    <a:p>
                      <a:pPr algn="ctr">
                        <a:lnSpc>
                          <a:spcPct val="115000"/>
                        </a:lnSpc>
                        <a:spcAft>
                          <a:spcPts val="0"/>
                        </a:spcAft>
                        <a:tabLst>
                          <a:tab pos="4229100" algn="l"/>
                          <a:tab pos="4457700" algn="l"/>
                        </a:tabLst>
                      </a:pPr>
                      <a:br>
                        <a:rPr lang="en-US" sz="800">
                          <a:effectLst/>
                        </a:rPr>
                      </a:br>
                      <a:r>
                        <a:rPr lang="en-ID" sz="800">
                          <a:effectLst/>
                        </a:rPr>
                        <a:t>2.</a:t>
                      </a:r>
                      <a:endParaRPr lang="en-US" sz="800">
                        <a:effectLst/>
                        <a:latin typeface="Calibri"/>
                        <a:ea typeface="Calibri"/>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tabLst>
                          <a:tab pos="4229100" algn="l"/>
                          <a:tab pos="4457700" algn="l"/>
                        </a:tabLst>
                      </a:pPr>
                      <a:r>
                        <a:rPr lang="en-ID" sz="800" dirty="0" err="1">
                          <a:effectLst/>
                        </a:rPr>
                        <a:t>Terlaksananya</a:t>
                      </a:r>
                      <a:r>
                        <a:rPr lang="en-ID" sz="800" dirty="0">
                          <a:effectLst/>
                        </a:rPr>
                        <a:t> </a:t>
                      </a:r>
                      <a:r>
                        <a:rPr lang="en-ID" sz="800" dirty="0" err="1">
                          <a:effectLst/>
                        </a:rPr>
                        <a:t>Perumusan</a:t>
                      </a:r>
                      <a:r>
                        <a:rPr lang="en-ID" sz="800" dirty="0">
                          <a:effectLst/>
                        </a:rPr>
                        <a:t> </a:t>
                      </a:r>
                      <a:r>
                        <a:rPr lang="en-ID" sz="800" dirty="0" err="1">
                          <a:effectLst/>
                        </a:rPr>
                        <a:t>Regulasi</a:t>
                      </a:r>
                      <a:r>
                        <a:rPr lang="en-ID" sz="800" dirty="0">
                          <a:effectLst/>
                        </a:rPr>
                        <a:t> </a:t>
                      </a:r>
                      <a:r>
                        <a:rPr lang="en-ID" sz="800" dirty="0" err="1">
                          <a:effectLst/>
                        </a:rPr>
                        <a:t>dan</a:t>
                      </a:r>
                      <a:r>
                        <a:rPr lang="en-ID" sz="800" dirty="0">
                          <a:effectLst/>
                        </a:rPr>
                        <a:t> </a:t>
                      </a:r>
                      <a:r>
                        <a:rPr lang="en-ID" sz="800" dirty="0" err="1">
                          <a:effectLst/>
                        </a:rPr>
                        <a:t>Kebijakan</a:t>
                      </a:r>
                      <a:r>
                        <a:rPr lang="en-ID" sz="800" dirty="0">
                          <a:effectLst/>
                        </a:rPr>
                        <a:t> </a:t>
                      </a:r>
                      <a:r>
                        <a:rPr lang="en-ID" sz="800" dirty="0" err="1">
                          <a:effectLst/>
                        </a:rPr>
                        <a:t>dalam</a:t>
                      </a:r>
                      <a:r>
                        <a:rPr lang="en-ID" sz="800" dirty="0">
                          <a:effectLst/>
                        </a:rPr>
                        <a:t> </a:t>
                      </a:r>
                      <a:r>
                        <a:rPr lang="en-ID" sz="800" dirty="0" err="1">
                          <a:effectLst/>
                        </a:rPr>
                        <a:t>Penyelenggaraan</a:t>
                      </a:r>
                      <a:r>
                        <a:rPr lang="en-ID" sz="800" dirty="0">
                          <a:effectLst/>
                        </a:rPr>
                        <a:t> </a:t>
                      </a:r>
                      <a:r>
                        <a:rPr lang="en-ID" sz="800" dirty="0" err="1">
                          <a:effectLst/>
                        </a:rPr>
                        <a:t>Perkeretaapian</a:t>
                      </a:r>
                      <a:endParaRPr lang="en-US" sz="800" dirty="0">
                        <a:effectLst/>
                        <a:latin typeface="Calibri"/>
                        <a:ea typeface="Calibri"/>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pPr>
                      <a:r>
                        <a:rPr lang="nn-NO" sz="800" dirty="0">
                          <a:effectLst/>
                        </a:rPr>
                        <a:t>Persentase pencapaian target legalisasi (Jumlah rancangan dan peraturan perundangan) di bidang perkeretaapian</a:t>
                      </a:r>
                      <a:endParaRPr lang="en-US" sz="800" dirty="0">
                        <a:effectLst/>
                        <a:latin typeface="Calibri"/>
                        <a:ea typeface="Times New Roman"/>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15000"/>
                        </a:lnSpc>
                        <a:spcAft>
                          <a:spcPts val="0"/>
                        </a:spcAft>
                      </a:pPr>
                      <a:r>
                        <a:rPr lang="nn-NO" sz="800" dirty="0">
                          <a:effectLst/>
                        </a:rPr>
                        <a:t>Perbandingan antara jumlah capaian legalisasi dibagi dengan jumlah target legalisasi bidang perkeretaapian</a:t>
                      </a:r>
                    </a:p>
                    <a:p>
                      <a:pPr>
                        <a:lnSpc>
                          <a:spcPct val="115000"/>
                        </a:lnSpc>
                        <a:spcAft>
                          <a:spcPts val="0"/>
                        </a:spcAft>
                      </a:pPr>
                      <a:endParaRPr lang="en-US" sz="800" dirty="0">
                        <a:effectLst/>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117085">
                <a:tc>
                  <a:txBody>
                    <a:bodyPr/>
                    <a:lstStyle/>
                    <a:p>
                      <a:pPr algn="ctr">
                        <a:lnSpc>
                          <a:spcPct val="115000"/>
                        </a:lnSpc>
                        <a:spcAft>
                          <a:spcPts val="0"/>
                        </a:spcAft>
                        <a:tabLst>
                          <a:tab pos="4229100" algn="l"/>
                          <a:tab pos="4457700" algn="l"/>
                        </a:tabLst>
                      </a:pPr>
                      <a:br>
                        <a:rPr lang="en-US" sz="800">
                          <a:effectLst/>
                        </a:rPr>
                      </a:br>
                      <a:r>
                        <a:rPr lang="en-ID" sz="800">
                          <a:effectLst/>
                        </a:rPr>
                        <a:t>3.</a:t>
                      </a:r>
                      <a:endParaRPr lang="en-US" sz="800">
                        <a:effectLst/>
                        <a:latin typeface="Calibri"/>
                        <a:ea typeface="Calibri"/>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tabLst>
                          <a:tab pos="4229100" algn="l"/>
                          <a:tab pos="4457700" algn="l"/>
                        </a:tabLst>
                      </a:pPr>
                      <a:r>
                        <a:rPr lang="id-ID" sz="800">
                          <a:effectLst/>
                        </a:rPr>
                        <a:t>Tersedianya SDM Perkeretaapian </a:t>
                      </a:r>
                      <a:r>
                        <a:rPr lang="en-ID" sz="800">
                          <a:effectLst/>
                        </a:rPr>
                        <a:t>yang </a:t>
                      </a:r>
                      <a:r>
                        <a:rPr lang="id-ID" sz="800">
                          <a:effectLst/>
                        </a:rPr>
                        <a:t>Berkompeten dan Profesional</a:t>
                      </a:r>
                      <a:endParaRPr lang="en-US" sz="800">
                        <a:effectLst/>
                        <a:latin typeface="Calibri"/>
                        <a:ea typeface="Calibri"/>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pPr>
                      <a:r>
                        <a:rPr lang="en-US" sz="800">
                          <a:effectLst/>
                        </a:rPr>
                        <a:t>Persentase</a:t>
                      </a:r>
                      <a:r>
                        <a:rPr lang="id-ID" sz="800">
                          <a:effectLst/>
                        </a:rPr>
                        <a:t> ASN Ditjen Perkeretaapian yang Memiliki Sertifikat Kompetensi/ Keahlian Tertentu</a:t>
                      </a:r>
                      <a:endParaRPr lang="en-US" sz="800">
                        <a:effectLst/>
                        <a:latin typeface="Calibri"/>
                        <a:ea typeface="Times New Roman"/>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15000"/>
                        </a:lnSpc>
                        <a:spcAft>
                          <a:spcPts val="0"/>
                        </a:spcAft>
                      </a:pPr>
                      <a:r>
                        <a:rPr lang="nn-NO" sz="800" dirty="0">
                          <a:effectLst/>
                        </a:rPr>
                        <a:t>Perbandingan antara jumlah ASN Ditjen Perkeretaapian yang memiliki kertifikat kompetensi/keahlian tertentu dibagi dengan jumlah ASN Ditjen Perkeretaapian</a:t>
                      </a:r>
                      <a:r>
                        <a:rPr lang="en-US" sz="800" dirty="0">
                          <a:effectLst/>
                        </a:rPr>
                        <a:t> </a:t>
                      </a:r>
                    </a:p>
                    <a:p>
                      <a:pPr algn="just">
                        <a:lnSpc>
                          <a:spcPct val="115000"/>
                        </a:lnSpc>
                        <a:spcAft>
                          <a:spcPts val="0"/>
                        </a:spcAft>
                      </a:pPr>
                      <a:r>
                        <a:rPr lang="en-US" sz="800" dirty="0">
                          <a:effectLst/>
                        </a:rPr>
                        <a:t> </a:t>
                      </a:r>
                    </a:p>
                    <a:p>
                      <a:pPr algn="just">
                        <a:lnSpc>
                          <a:spcPct val="115000"/>
                        </a:lnSpc>
                        <a:spcAft>
                          <a:spcPts val="0"/>
                        </a:spcAft>
                      </a:pPr>
                      <a:r>
                        <a:rPr lang="en-US" sz="800" dirty="0">
                          <a:effectLst/>
                        </a:rPr>
                        <a:t> </a:t>
                      </a:r>
                      <a:endParaRPr lang="en-US" sz="800" dirty="0">
                        <a:effectLst/>
                        <a:latin typeface="Calibri"/>
                        <a:ea typeface="Times New Roman"/>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
        <p:nvSpPr>
          <p:cNvPr id="3" name="Text Box 117"/>
          <p:cNvSpPr txBox="1">
            <a:spLocks noChangeArrowheads="1"/>
          </p:cNvSpPr>
          <p:nvPr/>
        </p:nvSpPr>
        <p:spPr bwMode="auto">
          <a:xfrm>
            <a:off x="3918628" y="1669630"/>
            <a:ext cx="392748" cy="177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6698" tIns="28349" rIns="56698" bIns="28349" numCol="1" anchor="t" anchorCtr="0" compatLnSpc="1">
            <a:prstTxWarp prst="textNoShape">
              <a:avLst/>
            </a:prstTxWarp>
          </a:bodyPr>
          <a:lstStyle/>
          <a:p>
            <a:pPr defTabSz="567019" fontAlgn="base">
              <a:spcBef>
                <a:spcPct val="0"/>
              </a:spcBef>
              <a:spcAft>
                <a:spcPct val="0"/>
              </a:spcAft>
            </a:pPr>
            <a:endParaRPr lang="en-US" altLang="en-US" sz="700" i="1">
              <a:cs typeface="Arial" pitchFamily="34" charset="0"/>
            </a:endParaRPr>
          </a:p>
        </p:txBody>
      </p:sp>
      <p:sp>
        <p:nvSpPr>
          <p:cNvPr id="27" name="TextBox 2"/>
          <p:cNvSpPr txBox="1">
            <a:spLocks noChangeArrowheads="1"/>
          </p:cNvSpPr>
          <p:nvPr/>
        </p:nvSpPr>
        <p:spPr bwMode="auto">
          <a:xfrm>
            <a:off x="2648839" y="1651912"/>
            <a:ext cx="206710" cy="183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6698" tIns="28349" rIns="56698" bIns="28349" numCol="1" anchor="t" anchorCtr="0" compatLnSpc="1">
            <a:prstTxWarp prst="textNoShape">
              <a:avLst/>
            </a:prstTxWarp>
          </a:bodyPr>
          <a:lstStyle/>
          <a:p>
            <a:pPr defTabSz="567019" fontAlgn="base">
              <a:spcBef>
                <a:spcPct val="0"/>
              </a:spcBef>
              <a:spcAft>
                <a:spcPct val="0"/>
              </a:spcAft>
            </a:pPr>
            <a:endParaRPr lang="en-US" altLang="en-US" sz="700" i="1">
              <a:cs typeface="Arial" pitchFamily="34" charset="0"/>
            </a:endParaRPr>
          </a:p>
        </p:txBody>
      </p:sp>
      <p:grpSp>
        <p:nvGrpSpPr>
          <p:cNvPr id="17" name="Group 16"/>
          <p:cNvGrpSpPr/>
          <p:nvPr/>
        </p:nvGrpSpPr>
        <p:grpSpPr>
          <a:xfrm>
            <a:off x="3271527" y="1500948"/>
            <a:ext cx="3926668" cy="589194"/>
            <a:chOff x="4521486" y="1538950"/>
            <a:chExt cx="6149968" cy="950233"/>
          </a:xfrm>
        </p:grpSpPr>
        <p:sp>
          <p:nvSpPr>
            <p:cNvPr id="18" name="TextBox 31">
              <a:extLst>
                <a:ext uri="{FF2B5EF4-FFF2-40B4-BE49-F238E27FC236}">
                  <a16:creationId xmlns:a16="http://schemas.microsoft.com/office/drawing/2014/main" id="{00000000-0008-0000-0000-000034000000}"/>
                </a:ext>
              </a:extLst>
            </p:cNvPr>
            <p:cNvSpPr txBox="1"/>
            <p:nvPr/>
          </p:nvSpPr>
          <p:spPr>
            <a:xfrm>
              <a:off x="4521486" y="1573902"/>
              <a:ext cx="2520000" cy="50346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spcAft>
                  <a:spcPts val="186"/>
                </a:spcAft>
              </a:pPr>
              <a:r>
                <a:rPr lang="en-ID" sz="700" i="1" dirty="0" err="1">
                  <a:solidFill>
                    <a:schemeClr val="tx1"/>
                  </a:solidFill>
                </a:rPr>
                <a:t>Persentase</a:t>
              </a:r>
              <a:r>
                <a:rPr lang="en-ID" sz="700" i="1" dirty="0">
                  <a:solidFill>
                    <a:schemeClr val="tx1"/>
                  </a:solidFill>
                </a:rPr>
                <a:t> </a:t>
              </a:r>
              <a:r>
                <a:rPr lang="en-ID" sz="700" i="1" dirty="0" err="1">
                  <a:solidFill>
                    <a:schemeClr val="tx1"/>
                  </a:solidFill>
                </a:rPr>
                <a:t>rekomendasi</a:t>
              </a:r>
              <a:r>
                <a:rPr lang="en-ID" sz="700" i="1" dirty="0">
                  <a:solidFill>
                    <a:schemeClr val="tx1"/>
                  </a:solidFill>
                </a:rPr>
                <a:t> </a:t>
              </a:r>
              <a:r>
                <a:rPr lang="en-ID" sz="700" i="1" dirty="0" err="1">
                  <a:solidFill>
                    <a:schemeClr val="tx1"/>
                  </a:solidFill>
                </a:rPr>
                <a:t>kebijakan</a:t>
              </a:r>
              <a:r>
                <a:rPr lang="en-ID" sz="700" i="1" dirty="0">
                  <a:solidFill>
                    <a:schemeClr val="tx1"/>
                  </a:solidFill>
                </a:rPr>
                <a:t> </a:t>
              </a:r>
              <a:r>
                <a:rPr lang="en-ID" sz="700" i="1" dirty="0" err="1">
                  <a:solidFill>
                    <a:schemeClr val="tx1"/>
                  </a:solidFill>
                </a:rPr>
                <a:t>pembinaan</a:t>
              </a:r>
              <a:r>
                <a:rPr lang="en-ID" sz="700" i="1" dirty="0">
                  <a:solidFill>
                    <a:schemeClr val="tx1"/>
                  </a:solidFill>
                </a:rPr>
                <a:t> </a:t>
              </a:r>
              <a:r>
                <a:rPr lang="en-ID" sz="700" i="1" dirty="0" err="1">
                  <a:solidFill>
                    <a:schemeClr val="tx1"/>
                  </a:solidFill>
                </a:rPr>
                <a:t>dan</a:t>
              </a:r>
              <a:r>
                <a:rPr lang="en-ID" sz="700" i="1" dirty="0">
                  <a:solidFill>
                    <a:schemeClr val="tx1"/>
                  </a:solidFill>
                </a:rPr>
                <a:t> </a:t>
              </a:r>
              <a:r>
                <a:rPr lang="en-ID" sz="700" i="1" dirty="0" err="1">
                  <a:solidFill>
                    <a:schemeClr val="tx1"/>
                  </a:solidFill>
                </a:rPr>
                <a:t>peningkatan</a:t>
              </a:r>
              <a:r>
                <a:rPr lang="en-ID" sz="700" i="1" dirty="0">
                  <a:solidFill>
                    <a:schemeClr val="tx1"/>
                  </a:solidFill>
                </a:rPr>
                <a:t> </a:t>
              </a:r>
              <a:r>
                <a:rPr lang="en-ID" sz="700" i="1" dirty="0" err="1">
                  <a:solidFill>
                    <a:schemeClr val="tx1"/>
                  </a:solidFill>
                </a:rPr>
                <a:t>konektivitas</a:t>
              </a:r>
              <a:r>
                <a:rPr lang="en-ID" sz="700" i="1" dirty="0">
                  <a:solidFill>
                    <a:schemeClr val="tx1"/>
                  </a:solidFill>
                </a:rPr>
                <a:t> </a:t>
              </a:r>
              <a:r>
                <a:rPr lang="en-ID" sz="700" i="1" dirty="0" err="1">
                  <a:solidFill>
                    <a:schemeClr val="tx1"/>
                  </a:solidFill>
                </a:rPr>
                <a:t>perkeretaapian</a:t>
              </a:r>
              <a:r>
                <a:rPr lang="en-ID" sz="700" i="1" dirty="0">
                  <a:solidFill>
                    <a:schemeClr val="tx1"/>
                  </a:solidFill>
                </a:rPr>
                <a:t> yang </a:t>
              </a:r>
              <a:r>
                <a:rPr lang="en-ID" sz="700" i="1" dirty="0" err="1">
                  <a:solidFill>
                    <a:schemeClr val="tx1"/>
                  </a:solidFill>
                </a:rPr>
                <a:t>telah</a:t>
              </a:r>
              <a:r>
                <a:rPr lang="en-ID" sz="700" i="1" dirty="0">
                  <a:solidFill>
                    <a:schemeClr val="tx1"/>
                  </a:solidFill>
                </a:rPr>
                <a:t> </a:t>
              </a:r>
              <a:r>
                <a:rPr lang="en-ID" sz="700" i="1" dirty="0" err="1">
                  <a:solidFill>
                    <a:schemeClr val="tx1"/>
                  </a:solidFill>
                </a:rPr>
                <a:t>ditindaklanjuti</a:t>
              </a:r>
              <a:endParaRPr lang="en-ID" sz="700" i="1" dirty="0">
                <a:solidFill>
                  <a:schemeClr val="tx1"/>
                </a:solidFill>
              </a:endParaRPr>
            </a:p>
          </p:txBody>
        </p:sp>
        <p:sp>
          <p:nvSpPr>
            <p:cNvPr id="19" name="TextBox 32">
              <a:extLst>
                <a:ext uri="{FF2B5EF4-FFF2-40B4-BE49-F238E27FC236}">
                  <a16:creationId xmlns:a16="http://schemas.microsoft.com/office/drawing/2014/main" id="{00000000-0008-0000-0000-000035000000}"/>
                </a:ext>
              </a:extLst>
            </p:cNvPr>
            <p:cNvSpPr txBox="1"/>
            <p:nvPr/>
          </p:nvSpPr>
          <p:spPr>
            <a:xfrm>
              <a:off x="6971599" y="1538950"/>
              <a:ext cx="2988000" cy="52387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ID" sz="700" i="1" dirty="0" err="1"/>
                <a:t>Jumlah</a:t>
              </a:r>
              <a:r>
                <a:rPr lang="en-ID" sz="700" i="1" dirty="0"/>
                <a:t> </a:t>
              </a:r>
              <a:r>
                <a:rPr lang="en-ID" sz="700" i="1" dirty="0" err="1"/>
                <a:t>rekomendasi</a:t>
              </a:r>
              <a:r>
                <a:rPr lang="en-ID" sz="700" i="1" dirty="0"/>
                <a:t> </a:t>
              </a:r>
              <a:r>
                <a:rPr lang="en-ID" sz="700" i="1" dirty="0" err="1"/>
                <a:t>kebijakan</a:t>
              </a:r>
              <a:r>
                <a:rPr lang="en-ID" sz="700" i="1" dirty="0"/>
                <a:t> yang </a:t>
              </a:r>
            </a:p>
            <a:p>
              <a:pPr algn="ctr"/>
              <a:r>
                <a:rPr lang="en-ID" sz="700" i="1" dirty="0" err="1"/>
                <a:t>sudah</a:t>
              </a:r>
              <a:r>
                <a:rPr lang="en-ID" sz="700" i="1" dirty="0"/>
                <a:t> </a:t>
              </a:r>
              <a:r>
                <a:rPr lang="en-ID" sz="700" i="1" dirty="0" err="1"/>
                <a:t>ditindaklanjuti</a:t>
              </a:r>
              <a:r>
                <a:rPr lang="en-ID" sz="700" i="1" dirty="0"/>
                <a:t>/ </a:t>
              </a:r>
              <a:r>
                <a:rPr lang="en-ID" sz="700" i="1" dirty="0" err="1"/>
                <a:t>dilegalkan</a:t>
              </a:r>
              <a:endParaRPr lang="id-ID" sz="700" i="1" dirty="0"/>
            </a:p>
          </p:txBody>
        </p:sp>
        <p:sp>
          <p:nvSpPr>
            <p:cNvPr id="20" name="TextBox 34">
              <a:extLst>
                <a:ext uri="{FF2B5EF4-FFF2-40B4-BE49-F238E27FC236}">
                  <a16:creationId xmlns:a16="http://schemas.microsoft.com/office/drawing/2014/main" id="{00000000-0008-0000-0000-000037000000}"/>
                </a:ext>
              </a:extLst>
            </p:cNvPr>
            <p:cNvSpPr txBox="1"/>
            <p:nvPr/>
          </p:nvSpPr>
          <p:spPr>
            <a:xfrm>
              <a:off x="6915486" y="2028811"/>
              <a:ext cx="3120048" cy="460372"/>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ID" sz="700" i="1" dirty="0" err="1"/>
                <a:t>Jumlah</a:t>
              </a:r>
              <a:r>
                <a:rPr lang="en-ID" sz="700" i="1" dirty="0"/>
                <a:t> </a:t>
              </a:r>
              <a:r>
                <a:rPr lang="en-ID" sz="700" i="1" dirty="0" err="1"/>
                <a:t>rekomendasi</a:t>
              </a:r>
              <a:r>
                <a:rPr lang="en-ID" sz="700" i="1" dirty="0"/>
                <a:t> </a:t>
              </a:r>
              <a:r>
                <a:rPr lang="en-ID" sz="700" i="1" dirty="0" err="1"/>
                <a:t>kebijakan</a:t>
              </a:r>
              <a:r>
                <a:rPr lang="en-ID" sz="700" i="1" dirty="0"/>
                <a:t> yang </a:t>
              </a:r>
              <a:r>
                <a:rPr lang="en-ID" sz="700" i="1" dirty="0" err="1"/>
                <a:t>disusun</a:t>
              </a:r>
              <a:r>
                <a:rPr lang="en-ID" sz="700" i="1" dirty="0"/>
                <a:t> 5 </a:t>
              </a:r>
              <a:r>
                <a:rPr lang="en-ID" sz="700" i="1" dirty="0" err="1"/>
                <a:t>tahun</a:t>
              </a:r>
              <a:r>
                <a:rPr lang="en-ID" sz="700" i="1" dirty="0"/>
                <a:t> </a:t>
              </a:r>
              <a:r>
                <a:rPr lang="en-ID" sz="700" i="1" dirty="0" err="1"/>
                <a:t>terakhir</a:t>
              </a:r>
              <a:endParaRPr lang="id-ID" sz="700" i="1" dirty="0"/>
            </a:p>
          </p:txBody>
        </p:sp>
        <p:sp>
          <p:nvSpPr>
            <p:cNvPr id="21" name="TextBox 35">
              <a:extLst>
                <a:ext uri="{FF2B5EF4-FFF2-40B4-BE49-F238E27FC236}">
                  <a16:creationId xmlns:a16="http://schemas.microsoft.com/office/drawing/2014/main" id="{00000000-0008-0000-0000-00003C000000}"/>
                </a:ext>
              </a:extLst>
            </p:cNvPr>
            <p:cNvSpPr txBox="1"/>
            <p:nvPr/>
          </p:nvSpPr>
          <p:spPr>
            <a:xfrm>
              <a:off x="9870252" y="1830169"/>
              <a:ext cx="333375" cy="28575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AU" sz="700" i="1"/>
                <a:t>X</a:t>
              </a:r>
            </a:p>
          </p:txBody>
        </p:sp>
        <p:sp>
          <p:nvSpPr>
            <p:cNvPr id="22" name="TextBox 36">
              <a:extLst>
                <a:ext uri="{FF2B5EF4-FFF2-40B4-BE49-F238E27FC236}">
                  <a16:creationId xmlns:a16="http://schemas.microsoft.com/office/drawing/2014/main" id="{00000000-0008-0000-0000-00003D000000}"/>
                </a:ext>
              </a:extLst>
            </p:cNvPr>
            <p:cNvSpPr txBox="1"/>
            <p:nvPr/>
          </p:nvSpPr>
          <p:spPr>
            <a:xfrm>
              <a:off x="10022954" y="1831990"/>
              <a:ext cx="648500" cy="367774"/>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r>
                <a:rPr lang="en-AU" sz="700" i="1" dirty="0"/>
                <a:t>100%</a:t>
              </a:r>
            </a:p>
          </p:txBody>
        </p:sp>
        <p:sp>
          <p:nvSpPr>
            <p:cNvPr id="23" name="TextBox 37">
              <a:extLst>
                <a:ext uri="{FF2B5EF4-FFF2-40B4-BE49-F238E27FC236}">
                  <a16:creationId xmlns:a16="http://schemas.microsoft.com/office/drawing/2014/main" id="{00000000-0008-0000-0000-00003C000000}"/>
                </a:ext>
              </a:extLst>
            </p:cNvPr>
            <p:cNvSpPr txBox="1"/>
            <p:nvPr/>
          </p:nvSpPr>
          <p:spPr>
            <a:xfrm>
              <a:off x="6926571" y="1843776"/>
              <a:ext cx="333375" cy="28575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AU" sz="700" i="1" dirty="0"/>
                <a:t>=</a:t>
              </a:r>
            </a:p>
          </p:txBody>
        </p:sp>
        <p:cxnSp>
          <p:nvCxnSpPr>
            <p:cNvPr id="24" name="Straight Connector 23">
              <a:extLst>
                <a:ext uri="{FF2B5EF4-FFF2-40B4-BE49-F238E27FC236}">
                  <a16:creationId xmlns:a16="http://schemas.microsoft.com/office/drawing/2014/main" id="{00000000-0008-0000-0000-000036000000}"/>
                </a:ext>
              </a:extLst>
            </p:cNvPr>
            <p:cNvCxnSpPr/>
            <p:nvPr/>
          </p:nvCxnSpPr>
          <p:spPr>
            <a:xfrm>
              <a:off x="7166967" y="1999554"/>
              <a:ext cx="2635250" cy="0"/>
            </a:xfrm>
            <a:prstGeom prst="line">
              <a:avLst/>
            </a:prstGeom>
          </p:spPr>
          <p:style>
            <a:lnRef idx="2">
              <a:schemeClr val="dk1"/>
            </a:lnRef>
            <a:fillRef idx="0">
              <a:schemeClr val="dk1"/>
            </a:fillRef>
            <a:effectRef idx="1">
              <a:schemeClr val="dk1"/>
            </a:effectRef>
            <a:fontRef idx="minor">
              <a:schemeClr val="tx1"/>
            </a:fontRef>
          </p:style>
        </p:cxnSp>
      </p:grpSp>
      <p:grpSp>
        <p:nvGrpSpPr>
          <p:cNvPr id="25" name="Group 24"/>
          <p:cNvGrpSpPr/>
          <p:nvPr/>
        </p:nvGrpSpPr>
        <p:grpSpPr>
          <a:xfrm>
            <a:off x="3457433" y="2495387"/>
            <a:ext cx="3740762" cy="624362"/>
            <a:chOff x="5002731" y="1538950"/>
            <a:chExt cx="6032981" cy="1006951"/>
          </a:xfrm>
        </p:grpSpPr>
        <p:sp>
          <p:nvSpPr>
            <p:cNvPr id="26" name="TextBox 31">
              <a:extLst>
                <a:ext uri="{FF2B5EF4-FFF2-40B4-BE49-F238E27FC236}">
                  <a16:creationId xmlns:a16="http://schemas.microsoft.com/office/drawing/2014/main" id="{00000000-0008-0000-0000-000034000000}"/>
                </a:ext>
              </a:extLst>
            </p:cNvPr>
            <p:cNvSpPr txBox="1"/>
            <p:nvPr/>
          </p:nvSpPr>
          <p:spPr>
            <a:xfrm>
              <a:off x="5002731" y="1573900"/>
              <a:ext cx="1878399" cy="972001"/>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spcAft>
                  <a:spcPts val="186"/>
                </a:spcAft>
              </a:pPr>
              <a:r>
                <a:rPr lang="en-ID" sz="700" i="1" dirty="0" err="1">
                  <a:solidFill>
                    <a:schemeClr val="tx1"/>
                  </a:solidFill>
                </a:rPr>
                <a:t>Persentase</a:t>
              </a:r>
              <a:r>
                <a:rPr lang="en-ID" sz="700" i="1" dirty="0">
                  <a:solidFill>
                    <a:schemeClr val="tx1"/>
                  </a:solidFill>
                </a:rPr>
                <a:t> </a:t>
              </a:r>
              <a:r>
                <a:rPr lang="en-ID" sz="700" i="1" dirty="0" err="1">
                  <a:solidFill>
                    <a:schemeClr val="tx1"/>
                  </a:solidFill>
                </a:rPr>
                <a:t>pencapaian</a:t>
              </a:r>
              <a:r>
                <a:rPr lang="en-ID" sz="700" i="1" dirty="0">
                  <a:solidFill>
                    <a:schemeClr val="tx1"/>
                  </a:solidFill>
                </a:rPr>
                <a:t> target </a:t>
              </a:r>
              <a:r>
                <a:rPr lang="en-ID" sz="700" i="1" dirty="0" err="1">
                  <a:solidFill>
                    <a:schemeClr val="tx1"/>
                  </a:solidFill>
                </a:rPr>
                <a:t>legalisasi</a:t>
              </a:r>
              <a:r>
                <a:rPr lang="en-ID" sz="700" i="1" dirty="0">
                  <a:solidFill>
                    <a:schemeClr val="tx1"/>
                  </a:solidFill>
                </a:rPr>
                <a:t> (</a:t>
              </a:r>
              <a:r>
                <a:rPr lang="en-ID" sz="700" i="1" dirty="0" err="1">
                  <a:solidFill>
                    <a:schemeClr val="tx1"/>
                  </a:solidFill>
                </a:rPr>
                <a:t>Jumlah</a:t>
              </a:r>
              <a:r>
                <a:rPr lang="en-ID" sz="700" i="1" dirty="0">
                  <a:solidFill>
                    <a:schemeClr val="tx1"/>
                  </a:solidFill>
                </a:rPr>
                <a:t> </a:t>
              </a:r>
              <a:r>
                <a:rPr lang="en-ID" sz="700" i="1" dirty="0" err="1">
                  <a:solidFill>
                    <a:schemeClr val="tx1"/>
                  </a:solidFill>
                </a:rPr>
                <a:t>rancangan</a:t>
              </a:r>
              <a:r>
                <a:rPr lang="en-ID" sz="700" i="1" dirty="0">
                  <a:solidFill>
                    <a:schemeClr val="tx1"/>
                  </a:solidFill>
                </a:rPr>
                <a:t> </a:t>
              </a:r>
              <a:r>
                <a:rPr lang="en-ID" sz="700" i="1" dirty="0" err="1">
                  <a:solidFill>
                    <a:schemeClr val="tx1"/>
                  </a:solidFill>
                </a:rPr>
                <a:t>dan</a:t>
              </a:r>
              <a:r>
                <a:rPr lang="en-ID" sz="700" i="1" dirty="0">
                  <a:solidFill>
                    <a:schemeClr val="tx1"/>
                  </a:solidFill>
                </a:rPr>
                <a:t> </a:t>
              </a:r>
              <a:r>
                <a:rPr lang="en-ID" sz="700" i="1" dirty="0" err="1">
                  <a:solidFill>
                    <a:schemeClr val="tx1"/>
                  </a:solidFill>
                </a:rPr>
                <a:t>peraturan</a:t>
              </a:r>
              <a:r>
                <a:rPr lang="en-ID" sz="700" i="1" dirty="0">
                  <a:solidFill>
                    <a:schemeClr val="tx1"/>
                  </a:solidFill>
                </a:rPr>
                <a:t> </a:t>
              </a:r>
              <a:r>
                <a:rPr lang="en-ID" sz="700" i="1" dirty="0" err="1">
                  <a:solidFill>
                    <a:schemeClr val="tx1"/>
                  </a:solidFill>
                </a:rPr>
                <a:t>perundangan</a:t>
              </a:r>
              <a:r>
                <a:rPr lang="en-ID" sz="700" i="1" dirty="0">
                  <a:solidFill>
                    <a:schemeClr val="tx1"/>
                  </a:solidFill>
                </a:rPr>
                <a:t>) di </a:t>
              </a:r>
              <a:r>
                <a:rPr lang="en-ID" sz="700" i="1" dirty="0" err="1">
                  <a:solidFill>
                    <a:schemeClr val="tx1"/>
                  </a:solidFill>
                </a:rPr>
                <a:t>bidang</a:t>
              </a:r>
              <a:r>
                <a:rPr lang="en-ID" sz="700" i="1" dirty="0">
                  <a:solidFill>
                    <a:schemeClr val="tx1"/>
                  </a:solidFill>
                </a:rPr>
                <a:t> </a:t>
              </a:r>
              <a:r>
                <a:rPr lang="en-ID" sz="700" i="1" dirty="0" err="1">
                  <a:solidFill>
                    <a:schemeClr val="tx1"/>
                  </a:solidFill>
                </a:rPr>
                <a:t>perkeretaapian</a:t>
              </a:r>
              <a:endParaRPr lang="en-ID" sz="700" i="1" dirty="0">
                <a:solidFill>
                  <a:schemeClr val="tx1"/>
                </a:solidFill>
              </a:endParaRPr>
            </a:p>
          </p:txBody>
        </p:sp>
        <p:sp>
          <p:nvSpPr>
            <p:cNvPr id="28" name="TextBox 32">
              <a:extLst>
                <a:ext uri="{FF2B5EF4-FFF2-40B4-BE49-F238E27FC236}">
                  <a16:creationId xmlns:a16="http://schemas.microsoft.com/office/drawing/2014/main" id="{00000000-0008-0000-0000-000035000000}"/>
                </a:ext>
              </a:extLst>
            </p:cNvPr>
            <p:cNvSpPr txBox="1"/>
            <p:nvPr/>
          </p:nvSpPr>
          <p:spPr>
            <a:xfrm>
              <a:off x="7218338" y="1538950"/>
              <a:ext cx="2583879" cy="52387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ID" sz="700" i="1" dirty="0" err="1"/>
                <a:t>Jumlah</a:t>
              </a:r>
              <a:r>
                <a:rPr lang="en-ID" sz="700" i="1" dirty="0"/>
                <a:t> </a:t>
              </a:r>
              <a:r>
                <a:rPr lang="en-ID" sz="700" i="1" dirty="0" err="1"/>
                <a:t>capaian</a:t>
              </a:r>
              <a:r>
                <a:rPr lang="en-ID" sz="700" i="1" dirty="0"/>
                <a:t> </a:t>
              </a:r>
              <a:r>
                <a:rPr lang="en-ID" sz="700" i="1" dirty="0" err="1"/>
                <a:t>legalisasi</a:t>
              </a:r>
              <a:r>
                <a:rPr lang="en-ID" sz="700" i="1" dirty="0"/>
                <a:t> </a:t>
              </a:r>
              <a:r>
                <a:rPr lang="en-ID" sz="700" i="1" dirty="0" err="1"/>
                <a:t>bidang</a:t>
              </a:r>
              <a:r>
                <a:rPr lang="en-ID" sz="700" i="1" dirty="0"/>
                <a:t> </a:t>
              </a:r>
              <a:r>
                <a:rPr lang="en-ID" sz="700" i="1" dirty="0" err="1"/>
                <a:t>perkeretaapian</a:t>
              </a:r>
              <a:endParaRPr lang="id-ID" sz="700" i="1" dirty="0"/>
            </a:p>
          </p:txBody>
        </p:sp>
        <p:sp>
          <p:nvSpPr>
            <p:cNvPr id="29" name="TextBox 34">
              <a:extLst>
                <a:ext uri="{FF2B5EF4-FFF2-40B4-BE49-F238E27FC236}">
                  <a16:creationId xmlns:a16="http://schemas.microsoft.com/office/drawing/2014/main" id="{00000000-0008-0000-0000-000037000000}"/>
                </a:ext>
              </a:extLst>
            </p:cNvPr>
            <p:cNvSpPr txBox="1"/>
            <p:nvPr/>
          </p:nvSpPr>
          <p:spPr>
            <a:xfrm>
              <a:off x="6915486" y="2028811"/>
              <a:ext cx="3120048" cy="460372"/>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ID" sz="700" i="1" dirty="0" err="1"/>
                <a:t>Jumlah</a:t>
              </a:r>
              <a:r>
                <a:rPr lang="en-ID" sz="700" i="1" dirty="0"/>
                <a:t> target </a:t>
              </a:r>
              <a:r>
                <a:rPr lang="en-ID" sz="700" i="1" dirty="0" err="1"/>
                <a:t>legalisasi</a:t>
              </a:r>
              <a:r>
                <a:rPr lang="en-ID" sz="700" i="1" dirty="0"/>
                <a:t> </a:t>
              </a:r>
              <a:r>
                <a:rPr lang="en-ID" sz="700" i="1" dirty="0" err="1"/>
                <a:t>bidang</a:t>
              </a:r>
              <a:r>
                <a:rPr lang="en-ID" sz="700" i="1" dirty="0"/>
                <a:t> </a:t>
              </a:r>
              <a:r>
                <a:rPr lang="en-ID" sz="700" i="1" dirty="0" err="1"/>
                <a:t>perkeretaapian</a:t>
              </a:r>
              <a:r>
                <a:rPr lang="en-ID" sz="700" i="1" dirty="0"/>
                <a:t> 2020-2024</a:t>
              </a:r>
              <a:endParaRPr lang="id-ID" sz="700" i="1" dirty="0"/>
            </a:p>
          </p:txBody>
        </p:sp>
        <p:sp>
          <p:nvSpPr>
            <p:cNvPr id="30" name="TextBox 35">
              <a:extLst>
                <a:ext uri="{FF2B5EF4-FFF2-40B4-BE49-F238E27FC236}">
                  <a16:creationId xmlns:a16="http://schemas.microsoft.com/office/drawing/2014/main" id="{00000000-0008-0000-0000-00003C000000}"/>
                </a:ext>
              </a:extLst>
            </p:cNvPr>
            <p:cNvSpPr txBox="1"/>
            <p:nvPr/>
          </p:nvSpPr>
          <p:spPr>
            <a:xfrm>
              <a:off x="9870252" y="1830169"/>
              <a:ext cx="333375" cy="28575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AU" sz="700" i="1"/>
                <a:t>X</a:t>
              </a:r>
            </a:p>
          </p:txBody>
        </p:sp>
        <p:sp>
          <p:nvSpPr>
            <p:cNvPr id="31" name="TextBox 36">
              <a:extLst>
                <a:ext uri="{FF2B5EF4-FFF2-40B4-BE49-F238E27FC236}">
                  <a16:creationId xmlns:a16="http://schemas.microsoft.com/office/drawing/2014/main" id="{00000000-0008-0000-0000-00003D000000}"/>
                </a:ext>
              </a:extLst>
            </p:cNvPr>
            <p:cNvSpPr txBox="1"/>
            <p:nvPr/>
          </p:nvSpPr>
          <p:spPr>
            <a:xfrm>
              <a:off x="10139066" y="1861018"/>
              <a:ext cx="896646" cy="309769"/>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r>
                <a:rPr lang="en-AU" sz="700" i="1" dirty="0"/>
                <a:t>100%</a:t>
              </a:r>
            </a:p>
          </p:txBody>
        </p:sp>
        <p:sp>
          <p:nvSpPr>
            <p:cNvPr id="32" name="TextBox 37">
              <a:extLst>
                <a:ext uri="{FF2B5EF4-FFF2-40B4-BE49-F238E27FC236}">
                  <a16:creationId xmlns:a16="http://schemas.microsoft.com/office/drawing/2014/main" id="{00000000-0008-0000-0000-00003C000000}"/>
                </a:ext>
              </a:extLst>
            </p:cNvPr>
            <p:cNvSpPr txBox="1"/>
            <p:nvPr/>
          </p:nvSpPr>
          <p:spPr>
            <a:xfrm>
              <a:off x="6781431" y="1843776"/>
              <a:ext cx="333375" cy="28575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AU" sz="700" i="1"/>
                <a:t>=</a:t>
              </a:r>
            </a:p>
          </p:txBody>
        </p:sp>
        <p:cxnSp>
          <p:nvCxnSpPr>
            <p:cNvPr id="33" name="Straight Connector 32">
              <a:extLst>
                <a:ext uri="{FF2B5EF4-FFF2-40B4-BE49-F238E27FC236}">
                  <a16:creationId xmlns:a16="http://schemas.microsoft.com/office/drawing/2014/main" id="{00000000-0008-0000-0000-000036000000}"/>
                </a:ext>
              </a:extLst>
            </p:cNvPr>
            <p:cNvCxnSpPr/>
            <p:nvPr/>
          </p:nvCxnSpPr>
          <p:spPr>
            <a:xfrm>
              <a:off x="7166967" y="1999554"/>
              <a:ext cx="2635250" cy="0"/>
            </a:xfrm>
            <a:prstGeom prst="line">
              <a:avLst/>
            </a:prstGeom>
          </p:spPr>
          <p:style>
            <a:lnRef idx="2">
              <a:schemeClr val="dk1"/>
            </a:lnRef>
            <a:fillRef idx="0">
              <a:schemeClr val="dk1"/>
            </a:fillRef>
            <a:effectRef idx="1">
              <a:schemeClr val="dk1"/>
            </a:effectRef>
            <a:fontRef idx="minor">
              <a:schemeClr val="tx1"/>
            </a:fontRef>
          </p:style>
        </p:cxnSp>
      </p:grpSp>
      <p:grpSp>
        <p:nvGrpSpPr>
          <p:cNvPr id="34" name="Group 33"/>
          <p:cNvGrpSpPr/>
          <p:nvPr/>
        </p:nvGrpSpPr>
        <p:grpSpPr>
          <a:xfrm>
            <a:off x="3613509" y="3538503"/>
            <a:ext cx="3625185" cy="719694"/>
            <a:chOff x="5189130" y="1385210"/>
            <a:chExt cx="5846582" cy="1160691"/>
          </a:xfrm>
        </p:grpSpPr>
        <p:sp>
          <p:nvSpPr>
            <p:cNvPr id="35" name="TextBox 31">
              <a:extLst>
                <a:ext uri="{FF2B5EF4-FFF2-40B4-BE49-F238E27FC236}">
                  <a16:creationId xmlns:a16="http://schemas.microsoft.com/office/drawing/2014/main" id="{00000000-0008-0000-0000-000034000000}"/>
                </a:ext>
              </a:extLst>
            </p:cNvPr>
            <p:cNvSpPr txBox="1"/>
            <p:nvPr/>
          </p:nvSpPr>
          <p:spPr>
            <a:xfrm>
              <a:off x="5189130" y="1573901"/>
              <a:ext cx="1692000" cy="97200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spcAft>
                  <a:spcPts val="186"/>
                </a:spcAft>
              </a:pPr>
              <a:r>
                <a:rPr lang="nb-NO" sz="700" i="1" dirty="0">
                  <a:solidFill>
                    <a:schemeClr val="tx1"/>
                  </a:solidFill>
                </a:rPr>
                <a:t>Persentase ASN Ditjen Perkeretaapian yang Memiliki Sertifikat Kompetensi/ Keahlian Tertentu</a:t>
              </a:r>
              <a:endParaRPr lang="en-ID" sz="700" i="1" dirty="0">
                <a:solidFill>
                  <a:schemeClr val="tx1"/>
                </a:solidFill>
              </a:endParaRPr>
            </a:p>
          </p:txBody>
        </p:sp>
        <p:sp>
          <p:nvSpPr>
            <p:cNvPr id="36" name="TextBox 32">
              <a:extLst>
                <a:ext uri="{FF2B5EF4-FFF2-40B4-BE49-F238E27FC236}">
                  <a16:creationId xmlns:a16="http://schemas.microsoft.com/office/drawing/2014/main" id="{00000000-0008-0000-0000-000035000000}"/>
                </a:ext>
              </a:extLst>
            </p:cNvPr>
            <p:cNvSpPr txBox="1"/>
            <p:nvPr/>
          </p:nvSpPr>
          <p:spPr>
            <a:xfrm>
              <a:off x="7000626" y="1385210"/>
              <a:ext cx="2987999" cy="523872"/>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ID" sz="700" i="1" dirty="0" err="1"/>
                <a:t>Jumlah</a:t>
              </a:r>
              <a:r>
                <a:rPr lang="en-ID" sz="700" i="1" dirty="0"/>
                <a:t> ASN </a:t>
              </a:r>
              <a:r>
                <a:rPr lang="en-ID" sz="700" i="1" dirty="0" err="1"/>
                <a:t>Ditjen</a:t>
              </a:r>
              <a:r>
                <a:rPr lang="en-ID" sz="700" i="1" dirty="0"/>
                <a:t> </a:t>
              </a:r>
              <a:r>
                <a:rPr lang="en-ID" sz="700" i="1" dirty="0" err="1"/>
                <a:t>Perkeretaapian</a:t>
              </a:r>
              <a:r>
                <a:rPr lang="en-ID" sz="700" i="1" dirty="0"/>
                <a:t> yang </a:t>
              </a:r>
              <a:r>
                <a:rPr lang="en-ID" sz="700" i="1" dirty="0" err="1"/>
                <a:t>memiliki</a:t>
              </a:r>
              <a:r>
                <a:rPr lang="en-ID" sz="700" i="1" dirty="0"/>
                <a:t> </a:t>
              </a:r>
              <a:r>
                <a:rPr lang="en-ID" sz="700" i="1" dirty="0" err="1"/>
                <a:t>kertifikat</a:t>
              </a:r>
              <a:r>
                <a:rPr lang="en-ID" sz="700" i="1" dirty="0"/>
                <a:t> </a:t>
              </a:r>
              <a:r>
                <a:rPr lang="en-ID" sz="700" i="1" dirty="0" err="1"/>
                <a:t>kompetensi</a:t>
              </a:r>
              <a:r>
                <a:rPr lang="en-ID" sz="700" i="1" dirty="0"/>
                <a:t>/</a:t>
              </a:r>
              <a:r>
                <a:rPr lang="en-ID" sz="700" i="1" dirty="0" err="1"/>
                <a:t>keahlian</a:t>
              </a:r>
              <a:r>
                <a:rPr lang="en-ID" sz="700" i="1" dirty="0"/>
                <a:t> </a:t>
              </a:r>
              <a:r>
                <a:rPr lang="en-ID" sz="700" i="1" dirty="0" err="1"/>
                <a:t>tertentu</a:t>
              </a:r>
              <a:endParaRPr lang="id-ID" sz="700" i="1" dirty="0"/>
            </a:p>
          </p:txBody>
        </p:sp>
        <p:sp>
          <p:nvSpPr>
            <p:cNvPr id="37" name="TextBox 34">
              <a:extLst>
                <a:ext uri="{FF2B5EF4-FFF2-40B4-BE49-F238E27FC236}">
                  <a16:creationId xmlns:a16="http://schemas.microsoft.com/office/drawing/2014/main" id="{00000000-0008-0000-0000-000037000000}"/>
                </a:ext>
              </a:extLst>
            </p:cNvPr>
            <p:cNvSpPr txBox="1"/>
            <p:nvPr/>
          </p:nvSpPr>
          <p:spPr>
            <a:xfrm>
              <a:off x="6915486" y="2028811"/>
              <a:ext cx="3120048" cy="460372"/>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ID" sz="700" i="1" dirty="0" err="1"/>
                <a:t>Jumlah</a:t>
              </a:r>
              <a:r>
                <a:rPr lang="en-ID" sz="700" i="1" dirty="0"/>
                <a:t> ASN </a:t>
              </a:r>
              <a:r>
                <a:rPr lang="en-ID" sz="700" i="1" dirty="0" err="1"/>
                <a:t>Ditjen</a:t>
              </a:r>
              <a:r>
                <a:rPr lang="en-ID" sz="700" i="1" dirty="0"/>
                <a:t> </a:t>
              </a:r>
              <a:r>
                <a:rPr lang="en-ID" sz="700" i="1" dirty="0" err="1"/>
                <a:t>Perkeretaapian</a:t>
              </a:r>
              <a:endParaRPr lang="id-ID" sz="700" i="1" dirty="0"/>
            </a:p>
          </p:txBody>
        </p:sp>
        <p:sp>
          <p:nvSpPr>
            <p:cNvPr id="38" name="TextBox 35">
              <a:extLst>
                <a:ext uri="{FF2B5EF4-FFF2-40B4-BE49-F238E27FC236}">
                  <a16:creationId xmlns:a16="http://schemas.microsoft.com/office/drawing/2014/main" id="{00000000-0008-0000-0000-00003C000000}"/>
                </a:ext>
              </a:extLst>
            </p:cNvPr>
            <p:cNvSpPr txBox="1"/>
            <p:nvPr/>
          </p:nvSpPr>
          <p:spPr>
            <a:xfrm>
              <a:off x="9870252" y="1830169"/>
              <a:ext cx="333375" cy="28575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AU" sz="700" i="1"/>
                <a:t>X</a:t>
              </a:r>
            </a:p>
          </p:txBody>
        </p:sp>
        <p:sp>
          <p:nvSpPr>
            <p:cNvPr id="39" name="TextBox 36">
              <a:extLst>
                <a:ext uri="{FF2B5EF4-FFF2-40B4-BE49-F238E27FC236}">
                  <a16:creationId xmlns:a16="http://schemas.microsoft.com/office/drawing/2014/main" id="{00000000-0008-0000-0000-00003D000000}"/>
                </a:ext>
              </a:extLst>
            </p:cNvPr>
            <p:cNvSpPr txBox="1"/>
            <p:nvPr/>
          </p:nvSpPr>
          <p:spPr>
            <a:xfrm>
              <a:off x="10139066" y="1861018"/>
              <a:ext cx="896646" cy="309769"/>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r>
                <a:rPr lang="en-AU" sz="700" i="1" dirty="0"/>
                <a:t>100%</a:t>
              </a:r>
            </a:p>
          </p:txBody>
        </p:sp>
        <p:sp>
          <p:nvSpPr>
            <p:cNvPr id="40" name="TextBox 37">
              <a:extLst>
                <a:ext uri="{FF2B5EF4-FFF2-40B4-BE49-F238E27FC236}">
                  <a16:creationId xmlns:a16="http://schemas.microsoft.com/office/drawing/2014/main" id="{00000000-0008-0000-0000-00003C000000}"/>
                </a:ext>
              </a:extLst>
            </p:cNvPr>
            <p:cNvSpPr txBox="1"/>
            <p:nvPr/>
          </p:nvSpPr>
          <p:spPr>
            <a:xfrm>
              <a:off x="6781431" y="1843776"/>
              <a:ext cx="333375" cy="28575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AU" sz="700" i="1"/>
                <a:t>=</a:t>
              </a:r>
            </a:p>
          </p:txBody>
        </p:sp>
        <p:cxnSp>
          <p:nvCxnSpPr>
            <p:cNvPr id="41" name="Straight Connector 40">
              <a:extLst>
                <a:ext uri="{FF2B5EF4-FFF2-40B4-BE49-F238E27FC236}">
                  <a16:creationId xmlns:a16="http://schemas.microsoft.com/office/drawing/2014/main" id="{00000000-0008-0000-0000-000036000000}"/>
                </a:ext>
              </a:extLst>
            </p:cNvPr>
            <p:cNvCxnSpPr/>
            <p:nvPr/>
          </p:nvCxnSpPr>
          <p:spPr>
            <a:xfrm>
              <a:off x="7166967" y="1999554"/>
              <a:ext cx="2635250" cy="0"/>
            </a:xfrm>
            <a:prstGeom prst="line">
              <a:avLst/>
            </a:prstGeom>
          </p:spPr>
          <p:style>
            <a:lnRef idx="2">
              <a:schemeClr val="dk1"/>
            </a:lnRef>
            <a:fillRef idx="0">
              <a:schemeClr val="dk1"/>
            </a:fillRef>
            <a:effectRef idx="1">
              <a:schemeClr val="dk1"/>
            </a:effectRef>
            <a:fontRef idx="minor">
              <a:schemeClr val="tx1"/>
            </a:fontRef>
          </p:style>
        </p:cxnSp>
      </p:grpSp>
      <p:sp>
        <p:nvSpPr>
          <p:cNvPr id="42" name="Title 1">
            <a:extLst>
              <a:ext uri="{FF2B5EF4-FFF2-40B4-BE49-F238E27FC236}">
                <a16:creationId xmlns:a16="http://schemas.microsoft.com/office/drawing/2014/main" id="{A28C2E29-20E2-45BE-AB4F-E634B90709E5}"/>
              </a:ext>
            </a:extLst>
          </p:cNvPr>
          <p:cNvSpPr txBox="1">
            <a:spLocks/>
          </p:cNvSpPr>
          <p:nvPr/>
        </p:nvSpPr>
        <p:spPr>
          <a:xfrm>
            <a:off x="163039" y="311720"/>
            <a:ext cx="6826599" cy="338554"/>
          </a:xfrm>
          <a:prstGeom prst="rect">
            <a:avLst/>
          </a:prstGeom>
        </p:spPr>
        <p:txBody>
          <a:bodyPr wrap="square" anchor="ctr">
            <a:spAutoFit/>
          </a:bodyPr>
          <a:lstStyle>
            <a:defPPr>
              <a:defRPr lang="en-US"/>
            </a:defPPr>
            <a:lvl1pPr defTabSz="914377">
              <a:defRPr b="1">
                <a:solidFill>
                  <a:prstClr val="black"/>
                </a:solidFill>
                <a:latin typeface="Arial" panose="020B0604020202020204" pitchFamily="34" charset="0"/>
                <a:ea typeface="Times New Roman" panose="02020603050405020304" pitchFamily="18" charset="0"/>
              </a:defRPr>
            </a:lvl1pPr>
          </a:lstStyle>
          <a:p>
            <a:pPr lvl="0"/>
            <a:r>
              <a:rPr lang="id-ID" sz="1600" dirty="0"/>
              <a:t>Lanjutan... (</a:t>
            </a:r>
            <a:r>
              <a:rPr lang="en-US" sz="1600" dirty="0"/>
              <a:t>KAMUS INDIKATOR KINERJA </a:t>
            </a:r>
            <a:r>
              <a:rPr lang="id-ID" sz="1600" dirty="0"/>
              <a:t>KEGIATAN SETDITJEN)</a:t>
            </a:r>
            <a:endParaRPr lang="en-ID" sz="1600" dirty="0"/>
          </a:p>
        </p:txBody>
      </p:sp>
      <p:sp>
        <p:nvSpPr>
          <p:cNvPr id="43" name="Slide Number Placeholder 2">
            <a:extLst>
              <a:ext uri="{FF2B5EF4-FFF2-40B4-BE49-F238E27FC236}">
                <a16:creationId xmlns:a16="http://schemas.microsoft.com/office/drawing/2014/main" id="{8D3EFBF2-F841-4DCB-BED9-09FE2B27E35A}"/>
              </a:ext>
            </a:extLst>
          </p:cNvPr>
          <p:cNvSpPr>
            <a:spLocks noGrp="1"/>
          </p:cNvSpPr>
          <p:nvPr/>
        </p:nvSpPr>
        <p:spPr>
          <a:xfrm>
            <a:off x="7113276" y="5006975"/>
            <a:ext cx="446405" cy="251460"/>
          </a:xfrm>
          <a:prstGeom prst="rect">
            <a:avLst/>
          </a:prstGeom>
          <a:solidFill>
            <a:srgbClr val="F9BE19"/>
          </a:solidFill>
        </p:spPr>
        <p:txBody>
          <a:bodyPr vert="horz" lIns="91365" tIns="45684" rIns="91365" bIns="45684"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32">
              <a:defRPr/>
            </a:pPr>
            <a:fld id="{05502A5B-6024-440D-A5A9-5A109256076E}" type="slidenum">
              <a:rPr lang="en-US" b="1">
                <a:solidFill>
                  <a:schemeClr val="tx1"/>
                </a:solidFill>
                <a:latin typeface="Calibri" panose="020F0502020204030204"/>
              </a:rPr>
              <a:pPr defTabSz="913632">
                <a:defRPr/>
              </a:pPr>
              <a:t>39</a:t>
            </a:fld>
            <a:endParaRPr lang="en-US" b="1">
              <a:solidFill>
                <a:schemeClr val="tx1"/>
              </a:solidFill>
              <a:latin typeface="Calibri" panose="020F0502020204030204"/>
            </a:endParaRPr>
          </a:p>
        </p:txBody>
      </p:sp>
    </p:spTree>
    <p:extLst>
      <p:ext uri="{BB962C8B-B14F-4D97-AF65-F5344CB8AC3E}">
        <p14:creationId xmlns:p14="http://schemas.microsoft.com/office/powerpoint/2010/main" val="3702877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468303"/>
            <a:ext cx="5805376" cy="4287667"/>
          </a:xfrm>
          <a:prstGeom prst="rect">
            <a:avLst/>
          </a:prstGeom>
          <a:solidFill>
            <a:schemeClr val="accent6">
              <a:lumMod val="40000"/>
              <a:lumOff val="60000"/>
            </a:schemeClr>
          </a:solidFill>
        </p:spPr>
        <p:txBody>
          <a:bodyPr wrap="square" lIns="720000" tIns="180000" rIns="360000" bIns="180000" anchor="ctr" anchorCtr="0">
            <a:spAutoFit/>
          </a:bodyPr>
          <a:lstStyle/>
          <a:p>
            <a:pPr algn="just">
              <a:spcBef>
                <a:spcPts val="300"/>
              </a:spcBef>
            </a:pPr>
            <a:r>
              <a:rPr lang="id-ID" altLang="en-US" sz="1200" dirty="0">
                <a:cs typeface="Aharoni" panose="02010803020104030203" pitchFamily="2" charset="-79"/>
              </a:rPr>
              <a:t>SAKIP adalah rangkaian sistematik dari berbagai aktivitas, alat, dan prosedur yang dirancang untuk tujuan penetapan kinerja dan pengukuran pengumpulan data, pengklasifikasian, pengikhisaran, dan pelaporan kinerja  pada instansi pemerintah, dalam rangka pertanggungjawaban dan peningkatan kinerja instansi pemerintah.   </a:t>
            </a:r>
            <a:endParaRPr lang="en-US" altLang="en-US" sz="1200" dirty="0">
              <a:cs typeface="Aharoni" panose="02010803020104030203" pitchFamily="2" charset="-79"/>
            </a:endParaRPr>
          </a:p>
          <a:p>
            <a:pPr algn="just">
              <a:spcBef>
                <a:spcPts val="300"/>
              </a:spcBef>
            </a:pPr>
            <a:r>
              <a:rPr lang="en-US" sz="1200" dirty="0" err="1">
                <a:cs typeface="Aharoni" panose="02010803020104030203" pitchFamily="2" charset="-79"/>
              </a:rPr>
              <a:t>Tujuan</a:t>
            </a:r>
            <a:r>
              <a:rPr lang="en-US" sz="1200" dirty="0">
                <a:cs typeface="Aharoni" panose="02010803020104030203" pitchFamily="2" charset="-79"/>
              </a:rPr>
              <a:t> </a:t>
            </a:r>
            <a:r>
              <a:rPr lang="en-US" sz="1200" dirty="0" err="1">
                <a:cs typeface="Aharoni" panose="02010803020104030203" pitchFamily="2" charset="-79"/>
              </a:rPr>
              <a:t>Sistem</a:t>
            </a:r>
            <a:r>
              <a:rPr lang="en-US" sz="1200" dirty="0">
                <a:cs typeface="Aharoni" panose="02010803020104030203" pitchFamily="2" charset="-79"/>
              </a:rPr>
              <a:t> AKIP </a:t>
            </a:r>
            <a:r>
              <a:rPr lang="en-US" sz="1200" dirty="0" err="1">
                <a:cs typeface="Aharoni" panose="02010803020104030203" pitchFamily="2" charset="-79"/>
              </a:rPr>
              <a:t>adalah</a:t>
            </a:r>
            <a:r>
              <a:rPr lang="en-US" sz="1200" dirty="0">
                <a:cs typeface="Aharoni" panose="02010803020104030203" pitchFamily="2" charset="-79"/>
              </a:rPr>
              <a:t> </a:t>
            </a:r>
            <a:r>
              <a:rPr lang="en-US" sz="1200" dirty="0" err="1">
                <a:cs typeface="Aharoni" panose="02010803020104030203" pitchFamily="2" charset="-79"/>
              </a:rPr>
              <a:t>untuk</a:t>
            </a:r>
            <a:r>
              <a:rPr lang="en-US" sz="1200" dirty="0">
                <a:cs typeface="Aharoni" panose="02010803020104030203" pitchFamily="2" charset="-79"/>
              </a:rPr>
              <a:t> </a:t>
            </a:r>
            <a:r>
              <a:rPr lang="en-US" sz="1200" dirty="0" err="1">
                <a:cs typeface="Aharoni" panose="02010803020104030203" pitchFamily="2" charset="-79"/>
              </a:rPr>
              <a:t>mendorong</a:t>
            </a:r>
            <a:r>
              <a:rPr lang="en-US" sz="1200" dirty="0">
                <a:cs typeface="Aharoni" panose="02010803020104030203" pitchFamily="2" charset="-79"/>
              </a:rPr>
              <a:t> </a:t>
            </a:r>
            <a:r>
              <a:rPr lang="en-US" sz="1200" dirty="0" err="1">
                <a:cs typeface="Aharoni" panose="02010803020104030203" pitchFamily="2" charset="-79"/>
              </a:rPr>
              <a:t>terciptanya</a:t>
            </a:r>
            <a:r>
              <a:rPr lang="en-US" sz="1200" dirty="0">
                <a:cs typeface="Aharoni" panose="02010803020104030203" pitchFamily="2" charset="-79"/>
              </a:rPr>
              <a:t> </a:t>
            </a:r>
            <a:r>
              <a:rPr lang="en-US" sz="1200" dirty="0" err="1">
                <a:cs typeface="Aharoni" panose="02010803020104030203" pitchFamily="2" charset="-79"/>
              </a:rPr>
              <a:t>akuntabilitas</a:t>
            </a:r>
            <a:r>
              <a:rPr lang="en-US" sz="1200" dirty="0">
                <a:cs typeface="Aharoni" panose="02010803020104030203" pitchFamily="2" charset="-79"/>
              </a:rPr>
              <a:t> </a:t>
            </a:r>
            <a:r>
              <a:rPr lang="en-US" sz="1200" dirty="0" err="1">
                <a:cs typeface="Aharoni" panose="02010803020104030203" pitchFamily="2" charset="-79"/>
              </a:rPr>
              <a:t>kinerja</a:t>
            </a:r>
            <a:r>
              <a:rPr lang="en-US" sz="1200" dirty="0">
                <a:cs typeface="Aharoni" panose="02010803020104030203" pitchFamily="2" charset="-79"/>
              </a:rPr>
              <a:t> </a:t>
            </a:r>
            <a:r>
              <a:rPr lang="en-US" sz="1200" dirty="0" err="1">
                <a:cs typeface="Aharoni" panose="02010803020104030203" pitchFamily="2" charset="-79"/>
              </a:rPr>
              <a:t>instansi</a:t>
            </a:r>
            <a:r>
              <a:rPr lang="en-US" sz="1200" dirty="0">
                <a:cs typeface="Aharoni" panose="02010803020104030203" pitchFamily="2" charset="-79"/>
              </a:rPr>
              <a:t> </a:t>
            </a:r>
            <a:r>
              <a:rPr lang="en-US" sz="1200" dirty="0" err="1">
                <a:cs typeface="Aharoni" panose="02010803020104030203" pitchFamily="2" charset="-79"/>
              </a:rPr>
              <a:t>pemerintah</a:t>
            </a:r>
            <a:r>
              <a:rPr lang="en-US" sz="1200" dirty="0">
                <a:cs typeface="Aharoni" panose="02010803020104030203" pitchFamily="2" charset="-79"/>
              </a:rPr>
              <a:t> </a:t>
            </a:r>
            <a:r>
              <a:rPr lang="en-US" sz="1200" dirty="0" err="1">
                <a:cs typeface="Aharoni" panose="02010803020104030203" pitchFamily="2" charset="-79"/>
              </a:rPr>
              <a:t>sebagai</a:t>
            </a:r>
            <a:r>
              <a:rPr lang="en-US" sz="1200" dirty="0">
                <a:cs typeface="Aharoni" panose="02010803020104030203" pitchFamily="2" charset="-79"/>
              </a:rPr>
              <a:t> </a:t>
            </a:r>
            <a:r>
              <a:rPr lang="en-US" sz="1200" dirty="0" err="1">
                <a:cs typeface="Aharoni" panose="02010803020104030203" pitchFamily="2" charset="-79"/>
              </a:rPr>
              <a:t>salah</a:t>
            </a:r>
            <a:r>
              <a:rPr lang="en-US" sz="1200" dirty="0">
                <a:cs typeface="Aharoni" panose="02010803020104030203" pitchFamily="2" charset="-79"/>
              </a:rPr>
              <a:t> </a:t>
            </a:r>
            <a:r>
              <a:rPr lang="en-US" sz="1200" dirty="0" err="1">
                <a:cs typeface="Aharoni" panose="02010803020104030203" pitchFamily="2" charset="-79"/>
              </a:rPr>
              <a:t>satu</a:t>
            </a:r>
            <a:r>
              <a:rPr lang="en-US" sz="1200" dirty="0">
                <a:cs typeface="Aharoni" panose="02010803020104030203" pitchFamily="2" charset="-79"/>
              </a:rPr>
              <a:t> </a:t>
            </a:r>
            <a:r>
              <a:rPr lang="en-US" sz="1200" dirty="0" err="1">
                <a:cs typeface="Aharoni" panose="02010803020104030203" pitchFamily="2" charset="-79"/>
              </a:rPr>
              <a:t>prasyarat</a:t>
            </a:r>
            <a:r>
              <a:rPr lang="en-US" sz="1200" dirty="0">
                <a:cs typeface="Aharoni" panose="02010803020104030203" pitchFamily="2" charset="-79"/>
              </a:rPr>
              <a:t> </a:t>
            </a:r>
            <a:r>
              <a:rPr lang="en-US" sz="1200" dirty="0" err="1">
                <a:cs typeface="Aharoni" panose="02010803020104030203" pitchFamily="2" charset="-79"/>
              </a:rPr>
              <a:t>untuk</a:t>
            </a:r>
            <a:r>
              <a:rPr lang="en-US" sz="1200" dirty="0">
                <a:cs typeface="Aharoni" panose="02010803020104030203" pitchFamily="2" charset="-79"/>
              </a:rPr>
              <a:t> </a:t>
            </a:r>
            <a:r>
              <a:rPr lang="en-US" sz="1200" dirty="0" err="1">
                <a:cs typeface="Aharoni" panose="02010803020104030203" pitchFamily="2" charset="-79"/>
              </a:rPr>
              <a:t>terciptanya</a:t>
            </a:r>
            <a:r>
              <a:rPr lang="en-US" sz="1200" dirty="0">
                <a:cs typeface="Aharoni" panose="02010803020104030203" pitchFamily="2" charset="-79"/>
              </a:rPr>
              <a:t> </a:t>
            </a:r>
            <a:r>
              <a:rPr lang="en-US" sz="1200" dirty="0" err="1">
                <a:cs typeface="Aharoni" panose="02010803020104030203" pitchFamily="2" charset="-79"/>
              </a:rPr>
              <a:t>pemerintah</a:t>
            </a:r>
            <a:r>
              <a:rPr lang="en-US" sz="1200" dirty="0">
                <a:cs typeface="Aharoni" panose="02010803020104030203" pitchFamily="2" charset="-79"/>
              </a:rPr>
              <a:t> yang </a:t>
            </a:r>
            <a:r>
              <a:rPr lang="en-US" sz="1200" dirty="0" err="1">
                <a:cs typeface="Aharoni" panose="02010803020104030203" pitchFamily="2" charset="-79"/>
              </a:rPr>
              <a:t>baik</a:t>
            </a:r>
            <a:r>
              <a:rPr lang="en-US" sz="1200" dirty="0">
                <a:cs typeface="Aharoni" panose="02010803020104030203" pitchFamily="2" charset="-79"/>
              </a:rPr>
              <a:t> </a:t>
            </a:r>
            <a:r>
              <a:rPr lang="en-US" sz="1200" dirty="0" err="1">
                <a:cs typeface="Aharoni" panose="02010803020104030203" pitchFamily="2" charset="-79"/>
              </a:rPr>
              <a:t>dan</a:t>
            </a:r>
            <a:r>
              <a:rPr lang="en-US" sz="1200" dirty="0">
                <a:cs typeface="Aharoni" panose="02010803020104030203" pitchFamily="2" charset="-79"/>
              </a:rPr>
              <a:t> </a:t>
            </a:r>
            <a:r>
              <a:rPr lang="en-US" sz="1200" dirty="0" err="1">
                <a:cs typeface="Aharoni" panose="02010803020104030203" pitchFamily="2" charset="-79"/>
              </a:rPr>
              <a:t>terpercaya</a:t>
            </a:r>
            <a:r>
              <a:rPr lang="en-US" sz="1200" dirty="0">
                <a:cs typeface="Aharoni" panose="02010803020104030203" pitchFamily="2" charset="-79"/>
              </a:rPr>
              <a:t>. </a:t>
            </a:r>
            <a:r>
              <a:rPr lang="en-US" sz="1200" dirty="0" err="1">
                <a:cs typeface="Aharoni" panose="02010803020104030203" pitchFamily="2" charset="-79"/>
              </a:rPr>
              <a:t>Sedangkan</a:t>
            </a:r>
            <a:r>
              <a:rPr lang="en-US" sz="1200" dirty="0">
                <a:cs typeface="Aharoni" panose="02010803020104030203" pitchFamily="2" charset="-79"/>
              </a:rPr>
              <a:t> </a:t>
            </a:r>
            <a:r>
              <a:rPr lang="en-US" sz="1200" dirty="0" err="1">
                <a:cs typeface="Aharoni" panose="02010803020104030203" pitchFamily="2" charset="-79"/>
              </a:rPr>
              <a:t>sasaran</a:t>
            </a:r>
            <a:r>
              <a:rPr lang="en-US" sz="1200" dirty="0">
                <a:cs typeface="Aharoni" panose="02010803020104030203" pitchFamily="2" charset="-79"/>
              </a:rPr>
              <a:t> </a:t>
            </a:r>
            <a:r>
              <a:rPr lang="en-US" sz="1200" dirty="0" err="1">
                <a:cs typeface="Aharoni" panose="02010803020104030203" pitchFamily="2" charset="-79"/>
              </a:rPr>
              <a:t>dari</a:t>
            </a:r>
            <a:r>
              <a:rPr lang="en-US" sz="1200" dirty="0">
                <a:cs typeface="Aharoni" panose="02010803020104030203" pitchFamily="2" charset="-79"/>
              </a:rPr>
              <a:t> </a:t>
            </a:r>
            <a:r>
              <a:rPr lang="en-US" sz="1200" b="1" dirty="0" err="1">
                <a:solidFill>
                  <a:schemeClr val="accent6">
                    <a:lumMod val="50000"/>
                  </a:schemeClr>
                </a:solidFill>
                <a:cs typeface="Aharoni" panose="02010803020104030203" pitchFamily="2" charset="-79"/>
                <a:hlinkClick r:id="rId2" tooltip="Sistem Akuntabilitas Kinerja Instansi Pemerintah"/>
              </a:rPr>
              <a:t>Sistem</a:t>
            </a:r>
            <a:r>
              <a:rPr lang="en-US" sz="1200" b="1" dirty="0">
                <a:solidFill>
                  <a:schemeClr val="accent6">
                    <a:lumMod val="50000"/>
                  </a:schemeClr>
                </a:solidFill>
                <a:cs typeface="Aharoni" panose="02010803020104030203" pitchFamily="2" charset="-79"/>
                <a:hlinkClick r:id="rId2" tooltip="Sistem Akuntabilitas Kinerja Instansi Pemerintah"/>
              </a:rPr>
              <a:t> </a:t>
            </a:r>
            <a:r>
              <a:rPr lang="en-US" sz="1200" b="1" dirty="0" err="1">
                <a:solidFill>
                  <a:schemeClr val="accent6">
                    <a:lumMod val="50000"/>
                  </a:schemeClr>
                </a:solidFill>
                <a:cs typeface="Aharoni" panose="02010803020104030203" pitchFamily="2" charset="-79"/>
                <a:hlinkClick r:id="rId2" tooltip="Sistem Akuntabilitas Kinerja Instansi Pemerintah"/>
              </a:rPr>
              <a:t>Akuntabilitas</a:t>
            </a:r>
            <a:r>
              <a:rPr lang="en-US" sz="1200" b="1" dirty="0">
                <a:solidFill>
                  <a:schemeClr val="accent6">
                    <a:lumMod val="50000"/>
                  </a:schemeClr>
                </a:solidFill>
                <a:cs typeface="Aharoni" panose="02010803020104030203" pitchFamily="2" charset="-79"/>
                <a:hlinkClick r:id="rId2" tooltip="Sistem Akuntabilitas Kinerja Instansi Pemerintah"/>
              </a:rPr>
              <a:t> </a:t>
            </a:r>
            <a:r>
              <a:rPr lang="en-US" sz="1200" b="1" dirty="0" err="1">
                <a:solidFill>
                  <a:schemeClr val="accent6">
                    <a:lumMod val="50000"/>
                  </a:schemeClr>
                </a:solidFill>
                <a:cs typeface="Aharoni" panose="02010803020104030203" pitchFamily="2" charset="-79"/>
                <a:hlinkClick r:id="rId2" tooltip="Sistem Akuntabilitas Kinerja Instansi Pemerintah"/>
              </a:rPr>
              <a:t>Kinerja</a:t>
            </a:r>
            <a:r>
              <a:rPr lang="en-US" sz="1200" b="1" dirty="0">
                <a:solidFill>
                  <a:schemeClr val="accent6">
                    <a:lumMod val="50000"/>
                  </a:schemeClr>
                </a:solidFill>
                <a:cs typeface="Aharoni" panose="02010803020104030203" pitchFamily="2" charset="-79"/>
                <a:hlinkClick r:id="rId2" tooltip="Sistem Akuntabilitas Kinerja Instansi Pemerintah"/>
              </a:rPr>
              <a:t> </a:t>
            </a:r>
            <a:r>
              <a:rPr lang="en-US" sz="1200" b="1" dirty="0" err="1">
                <a:solidFill>
                  <a:schemeClr val="accent6">
                    <a:lumMod val="50000"/>
                  </a:schemeClr>
                </a:solidFill>
                <a:cs typeface="Aharoni" panose="02010803020104030203" pitchFamily="2" charset="-79"/>
                <a:hlinkClick r:id="rId2" tooltip="Sistem Akuntabilitas Kinerja Instansi Pemerintah"/>
              </a:rPr>
              <a:t>Instansi</a:t>
            </a:r>
            <a:r>
              <a:rPr lang="en-US" sz="1200" b="1" dirty="0">
                <a:solidFill>
                  <a:schemeClr val="accent6">
                    <a:lumMod val="50000"/>
                  </a:schemeClr>
                </a:solidFill>
                <a:cs typeface="Aharoni" panose="02010803020104030203" pitchFamily="2" charset="-79"/>
                <a:hlinkClick r:id="rId2" tooltip="Sistem Akuntabilitas Kinerja Instansi Pemerintah"/>
              </a:rPr>
              <a:t> </a:t>
            </a:r>
            <a:r>
              <a:rPr lang="en-US" sz="1200" b="1" dirty="0" err="1">
                <a:solidFill>
                  <a:schemeClr val="accent6">
                    <a:lumMod val="50000"/>
                  </a:schemeClr>
                </a:solidFill>
                <a:cs typeface="Aharoni" panose="02010803020104030203" pitchFamily="2" charset="-79"/>
                <a:hlinkClick r:id="rId2" tooltip="Sistem Akuntabilitas Kinerja Instansi Pemerintah"/>
              </a:rPr>
              <a:t>Pemerintah</a:t>
            </a:r>
            <a:r>
              <a:rPr lang="en-US" sz="1200" b="1" dirty="0">
                <a:solidFill>
                  <a:schemeClr val="accent6">
                    <a:lumMod val="50000"/>
                  </a:schemeClr>
                </a:solidFill>
                <a:cs typeface="Aharoni" panose="02010803020104030203" pitchFamily="2" charset="-79"/>
                <a:hlinkClick r:id="rId2" tooltip="Sistem Akuntabilitas Kinerja Instansi Pemerintah"/>
              </a:rPr>
              <a:t> </a:t>
            </a:r>
            <a:r>
              <a:rPr lang="en-US" sz="1200" dirty="0" err="1">
                <a:cs typeface="Aharoni" panose="02010803020104030203" pitchFamily="2" charset="-79"/>
              </a:rPr>
              <a:t>adalah</a:t>
            </a:r>
            <a:r>
              <a:rPr lang="en-US" sz="1200" dirty="0">
                <a:cs typeface="Aharoni" panose="02010803020104030203" pitchFamily="2" charset="-79"/>
              </a:rPr>
              <a:t>:</a:t>
            </a:r>
          </a:p>
          <a:p>
            <a:pPr marL="171450" indent="-171450" algn="just">
              <a:spcBef>
                <a:spcPts val="300"/>
              </a:spcBef>
              <a:buFont typeface="Arial" panose="020B0604020202020204" pitchFamily="34" charset="0"/>
              <a:buChar char="•"/>
            </a:pPr>
            <a:r>
              <a:rPr lang="en-US" sz="1200" dirty="0" err="1">
                <a:cs typeface="Aharoni" panose="02010803020104030203" pitchFamily="2" charset="-79"/>
              </a:rPr>
              <a:t>Menjadikan</a:t>
            </a:r>
            <a:r>
              <a:rPr lang="en-US" sz="1200" dirty="0">
                <a:cs typeface="Aharoni" panose="02010803020104030203" pitchFamily="2" charset="-79"/>
              </a:rPr>
              <a:t> </a:t>
            </a:r>
            <a:r>
              <a:rPr lang="en-US" sz="1200" dirty="0" err="1">
                <a:cs typeface="Aharoni" panose="02010803020104030203" pitchFamily="2" charset="-79"/>
              </a:rPr>
              <a:t>instansi</a:t>
            </a:r>
            <a:r>
              <a:rPr lang="en-US" sz="1200" dirty="0">
                <a:cs typeface="Aharoni" panose="02010803020104030203" pitchFamily="2" charset="-79"/>
              </a:rPr>
              <a:t> </a:t>
            </a:r>
            <a:r>
              <a:rPr lang="en-US" sz="1200" dirty="0" err="1">
                <a:cs typeface="Aharoni" panose="02010803020104030203" pitchFamily="2" charset="-79"/>
              </a:rPr>
              <a:t>pemerintah</a:t>
            </a:r>
            <a:r>
              <a:rPr lang="en-US" sz="1200" dirty="0">
                <a:cs typeface="Aharoni" panose="02010803020104030203" pitchFamily="2" charset="-79"/>
              </a:rPr>
              <a:t> yang </a:t>
            </a:r>
            <a:r>
              <a:rPr lang="en-US" sz="1200" dirty="0" err="1">
                <a:cs typeface="Aharoni" panose="02010803020104030203" pitchFamily="2" charset="-79"/>
              </a:rPr>
              <a:t>akuntabel</a:t>
            </a:r>
            <a:r>
              <a:rPr lang="en-US" sz="1200" dirty="0">
                <a:cs typeface="Aharoni" panose="02010803020104030203" pitchFamily="2" charset="-79"/>
              </a:rPr>
              <a:t> </a:t>
            </a:r>
            <a:r>
              <a:rPr lang="en-US" sz="1200" dirty="0" err="1">
                <a:cs typeface="Aharoni" panose="02010803020104030203" pitchFamily="2" charset="-79"/>
              </a:rPr>
              <a:t>sehingga</a:t>
            </a:r>
            <a:r>
              <a:rPr lang="en-US" sz="1200" dirty="0">
                <a:cs typeface="Aharoni" panose="02010803020104030203" pitchFamily="2" charset="-79"/>
              </a:rPr>
              <a:t> </a:t>
            </a:r>
            <a:r>
              <a:rPr lang="en-US" sz="1200" dirty="0" err="1">
                <a:cs typeface="Aharoni" panose="02010803020104030203" pitchFamily="2" charset="-79"/>
              </a:rPr>
              <a:t>dapat</a:t>
            </a:r>
            <a:r>
              <a:rPr lang="en-US" sz="1200" dirty="0">
                <a:cs typeface="Aharoni" panose="02010803020104030203" pitchFamily="2" charset="-79"/>
              </a:rPr>
              <a:t> </a:t>
            </a:r>
            <a:r>
              <a:rPr lang="en-US" sz="1200" dirty="0" err="1">
                <a:cs typeface="Aharoni" panose="02010803020104030203" pitchFamily="2" charset="-79"/>
              </a:rPr>
              <a:t>beroperasi</a:t>
            </a:r>
            <a:r>
              <a:rPr lang="en-US" sz="1200" dirty="0">
                <a:cs typeface="Aharoni" panose="02010803020104030203" pitchFamily="2" charset="-79"/>
              </a:rPr>
              <a:t> </a:t>
            </a:r>
            <a:r>
              <a:rPr lang="en-US" sz="1200" dirty="0" err="1">
                <a:cs typeface="Aharoni" panose="02010803020104030203" pitchFamily="2" charset="-79"/>
              </a:rPr>
              <a:t>secara</a:t>
            </a:r>
            <a:r>
              <a:rPr lang="en-US" sz="1200" dirty="0">
                <a:cs typeface="Aharoni" panose="02010803020104030203" pitchFamily="2" charset="-79"/>
              </a:rPr>
              <a:t> </a:t>
            </a:r>
            <a:r>
              <a:rPr lang="en-US" sz="1200" dirty="0" err="1">
                <a:cs typeface="Aharoni" panose="02010803020104030203" pitchFamily="2" charset="-79"/>
              </a:rPr>
              <a:t>efisien</a:t>
            </a:r>
            <a:r>
              <a:rPr lang="en-US" sz="1200" dirty="0">
                <a:cs typeface="Aharoni" panose="02010803020104030203" pitchFamily="2" charset="-79"/>
              </a:rPr>
              <a:t>, </a:t>
            </a:r>
            <a:r>
              <a:rPr lang="en-US" sz="1200" dirty="0" err="1">
                <a:cs typeface="Aharoni" panose="02010803020104030203" pitchFamily="2" charset="-79"/>
              </a:rPr>
              <a:t>efektif</a:t>
            </a:r>
            <a:r>
              <a:rPr lang="en-US" sz="1200" dirty="0">
                <a:cs typeface="Aharoni" panose="02010803020104030203" pitchFamily="2" charset="-79"/>
              </a:rPr>
              <a:t> </a:t>
            </a:r>
            <a:r>
              <a:rPr lang="en-US" sz="1200" dirty="0" err="1">
                <a:cs typeface="Aharoni" panose="02010803020104030203" pitchFamily="2" charset="-79"/>
              </a:rPr>
              <a:t>dan</a:t>
            </a:r>
            <a:r>
              <a:rPr lang="en-US" sz="1200" dirty="0">
                <a:cs typeface="Aharoni" panose="02010803020104030203" pitchFamily="2" charset="-79"/>
              </a:rPr>
              <a:t> </a:t>
            </a:r>
            <a:r>
              <a:rPr lang="en-US" sz="1200" dirty="0" err="1">
                <a:cs typeface="Aharoni" panose="02010803020104030203" pitchFamily="2" charset="-79"/>
              </a:rPr>
              <a:t>responsif</a:t>
            </a:r>
            <a:r>
              <a:rPr lang="en-US" sz="1200" dirty="0">
                <a:cs typeface="Aharoni" panose="02010803020104030203" pitchFamily="2" charset="-79"/>
              </a:rPr>
              <a:t> </a:t>
            </a:r>
            <a:r>
              <a:rPr lang="en-US" sz="1200" dirty="0" err="1">
                <a:cs typeface="Aharoni" panose="02010803020104030203" pitchFamily="2" charset="-79"/>
              </a:rPr>
              <a:t>terhadap</a:t>
            </a:r>
            <a:r>
              <a:rPr lang="en-US" sz="1200" dirty="0">
                <a:cs typeface="Aharoni" panose="02010803020104030203" pitchFamily="2" charset="-79"/>
              </a:rPr>
              <a:t> </a:t>
            </a:r>
            <a:r>
              <a:rPr lang="en-US" sz="1200" dirty="0" err="1">
                <a:cs typeface="Aharoni" panose="02010803020104030203" pitchFamily="2" charset="-79"/>
              </a:rPr>
              <a:t>aspirasi</a:t>
            </a:r>
            <a:r>
              <a:rPr lang="en-US" sz="1200" dirty="0">
                <a:cs typeface="Aharoni" panose="02010803020104030203" pitchFamily="2" charset="-79"/>
              </a:rPr>
              <a:t> </a:t>
            </a:r>
            <a:r>
              <a:rPr lang="en-US" sz="1200" dirty="0" err="1">
                <a:cs typeface="Aharoni" panose="02010803020104030203" pitchFamily="2" charset="-79"/>
              </a:rPr>
              <a:t>masyarakat</a:t>
            </a:r>
            <a:r>
              <a:rPr lang="en-US" sz="1200" dirty="0">
                <a:cs typeface="Aharoni" panose="02010803020104030203" pitchFamily="2" charset="-79"/>
              </a:rPr>
              <a:t> </a:t>
            </a:r>
            <a:r>
              <a:rPr lang="en-US" sz="1200" dirty="0" err="1">
                <a:cs typeface="Aharoni" panose="02010803020104030203" pitchFamily="2" charset="-79"/>
              </a:rPr>
              <a:t>dan</a:t>
            </a:r>
            <a:r>
              <a:rPr lang="en-US" sz="1200" dirty="0">
                <a:cs typeface="Aharoni" panose="02010803020104030203" pitchFamily="2" charset="-79"/>
              </a:rPr>
              <a:t> </a:t>
            </a:r>
            <a:r>
              <a:rPr lang="en-US" sz="1200" dirty="0" err="1">
                <a:cs typeface="Aharoni" panose="02010803020104030203" pitchFamily="2" charset="-79"/>
              </a:rPr>
              <a:t>lingkungannya</a:t>
            </a:r>
            <a:r>
              <a:rPr lang="en-US" sz="1200" dirty="0">
                <a:cs typeface="Aharoni" panose="02010803020104030203" pitchFamily="2" charset="-79"/>
              </a:rPr>
              <a:t>.</a:t>
            </a:r>
          </a:p>
          <a:p>
            <a:pPr marL="171450" indent="-171450" algn="just">
              <a:spcBef>
                <a:spcPts val="300"/>
              </a:spcBef>
              <a:buFont typeface="Arial" panose="020B0604020202020204" pitchFamily="34" charset="0"/>
              <a:buChar char="•"/>
            </a:pPr>
            <a:r>
              <a:rPr lang="en-US" sz="1200" dirty="0" err="1">
                <a:cs typeface="Aharoni" panose="02010803020104030203" pitchFamily="2" charset="-79"/>
              </a:rPr>
              <a:t>Terwujudnya</a:t>
            </a:r>
            <a:r>
              <a:rPr lang="en-US" sz="1200" dirty="0">
                <a:cs typeface="Aharoni" panose="02010803020104030203" pitchFamily="2" charset="-79"/>
              </a:rPr>
              <a:t> </a:t>
            </a:r>
            <a:r>
              <a:rPr lang="en-US" sz="1200" dirty="0" err="1">
                <a:cs typeface="Aharoni" panose="02010803020104030203" pitchFamily="2" charset="-79"/>
              </a:rPr>
              <a:t>transparansi</a:t>
            </a:r>
            <a:r>
              <a:rPr lang="en-US" sz="1200" dirty="0">
                <a:cs typeface="Aharoni" panose="02010803020104030203" pitchFamily="2" charset="-79"/>
              </a:rPr>
              <a:t> </a:t>
            </a:r>
            <a:r>
              <a:rPr lang="en-US" sz="1200" dirty="0" err="1">
                <a:cs typeface="Aharoni" panose="02010803020104030203" pitchFamily="2" charset="-79"/>
              </a:rPr>
              <a:t>instansi</a:t>
            </a:r>
            <a:r>
              <a:rPr lang="en-US" sz="1200" dirty="0">
                <a:cs typeface="Aharoni" panose="02010803020104030203" pitchFamily="2" charset="-79"/>
              </a:rPr>
              <a:t> </a:t>
            </a:r>
            <a:r>
              <a:rPr lang="en-US" sz="1200" dirty="0" err="1">
                <a:cs typeface="Aharoni" panose="02010803020104030203" pitchFamily="2" charset="-79"/>
              </a:rPr>
              <a:t>pemerintah</a:t>
            </a:r>
            <a:r>
              <a:rPr lang="en-US" sz="1200" dirty="0">
                <a:cs typeface="Aharoni" panose="02010803020104030203" pitchFamily="2" charset="-79"/>
              </a:rPr>
              <a:t>.</a:t>
            </a:r>
          </a:p>
          <a:p>
            <a:pPr marL="171450" indent="-171450" algn="just">
              <a:spcBef>
                <a:spcPts val="300"/>
              </a:spcBef>
              <a:buFont typeface="Arial" panose="020B0604020202020204" pitchFamily="34" charset="0"/>
              <a:buChar char="•"/>
            </a:pPr>
            <a:r>
              <a:rPr lang="en-US" sz="1200" dirty="0" err="1">
                <a:cs typeface="Aharoni" panose="02010803020104030203" pitchFamily="2" charset="-79"/>
              </a:rPr>
              <a:t>Terwujudnya</a:t>
            </a:r>
            <a:r>
              <a:rPr lang="en-US" sz="1200" dirty="0">
                <a:cs typeface="Aharoni" panose="02010803020104030203" pitchFamily="2" charset="-79"/>
              </a:rPr>
              <a:t> </a:t>
            </a:r>
            <a:r>
              <a:rPr lang="en-US" sz="1200" dirty="0" err="1">
                <a:cs typeface="Aharoni" panose="02010803020104030203" pitchFamily="2" charset="-79"/>
              </a:rPr>
              <a:t>partisipasi</a:t>
            </a:r>
            <a:r>
              <a:rPr lang="en-US" sz="1200" dirty="0">
                <a:cs typeface="Aharoni" panose="02010803020104030203" pitchFamily="2" charset="-79"/>
              </a:rPr>
              <a:t> </a:t>
            </a:r>
            <a:r>
              <a:rPr lang="en-US" sz="1200" dirty="0" err="1">
                <a:cs typeface="Aharoni" panose="02010803020104030203" pitchFamily="2" charset="-79"/>
              </a:rPr>
              <a:t>masyarakat</a:t>
            </a:r>
            <a:r>
              <a:rPr lang="en-US" sz="1200" dirty="0">
                <a:cs typeface="Aharoni" panose="02010803020104030203" pitchFamily="2" charset="-79"/>
              </a:rPr>
              <a:t> </a:t>
            </a:r>
            <a:r>
              <a:rPr lang="en-US" sz="1200" dirty="0" err="1">
                <a:cs typeface="Aharoni" panose="02010803020104030203" pitchFamily="2" charset="-79"/>
              </a:rPr>
              <a:t>dalam</a:t>
            </a:r>
            <a:r>
              <a:rPr lang="en-US" sz="1200" dirty="0">
                <a:cs typeface="Aharoni" panose="02010803020104030203" pitchFamily="2" charset="-79"/>
              </a:rPr>
              <a:t> </a:t>
            </a:r>
            <a:r>
              <a:rPr lang="en-US" sz="1200" dirty="0" err="1">
                <a:cs typeface="Aharoni" panose="02010803020104030203" pitchFamily="2" charset="-79"/>
              </a:rPr>
              <a:t>pelaksanaan</a:t>
            </a:r>
            <a:r>
              <a:rPr lang="en-US" sz="1200" dirty="0">
                <a:cs typeface="Aharoni" panose="02010803020104030203" pitchFamily="2" charset="-79"/>
              </a:rPr>
              <a:t> </a:t>
            </a:r>
            <a:r>
              <a:rPr lang="en-US" sz="1200" dirty="0" err="1">
                <a:cs typeface="Aharoni" panose="02010803020104030203" pitchFamily="2" charset="-79"/>
              </a:rPr>
              <a:t>pembangunan</a:t>
            </a:r>
            <a:r>
              <a:rPr lang="en-US" sz="1200" dirty="0">
                <a:cs typeface="Aharoni" panose="02010803020104030203" pitchFamily="2" charset="-79"/>
              </a:rPr>
              <a:t> </a:t>
            </a:r>
            <a:r>
              <a:rPr lang="en-US" sz="1200" dirty="0" err="1">
                <a:cs typeface="Aharoni" panose="02010803020104030203" pitchFamily="2" charset="-79"/>
              </a:rPr>
              <a:t>nasional</a:t>
            </a:r>
            <a:r>
              <a:rPr lang="en-US" sz="1200" dirty="0">
                <a:cs typeface="Aharoni" panose="02010803020104030203" pitchFamily="2" charset="-79"/>
              </a:rPr>
              <a:t>.</a:t>
            </a:r>
          </a:p>
          <a:p>
            <a:pPr marL="171450" indent="-171450" algn="just">
              <a:spcBef>
                <a:spcPts val="300"/>
              </a:spcBef>
              <a:buFont typeface="Arial" panose="020B0604020202020204" pitchFamily="34" charset="0"/>
              <a:buChar char="•"/>
            </a:pPr>
            <a:r>
              <a:rPr lang="en-US" sz="1200" dirty="0" err="1">
                <a:cs typeface="Aharoni" panose="02010803020104030203" pitchFamily="2" charset="-79"/>
              </a:rPr>
              <a:t>Terpeliharanya</a:t>
            </a:r>
            <a:r>
              <a:rPr lang="en-US" sz="1200" dirty="0">
                <a:cs typeface="Aharoni" panose="02010803020104030203" pitchFamily="2" charset="-79"/>
              </a:rPr>
              <a:t> </a:t>
            </a:r>
            <a:r>
              <a:rPr lang="en-US" sz="1200" dirty="0" err="1">
                <a:cs typeface="Aharoni" panose="02010803020104030203" pitchFamily="2" charset="-79"/>
              </a:rPr>
              <a:t>kepercayaan</a:t>
            </a:r>
            <a:r>
              <a:rPr lang="en-US" sz="1200" dirty="0">
                <a:cs typeface="Aharoni" panose="02010803020104030203" pitchFamily="2" charset="-79"/>
              </a:rPr>
              <a:t> </a:t>
            </a:r>
            <a:r>
              <a:rPr lang="en-US" sz="1200" dirty="0" err="1">
                <a:cs typeface="Aharoni" panose="02010803020104030203" pitchFamily="2" charset="-79"/>
              </a:rPr>
              <a:t>masyarakat</a:t>
            </a:r>
            <a:r>
              <a:rPr lang="en-US" sz="1200" dirty="0">
                <a:cs typeface="Aharoni" panose="02010803020104030203" pitchFamily="2" charset="-79"/>
              </a:rPr>
              <a:t> </a:t>
            </a:r>
            <a:r>
              <a:rPr lang="en-US" sz="1200" dirty="0" err="1">
                <a:cs typeface="Aharoni" panose="02010803020104030203" pitchFamily="2" charset="-79"/>
              </a:rPr>
              <a:t>kepada</a:t>
            </a:r>
            <a:r>
              <a:rPr lang="en-US" sz="1200" dirty="0">
                <a:cs typeface="Aharoni" panose="02010803020104030203" pitchFamily="2" charset="-79"/>
              </a:rPr>
              <a:t> </a:t>
            </a:r>
            <a:r>
              <a:rPr lang="en-US" sz="1200" dirty="0" err="1">
                <a:cs typeface="Aharoni" panose="02010803020104030203" pitchFamily="2" charset="-79"/>
              </a:rPr>
              <a:t>pemerintah</a:t>
            </a:r>
            <a:r>
              <a:rPr lang="en-US" sz="1200" dirty="0">
                <a:cs typeface="Aharoni" panose="02010803020104030203" pitchFamily="2" charset="-79"/>
              </a:rPr>
              <a:t>.</a:t>
            </a:r>
          </a:p>
          <a:p>
            <a:pPr algn="just">
              <a:spcBef>
                <a:spcPts val="300"/>
              </a:spcBef>
            </a:pPr>
            <a:r>
              <a:rPr lang="en-US" sz="1200" dirty="0" err="1">
                <a:cs typeface="Aharoni" panose="02010803020104030203" pitchFamily="2" charset="-79"/>
              </a:rPr>
              <a:t>Dengan</a:t>
            </a:r>
            <a:r>
              <a:rPr lang="en-US" sz="1200" dirty="0">
                <a:cs typeface="Aharoni" panose="02010803020104030203" pitchFamily="2" charset="-79"/>
              </a:rPr>
              <a:t> </a:t>
            </a:r>
            <a:r>
              <a:rPr lang="en-US" sz="1200" dirty="0" err="1">
                <a:cs typeface="Aharoni" panose="02010803020104030203" pitchFamily="2" charset="-79"/>
              </a:rPr>
              <a:t>tersedianya</a:t>
            </a:r>
            <a:r>
              <a:rPr lang="en-US" sz="1200" dirty="0">
                <a:cs typeface="Aharoni" panose="02010803020104030203" pitchFamily="2" charset="-79"/>
              </a:rPr>
              <a:t> </a:t>
            </a:r>
            <a:r>
              <a:rPr lang="id-ID" sz="1200" dirty="0">
                <a:cs typeface="Aharoni" panose="02010803020104030203" pitchFamily="2" charset="-79"/>
              </a:rPr>
              <a:t>Panduan P</a:t>
            </a:r>
            <a:r>
              <a:rPr lang="en-US" sz="1200" dirty="0" err="1">
                <a:cs typeface="Aharoni" panose="02010803020104030203" pitchFamily="2" charset="-79"/>
              </a:rPr>
              <a:t>enyelenggaraan</a:t>
            </a:r>
            <a:r>
              <a:rPr lang="en-US" sz="1200" dirty="0">
                <a:cs typeface="Aharoni" panose="02010803020104030203" pitchFamily="2" charset="-79"/>
              </a:rPr>
              <a:t> SAKIP </a:t>
            </a:r>
            <a:r>
              <a:rPr lang="en-US" sz="1200" dirty="0" err="1">
                <a:cs typeface="Aharoni" panose="02010803020104030203" pitchFamily="2" charset="-79"/>
              </a:rPr>
              <a:t>ini</a:t>
            </a:r>
            <a:r>
              <a:rPr lang="en-US" sz="1200" dirty="0">
                <a:cs typeface="Aharoni" panose="02010803020104030203" pitchFamily="2" charset="-79"/>
              </a:rPr>
              <a:t> </a:t>
            </a:r>
            <a:r>
              <a:rPr lang="en-US" sz="1200" dirty="0" err="1">
                <a:cs typeface="Aharoni" panose="02010803020104030203" pitchFamily="2" charset="-79"/>
              </a:rPr>
              <a:t>diharakan</a:t>
            </a:r>
            <a:r>
              <a:rPr lang="en-US" sz="1200" dirty="0">
                <a:cs typeface="Aharoni" panose="02010803020104030203" pitchFamily="2" charset="-79"/>
              </a:rPr>
              <a:t> </a:t>
            </a:r>
            <a:r>
              <a:rPr lang="en-US" sz="1200" dirty="0" err="1">
                <a:cs typeface="Aharoni" panose="02010803020104030203" pitchFamily="2" charset="-79"/>
              </a:rPr>
              <a:t>dapat</a:t>
            </a:r>
            <a:r>
              <a:rPr lang="en-US" sz="1200" dirty="0">
                <a:cs typeface="Aharoni" panose="02010803020104030203" pitchFamily="2" charset="-79"/>
              </a:rPr>
              <a:t> </a:t>
            </a:r>
            <a:r>
              <a:rPr lang="en-US" sz="1200" dirty="0" err="1">
                <a:cs typeface="Aharoni" panose="02010803020104030203" pitchFamily="2" charset="-79"/>
              </a:rPr>
              <a:t>menjadi</a:t>
            </a:r>
            <a:r>
              <a:rPr lang="en-US" sz="1200" dirty="0">
                <a:cs typeface="Aharoni" panose="02010803020104030203" pitchFamily="2" charset="-79"/>
              </a:rPr>
              <a:t> </a:t>
            </a:r>
            <a:r>
              <a:rPr lang="id-ID" sz="1200" dirty="0">
                <a:cs typeface="Aharoni" panose="02010803020104030203" pitchFamily="2" charset="-79"/>
              </a:rPr>
              <a:t>acuan bagi </a:t>
            </a:r>
            <a:r>
              <a:rPr lang="en-US" sz="1200" dirty="0" err="1">
                <a:cs typeface="Aharoni" panose="02010803020104030203" pitchFamily="2" charset="-79"/>
              </a:rPr>
              <a:t>seluruh</a:t>
            </a:r>
            <a:r>
              <a:rPr lang="en-US" sz="1200" dirty="0">
                <a:cs typeface="Aharoni" panose="02010803020104030203" pitchFamily="2" charset="-79"/>
              </a:rPr>
              <a:t> unit </a:t>
            </a:r>
            <a:r>
              <a:rPr lang="en-US" sz="1200" dirty="0" err="1">
                <a:cs typeface="Aharoni" panose="02010803020104030203" pitchFamily="2" charset="-79"/>
              </a:rPr>
              <a:t>kerja</a:t>
            </a:r>
            <a:r>
              <a:rPr lang="en-US" sz="1200" dirty="0">
                <a:cs typeface="Aharoni" panose="02010803020104030203" pitchFamily="2" charset="-79"/>
              </a:rPr>
              <a:t> di </a:t>
            </a:r>
            <a:r>
              <a:rPr lang="en-US" sz="1200" dirty="0" err="1">
                <a:cs typeface="Aharoni" panose="02010803020104030203" pitchFamily="2" charset="-79"/>
              </a:rPr>
              <a:t>lingkungan</a:t>
            </a:r>
            <a:r>
              <a:rPr lang="en-US" sz="1200" dirty="0">
                <a:cs typeface="Aharoni" panose="02010803020104030203" pitchFamily="2" charset="-79"/>
              </a:rPr>
              <a:t> </a:t>
            </a:r>
            <a:r>
              <a:rPr lang="en-US" sz="1200" dirty="0" err="1">
                <a:cs typeface="Aharoni" panose="02010803020104030203" pitchFamily="2" charset="-79"/>
              </a:rPr>
              <a:t>Direktorat</a:t>
            </a:r>
            <a:r>
              <a:rPr lang="en-US" sz="1200" dirty="0">
                <a:cs typeface="Aharoni" panose="02010803020104030203" pitchFamily="2" charset="-79"/>
              </a:rPr>
              <a:t> </a:t>
            </a:r>
            <a:r>
              <a:rPr lang="en-US" sz="1200" dirty="0" err="1">
                <a:cs typeface="Aharoni" panose="02010803020104030203" pitchFamily="2" charset="-79"/>
              </a:rPr>
              <a:t>Jenderal</a:t>
            </a:r>
            <a:r>
              <a:rPr lang="en-US" sz="1200" dirty="0">
                <a:cs typeface="Aharoni" panose="02010803020104030203" pitchFamily="2" charset="-79"/>
              </a:rPr>
              <a:t> </a:t>
            </a:r>
            <a:r>
              <a:rPr lang="en-US" sz="1200" dirty="0" err="1">
                <a:cs typeface="Aharoni" panose="02010803020104030203" pitchFamily="2" charset="-79"/>
              </a:rPr>
              <a:t>Perkeretaapian</a:t>
            </a:r>
            <a:r>
              <a:rPr lang="en-US" sz="1200" dirty="0">
                <a:cs typeface="Aharoni" panose="02010803020104030203" pitchFamily="2" charset="-79"/>
              </a:rPr>
              <a:t> </a:t>
            </a:r>
            <a:r>
              <a:rPr lang="id-ID" sz="1200" dirty="0">
                <a:cs typeface="Aharoni" panose="02010803020104030203" pitchFamily="2" charset="-79"/>
              </a:rPr>
              <a:t>untuk</a:t>
            </a:r>
            <a:r>
              <a:rPr lang="en-US" sz="1200" dirty="0">
                <a:cs typeface="Aharoni" panose="02010803020104030203" pitchFamily="2" charset="-79"/>
              </a:rPr>
              <a:t> </a:t>
            </a:r>
            <a:r>
              <a:rPr lang="en-US" sz="1200" dirty="0" err="1">
                <a:cs typeface="Aharoni" panose="02010803020104030203" pitchFamily="2" charset="-79"/>
              </a:rPr>
              <a:t>dapat</a:t>
            </a:r>
            <a:r>
              <a:rPr lang="en-US" sz="1200" dirty="0">
                <a:cs typeface="Aharoni" panose="02010803020104030203" pitchFamily="2" charset="-79"/>
              </a:rPr>
              <a:t> </a:t>
            </a:r>
            <a:r>
              <a:rPr lang="en-US" sz="1200" dirty="0" err="1">
                <a:cs typeface="Aharoni" panose="02010803020104030203" pitchFamily="2" charset="-79"/>
              </a:rPr>
              <a:t>mewujudkan</a:t>
            </a:r>
            <a:r>
              <a:rPr lang="en-US" sz="1200" dirty="0">
                <a:cs typeface="Aharoni" panose="02010803020104030203" pitchFamily="2" charset="-79"/>
              </a:rPr>
              <a:t> </a:t>
            </a:r>
            <a:r>
              <a:rPr lang="en-US" sz="1200" dirty="0" err="1">
                <a:cs typeface="Aharoni" panose="02010803020104030203" pitchFamily="2" charset="-79"/>
              </a:rPr>
              <a:t>tercapainya</a:t>
            </a:r>
            <a:r>
              <a:rPr lang="en-US" sz="1200" dirty="0">
                <a:cs typeface="Aharoni" panose="02010803020104030203" pitchFamily="2" charset="-79"/>
              </a:rPr>
              <a:t> s</a:t>
            </a:r>
            <a:r>
              <a:rPr lang="id-ID" sz="1200" dirty="0">
                <a:cs typeface="Aharoni" panose="02010803020104030203" pitchFamily="2" charset="-79"/>
              </a:rPr>
              <a:t>i</a:t>
            </a:r>
            <a:r>
              <a:rPr lang="en-US" sz="1200" dirty="0">
                <a:cs typeface="Aharoni" panose="02010803020104030203" pitchFamily="2" charset="-79"/>
              </a:rPr>
              <a:t>stem </a:t>
            </a:r>
            <a:r>
              <a:rPr lang="en-US" sz="1200" dirty="0" err="1">
                <a:cs typeface="Aharoni" panose="02010803020104030203" pitchFamily="2" charset="-79"/>
              </a:rPr>
              <a:t>pemerintahan</a:t>
            </a:r>
            <a:r>
              <a:rPr lang="en-US" sz="1200" dirty="0">
                <a:cs typeface="Aharoni" panose="02010803020104030203" pitchFamily="2" charset="-79"/>
              </a:rPr>
              <a:t> yang </a:t>
            </a:r>
            <a:r>
              <a:rPr lang="en-US" sz="1200" dirty="0" err="1">
                <a:cs typeface="Aharoni" panose="02010803020104030203" pitchFamily="2" charset="-79"/>
              </a:rPr>
              <a:t>baik</a:t>
            </a:r>
            <a:r>
              <a:rPr lang="en-US" sz="1200" dirty="0">
                <a:cs typeface="Aharoni" panose="02010803020104030203" pitchFamily="2" charset="-79"/>
              </a:rPr>
              <a:t> </a:t>
            </a:r>
            <a:r>
              <a:rPr lang="id-ID" sz="1200" dirty="0">
                <a:cs typeface="Aharoni" panose="02010803020104030203" pitchFamily="2" charset="-79"/>
              </a:rPr>
              <a:t>(</a:t>
            </a:r>
            <a:r>
              <a:rPr lang="en-US" sz="1200" i="1" dirty="0">
                <a:cs typeface="Aharoni" panose="02010803020104030203" pitchFamily="2" charset="-79"/>
              </a:rPr>
              <a:t>good governance</a:t>
            </a:r>
            <a:r>
              <a:rPr lang="id-ID" sz="1200" i="1" dirty="0">
                <a:cs typeface="Aharoni" panose="02010803020104030203" pitchFamily="2" charset="-79"/>
              </a:rPr>
              <a:t>)</a:t>
            </a:r>
            <a:r>
              <a:rPr lang="en-US" sz="1200" i="1" dirty="0">
                <a:cs typeface="Aharoni" panose="02010803020104030203" pitchFamily="2" charset="-79"/>
              </a:rPr>
              <a:t>.</a:t>
            </a:r>
            <a:endParaRPr lang="en-US" sz="1200" dirty="0">
              <a:cs typeface="Aharoni" panose="02010803020104030203" pitchFamily="2" charset="-79"/>
            </a:endParaRPr>
          </a:p>
        </p:txBody>
      </p:sp>
      <p:sp>
        <p:nvSpPr>
          <p:cNvPr id="5" name="Title 8"/>
          <p:cNvSpPr>
            <a:spLocks noGrp="1"/>
          </p:cNvSpPr>
          <p:nvPr>
            <p:ph type="title"/>
          </p:nvPr>
        </p:nvSpPr>
        <p:spPr>
          <a:xfrm>
            <a:off x="-3600" y="75765"/>
            <a:ext cx="6520220" cy="344032"/>
          </a:xfrm>
        </p:spPr>
        <p:txBody>
          <a:bodyPr>
            <a:noAutofit/>
          </a:bodyPr>
          <a:lstStyle/>
          <a:p>
            <a:pPr marL="342900" indent="-342900" algn="l">
              <a:buFont typeface="+mj-lt"/>
              <a:buAutoNum type="alphaUcPeriod"/>
            </a:pPr>
            <a:r>
              <a:rPr lang="en-US" dirty="0"/>
              <a:t>P</a:t>
            </a:r>
            <a:r>
              <a:rPr lang="id-ID" altLang="en-US" dirty="0"/>
              <a:t>ENDAHULUAN</a:t>
            </a:r>
            <a:endParaRPr lang="en-US" dirty="0"/>
          </a:p>
        </p:txBody>
      </p:sp>
      <p:sp>
        <p:nvSpPr>
          <p:cNvPr id="6" name="Slide Number Placeholder 2"/>
          <p:cNvSpPr>
            <a:spLocks noGrp="1"/>
          </p:cNvSpPr>
          <p:nvPr/>
        </p:nvSpPr>
        <p:spPr>
          <a:xfrm>
            <a:off x="7113270" y="5006975"/>
            <a:ext cx="446405" cy="251460"/>
          </a:xfrm>
          <a:prstGeom prst="rect">
            <a:avLst/>
          </a:prstGeom>
          <a:solidFill>
            <a:srgbClr val="F9BE19"/>
          </a:solid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5502A5B-6024-440D-A5A9-5A109256076E}" type="slidenum">
              <a:rPr kumimoji="0" lang="en-US" sz="1200" b="1" i="0" u="none" strike="noStrike" kern="1200" cap="none" spc="0" normalizeH="0" baseline="0" noProof="0" smtClean="0">
                <a:ln>
                  <a:noFill/>
                </a:ln>
                <a:solidFill>
                  <a:schemeClr val="tx1"/>
                </a:solidFill>
                <a:effectLst/>
                <a:uLnTx/>
                <a:uFillTx/>
                <a:latin typeface="Calibri" panose="020F0502020204030204"/>
                <a:ea typeface="+mn-ea"/>
                <a:cs typeface="+mn-cs"/>
              </a:rPr>
              <a:t>4</a:t>
            </a:fld>
            <a:endParaRPr kumimoji="0" lang="en-US" sz="1200" b="1" i="0" u="none" strike="noStrike" kern="1200" cap="none" spc="0" normalizeH="0" baseline="0" noProof="0">
              <a:ln>
                <a:noFill/>
              </a:ln>
              <a:solidFill>
                <a:schemeClr val="tx1"/>
              </a:solidFill>
              <a:effectLst/>
              <a:uLnTx/>
              <a:uFillTx/>
              <a:latin typeface="Calibri" panose="020F0502020204030204"/>
              <a:ea typeface="+mn-ea"/>
              <a:cs typeface="+mn-cs"/>
            </a:endParaRPr>
          </a:p>
        </p:txBody>
      </p:sp>
      <p:sp>
        <p:nvSpPr>
          <p:cNvPr id="8" name="TextBox 7"/>
          <p:cNvSpPr txBox="1"/>
          <p:nvPr/>
        </p:nvSpPr>
        <p:spPr>
          <a:xfrm>
            <a:off x="5805377" y="2322292"/>
            <a:ext cx="1754298" cy="2462213"/>
          </a:xfrm>
          <a:prstGeom prst="rect">
            <a:avLst/>
          </a:prstGeom>
          <a:noFill/>
        </p:spPr>
        <p:txBody>
          <a:bodyPr wrap="square" rtlCol="0">
            <a:spAutoFit/>
          </a:bodyPr>
          <a:lstStyle/>
          <a:p>
            <a:r>
              <a:rPr lang="en-US" sz="1400" b="1" i="1" dirty="0">
                <a:solidFill>
                  <a:schemeClr val="accent6">
                    <a:lumMod val="50000"/>
                  </a:schemeClr>
                </a:solidFill>
                <a:cs typeface="Aharoni" panose="02010803020104030203" pitchFamily="2" charset="-79"/>
              </a:rPr>
              <a:t>“</a:t>
            </a:r>
            <a:r>
              <a:rPr lang="en-US" sz="1400" b="1" i="1" dirty="0" err="1">
                <a:solidFill>
                  <a:schemeClr val="accent6">
                    <a:lumMod val="50000"/>
                  </a:schemeClr>
                </a:solidFill>
                <a:cs typeface="Aharoni" panose="02010803020104030203" pitchFamily="2" charset="-79"/>
              </a:rPr>
              <a:t>Tujuan</a:t>
            </a:r>
            <a:r>
              <a:rPr lang="en-US" sz="1400" b="1" i="1" dirty="0">
                <a:solidFill>
                  <a:schemeClr val="accent6">
                    <a:lumMod val="50000"/>
                  </a:schemeClr>
                </a:solidFill>
                <a:cs typeface="Aharoni" panose="02010803020104030203" pitchFamily="2" charset="-79"/>
              </a:rPr>
              <a:t> </a:t>
            </a:r>
            <a:r>
              <a:rPr lang="en-US" sz="1400" b="1" i="1" dirty="0" err="1">
                <a:solidFill>
                  <a:schemeClr val="accent6">
                    <a:lumMod val="50000"/>
                  </a:schemeClr>
                </a:solidFill>
                <a:cs typeface="Aharoni" panose="02010803020104030203" pitchFamily="2" charset="-79"/>
              </a:rPr>
              <a:t>Sistem</a:t>
            </a:r>
            <a:r>
              <a:rPr lang="en-US" sz="1400" b="1" i="1" dirty="0">
                <a:solidFill>
                  <a:schemeClr val="accent6">
                    <a:lumMod val="50000"/>
                  </a:schemeClr>
                </a:solidFill>
                <a:cs typeface="Aharoni" panose="02010803020104030203" pitchFamily="2" charset="-79"/>
              </a:rPr>
              <a:t> AKIP </a:t>
            </a:r>
            <a:r>
              <a:rPr lang="en-US" sz="1400" b="1" i="1" dirty="0" err="1">
                <a:solidFill>
                  <a:schemeClr val="accent6">
                    <a:lumMod val="50000"/>
                  </a:schemeClr>
                </a:solidFill>
                <a:cs typeface="Aharoni" panose="02010803020104030203" pitchFamily="2" charset="-79"/>
              </a:rPr>
              <a:t>adalah</a:t>
            </a:r>
            <a:r>
              <a:rPr lang="en-US" sz="1400" b="1" i="1" dirty="0">
                <a:solidFill>
                  <a:schemeClr val="accent6">
                    <a:lumMod val="50000"/>
                  </a:schemeClr>
                </a:solidFill>
                <a:cs typeface="Aharoni" panose="02010803020104030203" pitchFamily="2" charset="-79"/>
              </a:rPr>
              <a:t> </a:t>
            </a:r>
            <a:r>
              <a:rPr lang="en-US" sz="1400" b="1" i="1" dirty="0" err="1">
                <a:solidFill>
                  <a:schemeClr val="accent6">
                    <a:lumMod val="50000"/>
                  </a:schemeClr>
                </a:solidFill>
                <a:cs typeface="Aharoni" panose="02010803020104030203" pitchFamily="2" charset="-79"/>
              </a:rPr>
              <a:t>untuk</a:t>
            </a:r>
            <a:r>
              <a:rPr lang="en-US" sz="1400" b="1" i="1" dirty="0">
                <a:solidFill>
                  <a:schemeClr val="accent6">
                    <a:lumMod val="50000"/>
                  </a:schemeClr>
                </a:solidFill>
                <a:cs typeface="Aharoni" panose="02010803020104030203" pitchFamily="2" charset="-79"/>
              </a:rPr>
              <a:t> </a:t>
            </a:r>
            <a:r>
              <a:rPr lang="en-US" sz="1400" b="1" i="1" dirty="0" err="1">
                <a:solidFill>
                  <a:schemeClr val="accent6">
                    <a:lumMod val="50000"/>
                  </a:schemeClr>
                </a:solidFill>
                <a:cs typeface="Aharoni" panose="02010803020104030203" pitchFamily="2" charset="-79"/>
              </a:rPr>
              <a:t>mendorong</a:t>
            </a:r>
            <a:r>
              <a:rPr lang="en-US" sz="1400" b="1" i="1" dirty="0">
                <a:solidFill>
                  <a:schemeClr val="accent6">
                    <a:lumMod val="50000"/>
                  </a:schemeClr>
                </a:solidFill>
                <a:cs typeface="Aharoni" panose="02010803020104030203" pitchFamily="2" charset="-79"/>
              </a:rPr>
              <a:t> </a:t>
            </a:r>
            <a:r>
              <a:rPr lang="en-US" sz="1400" b="1" i="1" dirty="0" err="1">
                <a:solidFill>
                  <a:schemeClr val="accent6">
                    <a:lumMod val="50000"/>
                  </a:schemeClr>
                </a:solidFill>
                <a:cs typeface="Aharoni" panose="02010803020104030203" pitchFamily="2" charset="-79"/>
              </a:rPr>
              <a:t>terciptanya</a:t>
            </a:r>
            <a:r>
              <a:rPr lang="en-US" sz="1400" b="1" i="1" dirty="0">
                <a:solidFill>
                  <a:schemeClr val="accent6">
                    <a:lumMod val="50000"/>
                  </a:schemeClr>
                </a:solidFill>
                <a:cs typeface="Aharoni" panose="02010803020104030203" pitchFamily="2" charset="-79"/>
              </a:rPr>
              <a:t> </a:t>
            </a:r>
            <a:r>
              <a:rPr lang="en-US" sz="1400" b="1" i="1" dirty="0" err="1">
                <a:solidFill>
                  <a:schemeClr val="accent6">
                    <a:lumMod val="50000"/>
                  </a:schemeClr>
                </a:solidFill>
                <a:cs typeface="Aharoni" panose="02010803020104030203" pitchFamily="2" charset="-79"/>
              </a:rPr>
              <a:t>akuntabilitas</a:t>
            </a:r>
            <a:r>
              <a:rPr lang="en-US" sz="1400" b="1" i="1" dirty="0">
                <a:solidFill>
                  <a:schemeClr val="accent6">
                    <a:lumMod val="50000"/>
                  </a:schemeClr>
                </a:solidFill>
                <a:cs typeface="Aharoni" panose="02010803020104030203" pitchFamily="2" charset="-79"/>
              </a:rPr>
              <a:t> </a:t>
            </a:r>
            <a:r>
              <a:rPr lang="en-US" sz="1400" b="1" i="1" dirty="0" err="1">
                <a:solidFill>
                  <a:schemeClr val="accent6">
                    <a:lumMod val="50000"/>
                  </a:schemeClr>
                </a:solidFill>
                <a:cs typeface="Aharoni" panose="02010803020104030203" pitchFamily="2" charset="-79"/>
              </a:rPr>
              <a:t>kinerja</a:t>
            </a:r>
            <a:r>
              <a:rPr lang="en-US" sz="1400" b="1" i="1" dirty="0">
                <a:solidFill>
                  <a:schemeClr val="accent6">
                    <a:lumMod val="50000"/>
                  </a:schemeClr>
                </a:solidFill>
                <a:cs typeface="Aharoni" panose="02010803020104030203" pitchFamily="2" charset="-79"/>
              </a:rPr>
              <a:t> </a:t>
            </a:r>
            <a:r>
              <a:rPr lang="en-US" sz="1400" b="1" i="1" dirty="0" err="1">
                <a:solidFill>
                  <a:schemeClr val="accent6">
                    <a:lumMod val="50000"/>
                  </a:schemeClr>
                </a:solidFill>
                <a:cs typeface="Aharoni" panose="02010803020104030203" pitchFamily="2" charset="-79"/>
              </a:rPr>
              <a:t>instansi</a:t>
            </a:r>
            <a:r>
              <a:rPr lang="en-US" sz="1400" b="1" i="1" dirty="0">
                <a:solidFill>
                  <a:schemeClr val="accent6">
                    <a:lumMod val="50000"/>
                  </a:schemeClr>
                </a:solidFill>
                <a:cs typeface="Aharoni" panose="02010803020104030203" pitchFamily="2" charset="-79"/>
              </a:rPr>
              <a:t> </a:t>
            </a:r>
            <a:r>
              <a:rPr lang="en-US" sz="1400" b="1" i="1" dirty="0" err="1">
                <a:solidFill>
                  <a:schemeClr val="accent6">
                    <a:lumMod val="50000"/>
                  </a:schemeClr>
                </a:solidFill>
                <a:cs typeface="Aharoni" panose="02010803020104030203" pitchFamily="2" charset="-79"/>
              </a:rPr>
              <a:t>pemerintah</a:t>
            </a:r>
            <a:r>
              <a:rPr lang="en-US" sz="1400" b="1" i="1" dirty="0">
                <a:solidFill>
                  <a:schemeClr val="accent6">
                    <a:lumMod val="50000"/>
                  </a:schemeClr>
                </a:solidFill>
                <a:cs typeface="Aharoni" panose="02010803020104030203" pitchFamily="2" charset="-79"/>
              </a:rPr>
              <a:t> </a:t>
            </a:r>
            <a:r>
              <a:rPr lang="en-US" sz="1400" b="1" i="1" dirty="0" err="1">
                <a:solidFill>
                  <a:schemeClr val="accent6">
                    <a:lumMod val="50000"/>
                  </a:schemeClr>
                </a:solidFill>
                <a:cs typeface="Aharoni" panose="02010803020104030203" pitchFamily="2" charset="-79"/>
              </a:rPr>
              <a:t>sebagai</a:t>
            </a:r>
            <a:r>
              <a:rPr lang="en-US" sz="1400" b="1" i="1" dirty="0">
                <a:solidFill>
                  <a:schemeClr val="accent6">
                    <a:lumMod val="50000"/>
                  </a:schemeClr>
                </a:solidFill>
                <a:cs typeface="Aharoni" panose="02010803020104030203" pitchFamily="2" charset="-79"/>
              </a:rPr>
              <a:t> salah </a:t>
            </a:r>
            <a:r>
              <a:rPr lang="en-US" sz="1400" b="1" i="1" dirty="0" err="1">
                <a:solidFill>
                  <a:schemeClr val="accent6">
                    <a:lumMod val="50000"/>
                  </a:schemeClr>
                </a:solidFill>
                <a:cs typeface="Aharoni" panose="02010803020104030203" pitchFamily="2" charset="-79"/>
              </a:rPr>
              <a:t>satu</a:t>
            </a:r>
            <a:r>
              <a:rPr lang="en-US" sz="1400" b="1" i="1" dirty="0">
                <a:solidFill>
                  <a:schemeClr val="accent6">
                    <a:lumMod val="50000"/>
                  </a:schemeClr>
                </a:solidFill>
                <a:cs typeface="Aharoni" panose="02010803020104030203" pitchFamily="2" charset="-79"/>
              </a:rPr>
              <a:t> </a:t>
            </a:r>
            <a:r>
              <a:rPr lang="en-US" sz="1400" b="1" i="1" dirty="0" err="1">
                <a:solidFill>
                  <a:schemeClr val="accent6">
                    <a:lumMod val="50000"/>
                  </a:schemeClr>
                </a:solidFill>
                <a:cs typeface="Aharoni" panose="02010803020104030203" pitchFamily="2" charset="-79"/>
              </a:rPr>
              <a:t>prasyarat</a:t>
            </a:r>
            <a:r>
              <a:rPr lang="en-US" sz="1400" b="1" i="1" dirty="0">
                <a:solidFill>
                  <a:schemeClr val="accent6">
                    <a:lumMod val="50000"/>
                  </a:schemeClr>
                </a:solidFill>
                <a:cs typeface="Aharoni" panose="02010803020104030203" pitchFamily="2" charset="-79"/>
              </a:rPr>
              <a:t> </a:t>
            </a:r>
            <a:r>
              <a:rPr lang="en-US" sz="1400" b="1" i="1" dirty="0" err="1">
                <a:solidFill>
                  <a:schemeClr val="accent6">
                    <a:lumMod val="50000"/>
                  </a:schemeClr>
                </a:solidFill>
                <a:cs typeface="Aharoni" panose="02010803020104030203" pitchFamily="2" charset="-79"/>
              </a:rPr>
              <a:t>untuk</a:t>
            </a:r>
            <a:r>
              <a:rPr lang="en-US" sz="1400" b="1" i="1" dirty="0">
                <a:solidFill>
                  <a:schemeClr val="accent6">
                    <a:lumMod val="50000"/>
                  </a:schemeClr>
                </a:solidFill>
                <a:cs typeface="Aharoni" panose="02010803020104030203" pitchFamily="2" charset="-79"/>
              </a:rPr>
              <a:t> </a:t>
            </a:r>
            <a:r>
              <a:rPr lang="en-US" sz="1400" b="1" i="1" dirty="0" err="1">
                <a:solidFill>
                  <a:schemeClr val="accent6">
                    <a:lumMod val="50000"/>
                  </a:schemeClr>
                </a:solidFill>
                <a:cs typeface="Aharoni" panose="02010803020104030203" pitchFamily="2" charset="-79"/>
              </a:rPr>
              <a:t>terciptanya</a:t>
            </a:r>
            <a:r>
              <a:rPr lang="en-US" sz="1400" b="1" i="1" dirty="0">
                <a:solidFill>
                  <a:schemeClr val="accent6">
                    <a:lumMod val="50000"/>
                  </a:schemeClr>
                </a:solidFill>
                <a:cs typeface="Aharoni" panose="02010803020104030203" pitchFamily="2" charset="-79"/>
              </a:rPr>
              <a:t> </a:t>
            </a:r>
            <a:r>
              <a:rPr lang="en-US" sz="1400" b="1" i="1" dirty="0" err="1">
                <a:solidFill>
                  <a:schemeClr val="accent6">
                    <a:lumMod val="50000"/>
                  </a:schemeClr>
                </a:solidFill>
                <a:cs typeface="Aharoni" panose="02010803020104030203" pitchFamily="2" charset="-79"/>
              </a:rPr>
              <a:t>pemerintah</a:t>
            </a:r>
            <a:r>
              <a:rPr lang="en-US" sz="1400" b="1" i="1" dirty="0">
                <a:solidFill>
                  <a:schemeClr val="accent6">
                    <a:lumMod val="50000"/>
                  </a:schemeClr>
                </a:solidFill>
                <a:cs typeface="Aharoni" panose="02010803020104030203" pitchFamily="2" charset="-79"/>
              </a:rPr>
              <a:t> yang </a:t>
            </a:r>
            <a:r>
              <a:rPr lang="en-US" sz="1400" b="1" i="1" dirty="0" err="1">
                <a:solidFill>
                  <a:schemeClr val="accent6">
                    <a:lumMod val="50000"/>
                  </a:schemeClr>
                </a:solidFill>
                <a:cs typeface="Aharoni" panose="02010803020104030203" pitchFamily="2" charset="-79"/>
              </a:rPr>
              <a:t>baik</a:t>
            </a:r>
            <a:r>
              <a:rPr lang="en-US" sz="1400" b="1" i="1" dirty="0">
                <a:solidFill>
                  <a:schemeClr val="accent6">
                    <a:lumMod val="50000"/>
                  </a:schemeClr>
                </a:solidFill>
                <a:cs typeface="Aharoni" panose="02010803020104030203" pitchFamily="2" charset="-79"/>
              </a:rPr>
              <a:t> dan </a:t>
            </a:r>
            <a:r>
              <a:rPr lang="en-US" sz="1400" b="1" i="1" dirty="0" err="1">
                <a:solidFill>
                  <a:schemeClr val="accent6">
                    <a:lumMod val="50000"/>
                  </a:schemeClr>
                </a:solidFill>
                <a:cs typeface="Aharoni" panose="02010803020104030203" pitchFamily="2" charset="-79"/>
              </a:rPr>
              <a:t>terpercaya</a:t>
            </a:r>
            <a:r>
              <a:rPr lang="en-US" sz="1400" b="1" i="1" dirty="0">
                <a:solidFill>
                  <a:schemeClr val="accent6">
                    <a:lumMod val="50000"/>
                  </a:schemeClr>
                </a:solidFill>
                <a:cs typeface="Aharoni" panose="02010803020104030203" pitchFamily="2" charset="-79"/>
              </a:rPr>
              <a:t>”</a:t>
            </a:r>
            <a:endParaRPr lang="en-US" sz="1400" b="1" i="1" dirty="0">
              <a:solidFill>
                <a:schemeClr val="accent6">
                  <a:lumMod val="50000"/>
                </a:schemeClr>
              </a:solidFill>
            </a:endParaRPr>
          </a:p>
        </p:txBody>
      </p:sp>
    </p:spTree>
    <p:extLst>
      <p:ext uri="{BB962C8B-B14F-4D97-AF65-F5344CB8AC3E}">
        <p14:creationId xmlns:p14="http://schemas.microsoft.com/office/powerpoint/2010/main" val="4351888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84604" y="946864"/>
          <a:ext cx="6940069" cy="3803682"/>
        </p:xfrm>
        <a:graphic>
          <a:graphicData uri="http://schemas.openxmlformats.org/drawingml/2006/table">
            <a:tbl>
              <a:tblPr firstRow="1" bandRow="1">
                <a:tableStyleId>{21E4AEA4-8DFA-4A89-87EB-49C32662AFE0}</a:tableStyleId>
              </a:tblPr>
              <a:tblGrid>
                <a:gridCol w="332794">
                  <a:extLst>
                    <a:ext uri="{9D8B030D-6E8A-4147-A177-3AD203B41FA5}">
                      <a16:colId xmlns:a16="http://schemas.microsoft.com/office/drawing/2014/main" val="20000"/>
                    </a:ext>
                  </a:extLst>
                </a:gridCol>
                <a:gridCol w="1138416">
                  <a:extLst>
                    <a:ext uri="{9D8B030D-6E8A-4147-A177-3AD203B41FA5}">
                      <a16:colId xmlns:a16="http://schemas.microsoft.com/office/drawing/2014/main" val="20001"/>
                    </a:ext>
                  </a:extLst>
                </a:gridCol>
                <a:gridCol w="1361634">
                  <a:extLst>
                    <a:ext uri="{9D8B030D-6E8A-4147-A177-3AD203B41FA5}">
                      <a16:colId xmlns:a16="http://schemas.microsoft.com/office/drawing/2014/main" val="20002"/>
                    </a:ext>
                  </a:extLst>
                </a:gridCol>
                <a:gridCol w="4107225">
                  <a:extLst>
                    <a:ext uri="{9D8B030D-6E8A-4147-A177-3AD203B41FA5}">
                      <a16:colId xmlns:a16="http://schemas.microsoft.com/office/drawing/2014/main" val="20003"/>
                    </a:ext>
                  </a:extLst>
                </a:gridCol>
              </a:tblGrid>
              <a:tr h="276834">
                <a:tc>
                  <a:txBody>
                    <a:bodyPr/>
                    <a:lstStyle/>
                    <a:p>
                      <a:pPr algn="ctr">
                        <a:lnSpc>
                          <a:spcPct val="107000"/>
                        </a:lnSpc>
                        <a:spcAft>
                          <a:spcPts val="0"/>
                        </a:spcAft>
                      </a:pPr>
                      <a:r>
                        <a:rPr lang="en-ID" sz="800" dirty="0">
                          <a:effectLst/>
                          <a:latin typeface="+mn-lt"/>
                        </a:rPr>
                        <a:t>NO</a:t>
                      </a:r>
                      <a:endParaRPr lang="en-US" sz="800" dirty="0">
                        <a:effectLst/>
                        <a:latin typeface="+mn-lt"/>
                        <a:ea typeface="Calibri"/>
                        <a:cs typeface="Times New Roman"/>
                      </a:endParaRPr>
                    </a:p>
                  </a:txBody>
                  <a:tcPr marL="25227" marR="252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n-ID" sz="800" dirty="0">
                          <a:effectLst/>
                          <a:latin typeface="+mn-lt"/>
                        </a:rPr>
                        <a:t>SASARAN KEGIATAN</a:t>
                      </a:r>
                      <a:endParaRPr lang="en-US" sz="800" dirty="0">
                        <a:effectLst/>
                        <a:latin typeface="+mn-lt"/>
                        <a:ea typeface="Calibri"/>
                        <a:cs typeface="Times New Roman"/>
                      </a:endParaRPr>
                    </a:p>
                  </a:txBody>
                  <a:tcPr marL="25227" marR="252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n-ID" sz="800" dirty="0">
                          <a:effectLst/>
                          <a:latin typeface="+mn-lt"/>
                        </a:rPr>
                        <a:t>INDIKATOR </a:t>
                      </a:r>
                    </a:p>
                    <a:p>
                      <a:pPr algn="ctr">
                        <a:lnSpc>
                          <a:spcPct val="107000"/>
                        </a:lnSpc>
                        <a:spcAft>
                          <a:spcPts val="0"/>
                        </a:spcAft>
                      </a:pPr>
                      <a:r>
                        <a:rPr lang="en-ID" sz="800" dirty="0">
                          <a:effectLst/>
                          <a:latin typeface="+mn-lt"/>
                        </a:rPr>
                        <a:t>KINERJA KEGIATAN</a:t>
                      </a:r>
                      <a:endParaRPr lang="en-US" sz="800" dirty="0">
                        <a:effectLst/>
                        <a:latin typeface="+mn-lt"/>
                        <a:ea typeface="Calibri"/>
                        <a:cs typeface="Times New Roman"/>
                      </a:endParaRPr>
                    </a:p>
                  </a:txBody>
                  <a:tcPr marL="25227" marR="252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n-ID" sz="800" dirty="0">
                          <a:effectLst/>
                          <a:latin typeface="+mn-lt"/>
                        </a:rPr>
                        <a:t>TATA CARA PERHITUNGAN</a:t>
                      </a:r>
                      <a:endParaRPr lang="en-US" sz="800" dirty="0">
                        <a:effectLst/>
                        <a:latin typeface="+mn-lt"/>
                        <a:ea typeface="Calibri"/>
                        <a:cs typeface="Times New Roman"/>
                      </a:endParaRPr>
                    </a:p>
                  </a:txBody>
                  <a:tcPr marL="25227" marR="252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905192">
                <a:tc>
                  <a:txBody>
                    <a:bodyPr/>
                    <a:lstStyle/>
                    <a:p>
                      <a:pPr algn="ctr">
                        <a:lnSpc>
                          <a:spcPct val="115000"/>
                        </a:lnSpc>
                        <a:spcAft>
                          <a:spcPts val="0"/>
                        </a:spcAft>
                        <a:tabLst>
                          <a:tab pos="4229100" algn="l"/>
                          <a:tab pos="4457700" algn="l"/>
                        </a:tabLst>
                      </a:pPr>
                      <a:r>
                        <a:rPr lang="en-ID" sz="800" b="0" dirty="0">
                          <a:solidFill>
                            <a:schemeClr val="tx1"/>
                          </a:solidFill>
                          <a:effectLst/>
                          <a:latin typeface="+mn-lt"/>
                          <a:ea typeface="Calibri"/>
                          <a:cs typeface="Times New Roman"/>
                        </a:rPr>
                        <a:t>4.</a:t>
                      </a:r>
                      <a:endParaRPr lang="en-US" sz="800" b="0" dirty="0">
                        <a:solidFill>
                          <a:schemeClr val="tx1"/>
                        </a:solidFill>
                        <a:effectLst/>
                        <a:latin typeface="+mn-lt"/>
                        <a:ea typeface="Calibri"/>
                        <a:cs typeface="Times New Roman"/>
                      </a:endParaRPr>
                    </a:p>
                  </a:txBody>
                  <a:tcPr marL="42523" marR="4252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tabLst>
                          <a:tab pos="4229100" algn="l"/>
                          <a:tab pos="4457700" algn="l"/>
                        </a:tabLst>
                      </a:pPr>
                      <a:r>
                        <a:rPr lang="id-ID" sz="800" b="0" dirty="0">
                          <a:solidFill>
                            <a:schemeClr val="tx1"/>
                          </a:solidFill>
                          <a:effectLst/>
                          <a:latin typeface="+mn-lt"/>
                          <a:ea typeface="Calibri"/>
                          <a:cs typeface="Times New Roman"/>
                        </a:rPr>
                        <a:t>Sistem Informasi dan Teknologi yang Andal</a:t>
                      </a:r>
                      <a:endParaRPr lang="en-US" sz="800" b="0" dirty="0">
                        <a:solidFill>
                          <a:schemeClr val="tx1"/>
                        </a:solidFill>
                        <a:effectLst/>
                        <a:latin typeface="+mn-lt"/>
                        <a:ea typeface="Calibri"/>
                        <a:cs typeface="Times New Roman"/>
                      </a:endParaRPr>
                    </a:p>
                  </a:txBody>
                  <a:tcPr marL="42523" marR="4252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pPr>
                      <a:r>
                        <a:rPr lang="en-US" sz="800" b="0" dirty="0" err="1">
                          <a:solidFill>
                            <a:schemeClr val="tx1"/>
                          </a:solidFill>
                          <a:effectLst/>
                          <a:latin typeface="+mn-lt"/>
                          <a:ea typeface="Times New Roman"/>
                          <a:cs typeface="Times New Roman"/>
                        </a:rPr>
                        <a:t>Persentase</a:t>
                      </a:r>
                      <a:r>
                        <a:rPr lang="en-US" sz="800" b="0" dirty="0">
                          <a:solidFill>
                            <a:schemeClr val="tx1"/>
                          </a:solidFill>
                          <a:effectLst/>
                          <a:latin typeface="+mn-lt"/>
                          <a:ea typeface="Times New Roman"/>
                          <a:cs typeface="Times New Roman"/>
                        </a:rPr>
                        <a:t> </a:t>
                      </a:r>
                      <a:r>
                        <a:rPr lang="en-US" sz="800" b="0" dirty="0" err="1">
                          <a:solidFill>
                            <a:schemeClr val="tx1"/>
                          </a:solidFill>
                          <a:effectLst/>
                          <a:latin typeface="+mn-lt"/>
                          <a:ea typeface="Times New Roman"/>
                          <a:cs typeface="Times New Roman"/>
                        </a:rPr>
                        <a:t>Pemenuhan</a:t>
                      </a:r>
                      <a:r>
                        <a:rPr lang="en-US" sz="800" b="0" dirty="0">
                          <a:solidFill>
                            <a:schemeClr val="tx1"/>
                          </a:solidFill>
                          <a:effectLst/>
                          <a:latin typeface="+mn-lt"/>
                          <a:ea typeface="Times New Roman"/>
                          <a:cs typeface="Times New Roman"/>
                        </a:rPr>
                        <a:t> Target </a:t>
                      </a:r>
                      <a:r>
                        <a:rPr lang="en-US" sz="800" b="0" dirty="0" err="1">
                          <a:solidFill>
                            <a:schemeClr val="tx1"/>
                          </a:solidFill>
                          <a:effectLst/>
                          <a:latin typeface="+mn-lt"/>
                          <a:ea typeface="Times New Roman"/>
                          <a:cs typeface="Times New Roman"/>
                        </a:rPr>
                        <a:t>Rencana</a:t>
                      </a:r>
                      <a:r>
                        <a:rPr lang="en-US" sz="800" b="0" dirty="0">
                          <a:solidFill>
                            <a:schemeClr val="tx1"/>
                          </a:solidFill>
                          <a:effectLst/>
                          <a:latin typeface="+mn-lt"/>
                          <a:ea typeface="Times New Roman"/>
                          <a:cs typeface="Times New Roman"/>
                        </a:rPr>
                        <a:t> </a:t>
                      </a:r>
                      <a:r>
                        <a:rPr lang="en-US" sz="800" b="0" dirty="0" err="1">
                          <a:solidFill>
                            <a:schemeClr val="tx1"/>
                          </a:solidFill>
                          <a:effectLst/>
                          <a:latin typeface="+mn-lt"/>
                          <a:ea typeface="Times New Roman"/>
                          <a:cs typeface="Times New Roman"/>
                        </a:rPr>
                        <a:t>Induk</a:t>
                      </a:r>
                      <a:r>
                        <a:rPr lang="en-US" sz="800" b="0" dirty="0">
                          <a:solidFill>
                            <a:schemeClr val="tx1"/>
                          </a:solidFill>
                          <a:effectLst/>
                          <a:latin typeface="+mn-lt"/>
                          <a:ea typeface="Times New Roman"/>
                          <a:cs typeface="Times New Roman"/>
                        </a:rPr>
                        <a:t> </a:t>
                      </a:r>
                      <a:r>
                        <a:rPr lang="en-US" sz="800" b="0" dirty="0" err="1">
                          <a:solidFill>
                            <a:schemeClr val="tx1"/>
                          </a:solidFill>
                          <a:effectLst/>
                          <a:latin typeface="+mn-lt"/>
                          <a:ea typeface="Times New Roman"/>
                          <a:cs typeface="Times New Roman"/>
                        </a:rPr>
                        <a:t>Teknologi</a:t>
                      </a:r>
                      <a:r>
                        <a:rPr lang="en-US" sz="800" b="0" dirty="0">
                          <a:solidFill>
                            <a:schemeClr val="tx1"/>
                          </a:solidFill>
                          <a:effectLst/>
                          <a:latin typeface="+mn-lt"/>
                          <a:ea typeface="Times New Roman"/>
                          <a:cs typeface="Times New Roman"/>
                        </a:rPr>
                        <a:t> </a:t>
                      </a:r>
                      <a:r>
                        <a:rPr lang="en-US" sz="800" b="0" dirty="0" err="1">
                          <a:solidFill>
                            <a:schemeClr val="tx1"/>
                          </a:solidFill>
                          <a:effectLst/>
                          <a:latin typeface="+mn-lt"/>
                          <a:ea typeface="Times New Roman"/>
                          <a:cs typeface="Times New Roman"/>
                        </a:rPr>
                        <a:t>Informasi</a:t>
                      </a:r>
                      <a:r>
                        <a:rPr lang="en-US" sz="800" b="0" dirty="0">
                          <a:solidFill>
                            <a:schemeClr val="tx1"/>
                          </a:solidFill>
                          <a:effectLst/>
                          <a:latin typeface="+mn-lt"/>
                          <a:ea typeface="Times New Roman"/>
                          <a:cs typeface="Times New Roman"/>
                        </a:rPr>
                        <a:t> </a:t>
                      </a:r>
                      <a:r>
                        <a:rPr lang="en-US" sz="800" b="0" dirty="0" err="1">
                          <a:solidFill>
                            <a:schemeClr val="tx1"/>
                          </a:solidFill>
                          <a:effectLst/>
                          <a:latin typeface="+mn-lt"/>
                          <a:ea typeface="Times New Roman"/>
                          <a:cs typeface="Times New Roman"/>
                        </a:rPr>
                        <a:t>dan</a:t>
                      </a:r>
                      <a:r>
                        <a:rPr lang="en-US" sz="800" b="0" dirty="0">
                          <a:solidFill>
                            <a:schemeClr val="tx1"/>
                          </a:solidFill>
                          <a:effectLst/>
                          <a:latin typeface="+mn-lt"/>
                          <a:ea typeface="Times New Roman"/>
                          <a:cs typeface="Times New Roman"/>
                        </a:rPr>
                        <a:t> </a:t>
                      </a:r>
                      <a:r>
                        <a:rPr lang="en-US" sz="800" b="0" dirty="0" err="1">
                          <a:solidFill>
                            <a:schemeClr val="tx1"/>
                          </a:solidFill>
                          <a:effectLst/>
                          <a:latin typeface="+mn-lt"/>
                          <a:ea typeface="Times New Roman"/>
                          <a:cs typeface="Times New Roman"/>
                        </a:rPr>
                        <a:t>Komunikasi</a:t>
                      </a:r>
                      <a:r>
                        <a:rPr lang="en-US" sz="800" b="0" dirty="0">
                          <a:solidFill>
                            <a:schemeClr val="tx1"/>
                          </a:solidFill>
                          <a:effectLst/>
                          <a:latin typeface="+mn-lt"/>
                          <a:ea typeface="Times New Roman"/>
                          <a:cs typeface="Times New Roman"/>
                        </a:rPr>
                        <a:t> </a:t>
                      </a:r>
                      <a:r>
                        <a:rPr lang="en-US" sz="800" b="0" dirty="0" err="1">
                          <a:solidFill>
                            <a:schemeClr val="tx1"/>
                          </a:solidFill>
                          <a:effectLst/>
                          <a:latin typeface="+mn-lt"/>
                          <a:ea typeface="Times New Roman"/>
                          <a:cs typeface="Times New Roman"/>
                        </a:rPr>
                        <a:t>Bidang</a:t>
                      </a:r>
                      <a:r>
                        <a:rPr lang="en-US" sz="800" b="0" dirty="0">
                          <a:solidFill>
                            <a:schemeClr val="tx1"/>
                          </a:solidFill>
                          <a:effectLst/>
                          <a:latin typeface="+mn-lt"/>
                          <a:ea typeface="Times New Roman"/>
                          <a:cs typeface="Times New Roman"/>
                        </a:rPr>
                        <a:t> </a:t>
                      </a:r>
                      <a:r>
                        <a:rPr lang="en-US" sz="800" b="0" dirty="0" err="1">
                          <a:solidFill>
                            <a:schemeClr val="tx1"/>
                          </a:solidFill>
                          <a:effectLst/>
                          <a:latin typeface="+mn-lt"/>
                          <a:ea typeface="Times New Roman"/>
                          <a:cs typeface="Times New Roman"/>
                        </a:rPr>
                        <a:t>Perkeretaapian</a:t>
                      </a:r>
                      <a:endParaRPr lang="en-US" sz="800" b="0" dirty="0">
                        <a:solidFill>
                          <a:schemeClr val="tx1"/>
                        </a:solidFill>
                        <a:effectLst/>
                        <a:latin typeface="+mn-lt"/>
                        <a:ea typeface="Times New Roman"/>
                        <a:cs typeface="Times New Roman"/>
                      </a:endParaRPr>
                    </a:p>
                  </a:txBody>
                  <a:tcPr marL="42523" marR="4252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15000"/>
                        </a:lnSpc>
                        <a:spcAft>
                          <a:spcPts val="0"/>
                        </a:spcAft>
                      </a:pPr>
                      <a:r>
                        <a:rPr lang="nn-NO" sz="800" b="0" dirty="0">
                          <a:solidFill>
                            <a:schemeClr val="tx1"/>
                          </a:solidFill>
                          <a:effectLst/>
                          <a:latin typeface="+mn-lt"/>
                          <a:ea typeface="Times New Roman"/>
                          <a:cs typeface="Times New Roman"/>
                        </a:rPr>
                        <a:t>Perbandingan antara realisasi rencana induk TIK bidang perkeretaapian tahun berjalan dibagi dengan jumlah (target) rencana induk TIK bidang perkeretaapian tahun 2020-2024</a:t>
                      </a:r>
                    </a:p>
                    <a:p>
                      <a:pPr>
                        <a:lnSpc>
                          <a:spcPct val="115000"/>
                        </a:lnSpc>
                        <a:spcAft>
                          <a:spcPts val="0"/>
                        </a:spcAft>
                      </a:pPr>
                      <a:endParaRPr lang="en-US" sz="800" b="0" dirty="0">
                        <a:solidFill>
                          <a:schemeClr val="tx1"/>
                        </a:solidFill>
                        <a:effectLst/>
                        <a:latin typeface="+mn-lt"/>
                        <a:ea typeface="Times New Roman"/>
                        <a:cs typeface="Times New Roman"/>
                      </a:endParaRPr>
                    </a:p>
                    <a:p>
                      <a:pPr algn="just">
                        <a:lnSpc>
                          <a:spcPct val="115000"/>
                        </a:lnSpc>
                        <a:spcAft>
                          <a:spcPts val="0"/>
                        </a:spcAft>
                      </a:pPr>
                      <a:r>
                        <a:rPr lang="en-US" sz="800" b="0" dirty="0">
                          <a:solidFill>
                            <a:schemeClr val="tx1"/>
                          </a:solidFill>
                          <a:effectLst/>
                          <a:latin typeface="+mn-lt"/>
                          <a:ea typeface="Times New Roman"/>
                          <a:cs typeface="Times New Roman"/>
                        </a:rPr>
                        <a:t> </a:t>
                      </a:r>
                    </a:p>
                    <a:p>
                      <a:pPr algn="just">
                        <a:lnSpc>
                          <a:spcPct val="115000"/>
                        </a:lnSpc>
                        <a:spcAft>
                          <a:spcPts val="0"/>
                        </a:spcAft>
                      </a:pPr>
                      <a:endParaRPr lang="en-US" sz="800" b="0" dirty="0">
                        <a:solidFill>
                          <a:schemeClr val="tx1"/>
                        </a:solidFill>
                        <a:effectLst/>
                        <a:latin typeface="+mn-lt"/>
                        <a:ea typeface="Times New Roman"/>
                        <a:cs typeface="Times New Roman"/>
                      </a:endParaRPr>
                    </a:p>
                    <a:p>
                      <a:pPr algn="just">
                        <a:lnSpc>
                          <a:spcPct val="115000"/>
                        </a:lnSpc>
                        <a:spcAft>
                          <a:spcPts val="0"/>
                        </a:spcAft>
                      </a:pPr>
                      <a:endParaRPr lang="en-US" sz="800" b="0" dirty="0">
                        <a:solidFill>
                          <a:schemeClr val="tx1"/>
                        </a:solidFill>
                        <a:effectLst/>
                        <a:latin typeface="+mn-lt"/>
                        <a:ea typeface="Times New Roman"/>
                        <a:cs typeface="Times New Roman"/>
                      </a:endParaRPr>
                    </a:p>
                    <a:p>
                      <a:pPr algn="just">
                        <a:lnSpc>
                          <a:spcPct val="115000"/>
                        </a:lnSpc>
                        <a:spcAft>
                          <a:spcPts val="0"/>
                        </a:spcAft>
                      </a:pPr>
                      <a:endParaRPr lang="en-US" sz="800" b="0" dirty="0">
                        <a:solidFill>
                          <a:schemeClr val="tx1"/>
                        </a:solidFill>
                        <a:effectLst/>
                        <a:latin typeface="+mn-lt"/>
                        <a:ea typeface="Times New Roman"/>
                        <a:cs typeface="Times New Roman"/>
                      </a:endParaRPr>
                    </a:p>
                  </a:txBody>
                  <a:tcPr marL="42523" marR="4252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905192">
                <a:tc>
                  <a:txBody>
                    <a:bodyPr/>
                    <a:lstStyle/>
                    <a:p>
                      <a:pPr algn="ctr">
                        <a:lnSpc>
                          <a:spcPct val="115000"/>
                        </a:lnSpc>
                        <a:spcAft>
                          <a:spcPts val="0"/>
                        </a:spcAft>
                        <a:tabLst>
                          <a:tab pos="4229100" algn="l"/>
                          <a:tab pos="4457700" algn="l"/>
                        </a:tabLst>
                      </a:pPr>
                      <a:br>
                        <a:rPr lang="en-US" sz="800" b="0">
                          <a:solidFill>
                            <a:schemeClr val="tx1"/>
                          </a:solidFill>
                          <a:effectLst/>
                          <a:latin typeface="+mn-lt"/>
                          <a:cs typeface="Times New Roman"/>
                        </a:rPr>
                      </a:br>
                      <a:r>
                        <a:rPr lang="en-ID" sz="800" b="0">
                          <a:solidFill>
                            <a:schemeClr val="tx1"/>
                          </a:solidFill>
                          <a:effectLst/>
                          <a:latin typeface="+mn-lt"/>
                          <a:ea typeface="Calibri"/>
                          <a:cs typeface="Times New Roman"/>
                        </a:rPr>
                        <a:t>5.</a:t>
                      </a:r>
                      <a:endParaRPr lang="en-US" sz="800" b="0">
                        <a:solidFill>
                          <a:schemeClr val="tx1"/>
                        </a:solidFill>
                        <a:effectLst/>
                        <a:latin typeface="+mn-lt"/>
                        <a:ea typeface="Calibri"/>
                        <a:cs typeface="Times New Roman"/>
                      </a:endParaRPr>
                    </a:p>
                  </a:txBody>
                  <a:tcPr marL="42523" marR="4252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tabLst>
                          <a:tab pos="4229100" algn="l"/>
                          <a:tab pos="4457700" algn="l"/>
                        </a:tabLst>
                      </a:pPr>
                      <a:r>
                        <a:rPr lang="id-ID" sz="800" dirty="0">
                          <a:solidFill>
                            <a:schemeClr val="tx1"/>
                          </a:solidFill>
                          <a:effectLst/>
                          <a:latin typeface="+mn-lt"/>
                          <a:ea typeface="Calibri"/>
                          <a:cs typeface="Times New Roman"/>
                        </a:rPr>
                        <a:t>Dukungan Publik terhadap Ditjen Perkeretaapian</a:t>
                      </a:r>
                      <a:endParaRPr lang="en-US" sz="800" dirty="0">
                        <a:solidFill>
                          <a:schemeClr val="tx1"/>
                        </a:solidFill>
                        <a:effectLst/>
                        <a:latin typeface="+mn-lt"/>
                        <a:ea typeface="Calibri"/>
                        <a:cs typeface="Times New Roman"/>
                      </a:endParaRPr>
                    </a:p>
                  </a:txBody>
                  <a:tcPr marL="42523" marR="4252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pPr>
                      <a:r>
                        <a:rPr lang="en-US" sz="800" dirty="0" err="1">
                          <a:solidFill>
                            <a:schemeClr val="tx1"/>
                          </a:solidFill>
                          <a:effectLst/>
                          <a:latin typeface="+mn-lt"/>
                          <a:ea typeface="Times New Roman"/>
                          <a:cs typeface="Times New Roman"/>
                        </a:rPr>
                        <a:t>Persentase</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Pemenuhan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Publikasi</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Ditjen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Perkeretaapian</a:t>
                      </a:r>
                      <a:endParaRPr lang="en-US" sz="800" dirty="0">
                        <a:solidFill>
                          <a:schemeClr val="tx1"/>
                        </a:solidFill>
                        <a:effectLst/>
                        <a:latin typeface="+mn-lt"/>
                        <a:ea typeface="Times New Roman"/>
                        <a:cs typeface="Times New Roman"/>
                      </a:endParaRPr>
                    </a:p>
                  </a:txBody>
                  <a:tcPr marL="42523" marR="4252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15000"/>
                        </a:lnSpc>
                        <a:spcAft>
                          <a:spcPts val="0"/>
                        </a:spcAft>
                      </a:pPr>
                      <a:r>
                        <a:rPr lang="nn-NO" sz="800" dirty="0">
                          <a:solidFill>
                            <a:schemeClr val="tx1"/>
                          </a:solidFill>
                          <a:effectLst/>
                          <a:latin typeface="+mn-lt"/>
                          <a:ea typeface="Times New Roman"/>
                          <a:cs typeface="Times New Roman"/>
                        </a:rPr>
                        <a:t>Perbandingan antara jumlah publikasi Ditjen Perkeretaapian tahun berjalan dibagi dengan jumlah (target) publikasi Ditjen Perkeretaapian tahun 2020-2024</a:t>
                      </a:r>
                      <a:endParaRPr lang="en-US" sz="800" dirty="0">
                        <a:solidFill>
                          <a:schemeClr val="tx1"/>
                        </a:solidFill>
                        <a:effectLst/>
                        <a:latin typeface="+mn-lt"/>
                        <a:ea typeface="Times New Roman"/>
                        <a:cs typeface="Times New Roman"/>
                      </a:endParaRPr>
                    </a:p>
                    <a:p>
                      <a:pPr algn="just">
                        <a:lnSpc>
                          <a:spcPct val="115000"/>
                        </a:lnSpc>
                        <a:spcAft>
                          <a:spcPts val="0"/>
                        </a:spcAft>
                      </a:pPr>
                      <a:endParaRPr lang="en-US" sz="800" dirty="0">
                        <a:solidFill>
                          <a:schemeClr val="tx1"/>
                        </a:solidFill>
                        <a:effectLst/>
                        <a:latin typeface="+mn-lt"/>
                        <a:ea typeface="Times New Roman"/>
                        <a:cs typeface="Times New Roman"/>
                      </a:endParaRPr>
                    </a:p>
                    <a:p>
                      <a:pPr algn="just">
                        <a:lnSpc>
                          <a:spcPct val="115000"/>
                        </a:lnSpc>
                        <a:spcAft>
                          <a:spcPts val="0"/>
                        </a:spcAft>
                      </a:pPr>
                      <a:endParaRPr lang="en-US" sz="800" dirty="0">
                        <a:solidFill>
                          <a:schemeClr val="tx1"/>
                        </a:solidFill>
                        <a:effectLst/>
                        <a:latin typeface="+mn-lt"/>
                        <a:ea typeface="Times New Roman"/>
                        <a:cs typeface="Times New Roman"/>
                      </a:endParaRPr>
                    </a:p>
                    <a:p>
                      <a:pPr algn="just">
                        <a:lnSpc>
                          <a:spcPct val="115000"/>
                        </a:lnSpc>
                        <a:spcAft>
                          <a:spcPts val="0"/>
                        </a:spcAft>
                      </a:pPr>
                      <a:endParaRPr lang="en-US" sz="800" dirty="0">
                        <a:solidFill>
                          <a:schemeClr val="tx1"/>
                        </a:solidFill>
                        <a:effectLst/>
                        <a:latin typeface="+mn-lt"/>
                        <a:ea typeface="Times New Roman"/>
                        <a:cs typeface="Times New Roman"/>
                      </a:endParaRPr>
                    </a:p>
                    <a:p>
                      <a:pPr algn="just">
                        <a:lnSpc>
                          <a:spcPct val="115000"/>
                        </a:lnSpc>
                        <a:spcAft>
                          <a:spcPts val="0"/>
                        </a:spcAft>
                      </a:pPr>
                      <a:endParaRPr lang="en-US" sz="800" dirty="0">
                        <a:solidFill>
                          <a:schemeClr val="tx1"/>
                        </a:solidFill>
                        <a:effectLst/>
                        <a:latin typeface="+mn-lt"/>
                        <a:ea typeface="Times New Roman"/>
                        <a:cs typeface="Times New Roman"/>
                      </a:endParaRPr>
                    </a:p>
                    <a:p>
                      <a:pPr algn="just">
                        <a:lnSpc>
                          <a:spcPct val="115000"/>
                        </a:lnSpc>
                        <a:spcAft>
                          <a:spcPts val="0"/>
                        </a:spcAft>
                      </a:pPr>
                      <a:endParaRPr lang="en-US" sz="800" dirty="0">
                        <a:solidFill>
                          <a:schemeClr val="tx1"/>
                        </a:solidFill>
                        <a:effectLst/>
                        <a:latin typeface="+mn-lt"/>
                        <a:ea typeface="Times New Roman"/>
                        <a:cs typeface="Times New Roman"/>
                      </a:endParaRPr>
                    </a:p>
                  </a:txBody>
                  <a:tcPr marL="42523" marR="4252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34828">
                <a:tc rowSpan="3">
                  <a:txBody>
                    <a:bodyPr/>
                    <a:lstStyle/>
                    <a:p>
                      <a:pPr algn="ctr">
                        <a:lnSpc>
                          <a:spcPct val="115000"/>
                        </a:lnSpc>
                        <a:spcAft>
                          <a:spcPts val="0"/>
                        </a:spcAft>
                        <a:tabLst>
                          <a:tab pos="4229100" algn="l"/>
                          <a:tab pos="4457700" algn="l"/>
                        </a:tabLst>
                      </a:pPr>
                      <a:br>
                        <a:rPr lang="en-US" sz="800" b="0" dirty="0">
                          <a:solidFill>
                            <a:schemeClr val="tx1"/>
                          </a:solidFill>
                          <a:effectLst/>
                          <a:latin typeface="+mn-lt"/>
                          <a:cs typeface="Times New Roman"/>
                        </a:rPr>
                      </a:br>
                      <a:r>
                        <a:rPr lang="en-ID" sz="800" b="0" dirty="0">
                          <a:solidFill>
                            <a:schemeClr val="tx1"/>
                          </a:solidFill>
                          <a:effectLst/>
                          <a:latin typeface="+mn-lt"/>
                          <a:ea typeface="Calibri"/>
                          <a:cs typeface="Times New Roman"/>
                        </a:rPr>
                        <a:t>6.</a:t>
                      </a:r>
                      <a:endParaRPr lang="en-US" sz="800" b="0" dirty="0">
                        <a:solidFill>
                          <a:schemeClr val="tx1"/>
                        </a:solidFill>
                        <a:effectLst/>
                        <a:latin typeface="+mn-lt"/>
                        <a:ea typeface="Calibri"/>
                        <a:cs typeface="Times New Roman"/>
                      </a:endParaRPr>
                    </a:p>
                  </a:txBody>
                  <a:tcPr marL="42523" marR="4252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3">
                  <a:txBody>
                    <a:bodyPr/>
                    <a:lstStyle/>
                    <a:p>
                      <a:pPr algn="ctr">
                        <a:lnSpc>
                          <a:spcPct val="115000"/>
                        </a:lnSpc>
                        <a:spcAft>
                          <a:spcPts val="0"/>
                        </a:spcAft>
                        <a:tabLst>
                          <a:tab pos="4229100" algn="l"/>
                          <a:tab pos="4457700" algn="l"/>
                        </a:tabLst>
                      </a:pPr>
                      <a:r>
                        <a:rPr lang="en-ID" sz="800" dirty="0" err="1">
                          <a:solidFill>
                            <a:schemeClr val="tx1"/>
                          </a:solidFill>
                          <a:effectLst/>
                          <a:latin typeface="+mn-lt"/>
                          <a:ea typeface="Calibri"/>
                          <a:cs typeface="Times New Roman"/>
                        </a:rPr>
                        <a:t>Terwujudnya</a:t>
                      </a:r>
                      <a:r>
                        <a:rPr lang="en-ID" sz="800" dirty="0">
                          <a:solidFill>
                            <a:schemeClr val="tx1"/>
                          </a:solidFill>
                          <a:effectLst/>
                          <a:latin typeface="+mn-lt"/>
                          <a:ea typeface="Calibri"/>
                          <a:cs typeface="Times New Roman"/>
                        </a:rPr>
                        <a:t> Good Governance </a:t>
                      </a:r>
                      <a:r>
                        <a:rPr lang="en-ID" sz="800" dirty="0" err="1">
                          <a:solidFill>
                            <a:schemeClr val="tx1"/>
                          </a:solidFill>
                          <a:effectLst/>
                          <a:latin typeface="+mn-lt"/>
                          <a:ea typeface="Calibri"/>
                          <a:cs typeface="Times New Roman"/>
                        </a:rPr>
                        <a:t>dan</a:t>
                      </a:r>
                      <a:r>
                        <a:rPr lang="en-ID" sz="800" dirty="0">
                          <a:solidFill>
                            <a:schemeClr val="tx1"/>
                          </a:solidFill>
                          <a:effectLst/>
                          <a:latin typeface="+mn-lt"/>
                          <a:ea typeface="Calibri"/>
                          <a:cs typeface="Times New Roman"/>
                        </a:rPr>
                        <a:t> Clean Government di </a:t>
                      </a:r>
                      <a:r>
                        <a:rPr lang="en-ID" sz="800" dirty="0" err="1">
                          <a:solidFill>
                            <a:schemeClr val="tx1"/>
                          </a:solidFill>
                          <a:effectLst/>
                          <a:latin typeface="+mn-lt"/>
                          <a:ea typeface="Calibri"/>
                          <a:cs typeface="Times New Roman"/>
                        </a:rPr>
                        <a:t>lingkungan</a:t>
                      </a:r>
                      <a:r>
                        <a:rPr lang="en-ID" sz="800" dirty="0">
                          <a:solidFill>
                            <a:schemeClr val="tx1"/>
                          </a:solidFill>
                          <a:effectLst/>
                          <a:latin typeface="+mn-lt"/>
                          <a:ea typeface="Calibri"/>
                          <a:cs typeface="Times New Roman"/>
                        </a:rPr>
                        <a:t> </a:t>
                      </a:r>
                      <a:r>
                        <a:rPr lang="en-ID" sz="800" dirty="0" err="1">
                          <a:solidFill>
                            <a:schemeClr val="tx1"/>
                          </a:solidFill>
                          <a:effectLst/>
                          <a:latin typeface="+mn-lt"/>
                          <a:ea typeface="Calibri"/>
                          <a:cs typeface="Times New Roman"/>
                        </a:rPr>
                        <a:t>Direktorat</a:t>
                      </a:r>
                      <a:r>
                        <a:rPr lang="en-ID" sz="800" dirty="0">
                          <a:solidFill>
                            <a:schemeClr val="tx1"/>
                          </a:solidFill>
                          <a:effectLst/>
                          <a:latin typeface="+mn-lt"/>
                          <a:ea typeface="Calibri"/>
                          <a:cs typeface="Times New Roman"/>
                        </a:rPr>
                        <a:t> </a:t>
                      </a:r>
                      <a:r>
                        <a:rPr lang="en-ID" sz="800" dirty="0" err="1">
                          <a:solidFill>
                            <a:schemeClr val="tx1"/>
                          </a:solidFill>
                          <a:effectLst/>
                          <a:latin typeface="+mn-lt"/>
                          <a:ea typeface="Calibri"/>
                          <a:cs typeface="Times New Roman"/>
                        </a:rPr>
                        <a:t>Jenderal</a:t>
                      </a:r>
                      <a:r>
                        <a:rPr lang="en-ID" sz="800" dirty="0">
                          <a:solidFill>
                            <a:schemeClr val="tx1"/>
                          </a:solidFill>
                          <a:effectLst/>
                          <a:latin typeface="+mn-lt"/>
                          <a:ea typeface="Calibri"/>
                          <a:cs typeface="Times New Roman"/>
                        </a:rPr>
                        <a:t> </a:t>
                      </a:r>
                      <a:r>
                        <a:rPr lang="en-ID" sz="800" dirty="0" err="1">
                          <a:solidFill>
                            <a:schemeClr val="tx1"/>
                          </a:solidFill>
                          <a:effectLst/>
                          <a:latin typeface="+mn-lt"/>
                          <a:ea typeface="Calibri"/>
                          <a:cs typeface="Times New Roman"/>
                        </a:rPr>
                        <a:t>Perkeretaapian</a:t>
                      </a:r>
                      <a:endParaRPr lang="en-US" sz="800" dirty="0">
                        <a:solidFill>
                          <a:schemeClr val="tx1"/>
                        </a:solidFill>
                        <a:effectLst/>
                        <a:latin typeface="+mn-lt"/>
                        <a:ea typeface="Calibri"/>
                        <a:cs typeface="Times New Roman"/>
                      </a:endParaRPr>
                    </a:p>
                  </a:txBody>
                  <a:tcPr marL="42523" marR="4252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tabLst>
                          <a:tab pos="540385" algn="l"/>
                        </a:tabLst>
                      </a:pPr>
                      <a:r>
                        <a:rPr lang="en-US" sz="800">
                          <a:solidFill>
                            <a:schemeClr val="tx1"/>
                          </a:solidFill>
                          <a:effectLst/>
                          <a:latin typeface="+mn-lt"/>
                          <a:ea typeface="Times New Roman"/>
                          <a:cs typeface="Times New Roman"/>
                        </a:rPr>
                        <a:t>Nilai AKIP Ditjen Perkeretaapian</a:t>
                      </a:r>
                    </a:p>
                  </a:txBody>
                  <a:tcPr marL="42523" marR="4252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15000"/>
                        </a:lnSpc>
                        <a:spcAft>
                          <a:spcPts val="0"/>
                        </a:spcAft>
                        <a:tabLst>
                          <a:tab pos="540385" algn="l"/>
                        </a:tabLst>
                      </a:pPr>
                      <a:r>
                        <a:rPr lang="en-US" sz="800" dirty="0" err="1">
                          <a:solidFill>
                            <a:schemeClr val="tx1"/>
                          </a:solidFill>
                          <a:effectLst/>
                          <a:latin typeface="+mn-lt"/>
                          <a:ea typeface="Times New Roman"/>
                          <a:cs typeface="Times New Roman"/>
                        </a:rPr>
                        <a:t>Nilai</a:t>
                      </a:r>
                      <a:r>
                        <a:rPr lang="en-US" sz="800" dirty="0">
                          <a:solidFill>
                            <a:schemeClr val="tx1"/>
                          </a:solidFill>
                          <a:effectLst/>
                          <a:latin typeface="+mn-lt"/>
                          <a:ea typeface="Times New Roman"/>
                          <a:cs typeface="Times New Roman"/>
                        </a:rPr>
                        <a:t> AKIP </a:t>
                      </a:r>
                      <a:r>
                        <a:rPr lang="en-US" sz="800" dirty="0" err="1">
                          <a:solidFill>
                            <a:schemeClr val="tx1"/>
                          </a:solidFill>
                          <a:effectLst/>
                          <a:latin typeface="+mn-lt"/>
                          <a:ea typeface="Times New Roman"/>
                          <a:cs typeface="Times New Roman"/>
                        </a:rPr>
                        <a:t>Ditjen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Perkeretaapian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diperoleh</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berdasarkan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hasil</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evaluasi</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implementasi</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penyelenggaraan</a:t>
                      </a:r>
                      <a:r>
                        <a:rPr lang="en-US" sz="800" dirty="0">
                          <a:solidFill>
                            <a:schemeClr val="tx1"/>
                          </a:solidFill>
                          <a:effectLst/>
                          <a:latin typeface="+mn-lt"/>
                          <a:ea typeface="Times New Roman"/>
                          <a:cs typeface="Times New Roman"/>
                        </a:rPr>
                        <a:t> SAKIP yang </a:t>
                      </a:r>
                      <a:r>
                        <a:rPr lang="en-US" sz="800" dirty="0" err="1">
                          <a:solidFill>
                            <a:schemeClr val="tx1"/>
                          </a:solidFill>
                          <a:effectLst/>
                          <a:latin typeface="+mn-lt"/>
                          <a:ea typeface="Times New Roman"/>
                          <a:cs typeface="Times New Roman"/>
                        </a:rPr>
                        <a:t>dilaksanakan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oleh</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Inspektorat</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Jenderal</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Perkeretaapian</a:t>
                      </a:r>
                      <a:endParaRPr lang="en-US" sz="800" dirty="0">
                        <a:solidFill>
                          <a:schemeClr val="tx1"/>
                        </a:solidFill>
                        <a:effectLst/>
                        <a:latin typeface="+mn-lt"/>
                        <a:ea typeface="Times New Roman"/>
                        <a:cs typeface="Times New Roman"/>
                      </a:endParaRPr>
                    </a:p>
                  </a:txBody>
                  <a:tcPr marL="42523" marR="4252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82827">
                <a:tc vMerge="1">
                  <a:txBody>
                    <a:bodyPr/>
                    <a:lstStyle/>
                    <a:p>
                      <a:endParaRPr lang="en-US"/>
                    </a:p>
                  </a:txBody>
                  <a:tcPr/>
                </a:tc>
                <a:tc vMerge="1">
                  <a:txBody>
                    <a:bodyPr/>
                    <a:lstStyle/>
                    <a:p>
                      <a:endParaRPr lang="en-US"/>
                    </a:p>
                  </a:txBody>
                  <a:tcPr/>
                </a:tc>
                <a:tc>
                  <a:txBody>
                    <a:bodyPr/>
                    <a:lstStyle/>
                    <a:p>
                      <a:pPr algn="ctr">
                        <a:lnSpc>
                          <a:spcPct val="115000"/>
                        </a:lnSpc>
                        <a:spcAft>
                          <a:spcPts val="0"/>
                        </a:spcAft>
                        <a:tabLst>
                          <a:tab pos="540385" algn="l"/>
                        </a:tabLst>
                      </a:pPr>
                      <a:r>
                        <a:rPr lang="en-US" sz="800">
                          <a:solidFill>
                            <a:schemeClr val="tx1"/>
                          </a:solidFill>
                          <a:effectLst/>
                          <a:latin typeface="+mn-lt"/>
                          <a:ea typeface="Times New Roman"/>
                          <a:cs typeface="Times New Roman"/>
                        </a:rPr>
                        <a:t>Tingkat Maturasi SPIP Direktorat Jenderal Perkeretaapian</a:t>
                      </a:r>
                    </a:p>
                  </a:txBody>
                  <a:tcPr marL="42523" marR="4252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15000"/>
                        </a:lnSpc>
                        <a:spcAft>
                          <a:spcPts val="0"/>
                        </a:spcAft>
                        <a:tabLst>
                          <a:tab pos="540385" algn="l"/>
                        </a:tabLst>
                      </a:pPr>
                      <a:r>
                        <a:rPr lang="en-US" sz="800" dirty="0">
                          <a:solidFill>
                            <a:schemeClr val="tx1"/>
                          </a:solidFill>
                          <a:effectLst/>
                          <a:latin typeface="+mn-lt"/>
                          <a:ea typeface="Times New Roman"/>
                          <a:cs typeface="Times New Roman"/>
                        </a:rPr>
                        <a:t>Tingkat </a:t>
                      </a:r>
                      <a:r>
                        <a:rPr lang="en-US" sz="800" dirty="0" err="1">
                          <a:solidFill>
                            <a:schemeClr val="tx1"/>
                          </a:solidFill>
                          <a:effectLst/>
                          <a:latin typeface="+mn-lt"/>
                          <a:ea typeface="Times New Roman"/>
                          <a:cs typeface="Times New Roman"/>
                        </a:rPr>
                        <a:t>Maturasi</a:t>
                      </a:r>
                      <a:r>
                        <a:rPr lang="en-US" sz="800" dirty="0">
                          <a:solidFill>
                            <a:schemeClr val="tx1"/>
                          </a:solidFill>
                          <a:effectLst/>
                          <a:latin typeface="+mn-lt"/>
                          <a:ea typeface="Times New Roman"/>
                          <a:cs typeface="Times New Roman"/>
                        </a:rPr>
                        <a:t> SPIP </a:t>
                      </a:r>
                      <a:r>
                        <a:rPr lang="en-US" sz="800" dirty="0" err="1">
                          <a:solidFill>
                            <a:schemeClr val="tx1"/>
                          </a:solidFill>
                          <a:effectLst/>
                          <a:latin typeface="+mn-lt"/>
                          <a:ea typeface="Times New Roman"/>
                          <a:cs typeface="Times New Roman"/>
                        </a:rPr>
                        <a:t>Direktorat</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Jenderal</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Perkeretaapian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diperoleh</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berdasarkan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hasil</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evaluasi</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pelaksanaan</a:t>
                      </a:r>
                      <a:r>
                        <a:rPr lang="en-US" sz="800" dirty="0">
                          <a:solidFill>
                            <a:schemeClr val="tx1"/>
                          </a:solidFill>
                          <a:effectLst/>
                          <a:latin typeface="+mn-lt"/>
                          <a:ea typeface="Times New Roman"/>
                          <a:cs typeface="Times New Roman"/>
                        </a:rPr>
                        <a:t> SPIP yang </a:t>
                      </a:r>
                      <a:r>
                        <a:rPr lang="en-US" sz="800" dirty="0" err="1">
                          <a:solidFill>
                            <a:schemeClr val="tx1"/>
                          </a:solidFill>
                          <a:effectLst/>
                          <a:latin typeface="+mn-lt"/>
                          <a:ea typeface="Times New Roman"/>
                          <a:cs typeface="Times New Roman"/>
                        </a:rPr>
                        <a:t>dilaksanakan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oleh</a:t>
                      </a:r>
                      <a:r>
                        <a:rPr lang="en-US" sz="800" dirty="0">
                          <a:solidFill>
                            <a:schemeClr val="tx1"/>
                          </a:solidFill>
                          <a:effectLst/>
                          <a:latin typeface="+mn-lt"/>
                          <a:ea typeface="Times New Roman"/>
                          <a:cs typeface="Times New Roman"/>
                        </a:rPr>
                        <a:t> BPKP</a:t>
                      </a:r>
                    </a:p>
                    <a:p>
                      <a:pPr algn="just">
                        <a:lnSpc>
                          <a:spcPct val="115000"/>
                        </a:lnSpc>
                        <a:spcAft>
                          <a:spcPts val="0"/>
                        </a:spcAft>
                        <a:tabLst>
                          <a:tab pos="540385" algn="l"/>
                        </a:tabLst>
                      </a:pPr>
                      <a:r>
                        <a:rPr lang="en-US" sz="800" dirty="0">
                          <a:solidFill>
                            <a:schemeClr val="tx1"/>
                          </a:solidFill>
                          <a:effectLst/>
                          <a:latin typeface="+mn-lt"/>
                          <a:ea typeface="Times New Roman"/>
                          <a:cs typeface="Times New Roman"/>
                        </a:rPr>
                        <a:t> </a:t>
                      </a:r>
                    </a:p>
                  </a:txBody>
                  <a:tcPr marL="42523" marR="4252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796522">
                <a:tc vMerge="1">
                  <a:txBody>
                    <a:bodyPr/>
                    <a:lstStyle/>
                    <a:p>
                      <a:pPr algn="ctr">
                        <a:lnSpc>
                          <a:spcPct val="115000"/>
                        </a:lnSpc>
                        <a:spcAft>
                          <a:spcPts val="0"/>
                        </a:spcAft>
                        <a:tabLst>
                          <a:tab pos="4229100" algn="l"/>
                          <a:tab pos="4457700" algn="l"/>
                        </a:tabLst>
                      </a:pPr>
                      <a:endParaRPr lang="en-US" sz="1100" b="0" dirty="0">
                        <a:solidFill>
                          <a:schemeClr val="bg1"/>
                        </a:solidFill>
                        <a:effectLst/>
                        <a:latin typeface="Calibri"/>
                        <a:ea typeface="Calibri"/>
                        <a:cs typeface="Times New Roman"/>
                      </a:endParaRPr>
                    </a:p>
                  </a:txBody>
                  <a:tcPr marL="68580" marR="68580" marT="0" marB="0"/>
                </a:tc>
                <a:tc vMerge="1">
                  <a:txBody>
                    <a:bodyPr/>
                    <a:lstStyle/>
                    <a:p>
                      <a:pPr algn="ctr">
                        <a:lnSpc>
                          <a:spcPct val="115000"/>
                        </a:lnSpc>
                        <a:spcAft>
                          <a:spcPts val="0"/>
                        </a:spcAft>
                        <a:tabLst>
                          <a:tab pos="4229100" algn="l"/>
                          <a:tab pos="4457700" algn="l"/>
                        </a:tabLst>
                      </a:pPr>
                      <a:endParaRPr lang="en-US" sz="1100" dirty="0">
                        <a:solidFill>
                          <a:schemeClr val="tx1"/>
                        </a:solidFill>
                        <a:effectLst/>
                        <a:latin typeface="Calibri"/>
                        <a:ea typeface="Calibri"/>
                        <a:cs typeface="Times New Roman"/>
                      </a:endParaRPr>
                    </a:p>
                  </a:txBody>
                  <a:tcPr marL="68580" marR="68580" marT="0" marB="0"/>
                </a:tc>
                <a:tc>
                  <a:txBody>
                    <a:bodyPr/>
                    <a:lstStyle/>
                    <a:p>
                      <a:pPr algn="ctr">
                        <a:lnSpc>
                          <a:spcPct val="115000"/>
                        </a:lnSpc>
                        <a:spcAft>
                          <a:spcPts val="0"/>
                        </a:spcAft>
                        <a:tabLst>
                          <a:tab pos="540385" algn="l"/>
                        </a:tabLst>
                      </a:pPr>
                      <a:r>
                        <a:rPr lang="en-US" sz="800" dirty="0" err="1">
                          <a:solidFill>
                            <a:schemeClr val="tx1"/>
                          </a:solidFill>
                          <a:effectLst/>
                          <a:latin typeface="+mn-lt"/>
                          <a:ea typeface="Times New Roman"/>
                          <a:cs typeface="Times New Roman"/>
                        </a:rPr>
                        <a:t>Persentase</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Realisasi</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Pendapatan</a:t>
                      </a:r>
                      <a:r>
                        <a:rPr lang="en-US" sz="800" dirty="0">
                          <a:solidFill>
                            <a:schemeClr val="tx1"/>
                          </a:solidFill>
                          <a:effectLst/>
                          <a:latin typeface="+mn-lt"/>
                          <a:ea typeface="Times New Roman"/>
                          <a:cs typeface="Times New Roman"/>
                        </a:rPr>
                        <a:t> Negara </a:t>
                      </a:r>
                      <a:r>
                        <a:rPr lang="en-US" sz="800" dirty="0" err="1">
                          <a:solidFill>
                            <a:schemeClr val="tx1"/>
                          </a:solidFill>
                          <a:effectLst/>
                          <a:latin typeface="+mn-lt"/>
                          <a:ea typeface="Times New Roman"/>
                          <a:cs typeface="Times New Roman"/>
                        </a:rPr>
                        <a:t>Bukan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Pajak</a:t>
                      </a:r>
                      <a:r>
                        <a:rPr lang="en-US" sz="800" dirty="0">
                          <a:solidFill>
                            <a:schemeClr val="tx1"/>
                          </a:solidFill>
                          <a:effectLst/>
                          <a:latin typeface="+mn-lt"/>
                          <a:ea typeface="Times New Roman"/>
                          <a:cs typeface="Times New Roman"/>
                        </a:rPr>
                        <a:t> (PNBP) </a:t>
                      </a:r>
                      <a:r>
                        <a:rPr lang="en-US" sz="800" dirty="0" err="1">
                          <a:solidFill>
                            <a:schemeClr val="tx1"/>
                          </a:solidFill>
                          <a:effectLst/>
                          <a:latin typeface="+mn-lt"/>
                          <a:ea typeface="Times New Roman"/>
                          <a:cs typeface="Times New Roman"/>
                        </a:rPr>
                        <a:t>bidang</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Perkeretaapian</a:t>
                      </a:r>
                      <a:endParaRPr lang="en-US" sz="800" dirty="0">
                        <a:solidFill>
                          <a:schemeClr val="tx1"/>
                        </a:solidFill>
                        <a:effectLst/>
                        <a:latin typeface="+mn-lt"/>
                        <a:ea typeface="Times New Roman"/>
                        <a:cs typeface="Times New Roman"/>
                      </a:endParaRPr>
                    </a:p>
                  </a:txBody>
                  <a:tcPr marL="42523" marR="4252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15000"/>
                        </a:lnSpc>
                        <a:spcAft>
                          <a:spcPts val="0"/>
                        </a:spcAft>
                        <a:tabLst>
                          <a:tab pos="540385" algn="l"/>
                        </a:tabLst>
                      </a:pPr>
                      <a:r>
                        <a:rPr lang="en-US" sz="800" dirty="0" err="1">
                          <a:solidFill>
                            <a:schemeClr val="tx1"/>
                          </a:solidFill>
                          <a:effectLst/>
                          <a:latin typeface="+mn-lt"/>
                          <a:ea typeface="Times New Roman"/>
                          <a:cs typeface="Times New Roman"/>
                        </a:rPr>
                        <a:t>Perbandingan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antara</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Realisasi</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realisasi</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penerimaan</a:t>
                      </a:r>
                      <a:r>
                        <a:rPr lang="en-US" sz="800" dirty="0">
                          <a:solidFill>
                            <a:schemeClr val="tx1"/>
                          </a:solidFill>
                          <a:effectLst/>
                          <a:latin typeface="+mn-lt"/>
                          <a:ea typeface="Times New Roman"/>
                          <a:cs typeface="Times New Roman"/>
                        </a:rPr>
                        <a:t> PNBP </a:t>
                      </a:r>
                      <a:r>
                        <a:rPr lang="en-US" sz="800" dirty="0" err="1">
                          <a:solidFill>
                            <a:schemeClr val="tx1"/>
                          </a:solidFill>
                          <a:effectLst/>
                          <a:latin typeface="+mn-lt"/>
                          <a:ea typeface="Times New Roman"/>
                          <a:cs typeface="Times New Roman"/>
                        </a:rPr>
                        <a:t>Bidang</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Perkeretaapian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dibagi</a:t>
                      </a:r>
                      <a:r>
                        <a:rPr lang="en-US" sz="800" dirty="0">
                          <a:solidFill>
                            <a:schemeClr val="tx1"/>
                          </a:solidFill>
                          <a:effectLst/>
                          <a:latin typeface="+mn-lt"/>
                          <a:ea typeface="Times New Roman"/>
                          <a:cs typeface="Times New Roman"/>
                        </a:rPr>
                        <a:t> target </a:t>
                      </a:r>
                      <a:r>
                        <a:rPr lang="en-US" sz="800" dirty="0" err="1">
                          <a:solidFill>
                            <a:schemeClr val="tx1"/>
                          </a:solidFill>
                          <a:effectLst/>
                          <a:latin typeface="+mn-lt"/>
                          <a:ea typeface="Times New Roman"/>
                          <a:cs typeface="Times New Roman"/>
                        </a:rPr>
                        <a:t>penerimaan</a:t>
                      </a:r>
                      <a:r>
                        <a:rPr lang="en-US" sz="800" dirty="0">
                          <a:solidFill>
                            <a:schemeClr val="tx1"/>
                          </a:solidFill>
                          <a:effectLst/>
                          <a:latin typeface="+mn-lt"/>
                          <a:ea typeface="Times New Roman"/>
                          <a:cs typeface="Times New Roman"/>
                        </a:rPr>
                        <a:t> PNBP </a:t>
                      </a:r>
                      <a:r>
                        <a:rPr lang="en-US" sz="800" dirty="0" err="1">
                          <a:solidFill>
                            <a:schemeClr val="tx1"/>
                          </a:solidFill>
                          <a:effectLst/>
                          <a:latin typeface="+mn-lt"/>
                          <a:ea typeface="Times New Roman"/>
                          <a:cs typeface="Times New Roman"/>
                        </a:rPr>
                        <a:t>Bidang</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Perkeretaapian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pada</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tahun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berjalan</a:t>
                      </a:r>
                      <a:endParaRPr lang="en-US" sz="800" dirty="0">
                        <a:solidFill>
                          <a:schemeClr val="tx1"/>
                        </a:solidFill>
                        <a:effectLst/>
                        <a:latin typeface="+mn-lt"/>
                        <a:ea typeface="Times New Roman"/>
                        <a:cs typeface="Times New Roman"/>
                      </a:endParaRPr>
                    </a:p>
                    <a:p>
                      <a:pPr algn="just">
                        <a:lnSpc>
                          <a:spcPct val="115000"/>
                        </a:lnSpc>
                        <a:spcAft>
                          <a:spcPts val="0"/>
                        </a:spcAft>
                        <a:tabLst>
                          <a:tab pos="540385" algn="l"/>
                        </a:tabLst>
                      </a:pPr>
                      <a:endParaRPr lang="en-US" sz="800" dirty="0">
                        <a:solidFill>
                          <a:schemeClr val="tx1"/>
                        </a:solidFill>
                        <a:effectLst/>
                        <a:latin typeface="+mn-lt"/>
                        <a:ea typeface="Times New Roman"/>
                        <a:cs typeface="Times New Roman"/>
                      </a:endParaRPr>
                    </a:p>
                    <a:p>
                      <a:pPr algn="just">
                        <a:lnSpc>
                          <a:spcPct val="115000"/>
                        </a:lnSpc>
                        <a:spcAft>
                          <a:spcPts val="0"/>
                        </a:spcAft>
                        <a:tabLst>
                          <a:tab pos="540385" algn="l"/>
                        </a:tabLst>
                      </a:pPr>
                      <a:endParaRPr lang="en-US" sz="800" dirty="0">
                        <a:solidFill>
                          <a:schemeClr val="tx1"/>
                        </a:solidFill>
                        <a:effectLst/>
                        <a:latin typeface="+mn-lt"/>
                        <a:ea typeface="Times New Roman"/>
                        <a:cs typeface="Times New Roman"/>
                      </a:endParaRPr>
                    </a:p>
                    <a:p>
                      <a:pPr algn="just">
                        <a:lnSpc>
                          <a:spcPct val="115000"/>
                        </a:lnSpc>
                        <a:spcAft>
                          <a:spcPts val="0"/>
                        </a:spcAft>
                        <a:tabLst>
                          <a:tab pos="540385" algn="l"/>
                        </a:tabLst>
                      </a:pPr>
                      <a:endParaRPr lang="en-US" sz="800" dirty="0">
                        <a:solidFill>
                          <a:schemeClr val="tx1"/>
                        </a:solidFill>
                        <a:effectLst/>
                        <a:latin typeface="+mn-lt"/>
                        <a:ea typeface="Times New Roman"/>
                        <a:cs typeface="Times New Roman"/>
                      </a:endParaRPr>
                    </a:p>
                    <a:p>
                      <a:pPr algn="just">
                        <a:lnSpc>
                          <a:spcPct val="115000"/>
                        </a:lnSpc>
                        <a:spcAft>
                          <a:spcPts val="0"/>
                        </a:spcAft>
                        <a:tabLst>
                          <a:tab pos="540385" algn="l"/>
                        </a:tabLst>
                      </a:pPr>
                      <a:endParaRPr lang="en-US" sz="800" dirty="0">
                        <a:solidFill>
                          <a:schemeClr val="tx1"/>
                        </a:solidFill>
                        <a:effectLst/>
                        <a:latin typeface="+mn-lt"/>
                        <a:ea typeface="Times New Roman"/>
                        <a:cs typeface="Times New Roman"/>
                      </a:endParaRPr>
                    </a:p>
                  </a:txBody>
                  <a:tcPr marL="42523" marR="4252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bl>
          </a:graphicData>
        </a:graphic>
      </p:graphicFrame>
      <p:sp>
        <p:nvSpPr>
          <p:cNvPr id="27" name="TextBox 2"/>
          <p:cNvSpPr txBox="1">
            <a:spLocks noChangeArrowheads="1"/>
          </p:cNvSpPr>
          <p:nvPr/>
        </p:nvSpPr>
        <p:spPr bwMode="auto">
          <a:xfrm>
            <a:off x="2648839" y="1676139"/>
            <a:ext cx="206710" cy="183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6698" tIns="28349" rIns="56698" bIns="28349" numCol="1" anchor="t" anchorCtr="0" compatLnSpc="1">
            <a:prstTxWarp prst="textNoShape">
              <a:avLst/>
            </a:prstTxWarp>
          </a:bodyPr>
          <a:lstStyle/>
          <a:p>
            <a:pPr defTabSz="567019" fontAlgn="base">
              <a:spcBef>
                <a:spcPct val="0"/>
              </a:spcBef>
              <a:spcAft>
                <a:spcPct val="0"/>
              </a:spcAft>
            </a:pPr>
            <a:endParaRPr lang="en-US" altLang="en-US" sz="700" i="1">
              <a:cs typeface="Arial" pitchFamily="34" charset="0"/>
            </a:endParaRPr>
          </a:p>
        </p:txBody>
      </p:sp>
      <p:grpSp>
        <p:nvGrpSpPr>
          <p:cNvPr id="13" name="Group 12"/>
          <p:cNvGrpSpPr/>
          <p:nvPr/>
        </p:nvGrpSpPr>
        <p:grpSpPr>
          <a:xfrm>
            <a:off x="3190536" y="1534872"/>
            <a:ext cx="3975690" cy="624362"/>
            <a:chOff x="4390860" y="1582492"/>
            <a:chExt cx="6252206" cy="1006951"/>
          </a:xfrm>
        </p:grpSpPr>
        <p:sp>
          <p:nvSpPr>
            <p:cNvPr id="16" name="TextBox 31">
              <a:extLst>
                <a:ext uri="{FF2B5EF4-FFF2-40B4-BE49-F238E27FC236}">
                  <a16:creationId xmlns:a16="http://schemas.microsoft.com/office/drawing/2014/main" id="{00000000-0008-0000-0000-000034000000}"/>
                </a:ext>
              </a:extLst>
            </p:cNvPr>
            <p:cNvSpPr txBox="1"/>
            <p:nvPr/>
          </p:nvSpPr>
          <p:spPr>
            <a:xfrm>
              <a:off x="4390860" y="1617443"/>
              <a:ext cx="2448000" cy="97200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spcAft>
                  <a:spcPts val="186"/>
                </a:spcAft>
              </a:pPr>
              <a:r>
                <a:rPr lang="nb-NO" sz="700" i="1" dirty="0">
                  <a:solidFill>
                    <a:schemeClr val="tx1"/>
                  </a:solidFill>
                </a:rPr>
                <a:t>Persentase Pemenuhan Target Rencana Induk Teknologi Informasi dan Komunikasi Bidang Perkeretaapian</a:t>
              </a:r>
              <a:endParaRPr lang="en-ID" sz="700" i="1" dirty="0">
                <a:solidFill>
                  <a:schemeClr val="tx1"/>
                </a:solidFill>
              </a:endParaRPr>
            </a:p>
          </p:txBody>
        </p:sp>
        <p:sp>
          <p:nvSpPr>
            <p:cNvPr id="17" name="TextBox 32">
              <a:extLst>
                <a:ext uri="{FF2B5EF4-FFF2-40B4-BE49-F238E27FC236}">
                  <a16:creationId xmlns:a16="http://schemas.microsoft.com/office/drawing/2014/main" id="{00000000-0008-0000-0000-000035000000}"/>
                </a:ext>
              </a:extLst>
            </p:cNvPr>
            <p:cNvSpPr txBox="1"/>
            <p:nvPr/>
          </p:nvSpPr>
          <p:spPr>
            <a:xfrm>
              <a:off x="7000627" y="1582492"/>
              <a:ext cx="2988000" cy="52387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ID" sz="700" i="1" dirty="0" err="1"/>
                <a:t>Realisasi</a:t>
              </a:r>
              <a:r>
                <a:rPr lang="en-ID" sz="700" i="1" dirty="0"/>
                <a:t> </a:t>
              </a:r>
              <a:r>
                <a:rPr lang="en-ID" sz="700" i="1" dirty="0" err="1"/>
                <a:t>rencana</a:t>
              </a:r>
              <a:r>
                <a:rPr lang="en-ID" sz="700" i="1" dirty="0"/>
                <a:t> </a:t>
              </a:r>
              <a:r>
                <a:rPr lang="en-ID" sz="700" i="1" dirty="0" err="1"/>
                <a:t>induk</a:t>
              </a:r>
              <a:r>
                <a:rPr lang="en-ID" sz="700" i="1" dirty="0"/>
                <a:t> TIK </a:t>
              </a:r>
              <a:r>
                <a:rPr lang="en-ID" sz="700" i="1" dirty="0" err="1"/>
                <a:t>bidang</a:t>
              </a:r>
              <a:r>
                <a:rPr lang="en-ID" sz="700" i="1" dirty="0"/>
                <a:t> </a:t>
              </a:r>
              <a:r>
                <a:rPr lang="en-ID" sz="700" i="1" dirty="0" err="1"/>
                <a:t>perkeretaapian</a:t>
              </a:r>
              <a:endParaRPr lang="id-ID" sz="700" i="1" dirty="0"/>
            </a:p>
          </p:txBody>
        </p:sp>
        <p:sp>
          <p:nvSpPr>
            <p:cNvPr id="18" name="TextBox 34">
              <a:extLst>
                <a:ext uri="{FF2B5EF4-FFF2-40B4-BE49-F238E27FC236}">
                  <a16:creationId xmlns:a16="http://schemas.microsoft.com/office/drawing/2014/main" id="{00000000-0008-0000-0000-000037000000}"/>
                </a:ext>
              </a:extLst>
            </p:cNvPr>
            <p:cNvSpPr txBox="1"/>
            <p:nvPr/>
          </p:nvSpPr>
          <p:spPr>
            <a:xfrm>
              <a:off x="6915486" y="2014297"/>
              <a:ext cx="3120048" cy="460372"/>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ID" sz="700" i="1" dirty="0" err="1"/>
                <a:t>Jumlah</a:t>
              </a:r>
              <a:r>
                <a:rPr lang="en-ID" sz="700" i="1" dirty="0"/>
                <a:t> (target) </a:t>
              </a:r>
              <a:r>
                <a:rPr lang="en-ID" sz="700" i="1" dirty="0" err="1"/>
                <a:t>rencana</a:t>
              </a:r>
              <a:r>
                <a:rPr lang="en-ID" sz="700" i="1" dirty="0"/>
                <a:t> </a:t>
              </a:r>
              <a:r>
                <a:rPr lang="en-ID" sz="700" i="1" dirty="0" err="1"/>
                <a:t>induk</a:t>
              </a:r>
              <a:r>
                <a:rPr lang="en-ID" sz="700" i="1" dirty="0"/>
                <a:t> TIK </a:t>
              </a:r>
              <a:r>
                <a:rPr lang="en-ID" sz="700" i="1" dirty="0" err="1"/>
                <a:t>bidang</a:t>
              </a:r>
              <a:r>
                <a:rPr lang="en-ID" sz="700" i="1" dirty="0"/>
                <a:t> </a:t>
              </a:r>
              <a:r>
                <a:rPr lang="en-ID" sz="700" i="1" dirty="0" err="1"/>
                <a:t>perkeretaapian</a:t>
              </a:r>
              <a:endParaRPr lang="id-ID" sz="700" i="1" dirty="0"/>
            </a:p>
          </p:txBody>
        </p:sp>
        <p:sp>
          <p:nvSpPr>
            <p:cNvPr id="19" name="TextBox 35">
              <a:extLst>
                <a:ext uri="{FF2B5EF4-FFF2-40B4-BE49-F238E27FC236}">
                  <a16:creationId xmlns:a16="http://schemas.microsoft.com/office/drawing/2014/main" id="{00000000-0008-0000-0000-00003C000000}"/>
                </a:ext>
              </a:extLst>
            </p:cNvPr>
            <p:cNvSpPr txBox="1"/>
            <p:nvPr/>
          </p:nvSpPr>
          <p:spPr>
            <a:xfrm>
              <a:off x="9870252" y="1830169"/>
              <a:ext cx="333375" cy="28575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AU" sz="700" i="1"/>
                <a:t>X</a:t>
              </a:r>
            </a:p>
          </p:txBody>
        </p:sp>
        <p:sp>
          <p:nvSpPr>
            <p:cNvPr id="20" name="TextBox 36">
              <a:extLst>
                <a:ext uri="{FF2B5EF4-FFF2-40B4-BE49-F238E27FC236}">
                  <a16:creationId xmlns:a16="http://schemas.microsoft.com/office/drawing/2014/main" id="{00000000-0008-0000-0000-00003D000000}"/>
                </a:ext>
              </a:extLst>
            </p:cNvPr>
            <p:cNvSpPr txBox="1"/>
            <p:nvPr/>
          </p:nvSpPr>
          <p:spPr>
            <a:xfrm>
              <a:off x="10035534" y="1861020"/>
              <a:ext cx="607532" cy="28575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r>
                <a:rPr lang="en-AU" sz="700" i="1" dirty="0"/>
                <a:t>100%</a:t>
              </a:r>
            </a:p>
          </p:txBody>
        </p:sp>
        <p:sp>
          <p:nvSpPr>
            <p:cNvPr id="21" name="TextBox 37">
              <a:extLst>
                <a:ext uri="{FF2B5EF4-FFF2-40B4-BE49-F238E27FC236}">
                  <a16:creationId xmlns:a16="http://schemas.microsoft.com/office/drawing/2014/main" id="{00000000-0008-0000-0000-00003C000000}"/>
                </a:ext>
              </a:extLst>
            </p:cNvPr>
            <p:cNvSpPr txBox="1"/>
            <p:nvPr/>
          </p:nvSpPr>
          <p:spPr>
            <a:xfrm>
              <a:off x="6781431" y="1843776"/>
              <a:ext cx="333375" cy="28575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AU" sz="700" i="1"/>
                <a:t>=</a:t>
              </a:r>
            </a:p>
          </p:txBody>
        </p:sp>
        <p:cxnSp>
          <p:nvCxnSpPr>
            <p:cNvPr id="22" name="Straight Connector 21">
              <a:extLst>
                <a:ext uri="{FF2B5EF4-FFF2-40B4-BE49-F238E27FC236}">
                  <a16:creationId xmlns:a16="http://schemas.microsoft.com/office/drawing/2014/main" id="{00000000-0008-0000-0000-000036000000}"/>
                </a:ext>
              </a:extLst>
            </p:cNvPr>
            <p:cNvCxnSpPr/>
            <p:nvPr/>
          </p:nvCxnSpPr>
          <p:spPr>
            <a:xfrm>
              <a:off x="7166967" y="1999554"/>
              <a:ext cx="2635250" cy="0"/>
            </a:xfrm>
            <a:prstGeom prst="line">
              <a:avLst/>
            </a:prstGeom>
          </p:spPr>
          <p:style>
            <a:lnRef idx="2">
              <a:schemeClr val="dk1"/>
            </a:lnRef>
            <a:fillRef idx="0">
              <a:schemeClr val="dk1"/>
            </a:fillRef>
            <a:effectRef idx="1">
              <a:schemeClr val="dk1"/>
            </a:effectRef>
            <a:fontRef idx="minor">
              <a:schemeClr val="tx1"/>
            </a:fontRef>
          </p:style>
        </p:cxnSp>
      </p:grpSp>
      <p:grpSp>
        <p:nvGrpSpPr>
          <p:cNvPr id="23" name="Group 22"/>
          <p:cNvGrpSpPr/>
          <p:nvPr/>
        </p:nvGrpSpPr>
        <p:grpSpPr>
          <a:xfrm>
            <a:off x="3240035" y="2512105"/>
            <a:ext cx="3950506" cy="624362"/>
            <a:chOff x="4390860" y="1582492"/>
            <a:chExt cx="6371250" cy="1006951"/>
          </a:xfrm>
        </p:grpSpPr>
        <p:sp>
          <p:nvSpPr>
            <p:cNvPr id="24" name="TextBox 31">
              <a:extLst>
                <a:ext uri="{FF2B5EF4-FFF2-40B4-BE49-F238E27FC236}">
                  <a16:creationId xmlns:a16="http://schemas.microsoft.com/office/drawing/2014/main" id="{00000000-0008-0000-0000-000034000000}"/>
                </a:ext>
              </a:extLst>
            </p:cNvPr>
            <p:cNvSpPr txBox="1"/>
            <p:nvPr/>
          </p:nvSpPr>
          <p:spPr>
            <a:xfrm>
              <a:off x="4390860" y="1617443"/>
              <a:ext cx="2448000" cy="97200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spcAft>
                  <a:spcPts val="186"/>
                </a:spcAft>
              </a:pPr>
              <a:r>
                <a:rPr lang="nb-NO" sz="700" i="1" dirty="0">
                  <a:solidFill>
                    <a:schemeClr val="tx1"/>
                  </a:solidFill>
                </a:rPr>
                <a:t>Persentase Pemenuhan Target Rencana Induk Teknologi Informasi dan Komunikasi Bidang Perkeretaapian</a:t>
              </a:r>
              <a:endParaRPr lang="en-ID" sz="700" i="1" dirty="0">
                <a:solidFill>
                  <a:schemeClr val="tx1"/>
                </a:solidFill>
              </a:endParaRPr>
            </a:p>
          </p:txBody>
        </p:sp>
        <p:sp>
          <p:nvSpPr>
            <p:cNvPr id="25" name="TextBox 32">
              <a:extLst>
                <a:ext uri="{FF2B5EF4-FFF2-40B4-BE49-F238E27FC236}">
                  <a16:creationId xmlns:a16="http://schemas.microsoft.com/office/drawing/2014/main" id="{00000000-0008-0000-0000-000035000000}"/>
                </a:ext>
              </a:extLst>
            </p:cNvPr>
            <p:cNvSpPr txBox="1"/>
            <p:nvPr/>
          </p:nvSpPr>
          <p:spPr>
            <a:xfrm>
              <a:off x="7000627" y="1582492"/>
              <a:ext cx="2988000" cy="52387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ID" sz="700" i="1" dirty="0" err="1"/>
                <a:t>Jumlah</a:t>
              </a:r>
              <a:r>
                <a:rPr lang="en-ID" sz="700" i="1" dirty="0"/>
                <a:t> </a:t>
              </a:r>
              <a:r>
                <a:rPr lang="en-ID" sz="700" i="1" dirty="0" err="1"/>
                <a:t>publikasi</a:t>
              </a:r>
              <a:r>
                <a:rPr lang="en-ID" sz="700" i="1" dirty="0"/>
                <a:t> </a:t>
              </a:r>
              <a:r>
                <a:rPr lang="en-ID" sz="700" i="1" dirty="0" err="1"/>
                <a:t>Ditjen</a:t>
              </a:r>
              <a:r>
                <a:rPr lang="en-ID" sz="700" i="1" dirty="0"/>
                <a:t> </a:t>
              </a:r>
            </a:p>
            <a:p>
              <a:pPr algn="ctr"/>
              <a:r>
                <a:rPr lang="en-ID" sz="700" i="1" dirty="0" err="1"/>
                <a:t>Perkeretaapian</a:t>
              </a:r>
              <a:r>
                <a:rPr lang="en-ID" sz="700" i="1" dirty="0"/>
                <a:t> </a:t>
              </a:r>
              <a:r>
                <a:rPr lang="en-ID" sz="700" i="1" dirty="0" err="1"/>
                <a:t>tahun</a:t>
              </a:r>
              <a:r>
                <a:rPr lang="en-ID" sz="700" i="1" dirty="0"/>
                <a:t> </a:t>
              </a:r>
              <a:r>
                <a:rPr lang="en-ID" sz="700" i="1" dirty="0" err="1"/>
                <a:t>berjalan</a:t>
              </a:r>
              <a:endParaRPr lang="id-ID" sz="700" i="1" dirty="0"/>
            </a:p>
          </p:txBody>
        </p:sp>
        <p:sp>
          <p:nvSpPr>
            <p:cNvPr id="26" name="TextBox 34">
              <a:extLst>
                <a:ext uri="{FF2B5EF4-FFF2-40B4-BE49-F238E27FC236}">
                  <a16:creationId xmlns:a16="http://schemas.microsoft.com/office/drawing/2014/main" id="{00000000-0008-0000-0000-000037000000}"/>
                </a:ext>
              </a:extLst>
            </p:cNvPr>
            <p:cNvSpPr txBox="1"/>
            <p:nvPr/>
          </p:nvSpPr>
          <p:spPr>
            <a:xfrm>
              <a:off x="6915486" y="2014297"/>
              <a:ext cx="3120048" cy="460372"/>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ID" sz="700" i="1" dirty="0" err="1"/>
                <a:t>Jumlah</a:t>
              </a:r>
              <a:r>
                <a:rPr lang="en-ID" sz="700" i="1" dirty="0"/>
                <a:t> (target) </a:t>
              </a:r>
              <a:r>
                <a:rPr lang="en-ID" sz="700" i="1" dirty="0" err="1"/>
                <a:t>publikasi</a:t>
              </a:r>
              <a:r>
                <a:rPr lang="en-ID" sz="700" i="1" dirty="0"/>
                <a:t> </a:t>
              </a:r>
              <a:r>
                <a:rPr lang="en-ID" sz="700" i="1" dirty="0" err="1"/>
                <a:t>Ditjen</a:t>
              </a:r>
              <a:r>
                <a:rPr lang="en-ID" sz="700" i="1" dirty="0"/>
                <a:t> </a:t>
              </a:r>
              <a:r>
                <a:rPr lang="en-ID" sz="700" i="1" dirty="0" err="1"/>
                <a:t>Perkeretaapian</a:t>
              </a:r>
              <a:r>
                <a:rPr lang="en-ID" sz="700" i="1" dirty="0"/>
                <a:t> </a:t>
              </a:r>
              <a:r>
                <a:rPr lang="en-ID" sz="700" i="1" dirty="0" err="1"/>
                <a:t>tahun</a:t>
              </a:r>
              <a:r>
                <a:rPr lang="en-ID" sz="700" i="1" dirty="0"/>
                <a:t> 2020-2024</a:t>
              </a:r>
              <a:endParaRPr lang="id-ID" sz="700" i="1" dirty="0"/>
            </a:p>
          </p:txBody>
        </p:sp>
        <p:sp>
          <p:nvSpPr>
            <p:cNvPr id="28" name="TextBox 35">
              <a:extLst>
                <a:ext uri="{FF2B5EF4-FFF2-40B4-BE49-F238E27FC236}">
                  <a16:creationId xmlns:a16="http://schemas.microsoft.com/office/drawing/2014/main" id="{00000000-0008-0000-0000-00003C000000}"/>
                </a:ext>
              </a:extLst>
            </p:cNvPr>
            <p:cNvSpPr txBox="1"/>
            <p:nvPr/>
          </p:nvSpPr>
          <p:spPr>
            <a:xfrm>
              <a:off x="9870252" y="1830169"/>
              <a:ext cx="333375" cy="28575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AU" sz="700" i="1"/>
                <a:t>X</a:t>
              </a:r>
            </a:p>
          </p:txBody>
        </p:sp>
        <p:sp>
          <p:nvSpPr>
            <p:cNvPr id="29" name="TextBox 36">
              <a:extLst>
                <a:ext uri="{FF2B5EF4-FFF2-40B4-BE49-F238E27FC236}">
                  <a16:creationId xmlns:a16="http://schemas.microsoft.com/office/drawing/2014/main" id="{00000000-0008-0000-0000-00003D000000}"/>
                </a:ext>
              </a:extLst>
            </p:cNvPr>
            <p:cNvSpPr txBox="1"/>
            <p:nvPr/>
          </p:nvSpPr>
          <p:spPr>
            <a:xfrm>
              <a:off x="10139066" y="1861019"/>
              <a:ext cx="623044" cy="372978"/>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r>
                <a:rPr lang="en-AU" sz="700" i="1" dirty="0"/>
                <a:t>100%</a:t>
              </a:r>
            </a:p>
          </p:txBody>
        </p:sp>
        <p:sp>
          <p:nvSpPr>
            <p:cNvPr id="30" name="TextBox 37">
              <a:extLst>
                <a:ext uri="{FF2B5EF4-FFF2-40B4-BE49-F238E27FC236}">
                  <a16:creationId xmlns:a16="http://schemas.microsoft.com/office/drawing/2014/main" id="{00000000-0008-0000-0000-00003C000000}"/>
                </a:ext>
              </a:extLst>
            </p:cNvPr>
            <p:cNvSpPr txBox="1"/>
            <p:nvPr/>
          </p:nvSpPr>
          <p:spPr>
            <a:xfrm>
              <a:off x="6781431" y="1843776"/>
              <a:ext cx="333375" cy="28575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AU" sz="700" i="1"/>
                <a:t>=</a:t>
              </a:r>
            </a:p>
          </p:txBody>
        </p:sp>
        <p:cxnSp>
          <p:nvCxnSpPr>
            <p:cNvPr id="31" name="Straight Connector 30">
              <a:extLst>
                <a:ext uri="{FF2B5EF4-FFF2-40B4-BE49-F238E27FC236}">
                  <a16:creationId xmlns:a16="http://schemas.microsoft.com/office/drawing/2014/main" id="{00000000-0008-0000-0000-000036000000}"/>
                </a:ext>
              </a:extLst>
            </p:cNvPr>
            <p:cNvCxnSpPr/>
            <p:nvPr/>
          </p:nvCxnSpPr>
          <p:spPr>
            <a:xfrm>
              <a:off x="7166967" y="2057610"/>
              <a:ext cx="2635250" cy="0"/>
            </a:xfrm>
            <a:prstGeom prst="line">
              <a:avLst/>
            </a:prstGeom>
          </p:spPr>
          <p:style>
            <a:lnRef idx="2">
              <a:schemeClr val="dk1"/>
            </a:lnRef>
            <a:fillRef idx="0">
              <a:schemeClr val="dk1"/>
            </a:fillRef>
            <a:effectRef idx="1">
              <a:schemeClr val="dk1"/>
            </a:effectRef>
            <a:fontRef idx="minor">
              <a:schemeClr val="tx1"/>
            </a:fontRef>
          </p:style>
        </p:cxnSp>
      </p:grpSp>
      <p:grpSp>
        <p:nvGrpSpPr>
          <p:cNvPr id="32" name="Group 31"/>
          <p:cNvGrpSpPr/>
          <p:nvPr/>
        </p:nvGrpSpPr>
        <p:grpSpPr>
          <a:xfrm>
            <a:off x="3275886" y="4204844"/>
            <a:ext cx="3950505" cy="660360"/>
            <a:chOff x="4390860" y="1582492"/>
            <a:chExt cx="6371248" cy="1065007"/>
          </a:xfrm>
        </p:grpSpPr>
        <p:sp>
          <p:nvSpPr>
            <p:cNvPr id="33" name="TextBox 31">
              <a:extLst>
                <a:ext uri="{FF2B5EF4-FFF2-40B4-BE49-F238E27FC236}">
                  <a16:creationId xmlns:a16="http://schemas.microsoft.com/office/drawing/2014/main" id="{00000000-0008-0000-0000-000034000000}"/>
                </a:ext>
              </a:extLst>
            </p:cNvPr>
            <p:cNvSpPr txBox="1"/>
            <p:nvPr/>
          </p:nvSpPr>
          <p:spPr>
            <a:xfrm>
              <a:off x="4390860" y="1675499"/>
              <a:ext cx="2448000" cy="97200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spcAft>
                  <a:spcPts val="186"/>
                </a:spcAft>
              </a:pPr>
              <a:r>
                <a:rPr lang="nb-NO" sz="700" i="1" dirty="0">
                  <a:solidFill>
                    <a:schemeClr val="tx1"/>
                  </a:solidFill>
                </a:rPr>
                <a:t>Persentase Realisasi Pendapatan Negara Bukan Pajak (PNBP) bidang Perkeretaapian</a:t>
              </a:r>
              <a:endParaRPr lang="en-ID" sz="700" i="1" dirty="0">
                <a:solidFill>
                  <a:schemeClr val="tx1"/>
                </a:solidFill>
              </a:endParaRPr>
            </a:p>
          </p:txBody>
        </p:sp>
        <p:sp>
          <p:nvSpPr>
            <p:cNvPr id="34" name="TextBox 32">
              <a:extLst>
                <a:ext uri="{FF2B5EF4-FFF2-40B4-BE49-F238E27FC236}">
                  <a16:creationId xmlns:a16="http://schemas.microsoft.com/office/drawing/2014/main" id="{00000000-0008-0000-0000-000035000000}"/>
                </a:ext>
              </a:extLst>
            </p:cNvPr>
            <p:cNvSpPr txBox="1"/>
            <p:nvPr/>
          </p:nvSpPr>
          <p:spPr>
            <a:xfrm>
              <a:off x="7000627" y="1582492"/>
              <a:ext cx="2988000" cy="52387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ID" sz="700" i="1" dirty="0" err="1"/>
                <a:t>Realisasi</a:t>
              </a:r>
              <a:r>
                <a:rPr lang="en-ID" sz="700" i="1" dirty="0"/>
                <a:t> </a:t>
              </a:r>
              <a:r>
                <a:rPr lang="en-ID" sz="700" i="1" dirty="0" err="1"/>
                <a:t>penerimaan</a:t>
              </a:r>
              <a:r>
                <a:rPr lang="en-ID" sz="700" i="1" dirty="0"/>
                <a:t> PNBP </a:t>
              </a:r>
            </a:p>
            <a:p>
              <a:pPr algn="ctr"/>
              <a:r>
                <a:rPr lang="en-ID" sz="700" i="1" dirty="0" err="1"/>
                <a:t>Bidang</a:t>
              </a:r>
              <a:r>
                <a:rPr lang="en-ID" sz="700" i="1" dirty="0"/>
                <a:t> </a:t>
              </a:r>
              <a:r>
                <a:rPr lang="en-ID" sz="700" i="1" dirty="0" err="1"/>
                <a:t>Perkeretaapian</a:t>
              </a:r>
              <a:r>
                <a:rPr lang="en-ID" sz="700" i="1" dirty="0"/>
                <a:t> </a:t>
              </a:r>
              <a:endParaRPr lang="id-ID" sz="700" i="1" dirty="0"/>
            </a:p>
          </p:txBody>
        </p:sp>
        <p:sp>
          <p:nvSpPr>
            <p:cNvPr id="35" name="TextBox 34">
              <a:extLst>
                <a:ext uri="{FF2B5EF4-FFF2-40B4-BE49-F238E27FC236}">
                  <a16:creationId xmlns:a16="http://schemas.microsoft.com/office/drawing/2014/main" id="{00000000-0008-0000-0000-000037000000}"/>
                </a:ext>
              </a:extLst>
            </p:cNvPr>
            <p:cNvSpPr txBox="1"/>
            <p:nvPr/>
          </p:nvSpPr>
          <p:spPr>
            <a:xfrm>
              <a:off x="6915486" y="2014297"/>
              <a:ext cx="3120048" cy="460372"/>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ID" sz="700" i="1" dirty="0"/>
                <a:t>Target </a:t>
              </a:r>
              <a:r>
                <a:rPr lang="en-ID" sz="700" i="1" dirty="0" err="1"/>
                <a:t>penerimaan</a:t>
              </a:r>
              <a:r>
                <a:rPr lang="en-ID" sz="700" i="1" dirty="0"/>
                <a:t> PNBP </a:t>
              </a:r>
              <a:r>
                <a:rPr lang="en-ID" sz="700" i="1" dirty="0" err="1"/>
                <a:t>Bidang</a:t>
              </a:r>
              <a:r>
                <a:rPr lang="en-ID" sz="700" i="1" dirty="0"/>
                <a:t> </a:t>
              </a:r>
              <a:r>
                <a:rPr lang="en-ID" sz="700" i="1" dirty="0" err="1"/>
                <a:t>Perkeretaapian</a:t>
              </a:r>
              <a:r>
                <a:rPr lang="en-ID" sz="700" i="1" dirty="0"/>
                <a:t> </a:t>
              </a:r>
              <a:r>
                <a:rPr lang="en-ID" sz="700" i="1" dirty="0" err="1"/>
                <a:t>pada</a:t>
              </a:r>
              <a:r>
                <a:rPr lang="en-ID" sz="700" i="1" dirty="0"/>
                <a:t> </a:t>
              </a:r>
              <a:r>
                <a:rPr lang="en-ID" sz="700" i="1" dirty="0" err="1"/>
                <a:t>tahun</a:t>
              </a:r>
              <a:r>
                <a:rPr lang="en-ID" sz="700" i="1" dirty="0"/>
                <a:t> </a:t>
              </a:r>
              <a:r>
                <a:rPr lang="en-ID" sz="700" i="1" dirty="0" err="1"/>
                <a:t>berjalan</a:t>
              </a:r>
              <a:endParaRPr lang="id-ID" sz="700" i="1" dirty="0"/>
            </a:p>
          </p:txBody>
        </p:sp>
        <p:sp>
          <p:nvSpPr>
            <p:cNvPr id="36" name="TextBox 35">
              <a:extLst>
                <a:ext uri="{FF2B5EF4-FFF2-40B4-BE49-F238E27FC236}">
                  <a16:creationId xmlns:a16="http://schemas.microsoft.com/office/drawing/2014/main" id="{00000000-0008-0000-0000-00003C000000}"/>
                </a:ext>
              </a:extLst>
            </p:cNvPr>
            <p:cNvSpPr txBox="1"/>
            <p:nvPr/>
          </p:nvSpPr>
          <p:spPr>
            <a:xfrm>
              <a:off x="9870252" y="1830169"/>
              <a:ext cx="333375" cy="28575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AU" sz="700" i="1"/>
                <a:t>X</a:t>
              </a:r>
            </a:p>
          </p:txBody>
        </p:sp>
        <p:sp>
          <p:nvSpPr>
            <p:cNvPr id="37" name="TextBox 36">
              <a:extLst>
                <a:ext uri="{FF2B5EF4-FFF2-40B4-BE49-F238E27FC236}">
                  <a16:creationId xmlns:a16="http://schemas.microsoft.com/office/drawing/2014/main" id="{00000000-0008-0000-0000-00003D000000}"/>
                </a:ext>
              </a:extLst>
            </p:cNvPr>
            <p:cNvSpPr txBox="1"/>
            <p:nvPr/>
          </p:nvSpPr>
          <p:spPr>
            <a:xfrm>
              <a:off x="10139065" y="1861019"/>
              <a:ext cx="623043" cy="372978"/>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r>
                <a:rPr lang="en-AU" sz="700" i="1" dirty="0"/>
                <a:t>100%</a:t>
              </a:r>
            </a:p>
          </p:txBody>
        </p:sp>
        <p:sp>
          <p:nvSpPr>
            <p:cNvPr id="38" name="TextBox 37">
              <a:extLst>
                <a:ext uri="{FF2B5EF4-FFF2-40B4-BE49-F238E27FC236}">
                  <a16:creationId xmlns:a16="http://schemas.microsoft.com/office/drawing/2014/main" id="{00000000-0008-0000-0000-00003C000000}"/>
                </a:ext>
              </a:extLst>
            </p:cNvPr>
            <p:cNvSpPr txBox="1"/>
            <p:nvPr/>
          </p:nvSpPr>
          <p:spPr>
            <a:xfrm>
              <a:off x="6781431" y="1843776"/>
              <a:ext cx="333375" cy="28575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AU" sz="700" i="1"/>
                <a:t>=</a:t>
              </a:r>
            </a:p>
          </p:txBody>
        </p:sp>
        <p:cxnSp>
          <p:nvCxnSpPr>
            <p:cNvPr id="39" name="Straight Connector 38">
              <a:extLst>
                <a:ext uri="{FF2B5EF4-FFF2-40B4-BE49-F238E27FC236}">
                  <a16:creationId xmlns:a16="http://schemas.microsoft.com/office/drawing/2014/main" id="{00000000-0008-0000-0000-000036000000}"/>
                </a:ext>
              </a:extLst>
            </p:cNvPr>
            <p:cNvCxnSpPr/>
            <p:nvPr/>
          </p:nvCxnSpPr>
          <p:spPr>
            <a:xfrm>
              <a:off x="7166967" y="2057610"/>
              <a:ext cx="2635250" cy="0"/>
            </a:xfrm>
            <a:prstGeom prst="line">
              <a:avLst/>
            </a:prstGeom>
          </p:spPr>
          <p:style>
            <a:lnRef idx="2">
              <a:schemeClr val="dk1"/>
            </a:lnRef>
            <a:fillRef idx="0">
              <a:schemeClr val="dk1"/>
            </a:fillRef>
            <a:effectRef idx="1">
              <a:schemeClr val="dk1"/>
            </a:effectRef>
            <a:fontRef idx="minor">
              <a:schemeClr val="tx1"/>
            </a:fontRef>
          </p:style>
        </p:cxnSp>
      </p:grpSp>
      <p:sp>
        <p:nvSpPr>
          <p:cNvPr id="40" name="Title 1">
            <a:extLst>
              <a:ext uri="{FF2B5EF4-FFF2-40B4-BE49-F238E27FC236}">
                <a16:creationId xmlns:a16="http://schemas.microsoft.com/office/drawing/2014/main" id="{DB0C34F0-C25B-4E5E-82F3-5C91E5AE3D0E}"/>
              </a:ext>
            </a:extLst>
          </p:cNvPr>
          <p:cNvSpPr txBox="1">
            <a:spLocks/>
          </p:cNvSpPr>
          <p:nvPr/>
        </p:nvSpPr>
        <p:spPr>
          <a:xfrm>
            <a:off x="163039" y="311720"/>
            <a:ext cx="6826599" cy="338554"/>
          </a:xfrm>
          <a:prstGeom prst="rect">
            <a:avLst/>
          </a:prstGeom>
        </p:spPr>
        <p:txBody>
          <a:bodyPr wrap="square" anchor="ctr">
            <a:spAutoFit/>
          </a:bodyPr>
          <a:lstStyle>
            <a:defPPr>
              <a:defRPr lang="en-US"/>
            </a:defPPr>
            <a:lvl1pPr defTabSz="914377">
              <a:defRPr b="1">
                <a:solidFill>
                  <a:prstClr val="black"/>
                </a:solidFill>
                <a:latin typeface="Arial" panose="020B0604020202020204" pitchFamily="34" charset="0"/>
                <a:ea typeface="Times New Roman" panose="02020603050405020304" pitchFamily="18" charset="0"/>
              </a:defRPr>
            </a:lvl1pPr>
          </a:lstStyle>
          <a:p>
            <a:pPr lvl="0"/>
            <a:r>
              <a:rPr lang="id-ID" sz="1600" dirty="0"/>
              <a:t>Lanjutan... (</a:t>
            </a:r>
            <a:r>
              <a:rPr lang="en-US" sz="1600" dirty="0"/>
              <a:t>KAMUS INDIKATOR KINERJA </a:t>
            </a:r>
            <a:r>
              <a:rPr lang="id-ID" sz="1600" dirty="0"/>
              <a:t>KEGIATAN SETDITJEN)</a:t>
            </a:r>
            <a:endParaRPr lang="en-ID" sz="1600" dirty="0"/>
          </a:p>
        </p:txBody>
      </p:sp>
      <p:sp>
        <p:nvSpPr>
          <p:cNvPr id="41" name="Slide Number Placeholder 2">
            <a:extLst>
              <a:ext uri="{FF2B5EF4-FFF2-40B4-BE49-F238E27FC236}">
                <a16:creationId xmlns:a16="http://schemas.microsoft.com/office/drawing/2014/main" id="{499EB964-A8B4-4F79-AD4C-C9D5149646F3}"/>
              </a:ext>
            </a:extLst>
          </p:cNvPr>
          <p:cNvSpPr>
            <a:spLocks noGrp="1"/>
          </p:cNvSpPr>
          <p:nvPr/>
        </p:nvSpPr>
        <p:spPr>
          <a:xfrm>
            <a:off x="7113276" y="5006975"/>
            <a:ext cx="446405" cy="251460"/>
          </a:xfrm>
          <a:prstGeom prst="rect">
            <a:avLst/>
          </a:prstGeom>
          <a:solidFill>
            <a:srgbClr val="F9BE19"/>
          </a:solidFill>
        </p:spPr>
        <p:txBody>
          <a:bodyPr vert="horz" lIns="91365" tIns="45684" rIns="91365" bIns="45684"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32">
              <a:defRPr/>
            </a:pPr>
            <a:fld id="{05502A5B-6024-440D-A5A9-5A109256076E}" type="slidenum">
              <a:rPr lang="en-US" b="1">
                <a:solidFill>
                  <a:schemeClr val="tx1"/>
                </a:solidFill>
                <a:latin typeface="Calibri" panose="020F0502020204030204"/>
              </a:rPr>
              <a:pPr defTabSz="913632">
                <a:defRPr/>
              </a:pPr>
              <a:t>40</a:t>
            </a:fld>
            <a:endParaRPr lang="en-US" b="1">
              <a:solidFill>
                <a:schemeClr val="tx1"/>
              </a:solidFill>
              <a:latin typeface="Calibri" panose="020F0502020204030204"/>
            </a:endParaRPr>
          </a:p>
        </p:txBody>
      </p:sp>
    </p:spTree>
    <p:extLst>
      <p:ext uri="{BB962C8B-B14F-4D97-AF65-F5344CB8AC3E}">
        <p14:creationId xmlns:p14="http://schemas.microsoft.com/office/powerpoint/2010/main" val="2166501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84604" y="1074243"/>
          <a:ext cx="6940069" cy="2652179"/>
        </p:xfrm>
        <a:graphic>
          <a:graphicData uri="http://schemas.openxmlformats.org/drawingml/2006/table">
            <a:tbl>
              <a:tblPr firstRow="1" bandRow="1">
                <a:tableStyleId>{21E4AEA4-8DFA-4A89-87EB-49C32662AFE0}</a:tableStyleId>
              </a:tblPr>
              <a:tblGrid>
                <a:gridCol w="332794">
                  <a:extLst>
                    <a:ext uri="{9D8B030D-6E8A-4147-A177-3AD203B41FA5}">
                      <a16:colId xmlns:a16="http://schemas.microsoft.com/office/drawing/2014/main" val="20000"/>
                    </a:ext>
                  </a:extLst>
                </a:gridCol>
                <a:gridCol w="1138416">
                  <a:extLst>
                    <a:ext uri="{9D8B030D-6E8A-4147-A177-3AD203B41FA5}">
                      <a16:colId xmlns:a16="http://schemas.microsoft.com/office/drawing/2014/main" val="20001"/>
                    </a:ext>
                  </a:extLst>
                </a:gridCol>
                <a:gridCol w="1361634">
                  <a:extLst>
                    <a:ext uri="{9D8B030D-6E8A-4147-A177-3AD203B41FA5}">
                      <a16:colId xmlns:a16="http://schemas.microsoft.com/office/drawing/2014/main" val="20002"/>
                    </a:ext>
                  </a:extLst>
                </a:gridCol>
                <a:gridCol w="4107225">
                  <a:extLst>
                    <a:ext uri="{9D8B030D-6E8A-4147-A177-3AD203B41FA5}">
                      <a16:colId xmlns:a16="http://schemas.microsoft.com/office/drawing/2014/main" val="20003"/>
                    </a:ext>
                  </a:extLst>
                </a:gridCol>
              </a:tblGrid>
              <a:tr h="276834">
                <a:tc>
                  <a:txBody>
                    <a:bodyPr/>
                    <a:lstStyle/>
                    <a:p>
                      <a:pPr algn="ctr">
                        <a:lnSpc>
                          <a:spcPct val="107000"/>
                        </a:lnSpc>
                        <a:spcAft>
                          <a:spcPts val="0"/>
                        </a:spcAft>
                      </a:pPr>
                      <a:r>
                        <a:rPr lang="en-ID" sz="800" dirty="0">
                          <a:effectLst/>
                          <a:latin typeface="+mn-lt"/>
                        </a:rPr>
                        <a:t>NO</a:t>
                      </a:r>
                      <a:endParaRPr lang="en-US" sz="800" dirty="0">
                        <a:effectLst/>
                        <a:latin typeface="+mn-lt"/>
                        <a:ea typeface="Calibri"/>
                        <a:cs typeface="Times New Roman"/>
                      </a:endParaRPr>
                    </a:p>
                  </a:txBody>
                  <a:tcPr marL="25227" marR="252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n-ID" sz="800" dirty="0">
                          <a:effectLst/>
                          <a:latin typeface="+mn-lt"/>
                        </a:rPr>
                        <a:t>SASARAN KEGIATAN</a:t>
                      </a:r>
                      <a:endParaRPr lang="en-US" sz="800" dirty="0">
                        <a:effectLst/>
                        <a:latin typeface="+mn-lt"/>
                        <a:ea typeface="Calibri"/>
                        <a:cs typeface="Times New Roman"/>
                      </a:endParaRPr>
                    </a:p>
                  </a:txBody>
                  <a:tcPr marL="25227" marR="252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n-ID" sz="800" dirty="0">
                          <a:effectLst/>
                          <a:latin typeface="+mn-lt"/>
                        </a:rPr>
                        <a:t>INDIKATOR </a:t>
                      </a:r>
                    </a:p>
                    <a:p>
                      <a:pPr algn="ctr">
                        <a:lnSpc>
                          <a:spcPct val="107000"/>
                        </a:lnSpc>
                        <a:spcAft>
                          <a:spcPts val="0"/>
                        </a:spcAft>
                      </a:pPr>
                      <a:r>
                        <a:rPr lang="en-ID" sz="800" dirty="0">
                          <a:effectLst/>
                          <a:latin typeface="+mn-lt"/>
                        </a:rPr>
                        <a:t>KINERJA KEGIATAN</a:t>
                      </a:r>
                      <a:endParaRPr lang="en-US" sz="800" dirty="0">
                        <a:effectLst/>
                        <a:latin typeface="+mn-lt"/>
                        <a:ea typeface="Calibri"/>
                        <a:cs typeface="Times New Roman"/>
                      </a:endParaRPr>
                    </a:p>
                  </a:txBody>
                  <a:tcPr marL="25227" marR="252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n-ID" sz="800" dirty="0">
                          <a:effectLst/>
                          <a:latin typeface="+mn-lt"/>
                        </a:rPr>
                        <a:t>TATA CARA PERHITUNGAN</a:t>
                      </a:r>
                      <a:endParaRPr lang="en-US" sz="800" dirty="0">
                        <a:effectLst/>
                        <a:latin typeface="+mn-lt"/>
                        <a:ea typeface="Calibri"/>
                        <a:cs typeface="Times New Roman"/>
                      </a:endParaRPr>
                    </a:p>
                  </a:txBody>
                  <a:tcPr marL="25227" marR="252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339641">
                <a:tc>
                  <a:txBody>
                    <a:bodyPr/>
                    <a:lstStyle/>
                    <a:p>
                      <a:pPr algn="ctr">
                        <a:lnSpc>
                          <a:spcPct val="115000"/>
                        </a:lnSpc>
                        <a:spcAft>
                          <a:spcPts val="0"/>
                        </a:spcAft>
                        <a:tabLst>
                          <a:tab pos="4229100" algn="l"/>
                          <a:tab pos="4457700" algn="l"/>
                        </a:tabLst>
                      </a:pPr>
                      <a:endParaRPr lang="en-US" sz="800" b="0" dirty="0">
                        <a:solidFill>
                          <a:schemeClr val="tx1"/>
                        </a:solidFill>
                        <a:effectLst/>
                        <a:latin typeface="+mn-lt"/>
                        <a:ea typeface="Calibri"/>
                        <a:cs typeface="Times New Roman"/>
                      </a:endParaRPr>
                    </a:p>
                  </a:txBody>
                  <a:tcPr marL="42523" marR="4252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tabLst>
                          <a:tab pos="4229100" algn="l"/>
                          <a:tab pos="4457700" algn="l"/>
                        </a:tabLst>
                      </a:pPr>
                      <a:endParaRPr lang="en-US" sz="800" b="0" dirty="0">
                        <a:solidFill>
                          <a:schemeClr val="tx1"/>
                        </a:solidFill>
                        <a:effectLst/>
                        <a:latin typeface="+mn-lt"/>
                        <a:ea typeface="Calibri"/>
                        <a:cs typeface="Times New Roman"/>
                      </a:endParaRPr>
                    </a:p>
                  </a:txBody>
                  <a:tcPr marL="42523" marR="4252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pPr>
                      <a:r>
                        <a:rPr lang="fi-FI" sz="800" b="0" dirty="0">
                          <a:solidFill>
                            <a:schemeClr val="tx1"/>
                          </a:solidFill>
                          <a:effectLst/>
                          <a:latin typeface="+mn-lt"/>
                          <a:ea typeface="Times New Roman"/>
                          <a:cs typeface="Times New Roman"/>
                        </a:rPr>
                        <a:t>Persentase kualitas pelaksanaan anggaran Ditjen Perkeretaapian (%)</a:t>
                      </a:r>
                      <a:endParaRPr lang="en-US" sz="800" b="0" dirty="0">
                        <a:solidFill>
                          <a:schemeClr val="tx1"/>
                        </a:solidFill>
                        <a:effectLst/>
                        <a:latin typeface="+mn-lt"/>
                        <a:ea typeface="Times New Roman"/>
                        <a:cs typeface="Times New Roman"/>
                      </a:endParaRPr>
                    </a:p>
                  </a:txBody>
                  <a:tcPr marL="42523" marR="4252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15000"/>
                        </a:lnSpc>
                        <a:spcAft>
                          <a:spcPts val="0"/>
                        </a:spcAft>
                      </a:pPr>
                      <a:r>
                        <a:rPr lang="nn-NO" sz="800" b="0" dirty="0">
                          <a:solidFill>
                            <a:schemeClr val="tx1"/>
                          </a:solidFill>
                          <a:effectLst/>
                          <a:latin typeface="+mn-lt"/>
                          <a:ea typeface="Times New Roman"/>
                          <a:cs typeface="Times New Roman"/>
                        </a:rPr>
                        <a:t>Jumlah persentase realisasi penyerapan anggaran dengan bobot 50% dengan jumlah capaian kinerja output dengan bobot 50%</a:t>
                      </a:r>
                    </a:p>
                    <a:p>
                      <a:pPr>
                        <a:lnSpc>
                          <a:spcPct val="115000"/>
                        </a:lnSpc>
                        <a:spcAft>
                          <a:spcPts val="0"/>
                        </a:spcAft>
                      </a:pPr>
                      <a:endParaRPr lang="nn-NO" sz="800" b="0" dirty="0">
                        <a:solidFill>
                          <a:schemeClr val="tx1"/>
                        </a:solidFill>
                        <a:effectLst/>
                        <a:latin typeface="+mn-lt"/>
                        <a:ea typeface="Times New Roman"/>
                        <a:cs typeface="Times New Roman"/>
                      </a:endParaRPr>
                    </a:p>
                    <a:p>
                      <a:pPr>
                        <a:lnSpc>
                          <a:spcPct val="115000"/>
                        </a:lnSpc>
                        <a:spcAft>
                          <a:spcPts val="0"/>
                        </a:spcAft>
                      </a:pPr>
                      <a:endParaRPr lang="nn-NO" sz="800" b="0" dirty="0">
                        <a:solidFill>
                          <a:schemeClr val="tx1"/>
                        </a:solidFill>
                        <a:effectLst/>
                        <a:latin typeface="+mn-lt"/>
                        <a:ea typeface="Times New Roman"/>
                        <a:cs typeface="Times New Roman"/>
                      </a:endParaRPr>
                    </a:p>
                    <a:p>
                      <a:pPr>
                        <a:lnSpc>
                          <a:spcPct val="115000"/>
                        </a:lnSpc>
                        <a:spcAft>
                          <a:spcPts val="0"/>
                        </a:spcAft>
                      </a:pPr>
                      <a:endParaRPr lang="nn-NO" sz="800" b="0" dirty="0">
                        <a:solidFill>
                          <a:schemeClr val="tx1"/>
                        </a:solidFill>
                        <a:effectLst/>
                        <a:latin typeface="+mn-lt"/>
                        <a:ea typeface="Times New Roman"/>
                        <a:cs typeface="Times New Roman"/>
                      </a:endParaRPr>
                    </a:p>
                    <a:p>
                      <a:pPr>
                        <a:lnSpc>
                          <a:spcPct val="115000"/>
                        </a:lnSpc>
                        <a:spcAft>
                          <a:spcPts val="0"/>
                        </a:spcAft>
                      </a:pPr>
                      <a:r>
                        <a:rPr lang="nn-NO" sz="800" b="0" dirty="0">
                          <a:solidFill>
                            <a:schemeClr val="tx1"/>
                          </a:solidFill>
                          <a:effectLst/>
                          <a:latin typeface="+mn-lt"/>
                          <a:ea typeface="Times New Roman"/>
                          <a:cs typeface="Times New Roman"/>
                        </a:rPr>
                        <a:t>Persentase realisasi penyeraan anggaran :</a:t>
                      </a:r>
                    </a:p>
                    <a:p>
                      <a:pPr>
                        <a:lnSpc>
                          <a:spcPct val="115000"/>
                        </a:lnSpc>
                        <a:spcAft>
                          <a:spcPts val="0"/>
                        </a:spcAft>
                      </a:pPr>
                      <a:endParaRPr lang="nn-NO" sz="800" b="0" dirty="0">
                        <a:solidFill>
                          <a:schemeClr val="tx1"/>
                        </a:solidFill>
                        <a:effectLst/>
                        <a:latin typeface="+mn-lt"/>
                        <a:ea typeface="Times New Roman"/>
                        <a:cs typeface="Times New Roman"/>
                      </a:endParaRPr>
                    </a:p>
                    <a:p>
                      <a:pPr>
                        <a:lnSpc>
                          <a:spcPct val="115000"/>
                        </a:lnSpc>
                        <a:spcAft>
                          <a:spcPts val="0"/>
                        </a:spcAft>
                      </a:pPr>
                      <a:endParaRPr lang="nn-NO" sz="800" b="0" dirty="0">
                        <a:solidFill>
                          <a:schemeClr val="tx1"/>
                        </a:solidFill>
                        <a:effectLst/>
                        <a:latin typeface="+mn-lt"/>
                        <a:ea typeface="Times New Roman"/>
                        <a:cs typeface="Times New Roman"/>
                      </a:endParaRPr>
                    </a:p>
                    <a:p>
                      <a:pPr>
                        <a:lnSpc>
                          <a:spcPct val="115000"/>
                        </a:lnSpc>
                        <a:spcAft>
                          <a:spcPts val="0"/>
                        </a:spcAft>
                      </a:pPr>
                      <a:endParaRPr lang="nn-NO" sz="800" b="0" dirty="0">
                        <a:solidFill>
                          <a:schemeClr val="tx1"/>
                        </a:solidFill>
                        <a:effectLst/>
                        <a:latin typeface="+mn-lt"/>
                        <a:ea typeface="Times New Roman"/>
                        <a:cs typeface="Times New Roman"/>
                      </a:endParaRPr>
                    </a:p>
                    <a:p>
                      <a:pPr>
                        <a:lnSpc>
                          <a:spcPct val="115000"/>
                        </a:lnSpc>
                        <a:spcAft>
                          <a:spcPts val="0"/>
                        </a:spcAft>
                      </a:pPr>
                      <a:endParaRPr lang="nn-NO" sz="800" b="0" dirty="0">
                        <a:solidFill>
                          <a:schemeClr val="tx1"/>
                        </a:solidFill>
                        <a:effectLst/>
                        <a:latin typeface="+mn-lt"/>
                        <a:ea typeface="Times New Roman"/>
                        <a:cs typeface="Times New Roman"/>
                      </a:endParaRPr>
                    </a:p>
                    <a:p>
                      <a:pPr>
                        <a:lnSpc>
                          <a:spcPct val="115000"/>
                        </a:lnSpc>
                        <a:spcAft>
                          <a:spcPts val="0"/>
                        </a:spcAft>
                      </a:pPr>
                      <a:r>
                        <a:rPr lang="nn-NO" sz="800" b="0" dirty="0">
                          <a:solidFill>
                            <a:schemeClr val="tx1"/>
                          </a:solidFill>
                          <a:effectLst/>
                          <a:latin typeface="+mn-lt"/>
                          <a:ea typeface="Times New Roman"/>
                          <a:cs typeface="Times New Roman"/>
                        </a:rPr>
                        <a:t>Persentase realisasi capaian kinerja output</a:t>
                      </a:r>
                    </a:p>
                    <a:p>
                      <a:pPr>
                        <a:lnSpc>
                          <a:spcPct val="115000"/>
                        </a:lnSpc>
                        <a:spcAft>
                          <a:spcPts val="0"/>
                        </a:spcAft>
                      </a:pPr>
                      <a:endParaRPr lang="nn-NO" sz="800" b="0" dirty="0">
                        <a:solidFill>
                          <a:schemeClr val="tx1"/>
                        </a:solidFill>
                        <a:effectLst/>
                        <a:latin typeface="+mn-lt"/>
                        <a:ea typeface="Times New Roman"/>
                        <a:cs typeface="Times New Roman"/>
                      </a:endParaRPr>
                    </a:p>
                    <a:p>
                      <a:pPr>
                        <a:lnSpc>
                          <a:spcPct val="115000"/>
                        </a:lnSpc>
                        <a:spcAft>
                          <a:spcPts val="0"/>
                        </a:spcAft>
                      </a:pPr>
                      <a:endParaRPr lang="nn-NO" sz="800" b="0" dirty="0">
                        <a:solidFill>
                          <a:schemeClr val="tx1"/>
                        </a:solidFill>
                        <a:effectLst/>
                        <a:latin typeface="+mn-lt"/>
                        <a:ea typeface="Times New Roman"/>
                        <a:cs typeface="Times New Roman"/>
                      </a:endParaRPr>
                    </a:p>
                    <a:p>
                      <a:pPr>
                        <a:lnSpc>
                          <a:spcPct val="115000"/>
                        </a:lnSpc>
                        <a:spcAft>
                          <a:spcPts val="0"/>
                        </a:spcAft>
                      </a:pPr>
                      <a:endParaRPr lang="nn-NO" sz="800" b="0" dirty="0">
                        <a:solidFill>
                          <a:schemeClr val="tx1"/>
                        </a:solidFill>
                        <a:effectLst/>
                        <a:latin typeface="+mn-lt"/>
                        <a:ea typeface="Times New Roman"/>
                        <a:cs typeface="Times New Roman"/>
                      </a:endParaRPr>
                    </a:p>
                    <a:p>
                      <a:pPr>
                        <a:lnSpc>
                          <a:spcPct val="115000"/>
                        </a:lnSpc>
                        <a:spcAft>
                          <a:spcPts val="0"/>
                        </a:spcAft>
                      </a:pPr>
                      <a:endParaRPr lang="nn-NO" sz="800" b="0" dirty="0">
                        <a:solidFill>
                          <a:schemeClr val="tx1"/>
                        </a:solidFill>
                        <a:effectLst/>
                        <a:latin typeface="+mn-lt"/>
                        <a:ea typeface="Times New Roman"/>
                        <a:cs typeface="Times New Roman"/>
                      </a:endParaRPr>
                    </a:p>
                    <a:p>
                      <a:pPr>
                        <a:lnSpc>
                          <a:spcPct val="115000"/>
                        </a:lnSpc>
                        <a:spcAft>
                          <a:spcPts val="0"/>
                        </a:spcAft>
                      </a:pPr>
                      <a:endParaRPr lang="nn-NO" sz="800" b="0" dirty="0">
                        <a:solidFill>
                          <a:schemeClr val="tx1"/>
                        </a:solidFill>
                        <a:effectLst/>
                        <a:latin typeface="+mn-lt"/>
                        <a:ea typeface="Times New Roman"/>
                        <a:cs typeface="Times New Roman"/>
                      </a:endParaRPr>
                    </a:p>
                    <a:p>
                      <a:pPr>
                        <a:lnSpc>
                          <a:spcPct val="115000"/>
                        </a:lnSpc>
                        <a:spcAft>
                          <a:spcPts val="0"/>
                        </a:spcAft>
                      </a:pPr>
                      <a:endParaRPr lang="en-US" sz="800" b="0" dirty="0">
                        <a:solidFill>
                          <a:schemeClr val="tx1"/>
                        </a:solidFill>
                        <a:effectLst/>
                        <a:latin typeface="+mn-lt"/>
                        <a:ea typeface="Times New Roman"/>
                        <a:cs typeface="Times New Roman"/>
                      </a:endParaRPr>
                    </a:p>
                  </a:txBody>
                  <a:tcPr marL="42523" marR="4252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sp>
        <p:nvSpPr>
          <p:cNvPr id="27" name="TextBox 2"/>
          <p:cNvSpPr txBox="1">
            <a:spLocks noChangeArrowheads="1"/>
          </p:cNvSpPr>
          <p:nvPr/>
        </p:nvSpPr>
        <p:spPr bwMode="auto">
          <a:xfrm>
            <a:off x="2648839" y="1803518"/>
            <a:ext cx="206710" cy="183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6698" tIns="28349" rIns="56698" bIns="28349" numCol="1" anchor="t" anchorCtr="0" compatLnSpc="1">
            <a:prstTxWarp prst="textNoShape">
              <a:avLst/>
            </a:prstTxWarp>
          </a:bodyPr>
          <a:lstStyle/>
          <a:p>
            <a:pPr defTabSz="567019" fontAlgn="base">
              <a:spcBef>
                <a:spcPct val="0"/>
              </a:spcBef>
              <a:spcAft>
                <a:spcPct val="0"/>
              </a:spcAft>
            </a:pPr>
            <a:endParaRPr lang="en-US" altLang="en-US" sz="700" i="1">
              <a:latin typeface="Arial" pitchFamily="34" charset="0"/>
              <a:cs typeface="Arial" pitchFamily="34" charset="0"/>
            </a:endParaRPr>
          </a:p>
        </p:txBody>
      </p:sp>
      <p:grpSp>
        <p:nvGrpSpPr>
          <p:cNvPr id="8" name="Group 7"/>
          <p:cNvGrpSpPr/>
          <p:nvPr/>
        </p:nvGrpSpPr>
        <p:grpSpPr>
          <a:xfrm>
            <a:off x="3482845" y="1644620"/>
            <a:ext cx="3355919" cy="321278"/>
            <a:chOff x="5268685" y="1872343"/>
            <a:chExt cx="5412318" cy="518147"/>
          </a:xfrm>
        </p:grpSpPr>
        <p:sp>
          <p:nvSpPr>
            <p:cNvPr id="9" name="TextBox 8"/>
            <p:cNvSpPr txBox="1"/>
            <p:nvPr/>
          </p:nvSpPr>
          <p:spPr>
            <a:xfrm>
              <a:off x="5268685" y="1872343"/>
              <a:ext cx="1836001" cy="496373"/>
            </a:xfrm>
            <a:prstGeom prst="rect">
              <a:avLst/>
            </a:prstGeom>
            <a:noFill/>
          </p:spPr>
          <p:txBody>
            <a:bodyPr wrap="square" rtlCol="0">
              <a:spAutoFit/>
            </a:bodyPr>
            <a:lstStyle/>
            <a:p>
              <a:pPr algn="ctr"/>
              <a:r>
                <a:rPr lang="en-US" sz="700" i="1" dirty="0" err="1"/>
                <a:t>Persentase</a:t>
              </a:r>
              <a:r>
                <a:rPr lang="en-US" sz="700" i="1" dirty="0"/>
                <a:t> </a:t>
              </a:r>
              <a:r>
                <a:rPr lang="en-US" sz="700" i="1" dirty="0" err="1"/>
                <a:t>kualitas</a:t>
              </a:r>
              <a:r>
                <a:rPr lang="en-US" sz="700" i="1" dirty="0"/>
                <a:t> </a:t>
              </a:r>
              <a:r>
                <a:rPr lang="en-US" sz="700" i="1" dirty="0" err="1"/>
                <a:t>pelaksanaan</a:t>
              </a:r>
              <a:r>
                <a:rPr lang="en-US" sz="700" i="1" dirty="0"/>
                <a:t> </a:t>
              </a:r>
              <a:r>
                <a:rPr lang="en-US" sz="700" i="1" dirty="0" err="1"/>
                <a:t>anggaran</a:t>
              </a:r>
              <a:r>
                <a:rPr lang="en-US" sz="700" i="1" dirty="0"/>
                <a:t> </a:t>
              </a:r>
            </a:p>
          </p:txBody>
        </p:sp>
        <p:sp>
          <p:nvSpPr>
            <p:cNvPr id="10" name="TextBox 9"/>
            <p:cNvSpPr txBox="1"/>
            <p:nvPr/>
          </p:nvSpPr>
          <p:spPr>
            <a:xfrm>
              <a:off x="7322419" y="1894117"/>
              <a:ext cx="1638672" cy="496373"/>
            </a:xfrm>
            <a:prstGeom prst="rect">
              <a:avLst/>
            </a:prstGeom>
            <a:noFill/>
          </p:spPr>
          <p:txBody>
            <a:bodyPr wrap="square" rtlCol="0">
              <a:spAutoFit/>
            </a:bodyPr>
            <a:lstStyle/>
            <a:p>
              <a:pPr algn="ctr"/>
              <a:r>
                <a:rPr lang="en-US" sz="700" i="1" dirty="0" err="1"/>
                <a:t>Persentase</a:t>
              </a:r>
              <a:r>
                <a:rPr lang="en-US" sz="700" i="1" dirty="0"/>
                <a:t> </a:t>
              </a:r>
              <a:r>
                <a:rPr lang="en-US" sz="700" i="1" dirty="0" err="1"/>
                <a:t>realisasi</a:t>
              </a:r>
              <a:r>
                <a:rPr lang="en-US" sz="700" i="1" dirty="0"/>
                <a:t> </a:t>
              </a:r>
              <a:r>
                <a:rPr lang="en-US" sz="700" i="1" dirty="0" err="1"/>
                <a:t>penyeraan</a:t>
              </a:r>
              <a:r>
                <a:rPr lang="en-US" sz="700" i="1" dirty="0"/>
                <a:t> </a:t>
              </a:r>
              <a:r>
                <a:rPr lang="en-US" sz="700" i="1" dirty="0" err="1"/>
                <a:t>anggaran</a:t>
              </a:r>
              <a:r>
                <a:rPr lang="en-US" sz="700" i="1" dirty="0"/>
                <a:t> </a:t>
              </a:r>
            </a:p>
          </p:txBody>
        </p:sp>
        <p:sp>
          <p:nvSpPr>
            <p:cNvPr id="11" name="TextBox 10"/>
            <p:cNvSpPr txBox="1"/>
            <p:nvPr/>
          </p:nvSpPr>
          <p:spPr>
            <a:xfrm>
              <a:off x="9042331" y="1886863"/>
              <a:ext cx="1638672" cy="496373"/>
            </a:xfrm>
            <a:prstGeom prst="rect">
              <a:avLst/>
            </a:prstGeom>
            <a:noFill/>
          </p:spPr>
          <p:txBody>
            <a:bodyPr wrap="square" rtlCol="0">
              <a:spAutoFit/>
            </a:bodyPr>
            <a:lstStyle/>
            <a:p>
              <a:pPr algn="ctr"/>
              <a:r>
                <a:rPr lang="en-US" sz="700" i="1" dirty="0" err="1"/>
                <a:t>Persentase</a:t>
              </a:r>
              <a:r>
                <a:rPr lang="en-US" sz="700" i="1" dirty="0"/>
                <a:t> </a:t>
              </a:r>
              <a:r>
                <a:rPr lang="en-US" sz="700" i="1" dirty="0" err="1"/>
                <a:t>realisasi</a:t>
              </a:r>
              <a:r>
                <a:rPr lang="en-US" sz="700" i="1" dirty="0"/>
                <a:t> </a:t>
              </a:r>
              <a:r>
                <a:rPr lang="en-US" sz="700" i="1" dirty="0" err="1"/>
                <a:t>capaian</a:t>
              </a:r>
              <a:r>
                <a:rPr lang="en-US" sz="700" i="1" dirty="0"/>
                <a:t> </a:t>
              </a:r>
              <a:r>
                <a:rPr lang="en-US" sz="700" i="1" dirty="0" err="1"/>
                <a:t>kinerja</a:t>
              </a:r>
              <a:r>
                <a:rPr lang="en-US" sz="700" i="1" dirty="0"/>
                <a:t> output </a:t>
              </a:r>
            </a:p>
          </p:txBody>
        </p:sp>
        <p:sp>
          <p:nvSpPr>
            <p:cNvPr id="12" name="TextBox 11"/>
            <p:cNvSpPr txBox="1"/>
            <p:nvPr/>
          </p:nvSpPr>
          <p:spPr>
            <a:xfrm>
              <a:off x="8773824" y="2010235"/>
              <a:ext cx="360000" cy="322642"/>
            </a:xfrm>
            <a:prstGeom prst="rect">
              <a:avLst/>
            </a:prstGeom>
            <a:noFill/>
          </p:spPr>
          <p:txBody>
            <a:bodyPr wrap="square" rtlCol="0">
              <a:spAutoFit/>
            </a:bodyPr>
            <a:lstStyle/>
            <a:p>
              <a:pPr algn="ctr"/>
              <a:r>
                <a:rPr lang="en-US" sz="700" i="1" dirty="0"/>
                <a:t>+</a:t>
              </a:r>
            </a:p>
          </p:txBody>
        </p:sp>
        <p:sp>
          <p:nvSpPr>
            <p:cNvPr id="13" name="TextBox 12"/>
            <p:cNvSpPr txBox="1"/>
            <p:nvPr/>
          </p:nvSpPr>
          <p:spPr>
            <a:xfrm>
              <a:off x="7039406" y="2017495"/>
              <a:ext cx="360000" cy="322642"/>
            </a:xfrm>
            <a:prstGeom prst="rect">
              <a:avLst/>
            </a:prstGeom>
            <a:noFill/>
          </p:spPr>
          <p:txBody>
            <a:bodyPr wrap="square" rtlCol="0">
              <a:spAutoFit/>
            </a:bodyPr>
            <a:lstStyle/>
            <a:p>
              <a:pPr algn="ctr"/>
              <a:r>
                <a:rPr lang="en-US" sz="700" i="1" dirty="0"/>
                <a:t>=</a:t>
              </a:r>
            </a:p>
          </p:txBody>
        </p:sp>
      </p:grpSp>
      <p:grpSp>
        <p:nvGrpSpPr>
          <p:cNvPr id="14" name="Group 13"/>
          <p:cNvGrpSpPr/>
          <p:nvPr/>
        </p:nvGrpSpPr>
        <p:grpSpPr>
          <a:xfrm>
            <a:off x="3272445" y="2297734"/>
            <a:ext cx="3491691" cy="417168"/>
            <a:chOff x="4943873" y="3599939"/>
            <a:chExt cx="5631286" cy="672795"/>
          </a:xfrm>
        </p:grpSpPr>
        <p:sp>
          <p:nvSpPr>
            <p:cNvPr id="15" name="TextBox 14"/>
            <p:cNvSpPr txBox="1"/>
            <p:nvPr/>
          </p:nvSpPr>
          <p:spPr>
            <a:xfrm>
              <a:off x="6885810" y="3704854"/>
              <a:ext cx="333375" cy="322642"/>
            </a:xfrm>
            <a:prstGeom prst="rect">
              <a:avLst/>
            </a:prstGeom>
            <a:noFill/>
          </p:spPr>
          <p:txBody>
            <a:bodyPr wrap="square" rtlCol="0">
              <a:spAutoFit/>
            </a:bodyPr>
            <a:lstStyle/>
            <a:p>
              <a:r>
                <a:rPr lang="en-US" sz="700" i="1" dirty="0"/>
                <a:t>=</a:t>
              </a:r>
            </a:p>
          </p:txBody>
        </p:sp>
        <p:grpSp>
          <p:nvGrpSpPr>
            <p:cNvPr id="16" name="Group 15"/>
            <p:cNvGrpSpPr/>
            <p:nvPr/>
          </p:nvGrpSpPr>
          <p:grpSpPr>
            <a:xfrm>
              <a:off x="4943873" y="3599939"/>
              <a:ext cx="5631286" cy="672795"/>
              <a:chOff x="4997927" y="2319757"/>
              <a:chExt cx="5631286" cy="672795"/>
            </a:xfrm>
          </p:grpSpPr>
          <p:grpSp>
            <p:nvGrpSpPr>
              <p:cNvPr id="17" name="Group 16"/>
              <p:cNvGrpSpPr/>
              <p:nvPr/>
            </p:nvGrpSpPr>
            <p:grpSpPr>
              <a:xfrm>
                <a:off x="4997927" y="2319757"/>
                <a:ext cx="4959292" cy="672795"/>
                <a:chOff x="5822699" y="2190949"/>
                <a:chExt cx="3747281" cy="538848"/>
              </a:xfrm>
            </p:grpSpPr>
            <p:sp>
              <p:nvSpPr>
                <p:cNvPr id="20" name="TextBox 1">
                  <a:extLst>
                    <a:ext uri="{FF2B5EF4-FFF2-40B4-BE49-F238E27FC236}">
                      <a16:creationId xmlns:a16="http://schemas.microsoft.com/office/drawing/2014/main" id="{00000000-0008-0000-0000-000034000000}"/>
                    </a:ext>
                  </a:extLst>
                </p:cNvPr>
                <p:cNvSpPr txBox="1"/>
                <p:nvPr/>
              </p:nvSpPr>
              <p:spPr>
                <a:xfrm>
                  <a:off x="5822699" y="2195065"/>
                  <a:ext cx="1632114" cy="49015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AU" sz="700" i="1" dirty="0" err="1"/>
                    <a:t>Persentase</a:t>
                  </a:r>
                  <a:r>
                    <a:rPr lang="en-AU" sz="700" i="1" dirty="0"/>
                    <a:t> </a:t>
                  </a:r>
                  <a:r>
                    <a:rPr lang="en-AU" sz="700" i="1" dirty="0" err="1"/>
                    <a:t>realisasi</a:t>
                  </a:r>
                  <a:r>
                    <a:rPr lang="en-AU" sz="700" i="1" dirty="0"/>
                    <a:t> </a:t>
                  </a:r>
                  <a:r>
                    <a:rPr lang="en-AU" sz="700" i="1" dirty="0" err="1"/>
                    <a:t>penyeraan</a:t>
                  </a:r>
                  <a:r>
                    <a:rPr lang="en-AU" sz="700" i="1" dirty="0"/>
                    <a:t> </a:t>
                  </a:r>
                  <a:r>
                    <a:rPr lang="en-AU" sz="700" i="1" dirty="0" err="1"/>
                    <a:t>anggaran</a:t>
                  </a:r>
                  <a:r>
                    <a:rPr lang="en-AU" sz="700" i="1" dirty="0"/>
                    <a:t> </a:t>
                  </a:r>
                </a:p>
              </p:txBody>
            </p:sp>
            <p:sp>
              <p:nvSpPr>
                <p:cNvPr id="21" name="TextBox 2">
                  <a:extLst>
                    <a:ext uri="{FF2B5EF4-FFF2-40B4-BE49-F238E27FC236}">
                      <a16:creationId xmlns:a16="http://schemas.microsoft.com/office/drawing/2014/main" id="{00000000-0008-0000-0000-000035000000}"/>
                    </a:ext>
                  </a:extLst>
                </p:cNvPr>
                <p:cNvSpPr txBox="1"/>
                <p:nvPr/>
              </p:nvSpPr>
              <p:spPr>
                <a:xfrm>
                  <a:off x="7457415" y="2190949"/>
                  <a:ext cx="1849730" cy="288326"/>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fi-FI" sz="700" i="1" dirty="0"/>
                    <a:t>Realisasi penyerapan anggaran</a:t>
                  </a:r>
                  <a:endParaRPr lang="id-ID" sz="700" i="1" dirty="0"/>
                </a:p>
              </p:txBody>
            </p:sp>
            <p:cxnSp>
              <p:nvCxnSpPr>
                <p:cNvPr id="22" name="Straight Connector 21">
                  <a:extLst>
                    <a:ext uri="{FF2B5EF4-FFF2-40B4-BE49-F238E27FC236}">
                      <a16:creationId xmlns:a16="http://schemas.microsoft.com/office/drawing/2014/main" id="{00000000-0008-0000-0000-000036000000}"/>
                    </a:ext>
                  </a:extLst>
                </p:cNvPr>
                <p:cNvCxnSpPr/>
                <p:nvPr/>
              </p:nvCxnSpPr>
              <p:spPr>
                <a:xfrm>
                  <a:off x="7501821" y="2454440"/>
                  <a:ext cx="1876932" cy="0"/>
                </a:xfrm>
                <a:prstGeom prst="line">
                  <a:avLst/>
                </a:prstGeom>
              </p:spPr>
              <p:style>
                <a:lnRef idx="2">
                  <a:schemeClr val="dk1"/>
                </a:lnRef>
                <a:fillRef idx="0">
                  <a:schemeClr val="dk1"/>
                </a:fillRef>
                <a:effectRef idx="1">
                  <a:schemeClr val="dk1"/>
                </a:effectRef>
                <a:fontRef idx="minor">
                  <a:schemeClr val="tx1"/>
                </a:fontRef>
              </p:style>
            </p:cxnSp>
            <p:sp>
              <p:nvSpPr>
                <p:cNvPr id="23" name="TextBox 4">
                  <a:extLst>
                    <a:ext uri="{FF2B5EF4-FFF2-40B4-BE49-F238E27FC236}">
                      <a16:creationId xmlns:a16="http://schemas.microsoft.com/office/drawing/2014/main" id="{00000000-0008-0000-0000-000037000000}"/>
                    </a:ext>
                  </a:extLst>
                </p:cNvPr>
                <p:cNvSpPr txBox="1"/>
                <p:nvPr/>
              </p:nvSpPr>
              <p:spPr>
                <a:xfrm>
                  <a:off x="7448233" y="2441469"/>
                  <a:ext cx="2121747" cy="288328"/>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fi-FI" sz="700" i="1" dirty="0"/>
                    <a:t>Keseluruhan anggaran tahun berjalan</a:t>
                  </a:r>
                  <a:endParaRPr lang="en-AU" sz="700" i="1" dirty="0"/>
                </a:p>
              </p:txBody>
            </p:sp>
          </p:grpSp>
          <p:sp>
            <p:nvSpPr>
              <p:cNvPr id="18" name="TextBox 36">
                <a:extLst>
                  <a:ext uri="{FF2B5EF4-FFF2-40B4-BE49-F238E27FC236}">
                    <a16:creationId xmlns:a16="http://schemas.microsoft.com/office/drawing/2014/main" id="{00000000-0008-0000-0000-00003D000000}"/>
                  </a:ext>
                </a:extLst>
              </p:cNvPr>
              <p:cNvSpPr txBox="1"/>
              <p:nvPr/>
            </p:nvSpPr>
            <p:spPr>
              <a:xfrm>
                <a:off x="9935196" y="2476366"/>
                <a:ext cx="694017" cy="316516"/>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r>
                  <a:rPr lang="en-AU" sz="700" i="1" dirty="0"/>
                  <a:t>100%</a:t>
                </a:r>
              </a:p>
            </p:txBody>
          </p:sp>
          <p:sp>
            <p:nvSpPr>
              <p:cNvPr id="19" name="TextBox 35">
                <a:extLst>
                  <a:ext uri="{FF2B5EF4-FFF2-40B4-BE49-F238E27FC236}">
                    <a16:creationId xmlns:a16="http://schemas.microsoft.com/office/drawing/2014/main" id="{00000000-0008-0000-0000-00003C000000}"/>
                  </a:ext>
                </a:extLst>
              </p:cNvPr>
              <p:cNvSpPr txBox="1"/>
              <p:nvPr/>
            </p:nvSpPr>
            <p:spPr>
              <a:xfrm>
                <a:off x="9703894" y="2497243"/>
                <a:ext cx="333375" cy="28575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AU" sz="700" i="1" dirty="0"/>
                  <a:t>X</a:t>
                </a:r>
              </a:p>
            </p:txBody>
          </p:sp>
        </p:grpSp>
      </p:grpSp>
      <p:grpSp>
        <p:nvGrpSpPr>
          <p:cNvPr id="24" name="Group 23"/>
          <p:cNvGrpSpPr/>
          <p:nvPr/>
        </p:nvGrpSpPr>
        <p:grpSpPr>
          <a:xfrm>
            <a:off x="3258948" y="2995786"/>
            <a:ext cx="3491691" cy="417168"/>
            <a:chOff x="4943873" y="3599939"/>
            <a:chExt cx="5631286" cy="672795"/>
          </a:xfrm>
        </p:grpSpPr>
        <p:sp>
          <p:nvSpPr>
            <p:cNvPr id="25" name="TextBox 24"/>
            <p:cNvSpPr txBox="1"/>
            <p:nvPr/>
          </p:nvSpPr>
          <p:spPr>
            <a:xfrm>
              <a:off x="6885810" y="3704854"/>
              <a:ext cx="333375" cy="322642"/>
            </a:xfrm>
            <a:prstGeom prst="rect">
              <a:avLst/>
            </a:prstGeom>
            <a:noFill/>
          </p:spPr>
          <p:txBody>
            <a:bodyPr wrap="square" rtlCol="0">
              <a:spAutoFit/>
            </a:bodyPr>
            <a:lstStyle/>
            <a:p>
              <a:r>
                <a:rPr lang="en-US" sz="700" i="1" dirty="0"/>
                <a:t>=</a:t>
              </a:r>
            </a:p>
          </p:txBody>
        </p:sp>
        <p:grpSp>
          <p:nvGrpSpPr>
            <p:cNvPr id="26" name="Group 25"/>
            <p:cNvGrpSpPr/>
            <p:nvPr/>
          </p:nvGrpSpPr>
          <p:grpSpPr>
            <a:xfrm>
              <a:off x="4943873" y="3599939"/>
              <a:ext cx="5631286" cy="672795"/>
              <a:chOff x="4997927" y="2319757"/>
              <a:chExt cx="5631286" cy="672795"/>
            </a:xfrm>
          </p:grpSpPr>
          <p:grpSp>
            <p:nvGrpSpPr>
              <p:cNvPr id="28" name="Group 27"/>
              <p:cNvGrpSpPr/>
              <p:nvPr/>
            </p:nvGrpSpPr>
            <p:grpSpPr>
              <a:xfrm>
                <a:off x="4997927" y="2319757"/>
                <a:ext cx="4959292" cy="672795"/>
                <a:chOff x="5822699" y="2190949"/>
                <a:chExt cx="3747281" cy="538848"/>
              </a:xfrm>
            </p:grpSpPr>
            <p:sp>
              <p:nvSpPr>
                <p:cNvPr id="31" name="TextBox 1">
                  <a:extLst>
                    <a:ext uri="{FF2B5EF4-FFF2-40B4-BE49-F238E27FC236}">
                      <a16:creationId xmlns:a16="http://schemas.microsoft.com/office/drawing/2014/main" id="{00000000-0008-0000-0000-000034000000}"/>
                    </a:ext>
                  </a:extLst>
                </p:cNvPr>
                <p:cNvSpPr txBox="1"/>
                <p:nvPr/>
              </p:nvSpPr>
              <p:spPr>
                <a:xfrm>
                  <a:off x="5822699" y="2195065"/>
                  <a:ext cx="1632114" cy="49015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AU" sz="700" i="1" dirty="0" err="1"/>
                    <a:t>Persentase</a:t>
                  </a:r>
                  <a:r>
                    <a:rPr lang="en-AU" sz="700" i="1" dirty="0"/>
                    <a:t> </a:t>
                  </a:r>
                  <a:r>
                    <a:rPr lang="en-AU" sz="700" i="1" dirty="0" err="1"/>
                    <a:t>realisasi</a:t>
                  </a:r>
                  <a:r>
                    <a:rPr lang="en-AU" sz="700" i="1" dirty="0"/>
                    <a:t> </a:t>
                  </a:r>
                  <a:r>
                    <a:rPr lang="en-AU" sz="700" i="1" dirty="0" err="1"/>
                    <a:t>capaian</a:t>
                  </a:r>
                  <a:r>
                    <a:rPr lang="en-AU" sz="700" i="1" dirty="0"/>
                    <a:t> </a:t>
                  </a:r>
                  <a:r>
                    <a:rPr lang="en-AU" sz="700" i="1" dirty="0" err="1"/>
                    <a:t>kinerja</a:t>
                  </a:r>
                  <a:r>
                    <a:rPr lang="en-AU" sz="700" i="1" dirty="0"/>
                    <a:t> output </a:t>
                  </a:r>
                </a:p>
              </p:txBody>
            </p:sp>
            <p:sp>
              <p:nvSpPr>
                <p:cNvPr id="32" name="TextBox 2">
                  <a:extLst>
                    <a:ext uri="{FF2B5EF4-FFF2-40B4-BE49-F238E27FC236}">
                      <a16:creationId xmlns:a16="http://schemas.microsoft.com/office/drawing/2014/main" id="{00000000-0008-0000-0000-000035000000}"/>
                    </a:ext>
                  </a:extLst>
                </p:cNvPr>
                <p:cNvSpPr txBox="1"/>
                <p:nvPr/>
              </p:nvSpPr>
              <p:spPr>
                <a:xfrm>
                  <a:off x="7457415" y="2190949"/>
                  <a:ext cx="1849730" cy="288326"/>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fi-FI" sz="700" i="1" dirty="0"/>
                    <a:t>Realisasi capaian kinerja output</a:t>
                  </a:r>
                  <a:endParaRPr lang="id-ID" sz="700" i="1" dirty="0"/>
                </a:p>
              </p:txBody>
            </p:sp>
            <p:cxnSp>
              <p:nvCxnSpPr>
                <p:cNvPr id="33" name="Straight Connector 32">
                  <a:extLst>
                    <a:ext uri="{FF2B5EF4-FFF2-40B4-BE49-F238E27FC236}">
                      <a16:creationId xmlns:a16="http://schemas.microsoft.com/office/drawing/2014/main" id="{00000000-0008-0000-0000-000036000000}"/>
                    </a:ext>
                  </a:extLst>
                </p:cNvPr>
                <p:cNvCxnSpPr/>
                <p:nvPr/>
              </p:nvCxnSpPr>
              <p:spPr>
                <a:xfrm>
                  <a:off x="7501821" y="2454440"/>
                  <a:ext cx="1876932" cy="0"/>
                </a:xfrm>
                <a:prstGeom prst="line">
                  <a:avLst/>
                </a:prstGeom>
              </p:spPr>
              <p:style>
                <a:lnRef idx="2">
                  <a:schemeClr val="dk1"/>
                </a:lnRef>
                <a:fillRef idx="0">
                  <a:schemeClr val="dk1"/>
                </a:fillRef>
                <a:effectRef idx="1">
                  <a:schemeClr val="dk1"/>
                </a:effectRef>
                <a:fontRef idx="minor">
                  <a:schemeClr val="tx1"/>
                </a:fontRef>
              </p:style>
            </p:cxnSp>
            <p:sp>
              <p:nvSpPr>
                <p:cNvPr id="34" name="TextBox 4">
                  <a:extLst>
                    <a:ext uri="{FF2B5EF4-FFF2-40B4-BE49-F238E27FC236}">
                      <a16:creationId xmlns:a16="http://schemas.microsoft.com/office/drawing/2014/main" id="{00000000-0008-0000-0000-000037000000}"/>
                    </a:ext>
                  </a:extLst>
                </p:cNvPr>
                <p:cNvSpPr txBox="1"/>
                <p:nvPr/>
              </p:nvSpPr>
              <p:spPr>
                <a:xfrm>
                  <a:off x="7448233" y="2441469"/>
                  <a:ext cx="2121747" cy="288328"/>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fi-FI" sz="700" i="1" dirty="0"/>
                    <a:t>Target kinerja output tahun berjalan</a:t>
                  </a:r>
                  <a:endParaRPr lang="en-AU" sz="700" i="1" dirty="0"/>
                </a:p>
              </p:txBody>
            </p:sp>
          </p:grpSp>
          <p:sp>
            <p:nvSpPr>
              <p:cNvPr id="29" name="TextBox 36">
                <a:extLst>
                  <a:ext uri="{FF2B5EF4-FFF2-40B4-BE49-F238E27FC236}">
                    <a16:creationId xmlns:a16="http://schemas.microsoft.com/office/drawing/2014/main" id="{00000000-0008-0000-0000-00003D000000}"/>
                  </a:ext>
                </a:extLst>
              </p:cNvPr>
              <p:cNvSpPr txBox="1"/>
              <p:nvPr/>
            </p:nvSpPr>
            <p:spPr>
              <a:xfrm>
                <a:off x="9935196" y="2476366"/>
                <a:ext cx="694017" cy="316516"/>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r>
                  <a:rPr lang="en-AU" sz="700" i="1" dirty="0"/>
                  <a:t>100%</a:t>
                </a:r>
              </a:p>
            </p:txBody>
          </p:sp>
          <p:sp>
            <p:nvSpPr>
              <p:cNvPr id="30" name="TextBox 35">
                <a:extLst>
                  <a:ext uri="{FF2B5EF4-FFF2-40B4-BE49-F238E27FC236}">
                    <a16:creationId xmlns:a16="http://schemas.microsoft.com/office/drawing/2014/main" id="{00000000-0008-0000-0000-00003C000000}"/>
                  </a:ext>
                </a:extLst>
              </p:cNvPr>
              <p:cNvSpPr txBox="1"/>
              <p:nvPr/>
            </p:nvSpPr>
            <p:spPr>
              <a:xfrm>
                <a:off x="9703894" y="2497243"/>
                <a:ext cx="333375" cy="28575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AU" sz="700" i="1" dirty="0"/>
                  <a:t>X</a:t>
                </a:r>
              </a:p>
            </p:txBody>
          </p:sp>
        </p:grpSp>
      </p:grpSp>
      <p:sp>
        <p:nvSpPr>
          <p:cNvPr id="35" name="Title 1">
            <a:extLst>
              <a:ext uri="{FF2B5EF4-FFF2-40B4-BE49-F238E27FC236}">
                <a16:creationId xmlns:a16="http://schemas.microsoft.com/office/drawing/2014/main" id="{2CE05395-1BD9-4E94-8EDB-74A8DBDFA31C}"/>
              </a:ext>
            </a:extLst>
          </p:cNvPr>
          <p:cNvSpPr txBox="1">
            <a:spLocks/>
          </p:cNvSpPr>
          <p:nvPr/>
        </p:nvSpPr>
        <p:spPr>
          <a:xfrm>
            <a:off x="163039" y="311720"/>
            <a:ext cx="6826599" cy="338554"/>
          </a:xfrm>
          <a:prstGeom prst="rect">
            <a:avLst/>
          </a:prstGeom>
        </p:spPr>
        <p:txBody>
          <a:bodyPr wrap="square" anchor="ctr">
            <a:spAutoFit/>
          </a:bodyPr>
          <a:lstStyle>
            <a:defPPr>
              <a:defRPr lang="en-US"/>
            </a:defPPr>
            <a:lvl1pPr defTabSz="914377">
              <a:defRPr b="1">
                <a:solidFill>
                  <a:prstClr val="black"/>
                </a:solidFill>
                <a:latin typeface="Arial" panose="020B0604020202020204" pitchFamily="34" charset="0"/>
                <a:ea typeface="Times New Roman" panose="02020603050405020304" pitchFamily="18" charset="0"/>
              </a:defRPr>
            </a:lvl1pPr>
          </a:lstStyle>
          <a:p>
            <a:pPr lvl="0"/>
            <a:r>
              <a:rPr lang="id-ID" sz="1600" dirty="0"/>
              <a:t>Lanjutan... (</a:t>
            </a:r>
            <a:r>
              <a:rPr lang="en-US" sz="1600" dirty="0"/>
              <a:t>KAMUS INDIKATOR KINERJA </a:t>
            </a:r>
            <a:r>
              <a:rPr lang="id-ID" sz="1600" dirty="0"/>
              <a:t>KEGIATAN SETDITJEN)</a:t>
            </a:r>
            <a:endParaRPr lang="en-ID" sz="1600" dirty="0"/>
          </a:p>
        </p:txBody>
      </p:sp>
      <p:sp>
        <p:nvSpPr>
          <p:cNvPr id="36" name="Slide Number Placeholder 2">
            <a:extLst>
              <a:ext uri="{FF2B5EF4-FFF2-40B4-BE49-F238E27FC236}">
                <a16:creationId xmlns:a16="http://schemas.microsoft.com/office/drawing/2014/main" id="{217425BB-C206-40C1-A136-9398AC674811}"/>
              </a:ext>
            </a:extLst>
          </p:cNvPr>
          <p:cNvSpPr>
            <a:spLocks noGrp="1"/>
          </p:cNvSpPr>
          <p:nvPr/>
        </p:nvSpPr>
        <p:spPr>
          <a:xfrm>
            <a:off x="7113276" y="5006975"/>
            <a:ext cx="446405" cy="251460"/>
          </a:xfrm>
          <a:prstGeom prst="rect">
            <a:avLst/>
          </a:prstGeom>
          <a:solidFill>
            <a:srgbClr val="F9BE19"/>
          </a:solidFill>
        </p:spPr>
        <p:txBody>
          <a:bodyPr vert="horz" lIns="91365" tIns="45684" rIns="91365" bIns="45684"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32">
              <a:defRPr/>
            </a:pPr>
            <a:fld id="{05502A5B-6024-440D-A5A9-5A109256076E}" type="slidenum">
              <a:rPr lang="en-US" b="1">
                <a:solidFill>
                  <a:schemeClr val="tx1"/>
                </a:solidFill>
                <a:latin typeface="Calibri" panose="020F0502020204030204"/>
              </a:rPr>
              <a:pPr defTabSz="913632">
                <a:defRPr/>
              </a:pPr>
              <a:t>41</a:t>
            </a:fld>
            <a:endParaRPr lang="en-US" b="1">
              <a:solidFill>
                <a:schemeClr val="tx1"/>
              </a:solidFill>
              <a:latin typeface="Calibri" panose="020F0502020204030204"/>
            </a:endParaRPr>
          </a:p>
        </p:txBody>
      </p:sp>
    </p:spTree>
    <p:extLst>
      <p:ext uri="{BB962C8B-B14F-4D97-AF65-F5344CB8AC3E}">
        <p14:creationId xmlns:p14="http://schemas.microsoft.com/office/powerpoint/2010/main" val="1689907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84604" y="924116"/>
          <a:ext cx="6940069" cy="3721715"/>
        </p:xfrm>
        <a:graphic>
          <a:graphicData uri="http://schemas.openxmlformats.org/drawingml/2006/table">
            <a:tbl>
              <a:tblPr firstRow="1" firstCol="1" bandRow="1">
                <a:tableStyleId>{21E4AEA4-8DFA-4A89-87EB-49C32662AFE0}</a:tableStyleId>
              </a:tblPr>
              <a:tblGrid>
                <a:gridCol w="332794">
                  <a:extLst>
                    <a:ext uri="{9D8B030D-6E8A-4147-A177-3AD203B41FA5}">
                      <a16:colId xmlns:a16="http://schemas.microsoft.com/office/drawing/2014/main" val="20000"/>
                    </a:ext>
                  </a:extLst>
                </a:gridCol>
                <a:gridCol w="1138416">
                  <a:extLst>
                    <a:ext uri="{9D8B030D-6E8A-4147-A177-3AD203B41FA5}">
                      <a16:colId xmlns:a16="http://schemas.microsoft.com/office/drawing/2014/main" val="20001"/>
                    </a:ext>
                  </a:extLst>
                </a:gridCol>
                <a:gridCol w="1361634">
                  <a:extLst>
                    <a:ext uri="{9D8B030D-6E8A-4147-A177-3AD203B41FA5}">
                      <a16:colId xmlns:a16="http://schemas.microsoft.com/office/drawing/2014/main" val="20002"/>
                    </a:ext>
                  </a:extLst>
                </a:gridCol>
                <a:gridCol w="4107225">
                  <a:extLst>
                    <a:ext uri="{9D8B030D-6E8A-4147-A177-3AD203B41FA5}">
                      <a16:colId xmlns:a16="http://schemas.microsoft.com/office/drawing/2014/main" val="20003"/>
                    </a:ext>
                  </a:extLst>
                </a:gridCol>
              </a:tblGrid>
              <a:tr h="276834">
                <a:tc>
                  <a:txBody>
                    <a:bodyPr/>
                    <a:lstStyle/>
                    <a:p>
                      <a:pPr algn="ctr">
                        <a:lnSpc>
                          <a:spcPct val="107000"/>
                        </a:lnSpc>
                        <a:spcAft>
                          <a:spcPts val="0"/>
                        </a:spcAft>
                      </a:pPr>
                      <a:r>
                        <a:rPr lang="en-ID" sz="800" dirty="0">
                          <a:effectLst/>
                        </a:rPr>
                        <a:t>NO</a:t>
                      </a:r>
                      <a:endParaRPr lang="en-US" sz="800" dirty="0">
                        <a:effectLst/>
                        <a:latin typeface="Calibri"/>
                        <a:ea typeface="Calibri"/>
                        <a:cs typeface="Times New Roman"/>
                      </a:endParaRPr>
                    </a:p>
                  </a:txBody>
                  <a:tcPr marL="25227" marR="252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n-ID" sz="800" dirty="0">
                          <a:effectLst/>
                        </a:rPr>
                        <a:t>SASARAN KEGIATAN</a:t>
                      </a:r>
                      <a:endParaRPr lang="en-US" sz="800" dirty="0">
                        <a:effectLst/>
                        <a:latin typeface="Calibri"/>
                        <a:ea typeface="Calibri"/>
                        <a:cs typeface="Times New Roman"/>
                      </a:endParaRPr>
                    </a:p>
                  </a:txBody>
                  <a:tcPr marL="25227" marR="252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n-ID" sz="800" dirty="0">
                          <a:effectLst/>
                        </a:rPr>
                        <a:t>INDIKATOR </a:t>
                      </a:r>
                    </a:p>
                    <a:p>
                      <a:pPr algn="ctr">
                        <a:lnSpc>
                          <a:spcPct val="107000"/>
                        </a:lnSpc>
                        <a:spcAft>
                          <a:spcPts val="0"/>
                        </a:spcAft>
                      </a:pPr>
                      <a:r>
                        <a:rPr lang="en-ID" sz="800" dirty="0">
                          <a:effectLst/>
                        </a:rPr>
                        <a:t>KINERJA KEGIATAN</a:t>
                      </a:r>
                      <a:endParaRPr lang="en-US" sz="800" dirty="0">
                        <a:effectLst/>
                        <a:latin typeface="Calibri"/>
                        <a:ea typeface="Calibri"/>
                        <a:cs typeface="Times New Roman"/>
                      </a:endParaRPr>
                    </a:p>
                  </a:txBody>
                  <a:tcPr marL="25227" marR="252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n-ID" sz="800" dirty="0">
                          <a:effectLst/>
                        </a:rPr>
                        <a:t>TATA CARA PERHITUNGAN</a:t>
                      </a:r>
                      <a:endParaRPr lang="en-US" sz="800" dirty="0">
                        <a:effectLst/>
                        <a:latin typeface="Calibri"/>
                        <a:ea typeface="Calibri"/>
                        <a:cs typeface="Times New Roman"/>
                      </a:endParaRPr>
                    </a:p>
                  </a:txBody>
                  <a:tcPr marL="25227" marR="252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166001">
                <a:tc rowSpan="2">
                  <a:txBody>
                    <a:bodyPr/>
                    <a:lstStyle/>
                    <a:p>
                      <a:pPr algn="ctr">
                        <a:lnSpc>
                          <a:spcPct val="115000"/>
                        </a:lnSpc>
                        <a:spcAft>
                          <a:spcPts val="0"/>
                        </a:spcAft>
                        <a:tabLst>
                          <a:tab pos="4229100" algn="l"/>
                          <a:tab pos="4457700" algn="l"/>
                        </a:tabLst>
                      </a:pPr>
                      <a:r>
                        <a:rPr lang="en-ID" sz="800" b="0" dirty="0">
                          <a:solidFill>
                            <a:schemeClr val="tx1"/>
                          </a:solidFill>
                          <a:effectLst/>
                        </a:rPr>
                        <a:t>1.</a:t>
                      </a:r>
                      <a:endParaRPr lang="en-US" sz="800" b="0" dirty="0">
                        <a:solidFill>
                          <a:schemeClr val="tx1"/>
                        </a:solidFill>
                        <a:effectLst/>
                        <a:latin typeface="Calibri"/>
                        <a:ea typeface="Calibri"/>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lnSpc>
                          <a:spcPct val="115000"/>
                        </a:lnSpc>
                        <a:spcAft>
                          <a:spcPts val="0"/>
                        </a:spcAft>
                        <a:tabLst>
                          <a:tab pos="4229100" algn="l"/>
                          <a:tab pos="4457700" algn="l"/>
                        </a:tabLst>
                      </a:pPr>
                      <a:r>
                        <a:rPr lang="en-ID" sz="800" b="0" dirty="0" err="1">
                          <a:solidFill>
                            <a:schemeClr val="tx1"/>
                          </a:solidFill>
                          <a:effectLst/>
                        </a:rPr>
                        <a:t>Meningkatnya</a:t>
                      </a:r>
                      <a:r>
                        <a:rPr lang="en-ID" sz="800" b="0" dirty="0">
                          <a:solidFill>
                            <a:schemeClr val="tx1"/>
                          </a:solidFill>
                          <a:effectLst/>
                        </a:rPr>
                        <a:t> KONEKTIVITAS </a:t>
                      </a:r>
                      <a:r>
                        <a:rPr lang="en-ID" sz="800" b="0" dirty="0" err="1">
                          <a:solidFill>
                            <a:schemeClr val="tx1"/>
                          </a:solidFill>
                          <a:effectLst/>
                        </a:rPr>
                        <a:t>Jaringan</a:t>
                      </a:r>
                      <a:r>
                        <a:rPr lang="en-ID" sz="800" b="0" dirty="0">
                          <a:solidFill>
                            <a:schemeClr val="tx1"/>
                          </a:solidFill>
                          <a:effectLst/>
                        </a:rPr>
                        <a:t> </a:t>
                      </a:r>
                      <a:r>
                        <a:rPr lang="en-ID" sz="800" b="0" dirty="0" err="1">
                          <a:solidFill>
                            <a:schemeClr val="tx1"/>
                          </a:solidFill>
                          <a:effectLst/>
                        </a:rPr>
                        <a:t>Perkeretaapian</a:t>
                      </a:r>
                      <a:endParaRPr lang="en-US" sz="800" b="0" dirty="0">
                        <a:solidFill>
                          <a:schemeClr val="tx1"/>
                        </a:solidFill>
                        <a:effectLst/>
                        <a:latin typeface="Calibri"/>
                        <a:ea typeface="Calibri"/>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pPr>
                      <a:r>
                        <a:rPr lang="en-US" sz="800" dirty="0" err="1">
                          <a:solidFill>
                            <a:schemeClr val="tx1"/>
                          </a:solidFill>
                          <a:effectLst/>
                          <a:latin typeface="+mn-lt"/>
                          <a:ea typeface="Times New Roman"/>
                          <a:cs typeface="Times New Roman"/>
                        </a:rPr>
                        <a:t>Persentase</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rekomendasi</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kebijakan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pembinaan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dan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peningkatan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konektivitas</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perkeretaapian</a:t>
                      </a:r>
                      <a:r>
                        <a:rPr lang="en-US" sz="800" dirty="0">
                          <a:solidFill>
                            <a:schemeClr val="tx1"/>
                          </a:solidFill>
                          <a:effectLst/>
                          <a:latin typeface="+mn-lt"/>
                          <a:ea typeface="Times New Roman"/>
                          <a:cs typeface="Times New Roman"/>
                        </a:rPr>
                        <a:t> yang </a:t>
                      </a:r>
                      <a:r>
                        <a:rPr lang="en-US" sz="800" dirty="0" err="1">
                          <a:solidFill>
                            <a:schemeClr val="tx1"/>
                          </a:solidFill>
                          <a:effectLst/>
                          <a:latin typeface="+mn-lt"/>
                          <a:ea typeface="Times New Roman"/>
                          <a:cs typeface="Times New Roman"/>
                        </a:rPr>
                        <a:t>telah</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ditindaklanjuti</a:t>
                      </a:r>
                      <a:endParaRPr lang="en-US" sz="800" dirty="0">
                        <a:solidFill>
                          <a:schemeClr val="tx1"/>
                        </a:solidFill>
                        <a:effectLst/>
                        <a:latin typeface="Calibri"/>
                        <a:ea typeface="Times New Roman"/>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15000"/>
                        </a:lnSpc>
                        <a:spcAft>
                          <a:spcPts val="0"/>
                        </a:spcAft>
                      </a:pPr>
                      <a:r>
                        <a:rPr lang="en-US" sz="800" dirty="0" err="1">
                          <a:solidFill>
                            <a:schemeClr val="tx1"/>
                          </a:solidFill>
                          <a:effectLst/>
                          <a:latin typeface="+mn-lt"/>
                          <a:ea typeface="Times New Roman"/>
                          <a:cs typeface="Times New Roman"/>
                        </a:rPr>
                        <a:t>Perbandingan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antara</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jumlah</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rekomendasi</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kebijakan</a:t>
                      </a:r>
                      <a:r>
                        <a:rPr lang="en-US" sz="800" dirty="0">
                          <a:solidFill>
                            <a:schemeClr val="tx1"/>
                          </a:solidFill>
                          <a:effectLst/>
                          <a:latin typeface="+mn-lt"/>
                          <a:ea typeface="Times New Roman"/>
                          <a:cs typeface="Times New Roman"/>
                        </a:rPr>
                        <a:t> yang </a:t>
                      </a:r>
                      <a:r>
                        <a:rPr lang="en-US" sz="800" dirty="0" err="1">
                          <a:solidFill>
                            <a:schemeClr val="tx1"/>
                          </a:solidFill>
                          <a:effectLst/>
                          <a:latin typeface="+mn-lt"/>
                          <a:ea typeface="Times New Roman"/>
                          <a:cs typeface="Times New Roman"/>
                        </a:rPr>
                        <a:t>ditindaklanjuti</a:t>
                      </a:r>
                      <a:r>
                        <a:rPr lang="en-US" sz="800" dirty="0">
                          <a:solidFill>
                            <a:schemeClr val="tx1"/>
                          </a:solidFill>
                          <a:effectLst/>
                          <a:latin typeface="+mn-lt"/>
                          <a:ea typeface="Times New Roman"/>
                          <a:cs typeface="Times New Roman"/>
                        </a:rPr>
                        <a:t>/</a:t>
                      </a:r>
                      <a:r>
                        <a:rPr lang="en-US" sz="800" dirty="0" err="1">
                          <a:solidFill>
                            <a:schemeClr val="tx1"/>
                          </a:solidFill>
                          <a:effectLst/>
                          <a:latin typeface="+mn-lt"/>
                          <a:ea typeface="Times New Roman"/>
                          <a:cs typeface="Times New Roman"/>
                        </a:rPr>
                        <a:t>dilegalkan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dengan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jumlah</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rekomendasi</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kebijakan</a:t>
                      </a:r>
                      <a:r>
                        <a:rPr lang="en-US" sz="800" dirty="0">
                          <a:solidFill>
                            <a:schemeClr val="tx1"/>
                          </a:solidFill>
                          <a:effectLst/>
                          <a:latin typeface="+mn-lt"/>
                          <a:ea typeface="Times New Roman"/>
                          <a:cs typeface="Times New Roman"/>
                        </a:rPr>
                        <a:t> yang </a:t>
                      </a:r>
                      <a:r>
                        <a:rPr lang="en-US" sz="800" dirty="0" err="1">
                          <a:solidFill>
                            <a:schemeClr val="tx1"/>
                          </a:solidFill>
                          <a:effectLst/>
                          <a:latin typeface="+mn-lt"/>
                          <a:ea typeface="Times New Roman"/>
                          <a:cs typeface="Times New Roman"/>
                        </a:rPr>
                        <a:t>disusun</a:t>
                      </a:r>
                      <a:r>
                        <a:rPr lang="en-US" sz="800" dirty="0">
                          <a:solidFill>
                            <a:schemeClr val="tx1"/>
                          </a:solidFill>
                          <a:effectLst/>
                          <a:latin typeface="+mn-lt"/>
                          <a:ea typeface="Times New Roman"/>
                          <a:cs typeface="Times New Roman"/>
                        </a:rPr>
                        <a:t> </a:t>
                      </a:r>
                      <a:r>
                        <a:rPr lang="id-ID" sz="800" dirty="0">
                          <a:solidFill>
                            <a:schemeClr val="tx1"/>
                          </a:solidFill>
                          <a:effectLst/>
                          <a:latin typeface="+mn-lt"/>
                          <a:ea typeface="Times New Roman"/>
                          <a:cs typeface="Times New Roman"/>
                        </a:rPr>
                        <a:t>periode 2020-2024</a:t>
                      </a:r>
                      <a:endParaRPr lang="en-US" sz="800" dirty="0">
                        <a:solidFill>
                          <a:schemeClr val="tx1"/>
                        </a:solidFill>
                        <a:effectLst/>
                        <a:latin typeface="+mn-lt"/>
                        <a:ea typeface="Times New Roman"/>
                        <a:cs typeface="Times New Roman"/>
                      </a:endParaRPr>
                    </a:p>
                    <a:p>
                      <a:pPr algn="just">
                        <a:lnSpc>
                          <a:spcPct val="115000"/>
                        </a:lnSpc>
                        <a:spcAft>
                          <a:spcPts val="0"/>
                        </a:spcAft>
                      </a:pPr>
                      <a:r>
                        <a:rPr lang="en-US" sz="800" dirty="0">
                          <a:solidFill>
                            <a:schemeClr val="tx1"/>
                          </a:solidFill>
                          <a:effectLst/>
                          <a:latin typeface="+mn-lt"/>
                          <a:ea typeface="Times New Roman"/>
                          <a:cs typeface="Times New Roman"/>
                        </a:rPr>
                        <a:t> </a:t>
                      </a:r>
                    </a:p>
                    <a:p>
                      <a:pPr algn="just">
                        <a:lnSpc>
                          <a:spcPct val="115000"/>
                        </a:lnSpc>
                        <a:spcAft>
                          <a:spcPts val="0"/>
                        </a:spcAft>
                      </a:pPr>
                      <a:endParaRPr lang="en-US" sz="800" dirty="0">
                        <a:solidFill>
                          <a:schemeClr val="tx1"/>
                        </a:solidFill>
                        <a:effectLst/>
                        <a:latin typeface="+mn-lt"/>
                        <a:ea typeface="Times New Roman"/>
                        <a:cs typeface="Times New Roman"/>
                      </a:endParaRPr>
                    </a:p>
                    <a:p>
                      <a:pPr algn="just">
                        <a:lnSpc>
                          <a:spcPct val="115000"/>
                        </a:lnSpc>
                        <a:spcAft>
                          <a:spcPts val="0"/>
                        </a:spcAft>
                      </a:pPr>
                      <a:endParaRPr lang="en-US" sz="800" dirty="0">
                        <a:solidFill>
                          <a:schemeClr val="tx1"/>
                        </a:solidFill>
                        <a:effectLst/>
                        <a:latin typeface="+mn-lt"/>
                        <a:ea typeface="Times New Roman"/>
                        <a:cs typeface="Times New Roman"/>
                      </a:endParaRPr>
                    </a:p>
                    <a:p>
                      <a:pPr algn="just">
                        <a:lnSpc>
                          <a:spcPct val="115000"/>
                        </a:lnSpc>
                        <a:spcAft>
                          <a:spcPts val="0"/>
                        </a:spcAft>
                      </a:pPr>
                      <a:endParaRPr lang="en-US" sz="800" dirty="0">
                        <a:solidFill>
                          <a:schemeClr val="tx1"/>
                        </a:solidFill>
                        <a:effectLst/>
                        <a:latin typeface="+mn-lt"/>
                        <a:ea typeface="Times New Roman"/>
                        <a:cs typeface="Times New Roman"/>
                      </a:endParaRPr>
                    </a:p>
                    <a:p>
                      <a:pPr algn="just">
                        <a:lnSpc>
                          <a:spcPct val="115000"/>
                        </a:lnSpc>
                        <a:spcAft>
                          <a:spcPts val="0"/>
                        </a:spcAft>
                      </a:pPr>
                      <a:r>
                        <a:rPr lang="en-US" sz="800" dirty="0" err="1">
                          <a:solidFill>
                            <a:schemeClr val="tx1"/>
                          </a:solidFill>
                          <a:effectLst/>
                          <a:latin typeface="+mn-lt"/>
                          <a:ea typeface="Times New Roman"/>
                          <a:cs typeface="Times New Roman"/>
                        </a:rPr>
                        <a:t>Rekomendasi</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kebijakan</a:t>
                      </a:r>
                      <a:r>
                        <a:rPr lang="en-US" sz="800" dirty="0">
                          <a:solidFill>
                            <a:schemeClr val="tx1"/>
                          </a:solidFill>
                          <a:effectLst/>
                          <a:latin typeface="+mn-lt"/>
                          <a:ea typeface="Times New Roman"/>
                          <a:cs typeface="Times New Roman"/>
                        </a:rPr>
                        <a:t> yang </a:t>
                      </a:r>
                      <a:r>
                        <a:rPr lang="en-US" sz="800" dirty="0" err="1">
                          <a:solidFill>
                            <a:schemeClr val="tx1"/>
                          </a:solidFill>
                          <a:effectLst/>
                          <a:latin typeface="+mn-lt"/>
                          <a:ea typeface="Times New Roman"/>
                          <a:cs typeface="Times New Roman"/>
                        </a:rPr>
                        <a:t>ditindaklanjuti</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berupa</a:t>
                      </a:r>
                      <a:r>
                        <a:rPr lang="en-US" sz="800" dirty="0">
                          <a:solidFill>
                            <a:schemeClr val="tx1"/>
                          </a:solidFill>
                          <a:effectLst/>
                          <a:latin typeface="+mn-lt"/>
                          <a:ea typeface="Times New Roman"/>
                          <a:cs typeface="Times New Roman"/>
                        </a:rPr>
                        <a:t> </a:t>
                      </a:r>
                      <a:r>
                        <a:rPr lang="en-US" sz="800" i="1" dirty="0">
                          <a:solidFill>
                            <a:schemeClr val="tx1"/>
                          </a:solidFill>
                          <a:effectLst/>
                          <a:latin typeface="+mn-lt"/>
                          <a:ea typeface="Times New Roman"/>
                          <a:cs typeface="Times New Roman"/>
                        </a:rPr>
                        <a:t>policy brief </a:t>
                      </a:r>
                      <a:r>
                        <a:rPr lang="en-US" sz="800" dirty="0" err="1">
                          <a:solidFill>
                            <a:schemeClr val="tx1"/>
                          </a:solidFill>
                          <a:effectLst/>
                          <a:latin typeface="+mn-lt"/>
                          <a:ea typeface="Times New Roman"/>
                          <a:cs typeface="Times New Roman"/>
                        </a:rPr>
                        <a:t>dan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dokumen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teknis</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persetujuan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penetapan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trase</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Keputusan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Menteri</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Berita</a:t>
                      </a:r>
                      <a:r>
                        <a:rPr lang="en-US" sz="800" dirty="0">
                          <a:solidFill>
                            <a:schemeClr val="tx1"/>
                          </a:solidFill>
                          <a:effectLst/>
                          <a:latin typeface="+mn-lt"/>
                          <a:ea typeface="Times New Roman"/>
                          <a:cs typeface="Times New Roman"/>
                        </a:rPr>
                        <a:t> Acara </a:t>
                      </a:r>
                      <a:r>
                        <a:rPr lang="en-US" sz="800" dirty="0" err="1">
                          <a:solidFill>
                            <a:schemeClr val="tx1"/>
                          </a:solidFill>
                          <a:effectLst/>
                          <a:latin typeface="+mn-lt"/>
                          <a:ea typeface="Times New Roman"/>
                          <a:cs typeface="Times New Roman"/>
                        </a:rPr>
                        <a:t>Evaluasi</a:t>
                      </a:r>
                      <a:r>
                        <a:rPr lang="en-US" sz="800" dirty="0">
                          <a:solidFill>
                            <a:schemeClr val="tx1"/>
                          </a:solidFill>
                          <a:effectLst/>
                          <a:latin typeface="+mn-lt"/>
                          <a:ea typeface="Times New Roman"/>
                          <a:cs typeface="Times New Roman"/>
                        </a:rPr>
                        <a:t>, Surat </a:t>
                      </a:r>
                      <a:r>
                        <a:rPr lang="en-US" sz="800" dirty="0" err="1">
                          <a:solidFill>
                            <a:schemeClr val="tx1"/>
                          </a:solidFill>
                          <a:effectLst/>
                          <a:latin typeface="+mn-lt"/>
                          <a:ea typeface="Times New Roman"/>
                          <a:cs typeface="Times New Roman"/>
                        </a:rPr>
                        <a:t>Dirjen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Perkeretaapian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ke</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Sekretaris</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Jenderal</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Kementerian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Perhubungan</a:t>
                      </a:r>
                      <a:r>
                        <a:rPr lang="en-US" sz="800" dirty="0">
                          <a:solidFill>
                            <a:schemeClr val="tx1"/>
                          </a:solidFill>
                          <a:effectLst/>
                          <a:latin typeface="+mn-lt"/>
                          <a:ea typeface="Times New Roman"/>
                          <a:cs typeface="Times New Roman"/>
                        </a:rPr>
                        <a:t> &amp; Surat </a:t>
                      </a:r>
                      <a:r>
                        <a:rPr lang="en-US" sz="800" dirty="0" err="1">
                          <a:solidFill>
                            <a:schemeClr val="tx1"/>
                          </a:solidFill>
                          <a:effectLst/>
                          <a:latin typeface="+mn-lt"/>
                          <a:ea typeface="Times New Roman"/>
                          <a:cs typeface="Times New Roman"/>
                        </a:rPr>
                        <a:t>Persetujuan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Menteri</a:t>
                      </a:r>
                      <a:r>
                        <a:rPr lang="en-US" sz="800" dirty="0">
                          <a:solidFill>
                            <a:schemeClr val="tx1"/>
                          </a:solidFill>
                          <a:effectLst/>
                          <a:latin typeface="+mn-lt"/>
                          <a:ea typeface="Times New Roman"/>
                          <a:cs typeface="Times New Roman"/>
                        </a:rPr>
                        <a:t>).</a:t>
                      </a:r>
                      <a:endParaRPr lang="en-US" sz="800" dirty="0">
                        <a:solidFill>
                          <a:schemeClr val="tx1"/>
                        </a:solidFill>
                        <a:effectLst/>
                        <a:latin typeface="Calibri"/>
                        <a:ea typeface="Times New Roman"/>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166001">
                <a:tc vMerge="1">
                  <a:txBody>
                    <a:bodyPr/>
                    <a:lstStyle/>
                    <a:p>
                      <a:pPr algn="ctr">
                        <a:lnSpc>
                          <a:spcPct val="115000"/>
                        </a:lnSpc>
                        <a:spcAft>
                          <a:spcPts val="0"/>
                        </a:spcAft>
                        <a:tabLst>
                          <a:tab pos="4229100" algn="l"/>
                          <a:tab pos="4457700" algn="l"/>
                        </a:tabLst>
                      </a:pPr>
                      <a:endParaRPr lang="en-US" sz="1200" dirty="0">
                        <a:effectLst/>
                        <a:latin typeface="Calibri"/>
                        <a:ea typeface="Calibri"/>
                        <a:cs typeface="Times New Roman"/>
                      </a:endParaRPr>
                    </a:p>
                  </a:txBody>
                  <a:tcPr marL="40686" marR="40686" marT="0" marB="0"/>
                </a:tc>
                <a:tc vMerge="1">
                  <a:txBody>
                    <a:bodyPr/>
                    <a:lstStyle/>
                    <a:p>
                      <a:pPr algn="ctr">
                        <a:lnSpc>
                          <a:spcPct val="115000"/>
                        </a:lnSpc>
                        <a:spcAft>
                          <a:spcPts val="0"/>
                        </a:spcAft>
                        <a:tabLst>
                          <a:tab pos="4229100" algn="l"/>
                          <a:tab pos="4457700" algn="l"/>
                        </a:tabLst>
                      </a:pPr>
                      <a:endParaRPr lang="en-US" sz="1200" dirty="0">
                        <a:effectLst/>
                        <a:latin typeface="Calibri"/>
                        <a:ea typeface="Calibri"/>
                        <a:cs typeface="Times New Roman"/>
                      </a:endParaRPr>
                    </a:p>
                  </a:txBody>
                  <a:tcPr marL="40686" marR="40686" marT="0" marB="0"/>
                </a:tc>
                <a:tc>
                  <a:txBody>
                    <a:bodyPr/>
                    <a:lstStyle/>
                    <a:p>
                      <a:pPr algn="ctr">
                        <a:lnSpc>
                          <a:spcPct val="115000"/>
                        </a:lnSpc>
                      </a:pPr>
                      <a:r>
                        <a:rPr lang="nn-NO" sz="800" dirty="0">
                          <a:solidFill>
                            <a:schemeClr val="tx1"/>
                          </a:solidFill>
                          <a:effectLst/>
                        </a:rPr>
                        <a:t>Persentase Pencapaian Kerjasama Pembangunan Infrastruktur Perkeretaapian </a:t>
                      </a:r>
                      <a:endParaRPr lang="en-US" sz="800" dirty="0">
                        <a:solidFill>
                          <a:schemeClr val="tx1"/>
                        </a:solidFill>
                        <a:effectLst/>
                        <a:latin typeface="Calibri"/>
                        <a:ea typeface="Times New Roman"/>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15000"/>
                        </a:lnSpc>
                        <a:spcAft>
                          <a:spcPts val="0"/>
                        </a:spcAft>
                      </a:pPr>
                      <a:r>
                        <a:rPr lang="nn-NO" sz="800" dirty="0">
                          <a:solidFill>
                            <a:schemeClr val="tx1"/>
                          </a:solidFill>
                          <a:effectLst/>
                        </a:rPr>
                        <a:t>Perbandingan antara jumlah kerjasama y</a:t>
                      </a:r>
                      <a:r>
                        <a:rPr lang="id-ID" sz="800" dirty="0">
                          <a:solidFill>
                            <a:schemeClr val="tx1"/>
                          </a:solidFill>
                          <a:effectLst/>
                        </a:rPr>
                        <a:t>an</a:t>
                      </a:r>
                      <a:r>
                        <a:rPr lang="nn-NO" sz="800" dirty="0">
                          <a:solidFill>
                            <a:schemeClr val="tx1"/>
                          </a:solidFill>
                          <a:effectLst/>
                        </a:rPr>
                        <a:t>g </a:t>
                      </a:r>
                      <a:r>
                        <a:rPr lang="id-ID" sz="800" dirty="0">
                          <a:solidFill>
                            <a:schemeClr val="tx1"/>
                          </a:solidFill>
                          <a:effectLst/>
                        </a:rPr>
                        <a:t>telah selesai/</a:t>
                      </a:r>
                      <a:r>
                        <a:rPr lang="nn-NO" sz="800" dirty="0">
                          <a:solidFill>
                            <a:schemeClr val="tx1"/>
                          </a:solidFill>
                          <a:effectLst/>
                        </a:rPr>
                        <a:t>ditindaklanjuti dengan target kerjasama alternatif pembiayaan pembangungan infrastruktur</a:t>
                      </a:r>
                      <a:r>
                        <a:rPr lang="id-ID" sz="800" dirty="0">
                          <a:solidFill>
                            <a:schemeClr val="tx1"/>
                          </a:solidFill>
                          <a:effectLst/>
                        </a:rPr>
                        <a:t> periode 2020-2024</a:t>
                      </a:r>
                      <a:endParaRPr lang="nn-NO" sz="800" dirty="0">
                        <a:solidFill>
                          <a:schemeClr val="tx1"/>
                        </a:solidFill>
                        <a:effectLst/>
                      </a:endParaRPr>
                    </a:p>
                    <a:p>
                      <a:pPr>
                        <a:lnSpc>
                          <a:spcPct val="115000"/>
                        </a:lnSpc>
                        <a:spcAft>
                          <a:spcPts val="0"/>
                        </a:spcAft>
                      </a:pPr>
                      <a:endParaRPr lang="en-US" sz="800" dirty="0">
                        <a:solidFill>
                          <a:schemeClr val="tx1"/>
                        </a:solidFill>
                        <a:effectLst/>
                      </a:endParaRPr>
                    </a:p>
                    <a:p>
                      <a:pPr>
                        <a:lnSpc>
                          <a:spcPct val="115000"/>
                        </a:lnSpc>
                        <a:spcAft>
                          <a:spcPts val="0"/>
                        </a:spcAft>
                      </a:pPr>
                      <a:endParaRPr lang="en-US" sz="800" dirty="0">
                        <a:solidFill>
                          <a:schemeClr val="tx1"/>
                        </a:solidFill>
                        <a:effectLst/>
                      </a:endParaRPr>
                    </a:p>
                    <a:p>
                      <a:pPr>
                        <a:lnSpc>
                          <a:spcPct val="115000"/>
                        </a:lnSpc>
                        <a:spcAft>
                          <a:spcPts val="0"/>
                        </a:spcAft>
                      </a:pPr>
                      <a:endParaRPr lang="en-US" sz="800" dirty="0">
                        <a:solidFill>
                          <a:schemeClr val="tx1"/>
                        </a:solidFill>
                        <a:effectLst/>
                      </a:endParaRPr>
                    </a:p>
                    <a:p>
                      <a:pPr>
                        <a:lnSpc>
                          <a:spcPct val="115000"/>
                        </a:lnSpc>
                        <a:spcAft>
                          <a:spcPts val="0"/>
                        </a:spcAft>
                      </a:pPr>
                      <a:endParaRPr lang="en-US" sz="800" dirty="0">
                        <a:solidFill>
                          <a:schemeClr val="tx1"/>
                        </a:solidFill>
                        <a:effectLst/>
                      </a:endParaRPr>
                    </a:p>
                    <a:p>
                      <a:pPr>
                        <a:lnSpc>
                          <a:spcPct val="115000"/>
                        </a:lnSpc>
                        <a:spcAft>
                          <a:spcPts val="0"/>
                        </a:spcAft>
                      </a:pPr>
                      <a:endParaRPr lang="en-US" sz="800" dirty="0">
                        <a:solidFill>
                          <a:schemeClr val="tx1"/>
                        </a:solidFill>
                        <a:effectLst/>
                      </a:endParaRPr>
                    </a:p>
                    <a:p>
                      <a:pPr>
                        <a:lnSpc>
                          <a:spcPct val="115000"/>
                        </a:lnSpc>
                        <a:spcAft>
                          <a:spcPts val="0"/>
                        </a:spcAft>
                      </a:pPr>
                      <a:r>
                        <a:rPr lang="en-US" sz="800" dirty="0">
                          <a:solidFill>
                            <a:schemeClr val="tx1"/>
                          </a:solidFill>
                          <a:effectLst/>
                        </a:rPr>
                        <a:t>Target </a:t>
                      </a:r>
                      <a:r>
                        <a:rPr lang="en-US" sz="800" dirty="0" err="1">
                          <a:solidFill>
                            <a:schemeClr val="tx1"/>
                          </a:solidFill>
                          <a:effectLst/>
                        </a:rPr>
                        <a:t>kerjasama</a:t>
                      </a:r>
                      <a:r>
                        <a:rPr lang="en-US" sz="800" dirty="0">
                          <a:solidFill>
                            <a:schemeClr val="tx1"/>
                          </a:solidFill>
                          <a:effectLst/>
                        </a:rPr>
                        <a:t> </a:t>
                      </a:r>
                      <a:r>
                        <a:rPr lang="en-US" sz="800" dirty="0" err="1">
                          <a:solidFill>
                            <a:schemeClr val="tx1"/>
                          </a:solidFill>
                          <a:effectLst/>
                        </a:rPr>
                        <a:t>pembiayaan</a:t>
                      </a:r>
                      <a:r>
                        <a:rPr lang="en-US" sz="800" dirty="0">
                          <a:solidFill>
                            <a:schemeClr val="tx1"/>
                          </a:solidFill>
                          <a:effectLst/>
                        </a:rPr>
                        <a:t> </a:t>
                      </a:r>
                      <a:r>
                        <a:rPr lang="en-US" sz="800" dirty="0" err="1">
                          <a:solidFill>
                            <a:schemeClr val="tx1"/>
                          </a:solidFill>
                          <a:effectLst/>
                        </a:rPr>
                        <a:t>alternatif</a:t>
                      </a:r>
                      <a:r>
                        <a:rPr lang="en-US" sz="800" dirty="0">
                          <a:solidFill>
                            <a:schemeClr val="tx1"/>
                          </a:solidFill>
                          <a:effectLst/>
                        </a:rPr>
                        <a:t> </a:t>
                      </a:r>
                      <a:r>
                        <a:rPr lang="en-US" sz="800" dirty="0" err="1">
                          <a:solidFill>
                            <a:schemeClr val="tx1"/>
                          </a:solidFill>
                          <a:effectLst/>
                        </a:rPr>
                        <a:t>pembangunan</a:t>
                      </a:r>
                      <a:r>
                        <a:rPr lang="en-US" sz="800" dirty="0">
                          <a:solidFill>
                            <a:schemeClr val="tx1"/>
                          </a:solidFill>
                          <a:effectLst/>
                        </a:rPr>
                        <a:t> </a:t>
                      </a:r>
                      <a:r>
                        <a:rPr lang="en-US" sz="800" dirty="0" err="1">
                          <a:solidFill>
                            <a:schemeClr val="tx1"/>
                          </a:solidFill>
                          <a:effectLst/>
                        </a:rPr>
                        <a:t>infrastruktur</a:t>
                      </a:r>
                      <a:r>
                        <a:rPr lang="en-US" sz="800" dirty="0">
                          <a:solidFill>
                            <a:schemeClr val="tx1"/>
                          </a:solidFill>
                          <a:effectLst/>
                        </a:rPr>
                        <a:t> (SP, OBC,FBC, </a:t>
                      </a:r>
                      <a:r>
                        <a:rPr lang="en-US" sz="800" dirty="0" err="1">
                          <a:solidFill>
                            <a:schemeClr val="tx1"/>
                          </a:solidFill>
                          <a:effectLst/>
                        </a:rPr>
                        <a:t>Renstra</a:t>
                      </a:r>
                      <a:r>
                        <a:rPr lang="en-US" sz="800" dirty="0">
                          <a:solidFill>
                            <a:schemeClr val="tx1"/>
                          </a:solidFill>
                          <a:effectLst/>
                        </a:rPr>
                        <a:t>, Proposal </a:t>
                      </a:r>
                      <a:r>
                        <a:rPr lang="en-US" sz="800" dirty="0" err="1">
                          <a:solidFill>
                            <a:schemeClr val="tx1"/>
                          </a:solidFill>
                          <a:effectLst/>
                        </a:rPr>
                        <a:t>Minat</a:t>
                      </a:r>
                      <a:r>
                        <a:rPr lang="en-US" sz="800" dirty="0">
                          <a:solidFill>
                            <a:schemeClr val="tx1"/>
                          </a:solidFill>
                          <a:effectLst/>
                        </a:rPr>
                        <a:t> </a:t>
                      </a:r>
                      <a:r>
                        <a:rPr lang="en-US" sz="800" dirty="0" err="1">
                          <a:solidFill>
                            <a:schemeClr val="tx1"/>
                          </a:solidFill>
                          <a:effectLst/>
                        </a:rPr>
                        <a:t>Badan</a:t>
                      </a:r>
                      <a:r>
                        <a:rPr lang="en-US" sz="800" dirty="0">
                          <a:solidFill>
                            <a:schemeClr val="tx1"/>
                          </a:solidFill>
                          <a:effectLst/>
                        </a:rPr>
                        <a:t> Usaha).</a:t>
                      </a: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937519">
                <a:tc>
                  <a:txBody>
                    <a:bodyPr/>
                    <a:lstStyle/>
                    <a:p>
                      <a:pPr algn="ctr">
                        <a:lnSpc>
                          <a:spcPct val="115000"/>
                        </a:lnSpc>
                        <a:spcAft>
                          <a:spcPts val="0"/>
                        </a:spcAft>
                        <a:tabLst>
                          <a:tab pos="4229100" algn="l"/>
                          <a:tab pos="4457700" algn="l"/>
                        </a:tabLst>
                      </a:pPr>
                      <a:r>
                        <a:rPr lang="en-ID" sz="800" b="0" dirty="0">
                          <a:solidFill>
                            <a:schemeClr val="tx1"/>
                          </a:solidFill>
                          <a:effectLst/>
                        </a:rPr>
                        <a:t>2.</a:t>
                      </a:r>
                      <a:endParaRPr lang="en-US" sz="800" b="0" dirty="0">
                        <a:solidFill>
                          <a:schemeClr val="tx1"/>
                        </a:solidFill>
                        <a:effectLst/>
                        <a:latin typeface="Calibri"/>
                        <a:ea typeface="Calibri"/>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tabLst>
                          <a:tab pos="4229100" algn="l"/>
                          <a:tab pos="4457700" algn="l"/>
                        </a:tabLst>
                      </a:pPr>
                      <a:r>
                        <a:rPr lang="id-ID" sz="800" b="0" dirty="0">
                          <a:solidFill>
                            <a:schemeClr val="tx1"/>
                          </a:solidFill>
                          <a:effectLst/>
                        </a:rPr>
                        <a:t>Meningkatnya KINERJA PELAYANAN Lalu Lintas dan Angkutan Kereta Ap</a:t>
                      </a:r>
                      <a:endParaRPr lang="en-US" sz="800" b="0" dirty="0">
                        <a:solidFill>
                          <a:schemeClr val="tx1"/>
                        </a:solidFill>
                        <a:effectLst/>
                        <a:latin typeface="Calibri"/>
                        <a:ea typeface="Calibri"/>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pPr>
                      <a:r>
                        <a:rPr lang="id-ID" sz="800" dirty="0">
                          <a:solidFill>
                            <a:schemeClr val="tx1"/>
                          </a:solidFill>
                          <a:effectLst/>
                          <a:latin typeface="+mn-lt"/>
                          <a:ea typeface="Times New Roman"/>
                          <a:cs typeface="Times New Roman"/>
                        </a:rPr>
                        <a:t>Persentase Realisasi Perjalanan KA berdasarkan GAPEKA</a:t>
                      </a:r>
                      <a:endParaRPr lang="en-US" sz="800" dirty="0">
                        <a:solidFill>
                          <a:schemeClr val="tx1"/>
                        </a:solidFill>
                        <a:effectLst/>
                        <a:latin typeface="Calibri"/>
                        <a:ea typeface="Times New Roman"/>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15000"/>
                        </a:lnSpc>
                        <a:spcAft>
                          <a:spcPts val="0"/>
                        </a:spcAft>
                      </a:pPr>
                      <a:r>
                        <a:rPr lang="nn-NO" sz="800" dirty="0">
                          <a:solidFill>
                            <a:schemeClr val="tx1"/>
                          </a:solidFill>
                          <a:effectLst/>
                        </a:rPr>
                        <a:t>Perbandingan </a:t>
                      </a:r>
                      <a:r>
                        <a:rPr lang="id-ID" sz="800" dirty="0">
                          <a:solidFill>
                            <a:schemeClr val="tx1"/>
                          </a:solidFill>
                          <a:effectLst/>
                        </a:rPr>
                        <a:t>antara </a:t>
                      </a:r>
                      <a:r>
                        <a:rPr lang="nn-NO" sz="800" dirty="0">
                          <a:solidFill>
                            <a:schemeClr val="tx1"/>
                          </a:solidFill>
                          <a:effectLst/>
                        </a:rPr>
                        <a:t>jumlah realisasi frekuensi perjalanan KA dengan jumlah program frekuensi perjalanan KA yang terdapat dalam GAPEKA pada tahun berjalan. </a:t>
                      </a:r>
                    </a:p>
                    <a:p>
                      <a:pPr>
                        <a:lnSpc>
                          <a:spcPct val="115000"/>
                        </a:lnSpc>
                        <a:spcAft>
                          <a:spcPts val="0"/>
                        </a:spcAft>
                      </a:pPr>
                      <a:endParaRPr lang="en-US" sz="800" dirty="0">
                        <a:solidFill>
                          <a:schemeClr val="tx1"/>
                        </a:solidFill>
                        <a:effectLst/>
                        <a:latin typeface="Calibri"/>
                        <a:ea typeface="Times New Roman"/>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
        <p:nvSpPr>
          <p:cNvPr id="3" name="Text Box 117"/>
          <p:cNvSpPr txBox="1">
            <a:spLocks noChangeArrowheads="1"/>
          </p:cNvSpPr>
          <p:nvPr/>
        </p:nvSpPr>
        <p:spPr bwMode="auto">
          <a:xfrm>
            <a:off x="3563731" y="1671110"/>
            <a:ext cx="392748" cy="177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6698" tIns="28349" rIns="56698" bIns="28349" numCol="1" anchor="t" anchorCtr="0" compatLnSpc="1">
            <a:prstTxWarp prst="textNoShape">
              <a:avLst/>
            </a:prstTxWarp>
          </a:bodyPr>
          <a:lstStyle/>
          <a:p>
            <a:pPr defTabSz="567019" fontAlgn="base">
              <a:spcBef>
                <a:spcPct val="0"/>
              </a:spcBef>
              <a:spcAft>
                <a:spcPct val="0"/>
              </a:spcAft>
            </a:pPr>
            <a:endParaRPr lang="en-US" altLang="en-US" sz="700" i="1">
              <a:cs typeface="Arial" pitchFamily="34" charset="0"/>
            </a:endParaRPr>
          </a:p>
        </p:txBody>
      </p:sp>
      <p:sp>
        <p:nvSpPr>
          <p:cNvPr id="27" name="TextBox 2"/>
          <p:cNvSpPr txBox="1">
            <a:spLocks noChangeArrowheads="1"/>
          </p:cNvSpPr>
          <p:nvPr/>
        </p:nvSpPr>
        <p:spPr bwMode="auto">
          <a:xfrm>
            <a:off x="2648839" y="1653392"/>
            <a:ext cx="206710" cy="183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6698" tIns="28349" rIns="56698" bIns="28349" numCol="1" anchor="t" anchorCtr="0" compatLnSpc="1">
            <a:prstTxWarp prst="textNoShape">
              <a:avLst/>
            </a:prstTxWarp>
          </a:bodyPr>
          <a:lstStyle/>
          <a:p>
            <a:pPr defTabSz="567019" fontAlgn="base">
              <a:spcBef>
                <a:spcPct val="0"/>
              </a:spcBef>
              <a:spcAft>
                <a:spcPct val="0"/>
              </a:spcAft>
            </a:pPr>
            <a:endParaRPr lang="en-US" altLang="en-US" sz="1200">
              <a:latin typeface="Arial" pitchFamily="34" charset="0"/>
              <a:cs typeface="Arial" pitchFamily="34"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3731" y="1514856"/>
            <a:ext cx="2978096" cy="5110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731" y="2776868"/>
            <a:ext cx="3018409" cy="697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3731" y="4012401"/>
            <a:ext cx="3055433" cy="709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itle 1">
            <a:extLst>
              <a:ext uri="{FF2B5EF4-FFF2-40B4-BE49-F238E27FC236}">
                <a16:creationId xmlns:a16="http://schemas.microsoft.com/office/drawing/2014/main" id="{0D560585-6F18-40B3-B436-F00C70B7CA1C}"/>
              </a:ext>
            </a:extLst>
          </p:cNvPr>
          <p:cNvSpPr txBox="1">
            <a:spLocks/>
          </p:cNvSpPr>
          <p:nvPr/>
        </p:nvSpPr>
        <p:spPr>
          <a:xfrm>
            <a:off x="163039" y="311720"/>
            <a:ext cx="6826599" cy="338554"/>
          </a:xfrm>
          <a:prstGeom prst="rect">
            <a:avLst/>
          </a:prstGeom>
        </p:spPr>
        <p:txBody>
          <a:bodyPr wrap="square" anchor="ctr">
            <a:spAutoFit/>
          </a:bodyPr>
          <a:lstStyle>
            <a:defPPr>
              <a:defRPr lang="en-US"/>
            </a:defPPr>
            <a:lvl1pPr defTabSz="914377">
              <a:defRPr b="1">
                <a:solidFill>
                  <a:prstClr val="black"/>
                </a:solidFill>
                <a:latin typeface="Arial" panose="020B0604020202020204" pitchFamily="34" charset="0"/>
                <a:ea typeface="Times New Roman" panose="02020603050405020304" pitchFamily="18" charset="0"/>
              </a:defRPr>
            </a:lvl1pPr>
          </a:lstStyle>
          <a:p>
            <a:pPr lvl="0"/>
            <a:r>
              <a:rPr lang="id-ID" sz="1600" dirty="0"/>
              <a:t>Lanjutan... (</a:t>
            </a:r>
            <a:r>
              <a:rPr lang="en-US" sz="1600" dirty="0"/>
              <a:t>KAMUS INDIKATOR KINERJA </a:t>
            </a:r>
            <a:r>
              <a:rPr lang="id-ID" sz="1600" dirty="0"/>
              <a:t>KEGIATAN DIT. LLAKA)</a:t>
            </a:r>
            <a:endParaRPr lang="en-ID" sz="1600" dirty="0"/>
          </a:p>
        </p:txBody>
      </p:sp>
      <p:sp>
        <p:nvSpPr>
          <p:cNvPr id="9" name="Slide Number Placeholder 2">
            <a:extLst>
              <a:ext uri="{FF2B5EF4-FFF2-40B4-BE49-F238E27FC236}">
                <a16:creationId xmlns:a16="http://schemas.microsoft.com/office/drawing/2014/main" id="{D5B64E7F-BE13-4424-8D47-D2A1783EFDC3}"/>
              </a:ext>
            </a:extLst>
          </p:cNvPr>
          <p:cNvSpPr>
            <a:spLocks noGrp="1"/>
          </p:cNvSpPr>
          <p:nvPr/>
        </p:nvSpPr>
        <p:spPr>
          <a:xfrm>
            <a:off x="7113276" y="5006975"/>
            <a:ext cx="446405" cy="251460"/>
          </a:xfrm>
          <a:prstGeom prst="rect">
            <a:avLst/>
          </a:prstGeom>
          <a:solidFill>
            <a:srgbClr val="F9BE19"/>
          </a:solidFill>
        </p:spPr>
        <p:txBody>
          <a:bodyPr vert="horz" lIns="91365" tIns="45684" rIns="91365" bIns="45684"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32">
              <a:defRPr/>
            </a:pPr>
            <a:fld id="{05502A5B-6024-440D-A5A9-5A109256076E}" type="slidenum">
              <a:rPr lang="en-US" b="1">
                <a:solidFill>
                  <a:schemeClr val="tx1"/>
                </a:solidFill>
                <a:latin typeface="Calibri" panose="020F0502020204030204"/>
              </a:rPr>
              <a:pPr defTabSz="913632">
                <a:defRPr/>
              </a:pPr>
              <a:t>42</a:t>
            </a:fld>
            <a:endParaRPr lang="en-US" b="1">
              <a:solidFill>
                <a:schemeClr val="tx1"/>
              </a:solidFill>
              <a:latin typeface="Calibri" panose="020F0502020204030204"/>
            </a:endParaRPr>
          </a:p>
        </p:txBody>
      </p:sp>
    </p:spTree>
    <p:extLst>
      <p:ext uri="{BB962C8B-B14F-4D97-AF65-F5344CB8AC3E}">
        <p14:creationId xmlns:p14="http://schemas.microsoft.com/office/powerpoint/2010/main" val="1678670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84604" y="1033302"/>
          <a:ext cx="6984712" cy="3662940"/>
        </p:xfrm>
        <a:graphic>
          <a:graphicData uri="http://schemas.openxmlformats.org/drawingml/2006/table">
            <a:tbl>
              <a:tblPr firstRow="1" bandRow="1">
                <a:tableStyleId>{21E4AEA4-8DFA-4A89-87EB-49C32662AFE0}</a:tableStyleId>
              </a:tblPr>
              <a:tblGrid>
                <a:gridCol w="332794">
                  <a:extLst>
                    <a:ext uri="{9D8B030D-6E8A-4147-A177-3AD203B41FA5}">
                      <a16:colId xmlns:a16="http://schemas.microsoft.com/office/drawing/2014/main" val="20000"/>
                    </a:ext>
                  </a:extLst>
                </a:gridCol>
                <a:gridCol w="870553">
                  <a:extLst>
                    <a:ext uri="{9D8B030D-6E8A-4147-A177-3AD203B41FA5}">
                      <a16:colId xmlns:a16="http://schemas.microsoft.com/office/drawing/2014/main" val="20001"/>
                    </a:ext>
                  </a:extLst>
                </a:gridCol>
                <a:gridCol w="1361634">
                  <a:extLst>
                    <a:ext uri="{9D8B030D-6E8A-4147-A177-3AD203B41FA5}">
                      <a16:colId xmlns:a16="http://schemas.microsoft.com/office/drawing/2014/main" val="20002"/>
                    </a:ext>
                  </a:extLst>
                </a:gridCol>
                <a:gridCol w="4419731">
                  <a:extLst>
                    <a:ext uri="{9D8B030D-6E8A-4147-A177-3AD203B41FA5}">
                      <a16:colId xmlns:a16="http://schemas.microsoft.com/office/drawing/2014/main" val="20003"/>
                    </a:ext>
                  </a:extLst>
                </a:gridCol>
              </a:tblGrid>
              <a:tr h="276834">
                <a:tc>
                  <a:txBody>
                    <a:bodyPr/>
                    <a:lstStyle/>
                    <a:p>
                      <a:pPr algn="ctr">
                        <a:lnSpc>
                          <a:spcPct val="107000"/>
                        </a:lnSpc>
                        <a:spcAft>
                          <a:spcPts val="0"/>
                        </a:spcAft>
                      </a:pPr>
                      <a:r>
                        <a:rPr lang="en-ID" sz="800" dirty="0">
                          <a:effectLst/>
                          <a:latin typeface="+mn-lt"/>
                        </a:rPr>
                        <a:t>NO</a:t>
                      </a:r>
                      <a:endParaRPr lang="en-US" sz="800" dirty="0">
                        <a:effectLst/>
                        <a:latin typeface="+mn-lt"/>
                        <a:ea typeface="Calibri"/>
                        <a:cs typeface="Times New Roman"/>
                      </a:endParaRPr>
                    </a:p>
                  </a:txBody>
                  <a:tcPr marL="25227" marR="252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n-ID" sz="800" dirty="0">
                          <a:effectLst/>
                          <a:latin typeface="+mn-lt"/>
                        </a:rPr>
                        <a:t>SASARAN KEGIATAN</a:t>
                      </a:r>
                      <a:endParaRPr lang="en-US" sz="800" dirty="0">
                        <a:effectLst/>
                        <a:latin typeface="+mn-lt"/>
                        <a:ea typeface="Calibri"/>
                        <a:cs typeface="Times New Roman"/>
                      </a:endParaRPr>
                    </a:p>
                  </a:txBody>
                  <a:tcPr marL="25227" marR="252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n-ID" sz="800" dirty="0">
                          <a:effectLst/>
                          <a:latin typeface="+mn-lt"/>
                        </a:rPr>
                        <a:t>INDIKATOR </a:t>
                      </a:r>
                    </a:p>
                    <a:p>
                      <a:pPr algn="ctr">
                        <a:lnSpc>
                          <a:spcPct val="107000"/>
                        </a:lnSpc>
                        <a:spcAft>
                          <a:spcPts val="0"/>
                        </a:spcAft>
                      </a:pPr>
                      <a:r>
                        <a:rPr lang="en-ID" sz="800" dirty="0">
                          <a:effectLst/>
                          <a:latin typeface="+mn-lt"/>
                        </a:rPr>
                        <a:t>KINERJA KEGIATAN</a:t>
                      </a:r>
                      <a:endParaRPr lang="en-US" sz="800" dirty="0">
                        <a:effectLst/>
                        <a:latin typeface="+mn-lt"/>
                        <a:ea typeface="Calibri"/>
                        <a:cs typeface="Times New Roman"/>
                      </a:endParaRPr>
                    </a:p>
                  </a:txBody>
                  <a:tcPr marL="25227" marR="252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n-ID" sz="800" dirty="0">
                          <a:effectLst/>
                          <a:latin typeface="+mn-lt"/>
                        </a:rPr>
                        <a:t>TATA CARA PERHITUNGAN</a:t>
                      </a:r>
                      <a:endParaRPr lang="en-US" sz="800" dirty="0">
                        <a:effectLst/>
                        <a:latin typeface="+mn-lt"/>
                        <a:ea typeface="Calibri"/>
                        <a:cs typeface="Times New Roman"/>
                      </a:endParaRPr>
                    </a:p>
                  </a:txBody>
                  <a:tcPr marL="25227" marR="252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870553">
                <a:tc rowSpan="2">
                  <a:txBody>
                    <a:bodyPr/>
                    <a:lstStyle/>
                    <a:p>
                      <a:pPr algn="ctr">
                        <a:lnSpc>
                          <a:spcPct val="115000"/>
                        </a:lnSpc>
                        <a:spcAft>
                          <a:spcPts val="0"/>
                        </a:spcAft>
                        <a:tabLst>
                          <a:tab pos="4229100" algn="l"/>
                          <a:tab pos="4457700" algn="l"/>
                        </a:tabLst>
                      </a:pPr>
                      <a:endParaRPr lang="en-US" sz="800" dirty="0">
                        <a:solidFill>
                          <a:schemeClr val="tx1"/>
                        </a:solidFill>
                        <a:effectLst/>
                        <a:latin typeface="+mn-lt"/>
                        <a:ea typeface="Calibri"/>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lnSpc>
                          <a:spcPct val="115000"/>
                        </a:lnSpc>
                        <a:spcAft>
                          <a:spcPts val="0"/>
                        </a:spcAft>
                        <a:tabLst>
                          <a:tab pos="4229100" algn="l"/>
                          <a:tab pos="4457700" algn="l"/>
                        </a:tabLst>
                      </a:pPr>
                      <a:endParaRPr lang="en-US" sz="800" dirty="0">
                        <a:solidFill>
                          <a:schemeClr val="tx1"/>
                        </a:solidFill>
                        <a:effectLst/>
                        <a:latin typeface="+mn-lt"/>
                        <a:ea typeface="Calibri"/>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pPr>
                      <a:r>
                        <a:rPr lang="en-US" sz="800" dirty="0" err="1">
                          <a:solidFill>
                            <a:schemeClr val="tx1"/>
                          </a:solidFill>
                          <a:effectLst/>
                          <a:latin typeface="+mn-lt"/>
                          <a:ea typeface="Times New Roman"/>
                          <a:cs typeface="Times New Roman"/>
                        </a:rPr>
                        <a:t>Persentase</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Kedatangan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dan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Keberangkatan</a:t>
                      </a:r>
                      <a:r>
                        <a:rPr lang="en-US" sz="800" dirty="0">
                          <a:solidFill>
                            <a:schemeClr val="tx1"/>
                          </a:solidFill>
                          <a:effectLst/>
                          <a:latin typeface="+mn-lt"/>
                          <a:ea typeface="Times New Roman"/>
                          <a:cs typeface="Times New Roman"/>
                        </a:rPr>
                        <a:t> KA </a:t>
                      </a:r>
                      <a:r>
                        <a:rPr lang="en-US" sz="800" dirty="0" err="1">
                          <a:solidFill>
                            <a:schemeClr val="tx1"/>
                          </a:solidFill>
                          <a:effectLst/>
                          <a:latin typeface="+mn-lt"/>
                          <a:ea typeface="Times New Roman"/>
                          <a:cs typeface="Times New Roman"/>
                        </a:rPr>
                        <a:t>tepat</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waktu</a:t>
                      </a:r>
                      <a:endParaRPr lang="en-US" sz="800" dirty="0">
                        <a:solidFill>
                          <a:schemeClr val="tx1"/>
                        </a:solidFill>
                        <a:effectLst/>
                        <a:latin typeface="+mn-lt"/>
                        <a:ea typeface="Times New Roman"/>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15000"/>
                        </a:lnSpc>
                        <a:spcAft>
                          <a:spcPts val="0"/>
                        </a:spcAft>
                      </a:pPr>
                      <a:r>
                        <a:rPr lang="en-US" sz="800" dirty="0" err="1">
                          <a:solidFill>
                            <a:schemeClr val="tx1"/>
                          </a:solidFill>
                          <a:effectLst/>
                          <a:latin typeface="+mn-lt"/>
                          <a:ea typeface="Times New Roman"/>
                          <a:cs typeface="Times New Roman"/>
                        </a:rPr>
                        <a:t>Perbandingan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antara</a:t>
                      </a:r>
                      <a:r>
                        <a:rPr lang="en-US" sz="800" dirty="0">
                          <a:solidFill>
                            <a:schemeClr val="tx1"/>
                          </a:solidFill>
                          <a:effectLst/>
                          <a:latin typeface="+mn-lt"/>
                          <a:ea typeface="Times New Roman"/>
                          <a:cs typeface="Times New Roman"/>
                        </a:rPr>
                        <a:t> </a:t>
                      </a:r>
                      <a:r>
                        <a:rPr lang="id-ID" sz="800" dirty="0">
                          <a:solidFill>
                            <a:schemeClr val="tx1"/>
                          </a:solidFill>
                          <a:effectLst/>
                          <a:latin typeface="+mn-lt"/>
                          <a:ea typeface="Times New Roman"/>
                          <a:cs typeface="Times New Roman"/>
                        </a:rPr>
                        <a:t>jumlah</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realisasi</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kedatangan</a:t>
                      </a:r>
                      <a:r>
                        <a:rPr lang="en-US" sz="800" dirty="0">
                          <a:solidFill>
                            <a:schemeClr val="tx1"/>
                          </a:solidFill>
                          <a:effectLst/>
                          <a:latin typeface="+mn-lt"/>
                          <a:ea typeface="Times New Roman"/>
                          <a:cs typeface="Times New Roman"/>
                        </a:rPr>
                        <a:t> dan </a:t>
                      </a:r>
                      <a:r>
                        <a:rPr lang="en-US" sz="800" dirty="0" err="1">
                          <a:solidFill>
                            <a:schemeClr val="tx1"/>
                          </a:solidFill>
                          <a:effectLst/>
                          <a:latin typeface="+mn-lt"/>
                          <a:ea typeface="Times New Roman"/>
                          <a:cs typeface="Times New Roman"/>
                        </a:rPr>
                        <a:t>keberangkatan</a:t>
                      </a:r>
                      <a:r>
                        <a:rPr lang="en-US" sz="800" dirty="0">
                          <a:solidFill>
                            <a:schemeClr val="tx1"/>
                          </a:solidFill>
                          <a:effectLst/>
                          <a:latin typeface="+mn-lt"/>
                          <a:ea typeface="Times New Roman"/>
                          <a:cs typeface="Times New Roman"/>
                        </a:rPr>
                        <a:t> KA </a:t>
                      </a:r>
                      <a:r>
                        <a:rPr lang="en-US" sz="800" dirty="0" err="1">
                          <a:solidFill>
                            <a:schemeClr val="tx1"/>
                          </a:solidFill>
                          <a:effectLst/>
                          <a:latin typeface="+mn-lt"/>
                          <a:ea typeface="Times New Roman"/>
                          <a:cs typeface="Times New Roman"/>
                        </a:rPr>
                        <a:t>tepat</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waktu</a:t>
                      </a:r>
                      <a:r>
                        <a:rPr lang="en-US" sz="800" dirty="0">
                          <a:solidFill>
                            <a:schemeClr val="tx1"/>
                          </a:solidFill>
                          <a:effectLst/>
                          <a:latin typeface="+mn-lt"/>
                          <a:ea typeface="Times New Roman"/>
                          <a:cs typeface="Times New Roman"/>
                        </a:rPr>
                        <a:t> dan </a:t>
                      </a:r>
                      <a:r>
                        <a:rPr lang="id-ID" sz="800" dirty="0">
                          <a:solidFill>
                            <a:schemeClr val="tx1"/>
                          </a:solidFill>
                          <a:effectLst/>
                          <a:latin typeface="+mn-lt"/>
                          <a:ea typeface="Times New Roman"/>
                          <a:cs typeface="Times New Roman"/>
                        </a:rPr>
                        <a:t>jumlah keseluruhan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kedatangan</a:t>
                      </a:r>
                      <a:r>
                        <a:rPr lang="en-US" sz="800" dirty="0">
                          <a:solidFill>
                            <a:schemeClr val="tx1"/>
                          </a:solidFill>
                          <a:effectLst/>
                          <a:latin typeface="+mn-lt"/>
                          <a:ea typeface="Times New Roman"/>
                          <a:cs typeface="Times New Roman"/>
                        </a:rPr>
                        <a:t> dan </a:t>
                      </a:r>
                      <a:r>
                        <a:rPr lang="en-US" sz="800" dirty="0" err="1">
                          <a:solidFill>
                            <a:schemeClr val="tx1"/>
                          </a:solidFill>
                          <a:effectLst/>
                          <a:latin typeface="+mn-lt"/>
                          <a:ea typeface="Times New Roman"/>
                          <a:cs typeface="Times New Roman"/>
                        </a:rPr>
                        <a:t>keberangkatan</a:t>
                      </a:r>
                      <a:r>
                        <a:rPr lang="en-US" sz="800" dirty="0">
                          <a:solidFill>
                            <a:schemeClr val="tx1"/>
                          </a:solidFill>
                          <a:effectLst/>
                          <a:latin typeface="+mn-lt"/>
                          <a:ea typeface="Times New Roman"/>
                          <a:cs typeface="Times New Roman"/>
                        </a:rPr>
                        <a:t> KA </a:t>
                      </a:r>
                    </a:p>
                    <a:p>
                      <a:pPr algn="just">
                        <a:lnSpc>
                          <a:spcPct val="115000"/>
                        </a:lnSpc>
                        <a:spcAft>
                          <a:spcPts val="0"/>
                        </a:spcAft>
                      </a:pPr>
                      <a:endParaRPr lang="en-US" sz="800" dirty="0">
                        <a:solidFill>
                          <a:schemeClr val="tx1"/>
                        </a:solidFill>
                        <a:effectLst/>
                        <a:latin typeface="+mn-lt"/>
                        <a:ea typeface="Times New Roman"/>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339641">
                <a:tc vMerge="1">
                  <a:txBody>
                    <a:bodyPr/>
                    <a:lstStyle/>
                    <a:p>
                      <a:pPr algn="ctr">
                        <a:lnSpc>
                          <a:spcPct val="115000"/>
                        </a:lnSpc>
                        <a:spcAft>
                          <a:spcPts val="0"/>
                        </a:spcAft>
                        <a:tabLst>
                          <a:tab pos="4229100" algn="l"/>
                          <a:tab pos="4457700" algn="l"/>
                        </a:tabLst>
                      </a:pPr>
                      <a:endParaRPr lang="en-US" sz="1200" dirty="0">
                        <a:effectLst/>
                        <a:latin typeface="Calibri"/>
                        <a:ea typeface="Calibri"/>
                        <a:cs typeface="Times New Roman"/>
                      </a:endParaRPr>
                    </a:p>
                  </a:txBody>
                  <a:tcPr marL="40686" marR="40686" marT="0" marB="0"/>
                </a:tc>
                <a:tc vMerge="1">
                  <a:txBody>
                    <a:bodyPr/>
                    <a:lstStyle/>
                    <a:p>
                      <a:pPr algn="ctr">
                        <a:lnSpc>
                          <a:spcPct val="115000"/>
                        </a:lnSpc>
                        <a:spcAft>
                          <a:spcPts val="0"/>
                        </a:spcAft>
                        <a:tabLst>
                          <a:tab pos="4229100" algn="l"/>
                          <a:tab pos="4457700" algn="l"/>
                        </a:tabLst>
                      </a:pPr>
                      <a:endParaRPr lang="en-US" sz="1200" dirty="0">
                        <a:effectLst/>
                        <a:latin typeface="Calibri"/>
                        <a:ea typeface="Calibri"/>
                        <a:cs typeface="Times New Roman"/>
                      </a:endParaRPr>
                    </a:p>
                  </a:txBody>
                  <a:tcPr marL="40686" marR="40686" marT="0" marB="0"/>
                </a:tc>
                <a:tc>
                  <a:txBody>
                    <a:bodyPr/>
                    <a:lstStyle/>
                    <a:p>
                      <a:pPr algn="ctr">
                        <a:lnSpc>
                          <a:spcPct val="115000"/>
                        </a:lnSpc>
                      </a:pPr>
                      <a:r>
                        <a:rPr lang="en-US" sz="800" dirty="0" err="1">
                          <a:effectLst/>
                          <a:latin typeface="+mn-lt"/>
                          <a:ea typeface="Times New Roman"/>
                          <a:cs typeface="Times New Roman"/>
                        </a:rPr>
                        <a:t>Pemenuhan</a:t>
                      </a:r>
                      <a:r>
                        <a:rPr lang="en-US" sz="800" dirty="0">
                          <a:effectLst/>
                          <a:latin typeface="+mn-lt"/>
                          <a:ea typeface="Times New Roman"/>
                          <a:cs typeface="Times New Roman"/>
                        </a:rPr>
                        <a:t> Target </a:t>
                      </a:r>
                      <a:r>
                        <a:rPr lang="en-US" sz="800" dirty="0" err="1">
                          <a:effectLst/>
                          <a:latin typeface="+mn-lt"/>
                          <a:ea typeface="Times New Roman"/>
                          <a:cs typeface="Times New Roman"/>
                        </a:rPr>
                        <a:t>Angkutan</a:t>
                      </a:r>
                      <a:r>
                        <a:rPr lang="en-US" sz="800" dirty="0">
                          <a:effectLst/>
                          <a:latin typeface="+mn-lt"/>
                          <a:ea typeface="Times New Roman"/>
                          <a:cs typeface="Times New Roman"/>
                        </a:rPr>
                        <a:t> </a:t>
                      </a:r>
                      <a:r>
                        <a:rPr lang="en-US" sz="800" dirty="0" err="1">
                          <a:effectLst/>
                          <a:latin typeface="+mn-lt"/>
                          <a:ea typeface="Times New Roman"/>
                          <a:cs typeface="Times New Roman"/>
                        </a:rPr>
                        <a:t>Kereta</a:t>
                      </a:r>
                      <a:r>
                        <a:rPr lang="en-US" sz="800" dirty="0">
                          <a:effectLst/>
                          <a:latin typeface="+mn-lt"/>
                          <a:ea typeface="Times New Roman"/>
                          <a:cs typeface="Times New Roman"/>
                        </a:rPr>
                        <a:t> </a:t>
                      </a:r>
                      <a:r>
                        <a:rPr lang="en-US" sz="800" dirty="0" err="1">
                          <a:effectLst/>
                          <a:latin typeface="+mn-lt"/>
                          <a:ea typeface="Times New Roman"/>
                          <a:cs typeface="Times New Roman"/>
                        </a:rPr>
                        <a:t>Api</a:t>
                      </a:r>
                      <a:endParaRPr lang="en-US" sz="800" dirty="0">
                        <a:effectLst/>
                        <a:latin typeface="+mn-lt"/>
                        <a:ea typeface="Times New Roman"/>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15000"/>
                        </a:lnSpc>
                        <a:spcAft>
                          <a:spcPts val="0"/>
                        </a:spcAft>
                      </a:pPr>
                      <a:r>
                        <a:rPr lang="en-US" sz="800" dirty="0" err="1">
                          <a:effectLst/>
                          <a:latin typeface="+mn-lt"/>
                        </a:rPr>
                        <a:t>Penjumlahan</a:t>
                      </a:r>
                      <a:r>
                        <a:rPr lang="en-US" sz="800" dirty="0">
                          <a:effectLst/>
                          <a:latin typeface="+mn-lt"/>
                        </a:rPr>
                        <a:t> </a:t>
                      </a:r>
                      <a:r>
                        <a:rPr lang="en-US" sz="800" dirty="0" err="1">
                          <a:effectLst/>
                          <a:latin typeface="+mn-lt"/>
                        </a:rPr>
                        <a:t>antara</a:t>
                      </a:r>
                      <a:r>
                        <a:rPr lang="en-US" sz="800" dirty="0">
                          <a:effectLst/>
                          <a:latin typeface="+mn-lt"/>
                        </a:rPr>
                        <a:t> </a:t>
                      </a:r>
                      <a:r>
                        <a:rPr lang="en-US" sz="800" dirty="0" err="1">
                          <a:effectLst/>
                          <a:latin typeface="+mn-lt"/>
                        </a:rPr>
                        <a:t>pemenuhan</a:t>
                      </a:r>
                      <a:r>
                        <a:rPr lang="en-US" sz="800" dirty="0">
                          <a:effectLst/>
                          <a:latin typeface="+mn-lt"/>
                        </a:rPr>
                        <a:t> </a:t>
                      </a:r>
                      <a:r>
                        <a:rPr lang="en-US" sz="800" dirty="0" err="1">
                          <a:effectLst/>
                          <a:latin typeface="+mn-lt"/>
                        </a:rPr>
                        <a:t>angkutan</a:t>
                      </a:r>
                      <a:r>
                        <a:rPr lang="en-US" sz="800" dirty="0">
                          <a:effectLst/>
                          <a:latin typeface="+mn-lt"/>
                        </a:rPr>
                        <a:t> </a:t>
                      </a:r>
                      <a:r>
                        <a:rPr lang="en-US" sz="800" dirty="0" err="1">
                          <a:effectLst/>
                          <a:latin typeface="+mn-lt"/>
                        </a:rPr>
                        <a:t>penumpang</a:t>
                      </a:r>
                      <a:r>
                        <a:rPr lang="en-US" sz="800" dirty="0">
                          <a:effectLst/>
                          <a:latin typeface="+mn-lt"/>
                        </a:rPr>
                        <a:t> </a:t>
                      </a:r>
                      <a:r>
                        <a:rPr lang="en-US" sz="800" dirty="0" err="1">
                          <a:effectLst/>
                          <a:latin typeface="+mn-lt"/>
                        </a:rPr>
                        <a:t>dan</a:t>
                      </a:r>
                      <a:r>
                        <a:rPr lang="en-US" sz="800" dirty="0">
                          <a:effectLst/>
                          <a:latin typeface="+mn-lt"/>
                        </a:rPr>
                        <a:t> </a:t>
                      </a:r>
                      <a:r>
                        <a:rPr lang="en-US" sz="800" dirty="0" err="1">
                          <a:effectLst/>
                          <a:latin typeface="+mn-lt"/>
                        </a:rPr>
                        <a:t>pemenuhan</a:t>
                      </a:r>
                      <a:r>
                        <a:rPr lang="en-US" sz="800" dirty="0">
                          <a:effectLst/>
                          <a:latin typeface="+mn-lt"/>
                        </a:rPr>
                        <a:t> </a:t>
                      </a:r>
                      <a:r>
                        <a:rPr lang="en-US" sz="800" dirty="0" err="1">
                          <a:effectLst/>
                          <a:latin typeface="+mn-lt"/>
                        </a:rPr>
                        <a:t>angkutan</a:t>
                      </a:r>
                      <a:r>
                        <a:rPr lang="en-US" sz="800" dirty="0">
                          <a:effectLst/>
                          <a:latin typeface="+mn-lt"/>
                        </a:rPr>
                        <a:t> </a:t>
                      </a:r>
                      <a:r>
                        <a:rPr lang="en-US" sz="800" dirty="0" err="1">
                          <a:effectLst/>
                          <a:latin typeface="+mn-lt"/>
                        </a:rPr>
                        <a:t>barang</a:t>
                      </a:r>
                      <a:r>
                        <a:rPr lang="en-US" sz="800" dirty="0">
                          <a:effectLst/>
                          <a:latin typeface="+mn-lt"/>
                        </a:rPr>
                        <a:t> </a:t>
                      </a:r>
                      <a:r>
                        <a:rPr lang="en-US" sz="800" dirty="0" err="1">
                          <a:effectLst/>
                          <a:latin typeface="+mn-lt"/>
                        </a:rPr>
                        <a:t>dengan</a:t>
                      </a:r>
                      <a:r>
                        <a:rPr lang="en-US" sz="800" dirty="0">
                          <a:effectLst/>
                          <a:latin typeface="+mn-lt"/>
                        </a:rPr>
                        <a:t> </a:t>
                      </a:r>
                      <a:r>
                        <a:rPr lang="en-US" sz="800" dirty="0" err="1">
                          <a:effectLst/>
                          <a:latin typeface="+mn-lt"/>
                        </a:rPr>
                        <a:t>bobot</a:t>
                      </a:r>
                      <a:r>
                        <a:rPr lang="en-US" sz="800" dirty="0">
                          <a:effectLst/>
                          <a:latin typeface="+mn-lt"/>
                        </a:rPr>
                        <a:t> </a:t>
                      </a:r>
                      <a:r>
                        <a:rPr lang="en-US" sz="800" dirty="0" err="1">
                          <a:effectLst/>
                          <a:latin typeface="+mn-lt"/>
                        </a:rPr>
                        <a:t>masing-masing</a:t>
                      </a:r>
                      <a:r>
                        <a:rPr lang="en-US" sz="800" dirty="0">
                          <a:effectLst/>
                          <a:latin typeface="+mn-lt"/>
                        </a:rPr>
                        <a:t> 50%</a:t>
                      </a:r>
                    </a:p>
                    <a:p>
                      <a:pPr>
                        <a:lnSpc>
                          <a:spcPct val="115000"/>
                        </a:lnSpc>
                        <a:spcAft>
                          <a:spcPts val="0"/>
                        </a:spcAft>
                      </a:pPr>
                      <a:endParaRPr lang="en-US" sz="800" dirty="0">
                        <a:effectLst/>
                        <a:latin typeface="+mn-lt"/>
                      </a:endParaRPr>
                    </a:p>
                    <a:p>
                      <a:pPr>
                        <a:lnSpc>
                          <a:spcPct val="115000"/>
                        </a:lnSpc>
                        <a:spcAft>
                          <a:spcPts val="0"/>
                        </a:spcAft>
                      </a:pPr>
                      <a:endParaRPr lang="en-US" sz="800" dirty="0">
                        <a:effectLst/>
                        <a:latin typeface="+mn-lt"/>
                      </a:endParaRPr>
                    </a:p>
                    <a:p>
                      <a:pPr>
                        <a:lnSpc>
                          <a:spcPct val="115000"/>
                        </a:lnSpc>
                        <a:spcAft>
                          <a:spcPts val="0"/>
                        </a:spcAft>
                      </a:pPr>
                      <a:r>
                        <a:rPr lang="en-US" sz="800" dirty="0" err="1">
                          <a:effectLst/>
                          <a:latin typeface="+mn-lt"/>
                        </a:rPr>
                        <a:t>Pemenuhan</a:t>
                      </a:r>
                      <a:r>
                        <a:rPr lang="en-US" sz="800" dirty="0">
                          <a:effectLst/>
                          <a:latin typeface="+mn-lt"/>
                        </a:rPr>
                        <a:t> target </a:t>
                      </a:r>
                      <a:r>
                        <a:rPr lang="en-US" sz="800" dirty="0" err="1">
                          <a:effectLst/>
                          <a:latin typeface="+mn-lt"/>
                        </a:rPr>
                        <a:t>angkutan</a:t>
                      </a:r>
                      <a:r>
                        <a:rPr lang="en-US" sz="800" dirty="0">
                          <a:effectLst/>
                          <a:latin typeface="+mn-lt"/>
                        </a:rPr>
                        <a:t> </a:t>
                      </a:r>
                      <a:r>
                        <a:rPr lang="en-US" sz="800" dirty="0" err="1">
                          <a:effectLst/>
                          <a:latin typeface="+mn-lt"/>
                        </a:rPr>
                        <a:t>penumpang</a:t>
                      </a:r>
                      <a:r>
                        <a:rPr lang="en-US" sz="800" dirty="0">
                          <a:effectLst/>
                          <a:latin typeface="+mn-lt"/>
                        </a:rPr>
                        <a:t> </a:t>
                      </a:r>
                      <a:r>
                        <a:rPr lang="en-US" sz="800" dirty="0" err="1">
                          <a:effectLst/>
                          <a:latin typeface="+mn-lt"/>
                        </a:rPr>
                        <a:t>diperoleh</a:t>
                      </a:r>
                      <a:r>
                        <a:rPr lang="en-US" sz="800" dirty="0">
                          <a:effectLst/>
                          <a:latin typeface="+mn-lt"/>
                        </a:rPr>
                        <a:t> </a:t>
                      </a:r>
                      <a:r>
                        <a:rPr lang="en-US" sz="800" dirty="0" err="1">
                          <a:effectLst/>
                          <a:latin typeface="+mn-lt"/>
                        </a:rPr>
                        <a:t>dari</a:t>
                      </a:r>
                      <a:r>
                        <a:rPr lang="en-US" sz="800" dirty="0">
                          <a:effectLst/>
                          <a:latin typeface="+mn-lt"/>
                        </a:rPr>
                        <a:t> </a:t>
                      </a:r>
                      <a:r>
                        <a:rPr lang="en-US" sz="800" dirty="0" err="1">
                          <a:effectLst/>
                          <a:latin typeface="+mn-lt"/>
                        </a:rPr>
                        <a:t>perbandingan</a:t>
                      </a:r>
                      <a:r>
                        <a:rPr lang="en-US" sz="800" dirty="0">
                          <a:effectLst/>
                          <a:latin typeface="+mn-lt"/>
                        </a:rPr>
                        <a:t> </a:t>
                      </a:r>
                      <a:r>
                        <a:rPr lang="en-US" sz="800" dirty="0" err="1">
                          <a:effectLst/>
                          <a:latin typeface="+mn-lt"/>
                        </a:rPr>
                        <a:t>antara</a:t>
                      </a:r>
                      <a:r>
                        <a:rPr lang="en-US" sz="800" dirty="0">
                          <a:effectLst/>
                          <a:latin typeface="+mn-lt"/>
                        </a:rPr>
                        <a:t> </a:t>
                      </a:r>
                      <a:r>
                        <a:rPr lang="en-US" sz="800" dirty="0" err="1">
                          <a:effectLst/>
                          <a:latin typeface="+mn-lt"/>
                        </a:rPr>
                        <a:t>jumlah</a:t>
                      </a:r>
                      <a:r>
                        <a:rPr lang="en-US" sz="800" dirty="0">
                          <a:effectLst/>
                          <a:latin typeface="+mn-lt"/>
                        </a:rPr>
                        <a:t> </a:t>
                      </a:r>
                      <a:r>
                        <a:rPr lang="en-US" sz="800" dirty="0" err="1">
                          <a:effectLst/>
                          <a:latin typeface="+mn-lt"/>
                        </a:rPr>
                        <a:t>akumulatif</a:t>
                      </a:r>
                      <a:r>
                        <a:rPr lang="en-US" sz="800" dirty="0">
                          <a:effectLst/>
                          <a:latin typeface="+mn-lt"/>
                        </a:rPr>
                        <a:t> </a:t>
                      </a:r>
                      <a:r>
                        <a:rPr lang="en-US" sz="800" dirty="0" err="1">
                          <a:effectLst/>
                          <a:latin typeface="+mn-lt"/>
                        </a:rPr>
                        <a:t>realisasi</a:t>
                      </a:r>
                      <a:r>
                        <a:rPr lang="en-US" sz="800" dirty="0">
                          <a:effectLst/>
                          <a:latin typeface="+mn-lt"/>
                        </a:rPr>
                        <a:t> </a:t>
                      </a:r>
                      <a:r>
                        <a:rPr lang="en-US" sz="800" dirty="0" err="1">
                          <a:effectLst/>
                          <a:latin typeface="+mn-lt"/>
                        </a:rPr>
                        <a:t>Angkutan</a:t>
                      </a:r>
                      <a:r>
                        <a:rPr lang="en-US" sz="800" dirty="0">
                          <a:effectLst/>
                          <a:latin typeface="+mn-lt"/>
                        </a:rPr>
                        <a:t> </a:t>
                      </a:r>
                      <a:r>
                        <a:rPr lang="en-US" sz="800" dirty="0" err="1">
                          <a:effectLst/>
                          <a:latin typeface="+mn-lt"/>
                        </a:rPr>
                        <a:t>Penumpang</a:t>
                      </a:r>
                      <a:r>
                        <a:rPr lang="en-US" sz="800" dirty="0">
                          <a:effectLst/>
                          <a:latin typeface="+mn-lt"/>
                        </a:rPr>
                        <a:t> </a:t>
                      </a:r>
                      <a:r>
                        <a:rPr lang="en-US" sz="800" dirty="0" err="1">
                          <a:effectLst/>
                          <a:latin typeface="+mn-lt"/>
                        </a:rPr>
                        <a:t>kereta</a:t>
                      </a:r>
                      <a:r>
                        <a:rPr lang="en-US" sz="800" dirty="0">
                          <a:effectLst/>
                          <a:latin typeface="+mn-lt"/>
                        </a:rPr>
                        <a:t> </a:t>
                      </a:r>
                      <a:r>
                        <a:rPr lang="en-US" sz="800" dirty="0" err="1">
                          <a:effectLst/>
                          <a:latin typeface="+mn-lt"/>
                        </a:rPr>
                        <a:t>api</a:t>
                      </a:r>
                      <a:r>
                        <a:rPr lang="en-US" sz="800" dirty="0">
                          <a:effectLst/>
                          <a:latin typeface="+mn-lt"/>
                        </a:rPr>
                        <a:t> </a:t>
                      </a:r>
                      <a:r>
                        <a:rPr lang="en-US" sz="800" dirty="0" err="1">
                          <a:effectLst/>
                          <a:latin typeface="+mn-lt"/>
                        </a:rPr>
                        <a:t>pada</a:t>
                      </a:r>
                      <a:r>
                        <a:rPr lang="en-US" sz="800" dirty="0">
                          <a:effectLst/>
                          <a:latin typeface="+mn-lt"/>
                        </a:rPr>
                        <a:t> </a:t>
                      </a:r>
                      <a:r>
                        <a:rPr lang="en-US" sz="800" dirty="0" err="1">
                          <a:effectLst/>
                          <a:latin typeface="+mn-lt"/>
                        </a:rPr>
                        <a:t>tahun</a:t>
                      </a:r>
                      <a:r>
                        <a:rPr lang="en-US" sz="800" dirty="0">
                          <a:effectLst/>
                          <a:latin typeface="+mn-lt"/>
                        </a:rPr>
                        <a:t> 2020 </a:t>
                      </a:r>
                      <a:r>
                        <a:rPr lang="en-US" sz="800" dirty="0" err="1">
                          <a:effectLst/>
                          <a:latin typeface="+mn-lt"/>
                        </a:rPr>
                        <a:t>s.d</a:t>
                      </a:r>
                      <a:r>
                        <a:rPr lang="en-US" sz="800" dirty="0">
                          <a:effectLst/>
                          <a:latin typeface="+mn-lt"/>
                        </a:rPr>
                        <a:t> </a:t>
                      </a:r>
                      <a:r>
                        <a:rPr lang="en-US" sz="800" dirty="0" err="1">
                          <a:effectLst/>
                          <a:latin typeface="+mn-lt"/>
                        </a:rPr>
                        <a:t>tahun</a:t>
                      </a:r>
                      <a:r>
                        <a:rPr lang="en-US" sz="800" dirty="0">
                          <a:effectLst/>
                          <a:latin typeface="+mn-lt"/>
                        </a:rPr>
                        <a:t> </a:t>
                      </a:r>
                      <a:r>
                        <a:rPr lang="en-US" sz="800" dirty="0" err="1">
                          <a:effectLst/>
                          <a:latin typeface="+mn-lt"/>
                        </a:rPr>
                        <a:t>berjalan</a:t>
                      </a:r>
                      <a:r>
                        <a:rPr lang="en-US" sz="800" dirty="0">
                          <a:effectLst/>
                          <a:latin typeface="+mn-lt"/>
                        </a:rPr>
                        <a:t> </a:t>
                      </a:r>
                      <a:r>
                        <a:rPr lang="en-US" sz="800" dirty="0" err="1">
                          <a:effectLst/>
                          <a:latin typeface="+mn-lt"/>
                        </a:rPr>
                        <a:t>dengan</a:t>
                      </a:r>
                      <a:r>
                        <a:rPr lang="en-US" sz="800" dirty="0">
                          <a:effectLst/>
                          <a:latin typeface="+mn-lt"/>
                        </a:rPr>
                        <a:t> Target </a:t>
                      </a:r>
                      <a:r>
                        <a:rPr lang="en-US" sz="800" dirty="0" err="1">
                          <a:effectLst/>
                          <a:latin typeface="+mn-lt"/>
                        </a:rPr>
                        <a:t>Pemenuhan</a:t>
                      </a:r>
                      <a:r>
                        <a:rPr lang="en-US" sz="800" dirty="0">
                          <a:effectLst/>
                          <a:latin typeface="+mn-lt"/>
                        </a:rPr>
                        <a:t> </a:t>
                      </a:r>
                      <a:r>
                        <a:rPr lang="en-US" sz="800" dirty="0" err="1">
                          <a:effectLst/>
                          <a:latin typeface="+mn-lt"/>
                        </a:rPr>
                        <a:t>Angkutan</a:t>
                      </a:r>
                      <a:r>
                        <a:rPr lang="en-US" sz="800" dirty="0">
                          <a:effectLst/>
                          <a:latin typeface="+mn-lt"/>
                        </a:rPr>
                        <a:t> </a:t>
                      </a:r>
                      <a:r>
                        <a:rPr lang="en-US" sz="800" dirty="0" err="1">
                          <a:effectLst/>
                          <a:latin typeface="+mn-lt"/>
                        </a:rPr>
                        <a:t>Penumpang</a:t>
                      </a:r>
                      <a:r>
                        <a:rPr lang="en-US" sz="800" dirty="0">
                          <a:effectLst/>
                          <a:latin typeface="+mn-lt"/>
                        </a:rPr>
                        <a:t> </a:t>
                      </a:r>
                      <a:r>
                        <a:rPr lang="en-US" sz="800" dirty="0" err="1">
                          <a:effectLst/>
                          <a:latin typeface="+mn-lt"/>
                        </a:rPr>
                        <a:t>Kereta</a:t>
                      </a:r>
                      <a:r>
                        <a:rPr lang="en-US" sz="800" dirty="0">
                          <a:effectLst/>
                          <a:latin typeface="+mn-lt"/>
                        </a:rPr>
                        <a:t> </a:t>
                      </a:r>
                      <a:r>
                        <a:rPr lang="en-US" sz="800" dirty="0" err="1">
                          <a:effectLst/>
                          <a:latin typeface="+mn-lt"/>
                        </a:rPr>
                        <a:t>Api</a:t>
                      </a:r>
                      <a:r>
                        <a:rPr lang="en-US" sz="800" dirty="0">
                          <a:effectLst/>
                          <a:latin typeface="+mn-lt"/>
                        </a:rPr>
                        <a:t> </a:t>
                      </a:r>
                      <a:r>
                        <a:rPr lang="en-US" sz="800" dirty="0" err="1">
                          <a:effectLst/>
                          <a:latin typeface="+mn-lt"/>
                        </a:rPr>
                        <a:t>s.d</a:t>
                      </a:r>
                      <a:r>
                        <a:rPr lang="en-US" sz="800" dirty="0">
                          <a:effectLst/>
                          <a:latin typeface="+mn-lt"/>
                        </a:rPr>
                        <a:t> 2024</a:t>
                      </a:r>
                    </a:p>
                    <a:p>
                      <a:pPr>
                        <a:lnSpc>
                          <a:spcPct val="115000"/>
                        </a:lnSpc>
                        <a:spcAft>
                          <a:spcPts val="0"/>
                        </a:spcAft>
                      </a:pPr>
                      <a:endParaRPr lang="en-US" sz="800" dirty="0">
                        <a:effectLst/>
                        <a:latin typeface="+mn-lt"/>
                      </a:endParaRPr>
                    </a:p>
                    <a:p>
                      <a:pPr>
                        <a:lnSpc>
                          <a:spcPct val="115000"/>
                        </a:lnSpc>
                        <a:spcAft>
                          <a:spcPts val="0"/>
                        </a:spcAft>
                      </a:pPr>
                      <a:endParaRPr lang="en-US" sz="800" dirty="0">
                        <a:effectLst/>
                        <a:latin typeface="+mn-lt"/>
                      </a:endParaRPr>
                    </a:p>
                    <a:p>
                      <a:pPr>
                        <a:lnSpc>
                          <a:spcPct val="115000"/>
                        </a:lnSpc>
                        <a:spcAft>
                          <a:spcPts val="0"/>
                        </a:spcAft>
                      </a:pPr>
                      <a:endParaRPr lang="en-US" sz="800" dirty="0">
                        <a:effectLst/>
                        <a:latin typeface="+mn-lt"/>
                      </a:endParaRPr>
                    </a:p>
                    <a:p>
                      <a:pPr>
                        <a:lnSpc>
                          <a:spcPct val="115000"/>
                        </a:lnSpc>
                        <a:spcAft>
                          <a:spcPts val="0"/>
                        </a:spcAft>
                      </a:pPr>
                      <a:endParaRPr lang="en-US" sz="800" dirty="0">
                        <a:effectLst/>
                        <a:latin typeface="+mn-lt"/>
                      </a:endParaRPr>
                    </a:p>
                    <a:p>
                      <a:pPr>
                        <a:lnSpc>
                          <a:spcPct val="115000"/>
                        </a:lnSpc>
                        <a:spcAft>
                          <a:spcPts val="0"/>
                        </a:spcAft>
                      </a:pPr>
                      <a:r>
                        <a:rPr lang="en-US" sz="800" dirty="0" err="1">
                          <a:effectLst/>
                          <a:latin typeface="+mn-lt"/>
                        </a:rPr>
                        <a:t>Pemenuhan</a:t>
                      </a:r>
                      <a:r>
                        <a:rPr lang="en-US" sz="800" dirty="0">
                          <a:effectLst/>
                          <a:latin typeface="+mn-lt"/>
                        </a:rPr>
                        <a:t> target </a:t>
                      </a:r>
                      <a:r>
                        <a:rPr lang="en-US" sz="800" dirty="0" err="1">
                          <a:effectLst/>
                          <a:latin typeface="+mn-lt"/>
                        </a:rPr>
                        <a:t>angkutan</a:t>
                      </a:r>
                      <a:r>
                        <a:rPr lang="en-US" sz="800" dirty="0">
                          <a:effectLst/>
                          <a:latin typeface="+mn-lt"/>
                        </a:rPr>
                        <a:t> </a:t>
                      </a:r>
                      <a:r>
                        <a:rPr lang="en-US" sz="800" dirty="0" err="1">
                          <a:effectLst/>
                          <a:latin typeface="+mn-lt"/>
                        </a:rPr>
                        <a:t>barang</a:t>
                      </a:r>
                      <a:r>
                        <a:rPr lang="en-US" sz="800" dirty="0">
                          <a:effectLst/>
                          <a:latin typeface="+mn-lt"/>
                        </a:rPr>
                        <a:t> </a:t>
                      </a:r>
                      <a:r>
                        <a:rPr lang="en-US" sz="800" dirty="0" err="1">
                          <a:effectLst/>
                          <a:latin typeface="+mn-lt"/>
                        </a:rPr>
                        <a:t>diperoleh</a:t>
                      </a:r>
                      <a:r>
                        <a:rPr lang="en-US" sz="800" dirty="0">
                          <a:effectLst/>
                          <a:latin typeface="+mn-lt"/>
                        </a:rPr>
                        <a:t> </a:t>
                      </a:r>
                      <a:r>
                        <a:rPr lang="en-US" sz="800" dirty="0" err="1">
                          <a:effectLst/>
                          <a:latin typeface="+mn-lt"/>
                        </a:rPr>
                        <a:t>dari</a:t>
                      </a:r>
                      <a:r>
                        <a:rPr lang="en-US" sz="800" dirty="0">
                          <a:effectLst/>
                          <a:latin typeface="+mn-lt"/>
                        </a:rPr>
                        <a:t> </a:t>
                      </a:r>
                      <a:r>
                        <a:rPr lang="en-US" sz="800" dirty="0" err="1">
                          <a:effectLst/>
                          <a:latin typeface="+mn-lt"/>
                        </a:rPr>
                        <a:t>perbandingan</a:t>
                      </a:r>
                      <a:r>
                        <a:rPr lang="en-US" sz="800" dirty="0">
                          <a:effectLst/>
                          <a:latin typeface="+mn-lt"/>
                        </a:rPr>
                        <a:t> </a:t>
                      </a:r>
                      <a:r>
                        <a:rPr lang="en-US" sz="800" dirty="0" err="1">
                          <a:effectLst/>
                          <a:latin typeface="+mn-lt"/>
                        </a:rPr>
                        <a:t>antara</a:t>
                      </a:r>
                      <a:r>
                        <a:rPr lang="en-US" sz="800" dirty="0">
                          <a:effectLst/>
                          <a:latin typeface="+mn-lt"/>
                        </a:rPr>
                        <a:t> </a:t>
                      </a:r>
                      <a:r>
                        <a:rPr lang="en-US" sz="800" dirty="0" err="1">
                          <a:effectLst/>
                          <a:latin typeface="+mn-lt"/>
                        </a:rPr>
                        <a:t>jumlah</a:t>
                      </a:r>
                      <a:r>
                        <a:rPr lang="en-US" sz="800" dirty="0">
                          <a:effectLst/>
                          <a:latin typeface="+mn-lt"/>
                        </a:rPr>
                        <a:t> </a:t>
                      </a:r>
                      <a:r>
                        <a:rPr lang="en-US" sz="800" dirty="0" err="1">
                          <a:effectLst/>
                          <a:latin typeface="+mn-lt"/>
                        </a:rPr>
                        <a:t>akumulatif</a:t>
                      </a:r>
                      <a:r>
                        <a:rPr lang="en-US" sz="800" dirty="0">
                          <a:effectLst/>
                          <a:latin typeface="+mn-lt"/>
                        </a:rPr>
                        <a:t> </a:t>
                      </a:r>
                      <a:r>
                        <a:rPr lang="en-US" sz="800" dirty="0" err="1">
                          <a:effectLst/>
                          <a:latin typeface="+mn-lt"/>
                        </a:rPr>
                        <a:t>realisasi</a:t>
                      </a:r>
                      <a:r>
                        <a:rPr lang="en-US" sz="800" dirty="0">
                          <a:effectLst/>
                          <a:latin typeface="+mn-lt"/>
                        </a:rPr>
                        <a:t> </a:t>
                      </a:r>
                      <a:r>
                        <a:rPr lang="en-US" sz="800" dirty="0" err="1">
                          <a:effectLst/>
                          <a:latin typeface="+mn-lt"/>
                        </a:rPr>
                        <a:t>Angkutan</a:t>
                      </a:r>
                      <a:r>
                        <a:rPr lang="en-US" sz="800" dirty="0">
                          <a:effectLst/>
                          <a:latin typeface="+mn-lt"/>
                        </a:rPr>
                        <a:t> </a:t>
                      </a:r>
                      <a:r>
                        <a:rPr lang="en-US" sz="800" dirty="0" err="1">
                          <a:effectLst/>
                          <a:latin typeface="+mn-lt"/>
                        </a:rPr>
                        <a:t>Barang</a:t>
                      </a:r>
                      <a:r>
                        <a:rPr lang="en-US" sz="800" dirty="0">
                          <a:effectLst/>
                          <a:latin typeface="+mn-lt"/>
                        </a:rPr>
                        <a:t> </a:t>
                      </a:r>
                      <a:r>
                        <a:rPr lang="en-US" sz="800" dirty="0" err="1">
                          <a:effectLst/>
                          <a:latin typeface="+mn-lt"/>
                        </a:rPr>
                        <a:t>Kereta</a:t>
                      </a:r>
                      <a:r>
                        <a:rPr lang="en-US" sz="800" dirty="0">
                          <a:effectLst/>
                          <a:latin typeface="+mn-lt"/>
                        </a:rPr>
                        <a:t> </a:t>
                      </a:r>
                      <a:r>
                        <a:rPr lang="en-US" sz="800" dirty="0" err="1">
                          <a:effectLst/>
                          <a:latin typeface="+mn-lt"/>
                        </a:rPr>
                        <a:t>Api</a:t>
                      </a:r>
                      <a:r>
                        <a:rPr lang="en-US" sz="800" dirty="0">
                          <a:effectLst/>
                          <a:latin typeface="+mn-lt"/>
                        </a:rPr>
                        <a:t> </a:t>
                      </a:r>
                      <a:r>
                        <a:rPr lang="en-US" sz="800" dirty="0" err="1">
                          <a:effectLst/>
                          <a:latin typeface="+mn-lt"/>
                        </a:rPr>
                        <a:t>pada</a:t>
                      </a:r>
                      <a:r>
                        <a:rPr lang="en-US" sz="800" dirty="0">
                          <a:effectLst/>
                          <a:latin typeface="+mn-lt"/>
                        </a:rPr>
                        <a:t> </a:t>
                      </a:r>
                      <a:r>
                        <a:rPr lang="en-US" sz="800" dirty="0" err="1">
                          <a:effectLst/>
                          <a:latin typeface="+mn-lt"/>
                        </a:rPr>
                        <a:t>tahun</a:t>
                      </a:r>
                      <a:r>
                        <a:rPr lang="en-US" sz="800" dirty="0">
                          <a:effectLst/>
                          <a:latin typeface="+mn-lt"/>
                        </a:rPr>
                        <a:t> 2020 </a:t>
                      </a:r>
                      <a:r>
                        <a:rPr lang="en-US" sz="800" dirty="0" err="1">
                          <a:effectLst/>
                          <a:latin typeface="+mn-lt"/>
                        </a:rPr>
                        <a:t>s.d</a:t>
                      </a:r>
                      <a:r>
                        <a:rPr lang="en-US" sz="800" dirty="0">
                          <a:effectLst/>
                          <a:latin typeface="+mn-lt"/>
                        </a:rPr>
                        <a:t> </a:t>
                      </a:r>
                      <a:r>
                        <a:rPr lang="en-US" sz="800" dirty="0" err="1">
                          <a:effectLst/>
                          <a:latin typeface="+mn-lt"/>
                        </a:rPr>
                        <a:t>tahun</a:t>
                      </a:r>
                      <a:r>
                        <a:rPr lang="en-US" sz="800" dirty="0">
                          <a:effectLst/>
                          <a:latin typeface="+mn-lt"/>
                        </a:rPr>
                        <a:t> </a:t>
                      </a:r>
                      <a:r>
                        <a:rPr lang="en-US" sz="800" dirty="0" err="1">
                          <a:effectLst/>
                          <a:latin typeface="+mn-lt"/>
                        </a:rPr>
                        <a:t>berjalan</a:t>
                      </a:r>
                      <a:r>
                        <a:rPr lang="en-US" sz="800" dirty="0">
                          <a:effectLst/>
                          <a:latin typeface="+mn-lt"/>
                        </a:rPr>
                        <a:t> </a:t>
                      </a:r>
                      <a:r>
                        <a:rPr lang="en-US" sz="800" dirty="0" err="1">
                          <a:effectLst/>
                          <a:latin typeface="+mn-lt"/>
                        </a:rPr>
                        <a:t>dengan</a:t>
                      </a:r>
                      <a:r>
                        <a:rPr lang="en-US" sz="800" dirty="0">
                          <a:effectLst/>
                          <a:latin typeface="+mn-lt"/>
                        </a:rPr>
                        <a:t> Target </a:t>
                      </a:r>
                      <a:r>
                        <a:rPr lang="en-US" sz="800" dirty="0" err="1">
                          <a:effectLst/>
                          <a:latin typeface="+mn-lt"/>
                        </a:rPr>
                        <a:t>Pemenuhan</a:t>
                      </a:r>
                      <a:r>
                        <a:rPr lang="en-US" sz="800" dirty="0">
                          <a:effectLst/>
                          <a:latin typeface="+mn-lt"/>
                        </a:rPr>
                        <a:t> </a:t>
                      </a:r>
                      <a:r>
                        <a:rPr lang="en-US" sz="800" dirty="0" err="1">
                          <a:effectLst/>
                          <a:latin typeface="+mn-lt"/>
                        </a:rPr>
                        <a:t>Angkutan</a:t>
                      </a:r>
                      <a:r>
                        <a:rPr lang="en-US" sz="800" dirty="0">
                          <a:effectLst/>
                          <a:latin typeface="+mn-lt"/>
                        </a:rPr>
                        <a:t> </a:t>
                      </a:r>
                      <a:r>
                        <a:rPr lang="en-US" sz="800" dirty="0" err="1">
                          <a:effectLst/>
                          <a:latin typeface="+mn-lt"/>
                        </a:rPr>
                        <a:t>Barang</a:t>
                      </a:r>
                      <a:r>
                        <a:rPr lang="en-US" sz="800" dirty="0">
                          <a:effectLst/>
                          <a:latin typeface="+mn-lt"/>
                        </a:rPr>
                        <a:t> </a:t>
                      </a:r>
                      <a:r>
                        <a:rPr lang="en-US" sz="800" dirty="0" err="1">
                          <a:effectLst/>
                          <a:latin typeface="+mn-lt"/>
                        </a:rPr>
                        <a:t>Kereta</a:t>
                      </a:r>
                      <a:r>
                        <a:rPr lang="en-US" sz="800" dirty="0">
                          <a:effectLst/>
                          <a:latin typeface="+mn-lt"/>
                        </a:rPr>
                        <a:t> </a:t>
                      </a:r>
                      <a:r>
                        <a:rPr lang="en-US" sz="800" dirty="0" err="1">
                          <a:effectLst/>
                          <a:latin typeface="+mn-lt"/>
                        </a:rPr>
                        <a:t>Api</a:t>
                      </a:r>
                      <a:r>
                        <a:rPr lang="en-US" sz="800" dirty="0">
                          <a:effectLst/>
                          <a:latin typeface="+mn-lt"/>
                        </a:rPr>
                        <a:t> </a:t>
                      </a:r>
                      <a:r>
                        <a:rPr lang="en-US" sz="800" dirty="0" err="1">
                          <a:effectLst/>
                          <a:latin typeface="+mn-lt"/>
                        </a:rPr>
                        <a:t>s.d</a:t>
                      </a:r>
                      <a:r>
                        <a:rPr lang="en-US" sz="800" dirty="0">
                          <a:effectLst/>
                          <a:latin typeface="+mn-lt"/>
                        </a:rPr>
                        <a:t> 2024</a:t>
                      </a:r>
                    </a:p>
                    <a:p>
                      <a:pPr>
                        <a:lnSpc>
                          <a:spcPct val="115000"/>
                        </a:lnSpc>
                        <a:spcAft>
                          <a:spcPts val="0"/>
                        </a:spcAft>
                      </a:pPr>
                      <a:endParaRPr lang="en-US" sz="800" dirty="0">
                        <a:effectLst/>
                        <a:latin typeface="+mn-lt"/>
                      </a:endParaRPr>
                    </a:p>
                    <a:p>
                      <a:pPr>
                        <a:lnSpc>
                          <a:spcPct val="115000"/>
                        </a:lnSpc>
                        <a:spcAft>
                          <a:spcPts val="0"/>
                        </a:spcAft>
                      </a:pPr>
                      <a:endParaRPr lang="en-US" sz="800" dirty="0">
                        <a:effectLst/>
                        <a:latin typeface="+mn-lt"/>
                      </a:endParaRPr>
                    </a:p>
                    <a:p>
                      <a:pPr>
                        <a:lnSpc>
                          <a:spcPct val="115000"/>
                        </a:lnSpc>
                        <a:spcAft>
                          <a:spcPts val="0"/>
                        </a:spcAft>
                      </a:pPr>
                      <a:endParaRPr lang="en-US" sz="800" dirty="0">
                        <a:effectLst/>
                        <a:latin typeface="+mn-lt"/>
                      </a:endParaRPr>
                    </a:p>
                    <a:p>
                      <a:pPr>
                        <a:lnSpc>
                          <a:spcPct val="115000"/>
                        </a:lnSpc>
                        <a:spcAft>
                          <a:spcPts val="0"/>
                        </a:spcAft>
                      </a:pPr>
                      <a:endParaRPr lang="en-US" sz="800" dirty="0">
                        <a:effectLst/>
                        <a:latin typeface="+mn-lt"/>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sp>
        <p:nvSpPr>
          <p:cNvPr id="3" name="Text Box 117"/>
          <p:cNvSpPr txBox="1">
            <a:spLocks noChangeArrowheads="1"/>
          </p:cNvSpPr>
          <p:nvPr/>
        </p:nvSpPr>
        <p:spPr bwMode="auto">
          <a:xfrm>
            <a:off x="3470931" y="1821236"/>
            <a:ext cx="392748" cy="177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6698" tIns="28349" rIns="56698" bIns="28349" numCol="1" anchor="t" anchorCtr="0" compatLnSpc="1">
            <a:prstTxWarp prst="textNoShape">
              <a:avLst/>
            </a:prstTxWarp>
          </a:bodyPr>
          <a:lstStyle/>
          <a:p>
            <a:pPr defTabSz="567019" fontAlgn="base">
              <a:spcBef>
                <a:spcPct val="0"/>
              </a:spcBef>
              <a:spcAft>
                <a:spcPct val="0"/>
              </a:spcAft>
            </a:pPr>
            <a:endParaRPr lang="en-US" altLang="en-US" sz="1116">
              <a:latin typeface="Arial" pitchFamily="34" charset="0"/>
              <a:cs typeface="Arial" pitchFamily="34" charset="0"/>
            </a:endParaRPr>
          </a:p>
        </p:txBody>
      </p:sp>
      <p:sp>
        <p:nvSpPr>
          <p:cNvPr id="27" name="TextBox 2"/>
          <p:cNvSpPr txBox="1">
            <a:spLocks noChangeArrowheads="1"/>
          </p:cNvSpPr>
          <p:nvPr/>
        </p:nvSpPr>
        <p:spPr bwMode="auto">
          <a:xfrm>
            <a:off x="2648839" y="1803518"/>
            <a:ext cx="206710" cy="183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6698" tIns="28349" rIns="56698" bIns="28349" numCol="1" anchor="t" anchorCtr="0" compatLnSpc="1">
            <a:prstTxWarp prst="textNoShape">
              <a:avLst/>
            </a:prstTxWarp>
          </a:bodyPr>
          <a:lstStyle/>
          <a:p>
            <a:pPr defTabSz="567019" fontAlgn="base">
              <a:spcBef>
                <a:spcPct val="0"/>
              </a:spcBef>
              <a:spcAft>
                <a:spcPct val="0"/>
              </a:spcAft>
            </a:pPr>
            <a:endParaRPr lang="en-US" altLang="en-US" sz="1116">
              <a:latin typeface="Arial" pitchFamily="34" charset="0"/>
              <a:cs typeface="Arial" pitchFamily="34" charset="0"/>
            </a:endParaRP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2942" y="1258405"/>
            <a:ext cx="3266514" cy="740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0931" y="2423320"/>
            <a:ext cx="2957165" cy="567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70931" y="3166501"/>
            <a:ext cx="3120938" cy="680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5174" y="4082203"/>
            <a:ext cx="2927204" cy="782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itle 1">
            <a:extLst>
              <a:ext uri="{FF2B5EF4-FFF2-40B4-BE49-F238E27FC236}">
                <a16:creationId xmlns:a16="http://schemas.microsoft.com/office/drawing/2014/main" id="{3D64704E-C80D-4E75-A591-22FBA0C1D5FD}"/>
              </a:ext>
            </a:extLst>
          </p:cNvPr>
          <p:cNvSpPr txBox="1">
            <a:spLocks/>
          </p:cNvSpPr>
          <p:nvPr/>
        </p:nvSpPr>
        <p:spPr>
          <a:xfrm>
            <a:off x="163039" y="311720"/>
            <a:ext cx="6826599" cy="338554"/>
          </a:xfrm>
          <a:prstGeom prst="rect">
            <a:avLst/>
          </a:prstGeom>
        </p:spPr>
        <p:txBody>
          <a:bodyPr wrap="square" anchor="ctr">
            <a:spAutoFit/>
          </a:bodyPr>
          <a:lstStyle>
            <a:defPPr>
              <a:defRPr lang="en-US"/>
            </a:defPPr>
            <a:lvl1pPr defTabSz="914377">
              <a:defRPr b="1">
                <a:solidFill>
                  <a:prstClr val="black"/>
                </a:solidFill>
                <a:latin typeface="Arial" panose="020B0604020202020204" pitchFamily="34" charset="0"/>
                <a:ea typeface="Times New Roman" panose="02020603050405020304" pitchFamily="18" charset="0"/>
              </a:defRPr>
            </a:lvl1pPr>
          </a:lstStyle>
          <a:p>
            <a:pPr lvl="0"/>
            <a:r>
              <a:rPr lang="id-ID" sz="1600" dirty="0"/>
              <a:t>Lanjutan... (</a:t>
            </a:r>
            <a:r>
              <a:rPr lang="en-US" sz="1600" dirty="0"/>
              <a:t>KAMUS INDIKATOR KINERJA </a:t>
            </a:r>
            <a:r>
              <a:rPr lang="id-ID" sz="1600" dirty="0"/>
              <a:t>KEGIATAN DIT. LLAKA)</a:t>
            </a:r>
            <a:endParaRPr lang="en-ID" sz="1600" dirty="0"/>
          </a:p>
        </p:txBody>
      </p:sp>
      <p:pic>
        <p:nvPicPr>
          <p:cNvPr id="6" name="Picture 5">
            <a:extLst>
              <a:ext uri="{FF2B5EF4-FFF2-40B4-BE49-F238E27FC236}">
                <a16:creationId xmlns:a16="http://schemas.microsoft.com/office/drawing/2014/main" id="{6ABC50EB-E785-4F2E-A740-ED6646C0A03D}"/>
              </a:ext>
            </a:extLst>
          </p:cNvPr>
          <p:cNvPicPr>
            <a:picLocks noChangeAspect="1"/>
          </p:cNvPicPr>
          <p:nvPr/>
        </p:nvPicPr>
        <p:blipFill>
          <a:blip r:embed="rId6"/>
          <a:stretch>
            <a:fillRect/>
          </a:stretch>
        </p:blipFill>
        <p:spPr>
          <a:xfrm>
            <a:off x="3261498" y="1575858"/>
            <a:ext cx="3916572" cy="585291"/>
          </a:xfrm>
          <a:prstGeom prst="rect">
            <a:avLst/>
          </a:prstGeom>
        </p:spPr>
      </p:pic>
      <p:sp>
        <p:nvSpPr>
          <p:cNvPr id="12" name="Slide Number Placeholder 2">
            <a:extLst>
              <a:ext uri="{FF2B5EF4-FFF2-40B4-BE49-F238E27FC236}">
                <a16:creationId xmlns:a16="http://schemas.microsoft.com/office/drawing/2014/main" id="{CDC0CB51-92E0-4F08-95FA-A5FE9421C64A}"/>
              </a:ext>
            </a:extLst>
          </p:cNvPr>
          <p:cNvSpPr>
            <a:spLocks noGrp="1"/>
          </p:cNvSpPr>
          <p:nvPr/>
        </p:nvSpPr>
        <p:spPr>
          <a:xfrm>
            <a:off x="7113276" y="5006975"/>
            <a:ext cx="446405" cy="251460"/>
          </a:xfrm>
          <a:prstGeom prst="rect">
            <a:avLst/>
          </a:prstGeom>
          <a:solidFill>
            <a:srgbClr val="F9BE19"/>
          </a:solidFill>
        </p:spPr>
        <p:txBody>
          <a:bodyPr vert="horz" lIns="91365" tIns="45684" rIns="91365" bIns="45684"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32">
              <a:defRPr/>
            </a:pPr>
            <a:fld id="{05502A5B-6024-440D-A5A9-5A109256076E}" type="slidenum">
              <a:rPr lang="en-US" b="1">
                <a:solidFill>
                  <a:schemeClr val="tx1"/>
                </a:solidFill>
                <a:latin typeface="Calibri" panose="020F0502020204030204"/>
              </a:rPr>
              <a:pPr defTabSz="913632">
                <a:defRPr/>
              </a:pPr>
              <a:t>43</a:t>
            </a:fld>
            <a:endParaRPr lang="en-US" b="1">
              <a:solidFill>
                <a:schemeClr val="tx1"/>
              </a:solidFill>
              <a:latin typeface="Calibri" panose="020F0502020204030204"/>
            </a:endParaRPr>
          </a:p>
        </p:txBody>
      </p:sp>
    </p:spTree>
    <p:extLst>
      <p:ext uri="{BB962C8B-B14F-4D97-AF65-F5344CB8AC3E}">
        <p14:creationId xmlns:p14="http://schemas.microsoft.com/office/powerpoint/2010/main" val="2942209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80055" y="1001454"/>
          <a:ext cx="6940069" cy="3580636"/>
        </p:xfrm>
        <a:graphic>
          <a:graphicData uri="http://schemas.openxmlformats.org/drawingml/2006/table">
            <a:tbl>
              <a:tblPr firstRow="1" firstCol="1" bandRow="1">
                <a:tableStyleId>{21E4AEA4-8DFA-4A89-87EB-49C32662AFE0}</a:tableStyleId>
              </a:tblPr>
              <a:tblGrid>
                <a:gridCol w="332794">
                  <a:extLst>
                    <a:ext uri="{9D8B030D-6E8A-4147-A177-3AD203B41FA5}">
                      <a16:colId xmlns:a16="http://schemas.microsoft.com/office/drawing/2014/main" val="20000"/>
                    </a:ext>
                  </a:extLst>
                </a:gridCol>
                <a:gridCol w="1138416">
                  <a:extLst>
                    <a:ext uri="{9D8B030D-6E8A-4147-A177-3AD203B41FA5}">
                      <a16:colId xmlns:a16="http://schemas.microsoft.com/office/drawing/2014/main" val="20001"/>
                    </a:ext>
                  </a:extLst>
                </a:gridCol>
                <a:gridCol w="1361634">
                  <a:extLst>
                    <a:ext uri="{9D8B030D-6E8A-4147-A177-3AD203B41FA5}">
                      <a16:colId xmlns:a16="http://schemas.microsoft.com/office/drawing/2014/main" val="20002"/>
                    </a:ext>
                  </a:extLst>
                </a:gridCol>
                <a:gridCol w="4107225">
                  <a:extLst>
                    <a:ext uri="{9D8B030D-6E8A-4147-A177-3AD203B41FA5}">
                      <a16:colId xmlns:a16="http://schemas.microsoft.com/office/drawing/2014/main" val="20003"/>
                    </a:ext>
                  </a:extLst>
                </a:gridCol>
              </a:tblGrid>
              <a:tr h="276834">
                <a:tc>
                  <a:txBody>
                    <a:bodyPr/>
                    <a:lstStyle/>
                    <a:p>
                      <a:pPr algn="ctr">
                        <a:lnSpc>
                          <a:spcPct val="107000"/>
                        </a:lnSpc>
                        <a:spcAft>
                          <a:spcPts val="0"/>
                        </a:spcAft>
                      </a:pPr>
                      <a:r>
                        <a:rPr lang="en-ID" sz="800" dirty="0">
                          <a:effectLst/>
                          <a:latin typeface="+mn-lt"/>
                        </a:rPr>
                        <a:t>NO</a:t>
                      </a:r>
                      <a:endParaRPr lang="en-US" sz="800" dirty="0">
                        <a:effectLst/>
                        <a:latin typeface="+mn-lt"/>
                        <a:ea typeface="Calibri"/>
                        <a:cs typeface="Times New Roman"/>
                      </a:endParaRPr>
                    </a:p>
                  </a:txBody>
                  <a:tcPr marL="25227" marR="252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n-ID" sz="800" dirty="0">
                          <a:effectLst/>
                          <a:latin typeface="+mn-lt"/>
                        </a:rPr>
                        <a:t>SASARAN KEGIATAN</a:t>
                      </a:r>
                      <a:endParaRPr lang="en-US" sz="800" dirty="0">
                        <a:effectLst/>
                        <a:latin typeface="+mn-lt"/>
                        <a:ea typeface="Calibri"/>
                        <a:cs typeface="Times New Roman"/>
                      </a:endParaRPr>
                    </a:p>
                  </a:txBody>
                  <a:tcPr marL="25227" marR="252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n-ID" sz="800" dirty="0">
                          <a:effectLst/>
                          <a:latin typeface="+mn-lt"/>
                        </a:rPr>
                        <a:t>INDIKATOR </a:t>
                      </a:r>
                    </a:p>
                    <a:p>
                      <a:pPr algn="ctr">
                        <a:lnSpc>
                          <a:spcPct val="107000"/>
                        </a:lnSpc>
                        <a:spcAft>
                          <a:spcPts val="0"/>
                        </a:spcAft>
                      </a:pPr>
                      <a:r>
                        <a:rPr lang="en-ID" sz="800" dirty="0">
                          <a:effectLst/>
                          <a:latin typeface="+mn-lt"/>
                        </a:rPr>
                        <a:t>KINERJA KEGIATAN</a:t>
                      </a:r>
                      <a:endParaRPr lang="en-US" sz="800" dirty="0">
                        <a:effectLst/>
                        <a:latin typeface="+mn-lt"/>
                        <a:ea typeface="Calibri"/>
                        <a:cs typeface="Times New Roman"/>
                      </a:endParaRPr>
                    </a:p>
                  </a:txBody>
                  <a:tcPr marL="25227" marR="252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n-ID" sz="800" dirty="0">
                          <a:effectLst/>
                          <a:latin typeface="+mn-lt"/>
                        </a:rPr>
                        <a:t>TATA CARA PERHITUNGAN</a:t>
                      </a:r>
                      <a:endParaRPr lang="en-US" sz="800" dirty="0">
                        <a:effectLst/>
                        <a:latin typeface="+mn-lt"/>
                        <a:ea typeface="Calibri"/>
                        <a:cs typeface="Times New Roman"/>
                      </a:endParaRPr>
                    </a:p>
                  </a:txBody>
                  <a:tcPr marL="25227" marR="252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892875">
                <a:tc>
                  <a:txBody>
                    <a:bodyPr/>
                    <a:lstStyle/>
                    <a:p>
                      <a:pPr algn="ctr">
                        <a:lnSpc>
                          <a:spcPct val="115000"/>
                        </a:lnSpc>
                        <a:spcAft>
                          <a:spcPts val="0"/>
                        </a:spcAft>
                        <a:tabLst>
                          <a:tab pos="4229100" algn="l"/>
                          <a:tab pos="4457700" algn="l"/>
                        </a:tabLst>
                      </a:pPr>
                      <a:endParaRPr lang="en-US" sz="800" dirty="0">
                        <a:solidFill>
                          <a:schemeClr val="tx1"/>
                        </a:solidFill>
                        <a:effectLst/>
                        <a:latin typeface="+mn-lt"/>
                        <a:ea typeface="Calibri"/>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tabLst>
                          <a:tab pos="4229100" algn="l"/>
                          <a:tab pos="4457700" algn="l"/>
                        </a:tabLst>
                      </a:pPr>
                      <a:endParaRPr lang="en-US" sz="800" dirty="0">
                        <a:solidFill>
                          <a:schemeClr val="tx1"/>
                        </a:solidFill>
                        <a:effectLst/>
                        <a:latin typeface="+mn-lt"/>
                        <a:ea typeface="Calibri"/>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pPr>
                      <a:r>
                        <a:rPr lang="en-US" sz="800" dirty="0" err="1">
                          <a:solidFill>
                            <a:schemeClr val="tx1"/>
                          </a:solidFill>
                          <a:effectLst/>
                          <a:latin typeface="+mn-lt"/>
                          <a:ea typeface="Times New Roman"/>
                          <a:cs typeface="Times New Roman"/>
                        </a:rPr>
                        <a:t>Pemenuhan</a:t>
                      </a:r>
                      <a:r>
                        <a:rPr lang="en-US" sz="800" dirty="0">
                          <a:solidFill>
                            <a:schemeClr val="tx1"/>
                          </a:solidFill>
                          <a:effectLst/>
                          <a:latin typeface="+mn-lt"/>
                          <a:ea typeface="Times New Roman"/>
                          <a:cs typeface="Times New Roman"/>
                        </a:rPr>
                        <a:t> NSPK </a:t>
                      </a:r>
                      <a:r>
                        <a:rPr lang="en-US" sz="800" dirty="0" err="1">
                          <a:solidFill>
                            <a:schemeClr val="tx1"/>
                          </a:solidFill>
                          <a:effectLst/>
                          <a:latin typeface="+mn-lt"/>
                          <a:ea typeface="Times New Roman"/>
                          <a:cs typeface="Times New Roman"/>
                        </a:rPr>
                        <a:t>Bidang</a:t>
                      </a:r>
                      <a:r>
                        <a:rPr lang="en-US" sz="800" dirty="0">
                          <a:solidFill>
                            <a:schemeClr val="tx1"/>
                          </a:solidFill>
                          <a:effectLst/>
                          <a:latin typeface="+mn-lt"/>
                          <a:ea typeface="Times New Roman"/>
                          <a:cs typeface="Times New Roman"/>
                        </a:rPr>
                        <a:t> LLAKA</a:t>
                      </a: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15000"/>
                        </a:lnSpc>
                        <a:spcAft>
                          <a:spcPts val="0"/>
                        </a:spcAft>
                      </a:pPr>
                      <a:r>
                        <a:rPr lang="en-US" sz="800" dirty="0" err="1">
                          <a:solidFill>
                            <a:schemeClr val="tx1"/>
                          </a:solidFill>
                          <a:effectLst/>
                          <a:latin typeface="+mn-lt"/>
                          <a:ea typeface="Times New Roman"/>
                          <a:cs typeface="Times New Roman"/>
                        </a:rPr>
                        <a:t>Perbandingan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antara</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jumlah</a:t>
                      </a:r>
                      <a:r>
                        <a:rPr lang="en-US" sz="800" dirty="0">
                          <a:solidFill>
                            <a:schemeClr val="tx1"/>
                          </a:solidFill>
                          <a:effectLst/>
                          <a:latin typeface="+mn-lt"/>
                          <a:ea typeface="Times New Roman"/>
                          <a:cs typeface="Times New Roman"/>
                        </a:rPr>
                        <a:t> </a:t>
                      </a:r>
                      <a:r>
                        <a:rPr lang="id-ID" sz="800" dirty="0">
                          <a:solidFill>
                            <a:schemeClr val="tx1"/>
                          </a:solidFill>
                          <a:effectLst/>
                          <a:latin typeface="+mn-lt"/>
                          <a:ea typeface="Times New Roman"/>
                          <a:cs typeface="Times New Roman"/>
                        </a:rPr>
                        <a:t>NSPK yang telah disusun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dengan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jumlah</a:t>
                      </a:r>
                      <a:r>
                        <a:rPr lang="en-US" sz="800" dirty="0">
                          <a:solidFill>
                            <a:schemeClr val="tx1"/>
                          </a:solidFill>
                          <a:effectLst/>
                          <a:latin typeface="+mn-lt"/>
                          <a:ea typeface="Times New Roman"/>
                          <a:cs typeface="Times New Roman"/>
                        </a:rPr>
                        <a:t> </a:t>
                      </a:r>
                      <a:r>
                        <a:rPr lang="id-ID" sz="800" dirty="0">
                          <a:solidFill>
                            <a:schemeClr val="tx1"/>
                          </a:solidFill>
                          <a:effectLst/>
                          <a:latin typeface="+mn-lt"/>
                          <a:ea typeface="Times New Roman"/>
                          <a:cs typeface="Times New Roman"/>
                        </a:rPr>
                        <a:t>kebutuhan NSPK bidang LLAKA sesuai peraturan perundangan.</a:t>
                      </a:r>
                      <a:endParaRPr lang="en-US" sz="800" dirty="0">
                        <a:solidFill>
                          <a:schemeClr val="tx1"/>
                        </a:solidFill>
                        <a:effectLst/>
                        <a:latin typeface="+mn-lt"/>
                        <a:ea typeface="Times New Roman"/>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557214">
                <a:tc rowSpan="2">
                  <a:txBody>
                    <a:bodyPr/>
                    <a:lstStyle/>
                    <a:p>
                      <a:pPr algn="ctr">
                        <a:lnSpc>
                          <a:spcPct val="115000"/>
                        </a:lnSpc>
                        <a:spcAft>
                          <a:spcPts val="0"/>
                        </a:spcAft>
                        <a:tabLst>
                          <a:tab pos="4229100" algn="l"/>
                          <a:tab pos="4457700" algn="l"/>
                        </a:tabLst>
                      </a:pPr>
                      <a:r>
                        <a:rPr lang="en-US" sz="800" dirty="0">
                          <a:solidFill>
                            <a:schemeClr val="tx1"/>
                          </a:solidFill>
                          <a:effectLst/>
                          <a:latin typeface="+mn-lt"/>
                        </a:rPr>
                        <a:t>3</a:t>
                      </a:r>
                      <a:r>
                        <a:rPr lang="en-ID" sz="800" dirty="0">
                          <a:solidFill>
                            <a:schemeClr val="tx1"/>
                          </a:solidFill>
                          <a:effectLst/>
                          <a:latin typeface="+mn-lt"/>
                        </a:rPr>
                        <a:t>.</a:t>
                      </a:r>
                      <a:endParaRPr lang="en-US" sz="800" dirty="0">
                        <a:solidFill>
                          <a:schemeClr val="tx1"/>
                        </a:solidFill>
                        <a:effectLst/>
                        <a:latin typeface="+mn-lt"/>
                        <a:ea typeface="Calibri"/>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lnSpc>
                          <a:spcPct val="115000"/>
                        </a:lnSpc>
                        <a:spcAft>
                          <a:spcPts val="0"/>
                        </a:spcAft>
                        <a:tabLst>
                          <a:tab pos="4229100" algn="l"/>
                          <a:tab pos="4457700" algn="l"/>
                        </a:tabLst>
                      </a:pPr>
                      <a:r>
                        <a:rPr lang="id-ID" sz="800" dirty="0">
                          <a:solidFill>
                            <a:schemeClr val="tx1"/>
                          </a:solidFill>
                          <a:effectLst/>
                          <a:latin typeface="+mn-lt"/>
                        </a:rPr>
                        <a:t>Terwujudnya GOOD GOVERNANCE dan CLEAN GOVERNMENT di Lingkungan Direktorat LLAKA</a:t>
                      </a:r>
                      <a:endParaRPr lang="en-US" sz="800" dirty="0">
                        <a:solidFill>
                          <a:schemeClr val="tx1"/>
                        </a:solidFill>
                        <a:effectLst/>
                        <a:latin typeface="+mn-lt"/>
                        <a:ea typeface="Calibri"/>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pPr>
                      <a:r>
                        <a:rPr lang="sv-SE" sz="800" dirty="0">
                          <a:solidFill>
                            <a:schemeClr val="tx1"/>
                          </a:solidFill>
                          <a:effectLst/>
                          <a:latin typeface="+mn-lt"/>
                          <a:ea typeface="Times New Roman"/>
                          <a:cs typeface="Times New Roman"/>
                        </a:rPr>
                        <a:t>Persentase Kualitas Pelaksanaan Anggaran bidang Lalu Lintas dan Angkutan KA </a:t>
                      </a:r>
                      <a:endParaRPr lang="en-US" sz="800" dirty="0">
                        <a:solidFill>
                          <a:schemeClr val="tx1"/>
                        </a:solidFill>
                        <a:effectLst/>
                        <a:latin typeface="+mn-lt"/>
                        <a:ea typeface="Times New Roman"/>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15000"/>
                        </a:lnSpc>
                        <a:spcAft>
                          <a:spcPts val="0"/>
                        </a:spcAft>
                      </a:pPr>
                      <a:r>
                        <a:rPr lang="nn-NO" sz="800" dirty="0">
                          <a:solidFill>
                            <a:schemeClr val="tx1"/>
                          </a:solidFill>
                          <a:effectLst/>
                          <a:latin typeface="+mn-lt"/>
                        </a:rPr>
                        <a:t>Jumlah persentase realisasi penyerapan anggaran dengan bobot 50% dengan jumlah capaian kinerja output dengan bobot 50%</a:t>
                      </a:r>
                    </a:p>
                    <a:p>
                      <a:pPr>
                        <a:lnSpc>
                          <a:spcPct val="115000"/>
                        </a:lnSpc>
                        <a:spcAft>
                          <a:spcPts val="0"/>
                        </a:spcAft>
                      </a:pPr>
                      <a:endParaRPr lang="nn-NO" sz="800" dirty="0">
                        <a:solidFill>
                          <a:schemeClr val="tx1"/>
                        </a:solidFill>
                        <a:effectLst/>
                        <a:latin typeface="+mn-lt"/>
                      </a:endParaRPr>
                    </a:p>
                    <a:p>
                      <a:pPr>
                        <a:lnSpc>
                          <a:spcPct val="115000"/>
                        </a:lnSpc>
                        <a:spcAft>
                          <a:spcPts val="0"/>
                        </a:spcAft>
                      </a:pPr>
                      <a:endParaRPr lang="nn-NO" sz="800" dirty="0">
                        <a:solidFill>
                          <a:schemeClr val="tx1"/>
                        </a:solidFill>
                        <a:effectLst/>
                        <a:latin typeface="+mn-lt"/>
                      </a:endParaRPr>
                    </a:p>
                    <a:p>
                      <a:pPr>
                        <a:lnSpc>
                          <a:spcPct val="115000"/>
                        </a:lnSpc>
                        <a:spcAft>
                          <a:spcPts val="0"/>
                        </a:spcAft>
                      </a:pPr>
                      <a:endParaRPr lang="nn-NO" sz="800" dirty="0">
                        <a:solidFill>
                          <a:schemeClr val="tx1"/>
                        </a:solidFill>
                        <a:effectLst/>
                        <a:latin typeface="+mn-lt"/>
                      </a:endParaRPr>
                    </a:p>
                    <a:p>
                      <a:pPr>
                        <a:lnSpc>
                          <a:spcPct val="115000"/>
                        </a:lnSpc>
                        <a:spcAft>
                          <a:spcPts val="0"/>
                        </a:spcAft>
                      </a:pPr>
                      <a:r>
                        <a:rPr lang="nn-NO" sz="800" dirty="0">
                          <a:solidFill>
                            <a:schemeClr val="tx1"/>
                          </a:solidFill>
                          <a:effectLst/>
                          <a:latin typeface="+mn-lt"/>
                        </a:rPr>
                        <a:t>Persentase realisasi penyeraan anggaran :</a:t>
                      </a:r>
                    </a:p>
                    <a:p>
                      <a:pPr>
                        <a:lnSpc>
                          <a:spcPct val="115000"/>
                        </a:lnSpc>
                        <a:spcAft>
                          <a:spcPts val="0"/>
                        </a:spcAft>
                      </a:pPr>
                      <a:endParaRPr lang="nn-NO" sz="800" dirty="0">
                        <a:solidFill>
                          <a:schemeClr val="tx1"/>
                        </a:solidFill>
                        <a:effectLst/>
                        <a:latin typeface="+mn-lt"/>
                      </a:endParaRPr>
                    </a:p>
                    <a:p>
                      <a:pPr>
                        <a:lnSpc>
                          <a:spcPct val="115000"/>
                        </a:lnSpc>
                        <a:spcAft>
                          <a:spcPts val="0"/>
                        </a:spcAft>
                      </a:pPr>
                      <a:endParaRPr lang="nn-NO" sz="800" dirty="0">
                        <a:solidFill>
                          <a:schemeClr val="tx1"/>
                        </a:solidFill>
                        <a:effectLst/>
                        <a:latin typeface="+mn-lt"/>
                      </a:endParaRPr>
                    </a:p>
                    <a:p>
                      <a:pPr>
                        <a:lnSpc>
                          <a:spcPct val="115000"/>
                        </a:lnSpc>
                        <a:spcAft>
                          <a:spcPts val="0"/>
                        </a:spcAft>
                      </a:pPr>
                      <a:r>
                        <a:rPr lang="nn-NO" sz="800" dirty="0">
                          <a:solidFill>
                            <a:schemeClr val="tx1"/>
                          </a:solidFill>
                          <a:effectLst/>
                          <a:latin typeface="+mn-lt"/>
                        </a:rPr>
                        <a:t>Persentase realisasi capaian kinerja output</a:t>
                      </a:r>
                    </a:p>
                    <a:p>
                      <a:pPr>
                        <a:lnSpc>
                          <a:spcPct val="115000"/>
                        </a:lnSpc>
                        <a:spcAft>
                          <a:spcPts val="0"/>
                        </a:spcAft>
                      </a:pPr>
                      <a:endParaRPr lang="nn-NO" sz="800" dirty="0">
                        <a:solidFill>
                          <a:schemeClr val="tx1"/>
                        </a:solidFill>
                        <a:effectLst/>
                        <a:latin typeface="+mn-lt"/>
                      </a:endParaRPr>
                    </a:p>
                    <a:p>
                      <a:pPr>
                        <a:lnSpc>
                          <a:spcPct val="115000"/>
                        </a:lnSpc>
                        <a:spcAft>
                          <a:spcPts val="0"/>
                        </a:spcAft>
                      </a:pPr>
                      <a:endParaRPr lang="nn-NO" sz="800" dirty="0">
                        <a:solidFill>
                          <a:schemeClr val="tx1"/>
                        </a:solidFill>
                        <a:effectLst/>
                        <a:latin typeface="+mn-lt"/>
                      </a:endParaRPr>
                    </a:p>
                    <a:p>
                      <a:pPr>
                        <a:lnSpc>
                          <a:spcPct val="115000"/>
                        </a:lnSpc>
                        <a:spcAft>
                          <a:spcPts val="0"/>
                        </a:spcAft>
                      </a:pPr>
                      <a:endParaRPr lang="en-US" sz="800" dirty="0">
                        <a:solidFill>
                          <a:schemeClr val="tx1"/>
                        </a:solidFill>
                        <a:effectLst/>
                        <a:latin typeface="+mn-lt"/>
                        <a:ea typeface="Times New Roman"/>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736622">
                <a:tc vMerge="1">
                  <a:txBody>
                    <a:bodyPr/>
                    <a:lstStyle/>
                    <a:p>
                      <a:pPr algn="ctr">
                        <a:lnSpc>
                          <a:spcPct val="115000"/>
                        </a:lnSpc>
                        <a:spcAft>
                          <a:spcPts val="0"/>
                        </a:spcAft>
                        <a:tabLst>
                          <a:tab pos="4229100" algn="l"/>
                          <a:tab pos="4457700" algn="l"/>
                        </a:tabLst>
                      </a:pPr>
                      <a:endParaRPr lang="en-US" sz="1200" dirty="0">
                        <a:effectLst/>
                        <a:latin typeface="Calibri"/>
                        <a:ea typeface="Calibri"/>
                        <a:cs typeface="Times New Roman"/>
                      </a:endParaRPr>
                    </a:p>
                  </a:txBody>
                  <a:tcPr marL="40686" marR="40686" marT="0" marB="0"/>
                </a:tc>
                <a:tc vMerge="1">
                  <a:txBody>
                    <a:bodyPr/>
                    <a:lstStyle/>
                    <a:p>
                      <a:pPr algn="ctr">
                        <a:lnSpc>
                          <a:spcPct val="115000"/>
                        </a:lnSpc>
                        <a:spcAft>
                          <a:spcPts val="0"/>
                        </a:spcAft>
                        <a:tabLst>
                          <a:tab pos="4229100" algn="l"/>
                          <a:tab pos="4457700" algn="l"/>
                        </a:tabLst>
                      </a:pPr>
                      <a:endParaRPr lang="en-US" sz="1200" dirty="0">
                        <a:effectLst/>
                        <a:latin typeface="Calibri"/>
                        <a:ea typeface="Calibri"/>
                        <a:cs typeface="Times New Roman"/>
                      </a:endParaRPr>
                    </a:p>
                  </a:txBody>
                  <a:tcPr marL="40686" marR="40686" marT="0" marB="0"/>
                </a:tc>
                <a:tc>
                  <a:txBody>
                    <a:bodyPr/>
                    <a:lstStyle/>
                    <a:p>
                      <a:pPr algn="ctr">
                        <a:lnSpc>
                          <a:spcPct val="115000"/>
                        </a:lnSpc>
                      </a:pPr>
                      <a:r>
                        <a:rPr lang="sv-SE" sz="800" dirty="0">
                          <a:solidFill>
                            <a:schemeClr val="tx1"/>
                          </a:solidFill>
                          <a:effectLst/>
                          <a:latin typeface="+mn-lt"/>
                          <a:ea typeface="Times New Roman"/>
                          <a:cs typeface="Times New Roman"/>
                        </a:rPr>
                        <a:t>Persentase Realisasi Pendapatan Negara Bukan Pajak (PNBP) bidang Lalu Lintas dan Angkutan KA</a:t>
                      </a:r>
                      <a:endParaRPr lang="en-US" sz="800" dirty="0">
                        <a:solidFill>
                          <a:schemeClr val="tx1"/>
                        </a:solidFill>
                        <a:effectLst/>
                        <a:latin typeface="+mn-lt"/>
                        <a:ea typeface="Times New Roman"/>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15000"/>
                        </a:lnSpc>
                        <a:spcAft>
                          <a:spcPts val="0"/>
                        </a:spcAft>
                      </a:pPr>
                      <a:r>
                        <a:rPr lang="en-US" sz="800" dirty="0" err="1">
                          <a:solidFill>
                            <a:schemeClr val="tx1"/>
                          </a:solidFill>
                          <a:effectLst/>
                          <a:latin typeface="+mn-lt"/>
                          <a:ea typeface="Times New Roman"/>
                          <a:cs typeface="Times New Roman"/>
                        </a:rPr>
                        <a:t>Perbandingan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antara</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realisasi</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penerimaan</a:t>
                      </a:r>
                      <a:r>
                        <a:rPr lang="en-US" sz="800" dirty="0">
                          <a:solidFill>
                            <a:schemeClr val="tx1"/>
                          </a:solidFill>
                          <a:effectLst/>
                          <a:latin typeface="+mn-lt"/>
                          <a:ea typeface="Times New Roman"/>
                          <a:cs typeface="Times New Roman"/>
                        </a:rPr>
                        <a:t> PNBP </a:t>
                      </a:r>
                      <a:r>
                        <a:rPr lang="en-US" sz="800" dirty="0" err="1">
                          <a:solidFill>
                            <a:schemeClr val="tx1"/>
                          </a:solidFill>
                          <a:effectLst/>
                          <a:latin typeface="+mn-lt"/>
                          <a:ea typeface="Times New Roman"/>
                          <a:cs typeface="Times New Roman"/>
                        </a:rPr>
                        <a:t>dengan</a:t>
                      </a:r>
                      <a:r>
                        <a:rPr lang="en-US" sz="800" dirty="0">
                          <a:solidFill>
                            <a:schemeClr val="tx1"/>
                          </a:solidFill>
                          <a:effectLst/>
                          <a:latin typeface="+mn-lt"/>
                          <a:ea typeface="Times New Roman"/>
                          <a:cs typeface="Times New Roman"/>
                        </a:rPr>
                        <a:t> target </a:t>
                      </a:r>
                      <a:r>
                        <a:rPr lang="en-US" sz="800" dirty="0" err="1">
                          <a:solidFill>
                            <a:schemeClr val="tx1"/>
                          </a:solidFill>
                          <a:effectLst/>
                          <a:latin typeface="+mn-lt"/>
                          <a:ea typeface="Times New Roman"/>
                          <a:cs typeface="Times New Roman"/>
                        </a:rPr>
                        <a:t>pada</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tahun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berjalan</a:t>
                      </a:r>
                      <a:r>
                        <a:rPr lang="en-US" sz="800" dirty="0">
                          <a:solidFill>
                            <a:schemeClr val="tx1"/>
                          </a:solidFill>
                          <a:effectLst/>
                          <a:latin typeface="+mn-lt"/>
                          <a:ea typeface="Times New Roman"/>
                          <a:cs typeface="Times New Roman"/>
                        </a:rPr>
                        <a:t> </a:t>
                      </a: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
        <p:nvSpPr>
          <p:cNvPr id="27" name="TextBox 2"/>
          <p:cNvSpPr txBox="1">
            <a:spLocks noChangeArrowheads="1"/>
          </p:cNvSpPr>
          <p:nvPr/>
        </p:nvSpPr>
        <p:spPr bwMode="auto">
          <a:xfrm>
            <a:off x="2644290" y="1739828"/>
            <a:ext cx="206710" cy="183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6698" tIns="28349" rIns="56698" bIns="28349" numCol="1" anchor="t" anchorCtr="0" compatLnSpc="1">
            <a:prstTxWarp prst="textNoShape">
              <a:avLst/>
            </a:prstTxWarp>
          </a:bodyPr>
          <a:lstStyle/>
          <a:p>
            <a:pPr defTabSz="567019" fontAlgn="base">
              <a:spcBef>
                <a:spcPct val="0"/>
              </a:spcBef>
              <a:spcAft>
                <a:spcPct val="0"/>
              </a:spcAft>
            </a:pPr>
            <a:endParaRPr lang="en-US" altLang="en-US" sz="1116">
              <a:latin typeface="Arial" pitchFamily="34" charset="0"/>
              <a:cs typeface="Arial" pitchFamily="34" charset="0"/>
            </a:endParaRP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3806" y="1584915"/>
            <a:ext cx="2639980" cy="5020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3806" y="2442393"/>
            <a:ext cx="2639980" cy="44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3848" y="3490907"/>
            <a:ext cx="2628545" cy="395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94745" y="2990561"/>
            <a:ext cx="2783141" cy="43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53806" y="4062199"/>
            <a:ext cx="3065212" cy="537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itle 1">
            <a:extLst>
              <a:ext uri="{FF2B5EF4-FFF2-40B4-BE49-F238E27FC236}">
                <a16:creationId xmlns:a16="http://schemas.microsoft.com/office/drawing/2014/main" id="{22091531-3083-421D-A36F-1F9CEE4F9330}"/>
              </a:ext>
            </a:extLst>
          </p:cNvPr>
          <p:cNvSpPr txBox="1">
            <a:spLocks/>
          </p:cNvSpPr>
          <p:nvPr/>
        </p:nvSpPr>
        <p:spPr>
          <a:xfrm>
            <a:off x="163039" y="311720"/>
            <a:ext cx="6826599" cy="338554"/>
          </a:xfrm>
          <a:prstGeom prst="rect">
            <a:avLst/>
          </a:prstGeom>
        </p:spPr>
        <p:txBody>
          <a:bodyPr wrap="square" anchor="ctr">
            <a:spAutoFit/>
          </a:bodyPr>
          <a:lstStyle>
            <a:defPPr>
              <a:defRPr lang="en-US"/>
            </a:defPPr>
            <a:lvl1pPr defTabSz="914377">
              <a:defRPr b="1">
                <a:solidFill>
                  <a:prstClr val="black"/>
                </a:solidFill>
                <a:latin typeface="Arial" panose="020B0604020202020204" pitchFamily="34" charset="0"/>
                <a:ea typeface="Times New Roman" panose="02020603050405020304" pitchFamily="18" charset="0"/>
              </a:defRPr>
            </a:lvl1pPr>
          </a:lstStyle>
          <a:p>
            <a:pPr lvl="0"/>
            <a:r>
              <a:rPr lang="id-ID" sz="1600" dirty="0"/>
              <a:t>Lanjutan... (</a:t>
            </a:r>
            <a:r>
              <a:rPr lang="en-US" sz="1600" dirty="0"/>
              <a:t>KAMUS INDIKATOR KINERJA </a:t>
            </a:r>
            <a:r>
              <a:rPr lang="id-ID" sz="1600" dirty="0"/>
              <a:t>KEGIATAN DIT. LLAKA)</a:t>
            </a:r>
            <a:endParaRPr lang="en-ID" sz="1600" dirty="0"/>
          </a:p>
        </p:txBody>
      </p:sp>
      <p:sp>
        <p:nvSpPr>
          <p:cNvPr id="12" name="Slide Number Placeholder 2">
            <a:extLst>
              <a:ext uri="{FF2B5EF4-FFF2-40B4-BE49-F238E27FC236}">
                <a16:creationId xmlns:a16="http://schemas.microsoft.com/office/drawing/2014/main" id="{40042A2A-5D5D-44BF-9499-AB54A2AB2C5A}"/>
              </a:ext>
            </a:extLst>
          </p:cNvPr>
          <p:cNvSpPr>
            <a:spLocks noGrp="1"/>
          </p:cNvSpPr>
          <p:nvPr/>
        </p:nvSpPr>
        <p:spPr>
          <a:xfrm>
            <a:off x="7113276" y="5006975"/>
            <a:ext cx="446405" cy="251460"/>
          </a:xfrm>
          <a:prstGeom prst="rect">
            <a:avLst/>
          </a:prstGeom>
          <a:solidFill>
            <a:srgbClr val="F9BE19"/>
          </a:solidFill>
        </p:spPr>
        <p:txBody>
          <a:bodyPr vert="horz" lIns="91365" tIns="45684" rIns="91365" bIns="45684"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32">
              <a:defRPr/>
            </a:pPr>
            <a:fld id="{05502A5B-6024-440D-A5A9-5A109256076E}" type="slidenum">
              <a:rPr lang="en-US" b="1">
                <a:solidFill>
                  <a:schemeClr val="tx1"/>
                </a:solidFill>
                <a:latin typeface="Calibri" panose="020F0502020204030204"/>
              </a:rPr>
              <a:pPr defTabSz="913632">
                <a:defRPr/>
              </a:pPr>
              <a:t>44</a:t>
            </a:fld>
            <a:endParaRPr lang="en-US" b="1">
              <a:solidFill>
                <a:schemeClr val="tx1"/>
              </a:solidFill>
              <a:latin typeface="Calibri" panose="020F0502020204030204"/>
            </a:endParaRPr>
          </a:p>
        </p:txBody>
      </p:sp>
    </p:spTree>
    <p:extLst>
      <p:ext uri="{BB962C8B-B14F-4D97-AF65-F5344CB8AC3E}">
        <p14:creationId xmlns:p14="http://schemas.microsoft.com/office/powerpoint/2010/main" val="1913268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262244169"/>
              </p:ext>
            </p:extLst>
          </p:nvPr>
        </p:nvGraphicFramePr>
        <p:xfrm>
          <a:off x="284604" y="955961"/>
          <a:ext cx="6940069" cy="3699393"/>
        </p:xfrm>
        <a:graphic>
          <a:graphicData uri="http://schemas.openxmlformats.org/drawingml/2006/table">
            <a:tbl>
              <a:tblPr firstRow="1" firstCol="1" bandRow="1">
                <a:tableStyleId>{6E25E649-3F16-4E02-A733-19D2CDBF48F0}</a:tableStyleId>
              </a:tblPr>
              <a:tblGrid>
                <a:gridCol w="332794">
                  <a:extLst>
                    <a:ext uri="{9D8B030D-6E8A-4147-A177-3AD203B41FA5}">
                      <a16:colId xmlns:a16="http://schemas.microsoft.com/office/drawing/2014/main" val="20000"/>
                    </a:ext>
                  </a:extLst>
                </a:gridCol>
                <a:gridCol w="1138416">
                  <a:extLst>
                    <a:ext uri="{9D8B030D-6E8A-4147-A177-3AD203B41FA5}">
                      <a16:colId xmlns:a16="http://schemas.microsoft.com/office/drawing/2014/main" val="20001"/>
                    </a:ext>
                  </a:extLst>
                </a:gridCol>
                <a:gridCol w="1361634">
                  <a:extLst>
                    <a:ext uri="{9D8B030D-6E8A-4147-A177-3AD203B41FA5}">
                      <a16:colId xmlns:a16="http://schemas.microsoft.com/office/drawing/2014/main" val="20002"/>
                    </a:ext>
                  </a:extLst>
                </a:gridCol>
                <a:gridCol w="4107225">
                  <a:extLst>
                    <a:ext uri="{9D8B030D-6E8A-4147-A177-3AD203B41FA5}">
                      <a16:colId xmlns:a16="http://schemas.microsoft.com/office/drawing/2014/main" val="20003"/>
                    </a:ext>
                  </a:extLst>
                </a:gridCol>
              </a:tblGrid>
              <a:tr h="276834">
                <a:tc>
                  <a:txBody>
                    <a:bodyPr/>
                    <a:lstStyle/>
                    <a:p>
                      <a:pPr algn="ctr">
                        <a:lnSpc>
                          <a:spcPct val="107000"/>
                        </a:lnSpc>
                        <a:spcAft>
                          <a:spcPts val="0"/>
                        </a:spcAft>
                      </a:pPr>
                      <a:r>
                        <a:rPr lang="en-ID" sz="800" dirty="0">
                          <a:effectLst/>
                        </a:rPr>
                        <a:t>NO</a:t>
                      </a:r>
                      <a:endParaRPr lang="en-US" sz="800" dirty="0">
                        <a:effectLst/>
                        <a:latin typeface="Calibri"/>
                        <a:ea typeface="Calibri"/>
                        <a:cs typeface="Times New Roman"/>
                      </a:endParaRPr>
                    </a:p>
                  </a:txBody>
                  <a:tcPr marL="25227" marR="252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lnSpc>
                          <a:spcPct val="107000"/>
                        </a:lnSpc>
                        <a:spcAft>
                          <a:spcPts val="0"/>
                        </a:spcAft>
                      </a:pPr>
                      <a:r>
                        <a:rPr lang="en-ID" sz="800" dirty="0">
                          <a:effectLst/>
                        </a:rPr>
                        <a:t>SASARAN KEGIATAN</a:t>
                      </a:r>
                      <a:endParaRPr lang="en-US" sz="800" dirty="0">
                        <a:effectLst/>
                        <a:latin typeface="Calibri"/>
                        <a:ea typeface="Calibri"/>
                        <a:cs typeface="Times New Roman"/>
                      </a:endParaRPr>
                    </a:p>
                  </a:txBody>
                  <a:tcPr marL="25227" marR="252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lnSpc>
                          <a:spcPct val="107000"/>
                        </a:lnSpc>
                        <a:spcAft>
                          <a:spcPts val="0"/>
                        </a:spcAft>
                      </a:pPr>
                      <a:r>
                        <a:rPr lang="en-ID" sz="800" dirty="0">
                          <a:effectLst/>
                        </a:rPr>
                        <a:t>INDIKATOR </a:t>
                      </a:r>
                    </a:p>
                    <a:p>
                      <a:pPr algn="ctr">
                        <a:lnSpc>
                          <a:spcPct val="107000"/>
                        </a:lnSpc>
                        <a:spcAft>
                          <a:spcPts val="0"/>
                        </a:spcAft>
                      </a:pPr>
                      <a:r>
                        <a:rPr lang="en-ID" sz="800" dirty="0">
                          <a:effectLst/>
                        </a:rPr>
                        <a:t>KINERJA KEGIATAN</a:t>
                      </a:r>
                      <a:endParaRPr lang="en-US" sz="800" dirty="0">
                        <a:effectLst/>
                        <a:latin typeface="Calibri"/>
                        <a:ea typeface="Calibri"/>
                        <a:cs typeface="Times New Roman"/>
                      </a:endParaRPr>
                    </a:p>
                  </a:txBody>
                  <a:tcPr marL="25227" marR="252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lnSpc>
                          <a:spcPct val="107000"/>
                        </a:lnSpc>
                        <a:spcAft>
                          <a:spcPts val="0"/>
                        </a:spcAft>
                      </a:pPr>
                      <a:r>
                        <a:rPr lang="en-ID" sz="800" dirty="0">
                          <a:effectLst/>
                        </a:rPr>
                        <a:t>TATA CARA PERHITUNGAN</a:t>
                      </a:r>
                      <a:endParaRPr lang="en-US" sz="800" dirty="0">
                        <a:effectLst/>
                        <a:latin typeface="Calibri"/>
                        <a:ea typeface="Calibri"/>
                        <a:cs typeface="Times New Roman"/>
                      </a:endParaRPr>
                    </a:p>
                  </a:txBody>
                  <a:tcPr marL="25227" marR="252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10000"/>
                  </a:ext>
                </a:extLst>
              </a:tr>
              <a:tr h="1426810">
                <a:tc>
                  <a:txBody>
                    <a:bodyPr/>
                    <a:lstStyle/>
                    <a:p>
                      <a:pPr algn="ctr">
                        <a:lnSpc>
                          <a:spcPct val="115000"/>
                        </a:lnSpc>
                        <a:spcAft>
                          <a:spcPts val="0"/>
                        </a:spcAft>
                        <a:tabLst>
                          <a:tab pos="4229100" algn="l"/>
                          <a:tab pos="4457700" algn="l"/>
                        </a:tabLst>
                      </a:pPr>
                      <a:r>
                        <a:rPr lang="en-ID" sz="800" dirty="0">
                          <a:solidFill>
                            <a:schemeClr val="tx1"/>
                          </a:solidFill>
                          <a:effectLst/>
                        </a:rPr>
                        <a:t>1.</a:t>
                      </a:r>
                      <a:endParaRPr lang="en-US" sz="800" dirty="0">
                        <a:solidFill>
                          <a:schemeClr val="tx1"/>
                        </a:solidFill>
                        <a:effectLst/>
                        <a:latin typeface="Calibri"/>
                        <a:ea typeface="Calibri"/>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7000"/>
                        </a:lnSpc>
                        <a:spcAft>
                          <a:spcPts val="0"/>
                        </a:spcAft>
                      </a:pPr>
                      <a:r>
                        <a:rPr lang="en-US" sz="800" dirty="0" err="1">
                          <a:solidFill>
                            <a:schemeClr val="tx1"/>
                          </a:solidFill>
                          <a:effectLst/>
                          <a:latin typeface="+mn-lt"/>
                          <a:ea typeface="Calibri"/>
                          <a:cs typeface="Times New Roman"/>
                        </a:rPr>
                        <a:t>Meningkatnya</a:t>
                      </a:r>
                      <a:r>
                        <a:rPr lang="en-US" sz="800" dirty="0">
                          <a:solidFill>
                            <a:schemeClr val="tx1"/>
                          </a:solidFill>
                          <a:effectLst/>
                          <a:latin typeface="+mn-lt"/>
                          <a:ea typeface="Calibri"/>
                          <a:cs typeface="Times New Roman"/>
                        </a:rPr>
                        <a:t> KONEKTIVITAS </a:t>
                      </a:r>
                      <a:r>
                        <a:rPr lang="en-US" sz="800" dirty="0" err="1">
                          <a:solidFill>
                            <a:schemeClr val="tx1"/>
                          </a:solidFill>
                          <a:effectLst/>
                          <a:latin typeface="+mn-lt"/>
                          <a:ea typeface="Calibri"/>
                          <a:cs typeface="Times New Roman"/>
                        </a:rPr>
                        <a:t>Jaringan</a:t>
                      </a:r>
                      <a:r>
                        <a:rPr lang="en-US" sz="800" dirty="0">
                          <a:solidFill>
                            <a:schemeClr val="tx1"/>
                          </a:solidFill>
                          <a:effectLst/>
                          <a:latin typeface="+mn-lt"/>
                          <a:ea typeface="Calibri"/>
                          <a:cs typeface="Times New Roman"/>
                        </a:rPr>
                        <a:t> </a:t>
                      </a:r>
                      <a:r>
                        <a:rPr lang="en-US" sz="800" dirty="0" err="1">
                          <a:solidFill>
                            <a:schemeClr val="tx1"/>
                          </a:solidFill>
                          <a:effectLst/>
                          <a:latin typeface="+mn-lt"/>
                          <a:ea typeface="Calibri"/>
                          <a:cs typeface="Times New Roman"/>
                        </a:rPr>
                        <a:t>Perkeretaapian</a:t>
                      </a:r>
                      <a:r>
                        <a:rPr lang="en-US" sz="800" dirty="0">
                          <a:solidFill>
                            <a:schemeClr val="tx1"/>
                          </a:solidFill>
                          <a:effectLst/>
                          <a:latin typeface="+mn-lt"/>
                          <a:ea typeface="Calibri"/>
                          <a:cs typeface="Times New Roman"/>
                        </a:rPr>
                        <a:t>	</a:t>
                      </a:r>
                      <a:endParaRPr lang="en-US" sz="800" dirty="0">
                        <a:solidFill>
                          <a:schemeClr val="tx1"/>
                        </a:solidFill>
                        <a:effectLst/>
                        <a:latin typeface="Calibri"/>
                        <a:ea typeface="Calibri"/>
                        <a:cs typeface="Times New Roman"/>
                      </a:endParaRPr>
                    </a:p>
                  </a:txBody>
                  <a:tcPr marL="42523" marR="4252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pPr>
                      <a:r>
                        <a:rPr lang="en-US" sz="800" dirty="0" err="1">
                          <a:solidFill>
                            <a:schemeClr val="tx1"/>
                          </a:solidFill>
                          <a:effectLst/>
                          <a:latin typeface="+mn-lt"/>
                          <a:ea typeface="Times New Roman"/>
                          <a:cs typeface="Times New Roman"/>
                        </a:rPr>
                        <a:t>Rasio</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Konektivitas</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Antar</a:t>
                      </a:r>
                      <a:r>
                        <a:rPr lang="en-US" sz="800" dirty="0">
                          <a:solidFill>
                            <a:schemeClr val="tx1"/>
                          </a:solidFill>
                          <a:effectLst/>
                          <a:latin typeface="+mn-lt"/>
                          <a:ea typeface="Times New Roman"/>
                          <a:cs typeface="Times New Roman"/>
                        </a:rPr>
                        <a:t> Wilayah</a:t>
                      </a:r>
                      <a:endParaRPr lang="en-US" sz="800" dirty="0">
                        <a:solidFill>
                          <a:schemeClr val="tx1"/>
                        </a:solidFill>
                        <a:effectLst/>
                        <a:latin typeface="Calibri"/>
                        <a:ea typeface="Times New Roman"/>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15000"/>
                        </a:lnSpc>
                        <a:spcAft>
                          <a:spcPts val="0"/>
                        </a:spcAft>
                      </a:pPr>
                      <a:r>
                        <a:rPr lang="en-US" sz="800" dirty="0" err="1">
                          <a:solidFill>
                            <a:schemeClr val="tx1"/>
                          </a:solidFill>
                          <a:effectLst/>
                          <a:latin typeface="+mn-lt"/>
                          <a:ea typeface="Times New Roman"/>
                          <a:cs typeface="Times New Roman"/>
                        </a:rPr>
                        <a:t>Perbandingan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antara</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jumlah</a:t>
                      </a:r>
                      <a:r>
                        <a:rPr lang="en-US" sz="800" dirty="0">
                          <a:solidFill>
                            <a:schemeClr val="tx1"/>
                          </a:solidFill>
                          <a:effectLst/>
                          <a:latin typeface="+mn-lt"/>
                          <a:ea typeface="Times New Roman"/>
                          <a:cs typeface="Times New Roman"/>
                        </a:rPr>
                        <a:t> PKN/PKW/</a:t>
                      </a:r>
                      <a:r>
                        <a:rPr lang="en-US" sz="800" dirty="0" err="1">
                          <a:solidFill>
                            <a:schemeClr val="tx1"/>
                          </a:solidFill>
                          <a:effectLst/>
                          <a:latin typeface="+mn-lt"/>
                          <a:ea typeface="Times New Roman"/>
                          <a:cs typeface="Times New Roman"/>
                        </a:rPr>
                        <a:t>Simpul</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Transportasi</a:t>
                      </a:r>
                      <a:r>
                        <a:rPr lang="en-US" sz="800" dirty="0">
                          <a:solidFill>
                            <a:schemeClr val="tx1"/>
                          </a:solidFill>
                          <a:effectLst/>
                          <a:latin typeface="+mn-lt"/>
                          <a:ea typeface="Times New Roman"/>
                          <a:cs typeface="Times New Roman"/>
                        </a:rPr>
                        <a:t>/</a:t>
                      </a:r>
                      <a:r>
                        <a:rPr lang="en-US" sz="800" dirty="0" err="1">
                          <a:solidFill>
                            <a:schemeClr val="tx1"/>
                          </a:solidFill>
                          <a:effectLst/>
                          <a:latin typeface="+mn-lt"/>
                          <a:ea typeface="Times New Roman"/>
                          <a:cs typeface="Times New Roman"/>
                        </a:rPr>
                        <a:t>Kawasan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Strategis</a:t>
                      </a:r>
                      <a:r>
                        <a:rPr lang="en-US" sz="800" dirty="0">
                          <a:solidFill>
                            <a:schemeClr val="tx1"/>
                          </a:solidFill>
                          <a:effectLst/>
                          <a:latin typeface="+mn-lt"/>
                          <a:ea typeface="Times New Roman"/>
                          <a:cs typeface="Times New Roman"/>
                        </a:rPr>
                        <a:t> Nasional yang </a:t>
                      </a:r>
                      <a:r>
                        <a:rPr lang="en-US" sz="800" dirty="0" err="1">
                          <a:solidFill>
                            <a:schemeClr val="tx1"/>
                          </a:solidFill>
                          <a:effectLst/>
                          <a:latin typeface="+mn-lt"/>
                          <a:ea typeface="Times New Roman"/>
                          <a:cs typeface="Times New Roman"/>
                        </a:rPr>
                        <a:t>terhubungan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dengan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jalur</a:t>
                      </a:r>
                      <a:r>
                        <a:rPr lang="en-US" sz="800" dirty="0">
                          <a:solidFill>
                            <a:schemeClr val="tx1"/>
                          </a:solidFill>
                          <a:effectLst/>
                          <a:latin typeface="+mn-lt"/>
                          <a:ea typeface="Times New Roman"/>
                          <a:cs typeface="Times New Roman"/>
                        </a:rPr>
                        <a:t> KA </a:t>
                      </a:r>
                      <a:r>
                        <a:rPr lang="en-US" sz="800" dirty="0" err="1">
                          <a:solidFill>
                            <a:schemeClr val="tx1"/>
                          </a:solidFill>
                          <a:effectLst/>
                          <a:latin typeface="+mn-lt"/>
                          <a:ea typeface="Times New Roman"/>
                          <a:cs typeface="Times New Roman"/>
                        </a:rPr>
                        <a:t>s.d</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tahun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berjalan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dengan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rencana</a:t>
                      </a:r>
                      <a:r>
                        <a:rPr lang="en-US" sz="800" dirty="0">
                          <a:solidFill>
                            <a:schemeClr val="tx1"/>
                          </a:solidFill>
                          <a:effectLst/>
                          <a:latin typeface="+mn-lt"/>
                          <a:ea typeface="Times New Roman"/>
                          <a:cs typeface="Times New Roman"/>
                        </a:rPr>
                        <a:t> PKN/PKW/</a:t>
                      </a:r>
                      <a:r>
                        <a:rPr lang="en-US" sz="800" dirty="0" err="1">
                          <a:solidFill>
                            <a:schemeClr val="tx1"/>
                          </a:solidFill>
                          <a:effectLst/>
                          <a:latin typeface="+mn-lt"/>
                          <a:ea typeface="Times New Roman"/>
                          <a:cs typeface="Times New Roman"/>
                        </a:rPr>
                        <a:t>Simpul</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Transportasi</a:t>
                      </a:r>
                      <a:r>
                        <a:rPr lang="en-US" sz="800" dirty="0">
                          <a:solidFill>
                            <a:schemeClr val="tx1"/>
                          </a:solidFill>
                          <a:effectLst/>
                          <a:latin typeface="+mn-lt"/>
                          <a:ea typeface="Times New Roman"/>
                          <a:cs typeface="Times New Roman"/>
                        </a:rPr>
                        <a:t>/</a:t>
                      </a:r>
                      <a:r>
                        <a:rPr lang="en-US" sz="800" dirty="0" err="1">
                          <a:solidFill>
                            <a:schemeClr val="tx1"/>
                          </a:solidFill>
                          <a:effectLst/>
                          <a:latin typeface="+mn-lt"/>
                          <a:ea typeface="Times New Roman"/>
                          <a:cs typeface="Times New Roman"/>
                        </a:rPr>
                        <a:t>Kawasan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Strategis</a:t>
                      </a:r>
                      <a:r>
                        <a:rPr lang="en-US" sz="800" dirty="0">
                          <a:solidFill>
                            <a:schemeClr val="tx1"/>
                          </a:solidFill>
                          <a:effectLst/>
                          <a:latin typeface="+mn-lt"/>
                          <a:ea typeface="Times New Roman"/>
                          <a:cs typeface="Times New Roman"/>
                        </a:rPr>
                        <a:t> Nasional yang </a:t>
                      </a:r>
                      <a:r>
                        <a:rPr lang="en-US" sz="800" dirty="0" err="1">
                          <a:solidFill>
                            <a:schemeClr val="tx1"/>
                          </a:solidFill>
                          <a:effectLst/>
                          <a:latin typeface="+mn-lt"/>
                          <a:ea typeface="Times New Roman"/>
                          <a:cs typeface="Times New Roman"/>
                        </a:rPr>
                        <a:t>akan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terhubung</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dengan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Jalur</a:t>
                      </a:r>
                      <a:r>
                        <a:rPr lang="en-US" sz="800" dirty="0">
                          <a:solidFill>
                            <a:schemeClr val="tx1"/>
                          </a:solidFill>
                          <a:effectLst/>
                          <a:latin typeface="+mn-lt"/>
                          <a:ea typeface="Times New Roman"/>
                          <a:cs typeface="Times New Roman"/>
                        </a:rPr>
                        <a:t> KA </a:t>
                      </a:r>
                      <a:r>
                        <a:rPr lang="en-US" sz="800" dirty="0" err="1">
                          <a:solidFill>
                            <a:schemeClr val="tx1"/>
                          </a:solidFill>
                          <a:effectLst/>
                          <a:latin typeface="+mn-lt"/>
                          <a:ea typeface="Times New Roman"/>
                          <a:cs typeface="Times New Roman"/>
                        </a:rPr>
                        <a:t>sesuai</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dengan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Rencana</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Induk</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Perkeretaapian</a:t>
                      </a:r>
                      <a:r>
                        <a:rPr lang="en-US" sz="800" dirty="0">
                          <a:solidFill>
                            <a:schemeClr val="tx1"/>
                          </a:solidFill>
                          <a:effectLst/>
                          <a:latin typeface="+mn-lt"/>
                          <a:ea typeface="Times New Roman"/>
                          <a:cs typeface="Times New Roman"/>
                        </a:rPr>
                        <a:t> Nasional (</a:t>
                      </a:r>
                      <a:r>
                        <a:rPr lang="en-US" sz="800" dirty="0" err="1">
                          <a:solidFill>
                            <a:schemeClr val="tx1"/>
                          </a:solidFill>
                          <a:effectLst/>
                          <a:latin typeface="+mn-lt"/>
                          <a:ea typeface="Times New Roman"/>
                          <a:cs typeface="Times New Roman"/>
                        </a:rPr>
                        <a:t>RIPNas</a:t>
                      </a:r>
                      <a:r>
                        <a:rPr lang="en-US" sz="800" dirty="0">
                          <a:solidFill>
                            <a:schemeClr val="tx1"/>
                          </a:solidFill>
                          <a:effectLst/>
                          <a:latin typeface="+mn-lt"/>
                          <a:ea typeface="Times New Roman"/>
                          <a:cs typeface="Times New Roman"/>
                        </a:rPr>
                        <a:t>) 2030 </a:t>
                      </a:r>
                    </a:p>
                    <a:p>
                      <a:pPr algn="just">
                        <a:lnSpc>
                          <a:spcPct val="115000"/>
                        </a:lnSpc>
                        <a:spcAft>
                          <a:spcPts val="0"/>
                        </a:spcAft>
                      </a:pPr>
                      <a:endParaRPr lang="en-US" sz="800" dirty="0">
                        <a:solidFill>
                          <a:schemeClr val="tx1"/>
                        </a:solidFill>
                        <a:effectLst/>
                        <a:latin typeface="+mn-lt"/>
                        <a:ea typeface="Times New Roman"/>
                        <a:cs typeface="Times New Roman"/>
                      </a:endParaRPr>
                    </a:p>
                    <a:p>
                      <a:pPr algn="just">
                        <a:lnSpc>
                          <a:spcPct val="115000"/>
                        </a:lnSpc>
                        <a:spcAft>
                          <a:spcPts val="0"/>
                        </a:spcAft>
                      </a:pPr>
                      <a:endParaRPr lang="en-US" sz="800" dirty="0">
                        <a:solidFill>
                          <a:schemeClr val="tx1"/>
                        </a:solidFill>
                        <a:effectLst/>
                        <a:latin typeface="+mn-lt"/>
                        <a:ea typeface="Times New Roman"/>
                        <a:cs typeface="Times New Roman"/>
                      </a:endParaRPr>
                    </a:p>
                    <a:p>
                      <a:pPr algn="just">
                        <a:lnSpc>
                          <a:spcPct val="115000"/>
                        </a:lnSpc>
                        <a:spcAft>
                          <a:spcPts val="0"/>
                        </a:spcAft>
                      </a:pPr>
                      <a:endParaRPr lang="en-US" sz="800" dirty="0">
                        <a:solidFill>
                          <a:schemeClr val="tx1"/>
                        </a:solidFill>
                        <a:effectLst/>
                        <a:latin typeface="+mn-lt"/>
                        <a:ea typeface="Times New Roman"/>
                        <a:cs typeface="Times New Roman"/>
                      </a:endParaRPr>
                    </a:p>
                    <a:p>
                      <a:pPr algn="just">
                        <a:lnSpc>
                          <a:spcPct val="115000"/>
                        </a:lnSpc>
                        <a:spcAft>
                          <a:spcPts val="0"/>
                        </a:spcAft>
                      </a:pPr>
                      <a:endParaRPr lang="en-US" sz="800" dirty="0">
                        <a:solidFill>
                          <a:schemeClr val="tx1"/>
                        </a:solidFill>
                        <a:effectLst/>
                        <a:latin typeface="+mn-lt"/>
                        <a:ea typeface="Times New Roman"/>
                        <a:cs typeface="Times New Roman"/>
                      </a:endParaRPr>
                    </a:p>
                    <a:p>
                      <a:pPr algn="just">
                        <a:lnSpc>
                          <a:spcPct val="115000"/>
                        </a:lnSpc>
                        <a:spcAft>
                          <a:spcPts val="0"/>
                        </a:spcAft>
                      </a:pPr>
                      <a:endParaRPr lang="en-US" sz="800" dirty="0">
                        <a:solidFill>
                          <a:schemeClr val="tx1"/>
                        </a:solidFill>
                        <a:effectLst/>
                        <a:latin typeface="+mn-lt"/>
                        <a:ea typeface="Times New Roman"/>
                        <a:cs typeface="Times New Roman"/>
                      </a:endParaRPr>
                    </a:p>
                    <a:p>
                      <a:pPr algn="just">
                        <a:lnSpc>
                          <a:spcPct val="115000"/>
                        </a:lnSpc>
                        <a:spcAft>
                          <a:spcPts val="0"/>
                        </a:spcAft>
                      </a:pPr>
                      <a:endParaRPr lang="en-US" sz="800" dirty="0">
                        <a:solidFill>
                          <a:schemeClr val="tx1"/>
                        </a:solidFill>
                        <a:effectLst/>
                        <a:latin typeface="+mn-lt"/>
                        <a:ea typeface="Times New Roman"/>
                        <a:cs typeface="Times New Roman"/>
                      </a:endParaRPr>
                    </a:p>
                    <a:p>
                      <a:pPr algn="just">
                        <a:lnSpc>
                          <a:spcPct val="115000"/>
                        </a:lnSpc>
                        <a:spcAft>
                          <a:spcPts val="0"/>
                        </a:spcAft>
                      </a:pPr>
                      <a:endParaRPr lang="en-US" sz="800" dirty="0">
                        <a:solidFill>
                          <a:schemeClr val="tx1"/>
                        </a:solidFill>
                        <a:effectLst/>
                        <a:latin typeface="+mn-lt"/>
                        <a:ea typeface="Times New Roman"/>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825909">
                <a:tc>
                  <a:txBody>
                    <a:bodyPr/>
                    <a:lstStyle/>
                    <a:p>
                      <a:pPr algn="ctr">
                        <a:lnSpc>
                          <a:spcPct val="115000"/>
                        </a:lnSpc>
                        <a:spcAft>
                          <a:spcPts val="0"/>
                        </a:spcAft>
                        <a:tabLst>
                          <a:tab pos="4229100" algn="l"/>
                          <a:tab pos="4457700" algn="l"/>
                        </a:tabLst>
                      </a:pPr>
                      <a:r>
                        <a:rPr lang="en-US" sz="800" dirty="0">
                          <a:solidFill>
                            <a:schemeClr val="tx1"/>
                          </a:solidFill>
                          <a:effectLst/>
                        </a:rPr>
                        <a:t>2.</a:t>
                      </a:r>
                      <a:endParaRPr lang="en-US" sz="800" dirty="0">
                        <a:solidFill>
                          <a:schemeClr val="tx1"/>
                        </a:solidFill>
                        <a:effectLst/>
                        <a:latin typeface="Calibri"/>
                        <a:ea typeface="Calibri"/>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7000"/>
                        </a:lnSpc>
                        <a:spcAft>
                          <a:spcPts val="0"/>
                        </a:spcAft>
                      </a:pPr>
                      <a:r>
                        <a:rPr lang="sv-SE" sz="800" dirty="0">
                          <a:solidFill>
                            <a:schemeClr val="tx1"/>
                          </a:solidFill>
                          <a:effectLst/>
                          <a:latin typeface="+mn-lt"/>
                          <a:ea typeface="Calibri"/>
                          <a:cs typeface="Times New Roman"/>
                        </a:rPr>
                        <a:t>Meningkatnya Kapasitas Prasarana Mendukung Pelayanan Perkeretaapian</a:t>
                      </a:r>
                      <a:endParaRPr lang="en-US" sz="800" dirty="0">
                        <a:solidFill>
                          <a:schemeClr val="tx1"/>
                        </a:solidFill>
                        <a:effectLst/>
                        <a:latin typeface="Calibri"/>
                        <a:ea typeface="Calibri"/>
                        <a:cs typeface="Times New Roman"/>
                      </a:endParaRPr>
                    </a:p>
                  </a:txBody>
                  <a:tcPr marL="42523" marR="4252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pPr>
                      <a:r>
                        <a:rPr lang="en-US" sz="800" dirty="0" err="1">
                          <a:solidFill>
                            <a:schemeClr val="tx1"/>
                          </a:solidFill>
                          <a:effectLst/>
                          <a:latin typeface="+mn-lt"/>
                          <a:ea typeface="Times New Roman"/>
                          <a:cs typeface="Times New Roman"/>
                        </a:rPr>
                        <a:t>Persentase</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pengoperasian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jalur</a:t>
                      </a:r>
                      <a:r>
                        <a:rPr lang="en-US" sz="800" baseline="0" dirty="0">
                          <a:solidFill>
                            <a:schemeClr val="tx1"/>
                          </a:solidFill>
                          <a:effectLst/>
                          <a:latin typeface="+mn-lt"/>
                          <a:ea typeface="Times New Roman"/>
                          <a:cs typeface="Times New Roman"/>
                        </a:rPr>
                        <a:t> </a:t>
                      </a:r>
                      <a:r>
                        <a:rPr lang="en-US" sz="800" dirty="0">
                          <a:solidFill>
                            <a:schemeClr val="tx1"/>
                          </a:solidFill>
                          <a:effectLst/>
                          <a:latin typeface="+mn-lt"/>
                          <a:ea typeface="Times New Roman"/>
                          <a:cs typeface="Times New Roman"/>
                        </a:rPr>
                        <a:t>KA yang </a:t>
                      </a:r>
                      <a:r>
                        <a:rPr lang="en-US" sz="800" dirty="0" err="1">
                          <a:solidFill>
                            <a:schemeClr val="tx1"/>
                          </a:solidFill>
                          <a:effectLst/>
                          <a:latin typeface="+mn-lt"/>
                          <a:ea typeface="Times New Roman"/>
                          <a:cs typeface="Times New Roman"/>
                        </a:rPr>
                        <a:t>sesuai</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dengan</a:t>
                      </a:r>
                      <a:r>
                        <a:rPr lang="en-US" sz="800" dirty="0">
                          <a:solidFill>
                            <a:schemeClr val="tx1"/>
                          </a:solidFill>
                          <a:effectLst/>
                          <a:latin typeface="+mn-lt"/>
                          <a:ea typeface="Times New Roman"/>
                          <a:cs typeface="Times New Roman"/>
                        </a:rPr>
                        <a:t> TQI</a:t>
                      </a:r>
                      <a:r>
                        <a:rPr lang="en-US" sz="800" baseline="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Kategori</a:t>
                      </a:r>
                      <a:r>
                        <a:rPr lang="en-US" sz="800" dirty="0">
                          <a:solidFill>
                            <a:schemeClr val="tx1"/>
                          </a:solidFill>
                          <a:effectLst/>
                          <a:latin typeface="+mn-lt"/>
                          <a:ea typeface="Times New Roman"/>
                          <a:cs typeface="Times New Roman"/>
                        </a:rPr>
                        <a:t> I dan II</a:t>
                      </a:r>
                      <a:endParaRPr lang="id-ID" sz="800" dirty="0">
                        <a:solidFill>
                          <a:schemeClr val="tx1"/>
                        </a:solidFill>
                        <a:effectLst/>
                        <a:latin typeface="+mn-lt"/>
                        <a:ea typeface="Times New Roman"/>
                        <a:cs typeface="Times New Roman"/>
                      </a:endParaRPr>
                    </a:p>
                    <a:p>
                      <a:pPr algn="ctr">
                        <a:lnSpc>
                          <a:spcPct val="115000"/>
                        </a:lnSpc>
                      </a:pPr>
                      <a:endParaRPr lang="id-ID" sz="800" dirty="0">
                        <a:solidFill>
                          <a:schemeClr val="tx1"/>
                        </a:solidFill>
                        <a:effectLst/>
                        <a:latin typeface="+mn-lt"/>
                        <a:ea typeface="Times New Roman"/>
                        <a:cs typeface="Times New Roman"/>
                      </a:endParaRPr>
                    </a:p>
                    <a:p>
                      <a:pPr algn="ctr">
                        <a:lnSpc>
                          <a:spcPct val="115000"/>
                        </a:lnSpc>
                      </a:pPr>
                      <a:endParaRPr lang="id-ID" sz="800" dirty="0">
                        <a:solidFill>
                          <a:schemeClr val="tx1"/>
                        </a:solidFill>
                        <a:effectLst/>
                        <a:latin typeface="+mn-lt"/>
                        <a:ea typeface="Times New Roman"/>
                        <a:cs typeface="Times New Roman"/>
                      </a:endParaRPr>
                    </a:p>
                    <a:p>
                      <a:pPr algn="ctr">
                        <a:lnSpc>
                          <a:spcPct val="115000"/>
                        </a:lnSpc>
                      </a:pPr>
                      <a:endParaRPr lang="id-ID" sz="800" dirty="0">
                        <a:solidFill>
                          <a:schemeClr val="tx1"/>
                        </a:solidFill>
                        <a:effectLst/>
                        <a:latin typeface="+mn-lt"/>
                        <a:ea typeface="Times New Roman"/>
                        <a:cs typeface="Times New Roman"/>
                      </a:endParaRPr>
                    </a:p>
                    <a:p>
                      <a:pPr algn="ctr">
                        <a:lnSpc>
                          <a:spcPct val="115000"/>
                        </a:lnSpc>
                      </a:pPr>
                      <a:endParaRPr lang="en-US" sz="800" dirty="0">
                        <a:solidFill>
                          <a:schemeClr val="tx1"/>
                        </a:solidFill>
                        <a:effectLst/>
                        <a:latin typeface="Calibri"/>
                        <a:ea typeface="Times New Roman"/>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15000"/>
                        </a:lnSpc>
                        <a:spcAft>
                          <a:spcPts val="0"/>
                        </a:spcAft>
                      </a:pPr>
                      <a:r>
                        <a:rPr lang="en-US" sz="800" dirty="0" err="1">
                          <a:solidFill>
                            <a:schemeClr val="tx1"/>
                          </a:solidFill>
                          <a:effectLst/>
                          <a:latin typeface="+mn-lt"/>
                          <a:ea typeface="Times New Roman"/>
                          <a:cs typeface="Times New Roman"/>
                        </a:rPr>
                        <a:t>Perbandingan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antara</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Panjang</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jalur</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Kereta</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Api</a:t>
                      </a:r>
                      <a:r>
                        <a:rPr lang="en-US" sz="800" dirty="0">
                          <a:solidFill>
                            <a:schemeClr val="tx1"/>
                          </a:solidFill>
                          <a:effectLst/>
                          <a:latin typeface="+mn-lt"/>
                          <a:ea typeface="Times New Roman"/>
                          <a:cs typeface="Times New Roman"/>
                        </a:rPr>
                        <a:t> yang </a:t>
                      </a:r>
                      <a:r>
                        <a:rPr lang="en-US" sz="800" dirty="0" err="1">
                          <a:solidFill>
                            <a:schemeClr val="tx1"/>
                          </a:solidFill>
                          <a:effectLst/>
                          <a:latin typeface="+mn-lt"/>
                          <a:ea typeface="Times New Roman"/>
                          <a:cs typeface="Times New Roman"/>
                        </a:rPr>
                        <a:t>telah</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diukur</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menggunakan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Kereta</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Ukur</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Katergori</a:t>
                      </a:r>
                      <a:r>
                        <a:rPr lang="en-US" sz="800" dirty="0">
                          <a:solidFill>
                            <a:schemeClr val="tx1"/>
                          </a:solidFill>
                          <a:effectLst/>
                          <a:latin typeface="+mn-lt"/>
                          <a:ea typeface="Times New Roman"/>
                          <a:cs typeface="Times New Roman"/>
                        </a:rPr>
                        <a:t> I </a:t>
                      </a:r>
                      <a:r>
                        <a:rPr lang="en-US" sz="800" dirty="0" err="1">
                          <a:solidFill>
                            <a:schemeClr val="tx1"/>
                          </a:solidFill>
                          <a:effectLst/>
                          <a:latin typeface="+mn-lt"/>
                          <a:ea typeface="Times New Roman"/>
                          <a:cs typeface="Times New Roman"/>
                        </a:rPr>
                        <a:t>dan</a:t>
                      </a:r>
                      <a:r>
                        <a:rPr lang="en-US" sz="800" dirty="0">
                          <a:solidFill>
                            <a:schemeClr val="tx1"/>
                          </a:solidFill>
                          <a:effectLst/>
                          <a:latin typeface="+mn-lt"/>
                          <a:ea typeface="Times New Roman"/>
                          <a:cs typeface="Times New Roman"/>
                        </a:rPr>
                        <a:t> II </a:t>
                      </a:r>
                      <a:r>
                        <a:rPr lang="en-US" sz="800" dirty="0" err="1">
                          <a:solidFill>
                            <a:schemeClr val="tx1"/>
                          </a:solidFill>
                          <a:effectLst/>
                          <a:latin typeface="+mn-lt"/>
                          <a:ea typeface="Times New Roman"/>
                          <a:cs typeface="Times New Roman"/>
                        </a:rPr>
                        <a:t>dengan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Panjang</a:t>
                      </a:r>
                      <a:r>
                        <a:rPr lang="en-US" sz="800" dirty="0">
                          <a:solidFill>
                            <a:schemeClr val="tx1"/>
                          </a:solidFill>
                          <a:effectLst/>
                          <a:latin typeface="+mn-lt"/>
                          <a:ea typeface="Times New Roman"/>
                          <a:cs typeface="Times New Roman"/>
                        </a:rPr>
                        <a:t> total </a:t>
                      </a:r>
                      <a:r>
                        <a:rPr lang="en-US" sz="800" dirty="0" err="1">
                          <a:solidFill>
                            <a:schemeClr val="tx1"/>
                          </a:solidFill>
                          <a:effectLst/>
                          <a:latin typeface="+mn-lt"/>
                          <a:ea typeface="Times New Roman"/>
                          <a:cs typeface="Times New Roman"/>
                        </a:rPr>
                        <a:t>Jalur</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Kereta</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Api</a:t>
                      </a:r>
                      <a:r>
                        <a:rPr lang="en-US" sz="800" dirty="0">
                          <a:solidFill>
                            <a:schemeClr val="tx1"/>
                          </a:solidFill>
                          <a:effectLst/>
                          <a:latin typeface="+mn-lt"/>
                          <a:ea typeface="Times New Roman"/>
                          <a:cs typeface="Times New Roman"/>
                        </a:rPr>
                        <a:t> yang </a:t>
                      </a:r>
                      <a:r>
                        <a:rPr lang="en-US" sz="800" dirty="0" err="1">
                          <a:solidFill>
                            <a:schemeClr val="tx1"/>
                          </a:solidFill>
                          <a:effectLst/>
                          <a:latin typeface="+mn-lt"/>
                          <a:ea typeface="Times New Roman"/>
                          <a:cs typeface="Times New Roman"/>
                        </a:rPr>
                        <a:t>diukur</a:t>
                      </a:r>
                      <a:r>
                        <a:rPr lang="en-US" sz="800" dirty="0">
                          <a:solidFill>
                            <a:schemeClr val="tx1"/>
                          </a:solidFill>
                          <a:effectLst/>
                          <a:latin typeface="+mn-lt"/>
                          <a:ea typeface="Times New Roman"/>
                          <a:cs typeface="Times New Roman"/>
                        </a:rPr>
                        <a:t> per </a:t>
                      </a:r>
                      <a:r>
                        <a:rPr lang="en-US" sz="800" dirty="0" err="1">
                          <a:solidFill>
                            <a:schemeClr val="tx1"/>
                          </a:solidFill>
                          <a:effectLst/>
                          <a:latin typeface="+mn-lt"/>
                          <a:ea typeface="Times New Roman"/>
                          <a:cs typeface="Times New Roman"/>
                        </a:rPr>
                        <a:t>periode</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dalam</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tahun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berjalan</a:t>
                      </a:r>
                      <a:endParaRPr lang="en-US" sz="800" dirty="0">
                        <a:solidFill>
                          <a:schemeClr val="tx1"/>
                        </a:solidFill>
                        <a:effectLst/>
                        <a:latin typeface="+mn-lt"/>
                        <a:ea typeface="Times New Roman"/>
                        <a:cs typeface="Times New Roman"/>
                      </a:endParaRPr>
                    </a:p>
                    <a:p>
                      <a:pPr algn="just">
                        <a:lnSpc>
                          <a:spcPct val="115000"/>
                        </a:lnSpc>
                        <a:spcAft>
                          <a:spcPts val="0"/>
                        </a:spcAft>
                      </a:pPr>
                      <a:endParaRPr lang="en-US" sz="800" dirty="0">
                        <a:solidFill>
                          <a:schemeClr val="tx1"/>
                        </a:solidFill>
                        <a:effectLst/>
                        <a:latin typeface="Calibri"/>
                        <a:ea typeface="Times New Roman"/>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915197">
                <a:tc>
                  <a:txBody>
                    <a:bodyPr/>
                    <a:lstStyle/>
                    <a:p>
                      <a:pPr algn="ctr">
                        <a:lnSpc>
                          <a:spcPct val="115000"/>
                        </a:lnSpc>
                        <a:spcAft>
                          <a:spcPts val="0"/>
                        </a:spcAft>
                        <a:tabLst>
                          <a:tab pos="4229100" algn="l"/>
                          <a:tab pos="4457700" algn="l"/>
                        </a:tabLst>
                      </a:pPr>
                      <a:r>
                        <a:rPr lang="en-US" sz="800" dirty="0">
                          <a:solidFill>
                            <a:schemeClr val="tx1"/>
                          </a:solidFill>
                          <a:effectLst/>
                        </a:rPr>
                        <a:t>3.</a:t>
                      </a:r>
                      <a:endParaRPr lang="en-US" sz="800" dirty="0">
                        <a:solidFill>
                          <a:schemeClr val="tx1"/>
                        </a:solidFill>
                        <a:effectLst/>
                        <a:latin typeface="Calibri"/>
                        <a:ea typeface="Calibri"/>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7000"/>
                        </a:lnSpc>
                        <a:spcAft>
                          <a:spcPts val="0"/>
                        </a:spcAft>
                      </a:pPr>
                      <a:r>
                        <a:rPr lang="sv-SE" sz="800" dirty="0">
                          <a:solidFill>
                            <a:schemeClr val="tx1"/>
                          </a:solidFill>
                          <a:effectLst/>
                          <a:latin typeface="+mn-lt"/>
                          <a:ea typeface="Calibri"/>
                          <a:cs typeface="Times New Roman"/>
                        </a:rPr>
                        <a:t>Meningkatnya Kapasitas Prasarana Mendukung Pelayanan Perkeretaapian</a:t>
                      </a:r>
                      <a:endParaRPr lang="en-US" sz="800" dirty="0">
                        <a:solidFill>
                          <a:schemeClr val="tx1"/>
                        </a:solidFill>
                        <a:effectLst/>
                        <a:latin typeface="Calibri"/>
                        <a:ea typeface="Calibri"/>
                        <a:cs typeface="Times New Roman"/>
                      </a:endParaRPr>
                    </a:p>
                  </a:txBody>
                  <a:tcPr marL="42523" marR="4252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pPr>
                      <a:r>
                        <a:rPr lang="en-US" sz="800" dirty="0" err="1">
                          <a:solidFill>
                            <a:schemeClr val="tx1"/>
                          </a:solidFill>
                          <a:effectLst/>
                          <a:latin typeface="+mn-lt"/>
                          <a:ea typeface="Times New Roman"/>
                          <a:cs typeface="Times New Roman"/>
                        </a:rPr>
                        <a:t>Persentase</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fasilitas</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operasi</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dengan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teknologi</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handal</a:t>
                      </a:r>
                      <a:endParaRPr lang="en-US" sz="800" dirty="0">
                        <a:solidFill>
                          <a:schemeClr val="tx1"/>
                        </a:solidFill>
                        <a:effectLst/>
                        <a:latin typeface="Calibri"/>
                        <a:ea typeface="Times New Roman"/>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15000"/>
                        </a:lnSpc>
                        <a:spcAft>
                          <a:spcPts val="0"/>
                        </a:spcAft>
                      </a:pPr>
                      <a:r>
                        <a:rPr lang="en-US" sz="800" dirty="0" err="1">
                          <a:solidFill>
                            <a:schemeClr val="tx1"/>
                          </a:solidFill>
                          <a:effectLst/>
                          <a:latin typeface="+mn-lt"/>
                          <a:ea typeface="Times New Roman"/>
                          <a:cs typeface="Times New Roman"/>
                        </a:rPr>
                        <a:t>Perbandingan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antara</a:t>
                      </a:r>
                      <a:r>
                        <a:rPr lang="en-US" sz="800" dirty="0">
                          <a:solidFill>
                            <a:schemeClr val="tx1"/>
                          </a:solidFill>
                          <a:effectLst/>
                          <a:latin typeface="+mn-lt"/>
                          <a:ea typeface="Times New Roman"/>
                          <a:cs typeface="Times New Roman"/>
                        </a:rPr>
                        <a:t> </a:t>
                      </a:r>
                      <a:r>
                        <a:rPr lang="id-ID" sz="800" dirty="0">
                          <a:solidFill>
                            <a:schemeClr val="tx1"/>
                          </a:solidFill>
                          <a:effectLst/>
                          <a:latin typeface="+mn-lt"/>
                          <a:ea typeface="Times New Roman"/>
                          <a:cs typeface="Times New Roman"/>
                        </a:rPr>
                        <a:t>jumlah </a:t>
                      </a:r>
                      <a:r>
                        <a:rPr lang="en-US" sz="800" dirty="0">
                          <a:solidFill>
                            <a:schemeClr val="tx1"/>
                          </a:solidFill>
                          <a:effectLst/>
                          <a:latin typeface="+mn-lt"/>
                          <a:ea typeface="Times New Roman"/>
                          <a:cs typeface="Times New Roman"/>
                        </a:rPr>
                        <a:t>unit </a:t>
                      </a:r>
                      <a:r>
                        <a:rPr lang="en-US" sz="800" dirty="0" err="1">
                          <a:solidFill>
                            <a:schemeClr val="tx1"/>
                          </a:solidFill>
                          <a:effectLst/>
                          <a:latin typeface="+mn-lt"/>
                          <a:ea typeface="Times New Roman"/>
                          <a:cs typeface="Times New Roman"/>
                        </a:rPr>
                        <a:t>fasilitas</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operasi</a:t>
                      </a:r>
                      <a:r>
                        <a:rPr lang="en-US" sz="800" dirty="0">
                          <a:solidFill>
                            <a:schemeClr val="tx1"/>
                          </a:solidFill>
                          <a:effectLst/>
                          <a:latin typeface="+mn-lt"/>
                          <a:ea typeface="Times New Roman"/>
                          <a:cs typeface="Times New Roman"/>
                        </a:rPr>
                        <a:t> yang </a:t>
                      </a:r>
                      <a:r>
                        <a:rPr lang="en-US" sz="800" dirty="0" err="1">
                          <a:solidFill>
                            <a:schemeClr val="tx1"/>
                          </a:solidFill>
                          <a:effectLst/>
                          <a:latin typeface="+mn-lt"/>
                          <a:ea typeface="Times New Roman"/>
                          <a:cs typeface="Times New Roman"/>
                        </a:rPr>
                        <a:t>berbasis</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elektrik</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dengan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jumlah</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keseluruhan</a:t>
                      </a:r>
                      <a:r>
                        <a:rPr lang="en-US" sz="800" dirty="0">
                          <a:solidFill>
                            <a:schemeClr val="tx1"/>
                          </a:solidFill>
                          <a:effectLst/>
                          <a:latin typeface="+mn-lt"/>
                          <a:ea typeface="Times New Roman"/>
                          <a:cs typeface="Times New Roman"/>
                        </a:rPr>
                        <a:t> unit </a:t>
                      </a:r>
                      <a:r>
                        <a:rPr lang="en-US" sz="800" dirty="0" err="1">
                          <a:solidFill>
                            <a:schemeClr val="tx1"/>
                          </a:solidFill>
                          <a:effectLst/>
                          <a:latin typeface="+mn-lt"/>
                          <a:ea typeface="Times New Roman"/>
                          <a:cs typeface="Times New Roman"/>
                        </a:rPr>
                        <a:t>fasilitas</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operasi</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eksisting</a:t>
                      </a:r>
                      <a:endParaRPr lang="en-US" sz="800" dirty="0">
                        <a:solidFill>
                          <a:schemeClr val="tx1"/>
                        </a:solidFill>
                        <a:effectLst/>
                        <a:latin typeface="+mn-lt"/>
                        <a:ea typeface="Times New Roman"/>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
        <p:nvSpPr>
          <p:cNvPr id="27" name="TextBox 2"/>
          <p:cNvSpPr txBox="1">
            <a:spLocks noChangeArrowheads="1"/>
          </p:cNvSpPr>
          <p:nvPr/>
        </p:nvSpPr>
        <p:spPr bwMode="auto">
          <a:xfrm>
            <a:off x="2648839" y="1803518"/>
            <a:ext cx="206710" cy="183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6698" tIns="28349" rIns="56698" bIns="28349" numCol="1" anchor="t" anchorCtr="0" compatLnSpc="1">
            <a:prstTxWarp prst="textNoShape">
              <a:avLst/>
            </a:prstTxWarp>
          </a:bodyPr>
          <a:lstStyle/>
          <a:p>
            <a:pPr defTabSz="567019" fontAlgn="base">
              <a:spcBef>
                <a:spcPct val="0"/>
              </a:spcBef>
              <a:spcAft>
                <a:spcPct val="0"/>
              </a:spcAft>
            </a:pPr>
            <a:endParaRPr lang="en-US" altLang="en-US" sz="1116">
              <a:latin typeface="Arial" pitchFamily="34" charset="0"/>
              <a:cs typeface="Arial" pitchFamily="34" charset="0"/>
            </a:endParaRPr>
          </a:p>
        </p:txBody>
      </p:sp>
      <p:grpSp>
        <p:nvGrpSpPr>
          <p:cNvPr id="11" name="Group 10"/>
          <p:cNvGrpSpPr/>
          <p:nvPr/>
        </p:nvGrpSpPr>
        <p:grpSpPr>
          <a:xfrm>
            <a:off x="3330504" y="1814460"/>
            <a:ext cx="3663689" cy="913543"/>
            <a:chOff x="5989605" y="1935221"/>
            <a:chExt cx="4444552" cy="1266082"/>
          </a:xfrm>
        </p:grpSpPr>
        <p:sp>
          <p:nvSpPr>
            <p:cNvPr id="12" name="TextBox 1">
              <a:extLst>
                <a:ext uri="{FF2B5EF4-FFF2-40B4-BE49-F238E27FC236}">
                  <a16:creationId xmlns:a16="http://schemas.microsoft.com/office/drawing/2014/main" id="{00000000-0008-0000-0000-000034000000}"/>
                </a:ext>
              </a:extLst>
            </p:cNvPr>
            <p:cNvSpPr txBox="1"/>
            <p:nvPr/>
          </p:nvSpPr>
          <p:spPr>
            <a:xfrm>
              <a:off x="5989605" y="2290062"/>
              <a:ext cx="1305690" cy="25400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AU" sz="700" dirty="0" err="1"/>
                <a:t>Rasio</a:t>
              </a:r>
              <a:r>
                <a:rPr lang="en-AU" sz="700" dirty="0"/>
                <a:t> </a:t>
              </a:r>
              <a:r>
                <a:rPr lang="en-AU" sz="700" dirty="0" err="1"/>
                <a:t>Konektivitas</a:t>
              </a:r>
              <a:r>
                <a:rPr lang="en-AU" sz="700" dirty="0"/>
                <a:t> </a:t>
              </a:r>
              <a:r>
                <a:rPr lang="en-AU" sz="700" dirty="0" err="1"/>
                <a:t>antar</a:t>
              </a:r>
              <a:r>
                <a:rPr lang="en-AU" sz="700" dirty="0"/>
                <a:t>  </a:t>
              </a:r>
              <a:r>
                <a:rPr lang="en-AU" sz="700" dirty="0" err="1"/>
                <a:t>wilayah</a:t>
              </a:r>
              <a:r>
                <a:rPr lang="en-AU" sz="700" dirty="0"/>
                <a:t> =</a:t>
              </a:r>
            </a:p>
          </p:txBody>
        </p:sp>
        <p:sp>
          <p:nvSpPr>
            <p:cNvPr id="13" name="TextBox 2">
              <a:extLst>
                <a:ext uri="{FF2B5EF4-FFF2-40B4-BE49-F238E27FC236}">
                  <a16:creationId xmlns:a16="http://schemas.microsoft.com/office/drawing/2014/main" id="{00000000-0008-0000-0000-000035000000}"/>
                </a:ext>
              </a:extLst>
            </p:cNvPr>
            <p:cNvSpPr txBox="1"/>
            <p:nvPr/>
          </p:nvSpPr>
          <p:spPr>
            <a:xfrm>
              <a:off x="7249042" y="1935221"/>
              <a:ext cx="3185115" cy="709682"/>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AU" sz="700" i="1" dirty="0" err="1"/>
                <a:t>Jumlah</a:t>
              </a:r>
              <a:r>
                <a:rPr lang="en-AU" sz="700" i="1" dirty="0"/>
                <a:t> PKN/PKW/</a:t>
              </a:r>
              <a:r>
                <a:rPr lang="en-AU" sz="700" i="1" dirty="0" err="1"/>
                <a:t>Simpul</a:t>
              </a:r>
              <a:r>
                <a:rPr lang="en-AU" sz="700" i="1" dirty="0"/>
                <a:t> </a:t>
              </a:r>
              <a:r>
                <a:rPr lang="en-AU" sz="700" i="1" dirty="0" err="1"/>
                <a:t>Transportasi</a:t>
              </a:r>
              <a:r>
                <a:rPr lang="en-AU" sz="700" i="1" dirty="0"/>
                <a:t>/</a:t>
              </a:r>
              <a:r>
                <a:rPr lang="en-AU" sz="700" i="1" dirty="0" err="1"/>
                <a:t>Kawasan</a:t>
              </a:r>
              <a:r>
                <a:rPr lang="en-AU" sz="700" i="1" dirty="0"/>
                <a:t> </a:t>
              </a:r>
              <a:r>
                <a:rPr lang="en-AU" sz="700" i="1" dirty="0" err="1"/>
                <a:t>Strategis</a:t>
              </a:r>
              <a:r>
                <a:rPr lang="en-AU" sz="700" i="1" dirty="0"/>
                <a:t> </a:t>
              </a:r>
              <a:r>
                <a:rPr lang="en-AU" sz="700" i="1" dirty="0" err="1"/>
                <a:t>Nasional</a:t>
              </a:r>
              <a:r>
                <a:rPr lang="en-AU" sz="700" i="1" dirty="0"/>
                <a:t> yang </a:t>
              </a:r>
              <a:r>
                <a:rPr lang="en-AU" sz="700" i="1" dirty="0" err="1"/>
                <a:t>terhubungan</a:t>
              </a:r>
              <a:r>
                <a:rPr lang="en-AU" sz="700" i="1" dirty="0"/>
                <a:t> </a:t>
              </a:r>
              <a:r>
                <a:rPr lang="en-AU" sz="700" i="1" dirty="0" err="1"/>
                <a:t>jalur</a:t>
              </a:r>
              <a:r>
                <a:rPr lang="en-AU" sz="700" i="1" dirty="0"/>
                <a:t> KA </a:t>
              </a:r>
              <a:r>
                <a:rPr lang="en-AU" sz="700" i="1" dirty="0" err="1"/>
                <a:t>s.d</a:t>
              </a:r>
              <a:r>
                <a:rPr lang="en-AU" sz="700" i="1" dirty="0"/>
                <a:t> </a:t>
              </a:r>
              <a:r>
                <a:rPr lang="en-AU" sz="700" i="1" dirty="0" err="1"/>
                <a:t>tahun</a:t>
              </a:r>
              <a:r>
                <a:rPr lang="en-AU" sz="700" i="1" dirty="0"/>
                <a:t> </a:t>
              </a:r>
              <a:r>
                <a:rPr lang="en-AU" sz="700" i="1" dirty="0" err="1"/>
                <a:t>berjalan</a:t>
              </a:r>
              <a:endParaRPr lang="id-ID" sz="700" dirty="0"/>
            </a:p>
          </p:txBody>
        </p:sp>
        <p:cxnSp>
          <p:nvCxnSpPr>
            <p:cNvPr id="14" name="Straight Connector 13">
              <a:extLst>
                <a:ext uri="{FF2B5EF4-FFF2-40B4-BE49-F238E27FC236}">
                  <a16:creationId xmlns:a16="http://schemas.microsoft.com/office/drawing/2014/main" id="{00000000-0008-0000-0000-000036000000}"/>
                </a:ext>
              </a:extLst>
            </p:cNvPr>
            <p:cNvCxnSpPr/>
            <p:nvPr/>
          </p:nvCxnSpPr>
          <p:spPr>
            <a:xfrm>
              <a:off x="7501821" y="2454440"/>
              <a:ext cx="2635250" cy="0"/>
            </a:xfrm>
            <a:prstGeom prst="line">
              <a:avLst/>
            </a:prstGeom>
          </p:spPr>
          <p:style>
            <a:lnRef idx="2">
              <a:schemeClr val="dk1"/>
            </a:lnRef>
            <a:fillRef idx="0">
              <a:schemeClr val="dk1"/>
            </a:fillRef>
            <a:effectRef idx="1">
              <a:schemeClr val="dk1"/>
            </a:effectRef>
            <a:fontRef idx="minor">
              <a:schemeClr val="tx1"/>
            </a:fontRef>
          </p:style>
        </p:cxnSp>
        <p:sp>
          <p:nvSpPr>
            <p:cNvPr id="15" name="TextBox 4">
              <a:extLst>
                <a:ext uri="{FF2B5EF4-FFF2-40B4-BE49-F238E27FC236}">
                  <a16:creationId xmlns:a16="http://schemas.microsoft.com/office/drawing/2014/main" id="{00000000-0008-0000-0000-000037000000}"/>
                </a:ext>
              </a:extLst>
            </p:cNvPr>
            <p:cNvSpPr txBox="1"/>
            <p:nvPr/>
          </p:nvSpPr>
          <p:spPr>
            <a:xfrm>
              <a:off x="7272761" y="2453094"/>
              <a:ext cx="3120048" cy="748209"/>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AU" sz="700" i="1" dirty="0"/>
                <a:t>PKN/PKW/</a:t>
              </a:r>
              <a:r>
                <a:rPr lang="en-AU" sz="700" i="1" dirty="0" err="1"/>
                <a:t>Simpul</a:t>
              </a:r>
              <a:r>
                <a:rPr lang="en-AU" sz="700" i="1" dirty="0"/>
                <a:t> </a:t>
              </a:r>
              <a:r>
                <a:rPr lang="en-AU" sz="700" i="1" dirty="0" err="1"/>
                <a:t>Transportasi</a:t>
              </a:r>
              <a:r>
                <a:rPr lang="en-AU" sz="700" i="1" dirty="0"/>
                <a:t>/</a:t>
              </a:r>
              <a:r>
                <a:rPr lang="en-AU" sz="700" i="1" dirty="0" err="1"/>
                <a:t>Kawasan</a:t>
              </a:r>
              <a:r>
                <a:rPr lang="en-AU" sz="700" i="1" dirty="0"/>
                <a:t> </a:t>
              </a:r>
              <a:r>
                <a:rPr lang="en-AU" sz="700" i="1" dirty="0" err="1"/>
                <a:t>Strategis</a:t>
              </a:r>
              <a:r>
                <a:rPr lang="en-AU" sz="700" i="1" dirty="0"/>
                <a:t> </a:t>
              </a:r>
              <a:r>
                <a:rPr lang="en-AU" sz="700" i="1" dirty="0" err="1"/>
                <a:t>Nasional</a:t>
              </a:r>
              <a:r>
                <a:rPr lang="en-AU" sz="700" i="1" dirty="0"/>
                <a:t> yang </a:t>
              </a:r>
              <a:r>
                <a:rPr lang="en-AU" sz="700" i="1" dirty="0" err="1"/>
                <a:t>akan</a:t>
              </a:r>
              <a:r>
                <a:rPr lang="en-AU" sz="700" i="1" dirty="0"/>
                <a:t> </a:t>
              </a:r>
              <a:r>
                <a:rPr lang="en-AU" sz="700" i="1" dirty="0" err="1"/>
                <a:t>terhubung</a:t>
              </a:r>
              <a:r>
                <a:rPr lang="en-AU" sz="700" i="1" dirty="0"/>
                <a:t> </a:t>
              </a:r>
              <a:r>
                <a:rPr lang="en-AU" sz="700" i="1" dirty="0" err="1"/>
                <a:t>dengan</a:t>
              </a:r>
              <a:r>
                <a:rPr lang="en-AU" sz="700" i="1" dirty="0"/>
                <a:t> </a:t>
              </a:r>
              <a:r>
                <a:rPr lang="en-AU" sz="700" i="1" dirty="0" err="1"/>
                <a:t>Jalur</a:t>
              </a:r>
              <a:r>
                <a:rPr lang="en-AU" sz="700" i="1" dirty="0"/>
                <a:t> KA </a:t>
              </a:r>
              <a:r>
                <a:rPr lang="en-AU" sz="700" i="1" dirty="0" err="1"/>
                <a:t>sesuai</a:t>
              </a:r>
              <a:r>
                <a:rPr lang="en-AU" sz="700" i="1" dirty="0"/>
                <a:t> </a:t>
              </a:r>
              <a:r>
                <a:rPr lang="en-AU" sz="700" i="1" dirty="0" err="1"/>
                <a:t>dengan</a:t>
              </a:r>
              <a:r>
                <a:rPr lang="en-AU" sz="700" i="1" dirty="0"/>
                <a:t> </a:t>
              </a:r>
              <a:r>
                <a:rPr lang="en-AU" sz="700" i="1" dirty="0" err="1"/>
                <a:t>Rencana</a:t>
              </a:r>
              <a:r>
                <a:rPr lang="en-AU" sz="700" i="1" dirty="0"/>
                <a:t> </a:t>
              </a:r>
              <a:r>
                <a:rPr lang="en-AU" sz="700" i="1" dirty="0" err="1"/>
                <a:t>Induk</a:t>
              </a:r>
              <a:r>
                <a:rPr lang="en-AU" sz="700" i="1" dirty="0"/>
                <a:t> </a:t>
              </a:r>
              <a:r>
                <a:rPr lang="en-AU" sz="700" i="1" dirty="0" err="1"/>
                <a:t>Perkeretaapian</a:t>
              </a:r>
              <a:r>
                <a:rPr lang="en-AU" sz="700" i="1" dirty="0"/>
                <a:t> </a:t>
              </a:r>
              <a:r>
                <a:rPr lang="en-AU" sz="700" i="1" dirty="0" err="1"/>
                <a:t>Nasional</a:t>
              </a:r>
              <a:r>
                <a:rPr lang="en-AU" sz="700" i="1" dirty="0"/>
                <a:t> (</a:t>
              </a:r>
              <a:r>
                <a:rPr lang="en-AU" sz="700" i="1" dirty="0" err="1"/>
                <a:t>RIPNas</a:t>
              </a:r>
              <a:r>
                <a:rPr lang="en-AU" sz="700" i="1" dirty="0"/>
                <a:t>) 2030</a:t>
              </a:r>
              <a:endParaRPr lang="id-ID" sz="700" dirty="0"/>
            </a:p>
          </p:txBody>
        </p:sp>
      </p:grpSp>
      <p:grpSp>
        <p:nvGrpSpPr>
          <p:cNvPr id="17" name="Group 16"/>
          <p:cNvGrpSpPr/>
          <p:nvPr/>
        </p:nvGrpSpPr>
        <p:grpSpPr>
          <a:xfrm>
            <a:off x="3390470" y="3139278"/>
            <a:ext cx="3552641" cy="589194"/>
            <a:chOff x="5014615" y="3243608"/>
            <a:chExt cx="5729585" cy="950233"/>
          </a:xfrm>
        </p:grpSpPr>
        <p:sp>
          <p:nvSpPr>
            <p:cNvPr id="18" name="TextBox 36">
              <a:extLst>
                <a:ext uri="{FF2B5EF4-FFF2-40B4-BE49-F238E27FC236}">
                  <a16:creationId xmlns:a16="http://schemas.microsoft.com/office/drawing/2014/main" id="{00000000-0008-0000-0000-00003D000000}"/>
                </a:ext>
              </a:extLst>
            </p:cNvPr>
            <p:cNvSpPr txBox="1"/>
            <p:nvPr/>
          </p:nvSpPr>
          <p:spPr>
            <a:xfrm>
              <a:off x="10050183" y="3513950"/>
              <a:ext cx="694017" cy="316516"/>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r>
                <a:rPr lang="en-AU" sz="700" dirty="0"/>
                <a:t>100%</a:t>
              </a:r>
            </a:p>
          </p:txBody>
        </p:sp>
        <p:grpSp>
          <p:nvGrpSpPr>
            <p:cNvPr id="19" name="Group 18"/>
            <p:cNvGrpSpPr/>
            <p:nvPr/>
          </p:nvGrpSpPr>
          <p:grpSpPr>
            <a:xfrm>
              <a:off x="5014615" y="3243608"/>
              <a:ext cx="5137641" cy="950233"/>
              <a:chOff x="5014615" y="3243608"/>
              <a:chExt cx="5137641" cy="950233"/>
            </a:xfrm>
          </p:grpSpPr>
          <p:sp>
            <p:nvSpPr>
              <p:cNvPr id="20" name="TextBox 31">
                <a:extLst>
                  <a:ext uri="{FF2B5EF4-FFF2-40B4-BE49-F238E27FC236}">
                    <a16:creationId xmlns:a16="http://schemas.microsoft.com/office/drawing/2014/main" id="{00000000-0008-0000-0000-000034000000}"/>
                  </a:ext>
                </a:extLst>
              </p:cNvPr>
              <p:cNvSpPr txBox="1"/>
              <p:nvPr/>
            </p:nvSpPr>
            <p:spPr>
              <a:xfrm>
                <a:off x="5014615" y="3319141"/>
                <a:ext cx="1764000" cy="770141"/>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spcAft>
                    <a:spcPts val="186"/>
                  </a:spcAft>
                </a:pPr>
                <a:r>
                  <a:rPr lang="en-ID" sz="700" dirty="0" err="1">
                    <a:solidFill>
                      <a:schemeClr val="tx1"/>
                    </a:solidFill>
                  </a:rPr>
                  <a:t>Persentase</a:t>
                </a:r>
                <a:r>
                  <a:rPr lang="en-ID" sz="700" dirty="0">
                    <a:solidFill>
                      <a:schemeClr val="tx1"/>
                    </a:solidFill>
                  </a:rPr>
                  <a:t> </a:t>
                </a:r>
                <a:r>
                  <a:rPr lang="en-ID" sz="700" dirty="0" err="1">
                    <a:solidFill>
                      <a:schemeClr val="tx1"/>
                    </a:solidFill>
                  </a:rPr>
                  <a:t>pengoperasian</a:t>
                </a:r>
                <a:r>
                  <a:rPr lang="en-ID" sz="700" dirty="0">
                    <a:solidFill>
                      <a:schemeClr val="tx1"/>
                    </a:solidFill>
                  </a:rPr>
                  <a:t> </a:t>
                </a:r>
                <a:r>
                  <a:rPr lang="en-ID" sz="700" dirty="0" err="1">
                    <a:solidFill>
                      <a:schemeClr val="tx1"/>
                    </a:solidFill>
                  </a:rPr>
                  <a:t>jalur</a:t>
                </a:r>
                <a:r>
                  <a:rPr lang="en-ID" sz="700" dirty="0">
                    <a:solidFill>
                      <a:schemeClr val="tx1"/>
                    </a:solidFill>
                  </a:rPr>
                  <a:t> KA yang </a:t>
                </a:r>
                <a:r>
                  <a:rPr lang="en-ID" sz="700" dirty="0" err="1">
                    <a:solidFill>
                      <a:schemeClr val="tx1"/>
                    </a:solidFill>
                  </a:rPr>
                  <a:t>sesuai</a:t>
                </a:r>
                <a:r>
                  <a:rPr lang="en-ID" sz="700" dirty="0">
                    <a:solidFill>
                      <a:schemeClr val="tx1"/>
                    </a:solidFill>
                  </a:rPr>
                  <a:t> </a:t>
                </a:r>
                <a:r>
                  <a:rPr lang="en-ID" sz="700" dirty="0" err="1">
                    <a:solidFill>
                      <a:schemeClr val="tx1"/>
                    </a:solidFill>
                  </a:rPr>
                  <a:t>dengan</a:t>
                </a:r>
                <a:r>
                  <a:rPr lang="en-ID" sz="700" dirty="0">
                    <a:solidFill>
                      <a:schemeClr val="tx1"/>
                    </a:solidFill>
                  </a:rPr>
                  <a:t> TQI </a:t>
                </a:r>
                <a:r>
                  <a:rPr lang="en-ID" sz="700" dirty="0" err="1">
                    <a:solidFill>
                      <a:schemeClr val="tx1"/>
                    </a:solidFill>
                  </a:rPr>
                  <a:t>Kategori</a:t>
                </a:r>
                <a:r>
                  <a:rPr lang="en-ID" sz="700" dirty="0">
                    <a:solidFill>
                      <a:schemeClr val="tx1"/>
                    </a:solidFill>
                  </a:rPr>
                  <a:t> I </a:t>
                </a:r>
                <a:r>
                  <a:rPr lang="en-ID" sz="700" dirty="0" err="1">
                    <a:solidFill>
                      <a:schemeClr val="tx1"/>
                    </a:solidFill>
                  </a:rPr>
                  <a:t>dan</a:t>
                </a:r>
                <a:r>
                  <a:rPr lang="en-ID" sz="700" dirty="0">
                    <a:solidFill>
                      <a:schemeClr val="tx1"/>
                    </a:solidFill>
                  </a:rPr>
                  <a:t> II</a:t>
                </a:r>
              </a:p>
            </p:txBody>
          </p:sp>
          <p:sp>
            <p:nvSpPr>
              <p:cNvPr id="21" name="TextBox 32">
                <a:extLst>
                  <a:ext uri="{FF2B5EF4-FFF2-40B4-BE49-F238E27FC236}">
                    <a16:creationId xmlns:a16="http://schemas.microsoft.com/office/drawing/2014/main" id="{00000000-0008-0000-0000-000035000000}"/>
                  </a:ext>
                </a:extLst>
              </p:cNvPr>
              <p:cNvSpPr txBox="1"/>
              <p:nvPr/>
            </p:nvSpPr>
            <p:spPr>
              <a:xfrm>
                <a:off x="7166967" y="3243608"/>
                <a:ext cx="2583879" cy="52387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sz="700" dirty="0" err="1"/>
                  <a:t>Panjang</a:t>
                </a:r>
                <a:r>
                  <a:rPr lang="en-US" sz="700" dirty="0"/>
                  <a:t> </a:t>
                </a:r>
                <a:r>
                  <a:rPr lang="en-US" sz="700" dirty="0" err="1"/>
                  <a:t>jalur</a:t>
                </a:r>
                <a:r>
                  <a:rPr lang="en-US" sz="700" dirty="0"/>
                  <a:t> KA yang </a:t>
                </a:r>
                <a:r>
                  <a:rPr lang="en-US" sz="700" dirty="0" err="1"/>
                  <a:t>telah</a:t>
                </a:r>
                <a:r>
                  <a:rPr lang="en-US" sz="700" dirty="0"/>
                  <a:t> </a:t>
                </a:r>
                <a:r>
                  <a:rPr lang="en-US" sz="700" dirty="0" err="1"/>
                  <a:t>diukur</a:t>
                </a:r>
                <a:r>
                  <a:rPr lang="en-US" sz="700" dirty="0"/>
                  <a:t> </a:t>
                </a:r>
                <a:r>
                  <a:rPr lang="en-US" sz="700" dirty="0" err="1"/>
                  <a:t>kategori</a:t>
                </a:r>
                <a:r>
                  <a:rPr lang="en-US" sz="700" dirty="0"/>
                  <a:t> I </a:t>
                </a:r>
                <a:r>
                  <a:rPr lang="en-US" sz="700" dirty="0" err="1"/>
                  <a:t>dan</a:t>
                </a:r>
                <a:r>
                  <a:rPr lang="en-US" sz="700" dirty="0"/>
                  <a:t> II </a:t>
                </a:r>
                <a:r>
                  <a:rPr lang="en-US" sz="700" dirty="0" err="1"/>
                  <a:t>pada</a:t>
                </a:r>
                <a:r>
                  <a:rPr lang="en-US" sz="700" dirty="0"/>
                  <a:t> </a:t>
                </a:r>
                <a:r>
                  <a:rPr lang="en-US" sz="700" dirty="0" err="1"/>
                  <a:t>tahun</a:t>
                </a:r>
                <a:r>
                  <a:rPr lang="en-US" sz="700" dirty="0"/>
                  <a:t> </a:t>
                </a:r>
                <a:r>
                  <a:rPr lang="en-US" sz="700" dirty="0" err="1"/>
                  <a:t>berjalan</a:t>
                </a:r>
                <a:endParaRPr lang="en-US" sz="700" dirty="0"/>
              </a:p>
            </p:txBody>
          </p:sp>
          <p:sp>
            <p:nvSpPr>
              <p:cNvPr id="23" name="TextBox 34">
                <a:extLst>
                  <a:ext uri="{FF2B5EF4-FFF2-40B4-BE49-F238E27FC236}">
                    <a16:creationId xmlns:a16="http://schemas.microsoft.com/office/drawing/2014/main" id="{00000000-0008-0000-0000-000037000000}"/>
                  </a:ext>
                </a:extLst>
              </p:cNvPr>
              <p:cNvSpPr txBox="1"/>
              <p:nvPr/>
            </p:nvSpPr>
            <p:spPr>
              <a:xfrm>
                <a:off x="6864115" y="3733469"/>
                <a:ext cx="3120048" cy="460372"/>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sz="700" dirty="0"/>
                  <a:t>Total </a:t>
                </a:r>
                <a:r>
                  <a:rPr lang="en-US" sz="700" dirty="0" err="1"/>
                  <a:t>panjang</a:t>
                </a:r>
                <a:r>
                  <a:rPr lang="en-US" sz="700" dirty="0"/>
                  <a:t> </a:t>
                </a:r>
                <a:r>
                  <a:rPr lang="en-US" sz="700" dirty="0" err="1"/>
                  <a:t>jalur</a:t>
                </a:r>
                <a:r>
                  <a:rPr lang="en-US" sz="700" dirty="0"/>
                  <a:t> KA</a:t>
                </a:r>
              </a:p>
            </p:txBody>
          </p:sp>
          <p:sp>
            <p:nvSpPr>
              <p:cNvPr id="24" name="TextBox 35">
                <a:extLst>
                  <a:ext uri="{FF2B5EF4-FFF2-40B4-BE49-F238E27FC236}">
                    <a16:creationId xmlns:a16="http://schemas.microsoft.com/office/drawing/2014/main" id="{00000000-0008-0000-0000-00003C000000}"/>
                  </a:ext>
                </a:extLst>
              </p:cNvPr>
              <p:cNvSpPr txBox="1"/>
              <p:nvPr/>
            </p:nvSpPr>
            <p:spPr>
              <a:xfrm>
                <a:off x="9818881" y="3534827"/>
                <a:ext cx="333375" cy="28575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AU" sz="700"/>
                  <a:t>X</a:t>
                </a:r>
              </a:p>
            </p:txBody>
          </p:sp>
          <p:sp>
            <p:nvSpPr>
              <p:cNvPr id="25" name="TextBox 37">
                <a:extLst>
                  <a:ext uri="{FF2B5EF4-FFF2-40B4-BE49-F238E27FC236}">
                    <a16:creationId xmlns:a16="http://schemas.microsoft.com/office/drawing/2014/main" id="{00000000-0008-0000-0000-00003C000000}"/>
                  </a:ext>
                </a:extLst>
              </p:cNvPr>
              <p:cNvSpPr txBox="1"/>
              <p:nvPr/>
            </p:nvSpPr>
            <p:spPr>
              <a:xfrm>
                <a:off x="6730060" y="3548434"/>
                <a:ext cx="333375" cy="28575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AU" sz="700"/>
                  <a:t>=</a:t>
                </a:r>
              </a:p>
            </p:txBody>
          </p:sp>
          <p:cxnSp>
            <p:nvCxnSpPr>
              <p:cNvPr id="26" name="Straight Connector 25">
                <a:extLst>
                  <a:ext uri="{FF2B5EF4-FFF2-40B4-BE49-F238E27FC236}">
                    <a16:creationId xmlns:a16="http://schemas.microsoft.com/office/drawing/2014/main" id="{00000000-0008-0000-0000-000036000000}"/>
                  </a:ext>
                </a:extLst>
              </p:cNvPr>
              <p:cNvCxnSpPr/>
              <p:nvPr/>
            </p:nvCxnSpPr>
            <p:spPr>
              <a:xfrm>
                <a:off x="7115596" y="3704212"/>
                <a:ext cx="2635250" cy="0"/>
              </a:xfrm>
              <a:prstGeom prst="line">
                <a:avLst/>
              </a:prstGeom>
            </p:spPr>
            <p:style>
              <a:lnRef idx="2">
                <a:schemeClr val="dk1"/>
              </a:lnRef>
              <a:fillRef idx="0">
                <a:schemeClr val="dk1"/>
              </a:fillRef>
              <a:effectRef idx="1">
                <a:schemeClr val="dk1"/>
              </a:effectRef>
              <a:fontRef idx="minor">
                <a:schemeClr val="tx1"/>
              </a:fontRef>
            </p:style>
          </p:cxnSp>
        </p:grpSp>
      </p:grpSp>
      <p:pic>
        <p:nvPicPr>
          <p:cNvPr id="1945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6323" y="4134055"/>
            <a:ext cx="3102741" cy="559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itle 1">
            <a:extLst>
              <a:ext uri="{FF2B5EF4-FFF2-40B4-BE49-F238E27FC236}">
                <a16:creationId xmlns:a16="http://schemas.microsoft.com/office/drawing/2014/main" id="{3C81D8AC-2A7C-46B5-9D4C-EE283BD839F0}"/>
              </a:ext>
            </a:extLst>
          </p:cNvPr>
          <p:cNvSpPr txBox="1">
            <a:spLocks/>
          </p:cNvSpPr>
          <p:nvPr/>
        </p:nvSpPr>
        <p:spPr>
          <a:xfrm>
            <a:off x="163039" y="311720"/>
            <a:ext cx="7165809" cy="338554"/>
          </a:xfrm>
          <a:prstGeom prst="rect">
            <a:avLst/>
          </a:prstGeom>
        </p:spPr>
        <p:txBody>
          <a:bodyPr wrap="square" anchor="ctr">
            <a:spAutoFit/>
          </a:bodyPr>
          <a:lstStyle>
            <a:defPPr>
              <a:defRPr lang="en-US"/>
            </a:defPPr>
            <a:lvl1pPr defTabSz="914377">
              <a:defRPr b="1">
                <a:solidFill>
                  <a:prstClr val="black"/>
                </a:solidFill>
                <a:latin typeface="Arial" panose="020B0604020202020204" pitchFamily="34" charset="0"/>
                <a:ea typeface="Times New Roman" panose="02020603050405020304" pitchFamily="18" charset="0"/>
              </a:defRPr>
            </a:lvl1pPr>
          </a:lstStyle>
          <a:p>
            <a:pPr lvl="0"/>
            <a:r>
              <a:rPr lang="id-ID" sz="1600" dirty="0"/>
              <a:t>Lanjutan... (</a:t>
            </a:r>
            <a:r>
              <a:rPr lang="en-US" sz="1600" dirty="0"/>
              <a:t>KAMUS INDIKATOR KINERJA </a:t>
            </a:r>
            <a:r>
              <a:rPr lang="id-ID" sz="1600" dirty="0"/>
              <a:t>KEGIATAN DIT. PRASARANA)</a:t>
            </a:r>
            <a:endParaRPr lang="en-ID" sz="1600" dirty="0"/>
          </a:p>
        </p:txBody>
      </p:sp>
      <p:sp>
        <p:nvSpPr>
          <p:cNvPr id="28" name="Slide Number Placeholder 2">
            <a:extLst>
              <a:ext uri="{FF2B5EF4-FFF2-40B4-BE49-F238E27FC236}">
                <a16:creationId xmlns:a16="http://schemas.microsoft.com/office/drawing/2014/main" id="{CCA7C138-4F36-45E8-8C88-05511009A3AB}"/>
              </a:ext>
            </a:extLst>
          </p:cNvPr>
          <p:cNvSpPr>
            <a:spLocks noGrp="1"/>
          </p:cNvSpPr>
          <p:nvPr/>
        </p:nvSpPr>
        <p:spPr>
          <a:xfrm>
            <a:off x="7113276" y="5006975"/>
            <a:ext cx="446405" cy="251460"/>
          </a:xfrm>
          <a:prstGeom prst="rect">
            <a:avLst/>
          </a:prstGeom>
          <a:solidFill>
            <a:srgbClr val="F9BE19"/>
          </a:solidFill>
        </p:spPr>
        <p:txBody>
          <a:bodyPr vert="horz" lIns="91365" tIns="45684" rIns="91365" bIns="45684"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32">
              <a:defRPr/>
            </a:pPr>
            <a:fld id="{05502A5B-6024-440D-A5A9-5A109256076E}" type="slidenum">
              <a:rPr lang="en-US" b="1">
                <a:solidFill>
                  <a:schemeClr val="tx1"/>
                </a:solidFill>
                <a:latin typeface="Calibri" panose="020F0502020204030204"/>
              </a:rPr>
              <a:pPr defTabSz="913632">
                <a:defRPr/>
              </a:pPr>
              <a:t>45</a:t>
            </a:fld>
            <a:endParaRPr lang="en-US" b="1">
              <a:solidFill>
                <a:schemeClr val="tx1"/>
              </a:solidFill>
              <a:latin typeface="Calibri" panose="020F0502020204030204"/>
            </a:endParaRPr>
          </a:p>
        </p:txBody>
      </p:sp>
    </p:spTree>
    <p:extLst>
      <p:ext uri="{BB962C8B-B14F-4D97-AF65-F5344CB8AC3E}">
        <p14:creationId xmlns:p14="http://schemas.microsoft.com/office/powerpoint/2010/main" val="433604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67454262"/>
              </p:ext>
            </p:extLst>
          </p:nvPr>
        </p:nvGraphicFramePr>
        <p:xfrm>
          <a:off x="284604" y="1035736"/>
          <a:ext cx="6940069" cy="3382328"/>
        </p:xfrm>
        <a:graphic>
          <a:graphicData uri="http://schemas.openxmlformats.org/drawingml/2006/table">
            <a:tbl>
              <a:tblPr firstRow="1" firstCol="1" bandRow="1">
                <a:tableStyleId>{6E25E649-3F16-4E02-A733-19D2CDBF48F0}</a:tableStyleId>
              </a:tblPr>
              <a:tblGrid>
                <a:gridCol w="332794">
                  <a:extLst>
                    <a:ext uri="{9D8B030D-6E8A-4147-A177-3AD203B41FA5}">
                      <a16:colId xmlns:a16="http://schemas.microsoft.com/office/drawing/2014/main" val="20000"/>
                    </a:ext>
                  </a:extLst>
                </a:gridCol>
                <a:gridCol w="1138416">
                  <a:extLst>
                    <a:ext uri="{9D8B030D-6E8A-4147-A177-3AD203B41FA5}">
                      <a16:colId xmlns:a16="http://schemas.microsoft.com/office/drawing/2014/main" val="20001"/>
                    </a:ext>
                  </a:extLst>
                </a:gridCol>
                <a:gridCol w="1361634">
                  <a:extLst>
                    <a:ext uri="{9D8B030D-6E8A-4147-A177-3AD203B41FA5}">
                      <a16:colId xmlns:a16="http://schemas.microsoft.com/office/drawing/2014/main" val="20002"/>
                    </a:ext>
                  </a:extLst>
                </a:gridCol>
                <a:gridCol w="4107225">
                  <a:extLst>
                    <a:ext uri="{9D8B030D-6E8A-4147-A177-3AD203B41FA5}">
                      <a16:colId xmlns:a16="http://schemas.microsoft.com/office/drawing/2014/main" val="20003"/>
                    </a:ext>
                  </a:extLst>
                </a:gridCol>
              </a:tblGrid>
              <a:tr h="276834">
                <a:tc>
                  <a:txBody>
                    <a:bodyPr/>
                    <a:lstStyle/>
                    <a:p>
                      <a:pPr algn="ctr">
                        <a:lnSpc>
                          <a:spcPct val="107000"/>
                        </a:lnSpc>
                        <a:spcAft>
                          <a:spcPts val="0"/>
                        </a:spcAft>
                      </a:pPr>
                      <a:r>
                        <a:rPr lang="en-ID" sz="800" dirty="0">
                          <a:effectLst/>
                        </a:rPr>
                        <a:t>NO</a:t>
                      </a:r>
                      <a:endParaRPr lang="en-US" sz="800" dirty="0">
                        <a:effectLst/>
                        <a:latin typeface="Calibri"/>
                        <a:ea typeface="Calibri"/>
                        <a:cs typeface="Times New Roman"/>
                      </a:endParaRPr>
                    </a:p>
                  </a:txBody>
                  <a:tcPr marL="25227" marR="252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lnSpc>
                          <a:spcPct val="107000"/>
                        </a:lnSpc>
                        <a:spcAft>
                          <a:spcPts val="0"/>
                        </a:spcAft>
                      </a:pPr>
                      <a:r>
                        <a:rPr lang="en-ID" sz="800" dirty="0">
                          <a:effectLst/>
                        </a:rPr>
                        <a:t>SASARAN KEGIATAN</a:t>
                      </a:r>
                      <a:endParaRPr lang="en-US" sz="800" dirty="0">
                        <a:effectLst/>
                        <a:latin typeface="Calibri"/>
                        <a:ea typeface="Calibri"/>
                        <a:cs typeface="Times New Roman"/>
                      </a:endParaRPr>
                    </a:p>
                  </a:txBody>
                  <a:tcPr marL="25227" marR="252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lnSpc>
                          <a:spcPct val="107000"/>
                        </a:lnSpc>
                        <a:spcAft>
                          <a:spcPts val="0"/>
                        </a:spcAft>
                      </a:pPr>
                      <a:r>
                        <a:rPr lang="en-ID" sz="800" dirty="0">
                          <a:effectLst/>
                        </a:rPr>
                        <a:t>INDIKATOR </a:t>
                      </a:r>
                    </a:p>
                    <a:p>
                      <a:pPr algn="ctr">
                        <a:lnSpc>
                          <a:spcPct val="107000"/>
                        </a:lnSpc>
                        <a:spcAft>
                          <a:spcPts val="0"/>
                        </a:spcAft>
                      </a:pPr>
                      <a:r>
                        <a:rPr lang="en-ID" sz="800" dirty="0">
                          <a:effectLst/>
                        </a:rPr>
                        <a:t>KINERJA KEGIATAN</a:t>
                      </a:r>
                      <a:endParaRPr lang="en-US" sz="800" dirty="0">
                        <a:effectLst/>
                        <a:latin typeface="Calibri"/>
                        <a:ea typeface="Calibri"/>
                        <a:cs typeface="Times New Roman"/>
                      </a:endParaRPr>
                    </a:p>
                  </a:txBody>
                  <a:tcPr marL="25227" marR="252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lnSpc>
                          <a:spcPct val="107000"/>
                        </a:lnSpc>
                        <a:spcAft>
                          <a:spcPts val="0"/>
                        </a:spcAft>
                      </a:pPr>
                      <a:r>
                        <a:rPr lang="en-ID" sz="800" dirty="0">
                          <a:effectLst/>
                        </a:rPr>
                        <a:t>TATA CARA PERHITUNGAN</a:t>
                      </a:r>
                      <a:endParaRPr lang="en-US" sz="800" dirty="0">
                        <a:effectLst/>
                        <a:latin typeface="Calibri"/>
                        <a:ea typeface="Calibri"/>
                        <a:cs typeface="Times New Roman"/>
                      </a:endParaRPr>
                    </a:p>
                  </a:txBody>
                  <a:tcPr marL="25227" marR="252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10000"/>
                  </a:ext>
                </a:extLst>
              </a:tr>
              <a:tr h="1025904">
                <a:tc>
                  <a:txBody>
                    <a:bodyPr/>
                    <a:lstStyle/>
                    <a:p>
                      <a:pPr algn="ctr">
                        <a:lnSpc>
                          <a:spcPct val="115000"/>
                        </a:lnSpc>
                        <a:spcAft>
                          <a:spcPts val="0"/>
                        </a:spcAft>
                        <a:tabLst>
                          <a:tab pos="4229100" algn="l"/>
                          <a:tab pos="4457700" algn="l"/>
                        </a:tabLst>
                      </a:pPr>
                      <a:r>
                        <a:rPr lang="en-ID" sz="800" dirty="0">
                          <a:solidFill>
                            <a:schemeClr val="tx1"/>
                          </a:solidFill>
                          <a:effectLst/>
                        </a:rPr>
                        <a:t>4.</a:t>
                      </a:r>
                      <a:endParaRPr lang="en-US" sz="800" dirty="0">
                        <a:solidFill>
                          <a:schemeClr val="tx1"/>
                        </a:solidFill>
                        <a:effectLst/>
                        <a:latin typeface="Calibri"/>
                        <a:ea typeface="Calibri"/>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n-US" sz="800" dirty="0" err="1">
                          <a:solidFill>
                            <a:schemeClr val="tx1"/>
                          </a:solidFill>
                          <a:effectLst/>
                          <a:latin typeface="+mn-lt"/>
                          <a:ea typeface="Calibri"/>
                          <a:cs typeface="Times New Roman"/>
                        </a:rPr>
                        <a:t>Meningkatnya</a:t>
                      </a:r>
                      <a:r>
                        <a:rPr lang="en-US" sz="800" dirty="0">
                          <a:solidFill>
                            <a:schemeClr val="tx1"/>
                          </a:solidFill>
                          <a:effectLst/>
                          <a:latin typeface="+mn-lt"/>
                          <a:ea typeface="Calibri"/>
                          <a:cs typeface="Times New Roman"/>
                        </a:rPr>
                        <a:t> KONEKTIVITAS </a:t>
                      </a:r>
                      <a:r>
                        <a:rPr lang="en-US" sz="800" dirty="0" err="1">
                          <a:solidFill>
                            <a:schemeClr val="tx1"/>
                          </a:solidFill>
                          <a:effectLst/>
                          <a:latin typeface="+mn-lt"/>
                          <a:ea typeface="Calibri"/>
                          <a:cs typeface="Times New Roman"/>
                        </a:rPr>
                        <a:t>Jaringan</a:t>
                      </a:r>
                      <a:r>
                        <a:rPr lang="en-US" sz="800" dirty="0">
                          <a:solidFill>
                            <a:schemeClr val="tx1"/>
                          </a:solidFill>
                          <a:effectLst/>
                          <a:latin typeface="+mn-lt"/>
                          <a:ea typeface="Calibri"/>
                          <a:cs typeface="Times New Roman"/>
                        </a:rPr>
                        <a:t> </a:t>
                      </a:r>
                      <a:r>
                        <a:rPr lang="en-US" sz="800" dirty="0" err="1">
                          <a:solidFill>
                            <a:schemeClr val="tx1"/>
                          </a:solidFill>
                          <a:effectLst/>
                          <a:latin typeface="+mn-lt"/>
                          <a:ea typeface="Calibri"/>
                          <a:cs typeface="Times New Roman"/>
                        </a:rPr>
                        <a:t>Perkeretaapian</a:t>
                      </a:r>
                      <a:r>
                        <a:rPr lang="en-US" sz="800" dirty="0">
                          <a:solidFill>
                            <a:schemeClr val="tx1"/>
                          </a:solidFill>
                          <a:effectLst/>
                          <a:latin typeface="+mn-lt"/>
                          <a:ea typeface="Calibri"/>
                          <a:cs typeface="Times New Roman"/>
                        </a:rPr>
                        <a:t>	</a:t>
                      </a:r>
                      <a:endParaRPr lang="en-US" sz="800" dirty="0">
                        <a:solidFill>
                          <a:schemeClr val="tx1"/>
                        </a:solidFill>
                        <a:effectLst/>
                        <a:latin typeface="Calibri"/>
                        <a:ea typeface="Calibri"/>
                        <a:cs typeface="Times New Roman"/>
                      </a:endParaRPr>
                    </a:p>
                  </a:txBody>
                  <a:tcPr marL="42523" marR="4252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pPr>
                      <a:r>
                        <a:rPr lang="en-US" sz="800" dirty="0" err="1">
                          <a:solidFill>
                            <a:schemeClr val="tx1"/>
                          </a:solidFill>
                          <a:effectLst/>
                          <a:latin typeface="+mn-lt"/>
                          <a:ea typeface="Times New Roman"/>
                          <a:cs typeface="Times New Roman"/>
                        </a:rPr>
                        <a:t>Persentase</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prasarana</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perkeretaapian</a:t>
                      </a:r>
                      <a:r>
                        <a:rPr lang="en-US" sz="800" dirty="0">
                          <a:solidFill>
                            <a:schemeClr val="tx1"/>
                          </a:solidFill>
                          <a:effectLst/>
                          <a:latin typeface="+mn-lt"/>
                          <a:ea typeface="Times New Roman"/>
                          <a:cs typeface="Times New Roman"/>
                        </a:rPr>
                        <a:t> yang </a:t>
                      </a:r>
                      <a:r>
                        <a:rPr lang="en-US" sz="800" dirty="0" err="1">
                          <a:solidFill>
                            <a:schemeClr val="tx1"/>
                          </a:solidFill>
                          <a:effectLst/>
                          <a:latin typeface="+mn-lt"/>
                          <a:ea typeface="Times New Roman"/>
                          <a:cs typeface="Times New Roman"/>
                        </a:rPr>
                        <a:t>telah</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memiliki</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sertifikat</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kelaikan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jalur</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bangunan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fasilitas</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operasi</a:t>
                      </a:r>
                      <a:r>
                        <a:rPr lang="en-US" sz="800" dirty="0">
                          <a:solidFill>
                            <a:schemeClr val="tx1"/>
                          </a:solidFill>
                          <a:effectLst/>
                          <a:latin typeface="+mn-lt"/>
                          <a:ea typeface="Times New Roman"/>
                          <a:cs typeface="Times New Roman"/>
                        </a:rPr>
                        <a:t>) </a:t>
                      </a:r>
                      <a:endParaRPr lang="en-US" sz="800" dirty="0">
                        <a:solidFill>
                          <a:schemeClr val="tx1"/>
                        </a:solidFill>
                        <a:effectLst/>
                        <a:latin typeface="Calibri"/>
                        <a:ea typeface="Times New Roman"/>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15000"/>
                        </a:lnSpc>
                        <a:spcAft>
                          <a:spcPts val="0"/>
                        </a:spcAft>
                      </a:pPr>
                      <a:r>
                        <a:rPr lang="en-US" sz="800" dirty="0" err="1">
                          <a:solidFill>
                            <a:schemeClr val="tx1"/>
                          </a:solidFill>
                          <a:effectLst/>
                          <a:latin typeface="+mn-lt"/>
                          <a:ea typeface="Times New Roman"/>
                          <a:cs typeface="Times New Roman"/>
                        </a:rPr>
                        <a:t>Perbandingan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antara</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jumlah</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prasarana</a:t>
                      </a:r>
                      <a:r>
                        <a:rPr lang="en-US" sz="800" dirty="0">
                          <a:solidFill>
                            <a:schemeClr val="tx1"/>
                          </a:solidFill>
                          <a:effectLst/>
                          <a:latin typeface="+mn-lt"/>
                          <a:ea typeface="Times New Roman"/>
                          <a:cs typeface="Times New Roman"/>
                        </a:rPr>
                        <a:t> </a:t>
                      </a:r>
                      <a:r>
                        <a:rPr lang="id-ID" sz="800" dirty="0">
                          <a:solidFill>
                            <a:schemeClr val="tx1"/>
                          </a:solidFill>
                          <a:effectLst/>
                          <a:latin typeface="+mn-lt"/>
                          <a:ea typeface="Times New Roman"/>
                          <a:cs typeface="Times New Roman"/>
                        </a:rPr>
                        <a:t>(jalur, bangunan, fasilitas operasi) </a:t>
                      </a:r>
                      <a:r>
                        <a:rPr lang="en-US" sz="800" dirty="0">
                          <a:solidFill>
                            <a:schemeClr val="tx1"/>
                          </a:solidFill>
                          <a:effectLst/>
                          <a:latin typeface="+mn-lt"/>
                          <a:ea typeface="Times New Roman"/>
                          <a:cs typeface="Times New Roman"/>
                        </a:rPr>
                        <a:t>yang </a:t>
                      </a:r>
                      <a:r>
                        <a:rPr lang="en-US" sz="800" dirty="0" err="1">
                          <a:solidFill>
                            <a:schemeClr val="tx1"/>
                          </a:solidFill>
                          <a:effectLst/>
                          <a:latin typeface="+mn-lt"/>
                          <a:ea typeface="Times New Roman"/>
                          <a:cs typeface="Times New Roman"/>
                        </a:rPr>
                        <a:t>sudah</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sertifikasi</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kelaikan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dengan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Jumlah</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kebutuhan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sertifikasi</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kelaikan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prasarana</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perkeretaapian</a:t>
                      </a:r>
                      <a:endParaRPr lang="en-US" sz="800" dirty="0">
                        <a:solidFill>
                          <a:schemeClr val="tx1"/>
                        </a:solidFill>
                        <a:effectLst/>
                        <a:latin typeface="+mn-lt"/>
                        <a:ea typeface="Times New Roman"/>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825909">
                <a:tc>
                  <a:txBody>
                    <a:bodyPr/>
                    <a:lstStyle/>
                    <a:p>
                      <a:pPr algn="ctr">
                        <a:lnSpc>
                          <a:spcPct val="115000"/>
                        </a:lnSpc>
                        <a:spcAft>
                          <a:spcPts val="0"/>
                        </a:spcAft>
                        <a:tabLst>
                          <a:tab pos="4229100" algn="l"/>
                          <a:tab pos="4457700" algn="l"/>
                        </a:tabLst>
                      </a:pPr>
                      <a:r>
                        <a:rPr lang="en-US" sz="800" dirty="0">
                          <a:solidFill>
                            <a:schemeClr val="tx1"/>
                          </a:solidFill>
                          <a:effectLst/>
                        </a:rPr>
                        <a:t>5.</a:t>
                      </a:r>
                      <a:endParaRPr lang="en-US" sz="800" dirty="0">
                        <a:solidFill>
                          <a:schemeClr val="tx1"/>
                        </a:solidFill>
                        <a:effectLst/>
                        <a:latin typeface="Calibri"/>
                        <a:ea typeface="Calibri"/>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sv-SE" sz="800" dirty="0">
                          <a:solidFill>
                            <a:schemeClr val="tx1"/>
                          </a:solidFill>
                          <a:effectLst/>
                          <a:latin typeface="+mn-lt"/>
                          <a:ea typeface="Calibri"/>
                          <a:cs typeface="Times New Roman"/>
                        </a:rPr>
                        <a:t>Meningkatnya Kehandalan Prasarana Perkeretaapian</a:t>
                      </a:r>
                      <a:endParaRPr lang="en-US" sz="800" dirty="0">
                        <a:solidFill>
                          <a:schemeClr val="tx1"/>
                        </a:solidFill>
                        <a:effectLst/>
                        <a:latin typeface="Calibri"/>
                        <a:ea typeface="Calibri"/>
                        <a:cs typeface="Times New Roman"/>
                      </a:endParaRPr>
                    </a:p>
                  </a:txBody>
                  <a:tcPr marL="42523" marR="4252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pPr>
                      <a:r>
                        <a:rPr lang="nn-NO" sz="800" dirty="0">
                          <a:solidFill>
                            <a:schemeClr val="tx1"/>
                          </a:solidFill>
                          <a:effectLst/>
                          <a:latin typeface="+mn-lt"/>
                          <a:ea typeface="Times New Roman"/>
                          <a:cs typeface="Times New Roman"/>
                        </a:rPr>
                        <a:t>Persentase Pemenuhan  Kebutuhan NSPK bidang Prasarana Perkeretaapian</a:t>
                      </a:r>
                      <a:endParaRPr lang="en-US" sz="800" dirty="0">
                        <a:solidFill>
                          <a:schemeClr val="tx1"/>
                        </a:solidFill>
                        <a:effectLst/>
                        <a:latin typeface="Calibri"/>
                        <a:ea typeface="Times New Roman"/>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15000"/>
                        </a:lnSpc>
                        <a:spcAft>
                          <a:spcPts val="0"/>
                        </a:spcAft>
                      </a:pPr>
                      <a:r>
                        <a:rPr lang="en-US" sz="800" dirty="0" err="1">
                          <a:solidFill>
                            <a:schemeClr val="tx1"/>
                          </a:solidFill>
                          <a:effectLst/>
                          <a:latin typeface="+mn-lt"/>
                          <a:ea typeface="Times New Roman"/>
                          <a:cs typeface="Times New Roman"/>
                        </a:rPr>
                        <a:t>Perbandingan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antara</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jumlah</a:t>
                      </a:r>
                      <a:r>
                        <a:rPr lang="en-US" sz="800" dirty="0">
                          <a:solidFill>
                            <a:schemeClr val="tx1"/>
                          </a:solidFill>
                          <a:effectLst/>
                          <a:latin typeface="+mn-lt"/>
                          <a:ea typeface="Times New Roman"/>
                          <a:cs typeface="Times New Roman"/>
                        </a:rPr>
                        <a:t> NSPK yang </a:t>
                      </a:r>
                      <a:r>
                        <a:rPr lang="en-US" sz="800" dirty="0" err="1">
                          <a:solidFill>
                            <a:schemeClr val="tx1"/>
                          </a:solidFill>
                          <a:effectLst/>
                          <a:latin typeface="+mn-lt"/>
                          <a:ea typeface="Times New Roman"/>
                          <a:cs typeface="Times New Roman"/>
                        </a:rPr>
                        <a:t>sudah</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disusun</a:t>
                      </a:r>
                      <a:r>
                        <a:rPr lang="en-US" sz="800" dirty="0">
                          <a:solidFill>
                            <a:schemeClr val="tx1"/>
                          </a:solidFill>
                          <a:effectLst/>
                          <a:latin typeface="+mn-lt"/>
                          <a:ea typeface="Times New Roman"/>
                          <a:cs typeface="Times New Roman"/>
                        </a:rPr>
                        <a:t> </a:t>
                      </a:r>
                      <a:r>
                        <a:rPr lang="id-ID" sz="800" dirty="0">
                          <a:solidFill>
                            <a:schemeClr val="tx1"/>
                          </a:solidFill>
                          <a:effectLst/>
                          <a:latin typeface="+mn-lt"/>
                          <a:ea typeface="Times New Roman"/>
                          <a:cs typeface="Times New Roman"/>
                        </a:rPr>
                        <a:t>s.d</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tahun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berjalan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dengan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jumlah</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kebutuhan</a:t>
                      </a:r>
                      <a:r>
                        <a:rPr lang="en-US" sz="800" dirty="0">
                          <a:solidFill>
                            <a:schemeClr val="tx1"/>
                          </a:solidFill>
                          <a:effectLst/>
                          <a:latin typeface="+mn-lt"/>
                          <a:ea typeface="Times New Roman"/>
                          <a:cs typeface="Times New Roman"/>
                        </a:rPr>
                        <a:t> NSPK </a:t>
                      </a:r>
                      <a:r>
                        <a:rPr lang="en-US" sz="800" dirty="0" err="1">
                          <a:solidFill>
                            <a:schemeClr val="tx1"/>
                          </a:solidFill>
                          <a:effectLst/>
                          <a:latin typeface="+mn-lt"/>
                          <a:ea typeface="Times New Roman"/>
                          <a:cs typeface="Times New Roman"/>
                        </a:rPr>
                        <a:t>bidang</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prasarana</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perkeretaapian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sesuai</a:t>
                      </a:r>
                      <a:r>
                        <a:rPr lang="en-US" sz="800" dirty="0">
                          <a:solidFill>
                            <a:schemeClr val="tx1"/>
                          </a:solidFill>
                          <a:effectLst/>
                          <a:latin typeface="+mn-lt"/>
                          <a:ea typeface="Times New Roman"/>
                          <a:cs typeface="Times New Roman"/>
                        </a:rPr>
                        <a:t> </a:t>
                      </a:r>
                      <a:r>
                        <a:rPr lang="id-ID" sz="800" dirty="0">
                          <a:solidFill>
                            <a:schemeClr val="tx1"/>
                          </a:solidFill>
                          <a:effectLst/>
                          <a:latin typeface="+mn-lt"/>
                          <a:ea typeface="Times New Roman"/>
                          <a:cs typeface="Times New Roman"/>
                        </a:rPr>
                        <a:t>ketentuan peraturan perundangan</a:t>
                      </a:r>
                      <a:endParaRPr lang="en-US" sz="800" dirty="0">
                        <a:solidFill>
                          <a:schemeClr val="tx1"/>
                        </a:solidFill>
                        <a:effectLst/>
                        <a:latin typeface="+mn-lt"/>
                        <a:ea typeface="Times New Roman"/>
                        <a:cs typeface="Times New Roman"/>
                      </a:endParaRPr>
                    </a:p>
                    <a:p>
                      <a:pPr algn="just">
                        <a:lnSpc>
                          <a:spcPct val="115000"/>
                        </a:lnSpc>
                        <a:spcAft>
                          <a:spcPts val="0"/>
                        </a:spcAft>
                      </a:pPr>
                      <a:endParaRPr lang="en-US" sz="800" dirty="0">
                        <a:solidFill>
                          <a:schemeClr val="tx1"/>
                        </a:solidFill>
                        <a:effectLst/>
                        <a:latin typeface="+mn-lt"/>
                        <a:ea typeface="Times New Roman"/>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166001">
                <a:tc>
                  <a:txBody>
                    <a:bodyPr/>
                    <a:lstStyle/>
                    <a:p>
                      <a:pPr algn="ctr">
                        <a:lnSpc>
                          <a:spcPct val="115000"/>
                        </a:lnSpc>
                        <a:spcAft>
                          <a:spcPts val="0"/>
                        </a:spcAft>
                        <a:tabLst>
                          <a:tab pos="4229100" algn="l"/>
                          <a:tab pos="4457700" algn="l"/>
                        </a:tabLst>
                      </a:pPr>
                      <a:r>
                        <a:rPr lang="en-US" sz="800" dirty="0">
                          <a:solidFill>
                            <a:schemeClr val="tx1"/>
                          </a:solidFill>
                          <a:effectLst/>
                        </a:rPr>
                        <a:t>6.</a:t>
                      </a:r>
                      <a:endParaRPr lang="en-US" sz="800" dirty="0">
                        <a:solidFill>
                          <a:schemeClr val="tx1"/>
                        </a:solidFill>
                        <a:effectLst/>
                        <a:latin typeface="Calibri"/>
                        <a:ea typeface="Calibri"/>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id-ID" sz="800" dirty="0">
                          <a:solidFill>
                            <a:schemeClr val="tx1"/>
                          </a:solidFill>
                          <a:effectLst/>
                        </a:rPr>
                        <a:t>Terwujudnya GOOD GOVERNANCE dan CLEAN GOVERNMENT di Lingkungan Direktorat </a:t>
                      </a:r>
                      <a:r>
                        <a:rPr lang="en-US" sz="800" dirty="0" err="1">
                          <a:solidFill>
                            <a:schemeClr val="tx1"/>
                          </a:solidFill>
                          <a:effectLst/>
                        </a:rPr>
                        <a:t>Prasarana</a:t>
                      </a:r>
                      <a:r>
                        <a:rPr lang="en-US" sz="800" dirty="0">
                          <a:solidFill>
                            <a:schemeClr val="tx1"/>
                          </a:solidFill>
                          <a:effectLst/>
                        </a:rPr>
                        <a:t> </a:t>
                      </a:r>
                      <a:r>
                        <a:rPr lang="en-US" sz="800" dirty="0" err="1">
                          <a:solidFill>
                            <a:schemeClr val="tx1"/>
                          </a:solidFill>
                          <a:effectLst/>
                        </a:rPr>
                        <a:t>Perkeretaapian</a:t>
                      </a:r>
                      <a:endParaRPr lang="en-US" sz="800" dirty="0">
                        <a:solidFill>
                          <a:schemeClr val="tx1"/>
                        </a:solidFill>
                        <a:effectLst/>
                        <a:latin typeface="Calibri"/>
                        <a:ea typeface="Calibri"/>
                        <a:cs typeface="Times New Roman"/>
                      </a:endParaRPr>
                    </a:p>
                  </a:txBody>
                  <a:tcPr marL="42523" marR="4252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pPr>
                      <a:r>
                        <a:rPr lang="sv-SE" sz="800" dirty="0">
                          <a:solidFill>
                            <a:schemeClr val="tx1"/>
                          </a:solidFill>
                          <a:effectLst/>
                          <a:latin typeface="+mn-lt"/>
                          <a:ea typeface="Times New Roman"/>
                          <a:cs typeface="Times New Roman"/>
                        </a:rPr>
                        <a:t>Persentase Kualitas Pelaksanaan Anggaran </a:t>
                      </a:r>
                      <a:r>
                        <a:rPr lang="id-ID" sz="800" dirty="0">
                          <a:solidFill>
                            <a:schemeClr val="tx1"/>
                          </a:solidFill>
                          <a:effectLst/>
                        </a:rPr>
                        <a:t>Direktorat </a:t>
                      </a:r>
                      <a:r>
                        <a:rPr lang="en-US" sz="800" dirty="0" err="1">
                          <a:solidFill>
                            <a:schemeClr val="tx1"/>
                          </a:solidFill>
                          <a:effectLst/>
                        </a:rPr>
                        <a:t>Prasarana</a:t>
                      </a:r>
                      <a:r>
                        <a:rPr lang="en-US" sz="800" dirty="0">
                          <a:solidFill>
                            <a:schemeClr val="tx1"/>
                          </a:solidFill>
                          <a:effectLst/>
                        </a:rPr>
                        <a:t> </a:t>
                      </a:r>
                      <a:r>
                        <a:rPr lang="en-US" sz="800" dirty="0" err="1">
                          <a:solidFill>
                            <a:schemeClr val="tx1"/>
                          </a:solidFill>
                          <a:effectLst/>
                        </a:rPr>
                        <a:t>Perkeretaapian</a:t>
                      </a:r>
                      <a:endParaRPr lang="en-US" sz="800" dirty="0">
                        <a:solidFill>
                          <a:schemeClr val="tx1"/>
                        </a:solidFill>
                        <a:effectLst/>
                        <a:latin typeface="Calibri"/>
                        <a:ea typeface="Times New Roman"/>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15000"/>
                        </a:lnSpc>
                        <a:spcAft>
                          <a:spcPts val="0"/>
                        </a:spcAft>
                      </a:pPr>
                      <a:r>
                        <a:rPr lang="en-US" sz="800" dirty="0" err="1">
                          <a:solidFill>
                            <a:schemeClr val="tx1"/>
                          </a:solidFill>
                          <a:effectLst/>
                          <a:latin typeface="+mn-lt"/>
                          <a:ea typeface="Times New Roman"/>
                          <a:cs typeface="Times New Roman"/>
                        </a:rPr>
                        <a:t>Jumlah</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persentase</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realisasi</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penyerapan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anggaran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dengan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bobot</a:t>
                      </a:r>
                      <a:r>
                        <a:rPr lang="en-US" sz="800" dirty="0">
                          <a:solidFill>
                            <a:schemeClr val="tx1"/>
                          </a:solidFill>
                          <a:effectLst/>
                          <a:latin typeface="+mn-lt"/>
                          <a:ea typeface="Times New Roman"/>
                          <a:cs typeface="Times New Roman"/>
                        </a:rPr>
                        <a:t> 50% </a:t>
                      </a:r>
                      <a:r>
                        <a:rPr lang="en-US" sz="800" dirty="0" err="1">
                          <a:solidFill>
                            <a:schemeClr val="tx1"/>
                          </a:solidFill>
                          <a:effectLst/>
                          <a:latin typeface="+mn-lt"/>
                          <a:ea typeface="Times New Roman"/>
                          <a:cs typeface="Times New Roman"/>
                        </a:rPr>
                        <a:t>dengan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jumlah</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capaian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kinerja</a:t>
                      </a:r>
                      <a:r>
                        <a:rPr lang="en-US" sz="800" dirty="0">
                          <a:solidFill>
                            <a:schemeClr val="tx1"/>
                          </a:solidFill>
                          <a:effectLst/>
                          <a:latin typeface="+mn-lt"/>
                          <a:ea typeface="Times New Roman"/>
                          <a:cs typeface="Times New Roman"/>
                        </a:rPr>
                        <a:t> output </a:t>
                      </a:r>
                      <a:r>
                        <a:rPr lang="en-US" sz="800" dirty="0" err="1">
                          <a:solidFill>
                            <a:schemeClr val="tx1"/>
                          </a:solidFill>
                          <a:effectLst/>
                          <a:latin typeface="+mn-lt"/>
                          <a:ea typeface="Times New Roman"/>
                          <a:cs typeface="Times New Roman"/>
                        </a:rPr>
                        <a:t>dengan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bobot</a:t>
                      </a:r>
                      <a:r>
                        <a:rPr lang="en-US" sz="800" dirty="0">
                          <a:solidFill>
                            <a:schemeClr val="tx1"/>
                          </a:solidFill>
                          <a:effectLst/>
                          <a:latin typeface="+mn-lt"/>
                          <a:ea typeface="Times New Roman"/>
                          <a:cs typeface="Times New Roman"/>
                        </a:rPr>
                        <a:t> 50%</a:t>
                      </a:r>
                    </a:p>
                    <a:p>
                      <a:pPr algn="just">
                        <a:lnSpc>
                          <a:spcPct val="115000"/>
                        </a:lnSpc>
                        <a:spcAft>
                          <a:spcPts val="0"/>
                        </a:spcAft>
                      </a:pPr>
                      <a:endParaRPr lang="en-US" sz="800" dirty="0">
                        <a:solidFill>
                          <a:schemeClr val="tx1"/>
                        </a:solidFill>
                        <a:effectLst/>
                        <a:latin typeface="+mn-lt"/>
                        <a:ea typeface="Times New Roman"/>
                        <a:cs typeface="Times New Roman"/>
                      </a:endParaRPr>
                    </a:p>
                    <a:p>
                      <a:pPr algn="just">
                        <a:lnSpc>
                          <a:spcPct val="115000"/>
                        </a:lnSpc>
                        <a:spcAft>
                          <a:spcPts val="0"/>
                        </a:spcAft>
                      </a:pPr>
                      <a:endParaRPr lang="en-US" sz="800" dirty="0">
                        <a:solidFill>
                          <a:schemeClr val="tx1"/>
                        </a:solidFill>
                        <a:effectLst/>
                        <a:latin typeface="+mn-lt"/>
                        <a:ea typeface="Times New Roman"/>
                        <a:cs typeface="Times New Roman"/>
                      </a:endParaRPr>
                    </a:p>
                    <a:p>
                      <a:pPr algn="just">
                        <a:lnSpc>
                          <a:spcPct val="115000"/>
                        </a:lnSpc>
                        <a:spcAft>
                          <a:spcPts val="0"/>
                        </a:spcAft>
                      </a:pPr>
                      <a:endParaRPr lang="en-US" sz="800" dirty="0">
                        <a:solidFill>
                          <a:schemeClr val="tx1"/>
                        </a:solidFill>
                        <a:effectLst/>
                        <a:latin typeface="+mn-lt"/>
                        <a:ea typeface="Times New Roman"/>
                        <a:cs typeface="Times New Roman"/>
                      </a:endParaRPr>
                    </a:p>
                    <a:p>
                      <a:pPr marL="0" marR="0" indent="0" algn="just" defTabSz="914400" rtl="0" eaLnBrk="1" fontAlgn="auto" latinLnBrk="0" hangingPunct="1">
                        <a:lnSpc>
                          <a:spcPct val="115000"/>
                        </a:lnSpc>
                        <a:spcBef>
                          <a:spcPts val="0"/>
                        </a:spcBef>
                        <a:spcAft>
                          <a:spcPts val="0"/>
                        </a:spcAft>
                        <a:buClrTx/>
                        <a:buSzTx/>
                        <a:buFontTx/>
                        <a:buNone/>
                        <a:tabLst/>
                        <a:defRPr/>
                      </a:pPr>
                      <a:r>
                        <a:rPr lang="nn-NO" sz="800" dirty="0">
                          <a:solidFill>
                            <a:schemeClr val="tx1"/>
                          </a:solidFill>
                          <a:effectLst/>
                        </a:rPr>
                        <a:t>Persentase realisasi penyera</a:t>
                      </a:r>
                      <a:r>
                        <a:rPr lang="id-ID" sz="800" dirty="0">
                          <a:solidFill>
                            <a:schemeClr val="tx1"/>
                          </a:solidFill>
                          <a:effectLst/>
                        </a:rPr>
                        <a:t>p</a:t>
                      </a:r>
                      <a:r>
                        <a:rPr lang="nn-NO" sz="800" dirty="0">
                          <a:solidFill>
                            <a:schemeClr val="tx1"/>
                          </a:solidFill>
                          <a:effectLst/>
                        </a:rPr>
                        <a:t>an anggaran :</a:t>
                      </a:r>
                    </a:p>
                    <a:p>
                      <a:pPr algn="just">
                        <a:lnSpc>
                          <a:spcPct val="115000"/>
                        </a:lnSpc>
                        <a:spcAft>
                          <a:spcPts val="0"/>
                        </a:spcAft>
                      </a:pPr>
                      <a:endParaRPr lang="en-US" sz="800" dirty="0">
                        <a:solidFill>
                          <a:schemeClr val="tx1"/>
                        </a:solidFill>
                        <a:effectLst/>
                        <a:latin typeface="+mn-lt"/>
                        <a:ea typeface="Times New Roman"/>
                        <a:cs typeface="Times New Roman"/>
                      </a:endParaRPr>
                    </a:p>
                    <a:p>
                      <a:pPr algn="just">
                        <a:lnSpc>
                          <a:spcPct val="115000"/>
                        </a:lnSpc>
                        <a:spcAft>
                          <a:spcPts val="0"/>
                        </a:spcAft>
                      </a:pPr>
                      <a:endParaRPr lang="en-US" sz="800" dirty="0">
                        <a:solidFill>
                          <a:schemeClr val="tx1"/>
                        </a:solidFill>
                        <a:effectLst/>
                        <a:latin typeface="+mn-lt"/>
                        <a:ea typeface="Times New Roman"/>
                        <a:cs typeface="Times New Roman"/>
                      </a:endParaRPr>
                    </a:p>
                    <a:p>
                      <a:pPr algn="just">
                        <a:lnSpc>
                          <a:spcPct val="115000"/>
                        </a:lnSpc>
                        <a:spcAft>
                          <a:spcPts val="0"/>
                        </a:spcAft>
                      </a:pPr>
                      <a:endParaRPr lang="en-US" sz="800" dirty="0">
                        <a:solidFill>
                          <a:schemeClr val="tx1"/>
                        </a:solidFill>
                        <a:effectLst/>
                        <a:latin typeface="+mn-lt"/>
                        <a:ea typeface="Times New Roman"/>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
        <p:nvSpPr>
          <p:cNvPr id="27" name="TextBox 2"/>
          <p:cNvSpPr txBox="1">
            <a:spLocks noChangeArrowheads="1"/>
          </p:cNvSpPr>
          <p:nvPr/>
        </p:nvSpPr>
        <p:spPr bwMode="auto">
          <a:xfrm>
            <a:off x="2648839" y="1803518"/>
            <a:ext cx="206710" cy="183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6698" tIns="28349" rIns="56698" bIns="28349" numCol="1" anchor="t" anchorCtr="0" compatLnSpc="1">
            <a:prstTxWarp prst="textNoShape">
              <a:avLst/>
            </a:prstTxWarp>
          </a:bodyPr>
          <a:lstStyle/>
          <a:p>
            <a:pPr defTabSz="567019" fontAlgn="base">
              <a:spcBef>
                <a:spcPct val="0"/>
              </a:spcBef>
              <a:spcAft>
                <a:spcPct val="0"/>
              </a:spcAft>
            </a:pPr>
            <a:endParaRPr lang="en-US" altLang="en-US" sz="1116">
              <a:latin typeface="Arial" pitchFamily="34" charset="0"/>
              <a:cs typeface="Arial" pitchFamily="34" charset="0"/>
            </a:endParaRPr>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7205" y="1685399"/>
            <a:ext cx="2901844" cy="635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8607" y="2688153"/>
            <a:ext cx="2699040" cy="549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23723" y="3437475"/>
            <a:ext cx="2492330" cy="44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23723" y="4017238"/>
            <a:ext cx="2699040" cy="43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itle 1">
            <a:extLst>
              <a:ext uri="{FF2B5EF4-FFF2-40B4-BE49-F238E27FC236}">
                <a16:creationId xmlns:a16="http://schemas.microsoft.com/office/drawing/2014/main" id="{C9769023-7C35-4FE7-BA7A-ACBBF11AF348}"/>
              </a:ext>
            </a:extLst>
          </p:cNvPr>
          <p:cNvSpPr txBox="1">
            <a:spLocks/>
          </p:cNvSpPr>
          <p:nvPr/>
        </p:nvSpPr>
        <p:spPr>
          <a:xfrm>
            <a:off x="163039" y="311720"/>
            <a:ext cx="7165809" cy="338554"/>
          </a:xfrm>
          <a:prstGeom prst="rect">
            <a:avLst/>
          </a:prstGeom>
        </p:spPr>
        <p:txBody>
          <a:bodyPr wrap="square" anchor="ctr">
            <a:spAutoFit/>
          </a:bodyPr>
          <a:lstStyle>
            <a:defPPr>
              <a:defRPr lang="en-US"/>
            </a:defPPr>
            <a:lvl1pPr defTabSz="914377">
              <a:defRPr b="1">
                <a:solidFill>
                  <a:prstClr val="black"/>
                </a:solidFill>
                <a:latin typeface="Arial" panose="020B0604020202020204" pitchFamily="34" charset="0"/>
                <a:ea typeface="Times New Roman" panose="02020603050405020304" pitchFamily="18" charset="0"/>
              </a:defRPr>
            </a:lvl1pPr>
          </a:lstStyle>
          <a:p>
            <a:pPr lvl="0"/>
            <a:r>
              <a:rPr lang="id-ID" sz="1600" dirty="0"/>
              <a:t>Lanjutan... (</a:t>
            </a:r>
            <a:r>
              <a:rPr lang="en-US" sz="1600" dirty="0"/>
              <a:t>KAMUS INDIKATOR KINERJA </a:t>
            </a:r>
            <a:r>
              <a:rPr lang="id-ID" sz="1600" dirty="0"/>
              <a:t>KEGIATAN DIT. PRASARANA)</a:t>
            </a:r>
            <a:endParaRPr lang="en-ID" sz="1600" dirty="0"/>
          </a:p>
        </p:txBody>
      </p:sp>
      <p:sp>
        <p:nvSpPr>
          <p:cNvPr id="9" name="Slide Number Placeholder 2">
            <a:extLst>
              <a:ext uri="{FF2B5EF4-FFF2-40B4-BE49-F238E27FC236}">
                <a16:creationId xmlns:a16="http://schemas.microsoft.com/office/drawing/2014/main" id="{F1C0D290-1588-4B36-8DA1-8F606BCD438E}"/>
              </a:ext>
            </a:extLst>
          </p:cNvPr>
          <p:cNvSpPr>
            <a:spLocks noGrp="1"/>
          </p:cNvSpPr>
          <p:nvPr/>
        </p:nvSpPr>
        <p:spPr>
          <a:xfrm>
            <a:off x="7113276" y="5006975"/>
            <a:ext cx="446405" cy="251460"/>
          </a:xfrm>
          <a:prstGeom prst="rect">
            <a:avLst/>
          </a:prstGeom>
          <a:solidFill>
            <a:srgbClr val="F9BE19"/>
          </a:solidFill>
        </p:spPr>
        <p:txBody>
          <a:bodyPr vert="horz" lIns="91365" tIns="45684" rIns="91365" bIns="45684"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32">
              <a:defRPr/>
            </a:pPr>
            <a:fld id="{05502A5B-6024-440D-A5A9-5A109256076E}" type="slidenum">
              <a:rPr lang="en-US" b="1">
                <a:solidFill>
                  <a:schemeClr val="tx1"/>
                </a:solidFill>
                <a:latin typeface="Calibri" panose="020F0502020204030204"/>
              </a:rPr>
              <a:pPr defTabSz="913632">
                <a:defRPr/>
              </a:pPr>
              <a:t>46</a:t>
            </a:fld>
            <a:endParaRPr lang="en-US" b="1">
              <a:solidFill>
                <a:schemeClr val="tx1"/>
              </a:solidFill>
              <a:latin typeface="Calibri" panose="020F0502020204030204"/>
            </a:endParaRPr>
          </a:p>
        </p:txBody>
      </p:sp>
    </p:spTree>
    <p:extLst>
      <p:ext uri="{BB962C8B-B14F-4D97-AF65-F5344CB8AC3E}">
        <p14:creationId xmlns:p14="http://schemas.microsoft.com/office/powerpoint/2010/main" val="639729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626177519"/>
              </p:ext>
            </p:extLst>
          </p:nvPr>
        </p:nvGraphicFramePr>
        <p:xfrm>
          <a:off x="284604" y="1074242"/>
          <a:ext cx="6940069" cy="1705434"/>
        </p:xfrm>
        <a:graphic>
          <a:graphicData uri="http://schemas.openxmlformats.org/drawingml/2006/table">
            <a:tbl>
              <a:tblPr firstRow="1" firstCol="1" bandRow="1">
                <a:tableStyleId>{6E25E649-3F16-4E02-A733-19D2CDBF48F0}</a:tableStyleId>
              </a:tblPr>
              <a:tblGrid>
                <a:gridCol w="332794">
                  <a:extLst>
                    <a:ext uri="{9D8B030D-6E8A-4147-A177-3AD203B41FA5}">
                      <a16:colId xmlns:a16="http://schemas.microsoft.com/office/drawing/2014/main" val="20000"/>
                    </a:ext>
                  </a:extLst>
                </a:gridCol>
                <a:gridCol w="1138416">
                  <a:extLst>
                    <a:ext uri="{9D8B030D-6E8A-4147-A177-3AD203B41FA5}">
                      <a16:colId xmlns:a16="http://schemas.microsoft.com/office/drawing/2014/main" val="20001"/>
                    </a:ext>
                  </a:extLst>
                </a:gridCol>
                <a:gridCol w="1361634">
                  <a:extLst>
                    <a:ext uri="{9D8B030D-6E8A-4147-A177-3AD203B41FA5}">
                      <a16:colId xmlns:a16="http://schemas.microsoft.com/office/drawing/2014/main" val="20002"/>
                    </a:ext>
                  </a:extLst>
                </a:gridCol>
                <a:gridCol w="4107225">
                  <a:extLst>
                    <a:ext uri="{9D8B030D-6E8A-4147-A177-3AD203B41FA5}">
                      <a16:colId xmlns:a16="http://schemas.microsoft.com/office/drawing/2014/main" val="20003"/>
                    </a:ext>
                  </a:extLst>
                </a:gridCol>
              </a:tblGrid>
              <a:tr h="276834">
                <a:tc>
                  <a:txBody>
                    <a:bodyPr/>
                    <a:lstStyle/>
                    <a:p>
                      <a:pPr algn="ctr">
                        <a:lnSpc>
                          <a:spcPct val="107000"/>
                        </a:lnSpc>
                        <a:spcAft>
                          <a:spcPts val="0"/>
                        </a:spcAft>
                      </a:pPr>
                      <a:r>
                        <a:rPr lang="en-ID" sz="800" dirty="0">
                          <a:effectLst/>
                        </a:rPr>
                        <a:t>NO</a:t>
                      </a:r>
                      <a:endParaRPr lang="en-US" sz="800" dirty="0">
                        <a:effectLst/>
                        <a:latin typeface="Calibri"/>
                        <a:ea typeface="Calibri"/>
                        <a:cs typeface="Times New Roman"/>
                      </a:endParaRPr>
                    </a:p>
                  </a:txBody>
                  <a:tcPr marL="25227" marR="252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lnSpc>
                          <a:spcPct val="107000"/>
                        </a:lnSpc>
                        <a:spcAft>
                          <a:spcPts val="0"/>
                        </a:spcAft>
                      </a:pPr>
                      <a:r>
                        <a:rPr lang="en-ID" sz="800" dirty="0">
                          <a:effectLst/>
                        </a:rPr>
                        <a:t>SASARAN KEGIATAN</a:t>
                      </a:r>
                      <a:endParaRPr lang="en-US" sz="800" dirty="0">
                        <a:effectLst/>
                        <a:latin typeface="Calibri"/>
                        <a:ea typeface="Calibri"/>
                        <a:cs typeface="Times New Roman"/>
                      </a:endParaRPr>
                    </a:p>
                  </a:txBody>
                  <a:tcPr marL="25227" marR="252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lnSpc>
                          <a:spcPct val="107000"/>
                        </a:lnSpc>
                        <a:spcAft>
                          <a:spcPts val="0"/>
                        </a:spcAft>
                      </a:pPr>
                      <a:r>
                        <a:rPr lang="en-ID" sz="800" dirty="0">
                          <a:effectLst/>
                        </a:rPr>
                        <a:t>INDIKATOR </a:t>
                      </a:r>
                    </a:p>
                    <a:p>
                      <a:pPr algn="ctr">
                        <a:lnSpc>
                          <a:spcPct val="107000"/>
                        </a:lnSpc>
                        <a:spcAft>
                          <a:spcPts val="0"/>
                        </a:spcAft>
                      </a:pPr>
                      <a:r>
                        <a:rPr lang="en-ID" sz="800" dirty="0">
                          <a:effectLst/>
                        </a:rPr>
                        <a:t>KINERJA KEGIATAN</a:t>
                      </a:r>
                      <a:endParaRPr lang="en-US" sz="800" dirty="0">
                        <a:effectLst/>
                        <a:latin typeface="Calibri"/>
                        <a:ea typeface="Calibri"/>
                        <a:cs typeface="Times New Roman"/>
                      </a:endParaRPr>
                    </a:p>
                  </a:txBody>
                  <a:tcPr marL="25227" marR="252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lnSpc>
                          <a:spcPct val="107000"/>
                        </a:lnSpc>
                        <a:spcAft>
                          <a:spcPts val="0"/>
                        </a:spcAft>
                      </a:pPr>
                      <a:r>
                        <a:rPr lang="en-ID" sz="800" dirty="0">
                          <a:effectLst/>
                        </a:rPr>
                        <a:t>TATA CARA PERHITUNGAN</a:t>
                      </a:r>
                      <a:endParaRPr lang="en-US" sz="800" dirty="0">
                        <a:effectLst/>
                        <a:latin typeface="Calibri"/>
                        <a:ea typeface="Calibri"/>
                        <a:cs typeface="Times New Roman"/>
                      </a:endParaRPr>
                    </a:p>
                  </a:txBody>
                  <a:tcPr marL="25227" marR="252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10000"/>
                  </a:ext>
                </a:extLst>
              </a:tr>
              <a:tr h="602691">
                <a:tc rowSpan="2">
                  <a:txBody>
                    <a:bodyPr/>
                    <a:lstStyle/>
                    <a:p>
                      <a:pPr algn="ctr">
                        <a:lnSpc>
                          <a:spcPct val="115000"/>
                        </a:lnSpc>
                        <a:spcAft>
                          <a:spcPts val="0"/>
                        </a:spcAft>
                        <a:tabLst>
                          <a:tab pos="4229100" algn="l"/>
                          <a:tab pos="4457700" algn="l"/>
                        </a:tabLst>
                      </a:pPr>
                      <a:endParaRPr lang="en-US" sz="800" dirty="0">
                        <a:effectLst/>
                        <a:latin typeface="+mn-lt"/>
                        <a:ea typeface="Calibri"/>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lnSpc>
                          <a:spcPct val="107000"/>
                        </a:lnSpc>
                        <a:spcAft>
                          <a:spcPts val="0"/>
                        </a:spcAft>
                      </a:pPr>
                      <a:endParaRPr lang="en-US" sz="800" dirty="0">
                        <a:effectLst/>
                        <a:latin typeface="+mn-lt"/>
                        <a:ea typeface="Calibri"/>
                        <a:cs typeface="Times New Roman"/>
                      </a:endParaRPr>
                    </a:p>
                  </a:txBody>
                  <a:tcPr marL="42523" marR="4252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pPr>
                      <a:endParaRPr lang="en-US" sz="800" dirty="0">
                        <a:effectLst/>
                        <a:latin typeface="+mn-lt"/>
                        <a:ea typeface="Times New Roman"/>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15000"/>
                        </a:lnSpc>
                        <a:spcAft>
                          <a:spcPts val="0"/>
                        </a:spcAft>
                      </a:pPr>
                      <a:r>
                        <a:rPr lang="en-US" sz="800" dirty="0" err="1">
                          <a:effectLst/>
                          <a:latin typeface="+mn-lt"/>
                          <a:ea typeface="Times New Roman"/>
                          <a:cs typeface="Times New Roman"/>
                        </a:rPr>
                        <a:t>Persentase</a:t>
                      </a:r>
                      <a:r>
                        <a:rPr lang="en-US" sz="800" dirty="0">
                          <a:effectLst/>
                          <a:latin typeface="+mn-lt"/>
                          <a:ea typeface="Times New Roman"/>
                          <a:cs typeface="Times New Roman"/>
                        </a:rPr>
                        <a:t> </a:t>
                      </a:r>
                      <a:r>
                        <a:rPr lang="en-US" sz="800" dirty="0" err="1">
                          <a:effectLst/>
                          <a:latin typeface="+mn-lt"/>
                          <a:ea typeface="Times New Roman"/>
                          <a:cs typeface="Times New Roman"/>
                        </a:rPr>
                        <a:t>realisasi</a:t>
                      </a:r>
                      <a:r>
                        <a:rPr lang="en-US" sz="800" dirty="0">
                          <a:effectLst/>
                          <a:latin typeface="+mn-lt"/>
                          <a:ea typeface="Times New Roman"/>
                          <a:cs typeface="Times New Roman"/>
                        </a:rPr>
                        <a:t> </a:t>
                      </a:r>
                      <a:r>
                        <a:rPr lang="en-US" sz="800" dirty="0" err="1">
                          <a:effectLst/>
                          <a:latin typeface="+mn-lt"/>
                          <a:ea typeface="Times New Roman"/>
                          <a:cs typeface="Times New Roman"/>
                        </a:rPr>
                        <a:t>capaian</a:t>
                      </a:r>
                      <a:r>
                        <a:rPr lang="en-US" sz="800" dirty="0">
                          <a:effectLst/>
                          <a:latin typeface="+mn-lt"/>
                          <a:ea typeface="Times New Roman"/>
                          <a:cs typeface="Times New Roman"/>
                        </a:rPr>
                        <a:t> </a:t>
                      </a:r>
                      <a:r>
                        <a:rPr lang="en-US" sz="800" dirty="0" err="1">
                          <a:effectLst/>
                          <a:latin typeface="+mn-lt"/>
                          <a:ea typeface="Times New Roman"/>
                          <a:cs typeface="Times New Roman"/>
                        </a:rPr>
                        <a:t>kinerja</a:t>
                      </a:r>
                      <a:r>
                        <a:rPr lang="en-US" sz="800" dirty="0">
                          <a:effectLst/>
                          <a:latin typeface="+mn-lt"/>
                          <a:ea typeface="Times New Roman"/>
                          <a:cs typeface="Times New Roman"/>
                        </a:rPr>
                        <a:t> output</a:t>
                      </a:r>
                    </a:p>
                    <a:p>
                      <a:pPr algn="just">
                        <a:lnSpc>
                          <a:spcPct val="115000"/>
                        </a:lnSpc>
                        <a:spcAft>
                          <a:spcPts val="0"/>
                        </a:spcAft>
                      </a:pPr>
                      <a:endParaRPr lang="en-US" sz="800" dirty="0">
                        <a:effectLst/>
                        <a:latin typeface="+mn-lt"/>
                        <a:ea typeface="Times New Roman"/>
                        <a:cs typeface="Times New Roman"/>
                      </a:endParaRPr>
                    </a:p>
                    <a:p>
                      <a:pPr algn="just">
                        <a:lnSpc>
                          <a:spcPct val="115000"/>
                        </a:lnSpc>
                        <a:spcAft>
                          <a:spcPts val="0"/>
                        </a:spcAft>
                      </a:pPr>
                      <a:endParaRPr lang="en-US" sz="800" dirty="0">
                        <a:effectLst/>
                        <a:latin typeface="+mn-lt"/>
                        <a:ea typeface="Times New Roman"/>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825909">
                <a:tc vMerge="1">
                  <a:txBody>
                    <a:bodyPr/>
                    <a:lstStyle/>
                    <a:p>
                      <a:pPr algn="ctr">
                        <a:lnSpc>
                          <a:spcPct val="115000"/>
                        </a:lnSpc>
                        <a:spcAft>
                          <a:spcPts val="0"/>
                        </a:spcAft>
                        <a:tabLst>
                          <a:tab pos="4229100" algn="l"/>
                          <a:tab pos="4457700" algn="l"/>
                        </a:tabLst>
                      </a:pPr>
                      <a:endParaRPr lang="en-US" sz="1200" dirty="0">
                        <a:effectLst/>
                        <a:latin typeface="Calibri"/>
                        <a:ea typeface="Calibri"/>
                        <a:cs typeface="Times New Roman"/>
                      </a:endParaRPr>
                    </a:p>
                  </a:txBody>
                  <a:tcPr marL="40686" marR="4068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lnSpc>
                          <a:spcPct val="107000"/>
                        </a:lnSpc>
                        <a:spcAft>
                          <a:spcPts val="0"/>
                        </a:spcAft>
                      </a:pPr>
                      <a:endParaRPr lang="en-US" sz="1200" dirty="0">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pPr>
                      <a:r>
                        <a:rPr lang="en-US" sz="800" dirty="0" err="1">
                          <a:effectLst/>
                          <a:latin typeface="+mn-lt"/>
                          <a:ea typeface="Times New Roman"/>
                          <a:cs typeface="Times New Roman"/>
                        </a:rPr>
                        <a:t>Persentase</a:t>
                      </a:r>
                      <a:r>
                        <a:rPr lang="en-US" sz="800" dirty="0">
                          <a:effectLst/>
                          <a:latin typeface="+mn-lt"/>
                          <a:ea typeface="Times New Roman"/>
                          <a:cs typeface="Times New Roman"/>
                        </a:rPr>
                        <a:t> </a:t>
                      </a:r>
                      <a:r>
                        <a:rPr lang="en-US" sz="800" dirty="0" err="1">
                          <a:effectLst/>
                          <a:latin typeface="+mn-lt"/>
                          <a:ea typeface="Times New Roman"/>
                          <a:cs typeface="Times New Roman"/>
                        </a:rPr>
                        <a:t>Realisasi</a:t>
                      </a:r>
                      <a:r>
                        <a:rPr lang="en-US" sz="800" dirty="0">
                          <a:effectLst/>
                          <a:latin typeface="+mn-lt"/>
                          <a:ea typeface="Times New Roman"/>
                          <a:cs typeface="Times New Roman"/>
                        </a:rPr>
                        <a:t> </a:t>
                      </a:r>
                      <a:r>
                        <a:rPr lang="en-US" sz="800" dirty="0" err="1">
                          <a:effectLst/>
                          <a:latin typeface="+mn-lt"/>
                          <a:ea typeface="Times New Roman"/>
                          <a:cs typeface="Times New Roman"/>
                        </a:rPr>
                        <a:t>Pendapatan</a:t>
                      </a:r>
                      <a:r>
                        <a:rPr lang="en-US" sz="800" dirty="0">
                          <a:effectLst/>
                          <a:latin typeface="+mn-lt"/>
                          <a:ea typeface="Times New Roman"/>
                          <a:cs typeface="Times New Roman"/>
                        </a:rPr>
                        <a:t> Negara </a:t>
                      </a:r>
                      <a:r>
                        <a:rPr lang="en-US" sz="800" dirty="0" err="1">
                          <a:effectLst/>
                          <a:latin typeface="+mn-lt"/>
                          <a:ea typeface="Times New Roman"/>
                          <a:cs typeface="Times New Roman"/>
                        </a:rPr>
                        <a:t>Bukan</a:t>
                      </a:r>
                      <a:r>
                        <a:rPr lang="en-US" sz="800" dirty="0">
                          <a:effectLst/>
                          <a:latin typeface="+mn-lt"/>
                          <a:ea typeface="Times New Roman"/>
                          <a:cs typeface="Times New Roman"/>
                        </a:rPr>
                        <a:t> </a:t>
                      </a:r>
                      <a:r>
                        <a:rPr lang="en-US" sz="800" dirty="0" err="1">
                          <a:effectLst/>
                          <a:latin typeface="+mn-lt"/>
                          <a:ea typeface="Times New Roman"/>
                          <a:cs typeface="Times New Roman"/>
                        </a:rPr>
                        <a:t>Pajak</a:t>
                      </a:r>
                      <a:r>
                        <a:rPr lang="en-US" sz="800" dirty="0">
                          <a:effectLst/>
                          <a:latin typeface="+mn-lt"/>
                          <a:ea typeface="Times New Roman"/>
                          <a:cs typeface="Times New Roman"/>
                        </a:rPr>
                        <a:t> (PNBP) </a:t>
                      </a:r>
                      <a:r>
                        <a:rPr lang="en-US" sz="800" dirty="0" err="1">
                          <a:effectLst/>
                          <a:latin typeface="+mn-lt"/>
                          <a:ea typeface="Times New Roman"/>
                          <a:cs typeface="Times New Roman"/>
                        </a:rPr>
                        <a:t>bidang</a:t>
                      </a:r>
                      <a:r>
                        <a:rPr lang="en-US" sz="800" dirty="0">
                          <a:effectLst/>
                          <a:latin typeface="+mn-lt"/>
                          <a:ea typeface="Times New Roman"/>
                          <a:cs typeface="Times New Roman"/>
                        </a:rPr>
                        <a:t> </a:t>
                      </a:r>
                      <a:r>
                        <a:rPr lang="en-US" sz="800" dirty="0" err="1">
                          <a:effectLst/>
                          <a:latin typeface="+mn-lt"/>
                          <a:ea typeface="Times New Roman"/>
                          <a:cs typeface="Times New Roman"/>
                        </a:rPr>
                        <a:t>prasarana</a:t>
                      </a:r>
                      <a:r>
                        <a:rPr lang="en-US" sz="800" dirty="0">
                          <a:effectLst/>
                          <a:latin typeface="+mn-lt"/>
                          <a:ea typeface="Times New Roman"/>
                          <a:cs typeface="Times New Roman"/>
                        </a:rPr>
                        <a:t> </a:t>
                      </a:r>
                      <a:r>
                        <a:rPr lang="en-US" sz="800" dirty="0" err="1">
                          <a:effectLst/>
                          <a:latin typeface="+mn-lt"/>
                          <a:ea typeface="Times New Roman"/>
                          <a:cs typeface="Times New Roman"/>
                        </a:rPr>
                        <a:t>perkeretaapian</a:t>
                      </a:r>
                      <a:endParaRPr lang="en-US" sz="800" dirty="0">
                        <a:effectLst/>
                        <a:latin typeface="+mn-lt"/>
                        <a:ea typeface="Times New Roman"/>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15000"/>
                        </a:lnSpc>
                        <a:spcAft>
                          <a:spcPts val="0"/>
                        </a:spcAft>
                      </a:pPr>
                      <a:r>
                        <a:rPr lang="en-US" sz="800" dirty="0" err="1">
                          <a:effectLst/>
                          <a:latin typeface="+mn-lt"/>
                          <a:ea typeface="Times New Roman"/>
                          <a:cs typeface="Times New Roman"/>
                        </a:rPr>
                        <a:t>Perbandingan</a:t>
                      </a:r>
                      <a:r>
                        <a:rPr lang="en-US" sz="800" dirty="0">
                          <a:effectLst/>
                          <a:latin typeface="+mn-lt"/>
                          <a:ea typeface="Times New Roman"/>
                          <a:cs typeface="Times New Roman"/>
                        </a:rPr>
                        <a:t> </a:t>
                      </a:r>
                      <a:r>
                        <a:rPr lang="en-US" sz="800" dirty="0" err="1">
                          <a:effectLst/>
                          <a:latin typeface="+mn-lt"/>
                          <a:ea typeface="Times New Roman"/>
                          <a:cs typeface="Times New Roman"/>
                        </a:rPr>
                        <a:t>antara</a:t>
                      </a:r>
                      <a:r>
                        <a:rPr lang="en-US" sz="800" dirty="0">
                          <a:effectLst/>
                          <a:latin typeface="+mn-lt"/>
                          <a:ea typeface="Times New Roman"/>
                          <a:cs typeface="Times New Roman"/>
                        </a:rPr>
                        <a:t> </a:t>
                      </a:r>
                      <a:r>
                        <a:rPr lang="en-US" sz="800" dirty="0" err="1">
                          <a:effectLst/>
                          <a:latin typeface="+mn-lt"/>
                          <a:ea typeface="Times New Roman"/>
                          <a:cs typeface="Times New Roman"/>
                        </a:rPr>
                        <a:t>realisasi</a:t>
                      </a:r>
                      <a:r>
                        <a:rPr lang="en-US" sz="800" dirty="0">
                          <a:effectLst/>
                          <a:latin typeface="+mn-lt"/>
                          <a:ea typeface="Times New Roman"/>
                          <a:cs typeface="Times New Roman"/>
                        </a:rPr>
                        <a:t> </a:t>
                      </a:r>
                      <a:r>
                        <a:rPr lang="en-US" sz="800" dirty="0" err="1">
                          <a:effectLst/>
                          <a:latin typeface="+mn-lt"/>
                          <a:ea typeface="Times New Roman"/>
                          <a:cs typeface="Times New Roman"/>
                        </a:rPr>
                        <a:t>penerimaan</a:t>
                      </a:r>
                      <a:r>
                        <a:rPr lang="en-US" sz="800" dirty="0">
                          <a:effectLst/>
                          <a:latin typeface="+mn-lt"/>
                          <a:ea typeface="Times New Roman"/>
                          <a:cs typeface="Times New Roman"/>
                        </a:rPr>
                        <a:t> PNBP </a:t>
                      </a:r>
                      <a:r>
                        <a:rPr lang="en-US" sz="800" dirty="0" err="1">
                          <a:effectLst/>
                          <a:latin typeface="+mn-lt"/>
                          <a:ea typeface="Times New Roman"/>
                          <a:cs typeface="Times New Roman"/>
                        </a:rPr>
                        <a:t>dengan</a:t>
                      </a:r>
                      <a:r>
                        <a:rPr lang="en-US" sz="800" dirty="0">
                          <a:effectLst/>
                          <a:latin typeface="+mn-lt"/>
                          <a:ea typeface="Times New Roman"/>
                          <a:cs typeface="Times New Roman"/>
                        </a:rPr>
                        <a:t> target </a:t>
                      </a:r>
                      <a:r>
                        <a:rPr lang="en-US" sz="800" dirty="0" err="1">
                          <a:effectLst/>
                          <a:latin typeface="+mn-lt"/>
                          <a:ea typeface="Times New Roman"/>
                          <a:cs typeface="Times New Roman"/>
                        </a:rPr>
                        <a:t>pada</a:t>
                      </a:r>
                      <a:r>
                        <a:rPr lang="en-US" sz="800" dirty="0">
                          <a:effectLst/>
                          <a:latin typeface="+mn-lt"/>
                          <a:ea typeface="Times New Roman"/>
                          <a:cs typeface="Times New Roman"/>
                        </a:rPr>
                        <a:t> </a:t>
                      </a:r>
                      <a:r>
                        <a:rPr lang="en-US" sz="800" dirty="0" err="1">
                          <a:effectLst/>
                          <a:latin typeface="+mn-lt"/>
                          <a:ea typeface="Times New Roman"/>
                          <a:cs typeface="Times New Roman"/>
                        </a:rPr>
                        <a:t>tahun</a:t>
                      </a:r>
                      <a:r>
                        <a:rPr lang="en-US" sz="800" dirty="0">
                          <a:effectLst/>
                          <a:latin typeface="+mn-lt"/>
                          <a:ea typeface="Times New Roman"/>
                          <a:cs typeface="Times New Roman"/>
                        </a:rPr>
                        <a:t> </a:t>
                      </a:r>
                      <a:r>
                        <a:rPr lang="en-US" sz="800" dirty="0" err="1">
                          <a:effectLst/>
                          <a:latin typeface="+mn-lt"/>
                          <a:ea typeface="Times New Roman"/>
                          <a:cs typeface="Times New Roman"/>
                        </a:rPr>
                        <a:t>berjalan</a:t>
                      </a:r>
                      <a:r>
                        <a:rPr lang="en-US" sz="800" dirty="0">
                          <a:effectLst/>
                          <a:latin typeface="+mn-lt"/>
                          <a:ea typeface="Times New Roman"/>
                          <a:cs typeface="Times New Roman"/>
                        </a:rPr>
                        <a:t> </a:t>
                      </a:r>
                    </a:p>
                    <a:p>
                      <a:pPr algn="just">
                        <a:lnSpc>
                          <a:spcPct val="115000"/>
                        </a:lnSpc>
                        <a:spcAft>
                          <a:spcPts val="0"/>
                        </a:spcAft>
                      </a:pPr>
                      <a:endParaRPr lang="en-US" sz="800" dirty="0">
                        <a:effectLst/>
                        <a:latin typeface="+mn-lt"/>
                        <a:ea typeface="Times New Roman"/>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pic>
        <p:nvPicPr>
          <p:cNvPr id="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3723" y="1550276"/>
            <a:ext cx="2702220" cy="43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9312" y="2212700"/>
            <a:ext cx="2823066" cy="566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a:extLst>
              <a:ext uri="{FF2B5EF4-FFF2-40B4-BE49-F238E27FC236}">
                <a16:creationId xmlns:a16="http://schemas.microsoft.com/office/drawing/2014/main" id="{9CBAA2EE-E91C-4E84-957C-DBF2530B764A}"/>
              </a:ext>
            </a:extLst>
          </p:cNvPr>
          <p:cNvSpPr txBox="1">
            <a:spLocks/>
          </p:cNvSpPr>
          <p:nvPr/>
        </p:nvSpPr>
        <p:spPr>
          <a:xfrm>
            <a:off x="163039" y="311720"/>
            <a:ext cx="7165809" cy="338554"/>
          </a:xfrm>
          <a:prstGeom prst="rect">
            <a:avLst/>
          </a:prstGeom>
        </p:spPr>
        <p:txBody>
          <a:bodyPr wrap="square" anchor="ctr">
            <a:spAutoFit/>
          </a:bodyPr>
          <a:lstStyle>
            <a:defPPr>
              <a:defRPr lang="en-US"/>
            </a:defPPr>
            <a:lvl1pPr defTabSz="914377">
              <a:defRPr b="1">
                <a:solidFill>
                  <a:prstClr val="black"/>
                </a:solidFill>
                <a:latin typeface="Arial" panose="020B0604020202020204" pitchFamily="34" charset="0"/>
                <a:ea typeface="Times New Roman" panose="02020603050405020304" pitchFamily="18" charset="0"/>
              </a:defRPr>
            </a:lvl1pPr>
          </a:lstStyle>
          <a:p>
            <a:pPr lvl="0"/>
            <a:r>
              <a:rPr lang="id-ID" sz="1600" dirty="0"/>
              <a:t>Lanjutan... (</a:t>
            </a:r>
            <a:r>
              <a:rPr lang="en-US" sz="1600" dirty="0"/>
              <a:t>KAMUS INDIKATOR KINERJA </a:t>
            </a:r>
            <a:r>
              <a:rPr lang="id-ID" sz="1600" dirty="0"/>
              <a:t>KEGIATAN DIT. PRASARANA)</a:t>
            </a:r>
            <a:endParaRPr lang="en-ID" sz="1600" dirty="0"/>
          </a:p>
        </p:txBody>
      </p:sp>
      <p:sp>
        <p:nvSpPr>
          <p:cNvPr id="6" name="Slide Number Placeholder 2">
            <a:extLst>
              <a:ext uri="{FF2B5EF4-FFF2-40B4-BE49-F238E27FC236}">
                <a16:creationId xmlns:a16="http://schemas.microsoft.com/office/drawing/2014/main" id="{F5A19AAF-D917-48AF-8639-8E0F8F60B339}"/>
              </a:ext>
            </a:extLst>
          </p:cNvPr>
          <p:cNvSpPr>
            <a:spLocks noGrp="1"/>
          </p:cNvSpPr>
          <p:nvPr/>
        </p:nvSpPr>
        <p:spPr>
          <a:xfrm>
            <a:off x="7113276" y="5006975"/>
            <a:ext cx="446405" cy="251460"/>
          </a:xfrm>
          <a:prstGeom prst="rect">
            <a:avLst/>
          </a:prstGeom>
          <a:solidFill>
            <a:srgbClr val="F9BE19"/>
          </a:solidFill>
        </p:spPr>
        <p:txBody>
          <a:bodyPr vert="horz" lIns="91365" tIns="45684" rIns="91365" bIns="45684"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32">
              <a:defRPr/>
            </a:pPr>
            <a:fld id="{05502A5B-6024-440D-A5A9-5A109256076E}" type="slidenum">
              <a:rPr lang="en-US" b="1">
                <a:solidFill>
                  <a:schemeClr val="tx1"/>
                </a:solidFill>
                <a:latin typeface="Calibri" panose="020F0502020204030204"/>
              </a:rPr>
              <a:pPr defTabSz="913632">
                <a:defRPr/>
              </a:pPr>
              <a:t>47</a:t>
            </a:fld>
            <a:endParaRPr lang="en-US" b="1">
              <a:solidFill>
                <a:schemeClr val="tx1"/>
              </a:solidFill>
              <a:latin typeface="Calibri" panose="020F0502020204030204"/>
            </a:endParaRPr>
          </a:p>
        </p:txBody>
      </p:sp>
    </p:spTree>
    <p:extLst>
      <p:ext uri="{BB962C8B-B14F-4D97-AF65-F5344CB8AC3E}">
        <p14:creationId xmlns:p14="http://schemas.microsoft.com/office/powerpoint/2010/main" val="2883945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792050620"/>
              </p:ext>
            </p:extLst>
          </p:nvPr>
        </p:nvGraphicFramePr>
        <p:xfrm>
          <a:off x="284604" y="1074242"/>
          <a:ext cx="6940069" cy="3354546"/>
        </p:xfrm>
        <a:graphic>
          <a:graphicData uri="http://schemas.openxmlformats.org/drawingml/2006/table">
            <a:tbl>
              <a:tblPr firstRow="1" bandRow="1">
                <a:tableStyleId>{6E25E649-3F16-4E02-A733-19D2CDBF48F0}</a:tableStyleId>
              </a:tblPr>
              <a:tblGrid>
                <a:gridCol w="332794">
                  <a:extLst>
                    <a:ext uri="{9D8B030D-6E8A-4147-A177-3AD203B41FA5}">
                      <a16:colId xmlns:a16="http://schemas.microsoft.com/office/drawing/2014/main" val="20000"/>
                    </a:ext>
                  </a:extLst>
                </a:gridCol>
                <a:gridCol w="1138416">
                  <a:extLst>
                    <a:ext uri="{9D8B030D-6E8A-4147-A177-3AD203B41FA5}">
                      <a16:colId xmlns:a16="http://schemas.microsoft.com/office/drawing/2014/main" val="20001"/>
                    </a:ext>
                  </a:extLst>
                </a:gridCol>
                <a:gridCol w="1361634">
                  <a:extLst>
                    <a:ext uri="{9D8B030D-6E8A-4147-A177-3AD203B41FA5}">
                      <a16:colId xmlns:a16="http://schemas.microsoft.com/office/drawing/2014/main" val="20002"/>
                    </a:ext>
                  </a:extLst>
                </a:gridCol>
                <a:gridCol w="4107225">
                  <a:extLst>
                    <a:ext uri="{9D8B030D-6E8A-4147-A177-3AD203B41FA5}">
                      <a16:colId xmlns:a16="http://schemas.microsoft.com/office/drawing/2014/main" val="20003"/>
                    </a:ext>
                  </a:extLst>
                </a:gridCol>
              </a:tblGrid>
              <a:tr h="276834">
                <a:tc>
                  <a:txBody>
                    <a:bodyPr/>
                    <a:lstStyle/>
                    <a:p>
                      <a:pPr algn="ctr">
                        <a:lnSpc>
                          <a:spcPct val="107000"/>
                        </a:lnSpc>
                        <a:spcAft>
                          <a:spcPts val="0"/>
                        </a:spcAft>
                      </a:pPr>
                      <a:r>
                        <a:rPr lang="en-ID" sz="800" dirty="0">
                          <a:effectLst/>
                        </a:rPr>
                        <a:t>NO</a:t>
                      </a:r>
                      <a:endParaRPr lang="en-US" sz="800" dirty="0">
                        <a:effectLst/>
                        <a:latin typeface="Calibri"/>
                        <a:ea typeface="Calibri"/>
                        <a:cs typeface="Times New Roman"/>
                      </a:endParaRPr>
                    </a:p>
                  </a:txBody>
                  <a:tcPr marL="25227" marR="252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lnSpc>
                          <a:spcPct val="107000"/>
                        </a:lnSpc>
                        <a:spcAft>
                          <a:spcPts val="0"/>
                        </a:spcAft>
                      </a:pPr>
                      <a:r>
                        <a:rPr lang="en-ID" sz="800" dirty="0">
                          <a:effectLst/>
                        </a:rPr>
                        <a:t>SASARAN KEGIATAN</a:t>
                      </a:r>
                      <a:endParaRPr lang="en-US" sz="800" dirty="0">
                        <a:effectLst/>
                        <a:latin typeface="Calibri"/>
                        <a:ea typeface="Calibri"/>
                        <a:cs typeface="Times New Roman"/>
                      </a:endParaRPr>
                    </a:p>
                  </a:txBody>
                  <a:tcPr marL="25227" marR="252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lnSpc>
                          <a:spcPct val="107000"/>
                        </a:lnSpc>
                        <a:spcAft>
                          <a:spcPts val="0"/>
                        </a:spcAft>
                      </a:pPr>
                      <a:r>
                        <a:rPr lang="en-ID" sz="800" dirty="0">
                          <a:effectLst/>
                        </a:rPr>
                        <a:t>INDIKATOR </a:t>
                      </a:r>
                    </a:p>
                    <a:p>
                      <a:pPr algn="ctr">
                        <a:lnSpc>
                          <a:spcPct val="107000"/>
                        </a:lnSpc>
                        <a:spcAft>
                          <a:spcPts val="0"/>
                        </a:spcAft>
                      </a:pPr>
                      <a:r>
                        <a:rPr lang="en-ID" sz="800" dirty="0">
                          <a:effectLst/>
                        </a:rPr>
                        <a:t>KINERJA KEGIATAN</a:t>
                      </a:r>
                      <a:endParaRPr lang="en-US" sz="800" dirty="0">
                        <a:effectLst/>
                        <a:latin typeface="Calibri"/>
                        <a:ea typeface="Calibri"/>
                        <a:cs typeface="Times New Roman"/>
                      </a:endParaRPr>
                    </a:p>
                  </a:txBody>
                  <a:tcPr marL="25227" marR="252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lnSpc>
                          <a:spcPct val="107000"/>
                        </a:lnSpc>
                        <a:spcAft>
                          <a:spcPts val="0"/>
                        </a:spcAft>
                      </a:pPr>
                      <a:r>
                        <a:rPr lang="en-ID" sz="800" dirty="0">
                          <a:effectLst/>
                        </a:rPr>
                        <a:t>TATA CARA PERHITUNGAN</a:t>
                      </a:r>
                      <a:endParaRPr lang="en-US" sz="800" dirty="0">
                        <a:effectLst/>
                        <a:latin typeface="Calibri"/>
                        <a:ea typeface="Calibri"/>
                        <a:cs typeface="Times New Roman"/>
                      </a:endParaRPr>
                    </a:p>
                  </a:txBody>
                  <a:tcPr marL="25227" marR="252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10000"/>
                  </a:ext>
                </a:extLst>
              </a:tr>
              <a:tr h="1025904">
                <a:tc>
                  <a:txBody>
                    <a:bodyPr/>
                    <a:lstStyle/>
                    <a:p>
                      <a:pPr algn="ctr">
                        <a:lnSpc>
                          <a:spcPct val="115000"/>
                        </a:lnSpc>
                        <a:spcAft>
                          <a:spcPts val="0"/>
                        </a:spcAft>
                        <a:tabLst>
                          <a:tab pos="4229100" algn="l"/>
                          <a:tab pos="4457700" algn="l"/>
                        </a:tabLst>
                      </a:pPr>
                      <a:r>
                        <a:rPr lang="en-ID" sz="800" dirty="0">
                          <a:effectLst/>
                        </a:rPr>
                        <a:t>1.</a:t>
                      </a:r>
                      <a:endParaRPr lang="en-US" sz="800" dirty="0">
                        <a:effectLst/>
                        <a:latin typeface="Calibri"/>
                        <a:ea typeface="Calibri"/>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7000"/>
                        </a:lnSpc>
                        <a:spcAft>
                          <a:spcPts val="0"/>
                        </a:spcAft>
                      </a:pPr>
                      <a:r>
                        <a:rPr lang="en-ID" sz="800" dirty="0" err="1">
                          <a:effectLst/>
                        </a:rPr>
                        <a:t>Meningkatnya</a:t>
                      </a:r>
                      <a:r>
                        <a:rPr lang="en-ID" sz="800" dirty="0">
                          <a:effectLst/>
                        </a:rPr>
                        <a:t> </a:t>
                      </a:r>
                      <a:r>
                        <a:rPr lang="en-ID" sz="800" dirty="0" err="1">
                          <a:effectLst/>
                        </a:rPr>
                        <a:t>fasilitas</a:t>
                      </a:r>
                      <a:r>
                        <a:rPr lang="en-ID" sz="800" dirty="0">
                          <a:effectLst/>
                        </a:rPr>
                        <a:t> </a:t>
                      </a:r>
                      <a:r>
                        <a:rPr lang="en-ID" sz="800" dirty="0" err="1">
                          <a:effectLst/>
                        </a:rPr>
                        <a:t>sarana</a:t>
                      </a:r>
                      <a:r>
                        <a:rPr lang="en-ID" sz="800" dirty="0">
                          <a:effectLst/>
                        </a:rPr>
                        <a:t> </a:t>
                      </a:r>
                      <a:r>
                        <a:rPr lang="en-ID" sz="800" dirty="0" err="1">
                          <a:effectLst/>
                        </a:rPr>
                        <a:t>perkeretaapian</a:t>
                      </a:r>
                      <a:r>
                        <a:rPr lang="en-ID" sz="800" dirty="0">
                          <a:effectLst/>
                        </a:rPr>
                        <a:t> </a:t>
                      </a:r>
                      <a:r>
                        <a:rPr lang="en-ID" sz="800" dirty="0" err="1">
                          <a:effectLst/>
                        </a:rPr>
                        <a:t>mendukung</a:t>
                      </a:r>
                      <a:r>
                        <a:rPr lang="en-ID" sz="800" dirty="0">
                          <a:effectLst/>
                        </a:rPr>
                        <a:t> </a:t>
                      </a:r>
                      <a:r>
                        <a:rPr lang="en-ID" sz="800" dirty="0" err="1">
                          <a:effectLst/>
                        </a:rPr>
                        <a:t>konektivitas</a:t>
                      </a:r>
                      <a:endParaRPr lang="en-US" sz="800" dirty="0">
                        <a:effectLst/>
                        <a:latin typeface="Calibri"/>
                        <a:ea typeface="Calibri"/>
                        <a:cs typeface="Times New Roman"/>
                      </a:endParaRPr>
                    </a:p>
                  </a:txBody>
                  <a:tcPr marL="42523" marR="4252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pPr>
                      <a:r>
                        <a:rPr lang="en-US" sz="800" dirty="0" err="1">
                          <a:effectLst/>
                        </a:rPr>
                        <a:t>Persentase</a:t>
                      </a:r>
                      <a:r>
                        <a:rPr lang="en-US" sz="800" dirty="0">
                          <a:effectLst/>
                        </a:rPr>
                        <a:t> </a:t>
                      </a:r>
                      <a:r>
                        <a:rPr lang="en-US" sz="800" dirty="0" err="1">
                          <a:effectLst/>
                        </a:rPr>
                        <a:t>rekomendasi</a:t>
                      </a:r>
                      <a:r>
                        <a:rPr lang="en-US" sz="800" dirty="0">
                          <a:effectLst/>
                        </a:rPr>
                        <a:t> </a:t>
                      </a:r>
                      <a:r>
                        <a:rPr lang="en-US" sz="800" dirty="0" err="1">
                          <a:effectLst/>
                        </a:rPr>
                        <a:t>kebijakan</a:t>
                      </a:r>
                      <a:r>
                        <a:rPr lang="en-US" sz="800" dirty="0">
                          <a:effectLst/>
                        </a:rPr>
                        <a:t> </a:t>
                      </a:r>
                      <a:r>
                        <a:rPr lang="en-US" sz="800" dirty="0" err="1">
                          <a:effectLst/>
                        </a:rPr>
                        <a:t>bidang</a:t>
                      </a:r>
                      <a:r>
                        <a:rPr lang="en-US" sz="800" dirty="0">
                          <a:effectLst/>
                        </a:rPr>
                        <a:t> </a:t>
                      </a:r>
                      <a:r>
                        <a:rPr lang="en-US" sz="800" dirty="0" err="1">
                          <a:effectLst/>
                        </a:rPr>
                        <a:t>fasilitas</a:t>
                      </a:r>
                      <a:r>
                        <a:rPr lang="en-US" sz="800" dirty="0">
                          <a:effectLst/>
                        </a:rPr>
                        <a:t> </a:t>
                      </a:r>
                      <a:r>
                        <a:rPr lang="en-US" sz="800" dirty="0" err="1">
                          <a:effectLst/>
                        </a:rPr>
                        <a:t>sarana</a:t>
                      </a:r>
                      <a:r>
                        <a:rPr lang="en-US" sz="800" dirty="0">
                          <a:effectLst/>
                        </a:rPr>
                        <a:t> yang </a:t>
                      </a:r>
                      <a:r>
                        <a:rPr lang="en-US" sz="800" dirty="0" err="1">
                          <a:effectLst/>
                        </a:rPr>
                        <a:t>telah</a:t>
                      </a:r>
                      <a:r>
                        <a:rPr lang="en-US" sz="800" dirty="0">
                          <a:effectLst/>
                        </a:rPr>
                        <a:t> </a:t>
                      </a:r>
                      <a:r>
                        <a:rPr lang="en-US" sz="800" dirty="0" err="1">
                          <a:effectLst/>
                        </a:rPr>
                        <a:t>ditindaklanjuti</a:t>
                      </a:r>
                      <a:endParaRPr lang="en-US" sz="800" dirty="0">
                        <a:effectLst/>
                        <a:latin typeface="Calibri"/>
                        <a:ea typeface="Times New Roman"/>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15000"/>
                        </a:lnSpc>
                        <a:spcAft>
                          <a:spcPts val="0"/>
                        </a:spcAft>
                      </a:pPr>
                      <a:r>
                        <a:rPr lang="en-US" sz="800" dirty="0" err="1">
                          <a:effectLst/>
                        </a:rPr>
                        <a:t>Perbandingan</a:t>
                      </a:r>
                      <a:r>
                        <a:rPr lang="en-US" sz="800" dirty="0">
                          <a:effectLst/>
                        </a:rPr>
                        <a:t> </a:t>
                      </a:r>
                      <a:r>
                        <a:rPr lang="en-US" sz="800" dirty="0" err="1">
                          <a:effectLst/>
                        </a:rPr>
                        <a:t>antara</a:t>
                      </a:r>
                      <a:r>
                        <a:rPr lang="en-US" sz="800" dirty="0">
                          <a:effectLst/>
                        </a:rPr>
                        <a:t> </a:t>
                      </a:r>
                      <a:r>
                        <a:rPr lang="en-US" sz="800" dirty="0" err="1">
                          <a:effectLst/>
                        </a:rPr>
                        <a:t>jumlah</a:t>
                      </a:r>
                      <a:r>
                        <a:rPr lang="en-US" sz="800" dirty="0">
                          <a:effectLst/>
                        </a:rPr>
                        <a:t> </a:t>
                      </a:r>
                      <a:r>
                        <a:rPr lang="en-US" sz="800" dirty="0" err="1">
                          <a:effectLst/>
                        </a:rPr>
                        <a:t>rekomendasi</a:t>
                      </a:r>
                      <a:r>
                        <a:rPr lang="en-US" sz="800" dirty="0">
                          <a:effectLst/>
                        </a:rPr>
                        <a:t> </a:t>
                      </a:r>
                      <a:r>
                        <a:rPr lang="en-US" sz="800" dirty="0" err="1">
                          <a:effectLst/>
                        </a:rPr>
                        <a:t>kebijakan</a:t>
                      </a:r>
                      <a:r>
                        <a:rPr lang="en-US" sz="800" dirty="0">
                          <a:effectLst/>
                        </a:rPr>
                        <a:t> yang </a:t>
                      </a:r>
                      <a:r>
                        <a:rPr lang="en-US" sz="800" dirty="0" err="1">
                          <a:effectLst/>
                        </a:rPr>
                        <a:t>disusun</a:t>
                      </a:r>
                      <a:r>
                        <a:rPr lang="en-US" sz="800" dirty="0">
                          <a:effectLst/>
                        </a:rPr>
                        <a:t> </a:t>
                      </a:r>
                      <a:r>
                        <a:rPr lang="en-US" sz="800" dirty="0" err="1">
                          <a:effectLst/>
                        </a:rPr>
                        <a:t>dengan</a:t>
                      </a:r>
                      <a:r>
                        <a:rPr lang="en-US" sz="800" dirty="0">
                          <a:effectLst/>
                        </a:rPr>
                        <a:t> </a:t>
                      </a:r>
                      <a:r>
                        <a:rPr lang="en-US" sz="800" dirty="0" err="1">
                          <a:effectLst/>
                        </a:rPr>
                        <a:t>jumlah</a:t>
                      </a:r>
                      <a:r>
                        <a:rPr lang="en-US" sz="800" dirty="0">
                          <a:effectLst/>
                        </a:rPr>
                        <a:t> yang </a:t>
                      </a:r>
                      <a:r>
                        <a:rPr lang="en-US" sz="800" dirty="0" err="1">
                          <a:effectLst/>
                        </a:rPr>
                        <a:t>sudah</a:t>
                      </a:r>
                      <a:r>
                        <a:rPr lang="en-US" sz="800" dirty="0">
                          <a:effectLst/>
                        </a:rPr>
                        <a:t> </a:t>
                      </a:r>
                      <a:r>
                        <a:rPr lang="en-US" sz="800" dirty="0" err="1">
                          <a:effectLst/>
                        </a:rPr>
                        <a:t>ditindaklanjuti</a:t>
                      </a:r>
                      <a:r>
                        <a:rPr lang="en-US" sz="800" dirty="0">
                          <a:effectLst/>
                        </a:rPr>
                        <a:t>/ </a:t>
                      </a:r>
                      <a:r>
                        <a:rPr lang="en-US" sz="800" dirty="0" err="1">
                          <a:effectLst/>
                        </a:rPr>
                        <a:t>dilegalkan</a:t>
                      </a:r>
                      <a:r>
                        <a:rPr lang="id-ID" sz="800" dirty="0">
                          <a:effectLst/>
                        </a:rPr>
                        <a:t> pada periode 2020-2024</a:t>
                      </a:r>
                      <a:endParaRPr lang="en-US" sz="800" dirty="0">
                        <a:effectLst/>
                      </a:endParaRPr>
                    </a:p>
                    <a:p>
                      <a:pPr algn="just">
                        <a:lnSpc>
                          <a:spcPct val="115000"/>
                        </a:lnSpc>
                        <a:spcAft>
                          <a:spcPts val="0"/>
                        </a:spcAft>
                      </a:pPr>
                      <a:endParaRPr lang="en-US" sz="800" dirty="0">
                        <a:effectLst/>
                        <a:latin typeface="Calibri"/>
                        <a:ea typeface="Times New Roman"/>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025904">
                <a:tc>
                  <a:txBody>
                    <a:bodyPr/>
                    <a:lstStyle/>
                    <a:p>
                      <a:pPr algn="ctr">
                        <a:lnSpc>
                          <a:spcPct val="115000"/>
                        </a:lnSpc>
                        <a:spcAft>
                          <a:spcPts val="0"/>
                        </a:spcAft>
                        <a:tabLst>
                          <a:tab pos="4229100" algn="l"/>
                          <a:tab pos="4457700" algn="l"/>
                        </a:tabLst>
                      </a:pPr>
                      <a:r>
                        <a:rPr lang="en-US" sz="800" dirty="0">
                          <a:effectLst/>
                        </a:rPr>
                        <a:t>2.</a:t>
                      </a:r>
                      <a:endParaRPr lang="en-US" sz="800" dirty="0">
                        <a:effectLst/>
                        <a:latin typeface="Calibri"/>
                        <a:ea typeface="Calibri"/>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7000"/>
                        </a:lnSpc>
                        <a:spcAft>
                          <a:spcPts val="0"/>
                        </a:spcAft>
                      </a:pPr>
                      <a:r>
                        <a:rPr lang="en-ID" sz="800" dirty="0" err="1">
                          <a:effectLst/>
                        </a:rPr>
                        <a:t>Meningkatnya</a:t>
                      </a:r>
                      <a:r>
                        <a:rPr lang="en-ID" sz="800" dirty="0">
                          <a:effectLst/>
                        </a:rPr>
                        <a:t> </a:t>
                      </a:r>
                      <a:r>
                        <a:rPr lang="en-ID" sz="800" dirty="0" err="1">
                          <a:effectLst/>
                        </a:rPr>
                        <a:t>kapasitas</a:t>
                      </a:r>
                      <a:r>
                        <a:rPr lang="en-ID" sz="800" dirty="0">
                          <a:effectLst/>
                        </a:rPr>
                        <a:t> </a:t>
                      </a:r>
                      <a:r>
                        <a:rPr lang="en-ID" sz="800" dirty="0" err="1">
                          <a:effectLst/>
                        </a:rPr>
                        <a:t>sarana</a:t>
                      </a:r>
                      <a:r>
                        <a:rPr lang="en-ID" sz="800" dirty="0">
                          <a:effectLst/>
                        </a:rPr>
                        <a:t> </a:t>
                      </a:r>
                      <a:r>
                        <a:rPr lang="en-ID" sz="800" dirty="0" err="1">
                          <a:effectLst/>
                        </a:rPr>
                        <a:t>mendukung</a:t>
                      </a:r>
                      <a:r>
                        <a:rPr lang="en-ID" sz="800" dirty="0">
                          <a:effectLst/>
                        </a:rPr>
                        <a:t> </a:t>
                      </a:r>
                      <a:r>
                        <a:rPr lang="en-ID" sz="800" dirty="0" err="1">
                          <a:effectLst/>
                        </a:rPr>
                        <a:t>pelayanan</a:t>
                      </a:r>
                      <a:r>
                        <a:rPr lang="en-ID" sz="800" dirty="0">
                          <a:effectLst/>
                        </a:rPr>
                        <a:t> </a:t>
                      </a:r>
                      <a:r>
                        <a:rPr lang="en-ID" sz="800" dirty="0" err="1">
                          <a:effectLst/>
                        </a:rPr>
                        <a:t>perkeretaapian</a:t>
                      </a:r>
                      <a:endParaRPr lang="en-US" sz="800" dirty="0">
                        <a:effectLst/>
                        <a:latin typeface="Calibri"/>
                        <a:ea typeface="Calibri"/>
                        <a:cs typeface="Times New Roman"/>
                      </a:endParaRPr>
                    </a:p>
                  </a:txBody>
                  <a:tcPr marL="42523" marR="4252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pPr>
                      <a:r>
                        <a:rPr lang="fi-FI" sz="800" dirty="0">
                          <a:effectLst/>
                        </a:rPr>
                        <a:t>Pemenuhan sarana penugasan untuk pelayanan perkeretaapian</a:t>
                      </a:r>
                      <a:endParaRPr lang="en-US" sz="800" dirty="0">
                        <a:effectLst/>
                        <a:latin typeface="Calibri"/>
                        <a:ea typeface="Times New Roman"/>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15000"/>
                        </a:lnSpc>
                        <a:spcAft>
                          <a:spcPts val="0"/>
                        </a:spcAft>
                      </a:pPr>
                      <a:r>
                        <a:rPr lang="en-US" sz="800" dirty="0" err="1">
                          <a:effectLst/>
                        </a:rPr>
                        <a:t>Perbandingan</a:t>
                      </a:r>
                      <a:r>
                        <a:rPr lang="en-US" sz="800" dirty="0">
                          <a:effectLst/>
                        </a:rPr>
                        <a:t> </a:t>
                      </a:r>
                      <a:r>
                        <a:rPr lang="en-US" sz="800" dirty="0" err="1">
                          <a:effectLst/>
                        </a:rPr>
                        <a:t>antara</a:t>
                      </a:r>
                      <a:r>
                        <a:rPr lang="en-US" sz="800" dirty="0">
                          <a:effectLst/>
                        </a:rPr>
                        <a:t> </a:t>
                      </a:r>
                      <a:r>
                        <a:rPr lang="en-US" sz="800" dirty="0" err="1">
                          <a:effectLst/>
                        </a:rPr>
                        <a:t>jumlah</a:t>
                      </a:r>
                      <a:r>
                        <a:rPr lang="en-US" sz="800" dirty="0">
                          <a:effectLst/>
                        </a:rPr>
                        <a:t> </a:t>
                      </a:r>
                      <a:r>
                        <a:rPr lang="en-US" sz="800" dirty="0" err="1">
                          <a:effectLst/>
                        </a:rPr>
                        <a:t>realisasi</a:t>
                      </a:r>
                      <a:r>
                        <a:rPr lang="en-US" sz="800" dirty="0">
                          <a:effectLst/>
                        </a:rPr>
                        <a:t> </a:t>
                      </a:r>
                      <a:r>
                        <a:rPr lang="en-US" sz="800" dirty="0" err="1">
                          <a:effectLst/>
                        </a:rPr>
                        <a:t>revitalisasi</a:t>
                      </a:r>
                      <a:r>
                        <a:rPr lang="en-US" sz="800" dirty="0">
                          <a:effectLst/>
                        </a:rPr>
                        <a:t> </a:t>
                      </a:r>
                      <a:r>
                        <a:rPr lang="en-US" sz="800" dirty="0" err="1">
                          <a:effectLst/>
                        </a:rPr>
                        <a:t>sarana</a:t>
                      </a:r>
                      <a:r>
                        <a:rPr lang="en-US" sz="800" dirty="0">
                          <a:effectLst/>
                        </a:rPr>
                        <a:t> </a:t>
                      </a:r>
                      <a:r>
                        <a:rPr lang="en-US" sz="800" dirty="0" err="1">
                          <a:effectLst/>
                        </a:rPr>
                        <a:t>penugasan</a:t>
                      </a:r>
                      <a:r>
                        <a:rPr lang="en-US" sz="800" dirty="0">
                          <a:effectLst/>
                        </a:rPr>
                        <a:t> </a:t>
                      </a:r>
                      <a:r>
                        <a:rPr lang="en-US" sz="800" dirty="0" err="1">
                          <a:effectLst/>
                        </a:rPr>
                        <a:t>dengan</a:t>
                      </a:r>
                      <a:r>
                        <a:rPr lang="en-US" sz="800" dirty="0">
                          <a:effectLst/>
                        </a:rPr>
                        <a:t> total </a:t>
                      </a:r>
                      <a:r>
                        <a:rPr lang="en-US" sz="800" dirty="0" err="1">
                          <a:effectLst/>
                        </a:rPr>
                        <a:t>sarana</a:t>
                      </a:r>
                      <a:r>
                        <a:rPr lang="en-US" sz="800" dirty="0">
                          <a:effectLst/>
                        </a:rPr>
                        <a:t> </a:t>
                      </a:r>
                      <a:r>
                        <a:rPr lang="en-US" sz="800" dirty="0" err="1">
                          <a:effectLst/>
                        </a:rPr>
                        <a:t>penugasan</a:t>
                      </a:r>
                      <a:r>
                        <a:rPr lang="en-US" sz="800" dirty="0">
                          <a:effectLst/>
                        </a:rPr>
                        <a:t> </a:t>
                      </a:r>
                      <a:r>
                        <a:rPr lang="en-US" sz="800" dirty="0" err="1">
                          <a:effectLst/>
                        </a:rPr>
                        <a:t>untuk</a:t>
                      </a:r>
                      <a:r>
                        <a:rPr lang="en-US" sz="800" dirty="0">
                          <a:effectLst/>
                        </a:rPr>
                        <a:t> </a:t>
                      </a:r>
                      <a:r>
                        <a:rPr lang="en-US" sz="800" dirty="0" err="1">
                          <a:effectLst/>
                        </a:rPr>
                        <a:t>pelayanan</a:t>
                      </a:r>
                      <a:r>
                        <a:rPr lang="en-US" sz="800" dirty="0">
                          <a:effectLst/>
                        </a:rPr>
                        <a:t> </a:t>
                      </a:r>
                      <a:r>
                        <a:rPr lang="en-US" sz="800" dirty="0" err="1">
                          <a:effectLst/>
                        </a:rPr>
                        <a:t>perkeretaapian</a:t>
                      </a:r>
                      <a:endParaRPr lang="en-US" sz="800" dirty="0">
                        <a:effectLst/>
                      </a:endParaRPr>
                    </a:p>
                    <a:p>
                      <a:pPr algn="just">
                        <a:lnSpc>
                          <a:spcPct val="115000"/>
                        </a:lnSpc>
                        <a:spcAft>
                          <a:spcPts val="0"/>
                        </a:spcAft>
                      </a:pPr>
                      <a:endParaRPr lang="en-US" sz="800" dirty="0">
                        <a:effectLst/>
                        <a:latin typeface="Calibri"/>
                        <a:ea typeface="Times New Roman"/>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025904">
                <a:tc>
                  <a:txBody>
                    <a:bodyPr/>
                    <a:lstStyle/>
                    <a:p>
                      <a:pPr algn="ctr">
                        <a:lnSpc>
                          <a:spcPct val="115000"/>
                        </a:lnSpc>
                        <a:spcAft>
                          <a:spcPts val="0"/>
                        </a:spcAft>
                        <a:tabLst>
                          <a:tab pos="4229100" algn="l"/>
                          <a:tab pos="4457700" algn="l"/>
                        </a:tabLst>
                      </a:pPr>
                      <a:r>
                        <a:rPr lang="en-US" sz="800" dirty="0">
                          <a:effectLst/>
                        </a:rPr>
                        <a:t>3.</a:t>
                      </a:r>
                      <a:endParaRPr lang="en-US" sz="800" dirty="0">
                        <a:effectLst/>
                        <a:latin typeface="Calibri"/>
                        <a:ea typeface="Calibri"/>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7000"/>
                        </a:lnSpc>
                        <a:spcAft>
                          <a:spcPts val="0"/>
                        </a:spcAft>
                      </a:pPr>
                      <a:r>
                        <a:rPr lang="en-ID" sz="800" dirty="0" err="1">
                          <a:effectLst/>
                        </a:rPr>
                        <a:t>Meningkatnya</a:t>
                      </a:r>
                      <a:r>
                        <a:rPr lang="en-ID" sz="800" dirty="0">
                          <a:effectLst/>
                        </a:rPr>
                        <a:t> </a:t>
                      </a:r>
                      <a:r>
                        <a:rPr lang="en-ID" sz="800" dirty="0" err="1">
                          <a:effectLst/>
                        </a:rPr>
                        <a:t>Kehandalan</a:t>
                      </a:r>
                      <a:r>
                        <a:rPr lang="en-ID" sz="800" dirty="0">
                          <a:effectLst/>
                        </a:rPr>
                        <a:t> </a:t>
                      </a:r>
                      <a:r>
                        <a:rPr lang="en-ID" sz="800" dirty="0" err="1">
                          <a:effectLst/>
                        </a:rPr>
                        <a:t>Sarana</a:t>
                      </a:r>
                      <a:r>
                        <a:rPr lang="en-ID" sz="800" dirty="0">
                          <a:effectLst/>
                        </a:rPr>
                        <a:t> </a:t>
                      </a:r>
                      <a:r>
                        <a:rPr lang="en-ID" sz="800" dirty="0" err="1">
                          <a:effectLst/>
                        </a:rPr>
                        <a:t>Perkeretaapian</a:t>
                      </a:r>
                      <a:endParaRPr lang="en-US" sz="800" dirty="0">
                        <a:effectLst/>
                        <a:latin typeface="Calibri"/>
                        <a:ea typeface="Calibri"/>
                        <a:cs typeface="Times New Roman"/>
                      </a:endParaRPr>
                    </a:p>
                  </a:txBody>
                  <a:tcPr marL="42523" marR="4252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pPr>
                      <a:r>
                        <a:rPr lang="fi-FI" sz="800" dirty="0">
                          <a:effectLst/>
                        </a:rPr>
                        <a:t>Pemenuhan kebutuhan sarana perkeretaapian milik negara</a:t>
                      </a:r>
                      <a:endParaRPr lang="en-US" sz="800" dirty="0">
                        <a:effectLst/>
                        <a:latin typeface="Calibri"/>
                        <a:ea typeface="Times New Roman"/>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15000"/>
                        </a:lnSpc>
                        <a:spcAft>
                          <a:spcPts val="0"/>
                        </a:spcAft>
                      </a:pPr>
                      <a:r>
                        <a:rPr lang="en-US" sz="800" dirty="0" err="1">
                          <a:effectLst/>
                        </a:rPr>
                        <a:t>Perbandingan</a:t>
                      </a:r>
                      <a:r>
                        <a:rPr lang="en-US" sz="800" dirty="0">
                          <a:effectLst/>
                        </a:rPr>
                        <a:t> </a:t>
                      </a:r>
                      <a:r>
                        <a:rPr lang="en-US" sz="800" dirty="0" err="1">
                          <a:effectLst/>
                        </a:rPr>
                        <a:t>antara</a:t>
                      </a:r>
                      <a:r>
                        <a:rPr lang="en-US" sz="800" dirty="0">
                          <a:effectLst/>
                        </a:rPr>
                        <a:t> </a:t>
                      </a:r>
                      <a:r>
                        <a:rPr lang="en-US" sz="800" dirty="0" err="1">
                          <a:effectLst/>
                        </a:rPr>
                        <a:t>realisasi</a:t>
                      </a:r>
                      <a:r>
                        <a:rPr lang="en-US" sz="800" dirty="0">
                          <a:effectLst/>
                        </a:rPr>
                        <a:t> </a:t>
                      </a:r>
                      <a:r>
                        <a:rPr lang="en-US" sz="800" dirty="0" err="1">
                          <a:effectLst/>
                        </a:rPr>
                        <a:t>pengadaan</a:t>
                      </a:r>
                      <a:r>
                        <a:rPr lang="en-US" sz="800" dirty="0">
                          <a:effectLst/>
                        </a:rPr>
                        <a:t> </a:t>
                      </a:r>
                      <a:r>
                        <a:rPr lang="en-US" sz="800" dirty="0" err="1">
                          <a:effectLst/>
                        </a:rPr>
                        <a:t>dan</a:t>
                      </a:r>
                      <a:r>
                        <a:rPr lang="en-US" sz="800" dirty="0">
                          <a:effectLst/>
                        </a:rPr>
                        <a:t> </a:t>
                      </a:r>
                      <a:r>
                        <a:rPr lang="en-US" sz="800" dirty="0" err="1">
                          <a:effectLst/>
                        </a:rPr>
                        <a:t>pengoperasian</a:t>
                      </a:r>
                      <a:r>
                        <a:rPr lang="en-US" sz="800" dirty="0">
                          <a:effectLst/>
                        </a:rPr>
                        <a:t> </a:t>
                      </a:r>
                      <a:r>
                        <a:rPr lang="en-US" sz="800" dirty="0" err="1">
                          <a:effectLst/>
                        </a:rPr>
                        <a:t>Sarana</a:t>
                      </a:r>
                      <a:r>
                        <a:rPr lang="en-US" sz="800" dirty="0">
                          <a:effectLst/>
                        </a:rPr>
                        <a:t> </a:t>
                      </a:r>
                      <a:r>
                        <a:rPr lang="en-US" sz="800" dirty="0" err="1">
                          <a:effectLst/>
                        </a:rPr>
                        <a:t>Milik</a:t>
                      </a:r>
                      <a:r>
                        <a:rPr lang="en-US" sz="800" dirty="0">
                          <a:effectLst/>
                        </a:rPr>
                        <a:t> Negara </a:t>
                      </a:r>
                      <a:r>
                        <a:rPr lang="en-US" sz="800" dirty="0" err="1">
                          <a:effectLst/>
                        </a:rPr>
                        <a:t>dengan</a:t>
                      </a:r>
                      <a:r>
                        <a:rPr lang="en-US" sz="800" dirty="0">
                          <a:effectLst/>
                        </a:rPr>
                        <a:t> </a:t>
                      </a:r>
                      <a:r>
                        <a:rPr lang="en-US" sz="800" dirty="0" err="1">
                          <a:effectLst/>
                        </a:rPr>
                        <a:t>jumlah</a:t>
                      </a:r>
                      <a:r>
                        <a:rPr lang="en-US" sz="800" dirty="0">
                          <a:effectLst/>
                        </a:rPr>
                        <a:t> total </a:t>
                      </a:r>
                      <a:r>
                        <a:rPr lang="en-US" sz="800" dirty="0" err="1">
                          <a:effectLst/>
                        </a:rPr>
                        <a:t>pengadaan</a:t>
                      </a:r>
                      <a:r>
                        <a:rPr lang="en-US" sz="800" dirty="0">
                          <a:effectLst/>
                        </a:rPr>
                        <a:t> </a:t>
                      </a:r>
                      <a:r>
                        <a:rPr lang="en-US" sz="800" dirty="0" err="1">
                          <a:effectLst/>
                        </a:rPr>
                        <a:t>dan</a:t>
                      </a:r>
                      <a:r>
                        <a:rPr lang="en-US" sz="800" dirty="0">
                          <a:effectLst/>
                        </a:rPr>
                        <a:t> </a:t>
                      </a:r>
                      <a:r>
                        <a:rPr lang="en-US" sz="800" dirty="0" err="1">
                          <a:effectLst/>
                        </a:rPr>
                        <a:t>pengoperasian</a:t>
                      </a:r>
                      <a:r>
                        <a:rPr lang="en-US" sz="800" dirty="0">
                          <a:effectLst/>
                        </a:rPr>
                        <a:t> </a:t>
                      </a:r>
                      <a:r>
                        <a:rPr lang="en-US" sz="800" dirty="0" err="1">
                          <a:effectLst/>
                        </a:rPr>
                        <a:t>Sarana</a:t>
                      </a:r>
                      <a:r>
                        <a:rPr lang="en-US" sz="800" dirty="0">
                          <a:effectLst/>
                        </a:rPr>
                        <a:t> </a:t>
                      </a:r>
                      <a:r>
                        <a:rPr lang="en-US" sz="800" dirty="0" err="1">
                          <a:effectLst/>
                        </a:rPr>
                        <a:t>Milik</a:t>
                      </a:r>
                      <a:r>
                        <a:rPr lang="en-US" sz="800" dirty="0">
                          <a:effectLst/>
                        </a:rPr>
                        <a:t> Negara </a:t>
                      </a:r>
                      <a:r>
                        <a:rPr lang="en-US" sz="800" dirty="0" err="1">
                          <a:effectLst/>
                        </a:rPr>
                        <a:t>secara</a:t>
                      </a:r>
                      <a:r>
                        <a:rPr lang="en-US" sz="800" dirty="0">
                          <a:effectLst/>
                        </a:rPr>
                        <a:t> </a:t>
                      </a:r>
                      <a:r>
                        <a:rPr lang="en-US" sz="800" dirty="0" err="1">
                          <a:effectLst/>
                        </a:rPr>
                        <a:t>keseluruhan</a:t>
                      </a:r>
                      <a:r>
                        <a:rPr lang="en-US" sz="800" dirty="0">
                          <a:effectLst/>
                        </a:rPr>
                        <a:t> (</a:t>
                      </a:r>
                      <a:r>
                        <a:rPr lang="en-US" sz="800" dirty="0" err="1">
                          <a:effectLst/>
                        </a:rPr>
                        <a:t>tahun</a:t>
                      </a:r>
                      <a:r>
                        <a:rPr lang="en-US" sz="800" dirty="0">
                          <a:effectLst/>
                        </a:rPr>
                        <a:t> 2021 </a:t>
                      </a:r>
                      <a:r>
                        <a:rPr lang="en-US" sz="800" dirty="0" err="1">
                          <a:effectLst/>
                        </a:rPr>
                        <a:t>s.d</a:t>
                      </a:r>
                      <a:r>
                        <a:rPr lang="en-US" sz="800" dirty="0">
                          <a:effectLst/>
                        </a:rPr>
                        <a:t> 2024)</a:t>
                      </a:r>
                    </a:p>
                    <a:p>
                      <a:pPr algn="just">
                        <a:lnSpc>
                          <a:spcPct val="115000"/>
                        </a:lnSpc>
                        <a:spcAft>
                          <a:spcPts val="0"/>
                        </a:spcAft>
                      </a:pPr>
                      <a:endParaRPr lang="en-US" sz="800" dirty="0">
                        <a:effectLst/>
                        <a:latin typeface="Calibri"/>
                        <a:ea typeface="Times New Roman"/>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
        <p:nvSpPr>
          <p:cNvPr id="27" name="TextBox 2"/>
          <p:cNvSpPr txBox="1">
            <a:spLocks noChangeArrowheads="1"/>
          </p:cNvSpPr>
          <p:nvPr/>
        </p:nvSpPr>
        <p:spPr bwMode="auto">
          <a:xfrm>
            <a:off x="2648839" y="1803518"/>
            <a:ext cx="206710" cy="183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6698" tIns="28349" rIns="56698" bIns="28349" numCol="1" anchor="t" anchorCtr="0" compatLnSpc="1">
            <a:prstTxWarp prst="textNoShape">
              <a:avLst/>
            </a:prstTxWarp>
          </a:bodyPr>
          <a:lstStyle/>
          <a:p>
            <a:pPr defTabSz="567019" fontAlgn="base">
              <a:spcBef>
                <a:spcPct val="0"/>
              </a:spcBef>
              <a:spcAft>
                <a:spcPct val="0"/>
              </a:spcAft>
            </a:pPr>
            <a:endParaRPr lang="en-US" altLang="en-US" sz="700" i="1">
              <a:cs typeface="Arial" pitchFamily="34" charset="0"/>
            </a:endParaRPr>
          </a:p>
        </p:txBody>
      </p:sp>
      <p:grpSp>
        <p:nvGrpSpPr>
          <p:cNvPr id="7" name="Group 6"/>
          <p:cNvGrpSpPr/>
          <p:nvPr/>
        </p:nvGrpSpPr>
        <p:grpSpPr>
          <a:xfrm>
            <a:off x="3770837" y="1608967"/>
            <a:ext cx="2852876" cy="724466"/>
            <a:chOff x="6096000" y="1879600"/>
            <a:chExt cx="4095750" cy="91440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879600"/>
              <a:ext cx="409575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Straight Connector 5"/>
            <p:cNvCxnSpPr/>
            <p:nvPr/>
          </p:nvCxnSpPr>
          <p:spPr>
            <a:xfrm>
              <a:off x="7910286" y="2293258"/>
              <a:ext cx="1524000" cy="0"/>
            </a:xfrm>
            <a:prstGeom prst="line">
              <a:avLst/>
            </a:prstGeom>
          </p:spPr>
          <p:style>
            <a:lnRef idx="3">
              <a:schemeClr val="dk1"/>
            </a:lnRef>
            <a:fillRef idx="0">
              <a:schemeClr val="dk1"/>
            </a:fillRef>
            <a:effectRef idx="2">
              <a:schemeClr val="dk1"/>
            </a:effectRef>
            <a:fontRef idx="minor">
              <a:schemeClr val="tx1"/>
            </a:fontRef>
          </p:style>
        </p:cxnSp>
      </p:grpSp>
      <p:grpSp>
        <p:nvGrpSpPr>
          <p:cNvPr id="3" name="Group 2"/>
          <p:cNvGrpSpPr/>
          <p:nvPr/>
        </p:nvGrpSpPr>
        <p:grpSpPr>
          <a:xfrm>
            <a:off x="3797836" y="2652690"/>
            <a:ext cx="2879874" cy="702249"/>
            <a:chOff x="5907318" y="3352350"/>
            <a:chExt cx="4152900" cy="914400"/>
          </a:xfrm>
        </p:grpSpPr>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7318" y="3352350"/>
              <a:ext cx="41529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2" name="Straight Connector 21"/>
            <p:cNvCxnSpPr/>
            <p:nvPr/>
          </p:nvCxnSpPr>
          <p:spPr>
            <a:xfrm>
              <a:off x="7721604" y="3773265"/>
              <a:ext cx="1524000" cy="0"/>
            </a:xfrm>
            <a:prstGeom prst="line">
              <a:avLst/>
            </a:prstGeom>
          </p:spPr>
          <p:style>
            <a:lnRef idx="3">
              <a:schemeClr val="dk1"/>
            </a:lnRef>
            <a:fillRef idx="0">
              <a:schemeClr val="dk1"/>
            </a:fillRef>
            <a:effectRef idx="2">
              <a:schemeClr val="dk1"/>
            </a:effectRef>
            <a:fontRef idx="minor">
              <a:schemeClr val="tx1"/>
            </a:fontRef>
          </p:style>
        </p:cxnSp>
      </p:grpSp>
      <p:pic>
        <p:nvPicPr>
          <p:cNvPr id="1229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1733" y="3789054"/>
            <a:ext cx="3558568" cy="736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itle 1">
            <a:extLst>
              <a:ext uri="{FF2B5EF4-FFF2-40B4-BE49-F238E27FC236}">
                <a16:creationId xmlns:a16="http://schemas.microsoft.com/office/drawing/2014/main" id="{1A217A5D-A7B9-43BB-AE5E-F04EDF80D079}"/>
              </a:ext>
            </a:extLst>
          </p:cNvPr>
          <p:cNvSpPr txBox="1">
            <a:spLocks/>
          </p:cNvSpPr>
          <p:nvPr/>
        </p:nvSpPr>
        <p:spPr>
          <a:xfrm>
            <a:off x="163039" y="311720"/>
            <a:ext cx="6826599" cy="338554"/>
          </a:xfrm>
          <a:prstGeom prst="rect">
            <a:avLst/>
          </a:prstGeom>
        </p:spPr>
        <p:txBody>
          <a:bodyPr wrap="square" anchor="ctr">
            <a:spAutoFit/>
          </a:bodyPr>
          <a:lstStyle>
            <a:defPPr>
              <a:defRPr lang="en-US"/>
            </a:defPPr>
            <a:lvl1pPr defTabSz="914377">
              <a:defRPr b="1">
                <a:solidFill>
                  <a:prstClr val="black"/>
                </a:solidFill>
                <a:latin typeface="Arial" panose="020B0604020202020204" pitchFamily="34" charset="0"/>
                <a:ea typeface="Times New Roman" panose="02020603050405020304" pitchFamily="18" charset="0"/>
              </a:defRPr>
            </a:lvl1pPr>
          </a:lstStyle>
          <a:p>
            <a:pPr lvl="0"/>
            <a:r>
              <a:rPr lang="id-ID" sz="1600" dirty="0"/>
              <a:t>Lanjutan... (</a:t>
            </a:r>
            <a:r>
              <a:rPr lang="en-US" sz="1600" dirty="0"/>
              <a:t>KAMUS INDIKATOR KINERJA </a:t>
            </a:r>
            <a:r>
              <a:rPr lang="id-ID" sz="1600" dirty="0"/>
              <a:t>KEGIATAN DIT. SARANA)</a:t>
            </a:r>
            <a:endParaRPr lang="en-ID" sz="1600" dirty="0"/>
          </a:p>
        </p:txBody>
      </p:sp>
      <p:sp>
        <p:nvSpPr>
          <p:cNvPr id="12" name="Slide Number Placeholder 2">
            <a:extLst>
              <a:ext uri="{FF2B5EF4-FFF2-40B4-BE49-F238E27FC236}">
                <a16:creationId xmlns:a16="http://schemas.microsoft.com/office/drawing/2014/main" id="{0A808F51-D82C-45E5-A11A-A1CF0094A538}"/>
              </a:ext>
            </a:extLst>
          </p:cNvPr>
          <p:cNvSpPr>
            <a:spLocks noGrp="1"/>
          </p:cNvSpPr>
          <p:nvPr/>
        </p:nvSpPr>
        <p:spPr>
          <a:xfrm>
            <a:off x="7113276" y="5006975"/>
            <a:ext cx="446405" cy="251460"/>
          </a:xfrm>
          <a:prstGeom prst="rect">
            <a:avLst/>
          </a:prstGeom>
          <a:solidFill>
            <a:srgbClr val="F9BE19"/>
          </a:solidFill>
        </p:spPr>
        <p:txBody>
          <a:bodyPr vert="horz" lIns="91365" tIns="45684" rIns="91365" bIns="45684"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32">
              <a:defRPr/>
            </a:pPr>
            <a:fld id="{05502A5B-6024-440D-A5A9-5A109256076E}" type="slidenum">
              <a:rPr lang="en-US" b="1">
                <a:solidFill>
                  <a:schemeClr val="tx1"/>
                </a:solidFill>
                <a:latin typeface="Calibri" panose="020F0502020204030204"/>
              </a:rPr>
              <a:pPr defTabSz="913632">
                <a:defRPr/>
              </a:pPr>
              <a:t>48</a:t>
            </a:fld>
            <a:endParaRPr lang="en-US" b="1">
              <a:solidFill>
                <a:schemeClr val="tx1"/>
              </a:solidFill>
              <a:latin typeface="Calibri" panose="020F0502020204030204"/>
            </a:endParaRPr>
          </a:p>
        </p:txBody>
      </p:sp>
    </p:spTree>
    <p:extLst>
      <p:ext uri="{BB962C8B-B14F-4D97-AF65-F5344CB8AC3E}">
        <p14:creationId xmlns:p14="http://schemas.microsoft.com/office/powerpoint/2010/main" val="3512492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600792879"/>
              </p:ext>
            </p:extLst>
          </p:nvPr>
        </p:nvGraphicFramePr>
        <p:xfrm>
          <a:off x="284604" y="1074242"/>
          <a:ext cx="6940069" cy="3354546"/>
        </p:xfrm>
        <a:graphic>
          <a:graphicData uri="http://schemas.openxmlformats.org/drawingml/2006/table">
            <a:tbl>
              <a:tblPr firstRow="1" bandRow="1">
                <a:tableStyleId>{6E25E649-3F16-4E02-A733-19D2CDBF48F0}</a:tableStyleId>
              </a:tblPr>
              <a:tblGrid>
                <a:gridCol w="332794">
                  <a:extLst>
                    <a:ext uri="{9D8B030D-6E8A-4147-A177-3AD203B41FA5}">
                      <a16:colId xmlns:a16="http://schemas.microsoft.com/office/drawing/2014/main" val="20000"/>
                    </a:ext>
                  </a:extLst>
                </a:gridCol>
                <a:gridCol w="1138416">
                  <a:extLst>
                    <a:ext uri="{9D8B030D-6E8A-4147-A177-3AD203B41FA5}">
                      <a16:colId xmlns:a16="http://schemas.microsoft.com/office/drawing/2014/main" val="20001"/>
                    </a:ext>
                  </a:extLst>
                </a:gridCol>
                <a:gridCol w="1361634">
                  <a:extLst>
                    <a:ext uri="{9D8B030D-6E8A-4147-A177-3AD203B41FA5}">
                      <a16:colId xmlns:a16="http://schemas.microsoft.com/office/drawing/2014/main" val="20002"/>
                    </a:ext>
                  </a:extLst>
                </a:gridCol>
                <a:gridCol w="4107225">
                  <a:extLst>
                    <a:ext uri="{9D8B030D-6E8A-4147-A177-3AD203B41FA5}">
                      <a16:colId xmlns:a16="http://schemas.microsoft.com/office/drawing/2014/main" val="20003"/>
                    </a:ext>
                  </a:extLst>
                </a:gridCol>
              </a:tblGrid>
              <a:tr h="276834">
                <a:tc>
                  <a:txBody>
                    <a:bodyPr/>
                    <a:lstStyle/>
                    <a:p>
                      <a:pPr algn="ctr">
                        <a:lnSpc>
                          <a:spcPct val="107000"/>
                        </a:lnSpc>
                        <a:spcAft>
                          <a:spcPts val="0"/>
                        </a:spcAft>
                      </a:pPr>
                      <a:r>
                        <a:rPr lang="en-ID" sz="800" dirty="0">
                          <a:effectLst/>
                          <a:latin typeface="+mn-lt"/>
                        </a:rPr>
                        <a:t>NO</a:t>
                      </a:r>
                      <a:endParaRPr lang="en-US" sz="800" dirty="0">
                        <a:effectLst/>
                        <a:latin typeface="+mn-lt"/>
                        <a:ea typeface="Calibri"/>
                        <a:cs typeface="Times New Roman"/>
                      </a:endParaRPr>
                    </a:p>
                  </a:txBody>
                  <a:tcPr marL="25227" marR="252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lnSpc>
                          <a:spcPct val="107000"/>
                        </a:lnSpc>
                        <a:spcAft>
                          <a:spcPts val="0"/>
                        </a:spcAft>
                      </a:pPr>
                      <a:r>
                        <a:rPr lang="en-ID" sz="800" dirty="0">
                          <a:effectLst/>
                          <a:latin typeface="+mn-lt"/>
                        </a:rPr>
                        <a:t>SASARAN KEGIATAN</a:t>
                      </a:r>
                      <a:endParaRPr lang="en-US" sz="800" dirty="0">
                        <a:effectLst/>
                        <a:latin typeface="+mn-lt"/>
                        <a:ea typeface="Calibri"/>
                        <a:cs typeface="Times New Roman"/>
                      </a:endParaRPr>
                    </a:p>
                  </a:txBody>
                  <a:tcPr marL="25227" marR="252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lnSpc>
                          <a:spcPct val="107000"/>
                        </a:lnSpc>
                        <a:spcAft>
                          <a:spcPts val="0"/>
                        </a:spcAft>
                      </a:pPr>
                      <a:r>
                        <a:rPr lang="en-ID" sz="800" dirty="0">
                          <a:effectLst/>
                          <a:latin typeface="+mn-lt"/>
                        </a:rPr>
                        <a:t>INDIKATOR </a:t>
                      </a:r>
                    </a:p>
                    <a:p>
                      <a:pPr algn="ctr">
                        <a:lnSpc>
                          <a:spcPct val="107000"/>
                        </a:lnSpc>
                        <a:spcAft>
                          <a:spcPts val="0"/>
                        </a:spcAft>
                      </a:pPr>
                      <a:r>
                        <a:rPr lang="en-ID" sz="800" dirty="0">
                          <a:effectLst/>
                          <a:latin typeface="+mn-lt"/>
                        </a:rPr>
                        <a:t>KINERJA KEGIATAN</a:t>
                      </a:r>
                      <a:endParaRPr lang="en-US" sz="800" dirty="0">
                        <a:effectLst/>
                        <a:latin typeface="+mn-lt"/>
                        <a:ea typeface="Calibri"/>
                        <a:cs typeface="Times New Roman"/>
                      </a:endParaRPr>
                    </a:p>
                  </a:txBody>
                  <a:tcPr marL="25227" marR="252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lnSpc>
                          <a:spcPct val="107000"/>
                        </a:lnSpc>
                        <a:spcAft>
                          <a:spcPts val="0"/>
                        </a:spcAft>
                      </a:pPr>
                      <a:r>
                        <a:rPr lang="en-ID" sz="800" dirty="0">
                          <a:effectLst/>
                          <a:latin typeface="+mn-lt"/>
                        </a:rPr>
                        <a:t>TATA CARA PERHITUNGAN</a:t>
                      </a:r>
                      <a:endParaRPr lang="en-US" sz="800" dirty="0">
                        <a:effectLst/>
                        <a:latin typeface="+mn-lt"/>
                        <a:ea typeface="Calibri"/>
                        <a:cs typeface="Times New Roman"/>
                      </a:endParaRPr>
                    </a:p>
                  </a:txBody>
                  <a:tcPr marL="25227" marR="252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10000"/>
                  </a:ext>
                </a:extLst>
              </a:tr>
              <a:tr h="1025904">
                <a:tc rowSpan="3">
                  <a:txBody>
                    <a:bodyPr/>
                    <a:lstStyle/>
                    <a:p>
                      <a:pPr algn="ctr">
                        <a:lnSpc>
                          <a:spcPct val="115000"/>
                        </a:lnSpc>
                        <a:spcAft>
                          <a:spcPts val="0"/>
                        </a:spcAft>
                        <a:tabLst>
                          <a:tab pos="4229100" algn="l"/>
                          <a:tab pos="4457700" algn="l"/>
                        </a:tabLst>
                      </a:pPr>
                      <a:endParaRPr lang="en-US" sz="800" dirty="0">
                        <a:effectLst/>
                        <a:latin typeface="+mn-lt"/>
                        <a:ea typeface="Calibri"/>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3">
                  <a:txBody>
                    <a:bodyPr/>
                    <a:lstStyle/>
                    <a:p>
                      <a:pPr algn="just">
                        <a:lnSpc>
                          <a:spcPct val="107000"/>
                        </a:lnSpc>
                        <a:spcAft>
                          <a:spcPts val="0"/>
                        </a:spcAft>
                      </a:pPr>
                      <a:endParaRPr lang="en-US" sz="800" dirty="0">
                        <a:effectLst/>
                        <a:latin typeface="+mn-lt"/>
                        <a:ea typeface="Calibri"/>
                        <a:cs typeface="Times New Roman"/>
                      </a:endParaRPr>
                    </a:p>
                  </a:txBody>
                  <a:tcPr marL="42523" marR="4252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ID" sz="800" dirty="0" err="1">
                          <a:effectLst/>
                          <a:latin typeface="+mn-lt"/>
                          <a:ea typeface="Times New Roman"/>
                          <a:cs typeface="Times New Roman"/>
                        </a:rPr>
                        <a:t>Persentase</a:t>
                      </a:r>
                      <a:r>
                        <a:rPr lang="en-ID" sz="800" dirty="0">
                          <a:effectLst/>
                          <a:latin typeface="+mn-lt"/>
                          <a:ea typeface="Times New Roman"/>
                          <a:cs typeface="Times New Roman"/>
                        </a:rPr>
                        <a:t> </a:t>
                      </a:r>
                      <a:r>
                        <a:rPr lang="en-ID" sz="800" dirty="0" err="1">
                          <a:effectLst/>
                          <a:latin typeface="+mn-lt"/>
                          <a:ea typeface="Times New Roman"/>
                          <a:cs typeface="Times New Roman"/>
                        </a:rPr>
                        <a:t>sarana</a:t>
                      </a:r>
                      <a:r>
                        <a:rPr lang="en-ID" sz="800" dirty="0">
                          <a:effectLst/>
                          <a:latin typeface="+mn-lt"/>
                          <a:ea typeface="Times New Roman"/>
                          <a:cs typeface="Times New Roman"/>
                        </a:rPr>
                        <a:t> </a:t>
                      </a:r>
                      <a:r>
                        <a:rPr lang="en-ID" sz="800" dirty="0" err="1">
                          <a:effectLst/>
                          <a:latin typeface="+mn-lt"/>
                          <a:ea typeface="Times New Roman"/>
                          <a:cs typeface="Times New Roman"/>
                        </a:rPr>
                        <a:t>perkeretaapian</a:t>
                      </a:r>
                      <a:r>
                        <a:rPr lang="en-ID" sz="800" dirty="0">
                          <a:effectLst/>
                          <a:latin typeface="+mn-lt"/>
                          <a:ea typeface="Times New Roman"/>
                          <a:cs typeface="Times New Roman"/>
                        </a:rPr>
                        <a:t> yang </a:t>
                      </a:r>
                      <a:r>
                        <a:rPr lang="en-ID" sz="800" dirty="0" err="1">
                          <a:effectLst/>
                          <a:latin typeface="+mn-lt"/>
                          <a:ea typeface="Times New Roman"/>
                          <a:cs typeface="Times New Roman"/>
                        </a:rPr>
                        <a:t>telah</a:t>
                      </a:r>
                      <a:r>
                        <a:rPr lang="en-ID" sz="800" dirty="0">
                          <a:effectLst/>
                          <a:latin typeface="+mn-lt"/>
                          <a:ea typeface="Times New Roman"/>
                          <a:cs typeface="Times New Roman"/>
                        </a:rPr>
                        <a:t> </a:t>
                      </a:r>
                      <a:r>
                        <a:rPr lang="en-ID" sz="800" dirty="0" err="1">
                          <a:effectLst/>
                          <a:latin typeface="+mn-lt"/>
                          <a:ea typeface="Times New Roman"/>
                          <a:cs typeface="Times New Roman"/>
                        </a:rPr>
                        <a:t>memiliki</a:t>
                      </a:r>
                      <a:r>
                        <a:rPr lang="en-ID" sz="800" dirty="0">
                          <a:effectLst/>
                          <a:latin typeface="+mn-lt"/>
                          <a:ea typeface="Times New Roman"/>
                          <a:cs typeface="Times New Roman"/>
                        </a:rPr>
                        <a:t> </a:t>
                      </a:r>
                      <a:r>
                        <a:rPr lang="en-ID" sz="800" dirty="0" err="1">
                          <a:effectLst/>
                          <a:latin typeface="+mn-lt"/>
                          <a:ea typeface="Times New Roman"/>
                          <a:cs typeface="Times New Roman"/>
                        </a:rPr>
                        <a:t>sertifikat</a:t>
                      </a:r>
                      <a:r>
                        <a:rPr lang="en-ID" sz="800" dirty="0">
                          <a:effectLst/>
                          <a:latin typeface="+mn-lt"/>
                          <a:ea typeface="Times New Roman"/>
                          <a:cs typeface="Times New Roman"/>
                        </a:rPr>
                        <a:t> </a:t>
                      </a:r>
                      <a:r>
                        <a:rPr lang="en-ID" sz="800" dirty="0" err="1">
                          <a:effectLst/>
                          <a:latin typeface="+mn-lt"/>
                          <a:ea typeface="Times New Roman"/>
                          <a:cs typeface="Times New Roman"/>
                        </a:rPr>
                        <a:t>kelaikan</a:t>
                      </a:r>
                      <a:endParaRPr lang="en-US" sz="800" dirty="0">
                        <a:effectLst/>
                        <a:latin typeface="+mn-lt"/>
                        <a:ea typeface="Calibri"/>
                        <a:cs typeface="Times New Roman"/>
                      </a:endParaRPr>
                    </a:p>
                  </a:txBody>
                  <a:tcPr marL="42523" marR="4252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15000"/>
                        </a:lnSpc>
                        <a:spcAft>
                          <a:spcPts val="0"/>
                        </a:spcAft>
                      </a:pPr>
                      <a:r>
                        <a:rPr lang="en-US" sz="800" dirty="0" err="1">
                          <a:effectLst/>
                          <a:latin typeface="+mn-lt"/>
                          <a:ea typeface="Times New Roman"/>
                          <a:cs typeface="Times New Roman"/>
                        </a:rPr>
                        <a:t>Perbandingan</a:t>
                      </a:r>
                      <a:r>
                        <a:rPr lang="en-US" sz="800" dirty="0">
                          <a:effectLst/>
                          <a:latin typeface="+mn-lt"/>
                          <a:ea typeface="Times New Roman"/>
                          <a:cs typeface="Times New Roman"/>
                        </a:rPr>
                        <a:t> </a:t>
                      </a:r>
                      <a:r>
                        <a:rPr lang="en-US" sz="800" dirty="0" err="1">
                          <a:effectLst/>
                          <a:latin typeface="+mn-lt"/>
                          <a:ea typeface="Times New Roman"/>
                          <a:cs typeface="Times New Roman"/>
                        </a:rPr>
                        <a:t>antara</a:t>
                      </a:r>
                      <a:r>
                        <a:rPr lang="en-US" sz="800" dirty="0">
                          <a:effectLst/>
                          <a:latin typeface="+mn-lt"/>
                          <a:ea typeface="Times New Roman"/>
                          <a:cs typeface="Times New Roman"/>
                        </a:rPr>
                        <a:t> </a:t>
                      </a:r>
                      <a:r>
                        <a:rPr lang="en-US" sz="800" dirty="0" err="1">
                          <a:effectLst/>
                          <a:latin typeface="+mn-lt"/>
                          <a:ea typeface="Times New Roman"/>
                          <a:cs typeface="Times New Roman"/>
                        </a:rPr>
                        <a:t>jumlah</a:t>
                      </a:r>
                      <a:r>
                        <a:rPr lang="en-US" sz="800" dirty="0">
                          <a:effectLst/>
                          <a:latin typeface="+mn-lt"/>
                          <a:ea typeface="Times New Roman"/>
                          <a:cs typeface="Times New Roman"/>
                        </a:rPr>
                        <a:t> </a:t>
                      </a:r>
                      <a:r>
                        <a:rPr lang="en-US" sz="800" dirty="0" err="1">
                          <a:effectLst/>
                          <a:latin typeface="+mn-lt"/>
                          <a:ea typeface="Times New Roman"/>
                          <a:cs typeface="Times New Roman"/>
                        </a:rPr>
                        <a:t>sarana</a:t>
                      </a:r>
                      <a:r>
                        <a:rPr lang="en-US" sz="800" dirty="0">
                          <a:effectLst/>
                          <a:latin typeface="+mn-lt"/>
                          <a:ea typeface="Times New Roman"/>
                          <a:cs typeface="Times New Roman"/>
                        </a:rPr>
                        <a:t> yang </a:t>
                      </a:r>
                      <a:r>
                        <a:rPr lang="en-US" sz="800" dirty="0" err="1">
                          <a:effectLst/>
                          <a:latin typeface="+mn-lt"/>
                          <a:ea typeface="Times New Roman"/>
                          <a:cs typeface="Times New Roman"/>
                        </a:rPr>
                        <a:t>sudah</a:t>
                      </a:r>
                      <a:r>
                        <a:rPr lang="en-US" sz="800" dirty="0">
                          <a:effectLst/>
                          <a:latin typeface="+mn-lt"/>
                          <a:ea typeface="Times New Roman"/>
                          <a:cs typeface="Times New Roman"/>
                        </a:rPr>
                        <a:t> </a:t>
                      </a:r>
                      <a:r>
                        <a:rPr lang="en-US" sz="800" dirty="0" err="1">
                          <a:effectLst/>
                          <a:latin typeface="+mn-lt"/>
                          <a:ea typeface="Times New Roman"/>
                          <a:cs typeface="Times New Roman"/>
                        </a:rPr>
                        <a:t>sertifikasi</a:t>
                      </a:r>
                      <a:r>
                        <a:rPr lang="en-US" sz="800" dirty="0">
                          <a:effectLst/>
                          <a:latin typeface="+mn-lt"/>
                          <a:ea typeface="Times New Roman"/>
                          <a:cs typeface="Times New Roman"/>
                        </a:rPr>
                        <a:t> </a:t>
                      </a:r>
                      <a:r>
                        <a:rPr lang="en-US" sz="800" dirty="0" err="1">
                          <a:effectLst/>
                          <a:latin typeface="+mn-lt"/>
                          <a:ea typeface="Times New Roman"/>
                          <a:cs typeface="Times New Roman"/>
                        </a:rPr>
                        <a:t>kelaikan</a:t>
                      </a:r>
                      <a:r>
                        <a:rPr lang="en-US" sz="800" dirty="0">
                          <a:effectLst/>
                          <a:latin typeface="+mn-lt"/>
                          <a:ea typeface="Times New Roman"/>
                          <a:cs typeface="Times New Roman"/>
                        </a:rPr>
                        <a:t> </a:t>
                      </a:r>
                      <a:r>
                        <a:rPr lang="en-US" sz="800" dirty="0" err="1">
                          <a:effectLst/>
                          <a:latin typeface="+mn-lt"/>
                          <a:ea typeface="Times New Roman"/>
                          <a:cs typeface="Times New Roman"/>
                        </a:rPr>
                        <a:t>dengan</a:t>
                      </a:r>
                      <a:r>
                        <a:rPr lang="en-US" sz="800" dirty="0">
                          <a:effectLst/>
                          <a:latin typeface="+mn-lt"/>
                          <a:ea typeface="Times New Roman"/>
                          <a:cs typeface="Times New Roman"/>
                        </a:rPr>
                        <a:t> </a:t>
                      </a:r>
                      <a:r>
                        <a:rPr lang="en-US" sz="800" dirty="0" err="1">
                          <a:effectLst/>
                          <a:latin typeface="+mn-lt"/>
                          <a:ea typeface="Times New Roman"/>
                          <a:cs typeface="Times New Roman"/>
                        </a:rPr>
                        <a:t>jumlah</a:t>
                      </a:r>
                      <a:r>
                        <a:rPr lang="en-US" sz="800" dirty="0">
                          <a:effectLst/>
                          <a:latin typeface="+mn-lt"/>
                          <a:ea typeface="Times New Roman"/>
                          <a:cs typeface="Times New Roman"/>
                        </a:rPr>
                        <a:t> </a:t>
                      </a:r>
                      <a:r>
                        <a:rPr lang="en-US" sz="800" dirty="0" err="1">
                          <a:effectLst/>
                          <a:latin typeface="+mn-lt"/>
                          <a:ea typeface="Times New Roman"/>
                          <a:cs typeface="Times New Roman"/>
                        </a:rPr>
                        <a:t>kebutuhan</a:t>
                      </a:r>
                      <a:r>
                        <a:rPr lang="en-US" sz="800" dirty="0">
                          <a:effectLst/>
                          <a:latin typeface="+mn-lt"/>
                          <a:ea typeface="Times New Roman"/>
                          <a:cs typeface="Times New Roman"/>
                        </a:rPr>
                        <a:t> </a:t>
                      </a:r>
                      <a:r>
                        <a:rPr lang="en-US" sz="800" dirty="0" err="1">
                          <a:effectLst/>
                          <a:latin typeface="+mn-lt"/>
                          <a:ea typeface="Times New Roman"/>
                          <a:cs typeface="Times New Roman"/>
                        </a:rPr>
                        <a:t>sertifikasi</a:t>
                      </a:r>
                      <a:r>
                        <a:rPr lang="en-US" sz="800" dirty="0">
                          <a:effectLst/>
                          <a:latin typeface="+mn-lt"/>
                          <a:ea typeface="Times New Roman"/>
                          <a:cs typeface="Times New Roman"/>
                        </a:rPr>
                        <a:t> </a:t>
                      </a:r>
                      <a:r>
                        <a:rPr lang="en-US" sz="800" dirty="0" err="1">
                          <a:effectLst/>
                          <a:latin typeface="+mn-lt"/>
                          <a:ea typeface="Times New Roman"/>
                          <a:cs typeface="Times New Roman"/>
                        </a:rPr>
                        <a:t>kelaikan</a:t>
                      </a:r>
                      <a:r>
                        <a:rPr lang="en-US" sz="800" baseline="0" dirty="0">
                          <a:effectLst/>
                          <a:latin typeface="+mn-lt"/>
                          <a:ea typeface="Times New Roman"/>
                          <a:cs typeface="Times New Roman"/>
                        </a:rPr>
                        <a:t> </a:t>
                      </a:r>
                      <a:r>
                        <a:rPr lang="en-US" sz="800" dirty="0" err="1">
                          <a:effectLst/>
                          <a:latin typeface="+mn-lt"/>
                          <a:ea typeface="Times New Roman"/>
                          <a:cs typeface="Times New Roman"/>
                        </a:rPr>
                        <a:t>sarana</a:t>
                      </a:r>
                      <a:r>
                        <a:rPr lang="en-US" sz="800" dirty="0">
                          <a:effectLst/>
                          <a:latin typeface="+mn-lt"/>
                          <a:ea typeface="Times New Roman"/>
                          <a:cs typeface="Times New Roman"/>
                        </a:rPr>
                        <a:t> </a:t>
                      </a:r>
                      <a:r>
                        <a:rPr lang="en-US" sz="800" dirty="0" err="1">
                          <a:effectLst/>
                          <a:latin typeface="+mn-lt"/>
                          <a:ea typeface="Times New Roman"/>
                          <a:cs typeface="Times New Roman"/>
                        </a:rPr>
                        <a:t>perkeretaapian</a:t>
                      </a:r>
                      <a:endParaRPr lang="en-US" sz="800" dirty="0">
                        <a:effectLst/>
                        <a:latin typeface="+mn-lt"/>
                        <a:ea typeface="Times New Roman"/>
                        <a:cs typeface="Times New Roman"/>
                      </a:endParaRPr>
                    </a:p>
                    <a:p>
                      <a:pPr algn="just">
                        <a:lnSpc>
                          <a:spcPct val="115000"/>
                        </a:lnSpc>
                        <a:spcAft>
                          <a:spcPts val="0"/>
                        </a:spcAft>
                      </a:pPr>
                      <a:endParaRPr lang="en-US" sz="800" dirty="0">
                        <a:effectLst/>
                        <a:latin typeface="+mn-lt"/>
                        <a:ea typeface="Times New Roman"/>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025904">
                <a:tc vMerge="1">
                  <a:txBody>
                    <a:bodyPr/>
                    <a:lstStyle/>
                    <a:p>
                      <a:pPr algn="ctr">
                        <a:lnSpc>
                          <a:spcPct val="115000"/>
                        </a:lnSpc>
                        <a:spcAft>
                          <a:spcPts val="0"/>
                        </a:spcAft>
                        <a:tabLst>
                          <a:tab pos="4229100" algn="l"/>
                          <a:tab pos="4457700" algn="l"/>
                        </a:tabLst>
                      </a:pPr>
                      <a:endParaRPr lang="en-US" sz="1200" dirty="0">
                        <a:effectLst/>
                        <a:latin typeface="Calibri"/>
                        <a:ea typeface="Calibri"/>
                        <a:cs typeface="Times New Roman"/>
                      </a:endParaRPr>
                    </a:p>
                  </a:txBody>
                  <a:tcPr marL="40686" marR="4068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just">
                        <a:lnSpc>
                          <a:spcPct val="107000"/>
                        </a:lnSpc>
                        <a:spcAft>
                          <a:spcPts val="0"/>
                        </a:spcAft>
                      </a:pPr>
                      <a:endParaRPr lang="en-US" sz="1200" dirty="0">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n-ID" sz="800" dirty="0" err="1">
                          <a:effectLst/>
                          <a:latin typeface="+mn-lt"/>
                          <a:ea typeface="Times New Roman"/>
                          <a:cs typeface="Times New Roman"/>
                        </a:rPr>
                        <a:t>Persentase</a:t>
                      </a:r>
                      <a:r>
                        <a:rPr lang="en-ID" sz="800" dirty="0">
                          <a:effectLst/>
                          <a:latin typeface="+mn-lt"/>
                          <a:ea typeface="Times New Roman"/>
                          <a:cs typeface="Times New Roman"/>
                        </a:rPr>
                        <a:t> </a:t>
                      </a:r>
                      <a:r>
                        <a:rPr lang="en-ID" sz="800" dirty="0" err="1">
                          <a:effectLst/>
                          <a:latin typeface="+mn-lt"/>
                          <a:ea typeface="Times New Roman"/>
                          <a:cs typeface="Times New Roman"/>
                        </a:rPr>
                        <a:t>sarana</a:t>
                      </a:r>
                      <a:r>
                        <a:rPr lang="en-ID" sz="800" dirty="0">
                          <a:effectLst/>
                          <a:latin typeface="+mn-lt"/>
                          <a:ea typeface="Times New Roman"/>
                          <a:cs typeface="Times New Roman"/>
                        </a:rPr>
                        <a:t> </a:t>
                      </a:r>
                      <a:r>
                        <a:rPr lang="en-ID" sz="800" dirty="0" err="1">
                          <a:effectLst/>
                          <a:latin typeface="+mn-lt"/>
                          <a:ea typeface="Times New Roman"/>
                          <a:cs typeface="Times New Roman"/>
                        </a:rPr>
                        <a:t>perkeretaapian</a:t>
                      </a:r>
                      <a:r>
                        <a:rPr lang="en-ID" sz="800" dirty="0">
                          <a:effectLst/>
                          <a:latin typeface="+mn-lt"/>
                          <a:ea typeface="Times New Roman"/>
                          <a:cs typeface="Times New Roman"/>
                        </a:rPr>
                        <a:t> yang </a:t>
                      </a:r>
                      <a:r>
                        <a:rPr lang="en-ID" sz="800" dirty="0" err="1">
                          <a:effectLst/>
                          <a:latin typeface="+mn-lt"/>
                          <a:ea typeface="Times New Roman"/>
                          <a:cs typeface="Times New Roman"/>
                        </a:rPr>
                        <a:t>dilakukan</a:t>
                      </a:r>
                      <a:r>
                        <a:rPr lang="en-ID" sz="800" dirty="0">
                          <a:effectLst/>
                          <a:latin typeface="+mn-lt"/>
                          <a:ea typeface="Times New Roman"/>
                          <a:cs typeface="Times New Roman"/>
                        </a:rPr>
                        <a:t> </a:t>
                      </a:r>
                      <a:r>
                        <a:rPr lang="en-ID" sz="800" i="1" dirty="0" err="1">
                          <a:effectLst/>
                          <a:latin typeface="+mn-lt"/>
                          <a:ea typeface="Times New Roman"/>
                          <a:cs typeface="Times New Roman"/>
                        </a:rPr>
                        <a:t>Rampcheck</a:t>
                      </a:r>
                      <a:r>
                        <a:rPr lang="en-ID" sz="800" dirty="0">
                          <a:effectLst/>
                          <a:latin typeface="+mn-lt"/>
                          <a:ea typeface="Times New Roman"/>
                          <a:cs typeface="Times New Roman"/>
                        </a:rPr>
                        <a:t> </a:t>
                      </a:r>
                      <a:r>
                        <a:rPr lang="en-ID" sz="800" dirty="0" err="1">
                          <a:effectLst/>
                          <a:latin typeface="+mn-lt"/>
                          <a:ea typeface="Times New Roman"/>
                          <a:cs typeface="Times New Roman"/>
                        </a:rPr>
                        <a:t>dengan</a:t>
                      </a:r>
                      <a:r>
                        <a:rPr lang="en-ID" sz="800" dirty="0">
                          <a:effectLst/>
                          <a:latin typeface="+mn-lt"/>
                          <a:ea typeface="Times New Roman"/>
                          <a:cs typeface="Times New Roman"/>
                        </a:rPr>
                        <a:t> </a:t>
                      </a:r>
                      <a:r>
                        <a:rPr lang="en-ID" sz="800" dirty="0" err="1">
                          <a:effectLst/>
                          <a:latin typeface="+mn-lt"/>
                          <a:ea typeface="Times New Roman"/>
                          <a:cs typeface="Times New Roman"/>
                        </a:rPr>
                        <a:t>hasil</a:t>
                      </a:r>
                      <a:r>
                        <a:rPr lang="en-ID" sz="800" dirty="0">
                          <a:effectLst/>
                          <a:latin typeface="+mn-lt"/>
                          <a:ea typeface="Times New Roman"/>
                          <a:cs typeface="Times New Roman"/>
                        </a:rPr>
                        <a:t> </a:t>
                      </a:r>
                      <a:r>
                        <a:rPr lang="en-ID" sz="800" dirty="0" err="1">
                          <a:effectLst/>
                          <a:latin typeface="+mn-lt"/>
                          <a:ea typeface="Times New Roman"/>
                          <a:cs typeface="Times New Roman"/>
                        </a:rPr>
                        <a:t>baik</a:t>
                      </a:r>
                      <a:r>
                        <a:rPr lang="en-ID" sz="800" dirty="0">
                          <a:effectLst/>
                          <a:latin typeface="+mn-lt"/>
                          <a:ea typeface="Times New Roman"/>
                          <a:cs typeface="Times New Roman"/>
                        </a:rPr>
                        <a:t>/ </a:t>
                      </a:r>
                      <a:r>
                        <a:rPr lang="en-ID" sz="800" dirty="0" err="1">
                          <a:effectLst/>
                          <a:latin typeface="+mn-lt"/>
                          <a:ea typeface="Times New Roman"/>
                          <a:cs typeface="Times New Roman"/>
                        </a:rPr>
                        <a:t>temuan</a:t>
                      </a:r>
                      <a:r>
                        <a:rPr lang="en-ID" sz="800" dirty="0">
                          <a:effectLst/>
                          <a:latin typeface="+mn-lt"/>
                          <a:ea typeface="Times New Roman"/>
                          <a:cs typeface="Times New Roman"/>
                        </a:rPr>
                        <a:t> minor</a:t>
                      </a:r>
                      <a:endParaRPr lang="en-US" sz="800" dirty="0">
                        <a:effectLst/>
                        <a:latin typeface="+mn-lt"/>
                        <a:ea typeface="Calibri"/>
                        <a:cs typeface="Times New Roman"/>
                      </a:endParaRPr>
                    </a:p>
                  </a:txBody>
                  <a:tcPr marL="42523" marR="4252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15000"/>
                        </a:lnSpc>
                        <a:spcAft>
                          <a:spcPts val="0"/>
                        </a:spcAft>
                      </a:pPr>
                      <a:r>
                        <a:rPr lang="en-US" sz="800" dirty="0" err="1">
                          <a:effectLst/>
                          <a:latin typeface="+mn-lt"/>
                          <a:ea typeface="Times New Roman"/>
                          <a:cs typeface="Times New Roman"/>
                        </a:rPr>
                        <a:t>Perbandingan</a:t>
                      </a:r>
                      <a:r>
                        <a:rPr lang="en-US" sz="800" dirty="0">
                          <a:effectLst/>
                          <a:latin typeface="+mn-lt"/>
                          <a:ea typeface="Times New Roman"/>
                          <a:cs typeface="Times New Roman"/>
                        </a:rPr>
                        <a:t> </a:t>
                      </a:r>
                      <a:r>
                        <a:rPr lang="en-US" sz="800" dirty="0" err="1">
                          <a:effectLst/>
                          <a:latin typeface="+mn-lt"/>
                          <a:ea typeface="Times New Roman"/>
                          <a:cs typeface="Times New Roman"/>
                        </a:rPr>
                        <a:t>antara</a:t>
                      </a:r>
                      <a:r>
                        <a:rPr lang="en-US" sz="800" dirty="0">
                          <a:effectLst/>
                          <a:latin typeface="+mn-lt"/>
                          <a:ea typeface="Times New Roman"/>
                          <a:cs typeface="Times New Roman"/>
                        </a:rPr>
                        <a:t> </a:t>
                      </a:r>
                      <a:r>
                        <a:rPr lang="en-US" sz="800" dirty="0" err="1">
                          <a:effectLst/>
                          <a:latin typeface="+mn-lt"/>
                          <a:ea typeface="Times New Roman"/>
                          <a:cs typeface="Times New Roman"/>
                        </a:rPr>
                        <a:t>jumlah</a:t>
                      </a:r>
                      <a:r>
                        <a:rPr lang="en-US" sz="800" dirty="0">
                          <a:effectLst/>
                          <a:latin typeface="+mn-lt"/>
                          <a:ea typeface="Times New Roman"/>
                          <a:cs typeface="Times New Roman"/>
                        </a:rPr>
                        <a:t> </a:t>
                      </a:r>
                      <a:r>
                        <a:rPr lang="en-US" sz="800" dirty="0" err="1">
                          <a:effectLst/>
                          <a:latin typeface="+mn-lt"/>
                          <a:ea typeface="Times New Roman"/>
                          <a:cs typeface="Times New Roman"/>
                        </a:rPr>
                        <a:t>sarana</a:t>
                      </a:r>
                      <a:r>
                        <a:rPr lang="en-US" sz="800" dirty="0">
                          <a:effectLst/>
                          <a:latin typeface="+mn-lt"/>
                          <a:ea typeface="Times New Roman"/>
                          <a:cs typeface="Times New Roman"/>
                        </a:rPr>
                        <a:t> yang </a:t>
                      </a:r>
                      <a:r>
                        <a:rPr lang="en-US" sz="800" dirty="0" err="1">
                          <a:effectLst/>
                          <a:latin typeface="+mn-lt"/>
                          <a:ea typeface="Times New Roman"/>
                          <a:cs typeface="Times New Roman"/>
                        </a:rPr>
                        <a:t>dilakukan</a:t>
                      </a:r>
                      <a:r>
                        <a:rPr lang="en-US" sz="800" dirty="0">
                          <a:effectLst/>
                          <a:latin typeface="+mn-lt"/>
                          <a:ea typeface="Times New Roman"/>
                          <a:cs typeface="Times New Roman"/>
                        </a:rPr>
                        <a:t> </a:t>
                      </a:r>
                      <a:r>
                        <a:rPr lang="en-US" sz="800" i="1" dirty="0" err="1">
                          <a:effectLst/>
                          <a:latin typeface="+mn-lt"/>
                          <a:ea typeface="Times New Roman"/>
                          <a:cs typeface="Times New Roman"/>
                        </a:rPr>
                        <a:t>rampcheck</a:t>
                      </a:r>
                      <a:r>
                        <a:rPr lang="en-US" sz="800" i="1" dirty="0">
                          <a:effectLst/>
                          <a:latin typeface="+mn-lt"/>
                          <a:ea typeface="Times New Roman"/>
                          <a:cs typeface="Times New Roman"/>
                        </a:rPr>
                        <a:t> </a:t>
                      </a:r>
                      <a:r>
                        <a:rPr lang="en-US" sz="800" dirty="0" err="1">
                          <a:effectLst/>
                          <a:latin typeface="+mn-lt"/>
                          <a:ea typeface="Times New Roman"/>
                          <a:cs typeface="Times New Roman"/>
                        </a:rPr>
                        <a:t>hasil</a:t>
                      </a:r>
                      <a:r>
                        <a:rPr lang="en-US" sz="800" dirty="0">
                          <a:effectLst/>
                          <a:latin typeface="+mn-lt"/>
                          <a:ea typeface="Times New Roman"/>
                          <a:cs typeface="Times New Roman"/>
                        </a:rPr>
                        <a:t> </a:t>
                      </a:r>
                      <a:r>
                        <a:rPr lang="en-US" sz="800" dirty="0" err="1">
                          <a:effectLst/>
                          <a:latin typeface="+mn-lt"/>
                          <a:ea typeface="Times New Roman"/>
                          <a:cs typeface="Times New Roman"/>
                        </a:rPr>
                        <a:t>baik</a:t>
                      </a:r>
                      <a:r>
                        <a:rPr lang="en-US" sz="800" dirty="0">
                          <a:effectLst/>
                          <a:latin typeface="+mn-lt"/>
                          <a:ea typeface="Times New Roman"/>
                          <a:cs typeface="Times New Roman"/>
                        </a:rPr>
                        <a:t>/</a:t>
                      </a:r>
                      <a:r>
                        <a:rPr lang="en-US" sz="800" dirty="0" err="1">
                          <a:effectLst/>
                          <a:latin typeface="+mn-lt"/>
                          <a:ea typeface="Times New Roman"/>
                          <a:cs typeface="Times New Roman"/>
                        </a:rPr>
                        <a:t>temuan</a:t>
                      </a:r>
                      <a:r>
                        <a:rPr lang="en-US" sz="800" dirty="0">
                          <a:effectLst/>
                          <a:latin typeface="+mn-lt"/>
                          <a:ea typeface="Times New Roman"/>
                          <a:cs typeface="Times New Roman"/>
                        </a:rPr>
                        <a:t> minor </a:t>
                      </a:r>
                      <a:r>
                        <a:rPr lang="en-US" sz="800" dirty="0" err="1">
                          <a:effectLst/>
                          <a:latin typeface="+mn-lt"/>
                          <a:ea typeface="Times New Roman"/>
                          <a:cs typeface="Times New Roman"/>
                        </a:rPr>
                        <a:t>dengan</a:t>
                      </a:r>
                      <a:r>
                        <a:rPr lang="en-US" sz="800" dirty="0">
                          <a:effectLst/>
                          <a:latin typeface="+mn-lt"/>
                          <a:ea typeface="Times New Roman"/>
                          <a:cs typeface="Times New Roman"/>
                        </a:rPr>
                        <a:t> </a:t>
                      </a:r>
                      <a:r>
                        <a:rPr lang="en-US" sz="800" dirty="0" err="1">
                          <a:effectLst/>
                          <a:latin typeface="+mn-lt"/>
                          <a:ea typeface="Times New Roman"/>
                          <a:cs typeface="Times New Roman"/>
                        </a:rPr>
                        <a:t>jumlah</a:t>
                      </a:r>
                      <a:r>
                        <a:rPr lang="en-US" sz="800" dirty="0">
                          <a:effectLst/>
                          <a:latin typeface="+mn-lt"/>
                          <a:ea typeface="Times New Roman"/>
                          <a:cs typeface="Times New Roman"/>
                        </a:rPr>
                        <a:t> </a:t>
                      </a:r>
                      <a:r>
                        <a:rPr lang="en-US" sz="800" dirty="0" err="1">
                          <a:effectLst/>
                          <a:latin typeface="+mn-lt"/>
                          <a:ea typeface="Times New Roman"/>
                          <a:cs typeface="Times New Roman"/>
                        </a:rPr>
                        <a:t>sarana</a:t>
                      </a:r>
                      <a:r>
                        <a:rPr lang="en-US" sz="800" dirty="0">
                          <a:effectLst/>
                          <a:latin typeface="+mn-lt"/>
                          <a:ea typeface="Times New Roman"/>
                          <a:cs typeface="Times New Roman"/>
                        </a:rPr>
                        <a:t> yang </a:t>
                      </a:r>
                      <a:r>
                        <a:rPr lang="en-US" sz="800" dirty="0" err="1">
                          <a:effectLst/>
                          <a:latin typeface="+mn-lt"/>
                          <a:ea typeface="Times New Roman"/>
                          <a:cs typeface="Times New Roman"/>
                        </a:rPr>
                        <a:t>dilakukan</a:t>
                      </a:r>
                      <a:r>
                        <a:rPr lang="en-US" sz="800" dirty="0">
                          <a:effectLst/>
                          <a:latin typeface="+mn-lt"/>
                          <a:ea typeface="Times New Roman"/>
                          <a:cs typeface="Times New Roman"/>
                        </a:rPr>
                        <a:t> </a:t>
                      </a:r>
                      <a:r>
                        <a:rPr lang="en-US" sz="800" i="1" dirty="0" err="1">
                          <a:effectLst/>
                          <a:latin typeface="+mn-lt"/>
                          <a:ea typeface="Times New Roman"/>
                          <a:cs typeface="Times New Roman"/>
                        </a:rPr>
                        <a:t>rampcheck</a:t>
                      </a:r>
                      <a:endParaRPr lang="en-US" sz="800" i="1" dirty="0">
                        <a:effectLst/>
                        <a:latin typeface="+mn-lt"/>
                        <a:ea typeface="Times New Roman"/>
                        <a:cs typeface="Times New Roman"/>
                      </a:endParaRPr>
                    </a:p>
                    <a:p>
                      <a:pPr algn="just">
                        <a:lnSpc>
                          <a:spcPct val="115000"/>
                        </a:lnSpc>
                        <a:spcAft>
                          <a:spcPts val="0"/>
                        </a:spcAft>
                      </a:pPr>
                      <a:endParaRPr lang="en-US" sz="800" i="1" dirty="0">
                        <a:effectLst/>
                        <a:latin typeface="+mn-lt"/>
                        <a:ea typeface="Times New Roman"/>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025904">
                <a:tc vMerge="1">
                  <a:txBody>
                    <a:bodyPr/>
                    <a:lstStyle/>
                    <a:p>
                      <a:pPr algn="ctr">
                        <a:lnSpc>
                          <a:spcPct val="115000"/>
                        </a:lnSpc>
                        <a:spcAft>
                          <a:spcPts val="0"/>
                        </a:spcAft>
                        <a:tabLst>
                          <a:tab pos="4229100" algn="l"/>
                          <a:tab pos="4457700" algn="l"/>
                        </a:tabLst>
                      </a:pPr>
                      <a:endParaRPr lang="en-US" sz="1200" dirty="0">
                        <a:effectLst/>
                        <a:latin typeface="Calibri"/>
                        <a:ea typeface="Calibri"/>
                        <a:cs typeface="Times New Roman"/>
                      </a:endParaRPr>
                    </a:p>
                  </a:txBody>
                  <a:tcPr marL="40686" marR="4068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just">
                        <a:lnSpc>
                          <a:spcPct val="107000"/>
                        </a:lnSpc>
                        <a:spcAft>
                          <a:spcPts val="0"/>
                        </a:spcAft>
                      </a:pPr>
                      <a:endParaRPr lang="en-US" sz="1200" dirty="0">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n-ID" sz="800" dirty="0" err="1">
                          <a:effectLst/>
                          <a:latin typeface="+mn-lt"/>
                          <a:ea typeface="Times New Roman"/>
                          <a:cs typeface="Times New Roman"/>
                        </a:rPr>
                        <a:t>Pemenuhan</a:t>
                      </a:r>
                      <a:r>
                        <a:rPr lang="en-ID" sz="800" dirty="0">
                          <a:effectLst/>
                          <a:latin typeface="+mn-lt"/>
                          <a:ea typeface="Times New Roman"/>
                          <a:cs typeface="Times New Roman"/>
                        </a:rPr>
                        <a:t> NSPK </a:t>
                      </a:r>
                      <a:r>
                        <a:rPr lang="en-ID" sz="800" dirty="0" err="1">
                          <a:effectLst/>
                          <a:latin typeface="+mn-lt"/>
                          <a:ea typeface="Times New Roman"/>
                          <a:cs typeface="Times New Roman"/>
                        </a:rPr>
                        <a:t>bidang</a:t>
                      </a:r>
                      <a:r>
                        <a:rPr lang="en-ID" sz="800" dirty="0">
                          <a:effectLst/>
                          <a:latin typeface="+mn-lt"/>
                          <a:ea typeface="Times New Roman"/>
                          <a:cs typeface="Times New Roman"/>
                        </a:rPr>
                        <a:t> </a:t>
                      </a:r>
                      <a:r>
                        <a:rPr lang="en-ID" sz="800" dirty="0" err="1">
                          <a:effectLst/>
                          <a:latin typeface="+mn-lt"/>
                          <a:ea typeface="Times New Roman"/>
                          <a:cs typeface="Times New Roman"/>
                        </a:rPr>
                        <a:t>Sarana</a:t>
                      </a:r>
                      <a:r>
                        <a:rPr lang="en-ID" sz="800" dirty="0">
                          <a:effectLst/>
                          <a:latin typeface="+mn-lt"/>
                          <a:ea typeface="Times New Roman"/>
                          <a:cs typeface="Times New Roman"/>
                        </a:rPr>
                        <a:t> </a:t>
                      </a:r>
                      <a:r>
                        <a:rPr lang="en-ID" sz="800" dirty="0" err="1">
                          <a:effectLst/>
                          <a:latin typeface="+mn-lt"/>
                          <a:ea typeface="Times New Roman"/>
                          <a:cs typeface="Times New Roman"/>
                        </a:rPr>
                        <a:t>Perkeretaapian</a:t>
                      </a:r>
                      <a:endParaRPr lang="en-US" sz="800" dirty="0">
                        <a:effectLst/>
                        <a:latin typeface="+mn-lt"/>
                        <a:ea typeface="Calibri"/>
                        <a:cs typeface="Times New Roman"/>
                      </a:endParaRPr>
                    </a:p>
                  </a:txBody>
                  <a:tcPr marL="42523" marR="4252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15000"/>
                        </a:lnSpc>
                        <a:spcAft>
                          <a:spcPts val="0"/>
                        </a:spcAft>
                      </a:pPr>
                      <a:r>
                        <a:rPr lang="en-US" sz="800" dirty="0" err="1">
                          <a:effectLst/>
                          <a:latin typeface="+mn-lt"/>
                          <a:ea typeface="Times New Roman"/>
                          <a:cs typeface="Times New Roman"/>
                        </a:rPr>
                        <a:t>Perbandingan</a:t>
                      </a:r>
                      <a:r>
                        <a:rPr lang="en-US" sz="800" dirty="0">
                          <a:effectLst/>
                          <a:latin typeface="+mn-lt"/>
                          <a:ea typeface="Times New Roman"/>
                          <a:cs typeface="Times New Roman"/>
                        </a:rPr>
                        <a:t> </a:t>
                      </a:r>
                      <a:r>
                        <a:rPr lang="en-US" sz="800" dirty="0" err="1">
                          <a:effectLst/>
                          <a:latin typeface="+mn-lt"/>
                          <a:ea typeface="Times New Roman"/>
                          <a:cs typeface="Times New Roman"/>
                        </a:rPr>
                        <a:t>antara</a:t>
                      </a:r>
                      <a:r>
                        <a:rPr lang="en-US" sz="800" dirty="0">
                          <a:effectLst/>
                          <a:latin typeface="+mn-lt"/>
                          <a:ea typeface="Times New Roman"/>
                          <a:cs typeface="Times New Roman"/>
                        </a:rPr>
                        <a:t> </a:t>
                      </a:r>
                      <a:r>
                        <a:rPr lang="en-US" sz="800" dirty="0" err="1">
                          <a:effectLst/>
                          <a:latin typeface="+mn-lt"/>
                          <a:ea typeface="Times New Roman"/>
                          <a:cs typeface="Times New Roman"/>
                        </a:rPr>
                        <a:t>jumlah</a:t>
                      </a:r>
                      <a:r>
                        <a:rPr lang="en-US" sz="800" dirty="0">
                          <a:effectLst/>
                          <a:latin typeface="+mn-lt"/>
                          <a:ea typeface="Times New Roman"/>
                          <a:cs typeface="Times New Roman"/>
                        </a:rPr>
                        <a:t> NSPK yang </a:t>
                      </a:r>
                      <a:r>
                        <a:rPr lang="en-US" sz="800" dirty="0" err="1">
                          <a:effectLst/>
                          <a:latin typeface="+mn-lt"/>
                          <a:ea typeface="Times New Roman"/>
                          <a:cs typeface="Times New Roman"/>
                        </a:rPr>
                        <a:t>sudah</a:t>
                      </a:r>
                      <a:r>
                        <a:rPr lang="en-US" sz="800" dirty="0">
                          <a:effectLst/>
                          <a:latin typeface="+mn-lt"/>
                          <a:ea typeface="Times New Roman"/>
                          <a:cs typeface="Times New Roman"/>
                        </a:rPr>
                        <a:t> </a:t>
                      </a:r>
                      <a:r>
                        <a:rPr lang="en-US" sz="800" dirty="0" err="1">
                          <a:effectLst/>
                          <a:latin typeface="+mn-lt"/>
                          <a:ea typeface="Times New Roman"/>
                          <a:cs typeface="Times New Roman"/>
                        </a:rPr>
                        <a:t>disusun</a:t>
                      </a:r>
                      <a:r>
                        <a:rPr lang="en-US" sz="800" dirty="0">
                          <a:effectLst/>
                          <a:latin typeface="+mn-lt"/>
                          <a:ea typeface="Times New Roman"/>
                          <a:cs typeface="Times New Roman"/>
                        </a:rPr>
                        <a:t> </a:t>
                      </a:r>
                      <a:r>
                        <a:rPr lang="en-US" sz="800" dirty="0" err="1">
                          <a:effectLst/>
                          <a:latin typeface="+mn-lt"/>
                          <a:ea typeface="Times New Roman"/>
                          <a:cs typeface="Times New Roman"/>
                        </a:rPr>
                        <a:t>dengan</a:t>
                      </a:r>
                      <a:r>
                        <a:rPr lang="en-US" sz="800" dirty="0">
                          <a:effectLst/>
                          <a:latin typeface="+mn-lt"/>
                          <a:ea typeface="Times New Roman"/>
                          <a:cs typeface="Times New Roman"/>
                        </a:rPr>
                        <a:t> </a:t>
                      </a:r>
                      <a:r>
                        <a:rPr lang="en-US" sz="800" dirty="0" err="1">
                          <a:effectLst/>
                          <a:latin typeface="+mn-lt"/>
                          <a:ea typeface="Times New Roman"/>
                          <a:cs typeface="Times New Roman"/>
                        </a:rPr>
                        <a:t>jumlah</a:t>
                      </a:r>
                      <a:r>
                        <a:rPr lang="id-ID" sz="800" dirty="0">
                          <a:effectLst/>
                          <a:latin typeface="+mn-lt"/>
                          <a:ea typeface="Times New Roman"/>
                          <a:cs typeface="Times New Roman"/>
                        </a:rPr>
                        <a:t> kebutuhan</a:t>
                      </a:r>
                      <a:r>
                        <a:rPr lang="en-US" sz="800" dirty="0">
                          <a:effectLst/>
                          <a:latin typeface="+mn-lt"/>
                          <a:ea typeface="Times New Roman"/>
                          <a:cs typeface="Times New Roman"/>
                        </a:rPr>
                        <a:t> NSPK </a:t>
                      </a:r>
                      <a:r>
                        <a:rPr lang="id-ID" sz="800" dirty="0">
                          <a:effectLst/>
                          <a:latin typeface="+mn-lt"/>
                          <a:ea typeface="Times New Roman"/>
                          <a:cs typeface="Times New Roman"/>
                        </a:rPr>
                        <a:t>sesuai amanah peraturan perundangan</a:t>
                      </a:r>
                      <a:endParaRPr lang="en-US" sz="800" dirty="0">
                        <a:effectLst/>
                        <a:latin typeface="+mn-lt"/>
                        <a:ea typeface="Times New Roman"/>
                        <a:cs typeface="Times New Roman"/>
                      </a:endParaRPr>
                    </a:p>
                    <a:p>
                      <a:pPr algn="just">
                        <a:lnSpc>
                          <a:spcPct val="115000"/>
                        </a:lnSpc>
                        <a:spcAft>
                          <a:spcPts val="0"/>
                        </a:spcAft>
                      </a:pPr>
                      <a:endParaRPr lang="en-US" sz="800" dirty="0">
                        <a:effectLst/>
                        <a:latin typeface="+mn-lt"/>
                        <a:ea typeface="Times New Roman"/>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
        <p:nvSpPr>
          <p:cNvPr id="27" name="TextBox 2"/>
          <p:cNvSpPr txBox="1">
            <a:spLocks noChangeArrowheads="1"/>
          </p:cNvSpPr>
          <p:nvPr/>
        </p:nvSpPr>
        <p:spPr bwMode="auto">
          <a:xfrm>
            <a:off x="2648839" y="1803518"/>
            <a:ext cx="206710" cy="183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6698" tIns="28349" rIns="56698" bIns="28349" numCol="1" anchor="t" anchorCtr="0" compatLnSpc="1">
            <a:prstTxWarp prst="textNoShape">
              <a:avLst/>
            </a:prstTxWarp>
          </a:bodyPr>
          <a:lstStyle/>
          <a:p>
            <a:pPr defTabSz="567019" fontAlgn="base">
              <a:spcBef>
                <a:spcPct val="0"/>
              </a:spcBef>
              <a:spcAft>
                <a:spcPct val="0"/>
              </a:spcAft>
            </a:pPr>
            <a:endParaRPr lang="en-US" altLang="en-US" sz="1116">
              <a:latin typeface="Arial" pitchFamily="34" charset="0"/>
              <a:cs typeface="Arial" pitchFamily="34" charset="0"/>
            </a:endParaRPr>
          </a:p>
        </p:txBody>
      </p:sp>
      <p:grpSp>
        <p:nvGrpSpPr>
          <p:cNvPr id="8" name="Group 7"/>
          <p:cNvGrpSpPr/>
          <p:nvPr/>
        </p:nvGrpSpPr>
        <p:grpSpPr>
          <a:xfrm>
            <a:off x="3366420" y="1619661"/>
            <a:ext cx="3419288" cy="889412"/>
            <a:chOff x="5690506" y="1874838"/>
            <a:chExt cx="4774293" cy="113130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0506" y="1874838"/>
              <a:ext cx="4774293" cy="113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Connector 4"/>
            <p:cNvCxnSpPr/>
            <p:nvPr/>
          </p:nvCxnSpPr>
          <p:spPr>
            <a:xfrm>
              <a:off x="7663538" y="2322286"/>
              <a:ext cx="1886857" cy="0"/>
            </a:xfrm>
            <a:prstGeom prst="line">
              <a:avLst/>
            </a:prstGeom>
          </p:spPr>
          <p:style>
            <a:lnRef idx="3">
              <a:schemeClr val="dk1"/>
            </a:lnRef>
            <a:fillRef idx="0">
              <a:schemeClr val="dk1"/>
            </a:fillRef>
            <a:effectRef idx="2">
              <a:schemeClr val="dk1"/>
            </a:effectRef>
            <a:fontRef idx="minor">
              <a:schemeClr val="tx1"/>
            </a:fontRef>
          </p:style>
        </p:cxnSp>
      </p:grpSp>
      <p:pic>
        <p:nvPicPr>
          <p:cNvPr id="133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7892" y="2621387"/>
            <a:ext cx="3596551" cy="805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 name="Group 10"/>
          <p:cNvGrpSpPr/>
          <p:nvPr/>
        </p:nvGrpSpPr>
        <p:grpSpPr>
          <a:xfrm>
            <a:off x="3479295" y="3636995"/>
            <a:ext cx="3117519" cy="870838"/>
            <a:chOff x="5959473" y="5107278"/>
            <a:chExt cx="4333875" cy="904875"/>
          </a:xfrm>
        </p:grpSpPr>
        <p:pic>
          <p:nvPicPr>
            <p:cNvPr id="1331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9473" y="5107278"/>
              <a:ext cx="4333875" cy="90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 name="Straight Connector 9"/>
            <p:cNvCxnSpPr/>
            <p:nvPr/>
          </p:nvCxnSpPr>
          <p:spPr>
            <a:xfrm>
              <a:off x="7968343" y="5507718"/>
              <a:ext cx="1582052" cy="0"/>
            </a:xfrm>
            <a:prstGeom prst="line">
              <a:avLst/>
            </a:prstGeom>
          </p:spPr>
          <p:style>
            <a:lnRef idx="3">
              <a:schemeClr val="dk1"/>
            </a:lnRef>
            <a:fillRef idx="0">
              <a:schemeClr val="dk1"/>
            </a:fillRef>
            <a:effectRef idx="2">
              <a:schemeClr val="dk1"/>
            </a:effectRef>
            <a:fontRef idx="minor">
              <a:schemeClr val="tx1"/>
            </a:fontRef>
          </p:style>
        </p:cxnSp>
      </p:grpSp>
      <p:sp>
        <p:nvSpPr>
          <p:cNvPr id="13" name="Title 1">
            <a:extLst>
              <a:ext uri="{FF2B5EF4-FFF2-40B4-BE49-F238E27FC236}">
                <a16:creationId xmlns:a16="http://schemas.microsoft.com/office/drawing/2014/main" id="{5C21CDCC-5D0F-49C9-974E-B8C524BBB034}"/>
              </a:ext>
            </a:extLst>
          </p:cNvPr>
          <p:cNvSpPr txBox="1">
            <a:spLocks/>
          </p:cNvSpPr>
          <p:nvPr/>
        </p:nvSpPr>
        <p:spPr>
          <a:xfrm>
            <a:off x="163039" y="311720"/>
            <a:ext cx="6826599" cy="338554"/>
          </a:xfrm>
          <a:prstGeom prst="rect">
            <a:avLst/>
          </a:prstGeom>
        </p:spPr>
        <p:txBody>
          <a:bodyPr wrap="square" anchor="ctr">
            <a:spAutoFit/>
          </a:bodyPr>
          <a:lstStyle>
            <a:defPPr>
              <a:defRPr lang="en-US"/>
            </a:defPPr>
            <a:lvl1pPr defTabSz="914377">
              <a:defRPr b="1">
                <a:solidFill>
                  <a:prstClr val="black"/>
                </a:solidFill>
                <a:latin typeface="Arial" panose="020B0604020202020204" pitchFamily="34" charset="0"/>
                <a:ea typeface="Times New Roman" panose="02020603050405020304" pitchFamily="18" charset="0"/>
              </a:defRPr>
            </a:lvl1pPr>
          </a:lstStyle>
          <a:p>
            <a:pPr lvl="0"/>
            <a:r>
              <a:rPr lang="id-ID" sz="1600" dirty="0"/>
              <a:t>Lanjutan... (</a:t>
            </a:r>
            <a:r>
              <a:rPr lang="en-US" sz="1600" dirty="0"/>
              <a:t>KAMUS INDIKATOR KINERJA </a:t>
            </a:r>
            <a:r>
              <a:rPr lang="id-ID" sz="1600" dirty="0"/>
              <a:t>KEGIATAN DIT. SARANA)</a:t>
            </a:r>
            <a:endParaRPr lang="en-ID" sz="1600" dirty="0"/>
          </a:p>
        </p:txBody>
      </p:sp>
      <p:sp>
        <p:nvSpPr>
          <p:cNvPr id="12" name="Slide Number Placeholder 2">
            <a:extLst>
              <a:ext uri="{FF2B5EF4-FFF2-40B4-BE49-F238E27FC236}">
                <a16:creationId xmlns:a16="http://schemas.microsoft.com/office/drawing/2014/main" id="{4FBA3894-51E9-4F69-A830-D637CF1A93AB}"/>
              </a:ext>
            </a:extLst>
          </p:cNvPr>
          <p:cNvSpPr>
            <a:spLocks noGrp="1"/>
          </p:cNvSpPr>
          <p:nvPr/>
        </p:nvSpPr>
        <p:spPr>
          <a:xfrm>
            <a:off x="7113276" y="5006975"/>
            <a:ext cx="446405" cy="251460"/>
          </a:xfrm>
          <a:prstGeom prst="rect">
            <a:avLst/>
          </a:prstGeom>
          <a:solidFill>
            <a:srgbClr val="F9BE19"/>
          </a:solidFill>
        </p:spPr>
        <p:txBody>
          <a:bodyPr vert="horz" lIns="91365" tIns="45684" rIns="91365" bIns="45684"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32">
              <a:defRPr/>
            </a:pPr>
            <a:fld id="{05502A5B-6024-440D-A5A9-5A109256076E}" type="slidenum">
              <a:rPr lang="en-US" b="1">
                <a:solidFill>
                  <a:schemeClr val="tx1"/>
                </a:solidFill>
                <a:latin typeface="Calibri" panose="020F0502020204030204"/>
              </a:rPr>
              <a:pPr defTabSz="913632">
                <a:defRPr/>
              </a:pPr>
              <a:t>49</a:t>
            </a:fld>
            <a:endParaRPr lang="en-US" b="1">
              <a:solidFill>
                <a:schemeClr val="tx1"/>
              </a:solidFill>
              <a:latin typeface="Calibri" panose="020F0502020204030204"/>
            </a:endParaRPr>
          </a:p>
        </p:txBody>
      </p:sp>
    </p:spTree>
    <p:extLst>
      <p:ext uri="{BB962C8B-B14F-4D97-AF65-F5344CB8AC3E}">
        <p14:creationId xmlns:p14="http://schemas.microsoft.com/office/powerpoint/2010/main" val="4105925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3600" y="144000"/>
            <a:ext cx="6520220" cy="344032"/>
          </a:xfrm>
        </p:spPr>
        <p:txBody>
          <a:bodyPr>
            <a:noAutofit/>
          </a:bodyPr>
          <a:lstStyle/>
          <a:p>
            <a:pPr marL="342900" indent="-342900" algn="l">
              <a:buFont typeface="+mj-lt"/>
              <a:buAutoNum type="alphaUcPeriod" startAt="2"/>
            </a:pPr>
            <a:r>
              <a:rPr lang="en-US" dirty="0"/>
              <a:t>AKUNTABILITAS KINERJA</a:t>
            </a:r>
          </a:p>
        </p:txBody>
      </p:sp>
      <p:sp>
        <p:nvSpPr>
          <p:cNvPr id="4" name="Rectangle 3"/>
          <p:cNvSpPr/>
          <p:nvPr/>
        </p:nvSpPr>
        <p:spPr>
          <a:xfrm>
            <a:off x="0" y="663022"/>
            <a:ext cx="3064199" cy="4284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01303" y="912884"/>
            <a:ext cx="2407266" cy="3342453"/>
          </a:xfrm>
          <a:prstGeom prst="rect">
            <a:avLst/>
          </a:prstGeom>
          <a:noFill/>
        </p:spPr>
        <p:txBody>
          <a:bodyPr wrap="square" lIns="0" tIns="0" rIns="0" bIns="0" anchor="ctr" anchorCtr="0">
            <a:spAutoFit/>
          </a:bodyPr>
          <a:lstStyle/>
          <a:p>
            <a:pPr lvl="0" defTabSz="914400">
              <a:spcBef>
                <a:spcPct val="0"/>
              </a:spcBef>
              <a:defRPr/>
            </a:pPr>
            <a:r>
              <a:rPr lang="en-US" altLang="id-ID" sz="1200" b="1" u="sng" dirty="0">
                <a:solidFill>
                  <a:prstClr val="black"/>
                </a:solidFill>
                <a:latin typeface="+mj-lt"/>
              </a:rPr>
              <a:t>AKUNTABILITAS KINERJA</a:t>
            </a:r>
            <a:r>
              <a:rPr lang="id-ID" altLang="id-ID" sz="1200" b="1" u="sng" dirty="0">
                <a:solidFill>
                  <a:prstClr val="black"/>
                </a:solidFill>
                <a:latin typeface="+mj-lt"/>
              </a:rPr>
              <a:t> </a:t>
            </a:r>
            <a:r>
              <a:rPr lang="id-ID" altLang="en-US" sz="1200" b="1" u="sng" dirty="0">
                <a:solidFill>
                  <a:prstClr val="black"/>
                </a:solidFill>
                <a:latin typeface="+mj-lt"/>
                <a:cs typeface="Aharoni" panose="02010803020104030203" pitchFamily="2" charset="-79"/>
              </a:rPr>
              <a:t>: </a:t>
            </a:r>
          </a:p>
          <a:p>
            <a:pPr lvl="0" defTabSz="914400">
              <a:lnSpc>
                <a:spcPct val="90000"/>
              </a:lnSpc>
              <a:spcBef>
                <a:spcPct val="0"/>
              </a:spcBef>
              <a:defRPr/>
            </a:pPr>
            <a:endParaRPr lang="id-ID" altLang="en-US" sz="1200" b="1" i="1" u="sng" dirty="0">
              <a:solidFill>
                <a:prstClr val="black"/>
              </a:solidFill>
              <a:latin typeface="+mj-lt"/>
              <a:cs typeface="Aharoni" panose="02010803020104030203" pitchFamily="2" charset="-79"/>
            </a:endParaRPr>
          </a:p>
          <a:p>
            <a:pPr lvl="0" algn="just" defTabSz="914400">
              <a:lnSpc>
                <a:spcPct val="90000"/>
              </a:lnSpc>
              <a:spcBef>
                <a:spcPct val="0"/>
              </a:spcBef>
              <a:defRPr/>
            </a:pPr>
            <a:r>
              <a:rPr lang="id-ID" altLang="en-US" sz="1200" dirty="0" err="1">
                <a:solidFill>
                  <a:prstClr val="black"/>
                </a:solidFill>
                <a:cs typeface="Aharoni" panose="02010803020104030203" pitchFamily="2" charset="-79"/>
              </a:rPr>
              <a:t>P</a:t>
            </a:r>
            <a:r>
              <a:rPr lang="en-US" altLang="en-US" sz="1200" dirty="0" err="1">
                <a:solidFill>
                  <a:prstClr val="black"/>
                </a:solidFill>
                <a:cs typeface="Aharoni" panose="02010803020104030203" pitchFamily="2" charset="-79"/>
              </a:rPr>
              <a:t>erwujudan</a:t>
            </a:r>
            <a:r>
              <a:rPr lang="en-US" altLang="en-US" sz="1200" dirty="0">
                <a:solidFill>
                  <a:prstClr val="black"/>
                </a:solidFill>
                <a:cs typeface="Aharoni" panose="02010803020104030203" pitchFamily="2" charset="-79"/>
              </a:rPr>
              <a:t> </a:t>
            </a:r>
            <a:r>
              <a:rPr lang="en-US" altLang="en-US" sz="1200" dirty="0" err="1">
                <a:solidFill>
                  <a:prstClr val="black"/>
                </a:solidFill>
                <a:cs typeface="Aharoni" panose="02010803020104030203" pitchFamily="2" charset="-79"/>
              </a:rPr>
              <a:t>kewajiban</a:t>
            </a:r>
            <a:r>
              <a:rPr lang="en-US" altLang="en-US" sz="1200" dirty="0">
                <a:solidFill>
                  <a:prstClr val="black"/>
                </a:solidFill>
                <a:cs typeface="Aharoni" panose="02010803020104030203" pitchFamily="2" charset="-79"/>
              </a:rPr>
              <a:t> </a:t>
            </a:r>
            <a:r>
              <a:rPr lang="en-US" altLang="en-US" sz="1200" dirty="0" err="1">
                <a:solidFill>
                  <a:prstClr val="black"/>
                </a:solidFill>
                <a:cs typeface="Aharoni" panose="02010803020104030203" pitchFamily="2" charset="-79"/>
              </a:rPr>
              <a:t>suatu</a:t>
            </a:r>
            <a:r>
              <a:rPr lang="en-US" altLang="en-US" sz="1200" dirty="0">
                <a:solidFill>
                  <a:prstClr val="black"/>
                </a:solidFill>
                <a:cs typeface="Aharoni" panose="02010803020104030203" pitchFamily="2" charset="-79"/>
              </a:rPr>
              <a:t> </a:t>
            </a:r>
            <a:r>
              <a:rPr lang="en-US" altLang="en-US" sz="1200" dirty="0" err="1">
                <a:solidFill>
                  <a:prstClr val="black"/>
                </a:solidFill>
                <a:cs typeface="Aharoni" panose="02010803020104030203" pitchFamily="2" charset="-79"/>
              </a:rPr>
              <a:t>instansi</a:t>
            </a:r>
            <a:r>
              <a:rPr lang="en-US" altLang="en-US" sz="1200" dirty="0">
                <a:solidFill>
                  <a:prstClr val="black"/>
                </a:solidFill>
                <a:cs typeface="Aharoni" panose="02010803020104030203" pitchFamily="2" charset="-79"/>
              </a:rPr>
              <a:t> </a:t>
            </a:r>
            <a:r>
              <a:rPr lang="en-US" altLang="en-US" sz="1200" dirty="0" err="1">
                <a:solidFill>
                  <a:prstClr val="black"/>
                </a:solidFill>
                <a:cs typeface="Aharoni" panose="02010803020104030203" pitchFamily="2" charset="-79"/>
              </a:rPr>
              <a:t>pemerintah</a:t>
            </a:r>
            <a:r>
              <a:rPr lang="en-US" altLang="en-US" sz="1200" dirty="0">
                <a:solidFill>
                  <a:prstClr val="black"/>
                </a:solidFill>
                <a:cs typeface="Aharoni" panose="02010803020104030203" pitchFamily="2" charset="-79"/>
              </a:rPr>
              <a:t> </a:t>
            </a:r>
            <a:r>
              <a:rPr lang="en-US" altLang="en-US" sz="1200" dirty="0" err="1">
                <a:solidFill>
                  <a:prstClr val="black"/>
                </a:solidFill>
                <a:cs typeface="Aharoni" panose="02010803020104030203" pitchFamily="2" charset="-79"/>
              </a:rPr>
              <a:t>untuk</a:t>
            </a:r>
            <a:r>
              <a:rPr lang="en-US" altLang="en-US" sz="1200" dirty="0">
                <a:solidFill>
                  <a:prstClr val="black"/>
                </a:solidFill>
                <a:cs typeface="Aharoni" panose="02010803020104030203" pitchFamily="2" charset="-79"/>
              </a:rPr>
              <a:t> </a:t>
            </a:r>
            <a:r>
              <a:rPr lang="en-US" altLang="en-US" sz="1200" dirty="0" err="1">
                <a:solidFill>
                  <a:prstClr val="black"/>
                </a:solidFill>
                <a:cs typeface="Aharoni" panose="02010803020104030203" pitchFamily="2" charset="-79"/>
              </a:rPr>
              <a:t>mempertanggung-jawabkan</a:t>
            </a:r>
            <a:r>
              <a:rPr lang="id-ID" altLang="en-US" sz="1200" dirty="0">
                <a:solidFill>
                  <a:prstClr val="black"/>
                </a:solidFill>
                <a:cs typeface="Aharoni" panose="02010803020104030203" pitchFamily="2" charset="-79"/>
              </a:rPr>
              <a:t> </a:t>
            </a:r>
            <a:r>
              <a:rPr lang="en-US" altLang="en-US" sz="1200" dirty="0" err="1">
                <a:solidFill>
                  <a:prstClr val="black"/>
                </a:solidFill>
                <a:cs typeface="Aharoni" panose="02010803020104030203" pitchFamily="2" charset="-79"/>
              </a:rPr>
              <a:t>keberhasilan</a:t>
            </a:r>
            <a:r>
              <a:rPr lang="en-US" altLang="en-US" sz="1200" dirty="0">
                <a:solidFill>
                  <a:prstClr val="black"/>
                </a:solidFill>
                <a:cs typeface="Aharoni" panose="02010803020104030203" pitchFamily="2" charset="-79"/>
              </a:rPr>
              <a:t>/</a:t>
            </a:r>
            <a:r>
              <a:rPr lang="en-US" altLang="en-US" sz="1200" dirty="0" err="1">
                <a:solidFill>
                  <a:prstClr val="black"/>
                </a:solidFill>
                <a:cs typeface="Aharoni" panose="02010803020104030203" pitchFamily="2" charset="-79"/>
              </a:rPr>
              <a:t>kegagalan</a:t>
            </a:r>
            <a:r>
              <a:rPr lang="en-US" altLang="en-US" sz="1200" dirty="0">
                <a:solidFill>
                  <a:prstClr val="black"/>
                </a:solidFill>
                <a:cs typeface="Aharoni" panose="02010803020104030203" pitchFamily="2" charset="-79"/>
              </a:rPr>
              <a:t> </a:t>
            </a:r>
            <a:r>
              <a:rPr lang="en-US" altLang="en-US" sz="1200" dirty="0" err="1">
                <a:solidFill>
                  <a:prstClr val="black"/>
                </a:solidFill>
                <a:cs typeface="Aharoni" panose="02010803020104030203" pitchFamily="2" charset="-79"/>
              </a:rPr>
              <a:t>pelaksanaan</a:t>
            </a:r>
            <a:r>
              <a:rPr lang="en-US" altLang="en-US" sz="1200" dirty="0">
                <a:solidFill>
                  <a:prstClr val="black"/>
                </a:solidFill>
                <a:cs typeface="Aharoni" panose="02010803020104030203" pitchFamily="2" charset="-79"/>
              </a:rPr>
              <a:t> </a:t>
            </a:r>
            <a:r>
              <a:rPr lang="id-ID" altLang="en-US" sz="1200" dirty="0">
                <a:solidFill>
                  <a:prstClr val="black"/>
                </a:solidFill>
                <a:cs typeface="Aharoni" panose="02010803020104030203" pitchFamily="2" charset="-79"/>
              </a:rPr>
              <a:t>misi organisasi dalam mencapai sasaran dan tujuan yang telah ditetapkan melalui sistem pertanggungjawaban secara periodik.</a:t>
            </a:r>
          </a:p>
          <a:p>
            <a:pPr lvl="0" algn="just" defTabSz="914400">
              <a:lnSpc>
                <a:spcPct val="90000"/>
              </a:lnSpc>
              <a:spcBef>
                <a:spcPct val="0"/>
              </a:spcBef>
              <a:defRPr/>
            </a:pPr>
            <a:endParaRPr lang="id-ID" altLang="id-ID" sz="1200" b="1" i="1" u="sng" dirty="0">
              <a:solidFill>
                <a:prstClr val="black"/>
              </a:solidFill>
              <a:latin typeface="+mj-lt"/>
              <a:cs typeface="Times New Roman" panose="02020603050405020304" pitchFamily="18" charset="0"/>
            </a:endParaRPr>
          </a:p>
          <a:p>
            <a:pPr lvl="0" defTabSz="914400">
              <a:lnSpc>
                <a:spcPct val="90000"/>
              </a:lnSpc>
              <a:spcBef>
                <a:spcPct val="0"/>
              </a:spcBef>
              <a:defRPr/>
            </a:pPr>
            <a:r>
              <a:rPr lang="en-GB" altLang="id-ID" sz="1200" b="1" u="sng" dirty="0">
                <a:solidFill>
                  <a:prstClr val="black"/>
                </a:solidFill>
                <a:latin typeface="+mj-lt"/>
                <a:cs typeface="Times New Roman" panose="02020603050405020304" pitchFamily="18" charset="0"/>
              </a:rPr>
              <a:t>ASAS AKUNTABILITAS</a:t>
            </a:r>
            <a:r>
              <a:rPr lang="id-ID" altLang="id-ID" sz="1200" b="1" u="sng" dirty="0">
                <a:solidFill>
                  <a:prstClr val="black"/>
                </a:solidFill>
                <a:latin typeface="+mj-lt"/>
                <a:cs typeface="Times New Roman" panose="02020603050405020304" pitchFamily="18" charset="0"/>
              </a:rPr>
              <a:t> : </a:t>
            </a:r>
          </a:p>
          <a:p>
            <a:pPr lvl="0" defTabSz="914400">
              <a:lnSpc>
                <a:spcPct val="90000"/>
              </a:lnSpc>
              <a:spcBef>
                <a:spcPct val="0"/>
              </a:spcBef>
              <a:defRPr/>
            </a:pPr>
            <a:endParaRPr lang="id-ID" altLang="en-US" sz="1200" b="1" i="1" u="sng" dirty="0">
              <a:solidFill>
                <a:prstClr val="black"/>
              </a:solidFill>
              <a:latin typeface="+mj-lt"/>
              <a:cs typeface="Times New Roman" panose="02020603050405020304" pitchFamily="18" charset="0"/>
            </a:endParaRPr>
          </a:p>
          <a:p>
            <a:pPr lvl="0" algn="just" defTabSz="914400">
              <a:lnSpc>
                <a:spcPct val="90000"/>
              </a:lnSpc>
              <a:spcBef>
                <a:spcPct val="0"/>
              </a:spcBef>
              <a:defRPr/>
            </a:pPr>
            <a:r>
              <a:rPr lang="sv-SE" altLang="en-US" sz="1200" dirty="0" err="1">
                <a:solidFill>
                  <a:prstClr val="black"/>
                </a:solidFill>
                <a:cs typeface="Aharoni" panose="02010803020104030203" pitchFamily="2" charset="-79"/>
              </a:rPr>
              <a:t>Setiap</a:t>
            </a:r>
            <a:r>
              <a:rPr lang="sv-SE" altLang="en-US" sz="1200" dirty="0">
                <a:solidFill>
                  <a:prstClr val="black"/>
                </a:solidFill>
                <a:cs typeface="Aharoni" panose="02010803020104030203" pitchFamily="2" charset="-79"/>
              </a:rPr>
              <a:t> program dan </a:t>
            </a:r>
            <a:r>
              <a:rPr lang="sv-SE" altLang="en-US" sz="1200" dirty="0" err="1">
                <a:solidFill>
                  <a:prstClr val="black"/>
                </a:solidFill>
                <a:cs typeface="Aharoni" panose="02010803020104030203" pitchFamily="2" charset="-79"/>
              </a:rPr>
              <a:t>kegiatan</a:t>
            </a:r>
            <a:r>
              <a:rPr lang="sv-SE" altLang="en-US" sz="1200" dirty="0">
                <a:solidFill>
                  <a:prstClr val="black"/>
                </a:solidFill>
                <a:cs typeface="Aharoni" panose="02010803020104030203" pitchFamily="2" charset="-79"/>
              </a:rPr>
              <a:t> dari </a:t>
            </a:r>
            <a:r>
              <a:rPr lang="sv-SE" altLang="en-US" sz="1200" dirty="0" err="1">
                <a:solidFill>
                  <a:prstClr val="black"/>
                </a:solidFill>
                <a:cs typeface="Aharoni" panose="02010803020104030203" pitchFamily="2" charset="-79"/>
              </a:rPr>
              <a:t>kegiatan</a:t>
            </a:r>
            <a:r>
              <a:rPr lang="sv-SE" altLang="en-US" sz="1200" dirty="0">
                <a:solidFill>
                  <a:prstClr val="black"/>
                </a:solidFill>
                <a:cs typeface="Aharoni" panose="02010803020104030203" pitchFamily="2" charset="-79"/>
              </a:rPr>
              <a:t> </a:t>
            </a:r>
            <a:r>
              <a:rPr lang="sv-SE" altLang="en-US" sz="1200" dirty="0" err="1">
                <a:solidFill>
                  <a:prstClr val="black"/>
                </a:solidFill>
                <a:cs typeface="Aharoni" panose="02010803020104030203" pitchFamily="2" charset="-79"/>
              </a:rPr>
              <a:t>Penyelenggara</a:t>
            </a:r>
            <a:r>
              <a:rPr lang="sv-SE" altLang="en-US" sz="1200" dirty="0">
                <a:solidFill>
                  <a:prstClr val="black"/>
                </a:solidFill>
                <a:cs typeface="Aharoni" panose="02010803020104030203" pitchFamily="2" charset="-79"/>
              </a:rPr>
              <a:t> Negara </a:t>
            </a:r>
            <a:r>
              <a:rPr lang="sv-SE" altLang="en-US" sz="1200" b="1" dirty="0" err="1">
                <a:solidFill>
                  <a:schemeClr val="accent1"/>
                </a:solidFill>
                <a:cs typeface="Aharoni" panose="02010803020104030203" pitchFamily="2" charset="-79"/>
              </a:rPr>
              <a:t>harus</a:t>
            </a:r>
            <a:r>
              <a:rPr lang="sv-SE" altLang="en-US" sz="1200" b="1" dirty="0">
                <a:solidFill>
                  <a:schemeClr val="accent1"/>
                </a:solidFill>
                <a:cs typeface="Aharoni" panose="02010803020104030203" pitchFamily="2" charset="-79"/>
              </a:rPr>
              <a:t> </a:t>
            </a:r>
            <a:r>
              <a:rPr lang="sv-SE" altLang="en-US" sz="1200" b="1" dirty="0" err="1">
                <a:solidFill>
                  <a:schemeClr val="accent1"/>
                </a:solidFill>
                <a:cs typeface="Aharoni" panose="02010803020104030203" pitchFamily="2" charset="-79"/>
              </a:rPr>
              <a:t>dapat</a:t>
            </a:r>
            <a:r>
              <a:rPr lang="sv-SE" altLang="en-US" sz="1200" b="1" dirty="0">
                <a:solidFill>
                  <a:schemeClr val="accent1"/>
                </a:solidFill>
                <a:cs typeface="Aharoni" panose="02010803020104030203" pitchFamily="2" charset="-79"/>
              </a:rPr>
              <a:t> </a:t>
            </a:r>
            <a:r>
              <a:rPr lang="sv-SE" altLang="en-US" sz="1200" b="1" dirty="0" err="1">
                <a:solidFill>
                  <a:schemeClr val="accent1"/>
                </a:solidFill>
                <a:cs typeface="Aharoni" panose="02010803020104030203" pitchFamily="2" charset="-79"/>
              </a:rPr>
              <a:t>dipertanggungjawabkan</a:t>
            </a:r>
            <a:r>
              <a:rPr lang="sv-SE" altLang="en-US" sz="1200" b="1" dirty="0">
                <a:solidFill>
                  <a:schemeClr val="accent1"/>
                </a:solidFill>
                <a:cs typeface="Aharoni" panose="02010803020104030203" pitchFamily="2" charset="-79"/>
              </a:rPr>
              <a:t> </a:t>
            </a:r>
            <a:r>
              <a:rPr lang="sv-SE" altLang="en-US" sz="1200" b="1" dirty="0" err="1">
                <a:solidFill>
                  <a:schemeClr val="accent1"/>
                </a:solidFill>
                <a:cs typeface="Aharoni" panose="02010803020104030203" pitchFamily="2" charset="-79"/>
              </a:rPr>
              <a:t>kinerja</a:t>
            </a:r>
            <a:r>
              <a:rPr lang="sv-SE" altLang="en-US" sz="1200" b="1" dirty="0">
                <a:solidFill>
                  <a:schemeClr val="accent1"/>
                </a:solidFill>
                <a:cs typeface="Aharoni" panose="02010803020104030203" pitchFamily="2" charset="-79"/>
              </a:rPr>
              <a:t> </a:t>
            </a:r>
            <a:r>
              <a:rPr lang="sv-SE" altLang="en-US" sz="1200" b="1" dirty="0" err="1">
                <a:solidFill>
                  <a:schemeClr val="accent1"/>
                </a:solidFill>
                <a:cs typeface="Aharoni" panose="02010803020104030203" pitchFamily="2" charset="-79"/>
              </a:rPr>
              <a:t>atau</a:t>
            </a:r>
            <a:r>
              <a:rPr lang="sv-SE" altLang="en-US" sz="1200" b="1" dirty="0">
                <a:solidFill>
                  <a:schemeClr val="accent1"/>
                </a:solidFill>
                <a:cs typeface="Aharoni" panose="02010803020104030203" pitchFamily="2" charset="-79"/>
              </a:rPr>
              <a:t>  </a:t>
            </a:r>
            <a:r>
              <a:rPr lang="sv-SE" altLang="en-US" sz="1200" b="1" dirty="0" err="1">
                <a:solidFill>
                  <a:schemeClr val="accent1"/>
                </a:solidFill>
                <a:cs typeface="Aharoni" panose="02010803020104030203" pitchFamily="2" charset="-79"/>
              </a:rPr>
              <a:t>hasil</a:t>
            </a:r>
            <a:r>
              <a:rPr lang="sv-SE" altLang="en-US" sz="1200" b="1" dirty="0">
                <a:solidFill>
                  <a:schemeClr val="accent1"/>
                </a:solidFill>
                <a:cs typeface="Aharoni" panose="02010803020104030203" pitchFamily="2" charset="-79"/>
              </a:rPr>
              <a:t> </a:t>
            </a:r>
            <a:r>
              <a:rPr lang="sv-SE" altLang="en-US" sz="1200" b="1" dirty="0" err="1">
                <a:solidFill>
                  <a:schemeClr val="accent1"/>
                </a:solidFill>
                <a:cs typeface="Aharoni" panose="02010803020104030203" pitchFamily="2" charset="-79"/>
              </a:rPr>
              <a:t>akhir</a:t>
            </a:r>
            <a:r>
              <a:rPr lang="sv-SE" altLang="en-US" sz="1200" b="1" dirty="0">
                <a:solidFill>
                  <a:schemeClr val="accent1"/>
                </a:solidFill>
                <a:cs typeface="Aharoni" panose="02010803020104030203" pitchFamily="2" charset="-79"/>
              </a:rPr>
              <a:t> </a:t>
            </a:r>
            <a:r>
              <a:rPr lang="sv-SE" altLang="en-US" sz="1200" b="1" dirty="0" err="1">
                <a:solidFill>
                  <a:schemeClr val="accent1"/>
                </a:solidFill>
                <a:cs typeface="Aharoni" panose="02010803020104030203" pitchFamily="2" charset="-79"/>
              </a:rPr>
              <a:t>kepada</a:t>
            </a:r>
            <a:r>
              <a:rPr lang="sv-SE" altLang="en-US" sz="1200" b="1" dirty="0">
                <a:solidFill>
                  <a:schemeClr val="accent1"/>
                </a:solidFill>
                <a:cs typeface="Aharoni" panose="02010803020104030203" pitchFamily="2" charset="-79"/>
              </a:rPr>
              <a:t> </a:t>
            </a:r>
            <a:r>
              <a:rPr lang="sv-SE" altLang="en-US" sz="1200" b="1" dirty="0" err="1">
                <a:solidFill>
                  <a:schemeClr val="accent1"/>
                </a:solidFill>
                <a:cs typeface="Aharoni" panose="02010803020104030203" pitchFamily="2" charset="-79"/>
              </a:rPr>
              <a:t>masyarakat</a:t>
            </a:r>
            <a:r>
              <a:rPr lang="sv-SE" altLang="en-US" sz="1200" b="1" dirty="0">
                <a:solidFill>
                  <a:schemeClr val="accent1"/>
                </a:solidFill>
                <a:cs typeface="Aharoni" panose="02010803020104030203" pitchFamily="2" charset="-79"/>
              </a:rPr>
              <a:t> </a:t>
            </a:r>
            <a:r>
              <a:rPr lang="sv-SE" altLang="en-US" sz="1200" dirty="0" err="1">
                <a:solidFill>
                  <a:prstClr val="black"/>
                </a:solidFill>
                <a:cs typeface="Aharoni" panose="02010803020104030203" pitchFamily="2" charset="-79"/>
              </a:rPr>
              <a:t>atau</a:t>
            </a:r>
            <a:r>
              <a:rPr lang="sv-SE" altLang="en-US" sz="1200" dirty="0">
                <a:solidFill>
                  <a:prstClr val="black"/>
                </a:solidFill>
                <a:cs typeface="Aharoni" panose="02010803020104030203" pitchFamily="2" charset="-79"/>
              </a:rPr>
              <a:t> </a:t>
            </a:r>
            <a:r>
              <a:rPr lang="sv-SE" altLang="en-US" sz="1200" dirty="0" err="1">
                <a:solidFill>
                  <a:prstClr val="black"/>
                </a:solidFill>
                <a:cs typeface="Aharoni" panose="02010803020104030203" pitchFamily="2" charset="-79"/>
              </a:rPr>
              <a:t>rakyat</a:t>
            </a:r>
            <a:r>
              <a:rPr lang="sv-SE" altLang="en-US" sz="1200" dirty="0">
                <a:solidFill>
                  <a:prstClr val="black"/>
                </a:solidFill>
                <a:cs typeface="Aharoni" panose="02010803020104030203" pitchFamily="2" charset="-79"/>
              </a:rPr>
              <a:t> </a:t>
            </a:r>
            <a:r>
              <a:rPr lang="sv-SE" altLang="en-US" sz="1200" dirty="0" err="1">
                <a:cs typeface="Aharoni" panose="02010803020104030203" pitchFamily="2" charset="-79"/>
              </a:rPr>
              <a:t>sebagai</a:t>
            </a:r>
            <a:r>
              <a:rPr lang="sv-SE" altLang="en-US" sz="1200" dirty="0">
                <a:cs typeface="Aharoni" panose="02010803020104030203" pitchFamily="2" charset="-79"/>
              </a:rPr>
              <a:t> </a:t>
            </a:r>
            <a:r>
              <a:rPr lang="sv-SE" altLang="en-US" sz="1200" dirty="0" err="1">
                <a:cs typeface="Aharoni" panose="02010803020104030203" pitchFamily="2" charset="-79"/>
              </a:rPr>
              <a:t>pemegang</a:t>
            </a:r>
            <a:r>
              <a:rPr lang="sv-SE" altLang="en-US" sz="1200" dirty="0">
                <a:cs typeface="Aharoni" panose="02010803020104030203" pitchFamily="2" charset="-79"/>
              </a:rPr>
              <a:t> </a:t>
            </a:r>
            <a:r>
              <a:rPr lang="sv-SE" altLang="en-US" sz="1200" dirty="0" err="1">
                <a:cs typeface="Aharoni" panose="02010803020104030203" pitchFamily="2" charset="-79"/>
              </a:rPr>
              <a:t>kedaulatan</a:t>
            </a:r>
            <a:r>
              <a:rPr lang="sv-SE" altLang="en-US" sz="1200" dirty="0">
                <a:cs typeface="Aharoni" panose="02010803020104030203" pitchFamily="2" charset="-79"/>
              </a:rPr>
              <a:t> </a:t>
            </a:r>
            <a:r>
              <a:rPr lang="sv-SE" altLang="en-US" sz="1200" dirty="0" err="1">
                <a:cs typeface="Aharoni" panose="02010803020104030203" pitchFamily="2" charset="-79"/>
              </a:rPr>
              <a:t>tertinggi</a:t>
            </a:r>
            <a:r>
              <a:rPr lang="sv-SE" altLang="en-US" sz="1200" dirty="0">
                <a:cs typeface="Aharoni" panose="02010803020104030203" pitchFamily="2" charset="-79"/>
              </a:rPr>
              <a:t> </a:t>
            </a:r>
            <a:r>
              <a:rPr lang="sv-SE" altLang="en-US" sz="1200" dirty="0" err="1">
                <a:solidFill>
                  <a:prstClr val="black"/>
                </a:solidFill>
                <a:cs typeface="Aharoni" panose="02010803020104030203" pitchFamily="2" charset="-79"/>
              </a:rPr>
              <a:t>negara</a:t>
            </a:r>
            <a:r>
              <a:rPr lang="sv-SE" altLang="en-US" sz="1200" dirty="0">
                <a:solidFill>
                  <a:prstClr val="black"/>
                </a:solidFill>
                <a:cs typeface="Aharoni" panose="02010803020104030203" pitchFamily="2" charset="-79"/>
              </a:rPr>
              <a:t> </a:t>
            </a:r>
            <a:r>
              <a:rPr lang="sv-SE" altLang="en-US" sz="1200" dirty="0" err="1">
                <a:solidFill>
                  <a:prstClr val="black"/>
                </a:solidFill>
                <a:cs typeface="Aharoni" panose="02010803020104030203" pitchFamily="2" charset="-79"/>
              </a:rPr>
              <a:t>sesuai</a:t>
            </a:r>
            <a:r>
              <a:rPr lang="sv-SE" altLang="en-US" sz="1200" dirty="0">
                <a:solidFill>
                  <a:prstClr val="black"/>
                </a:solidFill>
                <a:cs typeface="Aharoni" panose="02010803020104030203" pitchFamily="2" charset="-79"/>
              </a:rPr>
              <a:t> </a:t>
            </a:r>
            <a:r>
              <a:rPr lang="sv-SE" altLang="en-US" sz="1200" dirty="0" err="1">
                <a:solidFill>
                  <a:prstClr val="black"/>
                </a:solidFill>
                <a:cs typeface="Aharoni" panose="02010803020104030203" pitchFamily="2" charset="-79"/>
              </a:rPr>
              <a:t>dengan</a:t>
            </a:r>
            <a:r>
              <a:rPr lang="sv-SE" altLang="en-US" sz="1200" dirty="0">
                <a:solidFill>
                  <a:prstClr val="black"/>
                </a:solidFill>
                <a:cs typeface="Aharoni" panose="02010803020104030203" pitchFamily="2" charset="-79"/>
              </a:rPr>
              <a:t> </a:t>
            </a:r>
            <a:r>
              <a:rPr lang="sv-SE" altLang="en-US" sz="1200" dirty="0" err="1">
                <a:solidFill>
                  <a:prstClr val="black"/>
                </a:solidFill>
                <a:cs typeface="Aharoni" panose="02010803020104030203" pitchFamily="2" charset="-79"/>
              </a:rPr>
              <a:t>ketentuan</a:t>
            </a:r>
            <a:r>
              <a:rPr lang="sv-SE" altLang="en-US" sz="1200" dirty="0">
                <a:solidFill>
                  <a:prstClr val="black"/>
                </a:solidFill>
                <a:cs typeface="Aharoni" panose="02010803020104030203" pitchFamily="2" charset="-79"/>
              </a:rPr>
              <a:t> </a:t>
            </a:r>
            <a:r>
              <a:rPr lang="sv-SE" altLang="en-US" sz="1200" dirty="0" err="1">
                <a:solidFill>
                  <a:prstClr val="black"/>
                </a:solidFill>
                <a:cs typeface="Aharoni" panose="02010803020104030203" pitchFamily="2" charset="-79"/>
              </a:rPr>
              <a:t>peraturan</a:t>
            </a:r>
            <a:r>
              <a:rPr lang="sv-SE" altLang="en-US" sz="1200" dirty="0">
                <a:solidFill>
                  <a:prstClr val="black"/>
                </a:solidFill>
                <a:cs typeface="Aharoni" panose="02010803020104030203" pitchFamily="2" charset="-79"/>
              </a:rPr>
              <a:t> </a:t>
            </a:r>
            <a:r>
              <a:rPr lang="sv-SE" altLang="en-US" sz="1200" dirty="0" err="1">
                <a:solidFill>
                  <a:prstClr val="black"/>
                </a:solidFill>
                <a:cs typeface="Aharoni" panose="02010803020104030203" pitchFamily="2" charset="-79"/>
              </a:rPr>
              <a:t>perundang-undangan</a:t>
            </a:r>
            <a:r>
              <a:rPr lang="sv-SE" altLang="en-US" sz="1200" dirty="0">
                <a:solidFill>
                  <a:prstClr val="black"/>
                </a:solidFill>
                <a:cs typeface="Aharoni" panose="02010803020104030203" pitchFamily="2" charset="-79"/>
              </a:rPr>
              <a:t> yang </a:t>
            </a:r>
            <a:r>
              <a:rPr lang="sv-SE" altLang="en-US" sz="1200" dirty="0" err="1">
                <a:solidFill>
                  <a:prstClr val="black"/>
                </a:solidFill>
                <a:cs typeface="Aharoni" panose="02010803020104030203" pitchFamily="2" charset="-79"/>
              </a:rPr>
              <a:t>berlaku</a:t>
            </a:r>
            <a:r>
              <a:rPr lang="id-ID" altLang="en-US" sz="1200" dirty="0">
                <a:solidFill>
                  <a:prstClr val="black"/>
                </a:solidFill>
                <a:cs typeface="Aharoni" panose="02010803020104030203" pitchFamily="2" charset="-79"/>
              </a:rPr>
              <a:t>.</a:t>
            </a:r>
            <a:r>
              <a:rPr lang="en-US" altLang="en-US" sz="1200" dirty="0">
                <a:solidFill>
                  <a:prstClr val="black"/>
                </a:solidFill>
                <a:cs typeface="Aharoni" panose="02010803020104030203" pitchFamily="2" charset="-79"/>
              </a:rPr>
              <a:t> </a:t>
            </a:r>
            <a:endParaRPr lang="id-ID" altLang="en-US" sz="1200" dirty="0">
              <a:solidFill>
                <a:prstClr val="black"/>
              </a:solidFill>
              <a:cs typeface="Aharoni" panose="02010803020104030203" pitchFamily="2" charset="-79"/>
            </a:endParaRPr>
          </a:p>
        </p:txBody>
      </p:sp>
      <p:sp>
        <p:nvSpPr>
          <p:cNvPr id="6" name="Title 1"/>
          <p:cNvSpPr txBox="1"/>
          <p:nvPr/>
        </p:nvSpPr>
        <p:spPr bwMode="auto">
          <a:xfrm>
            <a:off x="3349578" y="347013"/>
            <a:ext cx="1839496" cy="344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6800" tIns="46800" rIns="46800" anchor="t"/>
          <a:lstStyle>
            <a:lvl1pPr algn="l" rtl="0" eaLnBrk="0" fontAlgn="base" hangingPunct="0">
              <a:spcBef>
                <a:spcPct val="0"/>
              </a:spcBef>
              <a:spcAft>
                <a:spcPct val="0"/>
              </a:spcAft>
              <a:defRPr sz="3800">
                <a:solidFill>
                  <a:schemeClr val="tx2"/>
                </a:solidFill>
                <a:latin typeface="Arial" panose="020B0604020202020204" pitchFamily="34" charset="0"/>
                <a:ea typeface="+mj-ea"/>
                <a:cs typeface="+mj-cs"/>
              </a:defRPr>
            </a:lvl1pPr>
            <a:lvl2pPr algn="l" rtl="0" eaLnBrk="0" fontAlgn="base" hangingPunct="0">
              <a:spcBef>
                <a:spcPct val="0"/>
              </a:spcBef>
              <a:spcAft>
                <a:spcPct val="0"/>
              </a:spcAft>
              <a:defRPr sz="3800">
                <a:solidFill>
                  <a:schemeClr val="tx2"/>
                </a:solidFill>
                <a:latin typeface="Arial" panose="020B0604020202020204" pitchFamily="34" charset="0"/>
                <a:cs typeface="Arial" panose="020B0604020202020204" pitchFamily="34" charset="0"/>
              </a:defRPr>
            </a:lvl2pPr>
            <a:lvl3pPr algn="l" rtl="0" eaLnBrk="0" fontAlgn="base" hangingPunct="0">
              <a:spcBef>
                <a:spcPct val="0"/>
              </a:spcBef>
              <a:spcAft>
                <a:spcPct val="0"/>
              </a:spcAft>
              <a:defRPr sz="3800">
                <a:solidFill>
                  <a:schemeClr val="tx2"/>
                </a:solidFill>
                <a:latin typeface="Arial" panose="020B0604020202020204" pitchFamily="34" charset="0"/>
                <a:cs typeface="Arial" panose="020B0604020202020204" pitchFamily="34" charset="0"/>
              </a:defRPr>
            </a:lvl3pPr>
            <a:lvl4pPr algn="l" rtl="0" eaLnBrk="0" fontAlgn="base" hangingPunct="0">
              <a:spcBef>
                <a:spcPct val="0"/>
              </a:spcBef>
              <a:spcAft>
                <a:spcPct val="0"/>
              </a:spcAft>
              <a:defRPr sz="3800">
                <a:solidFill>
                  <a:schemeClr val="tx2"/>
                </a:solidFill>
                <a:latin typeface="Arial" panose="020B0604020202020204" pitchFamily="34" charset="0"/>
                <a:cs typeface="Arial" panose="020B0604020202020204" pitchFamily="34" charset="0"/>
              </a:defRPr>
            </a:lvl4pPr>
            <a:lvl5pPr algn="l" rtl="0" eaLnBrk="0" fontAlgn="base" hangingPunct="0">
              <a:spcBef>
                <a:spcPct val="0"/>
              </a:spcBef>
              <a:spcAft>
                <a:spcPct val="0"/>
              </a:spcAft>
              <a:defRPr sz="3800">
                <a:solidFill>
                  <a:schemeClr val="tx2"/>
                </a:solidFill>
                <a:latin typeface="Arial" panose="020B0604020202020204" pitchFamily="34" charset="0"/>
                <a:cs typeface="Arial" panose="020B0604020202020204" pitchFamily="34" charset="0"/>
              </a:defRPr>
            </a:lvl5pPr>
            <a:lvl6pPr marL="457200" algn="l" rtl="0" fontAlgn="base">
              <a:spcBef>
                <a:spcPct val="0"/>
              </a:spcBef>
              <a:spcAft>
                <a:spcPct val="0"/>
              </a:spcAft>
              <a:defRPr sz="3800">
                <a:solidFill>
                  <a:schemeClr val="tx2"/>
                </a:solidFill>
                <a:latin typeface="Verdana" panose="020B0604030504040204" pitchFamily="34" charset="0"/>
                <a:cs typeface="Arial" panose="020B0604020202020204" pitchFamily="34" charset="0"/>
              </a:defRPr>
            </a:lvl6pPr>
            <a:lvl7pPr marL="914400" algn="l" rtl="0" fontAlgn="base">
              <a:spcBef>
                <a:spcPct val="0"/>
              </a:spcBef>
              <a:spcAft>
                <a:spcPct val="0"/>
              </a:spcAft>
              <a:defRPr sz="3800">
                <a:solidFill>
                  <a:schemeClr val="tx2"/>
                </a:solidFill>
                <a:latin typeface="Verdana" panose="020B0604030504040204" pitchFamily="34" charset="0"/>
                <a:cs typeface="Arial" panose="020B0604020202020204" pitchFamily="34" charset="0"/>
              </a:defRPr>
            </a:lvl7pPr>
            <a:lvl8pPr marL="1371600" algn="l" rtl="0" fontAlgn="base">
              <a:spcBef>
                <a:spcPct val="0"/>
              </a:spcBef>
              <a:spcAft>
                <a:spcPct val="0"/>
              </a:spcAft>
              <a:defRPr sz="3800">
                <a:solidFill>
                  <a:schemeClr val="tx2"/>
                </a:solidFill>
                <a:latin typeface="Verdana" panose="020B0604030504040204" pitchFamily="34" charset="0"/>
                <a:cs typeface="Arial" panose="020B0604020202020204" pitchFamily="34" charset="0"/>
              </a:defRPr>
            </a:lvl8pPr>
            <a:lvl9pPr marL="1828800" algn="l" rtl="0" fontAlgn="base">
              <a:spcBef>
                <a:spcPct val="0"/>
              </a:spcBef>
              <a:spcAft>
                <a:spcPct val="0"/>
              </a:spcAft>
              <a:defRPr sz="3800">
                <a:solidFill>
                  <a:schemeClr val="tx2"/>
                </a:solidFill>
                <a:latin typeface="Verdan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id-ID" altLang="en-US" sz="1400" b="0" i="0" u="none" strike="noStrike" kern="0" cap="none" spc="0" normalizeH="0" baseline="0" noProof="0" dirty="0">
                <a:ln>
                  <a:noFill/>
                </a:ln>
                <a:solidFill>
                  <a:srgbClr val="1B2253"/>
                </a:solidFill>
                <a:effectLst/>
                <a:uLnTx/>
                <a:uFillTx/>
                <a:latin typeface="+mn-lt"/>
                <a:cs typeface="Calibri" panose="020F0502020204030204" pitchFamily="34" charset="0"/>
              </a:rPr>
              <a:t>Keselarasan </a:t>
            </a:r>
            <a:r>
              <a:rPr kumimoji="0" lang="id-ID" altLang="en-US" sz="1400" b="0" i="1" u="none" strike="noStrike" kern="0" cap="none" spc="0" normalizeH="0" baseline="0" noProof="0" dirty="0">
                <a:ln>
                  <a:noFill/>
                </a:ln>
                <a:solidFill>
                  <a:srgbClr val="1B2253"/>
                </a:solidFill>
                <a:effectLst/>
                <a:uLnTx/>
                <a:uFillTx/>
                <a:latin typeface="+mn-lt"/>
                <a:cs typeface="Calibri" panose="020F0502020204030204" pitchFamily="34" charset="0"/>
              </a:rPr>
              <a:t>(</a:t>
            </a:r>
            <a:r>
              <a:rPr kumimoji="0" lang="id-ID" altLang="en-US" sz="1400" b="1" i="1" u="none" strike="noStrike" kern="0" cap="none" spc="0" normalizeH="0" baseline="0" noProof="0" dirty="0">
                <a:ln>
                  <a:noFill/>
                </a:ln>
                <a:solidFill>
                  <a:srgbClr val="1B2253"/>
                </a:solidFill>
                <a:effectLst/>
                <a:uLnTx/>
                <a:uFillTx/>
                <a:latin typeface="+mn-lt"/>
                <a:cs typeface="Calibri" panose="020F0502020204030204" pitchFamily="34" charset="0"/>
              </a:rPr>
              <a:t>Aligment</a:t>
            </a:r>
            <a:r>
              <a:rPr kumimoji="0" lang="id-ID" altLang="en-US" sz="1400" b="0" i="1" u="none" strike="noStrike" kern="0" cap="none" spc="0" normalizeH="0" baseline="0" noProof="0" dirty="0">
                <a:ln>
                  <a:noFill/>
                </a:ln>
                <a:solidFill>
                  <a:srgbClr val="1B2253"/>
                </a:solidFill>
                <a:effectLst/>
                <a:uLnTx/>
                <a:uFillTx/>
                <a:latin typeface="+mn-lt"/>
                <a:cs typeface="Calibri" panose="020F0502020204030204" pitchFamily="34" charset="0"/>
              </a:rPr>
              <a:t>)</a:t>
            </a:r>
          </a:p>
        </p:txBody>
      </p:sp>
      <p:grpSp>
        <p:nvGrpSpPr>
          <p:cNvPr id="7" name="Group 6"/>
          <p:cNvGrpSpPr/>
          <p:nvPr/>
        </p:nvGrpSpPr>
        <p:grpSpPr>
          <a:xfrm>
            <a:off x="3407483" y="662967"/>
            <a:ext cx="2092306" cy="4128804"/>
            <a:chOff x="2945028" y="1097719"/>
            <a:chExt cx="2092306" cy="4128804"/>
          </a:xfrm>
        </p:grpSpPr>
        <p:sp>
          <p:nvSpPr>
            <p:cNvPr id="8" name="Rectangle 7"/>
            <p:cNvSpPr/>
            <p:nvPr/>
          </p:nvSpPr>
          <p:spPr>
            <a:xfrm>
              <a:off x="2945029" y="4826413"/>
              <a:ext cx="1142342" cy="400110"/>
            </a:xfrm>
            <a:prstGeom prst="rect">
              <a:avLst/>
            </a:prstGeom>
            <a:solidFill>
              <a:schemeClr val="accent6">
                <a:lumMod val="40000"/>
                <a:lumOff val="60000"/>
              </a:schemeClr>
            </a:solidFill>
          </p:spPr>
          <p:txBody>
            <a:bodyPr wrap="square">
              <a:spAutoFit/>
            </a:bodyPr>
            <a:lstStyle/>
            <a:p>
              <a:pPr lvl="0" defTabSz="914400">
                <a:defRPr/>
              </a:pPr>
              <a:r>
                <a:rPr lang="id-ID" sz="1000" dirty="0"/>
                <a:t>Evaluasi</a:t>
              </a:r>
            </a:p>
            <a:p>
              <a:pPr lvl="0" defTabSz="914400">
                <a:defRPr/>
              </a:pPr>
              <a:r>
                <a:rPr lang="id-ID" sz="1000" dirty="0"/>
                <a:t>Kinerja</a:t>
              </a:r>
            </a:p>
          </p:txBody>
        </p:sp>
        <p:sp>
          <p:nvSpPr>
            <p:cNvPr id="9" name="Rectangle 8"/>
            <p:cNvSpPr/>
            <p:nvPr/>
          </p:nvSpPr>
          <p:spPr>
            <a:xfrm>
              <a:off x="2945028" y="2702463"/>
              <a:ext cx="1129998" cy="400110"/>
            </a:xfrm>
            <a:prstGeom prst="rect">
              <a:avLst/>
            </a:prstGeom>
            <a:solidFill>
              <a:schemeClr val="accent6">
                <a:lumMod val="40000"/>
                <a:lumOff val="60000"/>
              </a:schemeClr>
            </a:solidFill>
          </p:spPr>
          <p:txBody>
            <a:bodyPr wrap="square">
              <a:spAutoFit/>
            </a:bodyPr>
            <a:lstStyle/>
            <a:p>
              <a:pPr lvl="0" defTabSz="914400">
                <a:defRPr/>
              </a:pPr>
              <a:r>
                <a:rPr lang="id-ID" sz="1000" dirty="0"/>
                <a:t>Perjanjian Kinerja</a:t>
              </a:r>
            </a:p>
            <a:p>
              <a:pPr lvl="0" defTabSz="914400">
                <a:defRPr/>
              </a:pPr>
              <a:r>
                <a:rPr lang="id-ID" sz="1000" dirty="0"/>
                <a:t>DIPA </a:t>
              </a:r>
            </a:p>
          </p:txBody>
        </p:sp>
        <p:sp>
          <p:nvSpPr>
            <p:cNvPr id="10" name="Rectangle 9"/>
            <p:cNvSpPr/>
            <p:nvPr/>
          </p:nvSpPr>
          <p:spPr>
            <a:xfrm>
              <a:off x="2945029" y="3437383"/>
              <a:ext cx="1142342" cy="246221"/>
            </a:xfrm>
            <a:prstGeom prst="rect">
              <a:avLst/>
            </a:prstGeom>
            <a:solidFill>
              <a:schemeClr val="accent6">
                <a:lumMod val="40000"/>
                <a:lumOff val="60000"/>
              </a:schemeClr>
            </a:solidFill>
          </p:spPr>
          <p:txBody>
            <a:bodyPr wrap="square">
              <a:spAutoFit/>
            </a:bodyPr>
            <a:lstStyle/>
            <a:p>
              <a:pPr lvl="0" defTabSz="914400">
                <a:defRPr/>
              </a:pPr>
              <a:r>
                <a:rPr lang="id-ID" sz="1000" dirty="0"/>
                <a:t>Monev Berkala</a:t>
              </a:r>
            </a:p>
          </p:txBody>
        </p:sp>
        <p:sp>
          <p:nvSpPr>
            <p:cNvPr id="11" name="Rectangle 10"/>
            <p:cNvSpPr/>
            <p:nvPr/>
          </p:nvSpPr>
          <p:spPr>
            <a:xfrm>
              <a:off x="2945029" y="4190503"/>
              <a:ext cx="1142342" cy="400110"/>
            </a:xfrm>
            <a:prstGeom prst="rect">
              <a:avLst/>
            </a:prstGeom>
            <a:solidFill>
              <a:schemeClr val="accent6">
                <a:lumMod val="40000"/>
                <a:lumOff val="60000"/>
              </a:schemeClr>
            </a:solidFill>
          </p:spPr>
          <p:txBody>
            <a:bodyPr wrap="square">
              <a:spAutoFit/>
            </a:bodyPr>
            <a:lstStyle/>
            <a:p>
              <a:pPr lvl="0" defTabSz="914400">
                <a:defRPr/>
              </a:pPr>
              <a:r>
                <a:rPr lang="id-ID" sz="1000" dirty="0"/>
                <a:t>Laporan</a:t>
              </a:r>
            </a:p>
            <a:p>
              <a:pPr lvl="0" defTabSz="914400">
                <a:defRPr/>
              </a:pPr>
              <a:r>
                <a:rPr lang="id-ID" sz="1000" dirty="0"/>
                <a:t>Kinerja</a:t>
              </a:r>
            </a:p>
          </p:txBody>
        </p:sp>
        <p:sp>
          <p:nvSpPr>
            <p:cNvPr id="12" name="Rectangle 11"/>
            <p:cNvSpPr/>
            <p:nvPr/>
          </p:nvSpPr>
          <p:spPr>
            <a:xfrm>
              <a:off x="2945028" y="1945416"/>
              <a:ext cx="1129998" cy="400110"/>
            </a:xfrm>
            <a:prstGeom prst="rect">
              <a:avLst/>
            </a:prstGeom>
            <a:solidFill>
              <a:schemeClr val="accent6">
                <a:lumMod val="40000"/>
                <a:lumOff val="60000"/>
              </a:schemeClr>
            </a:solidFill>
          </p:spPr>
          <p:txBody>
            <a:bodyPr wrap="square">
              <a:spAutoFit/>
            </a:bodyPr>
            <a:lstStyle/>
            <a:p>
              <a:pPr lvl="0" defTabSz="914400">
                <a:defRPr/>
              </a:pPr>
              <a:r>
                <a:rPr lang="id-ID" sz="1000" dirty="0"/>
                <a:t>RKT, RKP/Renja, dan RKA</a:t>
              </a:r>
            </a:p>
          </p:txBody>
        </p:sp>
        <p:sp>
          <p:nvSpPr>
            <p:cNvPr id="13" name="Rectangle 12"/>
            <p:cNvSpPr/>
            <p:nvPr/>
          </p:nvSpPr>
          <p:spPr>
            <a:xfrm>
              <a:off x="2945030" y="1097719"/>
              <a:ext cx="1133156" cy="400110"/>
            </a:xfrm>
            <a:prstGeom prst="rect">
              <a:avLst/>
            </a:prstGeom>
            <a:solidFill>
              <a:schemeClr val="accent6">
                <a:lumMod val="40000"/>
                <a:lumOff val="60000"/>
              </a:schemeClr>
            </a:solidFill>
          </p:spPr>
          <p:txBody>
            <a:bodyPr wrap="square">
              <a:spAutoFit/>
            </a:bodyPr>
            <a:lstStyle/>
            <a:p>
              <a:pPr lvl="0" defTabSz="914400">
                <a:defRPr/>
              </a:pPr>
              <a:r>
                <a:rPr lang="id-ID" sz="1000" dirty="0"/>
                <a:t>RPJM</a:t>
              </a:r>
            </a:p>
            <a:p>
              <a:pPr lvl="0" defTabSz="914400">
                <a:defRPr/>
              </a:pPr>
              <a:r>
                <a:rPr lang="id-ID" sz="1000" dirty="0"/>
                <a:t>Renstra</a:t>
              </a:r>
            </a:p>
          </p:txBody>
        </p:sp>
        <p:sp>
          <p:nvSpPr>
            <p:cNvPr id="14" name="Rectangle 13"/>
            <p:cNvSpPr/>
            <p:nvPr/>
          </p:nvSpPr>
          <p:spPr>
            <a:xfrm>
              <a:off x="3904178" y="1560612"/>
              <a:ext cx="1133156" cy="460072"/>
            </a:xfrm>
            <a:prstGeom prst="rect">
              <a:avLst/>
            </a:prstGeom>
            <a:solidFill>
              <a:srgbClr val="DCE6FF"/>
            </a:solidFill>
            <a:ln>
              <a:noFill/>
            </a:ln>
          </p:spPr>
          <p:style>
            <a:lnRef idx="2">
              <a:schemeClr val="accent1">
                <a:shade val="50000"/>
              </a:schemeClr>
            </a:lnRef>
            <a:fillRef idx="1">
              <a:schemeClr val="accent1"/>
            </a:fillRef>
            <a:effectRef idx="0">
              <a:schemeClr val="accent1"/>
            </a:effectRef>
            <a:fontRef idx="minor">
              <a:schemeClr val="lt1"/>
            </a:fontRef>
          </p:style>
          <p:txBody>
            <a:bodyPr lIns="46800" rIns="46800" rtlCol="0" anchor="ctr"/>
            <a:lstStyle/>
            <a:p>
              <a:pPr lvl="0" algn="ctr" defTabSz="914400">
                <a:defRPr/>
              </a:pPr>
              <a:r>
                <a:rPr lang="id-ID" sz="1000" dirty="0">
                  <a:solidFill>
                    <a:prstClr val="black"/>
                  </a:solidFill>
                </a:rPr>
                <a:t>KINERJA YANG DIRENCANAKAN</a:t>
              </a:r>
            </a:p>
          </p:txBody>
        </p:sp>
        <p:cxnSp>
          <p:nvCxnSpPr>
            <p:cNvPr id="15" name="Straight Arrow Connector 14"/>
            <p:cNvCxnSpPr/>
            <p:nvPr/>
          </p:nvCxnSpPr>
          <p:spPr>
            <a:xfrm>
              <a:off x="4726621" y="2026830"/>
              <a:ext cx="0" cy="283142"/>
            </a:xfrm>
            <a:prstGeom prst="straightConnector1">
              <a:avLst/>
            </a:prstGeom>
            <a:ln w="38100">
              <a:solidFill>
                <a:srgbClr val="1B2253"/>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4229215" y="2016998"/>
              <a:ext cx="0" cy="295382"/>
            </a:xfrm>
            <a:prstGeom prst="straightConnector1">
              <a:avLst/>
            </a:prstGeom>
            <a:ln w="38100">
              <a:solidFill>
                <a:srgbClr val="0F5383"/>
              </a:solidFill>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4712514" y="2770044"/>
              <a:ext cx="0" cy="283142"/>
            </a:xfrm>
            <a:prstGeom prst="straightConnector1">
              <a:avLst/>
            </a:prstGeom>
            <a:ln w="38100">
              <a:solidFill>
                <a:srgbClr val="1B2253"/>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V="1">
              <a:off x="4215108" y="2760212"/>
              <a:ext cx="0" cy="295382"/>
            </a:xfrm>
            <a:prstGeom prst="straightConnector1">
              <a:avLst/>
            </a:prstGeom>
            <a:ln w="38100">
              <a:solidFill>
                <a:srgbClr val="0F5383"/>
              </a:solidFill>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4712514" y="3530257"/>
              <a:ext cx="0" cy="283142"/>
            </a:xfrm>
            <a:prstGeom prst="straightConnector1">
              <a:avLst/>
            </a:prstGeom>
            <a:ln w="38100">
              <a:solidFill>
                <a:srgbClr val="1B2253"/>
              </a:solidFill>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V="1">
              <a:off x="4215108" y="3520425"/>
              <a:ext cx="0" cy="295382"/>
            </a:xfrm>
            <a:prstGeom prst="straightConnector1">
              <a:avLst/>
            </a:prstGeom>
            <a:ln w="38100">
              <a:solidFill>
                <a:srgbClr val="0F5383"/>
              </a:solidFill>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4712514" y="4285711"/>
              <a:ext cx="0" cy="283142"/>
            </a:xfrm>
            <a:prstGeom prst="straightConnector1">
              <a:avLst/>
            </a:prstGeom>
            <a:ln w="38100">
              <a:solidFill>
                <a:srgbClr val="1B2253"/>
              </a:solidFill>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V="1">
              <a:off x="4215108" y="4275879"/>
              <a:ext cx="0" cy="295382"/>
            </a:xfrm>
            <a:prstGeom prst="straightConnector1">
              <a:avLst/>
            </a:prstGeom>
            <a:ln w="38100">
              <a:solidFill>
                <a:srgbClr val="0F5383"/>
              </a:solidFill>
              <a:tailEnd type="triangle"/>
            </a:ln>
          </p:spPr>
          <p:style>
            <a:lnRef idx="2">
              <a:schemeClr val="accent1"/>
            </a:lnRef>
            <a:fillRef idx="0">
              <a:schemeClr val="accent1"/>
            </a:fillRef>
            <a:effectRef idx="1">
              <a:schemeClr val="accent1"/>
            </a:effectRef>
            <a:fontRef idx="minor">
              <a:schemeClr val="tx1"/>
            </a:fontRef>
          </p:style>
        </p:cxnSp>
        <p:sp>
          <p:nvSpPr>
            <p:cNvPr id="23" name="Rectangle 22"/>
            <p:cNvSpPr/>
            <p:nvPr/>
          </p:nvSpPr>
          <p:spPr>
            <a:xfrm>
              <a:off x="3904178" y="2300140"/>
              <a:ext cx="1133156" cy="460072"/>
            </a:xfrm>
            <a:prstGeom prst="rect">
              <a:avLst/>
            </a:prstGeom>
            <a:solidFill>
              <a:srgbClr val="DCE6FF"/>
            </a:solidFill>
            <a:ln>
              <a:noFill/>
            </a:ln>
          </p:spPr>
          <p:style>
            <a:lnRef idx="2">
              <a:schemeClr val="accent1">
                <a:shade val="50000"/>
              </a:schemeClr>
            </a:lnRef>
            <a:fillRef idx="1">
              <a:schemeClr val="accent1"/>
            </a:fillRef>
            <a:effectRef idx="0">
              <a:schemeClr val="accent1"/>
            </a:effectRef>
            <a:fontRef idx="minor">
              <a:schemeClr val="lt1"/>
            </a:fontRef>
          </p:style>
          <p:txBody>
            <a:bodyPr lIns="46800" rIns="46800" rtlCol="0" anchor="ctr"/>
            <a:lstStyle/>
            <a:p>
              <a:pPr lvl="0" algn="ctr" defTabSz="914400">
                <a:defRPr/>
              </a:pPr>
              <a:r>
                <a:rPr lang="id-ID" sz="1000" dirty="0">
                  <a:solidFill>
                    <a:prstClr val="black"/>
                  </a:solidFill>
                </a:rPr>
                <a:t>KINERJA YANG DIPERJANJIKAN</a:t>
              </a:r>
            </a:p>
          </p:txBody>
        </p:sp>
        <p:sp>
          <p:nvSpPr>
            <p:cNvPr id="24" name="Rectangle 23"/>
            <p:cNvSpPr/>
            <p:nvPr/>
          </p:nvSpPr>
          <p:spPr>
            <a:xfrm>
              <a:off x="3904178" y="3060353"/>
              <a:ext cx="1133156" cy="460072"/>
            </a:xfrm>
            <a:prstGeom prst="rect">
              <a:avLst/>
            </a:prstGeom>
            <a:solidFill>
              <a:srgbClr val="DCE6FF"/>
            </a:solidFill>
            <a:ln>
              <a:noFill/>
            </a:ln>
          </p:spPr>
          <p:style>
            <a:lnRef idx="2">
              <a:schemeClr val="accent1">
                <a:shade val="50000"/>
              </a:schemeClr>
            </a:lnRef>
            <a:fillRef idx="1">
              <a:schemeClr val="accent1"/>
            </a:fillRef>
            <a:effectRef idx="0">
              <a:schemeClr val="accent1"/>
            </a:effectRef>
            <a:fontRef idx="minor">
              <a:schemeClr val="lt1"/>
            </a:fontRef>
          </p:style>
          <p:txBody>
            <a:bodyPr lIns="46800" rIns="46800" rtlCol="0" anchor="ctr"/>
            <a:lstStyle/>
            <a:p>
              <a:pPr lvl="0" algn="ctr" defTabSz="914400">
                <a:defRPr/>
              </a:pPr>
              <a:r>
                <a:rPr lang="id-ID" sz="1000" dirty="0">
                  <a:solidFill>
                    <a:prstClr val="black"/>
                  </a:solidFill>
                </a:rPr>
                <a:t>KINERJA YANG DILAKSANAKAN</a:t>
              </a:r>
            </a:p>
          </p:txBody>
        </p:sp>
        <p:sp>
          <p:nvSpPr>
            <p:cNvPr id="25" name="Rectangle 24"/>
            <p:cNvSpPr/>
            <p:nvPr/>
          </p:nvSpPr>
          <p:spPr>
            <a:xfrm>
              <a:off x="3904178" y="3815807"/>
              <a:ext cx="1133156" cy="460072"/>
            </a:xfrm>
            <a:prstGeom prst="rect">
              <a:avLst/>
            </a:prstGeom>
            <a:solidFill>
              <a:srgbClr val="DCE6FF"/>
            </a:solidFill>
            <a:ln>
              <a:noFill/>
            </a:ln>
          </p:spPr>
          <p:style>
            <a:lnRef idx="2">
              <a:schemeClr val="accent1">
                <a:shade val="50000"/>
              </a:schemeClr>
            </a:lnRef>
            <a:fillRef idx="1">
              <a:schemeClr val="accent1"/>
            </a:fillRef>
            <a:effectRef idx="0">
              <a:schemeClr val="accent1"/>
            </a:effectRef>
            <a:fontRef idx="minor">
              <a:schemeClr val="lt1"/>
            </a:fontRef>
          </p:style>
          <p:txBody>
            <a:bodyPr lIns="46800" rIns="46800" rtlCol="0" anchor="ctr"/>
            <a:lstStyle/>
            <a:p>
              <a:pPr lvl="0" algn="ctr" defTabSz="914400">
                <a:defRPr/>
              </a:pPr>
              <a:r>
                <a:rPr lang="id-ID" sz="1000" dirty="0">
                  <a:solidFill>
                    <a:prstClr val="black"/>
                  </a:solidFill>
                </a:rPr>
                <a:t>KINERJA YANG DILAPORKAN</a:t>
              </a:r>
            </a:p>
          </p:txBody>
        </p:sp>
        <p:sp>
          <p:nvSpPr>
            <p:cNvPr id="26" name="Rectangle 25"/>
            <p:cNvSpPr/>
            <p:nvPr/>
          </p:nvSpPr>
          <p:spPr>
            <a:xfrm>
              <a:off x="3904178" y="4571261"/>
              <a:ext cx="1133156" cy="460072"/>
            </a:xfrm>
            <a:prstGeom prst="rect">
              <a:avLst/>
            </a:prstGeom>
            <a:solidFill>
              <a:srgbClr val="DCE6FF"/>
            </a:solidFill>
            <a:ln>
              <a:noFill/>
            </a:ln>
          </p:spPr>
          <p:style>
            <a:lnRef idx="2">
              <a:schemeClr val="accent1">
                <a:shade val="50000"/>
              </a:schemeClr>
            </a:lnRef>
            <a:fillRef idx="1">
              <a:schemeClr val="accent1"/>
            </a:fillRef>
            <a:effectRef idx="0">
              <a:schemeClr val="accent1"/>
            </a:effectRef>
            <a:fontRef idx="minor">
              <a:schemeClr val="lt1"/>
            </a:fontRef>
          </p:style>
          <p:txBody>
            <a:bodyPr lIns="46800" rIns="46800" rtlCol="0" anchor="ctr"/>
            <a:lstStyle/>
            <a:p>
              <a:pPr lvl="0" algn="ctr" defTabSz="914400">
                <a:defRPr/>
              </a:pPr>
              <a:r>
                <a:rPr lang="id-ID" sz="1000" dirty="0">
                  <a:solidFill>
                    <a:prstClr val="black"/>
                  </a:solidFill>
                </a:rPr>
                <a:t>KINERJA YANG DIEVALUASI</a:t>
              </a:r>
            </a:p>
          </p:txBody>
        </p:sp>
      </p:grpSp>
      <p:sp>
        <p:nvSpPr>
          <p:cNvPr id="27" name="Chevron 26"/>
          <p:cNvSpPr/>
          <p:nvPr/>
        </p:nvSpPr>
        <p:spPr>
          <a:xfrm>
            <a:off x="5580655" y="1240755"/>
            <a:ext cx="294353" cy="46007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Rectangle 27"/>
          <p:cNvSpPr/>
          <p:nvPr/>
        </p:nvSpPr>
        <p:spPr>
          <a:xfrm>
            <a:off x="5959451" y="729286"/>
            <a:ext cx="1139272" cy="499367"/>
          </a:xfrm>
          <a:prstGeom prst="rect">
            <a:avLst/>
          </a:prstGeom>
        </p:spPr>
        <p:txBody>
          <a:bodyPr wrap="square" lIns="0" tIns="0" rIns="0" bIns="0">
            <a:spAutoFit/>
          </a:bodyPr>
          <a:lstStyle/>
          <a:p>
            <a:pPr defTabSz="914400">
              <a:lnSpc>
                <a:spcPct val="110000"/>
              </a:lnSpc>
              <a:buClr>
                <a:srgbClr val="A5A5A5"/>
              </a:buClr>
            </a:pPr>
            <a:r>
              <a:rPr lang="en-AU" sz="1000" i="1" dirty="0">
                <a:solidFill>
                  <a:prstClr val="black"/>
                </a:solidFill>
                <a:latin typeface="Calibri" panose="020F0502020204030204" pitchFamily="34" charset="0"/>
                <a:cs typeface="Calibri" panose="020F0502020204030204" pitchFamily="34" charset="0"/>
              </a:rPr>
              <a:t>Clarity about objectives</a:t>
            </a:r>
          </a:p>
          <a:p>
            <a:pPr marL="184150" lvl="1" indent="-184150" defTabSz="914400">
              <a:lnSpc>
                <a:spcPct val="110000"/>
              </a:lnSpc>
              <a:buClr>
                <a:srgbClr val="FF0000"/>
              </a:buClr>
              <a:buFont typeface="Wingdings" panose="05000000000000000000" pitchFamily="2" charset="2"/>
              <a:buChar char="ü"/>
            </a:pPr>
            <a:r>
              <a:rPr lang="en-AU" sz="1000" i="1" dirty="0">
                <a:solidFill>
                  <a:srgbClr val="FF0000"/>
                </a:solidFill>
                <a:latin typeface="Calibri" panose="020F0502020204030204" pitchFamily="34" charset="0"/>
                <a:cs typeface="Calibri" panose="020F0502020204030204" pitchFamily="34" charset="0"/>
              </a:rPr>
              <a:t>Outcomes</a:t>
            </a:r>
            <a:endParaRPr lang="id-ID" sz="1000" i="1" dirty="0">
              <a:solidFill>
                <a:srgbClr val="FF0000"/>
              </a:solidFill>
              <a:latin typeface="Calibri" panose="020F0502020204030204" pitchFamily="34" charset="0"/>
              <a:cs typeface="Calibri" panose="020F0502020204030204" pitchFamily="34" charset="0"/>
            </a:endParaRPr>
          </a:p>
        </p:txBody>
      </p:sp>
      <p:sp>
        <p:nvSpPr>
          <p:cNvPr id="29" name="Rectangle 28"/>
          <p:cNvSpPr/>
          <p:nvPr/>
        </p:nvSpPr>
        <p:spPr>
          <a:xfrm>
            <a:off x="5951247" y="1426438"/>
            <a:ext cx="1427898" cy="668645"/>
          </a:xfrm>
          <a:prstGeom prst="rect">
            <a:avLst/>
          </a:prstGeom>
        </p:spPr>
        <p:txBody>
          <a:bodyPr wrap="square" lIns="0" tIns="0" rIns="0" bIns="0">
            <a:spAutoFit/>
          </a:bodyPr>
          <a:lstStyle/>
          <a:p>
            <a:pPr marL="0" marR="0" lvl="0" indent="0" defTabSz="914400" rtl="0" eaLnBrk="1" fontAlgn="auto" latinLnBrk="0" hangingPunct="1">
              <a:lnSpc>
                <a:spcPct val="110000"/>
              </a:lnSpc>
              <a:spcBef>
                <a:spcPts val="0"/>
              </a:spcBef>
              <a:spcAft>
                <a:spcPts val="0"/>
              </a:spcAft>
              <a:buClr>
                <a:srgbClr val="A5A5A5"/>
              </a:buClr>
              <a:buSzTx/>
              <a:buFontTx/>
              <a:buNone/>
              <a:defRPr/>
            </a:pPr>
            <a:r>
              <a:rPr kumimoji="0" lang="en-AU" sz="10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Link between </a:t>
            </a:r>
            <a:r>
              <a:rPr kumimoji="0" lang="en-AU" sz="1000" b="0" i="1" u="none" strike="noStrike" kern="1200" cap="none" normalizeH="0" baseline="0" noProof="0" dirty="0">
                <a:ln>
                  <a:noFill/>
                </a:ln>
                <a:solidFill>
                  <a:prstClr val="black"/>
                </a:solidFill>
                <a:effectLst/>
                <a:uLnTx/>
                <a:uFillTx/>
                <a:latin typeface="Calibri" panose="020F0502020204030204" pitchFamily="34" charset="0"/>
                <a:cs typeface="Calibri" panose="020F0502020204030204" pitchFamily="34" charset="0"/>
              </a:rPr>
              <a:t>objectives</a:t>
            </a:r>
            <a:r>
              <a:rPr kumimoji="0" lang="en-AU" sz="10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and means</a:t>
            </a:r>
          </a:p>
          <a:p>
            <a:pPr marL="184150" marR="0" lvl="1" indent="-184150" defTabSz="914400" rtl="0" eaLnBrk="1" fontAlgn="auto" latinLnBrk="0" hangingPunct="1">
              <a:lnSpc>
                <a:spcPct val="110000"/>
              </a:lnSpc>
              <a:spcBef>
                <a:spcPts val="0"/>
              </a:spcBef>
              <a:spcAft>
                <a:spcPts val="0"/>
              </a:spcAft>
              <a:buClr>
                <a:srgbClr val="FF0000"/>
              </a:buClr>
              <a:buSzTx/>
              <a:buFont typeface="Wingdings" panose="05000000000000000000" pitchFamily="2" charset="2"/>
              <a:buChar char="ü"/>
              <a:defRPr/>
            </a:pPr>
            <a:r>
              <a:rPr kumimoji="0" lang="en-AU" sz="1000" b="0" i="1"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Outputs, </a:t>
            </a:r>
            <a:r>
              <a:rPr kumimoji="0" lang="id-ID" sz="1000" b="0" i="1"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processes and </a:t>
            </a:r>
            <a:r>
              <a:rPr kumimoji="0" lang="en-AU" sz="1000" b="0" i="1"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inputs </a:t>
            </a:r>
            <a:endParaRPr kumimoji="0" lang="id-ID" sz="1000" b="0" i="1"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30" name="Rectangle 29"/>
          <p:cNvSpPr/>
          <p:nvPr/>
        </p:nvSpPr>
        <p:spPr>
          <a:xfrm>
            <a:off x="5990897" y="2277389"/>
            <a:ext cx="1360483" cy="499367"/>
          </a:xfrm>
          <a:prstGeom prst="rect">
            <a:avLst/>
          </a:prstGeom>
        </p:spPr>
        <p:txBody>
          <a:bodyPr wrap="square" lIns="0" tIns="0" rIns="0" bIns="0">
            <a:spAutoFit/>
          </a:bodyPr>
          <a:lstStyle/>
          <a:p>
            <a:pPr marL="0" marR="0" lvl="0" indent="0" defTabSz="914400" rtl="0" eaLnBrk="1" fontAlgn="auto" latinLnBrk="0" hangingPunct="1">
              <a:lnSpc>
                <a:spcPct val="110000"/>
              </a:lnSpc>
              <a:spcBef>
                <a:spcPts val="0"/>
              </a:spcBef>
              <a:spcAft>
                <a:spcPts val="0"/>
              </a:spcAft>
              <a:buClr>
                <a:srgbClr val="A5A5A5"/>
              </a:buClr>
              <a:buSzTx/>
              <a:buFontTx/>
              <a:buNone/>
              <a:defRPr/>
            </a:pPr>
            <a:r>
              <a:rPr kumimoji="0" lang="en-AU" sz="10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Information on results</a:t>
            </a:r>
          </a:p>
          <a:p>
            <a:pPr marL="184150" marR="0" lvl="1" indent="-184150" defTabSz="914400" rtl="0" eaLnBrk="1" fontAlgn="auto" latinLnBrk="0" hangingPunct="1">
              <a:lnSpc>
                <a:spcPct val="110000"/>
              </a:lnSpc>
              <a:spcBef>
                <a:spcPts val="0"/>
              </a:spcBef>
              <a:spcAft>
                <a:spcPts val="0"/>
              </a:spcAft>
              <a:buClr>
                <a:srgbClr val="FF0000"/>
              </a:buClr>
              <a:buSzTx/>
              <a:buFont typeface="Wingdings" panose="05000000000000000000" pitchFamily="2" charset="2"/>
              <a:buChar char="ü"/>
              <a:defRPr/>
            </a:pPr>
            <a:r>
              <a:rPr kumimoji="0" lang="en-AU" sz="1000" b="0" i="1"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Performance indicators</a:t>
            </a:r>
            <a:r>
              <a:rPr kumimoji="0" lang="id-ID" sz="1000" b="0" i="1"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SMART</a:t>
            </a:r>
          </a:p>
        </p:txBody>
      </p:sp>
      <p:sp>
        <p:nvSpPr>
          <p:cNvPr id="31" name="Rectangle 30"/>
          <p:cNvSpPr/>
          <p:nvPr/>
        </p:nvSpPr>
        <p:spPr>
          <a:xfrm>
            <a:off x="5951247" y="2944924"/>
            <a:ext cx="1081559" cy="499367"/>
          </a:xfrm>
          <a:prstGeom prst="rect">
            <a:avLst/>
          </a:prstGeom>
        </p:spPr>
        <p:txBody>
          <a:bodyPr wrap="square" lIns="0" tIns="0" rIns="0" bIns="0">
            <a:spAutoFit/>
          </a:bodyPr>
          <a:lstStyle/>
          <a:p>
            <a:pPr marL="514350" marR="0" lvl="0" indent="-514350" defTabSz="914400" rtl="0" eaLnBrk="1" fontAlgn="auto" latinLnBrk="0" hangingPunct="1">
              <a:lnSpc>
                <a:spcPct val="110000"/>
              </a:lnSpc>
              <a:spcBef>
                <a:spcPts val="0"/>
              </a:spcBef>
              <a:spcAft>
                <a:spcPts val="0"/>
              </a:spcAft>
              <a:buClr>
                <a:srgbClr val="A5A5A5"/>
              </a:buClr>
              <a:buSzTx/>
              <a:buFontTx/>
              <a:buNone/>
              <a:defRPr/>
            </a:pPr>
            <a:r>
              <a:rPr kumimoji="0" lang="en-AU" sz="10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Targets for results</a:t>
            </a:r>
            <a:endParaRPr kumimoji="0" lang="id-ID" sz="10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184150" marR="0" lvl="1" indent="-184150" defTabSz="914400" rtl="0" eaLnBrk="1" fontAlgn="auto" latinLnBrk="0" hangingPunct="1">
              <a:lnSpc>
                <a:spcPct val="110000"/>
              </a:lnSpc>
              <a:spcBef>
                <a:spcPts val="0"/>
              </a:spcBef>
              <a:spcAft>
                <a:spcPts val="0"/>
              </a:spcAft>
              <a:buClr>
                <a:srgbClr val="A5A5A5"/>
              </a:buClr>
              <a:buSzTx/>
              <a:buFont typeface="Wingdings" panose="05000000000000000000" pitchFamily="2" charset="2"/>
              <a:buChar char="ü"/>
              <a:defRPr/>
            </a:pPr>
            <a:r>
              <a:rPr kumimoji="0" lang="id-ID" sz="1000" b="0" i="1"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Measurable</a:t>
            </a:r>
            <a:r>
              <a:rPr kumimoji="0" lang="id-ID" sz="1000" b="0" i="1"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&amp; </a:t>
            </a:r>
            <a:r>
              <a:rPr kumimoji="0" lang="id-ID" sz="1000" b="0" i="1"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Logic</a:t>
            </a:r>
            <a:endParaRPr kumimoji="0" lang="id-ID" sz="1000" b="0" i="1"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32" name="Slide Number Placeholder 2"/>
          <p:cNvSpPr>
            <a:spLocks noGrp="1"/>
          </p:cNvSpPr>
          <p:nvPr/>
        </p:nvSpPr>
        <p:spPr>
          <a:xfrm>
            <a:off x="7113270" y="5006975"/>
            <a:ext cx="446405" cy="251460"/>
          </a:xfrm>
          <a:prstGeom prst="rect">
            <a:avLst/>
          </a:prstGeom>
          <a:solidFill>
            <a:srgbClr val="F9BE19"/>
          </a:solid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defRPr/>
            </a:pPr>
            <a:r>
              <a:rPr lang="id-ID" b="1" dirty="0">
                <a:solidFill>
                  <a:schemeClr val="tx1"/>
                </a:solidFill>
                <a:latin typeface="Calibri" panose="020F0502020204030204"/>
              </a:rPr>
              <a:t>6</a:t>
            </a:r>
            <a:endParaRPr kumimoji="0" lang="en-US" sz="1200" b="1"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74512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200530108"/>
              </p:ext>
            </p:extLst>
          </p:nvPr>
        </p:nvGraphicFramePr>
        <p:xfrm>
          <a:off x="255805" y="951931"/>
          <a:ext cx="6940069" cy="2977043"/>
        </p:xfrm>
        <a:graphic>
          <a:graphicData uri="http://schemas.openxmlformats.org/drawingml/2006/table">
            <a:tbl>
              <a:tblPr firstRow="1" bandRow="1">
                <a:tableStyleId>{6E25E649-3F16-4E02-A733-19D2CDBF48F0}</a:tableStyleId>
              </a:tblPr>
              <a:tblGrid>
                <a:gridCol w="332794">
                  <a:extLst>
                    <a:ext uri="{9D8B030D-6E8A-4147-A177-3AD203B41FA5}">
                      <a16:colId xmlns:a16="http://schemas.microsoft.com/office/drawing/2014/main" val="20000"/>
                    </a:ext>
                  </a:extLst>
                </a:gridCol>
                <a:gridCol w="1138416">
                  <a:extLst>
                    <a:ext uri="{9D8B030D-6E8A-4147-A177-3AD203B41FA5}">
                      <a16:colId xmlns:a16="http://schemas.microsoft.com/office/drawing/2014/main" val="20001"/>
                    </a:ext>
                  </a:extLst>
                </a:gridCol>
                <a:gridCol w="1361634">
                  <a:extLst>
                    <a:ext uri="{9D8B030D-6E8A-4147-A177-3AD203B41FA5}">
                      <a16:colId xmlns:a16="http://schemas.microsoft.com/office/drawing/2014/main" val="20002"/>
                    </a:ext>
                  </a:extLst>
                </a:gridCol>
                <a:gridCol w="4107225">
                  <a:extLst>
                    <a:ext uri="{9D8B030D-6E8A-4147-A177-3AD203B41FA5}">
                      <a16:colId xmlns:a16="http://schemas.microsoft.com/office/drawing/2014/main" val="20003"/>
                    </a:ext>
                  </a:extLst>
                </a:gridCol>
              </a:tblGrid>
              <a:tr h="276834">
                <a:tc>
                  <a:txBody>
                    <a:bodyPr/>
                    <a:lstStyle/>
                    <a:p>
                      <a:pPr algn="ctr">
                        <a:lnSpc>
                          <a:spcPct val="107000"/>
                        </a:lnSpc>
                        <a:spcAft>
                          <a:spcPts val="0"/>
                        </a:spcAft>
                      </a:pPr>
                      <a:r>
                        <a:rPr lang="en-ID" sz="800" dirty="0">
                          <a:effectLst/>
                          <a:latin typeface="+mn-lt"/>
                        </a:rPr>
                        <a:t>NO</a:t>
                      </a:r>
                      <a:endParaRPr lang="en-US" sz="800" dirty="0">
                        <a:effectLst/>
                        <a:latin typeface="+mn-lt"/>
                        <a:ea typeface="Calibri"/>
                        <a:cs typeface="Times New Roman"/>
                      </a:endParaRPr>
                    </a:p>
                  </a:txBody>
                  <a:tcPr marL="25227" marR="252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lnSpc>
                          <a:spcPct val="107000"/>
                        </a:lnSpc>
                        <a:spcAft>
                          <a:spcPts val="0"/>
                        </a:spcAft>
                      </a:pPr>
                      <a:r>
                        <a:rPr lang="en-ID" sz="800" dirty="0">
                          <a:effectLst/>
                          <a:latin typeface="+mn-lt"/>
                        </a:rPr>
                        <a:t>SASARAN KEGIATAN</a:t>
                      </a:r>
                      <a:endParaRPr lang="en-US" sz="800" dirty="0">
                        <a:effectLst/>
                        <a:latin typeface="+mn-lt"/>
                        <a:ea typeface="Calibri"/>
                        <a:cs typeface="Times New Roman"/>
                      </a:endParaRPr>
                    </a:p>
                  </a:txBody>
                  <a:tcPr marL="25227" marR="252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lnSpc>
                          <a:spcPct val="107000"/>
                        </a:lnSpc>
                        <a:spcAft>
                          <a:spcPts val="0"/>
                        </a:spcAft>
                      </a:pPr>
                      <a:r>
                        <a:rPr lang="en-ID" sz="800" dirty="0">
                          <a:effectLst/>
                          <a:latin typeface="+mn-lt"/>
                        </a:rPr>
                        <a:t>INDIKATOR </a:t>
                      </a:r>
                    </a:p>
                    <a:p>
                      <a:pPr algn="ctr">
                        <a:lnSpc>
                          <a:spcPct val="107000"/>
                        </a:lnSpc>
                        <a:spcAft>
                          <a:spcPts val="0"/>
                        </a:spcAft>
                      </a:pPr>
                      <a:r>
                        <a:rPr lang="en-ID" sz="800" dirty="0">
                          <a:effectLst/>
                          <a:latin typeface="+mn-lt"/>
                        </a:rPr>
                        <a:t>KINERJA KEGIATAN</a:t>
                      </a:r>
                      <a:endParaRPr lang="en-US" sz="800" dirty="0">
                        <a:effectLst/>
                        <a:latin typeface="+mn-lt"/>
                        <a:ea typeface="Calibri"/>
                        <a:cs typeface="Times New Roman"/>
                      </a:endParaRPr>
                    </a:p>
                  </a:txBody>
                  <a:tcPr marL="25227" marR="252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lnSpc>
                          <a:spcPct val="107000"/>
                        </a:lnSpc>
                        <a:spcAft>
                          <a:spcPts val="0"/>
                        </a:spcAft>
                      </a:pPr>
                      <a:r>
                        <a:rPr lang="en-ID" sz="800" dirty="0">
                          <a:effectLst/>
                          <a:latin typeface="+mn-lt"/>
                        </a:rPr>
                        <a:t>TATA CARA PERHITUNGAN</a:t>
                      </a:r>
                      <a:endParaRPr lang="en-US" sz="800" dirty="0">
                        <a:effectLst/>
                        <a:latin typeface="+mn-lt"/>
                        <a:ea typeface="Calibri"/>
                        <a:cs typeface="Times New Roman"/>
                      </a:endParaRPr>
                    </a:p>
                  </a:txBody>
                  <a:tcPr marL="25227" marR="252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10000"/>
                  </a:ext>
                </a:extLst>
              </a:tr>
              <a:tr h="1025904">
                <a:tc rowSpan="2">
                  <a:txBody>
                    <a:bodyPr/>
                    <a:lstStyle/>
                    <a:p>
                      <a:pPr algn="ctr">
                        <a:lnSpc>
                          <a:spcPct val="115000"/>
                        </a:lnSpc>
                        <a:spcAft>
                          <a:spcPts val="0"/>
                        </a:spcAft>
                        <a:tabLst>
                          <a:tab pos="4229100" algn="l"/>
                          <a:tab pos="4457700" algn="l"/>
                        </a:tabLst>
                      </a:pPr>
                      <a:endParaRPr lang="en-US" sz="800" dirty="0">
                        <a:effectLst/>
                        <a:latin typeface="+mn-lt"/>
                        <a:ea typeface="Calibri"/>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lnSpc>
                          <a:spcPct val="115000"/>
                        </a:lnSpc>
                        <a:spcAft>
                          <a:spcPts val="0"/>
                        </a:spcAft>
                        <a:tabLst>
                          <a:tab pos="4229100" algn="l"/>
                          <a:tab pos="4457700" algn="l"/>
                        </a:tabLst>
                      </a:pPr>
                      <a:r>
                        <a:rPr lang="id-ID" sz="800" dirty="0">
                          <a:effectLst/>
                          <a:latin typeface="+mn-lt"/>
                        </a:rPr>
                        <a:t>Terwujudnya GOOD GOVERNANCE dan CLEAN GOVERNMENT di Lingkungan Direktorat Sarana Perkeretaapian</a:t>
                      </a:r>
                      <a:endParaRPr lang="en-US" sz="800" dirty="0">
                        <a:effectLst/>
                        <a:latin typeface="+mn-lt"/>
                        <a:ea typeface="Calibri"/>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pPr>
                      <a:r>
                        <a:rPr lang="sv-SE" sz="800" dirty="0">
                          <a:effectLst/>
                          <a:latin typeface="+mn-lt"/>
                          <a:ea typeface="Times New Roman"/>
                          <a:cs typeface="Times New Roman"/>
                        </a:rPr>
                        <a:t>Persentase Kualitas Pelaksanaan Anggaran bidang </a:t>
                      </a:r>
                      <a:r>
                        <a:rPr lang="id-ID" sz="800" dirty="0">
                          <a:effectLst/>
                          <a:latin typeface="+mn-lt"/>
                        </a:rPr>
                        <a:t>sarana perkeretaapian</a:t>
                      </a:r>
                      <a:endParaRPr lang="en-US" sz="800" dirty="0">
                        <a:effectLst/>
                        <a:latin typeface="+mn-lt"/>
                        <a:ea typeface="Times New Roman"/>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15000"/>
                        </a:lnSpc>
                        <a:spcAft>
                          <a:spcPts val="0"/>
                        </a:spcAft>
                      </a:pPr>
                      <a:r>
                        <a:rPr lang="nn-NO" sz="800" dirty="0">
                          <a:effectLst/>
                          <a:latin typeface="+mn-lt"/>
                        </a:rPr>
                        <a:t>Jumlah persentase realisasi penyerapan anggaran dengan bobot 50% dengan jumlah capaian kinerja output dengan bobot 50%</a:t>
                      </a:r>
                    </a:p>
                    <a:p>
                      <a:pPr>
                        <a:lnSpc>
                          <a:spcPct val="115000"/>
                        </a:lnSpc>
                        <a:spcAft>
                          <a:spcPts val="0"/>
                        </a:spcAft>
                      </a:pPr>
                      <a:endParaRPr lang="nn-NO" sz="800" dirty="0">
                        <a:effectLst/>
                        <a:latin typeface="+mn-lt"/>
                      </a:endParaRPr>
                    </a:p>
                    <a:p>
                      <a:pPr>
                        <a:lnSpc>
                          <a:spcPct val="115000"/>
                        </a:lnSpc>
                        <a:spcAft>
                          <a:spcPts val="0"/>
                        </a:spcAft>
                      </a:pPr>
                      <a:endParaRPr lang="nn-NO" sz="800" dirty="0">
                        <a:effectLst/>
                        <a:latin typeface="+mn-lt"/>
                      </a:endParaRPr>
                    </a:p>
                    <a:p>
                      <a:pPr>
                        <a:lnSpc>
                          <a:spcPct val="115000"/>
                        </a:lnSpc>
                        <a:spcAft>
                          <a:spcPts val="0"/>
                        </a:spcAft>
                      </a:pPr>
                      <a:endParaRPr lang="nn-NO" sz="800" dirty="0">
                        <a:effectLst/>
                        <a:latin typeface="+mn-lt"/>
                      </a:endParaRPr>
                    </a:p>
                    <a:p>
                      <a:pPr>
                        <a:lnSpc>
                          <a:spcPct val="115000"/>
                        </a:lnSpc>
                        <a:spcAft>
                          <a:spcPts val="0"/>
                        </a:spcAft>
                      </a:pPr>
                      <a:r>
                        <a:rPr lang="nn-NO" sz="800" dirty="0">
                          <a:effectLst/>
                          <a:latin typeface="+mn-lt"/>
                        </a:rPr>
                        <a:t>Persentase realisasi penyeraan anggaran :</a:t>
                      </a:r>
                    </a:p>
                    <a:p>
                      <a:pPr>
                        <a:lnSpc>
                          <a:spcPct val="115000"/>
                        </a:lnSpc>
                        <a:spcAft>
                          <a:spcPts val="0"/>
                        </a:spcAft>
                      </a:pPr>
                      <a:endParaRPr lang="nn-NO" sz="800" dirty="0">
                        <a:effectLst/>
                        <a:latin typeface="+mn-lt"/>
                      </a:endParaRPr>
                    </a:p>
                    <a:p>
                      <a:pPr>
                        <a:lnSpc>
                          <a:spcPct val="115000"/>
                        </a:lnSpc>
                        <a:spcAft>
                          <a:spcPts val="0"/>
                        </a:spcAft>
                      </a:pPr>
                      <a:endParaRPr lang="nn-NO" sz="800" dirty="0">
                        <a:effectLst/>
                        <a:latin typeface="+mn-lt"/>
                      </a:endParaRPr>
                    </a:p>
                    <a:p>
                      <a:pPr>
                        <a:lnSpc>
                          <a:spcPct val="115000"/>
                        </a:lnSpc>
                        <a:spcAft>
                          <a:spcPts val="0"/>
                        </a:spcAft>
                      </a:pPr>
                      <a:r>
                        <a:rPr lang="nn-NO" sz="800" dirty="0">
                          <a:effectLst/>
                          <a:latin typeface="+mn-lt"/>
                        </a:rPr>
                        <a:t>Persentase realisasi capaian kinerja output</a:t>
                      </a:r>
                    </a:p>
                    <a:p>
                      <a:pPr>
                        <a:lnSpc>
                          <a:spcPct val="115000"/>
                        </a:lnSpc>
                        <a:spcAft>
                          <a:spcPts val="0"/>
                        </a:spcAft>
                      </a:pPr>
                      <a:endParaRPr lang="nn-NO" sz="800" dirty="0">
                        <a:effectLst/>
                        <a:latin typeface="+mn-lt"/>
                      </a:endParaRPr>
                    </a:p>
                    <a:p>
                      <a:pPr>
                        <a:lnSpc>
                          <a:spcPct val="115000"/>
                        </a:lnSpc>
                        <a:spcAft>
                          <a:spcPts val="0"/>
                        </a:spcAft>
                      </a:pPr>
                      <a:endParaRPr lang="id-ID" sz="800" dirty="0">
                        <a:effectLst/>
                        <a:latin typeface="+mn-lt"/>
                      </a:endParaRPr>
                    </a:p>
                    <a:p>
                      <a:pPr>
                        <a:lnSpc>
                          <a:spcPct val="115000"/>
                        </a:lnSpc>
                        <a:spcAft>
                          <a:spcPts val="0"/>
                        </a:spcAft>
                      </a:pPr>
                      <a:endParaRPr lang="nn-NO" sz="800" dirty="0">
                        <a:effectLst/>
                        <a:latin typeface="+mn-lt"/>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025904">
                <a:tc vMerge="1">
                  <a:txBody>
                    <a:bodyPr/>
                    <a:lstStyle/>
                    <a:p>
                      <a:pPr algn="ctr">
                        <a:lnSpc>
                          <a:spcPct val="115000"/>
                        </a:lnSpc>
                        <a:spcAft>
                          <a:spcPts val="0"/>
                        </a:spcAft>
                        <a:tabLst>
                          <a:tab pos="4229100" algn="l"/>
                          <a:tab pos="4457700" algn="l"/>
                        </a:tabLst>
                      </a:pPr>
                      <a:endParaRPr lang="en-US" sz="700" dirty="0">
                        <a:effectLst/>
                        <a:latin typeface="Calibri"/>
                        <a:ea typeface="Calibri"/>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lnSpc>
                          <a:spcPct val="115000"/>
                        </a:lnSpc>
                        <a:spcAft>
                          <a:spcPts val="0"/>
                        </a:spcAft>
                        <a:tabLst>
                          <a:tab pos="4229100" algn="l"/>
                          <a:tab pos="4457700" algn="l"/>
                        </a:tabLst>
                      </a:pPr>
                      <a:endParaRPr lang="en-US" sz="1200" dirty="0">
                        <a:effectLst/>
                        <a:latin typeface="Calibri"/>
                        <a:ea typeface="Calibri"/>
                        <a:cs typeface="Times New Roman"/>
                      </a:endParaRPr>
                    </a:p>
                  </a:txBody>
                  <a:tcPr marL="40686" marR="4068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pPr>
                      <a:r>
                        <a:rPr lang="sv-SE" sz="800" dirty="0">
                          <a:effectLst/>
                          <a:latin typeface="+mn-lt"/>
                          <a:ea typeface="Times New Roman"/>
                          <a:cs typeface="Times New Roman"/>
                        </a:rPr>
                        <a:t>Persentase Realisasi Pendapatan Negara Bukan Pajak (PNBP) bidang </a:t>
                      </a:r>
                      <a:r>
                        <a:rPr lang="id-ID" sz="800" dirty="0">
                          <a:effectLst/>
                          <a:latin typeface="+mn-lt"/>
                        </a:rPr>
                        <a:t>sarana perkeretaapian</a:t>
                      </a:r>
                      <a:endParaRPr lang="en-US" sz="800" dirty="0">
                        <a:effectLst/>
                        <a:latin typeface="+mn-lt"/>
                        <a:ea typeface="Times New Roman"/>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15000"/>
                        </a:lnSpc>
                        <a:spcAft>
                          <a:spcPts val="0"/>
                        </a:spcAft>
                      </a:pPr>
                      <a:r>
                        <a:rPr lang="en-US" sz="800" dirty="0" err="1">
                          <a:effectLst/>
                          <a:latin typeface="+mn-lt"/>
                          <a:ea typeface="Times New Roman"/>
                          <a:cs typeface="Times New Roman"/>
                        </a:rPr>
                        <a:t>Perbandingan</a:t>
                      </a:r>
                      <a:r>
                        <a:rPr lang="en-US" sz="800" dirty="0">
                          <a:effectLst/>
                          <a:latin typeface="+mn-lt"/>
                          <a:ea typeface="Times New Roman"/>
                          <a:cs typeface="Times New Roman"/>
                        </a:rPr>
                        <a:t> </a:t>
                      </a:r>
                      <a:r>
                        <a:rPr lang="en-US" sz="800" dirty="0" err="1">
                          <a:effectLst/>
                          <a:latin typeface="+mn-lt"/>
                          <a:ea typeface="Times New Roman"/>
                          <a:cs typeface="Times New Roman"/>
                        </a:rPr>
                        <a:t>antara</a:t>
                      </a:r>
                      <a:r>
                        <a:rPr lang="en-US" sz="800" dirty="0">
                          <a:effectLst/>
                          <a:latin typeface="+mn-lt"/>
                          <a:ea typeface="Times New Roman"/>
                          <a:cs typeface="Times New Roman"/>
                        </a:rPr>
                        <a:t> </a:t>
                      </a:r>
                      <a:r>
                        <a:rPr lang="en-US" sz="800" dirty="0" err="1">
                          <a:effectLst/>
                          <a:latin typeface="+mn-lt"/>
                          <a:ea typeface="Times New Roman"/>
                          <a:cs typeface="Times New Roman"/>
                        </a:rPr>
                        <a:t>realisasi</a:t>
                      </a:r>
                      <a:r>
                        <a:rPr lang="en-US" sz="800" dirty="0">
                          <a:effectLst/>
                          <a:latin typeface="+mn-lt"/>
                          <a:ea typeface="Times New Roman"/>
                          <a:cs typeface="Times New Roman"/>
                        </a:rPr>
                        <a:t> </a:t>
                      </a:r>
                      <a:r>
                        <a:rPr lang="en-US" sz="800" dirty="0" err="1">
                          <a:effectLst/>
                          <a:latin typeface="+mn-lt"/>
                          <a:ea typeface="Times New Roman"/>
                          <a:cs typeface="Times New Roman"/>
                        </a:rPr>
                        <a:t>penerimaan</a:t>
                      </a:r>
                      <a:r>
                        <a:rPr lang="en-US" sz="800" dirty="0">
                          <a:effectLst/>
                          <a:latin typeface="+mn-lt"/>
                          <a:ea typeface="Times New Roman"/>
                          <a:cs typeface="Times New Roman"/>
                        </a:rPr>
                        <a:t> PNBP </a:t>
                      </a:r>
                      <a:r>
                        <a:rPr lang="en-US" sz="800" dirty="0" err="1">
                          <a:effectLst/>
                          <a:latin typeface="+mn-lt"/>
                          <a:ea typeface="Times New Roman"/>
                          <a:cs typeface="Times New Roman"/>
                        </a:rPr>
                        <a:t>dengan</a:t>
                      </a:r>
                      <a:r>
                        <a:rPr lang="en-US" sz="800" dirty="0">
                          <a:effectLst/>
                          <a:latin typeface="+mn-lt"/>
                          <a:ea typeface="Times New Roman"/>
                          <a:cs typeface="Times New Roman"/>
                        </a:rPr>
                        <a:t> target </a:t>
                      </a:r>
                      <a:r>
                        <a:rPr lang="en-US" sz="800" dirty="0" err="1">
                          <a:effectLst/>
                          <a:latin typeface="+mn-lt"/>
                          <a:ea typeface="Times New Roman"/>
                          <a:cs typeface="Times New Roman"/>
                        </a:rPr>
                        <a:t>pada</a:t>
                      </a:r>
                      <a:r>
                        <a:rPr lang="en-US" sz="800" dirty="0">
                          <a:effectLst/>
                          <a:latin typeface="+mn-lt"/>
                          <a:ea typeface="Times New Roman"/>
                          <a:cs typeface="Times New Roman"/>
                        </a:rPr>
                        <a:t> </a:t>
                      </a:r>
                      <a:r>
                        <a:rPr lang="en-US" sz="800" dirty="0" err="1">
                          <a:effectLst/>
                          <a:latin typeface="+mn-lt"/>
                          <a:ea typeface="Times New Roman"/>
                          <a:cs typeface="Times New Roman"/>
                        </a:rPr>
                        <a:t>tahun</a:t>
                      </a:r>
                      <a:r>
                        <a:rPr lang="en-US" sz="800" dirty="0">
                          <a:effectLst/>
                          <a:latin typeface="+mn-lt"/>
                          <a:ea typeface="Times New Roman"/>
                          <a:cs typeface="Times New Roman"/>
                        </a:rPr>
                        <a:t> </a:t>
                      </a:r>
                      <a:r>
                        <a:rPr lang="en-US" sz="800" dirty="0" err="1">
                          <a:effectLst/>
                          <a:latin typeface="+mn-lt"/>
                          <a:ea typeface="Times New Roman"/>
                          <a:cs typeface="Times New Roman"/>
                        </a:rPr>
                        <a:t>berjalan</a:t>
                      </a:r>
                      <a:r>
                        <a:rPr lang="en-US" sz="800" dirty="0">
                          <a:effectLst/>
                          <a:latin typeface="+mn-lt"/>
                          <a:ea typeface="Times New Roman"/>
                          <a:cs typeface="Times New Roman"/>
                        </a:rPr>
                        <a:t> </a:t>
                      </a: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sp>
        <p:nvSpPr>
          <p:cNvPr id="27" name="TextBox 2"/>
          <p:cNvSpPr txBox="1">
            <a:spLocks noChangeArrowheads="1"/>
          </p:cNvSpPr>
          <p:nvPr/>
        </p:nvSpPr>
        <p:spPr bwMode="auto">
          <a:xfrm>
            <a:off x="2620040" y="1681207"/>
            <a:ext cx="206710" cy="183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6698" tIns="28349" rIns="56698" bIns="28349" numCol="1" anchor="t" anchorCtr="0" compatLnSpc="1">
            <a:prstTxWarp prst="textNoShape">
              <a:avLst/>
            </a:prstTxWarp>
          </a:bodyPr>
          <a:lstStyle/>
          <a:p>
            <a:pPr defTabSz="567019" fontAlgn="base">
              <a:spcBef>
                <a:spcPct val="0"/>
              </a:spcBef>
              <a:spcAft>
                <a:spcPct val="0"/>
              </a:spcAft>
            </a:pPr>
            <a:endParaRPr lang="en-US" altLang="en-US" sz="1116">
              <a:latin typeface="Arial" pitchFamily="34" charset="0"/>
              <a:cs typeface="Arial" pitchFamily="34" charset="0"/>
            </a:endParaRPr>
          </a:p>
        </p:txBody>
      </p:sp>
      <p:sp>
        <p:nvSpPr>
          <p:cNvPr id="23" name="Title 1">
            <a:extLst>
              <a:ext uri="{FF2B5EF4-FFF2-40B4-BE49-F238E27FC236}">
                <a16:creationId xmlns:a16="http://schemas.microsoft.com/office/drawing/2014/main" id="{07A3BF15-C07D-4481-85F1-CB3ABA966B50}"/>
              </a:ext>
            </a:extLst>
          </p:cNvPr>
          <p:cNvSpPr txBox="1">
            <a:spLocks/>
          </p:cNvSpPr>
          <p:nvPr/>
        </p:nvSpPr>
        <p:spPr>
          <a:xfrm>
            <a:off x="163039" y="311720"/>
            <a:ext cx="6826599" cy="338554"/>
          </a:xfrm>
          <a:prstGeom prst="rect">
            <a:avLst/>
          </a:prstGeom>
        </p:spPr>
        <p:txBody>
          <a:bodyPr wrap="square" anchor="ctr">
            <a:spAutoFit/>
          </a:bodyPr>
          <a:lstStyle>
            <a:defPPr>
              <a:defRPr lang="en-US"/>
            </a:defPPr>
            <a:lvl1pPr defTabSz="914377">
              <a:defRPr b="1">
                <a:solidFill>
                  <a:prstClr val="black"/>
                </a:solidFill>
                <a:latin typeface="Arial" panose="020B0604020202020204" pitchFamily="34" charset="0"/>
                <a:ea typeface="Times New Roman" panose="02020603050405020304" pitchFamily="18" charset="0"/>
              </a:defRPr>
            </a:lvl1pPr>
          </a:lstStyle>
          <a:p>
            <a:pPr lvl="0"/>
            <a:r>
              <a:rPr lang="id-ID" sz="1600" dirty="0"/>
              <a:t>Lanjutan... (</a:t>
            </a:r>
            <a:r>
              <a:rPr lang="en-US" sz="1600" dirty="0"/>
              <a:t>KAMUS INDIKATOR KINERJA </a:t>
            </a:r>
            <a:r>
              <a:rPr lang="id-ID" sz="1600" dirty="0"/>
              <a:t>KEGIATAN DIT. SARANA)</a:t>
            </a:r>
            <a:endParaRPr lang="en-ID" sz="1600" dirty="0"/>
          </a:p>
        </p:txBody>
      </p:sp>
      <p:pic>
        <p:nvPicPr>
          <p:cNvPr id="24" name="Picture 2">
            <a:extLst>
              <a:ext uri="{FF2B5EF4-FFF2-40B4-BE49-F238E27FC236}">
                <a16:creationId xmlns:a16="http://schemas.microsoft.com/office/drawing/2014/main" id="{B5803759-D9BC-42D3-B01E-DB06B1903D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18306" y="1516878"/>
            <a:ext cx="2492330" cy="44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3">
            <a:extLst>
              <a:ext uri="{FF2B5EF4-FFF2-40B4-BE49-F238E27FC236}">
                <a16:creationId xmlns:a16="http://schemas.microsoft.com/office/drawing/2014/main" id="{7BE3CD8C-EA4D-466D-BC27-77F7FA4673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1913" y="2523191"/>
            <a:ext cx="2439176" cy="395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4">
            <a:extLst>
              <a:ext uri="{FF2B5EF4-FFF2-40B4-BE49-F238E27FC236}">
                <a16:creationId xmlns:a16="http://schemas.microsoft.com/office/drawing/2014/main" id="{570961E6-D775-4607-9F95-43FC3531C2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7279" y="2023348"/>
            <a:ext cx="2699040" cy="43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5">
            <a:extLst>
              <a:ext uri="{FF2B5EF4-FFF2-40B4-BE49-F238E27FC236}">
                <a16:creationId xmlns:a16="http://schemas.microsoft.com/office/drawing/2014/main" id="{A72F33E9-FF2B-48BD-A78E-CC28E28037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9991" y="3194126"/>
            <a:ext cx="3065212" cy="537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Slide Number Placeholder 2">
            <a:extLst>
              <a:ext uri="{FF2B5EF4-FFF2-40B4-BE49-F238E27FC236}">
                <a16:creationId xmlns:a16="http://schemas.microsoft.com/office/drawing/2014/main" id="{003729D3-BEA4-482F-AFD2-43BABF6E45A8}"/>
              </a:ext>
            </a:extLst>
          </p:cNvPr>
          <p:cNvSpPr>
            <a:spLocks noGrp="1"/>
          </p:cNvSpPr>
          <p:nvPr/>
        </p:nvSpPr>
        <p:spPr>
          <a:xfrm>
            <a:off x="7113276" y="5006975"/>
            <a:ext cx="446405" cy="251460"/>
          </a:xfrm>
          <a:prstGeom prst="rect">
            <a:avLst/>
          </a:prstGeom>
          <a:solidFill>
            <a:srgbClr val="F9BE19"/>
          </a:solidFill>
        </p:spPr>
        <p:txBody>
          <a:bodyPr vert="horz" lIns="91365" tIns="45684" rIns="91365" bIns="45684"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32">
              <a:defRPr/>
            </a:pPr>
            <a:fld id="{05502A5B-6024-440D-A5A9-5A109256076E}" type="slidenum">
              <a:rPr lang="en-US" b="1">
                <a:solidFill>
                  <a:schemeClr val="tx1"/>
                </a:solidFill>
                <a:latin typeface="Calibri" panose="020F0502020204030204"/>
              </a:rPr>
              <a:pPr defTabSz="913632">
                <a:defRPr/>
              </a:pPr>
              <a:t>50</a:t>
            </a:fld>
            <a:endParaRPr lang="en-US" b="1">
              <a:solidFill>
                <a:schemeClr val="tx1"/>
              </a:solidFill>
              <a:latin typeface="Calibri" panose="020F0502020204030204"/>
            </a:endParaRPr>
          </a:p>
        </p:txBody>
      </p:sp>
    </p:spTree>
    <p:extLst>
      <p:ext uri="{BB962C8B-B14F-4D97-AF65-F5344CB8AC3E}">
        <p14:creationId xmlns:p14="http://schemas.microsoft.com/office/powerpoint/2010/main" val="2219670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87482" y="1001454"/>
          <a:ext cx="6984712" cy="3693293"/>
        </p:xfrm>
        <a:graphic>
          <a:graphicData uri="http://schemas.openxmlformats.org/drawingml/2006/table">
            <a:tbl>
              <a:tblPr firstRow="1" firstCol="1" bandRow="1">
                <a:tableStyleId>{21E4AEA4-8DFA-4A89-87EB-49C32662AFE0}</a:tableStyleId>
              </a:tblPr>
              <a:tblGrid>
                <a:gridCol w="332794">
                  <a:extLst>
                    <a:ext uri="{9D8B030D-6E8A-4147-A177-3AD203B41FA5}">
                      <a16:colId xmlns:a16="http://schemas.microsoft.com/office/drawing/2014/main" val="20000"/>
                    </a:ext>
                  </a:extLst>
                </a:gridCol>
                <a:gridCol w="1071450">
                  <a:extLst>
                    <a:ext uri="{9D8B030D-6E8A-4147-A177-3AD203B41FA5}">
                      <a16:colId xmlns:a16="http://schemas.microsoft.com/office/drawing/2014/main" val="20001"/>
                    </a:ext>
                  </a:extLst>
                </a:gridCol>
                <a:gridCol w="1361634">
                  <a:extLst>
                    <a:ext uri="{9D8B030D-6E8A-4147-A177-3AD203B41FA5}">
                      <a16:colId xmlns:a16="http://schemas.microsoft.com/office/drawing/2014/main" val="20002"/>
                    </a:ext>
                  </a:extLst>
                </a:gridCol>
                <a:gridCol w="4218834">
                  <a:extLst>
                    <a:ext uri="{9D8B030D-6E8A-4147-A177-3AD203B41FA5}">
                      <a16:colId xmlns:a16="http://schemas.microsoft.com/office/drawing/2014/main" val="20003"/>
                    </a:ext>
                  </a:extLst>
                </a:gridCol>
              </a:tblGrid>
              <a:tr h="276834">
                <a:tc>
                  <a:txBody>
                    <a:bodyPr/>
                    <a:lstStyle/>
                    <a:p>
                      <a:pPr algn="ctr">
                        <a:lnSpc>
                          <a:spcPct val="107000"/>
                        </a:lnSpc>
                        <a:spcAft>
                          <a:spcPts val="0"/>
                        </a:spcAft>
                      </a:pPr>
                      <a:r>
                        <a:rPr lang="en-ID" sz="800" dirty="0">
                          <a:effectLst/>
                        </a:rPr>
                        <a:t>NO</a:t>
                      </a:r>
                      <a:endParaRPr lang="en-US" sz="800" dirty="0">
                        <a:effectLst/>
                        <a:latin typeface="Calibri"/>
                        <a:ea typeface="Calibri"/>
                        <a:cs typeface="Times New Roman"/>
                      </a:endParaRPr>
                    </a:p>
                  </a:txBody>
                  <a:tcPr marL="25227" marR="252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n-ID" sz="800" dirty="0">
                          <a:effectLst/>
                        </a:rPr>
                        <a:t>SASARAN KEGIATAN</a:t>
                      </a:r>
                      <a:endParaRPr lang="en-US" sz="800" dirty="0">
                        <a:effectLst/>
                        <a:latin typeface="Calibri"/>
                        <a:ea typeface="Calibri"/>
                        <a:cs typeface="Times New Roman"/>
                      </a:endParaRPr>
                    </a:p>
                  </a:txBody>
                  <a:tcPr marL="25227" marR="252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n-ID" sz="800" dirty="0">
                          <a:effectLst/>
                        </a:rPr>
                        <a:t>INDIKATOR </a:t>
                      </a:r>
                    </a:p>
                    <a:p>
                      <a:pPr algn="ctr">
                        <a:lnSpc>
                          <a:spcPct val="107000"/>
                        </a:lnSpc>
                        <a:spcAft>
                          <a:spcPts val="0"/>
                        </a:spcAft>
                      </a:pPr>
                      <a:r>
                        <a:rPr lang="en-ID" sz="800" dirty="0">
                          <a:effectLst/>
                        </a:rPr>
                        <a:t>KINERJA KEGIATAN</a:t>
                      </a:r>
                      <a:endParaRPr lang="en-US" sz="800" dirty="0">
                        <a:effectLst/>
                        <a:latin typeface="Calibri"/>
                        <a:ea typeface="Calibri"/>
                        <a:cs typeface="Times New Roman"/>
                      </a:endParaRPr>
                    </a:p>
                  </a:txBody>
                  <a:tcPr marL="25227" marR="252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n-ID" sz="800" dirty="0">
                          <a:effectLst/>
                        </a:rPr>
                        <a:t>TATA CARA PERHITUNGAN</a:t>
                      </a:r>
                      <a:endParaRPr lang="en-US" sz="800" dirty="0">
                        <a:effectLst/>
                        <a:latin typeface="Calibri"/>
                        <a:ea typeface="Calibri"/>
                        <a:cs typeface="Times New Roman"/>
                      </a:endParaRPr>
                    </a:p>
                  </a:txBody>
                  <a:tcPr marL="25227" marR="252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892875">
                <a:tc rowSpan="4">
                  <a:txBody>
                    <a:bodyPr/>
                    <a:lstStyle/>
                    <a:p>
                      <a:pPr algn="ctr">
                        <a:lnSpc>
                          <a:spcPct val="115000"/>
                        </a:lnSpc>
                        <a:spcAft>
                          <a:spcPts val="0"/>
                        </a:spcAft>
                        <a:tabLst>
                          <a:tab pos="4229100" algn="l"/>
                          <a:tab pos="4457700" algn="l"/>
                        </a:tabLst>
                      </a:pPr>
                      <a:r>
                        <a:rPr lang="en-US" sz="800" dirty="0">
                          <a:solidFill>
                            <a:schemeClr val="tx1"/>
                          </a:solidFill>
                          <a:effectLst/>
                        </a:rPr>
                        <a:t>1.</a:t>
                      </a:r>
                      <a:endParaRPr lang="en-US" sz="800" dirty="0">
                        <a:solidFill>
                          <a:schemeClr val="tx1"/>
                        </a:solidFill>
                        <a:effectLst/>
                        <a:latin typeface="Calibri"/>
                        <a:ea typeface="Calibri"/>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4">
                  <a:txBody>
                    <a:bodyPr/>
                    <a:lstStyle/>
                    <a:p>
                      <a:pPr algn="ctr">
                        <a:lnSpc>
                          <a:spcPct val="115000"/>
                        </a:lnSpc>
                        <a:spcAft>
                          <a:spcPts val="0"/>
                        </a:spcAft>
                        <a:tabLst>
                          <a:tab pos="4229100" algn="l"/>
                          <a:tab pos="4457700" algn="l"/>
                        </a:tabLst>
                      </a:pPr>
                      <a:r>
                        <a:rPr lang="en-US" sz="800" dirty="0" err="1">
                          <a:effectLst/>
                          <a:latin typeface="+mn-lt"/>
                          <a:ea typeface="Calibri"/>
                          <a:cs typeface="Times New Roman"/>
                        </a:rPr>
                        <a:t>Meningkatnya</a:t>
                      </a:r>
                      <a:r>
                        <a:rPr lang="en-US" sz="800" dirty="0">
                          <a:effectLst/>
                          <a:latin typeface="+mn-lt"/>
                          <a:ea typeface="Calibri"/>
                          <a:cs typeface="Times New Roman"/>
                        </a:rPr>
                        <a:t> </a:t>
                      </a:r>
                      <a:r>
                        <a:rPr lang="en-US" sz="800" dirty="0" err="1">
                          <a:effectLst/>
                          <a:latin typeface="+mn-lt"/>
                          <a:ea typeface="Calibri"/>
                          <a:cs typeface="Times New Roman"/>
                        </a:rPr>
                        <a:t>Keselamatan</a:t>
                      </a:r>
                      <a:r>
                        <a:rPr lang="en-US" sz="800" dirty="0">
                          <a:effectLst/>
                          <a:latin typeface="+mn-lt"/>
                          <a:ea typeface="Calibri"/>
                          <a:cs typeface="Times New Roman"/>
                        </a:rPr>
                        <a:t> </a:t>
                      </a:r>
                      <a:r>
                        <a:rPr lang="en-US" sz="800" dirty="0" err="1">
                          <a:effectLst/>
                          <a:latin typeface="+mn-lt"/>
                          <a:ea typeface="Calibri"/>
                          <a:cs typeface="Times New Roman"/>
                        </a:rPr>
                        <a:t>Dalam</a:t>
                      </a:r>
                      <a:r>
                        <a:rPr lang="en-US" sz="800" dirty="0">
                          <a:effectLst/>
                          <a:latin typeface="+mn-lt"/>
                          <a:ea typeface="Calibri"/>
                          <a:cs typeface="Times New Roman"/>
                        </a:rPr>
                        <a:t> </a:t>
                      </a:r>
                      <a:r>
                        <a:rPr lang="en-US" sz="800" dirty="0" err="1">
                          <a:effectLst/>
                          <a:latin typeface="+mn-lt"/>
                          <a:ea typeface="Calibri"/>
                          <a:cs typeface="Times New Roman"/>
                        </a:rPr>
                        <a:t>Penyelenggaraan</a:t>
                      </a:r>
                      <a:r>
                        <a:rPr lang="en-US" sz="800" dirty="0">
                          <a:effectLst/>
                          <a:latin typeface="+mn-lt"/>
                          <a:ea typeface="Calibri"/>
                          <a:cs typeface="Times New Roman"/>
                        </a:rPr>
                        <a:t> </a:t>
                      </a:r>
                      <a:r>
                        <a:rPr lang="en-US" sz="800" dirty="0" err="1">
                          <a:effectLst/>
                          <a:latin typeface="+mn-lt"/>
                          <a:ea typeface="Calibri"/>
                          <a:cs typeface="Times New Roman"/>
                        </a:rPr>
                        <a:t>Transportasi</a:t>
                      </a:r>
                      <a:r>
                        <a:rPr lang="en-US" sz="800" dirty="0">
                          <a:effectLst/>
                          <a:latin typeface="+mn-lt"/>
                          <a:ea typeface="Calibri"/>
                          <a:cs typeface="Times New Roman"/>
                        </a:rPr>
                        <a:t> </a:t>
                      </a:r>
                      <a:r>
                        <a:rPr lang="en-US" sz="800" dirty="0" err="1">
                          <a:effectLst/>
                          <a:latin typeface="+mn-lt"/>
                          <a:ea typeface="Calibri"/>
                          <a:cs typeface="Times New Roman"/>
                        </a:rPr>
                        <a:t>Perkeretaapian</a:t>
                      </a:r>
                      <a:endParaRPr lang="en-US" sz="800" dirty="0">
                        <a:effectLst/>
                        <a:latin typeface="Calibri"/>
                        <a:ea typeface="Calibri"/>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pPr>
                      <a:r>
                        <a:rPr lang="en-US" sz="800" dirty="0" err="1">
                          <a:effectLst/>
                          <a:latin typeface="+mn-lt"/>
                          <a:ea typeface="Times New Roman"/>
                          <a:cs typeface="Times New Roman"/>
                        </a:rPr>
                        <a:t>Persentase</a:t>
                      </a:r>
                      <a:r>
                        <a:rPr lang="en-US" sz="800" dirty="0">
                          <a:effectLst/>
                          <a:latin typeface="+mn-lt"/>
                          <a:ea typeface="Times New Roman"/>
                          <a:cs typeface="Times New Roman"/>
                        </a:rPr>
                        <a:t> </a:t>
                      </a:r>
                      <a:r>
                        <a:rPr lang="en-US" sz="800" dirty="0" err="1">
                          <a:effectLst/>
                          <a:latin typeface="+mn-lt"/>
                          <a:ea typeface="Times New Roman"/>
                          <a:cs typeface="Times New Roman"/>
                        </a:rPr>
                        <a:t>Penerapan</a:t>
                      </a:r>
                      <a:r>
                        <a:rPr lang="en-US" sz="800" dirty="0">
                          <a:effectLst/>
                          <a:latin typeface="+mn-lt"/>
                          <a:ea typeface="Times New Roman"/>
                          <a:cs typeface="Times New Roman"/>
                        </a:rPr>
                        <a:t> </a:t>
                      </a:r>
                      <a:r>
                        <a:rPr lang="en-US" sz="800" dirty="0" err="1">
                          <a:effectLst/>
                          <a:latin typeface="+mn-lt"/>
                          <a:ea typeface="Times New Roman"/>
                          <a:cs typeface="Times New Roman"/>
                        </a:rPr>
                        <a:t>Sistem</a:t>
                      </a:r>
                      <a:r>
                        <a:rPr lang="en-US" sz="800" dirty="0">
                          <a:effectLst/>
                          <a:latin typeface="+mn-lt"/>
                          <a:ea typeface="Times New Roman"/>
                          <a:cs typeface="Times New Roman"/>
                        </a:rPr>
                        <a:t> </a:t>
                      </a:r>
                      <a:r>
                        <a:rPr lang="en-US" sz="800" dirty="0" err="1">
                          <a:effectLst/>
                          <a:latin typeface="+mn-lt"/>
                          <a:ea typeface="Times New Roman"/>
                          <a:cs typeface="Times New Roman"/>
                        </a:rPr>
                        <a:t>Manajemen</a:t>
                      </a:r>
                      <a:r>
                        <a:rPr lang="en-US" sz="800" dirty="0">
                          <a:effectLst/>
                          <a:latin typeface="+mn-lt"/>
                          <a:ea typeface="Times New Roman"/>
                          <a:cs typeface="Times New Roman"/>
                        </a:rPr>
                        <a:t> </a:t>
                      </a:r>
                      <a:r>
                        <a:rPr lang="en-US" sz="800" dirty="0" err="1">
                          <a:effectLst/>
                          <a:latin typeface="+mn-lt"/>
                          <a:ea typeface="Times New Roman"/>
                          <a:cs typeface="Times New Roman"/>
                        </a:rPr>
                        <a:t>Keselamatan</a:t>
                      </a:r>
                      <a:r>
                        <a:rPr lang="en-US" sz="800" dirty="0">
                          <a:effectLst/>
                          <a:latin typeface="+mn-lt"/>
                          <a:ea typeface="Times New Roman"/>
                          <a:cs typeface="Times New Roman"/>
                        </a:rPr>
                        <a:t> </a:t>
                      </a:r>
                      <a:r>
                        <a:rPr lang="en-US" sz="800" dirty="0" err="1">
                          <a:effectLst/>
                          <a:latin typeface="+mn-lt"/>
                          <a:ea typeface="Times New Roman"/>
                          <a:cs typeface="Times New Roman"/>
                        </a:rPr>
                        <a:t>Perkeretaapian</a:t>
                      </a:r>
                      <a:r>
                        <a:rPr lang="en-US" sz="800" dirty="0">
                          <a:effectLst/>
                          <a:latin typeface="+mn-lt"/>
                          <a:ea typeface="Times New Roman"/>
                          <a:cs typeface="Times New Roman"/>
                        </a:rPr>
                        <a:t> (SMKP)</a:t>
                      </a:r>
                      <a:endParaRPr lang="en-US" sz="800" dirty="0">
                        <a:effectLst/>
                        <a:latin typeface="Calibri"/>
                        <a:ea typeface="Times New Roman"/>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15000"/>
                        </a:lnSpc>
                        <a:spcAft>
                          <a:spcPts val="0"/>
                        </a:spcAft>
                      </a:pPr>
                      <a:r>
                        <a:rPr lang="en-US" sz="800" dirty="0" err="1">
                          <a:effectLst/>
                          <a:latin typeface="+mn-lt"/>
                          <a:ea typeface="Times New Roman"/>
                          <a:cs typeface="Times New Roman"/>
                        </a:rPr>
                        <a:t>Perbandingan</a:t>
                      </a:r>
                      <a:r>
                        <a:rPr lang="en-US" sz="800" dirty="0">
                          <a:effectLst/>
                          <a:latin typeface="+mn-lt"/>
                          <a:ea typeface="Times New Roman"/>
                          <a:cs typeface="Times New Roman"/>
                        </a:rPr>
                        <a:t> </a:t>
                      </a:r>
                      <a:r>
                        <a:rPr lang="en-US" sz="800" dirty="0" err="1">
                          <a:effectLst/>
                          <a:latin typeface="+mn-lt"/>
                          <a:ea typeface="Times New Roman"/>
                          <a:cs typeface="Times New Roman"/>
                        </a:rPr>
                        <a:t>realisasi</a:t>
                      </a:r>
                      <a:r>
                        <a:rPr lang="en-US" sz="800" dirty="0">
                          <a:effectLst/>
                          <a:latin typeface="+mn-lt"/>
                          <a:ea typeface="Times New Roman"/>
                          <a:cs typeface="Times New Roman"/>
                        </a:rPr>
                        <a:t> </a:t>
                      </a:r>
                      <a:r>
                        <a:rPr lang="en-US" sz="800" dirty="0" err="1">
                          <a:effectLst/>
                          <a:latin typeface="+mn-lt"/>
                          <a:ea typeface="Times New Roman"/>
                          <a:cs typeface="Times New Roman"/>
                        </a:rPr>
                        <a:t>penerapan</a:t>
                      </a:r>
                      <a:r>
                        <a:rPr lang="en-US" sz="800" dirty="0">
                          <a:effectLst/>
                          <a:latin typeface="+mn-lt"/>
                          <a:ea typeface="Times New Roman"/>
                          <a:cs typeface="Times New Roman"/>
                        </a:rPr>
                        <a:t> SMKP </a:t>
                      </a:r>
                      <a:r>
                        <a:rPr lang="id-ID" sz="800" dirty="0">
                          <a:effectLst/>
                          <a:latin typeface="+mn-lt"/>
                          <a:ea typeface="Times New Roman"/>
                          <a:cs typeface="Times New Roman"/>
                        </a:rPr>
                        <a:t>pada o</a:t>
                      </a:r>
                      <a:r>
                        <a:rPr lang="en-US" sz="800" dirty="0" err="1">
                          <a:effectLst/>
                          <a:latin typeface="+mn-lt"/>
                          <a:ea typeface="Times New Roman"/>
                          <a:cs typeface="Times New Roman"/>
                        </a:rPr>
                        <a:t>perator</a:t>
                      </a:r>
                      <a:r>
                        <a:rPr lang="en-US" sz="800" dirty="0">
                          <a:effectLst/>
                          <a:latin typeface="+mn-lt"/>
                          <a:ea typeface="Times New Roman"/>
                          <a:cs typeface="Times New Roman"/>
                        </a:rPr>
                        <a:t> </a:t>
                      </a:r>
                      <a:r>
                        <a:rPr lang="en-US" sz="800" dirty="0" err="1">
                          <a:effectLst/>
                          <a:latin typeface="+mn-lt"/>
                          <a:ea typeface="Times New Roman"/>
                          <a:cs typeface="Times New Roman"/>
                        </a:rPr>
                        <a:t>Perkeretaapian</a:t>
                      </a:r>
                      <a:r>
                        <a:rPr lang="en-US" sz="800" dirty="0">
                          <a:effectLst/>
                          <a:latin typeface="+mn-lt"/>
                          <a:ea typeface="Times New Roman"/>
                          <a:cs typeface="Times New Roman"/>
                        </a:rPr>
                        <a:t> pada </a:t>
                      </a:r>
                      <a:r>
                        <a:rPr lang="en-US" sz="800" dirty="0" err="1">
                          <a:effectLst/>
                          <a:latin typeface="+mn-lt"/>
                          <a:ea typeface="Times New Roman"/>
                          <a:cs typeface="Times New Roman"/>
                        </a:rPr>
                        <a:t>tahun</a:t>
                      </a:r>
                      <a:r>
                        <a:rPr lang="en-US" sz="800" dirty="0">
                          <a:effectLst/>
                          <a:latin typeface="+mn-lt"/>
                          <a:ea typeface="Times New Roman"/>
                          <a:cs typeface="Times New Roman"/>
                        </a:rPr>
                        <a:t> </a:t>
                      </a:r>
                      <a:r>
                        <a:rPr lang="en-US" sz="800" dirty="0" err="1">
                          <a:effectLst/>
                          <a:latin typeface="+mn-lt"/>
                          <a:ea typeface="Times New Roman"/>
                          <a:cs typeface="Times New Roman"/>
                        </a:rPr>
                        <a:t>berjalan</a:t>
                      </a:r>
                      <a:r>
                        <a:rPr lang="en-US" sz="800" dirty="0">
                          <a:effectLst/>
                          <a:latin typeface="+mn-lt"/>
                          <a:ea typeface="Times New Roman"/>
                          <a:cs typeface="Times New Roman"/>
                        </a:rPr>
                        <a:t> </a:t>
                      </a:r>
                      <a:r>
                        <a:rPr lang="en-US" sz="800" dirty="0" err="1">
                          <a:effectLst/>
                          <a:latin typeface="+mn-lt"/>
                          <a:ea typeface="Times New Roman"/>
                          <a:cs typeface="Times New Roman"/>
                        </a:rPr>
                        <a:t>dengan</a:t>
                      </a:r>
                      <a:r>
                        <a:rPr lang="en-US" sz="800" dirty="0">
                          <a:effectLst/>
                          <a:latin typeface="+mn-lt"/>
                          <a:ea typeface="Times New Roman"/>
                          <a:cs typeface="Times New Roman"/>
                        </a:rPr>
                        <a:t> </a:t>
                      </a:r>
                      <a:r>
                        <a:rPr lang="id-ID" sz="800" dirty="0">
                          <a:effectLst/>
                          <a:latin typeface="+mn-lt"/>
                          <a:ea typeface="Times New Roman"/>
                          <a:cs typeface="Times New Roman"/>
                        </a:rPr>
                        <a:t>target pemenuhan k</a:t>
                      </a:r>
                      <a:r>
                        <a:rPr lang="en-US" sz="800" dirty="0">
                          <a:effectLst/>
                          <a:latin typeface="+mn-lt"/>
                          <a:ea typeface="Times New Roman"/>
                          <a:cs typeface="Times New Roman"/>
                        </a:rPr>
                        <a:t>r</a:t>
                      </a:r>
                      <a:r>
                        <a:rPr lang="id-ID" sz="800" dirty="0">
                          <a:effectLst/>
                          <a:latin typeface="+mn-lt"/>
                          <a:ea typeface="Times New Roman"/>
                          <a:cs typeface="Times New Roman"/>
                        </a:rPr>
                        <a:t>i</a:t>
                      </a:r>
                      <a:r>
                        <a:rPr lang="en-US" sz="800" dirty="0" err="1">
                          <a:effectLst/>
                          <a:latin typeface="+mn-lt"/>
                          <a:ea typeface="Times New Roman"/>
                          <a:cs typeface="Times New Roman"/>
                        </a:rPr>
                        <a:t>teria</a:t>
                      </a:r>
                      <a:r>
                        <a:rPr lang="en-US" sz="800" dirty="0">
                          <a:effectLst/>
                          <a:latin typeface="+mn-lt"/>
                          <a:ea typeface="Times New Roman"/>
                          <a:cs typeface="Times New Roman"/>
                        </a:rPr>
                        <a:t> SMKP pada </a:t>
                      </a:r>
                      <a:r>
                        <a:rPr lang="en-US" sz="800" dirty="0" err="1">
                          <a:effectLst/>
                          <a:latin typeface="+mn-lt"/>
                          <a:ea typeface="Times New Roman"/>
                          <a:cs typeface="Times New Roman"/>
                        </a:rPr>
                        <a:t>tahun</a:t>
                      </a:r>
                      <a:r>
                        <a:rPr lang="en-US" sz="800" dirty="0">
                          <a:effectLst/>
                          <a:latin typeface="+mn-lt"/>
                          <a:ea typeface="Times New Roman"/>
                          <a:cs typeface="Times New Roman"/>
                        </a:rPr>
                        <a:t> </a:t>
                      </a:r>
                      <a:r>
                        <a:rPr lang="en-US" sz="800" dirty="0" err="1">
                          <a:effectLst/>
                          <a:latin typeface="+mn-lt"/>
                          <a:ea typeface="Times New Roman"/>
                          <a:cs typeface="Times New Roman"/>
                        </a:rPr>
                        <a:t>berjalan</a:t>
                      </a:r>
                      <a:endParaRPr lang="en-US" sz="800" dirty="0">
                        <a:effectLst/>
                        <a:latin typeface="+mn-lt"/>
                        <a:ea typeface="Times New Roman"/>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803587">
                <a:tc vMerge="1">
                  <a:txBody>
                    <a:bodyPr/>
                    <a:lstStyle/>
                    <a:p>
                      <a:pPr algn="ctr">
                        <a:lnSpc>
                          <a:spcPct val="115000"/>
                        </a:lnSpc>
                        <a:spcAft>
                          <a:spcPts val="0"/>
                        </a:spcAft>
                        <a:tabLst>
                          <a:tab pos="4229100" algn="l"/>
                          <a:tab pos="4457700" algn="l"/>
                        </a:tabLst>
                      </a:pPr>
                      <a:endParaRPr lang="en-US" sz="1200" dirty="0">
                        <a:effectLst/>
                        <a:latin typeface="Calibri"/>
                        <a:ea typeface="Calibri"/>
                        <a:cs typeface="Times New Roman"/>
                      </a:endParaRPr>
                    </a:p>
                  </a:txBody>
                  <a:tcPr marL="40686" marR="40686" marT="0" marB="0"/>
                </a:tc>
                <a:tc vMerge="1">
                  <a:txBody>
                    <a:bodyPr/>
                    <a:lstStyle/>
                    <a:p>
                      <a:pPr algn="ctr">
                        <a:lnSpc>
                          <a:spcPct val="115000"/>
                        </a:lnSpc>
                        <a:spcAft>
                          <a:spcPts val="0"/>
                        </a:spcAft>
                        <a:tabLst>
                          <a:tab pos="4229100" algn="l"/>
                          <a:tab pos="4457700" algn="l"/>
                        </a:tabLst>
                      </a:pPr>
                      <a:endParaRPr lang="en-US" sz="1200" dirty="0">
                        <a:effectLst/>
                        <a:latin typeface="Calibri"/>
                        <a:ea typeface="Calibri"/>
                        <a:cs typeface="Times New Roman"/>
                      </a:endParaRPr>
                    </a:p>
                  </a:txBody>
                  <a:tcPr marL="40686" marR="40686" marT="0" marB="0"/>
                </a:tc>
                <a:tc>
                  <a:txBody>
                    <a:bodyPr/>
                    <a:lstStyle/>
                    <a:p>
                      <a:pPr algn="ctr">
                        <a:lnSpc>
                          <a:spcPct val="115000"/>
                        </a:lnSpc>
                      </a:pPr>
                      <a:r>
                        <a:rPr lang="en-US" sz="800" dirty="0" err="1">
                          <a:effectLst/>
                          <a:latin typeface="+mn-lt"/>
                          <a:ea typeface="Times New Roman"/>
                          <a:cs typeface="Times New Roman"/>
                        </a:rPr>
                        <a:t>Persentase</a:t>
                      </a:r>
                      <a:r>
                        <a:rPr lang="en-US" sz="800" dirty="0">
                          <a:effectLst/>
                          <a:latin typeface="+mn-lt"/>
                          <a:ea typeface="Times New Roman"/>
                          <a:cs typeface="Times New Roman"/>
                        </a:rPr>
                        <a:t> </a:t>
                      </a:r>
                      <a:r>
                        <a:rPr lang="en-US" sz="800" dirty="0" err="1">
                          <a:effectLst/>
                          <a:latin typeface="+mn-lt"/>
                          <a:ea typeface="Times New Roman"/>
                          <a:cs typeface="Times New Roman"/>
                        </a:rPr>
                        <a:t>Sertifikat</a:t>
                      </a:r>
                      <a:r>
                        <a:rPr lang="en-US" sz="800" dirty="0">
                          <a:effectLst/>
                          <a:latin typeface="+mn-lt"/>
                          <a:ea typeface="Times New Roman"/>
                          <a:cs typeface="Times New Roman"/>
                        </a:rPr>
                        <a:t> </a:t>
                      </a:r>
                      <a:r>
                        <a:rPr lang="en-US" sz="800" dirty="0" err="1">
                          <a:effectLst/>
                          <a:latin typeface="+mn-lt"/>
                          <a:ea typeface="Times New Roman"/>
                          <a:cs typeface="Times New Roman"/>
                        </a:rPr>
                        <a:t>Kompetensi</a:t>
                      </a:r>
                      <a:r>
                        <a:rPr lang="en-US" sz="800" dirty="0">
                          <a:effectLst/>
                          <a:latin typeface="+mn-lt"/>
                          <a:ea typeface="Times New Roman"/>
                          <a:cs typeface="Times New Roman"/>
                        </a:rPr>
                        <a:t> Regulator </a:t>
                      </a:r>
                      <a:r>
                        <a:rPr lang="en-US" sz="800" dirty="0" err="1">
                          <a:effectLst/>
                          <a:latin typeface="+mn-lt"/>
                          <a:ea typeface="Times New Roman"/>
                          <a:cs typeface="Times New Roman"/>
                        </a:rPr>
                        <a:t>Perkeretaapian</a:t>
                      </a:r>
                      <a:r>
                        <a:rPr lang="en-US" sz="800" dirty="0">
                          <a:effectLst/>
                          <a:latin typeface="+mn-lt"/>
                          <a:ea typeface="Times New Roman"/>
                          <a:cs typeface="Times New Roman"/>
                        </a:rPr>
                        <a:t> (TEKNIS)</a:t>
                      </a:r>
                      <a:endParaRPr lang="en-US" sz="800" dirty="0">
                        <a:effectLst/>
                        <a:latin typeface="Calibri"/>
                        <a:ea typeface="Times New Roman"/>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15000"/>
                        </a:lnSpc>
                        <a:spcAft>
                          <a:spcPts val="0"/>
                        </a:spcAft>
                      </a:pPr>
                      <a:r>
                        <a:rPr lang="en-US" sz="800" dirty="0" err="1">
                          <a:effectLst/>
                        </a:rPr>
                        <a:t>Perbandingan</a:t>
                      </a:r>
                      <a:r>
                        <a:rPr lang="en-US" sz="800" dirty="0">
                          <a:effectLst/>
                        </a:rPr>
                        <a:t> </a:t>
                      </a:r>
                      <a:r>
                        <a:rPr lang="en-US" sz="800" dirty="0" err="1">
                          <a:effectLst/>
                        </a:rPr>
                        <a:t>jumlah</a:t>
                      </a:r>
                      <a:r>
                        <a:rPr lang="en-US" sz="800" dirty="0">
                          <a:effectLst/>
                        </a:rPr>
                        <a:t> </a:t>
                      </a:r>
                      <a:r>
                        <a:rPr lang="en-US" sz="800" dirty="0" err="1">
                          <a:effectLst/>
                        </a:rPr>
                        <a:t>realisasi</a:t>
                      </a:r>
                      <a:r>
                        <a:rPr lang="en-US" sz="800" dirty="0">
                          <a:effectLst/>
                        </a:rPr>
                        <a:t> </a:t>
                      </a:r>
                      <a:r>
                        <a:rPr lang="en-US" sz="800" dirty="0" err="1">
                          <a:effectLst/>
                        </a:rPr>
                        <a:t>sertifikat</a:t>
                      </a:r>
                      <a:r>
                        <a:rPr lang="en-US" sz="800" dirty="0">
                          <a:effectLst/>
                        </a:rPr>
                        <a:t> ko</a:t>
                      </a:r>
                      <a:r>
                        <a:rPr lang="id-ID" sz="800" dirty="0">
                          <a:effectLst/>
                        </a:rPr>
                        <a:t>m</a:t>
                      </a:r>
                      <a:r>
                        <a:rPr lang="en-US" sz="800" dirty="0" err="1">
                          <a:effectLst/>
                        </a:rPr>
                        <a:t>petensi</a:t>
                      </a:r>
                      <a:r>
                        <a:rPr lang="en-US" sz="800" dirty="0">
                          <a:effectLst/>
                        </a:rPr>
                        <a:t> SDM regulator </a:t>
                      </a:r>
                      <a:r>
                        <a:rPr lang="en-US" sz="800" dirty="0" err="1">
                          <a:effectLst/>
                        </a:rPr>
                        <a:t>perkeretaapian</a:t>
                      </a:r>
                      <a:r>
                        <a:rPr lang="en-US" sz="800" dirty="0">
                          <a:effectLst/>
                        </a:rPr>
                        <a:t> pada </a:t>
                      </a:r>
                      <a:r>
                        <a:rPr lang="en-US" sz="800" dirty="0" err="1">
                          <a:effectLst/>
                        </a:rPr>
                        <a:t>tahun</a:t>
                      </a:r>
                      <a:r>
                        <a:rPr lang="en-US" sz="800" dirty="0">
                          <a:effectLst/>
                        </a:rPr>
                        <a:t> </a:t>
                      </a:r>
                      <a:r>
                        <a:rPr lang="en-US" sz="800" dirty="0" err="1">
                          <a:effectLst/>
                        </a:rPr>
                        <a:t>berjalan</a:t>
                      </a:r>
                      <a:r>
                        <a:rPr lang="en-US" sz="800" dirty="0">
                          <a:effectLst/>
                        </a:rPr>
                        <a:t> </a:t>
                      </a:r>
                      <a:r>
                        <a:rPr lang="en-US" sz="800" dirty="0" err="1">
                          <a:effectLst/>
                        </a:rPr>
                        <a:t>dengan</a:t>
                      </a:r>
                      <a:r>
                        <a:rPr lang="en-US" sz="800" dirty="0">
                          <a:effectLst/>
                        </a:rPr>
                        <a:t> </a:t>
                      </a:r>
                      <a:r>
                        <a:rPr lang="en-US" sz="800" dirty="0" err="1">
                          <a:effectLst/>
                        </a:rPr>
                        <a:t>jumlah</a:t>
                      </a:r>
                      <a:r>
                        <a:rPr lang="en-US" sz="800" dirty="0">
                          <a:effectLst/>
                        </a:rPr>
                        <a:t> target SDM regulator </a:t>
                      </a:r>
                      <a:r>
                        <a:rPr lang="en-US" sz="800" dirty="0" err="1">
                          <a:effectLst/>
                        </a:rPr>
                        <a:t>perkeretaapian</a:t>
                      </a:r>
                      <a:r>
                        <a:rPr lang="en-US" sz="800" dirty="0">
                          <a:effectLst/>
                        </a:rPr>
                        <a:t> pada </a:t>
                      </a:r>
                      <a:r>
                        <a:rPr lang="en-US" sz="800" dirty="0" err="1">
                          <a:effectLst/>
                        </a:rPr>
                        <a:t>tahun</a:t>
                      </a:r>
                      <a:r>
                        <a:rPr lang="en-US" sz="800" dirty="0">
                          <a:effectLst/>
                        </a:rPr>
                        <a:t> </a:t>
                      </a:r>
                      <a:r>
                        <a:rPr lang="en-US" sz="800" dirty="0" err="1">
                          <a:effectLst/>
                        </a:rPr>
                        <a:t>berjalan</a:t>
                      </a:r>
                      <a:endParaRPr lang="en-US" sz="800" dirty="0">
                        <a:effectLst/>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886940">
                <a:tc vMerge="1">
                  <a:txBody>
                    <a:bodyPr/>
                    <a:lstStyle/>
                    <a:p>
                      <a:pPr algn="ctr">
                        <a:lnSpc>
                          <a:spcPct val="115000"/>
                        </a:lnSpc>
                        <a:spcAft>
                          <a:spcPts val="0"/>
                        </a:spcAft>
                        <a:tabLst>
                          <a:tab pos="4229100" algn="l"/>
                          <a:tab pos="4457700" algn="l"/>
                        </a:tabLst>
                      </a:pPr>
                      <a:endParaRPr lang="en-US" sz="1200" dirty="0">
                        <a:effectLst/>
                        <a:latin typeface="Calibri"/>
                        <a:ea typeface="Calibri"/>
                        <a:cs typeface="Times New Roman"/>
                      </a:endParaRPr>
                    </a:p>
                  </a:txBody>
                  <a:tcPr marL="40686" marR="40686" marT="0" marB="0"/>
                </a:tc>
                <a:tc vMerge="1">
                  <a:txBody>
                    <a:bodyPr/>
                    <a:lstStyle/>
                    <a:p>
                      <a:pPr algn="ctr">
                        <a:lnSpc>
                          <a:spcPct val="115000"/>
                        </a:lnSpc>
                        <a:spcAft>
                          <a:spcPts val="0"/>
                        </a:spcAft>
                        <a:tabLst>
                          <a:tab pos="4229100" algn="l"/>
                          <a:tab pos="4457700" algn="l"/>
                        </a:tabLst>
                      </a:pPr>
                      <a:endParaRPr lang="en-US" sz="1200" dirty="0">
                        <a:effectLst/>
                        <a:latin typeface="Calibri"/>
                        <a:ea typeface="Calibri"/>
                        <a:cs typeface="Times New Roman"/>
                      </a:endParaRPr>
                    </a:p>
                  </a:txBody>
                  <a:tcPr marL="40686" marR="40686" marT="0" marB="0"/>
                </a:tc>
                <a:tc>
                  <a:txBody>
                    <a:bodyPr/>
                    <a:lstStyle/>
                    <a:p>
                      <a:pPr algn="ctr">
                        <a:lnSpc>
                          <a:spcPct val="115000"/>
                        </a:lnSpc>
                      </a:pPr>
                      <a:r>
                        <a:rPr lang="en-US" sz="800" dirty="0" err="1">
                          <a:effectLst/>
                          <a:latin typeface="+mn-lt"/>
                          <a:ea typeface="Times New Roman"/>
                          <a:cs typeface="Times New Roman"/>
                        </a:rPr>
                        <a:t>Presentase</a:t>
                      </a:r>
                      <a:r>
                        <a:rPr lang="en-US" sz="800" dirty="0">
                          <a:effectLst/>
                          <a:latin typeface="+mn-lt"/>
                          <a:ea typeface="Times New Roman"/>
                          <a:cs typeface="Times New Roman"/>
                        </a:rPr>
                        <a:t> </a:t>
                      </a:r>
                      <a:r>
                        <a:rPr lang="en-US" sz="800" dirty="0" err="1">
                          <a:effectLst/>
                          <a:latin typeface="+mn-lt"/>
                          <a:ea typeface="Times New Roman"/>
                          <a:cs typeface="Times New Roman"/>
                        </a:rPr>
                        <a:t>Sertifikat</a:t>
                      </a:r>
                      <a:r>
                        <a:rPr lang="en-US" sz="800" dirty="0">
                          <a:effectLst/>
                          <a:latin typeface="+mn-lt"/>
                          <a:ea typeface="Times New Roman"/>
                          <a:cs typeface="Times New Roman"/>
                        </a:rPr>
                        <a:t> </a:t>
                      </a:r>
                      <a:r>
                        <a:rPr lang="en-US" sz="800" dirty="0" err="1">
                          <a:effectLst/>
                          <a:latin typeface="+mn-lt"/>
                          <a:ea typeface="Times New Roman"/>
                          <a:cs typeface="Times New Roman"/>
                        </a:rPr>
                        <a:t>Kompetensi</a:t>
                      </a:r>
                      <a:r>
                        <a:rPr lang="en-US" sz="800" dirty="0">
                          <a:effectLst/>
                          <a:latin typeface="+mn-lt"/>
                          <a:ea typeface="Times New Roman"/>
                          <a:cs typeface="Times New Roman"/>
                        </a:rPr>
                        <a:t> Operator </a:t>
                      </a:r>
                      <a:r>
                        <a:rPr lang="en-US" sz="800" dirty="0" err="1">
                          <a:effectLst/>
                          <a:latin typeface="+mn-lt"/>
                          <a:ea typeface="Times New Roman"/>
                          <a:cs typeface="Times New Roman"/>
                        </a:rPr>
                        <a:t>Perkeretaapian</a:t>
                      </a:r>
                      <a:r>
                        <a:rPr lang="en-US" sz="800" dirty="0">
                          <a:effectLst/>
                          <a:latin typeface="+mn-lt"/>
                          <a:ea typeface="Times New Roman"/>
                          <a:cs typeface="Times New Roman"/>
                        </a:rPr>
                        <a:t> (TEKNIS)</a:t>
                      </a:r>
                      <a:endParaRPr lang="en-US" sz="800" dirty="0">
                        <a:effectLst/>
                        <a:latin typeface="Calibri"/>
                        <a:ea typeface="Times New Roman"/>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15000"/>
                        </a:lnSpc>
                        <a:spcAft>
                          <a:spcPts val="0"/>
                        </a:spcAft>
                      </a:pPr>
                      <a:r>
                        <a:rPr lang="en-US" sz="800" dirty="0" err="1">
                          <a:effectLst/>
                          <a:latin typeface="+mn-lt"/>
                          <a:ea typeface="Times New Roman"/>
                          <a:cs typeface="Times New Roman"/>
                        </a:rPr>
                        <a:t>Perbandingan</a:t>
                      </a:r>
                      <a:r>
                        <a:rPr lang="en-US" sz="800" dirty="0">
                          <a:effectLst/>
                          <a:latin typeface="+mn-lt"/>
                          <a:ea typeface="Times New Roman"/>
                          <a:cs typeface="Times New Roman"/>
                        </a:rPr>
                        <a:t> </a:t>
                      </a:r>
                      <a:r>
                        <a:rPr lang="en-US" sz="800" dirty="0" err="1">
                          <a:effectLst/>
                          <a:latin typeface="+mn-lt"/>
                          <a:ea typeface="Times New Roman"/>
                          <a:cs typeface="Times New Roman"/>
                        </a:rPr>
                        <a:t>jumlah</a:t>
                      </a:r>
                      <a:r>
                        <a:rPr lang="en-US" sz="800" dirty="0">
                          <a:effectLst/>
                          <a:latin typeface="+mn-lt"/>
                          <a:ea typeface="Times New Roman"/>
                          <a:cs typeface="Times New Roman"/>
                        </a:rPr>
                        <a:t> </a:t>
                      </a:r>
                      <a:r>
                        <a:rPr lang="en-US" sz="800" dirty="0" err="1">
                          <a:effectLst/>
                          <a:latin typeface="+mn-lt"/>
                          <a:ea typeface="Times New Roman"/>
                          <a:cs typeface="Times New Roman"/>
                        </a:rPr>
                        <a:t>realisasi</a:t>
                      </a:r>
                      <a:r>
                        <a:rPr lang="en-US" sz="800" dirty="0">
                          <a:effectLst/>
                          <a:latin typeface="+mn-lt"/>
                          <a:ea typeface="Times New Roman"/>
                          <a:cs typeface="Times New Roman"/>
                        </a:rPr>
                        <a:t> </a:t>
                      </a:r>
                      <a:r>
                        <a:rPr lang="en-US" sz="800" dirty="0" err="1">
                          <a:effectLst/>
                          <a:latin typeface="+mn-lt"/>
                          <a:ea typeface="Times New Roman"/>
                          <a:cs typeface="Times New Roman"/>
                        </a:rPr>
                        <a:t>sertifikat</a:t>
                      </a:r>
                      <a:r>
                        <a:rPr lang="en-US" sz="800" dirty="0">
                          <a:effectLst/>
                          <a:latin typeface="+mn-lt"/>
                          <a:ea typeface="Times New Roman"/>
                          <a:cs typeface="Times New Roman"/>
                        </a:rPr>
                        <a:t> </a:t>
                      </a:r>
                      <a:r>
                        <a:rPr lang="en-US" sz="800" dirty="0" err="1">
                          <a:effectLst/>
                          <a:latin typeface="+mn-lt"/>
                          <a:ea typeface="Times New Roman"/>
                          <a:cs typeface="Times New Roman"/>
                        </a:rPr>
                        <a:t>kompetensi</a:t>
                      </a:r>
                      <a:r>
                        <a:rPr lang="en-US" sz="800" dirty="0">
                          <a:effectLst/>
                          <a:latin typeface="+mn-lt"/>
                          <a:ea typeface="Times New Roman"/>
                          <a:cs typeface="Times New Roman"/>
                        </a:rPr>
                        <a:t> SDM operator </a:t>
                      </a:r>
                      <a:r>
                        <a:rPr lang="en-US" sz="800" dirty="0" err="1">
                          <a:effectLst/>
                          <a:latin typeface="+mn-lt"/>
                          <a:ea typeface="Times New Roman"/>
                          <a:cs typeface="Times New Roman"/>
                        </a:rPr>
                        <a:t>perkeretaapian</a:t>
                      </a:r>
                      <a:r>
                        <a:rPr lang="en-US" sz="800" dirty="0">
                          <a:effectLst/>
                          <a:latin typeface="+mn-lt"/>
                          <a:ea typeface="Times New Roman"/>
                          <a:cs typeface="Times New Roman"/>
                        </a:rPr>
                        <a:t> </a:t>
                      </a:r>
                      <a:r>
                        <a:rPr lang="en-US" sz="800" dirty="0" err="1">
                          <a:effectLst/>
                          <a:latin typeface="+mn-lt"/>
                          <a:ea typeface="Times New Roman"/>
                          <a:cs typeface="Times New Roman"/>
                        </a:rPr>
                        <a:t>pada</a:t>
                      </a:r>
                      <a:r>
                        <a:rPr lang="en-US" sz="800" dirty="0">
                          <a:effectLst/>
                          <a:latin typeface="+mn-lt"/>
                          <a:ea typeface="Times New Roman"/>
                          <a:cs typeface="Times New Roman"/>
                        </a:rPr>
                        <a:t> </a:t>
                      </a:r>
                      <a:r>
                        <a:rPr lang="en-US" sz="800" dirty="0" err="1">
                          <a:effectLst/>
                          <a:latin typeface="+mn-lt"/>
                          <a:ea typeface="Times New Roman"/>
                          <a:cs typeface="Times New Roman"/>
                        </a:rPr>
                        <a:t>tahun</a:t>
                      </a:r>
                      <a:r>
                        <a:rPr lang="en-US" sz="800" dirty="0">
                          <a:effectLst/>
                          <a:latin typeface="+mn-lt"/>
                          <a:ea typeface="Times New Roman"/>
                          <a:cs typeface="Times New Roman"/>
                        </a:rPr>
                        <a:t> </a:t>
                      </a:r>
                      <a:r>
                        <a:rPr lang="en-US" sz="800" dirty="0" err="1">
                          <a:effectLst/>
                          <a:latin typeface="+mn-lt"/>
                          <a:ea typeface="Times New Roman"/>
                          <a:cs typeface="Times New Roman"/>
                        </a:rPr>
                        <a:t>berjalan</a:t>
                      </a:r>
                      <a:r>
                        <a:rPr lang="en-US" sz="800" dirty="0">
                          <a:effectLst/>
                          <a:latin typeface="+mn-lt"/>
                          <a:ea typeface="Times New Roman"/>
                          <a:cs typeface="Times New Roman"/>
                        </a:rPr>
                        <a:t> </a:t>
                      </a:r>
                      <a:r>
                        <a:rPr lang="en-US" sz="800" dirty="0" err="1">
                          <a:effectLst/>
                          <a:latin typeface="+mn-lt"/>
                          <a:ea typeface="Times New Roman"/>
                          <a:cs typeface="Times New Roman"/>
                        </a:rPr>
                        <a:t>dengan</a:t>
                      </a:r>
                      <a:r>
                        <a:rPr lang="en-US" sz="800" dirty="0">
                          <a:effectLst/>
                          <a:latin typeface="+mn-lt"/>
                          <a:ea typeface="Times New Roman"/>
                          <a:cs typeface="Times New Roman"/>
                        </a:rPr>
                        <a:t> </a:t>
                      </a:r>
                      <a:r>
                        <a:rPr lang="en-US" sz="800" dirty="0" err="1">
                          <a:effectLst/>
                          <a:latin typeface="+mn-lt"/>
                          <a:ea typeface="Times New Roman"/>
                          <a:cs typeface="Times New Roman"/>
                        </a:rPr>
                        <a:t>jumlah</a:t>
                      </a:r>
                      <a:r>
                        <a:rPr lang="en-US" sz="800" dirty="0">
                          <a:effectLst/>
                          <a:latin typeface="+mn-lt"/>
                          <a:ea typeface="Times New Roman"/>
                          <a:cs typeface="Times New Roman"/>
                        </a:rPr>
                        <a:t> target SDM operator </a:t>
                      </a:r>
                      <a:r>
                        <a:rPr lang="en-US" sz="800" dirty="0" err="1">
                          <a:effectLst/>
                          <a:latin typeface="+mn-lt"/>
                          <a:ea typeface="Times New Roman"/>
                          <a:cs typeface="Times New Roman"/>
                        </a:rPr>
                        <a:t>perkeretaapian</a:t>
                      </a:r>
                      <a:r>
                        <a:rPr lang="en-US" sz="800" dirty="0">
                          <a:effectLst/>
                          <a:latin typeface="+mn-lt"/>
                          <a:ea typeface="Times New Roman"/>
                          <a:cs typeface="Times New Roman"/>
                        </a:rPr>
                        <a:t> </a:t>
                      </a:r>
                      <a:r>
                        <a:rPr lang="en-US" sz="800" dirty="0" err="1">
                          <a:effectLst/>
                          <a:latin typeface="+mn-lt"/>
                          <a:ea typeface="Times New Roman"/>
                          <a:cs typeface="Times New Roman"/>
                        </a:rPr>
                        <a:t>pada</a:t>
                      </a:r>
                      <a:r>
                        <a:rPr lang="en-US" sz="800" dirty="0">
                          <a:effectLst/>
                          <a:latin typeface="+mn-lt"/>
                          <a:ea typeface="Times New Roman"/>
                          <a:cs typeface="Times New Roman"/>
                        </a:rPr>
                        <a:t> </a:t>
                      </a:r>
                      <a:r>
                        <a:rPr lang="en-US" sz="800" dirty="0" err="1">
                          <a:effectLst/>
                          <a:latin typeface="+mn-lt"/>
                          <a:ea typeface="Times New Roman"/>
                          <a:cs typeface="Times New Roman"/>
                        </a:rPr>
                        <a:t>tahun</a:t>
                      </a:r>
                      <a:r>
                        <a:rPr lang="en-US" sz="800" dirty="0">
                          <a:effectLst/>
                          <a:latin typeface="+mn-lt"/>
                          <a:ea typeface="Times New Roman"/>
                          <a:cs typeface="Times New Roman"/>
                        </a:rPr>
                        <a:t> </a:t>
                      </a:r>
                      <a:r>
                        <a:rPr lang="en-US" sz="800" dirty="0" err="1">
                          <a:effectLst/>
                          <a:latin typeface="+mn-lt"/>
                          <a:ea typeface="Times New Roman"/>
                          <a:cs typeface="Times New Roman"/>
                        </a:rPr>
                        <a:t>berjalan</a:t>
                      </a:r>
                      <a:endParaRPr lang="en-US" sz="800" dirty="0">
                        <a:effectLst/>
                        <a:latin typeface="+mn-lt"/>
                        <a:ea typeface="Times New Roman"/>
                        <a:cs typeface="Times New Roman"/>
                      </a:endParaRPr>
                    </a:p>
                    <a:p>
                      <a:pPr>
                        <a:lnSpc>
                          <a:spcPct val="115000"/>
                        </a:lnSpc>
                        <a:spcAft>
                          <a:spcPts val="0"/>
                        </a:spcAft>
                      </a:pPr>
                      <a:endParaRPr lang="en-US" sz="800" dirty="0">
                        <a:effectLst/>
                        <a:latin typeface="+mn-lt"/>
                        <a:ea typeface="Times New Roman"/>
                        <a:cs typeface="Times New Roman"/>
                      </a:endParaRPr>
                    </a:p>
                    <a:p>
                      <a:pPr>
                        <a:lnSpc>
                          <a:spcPct val="115000"/>
                        </a:lnSpc>
                        <a:spcAft>
                          <a:spcPts val="0"/>
                        </a:spcAft>
                      </a:pPr>
                      <a:endParaRPr lang="en-US" sz="800" dirty="0">
                        <a:effectLst/>
                        <a:latin typeface="Calibri"/>
                        <a:ea typeface="Times New Roman"/>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669656">
                <a:tc vMerge="1">
                  <a:txBody>
                    <a:bodyPr/>
                    <a:lstStyle/>
                    <a:p>
                      <a:pPr algn="ctr">
                        <a:lnSpc>
                          <a:spcPct val="115000"/>
                        </a:lnSpc>
                        <a:spcAft>
                          <a:spcPts val="0"/>
                        </a:spcAft>
                        <a:tabLst>
                          <a:tab pos="4229100" algn="l"/>
                          <a:tab pos="4457700" algn="l"/>
                        </a:tabLst>
                      </a:pPr>
                      <a:endParaRPr lang="en-US" sz="1200" dirty="0">
                        <a:effectLst/>
                        <a:latin typeface="Calibri"/>
                        <a:ea typeface="Calibri"/>
                        <a:cs typeface="Times New Roman"/>
                      </a:endParaRPr>
                    </a:p>
                  </a:txBody>
                  <a:tcPr marL="40686" marR="40686" marT="0" marB="0"/>
                </a:tc>
                <a:tc vMerge="1">
                  <a:txBody>
                    <a:bodyPr/>
                    <a:lstStyle/>
                    <a:p>
                      <a:pPr algn="ctr">
                        <a:lnSpc>
                          <a:spcPct val="115000"/>
                        </a:lnSpc>
                        <a:spcAft>
                          <a:spcPts val="0"/>
                        </a:spcAft>
                        <a:tabLst>
                          <a:tab pos="4229100" algn="l"/>
                          <a:tab pos="4457700" algn="l"/>
                        </a:tabLst>
                      </a:pPr>
                      <a:endParaRPr lang="en-US" sz="1200" dirty="0">
                        <a:effectLst/>
                        <a:latin typeface="Calibri"/>
                        <a:ea typeface="Calibri"/>
                        <a:cs typeface="Times New Roman"/>
                      </a:endParaRPr>
                    </a:p>
                  </a:txBody>
                  <a:tcPr marL="40686" marR="40686" marT="0" marB="0"/>
                </a:tc>
                <a:tc>
                  <a:txBody>
                    <a:bodyPr/>
                    <a:lstStyle/>
                    <a:p>
                      <a:pPr algn="ctr">
                        <a:lnSpc>
                          <a:spcPct val="115000"/>
                        </a:lnSpc>
                      </a:pPr>
                      <a:r>
                        <a:rPr lang="en-US" sz="800" dirty="0" err="1">
                          <a:effectLst/>
                          <a:latin typeface="+mn-lt"/>
                          <a:ea typeface="Times New Roman"/>
                          <a:cs typeface="Times New Roman"/>
                        </a:rPr>
                        <a:t>Persentase</a:t>
                      </a:r>
                      <a:r>
                        <a:rPr lang="en-US" sz="800" dirty="0">
                          <a:effectLst/>
                          <a:latin typeface="+mn-lt"/>
                          <a:ea typeface="Times New Roman"/>
                          <a:cs typeface="Times New Roman"/>
                        </a:rPr>
                        <a:t> </a:t>
                      </a:r>
                      <a:r>
                        <a:rPr lang="en-US" sz="800" dirty="0" err="1">
                          <a:effectLst/>
                          <a:latin typeface="+mn-lt"/>
                          <a:ea typeface="Times New Roman"/>
                          <a:cs typeface="Times New Roman"/>
                        </a:rPr>
                        <a:t>rekomendasi</a:t>
                      </a:r>
                      <a:r>
                        <a:rPr lang="en-US" sz="800" dirty="0">
                          <a:effectLst/>
                          <a:latin typeface="+mn-lt"/>
                          <a:ea typeface="Times New Roman"/>
                          <a:cs typeface="Times New Roman"/>
                        </a:rPr>
                        <a:t> </a:t>
                      </a:r>
                      <a:r>
                        <a:rPr lang="en-US" sz="800" dirty="0" err="1">
                          <a:effectLst/>
                          <a:latin typeface="+mn-lt"/>
                          <a:ea typeface="Times New Roman"/>
                          <a:cs typeface="Times New Roman"/>
                        </a:rPr>
                        <a:t>keamanan</a:t>
                      </a:r>
                      <a:r>
                        <a:rPr lang="en-US" sz="800" dirty="0">
                          <a:effectLst/>
                          <a:latin typeface="+mn-lt"/>
                          <a:ea typeface="Times New Roman"/>
                          <a:cs typeface="Times New Roman"/>
                        </a:rPr>
                        <a:t> </a:t>
                      </a:r>
                      <a:r>
                        <a:rPr lang="en-US" sz="800" dirty="0" err="1">
                          <a:effectLst/>
                          <a:latin typeface="+mn-lt"/>
                          <a:ea typeface="Times New Roman"/>
                          <a:cs typeface="Times New Roman"/>
                        </a:rPr>
                        <a:t>dan</a:t>
                      </a:r>
                      <a:r>
                        <a:rPr lang="en-US" sz="800" dirty="0">
                          <a:effectLst/>
                          <a:latin typeface="+mn-lt"/>
                          <a:ea typeface="Times New Roman"/>
                          <a:cs typeface="Times New Roman"/>
                        </a:rPr>
                        <a:t> </a:t>
                      </a:r>
                      <a:r>
                        <a:rPr lang="en-US" sz="800" dirty="0" err="1">
                          <a:effectLst/>
                          <a:latin typeface="+mn-lt"/>
                          <a:ea typeface="Times New Roman"/>
                          <a:cs typeface="Times New Roman"/>
                        </a:rPr>
                        <a:t>keselamatan</a:t>
                      </a:r>
                      <a:r>
                        <a:rPr lang="en-US" sz="800" dirty="0">
                          <a:effectLst/>
                          <a:latin typeface="+mn-lt"/>
                          <a:ea typeface="Times New Roman"/>
                          <a:cs typeface="Times New Roman"/>
                        </a:rPr>
                        <a:t> yang </a:t>
                      </a:r>
                      <a:r>
                        <a:rPr lang="en-US" sz="800" dirty="0" err="1">
                          <a:effectLst/>
                          <a:latin typeface="+mn-lt"/>
                          <a:ea typeface="Times New Roman"/>
                          <a:cs typeface="Times New Roman"/>
                        </a:rPr>
                        <a:t>menjadi</a:t>
                      </a:r>
                      <a:r>
                        <a:rPr lang="en-US" sz="800" dirty="0">
                          <a:effectLst/>
                          <a:latin typeface="+mn-lt"/>
                          <a:ea typeface="Times New Roman"/>
                          <a:cs typeface="Times New Roman"/>
                        </a:rPr>
                        <a:t> </a:t>
                      </a:r>
                      <a:r>
                        <a:rPr lang="en-US" sz="800" dirty="0" err="1">
                          <a:effectLst/>
                          <a:latin typeface="+mn-lt"/>
                          <a:ea typeface="Times New Roman"/>
                          <a:cs typeface="Times New Roman"/>
                        </a:rPr>
                        <a:t>kebijakan</a:t>
                      </a:r>
                      <a:r>
                        <a:rPr lang="en-US" sz="800" dirty="0">
                          <a:effectLst/>
                          <a:latin typeface="+mn-lt"/>
                          <a:ea typeface="Times New Roman"/>
                          <a:cs typeface="Times New Roman"/>
                        </a:rPr>
                        <a:t> </a:t>
                      </a:r>
                      <a:r>
                        <a:rPr lang="en-US" sz="800" dirty="0" err="1">
                          <a:effectLst/>
                          <a:latin typeface="+mn-lt"/>
                          <a:ea typeface="Times New Roman"/>
                          <a:cs typeface="Times New Roman"/>
                        </a:rPr>
                        <a:t>stakehoder</a:t>
                      </a:r>
                      <a:r>
                        <a:rPr lang="en-US" sz="800" dirty="0">
                          <a:effectLst/>
                          <a:latin typeface="+mn-lt"/>
                          <a:ea typeface="Times New Roman"/>
                          <a:cs typeface="Times New Roman"/>
                        </a:rPr>
                        <a:t>/  </a:t>
                      </a:r>
                      <a:r>
                        <a:rPr lang="en-US" sz="800" dirty="0" err="1">
                          <a:effectLst/>
                          <a:latin typeface="+mn-lt"/>
                          <a:ea typeface="Times New Roman"/>
                          <a:cs typeface="Times New Roman"/>
                        </a:rPr>
                        <a:t>sudah</a:t>
                      </a:r>
                      <a:r>
                        <a:rPr lang="en-US" sz="800" dirty="0">
                          <a:effectLst/>
                          <a:latin typeface="+mn-lt"/>
                          <a:ea typeface="Times New Roman"/>
                          <a:cs typeface="Times New Roman"/>
                        </a:rPr>
                        <a:t> </a:t>
                      </a:r>
                      <a:r>
                        <a:rPr lang="en-US" sz="800" dirty="0" err="1">
                          <a:effectLst/>
                          <a:latin typeface="+mn-lt"/>
                          <a:ea typeface="Times New Roman"/>
                          <a:cs typeface="Times New Roman"/>
                        </a:rPr>
                        <a:t>diimplementasikan</a:t>
                      </a:r>
                      <a:r>
                        <a:rPr lang="en-US" sz="800" dirty="0">
                          <a:effectLst/>
                          <a:latin typeface="+mn-lt"/>
                          <a:ea typeface="Times New Roman"/>
                          <a:cs typeface="Times New Roman"/>
                        </a:rPr>
                        <a:t>/ </a:t>
                      </a:r>
                      <a:r>
                        <a:rPr lang="en-US" sz="800" dirty="0" err="1">
                          <a:effectLst/>
                          <a:latin typeface="+mn-lt"/>
                          <a:ea typeface="Times New Roman"/>
                          <a:cs typeface="Times New Roman"/>
                        </a:rPr>
                        <a:t>ditindaklanjuti</a:t>
                      </a:r>
                      <a:endParaRPr lang="en-US" sz="800" dirty="0">
                        <a:effectLst/>
                        <a:latin typeface="Calibri"/>
                        <a:ea typeface="Times New Roman"/>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15000"/>
                        </a:lnSpc>
                        <a:spcAft>
                          <a:spcPts val="0"/>
                        </a:spcAft>
                      </a:pPr>
                      <a:r>
                        <a:rPr lang="en-US" sz="800" dirty="0" err="1">
                          <a:effectLst/>
                          <a:latin typeface="+mn-lt"/>
                          <a:ea typeface="Times New Roman"/>
                          <a:cs typeface="Times New Roman"/>
                        </a:rPr>
                        <a:t>Perbandingan</a:t>
                      </a:r>
                      <a:r>
                        <a:rPr lang="en-US" sz="800" dirty="0">
                          <a:effectLst/>
                          <a:latin typeface="+mn-lt"/>
                          <a:ea typeface="Times New Roman"/>
                          <a:cs typeface="Times New Roman"/>
                        </a:rPr>
                        <a:t> </a:t>
                      </a:r>
                      <a:r>
                        <a:rPr lang="en-US" sz="800" dirty="0" err="1">
                          <a:effectLst/>
                          <a:latin typeface="+mn-lt"/>
                          <a:ea typeface="Times New Roman"/>
                          <a:cs typeface="Times New Roman"/>
                        </a:rPr>
                        <a:t>antara</a:t>
                      </a:r>
                      <a:r>
                        <a:rPr lang="en-US" sz="800" dirty="0">
                          <a:effectLst/>
                          <a:latin typeface="+mn-lt"/>
                          <a:ea typeface="Times New Roman"/>
                          <a:cs typeface="Times New Roman"/>
                        </a:rPr>
                        <a:t> </a:t>
                      </a:r>
                      <a:r>
                        <a:rPr lang="en-US" sz="800" dirty="0" err="1">
                          <a:effectLst/>
                          <a:latin typeface="+mn-lt"/>
                          <a:ea typeface="Times New Roman"/>
                          <a:cs typeface="Times New Roman"/>
                        </a:rPr>
                        <a:t>jumlah</a:t>
                      </a:r>
                      <a:r>
                        <a:rPr lang="en-US" sz="800" dirty="0">
                          <a:effectLst/>
                          <a:latin typeface="+mn-lt"/>
                          <a:ea typeface="Times New Roman"/>
                          <a:cs typeface="Times New Roman"/>
                        </a:rPr>
                        <a:t> </a:t>
                      </a:r>
                      <a:r>
                        <a:rPr lang="en-US" sz="800" dirty="0" err="1">
                          <a:effectLst/>
                          <a:latin typeface="+mn-lt"/>
                          <a:ea typeface="Times New Roman"/>
                          <a:cs typeface="Times New Roman"/>
                        </a:rPr>
                        <a:t>rekomendasi</a:t>
                      </a:r>
                      <a:r>
                        <a:rPr lang="en-US" sz="800" dirty="0">
                          <a:effectLst/>
                          <a:latin typeface="+mn-lt"/>
                          <a:ea typeface="Times New Roman"/>
                          <a:cs typeface="Times New Roman"/>
                        </a:rPr>
                        <a:t> </a:t>
                      </a:r>
                      <a:r>
                        <a:rPr lang="en-US" sz="800" dirty="0" err="1">
                          <a:effectLst/>
                          <a:latin typeface="+mn-lt"/>
                          <a:ea typeface="Times New Roman"/>
                          <a:cs typeface="Times New Roman"/>
                        </a:rPr>
                        <a:t>kebijakan</a:t>
                      </a:r>
                      <a:r>
                        <a:rPr lang="en-US" sz="800" dirty="0">
                          <a:effectLst/>
                          <a:latin typeface="+mn-lt"/>
                          <a:ea typeface="Times New Roman"/>
                          <a:cs typeface="Times New Roman"/>
                        </a:rPr>
                        <a:t> yang </a:t>
                      </a:r>
                      <a:r>
                        <a:rPr lang="en-US" sz="800" dirty="0" err="1">
                          <a:effectLst/>
                          <a:latin typeface="+mn-lt"/>
                          <a:ea typeface="Times New Roman"/>
                          <a:cs typeface="Times New Roman"/>
                        </a:rPr>
                        <a:t>disusun</a:t>
                      </a:r>
                      <a:r>
                        <a:rPr lang="en-US" sz="800" dirty="0">
                          <a:effectLst/>
                          <a:latin typeface="+mn-lt"/>
                          <a:ea typeface="Times New Roman"/>
                          <a:cs typeface="Times New Roman"/>
                        </a:rPr>
                        <a:t> </a:t>
                      </a:r>
                      <a:r>
                        <a:rPr lang="en-US" sz="800" dirty="0" err="1">
                          <a:effectLst/>
                          <a:latin typeface="+mn-lt"/>
                          <a:ea typeface="Times New Roman"/>
                          <a:cs typeface="Times New Roman"/>
                        </a:rPr>
                        <a:t>dengan</a:t>
                      </a:r>
                      <a:r>
                        <a:rPr lang="en-US" sz="800" dirty="0">
                          <a:effectLst/>
                          <a:latin typeface="+mn-lt"/>
                          <a:ea typeface="Times New Roman"/>
                          <a:cs typeface="Times New Roman"/>
                        </a:rPr>
                        <a:t> </a:t>
                      </a:r>
                      <a:r>
                        <a:rPr lang="en-US" sz="800" dirty="0" err="1">
                          <a:effectLst/>
                          <a:latin typeface="+mn-lt"/>
                          <a:ea typeface="Times New Roman"/>
                          <a:cs typeface="Times New Roman"/>
                        </a:rPr>
                        <a:t>jumlah</a:t>
                      </a:r>
                      <a:r>
                        <a:rPr lang="en-US" sz="800" dirty="0">
                          <a:effectLst/>
                          <a:latin typeface="+mn-lt"/>
                          <a:ea typeface="Times New Roman"/>
                          <a:cs typeface="Times New Roman"/>
                        </a:rPr>
                        <a:t> yang </a:t>
                      </a:r>
                      <a:r>
                        <a:rPr lang="en-US" sz="800" dirty="0" err="1">
                          <a:effectLst/>
                          <a:latin typeface="+mn-lt"/>
                          <a:ea typeface="Times New Roman"/>
                          <a:cs typeface="Times New Roman"/>
                        </a:rPr>
                        <a:t>sudah</a:t>
                      </a:r>
                      <a:r>
                        <a:rPr lang="en-US" sz="800" dirty="0">
                          <a:effectLst/>
                          <a:latin typeface="+mn-lt"/>
                          <a:ea typeface="Times New Roman"/>
                          <a:cs typeface="Times New Roman"/>
                        </a:rPr>
                        <a:t> </a:t>
                      </a:r>
                      <a:r>
                        <a:rPr lang="en-US" sz="800" dirty="0" err="1">
                          <a:effectLst/>
                          <a:latin typeface="+mn-lt"/>
                          <a:ea typeface="Times New Roman"/>
                          <a:cs typeface="Times New Roman"/>
                        </a:rPr>
                        <a:t>ditindaklanjuti</a:t>
                      </a:r>
                      <a:r>
                        <a:rPr lang="en-US" sz="800" dirty="0">
                          <a:effectLst/>
                          <a:latin typeface="+mn-lt"/>
                          <a:ea typeface="Times New Roman"/>
                          <a:cs typeface="Times New Roman"/>
                        </a:rPr>
                        <a:t>/ </a:t>
                      </a:r>
                      <a:r>
                        <a:rPr lang="en-US" sz="800" dirty="0" err="1">
                          <a:effectLst/>
                          <a:latin typeface="+mn-lt"/>
                          <a:ea typeface="Times New Roman"/>
                          <a:cs typeface="Times New Roman"/>
                        </a:rPr>
                        <a:t>dilegalkan</a:t>
                      </a:r>
                      <a:r>
                        <a:rPr lang="id-ID" sz="800" dirty="0">
                          <a:effectLst/>
                          <a:latin typeface="+mn-lt"/>
                          <a:ea typeface="Times New Roman"/>
                          <a:cs typeface="Times New Roman"/>
                        </a:rPr>
                        <a:t> pada periode 2020-2024</a:t>
                      </a:r>
                      <a:endParaRPr lang="en-US" sz="800" dirty="0">
                        <a:effectLst/>
                        <a:latin typeface="Calibri"/>
                        <a:ea typeface="Times New Roman"/>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sp>
        <p:nvSpPr>
          <p:cNvPr id="3" name="Text Box 117"/>
          <p:cNvSpPr txBox="1">
            <a:spLocks noChangeArrowheads="1"/>
          </p:cNvSpPr>
          <p:nvPr/>
        </p:nvSpPr>
        <p:spPr bwMode="auto">
          <a:xfrm>
            <a:off x="3918628" y="1821236"/>
            <a:ext cx="392748" cy="177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6698" tIns="28349" rIns="56698" bIns="28349" numCol="1" anchor="t" anchorCtr="0" compatLnSpc="1">
            <a:prstTxWarp prst="textNoShape">
              <a:avLst/>
            </a:prstTxWarp>
          </a:bodyPr>
          <a:lstStyle/>
          <a:p>
            <a:pPr defTabSz="567019" fontAlgn="base">
              <a:spcBef>
                <a:spcPct val="0"/>
              </a:spcBef>
              <a:spcAft>
                <a:spcPct val="0"/>
              </a:spcAft>
            </a:pPr>
            <a:endParaRPr lang="en-US" altLang="en-US" sz="700">
              <a:cs typeface="Arial" pitchFamily="34" charset="0"/>
            </a:endParaRPr>
          </a:p>
        </p:txBody>
      </p:sp>
      <p:sp>
        <p:nvSpPr>
          <p:cNvPr id="27" name="TextBox 2"/>
          <p:cNvSpPr txBox="1">
            <a:spLocks noChangeArrowheads="1"/>
          </p:cNvSpPr>
          <p:nvPr/>
        </p:nvSpPr>
        <p:spPr bwMode="auto">
          <a:xfrm>
            <a:off x="2648839" y="1803518"/>
            <a:ext cx="206710" cy="183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6698" tIns="28349" rIns="56698" bIns="28349" numCol="1" anchor="t" anchorCtr="0" compatLnSpc="1">
            <a:prstTxWarp prst="textNoShape">
              <a:avLst/>
            </a:prstTxWarp>
          </a:bodyPr>
          <a:lstStyle/>
          <a:p>
            <a:pPr defTabSz="567019" fontAlgn="base">
              <a:spcBef>
                <a:spcPct val="0"/>
              </a:spcBef>
              <a:spcAft>
                <a:spcPct val="0"/>
              </a:spcAft>
            </a:pPr>
            <a:endParaRPr lang="en-US" altLang="en-US" sz="1116">
              <a:latin typeface="Arial" pitchFamily="34" charset="0"/>
              <a:cs typeface="Arial" pitchFamily="34" charset="0"/>
            </a:endParaRPr>
          </a:p>
        </p:txBody>
      </p:sp>
      <p:grpSp>
        <p:nvGrpSpPr>
          <p:cNvPr id="7" name="Group 6"/>
          <p:cNvGrpSpPr/>
          <p:nvPr/>
        </p:nvGrpSpPr>
        <p:grpSpPr>
          <a:xfrm>
            <a:off x="3239019" y="1698495"/>
            <a:ext cx="3129938" cy="509159"/>
            <a:chOff x="5844223" y="1931987"/>
            <a:chExt cx="5203713" cy="985384"/>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4223" y="1931987"/>
              <a:ext cx="5203713" cy="985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Straight Connector 5"/>
            <p:cNvCxnSpPr/>
            <p:nvPr/>
          </p:nvCxnSpPr>
          <p:spPr>
            <a:xfrm>
              <a:off x="8084457" y="2336800"/>
              <a:ext cx="2162629" cy="0"/>
            </a:xfrm>
            <a:prstGeom prst="line">
              <a:avLst/>
            </a:prstGeom>
          </p:spPr>
          <p:style>
            <a:lnRef idx="3">
              <a:schemeClr val="dk1"/>
            </a:lnRef>
            <a:fillRef idx="0">
              <a:schemeClr val="dk1"/>
            </a:fillRef>
            <a:effectRef idx="2">
              <a:schemeClr val="dk1"/>
            </a:effectRef>
            <a:fontRef idx="minor">
              <a:schemeClr val="tx1"/>
            </a:fontRef>
          </p:style>
        </p:cxnSp>
      </p:grpSp>
      <p:pic>
        <p:nvPicPr>
          <p:cNvPr id="225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4457" y="2489027"/>
            <a:ext cx="2909006" cy="521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Connector 8"/>
          <p:cNvCxnSpPr/>
          <p:nvPr/>
        </p:nvCxnSpPr>
        <p:spPr>
          <a:xfrm>
            <a:off x="4529361" y="2741865"/>
            <a:ext cx="1223947" cy="0"/>
          </a:xfrm>
          <a:prstGeom prst="line">
            <a:avLst/>
          </a:prstGeom>
        </p:spPr>
        <p:style>
          <a:lnRef idx="3">
            <a:schemeClr val="dk1"/>
          </a:lnRef>
          <a:fillRef idx="0">
            <a:schemeClr val="dk1"/>
          </a:fillRef>
          <a:effectRef idx="2">
            <a:schemeClr val="dk1"/>
          </a:effectRef>
          <a:fontRef idx="minor">
            <a:schemeClr val="tx1"/>
          </a:fontRef>
        </p:style>
      </p:cxnSp>
      <p:grpSp>
        <p:nvGrpSpPr>
          <p:cNvPr id="10" name="Group 9"/>
          <p:cNvGrpSpPr/>
          <p:nvPr/>
        </p:nvGrpSpPr>
        <p:grpSpPr>
          <a:xfrm>
            <a:off x="3465976" y="3290780"/>
            <a:ext cx="2787630" cy="616895"/>
            <a:chOff x="5589815" y="4920693"/>
            <a:chExt cx="4495800" cy="994909"/>
          </a:xfrm>
        </p:grpSpPr>
        <p:pic>
          <p:nvPicPr>
            <p:cNvPr id="2253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9815" y="5105977"/>
              <a:ext cx="4495800" cy="809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97700" y="4920693"/>
              <a:ext cx="25527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2535"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16361" y="4179236"/>
            <a:ext cx="2852596" cy="620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itle 1">
            <a:extLst>
              <a:ext uri="{FF2B5EF4-FFF2-40B4-BE49-F238E27FC236}">
                <a16:creationId xmlns:a16="http://schemas.microsoft.com/office/drawing/2014/main" id="{A29369C6-6EF5-4A61-9461-6BA2227D1EFB}"/>
              </a:ext>
            </a:extLst>
          </p:cNvPr>
          <p:cNvSpPr txBox="1">
            <a:spLocks/>
          </p:cNvSpPr>
          <p:nvPr/>
        </p:nvSpPr>
        <p:spPr>
          <a:xfrm>
            <a:off x="163039" y="311720"/>
            <a:ext cx="7396636" cy="338554"/>
          </a:xfrm>
          <a:prstGeom prst="rect">
            <a:avLst/>
          </a:prstGeom>
        </p:spPr>
        <p:txBody>
          <a:bodyPr wrap="square" anchor="ctr">
            <a:spAutoFit/>
          </a:bodyPr>
          <a:lstStyle>
            <a:defPPr>
              <a:defRPr lang="en-US"/>
            </a:defPPr>
            <a:lvl1pPr defTabSz="914377">
              <a:defRPr b="1">
                <a:solidFill>
                  <a:prstClr val="black"/>
                </a:solidFill>
                <a:latin typeface="Arial" panose="020B0604020202020204" pitchFamily="34" charset="0"/>
                <a:ea typeface="Times New Roman" panose="02020603050405020304" pitchFamily="18" charset="0"/>
              </a:defRPr>
            </a:lvl1pPr>
          </a:lstStyle>
          <a:p>
            <a:pPr lvl="0"/>
            <a:r>
              <a:rPr lang="id-ID" sz="1600" dirty="0"/>
              <a:t>Lanjutan... (</a:t>
            </a:r>
            <a:r>
              <a:rPr lang="en-US" sz="1600" dirty="0"/>
              <a:t>KAMUS INDIKATOR KINERJA </a:t>
            </a:r>
            <a:r>
              <a:rPr lang="id-ID" sz="1600" dirty="0"/>
              <a:t>KEGIATAN DIT. KESELAMATAN)</a:t>
            </a:r>
            <a:endParaRPr lang="en-ID" sz="1600" dirty="0"/>
          </a:p>
        </p:txBody>
      </p:sp>
      <p:cxnSp>
        <p:nvCxnSpPr>
          <p:cNvPr id="17" name="Straight Connector 16">
            <a:extLst>
              <a:ext uri="{FF2B5EF4-FFF2-40B4-BE49-F238E27FC236}">
                <a16:creationId xmlns:a16="http://schemas.microsoft.com/office/drawing/2014/main" id="{DAA6C5D4-609C-4FBF-85D7-68D941C158B8}"/>
              </a:ext>
            </a:extLst>
          </p:cNvPr>
          <p:cNvCxnSpPr>
            <a:cxnSpLocks/>
          </p:cNvCxnSpPr>
          <p:nvPr/>
        </p:nvCxnSpPr>
        <p:spPr>
          <a:xfrm>
            <a:off x="4966866" y="4427363"/>
            <a:ext cx="920395" cy="0"/>
          </a:xfrm>
          <a:prstGeom prst="line">
            <a:avLst/>
          </a:prstGeom>
        </p:spPr>
        <p:style>
          <a:lnRef idx="3">
            <a:schemeClr val="dk1"/>
          </a:lnRef>
          <a:fillRef idx="0">
            <a:schemeClr val="dk1"/>
          </a:fillRef>
          <a:effectRef idx="2">
            <a:schemeClr val="dk1"/>
          </a:effectRef>
          <a:fontRef idx="minor">
            <a:schemeClr val="tx1"/>
          </a:fontRef>
        </p:style>
      </p:cxnSp>
      <p:sp>
        <p:nvSpPr>
          <p:cNvPr id="18" name="Slide Number Placeholder 2">
            <a:extLst>
              <a:ext uri="{FF2B5EF4-FFF2-40B4-BE49-F238E27FC236}">
                <a16:creationId xmlns:a16="http://schemas.microsoft.com/office/drawing/2014/main" id="{88E749EB-F68A-4690-8062-29AD79B037F3}"/>
              </a:ext>
            </a:extLst>
          </p:cNvPr>
          <p:cNvSpPr>
            <a:spLocks noGrp="1"/>
          </p:cNvSpPr>
          <p:nvPr/>
        </p:nvSpPr>
        <p:spPr>
          <a:xfrm>
            <a:off x="7113276" y="5006975"/>
            <a:ext cx="446405" cy="251460"/>
          </a:xfrm>
          <a:prstGeom prst="rect">
            <a:avLst/>
          </a:prstGeom>
          <a:solidFill>
            <a:srgbClr val="F9BE19"/>
          </a:solidFill>
        </p:spPr>
        <p:txBody>
          <a:bodyPr vert="horz" lIns="91365" tIns="45684" rIns="91365" bIns="45684"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32">
              <a:defRPr/>
            </a:pPr>
            <a:fld id="{05502A5B-6024-440D-A5A9-5A109256076E}" type="slidenum">
              <a:rPr lang="en-US" b="1">
                <a:solidFill>
                  <a:schemeClr val="tx1"/>
                </a:solidFill>
                <a:latin typeface="Calibri" panose="020F0502020204030204"/>
              </a:rPr>
              <a:pPr defTabSz="913632">
                <a:defRPr/>
              </a:pPr>
              <a:t>51</a:t>
            </a:fld>
            <a:endParaRPr lang="en-US" b="1">
              <a:solidFill>
                <a:schemeClr val="tx1"/>
              </a:solidFill>
              <a:latin typeface="Calibri" panose="020F0502020204030204"/>
            </a:endParaRPr>
          </a:p>
        </p:txBody>
      </p:sp>
    </p:spTree>
    <p:extLst>
      <p:ext uri="{BB962C8B-B14F-4D97-AF65-F5344CB8AC3E}">
        <p14:creationId xmlns:p14="http://schemas.microsoft.com/office/powerpoint/2010/main" val="2140560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87481" y="1116741"/>
          <a:ext cx="6984712" cy="3434782"/>
        </p:xfrm>
        <a:graphic>
          <a:graphicData uri="http://schemas.openxmlformats.org/drawingml/2006/table">
            <a:tbl>
              <a:tblPr firstRow="1" firstCol="1" bandRow="1">
                <a:tableStyleId>{21E4AEA4-8DFA-4A89-87EB-49C32662AFE0}</a:tableStyleId>
              </a:tblPr>
              <a:tblGrid>
                <a:gridCol w="332794">
                  <a:extLst>
                    <a:ext uri="{9D8B030D-6E8A-4147-A177-3AD203B41FA5}">
                      <a16:colId xmlns:a16="http://schemas.microsoft.com/office/drawing/2014/main" val="20000"/>
                    </a:ext>
                  </a:extLst>
                </a:gridCol>
                <a:gridCol w="1071450">
                  <a:extLst>
                    <a:ext uri="{9D8B030D-6E8A-4147-A177-3AD203B41FA5}">
                      <a16:colId xmlns:a16="http://schemas.microsoft.com/office/drawing/2014/main" val="20001"/>
                    </a:ext>
                  </a:extLst>
                </a:gridCol>
                <a:gridCol w="1361634">
                  <a:extLst>
                    <a:ext uri="{9D8B030D-6E8A-4147-A177-3AD203B41FA5}">
                      <a16:colId xmlns:a16="http://schemas.microsoft.com/office/drawing/2014/main" val="20002"/>
                    </a:ext>
                  </a:extLst>
                </a:gridCol>
                <a:gridCol w="4218834">
                  <a:extLst>
                    <a:ext uri="{9D8B030D-6E8A-4147-A177-3AD203B41FA5}">
                      <a16:colId xmlns:a16="http://schemas.microsoft.com/office/drawing/2014/main" val="20003"/>
                    </a:ext>
                  </a:extLst>
                </a:gridCol>
              </a:tblGrid>
              <a:tr h="231960">
                <a:tc>
                  <a:txBody>
                    <a:bodyPr/>
                    <a:lstStyle/>
                    <a:p>
                      <a:pPr algn="ctr">
                        <a:lnSpc>
                          <a:spcPct val="107000"/>
                        </a:lnSpc>
                        <a:spcAft>
                          <a:spcPts val="0"/>
                        </a:spcAft>
                      </a:pPr>
                      <a:r>
                        <a:rPr lang="en-ID" sz="800" dirty="0">
                          <a:effectLst/>
                          <a:latin typeface="+mn-lt"/>
                        </a:rPr>
                        <a:t>NO</a:t>
                      </a:r>
                      <a:endParaRPr lang="en-US" sz="800" dirty="0">
                        <a:effectLst/>
                        <a:latin typeface="+mn-lt"/>
                        <a:ea typeface="Calibri"/>
                        <a:cs typeface="Times New Roman"/>
                      </a:endParaRPr>
                    </a:p>
                  </a:txBody>
                  <a:tcPr marL="25227" marR="252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n-ID" sz="800" dirty="0">
                          <a:effectLst/>
                          <a:latin typeface="+mn-lt"/>
                        </a:rPr>
                        <a:t>SASARAN KEGIATAN</a:t>
                      </a:r>
                      <a:endParaRPr lang="en-US" sz="800" dirty="0">
                        <a:effectLst/>
                        <a:latin typeface="+mn-lt"/>
                        <a:ea typeface="Calibri"/>
                        <a:cs typeface="Times New Roman"/>
                      </a:endParaRPr>
                    </a:p>
                  </a:txBody>
                  <a:tcPr marL="25227" marR="252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n-ID" sz="800" dirty="0">
                          <a:effectLst/>
                          <a:latin typeface="+mn-lt"/>
                        </a:rPr>
                        <a:t>INDIKATOR </a:t>
                      </a:r>
                    </a:p>
                    <a:p>
                      <a:pPr algn="ctr">
                        <a:lnSpc>
                          <a:spcPct val="107000"/>
                        </a:lnSpc>
                        <a:spcAft>
                          <a:spcPts val="0"/>
                        </a:spcAft>
                      </a:pPr>
                      <a:r>
                        <a:rPr lang="en-ID" sz="800" dirty="0">
                          <a:effectLst/>
                          <a:latin typeface="+mn-lt"/>
                        </a:rPr>
                        <a:t>KINERJA KEGIATAN</a:t>
                      </a:r>
                      <a:endParaRPr lang="en-US" sz="800" dirty="0">
                        <a:effectLst/>
                        <a:latin typeface="+mn-lt"/>
                        <a:ea typeface="Calibri"/>
                        <a:cs typeface="Times New Roman"/>
                      </a:endParaRPr>
                    </a:p>
                  </a:txBody>
                  <a:tcPr marL="25227" marR="252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n-ID" sz="800" dirty="0">
                          <a:effectLst/>
                          <a:latin typeface="+mn-lt"/>
                        </a:rPr>
                        <a:t>TATA CARA PERHITUNGAN</a:t>
                      </a:r>
                      <a:endParaRPr lang="en-US" sz="800" dirty="0">
                        <a:effectLst/>
                        <a:latin typeface="+mn-lt"/>
                        <a:ea typeface="Calibri"/>
                        <a:cs typeface="Times New Roman"/>
                      </a:endParaRPr>
                    </a:p>
                  </a:txBody>
                  <a:tcPr marL="25227" marR="252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892875">
                <a:tc rowSpan="2">
                  <a:txBody>
                    <a:bodyPr/>
                    <a:lstStyle/>
                    <a:p>
                      <a:pPr algn="ctr">
                        <a:lnSpc>
                          <a:spcPct val="115000"/>
                        </a:lnSpc>
                        <a:spcAft>
                          <a:spcPts val="0"/>
                        </a:spcAft>
                        <a:tabLst>
                          <a:tab pos="4229100" algn="l"/>
                          <a:tab pos="4457700" algn="l"/>
                        </a:tabLst>
                      </a:pPr>
                      <a:endParaRPr lang="en-US" sz="800" dirty="0">
                        <a:solidFill>
                          <a:sysClr val="windowText" lastClr="000000"/>
                        </a:solidFill>
                        <a:effectLst/>
                        <a:latin typeface="+mn-lt"/>
                        <a:ea typeface="Calibri"/>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lnSpc>
                          <a:spcPct val="115000"/>
                        </a:lnSpc>
                        <a:spcAft>
                          <a:spcPts val="0"/>
                        </a:spcAft>
                        <a:tabLst>
                          <a:tab pos="4229100" algn="l"/>
                          <a:tab pos="4457700" algn="l"/>
                        </a:tabLst>
                      </a:pPr>
                      <a:endParaRPr lang="en-US" sz="800" dirty="0">
                        <a:solidFill>
                          <a:sysClr val="windowText" lastClr="000000"/>
                        </a:solidFill>
                        <a:effectLst/>
                        <a:latin typeface="+mn-lt"/>
                        <a:ea typeface="Calibri"/>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pPr>
                      <a:r>
                        <a:rPr lang="en-US" sz="800" dirty="0" err="1">
                          <a:solidFill>
                            <a:sysClr val="windowText" lastClr="000000"/>
                          </a:solidFill>
                          <a:effectLst/>
                          <a:latin typeface="+mn-lt"/>
                          <a:ea typeface="Times New Roman"/>
                          <a:cs typeface="Times New Roman"/>
                        </a:rPr>
                        <a:t>Persentase</a:t>
                      </a:r>
                      <a:r>
                        <a:rPr lang="en-US" sz="800" dirty="0">
                          <a:solidFill>
                            <a:sysClr val="windowText" lastClr="000000"/>
                          </a:solidFill>
                          <a:effectLst/>
                          <a:latin typeface="+mn-lt"/>
                          <a:ea typeface="Times New Roman"/>
                          <a:cs typeface="Times New Roman"/>
                        </a:rPr>
                        <a:t> </a:t>
                      </a:r>
                      <a:r>
                        <a:rPr lang="en-US" sz="800" dirty="0" err="1">
                          <a:solidFill>
                            <a:sysClr val="windowText" lastClr="000000"/>
                          </a:solidFill>
                          <a:effectLst/>
                          <a:latin typeface="+mn-lt"/>
                          <a:ea typeface="Times New Roman"/>
                          <a:cs typeface="Times New Roman"/>
                        </a:rPr>
                        <a:t>Rumusan</a:t>
                      </a:r>
                      <a:r>
                        <a:rPr lang="en-US" sz="800" dirty="0">
                          <a:solidFill>
                            <a:sysClr val="windowText" lastClr="000000"/>
                          </a:solidFill>
                          <a:effectLst/>
                          <a:latin typeface="+mn-lt"/>
                          <a:ea typeface="Times New Roman"/>
                          <a:cs typeface="Times New Roman"/>
                        </a:rPr>
                        <a:t> NSPK </a:t>
                      </a:r>
                      <a:r>
                        <a:rPr lang="en-US" sz="800" dirty="0" err="1">
                          <a:solidFill>
                            <a:sysClr val="windowText" lastClr="000000"/>
                          </a:solidFill>
                          <a:effectLst/>
                          <a:latin typeface="+mn-lt"/>
                          <a:ea typeface="Times New Roman"/>
                          <a:cs typeface="Times New Roman"/>
                        </a:rPr>
                        <a:t>Bidang</a:t>
                      </a:r>
                      <a:r>
                        <a:rPr lang="en-US" sz="800" dirty="0">
                          <a:solidFill>
                            <a:sysClr val="windowText" lastClr="000000"/>
                          </a:solidFill>
                          <a:effectLst/>
                          <a:latin typeface="+mn-lt"/>
                          <a:ea typeface="Times New Roman"/>
                          <a:cs typeface="Times New Roman"/>
                        </a:rPr>
                        <a:t> </a:t>
                      </a:r>
                      <a:r>
                        <a:rPr lang="en-US" sz="800" dirty="0" err="1">
                          <a:solidFill>
                            <a:sysClr val="windowText" lastClr="000000"/>
                          </a:solidFill>
                          <a:effectLst/>
                          <a:latin typeface="+mn-lt"/>
                          <a:ea typeface="Times New Roman"/>
                          <a:cs typeface="Times New Roman"/>
                        </a:rPr>
                        <a:t>Keamanan</a:t>
                      </a:r>
                      <a:r>
                        <a:rPr lang="en-US" sz="800" dirty="0">
                          <a:solidFill>
                            <a:sysClr val="windowText" lastClr="000000"/>
                          </a:solidFill>
                          <a:effectLst/>
                          <a:latin typeface="+mn-lt"/>
                          <a:ea typeface="Times New Roman"/>
                          <a:cs typeface="Times New Roman"/>
                        </a:rPr>
                        <a:t> </a:t>
                      </a:r>
                      <a:r>
                        <a:rPr lang="en-US" sz="800" dirty="0" err="1">
                          <a:solidFill>
                            <a:sysClr val="windowText" lastClr="000000"/>
                          </a:solidFill>
                          <a:effectLst/>
                          <a:latin typeface="+mn-lt"/>
                          <a:ea typeface="Times New Roman"/>
                          <a:cs typeface="Times New Roman"/>
                        </a:rPr>
                        <a:t>dan</a:t>
                      </a:r>
                      <a:r>
                        <a:rPr lang="en-US" sz="800" dirty="0">
                          <a:solidFill>
                            <a:sysClr val="windowText" lastClr="000000"/>
                          </a:solidFill>
                          <a:effectLst/>
                          <a:latin typeface="+mn-lt"/>
                          <a:ea typeface="Times New Roman"/>
                          <a:cs typeface="Times New Roman"/>
                        </a:rPr>
                        <a:t> </a:t>
                      </a:r>
                      <a:r>
                        <a:rPr lang="en-US" sz="800" dirty="0" err="1">
                          <a:solidFill>
                            <a:sysClr val="windowText" lastClr="000000"/>
                          </a:solidFill>
                          <a:effectLst/>
                          <a:latin typeface="+mn-lt"/>
                          <a:ea typeface="Times New Roman"/>
                          <a:cs typeface="Times New Roman"/>
                        </a:rPr>
                        <a:t>Keselamatan</a:t>
                      </a:r>
                      <a:r>
                        <a:rPr lang="en-US" sz="800" dirty="0">
                          <a:solidFill>
                            <a:sysClr val="windowText" lastClr="000000"/>
                          </a:solidFill>
                          <a:effectLst/>
                          <a:latin typeface="+mn-lt"/>
                          <a:ea typeface="Times New Roman"/>
                          <a:cs typeface="Times New Roman"/>
                        </a:rPr>
                        <a:t> </a:t>
                      </a:r>
                      <a:r>
                        <a:rPr lang="en-US" sz="800" dirty="0" err="1">
                          <a:solidFill>
                            <a:sysClr val="windowText" lastClr="000000"/>
                          </a:solidFill>
                          <a:effectLst/>
                          <a:latin typeface="+mn-lt"/>
                          <a:ea typeface="Times New Roman"/>
                          <a:cs typeface="Times New Roman"/>
                        </a:rPr>
                        <a:t>Perkeretaapian</a:t>
                      </a:r>
                      <a:r>
                        <a:rPr lang="en-US" sz="800" dirty="0">
                          <a:solidFill>
                            <a:sysClr val="windowText" lastClr="000000"/>
                          </a:solidFill>
                          <a:effectLst/>
                          <a:latin typeface="+mn-lt"/>
                          <a:ea typeface="Times New Roman"/>
                          <a:cs typeface="Times New Roman"/>
                        </a:rPr>
                        <a:t> </a:t>
                      </a: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15000"/>
                        </a:lnSpc>
                        <a:spcAft>
                          <a:spcPts val="0"/>
                        </a:spcAft>
                      </a:pPr>
                      <a:r>
                        <a:rPr lang="en-US" sz="800" dirty="0" err="1">
                          <a:solidFill>
                            <a:sysClr val="windowText" lastClr="000000"/>
                          </a:solidFill>
                          <a:effectLst/>
                          <a:latin typeface="+mn-lt"/>
                          <a:ea typeface="Times New Roman"/>
                          <a:cs typeface="Times New Roman"/>
                        </a:rPr>
                        <a:t>Perbandingan</a:t>
                      </a:r>
                      <a:r>
                        <a:rPr lang="en-US" sz="800" dirty="0">
                          <a:solidFill>
                            <a:sysClr val="windowText" lastClr="000000"/>
                          </a:solidFill>
                          <a:effectLst/>
                          <a:latin typeface="+mn-lt"/>
                          <a:ea typeface="Times New Roman"/>
                          <a:cs typeface="Times New Roman"/>
                        </a:rPr>
                        <a:t> </a:t>
                      </a:r>
                      <a:r>
                        <a:rPr lang="en-US" sz="800" dirty="0" err="1">
                          <a:solidFill>
                            <a:sysClr val="windowText" lastClr="000000"/>
                          </a:solidFill>
                          <a:effectLst/>
                          <a:latin typeface="+mn-lt"/>
                          <a:ea typeface="Times New Roman"/>
                          <a:cs typeface="Times New Roman"/>
                        </a:rPr>
                        <a:t>antara</a:t>
                      </a:r>
                      <a:r>
                        <a:rPr lang="en-US" sz="800" dirty="0">
                          <a:solidFill>
                            <a:sysClr val="windowText" lastClr="000000"/>
                          </a:solidFill>
                          <a:effectLst/>
                          <a:latin typeface="+mn-lt"/>
                          <a:ea typeface="Times New Roman"/>
                          <a:cs typeface="Times New Roman"/>
                        </a:rPr>
                        <a:t> </a:t>
                      </a:r>
                      <a:r>
                        <a:rPr lang="en-US" sz="800" dirty="0" err="1">
                          <a:solidFill>
                            <a:sysClr val="windowText" lastClr="000000"/>
                          </a:solidFill>
                          <a:effectLst/>
                          <a:latin typeface="+mn-lt"/>
                          <a:ea typeface="Times New Roman"/>
                          <a:cs typeface="Times New Roman"/>
                        </a:rPr>
                        <a:t>jumlah</a:t>
                      </a:r>
                      <a:r>
                        <a:rPr lang="en-US" sz="800" dirty="0">
                          <a:solidFill>
                            <a:sysClr val="windowText" lastClr="000000"/>
                          </a:solidFill>
                          <a:effectLst/>
                          <a:latin typeface="+mn-lt"/>
                          <a:ea typeface="Times New Roman"/>
                          <a:cs typeface="Times New Roman"/>
                        </a:rPr>
                        <a:t> </a:t>
                      </a:r>
                      <a:r>
                        <a:rPr lang="id-ID" sz="800" dirty="0">
                          <a:solidFill>
                            <a:sysClr val="windowText" lastClr="000000"/>
                          </a:solidFill>
                          <a:effectLst/>
                          <a:latin typeface="+mn-lt"/>
                          <a:ea typeface="Times New Roman"/>
                          <a:cs typeface="Times New Roman"/>
                        </a:rPr>
                        <a:t>NSPK</a:t>
                      </a:r>
                      <a:r>
                        <a:rPr lang="en-US" sz="800" dirty="0">
                          <a:solidFill>
                            <a:sysClr val="windowText" lastClr="000000"/>
                          </a:solidFill>
                          <a:effectLst/>
                          <a:latin typeface="+mn-lt"/>
                          <a:ea typeface="Times New Roman"/>
                          <a:cs typeface="Times New Roman"/>
                        </a:rPr>
                        <a:t> yang </a:t>
                      </a:r>
                      <a:r>
                        <a:rPr lang="id-ID" sz="800" dirty="0">
                          <a:solidFill>
                            <a:sysClr val="windowText" lastClr="000000"/>
                          </a:solidFill>
                          <a:effectLst/>
                          <a:latin typeface="+mn-lt"/>
                          <a:ea typeface="Times New Roman"/>
                          <a:cs typeface="Times New Roman"/>
                        </a:rPr>
                        <a:t>telah disusun </a:t>
                      </a:r>
                      <a:r>
                        <a:rPr lang="en-US" sz="800" dirty="0" err="1">
                          <a:solidFill>
                            <a:sysClr val="windowText" lastClr="000000"/>
                          </a:solidFill>
                          <a:effectLst/>
                          <a:latin typeface="+mn-lt"/>
                          <a:ea typeface="Times New Roman"/>
                          <a:cs typeface="Times New Roman"/>
                        </a:rPr>
                        <a:t>dengan</a:t>
                      </a:r>
                      <a:r>
                        <a:rPr lang="en-US" sz="800" dirty="0">
                          <a:solidFill>
                            <a:sysClr val="windowText" lastClr="000000"/>
                          </a:solidFill>
                          <a:effectLst/>
                          <a:latin typeface="+mn-lt"/>
                          <a:ea typeface="Times New Roman"/>
                          <a:cs typeface="Times New Roman"/>
                        </a:rPr>
                        <a:t> </a:t>
                      </a:r>
                      <a:r>
                        <a:rPr lang="en-US" sz="800" dirty="0" err="1">
                          <a:solidFill>
                            <a:sysClr val="windowText" lastClr="000000"/>
                          </a:solidFill>
                          <a:effectLst/>
                          <a:latin typeface="+mn-lt"/>
                          <a:ea typeface="Times New Roman"/>
                          <a:cs typeface="Times New Roman"/>
                        </a:rPr>
                        <a:t>jumlah</a:t>
                      </a:r>
                      <a:r>
                        <a:rPr lang="en-US" sz="800" dirty="0">
                          <a:solidFill>
                            <a:sysClr val="windowText" lastClr="000000"/>
                          </a:solidFill>
                          <a:effectLst/>
                          <a:latin typeface="+mn-lt"/>
                          <a:ea typeface="Times New Roman"/>
                          <a:cs typeface="Times New Roman"/>
                        </a:rPr>
                        <a:t> </a:t>
                      </a:r>
                      <a:r>
                        <a:rPr lang="id-ID" sz="800" dirty="0">
                          <a:solidFill>
                            <a:sysClr val="windowText" lastClr="000000"/>
                          </a:solidFill>
                          <a:effectLst/>
                          <a:latin typeface="+mn-lt"/>
                          <a:ea typeface="Times New Roman"/>
                          <a:cs typeface="Times New Roman"/>
                        </a:rPr>
                        <a:t>kebutuhan NSPK bidang </a:t>
                      </a:r>
                      <a:r>
                        <a:rPr lang="en-US" sz="800" dirty="0" err="1">
                          <a:solidFill>
                            <a:sysClr val="windowText" lastClr="000000"/>
                          </a:solidFill>
                          <a:effectLst/>
                          <a:latin typeface="+mn-lt"/>
                          <a:ea typeface="Times New Roman"/>
                          <a:cs typeface="Times New Roman"/>
                        </a:rPr>
                        <a:t>sarana</a:t>
                      </a:r>
                      <a:r>
                        <a:rPr lang="en-US" sz="800" dirty="0">
                          <a:solidFill>
                            <a:sysClr val="windowText" lastClr="000000"/>
                          </a:solidFill>
                          <a:effectLst/>
                          <a:latin typeface="+mn-lt"/>
                          <a:ea typeface="Times New Roman"/>
                          <a:cs typeface="Times New Roman"/>
                        </a:rPr>
                        <a:t> </a:t>
                      </a:r>
                      <a:r>
                        <a:rPr lang="id-ID" sz="800" dirty="0">
                          <a:solidFill>
                            <a:sysClr val="windowText" lastClr="000000"/>
                          </a:solidFill>
                          <a:effectLst/>
                          <a:latin typeface="+mn-lt"/>
                          <a:ea typeface="Times New Roman"/>
                          <a:cs typeface="Times New Roman"/>
                        </a:rPr>
                        <a:t>sesuai ketentuan peraturan perundangan</a:t>
                      </a:r>
                      <a:endParaRPr lang="en-US" sz="800" i="1" dirty="0">
                        <a:solidFill>
                          <a:sysClr val="windowText" lastClr="000000"/>
                        </a:solidFill>
                        <a:effectLst/>
                        <a:latin typeface="+mn-lt"/>
                        <a:ea typeface="Times New Roman"/>
                        <a:cs typeface="Times New Roman"/>
                      </a:endParaRPr>
                    </a:p>
                    <a:p>
                      <a:pPr algn="just">
                        <a:lnSpc>
                          <a:spcPct val="115000"/>
                        </a:lnSpc>
                        <a:spcAft>
                          <a:spcPts val="0"/>
                        </a:spcAft>
                      </a:pPr>
                      <a:endParaRPr lang="en-US" sz="800" i="1" dirty="0">
                        <a:solidFill>
                          <a:sysClr val="windowText" lastClr="000000"/>
                        </a:solidFill>
                        <a:effectLst/>
                        <a:latin typeface="+mn-lt"/>
                        <a:ea typeface="Times New Roman"/>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892875">
                <a:tc vMerge="1">
                  <a:txBody>
                    <a:bodyPr/>
                    <a:lstStyle/>
                    <a:p>
                      <a:pPr algn="ctr">
                        <a:lnSpc>
                          <a:spcPct val="115000"/>
                        </a:lnSpc>
                        <a:spcAft>
                          <a:spcPts val="0"/>
                        </a:spcAft>
                        <a:tabLst>
                          <a:tab pos="4229100" algn="l"/>
                          <a:tab pos="4457700" algn="l"/>
                        </a:tabLst>
                      </a:pPr>
                      <a:endParaRPr lang="en-US" sz="1200" dirty="0">
                        <a:effectLst/>
                        <a:latin typeface="Calibri"/>
                        <a:ea typeface="Calibri"/>
                        <a:cs typeface="Times New Roman"/>
                      </a:endParaRPr>
                    </a:p>
                  </a:txBody>
                  <a:tcPr marL="40686" marR="40686" marT="0" marB="0"/>
                </a:tc>
                <a:tc vMerge="1">
                  <a:txBody>
                    <a:bodyPr/>
                    <a:lstStyle/>
                    <a:p>
                      <a:pPr algn="ctr">
                        <a:lnSpc>
                          <a:spcPct val="115000"/>
                        </a:lnSpc>
                        <a:spcAft>
                          <a:spcPts val="0"/>
                        </a:spcAft>
                        <a:tabLst>
                          <a:tab pos="4229100" algn="l"/>
                          <a:tab pos="4457700" algn="l"/>
                        </a:tabLst>
                      </a:pPr>
                      <a:endParaRPr lang="en-US" sz="1200" dirty="0">
                        <a:effectLst/>
                        <a:latin typeface="Calibri"/>
                        <a:ea typeface="Calibri"/>
                        <a:cs typeface="Times New Roman"/>
                      </a:endParaRPr>
                    </a:p>
                  </a:txBody>
                  <a:tcPr marL="40686" marR="40686" marT="0" marB="0"/>
                </a:tc>
                <a:tc>
                  <a:txBody>
                    <a:bodyPr/>
                    <a:lstStyle/>
                    <a:p>
                      <a:pPr algn="ctr">
                        <a:lnSpc>
                          <a:spcPct val="115000"/>
                        </a:lnSpc>
                      </a:pPr>
                      <a:r>
                        <a:rPr lang="it-IT" sz="800" dirty="0">
                          <a:solidFill>
                            <a:sysClr val="windowText" lastClr="000000"/>
                          </a:solidFill>
                          <a:effectLst/>
                          <a:latin typeface="+mn-lt"/>
                          <a:ea typeface="Times New Roman"/>
                          <a:cs typeface="Times New Roman"/>
                        </a:rPr>
                        <a:t>Persentase sertifikat akreditasi lembaga perkeretaapian</a:t>
                      </a:r>
                      <a:endParaRPr lang="en-US" sz="800" dirty="0">
                        <a:solidFill>
                          <a:sysClr val="windowText" lastClr="000000"/>
                        </a:solidFill>
                        <a:effectLst/>
                        <a:latin typeface="+mn-lt"/>
                        <a:ea typeface="Times New Roman"/>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15000"/>
                        </a:lnSpc>
                        <a:spcAft>
                          <a:spcPts val="0"/>
                        </a:spcAft>
                      </a:pPr>
                      <a:r>
                        <a:rPr lang="en-US" sz="800" dirty="0" err="1">
                          <a:solidFill>
                            <a:sysClr val="windowText" lastClr="000000"/>
                          </a:solidFill>
                          <a:effectLst/>
                          <a:latin typeface="+mn-lt"/>
                          <a:ea typeface="Times New Roman"/>
                          <a:cs typeface="Times New Roman"/>
                        </a:rPr>
                        <a:t>Perbandingan</a:t>
                      </a:r>
                      <a:r>
                        <a:rPr lang="en-US" sz="800" dirty="0">
                          <a:solidFill>
                            <a:sysClr val="windowText" lastClr="000000"/>
                          </a:solidFill>
                          <a:effectLst/>
                          <a:latin typeface="+mn-lt"/>
                          <a:ea typeface="Times New Roman"/>
                          <a:cs typeface="Times New Roman"/>
                        </a:rPr>
                        <a:t> </a:t>
                      </a:r>
                      <a:r>
                        <a:rPr lang="id-ID" sz="800" dirty="0">
                          <a:solidFill>
                            <a:sysClr val="windowText" lastClr="000000"/>
                          </a:solidFill>
                          <a:effectLst/>
                          <a:latin typeface="+mn-lt"/>
                          <a:ea typeface="Times New Roman"/>
                          <a:cs typeface="Times New Roman"/>
                        </a:rPr>
                        <a:t>antara </a:t>
                      </a:r>
                      <a:r>
                        <a:rPr lang="en-US" sz="800" dirty="0" err="1">
                          <a:solidFill>
                            <a:sysClr val="windowText" lastClr="000000"/>
                          </a:solidFill>
                          <a:effectLst/>
                          <a:latin typeface="+mn-lt"/>
                          <a:ea typeface="Times New Roman"/>
                          <a:cs typeface="Times New Roman"/>
                        </a:rPr>
                        <a:t>realisasi</a:t>
                      </a:r>
                      <a:r>
                        <a:rPr lang="en-US" sz="800" dirty="0">
                          <a:solidFill>
                            <a:sysClr val="windowText" lastClr="000000"/>
                          </a:solidFill>
                          <a:effectLst/>
                          <a:latin typeface="+mn-lt"/>
                          <a:ea typeface="Times New Roman"/>
                          <a:cs typeface="Times New Roman"/>
                        </a:rPr>
                        <a:t> </a:t>
                      </a:r>
                      <a:r>
                        <a:rPr lang="en-US" sz="800" dirty="0" err="1">
                          <a:solidFill>
                            <a:sysClr val="windowText" lastClr="000000"/>
                          </a:solidFill>
                          <a:effectLst/>
                          <a:latin typeface="+mn-lt"/>
                          <a:ea typeface="Times New Roman"/>
                          <a:cs typeface="Times New Roman"/>
                        </a:rPr>
                        <a:t>sertifikat</a:t>
                      </a:r>
                      <a:r>
                        <a:rPr lang="en-US" sz="800" dirty="0">
                          <a:solidFill>
                            <a:sysClr val="windowText" lastClr="000000"/>
                          </a:solidFill>
                          <a:effectLst/>
                          <a:latin typeface="+mn-lt"/>
                          <a:ea typeface="Times New Roman"/>
                          <a:cs typeface="Times New Roman"/>
                        </a:rPr>
                        <a:t> </a:t>
                      </a:r>
                      <a:r>
                        <a:rPr lang="en-US" sz="800" dirty="0" err="1">
                          <a:solidFill>
                            <a:sysClr val="windowText" lastClr="000000"/>
                          </a:solidFill>
                          <a:effectLst/>
                          <a:latin typeface="+mn-lt"/>
                          <a:ea typeface="Times New Roman"/>
                          <a:cs typeface="Times New Roman"/>
                        </a:rPr>
                        <a:t>akeditasi</a:t>
                      </a:r>
                      <a:r>
                        <a:rPr lang="en-US" sz="800" dirty="0">
                          <a:solidFill>
                            <a:sysClr val="windowText" lastClr="000000"/>
                          </a:solidFill>
                          <a:effectLst/>
                          <a:latin typeface="+mn-lt"/>
                          <a:ea typeface="Times New Roman"/>
                          <a:cs typeface="Times New Roman"/>
                        </a:rPr>
                        <a:t> </a:t>
                      </a:r>
                      <a:r>
                        <a:rPr lang="en-US" sz="800" dirty="0" err="1">
                          <a:solidFill>
                            <a:sysClr val="windowText" lastClr="000000"/>
                          </a:solidFill>
                          <a:effectLst/>
                          <a:latin typeface="+mn-lt"/>
                          <a:ea typeface="Times New Roman"/>
                          <a:cs typeface="Times New Roman"/>
                        </a:rPr>
                        <a:t>lembaga</a:t>
                      </a:r>
                      <a:r>
                        <a:rPr lang="en-US" sz="800" dirty="0">
                          <a:solidFill>
                            <a:sysClr val="windowText" lastClr="000000"/>
                          </a:solidFill>
                          <a:effectLst/>
                          <a:latin typeface="+mn-lt"/>
                          <a:ea typeface="Times New Roman"/>
                          <a:cs typeface="Times New Roman"/>
                        </a:rPr>
                        <a:t> </a:t>
                      </a:r>
                      <a:r>
                        <a:rPr lang="en-US" sz="800" dirty="0" err="1">
                          <a:solidFill>
                            <a:sysClr val="windowText" lastClr="000000"/>
                          </a:solidFill>
                          <a:effectLst/>
                          <a:latin typeface="+mn-lt"/>
                          <a:ea typeface="Times New Roman"/>
                          <a:cs typeface="Times New Roman"/>
                        </a:rPr>
                        <a:t>pendidikan</a:t>
                      </a:r>
                      <a:r>
                        <a:rPr lang="en-US" sz="800" dirty="0">
                          <a:solidFill>
                            <a:sysClr val="windowText" lastClr="000000"/>
                          </a:solidFill>
                          <a:effectLst/>
                          <a:latin typeface="+mn-lt"/>
                          <a:ea typeface="Times New Roman"/>
                          <a:cs typeface="Times New Roman"/>
                        </a:rPr>
                        <a:t> </a:t>
                      </a:r>
                      <a:r>
                        <a:rPr lang="en-US" sz="800" dirty="0" err="1">
                          <a:solidFill>
                            <a:sysClr val="windowText" lastClr="000000"/>
                          </a:solidFill>
                          <a:effectLst/>
                          <a:latin typeface="+mn-lt"/>
                          <a:ea typeface="Times New Roman"/>
                          <a:cs typeface="Times New Roman"/>
                        </a:rPr>
                        <a:t>perkeretaapian</a:t>
                      </a:r>
                      <a:r>
                        <a:rPr lang="en-US" sz="800" dirty="0">
                          <a:solidFill>
                            <a:sysClr val="windowText" lastClr="000000"/>
                          </a:solidFill>
                          <a:effectLst/>
                          <a:latin typeface="+mn-lt"/>
                          <a:ea typeface="Times New Roman"/>
                          <a:cs typeface="Times New Roman"/>
                        </a:rPr>
                        <a:t> pada </a:t>
                      </a:r>
                      <a:r>
                        <a:rPr lang="en-US" sz="800" dirty="0" err="1">
                          <a:solidFill>
                            <a:sysClr val="windowText" lastClr="000000"/>
                          </a:solidFill>
                          <a:effectLst/>
                          <a:latin typeface="+mn-lt"/>
                          <a:ea typeface="Times New Roman"/>
                          <a:cs typeface="Times New Roman"/>
                        </a:rPr>
                        <a:t>tahun</a:t>
                      </a:r>
                      <a:r>
                        <a:rPr lang="en-US" sz="800" dirty="0">
                          <a:solidFill>
                            <a:sysClr val="windowText" lastClr="000000"/>
                          </a:solidFill>
                          <a:effectLst/>
                          <a:latin typeface="+mn-lt"/>
                          <a:ea typeface="Times New Roman"/>
                          <a:cs typeface="Times New Roman"/>
                        </a:rPr>
                        <a:t> </a:t>
                      </a:r>
                      <a:r>
                        <a:rPr lang="en-US" sz="800" dirty="0" err="1">
                          <a:solidFill>
                            <a:sysClr val="windowText" lastClr="000000"/>
                          </a:solidFill>
                          <a:effectLst/>
                          <a:latin typeface="+mn-lt"/>
                          <a:ea typeface="Times New Roman"/>
                          <a:cs typeface="Times New Roman"/>
                        </a:rPr>
                        <a:t>berjalan</a:t>
                      </a:r>
                      <a:r>
                        <a:rPr lang="en-US" sz="800" dirty="0">
                          <a:solidFill>
                            <a:sysClr val="windowText" lastClr="000000"/>
                          </a:solidFill>
                          <a:effectLst/>
                          <a:latin typeface="+mn-lt"/>
                          <a:ea typeface="Times New Roman"/>
                          <a:cs typeface="Times New Roman"/>
                        </a:rPr>
                        <a:t> </a:t>
                      </a:r>
                      <a:r>
                        <a:rPr lang="en-US" sz="800" dirty="0" err="1">
                          <a:solidFill>
                            <a:sysClr val="windowText" lastClr="000000"/>
                          </a:solidFill>
                          <a:effectLst/>
                          <a:latin typeface="+mn-lt"/>
                          <a:ea typeface="Times New Roman"/>
                          <a:cs typeface="Times New Roman"/>
                        </a:rPr>
                        <a:t>dengan</a:t>
                      </a:r>
                      <a:r>
                        <a:rPr lang="en-US" sz="800" dirty="0">
                          <a:solidFill>
                            <a:sysClr val="windowText" lastClr="000000"/>
                          </a:solidFill>
                          <a:effectLst/>
                          <a:latin typeface="+mn-lt"/>
                          <a:ea typeface="Times New Roman"/>
                          <a:cs typeface="Times New Roman"/>
                        </a:rPr>
                        <a:t> </a:t>
                      </a:r>
                      <a:r>
                        <a:rPr lang="en-US" sz="800" dirty="0" err="1">
                          <a:solidFill>
                            <a:sysClr val="windowText" lastClr="000000"/>
                          </a:solidFill>
                          <a:effectLst/>
                          <a:latin typeface="+mn-lt"/>
                          <a:ea typeface="Times New Roman"/>
                          <a:cs typeface="Times New Roman"/>
                        </a:rPr>
                        <a:t>jumlah</a:t>
                      </a:r>
                      <a:r>
                        <a:rPr lang="en-US" sz="800" dirty="0">
                          <a:solidFill>
                            <a:sysClr val="windowText" lastClr="000000"/>
                          </a:solidFill>
                          <a:effectLst/>
                          <a:latin typeface="+mn-lt"/>
                          <a:ea typeface="Times New Roman"/>
                          <a:cs typeface="Times New Roman"/>
                        </a:rPr>
                        <a:t> target </a:t>
                      </a:r>
                      <a:r>
                        <a:rPr lang="en-US" sz="800" dirty="0" err="1">
                          <a:solidFill>
                            <a:sysClr val="windowText" lastClr="000000"/>
                          </a:solidFill>
                          <a:effectLst/>
                          <a:latin typeface="+mn-lt"/>
                          <a:ea typeface="Times New Roman"/>
                          <a:cs typeface="Times New Roman"/>
                        </a:rPr>
                        <a:t>sertifikat</a:t>
                      </a:r>
                      <a:r>
                        <a:rPr lang="en-US" sz="800" dirty="0">
                          <a:solidFill>
                            <a:sysClr val="windowText" lastClr="000000"/>
                          </a:solidFill>
                          <a:effectLst/>
                          <a:latin typeface="+mn-lt"/>
                          <a:ea typeface="Times New Roman"/>
                          <a:cs typeface="Times New Roman"/>
                        </a:rPr>
                        <a:t> </a:t>
                      </a:r>
                      <a:r>
                        <a:rPr lang="en-US" sz="800" dirty="0" err="1">
                          <a:solidFill>
                            <a:sysClr val="windowText" lastClr="000000"/>
                          </a:solidFill>
                          <a:effectLst/>
                          <a:latin typeface="+mn-lt"/>
                          <a:ea typeface="Times New Roman"/>
                          <a:cs typeface="Times New Roman"/>
                        </a:rPr>
                        <a:t>akeditasi</a:t>
                      </a:r>
                      <a:r>
                        <a:rPr lang="en-US" sz="800" dirty="0">
                          <a:solidFill>
                            <a:sysClr val="windowText" lastClr="000000"/>
                          </a:solidFill>
                          <a:effectLst/>
                          <a:latin typeface="+mn-lt"/>
                          <a:ea typeface="Times New Roman"/>
                          <a:cs typeface="Times New Roman"/>
                        </a:rPr>
                        <a:t> </a:t>
                      </a:r>
                      <a:r>
                        <a:rPr lang="en-US" sz="800" dirty="0" err="1">
                          <a:solidFill>
                            <a:sysClr val="windowText" lastClr="000000"/>
                          </a:solidFill>
                          <a:effectLst/>
                          <a:latin typeface="+mn-lt"/>
                          <a:ea typeface="Times New Roman"/>
                          <a:cs typeface="Times New Roman"/>
                        </a:rPr>
                        <a:t>lembaga</a:t>
                      </a:r>
                      <a:r>
                        <a:rPr lang="en-US" sz="800" dirty="0">
                          <a:solidFill>
                            <a:sysClr val="windowText" lastClr="000000"/>
                          </a:solidFill>
                          <a:effectLst/>
                          <a:latin typeface="+mn-lt"/>
                          <a:ea typeface="Times New Roman"/>
                          <a:cs typeface="Times New Roman"/>
                        </a:rPr>
                        <a:t> </a:t>
                      </a:r>
                      <a:r>
                        <a:rPr lang="en-US" sz="800" dirty="0" err="1">
                          <a:solidFill>
                            <a:sysClr val="windowText" lastClr="000000"/>
                          </a:solidFill>
                          <a:effectLst/>
                          <a:latin typeface="+mn-lt"/>
                          <a:ea typeface="Times New Roman"/>
                          <a:cs typeface="Times New Roman"/>
                        </a:rPr>
                        <a:t>pendidikan</a:t>
                      </a:r>
                      <a:r>
                        <a:rPr lang="en-US" sz="800" dirty="0">
                          <a:solidFill>
                            <a:sysClr val="windowText" lastClr="000000"/>
                          </a:solidFill>
                          <a:effectLst/>
                          <a:latin typeface="+mn-lt"/>
                          <a:ea typeface="Times New Roman"/>
                          <a:cs typeface="Times New Roman"/>
                        </a:rPr>
                        <a:t> </a:t>
                      </a:r>
                      <a:r>
                        <a:rPr lang="en-US" sz="800" dirty="0" err="1">
                          <a:solidFill>
                            <a:sysClr val="windowText" lastClr="000000"/>
                          </a:solidFill>
                          <a:effectLst/>
                          <a:latin typeface="+mn-lt"/>
                          <a:ea typeface="Times New Roman"/>
                          <a:cs typeface="Times New Roman"/>
                        </a:rPr>
                        <a:t>perkeretaapian</a:t>
                      </a:r>
                      <a:r>
                        <a:rPr lang="en-US" sz="800" dirty="0">
                          <a:solidFill>
                            <a:sysClr val="windowText" lastClr="000000"/>
                          </a:solidFill>
                          <a:effectLst/>
                          <a:latin typeface="+mn-lt"/>
                          <a:ea typeface="Times New Roman"/>
                          <a:cs typeface="Times New Roman"/>
                        </a:rPr>
                        <a:t> pada </a:t>
                      </a:r>
                      <a:r>
                        <a:rPr lang="en-US" sz="800" dirty="0" err="1">
                          <a:solidFill>
                            <a:sysClr val="windowText" lastClr="000000"/>
                          </a:solidFill>
                          <a:effectLst/>
                          <a:latin typeface="+mn-lt"/>
                          <a:ea typeface="Times New Roman"/>
                          <a:cs typeface="Times New Roman"/>
                        </a:rPr>
                        <a:t>tahun</a:t>
                      </a:r>
                      <a:r>
                        <a:rPr lang="en-US" sz="800" dirty="0">
                          <a:solidFill>
                            <a:sysClr val="windowText" lastClr="000000"/>
                          </a:solidFill>
                          <a:effectLst/>
                          <a:latin typeface="+mn-lt"/>
                          <a:ea typeface="Times New Roman"/>
                          <a:cs typeface="Times New Roman"/>
                        </a:rPr>
                        <a:t> </a:t>
                      </a:r>
                      <a:r>
                        <a:rPr lang="en-US" sz="800" dirty="0" err="1">
                          <a:solidFill>
                            <a:sysClr val="windowText" lastClr="000000"/>
                          </a:solidFill>
                          <a:effectLst/>
                          <a:latin typeface="+mn-lt"/>
                          <a:ea typeface="Times New Roman"/>
                          <a:cs typeface="Times New Roman"/>
                        </a:rPr>
                        <a:t>berjalan</a:t>
                      </a:r>
                      <a:endParaRPr lang="en-US" sz="800" dirty="0">
                        <a:solidFill>
                          <a:sysClr val="windowText" lastClr="000000"/>
                        </a:solidFill>
                        <a:effectLst/>
                        <a:latin typeface="+mn-lt"/>
                        <a:ea typeface="Times New Roman"/>
                        <a:cs typeface="Times New Roman"/>
                      </a:endParaRPr>
                    </a:p>
                    <a:p>
                      <a:pPr algn="just">
                        <a:lnSpc>
                          <a:spcPct val="115000"/>
                        </a:lnSpc>
                        <a:spcAft>
                          <a:spcPts val="0"/>
                        </a:spcAft>
                      </a:pPr>
                      <a:endParaRPr lang="en-US" sz="800" dirty="0">
                        <a:solidFill>
                          <a:sysClr val="windowText" lastClr="000000"/>
                        </a:solidFill>
                        <a:effectLst/>
                        <a:latin typeface="+mn-lt"/>
                        <a:ea typeface="Times New Roman"/>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296406">
                <a:tc>
                  <a:txBody>
                    <a:bodyPr/>
                    <a:lstStyle/>
                    <a:p>
                      <a:pPr algn="ctr">
                        <a:lnSpc>
                          <a:spcPct val="115000"/>
                        </a:lnSpc>
                        <a:spcAft>
                          <a:spcPts val="0"/>
                        </a:spcAft>
                        <a:tabLst>
                          <a:tab pos="4229100" algn="l"/>
                          <a:tab pos="4457700" algn="l"/>
                        </a:tabLst>
                      </a:pPr>
                      <a:r>
                        <a:rPr lang="en-US" sz="800" dirty="0">
                          <a:solidFill>
                            <a:sysClr val="windowText" lastClr="000000"/>
                          </a:solidFill>
                          <a:effectLst/>
                          <a:latin typeface="+mn-lt"/>
                          <a:ea typeface="Calibri"/>
                          <a:cs typeface="Times New Roman"/>
                        </a:rPr>
                        <a:t>2.</a:t>
                      </a: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ID" sz="800" dirty="0" err="1">
                          <a:solidFill>
                            <a:sysClr val="windowText" lastClr="000000"/>
                          </a:solidFill>
                          <a:effectLst/>
                          <a:latin typeface="+mn-lt"/>
                          <a:ea typeface="Times New Roman"/>
                          <a:cs typeface="Times New Roman"/>
                        </a:rPr>
                        <a:t>Terwujudnya</a:t>
                      </a:r>
                      <a:r>
                        <a:rPr lang="en-ID" sz="800" dirty="0">
                          <a:solidFill>
                            <a:sysClr val="windowText" lastClr="000000"/>
                          </a:solidFill>
                          <a:effectLst/>
                          <a:latin typeface="+mn-lt"/>
                          <a:ea typeface="Times New Roman"/>
                          <a:cs typeface="Times New Roman"/>
                        </a:rPr>
                        <a:t> good governance </a:t>
                      </a:r>
                      <a:r>
                        <a:rPr lang="en-ID" sz="800" dirty="0" err="1">
                          <a:solidFill>
                            <a:sysClr val="windowText" lastClr="000000"/>
                          </a:solidFill>
                          <a:effectLst/>
                          <a:latin typeface="+mn-lt"/>
                          <a:ea typeface="Times New Roman"/>
                          <a:cs typeface="Times New Roman"/>
                        </a:rPr>
                        <a:t>dan</a:t>
                      </a:r>
                      <a:r>
                        <a:rPr lang="en-ID" sz="800" dirty="0">
                          <a:solidFill>
                            <a:sysClr val="windowText" lastClr="000000"/>
                          </a:solidFill>
                          <a:effectLst/>
                          <a:latin typeface="+mn-lt"/>
                          <a:ea typeface="Times New Roman"/>
                          <a:cs typeface="Times New Roman"/>
                        </a:rPr>
                        <a:t> clean government di </a:t>
                      </a:r>
                      <a:r>
                        <a:rPr lang="en-ID" sz="800" dirty="0" err="1">
                          <a:solidFill>
                            <a:sysClr val="windowText" lastClr="000000"/>
                          </a:solidFill>
                          <a:effectLst/>
                          <a:latin typeface="+mn-lt"/>
                          <a:ea typeface="Times New Roman"/>
                          <a:cs typeface="Times New Roman"/>
                        </a:rPr>
                        <a:t>lingkungan</a:t>
                      </a:r>
                      <a:r>
                        <a:rPr lang="en-ID" sz="800" dirty="0">
                          <a:solidFill>
                            <a:sysClr val="windowText" lastClr="000000"/>
                          </a:solidFill>
                          <a:effectLst/>
                          <a:latin typeface="+mn-lt"/>
                          <a:ea typeface="Times New Roman"/>
                          <a:cs typeface="Times New Roman"/>
                        </a:rPr>
                        <a:t> </a:t>
                      </a:r>
                      <a:r>
                        <a:rPr lang="en-ID" sz="800" dirty="0" err="1">
                          <a:solidFill>
                            <a:sysClr val="windowText" lastClr="000000"/>
                          </a:solidFill>
                          <a:effectLst/>
                          <a:latin typeface="+mn-lt"/>
                          <a:ea typeface="Times New Roman"/>
                          <a:cs typeface="Times New Roman"/>
                        </a:rPr>
                        <a:t>Direktorat</a:t>
                      </a:r>
                      <a:r>
                        <a:rPr lang="en-ID" sz="800" dirty="0">
                          <a:solidFill>
                            <a:sysClr val="windowText" lastClr="000000"/>
                          </a:solidFill>
                          <a:effectLst/>
                          <a:latin typeface="+mn-lt"/>
                          <a:ea typeface="Times New Roman"/>
                          <a:cs typeface="Times New Roman"/>
                        </a:rPr>
                        <a:t> </a:t>
                      </a:r>
                      <a:r>
                        <a:rPr lang="en-ID" sz="800" dirty="0" err="1">
                          <a:solidFill>
                            <a:sysClr val="windowText" lastClr="000000"/>
                          </a:solidFill>
                          <a:effectLst/>
                          <a:latin typeface="+mn-lt"/>
                          <a:ea typeface="Times New Roman"/>
                          <a:cs typeface="Times New Roman"/>
                        </a:rPr>
                        <a:t>Keselamatan</a:t>
                      </a:r>
                      <a:r>
                        <a:rPr lang="en-ID" sz="800" dirty="0">
                          <a:solidFill>
                            <a:sysClr val="windowText" lastClr="000000"/>
                          </a:solidFill>
                          <a:effectLst/>
                          <a:latin typeface="+mn-lt"/>
                          <a:ea typeface="Times New Roman"/>
                          <a:cs typeface="Times New Roman"/>
                        </a:rPr>
                        <a:t> </a:t>
                      </a:r>
                      <a:r>
                        <a:rPr lang="en-ID" sz="800" dirty="0" err="1">
                          <a:solidFill>
                            <a:sysClr val="windowText" lastClr="000000"/>
                          </a:solidFill>
                          <a:effectLst/>
                          <a:latin typeface="+mn-lt"/>
                          <a:ea typeface="Times New Roman"/>
                          <a:cs typeface="Times New Roman"/>
                        </a:rPr>
                        <a:t>Perkeretaapian</a:t>
                      </a:r>
                      <a:endParaRPr lang="en-US" sz="800" dirty="0">
                        <a:solidFill>
                          <a:sysClr val="windowText" lastClr="000000"/>
                        </a:solidFill>
                        <a:effectLst/>
                        <a:latin typeface="+mn-lt"/>
                        <a:ea typeface="Calibri"/>
                        <a:cs typeface="Times New Roman"/>
                      </a:endParaRPr>
                    </a:p>
                  </a:txBody>
                  <a:tcPr marL="42523" marR="4252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n-ID" sz="800" dirty="0" err="1">
                          <a:solidFill>
                            <a:sysClr val="windowText" lastClr="000000"/>
                          </a:solidFill>
                          <a:effectLst/>
                          <a:latin typeface="+mn-lt"/>
                          <a:ea typeface="Times New Roman"/>
                          <a:cs typeface="Times New Roman"/>
                        </a:rPr>
                        <a:t>Persentase</a:t>
                      </a:r>
                      <a:r>
                        <a:rPr lang="en-ID" sz="800" dirty="0">
                          <a:solidFill>
                            <a:sysClr val="windowText" lastClr="000000"/>
                          </a:solidFill>
                          <a:effectLst/>
                          <a:latin typeface="+mn-lt"/>
                          <a:ea typeface="Times New Roman"/>
                          <a:cs typeface="Times New Roman"/>
                        </a:rPr>
                        <a:t> </a:t>
                      </a:r>
                      <a:r>
                        <a:rPr lang="en-ID" sz="800" dirty="0" err="1">
                          <a:solidFill>
                            <a:sysClr val="windowText" lastClr="000000"/>
                          </a:solidFill>
                          <a:effectLst/>
                          <a:latin typeface="+mn-lt"/>
                          <a:ea typeface="Times New Roman"/>
                          <a:cs typeface="Times New Roman"/>
                        </a:rPr>
                        <a:t>kualitas</a:t>
                      </a:r>
                      <a:r>
                        <a:rPr lang="en-ID" sz="800" dirty="0">
                          <a:solidFill>
                            <a:sysClr val="windowText" lastClr="000000"/>
                          </a:solidFill>
                          <a:effectLst/>
                          <a:latin typeface="+mn-lt"/>
                          <a:ea typeface="Times New Roman"/>
                          <a:cs typeface="Times New Roman"/>
                        </a:rPr>
                        <a:t> </a:t>
                      </a:r>
                      <a:r>
                        <a:rPr lang="en-ID" sz="800" dirty="0" err="1">
                          <a:solidFill>
                            <a:sysClr val="windowText" lastClr="000000"/>
                          </a:solidFill>
                          <a:effectLst/>
                          <a:latin typeface="+mn-lt"/>
                          <a:ea typeface="Times New Roman"/>
                          <a:cs typeface="Times New Roman"/>
                        </a:rPr>
                        <a:t>pelaksanaan</a:t>
                      </a:r>
                      <a:r>
                        <a:rPr lang="en-ID" sz="800" dirty="0">
                          <a:solidFill>
                            <a:sysClr val="windowText" lastClr="000000"/>
                          </a:solidFill>
                          <a:effectLst/>
                          <a:latin typeface="+mn-lt"/>
                          <a:ea typeface="Times New Roman"/>
                          <a:cs typeface="Times New Roman"/>
                        </a:rPr>
                        <a:t> </a:t>
                      </a:r>
                      <a:r>
                        <a:rPr lang="en-ID" sz="800" dirty="0" err="1">
                          <a:solidFill>
                            <a:sysClr val="windowText" lastClr="000000"/>
                          </a:solidFill>
                          <a:effectLst/>
                          <a:latin typeface="+mn-lt"/>
                          <a:ea typeface="Times New Roman"/>
                          <a:cs typeface="Times New Roman"/>
                        </a:rPr>
                        <a:t>anggaran</a:t>
                      </a:r>
                      <a:r>
                        <a:rPr lang="en-ID" sz="800" dirty="0">
                          <a:solidFill>
                            <a:sysClr val="windowText" lastClr="000000"/>
                          </a:solidFill>
                          <a:effectLst/>
                          <a:latin typeface="+mn-lt"/>
                          <a:ea typeface="Times New Roman"/>
                          <a:cs typeface="Times New Roman"/>
                        </a:rPr>
                        <a:t> </a:t>
                      </a:r>
                      <a:r>
                        <a:rPr lang="en-ID" sz="800" dirty="0" err="1">
                          <a:solidFill>
                            <a:sysClr val="windowText" lastClr="000000"/>
                          </a:solidFill>
                          <a:effectLst/>
                          <a:latin typeface="+mn-lt"/>
                          <a:ea typeface="Times New Roman"/>
                          <a:cs typeface="Times New Roman"/>
                        </a:rPr>
                        <a:t>Dit.Keselamatan</a:t>
                      </a:r>
                      <a:endParaRPr lang="en-US" sz="800" dirty="0">
                        <a:solidFill>
                          <a:sysClr val="windowText" lastClr="000000"/>
                        </a:solidFill>
                        <a:effectLst/>
                        <a:latin typeface="+mn-lt"/>
                        <a:ea typeface="Calibri"/>
                        <a:cs typeface="Times New Roman"/>
                      </a:endParaRPr>
                    </a:p>
                  </a:txBody>
                  <a:tcPr marL="42523" marR="4252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15000"/>
                        </a:lnSpc>
                        <a:spcAft>
                          <a:spcPts val="0"/>
                        </a:spcAft>
                      </a:pPr>
                      <a:r>
                        <a:rPr lang="en-US" sz="800" dirty="0" err="1">
                          <a:solidFill>
                            <a:sysClr val="windowText" lastClr="000000"/>
                          </a:solidFill>
                          <a:effectLst/>
                          <a:latin typeface="+mn-lt"/>
                          <a:ea typeface="Times New Roman"/>
                          <a:cs typeface="Times New Roman"/>
                        </a:rPr>
                        <a:t>Jumlah</a:t>
                      </a:r>
                      <a:r>
                        <a:rPr lang="en-US" sz="800" dirty="0">
                          <a:solidFill>
                            <a:sysClr val="windowText" lastClr="000000"/>
                          </a:solidFill>
                          <a:effectLst/>
                          <a:latin typeface="+mn-lt"/>
                          <a:ea typeface="Times New Roman"/>
                          <a:cs typeface="Times New Roman"/>
                        </a:rPr>
                        <a:t> </a:t>
                      </a:r>
                      <a:r>
                        <a:rPr lang="en-US" sz="800" dirty="0" err="1">
                          <a:solidFill>
                            <a:sysClr val="windowText" lastClr="000000"/>
                          </a:solidFill>
                          <a:effectLst/>
                          <a:latin typeface="+mn-lt"/>
                          <a:ea typeface="Times New Roman"/>
                          <a:cs typeface="Times New Roman"/>
                        </a:rPr>
                        <a:t>persentase</a:t>
                      </a:r>
                      <a:r>
                        <a:rPr lang="en-US" sz="800" dirty="0">
                          <a:solidFill>
                            <a:sysClr val="windowText" lastClr="000000"/>
                          </a:solidFill>
                          <a:effectLst/>
                          <a:latin typeface="+mn-lt"/>
                          <a:ea typeface="Times New Roman"/>
                          <a:cs typeface="Times New Roman"/>
                        </a:rPr>
                        <a:t> </a:t>
                      </a:r>
                      <a:r>
                        <a:rPr lang="en-US" sz="800" dirty="0" err="1">
                          <a:solidFill>
                            <a:sysClr val="windowText" lastClr="000000"/>
                          </a:solidFill>
                          <a:effectLst/>
                          <a:latin typeface="+mn-lt"/>
                          <a:ea typeface="Times New Roman"/>
                          <a:cs typeface="Times New Roman"/>
                        </a:rPr>
                        <a:t>realisasi</a:t>
                      </a:r>
                      <a:r>
                        <a:rPr lang="en-US" sz="800" dirty="0">
                          <a:solidFill>
                            <a:sysClr val="windowText" lastClr="000000"/>
                          </a:solidFill>
                          <a:effectLst/>
                          <a:latin typeface="+mn-lt"/>
                          <a:ea typeface="Times New Roman"/>
                          <a:cs typeface="Times New Roman"/>
                        </a:rPr>
                        <a:t> </a:t>
                      </a:r>
                      <a:r>
                        <a:rPr lang="en-US" sz="800" dirty="0" err="1">
                          <a:solidFill>
                            <a:sysClr val="windowText" lastClr="000000"/>
                          </a:solidFill>
                          <a:effectLst/>
                          <a:latin typeface="+mn-lt"/>
                          <a:ea typeface="Times New Roman"/>
                          <a:cs typeface="Times New Roman"/>
                        </a:rPr>
                        <a:t>penyerapan</a:t>
                      </a:r>
                      <a:r>
                        <a:rPr lang="en-US" sz="800" dirty="0">
                          <a:solidFill>
                            <a:sysClr val="windowText" lastClr="000000"/>
                          </a:solidFill>
                          <a:effectLst/>
                          <a:latin typeface="+mn-lt"/>
                          <a:ea typeface="Times New Roman"/>
                          <a:cs typeface="Times New Roman"/>
                        </a:rPr>
                        <a:t> </a:t>
                      </a:r>
                      <a:r>
                        <a:rPr lang="en-US" sz="800" dirty="0" err="1">
                          <a:solidFill>
                            <a:sysClr val="windowText" lastClr="000000"/>
                          </a:solidFill>
                          <a:effectLst/>
                          <a:latin typeface="+mn-lt"/>
                          <a:ea typeface="Times New Roman"/>
                          <a:cs typeface="Times New Roman"/>
                        </a:rPr>
                        <a:t>anggaran</a:t>
                      </a:r>
                      <a:r>
                        <a:rPr lang="en-US" sz="800" dirty="0">
                          <a:solidFill>
                            <a:sysClr val="windowText" lastClr="000000"/>
                          </a:solidFill>
                          <a:effectLst/>
                          <a:latin typeface="+mn-lt"/>
                          <a:ea typeface="Times New Roman"/>
                          <a:cs typeface="Times New Roman"/>
                        </a:rPr>
                        <a:t> </a:t>
                      </a:r>
                      <a:r>
                        <a:rPr lang="en-US" sz="800" dirty="0" err="1">
                          <a:solidFill>
                            <a:sysClr val="windowText" lastClr="000000"/>
                          </a:solidFill>
                          <a:effectLst/>
                          <a:latin typeface="+mn-lt"/>
                          <a:ea typeface="Times New Roman"/>
                          <a:cs typeface="Times New Roman"/>
                        </a:rPr>
                        <a:t>dengan</a:t>
                      </a:r>
                      <a:r>
                        <a:rPr lang="en-US" sz="800" dirty="0">
                          <a:solidFill>
                            <a:sysClr val="windowText" lastClr="000000"/>
                          </a:solidFill>
                          <a:effectLst/>
                          <a:latin typeface="+mn-lt"/>
                          <a:ea typeface="Times New Roman"/>
                          <a:cs typeface="Times New Roman"/>
                        </a:rPr>
                        <a:t> </a:t>
                      </a:r>
                      <a:r>
                        <a:rPr lang="en-US" sz="800" dirty="0" err="1">
                          <a:solidFill>
                            <a:sysClr val="windowText" lastClr="000000"/>
                          </a:solidFill>
                          <a:effectLst/>
                          <a:latin typeface="+mn-lt"/>
                          <a:ea typeface="Times New Roman"/>
                          <a:cs typeface="Times New Roman"/>
                        </a:rPr>
                        <a:t>bobot</a:t>
                      </a:r>
                      <a:r>
                        <a:rPr lang="en-US" sz="800" dirty="0">
                          <a:solidFill>
                            <a:sysClr val="windowText" lastClr="000000"/>
                          </a:solidFill>
                          <a:effectLst/>
                          <a:latin typeface="+mn-lt"/>
                          <a:ea typeface="Times New Roman"/>
                          <a:cs typeface="Times New Roman"/>
                        </a:rPr>
                        <a:t> 50% </a:t>
                      </a:r>
                      <a:r>
                        <a:rPr lang="en-US" sz="800" dirty="0" err="1">
                          <a:solidFill>
                            <a:sysClr val="windowText" lastClr="000000"/>
                          </a:solidFill>
                          <a:effectLst/>
                          <a:latin typeface="+mn-lt"/>
                          <a:ea typeface="Times New Roman"/>
                          <a:cs typeface="Times New Roman"/>
                        </a:rPr>
                        <a:t>dengan</a:t>
                      </a:r>
                      <a:r>
                        <a:rPr lang="en-US" sz="800" dirty="0">
                          <a:solidFill>
                            <a:sysClr val="windowText" lastClr="000000"/>
                          </a:solidFill>
                          <a:effectLst/>
                          <a:latin typeface="+mn-lt"/>
                          <a:ea typeface="Times New Roman"/>
                          <a:cs typeface="Times New Roman"/>
                        </a:rPr>
                        <a:t> </a:t>
                      </a:r>
                      <a:r>
                        <a:rPr lang="en-US" sz="800" dirty="0" err="1">
                          <a:solidFill>
                            <a:sysClr val="windowText" lastClr="000000"/>
                          </a:solidFill>
                          <a:effectLst/>
                          <a:latin typeface="+mn-lt"/>
                          <a:ea typeface="Times New Roman"/>
                          <a:cs typeface="Times New Roman"/>
                        </a:rPr>
                        <a:t>jumlah</a:t>
                      </a:r>
                      <a:r>
                        <a:rPr lang="en-US" sz="800" dirty="0">
                          <a:solidFill>
                            <a:sysClr val="windowText" lastClr="000000"/>
                          </a:solidFill>
                          <a:effectLst/>
                          <a:latin typeface="+mn-lt"/>
                          <a:ea typeface="Times New Roman"/>
                          <a:cs typeface="Times New Roman"/>
                        </a:rPr>
                        <a:t> </a:t>
                      </a:r>
                      <a:r>
                        <a:rPr lang="en-US" sz="800" dirty="0" err="1">
                          <a:solidFill>
                            <a:sysClr val="windowText" lastClr="000000"/>
                          </a:solidFill>
                          <a:effectLst/>
                          <a:latin typeface="+mn-lt"/>
                          <a:ea typeface="Times New Roman"/>
                          <a:cs typeface="Times New Roman"/>
                        </a:rPr>
                        <a:t>capaian</a:t>
                      </a:r>
                      <a:r>
                        <a:rPr lang="en-US" sz="800" dirty="0">
                          <a:solidFill>
                            <a:sysClr val="windowText" lastClr="000000"/>
                          </a:solidFill>
                          <a:effectLst/>
                          <a:latin typeface="+mn-lt"/>
                          <a:ea typeface="Times New Roman"/>
                          <a:cs typeface="Times New Roman"/>
                        </a:rPr>
                        <a:t> </a:t>
                      </a:r>
                      <a:r>
                        <a:rPr lang="en-US" sz="800" dirty="0" err="1">
                          <a:solidFill>
                            <a:sysClr val="windowText" lastClr="000000"/>
                          </a:solidFill>
                          <a:effectLst/>
                          <a:latin typeface="+mn-lt"/>
                          <a:ea typeface="Times New Roman"/>
                          <a:cs typeface="Times New Roman"/>
                        </a:rPr>
                        <a:t>kinerja</a:t>
                      </a:r>
                      <a:r>
                        <a:rPr lang="en-US" sz="800" dirty="0">
                          <a:solidFill>
                            <a:sysClr val="windowText" lastClr="000000"/>
                          </a:solidFill>
                          <a:effectLst/>
                          <a:latin typeface="+mn-lt"/>
                          <a:ea typeface="Times New Roman"/>
                          <a:cs typeface="Times New Roman"/>
                        </a:rPr>
                        <a:t> output </a:t>
                      </a:r>
                      <a:r>
                        <a:rPr lang="en-US" sz="800" dirty="0" err="1">
                          <a:solidFill>
                            <a:sysClr val="windowText" lastClr="000000"/>
                          </a:solidFill>
                          <a:effectLst/>
                          <a:latin typeface="+mn-lt"/>
                          <a:ea typeface="Times New Roman"/>
                          <a:cs typeface="Times New Roman"/>
                        </a:rPr>
                        <a:t>dengan</a:t>
                      </a:r>
                      <a:r>
                        <a:rPr lang="en-US" sz="800" dirty="0">
                          <a:solidFill>
                            <a:sysClr val="windowText" lastClr="000000"/>
                          </a:solidFill>
                          <a:effectLst/>
                          <a:latin typeface="+mn-lt"/>
                          <a:ea typeface="Times New Roman"/>
                          <a:cs typeface="Times New Roman"/>
                        </a:rPr>
                        <a:t> </a:t>
                      </a:r>
                      <a:r>
                        <a:rPr lang="en-US" sz="800" dirty="0" err="1">
                          <a:solidFill>
                            <a:sysClr val="windowText" lastClr="000000"/>
                          </a:solidFill>
                          <a:effectLst/>
                          <a:latin typeface="+mn-lt"/>
                          <a:ea typeface="Times New Roman"/>
                          <a:cs typeface="Times New Roman"/>
                        </a:rPr>
                        <a:t>bobot</a:t>
                      </a:r>
                      <a:r>
                        <a:rPr lang="en-US" sz="800" dirty="0">
                          <a:solidFill>
                            <a:sysClr val="windowText" lastClr="000000"/>
                          </a:solidFill>
                          <a:effectLst/>
                          <a:latin typeface="+mn-lt"/>
                          <a:ea typeface="Times New Roman"/>
                          <a:cs typeface="Times New Roman"/>
                        </a:rPr>
                        <a:t> 50%</a:t>
                      </a:r>
                    </a:p>
                    <a:p>
                      <a:pPr algn="just">
                        <a:lnSpc>
                          <a:spcPct val="115000"/>
                        </a:lnSpc>
                        <a:spcAft>
                          <a:spcPts val="0"/>
                        </a:spcAft>
                      </a:pPr>
                      <a:endParaRPr lang="en-US" sz="800" dirty="0">
                        <a:solidFill>
                          <a:sysClr val="windowText" lastClr="000000"/>
                        </a:solidFill>
                        <a:effectLst/>
                        <a:latin typeface="+mn-lt"/>
                        <a:ea typeface="Times New Roman"/>
                        <a:cs typeface="Times New Roman"/>
                      </a:endParaRPr>
                    </a:p>
                    <a:p>
                      <a:pPr algn="just">
                        <a:lnSpc>
                          <a:spcPct val="115000"/>
                        </a:lnSpc>
                        <a:spcAft>
                          <a:spcPts val="0"/>
                        </a:spcAft>
                      </a:pPr>
                      <a:endParaRPr lang="en-US" sz="800" dirty="0">
                        <a:solidFill>
                          <a:sysClr val="windowText" lastClr="000000"/>
                        </a:solidFill>
                        <a:effectLst/>
                        <a:latin typeface="+mn-lt"/>
                        <a:ea typeface="Times New Roman"/>
                        <a:cs typeface="Times New Roman"/>
                      </a:endParaRPr>
                    </a:p>
                    <a:p>
                      <a:pPr algn="just">
                        <a:lnSpc>
                          <a:spcPct val="115000"/>
                        </a:lnSpc>
                        <a:spcAft>
                          <a:spcPts val="0"/>
                        </a:spcAft>
                      </a:pPr>
                      <a:endParaRPr lang="en-US" sz="800" dirty="0">
                        <a:solidFill>
                          <a:sysClr val="windowText" lastClr="000000"/>
                        </a:solidFill>
                        <a:effectLst/>
                        <a:latin typeface="+mn-lt"/>
                        <a:ea typeface="Times New Roman"/>
                        <a:cs typeface="Times New Roman"/>
                      </a:endParaRPr>
                    </a:p>
                    <a:p>
                      <a:pPr marL="0" marR="0" indent="0" algn="just" defTabSz="914400" rtl="0" eaLnBrk="1" fontAlgn="auto" latinLnBrk="0" hangingPunct="1">
                        <a:lnSpc>
                          <a:spcPct val="115000"/>
                        </a:lnSpc>
                        <a:spcBef>
                          <a:spcPts val="0"/>
                        </a:spcBef>
                        <a:spcAft>
                          <a:spcPts val="0"/>
                        </a:spcAft>
                        <a:buClrTx/>
                        <a:buSzTx/>
                        <a:buFontTx/>
                        <a:buNone/>
                        <a:tabLst/>
                        <a:defRPr/>
                      </a:pPr>
                      <a:r>
                        <a:rPr lang="nn-NO" sz="800" dirty="0">
                          <a:solidFill>
                            <a:sysClr val="windowText" lastClr="000000"/>
                          </a:solidFill>
                          <a:effectLst/>
                          <a:latin typeface="+mn-lt"/>
                        </a:rPr>
                        <a:t>Persentase realisasi penyera</a:t>
                      </a:r>
                      <a:r>
                        <a:rPr lang="id-ID" sz="800" dirty="0">
                          <a:solidFill>
                            <a:sysClr val="windowText" lastClr="000000"/>
                          </a:solidFill>
                          <a:effectLst/>
                          <a:latin typeface="+mn-lt"/>
                        </a:rPr>
                        <a:t>p</a:t>
                      </a:r>
                      <a:r>
                        <a:rPr lang="nn-NO" sz="800" dirty="0">
                          <a:solidFill>
                            <a:sysClr val="windowText" lastClr="000000"/>
                          </a:solidFill>
                          <a:effectLst/>
                          <a:latin typeface="+mn-lt"/>
                        </a:rPr>
                        <a:t>an anggaran :</a:t>
                      </a:r>
                    </a:p>
                    <a:p>
                      <a:pPr marL="0" marR="0" indent="0" algn="just" defTabSz="914400" rtl="0" eaLnBrk="1" fontAlgn="auto" latinLnBrk="0" hangingPunct="1">
                        <a:lnSpc>
                          <a:spcPct val="115000"/>
                        </a:lnSpc>
                        <a:spcBef>
                          <a:spcPts val="0"/>
                        </a:spcBef>
                        <a:spcAft>
                          <a:spcPts val="0"/>
                        </a:spcAft>
                        <a:buClrTx/>
                        <a:buSzTx/>
                        <a:buFontTx/>
                        <a:buNone/>
                        <a:tabLst/>
                        <a:defRPr/>
                      </a:pPr>
                      <a:endParaRPr lang="nn-NO" sz="800" dirty="0">
                        <a:solidFill>
                          <a:sysClr val="windowText" lastClr="000000"/>
                        </a:solidFill>
                        <a:effectLst/>
                        <a:latin typeface="+mn-lt"/>
                      </a:endParaRPr>
                    </a:p>
                    <a:p>
                      <a:pPr marL="0" marR="0" indent="0" algn="just" defTabSz="914400" rtl="0" eaLnBrk="1" fontAlgn="auto" latinLnBrk="0" hangingPunct="1">
                        <a:lnSpc>
                          <a:spcPct val="115000"/>
                        </a:lnSpc>
                        <a:spcBef>
                          <a:spcPts val="0"/>
                        </a:spcBef>
                        <a:spcAft>
                          <a:spcPts val="0"/>
                        </a:spcAft>
                        <a:buClrTx/>
                        <a:buSzTx/>
                        <a:buFontTx/>
                        <a:buNone/>
                        <a:tabLst/>
                        <a:defRPr/>
                      </a:pPr>
                      <a:endParaRPr lang="nn-NO" sz="800" dirty="0">
                        <a:solidFill>
                          <a:sysClr val="windowText" lastClr="000000"/>
                        </a:solidFill>
                        <a:effectLst/>
                        <a:latin typeface="+mn-lt"/>
                      </a:endParaRPr>
                    </a:p>
                    <a:p>
                      <a:pPr marL="0" marR="0" indent="0" algn="just" defTabSz="914400" rtl="0" eaLnBrk="1" fontAlgn="auto" latinLnBrk="0" hangingPunct="1">
                        <a:lnSpc>
                          <a:spcPct val="115000"/>
                        </a:lnSpc>
                        <a:spcBef>
                          <a:spcPts val="0"/>
                        </a:spcBef>
                        <a:spcAft>
                          <a:spcPts val="0"/>
                        </a:spcAft>
                        <a:buClrTx/>
                        <a:buSzTx/>
                        <a:buFontTx/>
                        <a:buNone/>
                        <a:tabLst/>
                        <a:defRPr/>
                      </a:pPr>
                      <a:endParaRPr lang="nn-NO" sz="800" dirty="0">
                        <a:solidFill>
                          <a:sysClr val="windowText" lastClr="000000"/>
                        </a:solidFill>
                        <a:effectLst/>
                        <a:latin typeface="+mn-lt"/>
                      </a:endParaRPr>
                    </a:p>
                    <a:p>
                      <a:pPr algn="just">
                        <a:lnSpc>
                          <a:spcPct val="115000"/>
                        </a:lnSpc>
                        <a:spcAft>
                          <a:spcPts val="0"/>
                        </a:spcAft>
                      </a:pPr>
                      <a:endParaRPr lang="en-US" sz="800" dirty="0">
                        <a:solidFill>
                          <a:sysClr val="windowText" lastClr="000000"/>
                        </a:solidFill>
                        <a:effectLst/>
                        <a:latin typeface="+mn-lt"/>
                        <a:ea typeface="Times New Roman"/>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
        <p:nvSpPr>
          <p:cNvPr id="3" name="Text Box 117"/>
          <p:cNvSpPr txBox="1">
            <a:spLocks noChangeArrowheads="1"/>
          </p:cNvSpPr>
          <p:nvPr/>
        </p:nvSpPr>
        <p:spPr bwMode="auto">
          <a:xfrm>
            <a:off x="3918628" y="1821236"/>
            <a:ext cx="392748" cy="177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6698" tIns="28349" rIns="56698" bIns="28349" numCol="1" anchor="t" anchorCtr="0" compatLnSpc="1">
            <a:prstTxWarp prst="textNoShape">
              <a:avLst/>
            </a:prstTxWarp>
          </a:bodyPr>
          <a:lstStyle/>
          <a:p>
            <a:pPr defTabSz="567019" fontAlgn="base">
              <a:spcBef>
                <a:spcPct val="0"/>
              </a:spcBef>
              <a:spcAft>
                <a:spcPct val="0"/>
              </a:spcAft>
            </a:pPr>
            <a:endParaRPr lang="en-US" altLang="en-US" sz="1116">
              <a:latin typeface="Arial" pitchFamily="34" charset="0"/>
              <a:cs typeface="Arial" pitchFamily="34" charset="0"/>
            </a:endParaRPr>
          </a:p>
        </p:txBody>
      </p:sp>
      <p:sp>
        <p:nvSpPr>
          <p:cNvPr id="27" name="TextBox 2"/>
          <p:cNvSpPr txBox="1">
            <a:spLocks noChangeArrowheads="1"/>
          </p:cNvSpPr>
          <p:nvPr/>
        </p:nvSpPr>
        <p:spPr bwMode="auto">
          <a:xfrm>
            <a:off x="2648839" y="1803518"/>
            <a:ext cx="206710" cy="183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6698" tIns="28349" rIns="56698" bIns="28349" numCol="1" anchor="t" anchorCtr="0" compatLnSpc="1">
            <a:prstTxWarp prst="textNoShape">
              <a:avLst/>
            </a:prstTxWarp>
          </a:bodyPr>
          <a:lstStyle/>
          <a:p>
            <a:pPr defTabSz="567019" fontAlgn="base">
              <a:spcBef>
                <a:spcPct val="0"/>
              </a:spcBef>
              <a:spcAft>
                <a:spcPct val="0"/>
              </a:spcAft>
            </a:pPr>
            <a:endParaRPr lang="en-US" altLang="en-US" sz="1116">
              <a:latin typeface="Arial" pitchFamily="34" charset="0"/>
              <a:cs typeface="Arial" pitchFamily="34" charset="0"/>
            </a:endParaRPr>
          </a:p>
        </p:txBody>
      </p:sp>
      <p:grpSp>
        <p:nvGrpSpPr>
          <p:cNvPr id="11" name="Group 10"/>
          <p:cNvGrpSpPr/>
          <p:nvPr/>
        </p:nvGrpSpPr>
        <p:grpSpPr>
          <a:xfrm>
            <a:off x="3500991" y="1590902"/>
            <a:ext cx="2809960" cy="637848"/>
            <a:chOff x="5646285" y="1698625"/>
            <a:chExt cx="4295775" cy="102870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6285" y="1698625"/>
              <a:ext cx="4295775" cy="102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 name="Straight Connector 7"/>
            <p:cNvCxnSpPr/>
            <p:nvPr/>
          </p:nvCxnSpPr>
          <p:spPr>
            <a:xfrm>
              <a:off x="7590972" y="2131106"/>
              <a:ext cx="1553029" cy="0"/>
            </a:xfrm>
            <a:prstGeom prst="line">
              <a:avLst/>
            </a:prstGeom>
          </p:spPr>
          <p:style>
            <a:lnRef idx="3">
              <a:schemeClr val="dk1"/>
            </a:lnRef>
            <a:fillRef idx="0">
              <a:schemeClr val="dk1"/>
            </a:fillRef>
            <a:effectRef idx="2">
              <a:schemeClr val="dk1"/>
            </a:effectRef>
            <a:fontRef idx="minor">
              <a:schemeClr val="tx1"/>
            </a:fontRef>
          </p:style>
        </p:cxnSp>
      </p:grpSp>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1216" y="2572963"/>
            <a:ext cx="2669510" cy="661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3" name="Straight Connector 12"/>
          <p:cNvCxnSpPr/>
          <p:nvPr/>
        </p:nvCxnSpPr>
        <p:spPr>
          <a:xfrm>
            <a:off x="4706798" y="2814568"/>
            <a:ext cx="1169950" cy="0"/>
          </a:xfrm>
          <a:prstGeom prst="line">
            <a:avLst/>
          </a:prstGeom>
        </p:spPr>
        <p:style>
          <a:lnRef idx="3">
            <a:schemeClr val="dk1"/>
          </a:lnRef>
          <a:fillRef idx="0">
            <a:schemeClr val="dk1"/>
          </a:fillRef>
          <a:effectRef idx="2">
            <a:schemeClr val="dk1"/>
          </a:effectRef>
          <a:fontRef idx="minor">
            <a:schemeClr val="tx1"/>
          </a:fontRef>
        </p:style>
      </p:cxnSp>
      <p:pic>
        <p:nvPicPr>
          <p:cNvPr id="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23723" y="3437475"/>
            <a:ext cx="2492330" cy="44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71216" y="4019983"/>
            <a:ext cx="2699040" cy="43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itle 1">
            <a:extLst>
              <a:ext uri="{FF2B5EF4-FFF2-40B4-BE49-F238E27FC236}">
                <a16:creationId xmlns:a16="http://schemas.microsoft.com/office/drawing/2014/main" id="{F5B0C9A5-ED2B-4E93-B30D-4A25CDB8B365}"/>
              </a:ext>
            </a:extLst>
          </p:cNvPr>
          <p:cNvSpPr txBox="1">
            <a:spLocks/>
          </p:cNvSpPr>
          <p:nvPr/>
        </p:nvSpPr>
        <p:spPr>
          <a:xfrm>
            <a:off x="163039" y="311720"/>
            <a:ext cx="7396636" cy="338554"/>
          </a:xfrm>
          <a:prstGeom prst="rect">
            <a:avLst/>
          </a:prstGeom>
        </p:spPr>
        <p:txBody>
          <a:bodyPr wrap="square" anchor="ctr">
            <a:spAutoFit/>
          </a:bodyPr>
          <a:lstStyle>
            <a:defPPr>
              <a:defRPr lang="en-US"/>
            </a:defPPr>
            <a:lvl1pPr defTabSz="914377">
              <a:defRPr b="1">
                <a:solidFill>
                  <a:prstClr val="black"/>
                </a:solidFill>
                <a:latin typeface="Arial" panose="020B0604020202020204" pitchFamily="34" charset="0"/>
                <a:ea typeface="Times New Roman" panose="02020603050405020304" pitchFamily="18" charset="0"/>
              </a:defRPr>
            </a:lvl1pPr>
          </a:lstStyle>
          <a:p>
            <a:pPr lvl="0"/>
            <a:r>
              <a:rPr lang="id-ID" sz="1600" dirty="0"/>
              <a:t>Lanjutan... (</a:t>
            </a:r>
            <a:r>
              <a:rPr lang="en-US" sz="1600" dirty="0"/>
              <a:t>KAMUS INDIKATOR KINERJA </a:t>
            </a:r>
            <a:r>
              <a:rPr lang="id-ID" sz="1600" dirty="0"/>
              <a:t>KEGIATAN DIT. KESELAMATAN)</a:t>
            </a:r>
            <a:endParaRPr lang="en-ID" sz="1600" dirty="0"/>
          </a:p>
        </p:txBody>
      </p:sp>
      <p:sp>
        <p:nvSpPr>
          <p:cNvPr id="15" name="Slide Number Placeholder 2">
            <a:extLst>
              <a:ext uri="{FF2B5EF4-FFF2-40B4-BE49-F238E27FC236}">
                <a16:creationId xmlns:a16="http://schemas.microsoft.com/office/drawing/2014/main" id="{786A6687-9891-455F-B289-11412BA32AB8}"/>
              </a:ext>
            </a:extLst>
          </p:cNvPr>
          <p:cNvSpPr>
            <a:spLocks noGrp="1"/>
          </p:cNvSpPr>
          <p:nvPr/>
        </p:nvSpPr>
        <p:spPr>
          <a:xfrm>
            <a:off x="7113276" y="5006975"/>
            <a:ext cx="446405" cy="251460"/>
          </a:xfrm>
          <a:prstGeom prst="rect">
            <a:avLst/>
          </a:prstGeom>
          <a:solidFill>
            <a:srgbClr val="F9BE19"/>
          </a:solidFill>
        </p:spPr>
        <p:txBody>
          <a:bodyPr vert="horz" lIns="91365" tIns="45684" rIns="91365" bIns="45684"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32">
              <a:defRPr/>
            </a:pPr>
            <a:fld id="{05502A5B-6024-440D-A5A9-5A109256076E}" type="slidenum">
              <a:rPr lang="en-US" b="1">
                <a:solidFill>
                  <a:schemeClr val="tx1"/>
                </a:solidFill>
                <a:latin typeface="Calibri" panose="020F0502020204030204"/>
              </a:rPr>
              <a:pPr defTabSz="913632">
                <a:defRPr/>
              </a:pPr>
              <a:t>52</a:t>
            </a:fld>
            <a:endParaRPr lang="en-US" b="1">
              <a:solidFill>
                <a:schemeClr val="tx1"/>
              </a:solidFill>
              <a:latin typeface="Calibri" panose="020F0502020204030204"/>
            </a:endParaRPr>
          </a:p>
        </p:txBody>
      </p:sp>
    </p:spTree>
    <p:extLst>
      <p:ext uri="{BB962C8B-B14F-4D97-AF65-F5344CB8AC3E}">
        <p14:creationId xmlns:p14="http://schemas.microsoft.com/office/powerpoint/2010/main" val="2806730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84604" y="1074243"/>
          <a:ext cx="6940069" cy="2133206"/>
        </p:xfrm>
        <a:graphic>
          <a:graphicData uri="http://schemas.openxmlformats.org/drawingml/2006/table">
            <a:tbl>
              <a:tblPr firstRow="1" firstCol="1" bandRow="1">
                <a:tableStyleId>{21E4AEA4-8DFA-4A89-87EB-49C32662AFE0}</a:tableStyleId>
              </a:tblPr>
              <a:tblGrid>
                <a:gridCol w="332794">
                  <a:extLst>
                    <a:ext uri="{9D8B030D-6E8A-4147-A177-3AD203B41FA5}">
                      <a16:colId xmlns:a16="http://schemas.microsoft.com/office/drawing/2014/main" val="20000"/>
                    </a:ext>
                  </a:extLst>
                </a:gridCol>
                <a:gridCol w="1138416">
                  <a:extLst>
                    <a:ext uri="{9D8B030D-6E8A-4147-A177-3AD203B41FA5}">
                      <a16:colId xmlns:a16="http://schemas.microsoft.com/office/drawing/2014/main" val="20001"/>
                    </a:ext>
                  </a:extLst>
                </a:gridCol>
                <a:gridCol w="1361634">
                  <a:extLst>
                    <a:ext uri="{9D8B030D-6E8A-4147-A177-3AD203B41FA5}">
                      <a16:colId xmlns:a16="http://schemas.microsoft.com/office/drawing/2014/main" val="20002"/>
                    </a:ext>
                  </a:extLst>
                </a:gridCol>
                <a:gridCol w="4107225">
                  <a:extLst>
                    <a:ext uri="{9D8B030D-6E8A-4147-A177-3AD203B41FA5}">
                      <a16:colId xmlns:a16="http://schemas.microsoft.com/office/drawing/2014/main" val="20003"/>
                    </a:ext>
                  </a:extLst>
                </a:gridCol>
              </a:tblGrid>
              <a:tr h="276834">
                <a:tc>
                  <a:txBody>
                    <a:bodyPr/>
                    <a:lstStyle/>
                    <a:p>
                      <a:pPr algn="ctr">
                        <a:lnSpc>
                          <a:spcPct val="107000"/>
                        </a:lnSpc>
                        <a:spcAft>
                          <a:spcPts val="0"/>
                        </a:spcAft>
                      </a:pPr>
                      <a:r>
                        <a:rPr lang="en-ID" sz="800" dirty="0">
                          <a:effectLst/>
                        </a:rPr>
                        <a:t>NO</a:t>
                      </a:r>
                      <a:endParaRPr lang="en-US" sz="800" dirty="0">
                        <a:effectLst/>
                        <a:latin typeface="Calibri"/>
                        <a:ea typeface="Calibri"/>
                        <a:cs typeface="Times New Roman"/>
                      </a:endParaRPr>
                    </a:p>
                  </a:txBody>
                  <a:tcPr marL="25227" marR="252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n-ID" sz="800" dirty="0">
                          <a:effectLst/>
                        </a:rPr>
                        <a:t>SASARAN KEGIATAN</a:t>
                      </a:r>
                      <a:endParaRPr lang="en-US" sz="800" dirty="0">
                        <a:effectLst/>
                        <a:latin typeface="Calibri"/>
                        <a:ea typeface="Calibri"/>
                        <a:cs typeface="Times New Roman"/>
                      </a:endParaRPr>
                    </a:p>
                  </a:txBody>
                  <a:tcPr marL="25227" marR="252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n-ID" sz="800" dirty="0">
                          <a:effectLst/>
                        </a:rPr>
                        <a:t>INDIKATOR </a:t>
                      </a:r>
                    </a:p>
                    <a:p>
                      <a:pPr algn="ctr">
                        <a:lnSpc>
                          <a:spcPct val="107000"/>
                        </a:lnSpc>
                        <a:spcAft>
                          <a:spcPts val="0"/>
                        </a:spcAft>
                      </a:pPr>
                      <a:r>
                        <a:rPr lang="en-ID" sz="800" dirty="0">
                          <a:effectLst/>
                        </a:rPr>
                        <a:t>KINERJA KEGIATAN</a:t>
                      </a:r>
                      <a:endParaRPr lang="en-US" sz="800" dirty="0">
                        <a:effectLst/>
                        <a:latin typeface="Calibri"/>
                        <a:ea typeface="Calibri"/>
                        <a:cs typeface="Times New Roman"/>
                      </a:endParaRPr>
                    </a:p>
                  </a:txBody>
                  <a:tcPr marL="25227" marR="252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n-ID" sz="800" dirty="0">
                          <a:effectLst/>
                        </a:rPr>
                        <a:t>TATA CARA PERHITUNGAN</a:t>
                      </a:r>
                      <a:endParaRPr lang="en-US" sz="800" dirty="0">
                        <a:effectLst/>
                        <a:latin typeface="Calibri"/>
                        <a:ea typeface="Calibri"/>
                        <a:cs typeface="Times New Roman"/>
                      </a:endParaRPr>
                    </a:p>
                  </a:txBody>
                  <a:tcPr marL="25227" marR="252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602691">
                <a:tc rowSpan="2">
                  <a:txBody>
                    <a:bodyPr/>
                    <a:lstStyle/>
                    <a:p>
                      <a:pPr algn="ctr">
                        <a:lnSpc>
                          <a:spcPct val="115000"/>
                        </a:lnSpc>
                        <a:spcAft>
                          <a:spcPts val="0"/>
                        </a:spcAft>
                        <a:tabLst>
                          <a:tab pos="4229100" algn="l"/>
                          <a:tab pos="4457700" algn="l"/>
                        </a:tabLst>
                      </a:pPr>
                      <a:endParaRPr lang="en-US" sz="800" dirty="0">
                        <a:solidFill>
                          <a:schemeClr val="tx1"/>
                        </a:solidFill>
                        <a:effectLst/>
                        <a:latin typeface="+mn-lt"/>
                        <a:ea typeface="Calibri"/>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lnSpc>
                          <a:spcPct val="107000"/>
                        </a:lnSpc>
                        <a:spcAft>
                          <a:spcPts val="0"/>
                        </a:spcAft>
                      </a:pPr>
                      <a:endParaRPr lang="en-US" sz="800" dirty="0">
                        <a:solidFill>
                          <a:schemeClr val="tx1"/>
                        </a:solidFill>
                        <a:effectLst/>
                        <a:latin typeface="+mn-lt"/>
                        <a:ea typeface="Calibri"/>
                        <a:cs typeface="Times New Roman"/>
                      </a:endParaRPr>
                    </a:p>
                  </a:txBody>
                  <a:tcPr marL="42523" marR="4252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pPr>
                      <a:endParaRPr lang="en-US" sz="800" dirty="0">
                        <a:solidFill>
                          <a:schemeClr val="tx1"/>
                        </a:solidFill>
                        <a:effectLst/>
                        <a:latin typeface="+mn-lt"/>
                        <a:ea typeface="Times New Roman"/>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15000"/>
                        </a:lnSpc>
                        <a:spcAft>
                          <a:spcPts val="0"/>
                        </a:spcAft>
                      </a:pPr>
                      <a:r>
                        <a:rPr lang="en-US" sz="800" dirty="0" err="1">
                          <a:solidFill>
                            <a:schemeClr val="tx1"/>
                          </a:solidFill>
                          <a:effectLst/>
                          <a:latin typeface="+mn-lt"/>
                        </a:rPr>
                        <a:t>Persentase</a:t>
                      </a:r>
                      <a:r>
                        <a:rPr lang="en-US" sz="800" dirty="0">
                          <a:solidFill>
                            <a:schemeClr val="tx1"/>
                          </a:solidFill>
                          <a:effectLst/>
                          <a:latin typeface="+mn-lt"/>
                        </a:rPr>
                        <a:t> </a:t>
                      </a:r>
                      <a:r>
                        <a:rPr lang="en-US" sz="800" dirty="0" err="1">
                          <a:solidFill>
                            <a:schemeClr val="tx1"/>
                          </a:solidFill>
                          <a:effectLst/>
                          <a:latin typeface="+mn-lt"/>
                        </a:rPr>
                        <a:t>realisasi</a:t>
                      </a:r>
                      <a:r>
                        <a:rPr lang="en-US" sz="800" dirty="0">
                          <a:solidFill>
                            <a:schemeClr val="tx1"/>
                          </a:solidFill>
                          <a:effectLst/>
                          <a:latin typeface="+mn-lt"/>
                        </a:rPr>
                        <a:t> </a:t>
                      </a:r>
                      <a:r>
                        <a:rPr lang="en-US" sz="800" dirty="0" err="1">
                          <a:solidFill>
                            <a:schemeClr val="tx1"/>
                          </a:solidFill>
                          <a:effectLst/>
                          <a:latin typeface="+mn-lt"/>
                        </a:rPr>
                        <a:t>capaian</a:t>
                      </a:r>
                      <a:r>
                        <a:rPr lang="en-US" sz="800" dirty="0">
                          <a:solidFill>
                            <a:schemeClr val="tx1"/>
                          </a:solidFill>
                          <a:effectLst/>
                          <a:latin typeface="+mn-lt"/>
                        </a:rPr>
                        <a:t> </a:t>
                      </a:r>
                      <a:r>
                        <a:rPr lang="en-US" sz="800" dirty="0" err="1">
                          <a:solidFill>
                            <a:schemeClr val="tx1"/>
                          </a:solidFill>
                          <a:effectLst/>
                          <a:latin typeface="+mn-lt"/>
                        </a:rPr>
                        <a:t>kinerja</a:t>
                      </a:r>
                      <a:r>
                        <a:rPr lang="en-US" sz="800" dirty="0">
                          <a:solidFill>
                            <a:schemeClr val="tx1"/>
                          </a:solidFill>
                          <a:effectLst/>
                          <a:latin typeface="+mn-lt"/>
                        </a:rPr>
                        <a:t> output</a:t>
                      </a:r>
                    </a:p>
                    <a:p>
                      <a:pPr algn="just">
                        <a:lnSpc>
                          <a:spcPct val="115000"/>
                        </a:lnSpc>
                        <a:spcAft>
                          <a:spcPts val="0"/>
                        </a:spcAft>
                      </a:pPr>
                      <a:endParaRPr lang="en-US" sz="800" dirty="0">
                        <a:solidFill>
                          <a:schemeClr val="tx1"/>
                        </a:solidFill>
                        <a:effectLst/>
                        <a:latin typeface="+mn-lt"/>
                      </a:endParaRPr>
                    </a:p>
                    <a:p>
                      <a:pPr algn="just">
                        <a:lnSpc>
                          <a:spcPct val="115000"/>
                        </a:lnSpc>
                        <a:spcAft>
                          <a:spcPts val="0"/>
                        </a:spcAft>
                      </a:pPr>
                      <a:endParaRPr lang="en-US" sz="800" dirty="0">
                        <a:solidFill>
                          <a:schemeClr val="tx1"/>
                        </a:solidFill>
                        <a:effectLst/>
                        <a:latin typeface="+mn-lt"/>
                        <a:ea typeface="Times New Roman"/>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166001">
                <a:tc vMerge="1">
                  <a:txBody>
                    <a:bodyPr/>
                    <a:lstStyle/>
                    <a:p>
                      <a:pPr algn="ctr">
                        <a:lnSpc>
                          <a:spcPct val="115000"/>
                        </a:lnSpc>
                        <a:spcAft>
                          <a:spcPts val="0"/>
                        </a:spcAft>
                        <a:tabLst>
                          <a:tab pos="4229100" algn="l"/>
                          <a:tab pos="4457700" algn="l"/>
                        </a:tabLst>
                      </a:pPr>
                      <a:endParaRPr lang="en-US" sz="1200" dirty="0">
                        <a:effectLst/>
                        <a:latin typeface="Calibri"/>
                        <a:ea typeface="Calibri"/>
                        <a:cs typeface="Times New Roman"/>
                      </a:endParaRPr>
                    </a:p>
                  </a:txBody>
                  <a:tcPr marL="40686" marR="4068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lnSpc>
                          <a:spcPct val="107000"/>
                        </a:lnSpc>
                        <a:spcAft>
                          <a:spcPts val="0"/>
                        </a:spcAft>
                      </a:pPr>
                      <a:endParaRPr lang="en-US" sz="1200" dirty="0">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pPr>
                      <a:r>
                        <a:rPr lang="sv-SE" sz="800" dirty="0">
                          <a:solidFill>
                            <a:schemeClr val="tx1"/>
                          </a:solidFill>
                          <a:effectLst/>
                          <a:latin typeface="+mn-lt"/>
                        </a:rPr>
                        <a:t>Persentase Pemenuhan Target Perolehan Pendapatan Negara Bukan Pajak (PNBP) Bidang Perkeretaapian</a:t>
                      </a:r>
                      <a:endParaRPr lang="en-US" sz="800" dirty="0">
                        <a:solidFill>
                          <a:schemeClr val="tx1"/>
                        </a:solidFill>
                        <a:effectLst/>
                        <a:latin typeface="+mn-lt"/>
                        <a:ea typeface="Times New Roman"/>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15000"/>
                        </a:lnSpc>
                        <a:spcAft>
                          <a:spcPts val="0"/>
                        </a:spcAft>
                      </a:pPr>
                      <a:r>
                        <a:rPr lang="en-US" sz="800" dirty="0" err="1">
                          <a:solidFill>
                            <a:schemeClr val="tx1"/>
                          </a:solidFill>
                          <a:effectLst/>
                          <a:latin typeface="+mn-lt"/>
                        </a:rPr>
                        <a:t>Perbandingan</a:t>
                      </a:r>
                      <a:r>
                        <a:rPr lang="en-US" sz="800" dirty="0">
                          <a:solidFill>
                            <a:schemeClr val="tx1"/>
                          </a:solidFill>
                          <a:effectLst/>
                          <a:latin typeface="+mn-lt"/>
                        </a:rPr>
                        <a:t> </a:t>
                      </a:r>
                      <a:r>
                        <a:rPr lang="en-US" sz="800" dirty="0" err="1">
                          <a:solidFill>
                            <a:schemeClr val="tx1"/>
                          </a:solidFill>
                          <a:effectLst/>
                          <a:latin typeface="+mn-lt"/>
                        </a:rPr>
                        <a:t>antara</a:t>
                      </a:r>
                      <a:r>
                        <a:rPr lang="en-US" sz="800" dirty="0">
                          <a:solidFill>
                            <a:schemeClr val="tx1"/>
                          </a:solidFill>
                          <a:effectLst/>
                          <a:latin typeface="+mn-lt"/>
                        </a:rPr>
                        <a:t> </a:t>
                      </a:r>
                      <a:r>
                        <a:rPr lang="en-US" sz="800" dirty="0" err="1">
                          <a:solidFill>
                            <a:schemeClr val="tx1"/>
                          </a:solidFill>
                          <a:effectLst/>
                          <a:latin typeface="+mn-lt"/>
                        </a:rPr>
                        <a:t>realisasi</a:t>
                      </a:r>
                      <a:r>
                        <a:rPr lang="en-US" sz="800" dirty="0">
                          <a:solidFill>
                            <a:schemeClr val="tx1"/>
                          </a:solidFill>
                          <a:effectLst/>
                          <a:latin typeface="+mn-lt"/>
                        </a:rPr>
                        <a:t> </a:t>
                      </a:r>
                      <a:r>
                        <a:rPr lang="en-US" sz="800" dirty="0" err="1">
                          <a:solidFill>
                            <a:schemeClr val="tx1"/>
                          </a:solidFill>
                          <a:effectLst/>
                          <a:latin typeface="+mn-lt"/>
                        </a:rPr>
                        <a:t>penerimaan</a:t>
                      </a:r>
                      <a:r>
                        <a:rPr lang="en-US" sz="800" dirty="0">
                          <a:solidFill>
                            <a:schemeClr val="tx1"/>
                          </a:solidFill>
                          <a:effectLst/>
                          <a:latin typeface="+mn-lt"/>
                        </a:rPr>
                        <a:t> PNBP </a:t>
                      </a:r>
                      <a:r>
                        <a:rPr lang="en-US" sz="800" dirty="0" err="1">
                          <a:solidFill>
                            <a:schemeClr val="tx1"/>
                          </a:solidFill>
                          <a:effectLst/>
                          <a:latin typeface="+mn-lt"/>
                        </a:rPr>
                        <a:t>dengan</a:t>
                      </a:r>
                      <a:r>
                        <a:rPr lang="en-US" sz="800" dirty="0">
                          <a:solidFill>
                            <a:schemeClr val="tx1"/>
                          </a:solidFill>
                          <a:effectLst/>
                          <a:latin typeface="+mn-lt"/>
                        </a:rPr>
                        <a:t> target </a:t>
                      </a:r>
                      <a:r>
                        <a:rPr lang="en-US" sz="800" dirty="0" err="1">
                          <a:solidFill>
                            <a:schemeClr val="tx1"/>
                          </a:solidFill>
                          <a:effectLst/>
                          <a:latin typeface="+mn-lt"/>
                        </a:rPr>
                        <a:t>pada</a:t>
                      </a:r>
                      <a:r>
                        <a:rPr lang="en-US" sz="800" dirty="0">
                          <a:solidFill>
                            <a:schemeClr val="tx1"/>
                          </a:solidFill>
                          <a:effectLst/>
                          <a:latin typeface="+mn-lt"/>
                        </a:rPr>
                        <a:t> </a:t>
                      </a:r>
                      <a:r>
                        <a:rPr lang="en-US" sz="800" dirty="0" err="1">
                          <a:solidFill>
                            <a:schemeClr val="tx1"/>
                          </a:solidFill>
                          <a:effectLst/>
                          <a:latin typeface="+mn-lt"/>
                        </a:rPr>
                        <a:t>tahun</a:t>
                      </a:r>
                      <a:r>
                        <a:rPr lang="en-US" sz="800" dirty="0">
                          <a:solidFill>
                            <a:schemeClr val="tx1"/>
                          </a:solidFill>
                          <a:effectLst/>
                          <a:latin typeface="+mn-lt"/>
                        </a:rPr>
                        <a:t> </a:t>
                      </a:r>
                      <a:r>
                        <a:rPr lang="en-US" sz="800" dirty="0" err="1">
                          <a:solidFill>
                            <a:schemeClr val="tx1"/>
                          </a:solidFill>
                          <a:effectLst/>
                          <a:latin typeface="+mn-lt"/>
                        </a:rPr>
                        <a:t>berjalan</a:t>
                      </a:r>
                      <a:endParaRPr lang="en-US" sz="800" dirty="0">
                        <a:solidFill>
                          <a:schemeClr val="tx1"/>
                        </a:solidFill>
                        <a:effectLst/>
                        <a:latin typeface="+mn-lt"/>
                      </a:endParaRPr>
                    </a:p>
                    <a:p>
                      <a:pPr algn="just">
                        <a:lnSpc>
                          <a:spcPct val="115000"/>
                        </a:lnSpc>
                        <a:spcAft>
                          <a:spcPts val="0"/>
                        </a:spcAft>
                      </a:pPr>
                      <a:endParaRPr lang="en-US" sz="800" dirty="0">
                        <a:solidFill>
                          <a:schemeClr val="tx1"/>
                        </a:solidFill>
                        <a:effectLst/>
                        <a:latin typeface="+mn-lt"/>
                        <a:ea typeface="Times New Roman"/>
                        <a:cs typeface="Times New Roman"/>
                      </a:endParaRPr>
                    </a:p>
                    <a:p>
                      <a:pPr algn="just">
                        <a:lnSpc>
                          <a:spcPct val="115000"/>
                        </a:lnSpc>
                        <a:spcAft>
                          <a:spcPts val="0"/>
                        </a:spcAft>
                      </a:pPr>
                      <a:endParaRPr lang="en-US" sz="800" dirty="0">
                        <a:solidFill>
                          <a:schemeClr val="tx1"/>
                        </a:solidFill>
                        <a:effectLst/>
                        <a:latin typeface="+mn-lt"/>
                        <a:ea typeface="Times New Roman"/>
                        <a:cs typeface="Times New Roman"/>
                      </a:endParaRPr>
                    </a:p>
                    <a:p>
                      <a:pPr algn="just">
                        <a:lnSpc>
                          <a:spcPct val="115000"/>
                        </a:lnSpc>
                        <a:spcAft>
                          <a:spcPts val="0"/>
                        </a:spcAft>
                      </a:pPr>
                      <a:endParaRPr lang="en-US" sz="800" dirty="0">
                        <a:solidFill>
                          <a:schemeClr val="tx1"/>
                        </a:solidFill>
                        <a:effectLst/>
                        <a:latin typeface="+mn-lt"/>
                        <a:ea typeface="Times New Roman"/>
                        <a:cs typeface="Times New Roman"/>
                      </a:endParaRPr>
                    </a:p>
                    <a:p>
                      <a:pPr algn="just">
                        <a:lnSpc>
                          <a:spcPct val="115000"/>
                        </a:lnSpc>
                        <a:spcAft>
                          <a:spcPts val="0"/>
                        </a:spcAft>
                      </a:pPr>
                      <a:endParaRPr lang="en-US" sz="800" dirty="0">
                        <a:solidFill>
                          <a:schemeClr val="tx1"/>
                        </a:solidFill>
                        <a:effectLst/>
                        <a:latin typeface="+mn-lt"/>
                        <a:ea typeface="Times New Roman"/>
                        <a:cs typeface="Times New Roman"/>
                      </a:endParaRPr>
                    </a:p>
                    <a:p>
                      <a:pPr algn="just">
                        <a:lnSpc>
                          <a:spcPct val="115000"/>
                        </a:lnSpc>
                        <a:spcAft>
                          <a:spcPts val="0"/>
                        </a:spcAft>
                      </a:pPr>
                      <a:endParaRPr lang="en-US" sz="800" dirty="0">
                        <a:solidFill>
                          <a:schemeClr val="tx1"/>
                        </a:solidFill>
                        <a:effectLst/>
                        <a:latin typeface="+mn-lt"/>
                        <a:ea typeface="Times New Roman"/>
                        <a:cs typeface="Times New Roman"/>
                      </a:endParaRPr>
                    </a:p>
                    <a:p>
                      <a:pPr algn="just">
                        <a:lnSpc>
                          <a:spcPct val="115000"/>
                        </a:lnSpc>
                        <a:spcAft>
                          <a:spcPts val="0"/>
                        </a:spcAft>
                      </a:pPr>
                      <a:endParaRPr lang="en-US" sz="800" dirty="0">
                        <a:solidFill>
                          <a:schemeClr val="tx1"/>
                        </a:solidFill>
                        <a:effectLst/>
                        <a:latin typeface="+mn-lt"/>
                        <a:ea typeface="Times New Roman"/>
                        <a:cs typeface="Times New Roman"/>
                      </a:endParaRPr>
                    </a:p>
                    <a:p>
                      <a:pPr algn="just">
                        <a:lnSpc>
                          <a:spcPct val="115000"/>
                        </a:lnSpc>
                        <a:spcAft>
                          <a:spcPts val="0"/>
                        </a:spcAft>
                      </a:pPr>
                      <a:endParaRPr lang="en-US" sz="800" dirty="0">
                        <a:solidFill>
                          <a:schemeClr val="tx1"/>
                        </a:solidFill>
                        <a:effectLst/>
                        <a:latin typeface="+mn-lt"/>
                        <a:ea typeface="Times New Roman"/>
                        <a:cs typeface="Times New Roman"/>
                      </a:endParaRPr>
                    </a:p>
                    <a:p>
                      <a:pPr algn="just">
                        <a:lnSpc>
                          <a:spcPct val="115000"/>
                        </a:lnSpc>
                        <a:spcAft>
                          <a:spcPts val="0"/>
                        </a:spcAft>
                      </a:pPr>
                      <a:endParaRPr lang="en-US" sz="800" dirty="0">
                        <a:solidFill>
                          <a:schemeClr val="tx1"/>
                        </a:solidFill>
                        <a:effectLst/>
                        <a:latin typeface="+mn-lt"/>
                        <a:ea typeface="Times New Roman"/>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pic>
        <p:nvPicPr>
          <p:cNvPr id="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1883" y="1577381"/>
            <a:ext cx="2783655" cy="451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3723" y="2250688"/>
            <a:ext cx="2693134" cy="797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Connector 4"/>
          <p:cNvCxnSpPr/>
          <p:nvPr/>
        </p:nvCxnSpPr>
        <p:spPr>
          <a:xfrm>
            <a:off x="4850791" y="2649342"/>
            <a:ext cx="926960" cy="0"/>
          </a:xfrm>
          <a:prstGeom prst="line">
            <a:avLst/>
          </a:prstGeom>
        </p:spPr>
        <p:style>
          <a:lnRef idx="3">
            <a:schemeClr val="dk1"/>
          </a:lnRef>
          <a:fillRef idx="0">
            <a:schemeClr val="dk1"/>
          </a:fillRef>
          <a:effectRef idx="2">
            <a:schemeClr val="dk1"/>
          </a:effectRef>
          <a:fontRef idx="minor">
            <a:schemeClr val="tx1"/>
          </a:fontRef>
        </p:style>
      </p:cxnSp>
      <p:sp>
        <p:nvSpPr>
          <p:cNvPr id="8" name="Title 1">
            <a:extLst>
              <a:ext uri="{FF2B5EF4-FFF2-40B4-BE49-F238E27FC236}">
                <a16:creationId xmlns:a16="http://schemas.microsoft.com/office/drawing/2014/main" id="{AB3A422A-7969-49E0-891B-DC42CFAC5DE1}"/>
              </a:ext>
            </a:extLst>
          </p:cNvPr>
          <p:cNvSpPr txBox="1">
            <a:spLocks/>
          </p:cNvSpPr>
          <p:nvPr/>
        </p:nvSpPr>
        <p:spPr>
          <a:xfrm>
            <a:off x="163039" y="311720"/>
            <a:ext cx="7396636" cy="338554"/>
          </a:xfrm>
          <a:prstGeom prst="rect">
            <a:avLst/>
          </a:prstGeom>
        </p:spPr>
        <p:txBody>
          <a:bodyPr wrap="square" anchor="ctr">
            <a:spAutoFit/>
          </a:bodyPr>
          <a:lstStyle>
            <a:defPPr>
              <a:defRPr lang="en-US"/>
            </a:defPPr>
            <a:lvl1pPr defTabSz="914377">
              <a:defRPr b="1">
                <a:solidFill>
                  <a:prstClr val="black"/>
                </a:solidFill>
                <a:latin typeface="Arial" panose="020B0604020202020204" pitchFamily="34" charset="0"/>
                <a:ea typeface="Times New Roman" panose="02020603050405020304" pitchFamily="18" charset="0"/>
              </a:defRPr>
            </a:lvl1pPr>
          </a:lstStyle>
          <a:p>
            <a:pPr lvl="0"/>
            <a:r>
              <a:rPr lang="id-ID" sz="1600" dirty="0"/>
              <a:t>Lanjutan... (</a:t>
            </a:r>
            <a:r>
              <a:rPr lang="en-US" sz="1600" dirty="0"/>
              <a:t>KAMUS INDIKATOR KINERJA </a:t>
            </a:r>
            <a:r>
              <a:rPr lang="id-ID" sz="1600" dirty="0"/>
              <a:t>KEGIATAN DIT. KESELAMATAN)</a:t>
            </a:r>
            <a:endParaRPr lang="en-ID" sz="1600" dirty="0"/>
          </a:p>
        </p:txBody>
      </p:sp>
      <p:sp>
        <p:nvSpPr>
          <p:cNvPr id="7" name="Slide Number Placeholder 2">
            <a:extLst>
              <a:ext uri="{FF2B5EF4-FFF2-40B4-BE49-F238E27FC236}">
                <a16:creationId xmlns:a16="http://schemas.microsoft.com/office/drawing/2014/main" id="{58132408-97BD-4C29-9FF8-7D46CCC7BC1C}"/>
              </a:ext>
            </a:extLst>
          </p:cNvPr>
          <p:cNvSpPr>
            <a:spLocks noGrp="1"/>
          </p:cNvSpPr>
          <p:nvPr/>
        </p:nvSpPr>
        <p:spPr>
          <a:xfrm>
            <a:off x="7113276" y="5006975"/>
            <a:ext cx="446405" cy="251460"/>
          </a:xfrm>
          <a:prstGeom prst="rect">
            <a:avLst/>
          </a:prstGeom>
          <a:solidFill>
            <a:srgbClr val="F9BE19"/>
          </a:solidFill>
        </p:spPr>
        <p:txBody>
          <a:bodyPr vert="horz" lIns="91365" tIns="45684" rIns="91365" bIns="45684"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32">
              <a:defRPr/>
            </a:pPr>
            <a:fld id="{05502A5B-6024-440D-A5A9-5A109256076E}" type="slidenum">
              <a:rPr lang="en-US" b="1">
                <a:solidFill>
                  <a:schemeClr val="tx1"/>
                </a:solidFill>
                <a:latin typeface="Calibri" panose="020F0502020204030204"/>
              </a:rPr>
              <a:pPr defTabSz="913632">
                <a:defRPr/>
              </a:pPr>
              <a:t>53</a:t>
            </a:fld>
            <a:endParaRPr lang="en-US" b="1">
              <a:solidFill>
                <a:schemeClr val="tx1"/>
              </a:solidFill>
              <a:latin typeface="Calibri" panose="020F0502020204030204"/>
            </a:endParaRPr>
          </a:p>
        </p:txBody>
      </p:sp>
    </p:spTree>
    <p:extLst>
      <p:ext uri="{BB962C8B-B14F-4D97-AF65-F5344CB8AC3E}">
        <p14:creationId xmlns:p14="http://schemas.microsoft.com/office/powerpoint/2010/main" val="652378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84604" y="835065"/>
          <a:ext cx="6940069" cy="3897669"/>
        </p:xfrm>
        <a:graphic>
          <a:graphicData uri="http://schemas.openxmlformats.org/drawingml/2006/table">
            <a:tbl>
              <a:tblPr firstRow="1" firstCol="1" bandRow="1">
                <a:tableStyleId>{6E25E649-3F16-4E02-A733-19D2CDBF48F0}</a:tableStyleId>
              </a:tblPr>
              <a:tblGrid>
                <a:gridCol w="332794">
                  <a:extLst>
                    <a:ext uri="{9D8B030D-6E8A-4147-A177-3AD203B41FA5}">
                      <a16:colId xmlns:a16="http://schemas.microsoft.com/office/drawing/2014/main" val="20000"/>
                    </a:ext>
                  </a:extLst>
                </a:gridCol>
                <a:gridCol w="1138416">
                  <a:extLst>
                    <a:ext uri="{9D8B030D-6E8A-4147-A177-3AD203B41FA5}">
                      <a16:colId xmlns:a16="http://schemas.microsoft.com/office/drawing/2014/main" val="20001"/>
                    </a:ext>
                  </a:extLst>
                </a:gridCol>
                <a:gridCol w="1361634">
                  <a:extLst>
                    <a:ext uri="{9D8B030D-6E8A-4147-A177-3AD203B41FA5}">
                      <a16:colId xmlns:a16="http://schemas.microsoft.com/office/drawing/2014/main" val="20002"/>
                    </a:ext>
                  </a:extLst>
                </a:gridCol>
                <a:gridCol w="4107225">
                  <a:extLst>
                    <a:ext uri="{9D8B030D-6E8A-4147-A177-3AD203B41FA5}">
                      <a16:colId xmlns:a16="http://schemas.microsoft.com/office/drawing/2014/main" val="20003"/>
                    </a:ext>
                  </a:extLst>
                </a:gridCol>
              </a:tblGrid>
              <a:tr h="276834">
                <a:tc>
                  <a:txBody>
                    <a:bodyPr/>
                    <a:lstStyle/>
                    <a:p>
                      <a:pPr algn="ctr">
                        <a:lnSpc>
                          <a:spcPct val="107000"/>
                        </a:lnSpc>
                        <a:spcAft>
                          <a:spcPts val="0"/>
                        </a:spcAft>
                      </a:pPr>
                      <a:r>
                        <a:rPr lang="en-ID" sz="800" dirty="0">
                          <a:effectLst/>
                        </a:rPr>
                        <a:t>NO</a:t>
                      </a:r>
                      <a:endParaRPr lang="en-US" sz="800" dirty="0">
                        <a:effectLst/>
                        <a:latin typeface="Calibri"/>
                        <a:ea typeface="Calibri"/>
                        <a:cs typeface="Times New Roman"/>
                      </a:endParaRPr>
                    </a:p>
                  </a:txBody>
                  <a:tcPr marL="25227" marR="252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n-ID" sz="800" dirty="0">
                          <a:effectLst/>
                        </a:rPr>
                        <a:t>SASARAN KEGIATAN</a:t>
                      </a:r>
                      <a:endParaRPr lang="en-US" sz="800" dirty="0">
                        <a:effectLst/>
                        <a:latin typeface="Calibri"/>
                        <a:ea typeface="Calibri"/>
                        <a:cs typeface="Times New Roman"/>
                      </a:endParaRPr>
                    </a:p>
                  </a:txBody>
                  <a:tcPr marL="25227" marR="252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n-ID" sz="800" dirty="0">
                          <a:effectLst/>
                        </a:rPr>
                        <a:t>INDIKATOR </a:t>
                      </a:r>
                    </a:p>
                    <a:p>
                      <a:pPr algn="ctr">
                        <a:lnSpc>
                          <a:spcPct val="107000"/>
                        </a:lnSpc>
                        <a:spcAft>
                          <a:spcPts val="0"/>
                        </a:spcAft>
                      </a:pPr>
                      <a:r>
                        <a:rPr lang="en-ID" sz="800" dirty="0">
                          <a:effectLst/>
                        </a:rPr>
                        <a:t>KINERJA KEGIATAN</a:t>
                      </a:r>
                      <a:endParaRPr lang="en-US" sz="800" dirty="0">
                        <a:effectLst/>
                        <a:latin typeface="Calibri"/>
                        <a:ea typeface="Calibri"/>
                        <a:cs typeface="Times New Roman"/>
                      </a:endParaRPr>
                    </a:p>
                  </a:txBody>
                  <a:tcPr marL="25227" marR="252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n-ID" sz="800" dirty="0">
                          <a:effectLst/>
                        </a:rPr>
                        <a:t>TATA CARA PERHITUNGAN</a:t>
                      </a:r>
                      <a:endParaRPr lang="en-US" sz="800" dirty="0">
                        <a:effectLst/>
                        <a:latin typeface="Calibri"/>
                        <a:ea typeface="Calibri"/>
                        <a:cs typeface="Times New Roman"/>
                      </a:endParaRPr>
                    </a:p>
                  </a:txBody>
                  <a:tcPr marL="25227" marR="252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426810">
                <a:tc>
                  <a:txBody>
                    <a:bodyPr/>
                    <a:lstStyle/>
                    <a:p>
                      <a:pPr algn="ctr">
                        <a:lnSpc>
                          <a:spcPct val="115000"/>
                        </a:lnSpc>
                        <a:spcAft>
                          <a:spcPts val="0"/>
                        </a:spcAft>
                        <a:tabLst>
                          <a:tab pos="4229100" algn="l"/>
                          <a:tab pos="4457700" algn="l"/>
                        </a:tabLst>
                      </a:pPr>
                      <a:r>
                        <a:rPr lang="en-ID" sz="800" dirty="0">
                          <a:solidFill>
                            <a:schemeClr val="tx1"/>
                          </a:solidFill>
                          <a:effectLst/>
                        </a:rPr>
                        <a:t>1.</a:t>
                      </a:r>
                      <a:endParaRPr lang="en-US" sz="800" dirty="0">
                        <a:solidFill>
                          <a:schemeClr val="tx1"/>
                        </a:solidFill>
                        <a:effectLst/>
                        <a:latin typeface="Calibri"/>
                        <a:ea typeface="Calibri"/>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7000"/>
                        </a:lnSpc>
                        <a:spcAft>
                          <a:spcPts val="0"/>
                        </a:spcAft>
                      </a:pPr>
                      <a:r>
                        <a:rPr lang="en-US" sz="800" dirty="0" err="1">
                          <a:solidFill>
                            <a:schemeClr val="tx1"/>
                          </a:solidFill>
                          <a:effectLst/>
                          <a:latin typeface="+mn-lt"/>
                          <a:ea typeface="Calibri"/>
                          <a:cs typeface="Times New Roman"/>
                        </a:rPr>
                        <a:t>Meningkatnya</a:t>
                      </a:r>
                      <a:r>
                        <a:rPr lang="en-US" sz="800" dirty="0">
                          <a:solidFill>
                            <a:schemeClr val="tx1"/>
                          </a:solidFill>
                          <a:effectLst/>
                          <a:latin typeface="+mn-lt"/>
                          <a:ea typeface="Calibri"/>
                          <a:cs typeface="Times New Roman"/>
                        </a:rPr>
                        <a:t> KONEKTIVITAS </a:t>
                      </a:r>
                      <a:r>
                        <a:rPr lang="en-US" sz="800" dirty="0" err="1">
                          <a:solidFill>
                            <a:schemeClr val="tx1"/>
                          </a:solidFill>
                          <a:effectLst/>
                          <a:latin typeface="+mn-lt"/>
                          <a:ea typeface="Calibri"/>
                          <a:cs typeface="Times New Roman"/>
                        </a:rPr>
                        <a:t>prasarana</a:t>
                      </a:r>
                      <a:r>
                        <a:rPr lang="en-US" sz="800" dirty="0">
                          <a:solidFill>
                            <a:schemeClr val="tx1"/>
                          </a:solidFill>
                          <a:effectLst/>
                          <a:latin typeface="+mn-lt"/>
                          <a:ea typeface="Calibri"/>
                          <a:cs typeface="Times New Roman"/>
                        </a:rPr>
                        <a:t> di </a:t>
                      </a:r>
                      <a:r>
                        <a:rPr lang="en-US" sz="800" dirty="0" err="1">
                          <a:solidFill>
                            <a:schemeClr val="tx1"/>
                          </a:solidFill>
                          <a:effectLst/>
                          <a:latin typeface="+mn-lt"/>
                          <a:ea typeface="Calibri"/>
                          <a:cs typeface="Times New Roman"/>
                        </a:rPr>
                        <a:t>wilayah</a:t>
                      </a:r>
                      <a:r>
                        <a:rPr lang="en-US" sz="800" dirty="0">
                          <a:solidFill>
                            <a:schemeClr val="tx1"/>
                          </a:solidFill>
                          <a:effectLst/>
                          <a:latin typeface="+mn-lt"/>
                          <a:ea typeface="Calibri"/>
                          <a:cs typeface="Times New Roman"/>
                        </a:rPr>
                        <a:t> </a:t>
                      </a:r>
                      <a:r>
                        <a:rPr lang="en-US" sz="800" dirty="0" err="1">
                          <a:solidFill>
                            <a:schemeClr val="tx1"/>
                          </a:solidFill>
                          <a:effectLst/>
                          <a:latin typeface="+mn-lt"/>
                          <a:ea typeface="Calibri"/>
                          <a:cs typeface="Times New Roman"/>
                        </a:rPr>
                        <a:t>Balai</a:t>
                      </a:r>
                      <a:r>
                        <a:rPr lang="en-US" sz="800" dirty="0">
                          <a:solidFill>
                            <a:schemeClr val="tx1"/>
                          </a:solidFill>
                          <a:effectLst/>
                          <a:latin typeface="+mn-lt"/>
                          <a:ea typeface="Calibri"/>
                          <a:cs typeface="Times New Roman"/>
                        </a:rPr>
                        <a:t> </a:t>
                      </a:r>
                      <a:r>
                        <a:rPr lang="en-US" sz="800" dirty="0" err="1">
                          <a:solidFill>
                            <a:schemeClr val="tx1"/>
                          </a:solidFill>
                          <a:effectLst/>
                          <a:latin typeface="+mn-lt"/>
                          <a:ea typeface="Calibri"/>
                          <a:cs typeface="Times New Roman"/>
                        </a:rPr>
                        <a:t>Teknik</a:t>
                      </a:r>
                      <a:r>
                        <a:rPr lang="en-US" sz="800" dirty="0">
                          <a:solidFill>
                            <a:schemeClr val="tx1"/>
                          </a:solidFill>
                          <a:effectLst/>
                          <a:latin typeface="+mn-lt"/>
                          <a:ea typeface="Calibri"/>
                          <a:cs typeface="Times New Roman"/>
                        </a:rPr>
                        <a:t> </a:t>
                      </a:r>
                      <a:r>
                        <a:rPr lang="en-US" sz="800" dirty="0" err="1">
                          <a:solidFill>
                            <a:schemeClr val="tx1"/>
                          </a:solidFill>
                          <a:effectLst/>
                          <a:latin typeface="+mn-lt"/>
                          <a:ea typeface="Calibri"/>
                          <a:cs typeface="Times New Roman"/>
                        </a:rPr>
                        <a:t>Perkeretaapian</a:t>
                      </a:r>
                      <a:r>
                        <a:rPr lang="en-US" sz="800" dirty="0">
                          <a:solidFill>
                            <a:schemeClr val="tx1"/>
                          </a:solidFill>
                          <a:effectLst/>
                          <a:latin typeface="+mn-lt"/>
                          <a:ea typeface="Calibri"/>
                          <a:cs typeface="Times New Roman"/>
                        </a:rPr>
                        <a:t>	</a:t>
                      </a:r>
                      <a:endParaRPr lang="en-US" sz="800" dirty="0">
                        <a:solidFill>
                          <a:schemeClr val="tx1"/>
                        </a:solidFill>
                        <a:effectLst/>
                        <a:latin typeface="Calibri"/>
                        <a:ea typeface="Calibri"/>
                        <a:cs typeface="Times New Roman"/>
                      </a:endParaRPr>
                    </a:p>
                  </a:txBody>
                  <a:tcPr marL="42523" marR="4252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pPr>
                      <a:r>
                        <a:rPr lang="en-US" sz="800" dirty="0" err="1">
                          <a:solidFill>
                            <a:schemeClr val="tx1"/>
                          </a:solidFill>
                          <a:effectLst/>
                          <a:latin typeface="+mn-lt"/>
                          <a:ea typeface="Times New Roman"/>
                          <a:cs typeface="Times New Roman"/>
                        </a:rPr>
                        <a:t>Rasio</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Konektivitas</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Antar</a:t>
                      </a:r>
                      <a:r>
                        <a:rPr lang="en-US" sz="800" dirty="0">
                          <a:solidFill>
                            <a:schemeClr val="tx1"/>
                          </a:solidFill>
                          <a:effectLst/>
                          <a:latin typeface="+mn-lt"/>
                          <a:ea typeface="Times New Roman"/>
                          <a:cs typeface="Times New Roman"/>
                        </a:rPr>
                        <a:t> Wilayah</a:t>
                      </a:r>
                      <a:endParaRPr lang="en-US" sz="800" dirty="0">
                        <a:solidFill>
                          <a:schemeClr val="tx1"/>
                        </a:solidFill>
                        <a:effectLst/>
                        <a:latin typeface="Calibri"/>
                        <a:ea typeface="Times New Roman"/>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15000"/>
                        </a:lnSpc>
                        <a:spcAft>
                          <a:spcPts val="0"/>
                        </a:spcAft>
                      </a:pPr>
                      <a:r>
                        <a:rPr lang="en-US" sz="800" dirty="0" err="1">
                          <a:solidFill>
                            <a:schemeClr val="tx1"/>
                          </a:solidFill>
                          <a:effectLst/>
                          <a:latin typeface="+mn-lt"/>
                          <a:ea typeface="Times New Roman"/>
                          <a:cs typeface="Times New Roman"/>
                        </a:rPr>
                        <a:t>Perbandingan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antara</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wilayah</a:t>
                      </a:r>
                      <a:r>
                        <a:rPr lang="en-US" sz="800" dirty="0">
                          <a:solidFill>
                            <a:schemeClr val="tx1"/>
                          </a:solidFill>
                          <a:effectLst/>
                          <a:latin typeface="+mn-lt"/>
                          <a:ea typeface="Times New Roman"/>
                          <a:cs typeface="Times New Roman"/>
                        </a:rPr>
                        <a:t> yang </a:t>
                      </a:r>
                      <a:r>
                        <a:rPr lang="en-US" sz="800" dirty="0" err="1">
                          <a:solidFill>
                            <a:schemeClr val="tx1"/>
                          </a:solidFill>
                          <a:effectLst/>
                          <a:latin typeface="+mn-lt"/>
                          <a:ea typeface="Times New Roman"/>
                          <a:cs typeface="Times New Roman"/>
                        </a:rPr>
                        <a:t>telah</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ditetapkan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sebagai</a:t>
                      </a:r>
                      <a:r>
                        <a:rPr lang="en-US" sz="800" dirty="0">
                          <a:solidFill>
                            <a:schemeClr val="tx1"/>
                          </a:solidFill>
                          <a:effectLst/>
                          <a:latin typeface="+mn-lt"/>
                          <a:ea typeface="Times New Roman"/>
                          <a:cs typeface="Times New Roman"/>
                        </a:rPr>
                        <a:t> PKN/PKW/PKSN/KSN/</a:t>
                      </a:r>
                      <a:r>
                        <a:rPr lang="en-US" sz="800" dirty="0" err="1">
                          <a:solidFill>
                            <a:schemeClr val="tx1"/>
                          </a:solidFill>
                          <a:effectLst/>
                          <a:latin typeface="+mn-lt"/>
                          <a:ea typeface="Times New Roman"/>
                          <a:cs typeface="Times New Roman"/>
                        </a:rPr>
                        <a:t>Pelabuhan</a:t>
                      </a:r>
                      <a:r>
                        <a:rPr lang="en-US" sz="800" dirty="0">
                          <a:solidFill>
                            <a:schemeClr val="tx1"/>
                          </a:solidFill>
                          <a:effectLst/>
                          <a:latin typeface="+mn-lt"/>
                          <a:ea typeface="Times New Roman"/>
                          <a:cs typeface="Times New Roman"/>
                        </a:rPr>
                        <a:t>/</a:t>
                      </a:r>
                      <a:r>
                        <a:rPr lang="en-US" sz="800" dirty="0" err="1">
                          <a:solidFill>
                            <a:schemeClr val="tx1"/>
                          </a:solidFill>
                          <a:effectLst/>
                          <a:latin typeface="+mn-lt"/>
                          <a:ea typeface="Times New Roman"/>
                          <a:cs typeface="Times New Roman"/>
                        </a:rPr>
                        <a:t>Bandara</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dan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sudah</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terhubung</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dengan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jalur</a:t>
                      </a:r>
                      <a:r>
                        <a:rPr lang="en-US" sz="800" dirty="0">
                          <a:solidFill>
                            <a:schemeClr val="tx1"/>
                          </a:solidFill>
                          <a:effectLst/>
                          <a:latin typeface="+mn-lt"/>
                          <a:ea typeface="Times New Roman"/>
                          <a:cs typeface="Times New Roman"/>
                        </a:rPr>
                        <a:t> KA </a:t>
                      </a:r>
                      <a:r>
                        <a:rPr lang="en-US" sz="800" dirty="0" err="1">
                          <a:solidFill>
                            <a:schemeClr val="tx1"/>
                          </a:solidFill>
                          <a:effectLst/>
                          <a:latin typeface="+mn-lt"/>
                          <a:ea typeface="Times New Roman"/>
                          <a:cs typeface="Times New Roman"/>
                        </a:rPr>
                        <a:t>sampai</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dengan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tahun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berjalan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dengan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keseluruhan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wilayah</a:t>
                      </a:r>
                      <a:r>
                        <a:rPr lang="en-US" sz="800" dirty="0">
                          <a:solidFill>
                            <a:schemeClr val="tx1"/>
                          </a:solidFill>
                          <a:effectLst/>
                          <a:latin typeface="+mn-lt"/>
                          <a:ea typeface="Times New Roman"/>
                          <a:cs typeface="Times New Roman"/>
                        </a:rPr>
                        <a:t> PKN/PKW/PKSN/KSN/ </a:t>
                      </a:r>
                      <a:r>
                        <a:rPr lang="en-US" sz="800" dirty="0" err="1">
                          <a:solidFill>
                            <a:schemeClr val="tx1"/>
                          </a:solidFill>
                          <a:effectLst/>
                          <a:latin typeface="+mn-lt"/>
                          <a:ea typeface="Times New Roman"/>
                          <a:cs typeface="Times New Roman"/>
                        </a:rPr>
                        <a:t>Pelabuhan</a:t>
                      </a:r>
                      <a:r>
                        <a:rPr lang="en-US" sz="800" dirty="0">
                          <a:solidFill>
                            <a:schemeClr val="tx1"/>
                          </a:solidFill>
                          <a:effectLst/>
                          <a:latin typeface="+mn-lt"/>
                          <a:ea typeface="Times New Roman"/>
                          <a:cs typeface="Times New Roman"/>
                        </a:rPr>
                        <a:t>/</a:t>
                      </a:r>
                      <a:r>
                        <a:rPr lang="en-US" sz="800" dirty="0" err="1">
                          <a:solidFill>
                            <a:schemeClr val="tx1"/>
                          </a:solidFill>
                          <a:effectLst/>
                          <a:latin typeface="+mn-lt"/>
                          <a:ea typeface="Times New Roman"/>
                          <a:cs typeface="Times New Roman"/>
                        </a:rPr>
                        <a:t>Bandara</a:t>
                      </a:r>
                      <a:r>
                        <a:rPr lang="en-US" sz="800" dirty="0">
                          <a:solidFill>
                            <a:schemeClr val="tx1"/>
                          </a:solidFill>
                          <a:effectLst/>
                          <a:latin typeface="+mn-lt"/>
                          <a:ea typeface="Times New Roman"/>
                          <a:cs typeface="Times New Roman"/>
                        </a:rPr>
                        <a:t> yang </a:t>
                      </a:r>
                      <a:r>
                        <a:rPr lang="en-US" sz="800" dirty="0" err="1">
                          <a:solidFill>
                            <a:schemeClr val="tx1"/>
                          </a:solidFill>
                          <a:effectLst/>
                          <a:latin typeface="+mn-lt"/>
                          <a:ea typeface="Times New Roman"/>
                          <a:cs typeface="Times New Roman"/>
                        </a:rPr>
                        <a:t>ada</a:t>
                      </a:r>
                      <a:r>
                        <a:rPr lang="en-US" sz="800" dirty="0">
                          <a:solidFill>
                            <a:schemeClr val="tx1"/>
                          </a:solidFill>
                          <a:effectLst/>
                          <a:latin typeface="+mn-lt"/>
                          <a:ea typeface="Times New Roman"/>
                          <a:cs typeface="Times New Roman"/>
                        </a:rPr>
                        <a:t> di </a:t>
                      </a:r>
                      <a:r>
                        <a:rPr lang="en-US" sz="800" dirty="0" err="1">
                          <a:solidFill>
                            <a:schemeClr val="tx1"/>
                          </a:solidFill>
                          <a:effectLst/>
                          <a:latin typeface="+mn-lt"/>
                          <a:ea typeface="Times New Roman"/>
                          <a:cs typeface="Times New Roman"/>
                        </a:rPr>
                        <a:t>wilayah</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Balai</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Teknik</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Perkeretaapian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selama</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periode</a:t>
                      </a:r>
                      <a:r>
                        <a:rPr lang="en-US" sz="800" dirty="0">
                          <a:solidFill>
                            <a:schemeClr val="tx1"/>
                          </a:solidFill>
                          <a:effectLst/>
                          <a:latin typeface="+mn-lt"/>
                          <a:ea typeface="Times New Roman"/>
                          <a:cs typeface="Times New Roman"/>
                        </a:rPr>
                        <a:t> RIPNAS 2030</a:t>
                      </a:r>
                    </a:p>
                    <a:p>
                      <a:pPr algn="just">
                        <a:lnSpc>
                          <a:spcPct val="115000"/>
                        </a:lnSpc>
                        <a:spcAft>
                          <a:spcPts val="0"/>
                        </a:spcAft>
                      </a:pPr>
                      <a:endParaRPr lang="en-US" sz="800" dirty="0">
                        <a:solidFill>
                          <a:schemeClr val="tx1"/>
                        </a:solidFill>
                        <a:effectLst/>
                        <a:latin typeface="+mn-lt"/>
                        <a:ea typeface="Times New Roman"/>
                        <a:cs typeface="Times New Roman"/>
                      </a:endParaRPr>
                    </a:p>
                    <a:p>
                      <a:pPr algn="just">
                        <a:lnSpc>
                          <a:spcPct val="115000"/>
                        </a:lnSpc>
                        <a:spcAft>
                          <a:spcPts val="0"/>
                        </a:spcAft>
                      </a:pPr>
                      <a:endParaRPr lang="en-US" sz="800" dirty="0">
                        <a:solidFill>
                          <a:schemeClr val="tx1"/>
                        </a:solidFill>
                        <a:effectLst/>
                        <a:latin typeface="+mn-lt"/>
                        <a:ea typeface="Times New Roman"/>
                        <a:cs typeface="Times New Roman"/>
                      </a:endParaRPr>
                    </a:p>
                    <a:p>
                      <a:pPr algn="just">
                        <a:lnSpc>
                          <a:spcPct val="115000"/>
                        </a:lnSpc>
                        <a:spcAft>
                          <a:spcPts val="0"/>
                        </a:spcAft>
                      </a:pPr>
                      <a:endParaRPr lang="en-US" sz="800" dirty="0">
                        <a:solidFill>
                          <a:schemeClr val="tx1"/>
                        </a:solidFill>
                        <a:effectLst/>
                        <a:latin typeface="+mn-lt"/>
                        <a:ea typeface="Times New Roman"/>
                        <a:cs typeface="Times New Roman"/>
                      </a:endParaRPr>
                    </a:p>
                    <a:p>
                      <a:pPr algn="just">
                        <a:lnSpc>
                          <a:spcPct val="115000"/>
                        </a:lnSpc>
                        <a:spcAft>
                          <a:spcPts val="0"/>
                        </a:spcAft>
                      </a:pPr>
                      <a:endParaRPr lang="en-US" sz="800" dirty="0">
                        <a:solidFill>
                          <a:schemeClr val="tx1"/>
                        </a:solidFill>
                        <a:effectLst/>
                        <a:latin typeface="+mn-lt"/>
                        <a:ea typeface="Times New Roman"/>
                        <a:cs typeface="Times New Roman"/>
                      </a:endParaRPr>
                    </a:p>
                    <a:p>
                      <a:pPr algn="just">
                        <a:lnSpc>
                          <a:spcPct val="115000"/>
                        </a:lnSpc>
                        <a:spcAft>
                          <a:spcPts val="0"/>
                        </a:spcAft>
                      </a:pPr>
                      <a:endParaRPr lang="en-US" sz="800" dirty="0">
                        <a:solidFill>
                          <a:schemeClr val="tx1"/>
                        </a:solidFill>
                        <a:effectLst/>
                        <a:latin typeface="+mn-lt"/>
                        <a:ea typeface="Times New Roman"/>
                        <a:cs typeface="Times New Roman"/>
                      </a:endParaRPr>
                    </a:p>
                    <a:p>
                      <a:pPr algn="just">
                        <a:lnSpc>
                          <a:spcPct val="115000"/>
                        </a:lnSpc>
                        <a:spcAft>
                          <a:spcPts val="0"/>
                        </a:spcAft>
                      </a:pPr>
                      <a:endParaRPr lang="en-US" sz="800" dirty="0">
                        <a:solidFill>
                          <a:schemeClr val="tx1"/>
                        </a:solidFill>
                        <a:effectLst/>
                        <a:latin typeface="+mn-lt"/>
                        <a:ea typeface="Times New Roman"/>
                        <a:cs typeface="Times New Roman"/>
                      </a:endParaRPr>
                    </a:p>
                    <a:p>
                      <a:pPr algn="just">
                        <a:lnSpc>
                          <a:spcPct val="115000"/>
                        </a:lnSpc>
                        <a:spcAft>
                          <a:spcPts val="0"/>
                        </a:spcAft>
                      </a:pPr>
                      <a:endParaRPr lang="en-US" sz="800" dirty="0">
                        <a:solidFill>
                          <a:schemeClr val="tx1"/>
                        </a:solidFill>
                        <a:effectLst/>
                        <a:latin typeface="+mn-lt"/>
                        <a:ea typeface="Times New Roman"/>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905192">
                <a:tc rowSpan="2">
                  <a:txBody>
                    <a:bodyPr/>
                    <a:lstStyle/>
                    <a:p>
                      <a:pPr algn="ctr">
                        <a:lnSpc>
                          <a:spcPct val="115000"/>
                        </a:lnSpc>
                        <a:spcAft>
                          <a:spcPts val="0"/>
                        </a:spcAft>
                        <a:tabLst>
                          <a:tab pos="4229100" algn="l"/>
                          <a:tab pos="4457700" algn="l"/>
                        </a:tabLst>
                      </a:pPr>
                      <a:r>
                        <a:rPr lang="en-US" sz="800" dirty="0">
                          <a:solidFill>
                            <a:schemeClr val="tx1"/>
                          </a:solidFill>
                          <a:effectLst/>
                        </a:rPr>
                        <a:t>2.</a:t>
                      </a:r>
                      <a:endParaRPr lang="en-US" sz="800" dirty="0">
                        <a:solidFill>
                          <a:schemeClr val="tx1"/>
                        </a:solidFill>
                        <a:effectLst/>
                        <a:latin typeface="Calibri"/>
                        <a:ea typeface="Calibri"/>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just">
                        <a:lnSpc>
                          <a:spcPct val="107000"/>
                        </a:lnSpc>
                        <a:spcAft>
                          <a:spcPts val="0"/>
                        </a:spcAft>
                      </a:pPr>
                      <a:r>
                        <a:rPr lang="sv-SE" sz="800" dirty="0">
                          <a:solidFill>
                            <a:schemeClr val="tx1"/>
                          </a:solidFill>
                          <a:effectLst/>
                          <a:latin typeface="+mn-lt"/>
                          <a:ea typeface="Calibri"/>
                          <a:cs typeface="Times New Roman"/>
                        </a:rPr>
                        <a:t>Meningkatnya KAPASITAS prasarana  mendukung  pelayanan kereta api di wilayah Balai Teknik </a:t>
                      </a:r>
                      <a:endParaRPr lang="en-US" sz="800" dirty="0">
                        <a:solidFill>
                          <a:schemeClr val="tx1"/>
                        </a:solidFill>
                        <a:effectLst/>
                        <a:latin typeface="Calibri"/>
                        <a:ea typeface="Calibri"/>
                        <a:cs typeface="Times New Roman"/>
                      </a:endParaRPr>
                    </a:p>
                  </a:txBody>
                  <a:tcPr marL="42523" marR="4252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pPr>
                      <a:r>
                        <a:rPr lang="en-US" sz="800" dirty="0" err="1">
                          <a:solidFill>
                            <a:schemeClr val="tx1"/>
                          </a:solidFill>
                          <a:effectLst/>
                          <a:latin typeface="+mn-lt"/>
                          <a:ea typeface="Times New Roman"/>
                          <a:cs typeface="Times New Roman"/>
                        </a:rPr>
                        <a:t>Persentase</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pengoperasian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jalur</a:t>
                      </a:r>
                      <a:r>
                        <a:rPr lang="en-US" sz="800" dirty="0">
                          <a:solidFill>
                            <a:schemeClr val="tx1"/>
                          </a:solidFill>
                          <a:effectLst/>
                          <a:latin typeface="+mn-lt"/>
                          <a:ea typeface="Times New Roman"/>
                          <a:cs typeface="Times New Roman"/>
                        </a:rPr>
                        <a:t> KA yang </a:t>
                      </a:r>
                      <a:r>
                        <a:rPr lang="en-US" sz="800" dirty="0" err="1">
                          <a:solidFill>
                            <a:schemeClr val="tx1"/>
                          </a:solidFill>
                          <a:effectLst/>
                          <a:latin typeface="+mn-lt"/>
                          <a:ea typeface="Times New Roman"/>
                          <a:cs typeface="Times New Roman"/>
                        </a:rPr>
                        <a:t>sesuai</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dengan</a:t>
                      </a:r>
                      <a:r>
                        <a:rPr lang="en-US" sz="800" dirty="0">
                          <a:solidFill>
                            <a:schemeClr val="tx1"/>
                          </a:solidFill>
                          <a:effectLst/>
                          <a:latin typeface="+mn-lt"/>
                          <a:ea typeface="Times New Roman"/>
                          <a:cs typeface="Times New Roman"/>
                        </a:rPr>
                        <a:t> TQI </a:t>
                      </a:r>
                      <a:r>
                        <a:rPr lang="en-US" sz="800" dirty="0" err="1">
                          <a:solidFill>
                            <a:schemeClr val="tx1"/>
                          </a:solidFill>
                          <a:effectLst/>
                          <a:latin typeface="+mn-lt"/>
                          <a:ea typeface="Times New Roman"/>
                          <a:cs typeface="Times New Roman"/>
                        </a:rPr>
                        <a:t>Kategori</a:t>
                      </a:r>
                      <a:r>
                        <a:rPr lang="en-US" sz="800" dirty="0">
                          <a:solidFill>
                            <a:schemeClr val="tx1"/>
                          </a:solidFill>
                          <a:effectLst/>
                          <a:latin typeface="+mn-lt"/>
                          <a:ea typeface="Times New Roman"/>
                          <a:cs typeface="Times New Roman"/>
                        </a:rPr>
                        <a:t> I </a:t>
                      </a:r>
                      <a:r>
                        <a:rPr lang="en-US" sz="800" dirty="0" err="1">
                          <a:solidFill>
                            <a:schemeClr val="tx1"/>
                          </a:solidFill>
                          <a:effectLst/>
                          <a:latin typeface="+mn-lt"/>
                          <a:ea typeface="Times New Roman"/>
                          <a:cs typeface="Times New Roman"/>
                        </a:rPr>
                        <a:t>dan</a:t>
                      </a:r>
                      <a:r>
                        <a:rPr lang="en-US" sz="800" dirty="0">
                          <a:solidFill>
                            <a:schemeClr val="tx1"/>
                          </a:solidFill>
                          <a:effectLst/>
                          <a:latin typeface="+mn-lt"/>
                          <a:ea typeface="Times New Roman"/>
                          <a:cs typeface="Times New Roman"/>
                        </a:rPr>
                        <a:t> II</a:t>
                      </a:r>
                      <a:endParaRPr lang="en-US" sz="800" dirty="0">
                        <a:solidFill>
                          <a:schemeClr val="tx1"/>
                        </a:solidFill>
                        <a:effectLst/>
                        <a:latin typeface="Calibri"/>
                        <a:ea typeface="Times New Roman"/>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15000"/>
                        </a:lnSpc>
                        <a:spcAft>
                          <a:spcPts val="0"/>
                        </a:spcAft>
                      </a:pPr>
                      <a:r>
                        <a:rPr lang="en-US" sz="800" dirty="0" err="1">
                          <a:solidFill>
                            <a:schemeClr val="tx1"/>
                          </a:solidFill>
                          <a:effectLst/>
                          <a:latin typeface="+mn-lt"/>
                          <a:ea typeface="Times New Roman"/>
                          <a:cs typeface="Times New Roman"/>
                        </a:rPr>
                        <a:t>Perbandingan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antara</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panjang</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jalur</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Kereta</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Api</a:t>
                      </a:r>
                      <a:r>
                        <a:rPr lang="en-US" sz="800" dirty="0">
                          <a:solidFill>
                            <a:schemeClr val="tx1"/>
                          </a:solidFill>
                          <a:effectLst/>
                          <a:latin typeface="+mn-lt"/>
                          <a:ea typeface="Times New Roman"/>
                          <a:cs typeface="Times New Roman"/>
                        </a:rPr>
                        <a:t> yang </a:t>
                      </a:r>
                      <a:r>
                        <a:rPr lang="en-US" sz="800" dirty="0" err="1">
                          <a:solidFill>
                            <a:schemeClr val="tx1"/>
                          </a:solidFill>
                          <a:effectLst/>
                          <a:latin typeface="+mn-lt"/>
                          <a:ea typeface="Times New Roman"/>
                          <a:cs typeface="Times New Roman"/>
                        </a:rPr>
                        <a:t>telah</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diukur</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menggunakan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Kereta</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Ukur</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Katergori</a:t>
                      </a:r>
                      <a:r>
                        <a:rPr lang="en-US" sz="800" dirty="0">
                          <a:solidFill>
                            <a:schemeClr val="tx1"/>
                          </a:solidFill>
                          <a:effectLst/>
                          <a:latin typeface="+mn-lt"/>
                          <a:ea typeface="Times New Roman"/>
                          <a:cs typeface="Times New Roman"/>
                        </a:rPr>
                        <a:t> I dan II </a:t>
                      </a:r>
                      <a:r>
                        <a:rPr lang="en-US" sz="800" dirty="0" err="1">
                          <a:solidFill>
                            <a:schemeClr val="tx1"/>
                          </a:solidFill>
                          <a:effectLst/>
                          <a:latin typeface="+mn-lt"/>
                          <a:ea typeface="Times New Roman"/>
                          <a:cs typeface="Times New Roman"/>
                        </a:rPr>
                        <a:t>dengan</a:t>
                      </a:r>
                      <a:r>
                        <a:rPr lang="en-US" sz="800" dirty="0">
                          <a:solidFill>
                            <a:schemeClr val="tx1"/>
                          </a:solidFill>
                          <a:effectLst/>
                          <a:latin typeface="+mn-lt"/>
                          <a:ea typeface="Times New Roman"/>
                          <a:cs typeface="Times New Roman"/>
                        </a:rPr>
                        <a:t> Panjang total Jalur </a:t>
                      </a:r>
                      <a:r>
                        <a:rPr lang="en-US" sz="800" dirty="0" err="1">
                          <a:solidFill>
                            <a:schemeClr val="tx1"/>
                          </a:solidFill>
                          <a:effectLst/>
                          <a:latin typeface="+mn-lt"/>
                          <a:ea typeface="Times New Roman"/>
                          <a:cs typeface="Times New Roman"/>
                        </a:rPr>
                        <a:t>Kereta</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Api</a:t>
                      </a:r>
                      <a:r>
                        <a:rPr lang="en-US" sz="800" dirty="0">
                          <a:solidFill>
                            <a:schemeClr val="tx1"/>
                          </a:solidFill>
                          <a:effectLst/>
                          <a:latin typeface="+mn-lt"/>
                          <a:ea typeface="Times New Roman"/>
                          <a:cs typeface="Times New Roman"/>
                        </a:rPr>
                        <a:t> yang </a:t>
                      </a:r>
                      <a:r>
                        <a:rPr lang="en-US" sz="800" dirty="0" err="1">
                          <a:solidFill>
                            <a:schemeClr val="tx1"/>
                          </a:solidFill>
                          <a:effectLst/>
                          <a:latin typeface="+mn-lt"/>
                          <a:ea typeface="Times New Roman"/>
                          <a:cs typeface="Times New Roman"/>
                        </a:rPr>
                        <a:t>diukur</a:t>
                      </a:r>
                      <a:r>
                        <a:rPr lang="en-US" sz="800" dirty="0">
                          <a:solidFill>
                            <a:schemeClr val="tx1"/>
                          </a:solidFill>
                          <a:effectLst/>
                          <a:latin typeface="+mn-lt"/>
                          <a:ea typeface="Times New Roman"/>
                          <a:cs typeface="Times New Roman"/>
                        </a:rPr>
                        <a:t> per </a:t>
                      </a:r>
                      <a:r>
                        <a:rPr lang="en-US" sz="800" dirty="0" err="1">
                          <a:solidFill>
                            <a:schemeClr val="tx1"/>
                          </a:solidFill>
                          <a:effectLst/>
                          <a:latin typeface="+mn-lt"/>
                          <a:ea typeface="Times New Roman"/>
                          <a:cs typeface="Times New Roman"/>
                        </a:rPr>
                        <a:t>periode</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dalam</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tahun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berjalan</a:t>
                      </a:r>
                      <a:endParaRPr lang="en-US" sz="800" dirty="0">
                        <a:solidFill>
                          <a:schemeClr val="tx1"/>
                        </a:solidFill>
                        <a:effectLst/>
                        <a:latin typeface="+mn-lt"/>
                        <a:ea typeface="Times New Roman"/>
                        <a:cs typeface="Times New Roman"/>
                      </a:endParaRPr>
                    </a:p>
                    <a:p>
                      <a:pPr algn="just">
                        <a:lnSpc>
                          <a:spcPct val="115000"/>
                        </a:lnSpc>
                        <a:spcAft>
                          <a:spcPts val="0"/>
                        </a:spcAft>
                      </a:pPr>
                      <a:endParaRPr lang="en-US" sz="800" dirty="0">
                        <a:solidFill>
                          <a:schemeClr val="tx1"/>
                        </a:solidFill>
                        <a:effectLst/>
                        <a:latin typeface="+mn-lt"/>
                        <a:ea typeface="Times New Roman"/>
                        <a:cs typeface="Times New Roman"/>
                      </a:endParaRPr>
                    </a:p>
                    <a:p>
                      <a:pPr algn="just">
                        <a:lnSpc>
                          <a:spcPct val="115000"/>
                        </a:lnSpc>
                        <a:spcAft>
                          <a:spcPts val="0"/>
                        </a:spcAft>
                      </a:pPr>
                      <a:endParaRPr lang="en-US" sz="800" dirty="0">
                        <a:solidFill>
                          <a:schemeClr val="tx1"/>
                        </a:solidFill>
                        <a:effectLst/>
                        <a:latin typeface="+mn-lt"/>
                        <a:ea typeface="Times New Roman"/>
                        <a:cs typeface="Times New Roman"/>
                      </a:endParaRPr>
                    </a:p>
                    <a:p>
                      <a:pPr algn="just">
                        <a:lnSpc>
                          <a:spcPct val="115000"/>
                        </a:lnSpc>
                        <a:spcAft>
                          <a:spcPts val="0"/>
                        </a:spcAft>
                      </a:pPr>
                      <a:endParaRPr lang="en-US" sz="800" dirty="0">
                        <a:solidFill>
                          <a:schemeClr val="tx1"/>
                        </a:solidFill>
                        <a:effectLst/>
                        <a:latin typeface="+mn-lt"/>
                        <a:ea typeface="Times New Roman"/>
                        <a:cs typeface="Times New Roman"/>
                      </a:endParaRPr>
                    </a:p>
                    <a:p>
                      <a:pPr algn="just">
                        <a:lnSpc>
                          <a:spcPct val="115000"/>
                        </a:lnSpc>
                        <a:spcAft>
                          <a:spcPts val="0"/>
                        </a:spcAft>
                      </a:pPr>
                      <a:endParaRPr lang="en-US" sz="800" dirty="0">
                        <a:solidFill>
                          <a:schemeClr val="tx1"/>
                        </a:solidFill>
                        <a:effectLst/>
                        <a:latin typeface="+mn-lt"/>
                        <a:ea typeface="Times New Roman"/>
                        <a:cs typeface="Times New Roman"/>
                      </a:endParaRPr>
                    </a:p>
                    <a:p>
                      <a:pPr algn="just">
                        <a:lnSpc>
                          <a:spcPct val="115000"/>
                        </a:lnSpc>
                        <a:spcAft>
                          <a:spcPts val="0"/>
                        </a:spcAft>
                      </a:pPr>
                      <a:endParaRPr lang="en-US" sz="800" dirty="0">
                        <a:solidFill>
                          <a:schemeClr val="tx1"/>
                        </a:solidFill>
                        <a:effectLst/>
                        <a:latin typeface="Calibri"/>
                        <a:ea typeface="Times New Roman"/>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915197">
                <a:tc vMerge="1">
                  <a:txBody>
                    <a:bodyPr/>
                    <a:lstStyle/>
                    <a:p>
                      <a:pPr algn="ctr">
                        <a:lnSpc>
                          <a:spcPct val="115000"/>
                        </a:lnSpc>
                        <a:spcAft>
                          <a:spcPts val="0"/>
                        </a:spcAft>
                        <a:tabLst>
                          <a:tab pos="4229100" algn="l"/>
                          <a:tab pos="4457700" algn="l"/>
                        </a:tabLst>
                      </a:pPr>
                      <a:endParaRPr lang="en-US" sz="1200" dirty="0">
                        <a:effectLst/>
                        <a:latin typeface="Calibri"/>
                        <a:ea typeface="Calibri"/>
                        <a:cs typeface="Times New Roman"/>
                      </a:endParaRPr>
                    </a:p>
                  </a:txBody>
                  <a:tcPr marL="40686" marR="4068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just">
                        <a:lnSpc>
                          <a:spcPct val="107000"/>
                        </a:lnSpc>
                        <a:spcAft>
                          <a:spcPts val="0"/>
                        </a:spcAft>
                      </a:pPr>
                      <a:endParaRPr lang="en-US" sz="1200" dirty="0">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pPr>
                      <a:r>
                        <a:rPr lang="en-US" sz="800" dirty="0" err="1">
                          <a:solidFill>
                            <a:schemeClr val="tx1"/>
                          </a:solidFill>
                          <a:effectLst/>
                          <a:latin typeface="+mn-lt"/>
                          <a:ea typeface="Times New Roman"/>
                          <a:cs typeface="Times New Roman"/>
                        </a:rPr>
                        <a:t>Persentase</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fasilitas</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operasi</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dengan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teknologi</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handal</a:t>
                      </a:r>
                      <a:r>
                        <a:rPr lang="en-US" sz="800" dirty="0">
                          <a:solidFill>
                            <a:schemeClr val="tx1"/>
                          </a:solidFill>
                          <a:effectLst/>
                          <a:latin typeface="+mn-lt"/>
                          <a:ea typeface="Times New Roman"/>
                          <a:cs typeface="Times New Roman"/>
                        </a:rPr>
                        <a:t> di Wilayah  </a:t>
                      </a:r>
                      <a:r>
                        <a:rPr lang="en-US" sz="800" dirty="0" err="1">
                          <a:solidFill>
                            <a:schemeClr val="tx1"/>
                          </a:solidFill>
                          <a:effectLst/>
                          <a:latin typeface="+mn-lt"/>
                          <a:ea typeface="Times New Roman"/>
                          <a:cs typeface="Times New Roman"/>
                        </a:rPr>
                        <a:t>Kerja</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Balai</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Teknik</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Perkeretaapian</a:t>
                      </a:r>
                      <a:endParaRPr lang="en-US" sz="800" dirty="0">
                        <a:solidFill>
                          <a:schemeClr val="tx1"/>
                        </a:solidFill>
                        <a:effectLst/>
                        <a:latin typeface="Calibri"/>
                        <a:ea typeface="Times New Roman"/>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15000"/>
                        </a:lnSpc>
                        <a:spcAft>
                          <a:spcPts val="0"/>
                        </a:spcAft>
                      </a:pPr>
                      <a:r>
                        <a:rPr lang="en-US" sz="800" dirty="0" err="1">
                          <a:solidFill>
                            <a:schemeClr val="tx1"/>
                          </a:solidFill>
                          <a:effectLst/>
                          <a:latin typeface="+mn-lt"/>
                          <a:ea typeface="Times New Roman"/>
                          <a:cs typeface="Times New Roman"/>
                        </a:rPr>
                        <a:t>Perbandingan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antara</a:t>
                      </a:r>
                      <a:r>
                        <a:rPr lang="en-US" sz="800" dirty="0">
                          <a:solidFill>
                            <a:schemeClr val="tx1"/>
                          </a:solidFill>
                          <a:effectLst/>
                          <a:latin typeface="+mn-lt"/>
                          <a:ea typeface="Times New Roman"/>
                          <a:cs typeface="Times New Roman"/>
                        </a:rPr>
                        <a:t> </a:t>
                      </a:r>
                      <a:r>
                        <a:rPr lang="id-ID" sz="800" dirty="0">
                          <a:solidFill>
                            <a:schemeClr val="tx1"/>
                          </a:solidFill>
                          <a:effectLst/>
                          <a:latin typeface="+mn-lt"/>
                          <a:ea typeface="Times New Roman"/>
                          <a:cs typeface="Times New Roman"/>
                        </a:rPr>
                        <a:t>JUMLAH </a:t>
                      </a:r>
                      <a:r>
                        <a:rPr lang="en-US" sz="800" dirty="0">
                          <a:solidFill>
                            <a:schemeClr val="tx1"/>
                          </a:solidFill>
                          <a:effectLst/>
                          <a:latin typeface="+mn-lt"/>
                          <a:ea typeface="Times New Roman"/>
                          <a:cs typeface="Times New Roman"/>
                        </a:rPr>
                        <a:t>unit </a:t>
                      </a:r>
                      <a:r>
                        <a:rPr lang="en-US" sz="800" dirty="0" err="1">
                          <a:solidFill>
                            <a:schemeClr val="tx1"/>
                          </a:solidFill>
                          <a:effectLst/>
                          <a:latin typeface="+mn-lt"/>
                          <a:ea typeface="Times New Roman"/>
                          <a:cs typeface="Times New Roman"/>
                        </a:rPr>
                        <a:t>fasilitas</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operasi</a:t>
                      </a:r>
                      <a:r>
                        <a:rPr lang="en-US" sz="800" dirty="0">
                          <a:solidFill>
                            <a:schemeClr val="tx1"/>
                          </a:solidFill>
                          <a:effectLst/>
                          <a:latin typeface="+mn-lt"/>
                          <a:ea typeface="Times New Roman"/>
                          <a:cs typeface="Times New Roman"/>
                        </a:rPr>
                        <a:t> yang </a:t>
                      </a:r>
                      <a:r>
                        <a:rPr lang="en-US" sz="800" dirty="0" err="1">
                          <a:solidFill>
                            <a:schemeClr val="tx1"/>
                          </a:solidFill>
                          <a:effectLst/>
                          <a:latin typeface="+mn-lt"/>
                          <a:ea typeface="Times New Roman"/>
                          <a:cs typeface="Times New Roman"/>
                        </a:rPr>
                        <a:t>berbasis</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elektrik</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dengan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jumlah</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keseluruhan</a:t>
                      </a:r>
                      <a:r>
                        <a:rPr lang="en-US" sz="800" dirty="0">
                          <a:solidFill>
                            <a:schemeClr val="tx1"/>
                          </a:solidFill>
                          <a:effectLst/>
                          <a:latin typeface="+mn-lt"/>
                          <a:ea typeface="Times New Roman"/>
                          <a:cs typeface="Times New Roman"/>
                        </a:rPr>
                        <a:t> unit </a:t>
                      </a:r>
                      <a:r>
                        <a:rPr lang="en-US" sz="800" dirty="0" err="1">
                          <a:solidFill>
                            <a:schemeClr val="tx1"/>
                          </a:solidFill>
                          <a:effectLst/>
                          <a:latin typeface="+mn-lt"/>
                          <a:ea typeface="Times New Roman"/>
                          <a:cs typeface="Times New Roman"/>
                        </a:rPr>
                        <a:t>fasilitas</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operasi</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eksisting</a:t>
                      </a:r>
                      <a:endParaRPr lang="id-ID" sz="800" dirty="0">
                        <a:solidFill>
                          <a:schemeClr val="tx1"/>
                        </a:solidFill>
                        <a:effectLst/>
                        <a:latin typeface="+mn-lt"/>
                        <a:ea typeface="Times New Roman"/>
                        <a:cs typeface="Times New Roman"/>
                      </a:endParaRPr>
                    </a:p>
                    <a:p>
                      <a:pPr algn="just">
                        <a:lnSpc>
                          <a:spcPct val="115000"/>
                        </a:lnSpc>
                        <a:spcAft>
                          <a:spcPts val="0"/>
                        </a:spcAft>
                      </a:pPr>
                      <a:endParaRPr lang="id-ID" sz="800" dirty="0">
                        <a:solidFill>
                          <a:schemeClr val="tx1"/>
                        </a:solidFill>
                        <a:effectLst/>
                        <a:latin typeface="+mn-lt"/>
                        <a:ea typeface="Times New Roman"/>
                        <a:cs typeface="Times New Roman"/>
                      </a:endParaRPr>
                    </a:p>
                    <a:p>
                      <a:pPr algn="just">
                        <a:lnSpc>
                          <a:spcPct val="115000"/>
                        </a:lnSpc>
                        <a:spcAft>
                          <a:spcPts val="0"/>
                        </a:spcAft>
                      </a:pPr>
                      <a:endParaRPr lang="id-ID" sz="800" dirty="0">
                        <a:solidFill>
                          <a:schemeClr val="tx1"/>
                        </a:solidFill>
                        <a:effectLst/>
                        <a:latin typeface="+mn-lt"/>
                        <a:ea typeface="Times New Roman"/>
                        <a:cs typeface="Times New Roman"/>
                      </a:endParaRPr>
                    </a:p>
                    <a:p>
                      <a:pPr algn="just">
                        <a:lnSpc>
                          <a:spcPct val="115000"/>
                        </a:lnSpc>
                        <a:spcAft>
                          <a:spcPts val="0"/>
                        </a:spcAft>
                      </a:pPr>
                      <a:endParaRPr lang="id-ID" sz="800" dirty="0">
                        <a:solidFill>
                          <a:schemeClr val="tx1"/>
                        </a:solidFill>
                        <a:effectLst/>
                        <a:latin typeface="+mn-lt"/>
                        <a:ea typeface="Times New Roman"/>
                        <a:cs typeface="Times New Roman"/>
                      </a:endParaRPr>
                    </a:p>
                    <a:p>
                      <a:pPr algn="just">
                        <a:lnSpc>
                          <a:spcPct val="115000"/>
                        </a:lnSpc>
                        <a:spcAft>
                          <a:spcPts val="0"/>
                        </a:spcAft>
                      </a:pPr>
                      <a:endParaRPr lang="id-ID" sz="800" dirty="0">
                        <a:solidFill>
                          <a:schemeClr val="tx1"/>
                        </a:solidFill>
                        <a:effectLst/>
                        <a:latin typeface="+mn-lt"/>
                        <a:ea typeface="Times New Roman"/>
                        <a:cs typeface="Times New Roman"/>
                      </a:endParaRPr>
                    </a:p>
                    <a:p>
                      <a:pPr algn="just">
                        <a:lnSpc>
                          <a:spcPct val="115000"/>
                        </a:lnSpc>
                        <a:spcAft>
                          <a:spcPts val="0"/>
                        </a:spcAft>
                      </a:pPr>
                      <a:endParaRPr lang="en-US" sz="800" dirty="0">
                        <a:solidFill>
                          <a:schemeClr val="tx1"/>
                        </a:solidFill>
                        <a:effectLst/>
                        <a:latin typeface="+mn-lt"/>
                        <a:ea typeface="Times New Roman"/>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
        <p:nvSpPr>
          <p:cNvPr id="27" name="TextBox 2"/>
          <p:cNvSpPr txBox="1">
            <a:spLocks noChangeArrowheads="1"/>
          </p:cNvSpPr>
          <p:nvPr/>
        </p:nvSpPr>
        <p:spPr bwMode="auto">
          <a:xfrm>
            <a:off x="2648839" y="1803518"/>
            <a:ext cx="206710" cy="183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6698" tIns="28349" rIns="56698" bIns="28349" numCol="1" anchor="t" anchorCtr="0" compatLnSpc="1">
            <a:prstTxWarp prst="textNoShape">
              <a:avLst/>
            </a:prstTxWarp>
          </a:bodyPr>
          <a:lstStyle/>
          <a:p>
            <a:pPr defTabSz="567019" fontAlgn="base">
              <a:spcBef>
                <a:spcPct val="0"/>
              </a:spcBef>
              <a:spcAft>
                <a:spcPct val="0"/>
              </a:spcAft>
            </a:pPr>
            <a:endParaRPr lang="en-US" altLang="en-US" sz="1116">
              <a:latin typeface="Arial" pitchFamily="34" charset="0"/>
              <a:cs typeface="Arial" pitchFamily="34" charset="0"/>
            </a:endParaRPr>
          </a:p>
        </p:txBody>
      </p:sp>
      <p:grpSp>
        <p:nvGrpSpPr>
          <p:cNvPr id="17" name="Group 16"/>
          <p:cNvGrpSpPr/>
          <p:nvPr/>
        </p:nvGrpSpPr>
        <p:grpSpPr>
          <a:xfrm>
            <a:off x="3200359" y="3109368"/>
            <a:ext cx="3633636" cy="596356"/>
            <a:chOff x="4753363" y="3232057"/>
            <a:chExt cx="5860211" cy="961784"/>
          </a:xfrm>
        </p:grpSpPr>
        <p:sp>
          <p:nvSpPr>
            <p:cNvPr id="18" name="TextBox 36">
              <a:extLst>
                <a:ext uri="{FF2B5EF4-FFF2-40B4-BE49-F238E27FC236}">
                  <a16:creationId xmlns:a16="http://schemas.microsoft.com/office/drawing/2014/main" id="{00000000-0008-0000-0000-00003D000000}"/>
                </a:ext>
              </a:extLst>
            </p:cNvPr>
            <p:cNvSpPr txBox="1"/>
            <p:nvPr/>
          </p:nvSpPr>
          <p:spPr>
            <a:xfrm>
              <a:off x="9919557" y="3542978"/>
              <a:ext cx="694017" cy="316516"/>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r>
                <a:rPr lang="en-AU" sz="700" dirty="0"/>
                <a:t>100%</a:t>
              </a:r>
            </a:p>
          </p:txBody>
        </p:sp>
        <p:grpSp>
          <p:nvGrpSpPr>
            <p:cNvPr id="19" name="Group 18"/>
            <p:cNvGrpSpPr/>
            <p:nvPr/>
          </p:nvGrpSpPr>
          <p:grpSpPr>
            <a:xfrm>
              <a:off x="4753363" y="3232057"/>
              <a:ext cx="5340837" cy="961784"/>
              <a:chOff x="4753363" y="3232057"/>
              <a:chExt cx="5340837" cy="961784"/>
            </a:xfrm>
          </p:grpSpPr>
          <p:sp>
            <p:nvSpPr>
              <p:cNvPr id="20" name="TextBox 31">
                <a:extLst>
                  <a:ext uri="{FF2B5EF4-FFF2-40B4-BE49-F238E27FC236}">
                    <a16:creationId xmlns:a16="http://schemas.microsoft.com/office/drawing/2014/main" id="{00000000-0008-0000-0000-000034000000}"/>
                  </a:ext>
                </a:extLst>
              </p:cNvPr>
              <p:cNvSpPr txBox="1"/>
              <p:nvPr/>
            </p:nvSpPr>
            <p:spPr>
              <a:xfrm>
                <a:off x="4753363" y="3232057"/>
                <a:ext cx="2052000" cy="770141"/>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spcAft>
                    <a:spcPts val="186"/>
                  </a:spcAft>
                </a:pPr>
                <a:r>
                  <a:rPr lang="en-ID" sz="700" dirty="0" err="1">
                    <a:solidFill>
                      <a:schemeClr val="tx1"/>
                    </a:solidFill>
                  </a:rPr>
                  <a:t>Persentase</a:t>
                </a:r>
                <a:r>
                  <a:rPr lang="en-ID" sz="700" dirty="0">
                    <a:solidFill>
                      <a:schemeClr val="tx1"/>
                    </a:solidFill>
                  </a:rPr>
                  <a:t> </a:t>
                </a:r>
                <a:r>
                  <a:rPr lang="en-ID" sz="700" dirty="0" err="1">
                    <a:solidFill>
                      <a:schemeClr val="tx1"/>
                    </a:solidFill>
                  </a:rPr>
                  <a:t>pengoperasian</a:t>
                </a:r>
                <a:r>
                  <a:rPr lang="en-ID" sz="700" dirty="0">
                    <a:solidFill>
                      <a:schemeClr val="tx1"/>
                    </a:solidFill>
                  </a:rPr>
                  <a:t> </a:t>
                </a:r>
                <a:r>
                  <a:rPr lang="en-ID" sz="700" dirty="0" err="1">
                    <a:solidFill>
                      <a:schemeClr val="tx1"/>
                    </a:solidFill>
                  </a:rPr>
                  <a:t>jalur</a:t>
                </a:r>
                <a:r>
                  <a:rPr lang="en-ID" sz="700" dirty="0">
                    <a:solidFill>
                      <a:schemeClr val="tx1"/>
                    </a:solidFill>
                  </a:rPr>
                  <a:t> KA yang </a:t>
                </a:r>
                <a:r>
                  <a:rPr lang="en-ID" sz="700" dirty="0" err="1">
                    <a:solidFill>
                      <a:schemeClr val="tx1"/>
                    </a:solidFill>
                  </a:rPr>
                  <a:t>sesuai</a:t>
                </a:r>
                <a:r>
                  <a:rPr lang="en-ID" sz="700" dirty="0">
                    <a:solidFill>
                      <a:schemeClr val="tx1"/>
                    </a:solidFill>
                  </a:rPr>
                  <a:t> </a:t>
                </a:r>
                <a:r>
                  <a:rPr lang="en-ID" sz="700" dirty="0" err="1">
                    <a:solidFill>
                      <a:schemeClr val="tx1"/>
                    </a:solidFill>
                  </a:rPr>
                  <a:t>dengan</a:t>
                </a:r>
                <a:r>
                  <a:rPr lang="en-ID" sz="700" dirty="0">
                    <a:solidFill>
                      <a:schemeClr val="tx1"/>
                    </a:solidFill>
                  </a:rPr>
                  <a:t> TQI </a:t>
                </a:r>
                <a:r>
                  <a:rPr lang="en-ID" sz="700" dirty="0" err="1">
                    <a:solidFill>
                      <a:schemeClr val="tx1"/>
                    </a:solidFill>
                  </a:rPr>
                  <a:t>Kategori</a:t>
                </a:r>
                <a:r>
                  <a:rPr lang="en-ID" sz="700" dirty="0">
                    <a:solidFill>
                      <a:schemeClr val="tx1"/>
                    </a:solidFill>
                  </a:rPr>
                  <a:t> I </a:t>
                </a:r>
                <a:r>
                  <a:rPr lang="en-ID" sz="700" dirty="0" err="1">
                    <a:solidFill>
                      <a:schemeClr val="tx1"/>
                    </a:solidFill>
                  </a:rPr>
                  <a:t>dan</a:t>
                </a:r>
                <a:r>
                  <a:rPr lang="en-ID" sz="700" dirty="0">
                    <a:solidFill>
                      <a:schemeClr val="tx1"/>
                    </a:solidFill>
                  </a:rPr>
                  <a:t> II di Wilayah </a:t>
                </a:r>
                <a:r>
                  <a:rPr lang="en-ID" sz="700" dirty="0" err="1">
                    <a:solidFill>
                      <a:schemeClr val="tx1"/>
                    </a:solidFill>
                  </a:rPr>
                  <a:t>Kerja</a:t>
                </a:r>
                <a:r>
                  <a:rPr lang="en-ID" sz="700" dirty="0">
                    <a:solidFill>
                      <a:schemeClr val="tx1"/>
                    </a:solidFill>
                  </a:rPr>
                  <a:t> </a:t>
                </a:r>
                <a:r>
                  <a:rPr lang="en-ID" sz="700" dirty="0" err="1">
                    <a:solidFill>
                      <a:schemeClr val="tx1"/>
                    </a:solidFill>
                  </a:rPr>
                  <a:t>Balai</a:t>
                </a:r>
                <a:r>
                  <a:rPr lang="en-ID" sz="700" dirty="0">
                    <a:solidFill>
                      <a:schemeClr val="tx1"/>
                    </a:solidFill>
                  </a:rPr>
                  <a:t> </a:t>
                </a:r>
                <a:r>
                  <a:rPr lang="en-ID" sz="700" dirty="0" err="1">
                    <a:solidFill>
                      <a:schemeClr val="tx1"/>
                    </a:solidFill>
                  </a:rPr>
                  <a:t>Teknik</a:t>
                </a:r>
                <a:endParaRPr lang="en-ID" sz="700" dirty="0">
                  <a:solidFill>
                    <a:schemeClr val="tx1"/>
                  </a:solidFill>
                </a:endParaRPr>
              </a:p>
            </p:txBody>
          </p:sp>
          <p:sp>
            <p:nvSpPr>
              <p:cNvPr id="21" name="TextBox 32">
                <a:extLst>
                  <a:ext uri="{FF2B5EF4-FFF2-40B4-BE49-F238E27FC236}">
                    <a16:creationId xmlns:a16="http://schemas.microsoft.com/office/drawing/2014/main" id="{00000000-0008-0000-0000-000035000000}"/>
                  </a:ext>
                </a:extLst>
              </p:cNvPr>
              <p:cNvSpPr txBox="1"/>
              <p:nvPr/>
            </p:nvSpPr>
            <p:spPr>
              <a:xfrm>
                <a:off x="7166967" y="3243608"/>
                <a:ext cx="2583879" cy="52387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sz="700" i="1" dirty="0" err="1"/>
                  <a:t>Panjang</a:t>
                </a:r>
                <a:r>
                  <a:rPr lang="en-US" sz="700" i="1" dirty="0"/>
                  <a:t> </a:t>
                </a:r>
                <a:r>
                  <a:rPr lang="en-US" sz="700" i="1" dirty="0" err="1"/>
                  <a:t>jalur</a:t>
                </a:r>
                <a:r>
                  <a:rPr lang="en-US" sz="700" i="1" dirty="0"/>
                  <a:t> KA yang </a:t>
                </a:r>
                <a:r>
                  <a:rPr lang="en-US" sz="700" i="1" dirty="0" err="1"/>
                  <a:t>telah</a:t>
                </a:r>
                <a:r>
                  <a:rPr lang="en-US" sz="700" i="1" dirty="0"/>
                  <a:t> </a:t>
                </a:r>
                <a:r>
                  <a:rPr lang="en-US" sz="700" i="1" dirty="0" err="1"/>
                  <a:t>diukur</a:t>
                </a:r>
                <a:r>
                  <a:rPr lang="en-US" sz="700" i="1" dirty="0"/>
                  <a:t> </a:t>
                </a:r>
                <a:r>
                  <a:rPr lang="en-US" sz="700" i="1" dirty="0" err="1"/>
                  <a:t>kategori</a:t>
                </a:r>
                <a:r>
                  <a:rPr lang="en-US" sz="700" i="1" dirty="0"/>
                  <a:t> I </a:t>
                </a:r>
                <a:r>
                  <a:rPr lang="en-US" sz="700" i="1" dirty="0" err="1"/>
                  <a:t>dan</a:t>
                </a:r>
                <a:r>
                  <a:rPr lang="en-US" sz="700" i="1" dirty="0"/>
                  <a:t> II</a:t>
                </a:r>
              </a:p>
            </p:txBody>
          </p:sp>
          <p:sp>
            <p:nvSpPr>
              <p:cNvPr id="23" name="TextBox 34">
                <a:extLst>
                  <a:ext uri="{FF2B5EF4-FFF2-40B4-BE49-F238E27FC236}">
                    <a16:creationId xmlns:a16="http://schemas.microsoft.com/office/drawing/2014/main" id="{00000000-0008-0000-0000-000037000000}"/>
                  </a:ext>
                </a:extLst>
              </p:cNvPr>
              <p:cNvSpPr txBox="1"/>
              <p:nvPr/>
            </p:nvSpPr>
            <p:spPr>
              <a:xfrm>
                <a:off x="6864115" y="3733469"/>
                <a:ext cx="3120048" cy="460372"/>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sz="700" i="1" dirty="0"/>
                  <a:t>Total </a:t>
                </a:r>
                <a:r>
                  <a:rPr lang="en-US" sz="700" i="1" dirty="0" err="1"/>
                  <a:t>panjang</a:t>
                </a:r>
                <a:r>
                  <a:rPr lang="en-US" sz="700" i="1" dirty="0"/>
                  <a:t> </a:t>
                </a:r>
                <a:r>
                  <a:rPr lang="en-US" sz="700" i="1" dirty="0" err="1"/>
                  <a:t>jalur</a:t>
                </a:r>
                <a:r>
                  <a:rPr lang="en-US" sz="700" i="1" dirty="0"/>
                  <a:t> KA</a:t>
                </a:r>
              </a:p>
            </p:txBody>
          </p:sp>
          <p:sp>
            <p:nvSpPr>
              <p:cNvPr id="24" name="TextBox 35">
                <a:extLst>
                  <a:ext uri="{FF2B5EF4-FFF2-40B4-BE49-F238E27FC236}">
                    <a16:creationId xmlns:a16="http://schemas.microsoft.com/office/drawing/2014/main" id="{00000000-0008-0000-0000-00003C000000}"/>
                  </a:ext>
                </a:extLst>
              </p:cNvPr>
              <p:cNvSpPr txBox="1"/>
              <p:nvPr/>
            </p:nvSpPr>
            <p:spPr>
              <a:xfrm>
                <a:off x="9760825" y="3563855"/>
                <a:ext cx="333375" cy="28575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AU" sz="700" dirty="0"/>
                  <a:t>X</a:t>
                </a:r>
              </a:p>
            </p:txBody>
          </p:sp>
          <p:sp>
            <p:nvSpPr>
              <p:cNvPr id="25" name="TextBox 37">
                <a:extLst>
                  <a:ext uri="{FF2B5EF4-FFF2-40B4-BE49-F238E27FC236}">
                    <a16:creationId xmlns:a16="http://schemas.microsoft.com/office/drawing/2014/main" id="{00000000-0008-0000-0000-00003C000000}"/>
                  </a:ext>
                </a:extLst>
              </p:cNvPr>
              <p:cNvSpPr txBox="1"/>
              <p:nvPr/>
            </p:nvSpPr>
            <p:spPr>
              <a:xfrm>
                <a:off x="6730060" y="3548434"/>
                <a:ext cx="333375" cy="28575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AU" sz="700"/>
                  <a:t>=</a:t>
                </a:r>
              </a:p>
            </p:txBody>
          </p:sp>
          <p:cxnSp>
            <p:nvCxnSpPr>
              <p:cNvPr id="26" name="Straight Connector 25">
                <a:extLst>
                  <a:ext uri="{FF2B5EF4-FFF2-40B4-BE49-F238E27FC236}">
                    <a16:creationId xmlns:a16="http://schemas.microsoft.com/office/drawing/2014/main" id="{00000000-0008-0000-0000-000036000000}"/>
                  </a:ext>
                </a:extLst>
              </p:cNvPr>
              <p:cNvCxnSpPr/>
              <p:nvPr/>
            </p:nvCxnSpPr>
            <p:spPr>
              <a:xfrm>
                <a:off x="7115596" y="3704212"/>
                <a:ext cx="2635250" cy="0"/>
              </a:xfrm>
              <a:prstGeom prst="line">
                <a:avLst/>
              </a:prstGeom>
            </p:spPr>
            <p:style>
              <a:lnRef idx="2">
                <a:schemeClr val="dk1"/>
              </a:lnRef>
              <a:fillRef idx="0">
                <a:schemeClr val="dk1"/>
              </a:fillRef>
              <a:effectRef idx="1">
                <a:schemeClr val="dk1"/>
              </a:effectRef>
              <a:fontRef idx="minor">
                <a:schemeClr val="tx1"/>
              </a:fontRef>
            </p:style>
          </p:cxnSp>
        </p:grpSp>
      </p:grpSp>
      <p:grpSp>
        <p:nvGrpSpPr>
          <p:cNvPr id="8" name="Group 7"/>
          <p:cNvGrpSpPr/>
          <p:nvPr/>
        </p:nvGrpSpPr>
        <p:grpSpPr>
          <a:xfrm>
            <a:off x="3168514" y="1700028"/>
            <a:ext cx="4004639" cy="993834"/>
            <a:chOff x="5103559" y="3280661"/>
            <a:chExt cx="6458552" cy="1602824"/>
          </a:xfrm>
        </p:grpSpPr>
        <p:sp>
          <p:nvSpPr>
            <p:cNvPr id="5" name="TextBox 4"/>
            <p:cNvSpPr txBox="1"/>
            <p:nvPr/>
          </p:nvSpPr>
          <p:spPr>
            <a:xfrm>
              <a:off x="6726156" y="3777425"/>
              <a:ext cx="333375" cy="322642"/>
            </a:xfrm>
            <a:prstGeom prst="rect">
              <a:avLst/>
            </a:prstGeom>
            <a:noFill/>
          </p:spPr>
          <p:txBody>
            <a:bodyPr wrap="square" rtlCol="0">
              <a:spAutoFit/>
            </a:bodyPr>
            <a:lstStyle/>
            <a:p>
              <a:r>
                <a:rPr lang="en-US" sz="700" dirty="0"/>
                <a:t>=</a:t>
              </a:r>
            </a:p>
          </p:txBody>
        </p:sp>
        <p:grpSp>
          <p:nvGrpSpPr>
            <p:cNvPr id="7" name="Group 6"/>
            <p:cNvGrpSpPr/>
            <p:nvPr/>
          </p:nvGrpSpPr>
          <p:grpSpPr>
            <a:xfrm>
              <a:off x="5103559" y="3280661"/>
              <a:ext cx="6458552" cy="1602824"/>
              <a:chOff x="5157613" y="2000479"/>
              <a:chExt cx="6458552" cy="1602824"/>
            </a:xfrm>
          </p:grpSpPr>
          <p:grpSp>
            <p:nvGrpSpPr>
              <p:cNvPr id="11" name="Group 10"/>
              <p:cNvGrpSpPr/>
              <p:nvPr/>
            </p:nvGrpSpPr>
            <p:grpSpPr>
              <a:xfrm>
                <a:off x="5157613" y="2000479"/>
                <a:ext cx="5943302" cy="1602824"/>
                <a:chOff x="5943352" y="1935221"/>
                <a:chExt cx="4490805" cy="1283709"/>
              </a:xfrm>
            </p:grpSpPr>
            <p:sp>
              <p:nvSpPr>
                <p:cNvPr id="12" name="TextBox 1">
                  <a:extLst>
                    <a:ext uri="{FF2B5EF4-FFF2-40B4-BE49-F238E27FC236}">
                      <a16:creationId xmlns:a16="http://schemas.microsoft.com/office/drawing/2014/main" id="{00000000-0008-0000-0000-000034000000}"/>
                    </a:ext>
                  </a:extLst>
                </p:cNvPr>
                <p:cNvSpPr txBox="1"/>
                <p:nvPr/>
              </p:nvSpPr>
              <p:spPr>
                <a:xfrm>
                  <a:off x="5943352" y="2206690"/>
                  <a:ext cx="1305690" cy="911241"/>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AU" sz="700" i="1" dirty="0" err="1"/>
                    <a:t>Rasio</a:t>
                  </a:r>
                  <a:r>
                    <a:rPr lang="en-AU" sz="700" i="1" dirty="0"/>
                    <a:t> </a:t>
                  </a:r>
                  <a:r>
                    <a:rPr lang="en-AU" sz="700" i="1" dirty="0" err="1"/>
                    <a:t>Konektivitas</a:t>
                  </a:r>
                  <a:r>
                    <a:rPr lang="en-AU" sz="700" i="1" dirty="0"/>
                    <a:t> Wilayah </a:t>
                  </a:r>
                  <a:r>
                    <a:rPr lang="en-AU" sz="700" i="1" dirty="0" err="1"/>
                    <a:t>Kerja</a:t>
                  </a:r>
                  <a:r>
                    <a:rPr lang="en-AU" sz="700" i="1" dirty="0"/>
                    <a:t> </a:t>
                  </a:r>
                  <a:r>
                    <a:rPr lang="en-AU" sz="700" i="1" dirty="0" err="1"/>
                    <a:t>Balai</a:t>
                  </a:r>
                  <a:r>
                    <a:rPr lang="en-AU" sz="700" i="1" dirty="0"/>
                    <a:t> </a:t>
                  </a:r>
                  <a:r>
                    <a:rPr lang="en-AU" sz="700" i="1" dirty="0" err="1"/>
                    <a:t>Teknik</a:t>
                  </a:r>
                  <a:r>
                    <a:rPr lang="en-AU" sz="700" i="1" dirty="0"/>
                    <a:t> </a:t>
                  </a:r>
                  <a:r>
                    <a:rPr lang="en-AU" sz="700" i="1" dirty="0" err="1"/>
                    <a:t>Perkeretaapian</a:t>
                  </a:r>
                  <a:endParaRPr lang="en-AU" sz="700" i="1" dirty="0"/>
                </a:p>
              </p:txBody>
            </p:sp>
            <p:sp>
              <p:nvSpPr>
                <p:cNvPr id="13" name="TextBox 2">
                  <a:extLst>
                    <a:ext uri="{FF2B5EF4-FFF2-40B4-BE49-F238E27FC236}">
                      <a16:creationId xmlns:a16="http://schemas.microsoft.com/office/drawing/2014/main" id="{00000000-0008-0000-0000-000035000000}"/>
                    </a:ext>
                  </a:extLst>
                </p:cNvPr>
                <p:cNvSpPr txBox="1"/>
                <p:nvPr/>
              </p:nvSpPr>
              <p:spPr>
                <a:xfrm>
                  <a:off x="7249042" y="1935221"/>
                  <a:ext cx="3185115" cy="709682"/>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id-ID" sz="700" i="1" dirty="0"/>
                    <a:t>Jumlah wilayah yang telah ditetapkan sebagai PKN/PKW/PKSN/KSN/ Pelabuhan/Bandara dan sudah terhubung dengan jalur KA s.d tahun berjalan</a:t>
                  </a:r>
                </a:p>
              </p:txBody>
            </p:sp>
            <p:cxnSp>
              <p:nvCxnSpPr>
                <p:cNvPr id="14" name="Straight Connector 13">
                  <a:extLst>
                    <a:ext uri="{FF2B5EF4-FFF2-40B4-BE49-F238E27FC236}">
                      <a16:creationId xmlns:a16="http://schemas.microsoft.com/office/drawing/2014/main" id="{00000000-0008-0000-0000-000036000000}"/>
                    </a:ext>
                  </a:extLst>
                </p:cNvPr>
                <p:cNvCxnSpPr/>
                <p:nvPr/>
              </p:nvCxnSpPr>
              <p:spPr>
                <a:xfrm>
                  <a:off x="7501821" y="2454440"/>
                  <a:ext cx="2635250" cy="0"/>
                </a:xfrm>
                <a:prstGeom prst="line">
                  <a:avLst/>
                </a:prstGeom>
              </p:spPr>
              <p:style>
                <a:lnRef idx="2">
                  <a:schemeClr val="dk1"/>
                </a:lnRef>
                <a:fillRef idx="0">
                  <a:schemeClr val="dk1"/>
                </a:fillRef>
                <a:effectRef idx="1">
                  <a:schemeClr val="dk1"/>
                </a:effectRef>
                <a:fontRef idx="minor">
                  <a:schemeClr val="tx1"/>
                </a:fontRef>
              </p:style>
            </p:cxnSp>
            <p:sp>
              <p:nvSpPr>
                <p:cNvPr id="15" name="TextBox 4">
                  <a:extLst>
                    <a:ext uri="{FF2B5EF4-FFF2-40B4-BE49-F238E27FC236}">
                      <a16:creationId xmlns:a16="http://schemas.microsoft.com/office/drawing/2014/main" id="{00000000-0008-0000-0000-000037000000}"/>
                    </a:ext>
                  </a:extLst>
                </p:cNvPr>
                <p:cNvSpPr txBox="1"/>
                <p:nvPr/>
              </p:nvSpPr>
              <p:spPr>
                <a:xfrm>
                  <a:off x="7272761" y="2470721"/>
                  <a:ext cx="3120048" cy="748209"/>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AU" sz="700" i="1" dirty="0"/>
                    <a:t>Target PKN/PKW/PKSN/KSN/ </a:t>
                  </a:r>
                  <a:r>
                    <a:rPr lang="en-AU" sz="700" i="1" dirty="0" err="1"/>
                    <a:t>Pelabuhan</a:t>
                  </a:r>
                  <a:r>
                    <a:rPr lang="en-AU" sz="700" i="1" dirty="0"/>
                    <a:t>/</a:t>
                  </a:r>
                  <a:r>
                    <a:rPr lang="en-AU" sz="700" i="1" dirty="0" err="1"/>
                    <a:t>Bandara</a:t>
                  </a:r>
                  <a:r>
                    <a:rPr lang="en-AU" sz="700" i="1" dirty="0"/>
                    <a:t> yang </a:t>
                  </a:r>
                  <a:r>
                    <a:rPr lang="en-AU" sz="700" i="1" dirty="0" err="1"/>
                    <a:t>akan</a:t>
                  </a:r>
                  <a:r>
                    <a:rPr lang="en-AU" sz="700" i="1" dirty="0"/>
                    <a:t> </a:t>
                  </a:r>
                  <a:r>
                    <a:rPr lang="en-AU" sz="700" i="1" dirty="0" err="1"/>
                    <a:t>terhubung</a:t>
                  </a:r>
                  <a:r>
                    <a:rPr lang="en-AU" sz="700" i="1" dirty="0"/>
                    <a:t> </a:t>
                  </a:r>
                  <a:r>
                    <a:rPr lang="en-AU" sz="700" i="1" dirty="0" err="1"/>
                    <a:t>jalur</a:t>
                  </a:r>
                  <a:r>
                    <a:rPr lang="en-AU" sz="700" i="1" dirty="0"/>
                    <a:t> KA di </a:t>
                  </a:r>
                  <a:r>
                    <a:rPr lang="en-AU" sz="700" i="1" dirty="0" err="1"/>
                    <a:t>wilayah</a:t>
                  </a:r>
                  <a:r>
                    <a:rPr lang="en-AU" sz="700" i="1" dirty="0"/>
                    <a:t> </a:t>
                  </a:r>
                  <a:r>
                    <a:rPr lang="en-AU" sz="700" i="1" dirty="0" err="1"/>
                    <a:t>Balai</a:t>
                  </a:r>
                  <a:r>
                    <a:rPr lang="en-AU" sz="700" i="1" dirty="0"/>
                    <a:t> </a:t>
                  </a:r>
                  <a:r>
                    <a:rPr lang="en-AU" sz="700" i="1" dirty="0" err="1"/>
                    <a:t>Teknik</a:t>
                  </a:r>
                  <a:r>
                    <a:rPr lang="en-AU" sz="700" i="1" dirty="0"/>
                    <a:t> </a:t>
                  </a:r>
                  <a:r>
                    <a:rPr lang="en-AU" sz="700" i="1" dirty="0" err="1"/>
                    <a:t>Perkeretaapian</a:t>
                  </a:r>
                  <a:r>
                    <a:rPr lang="en-AU" sz="700" i="1" dirty="0"/>
                    <a:t> </a:t>
                  </a:r>
                  <a:r>
                    <a:rPr lang="en-AU" sz="700" i="1" dirty="0" err="1"/>
                    <a:t>selama</a:t>
                  </a:r>
                  <a:r>
                    <a:rPr lang="en-AU" sz="700" i="1" dirty="0"/>
                    <a:t> </a:t>
                  </a:r>
                  <a:r>
                    <a:rPr lang="en-AU" sz="700" i="1" dirty="0" err="1"/>
                    <a:t>periode</a:t>
                  </a:r>
                  <a:r>
                    <a:rPr lang="en-AU" sz="700" i="1" dirty="0"/>
                    <a:t> RIPNAS 2030</a:t>
                  </a:r>
                </a:p>
              </p:txBody>
            </p:sp>
          </p:grpSp>
          <p:sp>
            <p:nvSpPr>
              <p:cNvPr id="28" name="TextBox 36">
                <a:extLst>
                  <a:ext uri="{FF2B5EF4-FFF2-40B4-BE49-F238E27FC236}">
                    <a16:creationId xmlns:a16="http://schemas.microsoft.com/office/drawing/2014/main" id="{00000000-0008-0000-0000-00003D000000}"/>
                  </a:ext>
                </a:extLst>
              </p:cNvPr>
              <p:cNvSpPr txBox="1"/>
              <p:nvPr/>
            </p:nvSpPr>
            <p:spPr>
              <a:xfrm>
                <a:off x="10922148" y="2476366"/>
                <a:ext cx="694017" cy="316516"/>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r>
                  <a:rPr lang="en-AU" sz="700" dirty="0"/>
                  <a:t>100%</a:t>
                </a:r>
              </a:p>
            </p:txBody>
          </p:sp>
          <p:sp>
            <p:nvSpPr>
              <p:cNvPr id="29" name="TextBox 35">
                <a:extLst>
                  <a:ext uri="{FF2B5EF4-FFF2-40B4-BE49-F238E27FC236}">
                    <a16:creationId xmlns:a16="http://schemas.microsoft.com/office/drawing/2014/main" id="{00000000-0008-0000-0000-00003C000000}"/>
                  </a:ext>
                </a:extLst>
              </p:cNvPr>
              <p:cNvSpPr txBox="1"/>
              <p:nvPr/>
            </p:nvSpPr>
            <p:spPr>
              <a:xfrm>
                <a:off x="10690846" y="2497243"/>
                <a:ext cx="333375" cy="28575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AU" sz="700"/>
                  <a:t>X</a:t>
                </a:r>
              </a:p>
            </p:txBody>
          </p:sp>
        </p:grpSp>
      </p:grpSp>
      <p:grpSp>
        <p:nvGrpSpPr>
          <p:cNvPr id="30" name="Group 29"/>
          <p:cNvGrpSpPr/>
          <p:nvPr/>
        </p:nvGrpSpPr>
        <p:grpSpPr>
          <a:xfrm>
            <a:off x="3436171" y="4114021"/>
            <a:ext cx="3525643" cy="596356"/>
            <a:chOff x="5058157" y="3232057"/>
            <a:chExt cx="5686043" cy="961784"/>
          </a:xfrm>
        </p:grpSpPr>
        <p:sp>
          <p:nvSpPr>
            <p:cNvPr id="31" name="TextBox 36">
              <a:extLst>
                <a:ext uri="{FF2B5EF4-FFF2-40B4-BE49-F238E27FC236}">
                  <a16:creationId xmlns:a16="http://schemas.microsoft.com/office/drawing/2014/main" id="{00000000-0008-0000-0000-00003D000000}"/>
                </a:ext>
              </a:extLst>
            </p:cNvPr>
            <p:cNvSpPr txBox="1"/>
            <p:nvPr/>
          </p:nvSpPr>
          <p:spPr>
            <a:xfrm>
              <a:off x="10050183" y="3513950"/>
              <a:ext cx="694017" cy="316516"/>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r>
                <a:rPr lang="en-AU" sz="700" dirty="0"/>
                <a:t>100%</a:t>
              </a:r>
            </a:p>
          </p:txBody>
        </p:sp>
        <p:grpSp>
          <p:nvGrpSpPr>
            <p:cNvPr id="32" name="Group 31"/>
            <p:cNvGrpSpPr/>
            <p:nvPr/>
          </p:nvGrpSpPr>
          <p:grpSpPr>
            <a:xfrm>
              <a:off x="5058157" y="3232057"/>
              <a:ext cx="5094099" cy="961784"/>
              <a:chOff x="5058157" y="3232057"/>
              <a:chExt cx="5094099" cy="961784"/>
            </a:xfrm>
          </p:grpSpPr>
          <p:sp>
            <p:nvSpPr>
              <p:cNvPr id="33" name="TextBox 31">
                <a:extLst>
                  <a:ext uri="{FF2B5EF4-FFF2-40B4-BE49-F238E27FC236}">
                    <a16:creationId xmlns:a16="http://schemas.microsoft.com/office/drawing/2014/main" id="{00000000-0008-0000-0000-000034000000}"/>
                  </a:ext>
                </a:extLst>
              </p:cNvPr>
              <p:cNvSpPr txBox="1"/>
              <p:nvPr/>
            </p:nvSpPr>
            <p:spPr>
              <a:xfrm>
                <a:off x="5058157" y="3232057"/>
                <a:ext cx="1764000" cy="770141"/>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spcAft>
                    <a:spcPts val="186"/>
                  </a:spcAft>
                </a:pPr>
                <a:r>
                  <a:rPr lang="en-ID" sz="700" dirty="0" err="1">
                    <a:solidFill>
                      <a:schemeClr val="tx1"/>
                    </a:solidFill>
                  </a:rPr>
                  <a:t>Persentase</a:t>
                </a:r>
                <a:r>
                  <a:rPr lang="en-ID" sz="700" dirty="0">
                    <a:solidFill>
                      <a:schemeClr val="tx1"/>
                    </a:solidFill>
                  </a:rPr>
                  <a:t> </a:t>
                </a:r>
                <a:r>
                  <a:rPr lang="en-ID" sz="700" dirty="0" err="1">
                    <a:solidFill>
                      <a:schemeClr val="tx1"/>
                    </a:solidFill>
                  </a:rPr>
                  <a:t>fasilitas</a:t>
                </a:r>
                <a:r>
                  <a:rPr lang="en-ID" sz="700" dirty="0">
                    <a:solidFill>
                      <a:schemeClr val="tx1"/>
                    </a:solidFill>
                  </a:rPr>
                  <a:t> </a:t>
                </a:r>
                <a:r>
                  <a:rPr lang="en-ID" sz="700" dirty="0" err="1">
                    <a:solidFill>
                      <a:schemeClr val="tx1"/>
                    </a:solidFill>
                  </a:rPr>
                  <a:t>operasi</a:t>
                </a:r>
                <a:r>
                  <a:rPr lang="en-ID" sz="700" dirty="0">
                    <a:solidFill>
                      <a:schemeClr val="tx1"/>
                    </a:solidFill>
                  </a:rPr>
                  <a:t> </a:t>
                </a:r>
                <a:r>
                  <a:rPr lang="en-ID" sz="700" dirty="0" err="1">
                    <a:solidFill>
                      <a:schemeClr val="tx1"/>
                    </a:solidFill>
                  </a:rPr>
                  <a:t>dengan</a:t>
                </a:r>
                <a:r>
                  <a:rPr lang="en-ID" sz="700" dirty="0">
                    <a:solidFill>
                      <a:schemeClr val="tx1"/>
                    </a:solidFill>
                  </a:rPr>
                  <a:t> </a:t>
                </a:r>
                <a:r>
                  <a:rPr lang="en-ID" sz="700" dirty="0" err="1">
                    <a:solidFill>
                      <a:schemeClr val="tx1"/>
                    </a:solidFill>
                  </a:rPr>
                  <a:t>teknologi</a:t>
                </a:r>
                <a:r>
                  <a:rPr lang="en-ID" sz="700" dirty="0">
                    <a:solidFill>
                      <a:schemeClr val="tx1"/>
                    </a:solidFill>
                  </a:rPr>
                  <a:t> </a:t>
                </a:r>
                <a:r>
                  <a:rPr lang="en-ID" sz="700" dirty="0" err="1">
                    <a:solidFill>
                      <a:schemeClr val="tx1"/>
                    </a:solidFill>
                  </a:rPr>
                  <a:t>handal</a:t>
                </a:r>
                <a:r>
                  <a:rPr lang="en-ID" sz="700" dirty="0">
                    <a:solidFill>
                      <a:schemeClr val="tx1"/>
                    </a:solidFill>
                  </a:rPr>
                  <a:t> di Wilayah  </a:t>
                </a:r>
                <a:r>
                  <a:rPr lang="en-ID" sz="700" dirty="0" err="1">
                    <a:solidFill>
                      <a:schemeClr val="tx1"/>
                    </a:solidFill>
                  </a:rPr>
                  <a:t>Kerja</a:t>
                </a:r>
                <a:r>
                  <a:rPr lang="en-ID" sz="700" dirty="0">
                    <a:solidFill>
                      <a:schemeClr val="tx1"/>
                    </a:solidFill>
                  </a:rPr>
                  <a:t> </a:t>
                </a:r>
                <a:r>
                  <a:rPr lang="en-ID" sz="700" dirty="0" err="1">
                    <a:solidFill>
                      <a:schemeClr val="tx1"/>
                    </a:solidFill>
                  </a:rPr>
                  <a:t>Balai</a:t>
                </a:r>
                <a:r>
                  <a:rPr lang="en-ID" sz="700" dirty="0">
                    <a:solidFill>
                      <a:schemeClr val="tx1"/>
                    </a:solidFill>
                  </a:rPr>
                  <a:t> </a:t>
                </a:r>
                <a:r>
                  <a:rPr lang="en-ID" sz="700" dirty="0" err="1">
                    <a:solidFill>
                      <a:schemeClr val="tx1"/>
                    </a:solidFill>
                  </a:rPr>
                  <a:t>Teknik</a:t>
                </a:r>
                <a:r>
                  <a:rPr lang="en-ID" sz="700" dirty="0">
                    <a:solidFill>
                      <a:schemeClr val="tx1"/>
                    </a:solidFill>
                  </a:rPr>
                  <a:t> </a:t>
                </a:r>
                <a:r>
                  <a:rPr lang="en-ID" sz="700" dirty="0" err="1">
                    <a:solidFill>
                      <a:schemeClr val="tx1"/>
                    </a:solidFill>
                  </a:rPr>
                  <a:t>Perkeretaapian</a:t>
                </a:r>
                <a:endParaRPr lang="en-ID" sz="700" dirty="0">
                  <a:solidFill>
                    <a:schemeClr val="tx1"/>
                  </a:solidFill>
                </a:endParaRPr>
              </a:p>
            </p:txBody>
          </p:sp>
          <p:sp>
            <p:nvSpPr>
              <p:cNvPr id="34" name="TextBox 32">
                <a:extLst>
                  <a:ext uri="{FF2B5EF4-FFF2-40B4-BE49-F238E27FC236}">
                    <a16:creationId xmlns:a16="http://schemas.microsoft.com/office/drawing/2014/main" id="{00000000-0008-0000-0000-000035000000}"/>
                  </a:ext>
                </a:extLst>
              </p:cNvPr>
              <p:cNvSpPr txBox="1"/>
              <p:nvPr/>
            </p:nvSpPr>
            <p:spPr>
              <a:xfrm>
                <a:off x="7166967" y="3243608"/>
                <a:ext cx="2583879" cy="52387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id-ID" sz="700" dirty="0"/>
                  <a:t>Jumlah u</a:t>
                </a:r>
                <a:r>
                  <a:rPr lang="en-US" sz="700" dirty="0"/>
                  <a:t>nit </a:t>
                </a:r>
                <a:r>
                  <a:rPr lang="en-US" sz="700" dirty="0" err="1"/>
                  <a:t>fasilitas</a:t>
                </a:r>
                <a:r>
                  <a:rPr lang="en-US" sz="700" dirty="0"/>
                  <a:t> </a:t>
                </a:r>
                <a:r>
                  <a:rPr lang="en-US" sz="700" dirty="0" err="1"/>
                  <a:t>operasi</a:t>
                </a:r>
                <a:r>
                  <a:rPr lang="en-US" sz="700" dirty="0"/>
                  <a:t> yang </a:t>
                </a:r>
                <a:r>
                  <a:rPr lang="en-US" sz="700" dirty="0" err="1"/>
                  <a:t>berbasis</a:t>
                </a:r>
                <a:r>
                  <a:rPr lang="en-US" sz="700" dirty="0"/>
                  <a:t> </a:t>
                </a:r>
                <a:r>
                  <a:rPr lang="en-US" sz="700" dirty="0" err="1"/>
                  <a:t>elektrik</a:t>
                </a:r>
                <a:endParaRPr lang="en-US" sz="700" dirty="0"/>
              </a:p>
            </p:txBody>
          </p:sp>
          <p:sp>
            <p:nvSpPr>
              <p:cNvPr id="35" name="TextBox 34">
                <a:extLst>
                  <a:ext uri="{FF2B5EF4-FFF2-40B4-BE49-F238E27FC236}">
                    <a16:creationId xmlns:a16="http://schemas.microsoft.com/office/drawing/2014/main" id="{00000000-0008-0000-0000-000037000000}"/>
                  </a:ext>
                </a:extLst>
              </p:cNvPr>
              <p:cNvSpPr txBox="1"/>
              <p:nvPr/>
            </p:nvSpPr>
            <p:spPr>
              <a:xfrm>
                <a:off x="6864115" y="3733469"/>
                <a:ext cx="3120048" cy="460372"/>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fi-FI" sz="700" dirty="0"/>
                  <a:t>Jumlah keseluruhan unit fasilitas operasi</a:t>
                </a:r>
                <a:endParaRPr lang="en-US" sz="700" dirty="0"/>
              </a:p>
            </p:txBody>
          </p:sp>
          <p:sp>
            <p:nvSpPr>
              <p:cNvPr id="36" name="TextBox 35">
                <a:extLst>
                  <a:ext uri="{FF2B5EF4-FFF2-40B4-BE49-F238E27FC236}">
                    <a16:creationId xmlns:a16="http://schemas.microsoft.com/office/drawing/2014/main" id="{00000000-0008-0000-0000-00003C000000}"/>
                  </a:ext>
                </a:extLst>
              </p:cNvPr>
              <p:cNvSpPr txBox="1"/>
              <p:nvPr/>
            </p:nvSpPr>
            <p:spPr>
              <a:xfrm>
                <a:off x="9818881" y="3534827"/>
                <a:ext cx="333375" cy="28575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AU" sz="700"/>
                  <a:t>X</a:t>
                </a:r>
              </a:p>
            </p:txBody>
          </p:sp>
          <p:sp>
            <p:nvSpPr>
              <p:cNvPr id="37" name="TextBox 37">
                <a:extLst>
                  <a:ext uri="{FF2B5EF4-FFF2-40B4-BE49-F238E27FC236}">
                    <a16:creationId xmlns:a16="http://schemas.microsoft.com/office/drawing/2014/main" id="{00000000-0008-0000-0000-00003C000000}"/>
                  </a:ext>
                </a:extLst>
              </p:cNvPr>
              <p:cNvSpPr txBox="1"/>
              <p:nvPr/>
            </p:nvSpPr>
            <p:spPr>
              <a:xfrm>
                <a:off x="6730060" y="3548434"/>
                <a:ext cx="333375" cy="28575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AU" sz="700"/>
                  <a:t>=</a:t>
                </a:r>
              </a:p>
            </p:txBody>
          </p:sp>
          <p:cxnSp>
            <p:nvCxnSpPr>
              <p:cNvPr id="38" name="Straight Connector 37">
                <a:extLst>
                  <a:ext uri="{FF2B5EF4-FFF2-40B4-BE49-F238E27FC236}">
                    <a16:creationId xmlns:a16="http://schemas.microsoft.com/office/drawing/2014/main" id="{00000000-0008-0000-0000-000036000000}"/>
                  </a:ext>
                </a:extLst>
              </p:cNvPr>
              <p:cNvCxnSpPr/>
              <p:nvPr/>
            </p:nvCxnSpPr>
            <p:spPr>
              <a:xfrm>
                <a:off x="7115596" y="3704212"/>
                <a:ext cx="2635250" cy="0"/>
              </a:xfrm>
              <a:prstGeom prst="line">
                <a:avLst/>
              </a:prstGeom>
            </p:spPr>
            <p:style>
              <a:lnRef idx="2">
                <a:schemeClr val="dk1"/>
              </a:lnRef>
              <a:fillRef idx="0">
                <a:schemeClr val="dk1"/>
              </a:fillRef>
              <a:effectRef idx="1">
                <a:schemeClr val="dk1"/>
              </a:effectRef>
              <a:fontRef idx="minor">
                <a:schemeClr val="tx1"/>
              </a:fontRef>
            </p:style>
          </p:cxnSp>
        </p:grpSp>
      </p:grpSp>
      <p:sp>
        <p:nvSpPr>
          <p:cNvPr id="39" name="Title 1">
            <a:extLst>
              <a:ext uri="{FF2B5EF4-FFF2-40B4-BE49-F238E27FC236}">
                <a16:creationId xmlns:a16="http://schemas.microsoft.com/office/drawing/2014/main" id="{0D80BB0E-AF21-4611-81DC-00C268BD1E27}"/>
              </a:ext>
            </a:extLst>
          </p:cNvPr>
          <p:cNvSpPr txBox="1">
            <a:spLocks/>
          </p:cNvSpPr>
          <p:nvPr/>
        </p:nvSpPr>
        <p:spPr>
          <a:xfrm>
            <a:off x="163039" y="311720"/>
            <a:ext cx="7396636" cy="338554"/>
          </a:xfrm>
          <a:prstGeom prst="rect">
            <a:avLst/>
          </a:prstGeom>
        </p:spPr>
        <p:txBody>
          <a:bodyPr wrap="square" anchor="ctr">
            <a:spAutoFit/>
          </a:bodyPr>
          <a:lstStyle>
            <a:defPPr>
              <a:defRPr lang="en-US"/>
            </a:defPPr>
            <a:lvl1pPr defTabSz="914377">
              <a:defRPr b="1">
                <a:solidFill>
                  <a:prstClr val="black"/>
                </a:solidFill>
                <a:latin typeface="Arial" panose="020B0604020202020204" pitchFamily="34" charset="0"/>
                <a:ea typeface="Times New Roman" panose="02020603050405020304" pitchFamily="18" charset="0"/>
              </a:defRPr>
            </a:lvl1pPr>
          </a:lstStyle>
          <a:p>
            <a:pPr lvl="0"/>
            <a:r>
              <a:rPr lang="id-ID" sz="1600" dirty="0"/>
              <a:t>Lanjutan... (</a:t>
            </a:r>
            <a:r>
              <a:rPr lang="en-US" sz="1600" dirty="0"/>
              <a:t>KAMUS INDIKATOR KINERJA </a:t>
            </a:r>
            <a:r>
              <a:rPr lang="id-ID" sz="1600" dirty="0"/>
              <a:t>KEGIATAN BTP)</a:t>
            </a:r>
            <a:endParaRPr lang="en-ID" sz="1600" dirty="0"/>
          </a:p>
        </p:txBody>
      </p:sp>
      <p:sp>
        <p:nvSpPr>
          <p:cNvPr id="40" name="Slide Number Placeholder 2">
            <a:extLst>
              <a:ext uri="{FF2B5EF4-FFF2-40B4-BE49-F238E27FC236}">
                <a16:creationId xmlns:a16="http://schemas.microsoft.com/office/drawing/2014/main" id="{C86D0532-AFAF-4660-91AF-81BE8D06EC4C}"/>
              </a:ext>
            </a:extLst>
          </p:cNvPr>
          <p:cNvSpPr>
            <a:spLocks noGrp="1"/>
          </p:cNvSpPr>
          <p:nvPr/>
        </p:nvSpPr>
        <p:spPr>
          <a:xfrm>
            <a:off x="7113276" y="5006975"/>
            <a:ext cx="446405" cy="251460"/>
          </a:xfrm>
          <a:prstGeom prst="rect">
            <a:avLst/>
          </a:prstGeom>
          <a:solidFill>
            <a:srgbClr val="F9BE19"/>
          </a:solidFill>
        </p:spPr>
        <p:txBody>
          <a:bodyPr vert="horz" lIns="91365" tIns="45684" rIns="91365" bIns="45684"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32">
              <a:defRPr/>
            </a:pPr>
            <a:fld id="{05502A5B-6024-440D-A5A9-5A109256076E}" type="slidenum">
              <a:rPr lang="en-US" b="1">
                <a:solidFill>
                  <a:schemeClr val="tx1"/>
                </a:solidFill>
                <a:latin typeface="Calibri" panose="020F0502020204030204"/>
              </a:rPr>
              <a:pPr defTabSz="913632">
                <a:defRPr/>
              </a:pPr>
              <a:t>54</a:t>
            </a:fld>
            <a:endParaRPr lang="en-US" b="1">
              <a:solidFill>
                <a:schemeClr val="tx1"/>
              </a:solidFill>
              <a:latin typeface="Calibri" panose="020F0502020204030204"/>
            </a:endParaRPr>
          </a:p>
        </p:txBody>
      </p:sp>
    </p:spTree>
    <p:extLst>
      <p:ext uri="{BB962C8B-B14F-4D97-AF65-F5344CB8AC3E}">
        <p14:creationId xmlns:p14="http://schemas.microsoft.com/office/powerpoint/2010/main" val="1276449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84604" y="1120204"/>
          <a:ext cx="6940069" cy="3331528"/>
        </p:xfrm>
        <a:graphic>
          <a:graphicData uri="http://schemas.openxmlformats.org/drawingml/2006/table">
            <a:tbl>
              <a:tblPr firstRow="1" firstCol="1" bandRow="1">
                <a:tableStyleId>{6E25E649-3F16-4E02-A733-19D2CDBF48F0}</a:tableStyleId>
              </a:tblPr>
              <a:tblGrid>
                <a:gridCol w="332794">
                  <a:extLst>
                    <a:ext uri="{9D8B030D-6E8A-4147-A177-3AD203B41FA5}">
                      <a16:colId xmlns:a16="http://schemas.microsoft.com/office/drawing/2014/main" val="20000"/>
                    </a:ext>
                  </a:extLst>
                </a:gridCol>
                <a:gridCol w="1138416">
                  <a:extLst>
                    <a:ext uri="{9D8B030D-6E8A-4147-A177-3AD203B41FA5}">
                      <a16:colId xmlns:a16="http://schemas.microsoft.com/office/drawing/2014/main" val="20001"/>
                    </a:ext>
                  </a:extLst>
                </a:gridCol>
                <a:gridCol w="1361634">
                  <a:extLst>
                    <a:ext uri="{9D8B030D-6E8A-4147-A177-3AD203B41FA5}">
                      <a16:colId xmlns:a16="http://schemas.microsoft.com/office/drawing/2014/main" val="20002"/>
                    </a:ext>
                  </a:extLst>
                </a:gridCol>
                <a:gridCol w="4107225">
                  <a:extLst>
                    <a:ext uri="{9D8B030D-6E8A-4147-A177-3AD203B41FA5}">
                      <a16:colId xmlns:a16="http://schemas.microsoft.com/office/drawing/2014/main" val="20003"/>
                    </a:ext>
                  </a:extLst>
                </a:gridCol>
              </a:tblGrid>
              <a:tr h="241058">
                <a:tc>
                  <a:txBody>
                    <a:bodyPr/>
                    <a:lstStyle/>
                    <a:p>
                      <a:pPr algn="ctr">
                        <a:lnSpc>
                          <a:spcPct val="107000"/>
                        </a:lnSpc>
                        <a:spcAft>
                          <a:spcPts val="0"/>
                        </a:spcAft>
                      </a:pPr>
                      <a:r>
                        <a:rPr lang="en-ID" sz="800" dirty="0">
                          <a:effectLst/>
                        </a:rPr>
                        <a:t>NO</a:t>
                      </a:r>
                      <a:endParaRPr lang="en-US" sz="800" dirty="0">
                        <a:effectLst/>
                        <a:latin typeface="Calibri"/>
                        <a:ea typeface="Calibri"/>
                        <a:cs typeface="Times New Roman"/>
                      </a:endParaRPr>
                    </a:p>
                  </a:txBody>
                  <a:tcPr marL="25227" marR="252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n-ID" sz="800" dirty="0">
                          <a:effectLst/>
                        </a:rPr>
                        <a:t>SASARAN KEGIATAN</a:t>
                      </a:r>
                      <a:endParaRPr lang="en-US" sz="800" dirty="0">
                        <a:effectLst/>
                        <a:latin typeface="Calibri"/>
                        <a:ea typeface="Calibri"/>
                        <a:cs typeface="Times New Roman"/>
                      </a:endParaRPr>
                    </a:p>
                  </a:txBody>
                  <a:tcPr marL="25227" marR="252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n-ID" sz="800" dirty="0">
                          <a:effectLst/>
                        </a:rPr>
                        <a:t>INDIKATOR </a:t>
                      </a:r>
                    </a:p>
                    <a:p>
                      <a:pPr algn="ctr">
                        <a:lnSpc>
                          <a:spcPct val="107000"/>
                        </a:lnSpc>
                        <a:spcAft>
                          <a:spcPts val="0"/>
                        </a:spcAft>
                      </a:pPr>
                      <a:r>
                        <a:rPr lang="en-ID" sz="800" dirty="0">
                          <a:effectLst/>
                        </a:rPr>
                        <a:t>KINERJA KEGIATAN</a:t>
                      </a:r>
                      <a:endParaRPr lang="en-US" sz="800" dirty="0">
                        <a:effectLst/>
                        <a:latin typeface="Calibri"/>
                        <a:ea typeface="Calibri"/>
                        <a:cs typeface="Times New Roman"/>
                      </a:endParaRPr>
                    </a:p>
                  </a:txBody>
                  <a:tcPr marL="25227" marR="252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n-ID" sz="800" dirty="0">
                          <a:effectLst/>
                        </a:rPr>
                        <a:t>TATA CARA PERHITUNGAN</a:t>
                      </a:r>
                      <a:endParaRPr lang="en-US" sz="800" dirty="0">
                        <a:effectLst/>
                        <a:latin typeface="Calibri"/>
                        <a:ea typeface="Calibri"/>
                        <a:cs typeface="Times New Roman"/>
                      </a:endParaRPr>
                    </a:p>
                  </a:txBody>
                  <a:tcPr marL="25227" marR="252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991663">
                <a:tc>
                  <a:txBody>
                    <a:bodyPr/>
                    <a:lstStyle/>
                    <a:p>
                      <a:pPr algn="ctr">
                        <a:lnSpc>
                          <a:spcPct val="115000"/>
                        </a:lnSpc>
                        <a:spcAft>
                          <a:spcPts val="0"/>
                        </a:spcAft>
                        <a:tabLst>
                          <a:tab pos="4229100" algn="l"/>
                          <a:tab pos="4457700" algn="l"/>
                        </a:tabLst>
                      </a:pPr>
                      <a:r>
                        <a:rPr lang="en-ID" sz="800" dirty="0">
                          <a:solidFill>
                            <a:schemeClr val="tx1"/>
                          </a:solidFill>
                          <a:effectLst/>
                        </a:rPr>
                        <a:t>3.</a:t>
                      </a:r>
                      <a:endParaRPr lang="en-US" sz="800" dirty="0">
                        <a:solidFill>
                          <a:schemeClr val="tx1"/>
                        </a:solidFill>
                        <a:effectLst/>
                        <a:latin typeface="Calibri"/>
                        <a:ea typeface="Calibri"/>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7000"/>
                        </a:lnSpc>
                        <a:spcAft>
                          <a:spcPts val="0"/>
                        </a:spcAft>
                      </a:pPr>
                      <a:r>
                        <a:rPr lang="en-US" sz="800" dirty="0" err="1">
                          <a:solidFill>
                            <a:schemeClr val="tx1"/>
                          </a:solidFill>
                          <a:effectLst/>
                          <a:latin typeface="+mn-lt"/>
                          <a:ea typeface="Calibri"/>
                          <a:cs typeface="Times New Roman"/>
                        </a:rPr>
                        <a:t>Meningkatnya</a:t>
                      </a:r>
                      <a:r>
                        <a:rPr lang="en-US" sz="800" dirty="0">
                          <a:solidFill>
                            <a:schemeClr val="tx1"/>
                          </a:solidFill>
                          <a:effectLst/>
                          <a:latin typeface="+mn-lt"/>
                          <a:ea typeface="Calibri"/>
                          <a:cs typeface="Times New Roman"/>
                        </a:rPr>
                        <a:t> KINERJA PELAYANAN </a:t>
                      </a:r>
                      <a:r>
                        <a:rPr lang="en-US" sz="800" dirty="0" err="1">
                          <a:solidFill>
                            <a:schemeClr val="tx1"/>
                          </a:solidFill>
                          <a:effectLst/>
                          <a:latin typeface="+mn-lt"/>
                          <a:ea typeface="Calibri"/>
                          <a:cs typeface="Times New Roman"/>
                        </a:rPr>
                        <a:t>lalu</a:t>
                      </a:r>
                      <a:r>
                        <a:rPr lang="en-US" sz="800" dirty="0">
                          <a:solidFill>
                            <a:schemeClr val="tx1"/>
                          </a:solidFill>
                          <a:effectLst/>
                          <a:latin typeface="+mn-lt"/>
                          <a:ea typeface="Calibri"/>
                          <a:cs typeface="Times New Roman"/>
                        </a:rPr>
                        <a:t> </a:t>
                      </a:r>
                      <a:r>
                        <a:rPr lang="en-US" sz="800" dirty="0" err="1">
                          <a:solidFill>
                            <a:schemeClr val="tx1"/>
                          </a:solidFill>
                          <a:effectLst/>
                          <a:latin typeface="+mn-lt"/>
                          <a:ea typeface="Calibri"/>
                          <a:cs typeface="Times New Roman"/>
                        </a:rPr>
                        <a:t>lintas</a:t>
                      </a:r>
                      <a:r>
                        <a:rPr lang="en-US" sz="800" dirty="0">
                          <a:solidFill>
                            <a:schemeClr val="tx1"/>
                          </a:solidFill>
                          <a:effectLst/>
                          <a:latin typeface="+mn-lt"/>
                          <a:ea typeface="Calibri"/>
                          <a:cs typeface="Times New Roman"/>
                        </a:rPr>
                        <a:t> </a:t>
                      </a:r>
                      <a:r>
                        <a:rPr lang="en-US" sz="800" dirty="0" err="1">
                          <a:solidFill>
                            <a:schemeClr val="tx1"/>
                          </a:solidFill>
                          <a:effectLst/>
                          <a:latin typeface="+mn-lt"/>
                          <a:ea typeface="Calibri"/>
                          <a:cs typeface="Times New Roman"/>
                        </a:rPr>
                        <a:t>dan</a:t>
                      </a:r>
                      <a:r>
                        <a:rPr lang="en-US" sz="800" dirty="0">
                          <a:solidFill>
                            <a:schemeClr val="tx1"/>
                          </a:solidFill>
                          <a:effectLst/>
                          <a:latin typeface="+mn-lt"/>
                          <a:ea typeface="Calibri"/>
                          <a:cs typeface="Times New Roman"/>
                        </a:rPr>
                        <a:t> </a:t>
                      </a:r>
                      <a:r>
                        <a:rPr lang="en-US" sz="800" dirty="0" err="1">
                          <a:solidFill>
                            <a:schemeClr val="tx1"/>
                          </a:solidFill>
                          <a:effectLst/>
                          <a:latin typeface="+mn-lt"/>
                          <a:ea typeface="Calibri"/>
                          <a:cs typeface="Times New Roman"/>
                        </a:rPr>
                        <a:t>angkutan</a:t>
                      </a:r>
                      <a:r>
                        <a:rPr lang="en-US" sz="800" dirty="0">
                          <a:solidFill>
                            <a:schemeClr val="tx1"/>
                          </a:solidFill>
                          <a:effectLst/>
                          <a:latin typeface="+mn-lt"/>
                          <a:ea typeface="Calibri"/>
                          <a:cs typeface="Times New Roman"/>
                        </a:rPr>
                        <a:t> </a:t>
                      </a:r>
                      <a:r>
                        <a:rPr lang="en-US" sz="800" dirty="0" err="1">
                          <a:solidFill>
                            <a:schemeClr val="tx1"/>
                          </a:solidFill>
                          <a:effectLst/>
                          <a:latin typeface="+mn-lt"/>
                          <a:ea typeface="Calibri"/>
                          <a:cs typeface="Times New Roman"/>
                        </a:rPr>
                        <a:t>kereta</a:t>
                      </a:r>
                      <a:r>
                        <a:rPr lang="en-US" sz="800" dirty="0">
                          <a:solidFill>
                            <a:schemeClr val="tx1"/>
                          </a:solidFill>
                          <a:effectLst/>
                          <a:latin typeface="+mn-lt"/>
                          <a:ea typeface="Calibri"/>
                          <a:cs typeface="Times New Roman"/>
                        </a:rPr>
                        <a:t> </a:t>
                      </a:r>
                      <a:r>
                        <a:rPr lang="en-US" sz="800" dirty="0" err="1">
                          <a:solidFill>
                            <a:schemeClr val="tx1"/>
                          </a:solidFill>
                          <a:effectLst/>
                          <a:latin typeface="+mn-lt"/>
                          <a:ea typeface="Calibri"/>
                          <a:cs typeface="Times New Roman"/>
                        </a:rPr>
                        <a:t>api</a:t>
                      </a:r>
                      <a:r>
                        <a:rPr lang="en-US" sz="800" dirty="0">
                          <a:solidFill>
                            <a:schemeClr val="tx1"/>
                          </a:solidFill>
                          <a:effectLst/>
                          <a:latin typeface="+mn-lt"/>
                          <a:ea typeface="Calibri"/>
                          <a:cs typeface="Times New Roman"/>
                        </a:rPr>
                        <a:t> di </a:t>
                      </a:r>
                      <a:r>
                        <a:rPr lang="en-US" sz="800" dirty="0" err="1">
                          <a:solidFill>
                            <a:schemeClr val="tx1"/>
                          </a:solidFill>
                          <a:effectLst/>
                          <a:latin typeface="+mn-lt"/>
                          <a:ea typeface="Calibri"/>
                          <a:cs typeface="Times New Roman"/>
                        </a:rPr>
                        <a:t>wilayah</a:t>
                      </a:r>
                      <a:r>
                        <a:rPr lang="en-US" sz="800" dirty="0">
                          <a:solidFill>
                            <a:schemeClr val="tx1"/>
                          </a:solidFill>
                          <a:effectLst/>
                          <a:latin typeface="+mn-lt"/>
                          <a:ea typeface="Calibri"/>
                          <a:cs typeface="Times New Roman"/>
                        </a:rPr>
                        <a:t> </a:t>
                      </a:r>
                      <a:r>
                        <a:rPr lang="en-US" sz="800" dirty="0" err="1">
                          <a:solidFill>
                            <a:schemeClr val="tx1"/>
                          </a:solidFill>
                          <a:effectLst/>
                          <a:latin typeface="+mn-lt"/>
                          <a:ea typeface="Calibri"/>
                          <a:cs typeface="Times New Roman"/>
                        </a:rPr>
                        <a:t>Balai</a:t>
                      </a:r>
                      <a:r>
                        <a:rPr lang="en-US" sz="800" dirty="0">
                          <a:solidFill>
                            <a:schemeClr val="tx1"/>
                          </a:solidFill>
                          <a:effectLst/>
                          <a:latin typeface="+mn-lt"/>
                          <a:ea typeface="Calibri"/>
                          <a:cs typeface="Times New Roman"/>
                        </a:rPr>
                        <a:t> </a:t>
                      </a:r>
                      <a:r>
                        <a:rPr lang="en-US" sz="800" dirty="0" err="1">
                          <a:solidFill>
                            <a:schemeClr val="tx1"/>
                          </a:solidFill>
                          <a:effectLst/>
                          <a:latin typeface="+mn-lt"/>
                          <a:ea typeface="Calibri"/>
                          <a:cs typeface="Times New Roman"/>
                        </a:rPr>
                        <a:t>Teknik</a:t>
                      </a:r>
                      <a:endParaRPr lang="en-US" sz="800" dirty="0">
                        <a:solidFill>
                          <a:schemeClr val="tx1"/>
                        </a:solidFill>
                        <a:effectLst/>
                        <a:latin typeface="Calibri"/>
                        <a:ea typeface="Calibri"/>
                        <a:cs typeface="Times New Roman"/>
                      </a:endParaRPr>
                    </a:p>
                  </a:txBody>
                  <a:tcPr marL="42523" marR="4252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pPr>
                      <a:r>
                        <a:rPr lang="sv-SE" sz="800" dirty="0">
                          <a:solidFill>
                            <a:schemeClr val="tx1"/>
                          </a:solidFill>
                          <a:effectLst/>
                          <a:latin typeface="+mn-lt"/>
                          <a:ea typeface="Times New Roman"/>
                          <a:cs typeface="Times New Roman"/>
                        </a:rPr>
                        <a:t>Pemenuhan target angkutan KA di wilayah kerja Balai Teknik Perkeretaapian</a:t>
                      </a:r>
                      <a:endParaRPr lang="en-US" sz="800" dirty="0">
                        <a:solidFill>
                          <a:schemeClr val="tx1"/>
                        </a:solidFill>
                        <a:effectLst/>
                        <a:latin typeface="Calibri"/>
                        <a:ea typeface="Times New Roman"/>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15000"/>
                        </a:lnSpc>
                        <a:spcAft>
                          <a:spcPts val="0"/>
                        </a:spcAft>
                      </a:pPr>
                      <a:r>
                        <a:rPr lang="en-US" sz="800" dirty="0" err="1">
                          <a:solidFill>
                            <a:schemeClr val="tx1"/>
                          </a:solidFill>
                          <a:effectLst/>
                          <a:latin typeface="+mn-lt"/>
                          <a:ea typeface="Times New Roman"/>
                          <a:cs typeface="Times New Roman"/>
                        </a:rPr>
                        <a:t>Penjumlahan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antara</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pemenuhan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angkutan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penumpang</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dan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pemenuhan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angkutan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barang</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dengan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bobot</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masing-masing</a:t>
                      </a:r>
                      <a:r>
                        <a:rPr lang="en-US" sz="800" dirty="0">
                          <a:solidFill>
                            <a:schemeClr val="tx1"/>
                          </a:solidFill>
                          <a:effectLst/>
                          <a:latin typeface="+mn-lt"/>
                          <a:ea typeface="Times New Roman"/>
                          <a:cs typeface="Times New Roman"/>
                        </a:rPr>
                        <a:t> 50%</a:t>
                      </a:r>
                    </a:p>
                    <a:p>
                      <a:pPr algn="just">
                        <a:lnSpc>
                          <a:spcPct val="115000"/>
                        </a:lnSpc>
                        <a:spcAft>
                          <a:spcPts val="0"/>
                        </a:spcAft>
                      </a:pPr>
                      <a:endParaRPr lang="en-US" sz="800" dirty="0">
                        <a:solidFill>
                          <a:schemeClr val="tx1"/>
                        </a:solidFill>
                        <a:effectLst/>
                        <a:latin typeface="+mn-lt"/>
                        <a:ea typeface="Times New Roman"/>
                        <a:cs typeface="Times New Roman"/>
                      </a:endParaRPr>
                    </a:p>
                    <a:p>
                      <a:pPr algn="just">
                        <a:lnSpc>
                          <a:spcPct val="115000"/>
                        </a:lnSpc>
                        <a:spcAft>
                          <a:spcPts val="0"/>
                        </a:spcAft>
                      </a:pPr>
                      <a:endParaRPr lang="en-US" sz="800" dirty="0">
                        <a:solidFill>
                          <a:schemeClr val="tx1"/>
                        </a:solidFill>
                        <a:effectLst/>
                        <a:latin typeface="+mn-lt"/>
                        <a:ea typeface="Times New Roman"/>
                        <a:cs typeface="Times New Roman"/>
                      </a:endParaRPr>
                    </a:p>
                    <a:p>
                      <a:pPr algn="just">
                        <a:lnSpc>
                          <a:spcPct val="115000"/>
                        </a:lnSpc>
                        <a:spcAft>
                          <a:spcPts val="0"/>
                        </a:spcAft>
                      </a:pPr>
                      <a:endParaRPr lang="en-US" sz="800" dirty="0">
                        <a:solidFill>
                          <a:schemeClr val="tx1"/>
                        </a:solidFill>
                        <a:effectLst/>
                        <a:latin typeface="+mn-lt"/>
                        <a:ea typeface="Times New Roman"/>
                        <a:cs typeface="Times New Roman"/>
                      </a:endParaRPr>
                    </a:p>
                    <a:p>
                      <a:pPr algn="just">
                        <a:lnSpc>
                          <a:spcPct val="115000"/>
                        </a:lnSpc>
                        <a:spcAft>
                          <a:spcPts val="0"/>
                        </a:spcAft>
                      </a:pPr>
                      <a:r>
                        <a:rPr lang="en-US" sz="800" dirty="0" err="1">
                          <a:solidFill>
                            <a:schemeClr val="tx1"/>
                          </a:solidFill>
                          <a:effectLst/>
                          <a:latin typeface="+mn-lt"/>
                          <a:ea typeface="Times New Roman"/>
                          <a:cs typeface="Times New Roman"/>
                        </a:rPr>
                        <a:t>Pemenuhan</a:t>
                      </a:r>
                      <a:r>
                        <a:rPr lang="en-US" sz="800" dirty="0">
                          <a:solidFill>
                            <a:schemeClr val="tx1"/>
                          </a:solidFill>
                          <a:effectLst/>
                          <a:latin typeface="+mn-lt"/>
                          <a:ea typeface="Times New Roman"/>
                          <a:cs typeface="Times New Roman"/>
                        </a:rPr>
                        <a:t> target </a:t>
                      </a:r>
                      <a:r>
                        <a:rPr lang="en-US" sz="800" dirty="0" err="1">
                          <a:solidFill>
                            <a:schemeClr val="tx1"/>
                          </a:solidFill>
                          <a:effectLst/>
                          <a:latin typeface="+mn-lt"/>
                          <a:ea typeface="Times New Roman"/>
                          <a:cs typeface="Times New Roman"/>
                        </a:rPr>
                        <a:t>angkutan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penumpang</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diperoleh</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dari</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perbandingan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antara</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jumlah</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akumulatif</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realisasi</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Angkutan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Penumpang</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kereta</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api</a:t>
                      </a:r>
                      <a:r>
                        <a:rPr lang="en-US" sz="800" dirty="0">
                          <a:solidFill>
                            <a:schemeClr val="tx1"/>
                          </a:solidFill>
                          <a:effectLst/>
                          <a:latin typeface="+mn-lt"/>
                          <a:ea typeface="Times New Roman"/>
                          <a:cs typeface="Times New Roman"/>
                        </a:rPr>
                        <a:t> pada </a:t>
                      </a:r>
                      <a:r>
                        <a:rPr lang="en-US" sz="800" dirty="0" err="1">
                          <a:solidFill>
                            <a:schemeClr val="tx1"/>
                          </a:solidFill>
                          <a:effectLst/>
                          <a:latin typeface="+mn-lt"/>
                          <a:ea typeface="Times New Roman"/>
                          <a:cs typeface="Times New Roman"/>
                        </a:rPr>
                        <a:t>tahun</a:t>
                      </a:r>
                      <a:r>
                        <a:rPr lang="en-US" sz="800" dirty="0">
                          <a:solidFill>
                            <a:schemeClr val="tx1"/>
                          </a:solidFill>
                          <a:effectLst/>
                          <a:latin typeface="+mn-lt"/>
                          <a:ea typeface="Times New Roman"/>
                          <a:cs typeface="Times New Roman"/>
                        </a:rPr>
                        <a:t> 2020 </a:t>
                      </a:r>
                      <a:r>
                        <a:rPr lang="en-US" sz="800" dirty="0" err="1">
                          <a:solidFill>
                            <a:schemeClr val="tx1"/>
                          </a:solidFill>
                          <a:effectLst/>
                          <a:latin typeface="+mn-lt"/>
                          <a:ea typeface="Times New Roman"/>
                          <a:cs typeface="Times New Roman"/>
                        </a:rPr>
                        <a:t>s.d</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tahun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berjalan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dengan</a:t>
                      </a:r>
                      <a:r>
                        <a:rPr lang="en-US" sz="800" dirty="0">
                          <a:solidFill>
                            <a:schemeClr val="tx1"/>
                          </a:solidFill>
                          <a:effectLst/>
                          <a:latin typeface="+mn-lt"/>
                          <a:ea typeface="Times New Roman"/>
                          <a:cs typeface="Times New Roman"/>
                        </a:rPr>
                        <a:t> Target </a:t>
                      </a:r>
                      <a:r>
                        <a:rPr lang="en-US" sz="800" dirty="0" err="1">
                          <a:solidFill>
                            <a:schemeClr val="tx1"/>
                          </a:solidFill>
                          <a:effectLst/>
                          <a:latin typeface="+mn-lt"/>
                          <a:ea typeface="Times New Roman"/>
                          <a:cs typeface="Times New Roman"/>
                        </a:rPr>
                        <a:t>Pemenuhan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Angkutan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Penumpang</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Kereta</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Api</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s.d</a:t>
                      </a:r>
                      <a:r>
                        <a:rPr lang="en-US" sz="800" dirty="0">
                          <a:solidFill>
                            <a:schemeClr val="tx1"/>
                          </a:solidFill>
                          <a:effectLst/>
                          <a:latin typeface="+mn-lt"/>
                          <a:ea typeface="Times New Roman"/>
                          <a:cs typeface="Times New Roman"/>
                        </a:rPr>
                        <a:t> 2024</a:t>
                      </a:r>
                    </a:p>
                    <a:p>
                      <a:pPr algn="just">
                        <a:lnSpc>
                          <a:spcPct val="115000"/>
                        </a:lnSpc>
                        <a:spcAft>
                          <a:spcPts val="0"/>
                        </a:spcAft>
                      </a:pPr>
                      <a:endParaRPr lang="en-US" sz="800" dirty="0">
                        <a:solidFill>
                          <a:schemeClr val="tx1"/>
                        </a:solidFill>
                        <a:effectLst/>
                        <a:latin typeface="+mn-lt"/>
                        <a:ea typeface="Times New Roman"/>
                        <a:cs typeface="Times New Roman"/>
                      </a:endParaRPr>
                    </a:p>
                    <a:p>
                      <a:pPr algn="just">
                        <a:lnSpc>
                          <a:spcPct val="115000"/>
                        </a:lnSpc>
                        <a:spcAft>
                          <a:spcPts val="0"/>
                        </a:spcAft>
                      </a:pPr>
                      <a:endParaRPr lang="en-US" sz="800" dirty="0">
                        <a:solidFill>
                          <a:schemeClr val="tx1"/>
                        </a:solidFill>
                        <a:effectLst/>
                        <a:latin typeface="+mn-lt"/>
                        <a:ea typeface="Times New Roman"/>
                        <a:cs typeface="Times New Roman"/>
                      </a:endParaRPr>
                    </a:p>
                    <a:p>
                      <a:pPr algn="just">
                        <a:lnSpc>
                          <a:spcPct val="115000"/>
                        </a:lnSpc>
                        <a:spcAft>
                          <a:spcPts val="0"/>
                        </a:spcAft>
                      </a:pPr>
                      <a:endParaRPr lang="en-US" sz="800" dirty="0">
                        <a:solidFill>
                          <a:schemeClr val="tx1"/>
                        </a:solidFill>
                        <a:effectLst/>
                        <a:latin typeface="+mn-lt"/>
                        <a:ea typeface="Times New Roman"/>
                        <a:cs typeface="Times New Roman"/>
                      </a:endParaRPr>
                    </a:p>
                    <a:p>
                      <a:pPr algn="just">
                        <a:lnSpc>
                          <a:spcPct val="115000"/>
                        </a:lnSpc>
                        <a:spcAft>
                          <a:spcPts val="0"/>
                        </a:spcAft>
                      </a:pPr>
                      <a:endParaRPr lang="en-US" sz="800" dirty="0">
                        <a:solidFill>
                          <a:schemeClr val="tx1"/>
                        </a:solidFill>
                        <a:effectLst/>
                        <a:latin typeface="+mn-lt"/>
                        <a:ea typeface="Times New Roman"/>
                        <a:cs typeface="Times New Roman"/>
                      </a:endParaRPr>
                    </a:p>
                    <a:p>
                      <a:pPr algn="just">
                        <a:lnSpc>
                          <a:spcPct val="115000"/>
                        </a:lnSpc>
                        <a:spcAft>
                          <a:spcPts val="0"/>
                        </a:spcAft>
                      </a:pPr>
                      <a:r>
                        <a:rPr lang="en-US" sz="800" dirty="0" err="1">
                          <a:solidFill>
                            <a:schemeClr val="tx1"/>
                          </a:solidFill>
                          <a:effectLst/>
                          <a:latin typeface="+mn-lt"/>
                          <a:ea typeface="Times New Roman"/>
                          <a:cs typeface="Times New Roman"/>
                        </a:rPr>
                        <a:t>Pemenuhan</a:t>
                      </a:r>
                      <a:r>
                        <a:rPr lang="en-US" sz="800" dirty="0">
                          <a:solidFill>
                            <a:schemeClr val="tx1"/>
                          </a:solidFill>
                          <a:effectLst/>
                          <a:latin typeface="+mn-lt"/>
                          <a:ea typeface="Times New Roman"/>
                          <a:cs typeface="Times New Roman"/>
                        </a:rPr>
                        <a:t> target </a:t>
                      </a:r>
                      <a:r>
                        <a:rPr lang="en-US" sz="800" dirty="0" err="1">
                          <a:solidFill>
                            <a:schemeClr val="tx1"/>
                          </a:solidFill>
                          <a:effectLst/>
                          <a:latin typeface="+mn-lt"/>
                          <a:ea typeface="Times New Roman"/>
                          <a:cs typeface="Times New Roman"/>
                        </a:rPr>
                        <a:t>angkutan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barang</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diperoleh</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dari</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perbandingan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antara</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jumlah</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akumulatif</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realisasi</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Angkutan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Barang</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Kereta</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Api</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pada</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tahun</a:t>
                      </a:r>
                      <a:r>
                        <a:rPr lang="en-US" sz="800" dirty="0">
                          <a:solidFill>
                            <a:schemeClr val="tx1"/>
                          </a:solidFill>
                          <a:effectLst/>
                          <a:latin typeface="+mn-lt"/>
                          <a:ea typeface="Times New Roman"/>
                          <a:cs typeface="Times New Roman"/>
                        </a:rPr>
                        <a:t> 2020 </a:t>
                      </a:r>
                      <a:r>
                        <a:rPr lang="en-US" sz="800" dirty="0" err="1">
                          <a:solidFill>
                            <a:schemeClr val="tx1"/>
                          </a:solidFill>
                          <a:effectLst/>
                          <a:latin typeface="+mn-lt"/>
                          <a:ea typeface="Times New Roman"/>
                          <a:cs typeface="Times New Roman"/>
                        </a:rPr>
                        <a:t>s.d</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tahun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berjalan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dengan</a:t>
                      </a:r>
                      <a:r>
                        <a:rPr lang="en-US" sz="800" dirty="0">
                          <a:solidFill>
                            <a:schemeClr val="tx1"/>
                          </a:solidFill>
                          <a:effectLst/>
                          <a:latin typeface="+mn-lt"/>
                          <a:ea typeface="Times New Roman"/>
                          <a:cs typeface="Times New Roman"/>
                        </a:rPr>
                        <a:t> Target </a:t>
                      </a:r>
                      <a:r>
                        <a:rPr lang="en-US" sz="800" dirty="0" err="1">
                          <a:solidFill>
                            <a:schemeClr val="tx1"/>
                          </a:solidFill>
                          <a:effectLst/>
                          <a:latin typeface="+mn-lt"/>
                          <a:ea typeface="Times New Roman"/>
                          <a:cs typeface="Times New Roman"/>
                        </a:rPr>
                        <a:t>Pemenuhan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Angkutan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Barang</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Kereta</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Api</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s.d</a:t>
                      </a:r>
                      <a:r>
                        <a:rPr lang="en-US" sz="800" dirty="0">
                          <a:solidFill>
                            <a:schemeClr val="tx1"/>
                          </a:solidFill>
                          <a:effectLst/>
                          <a:latin typeface="+mn-lt"/>
                          <a:ea typeface="Times New Roman"/>
                          <a:cs typeface="Times New Roman"/>
                        </a:rPr>
                        <a:t> 2024</a:t>
                      </a:r>
                    </a:p>
                    <a:p>
                      <a:pPr algn="just">
                        <a:lnSpc>
                          <a:spcPct val="115000"/>
                        </a:lnSpc>
                        <a:spcAft>
                          <a:spcPts val="0"/>
                        </a:spcAft>
                      </a:pPr>
                      <a:endParaRPr lang="en-US" sz="800" dirty="0">
                        <a:solidFill>
                          <a:schemeClr val="tx1"/>
                        </a:solidFill>
                        <a:effectLst/>
                        <a:latin typeface="+mn-lt"/>
                        <a:ea typeface="Times New Roman"/>
                        <a:cs typeface="Times New Roman"/>
                      </a:endParaRPr>
                    </a:p>
                    <a:p>
                      <a:pPr algn="just">
                        <a:lnSpc>
                          <a:spcPct val="115000"/>
                        </a:lnSpc>
                        <a:spcAft>
                          <a:spcPts val="0"/>
                        </a:spcAft>
                      </a:pPr>
                      <a:endParaRPr lang="en-US" sz="800" dirty="0">
                        <a:solidFill>
                          <a:schemeClr val="tx1"/>
                        </a:solidFill>
                        <a:effectLst/>
                        <a:latin typeface="+mn-lt"/>
                        <a:ea typeface="Times New Roman"/>
                        <a:cs typeface="Times New Roman"/>
                      </a:endParaRPr>
                    </a:p>
                    <a:p>
                      <a:pPr algn="just">
                        <a:lnSpc>
                          <a:spcPct val="115000"/>
                        </a:lnSpc>
                        <a:spcAft>
                          <a:spcPts val="0"/>
                        </a:spcAft>
                      </a:pPr>
                      <a:endParaRPr lang="en-US" sz="800" dirty="0">
                        <a:solidFill>
                          <a:schemeClr val="tx1"/>
                        </a:solidFill>
                        <a:effectLst/>
                        <a:latin typeface="+mn-lt"/>
                        <a:ea typeface="Times New Roman"/>
                        <a:cs typeface="Times New Roman"/>
                      </a:endParaRPr>
                    </a:p>
                    <a:p>
                      <a:pPr algn="just">
                        <a:lnSpc>
                          <a:spcPct val="115000"/>
                        </a:lnSpc>
                        <a:spcAft>
                          <a:spcPts val="0"/>
                        </a:spcAft>
                      </a:pPr>
                      <a:endParaRPr lang="en-US" sz="800" dirty="0">
                        <a:solidFill>
                          <a:schemeClr val="tx1"/>
                        </a:solidFill>
                        <a:effectLst/>
                        <a:latin typeface="+mn-lt"/>
                        <a:ea typeface="Times New Roman"/>
                        <a:cs typeface="Times New Roman"/>
                      </a:endParaRPr>
                    </a:p>
                    <a:p>
                      <a:pPr algn="just">
                        <a:lnSpc>
                          <a:spcPct val="115000"/>
                        </a:lnSpc>
                        <a:spcAft>
                          <a:spcPts val="0"/>
                        </a:spcAft>
                      </a:pPr>
                      <a:endParaRPr lang="en-US" sz="800" dirty="0">
                        <a:solidFill>
                          <a:schemeClr val="tx1"/>
                        </a:solidFill>
                        <a:effectLst/>
                        <a:latin typeface="+mn-lt"/>
                        <a:ea typeface="Times New Roman"/>
                        <a:cs typeface="Times New Roman"/>
                      </a:endParaRPr>
                    </a:p>
                    <a:p>
                      <a:pPr algn="just">
                        <a:lnSpc>
                          <a:spcPct val="115000"/>
                        </a:lnSpc>
                        <a:spcAft>
                          <a:spcPts val="0"/>
                        </a:spcAft>
                      </a:pPr>
                      <a:endParaRPr lang="en-US" sz="800" dirty="0">
                        <a:solidFill>
                          <a:schemeClr val="tx1"/>
                        </a:solidFill>
                        <a:effectLst/>
                        <a:latin typeface="+mn-lt"/>
                        <a:ea typeface="Times New Roman"/>
                        <a:cs typeface="Times New Roman"/>
                      </a:endParaRPr>
                    </a:p>
                    <a:p>
                      <a:pPr algn="just">
                        <a:lnSpc>
                          <a:spcPct val="115000"/>
                        </a:lnSpc>
                        <a:spcAft>
                          <a:spcPts val="0"/>
                        </a:spcAft>
                      </a:pPr>
                      <a:endParaRPr lang="en-US" sz="800" dirty="0">
                        <a:solidFill>
                          <a:schemeClr val="tx1"/>
                        </a:solidFill>
                        <a:effectLst/>
                        <a:latin typeface="+mn-lt"/>
                        <a:ea typeface="Times New Roman"/>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sp>
        <p:nvSpPr>
          <p:cNvPr id="27" name="TextBox 2"/>
          <p:cNvSpPr txBox="1">
            <a:spLocks noChangeArrowheads="1"/>
          </p:cNvSpPr>
          <p:nvPr/>
        </p:nvSpPr>
        <p:spPr bwMode="auto">
          <a:xfrm>
            <a:off x="2648839" y="1803518"/>
            <a:ext cx="206710" cy="183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6698" tIns="28349" rIns="56698" bIns="28349" numCol="1" anchor="t" anchorCtr="0" compatLnSpc="1">
            <a:prstTxWarp prst="textNoShape">
              <a:avLst/>
            </a:prstTxWarp>
          </a:bodyPr>
          <a:lstStyle/>
          <a:p>
            <a:pPr defTabSz="567019" fontAlgn="base">
              <a:spcBef>
                <a:spcPct val="0"/>
              </a:spcBef>
              <a:spcAft>
                <a:spcPct val="0"/>
              </a:spcAft>
            </a:pPr>
            <a:endParaRPr lang="en-US" altLang="en-US" sz="1116">
              <a:latin typeface="Arial" pitchFamily="34" charset="0"/>
              <a:cs typeface="Arial" pitchFamily="34" charset="0"/>
            </a:endParaRPr>
          </a:p>
        </p:txBody>
      </p:sp>
      <p:grpSp>
        <p:nvGrpSpPr>
          <p:cNvPr id="17" name="Group 16"/>
          <p:cNvGrpSpPr/>
          <p:nvPr/>
        </p:nvGrpSpPr>
        <p:grpSpPr>
          <a:xfrm>
            <a:off x="3285507" y="3486304"/>
            <a:ext cx="3552641" cy="724185"/>
            <a:chOff x="4942045" y="3083954"/>
            <a:chExt cx="5729585" cy="1167943"/>
          </a:xfrm>
        </p:grpSpPr>
        <p:sp>
          <p:nvSpPr>
            <p:cNvPr id="18" name="TextBox 36">
              <a:extLst>
                <a:ext uri="{FF2B5EF4-FFF2-40B4-BE49-F238E27FC236}">
                  <a16:creationId xmlns:a16="http://schemas.microsoft.com/office/drawing/2014/main" id="{00000000-0008-0000-0000-00003D000000}"/>
                </a:ext>
              </a:extLst>
            </p:cNvPr>
            <p:cNvSpPr txBox="1"/>
            <p:nvPr/>
          </p:nvSpPr>
          <p:spPr>
            <a:xfrm>
              <a:off x="9977613" y="3615548"/>
              <a:ext cx="694017" cy="316516"/>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r>
                <a:rPr lang="en-AU" sz="700" dirty="0"/>
                <a:t>100%</a:t>
              </a:r>
            </a:p>
          </p:txBody>
        </p:sp>
        <p:grpSp>
          <p:nvGrpSpPr>
            <p:cNvPr id="19" name="Group 18"/>
            <p:cNvGrpSpPr/>
            <p:nvPr/>
          </p:nvGrpSpPr>
          <p:grpSpPr>
            <a:xfrm>
              <a:off x="4942045" y="3083954"/>
              <a:ext cx="5137641" cy="1167943"/>
              <a:chOff x="4942045" y="3083954"/>
              <a:chExt cx="5137641" cy="1167943"/>
            </a:xfrm>
          </p:grpSpPr>
          <p:sp>
            <p:nvSpPr>
              <p:cNvPr id="20" name="TextBox 31">
                <a:extLst>
                  <a:ext uri="{FF2B5EF4-FFF2-40B4-BE49-F238E27FC236}">
                    <a16:creationId xmlns:a16="http://schemas.microsoft.com/office/drawing/2014/main" id="{00000000-0008-0000-0000-000034000000}"/>
                  </a:ext>
                </a:extLst>
              </p:cNvPr>
              <p:cNvSpPr txBox="1"/>
              <p:nvPr/>
            </p:nvSpPr>
            <p:spPr>
              <a:xfrm>
                <a:off x="4942045" y="3435253"/>
                <a:ext cx="1836000" cy="770141"/>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spcAft>
                    <a:spcPts val="186"/>
                  </a:spcAft>
                </a:pPr>
                <a:r>
                  <a:rPr lang="sv-SE" sz="700" dirty="0">
                    <a:solidFill>
                      <a:schemeClr val="tx1"/>
                    </a:solidFill>
                  </a:rPr>
                  <a:t>Pemenuhan Target Angkutan Barang Kereta Api</a:t>
                </a:r>
                <a:endParaRPr lang="en-ID" sz="700" dirty="0">
                  <a:solidFill>
                    <a:schemeClr val="tx1"/>
                  </a:solidFill>
                </a:endParaRPr>
              </a:p>
            </p:txBody>
          </p:sp>
          <p:sp>
            <p:nvSpPr>
              <p:cNvPr id="21" name="TextBox 32">
                <a:extLst>
                  <a:ext uri="{FF2B5EF4-FFF2-40B4-BE49-F238E27FC236}">
                    <a16:creationId xmlns:a16="http://schemas.microsoft.com/office/drawing/2014/main" id="{00000000-0008-0000-0000-000035000000}"/>
                  </a:ext>
                </a:extLst>
              </p:cNvPr>
              <p:cNvSpPr txBox="1"/>
              <p:nvPr/>
            </p:nvSpPr>
            <p:spPr>
              <a:xfrm>
                <a:off x="6954521" y="3083954"/>
                <a:ext cx="2941465" cy="52387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sz="700" i="1" dirty="0" err="1"/>
                  <a:t>Jumlah</a:t>
                </a:r>
                <a:r>
                  <a:rPr lang="en-US" sz="700" i="1" dirty="0"/>
                  <a:t> </a:t>
                </a:r>
                <a:r>
                  <a:rPr lang="en-US" sz="700" i="1" dirty="0" err="1"/>
                  <a:t>akumulatif</a:t>
                </a:r>
                <a:r>
                  <a:rPr lang="en-US" sz="700" i="1" dirty="0"/>
                  <a:t> </a:t>
                </a:r>
                <a:r>
                  <a:rPr lang="en-US" sz="700" i="1" dirty="0" err="1"/>
                  <a:t>Realisasi</a:t>
                </a:r>
                <a:r>
                  <a:rPr lang="en-US" sz="700" i="1" dirty="0"/>
                  <a:t> </a:t>
                </a:r>
                <a:r>
                  <a:rPr lang="en-US" sz="700" i="1" dirty="0" err="1"/>
                  <a:t>Angkutan</a:t>
                </a:r>
                <a:r>
                  <a:rPr lang="en-US" sz="700" i="1" dirty="0"/>
                  <a:t> </a:t>
                </a:r>
                <a:r>
                  <a:rPr lang="en-US" sz="700" i="1" dirty="0" err="1"/>
                  <a:t>Barang</a:t>
                </a:r>
                <a:r>
                  <a:rPr lang="en-US" sz="700" i="1" dirty="0"/>
                  <a:t> </a:t>
                </a:r>
                <a:r>
                  <a:rPr lang="en-US" sz="700" i="1" dirty="0" err="1"/>
                  <a:t>Kereta</a:t>
                </a:r>
                <a:r>
                  <a:rPr lang="en-US" sz="700" i="1" dirty="0"/>
                  <a:t> </a:t>
                </a:r>
                <a:r>
                  <a:rPr lang="en-US" sz="700" i="1" dirty="0" err="1"/>
                  <a:t>Api</a:t>
                </a:r>
                <a:r>
                  <a:rPr lang="en-US" sz="700" i="1" dirty="0"/>
                  <a:t> </a:t>
                </a:r>
                <a:r>
                  <a:rPr lang="en-US" sz="700" i="1" dirty="0" err="1"/>
                  <a:t>dari</a:t>
                </a:r>
                <a:r>
                  <a:rPr lang="en-US" sz="700" i="1" dirty="0"/>
                  <a:t> </a:t>
                </a:r>
                <a:r>
                  <a:rPr lang="en-US" sz="700" i="1" dirty="0" err="1"/>
                  <a:t>tahun</a:t>
                </a:r>
                <a:r>
                  <a:rPr lang="en-US" sz="700" i="1" dirty="0"/>
                  <a:t> 2020 </a:t>
                </a:r>
                <a:r>
                  <a:rPr lang="en-US" sz="700" i="1" dirty="0" err="1"/>
                  <a:t>s.d</a:t>
                </a:r>
                <a:r>
                  <a:rPr lang="en-US" sz="700" i="1" dirty="0"/>
                  <a:t> </a:t>
                </a:r>
                <a:r>
                  <a:rPr lang="en-US" sz="700" i="1" dirty="0" err="1"/>
                  <a:t>tahun</a:t>
                </a:r>
                <a:r>
                  <a:rPr lang="en-US" sz="700" i="1" dirty="0"/>
                  <a:t> </a:t>
                </a:r>
                <a:r>
                  <a:rPr lang="en-US" sz="700" i="1" dirty="0" err="1"/>
                  <a:t>berjalan</a:t>
                </a:r>
                <a:endParaRPr lang="en-US" sz="700" i="1" dirty="0"/>
              </a:p>
            </p:txBody>
          </p:sp>
          <p:sp>
            <p:nvSpPr>
              <p:cNvPr id="23" name="TextBox 34">
                <a:extLst>
                  <a:ext uri="{FF2B5EF4-FFF2-40B4-BE49-F238E27FC236}">
                    <a16:creationId xmlns:a16="http://schemas.microsoft.com/office/drawing/2014/main" id="{00000000-0008-0000-0000-000037000000}"/>
                  </a:ext>
                </a:extLst>
              </p:cNvPr>
              <p:cNvSpPr txBox="1"/>
              <p:nvPr/>
            </p:nvSpPr>
            <p:spPr>
              <a:xfrm>
                <a:off x="6777031" y="3791525"/>
                <a:ext cx="3120048" cy="460372"/>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sz="700" i="1" dirty="0"/>
                  <a:t>Target </a:t>
                </a:r>
                <a:r>
                  <a:rPr lang="en-US" sz="700" i="1" dirty="0" err="1"/>
                  <a:t>Pemenuhan</a:t>
                </a:r>
                <a:r>
                  <a:rPr lang="en-US" sz="700" i="1" dirty="0"/>
                  <a:t> </a:t>
                </a:r>
                <a:r>
                  <a:rPr lang="en-US" sz="700" i="1" dirty="0" err="1"/>
                  <a:t>Angkutan</a:t>
                </a:r>
                <a:r>
                  <a:rPr lang="en-US" sz="700" i="1" dirty="0"/>
                  <a:t> </a:t>
                </a:r>
                <a:r>
                  <a:rPr lang="en-US" sz="700" i="1" dirty="0" err="1"/>
                  <a:t>Barang</a:t>
                </a:r>
                <a:r>
                  <a:rPr lang="en-US" sz="700" i="1" dirty="0"/>
                  <a:t> </a:t>
                </a:r>
              </a:p>
              <a:p>
                <a:pPr algn="ctr"/>
                <a:r>
                  <a:rPr lang="en-US" sz="700" i="1" dirty="0" err="1"/>
                  <a:t>Kereta</a:t>
                </a:r>
                <a:r>
                  <a:rPr lang="en-US" sz="700" i="1" dirty="0"/>
                  <a:t> </a:t>
                </a:r>
                <a:r>
                  <a:rPr lang="en-US" sz="700" i="1" dirty="0" err="1"/>
                  <a:t>Api</a:t>
                </a:r>
                <a:r>
                  <a:rPr lang="en-US" sz="700" i="1" dirty="0"/>
                  <a:t> </a:t>
                </a:r>
                <a:r>
                  <a:rPr lang="en-US" sz="700" i="1" dirty="0" err="1"/>
                  <a:t>s.d</a:t>
                </a:r>
                <a:r>
                  <a:rPr lang="en-US" sz="700" i="1" dirty="0"/>
                  <a:t> 2024</a:t>
                </a:r>
              </a:p>
            </p:txBody>
          </p:sp>
          <p:sp>
            <p:nvSpPr>
              <p:cNvPr id="24" name="TextBox 35">
                <a:extLst>
                  <a:ext uri="{FF2B5EF4-FFF2-40B4-BE49-F238E27FC236}">
                    <a16:creationId xmlns:a16="http://schemas.microsoft.com/office/drawing/2014/main" id="{00000000-0008-0000-0000-00003C000000}"/>
                  </a:ext>
                </a:extLst>
              </p:cNvPr>
              <p:cNvSpPr txBox="1"/>
              <p:nvPr/>
            </p:nvSpPr>
            <p:spPr>
              <a:xfrm>
                <a:off x="9746311" y="3636425"/>
                <a:ext cx="333375" cy="28575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AU" sz="700"/>
                  <a:t>X</a:t>
                </a:r>
              </a:p>
            </p:txBody>
          </p:sp>
          <p:sp>
            <p:nvSpPr>
              <p:cNvPr id="25" name="TextBox 37">
                <a:extLst>
                  <a:ext uri="{FF2B5EF4-FFF2-40B4-BE49-F238E27FC236}">
                    <a16:creationId xmlns:a16="http://schemas.microsoft.com/office/drawing/2014/main" id="{00000000-0008-0000-0000-00003C000000}"/>
                  </a:ext>
                </a:extLst>
              </p:cNvPr>
              <p:cNvSpPr txBox="1"/>
              <p:nvPr/>
            </p:nvSpPr>
            <p:spPr>
              <a:xfrm>
                <a:off x="6512350" y="3635518"/>
                <a:ext cx="333375" cy="28575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AU" sz="700" dirty="0"/>
                  <a:t>=</a:t>
                </a:r>
              </a:p>
            </p:txBody>
          </p:sp>
          <p:cxnSp>
            <p:nvCxnSpPr>
              <p:cNvPr id="26" name="Straight Connector 25">
                <a:extLst>
                  <a:ext uri="{FF2B5EF4-FFF2-40B4-BE49-F238E27FC236}">
                    <a16:creationId xmlns:a16="http://schemas.microsoft.com/office/drawing/2014/main" id="{00000000-0008-0000-0000-000036000000}"/>
                  </a:ext>
                </a:extLst>
              </p:cNvPr>
              <p:cNvCxnSpPr/>
              <p:nvPr/>
            </p:nvCxnSpPr>
            <p:spPr>
              <a:xfrm>
                <a:off x="6752746" y="3791296"/>
                <a:ext cx="2916000" cy="0"/>
              </a:xfrm>
              <a:prstGeom prst="line">
                <a:avLst/>
              </a:prstGeom>
            </p:spPr>
            <p:style>
              <a:lnRef idx="2">
                <a:schemeClr val="dk1"/>
              </a:lnRef>
              <a:fillRef idx="0">
                <a:schemeClr val="dk1"/>
              </a:fillRef>
              <a:effectRef idx="1">
                <a:schemeClr val="dk1"/>
              </a:effectRef>
              <a:fontRef idx="minor">
                <a:schemeClr val="tx1"/>
              </a:fontRef>
            </p:style>
          </p:cxnSp>
        </p:grpSp>
      </p:grpSp>
      <p:grpSp>
        <p:nvGrpSpPr>
          <p:cNvPr id="8" name="Group 7"/>
          <p:cNvGrpSpPr/>
          <p:nvPr/>
        </p:nvGrpSpPr>
        <p:grpSpPr>
          <a:xfrm>
            <a:off x="3164472" y="2523324"/>
            <a:ext cx="4004639" cy="854196"/>
            <a:chOff x="5103559" y="3483844"/>
            <a:chExt cx="6458552" cy="1377619"/>
          </a:xfrm>
        </p:grpSpPr>
        <p:sp>
          <p:nvSpPr>
            <p:cNvPr id="5" name="TextBox 4"/>
            <p:cNvSpPr txBox="1"/>
            <p:nvPr/>
          </p:nvSpPr>
          <p:spPr>
            <a:xfrm>
              <a:off x="6726156" y="3777426"/>
              <a:ext cx="333375" cy="322642"/>
            </a:xfrm>
            <a:prstGeom prst="rect">
              <a:avLst/>
            </a:prstGeom>
            <a:noFill/>
          </p:spPr>
          <p:txBody>
            <a:bodyPr wrap="square" rtlCol="0">
              <a:spAutoFit/>
            </a:bodyPr>
            <a:lstStyle/>
            <a:p>
              <a:r>
                <a:rPr lang="en-US" sz="700" dirty="0"/>
                <a:t>=</a:t>
              </a:r>
            </a:p>
          </p:txBody>
        </p:sp>
        <p:grpSp>
          <p:nvGrpSpPr>
            <p:cNvPr id="7" name="Group 6"/>
            <p:cNvGrpSpPr/>
            <p:nvPr/>
          </p:nvGrpSpPr>
          <p:grpSpPr>
            <a:xfrm>
              <a:off x="5103559" y="3483844"/>
              <a:ext cx="6458552" cy="1377619"/>
              <a:chOff x="5157613" y="2203662"/>
              <a:chExt cx="6458552" cy="1377619"/>
            </a:xfrm>
          </p:grpSpPr>
          <p:grpSp>
            <p:nvGrpSpPr>
              <p:cNvPr id="11" name="Group 10"/>
              <p:cNvGrpSpPr/>
              <p:nvPr/>
            </p:nvGrpSpPr>
            <p:grpSpPr>
              <a:xfrm>
                <a:off x="5157613" y="2203662"/>
                <a:ext cx="5957816" cy="1377619"/>
                <a:chOff x="5943352" y="2097957"/>
                <a:chExt cx="4501772" cy="1103346"/>
              </a:xfrm>
            </p:grpSpPr>
            <p:sp>
              <p:nvSpPr>
                <p:cNvPr id="12" name="TextBox 1">
                  <a:extLst>
                    <a:ext uri="{FF2B5EF4-FFF2-40B4-BE49-F238E27FC236}">
                      <a16:creationId xmlns:a16="http://schemas.microsoft.com/office/drawing/2014/main" id="{00000000-0008-0000-0000-000034000000}"/>
                    </a:ext>
                  </a:extLst>
                </p:cNvPr>
                <p:cNvSpPr txBox="1"/>
                <p:nvPr/>
              </p:nvSpPr>
              <p:spPr>
                <a:xfrm>
                  <a:off x="5943352" y="2206690"/>
                  <a:ext cx="1305690" cy="911241"/>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sv-SE" sz="700" dirty="0"/>
                    <a:t>Pemenuhan Target Angkutan Penumpang  Kereta Api</a:t>
                  </a:r>
                  <a:endParaRPr lang="en-AU" sz="700" dirty="0"/>
                </a:p>
              </p:txBody>
            </p:sp>
            <p:sp>
              <p:nvSpPr>
                <p:cNvPr id="13" name="TextBox 2">
                  <a:extLst>
                    <a:ext uri="{FF2B5EF4-FFF2-40B4-BE49-F238E27FC236}">
                      <a16:creationId xmlns:a16="http://schemas.microsoft.com/office/drawing/2014/main" id="{00000000-0008-0000-0000-000035000000}"/>
                    </a:ext>
                  </a:extLst>
                </p:cNvPr>
                <p:cNvSpPr txBox="1"/>
                <p:nvPr/>
              </p:nvSpPr>
              <p:spPr>
                <a:xfrm>
                  <a:off x="7260009" y="2097957"/>
                  <a:ext cx="3185115" cy="374823"/>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id-ID" sz="700" i="1" dirty="0"/>
                    <a:t>Jumlah akumulatif Realisasi Angkutan Penumpang Kereta Api dari tahun 2020 s.d tahun berjalan</a:t>
                  </a:r>
                </a:p>
              </p:txBody>
            </p:sp>
            <p:cxnSp>
              <p:nvCxnSpPr>
                <p:cNvPr id="14" name="Straight Connector 13">
                  <a:extLst>
                    <a:ext uri="{FF2B5EF4-FFF2-40B4-BE49-F238E27FC236}">
                      <a16:creationId xmlns:a16="http://schemas.microsoft.com/office/drawing/2014/main" id="{00000000-0008-0000-0000-000036000000}"/>
                    </a:ext>
                  </a:extLst>
                </p:cNvPr>
                <p:cNvCxnSpPr/>
                <p:nvPr/>
              </p:nvCxnSpPr>
              <p:spPr>
                <a:xfrm>
                  <a:off x="7501821" y="2454440"/>
                  <a:ext cx="2635250" cy="0"/>
                </a:xfrm>
                <a:prstGeom prst="line">
                  <a:avLst/>
                </a:prstGeom>
              </p:spPr>
              <p:style>
                <a:lnRef idx="2">
                  <a:schemeClr val="dk1"/>
                </a:lnRef>
                <a:fillRef idx="0">
                  <a:schemeClr val="dk1"/>
                </a:fillRef>
                <a:effectRef idx="1">
                  <a:schemeClr val="dk1"/>
                </a:effectRef>
                <a:fontRef idx="minor">
                  <a:schemeClr val="tx1"/>
                </a:fontRef>
              </p:style>
            </p:cxnSp>
            <p:sp>
              <p:nvSpPr>
                <p:cNvPr id="15" name="TextBox 4">
                  <a:extLst>
                    <a:ext uri="{FF2B5EF4-FFF2-40B4-BE49-F238E27FC236}">
                      <a16:creationId xmlns:a16="http://schemas.microsoft.com/office/drawing/2014/main" id="{00000000-0008-0000-0000-000037000000}"/>
                    </a:ext>
                  </a:extLst>
                </p:cNvPr>
                <p:cNvSpPr txBox="1"/>
                <p:nvPr/>
              </p:nvSpPr>
              <p:spPr>
                <a:xfrm>
                  <a:off x="7272761" y="2453094"/>
                  <a:ext cx="3120048" cy="748209"/>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sv-SE" sz="700" i="1" dirty="0"/>
                    <a:t>Target Pemenuhan Angkutan Penumpang Kereta Api s.d 2024</a:t>
                  </a:r>
                  <a:endParaRPr lang="en-AU" sz="700" i="1" dirty="0"/>
                </a:p>
              </p:txBody>
            </p:sp>
          </p:grpSp>
          <p:sp>
            <p:nvSpPr>
              <p:cNvPr id="28" name="TextBox 36">
                <a:extLst>
                  <a:ext uri="{FF2B5EF4-FFF2-40B4-BE49-F238E27FC236}">
                    <a16:creationId xmlns:a16="http://schemas.microsoft.com/office/drawing/2014/main" id="{00000000-0008-0000-0000-00003D000000}"/>
                  </a:ext>
                </a:extLst>
              </p:cNvPr>
              <p:cNvSpPr txBox="1"/>
              <p:nvPr/>
            </p:nvSpPr>
            <p:spPr>
              <a:xfrm>
                <a:off x="10922148" y="2476366"/>
                <a:ext cx="694017" cy="316516"/>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r>
                  <a:rPr lang="en-AU" sz="700" dirty="0"/>
                  <a:t>100%</a:t>
                </a:r>
              </a:p>
            </p:txBody>
          </p:sp>
          <p:sp>
            <p:nvSpPr>
              <p:cNvPr id="29" name="TextBox 35">
                <a:extLst>
                  <a:ext uri="{FF2B5EF4-FFF2-40B4-BE49-F238E27FC236}">
                    <a16:creationId xmlns:a16="http://schemas.microsoft.com/office/drawing/2014/main" id="{00000000-0008-0000-0000-00003C000000}"/>
                  </a:ext>
                </a:extLst>
              </p:cNvPr>
              <p:cNvSpPr txBox="1"/>
              <p:nvPr/>
            </p:nvSpPr>
            <p:spPr>
              <a:xfrm>
                <a:off x="10821472" y="2497243"/>
                <a:ext cx="333375" cy="28575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AU" sz="700" dirty="0"/>
                  <a:t>X</a:t>
                </a:r>
              </a:p>
            </p:txBody>
          </p:sp>
        </p:grpSp>
      </p:grpSp>
      <p:grpSp>
        <p:nvGrpSpPr>
          <p:cNvPr id="6" name="Group 5"/>
          <p:cNvGrpSpPr/>
          <p:nvPr/>
        </p:nvGrpSpPr>
        <p:grpSpPr>
          <a:xfrm>
            <a:off x="3134931" y="1658366"/>
            <a:ext cx="3355919" cy="415498"/>
            <a:chOff x="5268685" y="1770745"/>
            <a:chExt cx="5412318" cy="670103"/>
          </a:xfrm>
        </p:grpSpPr>
        <p:sp>
          <p:nvSpPr>
            <p:cNvPr id="3" name="TextBox 2"/>
            <p:cNvSpPr txBox="1"/>
            <p:nvPr/>
          </p:nvSpPr>
          <p:spPr>
            <a:xfrm>
              <a:off x="5268685" y="1770745"/>
              <a:ext cx="1836001" cy="670103"/>
            </a:xfrm>
            <a:prstGeom prst="rect">
              <a:avLst/>
            </a:prstGeom>
            <a:noFill/>
          </p:spPr>
          <p:txBody>
            <a:bodyPr wrap="square" rtlCol="0">
              <a:spAutoFit/>
            </a:bodyPr>
            <a:lstStyle/>
            <a:p>
              <a:pPr algn="ctr"/>
              <a:r>
                <a:rPr lang="en-US" sz="700" dirty="0" err="1"/>
                <a:t>Pemenuhan</a:t>
              </a:r>
              <a:r>
                <a:rPr lang="en-US" sz="700" dirty="0"/>
                <a:t> target </a:t>
              </a:r>
              <a:r>
                <a:rPr lang="en-US" sz="700" dirty="0" err="1"/>
                <a:t>angkutan</a:t>
              </a:r>
              <a:r>
                <a:rPr lang="en-US" sz="700" dirty="0"/>
                <a:t> KA di </a:t>
              </a:r>
              <a:r>
                <a:rPr lang="en-US" sz="700" dirty="0" err="1"/>
                <a:t>wilayah</a:t>
              </a:r>
              <a:r>
                <a:rPr lang="en-US" sz="700" dirty="0"/>
                <a:t> </a:t>
              </a:r>
              <a:r>
                <a:rPr lang="en-US" sz="700" dirty="0" err="1"/>
                <a:t>kerja</a:t>
              </a:r>
              <a:r>
                <a:rPr lang="en-US" sz="700" dirty="0"/>
                <a:t> </a:t>
              </a:r>
              <a:r>
                <a:rPr lang="en-US" sz="700" dirty="0" err="1"/>
                <a:t>Balai</a:t>
              </a:r>
              <a:r>
                <a:rPr lang="en-US" sz="700" dirty="0"/>
                <a:t> </a:t>
              </a:r>
              <a:r>
                <a:rPr lang="en-US" sz="700" dirty="0" err="1"/>
                <a:t>Teknik</a:t>
              </a:r>
              <a:r>
                <a:rPr lang="en-US" sz="700" dirty="0"/>
                <a:t> </a:t>
              </a:r>
            </a:p>
          </p:txBody>
        </p:sp>
        <p:sp>
          <p:nvSpPr>
            <p:cNvPr id="39" name="TextBox 38"/>
            <p:cNvSpPr txBox="1"/>
            <p:nvPr/>
          </p:nvSpPr>
          <p:spPr>
            <a:xfrm>
              <a:off x="7322419" y="1821547"/>
              <a:ext cx="1638672" cy="496374"/>
            </a:xfrm>
            <a:prstGeom prst="rect">
              <a:avLst/>
            </a:prstGeom>
            <a:noFill/>
          </p:spPr>
          <p:txBody>
            <a:bodyPr wrap="square" rtlCol="0">
              <a:spAutoFit/>
            </a:bodyPr>
            <a:lstStyle/>
            <a:p>
              <a:pPr algn="ctr"/>
              <a:r>
                <a:rPr lang="en-US" sz="700" i="1" dirty="0" err="1"/>
                <a:t>Pemenuhan</a:t>
              </a:r>
              <a:r>
                <a:rPr lang="en-US" sz="700" i="1" dirty="0"/>
                <a:t> target </a:t>
              </a:r>
              <a:r>
                <a:rPr lang="en-US" sz="700" i="1" dirty="0" err="1"/>
                <a:t>angkutan</a:t>
              </a:r>
              <a:r>
                <a:rPr lang="en-US" sz="700" i="1" dirty="0"/>
                <a:t> </a:t>
              </a:r>
              <a:r>
                <a:rPr lang="en-US" sz="700" i="1" dirty="0" err="1"/>
                <a:t>penumpang</a:t>
              </a:r>
              <a:r>
                <a:rPr lang="en-US" sz="700" i="1" dirty="0"/>
                <a:t> </a:t>
              </a:r>
            </a:p>
          </p:txBody>
        </p:sp>
        <p:sp>
          <p:nvSpPr>
            <p:cNvPr id="40" name="TextBox 39"/>
            <p:cNvSpPr txBox="1"/>
            <p:nvPr/>
          </p:nvSpPr>
          <p:spPr>
            <a:xfrm>
              <a:off x="9042331" y="1886863"/>
              <a:ext cx="1638672" cy="496374"/>
            </a:xfrm>
            <a:prstGeom prst="rect">
              <a:avLst/>
            </a:prstGeom>
            <a:noFill/>
          </p:spPr>
          <p:txBody>
            <a:bodyPr wrap="square" rtlCol="0">
              <a:spAutoFit/>
            </a:bodyPr>
            <a:lstStyle/>
            <a:p>
              <a:pPr algn="ctr"/>
              <a:r>
                <a:rPr lang="en-US" sz="700" i="1" dirty="0" err="1"/>
                <a:t>pemenuhan</a:t>
              </a:r>
              <a:r>
                <a:rPr lang="en-US" sz="700" i="1" dirty="0"/>
                <a:t> target </a:t>
              </a:r>
              <a:r>
                <a:rPr lang="en-US" sz="700" i="1" dirty="0" err="1"/>
                <a:t>angkutan</a:t>
              </a:r>
              <a:r>
                <a:rPr lang="en-US" sz="700" i="1" dirty="0"/>
                <a:t> </a:t>
              </a:r>
              <a:r>
                <a:rPr lang="en-US" sz="700" i="1" dirty="0" err="1"/>
                <a:t>barang</a:t>
              </a:r>
              <a:endParaRPr lang="en-US" sz="700" i="1" dirty="0"/>
            </a:p>
          </p:txBody>
        </p:sp>
        <p:sp>
          <p:nvSpPr>
            <p:cNvPr id="41" name="TextBox 40"/>
            <p:cNvSpPr txBox="1"/>
            <p:nvPr/>
          </p:nvSpPr>
          <p:spPr>
            <a:xfrm>
              <a:off x="8773824" y="2010235"/>
              <a:ext cx="360000" cy="322643"/>
            </a:xfrm>
            <a:prstGeom prst="rect">
              <a:avLst/>
            </a:prstGeom>
            <a:noFill/>
          </p:spPr>
          <p:txBody>
            <a:bodyPr wrap="square" rtlCol="0">
              <a:spAutoFit/>
            </a:bodyPr>
            <a:lstStyle/>
            <a:p>
              <a:pPr algn="ctr"/>
              <a:r>
                <a:rPr lang="en-US" sz="700" dirty="0"/>
                <a:t>+</a:t>
              </a:r>
            </a:p>
          </p:txBody>
        </p:sp>
        <p:sp>
          <p:nvSpPr>
            <p:cNvPr id="42" name="TextBox 41"/>
            <p:cNvSpPr txBox="1"/>
            <p:nvPr/>
          </p:nvSpPr>
          <p:spPr>
            <a:xfrm>
              <a:off x="7039406" y="2017496"/>
              <a:ext cx="360000" cy="322643"/>
            </a:xfrm>
            <a:prstGeom prst="rect">
              <a:avLst/>
            </a:prstGeom>
            <a:noFill/>
          </p:spPr>
          <p:txBody>
            <a:bodyPr wrap="square" rtlCol="0">
              <a:spAutoFit/>
            </a:bodyPr>
            <a:lstStyle/>
            <a:p>
              <a:pPr algn="ctr"/>
              <a:r>
                <a:rPr lang="en-US" sz="700" dirty="0"/>
                <a:t>=</a:t>
              </a:r>
            </a:p>
          </p:txBody>
        </p:sp>
      </p:grpSp>
      <p:sp>
        <p:nvSpPr>
          <p:cNvPr id="31" name="Title 1">
            <a:extLst>
              <a:ext uri="{FF2B5EF4-FFF2-40B4-BE49-F238E27FC236}">
                <a16:creationId xmlns:a16="http://schemas.microsoft.com/office/drawing/2014/main" id="{46D31959-6FEC-4C4B-A20F-475D18EAF1E0}"/>
              </a:ext>
            </a:extLst>
          </p:cNvPr>
          <p:cNvSpPr txBox="1">
            <a:spLocks/>
          </p:cNvSpPr>
          <p:nvPr/>
        </p:nvSpPr>
        <p:spPr>
          <a:xfrm>
            <a:off x="208531" y="342094"/>
            <a:ext cx="7396636" cy="338554"/>
          </a:xfrm>
          <a:prstGeom prst="rect">
            <a:avLst/>
          </a:prstGeom>
        </p:spPr>
        <p:txBody>
          <a:bodyPr wrap="square" anchor="ctr">
            <a:spAutoFit/>
          </a:bodyPr>
          <a:lstStyle>
            <a:defPPr>
              <a:defRPr lang="en-US"/>
            </a:defPPr>
            <a:lvl1pPr defTabSz="914377">
              <a:defRPr b="1">
                <a:solidFill>
                  <a:prstClr val="black"/>
                </a:solidFill>
                <a:latin typeface="Arial" panose="020B0604020202020204" pitchFamily="34" charset="0"/>
                <a:ea typeface="Times New Roman" panose="02020603050405020304" pitchFamily="18" charset="0"/>
              </a:defRPr>
            </a:lvl1pPr>
          </a:lstStyle>
          <a:p>
            <a:pPr lvl="0"/>
            <a:r>
              <a:rPr lang="id-ID" sz="1600" dirty="0"/>
              <a:t>Lanjutan... (</a:t>
            </a:r>
            <a:r>
              <a:rPr lang="en-US" sz="1600" dirty="0"/>
              <a:t>KAMUS INDIKATOR KINERJA </a:t>
            </a:r>
            <a:r>
              <a:rPr lang="id-ID" sz="1600" dirty="0"/>
              <a:t>KEGIATAN BTP)</a:t>
            </a:r>
            <a:endParaRPr lang="en-ID" sz="1600" dirty="0"/>
          </a:p>
        </p:txBody>
      </p:sp>
      <p:sp>
        <p:nvSpPr>
          <p:cNvPr id="30" name="Slide Number Placeholder 2">
            <a:extLst>
              <a:ext uri="{FF2B5EF4-FFF2-40B4-BE49-F238E27FC236}">
                <a16:creationId xmlns:a16="http://schemas.microsoft.com/office/drawing/2014/main" id="{48419AA2-1BC0-406E-9C8B-1D3145A1A06C}"/>
              </a:ext>
            </a:extLst>
          </p:cNvPr>
          <p:cNvSpPr>
            <a:spLocks noGrp="1"/>
          </p:cNvSpPr>
          <p:nvPr/>
        </p:nvSpPr>
        <p:spPr>
          <a:xfrm>
            <a:off x="7113276" y="5006975"/>
            <a:ext cx="446405" cy="251460"/>
          </a:xfrm>
          <a:prstGeom prst="rect">
            <a:avLst/>
          </a:prstGeom>
          <a:solidFill>
            <a:srgbClr val="F9BE19"/>
          </a:solidFill>
        </p:spPr>
        <p:txBody>
          <a:bodyPr vert="horz" lIns="91365" tIns="45684" rIns="91365" bIns="45684"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32">
              <a:defRPr/>
            </a:pPr>
            <a:fld id="{05502A5B-6024-440D-A5A9-5A109256076E}" type="slidenum">
              <a:rPr lang="en-US" b="1">
                <a:solidFill>
                  <a:schemeClr val="tx1"/>
                </a:solidFill>
                <a:latin typeface="Calibri" panose="020F0502020204030204"/>
              </a:rPr>
              <a:pPr defTabSz="913632">
                <a:defRPr/>
              </a:pPr>
              <a:t>55</a:t>
            </a:fld>
            <a:endParaRPr lang="en-US" b="1">
              <a:solidFill>
                <a:schemeClr val="tx1"/>
              </a:solidFill>
              <a:latin typeface="Calibri" panose="020F0502020204030204"/>
            </a:endParaRPr>
          </a:p>
        </p:txBody>
      </p:sp>
    </p:spTree>
    <p:extLst>
      <p:ext uri="{BB962C8B-B14F-4D97-AF65-F5344CB8AC3E}">
        <p14:creationId xmlns:p14="http://schemas.microsoft.com/office/powerpoint/2010/main" val="1475069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84604" y="892272"/>
          <a:ext cx="6940069" cy="3692245"/>
        </p:xfrm>
        <a:graphic>
          <a:graphicData uri="http://schemas.openxmlformats.org/drawingml/2006/table">
            <a:tbl>
              <a:tblPr firstRow="1" firstCol="1" bandRow="1">
                <a:tableStyleId>{6E25E649-3F16-4E02-A733-19D2CDBF48F0}</a:tableStyleId>
              </a:tblPr>
              <a:tblGrid>
                <a:gridCol w="332794">
                  <a:extLst>
                    <a:ext uri="{9D8B030D-6E8A-4147-A177-3AD203B41FA5}">
                      <a16:colId xmlns:a16="http://schemas.microsoft.com/office/drawing/2014/main" val="20000"/>
                    </a:ext>
                  </a:extLst>
                </a:gridCol>
                <a:gridCol w="1138416">
                  <a:extLst>
                    <a:ext uri="{9D8B030D-6E8A-4147-A177-3AD203B41FA5}">
                      <a16:colId xmlns:a16="http://schemas.microsoft.com/office/drawing/2014/main" val="20001"/>
                    </a:ext>
                  </a:extLst>
                </a:gridCol>
                <a:gridCol w="1361634">
                  <a:extLst>
                    <a:ext uri="{9D8B030D-6E8A-4147-A177-3AD203B41FA5}">
                      <a16:colId xmlns:a16="http://schemas.microsoft.com/office/drawing/2014/main" val="20002"/>
                    </a:ext>
                  </a:extLst>
                </a:gridCol>
                <a:gridCol w="4107225">
                  <a:extLst>
                    <a:ext uri="{9D8B030D-6E8A-4147-A177-3AD203B41FA5}">
                      <a16:colId xmlns:a16="http://schemas.microsoft.com/office/drawing/2014/main" val="20003"/>
                    </a:ext>
                  </a:extLst>
                </a:gridCol>
              </a:tblGrid>
              <a:tr h="276834">
                <a:tc>
                  <a:txBody>
                    <a:bodyPr/>
                    <a:lstStyle/>
                    <a:p>
                      <a:pPr algn="ctr">
                        <a:lnSpc>
                          <a:spcPct val="107000"/>
                        </a:lnSpc>
                        <a:spcAft>
                          <a:spcPts val="0"/>
                        </a:spcAft>
                      </a:pPr>
                      <a:r>
                        <a:rPr lang="en-ID" sz="800" dirty="0">
                          <a:effectLst/>
                        </a:rPr>
                        <a:t>NO</a:t>
                      </a:r>
                      <a:endParaRPr lang="en-US" sz="800" dirty="0">
                        <a:effectLst/>
                        <a:latin typeface="Calibri"/>
                        <a:ea typeface="Calibri"/>
                        <a:cs typeface="Times New Roman"/>
                      </a:endParaRPr>
                    </a:p>
                  </a:txBody>
                  <a:tcPr marL="25227" marR="252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n-ID" sz="800" dirty="0">
                          <a:effectLst/>
                        </a:rPr>
                        <a:t>SASARAN KEGIATAN</a:t>
                      </a:r>
                      <a:endParaRPr lang="en-US" sz="800" dirty="0">
                        <a:effectLst/>
                        <a:latin typeface="Calibri"/>
                        <a:ea typeface="Calibri"/>
                        <a:cs typeface="Times New Roman"/>
                      </a:endParaRPr>
                    </a:p>
                  </a:txBody>
                  <a:tcPr marL="25227" marR="252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n-ID" sz="800" dirty="0">
                          <a:effectLst/>
                        </a:rPr>
                        <a:t>INDIKATOR </a:t>
                      </a:r>
                    </a:p>
                    <a:p>
                      <a:pPr algn="ctr">
                        <a:lnSpc>
                          <a:spcPct val="107000"/>
                        </a:lnSpc>
                        <a:spcAft>
                          <a:spcPts val="0"/>
                        </a:spcAft>
                      </a:pPr>
                      <a:r>
                        <a:rPr lang="en-ID" sz="800" dirty="0">
                          <a:effectLst/>
                        </a:rPr>
                        <a:t>KINERJA KEGIATAN</a:t>
                      </a:r>
                      <a:endParaRPr lang="en-US" sz="800" dirty="0">
                        <a:effectLst/>
                        <a:latin typeface="Calibri"/>
                        <a:ea typeface="Calibri"/>
                        <a:cs typeface="Times New Roman"/>
                      </a:endParaRPr>
                    </a:p>
                  </a:txBody>
                  <a:tcPr marL="25227" marR="252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n-ID" sz="800" dirty="0">
                          <a:effectLst/>
                        </a:rPr>
                        <a:t>TATA CARA PERHITUNGAN</a:t>
                      </a:r>
                      <a:endParaRPr lang="en-US" sz="800" dirty="0">
                        <a:effectLst/>
                        <a:latin typeface="Calibri"/>
                        <a:ea typeface="Calibri"/>
                        <a:cs typeface="Times New Roman"/>
                      </a:endParaRPr>
                    </a:p>
                  </a:txBody>
                  <a:tcPr marL="25227" marR="252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915197">
                <a:tc>
                  <a:txBody>
                    <a:bodyPr/>
                    <a:lstStyle/>
                    <a:p>
                      <a:pPr algn="ctr">
                        <a:lnSpc>
                          <a:spcPct val="115000"/>
                        </a:lnSpc>
                        <a:spcAft>
                          <a:spcPts val="0"/>
                        </a:spcAft>
                        <a:tabLst>
                          <a:tab pos="4229100" algn="l"/>
                          <a:tab pos="4457700" algn="l"/>
                        </a:tabLst>
                      </a:pPr>
                      <a:endParaRPr lang="en-US" sz="800" dirty="0">
                        <a:solidFill>
                          <a:schemeClr val="tx1"/>
                        </a:solidFill>
                        <a:effectLst/>
                        <a:latin typeface="+mn-lt"/>
                        <a:ea typeface="Calibri"/>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7000"/>
                        </a:lnSpc>
                        <a:spcAft>
                          <a:spcPts val="0"/>
                        </a:spcAft>
                      </a:pPr>
                      <a:endParaRPr lang="en-US" sz="800" dirty="0">
                        <a:solidFill>
                          <a:schemeClr val="tx1"/>
                        </a:solidFill>
                        <a:effectLst/>
                        <a:latin typeface="+mn-lt"/>
                        <a:ea typeface="Calibri"/>
                        <a:cs typeface="Times New Roman"/>
                      </a:endParaRPr>
                    </a:p>
                  </a:txBody>
                  <a:tcPr marL="42523" marR="4252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pPr>
                      <a:r>
                        <a:rPr lang="en-US" sz="800" dirty="0" err="1">
                          <a:solidFill>
                            <a:schemeClr val="tx1"/>
                          </a:solidFill>
                          <a:effectLst/>
                          <a:latin typeface="+mn-lt"/>
                          <a:ea typeface="Times New Roman"/>
                          <a:cs typeface="Times New Roman"/>
                        </a:rPr>
                        <a:t>Persentase</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Realisasi</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Perjalanan</a:t>
                      </a:r>
                      <a:r>
                        <a:rPr lang="en-US" sz="800" dirty="0">
                          <a:solidFill>
                            <a:schemeClr val="tx1"/>
                          </a:solidFill>
                          <a:effectLst/>
                          <a:latin typeface="+mn-lt"/>
                          <a:ea typeface="Times New Roman"/>
                          <a:cs typeface="Times New Roman"/>
                        </a:rPr>
                        <a:t> KA </a:t>
                      </a:r>
                      <a:r>
                        <a:rPr lang="en-US" sz="800" dirty="0" err="1">
                          <a:solidFill>
                            <a:schemeClr val="tx1"/>
                          </a:solidFill>
                          <a:effectLst/>
                          <a:latin typeface="+mn-lt"/>
                          <a:ea typeface="Times New Roman"/>
                          <a:cs typeface="Times New Roman"/>
                        </a:rPr>
                        <a:t>Perintis</a:t>
                      </a:r>
                      <a:r>
                        <a:rPr lang="en-US" sz="800" dirty="0">
                          <a:solidFill>
                            <a:schemeClr val="tx1"/>
                          </a:solidFill>
                          <a:effectLst/>
                          <a:latin typeface="+mn-lt"/>
                          <a:ea typeface="Times New Roman"/>
                          <a:cs typeface="Times New Roman"/>
                        </a:rPr>
                        <a:t> di Wilayah </a:t>
                      </a:r>
                      <a:r>
                        <a:rPr lang="en-US" sz="800" dirty="0" err="1">
                          <a:solidFill>
                            <a:schemeClr val="tx1"/>
                          </a:solidFill>
                          <a:effectLst/>
                          <a:latin typeface="+mn-lt"/>
                          <a:ea typeface="Times New Roman"/>
                          <a:cs typeface="Times New Roman"/>
                        </a:rPr>
                        <a:t>Kerja</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Balai</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Teknik</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Perkeretaapian</a:t>
                      </a:r>
                      <a:endParaRPr lang="en-US" sz="800" dirty="0">
                        <a:solidFill>
                          <a:schemeClr val="tx1"/>
                        </a:solidFill>
                        <a:effectLst/>
                        <a:latin typeface="+mn-lt"/>
                        <a:ea typeface="Times New Roman"/>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15000"/>
                        </a:lnSpc>
                        <a:spcAft>
                          <a:spcPts val="0"/>
                        </a:spcAft>
                      </a:pPr>
                      <a:r>
                        <a:rPr lang="en-US" sz="800" dirty="0" err="1">
                          <a:solidFill>
                            <a:schemeClr val="tx1"/>
                          </a:solidFill>
                          <a:effectLst/>
                          <a:latin typeface="+mn-lt"/>
                          <a:ea typeface="Times New Roman"/>
                          <a:cs typeface="Times New Roman"/>
                        </a:rPr>
                        <a:t>Perbandingan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antara</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realisasi</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perjalanan</a:t>
                      </a:r>
                      <a:r>
                        <a:rPr lang="en-US" sz="800" dirty="0">
                          <a:solidFill>
                            <a:schemeClr val="tx1"/>
                          </a:solidFill>
                          <a:effectLst/>
                          <a:latin typeface="+mn-lt"/>
                          <a:ea typeface="Times New Roman"/>
                          <a:cs typeface="Times New Roman"/>
                        </a:rPr>
                        <a:t> KA </a:t>
                      </a:r>
                      <a:r>
                        <a:rPr lang="en-US" sz="800" dirty="0" err="1">
                          <a:solidFill>
                            <a:schemeClr val="tx1"/>
                          </a:solidFill>
                          <a:effectLst/>
                          <a:latin typeface="+mn-lt"/>
                          <a:ea typeface="Times New Roman"/>
                          <a:cs typeface="Times New Roman"/>
                        </a:rPr>
                        <a:t>perintis</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pada</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tahun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berjalan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dengan</a:t>
                      </a:r>
                      <a:r>
                        <a:rPr lang="en-US" sz="800" dirty="0">
                          <a:solidFill>
                            <a:schemeClr val="tx1"/>
                          </a:solidFill>
                          <a:effectLst/>
                          <a:latin typeface="+mn-lt"/>
                          <a:ea typeface="Times New Roman"/>
                          <a:cs typeface="Times New Roman"/>
                        </a:rPr>
                        <a:t> target </a:t>
                      </a:r>
                      <a:r>
                        <a:rPr lang="en-US" sz="800" dirty="0" err="1">
                          <a:solidFill>
                            <a:schemeClr val="tx1"/>
                          </a:solidFill>
                          <a:effectLst/>
                          <a:latin typeface="+mn-lt"/>
                          <a:ea typeface="Times New Roman"/>
                          <a:cs typeface="Times New Roman"/>
                        </a:rPr>
                        <a:t>perjalanan</a:t>
                      </a:r>
                      <a:r>
                        <a:rPr lang="en-US" sz="800" dirty="0">
                          <a:solidFill>
                            <a:schemeClr val="tx1"/>
                          </a:solidFill>
                          <a:effectLst/>
                          <a:latin typeface="+mn-lt"/>
                          <a:ea typeface="Times New Roman"/>
                          <a:cs typeface="Times New Roman"/>
                        </a:rPr>
                        <a:t> KA </a:t>
                      </a:r>
                      <a:r>
                        <a:rPr lang="en-US" sz="800" dirty="0" err="1">
                          <a:solidFill>
                            <a:schemeClr val="tx1"/>
                          </a:solidFill>
                          <a:effectLst/>
                          <a:latin typeface="+mn-lt"/>
                          <a:ea typeface="Times New Roman"/>
                          <a:cs typeface="Times New Roman"/>
                        </a:rPr>
                        <a:t>perintis</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pada</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tahun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berjalan</a:t>
                      </a:r>
                      <a:endParaRPr lang="en-US" sz="800" dirty="0">
                        <a:solidFill>
                          <a:schemeClr val="tx1"/>
                        </a:solidFill>
                        <a:effectLst/>
                        <a:latin typeface="+mn-lt"/>
                        <a:ea typeface="Times New Roman"/>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557214">
                <a:tc>
                  <a:txBody>
                    <a:bodyPr/>
                    <a:lstStyle/>
                    <a:p>
                      <a:pPr algn="ctr">
                        <a:lnSpc>
                          <a:spcPct val="115000"/>
                        </a:lnSpc>
                        <a:spcAft>
                          <a:spcPts val="0"/>
                        </a:spcAft>
                        <a:tabLst>
                          <a:tab pos="4229100" algn="l"/>
                          <a:tab pos="4457700" algn="l"/>
                        </a:tabLst>
                      </a:pPr>
                      <a:r>
                        <a:rPr lang="en-US" sz="800" dirty="0">
                          <a:solidFill>
                            <a:schemeClr val="tx1"/>
                          </a:solidFill>
                          <a:effectLst/>
                          <a:latin typeface="+mn-lt"/>
                          <a:ea typeface="Calibri"/>
                          <a:cs typeface="Times New Roman"/>
                        </a:rPr>
                        <a:t>4.</a:t>
                      </a: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7000"/>
                        </a:lnSpc>
                        <a:spcAft>
                          <a:spcPts val="0"/>
                        </a:spcAft>
                      </a:pPr>
                      <a:r>
                        <a:rPr lang="sv-SE" sz="800" dirty="0">
                          <a:solidFill>
                            <a:schemeClr val="tx1"/>
                          </a:solidFill>
                          <a:effectLst/>
                          <a:latin typeface="+mn-lt"/>
                          <a:ea typeface="Calibri"/>
                          <a:cs typeface="Times New Roman"/>
                        </a:rPr>
                        <a:t>Meningkatnya KESELAMATAN transportasi kereta api di wilayah Balai Teknik Perkeretaapian </a:t>
                      </a:r>
                      <a:endParaRPr lang="en-US" sz="800" dirty="0">
                        <a:solidFill>
                          <a:schemeClr val="tx1"/>
                        </a:solidFill>
                        <a:effectLst/>
                        <a:latin typeface="+mn-lt"/>
                        <a:ea typeface="Calibri"/>
                        <a:cs typeface="Times New Roman"/>
                      </a:endParaRPr>
                    </a:p>
                  </a:txBody>
                  <a:tcPr marL="42523" marR="4252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pPr>
                      <a:r>
                        <a:rPr lang="en-US" sz="800" dirty="0" err="1">
                          <a:solidFill>
                            <a:schemeClr val="tx1"/>
                          </a:solidFill>
                          <a:effectLst/>
                          <a:latin typeface="+mn-lt"/>
                          <a:ea typeface="Times New Roman"/>
                          <a:cs typeface="Times New Roman"/>
                        </a:rPr>
                        <a:t>Persentase</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penurunan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kecelakaan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kereta</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api</a:t>
                      </a:r>
                      <a:r>
                        <a:rPr lang="en-US" sz="800" dirty="0">
                          <a:solidFill>
                            <a:schemeClr val="tx1"/>
                          </a:solidFill>
                          <a:effectLst/>
                          <a:latin typeface="+mn-lt"/>
                          <a:ea typeface="Times New Roman"/>
                          <a:cs typeface="Times New Roman"/>
                        </a:rPr>
                        <a:t>  di </a:t>
                      </a:r>
                      <a:r>
                        <a:rPr lang="en-US" sz="800" dirty="0" err="1">
                          <a:solidFill>
                            <a:schemeClr val="tx1"/>
                          </a:solidFill>
                          <a:effectLst/>
                          <a:latin typeface="+mn-lt"/>
                          <a:ea typeface="Times New Roman"/>
                          <a:cs typeface="Times New Roman"/>
                        </a:rPr>
                        <a:t>wilayah</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kerja</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Balai</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Teknik</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Perkeretaapian</a:t>
                      </a:r>
                      <a:r>
                        <a:rPr lang="en-US" sz="800" dirty="0">
                          <a:solidFill>
                            <a:schemeClr val="tx1"/>
                          </a:solidFill>
                          <a:effectLst/>
                          <a:latin typeface="+mn-lt"/>
                          <a:ea typeface="Times New Roman"/>
                          <a:cs typeface="Times New Roman"/>
                        </a:rPr>
                        <a:t> </a:t>
                      </a: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15000"/>
                        </a:lnSpc>
                        <a:spcAft>
                          <a:spcPts val="0"/>
                        </a:spcAft>
                      </a:pPr>
                      <a:r>
                        <a:rPr lang="en-US" sz="800" dirty="0" err="1">
                          <a:solidFill>
                            <a:schemeClr val="tx1"/>
                          </a:solidFill>
                          <a:effectLst/>
                          <a:latin typeface="+mn-lt"/>
                          <a:ea typeface="Times New Roman"/>
                          <a:cs typeface="Times New Roman"/>
                        </a:rPr>
                        <a:t>Perbandingan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antara</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selisih</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kejadian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kecelakaan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tahun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berjalan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dan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kejadian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kecelakaan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tahun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sebelumnya</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dengan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kejadian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kecelakaan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tahun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sebelumnya</a:t>
                      </a:r>
                      <a:r>
                        <a:rPr lang="en-US" sz="800" dirty="0">
                          <a:solidFill>
                            <a:schemeClr val="tx1"/>
                          </a:solidFill>
                          <a:effectLst/>
                          <a:latin typeface="+mn-lt"/>
                          <a:ea typeface="Times New Roman"/>
                          <a:cs typeface="Times New Roman"/>
                        </a:rPr>
                        <a:t> di Wilayah </a:t>
                      </a:r>
                      <a:r>
                        <a:rPr lang="en-US" sz="800" dirty="0" err="1">
                          <a:solidFill>
                            <a:schemeClr val="tx1"/>
                          </a:solidFill>
                          <a:effectLst/>
                          <a:latin typeface="+mn-lt"/>
                          <a:ea typeface="Times New Roman"/>
                          <a:cs typeface="Times New Roman"/>
                        </a:rPr>
                        <a:t>Balai</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Teknik</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Perkeretaapian</a:t>
                      </a:r>
                      <a:r>
                        <a:rPr lang="en-US" sz="800" dirty="0">
                          <a:solidFill>
                            <a:schemeClr val="tx1"/>
                          </a:solidFill>
                          <a:effectLst/>
                          <a:latin typeface="+mn-lt"/>
                          <a:ea typeface="Times New Roman"/>
                          <a:cs typeface="Times New Roman"/>
                        </a:rPr>
                        <a:t> </a:t>
                      </a:r>
                    </a:p>
                    <a:p>
                      <a:pPr algn="just">
                        <a:lnSpc>
                          <a:spcPct val="115000"/>
                        </a:lnSpc>
                        <a:spcAft>
                          <a:spcPts val="0"/>
                        </a:spcAft>
                      </a:pPr>
                      <a:endParaRPr lang="en-US" sz="800" dirty="0">
                        <a:solidFill>
                          <a:schemeClr val="tx1"/>
                        </a:solidFill>
                        <a:effectLst/>
                        <a:latin typeface="+mn-lt"/>
                        <a:ea typeface="Times New Roman"/>
                        <a:cs typeface="Times New Roman"/>
                      </a:endParaRPr>
                    </a:p>
                    <a:p>
                      <a:pPr algn="just">
                        <a:lnSpc>
                          <a:spcPct val="115000"/>
                        </a:lnSpc>
                        <a:spcAft>
                          <a:spcPts val="0"/>
                        </a:spcAft>
                      </a:pPr>
                      <a:endParaRPr lang="en-US" sz="800" dirty="0">
                        <a:solidFill>
                          <a:schemeClr val="tx1"/>
                        </a:solidFill>
                        <a:effectLst/>
                        <a:latin typeface="+mn-lt"/>
                        <a:ea typeface="Times New Roman"/>
                        <a:cs typeface="Times New Roman"/>
                      </a:endParaRPr>
                    </a:p>
                    <a:p>
                      <a:pPr algn="just">
                        <a:lnSpc>
                          <a:spcPct val="115000"/>
                        </a:lnSpc>
                        <a:spcAft>
                          <a:spcPts val="0"/>
                        </a:spcAft>
                      </a:pPr>
                      <a:endParaRPr lang="en-US" sz="800" dirty="0">
                        <a:solidFill>
                          <a:schemeClr val="tx1"/>
                        </a:solidFill>
                        <a:effectLst/>
                        <a:latin typeface="+mn-lt"/>
                        <a:ea typeface="Times New Roman"/>
                        <a:cs typeface="Times New Roman"/>
                      </a:endParaRPr>
                    </a:p>
                    <a:p>
                      <a:pPr algn="just">
                        <a:lnSpc>
                          <a:spcPct val="115000"/>
                        </a:lnSpc>
                        <a:spcAft>
                          <a:spcPts val="0"/>
                        </a:spcAft>
                      </a:pPr>
                      <a:endParaRPr lang="en-US" sz="800" dirty="0">
                        <a:solidFill>
                          <a:schemeClr val="tx1"/>
                        </a:solidFill>
                        <a:effectLst/>
                        <a:latin typeface="+mn-lt"/>
                        <a:ea typeface="Times New Roman"/>
                        <a:cs typeface="Times New Roman"/>
                      </a:endParaRPr>
                    </a:p>
                    <a:p>
                      <a:pPr algn="just">
                        <a:lnSpc>
                          <a:spcPct val="115000"/>
                        </a:lnSpc>
                        <a:spcAft>
                          <a:spcPts val="0"/>
                        </a:spcAft>
                      </a:pPr>
                      <a:r>
                        <a:rPr lang="en-US" sz="800" dirty="0" err="1">
                          <a:solidFill>
                            <a:schemeClr val="tx1"/>
                          </a:solidFill>
                          <a:effectLst/>
                          <a:latin typeface="+mn-lt"/>
                          <a:ea typeface="Times New Roman"/>
                          <a:cs typeface="Times New Roman"/>
                        </a:rPr>
                        <a:t>Keterangan</a:t>
                      </a:r>
                      <a:r>
                        <a:rPr lang="en-US" sz="800" dirty="0">
                          <a:solidFill>
                            <a:schemeClr val="tx1"/>
                          </a:solidFill>
                          <a:effectLst/>
                          <a:latin typeface="+mn-lt"/>
                          <a:ea typeface="Times New Roman"/>
                          <a:cs typeface="Times New Roman"/>
                        </a:rPr>
                        <a:t> :</a:t>
                      </a:r>
                    </a:p>
                    <a:p>
                      <a:pPr marL="171450" indent="-171450" algn="just">
                        <a:lnSpc>
                          <a:spcPct val="115000"/>
                        </a:lnSpc>
                        <a:spcAft>
                          <a:spcPts val="0"/>
                        </a:spcAft>
                        <a:buFont typeface="Arial" panose="020B0604020202020204" pitchFamily="34" charset="0"/>
                        <a:buChar char="•"/>
                      </a:pPr>
                      <a:r>
                        <a:rPr lang="en-US" sz="800" dirty="0" err="1">
                          <a:solidFill>
                            <a:schemeClr val="tx1"/>
                          </a:solidFill>
                          <a:effectLst/>
                          <a:latin typeface="+mn-lt"/>
                          <a:ea typeface="Times New Roman"/>
                          <a:cs typeface="Times New Roman"/>
                        </a:rPr>
                        <a:t>Jenis</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kecelakaan</a:t>
                      </a:r>
                      <a:r>
                        <a:rPr lang="en-US" sz="800" dirty="0">
                          <a:solidFill>
                            <a:schemeClr val="tx1"/>
                          </a:solidFill>
                          <a:effectLst/>
                          <a:latin typeface="+mn-lt"/>
                          <a:ea typeface="Times New Roman"/>
                          <a:cs typeface="Times New Roman"/>
                        </a:rPr>
                        <a:t> yang </a:t>
                      </a:r>
                      <a:r>
                        <a:rPr lang="en-US" sz="800" dirty="0" err="1">
                          <a:solidFill>
                            <a:schemeClr val="tx1"/>
                          </a:solidFill>
                          <a:effectLst/>
                          <a:latin typeface="+mn-lt"/>
                          <a:ea typeface="Times New Roman"/>
                          <a:cs typeface="Times New Roman"/>
                        </a:rPr>
                        <a:t>dlakukang</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penghitungan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antara</a:t>
                      </a:r>
                      <a:r>
                        <a:rPr lang="en-US" sz="800" dirty="0">
                          <a:solidFill>
                            <a:schemeClr val="tx1"/>
                          </a:solidFill>
                          <a:effectLst/>
                          <a:latin typeface="+mn-lt"/>
                          <a:ea typeface="Times New Roman"/>
                          <a:cs typeface="Times New Roman"/>
                        </a:rPr>
                        <a:t> lain </a:t>
                      </a:r>
                      <a:r>
                        <a:rPr lang="en-US" sz="800" dirty="0" err="1">
                          <a:solidFill>
                            <a:schemeClr val="tx1"/>
                          </a:solidFill>
                          <a:effectLst/>
                          <a:latin typeface="+mn-lt"/>
                          <a:ea typeface="Times New Roman"/>
                          <a:cs typeface="Times New Roman"/>
                        </a:rPr>
                        <a:t>tabrakan</a:t>
                      </a:r>
                      <a:r>
                        <a:rPr lang="en-US" sz="800" dirty="0">
                          <a:solidFill>
                            <a:schemeClr val="tx1"/>
                          </a:solidFill>
                          <a:effectLst/>
                          <a:latin typeface="+mn-lt"/>
                          <a:ea typeface="Times New Roman"/>
                          <a:cs typeface="Times New Roman"/>
                        </a:rPr>
                        <a:t> KA </a:t>
                      </a:r>
                      <a:r>
                        <a:rPr lang="en-US" sz="800" dirty="0" err="1">
                          <a:solidFill>
                            <a:schemeClr val="tx1"/>
                          </a:solidFill>
                          <a:effectLst/>
                          <a:latin typeface="+mn-lt"/>
                          <a:ea typeface="Times New Roman"/>
                          <a:cs typeface="Times New Roman"/>
                        </a:rPr>
                        <a:t>dengan</a:t>
                      </a:r>
                      <a:r>
                        <a:rPr lang="en-US" sz="800" dirty="0">
                          <a:solidFill>
                            <a:schemeClr val="tx1"/>
                          </a:solidFill>
                          <a:effectLst/>
                          <a:latin typeface="+mn-lt"/>
                          <a:ea typeface="Times New Roman"/>
                          <a:cs typeface="Times New Roman"/>
                        </a:rPr>
                        <a:t> KA, </a:t>
                      </a:r>
                      <a:r>
                        <a:rPr lang="en-US" sz="800" dirty="0" err="1">
                          <a:solidFill>
                            <a:schemeClr val="tx1"/>
                          </a:solidFill>
                          <a:effectLst/>
                          <a:latin typeface="+mn-lt"/>
                          <a:ea typeface="Times New Roman"/>
                          <a:cs typeface="Times New Roman"/>
                        </a:rPr>
                        <a:t>Anjlokan</a:t>
                      </a:r>
                      <a:r>
                        <a:rPr lang="en-US" sz="800" dirty="0">
                          <a:solidFill>
                            <a:schemeClr val="tx1"/>
                          </a:solidFill>
                          <a:effectLst/>
                          <a:latin typeface="+mn-lt"/>
                          <a:ea typeface="Times New Roman"/>
                          <a:cs typeface="Times New Roman"/>
                        </a:rPr>
                        <a:t>,</a:t>
                      </a:r>
                      <a:r>
                        <a:rPr lang="en-US" sz="800" baseline="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Terguling</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Terbakar</a:t>
                      </a:r>
                      <a:endParaRPr lang="en-US" sz="800" dirty="0">
                        <a:solidFill>
                          <a:schemeClr val="tx1"/>
                        </a:solidFill>
                        <a:effectLst/>
                        <a:latin typeface="+mn-lt"/>
                        <a:ea typeface="Times New Roman"/>
                        <a:cs typeface="Times New Roman"/>
                      </a:endParaRPr>
                    </a:p>
                    <a:p>
                      <a:pPr marL="171450" indent="-171450" algn="just">
                        <a:lnSpc>
                          <a:spcPct val="115000"/>
                        </a:lnSpc>
                        <a:spcAft>
                          <a:spcPts val="0"/>
                        </a:spcAft>
                        <a:buFont typeface="Arial" panose="020B0604020202020204" pitchFamily="34" charset="0"/>
                        <a:buChar char="•"/>
                      </a:pPr>
                      <a:r>
                        <a:rPr lang="en-US" sz="800" dirty="0">
                          <a:solidFill>
                            <a:schemeClr val="tx1"/>
                          </a:solidFill>
                          <a:effectLst/>
                          <a:latin typeface="+mn-lt"/>
                          <a:ea typeface="Times New Roman"/>
                          <a:cs typeface="Times New Roman"/>
                        </a:rPr>
                        <a:t>Jika </a:t>
                      </a:r>
                      <a:r>
                        <a:rPr lang="en-US" sz="800" dirty="0" err="1">
                          <a:solidFill>
                            <a:schemeClr val="tx1"/>
                          </a:solidFill>
                          <a:effectLst/>
                          <a:latin typeface="+mn-lt"/>
                          <a:ea typeface="Times New Roman"/>
                          <a:cs typeface="Times New Roman"/>
                        </a:rPr>
                        <a:t>tahun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sebelumnya</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tidak</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terjadi</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kecelakaan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maka</a:t>
                      </a:r>
                      <a:r>
                        <a:rPr lang="en-US" sz="800" dirty="0">
                          <a:solidFill>
                            <a:schemeClr val="tx1"/>
                          </a:solidFill>
                          <a:effectLst/>
                          <a:latin typeface="+mn-lt"/>
                          <a:ea typeface="Times New Roman"/>
                          <a:cs typeface="Times New Roman"/>
                        </a:rPr>
                        <a:t> target 2021 </a:t>
                      </a:r>
                      <a:r>
                        <a:rPr lang="en-US" sz="800" dirty="0" err="1">
                          <a:solidFill>
                            <a:schemeClr val="tx1"/>
                          </a:solidFill>
                          <a:effectLst/>
                          <a:latin typeface="+mn-lt"/>
                          <a:ea typeface="Times New Roman"/>
                          <a:cs typeface="Times New Roman"/>
                        </a:rPr>
                        <a:t>adalah</a:t>
                      </a:r>
                      <a:r>
                        <a:rPr lang="en-US" sz="800" dirty="0">
                          <a:solidFill>
                            <a:schemeClr val="tx1"/>
                          </a:solidFill>
                          <a:effectLst/>
                          <a:latin typeface="+mn-lt"/>
                          <a:ea typeface="Times New Roman"/>
                          <a:cs typeface="Times New Roman"/>
                        </a:rPr>
                        <a:t> 0 </a:t>
                      </a:r>
                      <a:r>
                        <a:rPr lang="en-US" sz="800" dirty="0" err="1">
                          <a:solidFill>
                            <a:schemeClr val="tx1"/>
                          </a:solidFill>
                          <a:effectLst/>
                          <a:latin typeface="+mn-lt"/>
                          <a:ea typeface="Times New Roman"/>
                          <a:cs typeface="Times New Roman"/>
                        </a:rPr>
                        <a:t>kecelakaan</a:t>
                      </a:r>
                      <a:r>
                        <a:rPr lang="en-US" sz="800" dirty="0">
                          <a:solidFill>
                            <a:schemeClr val="tx1"/>
                          </a:solidFill>
                          <a:effectLst/>
                          <a:latin typeface="+mn-lt"/>
                          <a:ea typeface="Times New Roman"/>
                          <a:cs typeface="Times New Roman"/>
                        </a:rPr>
                        <a:t> (100%)</a:t>
                      </a:r>
                    </a:p>
                    <a:p>
                      <a:pPr algn="just">
                        <a:lnSpc>
                          <a:spcPct val="115000"/>
                        </a:lnSpc>
                        <a:spcAft>
                          <a:spcPts val="0"/>
                        </a:spcAft>
                      </a:pPr>
                      <a:endParaRPr lang="en-US" sz="800" dirty="0">
                        <a:solidFill>
                          <a:schemeClr val="tx1"/>
                        </a:solidFill>
                        <a:effectLst/>
                        <a:latin typeface="+mn-lt"/>
                        <a:ea typeface="Times New Roman"/>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825909">
                <a:tc>
                  <a:txBody>
                    <a:bodyPr/>
                    <a:lstStyle/>
                    <a:p>
                      <a:pPr algn="ctr">
                        <a:lnSpc>
                          <a:spcPct val="115000"/>
                        </a:lnSpc>
                        <a:spcAft>
                          <a:spcPts val="0"/>
                        </a:spcAft>
                        <a:tabLst>
                          <a:tab pos="4229100" algn="l"/>
                          <a:tab pos="4457700" algn="l"/>
                        </a:tabLst>
                      </a:pPr>
                      <a:r>
                        <a:rPr lang="en-US" sz="800" dirty="0">
                          <a:solidFill>
                            <a:schemeClr val="tx1"/>
                          </a:solidFill>
                          <a:effectLst/>
                          <a:latin typeface="+mn-lt"/>
                          <a:ea typeface="Calibri"/>
                          <a:cs typeface="Times New Roman"/>
                        </a:rPr>
                        <a:t>5.</a:t>
                      </a: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7000"/>
                        </a:lnSpc>
                        <a:spcAft>
                          <a:spcPts val="0"/>
                        </a:spcAft>
                      </a:pPr>
                      <a:r>
                        <a:rPr lang="en-US" sz="800" dirty="0" err="1">
                          <a:solidFill>
                            <a:schemeClr val="tx1"/>
                          </a:solidFill>
                          <a:effectLst/>
                          <a:latin typeface="+mn-lt"/>
                          <a:ea typeface="Calibri"/>
                          <a:cs typeface="Times New Roman"/>
                        </a:rPr>
                        <a:t>Terwujudnya</a:t>
                      </a:r>
                      <a:r>
                        <a:rPr lang="en-US" sz="800" dirty="0">
                          <a:solidFill>
                            <a:schemeClr val="tx1"/>
                          </a:solidFill>
                          <a:effectLst/>
                          <a:latin typeface="+mn-lt"/>
                          <a:ea typeface="Calibri"/>
                          <a:cs typeface="Times New Roman"/>
                        </a:rPr>
                        <a:t> Good Governance </a:t>
                      </a:r>
                      <a:r>
                        <a:rPr lang="en-US" sz="800" dirty="0" err="1">
                          <a:solidFill>
                            <a:schemeClr val="tx1"/>
                          </a:solidFill>
                          <a:effectLst/>
                          <a:latin typeface="+mn-lt"/>
                          <a:ea typeface="Calibri"/>
                          <a:cs typeface="Times New Roman"/>
                        </a:rPr>
                        <a:t>dan</a:t>
                      </a:r>
                      <a:r>
                        <a:rPr lang="en-US" sz="800" dirty="0">
                          <a:solidFill>
                            <a:schemeClr val="tx1"/>
                          </a:solidFill>
                          <a:effectLst/>
                          <a:latin typeface="+mn-lt"/>
                          <a:ea typeface="Calibri"/>
                          <a:cs typeface="Times New Roman"/>
                        </a:rPr>
                        <a:t> Clean Government di </a:t>
                      </a:r>
                      <a:r>
                        <a:rPr lang="en-US" sz="800" dirty="0" err="1">
                          <a:solidFill>
                            <a:schemeClr val="tx1"/>
                          </a:solidFill>
                          <a:effectLst/>
                          <a:latin typeface="+mn-lt"/>
                          <a:ea typeface="Calibri"/>
                          <a:cs typeface="Times New Roman"/>
                        </a:rPr>
                        <a:t>Lingkungan</a:t>
                      </a:r>
                      <a:r>
                        <a:rPr lang="en-US" sz="800" dirty="0">
                          <a:solidFill>
                            <a:schemeClr val="tx1"/>
                          </a:solidFill>
                          <a:effectLst/>
                          <a:latin typeface="+mn-lt"/>
                          <a:ea typeface="Calibri"/>
                          <a:cs typeface="Times New Roman"/>
                        </a:rPr>
                        <a:t> </a:t>
                      </a:r>
                      <a:r>
                        <a:rPr lang="en-US" sz="800" dirty="0" err="1">
                          <a:solidFill>
                            <a:schemeClr val="tx1"/>
                          </a:solidFill>
                          <a:effectLst/>
                          <a:latin typeface="+mn-lt"/>
                          <a:ea typeface="Calibri"/>
                          <a:cs typeface="Times New Roman"/>
                        </a:rPr>
                        <a:t>Balai</a:t>
                      </a:r>
                      <a:r>
                        <a:rPr lang="en-US" sz="800" dirty="0">
                          <a:solidFill>
                            <a:schemeClr val="tx1"/>
                          </a:solidFill>
                          <a:effectLst/>
                          <a:latin typeface="+mn-lt"/>
                          <a:ea typeface="Calibri"/>
                          <a:cs typeface="Times New Roman"/>
                        </a:rPr>
                        <a:t> </a:t>
                      </a:r>
                      <a:r>
                        <a:rPr lang="en-US" sz="800" dirty="0" err="1">
                          <a:solidFill>
                            <a:schemeClr val="tx1"/>
                          </a:solidFill>
                          <a:effectLst/>
                          <a:latin typeface="+mn-lt"/>
                          <a:ea typeface="Calibri"/>
                          <a:cs typeface="Times New Roman"/>
                        </a:rPr>
                        <a:t>Teknik</a:t>
                      </a:r>
                      <a:r>
                        <a:rPr lang="en-US" sz="800" dirty="0">
                          <a:solidFill>
                            <a:schemeClr val="tx1"/>
                          </a:solidFill>
                          <a:effectLst/>
                          <a:latin typeface="+mn-lt"/>
                          <a:ea typeface="Calibri"/>
                          <a:cs typeface="Times New Roman"/>
                        </a:rPr>
                        <a:t> </a:t>
                      </a:r>
                      <a:r>
                        <a:rPr lang="en-US" sz="800" dirty="0" err="1">
                          <a:solidFill>
                            <a:schemeClr val="tx1"/>
                          </a:solidFill>
                          <a:effectLst/>
                          <a:latin typeface="+mn-lt"/>
                          <a:ea typeface="Calibri"/>
                          <a:cs typeface="Times New Roman"/>
                        </a:rPr>
                        <a:t>Perkeretaapian</a:t>
                      </a:r>
                      <a:endParaRPr lang="en-US" sz="800" dirty="0">
                        <a:solidFill>
                          <a:schemeClr val="tx1"/>
                        </a:solidFill>
                        <a:effectLst/>
                        <a:latin typeface="+mn-lt"/>
                        <a:ea typeface="Calibri"/>
                        <a:cs typeface="Times New Roman"/>
                      </a:endParaRPr>
                    </a:p>
                  </a:txBody>
                  <a:tcPr marL="42523" marR="4252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pPr>
                      <a:r>
                        <a:rPr lang="sv-SE" sz="800" dirty="0">
                          <a:solidFill>
                            <a:schemeClr val="tx1"/>
                          </a:solidFill>
                          <a:effectLst/>
                          <a:latin typeface="+mn-lt"/>
                          <a:ea typeface="Times New Roman"/>
                          <a:cs typeface="Times New Roman"/>
                        </a:rPr>
                        <a:t>Persentase kualitas pelaksanaan anggaran Balai Teknik Perkeretaapian</a:t>
                      </a: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15000"/>
                        </a:lnSpc>
                        <a:spcAft>
                          <a:spcPts val="0"/>
                        </a:spcAft>
                      </a:pPr>
                      <a:r>
                        <a:rPr lang="en-US" sz="800" dirty="0" err="1">
                          <a:solidFill>
                            <a:schemeClr val="tx1"/>
                          </a:solidFill>
                          <a:effectLst/>
                          <a:latin typeface="+mn-lt"/>
                          <a:ea typeface="Times New Roman"/>
                          <a:cs typeface="Times New Roman"/>
                        </a:rPr>
                        <a:t>Jumlah</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persentase</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realisasi</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penyerapan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anggaran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dengan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bobot</a:t>
                      </a:r>
                      <a:r>
                        <a:rPr lang="en-US" sz="800" dirty="0">
                          <a:solidFill>
                            <a:schemeClr val="tx1"/>
                          </a:solidFill>
                          <a:effectLst/>
                          <a:latin typeface="+mn-lt"/>
                          <a:ea typeface="Times New Roman"/>
                          <a:cs typeface="Times New Roman"/>
                        </a:rPr>
                        <a:t> 50% </a:t>
                      </a:r>
                      <a:r>
                        <a:rPr lang="en-US" sz="800" dirty="0" err="1">
                          <a:solidFill>
                            <a:schemeClr val="tx1"/>
                          </a:solidFill>
                          <a:effectLst/>
                          <a:latin typeface="+mn-lt"/>
                          <a:ea typeface="Times New Roman"/>
                          <a:cs typeface="Times New Roman"/>
                        </a:rPr>
                        <a:t>dengan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jumlah</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capaian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kinerja</a:t>
                      </a:r>
                      <a:r>
                        <a:rPr lang="en-US" sz="800" dirty="0">
                          <a:solidFill>
                            <a:schemeClr val="tx1"/>
                          </a:solidFill>
                          <a:effectLst/>
                          <a:latin typeface="+mn-lt"/>
                          <a:ea typeface="Times New Roman"/>
                          <a:cs typeface="Times New Roman"/>
                        </a:rPr>
                        <a:t> output </a:t>
                      </a:r>
                      <a:r>
                        <a:rPr lang="en-US" sz="800" dirty="0" err="1">
                          <a:solidFill>
                            <a:schemeClr val="tx1"/>
                          </a:solidFill>
                          <a:effectLst/>
                          <a:latin typeface="+mn-lt"/>
                          <a:ea typeface="Times New Roman"/>
                          <a:cs typeface="Times New Roman"/>
                        </a:rPr>
                        <a:t>dengan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bobot</a:t>
                      </a:r>
                      <a:r>
                        <a:rPr lang="en-US" sz="800" dirty="0">
                          <a:solidFill>
                            <a:schemeClr val="tx1"/>
                          </a:solidFill>
                          <a:effectLst/>
                          <a:latin typeface="+mn-lt"/>
                          <a:ea typeface="Times New Roman"/>
                          <a:cs typeface="Times New Roman"/>
                        </a:rPr>
                        <a:t> 50%</a:t>
                      </a:r>
                    </a:p>
                    <a:p>
                      <a:pPr algn="just">
                        <a:lnSpc>
                          <a:spcPct val="115000"/>
                        </a:lnSpc>
                        <a:spcAft>
                          <a:spcPts val="0"/>
                        </a:spcAft>
                      </a:pPr>
                      <a:endParaRPr lang="en-US" sz="800" dirty="0">
                        <a:solidFill>
                          <a:schemeClr val="tx1"/>
                        </a:solidFill>
                        <a:effectLst/>
                        <a:latin typeface="+mn-lt"/>
                        <a:ea typeface="Times New Roman"/>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
        <p:nvSpPr>
          <p:cNvPr id="27" name="TextBox 2"/>
          <p:cNvSpPr txBox="1">
            <a:spLocks noChangeArrowheads="1"/>
          </p:cNvSpPr>
          <p:nvPr/>
        </p:nvSpPr>
        <p:spPr bwMode="auto">
          <a:xfrm>
            <a:off x="2648839" y="1803518"/>
            <a:ext cx="206710" cy="183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6698" tIns="28349" rIns="56698" bIns="28349" numCol="1" anchor="t" anchorCtr="0" compatLnSpc="1">
            <a:prstTxWarp prst="textNoShape">
              <a:avLst/>
            </a:prstTxWarp>
          </a:bodyPr>
          <a:lstStyle/>
          <a:p>
            <a:pPr defTabSz="567019" fontAlgn="base">
              <a:spcBef>
                <a:spcPct val="0"/>
              </a:spcBef>
              <a:spcAft>
                <a:spcPct val="0"/>
              </a:spcAft>
            </a:pPr>
            <a:endParaRPr lang="en-US" altLang="en-US" sz="700">
              <a:cs typeface="Arial" pitchFamily="34" charset="0"/>
            </a:endParaRPr>
          </a:p>
        </p:txBody>
      </p:sp>
      <p:grpSp>
        <p:nvGrpSpPr>
          <p:cNvPr id="17" name="Group 16"/>
          <p:cNvGrpSpPr/>
          <p:nvPr/>
        </p:nvGrpSpPr>
        <p:grpSpPr>
          <a:xfrm>
            <a:off x="3258509" y="2494989"/>
            <a:ext cx="3453647" cy="657429"/>
            <a:chOff x="5058157" y="3206927"/>
            <a:chExt cx="5569931" cy="1060279"/>
          </a:xfrm>
        </p:grpSpPr>
        <p:sp>
          <p:nvSpPr>
            <p:cNvPr id="18" name="TextBox 36">
              <a:extLst>
                <a:ext uri="{FF2B5EF4-FFF2-40B4-BE49-F238E27FC236}">
                  <a16:creationId xmlns:a16="http://schemas.microsoft.com/office/drawing/2014/main" id="{00000000-0008-0000-0000-00003D000000}"/>
                </a:ext>
              </a:extLst>
            </p:cNvPr>
            <p:cNvSpPr txBox="1"/>
            <p:nvPr/>
          </p:nvSpPr>
          <p:spPr>
            <a:xfrm>
              <a:off x="9934071" y="3557492"/>
              <a:ext cx="694017" cy="316516"/>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r>
                <a:rPr lang="en-AU" sz="700" dirty="0"/>
                <a:t>100%</a:t>
              </a:r>
            </a:p>
          </p:txBody>
        </p:sp>
        <p:grpSp>
          <p:nvGrpSpPr>
            <p:cNvPr id="19" name="Group 18"/>
            <p:cNvGrpSpPr/>
            <p:nvPr/>
          </p:nvGrpSpPr>
          <p:grpSpPr>
            <a:xfrm>
              <a:off x="5058157" y="3206927"/>
              <a:ext cx="5065071" cy="1060279"/>
              <a:chOff x="5058157" y="3206927"/>
              <a:chExt cx="5065071" cy="1060279"/>
            </a:xfrm>
          </p:grpSpPr>
          <p:sp>
            <p:nvSpPr>
              <p:cNvPr id="20" name="TextBox 31">
                <a:extLst>
                  <a:ext uri="{FF2B5EF4-FFF2-40B4-BE49-F238E27FC236}">
                    <a16:creationId xmlns:a16="http://schemas.microsoft.com/office/drawing/2014/main" id="{00000000-0008-0000-0000-000034000000}"/>
                  </a:ext>
                </a:extLst>
              </p:cNvPr>
              <p:cNvSpPr txBox="1"/>
              <p:nvPr/>
            </p:nvSpPr>
            <p:spPr>
              <a:xfrm>
                <a:off x="5058157" y="3232057"/>
                <a:ext cx="1764000" cy="770141"/>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spcAft>
                    <a:spcPts val="186"/>
                  </a:spcAft>
                </a:pPr>
                <a:r>
                  <a:rPr lang="en-ID" sz="700" dirty="0" err="1">
                    <a:solidFill>
                      <a:schemeClr val="tx1"/>
                    </a:solidFill>
                  </a:rPr>
                  <a:t>Persentase</a:t>
                </a:r>
                <a:r>
                  <a:rPr lang="en-ID" sz="700" dirty="0">
                    <a:solidFill>
                      <a:schemeClr val="tx1"/>
                    </a:solidFill>
                  </a:rPr>
                  <a:t> </a:t>
                </a:r>
                <a:r>
                  <a:rPr lang="en-ID" sz="700" dirty="0" err="1">
                    <a:solidFill>
                      <a:schemeClr val="tx1"/>
                    </a:solidFill>
                  </a:rPr>
                  <a:t>penurunan</a:t>
                </a:r>
                <a:r>
                  <a:rPr lang="en-ID" sz="700" dirty="0">
                    <a:solidFill>
                      <a:schemeClr val="tx1"/>
                    </a:solidFill>
                  </a:rPr>
                  <a:t> </a:t>
                </a:r>
                <a:r>
                  <a:rPr lang="en-ID" sz="700" dirty="0" err="1">
                    <a:solidFill>
                      <a:schemeClr val="tx1"/>
                    </a:solidFill>
                  </a:rPr>
                  <a:t>kecelakaan</a:t>
                </a:r>
                <a:r>
                  <a:rPr lang="en-ID" sz="700" dirty="0">
                    <a:solidFill>
                      <a:schemeClr val="tx1"/>
                    </a:solidFill>
                  </a:rPr>
                  <a:t> </a:t>
                </a:r>
                <a:r>
                  <a:rPr lang="en-ID" sz="700" dirty="0" err="1">
                    <a:solidFill>
                      <a:schemeClr val="tx1"/>
                    </a:solidFill>
                  </a:rPr>
                  <a:t>kereta</a:t>
                </a:r>
                <a:r>
                  <a:rPr lang="en-ID" sz="700" dirty="0">
                    <a:solidFill>
                      <a:schemeClr val="tx1"/>
                    </a:solidFill>
                  </a:rPr>
                  <a:t> </a:t>
                </a:r>
                <a:r>
                  <a:rPr lang="en-ID" sz="700" dirty="0" err="1">
                    <a:solidFill>
                      <a:schemeClr val="tx1"/>
                    </a:solidFill>
                  </a:rPr>
                  <a:t>api</a:t>
                </a:r>
                <a:r>
                  <a:rPr lang="en-ID" sz="700" dirty="0">
                    <a:solidFill>
                      <a:schemeClr val="tx1"/>
                    </a:solidFill>
                  </a:rPr>
                  <a:t>  di </a:t>
                </a:r>
                <a:r>
                  <a:rPr lang="en-ID" sz="700" dirty="0" err="1">
                    <a:solidFill>
                      <a:schemeClr val="tx1"/>
                    </a:solidFill>
                  </a:rPr>
                  <a:t>wilayah</a:t>
                </a:r>
                <a:r>
                  <a:rPr lang="en-ID" sz="700" dirty="0">
                    <a:solidFill>
                      <a:schemeClr val="tx1"/>
                    </a:solidFill>
                  </a:rPr>
                  <a:t> </a:t>
                </a:r>
                <a:r>
                  <a:rPr lang="en-ID" sz="700" dirty="0" err="1">
                    <a:solidFill>
                      <a:schemeClr val="tx1"/>
                    </a:solidFill>
                  </a:rPr>
                  <a:t>kerja</a:t>
                </a:r>
                <a:r>
                  <a:rPr lang="en-ID" sz="700" dirty="0">
                    <a:solidFill>
                      <a:schemeClr val="tx1"/>
                    </a:solidFill>
                  </a:rPr>
                  <a:t> </a:t>
                </a:r>
                <a:r>
                  <a:rPr lang="en-ID" sz="700" dirty="0" err="1">
                    <a:solidFill>
                      <a:schemeClr val="tx1"/>
                    </a:solidFill>
                  </a:rPr>
                  <a:t>Balai</a:t>
                </a:r>
                <a:r>
                  <a:rPr lang="en-ID" sz="700" dirty="0">
                    <a:solidFill>
                      <a:schemeClr val="tx1"/>
                    </a:solidFill>
                  </a:rPr>
                  <a:t> </a:t>
                </a:r>
                <a:r>
                  <a:rPr lang="en-ID" sz="700" dirty="0" err="1">
                    <a:solidFill>
                      <a:schemeClr val="tx1"/>
                    </a:solidFill>
                  </a:rPr>
                  <a:t>Teknik</a:t>
                </a:r>
                <a:r>
                  <a:rPr lang="en-ID" sz="700" dirty="0">
                    <a:solidFill>
                      <a:schemeClr val="tx1"/>
                    </a:solidFill>
                  </a:rPr>
                  <a:t> </a:t>
                </a:r>
                <a:r>
                  <a:rPr lang="en-ID" sz="700" dirty="0" err="1">
                    <a:solidFill>
                      <a:schemeClr val="tx1"/>
                    </a:solidFill>
                  </a:rPr>
                  <a:t>Perkeretaapian</a:t>
                </a:r>
                <a:r>
                  <a:rPr lang="en-ID" sz="700" dirty="0">
                    <a:solidFill>
                      <a:schemeClr val="tx1"/>
                    </a:solidFill>
                  </a:rPr>
                  <a:t>	</a:t>
                </a:r>
              </a:p>
            </p:txBody>
          </p:sp>
          <p:sp>
            <p:nvSpPr>
              <p:cNvPr id="21" name="TextBox 32">
                <a:extLst>
                  <a:ext uri="{FF2B5EF4-FFF2-40B4-BE49-F238E27FC236}">
                    <a16:creationId xmlns:a16="http://schemas.microsoft.com/office/drawing/2014/main" id="{00000000-0008-0000-0000-000035000000}"/>
                  </a:ext>
                </a:extLst>
              </p:cNvPr>
              <p:cNvSpPr txBox="1"/>
              <p:nvPr/>
            </p:nvSpPr>
            <p:spPr>
              <a:xfrm>
                <a:off x="7166965" y="3206927"/>
                <a:ext cx="2664000" cy="52387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sz="700" dirty="0" err="1"/>
                  <a:t>Selisih</a:t>
                </a:r>
                <a:r>
                  <a:rPr lang="en-US" sz="700" dirty="0"/>
                  <a:t> </a:t>
                </a:r>
                <a:r>
                  <a:rPr lang="en-US" sz="700" dirty="0" err="1"/>
                  <a:t>kejadian</a:t>
                </a:r>
                <a:r>
                  <a:rPr lang="en-US" sz="700" dirty="0"/>
                  <a:t> </a:t>
                </a:r>
                <a:r>
                  <a:rPr lang="en-US" sz="700" dirty="0" err="1"/>
                  <a:t>kecelakaan</a:t>
                </a:r>
                <a:r>
                  <a:rPr lang="en-US" sz="700" dirty="0"/>
                  <a:t> </a:t>
                </a:r>
                <a:r>
                  <a:rPr lang="en-US" sz="700" dirty="0" err="1"/>
                  <a:t>tahun</a:t>
                </a:r>
                <a:r>
                  <a:rPr lang="en-US" sz="700" dirty="0"/>
                  <a:t> </a:t>
                </a:r>
                <a:r>
                  <a:rPr lang="en-US" sz="700" dirty="0" err="1"/>
                  <a:t>berjalan</a:t>
                </a:r>
                <a:r>
                  <a:rPr lang="en-US" sz="700" dirty="0"/>
                  <a:t> dan </a:t>
                </a:r>
                <a:r>
                  <a:rPr lang="en-US" sz="700" dirty="0" err="1"/>
                  <a:t>kejadian</a:t>
                </a:r>
                <a:r>
                  <a:rPr lang="en-US" sz="700" dirty="0"/>
                  <a:t> </a:t>
                </a:r>
                <a:r>
                  <a:rPr lang="en-US" sz="700" dirty="0" err="1"/>
                  <a:t>kecelakaan</a:t>
                </a:r>
                <a:r>
                  <a:rPr lang="en-US" sz="700" dirty="0"/>
                  <a:t> </a:t>
                </a:r>
                <a:r>
                  <a:rPr lang="en-US" sz="700" dirty="0" err="1"/>
                  <a:t>tahun</a:t>
                </a:r>
                <a:r>
                  <a:rPr lang="en-US" sz="700" dirty="0"/>
                  <a:t> </a:t>
                </a:r>
                <a:r>
                  <a:rPr lang="en-US" sz="700" dirty="0" err="1"/>
                  <a:t>sebelumnya</a:t>
                </a:r>
                <a:endParaRPr lang="id-ID" sz="700" dirty="0"/>
              </a:p>
              <a:p>
                <a:pPr algn="ctr"/>
                <a:endParaRPr lang="en-US" sz="700" dirty="0"/>
              </a:p>
            </p:txBody>
          </p:sp>
          <p:sp>
            <p:nvSpPr>
              <p:cNvPr id="23" name="TextBox 34">
                <a:extLst>
                  <a:ext uri="{FF2B5EF4-FFF2-40B4-BE49-F238E27FC236}">
                    <a16:creationId xmlns:a16="http://schemas.microsoft.com/office/drawing/2014/main" id="{00000000-0008-0000-0000-000037000000}"/>
                  </a:ext>
                </a:extLst>
              </p:cNvPr>
              <p:cNvSpPr txBox="1"/>
              <p:nvPr/>
            </p:nvSpPr>
            <p:spPr>
              <a:xfrm>
                <a:off x="6864115" y="3806833"/>
                <a:ext cx="3120047" cy="460373"/>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sz="700" dirty="0" err="1"/>
                  <a:t>Kejadian</a:t>
                </a:r>
                <a:r>
                  <a:rPr lang="en-US" sz="700" dirty="0"/>
                  <a:t> </a:t>
                </a:r>
                <a:r>
                  <a:rPr lang="en-US" sz="700" dirty="0" err="1"/>
                  <a:t>kecelakaan</a:t>
                </a:r>
                <a:r>
                  <a:rPr lang="en-US" sz="700" dirty="0"/>
                  <a:t> </a:t>
                </a:r>
                <a:r>
                  <a:rPr lang="en-US" sz="700" dirty="0" err="1"/>
                  <a:t>tahun</a:t>
                </a:r>
                <a:r>
                  <a:rPr lang="en-US" sz="700" dirty="0"/>
                  <a:t> </a:t>
                </a:r>
                <a:r>
                  <a:rPr lang="en-US" sz="700" dirty="0" err="1"/>
                  <a:t>sebelumnya</a:t>
                </a:r>
                <a:endParaRPr lang="en-US" sz="700" dirty="0"/>
              </a:p>
            </p:txBody>
          </p:sp>
          <p:sp>
            <p:nvSpPr>
              <p:cNvPr id="24" name="TextBox 35">
                <a:extLst>
                  <a:ext uri="{FF2B5EF4-FFF2-40B4-BE49-F238E27FC236}">
                    <a16:creationId xmlns:a16="http://schemas.microsoft.com/office/drawing/2014/main" id="{00000000-0008-0000-0000-00003C000000}"/>
                  </a:ext>
                </a:extLst>
              </p:cNvPr>
              <p:cNvSpPr txBox="1"/>
              <p:nvPr/>
            </p:nvSpPr>
            <p:spPr>
              <a:xfrm>
                <a:off x="9789853" y="3549341"/>
                <a:ext cx="333375" cy="28575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AU" sz="700" dirty="0"/>
                  <a:t>X</a:t>
                </a:r>
              </a:p>
            </p:txBody>
          </p:sp>
          <p:sp>
            <p:nvSpPr>
              <p:cNvPr id="25" name="TextBox 37">
                <a:extLst>
                  <a:ext uri="{FF2B5EF4-FFF2-40B4-BE49-F238E27FC236}">
                    <a16:creationId xmlns:a16="http://schemas.microsoft.com/office/drawing/2014/main" id="{00000000-0008-0000-0000-00003C000000}"/>
                  </a:ext>
                </a:extLst>
              </p:cNvPr>
              <p:cNvSpPr txBox="1"/>
              <p:nvPr/>
            </p:nvSpPr>
            <p:spPr>
              <a:xfrm>
                <a:off x="6730060" y="3548434"/>
                <a:ext cx="333375" cy="28575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AU" sz="700"/>
                  <a:t>=</a:t>
                </a:r>
              </a:p>
            </p:txBody>
          </p:sp>
          <p:cxnSp>
            <p:nvCxnSpPr>
              <p:cNvPr id="26" name="Straight Connector 25">
                <a:extLst>
                  <a:ext uri="{FF2B5EF4-FFF2-40B4-BE49-F238E27FC236}">
                    <a16:creationId xmlns:a16="http://schemas.microsoft.com/office/drawing/2014/main" id="{00000000-0008-0000-0000-000036000000}"/>
                  </a:ext>
                </a:extLst>
              </p:cNvPr>
              <p:cNvCxnSpPr/>
              <p:nvPr/>
            </p:nvCxnSpPr>
            <p:spPr>
              <a:xfrm>
                <a:off x="7059258" y="3835092"/>
                <a:ext cx="2635249" cy="0"/>
              </a:xfrm>
              <a:prstGeom prst="line">
                <a:avLst/>
              </a:prstGeom>
            </p:spPr>
            <p:style>
              <a:lnRef idx="2">
                <a:schemeClr val="dk1"/>
              </a:lnRef>
              <a:fillRef idx="0">
                <a:schemeClr val="dk1"/>
              </a:fillRef>
              <a:effectRef idx="1">
                <a:schemeClr val="dk1"/>
              </a:effectRef>
              <a:fontRef idx="minor">
                <a:schemeClr val="tx1"/>
              </a:fontRef>
            </p:style>
          </p:cxnSp>
        </p:grpSp>
      </p:grpSp>
      <p:grpSp>
        <p:nvGrpSpPr>
          <p:cNvPr id="8" name="Group 7"/>
          <p:cNvGrpSpPr/>
          <p:nvPr/>
        </p:nvGrpSpPr>
        <p:grpSpPr>
          <a:xfrm>
            <a:off x="3128454" y="1515258"/>
            <a:ext cx="4103652" cy="705469"/>
            <a:chOff x="4943873" y="3503490"/>
            <a:chExt cx="6618238" cy="1137758"/>
          </a:xfrm>
        </p:grpSpPr>
        <p:sp>
          <p:nvSpPr>
            <p:cNvPr id="5" name="TextBox 4"/>
            <p:cNvSpPr txBox="1"/>
            <p:nvPr/>
          </p:nvSpPr>
          <p:spPr>
            <a:xfrm>
              <a:off x="6885810" y="3704855"/>
              <a:ext cx="333375" cy="322642"/>
            </a:xfrm>
            <a:prstGeom prst="rect">
              <a:avLst/>
            </a:prstGeom>
            <a:noFill/>
          </p:spPr>
          <p:txBody>
            <a:bodyPr wrap="square" rtlCol="0">
              <a:spAutoFit/>
            </a:bodyPr>
            <a:lstStyle/>
            <a:p>
              <a:r>
                <a:rPr lang="en-US" sz="700" dirty="0"/>
                <a:t>=</a:t>
              </a:r>
            </a:p>
          </p:txBody>
        </p:sp>
        <p:grpSp>
          <p:nvGrpSpPr>
            <p:cNvPr id="7" name="Group 6"/>
            <p:cNvGrpSpPr/>
            <p:nvPr/>
          </p:nvGrpSpPr>
          <p:grpSpPr>
            <a:xfrm>
              <a:off x="4943873" y="3503490"/>
              <a:ext cx="6618238" cy="1137758"/>
              <a:chOff x="4997927" y="2223308"/>
              <a:chExt cx="6618238" cy="1137758"/>
            </a:xfrm>
          </p:grpSpPr>
          <p:grpSp>
            <p:nvGrpSpPr>
              <p:cNvPr id="11" name="Group 10"/>
              <p:cNvGrpSpPr/>
              <p:nvPr/>
            </p:nvGrpSpPr>
            <p:grpSpPr>
              <a:xfrm>
                <a:off x="4997927" y="2223308"/>
                <a:ext cx="6102972" cy="1137758"/>
                <a:chOff x="5822699" y="2113697"/>
                <a:chExt cx="4611458" cy="911241"/>
              </a:xfrm>
            </p:grpSpPr>
            <p:sp>
              <p:nvSpPr>
                <p:cNvPr id="12" name="TextBox 1">
                  <a:extLst>
                    <a:ext uri="{FF2B5EF4-FFF2-40B4-BE49-F238E27FC236}">
                      <a16:creationId xmlns:a16="http://schemas.microsoft.com/office/drawing/2014/main" id="{00000000-0008-0000-0000-000034000000}"/>
                    </a:ext>
                  </a:extLst>
                </p:cNvPr>
                <p:cNvSpPr txBox="1"/>
                <p:nvPr/>
              </p:nvSpPr>
              <p:spPr>
                <a:xfrm>
                  <a:off x="5822699" y="2113697"/>
                  <a:ext cx="1632114" cy="911241"/>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AU" sz="700" i="1" dirty="0" err="1"/>
                    <a:t>Persentase</a:t>
                  </a:r>
                  <a:r>
                    <a:rPr lang="en-AU" sz="700" i="1" dirty="0"/>
                    <a:t> </a:t>
                  </a:r>
                  <a:r>
                    <a:rPr lang="en-AU" sz="700" i="1" dirty="0" err="1"/>
                    <a:t>Realisasi</a:t>
                  </a:r>
                  <a:r>
                    <a:rPr lang="en-AU" sz="700" i="1" dirty="0"/>
                    <a:t> </a:t>
                  </a:r>
                  <a:r>
                    <a:rPr lang="en-AU" sz="700" i="1" dirty="0" err="1"/>
                    <a:t>Perjalanan</a:t>
                  </a:r>
                  <a:r>
                    <a:rPr lang="en-AU" sz="700" i="1" dirty="0"/>
                    <a:t> KA </a:t>
                  </a:r>
                  <a:r>
                    <a:rPr lang="en-AU" sz="700" i="1" dirty="0" err="1"/>
                    <a:t>Perintis</a:t>
                  </a:r>
                  <a:r>
                    <a:rPr lang="en-AU" sz="700" i="1" dirty="0"/>
                    <a:t> di Wilayah </a:t>
                  </a:r>
                  <a:r>
                    <a:rPr lang="en-AU" sz="700" i="1" dirty="0" err="1"/>
                    <a:t>Kerja</a:t>
                  </a:r>
                  <a:r>
                    <a:rPr lang="en-AU" sz="700" i="1" dirty="0"/>
                    <a:t> </a:t>
                  </a:r>
                  <a:r>
                    <a:rPr lang="en-AU" sz="700" i="1" dirty="0" err="1"/>
                    <a:t>Balai</a:t>
                  </a:r>
                  <a:r>
                    <a:rPr lang="en-AU" sz="700" i="1" dirty="0"/>
                    <a:t> </a:t>
                  </a:r>
                  <a:r>
                    <a:rPr lang="en-AU" sz="700" i="1" dirty="0" err="1"/>
                    <a:t>Teknik</a:t>
                  </a:r>
                  <a:r>
                    <a:rPr lang="en-AU" sz="700" i="1" dirty="0"/>
                    <a:t> </a:t>
                  </a:r>
                  <a:r>
                    <a:rPr lang="en-AU" sz="700" i="1" dirty="0" err="1"/>
                    <a:t>Perkeretaapian</a:t>
                  </a:r>
                  <a:endParaRPr lang="en-AU" sz="700" i="1" dirty="0"/>
                </a:p>
              </p:txBody>
            </p:sp>
            <p:sp>
              <p:nvSpPr>
                <p:cNvPr id="13" name="TextBox 2">
                  <a:extLst>
                    <a:ext uri="{FF2B5EF4-FFF2-40B4-BE49-F238E27FC236}">
                      <a16:creationId xmlns:a16="http://schemas.microsoft.com/office/drawing/2014/main" id="{00000000-0008-0000-0000-000035000000}"/>
                    </a:ext>
                  </a:extLst>
                </p:cNvPr>
                <p:cNvSpPr txBox="1"/>
                <p:nvPr/>
              </p:nvSpPr>
              <p:spPr>
                <a:xfrm>
                  <a:off x="7249042" y="2190949"/>
                  <a:ext cx="3185115" cy="288326"/>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fi-FI" sz="700" i="1" dirty="0"/>
                    <a:t>Realisasi perjalanan KA perintis pada tahun berjalan</a:t>
                  </a:r>
                  <a:endParaRPr lang="id-ID" sz="700" i="1" dirty="0"/>
                </a:p>
              </p:txBody>
            </p:sp>
            <p:cxnSp>
              <p:nvCxnSpPr>
                <p:cNvPr id="14" name="Straight Connector 13">
                  <a:extLst>
                    <a:ext uri="{FF2B5EF4-FFF2-40B4-BE49-F238E27FC236}">
                      <a16:creationId xmlns:a16="http://schemas.microsoft.com/office/drawing/2014/main" id="{00000000-0008-0000-0000-000036000000}"/>
                    </a:ext>
                  </a:extLst>
                </p:cNvPr>
                <p:cNvCxnSpPr/>
                <p:nvPr/>
              </p:nvCxnSpPr>
              <p:spPr>
                <a:xfrm>
                  <a:off x="7501821" y="2454440"/>
                  <a:ext cx="2635250" cy="0"/>
                </a:xfrm>
                <a:prstGeom prst="line">
                  <a:avLst/>
                </a:prstGeom>
              </p:spPr>
              <p:style>
                <a:lnRef idx="2">
                  <a:schemeClr val="dk1"/>
                </a:lnRef>
                <a:fillRef idx="0">
                  <a:schemeClr val="dk1"/>
                </a:fillRef>
                <a:effectRef idx="1">
                  <a:schemeClr val="dk1"/>
                </a:effectRef>
                <a:fontRef idx="minor">
                  <a:schemeClr val="tx1"/>
                </a:fontRef>
              </p:style>
            </p:cxnSp>
            <p:sp>
              <p:nvSpPr>
                <p:cNvPr id="15" name="TextBox 4">
                  <a:extLst>
                    <a:ext uri="{FF2B5EF4-FFF2-40B4-BE49-F238E27FC236}">
                      <a16:creationId xmlns:a16="http://schemas.microsoft.com/office/drawing/2014/main" id="{00000000-0008-0000-0000-000037000000}"/>
                    </a:ext>
                  </a:extLst>
                </p:cNvPr>
                <p:cNvSpPr txBox="1"/>
                <p:nvPr/>
              </p:nvSpPr>
              <p:spPr>
                <a:xfrm>
                  <a:off x="7448233" y="2453094"/>
                  <a:ext cx="2828995" cy="288328"/>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fi-FI" sz="700" i="1" dirty="0"/>
                    <a:t>Target perjalanan KA perintis pada tahun berjalan</a:t>
                  </a:r>
                  <a:endParaRPr lang="en-AU" sz="700" i="1" dirty="0"/>
                </a:p>
              </p:txBody>
            </p:sp>
          </p:grpSp>
          <p:sp>
            <p:nvSpPr>
              <p:cNvPr id="28" name="TextBox 36">
                <a:extLst>
                  <a:ext uri="{FF2B5EF4-FFF2-40B4-BE49-F238E27FC236}">
                    <a16:creationId xmlns:a16="http://schemas.microsoft.com/office/drawing/2014/main" id="{00000000-0008-0000-0000-00003D000000}"/>
                  </a:ext>
                </a:extLst>
              </p:cNvPr>
              <p:cNvSpPr txBox="1"/>
              <p:nvPr/>
            </p:nvSpPr>
            <p:spPr>
              <a:xfrm>
                <a:off x="10922148" y="2476366"/>
                <a:ext cx="694017" cy="316516"/>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r>
                  <a:rPr lang="en-AU" sz="700" dirty="0"/>
                  <a:t>100%</a:t>
                </a:r>
              </a:p>
            </p:txBody>
          </p:sp>
          <p:sp>
            <p:nvSpPr>
              <p:cNvPr id="29" name="TextBox 35">
                <a:extLst>
                  <a:ext uri="{FF2B5EF4-FFF2-40B4-BE49-F238E27FC236}">
                    <a16:creationId xmlns:a16="http://schemas.microsoft.com/office/drawing/2014/main" id="{00000000-0008-0000-0000-00003C000000}"/>
                  </a:ext>
                </a:extLst>
              </p:cNvPr>
              <p:cNvSpPr txBox="1"/>
              <p:nvPr/>
            </p:nvSpPr>
            <p:spPr>
              <a:xfrm>
                <a:off x="10690846" y="2497243"/>
                <a:ext cx="333375" cy="28575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AU" sz="700"/>
                  <a:t>X</a:t>
                </a:r>
              </a:p>
            </p:txBody>
          </p:sp>
        </p:grpSp>
      </p:grpSp>
      <p:grpSp>
        <p:nvGrpSpPr>
          <p:cNvPr id="39" name="Group 38"/>
          <p:cNvGrpSpPr/>
          <p:nvPr/>
        </p:nvGrpSpPr>
        <p:grpSpPr>
          <a:xfrm>
            <a:off x="3312907" y="4154689"/>
            <a:ext cx="3355919" cy="321278"/>
            <a:chOff x="5268685" y="1872343"/>
            <a:chExt cx="5412318" cy="518147"/>
          </a:xfrm>
        </p:grpSpPr>
        <p:sp>
          <p:nvSpPr>
            <p:cNvPr id="40" name="TextBox 39"/>
            <p:cNvSpPr txBox="1"/>
            <p:nvPr/>
          </p:nvSpPr>
          <p:spPr>
            <a:xfrm>
              <a:off x="5268685" y="1872343"/>
              <a:ext cx="1836001" cy="496373"/>
            </a:xfrm>
            <a:prstGeom prst="rect">
              <a:avLst/>
            </a:prstGeom>
            <a:noFill/>
          </p:spPr>
          <p:txBody>
            <a:bodyPr wrap="square" rtlCol="0">
              <a:spAutoFit/>
            </a:bodyPr>
            <a:lstStyle/>
            <a:p>
              <a:pPr algn="ctr"/>
              <a:r>
                <a:rPr lang="en-US" sz="700" dirty="0" err="1"/>
                <a:t>Persentase</a:t>
              </a:r>
              <a:r>
                <a:rPr lang="en-US" sz="700" dirty="0"/>
                <a:t> </a:t>
              </a:r>
              <a:r>
                <a:rPr lang="en-US" sz="700" dirty="0" err="1"/>
                <a:t>kualitas</a:t>
              </a:r>
              <a:r>
                <a:rPr lang="en-US" sz="700" dirty="0"/>
                <a:t> </a:t>
              </a:r>
              <a:r>
                <a:rPr lang="en-US" sz="700" dirty="0" err="1"/>
                <a:t>pelaksanaan</a:t>
              </a:r>
              <a:r>
                <a:rPr lang="en-US" sz="700" dirty="0"/>
                <a:t> </a:t>
              </a:r>
              <a:r>
                <a:rPr lang="en-US" sz="700" dirty="0" err="1"/>
                <a:t>anggaran</a:t>
              </a:r>
              <a:r>
                <a:rPr lang="en-US" sz="700" dirty="0"/>
                <a:t> </a:t>
              </a:r>
            </a:p>
          </p:txBody>
        </p:sp>
        <p:sp>
          <p:nvSpPr>
            <p:cNvPr id="41" name="TextBox 40"/>
            <p:cNvSpPr txBox="1"/>
            <p:nvPr/>
          </p:nvSpPr>
          <p:spPr>
            <a:xfrm>
              <a:off x="7322419" y="1894117"/>
              <a:ext cx="1638672" cy="496373"/>
            </a:xfrm>
            <a:prstGeom prst="rect">
              <a:avLst/>
            </a:prstGeom>
            <a:noFill/>
          </p:spPr>
          <p:txBody>
            <a:bodyPr wrap="square" rtlCol="0">
              <a:spAutoFit/>
            </a:bodyPr>
            <a:lstStyle/>
            <a:p>
              <a:pPr algn="ctr"/>
              <a:r>
                <a:rPr lang="en-US" sz="700" i="1" dirty="0" err="1"/>
                <a:t>Persentase</a:t>
              </a:r>
              <a:r>
                <a:rPr lang="en-US" sz="700" i="1" dirty="0"/>
                <a:t> </a:t>
              </a:r>
              <a:r>
                <a:rPr lang="en-US" sz="700" i="1" dirty="0" err="1"/>
                <a:t>realisasi</a:t>
              </a:r>
              <a:r>
                <a:rPr lang="en-US" sz="700" i="1" dirty="0"/>
                <a:t> </a:t>
              </a:r>
              <a:r>
                <a:rPr lang="en-US" sz="700" i="1" dirty="0" err="1"/>
                <a:t>penyeraan</a:t>
              </a:r>
              <a:r>
                <a:rPr lang="en-US" sz="700" i="1" dirty="0"/>
                <a:t> </a:t>
              </a:r>
              <a:r>
                <a:rPr lang="en-US" sz="700" i="1" dirty="0" err="1"/>
                <a:t>anggaran</a:t>
              </a:r>
              <a:r>
                <a:rPr lang="en-US" sz="700" i="1" dirty="0"/>
                <a:t> </a:t>
              </a:r>
            </a:p>
          </p:txBody>
        </p:sp>
        <p:sp>
          <p:nvSpPr>
            <p:cNvPr id="42" name="TextBox 41"/>
            <p:cNvSpPr txBox="1"/>
            <p:nvPr/>
          </p:nvSpPr>
          <p:spPr>
            <a:xfrm>
              <a:off x="9042331" y="1886863"/>
              <a:ext cx="1638672" cy="496373"/>
            </a:xfrm>
            <a:prstGeom prst="rect">
              <a:avLst/>
            </a:prstGeom>
            <a:noFill/>
          </p:spPr>
          <p:txBody>
            <a:bodyPr wrap="square" rtlCol="0">
              <a:spAutoFit/>
            </a:bodyPr>
            <a:lstStyle/>
            <a:p>
              <a:pPr algn="ctr"/>
              <a:r>
                <a:rPr lang="en-US" sz="700" i="1" dirty="0" err="1"/>
                <a:t>Persentase</a:t>
              </a:r>
              <a:r>
                <a:rPr lang="en-US" sz="700" i="1" dirty="0"/>
                <a:t> </a:t>
              </a:r>
              <a:r>
                <a:rPr lang="en-US" sz="700" i="1" dirty="0" err="1"/>
                <a:t>realisasi</a:t>
              </a:r>
              <a:r>
                <a:rPr lang="en-US" sz="700" i="1" dirty="0"/>
                <a:t> </a:t>
              </a:r>
              <a:r>
                <a:rPr lang="en-US" sz="700" i="1" dirty="0" err="1"/>
                <a:t>capaian</a:t>
              </a:r>
              <a:r>
                <a:rPr lang="en-US" sz="700" i="1" dirty="0"/>
                <a:t> </a:t>
              </a:r>
              <a:r>
                <a:rPr lang="en-US" sz="700" i="1" dirty="0" err="1"/>
                <a:t>kinerja</a:t>
              </a:r>
              <a:r>
                <a:rPr lang="en-US" sz="700" i="1" dirty="0"/>
                <a:t> output </a:t>
              </a:r>
            </a:p>
          </p:txBody>
        </p:sp>
        <p:sp>
          <p:nvSpPr>
            <p:cNvPr id="43" name="TextBox 42"/>
            <p:cNvSpPr txBox="1"/>
            <p:nvPr/>
          </p:nvSpPr>
          <p:spPr>
            <a:xfrm>
              <a:off x="8773824" y="2010235"/>
              <a:ext cx="360000" cy="322642"/>
            </a:xfrm>
            <a:prstGeom prst="rect">
              <a:avLst/>
            </a:prstGeom>
            <a:noFill/>
          </p:spPr>
          <p:txBody>
            <a:bodyPr wrap="square" rtlCol="0">
              <a:spAutoFit/>
            </a:bodyPr>
            <a:lstStyle/>
            <a:p>
              <a:pPr algn="ctr"/>
              <a:r>
                <a:rPr lang="en-US" sz="700" dirty="0"/>
                <a:t>+</a:t>
              </a:r>
            </a:p>
          </p:txBody>
        </p:sp>
        <p:sp>
          <p:nvSpPr>
            <p:cNvPr id="44" name="TextBox 43"/>
            <p:cNvSpPr txBox="1"/>
            <p:nvPr/>
          </p:nvSpPr>
          <p:spPr>
            <a:xfrm>
              <a:off x="7039406" y="2017495"/>
              <a:ext cx="360000" cy="322642"/>
            </a:xfrm>
            <a:prstGeom prst="rect">
              <a:avLst/>
            </a:prstGeom>
            <a:noFill/>
          </p:spPr>
          <p:txBody>
            <a:bodyPr wrap="square" rtlCol="0">
              <a:spAutoFit/>
            </a:bodyPr>
            <a:lstStyle/>
            <a:p>
              <a:pPr algn="ctr"/>
              <a:r>
                <a:rPr lang="en-US" sz="700" dirty="0"/>
                <a:t>=</a:t>
              </a:r>
            </a:p>
          </p:txBody>
        </p:sp>
      </p:grpSp>
      <p:sp>
        <p:nvSpPr>
          <p:cNvPr id="31" name="Title 1">
            <a:extLst>
              <a:ext uri="{FF2B5EF4-FFF2-40B4-BE49-F238E27FC236}">
                <a16:creationId xmlns:a16="http://schemas.microsoft.com/office/drawing/2014/main" id="{BD72C4A2-5D01-4676-8947-EBFEC762E747}"/>
              </a:ext>
            </a:extLst>
          </p:cNvPr>
          <p:cNvSpPr txBox="1">
            <a:spLocks/>
          </p:cNvSpPr>
          <p:nvPr/>
        </p:nvSpPr>
        <p:spPr>
          <a:xfrm>
            <a:off x="163039" y="311720"/>
            <a:ext cx="7396636" cy="338554"/>
          </a:xfrm>
          <a:prstGeom prst="rect">
            <a:avLst/>
          </a:prstGeom>
        </p:spPr>
        <p:txBody>
          <a:bodyPr wrap="square" anchor="ctr">
            <a:spAutoFit/>
          </a:bodyPr>
          <a:lstStyle>
            <a:defPPr>
              <a:defRPr lang="en-US"/>
            </a:defPPr>
            <a:lvl1pPr defTabSz="914377">
              <a:defRPr b="1">
                <a:solidFill>
                  <a:prstClr val="black"/>
                </a:solidFill>
                <a:latin typeface="Arial" panose="020B0604020202020204" pitchFamily="34" charset="0"/>
                <a:ea typeface="Times New Roman" panose="02020603050405020304" pitchFamily="18" charset="0"/>
              </a:defRPr>
            </a:lvl1pPr>
          </a:lstStyle>
          <a:p>
            <a:pPr lvl="0"/>
            <a:r>
              <a:rPr lang="id-ID" sz="1600" dirty="0"/>
              <a:t>Lanjutan... (</a:t>
            </a:r>
            <a:r>
              <a:rPr lang="en-US" sz="1600" dirty="0"/>
              <a:t>KAMUS INDIKATOR KINERJA </a:t>
            </a:r>
            <a:r>
              <a:rPr lang="id-ID" sz="1600" dirty="0"/>
              <a:t>KEGIATAN BTP)</a:t>
            </a:r>
            <a:endParaRPr lang="en-ID" sz="1600" dirty="0"/>
          </a:p>
        </p:txBody>
      </p:sp>
      <p:sp>
        <p:nvSpPr>
          <p:cNvPr id="30" name="Slide Number Placeholder 2">
            <a:extLst>
              <a:ext uri="{FF2B5EF4-FFF2-40B4-BE49-F238E27FC236}">
                <a16:creationId xmlns:a16="http://schemas.microsoft.com/office/drawing/2014/main" id="{BFA6F4FF-18B0-44FE-B215-6B5587D46094}"/>
              </a:ext>
            </a:extLst>
          </p:cNvPr>
          <p:cNvSpPr>
            <a:spLocks noGrp="1"/>
          </p:cNvSpPr>
          <p:nvPr/>
        </p:nvSpPr>
        <p:spPr>
          <a:xfrm>
            <a:off x="7113276" y="5006975"/>
            <a:ext cx="446405" cy="251460"/>
          </a:xfrm>
          <a:prstGeom prst="rect">
            <a:avLst/>
          </a:prstGeom>
          <a:solidFill>
            <a:srgbClr val="F9BE19"/>
          </a:solidFill>
        </p:spPr>
        <p:txBody>
          <a:bodyPr vert="horz" lIns="91365" tIns="45684" rIns="91365" bIns="45684"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32">
              <a:defRPr/>
            </a:pPr>
            <a:fld id="{05502A5B-6024-440D-A5A9-5A109256076E}" type="slidenum">
              <a:rPr lang="en-US" b="1">
                <a:solidFill>
                  <a:schemeClr val="tx1"/>
                </a:solidFill>
                <a:latin typeface="Calibri" panose="020F0502020204030204"/>
              </a:rPr>
              <a:pPr defTabSz="913632">
                <a:defRPr/>
              </a:pPr>
              <a:t>56</a:t>
            </a:fld>
            <a:endParaRPr lang="en-US" b="1">
              <a:solidFill>
                <a:schemeClr val="tx1"/>
              </a:solidFill>
              <a:latin typeface="Calibri" panose="020F0502020204030204"/>
            </a:endParaRPr>
          </a:p>
        </p:txBody>
      </p:sp>
    </p:spTree>
    <p:extLst>
      <p:ext uri="{BB962C8B-B14F-4D97-AF65-F5344CB8AC3E}">
        <p14:creationId xmlns:p14="http://schemas.microsoft.com/office/powerpoint/2010/main" val="2699020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84604" y="1074243"/>
          <a:ext cx="6940069" cy="2503780"/>
        </p:xfrm>
        <a:graphic>
          <a:graphicData uri="http://schemas.openxmlformats.org/drawingml/2006/table">
            <a:tbl>
              <a:tblPr firstRow="1" firstCol="1" bandRow="1">
                <a:tableStyleId>{6E25E649-3F16-4E02-A733-19D2CDBF48F0}</a:tableStyleId>
              </a:tblPr>
              <a:tblGrid>
                <a:gridCol w="332794">
                  <a:extLst>
                    <a:ext uri="{9D8B030D-6E8A-4147-A177-3AD203B41FA5}">
                      <a16:colId xmlns:a16="http://schemas.microsoft.com/office/drawing/2014/main" val="20000"/>
                    </a:ext>
                  </a:extLst>
                </a:gridCol>
                <a:gridCol w="1138416">
                  <a:extLst>
                    <a:ext uri="{9D8B030D-6E8A-4147-A177-3AD203B41FA5}">
                      <a16:colId xmlns:a16="http://schemas.microsoft.com/office/drawing/2014/main" val="20001"/>
                    </a:ext>
                  </a:extLst>
                </a:gridCol>
                <a:gridCol w="1361634">
                  <a:extLst>
                    <a:ext uri="{9D8B030D-6E8A-4147-A177-3AD203B41FA5}">
                      <a16:colId xmlns:a16="http://schemas.microsoft.com/office/drawing/2014/main" val="20002"/>
                    </a:ext>
                  </a:extLst>
                </a:gridCol>
                <a:gridCol w="4107225">
                  <a:extLst>
                    <a:ext uri="{9D8B030D-6E8A-4147-A177-3AD203B41FA5}">
                      <a16:colId xmlns:a16="http://schemas.microsoft.com/office/drawing/2014/main" val="20003"/>
                    </a:ext>
                  </a:extLst>
                </a:gridCol>
              </a:tblGrid>
              <a:tr h="276834">
                <a:tc>
                  <a:txBody>
                    <a:bodyPr/>
                    <a:lstStyle/>
                    <a:p>
                      <a:pPr algn="ctr">
                        <a:lnSpc>
                          <a:spcPct val="107000"/>
                        </a:lnSpc>
                        <a:spcAft>
                          <a:spcPts val="0"/>
                        </a:spcAft>
                      </a:pPr>
                      <a:r>
                        <a:rPr lang="en-ID" sz="800" dirty="0">
                          <a:effectLst/>
                        </a:rPr>
                        <a:t>NO</a:t>
                      </a:r>
                      <a:endParaRPr lang="en-US" sz="800" dirty="0">
                        <a:effectLst/>
                        <a:latin typeface="Calibri"/>
                        <a:ea typeface="Calibri"/>
                        <a:cs typeface="Times New Roman"/>
                      </a:endParaRPr>
                    </a:p>
                  </a:txBody>
                  <a:tcPr marL="25227" marR="252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n-ID" sz="800" dirty="0">
                          <a:effectLst/>
                        </a:rPr>
                        <a:t>SASARAN KEGIATAN</a:t>
                      </a:r>
                      <a:endParaRPr lang="en-US" sz="800" dirty="0">
                        <a:effectLst/>
                        <a:latin typeface="Calibri"/>
                        <a:ea typeface="Calibri"/>
                        <a:cs typeface="Times New Roman"/>
                      </a:endParaRPr>
                    </a:p>
                  </a:txBody>
                  <a:tcPr marL="25227" marR="252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n-ID" sz="800" dirty="0">
                          <a:effectLst/>
                        </a:rPr>
                        <a:t>INDIKATOR </a:t>
                      </a:r>
                    </a:p>
                    <a:p>
                      <a:pPr algn="ctr">
                        <a:lnSpc>
                          <a:spcPct val="107000"/>
                        </a:lnSpc>
                        <a:spcAft>
                          <a:spcPts val="0"/>
                        </a:spcAft>
                      </a:pPr>
                      <a:r>
                        <a:rPr lang="en-ID" sz="800" dirty="0">
                          <a:effectLst/>
                        </a:rPr>
                        <a:t>KINERJA KEGIATAN</a:t>
                      </a:r>
                      <a:endParaRPr lang="en-US" sz="800" dirty="0">
                        <a:effectLst/>
                        <a:latin typeface="Calibri"/>
                        <a:ea typeface="Calibri"/>
                        <a:cs typeface="Times New Roman"/>
                      </a:endParaRPr>
                    </a:p>
                  </a:txBody>
                  <a:tcPr marL="25227" marR="252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n-ID" sz="800" dirty="0">
                          <a:effectLst/>
                        </a:rPr>
                        <a:t>TATA CARA PERHITUNGAN</a:t>
                      </a:r>
                      <a:endParaRPr lang="en-US" sz="800" dirty="0">
                        <a:effectLst/>
                        <a:latin typeface="Calibri"/>
                        <a:ea typeface="Calibri"/>
                        <a:cs typeface="Times New Roman"/>
                      </a:endParaRPr>
                    </a:p>
                  </a:txBody>
                  <a:tcPr marL="25227" marR="252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166001">
                <a:tc rowSpan="2">
                  <a:txBody>
                    <a:bodyPr/>
                    <a:lstStyle/>
                    <a:p>
                      <a:pPr algn="ctr">
                        <a:lnSpc>
                          <a:spcPct val="115000"/>
                        </a:lnSpc>
                        <a:spcAft>
                          <a:spcPts val="0"/>
                        </a:spcAft>
                        <a:tabLst>
                          <a:tab pos="4229100" algn="l"/>
                          <a:tab pos="4457700" algn="l"/>
                        </a:tabLst>
                      </a:pPr>
                      <a:endParaRPr lang="en-US" sz="800" dirty="0">
                        <a:solidFill>
                          <a:schemeClr val="tx1"/>
                        </a:solidFill>
                        <a:effectLst/>
                        <a:latin typeface="+mn-lt"/>
                        <a:ea typeface="Calibri"/>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just">
                        <a:lnSpc>
                          <a:spcPct val="107000"/>
                        </a:lnSpc>
                        <a:spcAft>
                          <a:spcPts val="0"/>
                        </a:spcAft>
                      </a:pPr>
                      <a:r>
                        <a:rPr lang="sv-SE" sz="800" dirty="0">
                          <a:solidFill>
                            <a:schemeClr val="tx1"/>
                          </a:solidFill>
                          <a:effectLst/>
                          <a:latin typeface="+mn-lt"/>
                          <a:ea typeface="Calibri"/>
                          <a:cs typeface="Times New Roman"/>
                        </a:rPr>
                        <a:t> </a:t>
                      </a:r>
                      <a:endParaRPr lang="en-US" sz="800" dirty="0">
                        <a:solidFill>
                          <a:schemeClr val="tx1"/>
                        </a:solidFill>
                        <a:effectLst/>
                        <a:latin typeface="+mn-lt"/>
                        <a:ea typeface="Calibri"/>
                        <a:cs typeface="Times New Roman"/>
                      </a:endParaRPr>
                    </a:p>
                  </a:txBody>
                  <a:tcPr marL="42523" marR="4252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pPr>
                      <a:endParaRPr lang="en-US" sz="800" dirty="0">
                        <a:solidFill>
                          <a:schemeClr val="tx1"/>
                        </a:solidFill>
                        <a:effectLst/>
                        <a:latin typeface="+mn-lt"/>
                        <a:ea typeface="Times New Roman"/>
                        <a:cs typeface="Times New Roman"/>
                      </a:endParaRPr>
                    </a:p>
                    <a:p>
                      <a:pPr algn="ctr">
                        <a:lnSpc>
                          <a:spcPct val="115000"/>
                        </a:lnSpc>
                      </a:pPr>
                      <a:endParaRPr lang="en-US" sz="800" dirty="0">
                        <a:solidFill>
                          <a:schemeClr val="tx1"/>
                        </a:solidFill>
                        <a:effectLst/>
                        <a:latin typeface="+mn-lt"/>
                        <a:ea typeface="Times New Roman"/>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15000"/>
                        </a:lnSpc>
                        <a:spcAft>
                          <a:spcPts val="0"/>
                        </a:spcAft>
                      </a:pPr>
                      <a:r>
                        <a:rPr lang="en-US" sz="800" dirty="0" err="1">
                          <a:solidFill>
                            <a:schemeClr val="tx1"/>
                          </a:solidFill>
                          <a:effectLst/>
                          <a:latin typeface="+mn-lt"/>
                          <a:ea typeface="Times New Roman"/>
                          <a:cs typeface="Times New Roman"/>
                        </a:rPr>
                        <a:t>Persentase</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realisasi</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penyera</a:t>
                      </a:r>
                      <a:r>
                        <a:rPr lang="id-ID" sz="800" dirty="0">
                          <a:solidFill>
                            <a:schemeClr val="tx1"/>
                          </a:solidFill>
                          <a:effectLst/>
                          <a:latin typeface="+mn-lt"/>
                          <a:ea typeface="Times New Roman"/>
                          <a:cs typeface="Times New Roman"/>
                        </a:rPr>
                        <a:t>p</a:t>
                      </a:r>
                      <a:r>
                        <a:rPr lang="en-US" sz="800" dirty="0">
                          <a:solidFill>
                            <a:schemeClr val="tx1"/>
                          </a:solidFill>
                          <a:effectLst/>
                          <a:latin typeface="+mn-lt"/>
                          <a:ea typeface="Times New Roman"/>
                          <a:cs typeface="Times New Roman"/>
                        </a:rPr>
                        <a:t>an </a:t>
                      </a:r>
                      <a:r>
                        <a:rPr lang="en-US" sz="800" dirty="0" err="1">
                          <a:solidFill>
                            <a:schemeClr val="tx1"/>
                          </a:solidFill>
                          <a:effectLst/>
                          <a:latin typeface="+mn-lt"/>
                          <a:ea typeface="Times New Roman"/>
                          <a:cs typeface="Times New Roman"/>
                        </a:rPr>
                        <a:t>anggaran</a:t>
                      </a:r>
                      <a:r>
                        <a:rPr lang="en-US" sz="800" dirty="0">
                          <a:solidFill>
                            <a:schemeClr val="tx1"/>
                          </a:solidFill>
                          <a:effectLst/>
                          <a:latin typeface="+mn-lt"/>
                          <a:ea typeface="Times New Roman"/>
                          <a:cs typeface="Times New Roman"/>
                        </a:rPr>
                        <a:t> :</a:t>
                      </a:r>
                    </a:p>
                    <a:p>
                      <a:pPr algn="just">
                        <a:lnSpc>
                          <a:spcPct val="115000"/>
                        </a:lnSpc>
                        <a:spcAft>
                          <a:spcPts val="0"/>
                        </a:spcAft>
                      </a:pPr>
                      <a:endParaRPr lang="en-US" sz="800" dirty="0">
                        <a:solidFill>
                          <a:schemeClr val="tx1"/>
                        </a:solidFill>
                        <a:effectLst/>
                        <a:latin typeface="+mn-lt"/>
                        <a:ea typeface="Times New Roman"/>
                        <a:cs typeface="Times New Roman"/>
                      </a:endParaRPr>
                    </a:p>
                    <a:p>
                      <a:pPr algn="just">
                        <a:lnSpc>
                          <a:spcPct val="115000"/>
                        </a:lnSpc>
                        <a:spcAft>
                          <a:spcPts val="0"/>
                        </a:spcAft>
                      </a:pPr>
                      <a:endParaRPr lang="en-US" sz="800" dirty="0">
                        <a:solidFill>
                          <a:schemeClr val="tx1"/>
                        </a:solidFill>
                        <a:effectLst/>
                        <a:latin typeface="+mn-lt"/>
                        <a:ea typeface="Times New Roman"/>
                        <a:cs typeface="Times New Roman"/>
                      </a:endParaRPr>
                    </a:p>
                    <a:p>
                      <a:pPr algn="just">
                        <a:lnSpc>
                          <a:spcPct val="115000"/>
                        </a:lnSpc>
                        <a:spcAft>
                          <a:spcPts val="0"/>
                        </a:spcAft>
                      </a:pPr>
                      <a:endParaRPr lang="en-US" sz="800" dirty="0">
                        <a:solidFill>
                          <a:schemeClr val="tx1"/>
                        </a:solidFill>
                        <a:effectLst/>
                        <a:latin typeface="+mn-lt"/>
                        <a:ea typeface="Times New Roman"/>
                        <a:cs typeface="Times New Roman"/>
                      </a:endParaRPr>
                    </a:p>
                    <a:p>
                      <a:pPr algn="just">
                        <a:lnSpc>
                          <a:spcPct val="115000"/>
                        </a:lnSpc>
                        <a:spcAft>
                          <a:spcPts val="0"/>
                        </a:spcAft>
                      </a:pPr>
                      <a:endParaRPr lang="en-US" sz="800" dirty="0">
                        <a:solidFill>
                          <a:schemeClr val="tx1"/>
                        </a:solidFill>
                        <a:effectLst/>
                        <a:latin typeface="+mn-lt"/>
                        <a:ea typeface="Times New Roman"/>
                        <a:cs typeface="Times New Roman"/>
                      </a:endParaRPr>
                    </a:p>
                    <a:p>
                      <a:pPr algn="just">
                        <a:lnSpc>
                          <a:spcPct val="115000"/>
                        </a:lnSpc>
                        <a:spcAft>
                          <a:spcPts val="0"/>
                        </a:spcAft>
                      </a:pPr>
                      <a:r>
                        <a:rPr lang="en-US" sz="800" dirty="0" err="1">
                          <a:solidFill>
                            <a:schemeClr val="tx1"/>
                          </a:solidFill>
                          <a:effectLst/>
                          <a:latin typeface="+mn-lt"/>
                          <a:ea typeface="Times New Roman"/>
                          <a:cs typeface="Times New Roman"/>
                        </a:rPr>
                        <a:t>Persentase</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realisasi</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capaian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kinerja</a:t>
                      </a:r>
                      <a:r>
                        <a:rPr lang="en-US" sz="800" dirty="0">
                          <a:solidFill>
                            <a:schemeClr val="tx1"/>
                          </a:solidFill>
                          <a:effectLst/>
                          <a:latin typeface="+mn-lt"/>
                          <a:ea typeface="Times New Roman"/>
                          <a:cs typeface="Times New Roman"/>
                        </a:rPr>
                        <a:t> output </a:t>
                      </a:r>
                    </a:p>
                    <a:p>
                      <a:pPr algn="just">
                        <a:lnSpc>
                          <a:spcPct val="115000"/>
                        </a:lnSpc>
                        <a:spcAft>
                          <a:spcPts val="0"/>
                        </a:spcAft>
                      </a:pPr>
                      <a:endParaRPr lang="en-US" sz="800" dirty="0">
                        <a:solidFill>
                          <a:schemeClr val="tx1"/>
                        </a:solidFill>
                        <a:effectLst/>
                        <a:latin typeface="+mn-lt"/>
                        <a:ea typeface="Times New Roman"/>
                        <a:cs typeface="Times New Roman"/>
                      </a:endParaRPr>
                    </a:p>
                    <a:p>
                      <a:pPr algn="just">
                        <a:lnSpc>
                          <a:spcPct val="115000"/>
                        </a:lnSpc>
                        <a:spcAft>
                          <a:spcPts val="0"/>
                        </a:spcAft>
                      </a:pPr>
                      <a:endParaRPr lang="en-US" sz="800" dirty="0">
                        <a:solidFill>
                          <a:schemeClr val="tx1"/>
                        </a:solidFill>
                        <a:effectLst/>
                        <a:latin typeface="+mn-lt"/>
                        <a:ea typeface="Times New Roman"/>
                        <a:cs typeface="Times New Roman"/>
                      </a:endParaRPr>
                    </a:p>
                    <a:p>
                      <a:pPr algn="just">
                        <a:lnSpc>
                          <a:spcPct val="115000"/>
                        </a:lnSpc>
                        <a:spcAft>
                          <a:spcPts val="0"/>
                        </a:spcAft>
                      </a:pPr>
                      <a:endParaRPr lang="en-US" sz="800" dirty="0">
                        <a:solidFill>
                          <a:schemeClr val="tx1"/>
                        </a:solidFill>
                        <a:effectLst/>
                        <a:latin typeface="+mn-lt"/>
                        <a:ea typeface="Times New Roman"/>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905192">
                <a:tc vMerge="1">
                  <a:txBody>
                    <a:bodyPr/>
                    <a:lstStyle/>
                    <a:p>
                      <a:pPr algn="ctr">
                        <a:lnSpc>
                          <a:spcPct val="115000"/>
                        </a:lnSpc>
                        <a:spcAft>
                          <a:spcPts val="0"/>
                        </a:spcAft>
                        <a:tabLst>
                          <a:tab pos="4229100" algn="l"/>
                          <a:tab pos="4457700" algn="l"/>
                        </a:tabLst>
                      </a:pPr>
                      <a:endParaRPr lang="en-US" sz="1200" dirty="0">
                        <a:effectLst/>
                        <a:latin typeface="Calibri"/>
                        <a:ea typeface="Calibri"/>
                        <a:cs typeface="Times New Roman"/>
                      </a:endParaRPr>
                    </a:p>
                  </a:txBody>
                  <a:tcPr marL="40686" marR="4068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just">
                        <a:lnSpc>
                          <a:spcPct val="107000"/>
                        </a:lnSpc>
                        <a:spcAft>
                          <a:spcPts val="0"/>
                        </a:spcAft>
                      </a:pPr>
                      <a:endParaRPr lang="en-US" sz="1200" dirty="0">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pPr>
                      <a:r>
                        <a:rPr lang="en-US" sz="800" dirty="0" err="1">
                          <a:solidFill>
                            <a:schemeClr val="tx1"/>
                          </a:solidFill>
                          <a:effectLst/>
                          <a:latin typeface="+mn-lt"/>
                          <a:ea typeface="Times New Roman"/>
                          <a:cs typeface="Times New Roman"/>
                        </a:rPr>
                        <a:t>Persentase</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Realisasi</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Pendapatan</a:t>
                      </a:r>
                      <a:r>
                        <a:rPr lang="en-US" sz="800" dirty="0">
                          <a:solidFill>
                            <a:schemeClr val="tx1"/>
                          </a:solidFill>
                          <a:effectLst/>
                          <a:latin typeface="+mn-lt"/>
                          <a:ea typeface="Times New Roman"/>
                          <a:cs typeface="Times New Roman"/>
                        </a:rPr>
                        <a:t> Negara </a:t>
                      </a:r>
                      <a:r>
                        <a:rPr lang="en-US" sz="800" dirty="0" err="1">
                          <a:solidFill>
                            <a:schemeClr val="tx1"/>
                          </a:solidFill>
                          <a:effectLst/>
                          <a:latin typeface="+mn-lt"/>
                          <a:ea typeface="Times New Roman"/>
                          <a:cs typeface="Times New Roman"/>
                        </a:rPr>
                        <a:t>Bukan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Pajak</a:t>
                      </a:r>
                      <a:r>
                        <a:rPr lang="en-US" sz="800" dirty="0">
                          <a:solidFill>
                            <a:schemeClr val="tx1"/>
                          </a:solidFill>
                          <a:effectLst/>
                          <a:latin typeface="+mn-lt"/>
                          <a:ea typeface="Times New Roman"/>
                          <a:cs typeface="Times New Roman"/>
                        </a:rPr>
                        <a:t> (PNBP) </a:t>
                      </a:r>
                      <a:r>
                        <a:rPr lang="en-US" sz="800" dirty="0" err="1">
                          <a:solidFill>
                            <a:schemeClr val="tx1"/>
                          </a:solidFill>
                          <a:effectLst/>
                          <a:latin typeface="+mn-lt"/>
                          <a:ea typeface="Times New Roman"/>
                          <a:cs typeface="Times New Roman"/>
                        </a:rPr>
                        <a:t>bidang</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Bala</a:t>
                      </a:r>
                      <a:r>
                        <a:rPr lang="en-US" sz="800" baseline="0" dirty="0" err="1">
                          <a:solidFill>
                            <a:schemeClr val="tx1"/>
                          </a:solidFill>
                          <a:effectLst/>
                          <a:latin typeface="+mn-lt"/>
                          <a:ea typeface="Times New Roman"/>
                          <a:cs typeface="Times New Roman"/>
                        </a:rPr>
                        <a:t>i</a:t>
                      </a:r>
                      <a:r>
                        <a:rPr lang="en-US" sz="800" baseline="0" dirty="0">
                          <a:solidFill>
                            <a:schemeClr val="tx1"/>
                          </a:solidFill>
                          <a:effectLst/>
                          <a:latin typeface="+mn-lt"/>
                          <a:ea typeface="Times New Roman"/>
                          <a:cs typeface="Times New Roman"/>
                        </a:rPr>
                        <a:t> </a:t>
                      </a:r>
                      <a:r>
                        <a:rPr lang="en-US" sz="800" baseline="0" dirty="0" err="1">
                          <a:solidFill>
                            <a:schemeClr val="tx1"/>
                          </a:solidFill>
                          <a:effectLst/>
                          <a:latin typeface="+mn-lt"/>
                          <a:ea typeface="Times New Roman"/>
                          <a:cs typeface="Times New Roman"/>
                        </a:rPr>
                        <a:t>Teknik</a:t>
                      </a:r>
                      <a:r>
                        <a:rPr lang="en-US" sz="800" baseline="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perkeretaapian</a:t>
                      </a:r>
                      <a:endParaRPr lang="en-US" sz="800" dirty="0">
                        <a:solidFill>
                          <a:schemeClr val="tx1"/>
                        </a:solidFill>
                        <a:effectLst/>
                        <a:latin typeface="+mn-lt"/>
                        <a:ea typeface="Times New Roman"/>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15000"/>
                        </a:lnSpc>
                        <a:spcAft>
                          <a:spcPts val="0"/>
                        </a:spcAft>
                      </a:pPr>
                      <a:r>
                        <a:rPr lang="en-US" sz="800" dirty="0" err="1">
                          <a:solidFill>
                            <a:schemeClr val="tx1"/>
                          </a:solidFill>
                          <a:effectLst/>
                          <a:latin typeface="+mn-lt"/>
                          <a:ea typeface="Times New Roman"/>
                          <a:cs typeface="Times New Roman"/>
                        </a:rPr>
                        <a:t>Perbandingan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antara</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realisasi</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penerimaan</a:t>
                      </a:r>
                      <a:r>
                        <a:rPr lang="en-US" sz="800" dirty="0">
                          <a:solidFill>
                            <a:schemeClr val="tx1"/>
                          </a:solidFill>
                          <a:effectLst/>
                          <a:latin typeface="+mn-lt"/>
                          <a:ea typeface="Times New Roman"/>
                          <a:cs typeface="Times New Roman"/>
                        </a:rPr>
                        <a:t> PNBP </a:t>
                      </a:r>
                      <a:r>
                        <a:rPr lang="en-US" sz="800" dirty="0" err="1">
                          <a:solidFill>
                            <a:schemeClr val="tx1"/>
                          </a:solidFill>
                          <a:effectLst/>
                          <a:latin typeface="+mn-lt"/>
                          <a:ea typeface="Times New Roman"/>
                          <a:cs typeface="Times New Roman"/>
                        </a:rPr>
                        <a:t>dengan</a:t>
                      </a:r>
                      <a:r>
                        <a:rPr lang="en-US" sz="800" dirty="0">
                          <a:solidFill>
                            <a:schemeClr val="tx1"/>
                          </a:solidFill>
                          <a:effectLst/>
                          <a:latin typeface="+mn-lt"/>
                          <a:ea typeface="Times New Roman"/>
                          <a:cs typeface="Times New Roman"/>
                        </a:rPr>
                        <a:t> target </a:t>
                      </a:r>
                      <a:r>
                        <a:rPr lang="en-US" sz="800" dirty="0" err="1">
                          <a:solidFill>
                            <a:schemeClr val="tx1"/>
                          </a:solidFill>
                          <a:effectLst/>
                          <a:latin typeface="+mn-lt"/>
                          <a:ea typeface="Times New Roman"/>
                          <a:cs typeface="Times New Roman"/>
                        </a:rPr>
                        <a:t>pada</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tahun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berjalan</a:t>
                      </a:r>
                      <a:r>
                        <a:rPr lang="en-US" sz="800" dirty="0">
                          <a:solidFill>
                            <a:schemeClr val="tx1"/>
                          </a:solidFill>
                          <a:effectLst/>
                          <a:latin typeface="+mn-lt"/>
                          <a:ea typeface="Times New Roman"/>
                          <a:cs typeface="Times New Roman"/>
                        </a:rPr>
                        <a:t> </a:t>
                      </a:r>
                    </a:p>
                    <a:p>
                      <a:pPr algn="just">
                        <a:lnSpc>
                          <a:spcPct val="115000"/>
                        </a:lnSpc>
                        <a:spcAft>
                          <a:spcPts val="0"/>
                        </a:spcAft>
                      </a:pPr>
                      <a:endParaRPr lang="en-US" sz="800" dirty="0">
                        <a:solidFill>
                          <a:schemeClr val="tx1"/>
                        </a:solidFill>
                        <a:effectLst/>
                        <a:latin typeface="+mn-lt"/>
                        <a:ea typeface="Times New Roman"/>
                        <a:cs typeface="Times New Roman"/>
                      </a:endParaRPr>
                    </a:p>
                    <a:p>
                      <a:pPr algn="just">
                        <a:lnSpc>
                          <a:spcPct val="115000"/>
                        </a:lnSpc>
                        <a:spcAft>
                          <a:spcPts val="0"/>
                        </a:spcAft>
                      </a:pPr>
                      <a:endParaRPr lang="en-US" sz="800" dirty="0">
                        <a:solidFill>
                          <a:schemeClr val="tx1"/>
                        </a:solidFill>
                        <a:effectLst/>
                        <a:latin typeface="+mn-lt"/>
                        <a:ea typeface="Times New Roman"/>
                        <a:cs typeface="Times New Roman"/>
                      </a:endParaRPr>
                    </a:p>
                    <a:p>
                      <a:pPr algn="just">
                        <a:lnSpc>
                          <a:spcPct val="115000"/>
                        </a:lnSpc>
                        <a:spcAft>
                          <a:spcPts val="0"/>
                        </a:spcAft>
                      </a:pPr>
                      <a:endParaRPr lang="en-US" sz="800" dirty="0">
                        <a:solidFill>
                          <a:schemeClr val="tx1"/>
                        </a:solidFill>
                        <a:effectLst/>
                        <a:latin typeface="+mn-lt"/>
                        <a:ea typeface="Times New Roman"/>
                        <a:cs typeface="Times New Roman"/>
                      </a:endParaRPr>
                    </a:p>
                    <a:p>
                      <a:pPr algn="just">
                        <a:lnSpc>
                          <a:spcPct val="115000"/>
                        </a:lnSpc>
                        <a:spcAft>
                          <a:spcPts val="0"/>
                        </a:spcAft>
                      </a:pPr>
                      <a:endParaRPr lang="en-US" sz="800" dirty="0">
                        <a:solidFill>
                          <a:schemeClr val="tx1"/>
                        </a:solidFill>
                        <a:effectLst/>
                        <a:latin typeface="+mn-lt"/>
                        <a:ea typeface="Times New Roman"/>
                        <a:cs typeface="Times New Roman"/>
                      </a:endParaRPr>
                    </a:p>
                    <a:p>
                      <a:pPr algn="just">
                        <a:lnSpc>
                          <a:spcPct val="115000"/>
                        </a:lnSpc>
                        <a:spcAft>
                          <a:spcPts val="0"/>
                        </a:spcAft>
                      </a:pPr>
                      <a:endParaRPr lang="en-US" sz="800" dirty="0">
                        <a:solidFill>
                          <a:schemeClr val="tx1"/>
                        </a:solidFill>
                        <a:effectLst/>
                        <a:latin typeface="+mn-lt"/>
                        <a:ea typeface="Times New Roman"/>
                        <a:cs typeface="Times New Roman"/>
                      </a:endParaRPr>
                    </a:p>
                    <a:p>
                      <a:pPr algn="just">
                        <a:lnSpc>
                          <a:spcPct val="115000"/>
                        </a:lnSpc>
                        <a:spcAft>
                          <a:spcPts val="0"/>
                        </a:spcAft>
                      </a:pPr>
                      <a:endParaRPr lang="en-US" sz="800" dirty="0">
                        <a:solidFill>
                          <a:schemeClr val="tx1"/>
                        </a:solidFill>
                        <a:effectLst/>
                        <a:latin typeface="+mn-lt"/>
                        <a:ea typeface="Times New Roman"/>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sp>
        <p:nvSpPr>
          <p:cNvPr id="27" name="TextBox 2"/>
          <p:cNvSpPr txBox="1">
            <a:spLocks noChangeArrowheads="1"/>
          </p:cNvSpPr>
          <p:nvPr/>
        </p:nvSpPr>
        <p:spPr bwMode="auto">
          <a:xfrm>
            <a:off x="2648839" y="1803518"/>
            <a:ext cx="206710" cy="183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6698" tIns="28349" rIns="56698" bIns="28349" numCol="1" anchor="t" anchorCtr="0" compatLnSpc="1">
            <a:prstTxWarp prst="textNoShape">
              <a:avLst/>
            </a:prstTxWarp>
          </a:bodyPr>
          <a:lstStyle/>
          <a:p>
            <a:pPr defTabSz="567019" fontAlgn="base">
              <a:spcBef>
                <a:spcPct val="0"/>
              </a:spcBef>
              <a:spcAft>
                <a:spcPct val="0"/>
              </a:spcAft>
            </a:pPr>
            <a:endParaRPr lang="en-US" altLang="en-US" sz="700">
              <a:cs typeface="Arial" pitchFamily="34" charset="0"/>
            </a:endParaRPr>
          </a:p>
        </p:txBody>
      </p:sp>
      <p:grpSp>
        <p:nvGrpSpPr>
          <p:cNvPr id="17" name="Group 16"/>
          <p:cNvGrpSpPr/>
          <p:nvPr/>
        </p:nvGrpSpPr>
        <p:grpSpPr>
          <a:xfrm>
            <a:off x="3292228" y="2812397"/>
            <a:ext cx="3678633" cy="656389"/>
            <a:chOff x="4695307" y="3232057"/>
            <a:chExt cx="5932781" cy="1058603"/>
          </a:xfrm>
        </p:grpSpPr>
        <p:sp>
          <p:nvSpPr>
            <p:cNvPr id="18" name="TextBox 36">
              <a:extLst>
                <a:ext uri="{FF2B5EF4-FFF2-40B4-BE49-F238E27FC236}">
                  <a16:creationId xmlns:a16="http://schemas.microsoft.com/office/drawing/2014/main" id="{00000000-0008-0000-0000-00003D000000}"/>
                </a:ext>
              </a:extLst>
            </p:cNvPr>
            <p:cNvSpPr txBox="1"/>
            <p:nvPr/>
          </p:nvSpPr>
          <p:spPr>
            <a:xfrm>
              <a:off x="9934071" y="3557492"/>
              <a:ext cx="694017" cy="316516"/>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r>
                <a:rPr lang="en-AU" sz="700" dirty="0"/>
                <a:t>100%</a:t>
              </a:r>
            </a:p>
          </p:txBody>
        </p:sp>
        <p:grpSp>
          <p:nvGrpSpPr>
            <p:cNvPr id="19" name="Group 18"/>
            <p:cNvGrpSpPr/>
            <p:nvPr/>
          </p:nvGrpSpPr>
          <p:grpSpPr>
            <a:xfrm>
              <a:off x="4695307" y="3232057"/>
              <a:ext cx="5427921" cy="1058603"/>
              <a:chOff x="4695307" y="3232057"/>
              <a:chExt cx="5427921" cy="1058603"/>
            </a:xfrm>
          </p:grpSpPr>
          <p:sp>
            <p:nvSpPr>
              <p:cNvPr id="20" name="TextBox 31">
                <a:extLst>
                  <a:ext uri="{FF2B5EF4-FFF2-40B4-BE49-F238E27FC236}">
                    <a16:creationId xmlns:a16="http://schemas.microsoft.com/office/drawing/2014/main" id="{00000000-0008-0000-0000-000034000000}"/>
                  </a:ext>
                </a:extLst>
              </p:cNvPr>
              <p:cNvSpPr txBox="1"/>
              <p:nvPr/>
            </p:nvSpPr>
            <p:spPr>
              <a:xfrm>
                <a:off x="4695307" y="3232057"/>
                <a:ext cx="2016000" cy="770141"/>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spcAft>
                    <a:spcPts val="186"/>
                  </a:spcAft>
                </a:pPr>
                <a:r>
                  <a:rPr lang="en-ID" sz="700" i="1" dirty="0" err="1">
                    <a:solidFill>
                      <a:schemeClr val="tx1"/>
                    </a:solidFill>
                  </a:rPr>
                  <a:t>Persentase</a:t>
                </a:r>
                <a:r>
                  <a:rPr lang="en-ID" sz="700" i="1" dirty="0">
                    <a:solidFill>
                      <a:schemeClr val="tx1"/>
                    </a:solidFill>
                  </a:rPr>
                  <a:t> </a:t>
                </a:r>
                <a:r>
                  <a:rPr lang="en-ID" sz="700" i="1" dirty="0" err="1">
                    <a:solidFill>
                      <a:schemeClr val="tx1"/>
                    </a:solidFill>
                  </a:rPr>
                  <a:t>Realisasi</a:t>
                </a:r>
                <a:r>
                  <a:rPr lang="en-ID" sz="700" i="1" dirty="0">
                    <a:solidFill>
                      <a:schemeClr val="tx1"/>
                    </a:solidFill>
                  </a:rPr>
                  <a:t> </a:t>
                </a:r>
                <a:r>
                  <a:rPr lang="en-ID" sz="700" i="1" dirty="0" err="1">
                    <a:solidFill>
                      <a:schemeClr val="tx1"/>
                    </a:solidFill>
                  </a:rPr>
                  <a:t>Pendapatan</a:t>
                </a:r>
                <a:r>
                  <a:rPr lang="en-ID" sz="700" i="1" dirty="0">
                    <a:solidFill>
                      <a:schemeClr val="tx1"/>
                    </a:solidFill>
                  </a:rPr>
                  <a:t> Negara </a:t>
                </a:r>
                <a:r>
                  <a:rPr lang="en-ID" sz="700" i="1" dirty="0" err="1">
                    <a:solidFill>
                      <a:schemeClr val="tx1"/>
                    </a:solidFill>
                  </a:rPr>
                  <a:t>Bukan</a:t>
                </a:r>
                <a:r>
                  <a:rPr lang="en-ID" sz="700" i="1" dirty="0">
                    <a:solidFill>
                      <a:schemeClr val="tx1"/>
                    </a:solidFill>
                  </a:rPr>
                  <a:t> </a:t>
                </a:r>
                <a:r>
                  <a:rPr lang="en-ID" sz="700" i="1" dirty="0" err="1">
                    <a:solidFill>
                      <a:schemeClr val="tx1"/>
                    </a:solidFill>
                  </a:rPr>
                  <a:t>Pajak</a:t>
                </a:r>
                <a:r>
                  <a:rPr lang="en-ID" sz="700" i="1" dirty="0">
                    <a:solidFill>
                      <a:schemeClr val="tx1"/>
                    </a:solidFill>
                  </a:rPr>
                  <a:t> (PNBP) </a:t>
                </a:r>
                <a:r>
                  <a:rPr lang="en-ID" sz="700" i="1" dirty="0" err="1">
                    <a:solidFill>
                      <a:schemeClr val="tx1"/>
                    </a:solidFill>
                  </a:rPr>
                  <a:t>Balai</a:t>
                </a:r>
                <a:r>
                  <a:rPr lang="en-ID" sz="700" i="1" dirty="0">
                    <a:solidFill>
                      <a:schemeClr val="tx1"/>
                    </a:solidFill>
                  </a:rPr>
                  <a:t> </a:t>
                </a:r>
                <a:r>
                  <a:rPr lang="en-ID" sz="700" i="1" dirty="0" err="1">
                    <a:solidFill>
                      <a:schemeClr val="tx1"/>
                    </a:solidFill>
                  </a:rPr>
                  <a:t>Teknik</a:t>
                </a:r>
                <a:r>
                  <a:rPr lang="en-ID" sz="700" i="1" dirty="0">
                    <a:solidFill>
                      <a:schemeClr val="tx1"/>
                    </a:solidFill>
                  </a:rPr>
                  <a:t> </a:t>
                </a:r>
                <a:r>
                  <a:rPr lang="en-ID" sz="700" i="1" dirty="0" err="1">
                    <a:solidFill>
                      <a:schemeClr val="tx1"/>
                    </a:solidFill>
                  </a:rPr>
                  <a:t>perkeretaapian</a:t>
                </a:r>
                <a:endParaRPr lang="en-ID" sz="700" i="1" dirty="0">
                  <a:solidFill>
                    <a:schemeClr val="tx1"/>
                  </a:solidFill>
                </a:endParaRPr>
              </a:p>
            </p:txBody>
          </p:sp>
          <p:sp>
            <p:nvSpPr>
              <p:cNvPr id="21" name="TextBox 32">
                <a:extLst>
                  <a:ext uri="{FF2B5EF4-FFF2-40B4-BE49-F238E27FC236}">
                    <a16:creationId xmlns:a16="http://schemas.microsoft.com/office/drawing/2014/main" id="{00000000-0008-0000-0000-000035000000}"/>
                  </a:ext>
                </a:extLst>
              </p:cNvPr>
              <p:cNvSpPr txBox="1"/>
              <p:nvPr/>
            </p:nvSpPr>
            <p:spPr>
              <a:xfrm>
                <a:off x="7112828" y="3304072"/>
                <a:ext cx="2664000" cy="52387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sz="700" i="1" dirty="0" err="1"/>
                  <a:t>Realisasi</a:t>
                </a:r>
                <a:r>
                  <a:rPr lang="en-US" sz="700" i="1" dirty="0"/>
                  <a:t> </a:t>
                </a:r>
                <a:r>
                  <a:rPr lang="en-US" sz="700" i="1" dirty="0" err="1"/>
                  <a:t>realisasi</a:t>
                </a:r>
                <a:r>
                  <a:rPr lang="en-US" sz="700" i="1" dirty="0"/>
                  <a:t> </a:t>
                </a:r>
                <a:r>
                  <a:rPr lang="en-US" sz="700" i="1" dirty="0" err="1"/>
                  <a:t>penerimaan</a:t>
                </a:r>
                <a:r>
                  <a:rPr lang="en-US" sz="700" i="1" dirty="0"/>
                  <a:t> PNBP </a:t>
                </a:r>
              </a:p>
            </p:txBody>
          </p:sp>
          <p:sp>
            <p:nvSpPr>
              <p:cNvPr id="23" name="TextBox 34">
                <a:extLst>
                  <a:ext uri="{FF2B5EF4-FFF2-40B4-BE49-F238E27FC236}">
                    <a16:creationId xmlns:a16="http://schemas.microsoft.com/office/drawing/2014/main" id="{00000000-0008-0000-0000-000037000000}"/>
                  </a:ext>
                </a:extLst>
              </p:cNvPr>
              <p:cNvSpPr txBox="1"/>
              <p:nvPr/>
            </p:nvSpPr>
            <p:spPr>
              <a:xfrm>
                <a:off x="6878628" y="3830289"/>
                <a:ext cx="3120047" cy="460371"/>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sz="700" i="1" dirty="0"/>
                  <a:t>Target </a:t>
                </a:r>
                <a:r>
                  <a:rPr lang="en-US" sz="700" i="1" dirty="0" err="1"/>
                  <a:t>penerimaan</a:t>
                </a:r>
                <a:r>
                  <a:rPr lang="en-US" sz="700" i="1" dirty="0"/>
                  <a:t> PNBP </a:t>
                </a:r>
                <a:r>
                  <a:rPr lang="en-US" sz="700" i="1" dirty="0" err="1"/>
                  <a:t>Balai</a:t>
                </a:r>
                <a:r>
                  <a:rPr lang="en-US" sz="700" i="1" dirty="0"/>
                  <a:t> </a:t>
                </a:r>
                <a:r>
                  <a:rPr lang="en-US" sz="700" i="1" dirty="0" err="1"/>
                  <a:t>Teknik</a:t>
                </a:r>
                <a:r>
                  <a:rPr lang="en-US" sz="700" i="1" dirty="0"/>
                  <a:t> </a:t>
                </a:r>
                <a:r>
                  <a:rPr lang="en-US" sz="700" i="1" dirty="0" err="1"/>
                  <a:t>Perkeretaapian</a:t>
                </a:r>
                <a:r>
                  <a:rPr lang="en-US" sz="700" i="1" dirty="0"/>
                  <a:t> </a:t>
                </a:r>
                <a:r>
                  <a:rPr lang="en-US" sz="700" i="1" dirty="0" err="1"/>
                  <a:t>pada</a:t>
                </a:r>
                <a:r>
                  <a:rPr lang="en-US" sz="700" i="1" dirty="0"/>
                  <a:t> </a:t>
                </a:r>
                <a:r>
                  <a:rPr lang="en-US" sz="700" i="1" dirty="0" err="1"/>
                  <a:t>tahun</a:t>
                </a:r>
                <a:r>
                  <a:rPr lang="en-US" sz="700" i="1" dirty="0"/>
                  <a:t> </a:t>
                </a:r>
                <a:r>
                  <a:rPr lang="en-US" sz="700" i="1" dirty="0" err="1"/>
                  <a:t>berjalan</a:t>
                </a:r>
                <a:endParaRPr lang="en-US" sz="700" i="1" dirty="0"/>
              </a:p>
            </p:txBody>
          </p:sp>
          <p:sp>
            <p:nvSpPr>
              <p:cNvPr id="24" name="TextBox 35">
                <a:extLst>
                  <a:ext uri="{FF2B5EF4-FFF2-40B4-BE49-F238E27FC236}">
                    <a16:creationId xmlns:a16="http://schemas.microsoft.com/office/drawing/2014/main" id="{00000000-0008-0000-0000-00003C000000}"/>
                  </a:ext>
                </a:extLst>
              </p:cNvPr>
              <p:cNvSpPr txBox="1"/>
              <p:nvPr/>
            </p:nvSpPr>
            <p:spPr>
              <a:xfrm>
                <a:off x="9789853" y="3549341"/>
                <a:ext cx="333375" cy="28575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AU" sz="700" dirty="0"/>
                  <a:t>X</a:t>
                </a:r>
              </a:p>
            </p:txBody>
          </p:sp>
          <p:sp>
            <p:nvSpPr>
              <p:cNvPr id="25" name="TextBox 37">
                <a:extLst>
                  <a:ext uri="{FF2B5EF4-FFF2-40B4-BE49-F238E27FC236}">
                    <a16:creationId xmlns:a16="http://schemas.microsoft.com/office/drawing/2014/main" id="{00000000-0008-0000-0000-00003C000000}"/>
                  </a:ext>
                </a:extLst>
              </p:cNvPr>
              <p:cNvSpPr txBox="1"/>
              <p:nvPr/>
            </p:nvSpPr>
            <p:spPr>
              <a:xfrm>
                <a:off x="6730060" y="3548434"/>
                <a:ext cx="333375" cy="28575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AU" sz="700"/>
                  <a:t>=</a:t>
                </a:r>
              </a:p>
            </p:txBody>
          </p:sp>
          <p:cxnSp>
            <p:nvCxnSpPr>
              <p:cNvPr id="26" name="Straight Connector 25">
                <a:extLst>
                  <a:ext uri="{FF2B5EF4-FFF2-40B4-BE49-F238E27FC236}">
                    <a16:creationId xmlns:a16="http://schemas.microsoft.com/office/drawing/2014/main" id="{00000000-0008-0000-0000-000036000000}"/>
                  </a:ext>
                </a:extLst>
              </p:cNvPr>
              <p:cNvCxnSpPr/>
              <p:nvPr/>
            </p:nvCxnSpPr>
            <p:spPr>
              <a:xfrm>
                <a:off x="7115595" y="3756850"/>
                <a:ext cx="2635249" cy="0"/>
              </a:xfrm>
              <a:prstGeom prst="line">
                <a:avLst/>
              </a:prstGeom>
            </p:spPr>
            <p:style>
              <a:lnRef idx="2">
                <a:schemeClr val="dk1"/>
              </a:lnRef>
              <a:fillRef idx="0">
                <a:schemeClr val="dk1"/>
              </a:fillRef>
              <a:effectRef idx="1">
                <a:schemeClr val="dk1"/>
              </a:effectRef>
              <a:fontRef idx="minor">
                <a:schemeClr val="tx1"/>
              </a:fontRef>
            </p:style>
          </p:cxnSp>
        </p:grpSp>
      </p:grpSp>
      <p:grpSp>
        <p:nvGrpSpPr>
          <p:cNvPr id="8" name="Group 7"/>
          <p:cNvGrpSpPr/>
          <p:nvPr/>
        </p:nvGrpSpPr>
        <p:grpSpPr>
          <a:xfrm>
            <a:off x="3292228" y="1551375"/>
            <a:ext cx="3491691" cy="417168"/>
            <a:chOff x="4943873" y="3599939"/>
            <a:chExt cx="5631286" cy="672795"/>
          </a:xfrm>
        </p:grpSpPr>
        <p:sp>
          <p:nvSpPr>
            <p:cNvPr id="5" name="TextBox 4"/>
            <p:cNvSpPr txBox="1"/>
            <p:nvPr/>
          </p:nvSpPr>
          <p:spPr>
            <a:xfrm>
              <a:off x="6885810" y="3704854"/>
              <a:ext cx="333375" cy="322642"/>
            </a:xfrm>
            <a:prstGeom prst="rect">
              <a:avLst/>
            </a:prstGeom>
            <a:noFill/>
          </p:spPr>
          <p:txBody>
            <a:bodyPr wrap="square" rtlCol="0">
              <a:spAutoFit/>
            </a:bodyPr>
            <a:lstStyle/>
            <a:p>
              <a:r>
                <a:rPr lang="en-US" sz="700" dirty="0"/>
                <a:t>=</a:t>
              </a:r>
            </a:p>
          </p:txBody>
        </p:sp>
        <p:grpSp>
          <p:nvGrpSpPr>
            <p:cNvPr id="7" name="Group 6"/>
            <p:cNvGrpSpPr/>
            <p:nvPr/>
          </p:nvGrpSpPr>
          <p:grpSpPr>
            <a:xfrm>
              <a:off x="4943873" y="3599939"/>
              <a:ext cx="5631286" cy="672795"/>
              <a:chOff x="4997927" y="2319757"/>
              <a:chExt cx="5631286" cy="672795"/>
            </a:xfrm>
          </p:grpSpPr>
          <p:grpSp>
            <p:nvGrpSpPr>
              <p:cNvPr id="11" name="Group 10"/>
              <p:cNvGrpSpPr/>
              <p:nvPr/>
            </p:nvGrpSpPr>
            <p:grpSpPr>
              <a:xfrm>
                <a:off x="4997927" y="2319757"/>
                <a:ext cx="4959292" cy="672795"/>
                <a:chOff x="5822699" y="2190949"/>
                <a:chExt cx="3747281" cy="538848"/>
              </a:xfrm>
            </p:grpSpPr>
            <p:sp>
              <p:nvSpPr>
                <p:cNvPr id="12" name="TextBox 1">
                  <a:extLst>
                    <a:ext uri="{FF2B5EF4-FFF2-40B4-BE49-F238E27FC236}">
                      <a16:creationId xmlns:a16="http://schemas.microsoft.com/office/drawing/2014/main" id="{00000000-0008-0000-0000-000034000000}"/>
                    </a:ext>
                  </a:extLst>
                </p:cNvPr>
                <p:cNvSpPr txBox="1"/>
                <p:nvPr/>
              </p:nvSpPr>
              <p:spPr>
                <a:xfrm>
                  <a:off x="5822699" y="2195065"/>
                  <a:ext cx="1632114" cy="49015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AU" sz="700" i="1" dirty="0" err="1"/>
                    <a:t>Persentase</a:t>
                  </a:r>
                  <a:r>
                    <a:rPr lang="en-AU" sz="700" i="1" dirty="0"/>
                    <a:t> </a:t>
                  </a:r>
                  <a:r>
                    <a:rPr lang="en-AU" sz="700" i="1" dirty="0" err="1"/>
                    <a:t>realisasi</a:t>
                  </a:r>
                  <a:r>
                    <a:rPr lang="en-AU" sz="700" i="1" dirty="0"/>
                    <a:t> </a:t>
                  </a:r>
                  <a:r>
                    <a:rPr lang="en-AU" sz="700" i="1" dirty="0" err="1"/>
                    <a:t>penyeraan</a:t>
                  </a:r>
                  <a:r>
                    <a:rPr lang="en-AU" sz="700" i="1" dirty="0"/>
                    <a:t> </a:t>
                  </a:r>
                  <a:r>
                    <a:rPr lang="en-AU" sz="700" i="1" dirty="0" err="1"/>
                    <a:t>anggaran</a:t>
                  </a:r>
                  <a:r>
                    <a:rPr lang="en-AU" sz="700" i="1" dirty="0"/>
                    <a:t> </a:t>
                  </a:r>
                </a:p>
              </p:txBody>
            </p:sp>
            <p:sp>
              <p:nvSpPr>
                <p:cNvPr id="13" name="TextBox 2">
                  <a:extLst>
                    <a:ext uri="{FF2B5EF4-FFF2-40B4-BE49-F238E27FC236}">
                      <a16:creationId xmlns:a16="http://schemas.microsoft.com/office/drawing/2014/main" id="{00000000-0008-0000-0000-000035000000}"/>
                    </a:ext>
                  </a:extLst>
                </p:cNvPr>
                <p:cNvSpPr txBox="1"/>
                <p:nvPr/>
              </p:nvSpPr>
              <p:spPr>
                <a:xfrm>
                  <a:off x="7457415" y="2190949"/>
                  <a:ext cx="1849730" cy="288326"/>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fi-FI" sz="700" i="1" dirty="0"/>
                    <a:t>Realisasi penyerapan anggaran</a:t>
                  </a:r>
                  <a:endParaRPr lang="id-ID" sz="700" i="1" dirty="0"/>
                </a:p>
              </p:txBody>
            </p:sp>
            <p:cxnSp>
              <p:nvCxnSpPr>
                <p:cNvPr id="14" name="Straight Connector 13">
                  <a:extLst>
                    <a:ext uri="{FF2B5EF4-FFF2-40B4-BE49-F238E27FC236}">
                      <a16:creationId xmlns:a16="http://schemas.microsoft.com/office/drawing/2014/main" id="{00000000-0008-0000-0000-000036000000}"/>
                    </a:ext>
                  </a:extLst>
                </p:cNvPr>
                <p:cNvCxnSpPr/>
                <p:nvPr/>
              </p:nvCxnSpPr>
              <p:spPr>
                <a:xfrm>
                  <a:off x="7501821" y="2454440"/>
                  <a:ext cx="1876932" cy="0"/>
                </a:xfrm>
                <a:prstGeom prst="line">
                  <a:avLst/>
                </a:prstGeom>
              </p:spPr>
              <p:style>
                <a:lnRef idx="2">
                  <a:schemeClr val="dk1"/>
                </a:lnRef>
                <a:fillRef idx="0">
                  <a:schemeClr val="dk1"/>
                </a:fillRef>
                <a:effectRef idx="1">
                  <a:schemeClr val="dk1"/>
                </a:effectRef>
                <a:fontRef idx="minor">
                  <a:schemeClr val="tx1"/>
                </a:fontRef>
              </p:style>
            </p:cxnSp>
            <p:sp>
              <p:nvSpPr>
                <p:cNvPr id="15" name="TextBox 4">
                  <a:extLst>
                    <a:ext uri="{FF2B5EF4-FFF2-40B4-BE49-F238E27FC236}">
                      <a16:creationId xmlns:a16="http://schemas.microsoft.com/office/drawing/2014/main" id="{00000000-0008-0000-0000-000037000000}"/>
                    </a:ext>
                  </a:extLst>
                </p:cNvPr>
                <p:cNvSpPr txBox="1"/>
                <p:nvPr/>
              </p:nvSpPr>
              <p:spPr>
                <a:xfrm>
                  <a:off x="7448233" y="2441469"/>
                  <a:ext cx="2121747" cy="288328"/>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fi-FI" sz="700" i="1" dirty="0"/>
                    <a:t>Keseluruhan anggaran tahun berjalan</a:t>
                  </a:r>
                  <a:endParaRPr lang="en-AU" sz="700" i="1" dirty="0"/>
                </a:p>
              </p:txBody>
            </p:sp>
          </p:grpSp>
          <p:sp>
            <p:nvSpPr>
              <p:cNvPr id="28" name="TextBox 36">
                <a:extLst>
                  <a:ext uri="{FF2B5EF4-FFF2-40B4-BE49-F238E27FC236}">
                    <a16:creationId xmlns:a16="http://schemas.microsoft.com/office/drawing/2014/main" id="{00000000-0008-0000-0000-00003D000000}"/>
                  </a:ext>
                </a:extLst>
              </p:cNvPr>
              <p:cNvSpPr txBox="1"/>
              <p:nvPr/>
            </p:nvSpPr>
            <p:spPr>
              <a:xfrm>
                <a:off x="9935196" y="2476366"/>
                <a:ext cx="694017" cy="316516"/>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r>
                  <a:rPr lang="en-AU" sz="700" dirty="0"/>
                  <a:t>100%</a:t>
                </a:r>
              </a:p>
            </p:txBody>
          </p:sp>
          <p:sp>
            <p:nvSpPr>
              <p:cNvPr id="29" name="TextBox 35">
                <a:extLst>
                  <a:ext uri="{FF2B5EF4-FFF2-40B4-BE49-F238E27FC236}">
                    <a16:creationId xmlns:a16="http://schemas.microsoft.com/office/drawing/2014/main" id="{00000000-0008-0000-0000-00003C000000}"/>
                  </a:ext>
                </a:extLst>
              </p:cNvPr>
              <p:cNvSpPr txBox="1"/>
              <p:nvPr/>
            </p:nvSpPr>
            <p:spPr>
              <a:xfrm>
                <a:off x="9703894" y="2497243"/>
                <a:ext cx="333375" cy="28575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AU" sz="700" dirty="0"/>
                  <a:t>X</a:t>
                </a:r>
              </a:p>
            </p:txBody>
          </p:sp>
        </p:grpSp>
      </p:grpSp>
      <p:grpSp>
        <p:nvGrpSpPr>
          <p:cNvPr id="30" name="Group 29"/>
          <p:cNvGrpSpPr/>
          <p:nvPr/>
        </p:nvGrpSpPr>
        <p:grpSpPr>
          <a:xfrm>
            <a:off x="3292228" y="2185546"/>
            <a:ext cx="3491691" cy="417168"/>
            <a:chOff x="4943873" y="3599939"/>
            <a:chExt cx="5631286" cy="672795"/>
          </a:xfrm>
        </p:grpSpPr>
        <p:sp>
          <p:nvSpPr>
            <p:cNvPr id="31" name="TextBox 30"/>
            <p:cNvSpPr txBox="1"/>
            <p:nvPr/>
          </p:nvSpPr>
          <p:spPr>
            <a:xfrm>
              <a:off x="6885810" y="3704854"/>
              <a:ext cx="333375" cy="322642"/>
            </a:xfrm>
            <a:prstGeom prst="rect">
              <a:avLst/>
            </a:prstGeom>
            <a:noFill/>
          </p:spPr>
          <p:txBody>
            <a:bodyPr wrap="square" rtlCol="0">
              <a:spAutoFit/>
            </a:bodyPr>
            <a:lstStyle/>
            <a:p>
              <a:r>
                <a:rPr lang="en-US" sz="700" dirty="0"/>
                <a:t>=</a:t>
              </a:r>
            </a:p>
          </p:txBody>
        </p:sp>
        <p:grpSp>
          <p:nvGrpSpPr>
            <p:cNvPr id="32" name="Group 31"/>
            <p:cNvGrpSpPr/>
            <p:nvPr/>
          </p:nvGrpSpPr>
          <p:grpSpPr>
            <a:xfrm>
              <a:off x="4943873" y="3599939"/>
              <a:ext cx="5631286" cy="672795"/>
              <a:chOff x="4997927" y="2319757"/>
              <a:chExt cx="5631286" cy="672795"/>
            </a:xfrm>
          </p:grpSpPr>
          <p:grpSp>
            <p:nvGrpSpPr>
              <p:cNvPr id="33" name="Group 32"/>
              <p:cNvGrpSpPr/>
              <p:nvPr/>
            </p:nvGrpSpPr>
            <p:grpSpPr>
              <a:xfrm>
                <a:off x="4997927" y="2319757"/>
                <a:ext cx="4959292" cy="672795"/>
                <a:chOff x="5822699" y="2190949"/>
                <a:chExt cx="3747281" cy="538848"/>
              </a:xfrm>
            </p:grpSpPr>
            <p:sp>
              <p:nvSpPr>
                <p:cNvPr id="36" name="TextBox 1">
                  <a:extLst>
                    <a:ext uri="{FF2B5EF4-FFF2-40B4-BE49-F238E27FC236}">
                      <a16:creationId xmlns:a16="http://schemas.microsoft.com/office/drawing/2014/main" id="{00000000-0008-0000-0000-000034000000}"/>
                    </a:ext>
                  </a:extLst>
                </p:cNvPr>
                <p:cNvSpPr txBox="1"/>
                <p:nvPr/>
              </p:nvSpPr>
              <p:spPr>
                <a:xfrm>
                  <a:off x="5822699" y="2195065"/>
                  <a:ext cx="1632114" cy="49015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AU" sz="700" i="1" dirty="0" err="1"/>
                    <a:t>Persentase</a:t>
                  </a:r>
                  <a:r>
                    <a:rPr lang="en-AU" sz="700" i="1" dirty="0"/>
                    <a:t> </a:t>
                  </a:r>
                  <a:r>
                    <a:rPr lang="en-AU" sz="700" i="1" dirty="0" err="1"/>
                    <a:t>realisasi</a:t>
                  </a:r>
                  <a:r>
                    <a:rPr lang="en-AU" sz="700" i="1" dirty="0"/>
                    <a:t> </a:t>
                  </a:r>
                  <a:r>
                    <a:rPr lang="en-AU" sz="700" i="1" dirty="0" err="1"/>
                    <a:t>capaian</a:t>
                  </a:r>
                  <a:r>
                    <a:rPr lang="en-AU" sz="700" i="1" dirty="0"/>
                    <a:t> </a:t>
                  </a:r>
                  <a:r>
                    <a:rPr lang="en-AU" sz="700" i="1" dirty="0" err="1"/>
                    <a:t>kinerja</a:t>
                  </a:r>
                  <a:r>
                    <a:rPr lang="en-AU" sz="700" i="1" dirty="0"/>
                    <a:t> output </a:t>
                  </a:r>
                </a:p>
              </p:txBody>
            </p:sp>
            <p:sp>
              <p:nvSpPr>
                <p:cNvPr id="37" name="TextBox 2">
                  <a:extLst>
                    <a:ext uri="{FF2B5EF4-FFF2-40B4-BE49-F238E27FC236}">
                      <a16:creationId xmlns:a16="http://schemas.microsoft.com/office/drawing/2014/main" id="{00000000-0008-0000-0000-000035000000}"/>
                    </a:ext>
                  </a:extLst>
                </p:cNvPr>
                <p:cNvSpPr txBox="1"/>
                <p:nvPr/>
              </p:nvSpPr>
              <p:spPr>
                <a:xfrm>
                  <a:off x="7457415" y="2190949"/>
                  <a:ext cx="1849730" cy="288326"/>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fi-FI" sz="700" i="1" dirty="0"/>
                    <a:t>Realisasi capaian kinerja output</a:t>
                  </a:r>
                  <a:endParaRPr lang="id-ID" sz="700" i="1" dirty="0"/>
                </a:p>
              </p:txBody>
            </p:sp>
            <p:cxnSp>
              <p:nvCxnSpPr>
                <p:cNvPr id="38" name="Straight Connector 37">
                  <a:extLst>
                    <a:ext uri="{FF2B5EF4-FFF2-40B4-BE49-F238E27FC236}">
                      <a16:creationId xmlns:a16="http://schemas.microsoft.com/office/drawing/2014/main" id="{00000000-0008-0000-0000-000036000000}"/>
                    </a:ext>
                  </a:extLst>
                </p:cNvPr>
                <p:cNvCxnSpPr/>
                <p:nvPr/>
              </p:nvCxnSpPr>
              <p:spPr>
                <a:xfrm>
                  <a:off x="7501821" y="2454440"/>
                  <a:ext cx="1876932" cy="0"/>
                </a:xfrm>
                <a:prstGeom prst="line">
                  <a:avLst/>
                </a:prstGeom>
              </p:spPr>
              <p:style>
                <a:lnRef idx="2">
                  <a:schemeClr val="dk1"/>
                </a:lnRef>
                <a:fillRef idx="0">
                  <a:schemeClr val="dk1"/>
                </a:fillRef>
                <a:effectRef idx="1">
                  <a:schemeClr val="dk1"/>
                </a:effectRef>
                <a:fontRef idx="minor">
                  <a:schemeClr val="tx1"/>
                </a:fontRef>
              </p:style>
            </p:cxnSp>
            <p:sp>
              <p:nvSpPr>
                <p:cNvPr id="45" name="TextBox 4">
                  <a:extLst>
                    <a:ext uri="{FF2B5EF4-FFF2-40B4-BE49-F238E27FC236}">
                      <a16:creationId xmlns:a16="http://schemas.microsoft.com/office/drawing/2014/main" id="{00000000-0008-0000-0000-000037000000}"/>
                    </a:ext>
                  </a:extLst>
                </p:cNvPr>
                <p:cNvSpPr txBox="1"/>
                <p:nvPr/>
              </p:nvSpPr>
              <p:spPr>
                <a:xfrm>
                  <a:off x="7448233" y="2441469"/>
                  <a:ext cx="2121747" cy="288328"/>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fi-FI" sz="700" i="1" dirty="0"/>
                    <a:t>Target kinerja output tahun berjalan</a:t>
                  </a:r>
                  <a:endParaRPr lang="en-AU" sz="700" i="1" dirty="0"/>
                </a:p>
              </p:txBody>
            </p:sp>
          </p:grpSp>
          <p:sp>
            <p:nvSpPr>
              <p:cNvPr id="34" name="TextBox 36">
                <a:extLst>
                  <a:ext uri="{FF2B5EF4-FFF2-40B4-BE49-F238E27FC236}">
                    <a16:creationId xmlns:a16="http://schemas.microsoft.com/office/drawing/2014/main" id="{00000000-0008-0000-0000-00003D000000}"/>
                  </a:ext>
                </a:extLst>
              </p:cNvPr>
              <p:cNvSpPr txBox="1"/>
              <p:nvPr/>
            </p:nvSpPr>
            <p:spPr>
              <a:xfrm>
                <a:off x="9935196" y="2476366"/>
                <a:ext cx="694017" cy="316516"/>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r>
                  <a:rPr lang="en-AU" sz="700" dirty="0"/>
                  <a:t>100%</a:t>
                </a:r>
              </a:p>
            </p:txBody>
          </p:sp>
          <p:sp>
            <p:nvSpPr>
              <p:cNvPr id="35" name="TextBox 35">
                <a:extLst>
                  <a:ext uri="{FF2B5EF4-FFF2-40B4-BE49-F238E27FC236}">
                    <a16:creationId xmlns:a16="http://schemas.microsoft.com/office/drawing/2014/main" id="{00000000-0008-0000-0000-00003C000000}"/>
                  </a:ext>
                </a:extLst>
              </p:cNvPr>
              <p:cNvSpPr txBox="1"/>
              <p:nvPr/>
            </p:nvSpPr>
            <p:spPr>
              <a:xfrm>
                <a:off x="9703894" y="2497243"/>
                <a:ext cx="333375" cy="28575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AU" sz="700" dirty="0"/>
                  <a:t>X</a:t>
                </a:r>
              </a:p>
            </p:txBody>
          </p:sp>
        </p:grpSp>
      </p:grpSp>
      <p:sp>
        <p:nvSpPr>
          <p:cNvPr id="39" name="Title 1">
            <a:extLst>
              <a:ext uri="{FF2B5EF4-FFF2-40B4-BE49-F238E27FC236}">
                <a16:creationId xmlns:a16="http://schemas.microsoft.com/office/drawing/2014/main" id="{D0D62D2C-37FC-4144-BDAF-662E153F35A1}"/>
              </a:ext>
            </a:extLst>
          </p:cNvPr>
          <p:cNvSpPr txBox="1">
            <a:spLocks/>
          </p:cNvSpPr>
          <p:nvPr/>
        </p:nvSpPr>
        <p:spPr>
          <a:xfrm>
            <a:off x="163039" y="311720"/>
            <a:ext cx="7396636" cy="338554"/>
          </a:xfrm>
          <a:prstGeom prst="rect">
            <a:avLst/>
          </a:prstGeom>
        </p:spPr>
        <p:txBody>
          <a:bodyPr wrap="square" anchor="ctr">
            <a:spAutoFit/>
          </a:bodyPr>
          <a:lstStyle>
            <a:defPPr>
              <a:defRPr lang="en-US"/>
            </a:defPPr>
            <a:lvl1pPr defTabSz="914377">
              <a:defRPr b="1">
                <a:solidFill>
                  <a:prstClr val="black"/>
                </a:solidFill>
                <a:latin typeface="Arial" panose="020B0604020202020204" pitchFamily="34" charset="0"/>
                <a:ea typeface="Times New Roman" panose="02020603050405020304" pitchFamily="18" charset="0"/>
              </a:defRPr>
            </a:lvl1pPr>
          </a:lstStyle>
          <a:p>
            <a:pPr lvl="0"/>
            <a:r>
              <a:rPr lang="id-ID" sz="1600" dirty="0"/>
              <a:t>Lanjutan... (</a:t>
            </a:r>
            <a:r>
              <a:rPr lang="en-US" sz="1600" dirty="0"/>
              <a:t>KAMUS INDIKATOR KINERJA </a:t>
            </a:r>
            <a:r>
              <a:rPr lang="id-ID" sz="1600" dirty="0"/>
              <a:t>KEGIATAN BTP)</a:t>
            </a:r>
            <a:endParaRPr lang="en-ID" sz="1600" dirty="0"/>
          </a:p>
        </p:txBody>
      </p:sp>
      <p:sp>
        <p:nvSpPr>
          <p:cNvPr id="40" name="Slide Number Placeholder 2">
            <a:extLst>
              <a:ext uri="{FF2B5EF4-FFF2-40B4-BE49-F238E27FC236}">
                <a16:creationId xmlns:a16="http://schemas.microsoft.com/office/drawing/2014/main" id="{9D7F2C92-651B-4B53-A942-E2F5A91C7170}"/>
              </a:ext>
            </a:extLst>
          </p:cNvPr>
          <p:cNvSpPr>
            <a:spLocks noGrp="1"/>
          </p:cNvSpPr>
          <p:nvPr/>
        </p:nvSpPr>
        <p:spPr>
          <a:xfrm>
            <a:off x="7113276" y="5006975"/>
            <a:ext cx="446405" cy="251460"/>
          </a:xfrm>
          <a:prstGeom prst="rect">
            <a:avLst/>
          </a:prstGeom>
          <a:solidFill>
            <a:srgbClr val="F9BE19"/>
          </a:solidFill>
        </p:spPr>
        <p:txBody>
          <a:bodyPr vert="horz" lIns="91365" tIns="45684" rIns="91365" bIns="45684"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32">
              <a:defRPr/>
            </a:pPr>
            <a:fld id="{05502A5B-6024-440D-A5A9-5A109256076E}" type="slidenum">
              <a:rPr lang="en-US" b="1">
                <a:solidFill>
                  <a:schemeClr val="tx1"/>
                </a:solidFill>
                <a:latin typeface="Calibri" panose="020F0502020204030204"/>
              </a:rPr>
              <a:pPr defTabSz="913632">
                <a:defRPr/>
              </a:pPr>
              <a:t>57</a:t>
            </a:fld>
            <a:endParaRPr lang="en-US" b="1">
              <a:solidFill>
                <a:schemeClr val="tx1"/>
              </a:solidFill>
              <a:latin typeface="Calibri" panose="020F0502020204030204"/>
            </a:endParaRPr>
          </a:p>
        </p:txBody>
      </p:sp>
    </p:spTree>
    <p:extLst>
      <p:ext uri="{BB962C8B-B14F-4D97-AF65-F5344CB8AC3E}">
        <p14:creationId xmlns:p14="http://schemas.microsoft.com/office/powerpoint/2010/main" val="2183548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044233020"/>
              </p:ext>
            </p:extLst>
          </p:nvPr>
        </p:nvGraphicFramePr>
        <p:xfrm>
          <a:off x="284604" y="1074243"/>
          <a:ext cx="6940069" cy="3258961"/>
        </p:xfrm>
        <a:graphic>
          <a:graphicData uri="http://schemas.openxmlformats.org/drawingml/2006/table">
            <a:tbl>
              <a:tblPr firstRow="1" firstCol="1" bandRow="1">
                <a:tableStyleId>{85BE263C-DBD7-4A20-BB59-AAB30ACAA65A}</a:tableStyleId>
              </a:tblPr>
              <a:tblGrid>
                <a:gridCol w="332794">
                  <a:extLst>
                    <a:ext uri="{9D8B030D-6E8A-4147-A177-3AD203B41FA5}">
                      <a16:colId xmlns:a16="http://schemas.microsoft.com/office/drawing/2014/main" val="20000"/>
                    </a:ext>
                  </a:extLst>
                </a:gridCol>
                <a:gridCol w="1138416">
                  <a:extLst>
                    <a:ext uri="{9D8B030D-6E8A-4147-A177-3AD203B41FA5}">
                      <a16:colId xmlns:a16="http://schemas.microsoft.com/office/drawing/2014/main" val="20001"/>
                    </a:ext>
                  </a:extLst>
                </a:gridCol>
                <a:gridCol w="1361634">
                  <a:extLst>
                    <a:ext uri="{9D8B030D-6E8A-4147-A177-3AD203B41FA5}">
                      <a16:colId xmlns:a16="http://schemas.microsoft.com/office/drawing/2014/main" val="20002"/>
                    </a:ext>
                  </a:extLst>
                </a:gridCol>
                <a:gridCol w="4107225">
                  <a:extLst>
                    <a:ext uri="{9D8B030D-6E8A-4147-A177-3AD203B41FA5}">
                      <a16:colId xmlns:a16="http://schemas.microsoft.com/office/drawing/2014/main" val="20003"/>
                    </a:ext>
                  </a:extLst>
                </a:gridCol>
              </a:tblGrid>
              <a:tr h="276834">
                <a:tc>
                  <a:txBody>
                    <a:bodyPr/>
                    <a:lstStyle/>
                    <a:p>
                      <a:pPr algn="ctr">
                        <a:lnSpc>
                          <a:spcPct val="107000"/>
                        </a:lnSpc>
                        <a:spcAft>
                          <a:spcPts val="0"/>
                        </a:spcAft>
                      </a:pPr>
                      <a:r>
                        <a:rPr lang="en-ID" sz="800" dirty="0">
                          <a:effectLst/>
                          <a:latin typeface="+mn-lt"/>
                        </a:rPr>
                        <a:t>NO</a:t>
                      </a:r>
                      <a:endParaRPr lang="en-US" sz="800" dirty="0">
                        <a:effectLst/>
                        <a:latin typeface="+mn-lt"/>
                        <a:ea typeface="Calibri"/>
                        <a:cs typeface="Times New Roman"/>
                      </a:endParaRPr>
                    </a:p>
                  </a:txBody>
                  <a:tcPr marL="25227" marR="252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lnSpc>
                          <a:spcPct val="107000"/>
                        </a:lnSpc>
                        <a:spcAft>
                          <a:spcPts val="0"/>
                        </a:spcAft>
                      </a:pPr>
                      <a:r>
                        <a:rPr lang="en-ID" sz="800" dirty="0">
                          <a:effectLst/>
                          <a:latin typeface="+mn-lt"/>
                        </a:rPr>
                        <a:t>SASARAN KEGIATAN</a:t>
                      </a:r>
                      <a:endParaRPr lang="en-US" sz="800" dirty="0">
                        <a:effectLst/>
                        <a:latin typeface="+mn-lt"/>
                        <a:ea typeface="Calibri"/>
                        <a:cs typeface="Times New Roman"/>
                      </a:endParaRPr>
                    </a:p>
                  </a:txBody>
                  <a:tcPr marL="25227" marR="252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lnSpc>
                          <a:spcPct val="107000"/>
                        </a:lnSpc>
                        <a:spcAft>
                          <a:spcPts val="0"/>
                        </a:spcAft>
                      </a:pPr>
                      <a:r>
                        <a:rPr lang="en-ID" sz="800" dirty="0">
                          <a:effectLst/>
                          <a:latin typeface="+mn-lt"/>
                        </a:rPr>
                        <a:t>INDIKATOR </a:t>
                      </a:r>
                    </a:p>
                    <a:p>
                      <a:pPr algn="ctr">
                        <a:lnSpc>
                          <a:spcPct val="107000"/>
                        </a:lnSpc>
                        <a:spcAft>
                          <a:spcPts val="0"/>
                        </a:spcAft>
                      </a:pPr>
                      <a:r>
                        <a:rPr lang="en-ID" sz="800" dirty="0">
                          <a:effectLst/>
                          <a:latin typeface="+mn-lt"/>
                        </a:rPr>
                        <a:t>KINERJA KEGIATAN</a:t>
                      </a:r>
                      <a:endParaRPr lang="en-US" sz="800" dirty="0">
                        <a:effectLst/>
                        <a:latin typeface="+mn-lt"/>
                        <a:ea typeface="Calibri"/>
                        <a:cs typeface="Times New Roman"/>
                      </a:endParaRPr>
                    </a:p>
                  </a:txBody>
                  <a:tcPr marL="25227" marR="252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lnSpc>
                          <a:spcPct val="107000"/>
                        </a:lnSpc>
                        <a:spcAft>
                          <a:spcPts val="0"/>
                        </a:spcAft>
                      </a:pPr>
                      <a:r>
                        <a:rPr lang="en-ID" sz="800" dirty="0">
                          <a:effectLst/>
                          <a:latin typeface="+mn-lt"/>
                        </a:rPr>
                        <a:t>TATA CARA PERHITUNGAN</a:t>
                      </a:r>
                      <a:endParaRPr lang="en-US" sz="800" dirty="0">
                        <a:effectLst/>
                        <a:latin typeface="+mn-lt"/>
                        <a:ea typeface="Calibri"/>
                        <a:cs typeface="Times New Roman"/>
                      </a:endParaRPr>
                    </a:p>
                  </a:txBody>
                  <a:tcPr marL="25227" marR="252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1035597">
                <a:tc>
                  <a:txBody>
                    <a:bodyPr/>
                    <a:lstStyle/>
                    <a:p>
                      <a:pPr algn="ctr">
                        <a:lnSpc>
                          <a:spcPct val="115000"/>
                        </a:lnSpc>
                        <a:spcAft>
                          <a:spcPts val="0"/>
                        </a:spcAft>
                        <a:tabLst>
                          <a:tab pos="4229100" algn="l"/>
                          <a:tab pos="4457700" algn="l"/>
                        </a:tabLst>
                      </a:pPr>
                      <a:r>
                        <a:rPr lang="en-ID" sz="800" b="0" dirty="0">
                          <a:solidFill>
                            <a:schemeClr val="tx1"/>
                          </a:solidFill>
                          <a:effectLst/>
                          <a:latin typeface="+mn-lt"/>
                        </a:rPr>
                        <a:t>1.</a:t>
                      </a:r>
                      <a:endParaRPr lang="en-US" sz="800" b="0" dirty="0">
                        <a:solidFill>
                          <a:schemeClr val="tx1"/>
                        </a:solidFill>
                        <a:effectLst/>
                        <a:latin typeface="+mn-lt"/>
                        <a:ea typeface="Calibri"/>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07000"/>
                        </a:lnSpc>
                        <a:spcAft>
                          <a:spcPts val="0"/>
                        </a:spcAft>
                      </a:pPr>
                      <a:r>
                        <a:rPr lang="en-US" sz="800" b="0" dirty="0" err="1">
                          <a:solidFill>
                            <a:schemeClr val="tx1"/>
                          </a:solidFill>
                          <a:effectLst/>
                          <a:latin typeface="+mn-lt"/>
                        </a:rPr>
                        <a:t>Meningkatnya</a:t>
                      </a:r>
                      <a:r>
                        <a:rPr lang="en-US" sz="800" b="0" dirty="0">
                          <a:solidFill>
                            <a:schemeClr val="tx1"/>
                          </a:solidFill>
                          <a:effectLst/>
                          <a:latin typeface="+mn-lt"/>
                        </a:rPr>
                        <a:t> KEHANDALAN </a:t>
                      </a:r>
                      <a:r>
                        <a:rPr lang="en-US" sz="800" b="0" dirty="0" err="1">
                          <a:solidFill>
                            <a:schemeClr val="tx1"/>
                          </a:solidFill>
                          <a:effectLst/>
                          <a:latin typeface="+mn-lt"/>
                        </a:rPr>
                        <a:t>sarana</a:t>
                      </a:r>
                      <a:r>
                        <a:rPr lang="en-US" sz="800" b="0" dirty="0">
                          <a:solidFill>
                            <a:schemeClr val="tx1"/>
                          </a:solidFill>
                          <a:effectLst/>
                          <a:latin typeface="+mn-lt"/>
                        </a:rPr>
                        <a:t> </a:t>
                      </a:r>
                      <a:r>
                        <a:rPr lang="en-US" sz="800" b="0" dirty="0" err="1">
                          <a:solidFill>
                            <a:schemeClr val="tx1"/>
                          </a:solidFill>
                          <a:effectLst/>
                          <a:latin typeface="+mn-lt"/>
                        </a:rPr>
                        <a:t>perkeretaapian</a:t>
                      </a:r>
                      <a:r>
                        <a:rPr lang="en-US" sz="800" b="0" dirty="0">
                          <a:solidFill>
                            <a:schemeClr val="tx1"/>
                          </a:solidFill>
                          <a:effectLst/>
                          <a:latin typeface="+mn-lt"/>
                        </a:rPr>
                        <a:t>	</a:t>
                      </a:r>
                      <a:endParaRPr lang="en-US" sz="800" b="0" dirty="0">
                        <a:solidFill>
                          <a:schemeClr val="tx1"/>
                        </a:solidFill>
                        <a:effectLst/>
                        <a:latin typeface="+mn-lt"/>
                        <a:ea typeface="Calibri"/>
                        <a:cs typeface="Times New Roman"/>
                      </a:endParaRPr>
                    </a:p>
                  </a:txBody>
                  <a:tcPr marL="42523" marR="4252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pPr>
                      <a:r>
                        <a:rPr lang="fi-FI" sz="800" dirty="0">
                          <a:solidFill>
                            <a:schemeClr val="tx1"/>
                          </a:solidFill>
                          <a:effectLst/>
                          <a:latin typeface="+mn-lt"/>
                        </a:rPr>
                        <a:t>Pemenuhan pengujian kelaikan sarana perkeretaapian</a:t>
                      </a:r>
                      <a:endParaRPr lang="en-US" sz="800" dirty="0">
                        <a:solidFill>
                          <a:schemeClr val="tx1"/>
                        </a:solidFill>
                        <a:effectLst/>
                        <a:latin typeface="+mn-lt"/>
                        <a:ea typeface="Times New Roman"/>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15000"/>
                        </a:lnSpc>
                        <a:spcAft>
                          <a:spcPts val="0"/>
                        </a:spcAft>
                      </a:pPr>
                      <a:r>
                        <a:rPr lang="en-US" sz="800" dirty="0" err="1">
                          <a:solidFill>
                            <a:schemeClr val="tx1"/>
                          </a:solidFill>
                          <a:effectLst/>
                          <a:latin typeface="+mn-lt"/>
                        </a:rPr>
                        <a:t>Perbandingan</a:t>
                      </a:r>
                      <a:r>
                        <a:rPr lang="en-US" sz="800" dirty="0">
                          <a:solidFill>
                            <a:schemeClr val="tx1"/>
                          </a:solidFill>
                          <a:effectLst/>
                          <a:latin typeface="+mn-lt"/>
                        </a:rPr>
                        <a:t> </a:t>
                      </a:r>
                      <a:r>
                        <a:rPr lang="en-US" sz="800" dirty="0" err="1">
                          <a:solidFill>
                            <a:schemeClr val="tx1"/>
                          </a:solidFill>
                          <a:effectLst/>
                          <a:latin typeface="+mn-lt"/>
                        </a:rPr>
                        <a:t>antara</a:t>
                      </a:r>
                      <a:r>
                        <a:rPr lang="en-US" sz="800" dirty="0">
                          <a:solidFill>
                            <a:schemeClr val="tx1"/>
                          </a:solidFill>
                          <a:effectLst/>
                          <a:latin typeface="+mn-lt"/>
                        </a:rPr>
                        <a:t> </a:t>
                      </a:r>
                      <a:r>
                        <a:rPr lang="en-US" sz="800" dirty="0" err="1">
                          <a:solidFill>
                            <a:schemeClr val="tx1"/>
                          </a:solidFill>
                          <a:effectLst/>
                          <a:latin typeface="+mn-lt"/>
                        </a:rPr>
                        <a:t>jumlah</a:t>
                      </a:r>
                      <a:r>
                        <a:rPr lang="en-US" sz="800" dirty="0">
                          <a:solidFill>
                            <a:schemeClr val="tx1"/>
                          </a:solidFill>
                          <a:effectLst/>
                          <a:latin typeface="+mn-lt"/>
                        </a:rPr>
                        <a:t> </a:t>
                      </a:r>
                      <a:r>
                        <a:rPr lang="en-US" sz="800" dirty="0" err="1">
                          <a:solidFill>
                            <a:schemeClr val="tx1"/>
                          </a:solidFill>
                          <a:effectLst/>
                          <a:latin typeface="+mn-lt"/>
                        </a:rPr>
                        <a:t>sarana</a:t>
                      </a:r>
                      <a:r>
                        <a:rPr lang="en-US" sz="800" dirty="0">
                          <a:solidFill>
                            <a:schemeClr val="tx1"/>
                          </a:solidFill>
                          <a:effectLst/>
                          <a:latin typeface="+mn-lt"/>
                        </a:rPr>
                        <a:t> </a:t>
                      </a:r>
                      <a:r>
                        <a:rPr lang="en-US" sz="800" dirty="0" err="1">
                          <a:solidFill>
                            <a:schemeClr val="tx1"/>
                          </a:solidFill>
                          <a:effectLst/>
                          <a:latin typeface="+mn-lt"/>
                        </a:rPr>
                        <a:t>perkeretaapian</a:t>
                      </a:r>
                      <a:r>
                        <a:rPr lang="en-US" sz="800" dirty="0">
                          <a:solidFill>
                            <a:schemeClr val="tx1"/>
                          </a:solidFill>
                          <a:effectLst/>
                          <a:latin typeface="+mn-lt"/>
                        </a:rPr>
                        <a:t> yang </a:t>
                      </a:r>
                      <a:r>
                        <a:rPr lang="en-US" sz="800" dirty="0" err="1">
                          <a:solidFill>
                            <a:schemeClr val="tx1"/>
                          </a:solidFill>
                          <a:effectLst/>
                          <a:latin typeface="+mn-lt"/>
                        </a:rPr>
                        <a:t>dilakukan</a:t>
                      </a:r>
                      <a:r>
                        <a:rPr lang="en-US" sz="800" dirty="0">
                          <a:solidFill>
                            <a:schemeClr val="tx1"/>
                          </a:solidFill>
                          <a:effectLst/>
                          <a:latin typeface="+mn-lt"/>
                        </a:rPr>
                        <a:t> </a:t>
                      </a:r>
                      <a:r>
                        <a:rPr lang="en-US" sz="800" dirty="0" err="1">
                          <a:solidFill>
                            <a:schemeClr val="tx1"/>
                          </a:solidFill>
                          <a:effectLst/>
                          <a:latin typeface="+mn-lt"/>
                        </a:rPr>
                        <a:t>pengujian</a:t>
                      </a:r>
                      <a:r>
                        <a:rPr lang="en-US" sz="800" dirty="0">
                          <a:solidFill>
                            <a:schemeClr val="tx1"/>
                          </a:solidFill>
                          <a:effectLst/>
                          <a:latin typeface="+mn-lt"/>
                        </a:rPr>
                        <a:t> </a:t>
                      </a:r>
                      <a:r>
                        <a:rPr lang="en-US" sz="800" dirty="0" err="1">
                          <a:solidFill>
                            <a:schemeClr val="tx1"/>
                          </a:solidFill>
                          <a:effectLst/>
                          <a:latin typeface="+mn-lt"/>
                        </a:rPr>
                        <a:t>dengan</a:t>
                      </a:r>
                      <a:r>
                        <a:rPr lang="en-US" sz="800" dirty="0">
                          <a:solidFill>
                            <a:schemeClr val="tx1"/>
                          </a:solidFill>
                          <a:effectLst/>
                          <a:latin typeface="+mn-lt"/>
                        </a:rPr>
                        <a:t> </a:t>
                      </a:r>
                      <a:r>
                        <a:rPr lang="en-US" sz="800" dirty="0" err="1">
                          <a:solidFill>
                            <a:schemeClr val="tx1"/>
                          </a:solidFill>
                          <a:effectLst/>
                          <a:latin typeface="+mn-lt"/>
                        </a:rPr>
                        <a:t>jumlah</a:t>
                      </a:r>
                      <a:r>
                        <a:rPr lang="en-US" sz="800" dirty="0">
                          <a:solidFill>
                            <a:schemeClr val="tx1"/>
                          </a:solidFill>
                          <a:effectLst/>
                          <a:latin typeface="+mn-lt"/>
                        </a:rPr>
                        <a:t> </a:t>
                      </a:r>
                      <a:r>
                        <a:rPr lang="en-US" sz="800" dirty="0" err="1">
                          <a:solidFill>
                            <a:schemeClr val="tx1"/>
                          </a:solidFill>
                          <a:effectLst/>
                          <a:latin typeface="+mn-lt"/>
                        </a:rPr>
                        <a:t>kebutuhan</a:t>
                      </a:r>
                      <a:r>
                        <a:rPr lang="en-US" sz="800" dirty="0">
                          <a:solidFill>
                            <a:schemeClr val="tx1"/>
                          </a:solidFill>
                          <a:effectLst/>
                          <a:latin typeface="+mn-lt"/>
                        </a:rPr>
                        <a:t>/target </a:t>
                      </a:r>
                      <a:r>
                        <a:rPr lang="en-US" sz="800" dirty="0" err="1">
                          <a:solidFill>
                            <a:schemeClr val="tx1"/>
                          </a:solidFill>
                          <a:effectLst/>
                          <a:latin typeface="+mn-lt"/>
                        </a:rPr>
                        <a:t>pengujian</a:t>
                      </a:r>
                      <a:r>
                        <a:rPr lang="en-US" sz="800" dirty="0">
                          <a:solidFill>
                            <a:schemeClr val="tx1"/>
                          </a:solidFill>
                          <a:effectLst/>
                          <a:latin typeface="+mn-lt"/>
                        </a:rPr>
                        <a:t> </a:t>
                      </a:r>
                      <a:r>
                        <a:rPr lang="en-US" sz="800" dirty="0" err="1">
                          <a:solidFill>
                            <a:schemeClr val="tx1"/>
                          </a:solidFill>
                          <a:effectLst/>
                          <a:latin typeface="+mn-lt"/>
                        </a:rPr>
                        <a:t>sarana</a:t>
                      </a:r>
                      <a:r>
                        <a:rPr lang="en-US" sz="800" dirty="0">
                          <a:solidFill>
                            <a:schemeClr val="tx1"/>
                          </a:solidFill>
                          <a:effectLst/>
                          <a:latin typeface="+mn-lt"/>
                        </a:rPr>
                        <a:t> </a:t>
                      </a:r>
                      <a:r>
                        <a:rPr lang="en-US" sz="800" dirty="0" err="1">
                          <a:solidFill>
                            <a:schemeClr val="tx1"/>
                          </a:solidFill>
                          <a:effectLst/>
                          <a:latin typeface="+mn-lt"/>
                        </a:rPr>
                        <a:t>perkeretapaaian</a:t>
                      </a:r>
                      <a:r>
                        <a:rPr lang="id-ID" sz="800" dirty="0">
                          <a:solidFill>
                            <a:schemeClr val="tx1"/>
                          </a:solidFill>
                          <a:effectLst/>
                          <a:latin typeface="+mn-lt"/>
                        </a:rPr>
                        <a:t> sesuai Renstra 2020-2024</a:t>
                      </a:r>
                      <a:endParaRPr lang="en-US" sz="800" dirty="0">
                        <a:solidFill>
                          <a:schemeClr val="tx1"/>
                        </a:solidFill>
                        <a:effectLst/>
                        <a:latin typeface="+mn-lt"/>
                      </a:endParaRPr>
                    </a:p>
                    <a:p>
                      <a:pPr algn="just">
                        <a:lnSpc>
                          <a:spcPct val="115000"/>
                        </a:lnSpc>
                        <a:spcAft>
                          <a:spcPts val="0"/>
                        </a:spcAft>
                      </a:pPr>
                      <a:endParaRPr lang="en-US" sz="800" dirty="0">
                        <a:solidFill>
                          <a:schemeClr val="tx1"/>
                        </a:solidFill>
                        <a:effectLst/>
                        <a:latin typeface="+mn-lt"/>
                      </a:endParaRPr>
                    </a:p>
                    <a:p>
                      <a:pPr algn="just">
                        <a:lnSpc>
                          <a:spcPct val="115000"/>
                        </a:lnSpc>
                        <a:spcAft>
                          <a:spcPts val="0"/>
                        </a:spcAft>
                      </a:pPr>
                      <a:endParaRPr lang="en-US" sz="800" dirty="0">
                        <a:solidFill>
                          <a:schemeClr val="tx1"/>
                        </a:solidFill>
                        <a:effectLst/>
                        <a:latin typeface="+mn-lt"/>
                      </a:endParaRPr>
                    </a:p>
                    <a:p>
                      <a:pPr algn="just">
                        <a:lnSpc>
                          <a:spcPct val="115000"/>
                        </a:lnSpc>
                        <a:spcAft>
                          <a:spcPts val="0"/>
                        </a:spcAft>
                      </a:pPr>
                      <a:endParaRPr lang="en-US" sz="800" dirty="0">
                        <a:solidFill>
                          <a:schemeClr val="tx1"/>
                        </a:solidFill>
                        <a:effectLst/>
                        <a:latin typeface="+mn-lt"/>
                      </a:endParaRPr>
                    </a:p>
                    <a:p>
                      <a:pPr algn="just">
                        <a:lnSpc>
                          <a:spcPct val="115000"/>
                        </a:lnSpc>
                        <a:spcAft>
                          <a:spcPts val="0"/>
                        </a:spcAft>
                      </a:pPr>
                      <a:endParaRPr lang="en-US" sz="800" dirty="0">
                        <a:solidFill>
                          <a:schemeClr val="tx1"/>
                        </a:solidFill>
                        <a:effectLst/>
                        <a:latin typeface="+mn-lt"/>
                      </a:endParaRPr>
                    </a:p>
                    <a:p>
                      <a:pPr algn="just">
                        <a:lnSpc>
                          <a:spcPct val="115000"/>
                        </a:lnSpc>
                        <a:spcAft>
                          <a:spcPts val="0"/>
                        </a:spcAft>
                      </a:pPr>
                      <a:endParaRPr lang="en-US" sz="800" dirty="0">
                        <a:solidFill>
                          <a:schemeClr val="tx1"/>
                        </a:solidFill>
                        <a:effectLst/>
                        <a:latin typeface="+mn-lt"/>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825909">
                <a:tc>
                  <a:txBody>
                    <a:bodyPr/>
                    <a:lstStyle/>
                    <a:p>
                      <a:pPr algn="ctr">
                        <a:lnSpc>
                          <a:spcPct val="115000"/>
                        </a:lnSpc>
                        <a:spcAft>
                          <a:spcPts val="0"/>
                        </a:spcAft>
                        <a:tabLst>
                          <a:tab pos="4229100" algn="l"/>
                          <a:tab pos="4457700" algn="l"/>
                        </a:tabLst>
                      </a:pPr>
                      <a:r>
                        <a:rPr lang="en-US" sz="800" b="0" dirty="0">
                          <a:solidFill>
                            <a:schemeClr val="tx1"/>
                          </a:solidFill>
                          <a:effectLst/>
                          <a:latin typeface="+mn-lt"/>
                        </a:rPr>
                        <a:t>2.</a:t>
                      </a:r>
                      <a:endParaRPr lang="en-US" sz="800" b="0" dirty="0">
                        <a:solidFill>
                          <a:schemeClr val="tx1"/>
                        </a:solidFill>
                        <a:effectLst/>
                        <a:latin typeface="+mn-lt"/>
                        <a:ea typeface="Calibri"/>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07000"/>
                        </a:lnSpc>
                        <a:spcAft>
                          <a:spcPts val="0"/>
                        </a:spcAft>
                      </a:pPr>
                      <a:r>
                        <a:rPr lang="sv-SE" sz="800" b="0" dirty="0">
                          <a:solidFill>
                            <a:schemeClr val="tx1"/>
                          </a:solidFill>
                          <a:effectLst/>
                          <a:latin typeface="+mn-lt"/>
                        </a:rPr>
                        <a:t>Meningkatnya KOMPETENSI SDM Perkeretaapian</a:t>
                      </a:r>
                      <a:endParaRPr lang="en-US" sz="800" b="0" dirty="0">
                        <a:solidFill>
                          <a:schemeClr val="tx1"/>
                        </a:solidFill>
                        <a:effectLst/>
                        <a:latin typeface="+mn-lt"/>
                        <a:ea typeface="Calibri"/>
                        <a:cs typeface="Times New Roman"/>
                      </a:endParaRPr>
                    </a:p>
                  </a:txBody>
                  <a:tcPr marL="42523" marR="4252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pPr>
                      <a:r>
                        <a:rPr lang="en-US" sz="800" dirty="0" err="1">
                          <a:solidFill>
                            <a:schemeClr val="tx1"/>
                          </a:solidFill>
                          <a:effectLst/>
                          <a:latin typeface="+mn-lt"/>
                        </a:rPr>
                        <a:t>Pemenuhan</a:t>
                      </a:r>
                      <a:r>
                        <a:rPr lang="en-US" sz="800" dirty="0">
                          <a:solidFill>
                            <a:schemeClr val="tx1"/>
                          </a:solidFill>
                          <a:effectLst/>
                          <a:latin typeface="+mn-lt"/>
                        </a:rPr>
                        <a:t> </a:t>
                      </a:r>
                      <a:r>
                        <a:rPr lang="en-US" sz="800" dirty="0" err="1">
                          <a:solidFill>
                            <a:schemeClr val="tx1"/>
                          </a:solidFill>
                          <a:effectLst/>
                          <a:latin typeface="+mn-lt"/>
                        </a:rPr>
                        <a:t>pengujian</a:t>
                      </a:r>
                      <a:r>
                        <a:rPr lang="en-US" sz="800" dirty="0">
                          <a:solidFill>
                            <a:schemeClr val="tx1"/>
                          </a:solidFill>
                          <a:effectLst/>
                          <a:latin typeface="+mn-lt"/>
                        </a:rPr>
                        <a:t> </a:t>
                      </a:r>
                      <a:r>
                        <a:rPr lang="en-US" sz="800" dirty="0" err="1">
                          <a:solidFill>
                            <a:schemeClr val="tx1"/>
                          </a:solidFill>
                          <a:effectLst/>
                          <a:latin typeface="+mn-lt"/>
                        </a:rPr>
                        <a:t>kompetensi</a:t>
                      </a:r>
                      <a:r>
                        <a:rPr lang="en-US" sz="800" dirty="0">
                          <a:solidFill>
                            <a:schemeClr val="tx1"/>
                          </a:solidFill>
                          <a:effectLst/>
                          <a:latin typeface="+mn-lt"/>
                        </a:rPr>
                        <a:t> SDM </a:t>
                      </a:r>
                      <a:r>
                        <a:rPr lang="en-US" sz="800" dirty="0" err="1">
                          <a:solidFill>
                            <a:schemeClr val="tx1"/>
                          </a:solidFill>
                          <a:effectLst/>
                          <a:latin typeface="+mn-lt"/>
                        </a:rPr>
                        <a:t>perkeretaapian</a:t>
                      </a:r>
                      <a:endParaRPr lang="en-US" sz="800" dirty="0">
                        <a:solidFill>
                          <a:schemeClr val="tx1"/>
                        </a:solidFill>
                        <a:effectLst/>
                        <a:latin typeface="+mn-lt"/>
                        <a:ea typeface="Times New Roman"/>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15000"/>
                        </a:lnSpc>
                        <a:spcAft>
                          <a:spcPts val="0"/>
                        </a:spcAft>
                      </a:pPr>
                      <a:r>
                        <a:rPr lang="sv-SE" sz="800" dirty="0">
                          <a:solidFill>
                            <a:schemeClr val="tx1"/>
                          </a:solidFill>
                          <a:effectLst/>
                          <a:latin typeface="+mn-lt"/>
                        </a:rPr>
                        <a:t>Perbandingan antara jumlah SDM perkeretaapian dilakukan pengujian dengan jumlah kebutuhan/target kompetensi SDM perkeretaapian</a:t>
                      </a:r>
                      <a:r>
                        <a:rPr lang="id-ID" sz="800" dirty="0">
                          <a:solidFill>
                            <a:schemeClr val="tx1"/>
                          </a:solidFill>
                          <a:effectLst/>
                          <a:latin typeface="+mn-lt"/>
                        </a:rPr>
                        <a:t> sesuai Renstra 2020-2024</a:t>
                      </a:r>
                    </a:p>
                    <a:p>
                      <a:pPr algn="just">
                        <a:lnSpc>
                          <a:spcPct val="115000"/>
                        </a:lnSpc>
                        <a:spcAft>
                          <a:spcPts val="0"/>
                        </a:spcAft>
                      </a:pPr>
                      <a:endParaRPr lang="id-ID" sz="800" dirty="0">
                        <a:solidFill>
                          <a:schemeClr val="tx1"/>
                        </a:solidFill>
                        <a:effectLst/>
                        <a:latin typeface="+mn-lt"/>
                      </a:endParaRPr>
                    </a:p>
                    <a:p>
                      <a:pPr algn="just">
                        <a:lnSpc>
                          <a:spcPct val="115000"/>
                        </a:lnSpc>
                        <a:spcAft>
                          <a:spcPts val="0"/>
                        </a:spcAft>
                      </a:pPr>
                      <a:endParaRPr lang="id-ID" sz="800" dirty="0">
                        <a:solidFill>
                          <a:schemeClr val="tx1"/>
                        </a:solidFill>
                        <a:effectLst/>
                        <a:latin typeface="+mn-lt"/>
                      </a:endParaRPr>
                    </a:p>
                    <a:p>
                      <a:pPr algn="just">
                        <a:lnSpc>
                          <a:spcPct val="115000"/>
                        </a:lnSpc>
                        <a:spcAft>
                          <a:spcPts val="0"/>
                        </a:spcAft>
                      </a:pPr>
                      <a:endParaRPr lang="id-ID" sz="800" dirty="0">
                        <a:solidFill>
                          <a:schemeClr val="tx1"/>
                        </a:solidFill>
                        <a:effectLst/>
                        <a:latin typeface="+mn-lt"/>
                      </a:endParaRPr>
                    </a:p>
                    <a:p>
                      <a:pPr algn="just">
                        <a:lnSpc>
                          <a:spcPct val="115000"/>
                        </a:lnSpc>
                        <a:spcAft>
                          <a:spcPts val="0"/>
                        </a:spcAft>
                      </a:pPr>
                      <a:endParaRPr lang="id-ID" sz="800" dirty="0">
                        <a:solidFill>
                          <a:schemeClr val="tx1"/>
                        </a:solidFill>
                        <a:effectLst/>
                        <a:latin typeface="+mn-lt"/>
                      </a:endParaRPr>
                    </a:p>
                    <a:p>
                      <a:pPr algn="just">
                        <a:lnSpc>
                          <a:spcPct val="115000"/>
                        </a:lnSpc>
                        <a:spcAft>
                          <a:spcPts val="0"/>
                        </a:spcAft>
                      </a:pPr>
                      <a:r>
                        <a:rPr lang="sv-SE" sz="800" dirty="0">
                          <a:solidFill>
                            <a:schemeClr val="tx1"/>
                          </a:solidFill>
                          <a:effectLst/>
                          <a:latin typeface="+mn-lt"/>
                        </a:rPr>
                        <a:t> </a:t>
                      </a:r>
                      <a:endParaRPr lang="en-US" sz="800" dirty="0">
                        <a:solidFill>
                          <a:schemeClr val="tx1"/>
                        </a:solidFill>
                        <a:effectLst/>
                        <a:latin typeface="+mn-lt"/>
                        <a:ea typeface="Times New Roman"/>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905192">
                <a:tc>
                  <a:txBody>
                    <a:bodyPr/>
                    <a:lstStyle/>
                    <a:p>
                      <a:pPr algn="ctr">
                        <a:lnSpc>
                          <a:spcPct val="115000"/>
                        </a:lnSpc>
                        <a:spcAft>
                          <a:spcPts val="0"/>
                        </a:spcAft>
                        <a:tabLst>
                          <a:tab pos="4229100" algn="l"/>
                          <a:tab pos="4457700" algn="l"/>
                        </a:tabLst>
                      </a:pPr>
                      <a:r>
                        <a:rPr lang="en-US" sz="800" b="0" dirty="0">
                          <a:solidFill>
                            <a:schemeClr val="tx1"/>
                          </a:solidFill>
                          <a:effectLst/>
                          <a:latin typeface="+mn-lt"/>
                          <a:ea typeface="Calibri"/>
                          <a:cs typeface="Times New Roman"/>
                        </a:rPr>
                        <a:t>3.</a:t>
                      </a: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07000"/>
                        </a:lnSpc>
                        <a:spcAft>
                          <a:spcPts val="0"/>
                        </a:spcAft>
                      </a:pPr>
                      <a:r>
                        <a:rPr lang="en-US" sz="800" b="0" dirty="0" err="1">
                          <a:solidFill>
                            <a:schemeClr val="tx1"/>
                          </a:solidFill>
                          <a:effectLst/>
                          <a:latin typeface="+mn-lt"/>
                          <a:ea typeface="Calibri"/>
                          <a:cs typeface="Times New Roman"/>
                        </a:rPr>
                        <a:t>Meningkatnya</a:t>
                      </a:r>
                      <a:r>
                        <a:rPr lang="en-US" sz="800" b="0" dirty="0">
                          <a:solidFill>
                            <a:schemeClr val="tx1"/>
                          </a:solidFill>
                          <a:effectLst/>
                          <a:latin typeface="+mn-lt"/>
                          <a:ea typeface="Calibri"/>
                          <a:cs typeface="Times New Roman"/>
                        </a:rPr>
                        <a:t> KEHANDALAN </a:t>
                      </a:r>
                      <a:r>
                        <a:rPr lang="en-US" sz="800" b="0" dirty="0" err="1">
                          <a:solidFill>
                            <a:schemeClr val="tx1"/>
                          </a:solidFill>
                          <a:effectLst/>
                          <a:latin typeface="+mn-lt"/>
                          <a:ea typeface="Calibri"/>
                          <a:cs typeface="Times New Roman"/>
                        </a:rPr>
                        <a:t>prasarana</a:t>
                      </a:r>
                      <a:r>
                        <a:rPr lang="en-US" sz="800" b="0" dirty="0">
                          <a:solidFill>
                            <a:schemeClr val="tx1"/>
                          </a:solidFill>
                          <a:effectLst/>
                          <a:latin typeface="+mn-lt"/>
                          <a:ea typeface="Calibri"/>
                          <a:cs typeface="Times New Roman"/>
                        </a:rPr>
                        <a:t> </a:t>
                      </a:r>
                      <a:r>
                        <a:rPr lang="en-US" sz="800" b="0" dirty="0" err="1">
                          <a:solidFill>
                            <a:schemeClr val="tx1"/>
                          </a:solidFill>
                          <a:effectLst/>
                          <a:latin typeface="+mn-lt"/>
                          <a:ea typeface="Calibri"/>
                          <a:cs typeface="Times New Roman"/>
                        </a:rPr>
                        <a:t>perkeretaapian</a:t>
                      </a:r>
                      <a:endParaRPr lang="en-US" sz="800" b="0" dirty="0">
                        <a:solidFill>
                          <a:schemeClr val="tx1"/>
                        </a:solidFill>
                        <a:effectLst/>
                        <a:latin typeface="+mn-lt"/>
                        <a:ea typeface="Calibri"/>
                        <a:cs typeface="Times New Roman"/>
                      </a:endParaRPr>
                    </a:p>
                  </a:txBody>
                  <a:tcPr marL="42523" marR="4252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pPr>
                      <a:r>
                        <a:rPr lang="fi-FI" sz="800" dirty="0">
                          <a:solidFill>
                            <a:schemeClr val="tx1"/>
                          </a:solidFill>
                          <a:effectLst/>
                          <a:latin typeface="+mn-lt"/>
                          <a:ea typeface="Times New Roman"/>
                          <a:cs typeface="Times New Roman"/>
                        </a:rPr>
                        <a:t>Pemenuhan pengujian kelaikan prasarana perkeretaapian</a:t>
                      </a:r>
                      <a:endParaRPr lang="en-US" sz="800" dirty="0">
                        <a:solidFill>
                          <a:schemeClr val="tx1"/>
                        </a:solidFill>
                        <a:effectLst/>
                        <a:latin typeface="+mn-lt"/>
                        <a:ea typeface="Times New Roman"/>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15000"/>
                        </a:lnSpc>
                        <a:spcAft>
                          <a:spcPts val="0"/>
                        </a:spcAft>
                      </a:pPr>
                      <a:r>
                        <a:rPr lang="en-US" sz="800" dirty="0" err="1">
                          <a:solidFill>
                            <a:schemeClr val="tx1"/>
                          </a:solidFill>
                          <a:effectLst/>
                          <a:latin typeface="+mn-lt"/>
                          <a:ea typeface="Times New Roman"/>
                          <a:cs typeface="Times New Roman"/>
                        </a:rPr>
                        <a:t>Perbandingan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antara</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jumlah</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prasarana</a:t>
                      </a:r>
                      <a:r>
                        <a:rPr lang="en-US" sz="800" dirty="0">
                          <a:solidFill>
                            <a:schemeClr val="tx1"/>
                          </a:solidFill>
                          <a:effectLst/>
                          <a:latin typeface="+mn-lt"/>
                          <a:ea typeface="Times New Roman"/>
                          <a:cs typeface="Times New Roman"/>
                        </a:rPr>
                        <a:t> yang </a:t>
                      </a:r>
                      <a:r>
                        <a:rPr lang="en-US" sz="800" dirty="0" err="1">
                          <a:solidFill>
                            <a:schemeClr val="tx1"/>
                          </a:solidFill>
                          <a:effectLst/>
                          <a:latin typeface="+mn-lt"/>
                          <a:ea typeface="Times New Roman"/>
                          <a:cs typeface="Times New Roman"/>
                        </a:rPr>
                        <a:t>dilakukan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pengujian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dengan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jumlah</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kebutuhan</a:t>
                      </a:r>
                      <a:r>
                        <a:rPr lang="en-US" sz="800" dirty="0">
                          <a:solidFill>
                            <a:schemeClr val="tx1"/>
                          </a:solidFill>
                          <a:effectLst/>
                          <a:latin typeface="+mn-lt"/>
                          <a:ea typeface="Times New Roman"/>
                          <a:cs typeface="Times New Roman"/>
                        </a:rPr>
                        <a:t>/target </a:t>
                      </a:r>
                      <a:r>
                        <a:rPr lang="en-US" sz="800" dirty="0" err="1">
                          <a:solidFill>
                            <a:schemeClr val="tx1"/>
                          </a:solidFill>
                          <a:effectLst/>
                          <a:latin typeface="+mn-lt"/>
                          <a:ea typeface="Times New Roman"/>
                          <a:cs typeface="Times New Roman"/>
                        </a:rPr>
                        <a:t>pengujian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prasarana</a:t>
                      </a:r>
                      <a:r>
                        <a:rPr lang="en-US" sz="800" dirty="0">
                          <a:solidFill>
                            <a:schemeClr val="tx1"/>
                          </a:solidFill>
                          <a:effectLst/>
                          <a:latin typeface="+mn-lt"/>
                          <a:ea typeface="Times New Roman"/>
                          <a:cs typeface="Times New Roman"/>
                        </a:rPr>
                        <a:t> </a:t>
                      </a:r>
                      <a:r>
                        <a:rPr lang="id-ID" sz="800" dirty="0">
                          <a:solidFill>
                            <a:schemeClr val="tx1"/>
                          </a:solidFill>
                          <a:effectLst/>
                          <a:latin typeface="+mn-lt"/>
                        </a:rPr>
                        <a:t>sesuai Renstra 2020-2024</a:t>
                      </a:r>
                      <a:endParaRPr lang="en-US" sz="800" dirty="0">
                        <a:solidFill>
                          <a:schemeClr val="tx1"/>
                        </a:solidFill>
                        <a:effectLst/>
                        <a:latin typeface="+mn-lt"/>
                        <a:ea typeface="Times New Roman"/>
                        <a:cs typeface="Times New Roman"/>
                      </a:endParaRPr>
                    </a:p>
                    <a:p>
                      <a:pPr algn="just">
                        <a:lnSpc>
                          <a:spcPct val="115000"/>
                        </a:lnSpc>
                        <a:spcAft>
                          <a:spcPts val="0"/>
                        </a:spcAft>
                      </a:pPr>
                      <a:endParaRPr lang="en-US" sz="800" dirty="0">
                        <a:solidFill>
                          <a:schemeClr val="tx1"/>
                        </a:solidFill>
                        <a:effectLst/>
                        <a:latin typeface="+mn-lt"/>
                        <a:ea typeface="Times New Roman"/>
                        <a:cs typeface="Times New Roman"/>
                      </a:endParaRPr>
                    </a:p>
                    <a:p>
                      <a:pPr algn="just">
                        <a:lnSpc>
                          <a:spcPct val="115000"/>
                        </a:lnSpc>
                        <a:spcAft>
                          <a:spcPts val="0"/>
                        </a:spcAft>
                      </a:pPr>
                      <a:endParaRPr lang="en-US" sz="800" dirty="0">
                        <a:solidFill>
                          <a:schemeClr val="tx1"/>
                        </a:solidFill>
                        <a:effectLst/>
                        <a:latin typeface="+mn-lt"/>
                        <a:ea typeface="Times New Roman"/>
                        <a:cs typeface="Times New Roman"/>
                      </a:endParaRPr>
                    </a:p>
                    <a:p>
                      <a:pPr algn="just">
                        <a:lnSpc>
                          <a:spcPct val="115000"/>
                        </a:lnSpc>
                        <a:spcAft>
                          <a:spcPts val="0"/>
                        </a:spcAft>
                      </a:pPr>
                      <a:endParaRPr lang="en-US" sz="800" dirty="0">
                        <a:solidFill>
                          <a:schemeClr val="tx1"/>
                        </a:solidFill>
                        <a:effectLst/>
                        <a:latin typeface="+mn-lt"/>
                        <a:ea typeface="Times New Roman"/>
                        <a:cs typeface="Times New Roman"/>
                      </a:endParaRPr>
                    </a:p>
                    <a:p>
                      <a:pPr algn="just">
                        <a:lnSpc>
                          <a:spcPct val="115000"/>
                        </a:lnSpc>
                        <a:spcAft>
                          <a:spcPts val="0"/>
                        </a:spcAft>
                      </a:pPr>
                      <a:endParaRPr lang="en-US" sz="800" dirty="0">
                        <a:solidFill>
                          <a:schemeClr val="tx1"/>
                        </a:solidFill>
                        <a:effectLst/>
                        <a:latin typeface="+mn-lt"/>
                        <a:ea typeface="Times New Roman"/>
                        <a:cs typeface="Times New Roman"/>
                      </a:endParaRPr>
                    </a:p>
                    <a:p>
                      <a:pPr algn="just">
                        <a:lnSpc>
                          <a:spcPct val="115000"/>
                        </a:lnSpc>
                        <a:spcAft>
                          <a:spcPts val="0"/>
                        </a:spcAft>
                      </a:pPr>
                      <a:endParaRPr lang="en-US" sz="800" dirty="0">
                        <a:solidFill>
                          <a:schemeClr val="tx1"/>
                        </a:solidFill>
                        <a:effectLst/>
                        <a:latin typeface="+mn-lt"/>
                        <a:ea typeface="Times New Roman"/>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
        <p:nvSpPr>
          <p:cNvPr id="27" name="TextBox 2"/>
          <p:cNvSpPr txBox="1">
            <a:spLocks noChangeArrowheads="1"/>
          </p:cNvSpPr>
          <p:nvPr/>
        </p:nvSpPr>
        <p:spPr bwMode="auto">
          <a:xfrm>
            <a:off x="2648839" y="1803518"/>
            <a:ext cx="206710" cy="183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6698" tIns="28349" rIns="56698" bIns="28349" numCol="1" anchor="t" anchorCtr="0" compatLnSpc="1">
            <a:prstTxWarp prst="textNoShape">
              <a:avLst/>
            </a:prstTxWarp>
          </a:bodyPr>
          <a:lstStyle/>
          <a:p>
            <a:pPr defTabSz="567019" fontAlgn="base">
              <a:spcBef>
                <a:spcPct val="0"/>
              </a:spcBef>
              <a:spcAft>
                <a:spcPct val="0"/>
              </a:spcAft>
            </a:pPr>
            <a:endParaRPr lang="en-US" altLang="en-US" sz="700">
              <a:cs typeface="Arial" pitchFamily="34" charset="0"/>
            </a:endParaRPr>
          </a:p>
        </p:txBody>
      </p:sp>
      <p:grpSp>
        <p:nvGrpSpPr>
          <p:cNvPr id="17" name="Group 16"/>
          <p:cNvGrpSpPr/>
          <p:nvPr/>
        </p:nvGrpSpPr>
        <p:grpSpPr>
          <a:xfrm>
            <a:off x="3168514" y="2676803"/>
            <a:ext cx="3633636" cy="596356"/>
            <a:chOff x="4753363" y="3232057"/>
            <a:chExt cx="5860211" cy="961784"/>
          </a:xfrm>
        </p:grpSpPr>
        <p:sp>
          <p:nvSpPr>
            <p:cNvPr id="18" name="TextBox 36">
              <a:extLst>
                <a:ext uri="{FF2B5EF4-FFF2-40B4-BE49-F238E27FC236}">
                  <a16:creationId xmlns:a16="http://schemas.microsoft.com/office/drawing/2014/main" id="{00000000-0008-0000-0000-00003D000000}"/>
                </a:ext>
              </a:extLst>
            </p:cNvPr>
            <p:cNvSpPr txBox="1"/>
            <p:nvPr/>
          </p:nvSpPr>
          <p:spPr>
            <a:xfrm>
              <a:off x="9919557" y="3542978"/>
              <a:ext cx="694017" cy="316516"/>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r>
                <a:rPr lang="en-AU" sz="700" dirty="0"/>
                <a:t>100%</a:t>
              </a:r>
            </a:p>
          </p:txBody>
        </p:sp>
        <p:grpSp>
          <p:nvGrpSpPr>
            <p:cNvPr id="19" name="Group 18"/>
            <p:cNvGrpSpPr/>
            <p:nvPr/>
          </p:nvGrpSpPr>
          <p:grpSpPr>
            <a:xfrm>
              <a:off x="4753363" y="3232057"/>
              <a:ext cx="5340837" cy="961784"/>
              <a:chOff x="4753363" y="3232057"/>
              <a:chExt cx="5340837" cy="961784"/>
            </a:xfrm>
          </p:grpSpPr>
          <p:sp>
            <p:nvSpPr>
              <p:cNvPr id="20" name="TextBox 31">
                <a:extLst>
                  <a:ext uri="{FF2B5EF4-FFF2-40B4-BE49-F238E27FC236}">
                    <a16:creationId xmlns:a16="http://schemas.microsoft.com/office/drawing/2014/main" id="{00000000-0008-0000-0000-000034000000}"/>
                  </a:ext>
                </a:extLst>
              </p:cNvPr>
              <p:cNvSpPr txBox="1"/>
              <p:nvPr/>
            </p:nvSpPr>
            <p:spPr>
              <a:xfrm>
                <a:off x="4753363" y="3232057"/>
                <a:ext cx="2052000" cy="770141"/>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spcAft>
                    <a:spcPts val="186"/>
                  </a:spcAft>
                </a:pPr>
                <a:r>
                  <a:rPr lang="en-ID" sz="700" dirty="0" err="1">
                    <a:solidFill>
                      <a:schemeClr val="tx1"/>
                    </a:solidFill>
                  </a:rPr>
                  <a:t>Pemenuhan</a:t>
                </a:r>
                <a:r>
                  <a:rPr lang="en-ID" sz="700" dirty="0">
                    <a:solidFill>
                      <a:schemeClr val="tx1"/>
                    </a:solidFill>
                  </a:rPr>
                  <a:t> </a:t>
                </a:r>
                <a:r>
                  <a:rPr lang="en-ID" sz="700" dirty="0" err="1">
                    <a:solidFill>
                      <a:schemeClr val="tx1"/>
                    </a:solidFill>
                  </a:rPr>
                  <a:t>pengujian</a:t>
                </a:r>
                <a:r>
                  <a:rPr lang="en-ID" sz="700" dirty="0">
                    <a:solidFill>
                      <a:schemeClr val="tx1"/>
                    </a:solidFill>
                  </a:rPr>
                  <a:t> </a:t>
                </a:r>
                <a:r>
                  <a:rPr lang="en-ID" sz="700" dirty="0" err="1">
                    <a:solidFill>
                      <a:schemeClr val="tx1"/>
                    </a:solidFill>
                  </a:rPr>
                  <a:t>kompetensi</a:t>
                </a:r>
                <a:r>
                  <a:rPr lang="en-ID" sz="700" dirty="0">
                    <a:solidFill>
                      <a:schemeClr val="tx1"/>
                    </a:solidFill>
                  </a:rPr>
                  <a:t> SDM </a:t>
                </a:r>
                <a:r>
                  <a:rPr lang="en-ID" sz="700" dirty="0" err="1">
                    <a:solidFill>
                      <a:schemeClr val="tx1"/>
                    </a:solidFill>
                  </a:rPr>
                  <a:t>perkeretaapian</a:t>
                </a:r>
                <a:endParaRPr lang="en-ID" sz="700" dirty="0">
                  <a:solidFill>
                    <a:schemeClr val="tx1"/>
                  </a:solidFill>
                </a:endParaRPr>
              </a:p>
            </p:txBody>
          </p:sp>
          <p:sp>
            <p:nvSpPr>
              <p:cNvPr id="21" name="TextBox 32">
                <a:extLst>
                  <a:ext uri="{FF2B5EF4-FFF2-40B4-BE49-F238E27FC236}">
                    <a16:creationId xmlns:a16="http://schemas.microsoft.com/office/drawing/2014/main" id="{00000000-0008-0000-0000-000035000000}"/>
                  </a:ext>
                </a:extLst>
              </p:cNvPr>
              <p:cNvSpPr txBox="1"/>
              <p:nvPr/>
            </p:nvSpPr>
            <p:spPr>
              <a:xfrm>
                <a:off x="7166967" y="3243608"/>
                <a:ext cx="2583879" cy="52387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sz="700" i="1" dirty="0" err="1"/>
                  <a:t>Realisasi</a:t>
                </a:r>
                <a:r>
                  <a:rPr lang="en-US" sz="700" i="1" dirty="0"/>
                  <a:t> SDM </a:t>
                </a:r>
                <a:r>
                  <a:rPr lang="en-US" sz="700" i="1" dirty="0" err="1"/>
                  <a:t>Perkeretaapian</a:t>
                </a:r>
                <a:r>
                  <a:rPr lang="en-US" sz="700" i="1" dirty="0"/>
                  <a:t> yang </a:t>
                </a:r>
                <a:r>
                  <a:rPr lang="en-US" sz="700" i="1" dirty="0" err="1"/>
                  <a:t>dilakukan</a:t>
                </a:r>
                <a:r>
                  <a:rPr lang="en-US" sz="700" i="1" dirty="0"/>
                  <a:t> </a:t>
                </a:r>
                <a:r>
                  <a:rPr lang="en-US" sz="700" i="1" dirty="0" err="1"/>
                  <a:t>pengujian</a:t>
                </a:r>
                <a:r>
                  <a:rPr lang="en-US" sz="700" i="1" dirty="0"/>
                  <a:t> </a:t>
                </a:r>
              </a:p>
            </p:txBody>
          </p:sp>
          <p:sp>
            <p:nvSpPr>
              <p:cNvPr id="23" name="TextBox 34">
                <a:extLst>
                  <a:ext uri="{FF2B5EF4-FFF2-40B4-BE49-F238E27FC236}">
                    <a16:creationId xmlns:a16="http://schemas.microsoft.com/office/drawing/2014/main" id="{00000000-0008-0000-0000-000037000000}"/>
                  </a:ext>
                </a:extLst>
              </p:cNvPr>
              <p:cNvSpPr txBox="1"/>
              <p:nvPr/>
            </p:nvSpPr>
            <p:spPr>
              <a:xfrm>
                <a:off x="6864115" y="3733469"/>
                <a:ext cx="3120048" cy="460372"/>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nb-NO" sz="700" i="1" dirty="0"/>
                  <a:t>Target SDM perkeretaapian yang </a:t>
                </a:r>
              </a:p>
              <a:p>
                <a:pPr algn="ctr"/>
                <a:r>
                  <a:rPr lang="nb-NO" sz="700" i="1" dirty="0"/>
                  <a:t>dilakukan pengujian </a:t>
                </a:r>
                <a:r>
                  <a:rPr lang="id-ID" sz="700" i="1" dirty="0"/>
                  <a:t>2020-2024</a:t>
                </a:r>
                <a:endParaRPr lang="en-US" sz="700" i="1" dirty="0"/>
              </a:p>
            </p:txBody>
          </p:sp>
          <p:sp>
            <p:nvSpPr>
              <p:cNvPr id="24" name="TextBox 35">
                <a:extLst>
                  <a:ext uri="{FF2B5EF4-FFF2-40B4-BE49-F238E27FC236}">
                    <a16:creationId xmlns:a16="http://schemas.microsoft.com/office/drawing/2014/main" id="{00000000-0008-0000-0000-00003C000000}"/>
                  </a:ext>
                </a:extLst>
              </p:cNvPr>
              <p:cNvSpPr txBox="1"/>
              <p:nvPr/>
            </p:nvSpPr>
            <p:spPr>
              <a:xfrm>
                <a:off x="9760825" y="3563855"/>
                <a:ext cx="333375" cy="28575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AU" sz="700" dirty="0"/>
                  <a:t>X</a:t>
                </a:r>
              </a:p>
            </p:txBody>
          </p:sp>
          <p:sp>
            <p:nvSpPr>
              <p:cNvPr id="25" name="TextBox 37">
                <a:extLst>
                  <a:ext uri="{FF2B5EF4-FFF2-40B4-BE49-F238E27FC236}">
                    <a16:creationId xmlns:a16="http://schemas.microsoft.com/office/drawing/2014/main" id="{00000000-0008-0000-0000-00003C000000}"/>
                  </a:ext>
                </a:extLst>
              </p:cNvPr>
              <p:cNvSpPr txBox="1"/>
              <p:nvPr/>
            </p:nvSpPr>
            <p:spPr>
              <a:xfrm>
                <a:off x="6730060" y="3548434"/>
                <a:ext cx="333375" cy="28575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AU" sz="700"/>
                  <a:t>=</a:t>
                </a:r>
              </a:p>
            </p:txBody>
          </p:sp>
          <p:cxnSp>
            <p:nvCxnSpPr>
              <p:cNvPr id="26" name="Straight Connector 25">
                <a:extLst>
                  <a:ext uri="{FF2B5EF4-FFF2-40B4-BE49-F238E27FC236}">
                    <a16:creationId xmlns:a16="http://schemas.microsoft.com/office/drawing/2014/main" id="{00000000-0008-0000-0000-000036000000}"/>
                  </a:ext>
                </a:extLst>
              </p:cNvPr>
              <p:cNvCxnSpPr/>
              <p:nvPr/>
            </p:nvCxnSpPr>
            <p:spPr>
              <a:xfrm>
                <a:off x="7115595" y="3748232"/>
                <a:ext cx="2635250" cy="0"/>
              </a:xfrm>
              <a:prstGeom prst="line">
                <a:avLst/>
              </a:prstGeom>
            </p:spPr>
            <p:style>
              <a:lnRef idx="2">
                <a:schemeClr val="dk1"/>
              </a:lnRef>
              <a:fillRef idx="0">
                <a:schemeClr val="dk1"/>
              </a:fillRef>
              <a:effectRef idx="1">
                <a:schemeClr val="dk1"/>
              </a:effectRef>
              <a:fontRef idx="minor">
                <a:schemeClr val="tx1"/>
              </a:fontRef>
            </p:style>
          </p:cxnSp>
        </p:grpSp>
      </p:grpSp>
      <p:grpSp>
        <p:nvGrpSpPr>
          <p:cNvPr id="8" name="Group 7"/>
          <p:cNvGrpSpPr/>
          <p:nvPr/>
        </p:nvGrpSpPr>
        <p:grpSpPr>
          <a:xfrm>
            <a:off x="3164472" y="1710018"/>
            <a:ext cx="4004639" cy="726650"/>
            <a:chOff x="5103559" y="3280652"/>
            <a:chExt cx="6458552" cy="1171918"/>
          </a:xfrm>
        </p:grpSpPr>
        <p:sp>
          <p:nvSpPr>
            <p:cNvPr id="5" name="TextBox 4"/>
            <p:cNvSpPr txBox="1"/>
            <p:nvPr/>
          </p:nvSpPr>
          <p:spPr>
            <a:xfrm>
              <a:off x="6726156" y="3443603"/>
              <a:ext cx="333375" cy="322642"/>
            </a:xfrm>
            <a:prstGeom prst="rect">
              <a:avLst/>
            </a:prstGeom>
            <a:noFill/>
          </p:spPr>
          <p:txBody>
            <a:bodyPr wrap="square" rtlCol="0">
              <a:spAutoFit/>
            </a:bodyPr>
            <a:lstStyle/>
            <a:p>
              <a:r>
                <a:rPr lang="en-US" sz="700" dirty="0"/>
                <a:t>=</a:t>
              </a:r>
            </a:p>
          </p:txBody>
        </p:sp>
        <p:grpSp>
          <p:nvGrpSpPr>
            <p:cNvPr id="7" name="Group 6"/>
            <p:cNvGrpSpPr/>
            <p:nvPr/>
          </p:nvGrpSpPr>
          <p:grpSpPr>
            <a:xfrm>
              <a:off x="5103559" y="3280652"/>
              <a:ext cx="6458552" cy="1171918"/>
              <a:chOff x="5157613" y="2000470"/>
              <a:chExt cx="6458552" cy="1171918"/>
            </a:xfrm>
          </p:grpSpPr>
          <p:grpSp>
            <p:nvGrpSpPr>
              <p:cNvPr id="11" name="Group 10"/>
              <p:cNvGrpSpPr/>
              <p:nvPr/>
            </p:nvGrpSpPr>
            <p:grpSpPr>
              <a:xfrm>
                <a:off x="5157613" y="2000470"/>
                <a:ext cx="5943302" cy="1171918"/>
                <a:chOff x="5943352" y="1935221"/>
                <a:chExt cx="4490805" cy="938598"/>
              </a:xfrm>
            </p:grpSpPr>
            <p:sp>
              <p:nvSpPr>
                <p:cNvPr id="12" name="TextBox 1">
                  <a:extLst>
                    <a:ext uri="{FF2B5EF4-FFF2-40B4-BE49-F238E27FC236}">
                      <a16:creationId xmlns:a16="http://schemas.microsoft.com/office/drawing/2014/main" id="{00000000-0008-0000-0000-000034000000}"/>
                    </a:ext>
                  </a:extLst>
                </p:cNvPr>
                <p:cNvSpPr txBox="1"/>
                <p:nvPr/>
              </p:nvSpPr>
              <p:spPr>
                <a:xfrm>
                  <a:off x="5943352" y="1962578"/>
                  <a:ext cx="1305690" cy="911241"/>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fi-FI" sz="700" i="1" dirty="0"/>
                    <a:t>Pemenuhan pengujian kelaikan sarana perkeretaapian</a:t>
                  </a:r>
                  <a:endParaRPr lang="en-AU" sz="700" i="1" dirty="0"/>
                </a:p>
              </p:txBody>
            </p:sp>
            <p:sp>
              <p:nvSpPr>
                <p:cNvPr id="13" name="TextBox 2">
                  <a:extLst>
                    <a:ext uri="{FF2B5EF4-FFF2-40B4-BE49-F238E27FC236}">
                      <a16:creationId xmlns:a16="http://schemas.microsoft.com/office/drawing/2014/main" id="{00000000-0008-0000-0000-000035000000}"/>
                    </a:ext>
                  </a:extLst>
                </p:cNvPr>
                <p:cNvSpPr txBox="1"/>
                <p:nvPr/>
              </p:nvSpPr>
              <p:spPr>
                <a:xfrm>
                  <a:off x="7249042" y="1935221"/>
                  <a:ext cx="3185115" cy="259493"/>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fi-FI" sz="700" i="1" dirty="0"/>
                    <a:t>Realisasi sarana perkeretaapian yang dilakukan pengujian</a:t>
                  </a:r>
                  <a:endParaRPr lang="id-ID" sz="700" i="1" dirty="0"/>
                </a:p>
              </p:txBody>
            </p:sp>
            <p:cxnSp>
              <p:nvCxnSpPr>
                <p:cNvPr id="14" name="Straight Connector 13">
                  <a:extLst>
                    <a:ext uri="{FF2B5EF4-FFF2-40B4-BE49-F238E27FC236}">
                      <a16:creationId xmlns:a16="http://schemas.microsoft.com/office/drawing/2014/main" id="{00000000-0008-0000-0000-000036000000}"/>
                    </a:ext>
                  </a:extLst>
                </p:cNvPr>
                <p:cNvCxnSpPr/>
                <p:nvPr/>
              </p:nvCxnSpPr>
              <p:spPr>
                <a:xfrm>
                  <a:off x="7501821" y="2210329"/>
                  <a:ext cx="2635250" cy="0"/>
                </a:xfrm>
                <a:prstGeom prst="line">
                  <a:avLst/>
                </a:prstGeom>
              </p:spPr>
              <p:style>
                <a:lnRef idx="2">
                  <a:schemeClr val="dk1"/>
                </a:lnRef>
                <a:fillRef idx="0">
                  <a:schemeClr val="dk1"/>
                </a:fillRef>
                <a:effectRef idx="1">
                  <a:schemeClr val="dk1"/>
                </a:effectRef>
                <a:fontRef idx="minor">
                  <a:schemeClr val="tx1"/>
                </a:fontRef>
              </p:style>
            </p:cxnSp>
            <p:sp>
              <p:nvSpPr>
                <p:cNvPr id="15" name="TextBox 4">
                  <a:extLst>
                    <a:ext uri="{FF2B5EF4-FFF2-40B4-BE49-F238E27FC236}">
                      <a16:creationId xmlns:a16="http://schemas.microsoft.com/office/drawing/2014/main" id="{00000000-0008-0000-0000-000037000000}"/>
                    </a:ext>
                  </a:extLst>
                </p:cNvPr>
                <p:cNvSpPr txBox="1"/>
                <p:nvPr/>
              </p:nvSpPr>
              <p:spPr>
                <a:xfrm>
                  <a:off x="7272761" y="2232231"/>
                  <a:ext cx="3120048" cy="288327"/>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AU" sz="700" i="1" dirty="0"/>
                    <a:t>Target </a:t>
                  </a:r>
                  <a:r>
                    <a:rPr lang="en-AU" sz="700" i="1" dirty="0" err="1"/>
                    <a:t>Pengujian</a:t>
                  </a:r>
                  <a:r>
                    <a:rPr lang="en-AU" sz="700" i="1" dirty="0"/>
                    <a:t> Sarana </a:t>
                  </a:r>
                  <a:r>
                    <a:rPr lang="en-AU" sz="700" i="1" dirty="0" err="1"/>
                    <a:t>Perkeretaapian</a:t>
                  </a:r>
                  <a:r>
                    <a:rPr lang="id-ID" sz="700" i="1" dirty="0"/>
                    <a:t> 2020-2024</a:t>
                  </a:r>
                  <a:endParaRPr lang="en-AU" sz="700" i="1" dirty="0"/>
                </a:p>
              </p:txBody>
            </p:sp>
          </p:grpSp>
          <p:sp>
            <p:nvSpPr>
              <p:cNvPr id="28" name="TextBox 36">
                <a:extLst>
                  <a:ext uri="{FF2B5EF4-FFF2-40B4-BE49-F238E27FC236}">
                    <a16:creationId xmlns:a16="http://schemas.microsoft.com/office/drawing/2014/main" id="{00000000-0008-0000-0000-00003D000000}"/>
                  </a:ext>
                </a:extLst>
              </p:cNvPr>
              <p:cNvSpPr txBox="1"/>
              <p:nvPr/>
            </p:nvSpPr>
            <p:spPr>
              <a:xfrm>
                <a:off x="10922148" y="2171572"/>
                <a:ext cx="694017" cy="316516"/>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r>
                  <a:rPr lang="en-AU" sz="700" dirty="0"/>
                  <a:t>100%</a:t>
                </a:r>
              </a:p>
            </p:txBody>
          </p:sp>
          <p:sp>
            <p:nvSpPr>
              <p:cNvPr id="29" name="TextBox 35">
                <a:extLst>
                  <a:ext uri="{FF2B5EF4-FFF2-40B4-BE49-F238E27FC236}">
                    <a16:creationId xmlns:a16="http://schemas.microsoft.com/office/drawing/2014/main" id="{00000000-0008-0000-0000-00003C000000}"/>
                  </a:ext>
                </a:extLst>
              </p:cNvPr>
              <p:cNvSpPr txBox="1"/>
              <p:nvPr/>
            </p:nvSpPr>
            <p:spPr>
              <a:xfrm>
                <a:off x="10748902" y="2206963"/>
                <a:ext cx="333375" cy="28575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AU" sz="700" dirty="0"/>
                  <a:t>X</a:t>
                </a:r>
              </a:p>
            </p:txBody>
          </p:sp>
        </p:grpSp>
      </p:grpSp>
      <p:grpSp>
        <p:nvGrpSpPr>
          <p:cNvPr id="30" name="Group 29"/>
          <p:cNvGrpSpPr/>
          <p:nvPr/>
        </p:nvGrpSpPr>
        <p:grpSpPr>
          <a:xfrm>
            <a:off x="3523200" y="3686478"/>
            <a:ext cx="3525643" cy="596356"/>
            <a:chOff x="5058157" y="3232057"/>
            <a:chExt cx="5686043" cy="961784"/>
          </a:xfrm>
        </p:grpSpPr>
        <p:sp>
          <p:nvSpPr>
            <p:cNvPr id="31" name="TextBox 36">
              <a:extLst>
                <a:ext uri="{FF2B5EF4-FFF2-40B4-BE49-F238E27FC236}">
                  <a16:creationId xmlns:a16="http://schemas.microsoft.com/office/drawing/2014/main" id="{00000000-0008-0000-0000-00003D000000}"/>
                </a:ext>
              </a:extLst>
            </p:cNvPr>
            <p:cNvSpPr txBox="1"/>
            <p:nvPr/>
          </p:nvSpPr>
          <p:spPr>
            <a:xfrm>
              <a:off x="10050183" y="3513950"/>
              <a:ext cx="694017" cy="316516"/>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r>
                <a:rPr lang="en-AU" sz="700" dirty="0"/>
                <a:t>100%</a:t>
              </a:r>
            </a:p>
          </p:txBody>
        </p:sp>
        <p:grpSp>
          <p:nvGrpSpPr>
            <p:cNvPr id="32" name="Group 31"/>
            <p:cNvGrpSpPr/>
            <p:nvPr/>
          </p:nvGrpSpPr>
          <p:grpSpPr>
            <a:xfrm>
              <a:off x="5058157" y="3232057"/>
              <a:ext cx="5094099" cy="961784"/>
              <a:chOff x="5058157" y="3232057"/>
              <a:chExt cx="5094099" cy="961784"/>
            </a:xfrm>
          </p:grpSpPr>
          <p:sp>
            <p:nvSpPr>
              <p:cNvPr id="33" name="TextBox 31">
                <a:extLst>
                  <a:ext uri="{FF2B5EF4-FFF2-40B4-BE49-F238E27FC236}">
                    <a16:creationId xmlns:a16="http://schemas.microsoft.com/office/drawing/2014/main" id="{00000000-0008-0000-0000-000034000000}"/>
                  </a:ext>
                </a:extLst>
              </p:cNvPr>
              <p:cNvSpPr txBox="1"/>
              <p:nvPr/>
            </p:nvSpPr>
            <p:spPr>
              <a:xfrm>
                <a:off x="5058157" y="3232057"/>
                <a:ext cx="1764000" cy="770141"/>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spcAft>
                    <a:spcPts val="186"/>
                  </a:spcAft>
                </a:pPr>
                <a:r>
                  <a:rPr lang="fi-FI" sz="700" dirty="0">
                    <a:solidFill>
                      <a:schemeClr val="tx1"/>
                    </a:solidFill>
                  </a:rPr>
                  <a:t>Pemenuhan pengujian kelaikan prasarana perkeretaapian</a:t>
                </a:r>
                <a:endParaRPr lang="en-ID" sz="700" dirty="0">
                  <a:solidFill>
                    <a:schemeClr val="tx1"/>
                  </a:solidFill>
                </a:endParaRPr>
              </a:p>
            </p:txBody>
          </p:sp>
          <p:sp>
            <p:nvSpPr>
              <p:cNvPr id="34" name="TextBox 32">
                <a:extLst>
                  <a:ext uri="{FF2B5EF4-FFF2-40B4-BE49-F238E27FC236}">
                    <a16:creationId xmlns:a16="http://schemas.microsoft.com/office/drawing/2014/main" id="{00000000-0008-0000-0000-000035000000}"/>
                  </a:ext>
                </a:extLst>
              </p:cNvPr>
              <p:cNvSpPr txBox="1"/>
              <p:nvPr/>
            </p:nvSpPr>
            <p:spPr>
              <a:xfrm>
                <a:off x="7166967" y="3243608"/>
                <a:ext cx="2583879" cy="52387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sz="700" dirty="0" err="1"/>
                  <a:t>Realisasi</a:t>
                </a:r>
                <a:r>
                  <a:rPr lang="en-US" sz="700" dirty="0"/>
                  <a:t> </a:t>
                </a:r>
                <a:r>
                  <a:rPr lang="en-US" sz="700" dirty="0" err="1"/>
                  <a:t>prasarana</a:t>
                </a:r>
                <a:r>
                  <a:rPr lang="en-US" sz="700" dirty="0"/>
                  <a:t> </a:t>
                </a:r>
                <a:r>
                  <a:rPr lang="en-US" sz="700" dirty="0" err="1"/>
                  <a:t>perkeretapian</a:t>
                </a:r>
                <a:r>
                  <a:rPr lang="en-US" sz="700" dirty="0"/>
                  <a:t> yang </a:t>
                </a:r>
                <a:r>
                  <a:rPr lang="en-US" sz="700" dirty="0" err="1"/>
                  <a:t>dilakukan</a:t>
                </a:r>
                <a:r>
                  <a:rPr lang="en-US" sz="700" dirty="0"/>
                  <a:t> </a:t>
                </a:r>
                <a:r>
                  <a:rPr lang="en-US" sz="700" dirty="0" err="1"/>
                  <a:t>pengujian</a:t>
                </a:r>
                <a:r>
                  <a:rPr lang="en-US" sz="700" dirty="0"/>
                  <a:t> </a:t>
                </a:r>
              </a:p>
            </p:txBody>
          </p:sp>
          <p:sp>
            <p:nvSpPr>
              <p:cNvPr id="35" name="TextBox 34">
                <a:extLst>
                  <a:ext uri="{FF2B5EF4-FFF2-40B4-BE49-F238E27FC236}">
                    <a16:creationId xmlns:a16="http://schemas.microsoft.com/office/drawing/2014/main" id="{00000000-0008-0000-0000-000037000000}"/>
                  </a:ext>
                </a:extLst>
              </p:cNvPr>
              <p:cNvSpPr txBox="1"/>
              <p:nvPr/>
            </p:nvSpPr>
            <p:spPr>
              <a:xfrm>
                <a:off x="6864115" y="3733469"/>
                <a:ext cx="3120048" cy="460372"/>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fi-FI" sz="700" dirty="0"/>
                  <a:t>Target prasarana perkeretaapian yang dilakukan pengujian</a:t>
                </a:r>
                <a:r>
                  <a:rPr lang="id-ID" sz="700" dirty="0"/>
                  <a:t> 2020-2024</a:t>
                </a:r>
                <a:endParaRPr lang="en-US" sz="700" dirty="0"/>
              </a:p>
            </p:txBody>
          </p:sp>
          <p:sp>
            <p:nvSpPr>
              <p:cNvPr id="36" name="TextBox 35">
                <a:extLst>
                  <a:ext uri="{FF2B5EF4-FFF2-40B4-BE49-F238E27FC236}">
                    <a16:creationId xmlns:a16="http://schemas.microsoft.com/office/drawing/2014/main" id="{00000000-0008-0000-0000-00003C000000}"/>
                  </a:ext>
                </a:extLst>
              </p:cNvPr>
              <p:cNvSpPr txBox="1"/>
              <p:nvPr/>
            </p:nvSpPr>
            <p:spPr>
              <a:xfrm>
                <a:off x="9818881" y="3534827"/>
                <a:ext cx="333375" cy="28575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AU" sz="700"/>
                  <a:t>X</a:t>
                </a:r>
              </a:p>
            </p:txBody>
          </p:sp>
          <p:sp>
            <p:nvSpPr>
              <p:cNvPr id="37" name="TextBox 37">
                <a:extLst>
                  <a:ext uri="{FF2B5EF4-FFF2-40B4-BE49-F238E27FC236}">
                    <a16:creationId xmlns:a16="http://schemas.microsoft.com/office/drawing/2014/main" id="{00000000-0008-0000-0000-00003C000000}"/>
                  </a:ext>
                </a:extLst>
              </p:cNvPr>
              <p:cNvSpPr txBox="1"/>
              <p:nvPr/>
            </p:nvSpPr>
            <p:spPr>
              <a:xfrm>
                <a:off x="6730060" y="3548434"/>
                <a:ext cx="333375" cy="28575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AU" sz="700"/>
                  <a:t>=</a:t>
                </a:r>
              </a:p>
            </p:txBody>
          </p:sp>
          <p:cxnSp>
            <p:nvCxnSpPr>
              <p:cNvPr id="38" name="Straight Connector 37">
                <a:extLst>
                  <a:ext uri="{FF2B5EF4-FFF2-40B4-BE49-F238E27FC236}">
                    <a16:creationId xmlns:a16="http://schemas.microsoft.com/office/drawing/2014/main" id="{00000000-0008-0000-0000-000036000000}"/>
                  </a:ext>
                </a:extLst>
              </p:cNvPr>
              <p:cNvCxnSpPr/>
              <p:nvPr/>
            </p:nvCxnSpPr>
            <p:spPr>
              <a:xfrm>
                <a:off x="7115596" y="3704212"/>
                <a:ext cx="2635250" cy="0"/>
              </a:xfrm>
              <a:prstGeom prst="line">
                <a:avLst/>
              </a:prstGeom>
            </p:spPr>
            <p:style>
              <a:lnRef idx="2">
                <a:schemeClr val="dk1"/>
              </a:lnRef>
              <a:fillRef idx="0">
                <a:schemeClr val="dk1"/>
              </a:fillRef>
              <a:effectRef idx="1">
                <a:schemeClr val="dk1"/>
              </a:effectRef>
              <a:fontRef idx="minor">
                <a:schemeClr val="tx1"/>
              </a:fontRef>
            </p:style>
          </p:cxnSp>
        </p:grpSp>
      </p:grpSp>
      <p:sp>
        <p:nvSpPr>
          <p:cNvPr id="39" name="Title 1">
            <a:extLst>
              <a:ext uri="{FF2B5EF4-FFF2-40B4-BE49-F238E27FC236}">
                <a16:creationId xmlns:a16="http://schemas.microsoft.com/office/drawing/2014/main" id="{7CDD1DF2-5891-41B8-8875-A477B267F3AD}"/>
              </a:ext>
            </a:extLst>
          </p:cNvPr>
          <p:cNvSpPr txBox="1">
            <a:spLocks/>
          </p:cNvSpPr>
          <p:nvPr/>
        </p:nvSpPr>
        <p:spPr>
          <a:xfrm>
            <a:off x="163039" y="311720"/>
            <a:ext cx="7396636" cy="338554"/>
          </a:xfrm>
          <a:prstGeom prst="rect">
            <a:avLst/>
          </a:prstGeom>
        </p:spPr>
        <p:txBody>
          <a:bodyPr wrap="square" anchor="ctr">
            <a:spAutoFit/>
          </a:bodyPr>
          <a:lstStyle>
            <a:defPPr>
              <a:defRPr lang="en-US"/>
            </a:defPPr>
            <a:lvl1pPr defTabSz="914377">
              <a:defRPr b="1">
                <a:solidFill>
                  <a:prstClr val="black"/>
                </a:solidFill>
                <a:latin typeface="Arial" panose="020B0604020202020204" pitchFamily="34" charset="0"/>
                <a:ea typeface="Times New Roman" panose="02020603050405020304" pitchFamily="18" charset="0"/>
              </a:defRPr>
            </a:lvl1pPr>
          </a:lstStyle>
          <a:p>
            <a:pPr lvl="0"/>
            <a:r>
              <a:rPr lang="id-ID" sz="1600" dirty="0"/>
              <a:t>Lanjutan... (</a:t>
            </a:r>
            <a:r>
              <a:rPr lang="en-US" sz="1600" dirty="0"/>
              <a:t>KAMUS INDIKATOR KINERJA </a:t>
            </a:r>
            <a:r>
              <a:rPr lang="id-ID" sz="1600" dirty="0"/>
              <a:t>KEGIATAN BALAI PENGUJIAN)</a:t>
            </a:r>
            <a:endParaRPr lang="en-ID" sz="1600" dirty="0"/>
          </a:p>
        </p:txBody>
      </p:sp>
      <p:sp>
        <p:nvSpPr>
          <p:cNvPr id="40" name="Slide Number Placeholder 2">
            <a:extLst>
              <a:ext uri="{FF2B5EF4-FFF2-40B4-BE49-F238E27FC236}">
                <a16:creationId xmlns:a16="http://schemas.microsoft.com/office/drawing/2014/main" id="{19AA9B1A-485A-4A06-AFCB-A53DDF84D970}"/>
              </a:ext>
            </a:extLst>
          </p:cNvPr>
          <p:cNvSpPr>
            <a:spLocks noGrp="1"/>
          </p:cNvSpPr>
          <p:nvPr/>
        </p:nvSpPr>
        <p:spPr>
          <a:xfrm>
            <a:off x="7113276" y="5006975"/>
            <a:ext cx="446405" cy="251460"/>
          </a:xfrm>
          <a:prstGeom prst="rect">
            <a:avLst/>
          </a:prstGeom>
          <a:solidFill>
            <a:srgbClr val="F9BE19"/>
          </a:solidFill>
        </p:spPr>
        <p:txBody>
          <a:bodyPr vert="horz" lIns="91365" tIns="45684" rIns="91365" bIns="45684"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32">
              <a:defRPr/>
            </a:pPr>
            <a:fld id="{05502A5B-6024-440D-A5A9-5A109256076E}" type="slidenum">
              <a:rPr lang="en-US" b="1">
                <a:solidFill>
                  <a:schemeClr val="tx1"/>
                </a:solidFill>
                <a:latin typeface="Calibri" panose="020F0502020204030204"/>
              </a:rPr>
              <a:pPr defTabSz="913632">
                <a:defRPr/>
              </a:pPr>
              <a:t>58</a:t>
            </a:fld>
            <a:endParaRPr lang="en-US" b="1">
              <a:solidFill>
                <a:schemeClr val="tx1"/>
              </a:solidFill>
              <a:latin typeface="Calibri" panose="020F0502020204030204"/>
            </a:endParaRPr>
          </a:p>
        </p:txBody>
      </p:sp>
    </p:spTree>
    <p:extLst>
      <p:ext uri="{BB962C8B-B14F-4D97-AF65-F5344CB8AC3E}">
        <p14:creationId xmlns:p14="http://schemas.microsoft.com/office/powerpoint/2010/main" val="3119798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780992106"/>
              </p:ext>
            </p:extLst>
          </p:nvPr>
        </p:nvGraphicFramePr>
        <p:xfrm>
          <a:off x="284604" y="1074242"/>
          <a:ext cx="6940069" cy="3291000"/>
        </p:xfrm>
        <a:graphic>
          <a:graphicData uri="http://schemas.openxmlformats.org/drawingml/2006/table">
            <a:tbl>
              <a:tblPr firstRow="1" firstCol="1" bandRow="1">
                <a:tableStyleId>{85BE263C-DBD7-4A20-BB59-AAB30ACAA65A}</a:tableStyleId>
              </a:tblPr>
              <a:tblGrid>
                <a:gridCol w="332794">
                  <a:extLst>
                    <a:ext uri="{9D8B030D-6E8A-4147-A177-3AD203B41FA5}">
                      <a16:colId xmlns:a16="http://schemas.microsoft.com/office/drawing/2014/main" val="20000"/>
                    </a:ext>
                  </a:extLst>
                </a:gridCol>
                <a:gridCol w="1138416">
                  <a:extLst>
                    <a:ext uri="{9D8B030D-6E8A-4147-A177-3AD203B41FA5}">
                      <a16:colId xmlns:a16="http://schemas.microsoft.com/office/drawing/2014/main" val="20001"/>
                    </a:ext>
                  </a:extLst>
                </a:gridCol>
                <a:gridCol w="1361634">
                  <a:extLst>
                    <a:ext uri="{9D8B030D-6E8A-4147-A177-3AD203B41FA5}">
                      <a16:colId xmlns:a16="http://schemas.microsoft.com/office/drawing/2014/main" val="20002"/>
                    </a:ext>
                  </a:extLst>
                </a:gridCol>
                <a:gridCol w="4107225">
                  <a:extLst>
                    <a:ext uri="{9D8B030D-6E8A-4147-A177-3AD203B41FA5}">
                      <a16:colId xmlns:a16="http://schemas.microsoft.com/office/drawing/2014/main" val="20003"/>
                    </a:ext>
                  </a:extLst>
                </a:gridCol>
              </a:tblGrid>
              <a:tr h="276834">
                <a:tc>
                  <a:txBody>
                    <a:bodyPr/>
                    <a:lstStyle/>
                    <a:p>
                      <a:pPr algn="ctr">
                        <a:lnSpc>
                          <a:spcPct val="107000"/>
                        </a:lnSpc>
                        <a:spcAft>
                          <a:spcPts val="0"/>
                        </a:spcAft>
                      </a:pPr>
                      <a:r>
                        <a:rPr lang="en-ID" sz="800" dirty="0">
                          <a:effectLst/>
                        </a:rPr>
                        <a:t>NO</a:t>
                      </a:r>
                      <a:endParaRPr lang="en-US" sz="800" dirty="0">
                        <a:effectLst/>
                        <a:latin typeface="Calibri"/>
                        <a:ea typeface="Calibri"/>
                        <a:cs typeface="Times New Roman"/>
                      </a:endParaRPr>
                    </a:p>
                  </a:txBody>
                  <a:tcPr marL="25227" marR="252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lnSpc>
                          <a:spcPct val="107000"/>
                        </a:lnSpc>
                        <a:spcAft>
                          <a:spcPts val="0"/>
                        </a:spcAft>
                      </a:pPr>
                      <a:r>
                        <a:rPr lang="en-ID" sz="800" dirty="0">
                          <a:effectLst/>
                        </a:rPr>
                        <a:t>SASARAN KEGIATAN</a:t>
                      </a:r>
                      <a:endParaRPr lang="en-US" sz="800" dirty="0">
                        <a:effectLst/>
                        <a:latin typeface="Calibri"/>
                        <a:ea typeface="Calibri"/>
                        <a:cs typeface="Times New Roman"/>
                      </a:endParaRPr>
                    </a:p>
                  </a:txBody>
                  <a:tcPr marL="25227" marR="252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lnSpc>
                          <a:spcPct val="107000"/>
                        </a:lnSpc>
                        <a:spcAft>
                          <a:spcPts val="0"/>
                        </a:spcAft>
                      </a:pPr>
                      <a:r>
                        <a:rPr lang="en-ID" sz="800" dirty="0">
                          <a:effectLst/>
                        </a:rPr>
                        <a:t>INDIKATOR </a:t>
                      </a:r>
                    </a:p>
                    <a:p>
                      <a:pPr algn="ctr">
                        <a:lnSpc>
                          <a:spcPct val="107000"/>
                        </a:lnSpc>
                        <a:spcAft>
                          <a:spcPts val="0"/>
                        </a:spcAft>
                      </a:pPr>
                      <a:r>
                        <a:rPr lang="en-ID" sz="800" dirty="0">
                          <a:effectLst/>
                        </a:rPr>
                        <a:t>KINERJA KEGIATAN</a:t>
                      </a:r>
                      <a:endParaRPr lang="en-US" sz="800" dirty="0">
                        <a:effectLst/>
                        <a:latin typeface="Calibri"/>
                        <a:ea typeface="Calibri"/>
                        <a:cs typeface="Times New Roman"/>
                      </a:endParaRPr>
                    </a:p>
                  </a:txBody>
                  <a:tcPr marL="25227" marR="252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lnSpc>
                          <a:spcPct val="107000"/>
                        </a:lnSpc>
                        <a:spcAft>
                          <a:spcPts val="0"/>
                        </a:spcAft>
                      </a:pPr>
                      <a:r>
                        <a:rPr lang="en-ID" sz="800" dirty="0">
                          <a:effectLst/>
                        </a:rPr>
                        <a:t>TATA CARA PERHITUNGAN</a:t>
                      </a:r>
                      <a:endParaRPr lang="en-US" sz="800" dirty="0">
                        <a:effectLst/>
                        <a:latin typeface="Calibri"/>
                        <a:ea typeface="Calibri"/>
                        <a:cs typeface="Times New Roman"/>
                      </a:endParaRPr>
                    </a:p>
                  </a:txBody>
                  <a:tcPr marL="25227" marR="252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1952211">
                <a:tc rowSpan="2">
                  <a:txBody>
                    <a:bodyPr/>
                    <a:lstStyle/>
                    <a:p>
                      <a:pPr algn="ctr">
                        <a:lnSpc>
                          <a:spcPct val="115000"/>
                        </a:lnSpc>
                        <a:spcAft>
                          <a:spcPts val="0"/>
                        </a:spcAft>
                        <a:tabLst>
                          <a:tab pos="4229100" algn="l"/>
                          <a:tab pos="4457700" algn="l"/>
                        </a:tabLst>
                      </a:pPr>
                      <a:r>
                        <a:rPr lang="en-ID" sz="800" b="0" dirty="0">
                          <a:solidFill>
                            <a:schemeClr val="tx1"/>
                          </a:solidFill>
                          <a:effectLst/>
                        </a:rPr>
                        <a:t>4.</a:t>
                      </a:r>
                      <a:endParaRPr lang="en-US" sz="800" b="0" dirty="0">
                        <a:solidFill>
                          <a:schemeClr val="tx1"/>
                        </a:solidFill>
                        <a:effectLst/>
                        <a:latin typeface="Calibri"/>
                        <a:ea typeface="Calibri"/>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l">
                        <a:lnSpc>
                          <a:spcPct val="107000"/>
                        </a:lnSpc>
                        <a:spcAft>
                          <a:spcPts val="0"/>
                        </a:spcAft>
                      </a:pPr>
                      <a:r>
                        <a:rPr lang="en-US" sz="800" dirty="0" err="1">
                          <a:solidFill>
                            <a:schemeClr val="tx1"/>
                          </a:solidFill>
                          <a:effectLst/>
                        </a:rPr>
                        <a:t>Terwujudnya</a:t>
                      </a:r>
                      <a:r>
                        <a:rPr lang="en-US" sz="800" dirty="0">
                          <a:solidFill>
                            <a:schemeClr val="tx1"/>
                          </a:solidFill>
                          <a:effectLst/>
                        </a:rPr>
                        <a:t> GOOD GOVERNANCE </a:t>
                      </a:r>
                      <a:r>
                        <a:rPr lang="en-US" sz="800" dirty="0" err="1">
                          <a:solidFill>
                            <a:schemeClr val="tx1"/>
                          </a:solidFill>
                          <a:effectLst/>
                        </a:rPr>
                        <a:t>dan</a:t>
                      </a:r>
                      <a:r>
                        <a:rPr lang="en-US" sz="800" dirty="0">
                          <a:solidFill>
                            <a:schemeClr val="tx1"/>
                          </a:solidFill>
                          <a:effectLst/>
                        </a:rPr>
                        <a:t> CLEAN GOVERNMENT di </a:t>
                      </a:r>
                      <a:r>
                        <a:rPr lang="en-US" sz="800" dirty="0" err="1">
                          <a:solidFill>
                            <a:schemeClr val="tx1"/>
                          </a:solidFill>
                          <a:effectLst/>
                        </a:rPr>
                        <a:t>Lingkungan</a:t>
                      </a:r>
                      <a:r>
                        <a:rPr lang="en-US" sz="800" dirty="0">
                          <a:solidFill>
                            <a:schemeClr val="tx1"/>
                          </a:solidFill>
                          <a:effectLst/>
                        </a:rPr>
                        <a:t> </a:t>
                      </a:r>
                      <a:r>
                        <a:rPr lang="en-US" sz="800" dirty="0" err="1">
                          <a:solidFill>
                            <a:schemeClr val="tx1"/>
                          </a:solidFill>
                          <a:effectLst/>
                        </a:rPr>
                        <a:t>Balai</a:t>
                      </a:r>
                      <a:r>
                        <a:rPr lang="en-US" sz="800" dirty="0">
                          <a:solidFill>
                            <a:schemeClr val="tx1"/>
                          </a:solidFill>
                          <a:effectLst/>
                        </a:rPr>
                        <a:t> </a:t>
                      </a:r>
                      <a:r>
                        <a:rPr lang="en-US" sz="800" dirty="0" err="1">
                          <a:solidFill>
                            <a:schemeClr val="tx1"/>
                          </a:solidFill>
                          <a:effectLst/>
                        </a:rPr>
                        <a:t>Pengujian</a:t>
                      </a:r>
                      <a:r>
                        <a:rPr lang="en-US" sz="800" dirty="0">
                          <a:solidFill>
                            <a:schemeClr val="tx1"/>
                          </a:solidFill>
                          <a:effectLst/>
                        </a:rPr>
                        <a:t> </a:t>
                      </a:r>
                      <a:r>
                        <a:rPr lang="en-US" sz="800" dirty="0" err="1">
                          <a:solidFill>
                            <a:schemeClr val="tx1"/>
                          </a:solidFill>
                          <a:effectLst/>
                        </a:rPr>
                        <a:t>Perkeretaapian</a:t>
                      </a:r>
                      <a:r>
                        <a:rPr lang="en-US" sz="800" dirty="0">
                          <a:solidFill>
                            <a:schemeClr val="tx1"/>
                          </a:solidFill>
                          <a:effectLst/>
                        </a:rPr>
                        <a:t> 	</a:t>
                      </a:r>
                      <a:endParaRPr lang="en-US" sz="800" dirty="0">
                        <a:solidFill>
                          <a:schemeClr val="tx1"/>
                        </a:solidFill>
                        <a:effectLst/>
                        <a:latin typeface="Calibri"/>
                        <a:ea typeface="Calibri"/>
                        <a:cs typeface="Times New Roman"/>
                      </a:endParaRPr>
                    </a:p>
                  </a:txBody>
                  <a:tcPr marL="42523" marR="4252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pPr>
                      <a:r>
                        <a:rPr lang="fi-FI" sz="800" dirty="0">
                          <a:solidFill>
                            <a:schemeClr val="tx1"/>
                          </a:solidFill>
                          <a:effectLst/>
                        </a:rPr>
                        <a:t>Persentase kualitas pelaksanaan anggaran Balai Pengujian Perkeretaapian</a:t>
                      </a:r>
                      <a:endParaRPr lang="en-US" sz="800" dirty="0">
                        <a:solidFill>
                          <a:schemeClr val="tx1"/>
                        </a:solidFill>
                        <a:effectLst/>
                        <a:latin typeface="Calibri"/>
                        <a:ea typeface="Times New Roman"/>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15000"/>
                        </a:lnSpc>
                        <a:spcAft>
                          <a:spcPts val="0"/>
                        </a:spcAft>
                      </a:pPr>
                      <a:r>
                        <a:rPr lang="en-US" sz="800" dirty="0" err="1">
                          <a:solidFill>
                            <a:schemeClr val="tx1"/>
                          </a:solidFill>
                          <a:effectLst/>
                        </a:rPr>
                        <a:t>Perbandingan</a:t>
                      </a:r>
                      <a:r>
                        <a:rPr lang="en-US" sz="800" dirty="0">
                          <a:solidFill>
                            <a:schemeClr val="tx1"/>
                          </a:solidFill>
                          <a:effectLst/>
                        </a:rPr>
                        <a:t> </a:t>
                      </a:r>
                      <a:r>
                        <a:rPr lang="en-US" sz="800" dirty="0" err="1">
                          <a:solidFill>
                            <a:schemeClr val="tx1"/>
                          </a:solidFill>
                          <a:effectLst/>
                        </a:rPr>
                        <a:t>antara</a:t>
                      </a:r>
                      <a:r>
                        <a:rPr lang="en-US" sz="800" dirty="0">
                          <a:solidFill>
                            <a:schemeClr val="tx1"/>
                          </a:solidFill>
                          <a:effectLst/>
                        </a:rPr>
                        <a:t> </a:t>
                      </a:r>
                      <a:r>
                        <a:rPr lang="en-US" sz="800" dirty="0" err="1">
                          <a:solidFill>
                            <a:schemeClr val="tx1"/>
                          </a:solidFill>
                          <a:effectLst/>
                        </a:rPr>
                        <a:t>jumlah</a:t>
                      </a:r>
                      <a:r>
                        <a:rPr lang="en-US" sz="800" dirty="0">
                          <a:solidFill>
                            <a:schemeClr val="tx1"/>
                          </a:solidFill>
                          <a:effectLst/>
                        </a:rPr>
                        <a:t> </a:t>
                      </a:r>
                      <a:r>
                        <a:rPr lang="en-US" sz="800" dirty="0" err="1">
                          <a:solidFill>
                            <a:schemeClr val="tx1"/>
                          </a:solidFill>
                          <a:effectLst/>
                        </a:rPr>
                        <a:t>sarana</a:t>
                      </a:r>
                      <a:r>
                        <a:rPr lang="en-US" sz="800" dirty="0">
                          <a:solidFill>
                            <a:schemeClr val="tx1"/>
                          </a:solidFill>
                          <a:effectLst/>
                        </a:rPr>
                        <a:t> </a:t>
                      </a:r>
                      <a:r>
                        <a:rPr lang="en-US" sz="800" dirty="0" err="1">
                          <a:solidFill>
                            <a:schemeClr val="tx1"/>
                          </a:solidFill>
                          <a:effectLst/>
                        </a:rPr>
                        <a:t>perkeretaapian</a:t>
                      </a:r>
                      <a:r>
                        <a:rPr lang="en-US" sz="800" dirty="0">
                          <a:solidFill>
                            <a:schemeClr val="tx1"/>
                          </a:solidFill>
                          <a:effectLst/>
                        </a:rPr>
                        <a:t> yang </a:t>
                      </a:r>
                      <a:r>
                        <a:rPr lang="en-US" sz="800" dirty="0" err="1">
                          <a:solidFill>
                            <a:schemeClr val="tx1"/>
                          </a:solidFill>
                          <a:effectLst/>
                        </a:rPr>
                        <a:t>dilakukan</a:t>
                      </a:r>
                      <a:r>
                        <a:rPr lang="en-US" sz="800" dirty="0">
                          <a:solidFill>
                            <a:schemeClr val="tx1"/>
                          </a:solidFill>
                          <a:effectLst/>
                        </a:rPr>
                        <a:t> </a:t>
                      </a:r>
                      <a:r>
                        <a:rPr lang="en-US" sz="800" dirty="0" err="1">
                          <a:solidFill>
                            <a:schemeClr val="tx1"/>
                          </a:solidFill>
                          <a:effectLst/>
                        </a:rPr>
                        <a:t>pengujian</a:t>
                      </a:r>
                      <a:r>
                        <a:rPr lang="en-US" sz="800" dirty="0">
                          <a:solidFill>
                            <a:schemeClr val="tx1"/>
                          </a:solidFill>
                          <a:effectLst/>
                        </a:rPr>
                        <a:t> </a:t>
                      </a:r>
                      <a:r>
                        <a:rPr lang="en-US" sz="800" dirty="0" err="1">
                          <a:solidFill>
                            <a:schemeClr val="tx1"/>
                          </a:solidFill>
                          <a:effectLst/>
                        </a:rPr>
                        <a:t>dengan</a:t>
                      </a:r>
                      <a:r>
                        <a:rPr lang="en-US" sz="800" dirty="0">
                          <a:solidFill>
                            <a:schemeClr val="tx1"/>
                          </a:solidFill>
                          <a:effectLst/>
                        </a:rPr>
                        <a:t> </a:t>
                      </a:r>
                      <a:r>
                        <a:rPr lang="en-US" sz="800" dirty="0" err="1">
                          <a:solidFill>
                            <a:schemeClr val="tx1"/>
                          </a:solidFill>
                          <a:effectLst/>
                        </a:rPr>
                        <a:t>jumlah</a:t>
                      </a:r>
                      <a:r>
                        <a:rPr lang="en-US" sz="800" dirty="0">
                          <a:solidFill>
                            <a:schemeClr val="tx1"/>
                          </a:solidFill>
                          <a:effectLst/>
                        </a:rPr>
                        <a:t> </a:t>
                      </a:r>
                      <a:r>
                        <a:rPr lang="en-US" sz="800" dirty="0" err="1">
                          <a:solidFill>
                            <a:schemeClr val="tx1"/>
                          </a:solidFill>
                          <a:effectLst/>
                        </a:rPr>
                        <a:t>kebutuhan</a:t>
                      </a:r>
                      <a:r>
                        <a:rPr lang="en-US" sz="800" dirty="0">
                          <a:solidFill>
                            <a:schemeClr val="tx1"/>
                          </a:solidFill>
                          <a:effectLst/>
                        </a:rPr>
                        <a:t>/target </a:t>
                      </a:r>
                      <a:r>
                        <a:rPr lang="en-US" sz="800" dirty="0" err="1">
                          <a:solidFill>
                            <a:schemeClr val="tx1"/>
                          </a:solidFill>
                          <a:effectLst/>
                        </a:rPr>
                        <a:t>pengujian</a:t>
                      </a:r>
                      <a:r>
                        <a:rPr lang="en-US" sz="800" dirty="0">
                          <a:solidFill>
                            <a:schemeClr val="tx1"/>
                          </a:solidFill>
                          <a:effectLst/>
                        </a:rPr>
                        <a:t> </a:t>
                      </a:r>
                      <a:r>
                        <a:rPr lang="en-US" sz="800" dirty="0" err="1">
                          <a:solidFill>
                            <a:schemeClr val="tx1"/>
                          </a:solidFill>
                          <a:effectLst/>
                        </a:rPr>
                        <a:t>sarana</a:t>
                      </a:r>
                      <a:r>
                        <a:rPr lang="en-US" sz="800" dirty="0">
                          <a:solidFill>
                            <a:schemeClr val="tx1"/>
                          </a:solidFill>
                          <a:effectLst/>
                        </a:rPr>
                        <a:t> </a:t>
                      </a:r>
                      <a:r>
                        <a:rPr lang="en-US" sz="800" dirty="0" err="1">
                          <a:solidFill>
                            <a:schemeClr val="tx1"/>
                          </a:solidFill>
                          <a:effectLst/>
                        </a:rPr>
                        <a:t>perkeretapaaian</a:t>
                      </a:r>
                      <a:endParaRPr lang="en-US" sz="800" dirty="0">
                        <a:solidFill>
                          <a:schemeClr val="tx1"/>
                        </a:solidFill>
                        <a:effectLst/>
                      </a:endParaRPr>
                    </a:p>
                    <a:p>
                      <a:pPr algn="just">
                        <a:lnSpc>
                          <a:spcPct val="115000"/>
                        </a:lnSpc>
                        <a:spcAft>
                          <a:spcPts val="0"/>
                        </a:spcAft>
                      </a:pPr>
                      <a:endParaRPr lang="en-US" sz="800" dirty="0">
                        <a:solidFill>
                          <a:schemeClr val="tx1"/>
                        </a:solidFill>
                        <a:effectLst/>
                      </a:endParaRPr>
                    </a:p>
                    <a:p>
                      <a:pPr algn="just">
                        <a:lnSpc>
                          <a:spcPct val="115000"/>
                        </a:lnSpc>
                        <a:spcAft>
                          <a:spcPts val="0"/>
                        </a:spcAft>
                      </a:pPr>
                      <a:endParaRPr lang="en-US" sz="800" dirty="0">
                        <a:solidFill>
                          <a:schemeClr val="tx1"/>
                        </a:solidFill>
                        <a:effectLst/>
                      </a:endParaRPr>
                    </a:p>
                    <a:p>
                      <a:pPr algn="just">
                        <a:lnSpc>
                          <a:spcPct val="115000"/>
                        </a:lnSpc>
                        <a:spcAft>
                          <a:spcPts val="0"/>
                        </a:spcAft>
                      </a:pPr>
                      <a:endParaRPr lang="en-US" sz="800" dirty="0">
                        <a:solidFill>
                          <a:schemeClr val="tx1"/>
                        </a:solidFill>
                        <a:effectLst/>
                      </a:endParaRPr>
                    </a:p>
                    <a:p>
                      <a:pPr marL="0" marR="0" indent="0" algn="just" defTabSz="914400" rtl="0" eaLnBrk="1" fontAlgn="auto" latinLnBrk="0" hangingPunct="1">
                        <a:lnSpc>
                          <a:spcPct val="115000"/>
                        </a:lnSpc>
                        <a:spcBef>
                          <a:spcPts val="0"/>
                        </a:spcBef>
                        <a:spcAft>
                          <a:spcPts val="0"/>
                        </a:spcAft>
                        <a:buClrTx/>
                        <a:buSzTx/>
                        <a:buFontTx/>
                        <a:buNone/>
                        <a:tabLst/>
                        <a:defRPr/>
                      </a:pPr>
                      <a:r>
                        <a:rPr lang="en-US" sz="800" dirty="0" err="1">
                          <a:solidFill>
                            <a:schemeClr val="tx1"/>
                          </a:solidFill>
                          <a:effectLst/>
                          <a:latin typeface="+mn-lt"/>
                          <a:ea typeface="Times New Roman"/>
                          <a:cs typeface="Times New Roman"/>
                        </a:rPr>
                        <a:t>Persentase</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realisasi</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penyeraan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anggaran</a:t>
                      </a:r>
                      <a:r>
                        <a:rPr lang="en-US" sz="800" dirty="0">
                          <a:solidFill>
                            <a:schemeClr val="tx1"/>
                          </a:solidFill>
                          <a:effectLst/>
                          <a:latin typeface="+mn-lt"/>
                          <a:ea typeface="Times New Roman"/>
                          <a:cs typeface="Times New Roman"/>
                        </a:rPr>
                        <a:t> :</a:t>
                      </a:r>
                    </a:p>
                    <a:p>
                      <a:pPr algn="just">
                        <a:lnSpc>
                          <a:spcPct val="115000"/>
                        </a:lnSpc>
                        <a:spcAft>
                          <a:spcPts val="0"/>
                        </a:spcAft>
                      </a:pPr>
                      <a:endParaRPr lang="en-US" sz="800" dirty="0">
                        <a:solidFill>
                          <a:schemeClr val="tx1"/>
                        </a:solidFill>
                        <a:effectLst/>
                      </a:endParaRPr>
                    </a:p>
                    <a:p>
                      <a:pPr algn="just">
                        <a:lnSpc>
                          <a:spcPct val="115000"/>
                        </a:lnSpc>
                        <a:spcAft>
                          <a:spcPts val="0"/>
                        </a:spcAft>
                      </a:pPr>
                      <a:endParaRPr lang="en-US" sz="800" dirty="0">
                        <a:solidFill>
                          <a:schemeClr val="tx1"/>
                        </a:solidFill>
                        <a:effectLst/>
                      </a:endParaRPr>
                    </a:p>
                    <a:p>
                      <a:pPr algn="just">
                        <a:lnSpc>
                          <a:spcPct val="115000"/>
                        </a:lnSpc>
                        <a:spcAft>
                          <a:spcPts val="0"/>
                        </a:spcAft>
                      </a:pPr>
                      <a:endParaRPr lang="en-US" sz="800" dirty="0">
                        <a:solidFill>
                          <a:schemeClr val="tx1"/>
                        </a:solidFill>
                        <a:effectLst/>
                      </a:endParaRPr>
                    </a:p>
                    <a:p>
                      <a:pPr algn="just">
                        <a:lnSpc>
                          <a:spcPct val="115000"/>
                        </a:lnSpc>
                        <a:spcAft>
                          <a:spcPts val="0"/>
                        </a:spcAft>
                      </a:pPr>
                      <a:endParaRPr lang="en-US" sz="800" dirty="0">
                        <a:solidFill>
                          <a:schemeClr val="tx1"/>
                        </a:solidFill>
                        <a:effectLst/>
                      </a:endParaRPr>
                    </a:p>
                    <a:p>
                      <a:pPr marL="0" marR="0" indent="0" algn="just" defTabSz="914400" rtl="0" eaLnBrk="1" fontAlgn="auto" latinLnBrk="0" hangingPunct="1">
                        <a:lnSpc>
                          <a:spcPct val="115000"/>
                        </a:lnSpc>
                        <a:spcBef>
                          <a:spcPts val="0"/>
                        </a:spcBef>
                        <a:spcAft>
                          <a:spcPts val="0"/>
                        </a:spcAft>
                        <a:buClrTx/>
                        <a:buSzTx/>
                        <a:buFontTx/>
                        <a:buNone/>
                        <a:tabLst/>
                        <a:defRPr/>
                      </a:pPr>
                      <a:r>
                        <a:rPr lang="en-US" sz="800" dirty="0" err="1">
                          <a:solidFill>
                            <a:schemeClr val="tx1"/>
                          </a:solidFill>
                          <a:effectLst/>
                          <a:latin typeface="+mn-lt"/>
                          <a:ea typeface="Times New Roman"/>
                          <a:cs typeface="Times New Roman"/>
                        </a:rPr>
                        <a:t>Persentase</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realisasi</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capaian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kinerja</a:t>
                      </a:r>
                      <a:r>
                        <a:rPr lang="en-US" sz="800" dirty="0">
                          <a:solidFill>
                            <a:schemeClr val="tx1"/>
                          </a:solidFill>
                          <a:effectLst/>
                          <a:latin typeface="+mn-lt"/>
                          <a:ea typeface="Times New Roman"/>
                          <a:cs typeface="Times New Roman"/>
                        </a:rPr>
                        <a:t> output </a:t>
                      </a:r>
                    </a:p>
                    <a:p>
                      <a:pPr algn="just">
                        <a:lnSpc>
                          <a:spcPct val="115000"/>
                        </a:lnSpc>
                        <a:spcAft>
                          <a:spcPts val="0"/>
                        </a:spcAft>
                      </a:pPr>
                      <a:endParaRPr lang="en-US" sz="800" dirty="0">
                        <a:solidFill>
                          <a:schemeClr val="tx1"/>
                        </a:solidFill>
                        <a:effectLst/>
                      </a:endParaRPr>
                    </a:p>
                    <a:p>
                      <a:pPr algn="just">
                        <a:lnSpc>
                          <a:spcPct val="115000"/>
                        </a:lnSpc>
                        <a:spcAft>
                          <a:spcPts val="0"/>
                        </a:spcAft>
                      </a:pPr>
                      <a:endParaRPr lang="en-US" sz="800" dirty="0">
                        <a:solidFill>
                          <a:schemeClr val="tx1"/>
                        </a:solidFill>
                        <a:effectLst/>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061955">
                <a:tc vMerge="1">
                  <a:txBody>
                    <a:bodyPr/>
                    <a:lstStyle/>
                    <a:p>
                      <a:pPr algn="ctr">
                        <a:lnSpc>
                          <a:spcPct val="115000"/>
                        </a:lnSpc>
                        <a:spcAft>
                          <a:spcPts val="0"/>
                        </a:spcAft>
                        <a:tabLst>
                          <a:tab pos="4229100" algn="l"/>
                          <a:tab pos="4457700" algn="l"/>
                        </a:tabLst>
                      </a:pPr>
                      <a:endParaRPr lang="en-US" sz="1200" dirty="0">
                        <a:effectLst/>
                        <a:latin typeface="Calibri"/>
                        <a:ea typeface="Calibri"/>
                        <a:cs typeface="Times New Roman"/>
                      </a:endParaRPr>
                    </a:p>
                  </a:txBody>
                  <a:tcPr marL="40686" marR="40686" marT="0" marB="0"/>
                </a:tc>
                <a:tc vMerge="1">
                  <a:txBody>
                    <a:bodyPr/>
                    <a:lstStyle/>
                    <a:p>
                      <a:pPr algn="l">
                        <a:lnSpc>
                          <a:spcPct val="107000"/>
                        </a:lnSpc>
                        <a:spcAft>
                          <a:spcPts val="0"/>
                        </a:spcAft>
                      </a:pPr>
                      <a:endParaRPr lang="en-US" sz="1200" dirty="0">
                        <a:effectLst/>
                        <a:latin typeface="Calibri"/>
                        <a:ea typeface="Calibri"/>
                        <a:cs typeface="Times New Roman"/>
                      </a:endParaRPr>
                    </a:p>
                  </a:txBody>
                  <a:tcPr marL="68580" marR="68580" marT="0" marB="0"/>
                </a:tc>
                <a:tc>
                  <a:txBody>
                    <a:bodyPr/>
                    <a:lstStyle/>
                    <a:p>
                      <a:pPr algn="ctr">
                        <a:lnSpc>
                          <a:spcPct val="115000"/>
                        </a:lnSpc>
                      </a:pPr>
                      <a:r>
                        <a:rPr lang="en-US" sz="800" dirty="0" err="1">
                          <a:solidFill>
                            <a:schemeClr val="tx1"/>
                          </a:solidFill>
                          <a:effectLst/>
                          <a:latin typeface="+mn-lt"/>
                          <a:ea typeface="Times New Roman"/>
                          <a:cs typeface="Times New Roman"/>
                        </a:rPr>
                        <a:t>Persentase</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Realisasi</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Pendapatan</a:t>
                      </a:r>
                      <a:r>
                        <a:rPr lang="en-US" sz="800" dirty="0">
                          <a:solidFill>
                            <a:schemeClr val="tx1"/>
                          </a:solidFill>
                          <a:effectLst/>
                          <a:latin typeface="+mn-lt"/>
                          <a:ea typeface="Times New Roman"/>
                          <a:cs typeface="Times New Roman"/>
                        </a:rPr>
                        <a:t> Negara </a:t>
                      </a:r>
                      <a:r>
                        <a:rPr lang="en-US" sz="800" dirty="0" err="1">
                          <a:solidFill>
                            <a:schemeClr val="tx1"/>
                          </a:solidFill>
                          <a:effectLst/>
                          <a:latin typeface="+mn-lt"/>
                          <a:ea typeface="Times New Roman"/>
                          <a:cs typeface="Times New Roman"/>
                        </a:rPr>
                        <a:t>Bukan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Pajak</a:t>
                      </a:r>
                      <a:r>
                        <a:rPr lang="en-US" sz="800" dirty="0">
                          <a:solidFill>
                            <a:schemeClr val="tx1"/>
                          </a:solidFill>
                          <a:effectLst/>
                          <a:latin typeface="+mn-lt"/>
                          <a:ea typeface="Times New Roman"/>
                          <a:cs typeface="Times New Roman"/>
                        </a:rPr>
                        <a:t> (PNBP) </a:t>
                      </a:r>
                      <a:r>
                        <a:rPr lang="en-US" sz="800" dirty="0" err="1">
                          <a:solidFill>
                            <a:schemeClr val="tx1"/>
                          </a:solidFill>
                          <a:effectLst/>
                          <a:latin typeface="+mn-lt"/>
                          <a:ea typeface="Times New Roman"/>
                          <a:cs typeface="Times New Roman"/>
                        </a:rPr>
                        <a:t>Balai</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Pengujian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Perkeretaapian</a:t>
                      </a:r>
                      <a:endParaRPr lang="en-US" sz="800" dirty="0">
                        <a:solidFill>
                          <a:schemeClr val="tx1"/>
                        </a:solidFill>
                        <a:effectLst/>
                        <a:latin typeface="Calibri"/>
                        <a:ea typeface="Times New Roman"/>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15000"/>
                        </a:lnSpc>
                        <a:spcAft>
                          <a:spcPts val="0"/>
                        </a:spcAft>
                      </a:pPr>
                      <a:r>
                        <a:rPr lang="en-US" sz="800" dirty="0" err="1">
                          <a:solidFill>
                            <a:schemeClr val="tx1"/>
                          </a:solidFill>
                          <a:effectLst/>
                          <a:latin typeface="+mn-lt"/>
                          <a:ea typeface="Times New Roman"/>
                          <a:cs typeface="Times New Roman"/>
                        </a:rPr>
                        <a:t>Perbandingan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antara</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realisasi</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penerimaan</a:t>
                      </a:r>
                      <a:r>
                        <a:rPr lang="en-US" sz="800" dirty="0">
                          <a:solidFill>
                            <a:schemeClr val="tx1"/>
                          </a:solidFill>
                          <a:effectLst/>
                          <a:latin typeface="+mn-lt"/>
                          <a:ea typeface="Times New Roman"/>
                          <a:cs typeface="Times New Roman"/>
                        </a:rPr>
                        <a:t> PNBP </a:t>
                      </a:r>
                      <a:r>
                        <a:rPr lang="en-US" sz="800" dirty="0" err="1">
                          <a:solidFill>
                            <a:schemeClr val="tx1"/>
                          </a:solidFill>
                          <a:effectLst/>
                          <a:latin typeface="+mn-lt"/>
                          <a:ea typeface="Times New Roman"/>
                          <a:cs typeface="Times New Roman"/>
                        </a:rPr>
                        <a:t>dengan</a:t>
                      </a:r>
                      <a:r>
                        <a:rPr lang="en-US" sz="800" dirty="0">
                          <a:solidFill>
                            <a:schemeClr val="tx1"/>
                          </a:solidFill>
                          <a:effectLst/>
                          <a:latin typeface="+mn-lt"/>
                          <a:ea typeface="Times New Roman"/>
                          <a:cs typeface="Times New Roman"/>
                        </a:rPr>
                        <a:t> target </a:t>
                      </a:r>
                      <a:r>
                        <a:rPr lang="en-US" sz="800" dirty="0" err="1">
                          <a:solidFill>
                            <a:schemeClr val="tx1"/>
                          </a:solidFill>
                          <a:effectLst/>
                          <a:latin typeface="+mn-lt"/>
                          <a:ea typeface="Times New Roman"/>
                          <a:cs typeface="Times New Roman"/>
                        </a:rPr>
                        <a:t>pada</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tahun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berjalan</a:t>
                      </a:r>
                      <a:endParaRPr lang="en-US" sz="800" dirty="0">
                        <a:solidFill>
                          <a:schemeClr val="tx1"/>
                        </a:solidFill>
                        <a:effectLst/>
                        <a:latin typeface="+mn-lt"/>
                        <a:ea typeface="Times New Roman"/>
                        <a:cs typeface="Times New Roman"/>
                      </a:endParaRPr>
                    </a:p>
                    <a:p>
                      <a:pPr algn="just">
                        <a:lnSpc>
                          <a:spcPct val="115000"/>
                        </a:lnSpc>
                        <a:spcAft>
                          <a:spcPts val="0"/>
                        </a:spcAft>
                      </a:pPr>
                      <a:endParaRPr lang="en-US" sz="800" dirty="0">
                        <a:solidFill>
                          <a:schemeClr val="tx1"/>
                        </a:solidFill>
                        <a:effectLst/>
                        <a:latin typeface="+mn-lt"/>
                        <a:ea typeface="Times New Roman"/>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sp>
        <p:nvSpPr>
          <p:cNvPr id="27" name="TextBox 2"/>
          <p:cNvSpPr txBox="1">
            <a:spLocks noChangeArrowheads="1"/>
          </p:cNvSpPr>
          <p:nvPr/>
        </p:nvSpPr>
        <p:spPr bwMode="auto">
          <a:xfrm>
            <a:off x="2648839" y="1803518"/>
            <a:ext cx="206710" cy="183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6698" tIns="28349" rIns="56698" bIns="28349" numCol="1" anchor="t" anchorCtr="0" compatLnSpc="1">
            <a:prstTxWarp prst="textNoShape">
              <a:avLst/>
            </a:prstTxWarp>
          </a:bodyPr>
          <a:lstStyle/>
          <a:p>
            <a:pPr defTabSz="567019" fontAlgn="base">
              <a:spcBef>
                <a:spcPct val="0"/>
              </a:spcBef>
              <a:spcAft>
                <a:spcPct val="0"/>
              </a:spcAft>
            </a:pPr>
            <a:endParaRPr lang="en-US" altLang="en-US" sz="1116">
              <a:latin typeface="Arial" pitchFamily="34" charset="0"/>
              <a:cs typeface="Arial" pitchFamily="34" charset="0"/>
            </a:endParaRPr>
          </a:p>
        </p:txBody>
      </p:sp>
      <p:grpSp>
        <p:nvGrpSpPr>
          <p:cNvPr id="39" name="Group 38"/>
          <p:cNvGrpSpPr/>
          <p:nvPr/>
        </p:nvGrpSpPr>
        <p:grpSpPr>
          <a:xfrm>
            <a:off x="3536046" y="1675867"/>
            <a:ext cx="3355919" cy="321278"/>
            <a:chOff x="5268685" y="1872343"/>
            <a:chExt cx="5412318" cy="518147"/>
          </a:xfrm>
        </p:grpSpPr>
        <p:sp>
          <p:nvSpPr>
            <p:cNvPr id="40" name="TextBox 39"/>
            <p:cNvSpPr txBox="1"/>
            <p:nvPr/>
          </p:nvSpPr>
          <p:spPr>
            <a:xfrm>
              <a:off x="5268685" y="1872343"/>
              <a:ext cx="1836001" cy="496373"/>
            </a:xfrm>
            <a:prstGeom prst="rect">
              <a:avLst/>
            </a:prstGeom>
            <a:noFill/>
          </p:spPr>
          <p:txBody>
            <a:bodyPr wrap="square" rtlCol="0">
              <a:spAutoFit/>
            </a:bodyPr>
            <a:lstStyle/>
            <a:p>
              <a:pPr algn="ctr"/>
              <a:r>
                <a:rPr lang="en-US" sz="700" dirty="0" err="1"/>
                <a:t>Persentase</a:t>
              </a:r>
              <a:r>
                <a:rPr lang="en-US" sz="700" dirty="0"/>
                <a:t> </a:t>
              </a:r>
              <a:r>
                <a:rPr lang="en-US" sz="700" dirty="0" err="1"/>
                <a:t>kualitas</a:t>
              </a:r>
              <a:r>
                <a:rPr lang="en-US" sz="700" dirty="0"/>
                <a:t> </a:t>
              </a:r>
              <a:r>
                <a:rPr lang="en-US" sz="700" dirty="0" err="1"/>
                <a:t>pelaksanaan</a:t>
              </a:r>
              <a:r>
                <a:rPr lang="en-US" sz="700" dirty="0"/>
                <a:t> </a:t>
              </a:r>
              <a:r>
                <a:rPr lang="en-US" sz="700" dirty="0" err="1"/>
                <a:t>anggaran</a:t>
              </a:r>
              <a:r>
                <a:rPr lang="en-US" sz="700" dirty="0"/>
                <a:t> </a:t>
              </a:r>
            </a:p>
          </p:txBody>
        </p:sp>
        <p:sp>
          <p:nvSpPr>
            <p:cNvPr id="41" name="TextBox 40"/>
            <p:cNvSpPr txBox="1"/>
            <p:nvPr/>
          </p:nvSpPr>
          <p:spPr>
            <a:xfrm>
              <a:off x="7322419" y="1894117"/>
              <a:ext cx="1638672" cy="496373"/>
            </a:xfrm>
            <a:prstGeom prst="rect">
              <a:avLst/>
            </a:prstGeom>
            <a:noFill/>
          </p:spPr>
          <p:txBody>
            <a:bodyPr wrap="square" rtlCol="0">
              <a:spAutoFit/>
            </a:bodyPr>
            <a:lstStyle/>
            <a:p>
              <a:pPr algn="ctr"/>
              <a:r>
                <a:rPr lang="en-US" sz="700" i="1" dirty="0" err="1"/>
                <a:t>Persentase</a:t>
              </a:r>
              <a:r>
                <a:rPr lang="en-US" sz="700" i="1" dirty="0"/>
                <a:t> </a:t>
              </a:r>
              <a:r>
                <a:rPr lang="en-US" sz="700" i="1" dirty="0" err="1"/>
                <a:t>realisasi</a:t>
              </a:r>
              <a:r>
                <a:rPr lang="en-US" sz="700" i="1" dirty="0"/>
                <a:t> </a:t>
              </a:r>
              <a:r>
                <a:rPr lang="en-US" sz="700" i="1" dirty="0" err="1"/>
                <a:t>penyeraan</a:t>
              </a:r>
              <a:r>
                <a:rPr lang="en-US" sz="700" i="1" dirty="0"/>
                <a:t> </a:t>
              </a:r>
              <a:r>
                <a:rPr lang="en-US" sz="700" i="1" dirty="0" err="1"/>
                <a:t>anggaran</a:t>
              </a:r>
              <a:r>
                <a:rPr lang="en-US" sz="700" i="1" dirty="0"/>
                <a:t> </a:t>
              </a:r>
            </a:p>
          </p:txBody>
        </p:sp>
        <p:sp>
          <p:nvSpPr>
            <p:cNvPr id="42" name="TextBox 41"/>
            <p:cNvSpPr txBox="1"/>
            <p:nvPr/>
          </p:nvSpPr>
          <p:spPr>
            <a:xfrm>
              <a:off x="9042331" y="1886863"/>
              <a:ext cx="1638672" cy="496373"/>
            </a:xfrm>
            <a:prstGeom prst="rect">
              <a:avLst/>
            </a:prstGeom>
            <a:noFill/>
          </p:spPr>
          <p:txBody>
            <a:bodyPr wrap="square" rtlCol="0">
              <a:spAutoFit/>
            </a:bodyPr>
            <a:lstStyle/>
            <a:p>
              <a:pPr algn="ctr"/>
              <a:r>
                <a:rPr lang="en-US" sz="700" i="1" dirty="0" err="1"/>
                <a:t>Persentase</a:t>
              </a:r>
              <a:r>
                <a:rPr lang="en-US" sz="700" i="1" dirty="0"/>
                <a:t> </a:t>
              </a:r>
              <a:r>
                <a:rPr lang="en-US" sz="700" i="1" dirty="0" err="1"/>
                <a:t>realisasi</a:t>
              </a:r>
              <a:r>
                <a:rPr lang="en-US" sz="700" i="1" dirty="0"/>
                <a:t> </a:t>
              </a:r>
              <a:r>
                <a:rPr lang="en-US" sz="700" i="1" dirty="0" err="1"/>
                <a:t>capaian</a:t>
              </a:r>
              <a:r>
                <a:rPr lang="en-US" sz="700" i="1" dirty="0"/>
                <a:t> </a:t>
              </a:r>
              <a:r>
                <a:rPr lang="en-US" sz="700" i="1" dirty="0" err="1"/>
                <a:t>kinerja</a:t>
              </a:r>
              <a:r>
                <a:rPr lang="en-US" sz="700" i="1" dirty="0"/>
                <a:t> output </a:t>
              </a:r>
            </a:p>
          </p:txBody>
        </p:sp>
        <p:sp>
          <p:nvSpPr>
            <p:cNvPr id="43" name="TextBox 42"/>
            <p:cNvSpPr txBox="1"/>
            <p:nvPr/>
          </p:nvSpPr>
          <p:spPr>
            <a:xfrm>
              <a:off x="8773824" y="2010235"/>
              <a:ext cx="360000" cy="322642"/>
            </a:xfrm>
            <a:prstGeom prst="rect">
              <a:avLst/>
            </a:prstGeom>
            <a:noFill/>
          </p:spPr>
          <p:txBody>
            <a:bodyPr wrap="square" rtlCol="0">
              <a:spAutoFit/>
            </a:bodyPr>
            <a:lstStyle/>
            <a:p>
              <a:pPr algn="ctr"/>
              <a:r>
                <a:rPr lang="en-US" sz="700" dirty="0"/>
                <a:t>+</a:t>
              </a:r>
            </a:p>
          </p:txBody>
        </p:sp>
        <p:sp>
          <p:nvSpPr>
            <p:cNvPr id="44" name="TextBox 43"/>
            <p:cNvSpPr txBox="1"/>
            <p:nvPr/>
          </p:nvSpPr>
          <p:spPr>
            <a:xfrm>
              <a:off x="7039406" y="2017495"/>
              <a:ext cx="360000" cy="322642"/>
            </a:xfrm>
            <a:prstGeom prst="rect">
              <a:avLst/>
            </a:prstGeom>
            <a:noFill/>
          </p:spPr>
          <p:txBody>
            <a:bodyPr wrap="square" rtlCol="0">
              <a:spAutoFit/>
            </a:bodyPr>
            <a:lstStyle/>
            <a:p>
              <a:pPr algn="ctr"/>
              <a:r>
                <a:rPr lang="en-US" sz="700" dirty="0"/>
                <a:t>=</a:t>
              </a:r>
            </a:p>
          </p:txBody>
        </p:sp>
      </p:grpSp>
      <p:grpSp>
        <p:nvGrpSpPr>
          <p:cNvPr id="45" name="Group 44"/>
          <p:cNvGrpSpPr/>
          <p:nvPr/>
        </p:nvGrpSpPr>
        <p:grpSpPr>
          <a:xfrm>
            <a:off x="3128454" y="2226333"/>
            <a:ext cx="3491691" cy="417168"/>
            <a:chOff x="4943873" y="3599939"/>
            <a:chExt cx="5631286" cy="672795"/>
          </a:xfrm>
        </p:grpSpPr>
        <p:sp>
          <p:nvSpPr>
            <p:cNvPr id="46" name="TextBox 45"/>
            <p:cNvSpPr txBox="1"/>
            <p:nvPr/>
          </p:nvSpPr>
          <p:spPr>
            <a:xfrm>
              <a:off x="6885810" y="3704854"/>
              <a:ext cx="333375" cy="322642"/>
            </a:xfrm>
            <a:prstGeom prst="rect">
              <a:avLst/>
            </a:prstGeom>
            <a:noFill/>
          </p:spPr>
          <p:txBody>
            <a:bodyPr wrap="square" rtlCol="0">
              <a:spAutoFit/>
            </a:bodyPr>
            <a:lstStyle/>
            <a:p>
              <a:r>
                <a:rPr lang="en-US" sz="700" dirty="0"/>
                <a:t>=</a:t>
              </a:r>
            </a:p>
          </p:txBody>
        </p:sp>
        <p:grpSp>
          <p:nvGrpSpPr>
            <p:cNvPr id="47" name="Group 46"/>
            <p:cNvGrpSpPr/>
            <p:nvPr/>
          </p:nvGrpSpPr>
          <p:grpSpPr>
            <a:xfrm>
              <a:off x="4943873" y="3599939"/>
              <a:ext cx="5631286" cy="672795"/>
              <a:chOff x="4997927" y="2319757"/>
              <a:chExt cx="5631286" cy="672795"/>
            </a:xfrm>
          </p:grpSpPr>
          <p:grpSp>
            <p:nvGrpSpPr>
              <p:cNvPr id="48" name="Group 47"/>
              <p:cNvGrpSpPr/>
              <p:nvPr/>
            </p:nvGrpSpPr>
            <p:grpSpPr>
              <a:xfrm>
                <a:off x="4997927" y="2319757"/>
                <a:ext cx="4959292" cy="672795"/>
                <a:chOff x="5822699" y="2190949"/>
                <a:chExt cx="3747281" cy="538848"/>
              </a:xfrm>
            </p:grpSpPr>
            <p:sp>
              <p:nvSpPr>
                <p:cNvPr id="51" name="TextBox 1">
                  <a:extLst>
                    <a:ext uri="{FF2B5EF4-FFF2-40B4-BE49-F238E27FC236}">
                      <a16:creationId xmlns:a16="http://schemas.microsoft.com/office/drawing/2014/main" id="{00000000-0008-0000-0000-000034000000}"/>
                    </a:ext>
                  </a:extLst>
                </p:cNvPr>
                <p:cNvSpPr txBox="1"/>
                <p:nvPr/>
              </p:nvSpPr>
              <p:spPr>
                <a:xfrm>
                  <a:off x="5822699" y="2195065"/>
                  <a:ext cx="1632114" cy="49015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AU" sz="700" i="1" dirty="0" err="1"/>
                    <a:t>Persentase</a:t>
                  </a:r>
                  <a:r>
                    <a:rPr lang="en-AU" sz="700" i="1" dirty="0"/>
                    <a:t> </a:t>
                  </a:r>
                  <a:r>
                    <a:rPr lang="en-AU" sz="700" i="1" dirty="0" err="1"/>
                    <a:t>realisasi</a:t>
                  </a:r>
                  <a:r>
                    <a:rPr lang="en-AU" sz="700" i="1" dirty="0"/>
                    <a:t> </a:t>
                  </a:r>
                  <a:r>
                    <a:rPr lang="en-AU" sz="700" i="1" dirty="0" err="1"/>
                    <a:t>penyera</a:t>
                  </a:r>
                  <a:r>
                    <a:rPr lang="id-ID" sz="700" i="1" dirty="0"/>
                    <a:t>p</a:t>
                  </a:r>
                  <a:r>
                    <a:rPr lang="en-AU" sz="700" i="1" dirty="0"/>
                    <a:t>an </a:t>
                  </a:r>
                  <a:r>
                    <a:rPr lang="en-AU" sz="700" i="1" dirty="0" err="1"/>
                    <a:t>anggaran</a:t>
                  </a:r>
                  <a:r>
                    <a:rPr lang="en-AU" sz="700" i="1" dirty="0"/>
                    <a:t> </a:t>
                  </a:r>
                </a:p>
              </p:txBody>
            </p:sp>
            <p:sp>
              <p:nvSpPr>
                <p:cNvPr id="52" name="TextBox 2">
                  <a:extLst>
                    <a:ext uri="{FF2B5EF4-FFF2-40B4-BE49-F238E27FC236}">
                      <a16:creationId xmlns:a16="http://schemas.microsoft.com/office/drawing/2014/main" id="{00000000-0008-0000-0000-000035000000}"/>
                    </a:ext>
                  </a:extLst>
                </p:cNvPr>
                <p:cNvSpPr txBox="1"/>
                <p:nvPr/>
              </p:nvSpPr>
              <p:spPr>
                <a:xfrm>
                  <a:off x="7457415" y="2190949"/>
                  <a:ext cx="1849730" cy="288326"/>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fi-FI" sz="700" i="1" dirty="0"/>
                    <a:t>Realisasi penyerapan anggaran</a:t>
                  </a:r>
                  <a:endParaRPr lang="id-ID" sz="700" i="1" dirty="0"/>
                </a:p>
              </p:txBody>
            </p:sp>
            <p:cxnSp>
              <p:nvCxnSpPr>
                <p:cNvPr id="53" name="Straight Connector 52">
                  <a:extLst>
                    <a:ext uri="{FF2B5EF4-FFF2-40B4-BE49-F238E27FC236}">
                      <a16:creationId xmlns:a16="http://schemas.microsoft.com/office/drawing/2014/main" id="{00000000-0008-0000-0000-000036000000}"/>
                    </a:ext>
                  </a:extLst>
                </p:cNvPr>
                <p:cNvCxnSpPr/>
                <p:nvPr/>
              </p:nvCxnSpPr>
              <p:spPr>
                <a:xfrm>
                  <a:off x="7501821" y="2454440"/>
                  <a:ext cx="1876932" cy="0"/>
                </a:xfrm>
                <a:prstGeom prst="line">
                  <a:avLst/>
                </a:prstGeom>
              </p:spPr>
              <p:style>
                <a:lnRef idx="2">
                  <a:schemeClr val="dk1"/>
                </a:lnRef>
                <a:fillRef idx="0">
                  <a:schemeClr val="dk1"/>
                </a:fillRef>
                <a:effectRef idx="1">
                  <a:schemeClr val="dk1"/>
                </a:effectRef>
                <a:fontRef idx="minor">
                  <a:schemeClr val="tx1"/>
                </a:fontRef>
              </p:style>
            </p:cxnSp>
            <p:sp>
              <p:nvSpPr>
                <p:cNvPr id="54" name="TextBox 4">
                  <a:extLst>
                    <a:ext uri="{FF2B5EF4-FFF2-40B4-BE49-F238E27FC236}">
                      <a16:creationId xmlns:a16="http://schemas.microsoft.com/office/drawing/2014/main" id="{00000000-0008-0000-0000-000037000000}"/>
                    </a:ext>
                  </a:extLst>
                </p:cNvPr>
                <p:cNvSpPr txBox="1"/>
                <p:nvPr/>
              </p:nvSpPr>
              <p:spPr>
                <a:xfrm>
                  <a:off x="7448233" y="2441469"/>
                  <a:ext cx="2121747" cy="288328"/>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fi-FI" sz="700" i="1" dirty="0"/>
                    <a:t>Keseluruhan anggaran tahun berjalan</a:t>
                  </a:r>
                  <a:endParaRPr lang="en-AU" sz="700" i="1" dirty="0"/>
                </a:p>
              </p:txBody>
            </p:sp>
          </p:grpSp>
          <p:sp>
            <p:nvSpPr>
              <p:cNvPr id="49" name="TextBox 36">
                <a:extLst>
                  <a:ext uri="{FF2B5EF4-FFF2-40B4-BE49-F238E27FC236}">
                    <a16:creationId xmlns:a16="http://schemas.microsoft.com/office/drawing/2014/main" id="{00000000-0008-0000-0000-00003D000000}"/>
                  </a:ext>
                </a:extLst>
              </p:cNvPr>
              <p:cNvSpPr txBox="1"/>
              <p:nvPr/>
            </p:nvSpPr>
            <p:spPr>
              <a:xfrm>
                <a:off x="9935196" y="2476366"/>
                <a:ext cx="694017" cy="316516"/>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r>
                  <a:rPr lang="en-AU" sz="700" dirty="0"/>
                  <a:t>100%</a:t>
                </a:r>
              </a:p>
            </p:txBody>
          </p:sp>
          <p:sp>
            <p:nvSpPr>
              <p:cNvPr id="50" name="TextBox 35">
                <a:extLst>
                  <a:ext uri="{FF2B5EF4-FFF2-40B4-BE49-F238E27FC236}">
                    <a16:creationId xmlns:a16="http://schemas.microsoft.com/office/drawing/2014/main" id="{00000000-0008-0000-0000-00003C000000}"/>
                  </a:ext>
                </a:extLst>
              </p:cNvPr>
              <p:cNvSpPr txBox="1"/>
              <p:nvPr/>
            </p:nvSpPr>
            <p:spPr>
              <a:xfrm>
                <a:off x="9703894" y="2497243"/>
                <a:ext cx="333375" cy="28575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AU" sz="700" dirty="0"/>
                  <a:t>X</a:t>
                </a:r>
              </a:p>
            </p:txBody>
          </p:sp>
        </p:grpSp>
      </p:grpSp>
      <p:grpSp>
        <p:nvGrpSpPr>
          <p:cNvPr id="55" name="Group 54"/>
          <p:cNvGrpSpPr/>
          <p:nvPr/>
        </p:nvGrpSpPr>
        <p:grpSpPr>
          <a:xfrm>
            <a:off x="3222950" y="2824797"/>
            <a:ext cx="3491691" cy="417168"/>
            <a:chOff x="4943873" y="3599939"/>
            <a:chExt cx="5631286" cy="672795"/>
          </a:xfrm>
        </p:grpSpPr>
        <p:sp>
          <p:nvSpPr>
            <p:cNvPr id="56" name="TextBox 55"/>
            <p:cNvSpPr txBox="1"/>
            <p:nvPr/>
          </p:nvSpPr>
          <p:spPr>
            <a:xfrm>
              <a:off x="6885810" y="3704854"/>
              <a:ext cx="333375" cy="322642"/>
            </a:xfrm>
            <a:prstGeom prst="rect">
              <a:avLst/>
            </a:prstGeom>
            <a:noFill/>
          </p:spPr>
          <p:txBody>
            <a:bodyPr wrap="square" rtlCol="0">
              <a:spAutoFit/>
            </a:bodyPr>
            <a:lstStyle/>
            <a:p>
              <a:r>
                <a:rPr lang="en-US" sz="700" dirty="0"/>
                <a:t>=</a:t>
              </a:r>
            </a:p>
          </p:txBody>
        </p:sp>
        <p:grpSp>
          <p:nvGrpSpPr>
            <p:cNvPr id="57" name="Group 56"/>
            <p:cNvGrpSpPr/>
            <p:nvPr/>
          </p:nvGrpSpPr>
          <p:grpSpPr>
            <a:xfrm>
              <a:off x="4943873" y="3599939"/>
              <a:ext cx="5631286" cy="672795"/>
              <a:chOff x="4997927" y="2319757"/>
              <a:chExt cx="5631286" cy="672795"/>
            </a:xfrm>
          </p:grpSpPr>
          <p:grpSp>
            <p:nvGrpSpPr>
              <p:cNvPr id="58" name="Group 57"/>
              <p:cNvGrpSpPr/>
              <p:nvPr/>
            </p:nvGrpSpPr>
            <p:grpSpPr>
              <a:xfrm>
                <a:off x="4997927" y="2319757"/>
                <a:ext cx="4959292" cy="672795"/>
                <a:chOff x="5822699" y="2190949"/>
                <a:chExt cx="3747281" cy="538848"/>
              </a:xfrm>
            </p:grpSpPr>
            <p:sp>
              <p:nvSpPr>
                <p:cNvPr id="61" name="TextBox 1">
                  <a:extLst>
                    <a:ext uri="{FF2B5EF4-FFF2-40B4-BE49-F238E27FC236}">
                      <a16:creationId xmlns:a16="http://schemas.microsoft.com/office/drawing/2014/main" id="{00000000-0008-0000-0000-000034000000}"/>
                    </a:ext>
                  </a:extLst>
                </p:cNvPr>
                <p:cNvSpPr txBox="1"/>
                <p:nvPr/>
              </p:nvSpPr>
              <p:spPr>
                <a:xfrm>
                  <a:off x="5822699" y="2195065"/>
                  <a:ext cx="1632114" cy="49015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AU" sz="700" i="1" dirty="0" err="1"/>
                    <a:t>Persentase</a:t>
                  </a:r>
                  <a:r>
                    <a:rPr lang="en-AU" sz="700" i="1" dirty="0"/>
                    <a:t> </a:t>
                  </a:r>
                  <a:r>
                    <a:rPr lang="en-AU" sz="700" i="1" dirty="0" err="1"/>
                    <a:t>realisasi</a:t>
                  </a:r>
                  <a:r>
                    <a:rPr lang="en-AU" sz="700" i="1" dirty="0"/>
                    <a:t> </a:t>
                  </a:r>
                  <a:r>
                    <a:rPr lang="en-AU" sz="700" i="1" dirty="0" err="1"/>
                    <a:t>capaian</a:t>
                  </a:r>
                  <a:r>
                    <a:rPr lang="en-AU" sz="700" i="1" dirty="0"/>
                    <a:t> </a:t>
                  </a:r>
                  <a:r>
                    <a:rPr lang="en-AU" sz="700" i="1" dirty="0" err="1"/>
                    <a:t>kinerja</a:t>
                  </a:r>
                  <a:r>
                    <a:rPr lang="en-AU" sz="700" i="1" dirty="0"/>
                    <a:t> output </a:t>
                  </a:r>
                </a:p>
              </p:txBody>
            </p:sp>
            <p:sp>
              <p:nvSpPr>
                <p:cNvPr id="62" name="TextBox 2">
                  <a:extLst>
                    <a:ext uri="{FF2B5EF4-FFF2-40B4-BE49-F238E27FC236}">
                      <a16:creationId xmlns:a16="http://schemas.microsoft.com/office/drawing/2014/main" id="{00000000-0008-0000-0000-000035000000}"/>
                    </a:ext>
                  </a:extLst>
                </p:cNvPr>
                <p:cNvSpPr txBox="1"/>
                <p:nvPr/>
              </p:nvSpPr>
              <p:spPr>
                <a:xfrm>
                  <a:off x="7457415" y="2190949"/>
                  <a:ext cx="1849730" cy="288326"/>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fi-FI" sz="700" i="1" dirty="0"/>
                    <a:t>Realisasi capaian kinerja output</a:t>
                  </a:r>
                  <a:endParaRPr lang="id-ID" sz="700" i="1" dirty="0"/>
                </a:p>
              </p:txBody>
            </p:sp>
            <p:cxnSp>
              <p:nvCxnSpPr>
                <p:cNvPr id="63" name="Straight Connector 62">
                  <a:extLst>
                    <a:ext uri="{FF2B5EF4-FFF2-40B4-BE49-F238E27FC236}">
                      <a16:creationId xmlns:a16="http://schemas.microsoft.com/office/drawing/2014/main" id="{00000000-0008-0000-0000-000036000000}"/>
                    </a:ext>
                  </a:extLst>
                </p:cNvPr>
                <p:cNvCxnSpPr/>
                <p:nvPr/>
              </p:nvCxnSpPr>
              <p:spPr>
                <a:xfrm>
                  <a:off x="7501821" y="2454440"/>
                  <a:ext cx="1876932" cy="0"/>
                </a:xfrm>
                <a:prstGeom prst="line">
                  <a:avLst/>
                </a:prstGeom>
              </p:spPr>
              <p:style>
                <a:lnRef idx="2">
                  <a:schemeClr val="dk1"/>
                </a:lnRef>
                <a:fillRef idx="0">
                  <a:schemeClr val="dk1"/>
                </a:fillRef>
                <a:effectRef idx="1">
                  <a:schemeClr val="dk1"/>
                </a:effectRef>
                <a:fontRef idx="minor">
                  <a:schemeClr val="tx1"/>
                </a:fontRef>
              </p:style>
            </p:cxnSp>
            <p:sp>
              <p:nvSpPr>
                <p:cNvPr id="64" name="TextBox 4">
                  <a:extLst>
                    <a:ext uri="{FF2B5EF4-FFF2-40B4-BE49-F238E27FC236}">
                      <a16:creationId xmlns:a16="http://schemas.microsoft.com/office/drawing/2014/main" id="{00000000-0008-0000-0000-000037000000}"/>
                    </a:ext>
                  </a:extLst>
                </p:cNvPr>
                <p:cNvSpPr txBox="1"/>
                <p:nvPr/>
              </p:nvSpPr>
              <p:spPr>
                <a:xfrm>
                  <a:off x="7448233" y="2441469"/>
                  <a:ext cx="2121747" cy="288328"/>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fi-FI" sz="700" i="1" dirty="0"/>
                    <a:t>Target kinerja output tahun berjalan</a:t>
                  </a:r>
                  <a:endParaRPr lang="en-AU" sz="700" i="1" dirty="0"/>
                </a:p>
              </p:txBody>
            </p:sp>
          </p:grpSp>
          <p:sp>
            <p:nvSpPr>
              <p:cNvPr id="59" name="TextBox 36">
                <a:extLst>
                  <a:ext uri="{FF2B5EF4-FFF2-40B4-BE49-F238E27FC236}">
                    <a16:creationId xmlns:a16="http://schemas.microsoft.com/office/drawing/2014/main" id="{00000000-0008-0000-0000-00003D000000}"/>
                  </a:ext>
                </a:extLst>
              </p:cNvPr>
              <p:cNvSpPr txBox="1"/>
              <p:nvPr/>
            </p:nvSpPr>
            <p:spPr>
              <a:xfrm>
                <a:off x="9935196" y="2476366"/>
                <a:ext cx="694017" cy="316516"/>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r>
                  <a:rPr lang="en-AU" sz="700" dirty="0"/>
                  <a:t>100%</a:t>
                </a:r>
              </a:p>
            </p:txBody>
          </p:sp>
          <p:sp>
            <p:nvSpPr>
              <p:cNvPr id="60" name="TextBox 35">
                <a:extLst>
                  <a:ext uri="{FF2B5EF4-FFF2-40B4-BE49-F238E27FC236}">
                    <a16:creationId xmlns:a16="http://schemas.microsoft.com/office/drawing/2014/main" id="{00000000-0008-0000-0000-00003C000000}"/>
                  </a:ext>
                </a:extLst>
              </p:cNvPr>
              <p:cNvSpPr txBox="1"/>
              <p:nvPr/>
            </p:nvSpPr>
            <p:spPr>
              <a:xfrm>
                <a:off x="9703894" y="2497243"/>
                <a:ext cx="333375" cy="28575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AU" sz="700" dirty="0"/>
                  <a:t>X</a:t>
                </a:r>
              </a:p>
            </p:txBody>
          </p:sp>
        </p:grpSp>
      </p:grpSp>
      <p:grpSp>
        <p:nvGrpSpPr>
          <p:cNvPr id="65" name="Group 64"/>
          <p:cNvGrpSpPr/>
          <p:nvPr/>
        </p:nvGrpSpPr>
        <p:grpSpPr>
          <a:xfrm>
            <a:off x="3303506" y="3495752"/>
            <a:ext cx="3678633" cy="629093"/>
            <a:chOff x="4695307" y="3232057"/>
            <a:chExt cx="5932781" cy="1014581"/>
          </a:xfrm>
        </p:grpSpPr>
        <p:sp>
          <p:nvSpPr>
            <p:cNvPr id="66" name="TextBox 36">
              <a:extLst>
                <a:ext uri="{FF2B5EF4-FFF2-40B4-BE49-F238E27FC236}">
                  <a16:creationId xmlns:a16="http://schemas.microsoft.com/office/drawing/2014/main" id="{00000000-0008-0000-0000-00003D000000}"/>
                </a:ext>
              </a:extLst>
            </p:cNvPr>
            <p:cNvSpPr txBox="1"/>
            <p:nvPr/>
          </p:nvSpPr>
          <p:spPr>
            <a:xfrm>
              <a:off x="9934071" y="3557492"/>
              <a:ext cx="694017" cy="316516"/>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r>
                <a:rPr lang="en-AU" sz="700" dirty="0"/>
                <a:t>100%</a:t>
              </a:r>
            </a:p>
          </p:txBody>
        </p:sp>
        <p:grpSp>
          <p:nvGrpSpPr>
            <p:cNvPr id="67" name="Group 66"/>
            <p:cNvGrpSpPr/>
            <p:nvPr/>
          </p:nvGrpSpPr>
          <p:grpSpPr>
            <a:xfrm>
              <a:off x="4695307" y="3232057"/>
              <a:ext cx="5427921" cy="1014581"/>
              <a:chOff x="4695307" y="3232057"/>
              <a:chExt cx="5427921" cy="1014581"/>
            </a:xfrm>
          </p:grpSpPr>
          <p:sp>
            <p:nvSpPr>
              <p:cNvPr id="68" name="TextBox 31">
                <a:extLst>
                  <a:ext uri="{FF2B5EF4-FFF2-40B4-BE49-F238E27FC236}">
                    <a16:creationId xmlns:a16="http://schemas.microsoft.com/office/drawing/2014/main" id="{00000000-0008-0000-0000-000034000000}"/>
                  </a:ext>
                </a:extLst>
              </p:cNvPr>
              <p:cNvSpPr txBox="1"/>
              <p:nvPr/>
            </p:nvSpPr>
            <p:spPr>
              <a:xfrm>
                <a:off x="4695307" y="3232057"/>
                <a:ext cx="2016000" cy="770141"/>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spcAft>
                    <a:spcPts val="186"/>
                  </a:spcAft>
                </a:pPr>
                <a:r>
                  <a:rPr lang="en-ID" sz="700" i="1" dirty="0" err="1">
                    <a:solidFill>
                      <a:schemeClr val="tx1"/>
                    </a:solidFill>
                  </a:rPr>
                  <a:t>Persentase</a:t>
                </a:r>
                <a:r>
                  <a:rPr lang="en-ID" sz="700" i="1" dirty="0">
                    <a:solidFill>
                      <a:schemeClr val="tx1"/>
                    </a:solidFill>
                  </a:rPr>
                  <a:t> </a:t>
                </a:r>
                <a:r>
                  <a:rPr lang="en-ID" sz="700" i="1" dirty="0" err="1">
                    <a:solidFill>
                      <a:schemeClr val="tx1"/>
                    </a:solidFill>
                  </a:rPr>
                  <a:t>Realisasi</a:t>
                </a:r>
                <a:r>
                  <a:rPr lang="en-ID" sz="700" i="1" dirty="0">
                    <a:solidFill>
                      <a:schemeClr val="tx1"/>
                    </a:solidFill>
                  </a:rPr>
                  <a:t> </a:t>
                </a:r>
                <a:r>
                  <a:rPr lang="en-ID" sz="700" i="1" dirty="0" err="1">
                    <a:solidFill>
                      <a:schemeClr val="tx1"/>
                    </a:solidFill>
                  </a:rPr>
                  <a:t>Pendapatan</a:t>
                </a:r>
                <a:r>
                  <a:rPr lang="en-ID" sz="700" i="1" dirty="0">
                    <a:solidFill>
                      <a:schemeClr val="tx1"/>
                    </a:solidFill>
                  </a:rPr>
                  <a:t> Negara </a:t>
                </a:r>
                <a:r>
                  <a:rPr lang="en-ID" sz="700" i="1" dirty="0" err="1">
                    <a:solidFill>
                      <a:schemeClr val="tx1"/>
                    </a:solidFill>
                  </a:rPr>
                  <a:t>Bukan</a:t>
                </a:r>
                <a:r>
                  <a:rPr lang="en-ID" sz="700" i="1" dirty="0">
                    <a:solidFill>
                      <a:schemeClr val="tx1"/>
                    </a:solidFill>
                  </a:rPr>
                  <a:t> </a:t>
                </a:r>
                <a:r>
                  <a:rPr lang="en-ID" sz="700" i="1" dirty="0" err="1">
                    <a:solidFill>
                      <a:schemeClr val="tx1"/>
                    </a:solidFill>
                  </a:rPr>
                  <a:t>Pajak</a:t>
                </a:r>
                <a:r>
                  <a:rPr lang="en-ID" sz="700" i="1" dirty="0">
                    <a:solidFill>
                      <a:schemeClr val="tx1"/>
                    </a:solidFill>
                  </a:rPr>
                  <a:t> (PNBP) </a:t>
                </a:r>
                <a:r>
                  <a:rPr lang="en-ID" sz="700" i="1" dirty="0" err="1">
                    <a:solidFill>
                      <a:schemeClr val="tx1"/>
                    </a:solidFill>
                  </a:rPr>
                  <a:t>Balai</a:t>
                </a:r>
                <a:r>
                  <a:rPr lang="en-ID" sz="700" i="1" dirty="0">
                    <a:solidFill>
                      <a:schemeClr val="tx1"/>
                    </a:solidFill>
                  </a:rPr>
                  <a:t> </a:t>
                </a:r>
                <a:r>
                  <a:rPr lang="en-ID" sz="700" i="1" dirty="0" err="1">
                    <a:solidFill>
                      <a:schemeClr val="tx1"/>
                    </a:solidFill>
                  </a:rPr>
                  <a:t>Teknik</a:t>
                </a:r>
                <a:r>
                  <a:rPr lang="en-ID" sz="700" i="1" dirty="0">
                    <a:solidFill>
                      <a:schemeClr val="tx1"/>
                    </a:solidFill>
                  </a:rPr>
                  <a:t> </a:t>
                </a:r>
                <a:r>
                  <a:rPr lang="en-ID" sz="700" i="1" dirty="0" err="1">
                    <a:solidFill>
                      <a:schemeClr val="tx1"/>
                    </a:solidFill>
                  </a:rPr>
                  <a:t>perkeretaapian</a:t>
                </a:r>
                <a:endParaRPr lang="en-ID" sz="700" i="1" dirty="0">
                  <a:solidFill>
                    <a:schemeClr val="tx1"/>
                  </a:solidFill>
                </a:endParaRPr>
              </a:p>
            </p:txBody>
          </p:sp>
          <p:sp>
            <p:nvSpPr>
              <p:cNvPr id="69" name="TextBox 32">
                <a:extLst>
                  <a:ext uri="{FF2B5EF4-FFF2-40B4-BE49-F238E27FC236}">
                    <a16:creationId xmlns:a16="http://schemas.microsoft.com/office/drawing/2014/main" id="{00000000-0008-0000-0000-000035000000}"/>
                  </a:ext>
                </a:extLst>
              </p:cNvPr>
              <p:cNvSpPr txBox="1"/>
              <p:nvPr/>
            </p:nvSpPr>
            <p:spPr>
              <a:xfrm>
                <a:off x="7166966" y="3243608"/>
                <a:ext cx="2664000" cy="52387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sz="700" i="1" dirty="0" err="1"/>
                  <a:t>Realisasi</a:t>
                </a:r>
                <a:r>
                  <a:rPr lang="en-US" sz="700" i="1" dirty="0"/>
                  <a:t> </a:t>
                </a:r>
                <a:r>
                  <a:rPr lang="en-US" sz="700" i="1" dirty="0" err="1"/>
                  <a:t>realisasi</a:t>
                </a:r>
                <a:r>
                  <a:rPr lang="en-US" sz="700" i="1" dirty="0"/>
                  <a:t> </a:t>
                </a:r>
                <a:r>
                  <a:rPr lang="en-US" sz="700" i="1" dirty="0" err="1"/>
                  <a:t>penerimaan</a:t>
                </a:r>
                <a:r>
                  <a:rPr lang="en-US" sz="700" i="1" dirty="0"/>
                  <a:t> PNBP </a:t>
                </a:r>
              </a:p>
            </p:txBody>
          </p:sp>
          <p:sp>
            <p:nvSpPr>
              <p:cNvPr id="70" name="TextBox 34">
                <a:extLst>
                  <a:ext uri="{FF2B5EF4-FFF2-40B4-BE49-F238E27FC236}">
                    <a16:creationId xmlns:a16="http://schemas.microsoft.com/office/drawing/2014/main" id="{00000000-0008-0000-0000-000037000000}"/>
                  </a:ext>
                </a:extLst>
              </p:cNvPr>
              <p:cNvSpPr txBox="1"/>
              <p:nvPr/>
            </p:nvSpPr>
            <p:spPr>
              <a:xfrm>
                <a:off x="6878628" y="3786267"/>
                <a:ext cx="3120047" cy="460371"/>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sz="700" i="1" dirty="0"/>
                  <a:t>Target </a:t>
                </a:r>
                <a:r>
                  <a:rPr lang="en-US" sz="700" i="1" dirty="0" err="1"/>
                  <a:t>penerimaan</a:t>
                </a:r>
                <a:r>
                  <a:rPr lang="en-US" sz="700" i="1" dirty="0"/>
                  <a:t> PNBP </a:t>
                </a:r>
                <a:r>
                  <a:rPr lang="en-US" sz="700" i="1" dirty="0" err="1"/>
                  <a:t>Balai</a:t>
                </a:r>
                <a:r>
                  <a:rPr lang="en-US" sz="700" i="1" dirty="0"/>
                  <a:t> </a:t>
                </a:r>
                <a:r>
                  <a:rPr lang="en-US" sz="700" i="1" dirty="0" err="1"/>
                  <a:t>Teknik</a:t>
                </a:r>
                <a:r>
                  <a:rPr lang="en-US" sz="700" i="1" dirty="0"/>
                  <a:t> </a:t>
                </a:r>
                <a:r>
                  <a:rPr lang="en-US" sz="700" i="1" dirty="0" err="1"/>
                  <a:t>Perkeretaapian</a:t>
                </a:r>
                <a:r>
                  <a:rPr lang="en-US" sz="700" i="1" dirty="0"/>
                  <a:t> </a:t>
                </a:r>
                <a:r>
                  <a:rPr lang="en-US" sz="700" i="1" dirty="0" err="1"/>
                  <a:t>pada</a:t>
                </a:r>
                <a:r>
                  <a:rPr lang="en-US" sz="700" i="1" dirty="0"/>
                  <a:t> </a:t>
                </a:r>
                <a:r>
                  <a:rPr lang="en-US" sz="700" i="1" dirty="0" err="1"/>
                  <a:t>tahun</a:t>
                </a:r>
                <a:r>
                  <a:rPr lang="en-US" sz="700" i="1" dirty="0"/>
                  <a:t> </a:t>
                </a:r>
                <a:r>
                  <a:rPr lang="en-US" sz="700" i="1" dirty="0" err="1"/>
                  <a:t>berjalan</a:t>
                </a:r>
                <a:endParaRPr lang="en-US" sz="700" i="1" dirty="0"/>
              </a:p>
            </p:txBody>
          </p:sp>
          <p:sp>
            <p:nvSpPr>
              <p:cNvPr id="71" name="TextBox 35">
                <a:extLst>
                  <a:ext uri="{FF2B5EF4-FFF2-40B4-BE49-F238E27FC236}">
                    <a16:creationId xmlns:a16="http://schemas.microsoft.com/office/drawing/2014/main" id="{00000000-0008-0000-0000-00003C000000}"/>
                  </a:ext>
                </a:extLst>
              </p:cNvPr>
              <p:cNvSpPr txBox="1"/>
              <p:nvPr/>
            </p:nvSpPr>
            <p:spPr>
              <a:xfrm>
                <a:off x="9789853" y="3549341"/>
                <a:ext cx="333375" cy="28575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AU" sz="700" dirty="0"/>
                  <a:t>X</a:t>
                </a:r>
              </a:p>
            </p:txBody>
          </p:sp>
          <p:sp>
            <p:nvSpPr>
              <p:cNvPr id="72" name="TextBox 37">
                <a:extLst>
                  <a:ext uri="{FF2B5EF4-FFF2-40B4-BE49-F238E27FC236}">
                    <a16:creationId xmlns:a16="http://schemas.microsoft.com/office/drawing/2014/main" id="{00000000-0008-0000-0000-00003C000000}"/>
                  </a:ext>
                </a:extLst>
              </p:cNvPr>
              <p:cNvSpPr txBox="1"/>
              <p:nvPr/>
            </p:nvSpPr>
            <p:spPr>
              <a:xfrm>
                <a:off x="6730060" y="3548434"/>
                <a:ext cx="333375" cy="28575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AU" sz="700"/>
                  <a:t>=</a:t>
                </a:r>
              </a:p>
            </p:txBody>
          </p:sp>
          <p:cxnSp>
            <p:nvCxnSpPr>
              <p:cNvPr id="73" name="Straight Connector 72">
                <a:extLst>
                  <a:ext uri="{FF2B5EF4-FFF2-40B4-BE49-F238E27FC236}">
                    <a16:creationId xmlns:a16="http://schemas.microsoft.com/office/drawing/2014/main" id="{00000000-0008-0000-0000-000036000000}"/>
                  </a:ext>
                </a:extLst>
              </p:cNvPr>
              <p:cNvCxnSpPr/>
              <p:nvPr/>
            </p:nvCxnSpPr>
            <p:spPr>
              <a:xfrm>
                <a:off x="7115595" y="3698145"/>
                <a:ext cx="2635249" cy="0"/>
              </a:xfrm>
              <a:prstGeom prst="line">
                <a:avLst/>
              </a:prstGeom>
            </p:spPr>
            <p:style>
              <a:lnRef idx="2">
                <a:schemeClr val="dk1"/>
              </a:lnRef>
              <a:fillRef idx="0">
                <a:schemeClr val="dk1"/>
              </a:fillRef>
              <a:effectRef idx="1">
                <a:schemeClr val="dk1"/>
              </a:effectRef>
              <a:fontRef idx="minor">
                <a:schemeClr val="tx1"/>
              </a:fontRef>
            </p:style>
          </p:cxnSp>
        </p:grpSp>
      </p:grpSp>
      <p:sp>
        <p:nvSpPr>
          <p:cNvPr id="74" name="Title 1">
            <a:extLst>
              <a:ext uri="{FF2B5EF4-FFF2-40B4-BE49-F238E27FC236}">
                <a16:creationId xmlns:a16="http://schemas.microsoft.com/office/drawing/2014/main" id="{7DF0E366-2EDC-486F-A1B0-33258E0122C0}"/>
              </a:ext>
            </a:extLst>
          </p:cNvPr>
          <p:cNvSpPr txBox="1">
            <a:spLocks/>
          </p:cNvSpPr>
          <p:nvPr/>
        </p:nvSpPr>
        <p:spPr>
          <a:xfrm>
            <a:off x="163039" y="311720"/>
            <a:ext cx="7396636" cy="338554"/>
          </a:xfrm>
          <a:prstGeom prst="rect">
            <a:avLst/>
          </a:prstGeom>
        </p:spPr>
        <p:txBody>
          <a:bodyPr wrap="square" anchor="ctr">
            <a:spAutoFit/>
          </a:bodyPr>
          <a:lstStyle>
            <a:defPPr>
              <a:defRPr lang="en-US"/>
            </a:defPPr>
            <a:lvl1pPr defTabSz="914377">
              <a:defRPr b="1">
                <a:solidFill>
                  <a:prstClr val="black"/>
                </a:solidFill>
                <a:latin typeface="Arial" panose="020B0604020202020204" pitchFamily="34" charset="0"/>
                <a:ea typeface="Times New Roman" panose="02020603050405020304" pitchFamily="18" charset="0"/>
              </a:defRPr>
            </a:lvl1pPr>
          </a:lstStyle>
          <a:p>
            <a:pPr lvl="0"/>
            <a:r>
              <a:rPr lang="id-ID" sz="1600" dirty="0"/>
              <a:t>Lanjutan... (</a:t>
            </a:r>
            <a:r>
              <a:rPr lang="en-US" sz="1600" dirty="0"/>
              <a:t>KAMUS INDIKATOR KINERJA </a:t>
            </a:r>
            <a:r>
              <a:rPr lang="id-ID" sz="1600" dirty="0"/>
              <a:t>KEGIATAN BALAI PENGUJIAN)</a:t>
            </a:r>
            <a:endParaRPr lang="en-ID" sz="1600" dirty="0"/>
          </a:p>
        </p:txBody>
      </p:sp>
      <p:sp>
        <p:nvSpPr>
          <p:cNvPr id="75" name="Slide Number Placeholder 2">
            <a:extLst>
              <a:ext uri="{FF2B5EF4-FFF2-40B4-BE49-F238E27FC236}">
                <a16:creationId xmlns:a16="http://schemas.microsoft.com/office/drawing/2014/main" id="{3D16F5BF-D69F-4B85-A8A3-BECA6C3E2D48}"/>
              </a:ext>
            </a:extLst>
          </p:cNvPr>
          <p:cNvSpPr>
            <a:spLocks noGrp="1"/>
          </p:cNvSpPr>
          <p:nvPr/>
        </p:nvSpPr>
        <p:spPr>
          <a:xfrm>
            <a:off x="7113276" y="5006975"/>
            <a:ext cx="446405" cy="251460"/>
          </a:xfrm>
          <a:prstGeom prst="rect">
            <a:avLst/>
          </a:prstGeom>
          <a:solidFill>
            <a:srgbClr val="F9BE19"/>
          </a:solidFill>
        </p:spPr>
        <p:txBody>
          <a:bodyPr vert="horz" lIns="91365" tIns="45684" rIns="91365" bIns="45684"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32">
              <a:defRPr/>
            </a:pPr>
            <a:fld id="{05502A5B-6024-440D-A5A9-5A109256076E}" type="slidenum">
              <a:rPr lang="en-US" b="1">
                <a:solidFill>
                  <a:schemeClr val="tx1"/>
                </a:solidFill>
                <a:latin typeface="Calibri" panose="020F0502020204030204"/>
              </a:rPr>
              <a:pPr defTabSz="913632">
                <a:defRPr/>
              </a:pPr>
              <a:t>59</a:t>
            </a:fld>
            <a:endParaRPr lang="en-US" b="1">
              <a:solidFill>
                <a:schemeClr val="tx1"/>
              </a:solidFill>
              <a:latin typeface="Calibri" panose="020F0502020204030204"/>
            </a:endParaRPr>
          </a:p>
        </p:txBody>
      </p:sp>
    </p:spTree>
    <p:extLst>
      <p:ext uri="{BB962C8B-B14F-4D97-AF65-F5344CB8AC3E}">
        <p14:creationId xmlns:p14="http://schemas.microsoft.com/office/powerpoint/2010/main" val="2345277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123779" y="144000"/>
            <a:ext cx="6520220" cy="344032"/>
          </a:xfrm>
        </p:spPr>
        <p:txBody>
          <a:bodyPr>
            <a:noAutofit/>
          </a:bodyPr>
          <a:lstStyle/>
          <a:p>
            <a:pPr algn="l"/>
            <a:r>
              <a:rPr lang="id-ID" altLang="en-US" dirty="0"/>
              <a:t>Lanjutan ... (</a:t>
            </a:r>
            <a:r>
              <a:rPr lang="id-ID" dirty="0">
                <a:sym typeface="+mn-ea"/>
              </a:rPr>
              <a:t>ISU STRATEGIS REFORMASI BIROKRASI)</a:t>
            </a:r>
            <a:endParaRPr lang="en-US" dirty="0"/>
          </a:p>
        </p:txBody>
      </p:sp>
      <p:sp>
        <p:nvSpPr>
          <p:cNvPr id="23" name="Slide Number Placeholder 2"/>
          <p:cNvSpPr>
            <a:spLocks noGrp="1"/>
          </p:cNvSpPr>
          <p:nvPr/>
        </p:nvSpPr>
        <p:spPr>
          <a:xfrm>
            <a:off x="7113270" y="5006975"/>
            <a:ext cx="446405" cy="251460"/>
          </a:xfrm>
          <a:prstGeom prst="rect">
            <a:avLst/>
          </a:prstGeom>
          <a:solidFill>
            <a:srgbClr val="F9BE19"/>
          </a:solid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defRPr/>
            </a:pPr>
            <a:r>
              <a:rPr lang="id-ID" b="1" dirty="0">
                <a:solidFill>
                  <a:schemeClr val="tx1"/>
                </a:solidFill>
                <a:latin typeface="Calibri" panose="020F0502020204030204"/>
              </a:rPr>
              <a:t>7</a:t>
            </a:r>
            <a:endParaRPr kumimoji="0" lang="en-US" sz="1200" b="1"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pic>
        <p:nvPicPr>
          <p:cNvPr id="64" name="Picture 63">
            <a:extLst>
              <a:ext uri="{FF2B5EF4-FFF2-40B4-BE49-F238E27FC236}">
                <a16:creationId xmlns:a16="http://schemas.microsoft.com/office/drawing/2014/main" id="{F94E0BDB-73DD-4CBB-BEAD-D3B8C1A38942}"/>
              </a:ext>
            </a:extLst>
          </p:cNvPr>
          <p:cNvPicPr>
            <a:picLocks noChangeAspect="1"/>
          </p:cNvPicPr>
          <p:nvPr/>
        </p:nvPicPr>
        <p:blipFill>
          <a:blip r:embed="rId2"/>
          <a:stretch>
            <a:fillRect/>
          </a:stretch>
        </p:blipFill>
        <p:spPr>
          <a:xfrm>
            <a:off x="519727" y="586343"/>
            <a:ext cx="6520220" cy="4081200"/>
          </a:xfrm>
          <a:prstGeom prst="rect">
            <a:avLst/>
          </a:prstGeom>
        </p:spPr>
      </p:pic>
    </p:spTree>
    <p:extLst>
      <p:ext uri="{BB962C8B-B14F-4D97-AF65-F5344CB8AC3E}">
        <p14:creationId xmlns:p14="http://schemas.microsoft.com/office/powerpoint/2010/main" val="59737229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84604" y="1074242"/>
          <a:ext cx="6940069" cy="3360202"/>
        </p:xfrm>
        <a:graphic>
          <a:graphicData uri="http://schemas.openxmlformats.org/drawingml/2006/table">
            <a:tbl>
              <a:tblPr firstRow="1" firstCol="1" bandRow="1">
                <a:tableStyleId>{6E25E649-3F16-4E02-A733-19D2CDBF48F0}</a:tableStyleId>
              </a:tblPr>
              <a:tblGrid>
                <a:gridCol w="332794">
                  <a:extLst>
                    <a:ext uri="{9D8B030D-6E8A-4147-A177-3AD203B41FA5}">
                      <a16:colId xmlns:a16="http://schemas.microsoft.com/office/drawing/2014/main" val="20000"/>
                    </a:ext>
                  </a:extLst>
                </a:gridCol>
                <a:gridCol w="1138416">
                  <a:extLst>
                    <a:ext uri="{9D8B030D-6E8A-4147-A177-3AD203B41FA5}">
                      <a16:colId xmlns:a16="http://schemas.microsoft.com/office/drawing/2014/main" val="20001"/>
                    </a:ext>
                  </a:extLst>
                </a:gridCol>
                <a:gridCol w="1361634">
                  <a:extLst>
                    <a:ext uri="{9D8B030D-6E8A-4147-A177-3AD203B41FA5}">
                      <a16:colId xmlns:a16="http://schemas.microsoft.com/office/drawing/2014/main" val="20002"/>
                    </a:ext>
                  </a:extLst>
                </a:gridCol>
                <a:gridCol w="4107225">
                  <a:extLst>
                    <a:ext uri="{9D8B030D-6E8A-4147-A177-3AD203B41FA5}">
                      <a16:colId xmlns:a16="http://schemas.microsoft.com/office/drawing/2014/main" val="20003"/>
                    </a:ext>
                  </a:extLst>
                </a:gridCol>
              </a:tblGrid>
              <a:tr h="276834">
                <a:tc>
                  <a:txBody>
                    <a:bodyPr/>
                    <a:lstStyle/>
                    <a:p>
                      <a:pPr algn="ctr">
                        <a:lnSpc>
                          <a:spcPct val="107000"/>
                        </a:lnSpc>
                        <a:spcAft>
                          <a:spcPts val="0"/>
                        </a:spcAft>
                      </a:pPr>
                      <a:r>
                        <a:rPr lang="en-ID" sz="800" dirty="0">
                          <a:effectLst/>
                          <a:latin typeface="+mn-lt"/>
                        </a:rPr>
                        <a:t>NO</a:t>
                      </a:r>
                      <a:endParaRPr lang="en-US" sz="800" dirty="0">
                        <a:effectLst/>
                        <a:latin typeface="+mn-lt"/>
                        <a:ea typeface="Calibri"/>
                        <a:cs typeface="Times New Roman"/>
                      </a:endParaRPr>
                    </a:p>
                  </a:txBody>
                  <a:tcPr marL="25227" marR="252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n-ID" sz="800" dirty="0">
                          <a:effectLst/>
                          <a:latin typeface="+mn-lt"/>
                        </a:rPr>
                        <a:t>SASARAN KEGIATAN</a:t>
                      </a:r>
                      <a:endParaRPr lang="en-US" sz="800" dirty="0">
                        <a:effectLst/>
                        <a:latin typeface="+mn-lt"/>
                        <a:ea typeface="Calibri"/>
                        <a:cs typeface="Times New Roman"/>
                      </a:endParaRPr>
                    </a:p>
                  </a:txBody>
                  <a:tcPr marL="25227" marR="252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n-ID" sz="800" dirty="0">
                          <a:effectLst/>
                          <a:latin typeface="+mn-lt"/>
                        </a:rPr>
                        <a:t>INDIKATOR </a:t>
                      </a:r>
                    </a:p>
                    <a:p>
                      <a:pPr algn="ctr">
                        <a:lnSpc>
                          <a:spcPct val="107000"/>
                        </a:lnSpc>
                        <a:spcAft>
                          <a:spcPts val="0"/>
                        </a:spcAft>
                      </a:pPr>
                      <a:r>
                        <a:rPr lang="en-ID" sz="800" dirty="0">
                          <a:effectLst/>
                          <a:latin typeface="+mn-lt"/>
                        </a:rPr>
                        <a:t>KINERJA KEGIATAN</a:t>
                      </a:r>
                      <a:endParaRPr lang="en-US" sz="800" dirty="0">
                        <a:effectLst/>
                        <a:latin typeface="+mn-lt"/>
                        <a:ea typeface="Calibri"/>
                        <a:cs typeface="Times New Roman"/>
                      </a:endParaRPr>
                    </a:p>
                  </a:txBody>
                  <a:tcPr marL="25227" marR="252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n-ID" sz="800" dirty="0">
                          <a:effectLst/>
                          <a:latin typeface="+mn-lt"/>
                        </a:rPr>
                        <a:t>TATA CARA PERHITUNGAN</a:t>
                      </a:r>
                      <a:endParaRPr lang="en-US" sz="800" dirty="0">
                        <a:effectLst/>
                        <a:latin typeface="+mn-lt"/>
                        <a:ea typeface="Calibri"/>
                        <a:cs typeface="Times New Roman"/>
                      </a:endParaRPr>
                    </a:p>
                  </a:txBody>
                  <a:tcPr marL="25227" marR="252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848231">
                <a:tc>
                  <a:txBody>
                    <a:bodyPr/>
                    <a:lstStyle/>
                    <a:p>
                      <a:pPr algn="ctr">
                        <a:lnSpc>
                          <a:spcPct val="115000"/>
                        </a:lnSpc>
                        <a:spcAft>
                          <a:spcPts val="0"/>
                        </a:spcAft>
                        <a:tabLst>
                          <a:tab pos="4229100" algn="l"/>
                          <a:tab pos="4457700" algn="l"/>
                        </a:tabLst>
                      </a:pPr>
                      <a:r>
                        <a:rPr lang="en-ID" sz="800" b="0" dirty="0">
                          <a:solidFill>
                            <a:schemeClr val="tx1"/>
                          </a:solidFill>
                          <a:effectLst/>
                          <a:latin typeface="+mn-lt"/>
                        </a:rPr>
                        <a:t>1.</a:t>
                      </a:r>
                      <a:endParaRPr lang="en-US" sz="800" b="0" dirty="0">
                        <a:solidFill>
                          <a:schemeClr val="tx1"/>
                        </a:solidFill>
                        <a:effectLst/>
                        <a:latin typeface="+mn-lt"/>
                        <a:ea typeface="Calibri"/>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07000"/>
                        </a:lnSpc>
                        <a:spcAft>
                          <a:spcPts val="0"/>
                        </a:spcAft>
                      </a:pPr>
                      <a:r>
                        <a:rPr lang="en-US" sz="800" b="0" dirty="0" err="1">
                          <a:solidFill>
                            <a:schemeClr val="tx1"/>
                          </a:solidFill>
                          <a:effectLst/>
                          <a:latin typeface="+mn-lt"/>
                          <a:ea typeface="Calibri"/>
                          <a:cs typeface="Times New Roman"/>
                        </a:rPr>
                        <a:t>Meningkatnya</a:t>
                      </a:r>
                      <a:r>
                        <a:rPr lang="en-US" sz="800" b="0" dirty="0">
                          <a:solidFill>
                            <a:schemeClr val="tx1"/>
                          </a:solidFill>
                          <a:effectLst/>
                          <a:latin typeface="+mn-lt"/>
                          <a:ea typeface="Calibri"/>
                          <a:cs typeface="Times New Roman"/>
                        </a:rPr>
                        <a:t> </a:t>
                      </a:r>
                      <a:r>
                        <a:rPr lang="en-US" sz="800" b="0" dirty="0" err="1">
                          <a:solidFill>
                            <a:schemeClr val="tx1"/>
                          </a:solidFill>
                          <a:effectLst/>
                          <a:latin typeface="+mn-lt"/>
                          <a:ea typeface="Calibri"/>
                          <a:cs typeface="Times New Roman"/>
                        </a:rPr>
                        <a:t>Kehandalan</a:t>
                      </a:r>
                      <a:r>
                        <a:rPr lang="en-US" sz="800" b="0" dirty="0">
                          <a:solidFill>
                            <a:schemeClr val="tx1"/>
                          </a:solidFill>
                          <a:effectLst/>
                          <a:latin typeface="+mn-lt"/>
                          <a:ea typeface="Calibri"/>
                          <a:cs typeface="Times New Roman"/>
                        </a:rPr>
                        <a:t> </a:t>
                      </a:r>
                      <a:r>
                        <a:rPr lang="en-US" sz="800" b="0" dirty="0" err="1">
                          <a:solidFill>
                            <a:schemeClr val="tx1"/>
                          </a:solidFill>
                          <a:effectLst/>
                          <a:latin typeface="+mn-lt"/>
                          <a:ea typeface="Calibri"/>
                          <a:cs typeface="Times New Roman"/>
                        </a:rPr>
                        <a:t>Sarana</a:t>
                      </a:r>
                      <a:r>
                        <a:rPr lang="en-US" sz="800" b="0" dirty="0">
                          <a:solidFill>
                            <a:schemeClr val="tx1"/>
                          </a:solidFill>
                          <a:effectLst/>
                          <a:latin typeface="+mn-lt"/>
                          <a:ea typeface="Calibri"/>
                          <a:cs typeface="Times New Roman"/>
                        </a:rPr>
                        <a:t> </a:t>
                      </a:r>
                      <a:r>
                        <a:rPr lang="en-US" sz="800" b="0" dirty="0" err="1">
                          <a:solidFill>
                            <a:schemeClr val="tx1"/>
                          </a:solidFill>
                          <a:effectLst/>
                          <a:latin typeface="+mn-lt"/>
                          <a:ea typeface="Calibri"/>
                          <a:cs typeface="Times New Roman"/>
                        </a:rPr>
                        <a:t>Perkeretaapian</a:t>
                      </a:r>
                      <a:endParaRPr lang="en-US" sz="800" b="0" dirty="0">
                        <a:solidFill>
                          <a:schemeClr val="tx1"/>
                        </a:solidFill>
                        <a:effectLst/>
                        <a:latin typeface="+mn-lt"/>
                        <a:ea typeface="Calibri"/>
                        <a:cs typeface="Times New Roman"/>
                      </a:endParaRPr>
                    </a:p>
                  </a:txBody>
                  <a:tcPr marL="42523" marR="4252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pPr>
                      <a:r>
                        <a:rPr lang="en-US" sz="800" b="0" dirty="0" err="1">
                          <a:solidFill>
                            <a:schemeClr val="tx1"/>
                          </a:solidFill>
                          <a:effectLst/>
                          <a:latin typeface="+mn-lt"/>
                          <a:ea typeface="Times New Roman"/>
                          <a:cs typeface="Times New Roman"/>
                        </a:rPr>
                        <a:t>Persentase</a:t>
                      </a:r>
                      <a:r>
                        <a:rPr lang="en-US" sz="800" b="0" dirty="0">
                          <a:solidFill>
                            <a:schemeClr val="tx1"/>
                          </a:solidFill>
                          <a:effectLst/>
                          <a:latin typeface="+mn-lt"/>
                          <a:ea typeface="Times New Roman"/>
                          <a:cs typeface="Times New Roman"/>
                        </a:rPr>
                        <a:t> </a:t>
                      </a:r>
                      <a:r>
                        <a:rPr lang="en-US" sz="800" b="0" dirty="0" err="1">
                          <a:solidFill>
                            <a:schemeClr val="tx1"/>
                          </a:solidFill>
                          <a:effectLst/>
                          <a:latin typeface="+mn-lt"/>
                          <a:ea typeface="Times New Roman"/>
                          <a:cs typeface="Times New Roman"/>
                        </a:rPr>
                        <a:t>sarana</a:t>
                      </a:r>
                      <a:r>
                        <a:rPr lang="en-US" sz="800" b="0" dirty="0">
                          <a:solidFill>
                            <a:schemeClr val="tx1"/>
                          </a:solidFill>
                          <a:effectLst/>
                          <a:latin typeface="+mn-lt"/>
                          <a:ea typeface="Times New Roman"/>
                          <a:cs typeface="Times New Roman"/>
                        </a:rPr>
                        <a:t> </a:t>
                      </a:r>
                      <a:r>
                        <a:rPr lang="en-US" sz="800" b="0" dirty="0" err="1">
                          <a:solidFill>
                            <a:schemeClr val="tx1"/>
                          </a:solidFill>
                          <a:effectLst/>
                          <a:latin typeface="+mn-lt"/>
                          <a:ea typeface="Times New Roman"/>
                          <a:cs typeface="Times New Roman"/>
                        </a:rPr>
                        <a:t>perkeretaapian</a:t>
                      </a:r>
                      <a:r>
                        <a:rPr lang="en-US" sz="800" b="0" dirty="0">
                          <a:solidFill>
                            <a:schemeClr val="tx1"/>
                          </a:solidFill>
                          <a:effectLst/>
                          <a:latin typeface="+mn-lt"/>
                          <a:ea typeface="Times New Roman"/>
                          <a:cs typeface="Times New Roman"/>
                        </a:rPr>
                        <a:t> </a:t>
                      </a:r>
                      <a:r>
                        <a:rPr lang="en-US" sz="800" b="0" dirty="0" err="1">
                          <a:solidFill>
                            <a:schemeClr val="tx1"/>
                          </a:solidFill>
                          <a:effectLst/>
                          <a:latin typeface="+mn-lt"/>
                          <a:ea typeface="Times New Roman"/>
                          <a:cs typeface="Times New Roman"/>
                        </a:rPr>
                        <a:t>milik</a:t>
                      </a:r>
                      <a:r>
                        <a:rPr lang="en-US" sz="800" b="0" dirty="0">
                          <a:solidFill>
                            <a:schemeClr val="tx1"/>
                          </a:solidFill>
                          <a:effectLst/>
                          <a:latin typeface="+mn-lt"/>
                          <a:ea typeface="Times New Roman"/>
                          <a:cs typeface="Times New Roman"/>
                        </a:rPr>
                        <a:t> </a:t>
                      </a:r>
                      <a:r>
                        <a:rPr lang="en-US" sz="800" b="0" dirty="0" err="1">
                          <a:solidFill>
                            <a:schemeClr val="tx1"/>
                          </a:solidFill>
                          <a:effectLst/>
                          <a:latin typeface="+mn-lt"/>
                          <a:ea typeface="Times New Roman"/>
                          <a:cs typeface="Times New Roman"/>
                        </a:rPr>
                        <a:t>negara</a:t>
                      </a:r>
                      <a:r>
                        <a:rPr lang="en-US" sz="800" b="0" dirty="0">
                          <a:solidFill>
                            <a:schemeClr val="tx1"/>
                          </a:solidFill>
                          <a:effectLst/>
                          <a:latin typeface="+mn-lt"/>
                          <a:ea typeface="Times New Roman"/>
                          <a:cs typeface="Times New Roman"/>
                        </a:rPr>
                        <a:t> yang </a:t>
                      </a:r>
                      <a:r>
                        <a:rPr lang="en-US" sz="800" b="0" dirty="0" err="1">
                          <a:solidFill>
                            <a:schemeClr val="tx1"/>
                          </a:solidFill>
                          <a:effectLst/>
                          <a:latin typeface="+mn-lt"/>
                          <a:ea typeface="Times New Roman"/>
                          <a:cs typeface="Times New Roman"/>
                        </a:rPr>
                        <a:t>siap</a:t>
                      </a:r>
                      <a:r>
                        <a:rPr lang="en-US" sz="800" b="0" dirty="0">
                          <a:solidFill>
                            <a:schemeClr val="tx1"/>
                          </a:solidFill>
                          <a:effectLst/>
                          <a:latin typeface="+mn-lt"/>
                          <a:ea typeface="Times New Roman"/>
                          <a:cs typeface="Times New Roman"/>
                        </a:rPr>
                        <a:t> </a:t>
                      </a:r>
                      <a:r>
                        <a:rPr lang="en-US" sz="800" b="0" dirty="0" err="1">
                          <a:solidFill>
                            <a:schemeClr val="tx1"/>
                          </a:solidFill>
                          <a:effectLst/>
                          <a:latin typeface="+mn-lt"/>
                          <a:ea typeface="Times New Roman"/>
                          <a:cs typeface="Times New Roman"/>
                        </a:rPr>
                        <a:t>operasi</a:t>
                      </a:r>
                      <a:endParaRPr lang="en-US" sz="800" b="0" dirty="0">
                        <a:solidFill>
                          <a:schemeClr val="tx1"/>
                        </a:solidFill>
                        <a:effectLst/>
                        <a:latin typeface="+mn-lt"/>
                        <a:ea typeface="Times New Roman"/>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15000"/>
                        </a:lnSpc>
                        <a:spcAft>
                          <a:spcPts val="0"/>
                        </a:spcAft>
                      </a:pPr>
                      <a:r>
                        <a:rPr lang="en-US" sz="800" b="0" dirty="0" err="1">
                          <a:solidFill>
                            <a:schemeClr val="tx1"/>
                          </a:solidFill>
                          <a:effectLst/>
                          <a:latin typeface="+mn-lt"/>
                          <a:ea typeface="Times New Roman"/>
                          <a:cs typeface="Times New Roman"/>
                        </a:rPr>
                        <a:t>Perbandingan</a:t>
                      </a:r>
                      <a:r>
                        <a:rPr lang="en-US" sz="800" b="0" dirty="0">
                          <a:solidFill>
                            <a:schemeClr val="tx1"/>
                          </a:solidFill>
                          <a:effectLst/>
                          <a:latin typeface="+mn-lt"/>
                          <a:ea typeface="Times New Roman"/>
                          <a:cs typeface="Times New Roman"/>
                        </a:rPr>
                        <a:t> </a:t>
                      </a:r>
                      <a:r>
                        <a:rPr lang="en-US" sz="800" b="0" dirty="0" err="1">
                          <a:solidFill>
                            <a:schemeClr val="tx1"/>
                          </a:solidFill>
                          <a:effectLst/>
                          <a:latin typeface="+mn-lt"/>
                          <a:ea typeface="Times New Roman"/>
                          <a:cs typeface="Times New Roman"/>
                        </a:rPr>
                        <a:t>jumlah</a:t>
                      </a:r>
                      <a:r>
                        <a:rPr lang="en-US" sz="800" b="0" dirty="0">
                          <a:solidFill>
                            <a:schemeClr val="tx1"/>
                          </a:solidFill>
                          <a:effectLst/>
                          <a:latin typeface="+mn-lt"/>
                          <a:ea typeface="Times New Roman"/>
                          <a:cs typeface="Times New Roman"/>
                        </a:rPr>
                        <a:t> </a:t>
                      </a:r>
                      <a:r>
                        <a:rPr lang="en-US" sz="800" b="0" dirty="0" err="1">
                          <a:solidFill>
                            <a:schemeClr val="tx1"/>
                          </a:solidFill>
                          <a:effectLst/>
                          <a:latin typeface="+mn-lt"/>
                          <a:ea typeface="Times New Roman"/>
                          <a:cs typeface="Times New Roman"/>
                        </a:rPr>
                        <a:t>sarana</a:t>
                      </a:r>
                      <a:r>
                        <a:rPr lang="en-US" sz="800" b="0" dirty="0">
                          <a:solidFill>
                            <a:schemeClr val="tx1"/>
                          </a:solidFill>
                          <a:effectLst/>
                          <a:latin typeface="+mn-lt"/>
                          <a:ea typeface="Times New Roman"/>
                          <a:cs typeface="Times New Roman"/>
                        </a:rPr>
                        <a:t> yang </a:t>
                      </a:r>
                      <a:r>
                        <a:rPr lang="en-US" sz="800" b="0" dirty="0" err="1">
                          <a:solidFill>
                            <a:schemeClr val="tx1"/>
                          </a:solidFill>
                          <a:effectLst/>
                          <a:latin typeface="+mn-lt"/>
                          <a:ea typeface="Times New Roman"/>
                          <a:cs typeface="Times New Roman"/>
                        </a:rPr>
                        <a:t>siap</a:t>
                      </a:r>
                      <a:r>
                        <a:rPr lang="en-US" sz="800" b="0" dirty="0">
                          <a:solidFill>
                            <a:schemeClr val="tx1"/>
                          </a:solidFill>
                          <a:effectLst/>
                          <a:latin typeface="+mn-lt"/>
                          <a:ea typeface="Times New Roman"/>
                          <a:cs typeface="Times New Roman"/>
                        </a:rPr>
                        <a:t> </a:t>
                      </a:r>
                      <a:r>
                        <a:rPr lang="en-US" sz="800" b="0" dirty="0" err="1">
                          <a:solidFill>
                            <a:schemeClr val="tx1"/>
                          </a:solidFill>
                          <a:effectLst/>
                          <a:latin typeface="+mn-lt"/>
                          <a:ea typeface="Times New Roman"/>
                          <a:cs typeface="Times New Roman"/>
                        </a:rPr>
                        <a:t>operasi</a:t>
                      </a:r>
                      <a:r>
                        <a:rPr lang="en-US" sz="800" b="0" dirty="0">
                          <a:solidFill>
                            <a:schemeClr val="tx1"/>
                          </a:solidFill>
                          <a:effectLst/>
                          <a:latin typeface="+mn-lt"/>
                          <a:ea typeface="Times New Roman"/>
                          <a:cs typeface="Times New Roman"/>
                        </a:rPr>
                        <a:t> </a:t>
                      </a:r>
                      <a:r>
                        <a:rPr lang="en-US" sz="800" b="0" dirty="0" err="1">
                          <a:solidFill>
                            <a:schemeClr val="tx1"/>
                          </a:solidFill>
                          <a:effectLst/>
                          <a:latin typeface="+mn-lt"/>
                          <a:ea typeface="Times New Roman"/>
                          <a:cs typeface="Times New Roman"/>
                        </a:rPr>
                        <a:t>dan</a:t>
                      </a:r>
                      <a:r>
                        <a:rPr lang="en-US" sz="800" b="0" dirty="0">
                          <a:solidFill>
                            <a:schemeClr val="tx1"/>
                          </a:solidFill>
                          <a:effectLst/>
                          <a:latin typeface="+mn-lt"/>
                          <a:ea typeface="Times New Roman"/>
                          <a:cs typeface="Times New Roman"/>
                        </a:rPr>
                        <a:t> </a:t>
                      </a:r>
                      <a:r>
                        <a:rPr lang="en-US" sz="800" b="0" dirty="0" err="1">
                          <a:solidFill>
                            <a:schemeClr val="tx1"/>
                          </a:solidFill>
                          <a:effectLst/>
                          <a:latin typeface="+mn-lt"/>
                          <a:ea typeface="Times New Roman"/>
                          <a:cs typeface="Times New Roman"/>
                        </a:rPr>
                        <a:t>jumlah</a:t>
                      </a:r>
                      <a:r>
                        <a:rPr lang="en-US" sz="800" b="0" dirty="0">
                          <a:solidFill>
                            <a:schemeClr val="tx1"/>
                          </a:solidFill>
                          <a:effectLst/>
                          <a:latin typeface="+mn-lt"/>
                          <a:ea typeface="Times New Roman"/>
                          <a:cs typeface="Times New Roman"/>
                        </a:rPr>
                        <a:t> </a:t>
                      </a:r>
                      <a:r>
                        <a:rPr lang="en-US" sz="800" b="0" dirty="0" err="1">
                          <a:solidFill>
                            <a:schemeClr val="tx1"/>
                          </a:solidFill>
                          <a:effectLst/>
                          <a:latin typeface="+mn-lt"/>
                          <a:ea typeface="Times New Roman"/>
                          <a:cs typeface="Times New Roman"/>
                        </a:rPr>
                        <a:t>seluruh</a:t>
                      </a:r>
                      <a:r>
                        <a:rPr lang="en-US" sz="800" b="0" dirty="0">
                          <a:solidFill>
                            <a:schemeClr val="tx1"/>
                          </a:solidFill>
                          <a:effectLst/>
                          <a:latin typeface="+mn-lt"/>
                          <a:ea typeface="Times New Roman"/>
                          <a:cs typeface="Times New Roman"/>
                        </a:rPr>
                        <a:t> </a:t>
                      </a:r>
                      <a:r>
                        <a:rPr lang="en-US" sz="800" b="0" dirty="0" err="1">
                          <a:solidFill>
                            <a:schemeClr val="tx1"/>
                          </a:solidFill>
                          <a:effectLst/>
                          <a:latin typeface="+mn-lt"/>
                          <a:ea typeface="Times New Roman"/>
                          <a:cs typeface="Times New Roman"/>
                        </a:rPr>
                        <a:t>sarana</a:t>
                      </a:r>
                      <a:r>
                        <a:rPr lang="en-US" sz="800" b="0" dirty="0">
                          <a:solidFill>
                            <a:schemeClr val="tx1"/>
                          </a:solidFill>
                          <a:effectLst/>
                          <a:latin typeface="+mn-lt"/>
                          <a:ea typeface="Times New Roman"/>
                          <a:cs typeface="Times New Roman"/>
                        </a:rPr>
                        <a:t> </a:t>
                      </a:r>
                      <a:r>
                        <a:rPr lang="en-US" sz="800" b="0" dirty="0" err="1">
                          <a:solidFill>
                            <a:schemeClr val="tx1"/>
                          </a:solidFill>
                          <a:effectLst/>
                          <a:latin typeface="+mn-lt"/>
                          <a:ea typeface="Times New Roman"/>
                          <a:cs typeface="Times New Roman"/>
                        </a:rPr>
                        <a:t>milik</a:t>
                      </a:r>
                      <a:r>
                        <a:rPr lang="en-US" sz="800" b="0" dirty="0">
                          <a:solidFill>
                            <a:schemeClr val="tx1"/>
                          </a:solidFill>
                          <a:effectLst/>
                          <a:latin typeface="+mn-lt"/>
                          <a:ea typeface="Times New Roman"/>
                          <a:cs typeface="Times New Roman"/>
                        </a:rPr>
                        <a:t> </a:t>
                      </a:r>
                      <a:r>
                        <a:rPr lang="en-US" sz="800" b="0" dirty="0" err="1">
                          <a:solidFill>
                            <a:schemeClr val="tx1"/>
                          </a:solidFill>
                          <a:effectLst/>
                          <a:latin typeface="+mn-lt"/>
                          <a:ea typeface="Times New Roman"/>
                          <a:cs typeface="Times New Roman"/>
                        </a:rPr>
                        <a:t>negara</a:t>
                      </a:r>
                      <a:endParaRPr lang="en-US" sz="800" b="0" dirty="0">
                        <a:solidFill>
                          <a:schemeClr val="tx1"/>
                        </a:solidFill>
                        <a:effectLst/>
                        <a:latin typeface="+mn-lt"/>
                        <a:ea typeface="Times New Roman"/>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078832">
                <a:tc>
                  <a:txBody>
                    <a:bodyPr/>
                    <a:lstStyle/>
                    <a:p>
                      <a:pPr algn="ctr">
                        <a:lnSpc>
                          <a:spcPct val="115000"/>
                        </a:lnSpc>
                        <a:spcAft>
                          <a:spcPts val="0"/>
                        </a:spcAft>
                        <a:tabLst>
                          <a:tab pos="4229100" algn="l"/>
                          <a:tab pos="4457700" algn="l"/>
                        </a:tabLst>
                      </a:pPr>
                      <a:r>
                        <a:rPr lang="en-US" sz="800" b="0" dirty="0">
                          <a:solidFill>
                            <a:schemeClr val="tx1"/>
                          </a:solidFill>
                          <a:effectLst/>
                          <a:latin typeface="+mn-lt"/>
                        </a:rPr>
                        <a:t>2.</a:t>
                      </a:r>
                      <a:endParaRPr lang="en-US" sz="800" b="0" dirty="0">
                        <a:solidFill>
                          <a:schemeClr val="tx1"/>
                        </a:solidFill>
                        <a:effectLst/>
                        <a:latin typeface="+mn-lt"/>
                        <a:ea typeface="Calibri"/>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07000"/>
                        </a:lnSpc>
                        <a:spcAft>
                          <a:spcPts val="0"/>
                        </a:spcAft>
                      </a:pPr>
                      <a:r>
                        <a:rPr lang="sv-SE" sz="800" b="0" dirty="0">
                          <a:solidFill>
                            <a:schemeClr val="tx1"/>
                          </a:solidFill>
                          <a:effectLst/>
                          <a:latin typeface="+mn-lt"/>
                          <a:ea typeface="Calibri"/>
                          <a:cs typeface="Times New Roman"/>
                        </a:rPr>
                        <a:t>Terwujudnya GOOD GOVERNANCE dan CLEAN GOVERNMENT di Lingkungan Balai Pengujian Perkeretaapian</a:t>
                      </a:r>
                      <a:endParaRPr lang="en-US" sz="800" b="0" dirty="0">
                        <a:solidFill>
                          <a:schemeClr val="tx1"/>
                        </a:solidFill>
                        <a:effectLst/>
                        <a:latin typeface="+mn-lt"/>
                        <a:ea typeface="Calibri"/>
                        <a:cs typeface="Times New Roman"/>
                      </a:endParaRPr>
                    </a:p>
                  </a:txBody>
                  <a:tcPr marL="42523" marR="4252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pPr>
                      <a:r>
                        <a:rPr lang="fi-FI" sz="800" b="0" dirty="0">
                          <a:solidFill>
                            <a:schemeClr val="tx1"/>
                          </a:solidFill>
                          <a:effectLst/>
                          <a:latin typeface="+mn-lt"/>
                          <a:ea typeface="Times New Roman"/>
                          <a:cs typeface="Times New Roman"/>
                        </a:rPr>
                        <a:t>Persentase kualitas pelaksanaan anggaran Balai Perawatan Perkeretaapian</a:t>
                      </a:r>
                      <a:endParaRPr lang="en-US" sz="800" b="0" dirty="0">
                        <a:solidFill>
                          <a:schemeClr val="tx1"/>
                        </a:solidFill>
                        <a:effectLst/>
                        <a:latin typeface="+mn-lt"/>
                        <a:ea typeface="Times New Roman"/>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15000"/>
                        </a:lnSpc>
                        <a:spcAft>
                          <a:spcPts val="0"/>
                        </a:spcAft>
                      </a:pPr>
                      <a:r>
                        <a:rPr lang="en-US" sz="800" b="0" dirty="0" err="1">
                          <a:solidFill>
                            <a:schemeClr val="tx1"/>
                          </a:solidFill>
                          <a:effectLst/>
                          <a:latin typeface="+mn-lt"/>
                          <a:ea typeface="Times New Roman"/>
                          <a:cs typeface="Times New Roman"/>
                        </a:rPr>
                        <a:t>Jumlah</a:t>
                      </a:r>
                      <a:r>
                        <a:rPr lang="en-US" sz="800" b="0" dirty="0">
                          <a:solidFill>
                            <a:schemeClr val="tx1"/>
                          </a:solidFill>
                          <a:effectLst/>
                          <a:latin typeface="+mn-lt"/>
                          <a:ea typeface="Times New Roman"/>
                          <a:cs typeface="Times New Roman"/>
                        </a:rPr>
                        <a:t> </a:t>
                      </a:r>
                      <a:r>
                        <a:rPr lang="en-US" sz="800" b="0" dirty="0" err="1">
                          <a:solidFill>
                            <a:schemeClr val="tx1"/>
                          </a:solidFill>
                          <a:effectLst/>
                          <a:latin typeface="+mn-lt"/>
                          <a:ea typeface="Times New Roman"/>
                          <a:cs typeface="Times New Roman"/>
                        </a:rPr>
                        <a:t>persentase</a:t>
                      </a:r>
                      <a:r>
                        <a:rPr lang="en-US" sz="800" b="0" dirty="0">
                          <a:solidFill>
                            <a:schemeClr val="tx1"/>
                          </a:solidFill>
                          <a:effectLst/>
                          <a:latin typeface="+mn-lt"/>
                          <a:ea typeface="Times New Roman"/>
                          <a:cs typeface="Times New Roman"/>
                        </a:rPr>
                        <a:t> </a:t>
                      </a:r>
                      <a:r>
                        <a:rPr lang="en-US" sz="800" b="0" dirty="0" err="1">
                          <a:solidFill>
                            <a:schemeClr val="tx1"/>
                          </a:solidFill>
                          <a:effectLst/>
                          <a:latin typeface="+mn-lt"/>
                          <a:ea typeface="Times New Roman"/>
                          <a:cs typeface="Times New Roman"/>
                        </a:rPr>
                        <a:t>realisasi</a:t>
                      </a:r>
                      <a:r>
                        <a:rPr lang="en-US" sz="800" b="0" dirty="0">
                          <a:solidFill>
                            <a:schemeClr val="tx1"/>
                          </a:solidFill>
                          <a:effectLst/>
                          <a:latin typeface="+mn-lt"/>
                          <a:ea typeface="Times New Roman"/>
                          <a:cs typeface="Times New Roman"/>
                        </a:rPr>
                        <a:t> </a:t>
                      </a:r>
                      <a:r>
                        <a:rPr lang="en-US" sz="800" b="0" dirty="0" err="1">
                          <a:solidFill>
                            <a:schemeClr val="tx1"/>
                          </a:solidFill>
                          <a:effectLst/>
                          <a:latin typeface="+mn-lt"/>
                          <a:ea typeface="Times New Roman"/>
                          <a:cs typeface="Times New Roman"/>
                        </a:rPr>
                        <a:t>penyerapan</a:t>
                      </a:r>
                      <a:r>
                        <a:rPr lang="en-US" sz="800" b="0" dirty="0">
                          <a:solidFill>
                            <a:schemeClr val="tx1"/>
                          </a:solidFill>
                          <a:effectLst/>
                          <a:latin typeface="+mn-lt"/>
                          <a:ea typeface="Times New Roman"/>
                          <a:cs typeface="Times New Roman"/>
                        </a:rPr>
                        <a:t> </a:t>
                      </a:r>
                      <a:r>
                        <a:rPr lang="en-US" sz="800" b="0" dirty="0" err="1">
                          <a:solidFill>
                            <a:schemeClr val="tx1"/>
                          </a:solidFill>
                          <a:effectLst/>
                          <a:latin typeface="+mn-lt"/>
                          <a:ea typeface="Times New Roman"/>
                          <a:cs typeface="Times New Roman"/>
                        </a:rPr>
                        <a:t>anggaran</a:t>
                      </a:r>
                      <a:r>
                        <a:rPr lang="en-US" sz="800" b="0" dirty="0">
                          <a:solidFill>
                            <a:schemeClr val="tx1"/>
                          </a:solidFill>
                          <a:effectLst/>
                          <a:latin typeface="+mn-lt"/>
                          <a:ea typeface="Times New Roman"/>
                          <a:cs typeface="Times New Roman"/>
                        </a:rPr>
                        <a:t> </a:t>
                      </a:r>
                      <a:r>
                        <a:rPr lang="en-US" sz="800" b="0" dirty="0" err="1">
                          <a:solidFill>
                            <a:schemeClr val="tx1"/>
                          </a:solidFill>
                          <a:effectLst/>
                          <a:latin typeface="+mn-lt"/>
                          <a:ea typeface="Times New Roman"/>
                          <a:cs typeface="Times New Roman"/>
                        </a:rPr>
                        <a:t>dengan</a:t>
                      </a:r>
                      <a:r>
                        <a:rPr lang="en-US" sz="800" b="0" dirty="0">
                          <a:solidFill>
                            <a:schemeClr val="tx1"/>
                          </a:solidFill>
                          <a:effectLst/>
                          <a:latin typeface="+mn-lt"/>
                          <a:ea typeface="Times New Roman"/>
                          <a:cs typeface="Times New Roman"/>
                        </a:rPr>
                        <a:t> </a:t>
                      </a:r>
                      <a:r>
                        <a:rPr lang="en-US" sz="800" b="0" dirty="0" err="1">
                          <a:solidFill>
                            <a:schemeClr val="tx1"/>
                          </a:solidFill>
                          <a:effectLst/>
                          <a:latin typeface="+mn-lt"/>
                          <a:ea typeface="Times New Roman"/>
                          <a:cs typeface="Times New Roman"/>
                        </a:rPr>
                        <a:t>bobot</a:t>
                      </a:r>
                      <a:r>
                        <a:rPr lang="en-US" sz="800" b="0" dirty="0">
                          <a:solidFill>
                            <a:schemeClr val="tx1"/>
                          </a:solidFill>
                          <a:effectLst/>
                          <a:latin typeface="+mn-lt"/>
                          <a:ea typeface="Times New Roman"/>
                          <a:cs typeface="Times New Roman"/>
                        </a:rPr>
                        <a:t> 50% </a:t>
                      </a:r>
                      <a:r>
                        <a:rPr lang="en-US" sz="800" b="0" dirty="0" err="1">
                          <a:solidFill>
                            <a:schemeClr val="tx1"/>
                          </a:solidFill>
                          <a:effectLst/>
                          <a:latin typeface="+mn-lt"/>
                          <a:ea typeface="Times New Roman"/>
                          <a:cs typeface="Times New Roman"/>
                        </a:rPr>
                        <a:t>dengan</a:t>
                      </a:r>
                      <a:r>
                        <a:rPr lang="en-US" sz="800" b="0" dirty="0">
                          <a:solidFill>
                            <a:schemeClr val="tx1"/>
                          </a:solidFill>
                          <a:effectLst/>
                          <a:latin typeface="+mn-lt"/>
                          <a:ea typeface="Times New Roman"/>
                          <a:cs typeface="Times New Roman"/>
                        </a:rPr>
                        <a:t> </a:t>
                      </a:r>
                      <a:r>
                        <a:rPr lang="en-US" sz="800" b="0" dirty="0" err="1">
                          <a:solidFill>
                            <a:schemeClr val="tx1"/>
                          </a:solidFill>
                          <a:effectLst/>
                          <a:latin typeface="+mn-lt"/>
                          <a:ea typeface="Times New Roman"/>
                          <a:cs typeface="Times New Roman"/>
                        </a:rPr>
                        <a:t>jumlah</a:t>
                      </a:r>
                      <a:r>
                        <a:rPr lang="en-US" sz="800" b="0" dirty="0">
                          <a:solidFill>
                            <a:schemeClr val="tx1"/>
                          </a:solidFill>
                          <a:effectLst/>
                          <a:latin typeface="+mn-lt"/>
                          <a:ea typeface="Times New Roman"/>
                          <a:cs typeface="Times New Roman"/>
                        </a:rPr>
                        <a:t> </a:t>
                      </a:r>
                      <a:r>
                        <a:rPr lang="en-US" sz="800" b="0" dirty="0" err="1">
                          <a:solidFill>
                            <a:schemeClr val="tx1"/>
                          </a:solidFill>
                          <a:effectLst/>
                          <a:latin typeface="+mn-lt"/>
                          <a:ea typeface="Times New Roman"/>
                          <a:cs typeface="Times New Roman"/>
                        </a:rPr>
                        <a:t>capaian</a:t>
                      </a:r>
                      <a:r>
                        <a:rPr lang="en-US" sz="800" b="0" dirty="0">
                          <a:solidFill>
                            <a:schemeClr val="tx1"/>
                          </a:solidFill>
                          <a:effectLst/>
                          <a:latin typeface="+mn-lt"/>
                          <a:ea typeface="Times New Roman"/>
                          <a:cs typeface="Times New Roman"/>
                        </a:rPr>
                        <a:t> </a:t>
                      </a:r>
                      <a:r>
                        <a:rPr lang="en-US" sz="800" b="0" dirty="0" err="1">
                          <a:solidFill>
                            <a:schemeClr val="tx1"/>
                          </a:solidFill>
                          <a:effectLst/>
                          <a:latin typeface="+mn-lt"/>
                          <a:ea typeface="Times New Roman"/>
                          <a:cs typeface="Times New Roman"/>
                        </a:rPr>
                        <a:t>kinerja</a:t>
                      </a:r>
                      <a:r>
                        <a:rPr lang="en-US" sz="800" b="0" dirty="0">
                          <a:solidFill>
                            <a:schemeClr val="tx1"/>
                          </a:solidFill>
                          <a:effectLst/>
                          <a:latin typeface="+mn-lt"/>
                          <a:ea typeface="Times New Roman"/>
                          <a:cs typeface="Times New Roman"/>
                        </a:rPr>
                        <a:t> output </a:t>
                      </a:r>
                      <a:r>
                        <a:rPr lang="en-US" sz="800" b="0" dirty="0" err="1">
                          <a:solidFill>
                            <a:schemeClr val="tx1"/>
                          </a:solidFill>
                          <a:effectLst/>
                          <a:latin typeface="+mn-lt"/>
                          <a:ea typeface="Times New Roman"/>
                          <a:cs typeface="Times New Roman"/>
                        </a:rPr>
                        <a:t>dengan</a:t>
                      </a:r>
                      <a:r>
                        <a:rPr lang="en-US" sz="800" b="0" dirty="0">
                          <a:solidFill>
                            <a:schemeClr val="tx1"/>
                          </a:solidFill>
                          <a:effectLst/>
                          <a:latin typeface="+mn-lt"/>
                          <a:ea typeface="Times New Roman"/>
                          <a:cs typeface="Times New Roman"/>
                        </a:rPr>
                        <a:t> </a:t>
                      </a:r>
                      <a:r>
                        <a:rPr lang="en-US" sz="800" b="0" dirty="0" err="1">
                          <a:solidFill>
                            <a:schemeClr val="tx1"/>
                          </a:solidFill>
                          <a:effectLst/>
                          <a:latin typeface="+mn-lt"/>
                          <a:ea typeface="Times New Roman"/>
                          <a:cs typeface="Times New Roman"/>
                        </a:rPr>
                        <a:t>bobot</a:t>
                      </a:r>
                      <a:r>
                        <a:rPr lang="en-US" sz="800" b="0" dirty="0">
                          <a:solidFill>
                            <a:schemeClr val="tx1"/>
                          </a:solidFill>
                          <a:effectLst/>
                          <a:latin typeface="+mn-lt"/>
                          <a:ea typeface="Times New Roman"/>
                          <a:cs typeface="Times New Roman"/>
                        </a:rPr>
                        <a:t> 50%</a:t>
                      </a:r>
                    </a:p>
                    <a:p>
                      <a:pPr algn="just">
                        <a:lnSpc>
                          <a:spcPct val="115000"/>
                        </a:lnSpc>
                        <a:spcAft>
                          <a:spcPts val="0"/>
                        </a:spcAft>
                      </a:pPr>
                      <a:endParaRPr lang="en-US" sz="800" b="0" dirty="0">
                        <a:solidFill>
                          <a:schemeClr val="tx1"/>
                        </a:solidFill>
                        <a:effectLst/>
                        <a:latin typeface="+mn-lt"/>
                        <a:ea typeface="Times New Roman"/>
                        <a:cs typeface="Times New Roman"/>
                      </a:endParaRPr>
                    </a:p>
                    <a:p>
                      <a:pPr algn="just">
                        <a:lnSpc>
                          <a:spcPct val="115000"/>
                        </a:lnSpc>
                        <a:spcAft>
                          <a:spcPts val="0"/>
                        </a:spcAft>
                      </a:pPr>
                      <a:endParaRPr lang="en-US" sz="800" b="0" dirty="0">
                        <a:solidFill>
                          <a:schemeClr val="tx1"/>
                        </a:solidFill>
                        <a:effectLst/>
                        <a:latin typeface="+mn-lt"/>
                        <a:ea typeface="Times New Roman"/>
                        <a:cs typeface="Times New Roman"/>
                      </a:endParaRPr>
                    </a:p>
                    <a:p>
                      <a:pPr algn="just">
                        <a:lnSpc>
                          <a:spcPct val="115000"/>
                        </a:lnSpc>
                        <a:spcAft>
                          <a:spcPts val="0"/>
                        </a:spcAft>
                      </a:pPr>
                      <a:endParaRPr lang="en-US" sz="800" b="0" dirty="0">
                        <a:solidFill>
                          <a:schemeClr val="tx1"/>
                        </a:solidFill>
                        <a:effectLst/>
                        <a:latin typeface="+mn-lt"/>
                        <a:ea typeface="Times New Roman"/>
                        <a:cs typeface="Times New Roman"/>
                      </a:endParaRPr>
                    </a:p>
                    <a:p>
                      <a:pPr marL="0" marR="0" indent="0" algn="just" defTabSz="914400" rtl="0" eaLnBrk="1" fontAlgn="auto" latinLnBrk="0" hangingPunct="1">
                        <a:lnSpc>
                          <a:spcPct val="115000"/>
                        </a:lnSpc>
                        <a:spcBef>
                          <a:spcPts val="0"/>
                        </a:spcBef>
                        <a:spcAft>
                          <a:spcPts val="0"/>
                        </a:spcAft>
                        <a:buClrTx/>
                        <a:buSzTx/>
                        <a:buFontTx/>
                        <a:buNone/>
                        <a:tabLst/>
                        <a:defRPr/>
                      </a:pPr>
                      <a:r>
                        <a:rPr lang="en-US" sz="800" b="0" dirty="0" err="1">
                          <a:solidFill>
                            <a:schemeClr val="tx1"/>
                          </a:solidFill>
                          <a:effectLst/>
                          <a:latin typeface="+mn-lt"/>
                          <a:ea typeface="Times New Roman"/>
                          <a:cs typeface="Times New Roman"/>
                        </a:rPr>
                        <a:t>Persentase</a:t>
                      </a:r>
                      <a:r>
                        <a:rPr lang="en-US" sz="800" b="0" dirty="0">
                          <a:solidFill>
                            <a:schemeClr val="tx1"/>
                          </a:solidFill>
                          <a:effectLst/>
                          <a:latin typeface="+mn-lt"/>
                          <a:ea typeface="Times New Roman"/>
                          <a:cs typeface="Times New Roman"/>
                        </a:rPr>
                        <a:t> </a:t>
                      </a:r>
                      <a:r>
                        <a:rPr lang="en-US" sz="800" b="0" dirty="0" err="1">
                          <a:solidFill>
                            <a:schemeClr val="tx1"/>
                          </a:solidFill>
                          <a:effectLst/>
                          <a:latin typeface="+mn-lt"/>
                          <a:ea typeface="Times New Roman"/>
                          <a:cs typeface="Times New Roman"/>
                        </a:rPr>
                        <a:t>realisasi</a:t>
                      </a:r>
                      <a:r>
                        <a:rPr lang="en-US" sz="800" b="0" dirty="0">
                          <a:solidFill>
                            <a:schemeClr val="tx1"/>
                          </a:solidFill>
                          <a:effectLst/>
                          <a:latin typeface="+mn-lt"/>
                          <a:ea typeface="Times New Roman"/>
                          <a:cs typeface="Times New Roman"/>
                        </a:rPr>
                        <a:t> </a:t>
                      </a:r>
                      <a:r>
                        <a:rPr lang="en-US" sz="800" b="0" dirty="0" err="1">
                          <a:solidFill>
                            <a:schemeClr val="tx1"/>
                          </a:solidFill>
                          <a:effectLst/>
                          <a:latin typeface="+mn-lt"/>
                          <a:ea typeface="Times New Roman"/>
                          <a:cs typeface="Times New Roman"/>
                        </a:rPr>
                        <a:t>penyera</a:t>
                      </a:r>
                      <a:r>
                        <a:rPr lang="id-ID" sz="800" b="0" dirty="0">
                          <a:solidFill>
                            <a:schemeClr val="tx1"/>
                          </a:solidFill>
                          <a:effectLst/>
                          <a:latin typeface="+mn-lt"/>
                          <a:ea typeface="Times New Roman"/>
                          <a:cs typeface="Times New Roman"/>
                        </a:rPr>
                        <a:t>p</a:t>
                      </a:r>
                      <a:r>
                        <a:rPr lang="en-US" sz="800" b="0" dirty="0">
                          <a:solidFill>
                            <a:schemeClr val="tx1"/>
                          </a:solidFill>
                          <a:effectLst/>
                          <a:latin typeface="+mn-lt"/>
                          <a:ea typeface="Times New Roman"/>
                          <a:cs typeface="Times New Roman"/>
                        </a:rPr>
                        <a:t>an </a:t>
                      </a:r>
                      <a:r>
                        <a:rPr lang="en-US" sz="800" b="0" dirty="0" err="1">
                          <a:solidFill>
                            <a:schemeClr val="tx1"/>
                          </a:solidFill>
                          <a:effectLst/>
                          <a:latin typeface="+mn-lt"/>
                          <a:ea typeface="Times New Roman"/>
                          <a:cs typeface="Times New Roman"/>
                        </a:rPr>
                        <a:t>anggaran</a:t>
                      </a:r>
                      <a:r>
                        <a:rPr lang="en-US" sz="800" b="0" dirty="0">
                          <a:solidFill>
                            <a:schemeClr val="tx1"/>
                          </a:solidFill>
                          <a:effectLst/>
                          <a:latin typeface="+mn-lt"/>
                          <a:ea typeface="Times New Roman"/>
                          <a:cs typeface="Times New Roman"/>
                        </a:rPr>
                        <a:t> :</a:t>
                      </a:r>
                    </a:p>
                    <a:p>
                      <a:pPr algn="just">
                        <a:lnSpc>
                          <a:spcPct val="115000"/>
                        </a:lnSpc>
                        <a:spcAft>
                          <a:spcPts val="0"/>
                        </a:spcAft>
                      </a:pPr>
                      <a:endParaRPr lang="en-US" sz="800" b="0" dirty="0">
                        <a:solidFill>
                          <a:schemeClr val="tx1"/>
                        </a:solidFill>
                        <a:effectLst/>
                        <a:latin typeface="+mn-lt"/>
                      </a:endParaRPr>
                    </a:p>
                    <a:p>
                      <a:pPr algn="just">
                        <a:lnSpc>
                          <a:spcPct val="115000"/>
                        </a:lnSpc>
                        <a:spcAft>
                          <a:spcPts val="0"/>
                        </a:spcAft>
                      </a:pPr>
                      <a:endParaRPr lang="en-US" sz="800" b="0" dirty="0">
                        <a:solidFill>
                          <a:schemeClr val="tx1"/>
                        </a:solidFill>
                        <a:effectLst/>
                        <a:latin typeface="+mn-lt"/>
                      </a:endParaRPr>
                    </a:p>
                    <a:p>
                      <a:pPr algn="just">
                        <a:lnSpc>
                          <a:spcPct val="115000"/>
                        </a:lnSpc>
                        <a:spcAft>
                          <a:spcPts val="0"/>
                        </a:spcAft>
                      </a:pPr>
                      <a:endParaRPr lang="en-US" sz="800" b="0" dirty="0">
                        <a:solidFill>
                          <a:schemeClr val="tx1"/>
                        </a:solidFill>
                        <a:effectLst/>
                        <a:latin typeface="+mn-lt"/>
                      </a:endParaRPr>
                    </a:p>
                    <a:p>
                      <a:pPr algn="just">
                        <a:lnSpc>
                          <a:spcPct val="115000"/>
                        </a:lnSpc>
                        <a:spcAft>
                          <a:spcPts val="0"/>
                        </a:spcAft>
                      </a:pPr>
                      <a:endParaRPr lang="en-US" sz="800" b="0" dirty="0">
                        <a:solidFill>
                          <a:schemeClr val="tx1"/>
                        </a:solidFill>
                        <a:effectLst/>
                        <a:latin typeface="+mn-lt"/>
                      </a:endParaRPr>
                    </a:p>
                    <a:p>
                      <a:pPr marL="0" marR="0" indent="0" algn="just" defTabSz="914400" rtl="0" eaLnBrk="1" fontAlgn="auto" latinLnBrk="0" hangingPunct="1">
                        <a:lnSpc>
                          <a:spcPct val="115000"/>
                        </a:lnSpc>
                        <a:spcBef>
                          <a:spcPts val="0"/>
                        </a:spcBef>
                        <a:spcAft>
                          <a:spcPts val="0"/>
                        </a:spcAft>
                        <a:buClrTx/>
                        <a:buSzTx/>
                        <a:buFontTx/>
                        <a:buNone/>
                        <a:tabLst/>
                        <a:defRPr/>
                      </a:pPr>
                      <a:r>
                        <a:rPr lang="en-US" sz="800" b="0" dirty="0" err="1">
                          <a:solidFill>
                            <a:schemeClr val="tx1"/>
                          </a:solidFill>
                          <a:effectLst/>
                          <a:latin typeface="+mn-lt"/>
                          <a:ea typeface="Times New Roman"/>
                          <a:cs typeface="Times New Roman"/>
                        </a:rPr>
                        <a:t>Persentase</a:t>
                      </a:r>
                      <a:r>
                        <a:rPr lang="en-US" sz="800" b="0" dirty="0">
                          <a:solidFill>
                            <a:schemeClr val="tx1"/>
                          </a:solidFill>
                          <a:effectLst/>
                          <a:latin typeface="+mn-lt"/>
                          <a:ea typeface="Times New Roman"/>
                          <a:cs typeface="Times New Roman"/>
                        </a:rPr>
                        <a:t> </a:t>
                      </a:r>
                      <a:r>
                        <a:rPr lang="en-US" sz="800" b="0" dirty="0" err="1">
                          <a:solidFill>
                            <a:schemeClr val="tx1"/>
                          </a:solidFill>
                          <a:effectLst/>
                          <a:latin typeface="+mn-lt"/>
                          <a:ea typeface="Times New Roman"/>
                          <a:cs typeface="Times New Roman"/>
                        </a:rPr>
                        <a:t>realisasi</a:t>
                      </a:r>
                      <a:r>
                        <a:rPr lang="en-US" sz="800" b="0" dirty="0">
                          <a:solidFill>
                            <a:schemeClr val="tx1"/>
                          </a:solidFill>
                          <a:effectLst/>
                          <a:latin typeface="+mn-lt"/>
                          <a:ea typeface="Times New Roman"/>
                          <a:cs typeface="Times New Roman"/>
                        </a:rPr>
                        <a:t> </a:t>
                      </a:r>
                      <a:r>
                        <a:rPr lang="en-US" sz="800" b="0" dirty="0" err="1">
                          <a:solidFill>
                            <a:schemeClr val="tx1"/>
                          </a:solidFill>
                          <a:effectLst/>
                          <a:latin typeface="+mn-lt"/>
                          <a:ea typeface="Times New Roman"/>
                          <a:cs typeface="Times New Roman"/>
                        </a:rPr>
                        <a:t>capaian</a:t>
                      </a:r>
                      <a:r>
                        <a:rPr lang="en-US" sz="800" b="0" dirty="0">
                          <a:solidFill>
                            <a:schemeClr val="tx1"/>
                          </a:solidFill>
                          <a:effectLst/>
                          <a:latin typeface="+mn-lt"/>
                          <a:ea typeface="Times New Roman"/>
                          <a:cs typeface="Times New Roman"/>
                        </a:rPr>
                        <a:t> </a:t>
                      </a:r>
                      <a:r>
                        <a:rPr lang="en-US" sz="800" b="0" dirty="0" err="1">
                          <a:solidFill>
                            <a:schemeClr val="tx1"/>
                          </a:solidFill>
                          <a:effectLst/>
                          <a:latin typeface="+mn-lt"/>
                          <a:ea typeface="Times New Roman"/>
                          <a:cs typeface="Times New Roman"/>
                        </a:rPr>
                        <a:t>kinerja</a:t>
                      </a:r>
                      <a:r>
                        <a:rPr lang="en-US" sz="800" b="0" dirty="0">
                          <a:solidFill>
                            <a:schemeClr val="tx1"/>
                          </a:solidFill>
                          <a:effectLst/>
                          <a:latin typeface="+mn-lt"/>
                          <a:ea typeface="Times New Roman"/>
                          <a:cs typeface="Times New Roman"/>
                        </a:rPr>
                        <a:t> output </a:t>
                      </a:r>
                    </a:p>
                    <a:p>
                      <a:pPr algn="just">
                        <a:lnSpc>
                          <a:spcPct val="115000"/>
                        </a:lnSpc>
                        <a:spcAft>
                          <a:spcPts val="0"/>
                        </a:spcAft>
                      </a:pPr>
                      <a:endParaRPr lang="en-US" sz="800" b="0" dirty="0">
                        <a:solidFill>
                          <a:schemeClr val="tx1"/>
                        </a:solidFill>
                        <a:effectLst/>
                        <a:latin typeface="+mn-lt"/>
                        <a:ea typeface="Times New Roman"/>
                        <a:cs typeface="Times New Roman"/>
                      </a:endParaRPr>
                    </a:p>
                    <a:p>
                      <a:pPr algn="just">
                        <a:lnSpc>
                          <a:spcPct val="115000"/>
                        </a:lnSpc>
                        <a:spcAft>
                          <a:spcPts val="0"/>
                        </a:spcAft>
                      </a:pPr>
                      <a:endParaRPr lang="en-US" sz="800" b="0" dirty="0">
                        <a:solidFill>
                          <a:schemeClr val="tx1"/>
                        </a:solidFill>
                        <a:effectLst/>
                        <a:latin typeface="+mn-lt"/>
                        <a:ea typeface="Times New Roman"/>
                        <a:cs typeface="Times New Roman"/>
                      </a:endParaRPr>
                    </a:p>
                    <a:p>
                      <a:pPr algn="just">
                        <a:lnSpc>
                          <a:spcPct val="115000"/>
                        </a:lnSpc>
                        <a:spcAft>
                          <a:spcPts val="0"/>
                        </a:spcAft>
                      </a:pPr>
                      <a:endParaRPr lang="en-US" sz="800" b="0" dirty="0">
                        <a:solidFill>
                          <a:schemeClr val="tx1"/>
                        </a:solidFill>
                        <a:effectLst/>
                        <a:latin typeface="+mn-lt"/>
                        <a:ea typeface="Times New Roman"/>
                        <a:cs typeface="Times New Roman"/>
                      </a:endParaRPr>
                    </a:p>
                    <a:p>
                      <a:pPr algn="just">
                        <a:lnSpc>
                          <a:spcPct val="115000"/>
                        </a:lnSpc>
                        <a:spcAft>
                          <a:spcPts val="0"/>
                        </a:spcAft>
                      </a:pPr>
                      <a:endParaRPr lang="en-US" sz="800" b="0" dirty="0">
                        <a:solidFill>
                          <a:schemeClr val="tx1"/>
                        </a:solidFill>
                        <a:effectLst/>
                        <a:latin typeface="+mn-lt"/>
                        <a:ea typeface="Times New Roman"/>
                        <a:cs typeface="Times New Roman"/>
                      </a:endParaRPr>
                    </a:p>
                    <a:p>
                      <a:pPr algn="just">
                        <a:lnSpc>
                          <a:spcPct val="115000"/>
                        </a:lnSpc>
                        <a:spcAft>
                          <a:spcPts val="0"/>
                        </a:spcAft>
                      </a:pPr>
                      <a:endParaRPr lang="en-US" sz="800" b="0" dirty="0">
                        <a:solidFill>
                          <a:schemeClr val="tx1"/>
                        </a:solidFill>
                        <a:effectLst/>
                        <a:latin typeface="+mn-lt"/>
                        <a:ea typeface="Times New Roman"/>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sp>
        <p:nvSpPr>
          <p:cNvPr id="27" name="TextBox 2"/>
          <p:cNvSpPr txBox="1">
            <a:spLocks noChangeArrowheads="1"/>
          </p:cNvSpPr>
          <p:nvPr/>
        </p:nvSpPr>
        <p:spPr bwMode="auto">
          <a:xfrm>
            <a:off x="2648839" y="1803518"/>
            <a:ext cx="206710" cy="183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6698" tIns="28349" rIns="56698" bIns="28349" numCol="1" anchor="t" anchorCtr="0" compatLnSpc="1">
            <a:prstTxWarp prst="textNoShape">
              <a:avLst/>
            </a:prstTxWarp>
          </a:bodyPr>
          <a:lstStyle/>
          <a:p>
            <a:pPr defTabSz="567019" fontAlgn="base">
              <a:spcBef>
                <a:spcPct val="0"/>
              </a:spcBef>
              <a:spcAft>
                <a:spcPct val="0"/>
              </a:spcAft>
            </a:pPr>
            <a:endParaRPr lang="en-US" altLang="en-US" sz="700">
              <a:cs typeface="Arial" pitchFamily="34" charset="0"/>
            </a:endParaRPr>
          </a:p>
        </p:txBody>
      </p:sp>
      <p:grpSp>
        <p:nvGrpSpPr>
          <p:cNvPr id="8" name="Group 7"/>
          <p:cNvGrpSpPr/>
          <p:nvPr/>
        </p:nvGrpSpPr>
        <p:grpSpPr>
          <a:xfrm>
            <a:off x="3233088" y="1565230"/>
            <a:ext cx="4004639" cy="753651"/>
            <a:chOff x="5103559" y="3396761"/>
            <a:chExt cx="6458552" cy="1215464"/>
          </a:xfrm>
        </p:grpSpPr>
        <p:sp>
          <p:nvSpPr>
            <p:cNvPr id="5" name="TextBox 4"/>
            <p:cNvSpPr txBox="1"/>
            <p:nvPr/>
          </p:nvSpPr>
          <p:spPr>
            <a:xfrm>
              <a:off x="6726156" y="3777426"/>
              <a:ext cx="333375" cy="322642"/>
            </a:xfrm>
            <a:prstGeom prst="rect">
              <a:avLst/>
            </a:prstGeom>
            <a:noFill/>
          </p:spPr>
          <p:txBody>
            <a:bodyPr wrap="square" rtlCol="0">
              <a:spAutoFit/>
            </a:bodyPr>
            <a:lstStyle/>
            <a:p>
              <a:r>
                <a:rPr lang="en-US" sz="700" dirty="0"/>
                <a:t>=</a:t>
              </a:r>
            </a:p>
          </p:txBody>
        </p:sp>
        <p:grpSp>
          <p:nvGrpSpPr>
            <p:cNvPr id="7" name="Group 6"/>
            <p:cNvGrpSpPr/>
            <p:nvPr/>
          </p:nvGrpSpPr>
          <p:grpSpPr>
            <a:xfrm>
              <a:off x="5103559" y="3396761"/>
              <a:ext cx="6458552" cy="1215464"/>
              <a:chOff x="5157613" y="2116579"/>
              <a:chExt cx="6458552" cy="1215464"/>
            </a:xfrm>
          </p:grpSpPr>
          <p:grpSp>
            <p:nvGrpSpPr>
              <p:cNvPr id="11" name="Group 10"/>
              <p:cNvGrpSpPr/>
              <p:nvPr/>
            </p:nvGrpSpPr>
            <p:grpSpPr>
              <a:xfrm>
                <a:off x="5157613" y="2116579"/>
                <a:ext cx="5943302" cy="1215464"/>
                <a:chOff x="5943352" y="2028213"/>
                <a:chExt cx="4490805" cy="973475"/>
              </a:xfrm>
            </p:grpSpPr>
            <p:sp>
              <p:nvSpPr>
                <p:cNvPr id="12" name="TextBox 1">
                  <a:extLst>
                    <a:ext uri="{FF2B5EF4-FFF2-40B4-BE49-F238E27FC236}">
                      <a16:creationId xmlns:a16="http://schemas.microsoft.com/office/drawing/2014/main" id="{00000000-0008-0000-0000-000034000000}"/>
                    </a:ext>
                  </a:extLst>
                </p:cNvPr>
                <p:cNvSpPr txBox="1"/>
                <p:nvPr/>
              </p:nvSpPr>
              <p:spPr>
                <a:xfrm>
                  <a:off x="5943352" y="2090447"/>
                  <a:ext cx="1305690" cy="911241"/>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AU" sz="700" i="1" dirty="0" err="1"/>
                    <a:t>Persentase</a:t>
                  </a:r>
                  <a:r>
                    <a:rPr lang="en-AU" sz="700" i="1" dirty="0"/>
                    <a:t> </a:t>
                  </a:r>
                  <a:r>
                    <a:rPr lang="en-AU" sz="700" i="1" dirty="0" err="1"/>
                    <a:t>sarana</a:t>
                  </a:r>
                  <a:r>
                    <a:rPr lang="en-AU" sz="700" i="1" dirty="0"/>
                    <a:t> </a:t>
                  </a:r>
                  <a:r>
                    <a:rPr lang="en-AU" sz="700" i="1" dirty="0" err="1"/>
                    <a:t>perkeretaapian</a:t>
                  </a:r>
                  <a:r>
                    <a:rPr lang="en-AU" sz="700" i="1" dirty="0"/>
                    <a:t> </a:t>
                  </a:r>
                  <a:r>
                    <a:rPr lang="en-AU" sz="700" i="1" dirty="0" err="1"/>
                    <a:t>milik</a:t>
                  </a:r>
                  <a:r>
                    <a:rPr lang="en-AU" sz="700" i="1" dirty="0"/>
                    <a:t> </a:t>
                  </a:r>
                  <a:r>
                    <a:rPr lang="en-AU" sz="700" i="1" dirty="0" err="1"/>
                    <a:t>negara</a:t>
                  </a:r>
                  <a:r>
                    <a:rPr lang="en-AU" sz="700" i="1" dirty="0"/>
                    <a:t> yang </a:t>
                  </a:r>
                  <a:r>
                    <a:rPr lang="en-AU" sz="700" i="1" dirty="0" err="1"/>
                    <a:t>siap</a:t>
                  </a:r>
                  <a:r>
                    <a:rPr lang="en-AU" sz="700" i="1" dirty="0"/>
                    <a:t> </a:t>
                  </a:r>
                  <a:r>
                    <a:rPr lang="en-AU" sz="700" i="1" dirty="0" err="1"/>
                    <a:t>operasi</a:t>
                  </a:r>
                  <a:endParaRPr lang="en-AU" sz="700" i="1" dirty="0"/>
                </a:p>
              </p:txBody>
            </p:sp>
            <p:sp>
              <p:nvSpPr>
                <p:cNvPr id="13" name="TextBox 2">
                  <a:extLst>
                    <a:ext uri="{FF2B5EF4-FFF2-40B4-BE49-F238E27FC236}">
                      <a16:creationId xmlns:a16="http://schemas.microsoft.com/office/drawing/2014/main" id="{00000000-0008-0000-0000-000035000000}"/>
                    </a:ext>
                  </a:extLst>
                </p:cNvPr>
                <p:cNvSpPr txBox="1"/>
                <p:nvPr/>
              </p:nvSpPr>
              <p:spPr>
                <a:xfrm>
                  <a:off x="7249042" y="2028213"/>
                  <a:ext cx="3185115" cy="39786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fi-FI" sz="700" i="1" dirty="0"/>
                    <a:t>Jumlah realisasi sarana yang dilakukan </a:t>
                  </a:r>
                </a:p>
                <a:p>
                  <a:pPr algn="ctr"/>
                  <a:r>
                    <a:rPr lang="fi-FI" sz="700" i="1" dirty="0"/>
                    <a:t>perawatan/siap operasi</a:t>
                  </a:r>
                </a:p>
              </p:txBody>
            </p:sp>
            <p:cxnSp>
              <p:nvCxnSpPr>
                <p:cNvPr id="14" name="Straight Connector 13">
                  <a:extLst>
                    <a:ext uri="{FF2B5EF4-FFF2-40B4-BE49-F238E27FC236}">
                      <a16:creationId xmlns:a16="http://schemas.microsoft.com/office/drawing/2014/main" id="{00000000-0008-0000-0000-000036000000}"/>
                    </a:ext>
                  </a:extLst>
                </p:cNvPr>
                <p:cNvCxnSpPr/>
                <p:nvPr/>
              </p:nvCxnSpPr>
              <p:spPr>
                <a:xfrm>
                  <a:off x="7501821" y="2454440"/>
                  <a:ext cx="2635250" cy="0"/>
                </a:xfrm>
                <a:prstGeom prst="line">
                  <a:avLst/>
                </a:prstGeom>
              </p:spPr>
              <p:style>
                <a:lnRef idx="2">
                  <a:schemeClr val="dk1"/>
                </a:lnRef>
                <a:fillRef idx="0">
                  <a:schemeClr val="dk1"/>
                </a:fillRef>
                <a:effectRef idx="1">
                  <a:schemeClr val="dk1"/>
                </a:effectRef>
                <a:fontRef idx="minor">
                  <a:schemeClr val="tx1"/>
                </a:fontRef>
              </p:style>
            </p:cxnSp>
            <p:sp>
              <p:nvSpPr>
                <p:cNvPr id="15" name="TextBox 4">
                  <a:extLst>
                    <a:ext uri="{FF2B5EF4-FFF2-40B4-BE49-F238E27FC236}">
                      <a16:creationId xmlns:a16="http://schemas.microsoft.com/office/drawing/2014/main" id="{00000000-0008-0000-0000-000037000000}"/>
                    </a:ext>
                  </a:extLst>
                </p:cNvPr>
                <p:cNvSpPr txBox="1"/>
                <p:nvPr/>
              </p:nvSpPr>
              <p:spPr>
                <a:xfrm>
                  <a:off x="7272761" y="2453094"/>
                  <a:ext cx="3120048" cy="345991"/>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AU" sz="700" i="1" dirty="0" err="1"/>
                    <a:t>Jumlah</a:t>
                  </a:r>
                  <a:r>
                    <a:rPr lang="en-AU" sz="700" i="1" dirty="0"/>
                    <a:t> </a:t>
                  </a:r>
                  <a:r>
                    <a:rPr lang="en-AU" sz="700" i="1" dirty="0" err="1"/>
                    <a:t>seluruh</a:t>
                  </a:r>
                  <a:r>
                    <a:rPr lang="en-AU" sz="700" i="1" dirty="0"/>
                    <a:t> </a:t>
                  </a:r>
                  <a:r>
                    <a:rPr lang="en-AU" sz="700" i="1" dirty="0" err="1"/>
                    <a:t>sarana</a:t>
                  </a:r>
                  <a:r>
                    <a:rPr lang="en-AU" sz="700" i="1" dirty="0"/>
                    <a:t> </a:t>
                  </a:r>
                  <a:r>
                    <a:rPr lang="en-AU" sz="700" i="1" dirty="0" err="1"/>
                    <a:t>milik</a:t>
                  </a:r>
                  <a:r>
                    <a:rPr lang="en-AU" sz="700" i="1" dirty="0"/>
                    <a:t> </a:t>
                  </a:r>
                  <a:r>
                    <a:rPr lang="en-AU" sz="700" i="1" dirty="0" err="1"/>
                    <a:t>negara</a:t>
                  </a:r>
                  <a:endParaRPr lang="en-AU" sz="700" i="1" dirty="0"/>
                </a:p>
              </p:txBody>
            </p:sp>
          </p:grpSp>
          <p:sp>
            <p:nvSpPr>
              <p:cNvPr id="28" name="TextBox 36">
                <a:extLst>
                  <a:ext uri="{FF2B5EF4-FFF2-40B4-BE49-F238E27FC236}">
                    <a16:creationId xmlns:a16="http://schemas.microsoft.com/office/drawing/2014/main" id="{00000000-0008-0000-0000-00003D000000}"/>
                  </a:ext>
                </a:extLst>
              </p:cNvPr>
              <p:cNvSpPr txBox="1"/>
              <p:nvPr/>
            </p:nvSpPr>
            <p:spPr>
              <a:xfrm>
                <a:off x="10922148" y="2476366"/>
                <a:ext cx="694017" cy="316516"/>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r>
                  <a:rPr lang="en-AU" sz="700" dirty="0"/>
                  <a:t>100%</a:t>
                </a:r>
              </a:p>
            </p:txBody>
          </p:sp>
          <p:sp>
            <p:nvSpPr>
              <p:cNvPr id="29" name="TextBox 35">
                <a:extLst>
                  <a:ext uri="{FF2B5EF4-FFF2-40B4-BE49-F238E27FC236}">
                    <a16:creationId xmlns:a16="http://schemas.microsoft.com/office/drawing/2014/main" id="{00000000-0008-0000-0000-00003C000000}"/>
                  </a:ext>
                </a:extLst>
              </p:cNvPr>
              <p:cNvSpPr txBox="1"/>
              <p:nvPr/>
            </p:nvSpPr>
            <p:spPr>
              <a:xfrm>
                <a:off x="10690846" y="2497243"/>
                <a:ext cx="333375" cy="28575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AU" sz="700"/>
                  <a:t>X</a:t>
                </a:r>
              </a:p>
            </p:txBody>
          </p:sp>
        </p:grpSp>
      </p:grpSp>
      <p:grpSp>
        <p:nvGrpSpPr>
          <p:cNvPr id="39" name="Group 38"/>
          <p:cNvGrpSpPr/>
          <p:nvPr/>
        </p:nvGrpSpPr>
        <p:grpSpPr>
          <a:xfrm>
            <a:off x="3233088" y="2517659"/>
            <a:ext cx="3355919" cy="321278"/>
            <a:chOff x="5268685" y="1872343"/>
            <a:chExt cx="5412318" cy="518147"/>
          </a:xfrm>
        </p:grpSpPr>
        <p:sp>
          <p:nvSpPr>
            <p:cNvPr id="40" name="TextBox 39"/>
            <p:cNvSpPr txBox="1"/>
            <p:nvPr/>
          </p:nvSpPr>
          <p:spPr>
            <a:xfrm>
              <a:off x="5268685" y="1872343"/>
              <a:ext cx="1836001" cy="496373"/>
            </a:xfrm>
            <a:prstGeom prst="rect">
              <a:avLst/>
            </a:prstGeom>
            <a:noFill/>
          </p:spPr>
          <p:txBody>
            <a:bodyPr wrap="square" rtlCol="0">
              <a:spAutoFit/>
            </a:bodyPr>
            <a:lstStyle/>
            <a:p>
              <a:pPr algn="ctr"/>
              <a:r>
                <a:rPr lang="en-US" sz="700" dirty="0" err="1"/>
                <a:t>Persentase</a:t>
              </a:r>
              <a:r>
                <a:rPr lang="en-US" sz="700" dirty="0"/>
                <a:t> </a:t>
              </a:r>
              <a:r>
                <a:rPr lang="en-US" sz="700" dirty="0" err="1"/>
                <a:t>kualitas</a:t>
              </a:r>
              <a:r>
                <a:rPr lang="en-US" sz="700" dirty="0"/>
                <a:t> </a:t>
              </a:r>
              <a:r>
                <a:rPr lang="en-US" sz="700" dirty="0" err="1"/>
                <a:t>pelaksanaan</a:t>
              </a:r>
              <a:r>
                <a:rPr lang="en-US" sz="700" dirty="0"/>
                <a:t> </a:t>
              </a:r>
              <a:r>
                <a:rPr lang="en-US" sz="700" dirty="0" err="1"/>
                <a:t>anggaran</a:t>
              </a:r>
              <a:r>
                <a:rPr lang="en-US" sz="700" dirty="0"/>
                <a:t> </a:t>
              </a:r>
            </a:p>
          </p:txBody>
        </p:sp>
        <p:sp>
          <p:nvSpPr>
            <p:cNvPr id="41" name="TextBox 40"/>
            <p:cNvSpPr txBox="1"/>
            <p:nvPr/>
          </p:nvSpPr>
          <p:spPr>
            <a:xfrm>
              <a:off x="7322419" y="1894117"/>
              <a:ext cx="1638672" cy="496373"/>
            </a:xfrm>
            <a:prstGeom prst="rect">
              <a:avLst/>
            </a:prstGeom>
            <a:noFill/>
          </p:spPr>
          <p:txBody>
            <a:bodyPr wrap="square" rtlCol="0">
              <a:spAutoFit/>
            </a:bodyPr>
            <a:lstStyle/>
            <a:p>
              <a:pPr algn="ctr"/>
              <a:r>
                <a:rPr lang="en-US" sz="700" i="1" dirty="0" err="1"/>
                <a:t>Persentase</a:t>
              </a:r>
              <a:r>
                <a:rPr lang="en-US" sz="700" i="1" dirty="0"/>
                <a:t> </a:t>
              </a:r>
              <a:r>
                <a:rPr lang="en-US" sz="700" i="1" dirty="0" err="1"/>
                <a:t>realisasi</a:t>
              </a:r>
              <a:r>
                <a:rPr lang="en-US" sz="700" i="1" dirty="0"/>
                <a:t> </a:t>
              </a:r>
              <a:r>
                <a:rPr lang="en-US" sz="700" i="1" dirty="0" err="1"/>
                <a:t>penyeraan</a:t>
              </a:r>
              <a:r>
                <a:rPr lang="en-US" sz="700" i="1" dirty="0"/>
                <a:t> </a:t>
              </a:r>
              <a:r>
                <a:rPr lang="en-US" sz="700" i="1" dirty="0" err="1"/>
                <a:t>anggaran</a:t>
              </a:r>
              <a:r>
                <a:rPr lang="en-US" sz="700" i="1" dirty="0"/>
                <a:t> </a:t>
              </a:r>
            </a:p>
          </p:txBody>
        </p:sp>
        <p:sp>
          <p:nvSpPr>
            <p:cNvPr id="42" name="TextBox 41"/>
            <p:cNvSpPr txBox="1"/>
            <p:nvPr/>
          </p:nvSpPr>
          <p:spPr>
            <a:xfrm>
              <a:off x="9042331" y="1886863"/>
              <a:ext cx="1638672" cy="496373"/>
            </a:xfrm>
            <a:prstGeom prst="rect">
              <a:avLst/>
            </a:prstGeom>
            <a:noFill/>
          </p:spPr>
          <p:txBody>
            <a:bodyPr wrap="square" rtlCol="0">
              <a:spAutoFit/>
            </a:bodyPr>
            <a:lstStyle/>
            <a:p>
              <a:pPr algn="ctr"/>
              <a:r>
                <a:rPr lang="en-US" sz="700" i="1" dirty="0" err="1"/>
                <a:t>Persentase</a:t>
              </a:r>
              <a:r>
                <a:rPr lang="en-US" sz="700" i="1" dirty="0"/>
                <a:t> </a:t>
              </a:r>
              <a:r>
                <a:rPr lang="en-US" sz="700" i="1" dirty="0" err="1"/>
                <a:t>realisasi</a:t>
              </a:r>
              <a:r>
                <a:rPr lang="en-US" sz="700" i="1" dirty="0"/>
                <a:t> </a:t>
              </a:r>
              <a:r>
                <a:rPr lang="en-US" sz="700" i="1" dirty="0" err="1"/>
                <a:t>capaian</a:t>
              </a:r>
              <a:r>
                <a:rPr lang="en-US" sz="700" i="1" dirty="0"/>
                <a:t> </a:t>
              </a:r>
              <a:r>
                <a:rPr lang="en-US" sz="700" i="1" dirty="0" err="1"/>
                <a:t>kinerja</a:t>
              </a:r>
              <a:r>
                <a:rPr lang="en-US" sz="700" i="1" dirty="0"/>
                <a:t> output </a:t>
              </a:r>
            </a:p>
          </p:txBody>
        </p:sp>
        <p:sp>
          <p:nvSpPr>
            <p:cNvPr id="43" name="TextBox 42"/>
            <p:cNvSpPr txBox="1"/>
            <p:nvPr/>
          </p:nvSpPr>
          <p:spPr>
            <a:xfrm>
              <a:off x="8773824" y="2010235"/>
              <a:ext cx="360000" cy="322642"/>
            </a:xfrm>
            <a:prstGeom prst="rect">
              <a:avLst/>
            </a:prstGeom>
            <a:noFill/>
          </p:spPr>
          <p:txBody>
            <a:bodyPr wrap="square" rtlCol="0">
              <a:spAutoFit/>
            </a:bodyPr>
            <a:lstStyle/>
            <a:p>
              <a:pPr algn="ctr"/>
              <a:r>
                <a:rPr lang="en-US" sz="700" dirty="0"/>
                <a:t>+</a:t>
              </a:r>
            </a:p>
          </p:txBody>
        </p:sp>
        <p:sp>
          <p:nvSpPr>
            <p:cNvPr id="44" name="TextBox 43"/>
            <p:cNvSpPr txBox="1"/>
            <p:nvPr/>
          </p:nvSpPr>
          <p:spPr>
            <a:xfrm>
              <a:off x="7039406" y="2017495"/>
              <a:ext cx="360000" cy="322642"/>
            </a:xfrm>
            <a:prstGeom prst="rect">
              <a:avLst/>
            </a:prstGeom>
            <a:noFill/>
          </p:spPr>
          <p:txBody>
            <a:bodyPr wrap="square" rtlCol="0">
              <a:spAutoFit/>
            </a:bodyPr>
            <a:lstStyle/>
            <a:p>
              <a:pPr algn="ctr"/>
              <a:r>
                <a:rPr lang="en-US" sz="700" dirty="0"/>
                <a:t>=</a:t>
              </a:r>
            </a:p>
          </p:txBody>
        </p:sp>
      </p:grpSp>
      <p:grpSp>
        <p:nvGrpSpPr>
          <p:cNvPr id="45" name="Group 44"/>
          <p:cNvGrpSpPr/>
          <p:nvPr/>
        </p:nvGrpSpPr>
        <p:grpSpPr>
          <a:xfrm>
            <a:off x="3233088" y="3154562"/>
            <a:ext cx="3491691" cy="417168"/>
            <a:chOff x="4943873" y="3599939"/>
            <a:chExt cx="5631286" cy="672795"/>
          </a:xfrm>
        </p:grpSpPr>
        <p:sp>
          <p:nvSpPr>
            <p:cNvPr id="46" name="TextBox 45"/>
            <p:cNvSpPr txBox="1"/>
            <p:nvPr/>
          </p:nvSpPr>
          <p:spPr>
            <a:xfrm>
              <a:off x="6885810" y="3704854"/>
              <a:ext cx="333375" cy="322642"/>
            </a:xfrm>
            <a:prstGeom prst="rect">
              <a:avLst/>
            </a:prstGeom>
            <a:noFill/>
          </p:spPr>
          <p:txBody>
            <a:bodyPr wrap="square" rtlCol="0">
              <a:spAutoFit/>
            </a:bodyPr>
            <a:lstStyle/>
            <a:p>
              <a:r>
                <a:rPr lang="en-US" sz="700" dirty="0"/>
                <a:t>=</a:t>
              </a:r>
            </a:p>
          </p:txBody>
        </p:sp>
        <p:grpSp>
          <p:nvGrpSpPr>
            <p:cNvPr id="47" name="Group 46"/>
            <p:cNvGrpSpPr/>
            <p:nvPr/>
          </p:nvGrpSpPr>
          <p:grpSpPr>
            <a:xfrm>
              <a:off x="4943873" y="3599939"/>
              <a:ext cx="5631286" cy="672795"/>
              <a:chOff x="4997927" y="2319757"/>
              <a:chExt cx="5631286" cy="672795"/>
            </a:xfrm>
          </p:grpSpPr>
          <p:grpSp>
            <p:nvGrpSpPr>
              <p:cNvPr id="48" name="Group 47"/>
              <p:cNvGrpSpPr/>
              <p:nvPr/>
            </p:nvGrpSpPr>
            <p:grpSpPr>
              <a:xfrm>
                <a:off x="4997927" y="2319757"/>
                <a:ext cx="4959292" cy="672795"/>
                <a:chOff x="5822699" y="2190949"/>
                <a:chExt cx="3747281" cy="538848"/>
              </a:xfrm>
            </p:grpSpPr>
            <p:sp>
              <p:nvSpPr>
                <p:cNvPr id="51" name="TextBox 1">
                  <a:extLst>
                    <a:ext uri="{FF2B5EF4-FFF2-40B4-BE49-F238E27FC236}">
                      <a16:creationId xmlns:a16="http://schemas.microsoft.com/office/drawing/2014/main" id="{00000000-0008-0000-0000-000034000000}"/>
                    </a:ext>
                  </a:extLst>
                </p:cNvPr>
                <p:cNvSpPr txBox="1"/>
                <p:nvPr/>
              </p:nvSpPr>
              <p:spPr>
                <a:xfrm>
                  <a:off x="5822699" y="2195065"/>
                  <a:ext cx="1632114" cy="49015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AU" sz="700" i="1" dirty="0" err="1"/>
                    <a:t>Persentase</a:t>
                  </a:r>
                  <a:r>
                    <a:rPr lang="en-AU" sz="700" i="1" dirty="0"/>
                    <a:t> </a:t>
                  </a:r>
                  <a:r>
                    <a:rPr lang="en-AU" sz="700" i="1" dirty="0" err="1"/>
                    <a:t>realisasi</a:t>
                  </a:r>
                  <a:r>
                    <a:rPr lang="en-AU" sz="700" i="1" dirty="0"/>
                    <a:t> </a:t>
                  </a:r>
                  <a:r>
                    <a:rPr lang="en-AU" sz="700" i="1" dirty="0" err="1"/>
                    <a:t>penyeraan</a:t>
                  </a:r>
                  <a:r>
                    <a:rPr lang="en-AU" sz="700" i="1" dirty="0"/>
                    <a:t> </a:t>
                  </a:r>
                  <a:r>
                    <a:rPr lang="en-AU" sz="700" i="1" dirty="0" err="1"/>
                    <a:t>anggaran</a:t>
                  </a:r>
                  <a:r>
                    <a:rPr lang="en-AU" sz="700" i="1" dirty="0"/>
                    <a:t> </a:t>
                  </a:r>
                </a:p>
              </p:txBody>
            </p:sp>
            <p:sp>
              <p:nvSpPr>
                <p:cNvPr id="52" name="TextBox 2">
                  <a:extLst>
                    <a:ext uri="{FF2B5EF4-FFF2-40B4-BE49-F238E27FC236}">
                      <a16:creationId xmlns:a16="http://schemas.microsoft.com/office/drawing/2014/main" id="{00000000-0008-0000-0000-000035000000}"/>
                    </a:ext>
                  </a:extLst>
                </p:cNvPr>
                <p:cNvSpPr txBox="1"/>
                <p:nvPr/>
              </p:nvSpPr>
              <p:spPr>
                <a:xfrm>
                  <a:off x="7457415" y="2190949"/>
                  <a:ext cx="1849730" cy="288326"/>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fi-FI" sz="700" i="1" dirty="0"/>
                    <a:t>Realisasi penyerapan anggaran</a:t>
                  </a:r>
                  <a:endParaRPr lang="id-ID" sz="700" i="1" dirty="0"/>
                </a:p>
              </p:txBody>
            </p:sp>
            <p:cxnSp>
              <p:nvCxnSpPr>
                <p:cNvPr id="53" name="Straight Connector 52">
                  <a:extLst>
                    <a:ext uri="{FF2B5EF4-FFF2-40B4-BE49-F238E27FC236}">
                      <a16:creationId xmlns:a16="http://schemas.microsoft.com/office/drawing/2014/main" id="{00000000-0008-0000-0000-000036000000}"/>
                    </a:ext>
                  </a:extLst>
                </p:cNvPr>
                <p:cNvCxnSpPr/>
                <p:nvPr/>
              </p:nvCxnSpPr>
              <p:spPr>
                <a:xfrm>
                  <a:off x="7501821" y="2454440"/>
                  <a:ext cx="1876932" cy="0"/>
                </a:xfrm>
                <a:prstGeom prst="line">
                  <a:avLst/>
                </a:prstGeom>
              </p:spPr>
              <p:style>
                <a:lnRef idx="2">
                  <a:schemeClr val="dk1"/>
                </a:lnRef>
                <a:fillRef idx="0">
                  <a:schemeClr val="dk1"/>
                </a:fillRef>
                <a:effectRef idx="1">
                  <a:schemeClr val="dk1"/>
                </a:effectRef>
                <a:fontRef idx="minor">
                  <a:schemeClr val="tx1"/>
                </a:fontRef>
              </p:style>
            </p:cxnSp>
            <p:sp>
              <p:nvSpPr>
                <p:cNvPr id="54" name="TextBox 4">
                  <a:extLst>
                    <a:ext uri="{FF2B5EF4-FFF2-40B4-BE49-F238E27FC236}">
                      <a16:creationId xmlns:a16="http://schemas.microsoft.com/office/drawing/2014/main" id="{00000000-0008-0000-0000-000037000000}"/>
                    </a:ext>
                  </a:extLst>
                </p:cNvPr>
                <p:cNvSpPr txBox="1"/>
                <p:nvPr/>
              </p:nvSpPr>
              <p:spPr>
                <a:xfrm>
                  <a:off x="7448233" y="2441469"/>
                  <a:ext cx="2121747" cy="288328"/>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fi-FI" sz="700" i="1" dirty="0"/>
                    <a:t>Keseluruhan anggaran tahun berjalan</a:t>
                  </a:r>
                  <a:endParaRPr lang="en-AU" sz="700" i="1" dirty="0"/>
                </a:p>
              </p:txBody>
            </p:sp>
          </p:grpSp>
          <p:sp>
            <p:nvSpPr>
              <p:cNvPr id="49" name="TextBox 36">
                <a:extLst>
                  <a:ext uri="{FF2B5EF4-FFF2-40B4-BE49-F238E27FC236}">
                    <a16:creationId xmlns:a16="http://schemas.microsoft.com/office/drawing/2014/main" id="{00000000-0008-0000-0000-00003D000000}"/>
                  </a:ext>
                </a:extLst>
              </p:cNvPr>
              <p:cNvSpPr txBox="1"/>
              <p:nvPr/>
            </p:nvSpPr>
            <p:spPr>
              <a:xfrm>
                <a:off x="9935196" y="2476366"/>
                <a:ext cx="694017" cy="316516"/>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r>
                  <a:rPr lang="en-AU" sz="700" dirty="0"/>
                  <a:t>100%</a:t>
                </a:r>
              </a:p>
            </p:txBody>
          </p:sp>
          <p:sp>
            <p:nvSpPr>
              <p:cNvPr id="50" name="TextBox 35">
                <a:extLst>
                  <a:ext uri="{FF2B5EF4-FFF2-40B4-BE49-F238E27FC236}">
                    <a16:creationId xmlns:a16="http://schemas.microsoft.com/office/drawing/2014/main" id="{00000000-0008-0000-0000-00003C000000}"/>
                  </a:ext>
                </a:extLst>
              </p:cNvPr>
              <p:cNvSpPr txBox="1"/>
              <p:nvPr/>
            </p:nvSpPr>
            <p:spPr>
              <a:xfrm>
                <a:off x="9703894" y="2497243"/>
                <a:ext cx="333375" cy="28575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AU" sz="700" dirty="0"/>
                  <a:t>X</a:t>
                </a:r>
              </a:p>
            </p:txBody>
          </p:sp>
        </p:grpSp>
      </p:grpSp>
      <p:grpSp>
        <p:nvGrpSpPr>
          <p:cNvPr id="55" name="Group 54"/>
          <p:cNvGrpSpPr/>
          <p:nvPr/>
        </p:nvGrpSpPr>
        <p:grpSpPr>
          <a:xfrm>
            <a:off x="3233088" y="3765583"/>
            <a:ext cx="3491691" cy="417168"/>
            <a:chOff x="4943873" y="3599939"/>
            <a:chExt cx="5631286" cy="672795"/>
          </a:xfrm>
        </p:grpSpPr>
        <p:sp>
          <p:nvSpPr>
            <p:cNvPr id="56" name="TextBox 55"/>
            <p:cNvSpPr txBox="1"/>
            <p:nvPr/>
          </p:nvSpPr>
          <p:spPr>
            <a:xfrm>
              <a:off x="6885810" y="3704854"/>
              <a:ext cx="333375" cy="322642"/>
            </a:xfrm>
            <a:prstGeom prst="rect">
              <a:avLst/>
            </a:prstGeom>
            <a:noFill/>
          </p:spPr>
          <p:txBody>
            <a:bodyPr wrap="square" rtlCol="0">
              <a:spAutoFit/>
            </a:bodyPr>
            <a:lstStyle/>
            <a:p>
              <a:r>
                <a:rPr lang="en-US" sz="700" dirty="0"/>
                <a:t>=</a:t>
              </a:r>
            </a:p>
          </p:txBody>
        </p:sp>
        <p:grpSp>
          <p:nvGrpSpPr>
            <p:cNvPr id="57" name="Group 56"/>
            <p:cNvGrpSpPr/>
            <p:nvPr/>
          </p:nvGrpSpPr>
          <p:grpSpPr>
            <a:xfrm>
              <a:off x="4943873" y="3599939"/>
              <a:ext cx="5631286" cy="672795"/>
              <a:chOff x="4997927" y="2319757"/>
              <a:chExt cx="5631286" cy="672795"/>
            </a:xfrm>
          </p:grpSpPr>
          <p:grpSp>
            <p:nvGrpSpPr>
              <p:cNvPr id="58" name="Group 57"/>
              <p:cNvGrpSpPr/>
              <p:nvPr/>
            </p:nvGrpSpPr>
            <p:grpSpPr>
              <a:xfrm>
                <a:off x="4997927" y="2319757"/>
                <a:ext cx="4959292" cy="672795"/>
                <a:chOff x="5822699" y="2190949"/>
                <a:chExt cx="3747281" cy="538848"/>
              </a:xfrm>
            </p:grpSpPr>
            <p:sp>
              <p:nvSpPr>
                <p:cNvPr id="61" name="TextBox 1">
                  <a:extLst>
                    <a:ext uri="{FF2B5EF4-FFF2-40B4-BE49-F238E27FC236}">
                      <a16:creationId xmlns:a16="http://schemas.microsoft.com/office/drawing/2014/main" id="{00000000-0008-0000-0000-000034000000}"/>
                    </a:ext>
                  </a:extLst>
                </p:cNvPr>
                <p:cNvSpPr txBox="1"/>
                <p:nvPr/>
              </p:nvSpPr>
              <p:spPr>
                <a:xfrm>
                  <a:off x="5822699" y="2195065"/>
                  <a:ext cx="1632114" cy="49015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AU" sz="700" i="1" dirty="0" err="1"/>
                    <a:t>Persentase</a:t>
                  </a:r>
                  <a:r>
                    <a:rPr lang="en-AU" sz="700" i="1" dirty="0"/>
                    <a:t> </a:t>
                  </a:r>
                  <a:r>
                    <a:rPr lang="en-AU" sz="700" i="1" dirty="0" err="1"/>
                    <a:t>realisasi</a:t>
                  </a:r>
                  <a:r>
                    <a:rPr lang="en-AU" sz="700" i="1" dirty="0"/>
                    <a:t> </a:t>
                  </a:r>
                  <a:r>
                    <a:rPr lang="en-AU" sz="700" i="1" dirty="0" err="1"/>
                    <a:t>capaian</a:t>
                  </a:r>
                  <a:r>
                    <a:rPr lang="en-AU" sz="700" i="1" dirty="0"/>
                    <a:t> </a:t>
                  </a:r>
                  <a:r>
                    <a:rPr lang="en-AU" sz="700" i="1" dirty="0" err="1"/>
                    <a:t>kinerja</a:t>
                  </a:r>
                  <a:r>
                    <a:rPr lang="en-AU" sz="700" i="1" dirty="0"/>
                    <a:t> output </a:t>
                  </a:r>
                </a:p>
              </p:txBody>
            </p:sp>
            <p:sp>
              <p:nvSpPr>
                <p:cNvPr id="62" name="TextBox 2">
                  <a:extLst>
                    <a:ext uri="{FF2B5EF4-FFF2-40B4-BE49-F238E27FC236}">
                      <a16:creationId xmlns:a16="http://schemas.microsoft.com/office/drawing/2014/main" id="{00000000-0008-0000-0000-000035000000}"/>
                    </a:ext>
                  </a:extLst>
                </p:cNvPr>
                <p:cNvSpPr txBox="1"/>
                <p:nvPr/>
              </p:nvSpPr>
              <p:spPr>
                <a:xfrm>
                  <a:off x="7457415" y="2190949"/>
                  <a:ext cx="1849730" cy="288326"/>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fi-FI" sz="700" i="1" dirty="0"/>
                    <a:t>Realisasi capaian kinerja output</a:t>
                  </a:r>
                  <a:endParaRPr lang="id-ID" sz="700" i="1" dirty="0"/>
                </a:p>
              </p:txBody>
            </p:sp>
            <p:cxnSp>
              <p:nvCxnSpPr>
                <p:cNvPr id="63" name="Straight Connector 62">
                  <a:extLst>
                    <a:ext uri="{FF2B5EF4-FFF2-40B4-BE49-F238E27FC236}">
                      <a16:creationId xmlns:a16="http://schemas.microsoft.com/office/drawing/2014/main" id="{00000000-0008-0000-0000-000036000000}"/>
                    </a:ext>
                  </a:extLst>
                </p:cNvPr>
                <p:cNvCxnSpPr/>
                <p:nvPr/>
              </p:nvCxnSpPr>
              <p:spPr>
                <a:xfrm>
                  <a:off x="7501821" y="2454440"/>
                  <a:ext cx="1876932" cy="0"/>
                </a:xfrm>
                <a:prstGeom prst="line">
                  <a:avLst/>
                </a:prstGeom>
              </p:spPr>
              <p:style>
                <a:lnRef idx="2">
                  <a:schemeClr val="dk1"/>
                </a:lnRef>
                <a:fillRef idx="0">
                  <a:schemeClr val="dk1"/>
                </a:fillRef>
                <a:effectRef idx="1">
                  <a:schemeClr val="dk1"/>
                </a:effectRef>
                <a:fontRef idx="minor">
                  <a:schemeClr val="tx1"/>
                </a:fontRef>
              </p:style>
            </p:cxnSp>
            <p:sp>
              <p:nvSpPr>
                <p:cNvPr id="64" name="TextBox 4">
                  <a:extLst>
                    <a:ext uri="{FF2B5EF4-FFF2-40B4-BE49-F238E27FC236}">
                      <a16:creationId xmlns:a16="http://schemas.microsoft.com/office/drawing/2014/main" id="{00000000-0008-0000-0000-000037000000}"/>
                    </a:ext>
                  </a:extLst>
                </p:cNvPr>
                <p:cNvSpPr txBox="1"/>
                <p:nvPr/>
              </p:nvSpPr>
              <p:spPr>
                <a:xfrm>
                  <a:off x="7448233" y="2441469"/>
                  <a:ext cx="2121747" cy="288328"/>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fi-FI" sz="700" i="1" dirty="0"/>
                    <a:t>Target kinerja output tahun berjalan</a:t>
                  </a:r>
                  <a:endParaRPr lang="en-AU" sz="700" i="1" dirty="0"/>
                </a:p>
              </p:txBody>
            </p:sp>
          </p:grpSp>
          <p:sp>
            <p:nvSpPr>
              <p:cNvPr id="59" name="TextBox 36">
                <a:extLst>
                  <a:ext uri="{FF2B5EF4-FFF2-40B4-BE49-F238E27FC236}">
                    <a16:creationId xmlns:a16="http://schemas.microsoft.com/office/drawing/2014/main" id="{00000000-0008-0000-0000-00003D000000}"/>
                  </a:ext>
                </a:extLst>
              </p:cNvPr>
              <p:cNvSpPr txBox="1"/>
              <p:nvPr/>
            </p:nvSpPr>
            <p:spPr>
              <a:xfrm>
                <a:off x="9935196" y="2476366"/>
                <a:ext cx="694017" cy="316516"/>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r>
                  <a:rPr lang="en-AU" sz="700" dirty="0"/>
                  <a:t>100%</a:t>
                </a:r>
              </a:p>
            </p:txBody>
          </p:sp>
          <p:sp>
            <p:nvSpPr>
              <p:cNvPr id="60" name="TextBox 35">
                <a:extLst>
                  <a:ext uri="{FF2B5EF4-FFF2-40B4-BE49-F238E27FC236}">
                    <a16:creationId xmlns:a16="http://schemas.microsoft.com/office/drawing/2014/main" id="{00000000-0008-0000-0000-00003C000000}"/>
                  </a:ext>
                </a:extLst>
              </p:cNvPr>
              <p:cNvSpPr txBox="1"/>
              <p:nvPr/>
            </p:nvSpPr>
            <p:spPr>
              <a:xfrm>
                <a:off x="9703894" y="2497243"/>
                <a:ext cx="333375" cy="28575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AU" sz="700" dirty="0"/>
                  <a:t>X</a:t>
                </a:r>
              </a:p>
            </p:txBody>
          </p:sp>
        </p:grpSp>
      </p:grpSp>
      <p:sp>
        <p:nvSpPr>
          <p:cNvPr id="65" name="Title 1">
            <a:extLst>
              <a:ext uri="{FF2B5EF4-FFF2-40B4-BE49-F238E27FC236}">
                <a16:creationId xmlns:a16="http://schemas.microsoft.com/office/drawing/2014/main" id="{AEE81727-DFE5-4F43-96A8-4C02A2889A09}"/>
              </a:ext>
            </a:extLst>
          </p:cNvPr>
          <p:cNvSpPr txBox="1">
            <a:spLocks/>
          </p:cNvSpPr>
          <p:nvPr/>
        </p:nvSpPr>
        <p:spPr>
          <a:xfrm>
            <a:off x="163039" y="311720"/>
            <a:ext cx="7396636" cy="338554"/>
          </a:xfrm>
          <a:prstGeom prst="rect">
            <a:avLst/>
          </a:prstGeom>
        </p:spPr>
        <p:txBody>
          <a:bodyPr wrap="square" anchor="ctr">
            <a:spAutoFit/>
          </a:bodyPr>
          <a:lstStyle>
            <a:defPPr>
              <a:defRPr lang="en-US"/>
            </a:defPPr>
            <a:lvl1pPr defTabSz="914377">
              <a:defRPr b="1">
                <a:solidFill>
                  <a:prstClr val="black"/>
                </a:solidFill>
                <a:latin typeface="Arial" panose="020B0604020202020204" pitchFamily="34" charset="0"/>
                <a:ea typeface="Times New Roman" panose="02020603050405020304" pitchFamily="18" charset="0"/>
              </a:defRPr>
            </a:lvl1pPr>
          </a:lstStyle>
          <a:p>
            <a:pPr lvl="0"/>
            <a:r>
              <a:rPr lang="id-ID" sz="1600" dirty="0"/>
              <a:t>Lanjutan... (</a:t>
            </a:r>
            <a:r>
              <a:rPr lang="en-US" sz="1600" dirty="0"/>
              <a:t>KAMUS INDIKATOR KINERJA </a:t>
            </a:r>
            <a:r>
              <a:rPr lang="id-ID" sz="1600" dirty="0"/>
              <a:t>KEGIATAN BALAI PERAWATAN)</a:t>
            </a:r>
            <a:endParaRPr lang="en-ID" sz="1600" dirty="0"/>
          </a:p>
        </p:txBody>
      </p:sp>
      <p:sp>
        <p:nvSpPr>
          <p:cNvPr id="66" name="Slide Number Placeholder 2">
            <a:extLst>
              <a:ext uri="{FF2B5EF4-FFF2-40B4-BE49-F238E27FC236}">
                <a16:creationId xmlns:a16="http://schemas.microsoft.com/office/drawing/2014/main" id="{0865C52B-8BAA-4A88-8077-691EA7E2A26C}"/>
              </a:ext>
            </a:extLst>
          </p:cNvPr>
          <p:cNvSpPr>
            <a:spLocks noGrp="1"/>
          </p:cNvSpPr>
          <p:nvPr/>
        </p:nvSpPr>
        <p:spPr>
          <a:xfrm>
            <a:off x="7113276" y="5006975"/>
            <a:ext cx="446405" cy="251460"/>
          </a:xfrm>
          <a:prstGeom prst="rect">
            <a:avLst/>
          </a:prstGeom>
          <a:solidFill>
            <a:srgbClr val="F9BE19"/>
          </a:solidFill>
        </p:spPr>
        <p:txBody>
          <a:bodyPr vert="horz" lIns="91365" tIns="45684" rIns="91365" bIns="45684"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32">
              <a:defRPr/>
            </a:pPr>
            <a:fld id="{05502A5B-6024-440D-A5A9-5A109256076E}" type="slidenum">
              <a:rPr lang="en-US" b="1">
                <a:solidFill>
                  <a:schemeClr val="tx1"/>
                </a:solidFill>
                <a:latin typeface="Calibri" panose="020F0502020204030204"/>
              </a:rPr>
              <a:pPr defTabSz="913632">
                <a:defRPr/>
              </a:pPr>
              <a:t>60</a:t>
            </a:fld>
            <a:endParaRPr lang="en-US" b="1">
              <a:solidFill>
                <a:schemeClr val="tx1"/>
              </a:solidFill>
              <a:latin typeface="Calibri" panose="020F0502020204030204"/>
            </a:endParaRPr>
          </a:p>
        </p:txBody>
      </p:sp>
    </p:spTree>
    <p:extLst>
      <p:ext uri="{BB962C8B-B14F-4D97-AF65-F5344CB8AC3E}">
        <p14:creationId xmlns:p14="http://schemas.microsoft.com/office/powerpoint/2010/main" val="1657965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652064133"/>
              </p:ext>
            </p:extLst>
          </p:nvPr>
        </p:nvGraphicFramePr>
        <p:xfrm>
          <a:off x="284604" y="1074242"/>
          <a:ext cx="6940069" cy="3235428"/>
        </p:xfrm>
        <a:graphic>
          <a:graphicData uri="http://schemas.openxmlformats.org/drawingml/2006/table">
            <a:tbl>
              <a:tblPr firstRow="1" firstCol="1" bandRow="1">
                <a:tableStyleId>{85BE263C-DBD7-4A20-BB59-AAB30ACAA65A}</a:tableStyleId>
              </a:tblPr>
              <a:tblGrid>
                <a:gridCol w="332794">
                  <a:extLst>
                    <a:ext uri="{9D8B030D-6E8A-4147-A177-3AD203B41FA5}">
                      <a16:colId xmlns:a16="http://schemas.microsoft.com/office/drawing/2014/main" val="20000"/>
                    </a:ext>
                  </a:extLst>
                </a:gridCol>
                <a:gridCol w="1138416">
                  <a:extLst>
                    <a:ext uri="{9D8B030D-6E8A-4147-A177-3AD203B41FA5}">
                      <a16:colId xmlns:a16="http://schemas.microsoft.com/office/drawing/2014/main" val="20001"/>
                    </a:ext>
                  </a:extLst>
                </a:gridCol>
                <a:gridCol w="1361634">
                  <a:extLst>
                    <a:ext uri="{9D8B030D-6E8A-4147-A177-3AD203B41FA5}">
                      <a16:colId xmlns:a16="http://schemas.microsoft.com/office/drawing/2014/main" val="20002"/>
                    </a:ext>
                  </a:extLst>
                </a:gridCol>
                <a:gridCol w="4107225">
                  <a:extLst>
                    <a:ext uri="{9D8B030D-6E8A-4147-A177-3AD203B41FA5}">
                      <a16:colId xmlns:a16="http://schemas.microsoft.com/office/drawing/2014/main" val="20003"/>
                    </a:ext>
                  </a:extLst>
                </a:gridCol>
              </a:tblGrid>
              <a:tr h="276834">
                <a:tc>
                  <a:txBody>
                    <a:bodyPr/>
                    <a:lstStyle/>
                    <a:p>
                      <a:pPr algn="ctr">
                        <a:lnSpc>
                          <a:spcPct val="107000"/>
                        </a:lnSpc>
                        <a:spcAft>
                          <a:spcPts val="0"/>
                        </a:spcAft>
                      </a:pPr>
                      <a:r>
                        <a:rPr lang="en-ID" sz="800" dirty="0">
                          <a:effectLst/>
                          <a:latin typeface="+mn-lt"/>
                        </a:rPr>
                        <a:t>NO</a:t>
                      </a:r>
                      <a:endParaRPr lang="en-US" sz="800" dirty="0">
                        <a:effectLst/>
                        <a:latin typeface="+mn-lt"/>
                        <a:ea typeface="Calibri"/>
                        <a:cs typeface="Times New Roman"/>
                      </a:endParaRPr>
                    </a:p>
                  </a:txBody>
                  <a:tcPr marL="25227" marR="252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lnSpc>
                          <a:spcPct val="107000"/>
                        </a:lnSpc>
                        <a:spcAft>
                          <a:spcPts val="0"/>
                        </a:spcAft>
                      </a:pPr>
                      <a:r>
                        <a:rPr lang="en-ID" sz="800" dirty="0">
                          <a:effectLst/>
                          <a:latin typeface="+mn-lt"/>
                        </a:rPr>
                        <a:t>SASARAN KEGIATAN</a:t>
                      </a:r>
                      <a:endParaRPr lang="en-US" sz="800" dirty="0">
                        <a:effectLst/>
                        <a:latin typeface="+mn-lt"/>
                        <a:ea typeface="Calibri"/>
                        <a:cs typeface="Times New Roman"/>
                      </a:endParaRPr>
                    </a:p>
                  </a:txBody>
                  <a:tcPr marL="25227" marR="252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lnSpc>
                          <a:spcPct val="107000"/>
                        </a:lnSpc>
                        <a:spcAft>
                          <a:spcPts val="0"/>
                        </a:spcAft>
                      </a:pPr>
                      <a:r>
                        <a:rPr lang="en-ID" sz="800" dirty="0">
                          <a:effectLst/>
                          <a:latin typeface="+mn-lt"/>
                        </a:rPr>
                        <a:t>INDIKATOR </a:t>
                      </a:r>
                    </a:p>
                    <a:p>
                      <a:pPr algn="ctr">
                        <a:lnSpc>
                          <a:spcPct val="107000"/>
                        </a:lnSpc>
                        <a:spcAft>
                          <a:spcPts val="0"/>
                        </a:spcAft>
                      </a:pPr>
                      <a:r>
                        <a:rPr lang="en-ID" sz="800" dirty="0">
                          <a:effectLst/>
                          <a:latin typeface="+mn-lt"/>
                        </a:rPr>
                        <a:t>KINERJA KEGIATAN</a:t>
                      </a:r>
                      <a:endParaRPr lang="en-US" sz="800" dirty="0">
                        <a:effectLst/>
                        <a:latin typeface="+mn-lt"/>
                        <a:ea typeface="Calibri"/>
                        <a:cs typeface="Times New Roman"/>
                      </a:endParaRPr>
                    </a:p>
                  </a:txBody>
                  <a:tcPr marL="25227" marR="252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lnSpc>
                          <a:spcPct val="107000"/>
                        </a:lnSpc>
                        <a:spcAft>
                          <a:spcPts val="0"/>
                        </a:spcAft>
                      </a:pPr>
                      <a:r>
                        <a:rPr lang="en-ID" sz="800" dirty="0">
                          <a:effectLst/>
                          <a:latin typeface="+mn-lt"/>
                        </a:rPr>
                        <a:t>TATA CARA PERHITUNGAN</a:t>
                      </a:r>
                      <a:endParaRPr lang="en-US" sz="800" dirty="0">
                        <a:effectLst/>
                        <a:latin typeface="+mn-lt"/>
                        <a:ea typeface="Calibri"/>
                        <a:cs typeface="Times New Roman"/>
                      </a:endParaRPr>
                    </a:p>
                  </a:txBody>
                  <a:tcPr marL="25227" marR="252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1166001">
                <a:tc rowSpan="3">
                  <a:txBody>
                    <a:bodyPr/>
                    <a:lstStyle/>
                    <a:p>
                      <a:pPr algn="ctr">
                        <a:lnSpc>
                          <a:spcPct val="115000"/>
                        </a:lnSpc>
                        <a:spcAft>
                          <a:spcPts val="0"/>
                        </a:spcAft>
                        <a:tabLst>
                          <a:tab pos="4229100" algn="l"/>
                          <a:tab pos="4457700" algn="l"/>
                        </a:tabLst>
                      </a:pPr>
                      <a:r>
                        <a:rPr lang="en-ID" sz="800" b="0" dirty="0">
                          <a:solidFill>
                            <a:schemeClr val="tx1"/>
                          </a:solidFill>
                          <a:effectLst/>
                          <a:latin typeface="+mn-lt"/>
                        </a:rPr>
                        <a:t>1.</a:t>
                      </a:r>
                      <a:endParaRPr lang="en-US" sz="800" b="0" dirty="0">
                        <a:solidFill>
                          <a:schemeClr val="tx1"/>
                        </a:solidFill>
                        <a:effectLst/>
                        <a:latin typeface="+mn-lt"/>
                        <a:ea typeface="Calibri"/>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3">
                  <a:txBody>
                    <a:bodyPr/>
                    <a:lstStyle/>
                    <a:p>
                      <a:pPr algn="l">
                        <a:lnSpc>
                          <a:spcPct val="107000"/>
                        </a:lnSpc>
                        <a:spcAft>
                          <a:spcPts val="0"/>
                        </a:spcAft>
                      </a:pPr>
                      <a:r>
                        <a:rPr lang="sv-SE" sz="800" b="0" dirty="0">
                          <a:solidFill>
                            <a:schemeClr val="tx1"/>
                          </a:solidFill>
                          <a:effectLst/>
                          <a:latin typeface="+mn-lt"/>
                        </a:rPr>
                        <a:t>Meningkatnya KINERJA PELAYANAN sarana dan prasarana transportasi Kereta Api Ringan di wilayah Balai Pengelola Kereta Api Ringan Sumatera Selatan</a:t>
                      </a:r>
                      <a:endParaRPr lang="en-US" sz="800" b="0" dirty="0">
                        <a:solidFill>
                          <a:schemeClr val="tx1"/>
                        </a:solidFill>
                        <a:effectLst/>
                        <a:latin typeface="+mn-lt"/>
                        <a:ea typeface="Calibri"/>
                        <a:cs typeface="Times New Roman"/>
                      </a:endParaRPr>
                    </a:p>
                  </a:txBody>
                  <a:tcPr marL="42523" marR="4252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algn="ctr">
                        <a:lnSpc>
                          <a:spcPct val="115000"/>
                        </a:lnSpc>
                      </a:pPr>
                      <a:r>
                        <a:rPr lang="fi-FI" sz="800" b="0" dirty="0">
                          <a:solidFill>
                            <a:schemeClr val="tx1"/>
                          </a:solidFill>
                          <a:effectLst/>
                          <a:latin typeface="+mn-lt"/>
                        </a:rPr>
                        <a:t>Pemenuhan Target Angkutan Kereta Api Ringan Sumatera Selatan </a:t>
                      </a:r>
                      <a:endParaRPr lang="en-US" sz="800" b="0" dirty="0">
                        <a:solidFill>
                          <a:schemeClr val="tx1"/>
                        </a:solidFill>
                        <a:effectLst/>
                        <a:latin typeface="+mn-lt"/>
                        <a:ea typeface="Times New Roman"/>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15000"/>
                        </a:lnSpc>
                        <a:spcAft>
                          <a:spcPts val="0"/>
                        </a:spcAft>
                      </a:pPr>
                      <a:r>
                        <a:rPr lang="en-US" sz="800" b="0" dirty="0" err="1">
                          <a:solidFill>
                            <a:schemeClr val="tx1"/>
                          </a:solidFill>
                          <a:effectLst/>
                          <a:latin typeface="+mn-lt"/>
                        </a:rPr>
                        <a:t>Pemenuhan</a:t>
                      </a:r>
                      <a:r>
                        <a:rPr lang="en-US" sz="800" b="0" dirty="0">
                          <a:solidFill>
                            <a:schemeClr val="tx1"/>
                          </a:solidFill>
                          <a:effectLst/>
                          <a:latin typeface="+mn-lt"/>
                        </a:rPr>
                        <a:t> target </a:t>
                      </a:r>
                      <a:r>
                        <a:rPr lang="en-US" sz="800" b="0" dirty="0" err="1">
                          <a:solidFill>
                            <a:schemeClr val="tx1"/>
                          </a:solidFill>
                          <a:effectLst/>
                          <a:latin typeface="+mn-lt"/>
                        </a:rPr>
                        <a:t>angkutan</a:t>
                      </a:r>
                      <a:r>
                        <a:rPr lang="en-US" sz="800" b="0" dirty="0">
                          <a:solidFill>
                            <a:schemeClr val="tx1"/>
                          </a:solidFill>
                          <a:effectLst/>
                          <a:latin typeface="+mn-lt"/>
                        </a:rPr>
                        <a:t> </a:t>
                      </a:r>
                      <a:r>
                        <a:rPr lang="en-US" sz="800" b="0" dirty="0" err="1">
                          <a:solidFill>
                            <a:schemeClr val="tx1"/>
                          </a:solidFill>
                          <a:effectLst/>
                          <a:latin typeface="+mn-lt"/>
                        </a:rPr>
                        <a:t>penumpang</a:t>
                      </a:r>
                      <a:r>
                        <a:rPr lang="en-US" sz="800" b="0" dirty="0">
                          <a:solidFill>
                            <a:schemeClr val="tx1"/>
                          </a:solidFill>
                          <a:effectLst/>
                          <a:latin typeface="+mn-lt"/>
                        </a:rPr>
                        <a:t> </a:t>
                      </a:r>
                      <a:r>
                        <a:rPr lang="en-US" sz="800" b="0" dirty="0" err="1">
                          <a:solidFill>
                            <a:schemeClr val="tx1"/>
                          </a:solidFill>
                          <a:effectLst/>
                          <a:latin typeface="+mn-lt"/>
                        </a:rPr>
                        <a:t>Kereta</a:t>
                      </a:r>
                      <a:r>
                        <a:rPr lang="en-US" sz="800" b="0" dirty="0">
                          <a:solidFill>
                            <a:schemeClr val="tx1"/>
                          </a:solidFill>
                          <a:effectLst/>
                          <a:latin typeface="+mn-lt"/>
                        </a:rPr>
                        <a:t> </a:t>
                      </a:r>
                      <a:r>
                        <a:rPr lang="en-US" sz="800" b="0" dirty="0" err="1">
                          <a:solidFill>
                            <a:schemeClr val="tx1"/>
                          </a:solidFill>
                          <a:effectLst/>
                          <a:latin typeface="+mn-lt"/>
                        </a:rPr>
                        <a:t>Api</a:t>
                      </a:r>
                      <a:r>
                        <a:rPr lang="en-US" sz="800" b="0" dirty="0">
                          <a:solidFill>
                            <a:schemeClr val="tx1"/>
                          </a:solidFill>
                          <a:effectLst/>
                          <a:latin typeface="+mn-lt"/>
                        </a:rPr>
                        <a:t> </a:t>
                      </a:r>
                      <a:r>
                        <a:rPr lang="en-US" sz="800" b="0" dirty="0" err="1">
                          <a:solidFill>
                            <a:schemeClr val="tx1"/>
                          </a:solidFill>
                          <a:effectLst/>
                          <a:latin typeface="+mn-lt"/>
                        </a:rPr>
                        <a:t>Ringan</a:t>
                      </a:r>
                      <a:r>
                        <a:rPr lang="en-US" sz="800" b="0" dirty="0">
                          <a:solidFill>
                            <a:schemeClr val="tx1"/>
                          </a:solidFill>
                          <a:effectLst/>
                          <a:latin typeface="+mn-lt"/>
                        </a:rPr>
                        <a:t> Sumatera Selatan </a:t>
                      </a:r>
                      <a:r>
                        <a:rPr lang="en-US" sz="800" b="0" dirty="0" err="1">
                          <a:solidFill>
                            <a:schemeClr val="tx1"/>
                          </a:solidFill>
                          <a:effectLst/>
                          <a:latin typeface="+mn-lt"/>
                        </a:rPr>
                        <a:t>diperoleh</a:t>
                      </a:r>
                      <a:r>
                        <a:rPr lang="en-US" sz="800" b="0" dirty="0">
                          <a:solidFill>
                            <a:schemeClr val="tx1"/>
                          </a:solidFill>
                          <a:effectLst/>
                          <a:latin typeface="+mn-lt"/>
                        </a:rPr>
                        <a:t> </a:t>
                      </a:r>
                      <a:r>
                        <a:rPr lang="en-US" sz="800" b="0" dirty="0" err="1">
                          <a:solidFill>
                            <a:schemeClr val="tx1"/>
                          </a:solidFill>
                          <a:effectLst/>
                          <a:latin typeface="+mn-lt"/>
                        </a:rPr>
                        <a:t>dari</a:t>
                      </a:r>
                      <a:r>
                        <a:rPr lang="en-US" sz="800" b="0" dirty="0">
                          <a:solidFill>
                            <a:schemeClr val="tx1"/>
                          </a:solidFill>
                          <a:effectLst/>
                          <a:latin typeface="+mn-lt"/>
                        </a:rPr>
                        <a:t> </a:t>
                      </a:r>
                      <a:r>
                        <a:rPr lang="en-US" sz="800" b="0" dirty="0" err="1">
                          <a:solidFill>
                            <a:schemeClr val="tx1"/>
                          </a:solidFill>
                          <a:effectLst/>
                          <a:latin typeface="+mn-lt"/>
                        </a:rPr>
                        <a:t>perbandingan</a:t>
                      </a:r>
                      <a:r>
                        <a:rPr lang="en-US" sz="800" b="0" dirty="0">
                          <a:solidFill>
                            <a:schemeClr val="tx1"/>
                          </a:solidFill>
                          <a:effectLst/>
                          <a:latin typeface="+mn-lt"/>
                        </a:rPr>
                        <a:t> </a:t>
                      </a:r>
                      <a:r>
                        <a:rPr lang="en-US" sz="800" b="0" dirty="0" err="1">
                          <a:solidFill>
                            <a:schemeClr val="tx1"/>
                          </a:solidFill>
                          <a:effectLst/>
                          <a:latin typeface="+mn-lt"/>
                        </a:rPr>
                        <a:t>antara</a:t>
                      </a:r>
                      <a:r>
                        <a:rPr lang="en-US" sz="800" b="0" dirty="0">
                          <a:solidFill>
                            <a:schemeClr val="tx1"/>
                          </a:solidFill>
                          <a:effectLst/>
                          <a:latin typeface="+mn-lt"/>
                        </a:rPr>
                        <a:t> </a:t>
                      </a:r>
                      <a:r>
                        <a:rPr lang="en-US" sz="800" b="0" dirty="0" err="1">
                          <a:solidFill>
                            <a:schemeClr val="tx1"/>
                          </a:solidFill>
                          <a:effectLst/>
                          <a:latin typeface="+mn-lt"/>
                        </a:rPr>
                        <a:t>jumlah</a:t>
                      </a:r>
                      <a:r>
                        <a:rPr lang="en-US" sz="800" b="0" dirty="0">
                          <a:solidFill>
                            <a:schemeClr val="tx1"/>
                          </a:solidFill>
                          <a:effectLst/>
                          <a:latin typeface="+mn-lt"/>
                        </a:rPr>
                        <a:t> </a:t>
                      </a:r>
                      <a:r>
                        <a:rPr lang="en-US" sz="800" b="0" dirty="0" err="1">
                          <a:solidFill>
                            <a:schemeClr val="tx1"/>
                          </a:solidFill>
                          <a:effectLst/>
                          <a:latin typeface="+mn-lt"/>
                        </a:rPr>
                        <a:t>akumulatif</a:t>
                      </a:r>
                      <a:r>
                        <a:rPr lang="en-US" sz="800" b="0" dirty="0">
                          <a:solidFill>
                            <a:schemeClr val="tx1"/>
                          </a:solidFill>
                          <a:effectLst/>
                          <a:latin typeface="+mn-lt"/>
                        </a:rPr>
                        <a:t> </a:t>
                      </a:r>
                      <a:r>
                        <a:rPr lang="en-US" sz="800" b="0" dirty="0" err="1">
                          <a:solidFill>
                            <a:schemeClr val="tx1"/>
                          </a:solidFill>
                          <a:effectLst/>
                          <a:latin typeface="+mn-lt"/>
                        </a:rPr>
                        <a:t>realisasi</a:t>
                      </a:r>
                      <a:r>
                        <a:rPr lang="en-US" sz="800" b="0" dirty="0">
                          <a:solidFill>
                            <a:schemeClr val="tx1"/>
                          </a:solidFill>
                          <a:effectLst/>
                          <a:latin typeface="+mn-lt"/>
                        </a:rPr>
                        <a:t> </a:t>
                      </a:r>
                      <a:r>
                        <a:rPr lang="en-US" sz="800" b="0" dirty="0" err="1">
                          <a:solidFill>
                            <a:schemeClr val="tx1"/>
                          </a:solidFill>
                          <a:effectLst/>
                          <a:latin typeface="+mn-lt"/>
                        </a:rPr>
                        <a:t>Angkutan</a:t>
                      </a:r>
                      <a:r>
                        <a:rPr lang="en-US" sz="800" b="0" dirty="0">
                          <a:solidFill>
                            <a:schemeClr val="tx1"/>
                          </a:solidFill>
                          <a:effectLst/>
                          <a:latin typeface="+mn-lt"/>
                        </a:rPr>
                        <a:t> </a:t>
                      </a:r>
                      <a:r>
                        <a:rPr lang="en-US" sz="800" b="0" dirty="0" err="1">
                          <a:solidFill>
                            <a:schemeClr val="tx1"/>
                          </a:solidFill>
                          <a:effectLst/>
                          <a:latin typeface="+mn-lt"/>
                        </a:rPr>
                        <a:t>Penumpang</a:t>
                      </a:r>
                      <a:r>
                        <a:rPr lang="en-US" sz="800" b="0" dirty="0">
                          <a:solidFill>
                            <a:schemeClr val="tx1"/>
                          </a:solidFill>
                          <a:effectLst/>
                          <a:latin typeface="+mn-lt"/>
                        </a:rPr>
                        <a:t> </a:t>
                      </a:r>
                      <a:r>
                        <a:rPr lang="en-US" sz="800" b="0" dirty="0" err="1">
                          <a:solidFill>
                            <a:schemeClr val="tx1"/>
                          </a:solidFill>
                          <a:effectLst/>
                          <a:latin typeface="+mn-lt"/>
                        </a:rPr>
                        <a:t>kereta</a:t>
                      </a:r>
                      <a:r>
                        <a:rPr lang="en-US" sz="800" b="0" dirty="0">
                          <a:solidFill>
                            <a:schemeClr val="tx1"/>
                          </a:solidFill>
                          <a:effectLst/>
                          <a:latin typeface="+mn-lt"/>
                        </a:rPr>
                        <a:t> </a:t>
                      </a:r>
                      <a:r>
                        <a:rPr lang="en-US" sz="800" b="0" dirty="0" err="1">
                          <a:solidFill>
                            <a:schemeClr val="tx1"/>
                          </a:solidFill>
                          <a:effectLst/>
                          <a:latin typeface="+mn-lt"/>
                        </a:rPr>
                        <a:t>api</a:t>
                      </a:r>
                      <a:r>
                        <a:rPr lang="en-US" sz="800" b="0" dirty="0">
                          <a:solidFill>
                            <a:schemeClr val="tx1"/>
                          </a:solidFill>
                          <a:effectLst/>
                          <a:latin typeface="+mn-lt"/>
                        </a:rPr>
                        <a:t> pada </a:t>
                      </a:r>
                      <a:r>
                        <a:rPr lang="en-US" sz="800" b="0" dirty="0" err="1">
                          <a:solidFill>
                            <a:schemeClr val="tx1"/>
                          </a:solidFill>
                          <a:effectLst/>
                          <a:latin typeface="+mn-lt"/>
                        </a:rPr>
                        <a:t>tahun</a:t>
                      </a:r>
                      <a:r>
                        <a:rPr lang="en-US" sz="800" b="0" dirty="0">
                          <a:solidFill>
                            <a:schemeClr val="tx1"/>
                          </a:solidFill>
                          <a:effectLst/>
                          <a:latin typeface="+mn-lt"/>
                        </a:rPr>
                        <a:t> 2020 </a:t>
                      </a:r>
                      <a:r>
                        <a:rPr lang="en-US" sz="800" b="0" dirty="0" err="1">
                          <a:solidFill>
                            <a:schemeClr val="tx1"/>
                          </a:solidFill>
                          <a:effectLst/>
                          <a:latin typeface="+mn-lt"/>
                        </a:rPr>
                        <a:t>s.d</a:t>
                      </a:r>
                      <a:r>
                        <a:rPr lang="en-US" sz="800" b="0" dirty="0">
                          <a:solidFill>
                            <a:schemeClr val="tx1"/>
                          </a:solidFill>
                          <a:effectLst/>
                          <a:latin typeface="+mn-lt"/>
                        </a:rPr>
                        <a:t> </a:t>
                      </a:r>
                      <a:r>
                        <a:rPr lang="en-US" sz="800" b="0" dirty="0" err="1">
                          <a:solidFill>
                            <a:schemeClr val="tx1"/>
                          </a:solidFill>
                          <a:effectLst/>
                          <a:latin typeface="+mn-lt"/>
                        </a:rPr>
                        <a:t>tahun</a:t>
                      </a:r>
                      <a:r>
                        <a:rPr lang="en-US" sz="800" b="0" dirty="0">
                          <a:solidFill>
                            <a:schemeClr val="tx1"/>
                          </a:solidFill>
                          <a:effectLst/>
                          <a:latin typeface="+mn-lt"/>
                        </a:rPr>
                        <a:t> </a:t>
                      </a:r>
                      <a:r>
                        <a:rPr lang="en-US" sz="800" b="0" dirty="0" err="1">
                          <a:solidFill>
                            <a:schemeClr val="tx1"/>
                          </a:solidFill>
                          <a:effectLst/>
                          <a:latin typeface="+mn-lt"/>
                        </a:rPr>
                        <a:t>berjalan</a:t>
                      </a:r>
                      <a:r>
                        <a:rPr lang="en-US" sz="800" b="0" dirty="0">
                          <a:solidFill>
                            <a:schemeClr val="tx1"/>
                          </a:solidFill>
                          <a:effectLst/>
                          <a:latin typeface="+mn-lt"/>
                        </a:rPr>
                        <a:t> </a:t>
                      </a:r>
                      <a:r>
                        <a:rPr lang="en-US" sz="800" b="0" dirty="0" err="1">
                          <a:solidFill>
                            <a:schemeClr val="tx1"/>
                          </a:solidFill>
                          <a:effectLst/>
                          <a:latin typeface="+mn-lt"/>
                        </a:rPr>
                        <a:t>dengan</a:t>
                      </a:r>
                      <a:r>
                        <a:rPr lang="en-US" sz="800" b="0" dirty="0">
                          <a:solidFill>
                            <a:schemeClr val="tx1"/>
                          </a:solidFill>
                          <a:effectLst/>
                          <a:latin typeface="+mn-lt"/>
                        </a:rPr>
                        <a:t> Target </a:t>
                      </a:r>
                      <a:r>
                        <a:rPr lang="en-US" sz="800" b="0" dirty="0" err="1">
                          <a:solidFill>
                            <a:schemeClr val="tx1"/>
                          </a:solidFill>
                          <a:effectLst/>
                          <a:latin typeface="+mn-lt"/>
                        </a:rPr>
                        <a:t>Pemenuhan</a:t>
                      </a:r>
                      <a:r>
                        <a:rPr lang="en-US" sz="800" b="0" dirty="0">
                          <a:solidFill>
                            <a:schemeClr val="tx1"/>
                          </a:solidFill>
                          <a:effectLst/>
                          <a:latin typeface="+mn-lt"/>
                        </a:rPr>
                        <a:t> </a:t>
                      </a:r>
                      <a:r>
                        <a:rPr lang="en-US" sz="800" b="0" dirty="0" err="1">
                          <a:solidFill>
                            <a:schemeClr val="tx1"/>
                          </a:solidFill>
                          <a:effectLst/>
                          <a:latin typeface="+mn-lt"/>
                        </a:rPr>
                        <a:t>Angkutan</a:t>
                      </a:r>
                      <a:r>
                        <a:rPr lang="en-US" sz="800" b="0" dirty="0">
                          <a:solidFill>
                            <a:schemeClr val="tx1"/>
                          </a:solidFill>
                          <a:effectLst/>
                          <a:latin typeface="+mn-lt"/>
                        </a:rPr>
                        <a:t> </a:t>
                      </a:r>
                      <a:r>
                        <a:rPr lang="en-US" sz="800" b="0" dirty="0" err="1">
                          <a:solidFill>
                            <a:schemeClr val="tx1"/>
                          </a:solidFill>
                          <a:effectLst/>
                          <a:latin typeface="+mn-lt"/>
                        </a:rPr>
                        <a:t>Penumpang</a:t>
                      </a:r>
                      <a:r>
                        <a:rPr lang="en-US" sz="800" b="0" dirty="0">
                          <a:solidFill>
                            <a:schemeClr val="tx1"/>
                          </a:solidFill>
                          <a:effectLst/>
                          <a:latin typeface="+mn-lt"/>
                        </a:rPr>
                        <a:t> </a:t>
                      </a:r>
                      <a:r>
                        <a:rPr lang="en-US" sz="800" b="0" dirty="0" err="1">
                          <a:solidFill>
                            <a:schemeClr val="tx1"/>
                          </a:solidFill>
                          <a:effectLst/>
                          <a:latin typeface="+mn-lt"/>
                        </a:rPr>
                        <a:t>Kereta</a:t>
                      </a:r>
                      <a:r>
                        <a:rPr lang="en-US" sz="800" b="0" dirty="0">
                          <a:solidFill>
                            <a:schemeClr val="tx1"/>
                          </a:solidFill>
                          <a:effectLst/>
                          <a:latin typeface="+mn-lt"/>
                        </a:rPr>
                        <a:t> </a:t>
                      </a:r>
                      <a:r>
                        <a:rPr lang="en-US" sz="800" b="0" dirty="0" err="1">
                          <a:solidFill>
                            <a:schemeClr val="tx1"/>
                          </a:solidFill>
                          <a:effectLst/>
                          <a:latin typeface="+mn-lt"/>
                        </a:rPr>
                        <a:t>Api</a:t>
                      </a:r>
                      <a:r>
                        <a:rPr lang="en-US" sz="800" b="0" dirty="0">
                          <a:solidFill>
                            <a:schemeClr val="tx1"/>
                          </a:solidFill>
                          <a:effectLst/>
                          <a:latin typeface="+mn-lt"/>
                        </a:rPr>
                        <a:t> </a:t>
                      </a:r>
                      <a:r>
                        <a:rPr lang="id-ID" sz="800" b="0" dirty="0">
                          <a:solidFill>
                            <a:schemeClr val="tx1"/>
                          </a:solidFill>
                          <a:effectLst/>
                          <a:latin typeface="+mn-lt"/>
                        </a:rPr>
                        <a:t>sesuai renstra periode 2020-</a:t>
                      </a:r>
                      <a:r>
                        <a:rPr lang="en-US" sz="800" b="0" dirty="0">
                          <a:solidFill>
                            <a:schemeClr val="tx1"/>
                          </a:solidFill>
                          <a:effectLst/>
                          <a:latin typeface="+mn-lt"/>
                        </a:rPr>
                        <a:t>2024</a:t>
                      </a:r>
                    </a:p>
                    <a:p>
                      <a:pPr algn="just">
                        <a:lnSpc>
                          <a:spcPct val="115000"/>
                        </a:lnSpc>
                        <a:spcAft>
                          <a:spcPts val="0"/>
                        </a:spcAft>
                      </a:pPr>
                      <a:endParaRPr lang="en-US" sz="800" b="0" dirty="0">
                        <a:solidFill>
                          <a:schemeClr val="tx1"/>
                        </a:solidFill>
                        <a:effectLst/>
                        <a:latin typeface="+mn-lt"/>
                      </a:endParaRPr>
                    </a:p>
                    <a:p>
                      <a:pPr algn="just">
                        <a:lnSpc>
                          <a:spcPct val="115000"/>
                        </a:lnSpc>
                        <a:spcAft>
                          <a:spcPts val="0"/>
                        </a:spcAft>
                      </a:pPr>
                      <a:endParaRPr lang="en-US" sz="800" b="0" dirty="0">
                        <a:solidFill>
                          <a:schemeClr val="tx1"/>
                        </a:solidFill>
                        <a:effectLst/>
                        <a:latin typeface="+mn-lt"/>
                      </a:endParaRPr>
                    </a:p>
                    <a:p>
                      <a:pPr algn="just">
                        <a:lnSpc>
                          <a:spcPct val="115000"/>
                        </a:lnSpc>
                        <a:spcAft>
                          <a:spcPts val="0"/>
                        </a:spcAft>
                      </a:pPr>
                      <a:endParaRPr lang="en-US" sz="800" b="0" dirty="0">
                        <a:solidFill>
                          <a:schemeClr val="tx1"/>
                        </a:solidFill>
                        <a:effectLst/>
                        <a:latin typeface="+mn-lt"/>
                      </a:endParaRPr>
                    </a:p>
                    <a:p>
                      <a:pPr algn="just">
                        <a:lnSpc>
                          <a:spcPct val="115000"/>
                        </a:lnSpc>
                        <a:spcAft>
                          <a:spcPts val="0"/>
                        </a:spcAft>
                      </a:pPr>
                      <a:endParaRPr lang="en-US" sz="800" b="0" dirty="0">
                        <a:solidFill>
                          <a:schemeClr val="tx1"/>
                        </a:solidFill>
                        <a:effectLst/>
                        <a:latin typeface="+mn-lt"/>
                      </a:endParaRPr>
                    </a:p>
                    <a:p>
                      <a:pPr algn="just">
                        <a:lnSpc>
                          <a:spcPct val="115000"/>
                        </a:lnSpc>
                        <a:spcAft>
                          <a:spcPts val="0"/>
                        </a:spcAft>
                      </a:pPr>
                      <a:endParaRPr lang="en-US" sz="800" b="0" dirty="0">
                        <a:solidFill>
                          <a:schemeClr val="tx1"/>
                        </a:solidFill>
                        <a:effectLst/>
                        <a:latin typeface="+mn-lt"/>
                      </a:endParaRPr>
                    </a:p>
                    <a:p>
                      <a:pPr algn="just">
                        <a:lnSpc>
                          <a:spcPct val="115000"/>
                        </a:lnSpc>
                        <a:spcAft>
                          <a:spcPts val="0"/>
                        </a:spcAft>
                      </a:pPr>
                      <a:endParaRPr lang="en-US" sz="800" b="0" dirty="0">
                        <a:solidFill>
                          <a:schemeClr val="tx1"/>
                        </a:solidFill>
                        <a:effectLst/>
                        <a:latin typeface="+mn-lt"/>
                        <a:ea typeface="Times New Roman"/>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448611">
                <a:tc vMerge="1">
                  <a:txBody>
                    <a:bodyPr/>
                    <a:lstStyle/>
                    <a:p>
                      <a:pPr algn="ctr">
                        <a:lnSpc>
                          <a:spcPct val="115000"/>
                        </a:lnSpc>
                        <a:spcAft>
                          <a:spcPts val="0"/>
                        </a:spcAft>
                        <a:tabLst>
                          <a:tab pos="4229100" algn="l"/>
                          <a:tab pos="4457700" algn="l"/>
                        </a:tabLst>
                      </a:pPr>
                      <a:endParaRPr lang="en-US" sz="800" b="0" dirty="0">
                        <a:solidFill>
                          <a:schemeClr val="tx1"/>
                        </a:solidFill>
                        <a:effectLst/>
                        <a:latin typeface="+mn-lt"/>
                        <a:ea typeface="Calibri"/>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l">
                        <a:lnSpc>
                          <a:spcPct val="107000"/>
                        </a:lnSpc>
                        <a:spcAft>
                          <a:spcPts val="0"/>
                        </a:spcAft>
                      </a:pPr>
                      <a:endParaRPr lang="en-US" sz="800" b="0" dirty="0">
                        <a:solidFill>
                          <a:schemeClr val="tx1"/>
                        </a:solidFill>
                        <a:effectLst/>
                        <a:latin typeface="+mn-lt"/>
                        <a:ea typeface="Calibri"/>
                        <a:cs typeface="Times New Roman"/>
                      </a:endParaRPr>
                    </a:p>
                  </a:txBody>
                  <a:tcPr marL="42523" marR="4252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pPr>
                      <a:r>
                        <a:rPr lang="en-US" sz="800" b="0" dirty="0" err="1">
                          <a:solidFill>
                            <a:schemeClr val="tx1"/>
                          </a:solidFill>
                          <a:effectLst/>
                          <a:latin typeface="+mn-lt"/>
                        </a:rPr>
                        <a:t>Indeks</a:t>
                      </a:r>
                      <a:r>
                        <a:rPr lang="en-US" sz="800" b="0" dirty="0">
                          <a:solidFill>
                            <a:schemeClr val="tx1"/>
                          </a:solidFill>
                          <a:effectLst/>
                          <a:latin typeface="+mn-lt"/>
                        </a:rPr>
                        <a:t> </a:t>
                      </a:r>
                      <a:r>
                        <a:rPr lang="en-US" sz="800" b="0" dirty="0" err="1">
                          <a:solidFill>
                            <a:schemeClr val="tx1"/>
                          </a:solidFill>
                          <a:effectLst/>
                          <a:latin typeface="+mn-lt"/>
                        </a:rPr>
                        <a:t>Kepuasan</a:t>
                      </a:r>
                      <a:r>
                        <a:rPr lang="en-US" sz="800" b="0" dirty="0">
                          <a:solidFill>
                            <a:schemeClr val="tx1"/>
                          </a:solidFill>
                          <a:effectLst/>
                          <a:latin typeface="+mn-lt"/>
                        </a:rPr>
                        <a:t> </a:t>
                      </a:r>
                      <a:r>
                        <a:rPr lang="en-US" sz="800" b="0" dirty="0" err="1">
                          <a:solidFill>
                            <a:schemeClr val="tx1"/>
                          </a:solidFill>
                          <a:effectLst/>
                          <a:latin typeface="+mn-lt"/>
                        </a:rPr>
                        <a:t>Masyarakat</a:t>
                      </a:r>
                      <a:endParaRPr lang="en-US" sz="800" b="0" dirty="0">
                        <a:solidFill>
                          <a:schemeClr val="tx1"/>
                        </a:solidFill>
                        <a:effectLst/>
                        <a:latin typeface="+mn-lt"/>
                        <a:ea typeface="Times New Roman"/>
                        <a:cs typeface="Times New Roman"/>
                      </a:endParaRPr>
                    </a:p>
                  </a:txBody>
                  <a:tcPr marL="25227" marR="252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15000"/>
                        </a:lnSpc>
                        <a:spcAft>
                          <a:spcPts val="0"/>
                        </a:spcAft>
                      </a:pPr>
                      <a:r>
                        <a:rPr lang="sv-SE" sz="800" b="0" dirty="0">
                          <a:solidFill>
                            <a:schemeClr val="tx1"/>
                          </a:solidFill>
                          <a:effectLst/>
                          <a:latin typeface="+mn-lt"/>
                        </a:rPr>
                        <a:t>Perbandingan antara realisasi dan target dalam pelaksanaan Survey Kepuasan Masyarakat</a:t>
                      </a:r>
                      <a:r>
                        <a:rPr lang="id-ID" sz="800" b="0" dirty="0">
                          <a:solidFill>
                            <a:schemeClr val="tx1"/>
                          </a:solidFill>
                          <a:effectLst/>
                          <a:latin typeface="+mn-lt"/>
                        </a:rPr>
                        <a:t> berupa indeks kepuasan masyarakat (nilai 1-5)</a:t>
                      </a:r>
                      <a:endParaRPr lang="sv-SE" sz="800" b="0" dirty="0">
                        <a:solidFill>
                          <a:schemeClr val="tx1"/>
                        </a:solidFill>
                        <a:effectLst/>
                        <a:latin typeface="+mn-lt"/>
                      </a:endParaRPr>
                    </a:p>
                  </a:txBody>
                  <a:tcPr marL="25227" marR="252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116094">
                <a:tc vMerge="1">
                  <a:txBody>
                    <a:bodyPr/>
                    <a:lstStyle/>
                    <a:p>
                      <a:pPr algn="ctr">
                        <a:lnSpc>
                          <a:spcPct val="115000"/>
                        </a:lnSpc>
                        <a:spcAft>
                          <a:spcPts val="0"/>
                        </a:spcAft>
                        <a:tabLst>
                          <a:tab pos="4229100" algn="l"/>
                          <a:tab pos="4457700" algn="l"/>
                        </a:tabLst>
                      </a:pPr>
                      <a:endParaRPr lang="en-US" sz="800" b="0" dirty="0">
                        <a:solidFill>
                          <a:schemeClr val="tx1"/>
                        </a:solidFill>
                        <a:effectLst/>
                        <a:latin typeface="+mn-lt"/>
                        <a:ea typeface="Calibri"/>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l">
                        <a:lnSpc>
                          <a:spcPct val="107000"/>
                        </a:lnSpc>
                        <a:spcAft>
                          <a:spcPts val="0"/>
                        </a:spcAft>
                      </a:pPr>
                      <a:endParaRPr lang="en-US" sz="1200" dirty="0">
                        <a:effectLst/>
                        <a:latin typeface="Calibri"/>
                        <a:ea typeface="Calibri"/>
                        <a:cs typeface="Times New Roman"/>
                      </a:endParaRPr>
                    </a:p>
                  </a:txBody>
                  <a:tcPr marL="68580" marR="68580" marT="0" marB="0"/>
                </a:tc>
                <a:tc>
                  <a:txBody>
                    <a:bodyPr/>
                    <a:lstStyle/>
                    <a:p>
                      <a:pPr algn="ctr">
                        <a:lnSpc>
                          <a:spcPct val="115000"/>
                        </a:lnSpc>
                      </a:pPr>
                      <a:r>
                        <a:rPr lang="id-ID" sz="800" b="0" dirty="0">
                          <a:solidFill>
                            <a:schemeClr val="tx1"/>
                          </a:solidFill>
                          <a:effectLst/>
                          <a:latin typeface="+mn-lt"/>
                          <a:ea typeface="Times New Roman"/>
                          <a:cs typeface="Times New Roman"/>
                        </a:rPr>
                        <a:t>OTP LRT Sumatera Selatan</a:t>
                      </a:r>
                      <a:endParaRPr lang="en-US" sz="800" b="0" dirty="0">
                        <a:solidFill>
                          <a:schemeClr val="tx1"/>
                        </a:solidFill>
                        <a:effectLst/>
                        <a:latin typeface="+mn-lt"/>
                        <a:ea typeface="Times New Roman"/>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15000"/>
                        </a:lnSpc>
                        <a:spcAft>
                          <a:spcPts val="0"/>
                        </a:spcAft>
                      </a:pPr>
                      <a:r>
                        <a:rPr lang="en-US" sz="800" b="0" dirty="0" err="1">
                          <a:solidFill>
                            <a:schemeClr val="tx1"/>
                          </a:solidFill>
                          <a:effectLst/>
                          <a:latin typeface="+mn-lt"/>
                          <a:ea typeface="Times New Roman"/>
                          <a:cs typeface="Times New Roman"/>
                        </a:rPr>
                        <a:t>Perbandingan</a:t>
                      </a:r>
                      <a:r>
                        <a:rPr lang="en-US" sz="800" b="0" dirty="0">
                          <a:solidFill>
                            <a:schemeClr val="tx1"/>
                          </a:solidFill>
                          <a:effectLst/>
                          <a:latin typeface="+mn-lt"/>
                          <a:ea typeface="Times New Roman"/>
                          <a:cs typeface="Times New Roman"/>
                        </a:rPr>
                        <a:t> </a:t>
                      </a:r>
                      <a:r>
                        <a:rPr lang="en-US" sz="800" b="0" dirty="0" err="1">
                          <a:solidFill>
                            <a:schemeClr val="tx1"/>
                          </a:solidFill>
                          <a:effectLst/>
                          <a:latin typeface="+mn-lt"/>
                          <a:ea typeface="Times New Roman"/>
                          <a:cs typeface="Times New Roman"/>
                        </a:rPr>
                        <a:t>antara</a:t>
                      </a:r>
                      <a:r>
                        <a:rPr lang="id-ID" sz="800" b="0" dirty="0">
                          <a:solidFill>
                            <a:schemeClr val="tx1"/>
                          </a:solidFill>
                          <a:effectLst/>
                          <a:latin typeface="+mn-lt"/>
                          <a:ea typeface="Times New Roman"/>
                          <a:cs typeface="Times New Roman"/>
                        </a:rPr>
                        <a:t> jumlah</a:t>
                      </a:r>
                      <a:r>
                        <a:rPr lang="en-US" sz="800" b="0" dirty="0">
                          <a:solidFill>
                            <a:schemeClr val="tx1"/>
                          </a:solidFill>
                          <a:effectLst/>
                          <a:latin typeface="+mn-lt"/>
                          <a:ea typeface="Times New Roman"/>
                          <a:cs typeface="Times New Roman"/>
                        </a:rPr>
                        <a:t> </a:t>
                      </a:r>
                      <a:r>
                        <a:rPr lang="en-US" sz="800" b="0" dirty="0" err="1">
                          <a:solidFill>
                            <a:schemeClr val="tx1"/>
                          </a:solidFill>
                          <a:effectLst/>
                          <a:latin typeface="+mn-lt"/>
                          <a:ea typeface="Times New Roman"/>
                          <a:cs typeface="Times New Roman"/>
                        </a:rPr>
                        <a:t>realisasi</a:t>
                      </a:r>
                      <a:r>
                        <a:rPr lang="en-US" sz="800" b="0" dirty="0">
                          <a:solidFill>
                            <a:schemeClr val="tx1"/>
                          </a:solidFill>
                          <a:effectLst/>
                          <a:latin typeface="+mn-lt"/>
                          <a:ea typeface="Times New Roman"/>
                          <a:cs typeface="Times New Roman"/>
                        </a:rPr>
                        <a:t> </a:t>
                      </a:r>
                      <a:r>
                        <a:rPr lang="en-US" sz="800" b="0" dirty="0" err="1">
                          <a:solidFill>
                            <a:schemeClr val="tx1"/>
                          </a:solidFill>
                          <a:effectLst/>
                          <a:latin typeface="+mn-lt"/>
                          <a:ea typeface="Times New Roman"/>
                          <a:cs typeface="Times New Roman"/>
                        </a:rPr>
                        <a:t>kedatangan</a:t>
                      </a:r>
                      <a:r>
                        <a:rPr lang="en-US" sz="800" b="0" dirty="0">
                          <a:solidFill>
                            <a:schemeClr val="tx1"/>
                          </a:solidFill>
                          <a:effectLst/>
                          <a:latin typeface="+mn-lt"/>
                          <a:ea typeface="Times New Roman"/>
                          <a:cs typeface="Times New Roman"/>
                        </a:rPr>
                        <a:t> dan </a:t>
                      </a:r>
                      <a:r>
                        <a:rPr lang="en-US" sz="800" b="0" dirty="0" err="1">
                          <a:solidFill>
                            <a:schemeClr val="tx1"/>
                          </a:solidFill>
                          <a:effectLst/>
                          <a:latin typeface="+mn-lt"/>
                          <a:ea typeface="Times New Roman"/>
                          <a:cs typeface="Times New Roman"/>
                        </a:rPr>
                        <a:t>keberangkatan</a:t>
                      </a:r>
                      <a:r>
                        <a:rPr lang="en-US" sz="800" b="0" dirty="0">
                          <a:solidFill>
                            <a:schemeClr val="tx1"/>
                          </a:solidFill>
                          <a:effectLst/>
                          <a:latin typeface="+mn-lt"/>
                          <a:ea typeface="Times New Roman"/>
                          <a:cs typeface="Times New Roman"/>
                        </a:rPr>
                        <a:t> LRT </a:t>
                      </a:r>
                      <a:r>
                        <a:rPr lang="en-US" sz="800" b="0" dirty="0" err="1">
                          <a:solidFill>
                            <a:schemeClr val="tx1"/>
                          </a:solidFill>
                          <a:effectLst/>
                          <a:latin typeface="+mn-lt"/>
                          <a:ea typeface="Times New Roman"/>
                          <a:cs typeface="Times New Roman"/>
                        </a:rPr>
                        <a:t>tepat</a:t>
                      </a:r>
                      <a:r>
                        <a:rPr lang="en-US" sz="800" b="0" dirty="0">
                          <a:solidFill>
                            <a:schemeClr val="tx1"/>
                          </a:solidFill>
                          <a:effectLst/>
                          <a:latin typeface="+mn-lt"/>
                          <a:ea typeface="Times New Roman"/>
                          <a:cs typeface="Times New Roman"/>
                        </a:rPr>
                        <a:t> </a:t>
                      </a:r>
                      <a:r>
                        <a:rPr lang="en-US" sz="800" b="0" dirty="0" err="1">
                          <a:solidFill>
                            <a:schemeClr val="tx1"/>
                          </a:solidFill>
                          <a:effectLst/>
                          <a:latin typeface="+mn-lt"/>
                          <a:ea typeface="Times New Roman"/>
                          <a:cs typeface="Times New Roman"/>
                        </a:rPr>
                        <a:t>waktu</a:t>
                      </a:r>
                      <a:r>
                        <a:rPr lang="id-ID" sz="800" b="0" dirty="0">
                          <a:solidFill>
                            <a:schemeClr val="tx1"/>
                          </a:solidFill>
                          <a:effectLst/>
                          <a:latin typeface="+mn-lt"/>
                          <a:ea typeface="Times New Roman"/>
                          <a:cs typeface="Times New Roman"/>
                        </a:rPr>
                        <a:t> </a:t>
                      </a:r>
                      <a:r>
                        <a:rPr lang="en-US" sz="800" b="0" dirty="0">
                          <a:solidFill>
                            <a:schemeClr val="tx1"/>
                          </a:solidFill>
                          <a:effectLst/>
                          <a:latin typeface="+mn-lt"/>
                          <a:ea typeface="Times New Roman"/>
                          <a:cs typeface="Times New Roman"/>
                        </a:rPr>
                        <a:t>dan </a:t>
                      </a:r>
                      <a:r>
                        <a:rPr lang="id-ID" sz="800" b="0" dirty="0">
                          <a:solidFill>
                            <a:schemeClr val="tx1"/>
                          </a:solidFill>
                          <a:effectLst/>
                          <a:latin typeface="+mn-lt"/>
                          <a:ea typeface="Times New Roman"/>
                          <a:cs typeface="Times New Roman"/>
                        </a:rPr>
                        <a:t>jumlah keseluruhan</a:t>
                      </a:r>
                      <a:r>
                        <a:rPr lang="en-US" sz="800" b="0" dirty="0">
                          <a:solidFill>
                            <a:schemeClr val="tx1"/>
                          </a:solidFill>
                          <a:effectLst/>
                          <a:latin typeface="+mn-lt"/>
                          <a:ea typeface="Times New Roman"/>
                          <a:cs typeface="Times New Roman"/>
                        </a:rPr>
                        <a:t> </a:t>
                      </a:r>
                      <a:r>
                        <a:rPr lang="en-US" sz="800" b="0" dirty="0" err="1">
                          <a:solidFill>
                            <a:schemeClr val="tx1"/>
                          </a:solidFill>
                          <a:effectLst/>
                          <a:latin typeface="+mn-lt"/>
                          <a:ea typeface="Times New Roman"/>
                          <a:cs typeface="Times New Roman"/>
                        </a:rPr>
                        <a:t>kedatangan</a:t>
                      </a:r>
                      <a:r>
                        <a:rPr lang="en-US" sz="800" b="0" dirty="0">
                          <a:solidFill>
                            <a:schemeClr val="tx1"/>
                          </a:solidFill>
                          <a:effectLst/>
                          <a:latin typeface="+mn-lt"/>
                          <a:ea typeface="Times New Roman"/>
                          <a:cs typeface="Times New Roman"/>
                        </a:rPr>
                        <a:t> dan </a:t>
                      </a:r>
                      <a:r>
                        <a:rPr lang="en-US" sz="800" b="0" dirty="0" err="1">
                          <a:solidFill>
                            <a:schemeClr val="tx1"/>
                          </a:solidFill>
                          <a:effectLst/>
                          <a:latin typeface="+mn-lt"/>
                          <a:ea typeface="Times New Roman"/>
                          <a:cs typeface="Times New Roman"/>
                        </a:rPr>
                        <a:t>keberangkatan</a:t>
                      </a:r>
                      <a:r>
                        <a:rPr lang="en-US" sz="800" b="0" dirty="0">
                          <a:solidFill>
                            <a:schemeClr val="tx1"/>
                          </a:solidFill>
                          <a:effectLst/>
                          <a:latin typeface="+mn-lt"/>
                          <a:ea typeface="Times New Roman"/>
                          <a:cs typeface="Times New Roman"/>
                        </a:rPr>
                        <a:t> LRT Sumatera Selatan</a:t>
                      </a:r>
                    </a:p>
                    <a:p>
                      <a:pPr algn="just">
                        <a:lnSpc>
                          <a:spcPct val="115000"/>
                        </a:lnSpc>
                        <a:spcAft>
                          <a:spcPts val="0"/>
                        </a:spcAft>
                      </a:pPr>
                      <a:endParaRPr lang="en-US" sz="800" b="0" dirty="0">
                        <a:solidFill>
                          <a:schemeClr val="tx1"/>
                        </a:solidFill>
                        <a:effectLst/>
                        <a:latin typeface="+mn-lt"/>
                        <a:ea typeface="Times New Roman"/>
                        <a:cs typeface="Times New Roman"/>
                      </a:endParaRPr>
                    </a:p>
                    <a:p>
                      <a:pPr algn="just">
                        <a:lnSpc>
                          <a:spcPct val="115000"/>
                        </a:lnSpc>
                        <a:spcAft>
                          <a:spcPts val="0"/>
                        </a:spcAft>
                      </a:pPr>
                      <a:endParaRPr lang="en-US" sz="800" b="0" dirty="0">
                        <a:solidFill>
                          <a:schemeClr val="tx1"/>
                        </a:solidFill>
                        <a:effectLst/>
                        <a:latin typeface="+mn-lt"/>
                        <a:ea typeface="Times New Roman"/>
                        <a:cs typeface="Times New Roman"/>
                      </a:endParaRPr>
                    </a:p>
                    <a:p>
                      <a:pPr algn="just">
                        <a:lnSpc>
                          <a:spcPct val="115000"/>
                        </a:lnSpc>
                        <a:spcAft>
                          <a:spcPts val="0"/>
                        </a:spcAft>
                      </a:pPr>
                      <a:endParaRPr lang="en-US" sz="800" b="0" dirty="0">
                        <a:solidFill>
                          <a:schemeClr val="tx1"/>
                        </a:solidFill>
                        <a:effectLst/>
                        <a:latin typeface="+mn-lt"/>
                        <a:ea typeface="Times New Roman"/>
                        <a:cs typeface="Times New Roman"/>
                      </a:endParaRPr>
                    </a:p>
                    <a:p>
                      <a:pPr algn="just">
                        <a:lnSpc>
                          <a:spcPct val="115000"/>
                        </a:lnSpc>
                        <a:spcAft>
                          <a:spcPts val="0"/>
                        </a:spcAft>
                      </a:pPr>
                      <a:endParaRPr lang="en-US" sz="800" b="0" dirty="0">
                        <a:solidFill>
                          <a:schemeClr val="tx1"/>
                        </a:solidFill>
                        <a:effectLst/>
                        <a:latin typeface="+mn-lt"/>
                        <a:ea typeface="Times New Roman"/>
                        <a:cs typeface="Times New Roman"/>
                      </a:endParaRPr>
                    </a:p>
                    <a:p>
                      <a:pPr algn="just">
                        <a:lnSpc>
                          <a:spcPct val="115000"/>
                        </a:lnSpc>
                        <a:spcAft>
                          <a:spcPts val="0"/>
                        </a:spcAft>
                      </a:pPr>
                      <a:endParaRPr lang="en-US" sz="800" b="0" dirty="0">
                        <a:solidFill>
                          <a:schemeClr val="tx1"/>
                        </a:solidFill>
                        <a:effectLst/>
                        <a:latin typeface="+mn-lt"/>
                        <a:ea typeface="Times New Roman"/>
                        <a:cs typeface="Times New Roman"/>
                      </a:endParaRPr>
                    </a:p>
                    <a:p>
                      <a:pPr algn="just">
                        <a:lnSpc>
                          <a:spcPct val="115000"/>
                        </a:lnSpc>
                        <a:spcAft>
                          <a:spcPts val="0"/>
                        </a:spcAft>
                      </a:pPr>
                      <a:endParaRPr lang="en-US" sz="800" b="0" dirty="0">
                        <a:solidFill>
                          <a:schemeClr val="tx1"/>
                        </a:solidFill>
                        <a:effectLst/>
                        <a:latin typeface="+mn-lt"/>
                        <a:ea typeface="Times New Roman"/>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
        <p:nvSpPr>
          <p:cNvPr id="27" name="TextBox 2"/>
          <p:cNvSpPr txBox="1">
            <a:spLocks noChangeArrowheads="1"/>
          </p:cNvSpPr>
          <p:nvPr/>
        </p:nvSpPr>
        <p:spPr bwMode="auto">
          <a:xfrm>
            <a:off x="2648839" y="1803518"/>
            <a:ext cx="206710" cy="183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6698" tIns="28349" rIns="56698" bIns="28349" numCol="1" anchor="t" anchorCtr="0" compatLnSpc="1">
            <a:prstTxWarp prst="textNoShape">
              <a:avLst/>
            </a:prstTxWarp>
          </a:bodyPr>
          <a:lstStyle/>
          <a:p>
            <a:pPr defTabSz="567019" fontAlgn="base">
              <a:spcBef>
                <a:spcPct val="0"/>
              </a:spcBef>
              <a:spcAft>
                <a:spcPct val="0"/>
              </a:spcAft>
            </a:pPr>
            <a:endParaRPr lang="en-US" altLang="en-US" sz="1116">
              <a:latin typeface="Arial" pitchFamily="34" charset="0"/>
              <a:cs typeface="Arial" pitchFamily="34" charset="0"/>
            </a:endParaRPr>
          </a:p>
        </p:txBody>
      </p:sp>
      <p:grpSp>
        <p:nvGrpSpPr>
          <p:cNvPr id="8" name="Group 7"/>
          <p:cNvGrpSpPr/>
          <p:nvPr/>
        </p:nvGrpSpPr>
        <p:grpSpPr>
          <a:xfrm>
            <a:off x="3205413" y="1957946"/>
            <a:ext cx="4004639" cy="726652"/>
            <a:chOff x="5103559" y="3280646"/>
            <a:chExt cx="6458552" cy="1171921"/>
          </a:xfrm>
        </p:grpSpPr>
        <p:sp>
          <p:nvSpPr>
            <p:cNvPr id="5" name="TextBox 4"/>
            <p:cNvSpPr txBox="1"/>
            <p:nvPr/>
          </p:nvSpPr>
          <p:spPr>
            <a:xfrm>
              <a:off x="6726156" y="3443603"/>
              <a:ext cx="333375" cy="322642"/>
            </a:xfrm>
            <a:prstGeom prst="rect">
              <a:avLst/>
            </a:prstGeom>
            <a:noFill/>
          </p:spPr>
          <p:txBody>
            <a:bodyPr wrap="square" rtlCol="0">
              <a:spAutoFit/>
            </a:bodyPr>
            <a:lstStyle/>
            <a:p>
              <a:r>
                <a:rPr lang="en-US" sz="700" dirty="0"/>
                <a:t>=</a:t>
              </a:r>
            </a:p>
          </p:txBody>
        </p:sp>
        <p:grpSp>
          <p:nvGrpSpPr>
            <p:cNvPr id="7" name="Group 6"/>
            <p:cNvGrpSpPr/>
            <p:nvPr/>
          </p:nvGrpSpPr>
          <p:grpSpPr>
            <a:xfrm>
              <a:off x="5103559" y="3280646"/>
              <a:ext cx="6458552" cy="1171921"/>
              <a:chOff x="5157613" y="2000464"/>
              <a:chExt cx="6458552" cy="1171921"/>
            </a:xfrm>
          </p:grpSpPr>
          <p:grpSp>
            <p:nvGrpSpPr>
              <p:cNvPr id="11" name="Group 10"/>
              <p:cNvGrpSpPr/>
              <p:nvPr/>
            </p:nvGrpSpPr>
            <p:grpSpPr>
              <a:xfrm>
                <a:off x="5157613" y="2000464"/>
                <a:ext cx="5943302" cy="1171921"/>
                <a:chOff x="5943352" y="1935218"/>
                <a:chExt cx="4490805" cy="938601"/>
              </a:xfrm>
            </p:grpSpPr>
            <p:sp>
              <p:nvSpPr>
                <p:cNvPr id="12" name="TextBox 1">
                  <a:extLst>
                    <a:ext uri="{FF2B5EF4-FFF2-40B4-BE49-F238E27FC236}">
                      <a16:creationId xmlns:a16="http://schemas.microsoft.com/office/drawing/2014/main" id="{00000000-0008-0000-0000-000034000000}"/>
                    </a:ext>
                  </a:extLst>
                </p:cNvPr>
                <p:cNvSpPr txBox="1"/>
                <p:nvPr/>
              </p:nvSpPr>
              <p:spPr>
                <a:xfrm>
                  <a:off x="5943352" y="1962578"/>
                  <a:ext cx="1305690" cy="911241"/>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fi-FI" sz="700" dirty="0"/>
                    <a:t>Pemenuhan Target Angkutan Kereta Api Ringan Sumatera Selatan </a:t>
                  </a:r>
                  <a:endParaRPr lang="en-AU" sz="700" dirty="0"/>
                </a:p>
              </p:txBody>
            </p:sp>
            <p:sp>
              <p:nvSpPr>
                <p:cNvPr id="13" name="TextBox 2">
                  <a:extLst>
                    <a:ext uri="{FF2B5EF4-FFF2-40B4-BE49-F238E27FC236}">
                      <a16:creationId xmlns:a16="http://schemas.microsoft.com/office/drawing/2014/main" id="{00000000-0008-0000-0000-000035000000}"/>
                    </a:ext>
                  </a:extLst>
                </p:cNvPr>
                <p:cNvSpPr txBox="1"/>
                <p:nvPr/>
              </p:nvSpPr>
              <p:spPr>
                <a:xfrm>
                  <a:off x="7249042" y="1935218"/>
                  <a:ext cx="3185115" cy="403658"/>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fi-FI" sz="700" i="1" dirty="0"/>
                    <a:t>Jumlah akumulatif Realisasi Angkutan Penumpang </a:t>
                  </a:r>
                </a:p>
                <a:p>
                  <a:pPr algn="ctr"/>
                  <a:r>
                    <a:rPr lang="fi-FI" sz="700" i="1" dirty="0"/>
                    <a:t>Kereta Api dari tahun 2020 s.d tahun berjalan</a:t>
                  </a:r>
                  <a:endParaRPr lang="id-ID" sz="700" i="1" dirty="0"/>
                </a:p>
              </p:txBody>
            </p:sp>
            <p:cxnSp>
              <p:nvCxnSpPr>
                <p:cNvPr id="14" name="Straight Connector 13">
                  <a:extLst>
                    <a:ext uri="{FF2B5EF4-FFF2-40B4-BE49-F238E27FC236}">
                      <a16:creationId xmlns:a16="http://schemas.microsoft.com/office/drawing/2014/main" id="{00000000-0008-0000-0000-000036000000}"/>
                    </a:ext>
                  </a:extLst>
                </p:cNvPr>
                <p:cNvCxnSpPr/>
                <p:nvPr/>
              </p:nvCxnSpPr>
              <p:spPr>
                <a:xfrm>
                  <a:off x="7501821" y="2361442"/>
                  <a:ext cx="2635250" cy="0"/>
                </a:xfrm>
                <a:prstGeom prst="line">
                  <a:avLst/>
                </a:prstGeom>
              </p:spPr>
              <p:style>
                <a:lnRef idx="2">
                  <a:schemeClr val="dk1"/>
                </a:lnRef>
                <a:fillRef idx="0">
                  <a:schemeClr val="dk1"/>
                </a:fillRef>
                <a:effectRef idx="1">
                  <a:schemeClr val="dk1"/>
                </a:effectRef>
                <a:fontRef idx="minor">
                  <a:schemeClr val="tx1"/>
                </a:fontRef>
              </p:style>
            </p:cxnSp>
            <p:sp>
              <p:nvSpPr>
                <p:cNvPr id="15" name="TextBox 4">
                  <a:extLst>
                    <a:ext uri="{FF2B5EF4-FFF2-40B4-BE49-F238E27FC236}">
                      <a16:creationId xmlns:a16="http://schemas.microsoft.com/office/drawing/2014/main" id="{00000000-0008-0000-0000-000037000000}"/>
                    </a:ext>
                  </a:extLst>
                </p:cNvPr>
                <p:cNvSpPr txBox="1"/>
                <p:nvPr/>
              </p:nvSpPr>
              <p:spPr>
                <a:xfrm>
                  <a:off x="7272761" y="2406594"/>
                  <a:ext cx="3120048" cy="288327"/>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sv-SE" sz="700" i="1" dirty="0"/>
                    <a:t>Target Pemenuhan Angkutan Penumpang </a:t>
                  </a:r>
                </a:p>
                <a:p>
                  <a:pPr algn="ctr"/>
                  <a:r>
                    <a:rPr lang="sv-SE" sz="700" i="1" dirty="0"/>
                    <a:t>Kereta Api s.d 2024</a:t>
                  </a:r>
                  <a:endParaRPr lang="en-AU" sz="700" i="1" dirty="0"/>
                </a:p>
              </p:txBody>
            </p:sp>
          </p:grpSp>
          <p:sp>
            <p:nvSpPr>
              <p:cNvPr id="28" name="TextBox 36">
                <a:extLst>
                  <a:ext uri="{FF2B5EF4-FFF2-40B4-BE49-F238E27FC236}">
                    <a16:creationId xmlns:a16="http://schemas.microsoft.com/office/drawing/2014/main" id="{00000000-0008-0000-0000-00003D000000}"/>
                  </a:ext>
                </a:extLst>
              </p:cNvPr>
              <p:cNvSpPr txBox="1"/>
              <p:nvPr/>
            </p:nvSpPr>
            <p:spPr>
              <a:xfrm>
                <a:off x="10922148" y="2171572"/>
                <a:ext cx="694017" cy="316516"/>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r>
                  <a:rPr lang="en-AU" sz="700" dirty="0"/>
                  <a:t>50%</a:t>
                </a:r>
              </a:p>
            </p:txBody>
          </p:sp>
          <p:sp>
            <p:nvSpPr>
              <p:cNvPr id="29" name="TextBox 35">
                <a:extLst>
                  <a:ext uri="{FF2B5EF4-FFF2-40B4-BE49-F238E27FC236}">
                    <a16:creationId xmlns:a16="http://schemas.microsoft.com/office/drawing/2014/main" id="{00000000-0008-0000-0000-00003C000000}"/>
                  </a:ext>
                </a:extLst>
              </p:cNvPr>
              <p:cNvSpPr txBox="1"/>
              <p:nvPr/>
            </p:nvSpPr>
            <p:spPr>
              <a:xfrm>
                <a:off x="10748902" y="2206963"/>
                <a:ext cx="333375" cy="28575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AU" sz="700" dirty="0"/>
                  <a:t>X</a:t>
                </a:r>
              </a:p>
            </p:txBody>
          </p:sp>
        </p:grpSp>
      </p:grpSp>
      <p:grpSp>
        <p:nvGrpSpPr>
          <p:cNvPr id="30" name="Group 29"/>
          <p:cNvGrpSpPr/>
          <p:nvPr/>
        </p:nvGrpSpPr>
        <p:grpSpPr>
          <a:xfrm>
            <a:off x="3205413" y="3569125"/>
            <a:ext cx="3768628" cy="620123"/>
            <a:chOff x="4666279" y="3382408"/>
            <a:chExt cx="6077921" cy="1000115"/>
          </a:xfrm>
        </p:grpSpPr>
        <p:sp>
          <p:nvSpPr>
            <p:cNvPr id="31" name="TextBox 36">
              <a:extLst>
                <a:ext uri="{FF2B5EF4-FFF2-40B4-BE49-F238E27FC236}">
                  <a16:creationId xmlns:a16="http://schemas.microsoft.com/office/drawing/2014/main" id="{00000000-0008-0000-0000-00003D000000}"/>
                </a:ext>
              </a:extLst>
            </p:cNvPr>
            <p:cNvSpPr txBox="1"/>
            <p:nvPr/>
          </p:nvSpPr>
          <p:spPr>
            <a:xfrm>
              <a:off x="10050183" y="3513950"/>
              <a:ext cx="694017" cy="316516"/>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r>
                <a:rPr lang="en-AU" sz="700" dirty="0"/>
                <a:t>100%</a:t>
              </a:r>
            </a:p>
          </p:txBody>
        </p:sp>
        <p:grpSp>
          <p:nvGrpSpPr>
            <p:cNvPr id="32" name="Group 31"/>
            <p:cNvGrpSpPr/>
            <p:nvPr/>
          </p:nvGrpSpPr>
          <p:grpSpPr>
            <a:xfrm>
              <a:off x="4666279" y="3382408"/>
              <a:ext cx="5485977" cy="1000115"/>
              <a:chOff x="4666279" y="3382408"/>
              <a:chExt cx="5485977" cy="1000115"/>
            </a:xfrm>
          </p:grpSpPr>
          <p:sp>
            <p:nvSpPr>
              <p:cNvPr id="33" name="TextBox 31">
                <a:extLst>
                  <a:ext uri="{FF2B5EF4-FFF2-40B4-BE49-F238E27FC236}">
                    <a16:creationId xmlns:a16="http://schemas.microsoft.com/office/drawing/2014/main" id="{00000000-0008-0000-0000-000034000000}"/>
                  </a:ext>
                </a:extLst>
              </p:cNvPr>
              <p:cNvSpPr txBox="1"/>
              <p:nvPr/>
            </p:nvSpPr>
            <p:spPr>
              <a:xfrm>
                <a:off x="4666279" y="3493309"/>
                <a:ext cx="1944000" cy="770141"/>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spcAft>
                    <a:spcPts val="186"/>
                  </a:spcAft>
                </a:pPr>
                <a:r>
                  <a:rPr lang="fi-FI" sz="700" dirty="0">
                    <a:solidFill>
                      <a:schemeClr val="tx1"/>
                    </a:solidFill>
                  </a:rPr>
                  <a:t>Persentase kedatangan dan keberangkatan kereta api ringan sumatera selatan tepat waktu</a:t>
                </a:r>
                <a:endParaRPr lang="en-ID" sz="700" dirty="0">
                  <a:solidFill>
                    <a:schemeClr val="tx1"/>
                  </a:solidFill>
                </a:endParaRPr>
              </a:p>
            </p:txBody>
          </p:sp>
          <p:sp>
            <p:nvSpPr>
              <p:cNvPr id="34" name="TextBox 32">
                <a:extLst>
                  <a:ext uri="{FF2B5EF4-FFF2-40B4-BE49-F238E27FC236}">
                    <a16:creationId xmlns:a16="http://schemas.microsoft.com/office/drawing/2014/main" id="{00000000-0008-0000-0000-000035000000}"/>
                  </a:ext>
                </a:extLst>
              </p:cNvPr>
              <p:cNvSpPr txBox="1"/>
              <p:nvPr/>
            </p:nvSpPr>
            <p:spPr>
              <a:xfrm>
                <a:off x="6920228" y="3382408"/>
                <a:ext cx="2808001" cy="683999"/>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id-ID" sz="700" dirty="0"/>
                  <a:t>Jumlah</a:t>
                </a:r>
                <a:r>
                  <a:rPr lang="en-US" sz="700" dirty="0"/>
                  <a:t> </a:t>
                </a:r>
                <a:r>
                  <a:rPr lang="en-US" sz="700" dirty="0" err="1"/>
                  <a:t>Realisasi</a:t>
                </a:r>
                <a:r>
                  <a:rPr lang="en-US" sz="700" dirty="0"/>
                  <a:t> </a:t>
                </a:r>
                <a:r>
                  <a:rPr lang="en-US" sz="700" dirty="0" err="1"/>
                  <a:t>kedatangan</a:t>
                </a:r>
                <a:r>
                  <a:rPr lang="en-US" sz="700" dirty="0"/>
                  <a:t> dan </a:t>
                </a:r>
                <a:r>
                  <a:rPr lang="en-US" sz="700" dirty="0" err="1"/>
                  <a:t>keberangkatan</a:t>
                </a:r>
                <a:r>
                  <a:rPr lang="en-US" sz="700" dirty="0"/>
                  <a:t> LRT </a:t>
                </a:r>
                <a:r>
                  <a:rPr lang="en-US" sz="700" dirty="0" err="1"/>
                  <a:t>Sumsel</a:t>
                </a:r>
                <a:r>
                  <a:rPr lang="en-US" sz="700" dirty="0"/>
                  <a:t> </a:t>
                </a:r>
                <a:r>
                  <a:rPr lang="en-US" sz="700" dirty="0" err="1"/>
                  <a:t>tepat</a:t>
                </a:r>
                <a:r>
                  <a:rPr lang="en-US" sz="700" dirty="0"/>
                  <a:t> </a:t>
                </a:r>
                <a:r>
                  <a:rPr lang="en-US" sz="700" dirty="0" err="1"/>
                  <a:t>waktu</a:t>
                </a:r>
                <a:endParaRPr lang="en-US" sz="700" dirty="0"/>
              </a:p>
            </p:txBody>
          </p:sp>
          <p:sp>
            <p:nvSpPr>
              <p:cNvPr id="35" name="TextBox 34">
                <a:extLst>
                  <a:ext uri="{FF2B5EF4-FFF2-40B4-BE49-F238E27FC236}">
                    <a16:creationId xmlns:a16="http://schemas.microsoft.com/office/drawing/2014/main" id="{00000000-0008-0000-0000-000037000000}"/>
                  </a:ext>
                </a:extLst>
              </p:cNvPr>
              <p:cNvSpPr txBox="1"/>
              <p:nvPr/>
            </p:nvSpPr>
            <p:spPr>
              <a:xfrm>
                <a:off x="6864115" y="3922151"/>
                <a:ext cx="3120048" cy="460372"/>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id-ID" sz="700" dirty="0"/>
                  <a:t>Jumlah Keseluruhan </a:t>
                </a:r>
                <a:r>
                  <a:rPr lang="fi-FI" sz="700" dirty="0"/>
                  <a:t> kedatangan dan keberangkatan LRT Sumatera Selatan</a:t>
                </a:r>
                <a:endParaRPr lang="en-US" sz="700" dirty="0"/>
              </a:p>
            </p:txBody>
          </p:sp>
          <p:sp>
            <p:nvSpPr>
              <p:cNvPr id="36" name="TextBox 35">
                <a:extLst>
                  <a:ext uri="{FF2B5EF4-FFF2-40B4-BE49-F238E27FC236}">
                    <a16:creationId xmlns:a16="http://schemas.microsoft.com/office/drawing/2014/main" id="{00000000-0008-0000-0000-00003C000000}"/>
                  </a:ext>
                </a:extLst>
              </p:cNvPr>
              <p:cNvSpPr txBox="1"/>
              <p:nvPr/>
            </p:nvSpPr>
            <p:spPr>
              <a:xfrm>
                <a:off x="9818881" y="3534827"/>
                <a:ext cx="333375" cy="28575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AU" sz="700"/>
                  <a:t>X</a:t>
                </a:r>
              </a:p>
            </p:txBody>
          </p:sp>
          <p:sp>
            <p:nvSpPr>
              <p:cNvPr id="37" name="TextBox 37">
                <a:extLst>
                  <a:ext uri="{FF2B5EF4-FFF2-40B4-BE49-F238E27FC236}">
                    <a16:creationId xmlns:a16="http://schemas.microsoft.com/office/drawing/2014/main" id="{00000000-0008-0000-0000-00003C000000}"/>
                  </a:ext>
                </a:extLst>
              </p:cNvPr>
              <p:cNvSpPr txBox="1"/>
              <p:nvPr/>
            </p:nvSpPr>
            <p:spPr>
              <a:xfrm>
                <a:off x="6613948" y="3780658"/>
                <a:ext cx="333375" cy="28575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AU" sz="700" dirty="0"/>
                  <a:t>=</a:t>
                </a:r>
              </a:p>
            </p:txBody>
          </p:sp>
          <p:cxnSp>
            <p:nvCxnSpPr>
              <p:cNvPr id="38" name="Straight Connector 37">
                <a:extLst>
                  <a:ext uri="{FF2B5EF4-FFF2-40B4-BE49-F238E27FC236}">
                    <a16:creationId xmlns:a16="http://schemas.microsoft.com/office/drawing/2014/main" id="{00000000-0008-0000-0000-000036000000}"/>
                  </a:ext>
                </a:extLst>
              </p:cNvPr>
              <p:cNvCxnSpPr/>
              <p:nvPr/>
            </p:nvCxnSpPr>
            <p:spPr>
              <a:xfrm>
                <a:off x="7115596" y="3936436"/>
                <a:ext cx="2635250" cy="0"/>
              </a:xfrm>
              <a:prstGeom prst="line">
                <a:avLst/>
              </a:prstGeom>
            </p:spPr>
            <p:style>
              <a:lnRef idx="2">
                <a:schemeClr val="dk1"/>
              </a:lnRef>
              <a:fillRef idx="0">
                <a:schemeClr val="dk1"/>
              </a:fillRef>
              <a:effectRef idx="1">
                <a:schemeClr val="dk1"/>
              </a:effectRef>
              <a:fontRef idx="minor">
                <a:schemeClr val="tx1"/>
              </a:fontRef>
            </p:style>
          </p:cxnSp>
        </p:grpSp>
      </p:grpSp>
      <p:sp>
        <p:nvSpPr>
          <p:cNvPr id="39" name="Title 1">
            <a:extLst>
              <a:ext uri="{FF2B5EF4-FFF2-40B4-BE49-F238E27FC236}">
                <a16:creationId xmlns:a16="http://schemas.microsoft.com/office/drawing/2014/main" id="{40EADF08-9CB3-44C5-92E9-C91B5077ADE7}"/>
              </a:ext>
            </a:extLst>
          </p:cNvPr>
          <p:cNvSpPr txBox="1">
            <a:spLocks/>
          </p:cNvSpPr>
          <p:nvPr/>
        </p:nvSpPr>
        <p:spPr>
          <a:xfrm>
            <a:off x="163039" y="311720"/>
            <a:ext cx="7396636" cy="338554"/>
          </a:xfrm>
          <a:prstGeom prst="rect">
            <a:avLst/>
          </a:prstGeom>
        </p:spPr>
        <p:txBody>
          <a:bodyPr wrap="square" anchor="ctr">
            <a:spAutoFit/>
          </a:bodyPr>
          <a:lstStyle>
            <a:defPPr>
              <a:defRPr lang="en-US"/>
            </a:defPPr>
            <a:lvl1pPr defTabSz="914377">
              <a:defRPr b="1">
                <a:solidFill>
                  <a:prstClr val="black"/>
                </a:solidFill>
                <a:latin typeface="Arial" panose="020B0604020202020204" pitchFamily="34" charset="0"/>
                <a:ea typeface="Times New Roman" panose="02020603050405020304" pitchFamily="18" charset="0"/>
              </a:defRPr>
            </a:lvl1pPr>
          </a:lstStyle>
          <a:p>
            <a:pPr lvl="0"/>
            <a:r>
              <a:rPr lang="id-ID" sz="1600" dirty="0"/>
              <a:t>Lanjutan... (</a:t>
            </a:r>
            <a:r>
              <a:rPr lang="en-US" sz="1600" dirty="0"/>
              <a:t>KAMUS INDIKATOR KINERJA </a:t>
            </a:r>
            <a:r>
              <a:rPr lang="id-ID" sz="1600" dirty="0"/>
              <a:t>KEGIATAN BPKARSS)</a:t>
            </a:r>
            <a:endParaRPr lang="en-ID" sz="1600" dirty="0"/>
          </a:p>
        </p:txBody>
      </p:sp>
      <p:sp>
        <p:nvSpPr>
          <p:cNvPr id="24" name="Slide Number Placeholder 2">
            <a:extLst>
              <a:ext uri="{FF2B5EF4-FFF2-40B4-BE49-F238E27FC236}">
                <a16:creationId xmlns:a16="http://schemas.microsoft.com/office/drawing/2014/main" id="{960AB04F-399A-426E-8195-23F6A23F2B1F}"/>
              </a:ext>
            </a:extLst>
          </p:cNvPr>
          <p:cNvSpPr>
            <a:spLocks noGrp="1"/>
          </p:cNvSpPr>
          <p:nvPr/>
        </p:nvSpPr>
        <p:spPr>
          <a:xfrm>
            <a:off x="7113276" y="5006975"/>
            <a:ext cx="446405" cy="251460"/>
          </a:xfrm>
          <a:prstGeom prst="rect">
            <a:avLst/>
          </a:prstGeom>
          <a:solidFill>
            <a:srgbClr val="F9BE19"/>
          </a:solidFill>
        </p:spPr>
        <p:txBody>
          <a:bodyPr vert="horz" lIns="91365" tIns="45684" rIns="91365" bIns="45684"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32">
              <a:defRPr/>
            </a:pPr>
            <a:fld id="{05502A5B-6024-440D-A5A9-5A109256076E}" type="slidenum">
              <a:rPr lang="en-US" b="1">
                <a:solidFill>
                  <a:schemeClr val="tx1"/>
                </a:solidFill>
                <a:latin typeface="Calibri" panose="020F0502020204030204"/>
              </a:rPr>
              <a:pPr defTabSz="913632">
                <a:defRPr/>
              </a:pPr>
              <a:t>61</a:t>
            </a:fld>
            <a:endParaRPr lang="en-US" b="1">
              <a:solidFill>
                <a:schemeClr val="tx1"/>
              </a:solidFill>
              <a:latin typeface="Calibri" panose="020F0502020204030204"/>
            </a:endParaRPr>
          </a:p>
        </p:txBody>
      </p:sp>
    </p:spTree>
    <p:extLst>
      <p:ext uri="{BB962C8B-B14F-4D97-AF65-F5344CB8AC3E}">
        <p14:creationId xmlns:p14="http://schemas.microsoft.com/office/powerpoint/2010/main" val="861105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679283444"/>
              </p:ext>
            </p:extLst>
          </p:nvPr>
        </p:nvGraphicFramePr>
        <p:xfrm>
          <a:off x="284604" y="1074242"/>
          <a:ext cx="6940069" cy="3397667"/>
        </p:xfrm>
        <a:graphic>
          <a:graphicData uri="http://schemas.openxmlformats.org/drawingml/2006/table">
            <a:tbl>
              <a:tblPr firstRow="1" firstCol="1" bandRow="1">
                <a:tableStyleId>{85BE263C-DBD7-4A20-BB59-AAB30ACAA65A}</a:tableStyleId>
              </a:tblPr>
              <a:tblGrid>
                <a:gridCol w="332794">
                  <a:extLst>
                    <a:ext uri="{9D8B030D-6E8A-4147-A177-3AD203B41FA5}">
                      <a16:colId xmlns:a16="http://schemas.microsoft.com/office/drawing/2014/main" val="20000"/>
                    </a:ext>
                  </a:extLst>
                </a:gridCol>
                <a:gridCol w="1138416">
                  <a:extLst>
                    <a:ext uri="{9D8B030D-6E8A-4147-A177-3AD203B41FA5}">
                      <a16:colId xmlns:a16="http://schemas.microsoft.com/office/drawing/2014/main" val="20001"/>
                    </a:ext>
                  </a:extLst>
                </a:gridCol>
                <a:gridCol w="1361634">
                  <a:extLst>
                    <a:ext uri="{9D8B030D-6E8A-4147-A177-3AD203B41FA5}">
                      <a16:colId xmlns:a16="http://schemas.microsoft.com/office/drawing/2014/main" val="20002"/>
                    </a:ext>
                  </a:extLst>
                </a:gridCol>
                <a:gridCol w="4107225">
                  <a:extLst>
                    <a:ext uri="{9D8B030D-6E8A-4147-A177-3AD203B41FA5}">
                      <a16:colId xmlns:a16="http://schemas.microsoft.com/office/drawing/2014/main" val="20003"/>
                    </a:ext>
                  </a:extLst>
                </a:gridCol>
              </a:tblGrid>
              <a:tr h="276834">
                <a:tc>
                  <a:txBody>
                    <a:bodyPr/>
                    <a:lstStyle/>
                    <a:p>
                      <a:pPr algn="ctr">
                        <a:lnSpc>
                          <a:spcPct val="107000"/>
                        </a:lnSpc>
                        <a:spcAft>
                          <a:spcPts val="0"/>
                        </a:spcAft>
                      </a:pPr>
                      <a:r>
                        <a:rPr lang="en-ID" sz="800" dirty="0">
                          <a:effectLst/>
                          <a:latin typeface="+mn-lt"/>
                        </a:rPr>
                        <a:t>NO</a:t>
                      </a:r>
                      <a:endParaRPr lang="en-US" sz="800" dirty="0">
                        <a:effectLst/>
                        <a:latin typeface="+mn-lt"/>
                        <a:ea typeface="Calibri"/>
                        <a:cs typeface="Times New Roman"/>
                      </a:endParaRPr>
                    </a:p>
                  </a:txBody>
                  <a:tcPr marL="25227" marR="252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lnSpc>
                          <a:spcPct val="107000"/>
                        </a:lnSpc>
                        <a:spcAft>
                          <a:spcPts val="0"/>
                        </a:spcAft>
                      </a:pPr>
                      <a:r>
                        <a:rPr lang="en-ID" sz="800" dirty="0">
                          <a:effectLst/>
                          <a:latin typeface="+mn-lt"/>
                        </a:rPr>
                        <a:t>SASARAN KEGIATAN</a:t>
                      </a:r>
                      <a:endParaRPr lang="en-US" sz="800" dirty="0">
                        <a:effectLst/>
                        <a:latin typeface="+mn-lt"/>
                        <a:ea typeface="Calibri"/>
                        <a:cs typeface="Times New Roman"/>
                      </a:endParaRPr>
                    </a:p>
                  </a:txBody>
                  <a:tcPr marL="25227" marR="252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lnSpc>
                          <a:spcPct val="107000"/>
                        </a:lnSpc>
                        <a:spcAft>
                          <a:spcPts val="0"/>
                        </a:spcAft>
                      </a:pPr>
                      <a:r>
                        <a:rPr lang="en-ID" sz="800" dirty="0">
                          <a:effectLst/>
                          <a:latin typeface="+mn-lt"/>
                        </a:rPr>
                        <a:t>INDIKATOR </a:t>
                      </a:r>
                    </a:p>
                    <a:p>
                      <a:pPr algn="ctr">
                        <a:lnSpc>
                          <a:spcPct val="107000"/>
                        </a:lnSpc>
                        <a:spcAft>
                          <a:spcPts val="0"/>
                        </a:spcAft>
                      </a:pPr>
                      <a:r>
                        <a:rPr lang="en-ID" sz="800" dirty="0">
                          <a:effectLst/>
                          <a:latin typeface="+mn-lt"/>
                        </a:rPr>
                        <a:t>KINERJA KEGIATAN</a:t>
                      </a:r>
                      <a:endParaRPr lang="en-US" sz="800" dirty="0">
                        <a:effectLst/>
                        <a:latin typeface="+mn-lt"/>
                        <a:ea typeface="Calibri"/>
                        <a:cs typeface="Times New Roman"/>
                      </a:endParaRPr>
                    </a:p>
                  </a:txBody>
                  <a:tcPr marL="25227" marR="252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lnSpc>
                          <a:spcPct val="107000"/>
                        </a:lnSpc>
                        <a:spcAft>
                          <a:spcPts val="0"/>
                        </a:spcAft>
                      </a:pPr>
                      <a:r>
                        <a:rPr lang="en-ID" sz="800" dirty="0">
                          <a:effectLst/>
                          <a:latin typeface="+mn-lt"/>
                        </a:rPr>
                        <a:t>TATA CARA PERHITUNGAN</a:t>
                      </a:r>
                      <a:endParaRPr lang="en-US" sz="800" dirty="0">
                        <a:effectLst/>
                        <a:latin typeface="+mn-lt"/>
                        <a:ea typeface="Calibri"/>
                        <a:cs typeface="Times New Roman"/>
                      </a:endParaRPr>
                    </a:p>
                  </a:txBody>
                  <a:tcPr marL="25227" marR="252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1025904">
                <a:tc>
                  <a:txBody>
                    <a:bodyPr/>
                    <a:lstStyle/>
                    <a:p>
                      <a:pPr algn="ctr">
                        <a:lnSpc>
                          <a:spcPct val="115000"/>
                        </a:lnSpc>
                        <a:spcAft>
                          <a:spcPts val="0"/>
                        </a:spcAft>
                        <a:tabLst>
                          <a:tab pos="4229100" algn="l"/>
                          <a:tab pos="4457700" algn="l"/>
                        </a:tabLst>
                      </a:pPr>
                      <a:r>
                        <a:rPr lang="en-ID" sz="800" b="0" dirty="0">
                          <a:solidFill>
                            <a:schemeClr val="tx1"/>
                          </a:solidFill>
                          <a:effectLst/>
                          <a:latin typeface="+mn-lt"/>
                        </a:rPr>
                        <a:t>2.</a:t>
                      </a:r>
                      <a:endParaRPr lang="en-US" sz="800" b="0" dirty="0">
                        <a:solidFill>
                          <a:schemeClr val="tx1"/>
                        </a:solidFill>
                        <a:effectLst/>
                        <a:latin typeface="+mn-lt"/>
                        <a:ea typeface="Calibri"/>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07000"/>
                        </a:lnSpc>
                        <a:spcAft>
                          <a:spcPts val="0"/>
                        </a:spcAft>
                      </a:pPr>
                      <a:r>
                        <a:rPr lang="sv-SE" sz="800" b="0" dirty="0">
                          <a:solidFill>
                            <a:schemeClr val="tx1"/>
                          </a:solidFill>
                          <a:effectLst/>
                          <a:latin typeface="+mn-lt"/>
                        </a:rPr>
                        <a:t>Meningkatnya Kehandalan Prasarana Perkeretaapian</a:t>
                      </a:r>
                      <a:endParaRPr lang="en-US" sz="800" b="0" dirty="0">
                        <a:solidFill>
                          <a:schemeClr val="tx1"/>
                        </a:solidFill>
                        <a:effectLst/>
                        <a:latin typeface="+mn-lt"/>
                        <a:ea typeface="Calibri"/>
                        <a:cs typeface="Times New Roman"/>
                      </a:endParaRPr>
                    </a:p>
                  </a:txBody>
                  <a:tcPr marL="42523" marR="4252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pPr>
                      <a:r>
                        <a:rPr lang="fi-FI" sz="800" b="0" dirty="0">
                          <a:solidFill>
                            <a:schemeClr val="tx1"/>
                          </a:solidFill>
                          <a:effectLst/>
                          <a:latin typeface="+mn-lt"/>
                        </a:rPr>
                        <a:t>Persentase Gangguan Operasional Kereta Api Ringan Sumatera Selatan yang selesai ditindaklanjuti</a:t>
                      </a:r>
                      <a:endParaRPr lang="en-US" sz="800" b="0" dirty="0">
                        <a:solidFill>
                          <a:schemeClr val="tx1"/>
                        </a:solidFill>
                        <a:effectLst/>
                        <a:latin typeface="+mn-lt"/>
                        <a:ea typeface="Times New Roman"/>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15000"/>
                        </a:lnSpc>
                        <a:spcAft>
                          <a:spcPts val="0"/>
                        </a:spcAft>
                      </a:pPr>
                      <a:r>
                        <a:rPr lang="en-US" sz="800" b="0" dirty="0" err="1">
                          <a:solidFill>
                            <a:schemeClr val="tx1"/>
                          </a:solidFill>
                          <a:effectLst/>
                          <a:latin typeface="+mn-lt"/>
                        </a:rPr>
                        <a:t>Perbandingan</a:t>
                      </a:r>
                      <a:r>
                        <a:rPr lang="en-US" sz="800" b="0" dirty="0">
                          <a:solidFill>
                            <a:schemeClr val="tx1"/>
                          </a:solidFill>
                          <a:effectLst/>
                          <a:latin typeface="+mn-lt"/>
                        </a:rPr>
                        <a:t> </a:t>
                      </a:r>
                      <a:r>
                        <a:rPr lang="en-US" sz="800" b="0" dirty="0" err="1">
                          <a:solidFill>
                            <a:schemeClr val="tx1"/>
                          </a:solidFill>
                          <a:effectLst/>
                          <a:latin typeface="+mn-lt"/>
                        </a:rPr>
                        <a:t>antara</a:t>
                      </a:r>
                      <a:r>
                        <a:rPr lang="en-US" sz="800" b="0" dirty="0">
                          <a:solidFill>
                            <a:schemeClr val="tx1"/>
                          </a:solidFill>
                          <a:effectLst/>
                          <a:latin typeface="+mn-lt"/>
                        </a:rPr>
                        <a:t> </a:t>
                      </a:r>
                      <a:r>
                        <a:rPr lang="en-US" sz="800" b="0" dirty="0" err="1">
                          <a:solidFill>
                            <a:schemeClr val="tx1"/>
                          </a:solidFill>
                          <a:effectLst/>
                          <a:latin typeface="+mn-lt"/>
                        </a:rPr>
                        <a:t>realisasi</a:t>
                      </a:r>
                      <a:r>
                        <a:rPr lang="id-ID" sz="800" b="0" dirty="0">
                          <a:solidFill>
                            <a:schemeClr val="tx1"/>
                          </a:solidFill>
                          <a:effectLst/>
                          <a:latin typeface="+mn-lt"/>
                        </a:rPr>
                        <a:t>/penyelesaian</a:t>
                      </a:r>
                      <a:r>
                        <a:rPr lang="en-US" sz="800" b="0" dirty="0">
                          <a:solidFill>
                            <a:schemeClr val="tx1"/>
                          </a:solidFill>
                          <a:effectLst/>
                          <a:latin typeface="+mn-lt"/>
                        </a:rPr>
                        <a:t> </a:t>
                      </a:r>
                      <a:r>
                        <a:rPr lang="en-US" sz="800" b="0" dirty="0" err="1">
                          <a:solidFill>
                            <a:schemeClr val="tx1"/>
                          </a:solidFill>
                          <a:effectLst/>
                          <a:latin typeface="+mn-lt"/>
                        </a:rPr>
                        <a:t>tindak</a:t>
                      </a:r>
                      <a:r>
                        <a:rPr lang="id-ID" sz="800" b="0" dirty="0">
                          <a:solidFill>
                            <a:schemeClr val="tx1"/>
                          </a:solidFill>
                          <a:effectLst/>
                          <a:latin typeface="+mn-lt"/>
                        </a:rPr>
                        <a:t> </a:t>
                      </a:r>
                      <a:r>
                        <a:rPr lang="en-US" sz="800" b="0" dirty="0" err="1">
                          <a:solidFill>
                            <a:schemeClr val="tx1"/>
                          </a:solidFill>
                          <a:effectLst/>
                          <a:latin typeface="+mn-lt"/>
                        </a:rPr>
                        <a:t>lanjut</a:t>
                      </a:r>
                      <a:r>
                        <a:rPr lang="en-US" sz="800" b="0" dirty="0">
                          <a:solidFill>
                            <a:schemeClr val="tx1"/>
                          </a:solidFill>
                          <a:effectLst/>
                          <a:latin typeface="+mn-lt"/>
                        </a:rPr>
                        <a:t> </a:t>
                      </a:r>
                      <a:r>
                        <a:rPr lang="id-ID" sz="800" b="0" dirty="0">
                          <a:solidFill>
                            <a:schemeClr val="tx1"/>
                          </a:solidFill>
                          <a:effectLst/>
                          <a:latin typeface="+mn-lt"/>
                        </a:rPr>
                        <a:t>terhadap gangguan keamanan yang terjadi baik operasi, s</a:t>
                      </a:r>
                      <a:r>
                        <a:rPr lang="en-US" sz="800" b="0" dirty="0" err="1">
                          <a:solidFill>
                            <a:schemeClr val="tx1"/>
                          </a:solidFill>
                          <a:effectLst/>
                          <a:latin typeface="+mn-lt"/>
                        </a:rPr>
                        <a:t>arana</a:t>
                      </a:r>
                      <a:r>
                        <a:rPr lang="en-US" sz="800" b="0" dirty="0">
                          <a:solidFill>
                            <a:schemeClr val="tx1"/>
                          </a:solidFill>
                          <a:effectLst/>
                          <a:latin typeface="+mn-lt"/>
                        </a:rPr>
                        <a:t> dan </a:t>
                      </a:r>
                      <a:r>
                        <a:rPr lang="id-ID" sz="800" b="0" dirty="0">
                          <a:solidFill>
                            <a:schemeClr val="tx1"/>
                          </a:solidFill>
                          <a:effectLst/>
                          <a:latin typeface="+mn-lt"/>
                        </a:rPr>
                        <a:t>p</a:t>
                      </a:r>
                      <a:r>
                        <a:rPr lang="en-US" sz="800" b="0" dirty="0" err="1">
                          <a:solidFill>
                            <a:schemeClr val="tx1"/>
                          </a:solidFill>
                          <a:effectLst/>
                          <a:latin typeface="+mn-lt"/>
                        </a:rPr>
                        <a:t>rasarana</a:t>
                      </a:r>
                      <a:endParaRPr lang="en-US" sz="800" b="0" dirty="0">
                        <a:solidFill>
                          <a:schemeClr val="tx1"/>
                        </a:solidFill>
                        <a:effectLst/>
                        <a:latin typeface="+mn-lt"/>
                        <a:ea typeface="Times New Roman"/>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948427">
                <a:tc>
                  <a:txBody>
                    <a:bodyPr/>
                    <a:lstStyle/>
                    <a:p>
                      <a:pPr algn="ctr">
                        <a:lnSpc>
                          <a:spcPct val="115000"/>
                        </a:lnSpc>
                        <a:spcAft>
                          <a:spcPts val="0"/>
                        </a:spcAft>
                        <a:tabLst>
                          <a:tab pos="4229100" algn="l"/>
                          <a:tab pos="4457700" algn="l"/>
                        </a:tabLst>
                      </a:pPr>
                      <a:r>
                        <a:rPr lang="id-ID" sz="800" b="0" dirty="0">
                          <a:solidFill>
                            <a:schemeClr val="tx1"/>
                          </a:solidFill>
                          <a:effectLst/>
                          <a:latin typeface="+mn-lt"/>
                          <a:ea typeface="Calibri"/>
                          <a:cs typeface="Times New Roman"/>
                        </a:rPr>
                        <a:t>3</a:t>
                      </a:r>
                      <a:endParaRPr lang="en-US" sz="800" b="0" dirty="0">
                        <a:solidFill>
                          <a:schemeClr val="tx1"/>
                        </a:solidFill>
                        <a:effectLst/>
                        <a:latin typeface="+mn-lt"/>
                        <a:ea typeface="Calibri"/>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07000"/>
                        </a:lnSpc>
                        <a:spcAft>
                          <a:spcPts val="0"/>
                        </a:spcAft>
                      </a:pPr>
                      <a:r>
                        <a:rPr lang="sv-SE" sz="800" b="0" dirty="0">
                          <a:solidFill>
                            <a:schemeClr val="tx1"/>
                          </a:solidFill>
                          <a:effectLst/>
                          <a:latin typeface="+mn-lt"/>
                          <a:ea typeface="Calibri"/>
                          <a:cs typeface="Times New Roman"/>
                        </a:rPr>
                        <a:t>Terwujudnya GOOD GOVERNANCE dan CLEAN GOVERNMENT di Lingkungan Balai Pengujian Perkeretaapian</a:t>
                      </a:r>
                      <a:endParaRPr lang="en-US" sz="800" b="0" dirty="0">
                        <a:solidFill>
                          <a:schemeClr val="tx1"/>
                        </a:solidFill>
                        <a:effectLst/>
                        <a:latin typeface="+mn-lt"/>
                        <a:ea typeface="Calibri"/>
                        <a:cs typeface="Times New Roman"/>
                      </a:endParaRPr>
                    </a:p>
                  </a:txBody>
                  <a:tcPr marL="42523" marR="4252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pPr>
                      <a:r>
                        <a:rPr lang="fi-FI" sz="800" b="0" dirty="0">
                          <a:solidFill>
                            <a:schemeClr val="tx1"/>
                          </a:solidFill>
                          <a:effectLst/>
                          <a:latin typeface="+mn-lt"/>
                          <a:ea typeface="Times New Roman"/>
                          <a:cs typeface="Times New Roman"/>
                        </a:rPr>
                        <a:t>Persentase kualitas pelaksanaan anggaran Balai Perawatan Perkeretaapian</a:t>
                      </a:r>
                      <a:endParaRPr lang="en-US" sz="800" b="0" dirty="0">
                        <a:solidFill>
                          <a:schemeClr val="tx1"/>
                        </a:solidFill>
                        <a:effectLst/>
                        <a:latin typeface="+mn-lt"/>
                        <a:ea typeface="Times New Roman"/>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15000"/>
                        </a:lnSpc>
                        <a:spcAft>
                          <a:spcPts val="0"/>
                        </a:spcAft>
                      </a:pPr>
                      <a:r>
                        <a:rPr lang="en-US" sz="800" b="0" dirty="0" err="1">
                          <a:solidFill>
                            <a:schemeClr val="tx1"/>
                          </a:solidFill>
                          <a:effectLst/>
                          <a:latin typeface="+mn-lt"/>
                          <a:ea typeface="Times New Roman"/>
                          <a:cs typeface="Times New Roman"/>
                        </a:rPr>
                        <a:t>Jumlah</a:t>
                      </a:r>
                      <a:r>
                        <a:rPr lang="en-US" sz="800" b="0" dirty="0">
                          <a:solidFill>
                            <a:schemeClr val="tx1"/>
                          </a:solidFill>
                          <a:effectLst/>
                          <a:latin typeface="+mn-lt"/>
                          <a:ea typeface="Times New Roman"/>
                          <a:cs typeface="Times New Roman"/>
                        </a:rPr>
                        <a:t> </a:t>
                      </a:r>
                      <a:r>
                        <a:rPr lang="en-US" sz="800" b="0" dirty="0" err="1">
                          <a:solidFill>
                            <a:schemeClr val="tx1"/>
                          </a:solidFill>
                          <a:effectLst/>
                          <a:latin typeface="+mn-lt"/>
                          <a:ea typeface="Times New Roman"/>
                          <a:cs typeface="Times New Roman"/>
                        </a:rPr>
                        <a:t>persentase</a:t>
                      </a:r>
                      <a:r>
                        <a:rPr lang="en-US" sz="800" b="0" dirty="0">
                          <a:solidFill>
                            <a:schemeClr val="tx1"/>
                          </a:solidFill>
                          <a:effectLst/>
                          <a:latin typeface="+mn-lt"/>
                          <a:ea typeface="Times New Roman"/>
                          <a:cs typeface="Times New Roman"/>
                        </a:rPr>
                        <a:t> </a:t>
                      </a:r>
                      <a:r>
                        <a:rPr lang="en-US" sz="800" b="0" dirty="0" err="1">
                          <a:solidFill>
                            <a:schemeClr val="tx1"/>
                          </a:solidFill>
                          <a:effectLst/>
                          <a:latin typeface="+mn-lt"/>
                          <a:ea typeface="Times New Roman"/>
                          <a:cs typeface="Times New Roman"/>
                        </a:rPr>
                        <a:t>realisasi</a:t>
                      </a:r>
                      <a:r>
                        <a:rPr lang="en-US" sz="800" b="0" dirty="0">
                          <a:solidFill>
                            <a:schemeClr val="tx1"/>
                          </a:solidFill>
                          <a:effectLst/>
                          <a:latin typeface="+mn-lt"/>
                          <a:ea typeface="Times New Roman"/>
                          <a:cs typeface="Times New Roman"/>
                        </a:rPr>
                        <a:t> </a:t>
                      </a:r>
                      <a:r>
                        <a:rPr lang="en-US" sz="800" b="0" dirty="0" err="1">
                          <a:solidFill>
                            <a:schemeClr val="tx1"/>
                          </a:solidFill>
                          <a:effectLst/>
                          <a:latin typeface="+mn-lt"/>
                          <a:ea typeface="Times New Roman"/>
                          <a:cs typeface="Times New Roman"/>
                        </a:rPr>
                        <a:t>penyerapan</a:t>
                      </a:r>
                      <a:r>
                        <a:rPr lang="en-US" sz="800" b="0" dirty="0">
                          <a:solidFill>
                            <a:schemeClr val="tx1"/>
                          </a:solidFill>
                          <a:effectLst/>
                          <a:latin typeface="+mn-lt"/>
                          <a:ea typeface="Times New Roman"/>
                          <a:cs typeface="Times New Roman"/>
                        </a:rPr>
                        <a:t> </a:t>
                      </a:r>
                      <a:r>
                        <a:rPr lang="en-US" sz="800" b="0" dirty="0" err="1">
                          <a:solidFill>
                            <a:schemeClr val="tx1"/>
                          </a:solidFill>
                          <a:effectLst/>
                          <a:latin typeface="+mn-lt"/>
                          <a:ea typeface="Times New Roman"/>
                          <a:cs typeface="Times New Roman"/>
                        </a:rPr>
                        <a:t>anggaran</a:t>
                      </a:r>
                      <a:r>
                        <a:rPr lang="en-US" sz="800" b="0" dirty="0">
                          <a:solidFill>
                            <a:schemeClr val="tx1"/>
                          </a:solidFill>
                          <a:effectLst/>
                          <a:latin typeface="+mn-lt"/>
                          <a:ea typeface="Times New Roman"/>
                          <a:cs typeface="Times New Roman"/>
                        </a:rPr>
                        <a:t> </a:t>
                      </a:r>
                      <a:r>
                        <a:rPr lang="en-US" sz="800" b="0" dirty="0" err="1">
                          <a:solidFill>
                            <a:schemeClr val="tx1"/>
                          </a:solidFill>
                          <a:effectLst/>
                          <a:latin typeface="+mn-lt"/>
                          <a:ea typeface="Times New Roman"/>
                          <a:cs typeface="Times New Roman"/>
                        </a:rPr>
                        <a:t>dengan</a:t>
                      </a:r>
                      <a:r>
                        <a:rPr lang="en-US" sz="800" b="0" dirty="0">
                          <a:solidFill>
                            <a:schemeClr val="tx1"/>
                          </a:solidFill>
                          <a:effectLst/>
                          <a:latin typeface="+mn-lt"/>
                          <a:ea typeface="Times New Roman"/>
                          <a:cs typeface="Times New Roman"/>
                        </a:rPr>
                        <a:t> </a:t>
                      </a:r>
                      <a:r>
                        <a:rPr lang="en-US" sz="800" b="0" dirty="0" err="1">
                          <a:solidFill>
                            <a:schemeClr val="tx1"/>
                          </a:solidFill>
                          <a:effectLst/>
                          <a:latin typeface="+mn-lt"/>
                          <a:ea typeface="Times New Roman"/>
                          <a:cs typeface="Times New Roman"/>
                        </a:rPr>
                        <a:t>bobot</a:t>
                      </a:r>
                      <a:r>
                        <a:rPr lang="en-US" sz="800" b="0" dirty="0">
                          <a:solidFill>
                            <a:schemeClr val="tx1"/>
                          </a:solidFill>
                          <a:effectLst/>
                          <a:latin typeface="+mn-lt"/>
                          <a:ea typeface="Times New Roman"/>
                          <a:cs typeface="Times New Roman"/>
                        </a:rPr>
                        <a:t> </a:t>
                      </a:r>
                      <a:r>
                        <a:rPr lang="id-ID" sz="800" b="0" dirty="0">
                          <a:solidFill>
                            <a:schemeClr val="tx1"/>
                          </a:solidFill>
                          <a:effectLst/>
                          <a:latin typeface="+mn-lt"/>
                          <a:ea typeface="Times New Roman"/>
                          <a:cs typeface="Times New Roman"/>
                        </a:rPr>
                        <a:t>4</a:t>
                      </a:r>
                      <a:r>
                        <a:rPr lang="en-US" sz="800" b="0" dirty="0">
                          <a:solidFill>
                            <a:schemeClr val="tx1"/>
                          </a:solidFill>
                          <a:effectLst/>
                          <a:latin typeface="+mn-lt"/>
                          <a:ea typeface="Times New Roman"/>
                          <a:cs typeface="Times New Roman"/>
                        </a:rPr>
                        <a:t>0% </a:t>
                      </a:r>
                      <a:r>
                        <a:rPr lang="en-US" sz="800" b="0" dirty="0" err="1">
                          <a:solidFill>
                            <a:schemeClr val="tx1"/>
                          </a:solidFill>
                          <a:effectLst/>
                          <a:latin typeface="+mn-lt"/>
                          <a:ea typeface="Times New Roman"/>
                          <a:cs typeface="Times New Roman"/>
                        </a:rPr>
                        <a:t>dengan</a:t>
                      </a:r>
                      <a:r>
                        <a:rPr lang="en-US" sz="800" b="0" dirty="0">
                          <a:solidFill>
                            <a:schemeClr val="tx1"/>
                          </a:solidFill>
                          <a:effectLst/>
                          <a:latin typeface="+mn-lt"/>
                          <a:ea typeface="Times New Roman"/>
                          <a:cs typeface="Times New Roman"/>
                        </a:rPr>
                        <a:t> </a:t>
                      </a:r>
                      <a:r>
                        <a:rPr lang="en-US" sz="800" b="0" dirty="0" err="1">
                          <a:solidFill>
                            <a:schemeClr val="tx1"/>
                          </a:solidFill>
                          <a:effectLst/>
                          <a:latin typeface="+mn-lt"/>
                          <a:ea typeface="Times New Roman"/>
                          <a:cs typeface="Times New Roman"/>
                        </a:rPr>
                        <a:t>jumlah</a:t>
                      </a:r>
                      <a:r>
                        <a:rPr lang="en-US" sz="800" b="0" dirty="0">
                          <a:solidFill>
                            <a:schemeClr val="tx1"/>
                          </a:solidFill>
                          <a:effectLst/>
                          <a:latin typeface="+mn-lt"/>
                          <a:ea typeface="Times New Roman"/>
                          <a:cs typeface="Times New Roman"/>
                        </a:rPr>
                        <a:t> </a:t>
                      </a:r>
                      <a:r>
                        <a:rPr lang="en-US" sz="800" b="0" dirty="0" err="1">
                          <a:solidFill>
                            <a:schemeClr val="tx1"/>
                          </a:solidFill>
                          <a:effectLst/>
                          <a:latin typeface="+mn-lt"/>
                          <a:ea typeface="Times New Roman"/>
                          <a:cs typeface="Times New Roman"/>
                        </a:rPr>
                        <a:t>capaian</a:t>
                      </a:r>
                      <a:r>
                        <a:rPr lang="en-US" sz="800" b="0" dirty="0">
                          <a:solidFill>
                            <a:schemeClr val="tx1"/>
                          </a:solidFill>
                          <a:effectLst/>
                          <a:latin typeface="+mn-lt"/>
                          <a:ea typeface="Times New Roman"/>
                          <a:cs typeface="Times New Roman"/>
                        </a:rPr>
                        <a:t> </a:t>
                      </a:r>
                      <a:r>
                        <a:rPr lang="en-US" sz="800" b="0" dirty="0" err="1">
                          <a:solidFill>
                            <a:schemeClr val="tx1"/>
                          </a:solidFill>
                          <a:effectLst/>
                          <a:latin typeface="+mn-lt"/>
                          <a:ea typeface="Times New Roman"/>
                          <a:cs typeface="Times New Roman"/>
                        </a:rPr>
                        <a:t>kinerja</a:t>
                      </a:r>
                      <a:r>
                        <a:rPr lang="en-US" sz="800" b="0" dirty="0">
                          <a:solidFill>
                            <a:schemeClr val="tx1"/>
                          </a:solidFill>
                          <a:effectLst/>
                          <a:latin typeface="+mn-lt"/>
                          <a:ea typeface="Times New Roman"/>
                          <a:cs typeface="Times New Roman"/>
                        </a:rPr>
                        <a:t> output </a:t>
                      </a:r>
                      <a:r>
                        <a:rPr lang="en-US" sz="800" b="0" dirty="0" err="1">
                          <a:solidFill>
                            <a:schemeClr val="tx1"/>
                          </a:solidFill>
                          <a:effectLst/>
                          <a:latin typeface="+mn-lt"/>
                          <a:ea typeface="Times New Roman"/>
                          <a:cs typeface="Times New Roman"/>
                        </a:rPr>
                        <a:t>dengan</a:t>
                      </a:r>
                      <a:r>
                        <a:rPr lang="en-US" sz="800" b="0" dirty="0">
                          <a:solidFill>
                            <a:schemeClr val="tx1"/>
                          </a:solidFill>
                          <a:effectLst/>
                          <a:latin typeface="+mn-lt"/>
                          <a:ea typeface="Times New Roman"/>
                          <a:cs typeface="Times New Roman"/>
                        </a:rPr>
                        <a:t> </a:t>
                      </a:r>
                      <a:r>
                        <a:rPr lang="en-US" sz="800" b="0" dirty="0" err="1">
                          <a:solidFill>
                            <a:schemeClr val="tx1"/>
                          </a:solidFill>
                          <a:effectLst/>
                          <a:latin typeface="+mn-lt"/>
                          <a:ea typeface="Times New Roman"/>
                          <a:cs typeface="Times New Roman"/>
                        </a:rPr>
                        <a:t>bobot</a:t>
                      </a:r>
                      <a:r>
                        <a:rPr lang="en-US" sz="800" b="0" dirty="0">
                          <a:solidFill>
                            <a:schemeClr val="tx1"/>
                          </a:solidFill>
                          <a:effectLst/>
                          <a:latin typeface="+mn-lt"/>
                          <a:ea typeface="Times New Roman"/>
                          <a:cs typeface="Times New Roman"/>
                        </a:rPr>
                        <a:t> </a:t>
                      </a:r>
                      <a:r>
                        <a:rPr lang="id-ID" sz="800" b="0" dirty="0">
                          <a:solidFill>
                            <a:schemeClr val="tx1"/>
                          </a:solidFill>
                          <a:effectLst/>
                          <a:latin typeface="+mn-lt"/>
                          <a:ea typeface="Times New Roman"/>
                          <a:cs typeface="Times New Roman"/>
                        </a:rPr>
                        <a:t>6</a:t>
                      </a:r>
                      <a:r>
                        <a:rPr lang="en-US" sz="800" b="0" dirty="0">
                          <a:solidFill>
                            <a:schemeClr val="tx1"/>
                          </a:solidFill>
                          <a:effectLst/>
                          <a:latin typeface="+mn-lt"/>
                          <a:ea typeface="Times New Roman"/>
                          <a:cs typeface="Times New Roman"/>
                        </a:rPr>
                        <a:t>0%</a:t>
                      </a:r>
                    </a:p>
                    <a:p>
                      <a:pPr algn="just">
                        <a:lnSpc>
                          <a:spcPct val="115000"/>
                        </a:lnSpc>
                        <a:spcAft>
                          <a:spcPts val="0"/>
                        </a:spcAft>
                      </a:pPr>
                      <a:endParaRPr lang="en-US" sz="800" b="0" dirty="0">
                        <a:solidFill>
                          <a:schemeClr val="tx1"/>
                        </a:solidFill>
                        <a:effectLst/>
                        <a:latin typeface="+mn-lt"/>
                        <a:ea typeface="Times New Roman"/>
                        <a:cs typeface="Times New Roman"/>
                      </a:endParaRPr>
                    </a:p>
                    <a:p>
                      <a:pPr algn="just">
                        <a:lnSpc>
                          <a:spcPct val="115000"/>
                        </a:lnSpc>
                        <a:spcAft>
                          <a:spcPts val="0"/>
                        </a:spcAft>
                      </a:pPr>
                      <a:endParaRPr lang="en-US" sz="800" b="0" dirty="0">
                        <a:solidFill>
                          <a:schemeClr val="tx1"/>
                        </a:solidFill>
                        <a:effectLst/>
                        <a:latin typeface="+mn-lt"/>
                        <a:ea typeface="Times New Roman"/>
                        <a:cs typeface="Times New Roman"/>
                      </a:endParaRPr>
                    </a:p>
                    <a:p>
                      <a:pPr algn="just">
                        <a:lnSpc>
                          <a:spcPct val="115000"/>
                        </a:lnSpc>
                        <a:spcAft>
                          <a:spcPts val="0"/>
                        </a:spcAft>
                      </a:pPr>
                      <a:endParaRPr lang="en-US" sz="800" b="0" dirty="0">
                        <a:solidFill>
                          <a:schemeClr val="tx1"/>
                        </a:solidFill>
                        <a:effectLst/>
                        <a:latin typeface="+mn-lt"/>
                        <a:ea typeface="Times New Roman"/>
                        <a:cs typeface="Times New Roman"/>
                      </a:endParaRPr>
                    </a:p>
                    <a:p>
                      <a:pPr marL="0" marR="0" indent="0" algn="just" defTabSz="914400" rtl="0" eaLnBrk="1" fontAlgn="auto" latinLnBrk="0" hangingPunct="1">
                        <a:lnSpc>
                          <a:spcPct val="115000"/>
                        </a:lnSpc>
                        <a:spcBef>
                          <a:spcPts val="0"/>
                        </a:spcBef>
                        <a:spcAft>
                          <a:spcPts val="0"/>
                        </a:spcAft>
                        <a:buClrTx/>
                        <a:buSzTx/>
                        <a:buFontTx/>
                        <a:buNone/>
                        <a:tabLst/>
                        <a:defRPr/>
                      </a:pPr>
                      <a:r>
                        <a:rPr lang="en-US" sz="800" b="0" dirty="0" err="1">
                          <a:solidFill>
                            <a:schemeClr val="tx1"/>
                          </a:solidFill>
                          <a:effectLst/>
                          <a:latin typeface="+mn-lt"/>
                          <a:ea typeface="Times New Roman"/>
                          <a:cs typeface="Times New Roman"/>
                        </a:rPr>
                        <a:t>Persentase</a:t>
                      </a:r>
                      <a:r>
                        <a:rPr lang="en-US" sz="800" b="0" dirty="0">
                          <a:solidFill>
                            <a:schemeClr val="tx1"/>
                          </a:solidFill>
                          <a:effectLst/>
                          <a:latin typeface="+mn-lt"/>
                          <a:ea typeface="Times New Roman"/>
                          <a:cs typeface="Times New Roman"/>
                        </a:rPr>
                        <a:t> </a:t>
                      </a:r>
                      <a:r>
                        <a:rPr lang="en-US" sz="800" b="0" dirty="0" err="1">
                          <a:solidFill>
                            <a:schemeClr val="tx1"/>
                          </a:solidFill>
                          <a:effectLst/>
                          <a:latin typeface="+mn-lt"/>
                          <a:ea typeface="Times New Roman"/>
                          <a:cs typeface="Times New Roman"/>
                        </a:rPr>
                        <a:t>realisasi</a:t>
                      </a:r>
                      <a:r>
                        <a:rPr lang="en-US" sz="800" b="0" dirty="0">
                          <a:solidFill>
                            <a:schemeClr val="tx1"/>
                          </a:solidFill>
                          <a:effectLst/>
                          <a:latin typeface="+mn-lt"/>
                          <a:ea typeface="Times New Roman"/>
                          <a:cs typeface="Times New Roman"/>
                        </a:rPr>
                        <a:t> </a:t>
                      </a:r>
                      <a:r>
                        <a:rPr lang="en-US" sz="800" b="0" dirty="0" err="1">
                          <a:solidFill>
                            <a:schemeClr val="tx1"/>
                          </a:solidFill>
                          <a:effectLst/>
                          <a:latin typeface="+mn-lt"/>
                          <a:ea typeface="Times New Roman"/>
                          <a:cs typeface="Times New Roman"/>
                        </a:rPr>
                        <a:t>penyeraan</a:t>
                      </a:r>
                      <a:r>
                        <a:rPr lang="en-US" sz="800" b="0" dirty="0">
                          <a:solidFill>
                            <a:schemeClr val="tx1"/>
                          </a:solidFill>
                          <a:effectLst/>
                          <a:latin typeface="+mn-lt"/>
                          <a:ea typeface="Times New Roman"/>
                          <a:cs typeface="Times New Roman"/>
                        </a:rPr>
                        <a:t> </a:t>
                      </a:r>
                      <a:r>
                        <a:rPr lang="en-US" sz="800" b="0" dirty="0" err="1">
                          <a:solidFill>
                            <a:schemeClr val="tx1"/>
                          </a:solidFill>
                          <a:effectLst/>
                          <a:latin typeface="+mn-lt"/>
                          <a:ea typeface="Times New Roman"/>
                          <a:cs typeface="Times New Roman"/>
                        </a:rPr>
                        <a:t>anggaran</a:t>
                      </a:r>
                      <a:r>
                        <a:rPr lang="en-US" sz="800" b="0" dirty="0">
                          <a:solidFill>
                            <a:schemeClr val="tx1"/>
                          </a:solidFill>
                          <a:effectLst/>
                          <a:latin typeface="+mn-lt"/>
                          <a:ea typeface="Times New Roman"/>
                          <a:cs typeface="Times New Roman"/>
                        </a:rPr>
                        <a:t> :</a:t>
                      </a:r>
                    </a:p>
                    <a:p>
                      <a:pPr algn="just">
                        <a:lnSpc>
                          <a:spcPct val="115000"/>
                        </a:lnSpc>
                        <a:spcAft>
                          <a:spcPts val="0"/>
                        </a:spcAft>
                      </a:pPr>
                      <a:endParaRPr lang="en-US" sz="800" b="0" dirty="0">
                        <a:solidFill>
                          <a:schemeClr val="tx1"/>
                        </a:solidFill>
                        <a:effectLst/>
                        <a:latin typeface="+mn-lt"/>
                      </a:endParaRPr>
                    </a:p>
                    <a:p>
                      <a:pPr algn="just">
                        <a:lnSpc>
                          <a:spcPct val="115000"/>
                        </a:lnSpc>
                        <a:spcAft>
                          <a:spcPts val="0"/>
                        </a:spcAft>
                      </a:pPr>
                      <a:endParaRPr lang="en-US" sz="800" b="0" dirty="0">
                        <a:solidFill>
                          <a:schemeClr val="tx1"/>
                        </a:solidFill>
                        <a:effectLst/>
                        <a:latin typeface="+mn-lt"/>
                      </a:endParaRPr>
                    </a:p>
                    <a:p>
                      <a:pPr algn="just">
                        <a:lnSpc>
                          <a:spcPct val="115000"/>
                        </a:lnSpc>
                        <a:spcAft>
                          <a:spcPts val="0"/>
                        </a:spcAft>
                      </a:pPr>
                      <a:endParaRPr lang="en-US" sz="800" b="0" dirty="0">
                        <a:solidFill>
                          <a:schemeClr val="tx1"/>
                        </a:solidFill>
                        <a:effectLst/>
                        <a:latin typeface="+mn-lt"/>
                      </a:endParaRPr>
                    </a:p>
                    <a:p>
                      <a:pPr algn="just">
                        <a:lnSpc>
                          <a:spcPct val="115000"/>
                        </a:lnSpc>
                        <a:spcAft>
                          <a:spcPts val="0"/>
                        </a:spcAft>
                      </a:pPr>
                      <a:endParaRPr lang="en-US" sz="800" b="0" dirty="0">
                        <a:solidFill>
                          <a:schemeClr val="tx1"/>
                        </a:solidFill>
                        <a:effectLst/>
                        <a:latin typeface="+mn-lt"/>
                      </a:endParaRPr>
                    </a:p>
                    <a:p>
                      <a:pPr marL="0" marR="0" indent="0" algn="just" defTabSz="914400" rtl="0" eaLnBrk="1" fontAlgn="auto" latinLnBrk="0" hangingPunct="1">
                        <a:lnSpc>
                          <a:spcPct val="115000"/>
                        </a:lnSpc>
                        <a:spcBef>
                          <a:spcPts val="0"/>
                        </a:spcBef>
                        <a:spcAft>
                          <a:spcPts val="0"/>
                        </a:spcAft>
                        <a:buClrTx/>
                        <a:buSzTx/>
                        <a:buFontTx/>
                        <a:buNone/>
                        <a:tabLst/>
                        <a:defRPr/>
                      </a:pPr>
                      <a:r>
                        <a:rPr lang="en-US" sz="800" b="0" dirty="0" err="1">
                          <a:solidFill>
                            <a:schemeClr val="tx1"/>
                          </a:solidFill>
                          <a:effectLst/>
                          <a:latin typeface="+mn-lt"/>
                          <a:ea typeface="Times New Roman"/>
                          <a:cs typeface="Times New Roman"/>
                        </a:rPr>
                        <a:t>Persentase</a:t>
                      </a:r>
                      <a:r>
                        <a:rPr lang="en-US" sz="800" b="0" dirty="0">
                          <a:solidFill>
                            <a:schemeClr val="tx1"/>
                          </a:solidFill>
                          <a:effectLst/>
                          <a:latin typeface="+mn-lt"/>
                          <a:ea typeface="Times New Roman"/>
                          <a:cs typeface="Times New Roman"/>
                        </a:rPr>
                        <a:t> </a:t>
                      </a:r>
                      <a:r>
                        <a:rPr lang="en-US" sz="800" b="0" dirty="0" err="1">
                          <a:solidFill>
                            <a:schemeClr val="tx1"/>
                          </a:solidFill>
                          <a:effectLst/>
                          <a:latin typeface="+mn-lt"/>
                          <a:ea typeface="Times New Roman"/>
                          <a:cs typeface="Times New Roman"/>
                        </a:rPr>
                        <a:t>realisasi</a:t>
                      </a:r>
                      <a:r>
                        <a:rPr lang="en-US" sz="800" b="0" dirty="0">
                          <a:solidFill>
                            <a:schemeClr val="tx1"/>
                          </a:solidFill>
                          <a:effectLst/>
                          <a:latin typeface="+mn-lt"/>
                          <a:ea typeface="Times New Roman"/>
                          <a:cs typeface="Times New Roman"/>
                        </a:rPr>
                        <a:t> </a:t>
                      </a:r>
                      <a:r>
                        <a:rPr lang="en-US" sz="800" b="0" dirty="0" err="1">
                          <a:solidFill>
                            <a:schemeClr val="tx1"/>
                          </a:solidFill>
                          <a:effectLst/>
                          <a:latin typeface="+mn-lt"/>
                          <a:ea typeface="Times New Roman"/>
                          <a:cs typeface="Times New Roman"/>
                        </a:rPr>
                        <a:t>capaian</a:t>
                      </a:r>
                      <a:r>
                        <a:rPr lang="en-US" sz="800" b="0" dirty="0">
                          <a:solidFill>
                            <a:schemeClr val="tx1"/>
                          </a:solidFill>
                          <a:effectLst/>
                          <a:latin typeface="+mn-lt"/>
                          <a:ea typeface="Times New Roman"/>
                          <a:cs typeface="Times New Roman"/>
                        </a:rPr>
                        <a:t> </a:t>
                      </a:r>
                      <a:r>
                        <a:rPr lang="en-US" sz="800" b="0" dirty="0" err="1">
                          <a:solidFill>
                            <a:schemeClr val="tx1"/>
                          </a:solidFill>
                          <a:effectLst/>
                          <a:latin typeface="+mn-lt"/>
                          <a:ea typeface="Times New Roman"/>
                          <a:cs typeface="Times New Roman"/>
                        </a:rPr>
                        <a:t>kinerja</a:t>
                      </a:r>
                      <a:r>
                        <a:rPr lang="en-US" sz="800" b="0" dirty="0">
                          <a:solidFill>
                            <a:schemeClr val="tx1"/>
                          </a:solidFill>
                          <a:effectLst/>
                          <a:latin typeface="+mn-lt"/>
                          <a:ea typeface="Times New Roman"/>
                          <a:cs typeface="Times New Roman"/>
                        </a:rPr>
                        <a:t> output </a:t>
                      </a:r>
                    </a:p>
                    <a:p>
                      <a:pPr algn="just">
                        <a:lnSpc>
                          <a:spcPct val="115000"/>
                        </a:lnSpc>
                        <a:spcAft>
                          <a:spcPts val="0"/>
                        </a:spcAft>
                      </a:pPr>
                      <a:endParaRPr lang="en-US" sz="800" b="0" dirty="0">
                        <a:solidFill>
                          <a:schemeClr val="tx1"/>
                        </a:solidFill>
                        <a:effectLst/>
                        <a:latin typeface="+mn-lt"/>
                        <a:ea typeface="Times New Roman"/>
                        <a:cs typeface="Times New Roman"/>
                      </a:endParaRPr>
                    </a:p>
                    <a:p>
                      <a:pPr algn="just">
                        <a:lnSpc>
                          <a:spcPct val="115000"/>
                        </a:lnSpc>
                        <a:spcAft>
                          <a:spcPts val="0"/>
                        </a:spcAft>
                      </a:pPr>
                      <a:endParaRPr lang="en-US" sz="800" b="0" dirty="0">
                        <a:solidFill>
                          <a:schemeClr val="tx1"/>
                        </a:solidFill>
                        <a:effectLst/>
                        <a:latin typeface="+mn-lt"/>
                        <a:ea typeface="Times New Roman"/>
                        <a:cs typeface="Times New Roman"/>
                      </a:endParaRPr>
                    </a:p>
                    <a:p>
                      <a:pPr algn="just">
                        <a:lnSpc>
                          <a:spcPct val="115000"/>
                        </a:lnSpc>
                        <a:spcAft>
                          <a:spcPts val="0"/>
                        </a:spcAft>
                      </a:pPr>
                      <a:endParaRPr lang="en-US" sz="800" b="0" dirty="0">
                        <a:solidFill>
                          <a:schemeClr val="tx1"/>
                        </a:solidFill>
                        <a:effectLst/>
                        <a:latin typeface="+mn-lt"/>
                        <a:ea typeface="Times New Roman"/>
                        <a:cs typeface="Times New Roman"/>
                      </a:endParaRPr>
                    </a:p>
                    <a:p>
                      <a:pPr algn="just">
                        <a:lnSpc>
                          <a:spcPct val="115000"/>
                        </a:lnSpc>
                        <a:spcAft>
                          <a:spcPts val="0"/>
                        </a:spcAft>
                      </a:pPr>
                      <a:endParaRPr lang="en-US" sz="800" b="0" dirty="0">
                        <a:solidFill>
                          <a:schemeClr val="tx1"/>
                        </a:solidFill>
                        <a:effectLst/>
                        <a:latin typeface="+mn-lt"/>
                        <a:ea typeface="Times New Roman"/>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sp>
        <p:nvSpPr>
          <p:cNvPr id="27" name="TextBox 2"/>
          <p:cNvSpPr txBox="1">
            <a:spLocks noChangeArrowheads="1"/>
          </p:cNvSpPr>
          <p:nvPr/>
        </p:nvSpPr>
        <p:spPr bwMode="auto">
          <a:xfrm>
            <a:off x="2648839" y="1803518"/>
            <a:ext cx="206710" cy="183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6698" tIns="28349" rIns="56698" bIns="28349" numCol="1" anchor="t" anchorCtr="0" compatLnSpc="1">
            <a:prstTxWarp prst="textNoShape">
              <a:avLst/>
            </a:prstTxWarp>
          </a:bodyPr>
          <a:lstStyle/>
          <a:p>
            <a:pPr defTabSz="567019" fontAlgn="base">
              <a:spcBef>
                <a:spcPct val="0"/>
              </a:spcBef>
              <a:spcAft>
                <a:spcPct val="0"/>
              </a:spcAft>
            </a:pPr>
            <a:endParaRPr lang="en-US" altLang="en-US" sz="700">
              <a:cs typeface="Arial" pitchFamily="34" charset="0"/>
            </a:endParaRPr>
          </a:p>
        </p:txBody>
      </p:sp>
      <p:grpSp>
        <p:nvGrpSpPr>
          <p:cNvPr id="8" name="Group 7"/>
          <p:cNvGrpSpPr/>
          <p:nvPr/>
        </p:nvGrpSpPr>
        <p:grpSpPr>
          <a:xfrm>
            <a:off x="3182471" y="1596381"/>
            <a:ext cx="4004639" cy="726652"/>
            <a:chOff x="5103559" y="3280646"/>
            <a:chExt cx="6458552" cy="1171921"/>
          </a:xfrm>
        </p:grpSpPr>
        <p:sp>
          <p:nvSpPr>
            <p:cNvPr id="5" name="TextBox 4"/>
            <p:cNvSpPr txBox="1"/>
            <p:nvPr/>
          </p:nvSpPr>
          <p:spPr>
            <a:xfrm>
              <a:off x="6726156" y="3443603"/>
              <a:ext cx="333375" cy="322642"/>
            </a:xfrm>
            <a:prstGeom prst="rect">
              <a:avLst/>
            </a:prstGeom>
            <a:noFill/>
          </p:spPr>
          <p:txBody>
            <a:bodyPr wrap="square" rtlCol="0">
              <a:spAutoFit/>
            </a:bodyPr>
            <a:lstStyle/>
            <a:p>
              <a:r>
                <a:rPr lang="en-US" sz="700" dirty="0"/>
                <a:t>=</a:t>
              </a:r>
            </a:p>
          </p:txBody>
        </p:sp>
        <p:grpSp>
          <p:nvGrpSpPr>
            <p:cNvPr id="7" name="Group 6"/>
            <p:cNvGrpSpPr/>
            <p:nvPr/>
          </p:nvGrpSpPr>
          <p:grpSpPr>
            <a:xfrm>
              <a:off x="5103559" y="3280646"/>
              <a:ext cx="6458552" cy="1171921"/>
              <a:chOff x="5157613" y="2000464"/>
              <a:chExt cx="6458552" cy="1171921"/>
            </a:xfrm>
          </p:grpSpPr>
          <p:grpSp>
            <p:nvGrpSpPr>
              <p:cNvPr id="11" name="Group 10"/>
              <p:cNvGrpSpPr/>
              <p:nvPr/>
            </p:nvGrpSpPr>
            <p:grpSpPr>
              <a:xfrm>
                <a:off x="5157613" y="2000464"/>
                <a:ext cx="5943302" cy="1171921"/>
                <a:chOff x="5943352" y="1935218"/>
                <a:chExt cx="4490805" cy="938601"/>
              </a:xfrm>
            </p:grpSpPr>
            <p:sp>
              <p:nvSpPr>
                <p:cNvPr id="12" name="TextBox 1">
                  <a:extLst>
                    <a:ext uri="{FF2B5EF4-FFF2-40B4-BE49-F238E27FC236}">
                      <a16:creationId xmlns:a16="http://schemas.microsoft.com/office/drawing/2014/main" id="{00000000-0008-0000-0000-000034000000}"/>
                    </a:ext>
                  </a:extLst>
                </p:cNvPr>
                <p:cNvSpPr txBox="1"/>
                <p:nvPr/>
              </p:nvSpPr>
              <p:spPr>
                <a:xfrm>
                  <a:off x="5943352" y="1962578"/>
                  <a:ext cx="1305690" cy="911241"/>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fi-FI" sz="700" dirty="0"/>
                    <a:t>Persentase Gangguan Operasional Kereta Api Ringan Sumatera Selatan yang selesai ditindaklanjuti</a:t>
                  </a:r>
                  <a:endParaRPr lang="en-AU" sz="700" dirty="0"/>
                </a:p>
              </p:txBody>
            </p:sp>
            <p:sp>
              <p:nvSpPr>
                <p:cNvPr id="13" name="TextBox 2">
                  <a:extLst>
                    <a:ext uri="{FF2B5EF4-FFF2-40B4-BE49-F238E27FC236}">
                      <a16:creationId xmlns:a16="http://schemas.microsoft.com/office/drawing/2014/main" id="{00000000-0008-0000-0000-000035000000}"/>
                    </a:ext>
                  </a:extLst>
                </p:cNvPr>
                <p:cNvSpPr txBox="1"/>
                <p:nvPr/>
              </p:nvSpPr>
              <p:spPr>
                <a:xfrm>
                  <a:off x="7249042" y="1935218"/>
                  <a:ext cx="3185115" cy="403658"/>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fi-FI" sz="700" i="1" dirty="0"/>
                    <a:t>Realisasi Gangguan Operasional Kereta Api Ringan Sumatera Selatan yang selesai ditindaklanjuti</a:t>
                  </a:r>
                  <a:endParaRPr lang="id-ID" sz="700" i="1" dirty="0"/>
                </a:p>
              </p:txBody>
            </p:sp>
            <p:cxnSp>
              <p:nvCxnSpPr>
                <p:cNvPr id="14" name="Straight Connector 13">
                  <a:extLst>
                    <a:ext uri="{FF2B5EF4-FFF2-40B4-BE49-F238E27FC236}">
                      <a16:creationId xmlns:a16="http://schemas.microsoft.com/office/drawing/2014/main" id="{00000000-0008-0000-0000-000036000000}"/>
                    </a:ext>
                  </a:extLst>
                </p:cNvPr>
                <p:cNvCxnSpPr/>
                <p:nvPr/>
              </p:nvCxnSpPr>
              <p:spPr>
                <a:xfrm>
                  <a:off x="7501821" y="2361442"/>
                  <a:ext cx="2635250" cy="0"/>
                </a:xfrm>
                <a:prstGeom prst="line">
                  <a:avLst/>
                </a:prstGeom>
              </p:spPr>
              <p:style>
                <a:lnRef idx="2">
                  <a:schemeClr val="dk1"/>
                </a:lnRef>
                <a:fillRef idx="0">
                  <a:schemeClr val="dk1"/>
                </a:fillRef>
                <a:effectRef idx="1">
                  <a:schemeClr val="dk1"/>
                </a:effectRef>
                <a:fontRef idx="minor">
                  <a:schemeClr val="tx1"/>
                </a:fontRef>
              </p:style>
            </p:cxnSp>
            <p:sp>
              <p:nvSpPr>
                <p:cNvPr id="15" name="TextBox 4">
                  <a:extLst>
                    <a:ext uri="{FF2B5EF4-FFF2-40B4-BE49-F238E27FC236}">
                      <a16:creationId xmlns:a16="http://schemas.microsoft.com/office/drawing/2014/main" id="{00000000-0008-0000-0000-000037000000}"/>
                    </a:ext>
                  </a:extLst>
                </p:cNvPr>
                <p:cNvSpPr txBox="1"/>
                <p:nvPr/>
              </p:nvSpPr>
              <p:spPr>
                <a:xfrm>
                  <a:off x="7272761" y="2406594"/>
                  <a:ext cx="3120048" cy="288327"/>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id-ID" sz="700" i="1" dirty="0"/>
                    <a:t>Jumlah</a:t>
                  </a:r>
                  <a:r>
                    <a:rPr lang="sv-SE" sz="700" i="1" dirty="0"/>
                    <a:t> Gangguan Operasional Kereta Api Ringan Sumatera Selatan yang selesai</a:t>
                  </a:r>
                  <a:endParaRPr lang="en-AU" sz="700" i="1" dirty="0"/>
                </a:p>
              </p:txBody>
            </p:sp>
          </p:grpSp>
          <p:sp>
            <p:nvSpPr>
              <p:cNvPr id="28" name="TextBox 36">
                <a:extLst>
                  <a:ext uri="{FF2B5EF4-FFF2-40B4-BE49-F238E27FC236}">
                    <a16:creationId xmlns:a16="http://schemas.microsoft.com/office/drawing/2014/main" id="{00000000-0008-0000-0000-00003D000000}"/>
                  </a:ext>
                </a:extLst>
              </p:cNvPr>
              <p:cNvSpPr txBox="1"/>
              <p:nvPr/>
            </p:nvSpPr>
            <p:spPr>
              <a:xfrm>
                <a:off x="10922148" y="2171572"/>
                <a:ext cx="694017" cy="316516"/>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r>
                  <a:rPr lang="en-AU" sz="700" dirty="0"/>
                  <a:t>100%</a:t>
                </a:r>
              </a:p>
            </p:txBody>
          </p:sp>
          <p:sp>
            <p:nvSpPr>
              <p:cNvPr id="29" name="TextBox 35">
                <a:extLst>
                  <a:ext uri="{FF2B5EF4-FFF2-40B4-BE49-F238E27FC236}">
                    <a16:creationId xmlns:a16="http://schemas.microsoft.com/office/drawing/2014/main" id="{00000000-0008-0000-0000-00003C000000}"/>
                  </a:ext>
                </a:extLst>
              </p:cNvPr>
              <p:cNvSpPr txBox="1"/>
              <p:nvPr/>
            </p:nvSpPr>
            <p:spPr>
              <a:xfrm>
                <a:off x="10748902" y="2206963"/>
                <a:ext cx="333375" cy="28575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AU" sz="700" dirty="0"/>
                  <a:t>X</a:t>
                </a:r>
              </a:p>
            </p:txBody>
          </p:sp>
        </p:grpSp>
      </p:grpSp>
      <p:grpSp>
        <p:nvGrpSpPr>
          <p:cNvPr id="39" name="Group 38"/>
          <p:cNvGrpSpPr/>
          <p:nvPr/>
        </p:nvGrpSpPr>
        <p:grpSpPr>
          <a:xfrm>
            <a:off x="3536046" y="2674804"/>
            <a:ext cx="3355919" cy="321278"/>
            <a:chOff x="5268685" y="1872343"/>
            <a:chExt cx="5412318" cy="518147"/>
          </a:xfrm>
        </p:grpSpPr>
        <p:sp>
          <p:nvSpPr>
            <p:cNvPr id="40" name="TextBox 39"/>
            <p:cNvSpPr txBox="1"/>
            <p:nvPr/>
          </p:nvSpPr>
          <p:spPr>
            <a:xfrm>
              <a:off x="5268685" y="1872343"/>
              <a:ext cx="1836001" cy="496373"/>
            </a:xfrm>
            <a:prstGeom prst="rect">
              <a:avLst/>
            </a:prstGeom>
            <a:noFill/>
          </p:spPr>
          <p:txBody>
            <a:bodyPr wrap="square" rtlCol="0">
              <a:spAutoFit/>
            </a:bodyPr>
            <a:lstStyle/>
            <a:p>
              <a:pPr algn="ctr"/>
              <a:r>
                <a:rPr lang="en-US" sz="700" dirty="0" err="1"/>
                <a:t>Persentase</a:t>
              </a:r>
              <a:r>
                <a:rPr lang="en-US" sz="700" dirty="0"/>
                <a:t> </a:t>
              </a:r>
              <a:r>
                <a:rPr lang="en-US" sz="700" dirty="0" err="1"/>
                <a:t>kualitas</a:t>
              </a:r>
              <a:r>
                <a:rPr lang="en-US" sz="700" dirty="0"/>
                <a:t> </a:t>
              </a:r>
              <a:r>
                <a:rPr lang="en-US" sz="700" dirty="0" err="1"/>
                <a:t>pelaksanaan</a:t>
              </a:r>
              <a:r>
                <a:rPr lang="en-US" sz="700" dirty="0"/>
                <a:t> </a:t>
              </a:r>
              <a:r>
                <a:rPr lang="en-US" sz="700" dirty="0" err="1"/>
                <a:t>anggaran</a:t>
              </a:r>
              <a:r>
                <a:rPr lang="en-US" sz="700" dirty="0"/>
                <a:t> </a:t>
              </a:r>
            </a:p>
          </p:txBody>
        </p:sp>
        <p:sp>
          <p:nvSpPr>
            <p:cNvPr id="41" name="TextBox 40"/>
            <p:cNvSpPr txBox="1"/>
            <p:nvPr/>
          </p:nvSpPr>
          <p:spPr>
            <a:xfrm>
              <a:off x="7322419" y="1894117"/>
              <a:ext cx="1638672" cy="496373"/>
            </a:xfrm>
            <a:prstGeom prst="rect">
              <a:avLst/>
            </a:prstGeom>
            <a:noFill/>
          </p:spPr>
          <p:txBody>
            <a:bodyPr wrap="square" rtlCol="0">
              <a:spAutoFit/>
            </a:bodyPr>
            <a:lstStyle/>
            <a:p>
              <a:pPr algn="ctr"/>
              <a:r>
                <a:rPr lang="en-US" sz="700" i="1" dirty="0" err="1"/>
                <a:t>Persentase</a:t>
              </a:r>
              <a:r>
                <a:rPr lang="en-US" sz="700" i="1" dirty="0"/>
                <a:t> </a:t>
              </a:r>
              <a:r>
                <a:rPr lang="en-US" sz="700" i="1" dirty="0" err="1"/>
                <a:t>realisasi</a:t>
              </a:r>
              <a:r>
                <a:rPr lang="en-US" sz="700" i="1" dirty="0"/>
                <a:t> </a:t>
              </a:r>
              <a:r>
                <a:rPr lang="en-US" sz="700" i="1" dirty="0" err="1"/>
                <a:t>penyeraan</a:t>
              </a:r>
              <a:r>
                <a:rPr lang="en-US" sz="700" i="1" dirty="0"/>
                <a:t> </a:t>
              </a:r>
              <a:r>
                <a:rPr lang="en-US" sz="700" i="1" dirty="0" err="1"/>
                <a:t>anggaran</a:t>
              </a:r>
              <a:r>
                <a:rPr lang="en-US" sz="700" i="1" dirty="0"/>
                <a:t> </a:t>
              </a:r>
            </a:p>
          </p:txBody>
        </p:sp>
        <p:sp>
          <p:nvSpPr>
            <p:cNvPr id="42" name="TextBox 41"/>
            <p:cNvSpPr txBox="1"/>
            <p:nvPr/>
          </p:nvSpPr>
          <p:spPr>
            <a:xfrm>
              <a:off x="9042331" y="1886863"/>
              <a:ext cx="1638672" cy="496373"/>
            </a:xfrm>
            <a:prstGeom prst="rect">
              <a:avLst/>
            </a:prstGeom>
            <a:noFill/>
          </p:spPr>
          <p:txBody>
            <a:bodyPr wrap="square" rtlCol="0">
              <a:spAutoFit/>
            </a:bodyPr>
            <a:lstStyle/>
            <a:p>
              <a:pPr algn="ctr"/>
              <a:r>
                <a:rPr lang="en-US" sz="700" i="1" dirty="0" err="1"/>
                <a:t>Persentase</a:t>
              </a:r>
              <a:r>
                <a:rPr lang="en-US" sz="700" i="1" dirty="0"/>
                <a:t> </a:t>
              </a:r>
              <a:r>
                <a:rPr lang="en-US" sz="700" i="1" dirty="0" err="1"/>
                <a:t>realisasi</a:t>
              </a:r>
              <a:r>
                <a:rPr lang="en-US" sz="700" i="1" dirty="0"/>
                <a:t> </a:t>
              </a:r>
              <a:r>
                <a:rPr lang="en-US" sz="700" i="1" dirty="0" err="1"/>
                <a:t>capaian</a:t>
              </a:r>
              <a:r>
                <a:rPr lang="en-US" sz="700" i="1" dirty="0"/>
                <a:t> </a:t>
              </a:r>
              <a:r>
                <a:rPr lang="en-US" sz="700" i="1" dirty="0" err="1"/>
                <a:t>kinerja</a:t>
              </a:r>
              <a:r>
                <a:rPr lang="en-US" sz="700" i="1" dirty="0"/>
                <a:t> output </a:t>
              </a:r>
            </a:p>
          </p:txBody>
        </p:sp>
        <p:sp>
          <p:nvSpPr>
            <p:cNvPr id="43" name="TextBox 42"/>
            <p:cNvSpPr txBox="1"/>
            <p:nvPr/>
          </p:nvSpPr>
          <p:spPr>
            <a:xfrm>
              <a:off x="8773824" y="2010235"/>
              <a:ext cx="360000" cy="322642"/>
            </a:xfrm>
            <a:prstGeom prst="rect">
              <a:avLst/>
            </a:prstGeom>
            <a:noFill/>
          </p:spPr>
          <p:txBody>
            <a:bodyPr wrap="square" rtlCol="0">
              <a:spAutoFit/>
            </a:bodyPr>
            <a:lstStyle/>
            <a:p>
              <a:pPr algn="ctr"/>
              <a:r>
                <a:rPr lang="en-US" sz="700" dirty="0"/>
                <a:t>+</a:t>
              </a:r>
            </a:p>
          </p:txBody>
        </p:sp>
        <p:sp>
          <p:nvSpPr>
            <p:cNvPr id="44" name="TextBox 43"/>
            <p:cNvSpPr txBox="1"/>
            <p:nvPr/>
          </p:nvSpPr>
          <p:spPr>
            <a:xfrm>
              <a:off x="7039406" y="2017495"/>
              <a:ext cx="360000" cy="322642"/>
            </a:xfrm>
            <a:prstGeom prst="rect">
              <a:avLst/>
            </a:prstGeom>
            <a:noFill/>
          </p:spPr>
          <p:txBody>
            <a:bodyPr wrap="square" rtlCol="0">
              <a:spAutoFit/>
            </a:bodyPr>
            <a:lstStyle/>
            <a:p>
              <a:pPr algn="ctr"/>
              <a:r>
                <a:rPr lang="en-US" sz="700" dirty="0"/>
                <a:t>=</a:t>
              </a:r>
            </a:p>
          </p:txBody>
        </p:sp>
      </p:grpSp>
      <p:grpSp>
        <p:nvGrpSpPr>
          <p:cNvPr id="45" name="Group 44"/>
          <p:cNvGrpSpPr/>
          <p:nvPr/>
        </p:nvGrpSpPr>
        <p:grpSpPr>
          <a:xfrm>
            <a:off x="3128454" y="3225270"/>
            <a:ext cx="3491691" cy="417168"/>
            <a:chOff x="4943873" y="3599939"/>
            <a:chExt cx="5631286" cy="672795"/>
          </a:xfrm>
        </p:grpSpPr>
        <p:sp>
          <p:nvSpPr>
            <p:cNvPr id="46" name="TextBox 45"/>
            <p:cNvSpPr txBox="1"/>
            <p:nvPr/>
          </p:nvSpPr>
          <p:spPr>
            <a:xfrm>
              <a:off x="6885810" y="3704854"/>
              <a:ext cx="333375" cy="322642"/>
            </a:xfrm>
            <a:prstGeom prst="rect">
              <a:avLst/>
            </a:prstGeom>
            <a:noFill/>
          </p:spPr>
          <p:txBody>
            <a:bodyPr wrap="square" rtlCol="0">
              <a:spAutoFit/>
            </a:bodyPr>
            <a:lstStyle/>
            <a:p>
              <a:r>
                <a:rPr lang="en-US" sz="700" dirty="0"/>
                <a:t>=</a:t>
              </a:r>
            </a:p>
          </p:txBody>
        </p:sp>
        <p:grpSp>
          <p:nvGrpSpPr>
            <p:cNvPr id="47" name="Group 46"/>
            <p:cNvGrpSpPr/>
            <p:nvPr/>
          </p:nvGrpSpPr>
          <p:grpSpPr>
            <a:xfrm>
              <a:off x="4943873" y="3599939"/>
              <a:ext cx="5631286" cy="672795"/>
              <a:chOff x="4997927" y="2319757"/>
              <a:chExt cx="5631286" cy="672795"/>
            </a:xfrm>
          </p:grpSpPr>
          <p:grpSp>
            <p:nvGrpSpPr>
              <p:cNvPr id="48" name="Group 47"/>
              <p:cNvGrpSpPr/>
              <p:nvPr/>
            </p:nvGrpSpPr>
            <p:grpSpPr>
              <a:xfrm>
                <a:off x="4997927" y="2319757"/>
                <a:ext cx="4959292" cy="672795"/>
                <a:chOff x="5822699" y="2190949"/>
                <a:chExt cx="3747281" cy="538848"/>
              </a:xfrm>
            </p:grpSpPr>
            <p:sp>
              <p:nvSpPr>
                <p:cNvPr id="51" name="TextBox 1">
                  <a:extLst>
                    <a:ext uri="{FF2B5EF4-FFF2-40B4-BE49-F238E27FC236}">
                      <a16:creationId xmlns:a16="http://schemas.microsoft.com/office/drawing/2014/main" id="{00000000-0008-0000-0000-000034000000}"/>
                    </a:ext>
                  </a:extLst>
                </p:cNvPr>
                <p:cNvSpPr txBox="1"/>
                <p:nvPr/>
              </p:nvSpPr>
              <p:spPr>
                <a:xfrm>
                  <a:off x="5822699" y="2195065"/>
                  <a:ext cx="1632114" cy="49015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AU" sz="700" i="1" dirty="0" err="1"/>
                    <a:t>Persentase</a:t>
                  </a:r>
                  <a:r>
                    <a:rPr lang="en-AU" sz="700" i="1" dirty="0"/>
                    <a:t> </a:t>
                  </a:r>
                  <a:r>
                    <a:rPr lang="en-AU" sz="700" i="1" dirty="0" err="1"/>
                    <a:t>realisasi</a:t>
                  </a:r>
                  <a:r>
                    <a:rPr lang="en-AU" sz="700" i="1" dirty="0"/>
                    <a:t> </a:t>
                  </a:r>
                  <a:r>
                    <a:rPr lang="en-AU" sz="700" i="1" dirty="0" err="1"/>
                    <a:t>penyeraan</a:t>
                  </a:r>
                  <a:r>
                    <a:rPr lang="en-AU" sz="700" i="1" dirty="0"/>
                    <a:t> </a:t>
                  </a:r>
                  <a:r>
                    <a:rPr lang="en-AU" sz="700" i="1" dirty="0" err="1"/>
                    <a:t>anggaran</a:t>
                  </a:r>
                  <a:r>
                    <a:rPr lang="en-AU" sz="700" i="1" dirty="0"/>
                    <a:t> </a:t>
                  </a:r>
                </a:p>
              </p:txBody>
            </p:sp>
            <p:sp>
              <p:nvSpPr>
                <p:cNvPr id="52" name="TextBox 2">
                  <a:extLst>
                    <a:ext uri="{FF2B5EF4-FFF2-40B4-BE49-F238E27FC236}">
                      <a16:creationId xmlns:a16="http://schemas.microsoft.com/office/drawing/2014/main" id="{00000000-0008-0000-0000-000035000000}"/>
                    </a:ext>
                  </a:extLst>
                </p:cNvPr>
                <p:cNvSpPr txBox="1"/>
                <p:nvPr/>
              </p:nvSpPr>
              <p:spPr>
                <a:xfrm>
                  <a:off x="7457415" y="2190949"/>
                  <a:ext cx="1849730" cy="288326"/>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fi-FI" sz="700" i="1" dirty="0"/>
                    <a:t>Realisasi penyerapan anggaran</a:t>
                  </a:r>
                  <a:endParaRPr lang="id-ID" sz="700" i="1" dirty="0"/>
                </a:p>
              </p:txBody>
            </p:sp>
            <p:cxnSp>
              <p:nvCxnSpPr>
                <p:cNvPr id="53" name="Straight Connector 52">
                  <a:extLst>
                    <a:ext uri="{FF2B5EF4-FFF2-40B4-BE49-F238E27FC236}">
                      <a16:creationId xmlns:a16="http://schemas.microsoft.com/office/drawing/2014/main" id="{00000000-0008-0000-0000-000036000000}"/>
                    </a:ext>
                  </a:extLst>
                </p:cNvPr>
                <p:cNvCxnSpPr/>
                <p:nvPr/>
              </p:nvCxnSpPr>
              <p:spPr>
                <a:xfrm>
                  <a:off x="7501821" y="2454440"/>
                  <a:ext cx="1876932" cy="0"/>
                </a:xfrm>
                <a:prstGeom prst="line">
                  <a:avLst/>
                </a:prstGeom>
              </p:spPr>
              <p:style>
                <a:lnRef idx="2">
                  <a:schemeClr val="dk1"/>
                </a:lnRef>
                <a:fillRef idx="0">
                  <a:schemeClr val="dk1"/>
                </a:fillRef>
                <a:effectRef idx="1">
                  <a:schemeClr val="dk1"/>
                </a:effectRef>
                <a:fontRef idx="minor">
                  <a:schemeClr val="tx1"/>
                </a:fontRef>
              </p:style>
            </p:cxnSp>
            <p:sp>
              <p:nvSpPr>
                <p:cNvPr id="54" name="TextBox 4">
                  <a:extLst>
                    <a:ext uri="{FF2B5EF4-FFF2-40B4-BE49-F238E27FC236}">
                      <a16:creationId xmlns:a16="http://schemas.microsoft.com/office/drawing/2014/main" id="{00000000-0008-0000-0000-000037000000}"/>
                    </a:ext>
                  </a:extLst>
                </p:cNvPr>
                <p:cNvSpPr txBox="1"/>
                <p:nvPr/>
              </p:nvSpPr>
              <p:spPr>
                <a:xfrm>
                  <a:off x="7448233" y="2441469"/>
                  <a:ext cx="2121747" cy="288328"/>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fi-FI" sz="700" i="1" dirty="0"/>
                    <a:t>Keseluruhan anggaran tahun berjalan</a:t>
                  </a:r>
                  <a:endParaRPr lang="en-AU" sz="700" i="1" dirty="0"/>
                </a:p>
              </p:txBody>
            </p:sp>
          </p:grpSp>
          <p:sp>
            <p:nvSpPr>
              <p:cNvPr id="49" name="TextBox 36">
                <a:extLst>
                  <a:ext uri="{FF2B5EF4-FFF2-40B4-BE49-F238E27FC236}">
                    <a16:creationId xmlns:a16="http://schemas.microsoft.com/office/drawing/2014/main" id="{00000000-0008-0000-0000-00003D000000}"/>
                  </a:ext>
                </a:extLst>
              </p:cNvPr>
              <p:cNvSpPr txBox="1"/>
              <p:nvPr/>
            </p:nvSpPr>
            <p:spPr>
              <a:xfrm>
                <a:off x="9935196" y="2476366"/>
                <a:ext cx="694017" cy="316516"/>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r>
                  <a:rPr lang="en-AU" sz="700" dirty="0"/>
                  <a:t>100%</a:t>
                </a:r>
              </a:p>
            </p:txBody>
          </p:sp>
          <p:sp>
            <p:nvSpPr>
              <p:cNvPr id="50" name="TextBox 35">
                <a:extLst>
                  <a:ext uri="{FF2B5EF4-FFF2-40B4-BE49-F238E27FC236}">
                    <a16:creationId xmlns:a16="http://schemas.microsoft.com/office/drawing/2014/main" id="{00000000-0008-0000-0000-00003C000000}"/>
                  </a:ext>
                </a:extLst>
              </p:cNvPr>
              <p:cNvSpPr txBox="1"/>
              <p:nvPr/>
            </p:nvSpPr>
            <p:spPr>
              <a:xfrm>
                <a:off x="9703894" y="2497243"/>
                <a:ext cx="333375" cy="28575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AU" sz="700" dirty="0"/>
                  <a:t>X</a:t>
                </a:r>
              </a:p>
            </p:txBody>
          </p:sp>
        </p:grpSp>
      </p:grpSp>
      <p:grpSp>
        <p:nvGrpSpPr>
          <p:cNvPr id="55" name="Group 54"/>
          <p:cNvGrpSpPr/>
          <p:nvPr/>
        </p:nvGrpSpPr>
        <p:grpSpPr>
          <a:xfrm>
            <a:off x="3222950" y="3922728"/>
            <a:ext cx="3491691" cy="417168"/>
            <a:chOff x="4943873" y="3599939"/>
            <a:chExt cx="5631286" cy="672795"/>
          </a:xfrm>
        </p:grpSpPr>
        <p:sp>
          <p:nvSpPr>
            <p:cNvPr id="56" name="TextBox 55"/>
            <p:cNvSpPr txBox="1"/>
            <p:nvPr/>
          </p:nvSpPr>
          <p:spPr>
            <a:xfrm>
              <a:off x="6885810" y="3704854"/>
              <a:ext cx="333375" cy="322642"/>
            </a:xfrm>
            <a:prstGeom prst="rect">
              <a:avLst/>
            </a:prstGeom>
            <a:noFill/>
          </p:spPr>
          <p:txBody>
            <a:bodyPr wrap="square" rtlCol="0">
              <a:spAutoFit/>
            </a:bodyPr>
            <a:lstStyle/>
            <a:p>
              <a:r>
                <a:rPr lang="en-US" sz="700" dirty="0"/>
                <a:t>=</a:t>
              </a:r>
            </a:p>
          </p:txBody>
        </p:sp>
        <p:grpSp>
          <p:nvGrpSpPr>
            <p:cNvPr id="57" name="Group 56"/>
            <p:cNvGrpSpPr/>
            <p:nvPr/>
          </p:nvGrpSpPr>
          <p:grpSpPr>
            <a:xfrm>
              <a:off x="4943873" y="3599939"/>
              <a:ext cx="5631286" cy="672795"/>
              <a:chOff x="4997927" y="2319757"/>
              <a:chExt cx="5631286" cy="672795"/>
            </a:xfrm>
          </p:grpSpPr>
          <p:grpSp>
            <p:nvGrpSpPr>
              <p:cNvPr id="58" name="Group 57"/>
              <p:cNvGrpSpPr/>
              <p:nvPr/>
            </p:nvGrpSpPr>
            <p:grpSpPr>
              <a:xfrm>
                <a:off x="4997927" y="2319757"/>
                <a:ext cx="4959292" cy="672795"/>
                <a:chOff x="5822699" y="2190949"/>
                <a:chExt cx="3747281" cy="538848"/>
              </a:xfrm>
            </p:grpSpPr>
            <p:sp>
              <p:nvSpPr>
                <p:cNvPr id="61" name="TextBox 1">
                  <a:extLst>
                    <a:ext uri="{FF2B5EF4-FFF2-40B4-BE49-F238E27FC236}">
                      <a16:creationId xmlns:a16="http://schemas.microsoft.com/office/drawing/2014/main" id="{00000000-0008-0000-0000-000034000000}"/>
                    </a:ext>
                  </a:extLst>
                </p:cNvPr>
                <p:cNvSpPr txBox="1"/>
                <p:nvPr/>
              </p:nvSpPr>
              <p:spPr>
                <a:xfrm>
                  <a:off x="5822699" y="2195065"/>
                  <a:ext cx="1632114" cy="49015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AU" sz="700" i="1" dirty="0" err="1"/>
                    <a:t>Persentase</a:t>
                  </a:r>
                  <a:r>
                    <a:rPr lang="en-AU" sz="700" i="1" dirty="0"/>
                    <a:t> </a:t>
                  </a:r>
                  <a:r>
                    <a:rPr lang="en-AU" sz="700" i="1" dirty="0" err="1"/>
                    <a:t>realisasi</a:t>
                  </a:r>
                  <a:r>
                    <a:rPr lang="en-AU" sz="700" i="1" dirty="0"/>
                    <a:t> </a:t>
                  </a:r>
                  <a:r>
                    <a:rPr lang="en-AU" sz="700" i="1" dirty="0" err="1"/>
                    <a:t>capaian</a:t>
                  </a:r>
                  <a:r>
                    <a:rPr lang="en-AU" sz="700" i="1" dirty="0"/>
                    <a:t> </a:t>
                  </a:r>
                  <a:r>
                    <a:rPr lang="en-AU" sz="700" i="1" dirty="0" err="1"/>
                    <a:t>kinerja</a:t>
                  </a:r>
                  <a:r>
                    <a:rPr lang="en-AU" sz="700" i="1" dirty="0"/>
                    <a:t> output </a:t>
                  </a:r>
                </a:p>
              </p:txBody>
            </p:sp>
            <p:sp>
              <p:nvSpPr>
                <p:cNvPr id="62" name="TextBox 2">
                  <a:extLst>
                    <a:ext uri="{FF2B5EF4-FFF2-40B4-BE49-F238E27FC236}">
                      <a16:creationId xmlns:a16="http://schemas.microsoft.com/office/drawing/2014/main" id="{00000000-0008-0000-0000-000035000000}"/>
                    </a:ext>
                  </a:extLst>
                </p:cNvPr>
                <p:cNvSpPr txBox="1"/>
                <p:nvPr/>
              </p:nvSpPr>
              <p:spPr>
                <a:xfrm>
                  <a:off x="7457415" y="2190949"/>
                  <a:ext cx="1849730" cy="288326"/>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fi-FI" sz="700" i="1" dirty="0"/>
                    <a:t>Realisasi capaian kinerja output</a:t>
                  </a:r>
                  <a:endParaRPr lang="id-ID" sz="700" i="1" dirty="0"/>
                </a:p>
              </p:txBody>
            </p:sp>
            <p:cxnSp>
              <p:nvCxnSpPr>
                <p:cNvPr id="63" name="Straight Connector 62">
                  <a:extLst>
                    <a:ext uri="{FF2B5EF4-FFF2-40B4-BE49-F238E27FC236}">
                      <a16:creationId xmlns:a16="http://schemas.microsoft.com/office/drawing/2014/main" id="{00000000-0008-0000-0000-000036000000}"/>
                    </a:ext>
                  </a:extLst>
                </p:cNvPr>
                <p:cNvCxnSpPr/>
                <p:nvPr/>
              </p:nvCxnSpPr>
              <p:spPr>
                <a:xfrm>
                  <a:off x="7501821" y="2454440"/>
                  <a:ext cx="1876932" cy="0"/>
                </a:xfrm>
                <a:prstGeom prst="line">
                  <a:avLst/>
                </a:prstGeom>
              </p:spPr>
              <p:style>
                <a:lnRef idx="2">
                  <a:schemeClr val="dk1"/>
                </a:lnRef>
                <a:fillRef idx="0">
                  <a:schemeClr val="dk1"/>
                </a:fillRef>
                <a:effectRef idx="1">
                  <a:schemeClr val="dk1"/>
                </a:effectRef>
                <a:fontRef idx="minor">
                  <a:schemeClr val="tx1"/>
                </a:fontRef>
              </p:style>
            </p:cxnSp>
            <p:sp>
              <p:nvSpPr>
                <p:cNvPr id="64" name="TextBox 4">
                  <a:extLst>
                    <a:ext uri="{FF2B5EF4-FFF2-40B4-BE49-F238E27FC236}">
                      <a16:creationId xmlns:a16="http://schemas.microsoft.com/office/drawing/2014/main" id="{00000000-0008-0000-0000-000037000000}"/>
                    </a:ext>
                  </a:extLst>
                </p:cNvPr>
                <p:cNvSpPr txBox="1"/>
                <p:nvPr/>
              </p:nvSpPr>
              <p:spPr>
                <a:xfrm>
                  <a:off x="7448233" y="2441469"/>
                  <a:ext cx="2121747" cy="288328"/>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fi-FI" sz="700" i="1" dirty="0"/>
                    <a:t>Target kinerja output tahun berjalan</a:t>
                  </a:r>
                  <a:endParaRPr lang="en-AU" sz="700" i="1" dirty="0"/>
                </a:p>
              </p:txBody>
            </p:sp>
          </p:grpSp>
          <p:sp>
            <p:nvSpPr>
              <p:cNvPr id="59" name="TextBox 36">
                <a:extLst>
                  <a:ext uri="{FF2B5EF4-FFF2-40B4-BE49-F238E27FC236}">
                    <a16:creationId xmlns:a16="http://schemas.microsoft.com/office/drawing/2014/main" id="{00000000-0008-0000-0000-00003D000000}"/>
                  </a:ext>
                </a:extLst>
              </p:cNvPr>
              <p:cNvSpPr txBox="1"/>
              <p:nvPr/>
            </p:nvSpPr>
            <p:spPr>
              <a:xfrm>
                <a:off x="9935196" y="2476366"/>
                <a:ext cx="694017" cy="316516"/>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r>
                  <a:rPr lang="en-AU" sz="700" dirty="0"/>
                  <a:t>100%</a:t>
                </a:r>
              </a:p>
            </p:txBody>
          </p:sp>
          <p:sp>
            <p:nvSpPr>
              <p:cNvPr id="60" name="TextBox 35">
                <a:extLst>
                  <a:ext uri="{FF2B5EF4-FFF2-40B4-BE49-F238E27FC236}">
                    <a16:creationId xmlns:a16="http://schemas.microsoft.com/office/drawing/2014/main" id="{00000000-0008-0000-0000-00003C000000}"/>
                  </a:ext>
                </a:extLst>
              </p:cNvPr>
              <p:cNvSpPr txBox="1"/>
              <p:nvPr/>
            </p:nvSpPr>
            <p:spPr>
              <a:xfrm>
                <a:off x="9703894" y="2497243"/>
                <a:ext cx="333375" cy="28575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AU" sz="700" dirty="0"/>
                  <a:t>X</a:t>
                </a:r>
              </a:p>
            </p:txBody>
          </p:sp>
        </p:grpSp>
      </p:grpSp>
      <p:sp>
        <p:nvSpPr>
          <p:cNvPr id="65" name="Title 1">
            <a:extLst>
              <a:ext uri="{FF2B5EF4-FFF2-40B4-BE49-F238E27FC236}">
                <a16:creationId xmlns:a16="http://schemas.microsoft.com/office/drawing/2014/main" id="{DA4B4508-0293-475D-A29A-BB3F0AD0256D}"/>
              </a:ext>
            </a:extLst>
          </p:cNvPr>
          <p:cNvSpPr txBox="1">
            <a:spLocks/>
          </p:cNvSpPr>
          <p:nvPr/>
        </p:nvSpPr>
        <p:spPr>
          <a:xfrm>
            <a:off x="163039" y="311720"/>
            <a:ext cx="7396636" cy="338554"/>
          </a:xfrm>
          <a:prstGeom prst="rect">
            <a:avLst/>
          </a:prstGeom>
        </p:spPr>
        <p:txBody>
          <a:bodyPr wrap="square" anchor="ctr">
            <a:spAutoFit/>
          </a:bodyPr>
          <a:lstStyle>
            <a:defPPr>
              <a:defRPr lang="en-US"/>
            </a:defPPr>
            <a:lvl1pPr defTabSz="914377">
              <a:defRPr b="1">
                <a:solidFill>
                  <a:prstClr val="black"/>
                </a:solidFill>
                <a:latin typeface="Arial" panose="020B0604020202020204" pitchFamily="34" charset="0"/>
                <a:ea typeface="Times New Roman" panose="02020603050405020304" pitchFamily="18" charset="0"/>
              </a:defRPr>
            </a:lvl1pPr>
          </a:lstStyle>
          <a:p>
            <a:pPr lvl="0"/>
            <a:r>
              <a:rPr lang="id-ID" sz="1600" dirty="0"/>
              <a:t>Lanjutan... (</a:t>
            </a:r>
            <a:r>
              <a:rPr lang="en-US" sz="1600" dirty="0"/>
              <a:t>KAMUS INDIKATOR KINERJA </a:t>
            </a:r>
            <a:r>
              <a:rPr lang="id-ID" sz="1600" dirty="0"/>
              <a:t>KEGIATAN BPKARSS)</a:t>
            </a:r>
            <a:endParaRPr lang="en-ID" sz="1600" dirty="0"/>
          </a:p>
        </p:txBody>
      </p:sp>
      <p:sp>
        <p:nvSpPr>
          <p:cNvPr id="66" name="Slide Number Placeholder 2">
            <a:extLst>
              <a:ext uri="{FF2B5EF4-FFF2-40B4-BE49-F238E27FC236}">
                <a16:creationId xmlns:a16="http://schemas.microsoft.com/office/drawing/2014/main" id="{F826BCB7-63D8-440A-83A5-BAE65AA40C4F}"/>
              </a:ext>
            </a:extLst>
          </p:cNvPr>
          <p:cNvSpPr>
            <a:spLocks noGrp="1"/>
          </p:cNvSpPr>
          <p:nvPr/>
        </p:nvSpPr>
        <p:spPr>
          <a:xfrm>
            <a:off x="7113276" y="5006975"/>
            <a:ext cx="446405" cy="251460"/>
          </a:xfrm>
          <a:prstGeom prst="rect">
            <a:avLst/>
          </a:prstGeom>
          <a:solidFill>
            <a:srgbClr val="F9BE19"/>
          </a:solidFill>
        </p:spPr>
        <p:txBody>
          <a:bodyPr vert="horz" lIns="91365" tIns="45684" rIns="91365" bIns="45684"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32">
              <a:defRPr/>
            </a:pPr>
            <a:fld id="{05502A5B-6024-440D-A5A9-5A109256076E}" type="slidenum">
              <a:rPr lang="en-US" b="1">
                <a:solidFill>
                  <a:schemeClr val="tx1"/>
                </a:solidFill>
                <a:latin typeface="Calibri" panose="020F0502020204030204"/>
              </a:rPr>
              <a:pPr defTabSz="913632">
                <a:defRPr/>
              </a:pPr>
              <a:t>62</a:t>
            </a:fld>
            <a:endParaRPr lang="en-US" b="1">
              <a:solidFill>
                <a:schemeClr val="tx1"/>
              </a:solidFill>
              <a:latin typeface="Calibri" panose="020F0502020204030204"/>
            </a:endParaRPr>
          </a:p>
        </p:txBody>
      </p:sp>
    </p:spTree>
    <p:extLst>
      <p:ext uri="{BB962C8B-B14F-4D97-AF65-F5344CB8AC3E}">
        <p14:creationId xmlns:p14="http://schemas.microsoft.com/office/powerpoint/2010/main" val="934156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916732945"/>
              </p:ext>
            </p:extLst>
          </p:nvPr>
        </p:nvGraphicFramePr>
        <p:xfrm>
          <a:off x="284604" y="1074242"/>
          <a:ext cx="6940069" cy="1302738"/>
        </p:xfrm>
        <a:graphic>
          <a:graphicData uri="http://schemas.openxmlformats.org/drawingml/2006/table">
            <a:tbl>
              <a:tblPr firstRow="1" firstCol="1" bandRow="1">
                <a:tableStyleId>{85BE263C-DBD7-4A20-BB59-AAB30ACAA65A}</a:tableStyleId>
              </a:tblPr>
              <a:tblGrid>
                <a:gridCol w="332794">
                  <a:extLst>
                    <a:ext uri="{9D8B030D-6E8A-4147-A177-3AD203B41FA5}">
                      <a16:colId xmlns:a16="http://schemas.microsoft.com/office/drawing/2014/main" val="20000"/>
                    </a:ext>
                  </a:extLst>
                </a:gridCol>
                <a:gridCol w="1138416">
                  <a:extLst>
                    <a:ext uri="{9D8B030D-6E8A-4147-A177-3AD203B41FA5}">
                      <a16:colId xmlns:a16="http://schemas.microsoft.com/office/drawing/2014/main" val="20001"/>
                    </a:ext>
                  </a:extLst>
                </a:gridCol>
                <a:gridCol w="1361634">
                  <a:extLst>
                    <a:ext uri="{9D8B030D-6E8A-4147-A177-3AD203B41FA5}">
                      <a16:colId xmlns:a16="http://schemas.microsoft.com/office/drawing/2014/main" val="20002"/>
                    </a:ext>
                  </a:extLst>
                </a:gridCol>
                <a:gridCol w="4107225">
                  <a:extLst>
                    <a:ext uri="{9D8B030D-6E8A-4147-A177-3AD203B41FA5}">
                      <a16:colId xmlns:a16="http://schemas.microsoft.com/office/drawing/2014/main" val="20003"/>
                    </a:ext>
                  </a:extLst>
                </a:gridCol>
              </a:tblGrid>
              <a:tr h="276834">
                <a:tc>
                  <a:txBody>
                    <a:bodyPr/>
                    <a:lstStyle/>
                    <a:p>
                      <a:pPr algn="ctr">
                        <a:lnSpc>
                          <a:spcPct val="107000"/>
                        </a:lnSpc>
                        <a:spcAft>
                          <a:spcPts val="0"/>
                        </a:spcAft>
                      </a:pPr>
                      <a:r>
                        <a:rPr lang="en-ID" sz="800" dirty="0">
                          <a:effectLst/>
                          <a:latin typeface="+mn-lt"/>
                        </a:rPr>
                        <a:t>NO</a:t>
                      </a:r>
                      <a:endParaRPr lang="en-US" sz="800" dirty="0">
                        <a:effectLst/>
                        <a:latin typeface="+mn-lt"/>
                        <a:ea typeface="Calibri"/>
                        <a:cs typeface="Times New Roman"/>
                      </a:endParaRPr>
                    </a:p>
                  </a:txBody>
                  <a:tcPr marL="25227" marR="252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lnSpc>
                          <a:spcPct val="107000"/>
                        </a:lnSpc>
                        <a:spcAft>
                          <a:spcPts val="0"/>
                        </a:spcAft>
                      </a:pPr>
                      <a:r>
                        <a:rPr lang="en-ID" sz="800" dirty="0">
                          <a:effectLst/>
                          <a:latin typeface="+mn-lt"/>
                        </a:rPr>
                        <a:t>SASARAN KEGIATAN</a:t>
                      </a:r>
                      <a:endParaRPr lang="en-US" sz="800" dirty="0">
                        <a:effectLst/>
                        <a:latin typeface="+mn-lt"/>
                        <a:ea typeface="Calibri"/>
                        <a:cs typeface="Times New Roman"/>
                      </a:endParaRPr>
                    </a:p>
                  </a:txBody>
                  <a:tcPr marL="25227" marR="252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lnSpc>
                          <a:spcPct val="107000"/>
                        </a:lnSpc>
                        <a:spcAft>
                          <a:spcPts val="0"/>
                        </a:spcAft>
                      </a:pPr>
                      <a:r>
                        <a:rPr lang="en-ID" sz="800" dirty="0">
                          <a:effectLst/>
                          <a:latin typeface="+mn-lt"/>
                        </a:rPr>
                        <a:t>INDIKATOR </a:t>
                      </a:r>
                    </a:p>
                    <a:p>
                      <a:pPr algn="ctr">
                        <a:lnSpc>
                          <a:spcPct val="107000"/>
                        </a:lnSpc>
                        <a:spcAft>
                          <a:spcPts val="0"/>
                        </a:spcAft>
                      </a:pPr>
                      <a:r>
                        <a:rPr lang="en-ID" sz="800" dirty="0">
                          <a:effectLst/>
                          <a:latin typeface="+mn-lt"/>
                        </a:rPr>
                        <a:t>KINERJA KEGIATAN</a:t>
                      </a:r>
                      <a:endParaRPr lang="en-US" sz="800" dirty="0">
                        <a:effectLst/>
                        <a:latin typeface="+mn-lt"/>
                        <a:ea typeface="Calibri"/>
                        <a:cs typeface="Times New Roman"/>
                      </a:endParaRPr>
                    </a:p>
                  </a:txBody>
                  <a:tcPr marL="25227" marR="252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lnSpc>
                          <a:spcPct val="107000"/>
                        </a:lnSpc>
                        <a:spcAft>
                          <a:spcPts val="0"/>
                        </a:spcAft>
                      </a:pPr>
                      <a:r>
                        <a:rPr lang="en-ID" sz="800" dirty="0">
                          <a:effectLst/>
                          <a:latin typeface="+mn-lt"/>
                        </a:rPr>
                        <a:t>TATA CARA PERHITUNGAN</a:t>
                      </a:r>
                      <a:endParaRPr lang="en-US" sz="800" dirty="0">
                        <a:effectLst/>
                        <a:latin typeface="+mn-lt"/>
                        <a:ea typeface="Calibri"/>
                        <a:cs typeface="Times New Roman"/>
                      </a:endParaRPr>
                    </a:p>
                  </a:txBody>
                  <a:tcPr marL="25227" marR="252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1025904">
                <a:tc>
                  <a:txBody>
                    <a:bodyPr/>
                    <a:lstStyle/>
                    <a:p>
                      <a:pPr algn="ctr">
                        <a:lnSpc>
                          <a:spcPct val="115000"/>
                        </a:lnSpc>
                        <a:spcAft>
                          <a:spcPts val="0"/>
                        </a:spcAft>
                        <a:tabLst>
                          <a:tab pos="4229100" algn="l"/>
                          <a:tab pos="4457700" algn="l"/>
                        </a:tabLst>
                      </a:pPr>
                      <a:endParaRPr lang="en-US" sz="800" dirty="0">
                        <a:effectLst/>
                        <a:latin typeface="+mn-lt"/>
                        <a:ea typeface="Calibri"/>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07000"/>
                        </a:lnSpc>
                        <a:spcAft>
                          <a:spcPts val="0"/>
                        </a:spcAft>
                      </a:pPr>
                      <a:endParaRPr lang="en-US" sz="800" dirty="0">
                        <a:effectLst/>
                        <a:latin typeface="+mn-lt"/>
                        <a:ea typeface="Calibri"/>
                        <a:cs typeface="Times New Roman"/>
                      </a:endParaRPr>
                    </a:p>
                  </a:txBody>
                  <a:tcPr marL="42523" marR="4252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pPr>
                      <a:r>
                        <a:rPr lang="en-US" sz="800" dirty="0" err="1">
                          <a:effectLst/>
                          <a:latin typeface="+mn-lt"/>
                          <a:ea typeface="Times New Roman"/>
                          <a:cs typeface="Times New Roman"/>
                        </a:rPr>
                        <a:t>Persentase</a:t>
                      </a:r>
                      <a:r>
                        <a:rPr lang="en-US" sz="800" dirty="0">
                          <a:effectLst/>
                          <a:latin typeface="+mn-lt"/>
                          <a:ea typeface="Times New Roman"/>
                          <a:cs typeface="Times New Roman"/>
                        </a:rPr>
                        <a:t> </a:t>
                      </a:r>
                      <a:r>
                        <a:rPr lang="en-US" sz="800" dirty="0" err="1">
                          <a:effectLst/>
                          <a:latin typeface="+mn-lt"/>
                          <a:ea typeface="Times New Roman"/>
                          <a:cs typeface="Times New Roman"/>
                        </a:rPr>
                        <a:t>Realisasi</a:t>
                      </a:r>
                      <a:r>
                        <a:rPr lang="en-US" sz="800" dirty="0">
                          <a:effectLst/>
                          <a:latin typeface="+mn-lt"/>
                          <a:ea typeface="Times New Roman"/>
                          <a:cs typeface="Times New Roman"/>
                        </a:rPr>
                        <a:t> </a:t>
                      </a:r>
                      <a:r>
                        <a:rPr lang="en-US" sz="800" dirty="0" err="1">
                          <a:effectLst/>
                          <a:latin typeface="+mn-lt"/>
                          <a:ea typeface="Times New Roman"/>
                          <a:cs typeface="Times New Roman"/>
                        </a:rPr>
                        <a:t>Pendapatan</a:t>
                      </a:r>
                      <a:r>
                        <a:rPr lang="en-US" sz="800" dirty="0">
                          <a:effectLst/>
                          <a:latin typeface="+mn-lt"/>
                          <a:ea typeface="Times New Roman"/>
                          <a:cs typeface="Times New Roman"/>
                        </a:rPr>
                        <a:t> Negara </a:t>
                      </a:r>
                      <a:r>
                        <a:rPr lang="en-US" sz="800" dirty="0" err="1">
                          <a:effectLst/>
                          <a:latin typeface="+mn-lt"/>
                          <a:ea typeface="Times New Roman"/>
                          <a:cs typeface="Times New Roman"/>
                        </a:rPr>
                        <a:t>Bukan</a:t>
                      </a:r>
                      <a:r>
                        <a:rPr lang="en-US" sz="800" dirty="0">
                          <a:effectLst/>
                          <a:latin typeface="+mn-lt"/>
                          <a:ea typeface="Times New Roman"/>
                          <a:cs typeface="Times New Roman"/>
                        </a:rPr>
                        <a:t> </a:t>
                      </a:r>
                      <a:r>
                        <a:rPr lang="en-US" sz="800" dirty="0" err="1">
                          <a:effectLst/>
                          <a:latin typeface="+mn-lt"/>
                          <a:ea typeface="Times New Roman"/>
                          <a:cs typeface="Times New Roman"/>
                        </a:rPr>
                        <a:t>Pajak</a:t>
                      </a:r>
                      <a:r>
                        <a:rPr lang="en-US" sz="800" dirty="0">
                          <a:effectLst/>
                          <a:latin typeface="+mn-lt"/>
                          <a:ea typeface="Times New Roman"/>
                          <a:cs typeface="Times New Roman"/>
                        </a:rPr>
                        <a:t> (PNBP) </a:t>
                      </a:r>
                      <a:r>
                        <a:rPr lang="en-US" sz="800" dirty="0" err="1">
                          <a:effectLst/>
                          <a:latin typeface="+mn-lt"/>
                          <a:ea typeface="Times New Roman"/>
                          <a:cs typeface="Times New Roman"/>
                        </a:rPr>
                        <a:t>Balai</a:t>
                      </a:r>
                      <a:r>
                        <a:rPr lang="en-US" sz="800" dirty="0">
                          <a:effectLst/>
                          <a:latin typeface="+mn-lt"/>
                          <a:ea typeface="Times New Roman"/>
                          <a:cs typeface="Times New Roman"/>
                        </a:rPr>
                        <a:t> </a:t>
                      </a:r>
                      <a:r>
                        <a:rPr lang="en-US" sz="800" dirty="0" err="1">
                          <a:effectLst/>
                          <a:latin typeface="+mn-lt"/>
                          <a:ea typeface="Times New Roman"/>
                          <a:cs typeface="Times New Roman"/>
                        </a:rPr>
                        <a:t>Pengelola</a:t>
                      </a:r>
                      <a:r>
                        <a:rPr lang="en-US" sz="800" dirty="0">
                          <a:effectLst/>
                          <a:latin typeface="+mn-lt"/>
                          <a:ea typeface="Times New Roman"/>
                          <a:cs typeface="Times New Roman"/>
                        </a:rPr>
                        <a:t> </a:t>
                      </a:r>
                      <a:r>
                        <a:rPr lang="en-US" sz="800" dirty="0" err="1">
                          <a:effectLst/>
                          <a:latin typeface="+mn-lt"/>
                          <a:ea typeface="Times New Roman"/>
                          <a:cs typeface="Times New Roman"/>
                        </a:rPr>
                        <a:t>Kereta</a:t>
                      </a:r>
                      <a:r>
                        <a:rPr lang="en-US" sz="800" dirty="0">
                          <a:effectLst/>
                          <a:latin typeface="+mn-lt"/>
                          <a:ea typeface="Times New Roman"/>
                          <a:cs typeface="Times New Roman"/>
                        </a:rPr>
                        <a:t> </a:t>
                      </a:r>
                      <a:r>
                        <a:rPr lang="en-US" sz="800" dirty="0" err="1">
                          <a:effectLst/>
                          <a:latin typeface="+mn-lt"/>
                          <a:ea typeface="Times New Roman"/>
                          <a:cs typeface="Times New Roman"/>
                        </a:rPr>
                        <a:t>Api</a:t>
                      </a:r>
                      <a:r>
                        <a:rPr lang="en-US" sz="800" dirty="0">
                          <a:effectLst/>
                          <a:latin typeface="+mn-lt"/>
                          <a:ea typeface="Times New Roman"/>
                          <a:cs typeface="Times New Roman"/>
                        </a:rPr>
                        <a:t> </a:t>
                      </a:r>
                      <a:r>
                        <a:rPr lang="en-US" sz="800" dirty="0" err="1">
                          <a:effectLst/>
                          <a:latin typeface="+mn-lt"/>
                          <a:ea typeface="Times New Roman"/>
                          <a:cs typeface="Times New Roman"/>
                        </a:rPr>
                        <a:t>Ringan</a:t>
                      </a:r>
                      <a:r>
                        <a:rPr lang="en-US" sz="800" dirty="0">
                          <a:effectLst/>
                          <a:latin typeface="+mn-lt"/>
                          <a:ea typeface="Times New Roman"/>
                          <a:cs typeface="Times New Roman"/>
                        </a:rPr>
                        <a:t> Sumatera Selatan</a:t>
                      </a: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15000"/>
                        </a:lnSpc>
                        <a:spcAft>
                          <a:spcPts val="0"/>
                        </a:spcAft>
                      </a:pPr>
                      <a:r>
                        <a:rPr lang="en-US" sz="800" dirty="0" err="1">
                          <a:effectLst/>
                          <a:latin typeface="+mn-lt"/>
                          <a:ea typeface="Times New Roman"/>
                          <a:cs typeface="Times New Roman"/>
                        </a:rPr>
                        <a:t>Perbandingan</a:t>
                      </a:r>
                      <a:r>
                        <a:rPr lang="en-US" sz="800" dirty="0">
                          <a:effectLst/>
                          <a:latin typeface="+mn-lt"/>
                          <a:ea typeface="Times New Roman"/>
                          <a:cs typeface="Times New Roman"/>
                        </a:rPr>
                        <a:t> </a:t>
                      </a:r>
                      <a:r>
                        <a:rPr lang="en-US" sz="800" dirty="0" err="1">
                          <a:effectLst/>
                          <a:latin typeface="+mn-lt"/>
                          <a:ea typeface="Times New Roman"/>
                          <a:cs typeface="Times New Roman"/>
                        </a:rPr>
                        <a:t>antara</a:t>
                      </a:r>
                      <a:r>
                        <a:rPr lang="en-US" sz="800" dirty="0">
                          <a:effectLst/>
                          <a:latin typeface="+mn-lt"/>
                          <a:ea typeface="Times New Roman"/>
                          <a:cs typeface="Times New Roman"/>
                        </a:rPr>
                        <a:t> </a:t>
                      </a:r>
                      <a:r>
                        <a:rPr lang="en-US" sz="800" dirty="0" err="1">
                          <a:effectLst/>
                          <a:latin typeface="+mn-lt"/>
                          <a:ea typeface="Times New Roman"/>
                          <a:cs typeface="Times New Roman"/>
                        </a:rPr>
                        <a:t>realisasi</a:t>
                      </a:r>
                      <a:r>
                        <a:rPr lang="en-US" sz="800" dirty="0">
                          <a:effectLst/>
                          <a:latin typeface="+mn-lt"/>
                          <a:ea typeface="Times New Roman"/>
                          <a:cs typeface="Times New Roman"/>
                        </a:rPr>
                        <a:t> </a:t>
                      </a:r>
                      <a:r>
                        <a:rPr lang="en-US" sz="800" dirty="0" err="1">
                          <a:effectLst/>
                          <a:latin typeface="+mn-lt"/>
                          <a:ea typeface="Times New Roman"/>
                          <a:cs typeface="Times New Roman"/>
                        </a:rPr>
                        <a:t>penerimaan</a:t>
                      </a:r>
                      <a:r>
                        <a:rPr lang="en-US" sz="800" dirty="0">
                          <a:effectLst/>
                          <a:latin typeface="+mn-lt"/>
                          <a:ea typeface="Times New Roman"/>
                          <a:cs typeface="Times New Roman"/>
                        </a:rPr>
                        <a:t> PNBP </a:t>
                      </a:r>
                      <a:r>
                        <a:rPr lang="en-US" sz="800" dirty="0" err="1">
                          <a:effectLst/>
                          <a:latin typeface="+mn-lt"/>
                          <a:ea typeface="Times New Roman"/>
                          <a:cs typeface="Times New Roman"/>
                        </a:rPr>
                        <a:t>dengan</a:t>
                      </a:r>
                      <a:r>
                        <a:rPr lang="en-US" sz="800" dirty="0">
                          <a:effectLst/>
                          <a:latin typeface="+mn-lt"/>
                          <a:ea typeface="Times New Roman"/>
                          <a:cs typeface="Times New Roman"/>
                        </a:rPr>
                        <a:t> target </a:t>
                      </a:r>
                      <a:r>
                        <a:rPr lang="en-US" sz="800" dirty="0" err="1">
                          <a:effectLst/>
                          <a:latin typeface="+mn-lt"/>
                          <a:ea typeface="Times New Roman"/>
                          <a:cs typeface="Times New Roman"/>
                        </a:rPr>
                        <a:t>pada</a:t>
                      </a:r>
                      <a:r>
                        <a:rPr lang="en-US" sz="800" dirty="0">
                          <a:effectLst/>
                          <a:latin typeface="+mn-lt"/>
                          <a:ea typeface="Times New Roman"/>
                          <a:cs typeface="Times New Roman"/>
                        </a:rPr>
                        <a:t> </a:t>
                      </a:r>
                      <a:r>
                        <a:rPr lang="en-US" sz="800" dirty="0" err="1">
                          <a:effectLst/>
                          <a:latin typeface="+mn-lt"/>
                          <a:ea typeface="Times New Roman"/>
                          <a:cs typeface="Times New Roman"/>
                        </a:rPr>
                        <a:t>tahun</a:t>
                      </a:r>
                      <a:r>
                        <a:rPr lang="en-US" sz="800" dirty="0">
                          <a:effectLst/>
                          <a:latin typeface="+mn-lt"/>
                          <a:ea typeface="Times New Roman"/>
                          <a:cs typeface="Times New Roman"/>
                        </a:rPr>
                        <a:t> </a:t>
                      </a:r>
                      <a:r>
                        <a:rPr lang="en-US" sz="800" dirty="0" err="1">
                          <a:effectLst/>
                          <a:latin typeface="+mn-lt"/>
                          <a:ea typeface="Times New Roman"/>
                          <a:cs typeface="Times New Roman"/>
                        </a:rPr>
                        <a:t>berjalan</a:t>
                      </a:r>
                      <a:r>
                        <a:rPr lang="en-US" sz="800" dirty="0">
                          <a:effectLst/>
                          <a:latin typeface="+mn-lt"/>
                          <a:ea typeface="Times New Roman"/>
                          <a:cs typeface="Times New Roman"/>
                        </a:rPr>
                        <a:t> </a:t>
                      </a: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sp>
        <p:nvSpPr>
          <p:cNvPr id="27" name="TextBox 2"/>
          <p:cNvSpPr txBox="1">
            <a:spLocks noChangeArrowheads="1"/>
          </p:cNvSpPr>
          <p:nvPr/>
        </p:nvSpPr>
        <p:spPr bwMode="auto">
          <a:xfrm>
            <a:off x="2648839" y="1803518"/>
            <a:ext cx="206710" cy="183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6698" tIns="28349" rIns="56698" bIns="28349" numCol="1" anchor="t" anchorCtr="0" compatLnSpc="1">
            <a:prstTxWarp prst="textNoShape">
              <a:avLst/>
            </a:prstTxWarp>
          </a:bodyPr>
          <a:lstStyle/>
          <a:p>
            <a:pPr defTabSz="567019" fontAlgn="base">
              <a:spcBef>
                <a:spcPct val="0"/>
              </a:spcBef>
              <a:spcAft>
                <a:spcPct val="0"/>
              </a:spcAft>
            </a:pPr>
            <a:endParaRPr lang="en-US" altLang="en-US" sz="700">
              <a:cs typeface="Arial" pitchFamily="34" charset="0"/>
            </a:endParaRPr>
          </a:p>
        </p:txBody>
      </p:sp>
      <p:grpSp>
        <p:nvGrpSpPr>
          <p:cNvPr id="8" name="Group 7"/>
          <p:cNvGrpSpPr/>
          <p:nvPr/>
        </p:nvGrpSpPr>
        <p:grpSpPr>
          <a:xfrm>
            <a:off x="3182471" y="1545566"/>
            <a:ext cx="3986640" cy="705470"/>
            <a:chOff x="5103559" y="3198693"/>
            <a:chExt cx="6429524" cy="1137759"/>
          </a:xfrm>
        </p:grpSpPr>
        <p:sp>
          <p:nvSpPr>
            <p:cNvPr id="5" name="TextBox 4"/>
            <p:cNvSpPr txBox="1"/>
            <p:nvPr/>
          </p:nvSpPr>
          <p:spPr>
            <a:xfrm>
              <a:off x="6726156" y="3443603"/>
              <a:ext cx="333375" cy="322642"/>
            </a:xfrm>
            <a:prstGeom prst="rect">
              <a:avLst/>
            </a:prstGeom>
            <a:noFill/>
          </p:spPr>
          <p:txBody>
            <a:bodyPr wrap="square" rtlCol="0">
              <a:spAutoFit/>
            </a:bodyPr>
            <a:lstStyle/>
            <a:p>
              <a:r>
                <a:rPr lang="en-US" sz="700" dirty="0"/>
                <a:t>=</a:t>
              </a:r>
            </a:p>
          </p:txBody>
        </p:sp>
        <p:grpSp>
          <p:nvGrpSpPr>
            <p:cNvPr id="7" name="Group 6"/>
            <p:cNvGrpSpPr/>
            <p:nvPr/>
          </p:nvGrpSpPr>
          <p:grpSpPr>
            <a:xfrm>
              <a:off x="5103559" y="3198693"/>
              <a:ext cx="6429524" cy="1137759"/>
              <a:chOff x="5157613" y="1918511"/>
              <a:chExt cx="6429524" cy="1137759"/>
            </a:xfrm>
          </p:grpSpPr>
          <p:grpSp>
            <p:nvGrpSpPr>
              <p:cNvPr id="11" name="Group 10"/>
              <p:cNvGrpSpPr/>
              <p:nvPr/>
            </p:nvGrpSpPr>
            <p:grpSpPr>
              <a:xfrm>
                <a:off x="5157613" y="1918511"/>
                <a:ext cx="5943302" cy="1137759"/>
                <a:chOff x="5943352" y="1869584"/>
                <a:chExt cx="4490805" cy="911241"/>
              </a:xfrm>
            </p:grpSpPr>
            <p:sp>
              <p:nvSpPr>
                <p:cNvPr id="12" name="TextBox 1">
                  <a:extLst>
                    <a:ext uri="{FF2B5EF4-FFF2-40B4-BE49-F238E27FC236}">
                      <a16:creationId xmlns:a16="http://schemas.microsoft.com/office/drawing/2014/main" id="{00000000-0008-0000-0000-000034000000}"/>
                    </a:ext>
                  </a:extLst>
                </p:cNvPr>
                <p:cNvSpPr txBox="1"/>
                <p:nvPr/>
              </p:nvSpPr>
              <p:spPr>
                <a:xfrm>
                  <a:off x="5943352" y="1869584"/>
                  <a:ext cx="1305690" cy="911241"/>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fi-FI" sz="700" dirty="0"/>
                    <a:t>Persentase Realisasi Pendapatan Negara Bukan Pajak (PNBP) Balai Pengelola Kereta Api Ringan Sumatera Selatan</a:t>
                  </a:r>
                  <a:endParaRPr lang="en-AU" sz="700" dirty="0"/>
                </a:p>
              </p:txBody>
            </p:sp>
            <p:sp>
              <p:nvSpPr>
                <p:cNvPr id="13" name="TextBox 2">
                  <a:extLst>
                    <a:ext uri="{FF2B5EF4-FFF2-40B4-BE49-F238E27FC236}">
                      <a16:creationId xmlns:a16="http://schemas.microsoft.com/office/drawing/2014/main" id="{00000000-0008-0000-0000-000035000000}"/>
                    </a:ext>
                  </a:extLst>
                </p:cNvPr>
                <p:cNvSpPr txBox="1"/>
                <p:nvPr/>
              </p:nvSpPr>
              <p:spPr>
                <a:xfrm>
                  <a:off x="7249042" y="2086335"/>
                  <a:ext cx="3185115" cy="259494"/>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fi-FI" sz="700" i="1" dirty="0"/>
                    <a:t>Realisasi realisasi penerimaan PNBP </a:t>
                  </a:r>
                  <a:endParaRPr lang="id-ID" sz="700" i="1" dirty="0"/>
                </a:p>
              </p:txBody>
            </p:sp>
            <p:cxnSp>
              <p:nvCxnSpPr>
                <p:cNvPr id="14" name="Straight Connector 13">
                  <a:extLst>
                    <a:ext uri="{FF2B5EF4-FFF2-40B4-BE49-F238E27FC236}">
                      <a16:creationId xmlns:a16="http://schemas.microsoft.com/office/drawing/2014/main" id="{00000000-0008-0000-0000-000036000000}"/>
                    </a:ext>
                  </a:extLst>
                </p:cNvPr>
                <p:cNvCxnSpPr/>
                <p:nvPr/>
              </p:nvCxnSpPr>
              <p:spPr>
                <a:xfrm>
                  <a:off x="7501821" y="2361442"/>
                  <a:ext cx="2635250" cy="0"/>
                </a:xfrm>
                <a:prstGeom prst="line">
                  <a:avLst/>
                </a:prstGeom>
              </p:spPr>
              <p:style>
                <a:lnRef idx="2">
                  <a:schemeClr val="dk1"/>
                </a:lnRef>
                <a:fillRef idx="0">
                  <a:schemeClr val="dk1"/>
                </a:fillRef>
                <a:effectRef idx="1">
                  <a:schemeClr val="dk1"/>
                </a:effectRef>
                <a:fontRef idx="minor">
                  <a:schemeClr val="tx1"/>
                </a:fontRef>
              </p:style>
            </p:cxnSp>
            <p:sp>
              <p:nvSpPr>
                <p:cNvPr id="15" name="TextBox 4">
                  <a:extLst>
                    <a:ext uri="{FF2B5EF4-FFF2-40B4-BE49-F238E27FC236}">
                      <a16:creationId xmlns:a16="http://schemas.microsoft.com/office/drawing/2014/main" id="{00000000-0008-0000-0000-000037000000}"/>
                    </a:ext>
                  </a:extLst>
                </p:cNvPr>
                <p:cNvSpPr txBox="1"/>
                <p:nvPr/>
              </p:nvSpPr>
              <p:spPr>
                <a:xfrm>
                  <a:off x="7272761" y="2360096"/>
                  <a:ext cx="3120048" cy="288327"/>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fi-FI" sz="700" i="1" dirty="0"/>
                    <a:t>Target penerimaan PNBP </a:t>
                  </a:r>
                  <a:r>
                    <a:rPr lang="id-ID" sz="700" i="1" dirty="0"/>
                    <a:t>BPKARSS</a:t>
                  </a:r>
                  <a:endParaRPr lang="fi-FI" sz="700" i="1" dirty="0"/>
                </a:p>
                <a:p>
                  <a:pPr algn="ctr"/>
                  <a:r>
                    <a:rPr lang="fi-FI" sz="700" i="1" dirty="0"/>
                    <a:t>pada tahun berjalan</a:t>
                  </a:r>
                  <a:endParaRPr lang="en-AU" sz="700" i="1" dirty="0"/>
                </a:p>
              </p:txBody>
            </p:sp>
          </p:grpSp>
          <p:sp>
            <p:nvSpPr>
              <p:cNvPr id="28" name="TextBox 36">
                <a:extLst>
                  <a:ext uri="{FF2B5EF4-FFF2-40B4-BE49-F238E27FC236}">
                    <a16:creationId xmlns:a16="http://schemas.microsoft.com/office/drawing/2014/main" id="{00000000-0008-0000-0000-00003D000000}"/>
                  </a:ext>
                </a:extLst>
              </p:cNvPr>
              <p:cNvSpPr txBox="1"/>
              <p:nvPr/>
            </p:nvSpPr>
            <p:spPr>
              <a:xfrm>
                <a:off x="10893120" y="2331226"/>
                <a:ext cx="694017" cy="316516"/>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r>
                  <a:rPr lang="en-AU" sz="700" dirty="0"/>
                  <a:t>100%</a:t>
                </a:r>
              </a:p>
            </p:txBody>
          </p:sp>
          <p:sp>
            <p:nvSpPr>
              <p:cNvPr id="29" name="TextBox 35">
                <a:extLst>
                  <a:ext uri="{FF2B5EF4-FFF2-40B4-BE49-F238E27FC236}">
                    <a16:creationId xmlns:a16="http://schemas.microsoft.com/office/drawing/2014/main" id="{00000000-0008-0000-0000-00003C000000}"/>
                  </a:ext>
                </a:extLst>
              </p:cNvPr>
              <p:cNvSpPr txBox="1"/>
              <p:nvPr/>
            </p:nvSpPr>
            <p:spPr>
              <a:xfrm>
                <a:off x="10719874" y="2366617"/>
                <a:ext cx="333375" cy="28575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AU" sz="700" dirty="0"/>
                  <a:t>X</a:t>
                </a:r>
              </a:p>
            </p:txBody>
          </p:sp>
        </p:grpSp>
      </p:grpSp>
      <p:sp>
        <p:nvSpPr>
          <p:cNvPr id="16" name="Title 1">
            <a:extLst>
              <a:ext uri="{FF2B5EF4-FFF2-40B4-BE49-F238E27FC236}">
                <a16:creationId xmlns:a16="http://schemas.microsoft.com/office/drawing/2014/main" id="{DFF36EA3-E800-455A-AB02-6FFB294439FF}"/>
              </a:ext>
            </a:extLst>
          </p:cNvPr>
          <p:cNvSpPr txBox="1">
            <a:spLocks/>
          </p:cNvSpPr>
          <p:nvPr/>
        </p:nvSpPr>
        <p:spPr>
          <a:xfrm>
            <a:off x="163039" y="311720"/>
            <a:ext cx="7396636" cy="338554"/>
          </a:xfrm>
          <a:prstGeom prst="rect">
            <a:avLst/>
          </a:prstGeom>
        </p:spPr>
        <p:txBody>
          <a:bodyPr wrap="square" anchor="ctr">
            <a:spAutoFit/>
          </a:bodyPr>
          <a:lstStyle>
            <a:defPPr>
              <a:defRPr lang="en-US"/>
            </a:defPPr>
            <a:lvl1pPr defTabSz="914377">
              <a:defRPr b="1">
                <a:solidFill>
                  <a:prstClr val="black"/>
                </a:solidFill>
                <a:latin typeface="Arial" panose="020B0604020202020204" pitchFamily="34" charset="0"/>
                <a:ea typeface="Times New Roman" panose="02020603050405020304" pitchFamily="18" charset="0"/>
              </a:defRPr>
            </a:lvl1pPr>
          </a:lstStyle>
          <a:p>
            <a:pPr lvl="0"/>
            <a:r>
              <a:rPr lang="id-ID" sz="1600" dirty="0"/>
              <a:t>Lanjutan... (</a:t>
            </a:r>
            <a:r>
              <a:rPr lang="en-US" sz="1600" dirty="0"/>
              <a:t>KAMUS INDIKATOR KINERJA </a:t>
            </a:r>
            <a:r>
              <a:rPr lang="id-ID" sz="1600" dirty="0"/>
              <a:t>KEGIATAN BPKARSS)</a:t>
            </a:r>
            <a:endParaRPr lang="en-ID" sz="1600" dirty="0"/>
          </a:p>
        </p:txBody>
      </p:sp>
      <p:sp>
        <p:nvSpPr>
          <p:cNvPr id="17" name="Slide Number Placeholder 2">
            <a:extLst>
              <a:ext uri="{FF2B5EF4-FFF2-40B4-BE49-F238E27FC236}">
                <a16:creationId xmlns:a16="http://schemas.microsoft.com/office/drawing/2014/main" id="{525DA720-3F0B-4B86-B5BA-52DE9656E424}"/>
              </a:ext>
            </a:extLst>
          </p:cNvPr>
          <p:cNvSpPr>
            <a:spLocks noGrp="1"/>
          </p:cNvSpPr>
          <p:nvPr/>
        </p:nvSpPr>
        <p:spPr>
          <a:xfrm>
            <a:off x="7113276" y="5006975"/>
            <a:ext cx="446405" cy="251460"/>
          </a:xfrm>
          <a:prstGeom prst="rect">
            <a:avLst/>
          </a:prstGeom>
          <a:solidFill>
            <a:srgbClr val="F9BE19"/>
          </a:solidFill>
        </p:spPr>
        <p:txBody>
          <a:bodyPr vert="horz" lIns="91365" tIns="45684" rIns="91365" bIns="45684"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32">
              <a:defRPr/>
            </a:pPr>
            <a:fld id="{05502A5B-6024-440D-A5A9-5A109256076E}" type="slidenum">
              <a:rPr lang="en-US" b="1">
                <a:solidFill>
                  <a:schemeClr val="tx1"/>
                </a:solidFill>
                <a:latin typeface="Calibri" panose="020F0502020204030204"/>
              </a:rPr>
              <a:pPr defTabSz="913632">
                <a:defRPr/>
              </a:pPr>
              <a:t>63</a:t>
            </a:fld>
            <a:endParaRPr lang="en-US" b="1">
              <a:solidFill>
                <a:schemeClr val="tx1"/>
              </a:solidFill>
              <a:latin typeface="Calibri" panose="020F0502020204030204"/>
            </a:endParaRPr>
          </a:p>
        </p:txBody>
      </p:sp>
    </p:spTree>
    <p:extLst>
      <p:ext uri="{BB962C8B-B14F-4D97-AF65-F5344CB8AC3E}">
        <p14:creationId xmlns:p14="http://schemas.microsoft.com/office/powerpoint/2010/main" val="1930021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914867648"/>
              </p:ext>
            </p:extLst>
          </p:nvPr>
        </p:nvGraphicFramePr>
        <p:xfrm>
          <a:off x="284604" y="835065"/>
          <a:ext cx="6940069" cy="3966869"/>
        </p:xfrm>
        <a:graphic>
          <a:graphicData uri="http://schemas.openxmlformats.org/drawingml/2006/table">
            <a:tbl>
              <a:tblPr firstRow="1" firstCol="1" bandRow="1">
                <a:tableStyleId>{6E25E649-3F16-4E02-A733-19D2CDBF48F0}</a:tableStyleId>
              </a:tblPr>
              <a:tblGrid>
                <a:gridCol w="332794">
                  <a:extLst>
                    <a:ext uri="{9D8B030D-6E8A-4147-A177-3AD203B41FA5}">
                      <a16:colId xmlns:a16="http://schemas.microsoft.com/office/drawing/2014/main" val="20000"/>
                    </a:ext>
                  </a:extLst>
                </a:gridCol>
                <a:gridCol w="1138416">
                  <a:extLst>
                    <a:ext uri="{9D8B030D-6E8A-4147-A177-3AD203B41FA5}">
                      <a16:colId xmlns:a16="http://schemas.microsoft.com/office/drawing/2014/main" val="20001"/>
                    </a:ext>
                  </a:extLst>
                </a:gridCol>
                <a:gridCol w="1361634">
                  <a:extLst>
                    <a:ext uri="{9D8B030D-6E8A-4147-A177-3AD203B41FA5}">
                      <a16:colId xmlns:a16="http://schemas.microsoft.com/office/drawing/2014/main" val="20002"/>
                    </a:ext>
                  </a:extLst>
                </a:gridCol>
                <a:gridCol w="4107225">
                  <a:extLst>
                    <a:ext uri="{9D8B030D-6E8A-4147-A177-3AD203B41FA5}">
                      <a16:colId xmlns:a16="http://schemas.microsoft.com/office/drawing/2014/main" val="20003"/>
                    </a:ext>
                  </a:extLst>
                </a:gridCol>
              </a:tblGrid>
              <a:tr h="276834">
                <a:tc>
                  <a:txBody>
                    <a:bodyPr/>
                    <a:lstStyle/>
                    <a:p>
                      <a:pPr algn="ctr">
                        <a:lnSpc>
                          <a:spcPct val="107000"/>
                        </a:lnSpc>
                        <a:spcAft>
                          <a:spcPts val="0"/>
                        </a:spcAft>
                      </a:pPr>
                      <a:r>
                        <a:rPr lang="en-ID" sz="800" dirty="0">
                          <a:effectLst/>
                        </a:rPr>
                        <a:t>NO</a:t>
                      </a:r>
                      <a:endParaRPr lang="en-US" sz="800" dirty="0">
                        <a:effectLst/>
                        <a:latin typeface="Calibri"/>
                        <a:ea typeface="Calibri"/>
                        <a:cs typeface="Times New Roman"/>
                      </a:endParaRPr>
                    </a:p>
                  </a:txBody>
                  <a:tcPr marL="25227" marR="252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lnSpc>
                          <a:spcPct val="107000"/>
                        </a:lnSpc>
                        <a:spcAft>
                          <a:spcPts val="0"/>
                        </a:spcAft>
                      </a:pPr>
                      <a:r>
                        <a:rPr lang="en-ID" sz="800" dirty="0">
                          <a:effectLst/>
                        </a:rPr>
                        <a:t>SASARAN KEGIATAN</a:t>
                      </a:r>
                      <a:endParaRPr lang="en-US" sz="800" dirty="0">
                        <a:effectLst/>
                        <a:latin typeface="Calibri"/>
                        <a:ea typeface="Calibri"/>
                        <a:cs typeface="Times New Roman"/>
                      </a:endParaRPr>
                    </a:p>
                  </a:txBody>
                  <a:tcPr marL="25227" marR="252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lnSpc>
                          <a:spcPct val="107000"/>
                        </a:lnSpc>
                        <a:spcAft>
                          <a:spcPts val="0"/>
                        </a:spcAft>
                      </a:pPr>
                      <a:r>
                        <a:rPr lang="en-ID" sz="800" dirty="0">
                          <a:effectLst/>
                        </a:rPr>
                        <a:t>INDIKATOR </a:t>
                      </a:r>
                    </a:p>
                    <a:p>
                      <a:pPr algn="ctr">
                        <a:lnSpc>
                          <a:spcPct val="107000"/>
                        </a:lnSpc>
                        <a:spcAft>
                          <a:spcPts val="0"/>
                        </a:spcAft>
                      </a:pPr>
                      <a:r>
                        <a:rPr lang="en-ID" sz="800" dirty="0">
                          <a:effectLst/>
                        </a:rPr>
                        <a:t>KINERJA KEGIATAN</a:t>
                      </a:r>
                      <a:endParaRPr lang="en-US" sz="800" dirty="0">
                        <a:effectLst/>
                        <a:latin typeface="Calibri"/>
                        <a:ea typeface="Calibri"/>
                        <a:cs typeface="Times New Roman"/>
                      </a:endParaRPr>
                    </a:p>
                  </a:txBody>
                  <a:tcPr marL="25227" marR="252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lnSpc>
                          <a:spcPct val="107000"/>
                        </a:lnSpc>
                        <a:spcAft>
                          <a:spcPts val="0"/>
                        </a:spcAft>
                      </a:pPr>
                      <a:r>
                        <a:rPr lang="en-ID" sz="800" dirty="0">
                          <a:effectLst/>
                        </a:rPr>
                        <a:t>TATA CARA PERHITUNGAN</a:t>
                      </a:r>
                      <a:endParaRPr lang="en-US" sz="800" dirty="0">
                        <a:effectLst/>
                        <a:latin typeface="Calibri"/>
                        <a:ea typeface="Calibri"/>
                        <a:cs typeface="Times New Roman"/>
                      </a:endParaRPr>
                    </a:p>
                  </a:txBody>
                  <a:tcPr marL="25227" marR="252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1426810">
                <a:tc>
                  <a:txBody>
                    <a:bodyPr/>
                    <a:lstStyle/>
                    <a:p>
                      <a:pPr algn="ctr">
                        <a:lnSpc>
                          <a:spcPct val="115000"/>
                        </a:lnSpc>
                        <a:spcAft>
                          <a:spcPts val="0"/>
                        </a:spcAft>
                        <a:tabLst>
                          <a:tab pos="4229100" algn="l"/>
                          <a:tab pos="4457700" algn="l"/>
                        </a:tabLst>
                      </a:pPr>
                      <a:r>
                        <a:rPr lang="en-ID" sz="800" dirty="0">
                          <a:solidFill>
                            <a:schemeClr val="tx1"/>
                          </a:solidFill>
                          <a:effectLst/>
                        </a:rPr>
                        <a:t>1.</a:t>
                      </a:r>
                      <a:endParaRPr lang="en-US" sz="800" dirty="0">
                        <a:solidFill>
                          <a:schemeClr val="tx1"/>
                        </a:solidFill>
                        <a:effectLst/>
                        <a:latin typeface="Calibri"/>
                        <a:ea typeface="Calibri"/>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7000"/>
                        </a:lnSpc>
                        <a:spcAft>
                          <a:spcPts val="0"/>
                        </a:spcAft>
                      </a:pPr>
                      <a:r>
                        <a:rPr lang="en-US" sz="800" dirty="0" err="1">
                          <a:solidFill>
                            <a:schemeClr val="tx1"/>
                          </a:solidFill>
                          <a:effectLst/>
                          <a:latin typeface="+mn-lt"/>
                          <a:ea typeface="Calibri"/>
                          <a:cs typeface="Times New Roman"/>
                        </a:rPr>
                        <a:t>Meningkatnya</a:t>
                      </a:r>
                      <a:r>
                        <a:rPr lang="en-US" sz="800" dirty="0">
                          <a:solidFill>
                            <a:schemeClr val="tx1"/>
                          </a:solidFill>
                          <a:effectLst/>
                          <a:latin typeface="+mn-lt"/>
                          <a:ea typeface="Calibri"/>
                          <a:cs typeface="Times New Roman"/>
                        </a:rPr>
                        <a:t> KONEKTIVITAS </a:t>
                      </a:r>
                      <a:r>
                        <a:rPr lang="en-US" sz="800" dirty="0" err="1">
                          <a:solidFill>
                            <a:schemeClr val="tx1"/>
                          </a:solidFill>
                          <a:effectLst/>
                          <a:latin typeface="+mn-lt"/>
                          <a:ea typeface="Calibri"/>
                          <a:cs typeface="Times New Roman"/>
                        </a:rPr>
                        <a:t>prasarana</a:t>
                      </a:r>
                      <a:r>
                        <a:rPr lang="en-US" sz="800" dirty="0">
                          <a:solidFill>
                            <a:schemeClr val="tx1"/>
                          </a:solidFill>
                          <a:effectLst/>
                          <a:latin typeface="+mn-lt"/>
                          <a:ea typeface="Calibri"/>
                          <a:cs typeface="Times New Roman"/>
                        </a:rPr>
                        <a:t> </a:t>
                      </a:r>
                      <a:r>
                        <a:rPr lang="en-US" sz="800" dirty="0" err="1">
                          <a:solidFill>
                            <a:schemeClr val="tx1"/>
                          </a:solidFill>
                          <a:effectLst/>
                          <a:latin typeface="+mn-lt"/>
                          <a:ea typeface="Calibri"/>
                          <a:cs typeface="Times New Roman"/>
                        </a:rPr>
                        <a:t>perkeretaapian</a:t>
                      </a:r>
                      <a:r>
                        <a:rPr lang="en-US" sz="800" dirty="0">
                          <a:solidFill>
                            <a:schemeClr val="tx1"/>
                          </a:solidFill>
                          <a:effectLst/>
                          <a:latin typeface="+mn-lt"/>
                          <a:ea typeface="Calibri"/>
                          <a:cs typeface="Times New Roman"/>
                        </a:rPr>
                        <a:t>	</a:t>
                      </a:r>
                      <a:endParaRPr lang="en-US" sz="800" dirty="0">
                        <a:solidFill>
                          <a:schemeClr val="tx1"/>
                        </a:solidFill>
                        <a:effectLst/>
                        <a:latin typeface="Calibri"/>
                        <a:ea typeface="Calibri"/>
                        <a:cs typeface="Times New Roman"/>
                      </a:endParaRPr>
                    </a:p>
                  </a:txBody>
                  <a:tcPr marL="42523" marR="4252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pPr>
                      <a:r>
                        <a:rPr lang="en-US" sz="800" dirty="0" err="1">
                          <a:solidFill>
                            <a:schemeClr val="tx1"/>
                          </a:solidFill>
                          <a:effectLst/>
                          <a:latin typeface="+mn-lt"/>
                          <a:ea typeface="Times New Roman"/>
                          <a:cs typeface="Times New Roman"/>
                        </a:rPr>
                        <a:t>Rasio</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Konektivitas</a:t>
                      </a:r>
                      <a:r>
                        <a:rPr lang="en-US" sz="800" dirty="0">
                          <a:solidFill>
                            <a:schemeClr val="tx1"/>
                          </a:solidFill>
                          <a:effectLst/>
                          <a:latin typeface="+mn-lt"/>
                          <a:ea typeface="Times New Roman"/>
                          <a:cs typeface="Times New Roman"/>
                        </a:rPr>
                        <a:t> Wilayah </a:t>
                      </a:r>
                      <a:r>
                        <a:rPr lang="en-US" sz="800" dirty="0" err="1">
                          <a:solidFill>
                            <a:schemeClr val="tx1"/>
                          </a:solidFill>
                          <a:effectLst/>
                          <a:latin typeface="+mn-lt"/>
                          <a:ea typeface="Times New Roman"/>
                          <a:cs typeface="Times New Roman"/>
                        </a:rPr>
                        <a:t>Kerja</a:t>
                      </a:r>
                      <a:r>
                        <a:rPr lang="en-US" sz="800" baseline="0" dirty="0">
                          <a:solidFill>
                            <a:schemeClr val="tx1"/>
                          </a:solidFill>
                          <a:effectLst/>
                          <a:latin typeface="+mn-lt"/>
                          <a:ea typeface="Times New Roman"/>
                          <a:cs typeface="Times New Roman"/>
                        </a:rPr>
                        <a:t> </a:t>
                      </a:r>
                      <a:r>
                        <a:rPr lang="en-US" sz="800" dirty="0" err="1">
                          <a:solidFill>
                            <a:schemeClr val="tx1"/>
                          </a:solidFill>
                          <a:effectLst/>
                          <a:latin typeface="+mn-lt"/>
                          <a:ea typeface="Calibri"/>
                          <a:cs typeface="Times New Roman"/>
                        </a:rPr>
                        <a:t>Balai</a:t>
                      </a:r>
                      <a:r>
                        <a:rPr lang="en-US" sz="800" dirty="0">
                          <a:solidFill>
                            <a:schemeClr val="tx1"/>
                          </a:solidFill>
                          <a:effectLst/>
                          <a:latin typeface="+mn-lt"/>
                          <a:ea typeface="Calibri"/>
                          <a:cs typeface="Times New Roman"/>
                        </a:rPr>
                        <a:t> </a:t>
                      </a:r>
                      <a:r>
                        <a:rPr lang="en-US" sz="800" dirty="0" err="1">
                          <a:solidFill>
                            <a:schemeClr val="tx1"/>
                          </a:solidFill>
                          <a:effectLst/>
                          <a:latin typeface="+mn-lt"/>
                          <a:ea typeface="Calibri"/>
                          <a:cs typeface="Times New Roman"/>
                        </a:rPr>
                        <a:t>Pengelola</a:t>
                      </a:r>
                      <a:r>
                        <a:rPr lang="en-US" sz="800" dirty="0">
                          <a:solidFill>
                            <a:schemeClr val="tx1"/>
                          </a:solidFill>
                          <a:effectLst/>
                          <a:latin typeface="+mn-lt"/>
                          <a:ea typeface="Calibri"/>
                          <a:cs typeface="Times New Roman"/>
                        </a:rPr>
                        <a:t> </a:t>
                      </a:r>
                      <a:r>
                        <a:rPr lang="en-US" sz="800" dirty="0" err="1">
                          <a:solidFill>
                            <a:schemeClr val="tx1"/>
                          </a:solidFill>
                          <a:effectLst/>
                          <a:latin typeface="+mn-lt"/>
                          <a:ea typeface="Calibri"/>
                          <a:cs typeface="Times New Roman"/>
                        </a:rPr>
                        <a:t>Kereta</a:t>
                      </a:r>
                      <a:r>
                        <a:rPr lang="en-US" sz="800" dirty="0">
                          <a:solidFill>
                            <a:schemeClr val="tx1"/>
                          </a:solidFill>
                          <a:effectLst/>
                          <a:latin typeface="+mn-lt"/>
                          <a:ea typeface="Calibri"/>
                          <a:cs typeface="Times New Roman"/>
                        </a:rPr>
                        <a:t> </a:t>
                      </a:r>
                      <a:r>
                        <a:rPr lang="en-US" sz="800" dirty="0" err="1">
                          <a:solidFill>
                            <a:schemeClr val="tx1"/>
                          </a:solidFill>
                          <a:effectLst/>
                          <a:latin typeface="+mn-lt"/>
                          <a:ea typeface="Calibri"/>
                          <a:cs typeface="Times New Roman"/>
                        </a:rPr>
                        <a:t>Api</a:t>
                      </a:r>
                      <a:r>
                        <a:rPr lang="en-US" sz="800" dirty="0">
                          <a:solidFill>
                            <a:schemeClr val="tx1"/>
                          </a:solidFill>
                          <a:effectLst/>
                          <a:latin typeface="+mn-lt"/>
                          <a:ea typeface="Calibri"/>
                          <a:cs typeface="Times New Roman"/>
                        </a:rPr>
                        <a:t> Sulawesi Selatan</a:t>
                      </a:r>
                      <a:endParaRPr lang="en-US" sz="800" dirty="0">
                        <a:solidFill>
                          <a:schemeClr val="tx1"/>
                        </a:solidFill>
                        <a:effectLst/>
                        <a:latin typeface="Calibri"/>
                        <a:ea typeface="Times New Roman"/>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15000"/>
                        </a:lnSpc>
                        <a:spcAft>
                          <a:spcPts val="0"/>
                        </a:spcAft>
                      </a:pPr>
                      <a:r>
                        <a:rPr lang="en-US" sz="800" dirty="0" err="1">
                          <a:solidFill>
                            <a:schemeClr val="tx1"/>
                          </a:solidFill>
                          <a:effectLst/>
                          <a:latin typeface="+mn-lt"/>
                          <a:ea typeface="Times New Roman"/>
                          <a:cs typeface="Times New Roman"/>
                        </a:rPr>
                        <a:t>Perbandingan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antara</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wilayah</a:t>
                      </a:r>
                      <a:r>
                        <a:rPr lang="en-US" sz="800" dirty="0">
                          <a:solidFill>
                            <a:schemeClr val="tx1"/>
                          </a:solidFill>
                          <a:effectLst/>
                          <a:latin typeface="+mn-lt"/>
                          <a:ea typeface="Times New Roman"/>
                          <a:cs typeface="Times New Roman"/>
                        </a:rPr>
                        <a:t> yang </a:t>
                      </a:r>
                      <a:r>
                        <a:rPr lang="en-US" sz="800" dirty="0" err="1">
                          <a:solidFill>
                            <a:schemeClr val="tx1"/>
                          </a:solidFill>
                          <a:effectLst/>
                          <a:latin typeface="+mn-lt"/>
                          <a:ea typeface="Times New Roman"/>
                          <a:cs typeface="Times New Roman"/>
                        </a:rPr>
                        <a:t>telah</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ditetapkan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sebagai</a:t>
                      </a:r>
                      <a:r>
                        <a:rPr lang="en-US" sz="800" dirty="0">
                          <a:solidFill>
                            <a:schemeClr val="tx1"/>
                          </a:solidFill>
                          <a:effectLst/>
                          <a:latin typeface="+mn-lt"/>
                          <a:ea typeface="Times New Roman"/>
                          <a:cs typeface="Times New Roman"/>
                        </a:rPr>
                        <a:t> PKN/PKW/PKSN/KSN/</a:t>
                      </a:r>
                      <a:r>
                        <a:rPr lang="en-US" sz="800" dirty="0" err="1">
                          <a:solidFill>
                            <a:schemeClr val="tx1"/>
                          </a:solidFill>
                          <a:effectLst/>
                          <a:latin typeface="+mn-lt"/>
                          <a:ea typeface="Times New Roman"/>
                          <a:cs typeface="Times New Roman"/>
                        </a:rPr>
                        <a:t>Pelabuhan</a:t>
                      </a:r>
                      <a:r>
                        <a:rPr lang="en-US" sz="800" dirty="0">
                          <a:solidFill>
                            <a:schemeClr val="tx1"/>
                          </a:solidFill>
                          <a:effectLst/>
                          <a:latin typeface="+mn-lt"/>
                          <a:ea typeface="Times New Roman"/>
                          <a:cs typeface="Times New Roman"/>
                        </a:rPr>
                        <a:t>/</a:t>
                      </a:r>
                      <a:r>
                        <a:rPr lang="en-US" sz="800" dirty="0" err="1">
                          <a:solidFill>
                            <a:schemeClr val="tx1"/>
                          </a:solidFill>
                          <a:effectLst/>
                          <a:latin typeface="+mn-lt"/>
                          <a:ea typeface="Times New Roman"/>
                          <a:cs typeface="Times New Roman"/>
                        </a:rPr>
                        <a:t>Bandara</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dan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sudah</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terhubung</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dengan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jalur</a:t>
                      </a:r>
                      <a:r>
                        <a:rPr lang="en-US" sz="800" dirty="0">
                          <a:solidFill>
                            <a:schemeClr val="tx1"/>
                          </a:solidFill>
                          <a:effectLst/>
                          <a:latin typeface="+mn-lt"/>
                          <a:ea typeface="Times New Roman"/>
                          <a:cs typeface="Times New Roman"/>
                        </a:rPr>
                        <a:t> KA </a:t>
                      </a:r>
                      <a:r>
                        <a:rPr lang="en-US" sz="800" dirty="0" err="1">
                          <a:solidFill>
                            <a:schemeClr val="tx1"/>
                          </a:solidFill>
                          <a:effectLst/>
                          <a:latin typeface="+mn-lt"/>
                          <a:ea typeface="Times New Roman"/>
                          <a:cs typeface="Times New Roman"/>
                        </a:rPr>
                        <a:t>sampai</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dengan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tahun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berjalan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dengan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keseluruhan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wilayah</a:t>
                      </a:r>
                      <a:r>
                        <a:rPr lang="en-US" sz="800" dirty="0">
                          <a:solidFill>
                            <a:schemeClr val="tx1"/>
                          </a:solidFill>
                          <a:effectLst/>
                          <a:latin typeface="+mn-lt"/>
                          <a:ea typeface="Times New Roman"/>
                          <a:cs typeface="Times New Roman"/>
                        </a:rPr>
                        <a:t> PKN/PKW/PKSN/KSN/ </a:t>
                      </a:r>
                      <a:r>
                        <a:rPr lang="en-US" sz="800" dirty="0" err="1">
                          <a:solidFill>
                            <a:schemeClr val="tx1"/>
                          </a:solidFill>
                          <a:effectLst/>
                          <a:latin typeface="+mn-lt"/>
                          <a:ea typeface="Times New Roman"/>
                          <a:cs typeface="Times New Roman"/>
                        </a:rPr>
                        <a:t>Pelabuhan</a:t>
                      </a:r>
                      <a:r>
                        <a:rPr lang="en-US" sz="800" dirty="0">
                          <a:solidFill>
                            <a:schemeClr val="tx1"/>
                          </a:solidFill>
                          <a:effectLst/>
                          <a:latin typeface="+mn-lt"/>
                          <a:ea typeface="Times New Roman"/>
                          <a:cs typeface="Times New Roman"/>
                        </a:rPr>
                        <a:t>/</a:t>
                      </a:r>
                      <a:r>
                        <a:rPr lang="en-US" sz="800" dirty="0" err="1">
                          <a:solidFill>
                            <a:schemeClr val="tx1"/>
                          </a:solidFill>
                          <a:effectLst/>
                          <a:latin typeface="+mn-lt"/>
                          <a:ea typeface="Times New Roman"/>
                          <a:cs typeface="Times New Roman"/>
                        </a:rPr>
                        <a:t>Bandara</a:t>
                      </a:r>
                      <a:r>
                        <a:rPr lang="en-US" sz="800" dirty="0">
                          <a:solidFill>
                            <a:schemeClr val="tx1"/>
                          </a:solidFill>
                          <a:effectLst/>
                          <a:latin typeface="+mn-lt"/>
                          <a:ea typeface="Times New Roman"/>
                          <a:cs typeface="Times New Roman"/>
                        </a:rPr>
                        <a:t> yang </a:t>
                      </a:r>
                      <a:r>
                        <a:rPr lang="en-US" sz="800" dirty="0" err="1">
                          <a:solidFill>
                            <a:schemeClr val="tx1"/>
                          </a:solidFill>
                          <a:effectLst/>
                          <a:latin typeface="+mn-lt"/>
                          <a:ea typeface="Times New Roman"/>
                          <a:cs typeface="Times New Roman"/>
                        </a:rPr>
                        <a:t>ada</a:t>
                      </a:r>
                      <a:r>
                        <a:rPr lang="en-US" sz="800" dirty="0">
                          <a:solidFill>
                            <a:schemeClr val="tx1"/>
                          </a:solidFill>
                          <a:effectLst/>
                          <a:latin typeface="+mn-lt"/>
                          <a:ea typeface="Times New Roman"/>
                          <a:cs typeface="Times New Roman"/>
                        </a:rPr>
                        <a:t> di </a:t>
                      </a:r>
                      <a:r>
                        <a:rPr lang="en-US" sz="800" dirty="0" err="1">
                          <a:solidFill>
                            <a:schemeClr val="tx1"/>
                          </a:solidFill>
                          <a:effectLst/>
                          <a:latin typeface="+mn-lt"/>
                          <a:ea typeface="Times New Roman"/>
                          <a:cs typeface="Times New Roman"/>
                        </a:rPr>
                        <a:t>wilayah</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Balai</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Teknik</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Perkeretaapian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selama</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periode</a:t>
                      </a:r>
                      <a:r>
                        <a:rPr lang="en-US" sz="800" dirty="0">
                          <a:solidFill>
                            <a:schemeClr val="tx1"/>
                          </a:solidFill>
                          <a:effectLst/>
                          <a:latin typeface="+mn-lt"/>
                          <a:ea typeface="Times New Roman"/>
                          <a:cs typeface="Times New Roman"/>
                        </a:rPr>
                        <a:t> RIPNAS 2030</a:t>
                      </a:r>
                    </a:p>
                    <a:p>
                      <a:pPr algn="just">
                        <a:lnSpc>
                          <a:spcPct val="115000"/>
                        </a:lnSpc>
                        <a:spcAft>
                          <a:spcPts val="0"/>
                        </a:spcAft>
                      </a:pPr>
                      <a:endParaRPr lang="en-US" sz="800" dirty="0">
                        <a:solidFill>
                          <a:schemeClr val="tx1"/>
                        </a:solidFill>
                        <a:effectLst/>
                        <a:latin typeface="+mn-lt"/>
                        <a:ea typeface="Times New Roman"/>
                        <a:cs typeface="Times New Roman"/>
                      </a:endParaRPr>
                    </a:p>
                    <a:p>
                      <a:pPr algn="just">
                        <a:lnSpc>
                          <a:spcPct val="115000"/>
                        </a:lnSpc>
                        <a:spcAft>
                          <a:spcPts val="0"/>
                        </a:spcAft>
                      </a:pPr>
                      <a:endParaRPr lang="en-US" sz="800" dirty="0">
                        <a:solidFill>
                          <a:schemeClr val="tx1"/>
                        </a:solidFill>
                        <a:effectLst/>
                        <a:latin typeface="+mn-lt"/>
                        <a:ea typeface="Times New Roman"/>
                        <a:cs typeface="Times New Roman"/>
                      </a:endParaRPr>
                    </a:p>
                    <a:p>
                      <a:pPr algn="just">
                        <a:lnSpc>
                          <a:spcPct val="115000"/>
                        </a:lnSpc>
                        <a:spcAft>
                          <a:spcPts val="0"/>
                        </a:spcAft>
                      </a:pPr>
                      <a:endParaRPr lang="en-US" sz="800" dirty="0">
                        <a:solidFill>
                          <a:schemeClr val="tx1"/>
                        </a:solidFill>
                        <a:effectLst/>
                        <a:latin typeface="+mn-lt"/>
                        <a:ea typeface="Times New Roman"/>
                        <a:cs typeface="Times New Roman"/>
                      </a:endParaRPr>
                    </a:p>
                    <a:p>
                      <a:pPr algn="just">
                        <a:lnSpc>
                          <a:spcPct val="115000"/>
                        </a:lnSpc>
                        <a:spcAft>
                          <a:spcPts val="0"/>
                        </a:spcAft>
                      </a:pPr>
                      <a:endParaRPr lang="en-US" sz="800" dirty="0">
                        <a:solidFill>
                          <a:schemeClr val="tx1"/>
                        </a:solidFill>
                        <a:effectLst/>
                        <a:latin typeface="+mn-lt"/>
                        <a:ea typeface="Times New Roman"/>
                        <a:cs typeface="Times New Roman"/>
                      </a:endParaRPr>
                    </a:p>
                    <a:p>
                      <a:pPr algn="just">
                        <a:lnSpc>
                          <a:spcPct val="115000"/>
                        </a:lnSpc>
                        <a:spcAft>
                          <a:spcPts val="0"/>
                        </a:spcAft>
                      </a:pPr>
                      <a:endParaRPr lang="en-US" sz="800" dirty="0">
                        <a:solidFill>
                          <a:schemeClr val="tx1"/>
                        </a:solidFill>
                        <a:effectLst/>
                        <a:latin typeface="+mn-lt"/>
                        <a:ea typeface="Times New Roman"/>
                        <a:cs typeface="Times New Roman"/>
                      </a:endParaRPr>
                    </a:p>
                    <a:p>
                      <a:pPr algn="just">
                        <a:lnSpc>
                          <a:spcPct val="115000"/>
                        </a:lnSpc>
                        <a:spcAft>
                          <a:spcPts val="0"/>
                        </a:spcAft>
                      </a:pPr>
                      <a:endParaRPr lang="en-US" sz="800" dirty="0">
                        <a:solidFill>
                          <a:schemeClr val="tx1"/>
                        </a:solidFill>
                        <a:effectLst/>
                        <a:latin typeface="+mn-lt"/>
                        <a:ea typeface="Times New Roman"/>
                        <a:cs typeface="Times New Roman"/>
                      </a:endParaRPr>
                    </a:p>
                    <a:p>
                      <a:pPr algn="just">
                        <a:lnSpc>
                          <a:spcPct val="115000"/>
                        </a:lnSpc>
                        <a:spcAft>
                          <a:spcPts val="0"/>
                        </a:spcAft>
                      </a:pPr>
                      <a:endParaRPr lang="en-US" sz="800" dirty="0">
                        <a:solidFill>
                          <a:schemeClr val="tx1"/>
                        </a:solidFill>
                        <a:effectLst/>
                        <a:latin typeface="+mn-lt"/>
                        <a:ea typeface="Times New Roman"/>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974838">
                <a:tc rowSpan="2">
                  <a:txBody>
                    <a:bodyPr/>
                    <a:lstStyle/>
                    <a:p>
                      <a:pPr algn="ctr">
                        <a:lnSpc>
                          <a:spcPct val="115000"/>
                        </a:lnSpc>
                        <a:spcAft>
                          <a:spcPts val="0"/>
                        </a:spcAft>
                        <a:tabLst>
                          <a:tab pos="4229100" algn="l"/>
                          <a:tab pos="4457700" algn="l"/>
                        </a:tabLst>
                      </a:pPr>
                      <a:r>
                        <a:rPr lang="en-US" sz="800" dirty="0">
                          <a:solidFill>
                            <a:schemeClr val="tx1"/>
                          </a:solidFill>
                          <a:effectLst/>
                        </a:rPr>
                        <a:t>2.</a:t>
                      </a:r>
                      <a:endParaRPr lang="en-US" sz="800" dirty="0">
                        <a:solidFill>
                          <a:schemeClr val="tx1"/>
                        </a:solidFill>
                        <a:effectLst/>
                        <a:latin typeface="Calibri"/>
                        <a:ea typeface="Calibri"/>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marL="0" marR="0" indent="0" algn="just" defTabSz="710397" rtl="0" eaLnBrk="1" fontAlgn="auto" latinLnBrk="0" hangingPunct="1">
                        <a:lnSpc>
                          <a:spcPct val="107000"/>
                        </a:lnSpc>
                        <a:spcBef>
                          <a:spcPts val="0"/>
                        </a:spcBef>
                        <a:spcAft>
                          <a:spcPts val="0"/>
                        </a:spcAft>
                        <a:buClrTx/>
                        <a:buSzTx/>
                        <a:buFontTx/>
                        <a:buNone/>
                        <a:tabLst/>
                        <a:defRPr/>
                      </a:pPr>
                      <a:r>
                        <a:rPr lang="sv-SE" sz="800" dirty="0">
                          <a:solidFill>
                            <a:schemeClr val="tx1"/>
                          </a:solidFill>
                          <a:effectLst/>
                          <a:latin typeface="+mn-lt"/>
                          <a:ea typeface="Calibri"/>
                          <a:cs typeface="Times New Roman"/>
                        </a:rPr>
                        <a:t>Meningkatnya KAPASITAS prasarana  mendukung  pelayanan kereta api di wilayah </a:t>
                      </a:r>
                      <a:r>
                        <a:rPr lang="en-US" sz="800" dirty="0" err="1">
                          <a:solidFill>
                            <a:schemeClr val="tx1"/>
                          </a:solidFill>
                          <a:effectLst/>
                          <a:latin typeface="+mn-lt"/>
                          <a:ea typeface="Calibri"/>
                          <a:cs typeface="Times New Roman"/>
                        </a:rPr>
                        <a:t>Balai</a:t>
                      </a:r>
                      <a:r>
                        <a:rPr lang="en-US" sz="800" dirty="0">
                          <a:solidFill>
                            <a:schemeClr val="tx1"/>
                          </a:solidFill>
                          <a:effectLst/>
                          <a:latin typeface="+mn-lt"/>
                          <a:ea typeface="Calibri"/>
                          <a:cs typeface="Times New Roman"/>
                        </a:rPr>
                        <a:t> </a:t>
                      </a:r>
                      <a:r>
                        <a:rPr lang="en-US" sz="800" dirty="0" err="1">
                          <a:solidFill>
                            <a:schemeClr val="tx1"/>
                          </a:solidFill>
                          <a:effectLst/>
                          <a:latin typeface="+mn-lt"/>
                          <a:ea typeface="Calibri"/>
                          <a:cs typeface="Times New Roman"/>
                        </a:rPr>
                        <a:t>Pengelola</a:t>
                      </a:r>
                      <a:r>
                        <a:rPr lang="en-US" sz="800" dirty="0">
                          <a:solidFill>
                            <a:schemeClr val="tx1"/>
                          </a:solidFill>
                          <a:effectLst/>
                          <a:latin typeface="+mn-lt"/>
                          <a:ea typeface="Calibri"/>
                          <a:cs typeface="Times New Roman"/>
                        </a:rPr>
                        <a:t> </a:t>
                      </a:r>
                      <a:r>
                        <a:rPr lang="en-US" sz="800" dirty="0" err="1">
                          <a:solidFill>
                            <a:schemeClr val="tx1"/>
                          </a:solidFill>
                          <a:effectLst/>
                          <a:latin typeface="+mn-lt"/>
                          <a:ea typeface="Calibri"/>
                          <a:cs typeface="Times New Roman"/>
                        </a:rPr>
                        <a:t>Kereta</a:t>
                      </a:r>
                      <a:r>
                        <a:rPr lang="en-US" sz="800" dirty="0">
                          <a:solidFill>
                            <a:schemeClr val="tx1"/>
                          </a:solidFill>
                          <a:effectLst/>
                          <a:latin typeface="+mn-lt"/>
                          <a:ea typeface="Calibri"/>
                          <a:cs typeface="Times New Roman"/>
                        </a:rPr>
                        <a:t> </a:t>
                      </a:r>
                      <a:r>
                        <a:rPr lang="en-US" sz="800" dirty="0" err="1">
                          <a:solidFill>
                            <a:schemeClr val="tx1"/>
                          </a:solidFill>
                          <a:effectLst/>
                          <a:latin typeface="+mn-lt"/>
                          <a:ea typeface="Calibri"/>
                          <a:cs typeface="Times New Roman"/>
                        </a:rPr>
                        <a:t>Api</a:t>
                      </a:r>
                      <a:r>
                        <a:rPr lang="en-US" sz="800" dirty="0">
                          <a:solidFill>
                            <a:schemeClr val="tx1"/>
                          </a:solidFill>
                          <a:effectLst/>
                          <a:latin typeface="+mn-lt"/>
                          <a:ea typeface="Calibri"/>
                          <a:cs typeface="Times New Roman"/>
                        </a:rPr>
                        <a:t> Sulawesi Selatan</a:t>
                      </a:r>
                      <a:endParaRPr lang="en-US" sz="800" dirty="0">
                        <a:solidFill>
                          <a:schemeClr val="tx1"/>
                        </a:solidFill>
                        <a:effectLst/>
                        <a:latin typeface="+mn-lt"/>
                        <a:ea typeface="Times New Roman"/>
                        <a:cs typeface="Times New Roman"/>
                      </a:endParaRPr>
                    </a:p>
                    <a:p>
                      <a:pPr algn="just">
                        <a:lnSpc>
                          <a:spcPct val="107000"/>
                        </a:lnSpc>
                        <a:spcAft>
                          <a:spcPts val="0"/>
                        </a:spcAft>
                      </a:pPr>
                      <a:endParaRPr lang="en-US" sz="800" dirty="0">
                        <a:solidFill>
                          <a:schemeClr val="tx1"/>
                        </a:solidFill>
                        <a:effectLst/>
                        <a:latin typeface="Calibri"/>
                        <a:ea typeface="Calibri"/>
                        <a:cs typeface="Times New Roman"/>
                      </a:endParaRPr>
                    </a:p>
                  </a:txBody>
                  <a:tcPr marL="42523" marR="4252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710397" rtl="0" eaLnBrk="1" fontAlgn="auto" latinLnBrk="0" hangingPunct="1">
                        <a:lnSpc>
                          <a:spcPct val="115000"/>
                        </a:lnSpc>
                        <a:spcBef>
                          <a:spcPts val="0"/>
                        </a:spcBef>
                        <a:spcAft>
                          <a:spcPts val="0"/>
                        </a:spcAft>
                        <a:buClrTx/>
                        <a:buSzTx/>
                        <a:buFontTx/>
                        <a:buNone/>
                        <a:tabLst/>
                        <a:defRPr/>
                      </a:pPr>
                      <a:r>
                        <a:rPr lang="en-US" sz="800" dirty="0" err="1">
                          <a:solidFill>
                            <a:schemeClr val="tx1"/>
                          </a:solidFill>
                          <a:effectLst/>
                          <a:latin typeface="+mn-lt"/>
                          <a:ea typeface="Times New Roman"/>
                          <a:cs typeface="Times New Roman"/>
                        </a:rPr>
                        <a:t>Persentase</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pengoperasian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jalur</a:t>
                      </a:r>
                      <a:r>
                        <a:rPr lang="en-US" sz="800" dirty="0">
                          <a:solidFill>
                            <a:schemeClr val="tx1"/>
                          </a:solidFill>
                          <a:effectLst/>
                          <a:latin typeface="+mn-lt"/>
                          <a:ea typeface="Times New Roman"/>
                          <a:cs typeface="Times New Roman"/>
                        </a:rPr>
                        <a:t> KA yang </a:t>
                      </a:r>
                      <a:r>
                        <a:rPr lang="en-US" sz="800" dirty="0" err="1">
                          <a:solidFill>
                            <a:schemeClr val="tx1"/>
                          </a:solidFill>
                          <a:effectLst/>
                          <a:latin typeface="+mn-lt"/>
                          <a:ea typeface="Times New Roman"/>
                          <a:cs typeface="Times New Roman"/>
                        </a:rPr>
                        <a:t>sesuai</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dengan</a:t>
                      </a:r>
                      <a:r>
                        <a:rPr lang="en-US" sz="800" dirty="0">
                          <a:solidFill>
                            <a:schemeClr val="tx1"/>
                          </a:solidFill>
                          <a:effectLst/>
                          <a:latin typeface="+mn-lt"/>
                          <a:ea typeface="Times New Roman"/>
                          <a:cs typeface="Times New Roman"/>
                        </a:rPr>
                        <a:t> TQI </a:t>
                      </a:r>
                      <a:r>
                        <a:rPr lang="en-US" sz="800" dirty="0" err="1">
                          <a:solidFill>
                            <a:schemeClr val="tx1"/>
                          </a:solidFill>
                          <a:effectLst/>
                          <a:latin typeface="+mn-lt"/>
                          <a:ea typeface="Times New Roman"/>
                          <a:cs typeface="Times New Roman"/>
                        </a:rPr>
                        <a:t>Kategori</a:t>
                      </a:r>
                      <a:r>
                        <a:rPr lang="en-US" sz="800" dirty="0">
                          <a:solidFill>
                            <a:schemeClr val="tx1"/>
                          </a:solidFill>
                          <a:effectLst/>
                          <a:latin typeface="+mn-lt"/>
                          <a:ea typeface="Times New Roman"/>
                          <a:cs typeface="Times New Roman"/>
                        </a:rPr>
                        <a:t> I </a:t>
                      </a:r>
                      <a:r>
                        <a:rPr lang="en-US" sz="800" dirty="0" err="1">
                          <a:solidFill>
                            <a:schemeClr val="tx1"/>
                          </a:solidFill>
                          <a:effectLst/>
                          <a:latin typeface="+mn-lt"/>
                          <a:ea typeface="Times New Roman"/>
                          <a:cs typeface="Times New Roman"/>
                        </a:rPr>
                        <a:t>dan</a:t>
                      </a:r>
                      <a:r>
                        <a:rPr lang="en-US" sz="800" dirty="0">
                          <a:solidFill>
                            <a:schemeClr val="tx1"/>
                          </a:solidFill>
                          <a:effectLst/>
                          <a:latin typeface="+mn-lt"/>
                          <a:ea typeface="Times New Roman"/>
                          <a:cs typeface="Times New Roman"/>
                        </a:rPr>
                        <a:t> II di Wilayah </a:t>
                      </a:r>
                      <a:r>
                        <a:rPr lang="en-US" sz="800" dirty="0" err="1">
                          <a:solidFill>
                            <a:schemeClr val="tx1"/>
                          </a:solidFill>
                          <a:effectLst/>
                          <a:latin typeface="+mn-lt"/>
                          <a:ea typeface="Times New Roman"/>
                          <a:cs typeface="Times New Roman"/>
                        </a:rPr>
                        <a:t>Kerja</a:t>
                      </a:r>
                      <a:r>
                        <a:rPr lang="en-US" sz="800" baseline="0" dirty="0">
                          <a:solidFill>
                            <a:schemeClr val="tx1"/>
                          </a:solidFill>
                          <a:effectLst/>
                          <a:latin typeface="+mn-lt"/>
                          <a:ea typeface="Times New Roman"/>
                          <a:cs typeface="Times New Roman"/>
                        </a:rPr>
                        <a:t> </a:t>
                      </a:r>
                      <a:r>
                        <a:rPr lang="en-US" sz="800" dirty="0" err="1">
                          <a:solidFill>
                            <a:schemeClr val="tx1"/>
                          </a:solidFill>
                          <a:effectLst/>
                          <a:latin typeface="+mn-lt"/>
                          <a:ea typeface="Calibri"/>
                          <a:cs typeface="Times New Roman"/>
                        </a:rPr>
                        <a:t>Balai</a:t>
                      </a:r>
                      <a:r>
                        <a:rPr lang="en-US" sz="800" dirty="0">
                          <a:solidFill>
                            <a:schemeClr val="tx1"/>
                          </a:solidFill>
                          <a:effectLst/>
                          <a:latin typeface="+mn-lt"/>
                          <a:ea typeface="Calibri"/>
                          <a:cs typeface="Times New Roman"/>
                        </a:rPr>
                        <a:t> </a:t>
                      </a:r>
                      <a:r>
                        <a:rPr lang="en-US" sz="800" dirty="0" err="1">
                          <a:solidFill>
                            <a:schemeClr val="tx1"/>
                          </a:solidFill>
                          <a:effectLst/>
                          <a:latin typeface="+mn-lt"/>
                          <a:ea typeface="Calibri"/>
                          <a:cs typeface="Times New Roman"/>
                        </a:rPr>
                        <a:t>Pengelola</a:t>
                      </a:r>
                      <a:r>
                        <a:rPr lang="en-US" sz="800" dirty="0">
                          <a:solidFill>
                            <a:schemeClr val="tx1"/>
                          </a:solidFill>
                          <a:effectLst/>
                          <a:latin typeface="+mn-lt"/>
                          <a:ea typeface="Calibri"/>
                          <a:cs typeface="Times New Roman"/>
                        </a:rPr>
                        <a:t> </a:t>
                      </a:r>
                      <a:r>
                        <a:rPr lang="en-US" sz="800" dirty="0" err="1">
                          <a:solidFill>
                            <a:schemeClr val="tx1"/>
                          </a:solidFill>
                          <a:effectLst/>
                          <a:latin typeface="+mn-lt"/>
                          <a:ea typeface="Calibri"/>
                          <a:cs typeface="Times New Roman"/>
                        </a:rPr>
                        <a:t>Kereta</a:t>
                      </a:r>
                      <a:r>
                        <a:rPr lang="en-US" sz="800" dirty="0">
                          <a:solidFill>
                            <a:schemeClr val="tx1"/>
                          </a:solidFill>
                          <a:effectLst/>
                          <a:latin typeface="+mn-lt"/>
                          <a:ea typeface="Calibri"/>
                          <a:cs typeface="Times New Roman"/>
                        </a:rPr>
                        <a:t> </a:t>
                      </a:r>
                      <a:r>
                        <a:rPr lang="en-US" sz="800" dirty="0" err="1">
                          <a:solidFill>
                            <a:schemeClr val="tx1"/>
                          </a:solidFill>
                          <a:effectLst/>
                          <a:latin typeface="+mn-lt"/>
                          <a:ea typeface="Calibri"/>
                          <a:cs typeface="Times New Roman"/>
                        </a:rPr>
                        <a:t>Api</a:t>
                      </a:r>
                      <a:r>
                        <a:rPr lang="en-US" sz="800" dirty="0">
                          <a:solidFill>
                            <a:schemeClr val="tx1"/>
                          </a:solidFill>
                          <a:effectLst/>
                          <a:latin typeface="+mn-lt"/>
                          <a:ea typeface="Calibri"/>
                          <a:cs typeface="Times New Roman"/>
                        </a:rPr>
                        <a:t> Sulawesi Selatan</a:t>
                      </a:r>
                      <a:endParaRPr lang="en-US" sz="800" dirty="0">
                        <a:solidFill>
                          <a:schemeClr val="tx1"/>
                        </a:solidFill>
                        <a:effectLst/>
                        <a:latin typeface="+mn-lt"/>
                        <a:ea typeface="Times New Roman"/>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15000"/>
                        </a:lnSpc>
                        <a:spcAft>
                          <a:spcPts val="0"/>
                        </a:spcAft>
                      </a:pPr>
                      <a:r>
                        <a:rPr lang="en-US" sz="800" dirty="0" err="1">
                          <a:solidFill>
                            <a:schemeClr val="tx1"/>
                          </a:solidFill>
                          <a:effectLst/>
                          <a:latin typeface="+mn-lt"/>
                          <a:ea typeface="Times New Roman"/>
                          <a:cs typeface="Times New Roman"/>
                        </a:rPr>
                        <a:t>Perbandingan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antara</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panjang</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jalur</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Kereta</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Api</a:t>
                      </a:r>
                      <a:r>
                        <a:rPr lang="en-US" sz="800" dirty="0">
                          <a:solidFill>
                            <a:schemeClr val="tx1"/>
                          </a:solidFill>
                          <a:effectLst/>
                          <a:latin typeface="+mn-lt"/>
                          <a:ea typeface="Times New Roman"/>
                          <a:cs typeface="Times New Roman"/>
                        </a:rPr>
                        <a:t> yang </a:t>
                      </a:r>
                      <a:r>
                        <a:rPr lang="en-US" sz="800" dirty="0" err="1">
                          <a:solidFill>
                            <a:schemeClr val="tx1"/>
                          </a:solidFill>
                          <a:effectLst/>
                          <a:latin typeface="+mn-lt"/>
                          <a:ea typeface="Times New Roman"/>
                          <a:cs typeface="Times New Roman"/>
                        </a:rPr>
                        <a:t>telah</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diukur</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menggunakan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Kereta</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Ukur</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Katergori</a:t>
                      </a:r>
                      <a:r>
                        <a:rPr lang="en-US" sz="800" dirty="0">
                          <a:solidFill>
                            <a:schemeClr val="tx1"/>
                          </a:solidFill>
                          <a:effectLst/>
                          <a:latin typeface="+mn-lt"/>
                          <a:ea typeface="Times New Roman"/>
                          <a:cs typeface="Times New Roman"/>
                        </a:rPr>
                        <a:t> I </a:t>
                      </a:r>
                      <a:r>
                        <a:rPr lang="en-US" sz="800" dirty="0" err="1">
                          <a:solidFill>
                            <a:schemeClr val="tx1"/>
                          </a:solidFill>
                          <a:effectLst/>
                          <a:latin typeface="+mn-lt"/>
                          <a:ea typeface="Times New Roman"/>
                          <a:cs typeface="Times New Roman"/>
                        </a:rPr>
                        <a:t>dan</a:t>
                      </a:r>
                      <a:r>
                        <a:rPr lang="en-US" sz="800" dirty="0">
                          <a:solidFill>
                            <a:schemeClr val="tx1"/>
                          </a:solidFill>
                          <a:effectLst/>
                          <a:latin typeface="+mn-lt"/>
                          <a:ea typeface="Times New Roman"/>
                          <a:cs typeface="Times New Roman"/>
                        </a:rPr>
                        <a:t> II </a:t>
                      </a:r>
                      <a:r>
                        <a:rPr lang="en-US" sz="800" dirty="0" err="1">
                          <a:solidFill>
                            <a:schemeClr val="tx1"/>
                          </a:solidFill>
                          <a:effectLst/>
                          <a:latin typeface="+mn-lt"/>
                          <a:ea typeface="Times New Roman"/>
                          <a:cs typeface="Times New Roman"/>
                        </a:rPr>
                        <a:t>dengan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Panjang</a:t>
                      </a:r>
                      <a:r>
                        <a:rPr lang="en-US" sz="800" dirty="0">
                          <a:solidFill>
                            <a:schemeClr val="tx1"/>
                          </a:solidFill>
                          <a:effectLst/>
                          <a:latin typeface="+mn-lt"/>
                          <a:ea typeface="Times New Roman"/>
                          <a:cs typeface="Times New Roman"/>
                        </a:rPr>
                        <a:t> total </a:t>
                      </a:r>
                      <a:r>
                        <a:rPr lang="en-US" sz="800" dirty="0" err="1">
                          <a:solidFill>
                            <a:schemeClr val="tx1"/>
                          </a:solidFill>
                          <a:effectLst/>
                          <a:latin typeface="+mn-lt"/>
                          <a:ea typeface="Times New Roman"/>
                          <a:cs typeface="Times New Roman"/>
                        </a:rPr>
                        <a:t>Jalur</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Kereta</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Api</a:t>
                      </a:r>
                      <a:r>
                        <a:rPr lang="en-US" sz="800" dirty="0">
                          <a:solidFill>
                            <a:schemeClr val="tx1"/>
                          </a:solidFill>
                          <a:effectLst/>
                          <a:latin typeface="+mn-lt"/>
                          <a:ea typeface="Times New Roman"/>
                          <a:cs typeface="Times New Roman"/>
                        </a:rPr>
                        <a:t> yang </a:t>
                      </a:r>
                      <a:r>
                        <a:rPr lang="en-US" sz="800" dirty="0" err="1">
                          <a:solidFill>
                            <a:schemeClr val="tx1"/>
                          </a:solidFill>
                          <a:effectLst/>
                          <a:latin typeface="+mn-lt"/>
                          <a:ea typeface="Times New Roman"/>
                          <a:cs typeface="Times New Roman"/>
                        </a:rPr>
                        <a:t>diukur</a:t>
                      </a:r>
                      <a:r>
                        <a:rPr lang="en-US" sz="800" dirty="0">
                          <a:solidFill>
                            <a:schemeClr val="tx1"/>
                          </a:solidFill>
                          <a:effectLst/>
                          <a:latin typeface="+mn-lt"/>
                          <a:ea typeface="Times New Roman"/>
                          <a:cs typeface="Times New Roman"/>
                        </a:rPr>
                        <a:t> per </a:t>
                      </a:r>
                      <a:r>
                        <a:rPr lang="en-US" sz="800" dirty="0" err="1">
                          <a:solidFill>
                            <a:schemeClr val="tx1"/>
                          </a:solidFill>
                          <a:effectLst/>
                          <a:latin typeface="+mn-lt"/>
                          <a:ea typeface="Times New Roman"/>
                          <a:cs typeface="Times New Roman"/>
                        </a:rPr>
                        <a:t>periode</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dalam</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tahun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berjalan</a:t>
                      </a:r>
                      <a:endParaRPr lang="en-US" sz="800" dirty="0">
                        <a:solidFill>
                          <a:schemeClr val="tx1"/>
                        </a:solidFill>
                        <a:effectLst/>
                        <a:latin typeface="+mn-lt"/>
                        <a:ea typeface="Times New Roman"/>
                        <a:cs typeface="Times New Roman"/>
                      </a:endParaRPr>
                    </a:p>
                    <a:p>
                      <a:pPr algn="just">
                        <a:lnSpc>
                          <a:spcPct val="115000"/>
                        </a:lnSpc>
                        <a:spcAft>
                          <a:spcPts val="0"/>
                        </a:spcAft>
                      </a:pPr>
                      <a:endParaRPr lang="en-US" sz="800" dirty="0">
                        <a:solidFill>
                          <a:schemeClr val="tx1"/>
                        </a:solidFill>
                        <a:effectLst/>
                        <a:latin typeface="+mn-lt"/>
                        <a:ea typeface="Times New Roman"/>
                        <a:cs typeface="Times New Roman"/>
                      </a:endParaRPr>
                    </a:p>
                    <a:p>
                      <a:pPr algn="just">
                        <a:lnSpc>
                          <a:spcPct val="115000"/>
                        </a:lnSpc>
                        <a:spcAft>
                          <a:spcPts val="0"/>
                        </a:spcAft>
                      </a:pPr>
                      <a:endParaRPr lang="en-US" sz="800" dirty="0">
                        <a:solidFill>
                          <a:schemeClr val="tx1"/>
                        </a:solidFill>
                        <a:effectLst/>
                        <a:latin typeface="+mn-lt"/>
                        <a:ea typeface="Times New Roman"/>
                        <a:cs typeface="Times New Roman"/>
                      </a:endParaRPr>
                    </a:p>
                    <a:p>
                      <a:pPr algn="just">
                        <a:lnSpc>
                          <a:spcPct val="115000"/>
                        </a:lnSpc>
                        <a:spcAft>
                          <a:spcPts val="0"/>
                        </a:spcAft>
                      </a:pPr>
                      <a:endParaRPr lang="en-US" sz="800" dirty="0">
                        <a:solidFill>
                          <a:schemeClr val="tx1"/>
                        </a:solidFill>
                        <a:effectLst/>
                        <a:latin typeface="+mn-lt"/>
                        <a:ea typeface="Times New Roman"/>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181100">
                <a:tc vMerge="1">
                  <a:txBody>
                    <a:bodyPr/>
                    <a:lstStyle/>
                    <a:p>
                      <a:pPr algn="ctr">
                        <a:lnSpc>
                          <a:spcPct val="115000"/>
                        </a:lnSpc>
                        <a:spcAft>
                          <a:spcPts val="0"/>
                        </a:spcAft>
                        <a:tabLst>
                          <a:tab pos="4229100" algn="l"/>
                          <a:tab pos="4457700" algn="l"/>
                        </a:tabLst>
                      </a:pPr>
                      <a:endParaRPr lang="en-US" sz="1200" dirty="0">
                        <a:effectLst/>
                        <a:latin typeface="Calibri"/>
                        <a:ea typeface="Calibri"/>
                        <a:cs typeface="Times New Roman"/>
                      </a:endParaRPr>
                    </a:p>
                  </a:txBody>
                  <a:tcPr marL="40686" marR="4068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just">
                        <a:lnSpc>
                          <a:spcPct val="107000"/>
                        </a:lnSpc>
                        <a:spcAft>
                          <a:spcPts val="0"/>
                        </a:spcAft>
                      </a:pPr>
                      <a:endParaRPr lang="en-US" sz="1200" dirty="0">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710397" rtl="0" eaLnBrk="1" fontAlgn="auto" latinLnBrk="0" hangingPunct="1">
                        <a:lnSpc>
                          <a:spcPct val="115000"/>
                        </a:lnSpc>
                        <a:spcBef>
                          <a:spcPts val="0"/>
                        </a:spcBef>
                        <a:spcAft>
                          <a:spcPts val="0"/>
                        </a:spcAft>
                        <a:buClrTx/>
                        <a:buSzTx/>
                        <a:buFontTx/>
                        <a:buNone/>
                        <a:tabLst/>
                        <a:defRPr/>
                      </a:pPr>
                      <a:r>
                        <a:rPr lang="en-US" sz="800" dirty="0" err="1">
                          <a:solidFill>
                            <a:schemeClr val="tx1"/>
                          </a:solidFill>
                          <a:effectLst/>
                          <a:latin typeface="+mn-lt"/>
                          <a:ea typeface="Times New Roman"/>
                          <a:cs typeface="Times New Roman"/>
                        </a:rPr>
                        <a:t>Persentase</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fasilitas</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operasi</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dengan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teknologi</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handal</a:t>
                      </a:r>
                      <a:r>
                        <a:rPr lang="en-US" sz="800" dirty="0">
                          <a:solidFill>
                            <a:schemeClr val="tx1"/>
                          </a:solidFill>
                          <a:effectLst/>
                          <a:latin typeface="+mn-lt"/>
                          <a:ea typeface="Times New Roman"/>
                          <a:cs typeface="Times New Roman"/>
                        </a:rPr>
                        <a:t> di Wilayah  </a:t>
                      </a:r>
                      <a:r>
                        <a:rPr lang="en-US" sz="800" dirty="0" err="1">
                          <a:solidFill>
                            <a:schemeClr val="tx1"/>
                          </a:solidFill>
                          <a:effectLst/>
                          <a:latin typeface="+mn-lt"/>
                          <a:ea typeface="Times New Roman"/>
                          <a:cs typeface="Times New Roman"/>
                        </a:rPr>
                        <a:t>Kerja</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Calibri"/>
                          <a:cs typeface="Times New Roman"/>
                        </a:rPr>
                        <a:t>Balai</a:t>
                      </a:r>
                      <a:r>
                        <a:rPr lang="en-US" sz="800" dirty="0">
                          <a:solidFill>
                            <a:schemeClr val="tx1"/>
                          </a:solidFill>
                          <a:effectLst/>
                          <a:latin typeface="+mn-lt"/>
                          <a:ea typeface="Calibri"/>
                          <a:cs typeface="Times New Roman"/>
                        </a:rPr>
                        <a:t> </a:t>
                      </a:r>
                      <a:r>
                        <a:rPr lang="en-US" sz="800" dirty="0" err="1">
                          <a:solidFill>
                            <a:schemeClr val="tx1"/>
                          </a:solidFill>
                          <a:effectLst/>
                          <a:latin typeface="+mn-lt"/>
                          <a:ea typeface="Calibri"/>
                          <a:cs typeface="Times New Roman"/>
                        </a:rPr>
                        <a:t>Pengelola</a:t>
                      </a:r>
                      <a:r>
                        <a:rPr lang="en-US" sz="800" dirty="0">
                          <a:solidFill>
                            <a:schemeClr val="tx1"/>
                          </a:solidFill>
                          <a:effectLst/>
                          <a:latin typeface="+mn-lt"/>
                          <a:ea typeface="Calibri"/>
                          <a:cs typeface="Times New Roman"/>
                        </a:rPr>
                        <a:t> </a:t>
                      </a:r>
                      <a:r>
                        <a:rPr lang="en-US" sz="800" dirty="0" err="1">
                          <a:solidFill>
                            <a:schemeClr val="tx1"/>
                          </a:solidFill>
                          <a:effectLst/>
                          <a:latin typeface="+mn-lt"/>
                          <a:ea typeface="Calibri"/>
                          <a:cs typeface="Times New Roman"/>
                        </a:rPr>
                        <a:t>Kereta</a:t>
                      </a:r>
                      <a:r>
                        <a:rPr lang="en-US" sz="800" dirty="0">
                          <a:solidFill>
                            <a:schemeClr val="tx1"/>
                          </a:solidFill>
                          <a:effectLst/>
                          <a:latin typeface="+mn-lt"/>
                          <a:ea typeface="Calibri"/>
                          <a:cs typeface="Times New Roman"/>
                        </a:rPr>
                        <a:t> </a:t>
                      </a:r>
                      <a:r>
                        <a:rPr lang="en-US" sz="800" dirty="0" err="1">
                          <a:solidFill>
                            <a:schemeClr val="tx1"/>
                          </a:solidFill>
                          <a:effectLst/>
                          <a:latin typeface="+mn-lt"/>
                          <a:ea typeface="Calibri"/>
                          <a:cs typeface="Times New Roman"/>
                        </a:rPr>
                        <a:t>Api</a:t>
                      </a:r>
                      <a:r>
                        <a:rPr lang="en-US" sz="800" dirty="0">
                          <a:solidFill>
                            <a:schemeClr val="tx1"/>
                          </a:solidFill>
                          <a:effectLst/>
                          <a:latin typeface="+mn-lt"/>
                          <a:ea typeface="Calibri"/>
                          <a:cs typeface="Times New Roman"/>
                        </a:rPr>
                        <a:t> Sulawesi Selatan</a:t>
                      </a:r>
                      <a:endParaRPr lang="en-US" sz="800" dirty="0">
                        <a:solidFill>
                          <a:schemeClr val="tx1"/>
                        </a:solidFill>
                        <a:effectLst/>
                        <a:latin typeface="+mn-lt"/>
                        <a:ea typeface="Times New Roman"/>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15000"/>
                        </a:lnSpc>
                        <a:spcAft>
                          <a:spcPts val="0"/>
                        </a:spcAft>
                      </a:pPr>
                      <a:r>
                        <a:rPr lang="en-US" sz="800" dirty="0" err="1">
                          <a:solidFill>
                            <a:schemeClr val="tx1"/>
                          </a:solidFill>
                          <a:effectLst/>
                          <a:latin typeface="+mn-lt"/>
                          <a:ea typeface="Times New Roman"/>
                          <a:cs typeface="Times New Roman"/>
                        </a:rPr>
                        <a:t>Perbandingan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antara</a:t>
                      </a:r>
                      <a:r>
                        <a:rPr lang="en-US" sz="800" dirty="0">
                          <a:solidFill>
                            <a:schemeClr val="tx1"/>
                          </a:solidFill>
                          <a:effectLst/>
                          <a:latin typeface="+mn-lt"/>
                          <a:ea typeface="Times New Roman"/>
                          <a:cs typeface="Times New Roman"/>
                        </a:rPr>
                        <a:t> </a:t>
                      </a:r>
                      <a:r>
                        <a:rPr lang="id-ID" sz="800" dirty="0">
                          <a:solidFill>
                            <a:schemeClr val="tx1"/>
                          </a:solidFill>
                          <a:effectLst/>
                          <a:latin typeface="+mn-lt"/>
                          <a:ea typeface="Times New Roman"/>
                          <a:cs typeface="Times New Roman"/>
                        </a:rPr>
                        <a:t>JUMLAH </a:t>
                      </a:r>
                      <a:r>
                        <a:rPr lang="en-US" sz="800" dirty="0">
                          <a:solidFill>
                            <a:schemeClr val="tx1"/>
                          </a:solidFill>
                          <a:effectLst/>
                          <a:latin typeface="+mn-lt"/>
                          <a:ea typeface="Times New Roman"/>
                          <a:cs typeface="Times New Roman"/>
                        </a:rPr>
                        <a:t>unit </a:t>
                      </a:r>
                      <a:r>
                        <a:rPr lang="en-US" sz="800" dirty="0" err="1">
                          <a:solidFill>
                            <a:schemeClr val="tx1"/>
                          </a:solidFill>
                          <a:effectLst/>
                          <a:latin typeface="+mn-lt"/>
                          <a:ea typeface="Times New Roman"/>
                          <a:cs typeface="Times New Roman"/>
                        </a:rPr>
                        <a:t>fasilitas</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operasi</a:t>
                      </a:r>
                      <a:r>
                        <a:rPr lang="en-US" sz="800" dirty="0">
                          <a:solidFill>
                            <a:schemeClr val="tx1"/>
                          </a:solidFill>
                          <a:effectLst/>
                          <a:latin typeface="+mn-lt"/>
                          <a:ea typeface="Times New Roman"/>
                          <a:cs typeface="Times New Roman"/>
                        </a:rPr>
                        <a:t> yang </a:t>
                      </a:r>
                      <a:r>
                        <a:rPr lang="en-US" sz="800" dirty="0" err="1">
                          <a:solidFill>
                            <a:schemeClr val="tx1"/>
                          </a:solidFill>
                          <a:effectLst/>
                          <a:latin typeface="+mn-lt"/>
                          <a:ea typeface="Times New Roman"/>
                          <a:cs typeface="Times New Roman"/>
                        </a:rPr>
                        <a:t>berbasis</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elektrik</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dengan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jumlah</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keseluruhan</a:t>
                      </a:r>
                      <a:r>
                        <a:rPr lang="en-US" sz="800" dirty="0">
                          <a:solidFill>
                            <a:schemeClr val="tx1"/>
                          </a:solidFill>
                          <a:effectLst/>
                          <a:latin typeface="+mn-lt"/>
                          <a:ea typeface="Times New Roman"/>
                          <a:cs typeface="Times New Roman"/>
                        </a:rPr>
                        <a:t> unit </a:t>
                      </a:r>
                      <a:r>
                        <a:rPr lang="en-US" sz="800" dirty="0" err="1">
                          <a:solidFill>
                            <a:schemeClr val="tx1"/>
                          </a:solidFill>
                          <a:effectLst/>
                          <a:latin typeface="+mn-lt"/>
                          <a:ea typeface="Times New Roman"/>
                          <a:cs typeface="Times New Roman"/>
                        </a:rPr>
                        <a:t>fasilitas</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operasi</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eksisting</a:t>
                      </a:r>
                      <a:endParaRPr lang="id-ID" sz="800" dirty="0">
                        <a:solidFill>
                          <a:schemeClr val="tx1"/>
                        </a:solidFill>
                        <a:effectLst/>
                        <a:latin typeface="+mn-lt"/>
                        <a:ea typeface="Times New Roman"/>
                        <a:cs typeface="Times New Roman"/>
                      </a:endParaRPr>
                    </a:p>
                    <a:p>
                      <a:pPr algn="just">
                        <a:lnSpc>
                          <a:spcPct val="115000"/>
                        </a:lnSpc>
                        <a:spcAft>
                          <a:spcPts val="0"/>
                        </a:spcAft>
                      </a:pPr>
                      <a:endParaRPr lang="en-US" sz="800" dirty="0">
                        <a:solidFill>
                          <a:schemeClr val="tx1"/>
                        </a:solidFill>
                        <a:effectLst/>
                        <a:latin typeface="+mn-lt"/>
                        <a:ea typeface="Times New Roman"/>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
        <p:nvSpPr>
          <p:cNvPr id="27" name="TextBox 2"/>
          <p:cNvSpPr txBox="1">
            <a:spLocks noChangeArrowheads="1"/>
          </p:cNvSpPr>
          <p:nvPr/>
        </p:nvSpPr>
        <p:spPr bwMode="auto">
          <a:xfrm>
            <a:off x="2648839" y="1803518"/>
            <a:ext cx="206710" cy="183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6698" tIns="28349" rIns="56698" bIns="28349" numCol="1" anchor="t" anchorCtr="0" compatLnSpc="1">
            <a:prstTxWarp prst="textNoShape">
              <a:avLst/>
            </a:prstTxWarp>
          </a:bodyPr>
          <a:lstStyle/>
          <a:p>
            <a:pPr defTabSz="567019" fontAlgn="base">
              <a:spcBef>
                <a:spcPct val="0"/>
              </a:spcBef>
              <a:spcAft>
                <a:spcPct val="0"/>
              </a:spcAft>
            </a:pPr>
            <a:endParaRPr lang="en-US" altLang="en-US" sz="1116">
              <a:latin typeface="Arial" pitchFamily="34" charset="0"/>
              <a:cs typeface="Arial" pitchFamily="34" charset="0"/>
            </a:endParaRPr>
          </a:p>
        </p:txBody>
      </p:sp>
      <p:grpSp>
        <p:nvGrpSpPr>
          <p:cNvPr id="8" name="Group 7"/>
          <p:cNvGrpSpPr/>
          <p:nvPr/>
        </p:nvGrpSpPr>
        <p:grpSpPr>
          <a:xfrm>
            <a:off x="3168514" y="1700028"/>
            <a:ext cx="4004639" cy="993834"/>
            <a:chOff x="5103559" y="3280661"/>
            <a:chExt cx="6458552" cy="1602824"/>
          </a:xfrm>
        </p:grpSpPr>
        <p:sp>
          <p:nvSpPr>
            <p:cNvPr id="5" name="TextBox 4"/>
            <p:cNvSpPr txBox="1"/>
            <p:nvPr/>
          </p:nvSpPr>
          <p:spPr>
            <a:xfrm>
              <a:off x="6726156" y="3777425"/>
              <a:ext cx="333375" cy="322642"/>
            </a:xfrm>
            <a:prstGeom prst="rect">
              <a:avLst/>
            </a:prstGeom>
            <a:noFill/>
          </p:spPr>
          <p:txBody>
            <a:bodyPr wrap="square" rtlCol="0">
              <a:spAutoFit/>
            </a:bodyPr>
            <a:lstStyle/>
            <a:p>
              <a:r>
                <a:rPr lang="en-US" sz="700" dirty="0"/>
                <a:t>=</a:t>
              </a:r>
            </a:p>
          </p:txBody>
        </p:sp>
        <p:grpSp>
          <p:nvGrpSpPr>
            <p:cNvPr id="7" name="Group 6"/>
            <p:cNvGrpSpPr/>
            <p:nvPr/>
          </p:nvGrpSpPr>
          <p:grpSpPr>
            <a:xfrm>
              <a:off x="5103559" y="3280661"/>
              <a:ext cx="6458552" cy="1602824"/>
              <a:chOff x="5157613" y="2000479"/>
              <a:chExt cx="6458552" cy="1602824"/>
            </a:xfrm>
          </p:grpSpPr>
          <p:grpSp>
            <p:nvGrpSpPr>
              <p:cNvPr id="11" name="Group 10"/>
              <p:cNvGrpSpPr/>
              <p:nvPr/>
            </p:nvGrpSpPr>
            <p:grpSpPr>
              <a:xfrm>
                <a:off x="5157613" y="2000479"/>
                <a:ext cx="5943302" cy="1602824"/>
                <a:chOff x="5943352" y="1935221"/>
                <a:chExt cx="4490805" cy="1283709"/>
              </a:xfrm>
            </p:grpSpPr>
            <p:sp>
              <p:nvSpPr>
                <p:cNvPr id="12" name="TextBox 1">
                  <a:extLst>
                    <a:ext uri="{FF2B5EF4-FFF2-40B4-BE49-F238E27FC236}">
                      <a16:creationId xmlns:a16="http://schemas.microsoft.com/office/drawing/2014/main" id="{00000000-0008-0000-0000-000034000000}"/>
                    </a:ext>
                  </a:extLst>
                </p:cNvPr>
                <p:cNvSpPr txBox="1"/>
                <p:nvPr/>
              </p:nvSpPr>
              <p:spPr>
                <a:xfrm>
                  <a:off x="5943352" y="2206690"/>
                  <a:ext cx="1305690" cy="911241"/>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AU" sz="700" i="1" dirty="0" err="1"/>
                    <a:t>Rasio</a:t>
                  </a:r>
                  <a:r>
                    <a:rPr lang="en-AU" sz="700" i="1" dirty="0"/>
                    <a:t> </a:t>
                  </a:r>
                  <a:r>
                    <a:rPr lang="en-AU" sz="700" i="1" dirty="0" err="1"/>
                    <a:t>Konektivitas</a:t>
                  </a:r>
                  <a:r>
                    <a:rPr lang="en-AU" sz="700" i="1" dirty="0"/>
                    <a:t> Wilayah </a:t>
                  </a:r>
                  <a:r>
                    <a:rPr lang="en-AU" sz="700" i="1" dirty="0" err="1"/>
                    <a:t>Kerja</a:t>
                  </a:r>
                  <a:r>
                    <a:rPr lang="en-AU" sz="700" i="1" dirty="0"/>
                    <a:t> </a:t>
                  </a:r>
                  <a:r>
                    <a:rPr lang="en-AU" sz="700" i="1" dirty="0" err="1"/>
                    <a:t>Balai</a:t>
                  </a:r>
                  <a:r>
                    <a:rPr lang="en-AU" sz="700" i="1" dirty="0"/>
                    <a:t> </a:t>
                  </a:r>
                  <a:r>
                    <a:rPr lang="en-AU" sz="700" i="1" dirty="0" err="1"/>
                    <a:t>Pengelola</a:t>
                  </a:r>
                  <a:r>
                    <a:rPr lang="en-AU" sz="700" i="1" dirty="0"/>
                    <a:t> </a:t>
                  </a:r>
                  <a:r>
                    <a:rPr lang="en-AU" sz="700" i="1" dirty="0" err="1"/>
                    <a:t>Kereta</a:t>
                  </a:r>
                  <a:r>
                    <a:rPr lang="en-AU" sz="700" i="1" dirty="0"/>
                    <a:t> </a:t>
                  </a:r>
                  <a:r>
                    <a:rPr lang="en-AU" sz="700" i="1" dirty="0" err="1"/>
                    <a:t>Api</a:t>
                  </a:r>
                  <a:r>
                    <a:rPr lang="en-AU" sz="700" i="1" dirty="0"/>
                    <a:t> </a:t>
                  </a:r>
                </a:p>
              </p:txBody>
            </p:sp>
            <p:sp>
              <p:nvSpPr>
                <p:cNvPr id="13" name="TextBox 2">
                  <a:extLst>
                    <a:ext uri="{FF2B5EF4-FFF2-40B4-BE49-F238E27FC236}">
                      <a16:creationId xmlns:a16="http://schemas.microsoft.com/office/drawing/2014/main" id="{00000000-0008-0000-0000-000035000000}"/>
                    </a:ext>
                  </a:extLst>
                </p:cNvPr>
                <p:cNvSpPr txBox="1"/>
                <p:nvPr/>
              </p:nvSpPr>
              <p:spPr>
                <a:xfrm>
                  <a:off x="7249042" y="1935221"/>
                  <a:ext cx="3185115" cy="709682"/>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id-ID" sz="700" i="1" dirty="0"/>
                    <a:t>Jumlah wilayah yang telah ditetapkan sebagai PKN/PKW/PKSN/KSN/ Pelabuhan/Bandara dan sudah terhubung dengan jalur KA s.d tahun berjalan</a:t>
                  </a:r>
                </a:p>
              </p:txBody>
            </p:sp>
            <p:cxnSp>
              <p:nvCxnSpPr>
                <p:cNvPr id="14" name="Straight Connector 13">
                  <a:extLst>
                    <a:ext uri="{FF2B5EF4-FFF2-40B4-BE49-F238E27FC236}">
                      <a16:creationId xmlns:a16="http://schemas.microsoft.com/office/drawing/2014/main" id="{00000000-0008-0000-0000-000036000000}"/>
                    </a:ext>
                  </a:extLst>
                </p:cNvPr>
                <p:cNvCxnSpPr/>
                <p:nvPr/>
              </p:nvCxnSpPr>
              <p:spPr>
                <a:xfrm>
                  <a:off x="7501821" y="2454440"/>
                  <a:ext cx="2635250" cy="0"/>
                </a:xfrm>
                <a:prstGeom prst="line">
                  <a:avLst/>
                </a:prstGeom>
              </p:spPr>
              <p:style>
                <a:lnRef idx="2">
                  <a:schemeClr val="dk1"/>
                </a:lnRef>
                <a:fillRef idx="0">
                  <a:schemeClr val="dk1"/>
                </a:fillRef>
                <a:effectRef idx="1">
                  <a:schemeClr val="dk1"/>
                </a:effectRef>
                <a:fontRef idx="minor">
                  <a:schemeClr val="tx1"/>
                </a:fontRef>
              </p:style>
            </p:cxnSp>
            <p:sp>
              <p:nvSpPr>
                <p:cNvPr id="15" name="TextBox 4">
                  <a:extLst>
                    <a:ext uri="{FF2B5EF4-FFF2-40B4-BE49-F238E27FC236}">
                      <a16:creationId xmlns:a16="http://schemas.microsoft.com/office/drawing/2014/main" id="{00000000-0008-0000-0000-000037000000}"/>
                    </a:ext>
                  </a:extLst>
                </p:cNvPr>
                <p:cNvSpPr txBox="1"/>
                <p:nvPr/>
              </p:nvSpPr>
              <p:spPr>
                <a:xfrm>
                  <a:off x="7272761" y="2470721"/>
                  <a:ext cx="3120048" cy="748209"/>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AU" sz="700" i="1" dirty="0"/>
                    <a:t>Target PKN/PKW/PKSN/KSN/ </a:t>
                  </a:r>
                  <a:r>
                    <a:rPr lang="en-AU" sz="700" i="1" dirty="0" err="1"/>
                    <a:t>Pelabuhan</a:t>
                  </a:r>
                  <a:r>
                    <a:rPr lang="en-AU" sz="700" i="1" dirty="0"/>
                    <a:t>/</a:t>
                  </a:r>
                  <a:r>
                    <a:rPr lang="en-AU" sz="700" i="1" dirty="0" err="1"/>
                    <a:t>Bandara</a:t>
                  </a:r>
                  <a:r>
                    <a:rPr lang="en-AU" sz="700" i="1" dirty="0"/>
                    <a:t> yang </a:t>
                  </a:r>
                  <a:r>
                    <a:rPr lang="en-AU" sz="700" i="1" dirty="0" err="1"/>
                    <a:t>akan</a:t>
                  </a:r>
                  <a:r>
                    <a:rPr lang="en-AU" sz="700" i="1" dirty="0"/>
                    <a:t> </a:t>
                  </a:r>
                  <a:r>
                    <a:rPr lang="en-AU" sz="700" i="1" dirty="0" err="1"/>
                    <a:t>terhubung</a:t>
                  </a:r>
                  <a:r>
                    <a:rPr lang="en-AU" sz="700" i="1" dirty="0"/>
                    <a:t> </a:t>
                  </a:r>
                  <a:r>
                    <a:rPr lang="en-AU" sz="700" i="1" dirty="0" err="1"/>
                    <a:t>jalur</a:t>
                  </a:r>
                  <a:r>
                    <a:rPr lang="en-AU" sz="700" i="1" dirty="0"/>
                    <a:t> KA di </a:t>
                  </a:r>
                  <a:r>
                    <a:rPr lang="en-AU" sz="700" i="1" dirty="0" err="1"/>
                    <a:t>wilayah</a:t>
                  </a:r>
                  <a:r>
                    <a:rPr lang="en-AU" sz="700" i="1" dirty="0"/>
                    <a:t> </a:t>
                  </a:r>
                  <a:r>
                    <a:rPr lang="en-AU" sz="700" i="1" dirty="0" err="1"/>
                    <a:t>Balai</a:t>
                  </a:r>
                  <a:r>
                    <a:rPr lang="en-AU" sz="700" i="1" dirty="0"/>
                    <a:t> </a:t>
                  </a:r>
                  <a:r>
                    <a:rPr lang="en-AU" sz="700" i="1" dirty="0" err="1"/>
                    <a:t>Pengelola</a:t>
                  </a:r>
                  <a:r>
                    <a:rPr lang="en-AU" sz="700" i="1" dirty="0"/>
                    <a:t> </a:t>
                  </a:r>
                  <a:r>
                    <a:rPr lang="en-AU" sz="700" i="1" dirty="0" err="1"/>
                    <a:t>Kereta</a:t>
                  </a:r>
                  <a:r>
                    <a:rPr lang="en-AU" sz="700" i="1" dirty="0"/>
                    <a:t> </a:t>
                  </a:r>
                  <a:r>
                    <a:rPr lang="en-AU" sz="700" i="1" dirty="0" err="1"/>
                    <a:t>Api</a:t>
                  </a:r>
                  <a:r>
                    <a:rPr lang="en-AU" sz="700" i="1" dirty="0"/>
                    <a:t> </a:t>
                  </a:r>
                  <a:r>
                    <a:rPr lang="en-AU" sz="700" i="1" dirty="0" err="1"/>
                    <a:t>selama</a:t>
                  </a:r>
                  <a:r>
                    <a:rPr lang="en-AU" sz="700" i="1" dirty="0"/>
                    <a:t> </a:t>
                  </a:r>
                  <a:r>
                    <a:rPr lang="en-AU" sz="700" i="1" dirty="0" err="1"/>
                    <a:t>periode</a:t>
                  </a:r>
                  <a:r>
                    <a:rPr lang="en-AU" sz="700" i="1" dirty="0"/>
                    <a:t> RIPNAS 2030</a:t>
                  </a:r>
                </a:p>
              </p:txBody>
            </p:sp>
          </p:grpSp>
          <p:sp>
            <p:nvSpPr>
              <p:cNvPr id="28" name="TextBox 36">
                <a:extLst>
                  <a:ext uri="{FF2B5EF4-FFF2-40B4-BE49-F238E27FC236}">
                    <a16:creationId xmlns:a16="http://schemas.microsoft.com/office/drawing/2014/main" id="{00000000-0008-0000-0000-00003D000000}"/>
                  </a:ext>
                </a:extLst>
              </p:cNvPr>
              <p:cNvSpPr txBox="1"/>
              <p:nvPr/>
            </p:nvSpPr>
            <p:spPr>
              <a:xfrm>
                <a:off x="10922148" y="2476366"/>
                <a:ext cx="694017" cy="316516"/>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r>
                  <a:rPr lang="en-AU" sz="700" dirty="0"/>
                  <a:t>100%</a:t>
                </a:r>
              </a:p>
            </p:txBody>
          </p:sp>
          <p:sp>
            <p:nvSpPr>
              <p:cNvPr id="29" name="TextBox 35">
                <a:extLst>
                  <a:ext uri="{FF2B5EF4-FFF2-40B4-BE49-F238E27FC236}">
                    <a16:creationId xmlns:a16="http://schemas.microsoft.com/office/drawing/2014/main" id="{00000000-0008-0000-0000-00003C000000}"/>
                  </a:ext>
                </a:extLst>
              </p:cNvPr>
              <p:cNvSpPr txBox="1"/>
              <p:nvPr/>
            </p:nvSpPr>
            <p:spPr>
              <a:xfrm>
                <a:off x="10690846" y="2497243"/>
                <a:ext cx="333375" cy="28575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AU" sz="700"/>
                  <a:t>X</a:t>
                </a:r>
              </a:p>
            </p:txBody>
          </p:sp>
        </p:grpSp>
      </p:grpSp>
      <p:sp>
        <p:nvSpPr>
          <p:cNvPr id="39" name="Title 1">
            <a:extLst>
              <a:ext uri="{FF2B5EF4-FFF2-40B4-BE49-F238E27FC236}">
                <a16:creationId xmlns:a16="http://schemas.microsoft.com/office/drawing/2014/main" id="{0D80BB0E-AF21-4611-81DC-00C268BD1E27}"/>
              </a:ext>
            </a:extLst>
          </p:cNvPr>
          <p:cNvSpPr txBox="1">
            <a:spLocks/>
          </p:cNvSpPr>
          <p:nvPr/>
        </p:nvSpPr>
        <p:spPr>
          <a:xfrm>
            <a:off x="163039" y="311720"/>
            <a:ext cx="7396636" cy="338554"/>
          </a:xfrm>
          <a:prstGeom prst="rect">
            <a:avLst/>
          </a:prstGeom>
        </p:spPr>
        <p:txBody>
          <a:bodyPr wrap="square" anchor="ctr">
            <a:spAutoFit/>
          </a:bodyPr>
          <a:lstStyle>
            <a:defPPr>
              <a:defRPr lang="en-US"/>
            </a:defPPr>
            <a:lvl1pPr defTabSz="914377">
              <a:defRPr b="1">
                <a:solidFill>
                  <a:prstClr val="black"/>
                </a:solidFill>
                <a:latin typeface="Arial" panose="020B0604020202020204" pitchFamily="34" charset="0"/>
                <a:ea typeface="Times New Roman" panose="02020603050405020304" pitchFamily="18" charset="0"/>
              </a:defRPr>
            </a:lvl1pPr>
          </a:lstStyle>
          <a:p>
            <a:pPr lvl="0"/>
            <a:r>
              <a:rPr lang="id-ID" sz="1600" dirty="0"/>
              <a:t>Lanjutan... (</a:t>
            </a:r>
            <a:r>
              <a:rPr lang="en-US" sz="1600" dirty="0"/>
              <a:t>KAMUS INDIKATOR KINERJA </a:t>
            </a:r>
            <a:r>
              <a:rPr lang="id-ID" sz="1600" dirty="0"/>
              <a:t>KEGIATAN </a:t>
            </a:r>
            <a:r>
              <a:rPr lang="en-US" sz="1600" dirty="0"/>
              <a:t>BPKA SU</a:t>
            </a:r>
            <a:r>
              <a:rPr lang="id-ID" sz="1600" dirty="0"/>
              <a:t>LSEL)</a:t>
            </a:r>
            <a:endParaRPr lang="en-ID" sz="1600" dirty="0"/>
          </a:p>
        </p:txBody>
      </p:sp>
      <p:grpSp>
        <p:nvGrpSpPr>
          <p:cNvPr id="66" name="Group 65"/>
          <p:cNvGrpSpPr/>
          <p:nvPr/>
        </p:nvGrpSpPr>
        <p:grpSpPr>
          <a:xfrm>
            <a:off x="3228933" y="3071268"/>
            <a:ext cx="3681262" cy="596356"/>
            <a:chOff x="4676551" y="3232057"/>
            <a:chExt cx="5937023" cy="961784"/>
          </a:xfrm>
        </p:grpSpPr>
        <p:sp>
          <p:nvSpPr>
            <p:cNvPr id="67" name="TextBox 36">
              <a:extLst>
                <a:ext uri="{FF2B5EF4-FFF2-40B4-BE49-F238E27FC236}">
                  <a16:creationId xmlns:a16="http://schemas.microsoft.com/office/drawing/2014/main" id="{00000000-0008-0000-0000-00003D000000}"/>
                </a:ext>
              </a:extLst>
            </p:cNvPr>
            <p:cNvSpPr txBox="1"/>
            <p:nvPr/>
          </p:nvSpPr>
          <p:spPr>
            <a:xfrm>
              <a:off x="9919557" y="3542978"/>
              <a:ext cx="694017" cy="316516"/>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r>
                <a:rPr lang="en-AU" sz="700" dirty="0"/>
                <a:t>100%</a:t>
              </a:r>
            </a:p>
          </p:txBody>
        </p:sp>
        <p:grpSp>
          <p:nvGrpSpPr>
            <p:cNvPr id="68" name="Group 67"/>
            <p:cNvGrpSpPr/>
            <p:nvPr/>
          </p:nvGrpSpPr>
          <p:grpSpPr>
            <a:xfrm>
              <a:off x="4676551" y="3232057"/>
              <a:ext cx="5417649" cy="961784"/>
              <a:chOff x="4676551" y="3232057"/>
              <a:chExt cx="5417649" cy="961784"/>
            </a:xfrm>
          </p:grpSpPr>
          <p:sp>
            <p:nvSpPr>
              <p:cNvPr id="69" name="TextBox 31">
                <a:extLst>
                  <a:ext uri="{FF2B5EF4-FFF2-40B4-BE49-F238E27FC236}">
                    <a16:creationId xmlns:a16="http://schemas.microsoft.com/office/drawing/2014/main" id="{00000000-0008-0000-0000-000034000000}"/>
                  </a:ext>
                </a:extLst>
              </p:cNvPr>
              <p:cNvSpPr txBox="1"/>
              <p:nvPr/>
            </p:nvSpPr>
            <p:spPr>
              <a:xfrm>
                <a:off x="4676551" y="3232057"/>
                <a:ext cx="2206267" cy="77014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spcAft>
                    <a:spcPts val="186"/>
                  </a:spcAft>
                </a:pPr>
                <a:r>
                  <a:rPr lang="en-ID" sz="700" dirty="0" err="1">
                    <a:solidFill>
                      <a:schemeClr val="tx1"/>
                    </a:solidFill>
                  </a:rPr>
                  <a:t>Persentase</a:t>
                </a:r>
                <a:r>
                  <a:rPr lang="en-ID" sz="700" dirty="0">
                    <a:solidFill>
                      <a:schemeClr val="tx1"/>
                    </a:solidFill>
                  </a:rPr>
                  <a:t> </a:t>
                </a:r>
                <a:r>
                  <a:rPr lang="en-ID" sz="700" dirty="0" err="1">
                    <a:solidFill>
                      <a:schemeClr val="tx1"/>
                    </a:solidFill>
                  </a:rPr>
                  <a:t>pengoperasian</a:t>
                </a:r>
                <a:r>
                  <a:rPr lang="en-ID" sz="700" dirty="0">
                    <a:solidFill>
                      <a:schemeClr val="tx1"/>
                    </a:solidFill>
                  </a:rPr>
                  <a:t> </a:t>
                </a:r>
                <a:r>
                  <a:rPr lang="en-ID" sz="700" dirty="0" err="1">
                    <a:solidFill>
                      <a:schemeClr val="tx1"/>
                    </a:solidFill>
                  </a:rPr>
                  <a:t>jalur</a:t>
                </a:r>
                <a:r>
                  <a:rPr lang="en-ID" sz="700" dirty="0">
                    <a:solidFill>
                      <a:schemeClr val="tx1"/>
                    </a:solidFill>
                  </a:rPr>
                  <a:t> KA yang </a:t>
                </a:r>
                <a:r>
                  <a:rPr lang="en-ID" sz="700" dirty="0" err="1">
                    <a:solidFill>
                      <a:schemeClr val="tx1"/>
                    </a:solidFill>
                  </a:rPr>
                  <a:t>sesuai</a:t>
                </a:r>
                <a:r>
                  <a:rPr lang="en-ID" sz="700" dirty="0">
                    <a:solidFill>
                      <a:schemeClr val="tx1"/>
                    </a:solidFill>
                  </a:rPr>
                  <a:t> </a:t>
                </a:r>
                <a:r>
                  <a:rPr lang="en-ID" sz="700" dirty="0" err="1">
                    <a:solidFill>
                      <a:schemeClr val="tx1"/>
                    </a:solidFill>
                  </a:rPr>
                  <a:t>dengan</a:t>
                </a:r>
                <a:r>
                  <a:rPr lang="en-ID" sz="700" dirty="0">
                    <a:solidFill>
                      <a:schemeClr val="tx1"/>
                    </a:solidFill>
                  </a:rPr>
                  <a:t> TQI </a:t>
                </a:r>
                <a:r>
                  <a:rPr lang="en-ID" sz="700" dirty="0" err="1">
                    <a:solidFill>
                      <a:schemeClr val="tx1"/>
                    </a:solidFill>
                  </a:rPr>
                  <a:t>Kategori</a:t>
                </a:r>
                <a:r>
                  <a:rPr lang="en-ID" sz="700" dirty="0">
                    <a:solidFill>
                      <a:schemeClr val="tx1"/>
                    </a:solidFill>
                  </a:rPr>
                  <a:t> I </a:t>
                </a:r>
                <a:r>
                  <a:rPr lang="en-ID" sz="700" dirty="0" err="1">
                    <a:solidFill>
                      <a:schemeClr val="tx1"/>
                    </a:solidFill>
                  </a:rPr>
                  <a:t>dan</a:t>
                </a:r>
                <a:r>
                  <a:rPr lang="en-ID" sz="700" dirty="0">
                    <a:solidFill>
                      <a:schemeClr val="tx1"/>
                    </a:solidFill>
                  </a:rPr>
                  <a:t> II di Wilayah </a:t>
                </a:r>
                <a:r>
                  <a:rPr lang="en-ID" sz="700" dirty="0" err="1">
                    <a:solidFill>
                      <a:schemeClr val="tx1"/>
                    </a:solidFill>
                  </a:rPr>
                  <a:t>Kerja</a:t>
                </a:r>
                <a:r>
                  <a:rPr lang="en-ID" sz="700" dirty="0">
                    <a:solidFill>
                      <a:schemeClr val="tx1"/>
                    </a:solidFill>
                  </a:rPr>
                  <a:t> </a:t>
                </a:r>
                <a:r>
                  <a:rPr lang="en-ID" sz="700" dirty="0" err="1">
                    <a:solidFill>
                      <a:schemeClr val="tx1"/>
                    </a:solidFill>
                  </a:rPr>
                  <a:t>Balai</a:t>
                </a:r>
                <a:r>
                  <a:rPr lang="en-ID" sz="700" dirty="0">
                    <a:solidFill>
                      <a:schemeClr val="tx1"/>
                    </a:solidFill>
                  </a:rPr>
                  <a:t> </a:t>
                </a:r>
                <a:r>
                  <a:rPr lang="en-US" sz="700" dirty="0" err="1">
                    <a:solidFill>
                      <a:schemeClr val="tx1"/>
                    </a:solidFill>
                    <a:ea typeface="Calibri"/>
                    <a:cs typeface="Times New Roman"/>
                  </a:rPr>
                  <a:t>Pengelola</a:t>
                </a:r>
                <a:r>
                  <a:rPr lang="en-US" sz="700" dirty="0">
                    <a:solidFill>
                      <a:schemeClr val="tx1"/>
                    </a:solidFill>
                    <a:ea typeface="Calibri"/>
                    <a:cs typeface="Times New Roman"/>
                  </a:rPr>
                  <a:t> </a:t>
                </a:r>
                <a:r>
                  <a:rPr lang="en-US" sz="700" dirty="0" err="1">
                    <a:solidFill>
                      <a:schemeClr val="tx1"/>
                    </a:solidFill>
                    <a:ea typeface="Calibri"/>
                    <a:cs typeface="Times New Roman"/>
                  </a:rPr>
                  <a:t>Kereta</a:t>
                </a:r>
                <a:r>
                  <a:rPr lang="en-US" sz="700" dirty="0">
                    <a:solidFill>
                      <a:schemeClr val="tx1"/>
                    </a:solidFill>
                    <a:ea typeface="Calibri"/>
                    <a:cs typeface="Times New Roman"/>
                  </a:rPr>
                  <a:t> </a:t>
                </a:r>
                <a:r>
                  <a:rPr lang="en-US" sz="700" dirty="0" err="1">
                    <a:solidFill>
                      <a:schemeClr val="tx1"/>
                    </a:solidFill>
                    <a:ea typeface="Calibri"/>
                    <a:cs typeface="Times New Roman"/>
                  </a:rPr>
                  <a:t>Api</a:t>
                </a:r>
                <a:r>
                  <a:rPr lang="en-US" sz="700" dirty="0">
                    <a:solidFill>
                      <a:schemeClr val="tx1"/>
                    </a:solidFill>
                    <a:ea typeface="Calibri"/>
                    <a:cs typeface="Times New Roman"/>
                  </a:rPr>
                  <a:t> </a:t>
                </a:r>
                <a:endParaRPr lang="en-ID" sz="700" dirty="0">
                  <a:solidFill>
                    <a:schemeClr val="tx1"/>
                  </a:solidFill>
                </a:endParaRPr>
              </a:p>
            </p:txBody>
          </p:sp>
          <p:sp>
            <p:nvSpPr>
              <p:cNvPr id="70" name="TextBox 32">
                <a:extLst>
                  <a:ext uri="{FF2B5EF4-FFF2-40B4-BE49-F238E27FC236}">
                    <a16:creationId xmlns:a16="http://schemas.microsoft.com/office/drawing/2014/main" id="{00000000-0008-0000-0000-000035000000}"/>
                  </a:ext>
                </a:extLst>
              </p:cNvPr>
              <p:cNvSpPr txBox="1"/>
              <p:nvPr/>
            </p:nvSpPr>
            <p:spPr>
              <a:xfrm>
                <a:off x="7166967" y="3243608"/>
                <a:ext cx="2583879" cy="52387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sz="700" i="1" dirty="0" err="1"/>
                  <a:t>Panjang</a:t>
                </a:r>
                <a:r>
                  <a:rPr lang="en-US" sz="700" i="1" dirty="0"/>
                  <a:t> </a:t>
                </a:r>
                <a:r>
                  <a:rPr lang="en-US" sz="700" i="1" dirty="0" err="1"/>
                  <a:t>jalur</a:t>
                </a:r>
                <a:r>
                  <a:rPr lang="en-US" sz="700" i="1" dirty="0"/>
                  <a:t> KA yang </a:t>
                </a:r>
                <a:r>
                  <a:rPr lang="en-US" sz="700" i="1" dirty="0" err="1"/>
                  <a:t>telah</a:t>
                </a:r>
                <a:r>
                  <a:rPr lang="en-US" sz="700" i="1" dirty="0"/>
                  <a:t> </a:t>
                </a:r>
                <a:r>
                  <a:rPr lang="en-US" sz="700" i="1" dirty="0" err="1"/>
                  <a:t>diukur</a:t>
                </a:r>
                <a:r>
                  <a:rPr lang="en-US" sz="700" i="1" dirty="0"/>
                  <a:t> </a:t>
                </a:r>
                <a:r>
                  <a:rPr lang="en-US" sz="700" i="1" dirty="0" err="1"/>
                  <a:t>kategori</a:t>
                </a:r>
                <a:r>
                  <a:rPr lang="en-US" sz="700" i="1" dirty="0"/>
                  <a:t> I </a:t>
                </a:r>
                <a:r>
                  <a:rPr lang="en-US" sz="700" i="1" dirty="0" err="1"/>
                  <a:t>dan</a:t>
                </a:r>
                <a:r>
                  <a:rPr lang="en-US" sz="700" i="1" dirty="0"/>
                  <a:t> II</a:t>
                </a:r>
              </a:p>
            </p:txBody>
          </p:sp>
          <p:sp>
            <p:nvSpPr>
              <p:cNvPr id="71" name="TextBox 34">
                <a:extLst>
                  <a:ext uri="{FF2B5EF4-FFF2-40B4-BE49-F238E27FC236}">
                    <a16:creationId xmlns:a16="http://schemas.microsoft.com/office/drawing/2014/main" id="{00000000-0008-0000-0000-000037000000}"/>
                  </a:ext>
                </a:extLst>
              </p:cNvPr>
              <p:cNvSpPr txBox="1"/>
              <p:nvPr/>
            </p:nvSpPr>
            <p:spPr>
              <a:xfrm>
                <a:off x="6864115" y="3733469"/>
                <a:ext cx="3120048" cy="460372"/>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sz="700" i="1" dirty="0"/>
                  <a:t>Total </a:t>
                </a:r>
                <a:r>
                  <a:rPr lang="en-US" sz="700" i="1" dirty="0" err="1"/>
                  <a:t>panjang</a:t>
                </a:r>
                <a:r>
                  <a:rPr lang="en-US" sz="700" i="1" dirty="0"/>
                  <a:t> </a:t>
                </a:r>
                <a:r>
                  <a:rPr lang="en-US" sz="700" i="1" dirty="0" err="1"/>
                  <a:t>jalur</a:t>
                </a:r>
                <a:r>
                  <a:rPr lang="en-US" sz="700" i="1" dirty="0"/>
                  <a:t> KA</a:t>
                </a:r>
              </a:p>
            </p:txBody>
          </p:sp>
          <p:sp>
            <p:nvSpPr>
              <p:cNvPr id="72" name="TextBox 35">
                <a:extLst>
                  <a:ext uri="{FF2B5EF4-FFF2-40B4-BE49-F238E27FC236}">
                    <a16:creationId xmlns:a16="http://schemas.microsoft.com/office/drawing/2014/main" id="{00000000-0008-0000-0000-00003C000000}"/>
                  </a:ext>
                </a:extLst>
              </p:cNvPr>
              <p:cNvSpPr txBox="1"/>
              <p:nvPr/>
            </p:nvSpPr>
            <p:spPr>
              <a:xfrm>
                <a:off x="9760825" y="3563855"/>
                <a:ext cx="333375" cy="28575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AU" sz="700" dirty="0"/>
                  <a:t>X</a:t>
                </a:r>
              </a:p>
            </p:txBody>
          </p:sp>
          <p:sp>
            <p:nvSpPr>
              <p:cNvPr id="73" name="TextBox 37">
                <a:extLst>
                  <a:ext uri="{FF2B5EF4-FFF2-40B4-BE49-F238E27FC236}">
                    <a16:creationId xmlns:a16="http://schemas.microsoft.com/office/drawing/2014/main" id="{00000000-0008-0000-0000-00003C000000}"/>
                  </a:ext>
                </a:extLst>
              </p:cNvPr>
              <p:cNvSpPr txBox="1"/>
              <p:nvPr/>
            </p:nvSpPr>
            <p:spPr>
              <a:xfrm>
                <a:off x="6730060" y="3548434"/>
                <a:ext cx="333375" cy="28575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AU" sz="700"/>
                  <a:t>=</a:t>
                </a:r>
              </a:p>
            </p:txBody>
          </p:sp>
          <p:cxnSp>
            <p:nvCxnSpPr>
              <p:cNvPr id="74" name="Straight Connector 73">
                <a:extLst>
                  <a:ext uri="{FF2B5EF4-FFF2-40B4-BE49-F238E27FC236}">
                    <a16:creationId xmlns:a16="http://schemas.microsoft.com/office/drawing/2014/main" id="{00000000-0008-0000-0000-000036000000}"/>
                  </a:ext>
                </a:extLst>
              </p:cNvPr>
              <p:cNvCxnSpPr/>
              <p:nvPr/>
            </p:nvCxnSpPr>
            <p:spPr>
              <a:xfrm>
                <a:off x="7115596" y="3704212"/>
                <a:ext cx="2635250" cy="0"/>
              </a:xfrm>
              <a:prstGeom prst="line">
                <a:avLst/>
              </a:prstGeom>
            </p:spPr>
            <p:style>
              <a:lnRef idx="2">
                <a:schemeClr val="dk1"/>
              </a:lnRef>
              <a:fillRef idx="0">
                <a:schemeClr val="dk1"/>
              </a:fillRef>
              <a:effectRef idx="1">
                <a:schemeClr val="dk1"/>
              </a:effectRef>
              <a:fontRef idx="minor">
                <a:schemeClr val="tx1"/>
              </a:fontRef>
            </p:style>
          </p:cxnSp>
        </p:grpSp>
      </p:grpSp>
      <p:grpSp>
        <p:nvGrpSpPr>
          <p:cNvPr id="75" name="Group 74"/>
          <p:cNvGrpSpPr/>
          <p:nvPr/>
        </p:nvGrpSpPr>
        <p:grpSpPr>
          <a:xfrm>
            <a:off x="3436171" y="4028296"/>
            <a:ext cx="3525643" cy="596356"/>
            <a:chOff x="5058157" y="3232057"/>
            <a:chExt cx="5686043" cy="961784"/>
          </a:xfrm>
        </p:grpSpPr>
        <p:sp>
          <p:nvSpPr>
            <p:cNvPr id="76" name="TextBox 36">
              <a:extLst>
                <a:ext uri="{FF2B5EF4-FFF2-40B4-BE49-F238E27FC236}">
                  <a16:creationId xmlns:a16="http://schemas.microsoft.com/office/drawing/2014/main" id="{00000000-0008-0000-0000-00003D000000}"/>
                </a:ext>
              </a:extLst>
            </p:cNvPr>
            <p:cNvSpPr txBox="1"/>
            <p:nvPr/>
          </p:nvSpPr>
          <p:spPr>
            <a:xfrm>
              <a:off x="10050183" y="3513950"/>
              <a:ext cx="694017" cy="316516"/>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r>
                <a:rPr lang="en-AU" sz="700" dirty="0"/>
                <a:t>100%</a:t>
              </a:r>
            </a:p>
          </p:txBody>
        </p:sp>
        <p:grpSp>
          <p:nvGrpSpPr>
            <p:cNvPr id="77" name="Group 76"/>
            <p:cNvGrpSpPr/>
            <p:nvPr/>
          </p:nvGrpSpPr>
          <p:grpSpPr>
            <a:xfrm>
              <a:off x="5058157" y="3232057"/>
              <a:ext cx="5094099" cy="961784"/>
              <a:chOff x="5058157" y="3232057"/>
              <a:chExt cx="5094099" cy="961784"/>
            </a:xfrm>
          </p:grpSpPr>
          <p:sp>
            <p:nvSpPr>
              <p:cNvPr id="78" name="TextBox 31">
                <a:extLst>
                  <a:ext uri="{FF2B5EF4-FFF2-40B4-BE49-F238E27FC236}">
                    <a16:creationId xmlns:a16="http://schemas.microsoft.com/office/drawing/2014/main" id="{00000000-0008-0000-0000-000034000000}"/>
                  </a:ext>
                </a:extLst>
              </p:cNvPr>
              <p:cNvSpPr txBox="1"/>
              <p:nvPr/>
            </p:nvSpPr>
            <p:spPr>
              <a:xfrm>
                <a:off x="5058157" y="3232057"/>
                <a:ext cx="1764000" cy="770141"/>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spcAft>
                    <a:spcPts val="186"/>
                  </a:spcAft>
                </a:pPr>
                <a:r>
                  <a:rPr lang="en-ID" sz="700" dirty="0" err="1">
                    <a:solidFill>
                      <a:schemeClr val="tx1"/>
                    </a:solidFill>
                  </a:rPr>
                  <a:t>Persentase</a:t>
                </a:r>
                <a:r>
                  <a:rPr lang="en-ID" sz="700" dirty="0">
                    <a:solidFill>
                      <a:schemeClr val="tx1"/>
                    </a:solidFill>
                  </a:rPr>
                  <a:t> </a:t>
                </a:r>
                <a:r>
                  <a:rPr lang="en-ID" sz="700" dirty="0" err="1">
                    <a:solidFill>
                      <a:schemeClr val="tx1"/>
                    </a:solidFill>
                  </a:rPr>
                  <a:t>fasilitas</a:t>
                </a:r>
                <a:r>
                  <a:rPr lang="en-ID" sz="700" dirty="0">
                    <a:solidFill>
                      <a:schemeClr val="tx1"/>
                    </a:solidFill>
                  </a:rPr>
                  <a:t> </a:t>
                </a:r>
                <a:r>
                  <a:rPr lang="en-ID" sz="700" dirty="0" err="1">
                    <a:solidFill>
                      <a:schemeClr val="tx1"/>
                    </a:solidFill>
                  </a:rPr>
                  <a:t>operasi</a:t>
                </a:r>
                <a:r>
                  <a:rPr lang="en-ID" sz="700" dirty="0">
                    <a:solidFill>
                      <a:schemeClr val="tx1"/>
                    </a:solidFill>
                  </a:rPr>
                  <a:t> </a:t>
                </a:r>
                <a:r>
                  <a:rPr lang="en-ID" sz="700" dirty="0" err="1">
                    <a:solidFill>
                      <a:schemeClr val="tx1"/>
                    </a:solidFill>
                  </a:rPr>
                  <a:t>dengan</a:t>
                </a:r>
                <a:r>
                  <a:rPr lang="en-ID" sz="700" dirty="0">
                    <a:solidFill>
                      <a:schemeClr val="tx1"/>
                    </a:solidFill>
                  </a:rPr>
                  <a:t> </a:t>
                </a:r>
                <a:r>
                  <a:rPr lang="en-ID" sz="700" dirty="0" err="1">
                    <a:solidFill>
                      <a:schemeClr val="tx1"/>
                    </a:solidFill>
                  </a:rPr>
                  <a:t>teknologi</a:t>
                </a:r>
                <a:r>
                  <a:rPr lang="en-ID" sz="700" dirty="0">
                    <a:solidFill>
                      <a:schemeClr val="tx1"/>
                    </a:solidFill>
                  </a:rPr>
                  <a:t> </a:t>
                </a:r>
                <a:r>
                  <a:rPr lang="en-ID" sz="700" dirty="0" err="1">
                    <a:solidFill>
                      <a:schemeClr val="tx1"/>
                    </a:solidFill>
                  </a:rPr>
                  <a:t>handal</a:t>
                </a:r>
                <a:r>
                  <a:rPr lang="en-ID" sz="700" dirty="0">
                    <a:solidFill>
                      <a:schemeClr val="tx1"/>
                    </a:solidFill>
                  </a:rPr>
                  <a:t> di Wilayah  </a:t>
                </a:r>
                <a:r>
                  <a:rPr lang="en-ID" sz="700" dirty="0" err="1">
                    <a:solidFill>
                      <a:schemeClr val="tx1"/>
                    </a:solidFill>
                  </a:rPr>
                  <a:t>Kerja</a:t>
                </a:r>
                <a:r>
                  <a:rPr lang="en-ID" sz="700" dirty="0">
                    <a:solidFill>
                      <a:schemeClr val="tx1"/>
                    </a:solidFill>
                  </a:rPr>
                  <a:t> </a:t>
                </a:r>
                <a:r>
                  <a:rPr lang="en-ID" sz="700" dirty="0" err="1">
                    <a:solidFill>
                      <a:schemeClr val="tx1"/>
                    </a:solidFill>
                  </a:rPr>
                  <a:t>Balai</a:t>
                </a:r>
                <a:r>
                  <a:rPr lang="en-ID" sz="700" dirty="0">
                    <a:solidFill>
                      <a:schemeClr val="tx1"/>
                    </a:solidFill>
                  </a:rPr>
                  <a:t> </a:t>
                </a:r>
                <a:r>
                  <a:rPr lang="en-US" sz="700" dirty="0" err="1">
                    <a:solidFill>
                      <a:schemeClr val="tx1"/>
                    </a:solidFill>
                    <a:ea typeface="Calibri"/>
                    <a:cs typeface="Times New Roman"/>
                  </a:rPr>
                  <a:t>Pengelola</a:t>
                </a:r>
                <a:r>
                  <a:rPr lang="en-US" sz="700" dirty="0">
                    <a:solidFill>
                      <a:schemeClr val="tx1"/>
                    </a:solidFill>
                    <a:ea typeface="Calibri"/>
                    <a:cs typeface="Times New Roman"/>
                  </a:rPr>
                  <a:t> </a:t>
                </a:r>
                <a:r>
                  <a:rPr lang="en-US" sz="700" dirty="0" err="1">
                    <a:solidFill>
                      <a:schemeClr val="tx1"/>
                    </a:solidFill>
                    <a:ea typeface="Calibri"/>
                    <a:cs typeface="Times New Roman"/>
                  </a:rPr>
                  <a:t>Kereta</a:t>
                </a:r>
                <a:r>
                  <a:rPr lang="en-US" sz="700" dirty="0">
                    <a:solidFill>
                      <a:schemeClr val="tx1"/>
                    </a:solidFill>
                    <a:ea typeface="Calibri"/>
                    <a:cs typeface="Times New Roman"/>
                  </a:rPr>
                  <a:t> </a:t>
                </a:r>
                <a:r>
                  <a:rPr lang="en-US" sz="700" dirty="0" err="1">
                    <a:solidFill>
                      <a:schemeClr val="tx1"/>
                    </a:solidFill>
                    <a:ea typeface="Calibri"/>
                    <a:cs typeface="Times New Roman"/>
                  </a:rPr>
                  <a:t>Api</a:t>
                </a:r>
                <a:r>
                  <a:rPr lang="en-US" sz="700" dirty="0">
                    <a:solidFill>
                      <a:schemeClr val="tx1"/>
                    </a:solidFill>
                    <a:ea typeface="Calibri"/>
                    <a:cs typeface="Times New Roman"/>
                  </a:rPr>
                  <a:t> </a:t>
                </a:r>
                <a:endParaRPr lang="en-ID" sz="700" dirty="0">
                  <a:solidFill>
                    <a:schemeClr val="tx1"/>
                  </a:solidFill>
                </a:endParaRPr>
              </a:p>
            </p:txBody>
          </p:sp>
          <p:sp>
            <p:nvSpPr>
              <p:cNvPr id="79" name="TextBox 32">
                <a:extLst>
                  <a:ext uri="{FF2B5EF4-FFF2-40B4-BE49-F238E27FC236}">
                    <a16:creationId xmlns:a16="http://schemas.microsoft.com/office/drawing/2014/main" id="{00000000-0008-0000-0000-000035000000}"/>
                  </a:ext>
                </a:extLst>
              </p:cNvPr>
              <p:cNvSpPr txBox="1"/>
              <p:nvPr/>
            </p:nvSpPr>
            <p:spPr>
              <a:xfrm>
                <a:off x="7166967" y="3243608"/>
                <a:ext cx="2583879" cy="52387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id-ID" sz="700" dirty="0"/>
                  <a:t>Jumlah u</a:t>
                </a:r>
                <a:r>
                  <a:rPr lang="en-US" sz="700" dirty="0"/>
                  <a:t>nit </a:t>
                </a:r>
                <a:r>
                  <a:rPr lang="en-US" sz="700" dirty="0" err="1"/>
                  <a:t>fasilitas</a:t>
                </a:r>
                <a:r>
                  <a:rPr lang="en-US" sz="700" dirty="0"/>
                  <a:t> </a:t>
                </a:r>
                <a:r>
                  <a:rPr lang="en-US" sz="700" dirty="0" err="1"/>
                  <a:t>operasi</a:t>
                </a:r>
                <a:r>
                  <a:rPr lang="en-US" sz="700" dirty="0"/>
                  <a:t> yang </a:t>
                </a:r>
                <a:r>
                  <a:rPr lang="en-US" sz="700" dirty="0" err="1"/>
                  <a:t>berbasis</a:t>
                </a:r>
                <a:r>
                  <a:rPr lang="en-US" sz="700" dirty="0"/>
                  <a:t> </a:t>
                </a:r>
                <a:r>
                  <a:rPr lang="en-US" sz="700" dirty="0" err="1"/>
                  <a:t>elektrik</a:t>
                </a:r>
                <a:endParaRPr lang="en-US" sz="700" dirty="0"/>
              </a:p>
            </p:txBody>
          </p:sp>
          <p:sp>
            <p:nvSpPr>
              <p:cNvPr id="80" name="TextBox 79">
                <a:extLst>
                  <a:ext uri="{FF2B5EF4-FFF2-40B4-BE49-F238E27FC236}">
                    <a16:creationId xmlns:a16="http://schemas.microsoft.com/office/drawing/2014/main" id="{00000000-0008-0000-0000-000037000000}"/>
                  </a:ext>
                </a:extLst>
              </p:cNvPr>
              <p:cNvSpPr txBox="1"/>
              <p:nvPr/>
            </p:nvSpPr>
            <p:spPr>
              <a:xfrm>
                <a:off x="6864115" y="3733469"/>
                <a:ext cx="3120048" cy="460372"/>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fi-FI" sz="700" dirty="0"/>
                  <a:t>Jumlah keseluruhan unit fasilitas operasi</a:t>
                </a:r>
                <a:endParaRPr lang="en-US" sz="700" dirty="0"/>
              </a:p>
            </p:txBody>
          </p:sp>
          <p:sp>
            <p:nvSpPr>
              <p:cNvPr id="81" name="TextBox 80">
                <a:extLst>
                  <a:ext uri="{FF2B5EF4-FFF2-40B4-BE49-F238E27FC236}">
                    <a16:creationId xmlns:a16="http://schemas.microsoft.com/office/drawing/2014/main" id="{00000000-0008-0000-0000-00003C000000}"/>
                  </a:ext>
                </a:extLst>
              </p:cNvPr>
              <p:cNvSpPr txBox="1"/>
              <p:nvPr/>
            </p:nvSpPr>
            <p:spPr>
              <a:xfrm>
                <a:off x="9818881" y="3534827"/>
                <a:ext cx="333375" cy="28575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AU" sz="700"/>
                  <a:t>X</a:t>
                </a:r>
              </a:p>
            </p:txBody>
          </p:sp>
          <p:sp>
            <p:nvSpPr>
              <p:cNvPr id="82" name="TextBox 37">
                <a:extLst>
                  <a:ext uri="{FF2B5EF4-FFF2-40B4-BE49-F238E27FC236}">
                    <a16:creationId xmlns:a16="http://schemas.microsoft.com/office/drawing/2014/main" id="{00000000-0008-0000-0000-00003C000000}"/>
                  </a:ext>
                </a:extLst>
              </p:cNvPr>
              <p:cNvSpPr txBox="1"/>
              <p:nvPr/>
            </p:nvSpPr>
            <p:spPr>
              <a:xfrm>
                <a:off x="6730060" y="3548434"/>
                <a:ext cx="333375" cy="28575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AU" sz="700"/>
                  <a:t>=</a:t>
                </a:r>
              </a:p>
            </p:txBody>
          </p:sp>
          <p:cxnSp>
            <p:nvCxnSpPr>
              <p:cNvPr id="83" name="Straight Connector 82">
                <a:extLst>
                  <a:ext uri="{FF2B5EF4-FFF2-40B4-BE49-F238E27FC236}">
                    <a16:creationId xmlns:a16="http://schemas.microsoft.com/office/drawing/2014/main" id="{00000000-0008-0000-0000-000036000000}"/>
                  </a:ext>
                </a:extLst>
              </p:cNvPr>
              <p:cNvCxnSpPr/>
              <p:nvPr/>
            </p:nvCxnSpPr>
            <p:spPr>
              <a:xfrm>
                <a:off x="7115596" y="3704212"/>
                <a:ext cx="2635250" cy="0"/>
              </a:xfrm>
              <a:prstGeom prst="line">
                <a:avLst/>
              </a:prstGeom>
            </p:spPr>
            <p:style>
              <a:lnRef idx="2">
                <a:schemeClr val="dk1"/>
              </a:lnRef>
              <a:fillRef idx="0">
                <a:schemeClr val="dk1"/>
              </a:fillRef>
              <a:effectRef idx="1">
                <a:schemeClr val="dk1"/>
              </a:effectRef>
              <a:fontRef idx="minor">
                <a:schemeClr val="tx1"/>
              </a:fontRef>
            </p:style>
          </p:cxnSp>
        </p:grpSp>
      </p:grpSp>
    </p:spTree>
    <p:extLst>
      <p:ext uri="{BB962C8B-B14F-4D97-AF65-F5344CB8AC3E}">
        <p14:creationId xmlns:p14="http://schemas.microsoft.com/office/powerpoint/2010/main" val="3295088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
          <p:cNvSpPr txBox="1">
            <a:spLocks noChangeArrowheads="1"/>
          </p:cNvSpPr>
          <p:nvPr/>
        </p:nvSpPr>
        <p:spPr bwMode="auto">
          <a:xfrm>
            <a:off x="2648839" y="1803518"/>
            <a:ext cx="206710" cy="183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6698" tIns="28349" rIns="56698" bIns="28349" numCol="1" anchor="t" anchorCtr="0" compatLnSpc="1">
            <a:prstTxWarp prst="textNoShape">
              <a:avLst/>
            </a:prstTxWarp>
          </a:bodyPr>
          <a:lstStyle/>
          <a:p>
            <a:pPr defTabSz="567019" fontAlgn="base">
              <a:spcBef>
                <a:spcPct val="0"/>
              </a:spcBef>
              <a:spcAft>
                <a:spcPct val="0"/>
              </a:spcAft>
            </a:pPr>
            <a:endParaRPr lang="en-US" altLang="en-US" sz="1116">
              <a:latin typeface="Arial" pitchFamily="34" charset="0"/>
              <a:cs typeface="Arial" pitchFamily="34" charset="0"/>
            </a:endParaRPr>
          </a:p>
        </p:txBody>
      </p:sp>
      <p:graphicFrame>
        <p:nvGraphicFramePr>
          <p:cNvPr id="33" name="Table 32"/>
          <p:cNvGraphicFramePr>
            <a:graphicFrameLocks noGrp="1"/>
          </p:cNvGraphicFramePr>
          <p:nvPr>
            <p:extLst>
              <p:ext uri="{D42A27DB-BD31-4B8C-83A1-F6EECF244321}">
                <p14:modId xmlns:p14="http://schemas.microsoft.com/office/powerpoint/2010/main" val="1447909009"/>
              </p:ext>
            </p:extLst>
          </p:nvPr>
        </p:nvGraphicFramePr>
        <p:xfrm>
          <a:off x="284604" y="1120204"/>
          <a:ext cx="6940069" cy="3331528"/>
        </p:xfrm>
        <a:graphic>
          <a:graphicData uri="http://schemas.openxmlformats.org/drawingml/2006/table">
            <a:tbl>
              <a:tblPr firstRow="1" firstCol="1" bandRow="1">
                <a:tableStyleId>{6E25E649-3F16-4E02-A733-19D2CDBF48F0}</a:tableStyleId>
              </a:tblPr>
              <a:tblGrid>
                <a:gridCol w="332794">
                  <a:extLst>
                    <a:ext uri="{9D8B030D-6E8A-4147-A177-3AD203B41FA5}">
                      <a16:colId xmlns:a16="http://schemas.microsoft.com/office/drawing/2014/main" val="20000"/>
                    </a:ext>
                  </a:extLst>
                </a:gridCol>
                <a:gridCol w="1138416">
                  <a:extLst>
                    <a:ext uri="{9D8B030D-6E8A-4147-A177-3AD203B41FA5}">
                      <a16:colId xmlns:a16="http://schemas.microsoft.com/office/drawing/2014/main" val="20001"/>
                    </a:ext>
                  </a:extLst>
                </a:gridCol>
                <a:gridCol w="1361634">
                  <a:extLst>
                    <a:ext uri="{9D8B030D-6E8A-4147-A177-3AD203B41FA5}">
                      <a16:colId xmlns:a16="http://schemas.microsoft.com/office/drawing/2014/main" val="20002"/>
                    </a:ext>
                  </a:extLst>
                </a:gridCol>
                <a:gridCol w="4107225">
                  <a:extLst>
                    <a:ext uri="{9D8B030D-6E8A-4147-A177-3AD203B41FA5}">
                      <a16:colId xmlns:a16="http://schemas.microsoft.com/office/drawing/2014/main" val="20003"/>
                    </a:ext>
                  </a:extLst>
                </a:gridCol>
              </a:tblGrid>
              <a:tr h="241058">
                <a:tc>
                  <a:txBody>
                    <a:bodyPr/>
                    <a:lstStyle/>
                    <a:p>
                      <a:pPr algn="ctr">
                        <a:lnSpc>
                          <a:spcPct val="107000"/>
                        </a:lnSpc>
                        <a:spcAft>
                          <a:spcPts val="0"/>
                        </a:spcAft>
                      </a:pPr>
                      <a:r>
                        <a:rPr lang="en-ID" sz="800" dirty="0">
                          <a:effectLst/>
                        </a:rPr>
                        <a:t>NO</a:t>
                      </a:r>
                      <a:endParaRPr lang="en-US" sz="800" dirty="0">
                        <a:effectLst/>
                        <a:latin typeface="Calibri"/>
                        <a:ea typeface="Calibri"/>
                        <a:cs typeface="Times New Roman"/>
                      </a:endParaRPr>
                    </a:p>
                  </a:txBody>
                  <a:tcPr marL="25227" marR="252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lnSpc>
                          <a:spcPct val="107000"/>
                        </a:lnSpc>
                        <a:spcAft>
                          <a:spcPts val="0"/>
                        </a:spcAft>
                      </a:pPr>
                      <a:r>
                        <a:rPr lang="en-ID" sz="800" dirty="0">
                          <a:effectLst/>
                        </a:rPr>
                        <a:t>SASARAN KEGIATAN</a:t>
                      </a:r>
                      <a:endParaRPr lang="en-US" sz="800" dirty="0">
                        <a:effectLst/>
                        <a:latin typeface="Calibri"/>
                        <a:ea typeface="Calibri"/>
                        <a:cs typeface="Times New Roman"/>
                      </a:endParaRPr>
                    </a:p>
                  </a:txBody>
                  <a:tcPr marL="25227" marR="252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lnSpc>
                          <a:spcPct val="107000"/>
                        </a:lnSpc>
                        <a:spcAft>
                          <a:spcPts val="0"/>
                        </a:spcAft>
                      </a:pPr>
                      <a:r>
                        <a:rPr lang="en-ID" sz="800" dirty="0">
                          <a:effectLst/>
                        </a:rPr>
                        <a:t>INDIKATOR </a:t>
                      </a:r>
                    </a:p>
                    <a:p>
                      <a:pPr algn="ctr">
                        <a:lnSpc>
                          <a:spcPct val="107000"/>
                        </a:lnSpc>
                        <a:spcAft>
                          <a:spcPts val="0"/>
                        </a:spcAft>
                      </a:pPr>
                      <a:r>
                        <a:rPr lang="en-ID" sz="800" dirty="0">
                          <a:effectLst/>
                        </a:rPr>
                        <a:t>KINERJA KEGIATAN</a:t>
                      </a:r>
                      <a:endParaRPr lang="en-US" sz="800" dirty="0">
                        <a:effectLst/>
                        <a:latin typeface="Calibri"/>
                        <a:ea typeface="Calibri"/>
                        <a:cs typeface="Times New Roman"/>
                      </a:endParaRPr>
                    </a:p>
                  </a:txBody>
                  <a:tcPr marL="25227" marR="252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lnSpc>
                          <a:spcPct val="107000"/>
                        </a:lnSpc>
                        <a:spcAft>
                          <a:spcPts val="0"/>
                        </a:spcAft>
                      </a:pPr>
                      <a:r>
                        <a:rPr lang="en-ID" sz="800" dirty="0">
                          <a:effectLst/>
                        </a:rPr>
                        <a:t>TATA CARA PERHITUNGAN</a:t>
                      </a:r>
                      <a:endParaRPr lang="en-US" sz="800" dirty="0">
                        <a:effectLst/>
                        <a:latin typeface="Calibri"/>
                        <a:ea typeface="Calibri"/>
                        <a:cs typeface="Times New Roman"/>
                      </a:endParaRPr>
                    </a:p>
                  </a:txBody>
                  <a:tcPr marL="25227" marR="252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2991663">
                <a:tc>
                  <a:txBody>
                    <a:bodyPr/>
                    <a:lstStyle/>
                    <a:p>
                      <a:pPr algn="ctr">
                        <a:lnSpc>
                          <a:spcPct val="115000"/>
                        </a:lnSpc>
                        <a:spcAft>
                          <a:spcPts val="0"/>
                        </a:spcAft>
                        <a:tabLst>
                          <a:tab pos="4229100" algn="l"/>
                          <a:tab pos="4457700" algn="l"/>
                        </a:tabLst>
                      </a:pPr>
                      <a:r>
                        <a:rPr lang="en-ID" sz="800" dirty="0">
                          <a:solidFill>
                            <a:schemeClr val="tx1"/>
                          </a:solidFill>
                          <a:effectLst/>
                        </a:rPr>
                        <a:t>3.</a:t>
                      </a:r>
                      <a:endParaRPr lang="en-US" sz="800" dirty="0">
                        <a:solidFill>
                          <a:schemeClr val="tx1"/>
                        </a:solidFill>
                        <a:effectLst/>
                        <a:latin typeface="Calibri"/>
                        <a:ea typeface="Calibri"/>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just" defTabSz="710397" rtl="0" eaLnBrk="1" fontAlgn="auto" latinLnBrk="0" hangingPunct="1">
                        <a:lnSpc>
                          <a:spcPct val="107000"/>
                        </a:lnSpc>
                        <a:spcBef>
                          <a:spcPts val="0"/>
                        </a:spcBef>
                        <a:spcAft>
                          <a:spcPts val="0"/>
                        </a:spcAft>
                        <a:buClrTx/>
                        <a:buSzTx/>
                        <a:buFontTx/>
                        <a:buNone/>
                        <a:tabLst/>
                        <a:defRPr/>
                      </a:pPr>
                      <a:r>
                        <a:rPr lang="en-US" sz="800" dirty="0" err="1">
                          <a:solidFill>
                            <a:schemeClr val="tx1"/>
                          </a:solidFill>
                          <a:effectLst/>
                          <a:latin typeface="+mn-lt"/>
                          <a:ea typeface="Calibri"/>
                          <a:cs typeface="Times New Roman"/>
                        </a:rPr>
                        <a:t>Meningkatnya</a:t>
                      </a:r>
                      <a:r>
                        <a:rPr lang="en-US" sz="800" dirty="0">
                          <a:solidFill>
                            <a:schemeClr val="tx1"/>
                          </a:solidFill>
                          <a:effectLst/>
                          <a:latin typeface="+mn-lt"/>
                          <a:ea typeface="Calibri"/>
                          <a:cs typeface="Times New Roman"/>
                        </a:rPr>
                        <a:t> KINERJA PELAYANAN </a:t>
                      </a:r>
                      <a:r>
                        <a:rPr lang="en-US" sz="800" dirty="0" err="1">
                          <a:solidFill>
                            <a:schemeClr val="tx1"/>
                          </a:solidFill>
                          <a:effectLst/>
                          <a:latin typeface="+mn-lt"/>
                          <a:ea typeface="Calibri"/>
                          <a:cs typeface="Times New Roman"/>
                        </a:rPr>
                        <a:t>lalu</a:t>
                      </a:r>
                      <a:r>
                        <a:rPr lang="en-US" sz="800" dirty="0">
                          <a:solidFill>
                            <a:schemeClr val="tx1"/>
                          </a:solidFill>
                          <a:effectLst/>
                          <a:latin typeface="+mn-lt"/>
                          <a:ea typeface="Calibri"/>
                          <a:cs typeface="Times New Roman"/>
                        </a:rPr>
                        <a:t> </a:t>
                      </a:r>
                      <a:r>
                        <a:rPr lang="en-US" sz="800" dirty="0" err="1">
                          <a:solidFill>
                            <a:schemeClr val="tx1"/>
                          </a:solidFill>
                          <a:effectLst/>
                          <a:latin typeface="+mn-lt"/>
                          <a:ea typeface="Calibri"/>
                          <a:cs typeface="Times New Roman"/>
                        </a:rPr>
                        <a:t>lintas</a:t>
                      </a:r>
                      <a:r>
                        <a:rPr lang="en-US" sz="800" dirty="0">
                          <a:solidFill>
                            <a:schemeClr val="tx1"/>
                          </a:solidFill>
                          <a:effectLst/>
                          <a:latin typeface="+mn-lt"/>
                          <a:ea typeface="Calibri"/>
                          <a:cs typeface="Times New Roman"/>
                        </a:rPr>
                        <a:t> </a:t>
                      </a:r>
                      <a:r>
                        <a:rPr lang="en-US" sz="800" dirty="0" err="1">
                          <a:solidFill>
                            <a:schemeClr val="tx1"/>
                          </a:solidFill>
                          <a:effectLst/>
                          <a:latin typeface="+mn-lt"/>
                          <a:ea typeface="Calibri"/>
                          <a:cs typeface="Times New Roman"/>
                        </a:rPr>
                        <a:t>dan</a:t>
                      </a:r>
                      <a:r>
                        <a:rPr lang="en-US" sz="800" dirty="0">
                          <a:solidFill>
                            <a:schemeClr val="tx1"/>
                          </a:solidFill>
                          <a:effectLst/>
                          <a:latin typeface="+mn-lt"/>
                          <a:ea typeface="Calibri"/>
                          <a:cs typeface="Times New Roman"/>
                        </a:rPr>
                        <a:t> </a:t>
                      </a:r>
                      <a:r>
                        <a:rPr lang="en-US" sz="800" dirty="0" err="1">
                          <a:solidFill>
                            <a:schemeClr val="tx1"/>
                          </a:solidFill>
                          <a:effectLst/>
                          <a:latin typeface="+mn-lt"/>
                          <a:ea typeface="Calibri"/>
                          <a:cs typeface="Times New Roman"/>
                        </a:rPr>
                        <a:t>angkutan</a:t>
                      </a:r>
                      <a:r>
                        <a:rPr lang="en-US" sz="800" dirty="0">
                          <a:solidFill>
                            <a:schemeClr val="tx1"/>
                          </a:solidFill>
                          <a:effectLst/>
                          <a:latin typeface="+mn-lt"/>
                          <a:ea typeface="Calibri"/>
                          <a:cs typeface="Times New Roman"/>
                        </a:rPr>
                        <a:t> KA di </a:t>
                      </a:r>
                      <a:r>
                        <a:rPr lang="en-US" sz="800" dirty="0" err="1">
                          <a:solidFill>
                            <a:schemeClr val="tx1"/>
                          </a:solidFill>
                          <a:effectLst/>
                          <a:latin typeface="+mn-lt"/>
                          <a:ea typeface="Calibri"/>
                          <a:cs typeface="Times New Roman"/>
                        </a:rPr>
                        <a:t>wilayah</a:t>
                      </a:r>
                      <a:r>
                        <a:rPr lang="en-US" sz="800" dirty="0">
                          <a:solidFill>
                            <a:schemeClr val="tx1"/>
                          </a:solidFill>
                          <a:effectLst/>
                          <a:latin typeface="+mn-lt"/>
                          <a:ea typeface="Calibri"/>
                          <a:cs typeface="Times New Roman"/>
                        </a:rPr>
                        <a:t> </a:t>
                      </a:r>
                      <a:r>
                        <a:rPr lang="en-US" sz="800" dirty="0" err="1">
                          <a:solidFill>
                            <a:schemeClr val="tx1"/>
                          </a:solidFill>
                          <a:effectLst/>
                          <a:latin typeface="+mn-lt"/>
                          <a:ea typeface="Calibri"/>
                          <a:cs typeface="Times New Roman"/>
                        </a:rPr>
                        <a:t>Balai</a:t>
                      </a:r>
                      <a:r>
                        <a:rPr lang="en-US" sz="800" dirty="0">
                          <a:solidFill>
                            <a:schemeClr val="tx1"/>
                          </a:solidFill>
                          <a:effectLst/>
                          <a:latin typeface="+mn-lt"/>
                          <a:ea typeface="Calibri"/>
                          <a:cs typeface="Times New Roman"/>
                        </a:rPr>
                        <a:t> </a:t>
                      </a:r>
                      <a:r>
                        <a:rPr lang="en-US" sz="800" dirty="0" err="1">
                          <a:solidFill>
                            <a:schemeClr val="tx1"/>
                          </a:solidFill>
                          <a:effectLst/>
                          <a:latin typeface="+mn-lt"/>
                          <a:ea typeface="Calibri"/>
                          <a:cs typeface="Times New Roman"/>
                        </a:rPr>
                        <a:t>Pengelola</a:t>
                      </a:r>
                      <a:r>
                        <a:rPr lang="en-US" sz="800" dirty="0">
                          <a:solidFill>
                            <a:schemeClr val="tx1"/>
                          </a:solidFill>
                          <a:effectLst/>
                          <a:latin typeface="+mn-lt"/>
                          <a:ea typeface="Calibri"/>
                          <a:cs typeface="Times New Roman"/>
                        </a:rPr>
                        <a:t> </a:t>
                      </a:r>
                      <a:r>
                        <a:rPr lang="en-US" sz="800" dirty="0" err="1">
                          <a:solidFill>
                            <a:schemeClr val="tx1"/>
                          </a:solidFill>
                          <a:effectLst/>
                          <a:latin typeface="+mn-lt"/>
                          <a:ea typeface="Calibri"/>
                          <a:cs typeface="Times New Roman"/>
                        </a:rPr>
                        <a:t>Kereta</a:t>
                      </a:r>
                      <a:r>
                        <a:rPr lang="en-US" sz="800" dirty="0">
                          <a:solidFill>
                            <a:schemeClr val="tx1"/>
                          </a:solidFill>
                          <a:effectLst/>
                          <a:latin typeface="+mn-lt"/>
                          <a:ea typeface="Calibri"/>
                          <a:cs typeface="Times New Roman"/>
                        </a:rPr>
                        <a:t> </a:t>
                      </a:r>
                      <a:r>
                        <a:rPr lang="en-US" sz="800" dirty="0" err="1">
                          <a:solidFill>
                            <a:schemeClr val="tx1"/>
                          </a:solidFill>
                          <a:effectLst/>
                          <a:latin typeface="+mn-lt"/>
                          <a:ea typeface="Calibri"/>
                          <a:cs typeface="Times New Roman"/>
                        </a:rPr>
                        <a:t>Api</a:t>
                      </a:r>
                      <a:r>
                        <a:rPr lang="en-US" sz="800" dirty="0">
                          <a:solidFill>
                            <a:schemeClr val="tx1"/>
                          </a:solidFill>
                          <a:effectLst/>
                          <a:latin typeface="+mn-lt"/>
                          <a:ea typeface="Calibri"/>
                          <a:cs typeface="Times New Roman"/>
                        </a:rPr>
                        <a:t> Sulawesi Selatan</a:t>
                      </a:r>
                      <a:endParaRPr lang="en-US" sz="800" dirty="0">
                        <a:solidFill>
                          <a:schemeClr val="tx1"/>
                        </a:solidFill>
                        <a:effectLst/>
                        <a:latin typeface="+mn-lt"/>
                        <a:ea typeface="Times New Roman"/>
                        <a:cs typeface="Times New Roman"/>
                      </a:endParaRPr>
                    </a:p>
                  </a:txBody>
                  <a:tcPr marL="42523" marR="4252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pPr>
                      <a:r>
                        <a:rPr lang="sv-SE" sz="800" dirty="0">
                          <a:solidFill>
                            <a:schemeClr val="tx1"/>
                          </a:solidFill>
                          <a:effectLst/>
                          <a:latin typeface="+mn-lt"/>
                          <a:ea typeface="Times New Roman"/>
                          <a:cs typeface="Times New Roman"/>
                        </a:rPr>
                        <a:t>Pemenuhan target angkutan KA Sulawesi Selatan</a:t>
                      </a:r>
                      <a:endParaRPr lang="en-US" sz="800" dirty="0">
                        <a:solidFill>
                          <a:schemeClr val="tx1"/>
                        </a:solidFill>
                        <a:effectLst/>
                        <a:latin typeface="Calibri"/>
                        <a:ea typeface="Times New Roman"/>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15000"/>
                        </a:lnSpc>
                        <a:spcAft>
                          <a:spcPts val="0"/>
                        </a:spcAft>
                      </a:pPr>
                      <a:r>
                        <a:rPr lang="en-US" sz="800" dirty="0" err="1">
                          <a:solidFill>
                            <a:schemeClr val="tx1"/>
                          </a:solidFill>
                          <a:effectLst/>
                          <a:latin typeface="+mn-lt"/>
                          <a:ea typeface="Times New Roman"/>
                          <a:cs typeface="Times New Roman"/>
                        </a:rPr>
                        <a:t>Penjumlahan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antara</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pemenuhan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angkutan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penumpang</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dan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pemenuhan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angkutan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barang</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dengan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bobot</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masing-masing</a:t>
                      </a:r>
                      <a:r>
                        <a:rPr lang="en-US" sz="800" dirty="0">
                          <a:solidFill>
                            <a:schemeClr val="tx1"/>
                          </a:solidFill>
                          <a:effectLst/>
                          <a:latin typeface="+mn-lt"/>
                          <a:ea typeface="Times New Roman"/>
                          <a:cs typeface="Times New Roman"/>
                        </a:rPr>
                        <a:t> 50%</a:t>
                      </a:r>
                    </a:p>
                    <a:p>
                      <a:pPr algn="just">
                        <a:lnSpc>
                          <a:spcPct val="115000"/>
                        </a:lnSpc>
                        <a:spcAft>
                          <a:spcPts val="0"/>
                        </a:spcAft>
                      </a:pPr>
                      <a:endParaRPr lang="en-US" sz="800" dirty="0">
                        <a:solidFill>
                          <a:schemeClr val="tx1"/>
                        </a:solidFill>
                        <a:effectLst/>
                        <a:latin typeface="+mn-lt"/>
                        <a:ea typeface="Times New Roman"/>
                        <a:cs typeface="Times New Roman"/>
                      </a:endParaRPr>
                    </a:p>
                    <a:p>
                      <a:pPr algn="just">
                        <a:lnSpc>
                          <a:spcPct val="115000"/>
                        </a:lnSpc>
                        <a:spcAft>
                          <a:spcPts val="0"/>
                        </a:spcAft>
                      </a:pPr>
                      <a:endParaRPr lang="en-US" sz="800" dirty="0">
                        <a:solidFill>
                          <a:schemeClr val="tx1"/>
                        </a:solidFill>
                        <a:effectLst/>
                        <a:latin typeface="+mn-lt"/>
                        <a:ea typeface="Times New Roman"/>
                        <a:cs typeface="Times New Roman"/>
                      </a:endParaRPr>
                    </a:p>
                    <a:p>
                      <a:pPr algn="just">
                        <a:lnSpc>
                          <a:spcPct val="115000"/>
                        </a:lnSpc>
                        <a:spcAft>
                          <a:spcPts val="0"/>
                        </a:spcAft>
                      </a:pPr>
                      <a:endParaRPr lang="en-US" sz="800" dirty="0">
                        <a:solidFill>
                          <a:schemeClr val="tx1"/>
                        </a:solidFill>
                        <a:effectLst/>
                        <a:latin typeface="+mn-lt"/>
                        <a:ea typeface="Times New Roman"/>
                        <a:cs typeface="Times New Roman"/>
                      </a:endParaRPr>
                    </a:p>
                    <a:p>
                      <a:pPr algn="just">
                        <a:lnSpc>
                          <a:spcPct val="115000"/>
                        </a:lnSpc>
                        <a:spcAft>
                          <a:spcPts val="0"/>
                        </a:spcAft>
                      </a:pPr>
                      <a:r>
                        <a:rPr lang="en-US" sz="800" dirty="0" err="1">
                          <a:solidFill>
                            <a:schemeClr val="tx1"/>
                          </a:solidFill>
                          <a:effectLst/>
                          <a:latin typeface="+mn-lt"/>
                          <a:ea typeface="Times New Roman"/>
                          <a:cs typeface="Times New Roman"/>
                        </a:rPr>
                        <a:t>Pemenuhan</a:t>
                      </a:r>
                      <a:r>
                        <a:rPr lang="en-US" sz="800" dirty="0">
                          <a:solidFill>
                            <a:schemeClr val="tx1"/>
                          </a:solidFill>
                          <a:effectLst/>
                          <a:latin typeface="+mn-lt"/>
                          <a:ea typeface="Times New Roman"/>
                          <a:cs typeface="Times New Roman"/>
                        </a:rPr>
                        <a:t> target </a:t>
                      </a:r>
                      <a:r>
                        <a:rPr lang="en-US" sz="800" dirty="0" err="1">
                          <a:solidFill>
                            <a:schemeClr val="tx1"/>
                          </a:solidFill>
                          <a:effectLst/>
                          <a:latin typeface="+mn-lt"/>
                          <a:ea typeface="Times New Roman"/>
                          <a:cs typeface="Times New Roman"/>
                        </a:rPr>
                        <a:t>angkutan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penumpang</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diperoleh</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dari</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perbandingan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antara</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jumlah</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akumulatif</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realisasi</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Angkutan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Penumpang</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kereta</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api</a:t>
                      </a:r>
                      <a:r>
                        <a:rPr lang="en-US" sz="800" dirty="0">
                          <a:solidFill>
                            <a:schemeClr val="tx1"/>
                          </a:solidFill>
                          <a:effectLst/>
                          <a:latin typeface="+mn-lt"/>
                          <a:ea typeface="Times New Roman"/>
                          <a:cs typeface="Times New Roman"/>
                        </a:rPr>
                        <a:t> pada </a:t>
                      </a:r>
                      <a:r>
                        <a:rPr lang="en-US" sz="800" dirty="0" err="1">
                          <a:solidFill>
                            <a:schemeClr val="tx1"/>
                          </a:solidFill>
                          <a:effectLst/>
                          <a:latin typeface="+mn-lt"/>
                          <a:ea typeface="Times New Roman"/>
                          <a:cs typeface="Times New Roman"/>
                        </a:rPr>
                        <a:t>tahun</a:t>
                      </a:r>
                      <a:r>
                        <a:rPr lang="en-US" sz="800" dirty="0">
                          <a:solidFill>
                            <a:schemeClr val="tx1"/>
                          </a:solidFill>
                          <a:effectLst/>
                          <a:latin typeface="+mn-lt"/>
                          <a:ea typeface="Times New Roman"/>
                          <a:cs typeface="Times New Roman"/>
                        </a:rPr>
                        <a:t> 2020 </a:t>
                      </a:r>
                      <a:r>
                        <a:rPr lang="en-US" sz="800" dirty="0" err="1">
                          <a:solidFill>
                            <a:schemeClr val="tx1"/>
                          </a:solidFill>
                          <a:effectLst/>
                          <a:latin typeface="+mn-lt"/>
                          <a:ea typeface="Times New Roman"/>
                          <a:cs typeface="Times New Roman"/>
                        </a:rPr>
                        <a:t>s.d</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tahun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berjalan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dengan</a:t>
                      </a:r>
                      <a:r>
                        <a:rPr lang="en-US" sz="800" dirty="0">
                          <a:solidFill>
                            <a:schemeClr val="tx1"/>
                          </a:solidFill>
                          <a:effectLst/>
                          <a:latin typeface="+mn-lt"/>
                          <a:ea typeface="Times New Roman"/>
                          <a:cs typeface="Times New Roman"/>
                        </a:rPr>
                        <a:t> Target </a:t>
                      </a:r>
                      <a:r>
                        <a:rPr lang="en-US" sz="800" dirty="0" err="1">
                          <a:solidFill>
                            <a:schemeClr val="tx1"/>
                          </a:solidFill>
                          <a:effectLst/>
                          <a:latin typeface="+mn-lt"/>
                          <a:ea typeface="Times New Roman"/>
                          <a:cs typeface="Times New Roman"/>
                        </a:rPr>
                        <a:t>Pemenuhan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Angkutan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Penumpang</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Kereta</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Api</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s.d</a:t>
                      </a:r>
                      <a:r>
                        <a:rPr lang="en-US" sz="800" dirty="0">
                          <a:solidFill>
                            <a:schemeClr val="tx1"/>
                          </a:solidFill>
                          <a:effectLst/>
                          <a:latin typeface="+mn-lt"/>
                          <a:ea typeface="Times New Roman"/>
                          <a:cs typeface="Times New Roman"/>
                        </a:rPr>
                        <a:t> 2024</a:t>
                      </a:r>
                    </a:p>
                    <a:p>
                      <a:pPr algn="just">
                        <a:lnSpc>
                          <a:spcPct val="115000"/>
                        </a:lnSpc>
                        <a:spcAft>
                          <a:spcPts val="0"/>
                        </a:spcAft>
                      </a:pPr>
                      <a:endParaRPr lang="en-US" sz="800" dirty="0">
                        <a:solidFill>
                          <a:schemeClr val="tx1"/>
                        </a:solidFill>
                        <a:effectLst/>
                        <a:latin typeface="+mn-lt"/>
                        <a:ea typeface="Times New Roman"/>
                        <a:cs typeface="Times New Roman"/>
                      </a:endParaRPr>
                    </a:p>
                    <a:p>
                      <a:pPr algn="just">
                        <a:lnSpc>
                          <a:spcPct val="115000"/>
                        </a:lnSpc>
                        <a:spcAft>
                          <a:spcPts val="0"/>
                        </a:spcAft>
                      </a:pPr>
                      <a:endParaRPr lang="en-US" sz="800" dirty="0">
                        <a:solidFill>
                          <a:schemeClr val="tx1"/>
                        </a:solidFill>
                        <a:effectLst/>
                        <a:latin typeface="+mn-lt"/>
                        <a:ea typeface="Times New Roman"/>
                        <a:cs typeface="Times New Roman"/>
                      </a:endParaRPr>
                    </a:p>
                    <a:p>
                      <a:pPr algn="just">
                        <a:lnSpc>
                          <a:spcPct val="115000"/>
                        </a:lnSpc>
                        <a:spcAft>
                          <a:spcPts val="0"/>
                        </a:spcAft>
                      </a:pPr>
                      <a:endParaRPr lang="en-US" sz="800" dirty="0">
                        <a:solidFill>
                          <a:schemeClr val="tx1"/>
                        </a:solidFill>
                        <a:effectLst/>
                        <a:latin typeface="+mn-lt"/>
                        <a:ea typeface="Times New Roman"/>
                        <a:cs typeface="Times New Roman"/>
                      </a:endParaRPr>
                    </a:p>
                    <a:p>
                      <a:pPr algn="just">
                        <a:lnSpc>
                          <a:spcPct val="115000"/>
                        </a:lnSpc>
                        <a:spcAft>
                          <a:spcPts val="0"/>
                        </a:spcAft>
                      </a:pPr>
                      <a:endParaRPr lang="en-US" sz="800" dirty="0">
                        <a:solidFill>
                          <a:schemeClr val="tx1"/>
                        </a:solidFill>
                        <a:effectLst/>
                        <a:latin typeface="+mn-lt"/>
                        <a:ea typeface="Times New Roman"/>
                        <a:cs typeface="Times New Roman"/>
                      </a:endParaRPr>
                    </a:p>
                    <a:p>
                      <a:pPr algn="just">
                        <a:lnSpc>
                          <a:spcPct val="115000"/>
                        </a:lnSpc>
                        <a:spcAft>
                          <a:spcPts val="0"/>
                        </a:spcAft>
                      </a:pPr>
                      <a:r>
                        <a:rPr lang="en-US" sz="800" dirty="0" err="1">
                          <a:solidFill>
                            <a:schemeClr val="tx1"/>
                          </a:solidFill>
                          <a:effectLst/>
                          <a:latin typeface="+mn-lt"/>
                          <a:ea typeface="Times New Roman"/>
                          <a:cs typeface="Times New Roman"/>
                        </a:rPr>
                        <a:t>Pemenuhan</a:t>
                      </a:r>
                      <a:r>
                        <a:rPr lang="en-US" sz="800" dirty="0">
                          <a:solidFill>
                            <a:schemeClr val="tx1"/>
                          </a:solidFill>
                          <a:effectLst/>
                          <a:latin typeface="+mn-lt"/>
                          <a:ea typeface="Times New Roman"/>
                          <a:cs typeface="Times New Roman"/>
                        </a:rPr>
                        <a:t> target </a:t>
                      </a:r>
                      <a:r>
                        <a:rPr lang="en-US" sz="800" dirty="0" err="1">
                          <a:solidFill>
                            <a:schemeClr val="tx1"/>
                          </a:solidFill>
                          <a:effectLst/>
                          <a:latin typeface="+mn-lt"/>
                          <a:ea typeface="Times New Roman"/>
                          <a:cs typeface="Times New Roman"/>
                        </a:rPr>
                        <a:t>angkutan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barang</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diperoleh</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dari</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perbandingan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antara</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jumlah</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akumulatif</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realisasi</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Angkutan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Barang</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Kereta</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Api</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pada</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tahun</a:t>
                      </a:r>
                      <a:r>
                        <a:rPr lang="en-US" sz="800" dirty="0">
                          <a:solidFill>
                            <a:schemeClr val="tx1"/>
                          </a:solidFill>
                          <a:effectLst/>
                          <a:latin typeface="+mn-lt"/>
                          <a:ea typeface="Times New Roman"/>
                          <a:cs typeface="Times New Roman"/>
                        </a:rPr>
                        <a:t> 2020 </a:t>
                      </a:r>
                      <a:r>
                        <a:rPr lang="en-US" sz="800" dirty="0" err="1">
                          <a:solidFill>
                            <a:schemeClr val="tx1"/>
                          </a:solidFill>
                          <a:effectLst/>
                          <a:latin typeface="+mn-lt"/>
                          <a:ea typeface="Times New Roman"/>
                          <a:cs typeface="Times New Roman"/>
                        </a:rPr>
                        <a:t>s.d</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tahun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berjalan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dengan</a:t>
                      </a:r>
                      <a:r>
                        <a:rPr lang="en-US" sz="800" dirty="0">
                          <a:solidFill>
                            <a:schemeClr val="tx1"/>
                          </a:solidFill>
                          <a:effectLst/>
                          <a:latin typeface="+mn-lt"/>
                          <a:ea typeface="Times New Roman"/>
                          <a:cs typeface="Times New Roman"/>
                        </a:rPr>
                        <a:t> Target </a:t>
                      </a:r>
                      <a:r>
                        <a:rPr lang="en-US" sz="800" dirty="0" err="1">
                          <a:solidFill>
                            <a:schemeClr val="tx1"/>
                          </a:solidFill>
                          <a:effectLst/>
                          <a:latin typeface="+mn-lt"/>
                          <a:ea typeface="Times New Roman"/>
                          <a:cs typeface="Times New Roman"/>
                        </a:rPr>
                        <a:t>Pemenuhan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Angkutan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Barang</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Kereta</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Api</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s.d</a:t>
                      </a:r>
                      <a:r>
                        <a:rPr lang="en-US" sz="800" dirty="0">
                          <a:solidFill>
                            <a:schemeClr val="tx1"/>
                          </a:solidFill>
                          <a:effectLst/>
                          <a:latin typeface="+mn-lt"/>
                          <a:ea typeface="Times New Roman"/>
                          <a:cs typeface="Times New Roman"/>
                        </a:rPr>
                        <a:t> 2024</a:t>
                      </a:r>
                    </a:p>
                    <a:p>
                      <a:pPr algn="just">
                        <a:lnSpc>
                          <a:spcPct val="115000"/>
                        </a:lnSpc>
                        <a:spcAft>
                          <a:spcPts val="0"/>
                        </a:spcAft>
                      </a:pPr>
                      <a:endParaRPr lang="en-US" sz="800" dirty="0">
                        <a:solidFill>
                          <a:schemeClr val="tx1"/>
                        </a:solidFill>
                        <a:effectLst/>
                        <a:latin typeface="+mn-lt"/>
                        <a:ea typeface="Times New Roman"/>
                        <a:cs typeface="Times New Roman"/>
                      </a:endParaRPr>
                    </a:p>
                    <a:p>
                      <a:pPr algn="just">
                        <a:lnSpc>
                          <a:spcPct val="115000"/>
                        </a:lnSpc>
                        <a:spcAft>
                          <a:spcPts val="0"/>
                        </a:spcAft>
                      </a:pPr>
                      <a:endParaRPr lang="en-US" sz="800" dirty="0">
                        <a:solidFill>
                          <a:schemeClr val="tx1"/>
                        </a:solidFill>
                        <a:effectLst/>
                        <a:latin typeface="+mn-lt"/>
                        <a:ea typeface="Times New Roman"/>
                        <a:cs typeface="Times New Roman"/>
                      </a:endParaRPr>
                    </a:p>
                    <a:p>
                      <a:pPr algn="just">
                        <a:lnSpc>
                          <a:spcPct val="115000"/>
                        </a:lnSpc>
                        <a:spcAft>
                          <a:spcPts val="0"/>
                        </a:spcAft>
                      </a:pPr>
                      <a:endParaRPr lang="en-US" sz="800" dirty="0">
                        <a:solidFill>
                          <a:schemeClr val="tx1"/>
                        </a:solidFill>
                        <a:effectLst/>
                        <a:latin typeface="+mn-lt"/>
                        <a:ea typeface="Times New Roman"/>
                        <a:cs typeface="Times New Roman"/>
                      </a:endParaRPr>
                    </a:p>
                    <a:p>
                      <a:pPr algn="just">
                        <a:lnSpc>
                          <a:spcPct val="115000"/>
                        </a:lnSpc>
                        <a:spcAft>
                          <a:spcPts val="0"/>
                        </a:spcAft>
                      </a:pPr>
                      <a:endParaRPr lang="en-US" sz="800" dirty="0">
                        <a:solidFill>
                          <a:schemeClr val="tx1"/>
                        </a:solidFill>
                        <a:effectLst/>
                        <a:latin typeface="+mn-lt"/>
                        <a:ea typeface="Times New Roman"/>
                        <a:cs typeface="Times New Roman"/>
                      </a:endParaRPr>
                    </a:p>
                    <a:p>
                      <a:pPr algn="just">
                        <a:lnSpc>
                          <a:spcPct val="115000"/>
                        </a:lnSpc>
                        <a:spcAft>
                          <a:spcPts val="0"/>
                        </a:spcAft>
                      </a:pPr>
                      <a:endParaRPr lang="en-US" sz="800" dirty="0">
                        <a:solidFill>
                          <a:schemeClr val="tx1"/>
                        </a:solidFill>
                        <a:effectLst/>
                        <a:latin typeface="+mn-lt"/>
                        <a:ea typeface="Times New Roman"/>
                        <a:cs typeface="Times New Roman"/>
                      </a:endParaRPr>
                    </a:p>
                    <a:p>
                      <a:pPr algn="just">
                        <a:lnSpc>
                          <a:spcPct val="115000"/>
                        </a:lnSpc>
                        <a:spcAft>
                          <a:spcPts val="0"/>
                        </a:spcAft>
                      </a:pPr>
                      <a:endParaRPr lang="en-US" sz="800" dirty="0">
                        <a:solidFill>
                          <a:schemeClr val="tx1"/>
                        </a:solidFill>
                        <a:effectLst/>
                        <a:latin typeface="+mn-lt"/>
                        <a:ea typeface="Times New Roman"/>
                        <a:cs typeface="Times New Roman"/>
                      </a:endParaRPr>
                    </a:p>
                    <a:p>
                      <a:pPr algn="just">
                        <a:lnSpc>
                          <a:spcPct val="115000"/>
                        </a:lnSpc>
                        <a:spcAft>
                          <a:spcPts val="0"/>
                        </a:spcAft>
                      </a:pPr>
                      <a:endParaRPr lang="en-US" sz="800" dirty="0">
                        <a:solidFill>
                          <a:schemeClr val="tx1"/>
                        </a:solidFill>
                        <a:effectLst/>
                        <a:latin typeface="+mn-lt"/>
                        <a:ea typeface="Times New Roman"/>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grpSp>
        <p:nvGrpSpPr>
          <p:cNvPr id="5" name="Group 4"/>
          <p:cNvGrpSpPr/>
          <p:nvPr/>
        </p:nvGrpSpPr>
        <p:grpSpPr>
          <a:xfrm>
            <a:off x="3375701" y="3486304"/>
            <a:ext cx="3552641" cy="724185"/>
            <a:chOff x="4942045" y="3083954"/>
            <a:chExt cx="5729585" cy="1167943"/>
          </a:xfrm>
        </p:grpSpPr>
        <p:sp>
          <p:nvSpPr>
            <p:cNvPr id="6" name="TextBox 36">
              <a:extLst>
                <a:ext uri="{FF2B5EF4-FFF2-40B4-BE49-F238E27FC236}">
                  <a16:creationId xmlns:a16="http://schemas.microsoft.com/office/drawing/2014/main" id="{00000000-0008-0000-0000-00003D000000}"/>
                </a:ext>
              </a:extLst>
            </p:cNvPr>
            <p:cNvSpPr txBox="1"/>
            <p:nvPr/>
          </p:nvSpPr>
          <p:spPr>
            <a:xfrm>
              <a:off x="9977613" y="3615548"/>
              <a:ext cx="694017" cy="316516"/>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r>
                <a:rPr lang="en-AU" sz="700" dirty="0"/>
                <a:t>100%</a:t>
              </a:r>
            </a:p>
          </p:txBody>
        </p:sp>
        <p:grpSp>
          <p:nvGrpSpPr>
            <p:cNvPr id="7" name="Group 6"/>
            <p:cNvGrpSpPr/>
            <p:nvPr/>
          </p:nvGrpSpPr>
          <p:grpSpPr>
            <a:xfrm>
              <a:off x="4942045" y="3083954"/>
              <a:ext cx="5137641" cy="1167943"/>
              <a:chOff x="4942045" y="3083954"/>
              <a:chExt cx="5137641" cy="1167943"/>
            </a:xfrm>
          </p:grpSpPr>
          <p:sp>
            <p:nvSpPr>
              <p:cNvPr id="8" name="TextBox 31">
                <a:extLst>
                  <a:ext uri="{FF2B5EF4-FFF2-40B4-BE49-F238E27FC236}">
                    <a16:creationId xmlns:a16="http://schemas.microsoft.com/office/drawing/2014/main" id="{00000000-0008-0000-0000-000034000000}"/>
                  </a:ext>
                </a:extLst>
              </p:cNvPr>
              <p:cNvSpPr txBox="1"/>
              <p:nvPr/>
            </p:nvSpPr>
            <p:spPr>
              <a:xfrm>
                <a:off x="4942045" y="3435253"/>
                <a:ext cx="1836000" cy="770141"/>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spcAft>
                    <a:spcPts val="186"/>
                  </a:spcAft>
                </a:pPr>
                <a:r>
                  <a:rPr lang="sv-SE" sz="700" dirty="0">
                    <a:solidFill>
                      <a:schemeClr val="tx1"/>
                    </a:solidFill>
                  </a:rPr>
                  <a:t>Pemenuhan Target Angkutan Barang Kereta Api</a:t>
                </a:r>
                <a:endParaRPr lang="en-ID" sz="700" dirty="0">
                  <a:solidFill>
                    <a:schemeClr val="tx1"/>
                  </a:solidFill>
                </a:endParaRPr>
              </a:p>
            </p:txBody>
          </p:sp>
          <p:sp>
            <p:nvSpPr>
              <p:cNvPr id="9" name="TextBox 32">
                <a:extLst>
                  <a:ext uri="{FF2B5EF4-FFF2-40B4-BE49-F238E27FC236}">
                    <a16:creationId xmlns:a16="http://schemas.microsoft.com/office/drawing/2014/main" id="{00000000-0008-0000-0000-000035000000}"/>
                  </a:ext>
                </a:extLst>
              </p:cNvPr>
              <p:cNvSpPr txBox="1"/>
              <p:nvPr/>
            </p:nvSpPr>
            <p:spPr>
              <a:xfrm>
                <a:off x="6954521" y="3083954"/>
                <a:ext cx="2941465" cy="52387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sz="700" i="1" dirty="0" err="1"/>
                  <a:t>Jumlah</a:t>
                </a:r>
                <a:r>
                  <a:rPr lang="en-US" sz="700" i="1" dirty="0"/>
                  <a:t> </a:t>
                </a:r>
                <a:r>
                  <a:rPr lang="en-US" sz="700" i="1" dirty="0" err="1"/>
                  <a:t>akumulatif</a:t>
                </a:r>
                <a:r>
                  <a:rPr lang="en-US" sz="700" i="1" dirty="0"/>
                  <a:t> </a:t>
                </a:r>
                <a:r>
                  <a:rPr lang="en-US" sz="700" i="1" dirty="0" err="1"/>
                  <a:t>Realisasi</a:t>
                </a:r>
                <a:r>
                  <a:rPr lang="en-US" sz="700" i="1" dirty="0"/>
                  <a:t> </a:t>
                </a:r>
                <a:r>
                  <a:rPr lang="en-US" sz="700" i="1" dirty="0" err="1"/>
                  <a:t>Angkutan</a:t>
                </a:r>
                <a:r>
                  <a:rPr lang="en-US" sz="700" i="1" dirty="0"/>
                  <a:t> </a:t>
                </a:r>
                <a:r>
                  <a:rPr lang="en-US" sz="700" i="1" dirty="0" err="1"/>
                  <a:t>Barang</a:t>
                </a:r>
                <a:r>
                  <a:rPr lang="en-US" sz="700" i="1" dirty="0"/>
                  <a:t> </a:t>
                </a:r>
                <a:r>
                  <a:rPr lang="en-US" sz="700" i="1" dirty="0" err="1"/>
                  <a:t>Kereta</a:t>
                </a:r>
                <a:r>
                  <a:rPr lang="en-US" sz="700" i="1" dirty="0"/>
                  <a:t> </a:t>
                </a:r>
                <a:r>
                  <a:rPr lang="en-US" sz="700" i="1" dirty="0" err="1"/>
                  <a:t>Api</a:t>
                </a:r>
                <a:r>
                  <a:rPr lang="en-US" sz="700" i="1" dirty="0"/>
                  <a:t> </a:t>
                </a:r>
                <a:r>
                  <a:rPr lang="en-US" sz="700" i="1" dirty="0" err="1"/>
                  <a:t>dari</a:t>
                </a:r>
                <a:r>
                  <a:rPr lang="en-US" sz="700" i="1" dirty="0"/>
                  <a:t> </a:t>
                </a:r>
                <a:r>
                  <a:rPr lang="en-US" sz="700" i="1" dirty="0" err="1"/>
                  <a:t>tahun</a:t>
                </a:r>
                <a:r>
                  <a:rPr lang="en-US" sz="700" i="1" dirty="0"/>
                  <a:t> 2020 </a:t>
                </a:r>
                <a:r>
                  <a:rPr lang="en-US" sz="700" i="1" dirty="0" err="1"/>
                  <a:t>s.d</a:t>
                </a:r>
                <a:r>
                  <a:rPr lang="en-US" sz="700" i="1" dirty="0"/>
                  <a:t> </a:t>
                </a:r>
                <a:r>
                  <a:rPr lang="en-US" sz="700" i="1" dirty="0" err="1"/>
                  <a:t>tahun</a:t>
                </a:r>
                <a:r>
                  <a:rPr lang="en-US" sz="700" i="1" dirty="0"/>
                  <a:t> </a:t>
                </a:r>
                <a:r>
                  <a:rPr lang="en-US" sz="700" i="1" dirty="0" err="1"/>
                  <a:t>berjalan</a:t>
                </a:r>
                <a:endParaRPr lang="en-US" sz="700" i="1" dirty="0"/>
              </a:p>
            </p:txBody>
          </p:sp>
          <p:sp>
            <p:nvSpPr>
              <p:cNvPr id="10" name="TextBox 34">
                <a:extLst>
                  <a:ext uri="{FF2B5EF4-FFF2-40B4-BE49-F238E27FC236}">
                    <a16:creationId xmlns:a16="http://schemas.microsoft.com/office/drawing/2014/main" id="{00000000-0008-0000-0000-000037000000}"/>
                  </a:ext>
                </a:extLst>
              </p:cNvPr>
              <p:cNvSpPr txBox="1"/>
              <p:nvPr/>
            </p:nvSpPr>
            <p:spPr>
              <a:xfrm>
                <a:off x="6777031" y="3791525"/>
                <a:ext cx="3120048" cy="460372"/>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sz="700" i="1" dirty="0"/>
                  <a:t>Target </a:t>
                </a:r>
                <a:r>
                  <a:rPr lang="en-US" sz="700" i="1" dirty="0" err="1"/>
                  <a:t>Pemenuhan</a:t>
                </a:r>
                <a:r>
                  <a:rPr lang="en-US" sz="700" i="1" dirty="0"/>
                  <a:t> </a:t>
                </a:r>
                <a:r>
                  <a:rPr lang="en-US" sz="700" i="1" dirty="0" err="1"/>
                  <a:t>Angkutan</a:t>
                </a:r>
                <a:r>
                  <a:rPr lang="en-US" sz="700" i="1" dirty="0"/>
                  <a:t> </a:t>
                </a:r>
                <a:r>
                  <a:rPr lang="en-US" sz="700" i="1" dirty="0" err="1"/>
                  <a:t>Barang</a:t>
                </a:r>
                <a:r>
                  <a:rPr lang="en-US" sz="700" i="1" dirty="0"/>
                  <a:t> </a:t>
                </a:r>
              </a:p>
              <a:p>
                <a:pPr algn="ctr"/>
                <a:r>
                  <a:rPr lang="en-US" sz="700" i="1" dirty="0" err="1"/>
                  <a:t>Kereta</a:t>
                </a:r>
                <a:r>
                  <a:rPr lang="en-US" sz="700" i="1" dirty="0"/>
                  <a:t> </a:t>
                </a:r>
                <a:r>
                  <a:rPr lang="en-US" sz="700" i="1" dirty="0" err="1"/>
                  <a:t>Api</a:t>
                </a:r>
                <a:r>
                  <a:rPr lang="en-US" sz="700" i="1" dirty="0"/>
                  <a:t> </a:t>
                </a:r>
                <a:r>
                  <a:rPr lang="en-US" sz="700" i="1" dirty="0" err="1"/>
                  <a:t>s.d</a:t>
                </a:r>
                <a:r>
                  <a:rPr lang="en-US" sz="700" i="1" dirty="0"/>
                  <a:t> 2024</a:t>
                </a:r>
              </a:p>
            </p:txBody>
          </p:sp>
          <p:sp>
            <p:nvSpPr>
              <p:cNvPr id="11" name="TextBox 35">
                <a:extLst>
                  <a:ext uri="{FF2B5EF4-FFF2-40B4-BE49-F238E27FC236}">
                    <a16:creationId xmlns:a16="http://schemas.microsoft.com/office/drawing/2014/main" id="{00000000-0008-0000-0000-00003C000000}"/>
                  </a:ext>
                </a:extLst>
              </p:cNvPr>
              <p:cNvSpPr txBox="1"/>
              <p:nvPr/>
            </p:nvSpPr>
            <p:spPr>
              <a:xfrm>
                <a:off x="9746311" y="3636425"/>
                <a:ext cx="333375" cy="28575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AU" sz="700"/>
                  <a:t>X</a:t>
                </a:r>
              </a:p>
            </p:txBody>
          </p:sp>
          <p:sp>
            <p:nvSpPr>
              <p:cNvPr id="12" name="TextBox 37">
                <a:extLst>
                  <a:ext uri="{FF2B5EF4-FFF2-40B4-BE49-F238E27FC236}">
                    <a16:creationId xmlns:a16="http://schemas.microsoft.com/office/drawing/2014/main" id="{00000000-0008-0000-0000-00003C000000}"/>
                  </a:ext>
                </a:extLst>
              </p:cNvPr>
              <p:cNvSpPr txBox="1"/>
              <p:nvPr/>
            </p:nvSpPr>
            <p:spPr>
              <a:xfrm>
                <a:off x="6512350" y="3635518"/>
                <a:ext cx="333375" cy="28575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AU" sz="700" dirty="0"/>
                  <a:t>=</a:t>
                </a:r>
              </a:p>
            </p:txBody>
          </p:sp>
          <p:cxnSp>
            <p:nvCxnSpPr>
              <p:cNvPr id="13" name="Straight Connector 12">
                <a:extLst>
                  <a:ext uri="{FF2B5EF4-FFF2-40B4-BE49-F238E27FC236}">
                    <a16:creationId xmlns:a16="http://schemas.microsoft.com/office/drawing/2014/main" id="{00000000-0008-0000-0000-000036000000}"/>
                  </a:ext>
                </a:extLst>
              </p:cNvPr>
              <p:cNvCxnSpPr/>
              <p:nvPr/>
            </p:nvCxnSpPr>
            <p:spPr>
              <a:xfrm>
                <a:off x="6752746" y="3791296"/>
                <a:ext cx="2916000" cy="0"/>
              </a:xfrm>
              <a:prstGeom prst="line">
                <a:avLst/>
              </a:prstGeom>
            </p:spPr>
            <p:style>
              <a:lnRef idx="2">
                <a:schemeClr val="dk1"/>
              </a:lnRef>
              <a:fillRef idx="0">
                <a:schemeClr val="dk1"/>
              </a:fillRef>
              <a:effectRef idx="1">
                <a:schemeClr val="dk1"/>
              </a:effectRef>
              <a:fontRef idx="minor">
                <a:schemeClr val="tx1"/>
              </a:fontRef>
            </p:style>
          </p:cxnSp>
        </p:grpSp>
      </p:grpSp>
      <p:grpSp>
        <p:nvGrpSpPr>
          <p:cNvPr id="14" name="Group 13"/>
          <p:cNvGrpSpPr/>
          <p:nvPr/>
        </p:nvGrpSpPr>
        <p:grpSpPr>
          <a:xfrm>
            <a:off x="3149702" y="2523324"/>
            <a:ext cx="4004639" cy="854196"/>
            <a:chOff x="5103559" y="3483844"/>
            <a:chExt cx="6458552" cy="1377619"/>
          </a:xfrm>
        </p:grpSpPr>
        <p:sp>
          <p:nvSpPr>
            <p:cNvPr id="15" name="TextBox 14"/>
            <p:cNvSpPr txBox="1"/>
            <p:nvPr/>
          </p:nvSpPr>
          <p:spPr>
            <a:xfrm>
              <a:off x="6726156" y="3777426"/>
              <a:ext cx="333375" cy="322642"/>
            </a:xfrm>
            <a:prstGeom prst="rect">
              <a:avLst/>
            </a:prstGeom>
            <a:noFill/>
          </p:spPr>
          <p:txBody>
            <a:bodyPr wrap="square" rtlCol="0">
              <a:spAutoFit/>
            </a:bodyPr>
            <a:lstStyle/>
            <a:p>
              <a:r>
                <a:rPr lang="en-US" sz="700" dirty="0"/>
                <a:t>=</a:t>
              </a:r>
            </a:p>
          </p:txBody>
        </p:sp>
        <p:grpSp>
          <p:nvGrpSpPr>
            <p:cNvPr id="16" name="Group 15"/>
            <p:cNvGrpSpPr/>
            <p:nvPr/>
          </p:nvGrpSpPr>
          <p:grpSpPr>
            <a:xfrm>
              <a:off x="5103559" y="3483844"/>
              <a:ext cx="6458552" cy="1377619"/>
              <a:chOff x="5157613" y="2203662"/>
              <a:chExt cx="6458552" cy="1377619"/>
            </a:xfrm>
          </p:grpSpPr>
          <p:grpSp>
            <p:nvGrpSpPr>
              <p:cNvPr id="17" name="Group 16"/>
              <p:cNvGrpSpPr/>
              <p:nvPr/>
            </p:nvGrpSpPr>
            <p:grpSpPr>
              <a:xfrm>
                <a:off x="5157613" y="2203662"/>
                <a:ext cx="5957816" cy="1377619"/>
                <a:chOff x="5943352" y="2097957"/>
                <a:chExt cx="4501772" cy="1103346"/>
              </a:xfrm>
            </p:grpSpPr>
            <p:sp>
              <p:nvSpPr>
                <p:cNvPr id="20" name="TextBox 1">
                  <a:extLst>
                    <a:ext uri="{FF2B5EF4-FFF2-40B4-BE49-F238E27FC236}">
                      <a16:creationId xmlns:a16="http://schemas.microsoft.com/office/drawing/2014/main" id="{00000000-0008-0000-0000-000034000000}"/>
                    </a:ext>
                  </a:extLst>
                </p:cNvPr>
                <p:cNvSpPr txBox="1"/>
                <p:nvPr/>
              </p:nvSpPr>
              <p:spPr>
                <a:xfrm>
                  <a:off x="5943352" y="2206690"/>
                  <a:ext cx="1305690" cy="911241"/>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sv-SE" sz="700" dirty="0"/>
                    <a:t>Pemenuhan Target Angkutan Penumpang  Kereta Api</a:t>
                  </a:r>
                  <a:endParaRPr lang="en-AU" sz="700" dirty="0"/>
                </a:p>
              </p:txBody>
            </p:sp>
            <p:sp>
              <p:nvSpPr>
                <p:cNvPr id="21" name="TextBox 2">
                  <a:extLst>
                    <a:ext uri="{FF2B5EF4-FFF2-40B4-BE49-F238E27FC236}">
                      <a16:creationId xmlns:a16="http://schemas.microsoft.com/office/drawing/2014/main" id="{00000000-0008-0000-0000-000035000000}"/>
                    </a:ext>
                  </a:extLst>
                </p:cNvPr>
                <p:cNvSpPr txBox="1"/>
                <p:nvPr/>
              </p:nvSpPr>
              <p:spPr>
                <a:xfrm>
                  <a:off x="7260009" y="2097957"/>
                  <a:ext cx="3185115" cy="374823"/>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id-ID" sz="700" i="1" dirty="0"/>
                    <a:t>Jumlah akumulatif Realisasi Angkutan Penumpang Kereta Api dari tahun 2020 s.d tahun berjalan</a:t>
                  </a:r>
                </a:p>
              </p:txBody>
            </p:sp>
            <p:cxnSp>
              <p:nvCxnSpPr>
                <p:cNvPr id="22" name="Straight Connector 21">
                  <a:extLst>
                    <a:ext uri="{FF2B5EF4-FFF2-40B4-BE49-F238E27FC236}">
                      <a16:creationId xmlns:a16="http://schemas.microsoft.com/office/drawing/2014/main" id="{00000000-0008-0000-0000-000036000000}"/>
                    </a:ext>
                  </a:extLst>
                </p:cNvPr>
                <p:cNvCxnSpPr/>
                <p:nvPr/>
              </p:nvCxnSpPr>
              <p:spPr>
                <a:xfrm>
                  <a:off x="7501821" y="2454440"/>
                  <a:ext cx="2635250" cy="0"/>
                </a:xfrm>
                <a:prstGeom prst="line">
                  <a:avLst/>
                </a:prstGeom>
              </p:spPr>
              <p:style>
                <a:lnRef idx="2">
                  <a:schemeClr val="dk1"/>
                </a:lnRef>
                <a:fillRef idx="0">
                  <a:schemeClr val="dk1"/>
                </a:fillRef>
                <a:effectRef idx="1">
                  <a:schemeClr val="dk1"/>
                </a:effectRef>
                <a:fontRef idx="minor">
                  <a:schemeClr val="tx1"/>
                </a:fontRef>
              </p:style>
            </p:cxnSp>
            <p:sp>
              <p:nvSpPr>
                <p:cNvPr id="23" name="TextBox 4">
                  <a:extLst>
                    <a:ext uri="{FF2B5EF4-FFF2-40B4-BE49-F238E27FC236}">
                      <a16:creationId xmlns:a16="http://schemas.microsoft.com/office/drawing/2014/main" id="{00000000-0008-0000-0000-000037000000}"/>
                    </a:ext>
                  </a:extLst>
                </p:cNvPr>
                <p:cNvSpPr txBox="1"/>
                <p:nvPr/>
              </p:nvSpPr>
              <p:spPr>
                <a:xfrm>
                  <a:off x="7272761" y="2453094"/>
                  <a:ext cx="3120048" cy="748209"/>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sv-SE" sz="700" i="1" dirty="0"/>
                    <a:t>Target Pemenuhan Angkutan Penumpang Kereta Api s.d 2024</a:t>
                  </a:r>
                  <a:endParaRPr lang="en-AU" sz="700" i="1" dirty="0"/>
                </a:p>
              </p:txBody>
            </p:sp>
          </p:grpSp>
          <p:sp>
            <p:nvSpPr>
              <p:cNvPr id="18" name="TextBox 36">
                <a:extLst>
                  <a:ext uri="{FF2B5EF4-FFF2-40B4-BE49-F238E27FC236}">
                    <a16:creationId xmlns:a16="http://schemas.microsoft.com/office/drawing/2014/main" id="{00000000-0008-0000-0000-00003D000000}"/>
                  </a:ext>
                </a:extLst>
              </p:cNvPr>
              <p:cNvSpPr txBox="1"/>
              <p:nvPr/>
            </p:nvSpPr>
            <p:spPr>
              <a:xfrm>
                <a:off x="10922148" y="2476366"/>
                <a:ext cx="694017" cy="316516"/>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r>
                  <a:rPr lang="en-AU" sz="700" dirty="0"/>
                  <a:t>100%</a:t>
                </a:r>
              </a:p>
            </p:txBody>
          </p:sp>
          <p:sp>
            <p:nvSpPr>
              <p:cNvPr id="19" name="TextBox 35">
                <a:extLst>
                  <a:ext uri="{FF2B5EF4-FFF2-40B4-BE49-F238E27FC236}">
                    <a16:creationId xmlns:a16="http://schemas.microsoft.com/office/drawing/2014/main" id="{00000000-0008-0000-0000-00003C000000}"/>
                  </a:ext>
                </a:extLst>
              </p:cNvPr>
              <p:cNvSpPr txBox="1"/>
              <p:nvPr/>
            </p:nvSpPr>
            <p:spPr>
              <a:xfrm>
                <a:off x="10821472" y="2497243"/>
                <a:ext cx="333375" cy="28575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AU" sz="700" dirty="0"/>
                  <a:t>X</a:t>
                </a:r>
              </a:p>
            </p:txBody>
          </p:sp>
        </p:grpSp>
      </p:grpSp>
      <p:grpSp>
        <p:nvGrpSpPr>
          <p:cNvPr id="24" name="Group 23"/>
          <p:cNvGrpSpPr/>
          <p:nvPr/>
        </p:nvGrpSpPr>
        <p:grpSpPr>
          <a:xfrm>
            <a:off x="3474062" y="1658366"/>
            <a:ext cx="3355919" cy="415498"/>
            <a:chOff x="5268685" y="1770745"/>
            <a:chExt cx="5412318" cy="670103"/>
          </a:xfrm>
        </p:grpSpPr>
        <p:sp>
          <p:nvSpPr>
            <p:cNvPr id="25" name="TextBox 24"/>
            <p:cNvSpPr txBox="1"/>
            <p:nvPr/>
          </p:nvSpPr>
          <p:spPr>
            <a:xfrm>
              <a:off x="5268685" y="1770745"/>
              <a:ext cx="1836001" cy="670103"/>
            </a:xfrm>
            <a:prstGeom prst="rect">
              <a:avLst/>
            </a:prstGeom>
            <a:noFill/>
          </p:spPr>
          <p:txBody>
            <a:bodyPr wrap="square" rtlCol="0">
              <a:spAutoFit/>
            </a:bodyPr>
            <a:lstStyle/>
            <a:p>
              <a:pPr algn="ctr"/>
              <a:r>
                <a:rPr lang="en-US" sz="700" dirty="0" err="1"/>
                <a:t>Pemenuhan</a:t>
              </a:r>
              <a:r>
                <a:rPr lang="en-US" sz="700" dirty="0"/>
                <a:t> target </a:t>
              </a:r>
              <a:r>
                <a:rPr lang="en-US" sz="700" dirty="0" err="1"/>
                <a:t>angkutan</a:t>
              </a:r>
              <a:r>
                <a:rPr lang="en-US" sz="700" dirty="0"/>
                <a:t> KA di </a:t>
              </a:r>
              <a:r>
                <a:rPr lang="en-US" sz="700" dirty="0" err="1"/>
                <a:t>wilayah</a:t>
              </a:r>
              <a:r>
                <a:rPr lang="en-US" sz="700" dirty="0"/>
                <a:t> </a:t>
              </a:r>
              <a:r>
                <a:rPr lang="en-US" sz="700" dirty="0" err="1"/>
                <a:t>kerja</a:t>
              </a:r>
              <a:r>
                <a:rPr lang="en-US" sz="700" dirty="0"/>
                <a:t> </a:t>
              </a:r>
              <a:r>
                <a:rPr lang="en-US" sz="700" dirty="0" err="1"/>
                <a:t>Balai</a:t>
              </a:r>
              <a:r>
                <a:rPr lang="en-US" sz="700" dirty="0"/>
                <a:t> </a:t>
              </a:r>
              <a:r>
                <a:rPr lang="en-US" sz="700" dirty="0" err="1"/>
                <a:t>Teknik</a:t>
              </a:r>
              <a:r>
                <a:rPr lang="en-US" sz="700" dirty="0"/>
                <a:t> </a:t>
              </a:r>
            </a:p>
          </p:txBody>
        </p:sp>
        <p:sp>
          <p:nvSpPr>
            <p:cNvPr id="26" name="TextBox 25"/>
            <p:cNvSpPr txBox="1"/>
            <p:nvPr/>
          </p:nvSpPr>
          <p:spPr>
            <a:xfrm>
              <a:off x="7322419" y="1821547"/>
              <a:ext cx="1638672" cy="496374"/>
            </a:xfrm>
            <a:prstGeom prst="rect">
              <a:avLst/>
            </a:prstGeom>
            <a:noFill/>
          </p:spPr>
          <p:txBody>
            <a:bodyPr wrap="square" rtlCol="0">
              <a:spAutoFit/>
            </a:bodyPr>
            <a:lstStyle/>
            <a:p>
              <a:pPr algn="ctr"/>
              <a:r>
                <a:rPr lang="en-US" sz="700" i="1" dirty="0" err="1"/>
                <a:t>Pemenuhan</a:t>
              </a:r>
              <a:r>
                <a:rPr lang="en-US" sz="700" i="1" dirty="0"/>
                <a:t> target </a:t>
              </a:r>
              <a:r>
                <a:rPr lang="en-US" sz="700" i="1" dirty="0" err="1"/>
                <a:t>angkutan</a:t>
              </a:r>
              <a:r>
                <a:rPr lang="en-US" sz="700" i="1" dirty="0"/>
                <a:t> </a:t>
              </a:r>
              <a:r>
                <a:rPr lang="en-US" sz="700" i="1" dirty="0" err="1"/>
                <a:t>penumpang</a:t>
              </a:r>
              <a:r>
                <a:rPr lang="en-US" sz="700" i="1" dirty="0"/>
                <a:t> </a:t>
              </a:r>
            </a:p>
          </p:txBody>
        </p:sp>
        <p:sp>
          <p:nvSpPr>
            <p:cNvPr id="28" name="TextBox 27"/>
            <p:cNvSpPr txBox="1"/>
            <p:nvPr/>
          </p:nvSpPr>
          <p:spPr>
            <a:xfrm>
              <a:off x="9042331" y="1886863"/>
              <a:ext cx="1638672" cy="496374"/>
            </a:xfrm>
            <a:prstGeom prst="rect">
              <a:avLst/>
            </a:prstGeom>
            <a:noFill/>
          </p:spPr>
          <p:txBody>
            <a:bodyPr wrap="square" rtlCol="0">
              <a:spAutoFit/>
            </a:bodyPr>
            <a:lstStyle/>
            <a:p>
              <a:pPr algn="ctr"/>
              <a:r>
                <a:rPr lang="en-US" sz="700" i="1" dirty="0" err="1"/>
                <a:t>pemenuhan</a:t>
              </a:r>
              <a:r>
                <a:rPr lang="en-US" sz="700" i="1" dirty="0"/>
                <a:t> target </a:t>
              </a:r>
              <a:r>
                <a:rPr lang="en-US" sz="700" i="1" dirty="0" err="1"/>
                <a:t>angkutan</a:t>
              </a:r>
              <a:r>
                <a:rPr lang="en-US" sz="700" i="1" dirty="0"/>
                <a:t> </a:t>
              </a:r>
              <a:r>
                <a:rPr lang="en-US" sz="700" i="1" dirty="0" err="1"/>
                <a:t>barang</a:t>
              </a:r>
              <a:endParaRPr lang="en-US" sz="700" i="1" dirty="0"/>
            </a:p>
          </p:txBody>
        </p:sp>
        <p:sp>
          <p:nvSpPr>
            <p:cNvPr id="29" name="TextBox 28"/>
            <p:cNvSpPr txBox="1"/>
            <p:nvPr/>
          </p:nvSpPr>
          <p:spPr>
            <a:xfrm>
              <a:off x="8773824" y="2010235"/>
              <a:ext cx="360000" cy="322643"/>
            </a:xfrm>
            <a:prstGeom prst="rect">
              <a:avLst/>
            </a:prstGeom>
            <a:noFill/>
          </p:spPr>
          <p:txBody>
            <a:bodyPr wrap="square" rtlCol="0">
              <a:spAutoFit/>
            </a:bodyPr>
            <a:lstStyle/>
            <a:p>
              <a:pPr algn="ctr"/>
              <a:r>
                <a:rPr lang="en-US" sz="700" dirty="0"/>
                <a:t>+</a:t>
              </a:r>
            </a:p>
          </p:txBody>
        </p:sp>
        <p:sp>
          <p:nvSpPr>
            <p:cNvPr id="30" name="TextBox 29"/>
            <p:cNvSpPr txBox="1"/>
            <p:nvPr/>
          </p:nvSpPr>
          <p:spPr>
            <a:xfrm>
              <a:off x="7039406" y="2017496"/>
              <a:ext cx="360000" cy="322643"/>
            </a:xfrm>
            <a:prstGeom prst="rect">
              <a:avLst/>
            </a:prstGeom>
            <a:noFill/>
          </p:spPr>
          <p:txBody>
            <a:bodyPr wrap="square" rtlCol="0">
              <a:spAutoFit/>
            </a:bodyPr>
            <a:lstStyle/>
            <a:p>
              <a:pPr algn="ctr"/>
              <a:r>
                <a:rPr lang="en-US" sz="700" dirty="0"/>
                <a:t>=</a:t>
              </a:r>
            </a:p>
          </p:txBody>
        </p:sp>
      </p:grpSp>
      <p:sp>
        <p:nvSpPr>
          <p:cNvPr id="31" name="Title 1">
            <a:extLst>
              <a:ext uri="{FF2B5EF4-FFF2-40B4-BE49-F238E27FC236}">
                <a16:creationId xmlns:a16="http://schemas.microsoft.com/office/drawing/2014/main" id="{64482447-A210-41EB-9EAE-180CAD4FF3D2}"/>
              </a:ext>
            </a:extLst>
          </p:cNvPr>
          <p:cNvSpPr txBox="1">
            <a:spLocks/>
          </p:cNvSpPr>
          <p:nvPr/>
        </p:nvSpPr>
        <p:spPr>
          <a:xfrm>
            <a:off x="163039" y="311720"/>
            <a:ext cx="7396636" cy="338554"/>
          </a:xfrm>
          <a:prstGeom prst="rect">
            <a:avLst/>
          </a:prstGeom>
        </p:spPr>
        <p:txBody>
          <a:bodyPr wrap="square" anchor="ctr">
            <a:spAutoFit/>
          </a:bodyPr>
          <a:lstStyle>
            <a:defPPr>
              <a:defRPr lang="en-US"/>
            </a:defPPr>
            <a:lvl1pPr defTabSz="914377">
              <a:defRPr b="1">
                <a:solidFill>
                  <a:prstClr val="black"/>
                </a:solidFill>
                <a:latin typeface="Arial" panose="020B0604020202020204" pitchFamily="34" charset="0"/>
                <a:ea typeface="Times New Roman" panose="02020603050405020304" pitchFamily="18" charset="0"/>
              </a:defRPr>
            </a:lvl1pPr>
          </a:lstStyle>
          <a:p>
            <a:pPr lvl="0"/>
            <a:r>
              <a:rPr lang="id-ID" sz="1600" dirty="0"/>
              <a:t>Lanjutan... (</a:t>
            </a:r>
            <a:r>
              <a:rPr lang="en-US" sz="1600" dirty="0"/>
              <a:t>KAMUS INDIKATOR KINERJA </a:t>
            </a:r>
            <a:r>
              <a:rPr lang="id-ID" sz="1600" dirty="0"/>
              <a:t>KEGIATAN </a:t>
            </a:r>
            <a:r>
              <a:rPr lang="en-US" sz="1600" dirty="0"/>
              <a:t>BPKA SU</a:t>
            </a:r>
            <a:r>
              <a:rPr lang="id-ID" sz="1600" dirty="0"/>
              <a:t>LSEL)</a:t>
            </a:r>
            <a:endParaRPr lang="en-ID" sz="1600" dirty="0"/>
          </a:p>
        </p:txBody>
      </p:sp>
    </p:spTree>
    <p:extLst>
      <p:ext uri="{BB962C8B-B14F-4D97-AF65-F5344CB8AC3E}">
        <p14:creationId xmlns:p14="http://schemas.microsoft.com/office/powerpoint/2010/main" val="1458510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
          <p:cNvSpPr txBox="1">
            <a:spLocks noChangeArrowheads="1"/>
          </p:cNvSpPr>
          <p:nvPr/>
        </p:nvSpPr>
        <p:spPr bwMode="auto">
          <a:xfrm>
            <a:off x="2648839" y="1803518"/>
            <a:ext cx="206710" cy="183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6698" tIns="28349" rIns="56698" bIns="28349" numCol="1" anchor="t" anchorCtr="0" compatLnSpc="1">
            <a:prstTxWarp prst="textNoShape">
              <a:avLst/>
            </a:prstTxWarp>
          </a:bodyPr>
          <a:lstStyle/>
          <a:p>
            <a:pPr defTabSz="567019" fontAlgn="base">
              <a:spcBef>
                <a:spcPct val="0"/>
              </a:spcBef>
              <a:spcAft>
                <a:spcPct val="0"/>
              </a:spcAft>
            </a:pPr>
            <a:endParaRPr lang="en-US" altLang="en-US" sz="1116">
              <a:latin typeface="Arial" pitchFamily="34" charset="0"/>
              <a:cs typeface="Arial" pitchFamily="34" charset="0"/>
            </a:endParaRPr>
          </a:p>
        </p:txBody>
      </p:sp>
      <p:graphicFrame>
        <p:nvGraphicFramePr>
          <p:cNvPr id="33" name="Table 32"/>
          <p:cNvGraphicFramePr>
            <a:graphicFrameLocks noGrp="1"/>
          </p:cNvGraphicFramePr>
          <p:nvPr>
            <p:extLst>
              <p:ext uri="{D42A27DB-BD31-4B8C-83A1-F6EECF244321}">
                <p14:modId xmlns:p14="http://schemas.microsoft.com/office/powerpoint/2010/main" val="1490246756"/>
              </p:ext>
            </p:extLst>
          </p:nvPr>
        </p:nvGraphicFramePr>
        <p:xfrm>
          <a:off x="284604" y="1120204"/>
          <a:ext cx="6940069" cy="3507129"/>
        </p:xfrm>
        <a:graphic>
          <a:graphicData uri="http://schemas.openxmlformats.org/drawingml/2006/table">
            <a:tbl>
              <a:tblPr firstRow="1" firstCol="1" bandRow="1">
                <a:tableStyleId>{6E25E649-3F16-4E02-A733-19D2CDBF48F0}</a:tableStyleId>
              </a:tblPr>
              <a:tblGrid>
                <a:gridCol w="332794">
                  <a:extLst>
                    <a:ext uri="{9D8B030D-6E8A-4147-A177-3AD203B41FA5}">
                      <a16:colId xmlns:a16="http://schemas.microsoft.com/office/drawing/2014/main" val="20000"/>
                    </a:ext>
                  </a:extLst>
                </a:gridCol>
                <a:gridCol w="1138416">
                  <a:extLst>
                    <a:ext uri="{9D8B030D-6E8A-4147-A177-3AD203B41FA5}">
                      <a16:colId xmlns:a16="http://schemas.microsoft.com/office/drawing/2014/main" val="20001"/>
                    </a:ext>
                  </a:extLst>
                </a:gridCol>
                <a:gridCol w="1361634">
                  <a:extLst>
                    <a:ext uri="{9D8B030D-6E8A-4147-A177-3AD203B41FA5}">
                      <a16:colId xmlns:a16="http://schemas.microsoft.com/office/drawing/2014/main" val="20002"/>
                    </a:ext>
                  </a:extLst>
                </a:gridCol>
                <a:gridCol w="4107225">
                  <a:extLst>
                    <a:ext uri="{9D8B030D-6E8A-4147-A177-3AD203B41FA5}">
                      <a16:colId xmlns:a16="http://schemas.microsoft.com/office/drawing/2014/main" val="20003"/>
                    </a:ext>
                  </a:extLst>
                </a:gridCol>
              </a:tblGrid>
              <a:tr h="241058">
                <a:tc>
                  <a:txBody>
                    <a:bodyPr/>
                    <a:lstStyle/>
                    <a:p>
                      <a:pPr algn="ctr">
                        <a:lnSpc>
                          <a:spcPct val="107000"/>
                        </a:lnSpc>
                        <a:spcAft>
                          <a:spcPts val="0"/>
                        </a:spcAft>
                      </a:pPr>
                      <a:r>
                        <a:rPr lang="en-ID" sz="800" dirty="0">
                          <a:effectLst/>
                        </a:rPr>
                        <a:t>NO</a:t>
                      </a:r>
                      <a:endParaRPr lang="en-US" sz="800" dirty="0">
                        <a:effectLst/>
                        <a:latin typeface="Calibri"/>
                        <a:ea typeface="Calibri"/>
                        <a:cs typeface="Times New Roman"/>
                      </a:endParaRPr>
                    </a:p>
                  </a:txBody>
                  <a:tcPr marL="25227" marR="252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lnSpc>
                          <a:spcPct val="107000"/>
                        </a:lnSpc>
                        <a:spcAft>
                          <a:spcPts val="0"/>
                        </a:spcAft>
                      </a:pPr>
                      <a:r>
                        <a:rPr lang="en-ID" sz="800" dirty="0">
                          <a:effectLst/>
                        </a:rPr>
                        <a:t>SASARAN KEGIATAN</a:t>
                      </a:r>
                      <a:endParaRPr lang="en-US" sz="800" dirty="0">
                        <a:effectLst/>
                        <a:latin typeface="Calibri"/>
                        <a:ea typeface="Calibri"/>
                        <a:cs typeface="Times New Roman"/>
                      </a:endParaRPr>
                    </a:p>
                  </a:txBody>
                  <a:tcPr marL="25227" marR="252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lnSpc>
                          <a:spcPct val="107000"/>
                        </a:lnSpc>
                        <a:spcAft>
                          <a:spcPts val="0"/>
                        </a:spcAft>
                      </a:pPr>
                      <a:r>
                        <a:rPr lang="en-ID" sz="800" dirty="0">
                          <a:effectLst/>
                        </a:rPr>
                        <a:t>INDIKATOR </a:t>
                      </a:r>
                    </a:p>
                    <a:p>
                      <a:pPr algn="ctr">
                        <a:lnSpc>
                          <a:spcPct val="107000"/>
                        </a:lnSpc>
                        <a:spcAft>
                          <a:spcPts val="0"/>
                        </a:spcAft>
                      </a:pPr>
                      <a:r>
                        <a:rPr lang="en-ID" sz="800" dirty="0">
                          <a:effectLst/>
                        </a:rPr>
                        <a:t>KINERJA KEGIATAN</a:t>
                      </a:r>
                      <a:endParaRPr lang="en-US" sz="800" dirty="0">
                        <a:effectLst/>
                        <a:latin typeface="Calibri"/>
                        <a:ea typeface="Calibri"/>
                        <a:cs typeface="Times New Roman"/>
                      </a:endParaRPr>
                    </a:p>
                  </a:txBody>
                  <a:tcPr marL="25227" marR="252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lnSpc>
                          <a:spcPct val="107000"/>
                        </a:lnSpc>
                        <a:spcAft>
                          <a:spcPts val="0"/>
                        </a:spcAft>
                      </a:pPr>
                      <a:r>
                        <a:rPr lang="en-ID" sz="800" dirty="0">
                          <a:effectLst/>
                        </a:rPr>
                        <a:t>TATA CARA PERHITUNGAN</a:t>
                      </a:r>
                      <a:endParaRPr lang="en-US" sz="800" dirty="0">
                        <a:effectLst/>
                        <a:latin typeface="Calibri"/>
                        <a:ea typeface="Calibri"/>
                        <a:cs typeface="Times New Roman"/>
                      </a:endParaRPr>
                    </a:p>
                  </a:txBody>
                  <a:tcPr marL="25227" marR="252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324000">
                <a:tc rowSpan="2">
                  <a:txBody>
                    <a:bodyPr/>
                    <a:lstStyle/>
                    <a:p>
                      <a:pPr algn="ctr">
                        <a:lnSpc>
                          <a:spcPct val="115000"/>
                        </a:lnSpc>
                        <a:spcAft>
                          <a:spcPts val="0"/>
                        </a:spcAft>
                        <a:tabLst>
                          <a:tab pos="4229100" algn="l"/>
                          <a:tab pos="4457700" algn="l"/>
                        </a:tabLst>
                      </a:pPr>
                      <a:endParaRPr lang="en-US" sz="800" dirty="0">
                        <a:solidFill>
                          <a:schemeClr val="tx1"/>
                        </a:solidFill>
                        <a:effectLst/>
                        <a:latin typeface="Calibri"/>
                        <a:ea typeface="Calibri"/>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marL="0" marR="0" indent="0" algn="just" defTabSz="710397" rtl="0" eaLnBrk="1" fontAlgn="auto" latinLnBrk="0" hangingPunct="1">
                        <a:lnSpc>
                          <a:spcPct val="107000"/>
                        </a:lnSpc>
                        <a:spcBef>
                          <a:spcPts val="0"/>
                        </a:spcBef>
                        <a:spcAft>
                          <a:spcPts val="0"/>
                        </a:spcAft>
                        <a:buClrTx/>
                        <a:buSzTx/>
                        <a:buFontTx/>
                        <a:buNone/>
                        <a:tabLst/>
                        <a:defRPr/>
                      </a:pPr>
                      <a:endParaRPr lang="en-US" sz="800" dirty="0">
                        <a:solidFill>
                          <a:schemeClr val="tx1"/>
                        </a:solidFill>
                        <a:effectLst/>
                        <a:latin typeface="+mn-lt"/>
                        <a:ea typeface="Times New Roman"/>
                        <a:cs typeface="Times New Roman"/>
                      </a:endParaRPr>
                    </a:p>
                  </a:txBody>
                  <a:tcPr marL="42523" marR="4252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pPr>
                      <a:r>
                        <a:rPr lang="en-US" sz="800" dirty="0" err="1">
                          <a:solidFill>
                            <a:schemeClr val="tx1"/>
                          </a:solidFill>
                          <a:effectLst/>
                          <a:latin typeface="Calibri"/>
                          <a:ea typeface="Times New Roman"/>
                          <a:cs typeface="Times New Roman"/>
                        </a:rPr>
                        <a:t>Indeks</a:t>
                      </a:r>
                      <a:r>
                        <a:rPr lang="en-US" sz="800" dirty="0">
                          <a:solidFill>
                            <a:schemeClr val="tx1"/>
                          </a:solidFill>
                          <a:effectLst/>
                          <a:latin typeface="Calibri"/>
                          <a:ea typeface="Times New Roman"/>
                          <a:cs typeface="Times New Roman"/>
                        </a:rPr>
                        <a:t> </a:t>
                      </a:r>
                      <a:r>
                        <a:rPr lang="en-US" sz="800" dirty="0" err="1">
                          <a:solidFill>
                            <a:schemeClr val="tx1"/>
                          </a:solidFill>
                          <a:effectLst/>
                          <a:latin typeface="Calibri"/>
                          <a:ea typeface="Times New Roman"/>
                          <a:cs typeface="Times New Roman"/>
                        </a:rPr>
                        <a:t>Kepuasan</a:t>
                      </a:r>
                      <a:r>
                        <a:rPr lang="en-US" sz="800" dirty="0">
                          <a:solidFill>
                            <a:schemeClr val="tx1"/>
                          </a:solidFill>
                          <a:effectLst/>
                          <a:latin typeface="Calibri"/>
                          <a:ea typeface="Times New Roman"/>
                          <a:cs typeface="Times New Roman"/>
                        </a:rPr>
                        <a:t> </a:t>
                      </a:r>
                      <a:r>
                        <a:rPr lang="en-US" sz="800" dirty="0" err="1">
                          <a:solidFill>
                            <a:schemeClr val="tx1"/>
                          </a:solidFill>
                          <a:effectLst/>
                          <a:latin typeface="Calibri"/>
                          <a:ea typeface="Times New Roman"/>
                          <a:cs typeface="Times New Roman"/>
                        </a:rPr>
                        <a:t>Masyarakat</a:t>
                      </a:r>
                      <a:endParaRPr lang="en-US" sz="800" dirty="0">
                        <a:solidFill>
                          <a:schemeClr val="tx1"/>
                        </a:solidFill>
                        <a:effectLst/>
                        <a:latin typeface="Calibri"/>
                        <a:ea typeface="Times New Roman"/>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15000"/>
                        </a:lnSpc>
                        <a:spcAft>
                          <a:spcPts val="0"/>
                        </a:spcAft>
                      </a:pPr>
                      <a:r>
                        <a:rPr lang="en-US" sz="800" dirty="0" err="1">
                          <a:solidFill>
                            <a:schemeClr val="tx1"/>
                          </a:solidFill>
                          <a:effectLst/>
                          <a:latin typeface="+mn-lt"/>
                          <a:ea typeface="Times New Roman"/>
                          <a:cs typeface="Times New Roman"/>
                        </a:rPr>
                        <a:t>Perbandingan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antara</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realisasi</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dan</a:t>
                      </a:r>
                      <a:r>
                        <a:rPr lang="en-US" sz="800" dirty="0">
                          <a:solidFill>
                            <a:schemeClr val="tx1"/>
                          </a:solidFill>
                          <a:effectLst/>
                          <a:latin typeface="+mn-lt"/>
                          <a:ea typeface="Times New Roman"/>
                          <a:cs typeface="Times New Roman"/>
                        </a:rPr>
                        <a:t> target </a:t>
                      </a:r>
                      <a:r>
                        <a:rPr lang="en-US" sz="800" dirty="0" err="1">
                          <a:solidFill>
                            <a:schemeClr val="tx1"/>
                          </a:solidFill>
                          <a:effectLst/>
                          <a:latin typeface="+mn-lt"/>
                          <a:ea typeface="Times New Roman"/>
                          <a:cs typeface="Times New Roman"/>
                        </a:rPr>
                        <a:t>dalam</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pelaksanaan</a:t>
                      </a:r>
                      <a:r>
                        <a:rPr lang="en-US" sz="800" dirty="0">
                          <a:solidFill>
                            <a:schemeClr val="tx1"/>
                          </a:solidFill>
                          <a:effectLst/>
                          <a:latin typeface="+mn-lt"/>
                          <a:ea typeface="Times New Roman"/>
                          <a:cs typeface="Times New Roman"/>
                        </a:rPr>
                        <a:t> Survey </a:t>
                      </a:r>
                      <a:r>
                        <a:rPr lang="en-US" sz="800" dirty="0" err="1">
                          <a:solidFill>
                            <a:schemeClr val="tx1"/>
                          </a:solidFill>
                          <a:effectLst/>
                          <a:latin typeface="+mn-lt"/>
                          <a:ea typeface="Times New Roman"/>
                          <a:cs typeface="Times New Roman"/>
                        </a:rPr>
                        <a:t>Kepuasan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Masyarakat</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berupa</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indeks</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kepuasan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masyarakat</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nilai</a:t>
                      </a:r>
                      <a:r>
                        <a:rPr lang="en-US" sz="800" dirty="0">
                          <a:solidFill>
                            <a:schemeClr val="tx1"/>
                          </a:solidFill>
                          <a:effectLst/>
                          <a:latin typeface="+mn-lt"/>
                          <a:ea typeface="Times New Roman"/>
                          <a:cs typeface="Times New Roman"/>
                        </a:rPr>
                        <a:t> 1-5)</a:t>
                      </a: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24000">
                <a:tc vMerge="1">
                  <a:txBody>
                    <a:bodyPr/>
                    <a:lstStyle/>
                    <a:p>
                      <a:pPr algn="ctr">
                        <a:lnSpc>
                          <a:spcPct val="115000"/>
                        </a:lnSpc>
                        <a:spcAft>
                          <a:spcPts val="0"/>
                        </a:spcAft>
                        <a:tabLst>
                          <a:tab pos="4229100" algn="l"/>
                          <a:tab pos="4457700" algn="l"/>
                        </a:tabLst>
                      </a:pPr>
                      <a:endParaRPr lang="en-US" sz="800" dirty="0">
                        <a:solidFill>
                          <a:schemeClr val="tx1"/>
                        </a:solidFill>
                        <a:effectLst/>
                        <a:latin typeface="Calibri"/>
                        <a:ea typeface="Calibri"/>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marL="0" marR="0" indent="0" algn="just" defTabSz="710397" rtl="0" eaLnBrk="1" fontAlgn="auto" latinLnBrk="0" hangingPunct="1">
                        <a:lnSpc>
                          <a:spcPct val="107000"/>
                        </a:lnSpc>
                        <a:spcBef>
                          <a:spcPts val="0"/>
                        </a:spcBef>
                        <a:spcAft>
                          <a:spcPts val="0"/>
                        </a:spcAft>
                        <a:buClrTx/>
                        <a:buSzTx/>
                        <a:buFontTx/>
                        <a:buNone/>
                        <a:tabLst/>
                        <a:defRPr/>
                      </a:pPr>
                      <a:endParaRPr lang="en-US" sz="800" dirty="0">
                        <a:solidFill>
                          <a:schemeClr val="tx1"/>
                        </a:solidFill>
                        <a:effectLst/>
                        <a:latin typeface="+mn-lt"/>
                        <a:ea typeface="Times New Roman"/>
                        <a:cs typeface="Times New Roman"/>
                      </a:endParaRPr>
                    </a:p>
                  </a:txBody>
                  <a:tcPr marL="42523" marR="4252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pPr>
                      <a:r>
                        <a:rPr lang="en-US" sz="800" dirty="0" err="1">
                          <a:solidFill>
                            <a:schemeClr val="tx1"/>
                          </a:solidFill>
                          <a:effectLst/>
                          <a:latin typeface="+mn-lt"/>
                          <a:ea typeface="Times New Roman"/>
                          <a:cs typeface="Times New Roman"/>
                        </a:rPr>
                        <a:t>Persentase</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Kedatangan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dan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Keberangkatan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Kereta</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Api</a:t>
                      </a:r>
                      <a:r>
                        <a:rPr lang="en-US" sz="800" dirty="0">
                          <a:solidFill>
                            <a:schemeClr val="tx1"/>
                          </a:solidFill>
                          <a:effectLst/>
                          <a:latin typeface="+mn-lt"/>
                          <a:ea typeface="Times New Roman"/>
                          <a:cs typeface="Times New Roman"/>
                        </a:rPr>
                        <a:t> Sulawesi Selatan </a:t>
                      </a:r>
                      <a:r>
                        <a:rPr lang="en-US" sz="800" dirty="0" err="1">
                          <a:solidFill>
                            <a:schemeClr val="tx1"/>
                          </a:solidFill>
                          <a:effectLst/>
                          <a:latin typeface="+mn-lt"/>
                          <a:ea typeface="Times New Roman"/>
                          <a:cs typeface="Times New Roman"/>
                        </a:rPr>
                        <a:t>Tepat</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Waktu</a:t>
                      </a:r>
                      <a:endParaRPr lang="en-US" sz="800" dirty="0">
                        <a:solidFill>
                          <a:schemeClr val="tx1"/>
                        </a:solidFill>
                        <a:effectLst/>
                        <a:latin typeface="Calibri"/>
                        <a:ea typeface="Times New Roman"/>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just" defTabSz="710397" rtl="0" eaLnBrk="1" fontAlgn="auto" latinLnBrk="0" hangingPunct="1">
                        <a:lnSpc>
                          <a:spcPct val="115000"/>
                        </a:lnSpc>
                        <a:spcBef>
                          <a:spcPts val="0"/>
                        </a:spcBef>
                        <a:spcAft>
                          <a:spcPts val="0"/>
                        </a:spcAft>
                        <a:buClrTx/>
                        <a:buSzTx/>
                        <a:buFontTx/>
                        <a:buNone/>
                        <a:tabLst/>
                        <a:defRPr/>
                      </a:pPr>
                      <a:r>
                        <a:rPr lang="en-US" sz="800" dirty="0" err="1">
                          <a:solidFill>
                            <a:schemeClr val="tx1"/>
                          </a:solidFill>
                          <a:effectLst/>
                          <a:latin typeface="+mn-lt"/>
                          <a:ea typeface="Times New Roman"/>
                          <a:cs typeface="Times New Roman"/>
                        </a:rPr>
                        <a:t>Perbandingan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antara</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jumlah</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realisasi</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kedatangan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dan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keberangkatan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Kereta</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Api</a:t>
                      </a:r>
                      <a:r>
                        <a:rPr lang="en-US" sz="800" dirty="0">
                          <a:solidFill>
                            <a:schemeClr val="tx1"/>
                          </a:solidFill>
                          <a:effectLst/>
                          <a:latin typeface="+mn-lt"/>
                          <a:ea typeface="Times New Roman"/>
                          <a:cs typeface="Times New Roman"/>
                        </a:rPr>
                        <a:t> Sulawesi Selatan </a:t>
                      </a:r>
                      <a:r>
                        <a:rPr lang="en-US" sz="800" dirty="0" err="1">
                          <a:solidFill>
                            <a:schemeClr val="tx1"/>
                          </a:solidFill>
                          <a:effectLst/>
                          <a:latin typeface="+mn-lt"/>
                          <a:ea typeface="Times New Roman"/>
                          <a:cs typeface="Times New Roman"/>
                        </a:rPr>
                        <a:t>Tepat</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Waktu</a:t>
                      </a:r>
                      <a:r>
                        <a:rPr lang="en-US" sz="800" baseline="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dan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jumlah</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keseluruhan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kedatangan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dan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keberangkatan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Kereta</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Api</a:t>
                      </a:r>
                      <a:r>
                        <a:rPr lang="en-US" sz="800" dirty="0">
                          <a:solidFill>
                            <a:schemeClr val="tx1"/>
                          </a:solidFill>
                          <a:effectLst/>
                          <a:latin typeface="+mn-lt"/>
                          <a:ea typeface="Times New Roman"/>
                          <a:cs typeface="Times New Roman"/>
                        </a:rPr>
                        <a:t> Sulawesi Selatan</a:t>
                      </a:r>
                    </a:p>
                    <a:p>
                      <a:pPr marL="0" marR="0" indent="0" algn="just" defTabSz="710397" rtl="0" eaLnBrk="1" fontAlgn="auto" latinLnBrk="0" hangingPunct="1">
                        <a:lnSpc>
                          <a:spcPct val="115000"/>
                        </a:lnSpc>
                        <a:spcBef>
                          <a:spcPts val="0"/>
                        </a:spcBef>
                        <a:spcAft>
                          <a:spcPts val="0"/>
                        </a:spcAft>
                        <a:buClrTx/>
                        <a:buSzTx/>
                        <a:buFontTx/>
                        <a:buNone/>
                        <a:tabLst/>
                        <a:defRPr/>
                      </a:pPr>
                      <a:endParaRPr lang="en-US" sz="800" dirty="0">
                        <a:solidFill>
                          <a:schemeClr val="tx1"/>
                        </a:solidFill>
                        <a:effectLst/>
                        <a:latin typeface="+mn-lt"/>
                        <a:ea typeface="Times New Roman"/>
                        <a:cs typeface="Times New Roman"/>
                      </a:endParaRPr>
                    </a:p>
                    <a:p>
                      <a:pPr marL="0" marR="0" indent="0" algn="just" defTabSz="710397" rtl="0" eaLnBrk="1" fontAlgn="auto" latinLnBrk="0" hangingPunct="1">
                        <a:lnSpc>
                          <a:spcPct val="115000"/>
                        </a:lnSpc>
                        <a:spcBef>
                          <a:spcPts val="0"/>
                        </a:spcBef>
                        <a:spcAft>
                          <a:spcPts val="0"/>
                        </a:spcAft>
                        <a:buClrTx/>
                        <a:buSzTx/>
                        <a:buFontTx/>
                        <a:buNone/>
                        <a:tabLst/>
                        <a:defRPr/>
                      </a:pPr>
                      <a:endParaRPr lang="en-US" sz="800" dirty="0">
                        <a:solidFill>
                          <a:schemeClr val="tx1"/>
                        </a:solidFill>
                        <a:effectLst/>
                        <a:latin typeface="+mn-lt"/>
                        <a:ea typeface="Times New Roman"/>
                        <a:cs typeface="Times New Roman"/>
                      </a:endParaRPr>
                    </a:p>
                    <a:p>
                      <a:pPr marL="0" marR="0" indent="0" algn="just" defTabSz="710397" rtl="0" eaLnBrk="1" fontAlgn="auto" latinLnBrk="0" hangingPunct="1">
                        <a:lnSpc>
                          <a:spcPct val="115000"/>
                        </a:lnSpc>
                        <a:spcBef>
                          <a:spcPts val="0"/>
                        </a:spcBef>
                        <a:spcAft>
                          <a:spcPts val="0"/>
                        </a:spcAft>
                        <a:buClrTx/>
                        <a:buSzTx/>
                        <a:buFontTx/>
                        <a:buNone/>
                        <a:tabLst/>
                        <a:defRPr/>
                      </a:pPr>
                      <a:endParaRPr lang="en-US" sz="800" dirty="0">
                        <a:solidFill>
                          <a:schemeClr val="tx1"/>
                        </a:solidFill>
                        <a:effectLst/>
                        <a:latin typeface="+mn-lt"/>
                        <a:ea typeface="Times New Roman"/>
                        <a:cs typeface="Times New Roman"/>
                      </a:endParaRPr>
                    </a:p>
                    <a:p>
                      <a:pPr marL="0" marR="0" indent="0" algn="just" defTabSz="710397" rtl="0" eaLnBrk="1" fontAlgn="auto" latinLnBrk="0" hangingPunct="1">
                        <a:lnSpc>
                          <a:spcPct val="115000"/>
                        </a:lnSpc>
                        <a:spcBef>
                          <a:spcPts val="0"/>
                        </a:spcBef>
                        <a:spcAft>
                          <a:spcPts val="0"/>
                        </a:spcAft>
                        <a:buClrTx/>
                        <a:buSzTx/>
                        <a:buFontTx/>
                        <a:buNone/>
                        <a:tabLst/>
                        <a:defRPr/>
                      </a:pPr>
                      <a:endParaRPr lang="en-US" sz="800" dirty="0">
                        <a:solidFill>
                          <a:schemeClr val="tx1"/>
                        </a:solidFill>
                        <a:effectLst/>
                        <a:latin typeface="+mn-lt"/>
                        <a:ea typeface="Times New Roman"/>
                        <a:cs typeface="Times New Roman"/>
                      </a:endParaRPr>
                    </a:p>
                    <a:p>
                      <a:pPr marL="0" marR="0" indent="0" algn="just" defTabSz="710397" rtl="0" eaLnBrk="1" fontAlgn="auto" latinLnBrk="0" hangingPunct="1">
                        <a:lnSpc>
                          <a:spcPct val="115000"/>
                        </a:lnSpc>
                        <a:spcBef>
                          <a:spcPts val="0"/>
                        </a:spcBef>
                        <a:spcAft>
                          <a:spcPts val="0"/>
                        </a:spcAft>
                        <a:buClrTx/>
                        <a:buSzTx/>
                        <a:buFontTx/>
                        <a:buNone/>
                        <a:tabLst/>
                        <a:defRPr/>
                      </a:pPr>
                      <a:endParaRPr lang="en-US" sz="800" dirty="0">
                        <a:solidFill>
                          <a:schemeClr val="tx1"/>
                        </a:solidFill>
                        <a:effectLst/>
                        <a:latin typeface="+mn-lt"/>
                        <a:ea typeface="Times New Roman"/>
                        <a:cs typeface="Times New Roman"/>
                      </a:endParaRPr>
                    </a:p>
                    <a:p>
                      <a:pPr marL="0" marR="0" indent="0" algn="just" defTabSz="710397" rtl="0" eaLnBrk="1" fontAlgn="auto" latinLnBrk="0" hangingPunct="1">
                        <a:lnSpc>
                          <a:spcPct val="115000"/>
                        </a:lnSpc>
                        <a:spcBef>
                          <a:spcPts val="0"/>
                        </a:spcBef>
                        <a:spcAft>
                          <a:spcPts val="0"/>
                        </a:spcAft>
                        <a:buClrTx/>
                        <a:buSzTx/>
                        <a:buFontTx/>
                        <a:buNone/>
                        <a:tabLst/>
                        <a:defRPr/>
                      </a:pPr>
                      <a:endParaRPr lang="en-US" sz="800" dirty="0">
                        <a:solidFill>
                          <a:schemeClr val="tx1"/>
                        </a:solidFill>
                        <a:effectLst/>
                        <a:latin typeface="+mn-lt"/>
                        <a:ea typeface="Times New Roman"/>
                        <a:cs typeface="Times New Roman"/>
                      </a:endParaRPr>
                    </a:p>
                    <a:p>
                      <a:pPr algn="just">
                        <a:lnSpc>
                          <a:spcPct val="115000"/>
                        </a:lnSpc>
                        <a:spcAft>
                          <a:spcPts val="0"/>
                        </a:spcAft>
                      </a:pPr>
                      <a:endParaRPr lang="en-US" sz="800" dirty="0">
                        <a:solidFill>
                          <a:schemeClr val="tx1"/>
                        </a:solidFill>
                        <a:effectLst/>
                        <a:latin typeface="+mn-lt"/>
                        <a:ea typeface="Times New Roman"/>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24000">
                <a:tc>
                  <a:txBody>
                    <a:bodyPr/>
                    <a:lstStyle/>
                    <a:p>
                      <a:pPr algn="ctr">
                        <a:lnSpc>
                          <a:spcPct val="115000"/>
                        </a:lnSpc>
                        <a:spcAft>
                          <a:spcPts val="0"/>
                        </a:spcAft>
                        <a:tabLst>
                          <a:tab pos="4229100" algn="l"/>
                          <a:tab pos="4457700" algn="l"/>
                        </a:tabLst>
                      </a:pPr>
                      <a:r>
                        <a:rPr lang="en-US" sz="800" dirty="0">
                          <a:solidFill>
                            <a:schemeClr val="tx1"/>
                          </a:solidFill>
                          <a:effectLst/>
                          <a:latin typeface="Calibri"/>
                          <a:ea typeface="Calibri"/>
                          <a:cs typeface="Times New Roman"/>
                        </a:rPr>
                        <a:t>4</a:t>
                      </a: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just" defTabSz="710397" rtl="0" eaLnBrk="1" fontAlgn="auto" latinLnBrk="0" hangingPunct="1">
                        <a:lnSpc>
                          <a:spcPct val="107000"/>
                        </a:lnSpc>
                        <a:spcBef>
                          <a:spcPts val="0"/>
                        </a:spcBef>
                        <a:spcAft>
                          <a:spcPts val="0"/>
                        </a:spcAft>
                        <a:buClrTx/>
                        <a:buSzTx/>
                        <a:buFontTx/>
                        <a:buNone/>
                        <a:tabLst/>
                        <a:defRPr/>
                      </a:pPr>
                      <a:r>
                        <a:rPr lang="sv-SE" sz="800" dirty="0">
                          <a:solidFill>
                            <a:schemeClr val="tx1"/>
                          </a:solidFill>
                          <a:effectLst/>
                          <a:latin typeface="+mn-lt"/>
                          <a:ea typeface="Calibri"/>
                          <a:cs typeface="Times New Roman"/>
                        </a:rPr>
                        <a:t>Meningkatnya KESELAMATAN transportasi kereta api di wilayah </a:t>
                      </a:r>
                      <a:r>
                        <a:rPr lang="en-US" sz="800" dirty="0" err="1">
                          <a:solidFill>
                            <a:schemeClr val="tx1"/>
                          </a:solidFill>
                          <a:effectLst/>
                          <a:latin typeface="+mn-lt"/>
                          <a:ea typeface="Calibri"/>
                          <a:cs typeface="Times New Roman"/>
                        </a:rPr>
                        <a:t>Balai</a:t>
                      </a:r>
                      <a:r>
                        <a:rPr lang="en-US" sz="800" dirty="0">
                          <a:solidFill>
                            <a:schemeClr val="tx1"/>
                          </a:solidFill>
                          <a:effectLst/>
                          <a:latin typeface="+mn-lt"/>
                          <a:ea typeface="Calibri"/>
                          <a:cs typeface="Times New Roman"/>
                        </a:rPr>
                        <a:t> </a:t>
                      </a:r>
                      <a:r>
                        <a:rPr lang="en-US" sz="800" dirty="0" err="1">
                          <a:solidFill>
                            <a:schemeClr val="tx1"/>
                          </a:solidFill>
                          <a:effectLst/>
                          <a:latin typeface="+mn-lt"/>
                          <a:ea typeface="Calibri"/>
                          <a:cs typeface="Times New Roman"/>
                        </a:rPr>
                        <a:t>Pengelola</a:t>
                      </a:r>
                      <a:r>
                        <a:rPr lang="en-US" sz="800" dirty="0">
                          <a:solidFill>
                            <a:schemeClr val="tx1"/>
                          </a:solidFill>
                          <a:effectLst/>
                          <a:latin typeface="+mn-lt"/>
                          <a:ea typeface="Calibri"/>
                          <a:cs typeface="Times New Roman"/>
                        </a:rPr>
                        <a:t> </a:t>
                      </a:r>
                      <a:r>
                        <a:rPr lang="en-US" sz="800" dirty="0" err="1">
                          <a:solidFill>
                            <a:schemeClr val="tx1"/>
                          </a:solidFill>
                          <a:effectLst/>
                          <a:latin typeface="+mn-lt"/>
                          <a:ea typeface="Calibri"/>
                          <a:cs typeface="Times New Roman"/>
                        </a:rPr>
                        <a:t>Kereta</a:t>
                      </a:r>
                      <a:r>
                        <a:rPr lang="en-US" sz="800" dirty="0">
                          <a:solidFill>
                            <a:schemeClr val="tx1"/>
                          </a:solidFill>
                          <a:effectLst/>
                          <a:latin typeface="+mn-lt"/>
                          <a:ea typeface="Calibri"/>
                          <a:cs typeface="Times New Roman"/>
                        </a:rPr>
                        <a:t> </a:t>
                      </a:r>
                      <a:r>
                        <a:rPr lang="en-US" sz="800" dirty="0" err="1">
                          <a:solidFill>
                            <a:schemeClr val="tx1"/>
                          </a:solidFill>
                          <a:effectLst/>
                          <a:latin typeface="+mn-lt"/>
                          <a:ea typeface="Calibri"/>
                          <a:cs typeface="Times New Roman"/>
                        </a:rPr>
                        <a:t>Api</a:t>
                      </a:r>
                      <a:r>
                        <a:rPr lang="en-US" sz="800" dirty="0">
                          <a:solidFill>
                            <a:schemeClr val="tx1"/>
                          </a:solidFill>
                          <a:effectLst/>
                          <a:latin typeface="+mn-lt"/>
                          <a:ea typeface="Calibri"/>
                          <a:cs typeface="Times New Roman"/>
                        </a:rPr>
                        <a:t> Sulawesi Selatan</a:t>
                      </a:r>
                      <a:endParaRPr lang="en-US" sz="800" dirty="0">
                        <a:solidFill>
                          <a:schemeClr val="tx1"/>
                        </a:solidFill>
                        <a:effectLst/>
                        <a:latin typeface="+mn-lt"/>
                        <a:ea typeface="Times New Roman"/>
                        <a:cs typeface="Times New Roman"/>
                      </a:endParaRPr>
                    </a:p>
                  </a:txBody>
                  <a:tcPr marL="42523" marR="4252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710397" rtl="0" eaLnBrk="1" fontAlgn="auto" latinLnBrk="0" hangingPunct="1">
                        <a:lnSpc>
                          <a:spcPct val="107000"/>
                        </a:lnSpc>
                        <a:spcBef>
                          <a:spcPts val="0"/>
                        </a:spcBef>
                        <a:spcAft>
                          <a:spcPts val="0"/>
                        </a:spcAft>
                        <a:buClrTx/>
                        <a:buSzTx/>
                        <a:buFontTx/>
                        <a:buNone/>
                        <a:tabLst/>
                        <a:defRPr/>
                      </a:pPr>
                      <a:r>
                        <a:rPr lang="en-US" sz="800" dirty="0" err="1">
                          <a:solidFill>
                            <a:schemeClr val="tx1"/>
                          </a:solidFill>
                          <a:effectLst/>
                          <a:latin typeface="+mn-lt"/>
                          <a:ea typeface="Times New Roman"/>
                          <a:cs typeface="Times New Roman"/>
                        </a:rPr>
                        <a:t>Persentase</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penurunan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kecelakaan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kereta</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api</a:t>
                      </a:r>
                      <a:r>
                        <a:rPr lang="en-US" sz="800" dirty="0">
                          <a:solidFill>
                            <a:schemeClr val="tx1"/>
                          </a:solidFill>
                          <a:effectLst/>
                          <a:latin typeface="+mn-lt"/>
                          <a:ea typeface="Times New Roman"/>
                          <a:cs typeface="Times New Roman"/>
                        </a:rPr>
                        <a:t>  di </a:t>
                      </a:r>
                      <a:r>
                        <a:rPr lang="en-US" sz="800" dirty="0" err="1">
                          <a:solidFill>
                            <a:schemeClr val="tx1"/>
                          </a:solidFill>
                          <a:effectLst/>
                          <a:latin typeface="+mn-lt"/>
                          <a:ea typeface="Times New Roman"/>
                          <a:cs typeface="Times New Roman"/>
                        </a:rPr>
                        <a:t>wilayah</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kerja</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Calibri"/>
                          <a:cs typeface="Times New Roman"/>
                        </a:rPr>
                        <a:t>Balai</a:t>
                      </a:r>
                      <a:r>
                        <a:rPr lang="en-US" sz="800" dirty="0">
                          <a:solidFill>
                            <a:schemeClr val="tx1"/>
                          </a:solidFill>
                          <a:effectLst/>
                          <a:latin typeface="+mn-lt"/>
                          <a:ea typeface="Calibri"/>
                          <a:cs typeface="Times New Roman"/>
                        </a:rPr>
                        <a:t> </a:t>
                      </a:r>
                      <a:r>
                        <a:rPr lang="en-US" sz="800" dirty="0" err="1">
                          <a:solidFill>
                            <a:schemeClr val="tx1"/>
                          </a:solidFill>
                          <a:effectLst/>
                          <a:latin typeface="+mn-lt"/>
                          <a:ea typeface="Calibri"/>
                          <a:cs typeface="Times New Roman"/>
                        </a:rPr>
                        <a:t>Pengelola</a:t>
                      </a:r>
                      <a:r>
                        <a:rPr lang="en-US" sz="800" dirty="0">
                          <a:solidFill>
                            <a:schemeClr val="tx1"/>
                          </a:solidFill>
                          <a:effectLst/>
                          <a:latin typeface="+mn-lt"/>
                          <a:ea typeface="Calibri"/>
                          <a:cs typeface="Times New Roman"/>
                        </a:rPr>
                        <a:t> </a:t>
                      </a:r>
                      <a:r>
                        <a:rPr lang="en-US" sz="800" dirty="0" err="1">
                          <a:solidFill>
                            <a:schemeClr val="tx1"/>
                          </a:solidFill>
                          <a:effectLst/>
                          <a:latin typeface="+mn-lt"/>
                          <a:ea typeface="Calibri"/>
                          <a:cs typeface="Times New Roman"/>
                        </a:rPr>
                        <a:t>Kereta</a:t>
                      </a:r>
                      <a:r>
                        <a:rPr lang="en-US" sz="800" dirty="0">
                          <a:solidFill>
                            <a:schemeClr val="tx1"/>
                          </a:solidFill>
                          <a:effectLst/>
                          <a:latin typeface="+mn-lt"/>
                          <a:ea typeface="Calibri"/>
                          <a:cs typeface="Times New Roman"/>
                        </a:rPr>
                        <a:t> </a:t>
                      </a:r>
                      <a:r>
                        <a:rPr lang="en-US" sz="800" dirty="0" err="1">
                          <a:solidFill>
                            <a:schemeClr val="tx1"/>
                          </a:solidFill>
                          <a:effectLst/>
                          <a:latin typeface="+mn-lt"/>
                          <a:ea typeface="Calibri"/>
                          <a:cs typeface="Times New Roman"/>
                        </a:rPr>
                        <a:t>Api</a:t>
                      </a:r>
                      <a:r>
                        <a:rPr lang="en-US" sz="800" dirty="0">
                          <a:solidFill>
                            <a:schemeClr val="tx1"/>
                          </a:solidFill>
                          <a:effectLst/>
                          <a:latin typeface="+mn-lt"/>
                          <a:ea typeface="Calibri"/>
                          <a:cs typeface="Times New Roman"/>
                        </a:rPr>
                        <a:t> Sulawesi Selatan</a:t>
                      </a:r>
                      <a:endParaRPr lang="en-US" sz="800" dirty="0">
                        <a:solidFill>
                          <a:schemeClr val="tx1"/>
                        </a:solidFill>
                        <a:effectLst/>
                        <a:latin typeface="+mn-lt"/>
                        <a:ea typeface="Times New Roman"/>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just" defTabSz="710397" rtl="0" eaLnBrk="1" fontAlgn="auto" latinLnBrk="0" hangingPunct="1">
                        <a:lnSpc>
                          <a:spcPct val="115000"/>
                        </a:lnSpc>
                        <a:spcBef>
                          <a:spcPts val="0"/>
                        </a:spcBef>
                        <a:spcAft>
                          <a:spcPts val="0"/>
                        </a:spcAft>
                        <a:buClrTx/>
                        <a:buSzTx/>
                        <a:buFontTx/>
                        <a:buNone/>
                        <a:tabLst/>
                        <a:defRPr/>
                      </a:pPr>
                      <a:r>
                        <a:rPr lang="en-US" sz="800" dirty="0" err="1">
                          <a:solidFill>
                            <a:schemeClr val="tx1"/>
                          </a:solidFill>
                          <a:effectLst/>
                          <a:latin typeface="+mn-lt"/>
                          <a:ea typeface="Times New Roman"/>
                          <a:cs typeface="Times New Roman"/>
                        </a:rPr>
                        <a:t>Perbandingan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antara</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selisih</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kejadian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kecelakaan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tahun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berjalan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dan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kejadian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kecelakaan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tahun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sebelumnya</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dengan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kejadian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kecelakaan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tahun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sebelumnya</a:t>
                      </a:r>
                      <a:r>
                        <a:rPr lang="en-US" sz="800" dirty="0">
                          <a:solidFill>
                            <a:schemeClr val="tx1"/>
                          </a:solidFill>
                          <a:effectLst/>
                          <a:latin typeface="+mn-lt"/>
                          <a:ea typeface="Times New Roman"/>
                          <a:cs typeface="Times New Roman"/>
                        </a:rPr>
                        <a:t> di Wilayah </a:t>
                      </a:r>
                      <a:r>
                        <a:rPr lang="en-US" sz="800" dirty="0" err="1">
                          <a:solidFill>
                            <a:schemeClr val="tx1"/>
                          </a:solidFill>
                          <a:effectLst/>
                          <a:latin typeface="+mn-lt"/>
                          <a:ea typeface="Calibri"/>
                          <a:cs typeface="Times New Roman"/>
                        </a:rPr>
                        <a:t>Balai</a:t>
                      </a:r>
                      <a:r>
                        <a:rPr lang="en-US" sz="800" dirty="0">
                          <a:solidFill>
                            <a:schemeClr val="tx1"/>
                          </a:solidFill>
                          <a:effectLst/>
                          <a:latin typeface="+mn-lt"/>
                          <a:ea typeface="Calibri"/>
                          <a:cs typeface="Times New Roman"/>
                        </a:rPr>
                        <a:t> </a:t>
                      </a:r>
                      <a:r>
                        <a:rPr lang="en-US" sz="800" dirty="0" err="1">
                          <a:solidFill>
                            <a:schemeClr val="tx1"/>
                          </a:solidFill>
                          <a:effectLst/>
                          <a:latin typeface="+mn-lt"/>
                          <a:ea typeface="Calibri"/>
                          <a:cs typeface="Times New Roman"/>
                        </a:rPr>
                        <a:t>Pengelola</a:t>
                      </a:r>
                      <a:r>
                        <a:rPr lang="en-US" sz="800" dirty="0">
                          <a:solidFill>
                            <a:schemeClr val="tx1"/>
                          </a:solidFill>
                          <a:effectLst/>
                          <a:latin typeface="+mn-lt"/>
                          <a:ea typeface="Calibri"/>
                          <a:cs typeface="Times New Roman"/>
                        </a:rPr>
                        <a:t> </a:t>
                      </a:r>
                      <a:r>
                        <a:rPr lang="en-US" sz="800" dirty="0" err="1">
                          <a:solidFill>
                            <a:schemeClr val="tx1"/>
                          </a:solidFill>
                          <a:effectLst/>
                          <a:latin typeface="+mn-lt"/>
                          <a:ea typeface="Calibri"/>
                          <a:cs typeface="Times New Roman"/>
                        </a:rPr>
                        <a:t>Kereta</a:t>
                      </a:r>
                      <a:r>
                        <a:rPr lang="en-US" sz="800" dirty="0">
                          <a:solidFill>
                            <a:schemeClr val="tx1"/>
                          </a:solidFill>
                          <a:effectLst/>
                          <a:latin typeface="+mn-lt"/>
                          <a:ea typeface="Calibri"/>
                          <a:cs typeface="Times New Roman"/>
                        </a:rPr>
                        <a:t> </a:t>
                      </a:r>
                      <a:r>
                        <a:rPr lang="en-US" sz="800" dirty="0" err="1">
                          <a:solidFill>
                            <a:schemeClr val="tx1"/>
                          </a:solidFill>
                          <a:effectLst/>
                          <a:latin typeface="+mn-lt"/>
                          <a:ea typeface="Calibri"/>
                          <a:cs typeface="Times New Roman"/>
                        </a:rPr>
                        <a:t>Api</a:t>
                      </a:r>
                      <a:r>
                        <a:rPr lang="en-US" sz="800" dirty="0">
                          <a:solidFill>
                            <a:schemeClr val="tx1"/>
                          </a:solidFill>
                          <a:effectLst/>
                          <a:latin typeface="+mn-lt"/>
                          <a:ea typeface="Calibri"/>
                          <a:cs typeface="Times New Roman"/>
                        </a:rPr>
                        <a:t> Sulawesi Selatan</a:t>
                      </a:r>
                      <a:endParaRPr lang="en-US" sz="800" dirty="0">
                        <a:solidFill>
                          <a:schemeClr val="tx1"/>
                        </a:solidFill>
                        <a:effectLst/>
                        <a:latin typeface="+mn-lt"/>
                        <a:ea typeface="Times New Roman"/>
                        <a:cs typeface="Times New Roman"/>
                      </a:endParaRPr>
                    </a:p>
                    <a:p>
                      <a:pPr algn="just">
                        <a:lnSpc>
                          <a:spcPct val="115000"/>
                        </a:lnSpc>
                        <a:spcAft>
                          <a:spcPts val="0"/>
                        </a:spcAft>
                      </a:pPr>
                      <a:endParaRPr lang="en-US" sz="800" dirty="0">
                        <a:solidFill>
                          <a:schemeClr val="tx1"/>
                        </a:solidFill>
                        <a:effectLst/>
                        <a:latin typeface="+mn-lt"/>
                        <a:ea typeface="Times New Roman"/>
                        <a:cs typeface="Times New Roman"/>
                      </a:endParaRPr>
                    </a:p>
                    <a:p>
                      <a:pPr algn="just">
                        <a:lnSpc>
                          <a:spcPct val="115000"/>
                        </a:lnSpc>
                        <a:spcAft>
                          <a:spcPts val="0"/>
                        </a:spcAft>
                      </a:pPr>
                      <a:endParaRPr lang="en-US" sz="800" dirty="0">
                        <a:solidFill>
                          <a:schemeClr val="tx1"/>
                        </a:solidFill>
                        <a:effectLst/>
                        <a:latin typeface="+mn-lt"/>
                        <a:ea typeface="Times New Roman"/>
                        <a:cs typeface="Times New Roman"/>
                      </a:endParaRPr>
                    </a:p>
                    <a:p>
                      <a:pPr algn="just">
                        <a:lnSpc>
                          <a:spcPct val="115000"/>
                        </a:lnSpc>
                        <a:spcAft>
                          <a:spcPts val="0"/>
                        </a:spcAft>
                      </a:pPr>
                      <a:endParaRPr lang="en-US" sz="800" dirty="0">
                        <a:solidFill>
                          <a:schemeClr val="tx1"/>
                        </a:solidFill>
                        <a:effectLst/>
                        <a:latin typeface="+mn-lt"/>
                        <a:ea typeface="Times New Roman"/>
                        <a:cs typeface="Times New Roman"/>
                      </a:endParaRPr>
                    </a:p>
                    <a:p>
                      <a:pPr algn="just">
                        <a:lnSpc>
                          <a:spcPct val="115000"/>
                        </a:lnSpc>
                        <a:spcAft>
                          <a:spcPts val="0"/>
                        </a:spcAft>
                      </a:pPr>
                      <a:endParaRPr lang="en-US" sz="800" dirty="0">
                        <a:solidFill>
                          <a:schemeClr val="tx1"/>
                        </a:solidFill>
                        <a:effectLst/>
                        <a:latin typeface="+mn-lt"/>
                        <a:ea typeface="Times New Roman"/>
                        <a:cs typeface="Times New Roman"/>
                      </a:endParaRPr>
                    </a:p>
                    <a:p>
                      <a:pPr algn="just">
                        <a:lnSpc>
                          <a:spcPct val="115000"/>
                        </a:lnSpc>
                        <a:spcAft>
                          <a:spcPts val="0"/>
                        </a:spcAft>
                      </a:pPr>
                      <a:endParaRPr lang="en-US" sz="800" dirty="0">
                        <a:solidFill>
                          <a:schemeClr val="tx1"/>
                        </a:solidFill>
                        <a:effectLst/>
                        <a:latin typeface="+mn-lt"/>
                        <a:ea typeface="Times New Roman"/>
                        <a:cs typeface="Times New Roman"/>
                      </a:endParaRPr>
                    </a:p>
                    <a:p>
                      <a:pPr algn="just">
                        <a:lnSpc>
                          <a:spcPct val="115000"/>
                        </a:lnSpc>
                        <a:spcAft>
                          <a:spcPts val="0"/>
                        </a:spcAft>
                      </a:pPr>
                      <a:r>
                        <a:rPr lang="en-US" sz="800" dirty="0" err="1">
                          <a:solidFill>
                            <a:schemeClr val="tx1"/>
                          </a:solidFill>
                          <a:effectLst/>
                          <a:latin typeface="+mn-lt"/>
                          <a:ea typeface="Times New Roman"/>
                          <a:cs typeface="Times New Roman"/>
                        </a:rPr>
                        <a:t>Keterangan</a:t>
                      </a:r>
                      <a:r>
                        <a:rPr lang="en-US" sz="800" dirty="0">
                          <a:solidFill>
                            <a:schemeClr val="tx1"/>
                          </a:solidFill>
                          <a:effectLst/>
                          <a:latin typeface="+mn-lt"/>
                          <a:ea typeface="Times New Roman"/>
                          <a:cs typeface="Times New Roman"/>
                        </a:rPr>
                        <a:t> :</a:t>
                      </a:r>
                    </a:p>
                    <a:p>
                      <a:pPr marL="171450" indent="-171450" algn="just">
                        <a:lnSpc>
                          <a:spcPct val="115000"/>
                        </a:lnSpc>
                        <a:spcAft>
                          <a:spcPts val="0"/>
                        </a:spcAft>
                        <a:buFont typeface="Arial" panose="020B0604020202020204" pitchFamily="34" charset="0"/>
                        <a:buChar char="•"/>
                      </a:pPr>
                      <a:r>
                        <a:rPr lang="en-US" sz="800" dirty="0" err="1">
                          <a:solidFill>
                            <a:schemeClr val="tx1"/>
                          </a:solidFill>
                          <a:effectLst/>
                          <a:latin typeface="+mn-lt"/>
                          <a:ea typeface="Times New Roman"/>
                          <a:cs typeface="Times New Roman"/>
                        </a:rPr>
                        <a:t>Jenis</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kecelakaan</a:t>
                      </a:r>
                      <a:r>
                        <a:rPr lang="en-US" sz="800" dirty="0">
                          <a:solidFill>
                            <a:schemeClr val="tx1"/>
                          </a:solidFill>
                          <a:effectLst/>
                          <a:latin typeface="+mn-lt"/>
                          <a:ea typeface="Times New Roman"/>
                          <a:cs typeface="Times New Roman"/>
                        </a:rPr>
                        <a:t> yang </a:t>
                      </a:r>
                      <a:r>
                        <a:rPr lang="en-US" sz="800" dirty="0" err="1">
                          <a:solidFill>
                            <a:schemeClr val="tx1"/>
                          </a:solidFill>
                          <a:effectLst/>
                          <a:latin typeface="+mn-lt"/>
                          <a:ea typeface="Times New Roman"/>
                          <a:cs typeface="Times New Roman"/>
                        </a:rPr>
                        <a:t>dlakukang</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penghitungan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antara</a:t>
                      </a:r>
                      <a:r>
                        <a:rPr lang="en-US" sz="800" dirty="0">
                          <a:solidFill>
                            <a:schemeClr val="tx1"/>
                          </a:solidFill>
                          <a:effectLst/>
                          <a:latin typeface="+mn-lt"/>
                          <a:ea typeface="Times New Roman"/>
                          <a:cs typeface="Times New Roman"/>
                        </a:rPr>
                        <a:t> lain </a:t>
                      </a:r>
                      <a:r>
                        <a:rPr lang="en-US" sz="800" dirty="0" err="1">
                          <a:solidFill>
                            <a:schemeClr val="tx1"/>
                          </a:solidFill>
                          <a:effectLst/>
                          <a:latin typeface="+mn-lt"/>
                          <a:ea typeface="Times New Roman"/>
                          <a:cs typeface="Times New Roman"/>
                        </a:rPr>
                        <a:t>tabrakan</a:t>
                      </a:r>
                      <a:r>
                        <a:rPr lang="en-US" sz="800" dirty="0">
                          <a:solidFill>
                            <a:schemeClr val="tx1"/>
                          </a:solidFill>
                          <a:effectLst/>
                          <a:latin typeface="+mn-lt"/>
                          <a:ea typeface="Times New Roman"/>
                          <a:cs typeface="Times New Roman"/>
                        </a:rPr>
                        <a:t> KA </a:t>
                      </a:r>
                      <a:r>
                        <a:rPr lang="en-US" sz="800" dirty="0" err="1">
                          <a:solidFill>
                            <a:schemeClr val="tx1"/>
                          </a:solidFill>
                          <a:effectLst/>
                          <a:latin typeface="+mn-lt"/>
                          <a:ea typeface="Times New Roman"/>
                          <a:cs typeface="Times New Roman"/>
                        </a:rPr>
                        <a:t>dengan</a:t>
                      </a:r>
                      <a:r>
                        <a:rPr lang="en-US" sz="800" dirty="0">
                          <a:solidFill>
                            <a:schemeClr val="tx1"/>
                          </a:solidFill>
                          <a:effectLst/>
                          <a:latin typeface="+mn-lt"/>
                          <a:ea typeface="Times New Roman"/>
                          <a:cs typeface="Times New Roman"/>
                        </a:rPr>
                        <a:t> KA, </a:t>
                      </a:r>
                      <a:r>
                        <a:rPr lang="en-US" sz="800" dirty="0" err="1">
                          <a:solidFill>
                            <a:schemeClr val="tx1"/>
                          </a:solidFill>
                          <a:effectLst/>
                          <a:latin typeface="+mn-lt"/>
                          <a:ea typeface="Times New Roman"/>
                          <a:cs typeface="Times New Roman"/>
                        </a:rPr>
                        <a:t>Anjlokan</a:t>
                      </a:r>
                      <a:r>
                        <a:rPr lang="en-US" sz="800" dirty="0">
                          <a:solidFill>
                            <a:schemeClr val="tx1"/>
                          </a:solidFill>
                          <a:effectLst/>
                          <a:latin typeface="+mn-lt"/>
                          <a:ea typeface="Times New Roman"/>
                          <a:cs typeface="Times New Roman"/>
                        </a:rPr>
                        <a:t>,</a:t>
                      </a:r>
                      <a:r>
                        <a:rPr lang="en-US" sz="800" baseline="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Terguling</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Terbakar</a:t>
                      </a:r>
                      <a:endParaRPr lang="en-US" sz="800" dirty="0">
                        <a:solidFill>
                          <a:schemeClr val="tx1"/>
                        </a:solidFill>
                        <a:effectLst/>
                        <a:latin typeface="+mn-lt"/>
                        <a:ea typeface="Times New Roman"/>
                        <a:cs typeface="Times New Roman"/>
                      </a:endParaRPr>
                    </a:p>
                    <a:p>
                      <a:pPr marL="171450" indent="-171450" algn="just">
                        <a:lnSpc>
                          <a:spcPct val="115000"/>
                        </a:lnSpc>
                        <a:spcAft>
                          <a:spcPts val="0"/>
                        </a:spcAft>
                        <a:buFont typeface="Arial" panose="020B0604020202020204" pitchFamily="34" charset="0"/>
                        <a:buChar char="•"/>
                      </a:pPr>
                      <a:r>
                        <a:rPr lang="en-US" sz="800" dirty="0">
                          <a:solidFill>
                            <a:schemeClr val="tx1"/>
                          </a:solidFill>
                          <a:effectLst/>
                          <a:latin typeface="+mn-lt"/>
                          <a:ea typeface="Times New Roman"/>
                          <a:cs typeface="Times New Roman"/>
                        </a:rPr>
                        <a:t>Jika </a:t>
                      </a:r>
                      <a:r>
                        <a:rPr lang="en-US" sz="800" dirty="0" err="1">
                          <a:solidFill>
                            <a:schemeClr val="tx1"/>
                          </a:solidFill>
                          <a:effectLst/>
                          <a:latin typeface="+mn-lt"/>
                          <a:ea typeface="Times New Roman"/>
                          <a:cs typeface="Times New Roman"/>
                        </a:rPr>
                        <a:t>tahun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sebelumnya</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tidak</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terjadi</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kecelakaan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maka</a:t>
                      </a:r>
                      <a:r>
                        <a:rPr lang="en-US" sz="800" dirty="0">
                          <a:solidFill>
                            <a:schemeClr val="tx1"/>
                          </a:solidFill>
                          <a:effectLst/>
                          <a:latin typeface="+mn-lt"/>
                          <a:ea typeface="Times New Roman"/>
                          <a:cs typeface="Times New Roman"/>
                        </a:rPr>
                        <a:t> target 2021 </a:t>
                      </a:r>
                      <a:r>
                        <a:rPr lang="en-US" sz="800" dirty="0" err="1">
                          <a:solidFill>
                            <a:schemeClr val="tx1"/>
                          </a:solidFill>
                          <a:effectLst/>
                          <a:latin typeface="+mn-lt"/>
                          <a:ea typeface="Times New Roman"/>
                          <a:cs typeface="Times New Roman"/>
                        </a:rPr>
                        <a:t>adalah</a:t>
                      </a:r>
                      <a:r>
                        <a:rPr lang="en-US" sz="800" dirty="0">
                          <a:solidFill>
                            <a:schemeClr val="tx1"/>
                          </a:solidFill>
                          <a:effectLst/>
                          <a:latin typeface="+mn-lt"/>
                          <a:ea typeface="Times New Roman"/>
                          <a:cs typeface="Times New Roman"/>
                        </a:rPr>
                        <a:t> 0 </a:t>
                      </a:r>
                      <a:r>
                        <a:rPr lang="en-US" sz="800" dirty="0" err="1">
                          <a:solidFill>
                            <a:schemeClr val="tx1"/>
                          </a:solidFill>
                          <a:effectLst/>
                          <a:latin typeface="+mn-lt"/>
                          <a:ea typeface="Times New Roman"/>
                          <a:cs typeface="Times New Roman"/>
                        </a:rPr>
                        <a:t>kecelakaan</a:t>
                      </a:r>
                      <a:r>
                        <a:rPr lang="en-US" sz="800" dirty="0">
                          <a:solidFill>
                            <a:schemeClr val="tx1"/>
                          </a:solidFill>
                          <a:effectLst/>
                          <a:latin typeface="+mn-lt"/>
                          <a:ea typeface="Times New Roman"/>
                          <a:cs typeface="Times New Roman"/>
                        </a:rPr>
                        <a:t> (100%)</a:t>
                      </a: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grpSp>
        <p:nvGrpSpPr>
          <p:cNvPr id="31" name="Group 30"/>
          <p:cNvGrpSpPr/>
          <p:nvPr/>
        </p:nvGrpSpPr>
        <p:grpSpPr>
          <a:xfrm>
            <a:off x="3224463" y="2083225"/>
            <a:ext cx="3768628" cy="620123"/>
            <a:chOff x="4666279" y="3382408"/>
            <a:chExt cx="6077921" cy="1000115"/>
          </a:xfrm>
        </p:grpSpPr>
        <p:sp>
          <p:nvSpPr>
            <p:cNvPr id="32" name="TextBox 36">
              <a:extLst>
                <a:ext uri="{FF2B5EF4-FFF2-40B4-BE49-F238E27FC236}">
                  <a16:creationId xmlns:a16="http://schemas.microsoft.com/office/drawing/2014/main" id="{00000000-0008-0000-0000-00003D000000}"/>
                </a:ext>
              </a:extLst>
            </p:cNvPr>
            <p:cNvSpPr txBox="1"/>
            <p:nvPr/>
          </p:nvSpPr>
          <p:spPr>
            <a:xfrm>
              <a:off x="10050183" y="3513950"/>
              <a:ext cx="694017" cy="316516"/>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r>
                <a:rPr lang="en-AU" sz="700" dirty="0"/>
                <a:t>100%</a:t>
              </a:r>
            </a:p>
          </p:txBody>
        </p:sp>
        <p:grpSp>
          <p:nvGrpSpPr>
            <p:cNvPr id="34" name="Group 33"/>
            <p:cNvGrpSpPr/>
            <p:nvPr/>
          </p:nvGrpSpPr>
          <p:grpSpPr>
            <a:xfrm>
              <a:off x="4666279" y="3382408"/>
              <a:ext cx="5485977" cy="1000115"/>
              <a:chOff x="4666279" y="3382408"/>
              <a:chExt cx="5485977" cy="1000115"/>
            </a:xfrm>
          </p:grpSpPr>
          <p:sp>
            <p:nvSpPr>
              <p:cNvPr id="35" name="TextBox 31">
                <a:extLst>
                  <a:ext uri="{FF2B5EF4-FFF2-40B4-BE49-F238E27FC236}">
                    <a16:creationId xmlns:a16="http://schemas.microsoft.com/office/drawing/2014/main" id="{00000000-0008-0000-0000-000034000000}"/>
                  </a:ext>
                </a:extLst>
              </p:cNvPr>
              <p:cNvSpPr txBox="1"/>
              <p:nvPr/>
            </p:nvSpPr>
            <p:spPr>
              <a:xfrm>
                <a:off x="4666279" y="3493309"/>
                <a:ext cx="1944000" cy="770141"/>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spcAft>
                    <a:spcPts val="186"/>
                  </a:spcAft>
                </a:pPr>
                <a:r>
                  <a:rPr lang="fi-FI" sz="700" dirty="0">
                    <a:solidFill>
                      <a:schemeClr val="tx1"/>
                    </a:solidFill>
                  </a:rPr>
                  <a:t>Persentase kedatangan dan keberangkatan kereta api ringan sumatera selatan tepat waktu</a:t>
                </a:r>
                <a:endParaRPr lang="en-ID" sz="700" dirty="0">
                  <a:solidFill>
                    <a:schemeClr val="tx1"/>
                  </a:solidFill>
                </a:endParaRPr>
              </a:p>
            </p:txBody>
          </p:sp>
          <p:sp>
            <p:nvSpPr>
              <p:cNvPr id="36" name="TextBox 32">
                <a:extLst>
                  <a:ext uri="{FF2B5EF4-FFF2-40B4-BE49-F238E27FC236}">
                    <a16:creationId xmlns:a16="http://schemas.microsoft.com/office/drawing/2014/main" id="{00000000-0008-0000-0000-000035000000}"/>
                  </a:ext>
                </a:extLst>
              </p:cNvPr>
              <p:cNvSpPr txBox="1"/>
              <p:nvPr/>
            </p:nvSpPr>
            <p:spPr>
              <a:xfrm>
                <a:off x="6920228" y="3382408"/>
                <a:ext cx="2808001" cy="683999"/>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id-ID" sz="700" dirty="0"/>
                  <a:t>Jumlah</a:t>
                </a:r>
                <a:r>
                  <a:rPr lang="en-US" sz="700" dirty="0"/>
                  <a:t> </a:t>
                </a:r>
                <a:r>
                  <a:rPr lang="en-US" sz="700" dirty="0" err="1"/>
                  <a:t>Realisasi</a:t>
                </a:r>
                <a:r>
                  <a:rPr lang="en-US" sz="700" dirty="0"/>
                  <a:t> </a:t>
                </a:r>
                <a:r>
                  <a:rPr lang="en-US" sz="700" dirty="0" err="1"/>
                  <a:t>kedatangan</a:t>
                </a:r>
                <a:r>
                  <a:rPr lang="en-US" sz="700" dirty="0"/>
                  <a:t> dan </a:t>
                </a:r>
                <a:r>
                  <a:rPr lang="en-US" sz="700" dirty="0" err="1"/>
                  <a:t>keberangkatan</a:t>
                </a:r>
                <a:r>
                  <a:rPr lang="en-US" sz="700" dirty="0"/>
                  <a:t> LRT </a:t>
                </a:r>
                <a:r>
                  <a:rPr lang="en-US" sz="700" dirty="0" err="1"/>
                  <a:t>Sumsel</a:t>
                </a:r>
                <a:r>
                  <a:rPr lang="en-US" sz="700" dirty="0"/>
                  <a:t> </a:t>
                </a:r>
                <a:r>
                  <a:rPr lang="en-US" sz="700" dirty="0" err="1"/>
                  <a:t>tepat</a:t>
                </a:r>
                <a:r>
                  <a:rPr lang="en-US" sz="700" dirty="0"/>
                  <a:t> </a:t>
                </a:r>
                <a:r>
                  <a:rPr lang="en-US" sz="700" dirty="0" err="1"/>
                  <a:t>waktu</a:t>
                </a:r>
                <a:endParaRPr lang="en-US" sz="700" dirty="0"/>
              </a:p>
            </p:txBody>
          </p:sp>
          <p:sp>
            <p:nvSpPr>
              <p:cNvPr id="37" name="TextBox 36">
                <a:extLst>
                  <a:ext uri="{FF2B5EF4-FFF2-40B4-BE49-F238E27FC236}">
                    <a16:creationId xmlns:a16="http://schemas.microsoft.com/office/drawing/2014/main" id="{00000000-0008-0000-0000-000037000000}"/>
                  </a:ext>
                </a:extLst>
              </p:cNvPr>
              <p:cNvSpPr txBox="1"/>
              <p:nvPr/>
            </p:nvSpPr>
            <p:spPr>
              <a:xfrm>
                <a:off x="6864115" y="3922151"/>
                <a:ext cx="3120048" cy="460372"/>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id-ID" sz="700" dirty="0"/>
                  <a:t>Jumlah Keseluruhan </a:t>
                </a:r>
                <a:r>
                  <a:rPr lang="fi-FI" sz="700" dirty="0"/>
                  <a:t> kedatangan dan keberangkatan LRT Sumatera Selatan</a:t>
                </a:r>
                <a:endParaRPr lang="en-US" sz="700" dirty="0"/>
              </a:p>
            </p:txBody>
          </p:sp>
          <p:sp>
            <p:nvSpPr>
              <p:cNvPr id="38" name="TextBox 37">
                <a:extLst>
                  <a:ext uri="{FF2B5EF4-FFF2-40B4-BE49-F238E27FC236}">
                    <a16:creationId xmlns:a16="http://schemas.microsoft.com/office/drawing/2014/main" id="{00000000-0008-0000-0000-00003C000000}"/>
                  </a:ext>
                </a:extLst>
              </p:cNvPr>
              <p:cNvSpPr txBox="1"/>
              <p:nvPr/>
            </p:nvSpPr>
            <p:spPr>
              <a:xfrm>
                <a:off x="9818881" y="3534827"/>
                <a:ext cx="333375" cy="28575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AU" sz="700"/>
                  <a:t>X</a:t>
                </a:r>
              </a:p>
            </p:txBody>
          </p:sp>
          <p:sp>
            <p:nvSpPr>
              <p:cNvPr id="40" name="TextBox 37">
                <a:extLst>
                  <a:ext uri="{FF2B5EF4-FFF2-40B4-BE49-F238E27FC236}">
                    <a16:creationId xmlns:a16="http://schemas.microsoft.com/office/drawing/2014/main" id="{00000000-0008-0000-0000-00003C000000}"/>
                  </a:ext>
                </a:extLst>
              </p:cNvPr>
              <p:cNvSpPr txBox="1"/>
              <p:nvPr/>
            </p:nvSpPr>
            <p:spPr>
              <a:xfrm>
                <a:off x="6613948" y="3780658"/>
                <a:ext cx="333375" cy="28575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AU" sz="700" dirty="0"/>
                  <a:t>=</a:t>
                </a:r>
              </a:p>
            </p:txBody>
          </p:sp>
          <p:cxnSp>
            <p:nvCxnSpPr>
              <p:cNvPr id="41" name="Straight Connector 40">
                <a:extLst>
                  <a:ext uri="{FF2B5EF4-FFF2-40B4-BE49-F238E27FC236}">
                    <a16:creationId xmlns:a16="http://schemas.microsoft.com/office/drawing/2014/main" id="{00000000-0008-0000-0000-000036000000}"/>
                  </a:ext>
                </a:extLst>
              </p:cNvPr>
              <p:cNvCxnSpPr/>
              <p:nvPr/>
            </p:nvCxnSpPr>
            <p:spPr>
              <a:xfrm>
                <a:off x="7115596" y="3936436"/>
                <a:ext cx="2635250" cy="0"/>
              </a:xfrm>
              <a:prstGeom prst="line">
                <a:avLst/>
              </a:prstGeom>
            </p:spPr>
            <p:style>
              <a:lnRef idx="2">
                <a:schemeClr val="dk1"/>
              </a:lnRef>
              <a:fillRef idx="0">
                <a:schemeClr val="dk1"/>
              </a:fillRef>
              <a:effectRef idx="1">
                <a:schemeClr val="dk1"/>
              </a:effectRef>
              <a:fontRef idx="minor">
                <a:schemeClr val="tx1"/>
              </a:fontRef>
            </p:style>
          </p:cxnSp>
        </p:grpSp>
      </p:grpSp>
      <p:grpSp>
        <p:nvGrpSpPr>
          <p:cNvPr id="42" name="Group 41"/>
          <p:cNvGrpSpPr/>
          <p:nvPr/>
        </p:nvGrpSpPr>
        <p:grpSpPr>
          <a:xfrm>
            <a:off x="3381954" y="3418914"/>
            <a:ext cx="3453647" cy="657429"/>
            <a:chOff x="5058157" y="3206927"/>
            <a:chExt cx="5569931" cy="1060279"/>
          </a:xfrm>
        </p:grpSpPr>
        <p:sp>
          <p:nvSpPr>
            <p:cNvPr id="43" name="TextBox 36">
              <a:extLst>
                <a:ext uri="{FF2B5EF4-FFF2-40B4-BE49-F238E27FC236}">
                  <a16:creationId xmlns:a16="http://schemas.microsoft.com/office/drawing/2014/main" id="{00000000-0008-0000-0000-00003D000000}"/>
                </a:ext>
              </a:extLst>
            </p:cNvPr>
            <p:cNvSpPr txBox="1"/>
            <p:nvPr/>
          </p:nvSpPr>
          <p:spPr>
            <a:xfrm>
              <a:off x="9934071" y="3557492"/>
              <a:ext cx="694017" cy="316516"/>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r>
                <a:rPr lang="en-AU" sz="700" dirty="0"/>
                <a:t>100%</a:t>
              </a:r>
            </a:p>
          </p:txBody>
        </p:sp>
        <p:grpSp>
          <p:nvGrpSpPr>
            <p:cNvPr id="44" name="Group 43"/>
            <p:cNvGrpSpPr/>
            <p:nvPr/>
          </p:nvGrpSpPr>
          <p:grpSpPr>
            <a:xfrm>
              <a:off x="5058157" y="3206927"/>
              <a:ext cx="5065071" cy="1060279"/>
              <a:chOff x="5058157" y="3206927"/>
              <a:chExt cx="5065071" cy="1060279"/>
            </a:xfrm>
          </p:grpSpPr>
          <p:sp>
            <p:nvSpPr>
              <p:cNvPr id="45" name="TextBox 31">
                <a:extLst>
                  <a:ext uri="{FF2B5EF4-FFF2-40B4-BE49-F238E27FC236}">
                    <a16:creationId xmlns:a16="http://schemas.microsoft.com/office/drawing/2014/main" id="{00000000-0008-0000-0000-000034000000}"/>
                  </a:ext>
                </a:extLst>
              </p:cNvPr>
              <p:cNvSpPr txBox="1"/>
              <p:nvPr/>
            </p:nvSpPr>
            <p:spPr>
              <a:xfrm>
                <a:off x="5058157" y="3232057"/>
                <a:ext cx="1764000" cy="770141"/>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spcAft>
                    <a:spcPts val="186"/>
                  </a:spcAft>
                </a:pPr>
                <a:r>
                  <a:rPr lang="en-ID" sz="700" dirty="0" err="1">
                    <a:solidFill>
                      <a:schemeClr val="tx1"/>
                    </a:solidFill>
                  </a:rPr>
                  <a:t>Persentase</a:t>
                </a:r>
                <a:r>
                  <a:rPr lang="en-ID" sz="700" dirty="0">
                    <a:solidFill>
                      <a:schemeClr val="tx1"/>
                    </a:solidFill>
                  </a:rPr>
                  <a:t> </a:t>
                </a:r>
                <a:r>
                  <a:rPr lang="en-ID" sz="700" dirty="0" err="1">
                    <a:solidFill>
                      <a:schemeClr val="tx1"/>
                    </a:solidFill>
                  </a:rPr>
                  <a:t>penurunan</a:t>
                </a:r>
                <a:r>
                  <a:rPr lang="en-ID" sz="700" dirty="0">
                    <a:solidFill>
                      <a:schemeClr val="tx1"/>
                    </a:solidFill>
                  </a:rPr>
                  <a:t> </a:t>
                </a:r>
                <a:r>
                  <a:rPr lang="en-ID" sz="700" dirty="0" err="1">
                    <a:solidFill>
                      <a:schemeClr val="tx1"/>
                    </a:solidFill>
                  </a:rPr>
                  <a:t>kecelakaan</a:t>
                </a:r>
                <a:r>
                  <a:rPr lang="en-ID" sz="700" dirty="0">
                    <a:solidFill>
                      <a:schemeClr val="tx1"/>
                    </a:solidFill>
                  </a:rPr>
                  <a:t> </a:t>
                </a:r>
                <a:r>
                  <a:rPr lang="en-ID" sz="700" dirty="0" err="1">
                    <a:solidFill>
                      <a:schemeClr val="tx1"/>
                    </a:solidFill>
                  </a:rPr>
                  <a:t>kereta</a:t>
                </a:r>
                <a:r>
                  <a:rPr lang="en-ID" sz="700" dirty="0">
                    <a:solidFill>
                      <a:schemeClr val="tx1"/>
                    </a:solidFill>
                  </a:rPr>
                  <a:t> </a:t>
                </a:r>
                <a:r>
                  <a:rPr lang="en-ID" sz="700" dirty="0" err="1">
                    <a:solidFill>
                      <a:schemeClr val="tx1"/>
                    </a:solidFill>
                  </a:rPr>
                  <a:t>api</a:t>
                </a:r>
                <a:r>
                  <a:rPr lang="en-ID" sz="700" dirty="0">
                    <a:solidFill>
                      <a:schemeClr val="tx1"/>
                    </a:solidFill>
                  </a:rPr>
                  <a:t>  di </a:t>
                </a:r>
                <a:r>
                  <a:rPr lang="en-ID" sz="700" dirty="0" err="1">
                    <a:solidFill>
                      <a:schemeClr val="tx1"/>
                    </a:solidFill>
                  </a:rPr>
                  <a:t>wilayah</a:t>
                </a:r>
                <a:r>
                  <a:rPr lang="en-ID" sz="700" dirty="0">
                    <a:solidFill>
                      <a:schemeClr val="tx1"/>
                    </a:solidFill>
                  </a:rPr>
                  <a:t> </a:t>
                </a:r>
                <a:r>
                  <a:rPr lang="en-ID" sz="700" dirty="0" err="1">
                    <a:solidFill>
                      <a:schemeClr val="tx1"/>
                    </a:solidFill>
                  </a:rPr>
                  <a:t>kerja</a:t>
                </a:r>
                <a:r>
                  <a:rPr lang="en-ID" sz="700" dirty="0">
                    <a:solidFill>
                      <a:schemeClr val="tx1"/>
                    </a:solidFill>
                  </a:rPr>
                  <a:t> </a:t>
                </a:r>
                <a:r>
                  <a:rPr lang="en-US" sz="700" dirty="0" err="1">
                    <a:solidFill>
                      <a:schemeClr val="tx1"/>
                    </a:solidFill>
                    <a:ea typeface="Calibri"/>
                    <a:cs typeface="Times New Roman"/>
                  </a:rPr>
                  <a:t>Balai</a:t>
                </a:r>
                <a:r>
                  <a:rPr lang="en-US" sz="700" dirty="0">
                    <a:solidFill>
                      <a:schemeClr val="tx1"/>
                    </a:solidFill>
                    <a:ea typeface="Calibri"/>
                    <a:cs typeface="Times New Roman"/>
                  </a:rPr>
                  <a:t> </a:t>
                </a:r>
                <a:r>
                  <a:rPr lang="en-US" sz="700" dirty="0" err="1">
                    <a:solidFill>
                      <a:schemeClr val="tx1"/>
                    </a:solidFill>
                    <a:ea typeface="Calibri"/>
                    <a:cs typeface="Times New Roman"/>
                  </a:rPr>
                  <a:t>Pengelola</a:t>
                </a:r>
                <a:r>
                  <a:rPr lang="en-US" sz="700" dirty="0">
                    <a:solidFill>
                      <a:schemeClr val="tx1"/>
                    </a:solidFill>
                    <a:ea typeface="Calibri"/>
                    <a:cs typeface="Times New Roman"/>
                  </a:rPr>
                  <a:t> </a:t>
                </a:r>
                <a:r>
                  <a:rPr lang="en-US" sz="700" dirty="0" err="1">
                    <a:solidFill>
                      <a:schemeClr val="tx1"/>
                    </a:solidFill>
                    <a:ea typeface="Calibri"/>
                    <a:cs typeface="Times New Roman"/>
                  </a:rPr>
                  <a:t>Kereta</a:t>
                </a:r>
                <a:r>
                  <a:rPr lang="en-US" sz="700" dirty="0">
                    <a:solidFill>
                      <a:schemeClr val="tx1"/>
                    </a:solidFill>
                    <a:ea typeface="Calibri"/>
                    <a:cs typeface="Times New Roman"/>
                  </a:rPr>
                  <a:t> </a:t>
                </a:r>
                <a:r>
                  <a:rPr lang="en-US" sz="700" dirty="0" err="1">
                    <a:solidFill>
                      <a:schemeClr val="tx1"/>
                    </a:solidFill>
                    <a:ea typeface="Calibri"/>
                    <a:cs typeface="Times New Roman"/>
                  </a:rPr>
                  <a:t>Api</a:t>
                </a:r>
                <a:r>
                  <a:rPr lang="en-US" sz="700" dirty="0">
                    <a:solidFill>
                      <a:schemeClr val="tx1"/>
                    </a:solidFill>
                    <a:ea typeface="Calibri"/>
                    <a:cs typeface="Times New Roman"/>
                  </a:rPr>
                  <a:t> Sulawesi Selatan</a:t>
                </a:r>
                <a:endParaRPr lang="en-US" sz="700" dirty="0">
                  <a:solidFill>
                    <a:schemeClr val="tx1"/>
                  </a:solidFill>
                  <a:ea typeface="Times New Roman"/>
                  <a:cs typeface="Times New Roman"/>
                </a:endParaRPr>
              </a:p>
              <a:p>
                <a:pPr algn="ctr">
                  <a:spcAft>
                    <a:spcPts val="186"/>
                  </a:spcAft>
                </a:pPr>
                <a:r>
                  <a:rPr lang="en-ID" sz="700" dirty="0">
                    <a:solidFill>
                      <a:schemeClr val="tx1"/>
                    </a:solidFill>
                  </a:rPr>
                  <a:t>	</a:t>
                </a:r>
              </a:p>
            </p:txBody>
          </p:sp>
          <p:sp>
            <p:nvSpPr>
              <p:cNvPr id="46" name="TextBox 32">
                <a:extLst>
                  <a:ext uri="{FF2B5EF4-FFF2-40B4-BE49-F238E27FC236}">
                    <a16:creationId xmlns:a16="http://schemas.microsoft.com/office/drawing/2014/main" id="{00000000-0008-0000-0000-000035000000}"/>
                  </a:ext>
                </a:extLst>
              </p:cNvPr>
              <p:cNvSpPr txBox="1"/>
              <p:nvPr/>
            </p:nvSpPr>
            <p:spPr>
              <a:xfrm>
                <a:off x="7166965" y="3206927"/>
                <a:ext cx="2664000" cy="52387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sz="700" dirty="0" err="1"/>
                  <a:t>Selisih</a:t>
                </a:r>
                <a:r>
                  <a:rPr lang="en-US" sz="700" dirty="0"/>
                  <a:t> </a:t>
                </a:r>
                <a:r>
                  <a:rPr lang="en-US" sz="700" dirty="0" err="1"/>
                  <a:t>kejadian</a:t>
                </a:r>
                <a:r>
                  <a:rPr lang="en-US" sz="700" dirty="0"/>
                  <a:t> </a:t>
                </a:r>
                <a:r>
                  <a:rPr lang="en-US" sz="700" dirty="0" err="1"/>
                  <a:t>kecelakaan</a:t>
                </a:r>
                <a:r>
                  <a:rPr lang="en-US" sz="700" dirty="0"/>
                  <a:t> </a:t>
                </a:r>
                <a:r>
                  <a:rPr lang="en-US" sz="700" dirty="0" err="1"/>
                  <a:t>tahun</a:t>
                </a:r>
                <a:r>
                  <a:rPr lang="en-US" sz="700" dirty="0"/>
                  <a:t> </a:t>
                </a:r>
                <a:r>
                  <a:rPr lang="en-US" sz="700" dirty="0" err="1"/>
                  <a:t>berjalan</a:t>
                </a:r>
                <a:r>
                  <a:rPr lang="en-US" sz="700" dirty="0"/>
                  <a:t> dan </a:t>
                </a:r>
                <a:r>
                  <a:rPr lang="en-US" sz="700" dirty="0" err="1"/>
                  <a:t>kejadian</a:t>
                </a:r>
                <a:r>
                  <a:rPr lang="en-US" sz="700" dirty="0"/>
                  <a:t> </a:t>
                </a:r>
                <a:r>
                  <a:rPr lang="en-US" sz="700" dirty="0" err="1"/>
                  <a:t>kecelakaan</a:t>
                </a:r>
                <a:r>
                  <a:rPr lang="en-US" sz="700" dirty="0"/>
                  <a:t> </a:t>
                </a:r>
                <a:r>
                  <a:rPr lang="en-US" sz="700" dirty="0" err="1"/>
                  <a:t>tahun</a:t>
                </a:r>
                <a:r>
                  <a:rPr lang="en-US" sz="700" dirty="0"/>
                  <a:t> </a:t>
                </a:r>
                <a:r>
                  <a:rPr lang="en-US" sz="700" dirty="0" err="1"/>
                  <a:t>sebelumnya</a:t>
                </a:r>
                <a:endParaRPr lang="id-ID" sz="700" dirty="0"/>
              </a:p>
              <a:p>
                <a:pPr algn="ctr"/>
                <a:endParaRPr lang="en-US" sz="700" dirty="0"/>
              </a:p>
            </p:txBody>
          </p:sp>
          <p:sp>
            <p:nvSpPr>
              <p:cNvPr id="47" name="TextBox 34">
                <a:extLst>
                  <a:ext uri="{FF2B5EF4-FFF2-40B4-BE49-F238E27FC236}">
                    <a16:creationId xmlns:a16="http://schemas.microsoft.com/office/drawing/2014/main" id="{00000000-0008-0000-0000-000037000000}"/>
                  </a:ext>
                </a:extLst>
              </p:cNvPr>
              <p:cNvSpPr txBox="1"/>
              <p:nvPr/>
            </p:nvSpPr>
            <p:spPr>
              <a:xfrm>
                <a:off x="6864115" y="3806833"/>
                <a:ext cx="3120047" cy="460373"/>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sz="700" dirty="0" err="1"/>
                  <a:t>Kejadian</a:t>
                </a:r>
                <a:r>
                  <a:rPr lang="en-US" sz="700" dirty="0"/>
                  <a:t> </a:t>
                </a:r>
                <a:r>
                  <a:rPr lang="en-US" sz="700" dirty="0" err="1"/>
                  <a:t>kecelakaan</a:t>
                </a:r>
                <a:r>
                  <a:rPr lang="en-US" sz="700" dirty="0"/>
                  <a:t> </a:t>
                </a:r>
                <a:r>
                  <a:rPr lang="en-US" sz="700" dirty="0" err="1"/>
                  <a:t>tahun</a:t>
                </a:r>
                <a:r>
                  <a:rPr lang="en-US" sz="700" dirty="0"/>
                  <a:t> </a:t>
                </a:r>
                <a:r>
                  <a:rPr lang="en-US" sz="700" dirty="0" err="1"/>
                  <a:t>sebelumnya</a:t>
                </a:r>
                <a:endParaRPr lang="en-US" sz="700" dirty="0"/>
              </a:p>
            </p:txBody>
          </p:sp>
          <p:sp>
            <p:nvSpPr>
              <p:cNvPr id="48" name="TextBox 35">
                <a:extLst>
                  <a:ext uri="{FF2B5EF4-FFF2-40B4-BE49-F238E27FC236}">
                    <a16:creationId xmlns:a16="http://schemas.microsoft.com/office/drawing/2014/main" id="{00000000-0008-0000-0000-00003C000000}"/>
                  </a:ext>
                </a:extLst>
              </p:cNvPr>
              <p:cNvSpPr txBox="1"/>
              <p:nvPr/>
            </p:nvSpPr>
            <p:spPr>
              <a:xfrm>
                <a:off x="9789853" y="3549341"/>
                <a:ext cx="333375" cy="28575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AU" sz="700" dirty="0"/>
                  <a:t>X</a:t>
                </a:r>
              </a:p>
            </p:txBody>
          </p:sp>
          <p:sp>
            <p:nvSpPr>
              <p:cNvPr id="49" name="TextBox 37">
                <a:extLst>
                  <a:ext uri="{FF2B5EF4-FFF2-40B4-BE49-F238E27FC236}">
                    <a16:creationId xmlns:a16="http://schemas.microsoft.com/office/drawing/2014/main" id="{00000000-0008-0000-0000-00003C000000}"/>
                  </a:ext>
                </a:extLst>
              </p:cNvPr>
              <p:cNvSpPr txBox="1"/>
              <p:nvPr/>
            </p:nvSpPr>
            <p:spPr>
              <a:xfrm>
                <a:off x="6730060" y="3548434"/>
                <a:ext cx="333375" cy="28575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AU" sz="700"/>
                  <a:t>=</a:t>
                </a:r>
              </a:p>
            </p:txBody>
          </p:sp>
          <p:cxnSp>
            <p:nvCxnSpPr>
              <p:cNvPr id="50" name="Straight Connector 49">
                <a:extLst>
                  <a:ext uri="{FF2B5EF4-FFF2-40B4-BE49-F238E27FC236}">
                    <a16:creationId xmlns:a16="http://schemas.microsoft.com/office/drawing/2014/main" id="{00000000-0008-0000-0000-000036000000}"/>
                  </a:ext>
                </a:extLst>
              </p:cNvPr>
              <p:cNvCxnSpPr/>
              <p:nvPr/>
            </p:nvCxnSpPr>
            <p:spPr>
              <a:xfrm>
                <a:off x="7059258" y="3835092"/>
                <a:ext cx="2635249" cy="0"/>
              </a:xfrm>
              <a:prstGeom prst="line">
                <a:avLst/>
              </a:prstGeom>
            </p:spPr>
            <p:style>
              <a:lnRef idx="2">
                <a:schemeClr val="dk1"/>
              </a:lnRef>
              <a:fillRef idx="0">
                <a:schemeClr val="dk1"/>
              </a:fillRef>
              <a:effectRef idx="1">
                <a:schemeClr val="dk1"/>
              </a:effectRef>
              <a:fontRef idx="minor">
                <a:schemeClr val="tx1"/>
              </a:fontRef>
            </p:style>
          </p:cxnSp>
        </p:grpSp>
      </p:grpSp>
      <p:sp>
        <p:nvSpPr>
          <p:cNvPr id="23" name="Title 1">
            <a:extLst>
              <a:ext uri="{FF2B5EF4-FFF2-40B4-BE49-F238E27FC236}">
                <a16:creationId xmlns:a16="http://schemas.microsoft.com/office/drawing/2014/main" id="{B6A62E70-9921-420F-9DBE-F58D0056CECA}"/>
              </a:ext>
            </a:extLst>
          </p:cNvPr>
          <p:cNvSpPr txBox="1">
            <a:spLocks/>
          </p:cNvSpPr>
          <p:nvPr/>
        </p:nvSpPr>
        <p:spPr>
          <a:xfrm>
            <a:off x="163039" y="311720"/>
            <a:ext cx="7396636" cy="338554"/>
          </a:xfrm>
          <a:prstGeom prst="rect">
            <a:avLst/>
          </a:prstGeom>
        </p:spPr>
        <p:txBody>
          <a:bodyPr wrap="square" anchor="ctr">
            <a:spAutoFit/>
          </a:bodyPr>
          <a:lstStyle>
            <a:defPPr>
              <a:defRPr lang="en-US"/>
            </a:defPPr>
            <a:lvl1pPr defTabSz="914377">
              <a:defRPr b="1">
                <a:solidFill>
                  <a:prstClr val="black"/>
                </a:solidFill>
                <a:latin typeface="Arial" panose="020B0604020202020204" pitchFamily="34" charset="0"/>
                <a:ea typeface="Times New Roman" panose="02020603050405020304" pitchFamily="18" charset="0"/>
              </a:defRPr>
            </a:lvl1pPr>
          </a:lstStyle>
          <a:p>
            <a:pPr lvl="0"/>
            <a:r>
              <a:rPr lang="id-ID" sz="1600" dirty="0"/>
              <a:t>Lanjutan... (</a:t>
            </a:r>
            <a:r>
              <a:rPr lang="en-US" sz="1600" dirty="0"/>
              <a:t>KAMUS INDIKATOR KINERJA </a:t>
            </a:r>
            <a:r>
              <a:rPr lang="id-ID" sz="1600" dirty="0"/>
              <a:t>KEGIATAN </a:t>
            </a:r>
            <a:r>
              <a:rPr lang="en-US" sz="1600" dirty="0"/>
              <a:t>BPKA SU</a:t>
            </a:r>
            <a:r>
              <a:rPr lang="id-ID" sz="1600" dirty="0"/>
              <a:t>LSEL)</a:t>
            </a:r>
            <a:endParaRPr lang="en-ID" sz="1600" dirty="0"/>
          </a:p>
        </p:txBody>
      </p:sp>
    </p:spTree>
    <p:extLst>
      <p:ext uri="{BB962C8B-B14F-4D97-AF65-F5344CB8AC3E}">
        <p14:creationId xmlns:p14="http://schemas.microsoft.com/office/powerpoint/2010/main" val="3490509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421054476"/>
              </p:ext>
            </p:extLst>
          </p:nvPr>
        </p:nvGraphicFramePr>
        <p:xfrm>
          <a:off x="284604" y="835065"/>
          <a:ext cx="6940069" cy="3097451"/>
        </p:xfrm>
        <a:graphic>
          <a:graphicData uri="http://schemas.openxmlformats.org/drawingml/2006/table">
            <a:tbl>
              <a:tblPr firstRow="1" firstCol="1" bandRow="1">
                <a:tableStyleId>{6E25E649-3F16-4E02-A733-19D2CDBF48F0}</a:tableStyleId>
              </a:tblPr>
              <a:tblGrid>
                <a:gridCol w="332794">
                  <a:extLst>
                    <a:ext uri="{9D8B030D-6E8A-4147-A177-3AD203B41FA5}">
                      <a16:colId xmlns:a16="http://schemas.microsoft.com/office/drawing/2014/main" val="20000"/>
                    </a:ext>
                  </a:extLst>
                </a:gridCol>
                <a:gridCol w="1138416">
                  <a:extLst>
                    <a:ext uri="{9D8B030D-6E8A-4147-A177-3AD203B41FA5}">
                      <a16:colId xmlns:a16="http://schemas.microsoft.com/office/drawing/2014/main" val="20001"/>
                    </a:ext>
                  </a:extLst>
                </a:gridCol>
                <a:gridCol w="1361634">
                  <a:extLst>
                    <a:ext uri="{9D8B030D-6E8A-4147-A177-3AD203B41FA5}">
                      <a16:colId xmlns:a16="http://schemas.microsoft.com/office/drawing/2014/main" val="20002"/>
                    </a:ext>
                  </a:extLst>
                </a:gridCol>
                <a:gridCol w="4107225">
                  <a:extLst>
                    <a:ext uri="{9D8B030D-6E8A-4147-A177-3AD203B41FA5}">
                      <a16:colId xmlns:a16="http://schemas.microsoft.com/office/drawing/2014/main" val="20003"/>
                    </a:ext>
                  </a:extLst>
                </a:gridCol>
              </a:tblGrid>
              <a:tr h="276834">
                <a:tc>
                  <a:txBody>
                    <a:bodyPr/>
                    <a:lstStyle/>
                    <a:p>
                      <a:pPr algn="ctr">
                        <a:lnSpc>
                          <a:spcPct val="107000"/>
                        </a:lnSpc>
                        <a:spcAft>
                          <a:spcPts val="0"/>
                        </a:spcAft>
                      </a:pPr>
                      <a:r>
                        <a:rPr lang="en-ID" sz="800" dirty="0">
                          <a:effectLst/>
                        </a:rPr>
                        <a:t>NO</a:t>
                      </a:r>
                      <a:endParaRPr lang="en-US" sz="800" dirty="0">
                        <a:effectLst/>
                        <a:latin typeface="Calibri"/>
                        <a:ea typeface="Calibri"/>
                        <a:cs typeface="Times New Roman"/>
                      </a:endParaRPr>
                    </a:p>
                  </a:txBody>
                  <a:tcPr marL="25227" marR="252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lnSpc>
                          <a:spcPct val="107000"/>
                        </a:lnSpc>
                        <a:spcAft>
                          <a:spcPts val="0"/>
                        </a:spcAft>
                      </a:pPr>
                      <a:r>
                        <a:rPr lang="en-ID" sz="800" dirty="0">
                          <a:effectLst/>
                        </a:rPr>
                        <a:t>SASARAN KEGIATAN</a:t>
                      </a:r>
                      <a:endParaRPr lang="en-US" sz="800" dirty="0">
                        <a:effectLst/>
                        <a:latin typeface="Calibri"/>
                        <a:ea typeface="Calibri"/>
                        <a:cs typeface="Times New Roman"/>
                      </a:endParaRPr>
                    </a:p>
                  </a:txBody>
                  <a:tcPr marL="25227" marR="252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lnSpc>
                          <a:spcPct val="107000"/>
                        </a:lnSpc>
                        <a:spcAft>
                          <a:spcPts val="0"/>
                        </a:spcAft>
                      </a:pPr>
                      <a:r>
                        <a:rPr lang="en-ID" sz="800" dirty="0">
                          <a:effectLst/>
                        </a:rPr>
                        <a:t>INDIKATOR </a:t>
                      </a:r>
                    </a:p>
                    <a:p>
                      <a:pPr algn="ctr">
                        <a:lnSpc>
                          <a:spcPct val="107000"/>
                        </a:lnSpc>
                        <a:spcAft>
                          <a:spcPts val="0"/>
                        </a:spcAft>
                      </a:pPr>
                      <a:r>
                        <a:rPr lang="en-ID" sz="800" dirty="0">
                          <a:effectLst/>
                        </a:rPr>
                        <a:t>KINERJA KEGIATAN</a:t>
                      </a:r>
                      <a:endParaRPr lang="en-US" sz="800" dirty="0">
                        <a:effectLst/>
                        <a:latin typeface="Calibri"/>
                        <a:ea typeface="Calibri"/>
                        <a:cs typeface="Times New Roman"/>
                      </a:endParaRPr>
                    </a:p>
                  </a:txBody>
                  <a:tcPr marL="25227" marR="252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lnSpc>
                          <a:spcPct val="107000"/>
                        </a:lnSpc>
                        <a:spcAft>
                          <a:spcPts val="0"/>
                        </a:spcAft>
                      </a:pPr>
                      <a:r>
                        <a:rPr lang="en-ID" sz="800" dirty="0">
                          <a:effectLst/>
                        </a:rPr>
                        <a:t>TATA CARA PERHITUNGAN</a:t>
                      </a:r>
                      <a:endParaRPr lang="en-US" sz="800" dirty="0">
                        <a:effectLst/>
                        <a:latin typeface="Calibri"/>
                        <a:ea typeface="Calibri"/>
                        <a:cs typeface="Times New Roman"/>
                      </a:endParaRPr>
                    </a:p>
                  </a:txBody>
                  <a:tcPr marL="25227" marR="252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936000">
                <a:tc rowSpan="2">
                  <a:txBody>
                    <a:bodyPr/>
                    <a:lstStyle/>
                    <a:p>
                      <a:pPr algn="ctr">
                        <a:lnSpc>
                          <a:spcPct val="115000"/>
                        </a:lnSpc>
                        <a:spcAft>
                          <a:spcPts val="0"/>
                        </a:spcAft>
                        <a:tabLst>
                          <a:tab pos="4229100" algn="l"/>
                          <a:tab pos="4457700" algn="l"/>
                        </a:tabLst>
                      </a:pPr>
                      <a:r>
                        <a:rPr lang="en-ID" sz="800" dirty="0">
                          <a:solidFill>
                            <a:schemeClr val="tx1"/>
                          </a:solidFill>
                          <a:effectLst/>
                        </a:rPr>
                        <a:t>5.</a:t>
                      </a:r>
                      <a:endParaRPr lang="en-US" sz="800" dirty="0">
                        <a:solidFill>
                          <a:schemeClr val="tx1"/>
                        </a:solidFill>
                        <a:effectLst/>
                        <a:latin typeface="Calibri"/>
                        <a:ea typeface="Calibri"/>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l">
                        <a:lnSpc>
                          <a:spcPct val="107000"/>
                        </a:lnSpc>
                        <a:spcAft>
                          <a:spcPts val="0"/>
                        </a:spcAft>
                      </a:pPr>
                      <a:r>
                        <a:rPr lang="sv-SE" sz="800" b="0" dirty="0">
                          <a:solidFill>
                            <a:schemeClr val="tx1"/>
                          </a:solidFill>
                          <a:effectLst/>
                          <a:latin typeface="+mn-lt"/>
                          <a:ea typeface="Calibri"/>
                          <a:cs typeface="Times New Roman"/>
                        </a:rPr>
                        <a:t>Terwujudnya GOOD GOVERNANCE dan CLEAN GOVERNMENT di Lingkungan Balai Pengujian Perkeretaapian</a:t>
                      </a:r>
                      <a:endParaRPr lang="en-US" sz="800" b="0" dirty="0">
                        <a:solidFill>
                          <a:schemeClr val="tx1"/>
                        </a:solidFill>
                        <a:effectLst/>
                        <a:latin typeface="+mn-lt"/>
                        <a:ea typeface="Calibri"/>
                        <a:cs typeface="Times New Roman"/>
                      </a:endParaRPr>
                    </a:p>
                  </a:txBody>
                  <a:tcPr marL="42523" marR="4252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710397" rtl="0" eaLnBrk="1" fontAlgn="auto" latinLnBrk="0" hangingPunct="1">
                        <a:lnSpc>
                          <a:spcPct val="115000"/>
                        </a:lnSpc>
                        <a:spcBef>
                          <a:spcPts val="0"/>
                        </a:spcBef>
                        <a:spcAft>
                          <a:spcPts val="0"/>
                        </a:spcAft>
                        <a:buClrTx/>
                        <a:buSzTx/>
                        <a:buFontTx/>
                        <a:buNone/>
                        <a:tabLst/>
                        <a:defRPr/>
                      </a:pPr>
                      <a:r>
                        <a:rPr lang="en-US" sz="800" dirty="0" err="1">
                          <a:effectLst/>
                          <a:latin typeface="+mn-lt"/>
                          <a:ea typeface="Times New Roman"/>
                          <a:cs typeface="Times New Roman"/>
                        </a:rPr>
                        <a:t>Persentase</a:t>
                      </a:r>
                      <a:r>
                        <a:rPr lang="en-US" sz="800" dirty="0">
                          <a:effectLst/>
                          <a:latin typeface="+mn-lt"/>
                          <a:ea typeface="Times New Roman"/>
                          <a:cs typeface="Times New Roman"/>
                        </a:rPr>
                        <a:t> </a:t>
                      </a:r>
                      <a:r>
                        <a:rPr lang="en-US" sz="800" dirty="0" err="1">
                          <a:effectLst/>
                          <a:latin typeface="+mn-lt"/>
                          <a:ea typeface="Times New Roman"/>
                          <a:cs typeface="Times New Roman"/>
                        </a:rPr>
                        <a:t>Realisasi</a:t>
                      </a:r>
                      <a:r>
                        <a:rPr lang="en-US" sz="800" dirty="0">
                          <a:effectLst/>
                          <a:latin typeface="+mn-lt"/>
                          <a:ea typeface="Times New Roman"/>
                          <a:cs typeface="Times New Roman"/>
                        </a:rPr>
                        <a:t> </a:t>
                      </a:r>
                      <a:r>
                        <a:rPr lang="en-US" sz="800" dirty="0" err="1">
                          <a:effectLst/>
                          <a:latin typeface="+mn-lt"/>
                          <a:ea typeface="Times New Roman"/>
                          <a:cs typeface="Times New Roman"/>
                        </a:rPr>
                        <a:t>Penerimaan</a:t>
                      </a:r>
                      <a:r>
                        <a:rPr lang="en-US" sz="800" dirty="0">
                          <a:effectLst/>
                          <a:latin typeface="+mn-lt"/>
                          <a:ea typeface="Times New Roman"/>
                          <a:cs typeface="Times New Roman"/>
                        </a:rPr>
                        <a:t>  Negara </a:t>
                      </a:r>
                      <a:r>
                        <a:rPr lang="en-US" sz="800" dirty="0" err="1">
                          <a:effectLst/>
                          <a:latin typeface="+mn-lt"/>
                          <a:ea typeface="Times New Roman"/>
                          <a:cs typeface="Times New Roman"/>
                        </a:rPr>
                        <a:t>Bukan</a:t>
                      </a:r>
                      <a:r>
                        <a:rPr lang="en-US" sz="800" dirty="0">
                          <a:effectLst/>
                          <a:latin typeface="+mn-lt"/>
                          <a:ea typeface="Times New Roman"/>
                          <a:cs typeface="Times New Roman"/>
                        </a:rPr>
                        <a:t> </a:t>
                      </a:r>
                      <a:r>
                        <a:rPr lang="en-US" sz="800" dirty="0" err="1">
                          <a:effectLst/>
                          <a:latin typeface="+mn-lt"/>
                          <a:ea typeface="Times New Roman"/>
                          <a:cs typeface="Times New Roman"/>
                        </a:rPr>
                        <a:t>Pajak</a:t>
                      </a:r>
                      <a:r>
                        <a:rPr lang="en-US" sz="800" dirty="0">
                          <a:effectLst/>
                          <a:latin typeface="+mn-lt"/>
                          <a:ea typeface="Times New Roman"/>
                          <a:cs typeface="Times New Roman"/>
                        </a:rPr>
                        <a:t> (PNBP) </a:t>
                      </a:r>
                      <a:r>
                        <a:rPr lang="en-US" sz="800" dirty="0" err="1">
                          <a:solidFill>
                            <a:schemeClr val="tx1"/>
                          </a:solidFill>
                          <a:effectLst/>
                          <a:latin typeface="+mn-lt"/>
                          <a:ea typeface="Calibri"/>
                          <a:cs typeface="Times New Roman"/>
                        </a:rPr>
                        <a:t>Balai</a:t>
                      </a:r>
                      <a:r>
                        <a:rPr lang="en-US" sz="800" dirty="0">
                          <a:solidFill>
                            <a:schemeClr val="tx1"/>
                          </a:solidFill>
                          <a:effectLst/>
                          <a:latin typeface="+mn-lt"/>
                          <a:ea typeface="Calibri"/>
                          <a:cs typeface="Times New Roman"/>
                        </a:rPr>
                        <a:t> </a:t>
                      </a:r>
                      <a:r>
                        <a:rPr lang="en-US" sz="800" dirty="0" err="1">
                          <a:solidFill>
                            <a:schemeClr val="tx1"/>
                          </a:solidFill>
                          <a:effectLst/>
                          <a:latin typeface="+mn-lt"/>
                          <a:ea typeface="Calibri"/>
                          <a:cs typeface="Times New Roman"/>
                        </a:rPr>
                        <a:t>Pengelola</a:t>
                      </a:r>
                      <a:r>
                        <a:rPr lang="en-US" sz="800" dirty="0">
                          <a:solidFill>
                            <a:schemeClr val="tx1"/>
                          </a:solidFill>
                          <a:effectLst/>
                          <a:latin typeface="+mn-lt"/>
                          <a:ea typeface="Calibri"/>
                          <a:cs typeface="Times New Roman"/>
                        </a:rPr>
                        <a:t> </a:t>
                      </a:r>
                      <a:r>
                        <a:rPr lang="en-US" sz="800" dirty="0" err="1">
                          <a:solidFill>
                            <a:schemeClr val="tx1"/>
                          </a:solidFill>
                          <a:effectLst/>
                          <a:latin typeface="+mn-lt"/>
                          <a:ea typeface="Calibri"/>
                          <a:cs typeface="Times New Roman"/>
                        </a:rPr>
                        <a:t>Kereta</a:t>
                      </a:r>
                      <a:r>
                        <a:rPr lang="en-US" sz="800" dirty="0">
                          <a:solidFill>
                            <a:schemeClr val="tx1"/>
                          </a:solidFill>
                          <a:effectLst/>
                          <a:latin typeface="+mn-lt"/>
                          <a:ea typeface="Calibri"/>
                          <a:cs typeface="Times New Roman"/>
                        </a:rPr>
                        <a:t> </a:t>
                      </a:r>
                      <a:r>
                        <a:rPr lang="en-US" sz="800" dirty="0" err="1">
                          <a:solidFill>
                            <a:schemeClr val="tx1"/>
                          </a:solidFill>
                          <a:effectLst/>
                          <a:latin typeface="+mn-lt"/>
                          <a:ea typeface="Calibri"/>
                          <a:cs typeface="Times New Roman"/>
                        </a:rPr>
                        <a:t>Api</a:t>
                      </a:r>
                      <a:r>
                        <a:rPr lang="en-US" sz="800" dirty="0">
                          <a:solidFill>
                            <a:schemeClr val="tx1"/>
                          </a:solidFill>
                          <a:effectLst/>
                          <a:latin typeface="+mn-lt"/>
                          <a:ea typeface="Calibri"/>
                          <a:cs typeface="Times New Roman"/>
                        </a:rPr>
                        <a:t> Sulawesi Selatan</a:t>
                      </a:r>
                      <a:endParaRPr lang="en-US" sz="800" dirty="0">
                        <a:solidFill>
                          <a:schemeClr val="tx1"/>
                        </a:solidFill>
                        <a:effectLst/>
                        <a:latin typeface="Calibri"/>
                        <a:ea typeface="Times New Roman"/>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15000"/>
                        </a:lnSpc>
                        <a:spcAft>
                          <a:spcPts val="0"/>
                        </a:spcAft>
                      </a:pPr>
                      <a:r>
                        <a:rPr lang="en-US" sz="800" dirty="0" err="1">
                          <a:effectLst/>
                          <a:latin typeface="+mn-lt"/>
                          <a:ea typeface="Times New Roman"/>
                          <a:cs typeface="Times New Roman"/>
                        </a:rPr>
                        <a:t>Perbandingan</a:t>
                      </a:r>
                      <a:r>
                        <a:rPr lang="en-US" sz="800" dirty="0">
                          <a:effectLst/>
                          <a:latin typeface="+mn-lt"/>
                          <a:ea typeface="Times New Roman"/>
                          <a:cs typeface="Times New Roman"/>
                        </a:rPr>
                        <a:t> </a:t>
                      </a:r>
                      <a:r>
                        <a:rPr lang="en-US" sz="800" dirty="0" err="1">
                          <a:effectLst/>
                          <a:latin typeface="+mn-lt"/>
                          <a:ea typeface="Times New Roman"/>
                          <a:cs typeface="Times New Roman"/>
                        </a:rPr>
                        <a:t>antara</a:t>
                      </a:r>
                      <a:r>
                        <a:rPr lang="en-US" sz="800" dirty="0">
                          <a:effectLst/>
                          <a:latin typeface="+mn-lt"/>
                          <a:ea typeface="Times New Roman"/>
                          <a:cs typeface="Times New Roman"/>
                        </a:rPr>
                        <a:t> </a:t>
                      </a:r>
                      <a:r>
                        <a:rPr lang="en-US" sz="800" dirty="0" err="1">
                          <a:effectLst/>
                          <a:latin typeface="+mn-lt"/>
                          <a:ea typeface="Times New Roman"/>
                          <a:cs typeface="Times New Roman"/>
                        </a:rPr>
                        <a:t>realisasi</a:t>
                      </a:r>
                      <a:r>
                        <a:rPr lang="en-US" sz="800" dirty="0">
                          <a:effectLst/>
                          <a:latin typeface="+mn-lt"/>
                          <a:ea typeface="Times New Roman"/>
                          <a:cs typeface="Times New Roman"/>
                        </a:rPr>
                        <a:t> </a:t>
                      </a:r>
                      <a:r>
                        <a:rPr lang="en-US" sz="800" dirty="0" err="1">
                          <a:effectLst/>
                          <a:latin typeface="+mn-lt"/>
                          <a:ea typeface="Times New Roman"/>
                          <a:cs typeface="Times New Roman"/>
                        </a:rPr>
                        <a:t>penerimaan</a:t>
                      </a:r>
                      <a:r>
                        <a:rPr lang="en-US" sz="800" dirty="0">
                          <a:effectLst/>
                          <a:latin typeface="+mn-lt"/>
                          <a:ea typeface="Times New Roman"/>
                          <a:cs typeface="Times New Roman"/>
                        </a:rPr>
                        <a:t> PNBP </a:t>
                      </a:r>
                      <a:r>
                        <a:rPr lang="en-US" sz="800" dirty="0" err="1">
                          <a:effectLst/>
                          <a:latin typeface="+mn-lt"/>
                          <a:ea typeface="Times New Roman"/>
                          <a:cs typeface="Times New Roman"/>
                        </a:rPr>
                        <a:t>dengan</a:t>
                      </a:r>
                      <a:r>
                        <a:rPr lang="en-US" sz="800" dirty="0">
                          <a:effectLst/>
                          <a:latin typeface="+mn-lt"/>
                          <a:ea typeface="Times New Roman"/>
                          <a:cs typeface="Times New Roman"/>
                        </a:rPr>
                        <a:t> target </a:t>
                      </a:r>
                      <a:r>
                        <a:rPr lang="en-US" sz="800" dirty="0" err="1">
                          <a:effectLst/>
                          <a:latin typeface="+mn-lt"/>
                          <a:ea typeface="Times New Roman"/>
                          <a:cs typeface="Times New Roman"/>
                        </a:rPr>
                        <a:t>pada</a:t>
                      </a:r>
                      <a:r>
                        <a:rPr lang="en-US" sz="800" dirty="0">
                          <a:effectLst/>
                          <a:latin typeface="+mn-lt"/>
                          <a:ea typeface="Times New Roman"/>
                          <a:cs typeface="Times New Roman"/>
                        </a:rPr>
                        <a:t> </a:t>
                      </a:r>
                      <a:r>
                        <a:rPr lang="en-US" sz="800" dirty="0" err="1">
                          <a:effectLst/>
                          <a:latin typeface="+mn-lt"/>
                          <a:ea typeface="Times New Roman"/>
                          <a:cs typeface="Times New Roman"/>
                        </a:rPr>
                        <a:t>tahun</a:t>
                      </a:r>
                      <a:r>
                        <a:rPr lang="en-US" sz="800" dirty="0">
                          <a:effectLst/>
                          <a:latin typeface="+mn-lt"/>
                          <a:ea typeface="Times New Roman"/>
                          <a:cs typeface="Times New Roman"/>
                        </a:rPr>
                        <a:t> </a:t>
                      </a:r>
                      <a:r>
                        <a:rPr lang="en-US" sz="800" dirty="0" err="1">
                          <a:effectLst/>
                          <a:latin typeface="+mn-lt"/>
                          <a:ea typeface="Times New Roman"/>
                          <a:cs typeface="Times New Roman"/>
                        </a:rPr>
                        <a:t>berjalan</a:t>
                      </a:r>
                      <a:r>
                        <a:rPr lang="en-US" sz="800" dirty="0">
                          <a:effectLst/>
                          <a:latin typeface="+mn-lt"/>
                          <a:ea typeface="Times New Roman"/>
                          <a:cs typeface="Times New Roman"/>
                        </a:rPr>
                        <a:t> </a:t>
                      </a: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426810">
                <a:tc vMerge="1">
                  <a:txBody>
                    <a:bodyPr/>
                    <a:lstStyle/>
                    <a:p>
                      <a:pPr algn="ctr">
                        <a:lnSpc>
                          <a:spcPct val="115000"/>
                        </a:lnSpc>
                        <a:spcAft>
                          <a:spcPts val="0"/>
                        </a:spcAft>
                        <a:tabLst>
                          <a:tab pos="4229100" algn="l"/>
                          <a:tab pos="4457700" algn="l"/>
                        </a:tabLst>
                      </a:pPr>
                      <a:endParaRPr lang="en-US" sz="800" dirty="0">
                        <a:solidFill>
                          <a:schemeClr val="tx1"/>
                        </a:solidFill>
                        <a:effectLst/>
                        <a:latin typeface="Calibri"/>
                        <a:ea typeface="Calibri"/>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l">
                        <a:lnSpc>
                          <a:spcPct val="107000"/>
                        </a:lnSpc>
                        <a:spcAft>
                          <a:spcPts val="0"/>
                        </a:spcAft>
                      </a:pPr>
                      <a:endParaRPr lang="fi-FI" sz="800" dirty="0">
                        <a:solidFill>
                          <a:schemeClr val="tx1"/>
                        </a:solidFill>
                        <a:effectLst/>
                        <a:latin typeface="+mn-lt"/>
                        <a:ea typeface="Calibri"/>
                        <a:cs typeface="Times New Roman"/>
                      </a:endParaRPr>
                    </a:p>
                  </a:txBody>
                  <a:tcPr marL="42523" marR="4252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pPr>
                      <a:r>
                        <a:rPr lang="sv-SE" sz="800" dirty="0">
                          <a:solidFill>
                            <a:schemeClr val="tx1"/>
                          </a:solidFill>
                          <a:effectLst/>
                          <a:latin typeface="+mn-lt"/>
                          <a:ea typeface="Times New Roman"/>
                          <a:cs typeface="Times New Roman"/>
                        </a:rPr>
                        <a:t>Persentase kualitas pelaksanaan anggaran </a:t>
                      </a:r>
                      <a:r>
                        <a:rPr lang="fi-FI" sz="800" dirty="0">
                          <a:solidFill>
                            <a:schemeClr val="tx1"/>
                          </a:solidFill>
                          <a:effectLst/>
                          <a:latin typeface="+mn-lt"/>
                          <a:ea typeface="Times New Roman"/>
                          <a:cs typeface="Times New Roman"/>
                        </a:rPr>
                        <a:t>Balai Pengelola Kereta Api Sulawesi Selatan</a:t>
                      </a: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15000"/>
                        </a:lnSpc>
                        <a:spcAft>
                          <a:spcPts val="0"/>
                        </a:spcAft>
                      </a:pPr>
                      <a:r>
                        <a:rPr lang="en-US" sz="800" dirty="0" err="1">
                          <a:solidFill>
                            <a:schemeClr val="tx1"/>
                          </a:solidFill>
                          <a:effectLst/>
                          <a:latin typeface="+mn-lt"/>
                          <a:ea typeface="Times New Roman"/>
                          <a:cs typeface="Times New Roman"/>
                        </a:rPr>
                        <a:t>Jumlah</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persentase</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realisasi</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penyerapan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anggaran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dengan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bobot</a:t>
                      </a:r>
                      <a:r>
                        <a:rPr lang="en-US" sz="800" dirty="0">
                          <a:solidFill>
                            <a:schemeClr val="tx1"/>
                          </a:solidFill>
                          <a:effectLst/>
                          <a:latin typeface="+mn-lt"/>
                          <a:ea typeface="Times New Roman"/>
                          <a:cs typeface="Times New Roman"/>
                        </a:rPr>
                        <a:t> 50% </a:t>
                      </a:r>
                      <a:r>
                        <a:rPr lang="en-US" sz="800" dirty="0" err="1">
                          <a:solidFill>
                            <a:schemeClr val="tx1"/>
                          </a:solidFill>
                          <a:effectLst/>
                          <a:latin typeface="+mn-lt"/>
                          <a:ea typeface="Times New Roman"/>
                          <a:cs typeface="Times New Roman"/>
                        </a:rPr>
                        <a:t>dengan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jumlah</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capaian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kinerja</a:t>
                      </a:r>
                      <a:r>
                        <a:rPr lang="en-US" sz="800" dirty="0">
                          <a:solidFill>
                            <a:schemeClr val="tx1"/>
                          </a:solidFill>
                          <a:effectLst/>
                          <a:latin typeface="+mn-lt"/>
                          <a:ea typeface="Times New Roman"/>
                          <a:cs typeface="Times New Roman"/>
                        </a:rPr>
                        <a:t> output </a:t>
                      </a:r>
                      <a:r>
                        <a:rPr lang="en-US" sz="800" dirty="0" err="1">
                          <a:solidFill>
                            <a:schemeClr val="tx1"/>
                          </a:solidFill>
                          <a:effectLst/>
                          <a:latin typeface="+mn-lt"/>
                          <a:ea typeface="Times New Roman"/>
                          <a:cs typeface="Times New Roman"/>
                        </a:rPr>
                        <a:t>dengan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bobot</a:t>
                      </a:r>
                      <a:r>
                        <a:rPr lang="en-US" sz="800" dirty="0">
                          <a:solidFill>
                            <a:schemeClr val="tx1"/>
                          </a:solidFill>
                          <a:effectLst/>
                          <a:latin typeface="+mn-lt"/>
                          <a:ea typeface="Times New Roman"/>
                          <a:cs typeface="Times New Roman"/>
                        </a:rPr>
                        <a:t> 50%</a:t>
                      </a:r>
                    </a:p>
                    <a:p>
                      <a:pPr algn="just">
                        <a:lnSpc>
                          <a:spcPct val="115000"/>
                        </a:lnSpc>
                        <a:spcAft>
                          <a:spcPts val="0"/>
                        </a:spcAft>
                      </a:pPr>
                      <a:endParaRPr lang="en-US" sz="800" dirty="0">
                        <a:solidFill>
                          <a:schemeClr val="tx1"/>
                        </a:solidFill>
                        <a:effectLst/>
                        <a:latin typeface="+mn-lt"/>
                        <a:ea typeface="Times New Roman"/>
                        <a:cs typeface="Times New Roman"/>
                      </a:endParaRPr>
                    </a:p>
                    <a:p>
                      <a:pPr algn="just">
                        <a:lnSpc>
                          <a:spcPct val="115000"/>
                        </a:lnSpc>
                        <a:spcAft>
                          <a:spcPts val="0"/>
                        </a:spcAft>
                      </a:pPr>
                      <a:endParaRPr lang="en-US" sz="400" dirty="0">
                        <a:solidFill>
                          <a:schemeClr val="tx1"/>
                        </a:solidFill>
                        <a:effectLst/>
                        <a:latin typeface="+mn-lt"/>
                        <a:ea typeface="Times New Roman"/>
                        <a:cs typeface="Times New Roman"/>
                      </a:endParaRPr>
                    </a:p>
                    <a:p>
                      <a:pPr algn="just">
                        <a:lnSpc>
                          <a:spcPct val="115000"/>
                        </a:lnSpc>
                        <a:spcAft>
                          <a:spcPts val="0"/>
                        </a:spcAft>
                      </a:pPr>
                      <a:endParaRPr lang="en-US" sz="800" dirty="0">
                        <a:solidFill>
                          <a:schemeClr val="tx1"/>
                        </a:solidFill>
                        <a:effectLst/>
                        <a:latin typeface="+mn-lt"/>
                        <a:ea typeface="Times New Roman"/>
                        <a:cs typeface="Times New Roman"/>
                      </a:endParaRPr>
                    </a:p>
                    <a:p>
                      <a:pPr algn="just">
                        <a:lnSpc>
                          <a:spcPct val="115000"/>
                        </a:lnSpc>
                        <a:spcAft>
                          <a:spcPts val="0"/>
                        </a:spcAft>
                      </a:pPr>
                      <a:r>
                        <a:rPr lang="en-US" sz="800" dirty="0" err="1">
                          <a:solidFill>
                            <a:schemeClr val="tx1"/>
                          </a:solidFill>
                          <a:effectLst/>
                          <a:latin typeface="+mn-lt"/>
                          <a:ea typeface="Times New Roman"/>
                          <a:cs typeface="Times New Roman"/>
                        </a:rPr>
                        <a:t>Persentase</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realisasi</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penyerapan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anggaran</a:t>
                      </a:r>
                      <a:r>
                        <a:rPr lang="en-US" sz="800" dirty="0">
                          <a:solidFill>
                            <a:schemeClr val="tx1"/>
                          </a:solidFill>
                          <a:effectLst/>
                          <a:latin typeface="+mn-lt"/>
                          <a:ea typeface="Times New Roman"/>
                          <a:cs typeface="Times New Roman"/>
                        </a:rPr>
                        <a:t> :</a:t>
                      </a:r>
                    </a:p>
                    <a:p>
                      <a:pPr algn="just">
                        <a:lnSpc>
                          <a:spcPct val="115000"/>
                        </a:lnSpc>
                        <a:spcAft>
                          <a:spcPts val="0"/>
                        </a:spcAft>
                      </a:pPr>
                      <a:endParaRPr lang="en-US" sz="800" dirty="0">
                        <a:solidFill>
                          <a:schemeClr val="tx1"/>
                        </a:solidFill>
                        <a:effectLst/>
                        <a:latin typeface="+mn-lt"/>
                        <a:ea typeface="Times New Roman"/>
                        <a:cs typeface="Times New Roman"/>
                      </a:endParaRPr>
                    </a:p>
                    <a:p>
                      <a:pPr algn="just">
                        <a:lnSpc>
                          <a:spcPct val="115000"/>
                        </a:lnSpc>
                        <a:spcAft>
                          <a:spcPts val="0"/>
                        </a:spcAft>
                      </a:pPr>
                      <a:endParaRPr lang="en-US" sz="800" dirty="0">
                        <a:solidFill>
                          <a:schemeClr val="tx1"/>
                        </a:solidFill>
                        <a:effectLst/>
                        <a:latin typeface="+mn-lt"/>
                        <a:ea typeface="Times New Roman"/>
                        <a:cs typeface="Times New Roman"/>
                      </a:endParaRPr>
                    </a:p>
                    <a:p>
                      <a:pPr algn="just">
                        <a:lnSpc>
                          <a:spcPct val="115000"/>
                        </a:lnSpc>
                        <a:spcAft>
                          <a:spcPts val="0"/>
                        </a:spcAft>
                      </a:pPr>
                      <a:endParaRPr lang="en-US" sz="800" dirty="0">
                        <a:solidFill>
                          <a:schemeClr val="tx1"/>
                        </a:solidFill>
                        <a:effectLst/>
                        <a:latin typeface="+mn-lt"/>
                        <a:ea typeface="Times New Roman"/>
                        <a:cs typeface="Times New Roman"/>
                      </a:endParaRPr>
                    </a:p>
                    <a:p>
                      <a:pPr algn="just">
                        <a:lnSpc>
                          <a:spcPct val="115000"/>
                        </a:lnSpc>
                        <a:spcAft>
                          <a:spcPts val="0"/>
                        </a:spcAft>
                      </a:pPr>
                      <a:r>
                        <a:rPr lang="en-US" sz="800" dirty="0" err="1">
                          <a:solidFill>
                            <a:schemeClr val="tx1"/>
                          </a:solidFill>
                          <a:effectLst/>
                          <a:latin typeface="+mn-lt"/>
                          <a:ea typeface="Times New Roman"/>
                          <a:cs typeface="Times New Roman"/>
                        </a:rPr>
                        <a:t>Persentase</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realisasi</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capaian</a:t>
                      </a:r>
                      <a:r>
                        <a:rPr lang="en-US" sz="800" dirty="0">
                          <a:solidFill>
                            <a:schemeClr val="tx1"/>
                          </a:solidFill>
                          <a:effectLst/>
                          <a:latin typeface="+mn-lt"/>
                          <a:ea typeface="Times New Roman"/>
                          <a:cs typeface="Times New Roman"/>
                        </a:rPr>
                        <a:t> </a:t>
                      </a:r>
                      <a:r>
                        <a:rPr lang="en-US" sz="800" dirty="0" err="1">
                          <a:solidFill>
                            <a:schemeClr val="tx1"/>
                          </a:solidFill>
                          <a:effectLst/>
                          <a:latin typeface="+mn-lt"/>
                          <a:ea typeface="Times New Roman"/>
                          <a:cs typeface="Times New Roman"/>
                        </a:rPr>
                        <a:t>kinerja</a:t>
                      </a:r>
                      <a:r>
                        <a:rPr lang="en-US" sz="800" dirty="0">
                          <a:solidFill>
                            <a:schemeClr val="tx1"/>
                          </a:solidFill>
                          <a:effectLst/>
                          <a:latin typeface="+mn-lt"/>
                          <a:ea typeface="Times New Roman"/>
                          <a:cs typeface="Times New Roman"/>
                        </a:rPr>
                        <a:t> output </a:t>
                      </a:r>
                    </a:p>
                    <a:p>
                      <a:pPr algn="just">
                        <a:lnSpc>
                          <a:spcPct val="115000"/>
                        </a:lnSpc>
                        <a:spcAft>
                          <a:spcPts val="0"/>
                        </a:spcAft>
                      </a:pPr>
                      <a:endParaRPr lang="en-US" sz="800" dirty="0">
                        <a:solidFill>
                          <a:schemeClr val="tx1"/>
                        </a:solidFill>
                        <a:effectLst/>
                        <a:latin typeface="+mn-lt"/>
                        <a:ea typeface="Times New Roman"/>
                        <a:cs typeface="Times New Roman"/>
                      </a:endParaRPr>
                    </a:p>
                    <a:p>
                      <a:pPr algn="just">
                        <a:lnSpc>
                          <a:spcPct val="115000"/>
                        </a:lnSpc>
                        <a:spcAft>
                          <a:spcPts val="0"/>
                        </a:spcAft>
                      </a:pPr>
                      <a:endParaRPr lang="en-US" sz="800" dirty="0">
                        <a:solidFill>
                          <a:schemeClr val="tx1"/>
                        </a:solidFill>
                        <a:effectLst/>
                        <a:latin typeface="+mn-lt"/>
                        <a:ea typeface="Times New Roman"/>
                        <a:cs typeface="Times New Roman"/>
                      </a:endParaRPr>
                    </a:p>
                    <a:p>
                      <a:pPr algn="just">
                        <a:lnSpc>
                          <a:spcPct val="115000"/>
                        </a:lnSpc>
                        <a:spcAft>
                          <a:spcPts val="0"/>
                        </a:spcAft>
                      </a:pPr>
                      <a:endParaRPr lang="en-US" sz="800" dirty="0">
                        <a:solidFill>
                          <a:schemeClr val="tx1"/>
                        </a:solidFill>
                        <a:effectLst/>
                        <a:latin typeface="+mn-lt"/>
                        <a:ea typeface="Times New Roman"/>
                        <a:cs typeface="Times New Roman"/>
                      </a:endParaRPr>
                    </a:p>
                    <a:p>
                      <a:pPr algn="just">
                        <a:lnSpc>
                          <a:spcPct val="115000"/>
                        </a:lnSpc>
                        <a:spcAft>
                          <a:spcPts val="0"/>
                        </a:spcAft>
                      </a:pPr>
                      <a:endParaRPr lang="en-US" sz="800" dirty="0">
                        <a:solidFill>
                          <a:schemeClr val="tx1"/>
                        </a:solidFill>
                        <a:effectLst/>
                        <a:latin typeface="+mn-lt"/>
                        <a:ea typeface="Times New Roman"/>
                        <a:cs typeface="Times New Roman"/>
                      </a:endParaRPr>
                    </a:p>
                  </a:txBody>
                  <a:tcPr marL="25227" marR="2522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sp>
        <p:nvSpPr>
          <p:cNvPr id="27" name="TextBox 2"/>
          <p:cNvSpPr txBox="1">
            <a:spLocks noChangeArrowheads="1"/>
          </p:cNvSpPr>
          <p:nvPr/>
        </p:nvSpPr>
        <p:spPr bwMode="auto">
          <a:xfrm>
            <a:off x="2648839" y="1803518"/>
            <a:ext cx="206710" cy="183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6698" tIns="28349" rIns="56698" bIns="28349" numCol="1" anchor="t" anchorCtr="0" compatLnSpc="1">
            <a:prstTxWarp prst="textNoShape">
              <a:avLst/>
            </a:prstTxWarp>
          </a:bodyPr>
          <a:lstStyle/>
          <a:p>
            <a:pPr defTabSz="567019" fontAlgn="base">
              <a:spcBef>
                <a:spcPct val="0"/>
              </a:spcBef>
              <a:spcAft>
                <a:spcPct val="0"/>
              </a:spcAft>
            </a:pPr>
            <a:endParaRPr lang="en-US" altLang="en-US" sz="1116">
              <a:latin typeface="Arial" pitchFamily="34" charset="0"/>
              <a:cs typeface="Arial" pitchFamily="34" charset="0"/>
            </a:endParaRPr>
          </a:p>
        </p:txBody>
      </p:sp>
      <p:grpSp>
        <p:nvGrpSpPr>
          <p:cNvPr id="40" name="Group 39"/>
          <p:cNvGrpSpPr/>
          <p:nvPr/>
        </p:nvGrpSpPr>
        <p:grpSpPr>
          <a:xfrm>
            <a:off x="3492874" y="2297551"/>
            <a:ext cx="3355919" cy="321278"/>
            <a:chOff x="5268685" y="1872343"/>
            <a:chExt cx="5412318" cy="518147"/>
          </a:xfrm>
        </p:grpSpPr>
        <p:sp>
          <p:nvSpPr>
            <p:cNvPr id="41" name="TextBox 40"/>
            <p:cNvSpPr txBox="1"/>
            <p:nvPr/>
          </p:nvSpPr>
          <p:spPr>
            <a:xfrm>
              <a:off x="5268685" y="1872343"/>
              <a:ext cx="1836001" cy="496373"/>
            </a:xfrm>
            <a:prstGeom prst="rect">
              <a:avLst/>
            </a:prstGeom>
            <a:noFill/>
          </p:spPr>
          <p:txBody>
            <a:bodyPr wrap="square" rtlCol="0">
              <a:spAutoFit/>
            </a:bodyPr>
            <a:lstStyle/>
            <a:p>
              <a:pPr algn="ctr"/>
              <a:r>
                <a:rPr lang="en-US" sz="700" dirty="0" err="1"/>
                <a:t>Persentase</a:t>
              </a:r>
              <a:r>
                <a:rPr lang="en-US" sz="700" dirty="0"/>
                <a:t> </a:t>
              </a:r>
              <a:r>
                <a:rPr lang="en-US" sz="700" dirty="0" err="1"/>
                <a:t>kualitas</a:t>
              </a:r>
              <a:r>
                <a:rPr lang="en-US" sz="700" dirty="0"/>
                <a:t> </a:t>
              </a:r>
              <a:r>
                <a:rPr lang="en-US" sz="700" dirty="0" err="1"/>
                <a:t>pelaksanaan</a:t>
              </a:r>
              <a:r>
                <a:rPr lang="en-US" sz="700" dirty="0"/>
                <a:t> </a:t>
              </a:r>
              <a:r>
                <a:rPr lang="en-US" sz="700" dirty="0" err="1"/>
                <a:t>anggaran</a:t>
              </a:r>
              <a:r>
                <a:rPr lang="en-US" sz="700" dirty="0"/>
                <a:t> </a:t>
              </a:r>
            </a:p>
          </p:txBody>
        </p:sp>
        <p:sp>
          <p:nvSpPr>
            <p:cNvPr id="42" name="TextBox 41"/>
            <p:cNvSpPr txBox="1"/>
            <p:nvPr/>
          </p:nvSpPr>
          <p:spPr>
            <a:xfrm>
              <a:off x="7322419" y="1894117"/>
              <a:ext cx="1638672" cy="496373"/>
            </a:xfrm>
            <a:prstGeom prst="rect">
              <a:avLst/>
            </a:prstGeom>
            <a:noFill/>
          </p:spPr>
          <p:txBody>
            <a:bodyPr wrap="square" rtlCol="0">
              <a:spAutoFit/>
            </a:bodyPr>
            <a:lstStyle/>
            <a:p>
              <a:pPr algn="ctr"/>
              <a:r>
                <a:rPr lang="en-US" sz="700" i="1" dirty="0" err="1"/>
                <a:t>Persentase</a:t>
              </a:r>
              <a:r>
                <a:rPr lang="en-US" sz="700" i="1" dirty="0"/>
                <a:t> </a:t>
              </a:r>
              <a:r>
                <a:rPr lang="en-US" sz="700" i="1" dirty="0" err="1"/>
                <a:t>realisasi</a:t>
              </a:r>
              <a:r>
                <a:rPr lang="en-US" sz="700" i="1" dirty="0"/>
                <a:t> </a:t>
              </a:r>
              <a:r>
                <a:rPr lang="en-US" sz="700" i="1" dirty="0" err="1"/>
                <a:t>penyeraan</a:t>
              </a:r>
              <a:r>
                <a:rPr lang="en-US" sz="700" i="1" dirty="0"/>
                <a:t> </a:t>
              </a:r>
              <a:r>
                <a:rPr lang="en-US" sz="700" i="1" dirty="0" err="1"/>
                <a:t>anggaran</a:t>
              </a:r>
              <a:r>
                <a:rPr lang="en-US" sz="700" i="1" dirty="0"/>
                <a:t> </a:t>
              </a:r>
            </a:p>
          </p:txBody>
        </p:sp>
        <p:sp>
          <p:nvSpPr>
            <p:cNvPr id="43" name="TextBox 42"/>
            <p:cNvSpPr txBox="1"/>
            <p:nvPr/>
          </p:nvSpPr>
          <p:spPr>
            <a:xfrm>
              <a:off x="9042331" y="1886863"/>
              <a:ext cx="1638672" cy="496373"/>
            </a:xfrm>
            <a:prstGeom prst="rect">
              <a:avLst/>
            </a:prstGeom>
            <a:noFill/>
          </p:spPr>
          <p:txBody>
            <a:bodyPr wrap="square" rtlCol="0">
              <a:spAutoFit/>
            </a:bodyPr>
            <a:lstStyle/>
            <a:p>
              <a:pPr algn="ctr"/>
              <a:r>
                <a:rPr lang="en-US" sz="700" i="1" dirty="0" err="1"/>
                <a:t>Persentase</a:t>
              </a:r>
              <a:r>
                <a:rPr lang="en-US" sz="700" i="1" dirty="0"/>
                <a:t> </a:t>
              </a:r>
              <a:r>
                <a:rPr lang="en-US" sz="700" i="1" dirty="0" err="1"/>
                <a:t>realisasi</a:t>
              </a:r>
              <a:r>
                <a:rPr lang="en-US" sz="700" i="1" dirty="0"/>
                <a:t> </a:t>
              </a:r>
              <a:r>
                <a:rPr lang="en-US" sz="700" i="1" dirty="0" err="1"/>
                <a:t>capaian</a:t>
              </a:r>
              <a:r>
                <a:rPr lang="en-US" sz="700" i="1" dirty="0"/>
                <a:t> </a:t>
              </a:r>
              <a:r>
                <a:rPr lang="en-US" sz="700" i="1" dirty="0" err="1"/>
                <a:t>kinerja</a:t>
              </a:r>
              <a:r>
                <a:rPr lang="en-US" sz="700" i="1" dirty="0"/>
                <a:t> output </a:t>
              </a:r>
            </a:p>
          </p:txBody>
        </p:sp>
        <p:sp>
          <p:nvSpPr>
            <p:cNvPr id="44" name="TextBox 43"/>
            <p:cNvSpPr txBox="1"/>
            <p:nvPr/>
          </p:nvSpPr>
          <p:spPr>
            <a:xfrm>
              <a:off x="8773824" y="2010235"/>
              <a:ext cx="360000" cy="322642"/>
            </a:xfrm>
            <a:prstGeom prst="rect">
              <a:avLst/>
            </a:prstGeom>
            <a:noFill/>
          </p:spPr>
          <p:txBody>
            <a:bodyPr wrap="square" rtlCol="0">
              <a:spAutoFit/>
            </a:bodyPr>
            <a:lstStyle/>
            <a:p>
              <a:pPr algn="ctr"/>
              <a:r>
                <a:rPr lang="en-US" sz="700" dirty="0"/>
                <a:t>+</a:t>
              </a:r>
            </a:p>
          </p:txBody>
        </p:sp>
        <p:sp>
          <p:nvSpPr>
            <p:cNvPr id="45" name="TextBox 44"/>
            <p:cNvSpPr txBox="1"/>
            <p:nvPr/>
          </p:nvSpPr>
          <p:spPr>
            <a:xfrm>
              <a:off x="7039406" y="2017495"/>
              <a:ext cx="360000" cy="322642"/>
            </a:xfrm>
            <a:prstGeom prst="rect">
              <a:avLst/>
            </a:prstGeom>
            <a:noFill/>
          </p:spPr>
          <p:txBody>
            <a:bodyPr wrap="square" rtlCol="0">
              <a:spAutoFit/>
            </a:bodyPr>
            <a:lstStyle/>
            <a:p>
              <a:pPr algn="ctr"/>
              <a:r>
                <a:rPr lang="en-US" sz="700" dirty="0"/>
                <a:t>=</a:t>
              </a:r>
            </a:p>
          </p:txBody>
        </p:sp>
      </p:grpSp>
      <p:grpSp>
        <p:nvGrpSpPr>
          <p:cNvPr id="46" name="Group 45"/>
          <p:cNvGrpSpPr/>
          <p:nvPr/>
        </p:nvGrpSpPr>
        <p:grpSpPr>
          <a:xfrm>
            <a:off x="3424988" y="2821344"/>
            <a:ext cx="3491691" cy="417168"/>
            <a:chOff x="4943873" y="3599939"/>
            <a:chExt cx="5631286" cy="672795"/>
          </a:xfrm>
        </p:grpSpPr>
        <p:sp>
          <p:nvSpPr>
            <p:cNvPr id="47" name="TextBox 46"/>
            <p:cNvSpPr txBox="1"/>
            <p:nvPr/>
          </p:nvSpPr>
          <p:spPr>
            <a:xfrm>
              <a:off x="6885810" y="3704854"/>
              <a:ext cx="333375" cy="322642"/>
            </a:xfrm>
            <a:prstGeom prst="rect">
              <a:avLst/>
            </a:prstGeom>
            <a:noFill/>
          </p:spPr>
          <p:txBody>
            <a:bodyPr wrap="square" rtlCol="0">
              <a:spAutoFit/>
            </a:bodyPr>
            <a:lstStyle/>
            <a:p>
              <a:r>
                <a:rPr lang="en-US" sz="700" dirty="0"/>
                <a:t>=</a:t>
              </a:r>
            </a:p>
          </p:txBody>
        </p:sp>
        <p:grpSp>
          <p:nvGrpSpPr>
            <p:cNvPr id="48" name="Group 47"/>
            <p:cNvGrpSpPr/>
            <p:nvPr/>
          </p:nvGrpSpPr>
          <p:grpSpPr>
            <a:xfrm>
              <a:off x="4943873" y="3599939"/>
              <a:ext cx="5631286" cy="672795"/>
              <a:chOff x="4997927" y="2319757"/>
              <a:chExt cx="5631286" cy="672795"/>
            </a:xfrm>
          </p:grpSpPr>
          <p:grpSp>
            <p:nvGrpSpPr>
              <p:cNvPr id="49" name="Group 48"/>
              <p:cNvGrpSpPr/>
              <p:nvPr/>
            </p:nvGrpSpPr>
            <p:grpSpPr>
              <a:xfrm>
                <a:off x="4997927" y="2319757"/>
                <a:ext cx="4959292" cy="672795"/>
                <a:chOff x="5822699" y="2190949"/>
                <a:chExt cx="3747281" cy="538848"/>
              </a:xfrm>
            </p:grpSpPr>
            <p:sp>
              <p:nvSpPr>
                <p:cNvPr id="52" name="TextBox 1">
                  <a:extLst>
                    <a:ext uri="{FF2B5EF4-FFF2-40B4-BE49-F238E27FC236}">
                      <a16:creationId xmlns:a16="http://schemas.microsoft.com/office/drawing/2014/main" id="{00000000-0008-0000-0000-000034000000}"/>
                    </a:ext>
                  </a:extLst>
                </p:cNvPr>
                <p:cNvSpPr txBox="1"/>
                <p:nvPr/>
              </p:nvSpPr>
              <p:spPr>
                <a:xfrm>
                  <a:off x="5822699" y="2195065"/>
                  <a:ext cx="1632114" cy="49015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AU" sz="700" i="1" dirty="0" err="1"/>
                    <a:t>Persentase</a:t>
                  </a:r>
                  <a:r>
                    <a:rPr lang="en-AU" sz="700" i="1" dirty="0"/>
                    <a:t> </a:t>
                  </a:r>
                  <a:r>
                    <a:rPr lang="en-AU" sz="700" i="1" dirty="0" err="1"/>
                    <a:t>realisasi</a:t>
                  </a:r>
                  <a:r>
                    <a:rPr lang="en-AU" sz="700" i="1" dirty="0"/>
                    <a:t> </a:t>
                  </a:r>
                  <a:r>
                    <a:rPr lang="en-AU" sz="700" i="1" dirty="0" err="1"/>
                    <a:t>penyerapan</a:t>
                  </a:r>
                  <a:r>
                    <a:rPr lang="en-AU" sz="700" i="1" dirty="0"/>
                    <a:t> </a:t>
                  </a:r>
                  <a:r>
                    <a:rPr lang="en-AU" sz="700" i="1" dirty="0" err="1"/>
                    <a:t>anggaran</a:t>
                  </a:r>
                  <a:r>
                    <a:rPr lang="en-AU" sz="700" i="1" dirty="0"/>
                    <a:t> </a:t>
                  </a:r>
                </a:p>
              </p:txBody>
            </p:sp>
            <p:sp>
              <p:nvSpPr>
                <p:cNvPr id="53" name="TextBox 2">
                  <a:extLst>
                    <a:ext uri="{FF2B5EF4-FFF2-40B4-BE49-F238E27FC236}">
                      <a16:creationId xmlns:a16="http://schemas.microsoft.com/office/drawing/2014/main" id="{00000000-0008-0000-0000-000035000000}"/>
                    </a:ext>
                  </a:extLst>
                </p:cNvPr>
                <p:cNvSpPr txBox="1"/>
                <p:nvPr/>
              </p:nvSpPr>
              <p:spPr>
                <a:xfrm>
                  <a:off x="7457415" y="2190949"/>
                  <a:ext cx="1849730" cy="288326"/>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fi-FI" sz="700" i="1" dirty="0"/>
                    <a:t>Realisasi penyerapan anggaran</a:t>
                  </a:r>
                  <a:endParaRPr lang="id-ID" sz="700" i="1" dirty="0"/>
                </a:p>
              </p:txBody>
            </p:sp>
            <p:cxnSp>
              <p:nvCxnSpPr>
                <p:cNvPr id="54" name="Straight Connector 53">
                  <a:extLst>
                    <a:ext uri="{FF2B5EF4-FFF2-40B4-BE49-F238E27FC236}">
                      <a16:creationId xmlns:a16="http://schemas.microsoft.com/office/drawing/2014/main" id="{00000000-0008-0000-0000-000036000000}"/>
                    </a:ext>
                  </a:extLst>
                </p:cNvPr>
                <p:cNvCxnSpPr/>
                <p:nvPr/>
              </p:nvCxnSpPr>
              <p:spPr>
                <a:xfrm>
                  <a:off x="7501821" y="2454440"/>
                  <a:ext cx="1876932" cy="0"/>
                </a:xfrm>
                <a:prstGeom prst="line">
                  <a:avLst/>
                </a:prstGeom>
              </p:spPr>
              <p:style>
                <a:lnRef idx="2">
                  <a:schemeClr val="dk1"/>
                </a:lnRef>
                <a:fillRef idx="0">
                  <a:schemeClr val="dk1"/>
                </a:fillRef>
                <a:effectRef idx="1">
                  <a:schemeClr val="dk1"/>
                </a:effectRef>
                <a:fontRef idx="minor">
                  <a:schemeClr val="tx1"/>
                </a:fontRef>
              </p:style>
            </p:cxnSp>
            <p:sp>
              <p:nvSpPr>
                <p:cNvPr id="55" name="TextBox 4">
                  <a:extLst>
                    <a:ext uri="{FF2B5EF4-FFF2-40B4-BE49-F238E27FC236}">
                      <a16:creationId xmlns:a16="http://schemas.microsoft.com/office/drawing/2014/main" id="{00000000-0008-0000-0000-000037000000}"/>
                    </a:ext>
                  </a:extLst>
                </p:cNvPr>
                <p:cNvSpPr txBox="1"/>
                <p:nvPr/>
              </p:nvSpPr>
              <p:spPr>
                <a:xfrm>
                  <a:off x="7448233" y="2441469"/>
                  <a:ext cx="2121747" cy="288328"/>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fi-FI" sz="700" i="1" dirty="0"/>
                    <a:t>Keseluruhan anggaran tahun berjalan</a:t>
                  </a:r>
                  <a:endParaRPr lang="en-AU" sz="700" i="1" dirty="0"/>
                </a:p>
              </p:txBody>
            </p:sp>
          </p:grpSp>
          <p:sp>
            <p:nvSpPr>
              <p:cNvPr id="50" name="TextBox 36">
                <a:extLst>
                  <a:ext uri="{FF2B5EF4-FFF2-40B4-BE49-F238E27FC236}">
                    <a16:creationId xmlns:a16="http://schemas.microsoft.com/office/drawing/2014/main" id="{00000000-0008-0000-0000-00003D000000}"/>
                  </a:ext>
                </a:extLst>
              </p:cNvPr>
              <p:cNvSpPr txBox="1"/>
              <p:nvPr/>
            </p:nvSpPr>
            <p:spPr>
              <a:xfrm>
                <a:off x="9935196" y="2476366"/>
                <a:ext cx="694017" cy="316516"/>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r>
                  <a:rPr lang="en-AU" sz="700" dirty="0"/>
                  <a:t>100%</a:t>
                </a:r>
              </a:p>
            </p:txBody>
          </p:sp>
          <p:sp>
            <p:nvSpPr>
              <p:cNvPr id="51" name="TextBox 35">
                <a:extLst>
                  <a:ext uri="{FF2B5EF4-FFF2-40B4-BE49-F238E27FC236}">
                    <a16:creationId xmlns:a16="http://schemas.microsoft.com/office/drawing/2014/main" id="{00000000-0008-0000-0000-00003C000000}"/>
                  </a:ext>
                </a:extLst>
              </p:cNvPr>
              <p:cNvSpPr txBox="1"/>
              <p:nvPr/>
            </p:nvSpPr>
            <p:spPr>
              <a:xfrm>
                <a:off x="9703894" y="2497243"/>
                <a:ext cx="333375" cy="28575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AU" sz="700" dirty="0"/>
                  <a:t>X</a:t>
                </a:r>
              </a:p>
            </p:txBody>
          </p:sp>
        </p:grpSp>
      </p:grpSp>
      <p:grpSp>
        <p:nvGrpSpPr>
          <p:cNvPr id="56" name="Group 55"/>
          <p:cNvGrpSpPr/>
          <p:nvPr/>
        </p:nvGrpSpPr>
        <p:grpSpPr>
          <a:xfrm>
            <a:off x="3424988" y="3445990"/>
            <a:ext cx="3491691" cy="417168"/>
            <a:chOff x="4943873" y="3599939"/>
            <a:chExt cx="5631286" cy="672795"/>
          </a:xfrm>
        </p:grpSpPr>
        <p:sp>
          <p:nvSpPr>
            <p:cNvPr id="57" name="TextBox 56"/>
            <p:cNvSpPr txBox="1"/>
            <p:nvPr/>
          </p:nvSpPr>
          <p:spPr>
            <a:xfrm>
              <a:off x="6885810" y="3704854"/>
              <a:ext cx="333375" cy="322642"/>
            </a:xfrm>
            <a:prstGeom prst="rect">
              <a:avLst/>
            </a:prstGeom>
            <a:noFill/>
          </p:spPr>
          <p:txBody>
            <a:bodyPr wrap="square" rtlCol="0">
              <a:spAutoFit/>
            </a:bodyPr>
            <a:lstStyle/>
            <a:p>
              <a:r>
                <a:rPr lang="en-US" sz="700" dirty="0"/>
                <a:t>=</a:t>
              </a:r>
            </a:p>
          </p:txBody>
        </p:sp>
        <p:grpSp>
          <p:nvGrpSpPr>
            <p:cNvPr id="58" name="Group 57"/>
            <p:cNvGrpSpPr/>
            <p:nvPr/>
          </p:nvGrpSpPr>
          <p:grpSpPr>
            <a:xfrm>
              <a:off x="4943873" y="3599939"/>
              <a:ext cx="5631286" cy="672795"/>
              <a:chOff x="4997927" y="2319757"/>
              <a:chExt cx="5631286" cy="672795"/>
            </a:xfrm>
          </p:grpSpPr>
          <p:grpSp>
            <p:nvGrpSpPr>
              <p:cNvPr id="59" name="Group 58"/>
              <p:cNvGrpSpPr/>
              <p:nvPr/>
            </p:nvGrpSpPr>
            <p:grpSpPr>
              <a:xfrm>
                <a:off x="4997927" y="2319757"/>
                <a:ext cx="4959292" cy="672795"/>
                <a:chOff x="5822699" y="2190949"/>
                <a:chExt cx="3747281" cy="538848"/>
              </a:xfrm>
            </p:grpSpPr>
            <p:sp>
              <p:nvSpPr>
                <p:cNvPr id="62" name="TextBox 1">
                  <a:extLst>
                    <a:ext uri="{FF2B5EF4-FFF2-40B4-BE49-F238E27FC236}">
                      <a16:creationId xmlns:a16="http://schemas.microsoft.com/office/drawing/2014/main" id="{00000000-0008-0000-0000-000034000000}"/>
                    </a:ext>
                  </a:extLst>
                </p:cNvPr>
                <p:cNvSpPr txBox="1"/>
                <p:nvPr/>
              </p:nvSpPr>
              <p:spPr>
                <a:xfrm>
                  <a:off x="5822699" y="2195065"/>
                  <a:ext cx="1632114" cy="49015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AU" sz="700" i="1" dirty="0" err="1"/>
                    <a:t>Persentase</a:t>
                  </a:r>
                  <a:r>
                    <a:rPr lang="en-AU" sz="700" i="1" dirty="0"/>
                    <a:t> </a:t>
                  </a:r>
                  <a:r>
                    <a:rPr lang="en-AU" sz="700" i="1" dirty="0" err="1"/>
                    <a:t>realisasi</a:t>
                  </a:r>
                  <a:r>
                    <a:rPr lang="en-AU" sz="700" i="1" dirty="0"/>
                    <a:t> </a:t>
                  </a:r>
                  <a:r>
                    <a:rPr lang="en-AU" sz="700" i="1" dirty="0" err="1"/>
                    <a:t>capaian</a:t>
                  </a:r>
                  <a:r>
                    <a:rPr lang="en-AU" sz="700" i="1" dirty="0"/>
                    <a:t> </a:t>
                  </a:r>
                  <a:r>
                    <a:rPr lang="en-AU" sz="700" i="1" dirty="0" err="1"/>
                    <a:t>kinerja</a:t>
                  </a:r>
                  <a:r>
                    <a:rPr lang="en-AU" sz="700" i="1" dirty="0"/>
                    <a:t> output </a:t>
                  </a:r>
                </a:p>
              </p:txBody>
            </p:sp>
            <p:sp>
              <p:nvSpPr>
                <p:cNvPr id="63" name="TextBox 2">
                  <a:extLst>
                    <a:ext uri="{FF2B5EF4-FFF2-40B4-BE49-F238E27FC236}">
                      <a16:creationId xmlns:a16="http://schemas.microsoft.com/office/drawing/2014/main" id="{00000000-0008-0000-0000-000035000000}"/>
                    </a:ext>
                  </a:extLst>
                </p:cNvPr>
                <p:cNvSpPr txBox="1"/>
                <p:nvPr/>
              </p:nvSpPr>
              <p:spPr>
                <a:xfrm>
                  <a:off x="7457415" y="2190949"/>
                  <a:ext cx="1849730" cy="288326"/>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fi-FI" sz="700" i="1" dirty="0"/>
                    <a:t>Realisasi capaian kinerja output</a:t>
                  </a:r>
                  <a:endParaRPr lang="id-ID" sz="700" i="1" dirty="0"/>
                </a:p>
              </p:txBody>
            </p:sp>
            <p:cxnSp>
              <p:nvCxnSpPr>
                <p:cNvPr id="64" name="Straight Connector 63">
                  <a:extLst>
                    <a:ext uri="{FF2B5EF4-FFF2-40B4-BE49-F238E27FC236}">
                      <a16:creationId xmlns:a16="http://schemas.microsoft.com/office/drawing/2014/main" id="{00000000-0008-0000-0000-000036000000}"/>
                    </a:ext>
                  </a:extLst>
                </p:cNvPr>
                <p:cNvCxnSpPr/>
                <p:nvPr/>
              </p:nvCxnSpPr>
              <p:spPr>
                <a:xfrm>
                  <a:off x="7501821" y="2454440"/>
                  <a:ext cx="1876932" cy="0"/>
                </a:xfrm>
                <a:prstGeom prst="line">
                  <a:avLst/>
                </a:prstGeom>
              </p:spPr>
              <p:style>
                <a:lnRef idx="2">
                  <a:schemeClr val="dk1"/>
                </a:lnRef>
                <a:fillRef idx="0">
                  <a:schemeClr val="dk1"/>
                </a:fillRef>
                <a:effectRef idx="1">
                  <a:schemeClr val="dk1"/>
                </a:effectRef>
                <a:fontRef idx="minor">
                  <a:schemeClr val="tx1"/>
                </a:fontRef>
              </p:style>
            </p:cxnSp>
            <p:sp>
              <p:nvSpPr>
                <p:cNvPr id="65" name="TextBox 4">
                  <a:extLst>
                    <a:ext uri="{FF2B5EF4-FFF2-40B4-BE49-F238E27FC236}">
                      <a16:creationId xmlns:a16="http://schemas.microsoft.com/office/drawing/2014/main" id="{00000000-0008-0000-0000-000037000000}"/>
                    </a:ext>
                  </a:extLst>
                </p:cNvPr>
                <p:cNvSpPr txBox="1"/>
                <p:nvPr/>
              </p:nvSpPr>
              <p:spPr>
                <a:xfrm>
                  <a:off x="7448233" y="2441469"/>
                  <a:ext cx="2121747" cy="288328"/>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fi-FI" sz="700" i="1" dirty="0"/>
                    <a:t>Target kinerja output tahun berjalan</a:t>
                  </a:r>
                  <a:endParaRPr lang="en-AU" sz="700" i="1" dirty="0"/>
                </a:p>
              </p:txBody>
            </p:sp>
          </p:grpSp>
          <p:sp>
            <p:nvSpPr>
              <p:cNvPr id="60" name="TextBox 36">
                <a:extLst>
                  <a:ext uri="{FF2B5EF4-FFF2-40B4-BE49-F238E27FC236}">
                    <a16:creationId xmlns:a16="http://schemas.microsoft.com/office/drawing/2014/main" id="{00000000-0008-0000-0000-00003D000000}"/>
                  </a:ext>
                </a:extLst>
              </p:cNvPr>
              <p:cNvSpPr txBox="1"/>
              <p:nvPr/>
            </p:nvSpPr>
            <p:spPr>
              <a:xfrm>
                <a:off x="9935196" y="2476366"/>
                <a:ext cx="694017" cy="316516"/>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r>
                  <a:rPr lang="en-AU" sz="700" dirty="0"/>
                  <a:t>100%</a:t>
                </a:r>
              </a:p>
            </p:txBody>
          </p:sp>
          <p:sp>
            <p:nvSpPr>
              <p:cNvPr id="61" name="TextBox 35">
                <a:extLst>
                  <a:ext uri="{FF2B5EF4-FFF2-40B4-BE49-F238E27FC236}">
                    <a16:creationId xmlns:a16="http://schemas.microsoft.com/office/drawing/2014/main" id="{00000000-0008-0000-0000-00003C000000}"/>
                  </a:ext>
                </a:extLst>
              </p:cNvPr>
              <p:cNvSpPr txBox="1"/>
              <p:nvPr/>
            </p:nvSpPr>
            <p:spPr>
              <a:xfrm>
                <a:off x="9703894" y="2497243"/>
                <a:ext cx="333375" cy="28575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AU" sz="700" dirty="0"/>
                  <a:t>X</a:t>
                </a:r>
              </a:p>
            </p:txBody>
          </p:sp>
        </p:grpSp>
      </p:grpSp>
      <p:grpSp>
        <p:nvGrpSpPr>
          <p:cNvPr id="66" name="Group 65"/>
          <p:cNvGrpSpPr/>
          <p:nvPr/>
        </p:nvGrpSpPr>
        <p:grpSpPr>
          <a:xfrm>
            <a:off x="3182471" y="1278866"/>
            <a:ext cx="3986640" cy="705470"/>
            <a:chOff x="5103559" y="3198693"/>
            <a:chExt cx="6429524" cy="1137759"/>
          </a:xfrm>
        </p:grpSpPr>
        <p:sp>
          <p:nvSpPr>
            <p:cNvPr id="67" name="TextBox 66"/>
            <p:cNvSpPr txBox="1"/>
            <p:nvPr/>
          </p:nvSpPr>
          <p:spPr>
            <a:xfrm>
              <a:off x="6726156" y="3443603"/>
              <a:ext cx="333375" cy="322642"/>
            </a:xfrm>
            <a:prstGeom prst="rect">
              <a:avLst/>
            </a:prstGeom>
            <a:noFill/>
          </p:spPr>
          <p:txBody>
            <a:bodyPr wrap="square" rtlCol="0">
              <a:spAutoFit/>
            </a:bodyPr>
            <a:lstStyle/>
            <a:p>
              <a:r>
                <a:rPr lang="en-US" sz="700" dirty="0"/>
                <a:t>=</a:t>
              </a:r>
            </a:p>
          </p:txBody>
        </p:sp>
        <p:grpSp>
          <p:nvGrpSpPr>
            <p:cNvPr id="68" name="Group 67"/>
            <p:cNvGrpSpPr/>
            <p:nvPr/>
          </p:nvGrpSpPr>
          <p:grpSpPr>
            <a:xfrm>
              <a:off x="5103559" y="3198693"/>
              <a:ext cx="6429524" cy="1137759"/>
              <a:chOff x="5157613" y="1918511"/>
              <a:chExt cx="6429524" cy="1137759"/>
            </a:xfrm>
          </p:grpSpPr>
          <p:grpSp>
            <p:nvGrpSpPr>
              <p:cNvPr id="69" name="Group 68"/>
              <p:cNvGrpSpPr/>
              <p:nvPr/>
            </p:nvGrpSpPr>
            <p:grpSpPr>
              <a:xfrm>
                <a:off x="5157613" y="1918511"/>
                <a:ext cx="5943302" cy="1137759"/>
                <a:chOff x="5943352" y="1869584"/>
                <a:chExt cx="4490805" cy="911241"/>
              </a:xfrm>
            </p:grpSpPr>
            <p:sp>
              <p:nvSpPr>
                <p:cNvPr id="72" name="TextBox 1">
                  <a:extLst>
                    <a:ext uri="{FF2B5EF4-FFF2-40B4-BE49-F238E27FC236}">
                      <a16:creationId xmlns:a16="http://schemas.microsoft.com/office/drawing/2014/main" id="{00000000-0008-0000-0000-000034000000}"/>
                    </a:ext>
                  </a:extLst>
                </p:cNvPr>
                <p:cNvSpPr txBox="1"/>
                <p:nvPr/>
              </p:nvSpPr>
              <p:spPr>
                <a:xfrm>
                  <a:off x="5943352" y="1869584"/>
                  <a:ext cx="1305690" cy="911241"/>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fi-FI" sz="700" dirty="0"/>
                    <a:t>Persentase Realisasi Pendapatan Negara Bukan Pajak (PNBP) Balai Pengelola Kereta Api Ringan Sumatera Selatan</a:t>
                  </a:r>
                  <a:endParaRPr lang="en-AU" sz="700" dirty="0"/>
                </a:p>
              </p:txBody>
            </p:sp>
            <p:sp>
              <p:nvSpPr>
                <p:cNvPr id="73" name="TextBox 2">
                  <a:extLst>
                    <a:ext uri="{FF2B5EF4-FFF2-40B4-BE49-F238E27FC236}">
                      <a16:creationId xmlns:a16="http://schemas.microsoft.com/office/drawing/2014/main" id="{00000000-0008-0000-0000-000035000000}"/>
                    </a:ext>
                  </a:extLst>
                </p:cNvPr>
                <p:cNvSpPr txBox="1"/>
                <p:nvPr/>
              </p:nvSpPr>
              <p:spPr>
                <a:xfrm>
                  <a:off x="7249042" y="2086335"/>
                  <a:ext cx="3185115" cy="259494"/>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fi-FI" sz="700" i="1" dirty="0"/>
                    <a:t>Realisasi realisasi penerimaan PNBP </a:t>
                  </a:r>
                  <a:endParaRPr lang="id-ID" sz="700" i="1" dirty="0"/>
                </a:p>
              </p:txBody>
            </p:sp>
            <p:cxnSp>
              <p:nvCxnSpPr>
                <p:cNvPr id="74" name="Straight Connector 73">
                  <a:extLst>
                    <a:ext uri="{FF2B5EF4-FFF2-40B4-BE49-F238E27FC236}">
                      <a16:creationId xmlns:a16="http://schemas.microsoft.com/office/drawing/2014/main" id="{00000000-0008-0000-0000-000036000000}"/>
                    </a:ext>
                  </a:extLst>
                </p:cNvPr>
                <p:cNvCxnSpPr/>
                <p:nvPr/>
              </p:nvCxnSpPr>
              <p:spPr>
                <a:xfrm>
                  <a:off x="7501821" y="2361442"/>
                  <a:ext cx="2635250" cy="0"/>
                </a:xfrm>
                <a:prstGeom prst="line">
                  <a:avLst/>
                </a:prstGeom>
              </p:spPr>
              <p:style>
                <a:lnRef idx="2">
                  <a:schemeClr val="dk1"/>
                </a:lnRef>
                <a:fillRef idx="0">
                  <a:schemeClr val="dk1"/>
                </a:fillRef>
                <a:effectRef idx="1">
                  <a:schemeClr val="dk1"/>
                </a:effectRef>
                <a:fontRef idx="minor">
                  <a:schemeClr val="tx1"/>
                </a:fontRef>
              </p:style>
            </p:cxnSp>
            <p:sp>
              <p:nvSpPr>
                <p:cNvPr id="75" name="TextBox 4">
                  <a:extLst>
                    <a:ext uri="{FF2B5EF4-FFF2-40B4-BE49-F238E27FC236}">
                      <a16:creationId xmlns:a16="http://schemas.microsoft.com/office/drawing/2014/main" id="{00000000-0008-0000-0000-000037000000}"/>
                    </a:ext>
                  </a:extLst>
                </p:cNvPr>
                <p:cNvSpPr txBox="1"/>
                <p:nvPr/>
              </p:nvSpPr>
              <p:spPr>
                <a:xfrm>
                  <a:off x="7272761" y="2360096"/>
                  <a:ext cx="3120048" cy="288327"/>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fi-FI" sz="700" i="1" dirty="0"/>
                    <a:t>Target penerimaan PNBP </a:t>
                  </a:r>
                  <a:r>
                    <a:rPr lang="id-ID" sz="700" i="1" dirty="0"/>
                    <a:t>BPKARSS</a:t>
                  </a:r>
                  <a:endParaRPr lang="fi-FI" sz="700" i="1" dirty="0"/>
                </a:p>
                <a:p>
                  <a:pPr algn="ctr"/>
                  <a:r>
                    <a:rPr lang="fi-FI" sz="700" i="1" dirty="0"/>
                    <a:t>pada tahun berjalan</a:t>
                  </a:r>
                  <a:endParaRPr lang="en-AU" sz="700" i="1" dirty="0"/>
                </a:p>
              </p:txBody>
            </p:sp>
          </p:grpSp>
          <p:sp>
            <p:nvSpPr>
              <p:cNvPr id="70" name="TextBox 36">
                <a:extLst>
                  <a:ext uri="{FF2B5EF4-FFF2-40B4-BE49-F238E27FC236}">
                    <a16:creationId xmlns:a16="http://schemas.microsoft.com/office/drawing/2014/main" id="{00000000-0008-0000-0000-00003D000000}"/>
                  </a:ext>
                </a:extLst>
              </p:cNvPr>
              <p:cNvSpPr txBox="1"/>
              <p:nvPr/>
            </p:nvSpPr>
            <p:spPr>
              <a:xfrm>
                <a:off x="10893120" y="2331226"/>
                <a:ext cx="694017" cy="316516"/>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r>
                  <a:rPr lang="en-AU" sz="700" dirty="0"/>
                  <a:t>100%</a:t>
                </a:r>
              </a:p>
            </p:txBody>
          </p:sp>
          <p:sp>
            <p:nvSpPr>
              <p:cNvPr id="71" name="TextBox 35">
                <a:extLst>
                  <a:ext uri="{FF2B5EF4-FFF2-40B4-BE49-F238E27FC236}">
                    <a16:creationId xmlns:a16="http://schemas.microsoft.com/office/drawing/2014/main" id="{00000000-0008-0000-0000-00003C000000}"/>
                  </a:ext>
                </a:extLst>
              </p:cNvPr>
              <p:cNvSpPr txBox="1"/>
              <p:nvPr/>
            </p:nvSpPr>
            <p:spPr>
              <a:xfrm>
                <a:off x="10719874" y="2366617"/>
                <a:ext cx="333375" cy="28575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AU" sz="700" dirty="0"/>
                  <a:t>X</a:t>
                </a:r>
              </a:p>
            </p:txBody>
          </p:sp>
        </p:grpSp>
      </p:grpSp>
      <p:sp>
        <p:nvSpPr>
          <p:cNvPr id="76" name="Title 1">
            <a:extLst>
              <a:ext uri="{FF2B5EF4-FFF2-40B4-BE49-F238E27FC236}">
                <a16:creationId xmlns:a16="http://schemas.microsoft.com/office/drawing/2014/main" id="{FBE39DEA-AC67-4FDA-AF23-24C29C5C7912}"/>
              </a:ext>
            </a:extLst>
          </p:cNvPr>
          <p:cNvSpPr txBox="1">
            <a:spLocks/>
          </p:cNvSpPr>
          <p:nvPr/>
        </p:nvSpPr>
        <p:spPr>
          <a:xfrm>
            <a:off x="163039" y="311720"/>
            <a:ext cx="7396636" cy="338554"/>
          </a:xfrm>
          <a:prstGeom prst="rect">
            <a:avLst/>
          </a:prstGeom>
        </p:spPr>
        <p:txBody>
          <a:bodyPr wrap="square" anchor="ctr">
            <a:spAutoFit/>
          </a:bodyPr>
          <a:lstStyle>
            <a:defPPr>
              <a:defRPr lang="en-US"/>
            </a:defPPr>
            <a:lvl1pPr defTabSz="914377">
              <a:defRPr b="1">
                <a:solidFill>
                  <a:prstClr val="black"/>
                </a:solidFill>
                <a:latin typeface="Arial" panose="020B0604020202020204" pitchFamily="34" charset="0"/>
                <a:ea typeface="Times New Roman" panose="02020603050405020304" pitchFamily="18" charset="0"/>
              </a:defRPr>
            </a:lvl1pPr>
          </a:lstStyle>
          <a:p>
            <a:pPr lvl="0"/>
            <a:r>
              <a:rPr lang="id-ID" sz="1600" dirty="0"/>
              <a:t>Lanjutan... (</a:t>
            </a:r>
            <a:r>
              <a:rPr lang="en-US" sz="1600" dirty="0"/>
              <a:t>KAMUS INDIKATOR KINERJA </a:t>
            </a:r>
            <a:r>
              <a:rPr lang="id-ID" sz="1600" dirty="0"/>
              <a:t>KEGIATAN </a:t>
            </a:r>
            <a:r>
              <a:rPr lang="en-US" sz="1600" dirty="0"/>
              <a:t>BPKA SU</a:t>
            </a:r>
            <a:r>
              <a:rPr lang="id-ID" sz="1600" dirty="0"/>
              <a:t>LSEL)</a:t>
            </a:r>
            <a:endParaRPr lang="en-ID" sz="1600" dirty="0"/>
          </a:p>
        </p:txBody>
      </p:sp>
    </p:spTree>
    <p:extLst>
      <p:ext uri="{BB962C8B-B14F-4D97-AF65-F5344CB8AC3E}">
        <p14:creationId xmlns:p14="http://schemas.microsoft.com/office/powerpoint/2010/main" val="983092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3600" y="144000"/>
            <a:ext cx="6520220" cy="344032"/>
          </a:xfrm>
        </p:spPr>
        <p:txBody>
          <a:bodyPr>
            <a:noAutofit/>
          </a:bodyPr>
          <a:lstStyle/>
          <a:p>
            <a:pPr algn="l"/>
            <a:r>
              <a:rPr lang="id-ID" dirty="0"/>
              <a:t>Lanjutan ... (RUMUS PENGUKURAN CAPAIAN KINERJA)</a:t>
            </a:r>
            <a:endParaRPr lang="id-ID" dirty="0">
              <a:solidFill>
                <a:srgbClr val="FF0000"/>
              </a:solidFill>
            </a:endParaRPr>
          </a:p>
        </p:txBody>
      </p:sp>
      <p:sp>
        <p:nvSpPr>
          <p:cNvPr id="5" name="TextBox 4"/>
          <p:cNvSpPr txBox="1"/>
          <p:nvPr/>
        </p:nvSpPr>
        <p:spPr>
          <a:xfrm>
            <a:off x="585558" y="4025222"/>
            <a:ext cx="2899322" cy="253843"/>
          </a:xfrm>
          <a:prstGeom prst="rect">
            <a:avLst/>
          </a:prstGeom>
          <a:noFill/>
        </p:spPr>
        <p:txBody>
          <a:bodyPr wrap="square" lIns="91365" tIns="45684" rIns="91365" bIns="45684" rtlCol="0">
            <a:spAutoFit/>
          </a:bodyPr>
          <a:lstStyle/>
          <a:p>
            <a:r>
              <a:rPr lang="en-US" sz="1050" dirty="0" err="1">
                <a:solidFill>
                  <a:schemeClr val="bg2">
                    <a:lumMod val="25000"/>
                  </a:schemeClr>
                </a:solidFill>
                <a:latin typeface="Arial" panose="020B0604020202020204" pitchFamily="34" charset="0"/>
                <a:cs typeface="Arial" panose="020B0604020202020204" pitchFamily="34" charset="0"/>
              </a:rPr>
              <a:t>Sumber</a:t>
            </a:r>
            <a:r>
              <a:rPr lang="en-US" sz="1050" dirty="0">
                <a:solidFill>
                  <a:schemeClr val="bg2">
                    <a:lumMod val="25000"/>
                  </a:schemeClr>
                </a:solidFill>
                <a:latin typeface="Arial" panose="020B0604020202020204" pitchFamily="34" charset="0"/>
                <a:cs typeface="Arial" panose="020B0604020202020204" pitchFamily="34" charset="0"/>
              </a:rPr>
              <a:t> : </a:t>
            </a:r>
            <a:r>
              <a:rPr lang="en-US" sz="1050" dirty="0" err="1">
                <a:solidFill>
                  <a:schemeClr val="bg2">
                    <a:lumMod val="25000"/>
                  </a:schemeClr>
                </a:solidFill>
                <a:latin typeface="Arial" panose="020B0604020202020204" pitchFamily="34" charset="0"/>
                <a:cs typeface="Arial" panose="020B0604020202020204" pitchFamily="34" charset="0"/>
              </a:rPr>
              <a:t>Permenhub</a:t>
            </a:r>
            <a:r>
              <a:rPr lang="en-US" sz="1050" dirty="0">
                <a:solidFill>
                  <a:schemeClr val="bg2">
                    <a:lumMod val="25000"/>
                  </a:schemeClr>
                </a:solidFill>
                <a:latin typeface="Arial" panose="020B0604020202020204" pitchFamily="34" charset="0"/>
                <a:cs typeface="Arial" panose="020B0604020202020204" pitchFamily="34" charset="0"/>
              </a:rPr>
              <a:t> No. PM 85</a:t>
            </a:r>
            <a:r>
              <a:rPr lang="id-ID" sz="1050" dirty="0">
                <a:solidFill>
                  <a:schemeClr val="bg2">
                    <a:lumMod val="25000"/>
                  </a:schemeClr>
                </a:solidFill>
                <a:latin typeface="Arial" panose="020B0604020202020204" pitchFamily="34" charset="0"/>
                <a:cs typeface="Arial" panose="020B0604020202020204" pitchFamily="34" charset="0"/>
              </a:rPr>
              <a:t> tahun </a:t>
            </a:r>
            <a:r>
              <a:rPr lang="en-US" sz="1050" dirty="0">
                <a:solidFill>
                  <a:schemeClr val="bg2">
                    <a:lumMod val="25000"/>
                  </a:schemeClr>
                </a:solidFill>
                <a:latin typeface="Arial" panose="020B0604020202020204" pitchFamily="34" charset="0"/>
                <a:cs typeface="Arial" panose="020B0604020202020204" pitchFamily="34" charset="0"/>
              </a:rPr>
              <a:t>2020</a:t>
            </a:r>
          </a:p>
        </p:txBody>
      </p:sp>
      <mc:AlternateContent xmlns:mc="http://schemas.openxmlformats.org/markup-compatibility/2006" xmlns:a14="http://schemas.microsoft.com/office/drawing/2010/main">
        <mc:Choice Requires="a14">
          <p:sp>
            <p:nvSpPr>
              <p:cNvPr id="6" name="TextBox 5"/>
              <p:cNvSpPr txBox="1"/>
              <p:nvPr/>
            </p:nvSpPr>
            <p:spPr>
              <a:xfrm>
                <a:off x="585558" y="858965"/>
                <a:ext cx="6480000" cy="2870713"/>
              </a:xfrm>
              <a:prstGeom prst="rect">
                <a:avLst/>
              </a:prstGeom>
              <a:noFill/>
            </p:spPr>
            <p:txBody>
              <a:bodyPr wrap="square" lIns="91365" tIns="45684" rIns="91365" bIns="45684" rtlCol="0">
                <a:spAutoFit/>
              </a:bodyPr>
              <a:lstStyle/>
              <a:p>
                <a:pPr marL="342612" indent="-342612">
                  <a:lnSpc>
                    <a:spcPct val="150000"/>
                  </a:lnSpc>
                  <a:buFont typeface="+mj-lt"/>
                  <a:buAutoNum type="arabicPeriod"/>
                </a:pPr>
                <a:r>
                  <a:rPr lang="en-US" sz="1400" dirty="0">
                    <a:latin typeface="Arial" panose="020B0604020202020204" pitchFamily="34" charset="0"/>
                    <a:cs typeface="Arial" panose="020B0604020202020204" pitchFamily="34" charset="0"/>
                  </a:rPr>
                  <a:t>Makin </a:t>
                </a:r>
                <a:r>
                  <a:rPr lang="en-US" sz="1400" dirty="0" err="1">
                    <a:latin typeface="Arial" panose="020B0604020202020204" pitchFamily="34" charset="0"/>
                    <a:cs typeface="Arial" panose="020B0604020202020204" pitchFamily="34" charset="0"/>
                  </a:rPr>
                  <a:t>tinggi</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realisasi</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menunjukkan</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semakin</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baik</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pencapaian</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kinerja</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maka</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menggunakan</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rumus</a:t>
                </a:r>
                <a:r>
                  <a:rPr lang="en-US" sz="1400" dirty="0">
                    <a:latin typeface="Arial" panose="020B0604020202020204" pitchFamily="34" charset="0"/>
                    <a:cs typeface="Arial" panose="020B0604020202020204" pitchFamily="34" charset="0"/>
                  </a:rPr>
                  <a:t> A:</a:t>
                </a:r>
              </a:p>
              <a:p>
                <a:pPr lvl="1">
                  <a:lnSpc>
                    <a:spcPct val="150000"/>
                  </a:lnSpc>
                </a:pPr>
                <a14:m>
                  <m:oMathPara xmlns:m="http://schemas.openxmlformats.org/officeDocument/2006/math">
                    <m:oMathParaPr>
                      <m:jc m:val="centerGroup"/>
                    </m:oMathParaPr>
                    <m:oMath xmlns:m="http://schemas.openxmlformats.org/officeDocument/2006/math">
                      <m:r>
                        <a:rPr lang="en-US" sz="1200" i="1">
                          <a:latin typeface="Cambria Math"/>
                        </a:rPr>
                        <m:t>𝐶𝑎𝑝𝑎𝑖𝑎𝑛</m:t>
                      </m:r>
                      <m:r>
                        <a:rPr lang="en-US" sz="1200" i="1">
                          <a:latin typeface="Cambria Math"/>
                        </a:rPr>
                        <m:t> </m:t>
                      </m:r>
                      <m:r>
                        <a:rPr lang="en-US" sz="1200" i="1">
                          <a:latin typeface="Cambria Math"/>
                        </a:rPr>
                        <m:t>𝐾𝑖𝑛𝑒𝑟𝑗𝑎</m:t>
                      </m:r>
                      <m:r>
                        <a:rPr lang="en-US" sz="1200" i="1">
                          <a:latin typeface="Cambria Math"/>
                        </a:rPr>
                        <m:t>= </m:t>
                      </m:r>
                      <m:d>
                        <m:dPr>
                          <m:begChr m:val="["/>
                          <m:endChr m:val="]"/>
                          <m:ctrlPr>
                            <a:rPr lang="en-US" sz="1200" i="1">
                              <a:latin typeface="Cambria Math" panose="02040503050406030204" pitchFamily="18" charset="0"/>
                            </a:rPr>
                          </m:ctrlPr>
                        </m:dPr>
                        <m:e>
                          <m:f>
                            <m:fPr>
                              <m:ctrlPr>
                                <a:rPr lang="en-US" sz="1200" i="1">
                                  <a:latin typeface="Cambria Math" panose="02040503050406030204" pitchFamily="18" charset="0"/>
                                </a:rPr>
                              </m:ctrlPr>
                            </m:fPr>
                            <m:num>
                              <m:r>
                                <a:rPr lang="en-US" sz="1200" i="1">
                                  <a:latin typeface="Cambria Math"/>
                                </a:rPr>
                                <m:t>𝑅𝑒𝑎𝑙𝑖𝑠𝑎𝑠𝑖</m:t>
                              </m:r>
                            </m:num>
                            <m:den>
                              <m:r>
                                <a:rPr lang="en-US" sz="1200" i="1">
                                  <a:latin typeface="Cambria Math"/>
                                </a:rPr>
                                <m:t>𝑇𝑎𝑟𝑔𝑒𝑡</m:t>
                              </m:r>
                            </m:den>
                          </m:f>
                        </m:e>
                      </m:d>
                      <m:r>
                        <a:rPr lang="en-US" sz="1200" i="1">
                          <a:latin typeface="Cambria Math"/>
                          <a:ea typeface="Cambria Math"/>
                        </a:rPr>
                        <m:t>×100%</m:t>
                      </m:r>
                    </m:oMath>
                  </m:oMathPara>
                </a14:m>
                <a:endParaRPr lang="en-US" sz="1200" dirty="0">
                  <a:latin typeface="Arial" panose="020B0604020202020204" pitchFamily="34" charset="0"/>
                  <a:cs typeface="Arial" panose="020B0604020202020204" pitchFamily="34" charset="0"/>
                </a:endParaRPr>
              </a:p>
              <a:p>
                <a:pPr marL="342612" indent="-342612">
                  <a:lnSpc>
                    <a:spcPct val="150000"/>
                  </a:lnSpc>
                  <a:buFont typeface="+mj-lt"/>
                  <a:buAutoNum type="arabicPeriod"/>
                </a:pPr>
                <a:r>
                  <a:rPr lang="en-US" sz="1400" dirty="0">
                    <a:latin typeface="Arial" panose="020B0604020202020204" pitchFamily="34" charset="0"/>
                    <a:cs typeface="Arial" panose="020B0604020202020204" pitchFamily="34" charset="0"/>
                  </a:rPr>
                  <a:t>Makin </a:t>
                </a:r>
                <a:r>
                  <a:rPr lang="en-US" sz="1400" dirty="0" err="1">
                    <a:latin typeface="Arial" panose="020B0604020202020204" pitchFamily="34" charset="0"/>
                    <a:cs typeface="Arial" panose="020B0604020202020204" pitchFamily="34" charset="0"/>
                  </a:rPr>
                  <a:t>tinggi</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realisasi</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menunjukkan</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semakin</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rendah</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pencapaian</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kinerja</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maka</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menggunakan</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rumus</a:t>
                </a:r>
                <a:r>
                  <a:rPr lang="en-US" sz="1400" dirty="0">
                    <a:latin typeface="Arial" panose="020B0604020202020204" pitchFamily="34" charset="0"/>
                    <a:cs typeface="Arial" panose="020B0604020202020204" pitchFamily="34" charset="0"/>
                  </a:rPr>
                  <a:t> B:</a:t>
                </a:r>
              </a:p>
              <a:p>
                <a:pPr lvl="1">
                  <a:lnSpc>
                    <a:spcPct val="150000"/>
                  </a:lnSpc>
                </a:pPr>
                <a14:m>
                  <m:oMathPara xmlns:m="http://schemas.openxmlformats.org/officeDocument/2006/math">
                    <m:oMathParaPr>
                      <m:jc m:val="centerGroup"/>
                    </m:oMathParaPr>
                    <m:oMath xmlns:m="http://schemas.openxmlformats.org/officeDocument/2006/math">
                      <m:r>
                        <a:rPr lang="en-US" sz="1200" i="1">
                          <a:latin typeface="Cambria Math"/>
                        </a:rPr>
                        <m:t>𝐶𝑎𝑝𝑎𝑖𝑎𝑛</m:t>
                      </m:r>
                      <m:r>
                        <a:rPr lang="en-US" sz="1200" i="1">
                          <a:latin typeface="Cambria Math"/>
                        </a:rPr>
                        <m:t> </m:t>
                      </m:r>
                      <m:r>
                        <a:rPr lang="en-US" sz="1200" i="1">
                          <a:latin typeface="Cambria Math"/>
                        </a:rPr>
                        <m:t>𝐾𝑖𝑛𝑒𝑟𝑗𝑎</m:t>
                      </m:r>
                      <m:r>
                        <a:rPr lang="en-US" sz="1200" i="1">
                          <a:latin typeface="Cambria Math"/>
                        </a:rPr>
                        <m:t>= </m:t>
                      </m:r>
                      <m:f>
                        <m:fPr>
                          <m:ctrlPr>
                            <a:rPr lang="en-US" sz="1200" i="1">
                              <a:latin typeface="Cambria Math" panose="02040503050406030204" pitchFamily="18" charset="0"/>
                            </a:rPr>
                          </m:ctrlPr>
                        </m:fPr>
                        <m:num>
                          <m:r>
                            <a:rPr lang="en-US" sz="1200" i="1">
                              <a:latin typeface="Cambria Math"/>
                            </a:rPr>
                            <m:t>(</m:t>
                          </m:r>
                          <m:r>
                            <a:rPr lang="en-US" sz="1200" i="1">
                              <a:latin typeface="Cambria Math"/>
                            </a:rPr>
                            <m:t>𝑇𝑎𝑟𝑔𝑒𝑡</m:t>
                          </m:r>
                          <m:r>
                            <a:rPr lang="en-US" sz="1200" i="1">
                              <a:latin typeface="Cambria Math"/>
                            </a:rPr>
                            <m:t>−</m:t>
                          </m:r>
                          <m:d>
                            <m:dPr>
                              <m:ctrlPr>
                                <a:rPr lang="en-US" sz="1200" i="1">
                                  <a:latin typeface="Cambria Math" panose="02040503050406030204" pitchFamily="18" charset="0"/>
                                </a:rPr>
                              </m:ctrlPr>
                            </m:dPr>
                            <m:e>
                              <m:r>
                                <a:rPr lang="en-US" sz="1200" i="1">
                                  <a:latin typeface="Cambria Math"/>
                                </a:rPr>
                                <m:t>𝑅𝑒𝑎𝑙𝑖𝑠𝑎𝑠𝑖</m:t>
                              </m:r>
                              <m:r>
                                <a:rPr lang="en-US" sz="1200" i="1">
                                  <a:latin typeface="Cambria Math"/>
                                </a:rPr>
                                <m:t>−</m:t>
                              </m:r>
                              <m:r>
                                <a:rPr lang="en-US" sz="1200" i="1">
                                  <a:latin typeface="Cambria Math"/>
                                </a:rPr>
                                <m:t>𝑇𝑎𝑟𝑔𝑒𝑡</m:t>
                              </m:r>
                            </m:e>
                          </m:d>
                          <m:r>
                            <a:rPr lang="en-US" sz="1200" i="1">
                              <a:latin typeface="Cambria Math"/>
                            </a:rPr>
                            <m:t>)</m:t>
                          </m:r>
                        </m:num>
                        <m:den>
                          <m:r>
                            <a:rPr lang="en-US" sz="1200" i="1">
                              <a:latin typeface="Cambria Math"/>
                            </a:rPr>
                            <m:t>𝑇𝑎𝑟𝑔𝑒𝑡</m:t>
                          </m:r>
                        </m:den>
                      </m:f>
                      <m:r>
                        <a:rPr lang="en-US" sz="1200" i="1">
                          <a:latin typeface="Cambria Math"/>
                          <a:ea typeface="Cambria Math"/>
                        </a:rPr>
                        <m:t>×100%</m:t>
                      </m:r>
                    </m:oMath>
                  </m:oMathPara>
                </a14:m>
                <a:endParaRPr lang="en-US" sz="1200" dirty="0">
                  <a:latin typeface="Arial" panose="020B0604020202020204" pitchFamily="34" charset="0"/>
                  <a:cs typeface="Arial" panose="020B0604020202020204" pitchFamily="34" charset="0"/>
                </a:endParaRPr>
              </a:p>
              <a:p>
                <a:pPr marL="342612" indent="-342612">
                  <a:lnSpc>
                    <a:spcPct val="150000"/>
                  </a:lnSpc>
                  <a:buFont typeface="+mj-lt"/>
                  <a:buAutoNum type="arabicPeriod"/>
                </a:pPr>
                <a:r>
                  <a:rPr lang="en-US" sz="1400" dirty="0" err="1">
                    <a:latin typeface="Arial" panose="020B0604020202020204" pitchFamily="34" charset="0"/>
                    <a:cs typeface="Arial" panose="020B0604020202020204" pitchFamily="34" charset="0"/>
                  </a:rPr>
                  <a:t>Nilai</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capaian</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kinerja</a:t>
                </a:r>
                <a:r>
                  <a:rPr lang="en-US" sz="1400" dirty="0">
                    <a:latin typeface="Arial" panose="020B0604020202020204" pitchFamily="34" charset="0"/>
                    <a:cs typeface="Arial" panose="020B0604020202020204" pitchFamily="34" charset="0"/>
                  </a:rPr>
                  <a:t> minimal </a:t>
                </a:r>
                <a:r>
                  <a:rPr lang="en-US" sz="1400" dirty="0" err="1">
                    <a:latin typeface="Arial" panose="020B0604020202020204" pitchFamily="34" charset="0"/>
                    <a:cs typeface="Arial" panose="020B0604020202020204" pitchFamily="34" charset="0"/>
                  </a:rPr>
                  <a:t>adalah</a:t>
                </a:r>
                <a:r>
                  <a:rPr lang="en-US" sz="1400" dirty="0">
                    <a:latin typeface="Arial" panose="020B0604020202020204" pitchFamily="34" charset="0"/>
                    <a:cs typeface="Arial" panose="020B0604020202020204" pitchFamily="34" charset="0"/>
                  </a:rPr>
                  <a:t> 0%</a:t>
                </a:r>
              </a:p>
            </p:txBody>
          </p:sp>
        </mc:Choice>
        <mc:Fallback xmlns="">
          <p:sp>
            <p:nvSpPr>
              <p:cNvPr id="6" name="TextBox 5"/>
              <p:cNvSpPr txBox="1">
                <a:spLocks noRot="1" noChangeAspect="1" noMove="1" noResize="1" noEditPoints="1" noAdjustHandles="1" noChangeArrowheads="1" noChangeShapeType="1" noTextEdit="1"/>
              </p:cNvSpPr>
              <p:nvPr/>
            </p:nvSpPr>
            <p:spPr>
              <a:xfrm>
                <a:off x="585558" y="858965"/>
                <a:ext cx="6480000" cy="2870713"/>
              </a:xfrm>
              <a:prstGeom prst="rect">
                <a:avLst/>
              </a:prstGeom>
              <a:blipFill>
                <a:blip r:embed="rId2"/>
                <a:stretch>
                  <a:fillRect l="-94" b="-1274"/>
                </a:stretch>
              </a:blipFill>
            </p:spPr>
            <p:txBody>
              <a:bodyPr/>
              <a:lstStyle/>
              <a:p>
                <a:r>
                  <a:rPr lang="en-ID">
                    <a:noFill/>
                  </a:rPr>
                  <a:t> </a:t>
                </a:r>
              </a:p>
            </p:txBody>
          </p:sp>
        </mc:Fallback>
      </mc:AlternateContent>
      <p:sp>
        <p:nvSpPr>
          <p:cNvPr id="7" name="Slide Number Placeholder 2"/>
          <p:cNvSpPr>
            <a:spLocks noGrp="1"/>
          </p:cNvSpPr>
          <p:nvPr/>
        </p:nvSpPr>
        <p:spPr>
          <a:xfrm>
            <a:off x="7113270" y="5006975"/>
            <a:ext cx="446405" cy="251460"/>
          </a:xfrm>
          <a:prstGeom prst="rect">
            <a:avLst/>
          </a:prstGeom>
          <a:solidFill>
            <a:srgbClr val="F9BE19"/>
          </a:solid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id-ID" sz="1200" b="1" i="0" u="none" strike="noStrike" kern="1200" cap="none" spc="0" normalizeH="0" baseline="0" noProof="0" dirty="0">
                <a:ln>
                  <a:noFill/>
                </a:ln>
                <a:solidFill>
                  <a:schemeClr val="tx1"/>
                </a:solidFill>
                <a:effectLst/>
                <a:uLnTx/>
                <a:uFillTx/>
                <a:latin typeface="Calibri" panose="020F0502020204030204"/>
                <a:ea typeface="+mn-ea"/>
                <a:cs typeface="+mn-cs"/>
              </a:rPr>
              <a:t>53</a:t>
            </a:r>
            <a:endParaRPr kumimoji="0" lang="en-US" sz="1200" b="1"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765245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3600" y="144000"/>
            <a:ext cx="6520220" cy="344032"/>
          </a:xfrm>
        </p:spPr>
        <p:txBody>
          <a:bodyPr>
            <a:noAutofit/>
          </a:bodyPr>
          <a:lstStyle/>
          <a:p>
            <a:pPr algn="l"/>
            <a:r>
              <a:rPr lang="id-ID" dirty="0">
                <a:sym typeface="+mn-ea"/>
              </a:rPr>
              <a:t>C. PENYUSUNAN </a:t>
            </a:r>
            <a:r>
              <a:rPr lang="id-ID" dirty="0"/>
              <a:t>RENCANA KINERJA TAHUNAN</a:t>
            </a:r>
            <a:endParaRPr lang="en-US" dirty="0"/>
          </a:p>
        </p:txBody>
      </p:sp>
      <p:sp>
        <p:nvSpPr>
          <p:cNvPr id="4" name="Rectangle 3"/>
          <p:cNvSpPr/>
          <p:nvPr/>
        </p:nvSpPr>
        <p:spPr>
          <a:xfrm>
            <a:off x="172872" y="565102"/>
            <a:ext cx="2981808" cy="1384995"/>
          </a:xfrm>
          <a:prstGeom prst="rect">
            <a:avLst/>
          </a:prstGeom>
          <a:solidFill>
            <a:srgbClr val="FFFF00"/>
          </a:solidFill>
          <a:ln>
            <a:solidFill>
              <a:srgbClr val="229450">
                <a:lumMod val="40000"/>
                <a:lumOff val="60000"/>
              </a:srgbClr>
            </a:solidFill>
            <a:prstDash val="sysDash"/>
          </a:ln>
        </p:spPr>
        <p:txBody>
          <a:bodyPr wrap="square">
            <a:spAutoFit/>
          </a:bodyPr>
          <a:lstStyle/>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sz="1200" b="0" i="0" u="none" strike="noStrike" kern="0" cap="none" spc="0" normalizeH="0" baseline="0" noProof="0" dirty="0" err="1">
                <a:ln>
                  <a:noFill/>
                </a:ln>
                <a:solidFill>
                  <a:schemeClr val="accent1"/>
                </a:solidFill>
                <a:effectLst/>
                <a:uLnTx/>
                <a:uFillTx/>
                <a:latin typeface="Arial" panose="020B0604020202020204"/>
              </a:rPr>
              <a:t>Permenhub</a:t>
            </a:r>
            <a:r>
              <a:rPr kumimoji="0" lang="en-US" sz="1200" b="0" i="0" u="none" strike="noStrike" kern="0" cap="none" spc="0" normalizeH="0" baseline="0" noProof="0" dirty="0">
                <a:ln>
                  <a:noFill/>
                </a:ln>
                <a:solidFill>
                  <a:schemeClr val="accent1"/>
                </a:solidFill>
                <a:effectLst/>
                <a:uLnTx/>
                <a:uFillTx/>
                <a:latin typeface="Arial" panose="020B0604020202020204"/>
              </a:rPr>
              <a:t> </a:t>
            </a:r>
            <a:r>
              <a:rPr kumimoji="0" lang="en-US" sz="1200" b="0" i="0" u="none" strike="noStrike" kern="0" cap="none" spc="0" normalizeH="0" baseline="0" noProof="0" dirty="0" err="1">
                <a:ln>
                  <a:noFill/>
                </a:ln>
                <a:solidFill>
                  <a:schemeClr val="accent1"/>
                </a:solidFill>
                <a:effectLst/>
                <a:uLnTx/>
                <a:uFillTx/>
                <a:latin typeface="Arial" panose="020B0604020202020204"/>
              </a:rPr>
              <a:t>Nomor</a:t>
            </a:r>
            <a:r>
              <a:rPr kumimoji="0" lang="en-US" sz="1200" b="0" i="0" u="none" strike="noStrike" kern="0" cap="none" spc="0" normalizeH="0" baseline="0" noProof="0" dirty="0">
                <a:ln>
                  <a:noFill/>
                </a:ln>
                <a:solidFill>
                  <a:schemeClr val="accent1"/>
                </a:solidFill>
                <a:effectLst/>
                <a:uLnTx/>
                <a:uFillTx/>
                <a:latin typeface="Arial" panose="020B0604020202020204"/>
              </a:rPr>
              <a:t> PM.69 </a:t>
            </a:r>
            <a:r>
              <a:rPr kumimoji="0" lang="en-US" sz="1200" b="0" i="0" u="none" strike="noStrike" kern="0" cap="none" spc="0" normalizeH="0" baseline="0" noProof="0" dirty="0" err="1">
                <a:ln>
                  <a:noFill/>
                </a:ln>
                <a:solidFill>
                  <a:schemeClr val="accent1"/>
                </a:solidFill>
                <a:effectLst/>
                <a:uLnTx/>
                <a:uFillTx/>
                <a:latin typeface="Arial" panose="020B0604020202020204"/>
              </a:rPr>
              <a:t>Tahun</a:t>
            </a:r>
            <a:r>
              <a:rPr kumimoji="0" lang="en-US" sz="1200" b="0" i="0" u="none" strike="noStrike" kern="0" cap="none" spc="0" normalizeH="0" baseline="0" noProof="0" dirty="0">
                <a:ln>
                  <a:noFill/>
                </a:ln>
                <a:solidFill>
                  <a:schemeClr val="accent1"/>
                </a:solidFill>
                <a:effectLst/>
                <a:uLnTx/>
                <a:uFillTx/>
                <a:latin typeface="Arial" panose="020B0604020202020204"/>
              </a:rPr>
              <a:t> 2013 </a:t>
            </a:r>
            <a:r>
              <a:rPr kumimoji="0" lang="en-US" sz="1200" b="0" i="0" u="none" strike="noStrike" kern="0" cap="none" spc="0" normalizeH="0" baseline="0" noProof="0" dirty="0" err="1">
                <a:ln>
                  <a:noFill/>
                </a:ln>
                <a:solidFill>
                  <a:srgbClr val="000000"/>
                </a:solidFill>
                <a:effectLst/>
                <a:uLnTx/>
                <a:uFillTx/>
                <a:latin typeface="Arial" panose="020B0604020202020204"/>
              </a:rPr>
              <a:t>tentang</a:t>
            </a:r>
            <a:r>
              <a:rPr kumimoji="0" lang="en-US" sz="1200" b="0" i="0" u="none" strike="noStrike" kern="0" cap="none" spc="0" normalizeH="0" baseline="0" noProof="0" dirty="0">
                <a:ln>
                  <a:noFill/>
                </a:ln>
                <a:solidFill>
                  <a:srgbClr val="000000"/>
                </a:solidFill>
                <a:effectLst/>
                <a:uLnTx/>
                <a:uFillTx/>
                <a:latin typeface="Arial" panose="020B0604020202020204"/>
              </a:rPr>
              <a:t> </a:t>
            </a:r>
            <a:r>
              <a:rPr kumimoji="0" lang="en-US" sz="1200" b="0" i="0" u="none" strike="noStrike" kern="0" cap="none" spc="0" normalizeH="0" baseline="0" noProof="0" dirty="0" err="1">
                <a:ln>
                  <a:noFill/>
                </a:ln>
                <a:solidFill>
                  <a:srgbClr val="000000"/>
                </a:solidFill>
                <a:effectLst/>
                <a:uLnTx/>
                <a:uFillTx/>
                <a:latin typeface="Arial" panose="020B0604020202020204"/>
              </a:rPr>
              <a:t>Pedoman</a:t>
            </a:r>
            <a:r>
              <a:rPr kumimoji="0" lang="en-US" sz="1200" b="0" i="0" u="none" strike="noStrike" kern="0" cap="none" spc="0" normalizeH="0" baseline="0" noProof="0" dirty="0">
                <a:ln>
                  <a:noFill/>
                </a:ln>
                <a:solidFill>
                  <a:srgbClr val="000000"/>
                </a:solidFill>
                <a:effectLst/>
                <a:uLnTx/>
                <a:uFillTx/>
                <a:latin typeface="Arial" panose="020B0604020202020204"/>
              </a:rPr>
              <a:t> </a:t>
            </a:r>
            <a:r>
              <a:rPr kumimoji="0" lang="en-US" sz="1200" b="0" i="0" u="none" strike="noStrike" kern="0" cap="none" spc="0" normalizeH="0" baseline="0" noProof="0" dirty="0" err="1">
                <a:ln>
                  <a:noFill/>
                </a:ln>
                <a:solidFill>
                  <a:srgbClr val="000000"/>
                </a:solidFill>
                <a:effectLst/>
                <a:uLnTx/>
                <a:uFillTx/>
                <a:latin typeface="Arial" panose="020B0604020202020204"/>
              </a:rPr>
              <a:t>Penyusunan</a:t>
            </a:r>
            <a:r>
              <a:rPr kumimoji="0" lang="en-US" sz="1200" b="0" i="0" u="none" strike="noStrike" kern="0" cap="none" spc="0" normalizeH="0" baseline="0" noProof="0" dirty="0">
                <a:ln>
                  <a:noFill/>
                </a:ln>
                <a:solidFill>
                  <a:srgbClr val="000000"/>
                </a:solidFill>
                <a:effectLst/>
                <a:uLnTx/>
                <a:uFillTx/>
                <a:latin typeface="Arial" panose="020B0604020202020204"/>
              </a:rPr>
              <a:t> </a:t>
            </a:r>
            <a:r>
              <a:rPr kumimoji="0" lang="en-US" sz="1200" b="0" i="0" u="none" strike="noStrike" kern="0" cap="none" spc="0" normalizeH="0" baseline="0" noProof="0" dirty="0" err="1">
                <a:ln>
                  <a:noFill/>
                </a:ln>
                <a:solidFill>
                  <a:srgbClr val="000000"/>
                </a:solidFill>
                <a:effectLst/>
                <a:uLnTx/>
                <a:uFillTx/>
                <a:latin typeface="Arial" panose="020B0604020202020204"/>
              </a:rPr>
              <a:t>Rencana</a:t>
            </a:r>
            <a:r>
              <a:rPr kumimoji="0" lang="en-US" sz="1200" b="0" i="0" u="none" strike="noStrike" kern="0" cap="none" spc="0" normalizeH="0" baseline="0" noProof="0" dirty="0">
                <a:ln>
                  <a:noFill/>
                </a:ln>
                <a:solidFill>
                  <a:srgbClr val="000000"/>
                </a:solidFill>
                <a:effectLst/>
                <a:uLnTx/>
                <a:uFillTx/>
                <a:latin typeface="Arial" panose="020B0604020202020204"/>
              </a:rPr>
              <a:t> Kinerja </a:t>
            </a:r>
            <a:r>
              <a:rPr kumimoji="0" lang="en-US" sz="1200" b="0" i="0" u="none" strike="noStrike" kern="0" cap="none" spc="0" normalizeH="0" baseline="0" noProof="0" dirty="0" err="1">
                <a:ln>
                  <a:noFill/>
                </a:ln>
                <a:solidFill>
                  <a:srgbClr val="000000"/>
                </a:solidFill>
                <a:effectLst/>
                <a:uLnTx/>
                <a:uFillTx/>
                <a:latin typeface="Arial" panose="020B0604020202020204"/>
              </a:rPr>
              <a:t>Tahunan</a:t>
            </a:r>
            <a:r>
              <a:rPr kumimoji="0" lang="en-US" sz="1200" b="0" i="0" u="none" strike="noStrike" kern="0" cap="none" spc="0" normalizeH="0" baseline="0" noProof="0" dirty="0">
                <a:ln>
                  <a:noFill/>
                </a:ln>
                <a:solidFill>
                  <a:srgbClr val="000000"/>
                </a:solidFill>
                <a:effectLst/>
                <a:uLnTx/>
                <a:uFillTx/>
                <a:latin typeface="Arial" panose="020B0604020202020204"/>
              </a:rPr>
              <a:t>, </a:t>
            </a:r>
            <a:r>
              <a:rPr kumimoji="0" lang="en-US" sz="1200" b="0" i="0" u="none" strike="noStrike" kern="0" cap="none" spc="0" normalizeH="0" baseline="0" noProof="0" dirty="0" err="1">
                <a:ln>
                  <a:noFill/>
                </a:ln>
                <a:solidFill>
                  <a:srgbClr val="000000"/>
                </a:solidFill>
                <a:effectLst/>
                <a:uLnTx/>
                <a:uFillTx/>
                <a:latin typeface="Arial" panose="020B0604020202020204"/>
              </a:rPr>
              <a:t>Penetapan</a:t>
            </a:r>
            <a:r>
              <a:rPr kumimoji="0" lang="en-US" sz="1200" b="0" i="0" u="none" strike="noStrike" kern="0" cap="none" spc="0" normalizeH="0" baseline="0" noProof="0" dirty="0">
                <a:ln>
                  <a:noFill/>
                </a:ln>
                <a:solidFill>
                  <a:srgbClr val="000000"/>
                </a:solidFill>
                <a:effectLst/>
                <a:uLnTx/>
                <a:uFillTx/>
                <a:latin typeface="Arial" panose="020B0604020202020204"/>
              </a:rPr>
              <a:t> Kinerja, dan </a:t>
            </a:r>
            <a:r>
              <a:rPr kumimoji="0" lang="en-US" sz="1200" b="0" i="0" u="none" strike="noStrike" kern="0" cap="none" spc="0" normalizeH="0" baseline="0" noProof="0" dirty="0" err="1">
                <a:ln>
                  <a:noFill/>
                </a:ln>
                <a:solidFill>
                  <a:srgbClr val="000000"/>
                </a:solidFill>
                <a:effectLst/>
                <a:uLnTx/>
                <a:uFillTx/>
                <a:latin typeface="Arial" panose="020B0604020202020204"/>
              </a:rPr>
              <a:t>Laporan</a:t>
            </a:r>
            <a:r>
              <a:rPr kumimoji="0" lang="en-US" sz="1200" b="0" i="0" u="none" strike="noStrike" kern="0" cap="none" spc="0" normalizeH="0" baseline="0" noProof="0" dirty="0">
                <a:ln>
                  <a:noFill/>
                </a:ln>
                <a:solidFill>
                  <a:srgbClr val="000000"/>
                </a:solidFill>
                <a:effectLst/>
                <a:uLnTx/>
                <a:uFillTx/>
                <a:latin typeface="Arial" panose="020B0604020202020204"/>
              </a:rPr>
              <a:t> </a:t>
            </a:r>
            <a:r>
              <a:rPr kumimoji="0" lang="en-US" sz="1200" b="0" i="0" u="none" strike="noStrike" kern="0" cap="none" spc="0" normalizeH="0" baseline="0" noProof="0" dirty="0" err="1">
                <a:ln>
                  <a:noFill/>
                </a:ln>
                <a:solidFill>
                  <a:srgbClr val="000000"/>
                </a:solidFill>
                <a:effectLst/>
                <a:uLnTx/>
                <a:uFillTx/>
                <a:latin typeface="Arial" panose="020B0604020202020204"/>
              </a:rPr>
              <a:t>Akuntabilitas</a:t>
            </a:r>
            <a:r>
              <a:rPr kumimoji="0" lang="en-US" sz="1200" b="0" i="0" u="none" strike="noStrike" kern="0" cap="none" spc="0" normalizeH="0" baseline="0" noProof="0" dirty="0">
                <a:ln>
                  <a:noFill/>
                </a:ln>
                <a:solidFill>
                  <a:srgbClr val="000000"/>
                </a:solidFill>
                <a:effectLst/>
                <a:uLnTx/>
                <a:uFillTx/>
                <a:latin typeface="Arial" panose="020B0604020202020204"/>
              </a:rPr>
              <a:t> Kinerja di </a:t>
            </a:r>
            <a:r>
              <a:rPr kumimoji="0" lang="en-US" sz="1200" b="0" i="0" u="none" strike="noStrike" kern="0" cap="none" spc="0" normalizeH="0" baseline="0" noProof="0" dirty="0" err="1">
                <a:ln>
                  <a:noFill/>
                </a:ln>
                <a:solidFill>
                  <a:srgbClr val="000000"/>
                </a:solidFill>
                <a:effectLst/>
                <a:uLnTx/>
                <a:uFillTx/>
                <a:latin typeface="Arial" panose="020B0604020202020204"/>
              </a:rPr>
              <a:t>Lingkungan</a:t>
            </a:r>
            <a:r>
              <a:rPr kumimoji="0" lang="en-US" sz="1200" b="0" i="0" u="none" strike="noStrike" kern="0" cap="none" spc="0" normalizeH="0" baseline="0" noProof="0" dirty="0">
                <a:ln>
                  <a:noFill/>
                </a:ln>
                <a:solidFill>
                  <a:srgbClr val="000000"/>
                </a:solidFill>
                <a:effectLst/>
                <a:uLnTx/>
                <a:uFillTx/>
                <a:latin typeface="Arial" panose="020B0604020202020204"/>
              </a:rPr>
              <a:t> Kementerian </a:t>
            </a:r>
            <a:r>
              <a:rPr kumimoji="0" lang="en-US" sz="1200" b="0" i="0" u="none" strike="noStrike" kern="0" cap="none" spc="0" normalizeH="0" baseline="0" noProof="0" dirty="0" err="1">
                <a:ln>
                  <a:noFill/>
                </a:ln>
                <a:solidFill>
                  <a:srgbClr val="000000"/>
                </a:solidFill>
                <a:effectLst/>
                <a:uLnTx/>
                <a:uFillTx/>
                <a:latin typeface="Arial" panose="020B0604020202020204"/>
              </a:rPr>
              <a:t>Perhubungan</a:t>
            </a:r>
            <a:endParaRPr kumimoji="0" lang="id-ID" sz="1200" b="0" i="0" u="none" strike="noStrike" kern="0" cap="none" spc="0" normalizeH="0" baseline="0" noProof="0" dirty="0">
              <a:ln>
                <a:noFill/>
              </a:ln>
              <a:solidFill>
                <a:srgbClr val="000000"/>
              </a:solidFill>
              <a:effectLst/>
              <a:uLnTx/>
              <a:uFillTx/>
              <a:latin typeface="Arial" panose="020B0604020202020204"/>
            </a:endParaRP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defRPr/>
            </a:pPr>
            <a:r>
              <a:rPr lang="id-ID" sz="1200" kern="0" dirty="0">
                <a:solidFill>
                  <a:schemeClr val="accent1"/>
                </a:solidFill>
                <a:latin typeface="Arial" panose="020B0604020202020204"/>
              </a:rPr>
              <a:t>Permenhub Nomor PM 85 Tahun 2020</a:t>
            </a:r>
            <a:endParaRPr kumimoji="0" lang="en-US" sz="1200" b="0" i="0" u="none" strike="noStrike" kern="0" cap="none" spc="0" normalizeH="0" baseline="0" noProof="0" dirty="0" err="1">
              <a:ln>
                <a:noFill/>
              </a:ln>
              <a:solidFill>
                <a:schemeClr val="accent1"/>
              </a:solidFill>
              <a:effectLst/>
              <a:uLnTx/>
              <a:uFillTx/>
              <a:latin typeface="Arial" panose="020B0604020202020204"/>
            </a:endParaRPr>
          </a:p>
        </p:txBody>
      </p:sp>
      <p:sp>
        <p:nvSpPr>
          <p:cNvPr id="5" name="Rectangle 4"/>
          <p:cNvSpPr/>
          <p:nvPr/>
        </p:nvSpPr>
        <p:spPr>
          <a:xfrm>
            <a:off x="172873" y="2033905"/>
            <a:ext cx="2981808" cy="1383665"/>
          </a:xfrm>
          <a:prstGeom prst="rect">
            <a:avLst/>
          </a:prstGeom>
          <a:solidFill>
            <a:srgbClr val="229450">
              <a:lumMod val="40000"/>
              <a:lumOff val="60000"/>
            </a:srgbClr>
          </a:solidFill>
          <a:ln>
            <a:solidFill>
              <a:srgbClr val="FFFF00"/>
            </a:solidFill>
            <a:prstDash val="sysDash"/>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sz="1200" b="0" i="0" u="none" strike="noStrike" kern="0" cap="none" spc="0" normalizeH="0" baseline="0" noProof="0" dirty="0" err="1">
                <a:ln>
                  <a:noFill/>
                </a:ln>
                <a:solidFill>
                  <a:srgbClr val="000000"/>
                </a:solidFill>
                <a:effectLst/>
                <a:uLnTx/>
                <a:uFillTx/>
                <a:latin typeface="Arial" panose="020B0604020202020204"/>
              </a:rPr>
              <a:t>Merupakan</a:t>
            </a:r>
            <a:r>
              <a:rPr kumimoji="0" lang="en-US" sz="1200" b="0" i="0" u="none" strike="noStrike" kern="0" cap="none" spc="0" normalizeH="0" baseline="0" noProof="0" dirty="0">
                <a:ln>
                  <a:noFill/>
                </a:ln>
                <a:solidFill>
                  <a:srgbClr val="000000"/>
                </a:solidFill>
                <a:effectLst/>
                <a:uLnTx/>
                <a:uFillTx/>
                <a:latin typeface="Arial" panose="020B0604020202020204"/>
              </a:rPr>
              <a:t> </a:t>
            </a:r>
            <a:r>
              <a:rPr kumimoji="0" lang="en-US" sz="1200" b="0" i="0" u="none" strike="noStrike" kern="0" cap="none" spc="0" normalizeH="0" baseline="0" noProof="0" dirty="0" err="1">
                <a:ln>
                  <a:noFill/>
                </a:ln>
                <a:solidFill>
                  <a:srgbClr val="000000"/>
                </a:solidFill>
                <a:effectLst/>
                <a:uLnTx/>
                <a:uFillTx/>
                <a:latin typeface="Arial" panose="020B0604020202020204"/>
              </a:rPr>
              <a:t>penjabaran</a:t>
            </a:r>
            <a:r>
              <a:rPr kumimoji="0" lang="en-US" sz="1200" b="0" i="0" u="none" strike="noStrike" kern="0" cap="none" spc="0" normalizeH="0" baseline="0" noProof="0" dirty="0">
                <a:ln>
                  <a:noFill/>
                </a:ln>
                <a:solidFill>
                  <a:srgbClr val="000000"/>
                </a:solidFill>
                <a:effectLst/>
                <a:uLnTx/>
                <a:uFillTx/>
                <a:latin typeface="Arial" panose="020B0604020202020204"/>
              </a:rPr>
              <a:t> </a:t>
            </a:r>
            <a:r>
              <a:rPr kumimoji="0" lang="en-US" sz="1200" b="0" i="0" u="none" strike="noStrike" kern="0" cap="none" spc="0" normalizeH="0" baseline="0" noProof="0" dirty="0" err="1">
                <a:ln>
                  <a:noFill/>
                </a:ln>
                <a:solidFill>
                  <a:srgbClr val="000000"/>
                </a:solidFill>
                <a:effectLst/>
                <a:uLnTx/>
                <a:uFillTx/>
                <a:latin typeface="Arial" panose="020B0604020202020204"/>
              </a:rPr>
              <a:t>dari</a:t>
            </a:r>
            <a:r>
              <a:rPr kumimoji="0" lang="en-US" sz="1200" b="0" i="0" u="none" strike="noStrike" kern="0" cap="none" spc="0" normalizeH="0" baseline="0" noProof="0" dirty="0">
                <a:ln>
                  <a:noFill/>
                </a:ln>
                <a:solidFill>
                  <a:srgbClr val="000000"/>
                </a:solidFill>
                <a:effectLst/>
                <a:uLnTx/>
                <a:uFillTx/>
                <a:latin typeface="Arial" panose="020B0604020202020204"/>
              </a:rPr>
              <a:t> </a:t>
            </a:r>
            <a:r>
              <a:rPr kumimoji="0" lang="en-US" sz="1200" b="0" i="0" u="none" strike="noStrike" kern="0" cap="none" spc="0" normalizeH="0" baseline="0" noProof="0" dirty="0" err="1">
                <a:ln>
                  <a:noFill/>
                </a:ln>
                <a:solidFill>
                  <a:srgbClr val="000000"/>
                </a:solidFill>
                <a:effectLst/>
                <a:uLnTx/>
                <a:uFillTx/>
                <a:latin typeface="Arial" panose="020B0604020202020204"/>
              </a:rPr>
              <a:t>Rencana</a:t>
            </a:r>
            <a:r>
              <a:rPr kumimoji="0" lang="en-US" sz="1200" b="0" i="0" u="none" strike="noStrike" kern="0" cap="none" spc="0" normalizeH="0" baseline="0" noProof="0" dirty="0">
                <a:ln>
                  <a:noFill/>
                </a:ln>
                <a:solidFill>
                  <a:srgbClr val="000000"/>
                </a:solidFill>
                <a:effectLst/>
                <a:uLnTx/>
                <a:uFillTx/>
                <a:latin typeface="Arial" panose="020B0604020202020204"/>
              </a:rPr>
              <a:t> </a:t>
            </a:r>
            <a:r>
              <a:rPr kumimoji="0" lang="en-US" sz="1200" b="0" i="0" u="none" strike="noStrike" kern="0" cap="none" spc="0" normalizeH="0" baseline="0" noProof="0" dirty="0" err="1">
                <a:ln>
                  <a:noFill/>
                </a:ln>
                <a:solidFill>
                  <a:srgbClr val="000000"/>
                </a:solidFill>
                <a:effectLst/>
                <a:uLnTx/>
                <a:uFillTx/>
                <a:latin typeface="Arial" panose="020B0604020202020204"/>
              </a:rPr>
              <a:t>Strategis</a:t>
            </a:r>
            <a:r>
              <a:rPr kumimoji="0" lang="en-US" sz="1200" b="0" i="0" u="none" strike="noStrike" kern="0" cap="none" spc="0" normalizeH="0" baseline="0" noProof="0" dirty="0">
                <a:ln>
                  <a:noFill/>
                </a:ln>
                <a:solidFill>
                  <a:srgbClr val="000000"/>
                </a:solidFill>
                <a:effectLst/>
                <a:uLnTx/>
                <a:uFillTx/>
                <a:latin typeface="Arial" panose="020B0604020202020204"/>
              </a:rPr>
              <a:t> (</a:t>
            </a:r>
            <a:r>
              <a:rPr kumimoji="0" lang="en-US" sz="1200" b="0" i="0" u="none" strike="noStrike" kern="0" cap="none" spc="0" normalizeH="0" baseline="0" noProof="0" dirty="0" err="1">
                <a:ln>
                  <a:noFill/>
                </a:ln>
                <a:solidFill>
                  <a:srgbClr val="000000"/>
                </a:solidFill>
                <a:effectLst/>
                <a:uLnTx/>
                <a:uFillTx/>
                <a:latin typeface="Arial" panose="020B0604020202020204"/>
              </a:rPr>
              <a:t>Renstra</a:t>
            </a:r>
            <a:r>
              <a:rPr kumimoji="0" lang="en-US" sz="1200" b="0" i="0" u="none" strike="noStrike" kern="0" cap="none" spc="0" normalizeH="0" baseline="0" noProof="0" dirty="0">
                <a:ln>
                  <a:noFill/>
                </a:ln>
                <a:solidFill>
                  <a:srgbClr val="000000"/>
                </a:solidFill>
                <a:effectLst/>
                <a:uLnTx/>
                <a:uFillTx/>
                <a:latin typeface="Arial" panose="020B0604020202020204"/>
              </a:rPr>
              <a:t>) </a:t>
            </a:r>
            <a:r>
              <a:rPr kumimoji="0" lang="en-US" sz="1200" b="0" i="0" u="none" strike="noStrike" kern="0" cap="none" spc="0" normalizeH="0" baseline="0" noProof="0" dirty="0" err="1">
                <a:ln>
                  <a:noFill/>
                </a:ln>
                <a:solidFill>
                  <a:srgbClr val="000000"/>
                </a:solidFill>
                <a:effectLst/>
                <a:uLnTx/>
                <a:uFillTx/>
                <a:latin typeface="Arial" panose="020B0604020202020204"/>
              </a:rPr>
              <a:t>dan</a:t>
            </a:r>
            <a:r>
              <a:rPr kumimoji="0" lang="en-US" sz="1200" b="0" i="0" u="none" strike="noStrike" kern="0" cap="none" spc="0" normalizeH="0" baseline="0" noProof="0" dirty="0">
                <a:ln>
                  <a:noFill/>
                </a:ln>
                <a:solidFill>
                  <a:srgbClr val="000000"/>
                </a:solidFill>
                <a:effectLst/>
                <a:uLnTx/>
                <a:uFillTx/>
                <a:latin typeface="Arial" panose="020B0604020202020204"/>
              </a:rPr>
              <a:t> </a:t>
            </a:r>
            <a:r>
              <a:rPr kumimoji="0" lang="en-US" sz="1200" b="0" i="0" u="none" strike="noStrike" kern="0" cap="none" spc="0" normalizeH="0" baseline="0" noProof="0" dirty="0" err="1">
                <a:ln>
                  <a:noFill/>
                </a:ln>
                <a:solidFill>
                  <a:srgbClr val="000000"/>
                </a:solidFill>
                <a:effectLst/>
                <a:uLnTx/>
                <a:uFillTx/>
                <a:latin typeface="Arial" panose="020B0604020202020204"/>
              </a:rPr>
              <a:t>Rencana</a:t>
            </a:r>
            <a:r>
              <a:rPr kumimoji="0" lang="en-US" sz="1200" b="0" i="0" u="none" strike="noStrike" kern="0" cap="none" spc="0" normalizeH="0" baseline="0" noProof="0" dirty="0">
                <a:ln>
                  <a:noFill/>
                </a:ln>
                <a:solidFill>
                  <a:srgbClr val="000000"/>
                </a:solidFill>
                <a:effectLst/>
                <a:uLnTx/>
                <a:uFillTx/>
                <a:latin typeface="Arial" panose="020B0604020202020204"/>
              </a:rPr>
              <a:t> </a:t>
            </a:r>
            <a:r>
              <a:rPr kumimoji="0" lang="en-US" sz="1200" b="0" i="0" u="none" strike="noStrike" kern="0" cap="none" spc="0" normalizeH="0" baseline="0" noProof="0" dirty="0" err="1">
                <a:ln>
                  <a:noFill/>
                </a:ln>
                <a:solidFill>
                  <a:srgbClr val="000000"/>
                </a:solidFill>
                <a:effectLst/>
                <a:uLnTx/>
                <a:uFillTx/>
                <a:latin typeface="Arial" panose="020B0604020202020204"/>
              </a:rPr>
              <a:t>Kerja</a:t>
            </a:r>
            <a:r>
              <a:rPr kumimoji="0" lang="en-US" sz="1200" b="0" i="0" u="none" strike="noStrike" kern="0" cap="none" spc="0" normalizeH="0" baseline="0" noProof="0" dirty="0">
                <a:ln>
                  <a:noFill/>
                </a:ln>
                <a:solidFill>
                  <a:srgbClr val="000000"/>
                </a:solidFill>
                <a:effectLst/>
                <a:uLnTx/>
                <a:uFillTx/>
                <a:latin typeface="Arial" panose="020B0604020202020204"/>
              </a:rPr>
              <a:t> (</a:t>
            </a:r>
            <a:r>
              <a:rPr kumimoji="0" lang="en-US" sz="1200" b="0" i="0" u="none" strike="noStrike" kern="0" cap="none" spc="0" normalizeH="0" baseline="0" noProof="0" dirty="0" err="1">
                <a:ln>
                  <a:noFill/>
                </a:ln>
                <a:solidFill>
                  <a:srgbClr val="000000"/>
                </a:solidFill>
                <a:effectLst/>
                <a:uLnTx/>
                <a:uFillTx/>
                <a:latin typeface="Arial" panose="020B0604020202020204"/>
              </a:rPr>
              <a:t>Renja</a:t>
            </a:r>
            <a:r>
              <a:rPr kumimoji="0" lang="en-US" sz="1200" b="0" i="0" u="none" strike="noStrike" kern="0" cap="none" spc="0" normalizeH="0" baseline="0" noProof="0" dirty="0">
                <a:ln>
                  <a:noFill/>
                </a:ln>
                <a:solidFill>
                  <a:srgbClr val="000000"/>
                </a:solidFill>
                <a:effectLst/>
                <a:uLnTx/>
                <a:uFillTx/>
                <a:latin typeface="Arial" panose="020B0604020202020204"/>
              </a:rPr>
              <a:t>) </a:t>
            </a:r>
            <a:r>
              <a:rPr kumimoji="0" lang="en-US" sz="1200" b="0" i="0" u="none" strike="noStrike" kern="0" cap="none" spc="0" normalizeH="0" baseline="0" noProof="0" dirty="0" err="1">
                <a:ln>
                  <a:noFill/>
                </a:ln>
                <a:solidFill>
                  <a:srgbClr val="000000"/>
                </a:solidFill>
                <a:effectLst/>
                <a:uLnTx/>
                <a:uFillTx/>
                <a:latin typeface="Arial" panose="020B0604020202020204"/>
              </a:rPr>
              <a:t>sebagai</a:t>
            </a:r>
            <a:r>
              <a:rPr kumimoji="0" lang="en-US" sz="1200" b="0" i="0" u="none" strike="noStrike" kern="0" cap="none" spc="0" normalizeH="0" baseline="0" noProof="0" dirty="0">
                <a:ln>
                  <a:noFill/>
                </a:ln>
                <a:solidFill>
                  <a:srgbClr val="000000"/>
                </a:solidFill>
                <a:effectLst/>
                <a:uLnTx/>
                <a:uFillTx/>
                <a:latin typeface="Arial" panose="020B0604020202020204"/>
              </a:rPr>
              <a:t> </a:t>
            </a:r>
            <a:r>
              <a:rPr kumimoji="0" lang="en-US" sz="1200" b="0" i="0" u="none" strike="noStrike" kern="0" cap="none" spc="0" normalizeH="0" baseline="0" noProof="0" dirty="0" err="1">
                <a:ln>
                  <a:noFill/>
                </a:ln>
                <a:solidFill>
                  <a:srgbClr val="000000"/>
                </a:solidFill>
                <a:effectLst/>
                <a:uLnTx/>
                <a:uFillTx/>
                <a:latin typeface="Arial" panose="020B0604020202020204"/>
              </a:rPr>
              <a:t>dasar</a:t>
            </a:r>
            <a:r>
              <a:rPr kumimoji="0" lang="en-US" sz="1200" b="0" i="0" u="none" strike="noStrike" kern="0" cap="none" spc="0" normalizeH="0" baseline="0" noProof="0" dirty="0">
                <a:ln>
                  <a:noFill/>
                </a:ln>
                <a:solidFill>
                  <a:srgbClr val="000000"/>
                </a:solidFill>
                <a:effectLst/>
                <a:uLnTx/>
                <a:uFillTx/>
                <a:latin typeface="Arial" panose="020B0604020202020204"/>
              </a:rPr>
              <a:t> </a:t>
            </a:r>
            <a:r>
              <a:rPr kumimoji="0" lang="en-US" sz="1200" b="0" i="0" u="none" strike="noStrike" kern="0" cap="none" spc="0" normalizeH="0" baseline="0" noProof="0" dirty="0" err="1">
                <a:ln>
                  <a:noFill/>
                </a:ln>
                <a:solidFill>
                  <a:srgbClr val="000000"/>
                </a:solidFill>
                <a:effectLst/>
                <a:uLnTx/>
                <a:uFillTx/>
                <a:latin typeface="Arial" panose="020B0604020202020204"/>
              </a:rPr>
              <a:t>dalam</a:t>
            </a:r>
            <a:r>
              <a:rPr kumimoji="0" lang="en-US" sz="1200" b="0" i="0" u="none" strike="noStrike" kern="0" cap="none" spc="0" normalizeH="0" baseline="0" noProof="0" dirty="0">
                <a:ln>
                  <a:noFill/>
                </a:ln>
                <a:solidFill>
                  <a:srgbClr val="000000"/>
                </a:solidFill>
                <a:effectLst/>
                <a:uLnTx/>
                <a:uFillTx/>
                <a:latin typeface="Arial" panose="020B0604020202020204"/>
              </a:rPr>
              <a:t> </a:t>
            </a:r>
            <a:r>
              <a:rPr kumimoji="0" lang="en-US" sz="1200" b="0" i="0" u="none" strike="noStrike" kern="0" cap="none" spc="0" normalizeH="0" baseline="0" noProof="0" dirty="0" err="1">
                <a:ln>
                  <a:noFill/>
                </a:ln>
                <a:solidFill>
                  <a:srgbClr val="000000"/>
                </a:solidFill>
                <a:effectLst/>
                <a:uLnTx/>
                <a:uFillTx/>
                <a:latin typeface="Arial" panose="020B0604020202020204"/>
              </a:rPr>
              <a:t>rangka</a:t>
            </a:r>
            <a:r>
              <a:rPr kumimoji="0" lang="en-US" sz="1200" b="0" i="0" u="none" strike="noStrike" kern="0" cap="none" spc="0" normalizeH="0" baseline="0" noProof="0" dirty="0">
                <a:ln>
                  <a:noFill/>
                </a:ln>
                <a:solidFill>
                  <a:srgbClr val="000000"/>
                </a:solidFill>
                <a:effectLst/>
                <a:uLnTx/>
                <a:uFillTx/>
                <a:latin typeface="Arial" panose="020B0604020202020204"/>
              </a:rPr>
              <a:t> </a:t>
            </a:r>
            <a:r>
              <a:rPr kumimoji="0" lang="en-US" sz="1200" b="0" i="0" u="none" strike="noStrike" kern="0" cap="none" spc="0" normalizeH="0" baseline="0" noProof="0" dirty="0" err="1">
                <a:ln>
                  <a:noFill/>
                </a:ln>
                <a:solidFill>
                  <a:srgbClr val="000000"/>
                </a:solidFill>
                <a:effectLst/>
                <a:uLnTx/>
                <a:uFillTx/>
                <a:latin typeface="Arial" panose="020B0604020202020204"/>
              </a:rPr>
              <a:t>penyusunan</a:t>
            </a:r>
            <a:r>
              <a:rPr kumimoji="0" lang="en-US" sz="1200" b="0" i="0" u="none" strike="noStrike" kern="0" cap="none" spc="0" normalizeH="0" baseline="0" noProof="0" dirty="0">
                <a:ln>
                  <a:noFill/>
                </a:ln>
                <a:solidFill>
                  <a:srgbClr val="000000"/>
                </a:solidFill>
                <a:effectLst/>
                <a:uLnTx/>
                <a:uFillTx/>
                <a:latin typeface="Arial" panose="020B0604020202020204"/>
              </a:rPr>
              <a:t> </a:t>
            </a:r>
            <a:r>
              <a:rPr kumimoji="0" lang="en-US" sz="1200" b="0" i="0" u="none" strike="noStrike" kern="0" cap="none" spc="0" normalizeH="0" baseline="0" noProof="0" dirty="0" err="1">
                <a:ln>
                  <a:noFill/>
                </a:ln>
                <a:solidFill>
                  <a:srgbClr val="000000"/>
                </a:solidFill>
                <a:effectLst/>
                <a:uLnTx/>
                <a:uFillTx/>
                <a:latin typeface="Arial" panose="020B0604020202020204"/>
              </a:rPr>
              <a:t>Dokumen</a:t>
            </a:r>
            <a:r>
              <a:rPr kumimoji="0" lang="en-US" sz="1200" b="0" i="0" u="none" strike="noStrike" kern="0" cap="none" spc="0" normalizeH="0" baseline="0" noProof="0" dirty="0">
                <a:ln>
                  <a:noFill/>
                </a:ln>
                <a:solidFill>
                  <a:srgbClr val="000000"/>
                </a:solidFill>
                <a:effectLst/>
                <a:uLnTx/>
                <a:uFillTx/>
                <a:latin typeface="Arial" panose="020B0604020202020204"/>
              </a:rPr>
              <a:t> </a:t>
            </a:r>
            <a:r>
              <a:rPr kumimoji="0" lang="en-US" sz="1200" b="0" i="0" u="none" strike="noStrike" kern="0" cap="none" spc="0" normalizeH="0" baseline="0" noProof="0" dirty="0" err="1">
                <a:ln>
                  <a:noFill/>
                </a:ln>
                <a:solidFill>
                  <a:srgbClr val="000000"/>
                </a:solidFill>
                <a:effectLst/>
                <a:uLnTx/>
                <a:uFillTx/>
                <a:latin typeface="Arial" panose="020B0604020202020204"/>
              </a:rPr>
              <a:t>Rencana</a:t>
            </a:r>
            <a:r>
              <a:rPr kumimoji="0" lang="en-US" sz="1200" b="0" i="0" u="none" strike="noStrike" kern="0" cap="none" spc="0" normalizeH="0" baseline="0" noProof="0" dirty="0">
                <a:ln>
                  <a:noFill/>
                </a:ln>
                <a:solidFill>
                  <a:srgbClr val="000000"/>
                </a:solidFill>
                <a:effectLst/>
                <a:uLnTx/>
                <a:uFillTx/>
                <a:latin typeface="Arial" panose="020B0604020202020204"/>
              </a:rPr>
              <a:t> </a:t>
            </a:r>
            <a:r>
              <a:rPr kumimoji="0" lang="en-US" sz="1200" b="0" i="0" u="none" strike="noStrike" kern="0" cap="none" spc="0" normalizeH="0" baseline="0" noProof="0" dirty="0" err="1">
                <a:ln>
                  <a:noFill/>
                </a:ln>
                <a:solidFill>
                  <a:srgbClr val="000000"/>
                </a:solidFill>
                <a:effectLst/>
                <a:uLnTx/>
                <a:uFillTx/>
                <a:latin typeface="Arial" panose="020B0604020202020204"/>
              </a:rPr>
              <a:t>Kerja</a:t>
            </a:r>
            <a:r>
              <a:rPr kumimoji="0" lang="en-US" sz="1200" b="0" i="0" u="none" strike="noStrike" kern="0" cap="none" spc="0" normalizeH="0" baseline="0" noProof="0" dirty="0">
                <a:ln>
                  <a:noFill/>
                </a:ln>
                <a:solidFill>
                  <a:srgbClr val="000000"/>
                </a:solidFill>
                <a:effectLst/>
                <a:uLnTx/>
                <a:uFillTx/>
                <a:latin typeface="Arial" panose="020B0604020202020204"/>
              </a:rPr>
              <a:t> </a:t>
            </a:r>
            <a:r>
              <a:rPr kumimoji="0" lang="en-US" sz="1200" b="0" i="0" u="none" strike="noStrike" kern="0" cap="none" spc="0" normalizeH="0" baseline="0" noProof="0" dirty="0" err="1">
                <a:ln>
                  <a:noFill/>
                </a:ln>
                <a:solidFill>
                  <a:srgbClr val="000000"/>
                </a:solidFill>
                <a:effectLst/>
                <a:uLnTx/>
                <a:uFillTx/>
                <a:latin typeface="Arial" panose="020B0604020202020204"/>
              </a:rPr>
              <a:t>dan</a:t>
            </a:r>
            <a:r>
              <a:rPr kumimoji="0" lang="en-US" sz="1200" b="0" i="0" u="none" strike="noStrike" kern="0" cap="none" spc="0" normalizeH="0" baseline="0" noProof="0" dirty="0">
                <a:ln>
                  <a:noFill/>
                </a:ln>
                <a:solidFill>
                  <a:srgbClr val="000000"/>
                </a:solidFill>
                <a:effectLst/>
                <a:uLnTx/>
                <a:uFillTx/>
                <a:latin typeface="Arial" panose="020B0604020202020204"/>
              </a:rPr>
              <a:t> </a:t>
            </a:r>
            <a:r>
              <a:rPr kumimoji="0" lang="en-US" sz="1200" b="0" i="0" u="none" strike="noStrike" kern="0" cap="none" spc="0" normalizeH="0" baseline="0" noProof="0" dirty="0" err="1">
                <a:ln>
                  <a:noFill/>
                </a:ln>
                <a:solidFill>
                  <a:srgbClr val="000000"/>
                </a:solidFill>
                <a:effectLst/>
                <a:uLnTx/>
                <a:uFillTx/>
                <a:latin typeface="Arial" panose="020B0604020202020204"/>
              </a:rPr>
              <a:t>Anggaran</a:t>
            </a:r>
            <a:r>
              <a:rPr kumimoji="0" lang="en-US" sz="1200" b="0" i="0" u="none" strike="noStrike" kern="0" cap="none" spc="0" normalizeH="0" baseline="0" noProof="0" dirty="0">
                <a:ln>
                  <a:noFill/>
                </a:ln>
                <a:solidFill>
                  <a:srgbClr val="000000"/>
                </a:solidFill>
                <a:effectLst/>
                <a:uLnTx/>
                <a:uFillTx/>
                <a:latin typeface="Arial" panose="020B0604020202020204"/>
              </a:rPr>
              <a:t> Kementerian/Lembaga (RKA-K/L) </a:t>
            </a:r>
            <a:r>
              <a:rPr kumimoji="0" lang="en-US" sz="1200" b="0" i="0" u="none" strike="noStrike" kern="0" cap="none" spc="0" normalizeH="0" baseline="0" noProof="0" dirty="0" err="1">
                <a:ln>
                  <a:noFill/>
                </a:ln>
                <a:solidFill>
                  <a:srgbClr val="000000"/>
                </a:solidFill>
                <a:effectLst/>
                <a:uLnTx/>
                <a:uFillTx/>
                <a:latin typeface="Arial" panose="020B0604020202020204"/>
              </a:rPr>
              <a:t>dan</a:t>
            </a:r>
            <a:r>
              <a:rPr kumimoji="0" lang="en-US" sz="1200" b="0" i="0" u="none" strike="noStrike" kern="0" cap="none" spc="0" normalizeH="0" baseline="0" noProof="0" dirty="0">
                <a:ln>
                  <a:noFill/>
                </a:ln>
                <a:solidFill>
                  <a:srgbClr val="000000"/>
                </a:solidFill>
                <a:effectLst/>
                <a:uLnTx/>
                <a:uFillTx/>
                <a:latin typeface="Arial" panose="020B0604020202020204"/>
              </a:rPr>
              <a:t> </a:t>
            </a:r>
            <a:r>
              <a:rPr kumimoji="0" lang="en-US" sz="1200" b="0" i="0" u="none" strike="noStrike" kern="0" cap="none" spc="0" normalizeH="0" baseline="0" noProof="0" dirty="0" err="1">
                <a:ln>
                  <a:noFill/>
                </a:ln>
                <a:solidFill>
                  <a:srgbClr val="000000"/>
                </a:solidFill>
                <a:effectLst/>
                <a:uLnTx/>
                <a:uFillTx/>
                <a:latin typeface="Arial" panose="020B0604020202020204"/>
              </a:rPr>
              <a:t>Dokumen</a:t>
            </a:r>
            <a:r>
              <a:rPr kumimoji="0" lang="en-US" sz="1200" b="0" i="0" u="none" strike="noStrike" kern="0" cap="none" spc="0" normalizeH="0" baseline="0" noProof="0" dirty="0">
                <a:ln>
                  <a:noFill/>
                </a:ln>
                <a:solidFill>
                  <a:srgbClr val="000000"/>
                </a:solidFill>
                <a:effectLst/>
                <a:uLnTx/>
                <a:uFillTx/>
                <a:latin typeface="Arial" panose="020B0604020202020204"/>
              </a:rPr>
              <a:t> </a:t>
            </a:r>
            <a:r>
              <a:rPr kumimoji="0" lang="en-US" sz="1200" b="0" i="0" u="none" strike="noStrike" kern="0" cap="none" spc="0" normalizeH="0" baseline="0" noProof="0" dirty="0" err="1">
                <a:ln>
                  <a:noFill/>
                </a:ln>
                <a:solidFill>
                  <a:srgbClr val="000000"/>
                </a:solidFill>
                <a:effectLst/>
                <a:uLnTx/>
                <a:uFillTx/>
                <a:latin typeface="Arial" panose="020B0604020202020204"/>
              </a:rPr>
              <a:t>Perjanjian</a:t>
            </a:r>
            <a:r>
              <a:rPr kumimoji="0" lang="en-US" sz="1200" b="0" i="0" u="none" strike="noStrike" kern="0" cap="none" spc="0" normalizeH="0" baseline="0" noProof="0" dirty="0">
                <a:ln>
                  <a:noFill/>
                </a:ln>
                <a:solidFill>
                  <a:srgbClr val="000000"/>
                </a:solidFill>
                <a:effectLst/>
                <a:uLnTx/>
                <a:uFillTx/>
                <a:latin typeface="Arial" panose="020B0604020202020204"/>
              </a:rPr>
              <a:t> </a:t>
            </a:r>
            <a:r>
              <a:rPr kumimoji="0" lang="en-US" sz="1200" b="0" i="0" u="none" strike="noStrike" kern="0" cap="none" spc="0" normalizeH="0" baseline="0" noProof="0" dirty="0" err="1">
                <a:ln>
                  <a:noFill/>
                </a:ln>
                <a:solidFill>
                  <a:srgbClr val="000000"/>
                </a:solidFill>
                <a:effectLst/>
                <a:uLnTx/>
                <a:uFillTx/>
                <a:latin typeface="Arial" panose="020B0604020202020204"/>
              </a:rPr>
              <a:t>Kinerja</a:t>
            </a:r>
            <a:r>
              <a:rPr kumimoji="0" lang="en-US" sz="1200" b="0" i="0" u="none" strike="noStrike" kern="0" cap="none" spc="0" normalizeH="0" baseline="0" noProof="0" dirty="0">
                <a:ln>
                  <a:noFill/>
                </a:ln>
                <a:solidFill>
                  <a:srgbClr val="000000"/>
                </a:solidFill>
                <a:effectLst/>
                <a:uLnTx/>
                <a:uFillTx/>
                <a:latin typeface="Arial" panose="020B0604020202020204"/>
              </a:rPr>
              <a:t> (PK)</a:t>
            </a:r>
          </a:p>
        </p:txBody>
      </p:sp>
      <p:grpSp>
        <p:nvGrpSpPr>
          <p:cNvPr id="8" name="Group 7"/>
          <p:cNvGrpSpPr/>
          <p:nvPr/>
        </p:nvGrpSpPr>
        <p:grpSpPr>
          <a:xfrm>
            <a:off x="362068" y="3516547"/>
            <a:ext cx="2680189" cy="646331"/>
            <a:chOff x="173278" y="3638550"/>
            <a:chExt cx="4322522" cy="1042381"/>
          </a:xfrm>
        </p:grpSpPr>
        <p:sp>
          <p:nvSpPr>
            <p:cNvPr id="9" name="TextBox 8"/>
            <p:cNvSpPr txBox="1"/>
            <p:nvPr/>
          </p:nvSpPr>
          <p:spPr>
            <a:xfrm>
              <a:off x="630270" y="3638550"/>
              <a:ext cx="3865530" cy="1042381"/>
            </a:xfrm>
            <a:prstGeom prst="rect">
              <a:avLst/>
            </a:prstGeom>
            <a:noFill/>
            <a:ln w="28575">
              <a:noFill/>
              <a:prstDash val="dash"/>
            </a:ln>
          </p:spPr>
          <p:txBody>
            <a:bodyPr wrap="square" rtlCol="0">
              <a:spAutoFit/>
            </a:bodyPr>
            <a:lstStyle/>
            <a:p>
              <a:r>
                <a:rPr lang="en-US" sz="1200" dirty="0" err="1">
                  <a:solidFill>
                    <a:srgbClr val="000000"/>
                  </a:solidFill>
                  <a:latin typeface="Arial" panose="020B0604020202020204"/>
                </a:rPr>
                <a:t>Disusun</a:t>
              </a:r>
              <a:r>
                <a:rPr lang="id-ID" sz="1200" dirty="0">
                  <a:solidFill>
                    <a:srgbClr val="000000"/>
                  </a:solidFill>
                  <a:latin typeface="Arial" panose="020B0604020202020204"/>
                </a:rPr>
                <a:t> paling lambat </a:t>
              </a:r>
              <a:r>
                <a:rPr lang="en-US" sz="1200" dirty="0">
                  <a:solidFill>
                    <a:srgbClr val="000000"/>
                  </a:solidFill>
                  <a:latin typeface="Arial" panose="020B0604020202020204"/>
                </a:rPr>
                <a:t>1 </a:t>
              </a:r>
              <a:r>
                <a:rPr lang="en-US" sz="1200" dirty="0" err="1">
                  <a:solidFill>
                    <a:srgbClr val="000000"/>
                  </a:solidFill>
                  <a:latin typeface="Arial" panose="020B0604020202020204"/>
                </a:rPr>
                <a:t>bulan</a:t>
              </a:r>
              <a:r>
                <a:rPr lang="en-US" sz="1200" dirty="0">
                  <a:solidFill>
                    <a:srgbClr val="000000"/>
                  </a:solidFill>
                  <a:latin typeface="Arial" panose="020B0604020202020204"/>
                </a:rPr>
                <a:t> </a:t>
              </a:r>
              <a:r>
                <a:rPr lang="id-ID" sz="1200" dirty="0">
                  <a:solidFill>
                    <a:srgbClr val="000000"/>
                  </a:solidFill>
                  <a:latin typeface="Arial" panose="020B0604020202020204"/>
                </a:rPr>
                <a:t>sebelum tahun anggaran berjalan.</a:t>
              </a:r>
              <a:endParaRPr lang="en-US" sz="1200" dirty="0">
                <a:solidFill>
                  <a:srgbClr val="000000"/>
                </a:solidFill>
                <a:latin typeface="Arial" panose="020B0604020202020204"/>
              </a:endParaRPr>
            </a:p>
          </p:txBody>
        </p:sp>
        <p:pic>
          <p:nvPicPr>
            <p:cNvPr id="10" name="Picture 4" descr="https://static1.squarespace.com/static/5001b97fc4aa20619f698d1e/51ff0b14e4b0fcc9a464f06d/559bf126e4b04978902cda3f/1476378124069/accountability.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3278" y="3707832"/>
              <a:ext cx="436322" cy="464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 name="Group 10"/>
          <p:cNvGrpSpPr/>
          <p:nvPr/>
        </p:nvGrpSpPr>
        <p:grpSpPr>
          <a:xfrm>
            <a:off x="362068" y="4160862"/>
            <a:ext cx="2821932" cy="645160"/>
            <a:chOff x="173278" y="4334783"/>
            <a:chExt cx="4551121" cy="1040493"/>
          </a:xfrm>
        </p:grpSpPr>
        <p:sp>
          <p:nvSpPr>
            <p:cNvPr id="12" name="TextBox 11"/>
            <p:cNvSpPr txBox="1"/>
            <p:nvPr/>
          </p:nvSpPr>
          <p:spPr>
            <a:xfrm>
              <a:off x="630270" y="4334783"/>
              <a:ext cx="4094129" cy="1040493"/>
            </a:xfrm>
            <a:prstGeom prst="rect">
              <a:avLst/>
            </a:prstGeom>
            <a:noFill/>
            <a:ln w="28575">
              <a:noFill/>
              <a:prstDash val="dash"/>
            </a:ln>
          </p:spPr>
          <p:txBody>
            <a:bodyPr wrap="square" rtlCol="0">
              <a:spAutoFit/>
            </a:bodyPr>
            <a:lstStyle/>
            <a:p>
              <a:r>
                <a:rPr lang="en-US" sz="1200" dirty="0" err="1">
                  <a:solidFill>
                    <a:srgbClr val="000000"/>
                  </a:solidFill>
                  <a:latin typeface="Arial" panose="020B0604020202020204"/>
                </a:rPr>
                <a:t>Dapat</a:t>
              </a:r>
              <a:r>
                <a:rPr lang="en-US" sz="1200" dirty="0">
                  <a:solidFill>
                    <a:srgbClr val="000000"/>
                  </a:solidFill>
                  <a:latin typeface="Arial" panose="020B0604020202020204"/>
                </a:rPr>
                <a:t> </a:t>
              </a:r>
              <a:r>
                <a:rPr lang="en-US" sz="1200" dirty="0" err="1">
                  <a:solidFill>
                    <a:srgbClr val="000000"/>
                  </a:solidFill>
                  <a:latin typeface="Arial" panose="020B0604020202020204"/>
                </a:rPr>
                <a:t>direvisi</a:t>
              </a:r>
              <a:r>
                <a:rPr lang="en-US" sz="1200" dirty="0">
                  <a:solidFill>
                    <a:srgbClr val="000000"/>
                  </a:solidFill>
                  <a:latin typeface="Arial" panose="020B0604020202020204"/>
                </a:rPr>
                <a:t> </a:t>
              </a:r>
              <a:r>
                <a:rPr lang="en-US" sz="1200" dirty="0" err="1">
                  <a:solidFill>
                    <a:srgbClr val="000000"/>
                  </a:solidFill>
                  <a:latin typeface="Arial" panose="020B0604020202020204"/>
                </a:rPr>
                <a:t>atau</a:t>
              </a:r>
              <a:r>
                <a:rPr lang="en-US" sz="1200" dirty="0">
                  <a:solidFill>
                    <a:srgbClr val="000000"/>
                  </a:solidFill>
                  <a:latin typeface="Arial" panose="020B0604020202020204"/>
                </a:rPr>
                <a:t> </a:t>
              </a:r>
              <a:r>
                <a:rPr lang="en-US" sz="1200" dirty="0" err="1">
                  <a:solidFill>
                    <a:srgbClr val="000000"/>
                  </a:solidFill>
                  <a:latin typeface="Arial" panose="020B0604020202020204"/>
                </a:rPr>
                <a:t>dilakukan</a:t>
              </a:r>
              <a:r>
                <a:rPr lang="en-US" sz="1200" dirty="0">
                  <a:solidFill>
                    <a:srgbClr val="000000"/>
                  </a:solidFill>
                  <a:latin typeface="Arial" panose="020B0604020202020204"/>
                </a:rPr>
                <a:t> </a:t>
              </a:r>
              <a:r>
                <a:rPr lang="en-US" sz="1200" dirty="0" err="1">
                  <a:solidFill>
                    <a:srgbClr val="000000"/>
                  </a:solidFill>
                  <a:latin typeface="Arial" panose="020B0604020202020204"/>
                </a:rPr>
                <a:t>penyesuaian</a:t>
              </a:r>
              <a:r>
                <a:rPr lang="en-US" sz="1200" dirty="0">
                  <a:solidFill>
                    <a:srgbClr val="000000"/>
                  </a:solidFill>
                  <a:latin typeface="Arial" panose="020B0604020202020204"/>
                </a:rPr>
                <a:t> </a:t>
              </a:r>
              <a:r>
                <a:rPr lang="en-US" sz="1200" dirty="0" err="1">
                  <a:solidFill>
                    <a:srgbClr val="000000"/>
                  </a:solidFill>
                  <a:latin typeface="Arial" panose="020B0604020202020204"/>
                </a:rPr>
                <a:t>terhadap</a:t>
              </a:r>
              <a:r>
                <a:rPr lang="en-US" sz="1200" dirty="0">
                  <a:solidFill>
                    <a:srgbClr val="000000"/>
                  </a:solidFill>
                  <a:latin typeface="Arial" panose="020B0604020202020204"/>
                </a:rPr>
                <a:t> </a:t>
              </a:r>
              <a:r>
                <a:rPr lang="en-US" sz="1200" dirty="0" err="1">
                  <a:solidFill>
                    <a:srgbClr val="000000"/>
                  </a:solidFill>
                  <a:latin typeface="Arial" panose="020B0604020202020204"/>
                </a:rPr>
                <a:t>Renstra</a:t>
              </a:r>
              <a:r>
                <a:rPr lang="en-US" sz="1200" dirty="0">
                  <a:solidFill>
                    <a:srgbClr val="000000"/>
                  </a:solidFill>
                  <a:latin typeface="Arial" panose="020B0604020202020204"/>
                </a:rPr>
                <a:t> yang </a:t>
              </a:r>
              <a:r>
                <a:rPr lang="en-US" sz="1200" dirty="0" err="1">
                  <a:solidFill>
                    <a:srgbClr val="000000"/>
                  </a:solidFill>
                  <a:latin typeface="Arial" panose="020B0604020202020204"/>
                </a:rPr>
                <a:t>telah</a:t>
              </a:r>
              <a:r>
                <a:rPr lang="en-US" sz="1200" dirty="0">
                  <a:solidFill>
                    <a:srgbClr val="000000"/>
                  </a:solidFill>
                  <a:latin typeface="Arial" panose="020B0604020202020204"/>
                </a:rPr>
                <a:t> </a:t>
              </a:r>
              <a:r>
                <a:rPr lang="en-US" sz="1200" dirty="0" err="1">
                  <a:solidFill>
                    <a:srgbClr val="000000"/>
                  </a:solidFill>
                  <a:latin typeface="Arial" panose="020B0604020202020204"/>
                </a:rPr>
                <a:t>direvisi</a:t>
              </a:r>
              <a:r>
                <a:rPr lang="en-US" sz="1200" dirty="0">
                  <a:solidFill>
                    <a:srgbClr val="000000"/>
                  </a:solidFill>
                  <a:latin typeface="Arial" panose="020B0604020202020204"/>
                </a:rPr>
                <a:t>/</a:t>
              </a:r>
              <a:r>
                <a:rPr lang="en-US" sz="1200" dirty="0" err="1">
                  <a:solidFill>
                    <a:srgbClr val="000000"/>
                  </a:solidFill>
                  <a:latin typeface="Arial" panose="020B0604020202020204"/>
                </a:rPr>
                <a:t>disesuaikan</a:t>
              </a:r>
            </a:p>
          </p:txBody>
        </p:sp>
        <p:pic>
          <p:nvPicPr>
            <p:cNvPr id="13" name="Picture 4" descr="https://static1.squarespace.com/static/5001b97fc4aa20619f698d1e/51ff0b14e4b0fcc9a464f06d/559bf126e4b04978902cda3f/1476378124069/accountability.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3278" y="4404065"/>
              <a:ext cx="436322" cy="464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 name="Curved Down Arrow 13"/>
          <p:cNvSpPr/>
          <p:nvPr/>
        </p:nvSpPr>
        <p:spPr>
          <a:xfrm rot="5400000">
            <a:off x="2814683" y="2029913"/>
            <a:ext cx="1085182" cy="346860"/>
          </a:xfrm>
          <a:prstGeom prst="curvedDownArrow">
            <a:avLst>
              <a:gd name="adj1" fmla="val 25000"/>
              <a:gd name="adj2" fmla="val 129782"/>
              <a:gd name="adj3" fmla="val 25000"/>
            </a:avLst>
          </a:prstGeom>
          <a:solidFill>
            <a:srgbClr val="FF0000"/>
          </a:solidFill>
          <a:ln w="6350" cap="flat" cmpd="sng" algn="ctr">
            <a:solidFill>
              <a:srgbClr val="EF9D8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870" b="0" i="0" u="none" strike="noStrike" kern="0" cap="none" spc="0" normalizeH="0" baseline="0" noProof="0">
              <a:ln>
                <a:noFill/>
              </a:ln>
              <a:solidFill>
                <a:prstClr val="black"/>
              </a:solidFill>
              <a:effectLst/>
              <a:uLnTx/>
              <a:uFillTx/>
              <a:latin typeface="Arial" panose="020B0604020202020204"/>
              <a:ea typeface="+mn-ea"/>
              <a:cs typeface="+mn-cs"/>
            </a:endParaRPr>
          </a:p>
        </p:txBody>
      </p:sp>
      <p:pic>
        <p:nvPicPr>
          <p:cNvPr id="15" name="Picture 14"/>
          <p:cNvPicPr>
            <a:picLocks noChangeAspect="1"/>
          </p:cNvPicPr>
          <p:nvPr/>
        </p:nvPicPr>
        <p:blipFill rotWithShape="1">
          <a:blip r:embed="rId3"/>
          <a:srcRect l="55857" t="23959" r="7248" b="11458"/>
          <a:stretch>
            <a:fillRect/>
          </a:stretch>
        </p:blipFill>
        <p:spPr>
          <a:xfrm>
            <a:off x="3616960" y="830580"/>
            <a:ext cx="3718560" cy="3660140"/>
          </a:xfrm>
          <a:prstGeom prst="rect">
            <a:avLst/>
          </a:prstGeom>
        </p:spPr>
      </p:pic>
      <p:sp>
        <p:nvSpPr>
          <p:cNvPr id="16" name="Slide Number Placeholder 2"/>
          <p:cNvSpPr>
            <a:spLocks noGrp="1"/>
          </p:cNvSpPr>
          <p:nvPr/>
        </p:nvSpPr>
        <p:spPr>
          <a:xfrm>
            <a:off x="7113270" y="5006975"/>
            <a:ext cx="446405" cy="251460"/>
          </a:xfrm>
          <a:prstGeom prst="rect">
            <a:avLst/>
          </a:prstGeom>
          <a:solidFill>
            <a:srgbClr val="F9BE19"/>
          </a:solid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5502A5B-6024-440D-A5A9-5A109256076E}" type="slidenum">
              <a:rPr kumimoji="0" lang="en-US" sz="1200" b="1" i="0" u="none" strike="noStrike" kern="1200" cap="none" spc="0" normalizeH="0" baseline="0" noProof="0" smtClean="0">
                <a:ln>
                  <a:noFill/>
                </a:ln>
                <a:solidFill>
                  <a:schemeClr val="tx1"/>
                </a:solidFill>
                <a:effectLst/>
                <a:uLnTx/>
                <a:uFillTx/>
                <a:latin typeface="Calibri" panose="020F0502020204030204"/>
                <a:ea typeface="+mn-ea"/>
                <a:cs typeface="+mn-cs"/>
              </a:rPr>
              <a:t>69</a:t>
            </a:fld>
            <a:endParaRPr kumimoji="0" lang="en-US" sz="1200" b="1" i="0" u="none" strike="noStrike" kern="1200" cap="none" spc="0" normalizeH="0" baseline="0" noProof="0">
              <a:ln>
                <a:noFill/>
              </a:ln>
              <a:solidFill>
                <a:schemeClr val="tx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22078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3600" y="144000"/>
            <a:ext cx="6520220" cy="344032"/>
          </a:xfrm>
        </p:spPr>
        <p:txBody>
          <a:bodyPr>
            <a:noAutofit/>
          </a:bodyPr>
          <a:lstStyle/>
          <a:p>
            <a:pPr algn="l"/>
            <a:r>
              <a:rPr lang="id-ID" altLang="en-US" dirty="0"/>
              <a:t>Lanjutan ... (</a:t>
            </a:r>
            <a:r>
              <a:rPr lang="id-ID" dirty="0">
                <a:sym typeface="+mn-ea"/>
              </a:rPr>
              <a:t>KINERJA VS KEUANGAN)</a:t>
            </a:r>
            <a:endParaRPr lang="en-US" dirty="0"/>
          </a:p>
        </p:txBody>
      </p:sp>
      <p:grpSp>
        <p:nvGrpSpPr>
          <p:cNvPr id="4" name="Group 3"/>
          <p:cNvGrpSpPr/>
          <p:nvPr/>
        </p:nvGrpSpPr>
        <p:grpSpPr>
          <a:xfrm>
            <a:off x="143512" y="693617"/>
            <a:ext cx="7026056" cy="3576977"/>
            <a:chOff x="123379" y="936969"/>
            <a:chExt cx="7371443" cy="3453713"/>
          </a:xfrm>
        </p:grpSpPr>
        <p:pic>
          <p:nvPicPr>
            <p:cNvPr id="5" name="Picture 4"/>
            <p:cNvPicPr>
              <a:picLocks noChangeAspect="1"/>
            </p:cNvPicPr>
            <p:nvPr/>
          </p:nvPicPr>
          <p:blipFill>
            <a:blip r:embed="rId2"/>
            <a:stretch>
              <a:fillRect/>
            </a:stretch>
          </p:blipFill>
          <p:spPr>
            <a:xfrm>
              <a:off x="123379" y="936969"/>
              <a:ext cx="6167345" cy="3453713"/>
            </a:xfrm>
            <a:prstGeom prst="rect">
              <a:avLst/>
            </a:prstGeom>
            <a:solidFill>
              <a:schemeClr val="accent6">
                <a:lumMod val="40000"/>
                <a:lumOff val="60000"/>
              </a:schemeClr>
            </a:solidFill>
          </p:spPr>
        </p:pic>
        <p:sp>
          <p:nvSpPr>
            <p:cNvPr id="6" name="TextBox 5"/>
            <p:cNvSpPr txBox="1"/>
            <p:nvPr/>
          </p:nvSpPr>
          <p:spPr>
            <a:xfrm>
              <a:off x="498161" y="2463770"/>
              <a:ext cx="759182" cy="400110"/>
            </a:xfrm>
            <a:prstGeom prst="rect">
              <a:avLst/>
            </a:prstGeom>
            <a:noFill/>
          </p:spPr>
          <p:txBody>
            <a:bodyPr wrap="none" rtlCol="0">
              <a:spAutoFit/>
            </a:bodyPr>
            <a:lstStyle/>
            <a:p>
              <a:pPr algn="ctr"/>
              <a:r>
                <a:rPr lang="en-US" sz="2000" b="1" dirty="0">
                  <a:solidFill>
                    <a:srgbClr val="1B2253"/>
                  </a:solidFill>
                </a:rPr>
                <a:t>RPJM</a:t>
              </a:r>
            </a:p>
          </p:txBody>
        </p:sp>
        <p:sp>
          <p:nvSpPr>
            <p:cNvPr id="7" name="TextBox 6"/>
            <p:cNvSpPr txBox="1"/>
            <p:nvPr/>
          </p:nvSpPr>
          <p:spPr>
            <a:xfrm>
              <a:off x="407912" y="1100205"/>
              <a:ext cx="939681" cy="400110"/>
            </a:xfrm>
            <a:prstGeom prst="rect">
              <a:avLst/>
            </a:prstGeom>
            <a:noFill/>
          </p:spPr>
          <p:txBody>
            <a:bodyPr wrap="none" rtlCol="0">
              <a:spAutoFit/>
            </a:bodyPr>
            <a:lstStyle/>
            <a:p>
              <a:pPr algn="ctr"/>
              <a:r>
                <a:rPr lang="en-US" sz="2000" b="1" dirty="0" err="1">
                  <a:solidFill>
                    <a:srgbClr val="1B2253"/>
                  </a:solidFill>
                </a:rPr>
                <a:t>Kinerja</a:t>
              </a:r>
              <a:endParaRPr lang="en-US" sz="2000" b="1" dirty="0">
                <a:solidFill>
                  <a:srgbClr val="1B2253"/>
                </a:solidFill>
              </a:endParaRPr>
            </a:p>
          </p:txBody>
        </p:sp>
        <p:sp>
          <p:nvSpPr>
            <p:cNvPr id="8" name="TextBox 7"/>
            <p:cNvSpPr txBox="1"/>
            <p:nvPr/>
          </p:nvSpPr>
          <p:spPr>
            <a:xfrm>
              <a:off x="260115" y="3726206"/>
              <a:ext cx="1235275" cy="400110"/>
            </a:xfrm>
            <a:prstGeom prst="rect">
              <a:avLst/>
            </a:prstGeom>
            <a:noFill/>
          </p:spPr>
          <p:txBody>
            <a:bodyPr wrap="none" rtlCol="0">
              <a:spAutoFit/>
            </a:bodyPr>
            <a:lstStyle/>
            <a:p>
              <a:pPr algn="ctr"/>
              <a:r>
                <a:rPr lang="en-US" sz="2000" b="1" dirty="0" err="1">
                  <a:solidFill>
                    <a:srgbClr val="1B2253"/>
                  </a:solidFill>
                </a:rPr>
                <a:t>Keuangan</a:t>
              </a:r>
              <a:endParaRPr lang="en-US" sz="2000" b="1" dirty="0">
                <a:solidFill>
                  <a:srgbClr val="1B2253"/>
                </a:solidFill>
              </a:endParaRPr>
            </a:p>
          </p:txBody>
        </p:sp>
        <p:sp>
          <p:nvSpPr>
            <p:cNvPr id="9" name="TextBox 8"/>
            <p:cNvSpPr txBox="1"/>
            <p:nvPr/>
          </p:nvSpPr>
          <p:spPr>
            <a:xfrm>
              <a:off x="1942492" y="2463770"/>
              <a:ext cx="761748" cy="400110"/>
            </a:xfrm>
            <a:prstGeom prst="rect">
              <a:avLst/>
            </a:prstGeom>
            <a:noFill/>
          </p:spPr>
          <p:txBody>
            <a:bodyPr wrap="none" rtlCol="0">
              <a:spAutoFit/>
            </a:bodyPr>
            <a:lstStyle/>
            <a:p>
              <a:pPr algn="ctr"/>
              <a:r>
                <a:rPr lang="en-US" sz="1000" b="1" dirty="0">
                  <a:solidFill>
                    <a:srgbClr val="1B2253"/>
                  </a:solidFill>
                </a:rPr>
                <a:t>RENCANA</a:t>
              </a:r>
            </a:p>
            <a:p>
              <a:pPr algn="ctr"/>
              <a:r>
                <a:rPr lang="en-US" sz="1000" b="1" dirty="0">
                  <a:solidFill>
                    <a:srgbClr val="1B2253"/>
                  </a:solidFill>
                </a:rPr>
                <a:t>STRATEGIS</a:t>
              </a:r>
            </a:p>
          </p:txBody>
        </p:sp>
        <p:sp>
          <p:nvSpPr>
            <p:cNvPr id="10" name="TextBox 9"/>
            <p:cNvSpPr txBox="1"/>
            <p:nvPr/>
          </p:nvSpPr>
          <p:spPr>
            <a:xfrm>
              <a:off x="2004106" y="1029729"/>
              <a:ext cx="551433" cy="461665"/>
            </a:xfrm>
            <a:prstGeom prst="rect">
              <a:avLst/>
            </a:prstGeom>
            <a:noFill/>
          </p:spPr>
          <p:txBody>
            <a:bodyPr wrap="none" lIns="0" tIns="0" rIns="0" bIns="0" rtlCol="0">
              <a:spAutoFit/>
            </a:bodyPr>
            <a:lstStyle/>
            <a:p>
              <a:pPr algn="ctr"/>
              <a:r>
                <a:rPr lang="en-US" sz="1000" b="1" dirty="0">
                  <a:solidFill>
                    <a:schemeClr val="bg1"/>
                  </a:solidFill>
                </a:rPr>
                <a:t>RENCANA</a:t>
              </a:r>
            </a:p>
            <a:p>
              <a:pPr algn="ctr"/>
              <a:r>
                <a:rPr lang="en-US" sz="1000" b="1" dirty="0">
                  <a:solidFill>
                    <a:schemeClr val="bg1"/>
                  </a:solidFill>
                </a:rPr>
                <a:t>KINERJA</a:t>
              </a:r>
            </a:p>
            <a:p>
              <a:pPr algn="ctr"/>
              <a:r>
                <a:rPr lang="en-US" sz="1000" b="1" dirty="0">
                  <a:solidFill>
                    <a:schemeClr val="bg1"/>
                  </a:solidFill>
                </a:rPr>
                <a:t>TAHUNAN</a:t>
              </a:r>
            </a:p>
          </p:txBody>
        </p:sp>
        <p:sp>
          <p:nvSpPr>
            <p:cNvPr id="11" name="TextBox 10"/>
            <p:cNvSpPr txBox="1"/>
            <p:nvPr/>
          </p:nvSpPr>
          <p:spPr>
            <a:xfrm>
              <a:off x="3249534" y="1214395"/>
              <a:ext cx="644407" cy="307777"/>
            </a:xfrm>
            <a:prstGeom prst="rect">
              <a:avLst/>
            </a:prstGeom>
            <a:noFill/>
          </p:spPr>
          <p:txBody>
            <a:bodyPr wrap="none" lIns="0" tIns="0" rIns="0" bIns="0" rtlCol="0">
              <a:spAutoFit/>
            </a:bodyPr>
            <a:lstStyle/>
            <a:p>
              <a:pPr algn="ctr"/>
              <a:r>
                <a:rPr lang="en-US" sz="1000" b="1" dirty="0">
                  <a:solidFill>
                    <a:schemeClr val="bg1"/>
                  </a:solidFill>
                </a:rPr>
                <a:t>PERJANJIAN</a:t>
              </a:r>
            </a:p>
            <a:p>
              <a:pPr algn="ctr"/>
              <a:r>
                <a:rPr lang="en-US" sz="1000" b="1" dirty="0">
                  <a:solidFill>
                    <a:schemeClr val="bg1"/>
                  </a:solidFill>
                </a:rPr>
                <a:t>KINERJA</a:t>
              </a:r>
            </a:p>
          </p:txBody>
        </p:sp>
        <p:sp>
          <p:nvSpPr>
            <p:cNvPr id="12" name="TextBox 11"/>
            <p:cNvSpPr txBox="1"/>
            <p:nvPr/>
          </p:nvSpPr>
          <p:spPr>
            <a:xfrm>
              <a:off x="4470084" y="1214395"/>
              <a:ext cx="520976" cy="307777"/>
            </a:xfrm>
            <a:prstGeom prst="rect">
              <a:avLst/>
            </a:prstGeom>
            <a:noFill/>
          </p:spPr>
          <p:txBody>
            <a:bodyPr wrap="none" lIns="0" tIns="0" rIns="0" bIns="0" rtlCol="0">
              <a:spAutoFit/>
            </a:bodyPr>
            <a:lstStyle/>
            <a:p>
              <a:pPr algn="ctr"/>
              <a:r>
                <a:rPr lang="en-US" sz="1000" b="1" dirty="0">
                  <a:solidFill>
                    <a:schemeClr val="bg1"/>
                  </a:solidFill>
                </a:rPr>
                <a:t>LAPORAN</a:t>
              </a:r>
            </a:p>
            <a:p>
              <a:pPr algn="ctr"/>
              <a:r>
                <a:rPr lang="en-US" sz="1000" b="1" dirty="0">
                  <a:solidFill>
                    <a:schemeClr val="bg1"/>
                  </a:solidFill>
                </a:rPr>
                <a:t>KINERJA</a:t>
              </a:r>
            </a:p>
          </p:txBody>
        </p:sp>
        <p:sp>
          <p:nvSpPr>
            <p:cNvPr id="13" name="TextBox 12"/>
            <p:cNvSpPr txBox="1"/>
            <p:nvPr/>
          </p:nvSpPr>
          <p:spPr>
            <a:xfrm>
              <a:off x="5483928" y="1145818"/>
              <a:ext cx="718146" cy="461665"/>
            </a:xfrm>
            <a:prstGeom prst="rect">
              <a:avLst/>
            </a:prstGeom>
            <a:noFill/>
          </p:spPr>
          <p:txBody>
            <a:bodyPr wrap="none" lIns="0" tIns="0" rIns="0" bIns="0" rtlCol="0">
              <a:spAutoFit/>
            </a:bodyPr>
            <a:lstStyle/>
            <a:p>
              <a:pPr algn="ctr"/>
              <a:r>
                <a:rPr lang="en-US" sz="1000" b="1" dirty="0">
                  <a:solidFill>
                    <a:schemeClr val="bg1"/>
                  </a:solidFill>
                </a:rPr>
                <a:t>LAPORAN</a:t>
              </a:r>
            </a:p>
            <a:p>
              <a:pPr algn="ctr"/>
              <a:r>
                <a:rPr lang="en-US" sz="1000" b="1" dirty="0">
                  <a:solidFill>
                    <a:schemeClr val="bg1"/>
                  </a:solidFill>
                </a:rPr>
                <a:t>KINERJA</a:t>
              </a:r>
            </a:p>
            <a:p>
              <a:pPr algn="ctr"/>
              <a:r>
                <a:rPr lang="en-US" sz="1000" b="1" dirty="0">
                  <a:solidFill>
                    <a:schemeClr val="bg1"/>
                  </a:solidFill>
                </a:rPr>
                <a:t>PEMERINTAH</a:t>
              </a:r>
            </a:p>
          </p:txBody>
        </p:sp>
        <p:sp>
          <p:nvSpPr>
            <p:cNvPr id="14" name="TextBox 13"/>
            <p:cNvSpPr txBox="1"/>
            <p:nvPr/>
          </p:nvSpPr>
          <p:spPr>
            <a:xfrm>
              <a:off x="5311420" y="2288722"/>
              <a:ext cx="843180" cy="769441"/>
            </a:xfrm>
            <a:prstGeom prst="rect">
              <a:avLst/>
            </a:prstGeom>
            <a:noFill/>
          </p:spPr>
          <p:txBody>
            <a:bodyPr wrap="none" lIns="0" tIns="0" rIns="0" bIns="0" rtlCol="0">
              <a:spAutoFit/>
            </a:bodyPr>
            <a:lstStyle/>
            <a:p>
              <a:pPr algn="ctr"/>
              <a:r>
                <a:rPr lang="en-US" sz="1000" b="1" dirty="0">
                  <a:solidFill>
                    <a:srgbClr val="1B2253"/>
                  </a:solidFill>
                </a:rPr>
                <a:t>LAPORAN</a:t>
              </a:r>
            </a:p>
            <a:p>
              <a:pPr algn="ctr"/>
              <a:r>
                <a:rPr lang="en-US" sz="1000" b="1" dirty="0">
                  <a:solidFill>
                    <a:srgbClr val="1B2253"/>
                  </a:solidFill>
                </a:rPr>
                <a:t>PERTANGGUNG</a:t>
              </a:r>
            </a:p>
            <a:p>
              <a:pPr algn="ctr"/>
              <a:r>
                <a:rPr lang="en-US" sz="1000" b="1" dirty="0">
                  <a:solidFill>
                    <a:srgbClr val="1B2253"/>
                  </a:solidFill>
                </a:rPr>
                <a:t>JAWABAN</a:t>
              </a:r>
            </a:p>
            <a:p>
              <a:pPr algn="ctr"/>
              <a:r>
                <a:rPr lang="en-US" sz="1000" b="1" dirty="0">
                  <a:solidFill>
                    <a:srgbClr val="1B2253"/>
                  </a:solidFill>
                </a:rPr>
                <a:t>PELAKSANAAN</a:t>
              </a:r>
            </a:p>
            <a:p>
              <a:pPr algn="ctr"/>
              <a:r>
                <a:rPr lang="en-US" sz="1000" b="1" dirty="0">
                  <a:solidFill>
                    <a:srgbClr val="1B2253"/>
                  </a:solidFill>
                </a:rPr>
                <a:t>APBN</a:t>
              </a:r>
            </a:p>
          </p:txBody>
        </p:sp>
        <p:sp>
          <p:nvSpPr>
            <p:cNvPr id="15" name="TextBox 14"/>
            <p:cNvSpPr txBox="1"/>
            <p:nvPr/>
          </p:nvSpPr>
          <p:spPr>
            <a:xfrm>
              <a:off x="1989290" y="3779394"/>
              <a:ext cx="551433" cy="461665"/>
            </a:xfrm>
            <a:prstGeom prst="rect">
              <a:avLst/>
            </a:prstGeom>
            <a:noFill/>
          </p:spPr>
          <p:txBody>
            <a:bodyPr wrap="none" lIns="0" tIns="0" rIns="0" bIns="0" rtlCol="0">
              <a:spAutoFit/>
            </a:bodyPr>
            <a:lstStyle/>
            <a:p>
              <a:pPr algn="ctr"/>
              <a:r>
                <a:rPr lang="en-US" sz="1000" b="1" dirty="0">
                  <a:solidFill>
                    <a:schemeClr val="bg1"/>
                  </a:solidFill>
                </a:rPr>
                <a:t>RENCANA</a:t>
              </a:r>
            </a:p>
            <a:p>
              <a:pPr algn="ctr"/>
              <a:r>
                <a:rPr lang="en-US" sz="1000" b="1" dirty="0">
                  <a:solidFill>
                    <a:schemeClr val="bg1"/>
                  </a:solidFill>
                </a:rPr>
                <a:t>KINERJA</a:t>
              </a:r>
            </a:p>
            <a:p>
              <a:pPr algn="ctr"/>
              <a:r>
                <a:rPr lang="en-US" sz="1000" b="1" dirty="0">
                  <a:solidFill>
                    <a:schemeClr val="bg1"/>
                  </a:solidFill>
                </a:rPr>
                <a:t>TAHUNAN</a:t>
              </a:r>
            </a:p>
          </p:txBody>
        </p:sp>
        <p:sp>
          <p:nvSpPr>
            <p:cNvPr id="16" name="TextBox 15"/>
            <p:cNvSpPr txBox="1"/>
            <p:nvPr/>
          </p:nvSpPr>
          <p:spPr>
            <a:xfrm>
              <a:off x="3427078" y="3874055"/>
              <a:ext cx="259687" cy="153888"/>
            </a:xfrm>
            <a:prstGeom prst="rect">
              <a:avLst/>
            </a:prstGeom>
            <a:noFill/>
          </p:spPr>
          <p:txBody>
            <a:bodyPr wrap="none" lIns="0" tIns="0" rIns="0" bIns="0" rtlCol="0">
              <a:spAutoFit/>
            </a:bodyPr>
            <a:lstStyle/>
            <a:p>
              <a:pPr algn="ctr"/>
              <a:r>
                <a:rPr lang="en-US" sz="1000" b="1" dirty="0">
                  <a:solidFill>
                    <a:schemeClr val="bg1"/>
                  </a:solidFill>
                </a:rPr>
                <a:t>DIPA</a:t>
              </a:r>
            </a:p>
          </p:txBody>
        </p:sp>
        <p:sp>
          <p:nvSpPr>
            <p:cNvPr id="17" name="TextBox 16"/>
            <p:cNvSpPr txBox="1"/>
            <p:nvPr/>
          </p:nvSpPr>
          <p:spPr>
            <a:xfrm>
              <a:off x="4404773" y="3788744"/>
              <a:ext cx="621966" cy="307777"/>
            </a:xfrm>
            <a:prstGeom prst="rect">
              <a:avLst/>
            </a:prstGeom>
            <a:noFill/>
          </p:spPr>
          <p:txBody>
            <a:bodyPr wrap="none" lIns="0" tIns="0" rIns="0" bIns="0" rtlCol="0">
              <a:spAutoFit/>
            </a:bodyPr>
            <a:lstStyle/>
            <a:p>
              <a:pPr algn="ctr"/>
              <a:r>
                <a:rPr lang="en-US" sz="1000" b="1" dirty="0">
                  <a:solidFill>
                    <a:schemeClr val="bg1"/>
                  </a:solidFill>
                </a:rPr>
                <a:t>LAPORAN</a:t>
              </a:r>
            </a:p>
            <a:p>
              <a:pPr algn="ctr"/>
              <a:r>
                <a:rPr lang="en-US" sz="1000" b="1" dirty="0">
                  <a:solidFill>
                    <a:schemeClr val="bg1"/>
                  </a:solidFill>
                </a:rPr>
                <a:t>KEUANGAN</a:t>
              </a:r>
            </a:p>
          </p:txBody>
        </p:sp>
        <p:sp>
          <p:nvSpPr>
            <p:cNvPr id="18" name="TextBox 17"/>
            <p:cNvSpPr txBox="1"/>
            <p:nvPr/>
          </p:nvSpPr>
          <p:spPr>
            <a:xfrm>
              <a:off x="5490884" y="3720167"/>
              <a:ext cx="718146" cy="461665"/>
            </a:xfrm>
            <a:prstGeom prst="rect">
              <a:avLst/>
            </a:prstGeom>
            <a:noFill/>
          </p:spPr>
          <p:txBody>
            <a:bodyPr wrap="none" lIns="0" tIns="0" rIns="0" bIns="0" rtlCol="0">
              <a:spAutoFit/>
            </a:bodyPr>
            <a:lstStyle/>
            <a:p>
              <a:pPr algn="ctr"/>
              <a:r>
                <a:rPr lang="en-US" sz="1000" b="1" dirty="0">
                  <a:solidFill>
                    <a:schemeClr val="bg1"/>
                  </a:solidFill>
                </a:rPr>
                <a:t>LAPORAN</a:t>
              </a:r>
            </a:p>
            <a:p>
              <a:pPr algn="ctr"/>
              <a:r>
                <a:rPr lang="en-US" sz="1000" b="1" dirty="0">
                  <a:solidFill>
                    <a:schemeClr val="bg1"/>
                  </a:solidFill>
                </a:rPr>
                <a:t>KEUANGAN</a:t>
              </a:r>
            </a:p>
            <a:p>
              <a:pPr algn="ctr"/>
              <a:r>
                <a:rPr lang="en-US" sz="1000" b="1" dirty="0">
                  <a:solidFill>
                    <a:schemeClr val="bg1"/>
                  </a:solidFill>
                </a:rPr>
                <a:t>PEMERINTAH</a:t>
              </a:r>
            </a:p>
          </p:txBody>
        </p:sp>
        <p:sp>
          <p:nvSpPr>
            <p:cNvPr id="19" name="TextBox 18"/>
            <p:cNvSpPr txBox="1"/>
            <p:nvPr/>
          </p:nvSpPr>
          <p:spPr>
            <a:xfrm>
              <a:off x="2794825" y="1815192"/>
              <a:ext cx="1433833" cy="600164"/>
            </a:xfrm>
            <a:prstGeom prst="rect">
              <a:avLst/>
            </a:prstGeom>
            <a:noFill/>
          </p:spPr>
          <p:txBody>
            <a:bodyPr wrap="square" rtlCol="0">
              <a:spAutoFit/>
            </a:bodyPr>
            <a:lstStyle/>
            <a:p>
              <a:r>
                <a:rPr lang="en-US" sz="1100" dirty="0" err="1">
                  <a:solidFill>
                    <a:srgbClr val="1B2253"/>
                  </a:solidFill>
                </a:rPr>
                <a:t>Sistem</a:t>
              </a:r>
              <a:r>
                <a:rPr lang="en-US" sz="1100" dirty="0">
                  <a:solidFill>
                    <a:srgbClr val="1B2253"/>
                  </a:solidFill>
                </a:rPr>
                <a:t> AKIP</a:t>
              </a:r>
            </a:p>
            <a:p>
              <a:r>
                <a:rPr lang="en-US" sz="1100" dirty="0" err="1">
                  <a:solidFill>
                    <a:srgbClr val="1B2253"/>
                  </a:solidFill>
                </a:rPr>
                <a:t>Sistem</a:t>
              </a:r>
              <a:r>
                <a:rPr lang="en-US" sz="1100" dirty="0">
                  <a:solidFill>
                    <a:srgbClr val="1B2253"/>
                  </a:solidFill>
                </a:rPr>
                <a:t> </a:t>
              </a:r>
              <a:r>
                <a:rPr lang="en-US" sz="1100" dirty="0" err="1">
                  <a:solidFill>
                    <a:srgbClr val="1B2253"/>
                  </a:solidFill>
                </a:rPr>
                <a:t>Perencanaan</a:t>
              </a:r>
              <a:endParaRPr lang="en-US" sz="1100" dirty="0">
                <a:solidFill>
                  <a:srgbClr val="1B2253"/>
                </a:solidFill>
              </a:endParaRPr>
            </a:p>
            <a:p>
              <a:r>
                <a:rPr lang="en-US" sz="1100" dirty="0" err="1">
                  <a:solidFill>
                    <a:srgbClr val="1B2253"/>
                  </a:solidFill>
                </a:rPr>
                <a:t>Sistem</a:t>
              </a:r>
              <a:r>
                <a:rPr lang="en-US" sz="1100" dirty="0">
                  <a:solidFill>
                    <a:srgbClr val="1B2253"/>
                  </a:solidFill>
                </a:rPr>
                <a:t> </a:t>
              </a:r>
              <a:r>
                <a:rPr lang="en-US" sz="1100" dirty="0" err="1">
                  <a:solidFill>
                    <a:srgbClr val="1B2253"/>
                  </a:solidFill>
                </a:rPr>
                <a:t>Penganggaran</a:t>
              </a:r>
              <a:endParaRPr lang="en-US" sz="1100" dirty="0">
                <a:solidFill>
                  <a:srgbClr val="1B2253"/>
                </a:solidFill>
              </a:endParaRPr>
            </a:p>
          </p:txBody>
        </p:sp>
        <p:sp>
          <p:nvSpPr>
            <p:cNvPr id="20" name="TextBox 19"/>
            <p:cNvSpPr txBox="1"/>
            <p:nvPr/>
          </p:nvSpPr>
          <p:spPr>
            <a:xfrm>
              <a:off x="2794826" y="3242275"/>
              <a:ext cx="1433832" cy="261610"/>
            </a:xfrm>
            <a:prstGeom prst="rect">
              <a:avLst/>
            </a:prstGeom>
            <a:noFill/>
          </p:spPr>
          <p:txBody>
            <a:bodyPr wrap="square" rtlCol="0">
              <a:spAutoFit/>
            </a:bodyPr>
            <a:lstStyle/>
            <a:p>
              <a:r>
                <a:rPr lang="en-US" sz="1100" dirty="0" err="1">
                  <a:solidFill>
                    <a:srgbClr val="1B2253"/>
                  </a:solidFill>
                </a:rPr>
                <a:t>Sistem</a:t>
              </a:r>
              <a:r>
                <a:rPr lang="en-US" sz="1100" dirty="0">
                  <a:solidFill>
                    <a:srgbClr val="1B2253"/>
                  </a:solidFill>
                </a:rPr>
                <a:t> </a:t>
              </a:r>
              <a:r>
                <a:rPr lang="en-US" sz="1100" dirty="0" err="1">
                  <a:solidFill>
                    <a:srgbClr val="1B2253"/>
                  </a:solidFill>
                </a:rPr>
                <a:t>Akuntansi</a:t>
              </a:r>
              <a:endParaRPr lang="en-US" sz="1100" dirty="0">
                <a:solidFill>
                  <a:srgbClr val="1B2253"/>
                </a:solidFill>
              </a:endParaRPr>
            </a:p>
          </p:txBody>
        </p:sp>
        <p:sp>
          <p:nvSpPr>
            <p:cNvPr id="21" name="TextBox 20"/>
            <p:cNvSpPr txBox="1"/>
            <p:nvPr/>
          </p:nvSpPr>
          <p:spPr>
            <a:xfrm>
              <a:off x="6354515" y="936969"/>
              <a:ext cx="660950" cy="1040097"/>
            </a:xfrm>
            <a:prstGeom prst="rect">
              <a:avLst/>
            </a:prstGeom>
            <a:noFill/>
          </p:spPr>
          <p:txBody>
            <a:bodyPr wrap="none" lIns="0" tIns="0" rIns="0" bIns="0" rtlCol="0">
              <a:spAutoFit/>
            </a:bodyPr>
            <a:lstStyle/>
            <a:p>
              <a:r>
                <a:rPr lang="en-US" sz="1000" b="1" i="1" dirty="0">
                  <a:solidFill>
                    <a:srgbClr val="1B2253"/>
                  </a:solidFill>
                </a:rPr>
                <a:t>AA (90-100)</a:t>
              </a:r>
            </a:p>
            <a:p>
              <a:r>
                <a:rPr lang="en-US" sz="1000" b="1" i="1" dirty="0">
                  <a:solidFill>
                    <a:srgbClr val="1B2253"/>
                  </a:solidFill>
                </a:rPr>
                <a:t>A    (80-90)</a:t>
              </a:r>
            </a:p>
            <a:p>
              <a:r>
                <a:rPr lang="en-US" sz="1000" b="1" i="1" dirty="0">
                  <a:solidFill>
                    <a:srgbClr val="1B2253"/>
                  </a:solidFill>
                </a:rPr>
                <a:t>BB  (70-80)</a:t>
              </a:r>
            </a:p>
            <a:p>
              <a:r>
                <a:rPr lang="en-US" sz="1000" b="1" i="1" dirty="0">
                  <a:solidFill>
                    <a:srgbClr val="1B2253"/>
                  </a:solidFill>
                </a:rPr>
                <a:t>B    (60-70)</a:t>
              </a:r>
            </a:p>
            <a:p>
              <a:r>
                <a:rPr lang="en-US" sz="1000" b="1" i="1" dirty="0">
                  <a:solidFill>
                    <a:srgbClr val="1B2253"/>
                  </a:solidFill>
                </a:rPr>
                <a:t>CC  (50-60)</a:t>
              </a:r>
              <a:endParaRPr lang="id-ID" sz="1000" b="1" i="1" dirty="0">
                <a:solidFill>
                  <a:srgbClr val="1B2253"/>
                </a:solidFill>
              </a:endParaRPr>
            </a:p>
            <a:p>
              <a:r>
                <a:rPr lang="id-ID" sz="1000" b="1" i="1" dirty="0">
                  <a:solidFill>
                    <a:srgbClr val="1B2253"/>
                  </a:solidFill>
                </a:rPr>
                <a:t>C    (30-50)</a:t>
              </a:r>
            </a:p>
            <a:p>
              <a:r>
                <a:rPr lang="id-ID" sz="1000" b="1" i="1" dirty="0">
                  <a:solidFill>
                    <a:srgbClr val="1B2253"/>
                  </a:solidFill>
                </a:rPr>
                <a:t>D   (0-30)</a:t>
              </a:r>
              <a:r>
                <a:rPr lang="en-US" sz="1000" b="1" i="1" dirty="0">
                  <a:solidFill>
                    <a:srgbClr val="1B2253"/>
                  </a:solidFill>
                </a:rPr>
                <a:t> </a:t>
              </a:r>
            </a:p>
          </p:txBody>
        </p:sp>
        <p:sp>
          <p:nvSpPr>
            <p:cNvPr id="22" name="TextBox 21"/>
            <p:cNvSpPr txBox="1"/>
            <p:nvPr/>
          </p:nvSpPr>
          <p:spPr>
            <a:xfrm>
              <a:off x="6339056" y="3768424"/>
              <a:ext cx="1155766" cy="615553"/>
            </a:xfrm>
            <a:prstGeom prst="rect">
              <a:avLst/>
            </a:prstGeom>
            <a:noFill/>
          </p:spPr>
          <p:txBody>
            <a:bodyPr wrap="none" lIns="0" tIns="0" rIns="0" bIns="0" rtlCol="0">
              <a:spAutoFit/>
            </a:bodyPr>
            <a:lstStyle/>
            <a:p>
              <a:r>
                <a:rPr lang="en-US" sz="1000" b="1" i="1" dirty="0">
                  <a:solidFill>
                    <a:srgbClr val="1B2253"/>
                  </a:solidFill>
                </a:rPr>
                <a:t>WTP</a:t>
              </a:r>
            </a:p>
            <a:p>
              <a:r>
                <a:rPr lang="en-US" sz="1000" b="1" i="1" dirty="0">
                  <a:solidFill>
                    <a:srgbClr val="1B2253"/>
                  </a:solidFill>
                </a:rPr>
                <a:t>WDP</a:t>
              </a:r>
            </a:p>
            <a:p>
              <a:r>
                <a:rPr lang="en-US" sz="1000" b="1" i="1" dirty="0">
                  <a:solidFill>
                    <a:srgbClr val="1B2253"/>
                  </a:solidFill>
                </a:rPr>
                <a:t>TIDAK WAJAR</a:t>
              </a:r>
            </a:p>
            <a:p>
              <a:r>
                <a:rPr lang="en-US" sz="1000" b="1" i="1" dirty="0">
                  <a:solidFill>
                    <a:srgbClr val="1B2253"/>
                  </a:solidFill>
                </a:rPr>
                <a:t>DISCLAIMER OPINION</a:t>
              </a:r>
            </a:p>
          </p:txBody>
        </p:sp>
      </p:grpSp>
      <p:sp>
        <p:nvSpPr>
          <p:cNvPr id="23" name="Slide Number Placeholder 2"/>
          <p:cNvSpPr>
            <a:spLocks noGrp="1"/>
          </p:cNvSpPr>
          <p:nvPr/>
        </p:nvSpPr>
        <p:spPr>
          <a:xfrm>
            <a:off x="7113270" y="5006975"/>
            <a:ext cx="446405" cy="251460"/>
          </a:xfrm>
          <a:prstGeom prst="rect">
            <a:avLst/>
          </a:prstGeom>
          <a:solidFill>
            <a:srgbClr val="F9BE19"/>
          </a:solid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defRPr/>
            </a:pPr>
            <a:r>
              <a:rPr lang="id-ID" b="1" dirty="0">
                <a:solidFill>
                  <a:schemeClr val="tx1"/>
                </a:solidFill>
                <a:latin typeface="Calibri" panose="020F0502020204030204"/>
              </a:rPr>
              <a:t>7</a:t>
            </a:r>
            <a:endParaRPr kumimoji="0" lang="en-US" sz="1200" b="1"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974742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3600" y="144000"/>
            <a:ext cx="6520220" cy="344032"/>
          </a:xfrm>
        </p:spPr>
        <p:txBody>
          <a:bodyPr>
            <a:noAutofit/>
          </a:bodyPr>
          <a:lstStyle/>
          <a:p>
            <a:pPr algn="l"/>
            <a:r>
              <a:rPr lang="id-ID" dirty="0"/>
              <a:t>Lanjutan...</a:t>
            </a:r>
            <a:r>
              <a:rPr lang="en-US" dirty="0"/>
              <a:t> (FORMAT RKT)</a:t>
            </a: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65821" y="634636"/>
            <a:ext cx="6060124" cy="222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p:nvPr/>
        </p:nvSpPr>
        <p:spPr bwMode="gray">
          <a:xfrm>
            <a:off x="0" y="1552737"/>
            <a:ext cx="1165822" cy="345309"/>
          </a:xfrm>
          <a:prstGeom prst="rect">
            <a:avLst/>
          </a:prstGeom>
          <a:noFill/>
          <a:ln w="9525">
            <a:noFill/>
            <a:miter lim="800000"/>
          </a:ln>
          <a:effectLst/>
        </p:spPr>
        <p:txBody>
          <a:bodyPr vert="horz" wrap="square" lIns="68580" tIns="34290" rIns="68580" bIns="34290" numCol="1" anchor="ctr" anchorCtr="0" compatLnSpc="1"/>
          <a:lstStyle>
            <a:lvl1pPr algn="l" rtl="0" eaLnBrk="1" fontAlgn="base" hangingPunct="1">
              <a:spcBef>
                <a:spcPct val="0"/>
              </a:spcBef>
              <a:spcAft>
                <a:spcPct val="0"/>
              </a:spcAft>
              <a:defRPr sz="3000" b="1">
                <a:solidFill>
                  <a:schemeClr val="tx2"/>
                </a:solidFill>
                <a:latin typeface="Century Gothic" panose="020B0502020202020204" pitchFamily="34" charset="0"/>
                <a:ea typeface="+mj-ea"/>
                <a:cs typeface="+mj-cs"/>
              </a:defRPr>
            </a:lvl1pPr>
            <a:lvl2pPr algn="l" rtl="0" eaLnBrk="1" fontAlgn="base" hangingPunct="1">
              <a:spcBef>
                <a:spcPct val="0"/>
              </a:spcBef>
              <a:spcAft>
                <a:spcPct val="0"/>
              </a:spcAft>
              <a:defRPr sz="3000" b="1">
                <a:solidFill>
                  <a:schemeClr val="tx2"/>
                </a:solidFill>
                <a:latin typeface="Verdana" panose="020B0604030504040204" pitchFamily="34" charset="0"/>
              </a:defRPr>
            </a:lvl2pPr>
            <a:lvl3pPr algn="l" rtl="0" eaLnBrk="1" fontAlgn="base" hangingPunct="1">
              <a:spcBef>
                <a:spcPct val="0"/>
              </a:spcBef>
              <a:spcAft>
                <a:spcPct val="0"/>
              </a:spcAft>
              <a:defRPr sz="3000" b="1">
                <a:solidFill>
                  <a:schemeClr val="tx2"/>
                </a:solidFill>
                <a:latin typeface="Verdana" panose="020B0604030504040204" pitchFamily="34" charset="0"/>
              </a:defRPr>
            </a:lvl3pPr>
            <a:lvl4pPr algn="l" rtl="0" eaLnBrk="1" fontAlgn="base" hangingPunct="1">
              <a:spcBef>
                <a:spcPct val="0"/>
              </a:spcBef>
              <a:spcAft>
                <a:spcPct val="0"/>
              </a:spcAft>
              <a:defRPr sz="3000" b="1">
                <a:solidFill>
                  <a:schemeClr val="tx2"/>
                </a:solidFill>
                <a:latin typeface="Verdana" panose="020B0604030504040204" pitchFamily="34" charset="0"/>
              </a:defRPr>
            </a:lvl4pPr>
            <a:lvl5pPr algn="l" rtl="0" eaLnBrk="1" fontAlgn="base" hangingPunct="1">
              <a:spcBef>
                <a:spcPct val="0"/>
              </a:spcBef>
              <a:spcAft>
                <a:spcPct val="0"/>
              </a:spcAft>
              <a:defRPr sz="3000" b="1">
                <a:solidFill>
                  <a:schemeClr val="tx2"/>
                </a:solidFill>
                <a:latin typeface="Verdana" panose="020B0604030504040204" pitchFamily="34" charset="0"/>
              </a:defRPr>
            </a:lvl5pPr>
            <a:lvl6pPr marL="457200" algn="l" rtl="0" eaLnBrk="1" fontAlgn="base" hangingPunct="1">
              <a:spcBef>
                <a:spcPct val="0"/>
              </a:spcBef>
              <a:spcAft>
                <a:spcPct val="0"/>
              </a:spcAft>
              <a:defRPr sz="3000" b="1">
                <a:solidFill>
                  <a:schemeClr val="tx2"/>
                </a:solidFill>
                <a:latin typeface="Verdana" panose="020B0604030504040204" pitchFamily="34" charset="0"/>
              </a:defRPr>
            </a:lvl6pPr>
            <a:lvl7pPr marL="914400" algn="l" rtl="0" eaLnBrk="1" fontAlgn="base" hangingPunct="1">
              <a:spcBef>
                <a:spcPct val="0"/>
              </a:spcBef>
              <a:spcAft>
                <a:spcPct val="0"/>
              </a:spcAft>
              <a:defRPr sz="3000" b="1">
                <a:solidFill>
                  <a:schemeClr val="tx2"/>
                </a:solidFill>
                <a:latin typeface="Verdana" panose="020B0604030504040204" pitchFamily="34" charset="0"/>
              </a:defRPr>
            </a:lvl7pPr>
            <a:lvl8pPr marL="1371600" algn="l" rtl="0" eaLnBrk="1" fontAlgn="base" hangingPunct="1">
              <a:spcBef>
                <a:spcPct val="0"/>
              </a:spcBef>
              <a:spcAft>
                <a:spcPct val="0"/>
              </a:spcAft>
              <a:defRPr sz="3000" b="1">
                <a:solidFill>
                  <a:schemeClr val="tx2"/>
                </a:solidFill>
                <a:latin typeface="Verdana" panose="020B0604030504040204" pitchFamily="34" charset="0"/>
              </a:defRPr>
            </a:lvl8pPr>
            <a:lvl9pPr marL="1828800" algn="l" rtl="0" eaLnBrk="1" fontAlgn="base" hangingPunct="1">
              <a:spcBef>
                <a:spcPct val="0"/>
              </a:spcBef>
              <a:spcAft>
                <a:spcPct val="0"/>
              </a:spcAft>
              <a:defRPr sz="3000" b="1">
                <a:solidFill>
                  <a:schemeClr val="tx2"/>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ID" sz="1500" b="1" i="0" u="none" strike="noStrike" kern="1200" cap="none" spc="0" normalizeH="0" baseline="0" noProof="0" dirty="0">
                <a:ln>
                  <a:noFill/>
                </a:ln>
                <a:solidFill>
                  <a:srgbClr val="44546A"/>
                </a:solidFill>
                <a:effectLst/>
                <a:uLnTx/>
                <a:uFillTx/>
                <a:latin typeface="Century Gothic" panose="020B0502020202020204" pitchFamily="34" charset="0"/>
                <a:ea typeface="+mj-ea"/>
                <a:cs typeface="+mj-cs"/>
              </a:rPr>
              <a:t>RENSTRA</a:t>
            </a:r>
            <a:endParaRPr kumimoji="0" lang="id-ID" sz="1500" b="1" i="0" u="none" strike="noStrike" kern="1200" cap="none" spc="0" normalizeH="0" baseline="0" noProof="0" dirty="0">
              <a:ln>
                <a:noFill/>
              </a:ln>
              <a:solidFill>
                <a:srgbClr val="44546A"/>
              </a:solidFill>
              <a:effectLst/>
              <a:uLnTx/>
              <a:uFillTx/>
              <a:latin typeface="Century Gothic" panose="020B0502020202020204" pitchFamily="34" charset="0"/>
              <a:ea typeface="+mj-ea"/>
              <a:cs typeface="+mj-cs"/>
            </a:endParaRPr>
          </a:p>
        </p:txBody>
      </p:sp>
      <p:pic>
        <p:nvPicPr>
          <p:cNvPr id="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87870" y="3280931"/>
            <a:ext cx="5302727" cy="1389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p:nvPr/>
        </p:nvSpPr>
        <p:spPr bwMode="gray">
          <a:xfrm>
            <a:off x="520345" y="3851490"/>
            <a:ext cx="1600316" cy="345309"/>
          </a:xfrm>
          <a:prstGeom prst="rect">
            <a:avLst/>
          </a:prstGeom>
          <a:noFill/>
          <a:ln w="9525">
            <a:noFill/>
            <a:miter lim="800000"/>
          </a:ln>
          <a:effectLst/>
        </p:spPr>
        <p:txBody>
          <a:bodyPr vert="horz" wrap="square" lIns="68580" tIns="34290" rIns="68580" bIns="34290" numCol="1" anchor="ctr" anchorCtr="0" compatLnSpc="1"/>
          <a:lstStyle>
            <a:lvl1pPr algn="l" rtl="0" eaLnBrk="1" fontAlgn="base" hangingPunct="1">
              <a:spcBef>
                <a:spcPct val="0"/>
              </a:spcBef>
              <a:spcAft>
                <a:spcPct val="0"/>
              </a:spcAft>
              <a:defRPr sz="3000" b="1">
                <a:solidFill>
                  <a:schemeClr val="tx2"/>
                </a:solidFill>
                <a:latin typeface="Century Gothic" panose="020B0502020202020204" pitchFamily="34" charset="0"/>
                <a:ea typeface="+mj-ea"/>
                <a:cs typeface="+mj-cs"/>
              </a:defRPr>
            </a:lvl1pPr>
            <a:lvl2pPr algn="l" rtl="0" eaLnBrk="1" fontAlgn="base" hangingPunct="1">
              <a:spcBef>
                <a:spcPct val="0"/>
              </a:spcBef>
              <a:spcAft>
                <a:spcPct val="0"/>
              </a:spcAft>
              <a:defRPr sz="3000" b="1">
                <a:solidFill>
                  <a:schemeClr val="tx2"/>
                </a:solidFill>
                <a:latin typeface="Verdana" panose="020B0604030504040204" pitchFamily="34" charset="0"/>
              </a:defRPr>
            </a:lvl2pPr>
            <a:lvl3pPr algn="l" rtl="0" eaLnBrk="1" fontAlgn="base" hangingPunct="1">
              <a:spcBef>
                <a:spcPct val="0"/>
              </a:spcBef>
              <a:spcAft>
                <a:spcPct val="0"/>
              </a:spcAft>
              <a:defRPr sz="3000" b="1">
                <a:solidFill>
                  <a:schemeClr val="tx2"/>
                </a:solidFill>
                <a:latin typeface="Verdana" panose="020B0604030504040204" pitchFamily="34" charset="0"/>
              </a:defRPr>
            </a:lvl3pPr>
            <a:lvl4pPr algn="l" rtl="0" eaLnBrk="1" fontAlgn="base" hangingPunct="1">
              <a:spcBef>
                <a:spcPct val="0"/>
              </a:spcBef>
              <a:spcAft>
                <a:spcPct val="0"/>
              </a:spcAft>
              <a:defRPr sz="3000" b="1">
                <a:solidFill>
                  <a:schemeClr val="tx2"/>
                </a:solidFill>
                <a:latin typeface="Verdana" panose="020B0604030504040204" pitchFamily="34" charset="0"/>
              </a:defRPr>
            </a:lvl4pPr>
            <a:lvl5pPr algn="l" rtl="0" eaLnBrk="1" fontAlgn="base" hangingPunct="1">
              <a:spcBef>
                <a:spcPct val="0"/>
              </a:spcBef>
              <a:spcAft>
                <a:spcPct val="0"/>
              </a:spcAft>
              <a:defRPr sz="3000" b="1">
                <a:solidFill>
                  <a:schemeClr val="tx2"/>
                </a:solidFill>
                <a:latin typeface="Verdana" panose="020B0604030504040204" pitchFamily="34" charset="0"/>
              </a:defRPr>
            </a:lvl5pPr>
            <a:lvl6pPr marL="457200" algn="l" rtl="0" eaLnBrk="1" fontAlgn="base" hangingPunct="1">
              <a:spcBef>
                <a:spcPct val="0"/>
              </a:spcBef>
              <a:spcAft>
                <a:spcPct val="0"/>
              </a:spcAft>
              <a:defRPr sz="3000" b="1">
                <a:solidFill>
                  <a:schemeClr val="tx2"/>
                </a:solidFill>
                <a:latin typeface="Verdana" panose="020B0604030504040204" pitchFamily="34" charset="0"/>
              </a:defRPr>
            </a:lvl6pPr>
            <a:lvl7pPr marL="914400" algn="l" rtl="0" eaLnBrk="1" fontAlgn="base" hangingPunct="1">
              <a:spcBef>
                <a:spcPct val="0"/>
              </a:spcBef>
              <a:spcAft>
                <a:spcPct val="0"/>
              </a:spcAft>
              <a:defRPr sz="3000" b="1">
                <a:solidFill>
                  <a:schemeClr val="tx2"/>
                </a:solidFill>
                <a:latin typeface="Verdana" panose="020B0604030504040204" pitchFamily="34" charset="0"/>
              </a:defRPr>
            </a:lvl7pPr>
            <a:lvl8pPr marL="1371600" algn="l" rtl="0" eaLnBrk="1" fontAlgn="base" hangingPunct="1">
              <a:spcBef>
                <a:spcPct val="0"/>
              </a:spcBef>
              <a:spcAft>
                <a:spcPct val="0"/>
              </a:spcAft>
              <a:defRPr sz="3000" b="1">
                <a:solidFill>
                  <a:schemeClr val="tx2"/>
                </a:solidFill>
                <a:latin typeface="Verdana" panose="020B0604030504040204" pitchFamily="34" charset="0"/>
              </a:defRPr>
            </a:lvl8pPr>
            <a:lvl9pPr marL="1828800" algn="l" rtl="0" eaLnBrk="1" fontAlgn="base" hangingPunct="1">
              <a:spcBef>
                <a:spcPct val="0"/>
              </a:spcBef>
              <a:spcAft>
                <a:spcPct val="0"/>
              </a:spcAft>
              <a:defRPr sz="3000" b="1">
                <a:solidFill>
                  <a:schemeClr val="tx2"/>
                </a:solidFill>
                <a:latin typeface="Verdan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ID" sz="1500" b="1" i="0" u="none" strike="noStrike" kern="1200" cap="none" spc="0" normalizeH="0" baseline="0" noProof="0" dirty="0">
                <a:ln>
                  <a:noFill/>
                </a:ln>
                <a:solidFill>
                  <a:srgbClr val="44546A"/>
                </a:solidFill>
                <a:effectLst/>
                <a:uLnTx/>
                <a:uFillTx/>
                <a:latin typeface="Century Gothic" panose="020B0502020202020204" pitchFamily="34" charset="0"/>
                <a:ea typeface="+mj-ea"/>
                <a:cs typeface="+mj-cs"/>
              </a:rPr>
              <a:t>RKT</a:t>
            </a:r>
            <a:endParaRPr kumimoji="0" lang="id-ID" sz="1500" b="1" i="0" u="none" strike="noStrike" kern="1200" cap="none" spc="0" normalizeH="0" baseline="0" noProof="0" dirty="0">
              <a:ln>
                <a:noFill/>
              </a:ln>
              <a:solidFill>
                <a:srgbClr val="44546A"/>
              </a:solidFill>
              <a:effectLst/>
              <a:uLnTx/>
              <a:uFillTx/>
              <a:latin typeface="Century Gothic" panose="020B0502020202020204" pitchFamily="34" charset="0"/>
              <a:ea typeface="+mj-ea"/>
              <a:cs typeface="+mj-cs"/>
            </a:endParaRPr>
          </a:p>
        </p:txBody>
      </p:sp>
      <p:cxnSp>
        <p:nvCxnSpPr>
          <p:cNvPr id="8" name="Straight Arrow Connector 7"/>
          <p:cNvCxnSpPr/>
          <p:nvPr/>
        </p:nvCxnSpPr>
        <p:spPr bwMode="auto">
          <a:xfrm>
            <a:off x="2521697" y="1606743"/>
            <a:ext cx="0" cy="2538282"/>
          </a:xfrm>
          <a:prstGeom prst="straightConnector1">
            <a:avLst/>
          </a:prstGeom>
          <a:solidFill>
            <a:schemeClr val="accent1"/>
          </a:solidFill>
          <a:ln w="38100" cap="flat" cmpd="sng" algn="ctr">
            <a:solidFill>
              <a:schemeClr val="accent4"/>
            </a:solidFill>
            <a:prstDash val="solid"/>
            <a:round/>
            <a:headEnd type="none" w="med" len="med"/>
            <a:tailEnd type="arrow"/>
          </a:ln>
          <a:effectLst/>
        </p:spPr>
      </p:cxnSp>
      <p:cxnSp>
        <p:nvCxnSpPr>
          <p:cNvPr id="9" name="Straight Arrow Connector 8"/>
          <p:cNvCxnSpPr/>
          <p:nvPr/>
        </p:nvCxnSpPr>
        <p:spPr bwMode="auto">
          <a:xfrm>
            <a:off x="3061757" y="1552737"/>
            <a:ext cx="1350150" cy="2538282"/>
          </a:xfrm>
          <a:prstGeom prst="straightConnector1">
            <a:avLst/>
          </a:prstGeom>
          <a:solidFill>
            <a:schemeClr val="accent1"/>
          </a:solidFill>
          <a:ln w="38100" cap="flat" cmpd="sng" algn="ctr">
            <a:solidFill>
              <a:schemeClr val="accent4"/>
            </a:solidFill>
            <a:prstDash val="solid"/>
            <a:round/>
            <a:headEnd type="none" w="med" len="med"/>
            <a:tailEnd type="arrow"/>
          </a:ln>
          <a:effectLst/>
        </p:spPr>
      </p:cxnSp>
      <p:cxnSp>
        <p:nvCxnSpPr>
          <p:cNvPr id="10" name="Straight Arrow Connector 9"/>
          <p:cNvCxnSpPr/>
          <p:nvPr/>
        </p:nvCxnSpPr>
        <p:spPr bwMode="auto">
          <a:xfrm>
            <a:off x="4033865" y="1552737"/>
            <a:ext cx="2538282" cy="2538282"/>
          </a:xfrm>
          <a:prstGeom prst="straightConnector1">
            <a:avLst/>
          </a:prstGeom>
          <a:solidFill>
            <a:schemeClr val="accent1"/>
          </a:solidFill>
          <a:ln w="38100" cap="flat" cmpd="sng" algn="ctr">
            <a:solidFill>
              <a:schemeClr val="accent4"/>
            </a:solidFill>
            <a:prstDash val="solid"/>
            <a:round/>
            <a:headEnd type="none" w="med" len="med"/>
            <a:tailEnd type="arrow"/>
          </a:ln>
          <a:effectLst/>
        </p:spPr>
      </p:cxnSp>
      <p:sp>
        <p:nvSpPr>
          <p:cNvPr id="11" name="Slide Number Placeholder 2"/>
          <p:cNvSpPr>
            <a:spLocks noGrp="1"/>
          </p:cNvSpPr>
          <p:nvPr/>
        </p:nvSpPr>
        <p:spPr>
          <a:xfrm>
            <a:off x="7113270" y="5006975"/>
            <a:ext cx="446405" cy="251460"/>
          </a:xfrm>
          <a:prstGeom prst="rect">
            <a:avLst/>
          </a:prstGeom>
          <a:solidFill>
            <a:srgbClr val="F9BE19"/>
          </a:solid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5502A5B-6024-440D-A5A9-5A109256076E}" type="slidenum">
              <a:rPr kumimoji="0" lang="en-US" sz="1200" b="1" i="0" u="none" strike="noStrike" kern="1200" cap="none" spc="0" normalizeH="0" baseline="0" noProof="0" smtClean="0">
                <a:ln>
                  <a:noFill/>
                </a:ln>
                <a:solidFill>
                  <a:schemeClr val="tx1"/>
                </a:solidFill>
                <a:effectLst/>
                <a:uLnTx/>
                <a:uFillTx/>
                <a:latin typeface="Calibri" panose="020F0502020204030204"/>
                <a:ea typeface="+mn-ea"/>
                <a:cs typeface="+mn-cs"/>
              </a:rPr>
              <a:t>70</a:t>
            </a:fld>
            <a:endParaRPr kumimoji="0" lang="en-US" sz="1200" b="1" i="0" u="none" strike="noStrike" kern="1200" cap="none" spc="0" normalizeH="0" baseline="0" noProof="0">
              <a:ln>
                <a:noFill/>
              </a:ln>
              <a:solidFill>
                <a:schemeClr val="tx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985507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6284" y="772477"/>
            <a:ext cx="1296000" cy="831600"/>
          </a:xfrm>
          <a:prstGeom prst="rect">
            <a:avLst/>
          </a:prstGeom>
          <a:solidFill>
            <a:schemeClr val="accent6">
              <a:lumMod val="50000"/>
            </a:schemeClr>
          </a:solidFill>
          <a:ln w="19050">
            <a:solidFill>
              <a:sysClr val="windowText" lastClr="000000"/>
            </a:solidFill>
            <a:prstDash val="sysDot"/>
          </a:ln>
        </p:spPr>
        <p:txBody>
          <a:bodyPr wrap="square" rtlCol="0">
            <a:spAutoFit/>
          </a:bodyPr>
          <a:lstStyle/>
          <a:p>
            <a:pPr defTabSz="914377">
              <a:defRPr/>
            </a:pPr>
            <a:endParaRPr lang="en-US" sz="1867" b="1" kern="0" dirty="0">
              <a:solidFill>
                <a:prstClr val="black"/>
              </a:solidFill>
            </a:endParaRPr>
          </a:p>
          <a:p>
            <a:pPr defTabSz="914377">
              <a:defRPr/>
            </a:pPr>
            <a:endParaRPr lang="en-US" sz="1867" b="1" kern="0" dirty="0">
              <a:solidFill>
                <a:prstClr val="black"/>
              </a:solidFill>
            </a:endParaRPr>
          </a:p>
          <a:p>
            <a:pPr defTabSz="914377">
              <a:defRPr/>
            </a:pPr>
            <a:endParaRPr lang="en-US" sz="1867" b="1" kern="0" dirty="0">
              <a:solidFill>
                <a:prstClr val="black"/>
              </a:solidFill>
            </a:endParaRPr>
          </a:p>
        </p:txBody>
      </p:sp>
      <p:sp>
        <p:nvSpPr>
          <p:cNvPr id="5" name="TextBox 4"/>
          <p:cNvSpPr txBox="1"/>
          <p:nvPr/>
        </p:nvSpPr>
        <p:spPr>
          <a:xfrm>
            <a:off x="354121" y="693193"/>
            <a:ext cx="1296000" cy="830997"/>
          </a:xfrm>
          <a:prstGeom prst="rect">
            <a:avLst/>
          </a:prstGeom>
          <a:solidFill>
            <a:sysClr val="window" lastClr="FFFFFF"/>
          </a:solidFill>
          <a:ln w="6350">
            <a:solidFill>
              <a:sysClr val="windowText" lastClr="000000"/>
            </a:solidFill>
            <a:prstDash val="solid"/>
          </a:ln>
        </p:spPr>
        <p:txBody>
          <a:bodyPr wrap="square" rtlCol="0">
            <a:spAutoFit/>
          </a:bodyPr>
          <a:lstStyle/>
          <a:p>
            <a:pPr defTabSz="914377">
              <a:defRPr/>
            </a:pPr>
            <a:r>
              <a:rPr lang="en-ID" sz="1200" b="1" kern="0" dirty="0"/>
              <a:t>Kata </a:t>
            </a:r>
            <a:r>
              <a:rPr lang="en-ID" sz="1200" b="1" kern="0" dirty="0" err="1"/>
              <a:t>Pengantar</a:t>
            </a:r>
            <a:endParaRPr lang="en-ID" sz="1200" b="1" kern="0" dirty="0"/>
          </a:p>
          <a:p>
            <a:pPr defTabSz="914377">
              <a:defRPr/>
            </a:pPr>
            <a:r>
              <a:rPr lang="en-ID" sz="1200" b="1" kern="0" dirty="0" err="1"/>
              <a:t>Daftar</a:t>
            </a:r>
            <a:r>
              <a:rPr lang="en-ID" sz="1200" b="1" kern="0" dirty="0"/>
              <a:t> Isi</a:t>
            </a:r>
          </a:p>
          <a:p>
            <a:pPr defTabSz="914377">
              <a:defRPr/>
            </a:pPr>
            <a:r>
              <a:rPr lang="en-ID" sz="1200" b="1" kern="0" dirty="0" err="1"/>
              <a:t>Daftar</a:t>
            </a:r>
            <a:r>
              <a:rPr lang="en-ID" sz="1200" b="1" kern="0" dirty="0"/>
              <a:t> </a:t>
            </a:r>
            <a:r>
              <a:rPr lang="en-ID" sz="1200" b="1" kern="0" dirty="0" err="1"/>
              <a:t>Tabel</a:t>
            </a:r>
            <a:endParaRPr lang="en-ID" sz="1200" b="1" kern="0" dirty="0"/>
          </a:p>
          <a:p>
            <a:pPr defTabSz="914377">
              <a:defRPr/>
            </a:pPr>
            <a:r>
              <a:rPr lang="en-ID" sz="1200" b="1" kern="0" dirty="0" err="1"/>
              <a:t>Daftar</a:t>
            </a:r>
            <a:r>
              <a:rPr lang="en-ID" sz="1200" b="1" kern="0" dirty="0"/>
              <a:t> </a:t>
            </a:r>
            <a:r>
              <a:rPr lang="en-ID" sz="1200" b="1" kern="0" dirty="0" err="1"/>
              <a:t>Gambar</a:t>
            </a:r>
            <a:endParaRPr lang="en-US" sz="1200" b="1" kern="0" dirty="0"/>
          </a:p>
        </p:txBody>
      </p:sp>
      <p:sp>
        <p:nvSpPr>
          <p:cNvPr id="6" name="TextBox 5"/>
          <p:cNvSpPr txBox="1"/>
          <p:nvPr/>
        </p:nvSpPr>
        <p:spPr>
          <a:xfrm>
            <a:off x="2961757" y="1371262"/>
            <a:ext cx="4464000" cy="954300"/>
          </a:xfrm>
          <a:prstGeom prst="rect">
            <a:avLst/>
          </a:prstGeom>
          <a:solidFill>
            <a:schemeClr val="accent6">
              <a:lumMod val="50000"/>
            </a:schemeClr>
          </a:solidFill>
          <a:ln w="22225">
            <a:solidFill>
              <a:srgbClr val="00B0F0"/>
            </a:solidFill>
            <a:prstDash val="sysDot"/>
          </a:ln>
        </p:spPr>
        <p:txBody>
          <a:bodyPr wrap="square" rtlCol="0">
            <a:spAutoFit/>
          </a:bodyPr>
          <a:lstStyle/>
          <a:p>
            <a:pPr defTabSz="914377">
              <a:defRPr/>
            </a:pPr>
            <a:r>
              <a:rPr lang="id-ID" sz="1867" kern="0" dirty="0"/>
              <a:t>LLK</a:t>
            </a:r>
          </a:p>
          <a:p>
            <a:pPr defTabSz="914377">
              <a:defRPr/>
            </a:pPr>
            <a:endParaRPr lang="id-ID" sz="1867" kern="0" dirty="0"/>
          </a:p>
          <a:p>
            <a:pPr defTabSz="914377">
              <a:defRPr/>
            </a:pPr>
            <a:endParaRPr lang="en-ID" sz="1867" kern="0" dirty="0"/>
          </a:p>
        </p:txBody>
      </p:sp>
      <p:sp>
        <p:nvSpPr>
          <p:cNvPr id="7" name="Chevron 17"/>
          <p:cNvSpPr/>
          <p:nvPr/>
        </p:nvSpPr>
        <p:spPr>
          <a:xfrm rot="8110032">
            <a:off x="2434384" y="2272968"/>
            <a:ext cx="355059" cy="542786"/>
          </a:xfrm>
          <a:prstGeom prst="chevron">
            <a:avLst/>
          </a:prstGeom>
          <a:gradFill>
            <a:gsLst>
              <a:gs pos="98000">
                <a:schemeClr val="accent6">
                  <a:lumMod val="50000"/>
                </a:schemeClr>
              </a:gs>
              <a:gs pos="31000">
                <a:schemeClr val="accent6">
                  <a:lumMod val="75000"/>
                </a:schemeClr>
              </a:gs>
            </a:gsLst>
            <a:lin ang="5400000" scaled="0"/>
          </a:gradFill>
          <a:ln w="12700" cap="flat" cmpd="sng" algn="ctr">
            <a:solidFill>
              <a:srgbClr val="5B9BD5">
                <a:shade val="50000"/>
              </a:srgbClr>
            </a:solidFill>
            <a:prstDash val="solid"/>
            <a:miter lim="800000"/>
          </a:ln>
          <a:effectLst>
            <a:outerShdw blurRad="50800" dist="38100" dir="16200000" rotWithShape="0">
              <a:prstClr val="black">
                <a:alpha val="40000"/>
              </a:prstClr>
            </a:outerShdw>
          </a:effectLst>
        </p:spPr>
        <p:txBody>
          <a:bodyPr lIns="91440" tIns="45720" rIns="91440" bIns="45720" rtlCol="0" anchor="ctr"/>
          <a:lstStyle/>
          <a:p>
            <a:pPr algn="ctr" defTabSz="914377">
              <a:defRPr/>
            </a:pPr>
            <a:endParaRPr lang="en-US" sz="1867" kern="0">
              <a:solidFill>
                <a:prstClr val="black"/>
              </a:solidFill>
              <a:latin typeface="Calibri" panose="020F0502020204030204"/>
            </a:endParaRPr>
          </a:p>
        </p:txBody>
      </p:sp>
      <p:sp>
        <p:nvSpPr>
          <p:cNvPr id="8" name="TextBox 7"/>
          <p:cNvSpPr txBox="1"/>
          <p:nvPr/>
        </p:nvSpPr>
        <p:spPr>
          <a:xfrm>
            <a:off x="2724583" y="1057780"/>
            <a:ext cx="4509349" cy="1015663"/>
          </a:xfrm>
          <a:prstGeom prst="rect">
            <a:avLst/>
          </a:prstGeom>
          <a:solidFill>
            <a:sysClr val="window" lastClr="FFFFFF"/>
          </a:solidFill>
          <a:ln w="6350">
            <a:solidFill>
              <a:schemeClr val="bg2">
                <a:lumMod val="25000"/>
              </a:schemeClr>
            </a:solidFill>
            <a:prstDash val="solid"/>
          </a:ln>
        </p:spPr>
        <p:txBody>
          <a:bodyPr wrap="square" rtlCol="0">
            <a:spAutoFit/>
          </a:bodyPr>
          <a:lstStyle/>
          <a:p>
            <a:pPr defTabSz="914377">
              <a:defRPr/>
            </a:pPr>
            <a:r>
              <a:rPr lang="en-ID" sz="1200" b="1" kern="0" dirty="0"/>
              <a:t>BAB I PENDAHULUAN</a:t>
            </a:r>
          </a:p>
          <a:p>
            <a:pPr defTabSz="914377">
              <a:defRPr/>
            </a:pPr>
            <a:r>
              <a:rPr lang="en-ID" sz="1200" kern="0" dirty="0"/>
              <a:t>1. 1   </a:t>
            </a:r>
            <a:r>
              <a:rPr lang="id-ID" sz="1200" kern="0" dirty="0"/>
              <a:t>Dasar Hukum</a:t>
            </a:r>
            <a:endParaRPr lang="en-ID" sz="1200" kern="0" dirty="0"/>
          </a:p>
          <a:p>
            <a:pPr defTabSz="914377">
              <a:defRPr/>
            </a:pPr>
            <a:r>
              <a:rPr lang="sv-SE" sz="1200" kern="0" dirty="0"/>
              <a:t>1. 2   </a:t>
            </a:r>
            <a:r>
              <a:rPr lang="id-ID" sz="1200" kern="0" dirty="0"/>
              <a:t>Latar Belakang</a:t>
            </a:r>
            <a:endParaRPr lang="sv-SE" sz="1200" kern="0" dirty="0"/>
          </a:p>
          <a:p>
            <a:pPr defTabSz="914377">
              <a:defRPr/>
            </a:pPr>
            <a:r>
              <a:rPr lang="en-US" sz="1200" kern="0" dirty="0"/>
              <a:t>1. 3   </a:t>
            </a:r>
            <a:r>
              <a:rPr lang="id-ID" sz="1200" kern="0" dirty="0"/>
              <a:t>Maksud dan Tujuan</a:t>
            </a:r>
            <a:endParaRPr lang="en-US" sz="1200" kern="0" dirty="0"/>
          </a:p>
          <a:p>
            <a:pPr defTabSz="914377">
              <a:defRPr/>
            </a:pPr>
            <a:r>
              <a:rPr lang="en-US" sz="1200" kern="0" dirty="0"/>
              <a:t>1. 4   </a:t>
            </a:r>
            <a:r>
              <a:rPr lang="id-ID" sz="1200" kern="0" dirty="0"/>
              <a:t>Organisasi dan Tusi Ditjen Perkeretaapian</a:t>
            </a:r>
            <a:endParaRPr lang="en-US" sz="1200" kern="0" dirty="0"/>
          </a:p>
        </p:txBody>
      </p:sp>
      <p:sp>
        <p:nvSpPr>
          <p:cNvPr id="10" name="TextBox 9"/>
          <p:cNvSpPr txBox="1"/>
          <p:nvPr/>
        </p:nvSpPr>
        <p:spPr>
          <a:xfrm>
            <a:off x="920081" y="3100709"/>
            <a:ext cx="5220000" cy="1528945"/>
          </a:xfrm>
          <a:prstGeom prst="rect">
            <a:avLst/>
          </a:prstGeom>
          <a:solidFill>
            <a:schemeClr val="accent6">
              <a:lumMod val="50000"/>
            </a:schemeClr>
          </a:solidFill>
          <a:ln w="22225">
            <a:solidFill>
              <a:srgbClr val="00B0F0"/>
            </a:solidFill>
            <a:prstDash val="sysDot"/>
          </a:ln>
        </p:spPr>
        <p:txBody>
          <a:bodyPr wrap="square" rtlCol="0">
            <a:spAutoFit/>
          </a:bodyPr>
          <a:lstStyle/>
          <a:p>
            <a:pPr defTabSz="914377">
              <a:defRPr/>
            </a:pPr>
            <a:endParaRPr lang="id-ID" sz="1867" kern="0" dirty="0"/>
          </a:p>
          <a:p>
            <a:pPr defTabSz="914377">
              <a:defRPr/>
            </a:pPr>
            <a:endParaRPr lang="id-ID" sz="1867" kern="0" dirty="0"/>
          </a:p>
          <a:p>
            <a:pPr defTabSz="914377">
              <a:defRPr/>
            </a:pPr>
            <a:endParaRPr lang="id-ID" sz="1867" kern="0" dirty="0"/>
          </a:p>
          <a:p>
            <a:pPr defTabSz="914377">
              <a:defRPr/>
            </a:pPr>
            <a:endParaRPr lang="id-ID" sz="1867" kern="0" dirty="0"/>
          </a:p>
          <a:p>
            <a:pPr defTabSz="914377">
              <a:defRPr/>
            </a:pPr>
            <a:endParaRPr lang="id-ID" sz="1867" kern="0" dirty="0"/>
          </a:p>
        </p:txBody>
      </p:sp>
      <p:sp>
        <p:nvSpPr>
          <p:cNvPr id="12" name="TextBox 11"/>
          <p:cNvSpPr txBox="1"/>
          <p:nvPr/>
        </p:nvSpPr>
        <p:spPr>
          <a:xfrm>
            <a:off x="543743" y="2931935"/>
            <a:ext cx="5221560" cy="1569660"/>
          </a:xfrm>
          <a:prstGeom prst="rect">
            <a:avLst/>
          </a:prstGeom>
          <a:solidFill>
            <a:sysClr val="window" lastClr="FFFFFF"/>
          </a:solidFill>
          <a:ln w="6350">
            <a:solidFill>
              <a:schemeClr val="bg2">
                <a:lumMod val="25000"/>
              </a:schemeClr>
            </a:solidFill>
            <a:prstDash val="solid"/>
          </a:ln>
        </p:spPr>
        <p:txBody>
          <a:bodyPr wrap="square" rtlCol="0">
            <a:spAutoFit/>
          </a:bodyPr>
          <a:lstStyle/>
          <a:p>
            <a:pPr defTabSz="914377">
              <a:defRPr/>
            </a:pPr>
            <a:r>
              <a:rPr lang="en-ID" sz="1200" b="1" kern="0" dirty="0"/>
              <a:t>BAB II </a:t>
            </a:r>
            <a:r>
              <a:rPr lang="id-ID" sz="1200" b="1" kern="0" dirty="0"/>
              <a:t>RENCANA STRATEGIS</a:t>
            </a:r>
            <a:endParaRPr lang="en-ID" sz="1200" b="1" kern="0" dirty="0"/>
          </a:p>
          <a:p>
            <a:pPr marL="358775" indent="-358775" defTabSz="914377">
              <a:defRPr/>
            </a:pPr>
            <a:r>
              <a:rPr lang="en-ID" sz="1200" kern="0" dirty="0"/>
              <a:t>2. 1   </a:t>
            </a:r>
            <a:r>
              <a:rPr lang="id-ID" sz="1200" kern="0" dirty="0"/>
              <a:t>Sasaran, Arah Kebijakan dan Strategi Pembangunan Nasional</a:t>
            </a:r>
          </a:p>
          <a:p>
            <a:pPr marL="265113" indent="-265113" defTabSz="914377">
              <a:defRPr/>
            </a:pPr>
            <a:r>
              <a:rPr lang="id-ID" sz="1200" kern="0" dirty="0"/>
              <a:t>2. 2   Visi, Misi dan Tujuan Kementerian Perhubungan</a:t>
            </a:r>
          </a:p>
          <a:p>
            <a:pPr marL="712788" indent="-350838" defTabSz="914377">
              <a:defRPr/>
            </a:pPr>
            <a:r>
              <a:rPr lang="id-ID" sz="1200" kern="0" dirty="0"/>
              <a:t>2.2.1 Visi</a:t>
            </a:r>
          </a:p>
          <a:p>
            <a:pPr marL="712788" indent="-350838" defTabSz="914377">
              <a:defRPr/>
            </a:pPr>
            <a:r>
              <a:rPr lang="id-ID" sz="1200" kern="0" dirty="0"/>
              <a:t>2.2.2 Misi</a:t>
            </a:r>
          </a:p>
          <a:p>
            <a:pPr marL="712788" indent="-350838" defTabSz="914377">
              <a:defRPr/>
            </a:pPr>
            <a:r>
              <a:rPr lang="id-ID" sz="1200" kern="0" dirty="0"/>
              <a:t>2.2.3 Tujuan</a:t>
            </a:r>
          </a:p>
          <a:p>
            <a:pPr marL="712788" indent="-350838" defTabSz="914377">
              <a:defRPr/>
            </a:pPr>
            <a:r>
              <a:rPr lang="id-ID" sz="1200" kern="0" dirty="0"/>
              <a:t>2.2.4 Sasaran Strategis</a:t>
            </a:r>
          </a:p>
          <a:p>
            <a:pPr marL="358775" indent="-358775" defTabSz="914377">
              <a:defRPr/>
            </a:pPr>
            <a:r>
              <a:rPr lang="id-ID" sz="1200" kern="0" dirty="0"/>
              <a:t>2. 3   </a:t>
            </a:r>
            <a:r>
              <a:rPr lang="en-US" sz="1200" kern="0" dirty="0"/>
              <a:t>….</a:t>
            </a:r>
            <a:endParaRPr lang="id-ID" sz="1200" kern="0" dirty="0"/>
          </a:p>
        </p:txBody>
      </p:sp>
      <p:sp>
        <p:nvSpPr>
          <p:cNvPr id="14" name="Chevron 17"/>
          <p:cNvSpPr/>
          <p:nvPr/>
        </p:nvSpPr>
        <p:spPr>
          <a:xfrm rot="10800000" flipH="1">
            <a:off x="1994773" y="856556"/>
            <a:ext cx="452927" cy="555477"/>
          </a:xfrm>
          <a:prstGeom prst="chevron">
            <a:avLst/>
          </a:prstGeom>
          <a:gradFill>
            <a:gsLst>
              <a:gs pos="100000">
                <a:schemeClr val="accent6">
                  <a:lumMod val="50000"/>
                </a:schemeClr>
              </a:gs>
              <a:gs pos="23000">
                <a:schemeClr val="accent6">
                  <a:lumMod val="75000"/>
                </a:schemeClr>
              </a:gs>
            </a:gsLst>
            <a:lin ang="5400000" scaled="0"/>
          </a:gradFill>
          <a:ln w="12700" cap="flat" cmpd="sng" algn="ctr">
            <a:solidFill>
              <a:srgbClr val="5B9BD5">
                <a:shade val="50000"/>
              </a:srgbClr>
            </a:solidFill>
            <a:prstDash val="solid"/>
            <a:miter lim="800000"/>
          </a:ln>
          <a:effectLst>
            <a:outerShdw blurRad="50800" dist="38100" dir="16200000" rotWithShape="0">
              <a:prstClr val="black">
                <a:alpha val="40000"/>
              </a:prstClr>
            </a:outerShdw>
          </a:effectLst>
        </p:spPr>
        <p:txBody>
          <a:bodyPr lIns="91440" tIns="45720" rIns="91440" bIns="45720" rtlCol="0" anchor="ctr"/>
          <a:lstStyle/>
          <a:p>
            <a:pPr algn="ctr" defTabSz="914377">
              <a:defRPr/>
            </a:pPr>
            <a:endParaRPr lang="en-US" sz="1867" kern="0">
              <a:solidFill>
                <a:prstClr val="black"/>
              </a:solidFill>
              <a:latin typeface="Calibri" panose="020F0502020204030204"/>
            </a:endParaRPr>
          </a:p>
        </p:txBody>
      </p:sp>
      <p:sp>
        <p:nvSpPr>
          <p:cNvPr id="15" name="Chevron 17"/>
          <p:cNvSpPr/>
          <p:nvPr/>
        </p:nvSpPr>
        <p:spPr>
          <a:xfrm rot="10800000" flipH="1">
            <a:off x="6387404" y="3233863"/>
            <a:ext cx="452927" cy="555477"/>
          </a:xfrm>
          <a:prstGeom prst="chevron">
            <a:avLst/>
          </a:prstGeom>
          <a:gradFill>
            <a:gsLst>
              <a:gs pos="6000">
                <a:schemeClr val="accent6">
                  <a:lumMod val="75000"/>
                </a:schemeClr>
              </a:gs>
              <a:gs pos="41000">
                <a:schemeClr val="accent6">
                  <a:lumMod val="50000"/>
                </a:schemeClr>
              </a:gs>
            </a:gsLst>
            <a:lin ang="5400000" scaled="0"/>
          </a:gradFill>
          <a:ln w="12700" cap="flat" cmpd="sng" algn="ctr">
            <a:solidFill>
              <a:srgbClr val="5B9BD5">
                <a:shade val="50000"/>
              </a:srgbClr>
            </a:solidFill>
            <a:prstDash val="solid"/>
            <a:miter lim="800000"/>
          </a:ln>
          <a:effectLst>
            <a:outerShdw blurRad="50800" dist="38100" dir="16200000" rotWithShape="0">
              <a:prstClr val="black">
                <a:alpha val="40000"/>
              </a:prstClr>
            </a:outerShdw>
          </a:effectLst>
        </p:spPr>
        <p:txBody>
          <a:bodyPr lIns="91440" tIns="45720" rIns="91440" bIns="45720" rtlCol="0" anchor="ctr"/>
          <a:lstStyle/>
          <a:p>
            <a:pPr algn="ctr" defTabSz="914377">
              <a:defRPr/>
            </a:pPr>
            <a:endParaRPr lang="en-US" sz="1867" kern="0">
              <a:solidFill>
                <a:prstClr val="black"/>
              </a:solidFill>
              <a:latin typeface="Calibri" panose="020F0502020204030204"/>
            </a:endParaRPr>
          </a:p>
        </p:txBody>
      </p:sp>
      <p:sp>
        <p:nvSpPr>
          <p:cNvPr id="16" name="Title 1"/>
          <p:cNvSpPr>
            <a:spLocks noGrp="1"/>
          </p:cNvSpPr>
          <p:nvPr>
            <p:ph type="title"/>
          </p:nvPr>
        </p:nvSpPr>
        <p:spPr>
          <a:xfrm>
            <a:off x="-3600" y="144000"/>
            <a:ext cx="6520220" cy="344032"/>
          </a:xfrm>
        </p:spPr>
        <p:txBody>
          <a:bodyPr>
            <a:noAutofit/>
          </a:bodyPr>
          <a:lstStyle/>
          <a:p>
            <a:pPr algn="l"/>
            <a:r>
              <a:rPr lang="id-ID" dirty="0">
                <a:sym typeface="+mn-ea"/>
              </a:rPr>
              <a:t>Lanjutan ... (</a:t>
            </a:r>
            <a:r>
              <a:rPr lang="en-US" i="1" dirty="0">
                <a:sym typeface="+mn-ea"/>
              </a:rPr>
              <a:t>OUTLINE</a:t>
            </a:r>
            <a:r>
              <a:rPr lang="id-ID" dirty="0">
                <a:sym typeface="+mn-ea"/>
              </a:rPr>
              <a:t> </a:t>
            </a:r>
            <a:r>
              <a:rPr lang="en-US" dirty="0">
                <a:sym typeface="+mn-ea"/>
              </a:rPr>
              <a:t>RKT</a:t>
            </a:r>
            <a:r>
              <a:rPr lang="id-ID" dirty="0">
                <a:sym typeface="+mn-ea"/>
              </a:rPr>
              <a:t>)</a:t>
            </a:r>
            <a:endParaRPr lang="id-ID" dirty="0"/>
          </a:p>
        </p:txBody>
      </p:sp>
      <p:sp>
        <p:nvSpPr>
          <p:cNvPr id="17" name="Slide Number Placeholder 2"/>
          <p:cNvSpPr>
            <a:spLocks noGrp="1"/>
          </p:cNvSpPr>
          <p:nvPr/>
        </p:nvSpPr>
        <p:spPr>
          <a:xfrm>
            <a:off x="7113270" y="5006975"/>
            <a:ext cx="446405" cy="251460"/>
          </a:xfrm>
          <a:prstGeom prst="rect">
            <a:avLst/>
          </a:prstGeom>
          <a:solidFill>
            <a:srgbClr val="F9BE19"/>
          </a:solid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en-US" sz="1200" b="1" i="0" u="none" strike="noStrike" kern="1200" cap="none" spc="0" normalizeH="0" baseline="0" noProof="0" dirty="0">
                <a:ln>
                  <a:noFill/>
                </a:ln>
                <a:solidFill>
                  <a:schemeClr val="tx1"/>
                </a:solidFill>
                <a:effectLst/>
                <a:uLnTx/>
                <a:uFillTx/>
                <a:latin typeface="Calibri" panose="020F0502020204030204"/>
                <a:ea typeface="+mn-ea"/>
                <a:cs typeface="+mn-cs"/>
              </a:rPr>
              <a:t>5</a:t>
            </a:r>
            <a:r>
              <a:rPr kumimoji="0" lang="id-ID" sz="1200" b="1" i="0" u="none" strike="noStrike" kern="1200" cap="none" spc="0" normalizeH="0" baseline="0" noProof="0" dirty="0">
                <a:ln>
                  <a:noFill/>
                </a:ln>
                <a:solidFill>
                  <a:schemeClr val="tx1"/>
                </a:solidFill>
                <a:effectLst/>
                <a:uLnTx/>
                <a:uFillTx/>
                <a:latin typeface="Calibri" panose="020F0502020204030204"/>
                <a:ea typeface="+mn-ea"/>
                <a:cs typeface="+mn-cs"/>
              </a:rPr>
              <a:t>0</a:t>
            </a:r>
            <a:endParaRPr kumimoji="0" lang="en-US" sz="1200" b="1"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414106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766374" y="2182674"/>
            <a:ext cx="5098625" cy="2743564"/>
            <a:chOff x="755304" y="1040329"/>
            <a:chExt cx="5098625" cy="2743564"/>
          </a:xfrm>
        </p:grpSpPr>
        <p:sp>
          <p:nvSpPr>
            <p:cNvPr id="16" name="TextBox 15"/>
            <p:cNvSpPr txBox="1"/>
            <p:nvPr/>
          </p:nvSpPr>
          <p:spPr>
            <a:xfrm>
              <a:off x="885929" y="1047893"/>
              <a:ext cx="4968000" cy="2736000"/>
            </a:xfrm>
            <a:prstGeom prst="rect">
              <a:avLst/>
            </a:prstGeom>
            <a:solidFill>
              <a:schemeClr val="accent6">
                <a:lumMod val="50000"/>
              </a:schemeClr>
            </a:solidFill>
            <a:ln w="22225">
              <a:solidFill>
                <a:schemeClr val="accent6">
                  <a:lumMod val="50000"/>
                </a:schemeClr>
              </a:solidFill>
              <a:prstDash val="sysDot"/>
            </a:ln>
          </p:spPr>
          <p:txBody>
            <a:bodyPr wrap="square" rtlCol="0">
              <a:spAutoFit/>
            </a:bodyPr>
            <a:lstStyle/>
            <a:p>
              <a:pPr defTabSz="914377">
                <a:defRPr/>
              </a:pPr>
              <a:r>
                <a:rPr lang="en-ID" sz="1867" kern="0" dirty="0"/>
                <a:t>LL</a:t>
              </a:r>
            </a:p>
          </p:txBody>
        </p:sp>
        <p:sp>
          <p:nvSpPr>
            <p:cNvPr id="17" name="TextBox 16"/>
            <p:cNvSpPr txBox="1"/>
            <p:nvPr/>
          </p:nvSpPr>
          <p:spPr>
            <a:xfrm>
              <a:off x="755304" y="1040329"/>
              <a:ext cx="4968000" cy="1015663"/>
            </a:xfrm>
            <a:prstGeom prst="rect">
              <a:avLst/>
            </a:prstGeom>
            <a:solidFill>
              <a:sysClr val="window" lastClr="FFFFFF"/>
            </a:solidFill>
            <a:ln w="6350">
              <a:solidFill>
                <a:schemeClr val="bg2">
                  <a:lumMod val="25000"/>
                </a:schemeClr>
              </a:solidFill>
              <a:prstDash val="solid"/>
            </a:ln>
          </p:spPr>
          <p:txBody>
            <a:bodyPr wrap="square" rtlCol="0">
              <a:spAutoFit/>
            </a:bodyPr>
            <a:lstStyle/>
            <a:p>
              <a:pPr defTabSz="914377">
                <a:defRPr/>
              </a:pPr>
              <a:r>
                <a:rPr lang="en-ID" sz="1200" b="1" kern="0" dirty="0"/>
                <a:t>BAB III </a:t>
              </a:r>
              <a:r>
                <a:rPr lang="id-ID" sz="1200" b="1" kern="0" dirty="0"/>
                <a:t>KONDISI/CAPAIAN PEMBANGUNAN PERKERETAAPIAN </a:t>
              </a:r>
              <a:endParaRPr lang="en-ID" sz="1200" b="1" kern="0" dirty="0"/>
            </a:p>
            <a:p>
              <a:pPr defTabSz="914377">
                <a:defRPr/>
              </a:pPr>
              <a:r>
                <a:rPr lang="en-ID" sz="1200" kern="0" dirty="0"/>
                <a:t>3. 1   </a:t>
              </a:r>
              <a:r>
                <a:rPr lang="id-ID" sz="1200" kern="0" dirty="0"/>
                <a:t>Evaluasi Pembiayaan/Pendanaan</a:t>
              </a:r>
              <a:endParaRPr lang="en-ID" sz="1200" kern="0" dirty="0"/>
            </a:p>
            <a:p>
              <a:pPr defTabSz="914377">
                <a:defRPr/>
              </a:pPr>
              <a:r>
                <a:rPr lang="sv-SE" sz="1200" kern="0" dirty="0"/>
                <a:t>3. 2   </a:t>
              </a:r>
              <a:r>
                <a:rPr lang="id-ID" sz="1200" kern="0" dirty="0"/>
                <a:t>Capaian Pembangunan Perkeretaapian</a:t>
              </a:r>
            </a:p>
            <a:p>
              <a:pPr defTabSz="914377">
                <a:defRPr/>
              </a:pPr>
              <a:r>
                <a:rPr lang="en-US" sz="1200" kern="0" dirty="0"/>
                <a:t>3. </a:t>
              </a:r>
              <a:r>
                <a:rPr lang="id-ID" sz="1200" kern="0" dirty="0"/>
                <a:t>3</a:t>
              </a:r>
              <a:r>
                <a:rPr lang="en-US" sz="1200" kern="0" dirty="0"/>
                <a:t>   </a:t>
              </a:r>
              <a:r>
                <a:rPr lang="en-US" sz="1200" kern="0" dirty="0" err="1"/>
                <a:t>Capaian</a:t>
              </a:r>
              <a:r>
                <a:rPr lang="en-US" sz="1200" kern="0" dirty="0"/>
                <a:t> </a:t>
              </a:r>
              <a:r>
                <a:rPr lang="id-ID" sz="1200" kern="0" dirty="0"/>
                <a:t>Indikator Kinerja Program/Kegiatan (IKP/IKK)</a:t>
              </a:r>
              <a:endParaRPr lang="en-US" sz="1200" kern="0" dirty="0"/>
            </a:p>
            <a:p>
              <a:pPr defTabSz="914377">
                <a:defRPr/>
              </a:pPr>
              <a:r>
                <a:rPr lang="id-ID" sz="1200" kern="0" dirty="0"/>
                <a:t>3. 4   Capaian </a:t>
              </a:r>
              <a:r>
                <a:rPr lang="id-ID" sz="1200" i="1" kern="0" dirty="0"/>
                <a:t>Output</a:t>
              </a:r>
              <a:r>
                <a:rPr lang="id-ID" sz="1200" kern="0" dirty="0"/>
                <a:t> Unit Kerja</a:t>
              </a:r>
            </a:p>
          </p:txBody>
        </p:sp>
      </p:grpSp>
      <p:sp>
        <p:nvSpPr>
          <p:cNvPr id="19" name="Chevron 17"/>
          <p:cNvSpPr/>
          <p:nvPr/>
        </p:nvSpPr>
        <p:spPr>
          <a:xfrm rot="11643870" flipH="1">
            <a:off x="985469" y="2210386"/>
            <a:ext cx="452927" cy="555477"/>
          </a:xfrm>
          <a:prstGeom prst="chevron">
            <a:avLst/>
          </a:prstGeom>
          <a:gradFill>
            <a:gsLst>
              <a:gs pos="6000">
                <a:schemeClr val="accent6">
                  <a:lumMod val="75000"/>
                </a:schemeClr>
              </a:gs>
              <a:gs pos="41000">
                <a:schemeClr val="accent6">
                  <a:lumMod val="50000"/>
                </a:schemeClr>
              </a:gs>
            </a:gsLst>
            <a:lin ang="5400000" scaled="0"/>
          </a:gradFill>
          <a:ln w="12700" cap="flat" cmpd="sng" algn="ctr">
            <a:solidFill>
              <a:srgbClr val="5B9BD5">
                <a:shade val="50000"/>
              </a:srgbClr>
            </a:solidFill>
            <a:prstDash val="solid"/>
            <a:miter lim="800000"/>
          </a:ln>
          <a:effectLst>
            <a:outerShdw blurRad="50800" dist="38100" dir="16200000" rotWithShape="0">
              <a:prstClr val="black">
                <a:alpha val="40000"/>
              </a:prstClr>
            </a:outerShdw>
          </a:effectLst>
        </p:spPr>
        <p:txBody>
          <a:bodyPr lIns="91440" tIns="45720" rIns="91440" bIns="45720" rtlCol="0" anchor="ctr"/>
          <a:lstStyle/>
          <a:p>
            <a:pPr algn="ctr" defTabSz="914377">
              <a:defRPr/>
            </a:pPr>
            <a:endParaRPr lang="en-US" sz="1867" kern="0">
              <a:solidFill>
                <a:prstClr val="black"/>
              </a:solidFill>
              <a:latin typeface="Calibri" panose="020F0502020204030204"/>
            </a:endParaRPr>
          </a:p>
        </p:txBody>
      </p:sp>
      <p:sp>
        <p:nvSpPr>
          <p:cNvPr id="7" name="Slide Number Placeholder 2"/>
          <p:cNvSpPr>
            <a:spLocks noGrp="1"/>
          </p:cNvSpPr>
          <p:nvPr/>
        </p:nvSpPr>
        <p:spPr>
          <a:xfrm>
            <a:off x="7113270" y="5006975"/>
            <a:ext cx="446405" cy="251460"/>
          </a:xfrm>
          <a:prstGeom prst="rect">
            <a:avLst/>
          </a:prstGeom>
          <a:solidFill>
            <a:srgbClr val="F9BE19"/>
          </a:solid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id-ID" sz="1200" b="1" i="0" u="none" strike="noStrike" kern="1200" cap="none" spc="0" normalizeH="0" baseline="0" noProof="0" dirty="0">
                <a:ln>
                  <a:noFill/>
                </a:ln>
                <a:solidFill>
                  <a:schemeClr val="tx1"/>
                </a:solidFill>
                <a:effectLst/>
                <a:uLnTx/>
                <a:uFillTx/>
                <a:latin typeface="Calibri" panose="020F0502020204030204"/>
                <a:ea typeface="+mn-ea"/>
                <a:cs typeface="+mn-cs"/>
              </a:rPr>
              <a:t>51</a:t>
            </a:r>
            <a:endParaRPr kumimoji="0" lang="en-US" sz="1200" b="1"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grpSp>
        <p:nvGrpSpPr>
          <p:cNvPr id="2" name="Group 1"/>
          <p:cNvGrpSpPr/>
          <p:nvPr/>
        </p:nvGrpSpPr>
        <p:grpSpPr>
          <a:xfrm>
            <a:off x="191394" y="633357"/>
            <a:ext cx="5364630" cy="1481667"/>
            <a:chOff x="148856" y="2051133"/>
            <a:chExt cx="5364630" cy="1481667"/>
          </a:xfrm>
        </p:grpSpPr>
        <p:sp>
          <p:nvSpPr>
            <p:cNvPr id="8" name="TextBox 7"/>
            <p:cNvSpPr txBox="1"/>
            <p:nvPr/>
          </p:nvSpPr>
          <p:spPr>
            <a:xfrm>
              <a:off x="221486" y="2308800"/>
              <a:ext cx="5292000" cy="1224000"/>
            </a:xfrm>
            <a:prstGeom prst="rect">
              <a:avLst/>
            </a:prstGeom>
            <a:solidFill>
              <a:schemeClr val="accent6">
                <a:lumMod val="50000"/>
              </a:schemeClr>
            </a:solidFill>
            <a:ln w="22225">
              <a:solidFill>
                <a:srgbClr val="00B0F0"/>
              </a:solidFill>
              <a:prstDash val="sysDot"/>
            </a:ln>
          </p:spPr>
          <p:txBody>
            <a:bodyPr wrap="square" rtlCol="0">
              <a:spAutoFit/>
            </a:bodyPr>
            <a:lstStyle/>
            <a:p>
              <a:pPr defTabSz="914377">
                <a:defRPr/>
              </a:pPr>
              <a:r>
                <a:rPr lang="en-ID" sz="1867" kern="0" dirty="0"/>
                <a:t>L</a:t>
              </a:r>
              <a:endParaRPr lang="id-ID" sz="1867" kern="0" dirty="0"/>
            </a:p>
            <a:p>
              <a:pPr defTabSz="914377">
                <a:defRPr/>
              </a:pPr>
              <a:endParaRPr lang="id-ID" sz="1867" kern="0" dirty="0"/>
            </a:p>
            <a:p>
              <a:pPr defTabSz="914377">
                <a:defRPr/>
              </a:pPr>
              <a:endParaRPr lang="id-ID" sz="1867" kern="0" dirty="0"/>
            </a:p>
            <a:p>
              <a:pPr defTabSz="914377">
                <a:defRPr/>
              </a:pPr>
              <a:endParaRPr lang="id-ID" sz="1867" kern="0" dirty="0"/>
            </a:p>
            <a:p>
              <a:pPr defTabSz="914377">
                <a:defRPr/>
              </a:pPr>
              <a:endParaRPr lang="id-ID" sz="1867" kern="0" dirty="0"/>
            </a:p>
            <a:p>
              <a:pPr defTabSz="914377">
                <a:defRPr/>
              </a:pPr>
              <a:endParaRPr lang="id-ID" sz="1867" kern="0" dirty="0"/>
            </a:p>
            <a:p>
              <a:pPr defTabSz="914377">
                <a:defRPr/>
              </a:pPr>
              <a:endParaRPr lang="id-ID" sz="1867" kern="0" dirty="0"/>
            </a:p>
            <a:p>
              <a:pPr defTabSz="914377">
                <a:defRPr/>
              </a:pPr>
              <a:endParaRPr lang="id-ID" sz="1867" kern="0" dirty="0"/>
            </a:p>
            <a:p>
              <a:pPr defTabSz="914377">
                <a:defRPr/>
              </a:pPr>
              <a:endParaRPr lang="id-ID" sz="1867" kern="0" dirty="0"/>
            </a:p>
            <a:p>
              <a:pPr defTabSz="914377">
                <a:defRPr/>
              </a:pPr>
              <a:endParaRPr lang="id-ID" sz="1867" kern="0" dirty="0"/>
            </a:p>
            <a:p>
              <a:pPr defTabSz="914377">
                <a:defRPr/>
              </a:pPr>
              <a:endParaRPr lang="id-ID" sz="1867" kern="0" dirty="0"/>
            </a:p>
            <a:p>
              <a:pPr defTabSz="914377">
                <a:defRPr/>
              </a:pPr>
              <a:endParaRPr lang="en-ID" sz="1867" kern="0" dirty="0"/>
            </a:p>
          </p:txBody>
        </p:sp>
        <p:sp>
          <p:nvSpPr>
            <p:cNvPr id="9" name="TextBox 8"/>
            <p:cNvSpPr txBox="1"/>
            <p:nvPr/>
          </p:nvSpPr>
          <p:spPr>
            <a:xfrm>
              <a:off x="148856" y="2051133"/>
              <a:ext cx="5221560" cy="1384995"/>
            </a:xfrm>
            <a:prstGeom prst="rect">
              <a:avLst/>
            </a:prstGeom>
            <a:solidFill>
              <a:sysClr val="window" lastClr="FFFFFF"/>
            </a:solidFill>
            <a:ln w="6350">
              <a:solidFill>
                <a:schemeClr val="bg2">
                  <a:lumMod val="25000"/>
                </a:schemeClr>
              </a:solidFill>
              <a:prstDash val="solid"/>
            </a:ln>
          </p:spPr>
          <p:txBody>
            <a:bodyPr wrap="square" rtlCol="0">
              <a:spAutoFit/>
            </a:bodyPr>
            <a:lstStyle/>
            <a:p>
              <a:pPr marL="358775" indent="-358775" defTabSz="914377">
                <a:defRPr/>
              </a:pPr>
              <a:r>
                <a:rPr lang="id-ID" sz="1200" kern="0" dirty="0"/>
                <a:t>2. 3   Visi, Misi, dan Tujuan Direktorat Jenderal Perkeretaapian</a:t>
              </a:r>
            </a:p>
            <a:p>
              <a:pPr marL="712788" indent="-350838" defTabSz="914377">
                <a:defRPr/>
              </a:pPr>
              <a:r>
                <a:rPr lang="id-ID" sz="1200" kern="0" dirty="0"/>
                <a:t>2.3.1 Visi</a:t>
              </a:r>
            </a:p>
            <a:p>
              <a:pPr marL="712788" indent="-350838" defTabSz="914377">
                <a:defRPr/>
              </a:pPr>
              <a:r>
                <a:rPr lang="id-ID" sz="1200" kern="0" dirty="0"/>
                <a:t>2.3.2 Misi</a:t>
              </a:r>
            </a:p>
            <a:p>
              <a:pPr marL="712788" indent="-350838" defTabSz="914377">
                <a:defRPr/>
              </a:pPr>
              <a:r>
                <a:rPr lang="id-ID" sz="1200" kern="0" dirty="0"/>
                <a:t>2.3.3 Tujuan dan Sasaran</a:t>
              </a:r>
            </a:p>
            <a:p>
              <a:pPr marL="712788" indent="-350838" defTabSz="914377">
                <a:defRPr/>
              </a:pPr>
              <a:r>
                <a:rPr lang="id-ID" sz="1200" kern="0" dirty="0"/>
                <a:t>2.3.4 Arah Kebijakan dan Strategi</a:t>
              </a:r>
            </a:p>
            <a:p>
              <a:pPr marL="712788" indent="-350838" defTabSz="914377">
                <a:defRPr/>
              </a:pPr>
              <a:r>
                <a:rPr lang="id-ID" sz="1200" kern="0" dirty="0"/>
                <a:t>2.3.5 Target Kinerja</a:t>
              </a:r>
            </a:p>
            <a:p>
              <a:pPr marL="358775" indent="-358775" defTabSz="914377">
                <a:defRPr/>
              </a:pPr>
              <a:r>
                <a:rPr lang="id-ID" sz="1200" kern="0" dirty="0"/>
                <a:t>2.4 Rencana Kerja (RENJA)</a:t>
              </a:r>
            </a:p>
          </p:txBody>
        </p:sp>
      </p:grpSp>
      <p:sp>
        <p:nvSpPr>
          <p:cNvPr id="11" name="Title 1"/>
          <p:cNvSpPr>
            <a:spLocks noGrp="1"/>
          </p:cNvSpPr>
          <p:nvPr>
            <p:ph type="title"/>
          </p:nvPr>
        </p:nvSpPr>
        <p:spPr>
          <a:xfrm>
            <a:off x="-3600" y="144000"/>
            <a:ext cx="6520220" cy="344032"/>
          </a:xfrm>
        </p:spPr>
        <p:txBody>
          <a:bodyPr>
            <a:noAutofit/>
          </a:bodyPr>
          <a:lstStyle/>
          <a:p>
            <a:pPr algn="l"/>
            <a:r>
              <a:rPr lang="id-ID" dirty="0">
                <a:sym typeface="+mn-ea"/>
              </a:rPr>
              <a:t>Lanjutan ... (</a:t>
            </a:r>
            <a:r>
              <a:rPr lang="en-US" i="1" dirty="0">
                <a:sym typeface="+mn-ea"/>
              </a:rPr>
              <a:t>OUTLINE</a:t>
            </a:r>
            <a:r>
              <a:rPr lang="id-ID" dirty="0">
                <a:sym typeface="+mn-ea"/>
              </a:rPr>
              <a:t> </a:t>
            </a:r>
            <a:r>
              <a:rPr lang="en-US" dirty="0">
                <a:sym typeface="+mn-ea"/>
              </a:rPr>
              <a:t>RKT</a:t>
            </a:r>
            <a:r>
              <a:rPr lang="id-ID" dirty="0">
                <a:sym typeface="+mn-ea"/>
              </a:rPr>
              <a:t>)</a:t>
            </a:r>
            <a:endParaRPr lang="id-ID" dirty="0"/>
          </a:p>
        </p:txBody>
      </p:sp>
      <p:sp>
        <p:nvSpPr>
          <p:cNvPr id="12" name="Chevron 17"/>
          <p:cNvSpPr/>
          <p:nvPr/>
        </p:nvSpPr>
        <p:spPr>
          <a:xfrm rot="10800000" flipH="1">
            <a:off x="7044876" y="2941851"/>
            <a:ext cx="452927" cy="555477"/>
          </a:xfrm>
          <a:prstGeom prst="chevron">
            <a:avLst/>
          </a:prstGeom>
          <a:gradFill>
            <a:gsLst>
              <a:gs pos="6000">
                <a:schemeClr val="accent6">
                  <a:lumMod val="75000"/>
                </a:schemeClr>
              </a:gs>
              <a:gs pos="41000">
                <a:schemeClr val="accent6">
                  <a:lumMod val="50000"/>
                </a:schemeClr>
              </a:gs>
            </a:gsLst>
            <a:lin ang="5400000" scaled="0"/>
          </a:gradFill>
          <a:ln w="12700" cap="flat" cmpd="sng" algn="ctr">
            <a:solidFill>
              <a:srgbClr val="5B9BD5">
                <a:shade val="50000"/>
              </a:srgbClr>
            </a:solidFill>
            <a:prstDash val="solid"/>
            <a:miter lim="800000"/>
          </a:ln>
          <a:effectLst>
            <a:outerShdw blurRad="50800" dist="38100" dir="16200000" rotWithShape="0">
              <a:prstClr val="black">
                <a:alpha val="40000"/>
              </a:prstClr>
            </a:outerShdw>
          </a:effectLst>
        </p:spPr>
        <p:txBody>
          <a:bodyPr lIns="91440" tIns="45720" rIns="91440" bIns="45720" rtlCol="0" anchor="ctr"/>
          <a:lstStyle/>
          <a:p>
            <a:pPr algn="ctr" defTabSz="914377">
              <a:defRPr/>
            </a:pPr>
            <a:endParaRPr lang="en-US" sz="1867" kern="0">
              <a:solidFill>
                <a:prstClr val="black"/>
              </a:solidFill>
              <a:latin typeface="Calibri" panose="020F0502020204030204"/>
            </a:endParaRPr>
          </a:p>
        </p:txBody>
      </p:sp>
      <p:sp>
        <p:nvSpPr>
          <p:cNvPr id="13" name="TextBox 12">
            <a:extLst>
              <a:ext uri="{FF2B5EF4-FFF2-40B4-BE49-F238E27FC236}">
                <a16:creationId xmlns:a16="http://schemas.microsoft.com/office/drawing/2014/main" id="{F4DC8B3D-F1B9-4837-9EB3-CE326AB6DE98}"/>
              </a:ext>
            </a:extLst>
          </p:cNvPr>
          <p:cNvSpPr txBox="1"/>
          <p:nvPr/>
        </p:nvSpPr>
        <p:spPr>
          <a:xfrm>
            <a:off x="851975" y="3277457"/>
            <a:ext cx="4968000" cy="1569660"/>
          </a:xfrm>
          <a:prstGeom prst="rect">
            <a:avLst/>
          </a:prstGeom>
          <a:solidFill>
            <a:sysClr val="window" lastClr="FFFFFF"/>
          </a:solidFill>
          <a:ln w="6350">
            <a:solidFill>
              <a:schemeClr val="bg2">
                <a:lumMod val="25000"/>
              </a:schemeClr>
            </a:solidFill>
            <a:prstDash val="solid"/>
          </a:ln>
        </p:spPr>
        <p:txBody>
          <a:bodyPr wrap="square" rtlCol="0">
            <a:spAutoFit/>
          </a:bodyPr>
          <a:lstStyle/>
          <a:p>
            <a:pPr defTabSz="914377">
              <a:defRPr/>
            </a:pPr>
            <a:r>
              <a:rPr lang="en-ID" sz="1200" b="1" kern="0" dirty="0"/>
              <a:t>BAB IV </a:t>
            </a:r>
            <a:r>
              <a:rPr lang="id-ID" sz="1200" b="1" kern="0" dirty="0"/>
              <a:t>RENCANA KINERJA TAHUNAN</a:t>
            </a:r>
            <a:endParaRPr lang="en-ID" sz="1200" b="1" kern="0" dirty="0"/>
          </a:p>
          <a:p>
            <a:pPr defTabSz="914377">
              <a:defRPr/>
            </a:pPr>
            <a:r>
              <a:rPr lang="sv-SE" sz="1200" kern="0" dirty="0"/>
              <a:t>4. </a:t>
            </a:r>
            <a:r>
              <a:rPr lang="id-ID" sz="1200" kern="0" dirty="0"/>
              <a:t>1</a:t>
            </a:r>
            <a:r>
              <a:rPr lang="sv-SE" sz="1200" kern="0" dirty="0"/>
              <a:t>   </a:t>
            </a:r>
            <a:r>
              <a:rPr lang="id-ID" sz="1200" kern="0" dirty="0"/>
              <a:t>Isu-Isu Strategis Pembangunan Perkeretaapian</a:t>
            </a:r>
            <a:endParaRPr lang="sv-SE" sz="1200" kern="0" dirty="0"/>
          </a:p>
          <a:p>
            <a:pPr defTabSz="914377">
              <a:defRPr/>
            </a:pPr>
            <a:r>
              <a:rPr lang="en-US" sz="1200" kern="0" dirty="0"/>
              <a:t>4. </a:t>
            </a:r>
            <a:r>
              <a:rPr lang="id-ID" sz="1200" kern="0" dirty="0"/>
              <a:t>2</a:t>
            </a:r>
            <a:r>
              <a:rPr lang="en-US" sz="1200" kern="0" dirty="0"/>
              <a:t>  </a:t>
            </a:r>
            <a:r>
              <a:rPr lang="id-ID" sz="1200" kern="0" dirty="0"/>
              <a:t> Arah Kebijakan  Pembangunan Perkeretaapian</a:t>
            </a:r>
          </a:p>
          <a:p>
            <a:pPr defTabSz="914377">
              <a:defRPr/>
            </a:pPr>
            <a:r>
              <a:rPr lang="id-ID" sz="1200" kern="0" dirty="0"/>
              <a:t>4. 3   Program Prioritas Pembangunan Perkeretaapian</a:t>
            </a:r>
          </a:p>
          <a:p>
            <a:pPr defTabSz="914377">
              <a:defRPr/>
            </a:pPr>
            <a:r>
              <a:rPr lang="id-ID" sz="1200" kern="0" dirty="0"/>
              <a:t>4. 4   Target Indikator Kinerja Program/Kegiatan</a:t>
            </a:r>
          </a:p>
          <a:p>
            <a:pPr defTabSz="914377">
              <a:defRPr/>
            </a:pPr>
            <a:r>
              <a:rPr lang="id-ID" sz="1200" kern="0" dirty="0"/>
              <a:t>4. 5   Rencana Kinerja</a:t>
            </a:r>
          </a:p>
          <a:p>
            <a:pPr defTabSz="914377">
              <a:defRPr/>
            </a:pPr>
            <a:endParaRPr lang="en-US" sz="1200" b="1" kern="0" dirty="0"/>
          </a:p>
          <a:p>
            <a:pPr defTabSz="914377">
              <a:defRPr/>
            </a:pPr>
            <a:r>
              <a:rPr lang="id-ID" sz="1200" b="1" kern="0" dirty="0"/>
              <a:t>BAB V PENUTUP</a:t>
            </a:r>
          </a:p>
        </p:txBody>
      </p:sp>
    </p:spTree>
    <p:extLst>
      <p:ext uri="{BB962C8B-B14F-4D97-AF65-F5344CB8AC3E}">
        <p14:creationId xmlns:p14="http://schemas.microsoft.com/office/powerpoint/2010/main" val="161757785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400" y="128760"/>
            <a:ext cx="6520220" cy="344032"/>
          </a:xfrm>
        </p:spPr>
        <p:txBody>
          <a:bodyPr>
            <a:noAutofit/>
          </a:bodyPr>
          <a:lstStyle/>
          <a:p>
            <a:pPr marL="342900" indent="-342900" algn="l">
              <a:buFont typeface="+mj-lt"/>
              <a:buAutoNum type="alphaUcPeriod" startAt="4"/>
            </a:pPr>
            <a:r>
              <a:rPr lang="id-ID" dirty="0">
                <a:sym typeface="+mn-ea"/>
              </a:rPr>
              <a:t>PENYUSUNAN </a:t>
            </a:r>
            <a:r>
              <a:rPr lang="id-ID" dirty="0"/>
              <a:t>RENCANA </a:t>
            </a:r>
            <a:r>
              <a:rPr lang="en-US" dirty="0"/>
              <a:t>KERJA DAN ANGGARAN</a:t>
            </a:r>
          </a:p>
        </p:txBody>
      </p:sp>
      <p:sp>
        <p:nvSpPr>
          <p:cNvPr id="5" name="Slide Number Placeholder 2"/>
          <p:cNvSpPr>
            <a:spLocks noGrp="1"/>
          </p:cNvSpPr>
          <p:nvPr/>
        </p:nvSpPr>
        <p:spPr>
          <a:xfrm>
            <a:off x="7113270" y="5006975"/>
            <a:ext cx="446405" cy="251460"/>
          </a:xfrm>
          <a:prstGeom prst="rect">
            <a:avLst/>
          </a:prstGeom>
          <a:solidFill>
            <a:srgbClr val="F9BE19"/>
          </a:solid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5502A5B-6024-440D-A5A9-5A109256076E}" type="slidenum">
              <a:rPr kumimoji="0" lang="en-US" sz="1200" b="1" i="0" u="none" strike="noStrike" kern="1200" cap="none" spc="0" normalizeH="0" baseline="0" noProof="0" smtClean="0">
                <a:ln>
                  <a:noFill/>
                </a:ln>
                <a:solidFill>
                  <a:schemeClr val="tx1"/>
                </a:solidFill>
                <a:effectLst/>
                <a:uLnTx/>
                <a:uFillTx/>
                <a:latin typeface="Calibri" panose="020F0502020204030204"/>
                <a:ea typeface="+mn-ea"/>
                <a:cs typeface="+mn-cs"/>
              </a:rPr>
              <a:t>73</a:t>
            </a:fld>
            <a:endParaRPr kumimoji="0" lang="en-US" sz="1200" b="1" i="0" u="none" strike="noStrike" kern="1200" cap="none" spc="0" normalizeH="0" baseline="0" noProof="0">
              <a:ln>
                <a:noFill/>
              </a:ln>
              <a:solidFill>
                <a:schemeClr val="tx1"/>
              </a:solidFill>
              <a:effectLst/>
              <a:uLnTx/>
              <a:uFillTx/>
              <a:latin typeface="Calibri" panose="020F0502020204030204"/>
              <a:ea typeface="+mn-ea"/>
              <a:cs typeface="+mn-cs"/>
            </a:endParaRPr>
          </a:p>
        </p:txBody>
      </p:sp>
      <p:graphicFrame>
        <p:nvGraphicFramePr>
          <p:cNvPr id="7" name="Diagram 6"/>
          <p:cNvGraphicFramePr/>
          <p:nvPr>
            <p:extLst>
              <p:ext uri="{D42A27DB-BD31-4B8C-83A1-F6EECF244321}">
                <p14:modId xmlns:p14="http://schemas.microsoft.com/office/powerpoint/2010/main" val="3288256259"/>
              </p:ext>
            </p:extLst>
          </p:nvPr>
        </p:nvGraphicFramePr>
        <p:xfrm>
          <a:off x="8923266" y="792958"/>
          <a:ext cx="6660000" cy="29678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p:cNvSpPr txBox="1"/>
          <p:nvPr/>
        </p:nvSpPr>
        <p:spPr>
          <a:xfrm>
            <a:off x="453102" y="488359"/>
            <a:ext cx="6728748" cy="4616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defPPr>
              <a:defRPr lang="en-US"/>
            </a:defPPr>
            <a:lvl1pPr algn="just">
              <a:defRPr sz="1200">
                <a:solidFill>
                  <a:schemeClr val="tx1">
                    <a:lumMod val="95000"/>
                    <a:lumOff val="5000"/>
                  </a:schemeClr>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err="1"/>
              <a:t>Rencana</a:t>
            </a:r>
            <a:r>
              <a:rPr lang="en-US" dirty="0"/>
              <a:t> </a:t>
            </a:r>
            <a:r>
              <a:rPr lang="en-US" dirty="0" err="1"/>
              <a:t>Kerja</a:t>
            </a:r>
            <a:r>
              <a:rPr lang="en-US" dirty="0"/>
              <a:t> dan </a:t>
            </a:r>
            <a:r>
              <a:rPr lang="en-US" dirty="0" err="1"/>
              <a:t>Anggaran</a:t>
            </a:r>
            <a:r>
              <a:rPr lang="en-US" dirty="0"/>
              <a:t> Kementerian/Lembaga (RKA) </a:t>
            </a:r>
            <a:r>
              <a:rPr lang="en-US" dirty="0" err="1"/>
              <a:t>adalah</a:t>
            </a:r>
            <a:r>
              <a:rPr lang="en-US" dirty="0"/>
              <a:t> </a:t>
            </a:r>
            <a:r>
              <a:rPr lang="en-US" dirty="0" err="1"/>
              <a:t>Rencana</a:t>
            </a:r>
            <a:r>
              <a:rPr lang="en-US" dirty="0"/>
              <a:t> </a:t>
            </a:r>
            <a:r>
              <a:rPr lang="en-US" dirty="0" err="1"/>
              <a:t>Kerja</a:t>
            </a:r>
            <a:r>
              <a:rPr lang="en-US" dirty="0"/>
              <a:t> dan </a:t>
            </a:r>
            <a:r>
              <a:rPr lang="en-US" dirty="0" err="1"/>
              <a:t>Anggaran</a:t>
            </a:r>
            <a:r>
              <a:rPr lang="en-US" dirty="0"/>
              <a:t> yang </a:t>
            </a:r>
            <a:r>
              <a:rPr lang="en-US" dirty="0" err="1"/>
              <a:t>berisi</a:t>
            </a:r>
            <a:r>
              <a:rPr lang="en-US" dirty="0"/>
              <a:t> </a:t>
            </a:r>
            <a:r>
              <a:rPr lang="en-US" dirty="0" err="1"/>
              <a:t>dokumen</a:t>
            </a:r>
            <a:r>
              <a:rPr lang="en-US" dirty="0"/>
              <a:t> </a:t>
            </a:r>
            <a:r>
              <a:rPr lang="en-US" dirty="0" err="1"/>
              <a:t>rencana</a:t>
            </a:r>
            <a:r>
              <a:rPr lang="en-US" dirty="0"/>
              <a:t> </a:t>
            </a:r>
            <a:r>
              <a:rPr lang="en-US" dirty="0" err="1"/>
              <a:t>keuangan</a:t>
            </a:r>
            <a:r>
              <a:rPr lang="en-US" dirty="0"/>
              <a:t> </a:t>
            </a:r>
            <a:r>
              <a:rPr lang="en-US" dirty="0" err="1"/>
              <a:t>tahunan</a:t>
            </a:r>
            <a:r>
              <a:rPr lang="en-US" dirty="0"/>
              <a:t> yang </a:t>
            </a:r>
            <a:r>
              <a:rPr lang="en-US" dirty="0" err="1"/>
              <a:t>disusun</a:t>
            </a:r>
            <a:r>
              <a:rPr lang="en-US" dirty="0"/>
              <a:t> </a:t>
            </a:r>
            <a:r>
              <a:rPr lang="en-US" dirty="0" err="1"/>
              <a:t>menurut</a:t>
            </a:r>
            <a:r>
              <a:rPr lang="en-US" dirty="0"/>
              <a:t> Bagian </a:t>
            </a:r>
            <a:r>
              <a:rPr lang="en-US" dirty="0" err="1"/>
              <a:t>Anggaran</a:t>
            </a:r>
            <a:r>
              <a:rPr lang="en-US" dirty="0"/>
              <a:t> Kementerian / Lembaga.</a:t>
            </a:r>
          </a:p>
        </p:txBody>
      </p:sp>
      <p:sp>
        <p:nvSpPr>
          <p:cNvPr id="8" name="TextBox 7"/>
          <p:cNvSpPr txBox="1"/>
          <p:nvPr/>
        </p:nvSpPr>
        <p:spPr>
          <a:xfrm>
            <a:off x="8811505" y="472792"/>
            <a:ext cx="6660000" cy="276999"/>
          </a:xfrm>
          <a:prstGeom prst="rect">
            <a:avLst/>
          </a:prstGeom>
          <a:noFill/>
        </p:spPr>
        <p:txBody>
          <a:bodyPr wrap="square" rtlCol="0">
            <a:spAutoFit/>
          </a:bodyPr>
          <a:lstStyle/>
          <a:p>
            <a:pPr algn="just"/>
            <a:r>
              <a:rPr lang="en-US" sz="1200" dirty="0">
                <a:latin typeface="Bahnschrift" panose="020B0502040204020203" pitchFamily="34" charset="0"/>
              </a:rPr>
              <a:t>Proses </a:t>
            </a:r>
            <a:r>
              <a:rPr lang="en-US" sz="1200" dirty="0" err="1">
                <a:latin typeface="Bahnschrift" panose="020B0502040204020203" pitchFamily="34" charset="0"/>
              </a:rPr>
              <a:t>penyusunan</a:t>
            </a:r>
            <a:r>
              <a:rPr lang="en-US" sz="1200" dirty="0">
                <a:latin typeface="Bahnschrift" panose="020B0502040204020203" pitchFamily="34" charset="0"/>
              </a:rPr>
              <a:t> </a:t>
            </a:r>
            <a:r>
              <a:rPr lang="en-US" sz="1200" dirty="0" err="1">
                <a:latin typeface="Bahnschrift" panose="020B0502040204020203" pitchFamily="34" charset="0"/>
              </a:rPr>
              <a:t>Rencana</a:t>
            </a:r>
            <a:r>
              <a:rPr lang="en-US" sz="1200" dirty="0">
                <a:latin typeface="Bahnschrift" panose="020B0502040204020203" pitchFamily="34" charset="0"/>
              </a:rPr>
              <a:t> </a:t>
            </a:r>
            <a:r>
              <a:rPr lang="en-US" sz="1200" dirty="0" err="1">
                <a:latin typeface="Bahnschrift" panose="020B0502040204020203" pitchFamily="34" charset="0"/>
              </a:rPr>
              <a:t>Kerja</a:t>
            </a:r>
            <a:r>
              <a:rPr lang="en-US" sz="1200" dirty="0">
                <a:latin typeface="Bahnschrift" panose="020B0502040204020203" pitchFamily="34" charset="0"/>
              </a:rPr>
              <a:t> </a:t>
            </a:r>
            <a:r>
              <a:rPr lang="en-US" sz="1200" dirty="0" err="1">
                <a:latin typeface="Bahnschrift" panose="020B0502040204020203" pitchFamily="34" charset="0"/>
              </a:rPr>
              <a:t>dan</a:t>
            </a:r>
            <a:r>
              <a:rPr lang="en-US" sz="1200" dirty="0">
                <a:latin typeface="Bahnschrift" panose="020B0502040204020203" pitchFamily="34" charset="0"/>
              </a:rPr>
              <a:t> </a:t>
            </a:r>
            <a:r>
              <a:rPr lang="en-US" sz="1200" dirty="0" err="1">
                <a:latin typeface="Bahnschrift" panose="020B0502040204020203" pitchFamily="34" charset="0"/>
              </a:rPr>
              <a:t>Anggaran</a:t>
            </a:r>
            <a:r>
              <a:rPr lang="en-US" sz="1200" dirty="0">
                <a:latin typeface="Bahnschrift" panose="020B0502040204020203" pitchFamily="34" charset="0"/>
              </a:rPr>
              <a:t> </a:t>
            </a:r>
            <a:r>
              <a:rPr lang="en-US" sz="1200" dirty="0" err="1">
                <a:latin typeface="Bahnschrift" panose="020B0502040204020203" pitchFamily="34" charset="0"/>
              </a:rPr>
              <a:t>terbagi</a:t>
            </a:r>
            <a:r>
              <a:rPr lang="en-US" sz="1200" dirty="0">
                <a:latin typeface="Bahnschrift" panose="020B0502040204020203" pitchFamily="34" charset="0"/>
              </a:rPr>
              <a:t> </a:t>
            </a:r>
            <a:r>
              <a:rPr lang="en-US" sz="1200" dirty="0" err="1">
                <a:latin typeface="Bahnschrift" panose="020B0502040204020203" pitchFamily="34" charset="0"/>
              </a:rPr>
              <a:t>atas</a:t>
            </a:r>
            <a:r>
              <a:rPr lang="en-US" sz="1200" dirty="0">
                <a:latin typeface="Bahnschrift" panose="020B0502040204020203" pitchFamily="34" charset="0"/>
              </a:rPr>
              <a:t>:</a:t>
            </a:r>
          </a:p>
        </p:txBody>
      </p:sp>
      <p:sp>
        <p:nvSpPr>
          <p:cNvPr id="9" name="TextBox 8"/>
          <p:cNvSpPr txBox="1"/>
          <p:nvPr/>
        </p:nvSpPr>
        <p:spPr>
          <a:xfrm>
            <a:off x="8811505" y="3970927"/>
            <a:ext cx="4104000" cy="253843"/>
          </a:xfrm>
          <a:prstGeom prst="rect">
            <a:avLst/>
          </a:prstGeom>
          <a:noFill/>
        </p:spPr>
        <p:txBody>
          <a:bodyPr wrap="square" lIns="91365" tIns="45684" rIns="91365" bIns="45684" rtlCol="0">
            <a:spAutoFit/>
          </a:bodyPr>
          <a:lstStyle/>
          <a:p>
            <a:r>
              <a:rPr lang="en-US" sz="1050" dirty="0" err="1">
                <a:solidFill>
                  <a:schemeClr val="bg2">
                    <a:lumMod val="25000"/>
                  </a:schemeClr>
                </a:solidFill>
                <a:latin typeface="Arial" panose="020B0604020202020204" pitchFamily="34" charset="0"/>
                <a:cs typeface="Arial" panose="020B0604020202020204" pitchFamily="34" charset="0"/>
              </a:rPr>
              <a:t>Sumber</a:t>
            </a:r>
            <a:r>
              <a:rPr lang="en-US" sz="1050" dirty="0">
                <a:solidFill>
                  <a:schemeClr val="bg2">
                    <a:lumMod val="25000"/>
                  </a:schemeClr>
                </a:solidFill>
                <a:latin typeface="Arial" panose="020B0604020202020204" pitchFamily="34" charset="0"/>
                <a:cs typeface="Arial" panose="020B0604020202020204" pitchFamily="34" charset="0"/>
              </a:rPr>
              <a:t> : </a:t>
            </a:r>
            <a:r>
              <a:rPr lang="en-US" sz="1050" dirty="0" err="1">
                <a:solidFill>
                  <a:schemeClr val="bg2">
                    <a:lumMod val="25000"/>
                  </a:schemeClr>
                </a:solidFill>
                <a:latin typeface="Arial" panose="020B0604020202020204" pitchFamily="34" charset="0"/>
                <a:cs typeface="Arial" panose="020B0604020202020204" pitchFamily="34" charset="0"/>
              </a:rPr>
              <a:t>Keputusan</a:t>
            </a:r>
            <a:r>
              <a:rPr lang="en-US" sz="1050" dirty="0">
                <a:solidFill>
                  <a:schemeClr val="bg2">
                    <a:lumMod val="25000"/>
                  </a:schemeClr>
                </a:solidFill>
                <a:latin typeface="Arial" panose="020B0604020202020204" pitchFamily="34" charset="0"/>
                <a:cs typeface="Arial" panose="020B0604020202020204" pitchFamily="34" charset="0"/>
              </a:rPr>
              <a:t> </a:t>
            </a:r>
            <a:r>
              <a:rPr lang="en-US" sz="1050" dirty="0" err="1">
                <a:solidFill>
                  <a:schemeClr val="bg2">
                    <a:lumMod val="25000"/>
                  </a:schemeClr>
                </a:solidFill>
                <a:latin typeface="Arial" panose="020B0604020202020204" pitchFamily="34" charset="0"/>
                <a:cs typeface="Arial" panose="020B0604020202020204" pitchFamily="34" charset="0"/>
              </a:rPr>
              <a:t>Menteri</a:t>
            </a:r>
            <a:r>
              <a:rPr lang="en-US" sz="1050" dirty="0">
                <a:solidFill>
                  <a:schemeClr val="bg2">
                    <a:lumMod val="25000"/>
                  </a:schemeClr>
                </a:solidFill>
                <a:latin typeface="Arial" panose="020B0604020202020204" pitchFamily="34" charset="0"/>
                <a:cs typeface="Arial" panose="020B0604020202020204" pitchFamily="34" charset="0"/>
              </a:rPr>
              <a:t>  </a:t>
            </a:r>
            <a:r>
              <a:rPr lang="en-US" sz="1050" dirty="0" err="1">
                <a:solidFill>
                  <a:schemeClr val="bg2">
                    <a:lumMod val="25000"/>
                  </a:schemeClr>
                </a:solidFill>
                <a:latin typeface="Arial" panose="020B0604020202020204" pitchFamily="34" charset="0"/>
                <a:cs typeface="Arial" panose="020B0604020202020204" pitchFamily="34" charset="0"/>
              </a:rPr>
              <a:t>Perhubungan</a:t>
            </a:r>
            <a:r>
              <a:rPr lang="en-US" sz="1050" dirty="0">
                <a:solidFill>
                  <a:schemeClr val="bg2">
                    <a:lumMod val="25000"/>
                  </a:schemeClr>
                </a:solidFill>
                <a:latin typeface="Arial" panose="020B0604020202020204" pitchFamily="34" charset="0"/>
                <a:cs typeface="Arial" panose="020B0604020202020204" pitchFamily="34" charset="0"/>
              </a:rPr>
              <a:t> No. KM 186/2020</a:t>
            </a:r>
          </a:p>
        </p:txBody>
      </p:sp>
      <p:sp>
        <p:nvSpPr>
          <p:cNvPr id="10" name="Rectangle 9">
            <a:extLst>
              <a:ext uri="{FF2B5EF4-FFF2-40B4-BE49-F238E27FC236}">
                <a16:creationId xmlns:a16="http://schemas.microsoft.com/office/drawing/2014/main" id="{004CBAD4-CFD0-44F8-87ED-0242E24599EE}"/>
              </a:ext>
            </a:extLst>
          </p:cNvPr>
          <p:cNvSpPr/>
          <p:nvPr/>
        </p:nvSpPr>
        <p:spPr>
          <a:xfrm>
            <a:off x="662837" y="1107791"/>
            <a:ext cx="6401618" cy="432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1" name="object 8">
            <a:extLst>
              <a:ext uri="{FF2B5EF4-FFF2-40B4-BE49-F238E27FC236}">
                <a16:creationId xmlns:a16="http://schemas.microsoft.com/office/drawing/2014/main" id="{E7EF5021-F4E2-42B7-BA41-8824819E2696}"/>
              </a:ext>
            </a:extLst>
          </p:cNvPr>
          <p:cNvSpPr txBox="1"/>
          <p:nvPr/>
        </p:nvSpPr>
        <p:spPr>
          <a:xfrm>
            <a:off x="1086635" y="1172424"/>
            <a:ext cx="5559300" cy="324000"/>
          </a:xfrm>
          <a:prstGeom prst="rect">
            <a:avLst/>
          </a:prstGeom>
          <a:noFill/>
        </p:spPr>
        <p:txBody>
          <a:bodyPr wrap="square" lIns="0" tIns="7778" rIns="0" bIns="0" rtlCol="0">
            <a:noAutofit/>
          </a:bodyPr>
          <a:lstStyle/>
          <a:p>
            <a:pPr algn="just">
              <a:lnSpc>
                <a:spcPts val="1225"/>
              </a:lnSpc>
            </a:pPr>
            <a:r>
              <a:rPr sz="1000" spc="-4" dirty="0" err="1">
                <a:latin typeface="Bahnschrift" panose="020B0502040204020203" pitchFamily="34" charset="0"/>
                <a:cs typeface="Arial" panose="020B0604020202020204" pitchFamily="34" charset="0"/>
              </a:rPr>
              <a:t>Peraturan</a:t>
            </a:r>
            <a:r>
              <a:rPr sz="1000" spc="-4" dirty="0">
                <a:latin typeface="Bahnschrift" panose="020B0502040204020203" pitchFamily="34" charset="0"/>
                <a:cs typeface="Arial" panose="020B0604020202020204" pitchFamily="34" charset="0"/>
              </a:rPr>
              <a:t>  Menteri  Keuangan  No.208/PMK.02/2019 </a:t>
            </a:r>
            <a:r>
              <a:rPr sz="1000" spc="-4" dirty="0" err="1">
                <a:latin typeface="Bahnschrift" panose="020B0502040204020203" pitchFamily="34" charset="0"/>
                <a:cs typeface="Arial" panose="020B0604020202020204" pitchFamily="34" charset="0"/>
              </a:rPr>
              <a:t>tentang</a:t>
            </a:r>
            <a:r>
              <a:rPr lang="en-US" sz="1000" dirty="0">
                <a:latin typeface="Bahnschrift" panose="020B0502040204020203" pitchFamily="34" charset="0"/>
                <a:cs typeface="Arial" panose="020B0604020202020204" pitchFamily="34" charset="0"/>
              </a:rPr>
              <a:t> </a:t>
            </a:r>
            <a:r>
              <a:rPr sz="1000" spc="-14" dirty="0" err="1">
                <a:latin typeface="Bahnschrift" panose="020B0502040204020203" pitchFamily="34" charset="0"/>
                <a:cs typeface="Arial" panose="020B0604020202020204" pitchFamily="34" charset="0"/>
              </a:rPr>
              <a:t>Petunjuk</a:t>
            </a:r>
            <a:r>
              <a:rPr sz="1000" spc="-14" dirty="0">
                <a:latin typeface="Bahnschrift" panose="020B0502040204020203" pitchFamily="34" charset="0"/>
                <a:cs typeface="Arial" panose="020B0604020202020204" pitchFamily="34" charset="0"/>
              </a:rPr>
              <a:t> Penyusunan dan Penelaahan Rencana  </a:t>
            </a:r>
            <a:r>
              <a:rPr sz="1000" spc="-14" dirty="0" err="1">
                <a:latin typeface="Bahnschrift" panose="020B0502040204020203" pitchFamily="34" charset="0"/>
                <a:cs typeface="Arial" panose="020B0604020202020204" pitchFamily="34" charset="0"/>
              </a:rPr>
              <a:t>Kerja</a:t>
            </a:r>
            <a:r>
              <a:rPr sz="1000" spc="-14" dirty="0">
                <a:latin typeface="Bahnschrift" panose="020B0502040204020203" pitchFamily="34" charset="0"/>
                <a:cs typeface="Arial" panose="020B0604020202020204" pitchFamily="34" charset="0"/>
              </a:rPr>
              <a:t> </a:t>
            </a:r>
            <a:r>
              <a:rPr sz="1000" spc="-14" dirty="0" err="1">
                <a:latin typeface="Bahnschrift" panose="020B0502040204020203" pitchFamily="34" charset="0"/>
                <a:cs typeface="Arial" panose="020B0604020202020204" pitchFamily="34" charset="0"/>
              </a:rPr>
              <a:t>dan</a:t>
            </a:r>
            <a:r>
              <a:rPr sz="1000" dirty="0">
                <a:latin typeface="Bahnschrift" panose="020B0502040204020203" pitchFamily="34" charset="0"/>
                <a:cs typeface="Arial" panose="020B0604020202020204" pitchFamily="34" charset="0"/>
              </a:rPr>
              <a:t> </a:t>
            </a:r>
            <a:r>
              <a:rPr sz="1000" spc="-9" dirty="0" err="1">
                <a:latin typeface="Bahnschrift" panose="020B0502040204020203" pitchFamily="34" charset="0"/>
                <a:cs typeface="Arial" panose="020B0604020202020204" pitchFamily="34" charset="0"/>
              </a:rPr>
              <a:t>Anggaran</a:t>
            </a:r>
            <a:r>
              <a:rPr sz="1000" spc="-9" dirty="0">
                <a:latin typeface="Bahnschrift" panose="020B0502040204020203" pitchFamily="34" charset="0"/>
                <a:cs typeface="Arial" panose="020B0604020202020204" pitchFamily="34" charset="0"/>
              </a:rPr>
              <a:t> Kementerian  Negara/Lembaga</a:t>
            </a:r>
            <a:endParaRPr sz="1000" dirty="0">
              <a:latin typeface="Bahnschrift" panose="020B0502040204020203" pitchFamily="34" charset="0"/>
              <a:cs typeface="Arial" panose="020B0604020202020204" pitchFamily="34" charset="0"/>
            </a:endParaRPr>
          </a:p>
        </p:txBody>
      </p:sp>
      <p:sp>
        <p:nvSpPr>
          <p:cNvPr id="12" name="Google Shape;47;p7">
            <a:extLst>
              <a:ext uri="{FF2B5EF4-FFF2-40B4-BE49-F238E27FC236}">
                <a16:creationId xmlns:a16="http://schemas.microsoft.com/office/drawing/2014/main" id="{BB3FBDB3-F623-4266-B20A-736302DAA9B2}"/>
              </a:ext>
            </a:extLst>
          </p:cNvPr>
          <p:cNvSpPr/>
          <p:nvPr/>
        </p:nvSpPr>
        <p:spPr>
          <a:xfrm rot="10800000" flipH="1">
            <a:off x="451301" y="1017557"/>
            <a:ext cx="540000" cy="540000"/>
          </a:xfrm>
          <a:prstGeom prst="rtTriangle">
            <a:avLst/>
          </a:prstGeom>
          <a:gradFill>
            <a:gsLst>
              <a:gs pos="0">
                <a:srgbClr val="282828"/>
              </a:gs>
              <a:gs pos="3000">
                <a:srgbClr val="282828"/>
              </a:gs>
              <a:gs pos="100000">
                <a:srgbClr val="4A4A4A"/>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dirty="0"/>
          </a:p>
        </p:txBody>
      </p:sp>
      <p:sp>
        <p:nvSpPr>
          <p:cNvPr id="13" name="Rectangle 12">
            <a:extLst>
              <a:ext uri="{FF2B5EF4-FFF2-40B4-BE49-F238E27FC236}">
                <a16:creationId xmlns:a16="http://schemas.microsoft.com/office/drawing/2014/main" id="{1D6CE53B-97BF-46D0-A7C3-FDFF758FCAFF}"/>
              </a:ext>
            </a:extLst>
          </p:cNvPr>
          <p:cNvSpPr/>
          <p:nvPr/>
        </p:nvSpPr>
        <p:spPr>
          <a:xfrm>
            <a:off x="662837" y="2959348"/>
            <a:ext cx="6401618" cy="468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4" name="Google Shape;47;p7">
            <a:extLst>
              <a:ext uri="{FF2B5EF4-FFF2-40B4-BE49-F238E27FC236}">
                <a16:creationId xmlns:a16="http://schemas.microsoft.com/office/drawing/2014/main" id="{8FF42DCF-05BE-4215-8292-AC0E2B70CE78}"/>
              </a:ext>
            </a:extLst>
          </p:cNvPr>
          <p:cNvSpPr/>
          <p:nvPr/>
        </p:nvSpPr>
        <p:spPr>
          <a:xfrm rot="10800000" flipH="1">
            <a:off x="451300" y="2848848"/>
            <a:ext cx="540000" cy="540000"/>
          </a:xfrm>
          <a:prstGeom prst="rtTriangle">
            <a:avLst/>
          </a:prstGeom>
          <a:gradFill>
            <a:gsLst>
              <a:gs pos="0">
                <a:srgbClr val="282828"/>
              </a:gs>
              <a:gs pos="3000">
                <a:srgbClr val="282828"/>
              </a:gs>
              <a:gs pos="100000">
                <a:srgbClr val="4A4A4A"/>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dirty="0"/>
          </a:p>
        </p:txBody>
      </p:sp>
      <p:sp>
        <p:nvSpPr>
          <p:cNvPr id="15" name="object 6">
            <a:extLst>
              <a:ext uri="{FF2B5EF4-FFF2-40B4-BE49-F238E27FC236}">
                <a16:creationId xmlns:a16="http://schemas.microsoft.com/office/drawing/2014/main" id="{23A3E337-A967-46C7-8761-CC7A44EA6CE6}"/>
              </a:ext>
            </a:extLst>
          </p:cNvPr>
          <p:cNvSpPr txBox="1"/>
          <p:nvPr/>
        </p:nvSpPr>
        <p:spPr>
          <a:xfrm>
            <a:off x="1086635" y="3012149"/>
            <a:ext cx="5559300" cy="360000"/>
          </a:xfrm>
          <a:prstGeom prst="rect">
            <a:avLst/>
          </a:prstGeom>
          <a:noFill/>
        </p:spPr>
        <p:txBody>
          <a:bodyPr wrap="square" lIns="0" tIns="7778" rIns="0" bIns="0" rtlCol="0">
            <a:noAutofit/>
          </a:bodyPr>
          <a:lstStyle/>
          <a:p>
            <a:pPr marL="32194" marR="19884" algn="just">
              <a:lnSpc>
                <a:spcPts val="1225"/>
              </a:lnSpc>
            </a:pPr>
            <a:r>
              <a:rPr lang="en-US" sz="1000" spc="6" dirty="0" err="1">
                <a:latin typeface="Bahnschrift" panose="020B0502040204020203" pitchFamily="34" charset="0"/>
                <a:cs typeface="Arial" panose="020B0604020202020204" pitchFamily="34" charset="0"/>
              </a:rPr>
              <a:t>Keputusan</a:t>
            </a:r>
            <a:r>
              <a:rPr sz="1000" spc="6" dirty="0">
                <a:latin typeface="Bahnschrift" panose="020B0502040204020203" pitchFamily="34" charset="0"/>
                <a:cs typeface="Arial" panose="020B0604020202020204" pitchFamily="34" charset="0"/>
              </a:rPr>
              <a:t> Menteri Perhubungan </a:t>
            </a:r>
            <a:r>
              <a:rPr sz="1000" spc="6" dirty="0" err="1">
                <a:latin typeface="Bahnschrift" panose="020B0502040204020203" pitchFamily="34" charset="0"/>
                <a:cs typeface="Arial" panose="020B0604020202020204" pitchFamily="34" charset="0"/>
              </a:rPr>
              <a:t>Nomor</a:t>
            </a:r>
            <a:r>
              <a:rPr sz="1000" spc="6" dirty="0">
                <a:latin typeface="Bahnschrift" panose="020B0502040204020203" pitchFamily="34" charset="0"/>
                <a:cs typeface="Arial" panose="020B0604020202020204" pitchFamily="34" charset="0"/>
              </a:rPr>
              <a:t> </a:t>
            </a:r>
            <a:r>
              <a:rPr lang="en-US" sz="1000" spc="6" dirty="0">
                <a:latin typeface="Bahnschrift" panose="020B0502040204020203" pitchFamily="34" charset="0"/>
                <a:cs typeface="Arial" panose="020B0604020202020204" pitchFamily="34" charset="0"/>
              </a:rPr>
              <a:t>KM</a:t>
            </a:r>
            <a:r>
              <a:rPr sz="1000" spc="6" dirty="0">
                <a:latin typeface="Bahnschrift" panose="020B0502040204020203" pitchFamily="34" charset="0"/>
                <a:cs typeface="Arial" panose="020B0604020202020204" pitchFamily="34" charset="0"/>
              </a:rPr>
              <a:t>. </a:t>
            </a:r>
            <a:r>
              <a:rPr lang="en-US" sz="1000" spc="6" dirty="0">
                <a:latin typeface="Bahnschrift" panose="020B0502040204020203" pitchFamily="34" charset="0"/>
                <a:cs typeface="Arial" panose="020B0604020202020204" pitchFamily="34" charset="0"/>
              </a:rPr>
              <a:t>186</a:t>
            </a:r>
            <a:r>
              <a:rPr sz="1000" spc="6" dirty="0">
                <a:latin typeface="Bahnschrift" panose="020B0502040204020203" pitchFamily="34" charset="0"/>
                <a:cs typeface="Arial" panose="020B0604020202020204" pitchFamily="34" charset="0"/>
              </a:rPr>
              <a:t> </a:t>
            </a:r>
            <a:r>
              <a:rPr sz="1000" spc="6" dirty="0" err="1">
                <a:latin typeface="Bahnschrift" panose="020B0502040204020203" pitchFamily="34" charset="0"/>
                <a:cs typeface="Arial" panose="020B0604020202020204" pitchFamily="34" charset="0"/>
              </a:rPr>
              <a:t>Tahun</a:t>
            </a:r>
            <a:r>
              <a:rPr sz="1000" spc="6" dirty="0">
                <a:latin typeface="Bahnschrift" panose="020B0502040204020203" pitchFamily="34" charset="0"/>
                <a:cs typeface="Arial" panose="020B0604020202020204" pitchFamily="34" charset="0"/>
              </a:rPr>
              <a:t> 20</a:t>
            </a:r>
            <a:r>
              <a:rPr lang="en-US" sz="1000" spc="6" dirty="0">
                <a:latin typeface="Bahnschrift" panose="020B0502040204020203" pitchFamily="34" charset="0"/>
                <a:cs typeface="Arial" panose="020B0604020202020204" pitchFamily="34" charset="0"/>
              </a:rPr>
              <a:t>20</a:t>
            </a:r>
            <a:r>
              <a:rPr sz="1000" dirty="0">
                <a:latin typeface="Bahnschrift" panose="020B0502040204020203" pitchFamily="34" charset="0"/>
                <a:cs typeface="Arial" panose="020B0604020202020204" pitchFamily="34" charset="0"/>
              </a:rPr>
              <a:t> </a:t>
            </a:r>
            <a:r>
              <a:rPr sz="1000" spc="77" dirty="0" err="1">
                <a:latin typeface="Bahnschrift" panose="020B0502040204020203" pitchFamily="34" charset="0"/>
                <a:cs typeface="Arial" panose="020B0604020202020204" pitchFamily="34" charset="0"/>
              </a:rPr>
              <a:t>t</a:t>
            </a:r>
            <a:r>
              <a:rPr sz="1000" spc="10" dirty="0" err="1">
                <a:latin typeface="Bahnschrift" panose="020B0502040204020203" pitchFamily="34" charset="0"/>
                <a:cs typeface="Arial" panose="020B0604020202020204" pitchFamily="34" charset="0"/>
              </a:rPr>
              <a:t>e</a:t>
            </a:r>
            <a:r>
              <a:rPr sz="1000" spc="-37" dirty="0" err="1">
                <a:latin typeface="Bahnschrift" panose="020B0502040204020203" pitchFamily="34" charset="0"/>
                <a:cs typeface="Arial" panose="020B0604020202020204" pitchFamily="34" charset="0"/>
              </a:rPr>
              <a:t>n</a:t>
            </a:r>
            <a:r>
              <a:rPr sz="1000" spc="150" dirty="0" err="1">
                <a:latin typeface="Bahnschrift" panose="020B0502040204020203" pitchFamily="34" charset="0"/>
                <a:cs typeface="Arial" panose="020B0604020202020204" pitchFamily="34" charset="0"/>
              </a:rPr>
              <a:t>t</a:t>
            </a:r>
            <a:r>
              <a:rPr sz="1000" spc="-61" dirty="0" err="1">
                <a:latin typeface="Bahnschrift" panose="020B0502040204020203" pitchFamily="34" charset="0"/>
                <a:cs typeface="Arial" panose="020B0604020202020204" pitchFamily="34" charset="0"/>
              </a:rPr>
              <a:t>a</a:t>
            </a:r>
            <a:r>
              <a:rPr sz="1000" spc="10" dirty="0" err="1">
                <a:latin typeface="Bahnschrift" panose="020B0502040204020203" pitchFamily="34" charset="0"/>
                <a:cs typeface="Arial" panose="020B0604020202020204" pitchFamily="34" charset="0"/>
              </a:rPr>
              <a:t>n</a:t>
            </a:r>
            <a:r>
              <a:rPr sz="1000" spc="-12" dirty="0" err="1">
                <a:latin typeface="Bahnschrift" panose="020B0502040204020203" pitchFamily="34" charset="0"/>
                <a:cs typeface="Arial" panose="020B0604020202020204" pitchFamily="34" charset="0"/>
              </a:rPr>
              <a:t>g</a:t>
            </a:r>
            <a:r>
              <a:rPr lang="en-US" sz="1000" spc="104" dirty="0">
                <a:latin typeface="Bahnschrift" panose="020B0502040204020203" pitchFamily="34" charset="0"/>
                <a:cs typeface="Arial" panose="020B0604020202020204" pitchFamily="34" charset="0"/>
              </a:rPr>
              <a:t> </a:t>
            </a:r>
            <a:r>
              <a:rPr lang="en-US" sz="1000" spc="104" dirty="0" err="1">
                <a:latin typeface="Bahnschrift" panose="020B0502040204020203" pitchFamily="34" charset="0"/>
                <a:cs typeface="Arial" panose="020B0604020202020204" pitchFamily="34" charset="0"/>
              </a:rPr>
              <a:t>Petunjuk</a:t>
            </a:r>
            <a:r>
              <a:rPr lang="en-US" sz="1000" spc="104" dirty="0">
                <a:latin typeface="Bahnschrift" panose="020B0502040204020203" pitchFamily="34" charset="0"/>
                <a:cs typeface="Arial" panose="020B0604020202020204" pitchFamily="34" charset="0"/>
              </a:rPr>
              <a:t> </a:t>
            </a:r>
            <a:r>
              <a:rPr lang="en-US" sz="1000" spc="104" dirty="0" err="1">
                <a:latin typeface="Bahnschrift" panose="020B0502040204020203" pitchFamily="34" charset="0"/>
                <a:cs typeface="Arial" panose="020B0604020202020204" pitchFamily="34" charset="0"/>
              </a:rPr>
              <a:t>Teknis</a:t>
            </a:r>
            <a:r>
              <a:rPr lang="en-US" sz="1000" spc="104" dirty="0">
                <a:latin typeface="Bahnschrift" panose="020B0502040204020203" pitchFamily="34" charset="0"/>
                <a:cs typeface="Arial" panose="020B0604020202020204" pitchFamily="34" charset="0"/>
              </a:rPr>
              <a:t> </a:t>
            </a:r>
            <a:r>
              <a:rPr lang="en-US" sz="1000" spc="104" dirty="0" err="1">
                <a:latin typeface="Bahnschrift" panose="020B0502040204020203" pitchFamily="34" charset="0"/>
                <a:cs typeface="Arial" panose="020B0604020202020204" pitchFamily="34" charset="0"/>
              </a:rPr>
              <a:t>Penyusunan</a:t>
            </a:r>
            <a:r>
              <a:rPr lang="en-US" sz="1000" spc="104" dirty="0">
                <a:latin typeface="Bahnschrift" panose="020B0502040204020203" pitchFamily="34" charset="0"/>
                <a:cs typeface="Arial" panose="020B0604020202020204" pitchFamily="34" charset="0"/>
              </a:rPr>
              <a:t> </a:t>
            </a:r>
            <a:r>
              <a:rPr lang="en-US" sz="1000" spc="104" dirty="0" err="1">
                <a:latin typeface="Bahnschrift" panose="020B0502040204020203" pitchFamily="34" charset="0"/>
                <a:cs typeface="Arial" panose="020B0604020202020204" pitchFamily="34" charset="0"/>
              </a:rPr>
              <a:t>Rencana</a:t>
            </a:r>
            <a:r>
              <a:rPr lang="en-US" sz="1000" spc="104" dirty="0">
                <a:latin typeface="Bahnschrift" panose="020B0502040204020203" pitchFamily="34" charset="0"/>
                <a:cs typeface="Arial" panose="020B0604020202020204" pitchFamily="34" charset="0"/>
              </a:rPr>
              <a:t> </a:t>
            </a:r>
            <a:r>
              <a:rPr lang="en-US" sz="1000" spc="104" dirty="0" err="1">
                <a:latin typeface="Bahnschrift" panose="020B0502040204020203" pitchFamily="34" charset="0"/>
                <a:cs typeface="Arial" panose="020B0604020202020204" pitchFamily="34" charset="0"/>
              </a:rPr>
              <a:t>Kerja</a:t>
            </a:r>
            <a:r>
              <a:rPr lang="en-US" sz="1000" spc="104" dirty="0">
                <a:latin typeface="Bahnschrift" panose="020B0502040204020203" pitchFamily="34" charset="0"/>
                <a:cs typeface="Arial" panose="020B0604020202020204" pitchFamily="34" charset="0"/>
              </a:rPr>
              <a:t> Dan </a:t>
            </a:r>
            <a:r>
              <a:rPr lang="en-US" sz="1000" spc="104" dirty="0" err="1">
                <a:latin typeface="Bahnschrift" panose="020B0502040204020203" pitchFamily="34" charset="0"/>
                <a:cs typeface="Arial" panose="020B0604020202020204" pitchFamily="34" charset="0"/>
              </a:rPr>
              <a:t>Anggaran</a:t>
            </a:r>
            <a:endParaRPr lang="en-US" sz="1000" spc="104" dirty="0">
              <a:latin typeface="Bahnschrift" panose="020B0502040204020203" pitchFamily="34" charset="0"/>
              <a:cs typeface="Arial" panose="020B0604020202020204" pitchFamily="34" charset="0"/>
            </a:endParaRPr>
          </a:p>
        </p:txBody>
      </p:sp>
      <p:sp>
        <p:nvSpPr>
          <p:cNvPr id="16" name="Rectangle 15">
            <a:extLst>
              <a:ext uri="{FF2B5EF4-FFF2-40B4-BE49-F238E27FC236}">
                <a16:creationId xmlns:a16="http://schemas.microsoft.com/office/drawing/2014/main" id="{DC99D06A-B067-4B8A-AFF0-561CF9928EAC}"/>
              </a:ext>
            </a:extLst>
          </p:cNvPr>
          <p:cNvSpPr/>
          <p:nvPr/>
        </p:nvSpPr>
        <p:spPr>
          <a:xfrm>
            <a:off x="662837" y="3562547"/>
            <a:ext cx="6401618" cy="612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7" name="Google Shape;47;p7">
            <a:extLst>
              <a:ext uri="{FF2B5EF4-FFF2-40B4-BE49-F238E27FC236}">
                <a16:creationId xmlns:a16="http://schemas.microsoft.com/office/drawing/2014/main" id="{6EF7E614-BD16-405E-9C61-25D9EA03FCE8}"/>
              </a:ext>
            </a:extLst>
          </p:cNvPr>
          <p:cNvSpPr/>
          <p:nvPr/>
        </p:nvSpPr>
        <p:spPr>
          <a:xfrm rot="10800000" flipH="1">
            <a:off x="451300" y="3433963"/>
            <a:ext cx="540000" cy="540000"/>
          </a:xfrm>
          <a:prstGeom prst="rtTriangle">
            <a:avLst/>
          </a:prstGeom>
          <a:gradFill>
            <a:gsLst>
              <a:gs pos="0">
                <a:srgbClr val="282828"/>
              </a:gs>
              <a:gs pos="3000">
                <a:srgbClr val="282828"/>
              </a:gs>
              <a:gs pos="100000">
                <a:srgbClr val="4A4A4A"/>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dirty="0"/>
          </a:p>
        </p:txBody>
      </p:sp>
      <p:sp>
        <p:nvSpPr>
          <p:cNvPr id="18" name="Rectangle 17">
            <a:extLst>
              <a:ext uri="{FF2B5EF4-FFF2-40B4-BE49-F238E27FC236}">
                <a16:creationId xmlns:a16="http://schemas.microsoft.com/office/drawing/2014/main" id="{B0180A72-6C05-405E-B48B-8567A6CEEC35}"/>
              </a:ext>
            </a:extLst>
          </p:cNvPr>
          <p:cNvSpPr/>
          <p:nvPr/>
        </p:nvSpPr>
        <p:spPr>
          <a:xfrm>
            <a:off x="662837" y="4294508"/>
            <a:ext cx="6401618" cy="612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9" name="Google Shape;47;p7">
            <a:extLst>
              <a:ext uri="{FF2B5EF4-FFF2-40B4-BE49-F238E27FC236}">
                <a16:creationId xmlns:a16="http://schemas.microsoft.com/office/drawing/2014/main" id="{D9B7F841-0E22-4AD8-9EC6-A58A0AE27DDB}"/>
              </a:ext>
            </a:extLst>
          </p:cNvPr>
          <p:cNvSpPr/>
          <p:nvPr/>
        </p:nvSpPr>
        <p:spPr>
          <a:xfrm rot="10800000" flipH="1">
            <a:off x="451301" y="4184649"/>
            <a:ext cx="540000" cy="540000"/>
          </a:xfrm>
          <a:prstGeom prst="rtTriangle">
            <a:avLst/>
          </a:prstGeom>
          <a:gradFill>
            <a:gsLst>
              <a:gs pos="0">
                <a:srgbClr val="282828"/>
              </a:gs>
              <a:gs pos="3000">
                <a:srgbClr val="282828"/>
              </a:gs>
              <a:gs pos="100000">
                <a:srgbClr val="4A4A4A"/>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dirty="0"/>
          </a:p>
        </p:txBody>
      </p:sp>
      <p:sp>
        <p:nvSpPr>
          <p:cNvPr id="20" name="Rectangle 19">
            <a:extLst>
              <a:ext uri="{FF2B5EF4-FFF2-40B4-BE49-F238E27FC236}">
                <a16:creationId xmlns:a16="http://schemas.microsoft.com/office/drawing/2014/main" id="{47A50F97-1827-4494-BC5D-F0D94654E8D5}"/>
              </a:ext>
            </a:extLst>
          </p:cNvPr>
          <p:cNvSpPr/>
          <p:nvPr/>
        </p:nvSpPr>
        <p:spPr>
          <a:xfrm>
            <a:off x="662837" y="2366309"/>
            <a:ext cx="6401618" cy="468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21" name="Google Shape;47;p7">
            <a:extLst>
              <a:ext uri="{FF2B5EF4-FFF2-40B4-BE49-F238E27FC236}">
                <a16:creationId xmlns:a16="http://schemas.microsoft.com/office/drawing/2014/main" id="{E86045FE-92D3-4E75-8FF4-563A3DAB43DF}"/>
              </a:ext>
            </a:extLst>
          </p:cNvPr>
          <p:cNvSpPr/>
          <p:nvPr/>
        </p:nvSpPr>
        <p:spPr>
          <a:xfrm rot="10800000" flipH="1">
            <a:off x="451301" y="2260063"/>
            <a:ext cx="540000" cy="540000"/>
          </a:xfrm>
          <a:prstGeom prst="rtTriangle">
            <a:avLst/>
          </a:prstGeom>
          <a:gradFill>
            <a:gsLst>
              <a:gs pos="0">
                <a:srgbClr val="282828"/>
              </a:gs>
              <a:gs pos="3000">
                <a:srgbClr val="282828"/>
              </a:gs>
              <a:gs pos="100000">
                <a:srgbClr val="4A4A4A"/>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dirty="0"/>
          </a:p>
        </p:txBody>
      </p:sp>
      <p:sp>
        <p:nvSpPr>
          <p:cNvPr id="22" name="object 6">
            <a:extLst>
              <a:ext uri="{FF2B5EF4-FFF2-40B4-BE49-F238E27FC236}">
                <a16:creationId xmlns:a16="http://schemas.microsoft.com/office/drawing/2014/main" id="{BF09A5E6-7E22-4F4D-98FD-746BA241CDC6}"/>
              </a:ext>
            </a:extLst>
          </p:cNvPr>
          <p:cNvSpPr txBox="1"/>
          <p:nvPr/>
        </p:nvSpPr>
        <p:spPr>
          <a:xfrm>
            <a:off x="1086635" y="3603945"/>
            <a:ext cx="5559300" cy="540000"/>
          </a:xfrm>
          <a:prstGeom prst="rect">
            <a:avLst/>
          </a:prstGeom>
          <a:noFill/>
        </p:spPr>
        <p:txBody>
          <a:bodyPr wrap="square" lIns="0" tIns="7778" rIns="0" bIns="0" rtlCol="0">
            <a:noAutofit/>
          </a:bodyPr>
          <a:lstStyle/>
          <a:p>
            <a:pPr marL="32194" marR="19884" algn="just">
              <a:lnSpc>
                <a:spcPts val="1225"/>
              </a:lnSpc>
            </a:pPr>
            <a:r>
              <a:rPr lang="en-US" sz="1000" dirty="0" err="1">
                <a:latin typeface="Bahnschrift" panose="020B0502040204020203" pitchFamily="34" charset="0"/>
                <a:cs typeface="Arial" panose="020B0604020202020204" pitchFamily="34" charset="0"/>
              </a:rPr>
              <a:t>Peraturan</a:t>
            </a:r>
            <a:r>
              <a:rPr lang="en-US" sz="1000" dirty="0">
                <a:latin typeface="Bahnschrift" panose="020B0502040204020203" pitchFamily="34" charset="0"/>
                <a:cs typeface="Arial" panose="020B0604020202020204" pitchFamily="34" charset="0"/>
              </a:rPr>
              <a:t> </a:t>
            </a:r>
            <a:r>
              <a:rPr lang="en-US" sz="1000" dirty="0" err="1">
                <a:latin typeface="Bahnschrift" panose="020B0502040204020203" pitchFamily="34" charset="0"/>
                <a:cs typeface="Arial" panose="020B0604020202020204" pitchFamily="34" charset="0"/>
              </a:rPr>
              <a:t>Direktur</a:t>
            </a:r>
            <a:r>
              <a:rPr lang="en-US" sz="1000" dirty="0">
                <a:latin typeface="Bahnschrift" panose="020B0502040204020203" pitchFamily="34" charset="0"/>
                <a:cs typeface="Arial" panose="020B0604020202020204" pitchFamily="34" charset="0"/>
              </a:rPr>
              <a:t> </a:t>
            </a:r>
            <a:r>
              <a:rPr lang="en-US" sz="1000" dirty="0" err="1">
                <a:latin typeface="Bahnschrift" panose="020B0502040204020203" pitchFamily="34" charset="0"/>
                <a:cs typeface="Arial" panose="020B0604020202020204" pitchFamily="34" charset="0"/>
              </a:rPr>
              <a:t>Jenderal</a:t>
            </a:r>
            <a:r>
              <a:rPr lang="en-US" sz="1000" dirty="0">
                <a:latin typeface="Bahnschrift" panose="020B0502040204020203" pitchFamily="34" charset="0"/>
                <a:cs typeface="Arial" panose="020B0604020202020204" pitchFamily="34" charset="0"/>
              </a:rPr>
              <a:t>  </a:t>
            </a:r>
            <a:r>
              <a:rPr lang="en-US" sz="1000" dirty="0" err="1">
                <a:latin typeface="Bahnschrift" panose="020B0502040204020203" pitchFamily="34" charset="0"/>
                <a:cs typeface="Arial" panose="020B0604020202020204" pitchFamily="34" charset="0"/>
              </a:rPr>
              <a:t>Perkekretaapian</a:t>
            </a:r>
            <a:r>
              <a:rPr lang="en-US" sz="1000" dirty="0">
                <a:latin typeface="Bahnschrift" panose="020B0502040204020203" pitchFamily="34" charset="0"/>
                <a:cs typeface="Arial" panose="020B0604020202020204" pitchFamily="34" charset="0"/>
              </a:rPr>
              <a:t> No.HK.207/SK.32/DJKA/ 2018 </a:t>
            </a:r>
            <a:r>
              <a:rPr lang="en-US" sz="1000" dirty="0" err="1">
                <a:latin typeface="Bahnschrift" panose="020B0502040204020203" pitchFamily="34" charset="0"/>
                <a:cs typeface="Arial" panose="020B0604020202020204" pitchFamily="34" charset="0"/>
              </a:rPr>
              <a:t>tentang</a:t>
            </a:r>
            <a:r>
              <a:rPr lang="en-US" sz="1000" dirty="0">
                <a:latin typeface="Bahnschrift" panose="020B0502040204020203" pitchFamily="34" charset="0"/>
                <a:cs typeface="Arial" panose="020B0604020202020204" pitchFamily="34" charset="0"/>
              </a:rPr>
              <a:t> </a:t>
            </a:r>
            <a:r>
              <a:rPr lang="en-US" sz="1000" dirty="0" err="1">
                <a:latin typeface="Bahnschrift" panose="020B0502040204020203" pitchFamily="34" charset="0"/>
                <a:cs typeface="Arial" panose="020B0604020202020204" pitchFamily="34" charset="0"/>
              </a:rPr>
              <a:t>Pedoman</a:t>
            </a:r>
            <a:r>
              <a:rPr lang="en-US" sz="1000" dirty="0">
                <a:latin typeface="Bahnschrift" panose="020B0502040204020203" pitchFamily="34" charset="0"/>
                <a:cs typeface="Arial" panose="020B0604020202020204" pitchFamily="34" charset="0"/>
              </a:rPr>
              <a:t> </a:t>
            </a:r>
            <a:r>
              <a:rPr lang="en-US" sz="1000" dirty="0" err="1">
                <a:latin typeface="Bahnschrift" panose="020B0502040204020203" pitchFamily="34" charset="0"/>
                <a:cs typeface="Arial" panose="020B0604020202020204" pitchFamily="34" charset="0"/>
              </a:rPr>
              <a:t>Kompoisisi</a:t>
            </a:r>
            <a:r>
              <a:rPr lang="en-US" sz="1000" dirty="0">
                <a:latin typeface="Bahnschrift" panose="020B0502040204020203" pitchFamily="34" charset="0"/>
                <a:cs typeface="Arial" panose="020B0604020202020204" pitchFamily="34" charset="0"/>
              </a:rPr>
              <a:t>  </a:t>
            </a:r>
            <a:r>
              <a:rPr lang="en-US" sz="1000" dirty="0" err="1">
                <a:latin typeface="Bahnschrift" panose="020B0502040204020203" pitchFamily="34" charset="0"/>
                <a:cs typeface="Arial" panose="020B0604020202020204" pitchFamily="34" charset="0"/>
              </a:rPr>
              <a:t>Kebutuhan</a:t>
            </a:r>
            <a:r>
              <a:rPr lang="en-US" sz="1000" dirty="0">
                <a:latin typeface="Bahnschrift" panose="020B0502040204020203" pitchFamily="34" charset="0"/>
                <a:cs typeface="Arial" panose="020B0604020202020204" pitchFamily="34" charset="0"/>
              </a:rPr>
              <a:t> </a:t>
            </a:r>
            <a:r>
              <a:rPr lang="en-US" sz="1000" dirty="0" err="1">
                <a:latin typeface="Bahnschrift" panose="020B0502040204020203" pitchFamily="34" charset="0"/>
                <a:cs typeface="Arial" panose="020B0604020202020204" pitchFamily="34" charset="0"/>
              </a:rPr>
              <a:t>Personil</a:t>
            </a:r>
            <a:r>
              <a:rPr lang="en-US" sz="1000" dirty="0">
                <a:latin typeface="Bahnschrift" panose="020B0502040204020203" pitchFamily="34" charset="0"/>
                <a:cs typeface="Arial" panose="020B0604020202020204" pitchFamily="34" charset="0"/>
              </a:rPr>
              <a:t> </a:t>
            </a:r>
            <a:r>
              <a:rPr lang="en-US" sz="1000" dirty="0" err="1">
                <a:latin typeface="Bahnschrift" panose="020B0502040204020203" pitchFamily="34" charset="0"/>
                <a:cs typeface="Arial" panose="020B0604020202020204" pitchFamily="34" charset="0"/>
              </a:rPr>
              <a:t>dan</a:t>
            </a:r>
            <a:r>
              <a:rPr lang="en-US" sz="1000" dirty="0">
                <a:latin typeface="Bahnschrift" panose="020B0502040204020203" pitchFamily="34" charset="0"/>
                <a:cs typeface="Arial" panose="020B0604020202020204" pitchFamily="34" charset="0"/>
              </a:rPr>
              <a:t> Non </a:t>
            </a:r>
            <a:r>
              <a:rPr lang="en-US" sz="1000" dirty="0" err="1">
                <a:latin typeface="Bahnschrift" panose="020B0502040204020203" pitchFamily="34" charset="0"/>
                <a:cs typeface="Arial" panose="020B0604020202020204" pitchFamily="34" charset="0"/>
              </a:rPr>
              <a:t>Personil</a:t>
            </a:r>
            <a:r>
              <a:rPr lang="en-US" sz="1000" dirty="0">
                <a:latin typeface="Bahnschrift" panose="020B0502040204020203" pitchFamily="34" charset="0"/>
                <a:cs typeface="Arial" panose="020B0604020202020204" pitchFamily="34" charset="0"/>
              </a:rPr>
              <a:t> </a:t>
            </a:r>
            <a:r>
              <a:rPr lang="en-US" sz="1000" dirty="0" err="1">
                <a:latin typeface="Bahnschrift" panose="020B0502040204020203" pitchFamily="34" charset="0"/>
                <a:cs typeface="Arial" panose="020B0604020202020204" pitchFamily="34" charset="0"/>
              </a:rPr>
              <a:t>Jasa</a:t>
            </a:r>
            <a:r>
              <a:rPr lang="en-US" sz="1000" dirty="0">
                <a:latin typeface="Bahnschrift" panose="020B0502040204020203" pitchFamily="34" charset="0"/>
                <a:cs typeface="Arial" panose="020B0604020202020204" pitchFamily="34" charset="0"/>
              </a:rPr>
              <a:t>  </a:t>
            </a:r>
            <a:r>
              <a:rPr lang="en-US" sz="1000" dirty="0" err="1">
                <a:latin typeface="Bahnschrift" panose="020B0502040204020203" pitchFamily="34" charset="0"/>
                <a:cs typeface="Arial" panose="020B0604020202020204" pitchFamily="34" charset="0"/>
              </a:rPr>
              <a:t>Konsultansi</a:t>
            </a:r>
            <a:r>
              <a:rPr lang="en-US" sz="1000" dirty="0">
                <a:latin typeface="Bahnschrift" panose="020B0502040204020203" pitchFamily="34" charset="0"/>
                <a:cs typeface="Arial" panose="020B0604020202020204" pitchFamily="34" charset="0"/>
              </a:rPr>
              <a:t> di </a:t>
            </a:r>
            <a:r>
              <a:rPr lang="en-US" sz="1000" dirty="0" err="1">
                <a:latin typeface="Bahnschrift" panose="020B0502040204020203" pitchFamily="34" charset="0"/>
                <a:cs typeface="Arial" panose="020B0604020202020204" pitchFamily="34" charset="0"/>
              </a:rPr>
              <a:t>Lingkungan</a:t>
            </a:r>
            <a:r>
              <a:rPr lang="en-US" sz="1000" dirty="0">
                <a:latin typeface="Bahnschrift" panose="020B0502040204020203" pitchFamily="34" charset="0"/>
                <a:cs typeface="Arial" panose="020B0604020202020204" pitchFamily="34" charset="0"/>
              </a:rPr>
              <a:t> </a:t>
            </a:r>
            <a:r>
              <a:rPr lang="en-US" sz="1000" dirty="0" err="1">
                <a:latin typeface="Bahnschrift" panose="020B0502040204020203" pitchFamily="34" charset="0"/>
                <a:cs typeface="Arial" panose="020B0604020202020204" pitchFamily="34" charset="0"/>
              </a:rPr>
              <a:t>Direktorat</a:t>
            </a:r>
            <a:r>
              <a:rPr lang="en-US" sz="1000" dirty="0">
                <a:latin typeface="Bahnschrift" panose="020B0502040204020203" pitchFamily="34" charset="0"/>
                <a:cs typeface="Arial" panose="020B0604020202020204" pitchFamily="34" charset="0"/>
              </a:rPr>
              <a:t> </a:t>
            </a:r>
            <a:r>
              <a:rPr lang="en-US" sz="1000" dirty="0" err="1">
                <a:latin typeface="Bahnschrift" panose="020B0502040204020203" pitchFamily="34" charset="0"/>
                <a:cs typeface="Arial" panose="020B0604020202020204" pitchFamily="34" charset="0"/>
              </a:rPr>
              <a:t>Jenderal</a:t>
            </a:r>
            <a:r>
              <a:rPr lang="en-US" sz="1000" dirty="0">
                <a:latin typeface="Bahnschrift" panose="020B0502040204020203" pitchFamily="34" charset="0"/>
                <a:cs typeface="Arial" panose="020B0604020202020204" pitchFamily="34" charset="0"/>
              </a:rPr>
              <a:t> </a:t>
            </a:r>
            <a:r>
              <a:rPr lang="en-US" sz="1000" dirty="0" err="1">
                <a:latin typeface="Bahnschrift" panose="020B0502040204020203" pitchFamily="34" charset="0"/>
                <a:cs typeface="Arial" panose="020B0604020202020204" pitchFamily="34" charset="0"/>
              </a:rPr>
              <a:t>Perkeretaapian</a:t>
            </a:r>
            <a:endParaRPr lang="en-US" sz="1000" dirty="0">
              <a:latin typeface="Bahnschrift" panose="020B0502040204020203" pitchFamily="34" charset="0"/>
              <a:cs typeface="Arial" panose="020B0604020202020204" pitchFamily="34" charset="0"/>
            </a:endParaRPr>
          </a:p>
        </p:txBody>
      </p:sp>
      <p:sp>
        <p:nvSpPr>
          <p:cNvPr id="23" name="object 6">
            <a:extLst>
              <a:ext uri="{FF2B5EF4-FFF2-40B4-BE49-F238E27FC236}">
                <a16:creationId xmlns:a16="http://schemas.microsoft.com/office/drawing/2014/main" id="{6382D46F-7F20-47A3-B24F-91410498EB25}"/>
              </a:ext>
            </a:extLst>
          </p:cNvPr>
          <p:cNvSpPr txBox="1"/>
          <p:nvPr/>
        </p:nvSpPr>
        <p:spPr>
          <a:xfrm>
            <a:off x="1086635" y="4345441"/>
            <a:ext cx="5559300" cy="648000"/>
          </a:xfrm>
          <a:prstGeom prst="rect">
            <a:avLst/>
          </a:prstGeom>
          <a:noFill/>
        </p:spPr>
        <p:txBody>
          <a:bodyPr wrap="square" lIns="0" tIns="7778" rIns="0" bIns="0" rtlCol="0">
            <a:noAutofit/>
          </a:bodyPr>
          <a:lstStyle/>
          <a:p>
            <a:pPr marL="32194" marR="19884" algn="just">
              <a:lnSpc>
                <a:spcPts val="1225"/>
              </a:lnSpc>
            </a:pPr>
            <a:r>
              <a:rPr lang="en-US" sz="1000" dirty="0">
                <a:latin typeface="Bahnschrift" panose="020B0502040204020203" pitchFamily="34" charset="0"/>
                <a:cs typeface="Arial" panose="020B0604020202020204" pitchFamily="34" charset="0"/>
              </a:rPr>
              <a:t>Surat </a:t>
            </a:r>
            <a:r>
              <a:rPr lang="en-US" sz="1000" dirty="0" err="1">
                <a:latin typeface="Bahnschrift" panose="020B0502040204020203" pitchFamily="34" charset="0"/>
                <a:cs typeface="Arial" panose="020B0604020202020204" pitchFamily="34" charset="0"/>
              </a:rPr>
              <a:t>Edaran</a:t>
            </a:r>
            <a:r>
              <a:rPr lang="en-US" sz="1000" dirty="0">
                <a:latin typeface="Bahnschrift" panose="020B0502040204020203" pitchFamily="34" charset="0"/>
                <a:cs typeface="Arial" panose="020B0604020202020204" pitchFamily="34" charset="0"/>
              </a:rPr>
              <a:t> </a:t>
            </a:r>
            <a:r>
              <a:rPr lang="en-US" sz="1000" dirty="0" err="1">
                <a:latin typeface="Bahnschrift" panose="020B0502040204020203" pitchFamily="34" charset="0"/>
                <a:cs typeface="Arial" panose="020B0604020202020204" pitchFamily="34" charset="0"/>
              </a:rPr>
              <a:t>Direktur</a:t>
            </a:r>
            <a:r>
              <a:rPr lang="en-US" sz="1000" dirty="0">
                <a:latin typeface="Bahnschrift" panose="020B0502040204020203" pitchFamily="34" charset="0"/>
                <a:cs typeface="Arial" panose="020B0604020202020204" pitchFamily="34" charset="0"/>
              </a:rPr>
              <a:t> </a:t>
            </a:r>
            <a:r>
              <a:rPr lang="en-US" sz="1000" dirty="0" err="1">
                <a:latin typeface="Bahnschrift" panose="020B0502040204020203" pitchFamily="34" charset="0"/>
                <a:cs typeface="Arial" panose="020B0604020202020204" pitchFamily="34" charset="0"/>
              </a:rPr>
              <a:t>Jenderal</a:t>
            </a:r>
            <a:r>
              <a:rPr lang="en-US" sz="1000" dirty="0">
                <a:latin typeface="Bahnschrift" panose="020B0502040204020203" pitchFamily="34" charset="0"/>
                <a:cs typeface="Arial" panose="020B0604020202020204" pitchFamily="34" charset="0"/>
              </a:rPr>
              <a:t> </a:t>
            </a:r>
            <a:r>
              <a:rPr lang="en-US" sz="1000" dirty="0" err="1">
                <a:latin typeface="Bahnschrift" panose="020B0502040204020203" pitchFamily="34" charset="0"/>
                <a:cs typeface="Arial" panose="020B0604020202020204" pitchFamily="34" charset="0"/>
              </a:rPr>
              <a:t>Perkeretaapian</a:t>
            </a:r>
            <a:r>
              <a:rPr lang="en-US" sz="1000" dirty="0">
                <a:latin typeface="Bahnschrift" panose="020B0502040204020203" pitchFamily="34" charset="0"/>
                <a:cs typeface="Arial" panose="020B0604020202020204" pitchFamily="34" charset="0"/>
              </a:rPr>
              <a:t> </a:t>
            </a:r>
            <a:r>
              <a:rPr lang="en-US" sz="1000" dirty="0" err="1">
                <a:latin typeface="Bahnschrift" panose="020B0502040204020203" pitchFamily="34" charset="0"/>
                <a:cs typeface="Arial" panose="020B0604020202020204" pitchFamily="34" charset="0"/>
              </a:rPr>
              <a:t>Nomor</a:t>
            </a:r>
            <a:r>
              <a:rPr lang="en-US" sz="1000" dirty="0">
                <a:latin typeface="Bahnschrift" panose="020B0502040204020203" pitchFamily="34" charset="0"/>
                <a:cs typeface="Arial" panose="020B0604020202020204" pitchFamily="34" charset="0"/>
              </a:rPr>
              <a:t>: UM.006/A.589/DJKA/X/19 </a:t>
            </a:r>
            <a:r>
              <a:rPr lang="en-US" sz="1000" dirty="0" err="1">
                <a:latin typeface="Bahnschrift" panose="020B0502040204020203" pitchFamily="34" charset="0"/>
                <a:cs typeface="Arial" panose="020B0604020202020204" pitchFamily="34" charset="0"/>
              </a:rPr>
              <a:t>tentang</a:t>
            </a:r>
            <a:r>
              <a:rPr lang="en-US" sz="1000" dirty="0">
                <a:latin typeface="Bahnschrift" panose="020B0502040204020203" pitchFamily="34" charset="0"/>
                <a:cs typeface="Arial" panose="020B0604020202020204" pitchFamily="34" charset="0"/>
              </a:rPr>
              <a:t> Tata Cara  </a:t>
            </a:r>
            <a:r>
              <a:rPr lang="en-US" sz="1000" dirty="0" err="1">
                <a:latin typeface="Bahnschrift" panose="020B0502040204020203" pitchFamily="34" charset="0"/>
                <a:cs typeface="Arial" panose="020B0604020202020204" pitchFamily="34" charset="0"/>
              </a:rPr>
              <a:t>Pengusulan</a:t>
            </a:r>
            <a:r>
              <a:rPr lang="en-US" sz="1000" dirty="0">
                <a:latin typeface="Bahnschrift" panose="020B0502040204020203" pitchFamily="34" charset="0"/>
                <a:cs typeface="Arial" panose="020B0604020202020204" pitchFamily="34" charset="0"/>
              </a:rPr>
              <a:t> </a:t>
            </a:r>
            <a:r>
              <a:rPr lang="en-US" sz="1000" dirty="0" err="1">
                <a:latin typeface="Bahnschrift" panose="020B0502040204020203" pitchFamily="34" charset="0"/>
                <a:cs typeface="Arial" panose="020B0604020202020204" pitchFamily="34" charset="0"/>
              </a:rPr>
              <a:t>Kegiatan</a:t>
            </a:r>
            <a:r>
              <a:rPr lang="en-US" sz="1000" dirty="0">
                <a:latin typeface="Bahnschrift" panose="020B0502040204020203" pitchFamily="34" charset="0"/>
                <a:cs typeface="Arial" panose="020B0604020202020204" pitchFamily="34" charset="0"/>
              </a:rPr>
              <a:t> </a:t>
            </a:r>
            <a:r>
              <a:rPr lang="en-US" sz="1000" dirty="0" err="1">
                <a:latin typeface="Bahnschrift" panose="020B0502040204020203" pitchFamily="34" charset="0"/>
                <a:cs typeface="Arial" panose="020B0604020202020204" pitchFamily="34" charset="0"/>
              </a:rPr>
              <a:t>Swakelola</a:t>
            </a:r>
            <a:r>
              <a:rPr lang="en-US" sz="1000" dirty="0">
                <a:latin typeface="Bahnschrift" panose="020B0502040204020203" pitchFamily="34" charset="0"/>
                <a:cs typeface="Arial" panose="020B0604020202020204" pitchFamily="34" charset="0"/>
              </a:rPr>
              <a:t>  </a:t>
            </a:r>
            <a:r>
              <a:rPr lang="en-US" sz="1000" dirty="0" err="1">
                <a:latin typeface="Bahnschrift" panose="020B0502040204020203" pitchFamily="34" charset="0"/>
                <a:cs typeface="Arial" panose="020B0604020202020204" pitchFamily="34" charset="0"/>
              </a:rPr>
              <a:t>pada</a:t>
            </a:r>
            <a:r>
              <a:rPr lang="en-US" sz="1000" dirty="0">
                <a:latin typeface="Bahnschrift" panose="020B0502040204020203" pitchFamily="34" charset="0"/>
                <a:cs typeface="Arial" panose="020B0604020202020204" pitchFamily="34" charset="0"/>
              </a:rPr>
              <a:t> Program </a:t>
            </a:r>
            <a:r>
              <a:rPr lang="en-US" sz="1000" dirty="0" err="1">
                <a:latin typeface="Bahnschrift" panose="020B0502040204020203" pitchFamily="34" charset="0"/>
                <a:cs typeface="Arial" panose="020B0604020202020204" pitchFamily="34" charset="0"/>
              </a:rPr>
              <a:t>Pengelolaan</a:t>
            </a:r>
            <a:r>
              <a:rPr lang="en-US" sz="1000" dirty="0">
                <a:latin typeface="Bahnschrift" panose="020B0502040204020203" pitchFamily="34" charset="0"/>
                <a:cs typeface="Arial" panose="020B0604020202020204" pitchFamily="34" charset="0"/>
              </a:rPr>
              <a:t> </a:t>
            </a:r>
            <a:r>
              <a:rPr lang="en-US" sz="1000" dirty="0" err="1">
                <a:latin typeface="Bahnschrift" panose="020B0502040204020203" pitchFamily="34" charset="0"/>
                <a:cs typeface="Arial" panose="020B0604020202020204" pitchFamily="34" charset="0"/>
              </a:rPr>
              <a:t>dan</a:t>
            </a:r>
            <a:r>
              <a:rPr lang="en-US" sz="1000" dirty="0">
                <a:latin typeface="Bahnschrift" panose="020B0502040204020203" pitchFamily="34" charset="0"/>
                <a:cs typeface="Arial" panose="020B0604020202020204" pitchFamily="34" charset="0"/>
              </a:rPr>
              <a:t> </a:t>
            </a:r>
            <a:r>
              <a:rPr lang="en-US" sz="1000" dirty="0" err="1">
                <a:latin typeface="Bahnschrift" panose="020B0502040204020203" pitchFamily="34" charset="0"/>
                <a:cs typeface="Arial" panose="020B0604020202020204" pitchFamily="34" charset="0"/>
              </a:rPr>
              <a:t>Penyelenggaraan</a:t>
            </a:r>
            <a:r>
              <a:rPr lang="en-US" sz="1000" dirty="0">
                <a:latin typeface="Bahnschrift" panose="020B0502040204020203" pitchFamily="34" charset="0"/>
                <a:cs typeface="Arial" panose="020B0604020202020204" pitchFamily="34" charset="0"/>
              </a:rPr>
              <a:t> </a:t>
            </a:r>
            <a:r>
              <a:rPr lang="en-US" sz="1000" dirty="0" err="1">
                <a:latin typeface="Bahnschrift" panose="020B0502040204020203" pitchFamily="34" charset="0"/>
                <a:cs typeface="Arial" panose="020B0604020202020204" pitchFamily="34" charset="0"/>
              </a:rPr>
              <a:t>Transportasi</a:t>
            </a:r>
            <a:r>
              <a:rPr lang="en-US" sz="1000" dirty="0">
                <a:latin typeface="Bahnschrift" panose="020B0502040204020203" pitchFamily="34" charset="0"/>
                <a:cs typeface="Arial" panose="020B0604020202020204" pitchFamily="34" charset="0"/>
              </a:rPr>
              <a:t> </a:t>
            </a:r>
            <a:r>
              <a:rPr lang="en-US" sz="1000" dirty="0" err="1">
                <a:latin typeface="Bahnschrift" panose="020B0502040204020203" pitchFamily="34" charset="0"/>
                <a:cs typeface="Arial" panose="020B0604020202020204" pitchFamily="34" charset="0"/>
              </a:rPr>
              <a:t>Perkeretaapian</a:t>
            </a:r>
            <a:endParaRPr lang="en-US" sz="1000" dirty="0">
              <a:latin typeface="Bahnschrift" panose="020B0502040204020203" pitchFamily="34" charset="0"/>
              <a:cs typeface="Arial" panose="020B0604020202020204" pitchFamily="34" charset="0"/>
            </a:endParaRPr>
          </a:p>
        </p:txBody>
      </p:sp>
      <p:sp>
        <p:nvSpPr>
          <p:cNvPr id="24" name="object 6">
            <a:extLst>
              <a:ext uri="{FF2B5EF4-FFF2-40B4-BE49-F238E27FC236}">
                <a16:creationId xmlns:a16="http://schemas.microsoft.com/office/drawing/2014/main" id="{31E5C047-BD38-40F6-99FA-1F3D3397706B}"/>
              </a:ext>
            </a:extLst>
          </p:cNvPr>
          <p:cNvSpPr txBox="1"/>
          <p:nvPr/>
        </p:nvSpPr>
        <p:spPr>
          <a:xfrm>
            <a:off x="1086635" y="2421067"/>
            <a:ext cx="5559300" cy="396000"/>
          </a:xfrm>
          <a:prstGeom prst="rect">
            <a:avLst/>
          </a:prstGeom>
          <a:noFill/>
        </p:spPr>
        <p:txBody>
          <a:bodyPr wrap="square" lIns="0" tIns="7778" rIns="0" bIns="0" rtlCol="0">
            <a:noAutofit/>
          </a:bodyPr>
          <a:lstStyle/>
          <a:p>
            <a:pPr algn="just">
              <a:lnSpc>
                <a:spcPts val="1225"/>
              </a:lnSpc>
            </a:pPr>
            <a:r>
              <a:rPr lang="en-US" sz="1000" spc="-4" dirty="0" err="1">
                <a:latin typeface="Bahnschrift" panose="020B0502040204020203" pitchFamily="34" charset="0"/>
                <a:cs typeface="Arial" panose="020B0604020202020204" pitchFamily="34" charset="0"/>
              </a:rPr>
              <a:t>Peraturan</a:t>
            </a:r>
            <a:r>
              <a:rPr lang="en-US" sz="1000" spc="-4" dirty="0">
                <a:latin typeface="Bahnschrift" panose="020B0502040204020203" pitchFamily="34" charset="0"/>
                <a:cs typeface="Arial" panose="020B0604020202020204" pitchFamily="34" charset="0"/>
              </a:rPr>
              <a:t>  </a:t>
            </a:r>
            <a:r>
              <a:rPr lang="en-US" sz="1000" spc="-4" dirty="0" err="1">
                <a:latin typeface="Bahnschrift" panose="020B0502040204020203" pitchFamily="34" charset="0"/>
                <a:cs typeface="Arial" panose="020B0604020202020204" pitchFamily="34" charset="0"/>
              </a:rPr>
              <a:t>Menteri</a:t>
            </a:r>
            <a:r>
              <a:rPr lang="en-US" sz="1000" spc="-4" dirty="0">
                <a:latin typeface="Bahnschrift" panose="020B0502040204020203" pitchFamily="34" charset="0"/>
                <a:cs typeface="Arial" panose="020B0604020202020204" pitchFamily="34" charset="0"/>
              </a:rPr>
              <a:t>  </a:t>
            </a:r>
            <a:r>
              <a:rPr lang="en-US" sz="1000" spc="-4" dirty="0" err="1">
                <a:latin typeface="Bahnschrift" panose="020B0502040204020203" pitchFamily="34" charset="0"/>
                <a:cs typeface="Arial" panose="020B0604020202020204" pitchFamily="34" charset="0"/>
              </a:rPr>
              <a:t>Perhubungan</a:t>
            </a:r>
            <a:r>
              <a:rPr lang="en-US" sz="1000" spc="-4" dirty="0">
                <a:latin typeface="Bahnschrift" panose="020B0502040204020203" pitchFamily="34" charset="0"/>
                <a:cs typeface="Arial" panose="020B0604020202020204" pitchFamily="34" charset="0"/>
              </a:rPr>
              <a:t> No.80 </a:t>
            </a:r>
            <a:r>
              <a:rPr lang="en-US" sz="1000" spc="-4" dirty="0" err="1">
                <a:latin typeface="Bahnschrift" panose="020B0502040204020203" pitchFamily="34" charset="0"/>
                <a:cs typeface="Arial" panose="020B0604020202020204" pitchFamily="34" charset="0"/>
              </a:rPr>
              <a:t>tahun</a:t>
            </a:r>
            <a:r>
              <a:rPr lang="en-US" sz="1000" spc="-4" dirty="0">
                <a:latin typeface="Bahnschrift" panose="020B0502040204020203" pitchFamily="34" charset="0"/>
                <a:cs typeface="Arial" panose="020B0604020202020204" pitchFamily="34" charset="0"/>
              </a:rPr>
              <a:t> 2020 </a:t>
            </a:r>
            <a:r>
              <a:rPr lang="en-US" sz="1000" spc="-4" dirty="0" err="1">
                <a:latin typeface="Bahnschrift" panose="020B0502040204020203" pitchFamily="34" charset="0"/>
                <a:cs typeface="Arial" panose="020B0604020202020204" pitchFamily="34" charset="0"/>
              </a:rPr>
              <a:t>tentang</a:t>
            </a:r>
            <a:r>
              <a:rPr lang="en-US" sz="1000" dirty="0">
                <a:latin typeface="Bahnschrift" panose="020B0502040204020203" pitchFamily="34" charset="0"/>
                <a:cs typeface="Arial" panose="020B0604020202020204" pitchFamily="34" charset="0"/>
              </a:rPr>
              <a:t> </a:t>
            </a:r>
            <a:r>
              <a:rPr lang="en-US" sz="1000" spc="-14" dirty="0" err="1">
                <a:latin typeface="Bahnschrift" panose="020B0502040204020203" pitchFamily="34" charset="0"/>
                <a:cs typeface="Arial" panose="020B0604020202020204" pitchFamily="34" charset="0"/>
              </a:rPr>
              <a:t>Rencana</a:t>
            </a:r>
            <a:r>
              <a:rPr lang="en-US" sz="1000" spc="-14" dirty="0">
                <a:latin typeface="Bahnschrift" panose="020B0502040204020203" pitchFamily="34" charset="0"/>
                <a:cs typeface="Arial" panose="020B0604020202020204" pitchFamily="34" charset="0"/>
              </a:rPr>
              <a:t> </a:t>
            </a:r>
            <a:r>
              <a:rPr lang="en-US" sz="1000" spc="-14" dirty="0" err="1">
                <a:latin typeface="Bahnschrift" panose="020B0502040204020203" pitchFamily="34" charset="0"/>
                <a:cs typeface="Arial" panose="020B0604020202020204" pitchFamily="34" charset="0"/>
              </a:rPr>
              <a:t>Strategis</a:t>
            </a:r>
            <a:r>
              <a:rPr lang="en-US" sz="1000" spc="-14" dirty="0">
                <a:latin typeface="Bahnschrift" panose="020B0502040204020203" pitchFamily="34" charset="0"/>
                <a:cs typeface="Arial" panose="020B0604020202020204" pitchFamily="34" charset="0"/>
              </a:rPr>
              <a:t> </a:t>
            </a:r>
            <a:r>
              <a:rPr lang="en-US" sz="1000" spc="-14" dirty="0" err="1">
                <a:latin typeface="Bahnschrift" panose="020B0502040204020203" pitchFamily="34" charset="0"/>
                <a:cs typeface="Arial" panose="020B0604020202020204" pitchFamily="34" charset="0"/>
              </a:rPr>
              <a:t>Kementerian</a:t>
            </a:r>
            <a:r>
              <a:rPr lang="en-US" sz="1000" spc="-14" dirty="0">
                <a:latin typeface="Bahnschrift" panose="020B0502040204020203" pitchFamily="34" charset="0"/>
                <a:cs typeface="Arial" panose="020B0604020202020204" pitchFamily="34" charset="0"/>
              </a:rPr>
              <a:t> </a:t>
            </a:r>
            <a:r>
              <a:rPr lang="en-US" sz="1000" spc="-14" dirty="0" err="1">
                <a:latin typeface="Bahnschrift" panose="020B0502040204020203" pitchFamily="34" charset="0"/>
                <a:cs typeface="Arial" panose="020B0604020202020204" pitchFamily="34" charset="0"/>
              </a:rPr>
              <a:t>Perhubungan</a:t>
            </a:r>
            <a:r>
              <a:rPr lang="en-US" sz="1000" spc="-14" dirty="0">
                <a:latin typeface="Bahnschrift" panose="020B0502040204020203" pitchFamily="34" charset="0"/>
                <a:cs typeface="Arial" panose="020B0604020202020204" pitchFamily="34" charset="0"/>
              </a:rPr>
              <a:t> </a:t>
            </a:r>
            <a:r>
              <a:rPr lang="en-US" sz="1000" spc="-14" dirty="0" err="1">
                <a:latin typeface="Bahnschrift" panose="020B0502040204020203" pitchFamily="34" charset="0"/>
                <a:cs typeface="Arial" panose="020B0604020202020204" pitchFamily="34" charset="0"/>
              </a:rPr>
              <a:t>tahun</a:t>
            </a:r>
            <a:r>
              <a:rPr lang="en-US" sz="1000" spc="-14" dirty="0">
                <a:latin typeface="Bahnschrift" panose="020B0502040204020203" pitchFamily="34" charset="0"/>
                <a:cs typeface="Arial" panose="020B0604020202020204" pitchFamily="34" charset="0"/>
              </a:rPr>
              <a:t> 2020-2024</a:t>
            </a:r>
            <a:endParaRPr lang="en-US" sz="1000" dirty="0">
              <a:latin typeface="Bahnschrift" panose="020B0502040204020203" pitchFamily="34" charset="0"/>
              <a:cs typeface="Arial" panose="020B0604020202020204" pitchFamily="34" charset="0"/>
            </a:endParaRPr>
          </a:p>
        </p:txBody>
      </p:sp>
      <p:sp>
        <p:nvSpPr>
          <p:cNvPr id="25" name="Rectangle 24">
            <a:extLst>
              <a:ext uri="{FF2B5EF4-FFF2-40B4-BE49-F238E27FC236}">
                <a16:creationId xmlns:a16="http://schemas.microsoft.com/office/drawing/2014/main" id="{10380390-917B-47EA-9AF3-AA70CA3F91BA}"/>
              </a:ext>
            </a:extLst>
          </p:cNvPr>
          <p:cNvSpPr/>
          <p:nvPr/>
        </p:nvSpPr>
        <p:spPr>
          <a:xfrm>
            <a:off x="672709" y="1639430"/>
            <a:ext cx="6401618" cy="612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26" name="Google Shape;47;p7">
            <a:extLst>
              <a:ext uri="{FF2B5EF4-FFF2-40B4-BE49-F238E27FC236}">
                <a16:creationId xmlns:a16="http://schemas.microsoft.com/office/drawing/2014/main" id="{1B95DFBA-B269-447A-AF1D-BDDE6C47DD40}"/>
              </a:ext>
            </a:extLst>
          </p:cNvPr>
          <p:cNvSpPr/>
          <p:nvPr/>
        </p:nvSpPr>
        <p:spPr>
          <a:xfrm rot="10800000" flipH="1">
            <a:off x="472567" y="1542541"/>
            <a:ext cx="540000" cy="540000"/>
          </a:xfrm>
          <a:prstGeom prst="rtTriangle">
            <a:avLst/>
          </a:prstGeom>
          <a:gradFill>
            <a:gsLst>
              <a:gs pos="0">
                <a:srgbClr val="282828"/>
              </a:gs>
              <a:gs pos="3000">
                <a:srgbClr val="282828"/>
              </a:gs>
              <a:gs pos="100000">
                <a:srgbClr val="4A4A4A"/>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dirty="0"/>
          </a:p>
        </p:txBody>
      </p:sp>
      <p:sp>
        <p:nvSpPr>
          <p:cNvPr id="27" name="object 6">
            <a:extLst>
              <a:ext uri="{FF2B5EF4-FFF2-40B4-BE49-F238E27FC236}">
                <a16:creationId xmlns:a16="http://schemas.microsoft.com/office/drawing/2014/main" id="{0F3AF9E2-77AB-49BE-B5F3-2C5CD8A461AD}"/>
              </a:ext>
            </a:extLst>
          </p:cNvPr>
          <p:cNvSpPr txBox="1"/>
          <p:nvPr/>
        </p:nvSpPr>
        <p:spPr>
          <a:xfrm>
            <a:off x="1086635" y="1698243"/>
            <a:ext cx="5559300" cy="396000"/>
          </a:xfrm>
          <a:prstGeom prst="rect">
            <a:avLst/>
          </a:prstGeom>
          <a:noFill/>
        </p:spPr>
        <p:txBody>
          <a:bodyPr wrap="square" lIns="0" tIns="7778" rIns="0" bIns="0" rtlCol="0">
            <a:noAutofit/>
          </a:bodyPr>
          <a:lstStyle/>
          <a:p>
            <a:pPr algn="just">
              <a:lnSpc>
                <a:spcPts val="1225"/>
              </a:lnSpc>
            </a:pPr>
            <a:r>
              <a:rPr lang="en-US" sz="1000" spc="-4" dirty="0" err="1">
                <a:latin typeface="Bahnschrift" panose="020B0502040204020203" pitchFamily="34" charset="0"/>
                <a:cs typeface="Arial" panose="020B0604020202020204" pitchFamily="34" charset="0"/>
              </a:rPr>
              <a:t>Peraturan</a:t>
            </a:r>
            <a:r>
              <a:rPr lang="id-ID" sz="1000" spc="-4" dirty="0">
                <a:latin typeface="Bahnschrift" panose="020B0502040204020203" pitchFamily="34" charset="0"/>
                <a:cs typeface="Arial" panose="020B0604020202020204" pitchFamily="34" charset="0"/>
              </a:rPr>
              <a:t> </a:t>
            </a:r>
            <a:r>
              <a:rPr lang="en-US" sz="1000" spc="-4" dirty="0" err="1">
                <a:latin typeface="Bahnschrift" panose="020B0502040204020203" pitchFamily="34" charset="0"/>
                <a:cs typeface="Arial" panose="020B0604020202020204" pitchFamily="34" charset="0"/>
              </a:rPr>
              <a:t>Perencanaan</a:t>
            </a:r>
            <a:r>
              <a:rPr lang="id-ID" sz="1000" spc="-4" dirty="0">
                <a:latin typeface="Bahnschrift" panose="020B0502040204020203" pitchFamily="34" charset="0"/>
                <a:cs typeface="Arial" panose="020B0604020202020204" pitchFamily="34" charset="0"/>
              </a:rPr>
              <a:t> </a:t>
            </a:r>
            <a:r>
              <a:rPr lang="en-US" sz="1000" spc="-4" dirty="0">
                <a:latin typeface="Bahnschrift" panose="020B0502040204020203" pitchFamily="34" charset="0"/>
                <a:cs typeface="Arial" panose="020B0604020202020204" pitchFamily="34" charset="0"/>
              </a:rPr>
              <a:t>Pembangunan Nasional/ </a:t>
            </a:r>
            <a:r>
              <a:rPr lang="en-US" sz="1000" spc="-4" dirty="0" err="1">
                <a:latin typeface="Bahnschrift" panose="020B0502040204020203" pitchFamily="34" charset="0"/>
                <a:cs typeface="Arial" panose="020B0604020202020204" pitchFamily="34" charset="0"/>
              </a:rPr>
              <a:t>Kepala</a:t>
            </a:r>
            <a:r>
              <a:rPr lang="en-US" sz="1000" spc="-4" dirty="0">
                <a:latin typeface="Bahnschrift" panose="020B0502040204020203" pitchFamily="34" charset="0"/>
                <a:cs typeface="Arial" panose="020B0604020202020204" pitchFamily="34" charset="0"/>
              </a:rPr>
              <a:t> Badan </a:t>
            </a:r>
            <a:r>
              <a:rPr lang="en-US" sz="1000" spc="-4" dirty="0" err="1">
                <a:latin typeface="Bahnschrift" panose="020B0502040204020203" pitchFamily="34" charset="0"/>
                <a:cs typeface="Arial" panose="020B0604020202020204" pitchFamily="34" charset="0"/>
              </a:rPr>
              <a:t>Perencanaan</a:t>
            </a:r>
            <a:r>
              <a:rPr lang="en-US" sz="1000" spc="-4" dirty="0">
                <a:latin typeface="Bahnschrift" panose="020B0502040204020203" pitchFamily="34" charset="0"/>
                <a:cs typeface="Arial" panose="020B0604020202020204" pitchFamily="34" charset="0"/>
              </a:rPr>
              <a:t> Pembangunan </a:t>
            </a:r>
            <a:r>
              <a:rPr lang="en-US" sz="1000" spc="-4" dirty="0" err="1">
                <a:latin typeface="Bahnschrift" panose="020B0502040204020203" pitchFamily="34" charset="0"/>
                <a:cs typeface="Arial" panose="020B0604020202020204" pitchFamily="34" charset="0"/>
              </a:rPr>
              <a:t>Nasioanl</a:t>
            </a:r>
            <a:r>
              <a:rPr lang="en-US" sz="1000" spc="-4" dirty="0">
                <a:latin typeface="Bahnschrift" panose="020B0502040204020203" pitchFamily="34" charset="0"/>
                <a:cs typeface="Arial" panose="020B0604020202020204" pitchFamily="34" charset="0"/>
              </a:rPr>
              <a:t> No.5 </a:t>
            </a:r>
            <a:r>
              <a:rPr lang="en-US" sz="1000" spc="-4" dirty="0" err="1">
                <a:latin typeface="Bahnschrift" panose="020B0502040204020203" pitchFamily="34" charset="0"/>
                <a:cs typeface="Arial" panose="020B0604020202020204" pitchFamily="34" charset="0"/>
              </a:rPr>
              <a:t>tahun</a:t>
            </a:r>
            <a:r>
              <a:rPr lang="en-US" sz="1000" spc="-4" dirty="0">
                <a:latin typeface="Bahnschrift" panose="020B0502040204020203" pitchFamily="34" charset="0"/>
                <a:cs typeface="Arial" panose="020B0604020202020204" pitchFamily="34" charset="0"/>
              </a:rPr>
              <a:t> 2019 </a:t>
            </a:r>
            <a:r>
              <a:rPr lang="en-US" sz="1000" spc="-4" dirty="0" err="1">
                <a:latin typeface="Bahnschrift" panose="020B0502040204020203" pitchFamily="34" charset="0"/>
                <a:cs typeface="Arial" panose="020B0604020202020204" pitchFamily="34" charset="0"/>
              </a:rPr>
              <a:t>tentang</a:t>
            </a:r>
            <a:r>
              <a:rPr lang="en-US" sz="1000" dirty="0">
                <a:latin typeface="Bahnschrift" panose="020B0502040204020203" pitchFamily="34" charset="0"/>
                <a:cs typeface="Arial" panose="020B0604020202020204" pitchFamily="34" charset="0"/>
              </a:rPr>
              <a:t> </a:t>
            </a:r>
            <a:r>
              <a:rPr lang="en-US" sz="1000" spc="-14" dirty="0">
                <a:latin typeface="Bahnschrift" panose="020B0502040204020203" pitchFamily="34" charset="0"/>
                <a:cs typeface="Arial" panose="020B0604020202020204" pitchFamily="34" charset="0"/>
              </a:rPr>
              <a:t>Tata Cara </a:t>
            </a:r>
            <a:r>
              <a:rPr lang="en-US" sz="1000" spc="-14" dirty="0" err="1">
                <a:latin typeface="Bahnschrift" panose="020B0502040204020203" pitchFamily="34" charset="0"/>
                <a:cs typeface="Arial" panose="020B0604020202020204" pitchFamily="34" charset="0"/>
              </a:rPr>
              <a:t>Penyusunan</a:t>
            </a:r>
            <a:r>
              <a:rPr lang="en-US" sz="1000" spc="-14" dirty="0">
                <a:latin typeface="Bahnschrift" panose="020B0502040204020203" pitchFamily="34" charset="0"/>
                <a:cs typeface="Arial" panose="020B0604020202020204" pitchFamily="34" charset="0"/>
              </a:rPr>
              <a:t> </a:t>
            </a:r>
            <a:r>
              <a:rPr lang="en-US" sz="1000" spc="-14" dirty="0" err="1">
                <a:latin typeface="Bahnschrift" panose="020B0502040204020203" pitchFamily="34" charset="0"/>
                <a:cs typeface="Arial" panose="020B0604020202020204" pitchFamily="34" charset="0"/>
              </a:rPr>
              <a:t>Rencana</a:t>
            </a:r>
            <a:r>
              <a:rPr lang="en-US" sz="1000" spc="-14" dirty="0">
                <a:latin typeface="Bahnschrift" panose="020B0502040204020203" pitchFamily="34" charset="0"/>
                <a:cs typeface="Arial" panose="020B0604020202020204" pitchFamily="34" charset="0"/>
              </a:rPr>
              <a:t> </a:t>
            </a:r>
            <a:r>
              <a:rPr lang="en-US" sz="1000" spc="-14" dirty="0" err="1">
                <a:latin typeface="Bahnschrift" panose="020B0502040204020203" pitchFamily="34" charset="0"/>
                <a:cs typeface="Arial" panose="020B0604020202020204" pitchFamily="34" charset="0"/>
              </a:rPr>
              <a:t>Strategis</a:t>
            </a:r>
            <a:r>
              <a:rPr lang="en-US" sz="1000" spc="-14" dirty="0">
                <a:latin typeface="Bahnschrift" panose="020B0502040204020203" pitchFamily="34" charset="0"/>
                <a:cs typeface="Arial" panose="020B0604020202020204" pitchFamily="34" charset="0"/>
              </a:rPr>
              <a:t> Kementerian/Lembaga </a:t>
            </a:r>
            <a:r>
              <a:rPr lang="en-US" sz="1000" spc="-14" dirty="0" err="1">
                <a:latin typeface="Bahnschrift" panose="020B0502040204020203" pitchFamily="34" charset="0"/>
                <a:cs typeface="Arial" panose="020B0604020202020204" pitchFamily="34" charset="0"/>
              </a:rPr>
              <a:t>Tahun</a:t>
            </a:r>
            <a:r>
              <a:rPr lang="en-US" sz="1000" spc="-14" dirty="0">
                <a:latin typeface="Bahnschrift" panose="020B0502040204020203" pitchFamily="34" charset="0"/>
                <a:cs typeface="Arial" panose="020B0604020202020204" pitchFamily="34" charset="0"/>
              </a:rPr>
              <a:t> 2020-2024</a:t>
            </a:r>
            <a:endParaRPr lang="en-US" sz="1000" dirty="0">
              <a:latin typeface="Bahnschrift" panose="020B0502040204020203" pitchFamily="34" charset="0"/>
              <a:cs typeface="Arial" panose="020B0604020202020204" pitchFamily="34" charset="0"/>
            </a:endParaRPr>
          </a:p>
        </p:txBody>
      </p:sp>
    </p:spTree>
    <p:extLst>
      <p:ext uri="{BB962C8B-B14F-4D97-AF65-F5344CB8AC3E}">
        <p14:creationId xmlns:p14="http://schemas.microsoft.com/office/powerpoint/2010/main" val="306956479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496" y="466757"/>
            <a:ext cx="7392704" cy="344032"/>
          </a:xfrm>
        </p:spPr>
        <p:txBody>
          <a:bodyPr>
            <a:noAutofit/>
          </a:bodyPr>
          <a:lstStyle/>
          <a:p>
            <a:r>
              <a:rPr lang="en-US" dirty="0" err="1">
                <a:sym typeface="+mn-ea"/>
              </a:rPr>
              <a:t>Lanjutan</a:t>
            </a:r>
            <a:r>
              <a:rPr lang="id-ID" dirty="0">
                <a:sym typeface="+mn-ea"/>
              </a:rPr>
              <a:t>...</a:t>
            </a:r>
            <a:r>
              <a:rPr lang="en-US" dirty="0">
                <a:sym typeface="+mn-ea"/>
              </a:rPr>
              <a:t> (HUBUNGAN</a:t>
            </a:r>
            <a:r>
              <a:rPr lang="id-ID" dirty="0">
                <a:sym typeface="+mn-ea"/>
              </a:rPr>
              <a:t> </a:t>
            </a:r>
            <a:r>
              <a:rPr lang="en-US" dirty="0">
                <a:sym typeface="+mn-ea"/>
              </a:rPr>
              <a:t>DOK</a:t>
            </a:r>
            <a:r>
              <a:rPr lang="id-ID" dirty="0">
                <a:sym typeface="+mn-ea"/>
              </a:rPr>
              <a:t>. </a:t>
            </a:r>
            <a:r>
              <a:rPr lang="en-US" dirty="0">
                <a:sym typeface="+mn-ea"/>
              </a:rPr>
              <a:t>PERENCANAAN </a:t>
            </a:r>
            <a:r>
              <a:rPr lang="id-ID" dirty="0">
                <a:sym typeface="+mn-ea"/>
              </a:rPr>
              <a:t>&amp;</a:t>
            </a:r>
            <a:r>
              <a:rPr lang="en-US" dirty="0">
                <a:sym typeface="+mn-ea"/>
              </a:rPr>
              <a:t> PENGANGGARAN)</a:t>
            </a:r>
            <a:endParaRPr lang="en-US" dirty="0"/>
          </a:p>
        </p:txBody>
      </p:sp>
      <p:sp>
        <p:nvSpPr>
          <p:cNvPr id="9" name="TextBox 8"/>
          <p:cNvSpPr txBox="1"/>
          <p:nvPr/>
        </p:nvSpPr>
        <p:spPr>
          <a:xfrm>
            <a:off x="273016" y="4136040"/>
            <a:ext cx="4104000" cy="253843"/>
          </a:xfrm>
          <a:prstGeom prst="rect">
            <a:avLst/>
          </a:prstGeom>
          <a:noFill/>
        </p:spPr>
        <p:txBody>
          <a:bodyPr wrap="square" lIns="91365" tIns="45684" rIns="91365" bIns="45684" rtlCol="0">
            <a:spAutoFit/>
          </a:bodyPr>
          <a:lstStyle/>
          <a:p>
            <a:r>
              <a:rPr lang="en-US" sz="1050" b="1" dirty="0" err="1">
                <a:solidFill>
                  <a:schemeClr val="bg2">
                    <a:lumMod val="25000"/>
                  </a:schemeClr>
                </a:solidFill>
                <a:latin typeface="Arial" panose="020B0604020202020204" pitchFamily="34" charset="0"/>
                <a:cs typeface="Arial" panose="020B0604020202020204" pitchFamily="34" charset="0"/>
              </a:rPr>
              <a:t>Sumber</a:t>
            </a:r>
            <a:r>
              <a:rPr lang="en-US" sz="1050" b="1" dirty="0">
                <a:solidFill>
                  <a:schemeClr val="bg2">
                    <a:lumMod val="25000"/>
                  </a:schemeClr>
                </a:solidFill>
                <a:latin typeface="Arial" panose="020B0604020202020204" pitchFamily="34" charset="0"/>
                <a:cs typeface="Arial" panose="020B0604020202020204" pitchFamily="34" charset="0"/>
              </a:rPr>
              <a:t> : </a:t>
            </a:r>
            <a:r>
              <a:rPr lang="id-ID" sz="1050" b="1" dirty="0">
                <a:solidFill>
                  <a:schemeClr val="bg2">
                    <a:lumMod val="25000"/>
                  </a:schemeClr>
                </a:solidFill>
                <a:latin typeface="Arial" panose="020B0604020202020204" pitchFamily="34" charset="0"/>
                <a:cs typeface="Arial" panose="020B0604020202020204" pitchFamily="34" charset="0"/>
              </a:rPr>
              <a:t>Kepmenhub </a:t>
            </a:r>
            <a:r>
              <a:rPr lang="en-US" sz="1050" b="1" dirty="0">
                <a:solidFill>
                  <a:schemeClr val="bg2">
                    <a:lumMod val="25000"/>
                  </a:schemeClr>
                </a:solidFill>
                <a:latin typeface="Arial" panose="020B0604020202020204" pitchFamily="34" charset="0"/>
                <a:cs typeface="Arial" panose="020B0604020202020204" pitchFamily="34" charset="0"/>
              </a:rPr>
              <a:t>No. KM 186/2020</a:t>
            </a:r>
          </a:p>
        </p:txBody>
      </p:sp>
      <p:graphicFrame>
        <p:nvGraphicFramePr>
          <p:cNvPr id="10" name="Diagram 9"/>
          <p:cNvGraphicFramePr/>
          <p:nvPr>
            <p:extLst>
              <p:ext uri="{D42A27DB-BD31-4B8C-83A1-F6EECF244321}">
                <p14:modId xmlns:p14="http://schemas.microsoft.com/office/powerpoint/2010/main" val="864254895"/>
              </p:ext>
            </p:extLst>
          </p:nvPr>
        </p:nvGraphicFramePr>
        <p:xfrm>
          <a:off x="683837" y="983897"/>
          <a:ext cx="6192000" cy="1116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Rounded Rectangle 10"/>
          <p:cNvSpPr/>
          <p:nvPr/>
        </p:nvSpPr>
        <p:spPr>
          <a:xfrm>
            <a:off x="350492" y="2222205"/>
            <a:ext cx="6845908" cy="16920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2" name="TextBox 11"/>
          <p:cNvSpPr txBox="1"/>
          <p:nvPr/>
        </p:nvSpPr>
        <p:spPr>
          <a:xfrm>
            <a:off x="443446" y="2261373"/>
            <a:ext cx="6660000" cy="1569660"/>
          </a:xfrm>
          <a:prstGeom prst="rect">
            <a:avLst/>
          </a:prstGeom>
          <a:noFill/>
        </p:spPr>
        <p:txBody>
          <a:bodyPr wrap="square" rtlCol="0">
            <a:spAutoFit/>
          </a:bodyPr>
          <a:lstStyle/>
          <a:p>
            <a:pPr algn="just"/>
            <a:r>
              <a:rPr lang="en-US" sz="1200" dirty="0" err="1">
                <a:latin typeface="Bahnschrift" panose="020B0502040204020203" pitchFamily="34" charset="0"/>
              </a:rPr>
              <a:t>Pemerintah</a:t>
            </a:r>
            <a:r>
              <a:rPr lang="en-US" sz="1200" dirty="0">
                <a:latin typeface="Bahnschrift" panose="020B0502040204020203" pitchFamily="34" charset="0"/>
              </a:rPr>
              <a:t> </a:t>
            </a:r>
            <a:r>
              <a:rPr lang="en-US" sz="1200" dirty="0" err="1">
                <a:latin typeface="Bahnschrift" panose="020B0502040204020203" pitchFamily="34" charset="0"/>
              </a:rPr>
              <a:t>menentukan</a:t>
            </a:r>
            <a:r>
              <a:rPr lang="en-US" sz="1200" dirty="0">
                <a:latin typeface="Bahnschrift" panose="020B0502040204020203" pitchFamily="34" charset="0"/>
              </a:rPr>
              <a:t> </a:t>
            </a:r>
            <a:r>
              <a:rPr lang="en-US" sz="1200" dirty="0" err="1">
                <a:latin typeface="Bahnschrift" panose="020B0502040204020203" pitchFamily="34" charset="0"/>
              </a:rPr>
              <a:t>prioritas</a:t>
            </a:r>
            <a:r>
              <a:rPr lang="en-US" sz="1200" dirty="0">
                <a:latin typeface="Bahnschrift" panose="020B0502040204020203" pitchFamily="34" charset="0"/>
              </a:rPr>
              <a:t> </a:t>
            </a:r>
            <a:r>
              <a:rPr lang="en-US" sz="1200" dirty="0" err="1">
                <a:latin typeface="Bahnschrift" panose="020B0502040204020203" pitchFamily="34" charset="0"/>
              </a:rPr>
              <a:t>pembangunan</a:t>
            </a:r>
            <a:r>
              <a:rPr lang="en-US" sz="1200" dirty="0">
                <a:latin typeface="Bahnschrift" panose="020B0502040204020203" pitchFamily="34" charset="0"/>
              </a:rPr>
              <a:t> </a:t>
            </a:r>
            <a:r>
              <a:rPr lang="en-US" sz="1200" dirty="0" err="1">
                <a:latin typeface="Bahnschrift" panose="020B0502040204020203" pitchFamily="34" charset="0"/>
              </a:rPr>
              <a:t>beserta</a:t>
            </a:r>
            <a:r>
              <a:rPr lang="en-US" sz="1200" dirty="0">
                <a:latin typeface="Bahnschrift" panose="020B0502040204020203" pitchFamily="34" charset="0"/>
              </a:rPr>
              <a:t> </a:t>
            </a:r>
            <a:r>
              <a:rPr lang="en-US" sz="1200" dirty="0" err="1">
                <a:latin typeface="Bahnschrift" panose="020B0502040204020203" pitchFamily="34" charset="0"/>
              </a:rPr>
              <a:t>kegiatan</a:t>
            </a:r>
            <a:r>
              <a:rPr lang="en-US" sz="1200" dirty="0">
                <a:latin typeface="Bahnschrift" panose="020B0502040204020203" pitchFamily="34" charset="0"/>
              </a:rPr>
              <a:t>- </a:t>
            </a:r>
            <a:r>
              <a:rPr lang="en-US" sz="1200" dirty="0" err="1">
                <a:latin typeface="Bahnschrift" panose="020B0502040204020203" pitchFamily="34" charset="0"/>
              </a:rPr>
              <a:t>kegiatan</a:t>
            </a:r>
            <a:r>
              <a:rPr lang="en-US" sz="1200" dirty="0">
                <a:latin typeface="Bahnschrift" panose="020B0502040204020203" pitchFamily="34" charset="0"/>
              </a:rPr>
              <a:t> yang </a:t>
            </a:r>
            <a:r>
              <a:rPr lang="en-US" sz="1200" dirty="0" err="1">
                <a:latin typeface="Bahnschrift" panose="020B0502040204020203" pitchFamily="34" charset="0"/>
              </a:rPr>
              <a:t>akan</a:t>
            </a:r>
            <a:r>
              <a:rPr lang="en-US" sz="1200" dirty="0">
                <a:latin typeface="Bahnschrift" panose="020B0502040204020203" pitchFamily="34" charset="0"/>
              </a:rPr>
              <a:t> </a:t>
            </a:r>
            <a:r>
              <a:rPr lang="en-US" sz="1200" dirty="0" err="1">
                <a:latin typeface="Bahnschrift" panose="020B0502040204020203" pitchFamily="34" charset="0"/>
              </a:rPr>
              <a:t>dilaksanakan</a:t>
            </a:r>
            <a:r>
              <a:rPr lang="en-US" sz="1200" dirty="0">
                <a:latin typeface="Bahnschrift" panose="020B0502040204020203" pitchFamily="34" charset="0"/>
              </a:rPr>
              <a:t> </a:t>
            </a:r>
            <a:r>
              <a:rPr lang="en-US" sz="1200" dirty="0" err="1">
                <a:latin typeface="Bahnschrift" panose="020B0502040204020203" pitchFamily="34" charset="0"/>
              </a:rPr>
              <a:t>dalam</a:t>
            </a:r>
            <a:r>
              <a:rPr lang="en-US" sz="1200" dirty="0">
                <a:latin typeface="Bahnschrift" panose="020B0502040204020203" pitchFamily="34" charset="0"/>
              </a:rPr>
              <a:t> </a:t>
            </a:r>
            <a:r>
              <a:rPr lang="en-US" sz="1200" dirty="0" err="1">
                <a:latin typeface="Bahnschrift" panose="020B0502040204020203" pitchFamily="34" charset="0"/>
              </a:rPr>
              <a:t>dokumen</a:t>
            </a:r>
            <a:r>
              <a:rPr lang="en-US" sz="1200" dirty="0">
                <a:latin typeface="Bahnschrift" panose="020B0502040204020203" pitchFamily="34" charset="0"/>
              </a:rPr>
              <a:t> RKP. </a:t>
            </a:r>
            <a:r>
              <a:rPr lang="en-US" sz="1200" dirty="0" err="1">
                <a:latin typeface="Bahnschrift" panose="020B0502040204020203" pitchFamily="34" charset="0"/>
              </a:rPr>
              <a:t>Ekspektasi</a:t>
            </a:r>
            <a:r>
              <a:rPr lang="en-US" sz="1200" dirty="0">
                <a:latin typeface="Bahnschrift" panose="020B0502040204020203" pitchFamily="34" charset="0"/>
              </a:rPr>
              <a:t> </a:t>
            </a:r>
            <a:r>
              <a:rPr lang="en-US" sz="1200" dirty="0" err="1">
                <a:latin typeface="Bahnschrift" panose="020B0502040204020203" pitchFamily="34" charset="0"/>
              </a:rPr>
              <a:t>dari</a:t>
            </a:r>
            <a:r>
              <a:rPr lang="en-US" sz="1200" dirty="0">
                <a:latin typeface="Bahnschrift" panose="020B0502040204020203" pitchFamily="34" charset="0"/>
              </a:rPr>
              <a:t> </a:t>
            </a:r>
            <a:r>
              <a:rPr lang="en-US" sz="1200" dirty="0" err="1">
                <a:latin typeface="Bahnschrift" panose="020B0502040204020203" pitchFamily="34" charset="0"/>
              </a:rPr>
              <a:t>kebijakan</a:t>
            </a:r>
            <a:r>
              <a:rPr lang="en-US" sz="1200" dirty="0">
                <a:latin typeface="Bahnschrift" panose="020B0502040204020203" pitchFamily="34" charset="0"/>
              </a:rPr>
              <a:t> </a:t>
            </a:r>
            <a:r>
              <a:rPr lang="en-US" sz="1200" dirty="0" err="1">
                <a:latin typeface="Bahnschrift" panose="020B0502040204020203" pitchFamily="34" charset="0"/>
              </a:rPr>
              <a:t>tersebut</a:t>
            </a:r>
            <a:r>
              <a:rPr lang="en-US" sz="1200" dirty="0">
                <a:latin typeface="Bahnschrift" panose="020B0502040204020203" pitchFamily="34" charset="0"/>
              </a:rPr>
              <a:t> </a:t>
            </a:r>
            <a:r>
              <a:rPr lang="en-US" sz="1200" dirty="0" err="1">
                <a:latin typeface="Bahnschrift" panose="020B0502040204020203" pitchFamily="34" charset="0"/>
              </a:rPr>
              <a:t>adalah</a:t>
            </a:r>
            <a:r>
              <a:rPr lang="en-US" sz="1200" dirty="0">
                <a:latin typeface="Bahnschrift" panose="020B0502040204020203" pitchFamily="34" charset="0"/>
              </a:rPr>
              <a:t> </a:t>
            </a:r>
            <a:r>
              <a:rPr lang="en-US" sz="1200" dirty="0" err="1">
                <a:latin typeface="Bahnschrift" panose="020B0502040204020203" pitchFamily="34" charset="0"/>
              </a:rPr>
              <a:t>hasil</a:t>
            </a:r>
            <a:r>
              <a:rPr lang="en-US" sz="1200" dirty="0">
                <a:latin typeface="Bahnschrift" panose="020B0502040204020203" pitchFamily="34" charset="0"/>
              </a:rPr>
              <a:t>/</a:t>
            </a:r>
            <a:r>
              <a:rPr lang="en-US" sz="1200" dirty="0" err="1">
                <a:latin typeface="Bahnschrift" panose="020B0502040204020203" pitchFamily="34" charset="0"/>
              </a:rPr>
              <a:t>kinerja</a:t>
            </a:r>
            <a:r>
              <a:rPr lang="en-US" sz="1200" dirty="0">
                <a:latin typeface="Bahnschrift" panose="020B0502040204020203" pitchFamily="34" charset="0"/>
              </a:rPr>
              <a:t> </a:t>
            </a:r>
            <a:r>
              <a:rPr lang="en-US" sz="1200" dirty="0" err="1">
                <a:latin typeface="Bahnschrift" panose="020B0502040204020203" pitchFamily="34" charset="0"/>
              </a:rPr>
              <a:t>secara</a:t>
            </a:r>
            <a:r>
              <a:rPr lang="en-US" sz="1200" dirty="0">
                <a:latin typeface="Bahnschrift" panose="020B0502040204020203" pitchFamily="34" charset="0"/>
              </a:rPr>
              <a:t> </a:t>
            </a:r>
            <a:r>
              <a:rPr lang="en-US" sz="1200" dirty="0" err="1">
                <a:latin typeface="Bahnschrift" panose="020B0502040204020203" pitchFamily="34" charset="0"/>
              </a:rPr>
              <a:t>nasional</a:t>
            </a:r>
            <a:r>
              <a:rPr lang="en-US" sz="1200" dirty="0">
                <a:latin typeface="Bahnschrift" panose="020B0502040204020203" pitchFamily="34" charset="0"/>
              </a:rPr>
              <a:t> (</a:t>
            </a:r>
            <a:r>
              <a:rPr lang="en-US" sz="1200" i="1" dirty="0">
                <a:latin typeface="Bahnschrift" panose="020B0502040204020203" pitchFamily="34" charset="0"/>
              </a:rPr>
              <a:t>national outcomes</a:t>
            </a:r>
            <a:r>
              <a:rPr lang="en-US" sz="1200" dirty="0">
                <a:latin typeface="Bahnschrift" panose="020B0502040204020203" pitchFamily="34" charset="0"/>
              </a:rPr>
              <a:t>). </a:t>
            </a:r>
            <a:r>
              <a:rPr lang="en-US" sz="1200" dirty="0" err="1">
                <a:latin typeface="Bahnschrift" panose="020B0502040204020203" pitchFamily="34" charset="0"/>
              </a:rPr>
              <a:t>Kemudian</a:t>
            </a:r>
            <a:r>
              <a:rPr lang="en-US" sz="1200" dirty="0">
                <a:latin typeface="Bahnschrift" panose="020B0502040204020203" pitchFamily="34" charset="0"/>
              </a:rPr>
              <a:t> </a:t>
            </a:r>
            <a:r>
              <a:rPr lang="en-US" sz="1200" dirty="0" err="1">
                <a:latin typeface="Bahnschrift" panose="020B0502040204020203" pitchFamily="34" charset="0"/>
              </a:rPr>
              <a:t>disusun</a:t>
            </a:r>
            <a:endParaRPr lang="en-US" sz="1200" dirty="0">
              <a:latin typeface="Bahnschrift" panose="020B0502040204020203" pitchFamily="34" charset="0"/>
            </a:endParaRPr>
          </a:p>
          <a:p>
            <a:pPr marL="228600" indent="-228600" algn="just">
              <a:buFont typeface="+mj-lt"/>
              <a:buAutoNum type="alphaLcParenR"/>
            </a:pPr>
            <a:r>
              <a:rPr lang="en-US" sz="1200" dirty="0">
                <a:latin typeface="Bahnschrift" panose="020B0502040204020203" pitchFamily="34" charset="0"/>
              </a:rPr>
              <a:t>Program, </a:t>
            </a:r>
            <a:r>
              <a:rPr lang="en-US" sz="1200" dirty="0" err="1">
                <a:latin typeface="Bahnschrift" panose="020B0502040204020203" pitchFamily="34" charset="0"/>
              </a:rPr>
              <a:t>Indikator</a:t>
            </a:r>
            <a:r>
              <a:rPr lang="en-US" sz="1200" dirty="0">
                <a:latin typeface="Bahnschrift" panose="020B0502040204020203" pitchFamily="34" charset="0"/>
              </a:rPr>
              <a:t> </a:t>
            </a:r>
            <a:r>
              <a:rPr lang="en-US" sz="1200" dirty="0" err="1">
                <a:latin typeface="Bahnschrift" panose="020B0502040204020203" pitchFamily="34" charset="0"/>
              </a:rPr>
              <a:t>Kinerja</a:t>
            </a:r>
            <a:r>
              <a:rPr lang="en-US" sz="1200" dirty="0">
                <a:latin typeface="Bahnschrift" panose="020B0502040204020203" pitchFamily="34" charset="0"/>
              </a:rPr>
              <a:t> </a:t>
            </a:r>
            <a:r>
              <a:rPr lang="en-US" sz="1200" dirty="0" err="1">
                <a:latin typeface="Bahnschrift" panose="020B0502040204020203" pitchFamily="34" charset="0"/>
              </a:rPr>
              <a:t>Utama</a:t>
            </a:r>
            <a:r>
              <a:rPr lang="en-US" sz="1200" dirty="0">
                <a:latin typeface="Bahnschrift" panose="020B0502040204020203" pitchFamily="34" charset="0"/>
              </a:rPr>
              <a:t> (IKU) Program, </a:t>
            </a:r>
            <a:r>
              <a:rPr lang="en-US" sz="1200" dirty="0" err="1">
                <a:latin typeface="Bahnschrift" panose="020B0502040204020203" pitchFamily="34" charset="0"/>
              </a:rPr>
              <a:t>dan</a:t>
            </a:r>
            <a:r>
              <a:rPr lang="en-US" sz="1200" dirty="0">
                <a:latin typeface="Bahnschrift" panose="020B0502040204020203" pitchFamily="34" charset="0"/>
              </a:rPr>
              <a:t> </a:t>
            </a:r>
            <a:r>
              <a:rPr lang="en-US" sz="1200" dirty="0" err="1">
                <a:latin typeface="Bahnschrift" panose="020B0502040204020203" pitchFamily="34" charset="0"/>
              </a:rPr>
              <a:t>hasil</a:t>
            </a:r>
            <a:r>
              <a:rPr lang="en-US" sz="1200" dirty="0">
                <a:latin typeface="Bahnschrift" panose="020B0502040204020203" pitchFamily="34" charset="0"/>
              </a:rPr>
              <a:t> </a:t>
            </a:r>
            <a:r>
              <a:rPr lang="en-US" sz="1200" dirty="0" err="1">
                <a:latin typeface="Bahnschrift" panose="020B0502040204020203" pitchFamily="34" charset="0"/>
              </a:rPr>
              <a:t>pada</a:t>
            </a:r>
            <a:r>
              <a:rPr lang="en-US" sz="1200" dirty="0">
                <a:latin typeface="Bahnschrift" panose="020B0502040204020203" pitchFamily="34" charset="0"/>
              </a:rPr>
              <a:t> Unit </a:t>
            </a:r>
            <a:r>
              <a:rPr lang="en-US" sz="1200" dirty="0" err="1">
                <a:latin typeface="Bahnschrift" panose="020B0502040204020203" pitchFamily="34" charset="0"/>
              </a:rPr>
              <a:t>Eselon</a:t>
            </a:r>
            <a:r>
              <a:rPr lang="en-US" sz="1200" dirty="0">
                <a:latin typeface="Bahnschrift" panose="020B0502040204020203" pitchFamily="34" charset="0"/>
              </a:rPr>
              <a:t> I </a:t>
            </a:r>
            <a:r>
              <a:rPr lang="en-US" sz="1200" dirty="0" err="1">
                <a:latin typeface="Bahnschrift" panose="020B0502040204020203" pitchFamily="34" charset="0"/>
              </a:rPr>
              <a:t>sesuai</a:t>
            </a:r>
            <a:r>
              <a:rPr lang="en-US" sz="1200" dirty="0">
                <a:latin typeface="Bahnschrift" panose="020B0502040204020203" pitchFamily="34" charset="0"/>
              </a:rPr>
              <a:t> </a:t>
            </a:r>
            <a:r>
              <a:rPr lang="en-US" sz="1200" dirty="0" err="1">
                <a:latin typeface="Bahnschrift" panose="020B0502040204020203" pitchFamily="34" charset="0"/>
              </a:rPr>
              <a:t>dengan</a:t>
            </a:r>
            <a:r>
              <a:rPr lang="en-US" sz="1200" dirty="0">
                <a:latin typeface="Bahnschrift" panose="020B0502040204020203" pitchFamily="34" charset="0"/>
              </a:rPr>
              <a:t> </a:t>
            </a:r>
            <a:r>
              <a:rPr lang="en-US" sz="1200" dirty="0" err="1">
                <a:latin typeface="Bahnschrift" panose="020B0502040204020203" pitchFamily="34" charset="0"/>
              </a:rPr>
              <a:t>tugas-fungsinya</a:t>
            </a:r>
            <a:r>
              <a:rPr lang="en-US" sz="1200" dirty="0">
                <a:latin typeface="Bahnschrift" panose="020B0502040204020203" pitchFamily="34" charset="0"/>
              </a:rPr>
              <a:t>;</a:t>
            </a:r>
          </a:p>
          <a:p>
            <a:pPr marL="228600" indent="-228600" algn="just">
              <a:buFont typeface="+mj-lt"/>
              <a:buAutoNum type="alphaLcParenR"/>
            </a:pPr>
            <a:r>
              <a:rPr lang="en-US" sz="1200" dirty="0" err="1">
                <a:latin typeface="Bahnschrift" panose="020B0502040204020203" pitchFamily="34" charset="0"/>
              </a:rPr>
              <a:t>Kegiatan</a:t>
            </a:r>
            <a:r>
              <a:rPr lang="en-US" sz="1200" dirty="0">
                <a:latin typeface="Bahnschrift" panose="020B0502040204020203" pitchFamily="34" charset="0"/>
              </a:rPr>
              <a:t>, </a:t>
            </a:r>
            <a:r>
              <a:rPr lang="en-US" sz="1200" dirty="0" err="1">
                <a:latin typeface="Bahnschrift" panose="020B0502040204020203" pitchFamily="34" charset="0"/>
              </a:rPr>
              <a:t>Indikator</a:t>
            </a:r>
            <a:r>
              <a:rPr lang="en-US" sz="1200" dirty="0">
                <a:latin typeface="Bahnschrift" panose="020B0502040204020203" pitchFamily="34" charset="0"/>
              </a:rPr>
              <a:t> </a:t>
            </a:r>
            <a:r>
              <a:rPr lang="en-US" sz="1200" dirty="0" err="1">
                <a:latin typeface="Bahnschrift" panose="020B0502040204020203" pitchFamily="34" charset="0"/>
              </a:rPr>
              <a:t>Kinerja</a:t>
            </a:r>
            <a:r>
              <a:rPr lang="en-US" sz="1200" dirty="0">
                <a:latin typeface="Bahnschrift" panose="020B0502040204020203" pitchFamily="34" charset="0"/>
              </a:rPr>
              <a:t> </a:t>
            </a:r>
            <a:r>
              <a:rPr lang="en-US" sz="1200" dirty="0" err="1">
                <a:latin typeface="Bahnschrift" panose="020B0502040204020203" pitchFamily="34" charset="0"/>
              </a:rPr>
              <a:t>Kegiatan</a:t>
            </a:r>
            <a:r>
              <a:rPr lang="en-US" sz="1200" dirty="0">
                <a:latin typeface="Bahnschrift" panose="020B0502040204020203" pitchFamily="34" charset="0"/>
              </a:rPr>
              <a:t> (IKK), </a:t>
            </a:r>
            <a:r>
              <a:rPr lang="en-US" sz="1200" dirty="0" err="1">
                <a:latin typeface="Bahnschrift" panose="020B0502040204020203" pitchFamily="34" charset="0"/>
              </a:rPr>
              <a:t>dan</a:t>
            </a:r>
            <a:r>
              <a:rPr lang="en-US" sz="1200" dirty="0">
                <a:latin typeface="Bahnschrift" panose="020B0502040204020203" pitchFamily="34" charset="0"/>
              </a:rPr>
              <a:t> </a:t>
            </a:r>
            <a:r>
              <a:rPr lang="en-US" sz="1200" dirty="0" err="1">
                <a:latin typeface="Bahnschrift" panose="020B0502040204020203" pitchFamily="34" charset="0"/>
              </a:rPr>
              <a:t>keluaran</a:t>
            </a:r>
            <a:r>
              <a:rPr lang="en-US" sz="1200" dirty="0">
                <a:latin typeface="Bahnschrift" panose="020B0502040204020203" pitchFamily="34" charset="0"/>
              </a:rPr>
              <a:t> </a:t>
            </a:r>
            <a:r>
              <a:rPr lang="en-US" sz="1200" dirty="0" err="1">
                <a:latin typeface="Bahnschrift" panose="020B0502040204020203" pitchFamily="34" charset="0"/>
              </a:rPr>
              <a:t>pada</a:t>
            </a:r>
            <a:r>
              <a:rPr lang="en-US" sz="1200" dirty="0">
                <a:latin typeface="Bahnschrift" panose="020B0502040204020203" pitchFamily="34" charset="0"/>
              </a:rPr>
              <a:t> Unit </a:t>
            </a:r>
            <a:r>
              <a:rPr lang="en-US" sz="1200" dirty="0" err="1">
                <a:latin typeface="Bahnschrift" panose="020B0502040204020203" pitchFamily="34" charset="0"/>
              </a:rPr>
              <a:t>pengeluaran</a:t>
            </a:r>
            <a:r>
              <a:rPr lang="en-US" sz="1200" dirty="0">
                <a:latin typeface="Bahnschrift" panose="020B0502040204020203" pitchFamily="34" charset="0"/>
              </a:rPr>
              <a:t> (</a:t>
            </a:r>
            <a:r>
              <a:rPr lang="en-US" sz="1200" i="1" dirty="0">
                <a:latin typeface="Bahnschrift" panose="020B0502040204020203" pitchFamily="34" charset="0"/>
              </a:rPr>
              <a:t>spending</a:t>
            </a:r>
            <a:r>
              <a:rPr lang="en-US" sz="1200" dirty="0">
                <a:latin typeface="Bahnschrift" panose="020B0502040204020203" pitchFamily="34" charset="0"/>
              </a:rPr>
              <a:t> unit) </a:t>
            </a:r>
            <a:r>
              <a:rPr lang="en-US" sz="1200" dirty="0" err="1">
                <a:latin typeface="Bahnschrift" panose="020B0502040204020203" pitchFamily="34" charset="0"/>
              </a:rPr>
              <a:t>pada</a:t>
            </a:r>
            <a:r>
              <a:rPr lang="en-US" sz="1200" dirty="0">
                <a:latin typeface="Bahnschrift" panose="020B0502040204020203" pitchFamily="34" charset="0"/>
              </a:rPr>
              <a:t> </a:t>
            </a:r>
            <a:r>
              <a:rPr lang="en-US" sz="1200" dirty="0" err="1">
                <a:latin typeface="Bahnschrift" panose="020B0502040204020203" pitchFamily="34" charset="0"/>
              </a:rPr>
              <a:t>tingkat</a:t>
            </a:r>
            <a:r>
              <a:rPr lang="en-US" sz="1200" dirty="0">
                <a:latin typeface="Bahnschrift" panose="020B0502040204020203" pitchFamily="34" charset="0"/>
              </a:rPr>
              <a:t> </a:t>
            </a:r>
            <a:r>
              <a:rPr lang="en-US" sz="1200" dirty="0" err="1">
                <a:latin typeface="Bahnschrift" panose="020B0502040204020203" pitchFamily="34" charset="0"/>
              </a:rPr>
              <a:t>Satker</a:t>
            </a:r>
            <a:r>
              <a:rPr lang="en-US" sz="1200" dirty="0">
                <a:latin typeface="Bahnschrift" panose="020B0502040204020203" pitchFamily="34" charset="0"/>
              </a:rPr>
              <a:t> </a:t>
            </a:r>
            <a:r>
              <a:rPr lang="en-US" sz="1200" dirty="0" err="1">
                <a:latin typeface="Bahnschrift" panose="020B0502040204020203" pitchFamily="34" charset="0"/>
              </a:rPr>
              <a:t>atau</a:t>
            </a:r>
            <a:r>
              <a:rPr lang="en-US" sz="1200" dirty="0">
                <a:latin typeface="Bahnschrift" panose="020B0502040204020203" pitchFamily="34" charset="0"/>
              </a:rPr>
              <a:t> </a:t>
            </a:r>
            <a:r>
              <a:rPr lang="en-US" sz="1200" dirty="0" err="1">
                <a:latin typeface="Bahnschrift" panose="020B0502040204020203" pitchFamily="34" charset="0"/>
              </a:rPr>
              <a:t>Eselon</a:t>
            </a:r>
            <a:r>
              <a:rPr lang="en-US" sz="1200" dirty="0">
                <a:latin typeface="Bahnschrift" panose="020B0502040204020203" pitchFamily="34" charset="0"/>
              </a:rPr>
              <a:t> II di </a:t>
            </a:r>
            <a:r>
              <a:rPr lang="en-US" sz="1200" dirty="0" err="1">
                <a:latin typeface="Bahnschrift" panose="020B0502040204020203" pitchFamily="34" charset="0"/>
              </a:rPr>
              <a:t>lingkungan</a:t>
            </a:r>
            <a:r>
              <a:rPr lang="en-US" sz="1200" dirty="0">
                <a:latin typeface="Bahnschrift" panose="020B0502040204020203" pitchFamily="34" charset="0"/>
              </a:rPr>
              <a:t> Unit </a:t>
            </a:r>
            <a:r>
              <a:rPr lang="en-US" sz="1200" dirty="0" err="1">
                <a:latin typeface="Bahnschrift" panose="020B0502040204020203" pitchFamily="34" charset="0"/>
              </a:rPr>
              <a:t>Eselon</a:t>
            </a:r>
            <a:r>
              <a:rPr lang="en-US" sz="1200" dirty="0">
                <a:latin typeface="Bahnschrift" panose="020B0502040204020203" pitchFamily="34" charset="0"/>
              </a:rPr>
              <a:t> I </a:t>
            </a:r>
            <a:r>
              <a:rPr lang="en-US" sz="1200" dirty="0" err="1">
                <a:latin typeface="Bahnschrift" panose="020B0502040204020203" pitchFamily="34" charset="0"/>
              </a:rPr>
              <a:t>sesuai</a:t>
            </a:r>
            <a:r>
              <a:rPr lang="en-US" sz="1200" dirty="0">
                <a:latin typeface="Bahnschrift" panose="020B0502040204020203" pitchFamily="34" charset="0"/>
              </a:rPr>
              <a:t> Program yang </a:t>
            </a:r>
            <a:r>
              <a:rPr lang="en-US" sz="1200" dirty="0" err="1">
                <a:latin typeface="Bahnschrift" panose="020B0502040204020203" pitchFamily="34" charset="0"/>
              </a:rPr>
              <a:t>menjadi</a:t>
            </a:r>
            <a:r>
              <a:rPr lang="en-US" sz="1200" dirty="0">
                <a:latin typeface="Bahnschrift" panose="020B0502040204020203" pitchFamily="34" charset="0"/>
              </a:rPr>
              <a:t> </a:t>
            </a:r>
            <a:r>
              <a:rPr lang="en-US" sz="1200" dirty="0" err="1">
                <a:latin typeface="Bahnschrift" panose="020B0502040204020203" pitchFamily="34" charset="0"/>
              </a:rPr>
              <a:t>tanggung</a:t>
            </a:r>
            <a:r>
              <a:rPr lang="en-US" sz="1200" dirty="0">
                <a:latin typeface="Bahnschrift" panose="020B0502040204020203" pitchFamily="34" charset="0"/>
              </a:rPr>
              <a:t> </a:t>
            </a:r>
            <a:r>
              <a:rPr lang="en-US" sz="1200" dirty="0" err="1">
                <a:latin typeface="Bahnschrift" panose="020B0502040204020203" pitchFamily="34" charset="0"/>
              </a:rPr>
              <a:t>jawabnya</a:t>
            </a:r>
            <a:r>
              <a:rPr lang="en-US" sz="1200" dirty="0">
                <a:latin typeface="Bahnschrift" panose="020B0502040204020203" pitchFamily="34" charset="0"/>
              </a:rPr>
              <a:t>.</a:t>
            </a:r>
          </a:p>
        </p:txBody>
      </p:sp>
      <p:sp>
        <p:nvSpPr>
          <p:cNvPr id="7" name="Slide Number Placeholder 2">
            <a:extLst>
              <a:ext uri="{FF2B5EF4-FFF2-40B4-BE49-F238E27FC236}">
                <a16:creationId xmlns:a16="http://schemas.microsoft.com/office/drawing/2014/main" id="{701DDFEB-336D-42EC-A245-3C6AB399E01F}"/>
              </a:ext>
            </a:extLst>
          </p:cNvPr>
          <p:cNvSpPr>
            <a:spLocks noGrp="1"/>
          </p:cNvSpPr>
          <p:nvPr/>
        </p:nvSpPr>
        <p:spPr>
          <a:xfrm>
            <a:off x="7113276" y="5006975"/>
            <a:ext cx="446405" cy="251460"/>
          </a:xfrm>
          <a:prstGeom prst="rect">
            <a:avLst/>
          </a:prstGeom>
          <a:solidFill>
            <a:srgbClr val="F9BE19"/>
          </a:solidFill>
        </p:spPr>
        <p:txBody>
          <a:bodyPr vert="horz" lIns="91365" tIns="45684" rIns="91365" bIns="45684"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32">
              <a:defRPr/>
            </a:pPr>
            <a:fld id="{05502A5B-6024-440D-A5A9-5A109256076E}" type="slidenum">
              <a:rPr lang="en-US" b="1">
                <a:solidFill>
                  <a:schemeClr val="tx1"/>
                </a:solidFill>
                <a:latin typeface="Calibri" panose="020F0502020204030204"/>
              </a:rPr>
              <a:pPr defTabSz="913632">
                <a:defRPr/>
              </a:pPr>
              <a:t>74</a:t>
            </a:fld>
            <a:endParaRPr lang="en-US" b="1">
              <a:solidFill>
                <a:schemeClr val="tx1"/>
              </a:solidFill>
              <a:latin typeface="Calibri" panose="020F0502020204030204"/>
            </a:endParaRPr>
          </a:p>
        </p:txBody>
      </p:sp>
    </p:spTree>
    <p:extLst>
      <p:ext uri="{BB962C8B-B14F-4D97-AF65-F5344CB8AC3E}">
        <p14:creationId xmlns:p14="http://schemas.microsoft.com/office/powerpoint/2010/main" val="234212562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0" y="174480"/>
            <a:ext cx="6804000" cy="344032"/>
          </a:xfrm>
        </p:spPr>
        <p:txBody>
          <a:bodyPr>
            <a:noAutofit/>
          </a:bodyPr>
          <a:lstStyle/>
          <a:p>
            <a:pPr algn="l"/>
            <a:r>
              <a:rPr lang="en-US" dirty="0" err="1">
                <a:sym typeface="+mn-ea"/>
              </a:rPr>
              <a:t>Lanjutan</a:t>
            </a:r>
            <a:r>
              <a:rPr lang="en-US" dirty="0">
                <a:sym typeface="+mn-ea"/>
              </a:rPr>
              <a:t> … (</a:t>
            </a:r>
            <a:r>
              <a:rPr lang="id-ID" dirty="0">
                <a:sym typeface="+mn-ea"/>
              </a:rPr>
              <a:t>PENYUSUNAN </a:t>
            </a:r>
            <a:r>
              <a:rPr lang="id-ID" dirty="0"/>
              <a:t>RENCANA </a:t>
            </a:r>
            <a:r>
              <a:rPr lang="en-US" dirty="0"/>
              <a:t>KERJA DAN ANGGARAN)</a:t>
            </a:r>
          </a:p>
        </p:txBody>
      </p:sp>
      <p:sp>
        <p:nvSpPr>
          <p:cNvPr id="5" name="Slide Number Placeholder 2"/>
          <p:cNvSpPr>
            <a:spLocks noGrp="1"/>
          </p:cNvSpPr>
          <p:nvPr/>
        </p:nvSpPr>
        <p:spPr>
          <a:xfrm>
            <a:off x="7113270" y="5006975"/>
            <a:ext cx="446405" cy="251460"/>
          </a:xfrm>
          <a:prstGeom prst="rect">
            <a:avLst/>
          </a:prstGeom>
          <a:solidFill>
            <a:srgbClr val="F9BE19"/>
          </a:solid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5502A5B-6024-440D-A5A9-5A109256076E}" type="slidenum">
              <a:rPr kumimoji="0" lang="en-US" sz="1200" b="1" i="0" u="none" strike="noStrike" kern="1200" cap="none" spc="0" normalizeH="0" baseline="0" noProof="0" smtClean="0">
                <a:ln>
                  <a:noFill/>
                </a:ln>
                <a:solidFill>
                  <a:schemeClr val="tx1"/>
                </a:solidFill>
                <a:effectLst/>
                <a:uLnTx/>
                <a:uFillTx/>
                <a:latin typeface="Calibri" panose="020F0502020204030204"/>
                <a:ea typeface="+mn-ea"/>
                <a:cs typeface="+mn-cs"/>
              </a:rPr>
              <a:t>75</a:t>
            </a:fld>
            <a:endParaRPr kumimoji="0" lang="en-US" sz="1200" b="1" i="0" u="none" strike="noStrike" kern="1200" cap="none" spc="0" normalizeH="0" baseline="0" noProof="0">
              <a:ln>
                <a:noFill/>
              </a:ln>
              <a:solidFill>
                <a:schemeClr val="tx1"/>
              </a:solidFill>
              <a:effectLst/>
              <a:uLnTx/>
              <a:uFillTx/>
              <a:latin typeface="Calibri" panose="020F0502020204030204"/>
              <a:ea typeface="+mn-ea"/>
              <a:cs typeface="+mn-cs"/>
            </a:endParaRPr>
          </a:p>
        </p:txBody>
      </p:sp>
      <p:graphicFrame>
        <p:nvGraphicFramePr>
          <p:cNvPr id="7" name="Diagram 6"/>
          <p:cNvGraphicFramePr/>
          <p:nvPr>
            <p:extLst>
              <p:ext uri="{D42A27DB-BD31-4B8C-83A1-F6EECF244321}">
                <p14:modId xmlns:p14="http://schemas.microsoft.com/office/powerpoint/2010/main" val="1136374787"/>
              </p:ext>
            </p:extLst>
          </p:nvPr>
        </p:nvGraphicFramePr>
        <p:xfrm>
          <a:off x="378705" y="1030808"/>
          <a:ext cx="6773935" cy="34192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p:cNvSpPr txBox="1"/>
          <p:nvPr/>
        </p:nvSpPr>
        <p:spPr>
          <a:xfrm>
            <a:off x="220535" y="659397"/>
            <a:ext cx="6660000" cy="276999"/>
          </a:xfrm>
          <a:prstGeom prst="rect">
            <a:avLst/>
          </a:prstGeom>
          <a:noFill/>
        </p:spPr>
        <p:txBody>
          <a:bodyPr wrap="square" rtlCol="0">
            <a:spAutoFit/>
          </a:bodyPr>
          <a:lstStyle/>
          <a:p>
            <a:pPr algn="just"/>
            <a:r>
              <a:rPr lang="en-US" sz="1200" dirty="0" err="1">
                <a:latin typeface="Bahnschrift" panose="020B0502040204020203" pitchFamily="34" charset="0"/>
              </a:rPr>
              <a:t>Secara</a:t>
            </a:r>
            <a:r>
              <a:rPr lang="en-US" sz="1200" dirty="0">
                <a:latin typeface="Bahnschrift" panose="020B0502040204020203" pitchFamily="34" charset="0"/>
              </a:rPr>
              <a:t> garis </a:t>
            </a:r>
            <a:r>
              <a:rPr lang="en-US" sz="1200" dirty="0" err="1">
                <a:latin typeface="Bahnschrift" panose="020B0502040204020203" pitchFamily="34" charset="0"/>
              </a:rPr>
              <a:t>besar</a:t>
            </a:r>
            <a:r>
              <a:rPr lang="en-US" sz="1200" dirty="0">
                <a:latin typeface="Bahnschrift" panose="020B0502040204020203" pitchFamily="34" charset="0"/>
              </a:rPr>
              <a:t>, proses </a:t>
            </a:r>
            <a:r>
              <a:rPr lang="en-US" sz="1200" dirty="0" err="1">
                <a:latin typeface="Bahnschrift" panose="020B0502040204020203" pitchFamily="34" charset="0"/>
              </a:rPr>
              <a:t>pentahapan</a:t>
            </a:r>
            <a:r>
              <a:rPr lang="en-US" sz="1200" dirty="0">
                <a:latin typeface="Bahnschrift" panose="020B0502040204020203" pitchFamily="34" charset="0"/>
              </a:rPr>
              <a:t> </a:t>
            </a:r>
            <a:r>
              <a:rPr lang="en-US" sz="1200" dirty="0" err="1">
                <a:latin typeface="Bahnschrift" panose="020B0502040204020203" pitchFamily="34" charset="0"/>
              </a:rPr>
              <a:t>penyusunan</a:t>
            </a:r>
            <a:r>
              <a:rPr lang="en-US" sz="1200" dirty="0">
                <a:latin typeface="Bahnschrift" panose="020B0502040204020203" pitchFamily="34" charset="0"/>
              </a:rPr>
              <a:t> </a:t>
            </a:r>
            <a:r>
              <a:rPr lang="en-US" sz="1200" dirty="0" err="1">
                <a:latin typeface="Bahnschrift" panose="020B0502040204020203" pitchFamily="34" charset="0"/>
              </a:rPr>
              <a:t>anggaran</a:t>
            </a:r>
            <a:r>
              <a:rPr lang="en-US" sz="1200" dirty="0">
                <a:latin typeface="Bahnschrift" panose="020B0502040204020203" pitchFamily="34" charset="0"/>
              </a:rPr>
              <a:t> </a:t>
            </a:r>
            <a:r>
              <a:rPr lang="en-US" sz="1200" dirty="0" err="1">
                <a:latin typeface="Bahnschrift" panose="020B0502040204020203" pitchFamily="34" charset="0"/>
              </a:rPr>
              <a:t>terbagi</a:t>
            </a:r>
            <a:r>
              <a:rPr lang="en-US" sz="1200" dirty="0">
                <a:latin typeface="Bahnschrift" panose="020B0502040204020203" pitchFamily="34" charset="0"/>
              </a:rPr>
              <a:t> </a:t>
            </a:r>
            <a:r>
              <a:rPr lang="en-US" sz="1200" dirty="0" err="1">
                <a:latin typeface="Bahnschrift" panose="020B0502040204020203" pitchFamily="34" charset="0"/>
              </a:rPr>
              <a:t>atas</a:t>
            </a:r>
            <a:r>
              <a:rPr lang="en-US" sz="1200" dirty="0">
                <a:latin typeface="Bahnschrift" panose="020B0502040204020203" pitchFamily="34" charset="0"/>
              </a:rPr>
              <a:t>:</a:t>
            </a:r>
          </a:p>
        </p:txBody>
      </p:sp>
      <p:sp>
        <p:nvSpPr>
          <p:cNvPr id="9" name="TextBox 8"/>
          <p:cNvSpPr txBox="1"/>
          <p:nvPr/>
        </p:nvSpPr>
        <p:spPr>
          <a:xfrm>
            <a:off x="339056" y="4541331"/>
            <a:ext cx="4104000" cy="253843"/>
          </a:xfrm>
          <a:prstGeom prst="rect">
            <a:avLst/>
          </a:prstGeom>
          <a:noFill/>
        </p:spPr>
        <p:txBody>
          <a:bodyPr wrap="square" lIns="91365" tIns="45684" rIns="91365" bIns="45684" rtlCol="0">
            <a:spAutoFit/>
          </a:bodyPr>
          <a:lstStyle>
            <a:defPPr>
              <a:defRPr lang="en-US"/>
            </a:defPPr>
            <a:lvl1pPr>
              <a:defRPr sz="1050">
                <a:solidFill>
                  <a:schemeClr val="bg2">
                    <a:lumMod val="25000"/>
                  </a:schemeClr>
                </a:solidFill>
                <a:latin typeface="Arial" panose="020B0604020202020204" pitchFamily="34" charset="0"/>
                <a:cs typeface="Arial" panose="020B0604020202020204" pitchFamily="34" charset="0"/>
              </a:defRPr>
            </a:lvl1pPr>
          </a:lstStyle>
          <a:p>
            <a:r>
              <a:rPr lang="en-US" dirty="0" err="1"/>
              <a:t>Sumber</a:t>
            </a:r>
            <a:r>
              <a:rPr lang="en-US" dirty="0"/>
              <a:t> : </a:t>
            </a:r>
            <a:r>
              <a:rPr lang="id-ID" dirty="0"/>
              <a:t>Kepmenhub </a:t>
            </a:r>
            <a:r>
              <a:rPr lang="en-US" dirty="0"/>
              <a:t>No. KM 186/2020</a:t>
            </a:r>
          </a:p>
        </p:txBody>
      </p:sp>
    </p:spTree>
    <p:extLst>
      <p:ext uri="{BB962C8B-B14F-4D97-AF65-F5344CB8AC3E}">
        <p14:creationId xmlns:p14="http://schemas.microsoft.com/office/powerpoint/2010/main" val="398748265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3016" y="128760"/>
            <a:ext cx="6923384" cy="276999"/>
          </a:xfrm>
        </p:spPr>
        <p:txBody>
          <a:bodyPr vert="horz" lIns="91440" tIns="45720" rIns="91440" bIns="45720" rtlCol="0" anchor="ctr">
            <a:noAutofit/>
          </a:bodyPr>
          <a:lstStyle/>
          <a:p>
            <a:r>
              <a:rPr lang="en-US" dirty="0" err="1">
                <a:sym typeface="+mn-ea"/>
              </a:rPr>
              <a:t>Lanjutan</a:t>
            </a:r>
            <a:r>
              <a:rPr lang="en-US" dirty="0">
                <a:sym typeface="+mn-ea"/>
              </a:rPr>
              <a:t> … (RUANG LINGKUP)</a:t>
            </a:r>
            <a:endParaRPr lang="en-US" dirty="0"/>
          </a:p>
        </p:txBody>
      </p:sp>
      <p:sp>
        <p:nvSpPr>
          <p:cNvPr id="9" name="TextBox 8"/>
          <p:cNvSpPr txBox="1"/>
          <p:nvPr/>
        </p:nvSpPr>
        <p:spPr>
          <a:xfrm>
            <a:off x="935836" y="4668967"/>
            <a:ext cx="3441179" cy="253843"/>
          </a:xfrm>
          <a:prstGeom prst="rect">
            <a:avLst/>
          </a:prstGeom>
          <a:noFill/>
        </p:spPr>
        <p:txBody>
          <a:bodyPr wrap="square" lIns="91365" tIns="45684" rIns="91365" bIns="45684" rtlCol="0">
            <a:spAutoFit/>
          </a:bodyPr>
          <a:lstStyle/>
          <a:p>
            <a:r>
              <a:rPr lang="en-US" sz="1050" dirty="0" err="1">
                <a:solidFill>
                  <a:schemeClr val="bg2">
                    <a:lumMod val="25000"/>
                  </a:schemeClr>
                </a:solidFill>
                <a:latin typeface="Arial" panose="020B0604020202020204" pitchFamily="34" charset="0"/>
                <a:cs typeface="Arial" panose="020B0604020202020204" pitchFamily="34" charset="0"/>
              </a:rPr>
              <a:t>Sumber</a:t>
            </a:r>
            <a:r>
              <a:rPr lang="en-US" sz="1050" dirty="0">
                <a:solidFill>
                  <a:schemeClr val="bg2">
                    <a:lumMod val="25000"/>
                  </a:schemeClr>
                </a:solidFill>
                <a:latin typeface="Arial" panose="020B0604020202020204" pitchFamily="34" charset="0"/>
                <a:cs typeface="Arial" panose="020B0604020202020204" pitchFamily="34" charset="0"/>
              </a:rPr>
              <a:t> : </a:t>
            </a:r>
            <a:r>
              <a:rPr lang="id-ID" sz="1050" dirty="0">
                <a:solidFill>
                  <a:schemeClr val="bg2">
                    <a:lumMod val="25000"/>
                  </a:schemeClr>
                </a:solidFill>
                <a:latin typeface="Arial" panose="020B0604020202020204" pitchFamily="34" charset="0"/>
                <a:cs typeface="Arial" panose="020B0604020202020204" pitchFamily="34" charset="0"/>
              </a:rPr>
              <a:t>Kepmenhub </a:t>
            </a:r>
            <a:r>
              <a:rPr lang="en-US" sz="1050" dirty="0">
                <a:solidFill>
                  <a:schemeClr val="bg2">
                    <a:lumMod val="25000"/>
                  </a:schemeClr>
                </a:solidFill>
                <a:latin typeface="Arial" panose="020B0604020202020204" pitchFamily="34" charset="0"/>
                <a:cs typeface="Arial" panose="020B0604020202020204" pitchFamily="34" charset="0"/>
              </a:rPr>
              <a:t>No. KM 186/2020</a:t>
            </a:r>
          </a:p>
        </p:txBody>
      </p:sp>
      <p:sp>
        <p:nvSpPr>
          <p:cNvPr id="11" name="Rounded Rectangle 10"/>
          <p:cNvSpPr/>
          <p:nvPr/>
        </p:nvSpPr>
        <p:spPr>
          <a:xfrm>
            <a:off x="350492" y="754851"/>
            <a:ext cx="3384000" cy="20880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1050"/>
          </a:p>
        </p:txBody>
      </p:sp>
      <p:sp>
        <p:nvSpPr>
          <p:cNvPr id="12" name="TextBox 11"/>
          <p:cNvSpPr txBox="1"/>
          <p:nvPr/>
        </p:nvSpPr>
        <p:spPr>
          <a:xfrm>
            <a:off x="318755" y="425154"/>
            <a:ext cx="6660000" cy="276999"/>
          </a:xfrm>
          <a:prstGeom prst="rect">
            <a:avLst/>
          </a:prstGeom>
          <a:noFill/>
        </p:spPr>
        <p:txBody>
          <a:bodyPr wrap="square" rtlCol="0">
            <a:spAutoFit/>
          </a:bodyPr>
          <a:lstStyle/>
          <a:p>
            <a:r>
              <a:rPr lang="en-US" sz="1200" dirty="0" err="1">
                <a:latin typeface="Bahnschrift" panose="020B0502040204020203" pitchFamily="34" charset="0"/>
              </a:rPr>
              <a:t>Berdasarkan</a:t>
            </a:r>
            <a:r>
              <a:rPr lang="en-US" sz="1200" dirty="0">
                <a:latin typeface="Bahnschrift" panose="020B0502040204020203" pitchFamily="34" charset="0"/>
              </a:rPr>
              <a:t> </a:t>
            </a:r>
            <a:r>
              <a:rPr lang="en-US" sz="1200" dirty="0" err="1">
                <a:latin typeface="Bahnschrift" panose="020B0502040204020203" pitchFamily="34" charset="0"/>
              </a:rPr>
              <a:t>prinsip</a:t>
            </a:r>
            <a:r>
              <a:rPr lang="en-US" sz="1200" dirty="0">
                <a:latin typeface="Bahnschrift" panose="020B0502040204020203" pitchFamily="34" charset="0"/>
              </a:rPr>
              <a:t> RSPP, </a:t>
            </a:r>
            <a:r>
              <a:rPr lang="en-US" sz="1200" dirty="0" err="1">
                <a:latin typeface="Bahnschrift" panose="020B0502040204020203" pitchFamily="34" charset="0"/>
              </a:rPr>
              <a:t>ruang</a:t>
            </a:r>
            <a:r>
              <a:rPr lang="en-US" sz="1200" dirty="0">
                <a:latin typeface="Bahnschrift" panose="020B0502040204020203" pitchFamily="34" charset="0"/>
              </a:rPr>
              <a:t> </a:t>
            </a:r>
            <a:r>
              <a:rPr lang="en-US" sz="1200" dirty="0" err="1">
                <a:latin typeface="Bahnschrift" panose="020B0502040204020203" pitchFamily="34" charset="0"/>
              </a:rPr>
              <a:t>lingkup</a:t>
            </a:r>
            <a:r>
              <a:rPr lang="en-US" sz="1200" dirty="0">
                <a:latin typeface="Bahnschrift" panose="020B0502040204020203" pitchFamily="34" charset="0"/>
              </a:rPr>
              <a:t> </a:t>
            </a:r>
            <a:r>
              <a:rPr lang="en-US" sz="1200" dirty="0" err="1">
                <a:latin typeface="Bahnschrift" panose="020B0502040204020203" pitchFamily="34" charset="0"/>
              </a:rPr>
              <a:t>dalam</a:t>
            </a:r>
            <a:r>
              <a:rPr lang="en-US" sz="1200" dirty="0">
                <a:latin typeface="Bahnschrift" panose="020B0502040204020203" pitchFamily="34" charset="0"/>
              </a:rPr>
              <a:t> </a:t>
            </a:r>
            <a:r>
              <a:rPr lang="en-US" sz="1200" dirty="0" err="1">
                <a:latin typeface="Bahnschrift" panose="020B0502040204020203" pitchFamily="34" charset="0"/>
              </a:rPr>
              <a:t>penyusunan</a:t>
            </a:r>
            <a:r>
              <a:rPr lang="en-US" sz="1200" dirty="0">
                <a:latin typeface="Bahnschrift" panose="020B0502040204020203" pitchFamily="34" charset="0"/>
              </a:rPr>
              <a:t> RKA K/L</a:t>
            </a:r>
            <a:r>
              <a:rPr lang="id-ID" sz="1200" dirty="0">
                <a:latin typeface="Bahnschrift" panose="020B0502040204020203" pitchFamily="34" charset="0"/>
              </a:rPr>
              <a:t>:</a:t>
            </a:r>
            <a:endParaRPr lang="en-US" sz="1200" dirty="0">
              <a:latin typeface="Bahnschrift" panose="020B0502040204020203" pitchFamily="34" charset="0"/>
            </a:endParaRPr>
          </a:p>
        </p:txBody>
      </p:sp>
      <p:sp>
        <p:nvSpPr>
          <p:cNvPr id="3" name="TextBox 2"/>
          <p:cNvSpPr txBox="1"/>
          <p:nvPr/>
        </p:nvSpPr>
        <p:spPr>
          <a:xfrm>
            <a:off x="510361" y="765530"/>
            <a:ext cx="3096000" cy="2031325"/>
          </a:xfrm>
          <a:prstGeom prst="rect">
            <a:avLst/>
          </a:prstGeom>
          <a:noFill/>
        </p:spPr>
        <p:txBody>
          <a:bodyPr wrap="square" rtlCol="0">
            <a:spAutoFit/>
          </a:bodyPr>
          <a:lstStyle/>
          <a:p>
            <a:r>
              <a:rPr lang="en-US" sz="1050" b="1" dirty="0"/>
              <a:t>RUANG LINGKUP PROGRAM :</a:t>
            </a:r>
          </a:p>
          <a:p>
            <a:pPr marL="265113" indent="-265113">
              <a:buFont typeface="+mj-lt"/>
              <a:buAutoNum type="alphaLcPeriod"/>
            </a:pPr>
            <a:r>
              <a:rPr lang="en-US" sz="1050" dirty="0"/>
              <a:t>Program </a:t>
            </a:r>
            <a:r>
              <a:rPr lang="en-US" sz="1050" dirty="0" err="1"/>
              <a:t>Generik</a:t>
            </a:r>
            <a:r>
              <a:rPr lang="en-US" sz="1050" dirty="0"/>
              <a:t> (</a:t>
            </a:r>
            <a:r>
              <a:rPr lang="en-US" sz="1050" dirty="0" err="1"/>
              <a:t>bersifat</a:t>
            </a:r>
            <a:r>
              <a:rPr lang="en-US" sz="1050" dirty="0"/>
              <a:t> </a:t>
            </a:r>
            <a:r>
              <a:rPr lang="en-US" sz="1050" dirty="0" err="1"/>
              <a:t>pendukung</a:t>
            </a:r>
            <a:r>
              <a:rPr lang="en-US" sz="1050" dirty="0"/>
              <a:t>)</a:t>
            </a:r>
          </a:p>
          <a:p>
            <a:pPr marL="265113" algn="just"/>
            <a:r>
              <a:rPr lang="en-US" sz="1050" dirty="0"/>
              <a:t>Program </a:t>
            </a:r>
            <a:r>
              <a:rPr lang="en-US" sz="1050" dirty="0" err="1"/>
              <a:t>Generik</a:t>
            </a:r>
            <a:r>
              <a:rPr lang="en-US" sz="1050" dirty="0"/>
              <a:t> </a:t>
            </a:r>
            <a:r>
              <a:rPr lang="en-US" sz="1050" dirty="0" err="1"/>
              <a:t>merupakan</a:t>
            </a:r>
            <a:r>
              <a:rPr lang="en-US" sz="1050" dirty="0"/>
              <a:t> program yang </a:t>
            </a:r>
            <a:r>
              <a:rPr lang="en-US" sz="1050" dirty="0" err="1"/>
              <a:t>didesain</a:t>
            </a:r>
            <a:r>
              <a:rPr lang="en-US" sz="1050" dirty="0"/>
              <a:t> </a:t>
            </a:r>
            <a:r>
              <a:rPr lang="en-US" sz="1050" dirty="0" err="1"/>
              <a:t>untuk</a:t>
            </a:r>
            <a:r>
              <a:rPr lang="en-US" sz="1050" dirty="0"/>
              <a:t> </a:t>
            </a:r>
            <a:r>
              <a:rPr lang="en-US" sz="1050" dirty="0" err="1"/>
              <a:t>mendukung</a:t>
            </a:r>
            <a:r>
              <a:rPr lang="en-US" sz="1050" dirty="0"/>
              <a:t> </a:t>
            </a:r>
            <a:r>
              <a:rPr lang="en-US" sz="1050" dirty="0" err="1"/>
              <a:t>pelaksanaan</a:t>
            </a:r>
            <a:r>
              <a:rPr lang="en-US" sz="1050" dirty="0"/>
              <a:t> </a:t>
            </a:r>
            <a:r>
              <a:rPr lang="en-US" sz="1050" dirty="0" err="1"/>
              <a:t>tugas</a:t>
            </a:r>
            <a:r>
              <a:rPr lang="en-US" sz="1050" dirty="0"/>
              <a:t> </a:t>
            </a:r>
            <a:r>
              <a:rPr lang="en-US" sz="1050" dirty="0" err="1"/>
              <a:t>dan</a:t>
            </a:r>
            <a:r>
              <a:rPr lang="en-US" sz="1050" dirty="0"/>
              <a:t> </a:t>
            </a:r>
            <a:r>
              <a:rPr lang="en-US" sz="1050" dirty="0" err="1"/>
              <a:t>fungsi</a:t>
            </a:r>
            <a:r>
              <a:rPr lang="en-US" sz="1050" dirty="0"/>
              <a:t> </a:t>
            </a:r>
            <a:r>
              <a:rPr lang="en-US" sz="1050" dirty="0" err="1"/>
              <a:t>dalam</a:t>
            </a:r>
            <a:r>
              <a:rPr lang="en-US" sz="1050" dirty="0"/>
              <a:t> </a:t>
            </a:r>
            <a:r>
              <a:rPr lang="en-US" sz="1050" dirty="0" err="1"/>
              <a:t>menjalankan</a:t>
            </a:r>
            <a:r>
              <a:rPr lang="en-US" sz="1050" dirty="0"/>
              <a:t> </a:t>
            </a:r>
            <a:r>
              <a:rPr lang="en-US" sz="1050" dirty="0" err="1"/>
              <a:t>pemerintah</a:t>
            </a:r>
            <a:r>
              <a:rPr lang="en-US" sz="1050" dirty="0"/>
              <a:t> (</a:t>
            </a:r>
            <a:r>
              <a:rPr lang="en-US" sz="1050" dirty="0" err="1"/>
              <a:t>birokrasi</a:t>
            </a:r>
            <a:r>
              <a:rPr lang="en-US" sz="1050" dirty="0"/>
              <a:t>).</a:t>
            </a:r>
          </a:p>
          <a:p>
            <a:pPr marL="265113"/>
            <a:endParaRPr lang="en-US" sz="1050" dirty="0"/>
          </a:p>
          <a:p>
            <a:pPr marL="265113" indent="-265113">
              <a:buFont typeface="+mj-lt"/>
              <a:buAutoNum type="alphaLcPeriod" startAt="2"/>
            </a:pPr>
            <a:r>
              <a:rPr lang="en-US" sz="1050" dirty="0"/>
              <a:t>Program </a:t>
            </a:r>
            <a:r>
              <a:rPr lang="en-US" sz="1050" dirty="0" err="1"/>
              <a:t>Teknis</a:t>
            </a:r>
            <a:endParaRPr lang="en-US" sz="1050" dirty="0"/>
          </a:p>
          <a:p>
            <a:pPr marL="265113" algn="just"/>
            <a:r>
              <a:rPr lang="en-US" sz="1050" dirty="0"/>
              <a:t>Program </a:t>
            </a:r>
            <a:r>
              <a:rPr lang="en-US" sz="1050" dirty="0" err="1"/>
              <a:t>teknis</a:t>
            </a:r>
            <a:r>
              <a:rPr lang="en-US" sz="1050" dirty="0"/>
              <a:t> </a:t>
            </a:r>
            <a:r>
              <a:rPr lang="en-US" sz="1050" dirty="0" err="1"/>
              <a:t>merupakan</a:t>
            </a:r>
            <a:r>
              <a:rPr lang="en-US" sz="1050" dirty="0"/>
              <a:t> program yang </a:t>
            </a:r>
            <a:r>
              <a:rPr lang="en-US" sz="1050" dirty="0" err="1"/>
              <a:t>didesain</a:t>
            </a:r>
            <a:r>
              <a:rPr lang="en-US" sz="1050" dirty="0"/>
              <a:t> </a:t>
            </a:r>
            <a:r>
              <a:rPr lang="en-US" sz="1050" dirty="0" err="1"/>
              <a:t>untuk</a:t>
            </a:r>
            <a:r>
              <a:rPr lang="en-US" sz="1050" dirty="0"/>
              <a:t> </a:t>
            </a:r>
            <a:r>
              <a:rPr lang="en-US" sz="1050" dirty="0" err="1"/>
              <a:t>melaksanakan</a:t>
            </a:r>
            <a:r>
              <a:rPr lang="en-US" sz="1050" dirty="0"/>
              <a:t> </a:t>
            </a:r>
            <a:r>
              <a:rPr lang="en-US" sz="1050" dirty="0" err="1"/>
              <a:t>prioritas</a:t>
            </a:r>
            <a:r>
              <a:rPr lang="en-US" sz="1050" dirty="0"/>
              <a:t> </a:t>
            </a:r>
            <a:r>
              <a:rPr lang="en-US" sz="1050" dirty="0" err="1"/>
              <a:t>pembangunan</a:t>
            </a:r>
            <a:r>
              <a:rPr lang="en-US" sz="1050" dirty="0"/>
              <a:t> </a:t>
            </a:r>
            <a:r>
              <a:rPr lang="en-US" sz="1050" dirty="0" err="1"/>
              <a:t>nasional</a:t>
            </a:r>
            <a:r>
              <a:rPr lang="en-US" sz="1050" dirty="0"/>
              <a:t> yang </a:t>
            </a:r>
            <a:r>
              <a:rPr lang="en-US" sz="1050" dirty="0" err="1"/>
              <a:t>telah</a:t>
            </a:r>
            <a:r>
              <a:rPr lang="en-US" sz="1050" dirty="0"/>
              <a:t> </a:t>
            </a:r>
            <a:r>
              <a:rPr lang="en-US" sz="1050" dirty="0" err="1"/>
              <a:t>ditetapkan</a:t>
            </a:r>
            <a:r>
              <a:rPr lang="en-US" sz="1050" dirty="0"/>
              <a:t> </a:t>
            </a:r>
            <a:r>
              <a:rPr lang="en-US" sz="1050" dirty="0" err="1"/>
              <a:t>dalam</a:t>
            </a:r>
            <a:r>
              <a:rPr lang="en-US" sz="1050" dirty="0"/>
              <a:t> RPJMN 2020-2024 </a:t>
            </a:r>
            <a:r>
              <a:rPr lang="en-US" sz="1050" dirty="0" err="1"/>
              <a:t>dan</a:t>
            </a:r>
            <a:r>
              <a:rPr lang="en-US" sz="1050" dirty="0"/>
              <a:t> RKP.</a:t>
            </a:r>
          </a:p>
        </p:txBody>
      </p:sp>
      <p:sp>
        <p:nvSpPr>
          <p:cNvPr id="8" name="Rounded Rectangle 7"/>
          <p:cNvSpPr/>
          <p:nvPr/>
        </p:nvSpPr>
        <p:spPr>
          <a:xfrm>
            <a:off x="3862920" y="769022"/>
            <a:ext cx="3384000" cy="2088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a:p>
        </p:txBody>
      </p:sp>
      <p:sp>
        <p:nvSpPr>
          <p:cNvPr id="13" name="TextBox 12"/>
          <p:cNvSpPr txBox="1"/>
          <p:nvPr/>
        </p:nvSpPr>
        <p:spPr>
          <a:xfrm>
            <a:off x="4065321" y="765530"/>
            <a:ext cx="3024000" cy="1869743"/>
          </a:xfrm>
          <a:prstGeom prst="rect">
            <a:avLst/>
          </a:prstGeom>
          <a:noFill/>
        </p:spPr>
        <p:txBody>
          <a:bodyPr wrap="square" rtlCol="0">
            <a:spAutoFit/>
          </a:bodyPr>
          <a:lstStyle/>
          <a:p>
            <a:r>
              <a:rPr lang="en-US" sz="1050" b="1" dirty="0"/>
              <a:t>RUANG LINGKUP KEGIATAN :</a:t>
            </a:r>
          </a:p>
          <a:p>
            <a:pPr marL="265113" indent="-265113">
              <a:buFont typeface="+mj-lt"/>
              <a:buAutoNum type="alphaLcPeriod"/>
            </a:pPr>
            <a:r>
              <a:rPr lang="en-US" sz="1050" dirty="0" err="1"/>
              <a:t>Kegiatan</a:t>
            </a:r>
            <a:r>
              <a:rPr lang="en-US" sz="1050" dirty="0"/>
              <a:t> </a:t>
            </a:r>
            <a:r>
              <a:rPr lang="en-US" sz="1050" dirty="0" err="1"/>
              <a:t>Generik</a:t>
            </a:r>
            <a:r>
              <a:rPr lang="en-US" sz="1050" dirty="0"/>
              <a:t> (</a:t>
            </a:r>
            <a:r>
              <a:rPr lang="en-US" sz="1050" dirty="0" err="1"/>
              <a:t>bersifat</a:t>
            </a:r>
            <a:r>
              <a:rPr lang="en-US" sz="1050" dirty="0"/>
              <a:t> </a:t>
            </a:r>
            <a:r>
              <a:rPr lang="en-US" sz="1050" dirty="0" err="1"/>
              <a:t>pendukung</a:t>
            </a:r>
            <a:r>
              <a:rPr lang="en-US" sz="1050" dirty="0"/>
              <a:t>)</a:t>
            </a:r>
          </a:p>
          <a:p>
            <a:pPr marL="265113" algn="just"/>
            <a:r>
              <a:rPr lang="en-US" sz="1050" dirty="0" err="1"/>
              <a:t>Kegiatan</a:t>
            </a:r>
            <a:r>
              <a:rPr lang="en-US" sz="1050" dirty="0"/>
              <a:t> yang </a:t>
            </a:r>
            <a:r>
              <a:rPr lang="en-US" sz="1050" dirty="0" err="1"/>
              <a:t>mendukung</a:t>
            </a:r>
            <a:r>
              <a:rPr lang="en-US" sz="1050" dirty="0"/>
              <a:t> </a:t>
            </a:r>
            <a:r>
              <a:rPr lang="en-US" sz="1050" dirty="0" err="1"/>
              <a:t>pelaksanaan</a:t>
            </a:r>
            <a:r>
              <a:rPr lang="en-US" sz="1050" dirty="0"/>
              <a:t> </a:t>
            </a:r>
            <a:r>
              <a:rPr lang="en-US" sz="1050" dirty="0" err="1"/>
              <a:t>internai</a:t>
            </a:r>
            <a:r>
              <a:rPr lang="en-US" sz="1050" dirty="0"/>
              <a:t> </a:t>
            </a:r>
            <a:r>
              <a:rPr lang="en-US" sz="1050" dirty="0" err="1"/>
              <a:t>Kementerian</a:t>
            </a:r>
            <a:r>
              <a:rPr lang="en-US" sz="1050" dirty="0"/>
              <a:t>/</a:t>
            </a:r>
            <a:r>
              <a:rPr lang="en-US" sz="1050" dirty="0" err="1"/>
              <a:t>Lembaga</a:t>
            </a:r>
            <a:r>
              <a:rPr lang="en-US" sz="1050" dirty="0"/>
              <a:t> (</a:t>
            </a:r>
            <a:r>
              <a:rPr lang="en-US" sz="1050" dirty="0" err="1"/>
              <a:t>dukungan</a:t>
            </a:r>
            <a:r>
              <a:rPr lang="en-US" sz="1050" dirty="0"/>
              <a:t> </a:t>
            </a:r>
            <a:r>
              <a:rPr lang="en-US" sz="1050" dirty="0" err="1"/>
              <a:t>manajemen</a:t>
            </a:r>
            <a:r>
              <a:rPr lang="en-US" sz="1050" dirty="0"/>
              <a:t> </a:t>
            </a:r>
            <a:r>
              <a:rPr lang="en-US" sz="1050" dirty="0" err="1"/>
              <a:t>internai</a:t>
            </a:r>
            <a:r>
              <a:rPr lang="en-US" sz="1050" dirty="0"/>
              <a:t>) yang </a:t>
            </a:r>
            <a:r>
              <a:rPr lang="en-US" sz="1050" dirty="0" err="1"/>
              <a:t>digunakan</a:t>
            </a:r>
            <a:r>
              <a:rPr lang="en-US" sz="1050" dirty="0"/>
              <a:t> </a:t>
            </a:r>
            <a:r>
              <a:rPr lang="en-US" sz="1050" dirty="0" err="1"/>
              <a:t>oleh</a:t>
            </a:r>
            <a:r>
              <a:rPr lang="en-US" sz="1050" dirty="0"/>
              <a:t> Unit </a:t>
            </a:r>
            <a:r>
              <a:rPr lang="en-US" sz="1050" dirty="0" err="1"/>
              <a:t>Kerja</a:t>
            </a:r>
            <a:r>
              <a:rPr lang="en-US" sz="1050" dirty="0"/>
              <a:t> </a:t>
            </a:r>
            <a:r>
              <a:rPr lang="en-US" sz="1050" dirty="0" err="1"/>
              <a:t>Eselon</a:t>
            </a:r>
            <a:r>
              <a:rPr lang="en-US" sz="1050" dirty="0"/>
              <a:t> II</a:t>
            </a:r>
          </a:p>
          <a:p>
            <a:pPr marL="265113"/>
            <a:endParaRPr lang="en-US" sz="1050" dirty="0"/>
          </a:p>
          <a:p>
            <a:pPr marL="265113" indent="-265113">
              <a:buFont typeface="+mj-lt"/>
              <a:buAutoNum type="alphaLcPeriod" startAt="2"/>
            </a:pPr>
            <a:r>
              <a:rPr lang="en-US" sz="1050" dirty="0" err="1"/>
              <a:t>Kegiatan</a:t>
            </a:r>
            <a:r>
              <a:rPr lang="en-US" sz="1050" dirty="0"/>
              <a:t> </a:t>
            </a:r>
            <a:r>
              <a:rPr lang="en-US" sz="1050" dirty="0" err="1"/>
              <a:t>Teknis</a:t>
            </a:r>
            <a:endParaRPr lang="en-US" sz="1050" dirty="0"/>
          </a:p>
          <a:p>
            <a:pPr marL="265113" algn="just"/>
            <a:r>
              <a:rPr lang="en-US" sz="1050" dirty="0" err="1"/>
              <a:t>Kegiatan</a:t>
            </a:r>
            <a:r>
              <a:rPr lang="en-US" sz="1050" dirty="0"/>
              <a:t> yang </a:t>
            </a:r>
            <a:r>
              <a:rPr lang="en-US" sz="1050" dirty="0" err="1"/>
              <a:t>mendukung</a:t>
            </a:r>
            <a:r>
              <a:rPr lang="en-US" sz="1050" dirty="0"/>
              <a:t> </a:t>
            </a:r>
            <a:r>
              <a:rPr lang="en-US" sz="1050" dirty="0" err="1"/>
              <a:t>pelaksanaan</a:t>
            </a:r>
            <a:r>
              <a:rPr lang="en-US" sz="1050" dirty="0"/>
              <a:t> </a:t>
            </a:r>
            <a:r>
              <a:rPr lang="en-US" sz="1050" dirty="0" err="1"/>
              <a:t>tugas</a:t>
            </a:r>
            <a:r>
              <a:rPr lang="en-US" sz="1050" dirty="0"/>
              <a:t> </a:t>
            </a:r>
            <a:r>
              <a:rPr lang="en-US" sz="1050" dirty="0" err="1"/>
              <a:t>dan</a:t>
            </a:r>
            <a:r>
              <a:rPr lang="en-US" sz="1050" dirty="0"/>
              <a:t> </a:t>
            </a:r>
            <a:r>
              <a:rPr lang="en-US" sz="1050" dirty="0" err="1"/>
              <a:t>fungsi</a:t>
            </a:r>
            <a:r>
              <a:rPr lang="en-US" sz="1050" dirty="0"/>
              <a:t> </a:t>
            </a:r>
            <a:r>
              <a:rPr lang="en-US" sz="1050" dirty="0" err="1"/>
              <a:t>Kementerian</a:t>
            </a:r>
            <a:r>
              <a:rPr lang="en-US" sz="1050" dirty="0"/>
              <a:t>/ </a:t>
            </a:r>
            <a:r>
              <a:rPr lang="en-US" sz="1050" dirty="0" err="1"/>
              <a:t>Lembaga</a:t>
            </a:r>
            <a:r>
              <a:rPr lang="en-US" sz="1050" dirty="0"/>
              <a:t> </a:t>
            </a:r>
            <a:r>
              <a:rPr lang="en-US" sz="1050" dirty="0" err="1"/>
              <a:t>serta</a:t>
            </a:r>
            <a:r>
              <a:rPr lang="en-US" sz="1050" dirty="0"/>
              <a:t> </a:t>
            </a:r>
            <a:r>
              <a:rPr lang="en-US" sz="1050" dirty="0" err="1"/>
              <a:t>mendukung</a:t>
            </a:r>
            <a:r>
              <a:rPr lang="en-US" sz="1050" dirty="0"/>
              <a:t> </a:t>
            </a:r>
            <a:r>
              <a:rPr lang="en-US" sz="1050" dirty="0" err="1"/>
              <a:t>sasaran</a:t>
            </a:r>
            <a:r>
              <a:rPr lang="en-US" sz="1050" dirty="0"/>
              <a:t> </a:t>
            </a:r>
            <a:r>
              <a:rPr lang="en-US" sz="1050" dirty="0" err="1"/>
              <a:t>pembangunan</a:t>
            </a:r>
            <a:r>
              <a:rPr lang="en-US" sz="1050" dirty="0"/>
              <a:t> </a:t>
            </a:r>
            <a:r>
              <a:rPr lang="en-US" sz="1050" dirty="0" err="1"/>
              <a:t>nasional</a:t>
            </a:r>
            <a:r>
              <a:rPr lang="en-US" sz="1050" dirty="0"/>
              <a:t>.</a:t>
            </a:r>
          </a:p>
        </p:txBody>
      </p:sp>
      <p:sp>
        <p:nvSpPr>
          <p:cNvPr id="14" name="Rounded Rectangle 13"/>
          <p:cNvSpPr/>
          <p:nvPr/>
        </p:nvSpPr>
        <p:spPr>
          <a:xfrm>
            <a:off x="935837" y="2901014"/>
            <a:ext cx="5688000" cy="17280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1050"/>
          </a:p>
        </p:txBody>
      </p:sp>
      <p:sp>
        <p:nvSpPr>
          <p:cNvPr id="15" name="TextBox 14"/>
          <p:cNvSpPr txBox="1"/>
          <p:nvPr/>
        </p:nvSpPr>
        <p:spPr>
          <a:xfrm>
            <a:off x="1043837" y="2955061"/>
            <a:ext cx="5472000" cy="1708160"/>
          </a:xfrm>
          <a:prstGeom prst="rect">
            <a:avLst/>
          </a:prstGeom>
          <a:noFill/>
        </p:spPr>
        <p:txBody>
          <a:bodyPr wrap="square" rtlCol="0">
            <a:spAutoFit/>
          </a:bodyPr>
          <a:lstStyle/>
          <a:p>
            <a:r>
              <a:rPr lang="en-US" sz="1050" b="1" dirty="0"/>
              <a:t>RUANG LINGKUP </a:t>
            </a:r>
            <a:r>
              <a:rPr lang="en-US" sz="1050" b="1" i="1" dirty="0"/>
              <a:t>OUTPUT</a:t>
            </a:r>
            <a:r>
              <a:rPr lang="en-US" sz="1050" b="1" dirty="0"/>
              <a:t> :</a:t>
            </a:r>
          </a:p>
          <a:p>
            <a:pPr marL="265113" indent="-265113">
              <a:buFont typeface="+mj-lt"/>
              <a:buAutoNum type="alphaLcPeriod"/>
            </a:pPr>
            <a:r>
              <a:rPr lang="en-US" sz="1050" dirty="0" err="1"/>
              <a:t>Klasifikasi</a:t>
            </a:r>
            <a:r>
              <a:rPr lang="en-US" sz="1050" dirty="0"/>
              <a:t> </a:t>
            </a:r>
            <a:r>
              <a:rPr lang="en-US" sz="1050" dirty="0" err="1"/>
              <a:t>Rincian</a:t>
            </a:r>
            <a:r>
              <a:rPr lang="en-US" sz="1050" dirty="0"/>
              <a:t> </a:t>
            </a:r>
            <a:r>
              <a:rPr lang="en-US" sz="1050" i="1" dirty="0"/>
              <a:t>Output </a:t>
            </a:r>
            <a:r>
              <a:rPr lang="en-US" sz="1050" dirty="0"/>
              <a:t>(KRO)</a:t>
            </a:r>
          </a:p>
          <a:p>
            <a:pPr marL="265113" algn="just"/>
            <a:r>
              <a:rPr lang="en-US" sz="1050" dirty="0"/>
              <a:t>Kumpulan </a:t>
            </a:r>
            <a:r>
              <a:rPr lang="en-US" sz="1050" dirty="0" err="1"/>
              <a:t>keluaran</a:t>
            </a:r>
            <a:r>
              <a:rPr lang="en-US" sz="1050" dirty="0"/>
              <a:t> (</a:t>
            </a:r>
            <a:r>
              <a:rPr lang="en-US" sz="1050" i="1" dirty="0"/>
              <a:t>output</a:t>
            </a:r>
            <a:r>
              <a:rPr lang="en-US" sz="1050" dirty="0"/>
              <a:t>) K/L </a:t>
            </a:r>
            <a:r>
              <a:rPr lang="en-US" sz="1050" dirty="0" err="1"/>
              <a:t>atau</a:t>
            </a:r>
            <a:r>
              <a:rPr lang="en-US" sz="1050" dirty="0"/>
              <a:t> </a:t>
            </a:r>
            <a:r>
              <a:rPr lang="en-US" sz="1050" dirty="0" err="1"/>
              <a:t>rincian</a:t>
            </a:r>
            <a:r>
              <a:rPr lang="en-US" sz="1050" dirty="0"/>
              <a:t> </a:t>
            </a:r>
            <a:r>
              <a:rPr lang="en-US" sz="1050" i="1" dirty="0"/>
              <a:t>output</a:t>
            </a:r>
            <a:r>
              <a:rPr lang="en-US" sz="1050" dirty="0"/>
              <a:t> yang </a:t>
            </a:r>
            <a:r>
              <a:rPr lang="en-US" sz="1050" dirty="0" err="1"/>
              <a:t>disusun</a:t>
            </a:r>
            <a:r>
              <a:rPr lang="en-US" sz="1050" dirty="0"/>
              <a:t> </a:t>
            </a:r>
            <a:r>
              <a:rPr lang="en-US" sz="1050" dirty="0" err="1"/>
              <a:t>dengan</a:t>
            </a:r>
            <a:r>
              <a:rPr lang="en-US" sz="1050" dirty="0"/>
              <a:t> </a:t>
            </a:r>
            <a:r>
              <a:rPr lang="en-US" sz="1050" dirty="0" err="1"/>
              <a:t>mengelompokkan</a:t>
            </a:r>
            <a:r>
              <a:rPr lang="en-US" sz="1050" dirty="0"/>
              <a:t> </a:t>
            </a:r>
            <a:r>
              <a:rPr lang="en-US" sz="1050" dirty="0" err="1"/>
              <a:t>atau</a:t>
            </a:r>
            <a:r>
              <a:rPr lang="en-US" sz="1050" dirty="0"/>
              <a:t> </a:t>
            </a:r>
            <a:r>
              <a:rPr lang="en-US" sz="1050" dirty="0" err="1"/>
              <a:t>mengklasifikasikan</a:t>
            </a:r>
            <a:r>
              <a:rPr lang="en-US" sz="1050" dirty="0"/>
              <a:t> </a:t>
            </a:r>
            <a:r>
              <a:rPr lang="en-US" sz="1050" dirty="0" err="1"/>
              <a:t>muatan</a:t>
            </a:r>
            <a:r>
              <a:rPr lang="en-US" sz="1050" dirty="0"/>
              <a:t> </a:t>
            </a:r>
            <a:r>
              <a:rPr lang="en-US" sz="1050" dirty="0" err="1"/>
              <a:t>keluaran</a:t>
            </a:r>
            <a:r>
              <a:rPr lang="en-US" sz="1050" dirty="0"/>
              <a:t> (</a:t>
            </a:r>
            <a:r>
              <a:rPr lang="en-US" sz="1050" i="1" dirty="0"/>
              <a:t>output</a:t>
            </a:r>
            <a:r>
              <a:rPr lang="en-US" sz="1050" dirty="0"/>
              <a:t>) yang </a:t>
            </a:r>
            <a:r>
              <a:rPr lang="en-US" sz="1050" dirty="0" err="1"/>
              <a:t>sejenis</a:t>
            </a:r>
            <a:r>
              <a:rPr lang="en-US" sz="1050" dirty="0"/>
              <a:t>/</a:t>
            </a:r>
            <a:r>
              <a:rPr lang="en-US" sz="1050" dirty="0" err="1"/>
              <a:t>serumpun</a:t>
            </a:r>
            <a:r>
              <a:rPr lang="en-US" sz="1050" dirty="0"/>
              <a:t> </a:t>
            </a:r>
            <a:r>
              <a:rPr lang="en-US" sz="1050" dirty="0" err="1"/>
              <a:t>berdasarkan</a:t>
            </a:r>
            <a:r>
              <a:rPr lang="en-US" sz="1050" dirty="0"/>
              <a:t> </a:t>
            </a:r>
            <a:r>
              <a:rPr lang="en-US" sz="1050" dirty="0" err="1"/>
              <a:t>sektor</a:t>
            </a:r>
            <a:r>
              <a:rPr lang="en-US" sz="1050" dirty="0"/>
              <a:t>/ </a:t>
            </a:r>
            <a:r>
              <a:rPr lang="en-US" sz="1050" dirty="0" err="1"/>
              <a:t>bidang</a:t>
            </a:r>
            <a:r>
              <a:rPr lang="en-US" sz="1050" dirty="0"/>
              <a:t>/</a:t>
            </a:r>
            <a:r>
              <a:rPr lang="en-US" sz="1050" dirty="0" err="1"/>
              <a:t>jenis</a:t>
            </a:r>
            <a:r>
              <a:rPr lang="en-US" sz="1050" dirty="0"/>
              <a:t> </a:t>
            </a:r>
            <a:r>
              <a:rPr lang="en-US" sz="1050" dirty="0" err="1"/>
              <a:t>tertentu</a:t>
            </a:r>
            <a:r>
              <a:rPr lang="en-US" sz="1050" dirty="0"/>
              <a:t> </a:t>
            </a:r>
            <a:r>
              <a:rPr lang="en-US" sz="1050" dirty="0" err="1"/>
              <a:t>secara</a:t>
            </a:r>
            <a:r>
              <a:rPr lang="en-US" sz="1050" dirty="0"/>
              <a:t> </a:t>
            </a:r>
            <a:r>
              <a:rPr lang="en-US" sz="1050" dirty="0" err="1"/>
              <a:t>sistematis</a:t>
            </a:r>
            <a:r>
              <a:rPr lang="en-US" sz="1050" dirty="0"/>
              <a:t>.</a:t>
            </a:r>
          </a:p>
          <a:p>
            <a:pPr marL="265113" algn="just"/>
            <a:endParaRPr lang="en-US" sz="1050" dirty="0"/>
          </a:p>
          <a:p>
            <a:pPr marL="265113" indent="-265113">
              <a:buFont typeface="+mj-lt"/>
              <a:buAutoNum type="alphaLcPeriod" startAt="2"/>
            </a:pPr>
            <a:r>
              <a:rPr lang="en-US" sz="1050" dirty="0" err="1"/>
              <a:t>Rincian</a:t>
            </a:r>
            <a:r>
              <a:rPr lang="en-US" sz="1050" dirty="0"/>
              <a:t> </a:t>
            </a:r>
            <a:r>
              <a:rPr lang="en-US" sz="1050" i="1" dirty="0"/>
              <a:t>Output </a:t>
            </a:r>
            <a:r>
              <a:rPr lang="en-US" sz="1050" dirty="0"/>
              <a:t>(RO)</a:t>
            </a:r>
          </a:p>
          <a:p>
            <a:pPr marL="265113" algn="just"/>
            <a:r>
              <a:rPr lang="en-US" sz="1050" dirty="0" err="1"/>
              <a:t>Keluaran</a:t>
            </a:r>
            <a:r>
              <a:rPr lang="en-US" sz="1050" dirty="0"/>
              <a:t> </a:t>
            </a:r>
            <a:r>
              <a:rPr lang="en-US" sz="1050" i="1" dirty="0"/>
              <a:t>output </a:t>
            </a:r>
            <a:r>
              <a:rPr lang="en-US" sz="1050" i="1" dirty="0" err="1"/>
              <a:t>riil</a:t>
            </a:r>
            <a:r>
              <a:rPr lang="en-US" sz="1050" i="1" dirty="0"/>
              <a:t> </a:t>
            </a:r>
            <a:r>
              <a:rPr lang="en-US" sz="1050" dirty="0"/>
              <a:t>yang </a:t>
            </a:r>
            <a:r>
              <a:rPr lang="en-US" sz="1050" dirty="0" err="1"/>
              <a:t>sangat</a:t>
            </a:r>
            <a:r>
              <a:rPr lang="en-US" sz="1050" dirty="0"/>
              <a:t> </a:t>
            </a:r>
            <a:r>
              <a:rPr lang="en-US" sz="1050" dirty="0" err="1"/>
              <a:t>spesifik</a:t>
            </a:r>
            <a:r>
              <a:rPr lang="en-US" sz="1050" dirty="0"/>
              <a:t> yang </a:t>
            </a:r>
            <a:r>
              <a:rPr lang="en-US" sz="1050" dirty="0" err="1"/>
              <a:t>dihasilkan</a:t>
            </a:r>
            <a:r>
              <a:rPr lang="en-US" sz="1050" dirty="0"/>
              <a:t> </a:t>
            </a:r>
            <a:r>
              <a:rPr lang="en-US" sz="1050" dirty="0" err="1"/>
              <a:t>oleh</a:t>
            </a:r>
            <a:r>
              <a:rPr lang="en-US" sz="1050" dirty="0"/>
              <a:t> unit </a:t>
            </a:r>
            <a:r>
              <a:rPr lang="en-US" sz="1050" dirty="0" err="1"/>
              <a:t>kerja</a:t>
            </a:r>
            <a:r>
              <a:rPr lang="en-US" sz="1050" dirty="0"/>
              <a:t> K/L yang </a:t>
            </a:r>
            <a:r>
              <a:rPr lang="en-US" sz="1050" dirty="0" err="1"/>
              <a:t>berfokus</a:t>
            </a:r>
            <a:r>
              <a:rPr lang="en-US" sz="1050" dirty="0"/>
              <a:t> </a:t>
            </a:r>
            <a:r>
              <a:rPr lang="en-US" sz="1050" dirty="0" err="1"/>
              <a:t>pada</a:t>
            </a:r>
            <a:r>
              <a:rPr lang="en-US" sz="1050" dirty="0"/>
              <a:t> </a:t>
            </a:r>
            <a:r>
              <a:rPr lang="en-US" sz="1050" dirty="0" err="1"/>
              <a:t>isu</a:t>
            </a:r>
            <a:r>
              <a:rPr lang="en-US" sz="1050" dirty="0"/>
              <a:t> </a:t>
            </a:r>
            <a:r>
              <a:rPr lang="en-US" sz="1050" dirty="0" err="1"/>
              <a:t>dan</a:t>
            </a:r>
            <a:r>
              <a:rPr lang="en-US" sz="1050" dirty="0"/>
              <a:t>/</a:t>
            </a:r>
            <a:r>
              <a:rPr lang="en-US" sz="1050" dirty="0" err="1"/>
              <a:t>atau</a:t>
            </a:r>
            <a:r>
              <a:rPr lang="en-US" sz="1050" dirty="0"/>
              <a:t> </a:t>
            </a:r>
            <a:r>
              <a:rPr lang="en-US" sz="1050" dirty="0" err="1"/>
              <a:t>lokasi</a:t>
            </a:r>
            <a:r>
              <a:rPr lang="en-US" sz="1050" dirty="0"/>
              <a:t> </a:t>
            </a:r>
            <a:r>
              <a:rPr lang="en-US" sz="1050" dirty="0" err="1"/>
              <a:t>tertentu</a:t>
            </a:r>
            <a:r>
              <a:rPr lang="en-US" sz="1050" dirty="0"/>
              <a:t> </a:t>
            </a:r>
            <a:r>
              <a:rPr lang="en-US" sz="1050" dirty="0" err="1"/>
              <a:t>serta</a:t>
            </a:r>
            <a:r>
              <a:rPr lang="en-US" sz="1050" dirty="0"/>
              <a:t> </a:t>
            </a:r>
            <a:r>
              <a:rPr lang="en-US" sz="1050" dirty="0" err="1"/>
              <a:t>berkaitan</a:t>
            </a:r>
            <a:r>
              <a:rPr lang="en-US" sz="1050" dirty="0"/>
              <a:t> </a:t>
            </a:r>
            <a:r>
              <a:rPr lang="en-US" sz="1050" dirty="0" err="1"/>
              <a:t>langsung</a:t>
            </a:r>
            <a:r>
              <a:rPr lang="en-US" sz="1050" dirty="0"/>
              <a:t> </a:t>
            </a:r>
            <a:r>
              <a:rPr lang="en-US" sz="1050" dirty="0" err="1"/>
              <a:t>dengan</a:t>
            </a:r>
            <a:r>
              <a:rPr lang="en-US" sz="1050" dirty="0"/>
              <a:t> </a:t>
            </a:r>
            <a:r>
              <a:rPr lang="en-US" sz="1050" dirty="0" err="1"/>
              <a:t>tugas</a:t>
            </a:r>
            <a:r>
              <a:rPr lang="en-US" sz="1050" dirty="0"/>
              <a:t> </a:t>
            </a:r>
            <a:r>
              <a:rPr lang="en-US" sz="1050" dirty="0" err="1"/>
              <a:t>dan</a:t>
            </a:r>
            <a:r>
              <a:rPr lang="en-US" sz="1050" dirty="0"/>
              <a:t> </a:t>
            </a:r>
            <a:r>
              <a:rPr lang="en-US" sz="1050" dirty="0" err="1"/>
              <a:t>fungsi</a:t>
            </a:r>
            <a:r>
              <a:rPr lang="en-US" sz="1050" dirty="0"/>
              <a:t> unit </a:t>
            </a:r>
            <a:r>
              <a:rPr lang="en-US" sz="1050" dirty="0" err="1"/>
              <a:t>kerja</a:t>
            </a:r>
            <a:r>
              <a:rPr lang="en-US" sz="1050" dirty="0"/>
              <a:t> </a:t>
            </a:r>
            <a:r>
              <a:rPr lang="en-US" sz="1050" dirty="0" err="1"/>
              <a:t>tersebut</a:t>
            </a:r>
            <a:r>
              <a:rPr lang="en-US" sz="1050" dirty="0"/>
              <a:t>.</a:t>
            </a:r>
          </a:p>
        </p:txBody>
      </p:sp>
      <p:sp>
        <p:nvSpPr>
          <p:cNvPr id="16" name="Slide Number Placeholder 2">
            <a:extLst>
              <a:ext uri="{FF2B5EF4-FFF2-40B4-BE49-F238E27FC236}">
                <a16:creationId xmlns:a16="http://schemas.microsoft.com/office/drawing/2014/main" id="{01C31D5F-76BA-4F23-BD59-0A8A8ACE49BB}"/>
              </a:ext>
            </a:extLst>
          </p:cNvPr>
          <p:cNvSpPr>
            <a:spLocks noGrp="1"/>
          </p:cNvSpPr>
          <p:nvPr/>
        </p:nvSpPr>
        <p:spPr>
          <a:xfrm>
            <a:off x="7113276" y="5006975"/>
            <a:ext cx="446405" cy="251460"/>
          </a:xfrm>
          <a:prstGeom prst="rect">
            <a:avLst/>
          </a:prstGeom>
          <a:solidFill>
            <a:srgbClr val="F9BE19"/>
          </a:solidFill>
        </p:spPr>
        <p:txBody>
          <a:bodyPr vert="horz" lIns="91365" tIns="45684" rIns="91365" bIns="45684"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32">
              <a:defRPr/>
            </a:pPr>
            <a:fld id="{05502A5B-6024-440D-A5A9-5A109256076E}" type="slidenum">
              <a:rPr lang="en-US" b="1">
                <a:solidFill>
                  <a:schemeClr val="tx1"/>
                </a:solidFill>
                <a:latin typeface="Calibri" panose="020F0502020204030204"/>
              </a:rPr>
              <a:pPr defTabSz="913632">
                <a:defRPr/>
              </a:pPr>
              <a:t>76</a:t>
            </a:fld>
            <a:endParaRPr lang="en-US" b="1">
              <a:solidFill>
                <a:schemeClr val="tx1"/>
              </a:solidFill>
              <a:latin typeface="Calibri" panose="020F0502020204030204"/>
            </a:endParaRPr>
          </a:p>
        </p:txBody>
      </p:sp>
    </p:spTree>
    <p:extLst>
      <p:ext uri="{BB962C8B-B14F-4D97-AF65-F5344CB8AC3E}">
        <p14:creationId xmlns:p14="http://schemas.microsoft.com/office/powerpoint/2010/main" val="402411095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320" y="182099"/>
            <a:ext cx="7387380" cy="527451"/>
          </a:xfrm>
        </p:spPr>
        <p:txBody>
          <a:bodyPr>
            <a:noAutofit/>
          </a:bodyPr>
          <a:lstStyle/>
          <a:p>
            <a:r>
              <a:rPr lang="en-US" dirty="0" err="1">
                <a:sym typeface="+mn-ea"/>
              </a:rPr>
              <a:t>Lanjutan</a:t>
            </a:r>
            <a:r>
              <a:rPr lang="en-US" dirty="0">
                <a:sym typeface="+mn-ea"/>
              </a:rPr>
              <a:t>… (</a:t>
            </a:r>
            <a:r>
              <a:rPr lang="id-ID" dirty="0">
                <a:sym typeface="+mn-ea"/>
              </a:rPr>
              <a:t>REDESAIN SISTEM PERENCANAAN &amp; PENGANGGARAN</a:t>
            </a:r>
            <a:r>
              <a:rPr lang="en-US" dirty="0">
                <a:sym typeface="+mn-ea"/>
              </a:rPr>
              <a:t>)</a:t>
            </a:r>
            <a:endParaRPr lang="id-ID" dirty="0"/>
          </a:p>
        </p:txBody>
      </p:sp>
      <p:grpSp>
        <p:nvGrpSpPr>
          <p:cNvPr id="25" name="Group 24">
            <a:extLst>
              <a:ext uri="{FF2B5EF4-FFF2-40B4-BE49-F238E27FC236}">
                <a16:creationId xmlns:a16="http://schemas.microsoft.com/office/drawing/2014/main" id="{3DB1E117-A4F4-43F2-90F9-C19DD0BD5CEB}"/>
              </a:ext>
            </a:extLst>
          </p:cNvPr>
          <p:cNvGrpSpPr/>
          <p:nvPr/>
        </p:nvGrpSpPr>
        <p:grpSpPr>
          <a:xfrm>
            <a:off x="384968" y="797130"/>
            <a:ext cx="3671799" cy="1754255"/>
            <a:chOff x="341281" y="2074940"/>
            <a:chExt cx="5921763" cy="2829207"/>
          </a:xfrm>
        </p:grpSpPr>
        <p:grpSp>
          <p:nvGrpSpPr>
            <p:cNvPr id="26" name="Group 25">
              <a:extLst>
                <a:ext uri="{FF2B5EF4-FFF2-40B4-BE49-F238E27FC236}">
                  <a16:creationId xmlns:a16="http://schemas.microsoft.com/office/drawing/2014/main" id="{4838FF51-76FF-4F0D-916C-D7090C6792B6}"/>
                </a:ext>
              </a:extLst>
            </p:cNvPr>
            <p:cNvGrpSpPr/>
            <p:nvPr/>
          </p:nvGrpSpPr>
          <p:grpSpPr>
            <a:xfrm>
              <a:off x="1344442" y="2958122"/>
              <a:ext cx="4918602" cy="1946025"/>
              <a:chOff x="1230073" y="2805144"/>
              <a:chExt cx="4918602" cy="1946025"/>
            </a:xfrm>
          </p:grpSpPr>
          <p:sp>
            <p:nvSpPr>
              <p:cNvPr id="33" name="Rectangle 32">
                <a:extLst>
                  <a:ext uri="{FF2B5EF4-FFF2-40B4-BE49-F238E27FC236}">
                    <a16:creationId xmlns:a16="http://schemas.microsoft.com/office/drawing/2014/main" id="{8D2BB9EC-8794-4AA7-8F7A-A4582AB0285D}"/>
                  </a:ext>
                </a:extLst>
              </p:cNvPr>
              <p:cNvSpPr/>
              <p:nvPr/>
            </p:nvSpPr>
            <p:spPr>
              <a:xfrm>
                <a:off x="1387781" y="2835200"/>
                <a:ext cx="4760894" cy="1915969"/>
              </a:xfrm>
              <a:prstGeom prst="rect">
                <a:avLst/>
              </a:prstGeom>
              <a:no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116"/>
              </a:p>
            </p:txBody>
          </p:sp>
          <p:sp>
            <p:nvSpPr>
              <p:cNvPr id="34" name="TextBox 33">
                <a:extLst>
                  <a:ext uri="{FF2B5EF4-FFF2-40B4-BE49-F238E27FC236}">
                    <a16:creationId xmlns:a16="http://schemas.microsoft.com/office/drawing/2014/main" id="{9119C3C1-04A3-4C3A-925D-E5331F4E0FE9}"/>
                  </a:ext>
                </a:extLst>
              </p:cNvPr>
              <p:cNvSpPr txBox="1"/>
              <p:nvPr/>
            </p:nvSpPr>
            <p:spPr>
              <a:xfrm>
                <a:off x="1562331" y="3350270"/>
                <a:ext cx="4457528" cy="409508"/>
              </a:xfrm>
              <a:prstGeom prst="rect">
                <a:avLst/>
              </a:prstGeom>
              <a:noFill/>
            </p:spPr>
            <p:txBody>
              <a:bodyPr wrap="none" rtlCol="0">
                <a:spAutoFit/>
              </a:bodyPr>
              <a:lstStyle/>
              <a:p>
                <a:r>
                  <a:rPr lang="en-US" sz="1050" dirty="0" err="1">
                    <a:latin typeface="Bahnschrift Light Condensed" panose="020B0502040204020203" pitchFamily="34" charset="0"/>
                  </a:rPr>
                  <a:t>Keselamatan</a:t>
                </a:r>
                <a:r>
                  <a:rPr lang="en-US" sz="1050" dirty="0">
                    <a:latin typeface="Bahnschrift Light Condensed" panose="020B0502040204020203" pitchFamily="34" charset="0"/>
                  </a:rPr>
                  <a:t> dan </a:t>
                </a:r>
                <a:r>
                  <a:rPr lang="en-US" sz="1050" dirty="0" err="1">
                    <a:latin typeface="Bahnschrift Light Condensed" panose="020B0502040204020203" pitchFamily="34" charset="0"/>
                  </a:rPr>
                  <a:t>Keamanan</a:t>
                </a:r>
                <a:r>
                  <a:rPr lang="en-US" sz="1050" dirty="0">
                    <a:latin typeface="Bahnschrift Light Condensed" panose="020B0502040204020203" pitchFamily="34" charset="0"/>
                  </a:rPr>
                  <a:t> </a:t>
                </a:r>
                <a:r>
                  <a:rPr lang="en-US" sz="1050" dirty="0" err="1">
                    <a:latin typeface="Bahnschrift Light Condensed" panose="020B0502040204020203" pitchFamily="34" charset="0"/>
                  </a:rPr>
                  <a:t>Transportasi</a:t>
                </a:r>
                <a:r>
                  <a:rPr lang="en-US" sz="1050" dirty="0">
                    <a:latin typeface="Bahnschrift Light Condensed" panose="020B0502040204020203" pitchFamily="34" charset="0"/>
                  </a:rPr>
                  <a:t> </a:t>
                </a:r>
                <a:r>
                  <a:rPr lang="en-US" sz="1050" dirty="0" err="1">
                    <a:latin typeface="Bahnschrift Light Condensed" panose="020B0502040204020203" pitchFamily="34" charset="0"/>
                  </a:rPr>
                  <a:t>Perkeretaapian</a:t>
                </a:r>
                <a:endParaRPr lang="en-ID" sz="1050" dirty="0">
                  <a:latin typeface="Bahnschrift Light Condensed" panose="020B0502040204020203" pitchFamily="34" charset="0"/>
                </a:endParaRPr>
              </a:p>
            </p:txBody>
          </p:sp>
          <p:sp>
            <p:nvSpPr>
              <p:cNvPr id="35" name="TextBox 34">
                <a:extLst>
                  <a:ext uri="{FF2B5EF4-FFF2-40B4-BE49-F238E27FC236}">
                    <a16:creationId xmlns:a16="http://schemas.microsoft.com/office/drawing/2014/main" id="{84844078-F37F-49CD-B8A5-FF0B094C80F2}"/>
                  </a:ext>
                </a:extLst>
              </p:cNvPr>
              <p:cNvSpPr txBox="1"/>
              <p:nvPr/>
            </p:nvSpPr>
            <p:spPr>
              <a:xfrm>
                <a:off x="1563221" y="3816692"/>
                <a:ext cx="4271389" cy="409508"/>
              </a:xfrm>
              <a:prstGeom prst="rect">
                <a:avLst/>
              </a:prstGeom>
              <a:noFill/>
            </p:spPr>
            <p:txBody>
              <a:bodyPr wrap="none" rtlCol="0">
                <a:spAutoFit/>
              </a:bodyPr>
              <a:lstStyle/>
              <a:p>
                <a:r>
                  <a:rPr lang="en-US" sz="1050" dirty="0" err="1">
                    <a:latin typeface="Bahnschrift Light Condensed" panose="020B0502040204020203" pitchFamily="34" charset="0"/>
                  </a:rPr>
                  <a:t>Infrastruktur</a:t>
                </a:r>
                <a:r>
                  <a:rPr lang="en-US" sz="1050" dirty="0">
                    <a:latin typeface="Bahnschrift Light Condensed" panose="020B0502040204020203" pitchFamily="34" charset="0"/>
                  </a:rPr>
                  <a:t> </a:t>
                </a:r>
                <a:r>
                  <a:rPr lang="en-US" sz="1050" dirty="0" err="1">
                    <a:latin typeface="Bahnschrift Light Condensed" panose="020B0502040204020203" pitchFamily="34" charset="0"/>
                  </a:rPr>
                  <a:t>Konektivitas</a:t>
                </a:r>
                <a:r>
                  <a:rPr lang="en-US" sz="1050" dirty="0">
                    <a:latin typeface="Bahnschrift Light Condensed" panose="020B0502040204020203" pitchFamily="34" charset="0"/>
                  </a:rPr>
                  <a:t> </a:t>
                </a:r>
                <a:r>
                  <a:rPr lang="en-US" sz="1050" dirty="0" err="1">
                    <a:latin typeface="Bahnschrift Light Condensed" panose="020B0502040204020203" pitchFamily="34" charset="0"/>
                  </a:rPr>
                  <a:t>Transportasi</a:t>
                </a:r>
                <a:r>
                  <a:rPr lang="en-US" sz="1050" dirty="0">
                    <a:latin typeface="Bahnschrift Light Condensed" panose="020B0502040204020203" pitchFamily="34" charset="0"/>
                  </a:rPr>
                  <a:t> </a:t>
                </a:r>
                <a:r>
                  <a:rPr lang="en-US" sz="1050" dirty="0" err="1">
                    <a:latin typeface="Bahnschrift Light Condensed" panose="020B0502040204020203" pitchFamily="34" charset="0"/>
                  </a:rPr>
                  <a:t>Perkeretaapian</a:t>
                </a:r>
                <a:endParaRPr lang="en-ID" sz="1050" dirty="0">
                  <a:latin typeface="Bahnschrift Light Condensed" panose="020B0502040204020203" pitchFamily="34" charset="0"/>
                </a:endParaRPr>
              </a:p>
            </p:txBody>
          </p:sp>
          <p:sp>
            <p:nvSpPr>
              <p:cNvPr id="36" name="TextBox 35">
                <a:extLst>
                  <a:ext uri="{FF2B5EF4-FFF2-40B4-BE49-F238E27FC236}">
                    <a16:creationId xmlns:a16="http://schemas.microsoft.com/office/drawing/2014/main" id="{1508EBD4-1C74-4539-B6CB-AF8765F40628}"/>
                  </a:ext>
                </a:extLst>
              </p:cNvPr>
              <p:cNvSpPr txBox="1"/>
              <p:nvPr/>
            </p:nvSpPr>
            <p:spPr>
              <a:xfrm>
                <a:off x="1250112" y="2805144"/>
                <a:ext cx="473622" cy="518192"/>
              </a:xfrm>
              <a:prstGeom prst="rect">
                <a:avLst/>
              </a:prstGeom>
              <a:solidFill>
                <a:schemeClr val="bg1"/>
              </a:solidFill>
            </p:spPr>
            <p:txBody>
              <a:bodyPr wrap="none" rtlCol="0">
                <a:spAutoFit/>
              </a:bodyPr>
              <a:lstStyle/>
              <a:p>
                <a:r>
                  <a:rPr lang="en-US" sz="1488" b="1" dirty="0">
                    <a:solidFill>
                      <a:srgbClr val="FF0000"/>
                    </a:solidFill>
                    <a:latin typeface="Bahnschrift Light Condensed" panose="020B0502040204020203" pitchFamily="34" charset="0"/>
                  </a:rPr>
                  <a:t>1</a:t>
                </a:r>
                <a:endParaRPr lang="en-ID" sz="1488" b="1" dirty="0">
                  <a:solidFill>
                    <a:srgbClr val="FF0000"/>
                  </a:solidFill>
                  <a:latin typeface="Bahnschrift Light Condensed" panose="020B0502040204020203" pitchFamily="34" charset="0"/>
                </a:endParaRPr>
              </a:p>
            </p:txBody>
          </p:sp>
          <p:sp>
            <p:nvSpPr>
              <p:cNvPr id="37" name="TextBox 36">
                <a:extLst>
                  <a:ext uri="{FF2B5EF4-FFF2-40B4-BE49-F238E27FC236}">
                    <a16:creationId xmlns:a16="http://schemas.microsoft.com/office/drawing/2014/main" id="{59657633-5C29-4754-8AED-94D44C482822}"/>
                  </a:ext>
                </a:extLst>
              </p:cNvPr>
              <p:cNvSpPr txBox="1"/>
              <p:nvPr/>
            </p:nvSpPr>
            <p:spPr>
              <a:xfrm>
                <a:off x="1558209" y="2883849"/>
                <a:ext cx="3206257" cy="409508"/>
              </a:xfrm>
              <a:prstGeom prst="rect">
                <a:avLst/>
              </a:prstGeom>
              <a:noFill/>
            </p:spPr>
            <p:txBody>
              <a:bodyPr wrap="none" rtlCol="0">
                <a:spAutoFit/>
              </a:bodyPr>
              <a:lstStyle/>
              <a:p>
                <a:r>
                  <a:rPr lang="en-US" sz="1050" dirty="0" err="1">
                    <a:latin typeface="Bahnschrift Light Condensed" panose="020B0502040204020203" pitchFamily="34" charset="0"/>
                  </a:rPr>
                  <a:t>Pelayanan</a:t>
                </a:r>
                <a:r>
                  <a:rPr lang="en-US" sz="1050" dirty="0">
                    <a:latin typeface="Bahnschrift Light Condensed" panose="020B0502040204020203" pitchFamily="34" charset="0"/>
                  </a:rPr>
                  <a:t> </a:t>
                </a:r>
                <a:r>
                  <a:rPr lang="en-US" sz="1050" dirty="0" err="1">
                    <a:latin typeface="Bahnschrift Light Condensed" panose="020B0502040204020203" pitchFamily="34" charset="0"/>
                  </a:rPr>
                  <a:t>Transportasi</a:t>
                </a:r>
                <a:r>
                  <a:rPr lang="en-US" sz="1050" dirty="0">
                    <a:latin typeface="Bahnschrift Light Condensed" panose="020B0502040204020203" pitchFamily="34" charset="0"/>
                  </a:rPr>
                  <a:t> </a:t>
                </a:r>
                <a:r>
                  <a:rPr lang="en-US" sz="1050" dirty="0" err="1">
                    <a:latin typeface="Bahnschrift Light Condensed" panose="020B0502040204020203" pitchFamily="34" charset="0"/>
                  </a:rPr>
                  <a:t>Perkeretaapian</a:t>
                </a:r>
                <a:r>
                  <a:rPr lang="en-US" sz="1050" dirty="0">
                    <a:latin typeface="Bahnschrift Light Condensed" panose="020B0502040204020203" pitchFamily="34" charset="0"/>
                  </a:rPr>
                  <a:t> </a:t>
                </a:r>
                <a:endParaRPr lang="en-ID" sz="1050" dirty="0">
                  <a:latin typeface="Bahnschrift Light Condensed" panose="020B0502040204020203" pitchFamily="34" charset="0"/>
                </a:endParaRPr>
              </a:p>
            </p:txBody>
          </p:sp>
          <p:sp>
            <p:nvSpPr>
              <p:cNvPr id="38" name="TextBox 37">
                <a:extLst>
                  <a:ext uri="{FF2B5EF4-FFF2-40B4-BE49-F238E27FC236}">
                    <a16:creationId xmlns:a16="http://schemas.microsoft.com/office/drawing/2014/main" id="{E90B48B6-231F-4193-9120-D06B96991474}"/>
                  </a:ext>
                </a:extLst>
              </p:cNvPr>
              <p:cNvSpPr txBox="1"/>
              <p:nvPr/>
            </p:nvSpPr>
            <p:spPr>
              <a:xfrm>
                <a:off x="1230073" y="3258706"/>
                <a:ext cx="473622" cy="518192"/>
              </a:xfrm>
              <a:prstGeom prst="rect">
                <a:avLst/>
              </a:prstGeom>
              <a:solidFill>
                <a:schemeClr val="bg1"/>
              </a:solidFill>
            </p:spPr>
            <p:txBody>
              <a:bodyPr wrap="none" rtlCol="0">
                <a:spAutoFit/>
              </a:bodyPr>
              <a:lstStyle/>
              <a:p>
                <a:r>
                  <a:rPr lang="en-US" sz="1488" b="1" dirty="0">
                    <a:solidFill>
                      <a:srgbClr val="FF0000"/>
                    </a:solidFill>
                    <a:latin typeface="Bahnschrift Light Condensed" panose="020B0502040204020203" pitchFamily="34" charset="0"/>
                  </a:rPr>
                  <a:t>2</a:t>
                </a:r>
                <a:endParaRPr lang="en-ID" sz="1488" b="1" dirty="0">
                  <a:solidFill>
                    <a:srgbClr val="FF0000"/>
                  </a:solidFill>
                  <a:latin typeface="Bahnschrift Light Condensed" panose="020B0502040204020203" pitchFamily="34" charset="0"/>
                </a:endParaRPr>
              </a:p>
            </p:txBody>
          </p:sp>
          <p:sp>
            <p:nvSpPr>
              <p:cNvPr id="39" name="TextBox 38">
                <a:extLst>
                  <a:ext uri="{FF2B5EF4-FFF2-40B4-BE49-F238E27FC236}">
                    <a16:creationId xmlns:a16="http://schemas.microsoft.com/office/drawing/2014/main" id="{548F37A3-CF2B-4F8D-8265-181E2FB653D6}"/>
                  </a:ext>
                </a:extLst>
              </p:cNvPr>
              <p:cNvSpPr txBox="1"/>
              <p:nvPr/>
            </p:nvSpPr>
            <p:spPr>
              <a:xfrm>
                <a:off x="1230073" y="3797587"/>
                <a:ext cx="473622" cy="518192"/>
              </a:xfrm>
              <a:prstGeom prst="rect">
                <a:avLst/>
              </a:prstGeom>
              <a:solidFill>
                <a:schemeClr val="bg1"/>
              </a:solidFill>
            </p:spPr>
            <p:txBody>
              <a:bodyPr wrap="none" rtlCol="0">
                <a:spAutoFit/>
              </a:bodyPr>
              <a:lstStyle/>
              <a:p>
                <a:r>
                  <a:rPr lang="en-US" sz="1488" b="1" dirty="0">
                    <a:solidFill>
                      <a:srgbClr val="FF0000"/>
                    </a:solidFill>
                    <a:latin typeface="Bahnschrift Light Condensed" panose="020B0502040204020203" pitchFamily="34" charset="0"/>
                  </a:rPr>
                  <a:t>3</a:t>
                </a:r>
                <a:endParaRPr lang="en-ID" sz="1488" b="1" dirty="0">
                  <a:solidFill>
                    <a:srgbClr val="FF0000"/>
                  </a:solidFill>
                  <a:latin typeface="Bahnschrift Light Condensed" panose="020B0502040204020203" pitchFamily="34" charset="0"/>
                </a:endParaRPr>
              </a:p>
            </p:txBody>
          </p:sp>
          <p:sp>
            <p:nvSpPr>
              <p:cNvPr id="40" name="TextBox 39">
                <a:extLst>
                  <a:ext uri="{FF2B5EF4-FFF2-40B4-BE49-F238E27FC236}">
                    <a16:creationId xmlns:a16="http://schemas.microsoft.com/office/drawing/2014/main" id="{759508FE-F7FE-44E5-BE14-CD89741DE4D1}"/>
                  </a:ext>
                </a:extLst>
              </p:cNvPr>
              <p:cNvSpPr txBox="1"/>
              <p:nvPr/>
            </p:nvSpPr>
            <p:spPr>
              <a:xfrm>
                <a:off x="1567827" y="4283113"/>
                <a:ext cx="3671605" cy="409508"/>
              </a:xfrm>
              <a:prstGeom prst="rect">
                <a:avLst/>
              </a:prstGeom>
              <a:noFill/>
            </p:spPr>
            <p:txBody>
              <a:bodyPr wrap="none" rtlCol="0">
                <a:spAutoFit/>
              </a:bodyPr>
              <a:lstStyle/>
              <a:p>
                <a:r>
                  <a:rPr lang="en-US" sz="1050" dirty="0" err="1">
                    <a:latin typeface="Bahnschrift Light Condensed" panose="020B0502040204020203" pitchFamily="34" charset="0"/>
                  </a:rPr>
                  <a:t>Penunjang</a:t>
                </a:r>
                <a:r>
                  <a:rPr lang="en-US" sz="1050" dirty="0">
                    <a:latin typeface="Bahnschrift Light Condensed" panose="020B0502040204020203" pitchFamily="34" charset="0"/>
                  </a:rPr>
                  <a:t> </a:t>
                </a:r>
                <a:r>
                  <a:rPr lang="en-US" sz="1050" dirty="0" err="1">
                    <a:latin typeface="Bahnschrift Light Condensed" panose="020B0502040204020203" pitchFamily="34" charset="0"/>
                  </a:rPr>
                  <a:t>Teknis</a:t>
                </a:r>
                <a:r>
                  <a:rPr lang="en-US" sz="1050" dirty="0">
                    <a:latin typeface="Bahnschrift Light Condensed" panose="020B0502040204020203" pitchFamily="34" charset="0"/>
                  </a:rPr>
                  <a:t> </a:t>
                </a:r>
                <a:r>
                  <a:rPr lang="en-US" sz="1050" dirty="0" err="1">
                    <a:latin typeface="Bahnschrift Light Condensed" panose="020B0502040204020203" pitchFamily="34" charset="0"/>
                  </a:rPr>
                  <a:t>Transportasi</a:t>
                </a:r>
                <a:r>
                  <a:rPr lang="en-US" sz="1050" dirty="0">
                    <a:latin typeface="Bahnschrift Light Condensed" panose="020B0502040204020203" pitchFamily="34" charset="0"/>
                  </a:rPr>
                  <a:t> </a:t>
                </a:r>
                <a:r>
                  <a:rPr lang="en-US" sz="1050" dirty="0" err="1">
                    <a:latin typeface="Bahnschrift Light Condensed" panose="020B0502040204020203" pitchFamily="34" charset="0"/>
                  </a:rPr>
                  <a:t>Perkeretaapian</a:t>
                </a:r>
                <a:endParaRPr lang="en-ID" sz="1050" dirty="0">
                  <a:latin typeface="Bahnschrift Light Condensed" panose="020B0502040204020203" pitchFamily="34" charset="0"/>
                </a:endParaRPr>
              </a:p>
            </p:txBody>
          </p:sp>
          <p:sp>
            <p:nvSpPr>
              <p:cNvPr id="41" name="TextBox 40">
                <a:extLst>
                  <a:ext uri="{FF2B5EF4-FFF2-40B4-BE49-F238E27FC236}">
                    <a16:creationId xmlns:a16="http://schemas.microsoft.com/office/drawing/2014/main" id="{0FC4877E-81B5-4214-8F14-78B59E2370A0}"/>
                  </a:ext>
                </a:extLst>
              </p:cNvPr>
              <p:cNvSpPr txBox="1"/>
              <p:nvPr/>
            </p:nvSpPr>
            <p:spPr>
              <a:xfrm>
                <a:off x="1250112" y="4228582"/>
                <a:ext cx="473622" cy="518192"/>
              </a:xfrm>
              <a:prstGeom prst="rect">
                <a:avLst/>
              </a:prstGeom>
              <a:solidFill>
                <a:schemeClr val="bg1"/>
              </a:solidFill>
            </p:spPr>
            <p:txBody>
              <a:bodyPr wrap="none" rtlCol="0">
                <a:spAutoFit/>
              </a:bodyPr>
              <a:lstStyle/>
              <a:p>
                <a:r>
                  <a:rPr lang="en-US" sz="1488" b="1" dirty="0">
                    <a:solidFill>
                      <a:srgbClr val="FF0000"/>
                    </a:solidFill>
                    <a:latin typeface="Bahnschrift Light Condensed" panose="020B0502040204020203" pitchFamily="34" charset="0"/>
                  </a:rPr>
                  <a:t>4</a:t>
                </a:r>
                <a:endParaRPr lang="en-ID" sz="1488" b="1" dirty="0">
                  <a:solidFill>
                    <a:srgbClr val="FF0000"/>
                  </a:solidFill>
                  <a:latin typeface="Bahnschrift Light Condensed" panose="020B0502040204020203" pitchFamily="34" charset="0"/>
                </a:endParaRPr>
              </a:p>
            </p:txBody>
          </p:sp>
        </p:grpSp>
        <p:grpSp>
          <p:nvGrpSpPr>
            <p:cNvPr id="27" name="Group 26">
              <a:extLst>
                <a:ext uri="{FF2B5EF4-FFF2-40B4-BE49-F238E27FC236}">
                  <a16:creationId xmlns:a16="http://schemas.microsoft.com/office/drawing/2014/main" id="{8F6EA25A-3A6E-4471-BD8E-C8F1A4001929}"/>
                </a:ext>
              </a:extLst>
            </p:cNvPr>
            <p:cNvGrpSpPr/>
            <p:nvPr/>
          </p:nvGrpSpPr>
          <p:grpSpPr>
            <a:xfrm>
              <a:off x="341281" y="2074940"/>
              <a:ext cx="3844612" cy="1008000"/>
              <a:chOff x="197193" y="113809"/>
              <a:chExt cx="3844612" cy="1008000"/>
            </a:xfrm>
          </p:grpSpPr>
          <p:sp>
            <p:nvSpPr>
              <p:cNvPr id="29" name="Oval 28">
                <a:extLst>
                  <a:ext uri="{FF2B5EF4-FFF2-40B4-BE49-F238E27FC236}">
                    <a16:creationId xmlns:a16="http://schemas.microsoft.com/office/drawing/2014/main" id="{27C2DEB0-C8E7-4E1B-BFB5-3336D253C478}"/>
                  </a:ext>
                </a:extLst>
              </p:cNvPr>
              <p:cNvSpPr/>
              <p:nvPr/>
            </p:nvSpPr>
            <p:spPr>
              <a:xfrm>
                <a:off x="305192" y="221809"/>
                <a:ext cx="792000" cy="792000"/>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116" dirty="0"/>
              </a:p>
            </p:txBody>
          </p:sp>
          <p:sp>
            <p:nvSpPr>
              <p:cNvPr id="30" name="TextBox 29">
                <a:extLst>
                  <a:ext uri="{FF2B5EF4-FFF2-40B4-BE49-F238E27FC236}">
                    <a16:creationId xmlns:a16="http://schemas.microsoft.com/office/drawing/2014/main" id="{1DC52EA9-5BC6-4C95-BB27-4FDB407462D6}"/>
                  </a:ext>
                </a:extLst>
              </p:cNvPr>
              <p:cNvSpPr txBox="1"/>
              <p:nvPr/>
            </p:nvSpPr>
            <p:spPr>
              <a:xfrm>
                <a:off x="317914" y="399219"/>
                <a:ext cx="1107014" cy="456662"/>
              </a:xfrm>
              <a:prstGeom prst="rect">
                <a:avLst/>
              </a:prstGeom>
              <a:noFill/>
            </p:spPr>
            <p:txBody>
              <a:bodyPr wrap="none" rtlCol="0">
                <a:spAutoFit/>
              </a:bodyPr>
              <a:lstStyle/>
              <a:p>
                <a:r>
                  <a:rPr lang="id-ID" sz="1240" dirty="0">
                    <a:solidFill>
                      <a:schemeClr val="bg1"/>
                    </a:solidFill>
                    <a:latin typeface="Bahnschrift Light Condensed" panose="020B0502040204020203" pitchFamily="34" charset="0"/>
                  </a:rPr>
                  <a:t>022.GA</a:t>
                </a:r>
              </a:p>
            </p:txBody>
          </p:sp>
          <p:sp>
            <p:nvSpPr>
              <p:cNvPr id="31" name="TextBox 30">
                <a:extLst>
                  <a:ext uri="{FF2B5EF4-FFF2-40B4-BE49-F238E27FC236}">
                    <a16:creationId xmlns:a16="http://schemas.microsoft.com/office/drawing/2014/main" id="{BCC978CF-EC0E-4887-A350-44E09C76EB7A}"/>
                  </a:ext>
                </a:extLst>
              </p:cNvPr>
              <p:cNvSpPr txBox="1"/>
              <p:nvPr/>
            </p:nvSpPr>
            <p:spPr>
              <a:xfrm>
                <a:off x="1256948" y="233088"/>
                <a:ext cx="2784857" cy="843833"/>
              </a:xfrm>
              <a:prstGeom prst="rect">
                <a:avLst/>
              </a:prstGeom>
              <a:noFill/>
            </p:spPr>
            <p:txBody>
              <a:bodyPr wrap="none" rtlCol="0">
                <a:spAutoFit/>
              </a:bodyPr>
              <a:lstStyle/>
              <a:p>
                <a:r>
                  <a:rPr lang="id-ID" sz="1400" dirty="0">
                    <a:latin typeface="Bahnschrift Light Condensed" panose="020B0502040204020203" pitchFamily="34" charset="0"/>
                  </a:rPr>
                  <a:t>Program :</a:t>
                </a:r>
              </a:p>
              <a:p>
                <a:r>
                  <a:rPr lang="id-ID" sz="1400" dirty="0">
                    <a:latin typeface="Bahnschrift Light Condensed" panose="020B0502040204020203" pitchFamily="34" charset="0"/>
                  </a:rPr>
                  <a:t>Infrastruktur Konektivitas</a:t>
                </a:r>
              </a:p>
            </p:txBody>
          </p:sp>
          <p:sp>
            <p:nvSpPr>
              <p:cNvPr id="32" name="Oval 31">
                <a:extLst>
                  <a:ext uri="{FF2B5EF4-FFF2-40B4-BE49-F238E27FC236}">
                    <a16:creationId xmlns:a16="http://schemas.microsoft.com/office/drawing/2014/main" id="{584E6EAC-11BD-4EDD-BD52-DE7411814227}"/>
                  </a:ext>
                </a:extLst>
              </p:cNvPr>
              <p:cNvSpPr/>
              <p:nvPr/>
            </p:nvSpPr>
            <p:spPr>
              <a:xfrm>
                <a:off x="197193" y="113809"/>
                <a:ext cx="1008000" cy="1008000"/>
              </a:xfrm>
              <a:prstGeom prst="ellipse">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116"/>
              </a:p>
            </p:txBody>
          </p:sp>
        </p:grpSp>
        <p:sp>
          <p:nvSpPr>
            <p:cNvPr id="28" name="TextBox 27">
              <a:extLst>
                <a:ext uri="{FF2B5EF4-FFF2-40B4-BE49-F238E27FC236}">
                  <a16:creationId xmlns:a16="http://schemas.microsoft.com/office/drawing/2014/main" id="{3260EEB8-9BC9-4323-9A7C-8737735060BC}"/>
                </a:ext>
              </a:extLst>
            </p:cNvPr>
            <p:cNvSpPr txBox="1"/>
            <p:nvPr/>
          </p:nvSpPr>
          <p:spPr>
            <a:xfrm>
              <a:off x="4922762" y="2291103"/>
              <a:ext cx="869168" cy="744559"/>
            </a:xfrm>
            <a:prstGeom prst="rect">
              <a:avLst/>
            </a:prstGeom>
            <a:noFill/>
          </p:spPr>
          <p:txBody>
            <a:bodyPr wrap="none" rtlCol="0">
              <a:spAutoFit/>
            </a:bodyPr>
            <a:lstStyle/>
            <a:p>
              <a:pPr algn="r"/>
              <a:r>
                <a:rPr lang="en-US" sz="1200" dirty="0">
                  <a:solidFill>
                    <a:srgbClr val="FF0000"/>
                  </a:solidFill>
                  <a:latin typeface="Bahnschrift Light Condensed" panose="020B0502040204020203" pitchFamily="34" charset="0"/>
                </a:rPr>
                <a:t>27 KRO</a:t>
              </a:r>
            </a:p>
            <a:p>
              <a:pPr algn="r"/>
              <a:r>
                <a:rPr lang="en-US" sz="1200" dirty="0">
                  <a:solidFill>
                    <a:srgbClr val="FF0000"/>
                  </a:solidFill>
                  <a:latin typeface="Bahnschrift Light Condensed" panose="020B0502040204020203" pitchFamily="34" charset="0"/>
                </a:rPr>
                <a:t>103 RO</a:t>
              </a:r>
              <a:endParaRPr lang="en-ID" sz="1200" dirty="0">
                <a:solidFill>
                  <a:srgbClr val="FF0000"/>
                </a:solidFill>
                <a:latin typeface="Bahnschrift Light Condensed" panose="020B0502040204020203" pitchFamily="34" charset="0"/>
              </a:endParaRPr>
            </a:p>
          </p:txBody>
        </p:sp>
      </p:grpSp>
      <p:grpSp>
        <p:nvGrpSpPr>
          <p:cNvPr id="42" name="Group 41">
            <a:extLst>
              <a:ext uri="{FF2B5EF4-FFF2-40B4-BE49-F238E27FC236}">
                <a16:creationId xmlns:a16="http://schemas.microsoft.com/office/drawing/2014/main" id="{B2924885-947D-4659-8793-4272DF871109}"/>
              </a:ext>
            </a:extLst>
          </p:cNvPr>
          <p:cNvGrpSpPr/>
          <p:nvPr/>
        </p:nvGrpSpPr>
        <p:grpSpPr>
          <a:xfrm>
            <a:off x="3048820" y="2729529"/>
            <a:ext cx="3779800" cy="2029628"/>
            <a:chOff x="6097101" y="3763206"/>
            <a:chExt cx="6095940" cy="3273319"/>
          </a:xfrm>
        </p:grpSpPr>
        <p:grpSp>
          <p:nvGrpSpPr>
            <p:cNvPr id="43" name="Group 42">
              <a:extLst>
                <a:ext uri="{FF2B5EF4-FFF2-40B4-BE49-F238E27FC236}">
                  <a16:creationId xmlns:a16="http://schemas.microsoft.com/office/drawing/2014/main" id="{5C5096C8-CF42-46A5-9965-CD526AA4D99A}"/>
                </a:ext>
              </a:extLst>
            </p:cNvPr>
            <p:cNvGrpSpPr/>
            <p:nvPr/>
          </p:nvGrpSpPr>
          <p:grpSpPr>
            <a:xfrm>
              <a:off x="7100262" y="4643178"/>
              <a:ext cx="5092779" cy="2393347"/>
              <a:chOff x="7100262" y="4643178"/>
              <a:chExt cx="5092779" cy="2393347"/>
            </a:xfrm>
          </p:grpSpPr>
          <p:sp>
            <p:nvSpPr>
              <p:cNvPr id="52" name="Rectangle 51">
                <a:extLst>
                  <a:ext uri="{FF2B5EF4-FFF2-40B4-BE49-F238E27FC236}">
                    <a16:creationId xmlns:a16="http://schemas.microsoft.com/office/drawing/2014/main" id="{66F5BA00-3169-4013-A8AB-365523EE2293}"/>
                  </a:ext>
                </a:extLst>
              </p:cNvPr>
              <p:cNvSpPr/>
              <p:nvPr/>
            </p:nvSpPr>
            <p:spPr>
              <a:xfrm>
                <a:off x="7257971" y="4656080"/>
                <a:ext cx="4935070" cy="2380445"/>
              </a:xfrm>
              <a:prstGeom prst="rect">
                <a:avLst/>
              </a:prstGeom>
              <a:no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116"/>
              </a:p>
            </p:txBody>
          </p:sp>
          <p:sp>
            <p:nvSpPr>
              <p:cNvPr id="53" name="TextBox 52">
                <a:extLst>
                  <a:ext uri="{FF2B5EF4-FFF2-40B4-BE49-F238E27FC236}">
                    <a16:creationId xmlns:a16="http://schemas.microsoft.com/office/drawing/2014/main" id="{E48AA157-BB1C-4615-A2E6-7ED81E311EC6}"/>
                  </a:ext>
                </a:extLst>
              </p:cNvPr>
              <p:cNvSpPr txBox="1"/>
              <p:nvPr/>
            </p:nvSpPr>
            <p:spPr>
              <a:xfrm>
                <a:off x="7432520" y="5143026"/>
                <a:ext cx="4170560" cy="409508"/>
              </a:xfrm>
              <a:prstGeom prst="rect">
                <a:avLst/>
              </a:prstGeom>
              <a:noFill/>
            </p:spPr>
            <p:txBody>
              <a:bodyPr wrap="none" rtlCol="0">
                <a:spAutoFit/>
              </a:bodyPr>
              <a:lstStyle/>
              <a:p>
                <a:r>
                  <a:rPr lang="en-US" sz="1050" dirty="0" err="1">
                    <a:latin typeface="Bahnschrift Light Condensed" panose="020B0502040204020203" pitchFamily="34" charset="0"/>
                  </a:rPr>
                  <a:t>Pengelolaan</a:t>
                </a:r>
                <a:r>
                  <a:rPr lang="en-US" sz="1050" dirty="0">
                    <a:latin typeface="Bahnschrift Light Condensed" panose="020B0502040204020203" pitchFamily="34" charset="0"/>
                  </a:rPr>
                  <a:t> </a:t>
                </a:r>
                <a:r>
                  <a:rPr lang="en-US" sz="1050" dirty="0" err="1">
                    <a:latin typeface="Bahnschrift Light Condensed" panose="020B0502040204020203" pitchFamily="34" charset="0"/>
                  </a:rPr>
                  <a:t>Perencanaan</a:t>
                </a:r>
                <a:r>
                  <a:rPr lang="en-US" sz="1050" dirty="0">
                    <a:latin typeface="Bahnschrift Light Condensed" panose="020B0502040204020203" pitchFamily="34" charset="0"/>
                  </a:rPr>
                  <a:t>, </a:t>
                </a:r>
                <a:r>
                  <a:rPr lang="en-US" sz="1050" dirty="0" err="1">
                    <a:latin typeface="Bahnschrift Light Condensed" panose="020B0502040204020203" pitchFamily="34" charset="0"/>
                  </a:rPr>
                  <a:t>Keuangan</a:t>
                </a:r>
                <a:r>
                  <a:rPr lang="en-US" sz="1050" dirty="0">
                    <a:latin typeface="Bahnschrift Light Condensed" panose="020B0502040204020203" pitchFamily="34" charset="0"/>
                  </a:rPr>
                  <a:t>, BMN dan </a:t>
                </a:r>
                <a:r>
                  <a:rPr lang="en-US" sz="1050" dirty="0" err="1">
                    <a:latin typeface="Bahnschrift Light Condensed" panose="020B0502040204020203" pitchFamily="34" charset="0"/>
                  </a:rPr>
                  <a:t>Umum</a:t>
                </a:r>
                <a:endParaRPr lang="en-ID" sz="1050" dirty="0">
                  <a:latin typeface="Bahnschrift Light Condensed" panose="020B0502040204020203" pitchFamily="34" charset="0"/>
                </a:endParaRPr>
              </a:p>
            </p:txBody>
          </p:sp>
          <p:sp>
            <p:nvSpPr>
              <p:cNvPr id="54" name="TextBox 53">
                <a:extLst>
                  <a:ext uri="{FF2B5EF4-FFF2-40B4-BE49-F238E27FC236}">
                    <a16:creationId xmlns:a16="http://schemas.microsoft.com/office/drawing/2014/main" id="{4AC3397F-91AD-4432-916D-F13A5508CB81}"/>
                  </a:ext>
                </a:extLst>
              </p:cNvPr>
              <p:cNvSpPr txBox="1"/>
              <p:nvPr/>
            </p:nvSpPr>
            <p:spPr>
              <a:xfrm>
                <a:off x="7433410" y="5581322"/>
                <a:ext cx="3493220" cy="409508"/>
              </a:xfrm>
              <a:prstGeom prst="rect">
                <a:avLst/>
              </a:prstGeom>
              <a:noFill/>
            </p:spPr>
            <p:txBody>
              <a:bodyPr wrap="none" rtlCol="0">
                <a:spAutoFit/>
              </a:bodyPr>
              <a:lstStyle/>
              <a:p>
                <a:r>
                  <a:rPr lang="en-US" sz="1050" dirty="0" err="1">
                    <a:latin typeface="Bahnschrift Light Condensed" panose="020B0502040204020203" pitchFamily="34" charset="0"/>
                  </a:rPr>
                  <a:t>Pengelolaan</a:t>
                </a:r>
                <a:r>
                  <a:rPr lang="en-US" sz="1050" dirty="0">
                    <a:latin typeface="Bahnschrift Light Condensed" panose="020B0502040204020203" pitchFamily="34" charset="0"/>
                  </a:rPr>
                  <a:t> </a:t>
                </a:r>
                <a:r>
                  <a:rPr lang="en-US" sz="1050" dirty="0" err="1">
                    <a:latin typeface="Bahnschrift Light Condensed" panose="020B0502040204020203" pitchFamily="34" charset="0"/>
                  </a:rPr>
                  <a:t>Sistem</a:t>
                </a:r>
                <a:r>
                  <a:rPr lang="en-US" sz="1050" dirty="0">
                    <a:latin typeface="Bahnschrift Light Condensed" panose="020B0502040204020203" pitchFamily="34" charset="0"/>
                  </a:rPr>
                  <a:t> </a:t>
                </a:r>
                <a:r>
                  <a:rPr lang="en-US" sz="1050" dirty="0" err="1">
                    <a:latin typeface="Bahnschrift Light Condensed" panose="020B0502040204020203" pitchFamily="34" charset="0"/>
                  </a:rPr>
                  <a:t>Informasi</a:t>
                </a:r>
                <a:r>
                  <a:rPr lang="en-US" sz="1050" dirty="0">
                    <a:latin typeface="Bahnschrift Light Condensed" panose="020B0502040204020203" pitchFamily="34" charset="0"/>
                  </a:rPr>
                  <a:t> dan </a:t>
                </a:r>
                <a:r>
                  <a:rPr lang="en-US" sz="1050" dirty="0" err="1">
                    <a:latin typeface="Bahnschrift Light Condensed" panose="020B0502040204020203" pitchFamily="34" charset="0"/>
                  </a:rPr>
                  <a:t>Teknologi</a:t>
                </a:r>
                <a:endParaRPr lang="en-ID" sz="1050" dirty="0">
                  <a:latin typeface="Bahnschrift Light Condensed" panose="020B0502040204020203" pitchFamily="34" charset="0"/>
                </a:endParaRPr>
              </a:p>
            </p:txBody>
          </p:sp>
          <p:sp>
            <p:nvSpPr>
              <p:cNvPr id="55" name="TextBox 54">
                <a:extLst>
                  <a:ext uri="{FF2B5EF4-FFF2-40B4-BE49-F238E27FC236}">
                    <a16:creationId xmlns:a16="http://schemas.microsoft.com/office/drawing/2014/main" id="{2E617E78-82A3-463D-9560-45A6D49CCC67}"/>
                  </a:ext>
                </a:extLst>
              </p:cNvPr>
              <p:cNvSpPr txBox="1"/>
              <p:nvPr/>
            </p:nvSpPr>
            <p:spPr>
              <a:xfrm>
                <a:off x="7120301" y="4643178"/>
                <a:ext cx="473622" cy="518192"/>
              </a:xfrm>
              <a:prstGeom prst="rect">
                <a:avLst/>
              </a:prstGeom>
              <a:solidFill>
                <a:schemeClr val="bg1"/>
              </a:solidFill>
            </p:spPr>
            <p:txBody>
              <a:bodyPr wrap="none" rtlCol="0">
                <a:spAutoFit/>
              </a:bodyPr>
              <a:lstStyle/>
              <a:p>
                <a:r>
                  <a:rPr lang="en-US" sz="1488" b="1" dirty="0">
                    <a:solidFill>
                      <a:srgbClr val="FF0000"/>
                    </a:solidFill>
                    <a:latin typeface="Bahnschrift Light Condensed" panose="020B0502040204020203" pitchFamily="34" charset="0"/>
                  </a:rPr>
                  <a:t>1</a:t>
                </a:r>
                <a:endParaRPr lang="en-ID" sz="1488" b="1" dirty="0">
                  <a:solidFill>
                    <a:srgbClr val="FF0000"/>
                  </a:solidFill>
                  <a:latin typeface="Bahnschrift Light Condensed" panose="020B0502040204020203" pitchFamily="34" charset="0"/>
                </a:endParaRPr>
              </a:p>
            </p:txBody>
          </p:sp>
          <p:sp>
            <p:nvSpPr>
              <p:cNvPr id="56" name="TextBox 55">
                <a:extLst>
                  <a:ext uri="{FF2B5EF4-FFF2-40B4-BE49-F238E27FC236}">
                    <a16:creationId xmlns:a16="http://schemas.microsoft.com/office/drawing/2014/main" id="{077BD892-98EA-4448-9CCA-9B47A1AF7407}"/>
                  </a:ext>
                </a:extLst>
              </p:cNvPr>
              <p:cNvSpPr txBox="1"/>
              <p:nvPr/>
            </p:nvSpPr>
            <p:spPr>
              <a:xfrm>
                <a:off x="7428397" y="4704731"/>
                <a:ext cx="2658177" cy="409508"/>
              </a:xfrm>
              <a:prstGeom prst="rect">
                <a:avLst/>
              </a:prstGeom>
              <a:noFill/>
            </p:spPr>
            <p:txBody>
              <a:bodyPr wrap="none" rtlCol="0">
                <a:spAutoFit/>
              </a:bodyPr>
              <a:lstStyle/>
              <a:p>
                <a:r>
                  <a:rPr lang="en-US" sz="1050" dirty="0" err="1">
                    <a:latin typeface="Bahnschrift Light Condensed" panose="020B0502040204020203" pitchFamily="34" charset="0"/>
                  </a:rPr>
                  <a:t>Pengelolaan</a:t>
                </a:r>
                <a:r>
                  <a:rPr lang="en-US" sz="1050" dirty="0">
                    <a:latin typeface="Bahnschrift Light Condensed" panose="020B0502040204020203" pitchFamily="34" charset="0"/>
                  </a:rPr>
                  <a:t> </a:t>
                </a:r>
                <a:r>
                  <a:rPr lang="en-US" sz="1050" dirty="0" err="1">
                    <a:latin typeface="Bahnschrift Light Condensed" panose="020B0502040204020203" pitchFamily="34" charset="0"/>
                  </a:rPr>
                  <a:t>Organisasi</a:t>
                </a:r>
                <a:r>
                  <a:rPr lang="en-US" sz="1050" dirty="0">
                    <a:latin typeface="Bahnschrift Light Condensed" panose="020B0502040204020203" pitchFamily="34" charset="0"/>
                  </a:rPr>
                  <a:t> dan SDM</a:t>
                </a:r>
                <a:endParaRPr lang="en-ID" sz="1050" dirty="0">
                  <a:latin typeface="Bahnschrift Light Condensed" panose="020B0502040204020203" pitchFamily="34" charset="0"/>
                </a:endParaRPr>
              </a:p>
            </p:txBody>
          </p:sp>
          <p:sp>
            <p:nvSpPr>
              <p:cNvPr id="57" name="TextBox 56">
                <a:extLst>
                  <a:ext uri="{FF2B5EF4-FFF2-40B4-BE49-F238E27FC236}">
                    <a16:creationId xmlns:a16="http://schemas.microsoft.com/office/drawing/2014/main" id="{BD97A780-2F67-450E-9557-69EC5F9846FB}"/>
                  </a:ext>
                </a:extLst>
              </p:cNvPr>
              <p:cNvSpPr txBox="1"/>
              <p:nvPr/>
            </p:nvSpPr>
            <p:spPr>
              <a:xfrm>
                <a:off x="7100262" y="5062443"/>
                <a:ext cx="473622" cy="518192"/>
              </a:xfrm>
              <a:prstGeom prst="rect">
                <a:avLst/>
              </a:prstGeom>
              <a:solidFill>
                <a:schemeClr val="bg1"/>
              </a:solidFill>
            </p:spPr>
            <p:txBody>
              <a:bodyPr wrap="none" rtlCol="0">
                <a:spAutoFit/>
              </a:bodyPr>
              <a:lstStyle/>
              <a:p>
                <a:r>
                  <a:rPr lang="en-US" sz="1488" b="1" dirty="0">
                    <a:solidFill>
                      <a:srgbClr val="FF0000"/>
                    </a:solidFill>
                    <a:latin typeface="Bahnschrift Light Condensed" panose="020B0502040204020203" pitchFamily="34" charset="0"/>
                  </a:rPr>
                  <a:t>2</a:t>
                </a:r>
                <a:endParaRPr lang="en-ID" sz="1488" b="1" dirty="0">
                  <a:solidFill>
                    <a:srgbClr val="FF0000"/>
                  </a:solidFill>
                  <a:latin typeface="Bahnschrift Light Condensed" panose="020B0502040204020203" pitchFamily="34" charset="0"/>
                </a:endParaRPr>
              </a:p>
            </p:txBody>
          </p:sp>
          <p:sp>
            <p:nvSpPr>
              <p:cNvPr id="58" name="TextBox 57">
                <a:extLst>
                  <a:ext uri="{FF2B5EF4-FFF2-40B4-BE49-F238E27FC236}">
                    <a16:creationId xmlns:a16="http://schemas.microsoft.com/office/drawing/2014/main" id="{27A47B8D-AB44-4512-841C-5AFF9DF875FF}"/>
                  </a:ext>
                </a:extLst>
              </p:cNvPr>
              <p:cNvSpPr txBox="1"/>
              <p:nvPr/>
            </p:nvSpPr>
            <p:spPr>
              <a:xfrm>
                <a:off x="7100262" y="5532727"/>
                <a:ext cx="473622" cy="518192"/>
              </a:xfrm>
              <a:prstGeom prst="rect">
                <a:avLst/>
              </a:prstGeom>
              <a:solidFill>
                <a:schemeClr val="bg1"/>
              </a:solidFill>
            </p:spPr>
            <p:txBody>
              <a:bodyPr wrap="none" rtlCol="0">
                <a:spAutoFit/>
              </a:bodyPr>
              <a:lstStyle/>
              <a:p>
                <a:r>
                  <a:rPr lang="en-US" sz="1488" b="1" dirty="0">
                    <a:solidFill>
                      <a:srgbClr val="FF0000"/>
                    </a:solidFill>
                    <a:latin typeface="Bahnschrift Light Condensed" panose="020B0502040204020203" pitchFamily="34" charset="0"/>
                  </a:rPr>
                  <a:t>3</a:t>
                </a:r>
                <a:endParaRPr lang="en-ID" sz="1488" b="1" dirty="0">
                  <a:solidFill>
                    <a:srgbClr val="FF0000"/>
                  </a:solidFill>
                  <a:latin typeface="Bahnschrift Light Condensed" panose="020B0502040204020203" pitchFamily="34" charset="0"/>
                </a:endParaRPr>
              </a:p>
            </p:txBody>
          </p:sp>
          <p:sp>
            <p:nvSpPr>
              <p:cNvPr id="59" name="TextBox 58">
                <a:extLst>
                  <a:ext uri="{FF2B5EF4-FFF2-40B4-BE49-F238E27FC236}">
                    <a16:creationId xmlns:a16="http://schemas.microsoft.com/office/drawing/2014/main" id="{B0AB60F7-AC96-4AD2-93AC-76F3CA4AF9F3}"/>
                  </a:ext>
                </a:extLst>
              </p:cNvPr>
              <p:cNvSpPr txBox="1"/>
              <p:nvPr/>
            </p:nvSpPr>
            <p:spPr>
              <a:xfrm>
                <a:off x="7438016" y="6019617"/>
                <a:ext cx="3599216" cy="409508"/>
              </a:xfrm>
              <a:prstGeom prst="rect">
                <a:avLst/>
              </a:prstGeom>
              <a:noFill/>
            </p:spPr>
            <p:txBody>
              <a:bodyPr wrap="none" rtlCol="0">
                <a:spAutoFit/>
              </a:bodyPr>
              <a:lstStyle/>
              <a:p>
                <a:r>
                  <a:rPr lang="en-US" sz="1050" dirty="0" err="1">
                    <a:latin typeface="Bahnschrift Light Condensed" panose="020B0502040204020203" pitchFamily="34" charset="0"/>
                  </a:rPr>
                  <a:t>Pengelolaan</a:t>
                </a:r>
                <a:r>
                  <a:rPr lang="en-US" sz="1050" dirty="0">
                    <a:latin typeface="Bahnschrift Light Condensed" panose="020B0502040204020203" pitchFamily="34" charset="0"/>
                  </a:rPr>
                  <a:t> </a:t>
                </a:r>
                <a:r>
                  <a:rPr lang="en-US" sz="1050" dirty="0" err="1">
                    <a:latin typeface="Bahnschrift Light Condensed" panose="020B0502040204020203" pitchFamily="34" charset="0"/>
                  </a:rPr>
                  <a:t>Komunikasi</a:t>
                </a:r>
                <a:r>
                  <a:rPr lang="en-US" sz="1050" dirty="0">
                    <a:latin typeface="Bahnschrift Light Condensed" panose="020B0502040204020203" pitchFamily="34" charset="0"/>
                  </a:rPr>
                  <a:t> dan </a:t>
                </a:r>
                <a:r>
                  <a:rPr lang="en-US" sz="1050" dirty="0" err="1">
                    <a:latin typeface="Bahnschrift Light Condensed" panose="020B0502040204020203" pitchFamily="34" charset="0"/>
                  </a:rPr>
                  <a:t>Informasi</a:t>
                </a:r>
                <a:r>
                  <a:rPr lang="en-US" sz="1050" dirty="0">
                    <a:latin typeface="Bahnschrift Light Condensed" panose="020B0502040204020203" pitchFamily="34" charset="0"/>
                  </a:rPr>
                  <a:t> </a:t>
                </a:r>
                <a:r>
                  <a:rPr lang="en-US" sz="1050" dirty="0" err="1">
                    <a:latin typeface="Bahnschrift Light Condensed" panose="020B0502040204020203" pitchFamily="34" charset="0"/>
                  </a:rPr>
                  <a:t>Publik</a:t>
                </a:r>
                <a:endParaRPr lang="en-ID" sz="1050" dirty="0">
                  <a:latin typeface="Bahnschrift Light Condensed" panose="020B0502040204020203" pitchFamily="34" charset="0"/>
                </a:endParaRPr>
              </a:p>
            </p:txBody>
          </p:sp>
          <p:sp>
            <p:nvSpPr>
              <p:cNvPr id="60" name="TextBox 59">
                <a:extLst>
                  <a:ext uri="{FF2B5EF4-FFF2-40B4-BE49-F238E27FC236}">
                    <a16:creationId xmlns:a16="http://schemas.microsoft.com/office/drawing/2014/main" id="{301A6C8D-6E72-4C33-821F-3D50C49AD4F0}"/>
                  </a:ext>
                </a:extLst>
              </p:cNvPr>
              <p:cNvSpPr txBox="1"/>
              <p:nvPr/>
            </p:nvSpPr>
            <p:spPr>
              <a:xfrm>
                <a:off x="7110987" y="5933095"/>
                <a:ext cx="473622" cy="518192"/>
              </a:xfrm>
              <a:prstGeom prst="rect">
                <a:avLst/>
              </a:prstGeom>
              <a:solidFill>
                <a:schemeClr val="bg1"/>
              </a:solidFill>
            </p:spPr>
            <p:txBody>
              <a:bodyPr wrap="none" rtlCol="0">
                <a:spAutoFit/>
              </a:bodyPr>
              <a:lstStyle/>
              <a:p>
                <a:r>
                  <a:rPr lang="en-US" sz="1488" b="1" dirty="0">
                    <a:solidFill>
                      <a:srgbClr val="FF0000"/>
                    </a:solidFill>
                    <a:latin typeface="Bahnschrift Light Condensed" panose="020B0502040204020203" pitchFamily="34" charset="0"/>
                  </a:rPr>
                  <a:t>4</a:t>
                </a:r>
                <a:endParaRPr lang="en-ID" sz="1488" b="1" dirty="0">
                  <a:solidFill>
                    <a:srgbClr val="FF0000"/>
                  </a:solidFill>
                  <a:latin typeface="Bahnschrift Light Condensed" panose="020B0502040204020203" pitchFamily="34" charset="0"/>
                </a:endParaRPr>
              </a:p>
            </p:txBody>
          </p:sp>
        </p:grpSp>
        <p:grpSp>
          <p:nvGrpSpPr>
            <p:cNvPr id="44" name="Group 43">
              <a:extLst>
                <a:ext uri="{FF2B5EF4-FFF2-40B4-BE49-F238E27FC236}">
                  <a16:creationId xmlns:a16="http://schemas.microsoft.com/office/drawing/2014/main" id="{2CE68CF4-C8BE-4950-9D03-77187601A079}"/>
                </a:ext>
              </a:extLst>
            </p:cNvPr>
            <p:cNvGrpSpPr/>
            <p:nvPr/>
          </p:nvGrpSpPr>
          <p:grpSpPr>
            <a:xfrm>
              <a:off x="6097101" y="3763206"/>
              <a:ext cx="3482671" cy="1008000"/>
              <a:chOff x="197193" y="113809"/>
              <a:chExt cx="3482671" cy="1008000"/>
            </a:xfrm>
          </p:grpSpPr>
          <p:sp>
            <p:nvSpPr>
              <p:cNvPr id="48" name="Oval 47">
                <a:extLst>
                  <a:ext uri="{FF2B5EF4-FFF2-40B4-BE49-F238E27FC236}">
                    <a16:creationId xmlns:a16="http://schemas.microsoft.com/office/drawing/2014/main" id="{4E2B8814-1AFF-4B76-A9CC-35D696F24F2F}"/>
                  </a:ext>
                </a:extLst>
              </p:cNvPr>
              <p:cNvSpPr/>
              <p:nvPr/>
            </p:nvSpPr>
            <p:spPr>
              <a:xfrm>
                <a:off x="305192" y="221809"/>
                <a:ext cx="792000" cy="792000"/>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116" dirty="0"/>
              </a:p>
            </p:txBody>
          </p:sp>
          <p:sp>
            <p:nvSpPr>
              <p:cNvPr id="49" name="TextBox 48">
                <a:extLst>
                  <a:ext uri="{FF2B5EF4-FFF2-40B4-BE49-F238E27FC236}">
                    <a16:creationId xmlns:a16="http://schemas.microsoft.com/office/drawing/2014/main" id="{36A45F30-3073-4743-95EF-5BDD34DA045F}"/>
                  </a:ext>
                </a:extLst>
              </p:cNvPr>
              <p:cNvSpPr txBox="1"/>
              <p:nvPr/>
            </p:nvSpPr>
            <p:spPr>
              <a:xfrm>
                <a:off x="317914" y="399219"/>
                <a:ext cx="1171645" cy="456661"/>
              </a:xfrm>
              <a:prstGeom prst="rect">
                <a:avLst/>
              </a:prstGeom>
              <a:noFill/>
            </p:spPr>
            <p:txBody>
              <a:bodyPr wrap="none" rtlCol="0">
                <a:spAutoFit/>
              </a:bodyPr>
              <a:lstStyle/>
              <a:p>
                <a:r>
                  <a:rPr lang="id-ID" sz="1240" dirty="0">
                    <a:solidFill>
                      <a:schemeClr val="bg1"/>
                    </a:solidFill>
                    <a:latin typeface="Bahnschrift Light Condensed" panose="020B0502040204020203" pitchFamily="34" charset="0"/>
                  </a:rPr>
                  <a:t>022.</a:t>
                </a:r>
                <a:r>
                  <a:rPr lang="en-US" sz="1240" dirty="0">
                    <a:solidFill>
                      <a:schemeClr val="bg1"/>
                    </a:solidFill>
                    <a:latin typeface="Bahnschrift Light Condensed" panose="020B0502040204020203" pitchFamily="34" charset="0"/>
                  </a:rPr>
                  <a:t>W</a:t>
                </a:r>
                <a:r>
                  <a:rPr lang="id-ID" sz="1240" dirty="0">
                    <a:solidFill>
                      <a:schemeClr val="bg1"/>
                    </a:solidFill>
                    <a:latin typeface="Bahnschrift Light Condensed" panose="020B0502040204020203" pitchFamily="34" charset="0"/>
                  </a:rPr>
                  <a:t>A</a:t>
                </a:r>
              </a:p>
            </p:txBody>
          </p:sp>
          <p:sp>
            <p:nvSpPr>
              <p:cNvPr id="50" name="TextBox 49">
                <a:extLst>
                  <a:ext uri="{FF2B5EF4-FFF2-40B4-BE49-F238E27FC236}">
                    <a16:creationId xmlns:a16="http://schemas.microsoft.com/office/drawing/2014/main" id="{A9C3D5E9-E7A0-4044-A299-6E4C3FA939CC}"/>
                  </a:ext>
                </a:extLst>
              </p:cNvPr>
              <p:cNvSpPr txBox="1"/>
              <p:nvPr/>
            </p:nvSpPr>
            <p:spPr>
              <a:xfrm>
                <a:off x="1256948" y="233088"/>
                <a:ext cx="2422916" cy="843833"/>
              </a:xfrm>
              <a:prstGeom prst="rect">
                <a:avLst/>
              </a:prstGeom>
              <a:noFill/>
            </p:spPr>
            <p:txBody>
              <a:bodyPr wrap="none" rtlCol="0">
                <a:spAutoFit/>
              </a:bodyPr>
              <a:lstStyle/>
              <a:p>
                <a:r>
                  <a:rPr lang="id-ID" sz="1400" dirty="0">
                    <a:latin typeface="Bahnschrift Light Condensed" panose="020B0502040204020203" pitchFamily="34" charset="0"/>
                  </a:rPr>
                  <a:t>Program :</a:t>
                </a:r>
              </a:p>
              <a:p>
                <a:r>
                  <a:rPr lang="en-US" sz="1400" dirty="0" err="1">
                    <a:latin typeface="Bahnschrift Light Condensed" panose="020B0502040204020203" pitchFamily="34" charset="0"/>
                  </a:rPr>
                  <a:t>Dukungan</a:t>
                </a:r>
                <a:r>
                  <a:rPr lang="en-US" sz="1400" dirty="0">
                    <a:latin typeface="Bahnschrift Light Condensed" panose="020B0502040204020203" pitchFamily="34" charset="0"/>
                  </a:rPr>
                  <a:t> </a:t>
                </a:r>
                <a:r>
                  <a:rPr lang="en-US" sz="1400" dirty="0" err="1">
                    <a:latin typeface="Bahnschrift Light Condensed" panose="020B0502040204020203" pitchFamily="34" charset="0"/>
                  </a:rPr>
                  <a:t>Manajemen</a:t>
                </a:r>
                <a:endParaRPr lang="id-ID" sz="1400" dirty="0">
                  <a:latin typeface="Bahnschrift Light Condensed" panose="020B0502040204020203" pitchFamily="34" charset="0"/>
                </a:endParaRPr>
              </a:p>
            </p:txBody>
          </p:sp>
          <p:sp>
            <p:nvSpPr>
              <p:cNvPr id="51" name="Oval 50">
                <a:extLst>
                  <a:ext uri="{FF2B5EF4-FFF2-40B4-BE49-F238E27FC236}">
                    <a16:creationId xmlns:a16="http://schemas.microsoft.com/office/drawing/2014/main" id="{C9E43B72-8F49-4896-9DFA-BB5E499E9645}"/>
                  </a:ext>
                </a:extLst>
              </p:cNvPr>
              <p:cNvSpPr/>
              <p:nvPr/>
            </p:nvSpPr>
            <p:spPr>
              <a:xfrm>
                <a:off x="197193" y="113809"/>
                <a:ext cx="1008000" cy="1008000"/>
              </a:xfrm>
              <a:prstGeom prst="ellipse">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116"/>
              </a:p>
            </p:txBody>
          </p:sp>
        </p:grpSp>
        <p:sp>
          <p:nvSpPr>
            <p:cNvPr id="45" name="TextBox 44">
              <a:extLst>
                <a:ext uri="{FF2B5EF4-FFF2-40B4-BE49-F238E27FC236}">
                  <a16:creationId xmlns:a16="http://schemas.microsoft.com/office/drawing/2014/main" id="{386C3998-7049-4F5B-A77E-A257C64D6DFA}"/>
                </a:ext>
              </a:extLst>
            </p:cNvPr>
            <p:cNvSpPr txBox="1"/>
            <p:nvPr/>
          </p:nvSpPr>
          <p:spPr>
            <a:xfrm>
              <a:off x="7427405" y="6457914"/>
              <a:ext cx="3914620" cy="409508"/>
            </a:xfrm>
            <a:prstGeom prst="rect">
              <a:avLst/>
            </a:prstGeom>
            <a:noFill/>
          </p:spPr>
          <p:txBody>
            <a:bodyPr wrap="none" rtlCol="0">
              <a:spAutoFit/>
            </a:bodyPr>
            <a:lstStyle/>
            <a:p>
              <a:r>
                <a:rPr lang="en-US" sz="1050" dirty="0" err="1">
                  <a:latin typeface="Bahnschrift Light Condensed" panose="020B0502040204020203" pitchFamily="34" charset="0"/>
                </a:rPr>
                <a:t>Legislasi</a:t>
              </a:r>
              <a:r>
                <a:rPr lang="en-US" sz="1050" dirty="0">
                  <a:latin typeface="Bahnschrift Light Condensed" panose="020B0502040204020203" pitchFamily="34" charset="0"/>
                </a:rPr>
                <a:t> dan </a:t>
              </a:r>
              <a:r>
                <a:rPr lang="en-US" sz="1050" dirty="0" err="1">
                  <a:latin typeface="Bahnschrift Light Condensed" panose="020B0502040204020203" pitchFamily="34" charset="0"/>
                </a:rPr>
                <a:t>Ligitasi</a:t>
              </a:r>
              <a:r>
                <a:rPr lang="en-US" sz="1050" dirty="0">
                  <a:latin typeface="Bahnschrift Light Condensed" panose="020B0502040204020203" pitchFamily="34" charset="0"/>
                </a:rPr>
                <a:t> </a:t>
              </a:r>
              <a:r>
                <a:rPr lang="en-US" sz="1050" dirty="0" err="1">
                  <a:latin typeface="Bahnschrift Light Condensed" panose="020B0502040204020203" pitchFamily="34" charset="0"/>
                </a:rPr>
                <a:t>Transportasi</a:t>
              </a:r>
              <a:r>
                <a:rPr lang="en-US" sz="1050" dirty="0">
                  <a:latin typeface="Bahnschrift Light Condensed" panose="020B0502040204020203" pitchFamily="34" charset="0"/>
                </a:rPr>
                <a:t> </a:t>
              </a:r>
              <a:r>
                <a:rPr lang="en-US" sz="1050" dirty="0" err="1">
                  <a:latin typeface="Bahnschrift Light Condensed" panose="020B0502040204020203" pitchFamily="34" charset="0"/>
                </a:rPr>
                <a:t>Perkeretaapian</a:t>
              </a:r>
              <a:endParaRPr lang="en-ID" sz="1050" dirty="0">
                <a:latin typeface="Bahnschrift Light Condensed" panose="020B0502040204020203" pitchFamily="34" charset="0"/>
              </a:endParaRPr>
            </a:p>
          </p:txBody>
        </p:sp>
        <p:sp>
          <p:nvSpPr>
            <p:cNvPr id="46" name="TextBox 45">
              <a:extLst>
                <a:ext uri="{FF2B5EF4-FFF2-40B4-BE49-F238E27FC236}">
                  <a16:creationId xmlns:a16="http://schemas.microsoft.com/office/drawing/2014/main" id="{7966413F-12D2-447A-A0BB-D445BE9A9623}"/>
                </a:ext>
              </a:extLst>
            </p:cNvPr>
            <p:cNvSpPr txBox="1"/>
            <p:nvPr/>
          </p:nvSpPr>
          <p:spPr>
            <a:xfrm>
              <a:off x="7100262" y="6386234"/>
              <a:ext cx="473622" cy="518192"/>
            </a:xfrm>
            <a:prstGeom prst="rect">
              <a:avLst/>
            </a:prstGeom>
            <a:solidFill>
              <a:schemeClr val="bg1"/>
            </a:solidFill>
          </p:spPr>
          <p:txBody>
            <a:bodyPr wrap="none" rtlCol="0">
              <a:spAutoFit/>
            </a:bodyPr>
            <a:lstStyle/>
            <a:p>
              <a:r>
                <a:rPr lang="en-US" sz="1488" b="1" dirty="0">
                  <a:solidFill>
                    <a:srgbClr val="FF0000"/>
                  </a:solidFill>
                  <a:latin typeface="Bahnschrift Light Condensed" panose="020B0502040204020203" pitchFamily="34" charset="0"/>
                </a:rPr>
                <a:t>5</a:t>
              </a:r>
              <a:endParaRPr lang="en-ID" sz="1488" b="1" dirty="0">
                <a:solidFill>
                  <a:srgbClr val="FF0000"/>
                </a:solidFill>
                <a:latin typeface="Bahnschrift Light Condensed" panose="020B0502040204020203" pitchFamily="34" charset="0"/>
              </a:endParaRPr>
            </a:p>
          </p:txBody>
        </p:sp>
        <p:sp>
          <p:nvSpPr>
            <p:cNvPr id="47" name="TextBox 46">
              <a:extLst>
                <a:ext uri="{FF2B5EF4-FFF2-40B4-BE49-F238E27FC236}">
                  <a16:creationId xmlns:a16="http://schemas.microsoft.com/office/drawing/2014/main" id="{E9BFDDB0-312A-404C-A68E-9B41215E646B}"/>
                </a:ext>
              </a:extLst>
            </p:cNvPr>
            <p:cNvSpPr txBox="1"/>
            <p:nvPr/>
          </p:nvSpPr>
          <p:spPr>
            <a:xfrm>
              <a:off x="10707017" y="3993496"/>
              <a:ext cx="840731" cy="744559"/>
            </a:xfrm>
            <a:prstGeom prst="rect">
              <a:avLst/>
            </a:prstGeom>
            <a:noFill/>
          </p:spPr>
          <p:txBody>
            <a:bodyPr wrap="none" rtlCol="0">
              <a:spAutoFit/>
            </a:bodyPr>
            <a:lstStyle/>
            <a:p>
              <a:pPr algn="r"/>
              <a:r>
                <a:rPr lang="en-US" sz="1200" dirty="0">
                  <a:solidFill>
                    <a:srgbClr val="FF0000"/>
                  </a:solidFill>
                  <a:latin typeface="Bahnschrift Light Condensed" panose="020B0502040204020203" pitchFamily="34" charset="0"/>
                </a:rPr>
                <a:t>13 KRO</a:t>
              </a:r>
            </a:p>
            <a:p>
              <a:pPr algn="r"/>
              <a:r>
                <a:rPr lang="en-US" sz="1200" dirty="0">
                  <a:solidFill>
                    <a:srgbClr val="FF0000"/>
                  </a:solidFill>
                  <a:latin typeface="Bahnschrift Light Condensed" panose="020B0502040204020203" pitchFamily="34" charset="0"/>
                </a:rPr>
                <a:t>19 RO</a:t>
              </a:r>
              <a:endParaRPr lang="en-ID" sz="1200" dirty="0">
                <a:solidFill>
                  <a:srgbClr val="FF0000"/>
                </a:solidFill>
                <a:latin typeface="Bahnschrift Light Condensed" panose="020B0502040204020203" pitchFamily="34" charset="0"/>
              </a:endParaRPr>
            </a:p>
          </p:txBody>
        </p:sp>
      </p:grpSp>
      <p:sp>
        <p:nvSpPr>
          <p:cNvPr id="61" name="Slide Number Placeholder 2">
            <a:extLst>
              <a:ext uri="{FF2B5EF4-FFF2-40B4-BE49-F238E27FC236}">
                <a16:creationId xmlns:a16="http://schemas.microsoft.com/office/drawing/2014/main" id="{421D162E-AF00-4834-B8CD-CFAF4164705C}"/>
              </a:ext>
            </a:extLst>
          </p:cNvPr>
          <p:cNvSpPr>
            <a:spLocks noGrp="1"/>
          </p:cNvSpPr>
          <p:nvPr/>
        </p:nvSpPr>
        <p:spPr>
          <a:xfrm>
            <a:off x="7113276" y="5006975"/>
            <a:ext cx="446405" cy="251460"/>
          </a:xfrm>
          <a:prstGeom prst="rect">
            <a:avLst/>
          </a:prstGeom>
          <a:solidFill>
            <a:srgbClr val="F9BE19"/>
          </a:solidFill>
        </p:spPr>
        <p:txBody>
          <a:bodyPr vert="horz" lIns="91365" tIns="45684" rIns="91365" bIns="45684"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32">
              <a:defRPr/>
            </a:pPr>
            <a:fld id="{05502A5B-6024-440D-A5A9-5A109256076E}" type="slidenum">
              <a:rPr lang="en-US" b="1">
                <a:solidFill>
                  <a:schemeClr val="tx1"/>
                </a:solidFill>
                <a:latin typeface="Calibri" panose="020F0502020204030204"/>
              </a:rPr>
              <a:pPr defTabSz="913632">
                <a:defRPr/>
              </a:pPr>
              <a:t>77</a:t>
            </a:fld>
            <a:endParaRPr lang="en-US" b="1">
              <a:solidFill>
                <a:schemeClr val="tx1"/>
              </a:solidFill>
              <a:latin typeface="Calibri" panose="020F0502020204030204"/>
            </a:endParaRPr>
          </a:p>
        </p:txBody>
      </p:sp>
    </p:spTree>
    <p:extLst>
      <p:ext uri="{BB962C8B-B14F-4D97-AF65-F5344CB8AC3E}">
        <p14:creationId xmlns:p14="http://schemas.microsoft.com/office/powerpoint/2010/main" val="55766742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0" y="144000"/>
            <a:ext cx="7272000" cy="504000"/>
          </a:xfrm>
        </p:spPr>
        <p:txBody>
          <a:bodyPr>
            <a:noAutofit/>
          </a:bodyPr>
          <a:lstStyle/>
          <a:p>
            <a:pPr marL="1169988" indent="-1169988"/>
            <a:r>
              <a:rPr lang="en-US" dirty="0" err="1">
                <a:sym typeface="+mn-ea"/>
              </a:rPr>
              <a:t>Lanjutan</a:t>
            </a:r>
            <a:r>
              <a:rPr lang="en-US" dirty="0">
                <a:sym typeface="+mn-ea"/>
              </a:rPr>
              <a:t>… (URAIAN KLASIFIKASI RINCIAN </a:t>
            </a:r>
            <a:r>
              <a:rPr lang="en-US" i="1" dirty="0">
                <a:sym typeface="+mn-ea"/>
              </a:rPr>
              <a:t>OUTPUT</a:t>
            </a:r>
            <a:r>
              <a:rPr lang="id-ID" i="1" dirty="0">
                <a:sym typeface="+mn-ea"/>
              </a:rPr>
              <a:t>/</a:t>
            </a:r>
            <a:r>
              <a:rPr lang="en-US" dirty="0">
                <a:sym typeface="+mn-ea"/>
              </a:rPr>
              <a:t>KRO </a:t>
            </a:r>
            <a:r>
              <a:rPr lang="id-ID" dirty="0">
                <a:sym typeface="+mn-ea"/>
              </a:rPr>
              <a:t>KEGIATAN </a:t>
            </a:r>
            <a:r>
              <a:rPr lang="en-US" dirty="0">
                <a:sym typeface="+mn-ea"/>
              </a:rPr>
              <a:t>DITJEN PERKERETAAPIAN)</a:t>
            </a:r>
            <a:endParaRPr lang="id-ID" dirty="0"/>
          </a:p>
        </p:txBody>
      </p:sp>
      <p:sp>
        <p:nvSpPr>
          <p:cNvPr id="61" name="Rectangle 4"/>
          <p:cNvSpPr/>
          <p:nvPr/>
        </p:nvSpPr>
        <p:spPr>
          <a:xfrm>
            <a:off x="3877558" y="734021"/>
            <a:ext cx="3462215" cy="3732011"/>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4"/>
          <p:cNvSpPr/>
          <p:nvPr/>
        </p:nvSpPr>
        <p:spPr>
          <a:xfrm>
            <a:off x="223498" y="734021"/>
            <a:ext cx="3462215" cy="373201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3"/>
          <p:cNvSpPr txBox="1">
            <a:spLocks noChangeArrowheads="1"/>
          </p:cNvSpPr>
          <p:nvPr/>
        </p:nvSpPr>
        <p:spPr>
          <a:xfrm>
            <a:off x="316605" y="861617"/>
            <a:ext cx="3276000" cy="39033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0975" lvl="0" indent="-176213" algn="just">
              <a:spcBef>
                <a:spcPts val="500"/>
              </a:spcBef>
              <a:buFont typeface="+mj-lt"/>
              <a:buAutoNum type="arabicPeriod"/>
              <a:defRPr/>
            </a:pPr>
            <a:r>
              <a:rPr lang="en-US" altLang="en-US" sz="1200" dirty="0" err="1">
                <a:solidFill>
                  <a:prstClr val="black"/>
                </a:solidFill>
                <a:latin typeface="Bahnschrift" panose="020B0502040204020203" pitchFamily="34" charset="0"/>
              </a:rPr>
              <a:t>Kebijakan</a:t>
            </a:r>
            <a:r>
              <a:rPr lang="en-US" altLang="en-US" sz="1200" dirty="0">
                <a:solidFill>
                  <a:prstClr val="black"/>
                </a:solidFill>
                <a:latin typeface="Bahnschrift" panose="020B0502040204020203" pitchFamily="34" charset="0"/>
              </a:rPr>
              <a:t> </a:t>
            </a:r>
            <a:r>
              <a:rPr lang="en-US" altLang="en-US" sz="1200" dirty="0" err="1">
                <a:solidFill>
                  <a:prstClr val="black"/>
                </a:solidFill>
                <a:latin typeface="Bahnschrift" panose="020B0502040204020203" pitchFamily="34" charset="0"/>
              </a:rPr>
              <a:t>Bidang</a:t>
            </a:r>
            <a:r>
              <a:rPr lang="en-US" altLang="en-US" sz="1200" dirty="0">
                <a:solidFill>
                  <a:prstClr val="black"/>
                </a:solidFill>
                <a:latin typeface="Bahnschrift" panose="020B0502040204020203" pitchFamily="34" charset="0"/>
              </a:rPr>
              <a:t> </a:t>
            </a:r>
            <a:r>
              <a:rPr lang="en-US" altLang="en-US" sz="1200" dirty="0" err="1">
                <a:solidFill>
                  <a:prstClr val="black"/>
                </a:solidFill>
                <a:latin typeface="Bahnschrift" panose="020B0502040204020203" pitchFamily="34" charset="0"/>
              </a:rPr>
              <a:t>Sarana</a:t>
            </a:r>
            <a:r>
              <a:rPr lang="en-US" altLang="en-US" sz="1200" dirty="0">
                <a:solidFill>
                  <a:prstClr val="black"/>
                </a:solidFill>
                <a:latin typeface="Bahnschrift" panose="020B0502040204020203" pitchFamily="34" charset="0"/>
              </a:rPr>
              <a:t> </a:t>
            </a:r>
            <a:r>
              <a:rPr lang="en-US" altLang="en-US" sz="1200" dirty="0" err="1">
                <a:solidFill>
                  <a:prstClr val="black"/>
                </a:solidFill>
                <a:latin typeface="Bahnschrift" panose="020B0502040204020203" pitchFamily="34" charset="0"/>
              </a:rPr>
              <a:t>dan</a:t>
            </a:r>
            <a:r>
              <a:rPr lang="en-US" altLang="en-US" sz="1200" dirty="0">
                <a:solidFill>
                  <a:prstClr val="black"/>
                </a:solidFill>
                <a:latin typeface="Bahnschrift" panose="020B0502040204020203" pitchFamily="34" charset="0"/>
              </a:rPr>
              <a:t> </a:t>
            </a:r>
            <a:r>
              <a:rPr lang="en-US" altLang="en-US" sz="1200" dirty="0" err="1">
                <a:solidFill>
                  <a:prstClr val="black"/>
                </a:solidFill>
                <a:latin typeface="Bahnschrift" panose="020B0502040204020203" pitchFamily="34" charset="0"/>
              </a:rPr>
              <a:t>Prasarana</a:t>
            </a:r>
            <a:r>
              <a:rPr lang="en-US" altLang="en-US" sz="1200" dirty="0">
                <a:solidFill>
                  <a:prstClr val="black"/>
                </a:solidFill>
                <a:latin typeface="Bahnschrift" panose="020B0502040204020203" pitchFamily="34" charset="0"/>
              </a:rPr>
              <a:t> </a:t>
            </a:r>
          </a:p>
          <a:p>
            <a:pPr marL="180975" lvl="0" indent="-176213" algn="just">
              <a:spcBef>
                <a:spcPts val="500"/>
              </a:spcBef>
              <a:buFont typeface="+mj-lt"/>
              <a:buAutoNum type="arabicPeriod"/>
              <a:defRPr/>
            </a:pPr>
            <a:r>
              <a:rPr lang="en-US" altLang="en-US" sz="1200" dirty="0">
                <a:solidFill>
                  <a:prstClr val="black"/>
                </a:solidFill>
                <a:latin typeface="Bahnschrift" panose="020B0502040204020203" pitchFamily="34" charset="0"/>
              </a:rPr>
              <a:t>Norma, </a:t>
            </a:r>
            <a:r>
              <a:rPr lang="en-US" altLang="en-US" sz="1200" dirty="0" err="1">
                <a:solidFill>
                  <a:prstClr val="black"/>
                </a:solidFill>
                <a:latin typeface="Bahnschrift" panose="020B0502040204020203" pitchFamily="34" charset="0"/>
              </a:rPr>
              <a:t>Standar</a:t>
            </a:r>
            <a:r>
              <a:rPr lang="en-US" altLang="en-US" sz="1200" dirty="0">
                <a:solidFill>
                  <a:prstClr val="black"/>
                </a:solidFill>
                <a:latin typeface="Bahnschrift" panose="020B0502040204020203" pitchFamily="34" charset="0"/>
              </a:rPr>
              <a:t>, </a:t>
            </a:r>
            <a:r>
              <a:rPr lang="en-US" altLang="en-US" sz="1200" dirty="0" err="1">
                <a:solidFill>
                  <a:prstClr val="black"/>
                </a:solidFill>
                <a:latin typeface="Bahnschrift" panose="020B0502040204020203" pitchFamily="34" charset="0"/>
              </a:rPr>
              <a:t>Prosedur</a:t>
            </a:r>
            <a:r>
              <a:rPr lang="en-US" altLang="en-US" sz="1200" dirty="0">
                <a:solidFill>
                  <a:prstClr val="black"/>
                </a:solidFill>
                <a:latin typeface="Bahnschrift" panose="020B0502040204020203" pitchFamily="34" charset="0"/>
              </a:rPr>
              <a:t> </a:t>
            </a:r>
            <a:r>
              <a:rPr lang="en-US" altLang="en-US" sz="1200" dirty="0" err="1">
                <a:solidFill>
                  <a:prstClr val="black"/>
                </a:solidFill>
                <a:latin typeface="Bahnschrift" panose="020B0502040204020203" pitchFamily="34" charset="0"/>
              </a:rPr>
              <a:t>dan</a:t>
            </a:r>
            <a:r>
              <a:rPr lang="en-US" altLang="en-US" sz="1200" dirty="0">
                <a:solidFill>
                  <a:prstClr val="black"/>
                </a:solidFill>
                <a:latin typeface="Bahnschrift" panose="020B0502040204020203" pitchFamily="34" charset="0"/>
              </a:rPr>
              <a:t> </a:t>
            </a:r>
            <a:r>
              <a:rPr lang="en-US" altLang="en-US" sz="1200" dirty="0" err="1">
                <a:solidFill>
                  <a:prstClr val="black"/>
                </a:solidFill>
                <a:latin typeface="Bahnschrift" panose="020B0502040204020203" pitchFamily="34" charset="0"/>
              </a:rPr>
              <a:t>Kriteria</a:t>
            </a:r>
            <a:endParaRPr lang="en-US" altLang="en-US" sz="1200" dirty="0">
              <a:solidFill>
                <a:prstClr val="black"/>
              </a:solidFill>
              <a:latin typeface="Bahnschrift" panose="020B0502040204020203" pitchFamily="34" charset="0"/>
            </a:endParaRPr>
          </a:p>
          <a:p>
            <a:pPr marL="180975" lvl="0" indent="-176213" algn="just">
              <a:spcBef>
                <a:spcPts val="500"/>
              </a:spcBef>
              <a:buFont typeface="+mj-lt"/>
              <a:buAutoNum type="arabicPeriod"/>
              <a:defRPr/>
            </a:pPr>
            <a:r>
              <a:rPr lang="en-US" altLang="en-US" sz="1200" dirty="0" err="1">
                <a:solidFill>
                  <a:prstClr val="black"/>
                </a:solidFill>
                <a:latin typeface="Bahnschrift" panose="020B0502040204020203" pitchFamily="34" charset="0"/>
              </a:rPr>
              <a:t>Prasarana</a:t>
            </a:r>
            <a:r>
              <a:rPr lang="en-US" altLang="en-US" sz="1200" dirty="0">
                <a:solidFill>
                  <a:prstClr val="black"/>
                </a:solidFill>
                <a:latin typeface="Bahnschrift" panose="020B0502040204020203" pitchFamily="34" charset="0"/>
              </a:rPr>
              <a:t> </a:t>
            </a:r>
            <a:r>
              <a:rPr lang="en-US" altLang="en-US" sz="1200" dirty="0" err="1">
                <a:solidFill>
                  <a:prstClr val="black"/>
                </a:solidFill>
                <a:latin typeface="Bahnschrift" panose="020B0502040204020203" pitchFamily="34" charset="0"/>
              </a:rPr>
              <a:t>Bidang</a:t>
            </a:r>
            <a:r>
              <a:rPr lang="en-US" altLang="en-US" sz="1200" dirty="0">
                <a:solidFill>
                  <a:prstClr val="black"/>
                </a:solidFill>
                <a:latin typeface="Bahnschrift" panose="020B0502040204020203" pitchFamily="34" charset="0"/>
              </a:rPr>
              <a:t> </a:t>
            </a:r>
            <a:r>
              <a:rPr lang="en-US" altLang="en-US" sz="1200" dirty="0" err="1">
                <a:solidFill>
                  <a:prstClr val="black"/>
                </a:solidFill>
                <a:latin typeface="Bahnschrift" panose="020B0502040204020203" pitchFamily="34" charset="0"/>
              </a:rPr>
              <a:t>Konektivitas</a:t>
            </a:r>
            <a:r>
              <a:rPr lang="en-US" altLang="en-US" sz="1200" dirty="0">
                <a:solidFill>
                  <a:prstClr val="black"/>
                </a:solidFill>
                <a:latin typeface="Bahnschrift" panose="020B0502040204020203" pitchFamily="34" charset="0"/>
              </a:rPr>
              <a:t> </a:t>
            </a:r>
            <a:r>
              <a:rPr lang="en-US" altLang="en-US" sz="1200" dirty="0" err="1">
                <a:solidFill>
                  <a:prstClr val="black"/>
                </a:solidFill>
                <a:latin typeface="Bahnschrift" panose="020B0502040204020203" pitchFamily="34" charset="0"/>
              </a:rPr>
              <a:t>Perkeretaapian</a:t>
            </a:r>
            <a:endParaRPr lang="en-US" altLang="en-US" sz="1200" dirty="0">
              <a:solidFill>
                <a:prstClr val="black"/>
              </a:solidFill>
              <a:latin typeface="Bahnschrift" panose="020B0502040204020203" pitchFamily="34" charset="0"/>
            </a:endParaRPr>
          </a:p>
          <a:p>
            <a:pPr marL="180975" lvl="0" indent="-176213" algn="just">
              <a:spcBef>
                <a:spcPts val="500"/>
              </a:spcBef>
              <a:buFont typeface="+mj-lt"/>
              <a:buAutoNum type="arabicPeriod"/>
              <a:defRPr/>
            </a:pPr>
            <a:r>
              <a:rPr lang="en-US" altLang="en-US" sz="1200" dirty="0" err="1">
                <a:solidFill>
                  <a:prstClr val="black"/>
                </a:solidFill>
                <a:latin typeface="Bahnschrift" panose="020B0502040204020203" pitchFamily="34" charset="0"/>
              </a:rPr>
              <a:t>Sarana</a:t>
            </a:r>
            <a:r>
              <a:rPr lang="en-US" altLang="en-US" sz="1200" dirty="0">
                <a:solidFill>
                  <a:prstClr val="black"/>
                </a:solidFill>
                <a:latin typeface="Bahnschrift" panose="020B0502040204020203" pitchFamily="34" charset="0"/>
              </a:rPr>
              <a:t> </a:t>
            </a:r>
            <a:r>
              <a:rPr lang="en-US" altLang="en-US" sz="1200" dirty="0" err="1">
                <a:solidFill>
                  <a:prstClr val="black"/>
                </a:solidFill>
                <a:latin typeface="Bahnschrift" panose="020B0502040204020203" pitchFamily="34" charset="0"/>
              </a:rPr>
              <a:t>Bidang</a:t>
            </a:r>
            <a:r>
              <a:rPr lang="en-US" altLang="en-US" sz="1200" dirty="0">
                <a:solidFill>
                  <a:prstClr val="black"/>
                </a:solidFill>
                <a:latin typeface="Bahnschrift" panose="020B0502040204020203" pitchFamily="34" charset="0"/>
              </a:rPr>
              <a:t> </a:t>
            </a:r>
            <a:r>
              <a:rPr lang="en-US" altLang="en-US" sz="1200" dirty="0" err="1">
                <a:solidFill>
                  <a:prstClr val="black"/>
                </a:solidFill>
                <a:latin typeface="Bahnschrift" panose="020B0502040204020203" pitchFamily="34" charset="0"/>
              </a:rPr>
              <a:t>Konektivitas</a:t>
            </a:r>
            <a:r>
              <a:rPr lang="en-US" altLang="en-US" sz="1200" dirty="0">
                <a:solidFill>
                  <a:prstClr val="black"/>
                </a:solidFill>
                <a:latin typeface="Bahnschrift" panose="020B0502040204020203" pitchFamily="34" charset="0"/>
              </a:rPr>
              <a:t> </a:t>
            </a:r>
            <a:r>
              <a:rPr lang="en-US" altLang="en-US" sz="1200" dirty="0" err="1">
                <a:solidFill>
                  <a:prstClr val="black"/>
                </a:solidFill>
                <a:latin typeface="Bahnschrift" panose="020B0502040204020203" pitchFamily="34" charset="0"/>
              </a:rPr>
              <a:t>Perkeretaapian</a:t>
            </a:r>
            <a:endParaRPr lang="en-US" altLang="en-US" sz="1200" dirty="0">
              <a:solidFill>
                <a:prstClr val="black"/>
              </a:solidFill>
              <a:latin typeface="Bahnschrift" panose="020B0502040204020203" pitchFamily="34" charset="0"/>
            </a:endParaRPr>
          </a:p>
          <a:p>
            <a:pPr marL="180975" lvl="0" indent="-176213" algn="just">
              <a:spcBef>
                <a:spcPts val="500"/>
              </a:spcBef>
              <a:buFont typeface="+mj-lt"/>
              <a:buAutoNum type="arabicPeriod"/>
              <a:defRPr/>
            </a:pPr>
            <a:r>
              <a:rPr lang="en-US" altLang="en-US" sz="1200" dirty="0">
                <a:solidFill>
                  <a:prstClr val="black"/>
                </a:solidFill>
                <a:latin typeface="Bahnschrift" panose="020B0502040204020203" pitchFamily="34" charset="0"/>
              </a:rPr>
              <a:t>OM </a:t>
            </a:r>
            <a:r>
              <a:rPr lang="en-US" altLang="en-US" sz="1200" dirty="0" err="1">
                <a:solidFill>
                  <a:prstClr val="black"/>
                </a:solidFill>
                <a:latin typeface="Bahnschrift" panose="020B0502040204020203" pitchFamily="34" charset="0"/>
              </a:rPr>
              <a:t>Sarana</a:t>
            </a:r>
            <a:r>
              <a:rPr lang="en-US" altLang="en-US" sz="1200" dirty="0">
                <a:solidFill>
                  <a:prstClr val="black"/>
                </a:solidFill>
                <a:latin typeface="Bahnschrift" panose="020B0502040204020203" pitchFamily="34" charset="0"/>
              </a:rPr>
              <a:t> </a:t>
            </a:r>
            <a:r>
              <a:rPr lang="en-US" altLang="en-US" sz="1200" dirty="0" err="1">
                <a:solidFill>
                  <a:prstClr val="black"/>
                </a:solidFill>
                <a:latin typeface="Bahnschrift" panose="020B0502040204020203" pitchFamily="34" charset="0"/>
              </a:rPr>
              <a:t>Bidang</a:t>
            </a:r>
            <a:r>
              <a:rPr lang="en-US" altLang="en-US" sz="1200" dirty="0">
                <a:solidFill>
                  <a:prstClr val="black"/>
                </a:solidFill>
                <a:latin typeface="Bahnschrift" panose="020B0502040204020203" pitchFamily="34" charset="0"/>
              </a:rPr>
              <a:t> </a:t>
            </a:r>
            <a:r>
              <a:rPr lang="en-US" altLang="en-US" sz="1200" dirty="0" err="1">
                <a:solidFill>
                  <a:prstClr val="black"/>
                </a:solidFill>
                <a:latin typeface="Bahnschrift" panose="020B0502040204020203" pitchFamily="34" charset="0"/>
              </a:rPr>
              <a:t>Konektivitas</a:t>
            </a:r>
            <a:r>
              <a:rPr lang="en-US" altLang="en-US" sz="1200" dirty="0">
                <a:solidFill>
                  <a:prstClr val="black"/>
                </a:solidFill>
                <a:latin typeface="Bahnschrift" panose="020B0502040204020203" pitchFamily="34" charset="0"/>
              </a:rPr>
              <a:t> </a:t>
            </a:r>
            <a:r>
              <a:rPr lang="en-US" altLang="en-US" sz="1200" dirty="0" err="1">
                <a:solidFill>
                  <a:prstClr val="black"/>
                </a:solidFill>
                <a:latin typeface="Bahnschrift" panose="020B0502040204020203" pitchFamily="34" charset="0"/>
              </a:rPr>
              <a:t>Perkeretaapian</a:t>
            </a:r>
            <a:endParaRPr lang="en-US" altLang="en-US" sz="1200" dirty="0">
              <a:solidFill>
                <a:prstClr val="black"/>
              </a:solidFill>
              <a:latin typeface="Bahnschrift" panose="020B0502040204020203" pitchFamily="34" charset="0"/>
            </a:endParaRPr>
          </a:p>
          <a:p>
            <a:pPr marL="180975" lvl="0" indent="-176213" algn="just">
              <a:spcBef>
                <a:spcPts val="500"/>
              </a:spcBef>
              <a:buFont typeface="+mj-lt"/>
              <a:buAutoNum type="arabicPeriod"/>
              <a:defRPr/>
            </a:pPr>
            <a:r>
              <a:rPr lang="en-US" altLang="en-US" sz="1200" dirty="0">
                <a:solidFill>
                  <a:prstClr val="black"/>
                </a:solidFill>
                <a:latin typeface="Bahnschrift" panose="020B0502040204020203" pitchFamily="34" charset="0"/>
              </a:rPr>
              <a:t>OM </a:t>
            </a:r>
            <a:r>
              <a:rPr lang="en-US" altLang="en-US" sz="1200" dirty="0" err="1">
                <a:solidFill>
                  <a:prstClr val="black"/>
                </a:solidFill>
                <a:latin typeface="Bahnschrift" panose="020B0502040204020203" pitchFamily="34" charset="0"/>
              </a:rPr>
              <a:t>Prasarana</a:t>
            </a:r>
            <a:r>
              <a:rPr lang="en-US" altLang="en-US" sz="1200" dirty="0">
                <a:solidFill>
                  <a:prstClr val="black"/>
                </a:solidFill>
                <a:latin typeface="Bahnschrift" panose="020B0502040204020203" pitchFamily="34" charset="0"/>
              </a:rPr>
              <a:t> </a:t>
            </a:r>
            <a:r>
              <a:rPr lang="en-US" altLang="en-US" sz="1200" dirty="0" err="1">
                <a:solidFill>
                  <a:prstClr val="black"/>
                </a:solidFill>
                <a:latin typeface="Bahnschrift" panose="020B0502040204020203" pitchFamily="34" charset="0"/>
              </a:rPr>
              <a:t>Bidang</a:t>
            </a:r>
            <a:r>
              <a:rPr lang="en-US" altLang="en-US" sz="1200" dirty="0">
                <a:solidFill>
                  <a:prstClr val="black"/>
                </a:solidFill>
                <a:latin typeface="Bahnschrift" panose="020B0502040204020203" pitchFamily="34" charset="0"/>
              </a:rPr>
              <a:t> </a:t>
            </a:r>
            <a:r>
              <a:rPr lang="en-US" altLang="en-US" sz="1200" dirty="0" err="1">
                <a:solidFill>
                  <a:prstClr val="black"/>
                </a:solidFill>
                <a:latin typeface="Bahnschrift" panose="020B0502040204020203" pitchFamily="34" charset="0"/>
              </a:rPr>
              <a:t>Konektivitas</a:t>
            </a:r>
            <a:r>
              <a:rPr lang="en-US" altLang="en-US" sz="1200" dirty="0">
                <a:solidFill>
                  <a:prstClr val="black"/>
                </a:solidFill>
                <a:latin typeface="Bahnschrift" panose="020B0502040204020203" pitchFamily="34" charset="0"/>
              </a:rPr>
              <a:t> </a:t>
            </a:r>
            <a:r>
              <a:rPr lang="en-US" altLang="en-US" sz="1200" dirty="0" err="1">
                <a:solidFill>
                  <a:prstClr val="black"/>
                </a:solidFill>
                <a:latin typeface="Bahnschrift" panose="020B0502040204020203" pitchFamily="34" charset="0"/>
              </a:rPr>
              <a:t>Perkeretaapian</a:t>
            </a:r>
            <a:endParaRPr lang="en-US" altLang="en-US" sz="1200" dirty="0">
              <a:solidFill>
                <a:prstClr val="black"/>
              </a:solidFill>
              <a:latin typeface="Bahnschrift" panose="020B0502040204020203" pitchFamily="34" charset="0"/>
            </a:endParaRPr>
          </a:p>
          <a:p>
            <a:pPr marL="180975" lvl="0" indent="-176213" algn="just">
              <a:spcBef>
                <a:spcPts val="500"/>
              </a:spcBef>
              <a:buFont typeface="+mj-lt"/>
              <a:buAutoNum type="arabicPeriod"/>
              <a:defRPr/>
            </a:pPr>
            <a:r>
              <a:rPr lang="en-US" altLang="en-US" sz="1200" dirty="0" err="1">
                <a:solidFill>
                  <a:prstClr val="black"/>
                </a:solidFill>
                <a:latin typeface="Bahnschrift" panose="020B0502040204020203" pitchFamily="34" charset="0"/>
              </a:rPr>
              <a:t>Akreditasi</a:t>
            </a:r>
            <a:r>
              <a:rPr lang="en-US" altLang="en-US" sz="1200" dirty="0">
                <a:solidFill>
                  <a:prstClr val="black"/>
                </a:solidFill>
                <a:latin typeface="Bahnschrift" panose="020B0502040204020203" pitchFamily="34" charset="0"/>
              </a:rPr>
              <a:t> </a:t>
            </a:r>
            <a:r>
              <a:rPr lang="en-US" altLang="en-US" sz="1200" dirty="0" err="1">
                <a:solidFill>
                  <a:prstClr val="black"/>
                </a:solidFill>
                <a:latin typeface="Bahnschrift" panose="020B0502040204020203" pitchFamily="34" charset="0"/>
              </a:rPr>
              <a:t>Lembaga</a:t>
            </a:r>
            <a:endParaRPr lang="en-US" altLang="en-US" sz="1200" dirty="0">
              <a:solidFill>
                <a:prstClr val="black"/>
              </a:solidFill>
              <a:latin typeface="Bahnschrift" panose="020B0502040204020203" pitchFamily="34" charset="0"/>
            </a:endParaRPr>
          </a:p>
          <a:p>
            <a:pPr marL="180975" lvl="0" indent="-176213" algn="just">
              <a:spcBef>
                <a:spcPts val="500"/>
              </a:spcBef>
              <a:buFont typeface="+mj-lt"/>
              <a:buAutoNum type="arabicPeriod"/>
              <a:defRPr/>
            </a:pPr>
            <a:r>
              <a:rPr lang="en-US" altLang="en-US" sz="1200" dirty="0" err="1">
                <a:solidFill>
                  <a:prstClr val="black"/>
                </a:solidFill>
                <a:latin typeface="Bahnschrift" panose="020B0502040204020203" pitchFamily="34" charset="0"/>
              </a:rPr>
              <a:t>Sertifikasi</a:t>
            </a:r>
            <a:r>
              <a:rPr lang="en-US" altLang="en-US" sz="1200" dirty="0">
                <a:solidFill>
                  <a:prstClr val="black"/>
                </a:solidFill>
                <a:latin typeface="Bahnschrift" panose="020B0502040204020203" pitchFamily="34" charset="0"/>
              </a:rPr>
              <a:t> </a:t>
            </a:r>
            <a:r>
              <a:rPr lang="en-US" altLang="en-US" sz="1200" dirty="0" err="1">
                <a:solidFill>
                  <a:prstClr val="black"/>
                </a:solidFill>
                <a:latin typeface="Bahnschrift" panose="020B0502040204020203" pitchFamily="34" charset="0"/>
              </a:rPr>
              <a:t>Produk</a:t>
            </a:r>
            <a:endParaRPr lang="en-US" altLang="en-US" sz="1200" dirty="0">
              <a:solidFill>
                <a:prstClr val="black"/>
              </a:solidFill>
              <a:latin typeface="Bahnschrift" panose="020B0502040204020203" pitchFamily="34" charset="0"/>
            </a:endParaRPr>
          </a:p>
          <a:p>
            <a:pPr marL="180975" lvl="0" indent="-176213" algn="just">
              <a:spcBef>
                <a:spcPts val="500"/>
              </a:spcBef>
              <a:buFont typeface="+mj-lt"/>
              <a:buAutoNum type="arabicPeriod"/>
              <a:defRPr/>
            </a:pPr>
            <a:r>
              <a:rPr lang="en-US" altLang="en-US" sz="1200" dirty="0" err="1">
                <a:solidFill>
                  <a:prstClr val="black"/>
                </a:solidFill>
                <a:latin typeface="Bahnschrift" panose="020B0502040204020203" pitchFamily="34" charset="0"/>
              </a:rPr>
              <a:t>Sertifikasi</a:t>
            </a:r>
            <a:r>
              <a:rPr lang="en-US" altLang="en-US" sz="1200" dirty="0">
                <a:solidFill>
                  <a:prstClr val="black"/>
                </a:solidFill>
                <a:latin typeface="Bahnschrift" panose="020B0502040204020203" pitchFamily="34" charset="0"/>
              </a:rPr>
              <a:t> </a:t>
            </a:r>
            <a:r>
              <a:rPr lang="en-US" altLang="en-US" sz="1200" dirty="0" err="1">
                <a:solidFill>
                  <a:prstClr val="black"/>
                </a:solidFill>
                <a:latin typeface="Bahnschrift" panose="020B0502040204020203" pitchFamily="34" charset="0"/>
              </a:rPr>
              <a:t>Profesi</a:t>
            </a:r>
            <a:r>
              <a:rPr lang="en-US" altLang="en-US" sz="1200" dirty="0">
                <a:solidFill>
                  <a:prstClr val="black"/>
                </a:solidFill>
                <a:latin typeface="Bahnschrift" panose="020B0502040204020203" pitchFamily="34" charset="0"/>
              </a:rPr>
              <a:t> </a:t>
            </a:r>
            <a:r>
              <a:rPr lang="en-US" altLang="en-US" sz="1200" dirty="0" err="1">
                <a:solidFill>
                  <a:prstClr val="black"/>
                </a:solidFill>
                <a:latin typeface="Bahnschrift" panose="020B0502040204020203" pitchFamily="34" charset="0"/>
              </a:rPr>
              <a:t>dan</a:t>
            </a:r>
            <a:r>
              <a:rPr lang="en-US" altLang="en-US" sz="1200" dirty="0">
                <a:solidFill>
                  <a:prstClr val="black"/>
                </a:solidFill>
                <a:latin typeface="Bahnschrift" panose="020B0502040204020203" pitchFamily="34" charset="0"/>
              </a:rPr>
              <a:t> SDM</a:t>
            </a:r>
          </a:p>
          <a:p>
            <a:pPr marL="180975" lvl="0" indent="-176213" algn="just">
              <a:spcBef>
                <a:spcPts val="500"/>
              </a:spcBef>
              <a:buFont typeface="+mj-lt"/>
              <a:buAutoNum type="arabicPeriod"/>
              <a:defRPr/>
            </a:pPr>
            <a:r>
              <a:rPr lang="en-US" altLang="en-US" sz="1200" dirty="0" err="1">
                <a:solidFill>
                  <a:prstClr val="black"/>
                </a:solidFill>
                <a:latin typeface="Bahnschrift" panose="020B0502040204020203" pitchFamily="34" charset="0"/>
              </a:rPr>
              <a:t>Layanan</a:t>
            </a:r>
            <a:r>
              <a:rPr lang="en-US" altLang="en-US" sz="1200" dirty="0">
                <a:solidFill>
                  <a:prstClr val="black"/>
                </a:solidFill>
                <a:latin typeface="Bahnschrift" panose="020B0502040204020203" pitchFamily="34" charset="0"/>
              </a:rPr>
              <a:t> Data </a:t>
            </a:r>
            <a:r>
              <a:rPr lang="en-US" altLang="en-US" sz="1200" dirty="0" err="1">
                <a:solidFill>
                  <a:prstClr val="black"/>
                </a:solidFill>
                <a:latin typeface="Bahnschrift" panose="020B0502040204020203" pitchFamily="34" charset="0"/>
              </a:rPr>
              <a:t>dan</a:t>
            </a:r>
            <a:r>
              <a:rPr lang="en-US" altLang="en-US" sz="1200" dirty="0">
                <a:solidFill>
                  <a:prstClr val="black"/>
                </a:solidFill>
                <a:latin typeface="Bahnschrift" panose="020B0502040204020203" pitchFamily="34" charset="0"/>
              </a:rPr>
              <a:t> </a:t>
            </a:r>
            <a:r>
              <a:rPr lang="en-US" altLang="en-US" sz="1200" dirty="0" err="1">
                <a:solidFill>
                  <a:prstClr val="black"/>
                </a:solidFill>
                <a:latin typeface="Bahnschrift" panose="020B0502040204020203" pitchFamily="34" charset="0"/>
              </a:rPr>
              <a:t>Informasi</a:t>
            </a:r>
            <a:endParaRPr lang="en-US" altLang="en-US" sz="1200" dirty="0">
              <a:solidFill>
                <a:prstClr val="black"/>
              </a:solidFill>
              <a:latin typeface="Bahnschrift" panose="020B0502040204020203" pitchFamily="34" charset="0"/>
            </a:endParaRPr>
          </a:p>
          <a:p>
            <a:pPr marL="180975" lvl="0" indent="-176213" algn="just">
              <a:spcBef>
                <a:spcPts val="500"/>
              </a:spcBef>
              <a:buFont typeface="+mj-lt"/>
              <a:buAutoNum type="arabicPeriod"/>
              <a:defRPr/>
            </a:pPr>
            <a:r>
              <a:rPr lang="en-US" altLang="en-US" sz="1200" dirty="0" err="1">
                <a:solidFill>
                  <a:prstClr val="black"/>
                </a:solidFill>
                <a:latin typeface="Bahnschrift" panose="020B0502040204020203" pitchFamily="34" charset="0"/>
              </a:rPr>
              <a:t>Layanan</a:t>
            </a:r>
            <a:r>
              <a:rPr lang="en-US" altLang="en-US" sz="1200" dirty="0">
                <a:solidFill>
                  <a:prstClr val="black"/>
                </a:solidFill>
                <a:latin typeface="Bahnschrift" panose="020B0502040204020203" pitchFamily="34" charset="0"/>
              </a:rPr>
              <a:t> </a:t>
            </a:r>
            <a:r>
              <a:rPr lang="en-US" altLang="en-US" sz="1200" dirty="0" err="1">
                <a:solidFill>
                  <a:prstClr val="black"/>
                </a:solidFill>
                <a:latin typeface="Bahnschrift" panose="020B0502040204020203" pitchFamily="34" charset="0"/>
              </a:rPr>
              <a:t>Hukum</a:t>
            </a:r>
            <a:endParaRPr lang="en-US" altLang="en-US" sz="1200" dirty="0">
              <a:solidFill>
                <a:prstClr val="black"/>
              </a:solidFill>
              <a:latin typeface="Bahnschrift" panose="020B0502040204020203" pitchFamily="34" charset="0"/>
            </a:endParaRPr>
          </a:p>
          <a:p>
            <a:pPr marL="180975" indent="-176213" algn="just">
              <a:spcBef>
                <a:spcPts val="500"/>
              </a:spcBef>
              <a:buFont typeface="+mj-lt"/>
              <a:buAutoNum type="arabicPeriod"/>
              <a:defRPr/>
            </a:pPr>
            <a:r>
              <a:rPr lang="en-US" altLang="en-US" sz="1200" dirty="0" err="1">
                <a:solidFill>
                  <a:prstClr val="black"/>
                </a:solidFill>
                <a:latin typeface="Bahnschrift" panose="020B0502040204020203" pitchFamily="34" charset="0"/>
              </a:rPr>
              <a:t>Layanan</a:t>
            </a:r>
            <a:r>
              <a:rPr lang="en-US" altLang="en-US" sz="1200" dirty="0">
                <a:solidFill>
                  <a:prstClr val="black"/>
                </a:solidFill>
                <a:latin typeface="Bahnschrift" panose="020B0502040204020203" pitchFamily="34" charset="0"/>
              </a:rPr>
              <a:t> </a:t>
            </a:r>
            <a:r>
              <a:rPr lang="en-US" altLang="en-US" sz="1200" dirty="0" err="1">
                <a:solidFill>
                  <a:prstClr val="black"/>
                </a:solidFill>
                <a:latin typeface="Bahnschrift" panose="020B0502040204020203" pitchFamily="34" charset="0"/>
              </a:rPr>
              <a:t>Kehumasan</a:t>
            </a:r>
            <a:r>
              <a:rPr lang="en-US" altLang="en-US" sz="1200" dirty="0">
                <a:solidFill>
                  <a:prstClr val="black"/>
                </a:solidFill>
                <a:latin typeface="Bahnschrift" panose="020B0502040204020203" pitchFamily="34" charset="0"/>
              </a:rPr>
              <a:t> </a:t>
            </a:r>
            <a:r>
              <a:rPr lang="en-US" altLang="en-US" sz="1200" dirty="0" err="1">
                <a:solidFill>
                  <a:prstClr val="black"/>
                </a:solidFill>
                <a:latin typeface="Bahnschrift" panose="020B0502040204020203" pitchFamily="34" charset="0"/>
              </a:rPr>
              <a:t>dan</a:t>
            </a:r>
            <a:r>
              <a:rPr lang="en-US" altLang="en-US" sz="1200" dirty="0">
                <a:solidFill>
                  <a:prstClr val="black"/>
                </a:solidFill>
                <a:latin typeface="Bahnschrift" panose="020B0502040204020203" pitchFamily="34" charset="0"/>
              </a:rPr>
              <a:t> </a:t>
            </a:r>
            <a:r>
              <a:rPr lang="en-US" altLang="en-US" sz="1200" dirty="0" err="1">
                <a:solidFill>
                  <a:prstClr val="black"/>
                </a:solidFill>
                <a:latin typeface="Bahnschrift" panose="020B0502040204020203" pitchFamily="34" charset="0"/>
              </a:rPr>
              <a:t>Protokoler</a:t>
            </a:r>
            <a:endParaRPr lang="en-US" altLang="en-US" sz="1200" dirty="0">
              <a:solidFill>
                <a:prstClr val="black"/>
              </a:solidFill>
              <a:latin typeface="Bahnschrift" panose="020B0502040204020203" pitchFamily="34" charset="0"/>
            </a:endParaRPr>
          </a:p>
        </p:txBody>
      </p:sp>
      <p:sp>
        <p:nvSpPr>
          <p:cNvPr id="64" name="Rectangle 3"/>
          <p:cNvSpPr txBox="1">
            <a:spLocks noChangeArrowheads="1"/>
          </p:cNvSpPr>
          <p:nvPr/>
        </p:nvSpPr>
        <p:spPr>
          <a:xfrm>
            <a:off x="3970665" y="861618"/>
            <a:ext cx="3276000" cy="34942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5113" lvl="0" indent="-261938" algn="just">
              <a:spcBef>
                <a:spcPts val="500"/>
              </a:spcBef>
              <a:buFont typeface="+mj-lt"/>
              <a:buAutoNum type="arabicPeriod" startAt="13"/>
              <a:defRPr/>
            </a:pPr>
            <a:r>
              <a:rPr lang="en-US" altLang="en-US" sz="1200" dirty="0" err="1">
                <a:solidFill>
                  <a:prstClr val="black"/>
                </a:solidFill>
                <a:latin typeface="Bahnschrift" panose="020B0502040204020203" pitchFamily="34" charset="0"/>
              </a:rPr>
              <a:t>Layanan</a:t>
            </a:r>
            <a:r>
              <a:rPr lang="en-US" altLang="en-US" sz="1200" dirty="0">
                <a:solidFill>
                  <a:prstClr val="black"/>
                </a:solidFill>
                <a:latin typeface="Bahnschrift" panose="020B0502040204020203" pitchFamily="34" charset="0"/>
              </a:rPr>
              <a:t> </a:t>
            </a:r>
            <a:r>
              <a:rPr lang="en-US" altLang="en-US" sz="1200" dirty="0" err="1">
                <a:solidFill>
                  <a:prstClr val="black"/>
                </a:solidFill>
                <a:latin typeface="Bahnschrift" panose="020B0502040204020203" pitchFamily="34" charset="0"/>
              </a:rPr>
              <a:t>Perencanaan</a:t>
            </a:r>
            <a:r>
              <a:rPr lang="en-US" altLang="en-US" sz="1200" dirty="0">
                <a:solidFill>
                  <a:prstClr val="black"/>
                </a:solidFill>
                <a:latin typeface="Bahnschrift" panose="020B0502040204020203" pitchFamily="34" charset="0"/>
              </a:rPr>
              <a:t> </a:t>
            </a:r>
            <a:r>
              <a:rPr lang="en-US" altLang="en-US" sz="1200" dirty="0" err="1">
                <a:solidFill>
                  <a:prstClr val="black"/>
                </a:solidFill>
                <a:latin typeface="Bahnschrift" panose="020B0502040204020203" pitchFamily="34" charset="0"/>
              </a:rPr>
              <a:t>dan</a:t>
            </a:r>
            <a:r>
              <a:rPr lang="en-US" altLang="en-US" sz="1200" dirty="0">
                <a:solidFill>
                  <a:prstClr val="black"/>
                </a:solidFill>
                <a:latin typeface="Bahnschrift" panose="020B0502040204020203" pitchFamily="34" charset="0"/>
              </a:rPr>
              <a:t> </a:t>
            </a:r>
            <a:r>
              <a:rPr lang="en-US" altLang="en-US" sz="1200" dirty="0" err="1">
                <a:solidFill>
                  <a:prstClr val="black"/>
                </a:solidFill>
                <a:latin typeface="Bahnschrift" panose="020B0502040204020203" pitchFamily="34" charset="0"/>
              </a:rPr>
              <a:t>Penganggaran</a:t>
            </a:r>
            <a:r>
              <a:rPr lang="en-US" altLang="en-US" sz="1200" dirty="0">
                <a:solidFill>
                  <a:prstClr val="black"/>
                </a:solidFill>
                <a:latin typeface="Bahnschrift" panose="020B0502040204020203" pitchFamily="34" charset="0"/>
              </a:rPr>
              <a:t> </a:t>
            </a:r>
            <a:r>
              <a:rPr lang="en-US" altLang="en-US" sz="1200" dirty="0" err="1">
                <a:solidFill>
                  <a:prstClr val="black"/>
                </a:solidFill>
                <a:latin typeface="Bahnschrift" panose="020B0502040204020203" pitchFamily="34" charset="0"/>
              </a:rPr>
              <a:t>Internan</a:t>
            </a:r>
            <a:endParaRPr lang="en-US" altLang="en-US" sz="1200" dirty="0">
              <a:solidFill>
                <a:prstClr val="black"/>
              </a:solidFill>
              <a:latin typeface="Bahnschrift" panose="020B0502040204020203" pitchFamily="34" charset="0"/>
            </a:endParaRPr>
          </a:p>
          <a:p>
            <a:pPr marL="265113" lvl="0" indent="-261938" algn="just">
              <a:spcBef>
                <a:spcPts val="500"/>
              </a:spcBef>
              <a:buFont typeface="+mj-lt"/>
              <a:buAutoNum type="arabicPeriod" startAt="13"/>
              <a:defRPr/>
            </a:pPr>
            <a:r>
              <a:rPr lang="en-US" altLang="en-US" sz="1200" dirty="0" err="1">
                <a:solidFill>
                  <a:prstClr val="black"/>
                </a:solidFill>
                <a:latin typeface="Bahnschrift" panose="020B0502040204020203" pitchFamily="34" charset="0"/>
              </a:rPr>
              <a:t>Layanan</a:t>
            </a:r>
            <a:r>
              <a:rPr lang="en-US" altLang="en-US" sz="1200" dirty="0">
                <a:solidFill>
                  <a:prstClr val="black"/>
                </a:solidFill>
                <a:latin typeface="Bahnschrift" panose="020B0502040204020203" pitchFamily="34" charset="0"/>
              </a:rPr>
              <a:t> Monitoring Dan </a:t>
            </a:r>
            <a:r>
              <a:rPr lang="en-US" altLang="en-US" sz="1200" dirty="0" err="1">
                <a:solidFill>
                  <a:prstClr val="black"/>
                </a:solidFill>
                <a:latin typeface="Bahnschrift" panose="020B0502040204020203" pitchFamily="34" charset="0"/>
              </a:rPr>
              <a:t>Evaluasi</a:t>
            </a:r>
            <a:r>
              <a:rPr lang="en-US" altLang="en-US" sz="1200" dirty="0">
                <a:solidFill>
                  <a:prstClr val="black"/>
                </a:solidFill>
                <a:latin typeface="Bahnschrift" panose="020B0502040204020203" pitchFamily="34" charset="0"/>
              </a:rPr>
              <a:t> Internal</a:t>
            </a:r>
          </a:p>
          <a:p>
            <a:pPr marL="265113" lvl="0" indent="-261938" algn="just">
              <a:spcBef>
                <a:spcPts val="500"/>
              </a:spcBef>
              <a:buFont typeface="+mj-lt"/>
              <a:buAutoNum type="arabicPeriod" startAt="13"/>
              <a:defRPr/>
            </a:pPr>
            <a:r>
              <a:rPr lang="en-US" altLang="en-US" sz="1200" dirty="0" err="1">
                <a:solidFill>
                  <a:prstClr val="black"/>
                </a:solidFill>
                <a:latin typeface="Bahnschrift" panose="020B0502040204020203" pitchFamily="34" charset="0"/>
              </a:rPr>
              <a:t>Layanan</a:t>
            </a:r>
            <a:r>
              <a:rPr lang="en-US" altLang="en-US" sz="1200" dirty="0">
                <a:solidFill>
                  <a:prstClr val="black"/>
                </a:solidFill>
                <a:latin typeface="Bahnschrift" panose="020B0502040204020203" pitchFamily="34" charset="0"/>
              </a:rPr>
              <a:t> </a:t>
            </a:r>
            <a:r>
              <a:rPr lang="en-US" altLang="en-US" sz="1200" dirty="0" err="1">
                <a:solidFill>
                  <a:prstClr val="black"/>
                </a:solidFill>
                <a:latin typeface="Bahnschrift" panose="020B0502040204020203" pitchFamily="34" charset="0"/>
              </a:rPr>
              <a:t>Operasi</a:t>
            </a:r>
            <a:r>
              <a:rPr lang="en-US" altLang="en-US" sz="1200" dirty="0">
                <a:solidFill>
                  <a:prstClr val="black"/>
                </a:solidFill>
                <a:latin typeface="Bahnschrift" panose="020B0502040204020203" pitchFamily="34" charset="0"/>
              </a:rPr>
              <a:t> </a:t>
            </a:r>
            <a:r>
              <a:rPr lang="en-US" altLang="en-US" sz="1200" dirty="0" err="1">
                <a:solidFill>
                  <a:prstClr val="black"/>
                </a:solidFill>
                <a:latin typeface="Bahnschrift" panose="020B0502040204020203" pitchFamily="34" charset="0"/>
              </a:rPr>
              <a:t>dan</a:t>
            </a:r>
            <a:r>
              <a:rPr lang="en-US" altLang="en-US" sz="1200" dirty="0">
                <a:solidFill>
                  <a:prstClr val="black"/>
                </a:solidFill>
                <a:latin typeface="Bahnschrift" panose="020B0502040204020203" pitchFamily="34" charset="0"/>
              </a:rPr>
              <a:t> Tata </a:t>
            </a:r>
            <a:r>
              <a:rPr lang="en-US" altLang="en-US" sz="1200" dirty="0" err="1">
                <a:solidFill>
                  <a:prstClr val="black"/>
                </a:solidFill>
                <a:latin typeface="Bahnschrift" panose="020B0502040204020203" pitchFamily="34" charset="0"/>
              </a:rPr>
              <a:t>Kelola</a:t>
            </a:r>
            <a:r>
              <a:rPr lang="en-US" altLang="en-US" sz="1200" dirty="0">
                <a:solidFill>
                  <a:prstClr val="black"/>
                </a:solidFill>
                <a:latin typeface="Bahnschrift" panose="020B0502040204020203" pitchFamily="34" charset="0"/>
              </a:rPr>
              <a:t> Internal</a:t>
            </a:r>
          </a:p>
          <a:p>
            <a:pPr marL="265113" lvl="0" indent="-261938" algn="just">
              <a:spcBef>
                <a:spcPts val="500"/>
              </a:spcBef>
              <a:buFont typeface="+mj-lt"/>
              <a:buAutoNum type="arabicPeriod" startAt="13"/>
              <a:defRPr/>
            </a:pPr>
            <a:r>
              <a:rPr lang="en-US" altLang="en-US" sz="1200" dirty="0" err="1">
                <a:solidFill>
                  <a:prstClr val="black"/>
                </a:solidFill>
                <a:latin typeface="Bahnschrift" panose="020B0502040204020203" pitchFamily="34" charset="0"/>
              </a:rPr>
              <a:t>Layanan</a:t>
            </a:r>
            <a:r>
              <a:rPr lang="en-US" altLang="en-US" sz="1200" dirty="0">
                <a:solidFill>
                  <a:prstClr val="black"/>
                </a:solidFill>
                <a:latin typeface="Bahnschrift" panose="020B0502040204020203" pitchFamily="34" charset="0"/>
              </a:rPr>
              <a:t> </a:t>
            </a:r>
            <a:r>
              <a:rPr lang="en-US" altLang="en-US" sz="1200" dirty="0" err="1">
                <a:solidFill>
                  <a:prstClr val="black"/>
                </a:solidFill>
                <a:latin typeface="Bahnschrift" panose="020B0502040204020203" pitchFamily="34" charset="0"/>
              </a:rPr>
              <a:t>Organisasi</a:t>
            </a:r>
            <a:r>
              <a:rPr lang="en-US" altLang="en-US" sz="1200" dirty="0">
                <a:solidFill>
                  <a:prstClr val="black"/>
                </a:solidFill>
                <a:latin typeface="Bahnschrift" panose="020B0502040204020203" pitchFamily="34" charset="0"/>
              </a:rPr>
              <a:t> </a:t>
            </a:r>
            <a:r>
              <a:rPr lang="en-US" altLang="en-US" sz="1200" dirty="0" err="1">
                <a:solidFill>
                  <a:prstClr val="black"/>
                </a:solidFill>
                <a:latin typeface="Bahnschrift" panose="020B0502040204020203" pitchFamily="34" charset="0"/>
              </a:rPr>
              <a:t>dan</a:t>
            </a:r>
            <a:br>
              <a:rPr lang="en-US" altLang="en-US" sz="1200" dirty="0">
                <a:solidFill>
                  <a:prstClr val="black"/>
                </a:solidFill>
                <a:latin typeface="Bahnschrift" panose="020B0502040204020203" pitchFamily="34" charset="0"/>
              </a:rPr>
            </a:br>
            <a:r>
              <a:rPr lang="en-US" altLang="en-US" sz="1200" dirty="0">
                <a:solidFill>
                  <a:prstClr val="black"/>
                </a:solidFill>
                <a:latin typeface="Bahnschrift" panose="020B0502040204020203" pitchFamily="34" charset="0"/>
              </a:rPr>
              <a:t>Tata </a:t>
            </a:r>
            <a:r>
              <a:rPr lang="en-US" altLang="en-US" sz="1200" dirty="0" err="1">
                <a:solidFill>
                  <a:prstClr val="black"/>
                </a:solidFill>
                <a:latin typeface="Bahnschrift" panose="020B0502040204020203" pitchFamily="34" charset="0"/>
              </a:rPr>
              <a:t>Kelola</a:t>
            </a:r>
            <a:r>
              <a:rPr lang="en-US" altLang="en-US" sz="1200" dirty="0">
                <a:solidFill>
                  <a:prstClr val="black"/>
                </a:solidFill>
                <a:latin typeface="Bahnschrift" panose="020B0502040204020203" pitchFamily="34" charset="0"/>
              </a:rPr>
              <a:t> </a:t>
            </a:r>
            <a:r>
              <a:rPr lang="en-US" altLang="en-US" sz="1200" dirty="0" err="1">
                <a:solidFill>
                  <a:prstClr val="black"/>
                </a:solidFill>
                <a:latin typeface="Bahnschrift" panose="020B0502040204020203" pitchFamily="34" charset="0"/>
              </a:rPr>
              <a:t>Interna</a:t>
            </a:r>
            <a:endParaRPr lang="en-US" altLang="en-US" sz="1200" dirty="0">
              <a:solidFill>
                <a:prstClr val="black"/>
              </a:solidFill>
              <a:latin typeface="Bahnschrift" panose="020B0502040204020203" pitchFamily="34" charset="0"/>
            </a:endParaRPr>
          </a:p>
          <a:p>
            <a:pPr marL="265113" lvl="0" indent="-261938" algn="just">
              <a:spcBef>
                <a:spcPts val="500"/>
              </a:spcBef>
              <a:buFont typeface="+mj-lt"/>
              <a:buAutoNum type="arabicPeriod" startAt="13"/>
              <a:defRPr/>
            </a:pPr>
            <a:r>
              <a:rPr lang="en-US" altLang="en-US" sz="1200" dirty="0" err="1">
                <a:solidFill>
                  <a:prstClr val="black"/>
                </a:solidFill>
                <a:latin typeface="Bahnschrift" panose="020B0502040204020203" pitchFamily="34" charset="0"/>
              </a:rPr>
              <a:t>Layanan</a:t>
            </a:r>
            <a:r>
              <a:rPr lang="en-US" altLang="en-US" sz="1200" dirty="0">
                <a:solidFill>
                  <a:prstClr val="black"/>
                </a:solidFill>
                <a:latin typeface="Bahnschrift" panose="020B0502040204020203" pitchFamily="34" charset="0"/>
              </a:rPr>
              <a:t> </a:t>
            </a:r>
            <a:r>
              <a:rPr lang="en-US" altLang="en-US" sz="1200" dirty="0" err="1">
                <a:solidFill>
                  <a:prstClr val="black"/>
                </a:solidFill>
                <a:latin typeface="Bahnschrift" panose="020B0502040204020203" pitchFamily="34" charset="0"/>
              </a:rPr>
              <a:t>Perencanaan</a:t>
            </a:r>
            <a:r>
              <a:rPr lang="en-US" altLang="en-US" sz="1200" dirty="0">
                <a:solidFill>
                  <a:prstClr val="black"/>
                </a:solidFill>
                <a:latin typeface="Bahnschrift" panose="020B0502040204020203" pitchFamily="34" charset="0"/>
              </a:rPr>
              <a:t> </a:t>
            </a:r>
            <a:r>
              <a:rPr lang="en-US" altLang="en-US" sz="1200" dirty="0" err="1">
                <a:solidFill>
                  <a:prstClr val="black"/>
                </a:solidFill>
                <a:latin typeface="Bahnschrift" panose="020B0502040204020203" pitchFamily="34" charset="0"/>
              </a:rPr>
              <a:t>dan</a:t>
            </a:r>
            <a:r>
              <a:rPr lang="en-US" altLang="en-US" sz="1200" dirty="0">
                <a:solidFill>
                  <a:prstClr val="black"/>
                </a:solidFill>
                <a:latin typeface="Bahnschrift" panose="020B0502040204020203" pitchFamily="34" charset="0"/>
              </a:rPr>
              <a:t> </a:t>
            </a:r>
            <a:br>
              <a:rPr lang="en-US" altLang="en-US" sz="1200" dirty="0">
                <a:solidFill>
                  <a:prstClr val="black"/>
                </a:solidFill>
                <a:latin typeface="Bahnschrift" panose="020B0502040204020203" pitchFamily="34" charset="0"/>
              </a:rPr>
            </a:br>
            <a:r>
              <a:rPr lang="en-US" altLang="en-US" sz="1200" dirty="0" err="1">
                <a:solidFill>
                  <a:prstClr val="black"/>
                </a:solidFill>
                <a:latin typeface="Bahnschrift" panose="020B0502040204020203" pitchFamily="34" charset="0"/>
              </a:rPr>
              <a:t>Penganggaran</a:t>
            </a:r>
            <a:r>
              <a:rPr lang="en-US" altLang="en-US" sz="1200" dirty="0">
                <a:solidFill>
                  <a:prstClr val="black"/>
                </a:solidFill>
                <a:latin typeface="Bahnschrift" panose="020B0502040204020203" pitchFamily="34" charset="0"/>
              </a:rPr>
              <a:t> Internal</a:t>
            </a:r>
          </a:p>
          <a:p>
            <a:pPr marL="265113" lvl="0" indent="-261938" algn="just">
              <a:spcBef>
                <a:spcPts val="500"/>
              </a:spcBef>
              <a:buFont typeface="+mj-lt"/>
              <a:buAutoNum type="arabicPeriod" startAt="13"/>
              <a:defRPr/>
            </a:pPr>
            <a:r>
              <a:rPr lang="en-US" altLang="en-US" sz="1200" dirty="0" err="1">
                <a:solidFill>
                  <a:prstClr val="black"/>
                </a:solidFill>
                <a:latin typeface="Bahnschrift" panose="020B0502040204020203" pitchFamily="34" charset="0"/>
              </a:rPr>
              <a:t>Layanan</a:t>
            </a:r>
            <a:r>
              <a:rPr lang="en-US" altLang="en-US" sz="1200" dirty="0">
                <a:solidFill>
                  <a:prstClr val="black"/>
                </a:solidFill>
                <a:latin typeface="Bahnschrift" panose="020B0502040204020203" pitchFamily="34" charset="0"/>
              </a:rPr>
              <a:t> </a:t>
            </a:r>
            <a:r>
              <a:rPr lang="en-US" altLang="en-US" sz="1200" dirty="0" err="1">
                <a:solidFill>
                  <a:prstClr val="black"/>
                </a:solidFill>
                <a:latin typeface="Bahnschrift" panose="020B0502040204020203" pitchFamily="34" charset="0"/>
              </a:rPr>
              <a:t>Perkantoran</a:t>
            </a:r>
            <a:endParaRPr lang="en-US" altLang="en-US" sz="1200" dirty="0">
              <a:solidFill>
                <a:prstClr val="black"/>
              </a:solidFill>
              <a:latin typeface="Bahnschrift" panose="020B0502040204020203" pitchFamily="34" charset="0"/>
            </a:endParaRPr>
          </a:p>
          <a:p>
            <a:pPr marL="265113" lvl="0" indent="-261938" algn="just">
              <a:spcBef>
                <a:spcPts val="500"/>
              </a:spcBef>
              <a:buFont typeface="+mj-lt"/>
              <a:buAutoNum type="arabicPeriod" startAt="13"/>
              <a:defRPr/>
            </a:pPr>
            <a:r>
              <a:rPr lang="en-US" altLang="en-US" sz="1200" dirty="0" err="1">
                <a:solidFill>
                  <a:prstClr val="black"/>
                </a:solidFill>
                <a:latin typeface="Bahnschrift" panose="020B0502040204020203" pitchFamily="34" charset="0"/>
              </a:rPr>
              <a:t>Layanan</a:t>
            </a:r>
            <a:r>
              <a:rPr lang="en-US" altLang="en-US" sz="1200" dirty="0">
                <a:solidFill>
                  <a:prstClr val="black"/>
                </a:solidFill>
                <a:latin typeface="Bahnschrift" panose="020B0502040204020203" pitchFamily="34" charset="0"/>
              </a:rPr>
              <a:t> </a:t>
            </a:r>
            <a:r>
              <a:rPr lang="en-US" altLang="en-US" sz="1200" dirty="0" err="1">
                <a:solidFill>
                  <a:prstClr val="black"/>
                </a:solidFill>
                <a:latin typeface="Bahnschrift" panose="020B0502040204020203" pitchFamily="34" charset="0"/>
              </a:rPr>
              <a:t>Prasarana</a:t>
            </a:r>
            <a:r>
              <a:rPr lang="en-US" altLang="en-US" sz="1200" dirty="0">
                <a:solidFill>
                  <a:prstClr val="black"/>
                </a:solidFill>
                <a:latin typeface="Bahnschrift" panose="020B0502040204020203" pitchFamily="34" charset="0"/>
              </a:rPr>
              <a:t> Internal</a:t>
            </a:r>
          </a:p>
          <a:p>
            <a:pPr marL="265113" lvl="0" indent="-261938" algn="just">
              <a:spcBef>
                <a:spcPts val="500"/>
              </a:spcBef>
              <a:buFont typeface="+mj-lt"/>
              <a:buAutoNum type="arabicPeriod" startAt="13"/>
              <a:defRPr/>
            </a:pPr>
            <a:r>
              <a:rPr lang="en-US" altLang="en-US" sz="1200" dirty="0" err="1">
                <a:solidFill>
                  <a:prstClr val="black"/>
                </a:solidFill>
                <a:latin typeface="Bahnschrift" panose="020B0502040204020203" pitchFamily="34" charset="0"/>
              </a:rPr>
              <a:t>Layanan</a:t>
            </a:r>
            <a:r>
              <a:rPr lang="en-US" altLang="en-US" sz="1200" dirty="0">
                <a:solidFill>
                  <a:prstClr val="black"/>
                </a:solidFill>
                <a:latin typeface="Bahnschrift" panose="020B0502040204020203" pitchFamily="34" charset="0"/>
              </a:rPr>
              <a:t> </a:t>
            </a:r>
            <a:r>
              <a:rPr lang="en-US" altLang="en-US" sz="1200" dirty="0" err="1">
                <a:solidFill>
                  <a:prstClr val="black"/>
                </a:solidFill>
                <a:latin typeface="Bahnschrift" panose="020B0502040204020203" pitchFamily="34" charset="0"/>
              </a:rPr>
              <a:t>Sarana</a:t>
            </a:r>
            <a:r>
              <a:rPr lang="en-US" altLang="en-US" sz="1200" dirty="0">
                <a:solidFill>
                  <a:prstClr val="black"/>
                </a:solidFill>
                <a:latin typeface="Bahnschrift" panose="020B0502040204020203" pitchFamily="34" charset="0"/>
              </a:rPr>
              <a:t> Internal</a:t>
            </a:r>
          </a:p>
          <a:p>
            <a:pPr marL="265113" lvl="0" indent="-261938" algn="just">
              <a:spcBef>
                <a:spcPts val="500"/>
              </a:spcBef>
              <a:buFont typeface="+mj-lt"/>
              <a:buAutoNum type="arabicPeriod" startAt="13"/>
              <a:defRPr/>
            </a:pPr>
            <a:r>
              <a:rPr lang="en-US" altLang="en-US" sz="1200" dirty="0" err="1">
                <a:solidFill>
                  <a:prstClr val="black"/>
                </a:solidFill>
                <a:latin typeface="Bahnschrift" panose="020B0502040204020203" pitchFamily="34" charset="0"/>
              </a:rPr>
              <a:t>Layanan</a:t>
            </a:r>
            <a:r>
              <a:rPr lang="en-US" altLang="en-US" sz="1200" dirty="0">
                <a:solidFill>
                  <a:prstClr val="black"/>
                </a:solidFill>
                <a:latin typeface="Bahnschrift" panose="020B0502040204020203" pitchFamily="34" charset="0"/>
              </a:rPr>
              <a:t> </a:t>
            </a:r>
            <a:r>
              <a:rPr lang="en-US" altLang="en-US" sz="1200" dirty="0" err="1">
                <a:solidFill>
                  <a:prstClr val="black"/>
                </a:solidFill>
                <a:latin typeface="Bahnschrift" panose="020B0502040204020203" pitchFamily="34" charset="0"/>
              </a:rPr>
              <a:t>Sumber</a:t>
            </a:r>
            <a:r>
              <a:rPr lang="en-US" altLang="en-US" sz="1200" dirty="0">
                <a:solidFill>
                  <a:prstClr val="black"/>
                </a:solidFill>
                <a:latin typeface="Bahnschrift" panose="020B0502040204020203" pitchFamily="34" charset="0"/>
              </a:rPr>
              <a:t> </a:t>
            </a:r>
            <a:r>
              <a:rPr lang="en-US" altLang="en-US" sz="1200" dirty="0" err="1">
                <a:solidFill>
                  <a:prstClr val="black"/>
                </a:solidFill>
                <a:latin typeface="Bahnschrift" panose="020B0502040204020203" pitchFamily="34" charset="0"/>
              </a:rPr>
              <a:t>Daya</a:t>
            </a:r>
            <a:r>
              <a:rPr lang="en-US" altLang="en-US" sz="1200" dirty="0">
                <a:solidFill>
                  <a:prstClr val="black"/>
                </a:solidFill>
                <a:latin typeface="Bahnschrift" panose="020B0502040204020203" pitchFamily="34" charset="0"/>
              </a:rPr>
              <a:t> </a:t>
            </a:r>
            <a:r>
              <a:rPr lang="en-US" altLang="en-US" sz="1200" dirty="0" err="1">
                <a:solidFill>
                  <a:prstClr val="black"/>
                </a:solidFill>
                <a:latin typeface="Bahnschrift" panose="020B0502040204020203" pitchFamily="34" charset="0"/>
              </a:rPr>
              <a:t>Manusia</a:t>
            </a:r>
            <a:endParaRPr lang="en-US" altLang="en-US" sz="1200" dirty="0">
              <a:solidFill>
                <a:prstClr val="black"/>
              </a:solidFill>
              <a:latin typeface="Bahnschrift" panose="020B0502040204020203" pitchFamily="34" charset="0"/>
            </a:endParaRPr>
          </a:p>
          <a:p>
            <a:pPr marL="265113" lvl="0" indent="-261938" algn="just">
              <a:spcBef>
                <a:spcPts val="500"/>
              </a:spcBef>
              <a:buFont typeface="+mj-lt"/>
              <a:buAutoNum type="arabicPeriod" startAt="13"/>
              <a:defRPr/>
            </a:pPr>
            <a:r>
              <a:rPr lang="en-US" altLang="en-US" sz="1200" dirty="0" err="1">
                <a:solidFill>
                  <a:prstClr val="black"/>
                </a:solidFill>
                <a:latin typeface="Bahnschrift" panose="020B0502040204020203" pitchFamily="34" charset="0"/>
              </a:rPr>
              <a:t>Layanan</a:t>
            </a:r>
            <a:r>
              <a:rPr lang="en-US" altLang="en-US" sz="1200" dirty="0">
                <a:solidFill>
                  <a:prstClr val="black"/>
                </a:solidFill>
                <a:latin typeface="Bahnschrift" panose="020B0502040204020203" pitchFamily="34" charset="0"/>
              </a:rPr>
              <a:t> </a:t>
            </a:r>
            <a:r>
              <a:rPr lang="en-US" altLang="en-US" sz="1200" dirty="0" err="1">
                <a:solidFill>
                  <a:prstClr val="black"/>
                </a:solidFill>
                <a:latin typeface="Bahnschrift" panose="020B0502040204020203" pitchFamily="34" charset="0"/>
              </a:rPr>
              <a:t>Umum</a:t>
            </a:r>
            <a:endParaRPr lang="en-US" altLang="en-US" sz="1200" dirty="0">
              <a:solidFill>
                <a:prstClr val="black"/>
              </a:solidFill>
              <a:latin typeface="Bahnschrift" panose="020B0502040204020203" pitchFamily="34" charset="0"/>
            </a:endParaRPr>
          </a:p>
          <a:p>
            <a:pPr marL="265113" lvl="0" indent="-261938" algn="just">
              <a:spcBef>
                <a:spcPts val="500"/>
              </a:spcBef>
              <a:buFont typeface="+mj-lt"/>
              <a:buAutoNum type="arabicPeriod" startAt="13"/>
              <a:defRPr/>
            </a:pPr>
            <a:r>
              <a:rPr lang="en-US" altLang="en-US" sz="1200" dirty="0" err="1">
                <a:solidFill>
                  <a:prstClr val="black"/>
                </a:solidFill>
                <a:latin typeface="Bahnschrift" panose="020B0502040204020203" pitchFamily="34" charset="0"/>
              </a:rPr>
              <a:t>Pelayanan</a:t>
            </a:r>
            <a:r>
              <a:rPr lang="en-US" altLang="en-US" sz="1200" dirty="0">
                <a:solidFill>
                  <a:prstClr val="black"/>
                </a:solidFill>
                <a:latin typeface="Bahnschrift" panose="020B0502040204020203" pitchFamily="34" charset="0"/>
              </a:rPr>
              <a:t> </a:t>
            </a:r>
            <a:r>
              <a:rPr lang="en-US" altLang="en-US" sz="1200" dirty="0" err="1">
                <a:solidFill>
                  <a:prstClr val="black"/>
                </a:solidFill>
                <a:latin typeface="Bahnschrift" panose="020B0502040204020203" pitchFamily="34" charset="0"/>
              </a:rPr>
              <a:t>Publik</a:t>
            </a:r>
            <a:r>
              <a:rPr lang="en-US" altLang="en-US" sz="1200" dirty="0">
                <a:solidFill>
                  <a:prstClr val="black"/>
                </a:solidFill>
                <a:latin typeface="Bahnschrift" panose="020B0502040204020203" pitchFamily="34" charset="0"/>
              </a:rPr>
              <a:t> </a:t>
            </a:r>
            <a:r>
              <a:rPr lang="en-US" altLang="en-US" sz="1200" dirty="0" err="1">
                <a:solidFill>
                  <a:prstClr val="black"/>
                </a:solidFill>
                <a:latin typeface="Bahnschrift" panose="020B0502040204020203" pitchFamily="34" charset="0"/>
              </a:rPr>
              <a:t>Lainnya</a:t>
            </a:r>
            <a:endParaRPr lang="en-US" altLang="en-US" sz="1200" dirty="0">
              <a:solidFill>
                <a:prstClr val="black"/>
              </a:solidFill>
              <a:latin typeface="Bahnschrift" panose="020B0502040204020203" pitchFamily="34" charset="0"/>
            </a:endParaRPr>
          </a:p>
        </p:txBody>
      </p:sp>
    </p:spTree>
    <p:extLst>
      <p:ext uri="{BB962C8B-B14F-4D97-AF65-F5344CB8AC3E}">
        <p14:creationId xmlns:p14="http://schemas.microsoft.com/office/powerpoint/2010/main" val="24752486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500" y="113520"/>
            <a:ext cx="6520220" cy="344032"/>
          </a:xfrm>
        </p:spPr>
        <p:txBody>
          <a:bodyPr/>
          <a:lstStyle/>
          <a:p>
            <a:r>
              <a:rPr lang="id-ID" dirty="0"/>
              <a:t>Lanjutan ... </a:t>
            </a:r>
            <a:r>
              <a:rPr lang="en-US" dirty="0"/>
              <a:t>(FORMAT </a:t>
            </a:r>
            <a:r>
              <a:rPr lang="id-ID" dirty="0"/>
              <a:t>RKA</a:t>
            </a:r>
            <a:r>
              <a:rPr lang="en-US" dirty="0"/>
              <a:t>)</a:t>
            </a:r>
            <a:endParaRPr lang="id-ID" dirty="0"/>
          </a:p>
        </p:txBody>
      </p:sp>
      <p:sp>
        <p:nvSpPr>
          <p:cNvPr id="13" name="Slide Number Placeholder 2"/>
          <p:cNvSpPr>
            <a:spLocks noGrp="1"/>
          </p:cNvSpPr>
          <p:nvPr/>
        </p:nvSpPr>
        <p:spPr>
          <a:xfrm>
            <a:off x="7113270" y="5006975"/>
            <a:ext cx="446405" cy="251460"/>
          </a:xfrm>
          <a:prstGeom prst="rect">
            <a:avLst/>
          </a:prstGeom>
          <a:solidFill>
            <a:srgbClr val="F9BE19"/>
          </a:solid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id-ID" sz="1200" b="1" i="0" u="none" strike="noStrike" kern="1200" cap="none" spc="0" normalizeH="0" baseline="0" noProof="0" dirty="0">
                <a:ln>
                  <a:noFill/>
                </a:ln>
                <a:solidFill>
                  <a:schemeClr val="tx1"/>
                </a:solidFill>
                <a:effectLst/>
                <a:uLnTx/>
                <a:uFillTx/>
                <a:latin typeface="Calibri" panose="020F0502020204030204"/>
                <a:ea typeface="+mn-ea"/>
                <a:cs typeface="+mn-cs"/>
              </a:rPr>
              <a:t>43</a:t>
            </a:r>
            <a:endParaRPr kumimoji="0" lang="en-US" sz="1200" b="1"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pic>
        <p:nvPicPr>
          <p:cNvPr id="5" name="Picture 4"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818" y="760714"/>
            <a:ext cx="3988707" cy="3744000"/>
          </a:xfrm>
          <a:prstGeom prst="rect">
            <a:avLst/>
          </a:prstGeom>
        </p:spPr>
      </p:pic>
      <p:sp>
        <p:nvSpPr>
          <p:cNvPr id="7" name="TextBox 6"/>
          <p:cNvSpPr txBox="1"/>
          <p:nvPr/>
        </p:nvSpPr>
        <p:spPr>
          <a:xfrm>
            <a:off x="244549" y="452937"/>
            <a:ext cx="3030279" cy="307777"/>
          </a:xfrm>
          <a:prstGeom prst="rect">
            <a:avLst/>
          </a:prstGeom>
          <a:noFill/>
        </p:spPr>
        <p:txBody>
          <a:bodyPr wrap="square" rtlCol="0">
            <a:spAutoFit/>
          </a:bodyPr>
          <a:lstStyle/>
          <a:p>
            <a:pPr marL="342900" indent="-342900">
              <a:buAutoNum type="alphaLcPeriod"/>
            </a:pPr>
            <a:r>
              <a:rPr lang="en-US" sz="1400" dirty="0" err="1"/>
              <a:t>Rencana</a:t>
            </a:r>
            <a:r>
              <a:rPr lang="en-US" sz="1400" dirty="0"/>
              <a:t> </a:t>
            </a:r>
            <a:r>
              <a:rPr lang="en-US" sz="1400" dirty="0" err="1"/>
              <a:t>kinerja</a:t>
            </a:r>
            <a:r>
              <a:rPr lang="en-US" sz="1400" dirty="0"/>
              <a:t> </a:t>
            </a:r>
            <a:r>
              <a:rPr lang="en-US" sz="1400" dirty="0" err="1"/>
              <a:t>Satuan</a:t>
            </a:r>
            <a:r>
              <a:rPr lang="en-US" sz="1400" dirty="0"/>
              <a:t> </a:t>
            </a:r>
            <a:r>
              <a:rPr lang="en-US" sz="1400" dirty="0" err="1"/>
              <a:t>Kerja</a:t>
            </a:r>
            <a:endParaRPr lang="en-US" sz="1400" dirty="0"/>
          </a:p>
        </p:txBody>
      </p:sp>
      <p:pic>
        <p:nvPicPr>
          <p:cNvPr id="25" name="Picture 2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9068" y="760714"/>
            <a:ext cx="3176367" cy="4140000"/>
          </a:xfrm>
          <a:prstGeom prst="rect">
            <a:avLst/>
          </a:prstGeom>
        </p:spPr>
      </p:pic>
      <p:sp>
        <p:nvSpPr>
          <p:cNvPr id="26" name="TextBox 25"/>
          <p:cNvSpPr txBox="1"/>
          <p:nvPr/>
        </p:nvSpPr>
        <p:spPr>
          <a:xfrm>
            <a:off x="4194390" y="452937"/>
            <a:ext cx="3030279" cy="307777"/>
          </a:xfrm>
          <a:prstGeom prst="rect">
            <a:avLst/>
          </a:prstGeom>
          <a:noFill/>
        </p:spPr>
        <p:txBody>
          <a:bodyPr wrap="square" rtlCol="0">
            <a:spAutoFit/>
          </a:bodyPr>
          <a:lstStyle/>
          <a:p>
            <a:pPr marL="342900" indent="-342900">
              <a:buFont typeface="+mj-lt"/>
              <a:buAutoNum type="alphaLcPeriod" startAt="2"/>
            </a:pPr>
            <a:r>
              <a:rPr lang="en-US" sz="1400" dirty="0" err="1"/>
              <a:t>Rincian</a:t>
            </a:r>
            <a:r>
              <a:rPr lang="en-US" sz="1400" dirty="0"/>
              <a:t> </a:t>
            </a:r>
            <a:r>
              <a:rPr lang="en-US" sz="1400" dirty="0" err="1"/>
              <a:t>Belanja</a:t>
            </a:r>
            <a:r>
              <a:rPr lang="en-US" sz="1400" dirty="0"/>
              <a:t> </a:t>
            </a:r>
            <a:r>
              <a:rPr lang="en-US" sz="1400" dirty="0" err="1"/>
              <a:t>Satuan</a:t>
            </a:r>
            <a:r>
              <a:rPr lang="en-US" sz="1400" dirty="0"/>
              <a:t> </a:t>
            </a:r>
            <a:r>
              <a:rPr lang="en-US" sz="1400" dirty="0" err="1"/>
              <a:t>Kerja</a:t>
            </a:r>
            <a:endParaRPr lang="en-US" sz="1400" dirty="0"/>
          </a:p>
        </p:txBody>
      </p:sp>
    </p:spTree>
    <p:extLst>
      <p:ext uri="{BB962C8B-B14F-4D97-AF65-F5344CB8AC3E}">
        <p14:creationId xmlns:p14="http://schemas.microsoft.com/office/powerpoint/2010/main" val="40326099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264809" y="130353"/>
            <a:ext cx="6520220" cy="344032"/>
          </a:xfrm>
        </p:spPr>
        <p:txBody>
          <a:bodyPr>
            <a:noAutofit/>
          </a:bodyPr>
          <a:lstStyle/>
          <a:p>
            <a:pPr algn="l"/>
            <a:r>
              <a:rPr lang="id-ID" dirty="0"/>
              <a:t>C. KOMPONEN SAKIP</a:t>
            </a:r>
            <a:endParaRPr lang="en-US" dirty="0"/>
          </a:p>
        </p:txBody>
      </p:sp>
      <p:grpSp>
        <p:nvGrpSpPr>
          <p:cNvPr id="4" name="Group 3"/>
          <p:cNvGrpSpPr/>
          <p:nvPr/>
        </p:nvGrpSpPr>
        <p:grpSpPr>
          <a:xfrm>
            <a:off x="237376" y="546665"/>
            <a:ext cx="6902843" cy="3910634"/>
            <a:chOff x="340826" y="651427"/>
            <a:chExt cx="6902843" cy="3910634"/>
          </a:xfrm>
        </p:grpSpPr>
        <p:pic>
          <p:nvPicPr>
            <p:cNvPr id="5" name="Picture 4"/>
            <p:cNvPicPr>
              <a:picLocks noChangeAspect="1"/>
            </p:cNvPicPr>
            <p:nvPr/>
          </p:nvPicPr>
          <p:blipFill>
            <a:blip r:embed="rId2"/>
            <a:stretch>
              <a:fillRect/>
            </a:stretch>
          </p:blipFill>
          <p:spPr>
            <a:xfrm>
              <a:off x="2666606" y="651427"/>
              <a:ext cx="2241579" cy="3910634"/>
            </a:xfrm>
            <a:prstGeom prst="rect">
              <a:avLst/>
            </a:prstGeom>
          </p:spPr>
        </p:pic>
        <p:sp>
          <p:nvSpPr>
            <p:cNvPr id="6" name="TextBox 5"/>
            <p:cNvSpPr txBox="1"/>
            <p:nvPr/>
          </p:nvSpPr>
          <p:spPr>
            <a:xfrm>
              <a:off x="2742380" y="871605"/>
              <a:ext cx="2074914" cy="215444"/>
            </a:xfrm>
            <a:prstGeom prst="rect">
              <a:avLst/>
            </a:prstGeom>
            <a:noFill/>
          </p:spPr>
          <p:txBody>
            <a:bodyPr wrap="square" lIns="0" tIns="0" rIns="0" bIns="0" rtlCol="0">
              <a:spAutoFit/>
            </a:bodyPr>
            <a:lstStyle/>
            <a:p>
              <a:pPr algn="ctr"/>
              <a:r>
                <a:rPr lang="en-US" sz="1400" dirty="0"/>
                <a:t>PE</a:t>
              </a:r>
              <a:r>
                <a:rPr lang="id-ID" sz="1400" dirty="0"/>
                <a:t>R</a:t>
              </a:r>
              <a:r>
                <a:rPr lang="en-US" sz="1400" dirty="0"/>
                <a:t>ME</a:t>
              </a:r>
              <a:r>
                <a:rPr lang="id-ID" sz="1400" dirty="0"/>
                <a:t>N</a:t>
              </a:r>
              <a:r>
                <a:rPr lang="en-US" sz="1400" dirty="0"/>
                <a:t>PAN 12/2015</a:t>
              </a:r>
            </a:p>
          </p:txBody>
        </p:sp>
        <p:sp>
          <p:nvSpPr>
            <p:cNvPr id="7" name="Rectangle 6"/>
            <p:cNvSpPr/>
            <p:nvPr/>
          </p:nvSpPr>
          <p:spPr>
            <a:xfrm>
              <a:off x="2701402" y="1481135"/>
              <a:ext cx="2128592" cy="46659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693217" y="2046084"/>
              <a:ext cx="2128592" cy="466595"/>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701402" y="2579678"/>
              <a:ext cx="2128592" cy="466595"/>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701402" y="3136653"/>
              <a:ext cx="2128592" cy="4665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p:cNvPicPr>
              <a:picLocks noChangeAspect="1"/>
            </p:cNvPicPr>
            <p:nvPr/>
          </p:nvPicPr>
          <p:blipFill>
            <a:blip r:embed="rId3"/>
            <a:stretch>
              <a:fillRect/>
            </a:stretch>
          </p:blipFill>
          <p:spPr>
            <a:xfrm>
              <a:off x="340826" y="651427"/>
              <a:ext cx="2241579" cy="3910634"/>
            </a:xfrm>
            <a:prstGeom prst="rect">
              <a:avLst/>
            </a:prstGeom>
          </p:spPr>
        </p:pic>
        <p:pic>
          <p:nvPicPr>
            <p:cNvPr id="12" name="Picture 11"/>
            <p:cNvPicPr>
              <a:picLocks noChangeAspect="1"/>
            </p:cNvPicPr>
            <p:nvPr/>
          </p:nvPicPr>
          <p:blipFill>
            <a:blip r:embed="rId4"/>
            <a:stretch>
              <a:fillRect/>
            </a:stretch>
          </p:blipFill>
          <p:spPr>
            <a:xfrm>
              <a:off x="4992386" y="651427"/>
              <a:ext cx="2251283" cy="3910634"/>
            </a:xfrm>
            <a:prstGeom prst="rect">
              <a:avLst/>
            </a:prstGeom>
          </p:spPr>
        </p:pic>
        <p:sp>
          <p:nvSpPr>
            <p:cNvPr id="13" name="TextBox 12"/>
            <p:cNvSpPr txBox="1"/>
            <p:nvPr/>
          </p:nvSpPr>
          <p:spPr>
            <a:xfrm>
              <a:off x="503986" y="871605"/>
              <a:ext cx="1915259" cy="215444"/>
            </a:xfrm>
            <a:prstGeom prst="rect">
              <a:avLst/>
            </a:prstGeom>
            <a:noFill/>
          </p:spPr>
          <p:txBody>
            <a:bodyPr wrap="square" lIns="0" tIns="0" rIns="0" bIns="0" rtlCol="0">
              <a:spAutoFit/>
            </a:bodyPr>
            <a:lstStyle/>
            <a:p>
              <a:pPr algn="ctr"/>
              <a:r>
                <a:rPr lang="en-US" sz="1400" dirty="0"/>
                <a:t>PERPRES 29/2014</a:t>
              </a:r>
            </a:p>
          </p:txBody>
        </p:sp>
        <p:sp>
          <p:nvSpPr>
            <p:cNvPr id="14" name="TextBox 13"/>
            <p:cNvSpPr txBox="1"/>
            <p:nvPr/>
          </p:nvSpPr>
          <p:spPr>
            <a:xfrm>
              <a:off x="5293472" y="792093"/>
              <a:ext cx="1649111" cy="430887"/>
            </a:xfrm>
            <a:prstGeom prst="rect">
              <a:avLst/>
            </a:prstGeom>
            <a:noFill/>
          </p:spPr>
          <p:txBody>
            <a:bodyPr wrap="square" lIns="0" tIns="0" rIns="0" bIns="0" rtlCol="0">
              <a:spAutoFit/>
            </a:bodyPr>
            <a:lstStyle/>
            <a:p>
              <a:pPr algn="ctr"/>
              <a:r>
                <a:rPr lang="en-US" sz="1400" dirty="0"/>
                <a:t>SUBKOMPONEN</a:t>
              </a:r>
            </a:p>
            <a:p>
              <a:pPr algn="ctr"/>
              <a:r>
                <a:rPr lang="en-US" sz="1400" dirty="0"/>
                <a:t>EVALUASI SAKIP</a:t>
              </a:r>
            </a:p>
          </p:txBody>
        </p:sp>
        <p:sp>
          <p:nvSpPr>
            <p:cNvPr id="15" name="Rectangle 14"/>
            <p:cNvSpPr/>
            <p:nvPr/>
          </p:nvSpPr>
          <p:spPr>
            <a:xfrm>
              <a:off x="378926" y="1481135"/>
              <a:ext cx="2128592" cy="46659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378926" y="2046084"/>
              <a:ext cx="2128592" cy="466595"/>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378926" y="2579678"/>
              <a:ext cx="2128592" cy="466595"/>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378926" y="3136653"/>
              <a:ext cx="2128592" cy="4665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2701402" y="3753693"/>
              <a:ext cx="2128592" cy="466595"/>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678863" y="1442048"/>
              <a:ext cx="1512530" cy="538609"/>
            </a:xfrm>
            <a:prstGeom prst="rect">
              <a:avLst/>
            </a:prstGeom>
            <a:noFill/>
          </p:spPr>
          <p:txBody>
            <a:bodyPr wrap="none" rtlCol="0">
              <a:spAutoFit/>
            </a:bodyPr>
            <a:lstStyle/>
            <a:p>
              <a:pPr algn="ctr"/>
              <a:r>
                <a:rPr lang="en-US" sz="1200" dirty="0"/>
                <a:t>RENCANA STRATEGIS</a:t>
              </a:r>
            </a:p>
            <a:p>
              <a:pPr>
                <a:spcBef>
                  <a:spcPts val="600"/>
                </a:spcBef>
              </a:pPr>
              <a:r>
                <a:rPr lang="en-US" sz="1200" dirty="0"/>
                <a:t>PERJANJIAN KINERJA</a:t>
              </a:r>
            </a:p>
          </p:txBody>
        </p:sp>
        <p:sp>
          <p:nvSpPr>
            <p:cNvPr id="21" name="TextBox 20"/>
            <p:cNvSpPr txBox="1"/>
            <p:nvPr/>
          </p:nvSpPr>
          <p:spPr>
            <a:xfrm>
              <a:off x="2929526" y="1592278"/>
              <a:ext cx="1696875" cy="276999"/>
            </a:xfrm>
            <a:prstGeom prst="rect">
              <a:avLst/>
            </a:prstGeom>
            <a:noFill/>
          </p:spPr>
          <p:txBody>
            <a:bodyPr wrap="none" rtlCol="0">
              <a:spAutoFit/>
            </a:bodyPr>
            <a:lstStyle/>
            <a:p>
              <a:r>
                <a:rPr lang="en-US" sz="1200" dirty="0"/>
                <a:t>PERENCANAAN KINERJA</a:t>
              </a:r>
            </a:p>
          </p:txBody>
        </p:sp>
        <p:sp>
          <p:nvSpPr>
            <p:cNvPr id="22" name="TextBox 21"/>
            <p:cNvSpPr txBox="1"/>
            <p:nvPr/>
          </p:nvSpPr>
          <p:spPr>
            <a:xfrm>
              <a:off x="514363" y="2059620"/>
              <a:ext cx="1841530" cy="446276"/>
            </a:xfrm>
            <a:prstGeom prst="rect">
              <a:avLst/>
            </a:prstGeom>
            <a:noFill/>
          </p:spPr>
          <p:txBody>
            <a:bodyPr wrap="none" lIns="0" tIns="0" rIns="0" bIns="0" rtlCol="0">
              <a:spAutoFit/>
            </a:bodyPr>
            <a:lstStyle>
              <a:defPPr>
                <a:defRPr lang="en-US"/>
              </a:defPPr>
              <a:lvl1pPr algn="ctr">
                <a:defRPr sz="1200"/>
              </a:lvl1pPr>
            </a:lstStyle>
            <a:p>
              <a:r>
                <a:rPr lang="en-US" dirty="0"/>
                <a:t>PENGUKURAN KINERJA</a:t>
              </a:r>
            </a:p>
            <a:p>
              <a:pPr>
                <a:spcBef>
                  <a:spcPts val="600"/>
                </a:spcBef>
              </a:pPr>
              <a:r>
                <a:rPr lang="en-US" dirty="0"/>
                <a:t>PENGELOLAAN DATA KINERJA</a:t>
              </a:r>
            </a:p>
          </p:txBody>
        </p:sp>
        <p:sp>
          <p:nvSpPr>
            <p:cNvPr id="23" name="TextBox 22"/>
            <p:cNvSpPr txBox="1"/>
            <p:nvPr/>
          </p:nvSpPr>
          <p:spPr>
            <a:xfrm>
              <a:off x="2929526" y="2160998"/>
              <a:ext cx="1635384" cy="276999"/>
            </a:xfrm>
            <a:prstGeom prst="rect">
              <a:avLst/>
            </a:prstGeom>
            <a:noFill/>
          </p:spPr>
          <p:txBody>
            <a:bodyPr wrap="none" rtlCol="0">
              <a:spAutoFit/>
            </a:bodyPr>
            <a:lstStyle/>
            <a:p>
              <a:r>
                <a:rPr lang="en-US" sz="1200" dirty="0"/>
                <a:t>PENGUKURAN KINERJA</a:t>
              </a:r>
            </a:p>
          </p:txBody>
        </p:sp>
        <p:sp>
          <p:nvSpPr>
            <p:cNvPr id="24" name="TextBox 23"/>
            <p:cNvSpPr txBox="1"/>
            <p:nvPr/>
          </p:nvSpPr>
          <p:spPr>
            <a:xfrm>
              <a:off x="686077" y="2668432"/>
              <a:ext cx="1498103" cy="276999"/>
            </a:xfrm>
            <a:prstGeom prst="rect">
              <a:avLst/>
            </a:prstGeom>
            <a:noFill/>
          </p:spPr>
          <p:txBody>
            <a:bodyPr wrap="none" rtlCol="0">
              <a:spAutoFit/>
            </a:bodyPr>
            <a:lstStyle/>
            <a:p>
              <a:pPr algn="ctr"/>
              <a:r>
                <a:rPr lang="en-US" sz="1200" dirty="0"/>
                <a:t>PELAPORAN KINERJA</a:t>
              </a:r>
            </a:p>
          </p:txBody>
        </p:sp>
        <p:sp>
          <p:nvSpPr>
            <p:cNvPr id="25" name="TextBox 24"/>
            <p:cNvSpPr txBox="1"/>
            <p:nvPr/>
          </p:nvSpPr>
          <p:spPr>
            <a:xfrm>
              <a:off x="3028912" y="2685508"/>
              <a:ext cx="1498103" cy="276999"/>
            </a:xfrm>
            <a:prstGeom prst="rect">
              <a:avLst/>
            </a:prstGeom>
            <a:noFill/>
          </p:spPr>
          <p:txBody>
            <a:bodyPr wrap="none" rtlCol="0">
              <a:spAutoFit/>
            </a:bodyPr>
            <a:lstStyle/>
            <a:p>
              <a:pPr algn="ctr"/>
              <a:r>
                <a:rPr lang="en-US" sz="1200" dirty="0"/>
                <a:t>PELAPORAN KINERJA</a:t>
              </a:r>
            </a:p>
          </p:txBody>
        </p:sp>
        <p:sp>
          <p:nvSpPr>
            <p:cNvPr id="26" name="TextBox 25"/>
            <p:cNvSpPr txBox="1"/>
            <p:nvPr/>
          </p:nvSpPr>
          <p:spPr>
            <a:xfrm>
              <a:off x="400838" y="3258523"/>
              <a:ext cx="2068580" cy="276999"/>
            </a:xfrm>
            <a:prstGeom prst="rect">
              <a:avLst/>
            </a:prstGeom>
            <a:noFill/>
          </p:spPr>
          <p:txBody>
            <a:bodyPr wrap="none" rtlCol="0">
              <a:spAutoFit/>
            </a:bodyPr>
            <a:lstStyle/>
            <a:p>
              <a:pPr algn="ctr"/>
              <a:r>
                <a:rPr lang="en-US" sz="1200" dirty="0"/>
                <a:t>REVIU DAN EVALUASI KINERJA</a:t>
              </a:r>
            </a:p>
          </p:txBody>
        </p:sp>
        <p:sp>
          <p:nvSpPr>
            <p:cNvPr id="27" name="TextBox 26"/>
            <p:cNvSpPr txBox="1"/>
            <p:nvPr/>
          </p:nvSpPr>
          <p:spPr>
            <a:xfrm>
              <a:off x="3087037" y="3256883"/>
              <a:ext cx="1381853" cy="276999"/>
            </a:xfrm>
            <a:prstGeom prst="rect">
              <a:avLst/>
            </a:prstGeom>
            <a:noFill/>
          </p:spPr>
          <p:txBody>
            <a:bodyPr wrap="none" rtlCol="0">
              <a:spAutoFit/>
            </a:bodyPr>
            <a:lstStyle/>
            <a:p>
              <a:pPr algn="ctr"/>
              <a:r>
                <a:rPr lang="en-US" sz="1200" dirty="0"/>
                <a:t>EVAUASI INTERNAL</a:t>
              </a:r>
            </a:p>
          </p:txBody>
        </p:sp>
        <p:sp>
          <p:nvSpPr>
            <p:cNvPr id="28" name="TextBox 27"/>
            <p:cNvSpPr txBox="1"/>
            <p:nvPr/>
          </p:nvSpPr>
          <p:spPr>
            <a:xfrm>
              <a:off x="3141803" y="3856363"/>
              <a:ext cx="1291187" cy="276999"/>
            </a:xfrm>
            <a:prstGeom prst="rect">
              <a:avLst/>
            </a:prstGeom>
            <a:noFill/>
          </p:spPr>
          <p:txBody>
            <a:bodyPr wrap="none" rtlCol="0">
              <a:spAutoFit/>
            </a:bodyPr>
            <a:lstStyle/>
            <a:p>
              <a:pPr algn="ctr"/>
              <a:r>
                <a:rPr lang="en-US" sz="1200" dirty="0"/>
                <a:t>CAPAIAN KINERJA</a:t>
              </a:r>
            </a:p>
          </p:txBody>
        </p:sp>
        <p:sp>
          <p:nvSpPr>
            <p:cNvPr id="29" name="TextBox 28"/>
            <p:cNvSpPr txBox="1"/>
            <p:nvPr/>
          </p:nvSpPr>
          <p:spPr>
            <a:xfrm>
              <a:off x="5046704" y="1465324"/>
              <a:ext cx="2109931" cy="553998"/>
            </a:xfrm>
            <a:prstGeom prst="rect">
              <a:avLst/>
            </a:prstGeom>
            <a:solidFill>
              <a:schemeClr val="accent4">
                <a:lumMod val="20000"/>
                <a:lumOff val="80000"/>
              </a:schemeClr>
            </a:solidFill>
          </p:spPr>
          <p:txBody>
            <a:bodyPr wrap="square" tIns="0" bIns="0" rtlCol="0">
              <a:spAutoFit/>
            </a:bodyPr>
            <a:lstStyle/>
            <a:p>
              <a:pPr marL="171450" indent="-171450">
                <a:buFont typeface="Arial" panose="020B0604020202020204" pitchFamily="34" charset="0"/>
                <a:buChar char="•"/>
              </a:pPr>
              <a:r>
                <a:rPr lang="en-US" sz="900" dirty="0"/>
                <a:t>RPJM</a:t>
              </a:r>
            </a:p>
            <a:p>
              <a:pPr marL="171450" indent="-171450">
                <a:buFont typeface="Arial" panose="020B0604020202020204" pitchFamily="34" charset="0"/>
                <a:buChar char="•"/>
              </a:pPr>
              <a:r>
                <a:rPr lang="en-US" sz="900" dirty="0"/>
                <a:t>RENCANA STRATEGIS</a:t>
              </a:r>
            </a:p>
            <a:p>
              <a:pPr marL="171450" indent="-171450">
                <a:buFont typeface="Arial" panose="020B0604020202020204" pitchFamily="34" charset="0"/>
                <a:buChar char="•"/>
              </a:pPr>
              <a:r>
                <a:rPr lang="en-US" sz="900" dirty="0"/>
                <a:t>RENCANA K</a:t>
              </a:r>
              <a:r>
                <a:rPr lang="id-ID" sz="900" dirty="0"/>
                <a:t>INERJA</a:t>
              </a:r>
              <a:r>
                <a:rPr lang="en-US" sz="900" dirty="0"/>
                <a:t> TAHUNAN</a:t>
              </a:r>
            </a:p>
            <a:p>
              <a:pPr marL="171450" indent="-171450">
                <a:buFont typeface="Arial" panose="020B0604020202020204" pitchFamily="34" charset="0"/>
                <a:buChar char="•"/>
              </a:pPr>
              <a:r>
                <a:rPr lang="en-US" sz="900" dirty="0"/>
                <a:t>PERJANJIAN KINERJA</a:t>
              </a:r>
            </a:p>
          </p:txBody>
        </p:sp>
        <p:sp>
          <p:nvSpPr>
            <p:cNvPr id="30" name="TextBox 29"/>
            <p:cNvSpPr txBox="1"/>
            <p:nvPr/>
          </p:nvSpPr>
          <p:spPr>
            <a:xfrm>
              <a:off x="5046704" y="2061725"/>
              <a:ext cx="2109931" cy="415498"/>
            </a:xfrm>
            <a:prstGeom prst="rect">
              <a:avLst/>
            </a:prstGeom>
            <a:solidFill>
              <a:schemeClr val="accent4">
                <a:lumMod val="40000"/>
                <a:lumOff val="60000"/>
              </a:schemeClr>
            </a:solidFill>
          </p:spPr>
          <p:txBody>
            <a:bodyPr wrap="square" tIns="0" bIns="0" rtlCol="0">
              <a:spAutoFit/>
            </a:bodyPr>
            <a:lstStyle/>
            <a:p>
              <a:pPr marL="171450" indent="-171450">
                <a:buFont typeface="Arial" panose="020B0604020202020204" pitchFamily="34" charset="0"/>
                <a:buChar char="•"/>
              </a:pPr>
              <a:r>
                <a:rPr lang="en-US" sz="900" dirty="0"/>
                <a:t>INDIKATOR KINERJA UTAMA</a:t>
              </a:r>
            </a:p>
            <a:p>
              <a:pPr marL="171450" indent="-171450">
                <a:buFont typeface="Arial" panose="020B0604020202020204" pitchFamily="34" charset="0"/>
                <a:buChar char="•"/>
              </a:pPr>
              <a:r>
                <a:rPr lang="en-US" sz="900" dirty="0"/>
                <a:t>MEKANISME PENGUMPULAN DATA KINERJA</a:t>
              </a:r>
            </a:p>
          </p:txBody>
        </p:sp>
        <p:sp>
          <p:nvSpPr>
            <p:cNvPr id="31" name="Rectangle 30"/>
            <p:cNvSpPr/>
            <p:nvPr/>
          </p:nvSpPr>
          <p:spPr>
            <a:xfrm>
              <a:off x="5046704" y="2566008"/>
              <a:ext cx="2109931" cy="466595"/>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5371218" y="2660805"/>
              <a:ext cx="1342612" cy="276999"/>
            </a:xfrm>
            <a:prstGeom prst="rect">
              <a:avLst/>
            </a:prstGeom>
            <a:noFill/>
          </p:spPr>
          <p:txBody>
            <a:bodyPr wrap="none" rtlCol="0">
              <a:spAutoFit/>
            </a:bodyPr>
            <a:lstStyle/>
            <a:p>
              <a:pPr algn="ctr"/>
              <a:r>
                <a:rPr lang="en-US" sz="1200" dirty="0"/>
                <a:t>LAPORAN KINERJA</a:t>
              </a:r>
            </a:p>
          </p:txBody>
        </p:sp>
        <p:sp>
          <p:nvSpPr>
            <p:cNvPr id="33" name="TextBox 32"/>
            <p:cNvSpPr txBox="1"/>
            <p:nvPr/>
          </p:nvSpPr>
          <p:spPr>
            <a:xfrm>
              <a:off x="5046704" y="3118383"/>
              <a:ext cx="2109931" cy="553998"/>
            </a:xfrm>
            <a:prstGeom prst="rect">
              <a:avLst/>
            </a:prstGeom>
            <a:solidFill>
              <a:schemeClr val="accent4"/>
            </a:solidFill>
          </p:spPr>
          <p:txBody>
            <a:bodyPr wrap="square" tIns="0" bIns="0" rtlCol="0">
              <a:spAutoFit/>
            </a:bodyPr>
            <a:lstStyle/>
            <a:p>
              <a:pPr marL="171450" indent="-171450">
                <a:buFont typeface="Arial" panose="020B0604020202020204" pitchFamily="34" charset="0"/>
                <a:buChar char="•"/>
              </a:pPr>
              <a:r>
                <a:rPr lang="en-US" sz="900" dirty="0"/>
                <a:t>PEDOMAN DAN PELAKSANAAN EVALUASI INTERNAL</a:t>
              </a:r>
            </a:p>
            <a:p>
              <a:pPr marL="171450" indent="-171450">
                <a:buFont typeface="Arial" panose="020B0604020202020204" pitchFamily="34" charset="0"/>
                <a:buChar char="•"/>
              </a:pPr>
              <a:r>
                <a:rPr lang="en-US" sz="900" dirty="0"/>
                <a:t>PEMANTAUAN PENCAPAIAN KINERJA</a:t>
              </a:r>
            </a:p>
            <a:p>
              <a:pPr marL="171450" indent="-171450">
                <a:buFont typeface="Arial" panose="020B0604020202020204" pitchFamily="34" charset="0"/>
                <a:buChar char="•"/>
              </a:pPr>
              <a:r>
                <a:rPr lang="en-US" sz="900" dirty="0"/>
                <a:t>EVALUASI PROGRAM</a:t>
              </a:r>
            </a:p>
          </p:txBody>
        </p:sp>
        <p:sp>
          <p:nvSpPr>
            <p:cNvPr id="34" name="TextBox 33"/>
            <p:cNvSpPr txBox="1"/>
            <p:nvPr/>
          </p:nvSpPr>
          <p:spPr>
            <a:xfrm>
              <a:off x="5046704" y="3758161"/>
              <a:ext cx="2109931" cy="553998"/>
            </a:xfrm>
            <a:prstGeom prst="rect">
              <a:avLst/>
            </a:prstGeom>
            <a:solidFill>
              <a:schemeClr val="accent4">
                <a:lumMod val="75000"/>
              </a:schemeClr>
            </a:solidFill>
          </p:spPr>
          <p:txBody>
            <a:bodyPr wrap="square" tIns="0" bIns="0" rtlCol="0">
              <a:spAutoFit/>
            </a:bodyPr>
            <a:lstStyle/>
            <a:p>
              <a:pPr marL="171450" indent="-171450">
                <a:buFont typeface="Arial" panose="020B0604020202020204" pitchFamily="34" charset="0"/>
                <a:buChar char="•"/>
              </a:pPr>
              <a:r>
                <a:rPr lang="en-US" sz="900" dirty="0"/>
                <a:t>PENCAPAIAN TARGET </a:t>
              </a:r>
            </a:p>
            <a:p>
              <a:pPr marL="171450" indent="-171450">
                <a:buFont typeface="Arial" panose="020B0604020202020204" pitchFamily="34" charset="0"/>
                <a:buChar char="•"/>
              </a:pPr>
              <a:r>
                <a:rPr lang="en-US" sz="900" dirty="0"/>
                <a:t>KEANDALAN INFORMASI KINERJA</a:t>
              </a:r>
            </a:p>
            <a:p>
              <a:pPr marL="171450" indent="-171450">
                <a:buFont typeface="Arial" panose="020B0604020202020204" pitchFamily="34" charset="0"/>
                <a:buChar char="•"/>
              </a:pPr>
              <a:r>
                <a:rPr lang="en-US" sz="900" i="1" dirty="0"/>
                <a:t>BENCHMARK</a:t>
              </a:r>
              <a:r>
                <a:rPr lang="en-US" sz="900" dirty="0"/>
                <a:t> KINERJA</a:t>
              </a:r>
            </a:p>
            <a:p>
              <a:pPr marL="171450" indent="-171450">
                <a:buFont typeface="Arial" panose="020B0604020202020204" pitchFamily="34" charset="0"/>
                <a:buChar char="•"/>
              </a:pPr>
              <a:r>
                <a:rPr lang="en-US" sz="900" dirty="0"/>
                <a:t>KINERJA MENURUT </a:t>
              </a:r>
              <a:r>
                <a:rPr lang="en-US" sz="900" i="1" dirty="0"/>
                <a:t>STAKEHOLDERS</a:t>
              </a:r>
            </a:p>
          </p:txBody>
        </p:sp>
      </p:grpSp>
      <p:sp>
        <p:nvSpPr>
          <p:cNvPr id="35" name="Slide Number Placeholder 2"/>
          <p:cNvSpPr>
            <a:spLocks noGrp="1"/>
          </p:cNvSpPr>
          <p:nvPr/>
        </p:nvSpPr>
        <p:spPr>
          <a:xfrm>
            <a:off x="7113270" y="5006975"/>
            <a:ext cx="446405" cy="251460"/>
          </a:xfrm>
          <a:prstGeom prst="rect">
            <a:avLst/>
          </a:prstGeom>
          <a:solidFill>
            <a:srgbClr val="F9BE19"/>
          </a:solid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defRPr/>
            </a:pPr>
            <a:r>
              <a:rPr lang="id-ID" b="1" dirty="0">
                <a:solidFill>
                  <a:schemeClr val="tx1"/>
                </a:solidFill>
                <a:latin typeface="Calibri" panose="020F0502020204030204"/>
              </a:rPr>
              <a:t>8</a:t>
            </a:r>
            <a:endParaRPr kumimoji="0" lang="en-US" sz="1200" b="1"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144641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660" y="83040"/>
            <a:ext cx="6520220" cy="344032"/>
          </a:xfrm>
        </p:spPr>
        <p:txBody>
          <a:bodyPr/>
          <a:lstStyle/>
          <a:p>
            <a:r>
              <a:rPr lang="id-ID" dirty="0"/>
              <a:t>Lanjutan ... </a:t>
            </a:r>
            <a:r>
              <a:rPr lang="en-US" dirty="0"/>
              <a:t>(FORMAT </a:t>
            </a:r>
            <a:r>
              <a:rPr lang="id-ID" dirty="0"/>
              <a:t>RKA</a:t>
            </a:r>
            <a:r>
              <a:rPr lang="en-US" dirty="0"/>
              <a:t>)</a:t>
            </a:r>
            <a:endParaRPr lang="id-ID" dirty="0"/>
          </a:p>
        </p:txBody>
      </p:sp>
      <p:sp>
        <p:nvSpPr>
          <p:cNvPr id="13" name="Slide Number Placeholder 2"/>
          <p:cNvSpPr>
            <a:spLocks noGrp="1"/>
          </p:cNvSpPr>
          <p:nvPr/>
        </p:nvSpPr>
        <p:spPr>
          <a:xfrm>
            <a:off x="7113270" y="5006975"/>
            <a:ext cx="446405" cy="251460"/>
          </a:xfrm>
          <a:prstGeom prst="rect">
            <a:avLst/>
          </a:prstGeom>
          <a:solidFill>
            <a:srgbClr val="F9BE19"/>
          </a:solid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id-ID" sz="1200" b="1" i="0" u="none" strike="noStrike" kern="1200" cap="none" spc="0" normalizeH="0" baseline="0" noProof="0" dirty="0">
                <a:ln>
                  <a:noFill/>
                </a:ln>
                <a:solidFill>
                  <a:schemeClr val="tx1"/>
                </a:solidFill>
                <a:effectLst/>
                <a:uLnTx/>
                <a:uFillTx/>
                <a:latin typeface="Calibri" panose="020F0502020204030204"/>
                <a:ea typeface="+mn-ea"/>
                <a:cs typeface="+mn-cs"/>
              </a:rPr>
              <a:t>43</a:t>
            </a:r>
            <a:endParaRPr kumimoji="0" lang="en-US" sz="1200" b="1"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
        <p:nvSpPr>
          <p:cNvPr id="7" name="TextBox 6"/>
          <p:cNvSpPr txBox="1"/>
          <p:nvPr/>
        </p:nvSpPr>
        <p:spPr>
          <a:xfrm>
            <a:off x="161494" y="435127"/>
            <a:ext cx="3030279" cy="307777"/>
          </a:xfrm>
          <a:prstGeom prst="rect">
            <a:avLst/>
          </a:prstGeom>
          <a:noFill/>
        </p:spPr>
        <p:txBody>
          <a:bodyPr wrap="square" rtlCol="0">
            <a:spAutoFit/>
          </a:bodyPr>
          <a:lstStyle/>
          <a:p>
            <a:pPr marL="342900" indent="-342900">
              <a:buFont typeface="+mj-lt"/>
              <a:buAutoNum type="alphaLcPeriod" startAt="3"/>
            </a:pPr>
            <a:r>
              <a:rPr lang="en-US" sz="1400" dirty="0"/>
              <a:t>Target </a:t>
            </a:r>
            <a:r>
              <a:rPr lang="en-US" sz="1400" dirty="0" err="1"/>
              <a:t>Pendapatan</a:t>
            </a:r>
            <a:r>
              <a:rPr lang="en-US" sz="1400" dirty="0"/>
              <a:t> </a:t>
            </a:r>
            <a:r>
              <a:rPr lang="en-US" sz="1400" dirty="0" err="1"/>
              <a:t>Satuan</a:t>
            </a:r>
            <a:r>
              <a:rPr lang="en-US" sz="1400" dirty="0"/>
              <a:t> </a:t>
            </a:r>
            <a:r>
              <a:rPr lang="en-US" sz="1400" dirty="0" err="1"/>
              <a:t>Kerja</a:t>
            </a:r>
            <a:endParaRPr lang="en-US" sz="1400" dirty="0"/>
          </a:p>
        </p:txBody>
      </p:sp>
      <p:sp>
        <p:nvSpPr>
          <p:cNvPr id="8" name="TextBox 7"/>
          <p:cNvSpPr txBox="1"/>
          <p:nvPr/>
        </p:nvSpPr>
        <p:spPr>
          <a:xfrm>
            <a:off x="3833462" y="435127"/>
            <a:ext cx="3528000" cy="523220"/>
          </a:xfrm>
          <a:prstGeom prst="rect">
            <a:avLst/>
          </a:prstGeom>
          <a:noFill/>
        </p:spPr>
        <p:txBody>
          <a:bodyPr wrap="square" rtlCol="0">
            <a:spAutoFit/>
          </a:bodyPr>
          <a:lstStyle/>
          <a:p>
            <a:pPr marL="342900" indent="-342900">
              <a:buFont typeface="+mj-lt"/>
              <a:buAutoNum type="alphaLcPeriod" startAt="4"/>
            </a:pPr>
            <a:r>
              <a:rPr lang="fi-FI" sz="1400" dirty="0"/>
              <a:t>Prakiraan Maju Belanja dan Target Satuan Kerja</a:t>
            </a:r>
            <a:endParaRPr lang="en-US" sz="1400" dirty="0"/>
          </a:p>
        </p:txBody>
      </p:sp>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857" y="742904"/>
            <a:ext cx="3636389" cy="4140000"/>
          </a:xfrm>
          <a:prstGeom prst="rect">
            <a:avLst/>
          </a:prstGeom>
        </p:spPr>
      </p:pic>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7388" y="722085"/>
            <a:ext cx="2806033" cy="4068000"/>
          </a:xfrm>
          <a:prstGeom prst="rect">
            <a:avLst/>
          </a:prstGeom>
        </p:spPr>
      </p:pic>
    </p:spTree>
    <p:extLst>
      <p:ext uri="{BB962C8B-B14F-4D97-AF65-F5344CB8AC3E}">
        <p14:creationId xmlns:p14="http://schemas.microsoft.com/office/powerpoint/2010/main" val="338068253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110699" y="395749"/>
            <a:ext cx="7314459" cy="344032"/>
          </a:xfrm>
        </p:spPr>
        <p:txBody>
          <a:bodyPr>
            <a:noAutofit/>
          </a:bodyPr>
          <a:lstStyle/>
          <a:p>
            <a:pPr marL="457200" indent="-457200" algn="l">
              <a:buFont typeface="+mj-lt"/>
              <a:buAutoNum type="alphaUcPeriod" startAt="5"/>
            </a:pPr>
            <a:r>
              <a:rPr lang="id-ID" dirty="0">
                <a:sym typeface="+mn-ea"/>
              </a:rPr>
              <a:t>PENYUSUNAN </a:t>
            </a:r>
            <a:r>
              <a:rPr lang="fi-FI" dirty="0"/>
              <a:t>PERJANJIAN KINERJA UNIT KERJA, BERJENJANG &amp; RENCANA AKSI</a:t>
            </a:r>
            <a:endParaRPr lang="id-ID" altLang="sv-SE" dirty="0"/>
          </a:p>
        </p:txBody>
      </p:sp>
      <p:sp>
        <p:nvSpPr>
          <p:cNvPr id="4" name="object 11"/>
          <p:cNvSpPr/>
          <p:nvPr/>
        </p:nvSpPr>
        <p:spPr>
          <a:xfrm>
            <a:off x="423656" y="1340882"/>
            <a:ext cx="5183417" cy="3023870"/>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49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object 2"/>
          <p:cNvSpPr/>
          <p:nvPr/>
        </p:nvSpPr>
        <p:spPr>
          <a:xfrm>
            <a:off x="4436269" y="1687996"/>
            <a:ext cx="2802120" cy="2552650"/>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49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object 7"/>
          <p:cNvSpPr/>
          <p:nvPr/>
        </p:nvSpPr>
        <p:spPr>
          <a:xfrm>
            <a:off x="5290513" y="1782492"/>
            <a:ext cx="803845" cy="864322"/>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49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object 9"/>
          <p:cNvSpPr/>
          <p:nvPr/>
        </p:nvSpPr>
        <p:spPr>
          <a:xfrm>
            <a:off x="6362726" y="1845490"/>
            <a:ext cx="645092" cy="645092"/>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49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object 8"/>
          <p:cNvSpPr/>
          <p:nvPr/>
        </p:nvSpPr>
        <p:spPr>
          <a:xfrm>
            <a:off x="5813389" y="2412465"/>
            <a:ext cx="738328" cy="774867"/>
          </a:xfrm>
          <a:prstGeom prst="rect">
            <a:avLst/>
          </a:prstGeom>
          <a:blipFill>
            <a:blip r:embed="rId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49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object 6"/>
          <p:cNvSpPr txBox="1"/>
          <p:nvPr/>
        </p:nvSpPr>
        <p:spPr>
          <a:xfrm>
            <a:off x="5592269" y="3247915"/>
            <a:ext cx="1128177" cy="827405"/>
          </a:xfrm>
          <a:prstGeom prst="rect">
            <a:avLst/>
          </a:prstGeom>
        </p:spPr>
        <p:txBody>
          <a:bodyPr vert="horz" wrap="square" lIns="0" tIns="9974" rIns="0" bIns="0" rtlCol="0">
            <a:spAutoFit/>
          </a:bodyPr>
          <a:lstStyle/>
          <a:p>
            <a:pPr marL="17145" marR="6985" lvl="0" indent="-1905" algn="ctr" defTabSz="914400" rtl="0" eaLnBrk="1" fontAlgn="auto" latinLnBrk="0" hangingPunct="1">
              <a:lnSpc>
                <a:spcPct val="100000"/>
              </a:lnSpc>
              <a:spcBef>
                <a:spcPts val="125"/>
              </a:spcBef>
              <a:spcAft>
                <a:spcPts val="0"/>
              </a:spcAft>
              <a:buClrTx/>
              <a:buSzTx/>
              <a:buFontTx/>
              <a:buNone/>
              <a:defRPr/>
            </a:pPr>
            <a:r>
              <a:rPr kumimoji="0" sz="1325" b="1" i="0" u="none" strike="noStrike" kern="1200" cap="none" spc="-7" normalizeH="0" baseline="0" noProof="0" dirty="0">
                <a:ln>
                  <a:noFill/>
                </a:ln>
                <a:solidFill>
                  <a:prstClr val="black"/>
                </a:solidFill>
                <a:effectLst/>
                <a:uLnTx/>
                <a:uFillTx/>
                <a:latin typeface="Arial" panose="020B0604020202020204"/>
                <a:ea typeface="+mn-ea"/>
                <a:cs typeface="Arial" panose="020B0604020202020204"/>
              </a:rPr>
              <a:t>Berdasarkan  perti</a:t>
            </a:r>
            <a:r>
              <a:rPr kumimoji="0" sz="1325" b="1" i="0" u="none" strike="noStrike" kern="1200" cap="none" spc="-13" normalizeH="0" baseline="0" noProof="0" dirty="0">
                <a:ln>
                  <a:noFill/>
                </a:ln>
                <a:solidFill>
                  <a:prstClr val="black"/>
                </a:solidFill>
                <a:effectLst/>
                <a:uLnTx/>
                <a:uFillTx/>
                <a:latin typeface="Arial" panose="020B0604020202020204"/>
                <a:ea typeface="+mn-ea"/>
                <a:cs typeface="Arial" panose="020B0604020202020204"/>
              </a:rPr>
              <a:t>m</a:t>
            </a:r>
            <a:r>
              <a:rPr kumimoji="0" sz="1325" b="1" i="0" u="none" strike="noStrike" kern="1200" cap="none" spc="-7" normalizeH="0" baseline="0" noProof="0" dirty="0">
                <a:ln>
                  <a:noFill/>
                </a:ln>
                <a:solidFill>
                  <a:prstClr val="black"/>
                </a:solidFill>
                <a:effectLst/>
                <a:uLnTx/>
                <a:uFillTx/>
                <a:latin typeface="Arial" panose="020B0604020202020204"/>
                <a:ea typeface="+mn-ea"/>
                <a:cs typeface="Arial" panose="020B0604020202020204"/>
              </a:rPr>
              <a:t>ba</a:t>
            </a:r>
            <a:r>
              <a:rPr kumimoji="0" sz="1325" b="1" i="0" u="none" strike="noStrike" kern="1200" cap="none" spc="-20" normalizeH="0" baseline="0" noProof="0" dirty="0">
                <a:ln>
                  <a:noFill/>
                </a:ln>
                <a:solidFill>
                  <a:prstClr val="black"/>
                </a:solidFill>
                <a:effectLst/>
                <a:uLnTx/>
                <a:uFillTx/>
                <a:latin typeface="Arial" panose="020B0604020202020204"/>
                <a:ea typeface="+mn-ea"/>
                <a:cs typeface="Arial" panose="020B0604020202020204"/>
              </a:rPr>
              <a:t>n</a:t>
            </a:r>
            <a:r>
              <a:rPr kumimoji="0" sz="1325" b="1" i="0" u="none" strike="noStrike" kern="1200" cap="none" spc="-7" normalizeH="0" baseline="0" noProof="0" dirty="0">
                <a:ln>
                  <a:noFill/>
                </a:ln>
                <a:solidFill>
                  <a:prstClr val="black"/>
                </a:solidFill>
                <a:effectLst/>
                <a:uLnTx/>
                <a:uFillTx/>
                <a:latin typeface="Arial" panose="020B0604020202020204"/>
                <a:ea typeface="+mn-ea"/>
                <a:cs typeface="Arial" panose="020B0604020202020204"/>
              </a:rPr>
              <a:t>gan  Sumber </a:t>
            </a:r>
            <a:r>
              <a:rPr kumimoji="0" sz="1325" b="1" i="0" u="none" strike="noStrike" kern="1200" cap="none" spc="-20" normalizeH="0" baseline="0" noProof="0" dirty="0">
                <a:ln>
                  <a:noFill/>
                </a:ln>
                <a:solidFill>
                  <a:prstClr val="black"/>
                </a:solidFill>
                <a:effectLst/>
                <a:uLnTx/>
                <a:uFillTx/>
                <a:latin typeface="Arial" panose="020B0604020202020204"/>
                <a:ea typeface="+mn-ea"/>
                <a:cs typeface="Arial" panose="020B0604020202020204"/>
              </a:rPr>
              <a:t>daya  yang</a:t>
            </a:r>
            <a:r>
              <a:rPr kumimoji="0" sz="1325" b="1" i="0" u="none" strike="noStrike" kern="1200" cap="none" spc="27" normalizeH="0" baseline="0" noProof="0" dirty="0">
                <a:ln>
                  <a:noFill/>
                </a:ln>
                <a:solidFill>
                  <a:prstClr val="black"/>
                </a:solidFill>
                <a:effectLst/>
                <a:uLnTx/>
                <a:uFillTx/>
                <a:latin typeface="Arial" panose="020B0604020202020204"/>
                <a:ea typeface="+mn-ea"/>
                <a:cs typeface="Arial" panose="020B0604020202020204"/>
              </a:rPr>
              <a:t> </a:t>
            </a:r>
            <a:r>
              <a:rPr kumimoji="0" sz="1325" b="1" i="0" u="none" strike="noStrike" kern="1200" cap="none" spc="-7" normalizeH="0" baseline="0" noProof="0" dirty="0">
                <a:ln>
                  <a:noFill/>
                </a:ln>
                <a:solidFill>
                  <a:prstClr val="black"/>
                </a:solidFill>
                <a:effectLst/>
                <a:uLnTx/>
                <a:uFillTx/>
                <a:latin typeface="Arial" panose="020B0604020202020204"/>
                <a:ea typeface="+mn-ea"/>
                <a:cs typeface="Arial" panose="020B0604020202020204"/>
              </a:rPr>
              <a:t>ada</a:t>
            </a:r>
            <a:endParaRPr kumimoji="0" sz="1325"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a:endParaRPr>
          </a:p>
        </p:txBody>
      </p:sp>
      <p:sp>
        <p:nvSpPr>
          <p:cNvPr id="10" name="Slide Number Placeholder 2"/>
          <p:cNvSpPr>
            <a:spLocks noGrp="1"/>
          </p:cNvSpPr>
          <p:nvPr/>
        </p:nvSpPr>
        <p:spPr>
          <a:xfrm>
            <a:off x="7113270" y="5006975"/>
            <a:ext cx="446405" cy="251460"/>
          </a:xfrm>
          <a:prstGeom prst="rect">
            <a:avLst/>
          </a:prstGeom>
          <a:solidFill>
            <a:srgbClr val="F9BE19"/>
          </a:solid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5502A5B-6024-440D-A5A9-5A109256076E}" type="slidenum">
              <a:rPr kumimoji="0" lang="en-US" sz="1200" b="1" i="0" u="none" strike="noStrike" kern="1200" cap="none" spc="0" normalizeH="0" baseline="0" noProof="0" smtClean="0">
                <a:ln>
                  <a:noFill/>
                </a:ln>
                <a:solidFill>
                  <a:schemeClr val="tx1"/>
                </a:solidFill>
                <a:effectLst/>
                <a:uLnTx/>
                <a:uFillTx/>
                <a:latin typeface="Calibri" panose="020F0502020204030204"/>
                <a:ea typeface="+mn-ea"/>
                <a:cs typeface="+mn-cs"/>
              </a:rPr>
              <a:t>81</a:t>
            </a:fld>
            <a:endParaRPr kumimoji="0" lang="en-US" sz="1200" b="1"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114193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a:spLocks noGrp="1"/>
          </p:cNvSpPr>
          <p:nvPr>
            <p:ph type="title"/>
          </p:nvPr>
        </p:nvSpPr>
        <p:spPr>
          <a:xfrm>
            <a:off x="-3600" y="144000"/>
            <a:ext cx="6520220" cy="344032"/>
          </a:xfrm>
        </p:spPr>
        <p:txBody>
          <a:bodyPr>
            <a:noAutofit/>
          </a:bodyPr>
          <a:lstStyle/>
          <a:p>
            <a:pPr algn="l"/>
            <a:r>
              <a:rPr lang="en-US" dirty="0" err="1"/>
              <a:t>Lanjutan</a:t>
            </a:r>
            <a:r>
              <a:rPr lang="en-US" dirty="0"/>
              <a:t> … (</a:t>
            </a:r>
            <a:r>
              <a:rPr lang="id-ID" dirty="0"/>
              <a:t>TUJUAN</a:t>
            </a:r>
            <a:r>
              <a:rPr lang="en-US" dirty="0"/>
              <a:t> PERJANJIAN KINERJA)</a:t>
            </a:r>
          </a:p>
        </p:txBody>
      </p:sp>
      <p:graphicFrame>
        <p:nvGraphicFramePr>
          <p:cNvPr id="4" name="Diagram 3"/>
          <p:cNvGraphicFramePr/>
          <p:nvPr>
            <p:extLst>
              <p:ext uri="{D42A27DB-BD31-4B8C-83A1-F6EECF244321}">
                <p14:modId xmlns:p14="http://schemas.microsoft.com/office/powerpoint/2010/main" val="2202552757"/>
              </p:ext>
            </p:extLst>
          </p:nvPr>
        </p:nvGraphicFramePr>
        <p:xfrm>
          <a:off x="467832" y="648088"/>
          <a:ext cx="5889721" cy="38019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lide Number Placeholder 2"/>
          <p:cNvSpPr>
            <a:spLocks noGrp="1"/>
          </p:cNvSpPr>
          <p:nvPr/>
        </p:nvSpPr>
        <p:spPr>
          <a:xfrm>
            <a:off x="7113270" y="5006975"/>
            <a:ext cx="446405" cy="251460"/>
          </a:xfrm>
          <a:prstGeom prst="rect">
            <a:avLst/>
          </a:prstGeom>
          <a:solidFill>
            <a:srgbClr val="F9BE19"/>
          </a:solid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5502A5B-6024-440D-A5A9-5A109256076E}" type="slidenum">
              <a:rPr kumimoji="0" lang="en-US" sz="1200" b="1" i="0" u="none" strike="noStrike" kern="1200" cap="none" spc="0" normalizeH="0" baseline="0" noProof="0" smtClean="0">
                <a:ln>
                  <a:noFill/>
                </a:ln>
                <a:solidFill>
                  <a:schemeClr val="tx1"/>
                </a:solidFill>
                <a:effectLst/>
                <a:uLnTx/>
                <a:uFillTx/>
                <a:latin typeface="Calibri" panose="020F0502020204030204"/>
                <a:ea typeface="+mn-ea"/>
                <a:cs typeface="+mn-cs"/>
              </a:rPr>
              <a:t>82</a:t>
            </a:fld>
            <a:endParaRPr kumimoji="0" lang="en-US" sz="1200" b="1"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
        <p:nvSpPr>
          <p:cNvPr id="2" name="TextBox 1"/>
          <p:cNvSpPr txBox="1"/>
          <p:nvPr/>
        </p:nvSpPr>
        <p:spPr>
          <a:xfrm>
            <a:off x="651532" y="4474823"/>
            <a:ext cx="2604978" cy="246221"/>
          </a:xfrm>
          <a:prstGeom prst="rect">
            <a:avLst/>
          </a:prstGeom>
          <a:noFill/>
        </p:spPr>
        <p:txBody>
          <a:bodyPr wrap="square" rtlCol="0">
            <a:spAutoFit/>
          </a:bodyPr>
          <a:lstStyle/>
          <a:p>
            <a:r>
              <a:rPr lang="id-ID" altLang="id-ID" sz="1000" dirty="0">
                <a:latin typeface="Calibri" panose="020F0502020204030204" pitchFamily="34" charset="0"/>
              </a:rPr>
              <a:t>Sumber: Permenpan RB Nomor 53 Tahun 2014</a:t>
            </a:r>
            <a:endParaRPr lang="id-ID" sz="1000" dirty="0"/>
          </a:p>
        </p:txBody>
      </p:sp>
    </p:spTree>
    <p:extLst>
      <p:ext uri="{BB962C8B-B14F-4D97-AF65-F5344CB8AC3E}">
        <p14:creationId xmlns:p14="http://schemas.microsoft.com/office/powerpoint/2010/main" val="215085403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95460" y="326863"/>
            <a:ext cx="6520220" cy="344032"/>
          </a:xfrm>
        </p:spPr>
        <p:txBody>
          <a:bodyPr>
            <a:noAutofit/>
          </a:bodyPr>
          <a:lstStyle/>
          <a:p>
            <a:pPr algn="l"/>
            <a:r>
              <a:rPr lang="en-US" dirty="0" err="1"/>
              <a:t>Lanjutan</a:t>
            </a:r>
            <a:r>
              <a:rPr lang="en-US" dirty="0"/>
              <a:t> … (</a:t>
            </a:r>
            <a:r>
              <a:rPr lang="id-ID" dirty="0"/>
              <a:t>WAKTU PENYUSUNAN PERJANJIAN KINERJA</a:t>
            </a:r>
            <a:r>
              <a:rPr lang="en-US" dirty="0"/>
              <a:t>)</a:t>
            </a:r>
          </a:p>
        </p:txBody>
      </p:sp>
      <p:grpSp>
        <p:nvGrpSpPr>
          <p:cNvPr id="4" name="Group 3"/>
          <p:cNvGrpSpPr/>
          <p:nvPr/>
        </p:nvGrpSpPr>
        <p:grpSpPr>
          <a:xfrm>
            <a:off x="8573083" y="884689"/>
            <a:ext cx="4154863" cy="949006"/>
            <a:chOff x="914400" y="1044487"/>
            <a:chExt cx="7239000" cy="765263"/>
          </a:xfrm>
        </p:grpSpPr>
        <p:sp>
          <p:nvSpPr>
            <p:cNvPr id="5" name="Rounded Rectangle 15"/>
            <p:cNvSpPr/>
            <p:nvPr/>
          </p:nvSpPr>
          <p:spPr bwMode="auto">
            <a:xfrm>
              <a:off x="914400" y="1047750"/>
              <a:ext cx="2307450" cy="762000"/>
            </a:xfrm>
            <a:prstGeom prst="roundRect">
              <a:avLst/>
            </a:prstGeom>
            <a:solidFill>
              <a:srgbClr val="FF9966"/>
            </a:solidFill>
            <a:ln w="9525" cap="flat" cmpd="sng" algn="ctr">
              <a:noFill/>
              <a:prstDash val="solid"/>
              <a:round/>
              <a:headEnd type="none" w="med" len="med"/>
              <a:tailEnd type="none" w="med" len="med"/>
            </a:ln>
            <a:effectLst/>
          </p:spPr>
          <p:txBody>
            <a:bodyPr vert="horz" wrap="none" lIns="85046" tIns="42523" rIns="85046" bIns="42523" numCol="1" rtlCol="0" anchor="ctr" anchorCtr="0" compatLnSpc="1"/>
            <a:lstStyle/>
            <a:p>
              <a:pPr algn="ctr" fontAlgn="base">
                <a:spcBef>
                  <a:spcPct val="0"/>
                </a:spcBef>
                <a:spcAft>
                  <a:spcPct val="0"/>
                </a:spcAft>
              </a:pPr>
              <a:r>
                <a:rPr lang="id-ID" sz="1240" b="1" dirty="0"/>
                <a:t>KEMENTERIAN</a:t>
              </a:r>
              <a:endParaRPr lang="en-GB" sz="1240" b="1" dirty="0"/>
            </a:p>
          </p:txBody>
        </p:sp>
        <p:sp>
          <p:nvSpPr>
            <p:cNvPr id="6" name="Rounded Rectangle 18"/>
            <p:cNvSpPr/>
            <p:nvPr/>
          </p:nvSpPr>
          <p:spPr bwMode="auto">
            <a:xfrm>
              <a:off x="3482204" y="1044487"/>
              <a:ext cx="4671196" cy="756084"/>
            </a:xfrm>
            <a:prstGeom prst="roundRect">
              <a:avLst/>
            </a:prstGeom>
            <a:noFill/>
            <a:ln w="57150" cap="flat" cmpd="sng" algn="ctr">
              <a:solidFill>
                <a:srgbClr val="FF9966"/>
              </a:solidFill>
              <a:prstDash val="solid"/>
              <a:round/>
              <a:headEnd type="none" w="med" len="med"/>
              <a:tailEnd type="none" w="med" len="med"/>
            </a:ln>
            <a:effectLst/>
          </p:spPr>
          <p:txBody>
            <a:bodyPr vert="horz" wrap="square" lIns="85046" tIns="42523" rIns="85046" bIns="42523" numCol="1" rtlCol="0" anchor="ctr" anchorCtr="0" compatLnSpc="1"/>
            <a:lstStyle/>
            <a:p>
              <a:pPr algn="just"/>
              <a:r>
                <a:rPr lang="en-AU" sz="1240" dirty="0">
                  <a:cs typeface="Arial" panose="020B0604020202020204" pitchFamily="34" charset="0"/>
                </a:rPr>
                <a:t>Paling </a:t>
              </a:r>
              <a:r>
                <a:rPr lang="en-AU" sz="1240" dirty="0" err="1">
                  <a:cs typeface="Arial" panose="020B0604020202020204" pitchFamily="34" charset="0"/>
                </a:rPr>
                <a:t>lambat</a:t>
              </a:r>
              <a:r>
                <a:rPr lang="en-AU" sz="1240" dirty="0">
                  <a:cs typeface="Arial" panose="020B0604020202020204" pitchFamily="34" charset="0"/>
                </a:rPr>
                <a:t> 1 </a:t>
              </a:r>
              <a:r>
                <a:rPr lang="en-AU" sz="1240" dirty="0" err="1">
                  <a:cs typeface="Arial" panose="020B0604020202020204" pitchFamily="34" charset="0"/>
                </a:rPr>
                <a:t>bulan</a:t>
              </a:r>
              <a:r>
                <a:rPr lang="en-AU" sz="1240" dirty="0">
                  <a:cs typeface="Arial" panose="020B0604020202020204" pitchFamily="34" charset="0"/>
                </a:rPr>
                <a:t> </a:t>
              </a:r>
              <a:r>
                <a:rPr lang="en-AU" sz="1240" dirty="0" err="1">
                  <a:cs typeface="Arial" panose="020B0604020202020204" pitchFamily="34" charset="0"/>
                </a:rPr>
                <a:t>atau</a:t>
              </a:r>
              <a:r>
                <a:rPr lang="en-AU" sz="1240" dirty="0">
                  <a:cs typeface="Arial" panose="020B0604020202020204" pitchFamily="34" charset="0"/>
                </a:rPr>
                <a:t> </a:t>
              </a:r>
              <a:r>
                <a:rPr lang="en-AU" sz="1240" b="1" dirty="0">
                  <a:cs typeface="Arial" panose="020B0604020202020204" pitchFamily="34" charset="0"/>
                </a:rPr>
                <a:t>30 </a:t>
              </a:r>
              <a:r>
                <a:rPr lang="en-AU" sz="1240" b="1" dirty="0" err="1">
                  <a:cs typeface="Arial" panose="020B0604020202020204" pitchFamily="34" charset="0"/>
                </a:rPr>
                <a:t>hari</a:t>
              </a:r>
              <a:r>
                <a:rPr lang="en-AU" sz="1240" b="1" dirty="0">
                  <a:cs typeface="Arial" panose="020B0604020202020204" pitchFamily="34" charset="0"/>
                </a:rPr>
                <a:t> </a:t>
              </a:r>
              <a:r>
                <a:rPr lang="en-AU" sz="1240" dirty="0" err="1">
                  <a:cs typeface="Arial" panose="020B0604020202020204" pitchFamily="34" charset="0"/>
                </a:rPr>
                <a:t>setelah</a:t>
              </a:r>
              <a:r>
                <a:rPr lang="en-AU" sz="1240" dirty="0">
                  <a:cs typeface="Arial" panose="020B0604020202020204" pitchFamily="34" charset="0"/>
                </a:rPr>
                <a:t> </a:t>
              </a:r>
              <a:r>
                <a:rPr lang="en-AU" sz="1240" dirty="0" err="1">
                  <a:cs typeface="Arial" panose="020B0604020202020204" pitchFamily="34" charset="0"/>
                </a:rPr>
                <a:t>dokumen</a:t>
              </a:r>
              <a:r>
                <a:rPr lang="en-AU" sz="1240" dirty="0">
                  <a:cs typeface="Arial" panose="020B0604020202020204" pitchFamily="34" charset="0"/>
                </a:rPr>
                <a:t> </a:t>
              </a:r>
              <a:r>
                <a:rPr lang="en-AU" sz="1240" dirty="0" err="1">
                  <a:cs typeface="Arial" panose="020B0604020202020204" pitchFamily="34" charset="0"/>
                </a:rPr>
                <a:t>pelaksanaan</a:t>
              </a:r>
              <a:r>
                <a:rPr lang="en-AU" sz="1240" dirty="0">
                  <a:cs typeface="Arial" panose="020B0604020202020204" pitchFamily="34" charset="0"/>
                </a:rPr>
                <a:t> </a:t>
              </a:r>
              <a:r>
                <a:rPr lang="en-AU" sz="1240" dirty="0" err="1">
                  <a:cs typeface="Arial" panose="020B0604020202020204" pitchFamily="34" charset="0"/>
                </a:rPr>
                <a:t>anggaran</a:t>
              </a:r>
              <a:r>
                <a:rPr lang="en-AU" sz="1240" dirty="0">
                  <a:cs typeface="Arial" panose="020B0604020202020204" pitchFamily="34" charset="0"/>
                </a:rPr>
                <a:t> </a:t>
              </a:r>
              <a:r>
                <a:rPr lang="en-AU" sz="1240" dirty="0" err="1">
                  <a:cs typeface="Arial" panose="020B0604020202020204" pitchFamily="34" charset="0"/>
                </a:rPr>
                <a:t>disahkan</a:t>
              </a:r>
              <a:r>
                <a:rPr lang="en-AU" sz="1240" dirty="0">
                  <a:cs typeface="Arial" panose="020B0604020202020204" pitchFamily="34" charset="0"/>
                </a:rPr>
                <a:t> </a:t>
              </a:r>
              <a:r>
                <a:rPr lang="en-AU" sz="1240" dirty="0" err="1">
                  <a:cs typeface="Arial" panose="020B0604020202020204" pitchFamily="34" charset="0"/>
                </a:rPr>
                <a:t>dan</a:t>
              </a:r>
              <a:r>
                <a:rPr lang="en-AU" sz="1240" dirty="0">
                  <a:cs typeface="Arial" panose="020B0604020202020204" pitchFamily="34" charset="0"/>
                </a:rPr>
                <a:t> </a:t>
              </a:r>
              <a:r>
                <a:rPr lang="en-AU" sz="1240" dirty="0" err="1">
                  <a:cs typeface="Arial" panose="020B0604020202020204" pitchFamily="34" charset="0"/>
                </a:rPr>
                <a:t>diterima</a:t>
              </a:r>
              <a:r>
                <a:rPr lang="en-AU" sz="1240" dirty="0">
                  <a:cs typeface="Arial" panose="020B0604020202020204" pitchFamily="34" charset="0"/>
                </a:rPr>
                <a:t> </a:t>
              </a:r>
              <a:r>
                <a:rPr lang="en-AU" sz="1240" dirty="0" err="1">
                  <a:cs typeface="Arial" panose="020B0604020202020204" pitchFamily="34" charset="0"/>
                </a:rPr>
                <a:t>pada</a:t>
              </a:r>
              <a:r>
                <a:rPr lang="en-AU" sz="1240" dirty="0">
                  <a:cs typeface="Arial" panose="020B0604020202020204" pitchFamily="34" charset="0"/>
                </a:rPr>
                <a:t> </a:t>
              </a:r>
              <a:r>
                <a:rPr lang="en-AU" sz="1240" dirty="0" err="1">
                  <a:cs typeface="Arial" panose="020B0604020202020204" pitchFamily="34" charset="0"/>
                </a:rPr>
                <a:t>setiap</a:t>
              </a:r>
              <a:r>
                <a:rPr lang="en-AU" sz="1240" dirty="0">
                  <a:cs typeface="Arial" panose="020B0604020202020204" pitchFamily="34" charset="0"/>
                </a:rPr>
                <a:t> </a:t>
              </a:r>
              <a:r>
                <a:rPr lang="en-AU" sz="1240" dirty="0" err="1">
                  <a:cs typeface="Arial" panose="020B0604020202020204" pitchFamily="34" charset="0"/>
                </a:rPr>
                <a:t>tahun</a:t>
              </a:r>
              <a:r>
                <a:rPr lang="en-AU" sz="1240" dirty="0">
                  <a:cs typeface="Arial" panose="020B0604020202020204" pitchFamily="34" charset="0"/>
                </a:rPr>
                <a:t> </a:t>
              </a:r>
              <a:r>
                <a:rPr lang="en-AU" sz="1240" dirty="0" err="1">
                  <a:cs typeface="Arial" panose="020B0604020202020204" pitchFamily="34" charset="0"/>
                </a:rPr>
                <a:t>anggaran</a:t>
              </a:r>
              <a:r>
                <a:rPr lang="en-AU" sz="1240" dirty="0">
                  <a:cs typeface="Arial" panose="020B0604020202020204" pitchFamily="34" charset="0"/>
                </a:rPr>
                <a:t>.</a:t>
              </a:r>
            </a:p>
          </p:txBody>
        </p:sp>
      </p:grpSp>
      <p:grpSp>
        <p:nvGrpSpPr>
          <p:cNvPr id="7" name="Group 6"/>
          <p:cNvGrpSpPr/>
          <p:nvPr/>
        </p:nvGrpSpPr>
        <p:grpSpPr>
          <a:xfrm>
            <a:off x="8573083" y="1888049"/>
            <a:ext cx="4154863" cy="981054"/>
            <a:chOff x="914400" y="1885950"/>
            <a:chExt cx="7239000" cy="791106"/>
          </a:xfrm>
        </p:grpSpPr>
        <p:sp>
          <p:nvSpPr>
            <p:cNvPr id="8" name="Rounded Rectangle 16"/>
            <p:cNvSpPr/>
            <p:nvPr/>
          </p:nvSpPr>
          <p:spPr bwMode="auto">
            <a:xfrm>
              <a:off x="914400" y="1885950"/>
              <a:ext cx="2307450" cy="785311"/>
            </a:xfrm>
            <a:prstGeom prst="roundRect">
              <a:avLst/>
            </a:prstGeom>
            <a:solidFill>
              <a:srgbClr val="F9A9AF"/>
            </a:solidFill>
            <a:ln w="9525" cap="flat" cmpd="sng" algn="ctr">
              <a:noFill/>
              <a:prstDash val="solid"/>
              <a:round/>
              <a:headEnd type="none" w="med" len="med"/>
              <a:tailEnd type="none" w="med" len="med"/>
            </a:ln>
            <a:effectLst/>
          </p:spPr>
          <p:txBody>
            <a:bodyPr vert="horz" wrap="none" lIns="85046" tIns="42523" rIns="85046" bIns="42523" numCol="1" rtlCol="0" anchor="ctr" anchorCtr="0" compatLnSpc="1"/>
            <a:lstStyle/>
            <a:p>
              <a:pPr algn="ctr" fontAlgn="base">
                <a:spcBef>
                  <a:spcPct val="0"/>
                </a:spcBef>
                <a:spcAft>
                  <a:spcPct val="0"/>
                </a:spcAft>
              </a:pPr>
              <a:endParaRPr lang="id-ID" sz="1240" b="1" dirty="0"/>
            </a:p>
            <a:p>
              <a:pPr algn="ctr" fontAlgn="base">
                <a:spcBef>
                  <a:spcPct val="0"/>
                </a:spcBef>
                <a:spcAft>
                  <a:spcPct val="0"/>
                </a:spcAft>
              </a:pPr>
              <a:r>
                <a:rPr lang="id-ID" sz="1240" b="1" dirty="0"/>
                <a:t>UNIT KERJA </a:t>
              </a:r>
            </a:p>
            <a:p>
              <a:pPr algn="ctr" fontAlgn="base">
                <a:spcBef>
                  <a:spcPct val="0"/>
                </a:spcBef>
                <a:spcAft>
                  <a:spcPct val="0"/>
                </a:spcAft>
              </a:pPr>
              <a:r>
                <a:rPr lang="id-ID" sz="1240" b="1" dirty="0"/>
                <a:t>PIMPINAN TINGGI</a:t>
              </a:r>
            </a:p>
            <a:p>
              <a:pPr algn="ctr" fontAlgn="base">
                <a:spcBef>
                  <a:spcPct val="0"/>
                </a:spcBef>
                <a:spcAft>
                  <a:spcPct val="0"/>
                </a:spcAft>
              </a:pPr>
              <a:r>
                <a:rPr lang="id-ID" sz="1240" b="1" dirty="0"/>
                <a:t> MADYA</a:t>
              </a:r>
            </a:p>
            <a:p>
              <a:pPr algn="ctr" fontAlgn="base">
                <a:spcBef>
                  <a:spcPct val="0"/>
                </a:spcBef>
                <a:spcAft>
                  <a:spcPct val="0"/>
                </a:spcAft>
              </a:pPr>
              <a:endParaRPr lang="en-GB" sz="1240" b="1" dirty="0"/>
            </a:p>
          </p:txBody>
        </p:sp>
        <p:sp>
          <p:nvSpPr>
            <p:cNvPr id="9" name="Rounded Rectangle 19"/>
            <p:cNvSpPr/>
            <p:nvPr/>
          </p:nvSpPr>
          <p:spPr bwMode="auto">
            <a:xfrm>
              <a:off x="3482204" y="1920972"/>
              <a:ext cx="4671196" cy="756084"/>
            </a:xfrm>
            <a:prstGeom prst="roundRect">
              <a:avLst/>
            </a:prstGeom>
            <a:noFill/>
            <a:ln w="57150" cap="flat" cmpd="sng" algn="ctr">
              <a:solidFill>
                <a:srgbClr val="F9A9AF"/>
              </a:solidFill>
              <a:prstDash val="solid"/>
              <a:round/>
              <a:headEnd type="none" w="med" len="med"/>
              <a:tailEnd type="none" w="med" len="med"/>
            </a:ln>
            <a:effectLst/>
          </p:spPr>
          <p:txBody>
            <a:bodyPr vert="horz" wrap="square" lIns="85046" tIns="42523" rIns="85046" bIns="42523" numCol="1" rtlCol="0" anchor="ctr" anchorCtr="0" compatLnSpc="1"/>
            <a:lstStyle/>
            <a:p>
              <a:pPr algn="just"/>
              <a:r>
                <a:rPr lang="en-AU" sz="1240" dirty="0">
                  <a:cs typeface="Arial" panose="020B0604020202020204" pitchFamily="34" charset="0"/>
                </a:rPr>
                <a:t>Paling </a:t>
              </a:r>
              <a:r>
                <a:rPr lang="en-AU" sz="1240" dirty="0" err="1">
                  <a:cs typeface="Arial" panose="020B0604020202020204" pitchFamily="34" charset="0"/>
                </a:rPr>
                <a:t>lambat</a:t>
              </a:r>
              <a:r>
                <a:rPr lang="en-AU" sz="1240" dirty="0">
                  <a:cs typeface="Arial" panose="020B0604020202020204" pitchFamily="34" charset="0"/>
                </a:rPr>
                <a:t> </a:t>
              </a:r>
              <a:r>
                <a:rPr lang="en-AU" sz="1240" b="1" dirty="0">
                  <a:cs typeface="Arial" panose="020B0604020202020204" pitchFamily="34" charset="0"/>
                </a:rPr>
                <a:t>25 </a:t>
              </a:r>
              <a:r>
                <a:rPr lang="en-AU" sz="1240" b="1" dirty="0" err="1">
                  <a:cs typeface="Arial" panose="020B0604020202020204" pitchFamily="34" charset="0"/>
                </a:rPr>
                <a:t>hari</a:t>
              </a:r>
              <a:r>
                <a:rPr lang="en-AU" sz="1240" b="1" dirty="0">
                  <a:cs typeface="Arial" panose="020B0604020202020204" pitchFamily="34" charset="0"/>
                </a:rPr>
                <a:t> </a:t>
              </a:r>
              <a:r>
                <a:rPr lang="en-AU" sz="1240" dirty="0" err="1">
                  <a:cs typeface="Arial" panose="020B0604020202020204" pitchFamily="34" charset="0"/>
                </a:rPr>
                <a:t>setelah</a:t>
              </a:r>
              <a:r>
                <a:rPr lang="en-AU" sz="1240" dirty="0">
                  <a:cs typeface="Arial" panose="020B0604020202020204" pitchFamily="34" charset="0"/>
                </a:rPr>
                <a:t> </a:t>
              </a:r>
              <a:r>
                <a:rPr lang="en-AU" sz="1240" dirty="0" err="1">
                  <a:cs typeface="Arial" panose="020B0604020202020204" pitchFamily="34" charset="0"/>
                </a:rPr>
                <a:t>dokumen</a:t>
              </a:r>
              <a:r>
                <a:rPr lang="en-US" sz="1240" dirty="0">
                  <a:cs typeface="Arial" panose="020B0604020202020204" pitchFamily="34" charset="0"/>
                </a:rPr>
                <a:t> </a:t>
              </a:r>
              <a:r>
                <a:rPr lang="en-AU" sz="1240" dirty="0" err="1">
                  <a:cs typeface="Arial" panose="020B0604020202020204" pitchFamily="34" charset="0"/>
                </a:rPr>
                <a:t>pelaksanaan</a:t>
              </a:r>
              <a:r>
                <a:rPr lang="en-AU" sz="1240" dirty="0">
                  <a:cs typeface="Arial" panose="020B0604020202020204" pitchFamily="34" charset="0"/>
                </a:rPr>
                <a:t> </a:t>
              </a:r>
              <a:r>
                <a:rPr lang="en-AU" sz="1240" dirty="0" err="1">
                  <a:cs typeface="Arial" panose="020B0604020202020204" pitchFamily="34" charset="0"/>
                </a:rPr>
                <a:t>anggaran</a:t>
              </a:r>
              <a:r>
                <a:rPr lang="en-AU" sz="1240" dirty="0">
                  <a:cs typeface="Arial" panose="020B0604020202020204" pitchFamily="34" charset="0"/>
                </a:rPr>
                <a:t> </a:t>
              </a:r>
              <a:r>
                <a:rPr lang="en-AU" sz="1240" dirty="0" err="1">
                  <a:cs typeface="Arial" panose="020B0604020202020204" pitchFamily="34" charset="0"/>
                </a:rPr>
                <a:t>disahkan</a:t>
              </a:r>
              <a:r>
                <a:rPr lang="en-AU" sz="1240" dirty="0">
                  <a:cs typeface="Arial" panose="020B0604020202020204" pitchFamily="34" charset="0"/>
                </a:rPr>
                <a:t> </a:t>
              </a:r>
              <a:r>
                <a:rPr lang="en-AU" sz="1240" dirty="0" err="1">
                  <a:cs typeface="Arial" panose="020B0604020202020204" pitchFamily="34" charset="0"/>
                </a:rPr>
                <a:t>dan</a:t>
              </a:r>
              <a:r>
                <a:rPr lang="en-AU" sz="1240" dirty="0">
                  <a:cs typeface="Arial" panose="020B0604020202020204" pitchFamily="34" charset="0"/>
                </a:rPr>
                <a:t> </a:t>
              </a:r>
              <a:r>
                <a:rPr lang="en-AU" sz="1240" dirty="0" err="1">
                  <a:cs typeface="Arial" panose="020B0604020202020204" pitchFamily="34" charset="0"/>
                </a:rPr>
                <a:t>diterima</a:t>
              </a:r>
              <a:r>
                <a:rPr lang="en-AU" sz="1240" dirty="0">
                  <a:cs typeface="Arial" panose="020B0604020202020204" pitchFamily="34" charset="0"/>
                </a:rPr>
                <a:t> </a:t>
              </a:r>
              <a:r>
                <a:rPr lang="en-AU" sz="1240" dirty="0" err="1">
                  <a:cs typeface="Arial" panose="020B0604020202020204" pitchFamily="34" charset="0"/>
                </a:rPr>
                <a:t>pada</a:t>
              </a:r>
              <a:r>
                <a:rPr lang="en-AU" sz="1240" dirty="0">
                  <a:cs typeface="Arial" panose="020B0604020202020204" pitchFamily="34" charset="0"/>
                </a:rPr>
                <a:t> </a:t>
              </a:r>
              <a:r>
                <a:rPr lang="en-AU" sz="1240" dirty="0" err="1">
                  <a:cs typeface="Arial" panose="020B0604020202020204" pitchFamily="34" charset="0"/>
                </a:rPr>
                <a:t>setiap</a:t>
              </a:r>
              <a:r>
                <a:rPr lang="en-AU" sz="1240" dirty="0">
                  <a:cs typeface="Arial" panose="020B0604020202020204" pitchFamily="34" charset="0"/>
                </a:rPr>
                <a:t> </a:t>
              </a:r>
              <a:r>
                <a:rPr lang="id-ID" sz="1240" dirty="0">
                  <a:cs typeface="Arial" panose="020B0604020202020204" pitchFamily="34" charset="0"/>
                </a:rPr>
                <a:t>tahun </a:t>
              </a:r>
              <a:r>
                <a:rPr lang="en-AU" sz="1240" dirty="0" err="1">
                  <a:cs typeface="Arial" panose="020B0604020202020204" pitchFamily="34" charset="0"/>
                </a:rPr>
                <a:t>anggaran</a:t>
              </a:r>
              <a:r>
                <a:rPr lang="en-AU" sz="1240" dirty="0">
                  <a:cs typeface="Arial" panose="020B0604020202020204" pitchFamily="34" charset="0"/>
                </a:rPr>
                <a:t>.</a:t>
              </a:r>
            </a:p>
          </p:txBody>
        </p:sp>
      </p:grpSp>
      <p:grpSp>
        <p:nvGrpSpPr>
          <p:cNvPr id="10" name="Group 9"/>
          <p:cNvGrpSpPr/>
          <p:nvPr/>
        </p:nvGrpSpPr>
        <p:grpSpPr>
          <a:xfrm>
            <a:off x="8573084" y="2963599"/>
            <a:ext cx="4154862" cy="1011931"/>
            <a:chOff x="914400" y="2898745"/>
            <a:chExt cx="7215225" cy="816005"/>
          </a:xfrm>
        </p:grpSpPr>
        <p:sp>
          <p:nvSpPr>
            <p:cNvPr id="11" name="Rounded Rectangle 17"/>
            <p:cNvSpPr/>
            <p:nvPr/>
          </p:nvSpPr>
          <p:spPr bwMode="auto">
            <a:xfrm>
              <a:off x="914400" y="2898745"/>
              <a:ext cx="2307450" cy="816005"/>
            </a:xfrm>
            <a:prstGeom prst="roundRect">
              <a:avLst/>
            </a:prstGeom>
            <a:solidFill>
              <a:srgbClr val="9999FF"/>
            </a:solidFill>
            <a:ln w="9525" cap="flat" cmpd="sng" algn="ctr">
              <a:noFill/>
              <a:prstDash val="solid"/>
              <a:round/>
              <a:headEnd type="none" w="med" len="med"/>
              <a:tailEnd type="none" w="med" len="med"/>
            </a:ln>
            <a:effectLst/>
          </p:spPr>
          <p:txBody>
            <a:bodyPr vert="horz" wrap="none" lIns="85046" tIns="42523" rIns="85046" bIns="42523" numCol="1" rtlCol="0" anchor="ctr" anchorCtr="0" compatLnSpc="1"/>
            <a:lstStyle/>
            <a:p>
              <a:pPr algn="ctr" fontAlgn="base">
                <a:spcBef>
                  <a:spcPct val="0"/>
                </a:spcBef>
                <a:spcAft>
                  <a:spcPct val="0"/>
                </a:spcAft>
              </a:pPr>
              <a:r>
                <a:rPr lang="id-ID" sz="1240" b="1" dirty="0"/>
                <a:t>UNIT KERJA </a:t>
              </a:r>
            </a:p>
            <a:p>
              <a:pPr algn="ctr" fontAlgn="base">
                <a:spcBef>
                  <a:spcPct val="0"/>
                </a:spcBef>
                <a:spcAft>
                  <a:spcPct val="0"/>
                </a:spcAft>
              </a:pPr>
              <a:r>
                <a:rPr lang="id-ID" sz="1240" b="1" dirty="0"/>
                <a:t>PIMPINAN TINGGI </a:t>
              </a:r>
            </a:p>
            <a:p>
              <a:pPr algn="ctr" fontAlgn="base">
                <a:spcBef>
                  <a:spcPct val="0"/>
                </a:spcBef>
                <a:spcAft>
                  <a:spcPct val="0"/>
                </a:spcAft>
              </a:pPr>
              <a:r>
                <a:rPr lang="id-ID" sz="1240" b="1" dirty="0"/>
                <a:t>PRATAMA</a:t>
              </a:r>
              <a:endParaRPr lang="en-US" sz="1240" b="1" dirty="0"/>
            </a:p>
            <a:p>
              <a:pPr algn="ctr" fontAlgn="base">
                <a:spcBef>
                  <a:spcPct val="0"/>
                </a:spcBef>
                <a:spcAft>
                  <a:spcPct val="0"/>
                </a:spcAft>
              </a:pPr>
              <a:r>
                <a:rPr lang="id-ID" sz="1240" b="1" dirty="0"/>
                <a:t>&amp; </a:t>
              </a:r>
              <a:r>
                <a:rPr lang="en-US" sz="1240" b="1" dirty="0"/>
                <a:t>MANDIRI</a:t>
              </a:r>
              <a:endParaRPr lang="en-GB" sz="1240" b="1" dirty="0"/>
            </a:p>
          </p:txBody>
        </p:sp>
        <p:sp>
          <p:nvSpPr>
            <p:cNvPr id="12" name="Rounded Rectangle 20"/>
            <p:cNvSpPr/>
            <p:nvPr/>
          </p:nvSpPr>
          <p:spPr bwMode="auto">
            <a:xfrm>
              <a:off x="3458429" y="2932472"/>
              <a:ext cx="4671196" cy="756084"/>
            </a:xfrm>
            <a:prstGeom prst="roundRect">
              <a:avLst/>
            </a:prstGeom>
            <a:noFill/>
            <a:ln w="57150" cap="flat" cmpd="sng" algn="ctr">
              <a:solidFill>
                <a:srgbClr val="9999FF"/>
              </a:solidFill>
              <a:prstDash val="solid"/>
              <a:round/>
              <a:headEnd type="none" w="med" len="med"/>
              <a:tailEnd type="none" w="med" len="med"/>
            </a:ln>
            <a:effectLst/>
          </p:spPr>
          <p:txBody>
            <a:bodyPr vert="horz" wrap="square" lIns="85046" tIns="42523" rIns="85046" bIns="42523" numCol="1" rtlCol="0" anchor="ctr" anchorCtr="0" compatLnSpc="1"/>
            <a:lstStyle/>
            <a:p>
              <a:pPr algn="just"/>
              <a:r>
                <a:rPr lang="en-AU" sz="1240" dirty="0">
                  <a:cs typeface="Arial" panose="020B0604020202020204" pitchFamily="34" charset="0"/>
                </a:rPr>
                <a:t>Paling </a:t>
              </a:r>
              <a:r>
                <a:rPr lang="en-AU" sz="1240" dirty="0" err="1">
                  <a:cs typeface="Arial" panose="020B0604020202020204" pitchFamily="34" charset="0"/>
                </a:rPr>
                <a:t>lambat</a:t>
              </a:r>
              <a:r>
                <a:rPr lang="en-AU" sz="1240" dirty="0">
                  <a:cs typeface="Arial" panose="020B0604020202020204" pitchFamily="34" charset="0"/>
                </a:rPr>
                <a:t> </a:t>
              </a:r>
              <a:r>
                <a:rPr lang="en-AU" sz="1240" b="1" dirty="0">
                  <a:cs typeface="Arial" panose="020B0604020202020204" pitchFamily="34" charset="0"/>
                </a:rPr>
                <a:t>20 </a:t>
              </a:r>
              <a:r>
                <a:rPr lang="id-ID" sz="1240" b="1" dirty="0">
                  <a:cs typeface="Arial" panose="020B0604020202020204" pitchFamily="34" charset="0"/>
                </a:rPr>
                <a:t>hari </a:t>
              </a:r>
              <a:r>
                <a:rPr lang="en-AU" sz="1240" dirty="0" err="1">
                  <a:cs typeface="Arial" panose="020B0604020202020204" pitchFamily="34" charset="0"/>
                </a:rPr>
                <a:t>setelah</a:t>
              </a:r>
              <a:r>
                <a:rPr lang="en-AU" sz="1240" dirty="0">
                  <a:cs typeface="Arial" panose="020B0604020202020204" pitchFamily="34" charset="0"/>
                </a:rPr>
                <a:t> </a:t>
              </a:r>
              <a:r>
                <a:rPr lang="en-AU" sz="1240" dirty="0" err="1">
                  <a:cs typeface="Arial" panose="020B0604020202020204" pitchFamily="34" charset="0"/>
                </a:rPr>
                <a:t>dokumen</a:t>
              </a:r>
              <a:r>
                <a:rPr lang="en-AU" sz="1240" dirty="0">
                  <a:cs typeface="Arial" panose="020B0604020202020204" pitchFamily="34" charset="0"/>
                </a:rPr>
                <a:t> </a:t>
              </a:r>
              <a:r>
                <a:rPr lang="en-AU" sz="1240" dirty="0" err="1">
                  <a:cs typeface="Arial" panose="020B0604020202020204" pitchFamily="34" charset="0"/>
                </a:rPr>
                <a:t>pelaksanaan</a:t>
              </a:r>
              <a:r>
                <a:rPr lang="en-AU" sz="1240" dirty="0">
                  <a:cs typeface="Arial" panose="020B0604020202020204" pitchFamily="34" charset="0"/>
                </a:rPr>
                <a:t> </a:t>
              </a:r>
              <a:r>
                <a:rPr lang="en-AU" sz="1240" dirty="0" err="1">
                  <a:cs typeface="Arial" panose="020B0604020202020204" pitchFamily="34" charset="0"/>
                </a:rPr>
                <a:t>anggaran</a:t>
              </a:r>
              <a:r>
                <a:rPr lang="en-AU" sz="1240" dirty="0">
                  <a:cs typeface="Arial" panose="020B0604020202020204" pitchFamily="34" charset="0"/>
                </a:rPr>
                <a:t> </a:t>
              </a:r>
              <a:r>
                <a:rPr lang="en-AU" sz="1240" dirty="0" err="1">
                  <a:cs typeface="Arial" panose="020B0604020202020204" pitchFamily="34" charset="0"/>
                </a:rPr>
                <a:t>disahkan</a:t>
              </a:r>
              <a:r>
                <a:rPr lang="en-AU" sz="1240" dirty="0">
                  <a:cs typeface="Arial" panose="020B0604020202020204" pitchFamily="34" charset="0"/>
                </a:rPr>
                <a:t> </a:t>
              </a:r>
              <a:r>
                <a:rPr lang="en-AU" sz="1240" dirty="0" err="1">
                  <a:cs typeface="Arial" panose="020B0604020202020204" pitchFamily="34" charset="0"/>
                </a:rPr>
                <a:t>dan</a:t>
              </a:r>
              <a:r>
                <a:rPr lang="en-AU" sz="1240" dirty="0">
                  <a:cs typeface="Arial" panose="020B0604020202020204" pitchFamily="34" charset="0"/>
                </a:rPr>
                <a:t> </a:t>
              </a:r>
              <a:r>
                <a:rPr lang="en-AU" sz="1240" dirty="0" err="1">
                  <a:cs typeface="Arial" panose="020B0604020202020204" pitchFamily="34" charset="0"/>
                </a:rPr>
                <a:t>diterima</a:t>
              </a:r>
              <a:r>
                <a:rPr lang="en-AU" sz="1240" dirty="0">
                  <a:cs typeface="Arial" panose="020B0604020202020204" pitchFamily="34" charset="0"/>
                </a:rPr>
                <a:t> </a:t>
              </a:r>
              <a:r>
                <a:rPr lang="en-AU" sz="1240" dirty="0" err="1">
                  <a:cs typeface="Arial" panose="020B0604020202020204" pitchFamily="34" charset="0"/>
                </a:rPr>
                <a:t>pada</a:t>
              </a:r>
              <a:r>
                <a:rPr lang="en-AU" sz="1240" dirty="0">
                  <a:cs typeface="Arial" panose="020B0604020202020204" pitchFamily="34" charset="0"/>
                </a:rPr>
                <a:t> </a:t>
              </a:r>
              <a:r>
                <a:rPr lang="en-AU" sz="1240" dirty="0" err="1">
                  <a:cs typeface="Arial" panose="020B0604020202020204" pitchFamily="34" charset="0"/>
                </a:rPr>
                <a:t>setiap</a:t>
              </a:r>
              <a:r>
                <a:rPr lang="en-AU" sz="1240" dirty="0">
                  <a:cs typeface="Arial" panose="020B0604020202020204" pitchFamily="34" charset="0"/>
                </a:rPr>
                <a:t> </a:t>
              </a:r>
              <a:r>
                <a:rPr lang="en-AU" sz="1240" dirty="0" err="1">
                  <a:cs typeface="Arial" panose="020B0604020202020204" pitchFamily="34" charset="0"/>
                </a:rPr>
                <a:t>tahun</a:t>
              </a:r>
              <a:r>
                <a:rPr lang="en-AU" sz="1240" dirty="0">
                  <a:cs typeface="Arial" panose="020B0604020202020204" pitchFamily="34" charset="0"/>
                </a:rPr>
                <a:t> </a:t>
              </a:r>
              <a:r>
                <a:rPr lang="en-AU" sz="1240" dirty="0" err="1">
                  <a:cs typeface="Arial" panose="020B0604020202020204" pitchFamily="34" charset="0"/>
                </a:rPr>
                <a:t>anggaran</a:t>
              </a:r>
              <a:r>
                <a:rPr lang="en-AU" sz="1240" dirty="0">
                  <a:cs typeface="Arial" panose="020B0604020202020204" pitchFamily="34" charset="0"/>
                </a:rPr>
                <a:t>.</a:t>
              </a:r>
            </a:p>
          </p:txBody>
        </p:sp>
      </p:grpSp>
      <p:grpSp>
        <p:nvGrpSpPr>
          <p:cNvPr id="13" name="Group 12"/>
          <p:cNvGrpSpPr/>
          <p:nvPr/>
        </p:nvGrpSpPr>
        <p:grpSpPr>
          <a:xfrm>
            <a:off x="12815014" y="870230"/>
            <a:ext cx="2869739" cy="3182974"/>
            <a:chOff x="5086014" y="1265803"/>
            <a:chExt cx="3023242" cy="3192503"/>
          </a:xfrm>
        </p:grpSpPr>
        <p:sp>
          <p:nvSpPr>
            <p:cNvPr id="14" name="Hexagon 13"/>
            <p:cNvSpPr/>
            <p:nvPr/>
          </p:nvSpPr>
          <p:spPr>
            <a:xfrm>
              <a:off x="5988999" y="1265803"/>
              <a:ext cx="1130513" cy="1019092"/>
            </a:xfrm>
            <a:prstGeom prst="hexagon">
              <a:avLst/>
            </a:prstGeom>
            <a:solidFill>
              <a:srgbClr val="FF3B3B"/>
            </a:solidFill>
            <a:ln>
              <a:solidFill>
                <a:srgbClr val="FFC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0"/>
            </a:p>
          </p:txBody>
        </p:sp>
        <p:sp>
          <p:nvSpPr>
            <p:cNvPr id="15" name="Hexagon 14"/>
            <p:cNvSpPr/>
            <p:nvPr/>
          </p:nvSpPr>
          <p:spPr>
            <a:xfrm>
              <a:off x="6026787" y="2339874"/>
              <a:ext cx="1109829" cy="1019092"/>
            </a:xfrm>
            <a:prstGeom prst="hexagon">
              <a:avLst/>
            </a:prstGeom>
            <a:solidFill>
              <a:srgbClr val="CC66FF"/>
            </a:solidFill>
            <a:ln>
              <a:solidFill>
                <a:srgbClr val="E3AB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0"/>
            </a:p>
          </p:txBody>
        </p:sp>
        <p:sp>
          <p:nvSpPr>
            <p:cNvPr id="16" name="Hexagon 15"/>
            <p:cNvSpPr/>
            <p:nvPr/>
          </p:nvSpPr>
          <p:spPr>
            <a:xfrm>
              <a:off x="5988999" y="3439214"/>
              <a:ext cx="1130513" cy="1019092"/>
            </a:xfrm>
            <a:prstGeom prst="hexagon">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0"/>
            </a:p>
          </p:txBody>
        </p:sp>
        <p:sp>
          <p:nvSpPr>
            <p:cNvPr id="17" name="Hexagon 16"/>
            <p:cNvSpPr/>
            <p:nvPr/>
          </p:nvSpPr>
          <p:spPr>
            <a:xfrm>
              <a:off x="6920161" y="1796380"/>
              <a:ext cx="1130513" cy="1019092"/>
            </a:xfrm>
            <a:prstGeom prst="hexagon">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0"/>
            </a:p>
          </p:txBody>
        </p:sp>
        <p:sp>
          <p:nvSpPr>
            <p:cNvPr id="18" name="Hexagon 17"/>
            <p:cNvSpPr/>
            <p:nvPr/>
          </p:nvSpPr>
          <p:spPr>
            <a:xfrm>
              <a:off x="6920161" y="2889770"/>
              <a:ext cx="1130513" cy="1019092"/>
            </a:xfrm>
            <a:prstGeom prst="hexagon">
              <a:avLst/>
            </a:prstGeom>
            <a:solidFill>
              <a:srgbClr val="0069D2"/>
            </a:solidFill>
            <a:ln>
              <a:solidFill>
                <a:srgbClr val="0069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0"/>
            </a:p>
          </p:txBody>
        </p:sp>
        <p:sp>
          <p:nvSpPr>
            <p:cNvPr id="19" name="Hexagon 18"/>
            <p:cNvSpPr/>
            <p:nvPr/>
          </p:nvSpPr>
          <p:spPr>
            <a:xfrm>
              <a:off x="5086014" y="1797047"/>
              <a:ext cx="1130513" cy="1019092"/>
            </a:xfrm>
            <a:prstGeom prst="hexagon">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0"/>
            </a:p>
          </p:txBody>
        </p:sp>
        <p:sp>
          <p:nvSpPr>
            <p:cNvPr id="20" name="Hexagon 19"/>
            <p:cNvSpPr/>
            <p:nvPr/>
          </p:nvSpPr>
          <p:spPr>
            <a:xfrm>
              <a:off x="5086014" y="2885728"/>
              <a:ext cx="1130513" cy="1019092"/>
            </a:xfrm>
            <a:prstGeom prst="hexagon">
              <a:avLst/>
            </a:prstGeom>
            <a:solidFill>
              <a:schemeClr val="accent3">
                <a:lumMod val="50000"/>
              </a:schemeClr>
            </a:solidFill>
            <a:ln>
              <a:solidFill>
                <a:schemeClr val="bg2">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0"/>
            </a:p>
          </p:txBody>
        </p:sp>
        <p:sp>
          <p:nvSpPr>
            <p:cNvPr id="21" name="TextBox 20"/>
            <p:cNvSpPr txBox="1"/>
            <p:nvPr/>
          </p:nvSpPr>
          <p:spPr>
            <a:xfrm>
              <a:off x="6180483" y="1444701"/>
              <a:ext cx="773254" cy="548372"/>
            </a:xfrm>
            <a:prstGeom prst="rect">
              <a:avLst/>
            </a:prstGeom>
            <a:noFill/>
          </p:spPr>
          <p:txBody>
            <a:bodyPr wrap="square" rtlCol="0">
              <a:spAutoFit/>
            </a:bodyPr>
            <a:lstStyle/>
            <a:p>
              <a:pPr algn="ctr"/>
              <a:r>
                <a:rPr lang="en-US" sz="990" dirty="0" err="1"/>
                <a:t>Pejabat</a:t>
              </a:r>
              <a:r>
                <a:rPr lang="en-US" sz="990" dirty="0"/>
                <a:t> JPT </a:t>
              </a:r>
              <a:r>
                <a:rPr lang="en-US" sz="990" dirty="0" err="1"/>
                <a:t>Madya</a:t>
              </a:r>
              <a:endParaRPr lang="en-US" sz="990" dirty="0"/>
            </a:p>
            <a:p>
              <a:pPr algn="ctr"/>
              <a:r>
                <a:rPr lang="en-US" sz="990" b="1" dirty="0"/>
                <a:t>(25 </a:t>
              </a:r>
              <a:r>
                <a:rPr lang="en-US" sz="990" b="1" dirty="0" err="1"/>
                <a:t>hari</a:t>
              </a:r>
              <a:r>
                <a:rPr lang="en-US" sz="990" b="1" dirty="0"/>
                <a:t>)</a:t>
              </a:r>
            </a:p>
          </p:txBody>
        </p:sp>
        <p:sp>
          <p:nvSpPr>
            <p:cNvPr id="22" name="Rectangle 21"/>
            <p:cNvSpPr/>
            <p:nvPr/>
          </p:nvSpPr>
          <p:spPr>
            <a:xfrm>
              <a:off x="7087128" y="1960848"/>
              <a:ext cx="837052" cy="548372"/>
            </a:xfrm>
            <a:prstGeom prst="rect">
              <a:avLst/>
            </a:prstGeom>
          </p:spPr>
          <p:txBody>
            <a:bodyPr wrap="square">
              <a:spAutoFit/>
            </a:bodyPr>
            <a:lstStyle/>
            <a:p>
              <a:pPr algn="ctr"/>
              <a:r>
                <a:rPr lang="en-US" sz="990" dirty="0" err="1"/>
                <a:t>Pejabat</a:t>
              </a:r>
              <a:r>
                <a:rPr lang="en-US" sz="990" dirty="0"/>
                <a:t> JPT </a:t>
              </a:r>
              <a:r>
                <a:rPr lang="en-US" sz="990" dirty="0" err="1"/>
                <a:t>Pratama</a:t>
              </a:r>
              <a:endParaRPr lang="en-US" sz="990" dirty="0"/>
            </a:p>
            <a:p>
              <a:pPr algn="ctr"/>
              <a:r>
                <a:rPr lang="en-US" sz="990" b="1" dirty="0"/>
                <a:t>(20 </a:t>
              </a:r>
              <a:r>
                <a:rPr lang="en-US" sz="990" b="1" dirty="0" err="1"/>
                <a:t>hari</a:t>
              </a:r>
              <a:r>
                <a:rPr lang="en-US" sz="990" b="1" dirty="0"/>
                <a:t>)</a:t>
              </a:r>
            </a:p>
          </p:txBody>
        </p:sp>
        <p:sp>
          <p:nvSpPr>
            <p:cNvPr id="23" name="Rectangle 22"/>
            <p:cNvSpPr/>
            <p:nvPr/>
          </p:nvSpPr>
          <p:spPr>
            <a:xfrm>
              <a:off x="6912590" y="3150095"/>
              <a:ext cx="1196666" cy="548372"/>
            </a:xfrm>
            <a:prstGeom prst="rect">
              <a:avLst/>
            </a:prstGeom>
          </p:spPr>
          <p:txBody>
            <a:bodyPr wrap="square">
              <a:spAutoFit/>
            </a:bodyPr>
            <a:lstStyle/>
            <a:p>
              <a:pPr algn="ctr"/>
              <a:r>
                <a:rPr lang="en-US" sz="990" dirty="0" err="1"/>
                <a:t>Pejabat</a:t>
              </a:r>
              <a:r>
                <a:rPr lang="en-US" sz="990" dirty="0"/>
                <a:t> JA Administrator</a:t>
              </a:r>
            </a:p>
            <a:p>
              <a:pPr algn="ctr"/>
              <a:r>
                <a:rPr lang="en-US" sz="990" b="1" dirty="0"/>
                <a:t>(20 </a:t>
              </a:r>
              <a:r>
                <a:rPr lang="en-US" sz="990" b="1" dirty="0" err="1"/>
                <a:t>hari</a:t>
              </a:r>
              <a:r>
                <a:rPr lang="en-US" sz="990" b="1" dirty="0"/>
                <a:t>)</a:t>
              </a:r>
            </a:p>
          </p:txBody>
        </p:sp>
        <p:sp>
          <p:nvSpPr>
            <p:cNvPr id="24" name="Rectangle 23"/>
            <p:cNvSpPr/>
            <p:nvPr/>
          </p:nvSpPr>
          <p:spPr>
            <a:xfrm>
              <a:off x="6111527" y="3675565"/>
              <a:ext cx="958966" cy="548372"/>
            </a:xfrm>
            <a:prstGeom prst="rect">
              <a:avLst/>
            </a:prstGeom>
          </p:spPr>
          <p:txBody>
            <a:bodyPr wrap="square">
              <a:spAutoFit/>
            </a:bodyPr>
            <a:lstStyle/>
            <a:p>
              <a:pPr algn="ctr"/>
              <a:r>
                <a:rPr lang="en-US" sz="990" dirty="0" err="1"/>
                <a:t>Pejabat</a:t>
              </a:r>
              <a:r>
                <a:rPr lang="en-US" sz="990" dirty="0"/>
                <a:t> JA </a:t>
              </a:r>
              <a:r>
                <a:rPr lang="en-US" sz="990" dirty="0" err="1"/>
                <a:t>Pengawas</a:t>
              </a:r>
              <a:endParaRPr lang="en-US" sz="990" dirty="0"/>
            </a:p>
            <a:p>
              <a:pPr algn="ctr"/>
              <a:r>
                <a:rPr lang="en-US" sz="990" b="1" dirty="0"/>
                <a:t>(20 </a:t>
              </a:r>
              <a:r>
                <a:rPr lang="en-US" sz="990" b="1" dirty="0" err="1"/>
                <a:t>hari</a:t>
              </a:r>
              <a:r>
                <a:rPr lang="en-US" sz="990" b="1" dirty="0"/>
                <a:t>)</a:t>
              </a:r>
            </a:p>
          </p:txBody>
        </p:sp>
        <p:sp>
          <p:nvSpPr>
            <p:cNvPr id="25" name="Rectangle 24"/>
            <p:cNvSpPr/>
            <p:nvPr/>
          </p:nvSpPr>
          <p:spPr>
            <a:xfrm>
              <a:off x="5204583" y="3035008"/>
              <a:ext cx="879013" cy="548372"/>
            </a:xfrm>
            <a:prstGeom prst="rect">
              <a:avLst/>
            </a:prstGeom>
          </p:spPr>
          <p:txBody>
            <a:bodyPr wrap="square">
              <a:spAutoFit/>
            </a:bodyPr>
            <a:lstStyle/>
            <a:p>
              <a:pPr algn="ctr"/>
              <a:r>
                <a:rPr lang="en-US" sz="990" dirty="0" err="1"/>
                <a:t>Pimpinan</a:t>
              </a:r>
              <a:r>
                <a:rPr lang="en-US" sz="990" dirty="0"/>
                <a:t> </a:t>
              </a:r>
              <a:r>
                <a:rPr lang="en-US" sz="990" dirty="0" err="1"/>
                <a:t>Satuan</a:t>
              </a:r>
              <a:r>
                <a:rPr lang="en-US" sz="990" dirty="0"/>
                <a:t> </a:t>
              </a:r>
              <a:r>
                <a:rPr lang="en-US" sz="990" dirty="0" err="1"/>
                <a:t>Kerja</a:t>
              </a:r>
              <a:endParaRPr lang="en-US" sz="990" dirty="0"/>
            </a:p>
            <a:p>
              <a:pPr algn="ctr"/>
              <a:r>
                <a:rPr lang="en-US" sz="990" b="1" dirty="0"/>
                <a:t>(20 </a:t>
              </a:r>
              <a:r>
                <a:rPr lang="en-US" sz="990" b="1" dirty="0" err="1"/>
                <a:t>hari</a:t>
              </a:r>
              <a:r>
                <a:rPr lang="en-US" sz="990" b="1" dirty="0"/>
                <a:t>)</a:t>
              </a:r>
            </a:p>
          </p:txBody>
        </p:sp>
        <p:sp>
          <p:nvSpPr>
            <p:cNvPr id="26" name="Rectangle 25"/>
            <p:cNvSpPr/>
            <p:nvPr/>
          </p:nvSpPr>
          <p:spPr>
            <a:xfrm>
              <a:off x="5175319" y="2024034"/>
              <a:ext cx="935834" cy="548372"/>
            </a:xfrm>
            <a:prstGeom prst="rect">
              <a:avLst/>
            </a:prstGeom>
          </p:spPr>
          <p:txBody>
            <a:bodyPr wrap="square">
              <a:spAutoFit/>
            </a:bodyPr>
            <a:lstStyle/>
            <a:p>
              <a:pPr algn="ctr"/>
              <a:r>
                <a:rPr lang="en-US" sz="990" dirty="0" err="1"/>
                <a:t>Pejabat</a:t>
              </a:r>
              <a:r>
                <a:rPr lang="en-US" sz="990" dirty="0"/>
                <a:t> </a:t>
              </a:r>
              <a:r>
                <a:rPr lang="en-US" sz="990" dirty="0" err="1"/>
                <a:t>Fungsional</a:t>
              </a:r>
              <a:endParaRPr lang="en-US" sz="990" dirty="0"/>
            </a:p>
            <a:p>
              <a:pPr algn="ctr"/>
              <a:r>
                <a:rPr lang="en-US" sz="990" b="1" dirty="0"/>
                <a:t>(20 </a:t>
              </a:r>
              <a:r>
                <a:rPr lang="en-US" sz="990" b="1" dirty="0" err="1"/>
                <a:t>hari</a:t>
              </a:r>
              <a:r>
                <a:rPr lang="en-US" sz="990" b="1" dirty="0"/>
                <a:t>)</a:t>
              </a:r>
            </a:p>
          </p:txBody>
        </p:sp>
        <p:sp>
          <p:nvSpPr>
            <p:cNvPr id="27" name="Rectangle 26"/>
            <p:cNvSpPr/>
            <p:nvPr/>
          </p:nvSpPr>
          <p:spPr>
            <a:xfrm>
              <a:off x="6130028" y="2592707"/>
              <a:ext cx="908702" cy="548372"/>
            </a:xfrm>
            <a:prstGeom prst="rect">
              <a:avLst/>
            </a:prstGeom>
          </p:spPr>
          <p:txBody>
            <a:bodyPr wrap="square">
              <a:spAutoFit/>
            </a:bodyPr>
            <a:lstStyle/>
            <a:p>
              <a:pPr algn="ctr"/>
              <a:r>
                <a:rPr lang="en-US" sz="990" dirty="0" err="1"/>
                <a:t>Pejabat</a:t>
              </a:r>
              <a:r>
                <a:rPr lang="en-US" sz="990" dirty="0"/>
                <a:t> </a:t>
              </a:r>
              <a:r>
                <a:rPr lang="en-US" sz="990" dirty="0" err="1"/>
                <a:t>Pelaksana</a:t>
              </a:r>
              <a:endParaRPr lang="en-US" sz="990" dirty="0"/>
            </a:p>
            <a:p>
              <a:pPr algn="ctr"/>
              <a:r>
                <a:rPr lang="en-US" sz="990" b="1" dirty="0"/>
                <a:t>(20 </a:t>
              </a:r>
              <a:r>
                <a:rPr lang="en-US" sz="990" b="1" dirty="0" err="1"/>
                <a:t>hari</a:t>
              </a:r>
              <a:r>
                <a:rPr lang="en-US" sz="990" b="1" dirty="0"/>
                <a:t>)</a:t>
              </a:r>
            </a:p>
          </p:txBody>
        </p:sp>
      </p:grpSp>
      <p:sp>
        <p:nvSpPr>
          <p:cNvPr id="28" name="Slide Number Placeholder 2"/>
          <p:cNvSpPr>
            <a:spLocks noGrp="1"/>
          </p:cNvSpPr>
          <p:nvPr/>
        </p:nvSpPr>
        <p:spPr>
          <a:xfrm>
            <a:off x="7134260" y="5006975"/>
            <a:ext cx="425415" cy="251460"/>
          </a:xfrm>
          <a:prstGeom prst="rect">
            <a:avLst/>
          </a:prstGeom>
          <a:solidFill>
            <a:srgbClr val="F9BE19"/>
          </a:solid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5502A5B-6024-440D-A5A9-5A109256076E}" type="slidenum">
              <a:rPr kumimoji="0" lang="en-US" sz="1200" b="1" i="0" u="none" strike="noStrike" kern="1200" cap="none" spc="0" normalizeH="0" baseline="0" noProof="0" smtClean="0">
                <a:ln>
                  <a:noFill/>
                </a:ln>
                <a:solidFill>
                  <a:schemeClr val="tx1"/>
                </a:solidFill>
                <a:effectLst/>
                <a:uLnTx/>
                <a:uFillTx/>
                <a:latin typeface="Calibri" panose="020F0502020204030204"/>
                <a:ea typeface="+mn-ea"/>
                <a:cs typeface="+mn-cs"/>
              </a:rPr>
              <a:t>83</a:t>
            </a:fld>
            <a:endParaRPr kumimoji="0" lang="en-US" sz="1200" b="1"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4481970A-259B-4674-8C91-B5426F2E7C0A}"/>
              </a:ext>
            </a:extLst>
          </p:cNvPr>
          <p:cNvSpPr txBox="1"/>
          <p:nvPr/>
        </p:nvSpPr>
        <p:spPr>
          <a:xfrm>
            <a:off x="200360" y="4140493"/>
            <a:ext cx="2512473" cy="253916"/>
          </a:xfrm>
          <a:prstGeom prst="rect">
            <a:avLst/>
          </a:prstGeom>
          <a:noFill/>
        </p:spPr>
        <p:txBody>
          <a:bodyPr wrap="square" rtlCol="0">
            <a:spAutoFit/>
          </a:bodyPr>
          <a:lstStyle/>
          <a:p>
            <a:r>
              <a:rPr lang="en-US" sz="1050" dirty="0" err="1">
                <a:latin typeface="Calibri" panose="020F0502020204030204" pitchFamily="34" charset="0"/>
                <a:cs typeface="Calibri Light" panose="020F0302020204030204" charset="0"/>
              </a:rPr>
              <a:t>Sumber</a:t>
            </a:r>
            <a:r>
              <a:rPr lang="en-US" sz="1050" dirty="0">
                <a:latin typeface="Calibri" panose="020F0502020204030204" pitchFamily="34" charset="0"/>
                <a:cs typeface="Calibri Light" panose="020F0302020204030204" charset="0"/>
              </a:rPr>
              <a:t> : </a:t>
            </a:r>
            <a:r>
              <a:rPr lang="en-US" sz="1050" dirty="0" err="1">
                <a:latin typeface="Calibri" panose="020F0502020204030204" pitchFamily="34" charset="0"/>
                <a:cs typeface="Calibri Light" panose="020F0302020204030204" charset="0"/>
              </a:rPr>
              <a:t>Permenhub</a:t>
            </a:r>
            <a:r>
              <a:rPr lang="en-US" sz="1050" dirty="0">
                <a:latin typeface="Calibri" panose="020F0502020204030204" pitchFamily="34" charset="0"/>
                <a:cs typeface="Calibri Light" panose="020F0302020204030204" charset="0"/>
              </a:rPr>
              <a:t> No. PM </a:t>
            </a:r>
            <a:r>
              <a:rPr lang="id-ID" sz="1050" dirty="0">
                <a:latin typeface="Calibri" panose="020F0502020204030204" pitchFamily="34" charset="0"/>
                <a:cs typeface="Calibri Light" panose="020F0302020204030204" charset="0"/>
              </a:rPr>
              <a:t>8</a:t>
            </a:r>
            <a:r>
              <a:rPr lang="en-US" sz="1050" dirty="0">
                <a:latin typeface="Calibri" panose="020F0502020204030204" pitchFamily="34" charset="0"/>
                <a:cs typeface="Calibri Light" panose="020F0302020204030204" charset="0"/>
              </a:rPr>
              <a:t>5/20</a:t>
            </a:r>
            <a:r>
              <a:rPr lang="id-ID" sz="1050" dirty="0">
                <a:latin typeface="Calibri" panose="020F0502020204030204" pitchFamily="34" charset="0"/>
                <a:cs typeface="Calibri Light" panose="020F0302020204030204" charset="0"/>
              </a:rPr>
              <a:t>20</a:t>
            </a:r>
            <a:endParaRPr lang="en-US" sz="1050" dirty="0">
              <a:latin typeface="Calibri" panose="020F0502020204030204" pitchFamily="34" charset="0"/>
              <a:cs typeface="Calibri Light" panose="020F0302020204030204" charset="0"/>
            </a:endParaRPr>
          </a:p>
        </p:txBody>
      </p:sp>
      <p:grpSp>
        <p:nvGrpSpPr>
          <p:cNvPr id="31" name="Group 30">
            <a:extLst>
              <a:ext uri="{FF2B5EF4-FFF2-40B4-BE49-F238E27FC236}">
                <a16:creationId xmlns:a16="http://schemas.microsoft.com/office/drawing/2014/main" id="{4B5E6AEC-16DE-44B7-BE00-B38EE4D5F7DD}"/>
              </a:ext>
            </a:extLst>
          </p:cNvPr>
          <p:cNvGrpSpPr/>
          <p:nvPr/>
        </p:nvGrpSpPr>
        <p:grpSpPr>
          <a:xfrm rot="16200000" flipH="1">
            <a:off x="2050763" y="1293368"/>
            <a:ext cx="3524157" cy="3609848"/>
            <a:chOff x="517637" y="1638697"/>
            <a:chExt cx="4320000" cy="4320000"/>
          </a:xfrm>
        </p:grpSpPr>
        <p:sp>
          <p:nvSpPr>
            <p:cNvPr id="32" name="Block Arc 31">
              <a:extLst>
                <a:ext uri="{FF2B5EF4-FFF2-40B4-BE49-F238E27FC236}">
                  <a16:creationId xmlns:a16="http://schemas.microsoft.com/office/drawing/2014/main" id="{C565246C-3D64-4233-A121-5EBEF9D48B2C}"/>
                </a:ext>
              </a:extLst>
            </p:cNvPr>
            <p:cNvSpPr/>
            <p:nvPr/>
          </p:nvSpPr>
          <p:spPr>
            <a:xfrm rot="16200000">
              <a:off x="517637" y="1638697"/>
              <a:ext cx="4320000" cy="4320000"/>
            </a:xfrm>
            <a:prstGeom prst="blockArc">
              <a:avLst>
                <a:gd name="adj1" fmla="val 12061455"/>
                <a:gd name="adj2" fmla="val 21582676"/>
                <a:gd name="adj3" fmla="val 664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6698" tIns="28349" rIns="56698" bIns="28349" numCol="1" spcCol="0" rtlCol="0" fromWordArt="0" anchor="ctr" anchorCtr="0" forceAA="0" compatLnSpc="1">
              <a:prstTxWarp prst="textNoShape">
                <a:avLst/>
              </a:prstTxWarp>
              <a:noAutofit/>
            </a:bodyPr>
            <a:lstStyle/>
            <a:p>
              <a:pPr algn="ctr"/>
              <a:endParaRPr lang="ko-KR" altLang="en-US" sz="1674" dirty="0">
                <a:solidFill>
                  <a:schemeClr val="tx1"/>
                </a:solidFill>
              </a:endParaRPr>
            </a:p>
          </p:txBody>
        </p:sp>
        <p:sp>
          <p:nvSpPr>
            <p:cNvPr id="33" name="Block Arc 32">
              <a:extLst>
                <a:ext uri="{FF2B5EF4-FFF2-40B4-BE49-F238E27FC236}">
                  <a16:creationId xmlns:a16="http://schemas.microsoft.com/office/drawing/2014/main" id="{61C55412-1B9A-4350-A504-7FBAADE14E96}"/>
                </a:ext>
              </a:extLst>
            </p:cNvPr>
            <p:cNvSpPr/>
            <p:nvPr/>
          </p:nvSpPr>
          <p:spPr>
            <a:xfrm rot="16200000">
              <a:off x="877637" y="1998697"/>
              <a:ext cx="3600000" cy="3600000"/>
            </a:xfrm>
            <a:prstGeom prst="blockArc">
              <a:avLst>
                <a:gd name="adj1" fmla="val 14170005"/>
                <a:gd name="adj2" fmla="val 21560482"/>
                <a:gd name="adj3" fmla="val 82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6698" tIns="28349" rIns="56698" bIns="28349" numCol="1" spcCol="0" rtlCol="0" fromWordArt="0" anchor="ctr" anchorCtr="0" forceAA="0" compatLnSpc="1">
              <a:prstTxWarp prst="textNoShape">
                <a:avLst/>
              </a:prstTxWarp>
              <a:noAutofit/>
            </a:bodyPr>
            <a:lstStyle/>
            <a:p>
              <a:pPr algn="ctr"/>
              <a:endParaRPr lang="ko-KR" altLang="en-US" sz="1674" dirty="0">
                <a:solidFill>
                  <a:schemeClr val="tx1"/>
                </a:solidFill>
              </a:endParaRPr>
            </a:p>
          </p:txBody>
        </p:sp>
        <p:sp>
          <p:nvSpPr>
            <p:cNvPr id="34" name="Block Arc 33">
              <a:extLst>
                <a:ext uri="{FF2B5EF4-FFF2-40B4-BE49-F238E27FC236}">
                  <a16:creationId xmlns:a16="http://schemas.microsoft.com/office/drawing/2014/main" id="{0DD12DEB-B70E-4687-84E2-8C34BD8238F8}"/>
                </a:ext>
              </a:extLst>
            </p:cNvPr>
            <p:cNvSpPr/>
            <p:nvPr/>
          </p:nvSpPr>
          <p:spPr>
            <a:xfrm rot="16200000">
              <a:off x="1237636" y="2358697"/>
              <a:ext cx="2880000" cy="2880000"/>
            </a:xfrm>
            <a:prstGeom prst="blockArc">
              <a:avLst>
                <a:gd name="adj1" fmla="val 16206623"/>
                <a:gd name="adj2" fmla="val 21541480"/>
                <a:gd name="adj3" fmla="val 1024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6698" tIns="28349" rIns="56698" bIns="28349" numCol="1" spcCol="0" rtlCol="0" fromWordArt="0" anchor="ctr" anchorCtr="0" forceAA="0" compatLnSpc="1">
              <a:prstTxWarp prst="textNoShape">
                <a:avLst/>
              </a:prstTxWarp>
              <a:noAutofit/>
            </a:bodyPr>
            <a:lstStyle/>
            <a:p>
              <a:pPr algn="ctr"/>
              <a:endParaRPr lang="ko-KR" altLang="en-US" sz="1674" dirty="0">
                <a:solidFill>
                  <a:schemeClr val="tx1"/>
                </a:solidFill>
              </a:endParaRPr>
            </a:p>
          </p:txBody>
        </p:sp>
        <p:sp>
          <p:nvSpPr>
            <p:cNvPr id="35" name="Block Arc 34">
              <a:extLst>
                <a:ext uri="{FF2B5EF4-FFF2-40B4-BE49-F238E27FC236}">
                  <a16:creationId xmlns:a16="http://schemas.microsoft.com/office/drawing/2014/main" id="{550654F8-BCA6-4AF9-B14B-027A3D8D104E}"/>
                </a:ext>
              </a:extLst>
            </p:cNvPr>
            <p:cNvSpPr/>
            <p:nvPr/>
          </p:nvSpPr>
          <p:spPr>
            <a:xfrm rot="16200000">
              <a:off x="1597637" y="2718697"/>
              <a:ext cx="2160000" cy="2160000"/>
            </a:xfrm>
            <a:prstGeom prst="blockArc">
              <a:avLst>
                <a:gd name="adj1" fmla="val 16303816"/>
                <a:gd name="adj2" fmla="val 21536610"/>
                <a:gd name="adj3" fmla="val 1329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6698" tIns="28349" rIns="56698" bIns="28349" numCol="1" spcCol="0" rtlCol="0" fromWordArt="0" anchor="ctr" anchorCtr="0" forceAA="0" compatLnSpc="1">
              <a:prstTxWarp prst="textNoShape">
                <a:avLst/>
              </a:prstTxWarp>
              <a:noAutofit/>
            </a:bodyPr>
            <a:lstStyle/>
            <a:p>
              <a:pPr algn="ctr"/>
              <a:endParaRPr lang="ko-KR" altLang="en-US" sz="1674" dirty="0">
                <a:solidFill>
                  <a:schemeClr val="accent2"/>
                </a:solidFill>
              </a:endParaRPr>
            </a:p>
          </p:txBody>
        </p:sp>
      </p:grpSp>
      <p:sp>
        <p:nvSpPr>
          <p:cNvPr id="36" name="Donut 31">
            <a:extLst>
              <a:ext uri="{FF2B5EF4-FFF2-40B4-BE49-F238E27FC236}">
                <a16:creationId xmlns:a16="http://schemas.microsoft.com/office/drawing/2014/main" id="{76863045-DA1C-4AA0-887F-B54579FEF1D6}"/>
              </a:ext>
            </a:extLst>
          </p:cNvPr>
          <p:cNvSpPr/>
          <p:nvPr/>
        </p:nvSpPr>
        <p:spPr>
          <a:xfrm>
            <a:off x="3529353" y="2705205"/>
            <a:ext cx="566976" cy="566976"/>
          </a:xfrm>
          <a:prstGeom prst="donut">
            <a:avLst>
              <a:gd name="adj" fmla="val 833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74" dirty="0">
              <a:solidFill>
                <a:schemeClr val="tx1"/>
              </a:solidFill>
            </a:endParaRPr>
          </a:p>
        </p:txBody>
      </p:sp>
      <p:sp>
        <p:nvSpPr>
          <p:cNvPr id="37" name="Donut 32">
            <a:extLst>
              <a:ext uri="{FF2B5EF4-FFF2-40B4-BE49-F238E27FC236}">
                <a16:creationId xmlns:a16="http://schemas.microsoft.com/office/drawing/2014/main" id="{1D2F451F-FBA3-471F-BBBA-5E3574225500}"/>
              </a:ext>
            </a:extLst>
          </p:cNvPr>
          <p:cNvSpPr/>
          <p:nvPr/>
        </p:nvSpPr>
        <p:spPr>
          <a:xfrm>
            <a:off x="3636846" y="2812698"/>
            <a:ext cx="351991" cy="351991"/>
          </a:xfrm>
          <a:prstGeom prst="donut">
            <a:avLst>
              <a:gd name="adj" fmla="val 1354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74" dirty="0">
              <a:solidFill>
                <a:schemeClr val="tx1"/>
              </a:solidFill>
            </a:endParaRPr>
          </a:p>
        </p:txBody>
      </p:sp>
      <p:sp>
        <p:nvSpPr>
          <p:cNvPr id="38" name="TextBox 37">
            <a:extLst>
              <a:ext uri="{FF2B5EF4-FFF2-40B4-BE49-F238E27FC236}">
                <a16:creationId xmlns:a16="http://schemas.microsoft.com/office/drawing/2014/main" id="{0C794EE1-963E-4486-A388-0B3B6DA4B6BA}"/>
              </a:ext>
            </a:extLst>
          </p:cNvPr>
          <p:cNvSpPr txBox="1"/>
          <p:nvPr/>
        </p:nvSpPr>
        <p:spPr>
          <a:xfrm>
            <a:off x="1859071" y="3101555"/>
            <a:ext cx="436934" cy="206851"/>
          </a:xfrm>
          <a:prstGeom prst="rect">
            <a:avLst/>
          </a:prstGeom>
          <a:noFill/>
        </p:spPr>
        <p:txBody>
          <a:bodyPr wrap="square" rtlCol="0" anchor="ctr">
            <a:spAutoFit/>
          </a:bodyPr>
          <a:lstStyle/>
          <a:p>
            <a:pPr algn="ctr"/>
            <a:r>
              <a:rPr lang="en-US" altLang="ko-KR" sz="744" b="1" dirty="0">
                <a:solidFill>
                  <a:schemeClr val="tx1">
                    <a:lumMod val="75000"/>
                    <a:lumOff val="25000"/>
                  </a:schemeClr>
                </a:solidFill>
                <a:cs typeface="Arial" pitchFamily="34" charset="0"/>
              </a:rPr>
              <a:t>01</a:t>
            </a:r>
            <a:endParaRPr lang="ko-KR" altLang="en-US" sz="744" b="1" dirty="0">
              <a:solidFill>
                <a:schemeClr val="tx1">
                  <a:lumMod val="75000"/>
                  <a:lumOff val="25000"/>
                </a:schemeClr>
              </a:solidFill>
              <a:cs typeface="Arial" pitchFamily="34" charset="0"/>
            </a:endParaRPr>
          </a:p>
        </p:txBody>
      </p:sp>
      <p:sp>
        <p:nvSpPr>
          <p:cNvPr id="39" name="TextBox 38">
            <a:extLst>
              <a:ext uri="{FF2B5EF4-FFF2-40B4-BE49-F238E27FC236}">
                <a16:creationId xmlns:a16="http://schemas.microsoft.com/office/drawing/2014/main" id="{73E9243D-7A91-4C32-BF43-4F91275D7550}"/>
              </a:ext>
            </a:extLst>
          </p:cNvPr>
          <p:cNvSpPr txBox="1"/>
          <p:nvPr/>
        </p:nvSpPr>
        <p:spPr>
          <a:xfrm>
            <a:off x="2506738" y="3101555"/>
            <a:ext cx="436934" cy="206851"/>
          </a:xfrm>
          <a:prstGeom prst="rect">
            <a:avLst/>
          </a:prstGeom>
          <a:noFill/>
        </p:spPr>
        <p:txBody>
          <a:bodyPr wrap="square" rtlCol="0" anchor="ctr">
            <a:spAutoFit/>
          </a:bodyPr>
          <a:lstStyle/>
          <a:p>
            <a:pPr algn="ctr"/>
            <a:r>
              <a:rPr lang="en-US" altLang="ko-KR" sz="744" b="1" dirty="0">
                <a:solidFill>
                  <a:schemeClr val="tx1">
                    <a:lumMod val="75000"/>
                    <a:lumOff val="25000"/>
                  </a:schemeClr>
                </a:solidFill>
                <a:cs typeface="Arial" pitchFamily="34" charset="0"/>
              </a:rPr>
              <a:t>03</a:t>
            </a:r>
            <a:endParaRPr lang="ko-KR" altLang="en-US" sz="744" b="1" dirty="0">
              <a:solidFill>
                <a:schemeClr val="tx1">
                  <a:lumMod val="75000"/>
                  <a:lumOff val="25000"/>
                </a:schemeClr>
              </a:solidFill>
              <a:cs typeface="Arial" pitchFamily="34" charset="0"/>
            </a:endParaRPr>
          </a:p>
        </p:txBody>
      </p:sp>
      <p:sp>
        <p:nvSpPr>
          <p:cNvPr id="40" name="TextBox 39">
            <a:extLst>
              <a:ext uri="{FF2B5EF4-FFF2-40B4-BE49-F238E27FC236}">
                <a16:creationId xmlns:a16="http://schemas.microsoft.com/office/drawing/2014/main" id="{7B96D790-6972-4E60-B1CC-D3FAF210B4D1}"/>
              </a:ext>
            </a:extLst>
          </p:cNvPr>
          <p:cNvSpPr txBox="1"/>
          <p:nvPr/>
        </p:nvSpPr>
        <p:spPr>
          <a:xfrm>
            <a:off x="2182904" y="3101555"/>
            <a:ext cx="436934" cy="206851"/>
          </a:xfrm>
          <a:prstGeom prst="rect">
            <a:avLst/>
          </a:prstGeom>
          <a:noFill/>
        </p:spPr>
        <p:txBody>
          <a:bodyPr wrap="square" rtlCol="0" anchor="ctr">
            <a:spAutoFit/>
          </a:bodyPr>
          <a:lstStyle/>
          <a:p>
            <a:pPr algn="ctr"/>
            <a:r>
              <a:rPr lang="en-US" altLang="ko-KR" sz="744" b="1" dirty="0">
                <a:solidFill>
                  <a:schemeClr val="tx1">
                    <a:lumMod val="75000"/>
                    <a:lumOff val="25000"/>
                  </a:schemeClr>
                </a:solidFill>
                <a:cs typeface="Arial" pitchFamily="34" charset="0"/>
              </a:rPr>
              <a:t>02</a:t>
            </a:r>
            <a:endParaRPr lang="ko-KR" altLang="en-US" sz="744" b="1" dirty="0">
              <a:solidFill>
                <a:schemeClr val="tx1">
                  <a:lumMod val="75000"/>
                  <a:lumOff val="25000"/>
                </a:schemeClr>
              </a:solidFill>
              <a:cs typeface="Arial" pitchFamily="34" charset="0"/>
            </a:endParaRPr>
          </a:p>
        </p:txBody>
      </p:sp>
      <p:sp>
        <p:nvSpPr>
          <p:cNvPr id="41" name="TextBox 40">
            <a:extLst>
              <a:ext uri="{FF2B5EF4-FFF2-40B4-BE49-F238E27FC236}">
                <a16:creationId xmlns:a16="http://schemas.microsoft.com/office/drawing/2014/main" id="{B43684BD-D36C-436A-B843-3513CDE85692}"/>
              </a:ext>
            </a:extLst>
          </p:cNvPr>
          <p:cNvSpPr txBox="1"/>
          <p:nvPr/>
        </p:nvSpPr>
        <p:spPr>
          <a:xfrm>
            <a:off x="2830571" y="3101555"/>
            <a:ext cx="436934" cy="206851"/>
          </a:xfrm>
          <a:prstGeom prst="rect">
            <a:avLst/>
          </a:prstGeom>
          <a:noFill/>
        </p:spPr>
        <p:txBody>
          <a:bodyPr wrap="square" rtlCol="0" anchor="ctr">
            <a:spAutoFit/>
          </a:bodyPr>
          <a:lstStyle/>
          <a:p>
            <a:pPr algn="ctr"/>
            <a:r>
              <a:rPr lang="en-US" altLang="ko-KR" sz="744" b="1" dirty="0">
                <a:solidFill>
                  <a:schemeClr val="tx1">
                    <a:lumMod val="75000"/>
                    <a:lumOff val="25000"/>
                  </a:schemeClr>
                </a:solidFill>
                <a:cs typeface="Arial" pitchFamily="34" charset="0"/>
              </a:rPr>
              <a:t>04</a:t>
            </a:r>
            <a:endParaRPr lang="ko-KR" altLang="en-US" sz="744" b="1" dirty="0">
              <a:solidFill>
                <a:schemeClr val="tx1">
                  <a:lumMod val="75000"/>
                  <a:lumOff val="25000"/>
                </a:schemeClr>
              </a:solidFill>
              <a:cs typeface="Arial" pitchFamily="34" charset="0"/>
            </a:endParaRPr>
          </a:p>
        </p:txBody>
      </p:sp>
      <p:grpSp>
        <p:nvGrpSpPr>
          <p:cNvPr id="42" name="Group 41">
            <a:extLst>
              <a:ext uri="{FF2B5EF4-FFF2-40B4-BE49-F238E27FC236}">
                <a16:creationId xmlns:a16="http://schemas.microsoft.com/office/drawing/2014/main" id="{474148BA-AEC2-42BB-9418-C0F3AC792B5F}"/>
              </a:ext>
            </a:extLst>
          </p:cNvPr>
          <p:cNvGrpSpPr/>
          <p:nvPr/>
        </p:nvGrpSpPr>
        <p:grpSpPr>
          <a:xfrm>
            <a:off x="202754" y="1097340"/>
            <a:ext cx="1728697" cy="591781"/>
            <a:chOff x="273768" y="1410728"/>
            <a:chExt cx="2787986" cy="954406"/>
          </a:xfrm>
        </p:grpSpPr>
        <p:sp>
          <p:nvSpPr>
            <p:cNvPr id="43" name="TextBox 42">
              <a:extLst>
                <a:ext uri="{FF2B5EF4-FFF2-40B4-BE49-F238E27FC236}">
                  <a16:creationId xmlns:a16="http://schemas.microsoft.com/office/drawing/2014/main" id="{B17FCA59-004B-47AF-B154-02D588378876}"/>
                </a:ext>
              </a:extLst>
            </p:cNvPr>
            <p:cNvSpPr txBox="1"/>
            <p:nvPr/>
          </p:nvSpPr>
          <p:spPr>
            <a:xfrm>
              <a:off x="927256" y="1410728"/>
              <a:ext cx="2134498" cy="425846"/>
            </a:xfrm>
            <a:prstGeom prst="rect">
              <a:avLst/>
            </a:prstGeom>
            <a:noFill/>
          </p:spPr>
          <p:txBody>
            <a:bodyPr wrap="square" rtlCol="0" anchor="ctr">
              <a:spAutoFit/>
            </a:bodyPr>
            <a:lstStyle/>
            <a:p>
              <a:r>
                <a:rPr lang="en-US" altLang="ko-KR" sz="1116" b="1" dirty="0" err="1">
                  <a:solidFill>
                    <a:schemeClr val="accent2"/>
                  </a:solidFill>
                  <a:cs typeface="Arial" pitchFamily="34" charset="0"/>
                </a:rPr>
                <a:t>Kementerian</a:t>
              </a:r>
              <a:endParaRPr lang="ko-KR" altLang="en-US" sz="1116" b="1" dirty="0">
                <a:solidFill>
                  <a:schemeClr val="accent2"/>
                </a:solidFill>
                <a:cs typeface="Arial" pitchFamily="34" charset="0"/>
              </a:endParaRPr>
            </a:p>
          </p:txBody>
        </p:sp>
        <p:sp>
          <p:nvSpPr>
            <p:cNvPr id="44" name="TextBox 43">
              <a:extLst>
                <a:ext uri="{FF2B5EF4-FFF2-40B4-BE49-F238E27FC236}">
                  <a16:creationId xmlns:a16="http://schemas.microsoft.com/office/drawing/2014/main" id="{BD662370-CA71-46B9-A608-8F282FA7277D}"/>
                </a:ext>
              </a:extLst>
            </p:cNvPr>
            <p:cNvSpPr txBox="1"/>
            <p:nvPr/>
          </p:nvSpPr>
          <p:spPr>
            <a:xfrm>
              <a:off x="273768" y="1719849"/>
              <a:ext cx="765297" cy="645285"/>
            </a:xfrm>
            <a:prstGeom prst="rect">
              <a:avLst/>
            </a:prstGeom>
            <a:noFill/>
          </p:spPr>
          <p:txBody>
            <a:bodyPr wrap="square" rtlCol="0">
              <a:spAutoFit/>
            </a:bodyPr>
            <a:lstStyle/>
            <a:p>
              <a:pPr algn="ctr"/>
              <a:r>
                <a:rPr lang="en-US" altLang="ko-KR" sz="2000" b="1" dirty="0">
                  <a:solidFill>
                    <a:schemeClr val="accent2"/>
                  </a:solidFill>
                  <a:cs typeface="Arial" pitchFamily="34" charset="0"/>
                </a:rPr>
                <a:t>01</a:t>
              </a:r>
              <a:endParaRPr lang="ko-KR" altLang="en-US" sz="2000" b="1" dirty="0">
                <a:solidFill>
                  <a:schemeClr val="accent2"/>
                </a:solidFill>
                <a:cs typeface="Arial" pitchFamily="34" charset="0"/>
              </a:endParaRPr>
            </a:p>
          </p:txBody>
        </p:sp>
      </p:grpSp>
      <p:grpSp>
        <p:nvGrpSpPr>
          <p:cNvPr id="45" name="Group 44">
            <a:extLst>
              <a:ext uri="{FF2B5EF4-FFF2-40B4-BE49-F238E27FC236}">
                <a16:creationId xmlns:a16="http://schemas.microsoft.com/office/drawing/2014/main" id="{B89EC6DB-8D76-4705-8E9B-79E082C6BF94}"/>
              </a:ext>
            </a:extLst>
          </p:cNvPr>
          <p:cNvGrpSpPr/>
          <p:nvPr/>
        </p:nvGrpSpPr>
        <p:grpSpPr>
          <a:xfrm>
            <a:off x="5490171" y="1097340"/>
            <a:ext cx="1580980" cy="513530"/>
            <a:chOff x="3430223" y="4986371"/>
            <a:chExt cx="2549753" cy="828205"/>
          </a:xfrm>
        </p:grpSpPr>
        <p:sp>
          <p:nvSpPr>
            <p:cNvPr id="46" name="TextBox 45">
              <a:extLst>
                <a:ext uri="{FF2B5EF4-FFF2-40B4-BE49-F238E27FC236}">
                  <a16:creationId xmlns:a16="http://schemas.microsoft.com/office/drawing/2014/main" id="{583EC7D6-083C-412A-AD66-2F76A69175D8}"/>
                </a:ext>
              </a:extLst>
            </p:cNvPr>
            <p:cNvSpPr txBox="1"/>
            <p:nvPr/>
          </p:nvSpPr>
          <p:spPr>
            <a:xfrm>
              <a:off x="4092853" y="4986371"/>
              <a:ext cx="1887123" cy="425847"/>
            </a:xfrm>
            <a:prstGeom prst="rect">
              <a:avLst/>
            </a:prstGeom>
            <a:noFill/>
          </p:spPr>
          <p:txBody>
            <a:bodyPr wrap="square" rtlCol="0" anchor="ctr">
              <a:spAutoFit/>
            </a:bodyPr>
            <a:lstStyle/>
            <a:p>
              <a:pPr defTabSz="756007"/>
              <a:r>
                <a:rPr lang="en-US" sz="1116" b="1" dirty="0">
                  <a:solidFill>
                    <a:schemeClr val="accent1"/>
                  </a:solidFill>
                  <a:cs typeface="Arial" pitchFamily="34" charset="0"/>
                </a:rPr>
                <a:t>Unit </a:t>
              </a:r>
              <a:r>
                <a:rPr lang="en-US" sz="1116" b="1" dirty="0" err="1">
                  <a:solidFill>
                    <a:schemeClr val="accent1"/>
                  </a:solidFill>
                  <a:cs typeface="Arial" pitchFamily="34" charset="0"/>
                </a:rPr>
                <a:t>Eselon</a:t>
              </a:r>
              <a:r>
                <a:rPr lang="en-US" sz="1116" b="1" dirty="0">
                  <a:solidFill>
                    <a:schemeClr val="accent1"/>
                  </a:solidFill>
                  <a:cs typeface="Arial" pitchFamily="34" charset="0"/>
                </a:rPr>
                <a:t> I</a:t>
              </a:r>
            </a:p>
          </p:txBody>
        </p:sp>
        <p:sp>
          <p:nvSpPr>
            <p:cNvPr id="47" name="TextBox 46">
              <a:extLst>
                <a:ext uri="{FF2B5EF4-FFF2-40B4-BE49-F238E27FC236}">
                  <a16:creationId xmlns:a16="http://schemas.microsoft.com/office/drawing/2014/main" id="{1D96B05F-0CBF-43CC-B012-F0C87469A01A}"/>
                </a:ext>
              </a:extLst>
            </p:cNvPr>
            <p:cNvSpPr txBox="1"/>
            <p:nvPr/>
          </p:nvSpPr>
          <p:spPr>
            <a:xfrm>
              <a:off x="3430223" y="5169291"/>
              <a:ext cx="765295" cy="645285"/>
            </a:xfrm>
            <a:prstGeom prst="rect">
              <a:avLst/>
            </a:prstGeom>
            <a:noFill/>
          </p:spPr>
          <p:txBody>
            <a:bodyPr wrap="square" rtlCol="0">
              <a:spAutoFit/>
            </a:bodyPr>
            <a:lstStyle/>
            <a:p>
              <a:pPr algn="ctr"/>
              <a:r>
                <a:rPr lang="en-US" altLang="ko-KR" sz="2000" b="1" dirty="0">
                  <a:solidFill>
                    <a:schemeClr val="accent1"/>
                  </a:solidFill>
                  <a:cs typeface="Arial" pitchFamily="34" charset="0"/>
                </a:rPr>
                <a:t>02</a:t>
              </a:r>
            </a:p>
          </p:txBody>
        </p:sp>
      </p:grpSp>
      <p:grpSp>
        <p:nvGrpSpPr>
          <p:cNvPr id="48" name="Group 47">
            <a:extLst>
              <a:ext uri="{FF2B5EF4-FFF2-40B4-BE49-F238E27FC236}">
                <a16:creationId xmlns:a16="http://schemas.microsoft.com/office/drawing/2014/main" id="{AEDA4808-67CC-4890-9A98-4EE05EB508EA}"/>
              </a:ext>
            </a:extLst>
          </p:cNvPr>
          <p:cNvGrpSpPr/>
          <p:nvPr/>
        </p:nvGrpSpPr>
        <p:grpSpPr>
          <a:xfrm>
            <a:off x="2737153" y="3460497"/>
            <a:ext cx="2528047" cy="400110"/>
            <a:chOff x="6085545" y="5101678"/>
            <a:chExt cx="4077152" cy="645283"/>
          </a:xfrm>
        </p:grpSpPr>
        <p:sp>
          <p:nvSpPr>
            <p:cNvPr id="49" name="TextBox 48">
              <a:extLst>
                <a:ext uri="{FF2B5EF4-FFF2-40B4-BE49-F238E27FC236}">
                  <a16:creationId xmlns:a16="http://schemas.microsoft.com/office/drawing/2014/main" id="{CC62B312-9B62-4C03-9722-DCBFE608728E}"/>
                </a:ext>
              </a:extLst>
            </p:cNvPr>
            <p:cNvSpPr txBox="1"/>
            <p:nvPr/>
          </p:nvSpPr>
          <p:spPr>
            <a:xfrm>
              <a:off x="6721174" y="5246996"/>
              <a:ext cx="3441523" cy="425846"/>
            </a:xfrm>
            <a:prstGeom prst="rect">
              <a:avLst/>
            </a:prstGeom>
            <a:noFill/>
          </p:spPr>
          <p:txBody>
            <a:bodyPr wrap="square" rtlCol="0" anchor="ctr">
              <a:spAutoFit/>
            </a:bodyPr>
            <a:lstStyle/>
            <a:p>
              <a:pPr defTabSz="756007"/>
              <a:r>
                <a:rPr lang="en-US" sz="1116" b="1" dirty="0">
                  <a:solidFill>
                    <a:schemeClr val="accent4"/>
                  </a:solidFill>
                  <a:cs typeface="Arial" pitchFamily="34" charset="0"/>
                </a:rPr>
                <a:t>Unit </a:t>
              </a:r>
              <a:r>
                <a:rPr lang="en-US" sz="1116" b="1" dirty="0" err="1">
                  <a:solidFill>
                    <a:schemeClr val="accent4"/>
                  </a:solidFill>
                  <a:cs typeface="Arial" pitchFamily="34" charset="0"/>
                </a:rPr>
                <a:t>Eselon</a:t>
              </a:r>
              <a:r>
                <a:rPr lang="en-US" sz="1116" b="1" dirty="0">
                  <a:solidFill>
                    <a:schemeClr val="accent4"/>
                  </a:solidFill>
                  <a:cs typeface="Arial" pitchFamily="34" charset="0"/>
                </a:rPr>
                <a:t> II, III, </a:t>
              </a:r>
              <a:r>
                <a:rPr lang="en-US" sz="1116" b="1" dirty="0" err="1">
                  <a:solidFill>
                    <a:schemeClr val="accent4"/>
                  </a:solidFill>
                  <a:cs typeface="Arial" pitchFamily="34" charset="0"/>
                </a:rPr>
                <a:t>dan</a:t>
              </a:r>
              <a:r>
                <a:rPr lang="en-US" sz="1116" b="1" dirty="0">
                  <a:solidFill>
                    <a:schemeClr val="accent4"/>
                  </a:solidFill>
                  <a:cs typeface="Arial" pitchFamily="34" charset="0"/>
                </a:rPr>
                <a:t> IV, UPT </a:t>
              </a:r>
            </a:p>
          </p:txBody>
        </p:sp>
        <p:sp>
          <p:nvSpPr>
            <p:cNvPr id="50" name="TextBox 49">
              <a:extLst>
                <a:ext uri="{FF2B5EF4-FFF2-40B4-BE49-F238E27FC236}">
                  <a16:creationId xmlns:a16="http://schemas.microsoft.com/office/drawing/2014/main" id="{113D252E-F2AA-4AB8-BC46-AE67E2FDD5EF}"/>
                </a:ext>
              </a:extLst>
            </p:cNvPr>
            <p:cNvSpPr txBox="1"/>
            <p:nvPr/>
          </p:nvSpPr>
          <p:spPr>
            <a:xfrm>
              <a:off x="6085545" y="5101678"/>
              <a:ext cx="765295" cy="645283"/>
            </a:xfrm>
            <a:prstGeom prst="rect">
              <a:avLst/>
            </a:prstGeom>
            <a:noFill/>
          </p:spPr>
          <p:txBody>
            <a:bodyPr wrap="square" rtlCol="0">
              <a:spAutoFit/>
            </a:bodyPr>
            <a:lstStyle/>
            <a:p>
              <a:pPr algn="ctr"/>
              <a:r>
                <a:rPr lang="en-US" altLang="ko-KR" sz="2000" b="1" dirty="0">
                  <a:solidFill>
                    <a:schemeClr val="accent4"/>
                  </a:solidFill>
                  <a:cs typeface="Arial" pitchFamily="34" charset="0"/>
                </a:rPr>
                <a:t>03</a:t>
              </a:r>
              <a:endParaRPr lang="ko-KR" altLang="en-US" sz="2000" b="1" dirty="0">
                <a:solidFill>
                  <a:schemeClr val="accent4"/>
                </a:solidFill>
                <a:cs typeface="Arial" pitchFamily="34" charset="0"/>
              </a:endParaRPr>
            </a:p>
          </p:txBody>
        </p:sp>
      </p:grpSp>
      <p:grpSp>
        <p:nvGrpSpPr>
          <p:cNvPr id="51" name="Group 50">
            <a:extLst>
              <a:ext uri="{FF2B5EF4-FFF2-40B4-BE49-F238E27FC236}">
                <a16:creationId xmlns:a16="http://schemas.microsoft.com/office/drawing/2014/main" id="{6F0B4EC2-7887-4E63-A99B-64F7A9BC9ACE}"/>
              </a:ext>
            </a:extLst>
          </p:cNvPr>
          <p:cNvGrpSpPr/>
          <p:nvPr/>
        </p:nvGrpSpPr>
        <p:grpSpPr>
          <a:xfrm>
            <a:off x="2748312" y="3946666"/>
            <a:ext cx="2244756" cy="400110"/>
            <a:chOff x="8738205" y="5101678"/>
            <a:chExt cx="3620270" cy="645284"/>
          </a:xfrm>
        </p:grpSpPr>
        <p:sp>
          <p:nvSpPr>
            <p:cNvPr id="52" name="TextBox 51">
              <a:extLst>
                <a:ext uri="{FF2B5EF4-FFF2-40B4-BE49-F238E27FC236}">
                  <a16:creationId xmlns:a16="http://schemas.microsoft.com/office/drawing/2014/main" id="{47187708-A2FD-4703-88E9-2DEDD901EFD1}"/>
                </a:ext>
              </a:extLst>
            </p:cNvPr>
            <p:cNvSpPr txBox="1"/>
            <p:nvPr/>
          </p:nvSpPr>
          <p:spPr>
            <a:xfrm>
              <a:off x="9391945" y="5238858"/>
              <a:ext cx="2966530" cy="425846"/>
            </a:xfrm>
            <a:prstGeom prst="rect">
              <a:avLst/>
            </a:prstGeom>
            <a:noFill/>
          </p:spPr>
          <p:txBody>
            <a:bodyPr wrap="square" rtlCol="0" anchor="ctr">
              <a:spAutoFit/>
            </a:bodyPr>
            <a:lstStyle/>
            <a:p>
              <a:pPr defTabSz="756007"/>
              <a:r>
                <a:rPr lang="en-US" sz="1116" b="1" dirty="0" err="1">
                  <a:solidFill>
                    <a:schemeClr val="accent3"/>
                  </a:solidFill>
                  <a:cs typeface="Arial" pitchFamily="34" charset="0"/>
                </a:rPr>
                <a:t>Fungsional</a:t>
              </a:r>
              <a:r>
                <a:rPr lang="en-US" sz="1116" b="1" dirty="0">
                  <a:solidFill>
                    <a:schemeClr val="accent3"/>
                  </a:solidFill>
                  <a:cs typeface="Arial" pitchFamily="34" charset="0"/>
                </a:rPr>
                <a:t>/ </a:t>
              </a:r>
              <a:r>
                <a:rPr lang="en-US" sz="1116" b="1" dirty="0" err="1">
                  <a:solidFill>
                    <a:schemeClr val="accent3"/>
                  </a:solidFill>
                  <a:cs typeface="Arial" pitchFamily="34" charset="0"/>
                </a:rPr>
                <a:t>Pelaksana</a:t>
              </a:r>
              <a:endParaRPr lang="en-US" sz="1116" b="1" dirty="0">
                <a:solidFill>
                  <a:schemeClr val="accent3"/>
                </a:solidFill>
                <a:cs typeface="Arial" pitchFamily="34" charset="0"/>
              </a:endParaRPr>
            </a:p>
          </p:txBody>
        </p:sp>
        <p:sp>
          <p:nvSpPr>
            <p:cNvPr id="53" name="TextBox 52">
              <a:extLst>
                <a:ext uri="{FF2B5EF4-FFF2-40B4-BE49-F238E27FC236}">
                  <a16:creationId xmlns:a16="http://schemas.microsoft.com/office/drawing/2014/main" id="{DE84A660-7800-46FB-AA02-54F90487219C}"/>
                </a:ext>
              </a:extLst>
            </p:cNvPr>
            <p:cNvSpPr txBox="1"/>
            <p:nvPr/>
          </p:nvSpPr>
          <p:spPr>
            <a:xfrm>
              <a:off x="8738205" y="5101678"/>
              <a:ext cx="765295" cy="645284"/>
            </a:xfrm>
            <a:prstGeom prst="rect">
              <a:avLst/>
            </a:prstGeom>
            <a:noFill/>
          </p:spPr>
          <p:txBody>
            <a:bodyPr wrap="square" rtlCol="0">
              <a:spAutoFit/>
            </a:bodyPr>
            <a:lstStyle/>
            <a:p>
              <a:pPr algn="ctr"/>
              <a:r>
                <a:rPr lang="en-US" altLang="ko-KR" sz="2000" b="1" dirty="0">
                  <a:solidFill>
                    <a:schemeClr val="accent3"/>
                  </a:solidFill>
                  <a:cs typeface="Arial" pitchFamily="34" charset="0"/>
                </a:rPr>
                <a:t>04</a:t>
              </a:r>
              <a:endParaRPr lang="ko-KR" altLang="en-US" sz="2000" b="1" dirty="0">
                <a:solidFill>
                  <a:schemeClr val="accent3"/>
                </a:solidFill>
                <a:cs typeface="Arial" pitchFamily="34" charset="0"/>
              </a:endParaRPr>
            </a:p>
          </p:txBody>
        </p:sp>
      </p:grpSp>
      <p:sp>
        <p:nvSpPr>
          <p:cNvPr id="54" name="TextBox 53">
            <a:extLst>
              <a:ext uri="{FF2B5EF4-FFF2-40B4-BE49-F238E27FC236}">
                <a16:creationId xmlns:a16="http://schemas.microsoft.com/office/drawing/2014/main" id="{0E3543E3-2FC4-4771-BCCE-0E77DBF0B783}"/>
              </a:ext>
            </a:extLst>
          </p:cNvPr>
          <p:cNvSpPr txBox="1"/>
          <p:nvPr/>
        </p:nvSpPr>
        <p:spPr>
          <a:xfrm>
            <a:off x="5021404" y="2516031"/>
            <a:ext cx="907475" cy="264047"/>
          </a:xfrm>
          <a:prstGeom prst="rect">
            <a:avLst/>
          </a:prstGeom>
          <a:noFill/>
        </p:spPr>
        <p:txBody>
          <a:bodyPr wrap="square" rtlCol="0">
            <a:spAutoFit/>
          </a:bodyPr>
          <a:lstStyle/>
          <a:p>
            <a:pPr algn="ctr"/>
            <a:r>
              <a:rPr lang="en-US" altLang="ko-KR" sz="1116" b="1" dirty="0">
                <a:solidFill>
                  <a:schemeClr val="tx1">
                    <a:lumMod val="75000"/>
                    <a:lumOff val="25000"/>
                  </a:schemeClr>
                </a:solidFill>
                <a:cs typeface="Arial" pitchFamily="34" charset="0"/>
              </a:rPr>
              <a:t>1 </a:t>
            </a:r>
            <a:r>
              <a:rPr lang="en-US" altLang="ko-KR" sz="1116" b="1" dirty="0" err="1">
                <a:solidFill>
                  <a:schemeClr val="tx1">
                    <a:lumMod val="75000"/>
                    <a:lumOff val="25000"/>
                  </a:schemeClr>
                </a:solidFill>
                <a:cs typeface="Arial" pitchFamily="34" charset="0"/>
              </a:rPr>
              <a:t>bulan</a:t>
            </a:r>
            <a:endParaRPr lang="ko-KR" altLang="en-US" sz="1116" b="1" dirty="0">
              <a:solidFill>
                <a:schemeClr val="tx1">
                  <a:lumMod val="75000"/>
                  <a:lumOff val="25000"/>
                </a:schemeClr>
              </a:solidFill>
              <a:cs typeface="Arial" pitchFamily="34" charset="0"/>
            </a:endParaRPr>
          </a:p>
        </p:txBody>
      </p:sp>
      <p:sp>
        <p:nvSpPr>
          <p:cNvPr id="55" name="TextBox 54">
            <a:extLst>
              <a:ext uri="{FF2B5EF4-FFF2-40B4-BE49-F238E27FC236}">
                <a16:creationId xmlns:a16="http://schemas.microsoft.com/office/drawing/2014/main" id="{45C73024-855C-498B-B017-7F04C4D94C32}"/>
              </a:ext>
            </a:extLst>
          </p:cNvPr>
          <p:cNvSpPr txBox="1"/>
          <p:nvPr/>
        </p:nvSpPr>
        <p:spPr>
          <a:xfrm>
            <a:off x="4460357" y="1923573"/>
            <a:ext cx="671332" cy="264047"/>
          </a:xfrm>
          <a:prstGeom prst="rect">
            <a:avLst/>
          </a:prstGeom>
          <a:noFill/>
        </p:spPr>
        <p:txBody>
          <a:bodyPr wrap="square" rtlCol="0">
            <a:spAutoFit/>
          </a:bodyPr>
          <a:lstStyle/>
          <a:p>
            <a:pPr algn="ctr"/>
            <a:r>
              <a:rPr lang="en-US" altLang="ko-KR" sz="1116" b="1" dirty="0">
                <a:solidFill>
                  <a:schemeClr val="tx1">
                    <a:lumMod val="75000"/>
                    <a:lumOff val="25000"/>
                  </a:schemeClr>
                </a:solidFill>
                <a:cs typeface="Arial" pitchFamily="34" charset="0"/>
              </a:rPr>
              <a:t>25 </a:t>
            </a:r>
            <a:r>
              <a:rPr lang="en-US" altLang="ko-KR" sz="1116" b="1" dirty="0" err="1">
                <a:solidFill>
                  <a:schemeClr val="tx1">
                    <a:lumMod val="75000"/>
                    <a:lumOff val="25000"/>
                  </a:schemeClr>
                </a:solidFill>
                <a:cs typeface="Arial" pitchFamily="34" charset="0"/>
              </a:rPr>
              <a:t>hari</a:t>
            </a:r>
            <a:endParaRPr lang="ko-KR" altLang="en-US" sz="1116" b="1" dirty="0">
              <a:solidFill>
                <a:schemeClr val="tx1">
                  <a:lumMod val="75000"/>
                  <a:lumOff val="25000"/>
                </a:schemeClr>
              </a:solidFill>
              <a:cs typeface="Arial" pitchFamily="34" charset="0"/>
            </a:endParaRPr>
          </a:p>
        </p:txBody>
      </p:sp>
      <p:sp>
        <p:nvSpPr>
          <p:cNvPr id="56" name="TextBox 55">
            <a:extLst>
              <a:ext uri="{FF2B5EF4-FFF2-40B4-BE49-F238E27FC236}">
                <a16:creationId xmlns:a16="http://schemas.microsoft.com/office/drawing/2014/main" id="{427B30DA-641D-4052-AAEF-EE58F646D22F}"/>
              </a:ext>
            </a:extLst>
          </p:cNvPr>
          <p:cNvSpPr txBox="1"/>
          <p:nvPr/>
        </p:nvSpPr>
        <p:spPr>
          <a:xfrm>
            <a:off x="3748848" y="1934503"/>
            <a:ext cx="657125" cy="264047"/>
          </a:xfrm>
          <a:prstGeom prst="rect">
            <a:avLst/>
          </a:prstGeom>
          <a:noFill/>
        </p:spPr>
        <p:txBody>
          <a:bodyPr wrap="square" rtlCol="0">
            <a:spAutoFit/>
          </a:bodyPr>
          <a:lstStyle/>
          <a:p>
            <a:pPr algn="ctr"/>
            <a:r>
              <a:rPr lang="en-US" altLang="ko-KR" sz="1116" b="1" dirty="0">
                <a:solidFill>
                  <a:schemeClr val="tx1">
                    <a:lumMod val="75000"/>
                    <a:lumOff val="25000"/>
                  </a:schemeClr>
                </a:solidFill>
                <a:cs typeface="Arial" pitchFamily="34" charset="0"/>
              </a:rPr>
              <a:t>20 </a:t>
            </a:r>
            <a:r>
              <a:rPr lang="en-US" altLang="ko-KR" sz="1116" b="1" dirty="0" err="1">
                <a:solidFill>
                  <a:schemeClr val="tx1">
                    <a:lumMod val="75000"/>
                    <a:lumOff val="25000"/>
                  </a:schemeClr>
                </a:solidFill>
                <a:cs typeface="Arial" pitchFamily="34" charset="0"/>
              </a:rPr>
              <a:t>hari</a:t>
            </a:r>
            <a:endParaRPr lang="ko-KR" altLang="en-US" sz="1116" b="1" dirty="0">
              <a:solidFill>
                <a:schemeClr val="tx1">
                  <a:lumMod val="75000"/>
                  <a:lumOff val="25000"/>
                </a:schemeClr>
              </a:solidFill>
              <a:cs typeface="Arial" pitchFamily="34" charset="0"/>
            </a:endParaRPr>
          </a:p>
        </p:txBody>
      </p:sp>
      <p:sp>
        <p:nvSpPr>
          <p:cNvPr id="57" name="TextBox 56">
            <a:extLst>
              <a:ext uri="{FF2B5EF4-FFF2-40B4-BE49-F238E27FC236}">
                <a16:creationId xmlns:a16="http://schemas.microsoft.com/office/drawing/2014/main" id="{941AF3C4-4BDF-4582-89AC-F53C5987CC10}"/>
              </a:ext>
            </a:extLst>
          </p:cNvPr>
          <p:cNvSpPr txBox="1"/>
          <p:nvPr/>
        </p:nvSpPr>
        <p:spPr>
          <a:xfrm>
            <a:off x="3768305" y="2187217"/>
            <a:ext cx="637668" cy="264047"/>
          </a:xfrm>
          <a:prstGeom prst="rect">
            <a:avLst/>
          </a:prstGeom>
          <a:noFill/>
        </p:spPr>
        <p:txBody>
          <a:bodyPr wrap="square" rtlCol="0">
            <a:spAutoFit/>
          </a:bodyPr>
          <a:lstStyle/>
          <a:p>
            <a:pPr algn="ctr"/>
            <a:r>
              <a:rPr lang="en-US" altLang="ko-KR" sz="1116" b="1" dirty="0">
                <a:solidFill>
                  <a:schemeClr val="tx1">
                    <a:lumMod val="75000"/>
                    <a:lumOff val="25000"/>
                  </a:schemeClr>
                </a:solidFill>
                <a:cs typeface="Arial" pitchFamily="34" charset="0"/>
              </a:rPr>
              <a:t>20 </a:t>
            </a:r>
            <a:r>
              <a:rPr lang="en-US" altLang="ko-KR" sz="1116" b="1" dirty="0" err="1">
                <a:solidFill>
                  <a:schemeClr val="tx1">
                    <a:lumMod val="75000"/>
                    <a:lumOff val="25000"/>
                  </a:schemeClr>
                </a:solidFill>
                <a:cs typeface="Arial" pitchFamily="34" charset="0"/>
              </a:rPr>
              <a:t>hari</a:t>
            </a:r>
            <a:endParaRPr lang="ko-KR" altLang="en-US" sz="1116" b="1" dirty="0">
              <a:solidFill>
                <a:schemeClr val="tx1">
                  <a:lumMod val="75000"/>
                  <a:lumOff val="25000"/>
                </a:schemeClr>
              </a:solidFill>
              <a:cs typeface="Arial" pitchFamily="34" charset="0"/>
            </a:endParaRPr>
          </a:p>
        </p:txBody>
      </p:sp>
      <p:sp>
        <p:nvSpPr>
          <p:cNvPr id="58" name="Isosceles Triangle 57">
            <a:extLst>
              <a:ext uri="{FF2B5EF4-FFF2-40B4-BE49-F238E27FC236}">
                <a16:creationId xmlns:a16="http://schemas.microsoft.com/office/drawing/2014/main" id="{F6425A87-199D-4C0D-BAA3-199900FD9D68}"/>
              </a:ext>
            </a:extLst>
          </p:cNvPr>
          <p:cNvSpPr/>
          <p:nvPr/>
        </p:nvSpPr>
        <p:spPr>
          <a:xfrm>
            <a:off x="3767076" y="1305024"/>
            <a:ext cx="91530" cy="1517151"/>
          </a:xfrm>
          <a:prstGeom prst="triangle">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74" dirty="0"/>
          </a:p>
        </p:txBody>
      </p:sp>
      <p:pic>
        <p:nvPicPr>
          <p:cNvPr id="59" name="Picture 58">
            <a:extLst>
              <a:ext uri="{FF2B5EF4-FFF2-40B4-BE49-F238E27FC236}">
                <a16:creationId xmlns:a16="http://schemas.microsoft.com/office/drawing/2014/main" id="{4FDFFAF8-213C-4165-9425-965A6E3F6234}"/>
              </a:ext>
            </a:extLst>
          </p:cNvPr>
          <p:cNvPicPr>
            <a:picLocks noChangeAspect="1"/>
          </p:cNvPicPr>
          <p:nvPr/>
        </p:nvPicPr>
        <p:blipFill rotWithShape="1">
          <a:blip r:embed="rId2"/>
          <a:srcRect l="15106" t="20849" r="55000" b="13293"/>
          <a:stretch/>
        </p:blipFill>
        <p:spPr>
          <a:xfrm>
            <a:off x="677278" y="1350132"/>
            <a:ext cx="1081565" cy="1450343"/>
          </a:xfrm>
          <a:prstGeom prst="rect">
            <a:avLst/>
          </a:prstGeom>
        </p:spPr>
      </p:pic>
      <p:pic>
        <p:nvPicPr>
          <p:cNvPr id="60" name="Picture 59">
            <a:extLst>
              <a:ext uri="{FF2B5EF4-FFF2-40B4-BE49-F238E27FC236}">
                <a16:creationId xmlns:a16="http://schemas.microsoft.com/office/drawing/2014/main" id="{CAF5DCE3-8446-42E6-A8AD-F4BDCB3C7A28}"/>
              </a:ext>
            </a:extLst>
          </p:cNvPr>
          <p:cNvPicPr>
            <a:picLocks noChangeAspect="1"/>
          </p:cNvPicPr>
          <p:nvPr/>
        </p:nvPicPr>
        <p:blipFill rotWithShape="1">
          <a:blip r:embed="rId3"/>
          <a:srcRect l="56224" t="19170" r="14616" b="38852"/>
          <a:stretch/>
        </p:blipFill>
        <p:spPr>
          <a:xfrm>
            <a:off x="206335" y="2861596"/>
            <a:ext cx="1774407" cy="1064926"/>
          </a:xfrm>
          <a:prstGeom prst="rect">
            <a:avLst/>
          </a:prstGeom>
        </p:spPr>
      </p:pic>
      <p:pic>
        <p:nvPicPr>
          <p:cNvPr id="61" name="Picture 60">
            <a:extLst>
              <a:ext uri="{FF2B5EF4-FFF2-40B4-BE49-F238E27FC236}">
                <a16:creationId xmlns:a16="http://schemas.microsoft.com/office/drawing/2014/main" id="{297841A6-A8CF-4DE6-8B31-C734474D8C4F}"/>
              </a:ext>
            </a:extLst>
          </p:cNvPr>
          <p:cNvPicPr>
            <a:picLocks noChangeAspect="1"/>
          </p:cNvPicPr>
          <p:nvPr/>
        </p:nvPicPr>
        <p:blipFill rotWithShape="1">
          <a:blip r:embed="rId4"/>
          <a:srcRect l="56329" t="11147" r="14721" b="11614"/>
          <a:stretch/>
        </p:blipFill>
        <p:spPr>
          <a:xfrm>
            <a:off x="5972001" y="1324783"/>
            <a:ext cx="1099149" cy="1464650"/>
          </a:xfrm>
          <a:prstGeom prst="rect">
            <a:avLst/>
          </a:prstGeom>
        </p:spPr>
      </p:pic>
      <p:pic>
        <p:nvPicPr>
          <p:cNvPr id="62" name="Picture 61">
            <a:extLst>
              <a:ext uri="{FF2B5EF4-FFF2-40B4-BE49-F238E27FC236}">
                <a16:creationId xmlns:a16="http://schemas.microsoft.com/office/drawing/2014/main" id="{FDFD0113-01BC-4336-8EDB-5C451DE4D858}"/>
              </a:ext>
            </a:extLst>
          </p:cNvPr>
          <p:cNvPicPr>
            <a:picLocks noChangeAspect="1"/>
          </p:cNvPicPr>
          <p:nvPr/>
        </p:nvPicPr>
        <p:blipFill rotWithShape="1">
          <a:blip r:embed="rId5"/>
          <a:srcRect l="16258" t="32790" r="54581" b="26493"/>
          <a:stretch/>
        </p:blipFill>
        <p:spPr>
          <a:xfrm>
            <a:off x="5576993" y="2867941"/>
            <a:ext cx="1815844" cy="1089754"/>
          </a:xfrm>
          <a:prstGeom prst="rect">
            <a:avLst/>
          </a:prstGeom>
        </p:spPr>
      </p:pic>
    </p:spTree>
    <p:extLst>
      <p:ext uri="{BB962C8B-B14F-4D97-AF65-F5344CB8AC3E}">
        <p14:creationId xmlns:p14="http://schemas.microsoft.com/office/powerpoint/2010/main" val="130518757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3600" y="144000"/>
            <a:ext cx="6520220" cy="344032"/>
          </a:xfrm>
        </p:spPr>
        <p:txBody>
          <a:bodyPr>
            <a:noAutofit/>
          </a:bodyPr>
          <a:lstStyle/>
          <a:p>
            <a:pPr algn="l"/>
            <a:r>
              <a:rPr lang="en-US" dirty="0" err="1"/>
              <a:t>Lanjutan</a:t>
            </a:r>
            <a:r>
              <a:rPr lang="en-US" dirty="0"/>
              <a:t>…(</a:t>
            </a:r>
            <a:r>
              <a:rPr lang="sv-SE" dirty="0"/>
              <a:t>FORMAT PERJANJIAN KINERJA)</a:t>
            </a:r>
            <a:endParaRPr lang="en-US" dirty="0"/>
          </a:p>
        </p:txBody>
      </p:sp>
      <p:sp>
        <p:nvSpPr>
          <p:cNvPr id="4" name="Rectangle 3"/>
          <p:cNvSpPr txBox="1">
            <a:spLocks noChangeArrowheads="1"/>
          </p:cNvSpPr>
          <p:nvPr/>
        </p:nvSpPr>
        <p:spPr>
          <a:xfrm>
            <a:off x="180754" y="704270"/>
            <a:ext cx="3870325" cy="3417887"/>
          </a:xfrm>
          <a:prstGeom prst="rect">
            <a:avLst/>
          </a:prstGeom>
        </p:spPr>
        <p:txBody>
          <a:bodyPr vert="horz" lIns="91440" tIns="45720" rIns="91440" bIns="45720" rtlCol="0">
            <a:noAutofit/>
          </a:bodyPr>
          <a:lstStyle>
            <a:lvl1pPr marL="177599" indent="-177599" algn="l" defTabSz="710397" rtl="0" eaLnBrk="1" latinLnBrk="0" hangingPunct="1">
              <a:lnSpc>
                <a:spcPct val="90000"/>
              </a:lnSpc>
              <a:spcBef>
                <a:spcPts val="777"/>
              </a:spcBef>
              <a:buFont typeface="Arial" panose="020B0604020202020204" pitchFamily="34" charset="0"/>
              <a:buChar char="•"/>
              <a:defRPr sz="2175" kern="1200">
                <a:solidFill>
                  <a:schemeClr val="tx1"/>
                </a:solidFill>
                <a:latin typeface="+mn-lt"/>
                <a:ea typeface="+mn-ea"/>
                <a:cs typeface="+mn-cs"/>
              </a:defRPr>
            </a:lvl1pPr>
            <a:lvl2pPr marL="532798" indent="-177599" algn="l" defTabSz="710397" rtl="0" eaLnBrk="1" latinLnBrk="0" hangingPunct="1">
              <a:lnSpc>
                <a:spcPct val="90000"/>
              </a:lnSpc>
              <a:spcBef>
                <a:spcPts val="388"/>
              </a:spcBef>
              <a:buFont typeface="Arial" panose="020B0604020202020204" pitchFamily="34" charset="0"/>
              <a:buChar char="•"/>
              <a:defRPr sz="1865" kern="1200">
                <a:solidFill>
                  <a:schemeClr val="tx1"/>
                </a:solidFill>
                <a:latin typeface="+mn-lt"/>
                <a:ea typeface="+mn-ea"/>
                <a:cs typeface="+mn-cs"/>
              </a:defRPr>
            </a:lvl2pPr>
            <a:lvl3pPr marL="887997" indent="-177599" algn="l" defTabSz="710397" rtl="0" eaLnBrk="1" latinLnBrk="0" hangingPunct="1">
              <a:lnSpc>
                <a:spcPct val="90000"/>
              </a:lnSpc>
              <a:spcBef>
                <a:spcPts val="388"/>
              </a:spcBef>
              <a:buFont typeface="Arial" panose="020B0604020202020204" pitchFamily="34" charset="0"/>
              <a:buChar char="•"/>
              <a:defRPr sz="1554" kern="1200">
                <a:solidFill>
                  <a:schemeClr val="tx1"/>
                </a:solidFill>
                <a:latin typeface="+mn-lt"/>
                <a:ea typeface="+mn-ea"/>
                <a:cs typeface="+mn-cs"/>
              </a:defRPr>
            </a:lvl3pPr>
            <a:lvl4pPr marL="1243195" indent="-177599" algn="l" defTabSz="710397" rtl="0" eaLnBrk="1" latinLnBrk="0" hangingPunct="1">
              <a:lnSpc>
                <a:spcPct val="90000"/>
              </a:lnSpc>
              <a:spcBef>
                <a:spcPts val="388"/>
              </a:spcBef>
              <a:buFont typeface="Arial" panose="020B0604020202020204" pitchFamily="34" charset="0"/>
              <a:buChar char="•"/>
              <a:defRPr sz="1398" kern="1200">
                <a:solidFill>
                  <a:schemeClr val="tx1"/>
                </a:solidFill>
                <a:latin typeface="+mn-lt"/>
                <a:ea typeface="+mn-ea"/>
                <a:cs typeface="+mn-cs"/>
              </a:defRPr>
            </a:lvl4pPr>
            <a:lvl5pPr marL="1598394" indent="-177599" algn="l" defTabSz="710397" rtl="0" eaLnBrk="1" latinLnBrk="0" hangingPunct="1">
              <a:lnSpc>
                <a:spcPct val="90000"/>
              </a:lnSpc>
              <a:spcBef>
                <a:spcPts val="388"/>
              </a:spcBef>
              <a:buFont typeface="Arial" panose="020B0604020202020204" pitchFamily="34" charset="0"/>
              <a:buChar char="•"/>
              <a:defRPr sz="1398" kern="1200">
                <a:solidFill>
                  <a:schemeClr val="tx1"/>
                </a:solidFill>
                <a:latin typeface="+mn-lt"/>
                <a:ea typeface="+mn-ea"/>
                <a:cs typeface="+mn-cs"/>
              </a:defRPr>
            </a:lvl5pPr>
            <a:lvl6pPr marL="1953593" indent="-177599" algn="l" defTabSz="710397" rtl="0" eaLnBrk="1" latinLnBrk="0" hangingPunct="1">
              <a:lnSpc>
                <a:spcPct val="90000"/>
              </a:lnSpc>
              <a:spcBef>
                <a:spcPts val="388"/>
              </a:spcBef>
              <a:buFont typeface="Arial" panose="020B0604020202020204" pitchFamily="34" charset="0"/>
              <a:buChar char="•"/>
              <a:defRPr sz="1398" kern="1200">
                <a:solidFill>
                  <a:schemeClr val="tx1"/>
                </a:solidFill>
                <a:latin typeface="+mn-lt"/>
                <a:ea typeface="+mn-ea"/>
                <a:cs typeface="+mn-cs"/>
              </a:defRPr>
            </a:lvl6pPr>
            <a:lvl7pPr marL="2308791" indent="-177599" algn="l" defTabSz="710397" rtl="0" eaLnBrk="1" latinLnBrk="0" hangingPunct="1">
              <a:lnSpc>
                <a:spcPct val="90000"/>
              </a:lnSpc>
              <a:spcBef>
                <a:spcPts val="388"/>
              </a:spcBef>
              <a:buFont typeface="Arial" panose="020B0604020202020204" pitchFamily="34" charset="0"/>
              <a:buChar char="•"/>
              <a:defRPr sz="1398" kern="1200">
                <a:solidFill>
                  <a:schemeClr val="tx1"/>
                </a:solidFill>
                <a:latin typeface="+mn-lt"/>
                <a:ea typeface="+mn-ea"/>
                <a:cs typeface="+mn-cs"/>
              </a:defRPr>
            </a:lvl7pPr>
            <a:lvl8pPr marL="2663990" indent="-177599" algn="l" defTabSz="710397" rtl="0" eaLnBrk="1" latinLnBrk="0" hangingPunct="1">
              <a:lnSpc>
                <a:spcPct val="90000"/>
              </a:lnSpc>
              <a:spcBef>
                <a:spcPts val="388"/>
              </a:spcBef>
              <a:buFont typeface="Arial" panose="020B0604020202020204" pitchFamily="34" charset="0"/>
              <a:buChar char="•"/>
              <a:defRPr sz="1398" kern="1200">
                <a:solidFill>
                  <a:schemeClr val="tx1"/>
                </a:solidFill>
                <a:latin typeface="+mn-lt"/>
                <a:ea typeface="+mn-ea"/>
                <a:cs typeface="+mn-cs"/>
              </a:defRPr>
            </a:lvl8pPr>
            <a:lvl9pPr marL="3019189" indent="-177599" algn="l" defTabSz="710397" rtl="0" eaLnBrk="1" latinLnBrk="0" hangingPunct="1">
              <a:lnSpc>
                <a:spcPct val="90000"/>
              </a:lnSpc>
              <a:spcBef>
                <a:spcPts val="388"/>
              </a:spcBef>
              <a:buFont typeface="Arial" panose="020B0604020202020204" pitchFamily="34" charset="0"/>
              <a:buChar char="•"/>
              <a:defRPr sz="1398" kern="1200">
                <a:solidFill>
                  <a:schemeClr val="tx1"/>
                </a:solidFill>
                <a:latin typeface="+mn-lt"/>
                <a:ea typeface="+mn-ea"/>
                <a:cs typeface="+mn-cs"/>
              </a:defRPr>
            </a:lvl9pPr>
          </a:lstStyle>
          <a:p>
            <a:pPr marL="236855" lvl="1" indent="-236855">
              <a:lnSpc>
                <a:spcPct val="85000"/>
              </a:lnSpc>
              <a:buFont typeface="Arial" panose="020B0604020202020204" pitchFamily="34" charset="0"/>
              <a:buNone/>
            </a:pPr>
            <a:r>
              <a:rPr lang="en-US" altLang="id-ID" sz="1600" b="1" dirty="0">
                <a:cs typeface="Arial" panose="020B0604020202020204" pitchFamily="34" charset="0"/>
              </a:rPr>
              <a:t>a. </a:t>
            </a:r>
            <a:r>
              <a:rPr lang="id-ID" altLang="id-ID" sz="1600" b="1" dirty="0">
                <a:cs typeface="Arial" panose="020B0604020202020204" pitchFamily="34" charset="0"/>
              </a:rPr>
              <a:t> </a:t>
            </a:r>
            <a:r>
              <a:rPr lang="en-US" altLang="id-ID" sz="1600" b="1" dirty="0" err="1">
                <a:cs typeface="Arial" panose="020B0604020202020204" pitchFamily="34" charset="0"/>
              </a:rPr>
              <a:t>Pernyataan</a:t>
            </a:r>
            <a:r>
              <a:rPr lang="en-US" altLang="id-ID" sz="1600" b="1" dirty="0">
                <a:cs typeface="Arial" panose="020B0604020202020204" pitchFamily="34" charset="0"/>
              </a:rPr>
              <a:t> </a:t>
            </a:r>
            <a:r>
              <a:rPr lang="en-US" altLang="id-ID" sz="1600" b="1" dirty="0" err="1">
                <a:cs typeface="Arial" panose="020B0604020202020204" pitchFamily="34" charset="0"/>
              </a:rPr>
              <a:t>Perjanjian</a:t>
            </a:r>
            <a:r>
              <a:rPr lang="en-US" altLang="id-ID" sz="1600" b="1" dirty="0">
                <a:cs typeface="Arial" panose="020B0604020202020204" pitchFamily="34" charset="0"/>
              </a:rPr>
              <a:t> </a:t>
            </a:r>
            <a:r>
              <a:rPr lang="en-US" altLang="id-ID" sz="1600" b="1" dirty="0" err="1">
                <a:cs typeface="Arial" panose="020B0604020202020204" pitchFamily="34" charset="0"/>
              </a:rPr>
              <a:t>Kinerja</a:t>
            </a:r>
            <a:r>
              <a:rPr lang="en-US" altLang="id-ID" sz="1600" b="1" dirty="0">
                <a:cs typeface="Arial" panose="020B0604020202020204" pitchFamily="34" charset="0"/>
              </a:rPr>
              <a:t> </a:t>
            </a:r>
            <a:r>
              <a:rPr lang="id-ID" altLang="id-ID" sz="1600" b="1" dirty="0">
                <a:cs typeface="Arial" panose="020B0604020202020204" pitchFamily="34" charset="0"/>
              </a:rPr>
              <a:t>Unit Kerja</a:t>
            </a:r>
            <a:endParaRPr lang="en-US" altLang="id-ID" sz="1600" dirty="0">
              <a:cs typeface="Arial" panose="020B0604020202020204" pitchFamily="34" charset="0"/>
            </a:endParaRPr>
          </a:p>
          <a:p>
            <a:pPr marL="0" lvl="1" indent="0">
              <a:lnSpc>
                <a:spcPct val="85000"/>
              </a:lnSpc>
              <a:buFont typeface="Arial" panose="020B0604020202020204" pitchFamily="34" charset="0"/>
              <a:buNone/>
            </a:pPr>
            <a:r>
              <a:rPr lang="en-US" altLang="id-ID" sz="1600" b="1" dirty="0">
                <a:cs typeface="Arial" panose="020B0604020202020204" pitchFamily="34" charset="0"/>
              </a:rPr>
              <a:t>b.  </a:t>
            </a:r>
            <a:r>
              <a:rPr lang="en-US" altLang="id-ID" sz="1600" b="1" dirty="0" err="1">
                <a:cs typeface="Arial" panose="020B0604020202020204" pitchFamily="34" charset="0"/>
              </a:rPr>
              <a:t>Lampiran</a:t>
            </a:r>
            <a:r>
              <a:rPr lang="en-US" altLang="id-ID" sz="1600" b="1" dirty="0">
                <a:cs typeface="Arial" panose="020B0604020202020204" pitchFamily="34" charset="0"/>
              </a:rPr>
              <a:t>, </a:t>
            </a:r>
            <a:r>
              <a:rPr lang="en-US" altLang="id-ID" sz="1600" dirty="0">
                <a:cs typeface="Arial" panose="020B0604020202020204" pitchFamily="34" charset="0"/>
              </a:rPr>
              <a:t>yang </a:t>
            </a:r>
            <a:r>
              <a:rPr lang="en-US" altLang="id-ID" sz="1600" dirty="0" err="1">
                <a:cs typeface="Arial" panose="020B0604020202020204" pitchFamily="34" charset="0"/>
              </a:rPr>
              <a:t>berisi</a:t>
            </a:r>
            <a:r>
              <a:rPr lang="en-US" altLang="id-ID" sz="1600" dirty="0">
                <a:cs typeface="Arial" panose="020B0604020202020204" pitchFamily="34" charset="0"/>
              </a:rPr>
              <a:t>:</a:t>
            </a:r>
          </a:p>
          <a:p>
            <a:pPr marL="537845" lvl="2" indent="-236855">
              <a:lnSpc>
                <a:spcPct val="85000"/>
              </a:lnSpc>
            </a:pPr>
            <a:r>
              <a:rPr lang="en-US" altLang="id-ID" sz="1600" b="1" i="1" dirty="0" err="1">
                <a:cs typeface="Arial" panose="020B0604020202020204" pitchFamily="34" charset="0"/>
              </a:rPr>
              <a:t>Sasaran</a:t>
            </a:r>
            <a:r>
              <a:rPr lang="en-US" altLang="id-ID" sz="1600" b="1" i="1" dirty="0">
                <a:cs typeface="Arial" panose="020B0604020202020204" pitchFamily="34" charset="0"/>
              </a:rPr>
              <a:t> </a:t>
            </a:r>
            <a:r>
              <a:rPr lang="en-US" altLang="id-ID" sz="1600" dirty="0">
                <a:cs typeface="Arial" panose="020B0604020202020204" pitchFamily="34" charset="0"/>
              </a:rPr>
              <a:t>yang </a:t>
            </a:r>
            <a:r>
              <a:rPr lang="en-US" altLang="id-ID" sz="1600" dirty="0" err="1">
                <a:cs typeface="Arial" panose="020B0604020202020204" pitchFamily="34" charset="0"/>
              </a:rPr>
              <a:t>mencerminkan</a:t>
            </a:r>
            <a:r>
              <a:rPr lang="en-US" altLang="id-ID" sz="1600" dirty="0">
                <a:cs typeface="Arial" panose="020B0604020202020204" pitchFamily="34" charset="0"/>
              </a:rPr>
              <a:t> </a:t>
            </a:r>
            <a:r>
              <a:rPr lang="en-US" altLang="id-ID" sz="1600" dirty="0" err="1">
                <a:cs typeface="Arial" panose="020B0604020202020204" pitchFamily="34" charset="0"/>
              </a:rPr>
              <a:t>sesuatu</a:t>
            </a:r>
            <a:r>
              <a:rPr lang="en-US" altLang="id-ID" sz="1600" dirty="0">
                <a:cs typeface="Arial" panose="020B0604020202020204" pitchFamily="34" charset="0"/>
              </a:rPr>
              <a:t> yang </a:t>
            </a:r>
            <a:r>
              <a:rPr lang="en-US" altLang="id-ID" sz="1600" dirty="0" err="1">
                <a:cs typeface="Arial" panose="020B0604020202020204" pitchFamily="34" charset="0"/>
              </a:rPr>
              <a:t>akan</a:t>
            </a:r>
            <a:r>
              <a:rPr lang="en-US" altLang="id-ID" sz="1600" dirty="0">
                <a:cs typeface="Arial" panose="020B0604020202020204" pitchFamily="34" charset="0"/>
              </a:rPr>
              <a:t> </a:t>
            </a:r>
            <a:r>
              <a:rPr lang="en-US" altLang="id-ID" sz="1600" dirty="0" err="1">
                <a:cs typeface="Arial" panose="020B0604020202020204" pitchFamily="34" charset="0"/>
              </a:rPr>
              <a:t>dicapai</a:t>
            </a:r>
            <a:r>
              <a:rPr lang="en-US" altLang="id-ID" sz="1600" dirty="0">
                <a:cs typeface="Arial" panose="020B0604020202020204" pitchFamily="34" charset="0"/>
              </a:rPr>
              <a:t> </a:t>
            </a:r>
            <a:r>
              <a:rPr lang="en-US" altLang="id-ID" sz="1600" dirty="0" err="1">
                <a:cs typeface="Arial" panose="020B0604020202020204" pitchFamily="34" charset="0"/>
              </a:rPr>
              <a:t>secara</a:t>
            </a:r>
            <a:r>
              <a:rPr lang="en-US" altLang="id-ID" sz="1600" dirty="0">
                <a:cs typeface="Arial" panose="020B0604020202020204" pitchFamily="34" charset="0"/>
              </a:rPr>
              <a:t> </a:t>
            </a:r>
            <a:r>
              <a:rPr lang="en-US" altLang="id-ID" sz="1600" dirty="0" err="1">
                <a:cs typeface="Arial" panose="020B0604020202020204" pitchFamily="34" charset="0"/>
              </a:rPr>
              <a:t>nyata</a:t>
            </a:r>
            <a:r>
              <a:rPr lang="en-US" altLang="id-ID" sz="1600" dirty="0">
                <a:cs typeface="Arial" panose="020B0604020202020204" pitchFamily="34" charset="0"/>
              </a:rPr>
              <a:t> </a:t>
            </a:r>
            <a:r>
              <a:rPr lang="en-US" altLang="id-ID" sz="1600" dirty="0" err="1">
                <a:cs typeface="Arial" panose="020B0604020202020204" pitchFamily="34" charset="0"/>
              </a:rPr>
              <a:t>dari</a:t>
            </a:r>
            <a:r>
              <a:rPr lang="en-US" altLang="id-ID" sz="1600" dirty="0">
                <a:cs typeface="Arial" panose="020B0604020202020204" pitchFamily="34" charset="0"/>
              </a:rPr>
              <a:t> </a:t>
            </a:r>
            <a:r>
              <a:rPr lang="en-US" altLang="id-ID" sz="1600" dirty="0" err="1">
                <a:cs typeface="Arial" panose="020B0604020202020204" pitchFamily="34" charset="0"/>
              </a:rPr>
              <a:t>pelaksanaan</a:t>
            </a:r>
            <a:r>
              <a:rPr lang="en-US" altLang="id-ID" sz="1600" dirty="0">
                <a:cs typeface="Arial" panose="020B0604020202020204" pitchFamily="34" charset="0"/>
              </a:rPr>
              <a:t> program </a:t>
            </a:r>
            <a:r>
              <a:rPr lang="en-US" altLang="id-ID" sz="1600" dirty="0" err="1">
                <a:cs typeface="Arial" panose="020B0604020202020204" pitchFamily="34" charset="0"/>
              </a:rPr>
              <a:t>dalam</a:t>
            </a:r>
            <a:r>
              <a:rPr lang="en-US" altLang="id-ID" sz="1600" dirty="0">
                <a:cs typeface="Arial" panose="020B0604020202020204" pitchFamily="34" charset="0"/>
              </a:rPr>
              <a:t> </a:t>
            </a:r>
            <a:r>
              <a:rPr lang="en-US" altLang="id-ID" sz="1600" dirty="0" err="1">
                <a:cs typeface="Arial" panose="020B0604020202020204" pitchFamily="34" charset="0"/>
              </a:rPr>
              <a:t>rumusan</a:t>
            </a:r>
            <a:r>
              <a:rPr lang="en-US" altLang="id-ID" sz="1600" dirty="0">
                <a:cs typeface="Arial" panose="020B0604020202020204" pitchFamily="34" charset="0"/>
              </a:rPr>
              <a:t> yang  </a:t>
            </a:r>
            <a:r>
              <a:rPr lang="en-US" altLang="id-ID" sz="1600" dirty="0" err="1">
                <a:cs typeface="Arial" panose="020B0604020202020204" pitchFamily="34" charset="0"/>
              </a:rPr>
              <a:t>spesifik</a:t>
            </a:r>
            <a:r>
              <a:rPr lang="en-US" altLang="id-ID" sz="1600" dirty="0">
                <a:cs typeface="Arial" panose="020B0604020202020204" pitchFamily="34" charset="0"/>
              </a:rPr>
              <a:t>, </a:t>
            </a:r>
            <a:r>
              <a:rPr lang="en-US" altLang="id-ID" sz="1600" dirty="0" err="1">
                <a:cs typeface="Arial" panose="020B0604020202020204" pitchFamily="34" charset="0"/>
              </a:rPr>
              <a:t>terukur</a:t>
            </a:r>
            <a:r>
              <a:rPr lang="en-US" altLang="id-ID" sz="1600" dirty="0">
                <a:cs typeface="Arial" panose="020B0604020202020204" pitchFamily="34" charset="0"/>
              </a:rPr>
              <a:t>, </a:t>
            </a:r>
            <a:r>
              <a:rPr lang="en-US" altLang="id-ID" sz="1600" dirty="0" err="1">
                <a:cs typeface="Arial" panose="020B0604020202020204" pitchFamily="34" charset="0"/>
              </a:rPr>
              <a:t>dan</a:t>
            </a:r>
            <a:r>
              <a:rPr lang="en-US" altLang="id-ID" sz="1600" dirty="0">
                <a:cs typeface="Arial" panose="020B0604020202020204" pitchFamily="34" charset="0"/>
              </a:rPr>
              <a:t> </a:t>
            </a:r>
            <a:r>
              <a:rPr lang="en-US" altLang="id-ID" sz="1600" dirty="0" err="1">
                <a:cs typeface="Arial" panose="020B0604020202020204" pitchFamily="34" charset="0"/>
              </a:rPr>
              <a:t>berorientasi</a:t>
            </a:r>
            <a:r>
              <a:rPr lang="en-US" altLang="id-ID" sz="1600" dirty="0">
                <a:cs typeface="Arial" panose="020B0604020202020204" pitchFamily="34" charset="0"/>
              </a:rPr>
              <a:t> </a:t>
            </a:r>
            <a:r>
              <a:rPr lang="en-US" altLang="id-ID" sz="1600" dirty="0" err="1">
                <a:cs typeface="Arial" panose="020B0604020202020204" pitchFamily="34" charset="0"/>
              </a:rPr>
              <a:t>pada</a:t>
            </a:r>
            <a:r>
              <a:rPr lang="en-US" altLang="id-ID" sz="1600" dirty="0">
                <a:cs typeface="Arial" panose="020B0604020202020204" pitchFamily="34" charset="0"/>
              </a:rPr>
              <a:t> </a:t>
            </a:r>
            <a:r>
              <a:rPr lang="en-US" altLang="id-ID" sz="1600" dirty="0" err="1">
                <a:cs typeface="Arial" panose="020B0604020202020204" pitchFamily="34" charset="0"/>
              </a:rPr>
              <a:t>hasil</a:t>
            </a:r>
            <a:r>
              <a:rPr lang="en-US" altLang="id-ID" sz="1600" dirty="0">
                <a:cs typeface="Arial" panose="020B0604020202020204" pitchFamily="34" charset="0"/>
              </a:rPr>
              <a:t> (</a:t>
            </a:r>
            <a:r>
              <a:rPr lang="en-US" altLang="id-ID" sz="1600" i="1" dirty="0">
                <a:cs typeface="Arial" panose="020B0604020202020204" pitchFamily="34" charset="0"/>
              </a:rPr>
              <a:t>outcome</a:t>
            </a:r>
            <a:r>
              <a:rPr lang="en-US" altLang="id-ID" sz="1600" dirty="0">
                <a:cs typeface="Arial" panose="020B0604020202020204" pitchFamily="34" charset="0"/>
              </a:rPr>
              <a:t>);</a:t>
            </a:r>
          </a:p>
          <a:p>
            <a:pPr marL="537845" lvl="2" indent="-236855">
              <a:lnSpc>
                <a:spcPct val="85000"/>
              </a:lnSpc>
            </a:pPr>
            <a:r>
              <a:rPr lang="en-US" altLang="id-ID" sz="1600" b="1" i="1" dirty="0" err="1">
                <a:cs typeface="Arial" panose="020B0604020202020204" pitchFamily="34" charset="0"/>
              </a:rPr>
              <a:t>Ukuran-ukuran</a:t>
            </a:r>
            <a:r>
              <a:rPr lang="en-US" altLang="id-ID" sz="1600" b="1" i="1" dirty="0">
                <a:cs typeface="Arial" panose="020B0604020202020204" pitchFamily="34" charset="0"/>
              </a:rPr>
              <a:t> </a:t>
            </a:r>
            <a:r>
              <a:rPr lang="en-US" altLang="id-ID" sz="1600" b="1" i="1" dirty="0" err="1">
                <a:cs typeface="Arial" panose="020B0604020202020204" pitchFamily="34" charset="0"/>
              </a:rPr>
              <a:t>kinerja</a:t>
            </a:r>
            <a:r>
              <a:rPr lang="en-US" altLang="id-ID" sz="1600" b="1" i="1" dirty="0">
                <a:cs typeface="Arial" panose="020B0604020202020204" pitchFamily="34" charset="0"/>
              </a:rPr>
              <a:t> </a:t>
            </a:r>
            <a:r>
              <a:rPr lang="en-US" altLang="id-ID" sz="1600" dirty="0">
                <a:cs typeface="Arial" panose="020B0604020202020204" pitchFamily="34" charset="0"/>
              </a:rPr>
              <a:t>yang </a:t>
            </a:r>
            <a:r>
              <a:rPr lang="en-US" altLang="id-ID" sz="1600" dirty="0" err="1">
                <a:cs typeface="Arial" panose="020B0604020202020204" pitchFamily="34" charset="0"/>
              </a:rPr>
              <a:t>jelas</a:t>
            </a:r>
            <a:r>
              <a:rPr lang="en-US" altLang="id-ID" sz="1600" dirty="0">
                <a:cs typeface="Arial" panose="020B0604020202020204" pitchFamily="34" charset="0"/>
              </a:rPr>
              <a:t> </a:t>
            </a:r>
            <a:r>
              <a:rPr lang="en-US" altLang="id-ID" sz="1600" dirty="0" err="1">
                <a:cs typeface="Arial" panose="020B0604020202020204" pitchFamily="34" charset="0"/>
              </a:rPr>
              <a:t>berupa</a:t>
            </a:r>
            <a:r>
              <a:rPr lang="en-US" altLang="id-ID" sz="1600" dirty="0">
                <a:cs typeface="Arial" panose="020B0604020202020204" pitchFamily="34" charset="0"/>
              </a:rPr>
              <a:t>: </a:t>
            </a:r>
            <a:r>
              <a:rPr lang="en-US" altLang="id-ID" sz="1600" dirty="0" err="1">
                <a:cs typeface="Arial" panose="020B0604020202020204" pitchFamily="34" charset="0"/>
              </a:rPr>
              <a:t>Indikator</a:t>
            </a:r>
            <a:r>
              <a:rPr lang="en-US" altLang="id-ID" sz="1600" dirty="0">
                <a:cs typeface="Arial" panose="020B0604020202020204" pitchFamily="34" charset="0"/>
              </a:rPr>
              <a:t> </a:t>
            </a:r>
            <a:r>
              <a:rPr lang="en-US" altLang="id-ID" sz="1600" dirty="0" err="1">
                <a:cs typeface="Arial" panose="020B0604020202020204" pitchFamily="34" charset="0"/>
              </a:rPr>
              <a:t>Kinerja</a:t>
            </a:r>
            <a:r>
              <a:rPr lang="en-US" altLang="id-ID" sz="1600" dirty="0">
                <a:cs typeface="Arial" panose="020B0604020202020204" pitchFamily="34" charset="0"/>
              </a:rPr>
              <a:t> </a:t>
            </a:r>
            <a:r>
              <a:rPr lang="en-US" altLang="id-ID" sz="1600" i="1" dirty="0">
                <a:cs typeface="Arial" panose="020B0604020202020204" pitchFamily="34" charset="0"/>
              </a:rPr>
              <a:t>Output</a:t>
            </a:r>
            <a:r>
              <a:rPr lang="en-US" altLang="id-ID" sz="1600" dirty="0">
                <a:cs typeface="Arial" panose="020B0604020202020204" pitchFamily="34" charset="0"/>
              </a:rPr>
              <a:t> /</a:t>
            </a:r>
            <a:r>
              <a:rPr lang="en-US" altLang="id-ID" sz="1600" i="1" dirty="0">
                <a:cs typeface="Arial" panose="020B0604020202020204" pitchFamily="34" charset="0"/>
              </a:rPr>
              <a:t>Outcome</a:t>
            </a:r>
            <a:r>
              <a:rPr lang="en-US" altLang="id-ID" sz="1600" dirty="0">
                <a:cs typeface="Arial" panose="020B0604020202020204" pitchFamily="34" charset="0"/>
              </a:rPr>
              <a:t>; </a:t>
            </a:r>
            <a:r>
              <a:rPr lang="en-US" altLang="id-ID" sz="1600" dirty="0" err="1">
                <a:cs typeface="Arial" panose="020B0604020202020204" pitchFamily="34" charset="0"/>
              </a:rPr>
              <a:t>dan</a:t>
            </a:r>
            <a:r>
              <a:rPr lang="en-US" altLang="id-ID" sz="1600" dirty="0">
                <a:cs typeface="Arial" panose="020B0604020202020204" pitchFamily="34" charset="0"/>
              </a:rPr>
              <a:t> </a:t>
            </a:r>
            <a:r>
              <a:rPr lang="en-US" altLang="id-ID" sz="1600" dirty="0" err="1">
                <a:cs typeface="Arial" panose="020B0604020202020204" pitchFamily="34" charset="0"/>
              </a:rPr>
              <a:t>Rencana</a:t>
            </a:r>
            <a:r>
              <a:rPr lang="en-US" altLang="id-ID" sz="1600" dirty="0">
                <a:cs typeface="Arial" panose="020B0604020202020204" pitchFamily="34" charset="0"/>
              </a:rPr>
              <a:t> </a:t>
            </a:r>
            <a:r>
              <a:rPr lang="en-US" altLang="id-ID" sz="1600" dirty="0" err="1">
                <a:cs typeface="Arial" panose="020B0604020202020204" pitchFamily="34" charset="0"/>
              </a:rPr>
              <a:t>tingkat</a:t>
            </a:r>
            <a:r>
              <a:rPr lang="en-US" altLang="id-ID" sz="1600" dirty="0">
                <a:cs typeface="Arial" panose="020B0604020202020204" pitchFamily="34" charset="0"/>
              </a:rPr>
              <a:t> </a:t>
            </a:r>
            <a:r>
              <a:rPr lang="en-US" altLang="id-ID" sz="1600" dirty="0" err="1">
                <a:cs typeface="Arial" panose="020B0604020202020204" pitchFamily="34" charset="0"/>
              </a:rPr>
              <a:t>capaian</a:t>
            </a:r>
            <a:r>
              <a:rPr lang="en-US" altLang="id-ID" sz="1600" dirty="0">
                <a:cs typeface="Arial" panose="020B0604020202020204" pitchFamily="34" charset="0"/>
              </a:rPr>
              <a:t> (Target) </a:t>
            </a:r>
            <a:r>
              <a:rPr lang="en-US" altLang="id-ID" sz="1600" dirty="0" err="1">
                <a:cs typeface="Arial" panose="020B0604020202020204" pitchFamily="34" charset="0"/>
              </a:rPr>
              <a:t>untuk</a:t>
            </a:r>
            <a:r>
              <a:rPr lang="en-US" altLang="id-ID" sz="1600" dirty="0">
                <a:cs typeface="Arial" panose="020B0604020202020204" pitchFamily="34" charset="0"/>
              </a:rPr>
              <a:t> </a:t>
            </a:r>
            <a:r>
              <a:rPr lang="en-US" altLang="id-ID" sz="1600" dirty="0" err="1">
                <a:cs typeface="Arial" panose="020B0604020202020204" pitchFamily="34" charset="0"/>
              </a:rPr>
              <a:t>tiap</a:t>
            </a:r>
            <a:r>
              <a:rPr lang="en-US" altLang="id-ID" sz="1600" dirty="0">
                <a:cs typeface="Arial" panose="020B0604020202020204" pitchFamily="34" charset="0"/>
              </a:rPr>
              <a:t> </a:t>
            </a:r>
            <a:r>
              <a:rPr lang="en-US" altLang="id-ID" sz="1600" dirty="0" err="1">
                <a:cs typeface="Arial" panose="020B0604020202020204" pitchFamily="34" charset="0"/>
              </a:rPr>
              <a:t>indikator</a:t>
            </a:r>
            <a:r>
              <a:rPr lang="en-US" altLang="id-ID" sz="1600" dirty="0">
                <a:cs typeface="Arial" panose="020B0604020202020204" pitchFamily="34" charset="0"/>
              </a:rPr>
              <a:t>;</a:t>
            </a:r>
          </a:p>
          <a:p>
            <a:pPr marL="537845" lvl="2" indent="-236855">
              <a:lnSpc>
                <a:spcPct val="85000"/>
              </a:lnSpc>
            </a:pPr>
            <a:r>
              <a:rPr lang="en-US" altLang="id-ID" sz="1600" b="1" i="1" dirty="0" err="1">
                <a:cs typeface="Arial" panose="020B0604020202020204" pitchFamily="34" charset="0"/>
              </a:rPr>
              <a:t>Anggaran</a:t>
            </a:r>
            <a:r>
              <a:rPr lang="en-US" altLang="id-ID" sz="1600" b="1" i="1" dirty="0">
                <a:cs typeface="Arial" panose="020B0604020202020204" pitchFamily="34" charset="0"/>
              </a:rPr>
              <a:t> </a:t>
            </a:r>
            <a:r>
              <a:rPr lang="en-US" altLang="id-ID" sz="1600" dirty="0" err="1">
                <a:cs typeface="Arial" panose="020B0604020202020204" pitchFamily="34" charset="0"/>
              </a:rPr>
              <a:t>untuk</a:t>
            </a:r>
            <a:r>
              <a:rPr lang="en-US" altLang="id-ID" sz="1600" dirty="0">
                <a:cs typeface="Arial" panose="020B0604020202020204" pitchFamily="34" charset="0"/>
              </a:rPr>
              <a:t> </a:t>
            </a:r>
            <a:r>
              <a:rPr lang="en-US" altLang="id-ID" sz="1600" dirty="0" err="1">
                <a:cs typeface="Arial" panose="020B0604020202020204" pitchFamily="34" charset="0"/>
              </a:rPr>
              <a:t>setiap</a:t>
            </a:r>
            <a:r>
              <a:rPr lang="en-US" altLang="id-ID" sz="1600" dirty="0">
                <a:cs typeface="Arial" panose="020B0604020202020204" pitchFamily="34" charset="0"/>
              </a:rPr>
              <a:t> Program </a:t>
            </a:r>
            <a:r>
              <a:rPr lang="en-US" altLang="id-ID" sz="1600" dirty="0" err="1">
                <a:cs typeface="Arial" panose="020B0604020202020204" pitchFamily="34" charset="0"/>
              </a:rPr>
              <a:t>Utama</a:t>
            </a:r>
            <a:r>
              <a:rPr lang="en-US" altLang="id-ID" sz="1600" dirty="0">
                <a:cs typeface="Arial" panose="020B0604020202020204" pitchFamily="34" charset="0"/>
              </a:rPr>
              <a:t>.</a:t>
            </a:r>
            <a:endParaRPr lang="id-ID" altLang="id-ID" sz="1600" dirty="0">
              <a:cs typeface="Arial" panose="020B0604020202020204" pitchFamily="34" charset="0"/>
            </a:endParaRPr>
          </a:p>
          <a:p>
            <a:pPr marL="537845" lvl="2" indent="-236855">
              <a:lnSpc>
                <a:spcPct val="85000"/>
              </a:lnSpc>
            </a:pPr>
            <a:r>
              <a:rPr lang="id-ID" altLang="id-ID" sz="1600" b="1" i="1" dirty="0">
                <a:cs typeface="Arial" panose="020B0604020202020204" pitchFamily="34" charset="0"/>
              </a:rPr>
              <a:t>Rencana Aksi </a:t>
            </a:r>
            <a:r>
              <a:rPr lang="id-ID" altLang="id-ID" sz="1600" dirty="0">
                <a:cs typeface="Arial" panose="020B0604020202020204" pitchFamily="34" charset="0"/>
              </a:rPr>
              <a:t>untuk mencapai target kinerja</a:t>
            </a:r>
            <a:endParaRPr lang="en-US" altLang="id-ID" sz="1600" b="1" i="1" dirty="0">
              <a:cs typeface="Arial" panose="020B0604020202020204" pitchFamily="34" charset="0"/>
            </a:endParaRPr>
          </a:p>
        </p:txBody>
      </p:sp>
      <p:pic>
        <p:nvPicPr>
          <p:cNvPr id="5" name="Picture 4"/>
          <p:cNvPicPr>
            <a:picLocks noChangeAspect="1"/>
          </p:cNvPicPr>
          <p:nvPr/>
        </p:nvPicPr>
        <p:blipFill rotWithShape="1">
          <a:blip r:embed="rId2"/>
          <a:srcRect l="54685" t="11459" r="18374" b="11459"/>
          <a:stretch>
            <a:fillRect/>
          </a:stretch>
        </p:blipFill>
        <p:spPr>
          <a:xfrm>
            <a:off x="4142105" y="507365"/>
            <a:ext cx="2981960" cy="4375785"/>
          </a:xfrm>
          <a:prstGeom prst="rect">
            <a:avLst/>
          </a:prstGeom>
        </p:spPr>
      </p:pic>
      <p:sp>
        <p:nvSpPr>
          <p:cNvPr id="6" name="TextBox 5"/>
          <p:cNvSpPr txBox="1"/>
          <p:nvPr/>
        </p:nvSpPr>
        <p:spPr>
          <a:xfrm>
            <a:off x="276446" y="4345665"/>
            <a:ext cx="2512473" cy="253916"/>
          </a:xfrm>
          <a:prstGeom prst="rect">
            <a:avLst/>
          </a:prstGeom>
          <a:noFill/>
        </p:spPr>
        <p:txBody>
          <a:bodyPr wrap="square" rtlCol="0">
            <a:spAutoFit/>
          </a:bodyPr>
          <a:lstStyle/>
          <a:p>
            <a:r>
              <a:rPr lang="en-US" sz="1050" dirty="0" err="1">
                <a:latin typeface="Calibri" panose="020F0502020204030204" pitchFamily="34" charset="0"/>
                <a:cs typeface="Calibri Light" panose="020F0302020204030204" charset="0"/>
              </a:rPr>
              <a:t>Sumber</a:t>
            </a:r>
            <a:r>
              <a:rPr lang="en-US" sz="1050" dirty="0">
                <a:latin typeface="Calibri" panose="020F0502020204030204" pitchFamily="34" charset="0"/>
                <a:cs typeface="Calibri Light" panose="020F0302020204030204" charset="0"/>
              </a:rPr>
              <a:t> : </a:t>
            </a:r>
            <a:r>
              <a:rPr lang="en-US" sz="1050" dirty="0" err="1">
                <a:latin typeface="Calibri" panose="020F0502020204030204" pitchFamily="34" charset="0"/>
                <a:cs typeface="Calibri Light" panose="020F0302020204030204" charset="0"/>
              </a:rPr>
              <a:t>Permenhub</a:t>
            </a:r>
            <a:r>
              <a:rPr lang="en-US" sz="1050" dirty="0">
                <a:latin typeface="Calibri" panose="020F0502020204030204" pitchFamily="34" charset="0"/>
                <a:cs typeface="Calibri Light" panose="020F0302020204030204" charset="0"/>
              </a:rPr>
              <a:t> No. PM </a:t>
            </a:r>
            <a:r>
              <a:rPr lang="id-ID" sz="1050" dirty="0">
                <a:latin typeface="Calibri" panose="020F0502020204030204" pitchFamily="34" charset="0"/>
                <a:cs typeface="Calibri Light" panose="020F0302020204030204" charset="0"/>
              </a:rPr>
              <a:t>8</a:t>
            </a:r>
            <a:r>
              <a:rPr lang="en-US" sz="1050" dirty="0">
                <a:latin typeface="Calibri" panose="020F0502020204030204" pitchFamily="34" charset="0"/>
                <a:cs typeface="Calibri Light" panose="020F0302020204030204" charset="0"/>
              </a:rPr>
              <a:t>5/20</a:t>
            </a:r>
            <a:r>
              <a:rPr lang="id-ID" sz="1050" dirty="0">
                <a:latin typeface="Calibri" panose="020F0502020204030204" pitchFamily="34" charset="0"/>
                <a:cs typeface="Calibri Light" panose="020F0302020204030204" charset="0"/>
              </a:rPr>
              <a:t>20</a:t>
            </a:r>
            <a:endParaRPr lang="en-US" sz="1050" dirty="0">
              <a:latin typeface="Calibri" panose="020F0502020204030204" pitchFamily="34" charset="0"/>
              <a:cs typeface="Calibri Light" panose="020F0302020204030204" charset="0"/>
            </a:endParaRPr>
          </a:p>
        </p:txBody>
      </p:sp>
      <p:sp>
        <p:nvSpPr>
          <p:cNvPr id="7" name="Slide Number Placeholder 2"/>
          <p:cNvSpPr>
            <a:spLocks noGrp="1"/>
          </p:cNvSpPr>
          <p:nvPr/>
        </p:nvSpPr>
        <p:spPr>
          <a:xfrm>
            <a:off x="7113270" y="5006975"/>
            <a:ext cx="446405" cy="251460"/>
          </a:xfrm>
          <a:prstGeom prst="rect">
            <a:avLst/>
          </a:prstGeom>
          <a:solidFill>
            <a:srgbClr val="F9BE19"/>
          </a:solid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5502A5B-6024-440D-A5A9-5A109256076E}" type="slidenum">
              <a:rPr kumimoji="0" lang="en-US" sz="1200" b="1" i="0" u="none" strike="noStrike" kern="1200" cap="none" spc="0" normalizeH="0" baseline="0" noProof="0" smtClean="0">
                <a:ln>
                  <a:noFill/>
                </a:ln>
                <a:solidFill>
                  <a:schemeClr val="tx1"/>
                </a:solidFill>
                <a:effectLst/>
                <a:uLnTx/>
                <a:uFillTx/>
                <a:latin typeface="Calibri" panose="020F0502020204030204"/>
                <a:ea typeface="+mn-ea"/>
                <a:cs typeface="+mn-cs"/>
              </a:rPr>
              <a:t>84</a:t>
            </a:fld>
            <a:endParaRPr kumimoji="0" lang="en-US" sz="1200" b="1"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860510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217380" y="316016"/>
            <a:ext cx="6520220" cy="344032"/>
          </a:xfrm>
        </p:spPr>
        <p:txBody>
          <a:bodyPr>
            <a:noAutofit/>
          </a:bodyPr>
          <a:lstStyle/>
          <a:p>
            <a:pPr algn="l"/>
            <a:r>
              <a:rPr lang="id-ID" dirty="0"/>
              <a:t>Lanjutan... (</a:t>
            </a:r>
            <a:r>
              <a:rPr lang="sv-SE" dirty="0"/>
              <a:t>FORMAT </a:t>
            </a:r>
            <a:r>
              <a:rPr lang="id-ID" dirty="0"/>
              <a:t>LAMPIRAN </a:t>
            </a:r>
            <a:r>
              <a:rPr lang="sv-SE" dirty="0"/>
              <a:t>PERJANJIAN KINERJA</a:t>
            </a:r>
            <a:r>
              <a:rPr lang="id-ID" dirty="0"/>
              <a:t>)</a:t>
            </a:r>
          </a:p>
        </p:txBody>
      </p:sp>
      <p:pic>
        <p:nvPicPr>
          <p:cNvPr id="4" name="Picture 3"/>
          <p:cNvPicPr>
            <a:picLocks noChangeAspect="1"/>
          </p:cNvPicPr>
          <p:nvPr/>
        </p:nvPicPr>
        <p:blipFill rotWithShape="1">
          <a:blip r:embed="rId2"/>
          <a:srcRect l="27746" t="13541" r="27745" b="17708"/>
          <a:stretch>
            <a:fillRect/>
          </a:stretch>
        </p:blipFill>
        <p:spPr>
          <a:xfrm>
            <a:off x="300705" y="1191657"/>
            <a:ext cx="3460627" cy="2433859"/>
          </a:xfrm>
          <a:prstGeom prst="rect">
            <a:avLst/>
          </a:prstGeom>
        </p:spPr>
      </p:pic>
      <p:pic>
        <p:nvPicPr>
          <p:cNvPr id="5" name="Picture 4"/>
          <p:cNvPicPr>
            <a:picLocks noChangeAspect="1"/>
          </p:cNvPicPr>
          <p:nvPr/>
        </p:nvPicPr>
        <p:blipFill rotWithShape="1">
          <a:blip r:embed="rId3"/>
          <a:srcRect l="27746" t="19792" r="27745" b="16667"/>
          <a:stretch>
            <a:fillRect/>
          </a:stretch>
        </p:blipFill>
        <p:spPr>
          <a:xfrm>
            <a:off x="3785743" y="1191657"/>
            <a:ext cx="3472454" cy="2433859"/>
          </a:xfrm>
          <a:prstGeom prst="rect">
            <a:avLst/>
          </a:prstGeom>
        </p:spPr>
      </p:pic>
      <p:sp>
        <p:nvSpPr>
          <p:cNvPr id="6" name="Slide Number Placeholder 2"/>
          <p:cNvSpPr>
            <a:spLocks noGrp="1"/>
          </p:cNvSpPr>
          <p:nvPr/>
        </p:nvSpPr>
        <p:spPr>
          <a:xfrm>
            <a:off x="7113270" y="5006975"/>
            <a:ext cx="446405" cy="251460"/>
          </a:xfrm>
          <a:prstGeom prst="rect">
            <a:avLst/>
          </a:prstGeom>
          <a:solidFill>
            <a:srgbClr val="F9BE19"/>
          </a:solid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5502A5B-6024-440D-A5A9-5A109256076E}" type="slidenum">
              <a:rPr kumimoji="0" lang="en-US" sz="1200" b="1" i="0" u="none" strike="noStrike" kern="1200" cap="none" spc="0" normalizeH="0" baseline="0" noProof="0" smtClean="0">
                <a:ln>
                  <a:noFill/>
                </a:ln>
                <a:solidFill>
                  <a:schemeClr val="tx1"/>
                </a:solidFill>
                <a:effectLst/>
                <a:uLnTx/>
                <a:uFillTx/>
                <a:latin typeface="Calibri" panose="020F0502020204030204"/>
                <a:ea typeface="+mn-ea"/>
                <a:cs typeface="+mn-cs"/>
              </a:rPr>
              <a:t>85</a:t>
            </a:fld>
            <a:endParaRPr kumimoji="0" lang="en-US" sz="1200" b="1" i="0" u="none" strike="noStrike" kern="1200" cap="none" spc="0" normalizeH="0" baseline="0" noProof="0">
              <a:ln>
                <a:noFill/>
              </a:ln>
              <a:solidFill>
                <a:schemeClr val="tx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790192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a:spLocks noGrp="1"/>
          </p:cNvSpPr>
          <p:nvPr>
            <p:ph type="title"/>
          </p:nvPr>
        </p:nvSpPr>
        <p:spPr>
          <a:xfrm>
            <a:off x="-3600" y="144000"/>
            <a:ext cx="6840000" cy="344032"/>
          </a:xfrm>
        </p:spPr>
        <p:txBody>
          <a:bodyPr>
            <a:noAutofit/>
          </a:bodyPr>
          <a:lstStyle/>
          <a:p>
            <a:r>
              <a:rPr lang="id-ID" dirty="0"/>
              <a:t>Lanjutan... </a:t>
            </a:r>
            <a:r>
              <a:rPr lang="en-US" dirty="0"/>
              <a:t> (</a:t>
            </a:r>
            <a:r>
              <a:rPr lang="id-ID" dirty="0">
                <a:sym typeface="+mn-ea"/>
              </a:rPr>
              <a:t>PENYUSUNAN </a:t>
            </a:r>
            <a:r>
              <a:rPr lang="id-ID" dirty="0"/>
              <a:t>PERJANJIAN KINERJA BERJENJANG</a:t>
            </a:r>
            <a:r>
              <a:rPr lang="en-US" dirty="0"/>
              <a:t>)</a:t>
            </a:r>
          </a:p>
        </p:txBody>
      </p:sp>
      <p:sp>
        <p:nvSpPr>
          <p:cNvPr id="4" name="Title 1"/>
          <p:cNvSpPr>
            <a:spLocks noGrp="1"/>
          </p:cNvSpPr>
          <p:nvPr/>
        </p:nvSpPr>
        <p:spPr>
          <a:xfrm>
            <a:off x="408305" y="573966"/>
            <a:ext cx="2743836" cy="352455"/>
          </a:xfrm>
          <a:prstGeom prst="rect">
            <a:avLst/>
          </a:prstGeom>
          <a:solidFill>
            <a:srgbClr val="F2AF1A"/>
          </a:solidFill>
        </p:spPr>
        <p:txBody>
          <a:bodyPr vert="horz" lIns="56697" tIns="28348" rIns="56697" bIns="28348" rtlCol="0" anchor="ctr">
            <a:noAutofit/>
          </a:bodyPr>
          <a:lstStyle>
            <a:lvl1pPr algn="l" defTabSz="914400" rtl="0" eaLnBrk="1" latinLnBrk="0" hangingPunct="1">
              <a:lnSpc>
                <a:spcPct val="90000"/>
              </a:lnSpc>
              <a:spcBef>
                <a:spcPct val="0"/>
              </a:spcBef>
              <a:buNone/>
              <a:defRPr sz="2800" b="1" kern="1200">
                <a:solidFill>
                  <a:schemeClr val="tx1"/>
                </a:solidFill>
                <a:latin typeface="+mn-lt"/>
                <a:ea typeface="+mj-ea"/>
                <a:cs typeface="+mj-cs"/>
              </a:defRPr>
            </a:lvl1pPr>
          </a:lstStyle>
          <a:p>
            <a:pPr algn="ctr"/>
            <a:r>
              <a:rPr lang="id-ID" sz="1240" dirty="0"/>
              <a:t>Format Perjanjian Kinerja Berjenjang </a:t>
            </a:r>
          </a:p>
          <a:p>
            <a:pPr algn="ctr"/>
            <a:r>
              <a:rPr lang="id-ID" sz="1240" dirty="0"/>
              <a:t>Eselon III dan IV</a:t>
            </a:r>
          </a:p>
        </p:txBody>
      </p:sp>
      <p:pic>
        <p:nvPicPr>
          <p:cNvPr id="5" name="Picture 4"/>
          <p:cNvPicPr>
            <a:picLocks noChangeAspect="1"/>
          </p:cNvPicPr>
          <p:nvPr/>
        </p:nvPicPr>
        <p:blipFill rotWithShape="1">
          <a:blip r:embed="rId2"/>
          <a:srcRect l="54685" t="16807" r="18374" b="11459"/>
          <a:stretch>
            <a:fillRect/>
          </a:stretch>
        </p:blipFill>
        <p:spPr>
          <a:xfrm>
            <a:off x="408305" y="977265"/>
            <a:ext cx="2743835" cy="3746500"/>
          </a:xfrm>
          <a:prstGeom prst="rect">
            <a:avLst/>
          </a:prstGeom>
        </p:spPr>
      </p:pic>
      <p:pic>
        <p:nvPicPr>
          <p:cNvPr id="6" name="Picture 5"/>
          <p:cNvPicPr>
            <a:picLocks noChangeAspect="1"/>
          </p:cNvPicPr>
          <p:nvPr/>
        </p:nvPicPr>
        <p:blipFill rotWithShape="1">
          <a:blip r:embed="rId3"/>
          <a:srcRect l="27746" t="25000" r="27745" b="21875"/>
          <a:stretch>
            <a:fillRect/>
          </a:stretch>
        </p:blipFill>
        <p:spPr>
          <a:xfrm>
            <a:off x="3681095" y="558800"/>
            <a:ext cx="2981960" cy="2137410"/>
          </a:xfrm>
          <a:prstGeom prst="rect">
            <a:avLst/>
          </a:prstGeom>
        </p:spPr>
      </p:pic>
      <p:pic>
        <p:nvPicPr>
          <p:cNvPr id="7" name="Picture 6"/>
          <p:cNvPicPr>
            <a:picLocks noChangeAspect="1"/>
          </p:cNvPicPr>
          <p:nvPr/>
        </p:nvPicPr>
        <p:blipFill rotWithShape="1">
          <a:blip r:embed="rId4"/>
          <a:srcRect l="27746" t="22917" r="27745" b="23958"/>
          <a:stretch>
            <a:fillRect/>
          </a:stretch>
        </p:blipFill>
        <p:spPr>
          <a:xfrm>
            <a:off x="3681095" y="2765425"/>
            <a:ext cx="2981325" cy="2067560"/>
          </a:xfrm>
          <a:prstGeom prst="rect">
            <a:avLst/>
          </a:prstGeom>
        </p:spPr>
      </p:pic>
      <p:sp>
        <p:nvSpPr>
          <p:cNvPr id="8" name="Slide Number Placeholder 2"/>
          <p:cNvSpPr>
            <a:spLocks noGrp="1"/>
          </p:cNvSpPr>
          <p:nvPr/>
        </p:nvSpPr>
        <p:spPr>
          <a:xfrm>
            <a:off x="7113270" y="5006975"/>
            <a:ext cx="446405" cy="251460"/>
          </a:xfrm>
          <a:prstGeom prst="rect">
            <a:avLst/>
          </a:prstGeom>
          <a:solidFill>
            <a:srgbClr val="F9BE19"/>
          </a:solid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5502A5B-6024-440D-A5A9-5A109256076E}" type="slidenum">
              <a:rPr kumimoji="0" lang="en-US" sz="1200" b="1" i="0" u="none" strike="noStrike" kern="1200" cap="none" spc="0" normalizeH="0" baseline="0" noProof="0" smtClean="0">
                <a:ln>
                  <a:noFill/>
                </a:ln>
                <a:solidFill>
                  <a:schemeClr val="tx1"/>
                </a:solidFill>
                <a:effectLst/>
                <a:uLnTx/>
                <a:uFillTx/>
                <a:latin typeface="Calibri" panose="020F0502020204030204"/>
                <a:ea typeface="+mn-ea"/>
                <a:cs typeface="+mn-cs"/>
              </a:rPr>
              <a:t>86</a:t>
            </a:fld>
            <a:endParaRPr kumimoji="0" lang="en-US" sz="1200" b="1" i="0" u="none" strike="noStrike" kern="1200" cap="none" spc="0" normalizeH="0" baseline="0" noProof="0">
              <a:ln>
                <a:noFill/>
              </a:ln>
              <a:solidFill>
                <a:schemeClr val="tx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996528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a:spLocks noGrp="1"/>
          </p:cNvSpPr>
          <p:nvPr>
            <p:ph type="title"/>
          </p:nvPr>
        </p:nvSpPr>
        <p:spPr>
          <a:xfrm>
            <a:off x="-3600" y="144000"/>
            <a:ext cx="6912000" cy="344032"/>
          </a:xfrm>
        </p:spPr>
        <p:txBody>
          <a:bodyPr>
            <a:noAutofit/>
          </a:bodyPr>
          <a:lstStyle/>
          <a:p>
            <a:r>
              <a:rPr lang="id-ID" dirty="0"/>
              <a:t>Lanjutan... </a:t>
            </a:r>
            <a:r>
              <a:rPr lang="en-US" dirty="0"/>
              <a:t> (</a:t>
            </a:r>
            <a:r>
              <a:rPr lang="id-ID" dirty="0">
                <a:sym typeface="+mn-ea"/>
              </a:rPr>
              <a:t>PENYUSUNAN </a:t>
            </a:r>
            <a:r>
              <a:rPr lang="id-ID" dirty="0"/>
              <a:t>PERJANJIAN KINERJA BERJENJANG</a:t>
            </a:r>
            <a:r>
              <a:rPr lang="en-US" dirty="0"/>
              <a:t>)</a:t>
            </a:r>
            <a:endParaRPr lang="id-ID" dirty="0"/>
          </a:p>
        </p:txBody>
      </p:sp>
      <p:sp>
        <p:nvSpPr>
          <p:cNvPr id="4" name="Title 1"/>
          <p:cNvSpPr>
            <a:spLocks noGrp="1"/>
          </p:cNvSpPr>
          <p:nvPr/>
        </p:nvSpPr>
        <p:spPr>
          <a:xfrm>
            <a:off x="334825" y="586203"/>
            <a:ext cx="2635070" cy="344031"/>
          </a:xfrm>
          <a:prstGeom prst="rect">
            <a:avLst/>
          </a:prstGeom>
          <a:solidFill>
            <a:srgbClr val="F2AF1A"/>
          </a:solidFill>
        </p:spPr>
        <p:txBody>
          <a:bodyPr vert="horz" lIns="56697" tIns="28348" rIns="56697" bIns="28348" rtlCol="0" anchor="ctr">
            <a:noAutofit/>
          </a:bodyPr>
          <a:lstStyle>
            <a:lvl1pPr algn="l" defTabSz="914400" rtl="0" eaLnBrk="1" latinLnBrk="0" hangingPunct="1">
              <a:lnSpc>
                <a:spcPct val="90000"/>
              </a:lnSpc>
              <a:spcBef>
                <a:spcPct val="0"/>
              </a:spcBef>
              <a:buNone/>
              <a:defRPr sz="2800" b="1" kern="1200">
                <a:solidFill>
                  <a:schemeClr val="tx1"/>
                </a:solidFill>
                <a:latin typeface="+mn-lt"/>
                <a:ea typeface="+mj-ea"/>
                <a:cs typeface="+mj-cs"/>
              </a:defRPr>
            </a:lvl1pPr>
          </a:lstStyle>
          <a:p>
            <a:pPr algn="ctr"/>
            <a:r>
              <a:rPr lang="id-ID" sz="1240" dirty="0"/>
              <a:t>Format Perjanjian Kinerja Berjenjang Pelaksana/Staf/Fungsional</a:t>
            </a:r>
          </a:p>
        </p:txBody>
      </p:sp>
      <p:pic>
        <p:nvPicPr>
          <p:cNvPr id="5" name="Picture 4"/>
          <p:cNvPicPr>
            <a:picLocks noChangeAspect="1"/>
          </p:cNvPicPr>
          <p:nvPr/>
        </p:nvPicPr>
        <p:blipFill rotWithShape="1">
          <a:blip r:embed="rId2"/>
          <a:srcRect l="18960" t="14582" r="54100" b="11460"/>
          <a:stretch>
            <a:fillRect/>
          </a:stretch>
        </p:blipFill>
        <p:spPr>
          <a:xfrm>
            <a:off x="276860" y="987872"/>
            <a:ext cx="2693035" cy="3816985"/>
          </a:xfrm>
          <a:prstGeom prst="rect">
            <a:avLst/>
          </a:prstGeom>
        </p:spPr>
      </p:pic>
      <p:pic>
        <p:nvPicPr>
          <p:cNvPr id="6" name="Picture 5"/>
          <p:cNvPicPr>
            <a:picLocks noChangeAspect="1"/>
          </p:cNvPicPr>
          <p:nvPr/>
        </p:nvPicPr>
        <p:blipFill rotWithShape="1">
          <a:blip r:embed="rId3"/>
          <a:srcRect l="27746" t="21875" r="27745" b="23958"/>
          <a:stretch>
            <a:fillRect/>
          </a:stretch>
        </p:blipFill>
        <p:spPr>
          <a:xfrm>
            <a:off x="2949542" y="1332043"/>
            <a:ext cx="4254209" cy="2806266"/>
          </a:xfrm>
          <a:prstGeom prst="rect">
            <a:avLst/>
          </a:prstGeom>
        </p:spPr>
      </p:pic>
      <p:sp>
        <p:nvSpPr>
          <p:cNvPr id="8" name="Slide Number Placeholder 2">
            <a:extLst>
              <a:ext uri="{FF2B5EF4-FFF2-40B4-BE49-F238E27FC236}">
                <a16:creationId xmlns:a16="http://schemas.microsoft.com/office/drawing/2014/main" id="{5FB727E1-FD22-4B9F-BB3E-C89822DD5D0C}"/>
              </a:ext>
            </a:extLst>
          </p:cNvPr>
          <p:cNvSpPr>
            <a:spLocks noGrp="1"/>
          </p:cNvSpPr>
          <p:nvPr/>
        </p:nvSpPr>
        <p:spPr>
          <a:xfrm>
            <a:off x="7113270" y="5006975"/>
            <a:ext cx="446405" cy="251460"/>
          </a:xfrm>
          <a:prstGeom prst="rect">
            <a:avLst/>
          </a:prstGeom>
          <a:solidFill>
            <a:srgbClr val="F9BE19"/>
          </a:solid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5502A5B-6024-440D-A5A9-5A109256076E}" type="slidenum">
              <a:rPr kumimoji="0" lang="en-US" sz="1200" b="1" i="0" u="none" strike="noStrike" kern="1200" cap="none" spc="0" normalizeH="0" baseline="0" noProof="0" smtClean="0">
                <a:ln>
                  <a:noFill/>
                </a:ln>
                <a:solidFill>
                  <a:schemeClr val="tx1"/>
                </a:solidFill>
                <a:effectLst/>
                <a:uLnTx/>
                <a:uFillTx/>
                <a:latin typeface="Calibri" panose="020F0502020204030204"/>
                <a:ea typeface="+mn-ea"/>
                <a:cs typeface="+mn-cs"/>
              </a:rPr>
              <a:t>87</a:t>
            </a:fld>
            <a:endParaRPr kumimoji="0" lang="en-US" sz="1200" b="1" i="0" u="none" strike="noStrike" kern="1200" cap="none" spc="0" normalizeH="0" baseline="0" noProof="0">
              <a:ln>
                <a:noFill/>
              </a:ln>
              <a:solidFill>
                <a:schemeClr val="tx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551741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DFF36EA3-E800-455A-AB02-6FFB294439FF}"/>
              </a:ext>
            </a:extLst>
          </p:cNvPr>
          <p:cNvSpPr txBox="1">
            <a:spLocks/>
          </p:cNvSpPr>
          <p:nvPr/>
        </p:nvSpPr>
        <p:spPr>
          <a:xfrm>
            <a:off x="163039" y="311720"/>
            <a:ext cx="7396636" cy="338554"/>
          </a:xfrm>
          <a:prstGeom prst="rect">
            <a:avLst/>
          </a:prstGeom>
        </p:spPr>
        <p:txBody>
          <a:bodyPr wrap="square" anchor="ctr">
            <a:spAutoFit/>
          </a:bodyPr>
          <a:lstStyle>
            <a:defPPr>
              <a:defRPr lang="en-US"/>
            </a:defPPr>
            <a:lvl1pPr defTabSz="914377">
              <a:defRPr b="1">
                <a:solidFill>
                  <a:prstClr val="black"/>
                </a:solidFill>
                <a:latin typeface="Arial" panose="020B0604020202020204" pitchFamily="34" charset="0"/>
                <a:ea typeface="Times New Roman" panose="02020603050405020304" pitchFamily="18" charset="0"/>
              </a:defRPr>
            </a:lvl1pPr>
          </a:lstStyle>
          <a:p>
            <a:pPr lvl="0"/>
            <a:r>
              <a:rPr lang="id-ID" sz="1600" dirty="0"/>
              <a:t>Lanjutan... (PERTIMBANGAN PENETAPAN TARGET</a:t>
            </a:r>
            <a:r>
              <a:rPr lang="en-US" sz="1600" dirty="0"/>
              <a:t> INDIKATOR KINERJA</a:t>
            </a:r>
            <a:r>
              <a:rPr lang="id-ID" sz="1600" dirty="0"/>
              <a:t>)</a:t>
            </a:r>
            <a:endParaRPr lang="en-ID" sz="1600" dirty="0"/>
          </a:p>
        </p:txBody>
      </p:sp>
      <p:graphicFrame>
        <p:nvGraphicFramePr>
          <p:cNvPr id="17" name="Diagram 16">
            <a:extLst>
              <a:ext uri="{FF2B5EF4-FFF2-40B4-BE49-F238E27FC236}">
                <a16:creationId xmlns:a16="http://schemas.microsoft.com/office/drawing/2014/main" id="{F9542B65-4F37-49CC-95CF-2C249250CD2F}"/>
              </a:ext>
            </a:extLst>
          </p:cNvPr>
          <p:cNvGraphicFramePr/>
          <p:nvPr>
            <p:extLst>
              <p:ext uri="{D42A27DB-BD31-4B8C-83A1-F6EECF244321}">
                <p14:modId xmlns:p14="http://schemas.microsoft.com/office/powerpoint/2010/main" val="2142887210"/>
              </p:ext>
            </p:extLst>
          </p:nvPr>
        </p:nvGraphicFramePr>
        <p:xfrm>
          <a:off x="338164" y="951748"/>
          <a:ext cx="6999781" cy="36930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2">
            <a:extLst>
              <a:ext uri="{FF2B5EF4-FFF2-40B4-BE49-F238E27FC236}">
                <a16:creationId xmlns:a16="http://schemas.microsoft.com/office/drawing/2014/main" id="{B711D377-4B66-4E69-8B16-3980EC27E684}"/>
              </a:ext>
            </a:extLst>
          </p:cNvPr>
          <p:cNvSpPr>
            <a:spLocks noGrp="1"/>
          </p:cNvSpPr>
          <p:nvPr/>
        </p:nvSpPr>
        <p:spPr>
          <a:xfrm>
            <a:off x="7113270" y="5006975"/>
            <a:ext cx="446405" cy="251460"/>
          </a:xfrm>
          <a:prstGeom prst="rect">
            <a:avLst/>
          </a:prstGeom>
          <a:solidFill>
            <a:srgbClr val="F9BE19"/>
          </a:solid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5502A5B-6024-440D-A5A9-5A109256076E}" type="slidenum">
              <a:rPr kumimoji="0" lang="en-US" sz="1200" b="1" i="0" u="none" strike="noStrike" kern="1200" cap="none" spc="0" normalizeH="0" baseline="0" noProof="0" smtClean="0">
                <a:ln>
                  <a:noFill/>
                </a:ln>
                <a:solidFill>
                  <a:schemeClr val="tx1"/>
                </a:solidFill>
                <a:effectLst/>
                <a:uLnTx/>
                <a:uFillTx/>
                <a:latin typeface="Calibri" panose="020F0502020204030204"/>
                <a:ea typeface="+mn-ea"/>
                <a:cs typeface="+mn-cs"/>
              </a:rPr>
              <a:t>88</a:t>
            </a:fld>
            <a:endParaRPr kumimoji="0" lang="en-US" sz="1200" b="1" i="0" u="none" strike="noStrike" kern="1200" cap="none" spc="0" normalizeH="0" baseline="0" noProof="0">
              <a:ln>
                <a:noFill/>
              </a:ln>
              <a:solidFill>
                <a:schemeClr val="tx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228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a:spLocks noGrp="1"/>
          </p:cNvSpPr>
          <p:nvPr>
            <p:ph type="title"/>
          </p:nvPr>
        </p:nvSpPr>
        <p:spPr>
          <a:xfrm>
            <a:off x="201974" y="136830"/>
            <a:ext cx="6520220" cy="344032"/>
          </a:xfrm>
        </p:spPr>
        <p:txBody>
          <a:bodyPr vert="horz" lIns="56698" tIns="28349" rIns="56698" bIns="28349" rtlCol="0" anchor="ctr">
            <a:noAutofit/>
          </a:bodyPr>
          <a:lstStyle/>
          <a:p>
            <a:r>
              <a:rPr lang="id-ID" b="1" dirty="0">
                <a:latin typeface="+mn-lt"/>
              </a:rPr>
              <a:t>LANJUTAN... (</a:t>
            </a:r>
            <a:r>
              <a:rPr lang="id-ID" b="1" i="1" dirty="0">
                <a:latin typeface="+mn-lt"/>
              </a:rPr>
              <a:t>OUTLINE</a:t>
            </a:r>
            <a:r>
              <a:rPr lang="id-ID" b="1" dirty="0">
                <a:latin typeface="+mn-lt"/>
              </a:rPr>
              <a:t> PERJANJIAN KINERJA)</a:t>
            </a:r>
          </a:p>
        </p:txBody>
      </p:sp>
      <p:sp>
        <p:nvSpPr>
          <p:cNvPr id="4" name="TextBox 3">
            <a:extLst>
              <a:ext uri="{FF2B5EF4-FFF2-40B4-BE49-F238E27FC236}">
                <a16:creationId xmlns:a16="http://schemas.microsoft.com/office/drawing/2014/main" id="{01E38AF8-E277-41A0-AF9B-D9A8066D6FBB}"/>
              </a:ext>
            </a:extLst>
          </p:cNvPr>
          <p:cNvSpPr txBox="1"/>
          <p:nvPr/>
        </p:nvSpPr>
        <p:spPr>
          <a:xfrm>
            <a:off x="-2551682" y="38991"/>
            <a:ext cx="2418592" cy="1008353"/>
          </a:xfrm>
          <a:prstGeom prst="rect">
            <a:avLst/>
          </a:prstGeom>
          <a:solidFill>
            <a:sysClr val="window" lastClr="FFFFFF"/>
          </a:solidFill>
          <a:ln w="22225">
            <a:solidFill>
              <a:srgbClr val="FF6600"/>
            </a:solidFill>
            <a:prstDash val="sysDot"/>
          </a:ln>
        </p:spPr>
        <p:txBody>
          <a:bodyPr wrap="square" rtlCol="0">
            <a:spAutoFit/>
          </a:bodyPr>
          <a:lstStyle/>
          <a:p>
            <a:pPr defTabSz="567005">
              <a:defRPr/>
            </a:pPr>
            <a:r>
              <a:rPr lang="en-ID" sz="992" b="1" kern="0" dirty="0">
                <a:solidFill>
                  <a:schemeClr val="accent2">
                    <a:lumMod val="75000"/>
                  </a:schemeClr>
                </a:solidFill>
              </a:rPr>
              <a:t>BAB I PENDAHULUAN</a:t>
            </a:r>
          </a:p>
          <a:p>
            <a:pPr marL="212627" indent="-212627" defTabSz="567005">
              <a:buFontTx/>
              <a:buAutoNum type="alphaUcPeriod"/>
              <a:defRPr/>
            </a:pPr>
            <a:r>
              <a:rPr lang="en-ID" sz="992" b="1" kern="0" dirty="0" err="1">
                <a:solidFill>
                  <a:prstClr val="black"/>
                </a:solidFill>
              </a:rPr>
              <a:t>Latar</a:t>
            </a:r>
            <a:r>
              <a:rPr lang="en-ID" sz="992" b="1" kern="0" dirty="0">
                <a:solidFill>
                  <a:prstClr val="black"/>
                </a:solidFill>
              </a:rPr>
              <a:t> </a:t>
            </a:r>
            <a:r>
              <a:rPr lang="en-ID" sz="992" b="1" kern="0" dirty="0" err="1">
                <a:solidFill>
                  <a:prstClr val="black"/>
                </a:solidFill>
              </a:rPr>
              <a:t>Belakang</a:t>
            </a:r>
            <a:endParaRPr lang="id-ID" sz="992" b="1" kern="0" dirty="0">
              <a:solidFill>
                <a:prstClr val="black"/>
              </a:solidFill>
            </a:endParaRPr>
          </a:p>
          <a:p>
            <a:pPr marL="212627" indent="-212627" defTabSz="567005">
              <a:buFontTx/>
              <a:buAutoNum type="alphaUcPeriod"/>
              <a:defRPr/>
            </a:pPr>
            <a:r>
              <a:rPr lang="id-ID" sz="992" b="1" kern="0" dirty="0">
                <a:solidFill>
                  <a:prstClr val="black"/>
                </a:solidFill>
              </a:rPr>
              <a:t>Maksud dan Tujuan</a:t>
            </a:r>
          </a:p>
          <a:p>
            <a:pPr marL="212627" indent="-212627" defTabSz="567005">
              <a:buFontTx/>
              <a:buAutoNum type="alphaUcPeriod"/>
              <a:defRPr/>
            </a:pPr>
            <a:r>
              <a:rPr lang="id-ID" sz="992" b="1" kern="0" dirty="0">
                <a:solidFill>
                  <a:prstClr val="black"/>
                </a:solidFill>
              </a:rPr>
              <a:t>Tugas dan Fungsi</a:t>
            </a:r>
          </a:p>
          <a:p>
            <a:pPr marL="212627" indent="-212627" defTabSz="567005">
              <a:buFontTx/>
              <a:buAutoNum type="alphaUcPeriod"/>
              <a:defRPr/>
            </a:pPr>
            <a:r>
              <a:rPr lang="en-US" sz="992" b="1" kern="0" dirty="0" err="1">
                <a:solidFill>
                  <a:prstClr val="black"/>
                </a:solidFill>
              </a:rPr>
              <a:t>Kedudukan</a:t>
            </a:r>
            <a:r>
              <a:rPr lang="en-US" sz="992" b="1" kern="0" dirty="0">
                <a:solidFill>
                  <a:prstClr val="black"/>
                </a:solidFill>
              </a:rPr>
              <a:t>, </a:t>
            </a:r>
            <a:r>
              <a:rPr lang="en-US" sz="992" b="1" kern="0" dirty="0" err="1">
                <a:solidFill>
                  <a:prstClr val="black"/>
                </a:solidFill>
              </a:rPr>
              <a:t>Tugas</a:t>
            </a:r>
            <a:r>
              <a:rPr lang="en-US" sz="992" b="1" kern="0" dirty="0">
                <a:solidFill>
                  <a:prstClr val="black"/>
                </a:solidFill>
              </a:rPr>
              <a:t> </a:t>
            </a:r>
            <a:r>
              <a:rPr lang="en-US" sz="992" b="1" kern="0" dirty="0" err="1">
                <a:solidFill>
                  <a:prstClr val="black"/>
                </a:solidFill>
              </a:rPr>
              <a:t>dan</a:t>
            </a:r>
            <a:r>
              <a:rPr lang="en-US" sz="992" b="1" kern="0" dirty="0">
                <a:solidFill>
                  <a:prstClr val="black"/>
                </a:solidFill>
              </a:rPr>
              <a:t> </a:t>
            </a:r>
            <a:r>
              <a:rPr lang="en-US" sz="992" b="1" kern="0" dirty="0" err="1">
                <a:solidFill>
                  <a:prstClr val="black"/>
                </a:solidFill>
              </a:rPr>
              <a:t>Fungsi</a:t>
            </a:r>
            <a:r>
              <a:rPr lang="en-US" sz="992" b="1" kern="0" dirty="0">
                <a:solidFill>
                  <a:prstClr val="black"/>
                </a:solidFill>
              </a:rPr>
              <a:t> </a:t>
            </a:r>
          </a:p>
          <a:p>
            <a:pPr marL="212627" indent="-212627" defTabSz="567005">
              <a:buFontTx/>
              <a:buAutoNum type="alphaUcPeriod"/>
              <a:defRPr/>
            </a:pPr>
            <a:r>
              <a:rPr lang="en-US" sz="992" b="1" kern="0" dirty="0" err="1">
                <a:solidFill>
                  <a:prstClr val="black"/>
                </a:solidFill>
              </a:rPr>
              <a:t>Struktur</a:t>
            </a:r>
            <a:r>
              <a:rPr lang="en-US" sz="992" b="1" kern="0" dirty="0">
                <a:solidFill>
                  <a:prstClr val="black"/>
                </a:solidFill>
              </a:rPr>
              <a:t> </a:t>
            </a:r>
            <a:r>
              <a:rPr lang="en-US" sz="992" b="1" kern="0" dirty="0" err="1">
                <a:solidFill>
                  <a:prstClr val="black"/>
                </a:solidFill>
              </a:rPr>
              <a:t>Organisasi</a:t>
            </a:r>
            <a:endParaRPr lang="en-ID" sz="992" b="1" kern="0" dirty="0">
              <a:solidFill>
                <a:prstClr val="black"/>
              </a:solidFill>
            </a:endParaRPr>
          </a:p>
        </p:txBody>
      </p:sp>
      <p:sp>
        <p:nvSpPr>
          <p:cNvPr id="5" name="TextBox 4">
            <a:extLst>
              <a:ext uri="{FF2B5EF4-FFF2-40B4-BE49-F238E27FC236}">
                <a16:creationId xmlns:a16="http://schemas.microsoft.com/office/drawing/2014/main" id="{9E1D468C-BCE1-4C04-B4F3-524B2542ECD2}"/>
              </a:ext>
            </a:extLst>
          </p:cNvPr>
          <p:cNvSpPr txBox="1"/>
          <p:nvPr/>
        </p:nvSpPr>
        <p:spPr>
          <a:xfrm>
            <a:off x="-2575511" y="1087873"/>
            <a:ext cx="2418593" cy="855683"/>
          </a:xfrm>
          <a:prstGeom prst="rect">
            <a:avLst/>
          </a:prstGeom>
          <a:solidFill>
            <a:sysClr val="window" lastClr="FFFFFF"/>
          </a:solidFill>
          <a:ln w="22225">
            <a:solidFill>
              <a:srgbClr val="FF6600"/>
            </a:solidFill>
            <a:prstDash val="sysDot"/>
          </a:ln>
        </p:spPr>
        <p:txBody>
          <a:bodyPr wrap="square" rtlCol="0">
            <a:spAutoFit/>
          </a:bodyPr>
          <a:lstStyle/>
          <a:p>
            <a:pPr defTabSz="567005">
              <a:defRPr/>
            </a:pPr>
            <a:r>
              <a:rPr lang="en-ID" sz="992" b="1" kern="0" dirty="0">
                <a:solidFill>
                  <a:schemeClr val="accent2">
                    <a:lumMod val="75000"/>
                  </a:schemeClr>
                </a:solidFill>
              </a:rPr>
              <a:t>BAB II RENCANA STRATEGIS</a:t>
            </a:r>
          </a:p>
          <a:p>
            <a:pPr marL="212627" indent="-212627" defTabSz="567005">
              <a:buFontTx/>
              <a:buAutoNum type="alphaUcPeriod"/>
              <a:defRPr/>
            </a:pPr>
            <a:r>
              <a:rPr lang="en-ID" sz="992" kern="0" dirty="0" err="1">
                <a:solidFill>
                  <a:prstClr val="black"/>
                </a:solidFill>
              </a:rPr>
              <a:t>Tujuan</a:t>
            </a:r>
            <a:r>
              <a:rPr lang="en-ID" sz="992" kern="0" dirty="0">
                <a:solidFill>
                  <a:prstClr val="black"/>
                </a:solidFill>
              </a:rPr>
              <a:t> </a:t>
            </a:r>
            <a:endParaRPr lang="id-ID" sz="992" kern="0" dirty="0">
              <a:solidFill>
                <a:prstClr val="black"/>
              </a:solidFill>
            </a:endParaRPr>
          </a:p>
          <a:p>
            <a:pPr marL="212627" indent="-212627" defTabSz="567005">
              <a:buFontTx/>
              <a:buAutoNum type="alphaUcPeriod"/>
              <a:defRPr/>
            </a:pPr>
            <a:r>
              <a:rPr lang="en-ID" sz="992" kern="0" dirty="0" err="1">
                <a:solidFill>
                  <a:prstClr val="black"/>
                </a:solidFill>
              </a:rPr>
              <a:t>Sasaran</a:t>
            </a:r>
            <a:endParaRPr lang="id-ID" sz="992" kern="0" dirty="0">
              <a:solidFill>
                <a:prstClr val="black"/>
              </a:solidFill>
            </a:endParaRPr>
          </a:p>
          <a:p>
            <a:pPr marL="212627" indent="-212627" defTabSz="567005">
              <a:buFontTx/>
              <a:buAutoNum type="alphaUcPeriod"/>
              <a:defRPr/>
            </a:pPr>
            <a:r>
              <a:rPr lang="en-US" sz="992" kern="0" dirty="0" err="1">
                <a:solidFill>
                  <a:prstClr val="black"/>
                </a:solidFill>
              </a:rPr>
              <a:t>Indikator</a:t>
            </a:r>
            <a:r>
              <a:rPr lang="en-US" sz="992" kern="0" dirty="0">
                <a:solidFill>
                  <a:prstClr val="black"/>
                </a:solidFill>
              </a:rPr>
              <a:t> Kinerja</a:t>
            </a:r>
            <a:endParaRPr lang="id-ID" sz="992" kern="0" dirty="0">
              <a:solidFill>
                <a:prstClr val="black"/>
              </a:solidFill>
            </a:endParaRPr>
          </a:p>
          <a:p>
            <a:pPr marL="212627" indent="-212627" defTabSz="567005">
              <a:buFontTx/>
              <a:buAutoNum type="alphaUcPeriod"/>
              <a:defRPr/>
            </a:pPr>
            <a:r>
              <a:rPr lang="en-US" sz="992" kern="0" dirty="0">
                <a:solidFill>
                  <a:prstClr val="black"/>
                </a:solidFill>
              </a:rPr>
              <a:t>Program dan </a:t>
            </a:r>
            <a:r>
              <a:rPr lang="en-US" sz="992" kern="0" dirty="0" err="1">
                <a:solidFill>
                  <a:prstClr val="black"/>
                </a:solidFill>
              </a:rPr>
              <a:t>Kegiatan</a:t>
            </a:r>
            <a:endParaRPr lang="en-ID" sz="992" kern="0" dirty="0">
              <a:solidFill>
                <a:prstClr val="black"/>
              </a:solidFill>
            </a:endParaRPr>
          </a:p>
        </p:txBody>
      </p:sp>
      <p:sp>
        <p:nvSpPr>
          <p:cNvPr id="6" name="TextBox 5">
            <a:extLst>
              <a:ext uri="{FF2B5EF4-FFF2-40B4-BE49-F238E27FC236}">
                <a16:creationId xmlns:a16="http://schemas.microsoft.com/office/drawing/2014/main" id="{96264D2B-75B4-480C-8A11-DAE405E58D74}"/>
              </a:ext>
            </a:extLst>
          </p:cNvPr>
          <p:cNvSpPr txBox="1"/>
          <p:nvPr/>
        </p:nvSpPr>
        <p:spPr>
          <a:xfrm>
            <a:off x="-2575511" y="1984086"/>
            <a:ext cx="2418592" cy="855683"/>
          </a:xfrm>
          <a:prstGeom prst="rect">
            <a:avLst/>
          </a:prstGeom>
          <a:solidFill>
            <a:sysClr val="window" lastClr="FFFFFF"/>
          </a:solidFill>
          <a:ln w="22225">
            <a:solidFill>
              <a:srgbClr val="FF6600"/>
            </a:solidFill>
            <a:prstDash val="sysDot"/>
          </a:ln>
        </p:spPr>
        <p:txBody>
          <a:bodyPr wrap="square" rtlCol="0">
            <a:spAutoFit/>
          </a:bodyPr>
          <a:lstStyle/>
          <a:p>
            <a:pPr defTabSz="567005">
              <a:defRPr/>
            </a:pPr>
            <a:r>
              <a:rPr lang="en-ID" sz="992" b="1" kern="0" dirty="0">
                <a:solidFill>
                  <a:schemeClr val="accent2">
                    <a:lumMod val="75000"/>
                  </a:schemeClr>
                </a:solidFill>
              </a:rPr>
              <a:t>BAB III RENCANA KINERJA</a:t>
            </a:r>
          </a:p>
          <a:p>
            <a:pPr marL="212627" indent="-212627" defTabSz="567005">
              <a:buFontTx/>
              <a:buAutoNum type="alphaUcPeriod"/>
              <a:defRPr/>
            </a:pPr>
            <a:r>
              <a:rPr lang="en-US" sz="992" kern="0" dirty="0" err="1">
                <a:solidFill>
                  <a:prstClr val="black"/>
                </a:solidFill>
              </a:rPr>
              <a:t>Pengukuran</a:t>
            </a:r>
            <a:r>
              <a:rPr lang="en-US" sz="992" kern="0" dirty="0">
                <a:solidFill>
                  <a:prstClr val="black"/>
                </a:solidFill>
              </a:rPr>
              <a:t> </a:t>
            </a:r>
            <a:r>
              <a:rPr lang="en-US" sz="992" kern="0" dirty="0" err="1">
                <a:solidFill>
                  <a:prstClr val="black"/>
                </a:solidFill>
              </a:rPr>
              <a:t>Indikator</a:t>
            </a:r>
            <a:r>
              <a:rPr lang="en-US" sz="992" kern="0" dirty="0">
                <a:solidFill>
                  <a:prstClr val="black"/>
                </a:solidFill>
              </a:rPr>
              <a:t> Kinerja (Manual </a:t>
            </a:r>
            <a:r>
              <a:rPr lang="en-US" sz="992" kern="0" dirty="0" err="1">
                <a:solidFill>
                  <a:prstClr val="black"/>
                </a:solidFill>
              </a:rPr>
              <a:t>Indikator</a:t>
            </a:r>
            <a:r>
              <a:rPr lang="id-ID" sz="992" kern="0" dirty="0">
                <a:solidFill>
                  <a:prstClr val="black"/>
                </a:solidFill>
              </a:rPr>
              <a:t> Kinerja</a:t>
            </a:r>
            <a:r>
              <a:rPr lang="en-US" sz="992" kern="0" dirty="0">
                <a:solidFill>
                  <a:prstClr val="black"/>
                </a:solidFill>
              </a:rPr>
              <a:t>)</a:t>
            </a:r>
            <a:endParaRPr lang="id-ID" sz="992" kern="0" dirty="0">
              <a:solidFill>
                <a:prstClr val="black"/>
              </a:solidFill>
            </a:endParaRPr>
          </a:p>
          <a:p>
            <a:pPr marL="212627" indent="-212627" defTabSz="567005">
              <a:buFontTx/>
              <a:buAutoNum type="alphaUcPeriod"/>
              <a:defRPr/>
            </a:pPr>
            <a:r>
              <a:rPr lang="en-US" sz="992" kern="0" dirty="0">
                <a:solidFill>
                  <a:prstClr val="black"/>
                </a:solidFill>
              </a:rPr>
              <a:t>Target </a:t>
            </a:r>
            <a:r>
              <a:rPr lang="en-US" sz="992" kern="0" dirty="0" err="1">
                <a:solidFill>
                  <a:prstClr val="black"/>
                </a:solidFill>
              </a:rPr>
              <a:t>Perjanjian</a:t>
            </a:r>
            <a:r>
              <a:rPr lang="en-US" sz="992" kern="0" dirty="0">
                <a:solidFill>
                  <a:prstClr val="black"/>
                </a:solidFill>
              </a:rPr>
              <a:t> Kinerja</a:t>
            </a:r>
            <a:endParaRPr lang="id-ID" sz="992" kern="0" dirty="0">
              <a:solidFill>
                <a:prstClr val="black"/>
              </a:solidFill>
            </a:endParaRPr>
          </a:p>
          <a:p>
            <a:pPr marL="212627" indent="-212627" defTabSz="567005">
              <a:buFontTx/>
              <a:buAutoNum type="alphaUcPeriod"/>
              <a:defRPr/>
            </a:pPr>
            <a:r>
              <a:rPr lang="en-US" sz="992" kern="0" dirty="0" err="1">
                <a:solidFill>
                  <a:prstClr val="black"/>
                </a:solidFill>
              </a:rPr>
              <a:t>Alokasi</a:t>
            </a:r>
            <a:r>
              <a:rPr lang="en-US" sz="992" kern="0" dirty="0">
                <a:solidFill>
                  <a:prstClr val="black"/>
                </a:solidFill>
              </a:rPr>
              <a:t> </a:t>
            </a:r>
            <a:r>
              <a:rPr lang="en-US" sz="992" kern="0" dirty="0" err="1">
                <a:solidFill>
                  <a:prstClr val="black"/>
                </a:solidFill>
              </a:rPr>
              <a:t>Anggaran</a:t>
            </a:r>
            <a:r>
              <a:rPr lang="en-US" sz="992" kern="0" dirty="0">
                <a:solidFill>
                  <a:prstClr val="black"/>
                </a:solidFill>
              </a:rPr>
              <a:t> </a:t>
            </a:r>
            <a:endParaRPr lang="id-ID" sz="992" kern="0" dirty="0">
              <a:solidFill>
                <a:prstClr val="black"/>
              </a:solidFill>
            </a:endParaRPr>
          </a:p>
        </p:txBody>
      </p:sp>
      <p:sp>
        <p:nvSpPr>
          <p:cNvPr id="7" name="TextBox 6">
            <a:extLst>
              <a:ext uri="{FF2B5EF4-FFF2-40B4-BE49-F238E27FC236}">
                <a16:creationId xmlns:a16="http://schemas.microsoft.com/office/drawing/2014/main" id="{3880F4A0-F12B-49F8-A000-6238A8F3AC7F}"/>
              </a:ext>
            </a:extLst>
          </p:cNvPr>
          <p:cNvSpPr txBox="1"/>
          <p:nvPr/>
        </p:nvSpPr>
        <p:spPr>
          <a:xfrm>
            <a:off x="-2551683" y="2950272"/>
            <a:ext cx="2418592" cy="245003"/>
          </a:xfrm>
          <a:prstGeom prst="rect">
            <a:avLst/>
          </a:prstGeom>
          <a:solidFill>
            <a:sysClr val="window" lastClr="FFFFFF"/>
          </a:solidFill>
          <a:ln w="22225">
            <a:solidFill>
              <a:srgbClr val="FF6600"/>
            </a:solidFill>
            <a:prstDash val="sysDot"/>
          </a:ln>
        </p:spPr>
        <p:txBody>
          <a:bodyPr wrap="square" rtlCol="0">
            <a:spAutoFit/>
          </a:bodyPr>
          <a:lstStyle/>
          <a:p>
            <a:pPr defTabSz="567005">
              <a:defRPr/>
            </a:pPr>
            <a:r>
              <a:rPr lang="en-ID" sz="992" b="1" kern="0" dirty="0">
                <a:solidFill>
                  <a:schemeClr val="accent2">
                    <a:lumMod val="75000"/>
                  </a:schemeClr>
                </a:solidFill>
              </a:rPr>
              <a:t>BAB </a:t>
            </a:r>
            <a:r>
              <a:rPr lang="en-US" sz="992" b="1" kern="0" dirty="0">
                <a:solidFill>
                  <a:schemeClr val="accent2">
                    <a:lumMod val="75000"/>
                  </a:schemeClr>
                </a:solidFill>
              </a:rPr>
              <a:t>IV PENUTUP</a:t>
            </a:r>
            <a:endParaRPr lang="en-ID" sz="992" kern="0" dirty="0">
              <a:solidFill>
                <a:schemeClr val="accent2">
                  <a:lumMod val="75000"/>
                </a:schemeClr>
              </a:solidFill>
            </a:endParaRPr>
          </a:p>
        </p:txBody>
      </p:sp>
      <p:sp>
        <p:nvSpPr>
          <p:cNvPr id="8" name="TextBox 7">
            <a:extLst>
              <a:ext uri="{FF2B5EF4-FFF2-40B4-BE49-F238E27FC236}">
                <a16:creationId xmlns:a16="http://schemas.microsoft.com/office/drawing/2014/main" id="{A2A43D19-1311-478D-809B-BFD071EAED20}"/>
              </a:ext>
            </a:extLst>
          </p:cNvPr>
          <p:cNvSpPr txBox="1"/>
          <p:nvPr/>
        </p:nvSpPr>
        <p:spPr>
          <a:xfrm>
            <a:off x="-2699646" y="3329316"/>
            <a:ext cx="2418592" cy="550343"/>
          </a:xfrm>
          <a:prstGeom prst="rect">
            <a:avLst/>
          </a:prstGeom>
          <a:noFill/>
          <a:ln w="22225">
            <a:solidFill>
              <a:srgbClr val="FF6600"/>
            </a:solidFill>
            <a:prstDash val="sysDot"/>
          </a:ln>
        </p:spPr>
        <p:txBody>
          <a:bodyPr wrap="square" rtlCol="0">
            <a:spAutoFit/>
          </a:bodyPr>
          <a:lstStyle/>
          <a:p>
            <a:pPr defTabSz="567005">
              <a:defRPr/>
            </a:pPr>
            <a:r>
              <a:rPr lang="en-US" sz="992" b="1" kern="0" dirty="0">
                <a:solidFill>
                  <a:schemeClr val="accent2">
                    <a:lumMod val="75000"/>
                  </a:schemeClr>
                </a:solidFill>
              </a:rPr>
              <a:t>LAMPIRAN</a:t>
            </a:r>
          </a:p>
          <a:p>
            <a:pPr defTabSz="567005">
              <a:defRPr/>
            </a:pPr>
            <a:r>
              <a:rPr lang="en-US" sz="992" kern="0" dirty="0"/>
              <a:t>A. </a:t>
            </a:r>
            <a:r>
              <a:rPr lang="id-ID" sz="992" kern="0" dirty="0"/>
              <a:t>Perjanjian Kinerja</a:t>
            </a:r>
            <a:endParaRPr lang="en-US" sz="992" kern="0" dirty="0"/>
          </a:p>
          <a:p>
            <a:pPr defTabSz="567005">
              <a:defRPr/>
            </a:pPr>
            <a:r>
              <a:rPr lang="en-US" sz="992" kern="0" dirty="0"/>
              <a:t>B. </a:t>
            </a:r>
            <a:r>
              <a:rPr lang="en-US" sz="992" kern="0" dirty="0" err="1"/>
              <a:t>Rencana</a:t>
            </a:r>
            <a:r>
              <a:rPr lang="en-US" sz="992" kern="0" dirty="0"/>
              <a:t> </a:t>
            </a:r>
            <a:r>
              <a:rPr lang="en-US" sz="992" kern="0" dirty="0" err="1"/>
              <a:t>Aksi</a:t>
            </a:r>
            <a:r>
              <a:rPr lang="en-US" sz="992" kern="0" dirty="0"/>
              <a:t> </a:t>
            </a:r>
            <a:r>
              <a:rPr lang="en-US" sz="992" kern="0" dirty="0" err="1"/>
              <a:t>Perjanjian</a:t>
            </a:r>
            <a:r>
              <a:rPr lang="en-US" sz="992" kern="0" dirty="0"/>
              <a:t> </a:t>
            </a:r>
            <a:r>
              <a:rPr lang="en-US" sz="992" kern="0" dirty="0" err="1"/>
              <a:t>Kinerja</a:t>
            </a:r>
            <a:endParaRPr lang="en-ID" sz="992" kern="0" dirty="0"/>
          </a:p>
        </p:txBody>
      </p:sp>
      <p:sp>
        <p:nvSpPr>
          <p:cNvPr id="9" name="TextBox 8">
            <a:extLst>
              <a:ext uri="{FF2B5EF4-FFF2-40B4-BE49-F238E27FC236}">
                <a16:creationId xmlns:a16="http://schemas.microsoft.com/office/drawing/2014/main" id="{8B876B70-6E6B-4C21-A361-43C6A00545AD}"/>
              </a:ext>
            </a:extLst>
          </p:cNvPr>
          <p:cNvSpPr txBox="1"/>
          <p:nvPr/>
        </p:nvSpPr>
        <p:spPr>
          <a:xfrm>
            <a:off x="-2551682" y="-806474"/>
            <a:ext cx="2418592" cy="245003"/>
          </a:xfrm>
          <a:prstGeom prst="rect">
            <a:avLst/>
          </a:prstGeom>
          <a:solidFill>
            <a:sysClr val="window" lastClr="FFFFFF"/>
          </a:solidFill>
          <a:ln w="22225">
            <a:solidFill>
              <a:srgbClr val="FF6600"/>
            </a:solidFill>
            <a:prstDash val="sysDot"/>
          </a:ln>
        </p:spPr>
        <p:txBody>
          <a:bodyPr wrap="square" rtlCol="0">
            <a:spAutoFit/>
          </a:bodyPr>
          <a:lstStyle/>
          <a:p>
            <a:pPr defTabSz="567005">
              <a:defRPr/>
            </a:pPr>
            <a:r>
              <a:rPr lang="en-ID" sz="992" b="1" kern="0" dirty="0">
                <a:solidFill>
                  <a:schemeClr val="accent2">
                    <a:lumMod val="75000"/>
                  </a:schemeClr>
                </a:solidFill>
              </a:rPr>
              <a:t>P</a:t>
            </a:r>
            <a:r>
              <a:rPr lang="id-ID" sz="992" b="1" kern="0" dirty="0">
                <a:solidFill>
                  <a:schemeClr val="accent2">
                    <a:lumMod val="75000"/>
                  </a:schemeClr>
                </a:solidFill>
              </a:rPr>
              <a:t>ERNYATAAN PERJANJIAN KINERJA</a:t>
            </a:r>
            <a:endParaRPr lang="en-ID" sz="992" kern="0" dirty="0">
              <a:solidFill>
                <a:schemeClr val="accent2">
                  <a:lumMod val="75000"/>
                </a:schemeClr>
              </a:solidFill>
            </a:endParaRPr>
          </a:p>
        </p:txBody>
      </p:sp>
      <p:graphicFrame>
        <p:nvGraphicFramePr>
          <p:cNvPr id="2" name="Diagram 1">
            <a:extLst>
              <a:ext uri="{FF2B5EF4-FFF2-40B4-BE49-F238E27FC236}">
                <a16:creationId xmlns:a16="http://schemas.microsoft.com/office/drawing/2014/main" id="{56D8AAEE-F1CD-4C19-9752-ACA435C41256}"/>
              </a:ext>
            </a:extLst>
          </p:cNvPr>
          <p:cNvGraphicFramePr/>
          <p:nvPr>
            <p:extLst>
              <p:ext uri="{D42A27DB-BD31-4B8C-83A1-F6EECF244321}">
                <p14:modId xmlns:p14="http://schemas.microsoft.com/office/powerpoint/2010/main" val="3657535722"/>
              </p:ext>
            </p:extLst>
          </p:nvPr>
        </p:nvGraphicFramePr>
        <p:xfrm>
          <a:off x="3172926" y="622849"/>
          <a:ext cx="4070042" cy="40819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8" name="Picture 4">
            <a:extLst>
              <a:ext uri="{FF2B5EF4-FFF2-40B4-BE49-F238E27FC236}">
                <a16:creationId xmlns:a16="http://schemas.microsoft.com/office/drawing/2014/main" id="{071B2F6B-ECC0-484E-8828-36975EEEE84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1974" y="1619746"/>
            <a:ext cx="2970952" cy="2236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13555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7"/>
          <p:cNvSpPr>
            <a:spLocks noGrp="1"/>
          </p:cNvSpPr>
          <p:nvPr>
            <p:ph type="title"/>
          </p:nvPr>
        </p:nvSpPr>
        <p:spPr>
          <a:xfrm>
            <a:off x="-3600" y="144000"/>
            <a:ext cx="6520220" cy="344032"/>
          </a:xfrm>
        </p:spPr>
        <p:txBody>
          <a:bodyPr>
            <a:noAutofit/>
          </a:bodyPr>
          <a:lstStyle/>
          <a:p>
            <a:pPr algn="l"/>
            <a:r>
              <a:rPr lang="en-ID" dirty="0" err="1"/>
              <a:t>Lanjutan</a:t>
            </a:r>
            <a:r>
              <a:rPr lang="en-ID" dirty="0"/>
              <a:t>…</a:t>
            </a:r>
            <a:r>
              <a:rPr lang="id-ID" dirty="0"/>
              <a:t> (SIKLUS SAKIP)</a:t>
            </a:r>
            <a:endParaRPr lang="en-US" dirty="0"/>
          </a:p>
        </p:txBody>
      </p:sp>
      <p:grpSp>
        <p:nvGrpSpPr>
          <p:cNvPr id="4" name="Group 3"/>
          <p:cNvGrpSpPr/>
          <p:nvPr/>
        </p:nvGrpSpPr>
        <p:grpSpPr>
          <a:xfrm>
            <a:off x="158872" y="488443"/>
            <a:ext cx="6915695" cy="4083558"/>
            <a:chOff x="1246638" y="808881"/>
            <a:chExt cx="6601701" cy="3944081"/>
          </a:xfrm>
        </p:grpSpPr>
        <p:grpSp>
          <p:nvGrpSpPr>
            <p:cNvPr id="5" name="Group 4"/>
            <p:cNvGrpSpPr/>
            <p:nvPr/>
          </p:nvGrpSpPr>
          <p:grpSpPr>
            <a:xfrm>
              <a:off x="2635791" y="849395"/>
              <a:ext cx="3903566" cy="3903567"/>
              <a:chOff x="1769709" y="262200"/>
              <a:chExt cx="4880973" cy="4880973"/>
            </a:xfrm>
          </p:grpSpPr>
          <p:pic>
            <p:nvPicPr>
              <p:cNvPr id="13" name="Picture 12"/>
              <p:cNvPicPr>
                <a:picLocks noChangeAspect="1"/>
              </p:cNvPicPr>
              <p:nvPr/>
            </p:nvPicPr>
            <p:blipFill>
              <a:blip r:embed="rId2"/>
              <a:stretch>
                <a:fillRect/>
              </a:stretch>
            </p:blipFill>
            <p:spPr>
              <a:xfrm>
                <a:off x="1769709" y="262200"/>
                <a:ext cx="4880973" cy="4880973"/>
              </a:xfrm>
              <a:prstGeom prst="rect">
                <a:avLst/>
              </a:prstGeom>
              <a:noFill/>
            </p:spPr>
          </p:pic>
          <p:sp>
            <p:nvSpPr>
              <p:cNvPr id="14" name="TextBox 13"/>
              <p:cNvSpPr txBox="1"/>
              <p:nvPr/>
            </p:nvSpPr>
            <p:spPr>
              <a:xfrm>
                <a:off x="4389959" y="576225"/>
                <a:ext cx="651422" cy="346356"/>
              </a:xfrm>
              <a:prstGeom prst="rect">
                <a:avLst/>
              </a:prstGeom>
              <a:noFill/>
            </p:spPr>
            <p:txBody>
              <a:bodyPr wrap="none" lIns="0" tIns="0" rIns="0" bIns="0" rtlCol="0">
                <a:spAutoFit/>
              </a:bodyPr>
              <a:lstStyle/>
              <a:p>
                <a:pPr algn="ctr"/>
                <a:r>
                  <a:rPr lang="en-US" sz="900" b="1" dirty="0">
                    <a:solidFill>
                      <a:schemeClr val="bg1"/>
                    </a:solidFill>
                  </a:rPr>
                  <a:t>RENCANA</a:t>
                </a:r>
              </a:p>
              <a:p>
                <a:pPr algn="ctr"/>
                <a:r>
                  <a:rPr lang="en-US" sz="900" b="1" dirty="0">
                    <a:solidFill>
                      <a:schemeClr val="bg1"/>
                    </a:solidFill>
                  </a:rPr>
                  <a:t>STRATEGIS</a:t>
                </a:r>
              </a:p>
            </p:txBody>
          </p:sp>
          <p:sp>
            <p:nvSpPr>
              <p:cNvPr id="15" name="TextBox 14"/>
              <p:cNvSpPr txBox="1"/>
              <p:nvPr/>
            </p:nvSpPr>
            <p:spPr>
              <a:xfrm>
                <a:off x="5522063" y="1612038"/>
                <a:ext cx="727589" cy="346356"/>
              </a:xfrm>
              <a:prstGeom prst="rect">
                <a:avLst/>
              </a:prstGeom>
              <a:noFill/>
            </p:spPr>
            <p:txBody>
              <a:bodyPr wrap="none" lIns="0" tIns="0" rIns="0" bIns="0" rtlCol="0">
                <a:spAutoFit/>
              </a:bodyPr>
              <a:lstStyle/>
              <a:p>
                <a:pPr algn="ctr"/>
                <a:r>
                  <a:rPr lang="en-US" sz="900" b="1" dirty="0">
                    <a:solidFill>
                      <a:schemeClr val="bg1"/>
                    </a:solidFill>
                  </a:rPr>
                  <a:t>PERJANJIAN</a:t>
                </a:r>
              </a:p>
              <a:p>
                <a:pPr algn="ctr"/>
                <a:r>
                  <a:rPr lang="en-US" sz="900" b="1" dirty="0">
                    <a:solidFill>
                      <a:schemeClr val="bg1"/>
                    </a:solidFill>
                  </a:rPr>
                  <a:t>KINERJA</a:t>
                </a:r>
              </a:p>
            </p:txBody>
          </p:sp>
          <p:sp>
            <p:nvSpPr>
              <p:cNvPr id="16" name="TextBox 15"/>
              <p:cNvSpPr txBox="1"/>
              <p:nvPr/>
            </p:nvSpPr>
            <p:spPr>
              <a:xfrm>
                <a:off x="5465346" y="3419036"/>
                <a:ext cx="863887" cy="346356"/>
              </a:xfrm>
              <a:prstGeom prst="rect">
                <a:avLst/>
              </a:prstGeom>
              <a:noFill/>
            </p:spPr>
            <p:txBody>
              <a:bodyPr wrap="none" lIns="0" tIns="0" rIns="0" bIns="0" rtlCol="0">
                <a:spAutoFit/>
              </a:bodyPr>
              <a:lstStyle/>
              <a:p>
                <a:pPr algn="ctr"/>
                <a:r>
                  <a:rPr lang="en-US" sz="900" b="1" dirty="0">
                    <a:solidFill>
                      <a:schemeClr val="bg1"/>
                    </a:solidFill>
                  </a:rPr>
                  <a:t>PENGUKURAN</a:t>
                </a:r>
              </a:p>
              <a:p>
                <a:pPr algn="ctr"/>
                <a:r>
                  <a:rPr lang="en-US" sz="900" b="1" dirty="0">
                    <a:solidFill>
                      <a:schemeClr val="bg1"/>
                    </a:solidFill>
                  </a:rPr>
                  <a:t>KINERJA</a:t>
                </a:r>
              </a:p>
            </p:txBody>
          </p:sp>
          <p:sp>
            <p:nvSpPr>
              <p:cNvPr id="17" name="TextBox 16"/>
              <p:cNvSpPr txBox="1"/>
              <p:nvPr/>
            </p:nvSpPr>
            <p:spPr>
              <a:xfrm>
                <a:off x="4620263" y="4126430"/>
                <a:ext cx="891948" cy="519534"/>
              </a:xfrm>
              <a:prstGeom prst="rect">
                <a:avLst/>
              </a:prstGeom>
              <a:noFill/>
            </p:spPr>
            <p:txBody>
              <a:bodyPr wrap="none" lIns="0" tIns="0" rIns="0" bIns="0" rtlCol="0">
                <a:spAutoFit/>
              </a:bodyPr>
              <a:lstStyle/>
              <a:p>
                <a:pPr algn="ctr"/>
                <a:r>
                  <a:rPr lang="en-US" sz="900" b="1" dirty="0">
                    <a:solidFill>
                      <a:schemeClr val="bg1"/>
                    </a:solidFill>
                  </a:rPr>
                  <a:t>PENGELOLAAN</a:t>
                </a:r>
              </a:p>
              <a:p>
                <a:pPr algn="ctr"/>
                <a:r>
                  <a:rPr lang="en-US" sz="900" b="1" dirty="0">
                    <a:solidFill>
                      <a:schemeClr val="bg1"/>
                    </a:solidFill>
                  </a:rPr>
                  <a:t>DATA</a:t>
                </a:r>
              </a:p>
              <a:p>
                <a:pPr algn="ctr"/>
                <a:r>
                  <a:rPr lang="en-US" sz="900" b="1" dirty="0">
                    <a:solidFill>
                      <a:schemeClr val="bg1"/>
                    </a:solidFill>
                  </a:rPr>
                  <a:t>KINERJA</a:t>
                </a:r>
              </a:p>
            </p:txBody>
          </p:sp>
          <p:sp>
            <p:nvSpPr>
              <p:cNvPr id="18" name="TextBox 17"/>
              <p:cNvSpPr txBox="1"/>
              <p:nvPr/>
            </p:nvSpPr>
            <p:spPr>
              <a:xfrm>
                <a:off x="2897850" y="4166090"/>
                <a:ext cx="733603" cy="346356"/>
              </a:xfrm>
              <a:prstGeom prst="rect">
                <a:avLst/>
              </a:prstGeom>
              <a:noFill/>
            </p:spPr>
            <p:txBody>
              <a:bodyPr wrap="none" lIns="0" tIns="0" rIns="0" bIns="0" rtlCol="0">
                <a:spAutoFit/>
              </a:bodyPr>
              <a:lstStyle/>
              <a:p>
                <a:pPr algn="ctr"/>
                <a:r>
                  <a:rPr lang="en-US" sz="900" b="1" dirty="0">
                    <a:solidFill>
                      <a:schemeClr val="bg1"/>
                    </a:solidFill>
                  </a:rPr>
                  <a:t>PELAPORAN</a:t>
                </a:r>
              </a:p>
              <a:p>
                <a:pPr algn="ctr"/>
                <a:r>
                  <a:rPr lang="en-US" sz="900" b="1" dirty="0">
                    <a:solidFill>
                      <a:schemeClr val="bg1"/>
                    </a:solidFill>
                  </a:rPr>
                  <a:t>KINERJA</a:t>
                </a:r>
              </a:p>
            </p:txBody>
          </p:sp>
          <p:sp>
            <p:nvSpPr>
              <p:cNvPr id="19" name="TextBox 18"/>
              <p:cNvSpPr txBox="1"/>
              <p:nvPr/>
            </p:nvSpPr>
            <p:spPr>
              <a:xfrm>
                <a:off x="2165038" y="3465189"/>
                <a:ext cx="675475" cy="519534"/>
              </a:xfrm>
              <a:prstGeom prst="rect">
                <a:avLst/>
              </a:prstGeom>
              <a:noFill/>
            </p:spPr>
            <p:txBody>
              <a:bodyPr wrap="none" lIns="0" tIns="0" rIns="0" bIns="0" rtlCol="0">
                <a:spAutoFit/>
              </a:bodyPr>
              <a:lstStyle/>
              <a:p>
                <a:pPr algn="ctr"/>
                <a:r>
                  <a:rPr lang="en-US" sz="900" b="1" dirty="0">
                    <a:solidFill>
                      <a:schemeClr val="bg1"/>
                    </a:solidFill>
                  </a:rPr>
                  <a:t>REVIU DAN</a:t>
                </a:r>
              </a:p>
              <a:p>
                <a:pPr algn="ctr"/>
                <a:r>
                  <a:rPr lang="en-US" sz="900" b="1" dirty="0">
                    <a:solidFill>
                      <a:schemeClr val="bg1"/>
                    </a:solidFill>
                  </a:rPr>
                  <a:t>EVALUASI</a:t>
                </a:r>
              </a:p>
              <a:p>
                <a:pPr algn="ctr"/>
                <a:r>
                  <a:rPr lang="en-US" sz="900" b="1" dirty="0">
                    <a:solidFill>
                      <a:schemeClr val="bg1"/>
                    </a:solidFill>
                  </a:rPr>
                  <a:t>KINERJA</a:t>
                </a:r>
              </a:p>
            </p:txBody>
          </p:sp>
        </p:grpSp>
        <p:sp>
          <p:nvSpPr>
            <p:cNvPr id="6" name="TextBox 5"/>
            <p:cNvSpPr txBox="1"/>
            <p:nvPr/>
          </p:nvSpPr>
          <p:spPr>
            <a:xfrm>
              <a:off x="5922485" y="808881"/>
              <a:ext cx="1726218" cy="415498"/>
            </a:xfrm>
            <a:prstGeom prst="rect">
              <a:avLst/>
            </a:prstGeom>
            <a:noFill/>
          </p:spPr>
          <p:txBody>
            <a:bodyPr wrap="square" lIns="0" tIns="0" rIns="0" bIns="0" rtlCol="0">
              <a:spAutoFit/>
            </a:bodyPr>
            <a:lstStyle/>
            <a:p>
              <a:r>
                <a:rPr lang="en-US" sz="900" b="1" dirty="0">
                  <a:latin typeface="+mj-lt"/>
                </a:rPr>
                <a:t>MEMASTIKAN SASARAN K/L SESUAI DENGAN SASARAN PEMBANGUNAN NASIONAL </a:t>
              </a:r>
            </a:p>
          </p:txBody>
        </p:sp>
        <p:sp>
          <p:nvSpPr>
            <p:cNvPr id="7" name="TextBox 6"/>
            <p:cNvSpPr txBox="1"/>
            <p:nvPr/>
          </p:nvSpPr>
          <p:spPr>
            <a:xfrm>
              <a:off x="6521754" y="1682309"/>
              <a:ext cx="1313325" cy="692497"/>
            </a:xfrm>
            <a:prstGeom prst="rect">
              <a:avLst/>
            </a:prstGeom>
            <a:noFill/>
          </p:spPr>
          <p:txBody>
            <a:bodyPr wrap="square" lIns="0" tIns="0" rIns="0" bIns="0" rtlCol="0">
              <a:spAutoFit/>
            </a:bodyPr>
            <a:lstStyle/>
            <a:p>
              <a:r>
                <a:rPr lang="en-US" sz="900" b="1" dirty="0">
                  <a:latin typeface="+mj-lt"/>
                </a:rPr>
                <a:t>MEMASTIKAN UPAYA PENCAPAIAN TARGET-TARGET DIPERJANJIKAN KEPADA PEKABAT YANG BERKOMPETEN</a:t>
              </a:r>
            </a:p>
          </p:txBody>
        </p:sp>
        <p:sp>
          <p:nvSpPr>
            <p:cNvPr id="8" name="TextBox 7"/>
            <p:cNvSpPr txBox="1"/>
            <p:nvPr/>
          </p:nvSpPr>
          <p:spPr>
            <a:xfrm>
              <a:off x="6651062" y="3147040"/>
              <a:ext cx="1163138" cy="401306"/>
            </a:xfrm>
            <a:prstGeom prst="rect">
              <a:avLst/>
            </a:prstGeom>
            <a:noFill/>
          </p:spPr>
          <p:txBody>
            <a:bodyPr wrap="square" lIns="0" tIns="0" rIns="0" bIns="0" rtlCol="0">
              <a:spAutoFit/>
            </a:bodyPr>
            <a:lstStyle/>
            <a:p>
              <a:r>
                <a:rPr lang="en-US" sz="900" b="1" dirty="0">
                  <a:latin typeface="+mj-lt"/>
                </a:rPr>
                <a:t>MEMASTIKAN KEMAJUAN PENCAPAIAN TARGET DIUKUR DENGAN TEPAT</a:t>
              </a:r>
            </a:p>
          </p:txBody>
        </p:sp>
        <p:sp>
          <p:nvSpPr>
            <p:cNvPr id="9" name="TextBox 8"/>
            <p:cNvSpPr txBox="1"/>
            <p:nvPr/>
          </p:nvSpPr>
          <p:spPr>
            <a:xfrm>
              <a:off x="5936830" y="4279220"/>
              <a:ext cx="1911509" cy="415498"/>
            </a:xfrm>
            <a:prstGeom prst="rect">
              <a:avLst/>
            </a:prstGeom>
            <a:noFill/>
          </p:spPr>
          <p:txBody>
            <a:bodyPr wrap="square" lIns="0" tIns="0" rIns="0" bIns="0" rtlCol="0">
              <a:spAutoFit/>
            </a:bodyPr>
            <a:lstStyle/>
            <a:p>
              <a:r>
                <a:rPr lang="en-US" sz="900" b="1" dirty="0">
                  <a:latin typeface="+mj-lt"/>
                </a:rPr>
                <a:t>MEMASTIKAN DATA KINERJA DIKELOLA DENGAN BAIK UNTUK MENGETAHUI PENCAPAIAN DARI TAHUN KE TAHUN</a:t>
              </a:r>
            </a:p>
          </p:txBody>
        </p:sp>
        <p:sp>
          <p:nvSpPr>
            <p:cNvPr id="10" name="TextBox 9"/>
            <p:cNvSpPr txBox="1"/>
            <p:nvPr/>
          </p:nvSpPr>
          <p:spPr>
            <a:xfrm>
              <a:off x="1519506" y="4279220"/>
              <a:ext cx="1702555" cy="401306"/>
            </a:xfrm>
            <a:prstGeom prst="rect">
              <a:avLst/>
            </a:prstGeom>
            <a:noFill/>
          </p:spPr>
          <p:txBody>
            <a:bodyPr wrap="square" lIns="0" tIns="0" rIns="0" bIns="0" rtlCol="0">
              <a:spAutoFit/>
            </a:bodyPr>
            <a:lstStyle/>
            <a:p>
              <a:pPr algn="r"/>
              <a:r>
                <a:rPr lang="en-US" sz="900" b="1" dirty="0">
                  <a:latin typeface="+mj-lt"/>
                </a:rPr>
                <a:t>MEMASTIKAN PENCAPAIAN KINERJA DILAPORKAN KEPADA PEMBERI AMANAH SECARA JUJUR</a:t>
              </a:r>
            </a:p>
          </p:txBody>
        </p:sp>
        <p:sp>
          <p:nvSpPr>
            <p:cNvPr id="11" name="TextBox 10"/>
            <p:cNvSpPr txBox="1"/>
            <p:nvPr/>
          </p:nvSpPr>
          <p:spPr>
            <a:xfrm>
              <a:off x="1246638" y="3203242"/>
              <a:ext cx="1277449" cy="415498"/>
            </a:xfrm>
            <a:prstGeom prst="rect">
              <a:avLst/>
            </a:prstGeom>
            <a:noFill/>
          </p:spPr>
          <p:txBody>
            <a:bodyPr wrap="square" lIns="0" tIns="0" rIns="0" bIns="0" rtlCol="0">
              <a:spAutoFit/>
            </a:bodyPr>
            <a:lstStyle/>
            <a:p>
              <a:pPr algn="r"/>
              <a:r>
                <a:rPr lang="en-US" sz="900" b="1" dirty="0">
                  <a:latin typeface="+mj-lt"/>
                </a:rPr>
                <a:t>MEMASTIKAN PENCAPAIAN KINERJA TELAH DIREVIU DAN DIEVALUASI</a:t>
              </a:r>
            </a:p>
          </p:txBody>
        </p:sp>
        <p:sp>
          <p:nvSpPr>
            <p:cNvPr id="12" name="TextBox 11"/>
            <p:cNvSpPr txBox="1"/>
            <p:nvPr/>
          </p:nvSpPr>
          <p:spPr>
            <a:xfrm>
              <a:off x="1815530" y="1166935"/>
              <a:ext cx="1506778" cy="415498"/>
            </a:xfrm>
            <a:prstGeom prst="rect">
              <a:avLst/>
            </a:prstGeom>
            <a:noFill/>
          </p:spPr>
          <p:txBody>
            <a:bodyPr wrap="square" lIns="0" tIns="0" rIns="0" bIns="0" rtlCol="0">
              <a:spAutoFit/>
            </a:bodyPr>
            <a:lstStyle/>
            <a:p>
              <a:pPr algn="r"/>
              <a:r>
                <a:rPr lang="en-US" sz="900" b="1" dirty="0">
                  <a:latin typeface="+mj-lt"/>
                </a:rPr>
                <a:t>MEMASTIKAN TERDAPAT PERBAIKAN BERKELANJUTAN UNTUK PENINGKATAN KINERJA</a:t>
              </a:r>
            </a:p>
          </p:txBody>
        </p:sp>
      </p:grpSp>
      <p:sp>
        <p:nvSpPr>
          <p:cNvPr id="20" name="Slide Number Placeholder 2"/>
          <p:cNvSpPr>
            <a:spLocks noGrp="1"/>
          </p:cNvSpPr>
          <p:nvPr/>
        </p:nvSpPr>
        <p:spPr>
          <a:xfrm>
            <a:off x="7113270" y="5006975"/>
            <a:ext cx="446405" cy="251460"/>
          </a:xfrm>
          <a:prstGeom prst="rect">
            <a:avLst/>
          </a:prstGeom>
          <a:solidFill>
            <a:srgbClr val="F9BE19"/>
          </a:solid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5502A5B-6024-440D-A5A9-5A109256076E}" type="slidenum">
              <a:rPr kumimoji="0" lang="en-US" sz="1200" b="1" i="0" u="none" strike="noStrike" kern="1200" cap="none" spc="0" normalizeH="0" baseline="0" noProof="0" smtClean="0">
                <a:ln>
                  <a:noFill/>
                </a:ln>
                <a:solidFill>
                  <a:schemeClr val="tx1"/>
                </a:solidFill>
                <a:effectLst/>
                <a:uLnTx/>
                <a:uFillTx/>
                <a:latin typeface="Calibri" panose="020F0502020204030204"/>
                <a:ea typeface="+mn-ea"/>
                <a:cs typeface="+mn-cs"/>
              </a:rPr>
              <a:t>9</a:t>
            </a:fld>
            <a:endParaRPr kumimoji="0" lang="en-US" sz="1200" b="1" i="0" u="none" strike="noStrike" kern="1200" cap="none" spc="0" normalizeH="0" baseline="0" noProof="0">
              <a:ln>
                <a:noFill/>
              </a:ln>
              <a:solidFill>
                <a:schemeClr val="tx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67773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a:spLocks noGrp="1"/>
          </p:cNvSpPr>
          <p:nvPr>
            <p:ph type="title"/>
          </p:nvPr>
        </p:nvSpPr>
        <p:spPr>
          <a:xfrm>
            <a:off x="58343" y="174480"/>
            <a:ext cx="6520220" cy="344032"/>
          </a:xfrm>
        </p:spPr>
        <p:txBody>
          <a:bodyPr>
            <a:noAutofit/>
          </a:bodyPr>
          <a:lstStyle/>
          <a:p>
            <a:pPr algn="l"/>
            <a:r>
              <a:rPr lang="en-US" dirty="0" err="1"/>
              <a:t>Lanjutan</a:t>
            </a:r>
            <a:r>
              <a:rPr lang="en-US" dirty="0"/>
              <a:t>…(REVISI PERJANJIAN KINERJA)</a:t>
            </a:r>
          </a:p>
        </p:txBody>
      </p:sp>
      <p:pic>
        <p:nvPicPr>
          <p:cNvPr id="4" name="Picture 3"/>
          <p:cNvPicPr>
            <a:picLocks noChangeAspect="1"/>
          </p:cNvPicPr>
          <p:nvPr/>
        </p:nvPicPr>
        <p:blipFill rotWithShape="1">
          <a:blip r:embed="rId2">
            <a:alphaModFix amt="35000"/>
          </a:blip>
          <a:srcRect l="12793"/>
          <a:stretch>
            <a:fillRect/>
          </a:stretch>
        </p:blipFill>
        <p:spPr>
          <a:xfrm>
            <a:off x="8862060" y="558334"/>
            <a:ext cx="4815233" cy="3505201"/>
          </a:xfrm>
          <a:prstGeom prst="rect">
            <a:avLst/>
          </a:prstGeom>
          <a:scene3d>
            <a:camera prst="orthographicFront"/>
            <a:lightRig rig="threePt" dir="t"/>
          </a:scene3d>
          <a:sp3d>
            <a:bevelT/>
          </a:sp3d>
        </p:spPr>
      </p:pic>
      <p:sp>
        <p:nvSpPr>
          <p:cNvPr id="5" name="Content Placeholder 2"/>
          <p:cNvSpPr txBox="1"/>
          <p:nvPr/>
        </p:nvSpPr>
        <p:spPr>
          <a:xfrm>
            <a:off x="8851427" y="587230"/>
            <a:ext cx="3377506" cy="3643085"/>
          </a:xfrm>
          <a:prstGeom prst="rect">
            <a:avLst/>
          </a:prstGeom>
          <a:no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1000"/>
              </a:spcBef>
              <a:spcAft>
                <a:spcPts val="0"/>
              </a:spcAft>
              <a:buClrTx/>
              <a:buSzTx/>
              <a:buFont typeface="Arial" panose="020B0604020202020204" pitchFamily="34" charset="0"/>
              <a:buNone/>
              <a:defRPr/>
            </a:pPr>
            <a:r>
              <a:rPr kumimoji="0" lang="en-US" sz="1240" b="0" i="0" u="none" strike="noStrike" kern="1200" cap="none" spc="0" normalizeH="0" baseline="0" noProof="0" dirty="0" err="1">
                <a:ln>
                  <a:noFill/>
                </a:ln>
                <a:solidFill>
                  <a:prstClr val="black"/>
                </a:solidFill>
                <a:effectLst/>
                <a:uLnTx/>
                <a:uFillTx/>
                <a:latin typeface="Calibri" panose="020F0502020204030204"/>
                <a:ea typeface="+mn-ea"/>
                <a:cs typeface="+mn-cs"/>
              </a:rPr>
              <a:t>Berdasarkan</a:t>
            </a:r>
            <a:r>
              <a:rPr kumimoji="0" lang="en-US" sz="124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40" b="1" i="0" u="none" strike="noStrike" kern="1200" cap="none" spc="0" normalizeH="0" baseline="0" noProof="0" dirty="0">
                <a:ln>
                  <a:noFill/>
                </a:ln>
                <a:solidFill>
                  <a:prstClr val="black"/>
                </a:solidFill>
                <a:effectLst/>
                <a:uLnTx/>
                <a:uFillTx/>
                <a:latin typeface="Calibri" panose="020F0502020204030204"/>
                <a:ea typeface="+mn-ea"/>
                <a:cs typeface="+mn-cs"/>
              </a:rPr>
              <a:t>PERMEN PAN</a:t>
            </a:r>
            <a:r>
              <a:rPr kumimoji="0" lang="id-ID" sz="124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40" b="1" i="0" u="none" strike="noStrike" kern="1200" cap="none" spc="0" normalizeH="0" baseline="0" noProof="0" dirty="0">
                <a:ln>
                  <a:noFill/>
                </a:ln>
                <a:solidFill>
                  <a:prstClr val="black"/>
                </a:solidFill>
                <a:effectLst/>
                <a:uLnTx/>
                <a:uFillTx/>
                <a:latin typeface="Calibri" panose="020F0502020204030204"/>
                <a:ea typeface="+mn-ea"/>
                <a:cs typeface="+mn-cs"/>
              </a:rPr>
              <a:t>&amp;</a:t>
            </a:r>
            <a:r>
              <a:rPr kumimoji="0" lang="id-ID" sz="124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40" b="1" i="0" u="none" strike="noStrike" kern="1200" cap="none" spc="0" normalizeH="0" baseline="0" noProof="0" dirty="0">
                <a:ln>
                  <a:noFill/>
                </a:ln>
                <a:solidFill>
                  <a:prstClr val="black"/>
                </a:solidFill>
                <a:effectLst/>
                <a:uLnTx/>
                <a:uFillTx/>
                <a:latin typeface="Calibri" panose="020F0502020204030204"/>
                <a:ea typeface="+mn-ea"/>
                <a:cs typeface="+mn-cs"/>
              </a:rPr>
              <a:t>RB NOMOR 53 TAHUN 2014 </a:t>
            </a:r>
            <a:r>
              <a:rPr kumimoji="0" lang="en-US" sz="1240" b="0" i="0" u="none" strike="noStrike" kern="1200" cap="none" spc="0" normalizeH="0" baseline="0" noProof="0" dirty="0" err="1">
                <a:ln>
                  <a:noFill/>
                </a:ln>
                <a:solidFill>
                  <a:prstClr val="black"/>
                </a:solidFill>
                <a:effectLst/>
                <a:uLnTx/>
                <a:uFillTx/>
                <a:latin typeface="Calibri" panose="020F0502020204030204"/>
                <a:ea typeface="+mn-ea"/>
                <a:cs typeface="+mn-cs"/>
              </a:rPr>
              <a:t>tentang</a:t>
            </a:r>
            <a:r>
              <a:rPr kumimoji="0" lang="en-US" sz="124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40" b="0" i="0" u="none" strike="noStrike" kern="1200" cap="none" spc="0" normalizeH="0" baseline="0" noProof="0" dirty="0" err="1">
                <a:ln>
                  <a:noFill/>
                </a:ln>
                <a:solidFill>
                  <a:prstClr val="black"/>
                </a:solidFill>
                <a:effectLst/>
                <a:uLnTx/>
                <a:uFillTx/>
                <a:latin typeface="Calibri" panose="020F0502020204030204"/>
                <a:ea typeface="+mn-ea"/>
                <a:cs typeface="+mn-cs"/>
              </a:rPr>
              <a:t>Petunjuk</a:t>
            </a:r>
            <a:r>
              <a:rPr kumimoji="0" lang="en-US" sz="1240" b="0" i="0" u="none" strike="noStrike" kern="1200" cap="none" spc="0" normalizeH="0" baseline="0" noProof="0" dirty="0">
                <a:ln>
                  <a:noFill/>
                </a:ln>
                <a:solidFill>
                  <a:prstClr val="black"/>
                </a:solidFill>
                <a:effectLst/>
                <a:uLnTx/>
                <a:uFillTx/>
                <a:latin typeface="Calibri" panose="020F0502020204030204"/>
                <a:ea typeface="+mn-ea"/>
                <a:cs typeface="+mn-cs"/>
              </a:rPr>
              <a:t> Teknis </a:t>
            </a:r>
            <a:r>
              <a:rPr kumimoji="0" lang="en-US" sz="1240" b="0" i="0" u="none" strike="noStrike" kern="1200" cap="none" spc="0" normalizeH="0" baseline="0" noProof="0" dirty="0" err="1">
                <a:ln>
                  <a:noFill/>
                </a:ln>
                <a:solidFill>
                  <a:prstClr val="black"/>
                </a:solidFill>
                <a:effectLst/>
                <a:uLnTx/>
                <a:uFillTx/>
                <a:latin typeface="Calibri" panose="020F0502020204030204"/>
                <a:ea typeface="+mn-ea"/>
                <a:cs typeface="+mn-cs"/>
              </a:rPr>
              <a:t>Penyusunan</a:t>
            </a:r>
            <a:r>
              <a:rPr kumimoji="0" lang="en-US" sz="124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40" b="0" i="0" u="none" strike="noStrike" kern="1200" cap="none" spc="0" normalizeH="0" baseline="0" noProof="0" dirty="0" err="1">
                <a:ln>
                  <a:noFill/>
                </a:ln>
                <a:solidFill>
                  <a:prstClr val="black"/>
                </a:solidFill>
                <a:effectLst/>
                <a:uLnTx/>
                <a:uFillTx/>
                <a:latin typeface="Calibri" panose="020F0502020204030204"/>
                <a:ea typeface="+mn-ea"/>
                <a:cs typeface="+mn-cs"/>
              </a:rPr>
              <a:t>Perjanjian</a:t>
            </a:r>
            <a:r>
              <a:rPr kumimoji="0" lang="en-US" sz="1240" b="0" i="0" u="none" strike="noStrike" kern="1200" cap="none" spc="0" normalizeH="0" baseline="0" noProof="0" dirty="0">
                <a:ln>
                  <a:noFill/>
                </a:ln>
                <a:solidFill>
                  <a:prstClr val="black"/>
                </a:solidFill>
                <a:effectLst/>
                <a:uLnTx/>
                <a:uFillTx/>
                <a:latin typeface="Calibri" panose="020F0502020204030204"/>
                <a:ea typeface="+mn-ea"/>
                <a:cs typeface="+mn-cs"/>
              </a:rPr>
              <a:t> Kinerja </a:t>
            </a:r>
            <a:r>
              <a:rPr kumimoji="0" lang="en-US" sz="1240" b="0" i="0" u="none" strike="noStrike" kern="1200" cap="none" spc="0" normalizeH="0" baseline="0" noProof="0" dirty="0" err="1">
                <a:ln>
                  <a:noFill/>
                </a:ln>
                <a:solidFill>
                  <a:prstClr val="black"/>
                </a:solidFill>
                <a:effectLst/>
                <a:uLnTx/>
                <a:uFillTx/>
                <a:latin typeface="Calibri" panose="020F0502020204030204"/>
                <a:ea typeface="+mn-ea"/>
                <a:cs typeface="+mn-cs"/>
              </a:rPr>
              <a:t>Pelaporan</a:t>
            </a:r>
            <a:r>
              <a:rPr kumimoji="0" lang="en-US" sz="1240" b="0" i="0" u="none" strike="noStrike" kern="1200" cap="none" spc="0" normalizeH="0" baseline="0" noProof="0" dirty="0">
                <a:ln>
                  <a:noFill/>
                </a:ln>
                <a:solidFill>
                  <a:prstClr val="black"/>
                </a:solidFill>
                <a:effectLst/>
                <a:uLnTx/>
                <a:uFillTx/>
                <a:latin typeface="Calibri" panose="020F0502020204030204"/>
                <a:ea typeface="+mn-ea"/>
                <a:cs typeface="+mn-cs"/>
              </a:rPr>
              <a:t> Kinerja dan Tata Cara </a:t>
            </a:r>
            <a:r>
              <a:rPr kumimoji="0" lang="en-US" sz="1240" b="0" i="0" u="none" strike="noStrike" kern="1200" cap="none" spc="0" normalizeH="0" baseline="0" noProof="0" dirty="0" err="1">
                <a:ln>
                  <a:noFill/>
                </a:ln>
                <a:solidFill>
                  <a:prstClr val="black"/>
                </a:solidFill>
                <a:effectLst/>
                <a:uLnTx/>
                <a:uFillTx/>
                <a:latin typeface="Calibri" panose="020F0502020204030204"/>
                <a:ea typeface="+mn-ea"/>
                <a:cs typeface="+mn-cs"/>
              </a:rPr>
              <a:t>Reviu</a:t>
            </a:r>
            <a:r>
              <a:rPr kumimoji="0" lang="en-US" sz="124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40" b="0" i="0" u="none" strike="noStrike" kern="1200" cap="none" spc="0" normalizeH="0" baseline="0" noProof="0" dirty="0" err="1">
                <a:ln>
                  <a:noFill/>
                </a:ln>
                <a:solidFill>
                  <a:prstClr val="black"/>
                </a:solidFill>
                <a:effectLst/>
                <a:uLnTx/>
                <a:uFillTx/>
                <a:latin typeface="Calibri" panose="020F0502020204030204"/>
                <a:ea typeface="+mn-ea"/>
                <a:cs typeface="+mn-cs"/>
              </a:rPr>
              <a:t>atas</a:t>
            </a:r>
            <a:r>
              <a:rPr kumimoji="0" lang="en-US" sz="124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40" b="0" i="0" u="none" strike="noStrike" kern="1200" cap="none" spc="0" normalizeH="0" baseline="0" noProof="0" dirty="0" err="1">
                <a:ln>
                  <a:noFill/>
                </a:ln>
                <a:solidFill>
                  <a:prstClr val="black"/>
                </a:solidFill>
                <a:effectLst/>
                <a:uLnTx/>
                <a:uFillTx/>
                <a:latin typeface="Calibri" panose="020F0502020204030204"/>
                <a:ea typeface="+mn-ea"/>
                <a:cs typeface="+mn-cs"/>
              </a:rPr>
              <a:t>Laporan</a:t>
            </a:r>
            <a:r>
              <a:rPr kumimoji="0" lang="en-US" sz="1240" b="0" i="0" u="none" strike="noStrike" kern="1200" cap="none" spc="0" normalizeH="0" baseline="0" noProof="0" dirty="0">
                <a:ln>
                  <a:noFill/>
                </a:ln>
                <a:solidFill>
                  <a:prstClr val="black"/>
                </a:solidFill>
                <a:effectLst/>
                <a:uLnTx/>
                <a:uFillTx/>
                <a:latin typeface="Calibri" panose="020F0502020204030204"/>
                <a:ea typeface="+mn-ea"/>
                <a:cs typeface="+mn-cs"/>
              </a:rPr>
              <a:t> Kinerja </a:t>
            </a:r>
            <a:r>
              <a:rPr kumimoji="0" lang="en-US" sz="1240" b="0" i="0" u="none" strike="noStrike" kern="1200" cap="none" spc="0" normalizeH="0" baseline="0" noProof="0" dirty="0" err="1">
                <a:ln>
                  <a:noFill/>
                </a:ln>
                <a:solidFill>
                  <a:prstClr val="black"/>
                </a:solidFill>
                <a:effectLst/>
                <a:uLnTx/>
                <a:uFillTx/>
                <a:latin typeface="Calibri" panose="020F0502020204030204"/>
                <a:ea typeface="+mn-ea"/>
                <a:cs typeface="+mn-cs"/>
              </a:rPr>
              <a:t>Instansi</a:t>
            </a:r>
            <a:r>
              <a:rPr kumimoji="0" lang="en-US" sz="124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40" b="0" i="0" u="none" strike="noStrike" kern="1200" cap="none" spc="0" normalizeH="0" baseline="0" noProof="0" dirty="0" err="1">
                <a:ln>
                  <a:noFill/>
                </a:ln>
                <a:solidFill>
                  <a:prstClr val="black"/>
                </a:solidFill>
                <a:effectLst/>
                <a:uLnTx/>
                <a:uFillTx/>
                <a:latin typeface="Calibri" panose="020F0502020204030204"/>
                <a:ea typeface="+mn-ea"/>
                <a:cs typeface="+mn-cs"/>
              </a:rPr>
              <a:t>Pemerintah</a:t>
            </a:r>
            <a:r>
              <a:rPr kumimoji="0" lang="id-ID" sz="1240" b="0" i="0" u="none" strike="noStrike" kern="1200" cap="none" spc="0" normalizeH="0" baseline="0" noProof="0" dirty="0">
                <a:ln>
                  <a:noFill/>
                </a:ln>
                <a:solidFill>
                  <a:prstClr val="black"/>
                </a:solidFill>
                <a:effectLst/>
                <a:uLnTx/>
                <a:uFillTx/>
                <a:latin typeface="Calibri" panose="020F0502020204030204"/>
                <a:ea typeface="+mn-ea"/>
                <a:cs typeface="+mn-cs"/>
              </a:rPr>
              <a:t> serta </a:t>
            </a:r>
            <a:r>
              <a:rPr kumimoji="0" lang="id-ID" sz="1240" b="1" i="0" u="none" strike="noStrike" kern="1200" cap="none" spc="0" normalizeH="0" baseline="0" noProof="0" dirty="0">
                <a:ln>
                  <a:noFill/>
                </a:ln>
                <a:solidFill>
                  <a:prstClr val="black"/>
                </a:solidFill>
                <a:effectLst/>
                <a:uLnTx/>
                <a:uFillTx/>
                <a:latin typeface="Calibri" panose="020F0502020204030204"/>
                <a:ea typeface="+mn-ea"/>
                <a:cs typeface="+mn-cs"/>
              </a:rPr>
              <a:t>PERMENHUB NOMOR 85 TAHUN 2020</a:t>
            </a:r>
            <a:r>
              <a:rPr kumimoji="0" lang="en-US" sz="124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40" b="0" i="0" u="none" strike="noStrike" kern="1200" cap="none" spc="0" normalizeH="0" baseline="0" noProof="0" dirty="0" err="1">
                <a:ln>
                  <a:noFill/>
                </a:ln>
                <a:solidFill>
                  <a:prstClr val="black"/>
                </a:solidFill>
                <a:effectLst/>
                <a:uLnTx/>
                <a:uFillTx/>
                <a:latin typeface="Calibri" panose="020F0502020204030204"/>
                <a:ea typeface="+mn-ea"/>
                <a:cs typeface="+mn-cs"/>
              </a:rPr>
              <a:t>Perjanjian</a:t>
            </a:r>
            <a:r>
              <a:rPr kumimoji="0" lang="en-US" sz="1240" b="0" i="0" u="none" strike="noStrike" kern="1200" cap="none" spc="0" normalizeH="0" baseline="0" noProof="0" dirty="0">
                <a:ln>
                  <a:noFill/>
                </a:ln>
                <a:solidFill>
                  <a:prstClr val="black"/>
                </a:solidFill>
                <a:effectLst/>
                <a:uLnTx/>
                <a:uFillTx/>
                <a:latin typeface="Calibri" panose="020F0502020204030204"/>
                <a:ea typeface="+mn-ea"/>
                <a:cs typeface="+mn-cs"/>
              </a:rPr>
              <a:t> Kinerja </a:t>
            </a:r>
            <a:r>
              <a:rPr kumimoji="0" lang="en-US" sz="1240" b="0" i="0" u="none" strike="noStrike" kern="1200" cap="none" spc="0" normalizeH="0" baseline="0" noProof="0" dirty="0" err="1">
                <a:ln>
                  <a:noFill/>
                </a:ln>
                <a:solidFill>
                  <a:prstClr val="black"/>
                </a:solidFill>
                <a:effectLst/>
                <a:uLnTx/>
                <a:uFillTx/>
                <a:latin typeface="Calibri" panose="020F0502020204030204"/>
                <a:ea typeface="+mn-ea"/>
                <a:cs typeface="+mn-cs"/>
              </a:rPr>
              <a:t>dapat</a:t>
            </a:r>
            <a:r>
              <a:rPr kumimoji="0" lang="en-US" sz="124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40" b="0" i="0" u="none" strike="noStrike" kern="1200" cap="none" spc="0" normalizeH="0" baseline="0" noProof="0" dirty="0" err="1">
                <a:ln>
                  <a:noFill/>
                </a:ln>
                <a:solidFill>
                  <a:prstClr val="black"/>
                </a:solidFill>
                <a:effectLst/>
                <a:uLnTx/>
                <a:uFillTx/>
                <a:latin typeface="Calibri" panose="020F0502020204030204"/>
                <a:ea typeface="+mn-ea"/>
                <a:cs typeface="+mn-cs"/>
              </a:rPr>
              <a:t>direvisi</a:t>
            </a:r>
            <a:r>
              <a:rPr kumimoji="0" lang="en-US" sz="124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40" b="0" i="0" u="none" strike="noStrike" kern="1200" cap="none" spc="0" normalizeH="0" baseline="0" noProof="0" dirty="0" err="1">
                <a:ln>
                  <a:noFill/>
                </a:ln>
                <a:solidFill>
                  <a:prstClr val="black"/>
                </a:solidFill>
                <a:effectLst/>
                <a:uLnTx/>
                <a:uFillTx/>
                <a:latin typeface="Calibri" panose="020F0502020204030204"/>
                <a:ea typeface="+mn-ea"/>
                <a:cs typeface="+mn-cs"/>
              </a:rPr>
              <a:t>atau</a:t>
            </a:r>
            <a:r>
              <a:rPr kumimoji="0" lang="en-US" sz="124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40" b="0" i="0" u="none" strike="noStrike" kern="1200" cap="none" spc="0" normalizeH="0" baseline="0" noProof="0" dirty="0" err="1">
                <a:ln>
                  <a:noFill/>
                </a:ln>
                <a:solidFill>
                  <a:prstClr val="black"/>
                </a:solidFill>
                <a:effectLst/>
                <a:uLnTx/>
                <a:uFillTx/>
                <a:latin typeface="Calibri" panose="020F0502020204030204"/>
                <a:ea typeface="+mn-ea"/>
                <a:cs typeface="+mn-cs"/>
              </a:rPr>
              <a:t>disesuaikan</a:t>
            </a:r>
            <a:r>
              <a:rPr kumimoji="0" lang="en-US" sz="124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40" b="0" i="0" u="none" strike="noStrike" kern="1200" cap="none" spc="0" normalizeH="0" baseline="0" noProof="0" dirty="0" err="1">
                <a:ln>
                  <a:noFill/>
                </a:ln>
                <a:solidFill>
                  <a:prstClr val="black"/>
                </a:solidFill>
                <a:effectLst/>
                <a:uLnTx/>
                <a:uFillTx/>
                <a:latin typeface="Calibri" panose="020F0502020204030204"/>
                <a:ea typeface="+mn-ea"/>
                <a:cs typeface="+mn-cs"/>
              </a:rPr>
              <a:t>dalam</a:t>
            </a:r>
            <a:r>
              <a:rPr kumimoji="0" lang="en-US" sz="124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40" b="0" i="0" u="none" strike="noStrike" kern="1200" cap="none" spc="0" normalizeH="0" baseline="0" noProof="0" dirty="0" err="1">
                <a:ln>
                  <a:noFill/>
                </a:ln>
                <a:solidFill>
                  <a:prstClr val="black"/>
                </a:solidFill>
                <a:effectLst/>
                <a:uLnTx/>
                <a:uFillTx/>
                <a:latin typeface="Calibri" panose="020F0502020204030204"/>
                <a:ea typeface="+mn-ea"/>
                <a:cs typeface="+mn-cs"/>
              </a:rPr>
              <a:t>hal</a:t>
            </a:r>
            <a:r>
              <a:rPr kumimoji="0" lang="en-US" sz="124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40" b="0" i="0" u="none" strike="noStrike" kern="1200" cap="none" spc="0" normalizeH="0" baseline="0" noProof="0" dirty="0" err="1">
                <a:ln>
                  <a:noFill/>
                </a:ln>
                <a:solidFill>
                  <a:prstClr val="black"/>
                </a:solidFill>
                <a:effectLst/>
                <a:uLnTx/>
                <a:uFillTx/>
                <a:latin typeface="Calibri" panose="020F0502020204030204"/>
                <a:ea typeface="+mn-ea"/>
                <a:cs typeface="+mn-cs"/>
              </a:rPr>
              <a:t>terjadi</a:t>
            </a:r>
            <a:r>
              <a:rPr kumimoji="0" lang="en-US" sz="124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40" b="0" i="0" u="none" strike="noStrike" kern="1200" cap="none" spc="0" normalizeH="0" baseline="0" noProof="0" dirty="0" err="1">
                <a:ln>
                  <a:noFill/>
                </a:ln>
                <a:solidFill>
                  <a:prstClr val="black"/>
                </a:solidFill>
                <a:effectLst/>
                <a:uLnTx/>
                <a:uFillTx/>
                <a:latin typeface="Calibri" panose="020F0502020204030204"/>
                <a:ea typeface="+mn-ea"/>
                <a:cs typeface="+mn-cs"/>
              </a:rPr>
              <a:t>kondisi</a:t>
            </a:r>
            <a:r>
              <a:rPr kumimoji="0" lang="en-US" sz="124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40" b="0" i="0" u="none" strike="noStrike" kern="1200" cap="none" spc="0" normalizeH="0" baseline="0" noProof="0" dirty="0" err="1">
                <a:ln>
                  <a:noFill/>
                </a:ln>
                <a:solidFill>
                  <a:prstClr val="black"/>
                </a:solidFill>
                <a:effectLst/>
                <a:uLnTx/>
                <a:uFillTx/>
                <a:latin typeface="Calibri" panose="020F0502020204030204"/>
                <a:ea typeface="+mn-ea"/>
                <a:cs typeface="+mn-cs"/>
              </a:rPr>
              <a:t>sebagai</a:t>
            </a:r>
            <a:r>
              <a:rPr kumimoji="0" lang="en-US" sz="124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40" b="0" i="0" u="none" strike="noStrike" kern="1200" cap="none" spc="0" normalizeH="0" baseline="0" noProof="0" dirty="0" err="1">
                <a:ln>
                  <a:noFill/>
                </a:ln>
                <a:solidFill>
                  <a:prstClr val="black"/>
                </a:solidFill>
                <a:effectLst/>
                <a:uLnTx/>
                <a:uFillTx/>
                <a:latin typeface="Calibri" panose="020F0502020204030204"/>
                <a:ea typeface="+mn-ea"/>
                <a:cs typeface="+mn-cs"/>
              </a:rPr>
              <a:t>berikut</a:t>
            </a:r>
            <a:r>
              <a:rPr kumimoji="0" lang="en-US" sz="124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28600" marR="0" lvl="0" indent="-228600" algn="just" defTabSz="914400" rtl="0" eaLnBrk="1" fontAlgn="auto" latinLnBrk="0" hangingPunct="1">
              <a:lnSpc>
                <a:spcPct val="100000"/>
              </a:lnSpc>
              <a:spcBef>
                <a:spcPts val="1000"/>
              </a:spcBef>
              <a:spcAft>
                <a:spcPts val="0"/>
              </a:spcAft>
              <a:buClrTx/>
              <a:buSzTx/>
              <a:buFont typeface="Wingdings" panose="05000000000000000000" pitchFamily="2" charset="2"/>
              <a:buChar char="ü"/>
              <a:defRPr/>
            </a:pPr>
            <a:r>
              <a:rPr kumimoji="0" lang="en-US" sz="1240" b="0" i="0" u="none" strike="noStrike" kern="1200" cap="none" spc="0" normalizeH="0" baseline="0" noProof="0" dirty="0" err="1">
                <a:ln>
                  <a:noFill/>
                </a:ln>
                <a:solidFill>
                  <a:prstClr val="black"/>
                </a:solidFill>
                <a:effectLst/>
                <a:uLnTx/>
                <a:uFillTx/>
                <a:latin typeface="Calibri" panose="020F0502020204030204"/>
                <a:ea typeface="+mn-ea"/>
                <a:cs typeface="+mn-cs"/>
              </a:rPr>
              <a:t>Terjadi</a:t>
            </a:r>
            <a:r>
              <a:rPr kumimoji="0" lang="en-US" sz="124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40" b="0" i="0" u="none" strike="noStrike" kern="1200" cap="none" spc="0" normalizeH="0" baseline="0" noProof="0" dirty="0" err="1">
                <a:ln>
                  <a:noFill/>
                </a:ln>
                <a:solidFill>
                  <a:prstClr val="black"/>
                </a:solidFill>
                <a:effectLst/>
                <a:uLnTx/>
                <a:uFillTx/>
                <a:latin typeface="Calibri" panose="020F0502020204030204"/>
                <a:ea typeface="+mn-ea"/>
                <a:cs typeface="+mn-cs"/>
              </a:rPr>
              <a:t>pergantian</a:t>
            </a:r>
            <a:r>
              <a:rPr kumimoji="0" lang="en-US" sz="124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40" b="0" i="0" u="none" strike="noStrike" kern="1200" cap="none" spc="0" normalizeH="0" baseline="0" noProof="0" dirty="0" err="1">
                <a:ln>
                  <a:noFill/>
                </a:ln>
                <a:solidFill>
                  <a:prstClr val="black"/>
                </a:solidFill>
                <a:effectLst/>
                <a:uLnTx/>
                <a:uFillTx/>
                <a:latin typeface="Calibri" panose="020F0502020204030204"/>
                <a:ea typeface="+mn-ea"/>
                <a:cs typeface="+mn-cs"/>
              </a:rPr>
              <a:t>atau</a:t>
            </a:r>
            <a:r>
              <a:rPr kumimoji="0" lang="en-US" sz="124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40" b="0" i="0" u="none" strike="noStrike" kern="1200" cap="none" spc="0" normalizeH="0" baseline="0" noProof="0" dirty="0" err="1">
                <a:ln>
                  <a:noFill/>
                </a:ln>
                <a:solidFill>
                  <a:prstClr val="black"/>
                </a:solidFill>
                <a:effectLst/>
                <a:uLnTx/>
                <a:uFillTx/>
                <a:latin typeface="Calibri" panose="020F0502020204030204"/>
                <a:ea typeface="+mn-ea"/>
                <a:cs typeface="+mn-cs"/>
              </a:rPr>
              <a:t>mutasi</a:t>
            </a:r>
            <a:r>
              <a:rPr kumimoji="0" lang="en-US" sz="124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40" b="0" i="0" u="none" strike="noStrike" kern="1200" cap="none" spc="0" normalizeH="0" baseline="0" noProof="0" dirty="0" err="1">
                <a:ln>
                  <a:noFill/>
                </a:ln>
                <a:solidFill>
                  <a:prstClr val="black"/>
                </a:solidFill>
                <a:effectLst/>
                <a:uLnTx/>
                <a:uFillTx/>
                <a:latin typeface="Calibri" panose="020F0502020204030204"/>
                <a:ea typeface="+mn-ea"/>
                <a:cs typeface="+mn-cs"/>
              </a:rPr>
              <a:t>pejabat</a:t>
            </a:r>
            <a:r>
              <a:rPr kumimoji="0" lang="en-US" sz="124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28600" marR="0" lvl="0" indent="-228600" algn="just" defTabSz="914400" rtl="0" eaLnBrk="1" fontAlgn="auto" latinLnBrk="0" hangingPunct="1">
              <a:lnSpc>
                <a:spcPct val="100000"/>
              </a:lnSpc>
              <a:spcBef>
                <a:spcPts val="500"/>
              </a:spcBef>
              <a:spcAft>
                <a:spcPts val="0"/>
              </a:spcAft>
              <a:buClrTx/>
              <a:buSzTx/>
              <a:buFont typeface="Wingdings" panose="05000000000000000000" pitchFamily="2" charset="2"/>
              <a:buChar char="ü"/>
              <a:defRPr/>
            </a:pPr>
            <a:r>
              <a:rPr kumimoji="0" lang="en-US" sz="1240" b="0" i="0" u="none" strike="noStrike" kern="1200" cap="none" spc="0" normalizeH="0" baseline="0" noProof="0" dirty="0" err="1">
                <a:ln>
                  <a:noFill/>
                </a:ln>
                <a:solidFill>
                  <a:prstClr val="black"/>
                </a:solidFill>
                <a:effectLst/>
                <a:uLnTx/>
                <a:uFillTx/>
                <a:latin typeface="Calibri" panose="020F0502020204030204"/>
                <a:ea typeface="+mn-ea"/>
                <a:cs typeface="+mn-cs"/>
              </a:rPr>
              <a:t>Perubahan</a:t>
            </a:r>
            <a:r>
              <a:rPr kumimoji="0" lang="en-US" sz="124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40" b="0" i="0" u="none" strike="noStrike" kern="1200" cap="none" spc="0" normalizeH="0" baseline="0" noProof="0" dirty="0" err="1">
                <a:ln>
                  <a:noFill/>
                </a:ln>
                <a:solidFill>
                  <a:prstClr val="black"/>
                </a:solidFill>
                <a:effectLst/>
                <a:uLnTx/>
                <a:uFillTx/>
                <a:latin typeface="Calibri" panose="020F0502020204030204"/>
                <a:ea typeface="+mn-ea"/>
                <a:cs typeface="+mn-cs"/>
              </a:rPr>
              <a:t>dalam</a:t>
            </a:r>
            <a:r>
              <a:rPr kumimoji="0" lang="en-US" sz="124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40" b="0" i="0" u="none" strike="noStrike" kern="1200" cap="none" spc="0" normalizeH="0" baseline="0" noProof="0" dirty="0" err="1">
                <a:ln>
                  <a:noFill/>
                </a:ln>
                <a:solidFill>
                  <a:prstClr val="black"/>
                </a:solidFill>
                <a:effectLst/>
                <a:uLnTx/>
                <a:uFillTx/>
                <a:latin typeface="Calibri" panose="020F0502020204030204"/>
                <a:ea typeface="+mn-ea"/>
                <a:cs typeface="+mn-cs"/>
              </a:rPr>
              <a:t>strategi</a:t>
            </a:r>
            <a:r>
              <a:rPr kumimoji="0" lang="en-US" sz="1240" b="0" i="0" u="none" strike="noStrike" kern="1200" cap="none" spc="0" normalizeH="0" baseline="0" noProof="0" dirty="0">
                <a:ln>
                  <a:noFill/>
                </a:ln>
                <a:solidFill>
                  <a:prstClr val="black"/>
                </a:solidFill>
                <a:effectLst/>
                <a:uLnTx/>
                <a:uFillTx/>
                <a:latin typeface="Calibri" panose="020F0502020204030204"/>
                <a:ea typeface="+mn-ea"/>
                <a:cs typeface="+mn-cs"/>
              </a:rPr>
              <a:t> yang </a:t>
            </a:r>
            <a:r>
              <a:rPr kumimoji="0" lang="en-US" sz="1240" b="0" i="0" u="none" strike="noStrike" kern="1200" cap="none" spc="0" normalizeH="0" baseline="0" noProof="0" dirty="0" err="1">
                <a:ln>
                  <a:noFill/>
                </a:ln>
                <a:solidFill>
                  <a:prstClr val="black"/>
                </a:solidFill>
                <a:effectLst/>
                <a:uLnTx/>
                <a:uFillTx/>
                <a:latin typeface="Calibri" panose="020F0502020204030204"/>
                <a:ea typeface="+mn-ea"/>
                <a:cs typeface="+mn-cs"/>
              </a:rPr>
              <a:t>mempengaruhi</a:t>
            </a:r>
            <a:r>
              <a:rPr kumimoji="0" lang="en-US" sz="124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40" b="0" i="0" u="none" strike="noStrike" kern="1200" cap="none" spc="0" normalizeH="0" baseline="0" noProof="0" dirty="0" err="1">
                <a:ln>
                  <a:noFill/>
                </a:ln>
                <a:solidFill>
                  <a:prstClr val="black"/>
                </a:solidFill>
                <a:effectLst/>
                <a:uLnTx/>
                <a:uFillTx/>
                <a:latin typeface="Calibri" panose="020F0502020204030204"/>
                <a:ea typeface="+mn-ea"/>
                <a:cs typeface="+mn-cs"/>
              </a:rPr>
              <a:t>pencapaian</a:t>
            </a:r>
            <a:r>
              <a:rPr kumimoji="0" lang="en-US" sz="124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40" b="0" i="0" u="none" strike="noStrike" kern="1200" cap="none" spc="0" normalizeH="0" baseline="0" noProof="0" dirty="0" err="1">
                <a:ln>
                  <a:noFill/>
                </a:ln>
                <a:solidFill>
                  <a:prstClr val="black"/>
                </a:solidFill>
                <a:effectLst/>
                <a:uLnTx/>
                <a:uFillTx/>
                <a:latin typeface="Calibri" panose="020F0502020204030204"/>
                <a:ea typeface="+mn-ea"/>
                <a:cs typeface="+mn-cs"/>
              </a:rPr>
              <a:t>tujuan</a:t>
            </a:r>
            <a:r>
              <a:rPr kumimoji="0" lang="en-US" sz="1240" b="0" i="0" u="none" strike="noStrike" kern="1200" cap="none" spc="0" normalizeH="0" baseline="0" noProof="0" dirty="0">
                <a:ln>
                  <a:noFill/>
                </a:ln>
                <a:solidFill>
                  <a:prstClr val="black"/>
                </a:solidFill>
                <a:effectLst/>
                <a:uLnTx/>
                <a:uFillTx/>
                <a:latin typeface="Calibri" panose="020F0502020204030204"/>
                <a:ea typeface="+mn-ea"/>
                <a:cs typeface="+mn-cs"/>
              </a:rPr>
              <a:t> dan </a:t>
            </a:r>
            <a:r>
              <a:rPr kumimoji="0" lang="en-US" sz="1240" b="0" i="0" u="none" strike="noStrike" kern="1200" cap="none" spc="0" normalizeH="0" baseline="0" noProof="0" dirty="0" err="1">
                <a:ln>
                  <a:noFill/>
                </a:ln>
                <a:solidFill>
                  <a:prstClr val="black"/>
                </a:solidFill>
                <a:effectLst/>
                <a:uLnTx/>
                <a:uFillTx/>
                <a:latin typeface="Calibri" panose="020F0502020204030204"/>
                <a:ea typeface="+mn-ea"/>
                <a:cs typeface="+mn-cs"/>
              </a:rPr>
              <a:t>sasaran</a:t>
            </a:r>
            <a:r>
              <a:rPr kumimoji="0" lang="en-US" sz="1240"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id-ID" sz="1240" dirty="0">
                <a:solidFill>
                  <a:prstClr val="black"/>
                </a:solidFill>
                <a:latin typeface="Calibri" panose="020F0502020204030204"/>
              </a:rPr>
              <a:t>berupa perubahan Renstra, struktur organisasi, Program, Kegiatan, dan alokasi anggaran</a:t>
            </a:r>
            <a:r>
              <a:rPr kumimoji="0" lang="en-US" sz="124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28600" marR="0" lvl="0" indent="-228600" algn="just" defTabSz="914400" rtl="0" eaLnBrk="1" fontAlgn="auto" latinLnBrk="0" hangingPunct="1">
              <a:lnSpc>
                <a:spcPct val="100000"/>
              </a:lnSpc>
              <a:spcBef>
                <a:spcPts val="1000"/>
              </a:spcBef>
              <a:spcAft>
                <a:spcPts val="0"/>
              </a:spcAft>
              <a:buClrTx/>
              <a:buSzTx/>
              <a:buFont typeface="Wingdings" panose="05000000000000000000" pitchFamily="2" charset="2"/>
              <a:buChar char="ü"/>
              <a:defRPr/>
            </a:pPr>
            <a:r>
              <a:rPr kumimoji="0" lang="en-US" sz="1240" b="0" i="0" u="none" strike="noStrike" kern="1200" cap="none" spc="0" normalizeH="0" baseline="0" noProof="0" dirty="0" err="1">
                <a:ln>
                  <a:noFill/>
                </a:ln>
                <a:solidFill>
                  <a:prstClr val="black"/>
                </a:solidFill>
                <a:effectLst/>
                <a:uLnTx/>
                <a:uFillTx/>
                <a:latin typeface="Calibri" panose="020F0502020204030204"/>
                <a:ea typeface="+mn-ea"/>
                <a:cs typeface="+mn-cs"/>
              </a:rPr>
              <a:t>Perubahan</a:t>
            </a:r>
            <a:r>
              <a:rPr kumimoji="0" lang="en-US" sz="124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40" b="0" i="0" u="none" strike="noStrike" kern="1200" cap="none" spc="0" normalizeH="0" baseline="0" noProof="0" dirty="0" err="1">
                <a:ln>
                  <a:noFill/>
                </a:ln>
                <a:solidFill>
                  <a:prstClr val="black"/>
                </a:solidFill>
                <a:effectLst/>
                <a:uLnTx/>
                <a:uFillTx/>
                <a:latin typeface="Calibri" panose="020F0502020204030204"/>
                <a:ea typeface="+mn-ea"/>
                <a:cs typeface="+mn-cs"/>
              </a:rPr>
              <a:t>prioritas</a:t>
            </a:r>
            <a:r>
              <a:rPr kumimoji="0" lang="en-US" sz="124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40" b="0" i="0" u="none" strike="noStrike" kern="1200" cap="none" spc="0" normalizeH="0" baseline="0" noProof="0" dirty="0" err="1">
                <a:ln>
                  <a:noFill/>
                </a:ln>
                <a:solidFill>
                  <a:prstClr val="black"/>
                </a:solidFill>
                <a:effectLst/>
                <a:uLnTx/>
                <a:uFillTx/>
                <a:latin typeface="Calibri" panose="020F0502020204030204"/>
                <a:ea typeface="+mn-ea"/>
                <a:cs typeface="+mn-cs"/>
              </a:rPr>
              <a:t>atau</a:t>
            </a:r>
            <a:r>
              <a:rPr kumimoji="0" lang="en-US" sz="124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40" b="0" i="0" u="none" strike="noStrike" kern="1200" cap="none" spc="0" normalizeH="0" baseline="0" noProof="0" dirty="0" err="1">
                <a:ln>
                  <a:noFill/>
                </a:ln>
                <a:solidFill>
                  <a:prstClr val="black"/>
                </a:solidFill>
                <a:effectLst/>
                <a:uLnTx/>
                <a:uFillTx/>
                <a:latin typeface="Calibri" panose="020F0502020204030204"/>
                <a:ea typeface="+mn-ea"/>
                <a:cs typeface="+mn-cs"/>
              </a:rPr>
              <a:t>asumsi</a:t>
            </a:r>
            <a:r>
              <a:rPr kumimoji="0" lang="en-US" sz="1240" b="0" i="0" u="none" strike="noStrike" kern="1200" cap="none" spc="0" normalizeH="0" baseline="0" noProof="0" dirty="0">
                <a:ln>
                  <a:noFill/>
                </a:ln>
                <a:solidFill>
                  <a:prstClr val="black"/>
                </a:solidFill>
                <a:effectLst/>
                <a:uLnTx/>
                <a:uFillTx/>
                <a:latin typeface="Calibri" panose="020F0502020204030204"/>
                <a:ea typeface="+mn-ea"/>
                <a:cs typeface="+mn-cs"/>
              </a:rPr>
              <a:t> yang </a:t>
            </a:r>
            <a:r>
              <a:rPr kumimoji="0" lang="en-US" sz="1240" b="0" i="0" u="none" strike="noStrike" kern="1200" cap="none" spc="0" normalizeH="0" baseline="0" noProof="0" dirty="0" err="1">
                <a:ln>
                  <a:noFill/>
                </a:ln>
                <a:solidFill>
                  <a:prstClr val="black"/>
                </a:solidFill>
                <a:effectLst/>
                <a:uLnTx/>
                <a:uFillTx/>
                <a:latin typeface="Calibri" panose="020F0502020204030204"/>
                <a:ea typeface="+mn-ea"/>
                <a:cs typeface="+mn-cs"/>
              </a:rPr>
              <a:t>berakibat</a:t>
            </a:r>
            <a:r>
              <a:rPr kumimoji="0" lang="en-US" sz="124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40" b="0" i="0" u="none" strike="noStrike" kern="1200" cap="none" spc="0" normalizeH="0" baseline="0" noProof="0" dirty="0" err="1">
                <a:ln>
                  <a:noFill/>
                </a:ln>
                <a:solidFill>
                  <a:prstClr val="black"/>
                </a:solidFill>
                <a:effectLst/>
                <a:uLnTx/>
                <a:uFillTx/>
                <a:latin typeface="Calibri" panose="020F0502020204030204"/>
                <a:ea typeface="+mn-ea"/>
                <a:cs typeface="+mn-cs"/>
              </a:rPr>
              <a:t>secara</a:t>
            </a:r>
            <a:r>
              <a:rPr kumimoji="0" lang="en-US" sz="124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40" b="0" i="0" u="none" strike="noStrike" kern="1200" cap="none" spc="0" normalizeH="0" baseline="0" noProof="0" dirty="0" err="1">
                <a:ln>
                  <a:noFill/>
                </a:ln>
                <a:solidFill>
                  <a:prstClr val="black"/>
                </a:solidFill>
                <a:effectLst/>
                <a:uLnTx/>
                <a:uFillTx/>
                <a:latin typeface="Calibri" panose="020F0502020204030204"/>
                <a:ea typeface="+mn-ea"/>
                <a:cs typeface="+mn-cs"/>
              </a:rPr>
              <a:t>signifikan</a:t>
            </a:r>
            <a:r>
              <a:rPr kumimoji="0" lang="en-US" sz="124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40" b="0" i="0" u="none" strike="noStrike" kern="1200" cap="none" spc="0" normalizeH="0" baseline="0" noProof="0" dirty="0" err="1">
                <a:ln>
                  <a:noFill/>
                </a:ln>
                <a:solidFill>
                  <a:prstClr val="black"/>
                </a:solidFill>
                <a:effectLst/>
                <a:uLnTx/>
                <a:uFillTx/>
                <a:latin typeface="Calibri" panose="020F0502020204030204"/>
                <a:ea typeface="+mn-ea"/>
                <a:cs typeface="+mn-cs"/>
              </a:rPr>
              <a:t>dalam</a:t>
            </a:r>
            <a:r>
              <a:rPr kumimoji="0" lang="en-US" sz="1240" b="0" i="0" u="none" strike="noStrike" kern="1200" cap="none" spc="0" normalizeH="0" baseline="0" noProof="0" dirty="0">
                <a:ln>
                  <a:noFill/>
                </a:ln>
                <a:solidFill>
                  <a:prstClr val="black"/>
                </a:solidFill>
                <a:effectLst/>
                <a:uLnTx/>
                <a:uFillTx/>
                <a:latin typeface="Calibri" panose="020F0502020204030204"/>
                <a:ea typeface="+mn-ea"/>
                <a:cs typeface="+mn-cs"/>
              </a:rPr>
              <a:t> proses </a:t>
            </a:r>
            <a:r>
              <a:rPr kumimoji="0" lang="en-US" sz="1240" b="0" i="0" u="none" strike="noStrike" kern="1200" cap="none" spc="0" normalizeH="0" baseline="0" noProof="0" dirty="0" err="1">
                <a:ln>
                  <a:noFill/>
                </a:ln>
                <a:solidFill>
                  <a:prstClr val="black"/>
                </a:solidFill>
                <a:effectLst/>
                <a:uLnTx/>
                <a:uFillTx/>
                <a:latin typeface="Calibri" panose="020F0502020204030204"/>
                <a:ea typeface="+mn-ea"/>
                <a:cs typeface="+mn-cs"/>
              </a:rPr>
              <a:t>pencapaian</a:t>
            </a:r>
            <a:r>
              <a:rPr kumimoji="0" lang="en-US" sz="124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40" b="0" i="0" u="none" strike="noStrike" kern="1200" cap="none" spc="0" normalizeH="0" baseline="0" noProof="0" dirty="0" err="1">
                <a:ln>
                  <a:noFill/>
                </a:ln>
                <a:solidFill>
                  <a:prstClr val="black"/>
                </a:solidFill>
                <a:effectLst/>
                <a:uLnTx/>
                <a:uFillTx/>
                <a:latin typeface="Calibri" panose="020F0502020204030204"/>
                <a:ea typeface="+mn-ea"/>
                <a:cs typeface="+mn-cs"/>
              </a:rPr>
              <a:t>tujuan</a:t>
            </a:r>
            <a:r>
              <a:rPr kumimoji="0" lang="en-US" sz="124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40" b="0" i="0" u="none" strike="noStrike" kern="1200" cap="none" spc="0" normalizeH="0" baseline="0" noProof="0" dirty="0" err="1">
                <a:ln>
                  <a:noFill/>
                </a:ln>
                <a:solidFill>
                  <a:prstClr val="black"/>
                </a:solidFill>
                <a:effectLst/>
                <a:uLnTx/>
                <a:uFillTx/>
                <a:latin typeface="Calibri" panose="020F0502020204030204"/>
                <a:ea typeface="+mn-ea"/>
                <a:cs typeface="+mn-cs"/>
              </a:rPr>
              <a:t>dan</a:t>
            </a:r>
            <a:r>
              <a:rPr kumimoji="0" lang="en-US" sz="124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40" b="0" i="0" u="none" strike="noStrike" kern="1200" cap="none" spc="0" normalizeH="0" baseline="0" noProof="0" dirty="0" err="1">
                <a:ln>
                  <a:noFill/>
                </a:ln>
                <a:solidFill>
                  <a:prstClr val="black"/>
                </a:solidFill>
                <a:effectLst/>
                <a:uLnTx/>
                <a:uFillTx/>
                <a:latin typeface="Calibri" panose="020F0502020204030204"/>
                <a:ea typeface="+mn-ea"/>
                <a:cs typeface="+mn-cs"/>
              </a:rPr>
              <a:t>sasaran</a:t>
            </a:r>
            <a:r>
              <a:rPr kumimoji="0" lang="en-US" sz="124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6" name="Rectangle 5"/>
          <p:cNvSpPr/>
          <p:nvPr/>
        </p:nvSpPr>
        <p:spPr>
          <a:xfrm>
            <a:off x="12982258" y="2365593"/>
            <a:ext cx="3021580" cy="307777"/>
          </a:xfrm>
          <a:prstGeom prst="rect">
            <a:avLst/>
          </a:prstGeom>
        </p:spPr>
        <p:txBody>
          <a:bodyPr wrap="square">
            <a:spAutoFit/>
          </a:bodyPr>
          <a:lstStyle/>
          <a:p>
            <a:pPr algn="ctr"/>
            <a:r>
              <a:rPr lang="en-US" sz="1400" b="1" dirty="0" err="1">
                <a:solidFill>
                  <a:prstClr val="black"/>
                </a:solidFill>
              </a:rPr>
              <a:t>Perubahan</a:t>
            </a:r>
            <a:r>
              <a:rPr lang="en-US" sz="1400" b="1" dirty="0">
                <a:solidFill>
                  <a:prstClr val="black"/>
                </a:solidFill>
              </a:rPr>
              <a:t> </a:t>
            </a:r>
            <a:r>
              <a:rPr lang="en-US" sz="1400" b="1" dirty="0" err="1">
                <a:solidFill>
                  <a:prstClr val="black"/>
                </a:solidFill>
              </a:rPr>
              <a:t>alokasi</a:t>
            </a:r>
            <a:r>
              <a:rPr lang="en-US" sz="1400" b="1" dirty="0">
                <a:solidFill>
                  <a:prstClr val="black"/>
                </a:solidFill>
              </a:rPr>
              <a:t> </a:t>
            </a:r>
            <a:r>
              <a:rPr lang="en-US" sz="1400" b="1" dirty="0" err="1">
                <a:solidFill>
                  <a:prstClr val="black"/>
                </a:solidFill>
              </a:rPr>
              <a:t>anggaran</a:t>
            </a:r>
            <a:endParaRPr lang="en-ID" sz="1400" b="1" dirty="0"/>
          </a:p>
        </p:txBody>
      </p:sp>
      <p:pic>
        <p:nvPicPr>
          <p:cNvPr id="7" name="Picture 6"/>
          <p:cNvPicPr>
            <a:picLocks noChangeAspect="1"/>
          </p:cNvPicPr>
          <p:nvPr/>
        </p:nvPicPr>
        <p:blipFill rotWithShape="1">
          <a:blip r:embed="rId3"/>
          <a:srcRect t="58830" r="64294" b="7661"/>
          <a:stretch>
            <a:fillRect/>
          </a:stretch>
        </p:blipFill>
        <p:spPr>
          <a:xfrm>
            <a:off x="12435957" y="2871527"/>
            <a:ext cx="1681191" cy="769547"/>
          </a:xfrm>
          <a:prstGeom prst="rect">
            <a:avLst/>
          </a:prstGeom>
        </p:spPr>
      </p:pic>
      <p:pic>
        <p:nvPicPr>
          <p:cNvPr id="8" name="Picture 7"/>
          <p:cNvPicPr>
            <a:picLocks noChangeAspect="1"/>
          </p:cNvPicPr>
          <p:nvPr/>
        </p:nvPicPr>
        <p:blipFill rotWithShape="1">
          <a:blip r:embed="rId3"/>
          <a:srcRect l="42672" t="57243" b="-2317"/>
          <a:stretch>
            <a:fillRect/>
          </a:stretch>
        </p:blipFill>
        <p:spPr>
          <a:xfrm>
            <a:off x="13876043" y="2871527"/>
            <a:ext cx="2371861" cy="909540"/>
          </a:xfrm>
          <a:prstGeom prst="rect">
            <a:avLst/>
          </a:prstGeom>
        </p:spPr>
      </p:pic>
      <p:sp>
        <p:nvSpPr>
          <p:cNvPr id="9" name="Slide Number Placeholder 2"/>
          <p:cNvSpPr>
            <a:spLocks noGrp="1"/>
          </p:cNvSpPr>
          <p:nvPr/>
        </p:nvSpPr>
        <p:spPr>
          <a:xfrm>
            <a:off x="7113270" y="5006975"/>
            <a:ext cx="446405" cy="251460"/>
          </a:xfrm>
          <a:prstGeom prst="rect">
            <a:avLst/>
          </a:prstGeom>
          <a:solidFill>
            <a:srgbClr val="F9BE19"/>
          </a:solid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5502A5B-6024-440D-A5A9-5A109256076E}" type="slidenum">
              <a:rPr kumimoji="0" lang="en-US" sz="1200" b="1" i="0" u="none" strike="noStrike" kern="1200" cap="none" spc="0" normalizeH="0" baseline="0" noProof="0" smtClean="0">
                <a:ln>
                  <a:noFill/>
                </a:ln>
                <a:solidFill>
                  <a:schemeClr val="tx1"/>
                </a:solidFill>
                <a:effectLst/>
                <a:uLnTx/>
                <a:uFillTx/>
                <a:latin typeface="Calibri" panose="020F0502020204030204"/>
                <a:ea typeface="+mn-ea"/>
                <a:cs typeface="+mn-cs"/>
              </a:rPr>
              <a:t>90</a:t>
            </a:fld>
            <a:endParaRPr kumimoji="0" lang="en-US" sz="1200" b="1"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36C6C7A3-F47D-4182-9A22-E269EAD2D9C0}"/>
              </a:ext>
            </a:extLst>
          </p:cNvPr>
          <p:cNvSpPr txBox="1"/>
          <p:nvPr/>
        </p:nvSpPr>
        <p:spPr>
          <a:xfrm>
            <a:off x="415220" y="4556305"/>
            <a:ext cx="2512473" cy="253916"/>
          </a:xfrm>
          <a:prstGeom prst="rect">
            <a:avLst/>
          </a:prstGeom>
          <a:noFill/>
        </p:spPr>
        <p:txBody>
          <a:bodyPr wrap="square" rtlCol="0">
            <a:spAutoFit/>
          </a:bodyPr>
          <a:lstStyle/>
          <a:p>
            <a:r>
              <a:rPr lang="en-US" sz="1050" dirty="0" err="1">
                <a:latin typeface="Calibri" panose="020F0502020204030204" pitchFamily="34" charset="0"/>
                <a:cs typeface="Calibri Light" panose="020F0302020204030204" charset="0"/>
              </a:rPr>
              <a:t>Sumber</a:t>
            </a:r>
            <a:r>
              <a:rPr lang="en-US" sz="1050" dirty="0">
                <a:latin typeface="Calibri" panose="020F0502020204030204" pitchFamily="34" charset="0"/>
                <a:cs typeface="Calibri Light" panose="020F0302020204030204" charset="0"/>
              </a:rPr>
              <a:t> : </a:t>
            </a:r>
            <a:r>
              <a:rPr lang="en-US" sz="1050" dirty="0" err="1">
                <a:latin typeface="Calibri" panose="020F0502020204030204" pitchFamily="34" charset="0"/>
                <a:cs typeface="Calibri Light" panose="020F0302020204030204" charset="0"/>
              </a:rPr>
              <a:t>Permenhub</a:t>
            </a:r>
            <a:r>
              <a:rPr lang="en-US" sz="1050" dirty="0">
                <a:latin typeface="Calibri" panose="020F0502020204030204" pitchFamily="34" charset="0"/>
                <a:cs typeface="Calibri Light" panose="020F0302020204030204" charset="0"/>
              </a:rPr>
              <a:t> No. PM </a:t>
            </a:r>
            <a:r>
              <a:rPr lang="id-ID" sz="1050" dirty="0">
                <a:latin typeface="Calibri" panose="020F0502020204030204" pitchFamily="34" charset="0"/>
                <a:cs typeface="Calibri Light" panose="020F0302020204030204" charset="0"/>
              </a:rPr>
              <a:t>8</a:t>
            </a:r>
            <a:r>
              <a:rPr lang="en-US" sz="1050" dirty="0">
                <a:latin typeface="Calibri" panose="020F0502020204030204" pitchFamily="34" charset="0"/>
                <a:cs typeface="Calibri Light" panose="020F0302020204030204" charset="0"/>
              </a:rPr>
              <a:t>5/20</a:t>
            </a:r>
            <a:r>
              <a:rPr lang="id-ID" sz="1050" dirty="0">
                <a:latin typeface="Calibri" panose="020F0502020204030204" pitchFamily="34" charset="0"/>
                <a:cs typeface="Calibri Light" panose="020F0302020204030204" charset="0"/>
              </a:rPr>
              <a:t>20</a:t>
            </a:r>
            <a:endParaRPr lang="en-US" sz="1050" dirty="0">
              <a:latin typeface="Calibri" panose="020F0502020204030204" pitchFamily="34" charset="0"/>
              <a:cs typeface="Calibri Light" panose="020F0302020204030204" charset="0"/>
            </a:endParaRPr>
          </a:p>
        </p:txBody>
      </p:sp>
      <p:grpSp>
        <p:nvGrpSpPr>
          <p:cNvPr id="10" name="Group 9">
            <a:extLst>
              <a:ext uri="{FF2B5EF4-FFF2-40B4-BE49-F238E27FC236}">
                <a16:creationId xmlns:a16="http://schemas.microsoft.com/office/drawing/2014/main" id="{B98A6CEE-35B8-4984-A3B9-57EFE37ECFF0}"/>
              </a:ext>
            </a:extLst>
          </p:cNvPr>
          <p:cNvGrpSpPr/>
          <p:nvPr/>
        </p:nvGrpSpPr>
        <p:grpSpPr>
          <a:xfrm>
            <a:off x="412139" y="969311"/>
            <a:ext cx="3142174" cy="2861623"/>
            <a:chOff x="580727" y="-1101880"/>
            <a:chExt cx="5067597" cy="4615133"/>
          </a:xfrm>
        </p:grpSpPr>
        <p:sp>
          <p:nvSpPr>
            <p:cNvPr id="12" name="Graphic 27">
              <a:extLst>
                <a:ext uri="{FF2B5EF4-FFF2-40B4-BE49-F238E27FC236}">
                  <a16:creationId xmlns:a16="http://schemas.microsoft.com/office/drawing/2014/main" id="{71B60217-9F88-4F9C-A5B5-9A3F2E2D9A9E}"/>
                </a:ext>
              </a:extLst>
            </p:cNvPr>
            <p:cNvSpPr/>
            <p:nvPr/>
          </p:nvSpPr>
          <p:spPr>
            <a:xfrm rot="60000">
              <a:off x="580727" y="-1101880"/>
              <a:ext cx="5067597" cy="4615133"/>
            </a:xfrm>
            <a:custGeom>
              <a:avLst/>
              <a:gdLst>
                <a:gd name="connsiteX0" fmla="*/ 2941389 w 4800600"/>
                <a:gd name="connsiteY0" fmla="*/ 337317 h 4371975"/>
                <a:gd name="connsiteX1" fmla="*/ 4699705 w 4800600"/>
                <a:gd name="connsiteY1" fmla="*/ 3252920 h 4371975"/>
                <a:gd name="connsiteX2" fmla="*/ 4115822 w 4800600"/>
                <a:gd name="connsiteY2" fmla="*/ 4310195 h 4371975"/>
                <a:gd name="connsiteX3" fmla="*/ 711587 w 4800600"/>
                <a:gd name="connsiteY3" fmla="*/ 4374965 h 4371975"/>
                <a:gd name="connsiteX4" fmla="*/ 87699 w 4800600"/>
                <a:gd name="connsiteY4" fmla="*/ 3340550 h 4371975"/>
                <a:gd name="connsiteX5" fmla="*/ 1733620 w 4800600"/>
                <a:gd name="connsiteY5" fmla="*/ 360177 h 4371975"/>
                <a:gd name="connsiteX6" fmla="*/ 2941389 w 4800600"/>
                <a:gd name="connsiteY6" fmla="*/ 337317 h 437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00600" h="4371975">
                  <a:moveTo>
                    <a:pt x="2941389" y="337317"/>
                  </a:moveTo>
                  <a:lnTo>
                    <a:pt x="4699705" y="3252920"/>
                  </a:lnTo>
                  <a:cubicBezTo>
                    <a:pt x="4976882" y="3712977"/>
                    <a:pt x="4653032" y="4299717"/>
                    <a:pt x="4115822" y="4310195"/>
                  </a:cubicBezTo>
                  <a:lnTo>
                    <a:pt x="711587" y="4374965"/>
                  </a:lnTo>
                  <a:cubicBezTo>
                    <a:pt x="175329" y="4385442"/>
                    <a:pt x="-171381" y="3810132"/>
                    <a:pt x="87699" y="3340550"/>
                  </a:cubicBezTo>
                  <a:lnTo>
                    <a:pt x="1733620" y="360177"/>
                  </a:lnTo>
                  <a:cubicBezTo>
                    <a:pt x="1992700" y="-109405"/>
                    <a:pt x="2664212" y="-122740"/>
                    <a:pt x="2941389" y="337317"/>
                  </a:cubicBezTo>
                  <a:close/>
                </a:path>
              </a:pathLst>
            </a:custGeom>
            <a:solidFill>
              <a:schemeClr val="bg1">
                <a:lumMod val="85000"/>
              </a:schemeClr>
            </a:solidFill>
            <a:ln w="9525" cap="flat">
              <a:noFill/>
              <a:prstDash val="solid"/>
              <a:miter/>
            </a:ln>
          </p:spPr>
          <p:txBody>
            <a:bodyPr rtlCol="0" anchor="ctr"/>
            <a:lstStyle/>
            <a:p>
              <a:endParaRPr lang="en-US" sz="1116"/>
            </a:p>
          </p:txBody>
        </p:sp>
        <p:sp>
          <p:nvSpPr>
            <p:cNvPr id="13" name="Graphic 27">
              <a:extLst>
                <a:ext uri="{FF2B5EF4-FFF2-40B4-BE49-F238E27FC236}">
                  <a16:creationId xmlns:a16="http://schemas.microsoft.com/office/drawing/2014/main" id="{A3C09221-D9F2-4485-B7F4-54A6A624B483}"/>
                </a:ext>
              </a:extLst>
            </p:cNvPr>
            <p:cNvSpPr/>
            <p:nvPr/>
          </p:nvSpPr>
          <p:spPr>
            <a:xfrm rot="60000">
              <a:off x="867482" y="-793954"/>
              <a:ext cx="4475037" cy="4075480"/>
            </a:xfrm>
            <a:custGeom>
              <a:avLst/>
              <a:gdLst>
                <a:gd name="connsiteX0" fmla="*/ 2941389 w 4800600"/>
                <a:gd name="connsiteY0" fmla="*/ 337317 h 4371975"/>
                <a:gd name="connsiteX1" fmla="*/ 4699705 w 4800600"/>
                <a:gd name="connsiteY1" fmla="*/ 3252920 h 4371975"/>
                <a:gd name="connsiteX2" fmla="*/ 4115822 w 4800600"/>
                <a:gd name="connsiteY2" fmla="*/ 4310195 h 4371975"/>
                <a:gd name="connsiteX3" fmla="*/ 711587 w 4800600"/>
                <a:gd name="connsiteY3" fmla="*/ 4374965 h 4371975"/>
                <a:gd name="connsiteX4" fmla="*/ 87699 w 4800600"/>
                <a:gd name="connsiteY4" fmla="*/ 3340550 h 4371975"/>
                <a:gd name="connsiteX5" fmla="*/ 1733620 w 4800600"/>
                <a:gd name="connsiteY5" fmla="*/ 360177 h 4371975"/>
                <a:gd name="connsiteX6" fmla="*/ 2941389 w 4800600"/>
                <a:gd name="connsiteY6" fmla="*/ 337317 h 437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00600" h="4371975">
                  <a:moveTo>
                    <a:pt x="2941389" y="337317"/>
                  </a:moveTo>
                  <a:lnTo>
                    <a:pt x="4699705" y="3252920"/>
                  </a:lnTo>
                  <a:cubicBezTo>
                    <a:pt x="4976882" y="3712977"/>
                    <a:pt x="4653032" y="4299717"/>
                    <a:pt x="4115822" y="4310195"/>
                  </a:cubicBezTo>
                  <a:lnTo>
                    <a:pt x="711587" y="4374965"/>
                  </a:lnTo>
                  <a:cubicBezTo>
                    <a:pt x="175329" y="4385442"/>
                    <a:pt x="-171381" y="3810132"/>
                    <a:pt x="87699" y="3340550"/>
                  </a:cubicBezTo>
                  <a:lnTo>
                    <a:pt x="1733620" y="360177"/>
                  </a:lnTo>
                  <a:cubicBezTo>
                    <a:pt x="1992700" y="-109405"/>
                    <a:pt x="2664212" y="-122740"/>
                    <a:pt x="2941389" y="337317"/>
                  </a:cubicBezTo>
                  <a:close/>
                </a:path>
              </a:pathLst>
            </a:custGeom>
            <a:solidFill>
              <a:schemeClr val="bg1"/>
            </a:solidFill>
            <a:ln w="9525" cap="flat">
              <a:noFill/>
              <a:prstDash val="solid"/>
              <a:miter/>
            </a:ln>
          </p:spPr>
          <p:txBody>
            <a:bodyPr rtlCol="0" anchor="ctr"/>
            <a:lstStyle/>
            <a:p>
              <a:endParaRPr lang="en-US" sz="1116"/>
            </a:p>
          </p:txBody>
        </p:sp>
      </p:grpSp>
      <p:sp>
        <p:nvSpPr>
          <p:cNvPr id="14" name="Rectangle: Rounded Corners 13">
            <a:extLst>
              <a:ext uri="{FF2B5EF4-FFF2-40B4-BE49-F238E27FC236}">
                <a16:creationId xmlns:a16="http://schemas.microsoft.com/office/drawing/2014/main" id="{93D96DFD-2CBC-4CA6-A2A1-BF70B0E2EC54}"/>
              </a:ext>
            </a:extLst>
          </p:cNvPr>
          <p:cNvSpPr/>
          <p:nvPr/>
        </p:nvSpPr>
        <p:spPr>
          <a:xfrm rot="14190664">
            <a:off x="1184301" y="2081159"/>
            <a:ext cx="251303" cy="1284897"/>
          </a:xfrm>
          <a:prstGeom prst="roundRect">
            <a:avLst>
              <a:gd name="adj" fmla="val 50000"/>
            </a:avLst>
          </a:prstGeom>
          <a:gradFill>
            <a:gsLst>
              <a:gs pos="0">
                <a:schemeClr val="accent3"/>
              </a:gs>
              <a:gs pos="100000">
                <a:schemeClr val="accent6"/>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6"/>
          </a:p>
        </p:txBody>
      </p:sp>
      <p:sp>
        <p:nvSpPr>
          <p:cNvPr id="15" name="Rectangle: Rounded Corners 14">
            <a:extLst>
              <a:ext uri="{FF2B5EF4-FFF2-40B4-BE49-F238E27FC236}">
                <a16:creationId xmlns:a16="http://schemas.microsoft.com/office/drawing/2014/main" id="{F0ECF1B8-F246-4CB3-82EF-CBAE7DB348A5}"/>
              </a:ext>
            </a:extLst>
          </p:cNvPr>
          <p:cNvSpPr/>
          <p:nvPr/>
        </p:nvSpPr>
        <p:spPr>
          <a:xfrm rot="18091456">
            <a:off x="2159139" y="2530013"/>
            <a:ext cx="251303" cy="1284897"/>
          </a:xfrm>
          <a:prstGeom prst="roundRect">
            <a:avLst>
              <a:gd name="adj" fmla="val 50000"/>
            </a:avLst>
          </a:prstGeom>
          <a:gradFill>
            <a:gsLst>
              <a:gs pos="0">
                <a:schemeClr val="accent6"/>
              </a:gs>
              <a:gs pos="100000">
                <a:schemeClr val="accent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6"/>
          </a:p>
        </p:txBody>
      </p:sp>
      <p:sp>
        <p:nvSpPr>
          <p:cNvPr id="16" name="Rectangle: Rounded Corners 15">
            <a:extLst>
              <a:ext uri="{FF2B5EF4-FFF2-40B4-BE49-F238E27FC236}">
                <a16:creationId xmlns:a16="http://schemas.microsoft.com/office/drawing/2014/main" id="{7961B09D-149C-412E-9840-A5BABDD336B4}"/>
              </a:ext>
            </a:extLst>
          </p:cNvPr>
          <p:cNvSpPr/>
          <p:nvPr/>
        </p:nvSpPr>
        <p:spPr>
          <a:xfrm rot="19725368">
            <a:off x="1863480" y="1464847"/>
            <a:ext cx="251303" cy="1284897"/>
          </a:xfrm>
          <a:prstGeom prst="roundRect">
            <a:avLst>
              <a:gd name="adj" fmla="val 50000"/>
            </a:avLst>
          </a:prstGeom>
          <a:gradFill>
            <a:gsLst>
              <a:gs pos="0">
                <a:schemeClr val="accent1"/>
              </a:gs>
              <a:gs pos="100000">
                <a:schemeClr val="accent6"/>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6"/>
          </a:p>
        </p:txBody>
      </p:sp>
      <p:grpSp>
        <p:nvGrpSpPr>
          <p:cNvPr id="17" name="Group 16">
            <a:extLst>
              <a:ext uri="{FF2B5EF4-FFF2-40B4-BE49-F238E27FC236}">
                <a16:creationId xmlns:a16="http://schemas.microsoft.com/office/drawing/2014/main" id="{2680F5AD-E37A-4A31-89B1-0C673E25F67D}"/>
              </a:ext>
            </a:extLst>
          </p:cNvPr>
          <p:cNvGrpSpPr/>
          <p:nvPr/>
        </p:nvGrpSpPr>
        <p:grpSpPr>
          <a:xfrm>
            <a:off x="1566294" y="2218189"/>
            <a:ext cx="833863" cy="833863"/>
            <a:chOff x="1089413" y="2131797"/>
            <a:chExt cx="2968238" cy="2968238"/>
          </a:xfrm>
        </p:grpSpPr>
        <p:sp>
          <p:nvSpPr>
            <p:cNvPr id="18" name="Freeform: Shape 17">
              <a:extLst>
                <a:ext uri="{FF2B5EF4-FFF2-40B4-BE49-F238E27FC236}">
                  <a16:creationId xmlns:a16="http://schemas.microsoft.com/office/drawing/2014/main" id="{E1A3D716-BC42-455B-A200-5129EE80E401}"/>
                </a:ext>
              </a:extLst>
            </p:cNvPr>
            <p:cNvSpPr/>
            <p:nvPr/>
          </p:nvSpPr>
          <p:spPr>
            <a:xfrm>
              <a:off x="1089413" y="2131797"/>
              <a:ext cx="2968238" cy="2968238"/>
            </a:xfrm>
            <a:custGeom>
              <a:avLst/>
              <a:gdLst>
                <a:gd name="connsiteX0" fmla="*/ 1484119 w 2968238"/>
                <a:gd name="connsiteY0" fmla="*/ 1312669 h 2968238"/>
                <a:gd name="connsiteX1" fmla="*/ 1312669 w 2968238"/>
                <a:gd name="connsiteY1" fmla="*/ 1484119 h 2968238"/>
                <a:gd name="connsiteX2" fmla="*/ 1484119 w 2968238"/>
                <a:gd name="connsiteY2" fmla="*/ 1655569 h 2968238"/>
                <a:gd name="connsiteX3" fmla="*/ 1655569 w 2968238"/>
                <a:gd name="connsiteY3" fmla="*/ 1484119 h 2968238"/>
                <a:gd name="connsiteX4" fmla="*/ 1484119 w 2968238"/>
                <a:gd name="connsiteY4" fmla="*/ 1312669 h 2968238"/>
                <a:gd name="connsiteX5" fmla="*/ 1484119 w 2968238"/>
                <a:gd name="connsiteY5" fmla="*/ 0 h 2968238"/>
                <a:gd name="connsiteX6" fmla="*/ 2968238 w 2968238"/>
                <a:gd name="connsiteY6" fmla="*/ 1484119 h 2968238"/>
                <a:gd name="connsiteX7" fmla="*/ 1484119 w 2968238"/>
                <a:gd name="connsiteY7" fmla="*/ 2968238 h 2968238"/>
                <a:gd name="connsiteX8" fmla="*/ 0 w 2968238"/>
                <a:gd name="connsiteY8" fmla="*/ 1484119 h 2968238"/>
                <a:gd name="connsiteX9" fmla="*/ 1484119 w 2968238"/>
                <a:gd name="connsiteY9" fmla="*/ 0 h 2968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68238" h="2968238">
                  <a:moveTo>
                    <a:pt x="1484119" y="1312669"/>
                  </a:moveTo>
                  <a:cubicBezTo>
                    <a:pt x="1389430" y="1312669"/>
                    <a:pt x="1312669" y="1389430"/>
                    <a:pt x="1312669" y="1484119"/>
                  </a:cubicBezTo>
                  <a:cubicBezTo>
                    <a:pt x="1312669" y="1578808"/>
                    <a:pt x="1389430" y="1655569"/>
                    <a:pt x="1484119" y="1655569"/>
                  </a:cubicBezTo>
                  <a:cubicBezTo>
                    <a:pt x="1578808" y="1655569"/>
                    <a:pt x="1655569" y="1578808"/>
                    <a:pt x="1655569" y="1484119"/>
                  </a:cubicBezTo>
                  <a:cubicBezTo>
                    <a:pt x="1655569" y="1389430"/>
                    <a:pt x="1578808" y="1312669"/>
                    <a:pt x="1484119" y="1312669"/>
                  </a:cubicBezTo>
                  <a:close/>
                  <a:moveTo>
                    <a:pt x="1484119" y="0"/>
                  </a:moveTo>
                  <a:cubicBezTo>
                    <a:pt x="2303775" y="0"/>
                    <a:pt x="2968238" y="664463"/>
                    <a:pt x="2968238" y="1484119"/>
                  </a:cubicBezTo>
                  <a:cubicBezTo>
                    <a:pt x="2968238" y="2303775"/>
                    <a:pt x="2303775" y="2968238"/>
                    <a:pt x="1484119" y="2968238"/>
                  </a:cubicBezTo>
                  <a:cubicBezTo>
                    <a:pt x="664463" y="2968238"/>
                    <a:pt x="0" y="2303775"/>
                    <a:pt x="0" y="1484119"/>
                  </a:cubicBezTo>
                  <a:cubicBezTo>
                    <a:pt x="0" y="664463"/>
                    <a:pt x="664463" y="0"/>
                    <a:pt x="1484119"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6" dirty="0"/>
            </a:p>
          </p:txBody>
        </p:sp>
        <p:sp>
          <p:nvSpPr>
            <p:cNvPr id="19" name="Freeform: Shape 18">
              <a:extLst>
                <a:ext uri="{FF2B5EF4-FFF2-40B4-BE49-F238E27FC236}">
                  <a16:creationId xmlns:a16="http://schemas.microsoft.com/office/drawing/2014/main" id="{593F5BF1-765B-414E-9551-D2548DE37FD5}"/>
                </a:ext>
              </a:extLst>
            </p:cNvPr>
            <p:cNvSpPr/>
            <p:nvPr/>
          </p:nvSpPr>
          <p:spPr>
            <a:xfrm>
              <a:off x="1234570" y="2279534"/>
              <a:ext cx="2678023" cy="2676273"/>
            </a:xfrm>
            <a:custGeom>
              <a:avLst/>
              <a:gdLst>
                <a:gd name="connsiteX0" fmla="*/ 1338961 w 2678023"/>
                <a:gd name="connsiteY0" fmla="*/ 855269 h 2676273"/>
                <a:gd name="connsiteX1" fmla="*/ 857849 w 2678023"/>
                <a:gd name="connsiteY1" fmla="*/ 1336381 h 2676273"/>
                <a:gd name="connsiteX2" fmla="*/ 1338961 w 2678023"/>
                <a:gd name="connsiteY2" fmla="*/ 1817493 h 2676273"/>
                <a:gd name="connsiteX3" fmla="*/ 1820073 w 2678023"/>
                <a:gd name="connsiteY3" fmla="*/ 1336381 h 2676273"/>
                <a:gd name="connsiteX4" fmla="*/ 1338961 w 2678023"/>
                <a:gd name="connsiteY4" fmla="*/ 855269 h 2676273"/>
                <a:gd name="connsiteX5" fmla="*/ 1338961 w 2678023"/>
                <a:gd name="connsiteY5" fmla="*/ 545806 h 2676273"/>
                <a:gd name="connsiteX6" fmla="*/ 2129536 w 2678023"/>
                <a:gd name="connsiteY6" fmla="*/ 1336381 h 2676273"/>
                <a:gd name="connsiteX7" fmla="*/ 1338961 w 2678023"/>
                <a:gd name="connsiteY7" fmla="*/ 2126956 h 2676273"/>
                <a:gd name="connsiteX8" fmla="*/ 548386 w 2678023"/>
                <a:gd name="connsiteY8" fmla="*/ 1336381 h 2676273"/>
                <a:gd name="connsiteX9" fmla="*/ 1338961 w 2678023"/>
                <a:gd name="connsiteY9" fmla="*/ 545806 h 2676273"/>
                <a:gd name="connsiteX10" fmla="*/ 1340068 w 2678023"/>
                <a:gd name="connsiteY10" fmla="*/ 359376 h 2676273"/>
                <a:gd name="connsiteX11" fmla="*/ 361775 w 2678023"/>
                <a:gd name="connsiteY11" fmla="*/ 1331995 h 2676273"/>
                <a:gd name="connsiteX12" fmla="*/ 1338521 w 2678023"/>
                <a:gd name="connsiteY12" fmla="*/ 2312868 h 2676273"/>
                <a:gd name="connsiteX13" fmla="*/ 2316814 w 2678023"/>
                <a:gd name="connsiteY13" fmla="*/ 1335606 h 2676273"/>
                <a:gd name="connsiteX14" fmla="*/ 1340068 w 2678023"/>
                <a:gd name="connsiteY14" fmla="*/ 359376 h 2676273"/>
                <a:gd name="connsiteX15" fmla="*/ 1190637 w 2678023"/>
                <a:gd name="connsiteY15" fmla="*/ 143 h 2676273"/>
                <a:gd name="connsiteX16" fmla="*/ 1235841 w 2678023"/>
                <a:gd name="connsiteY16" fmla="*/ 48758 h 2676273"/>
                <a:gd name="connsiteX17" fmla="*/ 1269895 w 2678023"/>
                <a:gd name="connsiteY17" fmla="*/ 162273 h 2676273"/>
                <a:gd name="connsiteX18" fmla="*/ 1303434 w 2678023"/>
                <a:gd name="connsiteY18" fmla="*/ 192716 h 2676273"/>
                <a:gd name="connsiteX19" fmla="*/ 1376702 w 2678023"/>
                <a:gd name="connsiteY19" fmla="*/ 192716 h 2676273"/>
                <a:gd name="connsiteX20" fmla="*/ 1409209 w 2678023"/>
                <a:gd name="connsiteY20" fmla="*/ 163305 h 2676273"/>
                <a:gd name="connsiteX21" fmla="*/ 1447392 w 2678023"/>
                <a:gd name="connsiteY21" fmla="*/ 37922 h 2676273"/>
                <a:gd name="connsiteX22" fmla="*/ 1499505 w 2678023"/>
                <a:gd name="connsiteY22" fmla="*/ 256 h 2676273"/>
                <a:gd name="connsiteX23" fmla="*/ 1513436 w 2678023"/>
                <a:gd name="connsiteY23" fmla="*/ 772 h 2676273"/>
                <a:gd name="connsiteX24" fmla="*/ 1573290 w 2678023"/>
                <a:gd name="connsiteY24" fmla="*/ 65269 h 2676273"/>
                <a:gd name="connsiteX25" fmla="*/ 1576902 w 2678023"/>
                <a:gd name="connsiteY25" fmla="*/ 185492 h 2676273"/>
                <a:gd name="connsiteX26" fmla="*/ 1598057 w 2678023"/>
                <a:gd name="connsiteY26" fmla="*/ 220578 h 2676273"/>
                <a:gd name="connsiteX27" fmla="*/ 1674422 w 2678023"/>
                <a:gd name="connsiteY27" fmla="*/ 240702 h 2676273"/>
                <a:gd name="connsiteX28" fmla="*/ 1710540 w 2678023"/>
                <a:gd name="connsiteY28" fmla="*/ 221610 h 2676273"/>
                <a:gd name="connsiteX29" fmla="*/ 1779165 w 2678023"/>
                <a:gd name="connsiteY29" fmla="*/ 111707 h 2676273"/>
                <a:gd name="connsiteX30" fmla="*/ 1845726 w 2678023"/>
                <a:gd name="connsiteY30" fmla="*/ 88488 h 2676273"/>
                <a:gd name="connsiteX31" fmla="*/ 1857594 w 2678023"/>
                <a:gd name="connsiteY31" fmla="*/ 92616 h 2676273"/>
                <a:gd name="connsiteX32" fmla="*/ 1895260 w 2678023"/>
                <a:gd name="connsiteY32" fmla="*/ 166401 h 2676273"/>
                <a:gd name="connsiteX33" fmla="*/ 1868429 w 2678023"/>
                <a:gd name="connsiteY33" fmla="*/ 281980 h 2676273"/>
                <a:gd name="connsiteX34" fmla="*/ 1887004 w 2678023"/>
                <a:gd name="connsiteY34" fmla="*/ 332030 h 2676273"/>
                <a:gd name="connsiteX35" fmla="*/ 1946857 w 2678023"/>
                <a:gd name="connsiteY35" fmla="*/ 365052 h 2676273"/>
                <a:gd name="connsiteX36" fmla="*/ 1986588 w 2678023"/>
                <a:gd name="connsiteY36" fmla="*/ 355765 h 2676273"/>
                <a:gd name="connsiteX37" fmla="*/ 2081528 w 2678023"/>
                <a:gd name="connsiteY37" fmla="*/ 267532 h 2676273"/>
                <a:gd name="connsiteX38" fmla="*/ 2151701 w 2678023"/>
                <a:gd name="connsiteY38" fmla="*/ 261857 h 2676273"/>
                <a:gd name="connsiteX39" fmla="*/ 2155312 w 2678023"/>
                <a:gd name="connsiteY39" fmla="*/ 264437 h 2676273"/>
                <a:gd name="connsiteX40" fmla="*/ 2177500 w 2678023"/>
                <a:gd name="connsiteY40" fmla="*/ 353701 h 2676273"/>
                <a:gd name="connsiteX41" fmla="*/ 2122290 w 2678023"/>
                <a:gd name="connsiteY41" fmla="*/ 456896 h 2676273"/>
                <a:gd name="connsiteX42" fmla="*/ 2126934 w 2678023"/>
                <a:gd name="connsiteY42" fmla="*/ 505914 h 2676273"/>
                <a:gd name="connsiteX43" fmla="*/ 2173372 w 2678023"/>
                <a:gd name="connsiteY43" fmla="*/ 551836 h 2676273"/>
                <a:gd name="connsiteX44" fmla="*/ 2219810 w 2678023"/>
                <a:gd name="connsiteY44" fmla="*/ 555964 h 2676273"/>
                <a:gd name="connsiteX45" fmla="*/ 2336937 w 2678023"/>
                <a:gd name="connsiteY45" fmla="*/ 494046 h 2676273"/>
                <a:gd name="connsiteX46" fmla="*/ 2400917 w 2678023"/>
                <a:gd name="connsiteY46" fmla="*/ 507462 h 2676273"/>
                <a:gd name="connsiteX47" fmla="*/ 2420525 w 2678023"/>
                <a:gd name="connsiteY47" fmla="*/ 533777 h 2676273"/>
                <a:gd name="connsiteX48" fmla="*/ 2415365 w 2678023"/>
                <a:gd name="connsiteY48" fmla="*/ 591566 h 2676273"/>
                <a:gd name="connsiteX49" fmla="*/ 2321973 w 2678023"/>
                <a:gd name="connsiteY49" fmla="*/ 692182 h 2676273"/>
                <a:gd name="connsiteX50" fmla="*/ 2313718 w 2678023"/>
                <a:gd name="connsiteY50" fmla="*/ 733460 h 2676273"/>
                <a:gd name="connsiteX51" fmla="*/ 2349320 w 2678023"/>
                <a:gd name="connsiteY51" fmla="*/ 795377 h 2676273"/>
                <a:gd name="connsiteX52" fmla="*/ 2394726 w 2678023"/>
                <a:gd name="connsiteY52" fmla="*/ 810341 h 2676273"/>
                <a:gd name="connsiteX53" fmla="*/ 2526816 w 2678023"/>
                <a:gd name="connsiteY53" fmla="*/ 780414 h 2676273"/>
                <a:gd name="connsiteX54" fmla="*/ 2575834 w 2678023"/>
                <a:gd name="connsiteY54" fmla="*/ 803117 h 2676273"/>
                <a:gd name="connsiteX55" fmla="*/ 2591313 w 2678023"/>
                <a:gd name="connsiteY55" fmla="*/ 838719 h 2676273"/>
                <a:gd name="connsiteX56" fmla="*/ 2570158 w 2678023"/>
                <a:gd name="connsiteY56" fmla="*/ 896509 h 2676273"/>
                <a:gd name="connsiteX57" fmla="*/ 2461287 w 2678023"/>
                <a:gd name="connsiteY57" fmla="*/ 964103 h 2676273"/>
                <a:gd name="connsiteX58" fmla="*/ 2438068 w 2678023"/>
                <a:gd name="connsiteY58" fmla="*/ 1014669 h 2676273"/>
                <a:gd name="connsiteX59" fmla="*/ 2454063 w 2678023"/>
                <a:gd name="connsiteY59" fmla="*/ 1073490 h 2676273"/>
                <a:gd name="connsiteX60" fmla="*/ 2492762 w 2678023"/>
                <a:gd name="connsiteY60" fmla="*/ 1100837 h 2676273"/>
                <a:gd name="connsiteX61" fmla="*/ 2628464 w 2678023"/>
                <a:gd name="connsiteY61" fmla="*/ 1105997 h 2676273"/>
                <a:gd name="connsiteX62" fmla="*/ 2672322 w 2678023"/>
                <a:gd name="connsiteY62" fmla="*/ 1140567 h 2676273"/>
                <a:gd name="connsiteX63" fmla="*/ 2677998 w 2678023"/>
                <a:gd name="connsiteY63" fmla="*/ 1182361 h 2676273"/>
                <a:gd name="connsiteX64" fmla="*/ 2644459 w 2678023"/>
                <a:gd name="connsiteY64" fmla="*/ 1229831 h 2676273"/>
                <a:gd name="connsiteX65" fmla="*/ 2522172 w 2678023"/>
                <a:gd name="connsiteY65" fmla="*/ 1267498 h 2676273"/>
                <a:gd name="connsiteX66" fmla="*/ 2483990 w 2678023"/>
                <a:gd name="connsiteY66" fmla="*/ 1315999 h 2676273"/>
                <a:gd name="connsiteX67" fmla="*/ 2486570 w 2678023"/>
                <a:gd name="connsiteY67" fmla="*/ 1379981 h 2676273"/>
                <a:gd name="connsiteX68" fmla="*/ 2512885 w 2678023"/>
                <a:gd name="connsiteY68" fmla="*/ 1407843 h 2676273"/>
                <a:gd name="connsiteX69" fmla="*/ 2641363 w 2678023"/>
                <a:gd name="connsiteY69" fmla="*/ 1447058 h 2676273"/>
                <a:gd name="connsiteX70" fmla="*/ 2677998 w 2678023"/>
                <a:gd name="connsiteY70" fmla="*/ 1498139 h 2676273"/>
                <a:gd name="connsiteX71" fmla="*/ 2677998 w 2678023"/>
                <a:gd name="connsiteY71" fmla="*/ 1507427 h 2676273"/>
                <a:gd name="connsiteX72" fmla="*/ 2611952 w 2678023"/>
                <a:gd name="connsiteY72" fmla="*/ 1572956 h 2676273"/>
                <a:gd name="connsiteX73" fmla="*/ 2490182 w 2678023"/>
                <a:gd name="connsiteY73" fmla="*/ 1576568 h 2676273"/>
                <a:gd name="connsiteX74" fmla="*/ 2457675 w 2678023"/>
                <a:gd name="connsiteY74" fmla="*/ 1596691 h 2676273"/>
                <a:gd name="connsiteX75" fmla="*/ 2437036 w 2678023"/>
                <a:gd name="connsiteY75" fmla="*/ 1673056 h 2676273"/>
                <a:gd name="connsiteX76" fmla="*/ 2457159 w 2678023"/>
                <a:gd name="connsiteY76" fmla="*/ 1710206 h 2676273"/>
                <a:gd name="connsiteX77" fmla="*/ 2564483 w 2678023"/>
                <a:gd name="connsiteY77" fmla="*/ 1777283 h 2676273"/>
                <a:gd name="connsiteX78" fmla="*/ 2588733 w 2678023"/>
                <a:gd name="connsiteY78" fmla="*/ 1845908 h 2676273"/>
                <a:gd name="connsiteX79" fmla="*/ 2571706 w 2678023"/>
                <a:gd name="connsiteY79" fmla="*/ 1880995 h 2676273"/>
                <a:gd name="connsiteX80" fmla="*/ 2538684 w 2678023"/>
                <a:gd name="connsiteY80" fmla="*/ 1897506 h 2676273"/>
                <a:gd name="connsiteX81" fmla="*/ 2456643 w 2678023"/>
                <a:gd name="connsiteY81" fmla="*/ 1879447 h 2676273"/>
                <a:gd name="connsiteX82" fmla="*/ 2389566 w 2678023"/>
                <a:gd name="connsiteY82" fmla="*/ 1863967 h 2676273"/>
                <a:gd name="connsiteX83" fmla="*/ 2354479 w 2678023"/>
                <a:gd name="connsiteY83" fmla="*/ 1874803 h 2676273"/>
                <a:gd name="connsiteX84" fmla="*/ 2312170 w 2678023"/>
                <a:gd name="connsiteY84" fmla="*/ 1950652 h 2676273"/>
                <a:gd name="connsiteX85" fmla="*/ 2322489 w 2678023"/>
                <a:gd name="connsiteY85" fmla="*/ 1983158 h 2676273"/>
                <a:gd name="connsiteX86" fmla="*/ 2412785 w 2678023"/>
                <a:gd name="connsiteY86" fmla="*/ 2080162 h 2676273"/>
                <a:gd name="connsiteX87" fmla="*/ 2418461 w 2678023"/>
                <a:gd name="connsiteY87" fmla="*/ 2146723 h 2676273"/>
                <a:gd name="connsiteX88" fmla="*/ 2414849 w 2678023"/>
                <a:gd name="connsiteY88" fmla="*/ 2151883 h 2676273"/>
                <a:gd name="connsiteX89" fmla="*/ 2324037 w 2678023"/>
                <a:gd name="connsiteY89" fmla="*/ 2174586 h 2676273"/>
                <a:gd name="connsiteX90" fmla="*/ 2219294 w 2678023"/>
                <a:gd name="connsiteY90" fmla="*/ 2118860 h 2676273"/>
                <a:gd name="connsiteX91" fmla="*/ 2178531 w 2678023"/>
                <a:gd name="connsiteY91" fmla="*/ 2120408 h 2676273"/>
                <a:gd name="connsiteX92" fmla="*/ 2125386 w 2678023"/>
                <a:gd name="connsiteY92" fmla="*/ 2172522 h 2676273"/>
                <a:gd name="connsiteX93" fmla="*/ 2122806 w 2678023"/>
                <a:gd name="connsiteY93" fmla="*/ 2217412 h 2676273"/>
                <a:gd name="connsiteX94" fmla="*/ 2184723 w 2678023"/>
                <a:gd name="connsiteY94" fmla="*/ 2334539 h 2676273"/>
                <a:gd name="connsiteX95" fmla="*/ 2174404 w 2678023"/>
                <a:gd name="connsiteY95" fmla="*/ 2395424 h 2676273"/>
                <a:gd name="connsiteX96" fmla="*/ 2164084 w 2678023"/>
                <a:gd name="connsiteY96" fmla="*/ 2404712 h 2676273"/>
                <a:gd name="connsiteX97" fmla="*/ 2075336 w 2678023"/>
                <a:gd name="connsiteY97" fmla="*/ 2401616 h 2676273"/>
                <a:gd name="connsiteX98" fmla="*/ 1988652 w 2678023"/>
                <a:gd name="connsiteY98" fmla="*/ 2320607 h 2676273"/>
                <a:gd name="connsiteX99" fmla="*/ 1944277 w 2678023"/>
                <a:gd name="connsiteY99" fmla="*/ 2311836 h 2676273"/>
                <a:gd name="connsiteX100" fmla="*/ 1883392 w 2678023"/>
                <a:gd name="connsiteY100" fmla="*/ 2346406 h 2676273"/>
                <a:gd name="connsiteX101" fmla="*/ 1868429 w 2678023"/>
                <a:gd name="connsiteY101" fmla="*/ 2391812 h 2676273"/>
                <a:gd name="connsiteX102" fmla="*/ 1899388 w 2678023"/>
                <a:gd name="connsiteY102" fmla="*/ 2526998 h 2676273"/>
                <a:gd name="connsiteX103" fmla="*/ 1879264 w 2678023"/>
                <a:gd name="connsiteY103" fmla="*/ 2571888 h 2676273"/>
                <a:gd name="connsiteX104" fmla="*/ 1841082 w 2678023"/>
                <a:gd name="connsiteY104" fmla="*/ 2588916 h 2676273"/>
                <a:gd name="connsiteX105" fmla="*/ 1782777 w 2678023"/>
                <a:gd name="connsiteY105" fmla="*/ 2568277 h 2676273"/>
                <a:gd name="connsiteX106" fmla="*/ 1715184 w 2678023"/>
                <a:gd name="connsiteY106" fmla="*/ 2459405 h 2676273"/>
                <a:gd name="connsiteX107" fmla="*/ 1664618 w 2678023"/>
                <a:gd name="connsiteY107" fmla="*/ 2435670 h 2676273"/>
                <a:gd name="connsiteX108" fmla="*/ 1610440 w 2678023"/>
                <a:gd name="connsiteY108" fmla="*/ 2450118 h 2676273"/>
                <a:gd name="connsiteX109" fmla="*/ 1577418 w 2678023"/>
                <a:gd name="connsiteY109" fmla="*/ 2495008 h 2676273"/>
                <a:gd name="connsiteX110" fmla="*/ 1573806 w 2678023"/>
                <a:gd name="connsiteY110" fmla="*/ 2616778 h 2676273"/>
                <a:gd name="connsiteX111" fmla="*/ 1526852 w 2678023"/>
                <a:gd name="connsiteY111" fmla="*/ 2672504 h 2676273"/>
                <a:gd name="connsiteX112" fmla="*/ 1497441 w 2678023"/>
                <a:gd name="connsiteY112" fmla="*/ 2676116 h 2676273"/>
                <a:gd name="connsiteX113" fmla="*/ 1449972 w 2678023"/>
                <a:gd name="connsiteY113" fmla="*/ 2644125 h 2676273"/>
                <a:gd name="connsiteX114" fmla="*/ 1410241 w 2678023"/>
                <a:gd name="connsiteY114" fmla="*/ 2514615 h 2676273"/>
                <a:gd name="connsiteX115" fmla="*/ 1373091 w 2678023"/>
                <a:gd name="connsiteY115" fmla="*/ 2482624 h 2676273"/>
                <a:gd name="connsiteX116" fmla="*/ 1304982 w 2678023"/>
                <a:gd name="connsiteY116" fmla="*/ 2483140 h 2676273"/>
                <a:gd name="connsiteX117" fmla="*/ 1271959 w 2678023"/>
                <a:gd name="connsiteY117" fmla="*/ 2511519 h 2676273"/>
                <a:gd name="connsiteX118" fmla="*/ 1234293 w 2678023"/>
                <a:gd name="connsiteY118" fmla="*/ 2633806 h 2676273"/>
                <a:gd name="connsiteX119" fmla="*/ 1170828 w 2678023"/>
                <a:gd name="connsiteY119" fmla="*/ 2674568 h 2676273"/>
                <a:gd name="connsiteX120" fmla="*/ 1106847 w 2678023"/>
                <a:gd name="connsiteY120" fmla="*/ 2602331 h 2676273"/>
                <a:gd name="connsiteX121" fmla="*/ 1103751 w 2678023"/>
                <a:gd name="connsiteY121" fmla="*/ 2491396 h 2676273"/>
                <a:gd name="connsiteX122" fmla="*/ 1080532 w 2678023"/>
                <a:gd name="connsiteY122" fmla="*/ 2454245 h 2676273"/>
                <a:gd name="connsiteX123" fmla="*/ 1005199 w 2678023"/>
                <a:gd name="connsiteY123" fmla="*/ 2435154 h 2676273"/>
                <a:gd name="connsiteX124" fmla="*/ 969080 w 2678023"/>
                <a:gd name="connsiteY124" fmla="*/ 2454245 h 2676273"/>
                <a:gd name="connsiteX125" fmla="*/ 900456 w 2678023"/>
                <a:gd name="connsiteY125" fmla="*/ 2564149 h 2676273"/>
                <a:gd name="connsiteX126" fmla="*/ 836474 w 2678023"/>
                <a:gd name="connsiteY126" fmla="*/ 2587368 h 2676273"/>
                <a:gd name="connsiteX127" fmla="*/ 831830 w 2678023"/>
                <a:gd name="connsiteY127" fmla="*/ 2585820 h 2676273"/>
                <a:gd name="connsiteX128" fmla="*/ 785392 w 2678023"/>
                <a:gd name="connsiteY128" fmla="*/ 2504811 h 2676273"/>
                <a:gd name="connsiteX129" fmla="*/ 811707 w 2678023"/>
                <a:gd name="connsiteY129" fmla="*/ 2390780 h 2676273"/>
                <a:gd name="connsiteX130" fmla="*/ 794680 w 2678023"/>
                <a:gd name="connsiteY130" fmla="*/ 2344342 h 2676273"/>
                <a:gd name="connsiteX131" fmla="*/ 739470 w 2678023"/>
                <a:gd name="connsiteY131" fmla="*/ 2312352 h 2676273"/>
                <a:gd name="connsiteX132" fmla="*/ 689421 w 2678023"/>
                <a:gd name="connsiteY132" fmla="*/ 2321639 h 2676273"/>
                <a:gd name="connsiteX133" fmla="*/ 596029 w 2678023"/>
                <a:gd name="connsiteY133" fmla="*/ 2408839 h 2676273"/>
                <a:gd name="connsiteX134" fmla="*/ 530500 w 2678023"/>
                <a:gd name="connsiteY134" fmla="*/ 2415031 h 2676273"/>
                <a:gd name="connsiteX135" fmla="*/ 521212 w 2678023"/>
                <a:gd name="connsiteY135" fmla="*/ 2408839 h 2676273"/>
                <a:gd name="connsiteX136" fmla="*/ 500573 w 2678023"/>
                <a:gd name="connsiteY136" fmla="*/ 2322671 h 2676273"/>
                <a:gd name="connsiteX137" fmla="*/ 556298 w 2678023"/>
                <a:gd name="connsiteY137" fmla="*/ 2217928 h 2676273"/>
                <a:gd name="connsiteX138" fmla="*/ 552171 w 2678023"/>
                <a:gd name="connsiteY138" fmla="*/ 2168910 h 2676273"/>
                <a:gd name="connsiteX139" fmla="*/ 505733 w 2678023"/>
                <a:gd name="connsiteY139" fmla="*/ 2122988 h 2676273"/>
                <a:gd name="connsiteX140" fmla="*/ 457747 w 2678023"/>
                <a:gd name="connsiteY140" fmla="*/ 2119376 h 2676273"/>
                <a:gd name="connsiteX141" fmla="*/ 341652 w 2678023"/>
                <a:gd name="connsiteY141" fmla="*/ 2180778 h 2676273"/>
                <a:gd name="connsiteX142" fmla="*/ 278187 w 2678023"/>
                <a:gd name="connsiteY142" fmla="*/ 2168910 h 2676273"/>
                <a:gd name="connsiteX143" fmla="*/ 274059 w 2678023"/>
                <a:gd name="connsiteY143" fmla="*/ 2164266 h 2676273"/>
                <a:gd name="connsiteX144" fmla="*/ 276639 w 2678023"/>
                <a:gd name="connsiteY144" fmla="*/ 2069326 h 2676273"/>
                <a:gd name="connsiteX145" fmla="*/ 354551 w 2678023"/>
                <a:gd name="connsiteY145" fmla="*/ 1986254 h 2676273"/>
                <a:gd name="connsiteX146" fmla="*/ 363839 w 2678023"/>
                <a:gd name="connsiteY146" fmla="*/ 1940848 h 2676273"/>
                <a:gd name="connsiteX147" fmla="*/ 328237 w 2678023"/>
                <a:gd name="connsiteY147" fmla="*/ 1878931 h 2676273"/>
                <a:gd name="connsiteX148" fmla="*/ 283347 w 2678023"/>
                <a:gd name="connsiteY148" fmla="*/ 1866031 h 2676273"/>
                <a:gd name="connsiteX149" fmla="*/ 170864 w 2678023"/>
                <a:gd name="connsiteY149" fmla="*/ 1891830 h 2676273"/>
                <a:gd name="connsiteX150" fmla="*/ 155900 w 2678023"/>
                <a:gd name="connsiteY150" fmla="*/ 1895442 h 2676273"/>
                <a:gd name="connsiteX151" fmla="*/ 100175 w 2678023"/>
                <a:gd name="connsiteY151" fmla="*/ 1868095 h 2676273"/>
                <a:gd name="connsiteX152" fmla="*/ 87275 w 2678023"/>
                <a:gd name="connsiteY152" fmla="*/ 1838169 h 2676273"/>
                <a:gd name="connsiteX153" fmla="*/ 107915 w 2678023"/>
                <a:gd name="connsiteY153" fmla="*/ 1779863 h 2676273"/>
                <a:gd name="connsiteX154" fmla="*/ 213690 w 2678023"/>
                <a:gd name="connsiteY154" fmla="*/ 1713818 h 2676273"/>
                <a:gd name="connsiteX155" fmla="*/ 238972 w 2678023"/>
                <a:gd name="connsiteY155" fmla="*/ 1654481 h 2676273"/>
                <a:gd name="connsiteX156" fmla="*/ 222977 w 2678023"/>
                <a:gd name="connsiteY156" fmla="*/ 1600819 h 2676273"/>
                <a:gd name="connsiteX157" fmla="*/ 184279 w 2678023"/>
                <a:gd name="connsiteY157" fmla="*/ 1575020 h 2676273"/>
                <a:gd name="connsiteX158" fmla="*/ 59413 w 2678023"/>
                <a:gd name="connsiteY158" fmla="*/ 1571408 h 2676273"/>
                <a:gd name="connsiteX159" fmla="*/ 3687 w 2678023"/>
                <a:gd name="connsiteY159" fmla="*/ 1524454 h 2676273"/>
                <a:gd name="connsiteX160" fmla="*/ 1623 w 2678023"/>
                <a:gd name="connsiteY160" fmla="*/ 1513619 h 2676273"/>
                <a:gd name="connsiteX161" fmla="*/ 48577 w 2678023"/>
                <a:gd name="connsiteY161" fmla="*/ 1442414 h 2676273"/>
                <a:gd name="connsiteX162" fmla="*/ 160544 w 2678023"/>
                <a:gd name="connsiteY162" fmla="*/ 1408359 h 2676273"/>
                <a:gd name="connsiteX163" fmla="*/ 194083 w 2678023"/>
                <a:gd name="connsiteY163" fmla="*/ 1370693 h 2676273"/>
                <a:gd name="connsiteX164" fmla="*/ 192534 w 2678023"/>
                <a:gd name="connsiteY164" fmla="*/ 1298972 h 2676273"/>
                <a:gd name="connsiteX165" fmla="*/ 166220 w 2678023"/>
                <a:gd name="connsiteY165" fmla="*/ 1269561 h 2676273"/>
                <a:gd name="connsiteX166" fmla="*/ 47029 w 2678023"/>
                <a:gd name="connsiteY166" fmla="*/ 1232927 h 2676273"/>
                <a:gd name="connsiteX167" fmla="*/ 1623 w 2678023"/>
                <a:gd name="connsiteY167" fmla="*/ 1166882 h 2676273"/>
                <a:gd name="connsiteX168" fmla="*/ 6267 w 2678023"/>
                <a:gd name="connsiteY168" fmla="*/ 1139535 h 2676273"/>
                <a:gd name="connsiteX169" fmla="*/ 49093 w 2678023"/>
                <a:gd name="connsiteY169" fmla="*/ 1105481 h 2676273"/>
                <a:gd name="connsiteX170" fmla="*/ 164672 w 2678023"/>
                <a:gd name="connsiteY170" fmla="*/ 1101869 h 2676273"/>
                <a:gd name="connsiteX171" fmla="*/ 181699 w 2678023"/>
                <a:gd name="connsiteY171" fmla="*/ 1101353 h 2676273"/>
                <a:gd name="connsiteX172" fmla="*/ 227621 w 2678023"/>
                <a:gd name="connsiteY172" fmla="*/ 1065234 h 2676273"/>
                <a:gd name="connsiteX173" fmla="*/ 241036 w 2678023"/>
                <a:gd name="connsiteY173" fmla="*/ 1014153 h 2676273"/>
                <a:gd name="connsiteX174" fmla="*/ 219366 w 2678023"/>
                <a:gd name="connsiteY174" fmla="*/ 965651 h 2676273"/>
                <a:gd name="connsiteX175" fmla="*/ 113590 w 2678023"/>
                <a:gd name="connsiteY175" fmla="*/ 899605 h 2676273"/>
                <a:gd name="connsiteX176" fmla="*/ 89855 w 2678023"/>
                <a:gd name="connsiteY176" fmla="*/ 832012 h 2676273"/>
                <a:gd name="connsiteX177" fmla="*/ 104818 w 2678023"/>
                <a:gd name="connsiteY177" fmla="*/ 799505 h 2676273"/>
                <a:gd name="connsiteX178" fmla="*/ 151256 w 2678023"/>
                <a:gd name="connsiteY178" fmla="*/ 779898 h 2676273"/>
                <a:gd name="connsiteX179" fmla="*/ 283347 w 2678023"/>
                <a:gd name="connsiteY179" fmla="*/ 810341 h 2676273"/>
                <a:gd name="connsiteX180" fmla="*/ 331332 w 2678023"/>
                <a:gd name="connsiteY180" fmla="*/ 794345 h 2676273"/>
                <a:gd name="connsiteX181" fmla="*/ 363839 w 2678023"/>
                <a:gd name="connsiteY181" fmla="*/ 737588 h 2676273"/>
                <a:gd name="connsiteX182" fmla="*/ 354551 w 2678023"/>
                <a:gd name="connsiteY182" fmla="*/ 689086 h 2676273"/>
                <a:gd name="connsiteX183" fmla="*/ 266835 w 2678023"/>
                <a:gd name="connsiteY183" fmla="*/ 595694 h 2676273"/>
                <a:gd name="connsiteX184" fmla="*/ 261675 w 2678023"/>
                <a:gd name="connsiteY184" fmla="*/ 529133 h 2676273"/>
                <a:gd name="connsiteX185" fmla="*/ 270447 w 2678023"/>
                <a:gd name="connsiteY185" fmla="*/ 516233 h 2676273"/>
                <a:gd name="connsiteX186" fmla="*/ 349907 w 2678023"/>
                <a:gd name="connsiteY186" fmla="*/ 498690 h 2676273"/>
                <a:gd name="connsiteX187" fmla="*/ 457231 w 2678023"/>
                <a:gd name="connsiteY187" fmla="*/ 555964 h 2676273"/>
                <a:gd name="connsiteX188" fmla="*/ 507797 w 2678023"/>
                <a:gd name="connsiteY188" fmla="*/ 551320 h 2676273"/>
                <a:gd name="connsiteX189" fmla="*/ 551139 w 2678023"/>
                <a:gd name="connsiteY189" fmla="*/ 508494 h 2676273"/>
                <a:gd name="connsiteX190" fmla="*/ 556815 w 2678023"/>
                <a:gd name="connsiteY190" fmla="*/ 456896 h 2676273"/>
                <a:gd name="connsiteX191" fmla="*/ 494381 w 2678023"/>
                <a:gd name="connsiteY191" fmla="*/ 339769 h 2676273"/>
                <a:gd name="connsiteX192" fmla="*/ 505217 w 2678023"/>
                <a:gd name="connsiteY192" fmla="*/ 280432 h 2676273"/>
                <a:gd name="connsiteX193" fmla="*/ 537723 w 2678023"/>
                <a:gd name="connsiteY193" fmla="*/ 256181 h 2676273"/>
                <a:gd name="connsiteX194" fmla="*/ 590353 w 2678023"/>
                <a:gd name="connsiteY194" fmla="*/ 261857 h 2676273"/>
                <a:gd name="connsiteX195" fmla="*/ 679617 w 2678023"/>
                <a:gd name="connsiteY195" fmla="*/ 344929 h 2676273"/>
                <a:gd name="connsiteX196" fmla="*/ 754950 w 2678023"/>
                <a:gd name="connsiteY196" fmla="*/ 355765 h 2676273"/>
                <a:gd name="connsiteX197" fmla="*/ 797260 w 2678023"/>
                <a:gd name="connsiteY197" fmla="*/ 329450 h 2676273"/>
                <a:gd name="connsiteX198" fmla="*/ 811707 w 2678023"/>
                <a:gd name="connsiteY198" fmla="*/ 285076 h 2676273"/>
                <a:gd name="connsiteX199" fmla="*/ 781781 w 2678023"/>
                <a:gd name="connsiteY199" fmla="*/ 156081 h 2676273"/>
                <a:gd name="connsiteX200" fmla="*/ 807064 w 2678023"/>
                <a:gd name="connsiteY200" fmla="*/ 100872 h 2676273"/>
                <a:gd name="connsiteX201" fmla="*/ 841634 w 2678023"/>
                <a:gd name="connsiteY201" fmla="*/ 86424 h 2676273"/>
                <a:gd name="connsiteX202" fmla="*/ 896328 w 2678023"/>
                <a:gd name="connsiteY202" fmla="*/ 106031 h 2676273"/>
                <a:gd name="connsiteX203" fmla="*/ 965469 w 2678023"/>
                <a:gd name="connsiteY203" fmla="*/ 217483 h 2676273"/>
                <a:gd name="connsiteX204" fmla="*/ 1013455 w 2678023"/>
                <a:gd name="connsiteY204" fmla="*/ 240702 h 2676273"/>
                <a:gd name="connsiteX205" fmla="*/ 1077952 w 2678023"/>
                <a:gd name="connsiteY205" fmla="*/ 222642 h 2676273"/>
                <a:gd name="connsiteX206" fmla="*/ 1101687 w 2678023"/>
                <a:gd name="connsiteY206" fmla="*/ 188072 h 2676273"/>
                <a:gd name="connsiteX207" fmla="*/ 1106847 w 2678023"/>
                <a:gd name="connsiteY207" fmla="*/ 53918 h 2676273"/>
                <a:gd name="connsiteX208" fmla="*/ 1145029 w 2678023"/>
                <a:gd name="connsiteY208" fmla="*/ 4900 h 2676273"/>
                <a:gd name="connsiteX209" fmla="*/ 1158960 w 2678023"/>
                <a:gd name="connsiteY209" fmla="*/ 1804 h 2676273"/>
                <a:gd name="connsiteX210" fmla="*/ 1190637 w 2678023"/>
                <a:gd name="connsiteY210" fmla="*/ 143 h 2676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Lst>
              <a:rect l="l" t="t" r="r" b="b"/>
              <a:pathLst>
                <a:path w="2678023" h="2676273">
                  <a:moveTo>
                    <a:pt x="1338961" y="855269"/>
                  </a:moveTo>
                  <a:cubicBezTo>
                    <a:pt x="1073250" y="855269"/>
                    <a:pt x="857849" y="1070670"/>
                    <a:pt x="857849" y="1336381"/>
                  </a:cubicBezTo>
                  <a:cubicBezTo>
                    <a:pt x="857849" y="1602092"/>
                    <a:pt x="1073250" y="1817493"/>
                    <a:pt x="1338961" y="1817493"/>
                  </a:cubicBezTo>
                  <a:cubicBezTo>
                    <a:pt x="1604672" y="1817493"/>
                    <a:pt x="1820073" y="1602092"/>
                    <a:pt x="1820073" y="1336381"/>
                  </a:cubicBezTo>
                  <a:cubicBezTo>
                    <a:pt x="1820073" y="1070670"/>
                    <a:pt x="1604672" y="855269"/>
                    <a:pt x="1338961" y="855269"/>
                  </a:cubicBezTo>
                  <a:close/>
                  <a:moveTo>
                    <a:pt x="1338961" y="545806"/>
                  </a:moveTo>
                  <a:cubicBezTo>
                    <a:pt x="1775584" y="545806"/>
                    <a:pt x="2129536" y="899758"/>
                    <a:pt x="2129536" y="1336381"/>
                  </a:cubicBezTo>
                  <a:cubicBezTo>
                    <a:pt x="2129536" y="1773004"/>
                    <a:pt x="1775584" y="2126956"/>
                    <a:pt x="1338961" y="2126956"/>
                  </a:cubicBezTo>
                  <a:cubicBezTo>
                    <a:pt x="902338" y="2126956"/>
                    <a:pt x="548386" y="1773004"/>
                    <a:pt x="548386" y="1336381"/>
                  </a:cubicBezTo>
                  <a:cubicBezTo>
                    <a:pt x="548386" y="899758"/>
                    <a:pt x="902338" y="545806"/>
                    <a:pt x="1338961" y="545806"/>
                  </a:cubicBezTo>
                  <a:close/>
                  <a:moveTo>
                    <a:pt x="1340068" y="359376"/>
                  </a:moveTo>
                  <a:cubicBezTo>
                    <a:pt x="796228" y="358860"/>
                    <a:pt x="363839" y="794861"/>
                    <a:pt x="361775" y="1331995"/>
                  </a:cubicBezTo>
                  <a:cubicBezTo>
                    <a:pt x="359711" y="1882027"/>
                    <a:pt x="806032" y="2314416"/>
                    <a:pt x="1338521" y="2312868"/>
                  </a:cubicBezTo>
                  <a:cubicBezTo>
                    <a:pt x="1869461" y="2314932"/>
                    <a:pt x="2317329" y="1887702"/>
                    <a:pt x="2316814" y="1335606"/>
                  </a:cubicBezTo>
                  <a:cubicBezTo>
                    <a:pt x="2316298" y="792797"/>
                    <a:pt x="1880813" y="359892"/>
                    <a:pt x="1340068" y="359376"/>
                  </a:cubicBezTo>
                  <a:close/>
                  <a:moveTo>
                    <a:pt x="1190637" y="143"/>
                  </a:moveTo>
                  <a:cubicBezTo>
                    <a:pt x="1216299" y="1546"/>
                    <a:pt x="1225780" y="13543"/>
                    <a:pt x="1235841" y="48758"/>
                  </a:cubicBezTo>
                  <a:cubicBezTo>
                    <a:pt x="1246676" y="86940"/>
                    <a:pt x="1259576" y="124091"/>
                    <a:pt x="1269895" y="162273"/>
                  </a:cubicBezTo>
                  <a:cubicBezTo>
                    <a:pt x="1275055" y="180332"/>
                    <a:pt x="1285890" y="190136"/>
                    <a:pt x="1303434" y="192716"/>
                  </a:cubicBezTo>
                  <a:cubicBezTo>
                    <a:pt x="1327685" y="195812"/>
                    <a:pt x="1352452" y="195812"/>
                    <a:pt x="1376702" y="192716"/>
                  </a:cubicBezTo>
                  <a:cubicBezTo>
                    <a:pt x="1393730" y="190652"/>
                    <a:pt x="1404049" y="180332"/>
                    <a:pt x="1409209" y="163305"/>
                  </a:cubicBezTo>
                  <a:cubicBezTo>
                    <a:pt x="1421593" y="121511"/>
                    <a:pt x="1434492" y="79717"/>
                    <a:pt x="1447392" y="37922"/>
                  </a:cubicBezTo>
                  <a:cubicBezTo>
                    <a:pt x="1457195" y="6964"/>
                    <a:pt x="1466998" y="-260"/>
                    <a:pt x="1499505" y="256"/>
                  </a:cubicBezTo>
                  <a:cubicBezTo>
                    <a:pt x="1504149" y="256"/>
                    <a:pt x="1508793" y="256"/>
                    <a:pt x="1513436" y="772"/>
                  </a:cubicBezTo>
                  <a:cubicBezTo>
                    <a:pt x="1559358" y="5416"/>
                    <a:pt x="1572258" y="19347"/>
                    <a:pt x="1573290" y="65269"/>
                  </a:cubicBezTo>
                  <a:cubicBezTo>
                    <a:pt x="1574322" y="105515"/>
                    <a:pt x="1575870" y="145246"/>
                    <a:pt x="1576902" y="185492"/>
                  </a:cubicBezTo>
                  <a:cubicBezTo>
                    <a:pt x="1577418" y="201487"/>
                    <a:pt x="1583093" y="213871"/>
                    <a:pt x="1598057" y="220578"/>
                  </a:cubicBezTo>
                  <a:cubicBezTo>
                    <a:pt x="1622308" y="231414"/>
                    <a:pt x="1647590" y="238638"/>
                    <a:pt x="1674422" y="240702"/>
                  </a:cubicBezTo>
                  <a:cubicBezTo>
                    <a:pt x="1690933" y="241733"/>
                    <a:pt x="1702285" y="235026"/>
                    <a:pt x="1710540" y="221610"/>
                  </a:cubicBezTo>
                  <a:cubicBezTo>
                    <a:pt x="1733243" y="184976"/>
                    <a:pt x="1756462" y="148342"/>
                    <a:pt x="1779165" y="111707"/>
                  </a:cubicBezTo>
                  <a:cubicBezTo>
                    <a:pt x="1798772" y="80749"/>
                    <a:pt x="1810640" y="76621"/>
                    <a:pt x="1845726" y="88488"/>
                  </a:cubicBezTo>
                  <a:cubicBezTo>
                    <a:pt x="1849854" y="90036"/>
                    <a:pt x="1853466" y="91068"/>
                    <a:pt x="1857594" y="92616"/>
                  </a:cubicBezTo>
                  <a:cubicBezTo>
                    <a:pt x="1898356" y="110159"/>
                    <a:pt x="1905063" y="123059"/>
                    <a:pt x="1895260" y="166401"/>
                  </a:cubicBezTo>
                  <a:cubicBezTo>
                    <a:pt x="1886488" y="205099"/>
                    <a:pt x="1877717" y="243281"/>
                    <a:pt x="1868429" y="281980"/>
                  </a:cubicBezTo>
                  <a:cubicBezTo>
                    <a:pt x="1863269" y="303135"/>
                    <a:pt x="1868429" y="319646"/>
                    <a:pt x="1887004" y="332030"/>
                  </a:cubicBezTo>
                  <a:cubicBezTo>
                    <a:pt x="1906096" y="344929"/>
                    <a:pt x="1925187" y="356796"/>
                    <a:pt x="1946857" y="365052"/>
                  </a:cubicBezTo>
                  <a:cubicBezTo>
                    <a:pt x="1962337" y="370728"/>
                    <a:pt x="1974720" y="367116"/>
                    <a:pt x="1986588" y="355765"/>
                  </a:cubicBezTo>
                  <a:cubicBezTo>
                    <a:pt x="2018062" y="325838"/>
                    <a:pt x="2049537" y="296943"/>
                    <a:pt x="2081528" y="267532"/>
                  </a:cubicBezTo>
                  <a:cubicBezTo>
                    <a:pt x="2107843" y="242765"/>
                    <a:pt x="2122290" y="241733"/>
                    <a:pt x="2151701" y="261857"/>
                  </a:cubicBezTo>
                  <a:cubicBezTo>
                    <a:pt x="2153248" y="262889"/>
                    <a:pt x="2154281" y="263405"/>
                    <a:pt x="2155312" y="264437"/>
                  </a:cubicBezTo>
                  <a:cubicBezTo>
                    <a:pt x="2205363" y="300555"/>
                    <a:pt x="2198139" y="316034"/>
                    <a:pt x="2177500" y="353701"/>
                  </a:cubicBezTo>
                  <a:cubicBezTo>
                    <a:pt x="2158925" y="387755"/>
                    <a:pt x="2141381" y="422842"/>
                    <a:pt x="2122290" y="456896"/>
                  </a:cubicBezTo>
                  <a:cubicBezTo>
                    <a:pt x="2112487" y="474955"/>
                    <a:pt x="2114550" y="490435"/>
                    <a:pt x="2126934" y="505914"/>
                  </a:cubicBezTo>
                  <a:cubicBezTo>
                    <a:pt x="2140865" y="522941"/>
                    <a:pt x="2156345" y="538421"/>
                    <a:pt x="2173372" y="551836"/>
                  </a:cubicBezTo>
                  <a:cubicBezTo>
                    <a:pt x="2187819" y="563187"/>
                    <a:pt x="2202783" y="564735"/>
                    <a:pt x="2219810" y="555964"/>
                  </a:cubicBezTo>
                  <a:cubicBezTo>
                    <a:pt x="2258508" y="534809"/>
                    <a:pt x="2297722" y="514170"/>
                    <a:pt x="2336937" y="494046"/>
                  </a:cubicBezTo>
                  <a:cubicBezTo>
                    <a:pt x="2364799" y="479599"/>
                    <a:pt x="2380795" y="482695"/>
                    <a:pt x="2400917" y="507462"/>
                  </a:cubicBezTo>
                  <a:cubicBezTo>
                    <a:pt x="2408141" y="515717"/>
                    <a:pt x="2414849" y="524489"/>
                    <a:pt x="2420525" y="533777"/>
                  </a:cubicBezTo>
                  <a:cubicBezTo>
                    <a:pt x="2434972" y="556480"/>
                    <a:pt x="2433424" y="571443"/>
                    <a:pt x="2415365" y="591566"/>
                  </a:cubicBezTo>
                  <a:cubicBezTo>
                    <a:pt x="2384406" y="625105"/>
                    <a:pt x="2353448" y="659159"/>
                    <a:pt x="2321973" y="692182"/>
                  </a:cubicBezTo>
                  <a:cubicBezTo>
                    <a:pt x="2310106" y="704565"/>
                    <a:pt x="2307526" y="717981"/>
                    <a:pt x="2313718" y="733460"/>
                  </a:cubicBezTo>
                  <a:cubicBezTo>
                    <a:pt x="2323005" y="755647"/>
                    <a:pt x="2334357" y="776286"/>
                    <a:pt x="2349320" y="795377"/>
                  </a:cubicBezTo>
                  <a:cubicBezTo>
                    <a:pt x="2361187" y="810857"/>
                    <a:pt x="2375635" y="814984"/>
                    <a:pt x="2394726" y="810341"/>
                  </a:cubicBezTo>
                  <a:cubicBezTo>
                    <a:pt x="2438584" y="799505"/>
                    <a:pt x="2482958" y="789701"/>
                    <a:pt x="2526816" y="780414"/>
                  </a:cubicBezTo>
                  <a:cubicBezTo>
                    <a:pt x="2550035" y="775254"/>
                    <a:pt x="2563967" y="781962"/>
                    <a:pt x="2575834" y="803117"/>
                  </a:cubicBezTo>
                  <a:cubicBezTo>
                    <a:pt x="2582026" y="814468"/>
                    <a:pt x="2587186" y="826336"/>
                    <a:pt x="2591313" y="838719"/>
                  </a:cubicBezTo>
                  <a:cubicBezTo>
                    <a:pt x="2600085" y="867098"/>
                    <a:pt x="2595441" y="880514"/>
                    <a:pt x="2570158" y="896509"/>
                  </a:cubicBezTo>
                  <a:cubicBezTo>
                    <a:pt x="2534040" y="919213"/>
                    <a:pt x="2498437" y="942948"/>
                    <a:pt x="2461287" y="964103"/>
                  </a:cubicBezTo>
                  <a:cubicBezTo>
                    <a:pt x="2440132" y="976486"/>
                    <a:pt x="2434456" y="992998"/>
                    <a:pt x="2438068" y="1014669"/>
                  </a:cubicBezTo>
                  <a:cubicBezTo>
                    <a:pt x="2441164" y="1034792"/>
                    <a:pt x="2446840" y="1054399"/>
                    <a:pt x="2454063" y="1073490"/>
                  </a:cubicBezTo>
                  <a:cubicBezTo>
                    <a:pt x="2460771" y="1091033"/>
                    <a:pt x="2472638" y="1100321"/>
                    <a:pt x="2492762" y="1100837"/>
                  </a:cubicBezTo>
                  <a:cubicBezTo>
                    <a:pt x="2538168" y="1101353"/>
                    <a:pt x="2583058" y="1104449"/>
                    <a:pt x="2628464" y="1105997"/>
                  </a:cubicBezTo>
                  <a:cubicBezTo>
                    <a:pt x="2653230" y="1107029"/>
                    <a:pt x="2665614" y="1116832"/>
                    <a:pt x="2672322" y="1140567"/>
                  </a:cubicBezTo>
                  <a:cubicBezTo>
                    <a:pt x="2676449" y="1153983"/>
                    <a:pt x="2677998" y="1167914"/>
                    <a:pt x="2677998" y="1182361"/>
                  </a:cubicBezTo>
                  <a:cubicBezTo>
                    <a:pt x="2677998" y="1210224"/>
                    <a:pt x="2670258" y="1221576"/>
                    <a:pt x="2644459" y="1229831"/>
                  </a:cubicBezTo>
                  <a:cubicBezTo>
                    <a:pt x="2603697" y="1242731"/>
                    <a:pt x="2562934" y="1255114"/>
                    <a:pt x="2522172" y="1267498"/>
                  </a:cubicBezTo>
                  <a:cubicBezTo>
                    <a:pt x="2492762" y="1276269"/>
                    <a:pt x="2485022" y="1285557"/>
                    <a:pt x="2483990" y="1315999"/>
                  </a:cubicBezTo>
                  <a:cubicBezTo>
                    <a:pt x="2483474" y="1337154"/>
                    <a:pt x="2481926" y="1358825"/>
                    <a:pt x="2486570" y="1379981"/>
                  </a:cubicBezTo>
                  <a:cubicBezTo>
                    <a:pt x="2489666" y="1394428"/>
                    <a:pt x="2498437" y="1403200"/>
                    <a:pt x="2512885" y="1407843"/>
                  </a:cubicBezTo>
                  <a:cubicBezTo>
                    <a:pt x="2555711" y="1420743"/>
                    <a:pt x="2598537" y="1433642"/>
                    <a:pt x="2641363" y="1447058"/>
                  </a:cubicBezTo>
                  <a:cubicBezTo>
                    <a:pt x="2671290" y="1456345"/>
                    <a:pt x="2678514" y="1466665"/>
                    <a:pt x="2677998" y="1498139"/>
                  </a:cubicBezTo>
                  <a:cubicBezTo>
                    <a:pt x="2677998" y="1501235"/>
                    <a:pt x="2677998" y="1504331"/>
                    <a:pt x="2677998" y="1507427"/>
                  </a:cubicBezTo>
                  <a:cubicBezTo>
                    <a:pt x="2675934" y="1555929"/>
                    <a:pt x="2660454" y="1571408"/>
                    <a:pt x="2611952" y="1572956"/>
                  </a:cubicBezTo>
                  <a:cubicBezTo>
                    <a:pt x="2571190" y="1573988"/>
                    <a:pt x="2530944" y="1576052"/>
                    <a:pt x="2490182" y="1576568"/>
                  </a:cubicBezTo>
                  <a:cubicBezTo>
                    <a:pt x="2474702" y="1577084"/>
                    <a:pt x="2463867" y="1583792"/>
                    <a:pt x="2457675" y="1596691"/>
                  </a:cubicBezTo>
                  <a:cubicBezTo>
                    <a:pt x="2446324" y="1620942"/>
                    <a:pt x="2439100" y="1646225"/>
                    <a:pt x="2437036" y="1673056"/>
                  </a:cubicBezTo>
                  <a:cubicBezTo>
                    <a:pt x="2435488" y="1690083"/>
                    <a:pt x="2442712" y="1701435"/>
                    <a:pt x="2457159" y="1710206"/>
                  </a:cubicBezTo>
                  <a:cubicBezTo>
                    <a:pt x="2493278" y="1732393"/>
                    <a:pt x="2528880" y="1754580"/>
                    <a:pt x="2564483" y="1777283"/>
                  </a:cubicBezTo>
                  <a:cubicBezTo>
                    <a:pt x="2596989" y="1797406"/>
                    <a:pt x="2601117" y="1809790"/>
                    <a:pt x="2588733" y="1845908"/>
                  </a:cubicBezTo>
                  <a:cubicBezTo>
                    <a:pt x="2584606" y="1858292"/>
                    <a:pt x="2578930" y="1870159"/>
                    <a:pt x="2571706" y="1880995"/>
                  </a:cubicBezTo>
                  <a:cubicBezTo>
                    <a:pt x="2564998" y="1890798"/>
                    <a:pt x="2554163" y="1897506"/>
                    <a:pt x="2538684" y="1897506"/>
                  </a:cubicBezTo>
                  <a:cubicBezTo>
                    <a:pt x="2511337" y="1891314"/>
                    <a:pt x="2483990" y="1885122"/>
                    <a:pt x="2456643" y="1879447"/>
                  </a:cubicBezTo>
                  <a:cubicBezTo>
                    <a:pt x="2434456" y="1874287"/>
                    <a:pt x="2411753" y="1869643"/>
                    <a:pt x="2389566" y="1863967"/>
                  </a:cubicBezTo>
                  <a:cubicBezTo>
                    <a:pt x="2375119" y="1860355"/>
                    <a:pt x="2363767" y="1864483"/>
                    <a:pt x="2354479" y="1874803"/>
                  </a:cubicBezTo>
                  <a:cubicBezTo>
                    <a:pt x="2335389" y="1896990"/>
                    <a:pt x="2320425" y="1922273"/>
                    <a:pt x="2312170" y="1950652"/>
                  </a:cubicBezTo>
                  <a:cubicBezTo>
                    <a:pt x="2308042" y="1964067"/>
                    <a:pt x="2314234" y="1973870"/>
                    <a:pt x="2322489" y="1983158"/>
                  </a:cubicBezTo>
                  <a:cubicBezTo>
                    <a:pt x="2352416" y="2015665"/>
                    <a:pt x="2382858" y="2048171"/>
                    <a:pt x="2412785" y="2080162"/>
                  </a:cubicBezTo>
                  <a:cubicBezTo>
                    <a:pt x="2435488" y="2104413"/>
                    <a:pt x="2436520" y="2118860"/>
                    <a:pt x="2418461" y="2146723"/>
                  </a:cubicBezTo>
                  <a:cubicBezTo>
                    <a:pt x="2417429" y="2148271"/>
                    <a:pt x="2416397" y="2150335"/>
                    <a:pt x="2414849" y="2151883"/>
                  </a:cubicBezTo>
                  <a:cubicBezTo>
                    <a:pt x="2380795" y="2197805"/>
                    <a:pt x="2365831" y="2198321"/>
                    <a:pt x="2324037" y="2174586"/>
                  </a:cubicBezTo>
                  <a:cubicBezTo>
                    <a:pt x="2289982" y="2154979"/>
                    <a:pt x="2253864" y="2137435"/>
                    <a:pt x="2219294" y="2118860"/>
                  </a:cubicBezTo>
                  <a:cubicBezTo>
                    <a:pt x="2204846" y="2111121"/>
                    <a:pt x="2191431" y="2111121"/>
                    <a:pt x="2178531" y="2120408"/>
                  </a:cubicBezTo>
                  <a:cubicBezTo>
                    <a:pt x="2157892" y="2134856"/>
                    <a:pt x="2140349" y="2152399"/>
                    <a:pt x="2125386" y="2172522"/>
                  </a:cubicBezTo>
                  <a:cubicBezTo>
                    <a:pt x="2114550" y="2186969"/>
                    <a:pt x="2114034" y="2201417"/>
                    <a:pt x="2122806" y="2217412"/>
                  </a:cubicBezTo>
                  <a:cubicBezTo>
                    <a:pt x="2143961" y="2256110"/>
                    <a:pt x="2164600" y="2295324"/>
                    <a:pt x="2184723" y="2334539"/>
                  </a:cubicBezTo>
                  <a:cubicBezTo>
                    <a:pt x="2198655" y="2361886"/>
                    <a:pt x="2196591" y="2374269"/>
                    <a:pt x="2174404" y="2395424"/>
                  </a:cubicBezTo>
                  <a:cubicBezTo>
                    <a:pt x="2170792" y="2398520"/>
                    <a:pt x="2167696" y="2402132"/>
                    <a:pt x="2164084" y="2404712"/>
                  </a:cubicBezTo>
                  <a:cubicBezTo>
                    <a:pt x="2131062" y="2428963"/>
                    <a:pt x="2114034" y="2440830"/>
                    <a:pt x="2075336" y="2401616"/>
                  </a:cubicBezTo>
                  <a:cubicBezTo>
                    <a:pt x="2047473" y="2373237"/>
                    <a:pt x="2017547" y="2347954"/>
                    <a:pt x="1988652" y="2320607"/>
                  </a:cubicBezTo>
                  <a:cubicBezTo>
                    <a:pt x="1975236" y="2307708"/>
                    <a:pt x="1960789" y="2305128"/>
                    <a:pt x="1944277" y="2311836"/>
                  </a:cubicBezTo>
                  <a:cubicBezTo>
                    <a:pt x="1922607" y="2320607"/>
                    <a:pt x="1901968" y="2331959"/>
                    <a:pt x="1883392" y="2346406"/>
                  </a:cubicBezTo>
                  <a:cubicBezTo>
                    <a:pt x="1867913" y="2358274"/>
                    <a:pt x="1863785" y="2373237"/>
                    <a:pt x="1868429" y="2391812"/>
                  </a:cubicBezTo>
                  <a:cubicBezTo>
                    <a:pt x="1879264" y="2436702"/>
                    <a:pt x="1889584" y="2482108"/>
                    <a:pt x="1899388" y="2526998"/>
                  </a:cubicBezTo>
                  <a:cubicBezTo>
                    <a:pt x="1903516" y="2546605"/>
                    <a:pt x="1896808" y="2561569"/>
                    <a:pt x="1879264" y="2571888"/>
                  </a:cubicBezTo>
                  <a:cubicBezTo>
                    <a:pt x="1867397" y="2579112"/>
                    <a:pt x="1854498" y="2584788"/>
                    <a:pt x="1841082" y="2588916"/>
                  </a:cubicBezTo>
                  <a:cubicBezTo>
                    <a:pt x="1813736" y="2597687"/>
                    <a:pt x="1798256" y="2592527"/>
                    <a:pt x="1782777" y="2568277"/>
                  </a:cubicBezTo>
                  <a:cubicBezTo>
                    <a:pt x="1760074" y="2532158"/>
                    <a:pt x="1736855" y="2496556"/>
                    <a:pt x="1715184" y="2459405"/>
                  </a:cubicBezTo>
                  <a:cubicBezTo>
                    <a:pt x="1703316" y="2439282"/>
                    <a:pt x="1687837" y="2431543"/>
                    <a:pt x="1664618" y="2435670"/>
                  </a:cubicBezTo>
                  <a:cubicBezTo>
                    <a:pt x="1646043" y="2439282"/>
                    <a:pt x="1627984" y="2443926"/>
                    <a:pt x="1610440" y="2450118"/>
                  </a:cubicBezTo>
                  <a:cubicBezTo>
                    <a:pt x="1586190" y="2458889"/>
                    <a:pt x="1578450" y="2469209"/>
                    <a:pt x="1577418" y="2495008"/>
                  </a:cubicBezTo>
                  <a:cubicBezTo>
                    <a:pt x="1575870" y="2535770"/>
                    <a:pt x="1574838" y="2576016"/>
                    <a:pt x="1573806" y="2616778"/>
                  </a:cubicBezTo>
                  <a:cubicBezTo>
                    <a:pt x="1572774" y="2653929"/>
                    <a:pt x="1563487" y="2665796"/>
                    <a:pt x="1526852" y="2672504"/>
                  </a:cubicBezTo>
                  <a:cubicBezTo>
                    <a:pt x="1517049" y="2674568"/>
                    <a:pt x="1507245" y="2675600"/>
                    <a:pt x="1497441" y="2676116"/>
                  </a:cubicBezTo>
                  <a:cubicBezTo>
                    <a:pt x="1473191" y="2677664"/>
                    <a:pt x="1457711" y="2667860"/>
                    <a:pt x="1449972" y="2644125"/>
                  </a:cubicBezTo>
                  <a:cubicBezTo>
                    <a:pt x="1436040" y="2600783"/>
                    <a:pt x="1422624" y="2557957"/>
                    <a:pt x="1410241" y="2514615"/>
                  </a:cubicBezTo>
                  <a:cubicBezTo>
                    <a:pt x="1404565" y="2495008"/>
                    <a:pt x="1392698" y="2485720"/>
                    <a:pt x="1373091" y="2482624"/>
                  </a:cubicBezTo>
                  <a:cubicBezTo>
                    <a:pt x="1350388" y="2479528"/>
                    <a:pt x="1327685" y="2479528"/>
                    <a:pt x="1304982" y="2483140"/>
                  </a:cubicBezTo>
                  <a:cubicBezTo>
                    <a:pt x="1287955" y="2485720"/>
                    <a:pt x="1277119" y="2494492"/>
                    <a:pt x="1271959" y="2511519"/>
                  </a:cubicBezTo>
                  <a:cubicBezTo>
                    <a:pt x="1260092" y="2552281"/>
                    <a:pt x="1247192" y="2593043"/>
                    <a:pt x="1234293" y="2633806"/>
                  </a:cubicBezTo>
                  <a:cubicBezTo>
                    <a:pt x="1222941" y="2670440"/>
                    <a:pt x="1208494" y="2679728"/>
                    <a:pt x="1170828" y="2674568"/>
                  </a:cubicBezTo>
                  <a:cubicBezTo>
                    <a:pt x="1114070" y="2666828"/>
                    <a:pt x="1107362" y="2659088"/>
                    <a:pt x="1106847" y="2602331"/>
                  </a:cubicBezTo>
                  <a:cubicBezTo>
                    <a:pt x="1106331" y="2565181"/>
                    <a:pt x="1104783" y="2528546"/>
                    <a:pt x="1103751" y="2491396"/>
                  </a:cubicBezTo>
                  <a:cubicBezTo>
                    <a:pt x="1103234" y="2474369"/>
                    <a:pt x="1096527" y="2460953"/>
                    <a:pt x="1080532" y="2454245"/>
                  </a:cubicBezTo>
                  <a:cubicBezTo>
                    <a:pt x="1056281" y="2443926"/>
                    <a:pt x="1031514" y="2436702"/>
                    <a:pt x="1005199" y="2435154"/>
                  </a:cubicBezTo>
                  <a:cubicBezTo>
                    <a:pt x="989203" y="2434122"/>
                    <a:pt x="977852" y="2440314"/>
                    <a:pt x="969080" y="2454245"/>
                  </a:cubicBezTo>
                  <a:cubicBezTo>
                    <a:pt x="946894" y="2491396"/>
                    <a:pt x="923159" y="2527514"/>
                    <a:pt x="900456" y="2564149"/>
                  </a:cubicBezTo>
                  <a:cubicBezTo>
                    <a:pt x="882396" y="2593043"/>
                    <a:pt x="868465" y="2598203"/>
                    <a:pt x="836474" y="2587368"/>
                  </a:cubicBezTo>
                  <a:cubicBezTo>
                    <a:pt x="834926" y="2586852"/>
                    <a:pt x="833379" y="2586336"/>
                    <a:pt x="831830" y="2585820"/>
                  </a:cubicBezTo>
                  <a:cubicBezTo>
                    <a:pt x="782297" y="2565697"/>
                    <a:pt x="772493" y="2554345"/>
                    <a:pt x="785392" y="2504811"/>
                  </a:cubicBezTo>
                  <a:cubicBezTo>
                    <a:pt x="795196" y="2467145"/>
                    <a:pt x="802420" y="2428963"/>
                    <a:pt x="811707" y="2390780"/>
                  </a:cubicBezTo>
                  <a:cubicBezTo>
                    <a:pt x="816351" y="2371173"/>
                    <a:pt x="811191" y="2356210"/>
                    <a:pt x="794680" y="2344342"/>
                  </a:cubicBezTo>
                  <a:cubicBezTo>
                    <a:pt x="777137" y="2331959"/>
                    <a:pt x="759078" y="2321123"/>
                    <a:pt x="739470" y="2312352"/>
                  </a:cubicBezTo>
                  <a:cubicBezTo>
                    <a:pt x="720895" y="2304096"/>
                    <a:pt x="704900" y="2307192"/>
                    <a:pt x="689421" y="2321639"/>
                  </a:cubicBezTo>
                  <a:cubicBezTo>
                    <a:pt x="658462" y="2351050"/>
                    <a:pt x="626988" y="2379945"/>
                    <a:pt x="596029" y="2408839"/>
                  </a:cubicBezTo>
                  <a:cubicBezTo>
                    <a:pt x="572810" y="2431027"/>
                    <a:pt x="557847" y="2432058"/>
                    <a:pt x="530500" y="2415031"/>
                  </a:cubicBezTo>
                  <a:cubicBezTo>
                    <a:pt x="527404" y="2412967"/>
                    <a:pt x="524308" y="2410903"/>
                    <a:pt x="521212" y="2408839"/>
                  </a:cubicBezTo>
                  <a:cubicBezTo>
                    <a:pt x="481482" y="2380461"/>
                    <a:pt x="477870" y="2365497"/>
                    <a:pt x="500573" y="2322671"/>
                  </a:cubicBezTo>
                  <a:cubicBezTo>
                    <a:pt x="519148" y="2287585"/>
                    <a:pt x="537207" y="2252498"/>
                    <a:pt x="556298" y="2217928"/>
                  </a:cubicBezTo>
                  <a:cubicBezTo>
                    <a:pt x="566102" y="2199869"/>
                    <a:pt x="564555" y="2184389"/>
                    <a:pt x="552171" y="2168910"/>
                  </a:cubicBezTo>
                  <a:cubicBezTo>
                    <a:pt x="538756" y="2151883"/>
                    <a:pt x="523276" y="2136403"/>
                    <a:pt x="505733" y="2122988"/>
                  </a:cubicBezTo>
                  <a:cubicBezTo>
                    <a:pt x="490254" y="2111121"/>
                    <a:pt x="474774" y="2110089"/>
                    <a:pt x="457747" y="2119376"/>
                  </a:cubicBezTo>
                  <a:cubicBezTo>
                    <a:pt x="419564" y="2140015"/>
                    <a:pt x="380866" y="2160654"/>
                    <a:pt x="341652" y="2180778"/>
                  </a:cubicBezTo>
                  <a:cubicBezTo>
                    <a:pt x="314305" y="2195225"/>
                    <a:pt x="298310" y="2191613"/>
                    <a:pt x="278187" y="2168910"/>
                  </a:cubicBezTo>
                  <a:cubicBezTo>
                    <a:pt x="276639" y="2167362"/>
                    <a:pt x="275607" y="2165814"/>
                    <a:pt x="274059" y="2164266"/>
                  </a:cubicBezTo>
                  <a:cubicBezTo>
                    <a:pt x="238456" y="2122988"/>
                    <a:pt x="238972" y="2108541"/>
                    <a:pt x="276639" y="2069326"/>
                  </a:cubicBezTo>
                  <a:cubicBezTo>
                    <a:pt x="302954" y="2041464"/>
                    <a:pt x="327721" y="2013085"/>
                    <a:pt x="354551" y="1986254"/>
                  </a:cubicBezTo>
                  <a:cubicBezTo>
                    <a:pt x="367967" y="1972323"/>
                    <a:pt x="370547" y="1957875"/>
                    <a:pt x="363839" y="1940848"/>
                  </a:cubicBezTo>
                  <a:cubicBezTo>
                    <a:pt x="355067" y="1918661"/>
                    <a:pt x="342684" y="1898022"/>
                    <a:pt x="328237" y="1878931"/>
                  </a:cubicBezTo>
                  <a:cubicBezTo>
                    <a:pt x="316369" y="1863451"/>
                    <a:pt x="300374" y="1861903"/>
                    <a:pt x="283347" y="1866031"/>
                  </a:cubicBezTo>
                  <a:cubicBezTo>
                    <a:pt x="245680" y="1874803"/>
                    <a:pt x="208530" y="1883574"/>
                    <a:pt x="170864" y="1891830"/>
                  </a:cubicBezTo>
                  <a:cubicBezTo>
                    <a:pt x="165704" y="1892862"/>
                    <a:pt x="160544" y="1894410"/>
                    <a:pt x="155900" y="1895442"/>
                  </a:cubicBezTo>
                  <a:cubicBezTo>
                    <a:pt x="127521" y="1900602"/>
                    <a:pt x="113074" y="1893894"/>
                    <a:pt x="100175" y="1868095"/>
                  </a:cubicBezTo>
                  <a:cubicBezTo>
                    <a:pt x="95531" y="1858292"/>
                    <a:pt x="90887" y="1848488"/>
                    <a:pt x="87275" y="1838169"/>
                  </a:cubicBezTo>
                  <a:cubicBezTo>
                    <a:pt x="77988" y="1810822"/>
                    <a:pt x="83147" y="1795342"/>
                    <a:pt x="107915" y="1779863"/>
                  </a:cubicBezTo>
                  <a:cubicBezTo>
                    <a:pt x="143001" y="1757676"/>
                    <a:pt x="178603" y="1735489"/>
                    <a:pt x="213690" y="1713818"/>
                  </a:cubicBezTo>
                  <a:cubicBezTo>
                    <a:pt x="241552" y="1696275"/>
                    <a:pt x="245680" y="1686471"/>
                    <a:pt x="238972" y="1654481"/>
                  </a:cubicBezTo>
                  <a:cubicBezTo>
                    <a:pt x="234845" y="1636421"/>
                    <a:pt x="230201" y="1617846"/>
                    <a:pt x="222977" y="1600819"/>
                  </a:cubicBezTo>
                  <a:cubicBezTo>
                    <a:pt x="215753" y="1583792"/>
                    <a:pt x="203370" y="1575536"/>
                    <a:pt x="184279" y="1575020"/>
                  </a:cubicBezTo>
                  <a:cubicBezTo>
                    <a:pt x="142485" y="1574504"/>
                    <a:pt x="101207" y="1572956"/>
                    <a:pt x="59413" y="1571408"/>
                  </a:cubicBezTo>
                  <a:cubicBezTo>
                    <a:pt x="21746" y="1570376"/>
                    <a:pt x="10395" y="1560573"/>
                    <a:pt x="3687" y="1524454"/>
                  </a:cubicBezTo>
                  <a:cubicBezTo>
                    <a:pt x="3171" y="1520842"/>
                    <a:pt x="2139" y="1517231"/>
                    <a:pt x="1623" y="1513619"/>
                  </a:cubicBezTo>
                  <a:cubicBezTo>
                    <a:pt x="-4053" y="1467697"/>
                    <a:pt x="3687" y="1455829"/>
                    <a:pt x="48577" y="1442414"/>
                  </a:cubicBezTo>
                  <a:cubicBezTo>
                    <a:pt x="85727" y="1431062"/>
                    <a:pt x="122877" y="1418679"/>
                    <a:pt x="160544" y="1408359"/>
                  </a:cubicBezTo>
                  <a:cubicBezTo>
                    <a:pt x="181183" y="1402684"/>
                    <a:pt x="192018" y="1390816"/>
                    <a:pt x="194083" y="1370693"/>
                  </a:cubicBezTo>
                  <a:cubicBezTo>
                    <a:pt x="196147" y="1346958"/>
                    <a:pt x="197178" y="1322707"/>
                    <a:pt x="192534" y="1298972"/>
                  </a:cubicBezTo>
                  <a:cubicBezTo>
                    <a:pt x="189954" y="1283493"/>
                    <a:pt x="181183" y="1274205"/>
                    <a:pt x="166220" y="1269561"/>
                  </a:cubicBezTo>
                  <a:cubicBezTo>
                    <a:pt x="126490" y="1257694"/>
                    <a:pt x="86759" y="1245311"/>
                    <a:pt x="47029" y="1232927"/>
                  </a:cubicBezTo>
                  <a:cubicBezTo>
                    <a:pt x="3687" y="1219512"/>
                    <a:pt x="-957" y="1212288"/>
                    <a:pt x="1623" y="1166882"/>
                  </a:cubicBezTo>
                  <a:cubicBezTo>
                    <a:pt x="2139" y="1157594"/>
                    <a:pt x="4203" y="1148307"/>
                    <a:pt x="6267" y="1139535"/>
                  </a:cubicBezTo>
                  <a:cubicBezTo>
                    <a:pt x="12459" y="1116832"/>
                    <a:pt x="25358" y="1106513"/>
                    <a:pt x="49093" y="1105481"/>
                  </a:cubicBezTo>
                  <a:cubicBezTo>
                    <a:pt x="87791" y="1103933"/>
                    <a:pt x="125974" y="1102901"/>
                    <a:pt x="164672" y="1101869"/>
                  </a:cubicBezTo>
                  <a:cubicBezTo>
                    <a:pt x="170348" y="1101869"/>
                    <a:pt x="176023" y="1101353"/>
                    <a:pt x="181699" y="1101353"/>
                  </a:cubicBezTo>
                  <a:cubicBezTo>
                    <a:pt x="207498" y="1102385"/>
                    <a:pt x="220913" y="1087937"/>
                    <a:pt x="227621" y="1065234"/>
                  </a:cubicBezTo>
                  <a:cubicBezTo>
                    <a:pt x="232781" y="1048207"/>
                    <a:pt x="237425" y="1031180"/>
                    <a:pt x="241036" y="1014153"/>
                  </a:cubicBezTo>
                  <a:cubicBezTo>
                    <a:pt x="245680" y="990418"/>
                    <a:pt x="240005" y="979066"/>
                    <a:pt x="219366" y="965651"/>
                  </a:cubicBezTo>
                  <a:cubicBezTo>
                    <a:pt x="184279" y="943464"/>
                    <a:pt x="148676" y="921277"/>
                    <a:pt x="113590" y="899605"/>
                  </a:cubicBezTo>
                  <a:cubicBezTo>
                    <a:pt x="82116" y="879997"/>
                    <a:pt x="77472" y="867614"/>
                    <a:pt x="89855" y="832012"/>
                  </a:cubicBezTo>
                  <a:cubicBezTo>
                    <a:pt x="93467" y="820660"/>
                    <a:pt x="98111" y="809309"/>
                    <a:pt x="104818" y="799505"/>
                  </a:cubicBezTo>
                  <a:cubicBezTo>
                    <a:pt x="115654" y="782994"/>
                    <a:pt x="130617" y="774738"/>
                    <a:pt x="151256" y="779898"/>
                  </a:cubicBezTo>
                  <a:cubicBezTo>
                    <a:pt x="195114" y="790217"/>
                    <a:pt x="239489" y="799505"/>
                    <a:pt x="283347" y="810341"/>
                  </a:cubicBezTo>
                  <a:cubicBezTo>
                    <a:pt x="303469" y="815500"/>
                    <a:pt x="318949" y="810857"/>
                    <a:pt x="331332" y="794345"/>
                  </a:cubicBezTo>
                  <a:cubicBezTo>
                    <a:pt x="344232" y="776802"/>
                    <a:pt x="355584" y="757711"/>
                    <a:pt x="363839" y="737588"/>
                  </a:cubicBezTo>
                  <a:cubicBezTo>
                    <a:pt x="371063" y="719529"/>
                    <a:pt x="368999" y="704049"/>
                    <a:pt x="354551" y="689086"/>
                  </a:cubicBezTo>
                  <a:cubicBezTo>
                    <a:pt x="324625" y="658643"/>
                    <a:pt x="296246" y="627169"/>
                    <a:pt x="266835" y="595694"/>
                  </a:cubicBezTo>
                  <a:cubicBezTo>
                    <a:pt x="244132" y="570927"/>
                    <a:pt x="243100" y="556996"/>
                    <a:pt x="261675" y="529133"/>
                  </a:cubicBezTo>
                  <a:cubicBezTo>
                    <a:pt x="264771" y="525005"/>
                    <a:pt x="267351" y="520361"/>
                    <a:pt x="270447" y="516233"/>
                  </a:cubicBezTo>
                  <a:cubicBezTo>
                    <a:pt x="296762" y="481663"/>
                    <a:pt x="311209" y="478567"/>
                    <a:pt x="349907" y="498690"/>
                  </a:cubicBezTo>
                  <a:cubicBezTo>
                    <a:pt x="386026" y="517781"/>
                    <a:pt x="422144" y="536357"/>
                    <a:pt x="457231" y="555964"/>
                  </a:cubicBezTo>
                  <a:cubicBezTo>
                    <a:pt x="475806" y="566283"/>
                    <a:pt x="492318" y="564219"/>
                    <a:pt x="507797" y="551320"/>
                  </a:cubicBezTo>
                  <a:cubicBezTo>
                    <a:pt x="523276" y="538421"/>
                    <a:pt x="537723" y="523973"/>
                    <a:pt x="551139" y="508494"/>
                  </a:cubicBezTo>
                  <a:cubicBezTo>
                    <a:pt x="564555" y="492499"/>
                    <a:pt x="567650" y="476503"/>
                    <a:pt x="556815" y="456896"/>
                  </a:cubicBezTo>
                  <a:cubicBezTo>
                    <a:pt x="535143" y="418198"/>
                    <a:pt x="515020" y="378983"/>
                    <a:pt x="494381" y="339769"/>
                  </a:cubicBezTo>
                  <a:cubicBezTo>
                    <a:pt x="480966" y="313970"/>
                    <a:pt x="484062" y="300039"/>
                    <a:pt x="505217" y="280432"/>
                  </a:cubicBezTo>
                  <a:cubicBezTo>
                    <a:pt x="515020" y="271144"/>
                    <a:pt x="525856" y="263405"/>
                    <a:pt x="537723" y="256181"/>
                  </a:cubicBezTo>
                  <a:cubicBezTo>
                    <a:pt x="558362" y="244313"/>
                    <a:pt x="572810" y="245861"/>
                    <a:pt x="590353" y="261857"/>
                  </a:cubicBezTo>
                  <a:cubicBezTo>
                    <a:pt x="620280" y="289203"/>
                    <a:pt x="650207" y="317066"/>
                    <a:pt x="679617" y="344929"/>
                  </a:cubicBezTo>
                  <a:cubicBezTo>
                    <a:pt x="710576" y="374340"/>
                    <a:pt x="717284" y="375372"/>
                    <a:pt x="754950" y="355765"/>
                  </a:cubicBezTo>
                  <a:cubicBezTo>
                    <a:pt x="769913" y="348025"/>
                    <a:pt x="783845" y="339769"/>
                    <a:pt x="797260" y="329450"/>
                  </a:cubicBezTo>
                  <a:cubicBezTo>
                    <a:pt x="811707" y="317582"/>
                    <a:pt x="816351" y="303651"/>
                    <a:pt x="811707" y="285076"/>
                  </a:cubicBezTo>
                  <a:cubicBezTo>
                    <a:pt x="800872" y="242249"/>
                    <a:pt x="791585" y="198907"/>
                    <a:pt x="781781" y="156081"/>
                  </a:cubicBezTo>
                  <a:cubicBezTo>
                    <a:pt x="775589" y="128218"/>
                    <a:pt x="782297" y="114287"/>
                    <a:pt x="807064" y="100872"/>
                  </a:cubicBezTo>
                  <a:cubicBezTo>
                    <a:pt x="818415" y="95196"/>
                    <a:pt x="829766" y="90552"/>
                    <a:pt x="841634" y="86424"/>
                  </a:cubicBezTo>
                  <a:cubicBezTo>
                    <a:pt x="866917" y="78685"/>
                    <a:pt x="881364" y="83328"/>
                    <a:pt x="896328" y="106031"/>
                  </a:cubicBezTo>
                  <a:cubicBezTo>
                    <a:pt x="920062" y="142666"/>
                    <a:pt x="943798" y="179300"/>
                    <a:pt x="965469" y="217483"/>
                  </a:cubicBezTo>
                  <a:cubicBezTo>
                    <a:pt x="976820" y="237090"/>
                    <a:pt x="992299" y="243797"/>
                    <a:pt x="1013455" y="240702"/>
                  </a:cubicBezTo>
                  <a:cubicBezTo>
                    <a:pt x="1035641" y="237090"/>
                    <a:pt x="1057313" y="231414"/>
                    <a:pt x="1077952" y="222642"/>
                  </a:cubicBezTo>
                  <a:cubicBezTo>
                    <a:pt x="1092915" y="215935"/>
                    <a:pt x="1101171" y="205615"/>
                    <a:pt x="1101687" y="188072"/>
                  </a:cubicBezTo>
                  <a:cubicBezTo>
                    <a:pt x="1102719" y="143182"/>
                    <a:pt x="1105298" y="98808"/>
                    <a:pt x="1106847" y="53918"/>
                  </a:cubicBezTo>
                  <a:cubicBezTo>
                    <a:pt x="1107878" y="25023"/>
                    <a:pt x="1117166" y="12640"/>
                    <a:pt x="1145029" y="4900"/>
                  </a:cubicBezTo>
                  <a:cubicBezTo>
                    <a:pt x="1149672" y="3868"/>
                    <a:pt x="1154316" y="2320"/>
                    <a:pt x="1158960" y="1804"/>
                  </a:cubicBezTo>
                  <a:cubicBezTo>
                    <a:pt x="1171731" y="385"/>
                    <a:pt x="1182083" y="-325"/>
                    <a:pt x="1190637" y="143"/>
                  </a:cubicBezTo>
                  <a:close/>
                </a:path>
              </a:pathLst>
            </a:custGeom>
            <a:solidFill>
              <a:schemeClr val="bg1"/>
            </a:solidFill>
            <a:ln w="5155" cap="flat">
              <a:noFill/>
              <a:prstDash val="solid"/>
              <a:miter/>
            </a:ln>
          </p:spPr>
          <p:txBody>
            <a:bodyPr wrap="square" rtlCol="0" anchor="ctr">
              <a:noAutofit/>
            </a:bodyPr>
            <a:lstStyle/>
            <a:p>
              <a:endParaRPr lang="en-US" sz="1116"/>
            </a:p>
          </p:txBody>
        </p:sp>
      </p:grpSp>
      <p:grpSp>
        <p:nvGrpSpPr>
          <p:cNvPr id="20" name="Group 19">
            <a:extLst>
              <a:ext uri="{FF2B5EF4-FFF2-40B4-BE49-F238E27FC236}">
                <a16:creationId xmlns:a16="http://schemas.microsoft.com/office/drawing/2014/main" id="{5CD356D2-D945-4B52-B3CA-AC8C963B81C9}"/>
              </a:ext>
            </a:extLst>
          </p:cNvPr>
          <p:cNvGrpSpPr/>
          <p:nvPr/>
        </p:nvGrpSpPr>
        <p:grpSpPr>
          <a:xfrm>
            <a:off x="1566294" y="1136221"/>
            <a:ext cx="804933" cy="804933"/>
            <a:chOff x="1089413" y="2131797"/>
            <a:chExt cx="2968238" cy="2968238"/>
          </a:xfrm>
        </p:grpSpPr>
        <p:sp>
          <p:nvSpPr>
            <p:cNvPr id="21" name="Freeform: Shape 20">
              <a:extLst>
                <a:ext uri="{FF2B5EF4-FFF2-40B4-BE49-F238E27FC236}">
                  <a16:creationId xmlns:a16="http://schemas.microsoft.com/office/drawing/2014/main" id="{F9C244C4-B9FD-4B97-8F20-B9428956B66C}"/>
                </a:ext>
              </a:extLst>
            </p:cNvPr>
            <p:cNvSpPr/>
            <p:nvPr/>
          </p:nvSpPr>
          <p:spPr>
            <a:xfrm>
              <a:off x="1089413" y="2131797"/>
              <a:ext cx="2968238" cy="2968238"/>
            </a:xfrm>
            <a:custGeom>
              <a:avLst/>
              <a:gdLst>
                <a:gd name="connsiteX0" fmla="*/ 1484119 w 2968238"/>
                <a:gd name="connsiteY0" fmla="*/ 1312669 h 2968238"/>
                <a:gd name="connsiteX1" fmla="*/ 1312669 w 2968238"/>
                <a:gd name="connsiteY1" fmla="*/ 1484119 h 2968238"/>
                <a:gd name="connsiteX2" fmla="*/ 1484119 w 2968238"/>
                <a:gd name="connsiteY2" fmla="*/ 1655569 h 2968238"/>
                <a:gd name="connsiteX3" fmla="*/ 1655569 w 2968238"/>
                <a:gd name="connsiteY3" fmla="*/ 1484119 h 2968238"/>
                <a:gd name="connsiteX4" fmla="*/ 1484119 w 2968238"/>
                <a:gd name="connsiteY4" fmla="*/ 1312669 h 2968238"/>
                <a:gd name="connsiteX5" fmla="*/ 1484119 w 2968238"/>
                <a:gd name="connsiteY5" fmla="*/ 0 h 2968238"/>
                <a:gd name="connsiteX6" fmla="*/ 2968238 w 2968238"/>
                <a:gd name="connsiteY6" fmla="*/ 1484119 h 2968238"/>
                <a:gd name="connsiteX7" fmla="*/ 1484119 w 2968238"/>
                <a:gd name="connsiteY7" fmla="*/ 2968238 h 2968238"/>
                <a:gd name="connsiteX8" fmla="*/ 0 w 2968238"/>
                <a:gd name="connsiteY8" fmla="*/ 1484119 h 2968238"/>
                <a:gd name="connsiteX9" fmla="*/ 1484119 w 2968238"/>
                <a:gd name="connsiteY9" fmla="*/ 0 h 2968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68238" h="2968238">
                  <a:moveTo>
                    <a:pt x="1484119" y="1312669"/>
                  </a:moveTo>
                  <a:cubicBezTo>
                    <a:pt x="1389430" y="1312669"/>
                    <a:pt x="1312669" y="1389430"/>
                    <a:pt x="1312669" y="1484119"/>
                  </a:cubicBezTo>
                  <a:cubicBezTo>
                    <a:pt x="1312669" y="1578808"/>
                    <a:pt x="1389430" y="1655569"/>
                    <a:pt x="1484119" y="1655569"/>
                  </a:cubicBezTo>
                  <a:cubicBezTo>
                    <a:pt x="1578808" y="1655569"/>
                    <a:pt x="1655569" y="1578808"/>
                    <a:pt x="1655569" y="1484119"/>
                  </a:cubicBezTo>
                  <a:cubicBezTo>
                    <a:pt x="1655569" y="1389430"/>
                    <a:pt x="1578808" y="1312669"/>
                    <a:pt x="1484119" y="1312669"/>
                  </a:cubicBezTo>
                  <a:close/>
                  <a:moveTo>
                    <a:pt x="1484119" y="0"/>
                  </a:moveTo>
                  <a:cubicBezTo>
                    <a:pt x="2303775" y="0"/>
                    <a:pt x="2968238" y="664463"/>
                    <a:pt x="2968238" y="1484119"/>
                  </a:cubicBezTo>
                  <a:cubicBezTo>
                    <a:pt x="2968238" y="2303775"/>
                    <a:pt x="2303775" y="2968238"/>
                    <a:pt x="1484119" y="2968238"/>
                  </a:cubicBezTo>
                  <a:cubicBezTo>
                    <a:pt x="664463" y="2968238"/>
                    <a:pt x="0" y="2303775"/>
                    <a:pt x="0" y="1484119"/>
                  </a:cubicBezTo>
                  <a:cubicBezTo>
                    <a:pt x="0" y="664463"/>
                    <a:pt x="664463" y="0"/>
                    <a:pt x="1484119"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6" dirty="0"/>
            </a:p>
          </p:txBody>
        </p:sp>
        <p:sp>
          <p:nvSpPr>
            <p:cNvPr id="22" name="Freeform: Shape 21">
              <a:extLst>
                <a:ext uri="{FF2B5EF4-FFF2-40B4-BE49-F238E27FC236}">
                  <a16:creationId xmlns:a16="http://schemas.microsoft.com/office/drawing/2014/main" id="{04335BF4-CC6A-4706-AA21-3AA0C44A4B90}"/>
                </a:ext>
              </a:extLst>
            </p:cNvPr>
            <p:cNvSpPr/>
            <p:nvPr/>
          </p:nvSpPr>
          <p:spPr>
            <a:xfrm>
              <a:off x="1234570" y="2279534"/>
              <a:ext cx="2678023" cy="2676273"/>
            </a:xfrm>
            <a:custGeom>
              <a:avLst/>
              <a:gdLst>
                <a:gd name="connsiteX0" fmla="*/ 1338961 w 2678023"/>
                <a:gd name="connsiteY0" fmla="*/ 855269 h 2676273"/>
                <a:gd name="connsiteX1" fmla="*/ 857849 w 2678023"/>
                <a:gd name="connsiteY1" fmla="*/ 1336381 h 2676273"/>
                <a:gd name="connsiteX2" fmla="*/ 1338961 w 2678023"/>
                <a:gd name="connsiteY2" fmla="*/ 1817493 h 2676273"/>
                <a:gd name="connsiteX3" fmla="*/ 1820073 w 2678023"/>
                <a:gd name="connsiteY3" fmla="*/ 1336381 h 2676273"/>
                <a:gd name="connsiteX4" fmla="*/ 1338961 w 2678023"/>
                <a:gd name="connsiteY4" fmla="*/ 855269 h 2676273"/>
                <a:gd name="connsiteX5" fmla="*/ 1338961 w 2678023"/>
                <a:gd name="connsiteY5" fmla="*/ 545806 h 2676273"/>
                <a:gd name="connsiteX6" fmla="*/ 2129536 w 2678023"/>
                <a:gd name="connsiteY6" fmla="*/ 1336381 h 2676273"/>
                <a:gd name="connsiteX7" fmla="*/ 1338961 w 2678023"/>
                <a:gd name="connsiteY7" fmla="*/ 2126956 h 2676273"/>
                <a:gd name="connsiteX8" fmla="*/ 548386 w 2678023"/>
                <a:gd name="connsiteY8" fmla="*/ 1336381 h 2676273"/>
                <a:gd name="connsiteX9" fmla="*/ 1338961 w 2678023"/>
                <a:gd name="connsiteY9" fmla="*/ 545806 h 2676273"/>
                <a:gd name="connsiteX10" fmla="*/ 1340068 w 2678023"/>
                <a:gd name="connsiteY10" fmla="*/ 359376 h 2676273"/>
                <a:gd name="connsiteX11" fmla="*/ 361775 w 2678023"/>
                <a:gd name="connsiteY11" fmla="*/ 1331995 h 2676273"/>
                <a:gd name="connsiteX12" fmla="*/ 1338521 w 2678023"/>
                <a:gd name="connsiteY12" fmla="*/ 2312868 h 2676273"/>
                <a:gd name="connsiteX13" fmla="*/ 2316814 w 2678023"/>
                <a:gd name="connsiteY13" fmla="*/ 1335606 h 2676273"/>
                <a:gd name="connsiteX14" fmla="*/ 1340068 w 2678023"/>
                <a:gd name="connsiteY14" fmla="*/ 359376 h 2676273"/>
                <a:gd name="connsiteX15" fmla="*/ 1190637 w 2678023"/>
                <a:gd name="connsiteY15" fmla="*/ 143 h 2676273"/>
                <a:gd name="connsiteX16" fmla="*/ 1235841 w 2678023"/>
                <a:gd name="connsiteY16" fmla="*/ 48758 h 2676273"/>
                <a:gd name="connsiteX17" fmla="*/ 1269895 w 2678023"/>
                <a:gd name="connsiteY17" fmla="*/ 162273 h 2676273"/>
                <a:gd name="connsiteX18" fmla="*/ 1303434 w 2678023"/>
                <a:gd name="connsiteY18" fmla="*/ 192716 h 2676273"/>
                <a:gd name="connsiteX19" fmla="*/ 1376702 w 2678023"/>
                <a:gd name="connsiteY19" fmla="*/ 192716 h 2676273"/>
                <a:gd name="connsiteX20" fmla="*/ 1409209 w 2678023"/>
                <a:gd name="connsiteY20" fmla="*/ 163305 h 2676273"/>
                <a:gd name="connsiteX21" fmla="*/ 1447392 w 2678023"/>
                <a:gd name="connsiteY21" fmla="*/ 37922 h 2676273"/>
                <a:gd name="connsiteX22" fmla="*/ 1499505 w 2678023"/>
                <a:gd name="connsiteY22" fmla="*/ 256 h 2676273"/>
                <a:gd name="connsiteX23" fmla="*/ 1513436 w 2678023"/>
                <a:gd name="connsiteY23" fmla="*/ 772 h 2676273"/>
                <a:gd name="connsiteX24" fmla="*/ 1573290 w 2678023"/>
                <a:gd name="connsiteY24" fmla="*/ 65269 h 2676273"/>
                <a:gd name="connsiteX25" fmla="*/ 1576902 w 2678023"/>
                <a:gd name="connsiteY25" fmla="*/ 185492 h 2676273"/>
                <a:gd name="connsiteX26" fmla="*/ 1598057 w 2678023"/>
                <a:gd name="connsiteY26" fmla="*/ 220578 h 2676273"/>
                <a:gd name="connsiteX27" fmla="*/ 1674422 w 2678023"/>
                <a:gd name="connsiteY27" fmla="*/ 240702 h 2676273"/>
                <a:gd name="connsiteX28" fmla="*/ 1710540 w 2678023"/>
                <a:gd name="connsiteY28" fmla="*/ 221610 h 2676273"/>
                <a:gd name="connsiteX29" fmla="*/ 1779165 w 2678023"/>
                <a:gd name="connsiteY29" fmla="*/ 111707 h 2676273"/>
                <a:gd name="connsiteX30" fmla="*/ 1845726 w 2678023"/>
                <a:gd name="connsiteY30" fmla="*/ 88488 h 2676273"/>
                <a:gd name="connsiteX31" fmla="*/ 1857594 w 2678023"/>
                <a:gd name="connsiteY31" fmla="*/ 92616 h 2676273"/>
                <a:gd name="connsiteX32" fmla="*/ 1895260 w 2678023"/>
                <a:gd name="connsiteY32" fmla="*/ 166401 h 2676273"/>
                <a:gd name="connsiteX33" fmla="*/ 1868429 w 2678023"/>
                <a:gd name="connsiteY33" fmla="*/ 281980 h 2676273"/>
                <a:gd name="connsiteX34" fmla="*/ 1887004 w 2678023"/>
                <a:gd name="connsiteY34" fmla="*/ 332030 h 2676273"/>
                <a:gd name="connsiteX35" fmla="*/ 1946857 w 2678023"/>
                <a:gd name="connsiteY35" fmla="*/ 365052 h 2676273"/>
                <a:gd name="connsiteX36" fmla="*/ 1986588 w 2678023"/>
                <a:gd name="connsiteY36" fmla="*/ 355765 h 2676273"/>
                <a:gd name="connsiteX37" fmla="*/ 2081528 w 2678023"/>
                <a:gd name="connsiteY37" fmla="*/ 267532 h 2676273"/>
                <a:gd name="connsiteX38" fmla="*/ 2151701 w 2678023"/>
                <a:gd name="connsiteY38" fmla="*/ 261857 h 2676273"/>
                <a:gd name="connsiteX39" fmla="*/ 2155312 w 2678023"/>
                <a:gd name="connsiteY39" fmla="*/ 264437 h 2676273"/>
                <a:gd name="connsiteX40" fmla="*/ 2177500 w 2678023"/>
                <a:gd name="connsiteY40" fmla="*/ 353701 h 2676273"/>
                <a:gd name="connsiteX41" fmla="*/ 2122290 w 2678023"/>
                <a:gd name="connsiteY41" fmla="*/ 456896 h 2676273"/>
                <a:gd name="connsiteX42" fmla="*/ 2126934 w 2678023"/>
                <a:gd name="connsiteY42" fmla="*/ 505914 h 2676273"/>
                <a:gd name="connsiteX43" fmla="*/ 2173372 w 2678023"/>
                <a:gd name="connsiteY43" fmla="*/ 551836 h 2676273"/>
                <a:gd name="connsiteX44" fmla="*/ 2219810 w 2678023"/>
                <a:gd name="connsiteY44" fmla="*/ 555964 h 2676273"/>
                <a:gd name="connsiteX45" fmla="*/ 2336937 w 2678023"/>
                <a:gd name="connsiteY45" fmla="*/ 494046 h 2676273"/>
                <a:gd name="connsiteX46" fmla="*/ 2400917 w 2678023"/>
                <a:gd name="connsiteY46" fmla="*/ 507462 h 2676273"/>
                <a:gd name="connsiteX47" fmla="*/ 2420525 w 2678023"/>
                <a:gd name="connsiteY47" fmla="*/ 533777 h 2676273"/>
                <a:gd name="connsiteX48" fmla="*/ 2415365 w 2678023"/>
                <a:gd name="connsiteY48" fmla="*/ 591566 h 2676273"/>
                <a:gd name="connsiteX49" fmla="*/ 2321973 w 2678023"/>
                <a:gd name="connsiteY49" fmla="*/ 692182 h 2676273"/>
                <a:gd name="connsiteX50" fmla="*/ 2313718 w 2678023"/>
                <a:gd name="connsiteY50" fmla="*/ 733460 h 2676273"/>
                <a:gd name="connsiteX51" fmla="*/ 2349320 w 2678023"/>
                <a:gd name="connsiteY51" fmla="*/ 795377 h 2676273"/>
                <a:gd name="connsiteX52" fmla="*/ 2394726 w 2678023"/>
                <a:gd name="connsiteY52" fmla="*/ 810341 h 2676273"/>
                <a:gd name="connsiteX53" fmla="*/ 2526816 w 2678023"/>
                <a:gd name="connsiteY53" fmla="*/ 780414 h 2676273"/>
                <a:gd name="connsiteX54" fmla="*/ 2575834 w 2678023"/>
                <a:gd name="connsiteY54" fmla="*/ 803117 h 2676273"/>
                <a:gd name="connsiteX55" fmla="*/ 2591313 w 2678023"/>
                <a:gd name="connsiteY55" fmla="*/ 838719 h 2676273"/>
                <a:gd name="connsiteX56" fmla="*/ 2570158 w 2678023"/>
                <a:gd name="connsiteY56" fmla="*/ 896509 h 2676273"/>
                <a:gd name="connsiteX57" fmla="*/ 2461287 w 2678023"/>
                <a:gd name="connsiteY57" fmla="*/ 964103 h 2676273"/>
                <a:gd name="connsiteX58" fmla="*/ 2438068 w 2678023"/>
                <a:gd name="connsiteY58" fmla="*/ 1014669 h 2676273"/>
                <a:gd name="connsiteX59" fmla="*/ 2454063 w 2678023"/>
                <a:gd name="connsiteY59" fmla="*/ 1073490 h 2676273"/>
                <a:gd name="connsiteX60" fmla="*/ 2492762 w 2678023"/>
                <a:gd name="connsiteY60" fmla="*/ 1100837 h 2676273"/>
                <a:gd name="connsiteX61" fmla="*/ 2628464 w 2678023"/>
                <a:gd name="connsiteY61" fmla="*/ 1105997 h 2676273"/>
                <a:gd name="connsiteX62" fmla="*/ 2672322 w 2678023"/>
                <a:gd name="connsiteY62" fmla="*/ 1140567 h 2676273"/>
                <a:gd name="connsiteX63" fmla="*/ 2677998 w 2678023"/>
                <a:gd name="connsiteY63" fmla="*/ 1182361 h 2676273"/>
                <a:gd name="connsiteX64" fmla="*/ 2644459 w 2678023"/>
                <a:gd name="connsiteY64" fmla="*/ 1229831 h 2676273"/>
                <a:gd name="connsiteX65" fmla="*/ 2522172 w 2678023"/>
                <a:gd name="connsiteY65" fmla="*/ 1267498 h 2676273"/>
                <a:gd name="connsiteX66" fmla="*/ 2483990 w 2678023"/>
                <a:gd name="connsiteY66" fmla="*/ 1315999 h 2676273"/>
                <a:gd name="connsiteX67" fmla="*/ 2486570 w 2678023"/>
                <a:gd name="connsiteY67" fmla="*/ 1379981 h 2676273"/>
                <a:gd name="connsiteX68" fmla="*/ 2512885 w 2678023"/>
                <a:gd name="connsiteY68" fmla="*/ 1407843 h 2676273"/>
                <a:gd name="connsiteX69" fmla="*/ 2641363 w 2678023"/>
                <a:gd name="connsiteY69" fmla="*/ 1447058 h 2676273"/>
                <a:gd name="connsiteX70" fmla="*/ 2677998 w 2678023"/>
                <a:gd name="connsiteY70" fmla="*/ 1498139 h 2676273"/>
                <a:gd name="connsiteX71" fmla="*/ 2677998 w 2678023"/>
                <a:gd name="connsiteY71" fmla="*/ 1507427 h 2676273"/>
                <a:gd name="connsiteX72" fmla="*/ 2611952 w 2678023"/>
                <a:gd name="connsiteY72" fmla="*/ 1572956 h 2676273"/>
                <a:gd name="connsiteX73" fmla="*/ 2490182 w 2678023"/>
                <a:gd name="connsiteY73" fmla="*/ 1576568 h 2676273"/>
                <a:gd name="connsiteX74" fmla="*/ 2457675 w 2678023"/>
                <a:gd name="connsiteY74" fmla="*/ 1596691 h 2676273"/>
                <a:gd name="connsiteX75" fmla="*/ 2437036 w 2678023"/>
                <a:gd name="connsiteY75" fmla="*/ 1673056 h 2676273"/>
                <a:gd name="connsiteX76" fmla="*/ 2457159 w 2678023"/>
                <a:gd name="connsiteY76" fmla="*/ 1710206 h 2676273"/>
                <a:gd name="connsiteX77" fmla="*/ 2564483 w 2678023"/>
                <a:gd name="connsiteY77" fmla="*/ 1777283 h 2676273"/>
                <a:gd name="connsiteX78" fmla="*/ 2588733 w 2678023"/>
                <a:gd name="connsiteY78" fmla="*/ 1845908 h 2676273"/>
                <a:gd name="connsiteX79" fmla="*/ 2571706 w 2678023"/>
                <a:gd name="connsiteY79" fmla="*/ 1880995 h 2676273"/>
                <a:gd name="connsiteX80" fmla="*/ 2538684 w 2678023"/>
                <a:gd name="connsiteY80" fmla="*/ 1897506 h 2676273"/>
                <a:gd name="connsiteX81" fmla="*/ 2456643 w 2678023"/>
                <a:gd name="connsiteY81" fmla="*/ 1879447 h 2676273"/>
                <a:gd name="connsiteX82" fmla="*/ 2389566 w 2678023"/>
                <a:gd name="connsiteY82" fmla="*/ 1863967 h 2676273"/>
                <a:gd name="connsiteX83" fmla="*/ 2354479 w 2678023"/>
                <a:gd name="connsiteY83" fmla="*/ 1874803 h 2676273"/>
                <a:gd name="connsiteX84" fmla="*/ 2312170 w 2678023"/>
                <a:gd name="connsiteY84" fmla="*/ 1950652 h 2676273"/>
                <a:gd name="connsiteX85" fmla="*/ 2322489 w 2678023"/>
                <a:gd name="connsiteY85" fmla="*/ 1983158 h 2676273"/>
                <a:gd name="connsiteX86" fmla="*/ 2412785 w 2678023"/>
                <a:gd name="connsiteY86" fmla="*/ 2080162 h 2676273"/>
                <a:gd name="connsiteX87" fmla="*/ 2418461 w 2678023"/>
                <a:gd name="connsiteY87" fmla="*/ 2146723 h 2676273"/>
                <a:gd name="connsiteX88" fmla="*/ 2414849 w 2678023"/>
                <a:gd name="connsiteY88" fmla="*/ 2151883 h 2676273"/>
                <a:gd name="connsiteX89" fmla="*/ 2324037 w 2678023"/>
                <a:gd name="connsiteY89" fmla="*/ 2174586 h 2676273"/>
                <a:gd name="connsiteX90" fmla="*/ 2219294 w 2678023"/>
                <a:gd name="connsiteY90" fmla="*/ 2118860 h 2676273"/>
                <a:gd name="connsiteX91" fmla="*/ 2178531 w 2678023"/>
                <a:gd name="connsiteY91" fmla="*/ 2120408 h 2676273"/>
                <a:gd name="connsiteX92" fmla="*/ 2125386 w 2678023"/>
                <a:gd name="connsiteY92" fmla="*/ 2172522 h 2676273"/>
                <a:gd name="connsiteX93" fmla="*/ 2122806 w 2678023"/>
                <a:gd name="connsiteY93" fmla="*/ 2217412 h 2676273"/>
                <a:gd name="connsiteX94" fmla="*/ 2184723 w 2678023"/>
                <a:gd name="connsiteY94" fmla="*/ 2334539 h 2676273"/>
                <a:gd name="connsiteX95" fmla="*/ 2174404 w 2678023"/>
                <a:gd name="connsiteY95" fmla="*/ 2395424 h 2676273"/>
                <a:gd name="connsiteX96" fmla="*/ 2164084 w 2678023"/>
                <a:gd name="connsiteY96" fmla="*/ 2404712 h 2676273"/>
                <a:gd name="connsiteX97" fmla="*/ 2075336 w 2678023"/>
                <a:gd name="connsiteY97" fmla="*/ 2401616 h 2676273"/>
                <a:gd name="connsiteX98" fmla="*/ 1988652 w 2678023"/>
                <a:gd name="connsiteY98" fmla="*/ 2320607 h 2676273"/>
                <a:gd name="connsiteX99" fmla="*/ 1944277 w 2678023"/>
                <a:gd name="connsiteY99" fmla="*/ 2311836 h 2676273"/>
                <a:gd name="connsiteX100" fmla="*/ 1883392 w 2678023"/>
                <a:gd name="connsiteY100" fmla="*/ 2346406 h 2676273"/>
                <a:gd name="connsiteX101" fmla="*/ 1868429 w 2678023"/>
                <a:gd name="connsiteY101" fmla="*/ 2391812 h 2676273"/>
                <a:gd name="connsiteX102" fmla="*/ 1899388 w 2678023"/>
                <a:gd name="connsiteY102" fmla="*/ 2526998 h 2676273"/>
                <a:gd name="connsiteX103" fmla="*/ 1879264 w 2678023"/>
                <a:gd name="connsiteY103" fmla="*/ 2571888 h 2676273"/>
                <a:gd name="connsiteX104" fmla="*/ 1841082 w 2678023"/>
                <a:gd name="connsiteY104" fmla="*/ 2588916 h 2676273"/>
                <a:gd name="connsiteX105" fmla="*/ 1782777 w 2678023"/>
                <a:gd name="connsiteY105" fmla="*/ 2568277 h 2676273"/>
                <a:gd name="connsiteX106" fmla="*/ 1715184 w 2678023"/>
                <a:gd name="connsiteY106" fmla="*/ 2459405 h 2676273"/>
                <a:gd name="connsiteX107" fmla="*/ 1664618 w 2678023"/>
                <a:gd name="connsiteY107" fmla="*/ 2435670 h 2676273"/>
                <a:gd name="connsiteX108" fmla="*/ 1610440 w 2678023"/>
                <a:gd name="connsiteY108" fmla="*/ 2450118 h 2676273"/>
                <a:gd name="connsiteX109" fmla="*/ 1577418 w 2678023"/>
                <a:gd name="connsiteY109" fmla="*/ 2495008 h 2676273"/>
                <a:gd name="connsiteX110" fmla="*/ 1573806 w 2678023"/>
                <a:gd name="connsiteY110" fmla="*/ 2616778 h 2676273"/>
                <a:gd name="connsiteX111" fmla="*/ 1526852 w 2678023"/>
                <a:gd name="connsiteY111" fmla="*/ 2672504 h 2676273"/>
                <a:gd name="connsiteX112" fmla="*/ 1497441 w 2678023"/>
                <a:gd name="connsiteY112" fmla="*/ 2676116 h 2676273"/>
                <a:gd name="connsiteX113" fmla="*/ 1449972 w 2678023"/>
                <a:gd name="connsiteY113" fmla="*/ 2644125 h 2676273"/>
                <a:gd name="connsiteX114" fmla="*/ 1410241 w 2678023"/>
                <a:gd name="connsiteY114" fmla="*/ 2514615 h 2676273"/>
                <a:gd name="connsiteX115" fmla="*/ 1373091 w 2678023"/>
                <a:gd name="connsiteY115" fmla="*/ 2482624 h 2676273"/>
                <a:gd name="connsiteX116" fmla="*/ 1304982 w 2678023"/>
                <a:gd name="connsiteY116" fmla="*/ 2483140 h 2676273"/>
                <a:gd name="connsiteX117" fmla="*/ 1271959 w 2678023"/>
                <a:gd name="connsiteY117" fmla="*/ 2511519 h 2676273"/>
                <a:gd name="connsiteX118" fmla="*/ 1234293 w 2678023"/>
                <a:gd name="connsiteY118" fmla="*/ 2633806 h 2676273"/>
                <a:gd name="connsiteX119" fmla="*/ 1170828 w 2678023"/>
                <a:gd name="connsiteY119" fmla="*/ 2674568 h 2676273"/>
                <a:gd name="connsiteX120" fmla="*/ 1106847 w 2678023"/>
                <a:gd name="connsiteY120" fmla="*/ 2602331 h 2676273"/>
                <a:gd name="connsiteX121" fmla="*/ 1103751 w 2678023"/>
                <a:gd name="connsiteY121" fmla="*/ 2491396 h 2676273"/>
                <a:gd name="connsiteX122" fmla="*/ 1080532 w 2678023"/>
                <a:gd name="connsiteY122" fmla="*/ 2454245 h 2676273"/>
                <a:gd name="connsiteX123" fmla="*/ 1005199 w 2678023"/>
                <a:gd name="connsiteY123" fmla="*/ 2435154 h 2676273"/>
                <a:gd name="connsiteX124" fmla="*/ 969080 w 2678023"/>
                <a:gd name="connsiteY124" fmla="*/ 2454245 h 2676273"/>
                <a:gd name="connsiteX125" fmla="*/ 900456 w 2678023"/>
                <a:gd name="connsiteY125" fmla="*/ 2564149 h 2676273"/>
                <a:gd name="connsiteX126" fmla="*/ 836474 w 2678023"/>
                <a:gd name="connsiteY126" fmla="*/ 2587368 h 2676273"/>
                <a:gd name="connsiteX127" fmla="*/ 831830 w 2678023"/>
                <a:gd name="connsiteY127" fmla="*/ 2585820 h 2676273"/>
                <a:gd name="connsiteX128" fmla="*/ 785392 w 2678023"/>
                <a:gd name="connsiteY128" fmla="*/ 2504811 h 2676273"/>
                <a:gd name="connsiteX129" fmla="*/ 811707 w 2678023"/>
                <a:gd name="connsiteY129" fmla="*/ 2390780 h 2676273"/>
                <a:gd name="connsiteX130" fmla="*/ 794680 w 2678023"/>
                <a:gd name="connsiteY130" fmla="*/ 2344342 h 2676273"/>
                <a:gd name="connsiteX131" fmla="*/ 739470 w 2678023"/>
                <a:gd name="connsiteY131" fmla="*/ 2312352 h 2676273"/>
                <a:gd name="connsiteX132" fmla="*/ 689421 w 2678023"/>
                <a:gd name="connsiteY132" fmla="*/ 2321639 h 2676273"/>
                <a:gd name="connsiteX133" fmla="*/ 596029 w 2678023"/>
                <a:gd name="connsiteY133" fmla="*/ 2408839 h 2676273"/>
                <a:gd name="connsiteX134" fmla="*/ 530500 w 2678023"/>
                <a:gd name="connsiteY134" fmla="*/ 2415031 h 2676273"/>
                <a:gd name="connsiteX135" fmla="*/ 521212 w 2678023"/>
                <a:gd name="connsiteY135" fmla="*/ 2408839 h 2676273"/>
                <a:gd name="connsiteX136" fmla="*/ 500573 w 2678023"/>
                <a:gd name="connsiteY136" fmla="*/ 2322671 h 2676273"/>
                <a:gd name="connsiteX137" fmla="*/ 556298 w 2678023"/>
                <a:gd name="connsiteY137" fmla="*/ 2217928 h 2676273"/>
                <a:gd name="connsiteX138" fmla="*/ 552171 w 2678023"/>
                <a:gd name="connsiteY138" fmla="*/ 2168910 h 2676273"/>
                <a:gd name="connsiteX139" fmla="*/ 505733 w 2678023"/>
                <a:gd name="connsiteY139" fmla="*/ 2122988 h 2676273"/>
                <a:gd name="connsiteX140" fmla="*/ 457747 w 2678023"/>
                <a:gd name="connsiteY140" fmla="*/ 2119376 h 2676273"/>
                <a:gd name="connsiteX141" fmla="*/ 341652 w 2678023"/>
                <a:gd name="connsiteY141" fmla="*/ 2180778 h 2676273"/>
                <a:gd name="connsiteX142" fmla="*/ 278187 w 2678023"/>
                <a:gd name="connsiteY142" fmla="*/ 2168910 h 2676273"/>
                <a:gd name="connsiteX143" fmla="*/ 274059 w 2678023"/>
                <a:gd name="connsiteY143" fmla="*/ 2164266 h 2676273"/>
                <a:gd name="connsiteX144" fmla="*/ 276639 w 2678023"/>
                <a:gd name="connsiteY144" fmla="*/ 2069326 h 2676273"/>
                <a:gd name="connsiteX145" fmla="*/ 354551 w 2678023"/>
                <a:gd name="connsiteY145" fmla="*/ 1986254 h 2676273"/>
                <a:gd name="connsiteX146" fmla="*/ 363839 w 2678023"/>
                <a:gd name="connsiteY146" fmla="*/ 1940848 h 2676273"/>
                <a:gd name="connsiteX147" fmla="*/ 328237 w 2678023"/>
                <a:gd name="connsiteY147" fmla="*/ 1878931 h 2676273"/>
                <a:gd name="connsiteX148" fmla="*/ 283347 w 2678023"/>
                <a:gd name="connsiteY148" fmla="*/ 1866031 h 2676273"/>
                <a:gd name="connsiteX149" fmla="*/ 170864 w 2678023"/>
                <a:gd name="connsiteY149" fmla="*/ 1891830 h 2676273"/>
                <a:gd name="connsiteX150" fmla="*/ 155900 w 2678023"/>
                <a:gd name="connsiteY150" fmla="*/ 1895442 h 2676273"/>
                <a:gd name="connsiteX151" fmla="*/ 100175 w 2678023"/>
                <a:gd name="connsiteY151" fmla="*/ 1868095 h 2676273"/>
                <a:gd name="connsiteX152" fmla="*/ 87275 w 2678023"/>
                <a:gd name="connsiteY152" fmla="*/ 1838169 h 2676273"/>
                <a:gd name="connsiteX153" fmla="*/ 107915 w 2678023"/>
                <a:gd name="connsiteY153" fmla="*/ 1779863 h 2676273"/>
                <a:gd name="connsiteX154" fmla="*/ 213690 w 2678023"/>
                <a:gd name="connsiteY154" fmla="*/ 1713818 h 2676273"/>
                <a:gd name="connsiteX155" fmla="*/ 238972 w 2678023"/>
                <a:gd name="connsiteY155" fmla="*/ 1654481 h 2676273"/>
                <a:gd name="connsiteX156" fmla="*/ 222977 w 2678023"/>
                <a:gd name="connsiteY156" fmla="*/ 1600819 h 2676273"/>
                <a:gd name="connsiteX157" fmla="*/ 184279 w 2678023"/>
                <a:gd name="connsiteY157" fmla="*/ 1575020 h 2676273"/>
                <a:gd name="connsiteX158" fmla="*/ 59413 w 2678023"/>
                <a:gd name="connsiteY158" fmla="*/ 1571408 h 2676273"/>
                <a:gd name="connsiteX159" fmla="*/ 3687 w 2678023"/>
                <a:gd name="connsiteY159" fmla="*/ 1524454 h 2676273"/>
                <a:gd name="connsiteX160" fmla="*/ 1623 w 2678023"/>
                <a:gd name="connsiteY160" fmla="*/ 1513619 h 2676273"/>
                <a:gd name="connsiteX161" fmla="*/ 48577 w 2678023"/>
                <a:gd name="connsiteY161" fmla="*/ 1442414 h 2676273"/>
                <a:gd name="connsiteX162" fmla="*/ 160544 w 2678023"/>
                <a:gd name="connsiteY162" fmla="*/ 1408359 h 2676273"/>
                <a:gd name="connsiteX163" fmla="*/ 194083 w 2678023"/>
                <a:gd name="connsiteY163" fmla="*/ 1370693 h 2676273"/>
                <a:gd name="connsiteX164" fmla="*/ 192534 w 2678023"/>
                <a:gd name="connsiteY164" fmla="*/ 1298972 h 2676273"/>
                <a:gd name="connsiteX165" fmla="*/ 166220 w 2678023"/>
                <a:gd name="connsiteY165" fmla="*/ 1269561 h 2676273"/>
                <a:gd name="connsiteX166" fmla="*/ 47029 w 2678023"/>
                <a:gd name="connsiteY166" fmla="*/ 1232927 h 2676273"/>
                <a:gd name="connsiteX167" fmla="*/ 1623 w 2678023"/>
                <a:gd name="connsiteY167" fmla="*/ 1166882 h 2676273"/>
                <a:gd name="connsiteX168" fmla="*/ 6267 w 2678023"/>
                <a:gd name="connsiteY168" fmla="*/ 1139535 h 2676273"/>
                <a:gd name="connsiteX169" fmla="*/ 49093 w 2678023"/>
                <a:gd name="connsiteY169" fmla="*/ 1105481 h 2676273"/>
                <a:gd name="connsiteX170" fmla="*/ 164672 w 2678023"/>
                <a:gd name="connsiteY170" fmla="*/ 1101869 h 2676273"/>
                <a:gd name="connsiteX171" fmla="*/ 181699 w 2678023"/>
                <a:gd name="connsiteY171" fmla="*/ 1101353 h 2676273"/>
                <a:gd name="connsiteX172" fmla="*/ 227621 w 2678023"/>
                <a:gd name="connsiteY172" fmla="*/ 1065234 h 2676273"/>
                <a:gd name="connsiteX173" fmla="*/ 241036 w 2678023"/>
                <a:gd name="connsiteY173" fmla="*/ 1014153 h 2676273"/>
                <a:gd name="connsiteX174" fmla="*/ 219366 w 2678023"/>
                <a:gd name="connsiteY174" fmla="*/ 965651 h 2676273"/>
                <a:gd name="connsiteX175" fmla="*/ 113590 w 2678023"/>
                <a:gd name="connsiteY175" fmla="*/ 899605 h 2676273"/>
                <a:gd name="connsiteX176" fmla="*/ 89855 w 2678023"/>
                <a:gd name="connsiteY176" fmla="*/ 832012 h 2676273"/>
                <a:gd name="connsiteX177" fmla="*/ 104818 w 2678023"/>
                <a:gd name="connsiteY177" fmla="*/ 799505 h 2676273"/>
                <a:gd name="connsiteX178" fmla="*/ 151256 w 2678023"/>
                <a:gd name="connsiteY178" fmla="*/ 779898 h 2676273"/>
                <a:gd name="connsiteX179" fmla="*/ 283347 w 2678023"/>
                <a:gd name="connsiteY179" fmla="*/ 810341 h 2676273"/>
                <a:gd name="connsiteX180" fmla="*/ 331332 w 2678023"/>
                <a:gd name="connsiteY180" fmla="*/ 794345 h 2676273"/>
                <a:gd name="connsiteX181" fmla="*/ 363839 w 2678023"/>
                <a:gd name="connsiteY181" fmla="*/ 737588 h 2676273"/>
                <a:gd name="connsiteX182" fmla="*/ 354551 w 2678023"/>
                <a:gd name="connsiteY182" fmla="*/ 689086 h 2676273"/>
                <a:gd name="connsiteX183" fmla="*/ 266835 w 2678023"/>
                <a:gd name="connsiteY183" fmla="*/ 595694 h 2676273"/>
                <a:gd name="connsiteX184" fmla="*/ 261675 w 2678023"/>
                <a:gd name="connsiteY184" fmla="*/ 529133 h 2676273"/>
                <a:gd name="connsiteX185" fmla="*/ 270447 w 2678023"/>
                <a:gd name="connsiteY185" fmla="*/ 516233 h 2676273"/>
                <a:gd name="connsiteX186" fmla="*/ 349907 w 2678023"/>
                <a:gd name="connsiteY186" fmla="*/ 498690 h 2676273"/>
                <a:gd name="connsiteX187" fmla="*/ 457231 w 2678023"/>
                <a:gd name="connsiteY187" fmla="*/ 555964 h 2676273"/>
                <a:gd name="connsiteX188" fmla="*/ 507797 w 2678023"/>
                <a:gd name="connsiteY188" fmla="*/ 551320 h 2676273"/>
                <a:gd name="connsiteX189" fmla="*/ 551139 w 2678023"/>
                <a:gd name="connsiteY189" fmla="*/ 508494 h 2676273"/>
                <a:gd name="connsiteX190" fmla="*/ 556815 w 2678023"/>
                <a:gd name="connsiteY190" fmla="*/ 456896 h 2676273"/>
                <a:gd name="connsiteX191" fmla="*/ 494381 w 2678023"/>
                <a:gd name="connsiteY191" fmla="*/ 339769 h 2676273"/>
                <a:gd name="connsiteX192" fmla="*/ 505217 w 2678023"/>
                <a:gd name="connsiteY192" fmla="*/ 280432 h 2676273"/>
                <a:gd name="connsiteX193" fmla="*/ 537723 w 2678023"/>
                <a:gd name="connsiteY193" fmla="*/ 256181 h 2676273"/>
                <a:gd name="connsiteX194" fmla="*/ 590353 w 2678023"/>
                <a:gd name="connsiteY194" fmla="*/ 261857 h 2676273"/>
                <a:gd name="connsiteX195" fmla="*/ 679617 w 2678023"/>
                <a:gd name="connsiteY195" fmla="*/ 344929 h 2676273"/>
                <a:gd name="connsiteX196" fmla="*/ 754950 w 2678023"/>
                <a:gd name="connsiteY196" fmla="*/ 355765 h 2676273"/>
                <a:gd name="connsiteX197" fmla="*/ 797260 w 2678023"/>
                <a:gd name="connsiteY197" fmla="*/ 329450 h 2676273"/>
                <a:gd name="connsiteX198" fmla="*/ 811707 w 2678023"/>
                <a:gd name="connsiteY198" fmla="*/ 285076 h 2676273"/>
                <a:gd name="connsiteX199" fmla="*/ 781781 w 2678023"/>
                <a:gd name="connsiteY199" fmla="*/ 156081 h 2676273"/>
                <a:gd name="connsiteX200" fmla="*/ 807064 w 2678023"/>
                <a:gd name="connsiteY200" fmla="*/ 100872 h 2676273"/>
                <a:gd name="connsiteX201" fmla="*/ 841634 w 2678023"/>
                <a:gd name="connsiteY201" fmla="*/ 86424 h 2676273"/>
                <a:gd name="connsiteX202" fmla="*/ 896328 w 2678023"/>
                <a:gd name="connsiteY202" fmla="*/ 106031 h 2676273"/>
                <a:gd name="connsiteX203" fmla="*/ 965469 w 2678023"/>
                <a:gd name="connsiteY203" fmla="*/ 217483 h 2676273"/>
                <a:gd name="connsiteX204" fmla="*/ 1013455 w 2678023"/>
                <a:gd name="connsiteY204" fmla="*/ 240702 h 2676273"/>
                <a:gd name="connsiteX205" fmla="*/ 1077952 w 2678023"/>
                <a:gd name="connsiteY205" fmla="*/ 222642 h 2676273"/>
                <a:gd name="connsiteX206" fmla="*/ 1101687 w 2678023"/>
                <a:gd name="connsiteY206" fmla="*/ 188072 h 2676273"/>
                <a:gd name="connsiteX207" fmla="*/ 1106847 w 2678023"/>
                <a:gd name="connsiteY207" fmla="*/ 53918 h 2676273"/>
                <a:gd name="connsiteX208" fmla="*/ 1145029 w 2678023"/>
                <a:gd name="connsiteY208" fmla="*/ 4900 h 2676273"/>
                <a:gd name="connsiteX209" fmla="*/ 1158960 w 2678023"/>
                <a:gd name="connsiteY209" fmla="*/ 1804 h 2676273"/>
                <a:gd name="connsiteX210" fmla="*/ 1190637 w 2678023"/>
                <a:gd name="connsiteY210" fmla="*/ 143 h 2676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Lst>
              <a:rect l="l" t="t" r="r" b="b"/>
              <a:pathLst>
                <a:path w="2678023" h="2676273">
                  <a:moveTo>
                    <a:pt x="1338961" y="855269"/>
                  </a:moveTo>
                  <a:cubicBezTo>
                    <a:pt x="1073250" y="855269"/>
                    <a:pt x="857849" y="1070670"/>
                    <a:pt x="857849" y="1336381"/>
                  </a:cubicBezTo>
                  <a:cubicBezTo>
                    <a:pt x="857849" y="1602092"/>
                    <a:pt x="1073250" y="1817493"/>
                    <a:pt x="1338961" y="1817493"/>
                  </a:cubicBezTo>
                  <a:cubicBezTo>
                    <a:pt x="1604672" y="1817493"/>
                    <a:pt x="1820073" y="1602092"/>
                    <a:pt x="1820073" y="1336381"/>
                  </a:cubicBezTo>
                  <a:cubicBezTo>
                    <a:pt x="1820073" y="1070670"/>
                    <a:pt x="1604672" y="855269"/>
                    <a:pt x="1338961" y="855269"/>
                  </a:cubicBezTo>
                  <a:close/>
                  <a:moveTo>
                    <a:pt x="1338961" y="545806"/>
                  </a:moveTo>
                  <a:cubicBezTo>
                    <a:pt x="1775584" y="545806"/>
                    <a:pt x="2129536" y="899758"/>
                    <a:pt x="2129536" y="1336381"/>
                  </a:cubicBezTo>
                  <a:cubicBezTo>
                    <a:pt x="2129536" y="1773004"/>
                    <a:pt x="1775584" y="2126956"/>
                    <a:pt x="1338961" y="2126956"/>
                  </a:cubicBezTo>
                  <a:cubicBezTo>
                    <a:pt x="902338" y="2126956"/>
                    <a:pt x="548386" y="1773004"/>
                    <a:pt x="548386" y="1336381"/>
                  </a:cubicBezTo>
                  <a:cubicBezTo>
                    <a:pt x="548386" y="899758"/>
                    <a:pt x="902338" y="545806"/>
                    <a:pt x="1338961" y="545806"/>
                  </a:cubicBezTo>
                  <a:close/>
                  <a:moveTo>
                    <a:pt x="1340068" y="359376"/>
                  </a:moveTo>
                  <a:cubicBezTo>
                    <a:pt x="796228" y="358860"/>
                    <a:pt x="363839" y="794861"/>
                    <a:pt x="361775" y="1331995"/>
                  </a:cubicBezTo>
                  <a:cubicBezTo>
                    <a:pt x="359711" y="1882027"/>
                    <a:pt x="806032" y="2314416"/>
                    <a:pt x="1338521" y="2312868"/>
                  </a:cubicBezTo>
                  <a:cubicBezTo>
                    <a:pt x="1869461" y="2314932"/>
                    <a:pt x="2317329" y="1887702"/>
                    <a:pt x="2316814" y="1335606"/>
                  </a:cubicBezTo>
                  <a:cubicBezTo>
                    <a:pt x="2316298" y="792797"/>
                    <a:pt x="1880813" y="359892"/>
                    <a:pt x="1340068" y="359376"/>
                  </a:cubicBezTo>
                  <a:close/>
                  <a:moveTo>
                    <a:pt x="1190637" y="143"/>
                  </a:moveTo>
                  <a:cubicBezTo>
                    <a:pt x="1216299" y="1546"/>
                    <a:pt x="1225780" y="13543"/>
                    <a:pt x="1235841" y="48758"/>
                  </a:cubicBezTo>
                  <a:cubicBezTo>
                    <a:pt x="1246676" y="86940"/>
                    <a:pt x="1259576" y="124091"/>
                    <a:pt x="1269895" y="162273"/>
                  </a:cubicBezTo>
                  <a:cubicBezTo>
                    <a:pt x="1275055" y="180332"/>
                    <a:pt x="1285890" y="190136"/>
                    <a:pt x="1303434" y="192716"/>
                  </a:cubicBezTo>
                  <a:cubicBezTo>
                    <a:pt x="1327685" y="195812"/>
                    <a:pt x="1352452" y="195812"/>
                    <a:pt x="1376702" y="192716"/>
                  </a:cubicBezTo>
                  <a:cubicBezTo>
                    <a:pt x="1393730" y="190652"/>
                    <a:pt x="1404049" y="180332"/>
                    <a:pt x="1409209" y="163305"/>
                  </a:cubicBezTo>
                  <a:cubicBezTo>
                    <a:pt x="1421593" y="121511"/>
                    <a:pt x="1434492" y="79717"/>
                    <a:pt x="1447392" y="37922"/>
                  </a:cubicBezTo>
                  <a:cubicBezTo>
                    <a:pt x="1457195" y="6964"/>
                    <a:pt x="1466998" y="-260"/>
                    <a:pt x="1499505" y="256"/>
                  </a:cubicBezTo>
                  <a:cubicBezTo>
                    <a:pt x="1504149" y="256"/>
                    <a:pt x="1508793" y="256"/>
                    <a:pt x="1513436" y="772"/>
                  </a:cubicBezTo>
                  <a:cubicBezTo>
                    <a:pt x="1559358" y="5416"/>
                    <a:pt x="1572258" y="19347"/>
                    <a:pt x="1573290" y="65269"/>
                  </a:cubicBezTo>
                  <a:cubicBezTo>
                    <a:pt x="1574322" y="105515"/>
                    <a:pt x="1575870" y="145246"/>
                    <a:pt x="1576902" y="185492"/>
                  </a:cubicBezTo>
                  <a:cubicBezTo>
                    <a:pt x="1577418" y="201487"/>
                    <a:pt x="1583093" y="213871"/>
                    <a:pt x="1598057" y="220578"/>
                  </a:cubicBezTo>
                  <a:cubicBezTo>
                    <a:pt x="1622308" y="231414"/>
                    <a:pt x="1647590" y="238638"/>
                    <a:pt x="1674422" y="240702"/>
                  </a:cubicBezTo>
                  <a:cubicBezTo>
                    <a:pt x="1690933" y="241733"/>
                    <a:pt x="1702285" y="235026"/>
                    <a:pt x="1710540" y="221610"/>
                  </a:cubicBezTo>
                  <a:cubicBezTo>
                    <a:pt x="1733243" y="184976"/>
                    <a:pt x="1756462" y="148342"/>
                    <a:pt x="1779165" y="111707"/>
                  </a:cubicBezTo>
                  <a:cubicBezTo>
                    <a:pt x="1798772" y="80749"/>
                    <a:pt x="1810640" y="76621"/>
                    <a:pt x="1845726" y="88488"/>
                  </a:cubicBezTo>
                  <a:cubicBezTo>
                    <a:pt x="1849854" y="90036"/>
                    <a:pt x="1853466" y="91068"/>
                    <a:pt x="1857594" y="92616"/>
                  </a:cubicBezTo>
                  <a:cubicBezTo>
                    <a:pt x="1898356" y="110159"/>
                    <a:pt x="1905063" y="123059"/>
                    <a:pt x="1895260" y="166401"/>
                  </a:cubicBezTo>
                  <a:cubicBezTo>
                    <a:pt x="1886488" y="205099"/>
                    <a:pt x="1877717" y="243281"/>
                    <a:pt x="1868429" y="281980"/>
                  </a:cubicBezTo>
                  <a:cubicBezTo>
                    <a:pt x="1863269" y="303135"/>
                    <a:pt x="1868429" y="319646"/>
                    <a:pt x="1887004" y="332030"/>
                  </a:cubicBezTo>
                  <a:cubicBezTo>
                    <a:pt x="1906096" y="344929"/>
                    <a:pt x="1925187" y="356796"/>
                    <a:pt x="1946857" y="365052"/>
                  </a:cubicBezTo>
                  <a:cubicBezTo>
                    <a:pt x="1962337" y="370728"/>
                    <a:pt x="1974720" y="367116"/>
                    <a:pt x="1986588" y="355765"/>
                  </a:cubicBezTo>
                  <a:cubicBezTo>
                    <a:pt x="2018062" y="325838"/>
                    <a:pt x="2049537" y="296943"/>
                    <a:pt x="2081528" y="267532"/>
                  </a:cubicBezTo>
                  <a:cubicBezTo>
                    <a:pt x="2107843" y="242765"/>
                    <a:pt x="2122290" y="241733"/>
                    <a:pt x="2151701" y="261857"/>
                  </a:cubicBezTo>
                  <a:cubicBezTo>
                    <a:pt x="2153248" y="262889"/>
                    <a:pt x="2154281" y="263405"/>
                    <a:pt x="2155312" y="264437"/>
                  </a:cubicBezTo>
                  <a:cubicBezTo>
                    <a:pt x="2205363" y="300555"/>
                    <a:pt x="2198139" y="316034"/>
                    <a:pt x="2177500" y="353701"/>
                  </a:cubicBezTo>
                  <a:cubicBezTo>
                    <a:pt x="2158925" y="387755"/>
                    <a:pt x="2141381" y="422842"/>
                    <a:pt x="2122290" y="456896"/>
                  </a:cubicBezTo>
                  <a:cubicBezTo>
                    <a:pt x="2112487" y="474955"/>
                    <a:pt x="2114550" y="490435"/>
                    <a:pt x="2126934" y="505914"/>
                  </a:cubicBezTo>
                  <a:cubicBezTo>
                    <a:pt x="2140865" y="522941"/>
                    <a:pt x="2156345" y="538421"/>
                    <a:pt x="2173372" y="551836"/>
                  </a:cubicBezTo>
                  <a:cubicBezTo>
                    <a:pt x="2187819" y="563187"/>
                    <a:pt x="2202783" y="564735"/>
                    <a:pt x="2219810" y="555964"/>
                  </a:cubicBezTo>
                  <a:cubicBezTo>
                    <a:pt x="2258508" y="534809"/>
                    <a:pt x="2297722" y="514170"/>
                    <a:pt x="2336937" y="494046"/>
                  </a:cubicBezTo>
                  <a:cubicBezTo>
                    <a:pt x="2364799" y="479599"/>
                    <a:pt x="2380795" y="482695"/>
                    <a:pt x="2400917" y="507462"/>
                  </a:cubicBezTo>
                  <a:cubicBezTo>
                    <a:pt x="2408141" y="515717"/>
                    <a:pt x="2414849" y="524489"/>
                    <a:pt x="2420525" y="533777"/>
                  </a:cubicBezTo>
                  <a:cubicBezTo>
                    <a:pt x="2434972" y="556480"/>
                    <a:pt x="2433424" y="571443"/>
                    <a:pt x="2415365" y="591566"/>
                  </a:cubicBezTo>
                  <a:cubicBezTo>
                    <a:pt x="2384406" y="625105"/>
                    <a:pt x="2353448" y="659159"/>
                    <a:pt x="2321973" y="692182"/>
                  </a:cubicBezTo>
                  <a:cubicBezTo>
                    <a:pt x="2310106" y="704565"/>
                    <a:pt x="2307526" y="717981"/>
                    <a:pt x="2313718" y="733460"/>
                  </a:cubicBezTo>
                  <a:cubicBezTo>
                    <a:pt x="2323005" y="755647"/>
                    <a:pt x="2334357" y="776286"/>
                    <a:pt x="2349320" y="795377"/>
                  </a:cubicBezTo>
                  <a:cubicBezTo>
                    <a:pt x="2361187" y="810857"/>
                    <a:pt x="2375635" y="814984"/>
                    <a:pt x="2394726" y="810341"/>
                  </a:cubicBezTo>
                  <a:cubicBezTo>
                    <a:pt x="2438584" y="799505"/>
                    <a:pt x="2482958" y="789701"/>
                    <a:pt x="2526816" y="780414"/>
                  </a:cubicBezTo>
                  <a:cubicBezTo>
                    <a:pt x="2550035" y="775254"/>
                    <a:pt x="2563967" y="781962"/>
                    <a:pt x="2575834" y="803117"/>
                  </a:cubicBezTo>
                  <a:cubicBezTo>
                    <a:pt x="2582026" y="814468"/>
                    <a:pt x="2587186" y="826336"/>
                    <a:pt x="2591313" y="838719"/>
                  </a:cubicBezTo>
                  <a:cubicBezTo>
                    <a:pt x="2600085" y="867098"/>
                    <a:pt x="2595441" y="880514"/>
                    <a:pt x="2570158" y="896509"/>
                  </a:cubicBezTo>
                  <a:cubicBezTo>
                    <a:pt x="2534040" y="919213"/>
                    <a:pt x="2498437" y="942948"/>
                    <a:pt x="2461287" y="964103"/>
                  </a:cubicBezTo>
                  <a:cubicBezTo>
                    <a:pt x="2440132" y="976486"/>
                    <a:pt x="2434456" y="992998"/>
                    <a:pt x="2438068" y="1014669"/>
                  </a:cubicBezTo>
                  <a:cubicBezTo>
                    <a:pt x="2441164" y="1034792"/>
                    <a:pt x="2446840" y="1054399"/>
                    <a:pt x="2454063" y="1073490"/>
                  </a:cubicBezTo>
                  <a:cubicBezTo>
                    <a:pt x="2460771" y="1091033"/>
                    <a:pt x="2472638" y="1100321"/>
                    <a:pt x="2492762" y="1100837"/>
                  </a:cubicBezTo>
                  <a:cubicBezTo>
                    <a:pt x="2538168" y="1101353"/>
                    <a:pt x="2583058" y="1104449"/>
                    <a:pt x="2628464" y="1105997"/>
                  </a:cubicBezTo>
                  <a:cubicBezTo>
                    <a:pt x="2653230" y="1107029"/>
                    <a:pt x="2665614" y="1116832"/>
                    <a:pt x="2672322" y="1140567"/>
                  </a:cubicBezTo>
                  <a:cubicBezTo>
                    <a:pt x="2676449" y="1153983"/>
                    <a:pt x="2677998" y="1167914"/>
                    <a:pt x="2677998" y="1182361"/>
                  </a:cubicBezTo>
                  <a:cubicBezTo>
                    <a:pt x="2677998" y="1210224"/>
                    <a:pt x="2670258" y="1221576"/>
                    <a:pt x="2644459" y="1229831"/>
                  </a:cubicBezTo>
                  <a:cubicBezTo>
                    <a:pt x="2603697" y="1242731"/>
                    <a:pt x="2562934" y="1255114"/>
                    <a:pt x="2522172" y="1267498"/>
                  </a:cubicBezTo>
                  <a:cubicBezTo>
                    <a:pt x="2492762" y="1276269"/>
                    <a:pt x="2485022" y="1285557"/>
                    <a:pt x="2483990" y="1315999"/>
                  </a:cubicBezTo>
                  <a:cubicBezTo>
                    <a:pt x="2483474" y="1337154"/>
                    <a:pt x="2481926" y="1358825"/>
                    <a:pt x="2486570" y="1379981"/>
                  </a:cubicBezTo>
                  <a:cubicBezTo>
                    <a:pt x="2489666" y="1394428"/>
                    <a:pt x="2498437" y="1403200"/>
                    <a:pt x="2512885" y="1407843"/>
                  </a:cubicBezTo>
                  <a:cubicBezTo>
                    <a:pt x="2555711" y="1420743"/>
                    <a:pt x="2598537" y="1433642"/>
                    <a:pt x="2641363" y="1447058"/>
                  </a:cubicBezTo>
                  <a:cubicBezTo>
                    <a:pt x="2671290" y="1456345"/>
                    <a:pt x="2678514" y="1466665"/>
                    <a:pt x="2677998" y="1498139"/>
                  </a:cubicBezTo>
                  <a:cubicBezTo>
                    <a:pt x="2677998" y="1501235"/>
                    <a:pt x="2677998" y="1504331"/>
                    <a:pt x="2677998" y="1507427"/>
                  </a:cubicBezTo>
                  <a:cubicBezTo>
                    <a:pt x="2675934" y="1555929"/>
                    <a:pt x="2660454" y="1571408"/>
                    <a:pt x="2611952" y="1572956"/>
                  </a:cubicBezTo>
                  <a:cubicBezTo>
                    <a:pt x="2571190" y="1573988"/>
                    <a:pt x="2530944" y="1576052"/>
                    <a:pt x="2490182" y="1576568"/>
                  </a:cubicBezTo>
                  <a:cubicBezTo>
                    <a:pt x="2474702" y="1577084"/>
                    <a:pt x="2463867" y="1583792"/>
                    <a:pt x="2457675" y="1596691"/>
                  </a:cubicBezTo>
                  <a:cubicBezTo>
                    <a:pt x="2446324" y="1620942"/>
                    <a:pt x="2439100" y="1646225"/>
                    <a:pt x="2437036" y="1673056"/>
                  </a:cubicBezTo>
                  <a:cubicBezTo>
                    <a:pt x="2435488" y="1690083"/>
                    <a:pt x="2442712" y="1701435"/>
                    <a:pt x="2457159" y="1710206"/>
                  </a:cubicBezTo>
                  <a:cubicBezTo>
                    <a:pt x="2493278" y="1732393"/>
                    <a:pt x="2528880" y="1754580"/>
                    <a:pt x="2564483" y="1777283"/>
                  </a:cubicBezTo>
                  <a:cubicBezTo>
                    <a:pt x="2596989" y="1797406"/>
                    <a:pt x="2601117" y="1809790"/>
                    <a:pt x="2588733" y="1845908"/>
                  </a:cubicBezTo>
                  <a:cubicBezTo>
                    <a:pt x="2584606" y="1858292"/>
                    <a:pt x="2578930" y="1870159"/>
                    <a:pt x="2571706" y="1880995"/>
                  </a:cubicBezTo>
                  <a:cubicBezTo>
                    <a:pt x="2564998" y="1890798"/>
                    <a:pt x="2554163" y="1897506"/>
                    <a:pt x="2538684" y="1897506"/>
                  </a:cubicBezTo>
                  <a:cubicBezTo>
                    <a:pt x="2511337" y="1891314"/>
                    <a:pt x="2483990" y="1885122"/>
                    <a:pt x="2456643" y="1879447"/>
                  </a:cubicBezTo>
                  <a:cubicBezTo>
                    <a:pt x="2434456" y="1874287"/>
                    <a:pt x="2411753" y="1869643"/>
                    <a:pt x="2389566" y="1863967"/>
                  </a:cubicBezTo>
                  <a:cubicBezTo>
                    <a:pt x="2375119" y="1860355"/>
                    <a:pt x="2363767" y="1864483"/>
                    <a:pt x="2354479" y="1874803"/>
                  </a:cubicBezTo>
                  <a:cubicBezTo>
                    <a:pt x="2335389" y="1896990"/>
                    <a:pt x="2320425" y="1922273"/>
                    <a:pt x="2312170" y="1950652"/>
                  </a:cubicBezTo>
                  <a:cubicBezTo>
                    <a:pt x="2308042" y="1964067"/>
                    <a:pt x="2314234" y="1973870"/>
                    <a:pt x="2322489" y="1983158"/>
                  </a:cubicBezTo>
                  <a:cubicBezTo>
                    <a:pt x="2352416" y="2015665"/>
                    <a:pt x="2382858" y="2048171"/>
                    <a:pt x="2412785" y="2080162"/>
                  </a:cubicBezTo>
                  <a:cubicBezTo>
                    <a:pt x="2435488" y="2104413"/>
                    <a:pt x="2436520" y="2118860"/>
                    <a:pt x="2418461" y="2146723"/>
                  </a:cubicBezTo>
                  <a:cubicBezTo>
                    <a:pt x="2417429" y="2148271"/>
                    <a:pt x="2416397" y="2150335"/>
                    <a:pt x="2414849" y="2151883"/>
                  </a:cubicBezTo>
                  <a:cubicBezTo>
                    <a:pt x="2380795" y="2197805"/>
                    <a:pt x="2365831" y="2198321"/>
                    <a:pt x="2324037" y="2174586"/>
                  </a:cubicBezTo>
                  <a:cubicBezTo>
                    <a:pt x="2289982" y="2154979"/>
                    <a:pt x="2253864" y="2137435"/>
                    <a:pt x="2219294" y="2118860"/>
                  </a:cubicBezTo>
                  <a:cubicBezTo>
                    <a:pt x="2204846" y="2111121"/>
                    <a:pt x="2191431" y="2111121"/>
                    <a:pt x="2178531" y="2120408"/>
                  </a:cubicBezTo>
                  <a:cubicBezTo>
                    <a:pt x="2157892" y="2134856"/>
                    <a:pt x="2140349" y="2152399"/>
                    <a:pt x="2125386" y="2172522"/>
                  </a:cubicBezTo>
                  <a:cubicBezTo>
                    <a:pt x="2114550" y="2186969"/>
                    <a:pt x="2114034" y="2201417"/>
                    <a:pt x="2122806" y="2217412"/>
                  </a:cubicBezTo>
                  <a:cubicBezTo>
                    <a:pt x="2143961" y="2256110"/>
                    <a:pt x="2164600" y="2295324"/>
                    <a:pt x="2184723" y="2334539"/>
                  </a:cubicBezTo>
                  <a:cubicBezTo>
                    <a:pt x="2198655" y="2361886"/>
                    <a:pt x="2196591" y="2374269"/>
                    <a:pt x="2174404" y="2395424"/>
                  </a:cubicBezTo>
                  <a:cubicBezTo>
                    <a:pt x="2170792" y="2398520"/>
                    <a:pt x="2167696" y="2402132"/>
                    <a:pt x="2164084" y="2404712"/>
                  </a:cubicBezTo>
                  <a:cubicBezTo>
                    <a:pt x="2131062" y="2428963"/>
                    <a:pt x="2114034" y="2440830"/>
                    <a:pt x="2075336" y="2401616"/>
                  </a:cubicBezTo>
                  <a:cubicBezTo>
                    <a:pt x="2047473" y="2373237"/>
                    <a:pt x="2017547" y="2347954"/>
                    <a:pt x="1988652" y="2320607"/>
                  </a:cubicBezTo>
                  <a:cubicBezTo>
                    <a:pt x="1975236" y="2307708"/>
                    <a:pt x="1960789" y="2305128"/>
                    <a:pt x="1944277" y="2311836"/>
                  </a:cubicBezTo>
                  <a:cubicBezTo>
                    <a:pt x="1922607" y="2320607"/>
                    <a:pt x="1901968" y="2331959"/>
                    <a:pt x="1883392" y="2346406"/>
                  </a:cubicBezTo>
                  <a:cubicBezTo>
                    <a:pt x="1867913" y="2358274"/>
                    <a:pt x="1863785" y="2373237"/>
                    <a:pt x="1868429" y="2391812"/>
                  </a:cubicBezTo>
                  <a:cubicBezTo>
                    <a:pt x="1879264" y="2436702"/>
                    <a:pt x="1889584" y="2482108"/>
                    <a:pt x="1899388" y="2526998"/>
                  </a:cubicBezTo>
                  <a:cubicBezTo>
                    <a:pt x="1903516" y="2546605"/>
                    <a:pt x="1896808" y="2561569"/>
                    <a:pt x="1879264" y="2571888"/>
                  </a:cubicBezTo>
                  <a:cubicBezTo>
                    <a:pt x="1867397" y="2579112"/>
                    <a:pt x="1854498" y="2584788"/>
                    <a:pt x="1841082" y="2588916"/>
                  </a:cubicBezTo>
                  <a:cubicBezTo>
                    <a:pt x="1813736" y="2597687"/>
                    <a:pt x="1798256" y="2592527"/>
                    <a:pt x="1782777" y="2568277"/>
                  </a:cubicBezTo>
                  <a:cubicBezTo>
                    <a:pt x="1760074" y="2532158"/>
                    <a:pt x="1736855" y="2496556"/>
                    <a:pt x="1715184" y="2459405"/>
                  </a:cubicBezTo>
                  <a:cubicBezTo>
                    <a:pt x="1703316" y="2439282"/>
                    <a:pt x="1687837" y="2431543"/>
                    <a:pt x="1664618" y="2435670"/>
                  </a:cubicBezTo>
                  <a:cubicBezTo>
                    <a:pt x="1646043" y="2439282"/>
                    <a:pt x="1627984" y="2443926"/>
                    <a:pt x="1610440" y="2450118"/>
                  </a:cubicBezTo>
                  <a:cubicBezTo>
                    <a:pt x="1586190" y="2458889"/>
                    <a:pt x="1578450" y="2469209"/>
                    <a:pt x="1577418" y="2495008"/>
                  </a:cubicBezTo>
                  <a:cubicBezTo>
                    <a:pt x="1575870" y="2535770"/>
                    <a:pt x="1574838" y="2576016"/>
                    <a:pt x="1573806" y="2616778"/>
                  </a:cubicBezTo>
                  <a:cubicBezTo>
                    <a:pt x="1572774" y="2653929"/>
                    <a:pt x="1563487" y="2665796"/>
                    <a:pt x="1526852" y="2672504"/>
                  </a:cubicBezTo>
                  <a:cubicBezTo>
                    <a:pt x="1517049" y="2674568"/>
                    <a:pt x="1507245" y="2675600"/>
                    <a:pt x="1497441" y="2676116"/>
                  </a:cubicBezTo>
                  <a:cubicBezTo>
                    <a:pt x="1473191" y="2677664"/>
                    <a:pt x="1457711" y="2667860"/>
                    <a:pt x="1449972" y="2644125"/>
                  </a:cubicBezTo>
                  <a:cubicBezTo>
                    <a:pt x="1436040" y="2600783"/>
                    <a:pt x="1422624" y="2557957"/>
                    <a:pt x="1410241" y="2514615"/>
                  </a:cubicBezTo>
                  <a:cubicBezTo>
                    <a:pt x="1404565" y="2495008"/>
                    <a:pt x="1392698" y="2485720"/>
                    <a:pt x="1373091" y="2482624"/>
                  </a:cubicBezTo>
                  <a:cubicBezTo>
                    <a:pt x="1350388" y="2479528"/>
                    <a:pt x="1327685" y="2479528"/>
                    <a:pt x="1304982" y="2483140"/>
                  </a:cubicBezTo>
                  <a:cubicBezTo>
                    <a:pt x="1287955" y="2485720"/>
                    <a:pt x="1277119" y="2494492"/>
                    <a:pt x="1271959" y="2511519"/>
                  </a:cubicBezTo>
                  <a:cubicBezTo>
                    <a:pt x="1260092" y="2552281"/>
                    <a:pt x="1247192" y="2593043"/>
                    <a:pt x="1234293" y="2633806"/>
                  </a:cubicBezTo>
                  <a:cubicBezTo>
                    <a:pt x="1222941" y="2670440"/>
                    <a:pt x="1208494" y="2679728"/>
                    <a:pt x="1170828" y="2674568"/>
                  </a:cubicBezTo>
                  <a:cubicBezTo>
                    <a:pt x="1114070" y="2666828"/>
                    <a:pt x="1107362" y="2659088"/>
                    <a:pt x="1106847" y="2602331"/>
                  </a:cubicBezTo>
                  <a:cubicBezTo>
                    <a:pt x="1106331" y="2565181"/>
                    <a:pt x="1104783" y="2528546"/>
                    <a:pt x="1103751" y="2491396"/>
                  </a:cubicBezTo>
                  <a:cubicBezTo>
                    <a:pt x="1103234" y="2474369"/>
                    <a:pt x="1096527" y="2460953"/>
                    <a:pt x="1080532" y="2454245"/>
                  </a:cubicBezTo>
                  <a:cubicBezTo>
                    <a:pt x="1056281" y="2443926"/>
                    <a:pt x="1031514" y="2436702"/>
                    <a:pt x="1005199" y="2435154"/>
                  </a:cubicBezTo>
                  <a:cubicBezTo>
                    <a:pt x="989203" y="2434122"/>
                    <a:pt x="977852" y="2440314"/>
                    <a:pt x="969080" y="2454245"/>
                  </a:cubicBezTo>
                  <a:cubicBezTo>
                    <a:pt x="946894" y="2491396"/>
                    <a:pt x="923159" y="2527514"/>
                    <a:pt x="900456" y="2564149"/>
                  </a:cubicBezTo>
                  <a:cubicBezTo>
                    <a:pt x="882396" y="2593043"/>
                    <a:pt x="868465" y="2598203"/>
                    <a:pt x="836474" y="2587368"/>
                  </a:cubicBezTo>
                  <a:cubicBezTo>
                    <a:pt x="834926" y="2586852"/>
                    <a:pt x="833379" y="2586336"/>
                    <a:pt x="831830" y="2585820"/>
                  </a:cubicBezTo>
                  <a:cubicBezTo>
                    <a:pt x="782297" y="2565697"/>
                    <a:pt x="772493" y="2554345"/>
                    <a:pt x="785392" y="2504811"/>
                  </a:cubicBezTo>
                  <a:cubicBezTo>
                    <a:pt x="795196" y="2467145"/>
                    <a:pt x="802420" y="2428963"/>
                    <a:pt x="811707" y="2390780"/>
                  </a:cubicBezTo>
                  <a:cubicBezTo>
                    <a:pt x="816351" y="2371173"/>
                    <a:pt x="811191" y="2356210"/>
                    <a:pt x="794680" y="2344342"/>
                  </a:cubicBezTo>
                  <a:cubicBezTo>
                    <a:pt x="777137" y="2331959"/>
                    <a:pt x="759078" y="2321123"/>
                    <a:pt x="739470" y="2312352"/>
                  </a:cubicBezTo>
                  <a:cubicBezTo>
                    <a:pt x="720895" y="2304096"/>
                    <a:pt x="704900" y="2307192"/>
                    <a:pt x="689421" y="2321639"/>
                  </a:cubicBezTo>
                  <a:cubicBezTo>
                    <a:pt x="658462" y="2351050"/>
                    <a:pt x="626988" y="2379945"/>
                    <a:pt x="596029" y="2408839"/>
                  </a:cubicBezTo>
                  <a:cubicBezTo>
                    <a:pt x="572810" y="2431027"/>
                    <a:pt x="557847" y="2432058"/>
                    <a:pt x="530500" y="2415031"/>
                  </a:cubicBezTo>
                  <a:cubicBezTo>
                    <a:pt x="527404" y="2412967"/>
                    <a:pt x="524308" y="2410903"/>
                    <a:pt x="521212" y="2408839"/>
                  </a:cubicBezTo>
                  <a:cubicBezTo>
                    <a:pt x="481482" y="2380461"/>
                    <a:pt x="477870" y="2365497"/>
                    <a:pt x="500573" y="2322671"/>
                  </a:cubicBezTo>
                  <a:cubicBezTo>
                    <a:pt x="519148" y="2287585"/>
                    <a:pt x="537207" y="2252498"/>
                    <a:pt x="556298" y="2217928"/>
                  </a:cubicBezTo>
                  <a:cubicBezTo>
                    <a:pt x="566102" y="2199869"/>
                    <a:pt x="564555" y="2184389"/>
                    <a:pt x="552171" y="2168910"/>
                  </a:cubicBezTo>
                  <a:cubicBezTo>
                    <a:pt x="538756" y="2151883"/>
                    <a:pt x="523276" y="2136403"/>
                    <a:pt x="505733" y="2122988"/>
                  </a:cubicBezTo>
                  <a:cubicBezTo>
                    <a:pt x="490254" y="2111121"/>
                    <a:pt x="474774" y="2110089"/>
                    <a:pt x="457747" y="2119376"/>
                  </a:cubicBezTo>
                  <a:cubicBezTo>
                    <a:pt x="419564" y="2140015"/>
                    <a:pt x="380866" y="2160654"/>
                    <a:pt x="341652" y="2180778"/>
                  </a:cubicBezTo>
                  <a:cubicBezTo>
                    <a:pt x="314305" y="2195225"/>
                    <a:pt x="298310" y="2191613"/>
                    <a:pt x="278187" y="2168910"/>
                  </a:cubicBezTo>
                  <a:cubicBezTo>
                    <a:pt x="276639" y="2167362"/>
                    <a:pt x="275607" y="2165814"/>
                    <a:pt x="274059" y="2164266"/>
                  </a:cubicBezTo>
                  <a:cubicBezTo>
                    <a:pt x="238456" y="2122988"/>
                    <a:pt x="238972" y="2108541"/>
                    <a:pt x="276639" y="2069326"/>
                  </a:cubicBezTo>
                  <a:cubicBezTo>
                    <a:pt x="302954" y="2041464"/>
                    <a:pt x="327721" y="2013085"/>
                    <a:pt x="354551" y="1986254"/>
                  </a:cubicBezTo>
                  <a:cubicBezTo>
                    <a:pt x="367967" y="1972323"/>
                    <a:pt x="370547" y="1957875"/>
                    <a:pt x="363839" y="1940848"/>
                  </a:cubicBezTo>
                  <a:cubicBezTo>
                    <a:pt x="355067" y="1918661"/>
                    <a:pt x="342684" y="1898022"/>
                    <a:pt x="328237" y="1878931"/>
                  </a:cubicBezTo>
                  <a:cubicBezTo>
                    <a:pt x="316369" y="1863451"/>
                    <a:pt x="300374" y="1861903"/>
                    <a:pt x="283347" y="1866031"/>
                  </a:cubicBezTo>
                  <a:cubicBezTo>
                    <a:pt x="245680" y="1874803"/>
                    <a:pt x="208530" y="1883574"/>
                    <a:pt x="170864" y="1891830"/>
                  </a:cubicBezTo>
                  <a:cubicBezTo>
                    <a:pt x="165704" y="1892862"/>
                    <a:pt x="160544" y="1894410"/>
                    <a:pt x="155900" y="1895442"/>
                  </a:cubicBezTo>
                  <a:cubicBezTo>
                    <a:pt x="127521" y="1900602"/>
                    <a:pt x="113074" y="1893894"/>
                    <a:pt x="100175" y="1868095"/>
                  </a:cubicBezTo>
                  <a:cubicBezTo>
                    <a:pt x="95531" y="1858292"/>
                    <a:pt x="90887" y="1848488"/>
                    <a:pt x="87275" y="1838169"/>
                  </a:cubicBezTo>
                  <a:cubicBezTo>
                    <a:pt x="77988" y="1810822"/>
                    <a:pt x="83147" y="1795342"/>
                    <a:pt x="107915" y="1779863"/>
                  </a:cubicBezTo>
                  <a:cubicBezTo>
                    <a:pt x="143001" y="1757676"/>
                    <a:pt x="178603" y="1735489"/>
                    <a:pt x="213690" y="1713818"/>
                  </a:cubicBezTo>
                  <a:cubicBezTo>
                    <a:pt x="241552" y="1696275"/>
                    <a:pt x="245680" y="1686471"/>
                    <a:pt x="238972" y="1654481"/>
                  </a:cubicBezTo>
                  <a:cubicBezTo>
                    <a:pt x="234845" y="1636421"/>
                    <a:pt x="230201" y="1617846"/>
                    <a:pt x="222977" y="1600819"/>
                  </a:cubicBezTo>
                  <a:cubicBezTo>
                    <a:pt x="215753" y="1583792"/>
                    <a:pt x="203370" y="1575536"/>
                    <a:pt x="184279" y="1575020"/>
                  </a:cubicBezTo>
                  <a:cubicBezTo>
                    <a:pt x="142485" y="1574504"/>
                    <a:pt x="101207" y="1572956"/>
                    <a:pt x="59413" y="1571408"/>
                  </a:cubicBezTo>
                  <a:cubicBezTo>
                    <a:pt x="21746" y="1570376"/>
                    <a:pt x="10395" y="1560573"/>
                    <a:pt x="3687" y="1524454"/>
                  </a:cubicBezTo>
                  <a:cubicBezTo>
                    <a:pt x="3171" y="1520842"/>
                    <a:pt x="2139" y="1517231"/>
                    <a:pt x="1623" y="1513619"/>
                  </a:cubicBezTo>
                  <a:cubicBezTo>
                    <a:pt x="-4053" y="1467697"/>
                    <a:pt x="3687" y="1455829"/>
                    <a:pt x="48577" y="1442414"/>
                  </a:cubicBezTo>
                  <a:cubicBezTo>
                    <a:pt x="85727" y="1431062"/>
                    <a:pt x="122877" y="1418679"/>
                    <a:pt x="160544" y="1408359"/>
                  </a:cubicBezTo>
                  <a:cubicBezTo>
                    <a:pt x="181183" y="1402684"/>
                    <a:pt x="192018" y="1390816"/>
                    <a:pt x="194083" y="1370693"/>
                  </a:cubicBezTo>
                  <a:cubicBezTo>
                    <a:pt x="196147" y="1346958"/>
                    <a:pt x="197178" y="1322707"/>
                    <a:pt x="192534" y="1298972"/>
                  </a:cubicBezTo>
                  <a:cubicBezTo>
                    <a:pt x="189954" y="1283493"/>
                    <a:pt x="181183" y="1274205"/>
                    <a:pt x="166220" y="1269561"/>
                  </a:cubicBezTo>
                  <a:cubicBezTo>
                    <a:pt x="126490" y="1257694"/>
                    <a:pt x="86759" y="1245311"/>
                    <a:pt x="47029" y="1232927"/>
                  </a:cubicBezTo>
                  <a:cubicBezTo>
                    <a:pt x="3687" y="1219512"/>
                    <a:pt x="-957" y="1212288"/>
                    <a:pt x="1623" y="1166882"/>
                  </a:cubicBezTo>
                  <a:cubicBezTo>
                    <a:pt x="2139" y="1157594"/>
                    <a:pt x="4203" y="1148307"/>
                    <a:pt x="6267" y="1139535"/>
                  </a:cubicBezTo>
                  <a:cubicBezTo>
                    <a:pt x="12459" y="1116832"/>
                    <a:pt x="25358" y="1106513"/>
                    <a:pt x="49093" y="1105481"/>
                  </a:cubicBezTo>
                  <a:cubicBezTo>
                    <a:pt x="87791" y="1103933"/>
                    <a:pt x="125974" y="1102901"/>
                    <a:pt x="164672" y="1101869"/>
                  </a:cubicBezTo>
                  <a:cubicBezTo>
                    <a:pt x="170348" y="1101869"/>
                    <a:pt x="176023" y="1101353"/>
                    <a:pt x="181699" y="1101353"/>
                  </a:cubicBezTo>
                  <a:cubicBezTo>
                    <a:pt x="207498" y="1102385"/>
                    <a:pt x="220913" y="1087937"/>
                    <a:pt x="227621" y="1065234"/>
                  </a:cubicBezTo>
                  <a:cubicBezTo>
                    <a:pt x="232781" y="1048207"/>
                    <a:pt x="237425" y="1031180"/>
                    <a:pt x="241036" y="1014153"/>
                  </a:cubicBezTo>
                  <a:cubicBezTo>
                    <a:pt x="245680" y="990418"/>
                    <a:pt x="240005" y="979066"/>
                    <a:pt x="219366" y="965651"/>
                  </a:cubicBezTo>
                  <a:cubicBezTo>
                    <a:pt x="184279" y="943464"/>
                    <a:pt x="148676" y="921277"/>
                    <a:pt x="113590" y="899605"/>
                  </a:cubicBezTo>
                  <a:cubicBezTo>
                    <a:pt x="82116" y="879997"/>
                    <a:pt x="77472" y="867614"/>
                    <a:pt x="89855" y="832012"/>
                  </a:cubicBezTo>
                  <a:cubicBezTo>
                    <a:pt x="93467" y="820660"/>
                    <a:pt x="98111" y="809309"/>
                    <a:pt x="104818" y="799505"/>
                  </a:cubicBezTo>
                  <a:cubicBezTo>
                    <a:pt x="115654" y="782994"/>
                    <a:pt x="130617" y="774738"/>
                    <a:pt x="151256" y="779898"/>
                  </a:cubicBezTo>
                  <a:cubicBezTo>
                    <a:pt x="195114" y="790217"/>
                    <a:pt x="239489" y="799505"/>
                    <a:pt x="283347" y="810341"/>
                  </a:cubicBezTo>
                  <a:cubicBezTo>
                    <a:pt x="303469" y="815500"/>
                    <a:pt x="318949" y="810857"/>
                    <a:pt x="331332" y="794345"/>
                  </a:cubicBezTo>
                  <a:cubicBezTo>
                    <a:pt x="344232" y="776802"/>
                    <a:pt x="355584" y="757711"/>
                    <a:pt x="363839" y="737588"/>
                  </a:cubicBezTo>
                  <a:cubicBezTo>
                    <a:pt x="371063" y="719529"/>
                    <a:pt x="368999" y="704049"/>
                    <a:pt x="354551" y="689086"/>
                  </a:cubicBezTo>
                  <a:cubicBezTo>
                    <a:pt x="324625" y="658643"/>
                    <a:pt x="296246" y="627169"/>
                    <a:pt x="266835" y="595694"/>
                  </a:cubicBezTo>
                  <a:cubicBezTo>
                    <a:pt x="244132" y="570927"/>
                    <a:pt x="243100" y="556996"/>
                    <a:pt x="261675" y="529133"/>
                  </a:cubicBezTo>
                  <a:cubicBezTo>
                    <a:pt x="264771" y="525005"/>
                    <a:pt x="267351" y="520361"/>
                    <a:pt x="270447" y="516233"/>
                  </a:cubicBezTo>
                  <a:cubicBezTo>
                    <a:pt x="296762" y="481663"/>
                    <a:pt x="311209" y="478567"/>
                    <a:pt x="349907" y="498690"/>
                  </a:cubicBezTo>
                  <a:cubicBezTo>
                    <a:pt x="386026" y="517781"/>
                    <a:pt x="422144" y="536357"/>
                    <a:pt x="457231" y="555964"/>
                  </a:cubicBezTo>
                  <a:cubicBezTo>
                    <a:pt x="475806" y="566283"/>
                    <a:pt x="492318" y="564219"/>
                    <a:pt x="507797" y="551320"/>
                  </a:cubicBezTo>
                  <a:cubicBezTo>
                    <a:pt x="523276" y="538421"/>
                    <a:pt x="537723" y="523973"/>
                    <a:pt x="551139" y="508494"/>
                  </a:cubicBezTo>
                  <a:cubicBezTo>
                    <a:pt x="564555" y="492499"/>
                    <a:pt x="567650" y="476503"/>
                    <a:pt x="556815" y="456896"/>
                  </a:cubicBezTo>
                  <a:cubicBezTo>
                    <a:pt x="535143" y="418198"/>
                    <a:pt x="515020" y="378983"/>
                    <a:pt x="494381" y="339769"/>
                  </a:cubicBezTo>
                  <a:cubicBezTo>
                    <a:pt x="480966" y="313970"/>
                    <a:pt x="484062" y="300039"/>
                    <a:pt x="505217" y="280432"/>
                  </a:cubicBezTo>
                  <a:cubicBezTo>
                    <a:pt x="515020" y="271144"/>
                    <a:pt x="525856" y="263405"/>
                    <a:pt x="537723" y="256181"/>
                  </a:cubicBezTo>
                  <a:cubicBezTo>
                    <a:pt x="558362" y="244313"/>
                    <a:pt x="572810" y="245861"/>
                    <a:pt x="590353" y="261857"/>
                  </a:cubicBezTo>
                  <a:cubicBezTo>
                    <a:pt x="620280" y="289203"/>
                    <a:pt x="650207" y="317066"/>
                    <a:pt x="679617" y="344929"/>
                  </a:cubicBezTo>
                  <a:cubicBezTo>
                    <a:pt x="710576" y="374340"/>
                    <a:pt x="717284" y="375372"/>
                    <a:pt x="754950" y="355765"/>
                  </a:cubicBezTo>
                  <a:cubicBezTo>
                    <a:pt x="769913" y="348025"/>
                    <a:pt x="783845" y="339769"/>
                    <a:pt x="797260" y="329450"/>
                  </a:cubicBezTo>
                  <a:cubicBezTo>
                    <a:pt x="811707" y="317582"/>
                    <a:pt x="816351" y="303651"/>
                    <a:pt x="811707" y="285076"/>
                  </a:cubicBezTo>
                  <a:cubicBezTo>
                    <a:pt x="800872" y="242249"/>
                    <a:pt x="791585" y="198907"/>
                    <a:pt x="781781" y="156081"/>
                  </a:cubicBezTo>
                  <a:cubicBezTo>
                    <a:pt x="775589" y="128218"/>
                    <a:pt x="782297" y="114287"/>
                    <a:pt x="807064" y="100872"/>
                  </a:cubicBezTo>
                  <a:cubicBezTo>
                    <a:pt x="818415" y="95196"/>
                    <a:pt x="829766" y="90552"/>
                    <a:pt x="841634" y="86424"/>
                  </a:cubicBezTo>
                  <a:cubicBezTo>
                    <a:pt x="866917" y="78685"/>
                    <a:pt x="881364" y="83328"/>
                    <a:pt x="896328" y="106031"/>
                  </a:cubicBezTo>
                  <a:cubicBezTo>
                    <a:pt x="920062" y="142666"/>
                    <a:pt x="943798" y="179300"/>
                    <a:pt x="965469" y="217483"/>
                  </a:cubicBezTo>
                  <a:cubicBezTo>
                    <a:pt x="976820" y="237090"/>
                    <a:pt x="992299" y="243797"/>
                    <a:pt x="1013455" y="240702"/>
                  </a:cubicBezTo>
                  <a:cubicBezTo>
                    <a:pt x="1035641" y="237090"/>
                    <a:pt x="1057313" y="231414"/>
                    <a:pt x="1077952" y="222642"/>
                  </a:cubicBezTo>
                  <a:cubicBezTo>
                    <a:pt x="1092915" y="215935"/>
                    <a:pt x="1101171" y="205615"/>
                    <a:pt x="1101687" y="188072"/>
                  </a:cubicBezTo>
                  <a:cubicBezTo>
                    <a:pt x="1102719" y="143182"/>
                    <a:pt x="1105298" y="98808"/>
                    <a:pt x="1106847" y="53918"/>
                  </a:cubicBezTo>
                  <a:cubicBezTo>
                    <a:pt x="1107878" y="25023"/>
                    <a:pt x="1117166" y="12640"/>
                    <a:pt x="1145029" y="4900"/>
                  </a:cubicBezTo>
                  <a:cubicBezTo>
                    <a:pt x="1149672" y="3868"/>
                    <a:pt x="1154316" y="2320"/>
                    <a:pt x="1158960" y="1804"/>
                  </a:cubicBezTo>
                  <a:cubicBezTo>
                    <a:pt x="1171731" y="385"/>
                    <a:pt x="1182083" y="-325"/>
                    <a:pt x="1190637" y="143"/>
                  </a:cubicBezTo>
                  <a:close/>
                </a:path>
              </a:pathLst>
            </a:custGeom>
            <a:solidFill>
              <a:schemeClr val="bg1"/>
            </a:solidFill>
            <a:ln w="5155" cap="flat">
              <a:noFill/>
              <a:prstDash val="solid"/>
              <a:miter/>
            </a:ln>
          </p:spPr>
          <p:txBody>
            <a:bodyPr wrap="square" rtlCol="0" anchor="ctr">
              <a:noAutofit/>
            </a:bodyPr>
            <a:lstStyle/>
            <a:p>
              <a:endParaRPr lang="en-US" sz="1116"/>
            </a:p>
          </p:txBody>
        </p:sp>
      </p:grpSp>
      <p:grpSp>
        <p:nvGrpSpPr>
          <p:cNvPr id="23" name="Group 22">
            <a:extLst>
              <a:ext uri="{FF2B5EF4-FFF2-40B4-BE49-F238E27FC236}">
                <a16:creationId xmlns:a16="http://schemas.microsoft.com/office/drawing/2014/main" id="{15A288FA-2AEC-4ACB-A5E4-1415B6974D41}"/>
              </a:ext>
            </a:extLst>
          </p:cNvPr>
          <p:cNvGrpSpPr/>
          <p:nvPr/>
        </p:nvGrpSpPr>
        <p:grpSpPr>
          <a:xfrm>
            <a:off x="576004" y="2866604"/>
            <a:ext cx="804933" cy="804933"/>
            <a:chOff x="1089413" y="2131797"/>
            <a:chExt cx="2968238" cy="2968238"/>
          </a:xfrm>
        </p:grpSpPr>
        <p:sp>
          <p:nvSpPr>
            <p:cNvPr id="24" name="Freeform: Shape 23">
              <a:extLst>
                <a:ext uri="{FF2B5EF4-FFF2-40B4-BE49-F238E27FC236}">
                  <a16:creationId xmlns:a16="http://schemas.microsoft.com/office/drawing/2014/main" id="{8047C9C5-72CE-4A63-917C-719CEB1B1AF7}"/>
                </a:ext>
              </a:extLst>
            </p:cNvPr>
            <p:cNvSpPr/>
            <p:nvPr/>
          </p:nvSpPr>
          <p:spPr>
            <a:xfrm>
              <a:off x="1089413" y="2131797"/>
              <a:ext cx="2968238" cy="2968238"/>
            </a:xfrm>
            <a:custGeom>
              <a:avLst/>
              <a:gdLst>
                <a:gd name="connsiteX0" fmla="*/ 1484119 w 2968238"/>
                <a:gd name="connsiteY0" fmla="*/ 1312669 h 2968238"/>
                <a:gd name="connsiteX1" fmla="*/ 1312669 w 2968238"/>
                <a:gd name="connsiteY1" fmla="*/ 1484119 h 2968238"/>
                <a:gd name="connsiteX2" fmla="*/ 1484119 w 2968238"/>
                <a:gd name="connsiteY2" fmla="*/ 1655569 h 2968238"/>
                <a:gd name="connsiteX3" fmla="*/ 1655569 w 2968238"/>
                <a:gd name="connsiteY3" fmla="*/ 1484119 h 2968238"/>
                <a:gd name="connsiteX4" fmla="*/ 1484119 w 2968238"/>
                <a:gd name="connsiteY4" fmla="*/ 1312669 h 2968238"/>
                <a:gd name="connsiteX5" fmla="*/ 1484119 w 2968238"/>
                <a:gd name="connsiteY5" fmla="*/ 0 h 2968238"/>
                <a:gd name="connsiteX6" fmla="*/ 2968238 w 2968238"/>
                <a:gd name="connsiteY6" fmla="*/ 1484119 h 2968238"/>
                <a:gd name="connsiteX7" fmla="*/ 1484119 w 2968238"/>
                <a:gd name="connsiteY7" fmla="*/ 2968238 h 2968238"/>
                <a:gd name="connsiteX8" fmla="*/ 0 w 2968238"/>
                <a:gd name="connsiteY8" fmla="*/ 1484119 h 2968238"/>
                <a:gd name="connsiteX9" fmla="*/ 1484119 w 2968238"/>
                <a:gd name="connsiteY9" fmla="*/ 0 h 2968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68238" h="2968238">
                  <a:moveTo>
                    <a:pt x="1484119" y="1312669"/>
                  </a:moveTo>
                  <a:cubicBezTo>
                    <a:pt x="1389430" y="1312669"/>
                    <a:pt x="1312669" y="1389430"/>
                    <a:pt x="1312669" y="1484119"/>
                  </a:cubicBezTo>
                  <a:cubicBezTo>
                    <a:pt x="1312669" y="1578808"/>
                    <a:pt x="1389430" y="1655569"/>
                    <a:pt x="1484119" y="1655569"/>
                  </a:cubicBezTo>
                  <a:cubicBezTo>
                    <a:pt x="1578808" y="1655569"/>
                    <a:pt x="1655569" y="1578808"/>
                    <a:pt x="1655569" y="1484119"/>
                  </a:cubicBezTo>
                  <a:cubicBezTo>
                    <a:pt x="1655569" y="1389430"/>
                    <a:pt x="1578808" y="1312669"/>
                    <a:pt x="1484119" y="1312669"/>
                  </a:cubicBezTo>
                  <a:close/>
                  <a:moveTo>
                    <a:pt x="1484119" y="0"/>
                  </a:moveTo>
                  <a:cubicBezTo>
                    <a:pt x="2303775" y="0"/>
                    <a:pt x="2968238" y="664463"/>
                    <a:pt x="2968238" y="1484119"/>
                  </a:cubicBezTo>
                  <a:cubicBezTo>
                    <a:pt x="2968238" y="2303775"/>
                    <a:pt x="2303775" y="2968238"/>
                    <a:pt x="1484119" y="2968238"/>
                  </a:cubicBezTo>
                  <a:cubicBezTo>
                    <a:pt x="664463" y="2968238"/>
                    <a:pt x="0" y="2303775"/>
                    <a:pt x="0" y="1484119"/>
                  </a:cubicBezTo>
                  <a:cubicBezTo>
                    <a:pt x="0" y="664463"/>
                    <a:pt x="664463" y="0"/>
                    <a:pt x="1484119"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6" dirty="0"/>
            </a:p>
          </p:txBody>
        </p:sp>
        <p:sp>
          <p:nvSpPr>
            <p:cNvPr id="25" name="Freeform: Shape 24">
              <a:extLst>
                <a:ext uri="{FF2B5EF4-FFF2-40B4-BE49-F238E27FC236}">
                  <a16:creationId xmlns:a16="http://schemas.microsoft.com/office/drawing/2014/main" id="{54E4E312-5CC6-4244-908E-74AE11E74299}"/>
                </a:ext>
              </a:extLst>
            </p:cNvPr>
            <p:cNvSpPr/>
            <p:nvPr/>
          </p:nvSpPr>
          <p:spPr>
            <a:xfrm>
              <a:off x="1234570" y="2279534"/>
              <a:ext cx="2678023" cy="2676273"/>
            </a:xfrm>
            <a:custGeom>
              <a:avLst/>
              <a:gdLst>
                <a:gd name="connsiteX0" fmla="*/ 1338961 w 2678023"/>
                <a:gd name="connsiteY0" fmla="*/ 855269 h 2676273"/>
                <a:gd name="connsiteX1" fmla="*/ 857849 w 2678023"/>
                <a:gd name="connsiteY1" fmla="*/ 1336381 h 2676273"/>
                <a:gd name="connsiteX2" fmla="*/ 1338961 w 2678023"/>
                <a:gd name="connsiteY2" fmla="*/ 1817493 h 2676273"/>
                <a:gd name="connsiteX3" fmla="*/ 1820073 w 2678023"/>
                <a:gd name="connsiteY3" fmla="*/ 1336381 h 2676273"/>
                <a:gd name="connsiteX4" fmla="*/ 1338961 w 2678023"/>
                <a:gd name="connsiteY4" fmla="*/ 855269 h 2676273"/>
                <a:gd name="connsiteX5" fmla="*/ 1338961 w 2678023"/>
                <a:gd name="connsiteY5" fmla="*/ 545806 h 2676273"/>
                <a:gd name="connsiteX6" fmla="*/ 2129536 w 2678023"/>
                <a:gd name="connsiteY6" fmla="*/ 1336381 h 2676273"/>
                <a:gd name="connsiteX7" fmla="*/ 1338961 w 2678023"/>
                <a:gd name="connsiteY7" fmla="*/ 2126956 h 2676273"/>
                <a:gd name="connsiteX8" fmla="*/ 548386 w 2678023"/>
                <a:gd name="connsiteY8" fmla="*/ 1336381 h 2676273"/>
                <a:gd name="connsiteX9" fmla="*/ 1338961 w 2678023"/>
                <a:gd name="connsiteY9" fmla="*/ 545806 h 2676273"/>
                <a:gd name="connsiteX10" fmla="*/ 1340068 w 2678023"/>
                <a:gd name="connsiteY10" fmla="*/ 359376 h 2676273"/>
                <a:gd name="connsiteX11" fmla="*/ 361775 w 2678023"/>
                <a:gd name="connsiteY11" fmla="*/ 1331995 h 2676273"/>
                <a:gd name="connsiteX12" fmla="*/ 1338521 w 2678023"/>
                <a:gd name="connsiteY12" fmla="*/ 2312868 h 2676273"/>
                <a:gd name="connsiteX13" fmla="*/ 2316814 w 2678023"/>
                <a:gd name="connsiteY13" fmla="*/ 1335606 h 2676273"/>
                <a:gd name="connsiteX14" fmla="*/ 1340068 w 2678023"/>
                <a:gd name="connsiteY14" fmla="*/ 359376 h 2676273"/>
                <a:gd name="connsiteX15" fmla="*/ 1190637 w 2678023"/>
                <a:gd name="connsiteY15" fmla="*/ 143 h 2676273"/>
                <a:gd name="connsiteX16" fmla="*/ 1235841 w 2678023"/>
                <a:gd name="connsiteY16" fmla="*/ 48758 h 2676273"/>
                <a:gd name="connsiteX17" fmla="*/ 1269895 w 2678023"/>
                <a:gd name="connsiteY17" fmla="*/ 162273 h 2676273"/>
                <a:gd name="connsiteX18" fmla="*/ 1303434 w 2678023"/>
                <a:gd name="connsiteY18" fmla="*/ 192716 h 2676273"/>
                <a:gd name="connsiteX19" fmla="*/ 1376702 w 2678023"/>
                <a:gd name="connsiteY19" fmla="*/ 192716 h 2676273"/>
                <a:gd name="connsiteX20" fmla="*/ 1409209 w 2678023"/>
                <a:gd name="connsiteY20" fmla="*/ 163305 h 2676273"/>
                <a:gd name="connsiteX21" fmla="*/ 1447392 w 2678023"/>
                <a:gd name="connsiteY21" fmla="*/ 37922 h 2676273"/>
                <a:gd name="connsiteX22" fmla="*/ 1499505 w 2678023"/>
                <a:gd name="connsiteY22" fmla="*/ 256 h 2676273"/>
                <a:gd name="connsiteX23" fmla="*/ 1513436 w 2678023"/>
                <a:gd name="connsiteY23" fmla="*/ 772 h 2676273"/>
                <a:gd name="connsiteX24" fmla="*/ 1573290 w 2678023"/>
                <a:gd name="connsiteY24" fmla="*/ 65269 h 2676273"/>
                <a:gd name="connsiteX25" fmla="*/ 1576902 w 2678023"/>
                <a:gd name="connsiteY25" fmla="*/ 185492 h 2676273"/>
                <a:gd name="connsiteX26" fmla="*/ 1598057 w 2678023"/>
                <a:gd name="connsiteY26" fmla="*/ 220578 h 2676273"/>
                <a:gd name="connsiteX27" fmla="*/ 1674422 w 2678023"/>
                <a:gd name="connsiteY27" fmla="*/ 240702 h 2676273"/>
                <a:gd name="connsiteX28" fmla="*/ 1710540 w 2678023"/>
                <a:gd name="connsiteY28" fmla="*/ 221610 h 2676273"/>
                <a:gd name="connsiteX29" fmla="*/ 1779165 w 2678023"/>
                <a:gd name="connsiteY29" fmla="*/ 111707 h 2676273"/>
                <a:gd name="connsiteX30" fmla="*/ 1845726 w 2678023"/>
                <a:gd name="connsiteY30" fmla="*/ 88488 h 2676273"/>
                <a:gd name="connsiteX31" fmla="*/ 1857594 w 2678023"/>
                <a:gd name="connsiteY31" fmla="*/ 92616 h 2676273"/>
                <a:gd name="connsiteX32" fmla="*/ 1895260 w 2678023"/>
                <a:gd name="connsiteY32" fmla="*/ 166401 h 2676273"/>
                <a:gd name="connsiteX33" fmla="*/ 1868429 w 2678023"/>
                <a:gd name="connsiteY33" fmla="*/ 281980 h 2676273"/>
                <a:gd name="connsiteX34" fmla="*/ 1887004 w 2678023"/>
                <a:gd name="connsiteY34" fmla="*/ 332030 h 2676273"/>
                <a:gd name="connsiteX35" fmla="*/ 1946857 w 2678023"/>
                <a:gd name="connsiteY35" fmla="*/ 365052 h 2676273"/>
                <a:gd name="connsiteX36" fmla="*/ 1986588 w 2678023"/>
                <a:gd name="connsiteY36" fmla="*/ 355765 h 2676273"/>
                <a:gd name="connsiteX37" fmla="*/ 2081528 w 2678023"/>
                <a:gd name="connsiteY37" fmla="*/ 267532 h 2676273"/>
                <a:gd name="connsiteX38" fmla="*/ 2151701 w 2678023"/>
                <a:gd name="connsiteY38" fmla="*/ 261857 h 2676273"/>
                <a:gd name="connsiteX39" fmla="*/ 2155312 w 2678023"/>
                <a:gd name="connsiteY39" fmla="*/ 264437 h 2676273"/>
                <a:gd name="connsiteX40" fmla="*/ 2177500 w 2678023"/>
                <a:gd name="connsiteY40" fmla="*/ 353701 h 2676273"/>
                <a:gd name="connsiteX41" fmla="*/ 2122290 w 2678023"/>
                <a:gd name="connsiteY41" fmla="*/ 456896 h 2676273"/>
                <a:gd name="connsiteX42" fmla="*/ 2126934 w 2678023"/>
                <a:gd name="connsiteY42" fmla="*/ 505914 h 2676273"/>
                <a:gd name="connsiteX43" fmla="*/ 2173372 w 2678023"/>
                <a:gd name="connsiteY43" fmla="*/ 551836 h 2676273"/>
                <a:gd name="connsiteX44" fmla="*/ 2219810 w 2678023"/>
                <a:gd name="connsiteY44" fmla="*/ 555964 h 2676273"/>
                <a:gd name="connsiteX45" fmla="*/ 2336937 w 2678023"/>
                <a:gd name="connsiteY45" fmla="*/ 494046 h 2676273"/>
                <a:gd name="connsiteX46" fmla="*/ 2400917 w 2678023"/>
                <a:gd name="connsiteY46" fmla="*/ 507462 h 2676273"/>
                <a:gd name="connsiteX47" fmla="*/ 2420525 w 2678023"/>
                <a:gd name="connsiteY47" fmla="*/ 533777 h 2676273"/>
                <a:gd name="connsiteX48" fmla="*/ 2415365 w 2678023"/>
                <a:gd name="connsiteY48" fmla="*/ 591566 h 2676273"/>
                <a:gd name="connsiteX49" fmla="*/ 2321973 w 2678023"/>
                <a:gd name="connsiteY49" fmla="*/ 692182 h 2676273"/>
                <a:gd name="connsiteX50" fmla="*/ 2313718 w 2678023"/>
                <a:gd name="connsiteY50" fmla="*/ 733460 h 2676273"/>
                <a:gd name="connsiteX51" fmla="*/ 2349320 w 2678023"/>
                <a:gd name="connsiteY51" fmla="*/ 795377 h 2676273"/>
                <a:gd name="connsiteX52" fmla="*/ 2394726 w 2678023"/>
                <a:gd name="connsiteY52" fmla="*/ 810341 h 2676273"/>
                <a:gd name="connsiteX53" fmla="*/ 2526816 w 2678023"/>
                <a:gd name="connsiteY53" fmla="*/ 780414 h 2676273"/>
                <a:gd name="connsiteX54" fmla="*/ 2575834 w 2678023"/>
                <a:gd name="connsiteY54" fmla="*/ 803117 h 2676273"/>
                <a:gd name="connsiteX55" fmla="*/ 2591313 w 2678023"/>
                <a:gd name="connsiteY55" fmla="*/ 838719 h 2676273"/>
                <a:gd name="connsiteX56" fmla="*/ 2570158 w 2678023"/>
                <a:gd name="connsiteY56" fmla="*/ 896509 h 2676273"/>
                <a:gd name="connsiteX57" fmla="*/ 2461287 w 2678023"/>
                <a:gd name="connsiteY57" fmla="*/ 964103 h 2676273"/>
                <a:gd name="connsiteX58" fmla="*/ 2438068 w 2678023"/>
                <a:gd name="connsiteY58" fmla="*/ 1014669 h 2676273"/>
                <a:gd name="connsiteX59" fmla="*/ 2454063 w 2678023"/>
                <a:gd name="connsiteY59" fmla="*/ 1073490 h 2676273"/>
                <a:gd name="connsiteX60" fmla="*/ 2492762 w 2678023"/>
                <a:gd name="connsiteY60" fmla="*/ 1100837 h 2676273"/>
                <a:gd name="connsiteX61" fmla="*/ 2628464 w 2678023"/>
                <a:gd name="connsiteY61" fmla="*/ 1105997 h 2676273"/>
                <a:gd name="connsiteX62" fmla="*/ 2672322 w 2678023"/>
                <a:gd name="connsiteY62" fmla="*/ 1140567 h 2676273"/>
                <a:gd name="connsiteX63" fmla="*/ 2677998 w 2678023"/>
                <a:gd name="connsiteY63" fmla="*/ 1182361 h 2676273"/>
                <a:gd name="connsiteX64" fmla="*/ 2644459 w 2678023"/>
                <a:gd name="connsiteY64" fmla="*/ 1229831 h 2676273"/>
                <a:gd name="connsiteX65" fmla="*/ 2522172 w 2678023"/>
                <a:gd name="connsiteY65" fmla="*/ 1267498 h 2676273"/>
                <a:gd name="connsiteX66" fmla="*/ 2483990 w 2678023"/>
                <a:gd name="connsiteY66" fmla="*/ 1315999 h 2676273"/>
                <a:gd name="connsiteX67" fmla="*/ 2486570 w 2678023"/>
                <a:gd name="connsiteY67" fmla="*/ 1379981 h 2676273"/>
                <a:gd name="connsiteX68" fmla="*/ 2512885 w 2678023"/>
                <a:gd name="connsiteY68" fmla="*/ 1407843 h 2676273"/>
                <a:gd name="connsiteX69" fmla="*/ 2641363 w 2678023"/>
                <a:gd name="connsiteY69" fmla="*/ 1447058 h 2676273"/>
                <a:gd name="connsiteX70" fmla="*/ 2677998 w 2678023"/>
                <a:gd name="connsiteY70" fmla="*/ 1498139 h 2676273"/>
                <a:gd name="connsiteX71" fmla="*/ 2677998 w 2678023"/>
                <a:gd name="connsiteY71" fmla="*/ 1507427 h 2676273"/>
                <a:gd name="connsiteX72" fmla="*/ 2611952 w 2678023"/>
                <a:gd name="connsiteY72" fmla="*/ 1572956 h 2676273"/>
                <a:gd name="connsiteX73" fmla="*/ 2490182 w 2678023"/>
                <a:gd name="connsiteY73" fmla="*/ 1576568 h 2676273"/>
                <a:gd name="connsiteX74" fmla="*/ 2457675 w 2678023"/>
                <a:gd name="connsiteY74" fmla="*/ 1596691 h 2676273"/>
                <a:gd name="connsiteX75" fmla="*/ 2437036 w 2678023"/>
                <a:gd name="connsiteY75" fmla="*/ 1673056 h 2676273"/>
                <a:gd name="connsiteX76" fmla="*/ 2457159 w 2678023"/>
                <a:gd name="connsiteY76" fmla="*/ 1710206 h 2676273"/>
                <a:gd name="connsiteX77" fmla="*/ 2564483 w 2678023"/>
                <a:gd name="connsiteY77" fmla="*/ 1777283 h 2676273"/>
                <a:gd name="connsiteX78" fmla="*/ 2588733 w 2678023"/>
                <a:gd name="connsiteY78" fmla="*/ 1845908 h 2676273"/>
                <a:gd name="connsiteX79" fmla="*/ 2571706 w 2678023"/>
                <a:gd name="connsiteY79" fmla="*/ 1880995 h 2676273"/>
                <a:gd name="connsiteX80" fmla="*/ 2538684 w 2678023"/>
                <a:gd name="connsiteY80" fmla="*/ 1897506 h 2676273"/>
                <a:gd name="connsiteX81" fmla="*/ 2456643 w 2678023"/>
                <a:gd name="connsiteY81" fmla="*/ 1879447 h 2676273"/>
                <a:gd name="connsiteX82" fmla="*/ 2389566 w 2678023"/>
                <a:gd name="connsiteY82" fmla="*/ 1863967 h 2676273"/>
                <a:gd name="connsiteX83" fmla="*/ 2354479 w 2678023"/>
                <a:gd name="connsiteY83" fmla="*/ 1874803 h 2676273"/>
                <a:gd name="connsiteX84" fmla="*/ 2312170 w 2678023"/>
                <a:gd name="connsiteY84" fmla="*/ 1950652 h 2676273"/>
                <a:gd name="connsiteX85" fmla="*/ 2322489 w 2678023"/>
                <a:gd name="connsiteY85" fmla="*/ 1983158 h 2676273"/>
                <a:gd name="connsiteX86" fmla="*/ 2412785 w 2678023"/>
                <a:gd name="connsiteY86" fmla="*/ 2080162 h 2676273"/>
                <a:gd name="connsiteX87" fmla="*/ 2418461 w 2678023"/>
                <a:gd name="connsiteY87" fmla="*/ 2146723 h 2676273"/>
                <a:gd name="connsiteX88" fmla="*/ 2414849 w 2678023"/>
                <a:gd name="connsiteY88" fmla="*/ 2151883 h 2676273"/>
                <a:gd name="connsiteX89" fmla="*/ 2324037 w 2678023"/>
                <a:gd name="connsiteY89" fmla="*/ 2174586 h 2676273"/>
                <a:gd name="connsiteX90" fmla="*/ 2219294 w 2678023"/>
                <a:gd name="connsiteY90" fmla="*/ 2118860 h 2676273"/>
                <a:gd name="connsiteX91" fmla="*/ 2178531 w 2678023"/>
                <a:gd name="connsiteY91" fmla="*/ 2120408 h 2676273"/>
                <a:gd name="connsiteX92" fmla="*/ 2125386 w 2678023"/>
                <a:gd name="connsiteY92" fmla="*/ 2172522 h 2676273"/>
                <a:gd name="connsiteX93" fmla="*/ 2122806 w 2678023"/>
                <a:gd name="connsiteY93" fmla="*/ 2217412 h 2676273"/>
                <a:gd name="connsiteX94" fmla="*/ 2184723 w 2678023"/>
                <a:gd name="connsiteY94" fmla="*/ 2334539 h 2676273"/>
                <a:gd name="connsiteX95" fmla="*/ 2174404 w 2678023"/>
                <a:gd name="connsiteY95" fmla="*/ 2395424 h 2676273"/>
                <a:gd name="connsiteX96" fmla="*/ 2164084 w 2678023"/>
                <a:gd name="connsiteY96" fmla="*/ 2404712 h 2676273"/>
                <a:gd name="connsiteX97" fmla="*/ 2075336 w 2678023"/>
                <a:gd name="connsiteY97" fmla="*/ 2401616 h 2676273"/>
                <a:gd name="connsiteX98" fmla="*/ 1988652 w 2678023"/>
                <a:gd name="connsiteY98" fmla="*/ 2320607 h 2676273"/>
                <a:gd name="connsiteX99" fmla="*/ 1944277 w 2678023"/>
                <a:gd name="connsiteY99" fmla="*/ 2311836 h 2676273"/>
                <a:gd name="connsiteX100" fmla="*/ 1883392 w 2678023"/>
                <a:gd name="connsiteY100" fmla="*/ 2346406 h 2676273"/>
                <a:gd name="connsiteX101" fmla="*/ 1868429 w 2678023"/>
                <a:gd name="connsiteY101" fmla="*/ 2391812 h 2676273"/>
                <a:gd name="connsiteX102" fmla="*/ 1899388 w 2678023"/>
                <a:gd name="connsiteY102" fmla="*/ 2526998 h 2676273"/>
                <a:gd name="connsiteX103" fmla="*/ 1879264 w 2678023"/>
                <a:gd name="connsiteY103" fmla="*/ 2571888 h 2676273"/>
                <a:gd name="connsiteX104" fmla="*/ 1841082 w 2678023"/>
                <a:gd name="connsiteY104" fmla="*/ 2588916 h 2676273"/>
                <a:gd name="connsiteX105" fmla="*/ 1782777 w 2678023"/>
                <a:gd name="connsiteY105" fmla="*/ 2568277 h 2676273"/>
                <a:gd name="connsiteX106" fmla="*/ 1715184 w 2678023"/>
                <a:gd name="connsiteY106" fmla="*/ 2459405 h 2676273"/>
                <a:gd name="connsiteX107" fmla="*/ 1664618 w 2678023"/>
                <a:gd name="connsiteY107" fmla="*/ 2435670 h 2676273"/>
                <a:gd name="connsiteX108" fmla="*/ 1610440 w 2678023"/>
                <a:gd name="connsiteY108" fmla="*/ 2450118 h 2676273"/>
                <a:gd name="connsiteX109" fmla="*/ 1577418 w 2678023"/>
                <a:gd name="connsiteY109" fmla="*/ 2495008 h 2676273"/>
                <a:gd name="connsiteX110" fmla="*/ 1573806 w 2678023"/>
                <a:gd name="connsiteY110" fmla="*/ 2616778 h 2676273"/>
                <a:gd name="connsiteX111" fmla="*/ 1526852 w 2678023"/>
                <a:gd name="connsiteY111" fmla="*/ 2672504 h 2676273"/>
                <a:gd name="connsiteX112" fmla="*/ 1497441 w 2678023"/>
                <a:gd name="connsiteY112" fmla="*/ 2676116 h 2676273"/>
                <a:gd name="connsiteX113" fmla="*/ 1449972 w 2678023"/>
                <a:gd name="connsiteY113" fmla="*/ 2644125 h 2676273"/>
                <a:gd name="connsiteX114" fmla="*/ 1410241 w 2678023"/>
                <a:gd name="connsiteY114" fmla="*/ 2514615 h 2676273"/>
                <a:gd name="connsiteX115" fmla="*/ 1373091 w 2678023"/>
                <a:gd name="connsiteY115" fmla="*/ 2482624 h 2676273"/>
                <a:gd name="connsiteX116" fmla="*/ 1304982 w 2678023"/>
                <a:gd name="connsiteY116" fmla="*/ 2483140 h 2676273"/>
                <a:gd name="connsiteX117" fmla="*/ 1271959 w 2678023"/>
                <a:gd name="connsiteY117" fmla="*/ 2511519 h 2676273"/>
                <a:gd name="connsiteX118" fmla="*/ 1234293 w 2678023"/>
                <a:gd name="connsiteY118" fmla="*/ 2633806 h 2676273"/>
                <a:gd name="connsiteX119" fmla="*/ 1170828 w 2678023"/>
                <a:gd name="connsiteY119" fmla="*/ 2674568 h 2676273"/>
                <a:gd name="connsiteX120" fmla="*/ 1106847 w 2678023"/>
                <a:gd name="connsiteY120" fmla="*/ 2602331 h 2676273"/>
                <a:gd name="connsiteX121" fmla="*/ 1103751 w 2678023"/>
                <a:gd name="connsiteY121" fmla="*/ 2491396 h 2676273"/>
                <a:gd name="connsiteX122" fmla="*/ 1080532 w 2678023"/>
                <a:gd name="connsiteY122" fmla="*/ 2454245 h 2676273"/>
                <a:gd name="connsiteX123" fmla="*/ 1005199 w 2678023"/>
                <a:gd name="connsiteY123" fmla="*/ 2435154 h 2676273"/>
                <a:gd name="connsiteX124" fmla="*/ 969080 w 2678023"/>
                <a:gd name="connsiteY124" fmla="*/ 2454245 h 2676273"/>
                <a:gd name="connsiteX125" fmla="*/ 900456 w 2678023"/>
                <a:gd name="connsiteY125" fmla="*/ 2564149 h 2676273"/>
                <a:gd name="connsiteX126" fmla="*/ 836474 w 2678023"/>
                <a:gd name="connsiteY126" fmla="*/ 2587368 h 2676273"/>
                <a:gd name="connsiteX127" fmla="*/ 831830 w 2678023"/>
                <a:gd name="connsiteY127" fmla="*/ 2585820 h 2676273"/>
                <a:gd name="connsiteX128" fmla="*/ 785392 w 2678023"/>
                <a:gd name="connsiteY128" fmla="*/ 2504811 h 2676273"/>
                <a:gd name="connsiteX129" fmla="*/ 811707 w 2678023"/>
                <a:gd name="connsiteY129" fmla="*/ 2390780 h 2676273"/>
                <a:gd name="connsiteX130" fmla="*/ 794680 w 2678023"/>
                <a:gd name="connsiteY130" fmla="*/ 2344342 h 2676273"/>
                <a:gd name="connsiteX131" fmla="*/ 739470 w 2678023"/>
                <a:gd name="connsiteY131" fmla="*/ 2312352 h 2676273"/>
                <a:gd name="connsiteX132" fmla="*/ 689421 w 2678023"/>
                <a:gd name="connsiteY132" fmla="*/ 2321639 h 2676273"/>
                <a:gd name="connsiteX133" fmla="*/ 596029 w 2678023"/>
                <a:gd name="connsiteY133" fmla="*/ 2408839 h 2676273"/>
                <a:gd name="connsiteX134" fmla="*/ 530500 w 2678023"/>
                <a:gd name="connsiteY134" fmla="*/ 2415031 h 2676273"/>
                <a:gd name="connsiteX135" fmla="*/ 521212 w 2678023"/>
                <a:gd name="connsiteY135" fmla="*/ 2408839 h 2676273"/>
                <a:gd name="connsiteX136" fmla="*/ 500573 w 2678023"/>
                <a:gd name="connsiteY136" fmla="*/ 2322671 h 2676273"/>
                <a:gd name="connsiteX137" fmla="*/ 556298 w 2678023"/>
                <a:gd name="connsiteY137" fmla="*/ 2217928 h 2676273"/>
                <a:gd name="connsiteX138" fmla="*/ 552171 w 2678023"/>
                <a:gd name="connsiteY138" fmla="*/ 2168910 h 2676273"/>
                <a:gd name="connsiteX139" fmla="*/ 505733 w 2678023"/>
                <a:gd name="connsiteY139" fmla="*/ 2122988 h 2676273"/>
                <a:gd name="connsiteX140" fmla="*/ 457747 w 2678023"/>
                <a:gd name="connsiteY140" fmla="*/ 2119376 h 2676273"/>
                <a:gd name="connsiteX141" fmla="*/ 341652 w 2678023"/>
                <a:gd name="connsiteY141" fmla="*/ 2180778 h 2676273"/>
                <a:gd name="connsiteX142" fmla="*/ 278187 w 2678023"/>
                <a:gd name="connsiteY142" fmla="*/ 2168910 h 2676273"/>
                <a:gd name="connsiteX143" fmla="*/ 274059 w 2678023"/>
                <a:gd name="connsiteY143" fmla="*/ 2164266 h 2676273"/>
                <a:gd name="connsiteX144" fmla="*/ 276639 w 2678023"/>
                <a:gd name="connsiteY144" fmla="*/ 2069326 h 2676273"/>
                <a:gd name="connsiteX145" fmla="*/ 354551 w 2678023"/>
                <a:gd name="connsiteY145" fmla="*/ 1986254 h 2676273"/>
                <a:gd name="connsiteX146" fmla="*/ 363839 w 2678023"/>
                <a:gd name="connsiteY146" fmla="*/ 1940848 h 2676273"/>
                <a:gd name="connsiteX147" fmla="*/ 328237 w 2678023"/>
                <a:gd name="connsiteY147" fmla="*/ 1878931 h 2676273"/>
                <a:gd name="connsiteX148" fmla="*/ 283347 w 2678023"/>
                <a:gd name="connsiteY148" fmla="*/ 1866031 h 2676273"/>
                <a:gd name="connsiteX149" fmla="*/ 170864 w 2678023"/>
                <a:gd name="connsiteY149" fmla="*/ 1891830 h 2676273"/>
                <a:gd name="connsiteX150" fmla="*/ 155900 w 2678023"/>
                <a:gd name="connsiteY150" fmla="*/ 1895442 h 2676273"/>
                <a:gd name="connsiteX151" fmla="*/ 100175 w 2678023"/>
                <a:gd name="connsiteY151" fmla="*/ 1868095 h 2676273"/>
                <a:gd name="connsiteX152" fmla="*/ 87275 w 2678023"/>
                <a:gd name="connsiteY152" fmla="*/ 1838169 h 2676273"/>
                <a:gd name="connsiteX153" fmla="*/ 107915 w 2678023"/>
                <a:gd name="connsiteY153" fmla="*/ 1779863 h 2676273"/>
                <a:gd name="connsiteX154" fmla="*/ 213690 w 2678023"/>
                <a:gd name="connsiteY154" fmla="*/ 1713818 h 2676273"/>
                <a:gd name="connsiteX155" fmla="*/ 238972 w 2678023"/>
                <a:gd name="connsiteY155" fmla="*/ 1654481 h 2676273"/>
                <a:gd name="connsiteX156" fmla="*/ 222977 w 2678023"/>
                <a:gd name="connsiteY156" fmla="*/ 1600819 h 2676273"/>
                <a:gd name="connsiteX157" fmla="*/ 184279 w 2678023"/>
                <a:gd name="connsiteY157" fmla="*/ 1575020 h 2676273"/>
                <a:gd name="connsiteX158" fmla="*/ 59413 w 2678023"/>
                <a:gd name="connsiteY158" fmla="*/ 1571408 h 2676273"/>
                <a:gd name="connsiteX159" fmla="*/ 3687 w 2678023"/>
                <a:gd name="connsiteY159" fmla="*/ 1524454 h 2676273"/>
                <a:gd name="connsiteX160" fmla="*/ 1623 w 2678023"/>
                <a:gd name="connsiteY160" fmla="*/ 1513619 h 2676273"/>
                <a:gd name="connsiteX161" fmla="*/ 48577 w 2678023"/>
                <a:gd name="connsiteY161" fmla="*/ 1442414 h 2676273"/>
                <a:gd name="connsiteX162" fmla="*/ 160544 w 2678023"/>
                <a:gd name="connsiteY162" fmla="*/ 1408359 h 2676273"/>
                <a:gd name="connsiteX163" fmla="*/ 194083 w 2678023"/>
                <a:gd name="connsiteY163" fmla="*/ 1370693 h 2676273"/>
                <a:gd name="connsiteX164" fmla="*/ 192534 w 2678023"/>
                <a:gd name="connsiteY164" fmla="*/ 1298972 h 2676273"/>
                <a:gd name="connsiteX165" fmla="*/ 166220 w 2678023"/>
                <a:gd name="connsiteY165" fmla="*/ 1269561 h 2676273"/>
                <a:gd name="connsiteX166" fmla="*/ 47029 w 2678023"/>
                <a:gd name="connsiteY166" fmla="*/ 1232927 h 2676273"/>
                <a:gd name="connsiteX167" fmla="*/ 1623 w 2678023"/>
                <a:gd name="connsiteY167" fmla="*/ 1166882 h 2676273"/>
                <a:gd name="connsiteX168" fmla="*/ 6267 w 2678023"/>
                <a:gd name="connsiteY168" fmla="*/ 1139535 h 2676273"/>
                <a:gd name="connsiteX169" fmla="*/ 49093 w 2678023"/>
                <a:gd name="connsiteY169" fmla="*/ 1105481 h 2676273"/>
                <a:gd name="connsiteX170" fmla="*/ 164672 w 2678023"/>
                <a:gd name="connsiteY170" fmla="*/ 1101869 h 2676273"/>
                <a:gd name="connsiteX171" fmla="*/ 181699 w 2678023"/>
                <a:gd name="connsiteY171" fmla="*/ 1101353 h 2676273"/>
                <a:gd name="connsiteX172" fmla="*/ 227621 w 2678023"/>
                <a:gd name="connsiteY172" fmla="*/ 1065234 h 2676273"/>
                <a:gd name="connsiteX173" fmla="*/ 241036 w 2678023"/>
                <a:gd name="connsiteY173" fmla="*/ 1014153 h 2676273"/>
                <a:gd name="connsiteX174" fmla="*/ 219366 w 2678023"/>
                <a:gd name="connsiteY174" fmla="*/ 965651 h 2676273"/>
                <a:gd name="connsiteX175" fmla="*/ 113590 w 2678023"/>
                <a:gd name="connsiteY175" fmla="*/ 899605 h 2676273"/>
                <a:gd name="connsiteX176" fmla="*/ 89855 w 2678023"/>
                <a:gd name="connsiteY176" fmla="*/ 832012 h 2676273"/>
                <a:gd name="connsiteX177" fmla="*/ 104818 w 2678023"/>
                <a:gd name="connsiteY177" fmla="*/ 799505 h 2676273"/>
                <a:gd name="connsiteX178" fmla="*/ 151256 w 2678023"/>
                <a:gd name="connsiteY178" fmla="*/ 779898 h 2676273"/>
                <a:gd name="connsiteX179" fmla="*/ 283347 w 2678023"/>
                <a:gd name="connsiteY179" fmla="*/ 810341 h 2676273"/>
                <a:gd name="connsiteX180" fmla="*/ 331332 w 2678023"/>
                <a:gd name="connsiteY180" fmla="*/ 794345 h 2676273"/>
                <a:gd name="connsiteX181" fmla="*/ 363839 w 2678023"/>
                <a:gd name="connsiteY181" fmla="*/ 737588 h 2676273"/>
                <a:gd name="connsiteX182" fmla="*/ 354551 w 2678023"/>
                <a:gd name="connsiteY182" fmla="*/ 689086 h 2676273"/>
                <a:gd name="connsiteX183" fmla="*/ 266835 w 2678023"/>
                <a:gd name="connsiteY183" fmla="*/ 595694 h 2676273"/>
                <a:gd name="connsiteX184" fmla="*/ 261675 w 2678023"/>
                <a:gd name="connsiteY184" fmla="*/ 529133 h 2676273"/>
                <a:gd name="connsiteX185" fmla="*/ 270447 w 2678023"/>
                <a:gd name="connsiteY185" fmla="*/ 516233 h 2676273"/>
                <a:gd name="connsiteX186" fmla="*/ 349907 w 2678023"/>
                <a:gd name="connsiteY186" fmla="*/ 498690 h 2676273"/>
                <a:gd name="connsiteX187" fmla="*/ 457231 w 2678023"/>
                <a:gd name="connsiteY187" fmla="*/ 555964 h 2676273"/>
                <a:gd name="connsiteX188" fmla="*/ 507797 w 2678023"/>
                <a:gd name="connsiteY188" fmla="*/ 551320 h 2676273"/>
                <a:gd name="connsiteX189" fmla="*/ 551139 w 2678023"/>
                <a:gd name="connsiteY189" fmla="*/ 508494 h 2676273"/>
                <a:gd name="connsiteX190" fmla="*/ 556815 w 2678023"/>
                <a:gd name="connsiteY190" fmla="*/ 456896 h 2676273"/>
                <a:gd name="connsiteX191" fmla="*/ 494381 w 2678023"/>
                <a:gd name="connsiteY191" fmla="*/ 339769 h 2676273"/>
                <a:gd name="connsiteX192" fmla="*/ 505217 w 2678023"/>
                <a:gd name="connsiteY192" fmla="*/ 280432 h 2676273"/>
                <a:gd name="connsiteX193" fmla="*/ 537723 w 2678023"/>
                <a:gd name="connsiteY193" fmla="*/ 256181 h 2676273"/>
                <a:gd name="connsiteX194" fmla="*/ 590353 w 2678023"/>
                <a:gd name="connsiteY194" fmla="*/ 261857 h 2676273"/>
                <a:gd name="connsiteX195" fmla="*/ 679617 w 2678023"/>
                <a:gd name="connsiteY195" fmla="*/ 344929 h 2676273"/>
                <a:gd name="connsiteX196" fmla="*/ 754950 w 2678023"/>
                <a:gd name="connsiteY196" fmla="*/ 355765 h 2676273"/>
                <a:gd name="connsiteX197" fmla="*/ 797260 w 2678023"/>
                <a:gd name="connsiteY197" fmla="*/ 329450 h 2676273"/>
                <a:gd name="connsiteX198" fmla="*/ 811707 w 2678023"/>
                <a:gd name="connsiteY198" fmla="*/ 285076 h 2676273"/>
                <a:gd name="connsiteX199" fmla="*/ 781781 w 2678023"/>
                <a:gd name="connsiteY199" fmla="*/ 156081 h 2676273"/>
                <a:gd name="connsiteX200" fmla="*/ 807064 w 2678023"/>
                <a:gd name="connsiteY200" fmla="*/ 100872 h 2676273"/>
                <a:gd name="connsiteX201" fmla="*/ 841634 w 2678023"/>
                <a:gd name="connsiteY201" fmla="*/ 86424 h 2676273"/>
                <a:gd name="connsiteX202" fmla="*/ 896328 w 2678023"/>
                <a:gd name="connsiteY202" fmla="*/ 106031 h 2676273"/>
                <a:gd name="connsiteX203" fmla="*/ 965469 w 2678023"/>
                <a:gd name="connsiteY203" fmla="*/ 217483 h 2676273"/>
                <a:gd name="connsiteX204" fmla="*/ 1013455 w 2678023"/>
                <a:gd name="connsiteY204" fmla="*/ 240702 h 2676273"/>
                <a:gd name="connsiteX205" fmla="*/ 1077952 w 2678023"/>
                <a:gd name="connsiteY205" fmla="*/ 222642 h 2676273"/>
                <a:gd name="connsiteX206" fmla="*/ 1101687 w 2678023"/>
                <a:gd name="connsiteY206" fmla="*/ 188072 h 2676273"/>
                <a:gd name="connsiteX207" fmla="*/ 1106847 w 2678023"/>
                <a:gd name="connsiteY207" fmla="*/ 53918 h 2676273"/>
                <a:gd name="connsiteX208" fmla="*/ 1145029 w 2678023"/>
                <a:gd name="connsiteY208" fmla="*/ 4900 h 2676273"/>
                <a:gd name="connsiteX209" fmla="*/ 1158960 w 2678023"/>
                <a:gd name="connsiteY209" fmla="*/ 1804 h 2676273"/>
                <a:gd name="connsiteX210" fmla="*/ 1190637 w 2678023"/>
                <a:gd name="connsiteY210" fmla="*/ 143 h 2676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Lst>
              <a:rect l="l" t="t" r="r" b="b"/>
              <a:pathLst>
                <a:path w="2678023" h="2676273">
                  <a:moveTo>
                    <a:pt x="1338961" y="855269"/>
                  </a:moveTo>
                  <a:cubicBezTo>
                    <a:pt x="1073250" y="855269"/>
                    <a:pt x="857849" y="1070670"/>
                    <a:pt x="857849" y="1336381"/>
                  </a:cubicBezTo>
                  <a:cubicBezTo>
                    <a:pt x="857849" y="1602092"/>
                    <a:pt x="1073250" y="1817493"/>
                    <a:pt x="1338961" y="1817493"/>
                  </a:cubicBezTo>
                  <a:cubicBezTo>
                    <a:pt x="1604672" y="1817493"/>
                    <a:pt x="1820073" y="1602092"/>
                    <a:pt x="1820073" y="1336381"/>
                  </a:cubicBezTo>
                  <a:cubicBezTo>
                    <a:pt x="1820073" y="1070670"/>
                    <a:pt x="1604672" y="855269"/>
                    <a:pt x="1338961" y="855269"/>
                  </a:cubicBezTo>
                  <a:close/>
                  <a:moveTo>
                    <a:pt x="1338961" y="545806"/>
                  </a:moveTo>
                  <a:cubicBezTo>
                    <a:pt x="1775584" y="545806"/>
                    <a:pt x="2129536" y="899758"/>
                    <a:pt x="2129536" y="1336381"/>
                  </a:cubicBezTo>
                  <a:cubicBezTo>
                    <a:pt x="2129536" y="1773004"/>
                    <a:pt x="1775584" y="2126956"/>
                    <a:pt x="1338961" y="2126956"/>
                  </a:cubicBezTo>
                  <a:cubicBezTo>
                    <a:pt x="902338" y="2126956"/>
                    <a:pt x="548386" y="1773004"/>
                    <a:pt x="548386" y="1336381"/>
                  </a:cubicBezTo>
                  <a:cubicBezTo>
                    <a:pt x="548386" y="899758"/>
                    <a:pt x="902338" y="545806"/>
                    <a:pt x="1338961" y="545806"/>
                  </a:cubicBezTo>
                  <a:close/>
                  <a:moveTo>
                    <a:pt x="1340068" y="359376"/>
                  </a:moveTo>
                  <a:cubicBezTo>
                    <a:pt x="796228" y="358860"/>
                    <a:pt x="363839" y="794861"/>
                    <a:pt x="361775" y="1331995"/>
                  </a:cubicBezTo>
                  <a:cubicBezTo>
                    <a:pt x="359711" y="1882027"/>
                    <a:pt x="806032" y="2314416"/>
                    <a:pt x="1338521" y="2312868"/>
                  </a:cubicBezTo>
                  <a:cubicBezTo>
                    <a:pt x="1869461" y="2314932"/>
                    <a:pt x="2317329" y="1887702"/>
                    <a:pt x="2316814" y="1335606"/>
                  </a:cubicBezTo>
                  <a:cubicBezTo>
                    <a:pt x="2316298" y="792797"/>
                    <a:pt x="1880813" y="359892"/>
                    <a:pt x="1340068" y="359376"/>
                  </a:cubicBezTo>
                  <a:close/>
                  <a:moveTo>
                    <a:pt x="1190637" y="143"/>
                  </a:moveTo>
                  <a:cubicBezTo>
                    <a:pt x="1216299" y="1546"/>
                    <a:pt x="1225780" y="13543"/>
                    <a:pt x="1235841" y="48758"/>
                  </a:cubicBezTo>
                  <a:cubicBezTo>
                    <a:pt x="1246676" y="86940"/>
                    <a:pt x="1259576" y="124091"/>
                    <a:pt x="1269895" y="162273"/>
                  </a:cubicBezTo>
                  <a:cubicBezTo>
                    <a:pt x="1275055" y="180332"/>
                    <a:pt x="1285890" y="190136"/>
                    <a:pt x="1303434" y="192716"/>
                  </a:cubicBezTo>
                  <a:cubicBezTo>
                    <a:pt x="1327685" y="195812"/>
                    <a:pt x="1352452" y="195812"/>
                    <a:pt x="1376702" y="192716"/>
                  </a:cubicBezTo>
                  <a:cubicBezTo>
                    <a:pt x="1393730" y="190652"/>
                    <a:pt x="1404049" y="180332"/>
                    <a:pt x="1409209" y="163305"/>
                  </a:cubicBezTo>
                  <a:cubicBezTo>
                    <a:pt x="1421593" y="121511"/>
                    <a:pt x="1434492" y="79717"/>
                    <a:pt x="1447392" y="37922"/>
                  </a:cubicBezTo>
                  <a:cubicBezTo>
                    <a:pt x="1457195" y="6964"/>
                    <a:pt x="1466998" y="-260"/>
                    <a:pt x="1499505" y="256"/>
                  </a:cubicBezTo>
                  <a:cubicBezTo>
                    <a:pt x="1504149" y="256"/>
                    <a:pt x="1508793" y="256"/>
                    <a:pt x="1513436" y="772"/>
                  </a:cubicBezTo>
                  <a:cubicBezTo>
                    <a:pt x="1559358" y="5416"/>
                    <a:pt x="1572258" y="19347"/>
                    <a:pt x="1573290" y="65269"/>
                  </a:cubicBezTo>
                  <a:cubicBezTo>
                    <a:pt x="1574322" y="105515"/>
                    <a:pt x="1575870" y="145246"/>
                    <a:pt x="1576902" y="185492"/>
                  </a:cubicBezTo>
                  <a:cubicBezTo>
                    <a:pt x="1577418" y="201487"/>
                    <a:pt x="1583093" y="213871"/>
                    <a:pt x="1598057" y="220578"/>
                  </a:cubicBezTo>
                  <a:cubicBezTo>
                    <a:pt x="1622308" y="231414"/>
                    <a:pt x="1647590" y="238638"/>
                    <a:pt x="1674422" y="240702"/>
                  </a:cubicBezTo>
                  <a:cubicBezTo>
                    <a:pt x="1690933" y="241733"/>
                    <a:pt x="1702285" y="235026"/>
                    <a:pt x="1710540" y="221610"/>
                  </a:cubicBezTo>
                  <a:cubicBezTo>
                    <a:pt x="1733243" y="184976"/>
                    <a:pt x="1756462" y="148342"/>
                    <a:pt x="1779165" y="111707"/>
                  </a:cubicBezTo>
                  <a:cubicBezTo>
                    <a:pt x="1798772" y="80749"/>
                    <a:pt x="1810640" y="76621"/>
                    <a:pt x="1845726" y="88488"/>
                  </a:cubicBezTo>
                  <a:cubicBezTo>
                    <a:pt x="1849854" y="90036"/>
                    <a:pt x="1853466" y="91068"/>
                    <a:pt x="1857594" y="92616"/>
                  </a:cubicBezTo>
                  <a:cubicBezTo>
                    <a:pt x="1898356" y="110159"/>
                    <a:pt x="1905063" y="123059"/>
                    <a:pt x="1895260" y="166401"/>
                  </a:cubicBezTo>
                  <a:cubicBezTo>
                    <a:pt x="1886488" y="205099"/>
                    <a:pt x="1877717" y="243281"/>
                    <a:pt x="1868429" y="281980"/>
                  </a:cubicBezTo>
                  <a:cubicBezTo>
                    <a:pt x="1863269" y="303135"/>
                    <a:pt x="1868429" y="319646"/>
                    <a:pt x="1887004" y="332030"/>
                  </a:cubicBezTo>
                  <a:cubicBezTo>
                    <a:pt x="1906096" y="344929"/>
                    <a:pt x="1925187" y="356796"/>
                    <a:pt x="1946857" y="365052"/>
                  </a:cubicBezTo>
                  <a:cubicBezTo>
                    <a:pt x="1962337" y="370728"/>
                    <a:pt x="1974720" y="367116"/>
                    <a:pt x="1986588" y="355765"/>
                  </a:cubicBezTo>
                  <a:cubicBezTo>
                    <a:pt x="2018062" y="325838"/>
                    <a:pt x="2049537" y="296943"/>
                    <a:pt x="2081528" y="267532"/>
                  </a:cubicBezTo>
                  <a:cubicBezTo>
                    <a:pt x="2107843" y="242765"/>
                    <a:pt x="2122290" y="241733"/>
                    <a:pt x="2151701" y="261857"/>
                  </a:cubicBezTo>
                  <a:cubicBezTo>
                    <a:pt x="2153248" y="262889"/>
                    <a:pt x="2154281" y="263405"/>
                    <a:pt x="2155312" y="264437"/>
                  </a:cubicBezTo>
                  <a:cubicBezTo>
                    <a:pt x="2205363" y="300555"/>
                    <a:pt x="2198139" y="316034"/>
                    <a:pt x="2177500" y="353701"/>
                  </a:cubicBezTo>
                  <a:cubicBezTo>
                    <a:pt x="2158925" y="387755"/>
                    <a:pt x="2141381" y="422842"/>
                    <a:pt x="2122290" y="456896"/>
                  </a:cubicBezTo>
                  <a:cubicBezTo>
                    <a:pt x="2112487" y="474955"/>
                    <a:pt x="2114550" y="490435"/>
                    <a:pt x="2126934" y="505914"/>
                  </a:cubicBezTo>
                  <a:cubicBezTo>
                    <a:pt x="2140865" y="522941"/>
                    <a:pt x="2156345" y="538421"/>
                    <a:pt x="2173372" y="551836"/>
                  </a:cubicBezTo>
                  <a:cubicBezTo>
                    <a:pt x="2187819" y="563187"/>
                    <a:pt x="2202783" y="564735"/>
                    <a:pt x="2219810" y="555964"/>
                  </a:cubicBezTo>
                  <a:cubicBezTo>
                    <a:pt x="2258508" y="534809"/>
                    <a:pt x="2297722" y="514170"/>
                    <a:pt x="2336937" y="494046"/>
                  </a:cubicBezTo>
                  <a:cubicBezTo>
                    <a:pt x="2364799" y="479599"/>
                    <a:pt x="2380795" y="482695"/>
                    <a:pt x="2400917" y="507462"/>
                  </a:cubicBezTo>
                  <a:cubicBezTo>
                    <a:pt x="2408141" y="515717"/>
                    <a:pt x="2414849" y="524489"/>
                    <a:pt x="2420525" y="533777"/>
                  </a:cubicBezTo>
                  <a:cubicBezTo>
                    <a:pt x="2434972" y="556480"/>
                    <a:pt x="2433424" y="571443"/>
                    <a:pt x="2415365" y="591566"/>
                  </a:cubicBezTo>
                  <a:cubicBezTo>
                    <a:pt x="2384406" y="625105"/>
                    <a:pt x="2353448" y="659159"/>
                    <a:pt x="2321973" y="692182"/>
                  </a:cubicBezTo>
                  <a:cubicBezTo>
                    <a:pt x="2310106" y="704565"/>
                    <a:pt x="2307526" y="717981"/>
                    <a:pt x="2313718" y="733460"/>
                  </a:cubicBezTo>
                  <a:cubicBezTo>
                    <a:pt x="2323005" y="755647"/>
                    <a:pt x="2334357" y="776286"/>
                    <a:pt x="2349320" y="795377"/>
                  </a:cubicBezTo>
                  <a:cubicBezTo>
                    <a:pt x="2361187" y="810857"/>
                    <a:pt x="2375635" y="814984"/>
                    <a:pt x="2394726" y="810341"/>
                  </a:cubicBezTo>
                  <a:cubicBezTo>
                    <a:pt x="2438584" y="799505"/>
                    <a:pt x="2482958" y="789701"/>
                    <a:pt x="2526816" y="780414"/>
                  </a:cubicBezTo>
                  <a:cubicBezTo>
                    <a:pt x="2550035" y="775254"/>
                    <a:pt x="2563967" y="781962"/>
                    <a:pt x="2575834" y="803117"/>
                  </a:cubicBezTo>
                  <a:cubicBezTo>
                    <a:pt x="2582026" y="814468"/>
                    <a:pt x="2587186" y="826336"/>
                    <a:pt x="2591313" y="838719"/>
                  </a:cubicBezTo>
                  <a:cubicBezTo>
                    <a:pt x="2600085" y="867098"/>
                    <a:pt x="2595441" y="880514"/>
                    <a:pt x="2570158" y="896509"/>
                  </a:cubicBezTo>
                  <a:cubicBezTo>
                    <a:pt x="2534040" y="919213"/>
                    <a:pt x="2498437" y="942948"/>
                    <a:pt x="2461287" y="964103"/>
                  </a:cubicBezTo>
                  <a:cubicBezTo>
                    <a:pt x="2440132" y="976486"/>
                    <a:pt x="2434456" y="992998"/>
                    <a:pt x="2438068" y="1014669"/>
                  </a:cubicBezTo>
                  <a:cubicBezTo>
                    <a:pt x="2441164" y="1034792"/>
                    <a:pt x="2446840" y="1054399"/>
                    <a:pt x="2454063" y="1073490"/>
                  </a:cubicBezTo>
                  <a:cubicBezTo>
                    <a:pt x="2460771" y="1091033"/>
                    <a:pt x="2472638" y="1100321"/>
                    <a:pt x="2492762" y="1100837"/>
                  </a:cubicBezTo>
                  <a:cubicBezTo>
                    <a:pt x="2538168" y="1101353"/>
                    <a:pt x="2583058" y="1104449"/>
                    <a:pt x="2628464" y="1105997"/>
                  </a:cubicBezTo>
                  <a:cubicBezTo>
                    <a:pt x="2653230" y="1107029"/>
                    <a:pt x="2665614" y="1116832"/>
                    <a:pt x="2672322" y="1140567"/>
                  </a:cubicBezTo>
                  <a:cubicBezTo>
                    <a:pt x="2676449" y="1153983"/>
                    <a:pt x="2677998" y="1167914"/>
                    <a:pt x="2677998" y="1182361"/>
                  </a:cubicBezTo>
                  <a:cubicBezTo>
                    <a:pt x="2677998" y="1210224"/>
                    <a:pt x="2670258" y="1221576"/>
                    <a:pt x="2644459" y="1229831"/>
                  </a:cubicBezTo>
                  <a:cubicBezTo>
                    <a:pt x="2603697" y="1242731"/>
                    <a:pt x="2562934" y="1255114"/>
                    <a:pt x="2522172" y="1267498"/>
                  </a:cubicBezTo>
                  <a:cubicBezTo>
                    <a:pt x="2492762" y="1276269"/>
                    <a:pt x="2485022" y="1285557"/>
                    <a:pt x="2483990" y="1315999"/>
                  </a:cubicBezTo>
                  <a:cubicBezTo>
                    <a:pt x="2483474" y="1337154"/>
                    <a:pt x="2481926" y="1358825"/>
                    <a:pt x="2486570" y="1379981"/>
                  </a:cubicBezTo>
                  <a:cubicBezTo>
                    <a:pt x="2489666" y="1394428"/>
                    <a:pt x="2498437" y="1403200"/>
                    <a:pt x="2512885" y="1407843"/>
                  </a:cubicBezTo>
                  <a:cubicBezTo>
                    <a:pt x="2555711" y="1420743"/>
                    <a:pt x="2598537" y="1433642"/>
                    <a:pt x="2641363" y="1447058"/>
                  </a:cubicBezTo>
                  <a:cubicBezTo>
                    <a:pt x="2671290" y="1456345"/>
                    <a:pt x="2678514" y="1466665"/>
                    <a:pt x="2677998" y="1498139"/>
                  </a:cubicBezTo>
                  <a:cubicBezTo>
                    <a:pt x="2677998" y="1501235"/>
                    <a:pt x="2677998" y="1504331"/>
                    <a:pt x="2677998" y="1507427"/>
                  </a:cubicBezTo>
                  <a:cubicBezTo>
                    <a:pt x="2675934" y="1555929"/>
                    <a:pt x="2660454" y="1571408"/>
                    <a:pt x="2611952" y="1572956"/>
                  </a:cubicBezTo>
                  <a:cubicBezTo>
                    <a:pt x="2571190" y="1573988"/>
                    <a:pt x="2530944" y="1576052"/>
                    <a:pt x="2490182" y="1576568"/>
                  </a:cubicBezTo>
                  <a:cubicBezTo>
                    <a:pt x="2474702" y="1577084"/>
                    <a:pt x="2463867" y="1583792"/>
                    <a:pt x="2457675" y="1596691"/>
                  </a:cubicBezTo>
                  <a:cubicBezTo>
                    <a:pt x="2446324" y="1620942"/>
                    <a:pt x="2439100" y="1646225"/>
                    <a:pt x="2437036" y="1673056"/>
                  </a:cubicBezTo>
                  <a:cubicBezTo>
                    <a:pt x="2435488" y="1690083"/>
                    <a:pt x="2442712" y="1701435"/>
                    <a:pt x="2457159" y="1710206"/>
                  </a:cubicBezTo>
                  <a:cubicBezTo>
                    <a:pt x="2493278" y="1732393"/>
                    <a:pt x="2528880" y="1754580"/>
                    <a:pt x="2564483" y="1777283"/>
                  </a:cubicBezTo>
                  <a:cubicBezTo>
                    <a:pt x="2596989" y="1797406"/>
                    <a:pt x="2601117" y="1809790"/>
                    <a:pt x="2588733" y="1845908"/>
                  </a:cubicBezTo>
                  <a:cubicBezTo>
                    <a:pt x="2584606" y="1858292"/>
                    <a:pt x="2578930" y="1870159"/>
                    <a:pt x="2571706" y="1880995"/>
                  </a:cubicBezTo>
                  <a:cubicBezTo>
                    <a:pt x="2564998" y="1890798"/>
                    <a:pt x="2554163" y="1897506"/>
                    <a:pt x="2538684" y="1897506"/>
                  </a:cubicBezTo>
                  <a:cubicBezTo>
                    <a:pt x="2511337" y="1891314"/>
                    <a:pt x="2483990" y="1885122"/>
                    <a:pt x="2456643" y="1879447"/>
                  </a:cubicBezTo>
                  <a:cubicBezTo>
                    <a:pt x="2434456" y="1874287"/>
                    <a:pt x="2411753" y="1869643"/>
                    <a:pt x="2389566" y="1863967"/>
                  </a:cubicBezTo>
                  <a:cubicBezTo>
                    <a:pt x="2375119" y="1860355"/>
                    <a:pt x="2363767" y="1864483"/>
                    <a:pt x="2354479" y="1874803"/>
                  </a:cubicBezTo>
                  <a:cubicBezTo>
                    <a:pt x="2335389" y="1896990"/>
                    <a:pt x="2320425" y="1922273"/>
                    <a:pt x="2312170" y="1950652"/>
                  </a:cubicBezTo>
                  <a:cubicBezTo>
                    <a:pt x="2308042" y="1964067"/>
                    <a:pt x="2314234" y="1973870"/>
                    <a:pt x="2322489" y="1983158"/>
                  </a:cubicBezTo>
                  <a:cubicBezTo>
                    <a:pt x="2352416" y="2015665"/>
                    <a:pt x="2382858" y="2048171"/>
                    <a:pt x="2412785" y="2080162"/>
                  </a:cubicBezTo>
                  <a:cubicBezTo>
                    <a:pt x="2435488" y="2104413"/>
                    <a:pt x="2436520" y="2118860"/>
                    <a:pt x="2418461" y="2146723"/>
                  </a:cubicBezTo>
                  <a:cubicBezTo>
                    <a:pt x="2417429" y="2148271"/>
                    <a:pt x="2416397" y="2150335"/>
                    <a:pt x="2414849" y="2151883"/>
                  </a:cubicBezTo>
                  <a:cubicBezTo>
                    <a:pt x="2380795" y="2197805"/>
                    <a:pt x="2365831" y="2198321"/>
                    <a:pt x="2324037" y="2174586"/>
                  </a:cubicBezTo>
                  <a:cubicBezTo>
                    <a:pt x="2289982" y="2154979"/>
                    <a:pt x="2253864" y="2137435"/>
                    <a:pt x="2219294" y="2118860"/>
                  </a:cubicBezTo>
                  <a:cubicBezTo>
                    <a:pt x="2204846" y="2111121"/>
                    <a:pt x="2191431" y="2111121"/>
                    <a:pt x="2178531" y="2120408"/>
                  </a:cubicBezTo>
                  <a:cubicBezTo>
                    <a:pt x="2157892" y="2134856"/>
                    <a:pt x="2140349" y="2152399"/>
                    <a:pt x="2125386" y="2172522"/>
                  </a:cubicBezTo>
                  <a:cubicBezTo>
                    <a:pt x="2114550" y="2186969"/>
                    <a:pt x="2114034" y="2201417"/>
                    <a:pt x="2122806" y="2217412"/>
                  </a:cubicBezTo>
                  <a:cubicBezTo>
                    <a:pt x="2143961" y="2256110"/>
                    <a:pt x="2164600" y="2295324"/>
                    <a:pt x="2184723" y="2334539"/>
                  </a:cubicBezTo>
                  <a:cubicBezTo>
                    <a:pt x="2198655" y="2361886"/>
                    <a:pt x="2196591" y="2374269"/>
                    <a:pt x="2174404" y="2395424"/>
                  </a:cubicBezTo>
                  <a:cubicBezTo>
                    <a:pt x="2170792" y="2398520"/>
                    <a:pt x="2167696" y="2402132"/>
                    <a:pt x="2164084" y="2404712"/>
                  </a:cubicBezTo>
                  <a:cubicBezTo>
                    <a:pt x="2131062" y="2428963"/>
                    <a:pt x="2114034" y="2440830"/>
                    <a:pt x="2075336" y="2401616"/>
                  </a:cubicBezTo>
                  <a:cubicBezTo>
                    <a:pt x="2047473" y="2373237"/>
                    <a:pt x="2017547" y="2347954"/>
                    <a:pt x="1988652" y="2320607"/>
                  </a:cubicBezTo>
                  <a:cubicBezTo>
                    <a:pt x="1975236" y="2307708"/>
                    <a:pt x="1960789" y="2305128"/>
                    <a:pt x="1944277" y="2311836"/>
                  </a:cubicBezTo>
                  <a:cubicBezTo>
                    <a:pt x="1922607" y="2320607"/>
                    <a:pt x="1901968" y="2331959"/>
                    <a:pt x="1883392" y="2346406"/>
                  </a:cubicBezTo>
                  <a:cubicBezTo>
                    <a:pt x="1867913" y="2358274"/>
                    <a:pt x="1863785" y="2373237"/>
                    <a:pt x="1868429" y="2391812"/>
                  </a:cubicBezTo>
                  <a:cubicBezTo>
                    <a:pt x="1879264" y="2436702"/>
                    <a:pt x="1889584" y="2482108"/>
                    <a:pt x="1899388" y="2526998"/>
                  </a:cubicBezTo>
                  <a:cubicBezTo>
                    <a:pt x="1903516" y="2546605"/>
                    <a:pt x="1896808" y="2561569"/>
                    <a:pt x="1879264" y="2571888"/>
                  </a:cubicBezTo>
                  <a:cubicBezTo>
                    <a:pt x="1867397" y="2579112"/>
                    <a:pt x="1854498" y="2584788"/>
                    <a:pt x="1841082" y="2588916"/>
                  </a:cubicBezTo>
                  <a:cubicBezTo>
                    <a:pt x="1813736" y="2597687"/>
                    <a:pt x="1798256" y="2592527"/>
                    <a:pt x="1782777" y="2568277"/>
                  </a:cubicBezTo>
                  <a:cubicBezTo>
                    <a:pt x="1760074" y="2532158"/>
                    <a:pt x="1736855" y="2496556"/>
                    <a:pt x="1715184" y="2459405"/>
                  </a:cubicBezTo>
                  <a:cubicBezTo>
                    <a:pt x="1703316" y="2439282"/>
                    <a:pt x="1687837" y="2431543"/>
                    <a:pt x="1664618" y="2435670"/>
                  </a:cubicBezTo>
                  <a:cubicBezTo>
                    <a:pt x="1646043" y="2439282"/>
                    <a:pt x="1627984" y="2443926"/>
                    <a:pt x="1610440" y="2450118"/>
                  </a:cubicBezTo>
                  <a:cubicBezTo>
                    <a:pt x="1586190" y="2458889"/>
                    <a:pt x="1578450" y="2469209"/>
                    <a:pt x="1577418" y="2495008"/>
                  </a:cubicBezTo>
                  <a:cubicBezTo>
                    <a:pt x="1575870" y="2535770"/>
                    <a:pt x="1574838" y="2576016"/>
                    <a:pt x="1573806" y="2616778"/>
                  </a:cubicBezTo>
                  <a:cubicBezTo>
                    <a:pt x="1572774" y="2653929"/>
                    <a:pt x="1563487" y="2665796"/>
                    <a:pt x="1526852" y="2672504"/>
                  </a:cubicBezTo>
                  <a:cubicBezTo>
                    <a:pt x="1517049" y="2674568"/>
                    <a:pt x="1507245" y="2675600"/>
                    <a:pt x="1497441" y="2676116"/>
                  </a:cubicBezTo>
                  <a:cubicBezTo>
                    <a:pt x="1473191" y="2677664"/>
                    <a:pt x="1457711" y="2667860"/>
                    <a:pt x="1449972" y="2644125"/>
                  </a:cubicBezTo>
                  <a:cubicBezTo>
                    <a:pt x="1436040" y="2600783"/>
                    <a:pt x="1422624" y="2557957"/>
                    <a:pt x="1410241" y="2514615"/>
                  </a:cubicBezTo>
                  <a:cubicBezTo>
                    <a:pt x="1404565" y="2495008"/>
                    <a:pt x="1392698" y="2485720"/>
                    <a:pt x="1373091" y="2482624"/>
                  </a:cubicBezTo>
                  <a:cubicBezTo>
                    <a:pt x="1350388" y="2479528"/>
                    <a:pt x="1327685" y="2479528"/>
                    <a:pt x="1304982" y="2483140"/>
                  </a:cubicBezTo>
                  <a:cubicBezTo>
                    <a:pt x="1287955" y="2485720"/>
                    <a:pt x="1277119" y="2494492"/>
                    <a:pt x="1271959" y="2511519"/>
                  </a:cubicBezTo>
                  <a:cubicBezTo>
                    <a:pt x="1260092" y="2552281"/>
                    <a:pt x="1247192" y="2593043"/>
                    <a:pt x="1234293" y="2633806"/>
                  </a:cubicBezTo>
                  <a:cubicBezTo>
                    <a:pt x="1222941" y="2670440"/>
                    <a:pt x="1208494" y="2679728"/>
                    <a:pt x="1170828" y="2674568"/>
                  </a:cubicBezTo>
                  <a:cubicBezTo>
                    <a:pt x="1114070" y="2666828"/>
                    <a:pt x="1107362" y="2659088"/>
                    <a:pt x="1106847" y="2602331"/>
                  </a:cubicBezTo>
                  <a:cubicBezTo>
                    <a:pt x="1106331" y="2565181"/>
                    <a:pt x="1104783" y="2528546"/>
                    <a:pt x="1103751" y="2491396"/>
                  </a:cubicBezTo>
                  <a:cubicBezTo>
                    <a:pt x="1103234" y="2474369"/>
                    <a:pt x="1096527" y="2460953"/>
                    <a:pt x="1080532" y="2454245"/>
                  </a:cubicBezTo>
                  <a:cubicBezTo>
                    <a:pt x="1056281" y="2443926"/>
                    <a:pt x="1031514" y="2436702"/>
                    <a:pt x="1005199" y="2435154"/>
                  </a:cubicBezTo>
                  <a:cubicBezTo>
                    <a:pt x="989203" y="2434122"/>
                    <a:pt x="977852" y="2440314"/>
                    <a:pt x="969080" y="2454245"/>
                  </a:cubicBezTo>
                  <a:cubicBezTo>
                    <a:pt x="946894" y="2491396"/>
                    <a:pt x="923159" y="2527514"/>
                    <a:pt x="900456" y="2564149"/>
                  </a:cubicBezTo>
                  <a:cubicBezTo>
                    <a:pt x="882396" y="2593043"/>
                    <a:pt x="868465" y="2598203"/>
                    <a:pt x="836474" y="2587368"/>
                  </a:cubicBezTo>
                  <a:cubicBezTo>
                    <a:pt x="834926" y="2586852"/>
                    <a:pt x="833379" y="2586336"/>
                    <a:pt x="831830" y="2585820"/>
                  </a:cubicBezTo>
                  <a:cubicBezTo>
                    <a:pt x="782297" y="2565697"/>
                    <a:pt x="772493" y="2554345"/>
                    <a:pt x="785392" y="2504811"/>
                  </a:cubicBezTo>
                  <a:cubicBezTo>
                    <a:pt x="795196" y="2467145"/>
                    <a:pt x="802420" y="2428963"/>
                    <a:pt x="811707" y="2390780"/>
                  </a:cubicBezTo>
                  <a:cubicBezTo>
                    <a:pt x="816351" y="2371173"/>
                    <a:pt x="811191" y="2356210"/>
                    <a:pt x="794680" y="2344342"/>
                  </a:cubicBezTo>
                  <a:cubicBezTo>
                    <a:pt x="777137" y="2331959"/>
                    <a:pt x="759078" y="2321123"/>
                    <a:pt x="739470" y="2312352"/>
                  </a:cubicBezTo>
                  <a:cubicBezTo>
                    <a:pt x="720895" y="2304096"/>
                    <a:pt x="704900" y="2307192"/>
                    <a:pt x="689421" y="2321639"/>
                  </a:cubicBezTo>
                  <a:cubicBezTo>
                    <a:pt x="658462" y="2351050"/>
                    <a:pt x="626988" y="2379945"/>
                    <a:pt x="596029" y="2408839"/>
                  </a:cubicBezTo>
                  <a:cubicBezTo>
                    <a:pt x="572810" y="2431027"/>
                    <a:pt x="557847" y="2432058"/>
                    <a:pt x="530500" y="2415031"/>
                  </a:cubicBezTo>
                  <a:cubicBezTo>
                    <a:pt x="527404" y="2412967"/>
                    <a:pt x="524308" y="2410903"/>
                    <a:pt x="521212" y="2408839"/>
                  </a:cubicBezTo>
                  <a:cubicBezTo>
                    <a:pt x="481482" y="2380461"/>
                    <a:pt x="477870" y="2365497"/>
                    <a:pt x="500573" y="2322671"/>
                  </a:cubicBezTo>
                  <a:cubicBezTo>
                    <a:pt x="519148" y="2287585"/>
                    <a:pt x="537207" y="2252498"/>
                    <a:pt x="556298" y="2217928"/>
                  </a:cubicBezTo>
                  <a:cubicBezTo>
                    <a:pt x="566102" y="2199869"/>
                    <a:pt x="564555" y="2184389"/>
                    <a:pt x="552171" y="2168910"/>
                  </a:cubicBezTo>
                  <a:cubicBezTo>
                    <a:pt x="538756" y="2151883"/>
                    <a:pt x="523276" y="2136403"/>
                    <a:pt x="505733" y="2122988"/>
                  </a:cubicBezTo>
                  <a:cubicBezTo>
                    <a:pt x="490254" y="2111121"/>
                    <a:pt x="474774" y="2110089"/>
                    <a:pt x="457747" y="2119376"/>
                  </a:cubicBezTo>
                  <a:cubicBezTo>
                    <a:pt x="419564" y="2140015"/>
                    <a:pt x="380866" y="2160654"/>
                    <a:pt x="341652" y="2180778"/>
                  </a:cubicBezTo>
                  <a:cubicBezTo>
                    <a:pt x="314305" y="2195225"/>
                    <a:pt x="298310" y="2191613"/>
                    <a:pt x="278187" y="2168910"/>
                  </a:cubicBezTo>
                  <a:cubicBezTo>
                    <a:pt x="276639" y="2167362"/>
                    <a:pt x="275607" y="2165814"/>
                    <a:pt x="274059" y="2164266"/>
                  </a:cubicBezTo>
                  <a:cubicBezTo>
                    <a:pt x="238456" y="2122988"/>
                    <a:pt x="238972" y="2108541"/>
                    <a:pt x="276639" y="2069326"/>
                  </a:cubicBezTo>
                  <a:cubicBezTo>
                    <a:pt x="302954" y="2041464"/>
                    <a:pt x="327721" y="2013085"/>
                    <a:pt x="354551" y="1986254"/>
                  </a:cubicBezTo>
                  <a:cubicBezTo>
                    <a:pt x="367967" y="1972323"/>
                    <a:pt x="370547" y="1957875"/>
                    <a:pt x="363839" y="1940848"/>
                  </a:cubicBezTo>
                  <a:cubicBezTo>
                    <a:pt x="355067" y="1918661"/>
                    <a:pt x="342684" y="1898022"/>
                    <a:pt x="328237" y="1878931"/>
                  </a:cubicBezTo>
                  <a:cubicBezTo>
                    <a:pt x="316369" y="1863451"/>
                    <a:pt x="300374" y="1861903"/>
                    <a:pt x="283347" y="1866031"/>
                  </a:cubicBezTo>
                  <a:cubicBezTo>
                    <a:pt x="245680" y="1874803"/>
                    <a:pt x="208530" y="1883574"/>
                    <a:pt x="170864" y="1891830"/>
                  </a:cubicBezTo>
                  <a:cubicBezTo>
                    <a:pt x="165704" y="1892862"/>
                    <a:pt x="160544" y="1894410"/>
                    <a:pt x="155900" y="1895442"/>
                  </a:cubicBezTo>
                  <a:cubicBezTo>
                    <a:pt x="127521" y="1900602"/>
                    <a:pt x="113074" y="1893894"/>
                    <a:pt x="100175" y="1868095"/>
                  </a:cubicBezTo>
                  <a:cubicBezTo>
                    <a:pt x="95531" y="1858292"/>
                    <a:pt x="90887" y="1848488"/>
                    <a:pt x="87275" y="1838169"/>
                  </a:cubicBezTo>
                  <a:cubicBezTo>
                    <a:pt x="77988" y="1810822"/>
                    <a:pt x="83147" y="1795342"/>
                    <a:pt x="107915" y="1779863"/>
                  </a:cubicBezTo>
                  <a:cubicBezTo>
                    <a:pt x="143001" y="1757676"/>
                    <a:pt x="178603" y="1735489"/>
                    <a:pt x="213690" y="1713818"/>
                  </a:cubicBezTo>
                  <a:cubicBezTo>
                    <a:pt x="241552" y="1696275"/>
                    <a:pt x="245680" y="1686471"/>
                    <a:pt x="238972" y="1654481"/>
                  </a:cubicBezTo>
                  <a:cubicBezTo>
                    <a:pt x="234845" y="1636421"/>
                    <a:pt x="230201" y="1617846"/>
                    <a:pt x="222977" y="1600819"/>
                  </a:cubicBezTo>
                  <a:cubicBezTo>
                    <a:pt x="215753" y="1583792"/>
                    <a:pt x="203370" y="1575536"/>
                    <a:pt x="184279" y="1575020"/>
                  </a:cubicBezTo>
                  <a:cubicBezTo>
                    <a:pt x="142485" y="1574504"/>
                    <a:pt x="101207" y="1572956"/>
                    <a:pt x="59413" y="1571408"/>
                  </a:cubicBezTo>
                  <a:cubicBezTo>
                    <a:pt x="21746" y="1570376"/>
                    <a:pt x="10395" y="1560573"/>
                    <a:pt x="3687" y="1524454"/>
                  </a:cubicBezTo>
                  <a:cubicBezTo>
                    <a:pt x="3171" y="1520842"/>
                    <a:pt x="2139" y="1517231"/>
                    <a:pt x="1623" y="1513619"/>
                  </a:cubicBezTo>
                  <a:cubicBezTo>
                    <a:pt x="-4053" y="1467697"/>
                    <a:pt x="3687" y="1455829"/>
                    <a:pt x="48577" y="1442414"/>
                  </a:cubicBezTo>
                  <a:cubicBezTo>
                    <a:pt x="85727" y="1431062"/>
                    <a:pt x="122877" y="1418679"/>
                    <a:pt x="160544" y="1408359"/>
                  </a:cubicBezTo>
                  <a:cubicBezTo>
                    <a:pt x="181183" y="1402684"/>
                    <a:pt x="192018" y="1390816"/>
                    <a:pt x="194083" y="1370693"/>
                  </a:cubicBezTo>
                  <a:cubicBezTo>
                    <a:pt x="196147" y="1346958"/>
                    <a:pt x="197178" y="1322707"/>
                    <a:pt x="192534" y="1298972"/>
                  </a:cubicBezTo>
                  <a:cubicBezTo>
                    <a:pt x="189954" y="1283493"/>
                    <a:pt x="181183" y="1274205"/>
                    <a:pt x="166220" y="1269561"/>
                  </a:cubicBezTo>
                  <a:cubicBezTo>
                    <a:pt x="126490" y="1257694"/>
                    <a:pt x="86759" y="1245311"/>
                    <a:pt x="47029" y="1232927"/>
                  </a:cubicBezTo>
                  <a:cubicBezTo>
                    <a:pt x="3687" y="1219512"/>
                    <a:pt x="-957" y="1212288"/>
                    <a:pt x="1623" y="1166882"/>
                  </a:cubicBezTo>
                  <a:cubicBezTo>
                    <a:pt x="2139" y="1157594"/>
                    <a:pt x="4203" y="1148307"/>
                    <a:pt x="6267" y="1139535"/>
                  </a:cubicBezTo>
                  <a:cubicBezTo>
                    <a:pt x="12459" y="1116832"/>
                    <a:pt x="25358" y="1106513"/>
                    <a:pt x="49093" y="1105481"/>
                  </a:cubicBezTo>
                  <a:cubicBezTo>
                    <a:pt x="87791" y="1103933"/>
                    <a:pt x="125974" y="1102901"/>
                    <a:pt x="164672" y="1101869"/>
                  </a:cubicBezTo>
                  <a:cubicBezTo>
                    <a:pt x="170348" y="1101869"/>
                    <a:pt x="176023" y="1101353"/>
                    <a:pt x="181699" y="1101353"/>
                  </a:cubicBezTo>
                  <a:cubicBezTo>
                    <a:pt x="207498" y="1102385"/>
                    <a:pt x="220913" y="1087937"/>
                    <a:pt x="227621" y="1065234"/>
                  </a:cubicBezTo>
                  <a:cubicBezTo>
                    <a:pt x="232781" y="1048207"/>
                    <a:pt x="237425" y="1031180"/>
                    <a:pt x="241036" y="1014153"/>
                  </a:cubicBezTo>
                  <a:cubicBezTo>
                    <a:pt x="245680" y="990418"/>
                    <a:pt x="240005" y="979066"/>
                    <a:pt x="219366" y="965651"/>
                  </a:cubicBezTo>
                  <a:cubicBezTo>
                    <a:pt x="184279" y="943464"/>
                    <a:pt x="148676" y="921277"/>
                    <a:pt x="113590" y="899605"/>
                  </a:cubicBezTo>
                  <a:cubicBezTo>
                    <a:pt x="82116" y="879997"/>
                    <a:pt x="77472" y="867614"/>
                    <a:pt x="89855" y="832012"/>
                  </a:cubicBezTo>
                  <a:cubicBezTo>
                    <a:pt x="93467" y="820660"/>
                    <a:pt x="98111" y="809309"/>
                    <a:pt x="104818" y="799505"/>
                  </a:cubicBezTo>
                  <a:cubicBezTo>
                    <a:pt x="115654" y="782994"/>
                    <a:pt x="130617" y="774738"/>
                    <a:pt x="151256" y="779898"/>
                  </a:cubicBezTo>
                  <a:cubicBezTo>
                    <a:pt x="195114" y="790217"/>
                    <a:pt x="239489" y="799505"/>
                    <a:pt x="283347" y="810341"/>
                  </a:cubicBezTo>
                  <a:cubicBezTo>
                    <a:pt x="303469" y="815500"/>
                    <a:pt x="318949" y="810857"/>
                    <a:pt x="331332" y="794345"/>
                  </a:cubicBezTo>
                  <a:cubicBezTo>
                    <a:pt x="344232" y="776802"/>
                    <a:pt x="355584" y="757711"/>
                    <a:pt x="363839" y="737588"/>
                  </a:cubicBezTo>
                  <a:cubicBezTo>
                    <a:pt x="371063" y="719529"/>
                    <a:pt x="368999" y="704049"/>
                    <a:pt x="354551" y="689086"/>
                  </a:cubicBezTo>
                  <a:cubicBezTo>
                    <a:pt x="324625" y="658643"/>
                    <a:pt x="296246" y="627169"/>
                    <a:pt x="266835" y="595694"/>
                  </a:cubicBezTo>
                  <a:cubicBezTo>
                    <a:pt x="244132" y="570927"/>
                    <a:pt x="243100" y="556996"/>
                    <a:pt x="261675" y="529133"/>
                  </a:cubicBezTo>
                  <a:cubicBezTo>
                    <a:pt x="264771" y="525005"/>
                    <a:pt x="267351" y="520361"/>
                    <a:pt x="270447" y="516233"/>
                  </a:cubicBezTo>
                  <a:cubicBezTo>
                    <a:pt x="296762" y="481663"/>
                    <a:pt x="311209" y="478567"/>
                    <a:pt x="349907" y="498690"/>
                  </a:cubicBezTo>
                  <a:cubicBezTo>
                    <a:pt x="386026" y="517781"/>
                    <a:pt x="422144" y="536357"/>
                    <a:pt x="457231" y="555964"/>
                  </a:cubicBezTo>
                  <a:cubicBezTo>
                    <a:pt x="475806" y="566283"/>
                    <a:pt x="492318" y="564219"/>
                    <a:pt x="507797" y="551320"/>
                  </a:cubicBezTo>
                  <a:cubicBezTo>
                    <a:pt x="523276" y="538421"/>
                    <a:pt x="537723" y="523973"/>
                    <a:pt x="551139" y="508494"/>
                  </a:cubicBezTo>
                  <a:cubicBezTo>
                    <a:pt x="564555" y="492499"/>
                    <a:pt x="567650" y="476503"/>
                    <a:pt x="556815" y="456896"/>
                  </a:cubicBezTo>
                  <a:cubicBezTo>
                    <a:pt x="535143" y="418198"/>
                    <a:pt x="515020" y="378983"/>
                    <a:pt x="494381" y="339769"/>
                  </a:cubicBezTo>
                  <a:cubicBezTo>
                    <a:pt x="480966" y="313970"/>
                    <a:pt x="484062" y="300039"/>
                    <a:pt x="505217" y="280432"/>
                  </a:cubicBezTo>
                  <a:cubicBezTo>
                    <a:pt x="515020" y="271144"/>
                    <a:pt x="525856" y="263405"/>
                    <a:pt x="537723" y="256181"/>
                  </a:cubicBezTo>
                  <a:cubicBezTo>
                    <a:pt x="558362" y="244313"/>
                    <a:pt x="572810" y="245861"/>
                    <a:pt x="590353" y="261857"/>
                  </a:cubicBezTo>
                  <a:cubicBezTo>
                    <a:pt x="620280" y="289203"/>
                    <a:pt x="650207" y="317066"/>
                    <a:pt x="679617" y="344929"/>
                  </a:cubicBezTo>
                  <a:cubicBezTo>
                    <a:pt x="710576" y="374340"/>
                    <a:pt x="717284" y="375372"/>
                    <a:pt x="754950" y="355765"/>
                  </a:cubicBezTo>
                  <a:cubicBezTo>
                    <a:pt x="769913" y="348025"/>
                    <a:pt x="783845" y="339769"/>
                    <a:pt x="797260" y="329450"/>
                  </a:cubicBezTo>
                  <a:cubicBezTo>
                    <a:pt x="811707" y="317582"/>
                    <a:pt x="816351" y="303651"/>
                    <a:pt x="811707" y="285076"/>
                  </a:cubicBezTo>
                  <a:cubicBezTo>
                    <a:pt x="800872" y="242249"/>
                    <a:pt x="791585" y="198907"/>
                    <a:pt x="781781" y="156081"/>
                  </a:cubicBezTo>
                  <a:cubicBezTo>
                    <a:pt x="775589" y="128218"/>
                    <a:pt x="782297" y="114287"/>
                    <a:pt x="807064" y="100872"/>
                  </a:cubicBezTo>
                  <a:cubicBezTo>
                    <a:pt x="818415" y="95196"/>
                    <a:pt x="829766" y="90552"/>
                    <a:pt x="841634" y="86424"/>
                  </a:cubicBezTo>
                  <a:cubicBezTo>
                    <a:pt x="866917" y="78685"/>
                    <a:pt x="881364" y="83328"/>
                    <a:pt x="896328" y="106031"/>
                  </a:cubicBezTo>
                  <a:cubicBezTo>
                    <a:pt x="920062" y="142666"/>
                    <a:pt x="943798" y="179300"/>
                    <a:pt x="965469" y="217483"/>
                  </a:cubicBezTo>
                  <a:cubicBezTo>
                    <a:pt x="976820" y="237090"/>
                    <a:pt x="992299" y="243797"/>
                    <a:pt x="1013455" y="240702"/>
                  </a:cubicBezTo>
                  <a:cubicBezTo>
                    <a:pt x="1035641" y="237090"/>
                    <a:pt x="1057313" y="231414"/>
                    <a:pt x="1077952" y="222642"/>
                  </a:cubicBezTo>
                  <a:cubicBezTo>
                    <a:pt x="1092915" y="215935"/>
                    <a:pt x="1101171" y="205615"/>
                    <a:pt x="1101687" y="188072"/>
                  </a:cubicBezTo>
                  <a:cubicBezTo>
                    <a:pt x="1102719" y="143182"/>
                    <a:pt x="1105298" y="98808"/>
                    <a:pt x="1106847" y="53918"/>
                  </a:cubicBezTo>
                  <a:cubicBezTo>
                    <a:pt x="1107878" y="25023"/>
                    <a:pt x="1117166" y="12640"/>
                    <a:pt x="1145029" y="4900"/>
                  </a:cubicBezTo>
                  <a:cubicBezTo>
                    <a:pt x="1149672" y="3868"/>
                    <a:pt x="1154316" y="2320"/>
                    <a:pt x="1158960" y="1804"/>
                  </a:cubicBezTo>
                  <a:cubicBezTo>
                    <a:pt x="1171731" y="385"/>
                    <a:pt x="1182083" y="-325"/>
                    <a:pt x="1190637" y="143"/>
                  </a:cubicBezTo>
                  <a:close/>
                </a:path>
              </a:pathLst>
            </a:custGeom>
            <a:solidFill>
              <a:schemeClr val="bg1"/>
            </a:solidFill>
            <a:ln w="5155" cap="flat">
              <a:noFill/>
              <a:prstDash val="solid"/>
              <a:miter/>
            </a:ln>
          </p:spPr>
          <p:txBody>
            <a:bodyPr wrap="square" rtlCol="0" anchor="ctr">
              <a:noAutofit/>
            </a:bodyPr>
            <a:lstStyle/>
            <a:p>
              <a:endParaRPr lang="en-US" sz="1116"/>
            </a:p>
          </p:txBody>
        </p:sp>
      </p:grpSp>
      <p:grpSp>
        <p:nvGrpSpPr>
          <p:cNvPr id="26" name="Group 25">
            <a:extLst>
              <a:ext uri="{FF2B5EF4-FFF2-40B4-BE49-F238E27FC236}">
                <a16:creationId xmlns:a16="http://schemas.microsoft.com/office/drawing/2014/main" id="{25239BA2-0240-4C37-9630-F8C77282887D}"/>
              </a:ext>
            </a:extLst>
          </p:cNvPr>
          <p:cNvGrpSpPr/>
          <p:nvPr/>
        </p:nvGrpSpPr>
        <p:grpSpPr>
          <a:xfrm>
            <a:off x="2550678" y="2866604"/>
            <a:ext cx="804933" cy="804933"/>
            <a:chOff x="1089413" y="2131797"/>
            <a:chExt cx="2968238" cy="2968238"/>
          </a:xfrm>
        </p:grpSpPr>
        <p:sp>
          <p:nvSpPr>
            <p:cNvPr id="27" name="Freeform: Shape 26">
              <a:extLst>
                <a:ext uri="{FF2B5EF4-FFF2-40B4-BE49-F238E27FC236}">
                  <a16:creationId xmlns:a16="http://schemas.microsoft.com/office/drawing/2014/main" id="{13641BD7-CDC3-4E38-8D6F-42AD001B7278}"/>
                </a:ext>
              </a:extLst>
            </p:cNvPr>
            <p:cNvSpPr/>
            <p:nvPr/>
          </p:nvSpPr>
          <p:spPr>
            <a:xfrm>
              <a:off x="1089413" y="2131797"/>
              <a:ext cx="2968238" cy="2968238"/>
            </a:xfrm>
            <a:custGeom>
              <a:avLst/>
              <a:gdLst>
                <a:gd name="connsiteX0" fmla="*/ 1484119 w 2968238"/>
                <a:gd name="connsiteY0" fmla="*/ 1312669 h 2968238"/>
                <a:gd name="connsiteX1" fmla="*/ 1312669 w 2968238"/>
                <a:gd name="connsiteY1" fmla="*/ 1484119 h 2968238"/>
                <a:gd name="connsiteX2" fmla="*/ 1484119 w 2968238"/>
                <a:gd name="connsiteY2" fmla="*/ 1655569 h 2968238"/>
                <a:gd name="connsiteX3" fmla="*/ 1655569 w 2968238"/>
                <a:gd name="connsiteY3" fmla="*/ 1484119 h 2968238"/>
                <a:gd name="connsiteX4" fmla="*/ 1484119 w 2968238"/>
                <a:gd name="connsiteY4" fmla="*/ 1312669 h 2968238"/>
                <a:gd name="connsiteX5" fmla="*/ 1484119 w 2968238"/>
                <a:gd name="connsiteY5" fmla="*/ 0 h 2968238"/>
                <a:gd name="connsiteX6" fmla="*/ 2968238 w 2968238"/>
                <a:gd name="connsiteY6" fmla="*/ 1484119 h 2968238"/>
                <a:gd name="connsiteX7" fmla="*/ 1484119 w 2968238"/>
                <a:gd name="connsiteY7" fmla="*/ 2968238 h 2968238"/>
                <a:gd name="connsiteX8" fmla="*/ 0 w 2968238"/>
                <a:gd name="connsiteY8" fmla="*/ 1484119 h 2968238"/>
                <a:gd name="connsiteX9" fmla="*/ 1484119 w 2968238"/>
                <a:gd name="connsiteY9" fmla="*/ 0 h 2968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68238" h="2968238">
                  <a:moveTo>
                    <a:pt x="1484119" y="1312669"/>
                  </a:moveTo>
                  <a:cubicBezTo>
                    <a:pt x="1389430" y="1312669"/>
                    <a:pt x="1312669" y="1389430"/>
                    <a:pt x="1312669" y="1484119"/>
                  </a:cubicBezTo>
                  <a:cubicBezTo>
                    <a:pt x="1312669" y="1578808"/>
                    <a:pt x="1389430" y="1655569"/>
                    <a:pt x="1484119" y="1655569"/>
                  </a:cubicBezTo>
                  <a:cubicBezTo>
                    <a:pt x="1578808" y="1655569"/>
                    <a:pt x="1655569" y="1578808"/>
                    <a:pt x="1655569" y="1484119"/>
                  </a:cubicBezTo>
                  <a:cubicBezTo>
                    <a:pt x="1655569" y="1389430"/>
                    <a:pt x="1578808" y="1312669"/>
                    <a:pt x="1484119" y="1312669"/>
                  </a:cubicBezTo>
                  <a:close/>
                  <a:moveTo>
                    <a:pt x="1484119" y="0"/>
                  </a:moveTo>
                  <a:cubicBezTo>
                    <a:pt x="2303775" y="0"/>
                    <a:pt x="2968238" y="664463"/>
                    <a:pt x="2968238" y="1484119"/>
                  </a:cubicBezTo>
                  <a:cubicBezTo>
                    <a:pt x="2968238" y="2303775"/>
                    <a:pt x="2303775" y="2968238"/>
                    <a:pt x="1484119" y="2968238"/>
                  </a:cubicBezTo>
                  <a:cubicBezTo>
                    <a:pt x="664463" y="2968238"/>
                    <a:pt x="0" y="2303775"/>
                    <a:pt x="0" y="1484119"/>
                  </a:cubicBezTo>
                  <a:cubicBezTo>
                    <a:pt x="0" y="664463"/>
                    <a:pt x="664463" y="0"/>
                    <a:pt x="1484119"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16" dirty="0"/>
            </a:p>
          </p:txBody>
        </p:sp>
        <p:sp>
          <p:nvSpPr>
            <p:cNvPr id="28" name="Freeform: Shape 27">
              <a:extLst>
                <a:ext uri="{FF2B5EF4-FFF2-40B4-BE49-F238E27FC236}">
                  <a16:creationId xmlns:a16="http://schemas.microsoft.com/office/drawing/2014/main" id="{EA33E893-D147-419C-B55B-4964F971199B}"/>
                </a:ext>
              </a:extLst>
            </p:cNvPr>
            <p:cNvSpPr/>
            <p:nvPr/>
          </p:nvSpPr>
          <p:spPr>
            <a:xfrm>
              <a:off x="1234570" y="2279534"/>
              <a:ext cx="2678023" cy="2676273"/>
            </a:xfrm>
            <a:custGeom>
              <a:avLst/>
              <a:gdLst>
                <a:gd name="connsiteX0" fmla="*/ 1338961 w 2678023"/>
                <a:gd name="connsiteY0" fmla="*/ 855269 h 2676273"/>
                <a:gd name="connsiteX1" fmla="*/ 857849 w 2678023"/>
                <a:gd name="connsiteY1" fmla="*/ 1336381 h 2676273"/>
                <a:gd name="connsiteX2" fmla="*/ 1338961 w 2678023"/>
                <a:gd name="connsiteY2" fmla="*/ 1817493 h 2676273"/>
                <a:gd name="connsiteX3" fmla="*/ 1820073 w 2678023"/>
                <a:gd name="connsiteY3" fmla="*/ 1336381 h 2676273"/>
                <a:gd name="connsiteX4" fmla="*/ 1338961 w 2678023"/>
                <a:gd name="connsiteY4" fmla="*/ 855269 h 2676273"/>
                <a:gd name="connsiteX5" fmla="*/ 1338961 w 2678023"/>
                <a:gd name="connsiteY5" fmla="*/ 545806 h 2676273"/>
                <a:gd name="connsiteX6" fmla="*/ 2129536 w 2678023"/>
                <a:gd name="connsiteY6" fmla="*/ 1336381 h 2676273"/>
                <a:gd name="connsiteX7" fmla="*/ 1338961 w 2678023"/>
                <a:gd name="connsiteY7" fmla="*/ 2126956 h 2676273"/>
                <a:gd name="connsiteX8" fmla="*/ 548386 w 2678023"/>
                <a:gd name="connsiteY8" fmla="*/ 1336381 h 2676273"/>
                <a:gd name="connsiteX9" fmla="*/ 1338961 w 2678023"/>
                <a:gd name="connsiteY9" fmla="*/ 545806 h 2676273"/>
                <a:gd name="connsiteX10" fmla="*/ 1340068 w 2678023"/>
                <a:gd name="connsiteY10" fmla="*/ 359376 h 2676273"/>
                <a:gd name="connsiteX11" fmla="*/ 361775 w 2678023"/>
                <a:gd name="connsiteY11" fmla="*/ 1331995 h 2676273"/>
                <a:gd name="connsiteX12" fmla="*/ 1338521 w 2678023"/>
                <a:gd name="connsiteY12" fmla="*/ 2312868 h 2676273"/>
                <a:gd name="connsiteX13" fmla="*/ 2316814 w 2678023"/>
                <a:gd name="connsiteY13" fmla="*/ 1335606 h 2676273"/>
                <a:gd name="connsiteX14" fmla="*/ 1340068 w 2678023"/>
                <a:gd name="connsiteY14" fmla="*/ 359376 h 2676273"/>
                <a:gd name="connsiteX15" fmla="*/ 1190637 w 2678023"/>
                <a:gd name="connsiteY15" fmla="*/ 143 h 2676273"/>
                <a:gd name="connsiteX16" fmla="*/ 1235841 w 2678023"/>
                <a:gd name="connsiteY16" fmla="*/ 48758 h 2676273"/>
                <a:gd name="connsiteX17" fmla="*/ 1269895 w 2678023"/>
                <a:gd name="connsiteY17" fmla="*/ 162273 h 2676273"/>
                <a:gd name="connsiteX18" fmla="*/ 1303434 w 2678023"/>
                <a:gd name="connsiteY18" fmla="*/ 192716 h 2676273"/>
                <a:gd name="connsiteX19" fmla="*/ 1376702 w 2678023"/>
                <a:gd name="connsiteY19" fmla="*/ 192716 h 2676273"/>
                <a:gd name="connsiteX20" fmla="*/ 1409209 w 2678023"/>
                <a:gd name="connsiteY20" fmla="*/ 163305 h 2676273"/>
                <a:gd name="connsiteX21" fmla="*/ 1447392 w 2678023"/>
                <a:gd name="connsiteY21" fmla="*/ 37922 h 2676273"/>
                <a:gd name="connsiteX22" fmla="*/ 1499505 w 2678023"/>
                <a:gd name="connsiteY22" fmla="*/ 256 h 2676273"/>
                <a:gd name="connsiteX23" fmla="*/ 1513436 w 2678023"/>
                <a:gd name="connsiteY23" fmla="*/ 772 h 2676273"/>
                <a:gd name="connsiteX24" fmla="*/ 1573290 w 2678023"/>
                <a:gd name="connsiteY24" fmla="*/ 65269 h 2676273"/>
                <a:gd name="connsiteX25" fmla="*/ 1576902 w 2678023"/>
                <a:gd name="connsiteY25" fmla="*/ 185492 h 2676273"/>
                <a:gd name="connsiteX26" fmla="*/ 1598057 w 2678023"/>
                <a:gd name="connsiteY26" fmla="*/ 220578 h 2676273"/>
                <a:gd name="connsiteX27" fmla="*/ 1674422 w 2678023"/>
                <a:gd name="connsiteY27" fmla="*/ 240702 h 2676273"/>
                <a:gd name="connsiteX28" fmla="*/ 1710540 w 2678023"/>
                <a:gd name="connsiteY28" fmla="*/ 221610 h 2676273"/>
                <a:gd name="connsiteX29" fmla="*/ 1779165 w 2678023"/>
                <a:gd name="connsiteY29" fmla="*/ 111707 h 2676273"/>
                <a:gd name="connsiteX30" fmla="*/ 1845726 w 2678023"/>
                <a:gd name="connsiteY30" fmla="*/ 88488 h 2676273"/>
                <a:gd name="connsiteX31" fmla="*/ 1857594 w 2678023"/>
                <a:gd name="connsiteY31" fmla="*/ 92616 h 2676273"/>
                <a:gd name="connsiteX32" fmla="*/ 1895260 w 2678023"/>
                <a:gd name="connsiteY32" fmla="*/ 166401 h 2676273"/>
                <a:gd name="connsiteX33" fmla="*/ 1868429 w 2678023"/>
                <a:gd name="connsiteY33" fmla="*/ 281980 h 2676273"/>
                <a:gd name="connsiteX34" fmla="*/ 1887004 w 2678023"/>
                <a:gd name="connsiteY34" fmla="*/ 332030 h 2676273"/>
                <a:gd name="connsiteX35" fmla="*/ 1946857 w 2678023"/>
                <a:gd name="connsiteY35" fmla="*/ 365052 h 2676273"/>
                <a:gd name="connsiteX36" fmla="*/ 1986588 w 2678023"/>
                <a:gd name="connsiteY36" fmla="*/ 355765 h 2676273"/>
                <a:gd name="connsiteX37" fmla="*/ 2081528 w 2678023"/>
                <a:gd name="connsiteY37" fmla="*/ 267532 h 2676273"/>
                <a:gd name="connsiteX38" fmla="*/ 2151701 w 2678023"/>
                <a:gd name="connsiteY38" fmla="*/ 261857 h 2676273"/>
                <a:gd name="connsiteX39" fmla="*/ 2155312 w 2678023"/>
                <a:gd name="connsiteY39" fmla="*/ 264437 h 2676273"/>
                <a:gd name="connsiteX40" fmla="*/ 2177500 w 2678023"/>
                <a:gd name="connsiteY40" fmla="*/ 353701 h 2676273"/>
                <a:gd name="connsiteX41" fmla="*/ 2122290 w 2678023"/>
                <a:gd name="connsiteY41" fmla="*/ 456896 h 2676273"/>
                <a:gd name="connsiteX42" fmla="*/ 2126934 w 2678023"/>
                <a:gd name="connsiteY42" fmla="*/ 505914 h 2676273"/>
                <a:gd name="connsiteX43" fmla="*/ 2173372 w 2678023"/>
                <a:gd name="connsiteY43" fmla="*/ 551836 h 2676273"/>
                <a:gd name="connsiteX44" fmla="*/ 2219810 w 2678023"/>
                <a:gd name="connsiteY44" fmla="*/ 555964 h 2676273"/>
                <a:gd name="connsiteX45" fmla="*/ 2336937 w 2678023"/>
                <a:gd name="connsiteY45" fmla="*/ 494046 h 2676273"/>
                <a:gd name="connsiteX46" fmla="*/ 2400917 w 2678023"/>
                <a:gd name="connsiteY46" fmla="*/ 507462 h 2676273"/>
                <a:gd name="connsiteX47" fmla="*/ 2420525 w 2678023"/>
                <a:gd name="connsiteY47" fmla="*/ 533777 h 2676273"/>
                <a:gd name="connsiteX48" fmla="*/ 2415365 w 2678023"/>
                <a:gd name="connsiteY48" fmla="*/ 591566 h 2676273"/>
                <a:gd name="connsiteX49" fmla="*/ 2321973 w 2678023"/>
                <a:gd name="connsiteY49" fmla="*/ 692182 h 2676273"/>
                <a:gd name="connsiteX50" fmla="*/ 2313718 w 2678023"/>
                <a:gd name="connsiteY50" fmla="*/ 733460 h 2676273"/>
                <a:gd name="connsiteX51" fmla="*/ 2349320 w 2678023"/>
                <a:gd name="connsiteY51" fmla="*/ 795377 h 2676273"/>
                <a:gd name="connsiteX52" fmla="*/ 2394726 w 2678023"/>
                <a:gd name="connsiteY52" fmla="*/ 810341 h 2676273"/>
                <a:gd name="connsiteX53" fmla="*/ 2526816 w 2678023"/>
                <a:gd name="connsiteY53" fmla="*/ 780414 h 2676273"/>
                <a:gd name="connsiteX54" fmla="*/ 2575834 w 2678023"/>
                <a:gd name="connsiteY54" fmla="*/ 803117 h 2676273"/>
                <a:gd name="connsiteX55" fmla="*/ 2591313 w 2678023"/>
                <a:gd name="connsiteY55" fmla="*/ 838719 h 2676273"/>
                <a:gd name="connsiteX56" fmla="*/ 2570158 w 2678023"/>
                <a:gd name="connsiteY56" fmla="*/ 896509 h 2676273"/>
                <a:gd name="connsiteX57" fmla="*/ 2461287 w 2678023"/>
                <a:gd name="connsiteY57" fmla="*/ 964103 h 2676273"/>
                <a:gd name="connsiteX58" fmla="*/ 2438068 w 2678023"/>
                <a:gd name="connsiteY58" fmla="*/ 1014669 h 2676273"/>
                <a:gd name="connsiteX59" fmla="*/ 2454063 w 2678023"/>
                <a:gd name="connsiteY59" fmla="*/ 1073490 h 2676273"/>
                <a:gd name="connsiteX60" fmla="*/ 2492762 w 2678023"/>
                <a:gd name="connsiteY60" fmla="*/ 1100837 h 2676273"/>
                <a:gd name="connsiteX61" fmla="*/ 2628464 w 2678023"/>
                <a:gd name="connsiteY61" fmla="*/ 1105997 h 2676273"/>
                <a:gd name="connsiteX62" fmla="*/ 2672322 w 2678023"/>
                <a:gd name="connsiteY62" fmla="*/ 1140567 h 2676273"/>
                <a:gd name="connsiteX63" fmla="*/ 2677998 w 2678023"/>
                <a:gd name="connsiteY63" fmla="*/ 1182361 h 2676273"/>
                <a:gd name="connsiteX64" fmla="*/ 2644459 w 2678023"/>
                <a:gd name="connsiteY64" fmla="*/ 1229831 h 2676273"/>
                <a:gd name="connsiteX65" fmla="*/ 2522172 w 2678023"/>
                <a:gd name="connsiteY65" fmla="*/ 1267498 h 2676273"/>
                <a:gd name="connsiteX66" fmla="*/ 2483990 w 2678023"/>
                <a:gd name="connsiteY66" fmla="*/ 1315999 h 2676273"/>
                <a:gd name="connsiteX67" fmla="*/ 2486570 w 2678023"/>
                <a:gd name="connsiteY67" fmla="*/ 1379981 h 2676273"/>
                <a:gd name="connsiteX68" fmla="*/ 2512885 w 2678023"/>
                <a:gd name="connsiteY68" fmla="*/ 1407843 h 2676273"/>
                <a:gd name="connsiteX69" fmla="*/ 2641363 w 2678023"/>
                <a:gd name="connsiteY69" fmla="*/ 1447058 h 2676273"/>
                <a:gd name="connsiteX70" fmla="*/ 2677998 w 2678023"/>
                <a:gd name="connsiteY70" fmla="*/ 1498139 h 2676273"/>
                <a:gd name="connsiteX71" fmla="*/ 2677998 w 2678023"/>
                <a:gd name="connsiteY71" fmla="*/ 1507427 h 2676273"/>
                <a:gd name="connsiteX72" fmla="*/ 2611952 w 2678023"/>
                <a:gd name="connsiteY72" fmla="*/ 1572956 h 2676273"/>
                <a:gd name="connsiteX73" fmla="*/ 2490182 w 2678023"/>
                <a:gd name="connsiteY73" fmla="*/ 1576568 h 2676273"/>
                <a:gd name="connsiteX74" fmla="*/ 2457675 w 2678023"/>
                <a:gd name="connsiteY74" fmla="*/ 1596691 h 2676273"/>
                <a:gd name="connsiteX75" fmla="*/ 2437036 w 2678023"/>
                <a:gd name="connsiteY75" fmla="*/ 1673056 h 2676273"/>
                <a:gd name="connsiteX76" fmla="*/ 2457159 w 2678023"/>
                <a:gd name="connsiteY76" fmla="*/ 1710206 h 2676273"/>
                <a:gd name="connsiteX77" fmla="*/ 2564483 w 2678023"/>
                <a:gd name="connsiteY77" fmla="*/ 1777283 h 2676273"/>
                <a:gd name="connsiteX78" fmla="*/ 2588733 w 2678023"/>
                <a:gd name="connsiteY78" fmla="*/ 1845908 h 2676273"/>
                <a:gd name="connsiteX79" fmla="*/ 2571706 w 2678023"/>
                <a:gd name="connsiteY79" fmla="*/ 1880995 h 2676273"/>
                <a:gd name="connsiteX80" fmla="*/ 2538684 w 2678023"/>
                <a:gd name="connsiteY80" fmla="*/ 1897506 h 2676273"/>
                <a:gd name="connsiteX81" fmla="*/ 2456643 w 2678023"/>
                <a:gd name="connsiteY81" fmla="*/ 1879447 h 2676273"/>
                <a:gd name="connsiteX82" fmla="*/ 2389566 w 2678023"/>
                <a:gd name="connsiteY82" fmla="*/ 1863967 h 2676273"/>
                <a:gd name="connsiteX83" fmla="*/ 2354479 w 2678023"/>
                <a:gd name="connsiteY83" fmla="*/ 1874803 h 2676273"/>
                <a:gd name="connsiteX84" fmla="*/ 2312170 w 2678023"/>
                <a:gd name="connsiteY84" fmla="*/ 1950652 h 2676273"/>
                <a:gd name="connsiteX85" fmla="*/ 2322489 w 2678023"/>
                <a:gd name="connsiteY85" fmla="*/ 1983158 h 2676273"/>
                <a:gd name="connsiteX86" fmla="*/ 2412785 w 2678023"/>
                <a:gd name="connsiteY86" fmla="*/ 2080162 h 2676273"/>
                <a:gd name="connsiteX87" fmla="*/ 2418461 w 2678023"/>
                <a:gd name="connsiteY87" fmla="*/ 2146723 h 2676273"/>
                <a:gd name="connsiteX88" fmla="*/ 2414849 w 2678023"/>
                <a:gd name="connsiteY88" fmla="*/ 2151883 h 2676273"/>
                <a:gd name="connsiteX89" fmla="*/ 2324037 w 2678023"/>
                <a:gd name="connsiteY89" fmla="*/ 2174586 h 2676273"/>
                <a:gd name="connsiteX90" fmla="*/ 2219294 w 2678023"/>
                <a:gd name="connsiteY90" fmla="*/ 2118860 h 2676273"/>
                <a:gd name="connsiteX91" fmla="*/ 2178531 w 2678023"/>
                <a:gd name="connsiteY91" fmla="*/ 2120408 h 2676273"/>
                <a:gd name="connsiteX92" fmla="*/ 2125386 w 2678023"/>
                <a:gd name="connsiteY92" fmla="*/ 2172522 h 2676273"/>
                <a:gd name="connsiteX93" fmla="*/ 2122806 w 2678023"/>
                <a:gd name="connsiteY93" fmla="*/ 2217412 h 2676273"/>
                <a:gd name="connsiteX94" fmla="*/ 2184723 w 2678023"/>
                <a:gd name="connsiteY94" fmla="*/ 2334539 h 2676273"/>
                <a:gd name="connsiteX95" fmla="*/ 2174404 w 2678023"/>
                <a:gd name="connsiteY95" fmla="*/ 2395424 h 2676273"/>
                <a:gd name="connsiteX96" fmla="*/ 2164084 w 2678023"/>
                <a:gd name="connsiteY96" fmla="*/ 2404712 h 2676273"/>
                <a:gd name="connsiteX97" fmla="*/ 2075336 w 2678023"/>
                <a:gd name="connsiteY97" fmla="*/ 2401616 h 2676273"/>
                <a:gd name="connsiteX98" fmla="*/ 1988652 w 2678023"/>
                <a:gd name="connsiteY98" fmla="*/ 2320607 h 2676273"/>
                <a:gd name="connsiteX99" fmla="*/ 1944277 w 2678023"/>
                <a:gd name="connsiteY99" fmla="*/ 2311836 h 2676273"/>
                <a:gd name="connsiteX100" fmla="*/ 1883392 w 2678023"/>
                <a:gd name="connsiteY100" fmla="*/ 2346406 h 2676273"/>
                <a:gd name="connsiteX101" fmla="*/ 1868429 w 2678023"/>
                <a:gd name="connsiteY101" fmla="*/ 2391812 h 2676273"/>
                <a:gd name="connsiteX102" fmla="*/ 1899388 w 2678023"/>
                <a:gd name="connsiteY102" fmla="*/ 2526998 h 2676273"/>
                <a:gd name="connsiteX103" fmla="*/ 1879264 w 2678023"/>
                <a:gd name="connsiteY103" fmla="*/ 2571888 h 2676273"/>
                <a:gd name="connsiteX104" fmla="*/ 1841082 w 2678023"/>
                <a:gd name="connsiteY104" fmla="*/ 2588916 h 2676273"/>
                <a:gd name="connsiteX105" fmla="*/ 1782777 w 2678023"/>
                <a:gd name="connsiteY105" fmla="*/ 2568277 h 2676273"/>
                <a:gd name="connsiteX106" fmla="*/ 1715184 w 2678023"/>
                <a:gd name="connsiteY106" fmla="*/ 2459405 h 2676273"/>
                <a:gd name="connsiteX107" fmla="*/ 1664618 w 2678023"/>
                <a:gd name="connsiteY107" fmla="*/ 2435670 h 2676273"/>
                <a:gd name="connsiteX108" fmla="*/ 1610440 w 2678023"/>
                <a:gd name="connsiteY108" fmla="*/ 2450118 h 2676273"/>
                <a:gd name="connsiteX109" fmla="*/ 1577418 w 2678023"/>
                <a:gd name="connsiteY109" fmla="*/ 2495008 h 2676273"/>
                <a:gd name="connsiteX110" fmla="*/ 1573806 w 2678023"/>
                <a:gd name="connsiteY110" fmla="*/ 2616778 h 2676273"/>
                <a:gd name="connsiteX111" fmla="*/ 1526852 w 2678023"/>
                <a:gd name="connsiteY111" fmla="*/ 2672504 h 2676273"/>
                <a:gd name="connsiteX112" fmla="*/ 1497441 w 2678023"/>
                <a:gd name="connsiteY112" fmla="*/ 2676116 h 2676273"/>
                <a:gd name="connsiteX113" fmla="*/ 1449972 w 2678023"/>
                <a:gd name="connsiteY113" fmla="*/ 2644125 h 2676273"/>
                <a:gd name="connsiteX114" fmla="*/ 1410241 w 2678023"/>
                <a:gd name="connsiteY114" fmla="*/ 2514615 h 2676273"/>
                <a:gd name="connsiteX115" fmla="*/ 1373091 w 2678023"/>
                <a:gd name="connsiteY115" fmla="*/ 2482624 h 2676273"/>
                <a:gd name="connsiteX116" fmla="*/ 1304982 w 2678023"/>
                <a:gd name="connsiteY116" fmla="*/ 2483140 h 2676273"/>
                <a:gd name="connsiteX117" fmla="*/ 1271959 w 2678023"/>
                <a:gd name="connsiteY117" fmla="*/ 2511519 h 2676273"/>
                <a:gd name="connsiteX118" fmla="*/ 1234293 w 2678023"/>
                <a:gd name="connsiteY118" fmla="*/ 2633806 h 2676273"/>
                <a:gd name="connsiteX119" fmla="*/ 1170828 w 2678023"/>
                <a:gd name="connsiteY119" fmla="*/ 2674568 h 2676273"/>
                <a:gd name="connsiteX120" fmla="*/ 1106847 w 2678023"/>
                <a:gd name="connsiteY120" fmla="*/ 2602331 h 2676273"/>
                <a:gd name="connsiteX121" fmla="*/ 1103751 w 2678023"/>
                <a:gd name="connsiteY121" fmla="*/ 2491396 h 2676273"/>
                <a:gd name="connsiteX122" fmla="*/ 1080532 w 2678023"/>
                <a:gd name="connsiteY122" fmla="*/ 2454245 h 2676273"/>
                <a:gd name="connsiteX123" fmla="*/ 1005199 w 2678023"/>
                <a:gd name="connsiteY123" fmla="*/ 2435154 h 2676273"/>
                <a:gd name="connsiteX124" fmla="*/ 969080 w 2678023"/>
                <a:gd name="connsiteY124" fmla="*/ 2454245 h 2676273"/>
                <a:gd name="connsiteX125" fmla="*/ 900456 w 2678023"/>
                <a:gd name="connsiteY125" fmla="*/ 2564149 h 2676273"/>
                <a:gd name="connsiteX126" fmla="*/ 836474 w 2678023"/>
                <a:gd name="connsiteY126" fmla="*/ 2587368 h 2676273"/>
                <a:gd name="connsiteX127" fmla="*/ 831830 w 2678023"/>
                <a:gd name="connsiteY127" fmla="*/ 2585820 h 2676273"/>
                <a:gd name="connsiteX128" fmla="*/ 785392 w 2678023"/>
                <a:gd name="connsiteY128" fmla="*/ 2504811 h 2676273"/>
                <a:gd name="connsiteX129" fmla="*/ 811707 w 2678023"/>
                <a:gd name="connsiteY129" fmla="*/ 2390780 h 2676273"/>
                <a:gd name="connsiteX130" fmla="*/ 794680 w 2678023"/>
                <a:gd name="connsiteY130" fmla="*/ 2344342 h 2676273"/>
                <a:gd name="connsiteX131" fmla="*/ 739470 w 2678023"/>
                <a:gd name="connsiteY131" fmla="*/ 2312352 h 2676273"/>
                <a:gd name="connsiteX132" fmla="*/ 689421 w 2678023"/>
                <a:gd name="connsiteY132" fmla="*/ 2321639 h 2676273"/>
                <a:gd name="connsiteX133" fmla="*/ 596029 w 2678023"/>
                <a:gd name="connsiteY133" fmla="*/ 2408839 h 2676273"/>
                <a:gd name="connsiteX134" fmla="*/ 530500 w 2678023"/>
                <a:gd name="connsiteY134" fmla="*/ 2415031 h 2676273"/>
                <a:gd name="connsiteX135" fmla="*/ 521212 w 2678023"/>
                <a:gd name="connsiteY135" fmla="*/ 2408839 h 2676273"/>
                <a:gd name="connsiteX136" fmla="*/ 500573 w 2678023"/>
                <a:gd name="connsiteY136" fmla="*/ 2322671 h 2676273"/>
                <a:gd name="connsiteX137" fmla="*/ 556298 w 2678023"/>
                <a:gd name="connsiteY137" fmla="*/ 2217928 h 2676273"/>
                <a:gd name="connsiteX138" fmla="*/ 552171 w 2678023"/>
                <a:gd name="connsiteY138" fmla="*/ 2168910 h 2676273"/>
                <a:gd name="connsiteX139" fmla="*/ 505733 w 2678023"/>
                <a:gd name="connsiteY139" fmla="*/ 2122988 h 2676273"/>
                <a:gd name="connsiteX140" fmla="*/ 457747 w 2678023"/>
                <a:gd name="connsiteY140" fmla="*/ 2119376 h 2676273"/>
                <a:gd name="connsiteX141" fmla="*/ 341652 w 2678023"/>
                <a:gd name="connsiteY141" fmla="*/ 2180778 h 2676273"/>
                <a:gd name="connsiteX142" fmla="*/ 278187 w 2678023"/>
                <a:gd name="connsiteY142" fmla="*/ 2168910 h 2676273"/>
                <a:gd name="connsiteX143" fmla="*/ 274059 w 2678023"/>
                <a:gd name="connsiteY143" fmla="*/ 2164266 h 2676273"/>
                <a:gd name="connsiteX144" fmla="*/ 276639 w 2678023"/>
                <a:gd name="connsiteY144" fmla="*/ 2069326 h 2676273"/>
                <a:gd name="connsiteX145" fmla="*/ 354551 w 2678023"/>
                <a:gd name="connsiteY145" fmla="*/ 1986254 h 2676273"/>
                <a:gd name="connsiteX146" fmla="*/ 363839 w 2678023"/>
                <a:gd name="connsiteY146" fmla="*/ 1940848 h 2676273"/>
                <a:gd name="connsiteX147" fmla="*/ 328237 w 2678023"/>
                <a:gd name="connsiteY147" fmla="*/ 1878931 h 2676273"/>
                <a:gd name="connsiteX148" fmla="*/ 283347 w 2678023"/>
                <a:gd name="connsiteY148" fmla="*/ 1866031 h 2676273"/>
                <a:gd name="connsiteX149" fmla="*/ 170864 w 2678023"/>
                <a:gd name="connsiteY149" fmla="*/ 1891830 h 2676273"/>
                <a:gd name="connsiteX150" fmla="*/ 155900 w 2678023"/>
                <a:gd name="connsiteY150" fmla="*/ 1895442 h 2676273"/>
                <a:gd name="connsiteX151" fmla="*/ 100175 w 2678023"/>
                <a:gd name="connsiteY151" fmla="*/ 1868095 h 2676273"/>
                <a:gd name="connsiteX152" fmla="*/ 87275 w 2678023"/>
                <a:gd name="connsiteY152" fmla="*/ 1838169 h 2676273"/>
                <a:gd name="connsiteX153" fmla="*/ 107915 w 2678023"/>
                <a:gd name="connsiteY153" fmla="*/ 1779863 h 2676273"/>
                <a:gd name="connsiteX154" fmla="*/ 213690 w 2678023"/>
                <a:gd name="connsiteY154" fmla="*/ 1713818 h 2676273"/>
                <a:gd name="connsiteX155" fmla="*/ 238972 w 2678023"/>
                <a:gd name="connsiteY155" fmla="*/ 1654481 h 2676273"/>
                <a:gd name="connsiteX156" fmla="*/ 222977 w 2678023"/>
                <a:gd name="connsiteY156" fmla="*/ 1600819 h 2676273"/>
                <a:gd name="connsiteX157" fmla="*/ 184279 w 2678023"/>
                <a:gd name="connsiteY157" fmla="*/ 1575020 h 2676273"/>
                <a:gd name="connsiteX158" fmla="*/ 59413 w 2678023"/>
                <a:gd name="connsiteY158" fmla="*/ 1571408 h 2676273"/>
                <a:gd name="connsiteX159" fmla="*/ 3687 w 2678023"/>
                <a:gd name="connsiteY159" fmla="*/ 1524454 h 2676273"/>
                <a:gd name="connsiteX160" fmla="*/ 1623 w 2678023"/>
                <a:gd name="connsiteY160" fmla="*/ 1513619 h 2676273"/>
                <a:gd name="connsiteX161" fmla="*/ 48577 w 2678023"/>
                <a:gd name="connsiteY161" fmla="*/ 1442414 h 2676273"/>
                <a:gd name="connsiteX162" fmla="*/ 160544 w 2678023"/>
                <a:gd name="connsiteY162" fmla="*/ 1408359 h 2676273"/>
                <a:gd name="connsiteX163" fmla="*/ 194083 w 2678023"/>
                <a:gd name="connsiteY163" fmla="*/ 1370693 h 2676273"/>
                <a:gd name="connsiteX164" fmla="*/ 192534 w 2678023"/>
                <a:gd name="connsiteY164" fmla="*/ 1298972 h 2676273"/>
                <a:gd name="connsiteX165" fmla="*/ 166220 w 2678023"/>
                <a:gd name="connsiteY165" fmla="*/ 1269561 h 2676273"/>
                <a:gd name="connsiteX166" fmla="*/ 47029 w 2678023"/>
                <a:gd name="connsiteY166" fmla="*/ 1232927 h 2676273"/>
                <a:gd name="connsiteX167" fmla="*/ 1623 w 2678023"/>
                <a:gd name="connsiteY167" fmla="*/ 1166882 h 2676273"/>
                <a:gd name="connsiteX168" fmla="*/ 6267 w 2678023"/>
                <a:gd name="connsiteY168" fmla="*/ 1139535 h 2676273"/>
                <a:gd name="connsiteX169" fmla="*/ 49093 w 2678023"/>
                <a:gd name="connsiteY169" fmla="*/ 1105481 h 2676273"/>
                <a:gd name="connsiteX170" fmla="*/ 164672 w 2678023"/>
                <a:gd name="connsiteY170" fmla="*/ 1101869 h 2676273"/>
                <a:gd name="connsiteX171" fmla="*/ 181699 w 2678023"/>
                <a:gd name="connsiteY171" fmla="*/ 1101353 h 2676273"/>
                <a:gd name="connsiteX172" fmla="*/ 227621 w 2678023"/>
                <a:gd name="connsiteY172" fmla="*/ 1065234 h 2676273"/>
                <a:gd name="connsiteX173" fmla="*/ 241036 w 2678023"/>
                <a:gd name="connsiteY173" fmla="*/ 1014153 h 2676273"/>
                <a:gd name="connsiteX174" fmla="*/ 219366 w 2678023"/>
                <a:gd name="connsiteY174" fmla="*/ 965651 h 2676273"/>
                <a:gd name="connsiteX175" fmla="*/ 113590 w 2678023"/>
                <a:gd name="connsiteY175" fmla="*/ 899605 h 2676273"/>
                <a:gd name="connsiteX176" fmla="*/ 89855 w 2678023"/>
                <a:gd name="connsiteY176" fmla="*/ 832012 h 2676273"/>
                <a:gd name="connsiteX177" fmla="*/ 104818 w 2678023"/>
                <a:gd name="connsiteY177" fmla="*/ 799505 h 2676273"/>
                <a:gd name="connsiteX178" fmla="*/ 151256 w 2678023"/>
                <a:gd name="connsiteY178" fmla="*/ 779898 h 2676273"/>
                <a:gd name="connsiteX179" fmla="*/ 283347 w 2678023"/>
                <a:gd name="connsiteY179" fmla="*/ 810341 h 2676273"/>
                <a:gd name="connsiteX180" fmla="*/ 331332 w 2678023"/>
                <a:gd name="connsiteY180" fmla="*/ 794345 h 2676273"/>
                <a:gd name="connsiteX181" fmla="*/ 363839 w 2678023"/>
                <a:gd name="connsiteY181" fmla="*/ 737588 h 2676273"/>
                <a:gd name="connsiteX182" fmla="*/ 354551 w 2678023"/>
                <a:gd name="connsiteY182" fmla="*/ 689086 h 2676273"/>
                <a:gd name="connsiteX183" fmla="*/ 266835 w 2678023"/>
                <a:gd name="connsiteY183" fmla="*/ 595694 h 2676273"/>
                <a:gd name="connsiteX184" fmla="*/ 261675 w 2678023"/>
                <a:gd name="connsiteY184" fmla="*/ 529133 h 2676273"/>
                <a:gd name="connsiteX185" fmla="*/ 270447 w 2678023"/>
                <a:gd name="connsiteY185" fmla="*/ 516233 h 2676273"/>
                <a:gd name="connsiteX186" fmla="*/ 349907 w 2678023"/>
                <a:gd name="connsiteY186" fmla="*/ 498690 h 2676273"/>
                <a:gd name="connsiteX187" fmla="*/ 457231 w 2678023"/>
                <a:gd name="connsiteY187" fmla="*/ 555964 h 2676273"/>
                <a:gd name="connsiteX188" fmla="*/ 507797 w 2678023"/>
                <a:gd name="connsiteY188" fmla="*/ 551320 h 2676273"/>
                <a:gd name="connsiteX189" fmla="*/ 551139 w 2678023"/>
                <a:gd name="connsiteY189" fmla="*/ 508494 h 2676273"/>
                <a:gd name="connsiteX190" fmla="*/ 556815 w 2678023"/>
                <a:gd name="connsiteY190" fmla="*/ 456896 h 2676273"/>
                <a:gd name="connsiteX191" fmla="*/ 494381 w 2678023"/>
                <a:gd name="connsiteY191" fmla="*/ 339769 h 2676273"/>
                <a:gd name="connsiteX192" fmla="*/ 505217 w 2678023"/>
                <a:gd name="connsiteY192" fmla="*/ 280432 h 2676273"/>
                <a:gd name="connsiteX193" fmla="*/ 537723 w 2678023"/>
                <a:gd name="connsiteY193" fmla="*/ 256181 h 2676273"/>
                <a:gd name="connsiteX194" fmla="*/ 590353 w 2678023"/>
                <a:gd name="connsiteY194" fmla="*/ 261857 h 2676273"/>
                <a:gd name="connsiteX195" fmla="*/ 679617 w 2678023"/>
                <a:gd name="connsiteY195" fmla="*/ 344929 h 2676273"/>
                <a:gd name="connsiteX196" fmla="*/ 754950 w 2678023"/>
                <a:gd name="connsiteY196" fmla="*/ 355765 h 2676273"/>
                <a:gd name="connsiteX197" fmla="*/ 797260 w 2678023"/>
                <a:gd name="connsiteY197" fmla="*/ 329450 h 2676273"/>
                <a:gd name="connsiteX198" fmla="*/ 811707 w 2678023"/>
                <a:gd name="connsiteY198" fmla="*/ 285076 h 2676273"/>
                <a:gd name="connsiteX199" fmla="*/ 781781 w 2678023"/>
                <a:gd name="connsiteY199" fmla="*/ 156081 h 2676273"/>
                <a:gd name="connsiteX200" fmla="*/ 807064 w 2678023"/>
                <a:gd name="connsiteY200" fmla="*/ 100872 h 2676273"/>
                <a:gd name="connsiteX201" fmla="*/ 841634 w 2678023"/>
                <a:gd name="connsiteY201" fmla="*/ 86424 h 2676273"/>
                <a:gd name="connsiteX202" fmla="*/ 896328 w 2678023"/>
                <a:gd name="connsiteY202" fmla="*/ 106031 h 2676273"/>
                <a:gd name="connsiteX203" fmla="*/ 965469 w 2678023"/>
                <a:gd name="connsiteY203" fmla="*/ 217483 h 2676273"/>
                <a:gd name="connsiteX204" fmla="*/ 1013455 w 2678023"/>
                <a:gd name="connsiteY204" fmla="*/ 240702 h 2676273"/>
                <a:gd name="connsiteX205" fmla="*/ 1077952 w 2678023"/>
                <a:gd name="connsiteY205" fmla="*/ 222642 h 2676273"/>
                <a:gd name="connsiteX206" fmla="*/ 1101687 w 2678023"/>
                <a:gd name="connsiteY206" fmla="*/ 188072 h 2676273"/>
                <a:gd name="connsiteX207" fmla="*/ 1106847 w 2678023"/>
                <a:gd name="connsiteY207" fmla="*/ 53918 h 2676273"/>
                <a:gd name="connsiteX208" fmla="*/ 1145029 w 2678023"/>
                <a:gd name="connsiteY208" fmla="*/ 4900 h 2676273"/>
                <a:gd name="connsiteX209" fmla="*/ 1158960 w 2678023"/>
                <a:gd name="connsiteY209" fmla="*/ 1804 h 2676273"/>
                <a:gd name="connsiteX210" fmla="*/ 1190637 w 2678023"/>
                <a:gd name="connsiteY210" fmla="*/ 143 h 2676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Lst>
              <a:rect l="l" t="t" r="r" b="b"/>
              <a:pathLst>
                <a:path w="2678023" h="2676273">
                  <a:moveTo>
                    <a:pt x="1338961" y="855269"/>
                  </a:moveTo>
                  <a:cubicBezTo>
                    <a:pt x="1073250" y="855269"/>
                    <a:pt x="857849" y="1070670"/>
                    <a:pt x="857849" y="1336381"/>
                  </a:cubicBezTo>
                  <a:cubicBezTo>
                    <a:pt x="857849" y="1602092"/>
                    <a:pt x="1073250" y="1817493"/>
                    <a:pt x="1338961" y="1817493"/>
                  </a:cubicBezTo>
                  <a:cubicBezTo>
                    <a:pt x="1604672" y="1817493"/>
                    <a:pt x="1820073" y="1602092"/>
                    <a:pt x="1820073" y="1336381"/>
                  </a:cubicBezTo>
                  <a:cubicBezTo>
                    <a:pt x="1820073" y="1070670"/>
                    <a:pt x="1604672" y="855269"/>
                    <a:pt x="1338961" y="855269"/>
                  </a:cubicBezTo>
                  <a:close/>
                  <a:moveTo>
                    <a:pt x="1338961" y="545806"/>
                  </a:moveTo>
                  <a:cubicBezTo>
                    <a:pt x="1775584" y="545806"/>
                    <a:pt x="2129536" y="899758"/>
                    <a:pt x="2129536" y="1336381"/>
                  </a:cubicBezTo>
                  <a:cubicBezTo>
                    <a:pt x="2129536" y="1773004"/>
                    <a:pt x="1775584" y="2126956"/>
                    <a:pt x="1338961" y="2126956"/>
                  </a:cubicBezTo>
                  <a:cubicBezTo>
                    <a:pt x="902338" y="2126956"/>
                    <a:pt x="548386" y="1773004"/>
                    <a:pt x="548386" y="1336381"/>
                  </a:cubicBezTo>
                  <a:cubicBezTo>
                    <a:pt x="548386" y="899758"/>
                    <a:pt x="902338" y="545806"/>
                    <a:pt x="1338961" y="545806"/>
                  </a:cubicBezTo>
                  <a:close/>
                  <a:moveTo>
                    <a:pt x="1340068" y="359376"/>
                  </a:moveTo>
                  <a:cubicBezTo>
                    <a:pt x="796228" y="358860"/>
                    <a:pt x="363839" y="794861"/>
                    <a:pt x="361775" y="1331995"/>
                  </a:cubicBezTo>
                  <a:cubicBezTo>
                    <a:pt x="359711" y="1882027"/>
                    <a:pt x="806032" y="2314416"/>
                    <a:pt x="1338521" y="2312868"/>
                  </a:cubicBezTo>
                  <a:cubicBezTo>
                    <a:pt x="1869461" y="2314932"/>
                    <a:pt x="2317329" y="1887702"/>
                    <a:pt x="2316814" y="1335606"/>
                  </a:cubicBezTo>
                  <a:cubicBezTo>
                    <a:pt x="2316298" y="792797"/>
                    <a:pt x="1880813" y="359892"/>
                    <a:pt x="1340068" y="359376"/>
                  </a:cubicBezTo>
                  <a:close/>
                  <a:moveTo>
                    <a:pt x="1190637" y="143"/>
                  </a:moveTo>
                  <a:cubicBezTo>
                    <a:pt x="1216299" y="1546"/>
                    <a:pt x="1225780" y="13543"/>
                    <a:pt x="1235841" y="48758"/>
                  </a:cubicBezTo>
                  <a:cubicBezTo>
                    <a:pt x="1246676" y="86940"/>
                    <a:pt x="1259576" y="124091"/>
                    <a:pt x="1269895" y="162273"/>
                  </a:cubicBezTo>
                  <a:cubicBezTo>
                    <a:pt x="1275055" y="180332"/>
                    <a:pt x="1285890" y="190136"/>
                    <a:pt x="1303434" y="192716"/>
                  </a:cubicBezTo>
                  <a:cubicBezTo>
                    <a:pt x="1327685" y="195812"/>
                    <a:pt x="1352452" y="195812"/>
                    <a:pt x="1376702" y="192716"/>
                  </a:cubicBezTo>
                  <a:cubicBezTo>
                    <a:pt x="1393730" y="190652"/>
                    <a:pt x="1404049" y="180332"/>
                    <a:pt x="1409209" y="163305"/>
                  </a:cubicBezTo>
                  <a:cubicBezTo>
                    <a:pt x="1421593" y="121511"/>
                    <a:pt x="1434492" y="79717"/>
                    <a:pt x="1447392" y="37922"/>
                  </a:cubicBezTo>
                  <a:cubicBezTo>
                    <a:pt x="1457195" y="6964"/>
                    <a:pt x="1466998" y="-260"/>
                    <a:pt x="1499505" y="256"/>
                  </a:cubicBezTo>
                  <a:cubicBezTo>
                    <a:pt x="1504149" y="256"/>
                    <a:pt x="1508793" y="256"/>
                    <a:pt x="1513436" y="772"/>
                  </a:cubicBezTo>
                  <a:cubicBezTo>
                    <a:pt x="1559358" y="5416"/>
                    <a:pt x="1572258" y="19347"/>
                    <a:pt x="1573290" y="65269"/>
                  </a:cubicBezTo>
                  <a:cubicBezTo>
                    <a:pt x="1574322" y="105515"/>
                    <a:pt x="1575870" y="145246"/>
                    <a:pt x="1576902" y="185492"/>
                  </a:cubicBezTo>
                  <a:cubicBezTo>
                    <a:pt x="1577418" y="201487"/>
                    <a:pt x="1583093" y="213871"/>
                    <a:pt x="1598057" y="220578"/>
                  </a:cubicBezTo>
                  <a:cubicBezTo>
                    <a:pt x="1622308" y="231414"/>
                    <a:pt x="1647590" y="238638"/>
                    <a:pt x="1674422" y="240702"/>
                  </a:cubicBezTo>
                  <a:cubicBezTo>
                    <a:pt x="1690933" y="241733"/>
                    <a:pt x="1702285" y="235026"/>
                    <a:pt x="1710540" y="221610"/>
                  </a:cubicBezTo>
                  <a:cubicBezTo>
                    <a:pt x="1733243" y="184976"/>
                    <a:pt x="1756462" y="148342"/>
                    <a:pt x="1779165" y="111707"/>
                  </a:cubicBezTo>
                  <a:cubicBezTo>
                    <a:pt x="1798772" y="80749"/>
                    <a:pt x="1810640" y="76621"/>
                    <a:pt x="1845726" y="88488"/>
                  </a:cubicBezTo>
                  <a:cubicBezTo>
                    <a:pt x="1849854" y="90036"/>
                    <a:pt x="1853466" y="91068"/>
                    <a:pt x="1857594" y="92616"/>
                  </a:cubicBezTo>
                  <a:cubicBezTo>
                    <a:pt x="1898356" y="110159"/>
                    <a:pt x="1905063" y="123059"/>
                    <a:pt x="1895260" y="166401"/>
                  </a:cubicBezTo>
                  <a:cubicBezTo>
                    <a:pt x="1886488" y="205099"/>
                    <a:pt x="1877717" y="243281"/>
                    <a:pt x="1868429" y="281980"/>
                  </a:cubicBezTo>
                  <a:cubicBezTo>
                    <a:pt x="1863269" y="303135"/>
                    <a:pt x="1868429" y="319646"/>
                    <a:pt x="1887004" y="332030"/>
                  </a:cubicBezTo>
                  <a:cubicBezTo>
                    <a:pt x="1906096" y="344929"/>
                    <a:pt x="1925187" y="356796"/>
                    <a:pt x="1946857" y="365052"/>
                  </a:cubicBezTo>
                  <a:cubicBezTo>
                    <a:pt x="1962337" y="370728"/>
                    <a:pt x="1974720" y="367116"/>
                    <a:pt x="1986588" y="355765"/>
                  </a:cubicBezTo>
                  <a:cubicBezTo>
                    <a:pt x="2018062" y="325838"/>
                    <a:pt x="2049537" y="296943"/>
                    <a:pt x="2081528" y="267532"/>
                  </a:cubicBezTo>
                  <a:cubicBezTo>
                    <a:pt x="2107843" y="242765"/>
                    <a:pt x="2122290" y="241733"/>
                    <a:pt x="2151701" y="261857"/>
                  </a:cubicBezTo>
                  <a:cubicBezTo>
                    <a:pt x="2153248" y="262889"/>
                    <a:pt x="2154281" y="263405"/>
                    <a:pt x="2155312" y="264437"/>
                  </a:cubicBezTo>
                  <a:cubicBezTo>
                    <a:pt x="2205363" y="300555"/>
                    <a:pt x="2198139" y="316034"/>
                    <a:pt x="2177500" y="353701"/>
                  </a:cubicBezTo>
                  <a:cubicBezTo>
                    <a:pt x="2158925" y="387755"/>
                    <a:pt x="2141381" y="422842"/>
                    <a:pt x="2122290" y="456896"/>
                  </a:cubicBezTo>
                  <a:cubicBezTo>
                    <a:pt x="2112487" y="474955"/>
                    <a:pt x="2114550" y="490435"/>
                    <a:pt x="2126934" y="505914"/>
                  </a:cubicBezTo>
                  <a:cubicBezTo>
                    <a:pt x="2140865" y="522941"/>
                    <a:pt x="2156345" y="538421"/>
                    <a:pt x="2173372" y="551836"/>
                  </a:cubicBezTo>
                  <a:cubicBezTo>
                    <a:pt x="2187819" y="563187"/>
                    <a:pt x="2202783" y="564735"/>
                    <a:pt x="2219810" y="555964"/>
                  </a:cubicBezTo>
                  <a:cubicBezTo>
                    <a:pt x="2258508" y="534809"/>
                    <a:pt x="2297722" y="514170"/>
                    <a:pt x="2336937" y="494046"/>
                  </a:cubicBezTo>
                  <a:cubicBezTo>
                    <a:pt x="2364799" y="479599"/>
                    <a:pt x="2380795" y="482695"/>
                    <a:pt x="2400917" y="507462"/>
                  </a:cubicBezTo>
                  <a:cubicBezTo>
                    <a:pt x="2408141" y="515717"/>
                    <a:pt x="2414849" y="524489"/>
                    <a:pt x="2420525" y="533777"/>
                  </a:cubicBezTo>
                  <a:cubicBezTo>
                    <a:pt x="2434972" y="556480"/>
                    <a:pt x="2433424" y="571443"/>
                    <a:pt x="2415365" y="591566"/>
                  </a:cubicBezTo>
                  <a:cubicBezTo>
                    <a:pt x="2384406" y="625105"/>
                    <a:pt x="2353448" y="659159"/>
                    <a:pt x="2321973" y="692182"/>
                  </a:cubicBezTo>
                  <a:cubicBezTo>
                    <a:pt x="2310106" y="704565"/>
                    <a:pt x="2307526" y="717981"/>
                    <a:pt x="2313718" y="733460"/>
                  </a:cubicBezTo>
                  <a:cubicBezTo>
                    <a:pt x="2323005" y="755647"/>
                    <a:pt x="2334357" y="776286"/>
                    <a:pt x="2349320" y="795377"/>
                  </a:cubicBezTo>
                  <a:cubicBezTo>
                    <a:pt x="2361187" y="810857"/>
                    <a:pt x="2375635" y="814984"/>
                    <a:pt x="2394726" y="810341"/>
                  </a:cubicBezTo>
                  <a:cubicBezTo>
                    <a:pt x="2438584" y="799505"/>
                    <a:pt x="2482958" y="789701"/>
                    <a:pt x="2526816" y="780414"/>
                  </a:cubicBezTo>
                  <a:cubicBezTo>
                    <a:pt x="2550035" y="775254"/>
                    <a:pt x="2563967" y="781962"/>
                    <a:pt x="2575834" y="803117"/>
                  </a:cubicBezTo>
                  <a:cubicBezTo>
                    <a:pt x="2582026" y="814468"/>
                    <a:pt x="2587186" y="826336"/>
                    <a:pt x="2591313" y="838719"/>
                  </a:cubicBezTo>
                  <a:cubicBezTo>
                    <a:pt x="2600085" y="867098"/>
                    <a:pt x="2595441" y="880514"/>
                    <a:pt x="2570158" y="896509"/>
                  </a:cubicBezTo>
                  <a:cubicBezTo>
                    <a:pt x="2534040" y="919213"/>
                    <a:pt x="2498437" y="942948"/>
                    <a:pt x="2461287" y="964103"/>
                  </a:cubicBezTo>
                  <a:cubicBezTo>
                    <a:pt x="2440132" y="976486"/>
                    <a:pt x="2434456" y="992998"/>
                    <a:pt x="2438068" y="1014669"/>
                  </a:cubicBezTo>
                  <a:cubicBezTo>
                    <a:pt x="2441164" y="1034792"/>
                    <a:pt x="2446840" y="1054399"/>
                    <a:pt x="2454063" y="1073490"/>
                  </a:cubicBezTo>
                  <a:cubicBezTo>
                    <a:pt x="2460771" y="1091033"/>
                    <a:pt x="2472638" y="1100321"/>
                    <a:pt x="2492762" y="1100837"/>
                  </a:cubicBezTo>
                  <a:cubicBezTo>
                    <a:pt x="2538168" y="1101353"/>
                    <a:pt x="2583058" y="1104449"/>
                    <a:pt x="2628464" y="1105997"/>
                  </a:cubicBezTo>
                  <a:cubicBezTo>
                    <a:pt x="2653230" y="1107029"/>
                    <a:pt x="2665614" y="1116832"/>
                    <a:pt x="2672322" y="1140567"/>
                  </a:cubicBezTo>
                  <a:cubicBezTo>
                    <a:pt x="2676449" y="1153983"/>
                    <a:pt x="2677998" y="1167914"/>
                    <a:pt x="2677998" y="1182361"/>
                  </a:cubicBezTo>
                  <a:cubicBezTo>
                    <a:pt x="2677998" y="1210224"/>
                    <a:pt x="2670258" y="1221576"/>
                    <a:pt x="2644459" y="1229831"/>
                  </a:cubicBezTo>
                  <a:cubicBezTo>
                    <a:pt x="2603697" y="1242731"/>
                    <a:pt x="2562934" y="1255114"/>
                    <a:pt x="2522172" y="1267498"/>
                  </a:cubicBezTo>
                  <a:cubicBezTo>
                    <a:pt x="2492762" y="1276269"/>
                    <a:pt x="2485022" y="1285557"/>
                    <a:pt x="2483990" y="1315999"/>
                  </a:cubicBezTo>
                  <a:cubicBezTo>
                    <a:pt x="2483474" y="1337154"/>
                    <a:pt x="2481926" y="1358825"/>
                    <a:pt x="2486570" y="1379981"/>
                  </a:cubicBezTo>
                  <a:cubicBezTo>
                    <a:pt x="2489666" y="1394428"/>
                    <a:pt x="2498437" y="1403200"/>
                    <a:pt x="2512885" y="1407843"/>
                  </a:cubicBezTo>
                  <a:cubicBezTo>
                    <a:pt x="2555711" y="1420743"/>
                    <a:pt x="2598537" y="1433642"/>
                    <a:pt x="2641363" y="1447058"/>
                  </a:cubicBezTo>
                  <a:cubicBezTo>
                    <a:pt x="2671290" y="1456345"/>
                    <a:pt x="2678514" y="1466665"/>
                    <a:pt x="2677998" y="1498139"/>
                  </a:cubicBezTo>
                  <a:cubicBezTo>
                    <a:pt x="2677998" y="1501235"/>
                    <a:pt x="2677998" y="1504331"/>
                    <a:pt x="2677998" y="1507427"/>
                  </a:cubicBezTo>
                  <a:cubicBezTo>
                    <a:pt x="2675934" y="1555929"/>
                    <a:pt x="2660454" y="1571408"/>
                    <a:pt x="2611952" y="1572956"/>
                  </a:cubicBezTo>
                  <a:cubicBezTo>
                    <a:pt x="2571190" y="1573988"/>
                    <a:pt x="2530944" y="1576052"/>
                    <a:pt x="2490182" y="1576568"/>
                  </a:cubicBezTo>
                  <a:cubicBezTo>
                    <a:pt x="2474702" y="1577084"/>
                    <a:pt x="2463867" y="1583792"/>
                    <a:pt x="2457675" y="1596691"/>
                  </a:cubicBezTo>
                  <a:cubicBezTo>
                    <a:pt x="2446324" y="1620942"/>
                    <a:pt x="2439100" y="1646225"/>
                    <a:pt x="2437036" y="1673056"/>
                  </a:cubicBezTo>
                  <a:cubicBezTo>
                    <a:pt x="2435488" y="1690083"/>
                    <a:pt x="2442712" y="1701435"/>
                    <a:pt x="2457159" y="1710206"/>
                  </a:cubicBezTo>
                  <a:cubicBezTo>
                    <a:pt x="2493278" y="1732393"/>
                    <a:pt x="2528880" y="1754580"/>
                    <a:pt x="2564483" y="1777283"/>
                  </a:cubicBezTo>
                  <a:cubicBezTo>
                    <a:pt x="2596989" y="1797406"/>
                    <a:pt x="2601117" y="1809790"/>
                    <a:pt x="2588733" y="1845908"/>
                  </a:cubicBezTo>
                  <a:cubicBezTo>
                    <a:pt x="2584606" y="1858292"/>
                    <a:pt x="2578930" y="1870159"/>
                    <a:pt x="2571706" y="1880995"/>
                  </a:cubicBezTo>
                  <a:cubicBezTo>
                    <a:pt x="2564998" y="1890798"/>
                    <a:pt x="2554163" y="1897506"/>
                    <a:pt x="2538684" y="1897506"/>
                  </a:cubicBezTo>
                  <a:cubicBezTo>
                    <a:pt x="2511337" y="1891314"/>
                    <a:pt x="2483990" y="1885122"/>
                    <a:pt x="2456643" y="1879447"/>
                  </a:cubicBezTo>
                  <a:cubicBezTo>
                    <a:pt x="2434456" y="1874287"/>
                    <a:pt x="2411753" y="1869643"/>
                    <a:pt x="2389566" y="1863967"/>
                  </a:cubicBezTo>
                  <a:cubicBezTo>
                    <a:pt x="2375119" y="1860355"/>
                    <a:pt x="2363767" y="1864483"/>
                    <a:pt x="2354479" y="1874803"/>
                  </a:cubicBezTo>
                  <a:cubicBezTo>
                    <a:pt x="2335389" y="1896990"/>
                    <a:pt x="2320425" y="1922273"/>
                    <a:pt x="2312170" y="1950652"/>
                  </a:cubicBezTo>
                  <a:cubicBezTo>
                    <a:pt x="2308042" y="1964067"/>
                    <a:pt x="2314234" y="1973870"/>
                    <a:pt x="2322489" y="1983158"/>
                  </a:cubicBezTo>
                  <a:cubicBezTo>
                    <a:pt x="2352416" y="2015665"/>
                    <a:pt x="2382858" y="2048171"/>
                    <a:pt x="2412785" y="2080162"/>
                  </a:cubicBezTo>
                  <a:cubicBezTo>
                    <a:pt x="2435488" y="2104413"/>
                    <a:pt x="2436520" y="2118860"/>
                    <a:pt x="2418461" y="2146723"/>
                  </a:cubicBezTo>
                  <a:cubicBezTo>
                    <a:pt x="2417429" y="2148271"/>
                    <a:pt x="2416397" y="2150335"/>
                    <a:pt x="2414849" y="2151883"/>
                  </a:cubicBezTo>
                  <a:cubicBezTo>
                    <a:pt x="2380795" y="2197805"/>
                    <a:pt x="2365831" y="2198321"/>
                    <a:pt x="2324037" y="2174586"/>
                  </a:cubicBezTo>
                  <a:cubicBezTo>
                    <a:pt x="2289982" y="2154979"/>
                    <a:pt x="2253864" y="2137435"/>
                    <a:pt x="2219294" y="2118860"/>
                  </a:cubicBezTo>
                  <a:cubicBezTo>
                    <a:pt x="2204846" y="2111121"/>
                    <a:pt x="2191431" y="2111121"/>
                    <a:pt x="2178531" y="2120408"/>
                  </a:cubicBezTo>
                  <a:cubicBezTo>
                    <a:pt x="2157892" y="2134856"/>
                    <a:pt x="2140349" y="2152399"/>
                    <a:pt x="2125386" y="2172522"/>
                  </a:cubicBezTo>
                  <a:cubicBezTo>
                    <a:pt x="2114550" y="2186969"/>
                    <a:pt x="2114034" y="2201417"/>
                    <a:pt x="2122806" y="2217412"/>
                  </a:cubicBezTo>
                  <a:cubicBezTo>
                    <a:pt x="2143961" y="2256110"/>
                    <a:pt x="2164600" y="2295324"/>
                    <a:pt x="2184723" y="2334539"/>
                  </a:cubicBezTo>
                  <a:cubicBezTo>
                    <a:pt x="2198655" y="2361886"/>
                    <a:pt x="2196591" y="2374269"/>
                    <a:pt x="2174404" y="2395424"/>
                  </a:cubicBezTo>
                  <a:cubicBezTo>
                    <a:pt x="2170792" y="2398520"/>
                    <a:pt x="2167696" y="2402132"/>
                    <a:pt x="2164084" y="2404712"/>
                  </a:cubicBezTo>
                  <a:cubicBezTo>
                    <a:pt x="2131062" y="2428963"/>
                    <a:pt x="2114034" y="2440830"/>
                    <a:pt x="2075336" y="2401616"/>
                  </a:cubicBezTo>
                  <a:cubicBezTo>
                    <a:pt x="2047473" y="2373237"/>
                    <a:pt x="2017547" y="2347954"/>
                    <a:pt x="1988652" y="2320607"/>
                  </a:cubicBezTo>
                  <a:cubicBezTo>
                    <a:pt x="1975236" y="2307708"/>
                    <a:pt x="1960789" y="2305128"/>
                    <a:pt x="1944277" y="2311836"/>
                  </a:cubicBezTo>
                  <a:cubicBezTo>
                    <a:pt x="1922607" y="2320607"/>
                    <a:pt x="1901968" y="2331959"/>
                    <a:pt x="1883392" y="2346406"/>
                  </a:cubicBezTo>
                  <a:cubicBezTo>
                    <a:pt x="1867913" y="2358274"/>
                    <a:pt x="1863785" y="2373237"/>
                    <a:pt x="1868429" y="2391812"/>
                  </a:cubicBezTo>
                  <a:cubicBezTo>
                    <a:pt x="1879264" y="2436702"/>
                    <a:pt x="1889584" y="2482108"/>
                    <a:pt x="1899388" y="2526998"/>
                  </a:cubicBezTo>
                  <a:cubicBezTo>
                    <a:pt x="1903516" y="2546605"/>
                    <a:pt x="1896808" y="2561569"/>
                    <a:pt x="1879264" y="2571888"/>
                  </a:cubicBezTo>
                  <a:cubicBezTo>
                    <a:pt x="1867397" y="2579112"/>
                    <a:pt x="1854498" y="2584788"/>
                    <a:pt x="1841082" y="2588916"/>
                  </a:cubicBezTo>
                  <a:cubicBezTo>
                    <a:pt x="1813736" y="2597687"/>
                    <a:pt x="1798256" y="2592527"/>
                    <a:pt x="1782777" y="2568277"/>
                  </a:cubicBezTo>
                  <a:cubicBezTo>
                    <a:pt x="1760074" y="2532158"/>
                    <a:pt x="1736855" y="2496556"/>
                    <a:pt x="1715184" y="2459405"/>
                  </a:cubicBezTo>
                  <a:cubicBezTo>
                    <a:pt x="1703316" y="2439282"/>
                    <a:pt x="1687837" y="2431543"/>
                    <a:pt x="1664618" y="2435670"/>
                  </a:cubicBezTo>
                  <a:cubicBezTo>
                    <a:pt x="1646043" y="2439282"/>
                    <a:pt x="1627984" y="2443926"/>
                    <a:pt x="1610440" y="2450118"/>
                  </a:cubicBezTo>
                  <a:cubicBezTo>
                    <a:pt x="1586190" y="2458889"/>
                    <a:pt x="1578450" y="2469209"/>
                    <a:pt x="1577418" y="2495008"/>
                  </a:cubicBezTo>
                  <a:cubicBezTo>
                    <a:pt x="1575870" y="2535770"/>
                    <a:pt x="1574838" y="2576016"/>
                    <a:pt x="1573806" y="2616778"/>
                  </a:cubicBezTo>
                  <a:cubicBezTo>
                    <a:pt x="1572774" y="2653929"/>
                    <a:pt x="1563487" y="2665796"/>
                    <a:pt x="1526852" y="2672504"/>
                  </a:cubicBezTo>
                  <a:cubicBezTo>
                    <a:pt x="1517049" y="2674568"/>
                    <a:pt x="1507245" y="2675600"/>
                    <a:pt x="1497441" y="2676116"/>
                  </a:cubicBezTo>
                  <a:cubicBezTo>
                    <a:pt x="1473191" y="2677664"/>
                    <a:pt x="1457711" y="2667860"/>
                    <a:pt x="1449972" y="2644125"/>
                  </a:cubicBezTo>
                  <a:cubicBezTo>
                    <a:pt x="1436040" y="2600783"/>
                    <a:pt x="1422624" y="2557957"/>
                    <a:pt x="1410241" y="2514615"/>
                  </a:cubicBezTo>
                  <a:cubicBezTo>
                    <a:pt x="1404565" y="2495008"/>
                    <a:pt x="1392698" y="2485720"/>
                    <a:pt x="1373091" y="2482624"/>
                  </a:cubicBezTo>
                  <a:cubicBezTo>
                    <a:pt x="1350388" y="2479528"/>
                    <a:pt x="1327685" y="2479528"/>
                    <a:pt x="1304982" y="2483140"/>
                  </a:cubicBezTo>
                  <a:cubicBezTo>
                    <a:pt x="1287955" y="2485720"/>
                    <a:pt x="1277119" y="2494492"/>
                    <a:pt x="1271959" y="2511519"/>
                  </a:cubicBezTo>
                  <a:cubicBezTo>
                    <a:pt x="1260092" y="2552281"/>
                    <a:pt x="1247192" y="2593043"/>
                    <a:pt x="1234293" y="2633806"/>
                  </a:cubicBezTo>
                  <a:cubicBezTo>
                    <a:pt x="1222941" y="2670440"/>
                    <a:pt x="1208494" y="2679728"/>
                    <a:pt x="1170828" y="2674568"/>
                  </a:cubicBezTo>
                  <a:cubicBezTo>
                    <a:pt x="1114070" y="2666828"/>
                    <a:pt x="1107362" y="2659088"/>
                    <a:pt x="1106847" y="2602331"/>
                  </a:cubicBezTo>
                  <a:cubicBezTo>
                    <a:pt x="1106331" y="2565181"/>
                    <a:pt x="1104783" y="2528546"/>
                    <a:pt x="1103751" y="2491396"/>
                  </a:cubicBezTo>
                  <a:cubicBezTo>
                    <a:pt x="1103234" y="2474369"/>
                    <a:pt x="1096527" y="2460953"/>
                    <a:pt x="1080532" y="2454245"/>
                  </a:cubicBezTo>
                  <a:cubicBezTo>
                    <a:pt x="1056281" y="2443926"/>
                    <a:pt x="1031514" y="2436702"/>
                    <a:pt x="1005199" y="2435154"/>
                  </a:cubicBezTo>
                  <a:cubicBezTo>
                    <a:pt x="989203" y="2434122"/>
                    <a:pt x="977852" y="2440314"/>
                    <a:pt x="969080" y="2454245"/>
                  </a:cubicBezTo>
                  <a:cubicBezTo>
                    <a:pt x="946894" y="2491396"/>
                    <a:pt x="923159" y="2527514"/>
                    <a:pt x="900456" y="2564149"/>
                  </a:cubicBezTo>
                  <a:cubicBezTo>
                    <a:pt x="882396" y="2593043"/>
                    <a:pt x="868465" y="2598203"/>
                    <a:pt x="836474" y="2587368"/>
                  </a:cubicBezTo>
                  <a:cubicBezTo>
                    <a:pt x="834926" y="2586852"/>
                    <a:pt x="833379" y="2586336"/>
                    <a:pt x="831830" y="2585820"/>
                  </a:cubicBezTo>
                  <a:cubicBezTo>
                    <a:pt x="782297" y="2565697"/>
                    <a:pt x="772493" y="2554345"/>
                    <a:pt x="785392" y="2504811"/>
                  </a:cubicBezTo>
                  <a:cubicBezTo>
                    <a:pt x="795196" y="2467145"/>
                    <a:pt x="802420" y="2428963"/>
                    <a:pt x="811707" y="2390780"/>
                  </a:cubicBezTo>
                  <a:cubicBezTo>
                    <a:pt x="816351" y="2371173"/>
                    <a:pt x="811191" y="2356210"/>
                    <a:pt x="794680" y="2344342"/>
                  </a:cubicBezTo>
                  <a:cubicBezTo>
                    <a:pt x="777137" y="2331959"/>
                    <a:pt x="759078" y="2321123"/>
                    <a:pt x="739470" y="2312352"/>
                  </a:cubicBezTo>
                  <a:cubicBezTo>
                    <a:pt x="720895" y="2304096"/>
                    <a:pt x="704900" y="2307192"/>
                    <a:pt x="689421" y="2321639"/>
                  </a:cubicBezTo>
                  <a:cubicBezTo>
                    <a:pt x="658462" y="2351050"/>
                    <a:pt x="626988" y="2379945"/>
                    <a:pt x="596029" y="2408839"/>
                  </a:cubicBezTo>
                  <a:cubicBezTo>
                    <a:pt x="572810" y="2431027"/>
                    <a:pt x="557847" y="2432058"/>
                    <a:pt x="530500" y="2415031"/>
                  </a:cubicBezTo>
                  <a:cubicBezTo>
                    <a:pt x="527404" y="2412967"/>
                    <a:pt x="524308" y="2410903"/>
                    <a:pt x="521212" y="2408839"/>
                  </a:cubicBezTo>
                  <a:cubicBezTo>
                    <a:pt x="481482" y="2380461"/>
                    <a:pt x="477870" y="2365497"/>
                    <a:pt x="500573" y="2322671"/>
                  </a:cubicBezTo>
                  <a:cubicBezTo>
                    <a:pt x="519148" y="2287585"/>
                    <a:pt x="537207" y="2252498"/>
                    <a:pt x="556298" y="2217928"/>
                  </a:cubicBezTo>
                  <a:cubicBezTo>
                    <a:pt x="566102" y="2199869"/>
                    <a:pt x="564555" y="2184389"/>
                    <a:pt x="552171" y="2168910"/>
                  </a:cubicBezTo>
                  <a:cubicBezTo>
                    <a:pt x="538756" y="2151883"/>
                    <a:pt x="523276" y="2136403"/>
                    <a:pt x="505733" y="2122988"/>
                  </a:cubicBezTo>
                  <a:cubicBezTo>
                    <a:pt x="490254" y="2111121"/>
                    <a:pt x="474774" y="2110089"/>
                    <a:pt x="457747" y="2119376"/>
                  </a:cubicBezTo>
                  <a:cubicBezTo>
                    <a:pt x="419564" y="2140015"/>
                    <a:pt x="380866" y="2160654"/>
                    <a:pt x="341652" y="2180778"/>
                  </a:cubicBezTo>
                  <a:cubicBezTo>
                    <a:pt x="314305" y="2195225"/>
                    <a:pt x="298310" y="2191613"/>
                    <a:pt x="278187" y="2168910"/>
                  </a:cubicBezTo>
                  <a:cubicBezTo>
                    <a:pt x="276639" y="2167362"/>
                    <a:pt x="275607" y="2165814"/>
                    <a:pt x="274059" y="2164266"/>
                  </a:cubicBezTo>
                  <a:cubicBezTo>
                    <a:pt x="238456" y="2122988"/>
                    <a:pt x="238972" y="2108541"/>
                    <a:pt x="276639" y="2069326"/>
                  </a:cubicBezTo>
                  <a:cubicBezTo>
                    <a:pt x="302954" y="2041464"/>
                    <a:pt x="327721" y="2013085"/>
                    <a:pt x="354551" y="1986254"/>
                  </a:cubicBezTo>
                  <a:cubicBezTo>
                    <a:pt x="367967" y="1972323"/>
                    <a:pt x="370547" y="1957875"/>
                    <a:pt x="363839" y="1940848"/>
                  </a:cubicBezTo>
                  <a:cubicBezTo>
                    <a:pt x="355067" y="1918661"/>
                    <a:pt x="342684" y="1898022"/>
                    <a:pt x="328237" y="1878931"/>
                  </a:cubicBezTo>
                  <a:cubicBezTo>
                    <a:pt x="316369" y="1863451"/>
                    <a:pt x="300374" y="1861903"/>
                    <a:pt x="283347" y="1866031"/>
                  </a:cubicBezTo>
                  <a:cubicBezTo>
                    <a:pt x="245680" y="1874803"/>
                    <a:pt x="208530" y="1883574"/>
                    <a:pt x="170864" y="1891830"/>
                  </a:cubicBezTo>
                  <a:cubicBezTo>
                    <a:pt x="165704" y="1892862"/>
                    <a:pt x="160544" y="1894410"/>
                    <a:pt x="155900" y="1895442"/>
                  </a:cubicBezTo>
                  <a:cubicBezTo>
                    <a:pt x="127521" y="1900602"/>
                    <a:pt x="113074" y="1893894"/>
                    <a:pt x="100175" y="1868095"/>
                  </a:cubicBezTo>
                  <a:cubicBezTo>
                    <a:pt x="95531" y="1858292"/>
                    <a:pt x="90887" y="1848488"/>
                    <a:pt x="87275" y="1838169"/>
                  </a:cubicBezTo>
                  <a:cubicBezTo>
                    <a:pt x="77988" y="1810822"/>
                    <a:pt x="83147" y="1795342"/>
                    <a:pt x="107915" y="1779863"/>
                  </a:cubicBezTo>
                  <a:cubicBezTo>
                    <a:pt x="143001" y="1757676"/>
                    <a:pt x="178603" y="1735489"/>
                    <a:pt x="213690" y="1713818"/>
                  </a:cubicBezTo>
                  <a:cubicBezTo>
                    <a:pt x="241552" y="1696275"/>
                    <a:pt x="245680" y="1686471"/>
                    <a:pt x="238972" y="1654481"/>
                  </a:cubicBezTo>
                  <a:cubicBezTo>
                    <a:pt x="234845" y="1636421"/>
                    <a:pt x="230201" y="1617846"/>
                    <a:pt x="222977" y="1600819"/>
                  </a:cubicBezTo>
                  <a:cubicBezTo>
                    <a:pt x="215753" y="1583792"/>
                    <a:pt x="203370" y="1575536"/>
                    <a:pt x="184279" y="1575020"/>
                  </a:cubicBezTo>
                  <a:cubicBezTo>
                    <a:pt x="142485" y="1574504"/>
                    <a:pt x="101207" y="1572956"/>
                    <a:pt x="59413" y="1571408"/>
                  </a:cubicBezTo>
                  <a:cubicBezTo>
                    <a:pt x="21746" y="1570376"/>
                    <a:pt x="10395" y="1560573"/>
                    <a:pt x="3687" y="1524454"/>
                  </a:cubicBezTo>
                  <a:cubicBezTo>
                    <a:pt x="3171" y="1520842"/>
                    <a:pt x="2139" y="1517231"/>
                    <a:pt x="1623" y="1513619"/>
                  </a:cubicBezTo>
                  <a:cubicBezTo>
                    <a:pt x="-4053" y="1467697"/>
                    <a:pt x="3687" y="1455829"/>
                    <a:pt x="48577" y="1442414"/>
                  </a:cubicBezTo>
                  <a:cubicBezTo>
                    <a:pt x="85727" y="1431062"/>
                    <a:pt x="122877" y="1418679"/>
                    <a:pt x="160544" y="1408359"/>
                  </a:cubicBezTo>
                  <a:cubicBezTo>
                    <a:pt x="181183" y="1402684"/>
                    <a:pt x="192018" y="1390816"/>
                    <a:pt x="194083" y="1370693"/>
                  </a:cubicBezTo>
                  <a:cubicBezTo>
                    <a:pt x="196147" y="1346958"/>
                    <a:pt x="197178" y="1322707"/>
                    <a:pt x="192534" y="1298972"/>
                  </a:cubicBezTo>
                  <a:cubicBezTo>
                    <a:pt x="189954" y="1283493"/>
                    <a:pt x="181183" y="1274205"/>
                    <a:pt x="166220" y="1269561"/>
                  </a:cubicBezTo>
                  <a:cubicBezTo>
                    <a:pt x="126490" y="1257694"/>
                    <a:pt x="86759" y="1245311"/>
                    <a:pt x="47029" y="1232927"/>
                  </a:cubicBezTo>
                  <a:cubicBezTo>
                    <a:pt x="3687" y="1219512"/>
                    <a:pt x="-957" y="1212288"/>
                    <a:pt x="1623" y="1166882"/>
                  </a:cubicBezTo>
                  <a:cubicBezTo>
                    <a:pt x="2139" y="1157594"/>
                    <a:pt x="4203" y="1148307"/>
                    <a:pt x="6267" y="1139535"/>
                  </a:cubicBezTo>
                  <a:cubicBezTo>
                    <a:pt x="12459" y="1116832"/>
                    <a:pt x="25358" y="1106513"/>
                    <a:pt x="49093" y="1105481"/>
                  </a:cubicBezTo>
                  <a:cubicBezTo>
                    <a:pt x="87791" y="1103933"/>
                    <a:pt x="125974" y="1102901"/>
                    <a:pt x="164672" y="1101869"/>
                  </a:cubicBezTo>
                  <a:cubicBezTo>
                    <a:pt x="170348" y="1101869"/>
                    <a:pt x="176023" y="1101353"/>
                    <a:pt x="181699" y="1101353"/>
                  </a:cubicBezTo>
                  <a:cubicBezTo>
                    <a:pt x="207498" y="1102385"/>
                    <a:pt x="220913" y="1087937"/>
                    <a:pt x="227621" y="1065234"/>
                  </a:cubicBezTo>
                  <a:cubicBezTo>
                    <a:pt x="232781" y="1048207"/>
                    <a:pt x="237425" y="1031180"/>
                    <a:pt x="241036" y="1014153"/>
                  </a:cubicBezTo>
                  <a:cubicBezTo>
                    <a:pt x="245680" y="990418"/>
                    <a:pt x="240005" y="979066"/>
                    <a:pt x="219366" y="965651"/>
                  </a:cubicBezTo>
                  <a:cubicBezTo>
                    <a:pt x="184279" y="943464"/>
                    <a:pt x="148676" y="921277"/>
                    <a:pt x="113590" y="899605"/>
                  </a:cubicBezTo>
                  <a:cubicBezTo>
                    <a:pt x="82116" y="879997"/>
                    <a:pt x="77472" y="867614"/>
                    <a:pt x="89855" y="832012"/>
                  </a:cubicBezTo>
                  <a:cubicBezTo>
                    <a:pt x="93467" y="820660"/>
                    <a:pt x="98111" y="809309"/>
                    <a:pt x="104818" y="799505"/>
                  </a:cubicBezTo>
                  <a:cubicBezTo>
                    <a:pt x="115654" y="782994"/>
                    <a:pt x="130617" y="774738"/>
                    <a:pt x="151256" y="779898"/>
                  </a:cubicBezTo>
                  <a:cubicBezTo>
                    <a:pt x="195114" y="790217"/>
                    <a:pt x="239489" y="799505"/>
                    <a:pt x="283347" y="810341"/>
                  </a:cubicBezTo>
                  <a:cubicBezTo>
                    <a:pt x="303469" y="815500"/>
                    <a:pt x="318949" y="810857"/>
                    <a:pt x="331332" y="794345"/>
                  </a:cubicBezTo>
                  <a:cubicBezTo>
                    <a:pt x="344232" y="776802"/>
                    <a:pt x="355584" y="757711"/>
                    <a:pt x="363839" y="737588"/>
                  </a:cubicBezTo>
                  <a:cubicBezTo>
                    <a:pt x="371063" y="719529"/>
                    <a:pt x="368999" y="704049"/>
                    <a:pt x="354551" y="689086"/>
                  </a:cubicBezTo>
                  <a:cubicBezTo>
                    <a:pt x="324625" y="658643"/>
                    <a:pt x="296246" y="627169"/>
                    <a:pt x="266835" y="595694"/>
                  </a:cubicBezTo>
                  <a:cubicBezTo>
                    <a:pt x="244132" y="570927"/>
                    <a:pt x="243100" y="556996"/>
                    <a:pt x="261675" y="529133"/>
                  </a:cubicBezTo>
                  <a:cubicBezTo>
                    <a:pt x="264771" y="525005"/>
                    <a:pt x="267351" y="520361"/>
                    <a:pt x="270447" y="516233"/>
                  </a:cubicBezTo>
                  <a:cubicBezTo>
                    <a:pt x="296762" y="481663"/>
                    <a:pt x="311209" y="478567"/>
                    <a:pt x="349907" y="498690"/>
                  </a:cubicBezTo>
                  <a:cubicBezTo>
                    <a:pt x="386026" y="517781"/>
                    <a:pt x="422144" y="536357"/>
                    <a:pt x="457231" y="555964"/>
                  </a:cubicBezTo>
                  <a:cubicBezTo>
                    <a:pt x="475806" y="566283"/>
                    <a:pt x="492318" y="564219"/>
                    <a:pt x="507797" y="551320"/>
                  </a:cubicBezTo>
                  <a:cubicBezTo>
                    <a:pt x="523276" y="538421"/>
                    <a:pt x="537723" y="523973"/>
                    <a:pt x="551139" y="508494"/>
                  </a:cubicBezTo>
                  <a:cubicBezTo>
                    <a:pt x="564555" y="492499"/>
                    <a:pt x="567650" y="476503"/>
                    <a:pt x="556815" y="456896"/>
                  </a:cubicBezTo>
                  <a:cubicBezTo>
                    <a:pt x="535143" y="418198"/>
                    <a:pt x="515020" y="378983"/>
                    <a:pt x="494381" y="339769"/>
                  </a:cubicBezTo>
                  <a:cubicBezTo>
                    <a:pt x="480966" y="313970"/>
                    <a:pt x="484062" y="300039"/>
                    <a:pt x="505217" y="280432"/>
                  </a:cubicBezTo>
                  <a:cubicBezTo>
                    <a:pt x="515020" y="271144"/>
                    <a:pt x="525856" y="263405"/>
                    <a:pt x="537723" y="256181"/>
                  </a:cubicBezTo>
                  <a:cubicBezTo>
                    <a:pt x="558362" y="244313"/>
                    <a:pt x="572810" y="245861"/>
                    <a:pt x="590353" y="261857"/>
                  </a:cubicBezTo>
                  <a:cubicBezTo>
                    <a:pt x="620280" y="289203"/>
                    <a:pt x="650207" y="317066"/>
                    <a:pt x="679617" y="344929"/>
                  </a:cubicBezTo>
                  <a:cubicBezTo>
                    <a:pt x="710576" y="374340"/>
                    <a:pt x="717284" y="375372"/>
                    <a:pt x="754950" y="355765"/>
                  </a:cubicBezTo>
                  <a:cubicBezTo>
                    <a:pt x="769913" y="348025"/>
                    <a:pt x="783845" y="339769"/>
                    <a:pt x="797260" y="329450"/>
                  </a:cubicBezTo>
                  <a:cubicBezTo>
                    <a:pt x="811707" y="317582"/>
                    <a:pt x="816351" y="303651"/>
                    <a:pt x="811707" y="285076"/>
                  </a:cubicBezTo>
                  <a:cubicBezTo>
                    <a:pt x="800872" y="242249"/>
                    <a:pt x="791585" y="198907"/>
                    <a:pt x="781781" y="156081"/>
                  </a:cubicBezTo>
                  <a:cubicBezTo>
                    <a:pt x="775589" y="128218"/>
                    <a:pt x="782297" y="114287"/>
                    <a:pt x="807064" y="100872"/>
                  </a:cubicBezTo>
                  <a:cubicBezTo>
                    <a:pt x="818415" y="95196"/>
                    <a:pt x="829766" y="90552"/>
                    <a:pt x="841634" y="86424"/>
                  </a:cubicBezTo>
                  <a:cubicBezTo>
                    <a:pt x="866917" y="78685"/>
                    <a:pt x="881364" y="83328"/>
                    <a:pt x="896328" y="106031"/>
                  </a:cubicBezTo>
                  <a:cubicBezTo>
                    <a:pt x="920062" y="142666"/>
                    <a:pt x="943798" y="179300"/>
                    <a:pt x="965469" y="217483"/>
                  </a:cubicBezTo>
                  <a:cubicBezTo>
                    <a:pt x="976820" y="237090"/>
                    <a:pt x="992299" y="243797"/>
                    <a:pt x="1013455" y="240702"/>
                  </a:cubicBezTo>
                  <a:cubicBezTo>
                    <a:pt x="1035641" y="237090"/>
                    <a:pt x="1057313" y="231414"/>
                    <a:pt x="1077952" y="222642"/>
                  </a:cubicBezTo>
                  <a:cubicBezTo>
                    <a:pt x="1092915" y="215935"/>
                    <a:pt x="1101171" y="205615"/>
                    <a:pt x="1101687" y="188072"/>
                  </a:cubicBezTo>
                  <a:cubicBezTo>
                    <a:pt x="1102719" y="143182"/>
                    <a:pt x="1105298" y="98808"/>
                    <a:pt x="1106847" y="53918"/>
                  </a:cubicBezTo>
                  <a:cubicBezTo>
                    <a:pt x="1107878" y="25023"/>
                    <a:pt x="1117166" y="12640"/>
                    <a:pt x="1145029" y="4900"/>
                  </a:cubicBezTo>
                  <a:cubicBezTo>
                    <a:pt x="1149672" y="3868"/>
                    <a:pt x="1154316" y="2320"/>
                    <a:pt x="1158960" y="1804"/>
                  </a:cubicBezTo>
                  <a:cubicBezTo>
                    <a:pt x="1171731" y="385"/>
                    <a:pt x="1182083" y="-325"/>
                    <a:pt x="1190637" y="143"/>
                  </a:cubicBezTo>
                  <a:close/>
                </a:path>
              </a:pathLst>
            </a:custGeom>
            <a:solidFill>
              <a:schemeClr val="bg1"/>
            </a:solidFill>
            <a:ln w="5155" cap="flat">
              <a:noFill/>
              <a:prstDash val="solid"/>
              <a:miter/>
            </a:ln>
          </p:spPr>
          <p:txBody>
            <a:bodyPr wrap="square" rtlCol="0" anchor="ctr">
              <a:noAutofit/>
            </a:bodyPr>
            <a:lstStyle/>
            <a:p>
              <a:endParaRPr lang="en-US" sz="1116"/>
            </a:p>
          </p:txBody>
        </p:sp>
      </p:grpSp>
      <p:grpSp>
        <p:nvGrpSpPr>
          <p:cNvPr id="29" name="Group 28">
            <a:extLst>
              <a:ext uri="{FF2B5EF4-FFF2-40B4-BE49-F238E27FC236}">
                <a16:creationId xmlns:a16="http://schemas.microsoft.com/office/drawing/2014/main" id="{33DF20E6-239E-4E0B-BEB6-B0D677099CAE}"/>
              </a:ext>
            </a:extLst>
          </p:cNvPr>
          <p:cNvGrpSpPr/>
          <p:nvPr/>
        </p:nvGrpSpPr>
        <p:grpSpPr>
          <a:xfrm>
            <a:off x="3671127" y="2194370"/>
            <a:ext cx="3403430" cy="918945"/>
            <a:chOff x="611559" y="2658900"/>
            <a:chExt cx="2675111" cy="1482045"/>
          </a:xfrm>
        </p:grpSpPr>
        <p:sp>
          <p:nvSpPr>
            <p:cNvPr id="30" name="Rounded Rectangle 58">
              <a:extLst>
                <a:ext uri="{FF2B5EF4-FFF2-40B4-BE49-F238E27FC236}">
                  <a16:creationId xmlns:a16="http://schemas.microsoft.com/office/drawing/2014/main" id="{4C0D5375-BFCC-4F5E-B80C-8B7AFEC1B3BD}"/>
                </a:ext>
              </a:extLst>
            </p:cNvPr>
            <p:cNvSpPr/>
            <p:nvPr/>
          </p:nvSpPr>
          <p:spPr>
            <a:xfrm>
              <a:off x="611559" y="2708920"/>
              <a:ext cx="1772278" cy="379785"/>
            </a:xfrm>
            <a:prstGeom prst="roundRect">
              <a:avLst>
                <a:gd name="adj" fmla="val 50000"/>
              </a:avLst>
            </a:prstGeom>
            <a:solidFill>
              <a:schemeClr val="accent3"/>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solidFill>
                  <a:schemeClr val="bg1"/>
                </a:solidFill>
              </a:endParaRPr>
            </a:p>
          </p:txBody>
        </p:sp>
        <p:sp>
          <p:nvSpPr>
            <p:cNvPr id="31" name="TextBox 30">
              <a:extLst>
                <a:ext uri="{FF2B5EF4-FFF2-40B4-BE49-F238E27FC236}">
                  <a16:creationId xmlns:a16="http://schemas.microsoft.com/office/drawing/2014/main" id="{4FAF8F46-48D5-454B-97A9-F815D3130D4A}"/>
                </a:ext>
              </a:extLst>
            </p:cNvPr>
            <p:cNvSpPr txBox="1"/>
            <p:nvPr/>
          </p:nvSpPr>
          <p:spPr>
            <a:xfrm>
              <a:off x="665833" y="3098562"/>
              <a:ext cx="2620837" cy="1042383"/>
            </a:xfrm>
            <a:prstGeom prst="rect">
              <a:avLst/>
            </a:prstGeom>
            <a:noFill/>
          </p:spPr>
          <p:txBody>
            <a:bodyPr wrap="square" rtlCol="0">
              <a:spAutoFit/>
            </a:bodyPr>
            <a:lstStyle/>
            <a:p>
              <a:r>
                <a:rPr lang="en-US" sz="1200" dirty="0" err="1">
                  <a:solidFill>
                    <a:schemeClr val="tx1">
                      <a:lumMod val="75000"/>
                      <a:lumOff val="25000"/>
                    </a:schemeClr>
                  </a:solidFill>
                  <a:cs typeface="Arial" pitchFamily="34" charset="0"/>
                </a:rPr>
                <a:t>Perubahan</a:t>
              </a:r>
              <a:r>
                <a:rPr lang="en-US" sz="1200" dirty="0">
                  <a:solidFill>
                    <a:schemeClr val="tx1">
                      <a:lumMod val="75000"/>
                      <a:lumOff val="25000"/>
                    </a:schemeClr>
                  </a:solidFill>
                  <a:cs typeface="Arial" pitchFamily="34" charset="0"/>
                </a:rPr>
                <a:t> </a:t>
              </a:r>
              <a:r>
                <a:rPr lang="en-US" sz="1200" dirty="0" err="1">
                  <a:solidFill>
                    <a:schemeClr val="tx1">
                      <a:lumMod val="75000"/>
                      <a:lumOff val="25000"/>
                    </a:schemeClr>
                  </a:solidFill>
                  <a:cs typeface="Arial" pitchFamily="34" charset="0"/>
                </a:rPr>
                <a:t>prioritas</a:t>
              </a:r>
              <a:r>
                <a:rPr lang="en-US" sz="1200" dirty="0">
                  <a:solidFill>
                    <a:schemeClr val="tx1">
                      <a:lumMod val="75000"/>
                      <a:lumOff val="25000"/>
                    </a:schemeClr>
                  </a:solidFill>
                  <a:cs typeface="Arial" pitchFamily="34" charset="0"/>
                </a:rPr>
                <a:t> </a:t>
              </a:r>
              <a:r>
                <a:rPr lang="en-US" sz="1200" dirty="0" err="1">
                  <a:solidFill>
                    <a:schemeClr val="tx1">
                      <a:lumMod val="75000"/>
                      <a:lumOff val="25000"/>
                    </a:schemeClr>
                  </a:solidFill>
                  <a:cs typeface="Arial" pitchFamily="34" charset="0"/>
                </a:rPr>
                <a:t>atau</a:t>
              </a:r>
              <a:r>
                <a:rPr lang="en-US" sz="1200" dirty="0">
                  <a:solidFill>
                    <a:schemeClr val="tx1">
                      <a:lumMod val="75000"/>
                      <a:lumOff val="25000"/>
                    </a:schemeClr>
                  </a:solidFill>
                  <a:cs typeface="Arial" pitchFamily="34" charset="0"/>
                </a:rPr>
                <a:t> </a:t>
              </a:r>
              <a:r>
                <a:rPr lang="en-US" sz="1200" dirty="0" err="1">
                  <a:solidFill>
                    <a:schemeClr val="tx1">
                      <a:lumMod val="75000"/>
                      <a:lumOff val="25000"/>
                    </a:schemeClr>
                  </a:solidFill>
                  <a:cs typeface="Arial" pitchFamily="34" charset="0"/>
                </a:rPr>
                <a:t>asumsi</a:t>
              </a:r>
              <a:r>
                <a:rPr lang="en-US" sz="1200" dirty="0">
                  <a:solidFill>
                    <a:schemeClr val="tx1">
                      <a:lumMod val="75000"/>
                      <a:lumOff val="25000"/>
                    </a:schemeClr>
                  </a:solidFill>
                  <a:cs typeface="Arial" pitchFamily="34" charset="0"/>
                </a:rPr>
                <a:t> yang </a:t>
              </a:r>
              <a:r>
                <a:rPr lang="en-US" sz="1200" dirty="0" err="1">
                  <a:solidFill>
                    <a:schemeClr val="tx1">
                      <a:lumMod val="75000"/>
                      <a:lumOff val="25000"/>
                    </a:schemeClr>
                  </a:solidFill>
                  <a:cs typeface="Arial" pitchFamily="34" charset="0"/>
                </a:rPr>
                <a:t>berakibat</a:t>
              </a:r>
              <a:r>
                <a:rPr lang="en-US" sz="1200" dirty="0">
                  <a:solidFill>
                    <a:schemeClr val="tx1">
                      <a:lumMod val="75000"/>
                      <a:lumOff val="25000"/>
                    </a:schemeClr>
                  </a:solidFill>
                  <a:cs typeface="Arial" pitchFamily="34" charset="0"/>
                </a:rPr>
                <a:t> </a:t>
              </a:r>
              <a:r>
                <a:rPr lang="en-US" sz="1200" dirty="0" err="1">
                  <a:solidFill>
                    <a:schemeClr val="tx1">
                      <a:lumMod val="75000"/>
                      <a:lumOff val="25000"/>
                    </a:schemeClr>
                  </a:solidFill>
                  <a:cs typeface="Arial" pitchFamily="34" charset="0"/>
                </a:rPr>
                <a:t>secara</a:t>
              </a:r>
              <a:r>
                <a:rPr lang="en-US" sz="1200" dirty="0">
                  <a:solidFill>
                    <a:schemeClr val="tx1">
                      <a:lumMod val="75000"/>
                      <a:lumOff val="25000"/>
                    </a:schemeClr>
                  </a:solidFill>
                  <a:cs typeface="Arial" pitchFamily="34" charset="0"/>
                </a:rPr>
                <a:t> </a:t>
              </a:r>
              <a:r>
                <a:rPr lang="en-US" sz="1200" dirty="0" err="1">
                  <a:solidFill>
                    <a:schemeClr val="tx1">
                      <a:lumMod val="75000"/>
                      <a:lumOff val="25000"/>
                    </a:schemeClr>
                  </a:solidFill>
                  <a:cs typeface="Arial" pitchFamily="34" charset="0"/>
                </a:rPr>
                <a:t>signifikan</a:t>
              </a:r>
              <a:r>
                <a:rPr lang="en-US" sz="1200" dirty="0">
                  <a:solidFill>
                    <a:schemeClr val="tx1">
                      <a:lumMod val="75000"/>
                      <a:lumOff val="25000"/>
                    </a:schemeClr>
                  </a:solidFill>
                  <a:cs typeface="Arial" pitchFamily="34" charset="0"/>
                </a:rPr>
                <a:t> </a:t>
              </a:r>
              <a:r>
                <a:rPr lang="en-US" sz="1200" dirty="0" err="1">
                  <a:solidFill>
                    <a:schemeClr val="tx1">
                      <a:lumMod val="75000"/>
                      <a:lumOff val="25000"/>
                    </a:schemeClr>
                  </a:solidFill>
                  <a:cs typeface="Arial" pitchFamily="34" charset="0"/>
                </a:rPr>
                <a:t>dalam</a:t>
              </a:r>
              <a:r>
                <a:rPr lang="en-US" sz="1200" dirty="0">
                  <a:solidFill>
                    <a:schemeClr val="tx1">
                      <a:lumMod val="75000"/>
                      <a:lumOff val="25000"/>
                    </a:schemeClr>
                  </a:solidFill>
                  <a:cs typeface="Arial" pitchFamily="34" charset="0"/>
                </a:rPr>
                <a:t> proses </a:t>
              </a:r>
              <a:r>
                <a:rPr lang="en-US" sz="1200" dirty="0" err="1">
                  <a:solidFill>
                    <a:schemeClr val="tx1">
                      <a:lumMod val="75000"/>
                      <a:lumOff val="25000"/>
                    </a:schemeClr>
                  </a:solidFill>
                  <a:cs typeface="Arial" pitchFamily="34" charset="0"/>
                </a:rPr>
                <a:t>pencapaian</a:t>
              </a:r>
              <a:r>
                <a:rPr lang="en-US" sz="1200" dirty="0">
                  <a:solidFill>
                    <a:schemeClr val="tx1">
                      <a:lumMod val="75000"/>
                      <a:lumOff val="25000"/>
                    </a:schemeClr>
                  </a:solidFill>
                  <a:cs typeface="Arial" pitchFamily="34" charset="0"/>
                </a:rPr>
                <a:t> </a:t>
              </a:r>
              <a:r>
                <a:rPr lang="en-US" sz="1200" dirty="0" err="1">
                  <a:solidFill>
                    <a:schemeClr val="tx1">
                      <a:lumMod val="75000"/>
                      <a:lumOff val="25000"/>
                    </a:schemeClr>
                  </a:solidFill>
                  <a:cs typeface="Arial" pitchFamily="34" charset="0"/>
                </a:rPr>
                <a:t>tujuan</a:t>
              </a:r>
              <a:r>
                <a:rPr lang="en-US" sz="1200" dirty="0">
                  <a:solidFill>
                    <a:schemeClr val="tx1">
                      <a:lumMod val="75000"/>
                      <a:lumOff val="25000"/>
                    </a:schemeClr>
                  </a:solidFill>
                  <a:cs typeface="Arial" pitchFamily="34" charset="0"/>
                </a:rPr>
                <a:t> </a:t>
              </a:r>
              <a:r>
                <a:rPr lang="en-US" sz="1200" dirty="0" err="1">
                  <a:solidFill>
                    <a:schemeClr val="tx1">
                      <a:lumMod val="75000"/>
                      <a:lumOff val="25000"/>
                    </a:schemeClr>
                  </a:solidFill>
                  <a:cs typeface="Arial" pitchFamily="34" charset="0"/>
                </a:rPr>
                <a:t>dan</a:t>
              </a:r>
              <a:r>
                <a:rPr lang="en-US" sz="1200" dirty="0">
                  <a:solidFill>
                    <a:schemeClr val="tx1">
                      <a:lumMod val="75000"/>
                      <a:lumOff val="25000"/>
                    </a:schemeClr>
                  </a:solidFill>
                  <a:cs typeface="Arial" pitchFamily="34" charset="0"/>
                </a:rPr>
                <a:t> </a:t>
              </a:r>
              <a:r>
                <a:rPr lang="en-US" sz="1200" dirty="0" err="1">
                  <a:solidFill>
                    <a:schemeClr val="tx1">
                      <a:lumMod val="75000"/>
                      <a:lumOff val="25000"/>
                    </a:schemeClr>
                  </a:solidFill>
                  <a:cs typeface="Arial" pitchFamily="34" charset="0"/>
                </a:rPr>
                <a:t>Sasaran</a:t>
              </a:r>
              <a:endParaRPr lang="en-US" sz="1200" dirty="0">
                <a:solidFill>
                  <a:schemeClr val="tx1">
                    <a:lumMod val="75000"/>
                    <a:lumOff val="25000"/>
                  </a:schemeClr>
                </a:solidFill>
                <a:cs typeface="Arial" pitchFamily="34" charset="0"/>
              </a:endParaRPr>
            </a:p>
          </p:txBody>
        </p:sp>
        <p:sp>
          <p:nvSpPr>
            <p:cNvPr id="32" name="TextBox 31">
              <a:extLst>
                <a:ext uri="{FF2B5EF4-FFF2-40B4-BE49-F238E27FC236}">
                  <a16:creationId xmlns:a16="http://schemas.microsoft.com/office/drawing/2014/main" id="{B8F7165A-C33F-40D6-A731-14A6CB2ED092}"/>
                </a:ext>
              </a:extLst>
            </p:cNvPr>
            <p:cNvSpPr txBox="1"/>
            <p:nvPr/>
          </p:nvSpPr>
          <p:spPr>
            <a:xfrm>
              <a:off x="665833" y="2658900"/>
              <a:ext cx="1501224" cy="446735"/>
            </a:xfrm>
            <a:prstGeom prst="rect">
              <a:avLst/>
            </a:prstGeom>
            <a:noFill/>
          </p:spPr>
          <p:txBody>
            <a:bodyPr wrap="square" rtlCol="0">
              <a:spAutoFit/>
            </a:bodyPr>
            <a:lstStyle/>
            <a:p>
              <a:r>
                <a:rPr lang="en-US" sz="1200" b="1" dirty="0" err="1">
                  <a:solidFill>
                    <a:schemeClr val="bg1"/>
                  </a:solidFill>
                  <a:cs typeface="Arial" pitchFamily="34" charset="0"/>
                </a:rPr>
                <a:t>Perubahan</a:t>
              </a:r>
              <a:r>
                <a:rPr lang="en-US" sz="1200" b="1" dirty="0">
                  <a:solidFill>
                    <a:schemeClr val="bg1"/>
                  </a:solidFill>
                  <a:cs typeface="Arial" pitchFamily="34" charset="0"/>
                </a:rPr>
                <a:t> </a:t>
              </a:r>
              <a:r>
                <a:rPr lang="en-US" sz="1200" b="1" dirty="0" err="1">
                  <a:solidFill>
                    <a:schemeClr val="bg1"/>
                  </a:solidFill>
                  <a:cs typeface="Arial" pitchFamily="34" charset="0"/>
                </a:rPr>
                <a:t>Prioritas</a:t>
              </a:r>
              <a:endParaRPr lang="ko-KR" altLang="en-US" sz="1200" b="1" dirty="0">
                <a:solidFill>
                  <a:schemeClr val="bg1"/>
                </a:solidFill>
                <a:cs typeface="Arial" pitchFamily="34" charset="0"/>
              </a:endParaRPr>
            </a:p>
          </p:txBody>
        </p:sp>
      </p:grpSp>
      <p:grpSp>
        <p:nvGrpSpPr>
          <p:cNvPr id="33" name="Group 32">
            <a:extLst>
              <a:ext uri="{FF2B5EF4-FFF2-40B4-BE49-F238E27FC236}">
                <a16:creationId xmlns:a16="http://schemas.microsoft.com/office/drawing/2014/main" id="{8FCD5B09-6B73-4175-9586-96876680DFE0}"/>
              </a:ext>
            </a:extLst>
          </p:cNvPr>
          <p:cNvGrpSpPr/>
          <p:nvPr/>
        </p:nvGrpSpPr>
        <p:grpSpPr>
          <a:xfrm>
            <a:off x="3671127" y="3179597"/>
            <a:ext cx="3403430" cy="1132242"/>
            <a:chOff x="611559" y="2631773"/>
            <a:chExt cx="2675111" cy="1826045"/>
          </a:xfrm>
        </p:grpSpPr>
        <p:sp>
          <p:nvSpPr>
            <p:cNvPr id="34" name="Rounded Rectangle 64">
              <a:extLst>
                <a:ext uri="{FF2B5EF4-FFF2-40B4-BE49-F238E27FC236}">
                  <a16:creationId xmlns:a16="http://schemas.microsoft.com/office/drawing/2014/main" id="{604F942E-2041-41A3-B6D2-A4F156950BF6}"/>
                </a:ext>
              </a:extLst>
            </p:cNvPr>
            <p:cNvSpPr/>
            <p:nvPr/>
          </p:nvSpPr>
          <p:spPr>
            <a:xfrm>
              <a:off x="611559" y="2708920"/>
              <a:ext cx="1772278" cy="379785"/>
            </a:xfrm>
            <a:prstGeom prst="roundRect">
              <a:avLst>
                <a:gd name="adj" fmla="val 50000"/>
              </a:avLst>
            </a:prstGeom>
            <a:solidFill>
              <a:schemeClr val="accent2"/>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p>
          </p:txBody>
        </p:sp>
        <p:sp>
          <p:nvSpPr>
            <p:cNvPr id="35" name="TextBox 34">
              <a:extLst>
                <a:ext uri="{FF2B5EF4-FFF2-40B4-BE49-F238E27FC236}">
                  <a16:creationId xmlns:a16="http://schemas.microsoft.com/office/drawing/2014/main" id="{8E00F773-D51C-4404-B3FD-454E889DD74E}"/>
                </a:ext>
              </a:extLst>
            </p:cNvPr>
            <p:cNvSpPr txBox="1"/>
            <p:nvPr/>
          </p:nvSpPr>
          <p:spPr>
            <a:xfrm>
              <a:off x="665833" y="3117612"/>
              <a:ext cx="2620837" cy="1340206"/>
            </a:xfrm>
            <a:prstGeom prst="rect">
              <a:avLst/>
            </a:prstGeom>
            <a:noFill/>
          </p:spPr>
          <p:txBody>
            <a:bodyPr wrap="square" rtlCol="0">
              <a:spAutoFit/>
            </a:bodyPr>
            <a:lstStyle/>
            <a:p>
              <a:r>
                <a:rPr lang="en-US" sz="1200" dirty="0">
                  <a:solidFill>
                    <a:schemeClr val="tx1">
                      <a:lumMod val="75000"/>
                      <a:lumOff val="25000"/>
                    </a:schemeClr>
                  </a:solidFill>
                  <a:cs typeface="Arial" pitchFamily="34" charset="0"/>
                </a:rPr>
                <a:t>Yang </a:t>
              </a:r>
              <a:r>
                <a:rPr lang="en-US" sz="1200" dirty="0" err="1">
                  <a:solidFill>
                    <a:schemeClr val="tx1">
                      <a:lumMod val="75000"/>
                      <a:lumOff val="25000"/>
                    </a:schemeClr>
                  </a:solidFill>
                  <a:cs typeface="Arial" pitchFamily="34" charset="0"/>
                </a:rPr>
                <a:t>mempengaruhi</a:t>
              </a:r>
              <a:r>
                <a:rPr lang="en-US" sz="1200" dirty="0">
                  <a:solidFill>
                    <a:schemeClr val="tx1">
                      <a:lumMod val="75000"/>
                      <a:lumOff val="25000"/>
                    </a:schemeClr>
                  </a:solidFill>
                  <a:cs typeface="Arial" pitchFamily="34" charset="0"/>
                </a:rPr>
                <a:t> </a:t>
              </a:r>
              <a:r>
                <a:rPr lang="en-US" sz="1200" dirty="0" err="1">
                  <a:solidFill>
                    <a:schemeClr val="tx1">
                      <a:lumMod val="75000"/>
                      <a:lumOff val="25000"/>
                    </a:schemeClr>
                  </a:solidFill>
                  <a:cs typeface="Arial" pitchFamily="34" charset="0"/>
                </a:rPr>
                <a:t>pencapaian</a:t>
              </a:r>
              <a:r>
                <a:rPr lang="en-US" sz="1200" dirty="0">
                  <a:solidFill>
                    <a:schemeClr val="tx1">
                      <a:lumMod val="75000"/>
                      <a:lumOff val="25000"/>
                    </a:schemeClr>
                  </a:solidFill>
                  <a:cs typeface="Arial" pitchFamily="34" charset="0"/>
                </a:rPr>
                <a:t> </a:t>
              </a:r>
              <a:r>
                <a:rPr lang="en-US" sz="1200" dirty="0" err="1">
                  <a:solidFill>
                    <a:schemeClr val="tx1">
                      <a:lumMod val="75000"/>
                      <a:lumOff val="25000"/>
                    </a:schemeClr>
                  </a:solidFill>
                  <a:cs typeface="Arial" pitchFamily="34" charset="0"/>
                </a:rPr>
                <a:t>tujuan</a:t>
              </a:r>
              <a:r>
                <a:rPr lang="en-US" sz="1200" dirty="0">
                  <a:solidFill>
                    <a:schemeClr val="tx1">
                      <a:lumMod val="75000"/>
                      <a:lumOff val="25000"/>
                    </a:schemeClr>
                  </a:solidFill>
                  <a:cs typeface="Arial" pitchFamily="34" charset="0"/>
                </a:rPr>
                <a:t> </a:t>
              </a:r>
              <a:r>
                <a:rPr lang="en-US" sz="1200" dirty="0" err="1">
                  <a:solidFill>
                    <a:schemeClr val="tx1">
                      <a:lumMod val="75000"/>
                      <a:lumOff val="25000"/>
                    </a:schemeClr>
                  </a:solidFill>
                  <a:cs typeface="Arial" pitchFamily="34" charset="0"/>
                </a:rPr>
                <a:t>dan</a:t>
              </a:r>
              <a:r>
                <a:rPr lang="en-US" sz="1200" dirty="0">
                  <a:solidFill>
                    <a:schemeClr val="tx1">
                      <a:lumMod val="75000"/>
                      <a:lumOff val="25000"/>
                    </a:schemeClr>
                  </a:solidFill>
                  <a:cs typeface="Arial" pitchFamily="34" charset="0"/>
                </a:rPr>
                <a:t> </a:t>
              </a:r>
              <a:r>
                <a:rPr lang="en-US" sz="1200" dirty="0" err="1">
                  <a:solidFill>
                    <a:schemeClr val="tx1">
                      <a:lumMod val="75000"/>
                      <a:lumOff val="25000"/>
                    </a:schemeClr>
                  </a:solidFill>
                  <a:cs typeface="Arial" pitchFamily="34" charset="0"/>
                </a:rPr>
                <a:t>Sasaran</a:t>
              </a:r>
              <a:r>
                <a:rPr lang="en-US" sz="1200" dirty="0">
                  <a:solidFill>
                    <a:schemeClr val="tx1">
                      <a:lumMod val="75000"/>
                      <a:lumOff val="25000"/>
                    </a:schemeClr>
                  </a:solidFill>
                  <a:cs typeface="Arial" pitchFamily="34" charset="0"/>
                </a:rPr>
                <a:t> </a:t>
              </a:r>
              <a:r>
                <a:rPr lang="en-US" sz="1200" dirty="0" err="1">
                  <a:solidFill>
                    <a:schemeClr val="tx1">
                      <a:lumMod val="75000"/>
                      <a:lumOff val="25000"/>
                    </a:schemeClr>
                  </a:solidFill>
                  <a:cs typeface="Arial" pitchFamily="34" charset="0"/>
                </a:rPr>
                <a:t>berupa</a:t>
              </a:r>
              <a:r>
                <a:rPr lang="en-US" sz="1200" dirty="0">
                  <a:solidFill>
                    <a:schemeClr val="tx1">
                      <a:lumMod val="75000"/>
                      <a:lumOff val="25000"/>
                    </a:schemeClr>
                  </a:solidFill>
                  <a:cs typeface="Arial" pitchFamily="34" charset="0"/>
                </a:rPr>
                <a:t> </a:t>
              </a:r>
              <a:r>
                <a:rPr lang="en-US" sz="1200" dirty="0" err="1">
                  <a:solidFill>
                    <a:schemeClr val="tx1">
                      <a:lumMod val="75000"/>
                      <a:lumOff val="25000"/>
                    </a:schemeClr>
                  </a:solidFill>
                  <a:cs typeface="Arial" pitchFamily="34" charset="0"/>
                </a:rPr>
                <a:t>perubahan</a:t>
              </a:r>
              <a:r>
                <a:rPr lang="en-US" sz="1200" dirty="0">
                  <a:solidFill>
                    <a:schemeClr val="tx1">
                      <a:lumMod val="75000"/>
                      <a:lumOff val="25000"/>
                    </a:schemeClr>
                  </a:solidFill>
                  <a:cs typeface="Arial" pitchFamily="34" charset="0"/>
                </a:rPr>
                <a:t> </a:t>
              </a:r>
              <a:r>
                <a:rPr lang="en-US" sz="1200" dirty="0" err="1">
                  <a:solidFill>
                    <a:schemeClr val="tx1">
                      <a:lumMod val="75000"/>
                      <a:lumOff val="25000"/>
                    </a:schemeClr>
                  </a:solidFill>
                  <a:cs typeface="Arial" pitchFamily="34" charset="0"/>
                </a:rPr>
                <a:t>Renstra</a:t>
              </a:r>
              <a:r>
                <a:rPr lang="en-US" sz="1200" dirty="0">
                  <a:solidFill>
                    <a:schemeClr val="tx1">
                      <a:lumMod val="75000"/>
                      <a:lumOff val="25000"/>
                    </a:schemeClr>
                  </a:solidFill>
                  <a:cs typeface="Arial" pitchFamily="34" charset="0"/>
                </a:rPr>
                <a:t>, </a:t>
              </a:r>
              <a:r>
                <a:rPr lang="en-US" sz="1200" dirty="0" err="1">
                  <a:solidFill>
                    <a:schemeClr val="tx1">
                      <a:lumMod val="75000"/>
                      <a:lumOff val="25000"/>
                    </a:schemeClr>
                  </a:solidFill>
                  <a:cs typeface="Arial" pitchFamily="34" charset="0"/>
                </a:rPr>
                <a:t>struktur</a:t>
              </a:r>
              <a:r>
                <a:rPr lang="en-US" sz="1200" dirty="0">
                  <a:solidFill>
                    <a:schemeClr val="tx1">
                      <a:lumMod val="75000"/>
                      <a:lumOff val="25000"/>
                    </a:schemeClr>
                  </a:solidFill>
                  <a:cs typeface="Arial" pitchFamily="34" charset="0"/>
                </a:rPr>
                <a:t> </a:t>
              </a:r>
              <a:r>
                <a:rPr lang="en-US" sz="1200" dirty="0" err="1">
                  <a:solidFill>
                    <a:schemeClr val="tx1">
                      <a:lumMod val="75000"/>
                      <a:lumOff val="25000"/>
                    </a:schemeClr>
                  </a:solidFill>
                  <a:cs typeface="Arial" pitchFamily="34" charset="0"/>
                </a:rPr>
                <a:t>organisasi</a:t>
              </a:r>
              <a:r>
                <a:rPr lang="en-US" sz="1200" dirty="0">
                  <a:solidFill>
                    <a:schemeClr val="tx1">
                      <a:lumMod val="75000"/>
                      <a:lumOff val="25000"/>
                    </a:schemeClr>
                  </a:solidFill>
                  <a:cs typeface="Arial" pitchFamily="34" charset="0"/>
                </a:rPr>
                <a:t>, Program, </a:t>
              </a:r>
              <a:r>
                <a:rPr lang="en-US" sz="1200" dirty="0" err="1">
                  <a:solidFill>
                    <a:schemeClr val="tx1">
                      <a:lumMod val="75000"/>
                      <a:lumOff val="25000"/>
                    </a:schemeClr>
                  </a:solidFill>
                  <a:cs typeface="Arial" pitchFamily="34" charset="0"/>
                </a:rPr>
                <a:t>Kegiatan</a:t>
              </a:r>
              <a:r>
                <a:rPr lang="en-US" sz="1200" dirty="0">
                  <a:solidFill>
                    <a:schemeClr val="tx1">
                      <a:lumMod val="75000"/>
                      <a:lumOff val="25000"/>
                    </a:schemeClr>
                  </a:solidFill>
                  <a:cs typeface="Arial" pitchFamily="34" charset="0"/>
                </a:rPr>
                <a:t>, </a:t>
              </a:r>
              <a:r>
                <a:rPr lang="en-US" sz="1200" dirty="0" err="1">
                  <a:solidFill>
                    <a:schemeClr val="tx1">
                      <a:lumMod val="75000"/>
                      <a:lumOff val="25000"/>
                    </a:schemeClr>
                  </a:solidFill>
                  <a:cs typeface="Arial" pitchFamily="34" charset="0"/>
                </a:rPr>
                <a:t>dan</a:t>
              </a:r>
              <a:r>
                <a:rPr lang="en-US" sz="1200" dirty="0">
                  <a:solidFill>
                    <a:schemeClr val="tx1">
                      <a:lumMod val="75000"/>
                      <a:lumOff val="25000"/>
                    </a:schemeClr>
                  </a:solidFill>
                  <a:cs typeface="Arial" pitchFamily="34" charset="0"/>
                </a:rPr>
                <a:t> </a:t>
              </a:r>
              <a:r>
                <a:rPr lang="en-US" sz="1200" dirty="0" err="1">
                  <a:solidFill>
                    <a:schemeClr val="tx1">
                      <a:lumMod val="75000"/>
                      <a:lumOff val="25000"/>
                    </a:schemeClr>
                  </a:solidFill>
                  <a:cs typeface="Arial" pitchFamily="34" charset="0"/>
                </a:rPr>
                <a:t>alokasi</a:t>
              </a:r>
              <a:r>
                <a:rPr lang="en-US" sz="1200" dirty="0">
                  <a:solidFill>
                    <a:schemeClr val="tx1">
                      <a:lumMod val="75000"/>
                      <a:lumOff val="25000"/>
                    </a:schemeClr>
                  </a:solidFill>
                  <a:cs typeface="Arial" pitchFamily="34" charset="0"/>
                </a:rPr>
                <a:t> </a:t>
              </a:r>
              <a:r>
                <a:rPr lang="en-US" sz="1200" dirty="0" err="1">
                  <a:solidFill>
                    <a:schemeClr val="tx1">
                      <a:lumMod val="75000"/>
                      <a:lumOff val="25000"/>
                    </a:schemeClr>
                  </a:solidFill>
                  <a:cs typeface="Arial" pitchFamily="34" charset="0"/>
                </a:rPr>
                <a:t>anggaran</a:t>
              </a:r>
              <a:endParaRPr lang="ko-KR" altLang="en-US" sz="1200" dirty="0">
                <a:solidFill>
                  <a:schemeClr val="tx1">
                    <a:lumMod val="75000"/>
                    <a:lumOff val="25000"/>
                  </a:schemeClr>
                </a:solidFill>
                <a:cs typeface="Arial" pitchFamily="34" charset="0"/>
              </a:endParaRPr>
            </a:p>
          </p:txBody>
        </p:sp>
        <p:sp>
          <p:nvSpPr>
            <p:cNvPr id="36" name="TextBox 35">
              <a:extLst>
                <a:ext uri="{FF2B5EF4-FFF2-40B4-BE49-F238E27FC236}">
                  <a16:creationId xmlns:a16="http://schemas.microsoft.com/office/drawing/2014/main" id="{702B7C11-A0A9-4ADD-A2D6-A362B1FCACD9}"/>
                </a:ext>
              </a:extLst>
            </p:cNvPr>
            <p:cNvSpPr txBox="1"/>
            <p:nvPr/>
          </p:nvSpPr>
          <p:spPr>
            <a:xfrm>
              <a:off x="755553" y="2631773"/>
              <a:ext cx="1501224" cy="744559"/>
            </a:xfrm>
            <a:prstGeom prst="rect">
              <a:avLst/>
            </a:prstGeom>
            <a:noFill/>
          </p:spPr>
          <p:txBody>
            <a:bodyPr wrap="square" rtlCol="0">
              <a:spAutoFit/>
            </a:bodyPr>
            <a:lstStyle/>
            <a:p>
              <a:r>
                <a:rPr lang="en-US" sz="1200" b="1" dirty="0" err="1">
                  <a:solidFill>
                    <a:schemeClr val="bg1"/>
                  </a:solidFill>
                  <a:cs typeface="Arial" pitchFamily="34" charset="0"/>
                </a:rPr>
                <a:t>Perubahan</a:t>
              </a:r>
              <a:r>
                <a:rPr lang="en-US" sz="1200" b="1" dirty="0">
                  <a:solidFill>
                    <a:schemeClr val="bg1"/>
                  </a:solidFill>
                  <a:cs typeface="Arial" pitchFamily="34" charset="0"/>
                </a:rPr>
                <a:t> </a:t>
              </a:r>
              <a:r>
                <a:rPr lang="en-US" sz="1200" b="1" dirty="0" err="1">
                  <a:solidFill>
                    <a:schemeClr val="bg1"/>
                  </a:solidFill>
                  <a:cs typeface="Arial" pitchFamily="34" charset="0"/>
                </a:rPr>
                <a:t>dalam</a:t>
              </a:r>
              <a:r>
                <a:rPr lang="en-US" sz="1200" b="1" dirty="0">
                  <a:solidFill>
                    <a:schemeClr val="bg1"/>
                  </a:solidFill>
                  <a:cs typeface="Arial" pitchFamily="34" charset="0"/>
                </a:rPr>
                <a:t> </a:t>
              </a:r>
              <a:r>
                <a:rPr lang="en-US" sz="1200" b="1" dirty="0" err="1">
                  <a:solidFill>
                    <a:schemeClr val="bg1"/>
                  </a:solidFill>
                  <a:cs typeface="Arial" pitchFamily="34" charset="0"/>
                </a:rPr>
                <a:t>Strategi</a:t>
              </a:r>
              <a:r>
                <a:rPr lang="en-US" sz="1200" b="1" dirty="0">
                  <a:solidFill>
                    <a:schemeClr val="bg1"/>
                  </a:solidFill>
                  <a:cs typeface="Arial" pitchFamily="34" charset="0"/>
                </a:rPr>
                <a:t> </a:t>
              </a:r>
              <a:endParaRPr lang="ko-KR" altLang="en-US" sz="1200" b="1" dirty="0">
                <a:solidFill>
                  <a:schemeClr val="bg1"/>
                </a:solidFill>
                <a:cs typeface="Arial" pitchFamily="34" charset="0"/>
              </a:endParaRPr>
            </a:p>
          </p:txBody>
        </p:sp>
      </p:grpSp>
      <p:grpSp>
        <p:nvGrpSpPr>
          <p:cNvPr id="37" name="Group 36">
            <a:extLst>
              <a:ext uri="{FF2B5EF4-FFF2-40B4-BE49-F238E27FC236}">
                <a16:creationId xmlns:a16="http://schemas.microsoft.com/office/drawing/2014/main" id="{9F848DF0-4FCF-438C-A210-AE120346A4C4}"/>
              </a:ext>
            </a:extLst>
          </p:cNvPr>
          <p:cNvGrpSpPr/>
          <p:nvPr/>
        </p:nvGrpSpPr>
        <p:grpSpPr>
          <a:xfrm>
            <a:off x="3671127" y="1479539"/>
            <a:ext cx="3403430" cy="534375"/>
            <a:chOff x="611559" y="2683478"/>
            <a:chExt cx="2675111" cy="861820"/>
          </a:xfrm>
        </p:grpSpPr>
        <p:sp>
          <p:nvSpPr>
            <p:cNvPr id="38" name="Rounded Rectangle 68">
              <a:extLst>
                <a:ext uri="{FF2B5EF4-FFF2-40B4-BE49-F238E27FC236}">
                  <a16:creationId xmlns:a16="http://schemas.microsoft.com/office/drawing/2014/main" id="{06919C3E-6FFE-4116-994F-384B0F7336F6}"/>
                </a:ext>
              </a:extLst>
            </p:cNvPr>
            <p:cNvSpPr/>
            <p:nvPr/>
          </p:nvSpPr>
          <p:spPr>
            <a:xfrm>
              <a:off x="611559" y="2708920"/>
              <a:ext cx="1772278" cy="379785"/>
            </a:xfrm>
            <a:prstGeom prst="roundRect">
              <a:avLst>
                <a:gd name="adj" fmla="val 50000"/>
              </a:avLst>
            </a:prstGeom>
            <a:solidFill>
              <a:schemeClr val="accent1"/>
            </a:soli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p>
          </p:txBody>
        </p:sp>
        <p:sp>
          <p:nvSpPr>
            <p:cNvPr id="39" name="TextBox 38">
              <a:extLst>
                <a:ext uri="{FF2B5EF4-FFF2-40B4-BE49-F238E27FC236}">
                  <a16:creationId xmlns:a16="http://schemas.microsoft.com/office/drawing/2014/main" id="{6258B41C-F0F3-4A94-BC4A-D0C030B09621}"/>
                </a:ext>
              </a:extLst>
            </p:cNvPr>
            <p:cNvSpPr txBox="1"/>
            <p:nvPr/>
          </p:nvSpPr>
          <p:spPr>
            <a:xfrm>
              <a:off x="665833" y="3098563"/>
              <a:ext cx="2620837" cy="446735"/>
            </a:xfrm>
            <a:prstGeom prst="rect">
              <a:avLst/>
            </a:prstGeom>
            <a:noFill/>
          </p:spPr>
          <p:txBody>
            <a:bodyPr wrap="square" rtlCol="0">
              <a:spAutoFit/>
            </a:bodyPr>
            <a:lstStyle/>
            <a:p>
              <a:r>
                <a:rPr lang="en-US" altLang="ko-KR" sz="1200" dirty="0" err="1">
                  <a:solidFill>
                    <a:schemeClr val="tx1">
                      <a:lumMod val="75000"/>
                      <a:lumOff val="25000"/>
                    </a:schemeClr>
                  </a:solidFill>
                  <a:cs typeface="Arial" pitchFamily="34" charset="0"/>
                </a:rPr>
                <a:t>Perubahan</a:t>
              </a:r>
              <a:r>
                <a:rPr lang="en-US" altLang="ko-KR" sz="1200" dirty="0">
                  <a:solidFill>
                    <a:schemeClr val="tx1">
                      <a:lumMod val="75000"/>
                      <a:lumOff val="25000"/>
                    </a:schemeClr>
                  </a:solidFill>
                  <a:cs typeface="Arial" pitchFamily="34" charset="0"/>
                </a:rPr>
                <a:t> </a:t>
              </a:r>
              <a:r>
                <a:rPr lang="en-US" altLang="ko-KR" sz="1200" dirty="0" err="1">
                  <a:solidFill>
                    <a:schemeClr val="tx1">
                      <a:lumMod val="75000"/>
                      <a:lumOff val="25000"/>
                    </a:schemeClr>
                  </a:solidFill>
                  <a:cs typeface="Arial" pitchFamily="34" charset="0"/>
                </a:rPr>
                <a:t>penanggung</a:t>
              </a:r>
              <a:r>
                <a:rPr lang="en-US" altLang="ko-KR" sz="1200" dirty="0">
                  <a:solidFill>
                    <a:schemeClr val="tx1">
                      <a:lumMod val="75000"/>
                      <a:lumOff val="25000"/>
                    </a:schemeClr>
                  </a:solidFill>
                  <a:cs typeface="Arial" pitchFamily="34" charset="0"/>
                </a:rPr>
                <a:t> </a:t>
              </a:r>
              <a:r>
                <a:rPr lang="en-US" altLang="ko-KR" sz="1200" dirty="0" err="1">
                  <a:solidFill>
                    <a:schemeClr val="tx1">
                      <a:lumMod val="75000"/>
                      <a:lumOff val="25000"/>
                    </a:schemeClr>
                  </a:solidFill>
                  <a:cs typeface="Arial" pitchFamily="34" charset="0"/>
                </a:rPr>
                <a:t>jawab</a:t>
              </a:r>
              <a:r>
                <a:rPr lang="en-US" altLang="ko-KR" sz="1200" dirty="0">
                  <a:solidFill>
                    <a:schemeClr val="tx1">
                      <a:lumMod val="75000"/>
                      <a:lumOff val="25000"/>
                    </a:schemeClr>
                  </a:solidFill>
                  <a:cs typeface="Arial" pitchFamily="34" charset="0"/>
                </a:rPr>
                <a:t> target </a:t>
              </a:r>
              <a:r>
                <a:rPr lang="en-US" altLang="ko-KR" sz="1200" dirty="0" err="1">
                  <a:solidFill>
                    <a:schemeClr val="tx1">
                      <a:lumMod val="75000"/>
                      <a:lumOff val="25000"/>
                    </a:schemeClr>
                  </a:solidFill>
                  <a:cs typeface="Arial" pitchFamily="34" charset="0"/>
                </a:rPr>
                <a:t>kinerja</a:t>
              </a:r>
              <a:endParaRPr lang="ko-KR" altLang="en-US" sz="1200" dirty="0">
                <a:solidFill>
                  <a:schemeClr val="tx1">
                    <a:lumMod val="75000"/>
                    <a:lumOff val="25000"/>
                  </a:schemeClr>
                </a:solidFill>
                <a:cs typeface="Arial" pitchFamily="34" charset="0"/>
              </a:endParaRPr>
            </a:p>
          </p:txBody>
        </p:sp>
        <p:sp>
          <p:nvSpPr>
            <p:cNvPr id="40" name="TextBox 39">
              <a:extLst>
                <a:ext uri="{FF2B5EF4-FFF2-40B4-BE49-F238E27FC236}">
                  <a16:creationId xmlns:a16="http://schemas.microsoft.com/office/drawing/2014/main" id="{FB019EA4-C309-47AE-B3DC-DD90652DB487}"/>
                </a:ext>
              </a:extLst>
            </p:cNvPr>
            <p:cNvSpPr txBox="1"/>
            <p:nvPr/>
          </p:nvSpPr>
          <p:spPr>
            <a:xfrm>
              <a:off x="665833" y="2683478"/>
              <a:ext cx="1648048" cy="446734"/>
            </a:xfrm>
            <a:prstGeom prst="rect">
              <a:avLst/>
            </a:prstGeom>
            <a:noFill/>
          </p:spPr>
          <p:txBody>
            <a:bodyPr wrap="square" rtlCol="0">
              <a:spAutoFit/>
            </a:bodyPr>
            <a:lstStyle/>
            <a:p>
              <a:r>
                <a:rPr lang="en-US" altLang="ko-KR" sz="1200" b="1" dirty="0" err="1">
                  <a:solidFill>
                    <a:schemeClr val="bg1"/>
                  </a:solidFill>
                  <a:cs typeface="Arial" pitchFamily="34" charset="0"/>
                </a:rPr>
                <a:t>Pergantian</a:t>
              </a:r>
              <a:r>
                <a:rPr lang="en-US" altLang="ko-KR" sz="1200" b="1" dirty="0">
                  <a:solidFill>
                    <a:schemeClr val="bg1"/>
                  </a:solidFill>
                  <a:cs typeface="Arial" pitchFamily="34" charset="0"/>
                </a:rPr>
                <a:t> / </a:t>
              </a:r>
              <a:r>
                <a:rPr lang="en-US" altLang="ko-KR" sz="1200" b="1" dirty="0" err="1">
                  <a:solidFill>
                    <a:schemeClr val="bg1"/>
                  </a:solidFill>
                  <a:cs typeface="Arial" pitchFamily="34" charset="0"/>
                </a:rPr>
                <a:t>Mutasi</a:t>
              </a:r>
              <a:r>
                <a:rPr lang="en-US" altLang="ko-KR" sz="1200" b="1" dirty="0">
                  <a:solidFill>
                    <a:schemeClr val="bg1"/>
                  </a:solidFill>
                  <a:cs typeface="Arial" pitchFamily="34" charset="0"/>
                </a:rPr>
                <a:t> </a:t>
              </a:r>
              <a:r>
                <a:rPr lang="en-US" altLang="ko-KR" sz="1200" b="1" dirty="0" err="1">
                  <a:solidFill>
                    <a:schemeClr val="bg1"/>
                  </a:solidFill>
                  <a:cs typeface="Arial" pitchFamily="34" charset="0"/>
                </a:rPr>
                <a:t>Pejabat</a:t>
              </a:r>
              <a:endParaRPr lang="ko-KR" altLang="en-US" sz="1200" b="1" dirty="0">
                <a:solidFill>
                  <a:schemeClr val="bg1"/>
                </a:solidFill>
                <a:cs typeface="Arial" pitchFamily="34" charset="0"/>
              </a:endParaRPr>
            </a:p>
          </p:txBody>
        </p:sp>
      </p:grpSp>
      <p:sp>
        <p:nvSpPr>
          <p:cNvPr id="41" name="TextBox 40">
            <a:extLst>
              <a:ext uri="{FF2B5EF4-FFF2-40B4-BE49-F238E27FC236}">
                <a16:creationId xmlns:a16="http://schemas.microsoft.com/office/drawing/2014/main" id="{F80C9C51-EBD1-404D-B6BD-CDF23E026C81}"/>
              </a:ext>
            </a:extLst>
          </p:cNvPr>
          <p:cNvSpPr txBox="1"/>
          <p:nvPr/>
        </p:nvSpPr>
        <p:spPr>
          <a:xfrm>
            <a:off x="3493859" y="984039"/>
            <a:ext cx="3487173" cy="307777"/>
          </a:xfrm>
          <a:prstGeom prst="rect">
            <a:avLst/>
          </a:prstGeom>
          <a:noFill/>
        </p:spPr>
        <p:txBody>
          <a:bodyPr wrap="square" rtlCol="0">
            <a:spAutoFit/>
          </a:bodyPr>
          <a:lstStyle/>
          <a:p>
            <a:r>
              <a:rPr lang="en-US" sz="1400" dirty="0">
                <a:solidFill>
                  <a:schemeClr val="tx1">
                    <a:lumMod val="65000"/>
                    <a:lumOff val="35000"/>
                  </a:schemeClr>
                </a:solidFill>
                <a:cs typeface="Arial" pitchFamily="34" charset="0"/>
              </a:rPr>
              <a:t>Revisi </a:t>
            </a:r>
            <a:r>
              <a:rPr lang="en-US" sz="1400" dirty="0" err="1">
                <a:solidFill>
                  <a:schemeClr val="tx1">
                    <a:lumMod val="65000"/>
                    <a:lumOff val="35000"/>
                  </a:schemeClr>
                </a:solidFill>
                <a:cs typeface="Arial" pitchFamily="34" charset="0"/>
              </a:rPr>
              <a:t>Perjanjian</a:t>
            </a:r>
            <a:r>
              <a:rPr lang="en-US" sz="1400" dirty="0">
                <a:solidFill>
                  <a:schemeClr val="tx1">
                    <a:lumMod val="65000"/>
                    <a:lumOff val="35000"/>
                  </a:schemeClr>
                </a:solidFill>
                <a:cs typeface="Arial" pitchFamily="34" charset="0"/>
              </a:rPr>
              <a:t> </a:t>
            </a:r>
            <a:r>
              <a:rPr lang="en-US" sz="1400" dirty="0" err="1">
                <a:solidFill>
                  <a:schemeClr val="tx1">
                    <a:lumMod val="65000"/>
                    <a:lumOff val="35000"/>
                  </a:schemeClr>
                </a:solidFill>
                <a:cs typeface="Arial" pitchFamily="34" charset="0"/>
              </a:rPr>
              <a:t>Kinerja</a:t>
            </a:r>
            <a:r>
              <a:rPr lang="en-US" sz="1400" dirty="0">
                <a:solidFill>
                  <a:schemeClr val="tx1">
                    <a:lumMod val="65000"/>
                    <a:lumOff val="35000"/>
                  </a:schemeClr>
                </a:solidFill>
                <a:cs typeface="Arial" pitchFamily="34" charset="0"/>
              </a:rPr>
              <a:t> </a:t>
            </a:r>
            <a:r>
              <a:rPr lang="en-US" sz="1400" dirty="0" err="1">
                <a:solidFill>
                  <a:schemeClr val="tx1">
                    <a:lumMod val="65000"/>
                    <a:lumOff val="35000"/>
                  </a:schemeClr>
                </a:solidFill>
                <a:cs typeface="Arial" pitchFamily="34" charset="0"/>
              </a:rPr>
              <a:t>dilakukan</a:t>
            </a:r>
            <a:r>
              <a:rPr lang="en-US" sz="1400" dirty="0">
                <a:solidFill>
                  <a:schemeClr val="tx1">
                    <a:lumMod val="65000"/>
                    <a:lumOff val="35000"/>
                  </a:schemeClr>
                </a:solidFill>
                <a:cs typeface="Arial" pitchFamily="34" charset="0"/>
              </a:rPr>
              <a:t> </a:t>
            </a:r>
            <a:r>
              <a:rPr lang="en-US" sz="1400" b="1" dirty="0" err="1">
                <a:solidFill>
                  <a:schemeClr val="tx1">
                    <a:lumMod val="65000"/>
                    <a:lumOff val="35000"/>
                  </a:schemeClr>
                </a:solidFill>
                <a:cs typeface="Arial" pitchFamily="34" charset="0"/>
              </a:rPr>
              <a:t>apabila</a:t>
            </a:r>
            <a:r>
              <a:rPr lang="en-US" sz="1400" dirty="0">
                <a:solidFill>
                  <a:schemeClr val="tx1">
                    <a:lumMod val="65000"/>
                    <a:lumOff val="35000"/>
                  </a:schemeClr>
                </a:solidFill>
                <a:cs typeface="Arial" pitchFamily="34" charset="0"/>
              </a:rPr>
              <a:t>: </a:t>
            </a:r>
            <a:endParaRPr lang="ko-KR" altLang="en-US" sz="1400" dirty="0">
              <a:solidFill>
                <a:schemeClr val="tx1">
                  <a:lumMod val="65000"/>
                  <a:lumOff val="35000"/>
                </a:schemeClr>
              </a:solidFill>
              <a:cs typeface="Arial" pitchFamily="34" charset="0"/>
            </a:endParaRPr>
          </a:p>
        </p:txBody>
      </p:sp>
      <p:sp>
        <p:nvSpPr>
          <p:cNvPr id="42" name="TextBox 41">
            <a:extLst>
              <a:ext uri="{FF2B5EF4-FFF2-40B4-BE49-F238E27FC236}">
                <a16:creationId xmlns:a16="http://schemas.microsoft.com/office/drawing/2014/main" id="{9E763264-1F4E-4F02-B782-4659AFB9B760}"/>
              </a:ext>
            </a:extLst>
          </p:cNvPr>
          <p:cNvSpPr txBox="1"/>
          <p:nvPr/>
        </p:nvSpPr>
        <p:spPr>
          <a:xfrm>
            <a:off x="398253" y="3797492"/>
            <a:ext cx="895189" cy="461665"/>
          </a:xfrm>
          <a:prstGeom prst="rect">
            <a:avLst/>
          </a:prstGeom>
          <a:noFill/>
        </p:spPr>
        <p:txBody>
          <a:bodyPr wrap="square" rtlCol="0">
            <a:spAutoFit/>
          </a:bodyPr>
          <a:lstStyle/>
          <a:p>
            <a:pPr algn="ctr"/>
            <a:r>
              <a:rPr lang="en-US" sz="1200" b="1" dirty="0" err="1">
                <a:solidFill>
                  <a:schemeClr val="accent3">
                    <a:lumMod val="75000"/>
                  </a:schemeClr>
                </a:solidFill>
              </a:rPr>
              <a:t>Perubahan</a:t>
            </a:r>
            <a:r>
              <a:rPr lang="en-US" sz="1200" b="1" dirty="0">
                <a:solidFill>
                  <a:schemeClr val="accent3">
                    <a:lumMod val="75000"/>
                  </a:schemeClr>
                </a:solidFill>
              </a:rPr>
              <a:t> </a:t>
            </a:r>
            <a:r>
              <a:rPr lang="en-US" sz="1200" b="1" dirty="0" err="1">
                <a:solidFill>
                  <a:schemeClr val="accent3">
                    <a:lumMod val="75000"/>
                  </a:schemeClr>
                </a:solidFill>
              </a:rPr>
              <a:t>Prioritas</a:t>
            </a:r>
            <a:endParaRPr lang="en-US" sz="1200" b="1" dirty="0">
              <a:solidFill>
                <a:schemeClr val="accent3">
                  <a:lumMod val="75000"/>
                </a:schemeClr>
              </a:solidFill>
            </a:endParaRPr>
          </a:p>
        </p:txBody>
      </p:sp>
      <p:sp>
        <p:nvSpPr>
          <p:cNvPr id="43" name="TextBox 42">
            <a:extLst>
              <a:ext uri="{FF2B5EF4-FFF2-40B4-BE49-F238E27FC236}">
                <a16:creationId xmlns:a16="http://schemas.microsoft.com/office/drawing/2014/main" id="{CCD69735-B587-487A-98AB-2C93DFD4EEBE}"/>
              </a:ext>
            </a:extLst>
          </p:cNvPr>
          <p:cNvSpPr txBox="1"/>
          <p:nvPr/>
        </p:nvSpPr>
        <p:spPr>
          <a:xfrm>
            <a:off x="460781" y="1137928"/>
            <a:ext cx="895189" cy="461665"/>
          </a:xfrm>
          <a:prstGeom prst="rect">
            <a:avLst/>
          </a:prstGeom>
          <a:noFill/>
        </p:spPr>
        <p:txBody>
          <a:bodyPr wrap="square" rtlCol="0">
            <a:spAutoFit/>
          </a:bodyPr>
          <a:lstStyle/>
          <a:p>
            <a:pPr algn="ctr"/>
            <a:r>
              <a:rPr lang="en-US" sz="1200" b="1" dirty="0" err="1">
                <a:solidFill>
                  <a:srgbClr val="FFC000"/>
                </a:solidFill>
              </a:rPr>
              <a:t>Pergantian</a:t>
            </a:r>
            <a:r>
              <a:rPr lang="en-US" sz="1200" b="1" dirty="0">
                <a:solidFill>
                  <a:srgbClr val="FFC000"/>
                </a:solidFill>
              </a:rPr>
              <a:t> </a:t>
            </a:r>
            <a:r>
              <a:rPr lang="en-US" sz="1200" b="1" dirty="0" err="1">
                <a:solidFill>
                  <a:srgbClr val="FFC000"/>
                </a:solidFill>
              </a:rPr>
              <a:t>Pejabat</a:t>
            </a:r>
            <a:endParaRPr lang="en-US" sz="1200" b="1" dirty="0">
              <a:solidFill>
                <a:srgbClr val="FFC000"/>
              </a:solidFill>
            </a:endParaRPr>
          </a:p>
        </p:txBody>
      </p:sp>
      <p:sp>
        <p:nvSpPr>
          <p:cNvPr id="44" name="TextBox 43">
            <a:extLst>
              <a:ext uri="{FF2B5EF4-FFF2-40B4-BE49-F238E27FC236}">
                <a16:creationId xmlns:a16="http://schemas.microsoft.com/office/drawing/2014/main" id="{28B5BD15-15DE-400A-84BC-D6FF34E033B6}"/>
              </a:ext>
            </a:extLst>
          </p:cNvPr>
          <p:cNvSpPr txBox="1"/>
          <p:nvPr/>
        </p:nvSpPr>
        <p:spPr>
          <a:xfrm>
            <a:off x="2529758" y="3794917"/>
            <a:ext cx="895189" cy="461665"/>
          </a:xfrm>
          <a:prstGeom prst="rect">
            <a:avLst/>
          </a:prstGeom>
          <a:noFill/>
        </p:spPr>
        <p:txBody>
          <a:bodyPr wrap="square" rtlCol="0">
            <a:spAutoFit/>
          </a:bodyPr>
          <a:lstStyle/>
          <a:p>
            <a:pPr algn="ctr"/>
            <a:r>
              <a:rPr lang="en-US" sz="1200" b="1" dirty="0" err="1">
                <a:solidFill>
                  <a:schemeClr val="accent2">
                    <a:lumMod val="75000"/>
                  </a:schemeClr>
                </a:solidFill>
              </a:rPr>
              <a:t>Perubahan</a:t>
            </a:r>
            <a:r>
              <a:rPr lang="en-US" sz="1200" b="1" dirty="0">
                <a:solidFill>
                  <a:schemeClr val="accent2">
                    <a:lumMod val="75000"/>
                  </a:schemeClr>
                </a:solidFill>
              </a:rPr>
              <a:t> </a:t>
            </a:r>
            <a:r>
              <a:rPr lang="en-US" sz="1200" b="1" dirty="0" err="1">
                <a:solidFill>
                  <a:schemeClr val="accent2">
                    <a:lumMod val="75000"/>
                  </a:schemeClr>
                </a:solidFill>
              </a:rPr>
              <a:t>Strategi</a:t>
            </a:r>
            <a:endParaRPr lang="en-US" sz="1200" b="1" dirty="0">
              <a:solidFill>
                <a:schemeClr val="accent2">
                  <a:lumMod val="75000"/>
                </a:schemeClr>
              </a:solidFill>
            </a:endParaRPr>
          </a:p>
        </p:txBody>
      </p:sp>
    </p:spTree>
    <p:extLst>
      <p:ext uri="{BB962C8B-B14F-4D97-AF65-F5344CB8AC3E}">
        <p14:creationId xmlns:p14="http://schemas.microsoft.com/office/powerpoint/2010/main" val="164038779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593050" y="135727"/>
            <a:ext cx="6520220" cy="344032"/>
          </a:xfrm>
        </p:spPr>
        <p:txBody>
          <a:bodyPr>
            <a:noAutofit/>
          </a:bodyPr>
          <a:lstStyle/>
          <a:p>
            <a:pPr algn="l"/>
            <a:r>
              <a:rPr lang="id-ID" dirty="0"/>
              <a:t>Lanjutan... (RENCANA AKSI)</a:t>
            </a:r>
          </a:p>
        </p:txBody>
      </p:sp>
      <p:sp>
        <p:nvSpPr>
          <p:cNvPr id="5" name="Slide Number Placeholder 2"/>
          <p:cNvSpPr>
            <a:spLocks noGrp="1"/>
          </p:cNvSpPr>
          <p:nvPr/>
        </p:nvSpPr>
        <p:spPr>
          <a:xfrm>
            <a:off x="7113270" y="5009969"/>
            <a:ext cx="446405" cy="251460"/>
          </a:xfrm>
          <a:prstGeom prst="rect">
            <a:avLst/>
          </a:prstGeom>
          <a:solidFill>
            <a:srgbClr val="F9BE19"/>
          </a:solid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5502A5B-6024-440D-A5A9-5A109256076E}" type="slidenum">
              <a:rPr kumimoji="0" lang="en-US" sz="1200" b="1" i="0" u="none" strike="noStrike" kern="1200" cap="none" spc="0" normalizeH="0" baseline="0" noProof="0" smtClean="0">
                <a:ln>
                  <a:noFill/>
                </a:ln>
                <a:solidFill>
                  <a:schemeClr val="tx1"/>
                </a:solidFill>
                <a:effectLst/>
                <a:uLnTx/>
                <a:uFillTx/>
                <a:latin typeface="Calibri" panose="020F0502020204030204"/>
                <a:ea typeface="+mn-ea"/>
                <a:cs typeface="+mn-cs"/>
              </a:rPr>
              <a:t>91</a:t>
            </a:fld>
            <a:endParaRPr kumimoji="0" lang="en-US" sz="1200" b="1"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
        <p:nvSpPr>
          <p:cNvPr id="7" name="Rounded Rectangle 6"/>
          <p:cNvSpPr/>
          <p:nvPr/>
        </p:nvSpPr>
        <p:spPr>
          <a:xfrm>
            <a:off x="659307" y="542253"/>
            <a:ext cx="6205134" cy="5400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6" name="TextBox 5"/>
          <p:cNvSpPr txBox="1"/>
          <p:nvPr/>
        </p:nvSpPr>
        <p:spPr>
          <a:xfrm>
            <a:off x="701040" y="533372"/>
            <a:ext cx="6050280" cy="461665"/>
          </a:xfrm>
          <a:prstGeom prst="rect">
            <a:avLst/>
          </a:prstGeom>
          <a:noFill/>
        </p:spPr>
        <p:txBody>
          <a:bodyPr wrap="square" rtlCol="0">
            <a:spAutoFit/>
          </a:bodyPr>
          <a:lstStyle/>
          <a:p>
            <a:pPr algn="just"/>
            <a:r>
              <a:rPr lang="en-US" sz="1200" dirty="0" err="1"/>
              <a:t>Rencana</a:t>
            </a:r>
            <a:r>
              <a:rPr lang="en-US" sz="1200" dirty="0"/>
              <a:t> </a:t>
            </a:r>
            <a:r>
              <a:rPr lang="en-US" sz="1200" dirty="0" err="1"/>
              <a:t>Aksi</a:t>
            </a:r>
            <a:r>
              <a:rPr lang="en-US" sz="1200" dirty="0"/>
              <a:t> </a:t>
            </a:r>
            <a:r>
              <a:rPr lang="en-US" sz="1200" dirty="0" err="1"/>
              <a:t>merupakan</a:t>
            </a:r>
            <a:r>
              <a:rPr lang="en-US" sz="1200" dirty="0"/>
              <a:t> </a:t>
            </a:r>
            <a:r>
              <a:rPr lang="en-US" sz="1200" dirty="0" err="1"/>
              <a:t>penjabaran</a:t>
            </a:r>
            <a:r>
              <a:rPr lang="en-US" sz="1200" dirty="0"/>
              <a:t> </a:t>
            </a:r>
            <a:r>
              <a:rPr lang="en-US" sz="1200" dirty="0" err="1"/>
              <a:t>dari</a:t>
            </a:r>
            <a:r>
              <a:rPr lang="en-US" sz="1200" dirty="0"/>
              <a:t> target </a:t>
            </a:r>
            <a:r>
              <a:rPr lang="en-US" sz="1200" dirty="0" err="1"/>
              <a:t>Perjanjian</a:t>
            </a:r>
            <a:r>
              <a:rPr lang="en-US" sz="1200" dirty="0"/>
              <a:t> </a:t>
            </a:r>
            <a:r>
              <a:rPr lang="en-US" sz="1200" dirty="0" err="1"/>
              <a:t>Kinerja</a:t>
            </a:r>
            <a:r>
              <a:rPr lang="en-US" sz="1200" dirty="0"/>
              <a:t> </a:t>
            </a:r>
            <a:r>
              <a:rPr lang="en-US" sz="1200" dirty="0" err="1"/>
              <a:t>secara</a:t>
            </a:r>
            <a:r>
              <a:rPr lang="en-US" sz="1200" dirty="0"/>
              <a:t> </a:t>
            </a:r>
            <a:r>
              <a:rPr lang="en-US" sz="1200" dirty="0" err="1"/>
              <a:t>periodik</a:t>
            </a:r>
            <a:r>
              <a:rPr lang="en-US" sz="1200" dirty="0"/>
              <a:t> </a:t>
            </a:r>
            <a:r>
              <a:rPr lang="en-US" sz="1200" dirty="0" err="1"/>
              <a:t>dan</a:t>
            </a:r>
            <a:r>
              <a:rPr lang="en-US" sz="1200" dirty="0"/>
              <a:t> </a:t>
            </a:r>
            <a:r>
              <a:rPr lang="en-US" sz="1200" dirty="0" err="1"/>
              <a:t>upaya</a:t>
            </a:r>
            <a:r>
              <a:rPr lang="en-US" sz="1200" dirty="0"/>
              <a:t> </a:t>
            </a:r>
            <a:r>
              <a:rPr lang="en-US" sz="1200" dirty="0" err="1"/>
              <a:t>pencapaiannya</a:t>
            </a:r>
            <a:r>
              <a:rPr lang="en-US" sz="1200" dirty="0"/>
              <a:t> yang </a:t>
            </a:r>
            <a:r>
              <a:rPr lang="en-US" sz="1200" dirty="0" err="1"/>
              <a:t>disusun</a:t>
            </a:r>
            <a:r>
              <a:rPr lang="en-US" sz="1200" dirty="0"/>
              <a:t> </a:t>
            </a:r>
            <a:r>
              <a:rPr lang="en-US" sz="1200" dirty="0" err="1"/>
              <a:t>secara</a:t>
            </a:r>
            <a:r>
              <a:rPr lang="en-US" sz="1200" dirty="0"/>
              <a:t> </a:t>
            </a:r>
            <a:r>
              <a:rPr lang="en-US" sz="1200" dirty="0" err="1"/>
              <a:t>berjenjang</a:t>
            </a:r>
            <a:endParaRPr lang="en-US" sz="1200" dirty="0"/>
          </a:p>
        </p:txBody>
      </p:sp>
      <p:graphicFrame>
        <p:nvGraphicFramePr>
          <p:cNvPr id="10" name="Table 9"/>
          <p:cNvGraphicFramePr>
            <a:graphicFrameLocks noGrp="1"/>
          </p:cNvGraphicFramePr>
          <p:nvPr>
            <p:extLst>
              <p:ext uri="{D42A27DB-BD31-4B8C-83A1-F6EECF244321}">
                <p14:modId xmlns:p14="http://schemas.microsoft.com/office/powerpoint/2010/main" val="2442270445"/>
              </p:ext>
            </p:extLst>
          </p:nvPr>
        </p:nvGraphicFramePr>
        <p:xfrm>
          <a:off x="677270" y="1169403"/>
          <a:ext cx="6205134" cy="2556000"/>
        </p:xfrm>
        <a:graphic>
          <a:graphicData uri="http://schemas.openxmlformats.org/drawingml/2006/table">
            <a:tbl>
              <a:tblPr firstRow="1" bandRow="1">
                <a:tableStyleId>{AF606853-7671-496A-8E4F-DF71F8EC918B}</a:tableStyleId>
              </a:tblPr>
              <a:tblGrid>
                <a:gridCol w="2229275">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gridCol w="1944000">
                  <a:extLst>
                    <a:ext uri="{9D8B030D-6E8A-4147-A177-3AD203B41FA5}">
                      <a16:colId xmlns:a16="http://schemas.microsoft.com/office/drawing/2014/main" val="20002"/>
                    </a:ext>
                  </a:extLst>
                </a:gridCol>
                <a:gridCol w="208280">
                  <a:extLst>
                    <a:ext uri="{9D8B030D-6E8A-4147-A177-3AD203B41FA5}">
                      <a16:colId xmlns:a16="http://schemas.microsoft.com/office/drawing/2014/main" val="20003"/>
                    </a:ext>
                  </a:extLst>
                </a:gridCol>
                <a:gridCol w="1615299">
                  <a:extLst>
                    <a:ext uri="{9D8B030D-6E8A-4147-A177-3AD203B41FA5}">
                      <a16:colId xmlns:a16="http://schemas.microsoft.com/office/drawing/2014/main" val="20004"/>
                    </a:ext>
                  </a:extLst>
                </a:gridCol>
              </a:tblGrid>
              <a:tr h="324000">
                <a:tc>
                  <a:txBody>
                    <a:bodyPr/>
                    <a:lstStyle/>
                    <a:p>
                      <a:pPr marL="0" marR="0" indent="0" algn="ctr" defTabSz="710397" rtl="0" eaLnBrk="1" fontAlgn="auto" latinLnBrk="0" hangingPunct="1">
                        <a:lnSpc>
                          <a:spcPct val="100000"/>
                        </a:lnSpc>
                        <a:spcBef>
                          <a:spcPts val="0"/>
                        </a:spcBef>
                        <a:spcAft>
                          <a:spcPts val="0"/>
                        </a:spcAft>
                        <a:buClrTx/>
                        <a:buSzTx/>
                        <a:buFontTx/>
                        <a:buNone/>
                        <a:tabLst/>
                        <a:defRPr/>
                      </a:pPr>
                      <a:r>
                        <a:rPr lang="en-US" sz="1100" b="1" u="none" strike="noStrike" dirty="0">
                          <a:solidFill>
                            <a:schemeClr val="bg1"/>
                          </a:solidFill>
                          <a:effectLst/>
                          <a:latin typeface="Bahnschrift Light SemiCondensed" panose="020B0502040204020203" pitchFamily="34" charset="0"/>
                        </a:rPr>
                        <a:t>RENCANA AKSI</a:t>
                      </a:r>
                      <a:endParaRPr lang="en-US" sz="1100" b="1" i="0" u="none" strike="noStrike" dirty="0">
                        <a:solidFill>
                          <a:schemeClr val="bg1"/>
                        </a:solidFill>
                        <a:effectLst/>
                        <a:latin typeface="Bahnschrift Light SemiCondensed" panose="020B05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710397" rtl="0" eaLnBrk="1" fontAlgn="auto" latinLnBrk="0" hangingPunct="1">
                        <a:lnSpc>
                          <a:spcPct val="100000"/>
                        </a:lnSpc>
                        <a:spcBef>
                          <a:spcPts val="0"/>
                        </a:spcBef>
                        <a:spcAft>
                          <a:spcPts val="0"/>
                        </a:spcAft>
                        <a:buClrTx/>
                        <a:buSzTx/>
                        <a:buFontTx/>
                        <a:buNone/>
                        <a:tabLst/>
                        <a:defRPr/>
                      </a:pPr>
                      <a:endParaRPr lang="en-US" sz="1100" b="1" u="none" strike="noStrike" kern="1200" dirty="0">
                        <a:solidFill>
                          <a:schemeClr val="bg1"/>
                        </a:solidFill>
                        <a:effectLst/>
                        <a:latin typeface="Bahnschrift Light SemiCondensed" panose="020B0502040204020203" pitchFamily="34"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710397" rtl="0" eaLnBrk="1" fontAlgn="auto" latinLnBrk="0" hangingPunct="1">
                        <a:lnSpc>
                          <a:spcPct val="100000"/>
                        </a:lnSpc>
                        <a:spcBef>
                          <a:spcPts val="0"/>
                        </a:spcBef>
                        <a:spcAft>
                          <a:spcPts val="0"/>
                        </a:spcAft>
                        <a:buClrTx/>
                        <a:buSzTx/>
                        <a:buFontTx/>
                        <a:buNone/>
                        <a:tabLst/>
                        <a:defRPr/>
                      </a:pPr>
                      <a:r>
                        <a:rPr lang="en-US" sz="1100" b="1" u="none" strike="noStrike" kern="1200" dirty="0">
                          <a:solidFill>
                            <a:schemeClr val="bg1"/>
                          </a:solidFill>
                          <a:effectLst/>
                          <a:latin typeface="Bahnschrift Light SemiCondensed" panose="020B0502040204020203" pitchFamily="34" charset="0"/>
                          <a:ea typeface="+mn-ea"/>
                          <a:cs typeface="+mn-cs"/>
                        </a:rPr>
                        <a:t>DIKOORDINASIKAN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710397" rtl="0" eaLnBrk="1" fontAlgn="auto" latinLnBrk="0" hangingPunct="1">
                        <a:lnSpc>
                          <a:spcPct val="100000"/>
                        </a:lnSpc>
                        <a:spcBef>
                          <a:spcPts val="0"/>
                        </a:spcBef>
                        <a:spcAft>
                          <a:spcPts val="0"/>
                        </a:spcAft>
                        <a:buClrTx/>
                        <a:buSzTx/>
                        <a:buFontTx/>
                        <a:buNone/>
                        <a:tabLst/>
                        <a:defRPr/>
                      </a:pPr>
                      <a:endParaRPr lang="en-US" sz="1100" b="1" i="0" u="none" strike="noStrike" dirty="0">
                        <a:solidFill>
                          <a:schemeClr val="bg1"/>
                        </a:solidFill>
                        <a:effectLst/>
                        <a:latin typeface="Bahnschrift Light SemiCondensed" panose="020B05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710397" rtl="0" eaLnBrk="1" fontAlgn="auto" latinLnBrk="0" hangingPunct="1">
                        <a:lnSpc>
                          <a:spcPct val="100000"/>
                        </a:lnSpc>
                        <a:spcBef>
                          <a:spcPts val="0"/>
                        </a:spcBef>
                        <a:spcAft>
                          <a:spcPts val="0"/>
                        </a:spcAft>
                        <a:buClrTx/>
                        <a:buSzTx/>
                        <a:buFontTx/>
                        <a:buNone/>
                        <a:tabLst/>
                        <a:defRPr/>
                      </a:pPr>
                      <a:r>
                        <a:rPr lang="en-US" sz="1100" b="1" u="none" strike="noStrike" dirty="0">
                          <a:solidFill>
                            <a:schemeClr val="bg1"/>
                          </a:solidFill>
                          <a:effectLst/>
                          <a:latin typeface="Bahnschrift Light SemiCondensed" panose="020B0502040204020203" pitchFamily="34" charset="0"/>
                        </a:rPr>
                        <a:t>DITANDATANGANI</a:t>
                      </a:r>
                      <a:endParaRPr lang="en-US" sz="1100" b="1" i="0" u="none" strike="noStrike" dirty="0">
                        <a:solidFill>
                          <a:schemeClr val="bg1"/>
                        </a:solidFill>
                        <a:effectLst/>
                        <a:latin typeface="Bahnschrift Light SemiCondensed" panose="020B05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24000">
                <a:tc>
                  <a:txBody>
                    <a:bodyPr/>
                    <a:lstStyle/>
                    <a:p>
                      <a:pPr marL="0" marR="0" indent="0" algn="ctr" defTabSz="710397" rtl="0" eaLnBrk="1" fontAlgn="auto" latinLnBrk="0" hangingPunct="1">
                        <a:lnSpc>
                          <a:spcPct val="100000"/>
                        </a:lnSpc>
                        <a:spcBef>
                          <a:spcPts val="0"/>
                        </a:spcBef>
                        <a:spcAft>
                          <a:spcPts val="0"/>
                        </a:spcAft>
                        <a:buClrTx/>
                        <a:buSzTx/>
                        <a:buFontTx/>
                        <a:buNone/>
                        <a:tabLst/>
                        <a:defRPr/>
                      </a:pPr>
                      <a:r>
                        <a:rPr lang="en-US" sz="1000" u="none" strike="noStrike" dirty="0" err="1">
                          <a:solidFill>
                            <a:schemeClr val="bg1"/>
                          </a:solidFill>
                          <a:effectLst/>
                        </a:rPr>
                        <a:t>Kementerian</a:t>
                      </a:r>
                      <a:endParaRPr lang="en-US" sz="1000" b="0" i="0" u="none" strike="noStrike" dirty="0">
                        <a:solidFill>
                          <a:schemeClr val="bg1"/>
                        </a:solidFill>
                        <a:effectLst/>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710397" rtl="0" eaLnBrk="1" fontAlgn="auto" latinLnBrk="0" hangingPunct="1">
                        <a:lnSpc>
                          <a:spcPct val="100000"/>
                        </a:lnSpc>
                        <a:spcBef>
                          <a:spcPts val="0"/>
                        </a:spcBef>
                        <a:spcAft>
                          <a:spcPts val="0"/>
                        </a:spcAft>
                        <a:buClrTx/>
                        <a:buSzTx/>
                        <a:buFontTx/>
                        <a:buNone/>
                        <a:tabLst/>
                        <a:defRPr/>
                      </a:pPr>
                      <a:endParaRPr lang="es-ES" sz="1000" b="0" i="0" u="none" strike="noStrike" dirty="0">
                        <a:solidFill>
                          <a:schemeClr val="bg1"/>
                        </a:solidFill>
                        <a:effectLst/>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710397" rtl="0" eaLnBrk="1" fontAlgn="auto" latinLnBrk="0" hangingPunct="1">
                        <a:lnSpc>
                          <a:spcPct val="100000"/>
                        </a:lnSpc>
                        <a:spcBef>
                          <a:spcPts val="0"/>
                        </a:spcBef>
                        <a:spcAft>
                          <a:spcPts val="0"/>
                        </a:spcAft>
                        <a:buClrTx/>
                        <a:buSzTx/>
                        <a:buFontTx/>
                        <a:buNone/>
                        <a:tabLst/>
                        <a:defRPr/>
                      </a:pPr>
                      <a:r>
                        <a:rPr lang="es-ES" sz="1000" b="0" i="0" u="none" strike="noStrike" dirty="0" err="1">
                          <a:solidFill>
                            <a:schemeClr val="bg1"/>
                          </a:solidFill>
                          <a:effectLst/>
                          <a:latin typeface="+mn-lt"/>
                        </a:rPr>
                        <a:t>Sekretariat</a:t>
                      </a:r>
                      <a:r>
                        <a:rPr lang="es-ES" sz="1000" b="0" i="0" u="none" strike="noStrike" baseline="0" dirty="0">
                          <a:solidFill>
                            <a:schemeClr val="bg1"/>
                          </a:solidFill>
                          <a:effectLst/>
                          <a:latin typeface="+mn-lt"/>
                        </a:rPr>
                        <a:t> </a:t>
                      </a:r>
                      <a:r>
                        <a:rPr lang="es-ES" sz="1000" b="0" i="0" u="none" strike="noStrike" baseline="0" dirty="0" err="1">
                          <a:solidFill>
                            <a:schemeClr val="bg1"/>
                          </a:solidFill>
                          <a:effectLst/>
                          <a:latin typeface="+mn-lt"/>
                        </a:rPr>
                        <a:t>Jenderal</a:t>
                      </a:r>
                      <a:endParaRPr lang="es-ES" sz="1000" b="0" i="0" u="none" strike="noStrike" dirty="0">
                        <a:solidFill>
                          <a:schemeClr val="bg1"/>
                        </a:solidFill>
                        <a:effectLst/>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0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dirty="0" err="1">
                          <a:solidFill>
                            <a:schemeClr val="bg1"/>
                          </a:solidFill>
                        </a:rPr>
                        <a:t>Menteri</a:t>
                      </a:r>
                      <a:endParaRPr lang="en-US" sz="10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52000">
                <a:tc>
                  <a:txBody>
                    <a:bodyPr/>
                    <a:lstStyle/>
                    <a:p>
                      <a:pPr algn="ctr" fontAlgn="ctr"/>
                      <a:r>
                        <a:rPr lang="en-US" sz="1000" b="1" u="none" strike="noStrike" dirty="0">
                          <a:solidFill>
                            <a:schemeClr val="tx1"/>
                          </a:solidFill>
                          <a:effectLst/>
                        </a:rPr>
                        <a:t> Unit </a:t>
                      </a:r>
                      <a:r>
                        <a:rPr lang="en-US" sz="1000" b="1" u="none" strike="noStrike" dirty="0" err="1">
                          <a:solidFill>
                            <a:schemeClr val="tx1"/>
                          </a:solidFill>
                          <a:effectLst/>
                        </a:rPr>
                        <a:t>Kerja</a:t>
                      </a:r>
                      <a:r>
                        <a:rPr lang="en-US" sz="1000" b="1" u="none" strike="noStrike" dirty="0">
                          <a:solidFill>
                            <a:schemeClr val="tx1"/>
                          </a:solidFill>
                          <a:effectLst/>
                        </a:rPr>
                        <a:t> </a:t>
                      </a:r>
                      <a:r>
                        <a:rPr lang="en-US" sz="1000" b="1" u="none" strike="noStrike" dirty="0" err="1">
                          <a:solidFill>
                            <a:schemeClr val="tx1"/>
                          </a:solidFill>
                          <a:effectLst/>
                        </a:rPr>
                        <a:t>Eselon</a:t>
                      </a:r>
                      <a:r>
                        <a:rPr lang="en-US" sz="1000" b="1" u="none" strike="noStrike" dirty="0">
                          <a:solidFill>
                            <a:schemeClr val="tx1"/>
                          </a:solidFill>
                          <a:effectLst/>
                        </a:rPr>
                        <a:t> I</a:t>
                      </a:r>
                      <a:endParaRPr lang="en-US" sz="1000" b="1" i="0" u="none" strike="noStrike" dirty="0">
                        <a:solidFill>
                          <a:schemeClr val="tx1"/>
                        </a:solidFill>
                        <a:effectLst/>
                        <a:latin typeface="Calibri"/>
                      </a:endParaRPr>
                    </a:p>
                  </a:txBody>
                  <a:tcPr marL="8276" marR="8276" marT="82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fontAlgn="ctr"/>
                      <a:endParaRPr lang="en-US" sz="1000" b="0" i="0" u="none" strike="noStrike" dirty="0">
                        <a:solidFill>
                          <a:schemeClr val="tx1"/>
                        </a:solidFill>
                        <a:effectLst/>
                        <a:latin typeface="Calibri"/>
                      </a:endParaRPr>
                    </a:p>
                  </a:txBody>
                  <a:tcPr marL="8276" marR="8276" marT="82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en-US" sz="1000" b="0" i="0" u="none" strike="noStrike" dirty="0">
                        <a:solidFill>
                          <a:schemeClr val="tx1"/>
                        </a:solidFill>
                        <a:effectLst/>
                        <a:latin typeface="Calibri"/>
                      </a:endParaRPr>
                    </a:p>
                  </a:txBody>
                  <a:tcPr marL="8276" marR="8276" marT="82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marL="0" marR="0" indent="0" algn="ctr" defTabSz="710397" rtl="0" eaLnBrk="1" fontAlgn="auto" latinLnBrk="0" hangingPunct="1">
                        <a:lnSpc>
                          <a:spcPct val="100000"/>
                        </a:lnSpc>
                        <a:spcBef>
                          <a:spcPts val="0"/>
                        </a:spcBef>
                        <a:spcAft>
                          <a:spcPts val="0"/>
                        </a:spcAft>
                        <a:buClrTx/>
                        <a:buSzTx/>
                        <a:buFontTx/>
                        <a:buNone/>
                        <a:tabLst/>
                        <a:defRPr/>
                      </a:pPr>
                      <a:endParaRPr lang="en-US" sz="1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710397" rtl="0" eaLnBrk="1" fontAlgn="auto" latinLnBrk="0" hangingPunct="1">
                        <a:lnSpc>
                          <a:spcPct val="100000"/>
                        </a:lnSpc>
                        <a:spcBef>
                          <a:spcPts val="0"/>
                        </a:spcBef>
                        <a:spcAft>
                          <a:spcPts val="0"/>
                        </a:spcAft>
                        <a:buClrTx/>
                        <a:buSzTx/>
                        <a:buFontTx/>
                        <a:buNone/>
                        <a:tabLst/>
                        <a:defRPr/>
                      </a:pPr>
                      <a:endParaRPr lang="en-US" sz="1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10002"/>
                  </a:ext>
                </a:extLst>
              </a:tr>
              <a:tr h="252000">
                <a:tc>
                  <a:txBody>
                    <a:bodyPr/>
                    <a:lstStyle/>
                    <a:p>
                      <a:pPr algn="ctr" fontAlgn="ctr"/>
                      <a:r>
                        <a:rPr lang="en-US" sz="1000" b="0" i="0" u="none" strike="noStrike" dirty="0" err="1">
                          <a:solidFill>
                            <a:schemeClr val="tx1"/>
                          </a:solidFill>
                          <a:effectLst/>
                          <a:latin typeface="Calibri"/>
                        </a:rPr>
                        <a:t>Sekretariat</a:t>
                      </a:r>
                      <a:r>
                        <a:rPr lang="en-US" sz="1000" b="0" i="0" u="none" strike="noStrike" baseline="0" dirty="0">
                          <a:solidFill>
                            <a:schemeClr val="tx1"/>
                          </a:solidFill>
                          <a:effectLst/>
                          <a:latin typeface="Calibri"/>
                        </a:rPr>
                        <a:t> </a:t>
                      </a:r>
                      <a:r>
                        <a:rPr lang="en-US" sz="1000" b="0" i="0" u="none" strike="noStrike" baseline="0" dirty="0" err="1">
                          <a:solidFill>
                            <a:schemeClr val="tx1"/>
                          </a:solidFill>
                          <a:effectLst/>
                          <a:latin typeface="Calibri"/>
                        </a:rPr>
                        <a:t>Jenderal</a:t>
                      </a:r>
                      <a:endParaRPr lang="en-US" sz="1000" b="0" i="0" u="none" strike="noStrike" dirty="0">
                        <a:solidFill>
                          <a:schemeClr val="tx1"/>
                        </a:solidFill>
                        <a:effectLst/>
                        <a:latin typeface="Calibri"/>
                      </a:endParaRPr>
                    </a:p>
                  </a:txBody>
                  <a:tcPr marL="8276" marR="8276" marT="82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fontAlgn="ctr"/>
                      <a:endParaRPr lang="en-US" sz="1000" b="0" i="0" u="none" strike="noStrike" dirty="0">
                        <a:solidFill>
                          <a:schemeClr val="tx1"/>
                        </a:solidFill>
                        <a:effectLst/>
                        <a:latin typeface="Calibri"/>
                      </a:endParaRPr>
                    </a:p>
                  </a:txBody>
                  <a:tcPr marL="8276" marR="8276" marT="82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000" b="0" i="0" u="none" strike="noStrike" dirty="0">
                          <a:solidFill>
                            <a:schemeClr val="tx1"/>
                          </a:solidFill>
                          <a:effectLst/>
                          <a:latin typeface="Calibri"/>
                        </a:rPr>
                        <a:t>Biro </a:t>
                      </a:r>
                      <a:r>
                        <a:rPr lang="en-US" sz="1000" b="0" i="0" u="none" strike="noStrike" dirty="0" err="1">
                          <a:solidFill>
                            <a:schemeClr val="tx1"/>
                          </a:solidFill>
                          <a:effectLst/>
                          <a:latin typeface="Calibri"/>
                        </a:rPr>
                        <a:t>Perencanaan</a:t>
                      </a:r>
                      <a:endParaRPr lang="en-US" sz="1000" b="0" i="0" u="none" strike="noStrike" dirty="0">
                        <a:solidFill>
                          <a:schemeClr val="tx1"/>
                        </a:solidFill>
                        <a:effectLst/>
                        <a:latin typeface="Calibri"/>
                      </a:endParaRPr>
                    </a:p>
                  </a:txBody>
                  <a:tcPr marL="8276" marR="8276" marT="82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2D050"/>
                    </a:solidFill>
                  </a:tcPr>
                </a:tc>
                <a:tc rowSpan="4">
                  <a:txBody>
                    <a:bodyPr/>
                    <a:lstStyle/>
                    <a:p>
                      <a:pPr marL="0" marR="0" indent="0" algn="ctr" defTabSz="710397" rtl="0" eaLnBrk="1" fontAlgn="auto" latinLnBrk="0" hangingPunct="1">
                        <a:lnSpc>
                          <a:spcPct val="100000"/>
                        </a:lnSpc>
                        <a:spcBef>
                          <a:spcPts val="0"/>
                        </a:spcBef>
                        <a:spcAft>
                          <a:spcPts val="0"/>
                        </a:spcAft>
                        <a:buClrTx/>
                        <a:buSzTx/>
                        <a:buFontTx/>
                        <a:buNone/>
                        <a:tabLst/>
                        <a:defRPr/>
                      </a:pPr>
                      <a:endParaRPr lang="en-US" sz="1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rowSpan="4">
                  <a:txBody>
                    <a:bodyPr/>
                    <a:lstStyle/>
                    <a:p>
                      <a:pPr marL="0" marR="0" indent="0" algn="ctr" defTabSz="710397" rtl="0" eaLnBrk="1" fontAlgn="auto" latinLnBrk="0" hangingPunct="1">
                        <a:lnSpc>
                          <a:spcPct val="100000"/>
                        </a:lnSpc>
                        <a:spcBef>
                          <a:spcPts val="0"/>
                        </a:spcBef>
                        <a:spcAft>
                          <a:spcPts val="0"/>
                        </a:spcAft>
                        <a:buClrTx/>
                        <a:buSzTx/>
                        <a:buFontTx/>
                        <a:buNone/>
                        <a:tabLst/>
                        <a:defRPr/>
                      </a:pPr>
                      <a:r>
                        <a:rPr lang="en-US" sz="1000" dirty="0" err="1">
                          <a:solidFill>
                            <a:schemeClr val="tx1"/>
                          </a:solidFill>
                        </a:rPr>
                        <a:t>Pejabat</a:t>
                      </a:r>
                      <a:r>
                        <a:rPr lang="en-US" sz="1000" dirty="0">
                          <a:solidFill>
                            <a:schemeClr val="tx1"/>
                          </a:solidFill>
                        </a:rPr>
                        <a:t> JPT </a:t>
                      </a:r>
                      <a:r>
                        <a:rPr lang="en-US" sz="1000" dirty="0" err="1">
                          <a:solidFill>
                            <a:schemeClr val="tx1"/>
                          </a:solidFill>
                        </a:rPr>
                        <a:t>Madya</a:t>
                      </a:r>
                      <a:endParaRPr lang="en-US" sz="1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10003"/>
                  </a:ext>
                </a:extLst>
              </a:tr>
              <a:tr h="252000">
                <a:tc>
                  <a:txBody>
                    <a:bodyPr/>
                    <a:lstStyle/>
                    <a:p>
                      <a:pPr marL="0" marR="0" indent="0" algn="ctr" defTabSz="710397" rtl="0" eaLnBrk="1" fontAlgn="ctr" latinLnBrk="0" hangingPunct="1">
                        <a:lnSpc>
                          <a:spcPct val="100000"/>
                        </a:lnSpc>
                        <a:spcBef>
                          <a:spcPts val="0"/>
                        </a:spcBef>
                        <a:spcAft>
                          <a:spcPts val="0"/>
                        </a:spcAft>
                        <a:buClrTx/>
                        <a:buSzTx/>
                        <a:buFontTx/>
                        <a:buNone/>
                        <a:tabLst/>
                        <a:defRPr/>
                      </a:pPr>
                      <a:r>
                        <a:rPr lang="en-US" sz="1000" b="0" i="0" u="none" strike="noStrike" dirty="0" err="1">
                          <a:solidFill>
                            <a:schemeClr val="tx1"/>
                          </a:solidFill>
                          <a:effectLst/>
                          <a:latin typeface="+mn-lt"/>
                        </a:rPr>
                        <a:t>Direktorat</a:t>
                      </a:r>
                      <a:r>
                        <a:rPr lang="en-US" sz="1000" b="0" i="0" u="none" strike="noStrike" dirty="0">
                          <a:solidFill>
                            <a:schemeClr val="tx1"/>
                          </a:solidFill>
                          <a:effectLst/>
                          <a:latin typeface="+mn-lt"/>
                        </a:rPr>
                        <a:t> </a:t>
                      </a:r>
                      <a:r>
                        <a:rPr lang="en-US" sz="1000" b="0" i="0" u="none" strike="noStrike" dirty="0" err="1">
                          <a:solidFill>
                            <a:schemeClr val="tx1"/>
                          </a:solidFill>
                          <a:effectLst/>
                          <a:latin typeface="+mn-lt"/>
                        </a:rPr>
                        <a:t>Jenderal</a:t>
                      </a:r>
                      <a:endParaRPr lang="en-US" sz="1000" b="0" i="0" u="none" strike="noStrike" dirty="0">
                        <a:solidFill>
                          <a:schemeClr val="tx1"/>
                        </a:solidFill>
                        <a:effectLst/>
                        <a:latin typeface="+mn-lt"/>
                      </a:endParaRPr>
                    </a:p>
                  </a:txBody>
                  <a:tcPr marL="8276" marR="8276" marT="82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fontAlgn="ctr"/>
                      <a:endParaRPr lang="en-US" sz="1000" b="0" i="0" u="none" strike="noStrike" dirty="0">
                        <a:solidFill>
                          <a:schemeClr val="tx1"/>
                        </a:solidFill>
                        <a:effectLst/>
                        <a:latin typeface="Calibri"/>
                      </a:endParaRPr>
                    </a:p>
                  </a:txBody>
                  <a:tcPr marL="8276" marR="8276" marT="82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000" b="0" i="0" u="none" strike="noStrike" dirty="0" err="1">
                          <a:solidFill>
                            <a:schemeClr val="tx1"/>
                          </a:solidFill>
                          <a:effectLst/>
                          <a:latin typeface="Calibri"/>
                        </a:rPr>
                        <a:t>Sekretariat</a:t>
                      </a:r>
                      <a:r>
                        <a:rPr lang="en-US" sz="1000" b="0" i="0" u="none" strike="noStrike" dirty="0">
                          <a:solidFill>
                            <a:schemeClr val="tx1"/>
                          </a:solidFill>
                          <a:effectLst/>
                          <a:latin typeface="Calibri"/>
                        </a:rPr>
                        <a:t> </a:t>
                      </a:r>
                      <a:r>
                        <a:rPr lang="en-US" sz="1000" b="0" i="0" u="none" strike="noStrike" dirty="0" err="1">
                          <a:solidFill>
                            <a:schemeClr val="tx1"/>
                          </a:solidFill>
                          <a:effectLst/>
                          <a:latin typeface="Calibri"/>
                        </a:rPr>
                        <a:t>Direktorat</a:t>
                      </a:r>
                      <a:r>
                        <a:rPr lang="en-US" sz="1000" b="0" i="0" u="none" strike="noStrike" dirty="0">
                          <a:solidFill>
                            <a:schemeClr val="tx1"/>
                          </a:solidFill>
                          <a:effectLst/>
                          <a:latin typeface="Calibri"/>
                        </a:rPr>
                        <a:t> </a:t>
                      </a:r>
                      <a:r>
                        <a:rPr lang="en-US" sz="1000" b="0" i="0" u="none" strike="noStrike" dirty="0" err="1">
                          <a:solidFill>
                            <a:schemeClr val="tx1"/>
                          </a:solidFill>
                          <a:effectLst/>
                          <a:latin typeface="Calibri"/>
                        </a:rPr>
                        <a:t>Jenderal</a:t>
                      </a:r>
                      <a:r>
                        <a:rPr lang="en-US" sz="1000" b="0" i="0" u="none" strike="noStrike" dirty="0">
                          <a:solidFill>
                            <a:schemeClr val="tx1"/>
                          </a:solidFill>
                          <a:effectLst/>
                          <a:latin typeface="Calibri"/>
                        </a:rPr>
                        <a:t> </a:t>
                      </a:r>
                    </a:p>
                  </a:txBody>
                  <a:tcPr marL="8276" marR="8276" marT="82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endParaRPr lang="en-US"/>
                    </a:p>
                  </a:txBody>
                  <a:tcPr/>
                </a:tc>
                <a:tc vMerge="1">
                  <a:txBody>
                    <a:bodyPr/>
                    <a:lstStyle/>
                    <a:p>
                      <a:pPr algn="ctr"/>
                      <a:endParaRPr lang="en-US"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10004"/>
                  </a:ext>
                </a:extLst>
              </a:tr>
              <a:tr h="252000">
                <a:tc>
                  <a:txBody>
                    <a:bodyPr/>
                    <a:lstStyle/>
                    <a:p>
                      <a:pPr algn="ctr" fontAlgn="ctr"/>
                      <a:r>
                        <a:rPr lang="en-US" sz="1000" b="0" i="0" u="none" strike="noStrike" dirty="0" err="1">
                          <a:solidFill>
                            <a:schemeClr val="tx1"/>
                          </a:solidFill>
                          <a:effectLst/>
                          <a:latin typeface="Calibri"/>
                        </a:rPr>
                        <a:t>Inspektorat</a:t>
                      </a:r>
                      <a:r>
                        <a:rPr lang="en-US" sz="1000" b="0" i="0" u="none" strike="noStrike" baseline="0" dirty="0">
                          <a:solidFill>
                            <a:schemeClr val="tx1"/>
                          </a:solidFill>
                          <a:effectLst/>
                          <a:latin typeface="Calibri"/>
                        </a:rPr>
                        <a:t> </a:t>
                      </a:r>
                      <a:r>
                        <a:rPr lang="en-US" sz="1000" b="0" i="0" u="none" strike="noStrike" baseline="0" dirty="0" err="1">
                          <a:solidFill>
                            <a:schemeClr val="tx1"/>
                          </a:solidFill>
                          <a:effectLst/>
                          <a:latin typeface="Calibri"/>
                        </a:rPr>
                        <a:t>Jenderal</a:t>
                      </a:r>
                      <a:endParaRPr lang="en-US" sz="1000" b="0" i="0" u="none" strike="noStrike" dirty="0">
                        <a:solidFill>
                          <a:schemeClr val="tx1"/>
                        </a:solidFill>
                        <a:effectLst/>
                        <a:latin typeface="Calibri"/>
                      </a:endParaRPr>
                    </a:p>
                  </a:txBody>
                  <a:tcPr marL="8276" marR="8276" marT="82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fontAlgn="ctr"/>
                      <a:endParaRPr lang="en-US" sz="1000" b="0" i="0" u="none" strike="noStrike" dirty="0">
                        <a:solidFill>
                          <a:schemeClr val="tx1"/>
                        </a:solidFill>
                        <a:effectLst/>
                        <a:latin typeface="Calibri"/>
                      </a:endParaRPr>
                    </a:p>
                  </a:txBody>
                  <a:tcPr marL="8276" marR="8276" marT="82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000" b="0" i="0" u="none" strike="noStrike" dirty="0" err="1">
                          <a:solidFill>
                            <a:schemeClr val="tx1"/>
                          </a:solidFill>
                          <a:effectLst/>
                          <a:latin typeface="Calibri"/>
                        </a:rPr>
                        <a:t>Sekretariat</a:t>
                      </a:r>
                      <a:r>
                        <a:rPr lang="en-US" sz="1000" b="0" i="0" u="none" strike="noStrike" dirty="0">
                          <a:solidFill>
                            <a:schemeClr val="tx1"/>
                          </a:solidFill>
                          <a:effectLst/>
                          <a:latin typeface="Calibri"/>
                        </a:rPr>
                        <a:t> </a:t>
                      </a:r>
                      <a:r>
                        <a:rPr lang="en-US" sz="1000" b="0" i="0" u="none" strike="noStrike" dirty="0" err="1">
                          <a:solidFill>
                            <a:schemeClr val="tx1"/>
                          </a:solidFill>
                          <a:effectLst/>
                          <a:latin typeface="Calibri"/>
                        </a:rPr>
                        <a:t>Inspektorat</a:t>
                      </a:r>
                      <a:r>
                        <a:rPr lang="en-US" sz="1000" b="0" i="0" u="none" strike="noStrike" dirty="0">
                          <a:solidFill>
                            <a:schemeClr val="tx1"/>
                          </a:solidFill>
                          <a:effectLst/>
                          <a:latin typeface="Calibri"/>
                        </a:rPr>
                        <a:t> </a:t>
                      </a:r>
                      <a:r>
                        <a:rPr lang="en-US" sz="1000" b="0" i="0" u="none" strike="noStrike" dirty="0" err="1">
                          <a:solidFill>
                            <a:schemeClr val="tx1"/>
                          </a:solidFill>
                          <a:effectLst/>
                          <a:latin typeface="Calibri"/>
                        </a:rPr>
                        <a:t>Jenderal</a:t>
                      </a:r>
                      <a:endParaRPr lang="en-US" sz="1000" b="0" i="0" u="none" strike="noStrike" dirty="0">
                        <a:solidFill>
                          <a:schemeClr val="tx1"/>
                        </a:solidFill>
                        <a:effectLst/>
                        <a:latin typeface="Calibri"/>
                      </a:endParaRPr>
                    </a:p>
                  </a:txBody>
                  <a:tcPr marL="8276" marR="8276" marT="82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endParaRPr lang="en-US"/>
                    </a:p>
                  </a:txBody>
                  <a:tcPr/>
                </a:tc>
                <a:tc vMerge="1">
                  <a:txBody>
                    <a:bodyPr/>
                    <a:lstStyle/>
                    <a:p>
                      <a:pPr algn="ctr"/>
                      <a:endParaRPr lang="en-US"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10005"/>
                  </a:ext>
                </a:extLst>
              </a:tr>
              <a:tr h="252000">
                <a:tc>
                  <a:txBody>
                    <a:bodyPr/>
                    <a:lstStyle/>
                    <a:p>
                      <a:pPr algn="ctr" fontAlgn="ctr"/>
                      <a:r>
                        <a:rPr lang="en-US" sz="1000" b="0" i="0" u="none" strike="noStrike" dirty="0" err="1">
                          <a:solidFill>
                            <a:schemeClr val="tx1"/>
                          </a:solidFill>
                          <a:effectLst/>
                          <a:latin typeface="Calibri"/>
                        </a:rPr>
                        <a:t>Badan</a:t>
                      </a:r>
                      <a:endParaRPr lang="en-US" sz="1000" b="0" i="0" u="none" strike="noStrike" dirty="0">
                        <a:solidFill>
                          <a:schemeClr val="tx1"/>
                        </a:solidFill>
                        <a:effectLst/>
                        <a:latin typeface="Calibri"/>
                      </a:endParaRPr>
                    </a:p>
                  </a:txBody>
                  <a:tcPr marL="8276" marR="8276" marT="82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fontAlgn="ctr"/>
                      <a:endParaRPr lang="en-US" sz="1000" b="0" i="0" u="none" strike="noStrike" dirty="0">
                        <a:solidFill>
                          <a:schemeClr val="tx1"/>
                        </a:solidFill>
                        <a:effectLst/>
                        <a:latin typeface="Calibri"/>
                      </a:endParaRPr>
                    </a:p>
                  </a:txBody>
                  <a:tcPr marL="8276" marR="8276" marT="82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000" b="0" i="0" u="none" strike="noStrike" dirty="0" err="1">
                          <a:solidFill>
                            <a:schemeClr val="tx1"/>
                          </a:solidFill>
                          <a:effectLst/>
                          <a:latin typeface="Calibri"/>
                        </a:rPr>
                        <a:t>Sekretariat</a:t>
                      </a:r>
                      <a:r>
                        <a:rPr lang="en-US" sz="1000" b="0" i="0" u="none" strike="noStrike" dirty="0">
                          <a:solidFill>
                            <a:schemeClr val="tx1"/>
                          </a:solidFill>
                          <a:effectLst/>
                          <a:latin typeface="Calibri"/>
                        </a:rPr>
                        <a:t> </a:t>
                      </a:r>
                      <a:r>
                        <a:rPr lang="en-US" sz="1000" b="0" i="0" u="none" strike="noStrike" dirty="0" err="1">
                          <a:solidFill>
                            <a:schemeClr val="tx1"/>
                          </a:solidFill>
                          <a:effectLst/>
                          <a:latin typeface="Calibri"/>
                        </a:rPr>
                        <a:t>Badan</a:t>
                      </a:r>
                      <a:endParaRPr lang="en-US" sz="1000" b="0" i="0" u="none" strike="noStrike" dirty="0">
                        <a:solidFill>
                          <a:schemeClr val="tx1"/>
                        </a:solidFill>
                        <a:effectLst/>
                        <a:latin typeface="Calibri"/>
                      </a:endParaRPr>
                    </a:p>
                  </a:txBody>
                  <a:tcPr marL="8276" marR="8276" marT="827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vMerge="1">
                  <a:txBody>
                    <a:bodyPr/>
                    <a:lstStyle/>
                    <a:p>
                      <a:endParaRPr lang="en-US"/>
                    </a:p>
                  </a:txBody>
                  <a:tcPr/>
                </a:tc>
                <a:tc vMerge="1">
                  <a:txBody>
                    <a:bodyPr/>
                    <a:lstStyle/>
                    <a:p>
                      <a:pPr algn="ctr"/>
                      <a:endParaRPr lang="en-US"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10006"/>
                  </a:ext>
                </a:extLst>
              </a:tr>
              <a:tr h="324000">
                <a:tc>
                  <a:txBody>
                    <a:bodyPr/>
                    <a:lstStyle/>
                    <a:p>
                      <a:pPr marL="0" marR="0" indent="0" algn="ctr" defTabSz="710397" rtl="0" eaLnBrk="1" fontAlgn="auto" latinLnBrk="0" hangingPunct="1">
                        <a:lnSpc>
                          <a:spcPct val="100000"/>
                        </a:lnSpc>
                        <a:spcBef>
                          <a:spcPts val="0"/>
                        </a:spcBef>
                        <a:spcAft>
                          <a:spcPts val="0"/>
                        </a:spcAft>
                        <a:buClrTx/>
                        <a:buSzTx/>
                        <a:buFontTx/>
                        <a:buNone/>
                        <a:tabLst/>
                        <a:defRPr/>
                      </a:pPr>
                      <a:r>
                        <a:rPr lang="en-US" sz="1000" u="none" strike="noStrike" dirty="0">
                          <a:solidFill>
                            <a:schemeClr val="bg1"/>
                          </a:solidFill>
                          <a:effectLst/>
                        </a:rPr>
                        <a:t>Unit </a:t>
                      </a:r>
                      <a:r>
                        <a:rPr lang="en-US" sz="1000" u="none" strike="noStrike" dirty="0" err="1">
                          <a:solidFill>
                            <a:schemeClr val="bg1"/>
                          </a:solidFill>
                          <a:effectLst/>
                        </a:rPr>
                        <a:t>Kerja</a:t>
                      </a:r>
                      <a:r>
                        <a:rPr lang="en-US" sz="1000" u="none" strike="noStrike" dirty="0">
                          <a:solidFill>
                            <a:schemeClr val="bg1"/>
                          </a:solidFill>
                          <a:effectLst/>
                        </a:rPr>
                        <a:t> </a:t>
                      </a:r>
                      <a:r>
                        <a:rPr lang="en-US" sz="1000" u="none" strike="noStrike" dirty="0" err="1">
                          <a:solidFill>
                            <a:schemeClr val="bg1"/>
                          </a:solidFill>
                          <a:effectLst/>
                        </a:rPr>
                        <a:t>Eselon</a:t>
                      </a:r>
                      <a:r>
                        <a:rPr lang="en-US" sz="1000" u="none" strike="noStrike" dirty="0">
                          <a:solidFill>
                            <a:schemeClr val="bg1"/>
                          </a:solidFill>
                          <a:effectLst/>
                        </a:rPr>
                        <a:t> II</a:t>
                      </a:r>
                      <a:endParaRPr lang="en-US" sz="1000" b="0" i="0" u="none" strike="noStrike" dirty="0">
                        <a:solidFill>
                          <a:schemeClr val="bg1"/>
                        </a:solidFill>
                        <a:effectLst/>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0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dirty="0">
                          <a:solidFill>
                            <a:schemeClr val="bg1"/>
                          </a:solidFill>
                        </a:rPr>
                        <a:t>Sub</a:t>
                      </a:r>
                      <a:r>
                        <a:rPr lang="en-US" sz="1000" baseline="0" dirty="0">
                          <a:solidFill>
                            <a:schemeClr val="bg1"/>
                          </a:solidFill>
                        </a:rPr>
                        <a:t> </a:t>
                      </a:r>
                      <a:r>
                        <a:rPr lang="en-US" sz="1000" baseline="0" dirty="0" err="1">
                          <a:solidFill>
                            <a:schemeClr val="bg1"/>
                          </a:solidFill>
                        </a:rPr>
                        <a:t>Bagian</a:t>
                      </a:r>
                      <a:r>
                        <a:rPr lang="en-US" sz="1000" baseline="0" dirty="0">
                          <a:solidFill>
                            <a:schemeClr val="bg1"/>
                          </a:solidFill>
                        </a:rPr>
                        <a:t> Tata Usaha Unit </a:t>
                      </a:r>
                      <a:r>
                        <a:rPr lang="en-US" sz="1000" baseline="0" dirty="0" err="1">
                          <a:solidFill>
                            <a:schemeClr val="bg1"/>
                          </a:solidFill>
                        </a:rPr>
                        <a:t>Kerja</a:t>
                      </a:r>
                      <a:endParaRPr lang="en-US" sz="10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0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dirty="0" err="1">
                          <a:solidFill>
                            <a:schemeClr val="bg1"/>
                          </a:solidFill>
                        </a:rPr>
                        <a:t>Pejabat</a:t>
                      </a:r>
                      <a:r>
                        <a:rPr lang="en-US" sz="1000" dirty="0">
                          <a:solidFill>
                            <a:schemeClr val="bg1"/>
                          </a:solidFill>
                        </a:rPr>
                        <a:t> JPT</a:t>
                      </a:r>
                      <a:r>
                        <a:rPr lang="en-US" sz="1000" baseline="0" dirty="0">
                          <a:solidFill>
                            <a:schemeClr val="bg1"/>
                          </a:solidFill>
                        </a:rPr>
                        <a:t> </a:t>
                      </a:r>
                      <a:r>
                        <a:rPr lang="en-US" sz="1000" baseline="0" dirty="0" err="1">
                          <a:solidFill>
                            <a:schemeClr val="bg1"/>
                          </a:solidFill>
                        </a:rPr>
                        <a:t>Pratama</a:t>
                      </a:r>
                      <a:endParaRPr lang="en-US" sz="10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324000">
                <a:tc>
                  <a:txBody>
                    <a:bodyPr/>
                    <a:lstStyle/>
                    <a:p>
                      <a:pPr marL="0" marR="0" indent="0" algn="ctr" defTabSz="710397" rtl="0" eaLnBrk="1" fontAlgn="auto" latinLnBrk="0" hangingPunct="1">
                        <a:lnSpc>
                          <a:spcPct val="100000"/>
                        </a:lnSpc>
                        <a:spcBef>
                          <a:spcPts val="0"/>
                        </a:spcBef>
                        <a:spcAft>
                          <a:spcPts val="0"/>
                        </a:spcAft>
                        <a:buClrTx/>
                        <a:buSzTx/>
                        <a:buFontTx/>
                        <a:buNone/>
                        <a:tabLst/>
                        <a:defRPr/>
                      </a:pPr>
                      <a:r>
                        <a:rPr lang="en-US" sz="1000" u="none" strike="noStrike" dirty="0" err="1">
                          <a:solidFill>
                            <a:schemeClr val="tx1"/>
                          </a:solidFill>
                          <a:effectLst/>
                        </a:rPr>
                        <a:t>Satuan</a:t>
                      </a:r>
                      <a:r>
                        <a:rPr lang="en-US" sz="1000" u="none" strike="noStrike" dirty="0">
                          <a:solidFill>
                            <a:schemeClr val="tx1"/>
                          </a:solidFill>
                          <a:effectLst/>
                        </a:rPr>
                        <a:t> </a:t>
                      </a:r>
                      <a:r>
                        <a:rPr lang="en-US" sz="1000" u="none" strike="noStrike" dirty="0" err="1">
                          <a:solidFill>
                            <a:schemeClr val="tx1"/>
                          </a:solidFill>
                          <a:effectLst/>
                        </a:rPr>
                        <a:t>Kerja</a:t>
                      </a:r>
                      <a:endParaRPr lang="en-US" sz="1000" b="0" i="0" u="none" strike="noStrike" dirty="0">
                        <a:solidFill>
                          <a:schemeClr val="tx1"/>
                        </a:solidFill>
                        <a:effectLst/>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endParaRPr lang="en-US" sz="1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710397" rtl="0" eaLnBrk="1" fontAlgn="auto" latinLnBrk="0" hangingPunct="1">
                        <a:lnSpc>
                          <a:spcPct val="100000"/>
                        </a:lnSpc>
                        <a:spcBef>
                          <a:spcPts val="0"/>
                        </a:spcBef>
                        <a:spcAft>
                          <a:spcPts val="0"/>
                        </a:spcAft>
                        <a:buClrTx/>
                        <a:buSzTx/>
                        <a:buFontTx/>
                        <a:buNone/>
                        <a:tabLst/>
                        <a:defRPr/>
                      </a:pPr>
                      <a:r>
                        <a:rPr lang="en-US" sz="1000" dirty="0">
                          <a:solidFill>
                            <a:schemeClr val="tx1"/>
                          </a:solidFill>
                        </a:rPr>
                        <a:t>Sub</a:t>
                      </a:r>
                      <a:r>
                        <a:rPr lang="en-US" sz="1000" baseline="0" dirty="0">
                          <a:solidFill>
                            <a:schemeClr val="tx1"/>
                          </a:solidFill>
                        </a:rPr>
                        <a:t> </a:t>
                      </a:r>
                      <a:r>
                        <a:rPr lang="en-US" sz="1000" baseline="0" dirty="0" err="1">
                          <a:solidFill>
                            <a:schemeClr val="tx1"/>
                          </a:solidFill>
                        </a:rPr>
                        <a:t>Bagian</a:t>
                      </a:r>
                      <a:r>
                        <a:rPr lang="en-US" sz="1000" baseline="0" dirty="0">
                          <a:solidFill>
                            <a:schemeClr val="tx1"/>
                          </a:solidFill>
                        </a:rPr>
                        <a:t> Tata Usaha Unit </a:t>
                      </a:r>
                      <a:r>
                        <a:rPr lang="en-US" sz="1000" baseline="0" dirty="0" err="1">
                          <a:solidFill>
                            <a:schemeClr val="tx1"/>
                          </a:solidFill>
                        </a:rPr>
                        <a:t>Kerja</a:t>
                      </a:r>
                      <a:endParaRPr lang="en-US" sz="1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endParaRPr lang="en-US" sz="1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dirty="0" err="1">
                          <a:solidFill>
                            <a:schemeClr val="tx1"/>
                          </a:solidFill>
                        </a:rPr>
                        <a:t>Pimpinan</a:t>
                      </a:r>
                      <a:r>
                        <a:rPr lang="en-US" sz="1000" dirty="0">
                          <a:solidFill>
                            <a:schemeClr val="tx1"/>
                          </a:solidFill>
                        </a:rPr>
                        <a:t> </a:t>
                      </a:r>
                      <a:r>
                        <a:rPr lang="en-US" sz="1000" dirty="0" err="1">
                          <a:solidFill>
                            <a:schemeClr val="tx1"/>
                          </a:solidFill>
                        </a:rPr>
                        <a:t>Satuan</a:t>
                      </a:r>
                      <a:r>
                        <a:rPr lang="en-US" sz="1000" dirty="0">
                          <a:solidFill>
                            <a:schemeClr val="tx1"/>
                          </a:solidFill>
                        </a:rPr>
                        <a:t> </a:t>
                      </a:r>
                      <a:r>
                        <a:rPr lang="en-US" sz="1000" dirty="0" err="1">
                          <a:solidFill>
                            <a:schemeClr val="tx1"/>
                          </a:solidFill>
                        </a:rPr>
                        <a:t>Kerja</a:t>
                      </a:r>
                      <a:r>
                        <a:rPr lang="en-US" sz="1000" dirty="0">
                          <a:solidFill>
                            <a:schemeClr val="tx1"/>
                          </a:solidFill>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10008"/>
                  </a:ext>
                </a:extLst>
              </a:tr>
            </a:tbl>
          </a:graphicData>
        </a:graphic>
      </p:graphicFrame>
      <p:sp>
        <p:nvSpPr>
          <p:cNvPr id="11" name="Rounded Rectangle 10"/>
          <p:cNvSpPr/>
          <p:nvPr/>
        </p:nvSpPr>
        <p:spPr>
          <a:xfrm>
            <a:off x="659307" y="3831213"/>
            <a:ext cx="6241061" cy="7200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2" name="TextBox 11"/>
          <p:cNvSpPr txBox="1"/>
          <p:nvPr/>
        </p:nvSpPr>
        <p:spPr>
          <a:xfrm>
            <a:off x="659307" y="3870381"/>
            <a:ext cx="6177392" cy="646331"/>
          </a:xfrm>
          <a:prstGeom prst="rect">
            <a:avLst/>
          </a:prstGeom>
          <a:noFill/>
        </p:spPr>
        <p:txBody>
          <a:bodyPr wrap="square" rtlCol="0">
            <a:spAutoFit/>
          </a:bodyPr>
          <a:lstStyle/>
          <a:p>
            <a:pPr algn="just"/>
            <a:r>
              <a:rPr lang="en-US" sz="1200" dirty="0" err="1"/>
              <a:t>Setiap</a:t>
            </a:r>
            <a:r>
              <a:rPr lang="en-US" sz="1200" dirty="0"/>
              <a:t> </a:t>
            </a:r>
            <a:r>
              <a:rPr lang="en-US" sz="1200" dirty="0" err="1"/>
              <a:t>Pimpinan</a:t>
            </a:r>
            <a:r>
              <a:rPr lang="en-US" sz="1200" dirty="0"/>
              <a:t> Unit </a:t>
            </a:r>
            <a:r>
              <a:rPr lang="en-US" sz="1200" dirty="0" err="1"/>
              <a:t>Kerja</a:t>
            </a:r>
            <a:r>
              <a:rPr lang="en-US" sz="1200" dirty="0"/>
              <a:t> </a:t>
            </a:r>
            <a:r>
              <a:rPr lang="en-US" sz="1200" dirty="0" err="1"/>
              <a:t>bertanggung</a:t>
            </a:r>
            <a:r>
              <a:rPr lang="en-US" sz="1200" dirty="0"/>
              <a:t> </a:t>
            </a:r>
            <a:r>
              <a:rPr lang="en-US" sz="1200" dirty="0" err="1"/>
              <a:t>jawab</a:t>
            </a:r>
            <a:r>
              <a:rPr lang="en-US" sz="1200" dirty="0"/>
              <a:t> </a:t>
            </a:r>
            <a:r>
              <a:rPr lang="en-US" sz="1200" dirty="0" err="1"/>
              <a:t>untuk</a:t>
            </a:r>
            <a:r>
              <a:rPr lang="en-US" sz="1200" dirty="0"/>
              <a:t> </a:t>
            </a:r>
            <a:r>
              <a:rPr lang="en-US" sz="1200" dirty="0" err="1"/>
              <a:t>melakukan</a:t>
            </a:r>
            <a:r>
              <a:rPr lang="en-US" sz="1200" dirty="0"/>
              <a:t> monitoring </a:t>
            </a:r>
            <a:r>
              <a:rPr lang="en-US" sz="1200" dirty="0" err="1"/>
              <a:t>dan</a:t>
            </a:r>
            <a:r>
              <a:rPr lang="en-US" sz="1200" dirty="0"/>
              <a:t> </a:t>
            </a:r>
            <a:r>
              <a:rPr lang="en-US" sz="1200" dirty="0" err="1"/>
              <a:t>evaluasi</a:t>
            </a:r>
            <a:r>
              <a:rPr lang="en-US" sz="1200" dirty="0"/>
              <a:t> </a:t>
            </a:r>
            <a:r>
              <a:rPr lang="en-US" sz="1200" dirty="0" err="1"/>
              <a:t>terhadap</a:t>
            </a:r>
            <a:r>
              <a:rPr lang="en-US" sz="1200" dirty="0"/>
              <a:t> </a:t>
            </a:r>
            <a:r>
              <a:rPr lang="en-US" sz="1200" dirty="0" err="1"/>
              <a:t>Rencana</a:t>
            </a:r>
            <a:r>
              <a:rPr lang="en-US" sz="1200" dirty="0"/>
              <a:t> </a:t>
            </a:r>
            <a:r>
              <a:rPr lang="en-US" sz="1200" dirty="0" err="1"/>
              <a:t>Aksi</a:t>
            </a:r>
            <a:r>
              <a:rPr lang="en-US" sz="1200" dirty="0"/>
              <a:t> </a:t>
            </a:r>
            <a:r>
              <a:rPr lang="en-US" sz="1200" dirty="0" err="1"/>
              <a:t>setiap</a:t>
            </a:r>
            <a:r>
              <a:rPr lang="en-US" sz="1200" dirty="0"/>
              <a:t> </a:t>
            </a:r>
            <a:r>
              <a:rPr lang="en-US" sz="1200" dirty="0" err="1"/>
              <a:t>bulan</a:t>
            </a:r>
            <a:r>
              <a:rPr lang="en-US" sz="1200" dirty="0"/>
              <a:t>. </a:t>
            </a:r>
            <a:r>
              <a:rPr lang="en-US" sz="1200" dirty="0" err="1"/>
              <a:t>Rencana</a:t>
            </a:r>
            <a:r>
              <a:rPr lang="en-US" sz="1200" dirty="0"/>
              <a:t> </a:t>
            </a:r>
            <a:r>
              <a:rPr lang="en-US" sz="1200" dirty="0" err="1"/>
              <a:t>Aksi</a:t>
            </a:r>
            <a:r>
              <a:rPr lang="en-US" sz="1200" dirty="0"/>
              <a:t> </a:t>
            </a:r>
            <a:r>
              <a:rPr lang="en-US" sz="1200" dirty="0" err="1"/>
              <a:t>dapat</a:t>
            </a:r>
            <a:r>
              <a:rPr lang="en-US" sz="1200" dirty="0"/>
              <a:t> </a:t>
            </a:r>
            <a:r>
              <a:rPr lang="en-US" sz="1200" dirty="0" err="1"/>
              <a:t>dilakukan</a:t>
            </a:r>
            <a:r>
              <a:rPr lang="en-US" sz="1200" dirty="0"/>
              <a:t> </a:t>
            </a:r>
            <a:r>
              <a:rPr lang="en-US" sz="1200" dirty="0" err="1"/>
              <a:t>perubahan</a:t>
            </a:r>
            <a:r>
              <a:rPr lang="en-US" sz="1200" dirty="0"/>
              <a:t> </a:t>
            </a:r>
            <a:r>
              <a:rPr lang="en-US" sz="1200" dirty="0" err="1"/>
              <a:t>dengan</a:t>
            </a:r>
            <a:r>
              <a:rPr lang="en-US" sz="1200" dirty="0"/>
              <a:t> </a:t>
            </a:r>
            <a:r>
              <a:rPr lang="en-US" sz="1200" dirty="0" err="1"/>
              <a:t>syarat</a:t>
            </a:r>
            <a:r>
              <a:rPr lang="en-US" sz="1200" dirty="0"/>
              <a:t> </a:t>
            </a:r>
            <a:r>
              <a:rPr lang="en-US" sz="1200" dirty="0" err="1"/>
              <a:t>Revisi</a:t>
            </a:r>
            <a:r>
              <a:rPr lang="en-US" sz="1200" dirty="0"/>
              <a:t> </a:t>
            </a:r>
            <a:r>
              <a:rPr lang="en-US" sz="1200" dirty="0" err="1"/>
              <a:t>Perjanjian</a:t>
            </a:r>
            <a:r>
              <a:rPr lang="en-US" sz="1200" dirty="0"/>
              <a:t> </a:t>
            </a:r>
            <a:r>
              <a:rPr lang="en-US" sz="1200" dirty="0" err="1"/>
              <a:t>Kinerja</a:t>
            </a:r>
            <a:r>
              <a:rPr lang="en-US" sz="1200" dirty="0"/>
              <a:t> </a:t>
            </a:r>
            <a:r>
              <a:rPr lang="en-US" sz="1200" dirty="0" err="1"/>
              <a:t>telah</a:t>
            </a:r>
            <a:r>
              <a:rPr lang="en-US" sz="1200" dirty="0"/>
              <a:t> </a:t>
            </a:r>
            <a:r>
              <a:rPr lang="en-US" sz="1200" dirty="0" err="1"/>
              <a:t>ditandatangai</a:t>
            </a:r>
            <a:r>
              <a:rPr lang="en-US" sz="1200" dirty="0"/>
              <a:t>.</a:t>
            </a:r>
          </a:p>
        </p:txBody>
      </p:sp>
      <p:sp>
        <p:nvSpPr>
          <p:cNvPr id="14" name="TextBox 13">
            <a:extLst>
              <a:ext uri="{FF2B5EF4-FFF2-40B4-BE49-F238E27FC236}">
                <a16:creationId xmlns:a16="http://schemas.microsoft.com/office/drawing/2014/main" id="{78573CFF-AC2F-492E-B087-EA8D948D49F5}"/>
              </a:ext>
            </a:extLst>
          </p:cNvPr>
          <p:cNvSpPr txBox="1"/>
          <p:nvPr/>
        </p:nvSpPr>
        <p:spPr>
          <a:xfrm>
            <a:off x="588991" y="4658439"/>
            <a:ext cx="3312449" cy="253916"/>
          </a:xfrm>
          <a:prstGeom prst="rect">
            <a:avLst/>
          </a:prstGeom>
          <a:noFill/>
        </p:spPr>
        <p:txBody>
          <a:bodyPr wrap="square" rtlCol="0">
            <a:spAutoFit/>
          </a:bodyPr>
          <a:lstStyle/>
          <a:p>
            <a:r>
              <a:rPr lang="en-US" sz="1050" dirty="0" err="1">
                <a:latin typeface="Calibri" panose="020F0502020204030204" pitchFamily="34" charset="0"/>
                <a:cs typeface="Calibri Light" panose="020F0302020204030204" charset="0"/>
              </a:rPr>
              <a:t>Sumber</a:t>
            </a:r>
            <a:r>
              <a:rPr lang="en-US" sz="1050" dirty="0">
                <a:latin typeface="Calibri" panose="020F0502020204030204" pitchFamily="34" charset="0"/>
                <a:cs typeface="Calibri Light" panose="020F0302020204030204" charset="0"/>
              </a:rPr>
              <a:t> : </a:t>
            </a:r>
            <a:r>
              <a:rPr lang="en-US" sz="1050" dirty="0" err="1">
                <a:latin typeface="Calibri" panose="020F0502020204030204" pitchFamily="34" charset="0"/>
                <a:cs typeface="Calibri Light" panose="020F0302020204030204" charset="0"/>
              </a:rPr>
              <a:t>Permenhub</a:t>
            </a:r>
            <a:r>
              <a:rPr lang="en-US" sz="1050" dirty="0">
                <a:latin typeface="Calibri" panose="020F0502020204030204" pitchFamily="34" charset="0"/>
                <a:cs typeface="Calibri Light" panose="020F0302020204030204" charset="0"/>
              </a:rPr>
              <a:t> No. PM </a:t>
            </a:r>
            <a:r>
              <a:rPr lang="id-ID" sz="1050" dirty="0">
                <a:latin typeface="Calibri" panose="020F0502020204030204" pitchFamily="34" charset="0"/>
                <a:cs typeface="Calibri Light" panose="020F0302020204030204" charset="0"/>
              </a:rPr>
              <a:t>8</a:t>
            </a:r>
            <a:r>
              <a:rPr lang="en-US" sz="1050" dirty="0">
                <a:latin typeface="Calibri" panose="020F0502020204030204" pitchFamily="34" charset="0"/>
                <a:cs typeface="Calibri Light" panose="020F0302020204030204" charset="0"/>
              </a:rPr>
              <a:t>5/20</a:t>
            </a:r>
            <a:r>
              <a:rPr lang="id-ID" sz="1050" dirty="0">
                <a:latin typeface="Calibri" panose="020F0502020204030204" pitchFamily="34" charset="0"/>
                <a:cs typeface="Calibri Light" panose="020F0302020204030204" charset="0"/>
              </a:rPr>
              <a:t>20 (Pasal 15-19)</a:t>
            </a:r>
            <a:endParaRPr lang="en-US" sz="1050" dirty="0">
              <a:latin typeface="Calibri" panose="020F0502020204030204" pitchFamily="34" charset="0"/>
              <a:cs typeface="Calibri Light" panose="020F0302020204030204" charset="0"/>
            </a:endParaRPr>
          </a:p>
        </p:txBody>
      </p:sp>
    </p:spTree>
    <p:extLst>
      <p:ext uri="{BB962C8B-B14F-4D97-AF65-F5344CB8AC3E}">
        <p14:creationId xmlns:p14="http://schemas.microsoft.com/office/powerpoint/2010/main" val="328083630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255432" y="227820"/>
            <a:ext cx="6520220" cy="344032"/>
          </a:xfrm>
        </p:spPr>
        <p:txBody>
          <a:bodyPr>
            <a:noAutofit/>
          </a:bodyPr>
          <a:lstStyle/>
          <a:p>
            <a:pPr algn="l"/>
            <a:r>
              <a:rPr lang="id-ID" dirty="0"/>
              <a:t>Lanjutan... (</a:t>
            </a:r>
            <a:r>
              <a:rPr lang="sv-SE" dirty="0"/>
              <a:t>FORMAT </a:t>
            </a:r>
            <a:r>
              <a:rPr lang="id-ID" dirty="0"/>
              <a:t>RENAKSI ESELON </a:t>
            </a:r>
            <a:r>
              <a:rPr lang="en-US" dirty="0"/>
              <a:t>I</a:t>
            </a:r>
            <a:r>
              <a:rPr lang="id-ID" dirty="0"/>
              <a:t>)</a:t>
            </a:r>
          </a:p>
        </p:txBody>
      </p:sp>
      <p:sp>
        <p:nvSpPr>
          <p:cNvPr id="7" name="Slide Number Placeholder 2"/>
          <p:cNvSpPr>
            <a:spLocks noGrp="1"/>
          </p:cNvSpPr>
          <p:nvPr/>
        </p:nvSpPr>
        <p:spPr>
          <a:xfrm>
            <a:off x="7113270" y="5006975"/>
            <a:ext cx="446405" cy="251460"/>
          </a:xfrm>
          <a:prstGeom prst="rect">
            <a:avLst/>
          </a:prstGeom>
          <a:solidFill>
            <a:srgbClr val="F9BE19"/>
          </a:solid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5502A5B-6024-440D-A5A9-5A109256076E}" type="slidenum">
              <a:rPr kumimoji="0" lang="en-US" sz="1200" b="1" i="0" u="none" strike="noStrike" kern="1200" cap="none" spc="0" normalizeH="0" baseline="0" noProof="0" smtClean="0">
                <a:ln>
                  <a:noFill/>
                </a:ln>
                <a:solidFill>
                  <a:schemeClr val="tx1"/>
                </a:solidFill>
                <a:effectLst/>
                <a:uLnTx/>
                <a:uFillTx/>
                <a:latin typeface="Calibri" panose="020F0502020204030204"/>
                <a:ea typeface="+mn-ea"/>
                <a:cs typeface="+mn-cs"/>
              </a:rPr>
              <a:t>92</a:t>
            </a:fld>
            <a:endParaRPr kumimoji="0" lang="en-US" sz="1200" b="1" i="0" u="none" strike="noStrike" kern="1200" cap="none" spc="0" normalizeH="0" baseline="0" noProof="0">
              <a:ln>
                <a:noFill/>
              </a:ln>
              <a:solidFill>
                <a:schemeClr val="tx1"/>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21B0DAD2-6207-4758-A230-E4DC99F6FAE3}"/>
              </a:ext>
            </a:extLst>
          </p:cNvPr>
          <p:cNvPicPr>
            <a:picLocks noChangeAspect="1"/>
          </p:cNvPicPr>
          <p:nvPr/>
        </p:nvPicPr>
        <p:blipFill>
          <a:blip r:embed="rId2"/>
          <a:stretch>
            <a:fillRect/>
          </a:stretch>
        </p:blipFill>
        <p:spPr>
          <a:xfrm>
            <a:off x="255432" y="803461"/>
            <a:ext cx="7002495" cy="3445500"/>
          </a:xfrm>
          <a:prstGeom prst="rect">
            <a:avLst/>
          </a:prstGeom>
        </p:spPr>
      </p:pic>
      <p:sp>
        <p:nvSpPr>
          <p:cNvPr id="9" name="TextBox 8">
            <a:extLst>
              <a:ext uri="{FF2B5EF4-FFF2-40B4-BE49-F238E27FC236}">
                <a16:creationId xmlns:a16="http://schemas.microsoft.com/office/drawing/2014/main" id="{BD2BE675-BC7B-4157-BC1F-74CA4B70F070}"/>
              </a:ext>
            </a:extLst>
          </p:cNvPr>
          <p:cNvSpPr txBox="1"/>
          <p:nvPr/>
        </p:nvSpPr>
        <p:spPr>
          <a:xfrm>
            <a:off x="255432" y="4392041"/>
            <a:ext cx="2512473" cy="253916"/>
          </a:xfrm>
          <a:prstGeom prst="rect">
            <a:avLst/>
          </a:prstGeom>
          <a:noFill/>
        </p:spPr>
        <p:txBody>
          <a:bodyPr wrap="square" rtlCol="0">
            <a:spAutoFit/>
          </a:bodyPr>
          <a:lstStyle/>
          <a:p>
            <a:r>
              <a:rPr lang="en-US" sz="1050" dirty="0" err="1">
                <a:latin typeface="Calibri" panose="020F0502020204030204" pitchFamily="34" charset="0"/>
                <a:cs typeface="Calibri Light" panose="020F0302020204030204" charset="0"/>
              </a:rPr>
              <a:t>Sumber</a:t>
            </a:r>
            <a:r>
              <a:rPr lang="en-US" sz="1050" dirty="0">
                <a:latin typeface="Calibri" panose="020F0502020204030204" pitchFamily="34" charset="0"/>
                <a:cs typeface="Calibri Light" panose="020F0302020204030204" charset="0"/>
              </a:rPr>
              <a:t> : </a:t>
            </a:r>
            <a:r>
              <a:rPr lang="en-US" sz="1050" dirty="0" err="1">
                <a:latin typeface="Calibri" panose="020F0502020204030204" pitchFamily="34" charset="0"/>
                <a:cs typeface="Calibri Light" panose="020F0302020204030204" charset="0"/>
              </a:rPr>
              <a:t>Permenhub</a:t>
            </a:r>
            <a:r>
              <a:rPr lang="en-US" sz="1050" dirty="0">
                <a:latin typeface="Calibri" panose="020F0502020204030204" pitchFamily="34" charset="0"/>
                <a:cs typeface="Calibri Light" panose="020F0302020204030204" charset="0"/>
              </a:rPr>
              <a:t> No. PM </a:t>
            </a:r>
            <a:r>
              <a:rPr lang="id-ID" sz="1050" dirty="0">
                <a:latin typeface="Calibri" panose="020F0502020204030204" pitchFamily="34" charset="0"/>
                <a:cs typeface="Calibri Light" panose="020F0302020204030204" charset="0"/>
              </a:rPr>
              <a:t>8</a:t>
            </a:r>
            <a:r>
              <a:rPr lang="en-US" sz="1050" dirty="0">
                <a:latin typeface="Calibri" panose="020F0502020204030204" pitchFamily="34" charset="0"/>
                <a:cs typeface="Calibri Light" panose="020F0302020204030204" charset="0"/>
              </a:rPr>
              <a:t>5/20</a:t>
            </a:r>
            <a:r>
              <a:rPr lang="id-ID" sz="1050" dirty="0">
                <a:latin typeface="Calibri" panose="020F0502020204030204" pitchFamily="34" charset="0"/>
                <a:cs typeface="Calibri Light" panose="020F0302020204030204" charset="0"/>
              </a:rPr>
              <a:t>20</a:t>
            </a:r>
            <a:endParaRPr lang="en-US" sz="1050" dirty="0">
              <a:latin typeface="Calibri" panose="020F0502020204030204" pitchFamily="34" charset="0"/>
              <a:cs typeface="Calibri Light" panose="020F0302020204030204" charset="0"/>
            </a:endParaRPr>
          </a:p>
        </p:txBody>
      </p:sp>
    </p:spTree>
    <p:extLst>
      <p:ext uri="{BB962C8B-B14F-4D97-AF65-F5344CB8AC3E}">
        <p14:creationId xmlns:p14="http://schemas.microsoft.com/office/powerpoint/2010/main" val="37998808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3600" y="144000"/>
            <a:ext cx="7488000" cy="648000"/>
          </a:xfrm>
        </p:spPr>
        <p:txBody>
          <a:bodyPr>
            <a:noAutofit/>
          </a:bodyPr>
          <a:lstStyle/>
          <a:p>
            <a:pPr marL="1169988" indent="-1169988" algn="l"/>
            <a:r>
              <a:rPr lang="id-ID" dirty="0"/>
              <a:t>Lanjutan... (</a:t>
            </a:r>
            <a:r>
              <a:rPr lang="sv-SE" dirty="0"/>
              <a:t>FORMAT </a:t>
            </a:r>
            <a:r>
              <a:rPr lang="id-ID" dirty="0"/>
              <a:t>RENAKSI ESELON II/SATUAN KERJA)</a:t>
            </a:r>
          </a:p>
        </p:txBody>
      </p:sp>
      <p:sp>
        <p:nvSpPr>
          <p:cNvPr id="4" name="Slide Number Placeholder 2"/>
          <p:cNvSpPr>
            <a:spLocks noGrp="1"/>
          </p:cNvSpPr>
          <p:nvPr/>
        </p:nvSpPr>
        <p:spPr>
          <a:xfrm>
            <a:off x="7113270" y="5006975"/>
            <a:ext cx="446405" cy="251460"/>
          </a:xfrm>
          <a:prstGeom prst="rect">
            <a:avLst/>
          </a:prstGeom>
          <a:solidFill>
            <a:srgbClr val="F9BE19"/>
          </a:solid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5502A5B-6024-440D-A5A9-5A109256076E}" type="slidenum">
              <a:rPr kumimoji="0" lang="en-US" sz="1200" b="1" i="0" u="none" strike="noStrike" kern="1200" cap="none" spc="0" normalizeH="0" baseline="0" noProof="0" smtClean="0">
                <a:ln>
                  <a:noFill/>
                </a:ln>
                <a:solidFill>
                  <a:schemeClr val="tx1"/>
                </a:solidFill>
                <a:effectLst/>
                <a:uLnTx/>
                <a:uFillTx/>
                <a:latin typeface="Calibri" panose="020F0502020204030204"/>
                <a:ea typeface="+mn-ea"/>
                <a:cs typeface="+mn-cs"/>
              </a:rPr>
              <a:t>93</a:t>
            </a:fld>
            <a:endParaRPr kumimoji="0" lang="en-US" sz="1200" b="1" i="0" u="none" strike="noStrike" kern="1200" cap="none" spc="0" normalizeH="0" baseline="0" noProof="0">
              <a:ln>
                <a:noFill/>
              </a:ln>
              <a:solidFill>
                <a:schemeClr val="tx1"/>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5E2E604F-2177-4396-A16E-AEC9B3747A3A}"/>
              </a:ext>
            </a:extLst>
          </p:cNvPr>
          <p:cNvPicPr>
            <a:picLocks noChangeAspect="1"/>
          </p:cNvPicPr>
          <p:nvPr/>
        </p:nvPicPr>
        <p:blipFill>
          <a:blip r:embed="rId2"/>
          <a:stretch>
            <a:fillRect/>
          </a:stretch>
        </p:blipFill>
        <p:spPr>
          <a:xfrm>
            <a:off x="265803" y="1004811"/>
            <a:ext cx="6866153" cy="3376681"/>
          </a:xfrm>
          <a:prstGeom prst="rect">
            <a:avLst/>
          </a:prstGeom>
        </p:spPr>
      </p:pic>
      <p:sp>
        <p:nvSpPr>
          <p:cNvPr id="7" name="TextBox 6">
            <a:extLst>
              <a:ext uri="{FF2B5EF4-FFF2-40B4-BE49-F238E27FC236}">
                <a16:creationId xmlns:a16="http://schemas.microsoft.com/office/drawing/2014/main" id="{32E9D89E-51EF-47E2-AF5E-B8DABB38B900}"/>
              </a:ext>
            </a:extLst>
          </p:cNvPr>
          <p:cNvSpPr txBox="1"/>
          <p:nvPr/>
        </p:nvSpPr>
        <p:spPr>
          <a:xfrm>
            <a:off x="265803" y="4440317"/>
            <a:ext cx="2512473" cy="253916"/>
          </a:xfrm>
          <a:prstGeom prst="rect">
            <a:avLst/>
          </a:prstGeom>
          <a:noFill/>
        </p:spPr>
        <p:txBody>
          <a:bodyPr wrap="square" rtlCol="0">
            <a:spAutoFit/>
          </a:bodyPr>
          <a:lstStyle/>
          <a:p>
            <a:r>
              <a:rPr lang="en-US" sz="1050" dirty="0" err="1">
                <a:latin typeface="Calibri" panose="020F0502020204030204" pitchFamily="34" charset="0"/>
                <a:cs typeface="Calibri Light" panose="020F0302020204030204" charset="0"/>
              </a:rPr>
              <a:t>Sumber</a:t>
            </a:r>
            <a:r>
              <a:rPr lang="en-US" sz="1050" dirty="0">
                <a:latin typeface="Calibri" panose="020F0502020204030204" pitchFamily="34" charset="0"/>
                <a:cs typeface="Calibri Light" panose="020F0302020204030204" charset="0"/>
              </a:rPr>
              <a:t> : </a:t>
            </a:r>
            <a:r>
              <a:rPr lang="en-US" sz="1050" dirty="0" err="1">
                <a:latin typeface="Calibri" panose="020F0502020204030204" pitchFamily="34" charset="0"/>
                <a:cs typeface="Calibri Light" panose="020F0302020204030204" charset="0"/>
              </a:rPr>
              <a:t>Permenhub</a:t>
            </a:r>
            <a:r>
              <a:rPr lang="en-US" sz="1050" dirty="0">
                <a:latin typeface="Calibri" panose="020F0502020204030204" pitchFamily="34" charset="0"/>
                <a:cs typeface="Calibri Light" panose="020F0302020204030204" charset="0"/>
              </a:rPr>
              <a:t> No. PM </a:t>
            </a:r>
            <a:r>
              <a:rPr lang="id-ID" sz="1050" dirty="0">
                <a:latin typeface="Calibri" panose="020F0502020204030204" pitchFamily="34" charset="0"/>
                <a:cs typeface="Calibri Light" panose="020F0302020204030204" charset="0"/>
              </a:rPr>
              <a:t>8</a:t>
            </a:r>
            <a:r>
              <a:rPr lang="en-US" sz="1050" dirty="0">
                <a:latin typeface="Calibri" panose="020F0502020204030204" pitchFamily="34" charset="0"/>
                <a:cs typeface="Calibri Light" panose="020F0302020204030204" charset="0"/>
              </a:rPr>
              <a:t>5/20</a:t>
            </a:r>
            <a:r>
              <a:rPr lang="id-ID" sz="1050" dirty="0">
                <a:latin typeface="Calibri" panose="020F0502020204030204" pitchFamily="34" charset="0"/>
                <a:cs typeface="Calibri Light" panose="020F0302020204030204" charset="0"/>
              </a:rPr>
              <a:t>20</a:t>
            </a:r>
            <a:endParaRPr lang="en-US" sz="1050" dirty="0">
              <a:latin typeface="Calibri" panose="020F0502020204030204" pitchFamily="34" charset="0"/>
              <a:cs typeface="Calibri Light" panose="020F0302020204030204" charset="0"/>
            </a:endParaRPr>
          </a:p>
        </p:txBody>
      </p:sp>
    </p:spTree>
    <p:extLst>
      <p:ext uri="{BB962C8B-B14F-4D97-AF65-F5344CB8AC3E}">
        <p14:creationId xmlns:p14="http://schemas.microsoft.com/office/powerpoint/2010/main" val="325889787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0" y="144000"/>
            <a:ext cx="7020000" cy="576000"/>
          </a:xfrm>
        </p:spPr>
        <p:txBody>
          <a:bodyPr>
            <a:noAutofit/>
          </a:bodyPr>
          <a:lstStyle/>
          <a:p>
            <a:pPr marL="457200" indent="-457200" algn="l">
              <a:buFont typeface="+mj-lt"/>
              <a:buAutoNum type="alphaUcPeriod" startAt="6"/>
            </a:pPr>
            <a:r>
              <a:rPr lang="id-ID" dirty="0">
                <a:sym typeface="+mn-ea"/>
              </a:rPr>
              <a:t>PENYUSUNAN </a:t>
            </a:r>
            <a:r>
              <a:rPr lang="id-ID" dirty="0"/>
              <a:t>LAPORAN MONITORING CAPAIAN KINERJA TRIWULAN &amp; MONITORING RENCANA AKSI</a:t>
            </a:r>
          </a:p>
        </p:txBody>
      </p:sp>
      <p:sp>
        <p:nvSpPr>
          <p:cNvPr id="23" name="Slide Number Placeholder 2"/>
          <p:cNvSpPr>
            <a:spLocks noGrp="1"/>
          </p:cNvSpPr>
          <p:nvPr/>
        </p:nvSpPr>
        <p:spPr>
          <a:xfrm>
            <a:off x="7113270" y="5006975"/>
            <a:ext cx="446405" cy="251460"/>
          </a:xfrm>
          <a:prstGeom prst="rect">
            <a:avLst/>
          </a:prstGeom>
          <a:solidFill>
            <a:srgbClr val="F9BE19"/>
          </a:solid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5502A5B-6024-440D-A5A9-5A109256076E}" type="slidenum">
              <a:rPr kumimoji="0" lang="en-US" sz="1200" b="1" i="0" u="none" strike="noStrike" kern="1200" cap="none" spc="0" normalizeH="0" baseline="0" noProof="0" smtClean="0">
                <a:ln>
                  <a:noFill/>
                </a:ln>
                <a:solidFill>
                  <a:schemeClr val="tx1"/>
                </a:solidFill>
                <a:effectLst/>
                <a:uLnTx/>
                <a:uFillTx/>
                <a:latin typeface="Calibri" panose="020F0502020204030204"/>
                <a:ea typeface="+mn-ea"/>
                <a:cs typeface="+mn-cs"/>
              </a:rPr>
              <a:t>94</a:t>
            </a:fld>
            <a:endParaRPr kumimoji="0" lang="en-US" sz="1200" b="1" i="0" u="none" strike="noStrike" kern="1200" cap="none" spc="0" normalizeH="0" baseline="0" noProof="0">
              <a:ln>
                <a:noFill/>
              </a:ln>
              <a:solidFill>
                <a:schemeClr val="tx1"/>
              </a:solidFill>
              <a:effectLst/>
              <a:uLnTx/>
              <a:uFillTx/>
              <a:latin typeface="Calibri" panose="020F0502020204030204"/>
              <a:ea typeface="+mn-ea"/>
              <a:cs typeface="+mn-cs"/>
            </a:endParaRPr>
          </a:p>
        </p:txBody>
      </p:sp>
      <p:sp>
        <p:nvSpPr>
          <p:cNvPr id="25" name="TextBox 24"/>
          <p:cNvSpPr txBox="1"/>
          <p:nvPr/>
        </p:nvSpPr>
        <p:spPr>
          <a:xfrm>
            <a:off x="648665" y="4425019"/>
            <a:ext cx="3096000" cy="252000"/>
          </a:xfrm>
          <a:prstGeom prst="rect">
            <a:avLst/>
          </a:prstGeom>
          <a:noFill/>
        </p:spPr>
        <p:txBody>
          <a:bodyPr wrap="square" lIns="91365" tIns="45684" rIns="91365" bIns="45684" rtlCol="0">
            <a:spAutoFit/>
          </a:bodyPr>
          <a:lstStyle/>
          <a:p>
            <a:r>
              <a:rPr lang="en-US" sz="1050" dirty="0" err="1">
                <a:solidFill>
                  <a:schemeClr val="bg2">
                    <a:lumMod val="25000"/>
                  </a:schemeClr>
                </a:solidFill>
                <a:latin typeface="Arial" panose="020B0604020202020204" pitchFamily="34" charset="0"/>
                <a:cs typeface="Arial" panose="020B0604020202020204" pitchFamily="34" charset="0"/>
              </a:rPr>
              <a:t>Sumber</a:t>
            </a:r>
            <a:r>
              <a:rPr lang="en-US" sz="1050" dirty="0">
                <a:solidFill>
                  <a:schemeClr val="bg2">
                    <a:lumMod val="25000"/>
                  </a:schemeClr>
                </a:solidFill>
                <a:latin typeface="Arial" panose="020B0604020202020204" pitchFamily="34" charset="0"/>
                <a:cs typeface="Arial" panose="020B0604020202020204" pitchFamily="34" charset="0"/>
              </a:rPr>
              <a:t> : </a:t>
            </a:r>
            <a:r>
              <a:rPr lang="en-US" sz="1050" dirty="0" err="1">
                <a:solidFill>
                  <a:schemeClr val="bg2">
                    <a:lumMod val="25000"/>
                  </a:schemeClr>
                </a:solidFill>
                <a:latin typeface="Arial" panose="020B0604020202020204" pitchFamily="34" charset="0"/>
                <a:cs typeface="Arial" panose="020B0604020202020204" pitchFamily="34" charset="0"/>
              </a:rPr>
              <a:t>Permenhub</a:t>
            </a:r>
            <a:r>
              <a:rPr lang="en-US" sz="1050" dirty="0">
                <a:solidFill>
                  <a:schemeClr val="bg2">
                    <a:lumMod val="25000"/>
                  </a:schemeClr>
                </a:solidFill>
                <a:latin typeface="Arial" panose="020B0604020202020204" pitchFamily="34" charset="0"/>
                <a:cs typeface="Arial" panose="020B0604020202020204" pitchFamily="34" charset="0"/>
              </a:rPr>
              <a:t> No. PM 85/2020</a:t>
            </a:r>
          </a:p>
        </p:txBody>
      </p:sp>
      <p:sp>
        <p:nvSpPr>
          <p:cNvPr id="24" name="Rectangle 23">
            <a:extLst>
              <a:ext uri="{FF2B5EF4-FFF2-40B4-BE49-F238E27FC236}">
                <a16:creationId xmlns:a16="http://schemas.microsoft.com/office/drawing/2014/main" id="{8E3FC10B-43EB-4349-98A0-8F7890AA12DE}"/>
              </a:ext>
            </a:extLst>
          </p:cNvPr>
          <p:cNvSpPr/>
          <p:nvPr/>
        </p:nvSpPr>
        <p:spPr>
          <a:xfrm>
            <a:off x="516391" y="985160"/>
            <a:ext cx="3094059" cy="607474"/>
          </a:xfrm>
          <a:prstGeom prst="rect">
            <a:avLst/>
          </a:prstGeom>
        </p:spPr>
        <p:txBody>
          <a:bodyPr wrap="square">
            <a:spAutoFit/>
          </a:bodyPr>
          <a:lstStyle/>
          <a:p>
            <a:pPr algn="just"/>
            <a:r>
              <a:rPr lang="en-US" sz="1116" dirty="0" err="1">
                <a:latin typeface="Arial" panose="020B0604020202020204" pitchFamily="34" charset="0"/>
                <a:ea typeface="Times New Roman" panose="02020603050405020304" pitchFamily="18" charset="0"/>
                <a:cs typeface="Arial" panose="020B0604020202020204" pitchFamily="34" charset="0"/>
              </a:rPr>
              <a:t>Disusun</a:t>
            </a:r>
            <a:r>
              <a:rPr lang="en-US" sz="1116" dirty="0">
                <a:latin typeface="Arial" panose="020B0604020202020204" pitchFamily="34" charset="0"/>
                <a:ea typeface="Times New Roman" panose="02020603050405020304" pitchFamily="18" charset="0"/>
                <a:cs typeface="Arial" panose="020B0604020202020204" pitchFamily="34" charset="0"/>
              </a:rPr>
              <a:t> </a:t>
            </a:r>
            <a:r>
              <a:rPr lang="en-US" sz="1116" dirty="0" err="1">
                <a:latin typeface="Arial" panose="020B0604020202020204" pitchFamily="34" charset="0"/>
                <a:ea typeface="Times New Roman" panose="02020603050405020304" pitchFamily="18" charset="0"/>
                <a:cs typeface="Arial" panose="020B0604020202020204" pitchFamily="34" charset="0"/>
              </a:rPr>
              <a:t>sebagai</a:t>
            </a:r>
            <a:r>
              <a:rPr lang="en-US" sz="1116" dirty="0">
                <a:latin typeface="Arial" panose="020B0604020202020204" pitchFamily="34" charset="0"/>
                <a:ea typeface="Times New Roman" panose="02020603050405020304" pitchFamily="18" charset="0"/>
                <a:cs typeface="Arial" panose="020B0604020202020204" pitchFamily="34" charset="0"/>
              </a:rPr>
              <a:t> </a:t>
            </a:r>
            <a:r>
              <a:rPr lang="en-US" sz="1116" dirty="0" err="1">
                <a:latin typeface="Arial" panose="020B0604020202020204" pitchFamily="34" charset="0"/>
                <a:ea typeface="Times New Roman" panose="02020603050405020304" pitchFamily="18" charset="0"/>
                <a:cs typeface="Arial" panose="020B0604020202020204" pitchFamily="34" charset="0"/>
              </a:rPr>
              <a:t>penjabaran</a:t>
            </a:r>
            <a:r>
              <a:rPr lang="en-US" sz="1116" dirty="0">
                <a:latin typeface="Arial" panose="020B0604020202020204" pitchFamily="34" charset="0"/>
                <a:ea typeface="Times New Roman" panose="02020603050405020304" pitchFamily="18" charset="0"/>
                <a:cs typeface="Arial" panose="020B0604020202020204" pitchFamily="34" charset="0"/>
              </a:rPr>
              <a:t> </a:t>
            </a:r>
            <a:r>
              <a:rPr lang="en-US" sz="1116" dirty="0" err="1">
                <a:latin typeface="Arial" panose="020B0604020202020204" pitchFamily="34" charset="0"/>
                <a:ea typeface="Times New Roman" panose="02020603050405020304" pitchFamily="18" charset="0"/>
                <a:cs typeface="Arial" panose="020B0604020202020204" pitchFamily="34" charset="0"/>
              </a:rPr>
              <a:t>pencapaian</a:t>
            </a:r>
            <a:r>
              <a:rPr lang="en-US" sz="1116" dirty="0">
                <a:latin typeface="Arial" panose="020B0604020202020204" pitchFamily="34" charset="0"/>
                <a:ea typeface="Times New Roman" panose="02020603050405020304" pitchFamily="18" charset="0"/>
                <a:cs typeface="Arial" panose="020B0604020202020204" pitchFamily="34" charset="0"/>
              </a:rPr>
              <a:t> target </a:t>
            </a:r>
            <a:r>
              <a:rPr lang="en-US" sz="1116" dirty="0" err="1">
                <a:latin typeface="Arial" panose="020B0604020202020204" pitchFamily="34" charset="0"/>
                <a:ea typeface="Times New Roman" panose="02020603050405020304" pitchFamily="18" charset="0"/>
                <a:cs typeface="Arial" panose="020B0604020202020204" pitchFamily="34" charset="0"/>
              </a:rPr>
              <a:t>Kinerja</a:t>
            </a:r>
            <a:r>
              <a:rPr lang="en-US" sz="1116" dirty="0">
                <a:latin typeface="Arial" panose="020B0604020202020204" pitchFamily="34" charset="0"/>
                <a:ea typeface="Times New Roman" panose="02020603050405020304" pitchFamily="18" charset="0"/>
                <a:cs typeface="Arial" panose="020B0604020202020204" pitchFamily="34" charset="0"/>
              </a:rPr>
              <a:t> </a:t>
            </a:r>
            <a:r>
              <a:rPr lang="en-US" sz="1116" dirty="0" err="1">
                <a:latin typeface="Arial" panose="020B0604020202020204" pitchFamily="34" charset="0"/>
                <a:ea typeface="Times New Roman" panose="02020603050405020304" pitchFamily="18" charset="0"/>
                <a:cs typeface="Arial" panose="020B0604020202020204" pitchFamily="34" charset="0"/>
              </a:rPr>
              <a:t>Kementerian</a:t>
            </a:r>
            <a:r>
              <a:rPr lang="en-US" sz="1116" dirty="0">
                <a:latin typeface="Arial" panose="020B0604020202020204" pitchFamily="34" charset="0"/>
                <a:ea typeface="Times New Roman" panose="02020603050405020304" pitchFamily="18" charset="0"/>
                <a:cs typeface="Arial" panose="020B0604020202020204" pitchFamily="34" charset="0"/>
              </a:rPr>
              <a:t> </a:t>
            </a:r>
            <a:r>
              <a:rPr lang="en-US" sz="1116" dirty="0" err="1">
                <a:latin typeface="Arial" panose="020B0604020202020204" pitchFamily="34" charset="0"/>
                <a:ea typeface="Times New Roman" panose="02020603050405020304" pitchFamily="18" charset="0"/>
                <a:cs typeface="Arial" panose="020B0604020202020204" pitchFamily="34" charset="0"/>
              </a:rPr>
              <a:t>dan</a:t>
            </a:r>
            <a:r>
              <a:rPr lang="en-US" sz="1116" dirty="0">
                <a:latin typeface="Arial" panose="020B0604020202020204" pitchFamily="34" charset="0"/>
                <a:ea typeface="Times New Roman" panose="02020603050405020304" pitchFamily="18" charset="0"/>
                <a:cs typeface="Arial" panose="020B0604020202020204" pitchFamily="34" charset="0"/>
              </a:rPr>
              <a:t> unit </a:t>
            </a:r>
            <a:r>
              <a:rPr lang="en-US" sz="1116" dirty="0" err="1">
                <a:latin typeface="Arial" panose="020B0604020202020204" pitchFamily="34" charset="0"/>
                <a:ea typeface="Times New Roman" panose="02020603050405020304" pitchFamily="18" charset="0"/>
                <a:cs typeface="Arial" panose="020B0604020202020204" pitchFamily="34" charset="0"/>
              </a:rPr>
              <a:t>kerja</a:t>
            </a:r>
            <a:r>
              <a:rPr lang="en-US" sz="1116" dirty="0">
                <a:latin typeface="Arial" panose="020B0604020202020204" pitchFamily="34" charset="0"/>
                <a:ea typeface="Times New Roman" panose="02020603050405020304" pitchFamily="18" charset="0"/>
                <a:cs typeface="Arial" panose="020B0604020202020204" pitchFamily="34" charset="0"/>
              </a:rPr>
              <a:t> </a:t>
            </a:r>
            <a:r>
              <a:rPr lang="en-US" sz="1116" dirty="0" err="1">
                <a:latin typeface="Arial" panose="020B0604020202020204" pitchFamily="34" charset="0"/>
                <a:ea typeface="Times New Roman" panose="02020603050405020304" pitchFamily="18" charset="0"/>
                <a:cs typeface="Arial" panose="020B0604020202020204" pitchFamily="34" charset="0"/>
              </a:rPr>
              <a:t>Eselon</a:t>
            </a:r>
            <a:r>
              <a:rPr lang="en-US" sz="1116" dirty="0">
                <a:latin typeface="Arial" panose="020B0604020202020204" pitchFamily="34" charset="0"/>
                <a:ea typeface="Times New Roman" panose="02020603050405020304" pitchFamily="18" charset="0"/>
                <a:cs typeface="Arial" panose="020B0604020202020204" pitchFamily="34" charset="0"/>
              </a:rPr>
              <a:t> I, II </a:t>
            </a:r>
            <a:r>
              <a:rPr lang="en-US" sz="1116" dirty="0" err="1">
                <a:latin typeface="Arial" panose="020B0604020202020204" pitchFamily="34" charset="0"/>
                <a:ea typeface="Times New Roman" panose="02020603050405020304" pitchFamily="18" charset="0"/>
                <a:cs typeface="Arial" panose="020B0604020202020204" pitchFamily="34" charset="0"/>
              </a:rPr>
              <a:t>dan</a:t>
            </a:r>
            <a:r>
              <a:rPr lang="en-US" sz="1116" dirty="0">
                <a:latin typeface="Arial" panose="020B0604020202020204" pitchFamily="34" charset="0"/>
                <a:ea typeface="Times New Roman" panose="02020603050405020304" pitchFamily="18" charset="0"/>
                <a:cs typeface="Arial" panose="020B0604020202020204" pitchFamily="34" charset="0"/>
              </a:rPr>
              <a:t> </a:t>
            </a:r>
            <a:r>
              <a:rPr lang="en-US" sz="1116" dirty="0" err="1">
                <a:latin typeface="Arial" panose="020B0604020202020204" pitchFamily="34" charset="0"/>
                <a:ea typeface="Times New Roman" panose="02020603050405020304" pitchFamily="18" charset="0"/>
                <a:cs typeface="Arial" panose="020B0604020202020204" pitchFamily="34" charset="0"/>
              </a:rPr>
              <a:t>Satuan</a:t>
            </a:r>
            <a:r>
              <a:rPr lang="en-US" sz="1116" dirty="0">
                <a:latin typeface="Arial" panose="020B0604020202020204" pitchFamily="34" charset="0"/>
                <a:ea typeface="Times New Roman" panose="02020603050405020304" pitchFamily="18" charset="0"/>
                <a:cs typeface="Arial" panose="020B0604020202020204" pitchFamily="34" charset="0"/>
              </a:rPr>
              <a:t> </a:t>
            </a:r>
            <a:r>
              <a:rPr lang="en-US" sz="1116" dirty="0" err="1">
                <a:latin typeface="Arial" panose="020B0604020202020204" pitchFamily="34" charset="0"/>
                <a:ea typeface="Times New Roman" panose="02020603050405020304" pitchFamily="18" charset="0"/>
                <a:cs typeface="Arial" panose="020B0604020202020204" pitchFamily="34" charset="0"/>
              </a:rPr>
              <a:t>Kerja</a:t>
            </a:r>
            <a:r>
              <a:rPr lang="en-US" sz="1116" dirty="0">
                <a:latin typeface="Arial" panose="020B0604020202020204" pitchFamily="34" charset="0"/>
                <a:ea typeface="Times New Roman" panose="02020603050405020304" pitchFamily="18" charset="0"/>
                <a:cs typeface="Arial" panose="020B0604020202020204" pitchFamily="34" charset="0"/>
              </a:rPr>
              <a:t> </a:t>
            </a:r>
            <a:r>
              <a:rPr lang="en-US" sz="1116" dirty="0" err="1">
                <a:latin typeface="Arial" panose="020B0604020202020204" pitchFamily="34" charset="0"/>
                <a:ea typeface="Times New Roman" panose="02020603050405020304" pitchFamily="18" charset="0"/>
                <a:cs typeface="Arial" panose="020B0604020202020204" pitchFamily="34" charset="0"/>
              </a:rPr>
              <a:t>tiap</a:t>
            </a:r>
            <a:r>
              <a:rPr lang="en-US" sz="1116" dirty="0">
                <a:latin typeface="Arial" panose="020B0604020202020204" pitchFamily="34" charset="0"/>
                <a:ea typeface="Times New Roman" panose="02020603050405020304" pitchFamily="18" charset="0"/>
                <a:cs typeface="Arial" panose="020B0604020202020204" pitchFamily="34" charset="0"/>
              </a:rPr>
              <a:t> </a:t>
            </a:r>
            <a:r>
              <a:rPr lang="en-US" sz="1116" dirty="0" err="1">
                <a:latin typeface="Arial" panose="020B0604020202020204" pitchFamily="34" charset="0"/>
                <a:ea typeface="Times New Roman" panose="02020603050405020304" pitchFamily="18" charset="0"/>
                <a:cs typeface="Arial" panose="020B0604020202020204" pitchFamily="34" charset="0"/>
              </a:rPr>
              <a:t>triwulan</a:t>
            </a:r>
            <a:endParaRPr lang="en-US" sz="1116" dirty="0">
              <a:latin typeface="Arial" panose="020B0604020202020204" pitchFamily="34" charset="0"/>
              <a:cs typeface="Arial" panose="020B0604020202020204" pitchFamily="34" charset="0"/>
            </a:endParaRPr>
          </a:p>
        </p:txBody>
      </p:sp>
      <p:grpSp>
        <p:nvGrpSpPr>
          <p:cNvPr id="26" name="Group 25">
            <a:extLst>
              <a:ext uri="{FF2B5EF4-FFF2-40B4-BE49-F238E27FC236}">
                <a16:creationId xmlns:a16="http://schemas.microsoft.com/office/drawing/2014/main" id="{7AD50D31-4DEF-49F5-89FA-762BA8F69569}"/>
              </a:ext>
            </a:extLst>
          </p:cNvPr>
          <p:cNvGrpSpPr/>
          <p:nvPr/>
        </p:nvGrpSpPr>
        <p:grpSpPr>
          <a:xfrm>
            <a:off x="647390" y="1759497"/>
            <a:ext cx="2876109" cy="2443242"/>
            <a:chOff x="782850" y="2433524"/>
            <a:chExt cx="4638496" cy="3940382"/>
          </a:xfrm>
        </p:grpSpPr>
        <p:sp>
          <p:nvSpPr>
            <p:cNvPr id="27" name="Freeform 3">
              <a:extLst>
                <a:ext uri="{FF2B5EF4-FFF2-40B4-BE49-F238E27FC236}">
                  <a16:creationId xmlns:a16="http://schemas.microsoft.com/office/drawing/2014/main" id="{4397B092-031C-4A3A-BBC4-E87DC654FE1B}"/>
                </a:ext>
              </a:extLst>
            </p:cNvPr>
            <p:cNvSpPr>
              <a:spLocks/>
            </p:cNvSpPr>
            <p:nvPr/>
          </p:nvSpPr>
          <p:spPr bwMode="gray">
            <a:xfrm flipH="1">
              <a:off x="782850" y="2433524"/>
              <a:ext cx="2192744" cy="1819795"/>
            </a:xfrm>
            <a:custGeom>
              <a:avLst/>
              <a:gdLst>
                <a:gd name="T0" fmla="*/ 303 w 1299"/>
                <a:gd name="T1" fmla="*/ 1008 h 1008"/>
                <a:gd name="T2" fmla="*/ 1299 w 1299"/>
                <a:gd name="T3" fmla="*/ 1008 h 1008"/>
                <a:gd name="T4" fmla="*/ 1296 w 1299"/>
                <a:gd name="T5" fmla="*/ 315 h 1008"/>
                <a:gd name="T6" fmla="*/ 942 w 1299"/>
                <a:gd name="T7" fmla="*/ 0 h 1008"/>
                <a:gd name="T8" fmla="*/ 3 w 1299"/>
                <a:gd name="T9" fmla="*/ 0 h 1008"/>
                <a:gd name="T10" fmla="*/ 0 w 1299"/>
                <a:gd name="T11" fmla="*/ 723 h 1008"/>
                <a:gd name="T12" fmla="*/ 303 w 1299"/>
                <a:gd name="T13" fmla="*/ 1008 h 1008"/>
              </a:gdLst>
              <a:ahLst/>
              <a:cxnLst>
                <a:cxn ang="0">
                  <a:pos x="T0" y="T1"/>
                </a:cxn>
                <a:cxn ang="0">
                  <a:pos x="T2" y="T3"/>
                </a:cxn>
                <a:cxn ang="0">
                  <a:pos x="T4" y="T5"/>
                </a:cxn>
                <a:cxn ang="0">
                  <a:pos x="T6" y="T7"/>
                </a:cxn>
                <a:cxn ang="0">
                  <a:pos x="T8" y="T9"/>
                </a:cxn>
                <a:cxn ang="0">
                  <a:pos x="T10" y="T11"/>
                </a:cxn>
                <a:cxn ang="0">
                  <a:pos x="T12" y="T13"/>
                </a:cxn>
              </a:cxnLst>
              <a:rect l="0" t="0" r="r" b="b"/>
              <a:pathLst>
                <a:path w="1299" h="1008">
                  <a:moveTo>
                    <a:pt x="303" y="1008"/>
                  </a:moveTo>
                  <a:cubicBezTo>
                    <a:pt x="801" y="1008"/>
                    <a:pt x="1299" y="1008"/>
                    <a:pt x="1299" y="1008"/>
                  </a:cubicBezTo>
                  <a:cubicBezTo>
                    <a:pt x="1299" y="1008"/>
                    <a:pt x="1297" y="661"/>
                    <a:pt x="1296" y="315"/>
                  </a:cubicBezTo>
                  <a:cubicBezTo>
                    <a:pt x="1290" y="150"/>
                    <a:pt x="1161" y="0"/>
                    <a:pt x="942" y="0"/>
                  </a:cubicBezTo>
                  <a:cubicBezTo>
                    <a:pt x="472" y="0"/>
                    <a:pt x="3" y="0"/>
                    <a:pt x="3" y="0"/>
                  </a:cubicBezTo>
                  <a:cubicBezTo>
                    <a:pt x="3" y="0"/>
                    <a:pt x="1" y="361"/>
                    <a:pt x="0" y="723"/>
                  </a:cubicBezTo>
                  <a:cubicBezTo>
                    <a:pt x="0" y="915"/>
                    <a:pt x="144" y="1002"/>
                    <a:pt x="303" y="1008"/>
                  </a:cubicBezTo>
                  <a:close/>
                </a:path>
              </a:pathLst>
            </a:custGeom>
            <a:gradFill rotWithShape="1">
              <a:gsLst>
                <a:gs pos="0">
                  <a:srgbClr val="002060"/>
                </a:gs>
                <a:gs pos="100000">
                  <a:schemeClr val="accent5">
                    <a:lumMod val="40000"/>
                    <a:lumOff val="60000"/>
                  </a:schemeClr>
                </a:gs>
              </a:gsLst>
              <a:lin ang="18900000" scaled="1"/>
            </a:gradFill>
            <a:ln w="28575" cmpd="sng">
              <a:solidFill>
                <a:srgbClr val="F8F8F8"/>
              </a:solidFill>
              <a:round/>
              <a:headEnd/>
              <a:tailEnd/>
            </a:ln>
            <a:effectLst>
              <a:outerShdw dist="107763" dir="2700000" algn="ctr" rotWithShape="0">
                <a:srgbClr val="1C1C1C">
                  <a:alpha val="50000"/>
                </a:srgbClr>
              </a:outerShdw>
            </a:effectLst>
          </p:spPr>
          <p:txBody>
            <a:bodyPr/>
            <a:lstStyle/>
            <a:p>
              <a:endParaRPr lang="en-US" sz="1488">
                <a:latin typeface="Arial" panose="020B0604020202020204" pitchFamily="34" charset="0"/>
                <a:cs typeface="Arial" panose="020B0604020202020204" pitchFamily="34" charset="0"/>
              </a:endParaRPr>
            </a:p>
          </p:txBody>
        </p:sp>
        <p:sp>
          <p:nvSpPr>
            <p:cNvPr id="28" name="Freeform 4">
              <a:extLst>
                <a:ext uri="{FF2B5EF4-FFF2-40B4-BE49-F238E27FC236}">
                  <a16:creationId xmlns:a16="http://schemas.microsoft.com/office/drawing/2014/main" id="{D32AD8A9-4F81-4056-A564-BB51B00A946B}"/>
                </a:ext>
              </a:extLst>
            </p:cNvPr>
            <p:cNvSpPr>
              <a:spLocks/>
            </p:cNvSpPr>
            <p:nvPr/>
          </p:nvSpPr>
          <p:spPr bwMode="ltGray">
            <a:xfrm>
              <a:off x="3228602" y="2433524"/>
              <a:ext cx="2192744" cy="1819795"/>
            </a:xfrm>
            <a:custGeom>
              <a:avLst/>
              <a:gdLst>
                <a:gd name="T0" fmla="*/ 303 w 1299"/>
                <a:gd name="T1" fmla="*/ 1008 h 1008"/>
                <a:gd name="T2" fmla="*/ 1299 w 1299"/>
                <a:gd name="T3" fmla="*/ 1008 h 1008"/>
                <a:gd name="T4" fmla="*/ 1296 w 1299"/>
                <a:gd name="T5" fmla="*/ 315 h 1008"/>
                <a:gd name="T6" fmla="*/ 942 w 1299"/>
                <a:gd name="T7" fmla="*/ 0 h 1008"/>
                <a:gd name="T8" fmla="*/ 3 w 1299"/>
                <a:gd name="T9" fmla="*/ 0 h 1008"/>
                <a:gd name="T10" fmla="*/ 0 w 1299"/>
                <a:gd name="T11" fmla="*/ 723 h 1008"/>
                <a:gd name="T12" fmla="*/ 303 w 1299"/>
                <a:gd name="T13" fmla="*/ 1008 h 1008"/>
              </a:gdLst>
              <a:ahLst/>
              <a:cxnLst>
                <a:cxn ang="0">
                  <a:pos x="T0" y="T1"/>
                </a:cxn>
                <a:cxn ang="0">
                  <a:pos x="T2" y="T3"/>
                </a:cxn>
                <a:cxn ang="0">
                  <a:pos x="T4" y="T5"/>
                </a:cxn>
                <a:cxn ang="0">
                  <a:pos x="T6" y="T7"/>
                </a:cxn>
                <a:cxn ang="0">
                  <a:pos x="T8" y="T9"/>
                </a:cxn>
                <a:cxn ang="0">
                  <a:pos x="T10" y="T11"/>
                </a:cxn>
                <a:cxn ang="0">
                  <a:pos x="T12" y="T13"/>
                </a:cxn>
              </a:cxnLst>
              <a:rect l="0" t="0" r="r" b="b"/>
              <a:pathLst>
                <a:path w="1299" h="1008">
                  <a:moveTo>
                    <a:pt x="303" y="1008"/>
                  </a:moveTo>
                  <a:cubicBezTo>
                    <a:pt x="801" y="1008"/>
                    <a:pt x="1299" y="1008"/>
                    <a:pt x="1299" y="1008"/>
                  </a:cubicBezTo>
                  <a:cubicBezTo>
                    <a:pt x="1299" y="1008"/>
                    <a:pt x="1297" y="661"/>
                    <a:pt x="1296" y="315"/>
                  </a:cubicBezTo>
                  <a:cubicBezTo>
                    <a:pt x="1290" y="150"/>
                    <a:pt x="1161" y="0"/>
                    <a:pt x="942" y="0"/>
                  </a:cubicBezTo>
                  <a:cubicBezTo>
                    <a:pt x="472" y="0"/>
                    <a:pt x="3" y="0"/>
                    <a:pt x="3" y="0"/>
                  </a:cubicBezTo>
                  <a:cubicBezTo>
                    <a:pt x="3" y="0"/>
                    <a:pt x="1" y="361"/>
                    <a:pt x="0" y="723"/>
                  </a:cubicBezTo>
                  <a:cubicBezTo>
                    <a:pt x="0" y="915"/>
                    <a:pt x="144" y="1002"/>
                    <a:pt x="303" y="1008"/>
                  </a:cubicBezTo>
                  <a:close/>
                </a:path>
              </a:pathLst>
            </a:custGeom>
            <a:gradFill rotWithShape="1">
              <a:gsLst>
                <a:gs pos="0">
                  <a:srgbClr val="FFC000"/>
                </a:gs>
                <a:gs pos="100000">
                  <a:schemeClr val="accent2"/>
                </a:gs>
              </a:gsLst>
              <a:lin ang="18900000" scaled="1"/>
            </a:gradFill>
            <a:ln w="28575" cmpd="sng">
              <a:solidFill>
                <a:srgbClr val="F8F8F8"/>
              </a:solidFill>
              <a:round/>
              <a:headEnd/>
              <a:tailEnd/>
            </a:ln>
            <a:effectLst>
              <a:outerShdw dist="107763" dir="2700000" algn="ctr" rotWithShape="0">
                <a:srgbClr val="1C1C1C">
                  <a:alpha val="50000"/>
                </a:srgbClr>
              </a:outerShdw>
            </a:effectLst>
          </p:spPr>
          <p:txBody>
            <a:bodyPr/>
            <a:lstStyle/>
            <a:p>
              <a:endParaRPr lang="en-US" sz="1488">
                <a:latin typeface="Arial" panose="020B0604020202020204" pitchFamily="34" charset="0"/>
                <a:cs typeface="Arial" panose="020B0604020202020204" pitchFamily="34" charset="0"/>
              </a:endParaRPr>
            </a:p>
          </p:txBody>
        </p:sp>
        <p:sp>
          <p:nvSpPr>
            <p:cNvPr id="29" name="Freeform 5">
              <a:extLst>
                <a:ext uri="{FF2B5EF4-FFF2-40B4-BE49-F238E27FC236}">
                  <a16:creationId xmlns:a16="http://schemas.microsoft.com/office/drawing/2014/main" id="{F6021294-B1C5-4399-8F70-35048BDD239C}"/>
                </a:ext>
              </a:extLst>
            </p:cNvPr>
            <p:cNvSpPr>
              <a:spLocks/>
            </p:cNvSpPr>
            <p:nvPr/>
          </p:nvSpPr>
          <p:spPr bwMode="gray">
            <a:xfrm>
              <a:off x="782850" y="4554112"/>
              <a:ext cx="2192744" cy="1819794"/>
            </a:xfrm>
            <a:custGeom>
              <a:avLst/>
              <a:gdLst>
                <a:gd name="T0" fmla="*/ 303 w 1299"/>
                <a:gd name="T1" fmla="*/ 1008 h 1008"/>
                <a:gd name="T2" fmla="*/ 1299 w 1299"/>
                <a:gd name="T3" fmla="*/ 1008 h 1008"/>
                <a:gd name="T4" fmla="*/ 1296 w 1299"/>
                <a:gd name="T5" fmla="*/ 315 h 1008"/>
                <a:gd name="T6" fmla="*/ 942 w 1299"/>
                <a:gd name="T7" fmla="*/ 0 h 1008"/>
                <a:gd name="T8" fmla="*/ 3 w 1299"/>
                <a:gd name="T9" fmla="*/ 0 h 1008"/>
                <a:gd name="T10" fmla="*/ 0 w 1299"/>
                <a:gd name="T11" fmla="*/ 723 h 1008"/>
                <a:gd name="T12" fmla="*/ 303 w 1299"/>
                <a:gd name="T13" fmla="*/ 1008 h 1008"/>
              </a:gdLst>
              <a:ahLst/>
              <a:cxnLst>
                <a:cxn ang="0">
                  <a:pos x="T0" y="T1"/>
                </a:cxn>
                <a:cxn ang="0">
                  <a:pos x="T2" y="T3"/>
                </a:cxn>
                <a:cxn ang="0">
                  <a:pos x="T4" y="T5"/>
                </a:cxn>
                <a:cxn ang="0">
                  <a:pos x="T6" y="T7"/>
                </a:cxn>
                <a:cxn ang="0">
                  <a:pos x="T8" y="T9"/>
                </a:cxn>
                <a:cxn ang="0">
                  <a:pos x="T10" y="T11"/>
                </a:cxn>
                <a:cxn ang="0">
                  <a:pos x="T12" y="T13"/>
                </a:cxn>
              </a:cxnLst>
              <a:rect l="0" t="0" r="r" b="b"/>
              <a:pathLst>
                <a:path w="1299" h="1008">
                  <a:moveTo>
                    <a:pt x="303" y="1008"/>
                  </a:moveTo>
                  <a:cubicBezTo>
                    <a:pt x="801" y="1008"/>
                    <a:pt x="1299" y="1008"/>
                    <a:pt x="1299" y="1008"/>
                  </a:cubicBezTo>
                  <a:cubicBezTo>
                    <a:pt x="1299" y="1008"/>
                    <a:pt x="1297" y="661"/>
                    <a:pt x="1296" y="315"/>
                  </a:cubicBezTo>
                  <a:cubicBezTo>
                    <a:pt x="1290" y="150"/>
                    <a:pt x="1161" y="0"/>
                    <a:pt x="942" y="0"/>
                  </a:cubicBezTo>
                  <a:cubicBezTo>
                    <a:pt x="472" y="0"/>
                    <a:pt x="3" y="0"/>
                    <a:pt x="3" y="0"/>
                  </a:cubicBezTo>
                  <a:cubicBezTo>
                    <a:pt x="3" y="0"/>
                    <a:pt x="1" y="361"/>
                    <a:pt x="0" y="723"/>
                  </a:cubicBezTo>
                  <a:cubicBezTo>
                    <a:pt x="0" y="915"/>
                    <a:pt x="144" y="1002"/>
                    <a:pt x="303" y="1008"/>
                  </a:cubicBezTo>
                  <a:close/>
                </a:path>
              </a:pathLst>
            </a:custGeom>
            <a:gradFill rotWithShape="1">
              <a:gsLst>
                <a:gs pos="0">
                  <a:schemeClr val="folHlink"/>
                </a:gs>
                <a:gs pos="100000">
                  <a:srgbClr val="FF0000"/>
                </a:gs>
              </a:gsLst>
              <a:lin ang="18900000" scaled="1"/>
            </a:gradFill>
            <a:ln w="28575" cmpd="sng">
              <a:solidFill>
                <a:srgbClr val="F8F8F8"/>
              </a:solidFill>
              <a:round/>
              <a:headEnd/>
              <a:tailEnd/>
            </a:ln>
            <a:effectLst>
              <a:outerShdw dist="107763" dir="2700000" algn="ctr" rotWithShape="0">
                <a:srgbClr val="1C1C1C">
                  <a:alpha val="50000"/>
                </a:srgbClr>
              </a:outerShdw>
            </a:effectLst>
          </p:spPr>
          <p:txBody>
            <a:bodyPr/>
            <a:lstStyle/>
            <a:p>
              <a:endParaRPr lang="en-US" sz="1488">
                <a:latin typeface="Arial" panose="020B0604020202020204" pitchFamily="34" charset="0"/>
                <a:cs typeface="Arial" panose="020B0604020202020204" pitchFamily="34" charset="0"/>
              </a:endParaRPr>
            </a:p>
          </p:txBody>
        </p:sp>
        <p:sp>
          <p:nvSpPr>
            <p:cNvPr id="30" name="Freeform 6">
              <a:extLst>
                <a:ext uri="{FF2B5EF4-FFF2-40B4-BE49-F238E27FC236}">
                  <a16:creationId xmlns:a16="http://schemas.microsoft.com/office/drawing/2014/main" id="{711AB37F-4CC6-4656-80AE-B088B7664A4F}"/>
                </a:ext>
              </a:extLst>
            </p:cNvPr>
            <p:cNvSpPr>
              <a:spLocks/>
            </p:cNvSpPr>
            <p:nvPr/>
          </p:nvSpPr>
          <p:spPr bwMode="gray">
            <a:xfrm flipH="1">
              <a:off x="3211735" y="4529045"/>
              <a:ext cx="2192744" cy="1819795"/>
            </a:xfrm>
            <a:custGeom>
              <a:avLst/>
              <a:gdLst>
                <a:gd name="T0" fmla="*/ 303 w 1299"/>
                <a:gd name="T1" fmla="*/ 1008 h 1008"/>
                <a:gd name="T2" fmla="*/ 1299 w 1299"/>
                <a:gd name="T3" fmla="*/ 1008 h 1008"/>
                <a:gd name="T4" fmla="*/ 1296 w 1299"/>
                <a:gd name="T5" fmla="*/ 315 h 1008"/>
                <a:gd name="T6" fmla="*/ 942 w 1299"/>
                <a:gd name="T7" fmla="*/ 0 h 1008"/>
                <a:gd name="T8" fmla="*/ 3 w 1299"/>
                <a:gd name="T9" fmla="*/ 0 h 1008"/>
                <a:gd name="T10" fmla="*/ 0 w 1299"/>
                <a:gd name="T11" fmla="*/ 723 h 1008"/>
                <a:gd name="T12" fmla="*/ 303 w 1299"/>
                <a:gd name="T13" fmla="*/ 1008 h 1008"/>
              </a:gdLst>
              <a:ahLst/>
              <a:cxnLst>
                <a:cxn ang="0">
                  <a:pos x="T0" y="T1"/>
                </a:cxn>
                <a:cxn ang="0">
                  <a:pos x="T2" y="T3"/>
                </a:cxn>
                <a:cxn ang="0">
                  <a:pos x="T4" y="T5"/>
                </a:cxn>
                <a:cxn ang="0">
                  <a:pos x="T6" y="T7"/>
                </a:cxn>
                <a:cxn ang="0">
                  <a:pos x="T8" y="T9"/>
                </a:cxn>
                <a:cxn ang="0">
                  <a:pos x="T10" y="T11"/>
                </a:cxn>
                <a:cxn ang="0">
                  <a:pos x="T12" y="T13"/>
                </a:cxn>
              </a:cxnLst>
              <a:rect l="0" t="0" r="r" b="b"/>
              <a:pathLst>
                <a:path w="1299" h="1008">
                  <a:moveTo>
                    <a:pt x="303" y="1008"/>
                  </a:moveTo>
                  <a:cubicBezTo>
                    <a:pt x="801" y="1008"/>
                    <a:pt x="1299" y="1008"/>
                    <a:pt x="1299" y="1008"/>
                  </a:cubicBezTo>
                  <a:cubicBezTo>
                    <a:pt x="1299" y="1008"/>
                    <a:pt x="1297" y="661"/>
                    <a:pt x="1296" y="315"/>
                  </a:cubicBezTo>
                  <a:cubicBezTo>
                    <a:pt x="1290" y="150"/>
                    <a:pt x="1161" y="0"/>
                    <a:pt x="942" y="0"/>
                  </a:cubicBezTo>
                  <a:cubicBezTo>
                    <a:pt x="472" y="0"/>
                    <a:pt x="3" y="0"/>
                    <a:pt x="3" y="0"/>
                  </a:cubicBezTo>
                  <a:cubicBezTo>
                    <a:pt x="3" y="0"/>
                    <a:pt x="1" y="361"/>
                    <a:pt x="0" y="723"/>
                  </a:cubicBezTo>
                  <a:cubicBezTo>
                    <a:pt x="0" y="915"/>
                    <a:pt x="144" y="1002"/>
                    <a:pt x="303" y="1008"/>
                  </a:cubicBezTo>
                  <a:close/>
                </a:path>
              </a:pathLst>
            </a:custGeom>
            <a:gradFill rotWithShape="1">
              <a:gsLst>
                <a:gs pos="0">
                  <a:schemeClr val="hlink"/>
                </a:gs>
                <a:gs pos="100000">
                  <a:schemeClr val="hlink">
                    <a:gamma/>
                    <a:shade val="66275"/>
                    <a:invGamma/>
                  </a:schemeClr>
                </a:gs>
              </a:gsLst>
              <a:lin ang="18900000" scaled="1"/>
            </a:gradFill>
            <a:ln w="28575" cmpd="sng">
              <a:solidFill>
                <a:srgbClr val="F8F8F8"/>
              </a:solidFill>
              <a:round/>
              <a:headEnd/>
              <a:tailEnd/>
            </a:ln>
            <a:effectLst>
              <a:outerShdw dist="107763" dir="2700000" algn="ctr" rotWithShape="0">
                <a:srgbClr val="1C1C1C">
                  <a:alpha val="50000"/>
                </a:srgbClr>
              </a:outerShdw>
            </a:effectLst>
          </p:spPr>
          <p:txBody>
            <a:bodyPr/>
            <a:lstStyle/>
            <a:p>
              <a:endParaRPr lang="en-US" sz="1488">
                <a:latin typeface="Arial" panose="020B0604020202020204" pitchFamily="34" charset="0"/>
                <a:cs typeface="Arial" panose="020B0604020202020204" pitchFamily="34" charset="0"/>
              </a:endParaRPr>
            </a:p>
          </p:txBody>
        </p:sp>
        <p:sp>
          <p:nvSpPr>
            <p:cNvPr id="31" name="Oval 7">
              <a:extLst>
                <a:ext uri="{FF2B5EF4-FFF2-40B4-BE49-F238E27FC236}">
                  <a16:creationId xmlns:a16="http://schemas.microsoft.com/office/drawing/2014/main" id="{4F8385D5-3482-4055-B19D-0BBEFAEB6B50}"/>
                </a:ext>
              </a:extLst>
            </p:cNvPr>
            <p:cNvSpPr>
              <a:spLocks noChangeArrowheads="1"/>
            </p:cNvSpPr>
            <p:nvPr/>
          </p:nvSpPr>
          <p:spPr bwMode="gray">
            <a:xfrm>
              <a:off x="1997293" y="3294125"/>
              <a:ext cx="2211298" cy="2192443"/>
            </a:xfrm>
            <a:prstGeom prst="ellipse">
              <a:avLst/>
            </a:prstGeom>
            <a:solidFill>
              <a:srgbClr val="FEFFFF">
                <a:alpha val="5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488">
                <a:latin typeface="Arial" panose="020B0604020202020204" pitchFamily="34" charset="0"/>
                <a:cs typeface="Arial" panose="020B0604020202020204" pitchFamily="34" charset="0"/>
              </a:endParaRPr>
            </a:p>
          </p:txBody>
        </p:sp>
        <p:sp>
          <p:nvSpPr>
            <p:cNvPr id="32" name="Text Box 8">
              <a:extLst>
                <a:ext uri="{FF2B5EF4-FFF2-40B4-BE49-F238E27FC236}">
                  <a16:creationId xmlns:a16="http://schemas.microsoft.com/office/drawing/2014/main" id="{43CE0BB7-A160-4BA6-AA97-66202379525A}"/>
                </a:ext>
              </a:extLst>
            </p:cNvPr>
            <p:cNvSpPr txBox="1">
              <a:spLocks noChangeArrowheads="1"/>
            </p:cNvSpPr>
            <p:nvPr/>
          </p:nvSpPr>
          <p:spPr bwMode="white">
            <a:xfrm>
              <a:off x="994623" y="2622237"/>
              <a:ext cx="1678291" cy="764413"/>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1240" b="1" dirty="0" err="1">
                  <a:latin typeface="Arial" panose="020B0604020202020204" pitchFamily="34" charset="0"/>
                  <a:cs typeface="Arial" panose="020B0604020202020204" pitchFamily="34" charset="0"/>
                </a:rPr>
                <a:t>Kementerian</a:t>
              </a:r>
              <a:endParaRPr lang="en-US" sz="1240" b="1" dirty="0">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BE5B03AE-AC22-47C2-BFFC-577459915C66}"/>
                </a:ext>
              </a:extLst>
            </p:cNvPr>
            <p:cNvSpPr txBox="1"/>
            <p:nvPr/>
          </p:nvSpPr>
          <p:spPr>
            <a:xfrm>
              <a:off x="1563717" y="4034285"/>
              <a:ext cx="3043030" cy="702885"/>
            </a:xfrm>
            <a:prstGeom prst="rect">
              <a:avLst/>
            </a:prstGeom>
            <a:noFill/>
          </p:spPr>
          <p:txBody>
            <a:bodyPr wrap="square" rtlCol="0">
              <a:spAutoFit/>
            </a:bodyPr>
            <a:lstStyle/>
            <a:p>
              <a:pPr algn="ctr"/>
              <a:r>
                <a:rPr lang="en-US" sz="2232" b="1" dirty="0" err="1">
                  <a:ln w="13462">
                    <a:solidFill>
                      <a:schemeClr val="tx1"/>
                    </a:solidFill>
                    <a:prstDash val="solid"/>
                  </a:ln>
                  <a:solidFill>
                    <a:srgbClr val="66FF33"/>
                  </a:solidFill>
                  <a:effectLst>
                    <a:outerShdw dist="38100" dir="2700000" algn="bl" rotWithShape="0">
                      <a:schemeClr val="accent5"/>
                    </a:outerShdw>
                  </a:effectLst>
                  <a:latin typeface="Arial" panose="020B0604020202020204" pitchFamily="34" charset="0"/>
                  <a:cs typeface="Arial" panose="020B0604020202020204" pitchFamily="34" charset="0"/>
                </a:rPr>
                <a:t>Penyusunan</a:t>
              </a:r>
              <a:endParaRPr lang="en-US" sz="2232" b="1" dirty="0">
                <a:ln w="13462">
                  <a:solidFill>
                    <a:schemeClr val="tx1"/>
                  </a:solidFill>
                  <a:prstDash val="solid"/>
                </a:ln>
                <a:solidFill>
                  <a:srgbClr val="66FF33"/>
                </a:solidFill>
                <a:latin typeface="Arial" panose="020B0604020202020204" pitchFamily="34" charset="0"/>
                <a:cs typeface="Arial" panose="020B0604020202020204" pitchFamily="34" charset="0"/>
              </a:endParaRPr>
            </a:p>
          </p:txBody>
        </p:sp>
        <p:sp>
          <p:nvSpPr>
            <p:cNvPr id="34" name="Text Box 8">
              <a:extLst>
                <a:ext uri="{FF2B5EF4-FFF2-40B4-BE49-F238E27FC236}">
                  <a16:creationId xmlns:a16="http://schemas.microsoft.com/office/drawing/2014/main" id="{9EAEE8D7-2539-4227-A4EB-1AEB1836D9E5}"/>
                </a:ext>
              </a:extLst>
            </p:cNvPr>
            <p:cNvSpPr txBox="1">
              <a:spLocks noChangeArrowheads="1"/>
            </p:cNvSpPr>
            <p:nvPr/>
          </p:nvSpPr>
          <p:spPr bwMode="white">
            <a:xfrm>
              <a:off x="869972" y="2993000"/>
              <a:ext cx="2018500" cy="795127"/>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868" dirty="0">
                  <a:solidFill>
                    <a:srgbClr val="FFFFFF"/>
                  </a:solidFill>
                  <a:latin typeface="Arial" panose="020B0604020202020204" pitchFamily="34" charset="0"/>
                  <a:cs typeface="Arial" panose="020B0604020202020204" pitchFamily="34" charset="0"/>
                </a:rPr>
                <a:t>1 </a:t>
              </a:r>
              <a:r>
                <a:rPr lang="en-US" sz="868" dirty="0" err="1">
                  <a:solidFill>
                    <a:srgbClr val="FFFFFF"/>
                  </a:solidFill>
                  <a:latin typeface="Arial" panose="020B0604020202020204" pitchFamily="34" charset="0"/>
                  <a:cs typeface="Arial" panose="020B0604020202020204" pitchFamily="34" charset="0"/>
                </a:rPr>
                <a:t>bulan</a:t>
              </a:r>
              <a:r>
                <a:rPr lang="en-US" sz="868" dirty="0">
                  <a:solidFill>
                    <a:srgbClr val="FFFFFF"/>
                  </a:solidFill>
                  <a:latin typeface="Arial" panose="020B0604020202020204" pitchFamily="34" charset="0"/>
                  <a:cs typeface="Arial" panose="020B0604020202020204" pitchFamily="34" charset="0"/>
                </a:rPr>
                <a:t> </a:t>
              </a:r>
              <a:r>
                <a:rPr lang="en-US" sz="868" dirty="0" err="1">
                  <a:solidFill>
                    <a:srgbClr val="FFFFFF"/>
                  </a:solidFill>
                  <a:latin typeface="Arial" panose="020B0604020202020204" pitchFamily="34" charset="0"/>
                  <a:cs typeface="Arial" panose="020B0604020202020204" pitchFamily="34" charset="0"/>
                </a:rPr>
                <a:t>setelah</a:t>
              </a:r>
              <a:r>
                <a:rPr lang="en-US" sz="868" dirty="0">
                  <a:solidFill>
                    <a:srgbClr val="FFFFFF"/>
                  </a:solidFill>
                  <a:latin typeface="Arial" panose="020B0604020202020204" pitchFamily="34" charset="0"/>
                  <a:cs typeface="Arial" panose="020B0604020202020204" pitchFamily="34" charset="0"/>
                </a:rPr>
                <a:t> </a:t>
              </a:r>
              <a:r>
                <a:rPr lang="en-US" sz="868" dirty="0" err="1">
                  <a:solidFill>
                    <a:srgbClr val="FFFFFF"/>
                  </a:solidFill>
                  <a:latin typeface="Arial" panose="020B0604020202020204" pitchFamily="34" charset="0"/>
                  <a:cs typeface="Arial" panose="020B0604020202020204" pitchFamily="34" charset="0"/>
                </a:rPr>
                <a:t>pelaporan</a:t>
              </a:r>
              <a:r>
                <a:rPr lang="en-US" sz="868" dirty="0">
                  <a:solidFill>
                    <a:srgbClr val="FFFFFF"/>
                  </a:solidFill>
                  <a:latin typeface="Arial" panose="020B0604020202020204" pitchFamily="34" charset="0"/>
                  <a:cs typeface="Arial" panose="020B0604020202020204" pitchFamily="34" charset="0"/>
                </a:rPr>
                <a:t> </a:t>
              </a:r>
              <a:r>
                <a:rPr lang="en-US" sz="868" dirty="0" err="1">
                  <a:solidFill>
                    <a:srgbClr val="FFFFFF"/>
                  </a:solidFill>
                  <a:latin typeface="Arial" panose="020B0604020202020204" pitchFamily="34" charset="0"/>
                  <a:cs typeface="Arial" panose="020B0604020202020204" pitchFamily="34" charset="0"/>
                </a:rPr>
                <a:t>aplikasi</a:t>
              </a:r>
              <a:r>
                <a:rPr lang="en-US" sz="868" dirty="0">
                  <a:solidFill>
                    <a:srgbClr val="FFFFFF"/>
                  </a:solidFill>
                  <a:latin typeface="Arial" panose="020B0604020202020204" pitchFamily="34" charset="0"/>
                  <a:cs typeface="Arial" panose="020B0604020202020204" pitchFamily="34" charset="0"/>
                </a:rPr>
                <a:t> </a:t>
              </a:r>
              <a:r>
                <a:rPr lang="en-US" sz="868" dirty="0" err="1">
                  <a:solidFill>
                    <a:srgbClr val="FFFFFF"/>
                  </a:solidFill>
                  <a:latin typeface="Arial" panose="020B0604020202020204" pitchFamily="34" charset="0"/>
                  <a:cs typeface="Arial" panose="020B0604020202020204" pitchFamily="34" charset="0"/>
                </a:rPr>
                <a:t>pengukuran</a:t>
              </a:r>
              <a:r>
                <a:rPr lang="en-US" sz="868" dirty="0">
                  <a:solidFill>
                    <a:srgbClr val="FFFFFF"/>
                  </a:solidFill>
                  <a:latin typeface="Arial" panose="020B0604020202020204" pitchFamily="34" charset="0"/>
                  <a:cs typeface="Arial" panose="020B0604020202020204" pitchFamily="34" charset="0"/>
                </a:rPr>
                <a:t> </a:t>
              </a:r>
              <a:r>
                <a:rPr lang="en-US" sz="868" dirty="0" err="1">
                  <a:solidFill>
                    <a:srgbClr val="FFFFFF"/>
                  </a:solidFill>
                  <a:latin typeface="Arial" panose="020B0604020202020204" pitchFamily="34" charset="0"/>
                  <a:cs typeface="Arial" panose="020B0604020202020204" pitchFamily="34" charset="0"/>
                </a:rPr>
                <a:t>kinerja</a:t>
              </a:r>
              <a:endParaRPr lang="en-US" sz="868" dirty="0">
                <a:solidFill>
                  <a:srgbClr val="FFFFFF"/>
                </a:solidFill>
                <a:latin typeface="Arial" panose="020B0604020202020204" pitchFamily="34" charset="0"/>
                <a:cs typeface="Arial" panose="020B0604020202020204" pitchFamily="34" charset="0"/>
              </a:endParaRPr>
            </a:p>
          </p:txBody>
        </p:sp>
        <p:sp>
          <p:nvSpPr>
            <p:cNvPr id="35" name="Text Box 8">
              <a:extLst>
                <a:ext uri="{FF2B5EF4-FFF2-40B4-BE49-F238E27FC236}">
                  <a16:creationId xmlns:a16="http://schemas.microsoft.com/office/drawing/2014/main" id="{08428C20-D5DD-48F6-B99B-155B69B49784}"/>
                </a:ext>
              </a:extLst>
            </p:cNvPr>
            <p:cNvSpPr txBox="1">
              <a:spLocks noChangeArrowheads="1"/>
            </p:cNvSpPr>
            <p:nvPr/>
          </p:nvSpPr>
          <p:spPr bwMode="white">
            <a:xfrm>
              <a:off x="3400983" y="2641603"/>
              <a:ext cx="1678291" cy="456662"/>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1240" b="1" dirty="0">
                  <a:latin typeface="Arial" panose="020B0604020202020204" pitchFamily="34" charset="0"/>
                  <a:cs typeface="Arial" panose="020B0604020202020204" pitchFamily="34" charset="0"/>
                </a:rPr>
                <a:t>Unit </a:t>
              </a:r>
              <a:r>
                <a:rPr lang="en-US" sz="1240" b="1" dirty="0" err="1">
                  <a:latin typeface="Arial" panose="020B0604020202020204" pitchFamily="34" charset="0"/>
                  <a:cs typeface="Arial" panose="020B0604020202020204" pitchFamily="34" charset="0"/>
                </a:rPr>
                <a:t>Es.I</a:t>
              </a:r>
              <a:endParaRPr lang="en-US" sz="1240" b="1" dirty="0">
                <a:latin typeface="Arial" panose="020B0604020202020204" pitchFamily="34" charset="0"/>
                <a:cs typeface="Arial" panose="020B0604020202020204" pitchFamily="34" charset="0"/>
              </a:endParaRPr>
            </a:p>
          </p:txBody>
        </p:sp>
        <p:sp>
          <p:nvSpPr>
            <p:cNvPr id="36" name="Text Box 8">
              <a:extLst>
                <a:ext uri="{FF2B5EF4-FFF2-40B4-BE49-F238E27FC236}">
                  <a16:creationId xmlns:a16="http://schemas.microsoft.com/office/drawing/2014/main" id="{709A7E7A-F68A-41E3-BE14-53DFFAD34488}"/>
                </a:ext>
              </a:extLst>
            </p:cNvPr>
            <p:cNvSpPr txBox="1">
              <a:spLocks noChangeArrowheads="1"/>
            </p:cNvSpPr>
            <p:nvPr/>
          </p:nvSpPr>
          <p:spPr bwMode="white">
            <a:xfrm>
              <a:off x="3276333" y="3012366"/>
              <a:ext cx="2018500" cy="795127"/>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868" dirty="0">
                  <a:solidFill>
                    <a:srgbClr val="FFFFFF"/>
                  </a:solidFill>
                  <a:latin typeface="Arial" panose="020B0604020202020204" pitchFamily="34" charset="0"/>
                  <a:cs typeface="Arial" panose="020B0604020202020204" pitchFamily="34" charset="0"/>
                </a:rPr>
                <a:t>25 </a:t>
              </a:r>
              <a:r>
                <a:rPr lang="en-US" sz="868" dirty="0" err="1">
                  <a:solidFill>
                    <a:srgbClr val="FFFFFF"/>
                  </a:solidFill>
                  <a:latin typeface="Arial" panose="020B0604020202020204" pitchFamily="34" charset="0"/>
                  <a:cs typeface="Arial" panose="020B0604020202020204" pitchFamily="34" charset="0"/>
                </a:rPr>
                <a:t>hari</a:t>
              </a:r>
              <a:r>
                <a:rPr lang="en-US" sz="868" dirty="0">
                  <a:solidFill>
                    <a:srgbClr val="FFFFFF"/>
                  </a:solidFill>
                  <a:latin typeface="Arial" panose="020B0604020202020204" pitchFamily="34" charset="0"/>
                  <a:cs typeface="Arial" panose="020B0604020202020204" pitchFamily="34" charset="0"/>
                </a:rPr>
                <a:t> </a:t>
              </a:r>
              <a:r>
                <a:rPr lang="en-US" sz="868" dirty="0" err="1">
                  <a:solidFill>
                    <a:srgbClr val="FFFFFF"/>
                  </a:solidFill>
                  <a:latin typeface="Arial" panose="020B0604020202020204" pitchFamily="34" charset="0"/>
                  <a:cs typeface="Arial" panose="020B0604020202020204" pitchFamily="34" charset="0"/>
                </a:rPr>
                <a:t>setelah</a:t>
              </a:r>
              <a:r>
                <a:rPr lang="en-US" sz="868" dirty="0">
                  <a:solidFill>
                    <a:srgbClr val="FFFFFF"/>
                  </a:solidFill>
                  <a:latin typeface="Arial" panose="020B0604020202020204" pitchFamily="34" charset="0"/>
                  <a:cs typeface="Arial" panose="020B0604020202020204" pitchFamily="34" charset="0"/>
                </a:rPr>
                <a:t> </a:t>
              </a:r>
              <a:r>
                <a:rPr lang="en-US" sz="868" dirty="0" err="1">
                  <a:solidFill>
                    <a:srgbClr val="FFFFFF"/>
                  </a:solidFill>
                  <a:latin typeface="Arial" panose="020B0604020202020204" pitchFamily="34" charset="0"/>
                  <a:cs typeface="Arial" panose="020B0604020202020204" pitchFamily="34" charset="0"/>
                </a:rPr>
                <a:t>pelaporan</a:t>
              </a:r>
              <a:r>
                <a:rPr lang="en-US" sz="868" dirty="0">
                  <a:solidFill>
                    <a:srgbClr val="FFFFFF"/>
                  </a:solidFill>
                  <a:latin typeface="Arial" panose="020B0604020202020204" pitchFamily="34" charset="0"/>
                  <a:cs typeface="Arial" panose="020B0604020202020204" pitchFamily="34" charset="0"/>
                </a:rPr>
                <a:t> </a:t>
              </a:r>
              <a:r>
                <a:rPr lang="en-US" sz="868" dirty="0" err="1">
                  <a:solidFill>
                    <a:srgbClr val="FFFFFF"/>
                  </a:solidFill>
                  <a:latin typeface="Arial" panose="020B0604020202020204" pitchFamily="34" charset="0"/>
                  <a:cs typeface="Arial" panose="020B0604020202020204" pitchFamily="34" charset="0"/>
                </a:rPr>
                <a:t>aplikasi</a:t>
              </a:r>
              <a:r>
                <a:rPr lang="en-US" sz="868" dirty="0">
                  <a:solidFill>
                    <a:srgbClr val="FFFFFF"/>
                  </a:solidFill>
                  <a:latin typeface="Arial" panose="020B0604020202020204" pitchFamily="34" charset="0"/>
                  <a:cs typeface="Arial" panose="020B0604020202020204" pitchFamily="34" charset="0"/>
                </a:rPr>
                <a:t> </a:t>
              </a:r>
              <a:r>
                <a:rPr lang="en-US" sz="868" dirty="0" err="1">
                  <a:solidFill>
                    <a:srgbClr val="FFFFFF"/>
                  </a:solidFill>
                  <a:latin typeface="Arial" panose="020B0604020202020204" pitchFamily="34" charset="0"/>
                  <a:cs typeface="Arial" panose="020B0604020202020204" pitchFamily="34" charset="0"/>
                </a:rPr>
                <a:t>pengukuran</a:t>
              </a:r>
              <a:r>
                <a:rPr lang="en-US" sz="868" dirty="0">
                  <a:solidFill>
                    <a:srgbClr val="FFFFFF"/>
                  </a:solidFill>
                  <a:latin typeface="Arial" panose="020B0604020202020204" pitchFamily="34" charset="0"/>
                  <a:cs typeface="Arial" panose="020B0604020202020204" pitchFamily="34" charset="0"/>
                </a:rPr>
                <a:t> </a:t>
              </a:r>
              <a:r>
                <a:rPr lang="en-US" sz="868" dirty="0" err="1">
                  <a:solidFill>
                    <a:srgbClr val="FFFFFF"/>
                  </a:solidFill>
                  <a:latin typeface="Arial" panose="020B0604020202020204" pitchFamily="34" charset="0"/>
                  <a:cs typeface="Arial" panose="020B0604020202020204" pitchFamily="34" charset="0"/>
                </a:rPr>
                <a:t>kinerja</a:t>
              </a:r>
              <a:endParaRPr lang="en-US" sz="868" dirty="0">
                <a:solidFill>
                  <a:srgbClr val="FFFFFF"/>
                </a:solidFill>
                <a:latin typeface="Arial" panose="020B0604020202020204" pitchFamily="34" charset="0"/>
                <a:cs typeface="Arial" panose="020B0604020202020204" pitchFamily="34" charset="0"/>
              </a:endParaRPr>
            </a:p>
          </p:txBody>
        </p:sp>
        <p:sp>
          <p:nvSpPr>
            <p:cNvPr id="37" name="Text Box 8">
              <a:extLst>
                <a:ext uri="{FF2B5EF4-FFF2-40B4-BE49-F238E27FC236}">
                  <a16:creationId xmlns:a16="http://schemas.microsoft.com/office/drawing/2014/main" id="{2DED9A4C-4453-4E3F-9630-8B028DAD0F64}"/>
                </a:ext>
              </a:extLst>
            </p:cNvPr>
            <p:cNvSpPr txBox="1">
              <a:spLocks noChangeArrowheads="1"/>
            </p:cNvSpPr>
            <p:nvPr/>
          </p:nvSpPr>
          <p:spPr bwMode="white">
            <a:xfrm>
              <a:off x="985659" y="4885816"/>
              <a:ext cx="1678291" cy="764413"/>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1240" b="1" dirty="0" err="1">
                  <a:latin typeface="Arial" panose="020B0604020202020204" pitchFamily="34" charset="0"/>
                  <a:cs typeface="Arial" panose="020B0604020202020204" pitchFamily="34" charset="0"/>
                </a:rPr>
                <a:t>Satuan</a:t>
              </a:r>
              <a:r>
                <a:rPr lang="en-US" sz="1240" b="1" dirty="0">
                  <a:latin typeface="Arial" panose="020B0604020202020204" pitchFamily="34" charset="0"/>
                  <a:cs typeface="Arial" panose="020B0604020202020204" pitchFamily="34" charset="0"/>
                </a:rPr>
                <a:t> </a:t>
              </a:r>
              <a:r>
                <a:rPr lang="en-US" sz="1240" b="1" dirty="0" err="1">
                  <a:latin typeface="Arial" panose="020B0604020202020204" pitchFamily="34" charset="0"/>
                  <a:cs typeface="Arial" panose="020B0604020202020204" pitchFamily="34" charset="0"/>
                </a:rPr>
                <a:t>Kerja</a:t>
              </a:r>
              <a:endParaRPr lang="en-US" sz="1240" b="1" dirty="0">
                <a:latin typeface="Arial" panose="020B0604020202020204" pitchFamily="34" charset="0"/>
                <a:cs typeface="Arial" panose="020B0604020202020204" pitchFamily="34" charset="0"/>
              </a:endParaRPr>
            </a:p>
          </p:txBody>
        </p:sp>
        <p:sp>
          <p:nvSpPr>
            <p:cNvPr id="38" name="Text Box 8">
              <a:extLst>
                <a:ext uri="{FF2B5EF4-FFF2-40B4-BE49-F238E27FC236}">
                  <a16:creationId xmlns:a16="http://schemas.microsoft.com/office/drawing/2014/main" id="{6DCE4164-125A-4E18-8F9E-690B89300059}"/>
                </a:ext>
              </a:extLst>
            </p:cNvPr>
            <p:cNvSpPr txBox="1">
              <a:spLocks noChangeArrowheads="1"/>
            </p:cNvSpPr>
            <p:nvPr/>
          </p:nvSpPr>
          <p:spPr bwMode="white">
            <a:xfrm>
              <a:off x="861008" y="5256579"/>
              <a:ext cx="2018500" cy="795127"/>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868" dirty="0">
                  <a:solidFill>
                    <a:srgbClr val="FFFFFF"/>
                  </a:solidFill>
                  <a:latin typeface="Arial" panose="020B0604020202020204" pitchFamily="34" charset="0"/>
                  <a:cs typeface="Arial" panose="020B0604020202020204" pitchFamily="34" charset="0"/>
                </a:rPr>
                <a:t>20 </a:t>
              </a:r>
              <a:r>
                <a:rPr lang="en-US" sz="868" dirty="0" err="1">
                  <a:solidFill>
                    <a:srgbClr val="FFFFFF"/>
                  </a:solidFill>
                  <a:latin typeface="Arial" panose="020B0604020202020204" pitchFamily="34" charset="0"/>
                  <a:cs typeface="Arial" panose="020B0604020202020204" pitchFamily="34" charset="0"/>
                </a:rPr>
                <a:t>hari</a:t>
              </a:r>
              <a:r>
                <a:rPr lang="en-US" sz="868" dirty="0">
                  <a:solidFill>
                    <a:srgbClr val="FFFFFF"/>
                  </a:solidFill>
                  <a:latin typeface="Arial" panose="020B0604020202020204" pitchFamily="34" charset="0"/>
                  <a:cs typeface="Arial" panose="020B0604020202020204" pitchFamily="34" charset="0"/>
                </a:rPr>
                <a:t> </a:t>
              </a:r>
              <a:r>
                <a:rPr lang="en-US" sz="868" dirty="0" err="1">
                  <a:solidFill>
                    <a:srgbClr val="FFFFFF"/>
                  </a:solidFill>
                  <a:latin typeface="Arial" panose="020B0604020202020204" pitchFamily="34" charset="0"/>
                  <a:cs typeface="Arial" panose="020B0604020202020204" pitchFamily="34" charset="0"/>
                </a:rPr>
                <a:t>setelah</a:t>
              </a:r>
              <a:r>
                <a:rPr lang="en-US" sz="868" dirty="0">
                  <a:solidFill>
                    <a:srgbClr val="FFFFFF"/>
                  </a:solidFill>
                  <a:latin typeface="Arial" panose="020B0604020202020204" pitchFamily="34" charset="0"/>
                  <a:cs typeface="Arial" panose="020B0604020202020204" pitchFamily="34" charset="0"/>
                </a:rPr>
                <a:t> </a:t>
              </a:r>
              <a:r>
                <a:rPr lang="en-US" sz="868" dirty="0" err="1">
                  <a:solidFill>
                    <a:srgbClr val="FFFFFF"/>
                  </a:solidFill>
                  <a:latin typeface="Arial" panose="020B0604020202020204" pitchFamily="34" charset="0"/>
                  <a:cs typeface="Arial" panose="020B0604020202020204" pitchFamily="34" charset="0"/>
                </a:rPr>
                <a:t>pelaporan</a:t>
              </a:r>
              <a:r>
                <a:rPr lang="en-US" sz="868" dirty="0">
                  <a:solidFill>
                    <a:srgbClr val="FFFFFF"/>
                  </a:solidFill>
                  <a:latin typeface="Arial" panose="020B0604020202020204" pitchFamily="34" charset="0"/>
                  <a:cs typeface="Arial" panose="020B0604020202020204" pitchFamily="34" charset="0"/>
                </a:rPr>
                <a:t> </a:t>
              </a:r>
              <a:r>
                <a:rPr lang="en-US" sz="868" dirty="0" err="1">
                  <a:solidFill>
                    <a:srgbClr val="FFFFFF"/>
                  </a:solidFill>
                  <a:latin typeface="Arial" panose="020B0604020202020204" pitchFamily="34" charset="0"/>
                  <a:cs typeface="Arial" panose="020B0604020202020204" pitchFamily="34" charset="0"/>
                </a:rPr>
                <a:t>aplikasi</a:t>
              </a:r>
              <a:r>
                <a:rPr lang="en-US" sz="868" dirty="0">
                  <a:solidFill>
                    <a:srgbClr val="FFFFFF"/>
                  </a:solidFill>
                  <a:latin typeface="Arial" panose="020B0604020202020204" pitchFamily="34" charset="0"/>
                  <a:cs typeface="Arial" panose="020B0604020202020204" pitchFamily="34" charset="0"/>
                </a:rPr>
                <a:t> </a:t>
              </a:r>
              <a:r>
                <a:rPr lang="en-US" sz="868" dirty="0" err="1">
                  <a:solidFill>
                    <a:srgbClr val="FFFFFF"/>
                  </a:solidFill>
                  <a:latin typeface="Arial" panose="020B0604020202020204" pitchFamily="34" charset="0"/>
                  <a:cs typeface="Arial" panose="020B0604020202020204" pitchFamily="34" charset="0"/>
                </a:rPr>
                <a:t>pengukuran</a:t>
              </a:r>
              <a:r>
                <a:rPr lang="en-US" sz="868" dirty="0">
                  <a:solidFill>
                    <a:srgbClr val="FFFFFF"/>
                  </a:solidFill>
                  <a:latin typeface="Arial" panose="020B0604020202020204" pitchFamily="34" charset="0"/>
                  <a:cs typeface="Arial" panose="020B0604020202020204" pitchFamily="34" charset="0"/>
                </a:rPr>
                <a:t> </a:t>
              </a:r>
              <a:r>
                <a:rPr lang="en-US" sz="868" dirty="0" err="1">
                  <a:solidFill>
                    <a:srgbClr val="FFFFFF"/>
                  </a:solidFill>
                  <a:latin typeface="Arial" panose="020B0604020202020204" pitchFamily="34" charset="0"/>
                  <a:cs typeface="Arial" panose="020B0604020202020204" pitchFamily="34" charset="0"/>
                </a:rPr>
                <a:t>kinerja</a:t>
              </a:r>
              <a:endParaRPr lang="en-US" sz="868" dirty="0">
                <a:solidFill>
                  <a:srgbClr val="FFFFFF"/>
                </a:solidFill>
                <a:latin typeface="Arial" panose="020B0604020202020204" pitchFamily="34" charset="0"/>
                <a:cs typeface="Arial" panose="020B0604020202020204" pitchFamily="34" charset="0"/>
              </a:endParaRPr>
            </a:p>
          </p:txBody>
        </p:sp>
        <p:sp>
          <p:nvSpPr>
            <p:cNvPr id="39" name="Text Box 8">
              <a:extLst>
                <a:ext uri="{FF2B5EF4-FFF2-40B4-BE49-F238E27FC236}">
                  <a16:creationId xmlns:a16="http://schemas.microsoft.com/office/drawing/2014/main" id="{EB44B1BC-729C-4492-B35C-2C34F54D6433}"/>
                </a:ext>
              </a:extLst>
            </p:cNvPr>
            <p:cNvSpPr txBox="1">
              <a:spLocks noChangeArrowheads="1"/>
            </p:cNvSpPr>
            <p:nvPr/>
          </p:nvSpPr>
          <p:spPr bwMode="white">
            <a:xfrm>
              <a:off x="3406122" y="4899270"/>
              <a:ext cx="1678291" cy="456662"/>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1240" b="1" dirty="0">
                  <a:latin typeface="Arial" panose="020B0604020202020204" pitchFamily="34" charset="0"/>
                  <a:cs typeface="Arial" panose="020B0604020202020204" pitchFamily="34" charset="0"/>
                </a:rPr>
                <a:t>Unit </a:t>
              </a:r>
              <a:r>
                <a:rPr lang="en-US" sz="1240" b="1" dirty="0" err="1">
                  <a:latin typeface="Arial" panose="020B0604020202020204" pitchFamily="34" charset="0"/>
                  <a:cs typeface="Arial" panose="020B0604020202020204" pitchFamily="34" charset="0"/>
                </a:rPr>
                <a:t>Es.II</a:t>
              </a:r>
              <a:endParaRPr lang="en-US" sz="1240" b="1" dirty="0">
                <a:latin typeface="Arial" panose="020B0604020202020204" pitchFamily="34" charset="0"/>
                <a:cs typeface="Arial" panose="020B0604020202020204" pitchFamily="34" charset="0"/>
              </a:endParaRPr>
            </a:p>
          </p:txBody>
        </p:sp>
        <p:sp>
          <p:nvSpPr>
            <p:cNvPr id="40" name="Text Box 8">
              <a:extLst>
                <a:ext uri="{FF2B5EF4-FFF2-40B4-BE49-F238E27FC236}">
                  <a16:creationId xmlns:a16="http://schemas.microsoft.com/office/drawing/2014/main" id="{A1DBBD8E-C10D-4989-A740-30EBEAB6D9F2}"/>
                </a:ext>
              </a:extLst>
            </p:cNvPr>
            <p:cNvSpPr txBox="1">
              <a:spLocks noChangeArrowheads="1"/>
            </p:cNvSpPr>
            <p:nvPr/>
          </p:nvSpPr>
          <p:spPr bwMode="white">
            <a:xfrm>
              <a:off x="3281471" y="5270033"/>
              <a:ext cx="2018500" cy="795127"/>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868" dirty="0">
                  <a:solidFill>
                    <a:srgbClr val="FFFFFF"/>
                  </a:solidFill>
                  <a:latin typeface="Arial" panose="020B0604020202020204" pitchFamily="34" charset="0"/>
                  <a:cs typeface="Arial" panose="020B0604020202020204" pitchFamily="34" charset="0"/>
                </a:rPr>
                <a:t>20 </a:t>
              </a:r>
              <a:r>
                <a:rPr lang="en-US" sz="868" dirty="0" err="1">
                  <a:solidFill>
                    <a:srgbClr val="FFFFFF"/>
                  </a:solidFill>
                  <a:latin typeface="Arial" panose="020B0604020202020204" pitchFamily="34" charset="0"/>
                  <a:cs typeface="Arial" panose="020B0604020202020204" pitchFamily="34" charset="0"/>
                </a:rPr>
                <a:t>hari</a:t>
              </a:r>
              <a:r>
                <a:rPr lang="en-US" sz="868" dirty="0">
                  <a:solidFill>
                    <a:srgbClr val="FFFFFF"/>
                  </a:solidFill>
                  <a:latin typeface="Arial" panose="020B0604020202020204" pitchFamily="34" charset="0"/>
                  <a:cs typeface="Arial" panose="020B0604020202020204" pitchFamily="34" charset="0"/>
                </a:rPr>
                <a:t> </a:t>
              </a:r>
              <a:r>
                <a:rPr lang="en-US" sz="868" dirty="0" err="1">
                  <a:solidFill>
                    <a:srgbClr val="FFFFFF"/>
                  </a:solidFill>
                  <a:latin typeface="Arial" panose="020B0604020202020204" pitchFamily="34" charset="0"/>
                  <a:cs typeface="Arial" panose="020B0604020202020204" pitchFamily="34" charset="0"/>
                </a:rPr>
                <a:t>setelah</a:t>
              </a:r>
              <a:r>
                <a:rPr lang="en-US" sz="868" dirty="0">
                  <a:solidFill>
                    <a:srgbClr val="FFFFFF"/>
                  </a:solidFill>
                  <a:latin typeface="Arial" panose="020B0604020202020204" pitchFamily="34" charset="0"/>
                  <a:cs typeface="Arial" panose="020B0604020202020204" pitchFamily="34" charset="0"/>
                </a:rPr>
                <a:t> </a:t>
              </a:r>
              <a:r>
                <a:rPr lang="en-US" sz="868" dirty="0" err="1">
                  <a:solidFill>
                    <a:srgbClr val="FFFFFF"/>
                  </a:solidFill>
                  <a:latin typeface="Arial" panose="020B0604020202020204" pitchFamily="34" charset="0"/>
                  <a:cs typeface="Arial" panose="020B0604020202020204" pitchFamily="34" charset="0"/>
                </a:rPr>
                <a:t>pelaporan</a:t>
              </a:r>
              <a:r>
                <a:rPr lang="en-US" sz="868" dirty="0">
                  <a:solidFill>
                    <a:srgbClr val="FFFFFF"/>
                  </a:solidFill>
                  <a:latin typeface="Arial" panose="020B0604020202020204" pitchFamily="34" charset="0"/>
                  <a:cs typeface="Arial" panose="020B0604020202020204" pitchFamily="34" charset="0"/>
                </a:rPr>
                <a:t> </a:t>
              </a:r>
              <a:r>
                <a:rPr lang="en-US" sz="868" dirty="0" err="1">
                  <a:solidFill>
                    <a:srgbClr val="FFFFFF"/>
                  </a:solidFill>
                  <a:latin typeface="Arial" panose="020B0604020202020204" pitchFamily="34" charset="0"/>
                  <a:cs typeface="Arial" panose="020B0604020202020204" pitchFamily="34" charset="0"/>
                </a:rPr>
                <a:t>aplikasi</a:t>
              </a:r>
              <a:r>
                <a:rPr lang="en-US" sz="868" dirty="0">
                  <a:solidFill>
                    <a:srgbClr val="FFFFFF"/>
                  </a:solidFill>
                  <a:latin typeface="Arial" panose="020B0604020202020204" pitchFamily="34" charset="0"/>
                  <a:cs typeface="Arial" panose="020B0604020202020204" pitchFamily="34" charset="0"/>
                </a:rPr>
                <a:t> </a:t>
              </a:r>
              <a:r>
                <a:rPr lang="en-US" sz="868" dirty="0" err="1">
                  <a:solidFill>
                    <a:srgbClr val="FFFFFF"/>
                  </a:solidFill>
                  <a:latin typeface="Arial" panose="020B0604020202020204" pitchFamily="34" charset="0"/>
                  <a:cs typeface="Arial" panose="020B0604020202020204" pitchFamily="34" charset="0"/>
                </a:rPr>
                <a:t>pengukuran</a:t>
              </a:r>
              <a:r>
                <a:rPr lang="en-US" sz="868" dirty="0">
                  <a:solidFill>
                    <a:srgbClr val="FFFFFF"/>
                  </a:solidFill>
                  <a:latin typeface="Arial" panose="020B0604020202020204" pitchFamily="34" charset="0"/>
                  <a:cs typeface="Arial" panose="020B0604020202020204" pitchFamily="34" charset="0"/>
                </a:rPr>
                <a:t> </a:t>
              </a:r>
              <a:r>
                <a:rPr lang="en-US" sz="868" dirty="0" err="1">
                  <a:solidFill>
                    <a:srgbClr val="FFFFFF"/>
                  </a:solidFill>
                  <a:latin typeface="Arial" panose="020B0604020202020204" pitchFamily="34" charset="0"/>
                  <a:cs typeface="Arial" panose="020B0604020202020204" pitchFamily="34" charset="0"/>
                </a:rPr>
                <a:t>kinerja</a:t>
              </a:r>
              <a:endParaRPr lang="en-US" sz="868" dirty="0">
                <a:solidFill>
                  <a:srgbClr val="FFFFFF"/>
                </a:solidFill>
                <a:latin typeface="Arial" panose="020B0604020202020204" pitchFamily="34" charset="0"/>
                <a:cs typeface="Arial" panose="020B0604020202020204" pitchFamily="34" charset="0"/>
              </a:endParaRPr>
            </a:p>
          </p:txBody>
        </p:sp>
      </p:grpSp>
      <p:grpSp>
        <p:nvGrpSpPr>
          <p:cNvPr id="41" name="Group 40">
            <a:extLst>
              <a:ext uri="{FF2B5EF4-FFF2-40B4-BE49-F238E27FC236}">
                <a16:creationId xmlns:a16="http://schemas.microsoft.com/office/drawing/2014/main" id="{B0ECD1F0-0F14-43AB-97B9-EA036A6DCF89}"/>
              </a:ext>
            </a:extLst>
          </p:cNvPr>
          <p:cNvGrpSpPr/>
          <p:nvPr/>
        </p:nvGrpSpPr>
        <p:grpSpPr>
          <a:xfrm>
            <a:off x="3303974" y="1063240"/>
            <a:ext cx="2544283" cy="1271552"/>
            <a:chOff x="-349263" y="1501337"/>
            <a:chExt cx="4769925" cy="2603277"/>
          </a:xfrm>
        </p:grpSpPr>
        <p:sp>
          <p:nvSpPr>
            <p:cNvPr id="42" name="Google Shape;23;p7">
              <a:extLst>
                <a:ext uri="{FF2B5EF4-FFF2-40B4-BE49-F238E27FC236}">
                  <a16:creationId xmlns:a16="http://schemas.microsoft.com/office/drawing/2014/main" id="{4467793A-3089-472B-B7AE-D73DD018EB49}"/>
                </a:ext>
              </a:extLst>
            </p:cNvPr>
            <p:cNvSpPr/>
            <p:nvPr/>
          </p:nvSpPr>
          <p:spPr>
            <a:xfrm rot="-2688689">
              <a:off x="-349263" y="1958996"/>
              <a:ext cx="1949337" cy="197056"/>
            </a:xfrm>
            <a:custGeom>
              <a:avLst/>
              <a:gdLst/>
              <a:ahLst/>
              <a:cxnLst/>
              <a:rect l="l" t="t" r="r" b="b"/>
              <a:pathLst>
                <a:path w="2568191" h="445295" extrusionOk="0">
                  <a:moveTo>
                    <a:pt x="0" y="67335"/>
                  </a:moveTo>
                  <a:lnTo>
                    <a:pt x="1816932" y="1"/>
                  </a:lnTo>
                  <a:lnTo>
                    <a:pt x="2568191" y="445295"/>
                  </a:lnTo>
                  <a:lnTo>
                    <a:pt x="566402" y="423965"/>
                  </a:lnTo>
                  <a:lnTo>
                    <a:pt x="0" y="67335"/>
                  </a:lnTo>
                  <a:close/>
                </a:path>
              </a:pathLst>
            </a:custGeom>
            <a:gradFill>
              <a:gsLst>
                <a:gs pos="0">
                  <a:srgbClr val="8C8C8C">
                    <a:alpha val="53725"/>
                  </a:srgbClr>
                </a:gs>
                <a:gs pos="50000">
                  <a:srgbClr val="CCCCCC">
                    <a:alpha val="43921"/>
                  </a:srgbClr>
                </a:gs>
                <a:gs pos="100000">
                  <a:srgbClr val="FFFFFF">
                    <a:alpha val="0"/>
                  </a:srgbClr>
                </a:gs>
              </a:gsLst>
              <a:lin ang="16200000" scaled="0"/>
            </a:gradFill>
            <a:ln>
              <a:noFill/>
            </a:ln>
          </p:spPr>
          <p:txBody>
            <a:bodyPr spcFirstLastPara="1" wrap="square" lIns="56688" tIns="28336" rIns="56688" bIns="28336" anchor="ctr" anchorCtr="0">
              <a:noAutofit/>
            </a:bodyPr>
            <a:lstStyle/>
            <a:p>
              <a:pPr algn="ctr"/>
              <a:endParaRPr sz="1116">
                <a:solidFill>
                  <a:srgbClr val="FFFFFF"/>
                </a:solidFill>
                <a:latin typeface="Arial" panose="020B0604020202020204" pitchFamily="34" charset="0"/>
                <a:ea typeface="Calibri"/>
                <a:cs typeface="Arial" panose="020B0604020202020204" pitchFamily="34" charset="0"/>
                <a:sym typeface="Calibri"/>
              </a:endParaRPr>
            </a:p>
          </p:txBody>
        </p:sp>
        <p:sp>
          <p:nvSpPr>
            <p:cNvPr id="43" name="Google Shape;24;p7">
              <a:extLst>
                <a:ext uri="{FF2B5EF4-FFF2-40B4-BE49-F238E27FC236}">
                  <a16:creationId xmlns:a16="http://schemas.microsoft.com/office/drawing/2014/main" id="{D6601B9B-59F7-4627-ABE4-64AD6C296BA2}"/>
                </a:ext>
              </a:extLst>
            </p:cNvPr>
            <p:cNvSpPr/>
            <p:nvPr/>
          </p:nvSpPr>
          <p:spPr>
            <a:xfrm>
              <a:off x="359243" y="1501337"/>
              <a:ext cx="2019929" cy="2019929"/>
            </a:xfrm>
            <a:prstGeom prst="diamond">
              <a:avLst/>
            </a:prstGeom>
            <a:noFill/>
            <a:ln w="114300" cap="flat" cmpd="sng">
              <a:solidFill>
                <a:srgbClr val="AA248F"/>
              </a:solidFill>
              <a:prstDash val="solid"/>
              <a:miter lim="800000"/>
              <a:headEnd type="none" w="sm" len="sm"/>
              <a:tailEnd type="none" w="sm" len="sm"/>
            </a:ln>
            <a:effectLst>
              <a:outerShdw blurRad="50800" dist="38100" dir="10800000" algn="r" rotWithShape="0">
                <a:srgbClr val="000000">
                  <a:alpha val="40000"/>
                </a:srgbClr>
              </a:outerShdw>
            </a:effectLst>
          </p:spPr>
          <p:txBody>
            <a:bodyPr spcFirstLastPara="1" wrap="square" lIns="56688" tIns="28336" rIns="56688" bIns="28336" anchor="ctr" anchorCtr="0">
              <a:noAutofit/>
            </a:bodyPr>
            <a:lstStyle/>
            <a:p>
              <a:pPr algn="ctr"/>
              <a:endParaRPr sz="1116">
                <a:solidFill>
                  <a:srgbClr val="FFFFFF"/>
                </a:solidFill>
                <a:latin typeface="Arial" panose="020B0604020202020204" pitchFamily="34" charset="0"/>
                <a:ea typeface="Calibri"/>
                <a:cs typeface="Arial" panose="020B0604020202020204" pitchFamily="34" charset="0"/>
                <a:sym typeface="Calibri"/>
              </a:endParaRPr>
            </a:p>
          </p:txBody>
        </p:sp>
        <p:sp>
          <p:nvSpPr>
            <p:cNvPr id="44" name="Google Shape;25;p7">
              <a:extLst>
                <a:ext uri="{FF2B5EF4-FFF2-40B4-BE49-F238E27FC236}">
                  <a16:creationId xmlns:a16="http://schemas.microsoft.com/office/drawing/2014/main" id="{EFB64EE5-5E77-4DB2-A575-4B0870D8F26C}"/>
                </a:ext>
              </a:extLst>
            </p:cNvPr>
            <p:cNvSpPr/>
            <p:nvPr/>
          </p:nvSpPr>
          <p:spPr>
            <a:xfrm>
              <a:off x="820926" y="1963020"/>
              <a:ext cx="1096552" cy="1096552"/>
            </a:xfrm>
            <a:prstGeom prst="diamond">
              <a:avLst/>
            </a:prstGeom>
            <a:gradFill>
              <a:gsLst>
                <a:gs pos="0">
                  <a:srgbClr val="8C8C8C">
                    <a:alpha val="38823"/>
                  </a:srgbClr>
                </a:gs>
                <a:gs pos="50000">
                  <a:srgbClr val="CACACA">
                    <a:alpha val="55686"/>
                  </a:srgbClr>
                </a:gs>
                <a:gs pos="100000">
                  <a:srgbClr val="F2F2F2"/>
                </a:gs>
              </a:gsLst>
              <a:lin ang="0" scaled="0"/>
            </a:gradFill>
            <a:ln>
              <a:noFill/>
            </a:ln>
          </p:spPr>
          <p:txBody>
            <a:bodyPr spcFirstLastPara="1" wrap="square" lIns="56688" tIns="28336" rIns="56688" bIns="28336" anchor="ctr" anchorCtr="0">
              <a:noAutofit/>
            </a:bodyPr>
            <a:lstStyle/>
            <a:p>
              <a:pPr algn="ctr"/>
              <a:endParaRPr sz="1116">
                <a:solidFill>
                  <a:srgbClr val="FFFFFF"/>
                </a:solidFill>
                <a:latin typeface="Arial" panose="020B0604020202020204" pitchFamily="34" charset="0"/>
                <a:ea typeface="Calibri"/>
                <a:cs typeface="Arial" panose="020B0604020202020204" pitchFamily="34" charset="0"/>
                <a:sym typeface="Calibri"/>
              </a:endParaRPr>
            </a:p>
          </p:txBody>
        </p:sp>
        <p:sp>
          <p:nvSpPr>
            <p:cNvPr id="45" name="Google Shape;26;p7">
              <a:extLst>
                <a:ext uri="{FF2B5EF4-FFF2-40B4-BE49-F238E27FC236}">
                  <a16:creationId xmlns:a16="http://schemas.microsoft.com/office/drawing/2014/main" id="{346F4A52-C6E9-4304-B7EE-DB28D7B53DD2}"/>
                </a:ext>
              </a:extLst>
            </p:cNvPr>
            <p:cNvSpPr/>
            <p:nvPr/>
          </p:nvSpPr>
          <p:spPr>
            <a:xfrm>
              <a:off x="929086" y="2271956"/>
              <a:ext cx="694057" cy="680838"/>
            </a:xfrm>
            <a:prstGeom prst="diamond">
              <a:avLst/>
            </a:prstGeom>
            <a:solidFill>
              <a:srgbClr val="BFBFBF"/>
            </a:solidFill>
            <a:ln>
              <a:noFill/>
            </a:ln>
          </p:spPr>
          <p:txBody>
            <a:bodyPr spcFirstLastPara="1" wrap="square" lIns="56688" tIns="28336" rIns="56688" bIns="28336" anchor="ctr" anchorCtr="0">
              <a:noAutofit/>
            </a:bodyPr>
            <a:lstStyle/>
            <a:p>
              <a:pPr algn="ctr"/>
              <a:endParaRPr sz="1116">
                <a:solidFill>
                  <a:srgbClr val="FFFFFF"/>
                </a:solidFill>
                <a:latin typeface="Arial" panose="020B0604020202020204" pitchFamily="34" charset="0"/>
                <a:ea typeface="Calibri"/>
                <a:cs typeface="Arial" panose="020B0604020202020204" pitchFamily="34" charset="0"/>
                <a:sym typeface="Calibri"/>
              </a:endParaRPr>
            </a:p>
          </p:txBody>
        </p:sp>
        <p:sp>
          <p:nvSpPr>
            <p:cNvPr id="46" name="Google Shape;27;p7">
              <a:extLst>
                <a:ext uri="{FF2B5EF4-FFF2-40B4-BE49-F238E27FC236}">
                  <a16:creationId xmlns:a16="http://schemas.microsoft.com/office/drawing/2014/main" id="{008D7E8B-1986-48AD-BFD8-CAEA98511AC4}"/>
                </a:ext>
              </a:extLst>
            </p:cNvPr>
            <p:cNvSpPr/>
            <p:nvPr/>
          </p:nvSpPr>
          <p:spPr>
            <a:xfrm>
              <a:off x="1031368" y="2173462"/>
              <a:ext cx="675668" cy="675668"/>
            </a:xfrm>
            <a:prstGeom prst="diamond">
              <a:avLst/>
            </a:prstGeom>
            <a:gradFill>
              <a:gsLst>
                <a:gs pos="0">
                  <a:srgbClr val="BFBFBF"/>
                </a:gs>
                <a:gs pos="50000">
                  <a:srgbClr val="F2F2F2"/>
                </a:gs>
                <a:gs pos="100000">
                  <a:schemeClr val="lt1"/>
                </a:gs>
              </a:gsLst>
              <a:path path="circle">
                <a:fillToRect l="100000" b="100000"/>
              </a:path>
              <a:tileRect t="-100000" r="-100000"/>
            </a:gradFill>
            <a:ln w="28575" cap="flat" cmpd="sng">
              <a:solidFill>
                <a:srgbClr val="7F7F7F"/>
              </a:solidFill>
              <a:prstDash val="solid"/>
              <a:miter lim="800000"/>
              <a:headEnd type="none" w="sm" len="sm"/>
              <a:tailEnd type="none" w="sm" len="sm"/>
            </a:ln>
          </p:spPr>
          <p:txBody>
            <a:bodyPr spcFirstLastPara="1" wrap="square" lIns="56688" tIns="28336" rIns="56688" bIns="28336" anchor="ctr" anchorCtr="0">
              <a:noAutofit/>
            </a:bodyPr>
            <a:lstStyle/>
            <a:p>
              <a:pPr algn="ctr"/>
              <a:endParaRPr sz="1364" b="1">
                <a:solidFill>
                  <a:srgbClr val="7F7F7F"/>
                </a:solidFill>
                <a:latin typeface="Arial" panose="020B0604020202020204" pitchFamily="34" charset="0"/>
                <a:ea typeface="Arial Narrow"/>
                <a:cs typeface="Arial" panose="020B0604020202020204" pitchFamily="34" charset="0"/>
                <a:sym typeface="Arial Narrow"/>
              </a:endParaRPr>
            </a:p>
          </p:txBody>
        </p:sp>
        <p:sp>
          <p:nvSpPr>
            <p:cNvPr id="47" name="Google Shape;28;p7">
              <a:extLst>
                <a:ext uri="{FF2B5EF4-FFF2-40B4-BE49-F238E27FC236}">
                  <a16:creationId xmlns:a16="http://schemas.microsoft.com/office/drawing/2014/main" id="{FEB677DB-4129-4785-B7D2-86E1E0CB36E5}"/>
                </a:ext>
              </a:extLst>
            </p:cNvPr>
            <p:cNvSpPr/>
            <p:nvPr/>
          </p:nvSpPr>
          <p:spPr>
            <a:xfrm rot="-8124870" flipH="1">
              <a:off x="-187531" y="2923156"/>
              <a:ext cx="1672522" cy="426893"/>
            </a:xfrm>
            <a:custGeom>
              <a:avLst/>
              <a:gdLst/>
              <a:ahLst/>
              <a:cxnLst/>
              <a:rect l="l" t="t" r="r" b="b"/>
              <a:pathLst>
                <a:path w="2219860" h="942787" extrusionOk="0">
                  <a:moveTo>
                    <a:pt x="0" y="28292"/>
                  </a:moveTo>
                  <a:lnTo>
                    <a:pt x="1866135" y="-1"/>
                  </a:lnTo>
                  <a:lnTo>
                    <a:pt x="2219860" y="930560"/>
                  </a:lnTo>
                  <a:lnTo>
                    <a:pt x="193569" y="942787"/>
                  </a:lnTo>
                  <a:lnTo>
                    <a:pt x="0" y="28292"/>
                  </a:lnTo>
                  <a:close/>
                </a:path>
              </a:pathLst>
            </a:custGeom>
            <a:gradFill>
              <a:gsLst>
                <a:gs pos="0">
                  <a:srgbClr val="8C8C8C">
                    <a:alpha val="53725"/>
                  </a:srgbClr>
                </a:gs>
                <a:gs pos="50000">
                  <a:srgbClr val="CCCCCC">
                    <a:alpha val="43921"/>
                  </a:srgbClr>
                </a:gs>
                <a:gs pos="100000">
                  <a:srgbClr val="FFFFFF">
                    <a:alpha val="0"/>
                  </a:srgbClr>
                </a:gs>
              </a:gsLst>
              <a:lin ang="16200000" scaled="0"/>
            </a:gradFill>
            <a:ln>
              <a:noFill/>
            </a:ln>
          </p:spPr>
          <p:txBody>
            <a:bodyPr spcFirstLastPara="1" wrap="square" lIns="56688" tIns="28336" rIns="56688" bIns="28336" anchor="ctr" anchorCtr="0">
              <a:noAutofit/>
            </a:bodyPr>
            <a:lstStyle/>
            <a:p>
              <a:pPr algn="ctr"/>
              <a:endParaRPr sz="1116">
                <a:solidFill>
                  <a:srgbClr val="FFFFFF"/>
                </a:solidFill>
                <a:latin typeface="Arial" panose="020B0604020202020204" pitchFamily="34" charset="0"/>
                <a:ea typeface="Calibri"/>
                <a:cs typeface="Arial" panose="020B0604020202020204" pitchFamily="34" charset="0"/>
                <a:sym typeface="Calibri"/>
              </a:endParaRPr>
            </a:p>
          </p:txBody>
        </p:sp>
        <p:sp>
          <p:nvSpPr>
            <p:cNvPr id="48" name="Google Shape;29;p7">
              <a:extLst>
                <a:ext uri="{FF2B5EF4-FFF2-40B4-BE49-F238E27FC236}">
                  <a16:creationId xmlns:a16="http://schemas.microsoft.com/office/drawing/2014/main" id="{8A2B95F0-FA73-40EE-A896-B72C4E95D20B}"/>
                </a:ext>
              </a:extLst>
            </p:cNvPr>
            <p:cNvSpPr/>
            <p:nvPr/>
          </p:nvSpPr>
          <p:spPr>
            <a:xfrm rot="5400000">
              <a:off x="1311958" y="3626397"/>
              <a:ext cx="457763" cy="498672"/>
            </a:xfrm>
            <a:prstGeom prst="bentUpArrow">
              <a:avLst>
                <a:gd name="adj1" fmla="val 23385"/>
                <a:gd name="adj2" fmla="val 23385"/>
                <a:gd name="adj3" fmla="val 37996"/>
              </a:avLst>
            </a:prstGeom>
            <a:solidFill>
              <a:srgbClr val="AA248F"/>
            </a:solidFill>
            <a:ln>
              <a:noFill/>
            </a:ln>
          </p:spPr>
          <p:txBody>
            <a:bodyPr spcFirstLastPara="1" wrap="square" lIns="56688" tIns="28336" rIns="56688" bIns="28336" anchor="ctr" anchorCtr="0">
              <a:noAutofit/>
            </a:bodyPr>
            <a:lstStyle/>
            <a:p>
              <a:pPr algn="ctr"/>
              <a:endParaRPr sz="1116">
                <a:solidFill>
                  <a:srgbClr val="FFFFFF"/>
                </a:solidFill>
                <a:latin typeface="Arial" panose="020B0604020202020204" pitchFamily="34" charset="0"/>
                <a:ea typeface="Calibri"/>
                <a:cs typeface="Arial" panose="020B0604020202020204" pitchFamily="34" charset="0"/>
                <a:sym typeface="Calibri"/>
              </a:endParaRPr>
            </a:p>
          </p:txBody>
        </p:sp>
        <p:sp>
          <p:nvSpPr>
            <p:cNvPr id="49" name="Google Shape;30;p7">
              <a:extLst>
                <a:ext uri="{FF2B5EF4-FFF2-40B4-BE49-F238E27FC236}">
                  <a16:creationId xmlns:a16="http://schemas.microsoft.com/office/drawing/2014/main" id="{679BEF97-1159-4E1D-BB64-CEFF9A7FE6CA}"/>
                </a:ext>
              </a:extLst>
            </p:cNvPr>
            <p:cNvSpPr txBox="1"/>
            <p:nvPr/>
          </p:nvSpPr>
          <p:spPr>
            <a:xfrm>
              <a:off x="1894634" y="1603414"/>
              <a:ext cx="2526028" cy="445966"/>
            </a:xfrm>
            <a:prstGeom prst="rect">
              <a:avLst/>
            </a:prstGeom>
            <a:noFill/>
            <a:ln>
              <a:noFill/>
            </a:ln>
          </p:spPr>
          <p:txBody>
            <a:bodyPr spcFirstLastPara="1" wrap="square" lIns="56688" tIns="28336" rIns="56688" bIns="28336" anchor="t" anchorCtr="0">
              <a:noAutofit/>
            </a:bodyPr>
            <a:lstStyle/>
            <a:p>
              <a:pPr algn="ctr"/>
              <a:r>
                <a:rPr lang="en-US" sz="1116" b="1" dirty="0">
                  <a:solidFill>
                    <a:srgbClr val="FFA3CD"/>
                  </a:solidFill>
                  <a:latin typeface="Arial" panose="020B0604020202020204" pitchFamily="34" charset="0"/>
                  <a:ea typeface="Avenir"/>
                  <a:cs typeface="Arial" panose="020B0604020202020204" pitchFamily="34" charset="0"/>
                  <a:sym typeface="Avenir"/>
                </a:rPr>
                <a:t>PENDAHULUAN</a:t>
              </a:r>
              <a:endParaRPr sz="1116" dirty="0">
                <a:solidFill>
                  <a:srgbClr val="FFA3CD"/>
                </a:solidFill>
                <a:latin typeface="Arial" panose="020B0604020202020204" pitchFamily="34" charset="0"/>
                <a:cs typeface="Arial" panose="020B0604020202020204" pitchFamily="34" charset="0"/>
              </a:endParaRPr>
            </a:p>
          </p:txBody>
        </p:sp>
        <p:sp>
          <p:nvSpPr>
            <p:cNvPr id="50" name="Google Shape;32;p7">
              <a:extLst>
                <a:ext uri="{FF2B5EF4-FFF2-40B4-BE49-F238E27FC236}">
                  <a16:creationId xmlns:a16="http://schemas.microsoft.com/office/drawing/2014/main" id="{01D359FB-9A27-46A4-818C-404E4A6139F4}"/>
                </a:ext>
              </a:extLst>
            </p:cNvPr>
            <p:cNvSpPr txBox="1"/>
            <p:nvPr/>
          </p:nvSpPr>
          <p:spPr>
            <a:xfrm>
              <a:off x="1115705" y="2267751"/>
              <a:ext cx="532263" cy="461665"/>
            </a:xfrm>
            <a:prstGeom prst="rect">
              <a:avLst/>
            </a:prstGeom>
            <a:noFill/>
            <a:ln>
              <a:noFill/>
            </a:ln>
          </p:spPr>
          <p:txBody>
            <a:bodyPr spcFirstLastPara="1" wrap="square" lIns="56688" tIns="28336" rIns="56688" bIns="28336" anchor="t" anchorCtr="0">
              <a:noAutofit/>
            </a:bodyPr>
            <a:lstStyle/>
            <a:p>
              <a:pPr algn="ctr"/>
              <a:r>
                <a:rPr lang="en-US" sz="1116" b="1" dirty="0">
                  <a:solidFill>
                    <a:srgbClr val="7F7F7F"/>
                  </a:solidFill>
                  <a:latin typeface="Arial" panose="020B0604020202020204" pitchFamily="34" charset="0"/>
                  <a:ea typeface="Calibri"/>
                  <a:cs typeface="Arial" panose="020B0604020202020204" pitchFamily="34" charset="0"/>
                  <a:sym typeface="Calibri"/>
                </a:rPr>
                <a:t>01</a:t>
              </a:r>
              <a:endParaRPr sz="868" b="1" dirty="0">
                <a:latin typeface="Arial" panose="020B0604020202020204" pitchFamily="34" charset="0"/>
                <a:cs typeface="Arial" panose="020B0604020202020204" pitchFamily="34" charset="0"/>
              </a:endParaRPr>
            </a:p>
          </p:txBody>
        </p:sp>
      </p:grpSp>
      <p:sp>
        <p:nvSpPr>
          <p:cNvPr id="51" name="Google Shape;39;p7">
            <a:extLst>
              <a:ext uri="{FF2B5EF4-FFF2-40B4-BE49-F238E27FC236}">
                <a16:creationId xmlns:a16="http://schemas.microsoft.com/office/drawing/2014/main" id="{AAF69EC9-AEA2-4EDB-BD6A-7A1FBF262532}"/>
              </a:ext>
            </a:extLst>
          </p:cNvPr>
          <p:cNvSpPr/>
          <p:nvPr/>
        </p:nvSpPr>
        <p:spPr>
          <a:xfrm rot="5400000">
            <a:off x="5062893" y="2808767"/>
            <a:ext cx="223342" cy="265992"/>
          </a:xfrm>
          <a:prstGeom prst="bentUpArrow">
            <a:avLst>
              <a:gd name="adj1" fmla="val 23385"/>
              <a:gd name="adj2" fmla="val 23385"/>
              <a:gd name="adj3" fmla="val 37996"/>
            </a:avLst>
          </a:prstGeom>
          <a:solidFill>
            <a:srgbClr val="FFFF00"/>
          </a:solidFill>
          <a:ln>
            <a:noFill/>
          </a:ln>
        </p:spPr>
        <p:txBody>
          <a:bodyPr spcFirstLastPara="1" wrap="square" lIns="56688" tIns="28336" rIns="56688" bIns="28336" anchor="ctr" anchorCtr="0">
            <a:noAutofit/>
          </a:bodyPr>
          <a:lstStyle/>
          <a:p>
            <a:pPr algn="ctr"/>
            <a:endParaRPr sz="1116">
              <a:solidFill>
                <a:srgbClr val="FFFFFF"/>
              </a:solidFill>
              <a:latin typeface="Arial" panose="020B0604020202020204" pitchFamily="34" charset="0"/>
              <a:ea typeface="Calibri"/>
              <a:cs typeface="Arial" panose="020B0604020202020204" pitchFamily="34" charset="0"/>
              <a:sym typeface="Calibri"/>
            </a:endParaRPr>
          </a:p>
        </p:txBody>
      </p:sp>
      <p:grpSp>
        <p:nvGrpSpPr>
          <p:cNvPr id="52" name="Group 51">
            <a:extLst>
              <a:ext uri="{FF2B5EF4-FFF2-40B4-BE49-F238E27FC236}">
                <a16:creationId xmlns:a16="http://schemas.microsoft.com/office/drawing/2014/main" id="{173AEA1C-FE03-4500-9D6F-73882ABF400D}"/>
              </a:ext>
            </a:extLst>
          </p:cNvPr>
          <p:cNvGrpSpPr/>
          <p:nvPr/>
        </p:nvGrpSpPr>
        <p:grpSpPr>
          <a:xfrm>
            <a:off x="4263952" y="1729313"/>
            <a:ext cx="2656584" cy="1031829"/>
            <a:chOff x="9717013" y="4957356"/>
            <a:chExt cx="4284453" cy="1664101"/>
          </a:xfrm>
        </p:grpSpPr>
        <p:sp>
          <p:nvSpPr>
            <p:cNvPr id="53" name="Google Shape;53;p7">
              <a:extLst>
                <a:ext uri="{FF2B5EF4-FFF2-40B4-BE49-F238E27FC236}">
                  <a16:creationId xmlns:a16="http://schemas.microsoft.com/office/drawing/2014/main" id="{B31C3655-11C2-4B1B-B236-720120698D14}"/>
                </a:ext>
              </a:extLst>
            </p:cNvPr>
            <p:cNvSpPr/>
            <p:nvPr/>
          </p:nvSpPr>
          <p:spPr>
            <a:xfrm>
              <a:off x="10187377" y="5030268"/>
              <a:ext cx="1737648" cy="1591189"/>
            </a:xfrm>
            <a:prstGeom prst="diamond">
              <a:avLst/>
            </a:prstGeom>
            <a:noFill/>
            <a:ln w="114300" cap="flat" cmpd="sng">
              <a:solidFill>
                <a:srgbClr val="FFFF00"/>
              </a:solidFill>
              <a:prstDash val="solid"/>
              <a:miter lim="800000"/>
              <a:headEnd type="none" w="sm" len="sm"/>
              <a:tailEnd type="none" w="sm" len="sm"/>
            </a:ln>
            <a:effectLst>
              <a:outerShdw blurRad="50800" dist="38100" dir="10800000" algn="r" rotWithShape="0">
                <a:srgbClr val="000000">
                  <a:alpha val="40000"/>
                </a:srgbClr>
              </a:outerShdw>
            </a:effectLst>
          </p:spPr>
          <p:txBody>
            <a:bodyPr spcFirstLastPara="1" wrap="square" lIns="56688" tIns="28336" rIns="56688" bIns="28336" anchor="ctr" anchorCtr="0">
              <a:noAutofit/>
            </a:bodyPr>
            <a:lstStyle/>
            <a:p>
              <a:pPr algn="ctr"/>
              <a:endParaRPr sz="1116">
                <a:solidFill>
                  <a:schemeClr val="accent4">
                    <a:lumMod val="60000"/>
                    <a:lumOff val="40000"/>
                  </a:schemeClr>
                </a:solidFill>
                <a:latin typeface="Arial" panose="020B0604020202020204" pitchFamily="34" charset="0"/>
                <a:ea typeface="Calibri"/>
                <a:cs typeface="Arial" panose="020B0604020202020204" pitchFamily="34" charset="0"/>
                <a:sym typeface="Calibri"/>
              </a:endParaRPr>
            </a:p>
          </p:txBody>
        </p:sp>
        <p:sp>
          <p:nvSpPr>
            <p:cNvPr id="54" name="Google Shape;54;p7">
              <a:extLst>
                <a:ext uri="{FF2B5EF4-FFF2-40B4-BE49-F238E27FC236}">
                  <a16:creationId xmlns:a16="http://schemas.microsoft.com/office/drawing/2014/main" id="{9F32C1CB-72F2-4010-90EF-03762974EF78}"/>
                </a:ext>
              </a:extLst>
            </p:cNvPr>
            <p:cNvSpPr/>
            <p:nvPr/>
          </p:nvSpPr>
          <p:spPr>
            <a:xfrm>
              <a:off x="10584541" y="5393956"/>
              <a:ext cx="943311" cy="863803"/>
            </a:xfrm>
            <a:prstGeom prst="diamond">
              <a:avLst/>
            </a:prstGeom>
            <a:gradFill>
              <a:gsLst>
                <a:gs pos="0">
                  <a:srgbClr val="8C8C8C">
                    <a:alpha val="38823"/>
                  </a:srgbClr>
                </a:gs>
                <a:gs pos="50000">
                  <a:srgbClr val="CACACA">
                    <a:alpha val="55686"/>
                  </a:srgbClr>
                </a:gs>
                <a:gs pos="100000">
                  <a:srgbClr val="F2F2F2"/>
                </a:gs>
              </a:gsLst>
              <a:lin ang="0" scaled="0"/>
            </a:gradFill>
            <a:ln>
              <a:noFill/>
            </a:ln>
          </p:spPr>
          <p:txBody>
            <a:bodyPr spcFirstLastPara="1" wrap="square" lIns="56688" tIns="28336" rIns="56688" bIns="28336" anchor="ctr" anchorCtr="0">
              <a:noAutofit/>
            </a:bodyPr>
            <a:lstStyle/>
            <a:p>
              <a:pPr algn="ctr"/>
              <a:endParaRPr sz="1116">
                <a:solidFill>
                  <a:schemeClr val="accent4">
                    <a:lumMod val="60000"/>
                    <a:lumOff val="40000"/>
                  </a:schemeClr>
                </a:solidFill>
                <a:latin typeface="Arial" panose="020B0604020202020204" pitchFamily="34" charset="0"/>
                <a:ea typeface="Calibri"/>
                <a:cs typeface="Arial" panose="020B0604020202020204" pitchFamily="34" charset="0"/>
                <a:sym typeface="Calibri"/>
              </a:endParaRPr>
            </a:p>
          </p:txBody>
        </p:sp>
        <p:sp>
          <p:nvSpPr>
            <p:cNvPr id="55" name="Google Shape;55;p7">
              <a:extLst>
                <a:ext uri="{FF2B5EF4-FFF2-40B4-BE49-F238E27FC236}">
                  <a16:creationId xmlns:a16="http://schemas.microsoft.com/office/drawing/2014/main" id="{DBA7F3B4-9D2A-48DC-BD88-6D61A7127CA1}"/>
                </a:ext>
              </a:extLst>
            </p:cNvPr>
            <p:cNvSpPr/>
            <p:nvPr/>
          </p:nvSpPr>
          <p:spPr>
            <a:xfrm>
              <a:off x="10677585" y="5637319"/>
              <a:ext cx="597064" cy="536327"/>
            </a:xfrm>
            <a:prstGeom prst="diamond">
              <a:avLst/>
            </a:prstGeom>
            <a:solidFill>
              <a:srgbClr val="BFBFBF"/>
            </a:solidFill>
            <a:ln>
              <a:noFill/>
            </a:ln>
          </p:spPr>
          <p:txBody>
            <a:bodyPr spcFirstLastPara="1" wrap="square" lIns="56688" tIns="28336" rIns="56688" bIns="28336" anchor="ctr" anchorCtr="0">
              <a:noAutofit/>
            </a:bodyPr>
            <a:lstStyle/>
            <a:p>
              <a:pPr algn="ctr"/>
              <a:endParaRPr sz="1116">
                <a:solidFill>
                  <a:schemeClr val="accent4">
                    <a:lumMod val="60000"/>
                    <a:lumOff val="40000"/>
                  </a:schemeClr>
                </a:solidFill>
                <a:latin typeface="Arial" panose="020B0604020202020204" pitchFamily="34" charset="0"/>
                <a:ea typeface="Calibri"/>
                <a:cs typeface="Arial" panose="020B0604020202020204" pitchFamily="34" charset="0"/>
                <a:sym typeface="Calibri"/>
              </a:endParaRPr>
            </a:p>
          </p:txBody>
        </p:sp>
        <p:sp>
          <p:nvSpPr>
            <p:cNvPr id="56" name="Google Shape;56;p7">
              <a:extLst>
                <a:ext uri="{FF2B5EF4-FFF2-40B4-BE49-F238E27FC236}">
                  <a16:creationId xmlns:a16="http://schemas.microsoft.com/office/drawing/2014/main" id="{B1D0492A-95FA-41B3-BE67-A9EA52B14C06}"/>
                </a:ext>
              </a:extLst>
            </p:cNvPr>
            <p:cNvSpPr/>
            <p:nvPr/>
          </p:nvSpPr>
          <p:spPr>
            <a:xfrm>
              <a:off x="10765574" y="5559731"/>
              <a:ext cx="581245" cy="532254"/>
            </a:xfrm>
            <a:prstGeom prst="diamond">
              <a:avLst/>
            </a:prstGeom>
            <a:gradFill>
              <a:gsLst>
                <a:gs pos="0">
                  <a:srgbClr val="BFBFBF"/>
                </a:gs>
                <a:gs pos="50000">
                  <a:srgbClr val="F2F2F2"/>
                </a:gs>
                <a:gs pos="100000">
                  <a:schemeClr val="lt1"/>
                </a:gs>
              </a:gsLst>
              <a:path path="circle">
                <a:fillToRect l="100000" b="100000"/>
              </a:path>
              <a:tileRect t="-100000" r="-100000"/>
            </a:gradFill>
            <a:ln w="28575" cap="flat" cmpd="sng">
              <a:solidFill>
                <a:srgbClr val="7F7F7F"/>
              </a:solidFill>
              <a:prstDash val="solid"/>
              <a:miter lim="800000"/>
              <a:headEnd type="none" w="sm" len="sm"/>
              <a:tailEnd type="none" w="sm" len="sm"/>
            </a:ln>
          </p:spPr>
          <p:txBody>
            <a:bodyPr spcFirstLastPara="1" wrap="square" lIns="56688" tIns="28336" rIns="56688" bIns="28336" anchor="ctr" anchorCtr="0">
              <a:noAutofit/>
            </a:bodyPr>
            <a:lstStyle/>
            <a:p>
              <a:pPr algn="ctr"/>
              <a:endParaRPr sz="1364" b="1">
                <a:solidFill>
                  <a:schemeClr val="accent4">
                    <a:lumMod val="60000"/>
                    <a:lumOff val="40000"/>
                  </a:schemeClr>
                </a:solidFill>
                <a:latin typeface="Arial" panose="020B0604020202020204" pitchFamily="34" charset="0"/>
                <a:ea typeface="Arial Narrow"/>
                <a:cs typeface="Arial" panose="020B0604020202020204" pitchFamily="34" charset="0"/>
                <a:sym typeface="Arial Narrow"/>
              </a:endParaRPr>
            </a:p>
          </p:txBody>
        </p:sp>
        <p:sp>
          <p:nvSpPr>
            <p:cNvPr id="57" name="Google Shape;57;p7">
              <a:extLst>
                <a:ext uri="{FF2B5EF4-FFF2-40B4-BE49-F238E27FC236}">
                  <a16:creationId xmlns:a16="http://schemas.microsoft.com/office/drawing/2014/main" id="{E500FFA6-5CF9-4645-BCA0-23889C6BA80E}"/>
                </a:ext>
              </a:extLst>
            </p:cNvPr>
            <p:cNvSpPr/>
            <p:nvPr/>
          </p:nvSpPr>
          <p:spPr>
            <a:xfrm rot="13432297" flipH="1">
              <a:off x="9717013" y="6150299"/>
              <a:ext cx="1438791" cy="336283"/>
            </a:xfrm>
            <a:custGeom>
              <a:avLst/>
              <a:gdLst/>
              <a:ahLst/>
              <a:cxnLst/>
              <a:rect l="l" t="t" r="r" b="b"/>
              <a:pathLst>
                <a:path w="2219860" h="942787" extrusionOk="0">
                  <a:moveTo>
                    <a:pt x="0" y="28292"/>
                  </a:moveTo>
                  <a:lnTo>
                    <a:pt x="1866135" y="-1"/>
                  </a:lnTo>
                  <a:lnTo>
                    <a:pt x="2219860" y="930560"/>
                  </a:lnTo>
                  <a:lnTo>
                    <a:pt x="193569" y="942787"/>
                  </a:lnTo>
                  <a:lnTo>
                    <a:pt x="0" y="28292"/>
                  </a:lnTo>
                  <a:close/>
                </a:path>
              </a:pathLst>
            </a:custGeom>
            <a:gradFill>
              <a:gsLst>
                <a:gs pos="0">
                  <a:srgbClr val="8C8C8C">
                    <a:alpha val="53725"/>
                  </a:srgbClr>
                </a:gs>
                <a:gs pos="50000">
                  <a:srgbClr val="CCCCCC">
                    <a:alpha val="43921"/>
                  </a:srgbClr>
                </a:gs>
                <a:gs pos="100000">
                  <a:srgbClr val="FFFFFF">
                    <a:alpha val="0"/>
                  </a:srgbClr>
                </a:gs>
              </a:gsLst>
              <a:lin ang="16200000" scaled="0"/>
            </a:gradFill>
            <a:ln>
              <a:noFill/>
            </a:ln>
          </p:spPr>
          <p:txBody>
            <a:bodyPr spcFirstLastPara="1" wrap="square" lIns="56688" tIns="28336" rIns="56688" bIns="28336" anchor="ctr" anchorCtr="0">
              <a:noAutofit/>
            </a:bodyPr>
            <a:lstStyle/>
            <a:p>
              <a:pPr algn="ctr"/>
              <a:endParaRPr sz="1116">
                <a:solidFill>
                  <a:schemeClr val="accent4">
                    <a:lumMod val="60000"/>
                    <a:lumOff val="40000"/>
                  </a:schemeClr>
                </a:solidFill>
                <a:latin typeface="Arial" panose="020B0604020202020204" pitchFamily="34" charset="0"/>
                <a:ea typeface="Calibri"/>
                <a:cs typeface="Arial" panose="020B0604020202020204" pitchFamily="34" charset="0"/>
                <a:sym typeface="Calibri"/>
              </a:endParaRPr>
            </a:p>
          </p:txBody>
        </p:sp>
        <p:sp>
          <p:nvSpPr>
            <p:cNvPr id="58" name="Google Shape;58;p7">
              <a:extLst>
                <a:ext uri="{FF2B5EF4-FFF2-40B4-BE49-F238E27FC236}">
                  <a16:creationId xmlns:a16="http://schemas.microsoft.com/office/drawing/2014/main" id="{3374C8F4-B99B-4CF6-890D-6B4D3A183731}"/>
                </a:ext>
              </a:extLst>
            </p:cNvPr>
            <p:cNvSpPr txBox="1"/>
            <p:nvPr/>
          </p:nvSpPr>
          <p:spPr>
            <a:xfrm>
              <a:off x="11269412" y="4957356"/>
              <a:ext cx="2732054" cy="316265"/>
            </a:xfrm>
            <a:prstGeom prst="rect">
              <a:avLst/>
            </a:prstGeom>
            <a:noFill/>
            <a:ln>
              <a:noFill/>
            </a:ln>
          </p:spPr>
          <p:txBody>
            <a:bodyPr spcFirstLastPara="1" wrap="square" lIns="56688" tIns="28336" rIns="56688" bIns="28336" anchor="t" anchorCtr="0">
              <a:noAutofit/>
            </a:bodyPr>
            <a:lstStyle/>
            <a:p>
              <a:pPr algn="ctr"/>
              <a:r>
                <a:rPr lang="en-US" sz="1116" b="1" dirty="0">
                  <a:solidFill>
                    <a:schemeClr val="accent4">
                      <a:lumMod val="60000"/>
                      <a:lumOff val="40000"/>
                    </a:schemeClr>
                  </a:solidFill>
                  <a:latin typeface="Arial" panose="020B0604020202020204" pitchFamily="34" charset="0"/>
                  <a:ea typeface="Avenir"/>
                  <a:cs typeface="Arial" panose="020B0604020202020204" pitchFamily="34" charset="0"/>
                  <a:sym typeface="Avenir"/>
                </a:rPr>
                <a:t>CAPAIAN KINERJA TRIWULAN-AN</a:t>
              </a:r>
              <a:endParaRPr sz="1116" dirty="0">
                <a:solidFill>
                  <a:schemeClr val="accent4">
                    <a:lumMod val="60000"/>
                    <a:lumOff val="40000"/>
                  </a:schemeClr>
                </a:solidFill>
                <a:latin typeface="Arial" panose="020B0604020202020204" pitchFamily="34" charset="0"/>
                <a:cs typeface="Arial" panose="020B0604020202020204" pitchFamily="34" charset="0"/>
              </a:endParaRPr>
            </a:p>
          </p:txBody>
        </p:sp>
        <p:sp>
          <p:nvSpPr>
            <p:cNvPr id="59" name="Google Shape;60;p7">
              <a:extLst>
                <a:ext uri="{FF2B5EF4-FFF2-40B4-BE49-F238E27FC236}">
                  <a16:creationId xmlns:a16="http://schemas.microsoft.com/office/drawing/2014/main" id="{514EFCEE-DF69-4C10-8DD5-EC2099918326}"/>
                </a:ext>
              </a:extLst>
            </p:cNvPr>
            <p:cNvSpPr txBox="1"/>
            <p:nvPr/>
          </p:nvSpPr>
          <p:spPr>
            <a:xfrm>
              <a:off x="10838125" y="5634007"/>
              <a:ext cx="457880" cy="363674"/>
            </a:xfrm>
            <a:prstGeom prst="rect">
              <a:avLst/>
            </a:prstGeom>
            <a:noFill/>
            <a:ln>
              <a:noFill/>
            </a:ln>
          </p:spPr>
          <p:txBody>
            <a:bodyPr spcFirstLastPara="1" wrap="square" lIns="56688" tIns="28336" rIns="56688" bIns="28336" anchor="t" anchorCtr="0">
              <a:noAutofit/>
            </a:bodyPr>
            <a:lstStyle/>
            <a:p>
              <a:pPr algn="ctr"/>
              <a:r>
                <a:rPr lang="en-US" sz="1116" b="1" dirty="0">
                  <a:solidFill>
                    <a:schemeClr val="accent4">
                      <a:lumMod val="60000"/>
                      <a:lumOff val="40000"/>
                    </a:schemeClr>
                  </a:solidFill>
                  <a:latin typeface="Arial" panose="020B0604020202020204" pitchFamily="34" charset="0"/>
                  <a:ea typeface="Calibri"/>
                  <a:cs typeface="Arial" panose="020B0604020202020204" pitchFamily="34" charset="0"/>
                  <a:sym typeface="Calibri"/>
                </a:rPr>
                <a:t>02</a:t>
              </a:r>
              <a:endParaRPr sz="868" b="1" dirty="0">
                <a:solidFill>
                  <a:schemeClr val="accent4">
                    <a:lumMod val="60000"/>
                    <a:lumOff val="40000"/>
                  </a:schemeClr>
                </a:solidFill>
                <a:latin typeface="Arial" panose="020B0604020202020204" pitchFamily="34" charset="0"/>
                <a:cs typeface="Arial" panose="020B0604020202020204" pitchFamily="34" charset="0"/>
              </a:endParaRPr>
            </a:p>
          </p:txBody>
        </p:sp>
      </p:grpSp>
      <p:grpSp>
        <p:nvGrpSpPr>
          <p:cNvPr id="60" name="Group 59">
            <a:extLst>
              <a:ext uri="{FF2B5EF4-FFF2-40B4-BE49-F238E27FC236}">
                <a16:creationId xmlns:a16="http://schemas.microsoft.com/office/drawing/2014/main" id="{5CAA74A7-702C-49B1-8E67-D68AE792B10C}"/>
              </a:ext>
            </a:extLst>
          </p:cNvPr>
          <p:cNvGrpSpPr/>
          <p:nvPr/>
        </p:nvGrpSpPr>
        <p:grpSpPr>
          <a:xfrm>
            <a:off x="5010793" y="2548420"/>
            <a:ext cx="2164589" cy="1258192"/>
            <a:chOff x="3014714" y="1513820"/>
            <a:chExt cx="4058090" cy="2575924"/>
          </a:xfrm>
        </p:grpSpPr>
        <p:sp>
          <p:nvSpPr>
            <p:cNvPr id="61" name="Google Shape;43;p7">
              <a:extLst>
                <a:ext uri="{FF2B5EF4-FFF2-40B4-BE49-F238E27FC236}">
                  <a16:creationId xmlns:a16="http://schemas.microsoft.com/office/drawing/2014/main" id="{A9E01BD6-2D64-4D99-8D92-4EC120681C05}"/>
                </a:ext>
              </a:extLst>
            </p:cNvPr>
            <p:cNvSpPr/>
            <p:nvPr/>
          </p:nvSpPr>
          <p:spPr>
            <a:xfrm rot="-2688689">
              <a:off x="3014714" y="1944126"/>
              <a:ext cx="1949337" cy="197056"/>
            </a:xfrm>
            <a:custGeom>
              <a:avLst/>
              <a:gdLst/>
              <a:ahLst/>
              <a:cxnLst/>
              <a:rect l="l" t="t" r="r" b="b"/>
              <a:pathLst>
                <a:path w="2568191" h="445295" extrusionOk="0">
                  <a:moveTo>
                    <a:pt x="0" y="67335"/>
                  </a:moveTo>
                  <a:lnTo>
                    <a:pt x="1816932" y="1"/>
                  </a:lnTo>
                  <a:lnTo>
                    <a:pt x="2568191" y="445295"/>
                  </a:lnTo>
                  <a:lnTo>
                    <a:pt x="566402" y="423965"/>
                  </a:lnTo>
                  <a:lnTo>
                    <a:pt x="0" y="67335"/>
                  </a:lnTo>
                  <a:close/>
                </a:path>
              </a:pathLst>
            </a:custGeom>
            <a:gradFill>
              <a:gsLst>
                <a:gs pos="0">
                  <a:srgbClr val="8C8C8C">
                    <a:alpha val="53725"/>
                  </a:srgbClr>
                </a:gs>
                <a:gs pos="50000">
                  <a:srgbClr val="CCCCCC">
                    <a:alpha val="43921"/>
                  </a:srgbClr>
                </a:gs>
                <a:gs pos="100000">
                  <a:srgbClr val="FFFFFF">
                    <a:alpha val="0"/>
                  </a:srgbClr>
                </a:gs>
              </a:gsLst>
              <a:lin ang="16200000" scaled="0"/>
            </a:gradFill>
            <a:ln>
              <a:noFill/>
            </a:ln>
          </p:spPr>
          <p:txBody>
            <a:bodyPr spcFirstLastPara="1" wrap="square" lIns="56688" tIns="28336" rIns="56688" bIns="28336" anchor="ctr" anchorCtr="0">
              <a:noAutofit/>
            </a:bodyPr>
            <a:lstStyle/>
            <a:p>
              <a:pPr algn="ctr"/>
              <a:endParaRPr sz="1116">
                <a:solidFill>
                  <a:srgbClr val="FFFFFF"/>
                </a:solidFill>
                <a:latin typeface="Arial" panose="020B0604020202020204" pitchFamily="34" charset="0"/>
                <a:ea typeface="Calibri"/>
                <a:cs typeface="Arial" panose="020B0604020202020204" pitchFamily="34" charset="0"/>
                <a:sym typeface="Calibri"/>
              </a:endParaRPr>
            </a:p>
          </p:txBody>
        </p:sp>
        <p:sp>
          <p:nvSpPr>
            <p:cNvPr id="62" name="Google Shape;44;p7">
              <a:extLst>
                <a:ext uri="{FF2B5EF4-FFF2-40B4-BE49-F238E27FC236}">
                  <a16:creationId xmlns:a16="http://schemas.microsoft.com/office/drawing/2014/main" id="{B587E1E3-1F6B-45FC-B643-8D7A4944A919}"/>
                </a:ext>
              </a:extLst>
            </p:cNvPr>
            <p:cNvSpPr/>
            <p:nvPr/>
          </p:nvSpPr>
          <p:spPr>
            <a:xfrm>
              <a:off x="4184903" y="1948150"/>
              <a:ext cx="1096552" cy="1096552"/>
            </a:xfrm>
            <a:prstGeom prst="diamond">
              <a:avLst/>
            </a:prstGeom>
            <a:gradFill>
              <a:gsLst>
                <a:gs pos="0">
                  <a:srgbClr val="8C8C8C">
                    <a:alpha val="38823"/>
                  </a:srgbClr>
                </a:gs>
                <a:gs pos="50000">
                  <a:srgbClr val="CACACA">
                    <a:alpha val="55686"/>
                  </a:srgbClr>
                </a:gs>
                <a:gs pos="100000">
                  <a:srgbClr val="F2F2F2"/>
                </a:gs>
              </a:gsLst>
              <a:lin ang="0" scaled="0"/>
            </a:gradFill>
            <a:ln>
              <a:noFill/>
            </a:ln>
          </p:spPr>
          <p:txBody>
            <a:bodyPr spcFirstLastPara="1" wrap="square" lIns="56688" tIns="28336" rIns="56688" bIns="28336" anchor="ctr" anchorCtr="0">
              <a:noAutofit/>
            </a:bodyPr>
            <a:lstStyle/>
            <a:p>
              <a:pPr algn="ctr"/>
              <a:endParaRPr sz="1116">
                <a:solidFill>
                  <a:srgbClr val="FFFFFF"/>
                </a:solidFill>
                <a:latin typeface="Arial" panose="020B0604020202020204" pitchFamily="34" charset="0"/>
                <a:ea typeface="Calibri"/>
                <a:cs typeface="Arial" panose="020B0604020202020204" pitchFamily="34" charset="0"/>
                <a:sym typeface="Calibri"/>
              </a:endParaRPr>
            </a:p>
          </p:txBody>
        </p:sp>
        <p:sp>
          <p:nvSpPr>
            <p:cNvPr id="63" name="Google Shape;45;p7">
              <a:extLst>
                <a:ext uri="{FF2B5EF4-FFF2-40B4-BE49-F238E27FC236}">
                  <a16:creationId xmlns:a16="http://schemas.microsoft.com/office/drawing/2014/main" id="{0F797C6C-FDDB-4640-A359-D7342446DDD9}"/>
                </a:ext>
              </a:extLst>
            </p:cNvPr>
            <p:cNvSpPr/>
            <p:nvPr/>
          </p:nvSpPr>
          <p:spPr>
            <a:xfrm>
              <a:off x="4293063" y="2257086"/>
              <a:ext cx="694057" cy="680838"/>
            </a:xfrm>
            <a:prstGeom prst="diamond">
              <a:avLst/>
            </a:prstGeom>
            <a:solidFill>
              <a:srgbClr val="BFBFBF"/>
            </a:solidFill>
            <a:ln>
              <a:noFill/>
            </a:ln>
          </p:spPr>
          <p:txBody>
            <a:bodyPr spcFirstLastPara="1" wrap="square" lIns="56688" tIns="28336" rIns="56688" bIns="28336" anchor="ctr" anchorCtr="0">
              <a:noAutofit/>
            </a:bodyPr>
            <a:lstStyle/>
            <a:p>
              <a:pPr algn="ctr"/>
              <a:endParaRPr sz="1116">
                <a:solidFill>
                  <a:srgbClr val="FFFFFF"/>
                </a:solidFill>
                <a:latin typeface="Arial" panose="020B0604020202020204" pitchFamily="34" charset="0"/>
                <a:ea typeface="Calibri"/>
                <a:cs typeface="Arial" panose="020B0604020202020204" pitchFamily="34" charset="0"/>
                <a:sym typeface="Calibri"/>
              </a:endParaRPr>
            </a:p>
          </p:txBody>
        </p:sp>
        <p:sp>
          <p:nvSpPr>
            <p:cNvPr id="64" name="Google Shape;46;p7">
              <a:extLst>
                <a:ext uri="{FF2B5EF4-FFF2-40B4-BE49-F238E27FC236}">
                  <a16:creationId xmlns:a16="http://schemas.microsoft.com/office/drawing/2014/main" id="{2D448B88-1112-4F61-9C1B-AEAC3AF53F28}"/>
                </a:ext>
              </a:extLst>
            </p:cNvPr>
            <p:cNvSpPr/>
            <p:nvPr/>
          </p:nvSpPr>
          <p:spPr>
            <a:xfrm>
              <a:off x="4395345" y="2158592"/>
              <a:ext cx="675668" cy="675668"/>
            </a:xfrm>
            <a:prstGeom prst="diamond">
              <a:avLst/>
            </a:prstGeom>
            <a:gradFill>
              <a:gsLst>
                <a:gs pos="0">
                  <a:srgbClr val="BFBFBF"/>
                </a:gs>
                <a:gs pos="50000">
                  <a:srgbClr val="F2F2F2"/>
                </a:gs>
                <a:gs pos="100000">
                  <a:schemeClr val="lt1"/>
                </a:gs>
              </a:gsLst>
              <a:path path="circle">
                <a:fillToRect l="100000" b="100000"/>
              </a:path>
              <a:tileRect t="-100000" r="-100000"/>
            </a:gradFill>
            <a:ln w="28575" cap="flat" cmpd="sng">
              <a:solidFill>
                <a:srgbClr val="7F7F7F"/>
              </a:solidFill>
              <a:prstDash val="solid"/>
              <a:miter lim="800000"/>
              <a:headEnd type="none" w="sm" len="sm"/>
              <a:tailEnd type="none" w="sm" len="sm"/>
            </a:ln>
          </p:spPr>
          <p:txBody>
            <a:bodyPr spcFirstLastPara="1" wrap="square" lIns="56688" tIns="28336" rIns="56688" bIns="28336" anchor="ctr" anchorCtr="0">
              <a:noAutofit/>
            </a:bodyPr>
            <a:lstStyle/>
            <a:p>
              <a:pPr algn="ctr"/>
              <a:endParaRPr sz="1364" b="1">
                <a:solidFill>
                  <a:srgbClr val="7F7F7F"/>
                </a:solidFill>
                <a:latin typeface="Arial" panose="020B0604020202020204" pitchFamily="34" charset="0"/>
                <a:ea typeface="Arial Narrow"/>
                <a:cs typeface="Arial" panose="020B0604020202020204" pitchFamily="34" charset="0"/>
                <a:sym typeface="Arial Narrow"/>
              </a:endParaRPr>
            </a:p>
          </p:txBody>
        </p:sp>
        <p:sp>
          <p:nvSpPr>
            <p:cNvPr id="65" name="Google Shape;47;p7">
              <a:extLst>
                <a:ext uri="{FF2B5EF4-FFF2-40B4-BE49-F238E27FC236}">
                  <a16:creationId xmlns:a16="http://schemas.microsoft.com/office/drawing/2014/main" id="{FA22C253-870E-48ED-A580-98B9C3105943}"/>
                </a:ext>
              </a:extLst>
            </p:cNvPr>
            <p:cNvSpPr/>
            <p:nvPr/>
          </p:nvSpPr>
          <p:spPr>
            <a:xfrm rot="13475130" flipH="1">
              <a:off x="3176446" y="2908285"/>
              <a:ext cx="1672522" cy="426893"/>
            </a:xfrm>
            <a:custGeom>
              <a:avLst/>
              <a:gdLst/>
              <a:ahLst/>
              <a:cxnLst/>
              <a:rect l="l" t="t" r="r" b="b"/>
              <a:pathLst>
                <a:path w="2219860" h="942787" extrusionOk="0">
                  <a:moveTo>
                    <a:pt x="0" y="28292"/>
                  </a:moveTo>
                  <a:lnTo>
                    <a:pt x="1866135" y="-1"/>
                  </a:lnTo>
                  <a:lnTo>
                    <a:pt x="2219860" y="930560"/>
                  </a:lnTo>
                  <a:lnTo>
                    <a:pt x="193569" y="942787"/>
                  </a:lnTo>
                  <a:lnTo>
                    <a:pt x="0" y="28292"/>
                  </a:lnTo>
                  <a:close/>
                </a:path>
              </a:pathLst>
            </a:custGeom>
            <a:gradFill>
              <a:gsLst>
                <a:gs pos="0">
                  <a:srgbClr val="8C8C8C">
                    <a:alpha val="53725"/>
                  </a:srgbClr>
                </a:gs>
                <a:gs pos="50000">
                  <a:srgbClr val="CCCCCC">
                    <a:alpha val="43921"/>
                  </a:srgbClr>
                </a:gs>
                <a:gs pos="100000">
                  <a:srgbClr val="FFFFFF">
                    <a:alpha val="0"/>
                  </a:srgbClr>
                </a:gs>
              </a:gsLst>
              <a:lin ang="16200000" scaled="0"/>
            </a:gradFill>
            <a:ln>
              <a:noFill/>
            </a:ln>
          </p:spPr>
          <p:txBody>
            <a:bodyPr spcFirstLastPara="1" wrap="square" lIns="56688" tIns="28336" rIns="56688" bIns="28336" anchor="ctr" anchorCtr="0">
              <a:noAutofit/>
            </a:bodyPr>
            <a:lstStyle/>
            <a:p>
              <a:pPr algn="ctr"/>
              <a:endParaRPr sz="1116">
                <a:solidFill>
                  <a:srgbClr val="FFFFFF"/>
                </a:solidFill>
                <a:latin typeface="Arial" panose="020B0604020202020204" pitchFamily="34" charset="0"/>
                <a:ea typeface="Calibri"/>
                <a:cs typeface="Arial" panose="020B0604020202020204" pitchFamily="34" charset="0"/>
                <a:sym typeface="Calibri"/>
              </a:endParaRPr>
            </a:p>
          </p:txBody>
        </p:sp>
        <p:sp>
          <p:nvSpPr>
            <p:cNvPr id="66" name="Google Shape;48;p7">
              <a:extLst>
                <a:ext uri="{FF2B5EF4-FFF2-40B4-BE49-F238E27FC236}">
                  <a16:creationId xmlns:a16="http://schemas.microsoft.com/office/drawing/2014/main" id="{6C0E4D17-22D8-42A5-85A9-E98064B93F74}"/>
                </a:ext>
              </a:extLst>
            </p:cNvPr>
            <p:cNvSpPr/>
            <p:nvPr/>
          </p:nvSpPr>
          <p:spPr>
            <a:xfrm rot="5400000">
              <a:off x="4675935" y="3611527"/>
              <a:ext cx="457763" cy="498672"/>
            </a:xfrm>
            <a:prstGeom prst="bentUpArrow">
              <a:avLst>
                <a:gd name="adj1" fmla="val 23385"/>
                <a:gd name="adj2" fmla="val 23385"/>
                <a:gd name="adj3" fmla="val 37996"/>
              </a:avLst>
            </a:prstGeom>
            <a:solidFill>
              <a:srgbClr val="95C949"/>
            </a:solidFill>
            <a:ln>
              <a:noFill/>
            </a:ln>
          </p:spPr>
          <p:txBody>
            <a:bodyPr spcFirstLastPara="1" wrap="square" lIns="56688" tIns="28336" rIns="56688" bIns="28336" anchor="ctr" anchorCtr="0">
              <a:noAutofit/>
            </a:bodyPr>
            <a:lstStyle/>
            <a:p>
              <a:pPr algn="ctr"/>
              <a:endParaRPr sz="1116">
                <a:solidFill>
                  <a:srgbClr val="FFFFFF"/>
                </a:solidFill>
                <a:latin typeface="Arial" panose="020B0604020202020204" pitchFamily="34" charset="0"/>
                <a:ea typeface="Calibri"/>
                <a:cs typeface="Arial" panose="020B0604020202020204" pitchFamily="34" charset="0"/>
                <a:sym typeface="Calibri"/>
              </a:endParaRPr>
            </a:p>
          </p:txBody>
        </p:sp>
        <p:sp>
          <p:nvSpPr>
            <p:cNvPr id="67" name="Google Shape;49;p7">
              <a:extLst>
                <a:ext uri="{FF2B5EF4-FFF2-40B4-BE49-F238E27FC236}">
                  <a16:creationId xmlns:a16="http://schemas.microsoft.com/office/drawing/2014/main" id="{3BC21DF7-62B1-41FE-A45A-0547E7E93D95}"/>
                </a:ext>
              </a:extLst>
            </p:cNvPr>
            <p:cNvSpPr txBox="1"/>
            <p:nvPr/>
          </p:nvSpPr>
          <p:spPr>
            <a:xfrm>
              <a:off x="5154152" y="1680794"/>
              <a:ext cx="1918652" cy="369331"/>
            </a:xfrm>
            <a:prstGeom prst="rect">
              <a:avLst/>
            </a:prstGeom>
            <a:noFill/>
            <a:ln>
              <a:noFill/>
            </a:ln>
          </p:spPr>
          <p:txBody>
            <a:bodyPr spcFirstLastPara="1" wrap="square" lIns="56688" tIns="28336" rIns="56688" bIns="28336" anchor="t" anchorCtr="0">
              <a:noAutofit/>
            </a:bodyPr>
            <a:lstStyle/>
            <a:p>
              <a:pPr algn="ctr"/>
              <a:r>
                <a:rPr lang="en-US" sz="1116" b="1" dirty="0">
                  <a:solidFill>
                    <a:srgbClr val="B0DC80"/>
                  </a:solidFill>
                  <a:latin typeface="Arial" panose="020B0604020202020204" pitchFamily="34" charset="0"/>
                  <a:ea typeface="Avenir"/>
                  <a:cs typeface="Arial" panose="020B0604020202020204" pitchFamily="34" charset="0"/>
                  <a:sym typeface="Avenir"/>
                </a:rPr>
                <a:t>PENUTUP</a:t>
              </a:r>
              <a:endParaRPr sz="1116" dirty="0">
                <a:solidFill>
                  <a:srgbClr val="B0DC80"/>
                </a:solidFill>
                <a:latin typeface="Arial" panose="020B0604020202020204" pitchFamily="34" charset="0"/>
                <a:cs typeface="Arial" panose="020B0604020202020204" pitchFamily="34" charset="0"/>
              </a:endParaRPr>
            </a:p>
          </p:txBody>
        </p:sp>
        <p:sp>
          <p:nvSpPr>
            <p:cNvPr id="68" name="Google Shape;51;p7">
              <a:extLst>
                <a:ext uri="{FF2B5EF4-FFF2-40B4-BE49-F238E27FC236}">
                  <a16:creationId xmlns:a16="http://schemas.microsoft.com/office/drawing/2014/main" id="{EF9E654B-03CA-45E4-A46D-EEAA781F108E}"/>
                </a:ext>
              </a:extLst>
            </p:cNvPr>
            <p:cNvSpPr txBox="1"/>
            <p:nvPr/>
          </p:nvSpPr>
          <p:spPr>
            <a:xfrm>
              <a:off x="4479682" y="2252881"/>
              <a:ext cx="532263" cy="461665"/>
            </a:xfrm>
            <a:prstGeom prst="rect">
              <a:avLst/>
            </a:prstGeom>
            <a:noFill/>
            <a:ln>
              <a:noFill/>
            </a:ln>
          </p:spPr>
          <p:txBody>
            <a:bodyPr spcFirstLastPara="1" wrap="square" lIns="56688" tIns="28336" rIns="56688" bIns="28336" anchor="t" anchorCtr="0">
              <a:noAutofit/>
            </a:bodyPr>
            <a:lstStyle/>
            <a:p>
              <a:pPr algn="ctr"/>
              <a:r>
                <a:rPr lang="en-US" sz="1116" b="1" dirty="0">
                  <a:solidFill>
                    <a:srgbClr val="7F7F7F"/>
                  </a:solidFill>
                  <a:latin typeface="Arial" panose="020B0604020202020204" pitchFamily="34" charset="0"/>
                  <a:ea typeface="Calibri"/>
                  <a:cs typeface="Arial" panose="020B0604020202020204" pitchFamily="34" charset="0"/>
                  <a:sym typeface="Calibri"/>
                </a:rPr>
                <a:t>03</a:t>
              </a:r>
              <a:endParaRPr sz="868" b="1" dirty="0">
                <a:latin typeface="Arial" panose="020B0604020202020204" pitchFamily="34" charset="0"/>
                <a:cs typeface="Arial" panose="020B0604020202020204" pitchFamily="34" charset="0"/>
              </a:endParaRPr>
            </a:p>
          </p:txBody>
        </p:sp>
        <p:sp>
          <p:nvSpPr>
            <p:cNvPr id="69" name="Google Shape;61;p7">
              <a:extLst>
                <a:ext uri="{FF2B5EF4-FFF2-40B4-BE49-F238E27FC236}">
                  <a16:creationId xmlns:a16="http://schemas.microsoft.com/office/drawing/2014/main" id="{F52642D4-652D-46D3-9944-69B5E0E4CA6F}"/>
                </a:ext>
              </a:extLst>
            </p:cNvPr>
            <p:cNvSpPr/>
            <p:nvPr/>
          </p:nvSpPr>
          <p:spPr>
            <a:xfrm>
              <a:off x="3735606" y="1513820"/>
              <a:ext cx="2019929" cy="2019929"/>
            </a:xfrm>
            <a:prstGeom prst="diamond">
              <a:avLst/>
            </a:prstGeom>
            <a:noFill/>
            <a:ln w="114300" cap="flat" cmpd="sng">
              <a:solidFill>
                <a:srgbClr val="95C949"/>
              </a:solidFill>
              <a:prstDash val="solid"/>
              <a:miter lim="800000"/>
              <a:headEnd type="none" w="sm" len="sm"/>
              <a:tailEnd type="none" w="sm" len="sm"/>
            </a:ln>
            <a:effectLst>
              <a:outerShdw blurRad="50800" dist="38100" dir="10800000" algn="r" rotWithShape="0">
                <a:srgbClr val="000000">
                  <a:alpha val="40000"/>
                </a:srgbClr>
              </a:outerShdw>
            </a:effectLst>
          </p:spPr>
          <p:txBody>
            <a:bodyPr spcFirstLastPara="1" wrap="square" lIns="56688" tIns="28336" rIns="56688" bIns="28336" anchor="ctr" anchorCtr="0">
              <a:noAutofit/>
            </a:bodyPr>
            <a:lstStyle/>
            <a:p>
              <a:pPr algn="ctr"/>
              <a:endParaRPr sz="1116">
                <a:solidFill>
                  <a:srgbClr val="FFFFFF"/>
                </a:solidFill>
                <a:latin typeface="Arial" panose="020B0604020202020204" pitchFamily="34" charset="0"/>
                <a:ea typeface="Calibri"/>
                <a:cs typeface="Arial" panose="020B0604020202020204" pitchFamily="34" charset="0"/>
                <a:sym typeface="Calibri"/>
              </a:endParaRPr>
            </a:p>
          </p:txBody>
        </p:sp>
      </p:grpSp>
      <p:grpSp>
        <p:nvGrpSpPr>
          <p:cNvPr id="70" name="Group 69">
            <a:extLst>
              <a:ext uri="{FF2B5EF4-FFF2-40B4-BE49-F238E27FC236}">
                <a16:creationId xmlns:a16="http://schemas.microsoft.com/office/drawing/2014/main" id="{8A3492A9-BB0A-4559-A163-F8E06E5ED49E}"/>
              </a:ext>
            </a:extLst>
          </p:cNvPr>
          <p:cNvGrpSpPr/>
          <p:nvPr/>
        </p:nvGrpSpPr>
        <p:grpSpPr>
          <a:xfrm>
            <a:off x="5316760" y="3261468"/>
            <a:ext cx="2035818" cy="1040734"/>
            <a:chOff x="8669030" y="5003545"/>
            <a:chExt cx="3283301" cy="1678463"/>
          </a:xfrm>
        </p:grpSpPr>
        <p:grpSp>
          <p:nvGrpSpPr>
            <p:cNvPr id="71" name="Group 70">
              <a:extLst>
                <a:ext uri="{FF2B5EF4-FFF2-40B4-BE49-F238E27FC236}">
                  <a16:creationId xmlns:a16="http://schemas.microsoft.com/office/drawing/2014/main" id="{71C200AB-9733-4258-8D89-4892C84DB75A}"/>
                </a:ext>
              </a:extLst>
            </p:cNvPr>
            <p:cNvGrpSpPr/>
            <p:nvPr/>
          </p:nvGrpSpPr>
          <p:grpSpPr>
            <a:xfrm>
              <a:off x="8669030" y="5003545"/>
              <a:ext cx="3283301" cy="1678463"/>
              <a:chOff x="5856449" y="2634429"/>
              <a:chExt cx="3283301" cy="1678463"/>
            </a:xfrm>
          </p:grpSpPr>
          <p:sp>
            <p:nvSpPr>
              <p:cNvPr id="73" name="Google Shape;33;p7">
                <a:extLst>
                  <a:ext uri="{FF2B5EF4-FFF2-40B4-BE49-F238E27FC236}">
                    <a16:creationId xmlns:a16="http://schemas.microsoft.com/office/drawing/2014/main" id="{2A714CD1-87BB-4F01-BDD2-F1AACA2F6455}"/>
                  </a:ext>
                </a:extLst>
              </p:cNvPr>
              <p:cNvSpPr/>
              <p:nvPr/>
            </p:nvSpPr>
            <p:spPr>
              <a:xfrm rot="18911311">
                <a:off x="6792607" y="2994947"/>
                <a:ext cx="1676922" cy="155230"/>
              </a:xfrm>
              <a:custGeom>
                <a:avLst/>
                <a:gdLst/>
                <a:ahLst/>
                <a:cxnLst/>
                <a:rect l="l" t="t" r="r" b="b"/>
                <a:pathLst>
                  <a:path w="2568191" h="445295" extrusionOk="0">
                    <a:moveTo>
                      <a:pt x="0" y="67335"/>
                    </a:moveTo>
                    <a:lnTo>
                      <a:pt x="1816932" y="1"/>
                    </a:lnTo>
                    <a:lnTo>
                      <a:pt x="2568191" y="445295"/>
                    </a:lnTo>
                    <a:lnTo>
                      <a:pt x="566402" y="423965"/>
                    </a:lnTo>
                    <a:lnTo>
                      <a:pt x="0" y="67335"/>
                    </a:lnTo>
                    <a:close/>
                  </a:path>
                </a:pathLst>
              </a:custGeom>
              <a:gradFill>
                <a:gsLst>
                  <a:gs pos="0">
                    <a:srgbClr val="8C8C8C">
                      <a:alpha val="53725"/>
                    </a:srgbClr>
                  </a:gs>
                  <a:gs pos="50000">
                    <a:srgbClr val="CCCCCC">
                      <a:alpha val="43921"/>
                    </a:srgbClr>
                  </a:gs>
                  <a:gs pos="100000">
                    <a:srgbClr val="FFFFFF">
                      <a:alpha val="0"/>
                    </a:srgbClr>
                  </a:gs>
                </a:gsLst>
                <a:lin ang="16200000" scaled="0"/>
              </a:gradFill>
              <a:ln>
                <a:noFill/>
              </a:ln>
            </p:spPr>
            <p:txBody>
              <a:bodyPr spcFirstLastPara="1" wrap="square" lIns="56688" tIns="28336" rIns="56688" bIns="28336" anchor="ctr" anchorCtr="0">
                <a:noAutofit/>
              </a:bodyPr>
              <a:lstStyle/>
              <a:p>
                <a:pPr algn="ctr"/>
                <a:endParaRPr sz="1116">
                  <a:solidFill>
                    <a:srgbClr val="FFFFFF"/>
                  </a:solidFill>
                  <a:latin typeface="Arial" panose="020B0604020202020204" pitchFamily="34" charset="0"/>
                  <a:ea typeface="Calibri"/>
                  <a:cs typeface="Arial" panose="020B0604020202020204" pitchFamily="34" charset="0"/>
                  <a:sym typeface="Calibri"/>
                </a:endParaRPr>
              </a:p>
            </p:txBody>
          </p:sp>
          <p:sp>
            <p:nvSpPr>
              <p:cNvPr id="74" name="Google Shape;34;p7">
                <a:extLst>
                  <a:ext uri="{FF2B5EF4-FFF2-40B4-BE49-F238E27FC236}">
                    <a16:creationId xmlns:a16="http://schemas.microsoft.com/office/drawing/2014/main" id="{8E8C4366-E39F-405D-8D71-7F05FB614584}"/>
                  </a:ext>
                </a:extLst>
              </p:cNvPr>
              <p:cNvSpPr/>
              <p:nvPr/>
            </p:nvSpPr>
            <p:spPr>
              <a:xfrm>
                <a:off x="7402101" y="2634429"/>
                <a:ext cx="1737649" cy="1591189"/>
              </a:xfrm>
              <a:prstGeom prst="diamond">
                <a:avLst/>
              </a:prstGeom>
              <a:noFill/>
              <a:ln w="114300" cap="flat" cmpd="sng">
                <a:solidFill>
                  <a:srgbClr val="FB9F18"/>
                </a:solidFill>
                <a:prstDash val="solid"/>
                <a:miter lim="800000"/>
                <a:headEnd type="none" w="sm" len="sm"/>
                <a:tailEnd type="none" w="sm" len="sm"/>
              </a:ln>
              <a:effectLst>
                <a:outerShdw blurRad="50800" dist="38100" dir="10800000" algn="r" rotWithShape="0">
                  <a:srgbClr val="000000">
                    <a:alpha val="40000"/>
                  </a:srgbClr>
                </a:outerShdw>
              </a:effectLst>
            </p:spPr>
            <p:txBody>
              <a:bodyPr spcFirstLastPara="1" wrap="square" lIns="56688" tIns="28336" rIns="56688" bIns="28336" anchor="ctr" anchorCtr="0">
                <a:noAutofit/>
              </a:bodyPr>
              <a:lstStyle/>
              <a:p>
                <a:pPr algn="ctr"/>
                <a:endParaRPr sz="1116">
                  <a:solidFill>
                    <a:srgbClr val="FFFFFF"/>
                  </a:solidFill>
                  <a:latin typeface="Arial" panose="020B0604020202020204" pitchFamily="34" charset="0"/>
                  <a:ea typeface="Calibri"/>
                  <a:cs typeface="Arial" panose="020B0604020202020204" pitchFamily="34" charset="0"/>
                  <a:sym typeface="Calibri"/>
                </a:endParaRPr>
              </a:p>
            </p:txBody>
          </p:sp>
          <p:sp>
            <p:nvSpPr>
              <p:cNvPr id="75" name="Google Shape;35;p7">
                <a:extLst>
                  <a:ext uri="{FF2B5EF4-FFF2-40B4-BE49-F238E27FC236}">
                    <a16:creationId xmlns:a16="http://schemas.microsoft.com/office/drawing/2014/main" id="{BFD8E235-EF23-4D52-83B8-76C69BB8CDC7}"/>
                  </a:ext>
                </a:extLst>
              </p:cNvPr>
              <p:cNvSpPr/>
              <p:nvPr/>
            </p:nvSpPr>
            <p:spPr>
              <a:xfrm>
                <a:off x="7799265" y="2998117"/>
                <a:ext cx="943311" cy="863803"/>
              </a:xfrm>
              <a:prstGeom prst="diamond">
                <a:avLst/>
              </a:prstGeom>
              <a:gradFill>
                <a:gsLst>
                  <a:gs pos="0">
                    <a:srgbClr val="8C8C8C">
                      <a:alpha val="38823"/>
                    </a:srgbClr>
                  </a:gs>
                  <a:gs pos="50000">
                    <a:srgbClr val="CACACA">
                      <a:alpha val="55686"/>
                    </a:srgbClr>
                  </a:gs>
                  <a:gs pos="100000">
                    <a:srgbClr val="F2F2F2"/>
                  </a:gs>
                </a:gsLst>
                <a:lin ang="0" scaled="0"/>
              </a:gradFill>
              <a:ln>
                <a:noFill/>
              </a:ln>
            </p:spPr>
            <p:txBody>
              <a:bodyPr spcFirstLastPara="1" wrap="square" lIns="56688" tIns="28336" rIns="56688" bIns="28336" anchor="ctr" anchorCtr="0">
                <a:noAutofit/>
              </a:bodyPr>
              <a:lstStyle/>
              <a:p>
                <a:pPr algn="ctr"/>
                <a:endParaRPr sz="1116">
                  <a:solidFill>
                    <a:srgbClr val="FFFFFF"/>
                  </a:solidFill>
                  <a:latin typeface="Arial" panose="020B0604020202020204" pitchFamily="34" charset="0"/>
                  <a:ea typeface="Calibri"/>
                  <a:cs typeface="Arial" panose="020B0604020202020204" pitchFamily="34" charset="0"/>
                  <a:sym typeface="Calibri"/>
                </a:endParaRPr>
              </a:p>
            </p:txBody>
          </p:sp>
          <p:sp>
            <p:nvSpPr>
              <p:cNvPr id="76" name="Google Shape;36;p7">
                <a:extLst>
                  <a:ext uri="{FF2B5EF4-FFF2-40B4-BE49-F238E27FC236}">
                    <a16:creationId xmlns:a16="http://schemas.microsoft.com/office/drawing/2014/main" id="{633E0E03-10CB-41E4-876A-92794DE39472}"/>
                  </a:ext>
                </a:extLst>
              </p:cNvPr>
              <p:cNvSpPr/>
              <p:nvPr/>
            </p:nvSpPr>
            <p:spPr>
              <a:xfrm>
                <a:off x="7892310" y="3241480"/>
                <a:ext cx="597064" cy="536327"/>
              </a:xfrm>
              <a:prstGeom prst="diamond">
                <a:avLst/>
              </a:prstGeom>
              <a:solidFill>
                <a:srgbClr val="BFBFBF"/>
              </a:solidFill>
              <a:ln>
                <a:noFill/>
              </a:ln>
            </p:spPr>
            <p:txBody>
              <a:bodyPr spcFirstLastPara="1" wrap="square" lIns="56688" tIns="28336" rIns="56688" bIns="28336" anchor="ctr" anchorCtr="0">
                <a:noAutofit/>
              </a:bodyPr>
              <a:lstStyle/>
              <a:p>
                <a:pPr algn="ctr"/>
                <a:endParaRPr sz="1116">
                  <a:solidFill>
                    <a:srgbClr val="FFFFFF"/>
                  </a:solidFill>
                  <a:latin typeface="Arial" panose="020B0604020202020204" pitchFamily="34" charset="0"/>
                  <a:ea typeface="Calibri"/>
                  <a:cs typeface="Arial" panose="020B0604020202020204" pitchFamily="34" charset="0"/>
                  <a:sym typeface="Calibri"/>
                </a:endParaRPr>
              </a:p>
            </p:txBody>
          </p:sp>
          <p:sp>
            <p:nvSpPr>
              <p:cNvPr id="77" name="Google Shape;37;p7">
                <a:extLst>
                  <a:ext uri="{FF2B5EF4-FFF2-40B4-BE49-F238E27FC236}">
                    <a16:creationId xmlns:a16="http://schemas.microsoft.com/office/drawing/2014/main" id="{6020E6F9-9100-4708-8C9B-1F2CE44FA1E1}"/>
                  </a:ext>
                </a:extLst>
              </p:cNvPr>
              <p:cNvSpPr/>
              <p:nvPr/>
            </p:nvSpPr>
            <p:spPr>
              <a:xfrm>
                <a:off x="7980298" y="3163892"/>
                <a:ext cx="581245" cy="532254"/>
              </a:xfrm>
              <a:prstGeom prst="diamond">
                <a:avLst/>
              </a:prstGeom>
              <a:gradFill>
                <a:gsLst>
                  <a:gs pos="0">
                    <a:srgbClr val="BFBFBF"/>
                  </a:gs>
                  <a:gs pos="50000">
                    <a:srgbClr val="F2F2F2"/>
                  </a:gs>
                  <a:gs pos="100000">
                    <a:schemeClr val="lt1"/>
                  </a:gs>
                </a:gsLst>
                <a:path path="circle">
                  <a:fillToRect l="100000" b="100000"/>
                </a:path>
                <a:tileRect t="-100000" r="-100000"/>
              </a:gradFill>
              <a:ln w="28575" cap="flat" cmpd="sng">
                <a:solidFill>
                  <a:srgbClr val="7F7F7F"/>
                </a:solidFill>
                <a:prstDash val="solid"/>
                <a:miter lim="800000"/>
                <a:headEnd type="none" w="sm" len="sm"/>
                <a:tailEnd type="none" w="sm" len="sm"/>
              </a:ln>
            </p:spPr>
            <p:txBody>
              <a:bodyPr spcFirstLastPara="1" wrap="square" lIns="56688" tIns="28336" rIns="56688" bIns="28336" anchor="ctr" anchorCtr="0">
                <a:noAutofit/>
              </a:bodyPr>
              <a:lstStyle/>
              <a:p>
                <a:pPr algn="ctr"/>
                <a:endParaRPr sz="1364" b="1">
                  <a:solidFill>
                    <a:srgbClr val="7F7F7F"/>
                  </a:solidFill>
                  <a:latin typeface="Arial" panose="020B0604020202020204" pitchFamily="34" charset="0"/>
                  <a:ea typeface="Arial Narrow"/>
                  <a:cs typeface="Arial" panose="020B0604020202020204" pitchFamily="34" charset="0"/>
                  <a:sym typeface="Arial Narrow"/>
                </a:endParaRPr>
              </a:p>
            </p:txBody>
          </p:sp>
          <p:sp>
            <p:nvSpPr>
              <p:cNvPr id="78" name="Google Shape;38;p7">
                <a:extLst>
                  <a:ext uri="{FF2B5EF4-FFF2-40B4-BE49-F238E27FC236}">
                    <a16:creationId xmlns:a16="http://schemas.microsoft.com/office/drawing/2014/main" id="{964DD981-6660-4077-8FDC-C0AD739AD6A3}"/>
                  </a:ext>
                </a:extLst>
              </p:cNvPr>
              <p:cNvSpPr/>
              <p:nvPr/>
            </p:nvSpPr>
            <p:spPr>
              <a:xfrm rot="13475130" flipH="1">
                <a:off x="6931737" y="3754459"/>
                <a:ext cx="1438791" cy="336283"/>
              </a:xfrm>
              <a:custGeom>
                <a:avLst/>
                <a:gdLst/>
                <a:ahLst/>
                <a:cxnLst/>
                <a:rect l="l" t="t" r="r" b="b"/>
                <a:pathLst>
                  <a:path w="2219860" h="942787" extrusionOk="0">
                    <a:moveTo>
                      <a:pt x="0" y="28292"/>
                    </a:moveTo>
                    <a:lnTo>
                      <a:pt x="1866135" y="-1"/>
                    </a:lnTo>
                    <a:lnTo>
                      <a:pt x="2219860" y="930560"/>
                    </a:lnTo>
                    <a:lnTo>
                      <a:pt x="193569" y="942787"/>
                    </a:lnTo>
                    <a:lnTo>
                      <a:pt x="0" y="28292"/>
                    </a:lnTo>
                    <a:close/>
                  </a:path>
                </a:pathLst>
              </a:custGeom>
              <a:gradFill>
                <a:gsLst>
                  <a:gs pos="0">
                    <a:srgbClr val="8C8C8C">
                      <a:alpha val="53725"/>
                    </a:srgbClr>
                  </a:gs>
                  <a:gs pos="50000">
                    <a:srgbClr val="CCCCCC">
                      <a:alpha val="43921"/>
                    </a:srgbClr>
                  </a:gs>
                  <a:gs pos="100000">
                    <a:srgbClr val="FFFFFF">
                      <a:alpha val="0"/>
                    </a:srgbClr>
                  </a:gs>
                </a:gsLst>
                <a:lin ang="16200000" scaled="0"/>
              </a:gradFill>
              <a:ln>
                <a:noFill/>
              </a:ln>
            </p:spPr>
            <p:txBody>
              <a:bodyPr spcFirstLastPara="1" wrap="square" lIns="56688" tIns="28336" rIns="56688" bIns="28336" anchor="ctr" anchorCtr="0">
                <a:noAutofit/>
              </a:bodyPr>
              <a:lstStyle/>
              <a:p>
                <a:pPr algn="ctr"/>
                <a:endParaRPr sz="1116">
                  <a:solidFill>
                    <a:srgbClr val="FFFFFF"/>
                  </a:solidFill>
                  <a:latin typeface="Arial" panose="020B0604020202020204" pitchFamily="34" charset="0"/>
                  <a:ea typeface="Calibri"/>
                  <a:cs typeface="Arial" panose="020B0604020202020204" pitchFamily="34" charset="0"/>
                  <a:sym typeface="Calibri"/>
                </a:endParaRPr>
              </a:p>
            </p:txBody>
          </p:sp>
          <p:sp>
            <p:nvSpPr>
              <p:cNvPr id="79" name="Google Shape;40;p7">
                <a:extLst>
                  <a:ext uri="{FF2B5EF4-FFF2-40B4-BE49-F238E27FC236}">
                    <a16:creationId xmlns:a16="http://schemas.microsoft.com/office/drawing/2014/main" id="{2284F6E9-4DB3-48AB-A3A0-9B8778B9073F}"/>
                  </a:ext>
                </a:extLst>
              </p:cNvPr>
              <p:cNvSpPr txBox="1"/>
              <p:nvPr/>
            </p:nvSpPr>
            <p:spPr>
              <a:xfrm>
                <a:off x="5856449" y="3790999"/>
                <a:ext cx="2440981" cy="521893"/>
              </a:xfrm>
              <a:prstGeom prst="rect">
                <a:avLst/>
              </a:prstGeom>
              <a:noFill/>
              <a:ln>
                <a:noFill/>
              </a:ln>
            </p:spPr>
            <p:txBody>
              <a:bodyPr spcFirstLastPara="1" wrap="square" lIns="56688" tIns="28336" rIns="56688" bIns="28336" anchor="t" anchorCtr="0">
                <a:noAutofit/>
              </a:bodyPr>
              <a:lstStyle/>
              <a:p>
                <a:pPr algn="ctr"/>
                <a:r>
                  <a:rPr lang="en-US" sz="1116" b="1" dirty="0">
                    <a:solidFill>
                      <a:srgbClr val="FFC000"/>
                    </a:solidFill>
                    <a:latin typeface="Arial" panose="020B0604020202020204" pitchFamily="34" charset="0"/>
                    <a:cs typeface="Arial" panose="020B0604020202020204" pitchFamily="34" charset="0"/>
                    <a:sym typeface="Avenir"/>
                  </a:rPr>
                  <a:t>LAMPIRAN</a:t>
                </a:r>
                <a:endParaRPr sz="1116" dirty="0">
                  <a:latin typeface="Arial" panose="020B0604020202020204" pitchFamily="34" charset="0"/>
                  <a:cs typeface="Arial" panose="020B0604020202020204" pitchFamily="34" charset="0"/>
                </a:endParaRPr>
              </a:p>
            </p:txBody>
          </p:sp>
        </p:grpSp>
        <p:pic>
          <p:nvPicPr>
            <p:cNvPr id="72" name="Google Shape;29;p6">
              <a:extLst>
                <a:ext uri="{FF2B5EF4-FFF2-40B4-BE49-F238E27FC236}">
                  <a16:creationId xmlns:a16="http://schemas.microsoft.com/office/drawing/2014/main" id="{732B0A9B-B1A5-4842-9791-8F587D5AB359}"/>
                </a:ext>
              </a:extLst>
            </p:cNvPr>
            <p:cNvPicPr preferRelativeResize="0"/>
            <p:nvPr/>
          </p:nvPicPr>
          <p:blipFill rotWithShape="1">
            <a:blip r:embed="rId2">
              <a:alphaModFix/>
              <a:duotone>
                <a:schemeClr val="accent2">
                  <a:shade val="45000"/>
                  <a:satMod val="135000"/>
                </a:schemeClr>
                <a:prstClr val="white"/>
              </a:duotone>
            </a:blip>
            <a:srcRect/>
            <a:stretch/>
          </p:blipFill>
          <p:spPr>
            <a:xfrm>
              <a:off x="10902789" y="5623788"/>
              <a:ext cx="361423" cy="350692"/>
            </a:xfrm>
            <a:prstGeom prst="rect">
              <a:avLst/>
            </a:prstGeom>
            <a:noFill/>
            <a:ln>
              <a:noFill/>
            </a:ln>
          </p:spPr>
        </p:pic>
      </p:grpSp>
    </p:spTree>
    <p:extLst>
      <p:ext uri="{BB962C8B-B14F-4D97-AF65-F5344CB8AC3E}">
        <p14:creationId xmlns:p14="http://schemas.microsoft.com/office/powerpoint/2010/main" val="371402331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395966" y="288780"/>
            <a:ext cx="7344000" cy="612000"/>
          </a:xfrm>
        </p:spPr>
        <p:txBody>
          <a:bodyPr>
            <a:noAutofit/>
          </a:bodyPr>
          <a:lstStyle/>
          <a:p>
            <a:pPr marL="1254125" indent="-1254125"/>
            <a:r>
              <a:rPr lang="id-ID" dirty="0"/>
              <a:t>Lanjutan ... (WAKTU PENYUSUNAN LAPORAN MONITORING CAPAIAN KINERJA </a:t>
            </a:r>
            <a:r>
              <a:rPr lang="id-ID" dirty="0">
                <a:sym typeface="+mn-ea"/>
              </a:rPr>
              <a:t>TRIWULAN</a:t>
            </a:r>
            <a:r>
              <a:rPr lang="id-ID" dirty="0"/>
              <a:t>)</a:t>
            </a:r>
          </a:p>
        </p:txBody>
      </p:sp>
      <p:sp>
        <p:nvSpPr>
          <p:cNvPr id="8" name="Slide Number Placeholder 2"/>
          <p:cNvSpPr>
            <a:spLocks noGrp="1"/>
          </p:cNvSpPr>
          <p:nvPr/>
        </p:nvSpPr>
        <p:spPr>
          <a:xfrm>
            <a:off x="7113276" y="5006975"/>
            <a:ext cx="446405" cy="251460"/>
          </a:xfrm>
          <a:prstGeom prst="rect">
            <a:avLst/>
          </a:prstGeom>
          <a:solidFill>
            <a:srgbClr val="F9BE19"/>
          </a:solidFill>
        </p:spPr>
        <p:txBody>
          <a:bodyPr vert="horz" lIns="91365" tIns="45684" rIns="91365" bIns="45684"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632">
              <a:defRPr/>
            </a:pPr>
            <a:fld id="{05502A5B-6024-440D-A5A9-5A109256076E}" type="slidenum">
              <a:rPr lang="en-US" b="1">
                <a:solidFill>
                  <a:schemeClr val="tx1"/>
                </a:solidFill>
                <a:latin typeface="Calibri" panose="020F0502020204030204"/>
              </a:rPr>
              <a:pPr defTabSz="913632">
                <a:defRPr/>
              </a:pPr>
              <a:t>95</a:t>
            </a:fld>
            <a:endParaRPr lang="en-US" b="1" dirty="0">
              <a:solidFill>
                <a:schemeClr val="tx1"/>
              </a:solidFill>
              <a:latin typeface="Calibri" panose="020F0502020204030204"/>
            </a:endParaRPr>
          </a:p>
        </p:txBody>
      </p:sp>
      <p:sp>
        <p:nvSpPr>
          <p:cNvPr id="10" name="TextBox 9"/>
          <p:cNvSpPr txBox="1"/>
          <p:nvPr/>
        </p:nvSpPr>
        <p:spPr>
          <a:xfrm>
            <a:off x="395966" y="4356395"/>
            <a:ext cx="3490234" cy="253843"/>
          </a:xfrm>
          <a:prstGeom prst="rect">
            <a:avLst/>
          </a:prstGeom>
          <a:noFill/>
        </p:spPr>
        <p:txBody>
          <a:bodyPr wrap="square" lIns="91365" tIns="45684" rIns="91365" bIns="45684" rtlCol="0">
            <a:spAutoFit/>
          </a:bodyPr>
          <a:lstStyle/>
          <a:p>
            <a:r>
              <a:rPr lang="en-US" sz="1050" dirty="0" err="1">
                <a:solidFill>
                  <a:schemeClr val="bg2">
                    <a:lumMod val="25000"/>
                  </a:schemeClr>
                </a:solidFill>
                <a:latin typeface="Arial" panose="020B0604020202020204" pitchFamily="34" charset="0"/>
                <a:cs typeface="Arial" panose="020B0604020202020204" pitchFamily="34" charset="0"/>
              </a:rPr>
              <a:t>Sumber</a:t>
            </a:r>
            <a:r>
              <a:rPr lang="en-US" sz="1050" dirty="0">
                <a:solidFill>
                  <a:schemeClr val="bg2">
                    <a:lumMod val="25000"/>
                  </a:schemeClr>
                </a:solidFill>
                <a:latin typeface="Arial" panose="020B0604020202020204" pitchFamily="34" charset="0"/>
                <a:cs typeface="Arial" panose="020B0604020202020204" pitchFamily="34" charset="0"/>
              </a:rPr>
              <a:t> : </a:t>
            </a:r>
            <a:r>
              <a:rPr lang="en-US" sz="1050" dirty="0" err="1">
                <a:solidFill>
                  <a:schemeClr val="bg2">
                    <a:lumMod val="25000"/>
                  </a:schemeClr>
                </a:solidFill>
                <a:latin typeface="Arial" panose="020B0604020202020204" pitchFamily="34" charset="0"/>
                <a:cs typeface="Arial" panose="020B0604020202020204" pitchFamily="34" charset="0"/>
              </a:rPr>
              <a:t>Permenhub</a:t>
            </a:r>
            <a:r>
              <a:rPr lang="en-US" sz="1050" dirty="0">
                <a:solidFill>
                  <a:schemeClr val="bg2">
                    <a:lumMod val="25000"/>
                  </a:schemeClr>
                </a:solidFill>
                <a:latin typeface="Arial" panose="020B0604020202020204" pitchFamily="34" charset="0"/>
                <a:cs typeface="Arial" panose="020B0604020202020204" pitchFamily="34" charset="0"/>
              </a:rPr>
              <a:t> No. PM 85/2020 </a:t>
            </a:r>
            <a:r>
              <a:rPr lang="id-ID" sz="1050" dirty="0">
                <a:solidFill>
                  <a:schemeClr val="bg2">
                    <a:lumMod val="25000"/>
                  </a:schemeClr>
                </a:solidFill>
                <a:latin typeface="Arial" panose="020B0604020202020204" pitchFamily="34" charset="0"/>
                <a:cs typeface="Arial" panose="020B0604020202020204" pitchFamily="34" charset="0"/>
              </a:rPr>
              <a:t>(</a:t>
            </a:r>
            <a:r>
              <a:rPr lang="en-US" sz="1050" dirty="0" err="1">
                <a:solidFill>
                  <a:schemeClr val="bg2">
                    <a:lumMod val="25000"/>
                  </a:schemeClr>
                </a:solidFill>
                <a:latin typeface="Arial" panose="020B0604020202020204" pitchFamily="34" charset="0"/>
                <a:cs typeface="Arial" panose="020B0604020202020204" pitchFamily="34" charset="0"/>
              </a:rPr>
              <a:t>Pasal</a:t>
            </a:r>
            <a:r>
              <a:rPr lang="en-US" sz="1050" dirty="0">
                <a:solidFill>
                  <a:schemeClr val="bg2">
                    <a:lumMod val="25000"/>
                  </a:schemeClr>
                </a:solidFill>
                <a:latin typeface="Arial" panose="020B0604020202020204" pitchFamily="34" charset="0"/>
                <a:cs typeface="Arial" panose="020B0604020202020204" pitchFamily="34" charset="0"/>
              </a:rPr>
              <a:t> 36</a:t>
            </a:r>
            <a:r>
              <a:rPr lang="id-ID" sz="1050" dirty="0">
                <a:solidFill>
                  <a:schemeClr val="bg2">
                    <a:lumMod val="25000"/>
                  </a:schemeClr>
                </a:solidFill>
                <a:latin typeface="Arial" panose="020B0604020202020204" pitchFamily="34" charset="0"/>
                <a:cs typeface="Arial" panose="020B0604020202020204" pitchFamily="34" charset="0"/>
              </a:rPr>
              <a:t>)</a:t>
            </a:r>
            <a:endParaRPr lang="en-US" sz="1050" dirty="0">
              <a:solidFill>
                <a:schemeClr val="bg2">
                  <a:lumMod val="25000"/>
                </a:schemeClr>
              </a:solidFill>
              <a:latin typeface="Arial" panose="020B0604020202020204" pitchFamily="34" charset="0"/>
              <a:cs typeface="Arial" panose="020B060402020202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2334090171"/>
              </p:ext>
            </p:extLst>
          </p:nvPr>
        </p:nvGraphicFramePr>
        <p:xfrm>
          <a:off x="395966" y="1233954"/>
          <a:ext cx="6408695" cy="3040866"/>
        </p:xfrm>
        <a:graphic>
          <a:graphicData uri="http://schemas.openxmlformats.org/drawingml/2006/table">
            <a:tbl>
              <a:tblPr>
                <a:tableStyleId>{2D5ABB26-0587-4C30-8999-92F81FD0307C}</a:tableStyleId>
              </a:tblPr>
              <a:tblGrid>
                <a:gridCol w="128432">
                  <a:extLst>
                    <a:ext uri="{9D8B030D-6E8A-4147-A177-3AD203B41FA5}">
                      <a16:colId xmlns:a16="http://schemas.microsoft.com/office/drawing/2014/main" val="20000"/>
                    </a:ext>
                  </a:extLst>
                </a:gridCol>
                <a:gridCol w="1537007">
                  <a:extLst>
                    <a:ext uri="{9D8B030D-6E8A-4147-A177-3AD203B41FA5}">
                      <a16:colId xmlns:a16="http://schemas.microsoft.com/office/drawing/2014/main" val="20001"/>
                    </a:ext>
                  </a:extLst>
                </a:gridCol>
                <a:gridCol w="128432">
                  <a:extLst>
                    <a:ext uri="{9D8B030D-6E8A-4147-A177-3AD203B41FA5}">
                      <a16:colId xmlns:a16="http://schemas.microsoft.com/office/drawing/2014/main" val="20002"/>
                    </a:ext>
                  </a:extLst>
                </a:gridCol>
                <a:gridCol w="285405">
                  <a:extLst>
                    <a:ext uri="{9D8B030D-6E8A-4147-A177-3AD203B41FA5}">
                      <a16:colId xmlns:a16="http://schemas.microsoft.com/office/drawing/2014/main" val="20003"/>
                    </a:ext>
                  </a:extLst>
                </a:gridCol>
                <a:gridCol w="285405">
                  <a:extLst>
                    <a:ext uri="{9D8B030D-6E8A-4147-A177-3AD203B41FA5}">
                      <a16:colId xmlns:a16="http://schemas.microsoft.com/office/drawing/2014/main" val="20004"/>
                    </a:ext>
                  </a:extLst>
                </a:gridCol>
                <a:gridCol w="128432">
                  <a:extLst>
                    <a:ext uri="{9D8B030D-6E8A-4147-A177-3AD203B41FA5}">
                      <a16:colId xmlns:a16="http://schemas.microsoft.com/office/drawing/2014/main" val="20005"/>
                    </a:ext>
                  </a:extLst>
                </a:gridCol>
                <a:gridCol w="2120218">
                  <a:extLst>
                    <a:ext uri="{9D8B030D-6E8A-4147-A177-3AD203B41FA5}">
                      <a16:colId xmlns:a16="http://schemas.microsoft.com/office/drawing/2014/main" val="20006"/>
                    </a:ext>
                  </a:extLst>
                </a:gridCol>
                <a:gridCol w="128432">
                  <a:extLst>
                    <a:ext uri="{9D8B030D-6E8A-4147-A177-3AD203B41FA5}">
                      <a16:colId xmlns:a16="http://schemas.microsoft.com/office/drawing/2014/main" val="20007"/>
                    </a:ext>
                  </a:extLst>
                </a:gridCol>
                <a:gridCol w="285405">
                  <a:extLst>
                    <a:ext uri="{9D8B030D-6E8A-4147-A177-3AD203B41FA5}">
                      <a16:colId xmlns:a16="http://schemas.microsoft.com/office/drawing/2014/main" val="20008"/>
                    </a:ext>
                  </a:extLst>
                </a:gridCol>
                <a:gridCol w="285405">
                  <a:extLst>
                    <a:ext uri="{9D8B030D-6E8A-4147-A177-3AD203B41FA5}">
                      <a16:colId xmlns:a16="http://schemas.microsoft.com/office/drawing/2014/main" val="20009"/>
                    </a:ext>
                  </a:extLst>
                </a:gridCol>
                <a:gridCol w="128432">
                  <a:extLst>
                    <a:ext uri="{9D8B030D-6E8A-4147-A177-3AD203B41FA5}">
                      <a16:colId xmlns:a16="http://schemas.microsoft.com/office/drawing/2014/main" val="20010"/>
                    </a:ext>
                  </a:extLst>
                </a:gridCol>
                <a:gridCol w="839258">
                  <a:extLst>
                    <a:ext uri="{9D8B030D-6E8A-4147-A177-3AD203B41FA5}">
                      <a16:colId xmlns:a16="http://schemas.microsoft.com/office/drawing/2014/main" val="20011"/>
                    </a:ext>
                  </a:extLst>
                </a:gridCol>
                <a:gridCol w="128432">
                  <a:extLst>
                    <a:ext uri="{9D8B030D-6E8A-4147-A177-3AD203B41FA5}">
                      <a16:colId xmlns:a16="http://schemas.microsoft.com/office/drawing/2014/main" val="20012"/>
                    </a:ext>
                  </a:extLst>
                </a:gridCol>
              </a:tblGrid>
              <a:tr h="399262">
                <a:tc>
                  <a:txBody>
                    <a:bodyPr/>
                    <a:lstStyle/>
                    <a:p>
                      <a:pPr algn="ctr" fontAlgn="b"/>
                      <a:r>
                        <a:rPr lang="en-US" sz="1100" u="none" strike="noStrike" dirty="0">
                          <a:effectLst/>
                          <a:latin typeface="+mn-lt"/>
                        </a:rPr>
                        <a:t> </a:t>
                      </a:r>
                      <a:endParaRPr lang="en-US" sz="1100" b="0" i="0" u="none" strike="noStrike" dirty="0">
                        <a:solidFill>
                          <a:srgbClr val="000000"/>
                        </a:solidFill>
                        <a:effectLst/>
                        <a:latin typeface="+mn-lt"/>
                      </a:endParaRPr>
                    </a:p>
                  </a:txBody>
                  <a:tcPr marL="8276" marR="8276" marT="8276"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fontAlgn="ctr"/>
                      <a:r>
                        <a:rPr lang="en-US" sz="1200" b="1" u="none" strike="noStrike" dirty="0">
                          <a:effectLst/>
                          <a:latin typeface="+mn-lt"/>
                        </a:rPr>
                        <a:t>LAPORAN TRIWULAN</a:t>
                      </a:r>
                      <a:endParaRPr lang="en-US" sz="1200" b="1"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fontAlgn="ctr"/>
                      <a:r>
                        <a:rPr lang="en-US" sz="1200" b="1" u="none" strike="noStrike" dirty="0">
                          <a:effectLst/>
                          <a:latin typeface="+mn-lt"/>
                        </a:rPr>
                        <a:t> </a:t>
                      </a:r>
                      <a:endParaRPr lang="en-US" sz="1200" b="1"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fontAlgn="ctr"/>
                      <a:endParaRPr lang="en-US" sz="1200" b="1"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endParaRPr lang="en-US" sz="1200" b="1" i="0" u="none" strike="noStrike" dirty="0">
                        <a:solidFill>
                          <a:srgbClr val="000000"/>
                        </a:solidFill>
                        <a:effectLst/>
                        <a:latin typeface="+mn-lt"/>
                      </a:endParaRPr>
                    </a:p>
                  </a:txBody>
                  <a:tcPr marL="8276" marR="8276" marT="8276"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200" b="1" u="none" strike="noStrike" dirty="0">
                          <a:effectLst/>
                          <a:latin typeface="+mn-lt"/>
                        </a:rPr>
                        <a:t> </a:t>
                      </a:r>
                      <a:endParaRPr lang="en-US" sz="1200" b="1"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fontAlgn="ctr"/>
                      <a:r>
                        <a:rPr lang="en-US" sz="1200" b="1" u="none" strike="noStrike" dirty="0">
                          <a:effectLst/>
                          <a:latin typeface="+mn-lt"/>
                        </a:rPr>
                        <a:t>DITANDATANGANI</a:t>
                      </a:r>
                      <a:endParaRPr lang="en-US" sz="1200" b="1"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fontAlgn="ctr"/>
                      <a:r>
                        <a:rPr lang="en-US" sz="1200" b="1" u="none" strike="noStrike" dirty="0">
                          <a:effectLst/>
                          <a:latin typeface="+mn-lt"/>
                        </a:rPr>
                        <a:t> </a:t>
                      </a:r>
                      <a:endParaRPr lang="en-US" sz="1200" b="1"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fontAlgn="ctr"/>
                      <a:endParaRPr lang="en-US" sz="1200" b="1"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endParaRPr lang="en-US" sz="1200" b="1" i="0" u="none" strike="noStrike" dirty="0">
                        <a:solidFill>
                          <a:srgbClr val="000000"/>
                        </a:solidFill>
                        <a:effectLst/>
                        <a:latin typeface="+mn-lt"/>
                      </a:endParaRPr>
                    </a:p>
                  </a:txBody>
                  <a:tcPr marL="8276" marR="8276" marT="8276"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200" b="1" u="none" strike="noStrike" dirty="0">
                          <a:effectLst/>
                          <a:latin typeface="+mn-lt"/>
                        </a:rPr>
                        <a:t> </a:t>
                      </a:r>
                      <a:endParaRPr lang="en-US" sz="1200" b="1"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tc>
                  <a:txBody>
                    <a:bodyPr/>
                    <a:lstStyle/>
                    <a:p>
                      <a:pPr algn="ctr" fontAlgn="ctr"/>
                      <a:r>
                        <a:rPr lang="en-US" sz="1200" b="1" u="none" strike="noStrike" dirty="0">
                          <a:effectLst/>
                          <a:latin typeface="+mn-lt"/>
                        </a:rPr>
                        <a:t>KAPAN</a:t>
                      </a: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tc>
                  <a:txBody>
                    <a:bodyPr/>
                    <a:lstStyle/>
                    <a:p>
                      <a:pPr algn="ctr" fontAlgn="b"/>
                      <a:r>
                        <a:rPr lang="en-US" sz="1100" u="none" strike="noStrike" dirty="0">
                          <a:effectLst/>
                          <a:latin typeface="+mn-lt"/>
                        </a:rPr>
                        <a:t> </a:t>
                      </a:r>
                      <a:endParaRPr lang="en-US" sz="1100" b="0" i="0" u="none" strike="noStrike" dirty="0">
                        <a:solidFill>
                          <a:srgbClr val="000000"/>
                        </a:solidFill>
                        <a:effectLst/>
                        <a:latin typeface="+mn-lt"/>
                      </a:endParaRPr>
                    </a:p>
                  </a:txBody>
                  <a:tcPr marL="8276" marR="8276" marT="8276"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extLst>
                  <a:ext uri="{0D108BD9-81ED-4DB2-BD59-A6C34878D82A}">
                    <a16:rowId xmlns:a16="http://schemas.microsoft.com/office/drawing/2014/main" val="10000"/>
                  </a:ext>
                </a:extLst>
              </a:tr>
              <a:tr h="176682">
                <a:tc>
                  <a:txBody>
                    <a:bodyPr/>
                    <a:lstStyle/>
                    <a:p>
                      <a:pPr algn="l" fontAlgn="b"/>
                      <a:endParaRPr lang="en-US" sz="1000" b="0" i="0" u="none" strike="noStrike" dirty="0">
                        <a:solidFill>
                          <a:srgbClr val="000000"/>
                        </a:solidFill>
                        <a:effectLst/>
                        <a:latin typeface="+mn-lt"/>
                      </a:endParaRPr>
                    </a:p>
                  </a:txBody>
                  <a:tcPr marL="8276" marR="8276" marT="8276"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0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0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0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endParaRPr lang="en-US" sz="1000" b="0" i="0" u="none" strike="noStrike" dirty="0">
                        <a:solidFill>
                          <a:srgbClr val="000000"/>
                        </a:solidFill>
                        <a:effectLst/>
                        <a:latin typeface="+mn-lt"/>
                      </a:endParaRPr>
                    </a:p>
                  </a:txBody>
                  <a:tcPr marL="8276" marR="8276" marT="8276"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endParaRPr lang="en-US" sz="10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0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0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0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endParaRPr lang="en-US" sz="1000" b="0" i="0" u="none" strike="noStrike" dirty="0">
                        <a:solidFill>
                          <a:srgbClr val="000000"/>
                        </a:solidFill>
                        <a:effectLst/>
                        <a:latin typeface="+mn-lt"/>
                      </a:endParaRPr>
                    </a:p>
                  </a:txBody>
                  <a:tcPr marL="8276" marR="8276" marT="8276"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endParaRPr lang="en-US" sz="10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0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US" sz="1000" b="0" i="0" u="none" strike="noStrike" dirty="0">
                        <a:solidFill>
                          <a:srgbClr val="000000"/>
                        </a:solidFill>
                        <a:effectLst/>
                        <a:latin typeface="+mn-lt"/>
                      </a:endParaRPr>
                    </a:p>
                  </a:txBody>
                  <a:tcPr marL="8276" marR="8276" marT="8276"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76682">
                <a:tc>
                  <a:txBody>
                    <a:bodyPr/>
                    <a:lstStyle/>
                    <a:p>
                      <a:pPr algn="l" fontAlgn="b"/>
                      <a:r>
                        <a:rPr lang="en-US" sz="1000" u="none" strike="noStrike" dirty="0">
                          <a:effectLst/>
                          <a:latin typeface="+mn-lt"/>
                        </a:rPr>
                        <a:t> </a:t>
                      </a:r>
                      <a:endParaRPr lang="en-US" sz="1000" b="0" i="0" u="none" strike="noStrike" dirty="0">
                        <a:solidFill>
                          <a:srgbClr val="000000"/>
                        </a:solidFill>
                        <a:effectLst/>
                        <a:latin typeface="+mn-lt"/>
                      </a:endParaRPr>
                    </a:p>
                  </a:txBody>
                  <a:tcPr marL="8276" marR="8276" marT="8276"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0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dirty="0">
                          <a:effectLst/>
                          <a:latin typeface="+mn-lt"/>
                        </a:rPr>
                        <a:t> </a:t>
                      </a:r>
                      <a:endParaRPr lang="en-US" sz="10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0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endParaRPr lang="en-US" sz="1000" b="0" i="0" u="none" strike="noStrike" dirty="0">
                        <a:solidFill>
                          <a:srgbClr val="000000"/>
                        </a:solidFill>
                        <a:effectLst/>
                        <a:latin typeface="+mn-lt"/>
                      </a:endParaRPr>
                    </a:p>
                  </a:txBody>
                  <a:tcPr marL="8276" marR="8276" marT="8276"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1000" u="none" strike="noStrike" dirty="0">
                          <a:effectLst/>
                          <a:latin typeface="+mn-lt"/>
                        </a:rPr>
                        <a:t> </a:t>
                      </a:r>
                      <a:endParaRPr lang="en-US" sz="10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0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000" u="none" strike="noStrike" dirty="0">
                          <a:effectLst/>
                          <a:latin typeface="+mn-lt"/>
                        </a:rPr>
                        <a:t> </a:t>
                      </a:r>
                      <a:endParaRPr lang="en-US" sz="10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0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endParaRPr lang="en-US" sz="1000" b="0" i="0" u="none" strike="noStrike" dirty="0">
                        <a:solidFill>
                          <a:srgbClr val="000000"/>
                        </a:solidFill>
                        <a:effectLst/>
                        <a:latin typeface="+mn-lt"/>
                      </a:endParaRPr>
                    </a:p>
                  </a:txBody>
                  <a:tcPr marL="8276" marR="8276" marT="8276"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1000" u="none" strike="noStrike" dirty="0">
                          <a:effectLst/>
                          <a:latin typeface="+mn-lt"/>
                        </a:rPr>
                        <a:t> </a:t>
                      </a:r>
                      <a:endParaRPr lang="en-US" sz="10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en-US" sz="10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000" u="none" strike="noStrike" dirty="0">
                          <a:effectLst/>
                          <a:latin typeface="+mn-lt"/>
                        </a:rPr>
                        <a:t> </a:t>
                      </a:r>
                      <a:endParaRPr lang="en-US" sz="1000" b="0" i="0" u="none" strike="noStrike" dirty="0">
                        <a:solidFill>
                          <a:srgbClr val="000000"/>
                        </a:solidFill>
                        <a:effectLst/>
                        <a:latin typeface="+mn-lt"/>
                      </a:endParaRPr>
                    </a:p>
                  </a:txBody>
                  <a:tcPr marL="8276" marR="8276" marT="8276"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84280">
                <a:tc>
                  <a:txBody>
                    <a:bodyPr/>
                    <a:lstStyle/>
                    <a:p>
                      <a:pPr algn="l" fontAlgn="b"/>
                      <a:r>
                        <a:rPr lang="en-US" sz="1000" u="none" strike="noStrike" dirty="0">
                          <a:effectLst/>
                          <a:latin typeface="+mn-lt"/>
                        </a:rPr>
                        <a:t> </a:t>
                      </a:r>
                      <a:endParaRPr lang="en-US" sz="1000" b="0" i="0" u="none" strike="noStrike" dirty="0">
                        <a:solidFill>
                          <a:srgbClr val="000000"/>
                        </a:solidFill>
                        <a:effectLst/>
                        <a:latin typeface="+mn-lt"/>
                      </a:endParaRPr>
                    </a:p>
                  </a:txBody>
                  <a:tcPr marL="8276" marR="8276" marT="8276"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fontAlgn="ctr"/>
                      <a:r>
                        <a:rPr lang="en-US" sz="1100" u="none" strike="noStrike" dirty="0" err="1">
                          <a:effectLst/>
                          <a:latin typeface="+mn-lt"/>
                        </a:rPr>
                        <a:t>Kementerian</a:t>
                      </a: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fontAlgn="ctr"/>
                      <a:r>
                        <a:rPr lang="en-US" sz="1100" u="none" strike="noStrike" dirty="0">
                          <a:effectLst/>
                          <a:latin typeface="+mn-lt"/>
                        </a:rPr>
                        <a:t> </a:t>
                      </a: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fontAlgn="ct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endParaRPr lang="en-US" sz="1100" b="0" i="0" u="none" strike="noStrike" dirty="0">
                        <a:solidFill>
                          <a:srgbClr val="000000"/>
                        </a:solidFill>
                        <a:effectLst/>
                        <a:latin typeface="+mn-lt"/>
                      </a:endParaRPr>
                    </a:p>
                  </a:txBody>
                  <a:tcPr marL="8276" marR="8276" marT="8276"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100" u="none" strike="noStrike" dirty="0">
                          <a:effectLst/>
                          <a:latin typeface="+mn-lt"/>
                        </a:rPr>
                        <a:t> </a:t>
                      </a: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fontAlgn="ctr"/>
                      <a:r>
                        <a:rPr lang="en-US" sz="1100" u="none" strike="noStrike" dirty="0" err="1">
                          <a:effectLst/>
                          <a:latin typeface="+mn-lt"/>
                        </a:rPr>
                        <a:t>Menteri</a:t>
                      </a:r>
                      <a:r>
                        <a:rPr lang="en-US" sz="1100" u="none" strike="noStrike" dirty="0">
                          <a:effectLst/>
                          <a:latin typeface="+mn-lt"/>
                        </a:rPr>
                        <a:t> </a:t>
                      </a: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fontAlgn="ctr"/>
                      <a:r>
                        <a:rPr lang="en-US" sz="1100" u="none" strike="noStrike" dirty="0">
                          <a:effectLst/>
                          <a:latin typeface="+mn-lt"/>
                        </a:rPr>
                        <a:t> </a:t>
                      </a: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fontAlgn="ct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endParaRPr lang="en-US" sz="1100" b="0" i="0" u="none" strike="noStrike" dirty="0">
                        <a:solidFill>
                          <a:srgbClr val="000000"/>
                        </a:solidFill>
                        <a:effectLst/>
                        <a:latin typeface="+mn-lt"/>
                      </a:endParaRPr>
                    </a:p>
                  </a:txBody>
                  <a:tcPr marL="8276" marR="8276" marT="8276"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100" u="none" strike="noStrike" dirty="0">
                          <a:effectLst/>
                          <a:latin typeface="+mn-lt"/>
                        </a:rPr>
                        <a:t> </a:t>
                      </a: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tc>
                  <a:txBody>
                    <a:bodyPr/>
                    <a:lstStyle/>
                    <a:p>
                      <a:pPr algn="ctr" fontAlgn="ctr"/>
                      <a:r>
                        <a:rPr lang="en-US" sz="1100" u="none" strike="noStrike" dirty="0">
                          <a:effectLst/>
                          <a:latin typeface="+mn-lt"/>
                        </a:rPr>
                        <a:t>1 </a:t>
                      </a:r>
                      <a:r>
                        <a:rPr lang="en-US" sz="1100" u="none" strike="noStrike" dirty="0" err="1">
                          <a:effectLst/>
                          <a:latin typeface="+mn-lt"/>
                        </a:rPr>
                        <a:t>bulan</a:t>
                      </a: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tc>
                  <a:txBody>
                    <a:bodyPr/>
                    <a:lstStyle/>
                    <a:p>
                      <a:pPr algn="l" fontAlgn="b"/>
                      <a:r>
                        <a:rPr lang="en-US" sz="1100" u="none" strike="noStrike" dirty="0">
                          <a:effectLst/>
                          <a:latin typeface="+mn-lt"/>
                        </a:rPr>
                        <a:t> </a:t>
                      </a:r>
                      <a:endParaRPr lang="en-US" sz="1100" b="0" i="0" u="none" strike="noStrike" dirty="0">
                        <a:solidFill>
                          <a:srgbClr val="000000"/>
                        </a:solidFill>
                        <a:effectLst/>
                        <a:latin typeface="+mn-lt"/>
                      </a:endParaRPr>
                    </a:p>
                  </a:txBody>
                  <a:tcPr marL="8276" marR="8276" marT="8276"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extLst>
                  <a:ext uri="{0D108BD9-81ED-4DB2-BD59-A6C34878D82A}">
                    <a16:rowId xmlns:a16="http://schemas.microsoft.com/office/drawing/2014/main" val="10003"/>
                  </a:ext>
                </a:extLst>
              </a:tr>
              <a:tr h="187780">
                <a:tc>
                  <a:txBody>
                    <a:bodyPr/>
                    <a:lstStyle/>
                    <a:p>
                      <a:pPr algn="l" fontAlgn="b"/>
                      <a:r>
                        <a:rPr lang="en-US" sz="1000" u="none" strike="noStrike" dirty="0">
                          <a:effectLst/>
                          <a:latin typeface="+mn-lt"/>
                        </a:rPr>
                        <a:t> </a:t>
                      </a:r>
                      <a:endParaRPr lang="en-US" sz="1000" b="0" i="0" u="none" strike="noStrike" dirty="0">
                        <a:solidFill>
                          <a:srgbClr val="000000"/>
                        </a:solidFill>
                        <a:effectLst/>
                        <a:latin typeface="+mn-lt"/>
                      </a:endParaRPr>
                    </a:p>
                  </a:txBody>
                  <a:tcPr marL="8276" marR="8276" marT="8276"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100" u="none" strike="noStrike" dirty="0">
                          <a:effectLst/>
                          <a:latin typeface="+mn-lt"/>
                        </a:rPr>
                        <a:t> </a:t>
                      </a: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endParaRPr lang="en-US" sz="1100" b="0" i="0" u="none" strike="noStrike" dirty="0">
                        <a:solidFill>
                          <a:srgbClr val="000000"/>
                        </a:solidFill>
                        <a:effectLst/>
                        <a:latin typeface="+mn-lt"/>
                      </a:endParaRPr>
                    </a:p>
                  </a:txBody>
                  <a:tcPr marL="8276" marR="8276" marT="8276"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100" u="none" strike="noStrike" dirty="0">
                          <a:effectLst/>
                          <a:latin typeface="+mn-lt"/>
                        </a:rPr>
                        <a:t> </a:t>
                      </a: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100" u="none" strike="noStrike" dirty="0">
                          <a:effectLst/>
                          <a:latin typeface="+mn-lt"/>
                        </a:rPr>
                        <a:t> </a:t>
                      </a: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endParaRPr lang="en-US" sz="1100" b="0" i="0" u="none" strike="noStrike" dirty="0">
                        <a:solidFill>
                          <a:srgbClr val="000000"/>
                        </a:solidFill>
                        <a:effectLst/>
                        <a:latin typeface="+mn-lt"/>
                      </a:endParaRPr>
                    </a:p>
                  </a:txBody>
                  <a:tcPr marL="8276" marR="8276" marT="8276"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100" u="none" strike="noStrike" dirty="0">
                          <a:effectLst/>
                          <a:latin typeface="+mn-lt"/>
                        </a:rPr>
                        <a:t> </a:t>
                      </a: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100" u="none" strike="noStrike" dirty="0">
                          <a:effectLst/>
                          <a:latin typeface="+mn-lt"/>
                        </a:rPr>
                        <a:t> </a:t>
                      </a:r>
                      <a:endParaRPr lang="en-US" sz="1100" b="0" i="0" u="none" strike="noStrike" dirty="0">
                        <a:solidFill>
                          <a:srgbClr val="000000"/>
                        </a:solidFill>
                        <a:effectLst/>
                        <a:latin typeface="+mn-lt"/>
                      </a:endParaRPr>
                    </a:p>
                  </a:txBody>
                  <a:tcPr marL="8276" marR="8276" marT="8276"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84280">
                <a:tc>
                  <a:txBody>
                    <a:bodyPr/>
                    <a:lstStyle/>
                    <a:p>
                      <a:pPr algn="l" fontAlgn="b"/>
                      <a:r>
                        <a:rPr lang="en-US" sz="1000" u="none" strike="noStrike" dirty="0">
                          <a:effectLst/>
                          <a:latin typeface="+mn-lt"/>
                        </a:rPr>
                        <a:t> </a:t>
                      </a:r>
                      <a:endParaRPr lang="en-US" sz="1000" b="0" i="0" u="none" strike="noStrike" dirty="0">
                        <a:solidFill>
                          <a:srgbClr val="000000"/>
                        </a:solidFill>
                        <a:effectLst/>
                        <a:latin typeface="+mn-lt"/>
                      </a:endParaRPr>
                    </a:p>
                  </a:txBody>
                  <a:tcPr marL="8276" marR="8276" marT="8276"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fontAlgn="ctr"/>
                      <a:r>
                        <a:rPr lang="en-US" sz="1100" u="none" strike="noStrike" dirty="0">
                          <a:effectLst/>
                          <a:latin typeface="+mn-lt"/>
                        </a:rPr>
                        <a:t>Unit </a:t>
                      </a:r>
                      <a:r>
                        <a:rPr lang="en-US" sz="1100" u="none" strike="noStrike" dirty="0" err="1">
                          <a:effectLst/>
                          <a:latin typeface="+mn-lt"/>
                        </a:rPr>
                        <a:t>Kerja</a:t>
                      </a:r>
                      <a:r>
                        <a:rPr lang="en-US" sz="1100" u="none" strike="noStrike" dirty="0">
                          <a:effectLst/>
                          <a:latin typeface="+mn-lt"/>
                        </a:rPr>
                        <a:t> </a:t>
                      </a:r>
                      <a:r>
                        <a:rPr lang="en-US" sz="1100" u="none" strike="noStrike" dirty="0" err="1">
                          <a:effectLst/>
                          <a:latin typeface="+mn-lt"/>
                        </a:rPr>
                        <a:t>Eselon</a:t>
                      </a:r>
                      <a:r>
                        <a:rPr lang="en-US" sz="1100" u="none" strike="noStrike" dirty="0">
                          <a:effectLst/>
                          <a:latin typeface="+mn-lt"/>
                        </a:rPr>
                        <a:t> I</a:t>
                      </a: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fontAlgn="ctr"/>
                      <a:r>
                        <a:rPr lang="en-US" sz="1100" u="none" strike="noStrike" dirty="0">
                          <a:effectLst/>
                          <a:latin typeface="+mn-lt"/>
                        </a:rPr>
                        <a:t> </a:t>
                      </a: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fontAlgn="ct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endParaRPr lang="en-US" sz="1100" b="0" i="0" u="none" strike="noStrike" dirty="0">
                        <a:solidFill>
                          <a:srgbClr val="000000"/>
                        </a:solidFill>
                        <a:effectLst/>
                        <a:latin typeface="+mn-lt"/>
                      </a:endParaRPr>
                    </a:p>
                  </a:txBody>
                  <a:tcPr marL="8276" marR="8276" marT="8276"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100" u="none" strike="noStrike" dirty="0">
                          <a:effectLst/>
                          <a:latin typeface="+mn-lt"/>
                        </a:rPr>
                        <a:t> </a:t>
                      </a: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fontAlgn="ctr"/>
                      <a:r>
                        <a:rPr lang="en-US" sz="1100" u="none" strike="noStrike" dirty="0" err="1">
                          <a:effectLst/>
                          <a:latin typeface="+mn-lt"/>
                        </a:rPr>
                        <a:t>Pejabat</a:t>
                      </a:r>
                      <a:r>
                        <a:rPr lang="en-US" sz="1100" u="none" strike="noStrike" dirty="0">
                          <a:effectLst/>
                          <a:latin typeface="+mn-lt"/>
                        </a:rPr>
                        <a:t> JPT </a:t>
                      </a:r>
                      <a:r>
                        <a:rPr lang="en-US" sz="1100" u="none" strike="noStrike" dirty="0" err="1">
                          <a:effectLst/>
                          <a:latin typeface="+mn-lt"/>
                        </a:rPr>
                        <a:t>Madya</a:t>
                      </a: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fontAlgn="ctr"/>
                      <a:r>
                        <a:rPr lang="en-US" sz="1100" u="none" strike="noStrike" dirty="0">
                          <a:effectLst/>
                          <a:latin typeface="+mn-lt"/>
                        </a:rPr>
                        <a:t> </a:t>
                      </a: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fontAlgn="ct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endParaRPr lang="en-US" sz="1100" b="0" i="0" u="none" strike="noStrike">
                        <a:solidFill>
                          <a:srgbClr val="000000"/>
                        </a:solidFill>
                        <a:effectLst/>
                        <a:latin typeface="+mn-lt"/>
                      </a:endParaRPr>
                    </a:p>
                  </a:txBody>
                  <a:tcPr marL="8276" marR="8276" marT="8276"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100" u="none" strike="noStrike" dirty="0">
                          <a:effectLst/>
                          <a:latin typeface="+mn-lt"/>
                        </a:rPr>
                        <a:t> </a:t>
                      </a: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tc>
                  <a:txBody>
                    <a:bodyPr/>
                    <a:lstStyle/>
                    <a:p>
                      <a:pPr algn="ctr" fontAlgn="ctr"/>
                      <a:r>
                        <a:rPr lang="en-US" sz="1100" u="none" strike="noStrike" dirty="0">
                          <a:effectLst/>
                          <a:latin typeface="+mn-lt"/>
                        </a:rPr>
                        <a:t>25 </a:t>
                      </a:r>
                      <a:r>
                        <a:rPr lang="en-US" sz="1100" u="none" strike="noStrike" dirty="0" err="1">
                          <a:effectLst/>
                          <a:latin typeface="+mn-lt"/>
                        </a:rPr>
                        <a:t>hari</a:t>
                      </a: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tc>
                  <a:txBody>
                    <a:bodyPr/>
                    <a:lstStyle/>
                    <a:p>
                      <a:pPr algn="l" fontAlgn="b"/>
                      <a:r>
                        <a:rPr lang="en-US" sz="1100" u="none" strike="noStrike" dirty="0">
                          <a:effectLst/>
                          <a:latin typeface="+mn-lt"/>
                        </a:rPr>
                        <a:t> </a:t>
                      </a:r>
                      <a:endParaRPr lang="en-US" sz="1100" b="0" i="0" u="none" strike="noStrike" dirty="0">
                        <a:solidFill>
                          <a:srgbClr val="000000"/>
                        </a:solidFill>
                        <a:effectLst/>
                        <a:latin typeface="+mn-lt"/>
                      </a:endParaRPr>
                    </a:p>
                  </a:txBody>
                  <a:tcPr marL="8276" marR="8276" marT="8276"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extLst>
                  <a:ext uri="{0D108BD9-81ED-4DB2-BD59-A6C34878D82A}">
                    <a16:rowId xmlns:a16="http://schemas.microsoft.com/office/drawing/2014/main" val="10005"/>
                  </a:ext>
                </a:extLst>
              </a:tr>
              <a:tr h="187780">
                <a:tc>
                  <a:txBody>
                    <a:bodyPr/>
                    <a:lstStyle/>
                    <a:p>
                      <a:pPr algn="l" fontAlgn="b"/>
                      <a:r>
                        <a:rPr lang="en-US" sz="1000" u="none" strike="noStrike" dirty="0">
                          <a:effectLst/>
                          <a:latin typeface="+mn-lt"/>
                        </a:rPr>
                        <a:t> </a:t>
                      </a:r>
                      <a:endParaRPr lang="en-US" sz="1000" b="0" i="0" u="none" strike="noStrike" dirty="0">
                        <a:solidFill>
                          <a:srgbClr val="000000"/>
                        </a:solidFill>
                        <a:effectLst/>
                        <a:latin typeface="+mn-lt"/>
                      </a:endParaRPr>
                    </a:p>
                  </a:txBody>
                  <a:tcPr marL="8276" marR="8276" marT="8276"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710397" rtl="0" eaLnBrk="1" fontAlgn="b" latinLnBrk="0" hangingPunct="1"/>
                      <a:endParaRPr lang="en-US" sz="1100" u="none" strike="noStrike" kern="1200" dirty="0">
                        <a:solidFill>
                          <a:schemeClr val="tx1"/>
                        </a:solidFill>
                        <a:effectLst/>
                        <a:latin typeface="+mn-lt"/>
                        <a:ea typeface="+mn-ea"/>
                        <a:cs typeface="+mn-cs"/>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710397" rtl="0" eaLnBrk="1" fontAlgn="b" latinLnBrk="0" hangingPunct="1"/>
                      <a:r>
                        <a:rPr lang="en-US" sz="1100" u="none" strike="noStrike" kern="1200" dirty="0">
                          <a:solidFill>
                            <a:schemeClr val="tx1"/>
                          </a:solidFill>
                          <a:effectLst/>
                          <a:latin typeface="+mn-lt"/>
                          <a:ea typeface="+mn-ea"/>
                          <a:cs typeface="+mn-cs"/>
                        </a:rPr>
                        <a:t> </a:t>
                      </a: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710397" rtl="0" eaLnBrk="1" fontAlgn="b" latinLnBrk="0" hangingPunct="1"/>
                      <a:endParaRPr lang="en-US" sz="1100" u="none" strike="noStrike" kern="1200" dirty="0">
                        <a:solidFill>
                          <a:schemeClr val="tx1"/>
                        </a:solidFill>
                        <a:effectLst/>
                        <a:latin typeface="+mn-lt"/>
                        <a:ea typeface="+mn-ea"/>
                        <a:cs typeface="+mn-cs"/>
                      </a:endParaRPr>
                    </a:p>
                  </a:txBody>
                  <a:tcPr marL="8276" marR="8276" marT="8276"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710397" rtl="0" eaLnBrk="1" fontAlgn="b" latinLnBrk="0" hangingPunct="1"/>
                      <a:endParaRPr lang="en-US" sz="1100" u="none" strike="noStrike" kern="1200" dirty="0">
                        <a:solidFill>
                          <a:schemeClr val="tx1"/>
                        </a:solidFill>
                        <a:effectLst/>
                        <a:latin typeface="+mn-lt"/>
                        <a:ea typeface="+mn-ea"/>
                        <a:cs typeface="+mn-cs"/>
                      </a:endParaRPr>
                    </a:p>
                  </a:txBody>
                  <a:tcPr marL="8276" marR="8276" marT="8276"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710397" rtl="0" eaLnBrk="1" fontAlgn="b" latinLnBrk="0" hangingPunct="1"/>
                      <a:r>
                        <a:rPr lang="en-US" sz="1100" u="none" strike="noStrike" kern="1200" dirty="0">
                          <a:solidFill>
                            <a:schemeClr val="tx1"/>
                          </a:solidFill>
                          <a:effectLst/>
                          <a:latin typeface="+mn-lt"/>
                          <a:ea typeface="+mn-ea"/>
                          <a:cs typeface="+mn-cs"/>
                        </a:rPr>
                        <a:t> </a:t>
                      </a: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710397" rtl="0" eaLnBrk="1" fontAlgn="b" latinLnBrk="0" hangingPunct="1"/>
                      <a:endParaRPr lang="en-US" sz="1100" u="none" strike="noStrike" kern="1200" dirty="0">
                        <a:solidFill>
                          <a:schemeClr val="tx1"/>
                        </a:solidFill>
                        <a:effectLst/>
                        <a:latin typeface="+mn-lt"/>
                        <a:ea typeface="+mn-ea"/>
                        <a:cs typeface="+mn-cs"/>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710397" rtl="0" eaLnBrk="1" fontAlgn="b" latinLnBrk="0" hangingPunct="1"/>
                      <a:r>
                        <a:rPr lang="en-US" sz="1100" u="none" strike="noStrike" kern="1200" dirty="0">
                          <a:solidFill>
                            <a:schemeClr val="tx1"/>
                          </a:solidFill>
                          <a:effectLst/>
                          <a:latin typeface="+mn-lt"/>
                          <a:ea typeface="+mn-ea"/>
                          <a:cs typeface="+mn-cs"/>
                        </a:rPr>
                        <a:t> </a:t>
                      </a: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710397" rtl="0" eaLnBrk="1" fontAlgn="b" latinLnBrk="0" hangingPunct="1"/>
                      <a:endParaRPr lang="en-US" sz="1100" u="none" strike="noStrike" kern="1200" dirty="0">
                        <a:solidFill>
                          <a:schemeClr val="tx1"/>
                        </a:solidFill>
                        <a:effectLst/>
                        <a:latin typeface="+mn-lt"/>
                        <a:ea typeface="+mn-ea"/>
                        <a:cs typeface="+mn-cs"/>
                      </a:endParaRPr>
                    </a:p>
                  </a:txBody>
                  <a:tcPr marL="8276" marR="8276" marT="8276"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710397" rtl="0" eaLnBrk="1" fontAlgn="b" latinLnBrk="0" hangingPunct="1"/>
                      <a:endParaRPr lang="en-US" sz="1100" u="none" strike="noStrike" kern="1200" dirty="0">
                        <a:solidFill>
                          <a:schemeClr val="tx1"/>
                        </a:solidFill>
                        <a:effectLst/>
                        <a:latin typeface="+mn-lt"/>
                        <a:ea typeface="+mn-ea"/>
                        <a:cs typeface="+mn-cs"/>
                      </a:endParaRPr>
                    </a:p>
                  </a:txBody>
                  <a:tcPr marL="8276" marR="8276" marT="8276"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710397" rtl="0" eaLnBrk="1" fontAlgn="b" latinLnBrk="0" hangingPunct="1"/>
                      <a:r>
                        <a:rPr lang="en-US" sz="1100" u="none" strike="noStrike" kern="1200" dirty="0">
                          <a:solidFill>
                            <a:schemeClr val="tx1"/>
                          </a:solidFill>
                          <a:effectLst/>
                          <a:latin typeface="+mn-lt"/>
                          <a:ea typeface="+mn-ea"/>
                          <a:cs typeface="+mn-cs"/>
                        </a:rPr>
                        <a:t> </a:t>
                      </a: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710397" rtl="0" eaLnBrk="1" fontAlgn="b" latinLnBrk="0" hangingPunct="1"/>
                      <a:endParaRPr lang="en-US" sz="1100" u="none" strike="noStrike" kern="1200" dirty="0">
                        <a:solidFill>
                          <a:schemeClr val="tx1"/>
                        </a:solidFill>
                        <a:effectLst/>
                        <a:latin typeface="+mn-lt"/>
                        <a:ea typeface="+mn-ea"/>
                        <a:cs typeface="+mn-cs"/>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710397" rtl="0" eaLnBrk="1" fontAlgn="b" latinLnBrk="0" hangingPunct="1"/>
                      <a:r>
                        <a:rPr lang="en-US" sz="1100" u="none" strike="noStrike" kern="1200" dirty="0">
                          <a:solidFill>
                            <a:schemeClr val="tx1"/>
                          </a:solidFill>
                          <a:effectLst/>
                          <a:latin typeface="+mn-lt"/>
                          <a:ea typeface="+mn-ea"/>
                          <a:cs typeface="+mn-cs"/>
                        </a:rPr>
                        <a:t> </a:t>
                      </a:r>
                    </a:p>
                  </a:txBody>
                  <a:tcPr marL="8276" marR="8276" marT="8276"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384280">
                <a:tc>
                  <a:txBody>
                    <a:bodyPr/>
                    <a:lstStyle/>
                    <a:p>
                      <a:pPr algn="l" fontAlgn="b"/>
                      <a:r>
                        <a:rPr lang="en-US" sz="1000" u="none" strike="noStrike" dirty="0">
                          <a:effectLst/>
                          <a:latin typeface="+mn-lt"/>
                        </a:rPr>
                        <a:t> </a:t>
                      </a:r>
                      <a:endParaRPr lang="en-US" sz="1000" b="0" i="0" u="none" strike="noStrike" dirty="0">
                        <a:solidFill>
                          <a:srgbClr val="000000"/>
                        </a:solidFill>
                        <a:effectLst/>
                        <a:latin typeface="+mn-lt"/>
                      </a:endParaRPr>
                    </a:p>
                  </a:txBody>
                  <a:tcPr marL="8276" marR="8276" marT="8276"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fontAlgn="ctr"/>
                      <a:r>
                        <a:rPr lang="en-US" sz="1100" u="none" strike="noStrike" dirty="0">
                          <a:effectLst/>
                          <a:latin typeface="+mn-lt"/>
                        </a:rPr>
                        <a:t>Unit </a:t>
                      </a:r>
                      <a:r>
                        <a:rPr lang="en-US" sz="1100" u="none" strike="noStrike" dirty="0" err="1">
                          <a:effectLst/>
                          <a:latin typeface="+mn-lt"/>
                        </a:rPr>
                        <a:t>Kerja</a:t>
                      </a:r>
                      <a:r>
                        <a:rPr lang="en-US" sz="1100" u="none" strike="noStrike" dirty="0">
                          <a:effectLst/>
                          <a:latin typeface="+mn-lt"/>
                        </a:rPr>
                        <a:t> </a:t>
                      </a:r>
                      <a:r>
                        <a:rPr lang="en-US" sz="1100" u="none" strike="noStrike" dirty="0" err="1">
                          <a:effectLst/>
                          <a:latin typeface="+mn-lt"/>
                        </a:rPr>
                        <a:t>Eselon</a:t>
                      </a:r>
                      <a:r>
                        <a:rPr lang="en-US" sz="1100" u="none" strike="noStrike" dirty="0">
                          <a:effectLst/>
                          <a:latin typeface="+mn-lt"/>
                        </a:rPr>
                        <a:t> II</a:t>
                      </a: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fontAlgn="ctr"/>
                      <a:r>
                        <a:rPr lang="en-US" sz="1100" u="none" strike="noStrike" dirty="0">
                          <a:effectLst/>
                          <a:latin typeface="+mn-lt"/>
                        </a:rPr>
                        <a:t> </a:t>
                      </a: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fontAlgn="ct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endParaRPr lang="en-US" sz="1100" b="0" i="0" u="none" strike="noStrike" dirty="0">
                        <a:solidFill>
                          <a:srgbClr val="000000"/>
                        </a:solidFill>
                        <a:effectLst/>
                        <a:latin typeface="+mn-lt"/>
                      </a:endParaRPr>
                    </a:p>
                  </a:txBody>
                  <a:tcPr marL="8276" marR="8276" marT="8276"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100" u="none" strike="noStrike" dirty="0">
                          <a:effectLst/>
                          <a:latin typeface="+mn-lt"/>
                        </a:rPr>
                        <a:t> </a:t>
                      </a: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fontAlgn="ctr"/>
                      <a:r>
                        <a:rPr lang="en-US" sz="1100" u="none" strike="noStrike" dirty="0" err="1">
                          <a:effectLst/>
                          <a:latin typeface="+mn-lt"/>
                        </a:rPr>
                        <a:t>Pejabat</a:t>
                      </a:r>
                      <a:r>
                        <a:rPr lang="en-US" sz="1100" u="none" strike="noStrike" dirty="0">
                          <a:effectLst/>
                          <a:latin typeface="+mn-lt"/>
                        </a:rPr>
                        <a:t> JPT </a:t>
                      </a:r>
                      <a:r>
                        <a:rPr lang="en-US" sz="1100" u="none" strike="noStrike" dirty="0" err="1">
                          <a:effectLst/>
                          <a:latin typeface="+mn-lt"/>
                        </a:rPr>
                        <a:t>Pratama</a:t>
                      </a: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fontAlgn="ctr"/>
                      <a:r>
                        <a:rPr lang="en-US" sz="1100" u="none" strike="noStrike" dirty="0">
                          <a:effectLst/>
                          <a:latin typeface="+mn-lt"/>
                        </a:rPr>
                        <a:t> </a:t>
                      </a: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fontAlgn="ct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endParaRPr lang="en-US" sz="1100" b="0" i="0" u="none" strike="noStrike">
                        <a:solidFill>
                          <a:srgbClr val="000000"/>
                        </a:solidFill>
                        <a:effectLst/>
                        <a:latin typeface="+mn-lt"/>
                      </a:endParaRPr>
                    </a:p>
                  </a:txBody>
                  <a:tcPr marL="8276" marR="8276" marT="8276"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100" u="none" strike="noStrike" dirty="0">
                          <a:effectLst/>
                          <a:latin typeface="+mn-lt"/>
                        </a:rPr>
                        <a:t> </a:t>
                      </a: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tc>
                  <a:txBody>
                    <a:bodyPr/>
                    <a:lstStyle/>
                    <a:p>
                      <a:pPr algn="ctr" fontAlgn="ctr"/>
                      <a:r>
                        <a:rPr lang="en-US" sz="1100" u="none" strike="noStrike" dirty="0">
                          <a:effectLst/>
                          <a:latin typeface="+mn-lt"/>
                        </a:rPr>
                        <a:t>20 </a:t>
                      </a:r>
                      <a:r>
                        <a:rPr lang="en-US" sz="1100" u="none" strike="noStrike" dirty="0" err="1">
                          <a:effectLst/>
                          <a:latin typeface="+mn-lt"/>
                        </a:rPr>
                        <a:t>hari</a:t>
                      </a: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tc>
                  <a:txBody>
                    <a:bodyPr/>
                    <a:lstStyle/>
                    <a:p>
                      <a:pPr algn="l" fontAlgn="b"/>
                      <a:r>
                        <a:rPr lang="en-US" sz="1100" u="none" strike="noStrike" dirty="0">
                          <a:effectLst/>
                          <a:latin typeface="+mn-lt"/>
                        </a:rPr>
                        <a:t> </a:t>
                      </a:r>
                      <a:endParaRPr lang="en-US" sz="1100" b="0" i="0" u="none" strike="noStrike" dirty="0">
                        <a:solidFill>
                          <a:srgbClr val="000000"/>
                        </a:solidFill>
                        <a:effectLst/>
                        <a:latin typeface="+mn-lt"/>
                      </a:endParaRPr>
                    </a:p>
                  </a:txBody>
                  <a:tcPr marL="8276" marR="8276" marT="8276"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extLst>
                  <a:ext uri="{0D108BD9-81ED-4DB2-BD59-A6C34878D82A}">
                    <a16:rowId xmlns:a16="http://schemas.microsoft.com/office/drawing/2014/main" val="10007"/>
                  </a:ext>
                </a:extLst>
              </a:tr>
              <a:tr h="187780">
                <a:tc>
                  <a:txBody>
                    <a:bodyPr/>
                    <a:lstStyle/>
                    <a:p>
                      <a:pPr algn="l" fontAlgn="b"/>
                      <a:r>
                        <a:rPr lang="en-US" sz="1000" u="none" strike="noStrike" dirty="0">
                          <a:effectLst/>
                          <a:latin typeface="+mn-lt"/>
                        </a:rPr>
                        <a:t> </a:t>
                      </a:r>
                      <a:endParaRPr lang="en-US" sz="1000" b="0" i="0" u="none" strike="noStrike" dirty="0">
                        <a:solidFill>
                          <a:srgbClr val="000000"/>
                        </a:solidFill>
                        <a:effectLst/>
                        <a:latin typeface="+mn-lt"/>
                      </a:endParaRPr>
                    </a:p>
                  </a:txBody>
                  <a:tcPr marL="8276" marR="8276" marT="8276"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100" u="none" strike="noStrike" dirty="0">
                          <a:effectLst/>
                          <a:latin typeface="+mn-lt"/>
                        </a:rPr>
                        <a:t> </a:t>
                      </a: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endParaRPr lang="en-US" sz="1100" b="0" i="0" u="none" strike="noStrike" dirty="0">
                        <a:solidFill>
                          <a:srgbClr val="000000"/>
                        </a:solidFill>
                        <a:effectLst/>
                        <a:latin typeface="+mn-lt"/>
                      </a:endParaRPr>
                    </a:p>
                  </a:txBody>
                  <a:tcPr marL="8276" marR="8276" marT="8276"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100" u="none" strike="noStrike" dirty="0">
                          <a:effectLst/>
                          <a:latin typeface="+mn-lt"/>
                        </a:rPr>
                        <a:t> </a:t>
                      </a: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100" u="none" strike="noStrike" dirty="0">
                          <a:effectLst/>
                          <a:latin typeface="+mn-lt"/>
                        </a:rPr>
                        <a:t> </a:t>
                      </a: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endParaRPr lang="en-US" sz="1100" b="0" i="0" u="none" strike="noStrike" dirty="0">
                        <a:solidFill>
                          <a:srgbClr val="000000"/>
                        </a:solidFill>
                        <a:effectLst/>
                        <a:latin typeface="+mn-lt"/>
                      </a:endParaRPr>
                    </a:p>
                  </a:txBody>
                  <a:tcPr marL="8276" marR="8276" marT="8276"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100" u="none" strike="noStrike" dirty="0">
                          <a:effectLst/>
                          <a:latin typeface="+mn-lt"/>
                        </a:rPr>
                        <a:t> </a:t>
                      </a: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100" u="none" strike="noStrike" dirty="0">
                          <a:effectLst/>
                          <a:latin typeface="+mn-lt"/>
                        </a:rPr>
                        <a:t> </a:t>
                      </a:r>
                      <a:endParaRPr lang="en-US" sz="1100" b="0" i="0" u="none" strike="noStrike" dirty="0">
                        <a:solidFill>
                          <a:srgbClr val="000000"/>
                        </a:solidFill>
                        <a:effectLst/>
                        <a:latin typeface="+mn-lt"/>
                      </a:endParaRPr>
                    </a:p>
                  </a:txBody>
                  <a:tcPr marL="8276" marR="8276" marT="8276"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384280">
                <a:tc>
                  <a:txBody>
                    <a:bodyPr/>
                    <a:lstStyle/>
                    <a:p>
                      <a:pPr algn="l" fontAlgn="b"/>
                      <a:r>
                        <a:rPr lang="en-US" sz="1000" u="none" strike="noStrike" dirty="0">
                          <a:effectLst/>
                          <a:latin typeface="+mn-lt"/>
                        </a:rPr>
                        <a:t> </a:t>
                      </a:r>
                      <a:endParaRPr lang="en-US" sz="1000" b="0" i="0" u="none" strike="noStrike" dirty="0">
                        <a:solidFill>
                          <a:srgbClr val="000000"/>
                        </a:solidFill>
                        <a:effectLst/>
                        <a:latin typeface="+mn-lt"/>
                      </a:endParaRPr>
                    </a:p>
                  </a:txBody>
                  <a:tcPr marL="8276" marR="8276" marT="8276"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fontAlgn="ctr"/>
                      <a:r>
                        <a:rPr lang="en-US" sz="1100" u="none" strike="noStrike" dirty="0" err="1">
                          <a:effectLst/>
                          <a:latin typeface="+mn-lt"/>
                        </a:rPr>
                        <a:t>Satuan</a:t>
                      </a:r>
                      <a:r>
                        <a:rPr lang="en-US" sz="1100" u="none" strike="noStrike" dirty="0">
                          <a:effectLst/>
                          <a:latin typeface="+mn-lt"/>
                        </a:rPr>
                        <a:t> </a:t>
                      </a:r>
                      <a:r>
                        <a:rPr lang="en-US" sz="1100" u="none" strike="noStrike" dirty="0" err="1">
                          <a:effectLst/>
                          <a:latin typeface="+mn-lt"/>
                        </a:rPr>
                        <a:t>Kerja</a:t>
                      </a: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fontAlgn="ctr"/>
                      <a:r>
                        <a:rPr lang="en-US" sz="1100" u="none" strike="noStrike" dirty="0">
                          <a:effectLst/>
                          <a:latin typeface="+mn-lt"/>
                        </a:rPr>
                        <a:t> </a:t>
                      </a: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fontAlgn="ct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endParaRPr lang="en-US" sz="1100" b="0" i="0" u="none" strike="noStrike" dirty="0">
                        <a:solidFill>
                          <a:srgbClr val="000000"/>
                        </a:solidFill>
                        <a:effectLst/>
                        <a:latin typeface="+mn-lt"/>
                      </a:endParaRPr>
                    </a:p>
                  </a:txBody>
                  <a:tcPr marL="8276" marR="8276" marT="8276"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100" u="none" strike="noStrike" dirty="0">
                          <a:effectLst/>
                          <a:latin typeface="+mn-lt"/>
                        </a:rPr>
                        <a:t> </a:t>
                      </a: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fontAlgn="ctr"/>
                      <a:r>
                        <a:rPr lang="en-US" sz="1100" u="none" strike="noStrike" dirty="0" err="1">
                          <a:effectLst/>
                          <a:latin typeface="+mn-lt"/>
                        </a:rPr>
                        <a:t>Pimpinan</a:t>
                      </a:r>
                      <a:r>
                        <a:rPr lang="en-US" sz="1100" u="none" strike="noStrike" dirty="0">
                          <a:effectLst/>
                          <a:latin typeface="+mn-lt"/>
                        </a:rPr>
                        <a:t> </a:t>
                      </a:r>
                      <a:r>
                        <a:rPr lang="en-US" sz="1100" u="none" strike="noStrike" dirty="0" err="1">
                          <a:effectLst/>
                          <a:latin typeface="+mn-lt"/>
                        </a:rPr>
                        <a:t>Satuan</a:t>
                      </a:r>
                      <a:r>
                        <a:rPr lang="en-US" sz="1100" u="none" strike="noStrike" dirty="0">
                          <a:effectLst/>
                          <a:latin typeface="+mn-lt"/>
                        </a:rPr>
                        <a:t> </a:t>
                      </a:r>
                      <a:r>
                        <a:rPr lang="en-US" sz="1100" u="none" strike="noStrike" dirty="0" err="1">
                          <a:effectLst/>
                          <a:latin typeface="+mn-lt"/>
                        </a:rPr>
                        <a:t>Kerja</a:t>
                      </a: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fontAlgn="ctr"/>
                      <a:r>
                        <a:rPr lang="en-US" sz="1100" u="none" strike="noStrike" dirty="0">
                          <a:effectLst/>
                          <a:latin typeface="+mn-lt"/>
                        </a:rPr>
                        <a:t> </a:t>
                      </a: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fontAlgn="ct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endParaRPr lang="en-US" sz="1100" b="0" i="0" u="none" strike="noStrike">
                        <a:solidFill>
                          <a:srgbClr val="000000"/>
                        </a:solidFill>
                        <a:effectLst/>
                        <a:latin typeface="+mn-lt"/>
                      </a:endParaRPr>
                    </a:p>
                  </a:txBody>
                  <a:tcPr marL="8276" marR="8276" marT="8276"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100" u="none" strike="noStrike" dirty="0">
                          <a:effectLst/>
                          <a:latin typeface="+mn-lt"/>
                        </a:rPr>
                        <a:t> </a:t>
                      </a: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tc>
                  <a:txBody>
                    <a:bodyPr/>
                    <a:lstStyle/>
                    <a:p>
                      <a:pPr algn="ctr" fontAlgn="ctr"/>
                      <a:r>
                        <a:rPr lang="en-US" sz="1100" u="none" strike="noStrike" dirty="0">
                          <a:effectLst/>
                          <a:latin typeface="+mn-lt"/>
                        </a:rPr>
                        <a:t>20 </a:t>
                      </a:r>
                      <a:r>
                        <a:rPr lang="en-US" sz="1100" u="none" strike="noStrike" dirty="0" err="1">
                          <a:effectLst/>
                          <a:latin typeface="+mn-lt"/>
                        </a:rPr>
                        <a:t>hari</a:t>
                      </a:r>
                      <a:endParaRPr lang="en-US" sz="1100" b="0" i="0" u="none" strike="noStrike" dirty="0">
                        <a:solidFill>
                          <a:srgbClr val="000000"/>
                        </a:solidFill>
                        <a:effectLst/>
                        <a:latin typeface="+mn-lt"/>
                      </a:endParaRPr>
                    </a:p>
                  </a:txBody>
                  <a:tcPr marL="8276" marR="8276" marT="827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tc>
                  <a:txBody>
                    <a:bodyPr/>
                    <a:lstStyle/>
                    <a:p>
                      <a:pPr algn="l" fontAlgn="b"/>
                      <a:r>
                        <a:rPr lang="en-US" sz="1100" u="none" strike="noStrike" dirty="0">
                          <a:effectLst/>
                          <a:latin typeface="+mn-lt"/>
                        </a:rPr>
                        <a:t> </a:t>
                      </a:r>
                      <a:endParaRPr lang="en-US" sz="1100" b="0" i="0" u="none" strike="noStrike" dirty="0">
                        <a:solidFill>
                          <a:srgbClr val="000000"/>
                        </a:solidFill>
                        <a:effectLst/>
                        <a:latin typeface="+mn-lt"/>
                      </a:endParaRPr>
                    </a:p>
                  </a:txBody>
                  <a:tcPr marL="8276" marR="8276" marT="8276"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extLst>
                  <a:ext uri="{0D108BD9-81ED-4DB2-BD59-A6C34878D82A}">
                    <a16:rowId xmlns:a16="http://schemas.microsoft.com/office/drawing/2014/main" val="10009"/>
                  </a:ext>
                </a:extLst>
              </a:tr>
              <a:tr h="187780">
                <a:tc>
                  <a:txBody>
                    <a:bodyPr/>
                    <a:lstStyle/>
                    <a:p>
                      <a:pPr algn="l" fontAlgn="b"/>
                      <a:r>
                        <a:rPr lang="en-US" sz="1000" u="none" strike="noStrike" dirty="0">
                          <a:effectLst/>
                          <a:latin typeface="+mn-lt"/>
                        </a:rPr>
                        <a:t> </a:t>
                      </a:r>
                      <a:endParaRPr lang="en-US" sz="1000" b="0" i="0" u="none" strike="noStrike" dirty="0">
                        <a:solidFill>
                          <a:srgbClr val="000000"/>
                        </a:solidFill>
                        <a:effectLst/>
                        <a:latin typeface="+mn-lt"/>
                      </a:endParaRPr>
                    </a:p>
                  </a:txBody>
                  <a:tcPr marL="8276" marR="8276" marT="8276"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100" u="none" strike="noStrike" dirty="0">
                          <a:effectLst/>
                          <a:latin typeface="+mn-lt"/>
                        </a:rPr>
                        <a:t> </a:t>
                      </a:r>
                      <a:endParaRPr lang="en-US" sz="1100" b="0" i="0" u="none" strike="noStrike" dirty="0">
                        <a:solidFill>
                          <a:srgbClr val="000000"/>
                        </a:solidFill>
                        <a:effectLst/>
                        <a:latin typeface="+mn-lt"/>
                      </a:endParaRPr>
                    </a:p>
                  </a:txBody>
                  <a:tcPr marL="8276" marR="8276" marT="8276"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100" u="none" strike="noStrike" dirty="0">
                          <a:effectLst/>
                          <a:latin typeface="+mn-lt"/>
                        </a:rPr>
                        <a:t> </a:t>
                      </a:r>
                      <a:endParaRPr lang="en-US" sz="1100" b="0" i="0" u="none" strike="noStrike" dirty="0">
                        <a:solidFill>
                          <a:srgbClr val="000000"/>
                        </a:solidFill>
                        <a:effectLst/>
                        <a:latin typeface="+mn-lt"/>
                      </a:endParaRPr>
                    </a:p>
                  </a:txBody>
                  <a:tcPr marL="8276" marR="8276" marT="8276"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US" sz="1100" b="0" i="0" u="none" strike="noStrike" dirty="0">
                        <a:solidFill>
                          <a:srgbClr val="000000"/>
                        </a:solidFill>
                        <a:effectLst/>
                        <a:latin typeface="+mn-lt"/>
                      </a:endParaRPr>
                    </a:p>
                  </a:txBody>
                  <a:tcPr marL="8276" marR="8276" marT="8276"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dirty="0">
                        <a:solidFill>
                          <a:srgbClr val="000000"/>
                        </a:solidFill>
                        <a:effectLst/>
                        <a:latin typeface="+mn-lt"/>
                      </a:endParaRPr>
                    </a:p>
                  </a:txBody>
                  <a:tcPr marL="8276" marR="8276" marT="8276"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100" u="none" strike="noStrike" dirty="0">
                          <a:effectLst/>
                          <a:latin typeface="+mn-lt"/>
                        </a:rPr>
                        <a:t> </a:t>
                      </a:r>
                      <a:endParaRPr lang="en-US" sz="1100" b="0" i="0" u="none" strike="noStrike" dirty="0">
                        <a:solidFill>
                          <a:srgbClr val="000000"/>
                        </a:solidFill>
                        <a:effectLst/>
                        <a:latin typeface="+mn-lt"/>
                      </a:endParaRPr>
                    </a:p>
                  </a:txBody>
                  <a:tcPr marL="8276" marR="8276" marT="8276"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100" u="none" strike="noStrike" dirty="0">
                          <a:effectLst/>
                          <a:latin typeface="+mn-lt"/>
                        </a:rPr>
                        <a:t> </a:t>
                      </a:r>
                      <a:endParaRPr lang="en-US" sz="1100" b="0" i="0" u="none" strike="noStrike" dirty="0">
                        <a:solidFill>
                          <a:srgbClr val="000000"/>
                        </a:solidFill>
                        <a:effectLst/>
                        <a:latin typeface="+mn-lt"/>
                      </a:endParaRPr>
                    </a:p>
                  </a:txBody>
                  <a:tcPr marL="8276" marR="8276" marT="8276"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100" u="none" strike="noStrike" dirty="0">
                          <a:effectLst/>
                          <a:latin typeface="+mn-lt"/>
                        </a:rPr>
                        <a:t> </a:t>
                      </a:r>
                      <a:endParaRPr lang="en-US" sz="1100" b="0" i="0" u="none" strike="noStrike" dirty="0">
                        <a:solidFill>
                          <a:srgbClr val="000000"/>
                        </a:solidFill>
                        <a:effectLst/>
                        <a:latin typeface="+mn-lt"/>
                      </a:endParaRPr>
                    </a:p>
                  </a:txBody>
                  <a:tcPr marL="8276" marR="8276" marT="8276"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US" sz="1100" b="0" i="0" u="none" strike="noStrike" dirty="0">
                        <a:solidFill>
                          <a:srgbClr val="000000"/>
                        </a:solidFill>
                        <a:effectLst/>
                        <a:latin typeface="+mn-lt"/>
                      </a:endParaRPr>
                    </a:p>
                  </a:txBody>
                  <a:tcPr marL="8276" marR="8276" marT="8276"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1100" b="0" i="0" u="none" strike="noStrike" dirty="0">
                        <a:solidFill>
                          <a:srgbClr val="000000"/>
                        </a:solidFill>
                        <a:effectLst/>
                        <a:latin typeface="+mn-lt"/>
                      </a:endParaRPr>
                    </a:p>
                  </a:txBody>
                  <a:tcPr marL="8276" marR="8276" marT="8276"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100" u="none" strike="noStrike" dirty="0">
                          <a:effectLst/>
                          <a:latin typeface="+mn-lt"/>
                        </a:rPr>
                        <a:t> </a:t>
                      </a:r>
                      <a:endParaRPr lang="en-US" sz="1100" b="0" i="0" u="none" strike="noStrike" dirty="0">
                        <a:solidFill>
                          <a:srgbClr val="000000"/>
                        </a:solidFill>
                        <a:effectLst/>
                        <a:latin typeface="+mn-lt"/>
                      </a:endParaRPr>
                    </a:p>
                  </a:txBody>
                  <a:tcPr marL="8276" marR="8276" marT="8276"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100" u="none" strike="noStrike" dirty="0">
                          <a:effectLst/>
                          <a:latin typeface="+mn-lt"/>
                        </a:rPr>
                        <a:t> </a:t>
                      </a:r>
                      <a:endParaRPr lang="en-US" sz="1100" b="0" i="0" u="none" strike="noStrike" dirty="0">
                        <a:solidFill>
                          <a:srgbClr val="000000"/>
                        </a:solidFill>
                        <a:effectLst/>
                        <a:latin typeface="+mn-lt"/>
                      </a:endParaRPr>
                    </a:p>
                  </a:txBody>
                  <a:tcPr marL="8276" marR="8276" marT="8276"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100" u="none" strike="noStrike" dirty="0">
                          <a:effectLst/>
                          <a:latin typeface="+mn-lt"/>
                        </a:rPr>
                        <a:t> </a:t>
                      </a:r>
                      <a:endParaRPr lang="en-US" sz="1100" b="0" i="0" u="none" strike="noStrike" dirty="0">
                        <a:solidFill>
                          <a:srgbClr val="000000"/>
                        </a:solidFill>
                        <a:effectLst/>
                        <a:latin typeface="+mn-lt"/>
                      </a:endParaRPr>
                    </a:p>
                  </a:txBody>
                  <a:tcPr marL="8276" marR="8276" marT="8276"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62402695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7672" y="144000"/>
            <a:ext cx="6538728" cy="576000"/>
          </a:xfrm>
        </p:spPr>
        <p:txBody>
          <a:bodyPr>
            <a:noAutofit/>
          </a:bodyPr>
          <a:lstStyle/>
          <a:p>
            <a:pPr algn="l"/>
            <a:r>
              <a:rPr lang="id-ID" dirty="0"/>
              <a:t>Lanjutan... (</a:t>
            </a:r>
            <a:r>
              <a:rPr lang="id-ID" i="1" dirty="0"/>
              <a:t>OUTLINE</a:t>
            </a:r>
            <a:r>
              <a:rPr lang="id-ID" dirty="0"/>
              <a:t> LAPORAN </a:t>
            </a:r>
            <a:r>
              <a:rPr lang="id-ID" dirty="0">
                <a:sym typeface="+mn-ea"/>
              </a:rPr>
              <a:t>TRIWULAN)</a:t>
            </a:r>
            <a:endParaRPr lang="id-ID" dirty="0"/>
          </a:p>
        </p:txBody>
      </p:sp>
      <p:grpSp>
        <p:nvGrpSpPr>
          <p:cNvPr id="3" name="Group 2"/>
          <p:cNvGrpSpPr/>
          <p:nvPr/>
        </p:nvGrpSpPr>
        <p:grpSpPr>
          <a:xfrm>
            <a:off x="2591497" y="919830"/>
            <a:ext cx="2743304" cy="1029513"/>
            <a:chOff x="4503398" y="1897486"/>
            <a:chExt cx="4424313" cy="1660365"/>
          </a:xfrm>
        </p:grpSpPr>
        <p:sp>
          <p:nvSpPr>
            <p:cNvPr id="4" name="TextBox 3"/>
            <p:cNvSpPr txBox="1"/>
            <p:nvPr/>
          </p:nvSpPr>
          <p:spPr>
            <a:xfrm>
              <a:off x="4620180" y="1993862"/>
              <a:ext cx="4307531" cy="792659"/>
            </a:xfrm>
            <a:prstGeom prst="rect">
              <a:avLst/>
            </a:prstGeom>
            <a:solidFill>
              <a:srgbClr val="CE7C2A">
                <a:lumMod val="75000"/>
              </a:srgbClr>
            </a:solidFill>
            <a:ln w="22225">
              <a:solidFill>
                <a:srgbClr val="CE7C2A"/>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ID" sz="870" b="1" i="0" u="none" strike="noStrike" kern="0" cap="none" spc="0" normalizeH="0" baseline="0" noProof="0" dirty="0">
                <a:ln>
                  <a:noFill/>
                </a:ln>
                <a:solidFill>
                  <a:srgbClr val="00B0F0"/>
                </a:solidFill>
                <a:effectLst/>
                <a:uLnTx/>
                <a:uFillTx/>
                <a:latin typeface="Arial" panose="020B0604020202020204"/>
              </a:endParaRPr>
            </a:p>
            <a:p>
              <a:pPr marL="0" marR="0" lvl="0" indent="0" defTabSz="914400" eaLnBrk="1" fontAlgn="auto" latinLnBrk="0" hangingPunct="1">
                <a:lnSpc>
                  <a:spcPct val="100000"/>
                </a:lnSpc>
                <a:spcBef>
                  <a:spcPts val="0"/>
                </a:spcBef>
                <a:spcAft>
                  <a:spcPts val="0"/>
                </a:spcAft>
                <a:buClrTx/>
                <a:buSzTx/>
                <a:buFontTx/>
                <a:buNone/>
                <a:defRPr/>
              </a:pPr>
              <a:endParaRPr kumimoji="0" lang="en-ID" sz="870" b="1" i="0" u="none" strike="noStrike" kern="0" cap="none" spc="0" normalizeH="0" baseline="0" noProof="0" dirty="0">
                <a:ln>
                  <a:noFill/>
                </a:ln>
                <a:solidFill>
                  <a:srgbClr val="00B0F0"/>
                </a:solidFill>
                <a:effectLst/>
                <a:uLnTx/>
                <a:uFillTx/>
                <a:latin typeface="Arial" panose="020B0604020202020204"/>
              </a:endParaRPr>
            </a:p>
            <a:p>
              <a:pPr marL="0" marR="0" lvl="0" indent="0" defTabSz="914400" eaLnBrk="1" fontAlgn="auto" latinLnBrk="0" hangingPunct="1">
                <a:lnSpc>
                  <a:spcPct val="100000"/>
                </a:lnSpc>
                <a:spcBef>
                  <a:spcPts val="0"/>
                </a:spcBef>
                <a:spcAft>
                  <a:spcPts val="0"/>
                </a:spcAft>
                <a:buClrTx/>
                <a:buSzTx/>
                <a:buFontTx/>
                <a:buNone/>
                <a:defRPr/>
              </a:pPr>
              <a:endParaRPr kumimoji="0" lang="en-ID" sz="870" b="1" i="0" u="none" strike="noStrike" kern="0" cap="none" spc="0" normalizeH="0" baseline="0" noProof="0" dirty="0">
                <a:ln>
                  <a:noFill/>
                </a:ln>
                <a:solidFill>
                  <a:srgbClr val="00B0F0"/>
                </a:solidFill>
                <a:effectLst/>
                <a:uLnTx/>
                <a:uFillTx/>
                <a:latin typeface="Arial" panose="020B0604020202020204"/>
              </a:endParaRPr>
            </a:p>
          </p:txBody>
        </p:sp>
        <p:sp>
          <p:nvSpPr>
            <p:cNvPr id="5" name="TextBox 4"/>
            <p:cNvSpPr txBox="1"/>
            <p:nvPr/>
          </p:nvSpPr>
          <p:spPr>
            <a:xfrm>
              <a:off x="4503398" y="1897486"/>
              <a:ext cx="4307531" cy="1660365"/>
            </a:xfrm>
            <a:prstGeom prst="rect">
              <a:avLst/>
            </a:prstGeom>
            <a:solidFill>
              <a:srgbClr val="FFFFFF"/>
            </a:solidFill>
            <a:ln w="22225">
              <a:solidFill>
                <a:srgbClr val="CE7C2A"/>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ID" sz="870" b="1" i="0" u="none" strike="noStrike" kern="0" cap="none" spc="0" normalizeH="0" baseline="0" noProof="0" dirty="0">
                  <a:ln>
                    <a:noFill/>
                  </a:ln>
                  <a:solidFill>
                    <a:srgbClr val="000000"/>
                  </a:solidFill>
                  <a:effectLst/>
                  <a:uLnTx/>
                  <a:uFillTx/>
                  <a:latin typeface="Arial" panose="020B0604020202020204"/>
                </a:rPr>
                <a:t>BAB I PENDAHULUAN</a:t>
              </a:r>
            </a:p>
            <a:p>
              <a:pPr marL="342900" marR="0" lvl="0" indent="-342900" defTabSz="914400" eaLnBrk="1" fontAlgn="auto" latinLnBrk="0" hangingPunct="1">
                <a:lnSpc>
                  <a:spcPct val="100000"/>
                </a:lnSpc>
                <a:spcBef>
                  <a:spcPts val="0"/>
                </a:spcBef>
                <a:spcAft>
                  <a:spcPts val="0"/>
                </a:spcAft>
                <a:buClrTx/>
                <a:buSzTx/>
                <a:buFont typeface="+mj-lt"/>
                <a:buAutoNum type="arabicPeriod"/>
                <a:defRPr/>
              </a:pPr>
              <a:r>
                <a:rPr kumimoji="0" lang="en-ID" sz="870" b="0" i="0" u="none" strike="noStrike" kern="0" cap="none" spc="0" normalizeH="0" baseline="0" noProof="0" dirty="0" err="1">
                  <a:ln>
                    <a:noFill/>
                  </a:ln>
                  <a:solidFill>
                    <a:srgbClr val="000000"/>
                  </a:solidFill>
                  <a:effectLst/>
                  <a:uLnTx/>
                  <a:uFillTx/>
                  <a:latin typeface="Arial" panose="020B0604020202020204"/>
                </a:rPr>
                <a:t>Latar</a:t>
              </a:r>
              <a:r>
                <a:rPr kumimoji="0" lang="en-ID" sz="870" b="0" i="0" u="none" strike="noStrike" kern="0" cap="none" spc="0" normalizeH="0" baseline="0" noProof="0" dirty="0">
                  <a:ln>
                    <a:noFill/>
                  </a:ln>
                  <a:solidFill>
                    <a:srgbClr val="000000"/>
                  </a:solidFill>
                  <a:effectLst/>
                  <a:uLnTx/>
                  <a:uFillTx/>
                  <a:latin typeface="Arial" panose="020B0604020202020204"/>
                </a:rPr>
                <a:t> </a:t>
              </a:r>
              <a:r>
                <a:rPr kumimoji="0" lang="en-ID" sz="870" b="0" i="0" u="none" strike="noStrike" kern="0" cap="none" spc="0" normalizeH="0" baseline="0" noProof="0" dirty="0" err="1">
                  <a:ln>
                    <a:noFill/>
                  </a:ln>
                  <a:solidFill>
                    <a:srgbClr val="000000"/>
                  </a:solidFill>
                  <a:effectLst/>
                  <a:uLnTx/>
                  <a:uFillTx/>
                  <a:latin typeface="Arial" panose="020B0604020202020204"/>
                </a:rPr>
                <a:t>Belakang</a:t>
              </a:r>
              <a:endParaRPr lang="id-ID" sz="870" kern="0" dirty="0">
                <a:solidFill>
                  <a:srgbClr val="000000"/>
                </a:solidFill>
                <a:latin typeface="Arial" panose="020B0604020202020204"/>
              </a:endParaRPr>
            </a:p>
            <a:p>
              <a:pPr marL="342900" marR="0" lvl="0" indent="-342900" defTabSz="914400" eaLnBrk="1" fontAlgn="auto" latinLnBrk="0" hangingPunct="1">
                <a:lnSpc>
                  <a:spcPct val="100000"/>
                </a:lnSpc>
                <a:spcBef>
                  <a:spcPts val="0"/>
                </a:spcBef>
                <a:spcAft>
                  <a:spcPts val="0"/>
                </a:spcAft>
                <a:buClrTx/>
                <a:buSzTx/>
                <a:buFont typeface="+mj-lt"/>
                <a:buAutoNum type="arabicPeriod"/>
                <a:defRPr/>
              </a:pPr>
              <a:r>
                <a:rPr kumimoji="0" lang="id-ID" sz="870" b="0" i="0" u="none" strike="noStrike" kern="0" cap="none" spc="0" normalizeH="0" baseline="0" noProof="0" dirty="0">
                  <a:ln>
                    <a:noFill/>
                  </a:ln>
                  <a:solidFill>
                    <a:srgbClr val="000000"/>
                  </a:solidFill>
                  <a:effectLst/>
                  <a:uLnTx/>
                  <a:uFillTx/>
                  <a:latin typeface="Arial" panose="020B0604020202020204"/>
                </a:rPr>
                <a:t>Maksud</a:t>
              </a:r>
              <a:r>
                <a:rPr kumimoji="0" lang="id-ID" sz="870" b="0" i="0" u="none" strike="noStrike" kern="0" cap="none" spc="0" normalizeH="0" noProof="0" dirty="0">
                  <a:ln>
                    <a:noFill/>
                  </a:ln>
                  <a:solidFill>
                    <a:srgbClr val="000000"/>
                  </a:solidFill>
                  <a:effectLst/>
                  <a:uLnTx/>
                  <a:uFillTx/>
                  <a:latin typeface="Arial" panose="020B0604020202020204"/>
                </a:rPr>
                <a:t> dan Tujuan</a:t>
              </a:r>
            </a:p>
            <a:p>
              <a:pPr marL="342900" marR="0" lvl="0" indent="-342900" defTabSz="914400" eaLnBrk="1" fontAlgn="auto" latinLnBrk="0" hangingPunct="1">
                <a:lnSpc>
                  <a:spcPct val="100000"/>
                </a:lnSpc>
                <a:spcBef>
                  <a:spcPts val="0"/>
                </a:spcBef>
                <a:spcAft>
                  <a:spcPts val="0"/>
                </a:spcAft>
                <a:buClrTx/>
                <a:buSzTx/>
                <a:buFont typeface="+mj-lt"/>
                <a:buAutoNum type="arabicPeriod"/>
                <a:defRPr/>
              </a:pPr>
              <a:r>
                <a:rPr lang="id-ID" sz="870" kern="0" baseline="0" dirty="0">
                  <a:solidFill>
                    <a:srgbClr val="000000"/>
                  </a:solidFill>
                  <a:latin typeface="Arial" panose="020B0604020202020204"/>
                </a:rPr>
                <a:t>Tugas</a:t>
              </a:r>
              <a:r>
                <a:rPr lang="id-ID" sz="870" kern="0" dirty="0">
                  <a:solidFill>
                    <a:srgbClr val="000000"/>
                  </a:solidFill>
                  <a:latin typeface="Arial" panose="020B0604020202020204"/>
                </a:rPr>
                <a:t> dan Fungsi</a:t>
              </a:r>
            </a:p>
            <a:p>
              <a:pPr marL="342900" marR="0" lvl="0" indent="-342900" defTabSz="914400" eaLnBrk="1" fontAlgn="auto" latinLnBrk="0" hangingPunct="1">
                <a:lnSpc>
                  <a:spcPct val="100000"/>
                </a:lnSpc>
                <a:spcBef>
                  <a:spcPts val="0"/>
                </a:spcBef>
                <a:spcAft>
                  <a:spcPts val="0"/>
                </a:spcAft>
                <a:buClrTx/>
                <a:buSzTx/>
                <a:buFont typeface="+mj-lt"/>
                <a:buAutoNum type="arabicPeriod"/>
                <a:defRPr/>
              </a:pPr>
              <a:r>
                <a:rPr kumimoji="0" lang="id-ID" sz="870" b="0" i="0" u="none" strike="noStrike" kern="0" cap="none" spc="0" normalizeH="0" baseline="0" noProof="0" dirty="0">
                  <a:ln>
                    <a:noFill/>
                  </a:ln>
                  <a:solidFill>
                    <a:srgbClr val="000000"/>
                  </a:solidFill>
                  <a:effectLst/>
                  <a:uLnTx/>
                  <a:uFillTx/>
                  <a:latin typeface="Arial" panose="020B0604020202020204"/>
                </a:rPr>
                <a:t>Struktur</a:t>
              </a:r>
              <a:r>
                <a:rPr kumimoji="0" lang="id-ID" sz="870" b="0" i="0" u="none" strike="noStrike" kern="0" cap="none" spc="0" normalizeH="0" noProof="0" dirty="0">
                  <a:ln>
                    <a:noFill/>
                  </a:ln>
                  <a:solidFill>
                    <a:srgbClr val="000000"/>
                  </a:solidFill>
                  <a:effectLst/>
                  <a:uLnTx/>
                  <a:uFillTx/>
                  <a:latin typeface="Arial" panose="020B0604020202020204"/>
                </a:rPr>
                <a:t> Organisasi</a:t>
              </a:r>
              <a:endParaRPr kumimoji="0" lang="en-ID" sz="870" b="0" i="0" u="none" strike="noStrike" kern="0" cap="none" spc="0" normalizeH="0" baseline="0" noProof="0" dirty="0">
                <a:ln>
                  <a:noFill/>
                </a:ln>
                <a:solidFill>
                  <a:srgbClr val="000000"/>
                </a:solidFill>
                <a:effectLst/>
                <a:uLnTx/>
                <a:uFillTx/>
                <a:latin typeface="Arial" panose="020B0604020202020204"/>
              </a:endParaRPr>
            </a:p>
            <a:p>
              <a:pPr marL="342900" marR="0" lvl="0" indent="-342900" defTabSz="914400" eaLnBrk="1" fontAlgn="auto" latinLnBrk="0" hangingPunct="1">
                <a:lnSpc>
                  <a:spcPct val="100000"/>
                </a:lnSpc>
                <a:spcBef>
                  <a:spcPts val="0"/>
                </a:spcBef>
                <a:spcAft>
                  <a:spcPts val="0"/>
                </a:spcAft>
                <a:buClrTx/>
                <a:buSzTx/>
                <a:buFont typeface="+mj-lt"/>
                <a:buAutoNum type="arabicPeriod"/>
                <a:defRPr/>
              </a:pPr>
              <a:r>
                <a:rPr kumimoji="0" lang="en-ID" sz="870" b="0" i="0" u="none" strike="noStrike" kern="0" cap="none" spc="0" normalizeH="0" baseline="0" noProof="0" dirty="0" err="1">
                  <a:ln>
                    <a:noFill/>
                  </a:ln>
                  <a:solidFill>
                    <a:srgbClr val="000000"/>
                  </a:solidFill>
                  <a:effectLst/>
                  <a:uLnTx/>
                  <a:uFillTx/>
                  <a:latin typeface="Arial" panose="020B0604020202020204"/>
                </a:rPr>
                <a:t>Perjanjian</a:t>
              </a:r>
              <a:r>
                <a:rPr kumimoji="0" lang="en-ID" sz="870" b="0" i="0" u="none" strike="noStrike" kern="0" cap="none" spc="0" normalizeH="0" baseline="0" noProof="0" dirty="0">
                  <a:ln>
                    <a:noFill/>
                  </a:ln>
                  <a:solidFill>
                    <a:srgbClr val="000000"/>
                  </a:solidFill>
                  <a:effectLst/>
                  <a:uLnTx/>
                  <a:uFillTx/>
                  <a:latin typeface="Arial" panose="020B0604020202020204"/>
                </a:rPr>
                <a:t> </a:t>
              </a:r>
              <a:r>
                <a:rPr kumimoji="0" lang="en-ID" sz="870" b="0" i="0" u="none" strike="noStrike" kern="0" cap="none" spc="0" normalizeH="0" baseline="0" noProof="0" dirty="0" err="1">
                  <a:ln>
                    <a:noFill/>
                  </a:ln>
                  <a:solidFill>
                    <a:srgbClr val="000000"/>
                  </a:solidFill>
                  <a:effectLst/>
                  <a:uLnTx/>
                  <a:uFillTx/>
                  <a:latin typeface="Arial" panose="020B0604020202020204"/>
                </a:rPr>
                <a:t>Kinerja</a:t>
              </a:r>
              <a:r>
                <a:rPr kumimoji="0" lang="en-ID" sz="870" b="0" i="0" u="none" strike="noStrike" kern="0" cap="none" spc="0" normalizeH="0" baseline="0" noProof="0" dirty="0">
                  <a:ln>
                    <a:noFill/>
                  </a:ln>
                  <a:solidFill>
                    <a:srgbClr val="000000"/>
                  </a:solidFill>
                  <a:effectLst/>
                  <a:uLnTx/>
                  <a:uFillTx/>
                  <a:latin typeface="Arial" panose="020B0604020202020204"/>
                </a:rPr>
                <a:t> Unit </a:t>
              </a:r>
              <a:r>
                <a:rPr kumimoji="0" lang="en-ID" sz="870" b="0" i="0" u="none" strike="noStrike" kern="0" cap="none" spc="0" normalizeH="0" baseline="0" noProof="0" dirty="0" err="1">
                  <a:ln>
                    <a:noFill/>
                  </a:ln>
                  <a:solidFill>
                    <a:srgbClr val="000000"/>
                  </a:solidFill>
                  <a:effectLst/>
                  <a:uLnTx/>
                  <a:uFillTx/>
                  <a:latin typeface="Arial" panose="020B0604020202020204"/>
                </a:rPr>
                <a:t>Kerja</a:t>
              </a:r>
              <a:r>
                <a:rPr kumimoji="0" lang="id-ID" sz="870" b="0" i="0" u="none" strike="noStrike" kern="0" cap="none" spc="0" normalizeH="0" baseline="0" noProof="0" dirty="0">
                  <a:ln>
                    <a:noFill/>
                  </a:ln>
                  <a:solidFill>
                    <a:srgbClr val="000000"/>
                  </a:solidFill>
                  <a:effectLst/>
                  <a:uLnTx/>
                  <a:uFillTx/>
                  <a:latin typeface="Arial" panose="020B0604020202020204"/>
                </a:rPr>
                <a:t> (Sasaran, Indikator, Target, Anggaran)</a:t>
              </a:r>
              <a:endParaRPr kumimoji="0" lang="en-US" sz="870" b="0" i="0" u="none" strike="noStrike" kern="0" cap="none" spc="0" normalizeH="0" baseline="0" noProof="0" dirty="0">
                <a:ln>
                  <a:noFill/>
                </a:ln>
                <a:solidFill>
                  <a:srgbClr val="000000"/>
                </a:solidFill>
                <a:effectLst/>
                <a:uLnTx/>
                <a:uFillTx/>
                <a:latin typeface="Arial" panose="020B0604020202020204"/>
              </a:endParaRPr>
            </a:p>
          </p:txBody>
        </p:sp>
      </p:grpSp>
      <p:grpSp>
        <p:nvGrpSpPr>
          <p:cNvPr id="6" name="Group 5"/>
          <p:cNvGrpSpPr/>
          <p:nvPr/>
        </p:nvGrpSpPr>
        <p:grpSpPr>
          <a:xfrm>
            <a:off x="3133334" y="2065304"/>
            <a:ext cx="3811752" cy="1297278"/>
            <a:chOff x="5767502" y="3414848"/>
            <a:chExt cx="5842622" cy="2448233"/>
          </a:xfrm>
        </p:grpSpPr>
        <p:sp>
          <p:nvSpPr>
            <p:cNvPr id="7" name="TextBox 6"/>
            <p:cNvSpPr txBox="1"/>
            <p:nvPr/>
          </p:nvSpPr>
          <p:spPr>
            <a:xfrm>
              <a:off x="5892089" y="3517740"/>
              <a:ext cx="5718035" cy="1437847"/>
            </a:xfrm>
            <a:prstGeom prst="rect">
              <a:avLst/>
            </a:prstGeom>
            <a:solidFill>
              <a:srgbClr val="CE7C2A">
                <a:lumMod val="75000"/>
              </a:srgbClr>
            </a:solidFill>
            <a:ln w="22225">
              <a:solidFill>
                <a:srgbClr val="CE7C2A"/>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ID" sz="870" b="1" i="0" u="none" strike="noStrike" kern="0" cap="none" spc="0" normalizeH="0" baseline="0" noProof="0" dirty="0">
                <a:ln>
                  <a:noFill/>
                </a:ln>
                <a:solidFill>
                  <a:srgbClr val="00B0F0"/>
                </a:solidFill>
                <a:effectLst/>
                <a:uLnTx/>
                <a:uFillTx/>
                <a:latin typeface="Arial" panose="020B0604020202020204"/>
              </a:endParaRPr>
            </a:p>
            <a:p>
              <a:pPr marL="0" marR="0" lvl="0" indent="0" defTabSz="914400" eaLnBrk="1" fontAlgn="auto" latinLnBrk="0" hangingPunct="1">
                <a:lnSpc>
                  <a:spcPct val="100000"/>
                </a:lnSpc>
                <a:spcBef>
                  <a:spcPts val="0"/>
                </a:spcBef>
                <a:spcAft>
                  <a:spcPts val="0"/>
                </a:spcAft>
                <a:buClrTx/>
                <a:buSzTx/>
                <a:buFontTx/>
                <a:buNone/>
                <a:defRPr/>
              </a:pPr>
              <a:endParaRPr kumimoji="0" lang="en-ID" sz="870" b="1" i="0" u="none" strike="noStrike" kern="0" cap="none" spc="0" normalizeH="0" baseline="0" noProof="0" dirty="0">
                <a:ln>
                  <a:noFill/>
                </a:ln>
                <a:solidFill>
                  <a:srgbClr val="00B0F0"/>
                </a:solidFill>
                <a:effectLst/>
                <a:uLnTx/>
                <a:uFillTx/>
                <a:latin typeface="Arial" panose="020B0604020202020204"/>
              </a:endParaRPr>
            </a:p>
            <a:p>
              <a:pPr marL="0" marR="0" lvl="0" indent="0" defTabSz="914400" eaLnBrk="1" fontAlgn="auto" latinLnBrk="0" hangingPunct="1">
                <a:lnSpc>
                  <a:spcPct val="100000"/>
                </a:lnSpc>
                <a:spcBef>
                  <a:spcPts val="0"/>
                </a:spcBef>
                <a:spcAft>
                  <a:spcPts val="0"/>
                </a:spcAft>
                <a:buClrTx/>
                <a:buSzTx/>
                <a:buFontTx/>
                <a:buNone/>
                <a:defRPr/>
              </a:pPr>
              <a:endParaRPr kumimoji="0" lang="en-ID" sz="870" b="1" i="0" u="none" strike="noStrike" kern="0" cap="none" spc="0" normalizeH="0" baseline="0" noProof="0" dirty="0">
                <a:ln>
                  <a:noFill/>
                </a:ln>
                <a:solidFill>
                  <a:srgbClr val="00B0F0"/>
                </a:solidFill>
                <a:effectLst/>
                <a:uLnTx/>
                <a:uFillTx/>
                <a:latin typeface="Arial" panose="020B0604020202020204"/>
              </a:endParaRPr>
            </a:p>
            <a:p>
              <a:pPr marL="0" marR="0" lvl="0" indent="0" defTabSz="914400" eaLnBrk="1" fontAlgn="auto" latinLnBrk="0" hangingPunct="1">
                <a:lnSpc>
                  <a:spcPct val="100000"/>
                </a:lnSpc>
                <a:spcBef>
                  <a:spcPts val="0"/>
                </a:spcBef>
                <a:spcAft>
                  <a:spcPts val="0"/>
                </a:spcAft>
                <a:buClrTx/>
                <a:buSzTx/>
                <a:buFontTx/>
                <a:buNone/>
                <a:defRPr/>
              </a:pPr>
              <a:endParaRPr kumimoji="0" lang="en-ID" sz="870" b="1" i="0" u="none" strike="noStrike" kern="0" cap="none" spc="0" normalizeH="0" baseline="0" noProof="0" dirty="0">
                <a:ln>
                  <a:noFill/>
                </a:ln>
                <a:solidFill>
                  <a:srgbClr val="00B0F0"/>
                </a:solidFill>
                <a:effectLst/>
                <a:uLnTx/>
                <a:uFillTx/>
                <a:latin typeface="Arial" panose="020B0604020202020204"/>
              </a:endParaRPr>
            </a:p>
            <a:p>
              <a:pPr marL="0" marR="0" lvl="0" indent="0" defTabSz="914400" eaLnBrk="1" fontAlgn="auto" latinLnBrk="0" hangingPunct="1">
                <a:lnSpc>
                  <a:spcPct val="100000"/>
                </a:lnSpc>
                <a:spcBef>
                  <a:spcPts val="0"/>
                </a:spcBef>
                <a:spcAft>
                  <a:spcPts val="0"/>
                </a:spcAft>
                <a:buClrTx/>
                <a:buSzTx/>
                <a:buFontTx/>
                <a:buNone/>
                <a:defRPr/>
              </a:pPr>
              <a:endParaRPr kumimoji="0" lang="en-ID" sz="870" b="1" i="0" u="none" strike="noStrike" kern="0" cap="none" spc="0" normalizeH="0" baseline="0" noProof="0" dirty="0">
                <a:ln>
                  <a:noFill/>
                </a:ln>
                <a:solidFill>
                  <a:srgbClr val="00B0F0"/>
                </a:solidFill>
                <a:effectLst/>
                <a:uLnTx/>
                <a:uFillTx/>
                <a:latin typeface="Arial" panose="020B0604020202020204"/>
              </a:endParaRPr>
            </a:p>
            <a:p>
              <a:pPr marL="0" marR="0" lvl="0" indent="0" defTabSz="914400" eaLnBrk="1" fontAlgn="auto" latinLnBrk="0" hangingPunct="1">
                <a:lnSpc>
                  <a:spcPct val="100000"/>
                </a:lnSpc>
                <a:spcBef>
                  <a:spcPts val="0"/>
                </a:spcBef>
                <a:spcAft>
                  <a:spcPts val="0"/>
                </a:spcAft>
                <a:buClrTx/>
                <a:buSzTx/>
                <a:buFontTx/>
                <a:buNone/>
                <a:defRPr/>
              </a:pPr>
              <a:endParaRPr kumimoji="0" lang="en-ID" sz="870" b="1" i="0" u="none" strike="noStrike" kern="0" cap="none" spc="0" normalizeH="0" baseline="0" noProof="0" dirty="0">
                <a:ln>
                  <a:noFill/>
                </a:ln>
                <a:solidFill>
                  <a:srgbClr val="00B0F0"/>
                </a:solidFill>
                <a:effectLst/>
                <a:uLnTx/>
                <a:uFillTx/>
                <a:latin typeface="Arial" panose="020B0604020202020204"/>
              </a:endParaRPr>
            </a:p>
          </p:txBody>
        </p:sp>
        <p:sp>
          <p:nvSpPr>
            <p:cNvPr id="8" name="TextBox 7"/>
            <p:cNvSpPr txBox="1"/>
            <p:nvPr/>
          </p:nvSpPr>
          <p:spPr>
            <a:xfrm>
              <a:off x="5767502" y="3414848"/>
              <a:ext cx="5718035" cy="2448233"/>
            </a:xfrm>
            <a:prstGeom prst="rect">
              <a:avLst/>
            </a:prstGeom>
            <a:solidFill>
              <a:srgbClr val="FFFFFF"/>
            </a:solidFill>
            <a:ln w="22225">
              <a:solidFill>
                <a:srgbClr val="CE7C2A"/>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ID" sz="870" b="1" i="0" u="none" strike="noStrike" kern="0" cap="none" spc="0" normalizeH="0" baseline="0" noProof="0" dirty="0">
                  <a:ln>
                    <a:noFill/>
                  </a:ln>
                  <a:solidFill>
                    <a:srgbClr val="000000"/>
                  </a:solidFill>
                  <a:effectLst/>
                  <a:uLnTx/>
                  <a:uFillTx/>
                  <a:latin typeface="Arial" panose="020B0604020202020204"/>
                </a:rPr>
                <a:t>BAB II CAPAIAN KINERJA</a:t>
              </a:r>
              <a:r>
                <a:rPr kumimoji="0" lang="id-ID" sz="870" b="1" i="0" u="none" strike="noStrike" kern="0" cap="none" spc="0" normalizeH="0" baseline="0" noProof="0" dirty="0">
                  <a:ln>
                    <a:noFill/>
                  </a:ln>
                  <a:solidFill>
                    <a:srgbClr val="000000"/>
                  </a:solidFill>
                  <a:effectLst/>
                  <a:uLnTx/>
                  <a:uFillTx/>
                  <a:latin typeface="Arial" panose="020B0604020202020204"/>
                </a:rPr>
                <a:t> TRIWULAN</a:t>
              </a:r>
              <a:endParaRPr kumimoji="0" lang="en-ID" sz="870" b="1" i="0" u="none" strike="noStrike" kern="0" cap="none" spc="0" normalizeH="0" baseline="0" noProof="0" dirty="0">
                <a:ln>
                  <a:noFill/>
                </a:ln>
                <a:solidFill>
                  <a:srgbClr val="000000"/>
                </a:solidFill>
                <a:effectLst/>
                <a:uLnTx/>
                <a:uFillTx/>
                <a:latin typeface="Arial" panose="020B0604020202020204"/>
              </a:endParaRPr>
            </a:p>
            <a:p>
              <a:pPr marL="342900" marR="0" lvl="0" indent="-342900" defTabSz="914400" eaLnBrk="1" fontAlgn="auto" latinLnBrk="0" hangingPunct="1">
                <a:lnSpc>
                  <a:spcPct val="100000"/>
                </a:lnSpc>
                <a:spcBef>
                  <a:spcPts val="0"/>
                </a:spcBef>
                <a:spcAft>
                  <a:spcPts val="0"/>
                </a:spcAft>
                <a:buClrTx/>
                <a:buSzTx/>
                <a:buFont typeface="+mj-lt"/>
                <a:buAutoNum type="arabicPeriod"/>
                <a:defRPr/>
              </a:pPr>
              <a:r>
                <a:rPr kumimoji="0" lang="en-ID" sz="870" b="0" i="0" u="none" strike="noStrike" kern="0" cap="none" spc="0" normalizeH="0" baseline="0" noProof="0" dirty="0">
                  <a:ln>
                    <a:noFill/>
                  </a:ln>
                  <a:solidFill>
                    <a:srgbClr val="000000"/>
                  </a:solidFill>
                  <a:effectLst/>
                  <a:uLnTx/>
                  <a:uFillTx/>
                  <a:latin typeface="Arial" panose="020B0604020202020204"/>
                </a:rPr>
                <a:t>T</a:t>
              </a:r>
              <a:r>
                <a:rPr kumimoji="0" lang="id-ID" sz="870" b="0" i="0" u="none" strike="noStrike" kern="0" cap="none" spc="0" normalizeH="0" baseline="0" noProof="0" dirty="0">
                  <a:ln>
                    <a:noFill/>
                  </a:ln>
                  <a:solidFill>
                    <a:srgbClr val="000000"/>
                  </a:solidFill>
                  <a:effectLst/>
                  <a:uLnTx/>
                  <a:uFillTx/>
                  <a:latin typeface="Arial" panose="020B0604020202020204"/>
                </a:rPr>
                <a:t>ahap Pengukuran Kinerja</a:t>
              </a:r>
              <a:endParaRPr kumimoji="0" lang="en-ID" sz="870" b="0" i="0" u="none" strike="noStrike" kern="0" cap="none" spc="0" normalizeH="0" baseline="0" noProof="0" dirty="0">
                <a:ln>
                  <a:noFill/>
                </a:ln>
                <a:solidFill>
                  <a:srgbClr val="000000"/>
                </a:solidFill>
                <a:effectLst/>
                <a:uLnTx/>
                <a:uFillTx/>
                <a:latin typeface="Arial" panose="020B0604020202020204"/>
              </a:endParaRPr>
            </a:p>
            <a:p>
              <a:pPr marL="342900" indent="-342900" defTabSz="914400">
                <a:buFont typeface="+mj-lt"/>
                <a:buAutoNum type="arabicPeriod"/>
                <a:defRPr/>
              </a:pPr>
              <a:r>
                <a:rPr lang="id-ID" sz="870" kern="0" dirty="0">
                  <a:solidFill>
                    <a:srgbClr val="000000"/>
                  </a:solidFill>
                  <a:latin typeface="Arial" panose="020B0604020202020204"/>
                </a:rPr>
                <a:t>Pengukuran Capaian Kinerja Triwulan</a:t>
              </a:r>
            </a:p>
            <a:p>
              <a:pPr defTabSz="914400">
                <a:defRPr/>
              </a:pPr>
              <a:r>
                <a:rPr lang="id-ID" sz="870" kern="0" dirty="0">
                  <a:solidFill>
                    <a:srgbClr val="000000"/>
                  </a:solidFill>
                  <a:latin typeface="Arial" panose="020B0604020202020204"/>
                </a:rPr>
                <a:t>           Masing-masing Sasaran Strategis dan Indikator Kinerja</a:t>
              </a:r>
            </a:p>
            <a:p>
              <a:pPr marL="444500" indent="-84138" defTabSz="914400">
                <a:buFont typeface="+mj-lt"/>
                <a:buAutoNum type="alphaUcPeriod"/>
                <a:defRPr/>
              </a:pPr>
              <a:r>
                <a:rPr lang="id-ID" sz="870" kern="0" dirty="0">
                  <a:solidFill>
                    <a:srgbClr val="000000"/>
                  </a:solidFill>
                  <a:latin typeface="Arial" panose="020B0604020202020204"/>
                </a:rPr>
                <a:t>Capaian Kinerja</a:t>
              </a:r>
            </a:p>
            <a:p>
              <a:pPr marL="444500" indent="-84138" defTabSz="914400">
                <a:buFont typeface="+mj-lt"/>
                <a:buAutoNum type="alphaUcPeriod"/>
                <a:defRPr/>
              </a:pPr>
              <a:r>
                <a:rPr lang="id-ID" sz="870" kern="0" dirty="0">
                  <a:solidFill>
                    <a:srgbClr val="000000"/>
                  </a:solidFill>
                  <a:latin typeface="Arial" panose="020B0604020202020204"/>
                </a:rPr>
                <a:t>Analisis Penyebab Keberhasilan/Kegagallan</a:t>
              </a:r>
            </a:p>
            <a:p>
              <a:pPr marL="444500" indent="-84138" defTabSz="914400">
                <a:buFont typeface="+mj-lt"/>
                <a:buAutoNum type="alphaUcPeriod"/>
                <a:defRPr/>
              </a:pPr>
              <a:r>
                <a:rPr lang="id-ID" sz="870" kern="0" dirty="0">
                  <a:solidFill>
                    <a:srgbClr val="000000"/>
                  </a:solidFill>
                  <a:latin typeface="Arial" panose="020B0604020202020204"/>
                </a:rPr>
                <a:t>Upaya Peningkatan Kinerja</a:t>
              </a:r>
            </a:p>
            <a:p>
              <a:pPr marL="342900" marR="0" lvl="0" indent="-342900" defTabSz="914400" eaLnBrk="1" fontAlgn="auto" latinLnBrk="0" hangingPunct="1">
                <a:lnSpc>
                  <a:spcPct val="100000"/>
                </a:lnSpc>
                <a:spcBef>
                  <a:spcPts val="0"/>
                </a:spcBef>
                <a:spcAft>
                  <a:spcPts val="0"/>
                </a:spcAft>
                <a:buClrTx/>
                <a:buSzTx/>
                <a:buFont typeface="+mj-lt"/>
                <a:buAutoNum type="arabicPeriod" startAt="3"/>
                <a:defRPr/>
              </a:pPr>
              <a:r>
                <a:rPr kumimoji="0" lang="en-ID" sz="870" b="0" i="0" u="none" strike="noStrike" kern="0" cap="none" spc="0" normalizeH="0" baseline="0" noProof="0" dirty="0">
                  <a:ln>
                    <a:noFill/>
                  </a:ln>
                  <a:solidFill>
                    <a:srgbClr val="000000"/>
                  </a:solidFill>
                  <a:effectLst/>
                  <a:uLnTx/>
                  <a:uFillTx/>
                  <a:latin typeface="Arial" panose="020B0604020202020204"/>
                </a:rPr>
                <a:t>C</a:t>
              </a:r>
              <a:r>
                <a:rPr kumimoji="0" lang="id-ID" sz="870" b="0" i="0" u="none" strike="noStrike" kern="0" cap="none" spc="0" normalizeH="0" baseline="0" noProof="0" dirty="0">
                  <a:ln>
                    <a:noFill/>
                  </a:ln>
                  <a:solidFill>
                    <a:srgbClr val="000000"/>
                  </a:solidFill>
                  <a:effectLst/>
                  <a:uLnTx/>
                  <a:uFillTx/>
                  <a:latin typeface="Arial" panose="020B0604020202020204"/>
                </a:rPr>
                <a:t>apaian Lainnya (apabila ada)</a:t>
              </a:r>
            </a:p>
            <a:p>
              <a:pPr marL="342900" indent="-342900" defTabSz="914400">
                <a:buFont typeface="+mj-lt"/>
                <a:buAutoNum type="arabicPeriod" startAt="3"/>
                <a:defRPr/>
              </a:pPr>
              <a:r>
                <a:rPr lang="id-ID" sz="870" kern="0" dirty="0">
                  <a:solidFill>
                    <a:srgbClr val="000000"/>
                  </a:solidFill>
                  <a:latin typeface="Arial" panose="020B0604020202020204"/>
                </a:rPr>
                <a:t>Realisasi Anggaran (Unit Kerja, Per Indikator Kinerja)</a:t>
              </a:r>
              <a:endParaRPr lang="en-ID" sz="870" kern="0" dirty="0">
                <a:solidFill>
                  <a:srgbClr val="000000"/>
                </a:solidFill>
                <a:latin typeface="Arial" panose="020B0604020202020204"/>
              </a:endParaRPr>
            </a:p>
          </p:txBody>
        </p:sp>
      </p:grpSp>
      <p:grpSp>
        <p:nvGrpSpPr>
          <p:cNvPr id="9" name="Group 8"/>
          <p:cNvGrpSpPr/>
          <p:nvPr/>
        </p:nvGrpSpPr>
        <p:grpSpPr>
          <a:xfrm>
            <a:off x="554632" y="2104989"/>
            <a:ext cx="1941826" cy="761747"/>
            <a:chOff x="1471302" y="3968846"/>
            <a:chExt cx="3465502" cy="1228521"/>
          </a:xfrm>
        </p:grpSpPr>
        <p:sp>
          <p:nvSpPr>
            <p:cNvPr id="10" name="TextBox 9"/>
            <p:cNvSpPr txBox="1"/>
            <p:nvPr/>
          </p:nvSpPr>
          <p:spPr>
            <a:xfrm>
              <a:off x="1558989" y="4035464"/>
              <a:ext cx="3377815" cy="1007722"/>
            </a:xfrm>
            <a:prstGeom prst="rect">
              <a:avLst/>
            </a:prstGeom>
            <a:solidFill>
              <a:srgbClr val="CE7C2A">
                <a:lumMod val="75000"/>
              </a:srgbClr>
            </a:solidFill>
            <a:ln w="22225">
              <a:solidFill>
                <a:srgbClr val="CE7C2A"/>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ID" sz="870" b="0" i="0" u="none" strike="noStrike" kern="0" cap="none" spc="0" normalizeH="0" baseline="0" noProof="0" dirty="0">
                <a:ln>
                  <a:noFill/>
                </a:ln>
                <a:solidFill>
                  <a:srgbClr val="00B0F0"/>
                </a:solidFill>
                <a:effectLst/>
                <a:uLnTx/>
                <a:uFillTx/>
                <a:latin typeface="Arial" panose="020B0604020202020204"/>
              </a:endParaRPr>
            </a:p>
            <a:p>
              <a:pPr marL="0" marR="0" lvl="0" indent="0" defTabSz="914400" eaLnBrk="1" fontAlgn="auto" latinLnBrk="0" hangingPunct="1">
                <a:lnSpc>
                  <a:spcPct val="100000"/>
                </a:lnSpc>
                <a:spcBef>
                  <a:spcPts val="0"/>
                </a:spcBef>
                <a:spcAft>
                  <a:spcPts val="0"/>
                </a:spcAft>
                <a:buClrTx/>
                <a:buSzTx/>
                <a:buFontTx/>
                <a:buNone/>
                <a:defRPr/>
              </a:pPr>
              <a:endParaRPr kumimoji="0" lang="en-ID" sz="870" b="0" i="0" u="none" strike="noStrike" kern="0" cap="none" spc="0" normalizeH="0" baseline="0" noProof="0" dirty="0">
                <a:ln>
                  <a:noFill/>
                </a:ln>
                <a:solidFill>
                  <a:srgbClr val="00B0F0"/>
                </a:solidFill>
                <a:effectLst/>
                <a:uLnTx/>
                <a:uFillTx/>
                <a:latin typeface="Arial" panose="020B0604020202020204"/>
              </a:endParaRPr>
            </a:p>
            <a:p>
              <a:pPr marL="0" marR="0" lvl="0" indent="0" defTabSz="914400" eaLnBrk="1" fontAlgn="auto" latinLnBrk="0" hangingPunct="1">
                <a:lnSpc>
                  <a:spcPct val="100000"/>
                </a:lnSpc>
                <a:spcBef>
                  <a:spcPts val="0"/>
                </a:spcBef>
                <a:spcAft>
                  <a:spcPts val="0"/>
                </a:spcAft>
                <a:buClrTx/>
                <a:buSzTx/>
                <a:buFontTx/>
                <a:buNone/>
                <a:defRPr/>
              </a:pPr>
              <a:endParaRPr kumimoji="0" lang="en-ID" sz="870" b="0" i="0" u="none" strike="noStrike" kern="0" cap="none" spc="0" normalizeH="0" baseline="0" noProof="0" dirty="0">
                <a:ln>
                  <a:noFill/>
                </a:ln>
                <a:solidFill>
                  <a:srgbClr val="00B0F0"/>
                </a:solidFill>
                <a:effectLst/>
                <a:uLnTx/>
                <a:uFillTx/>
                <a:latin typeface="Arial" panose="020B0604020202020204"/>
              </a:endParaRPr>
            </a:p>
            <a:p>
              <a:pPr marL="0" marR="0" lvl="0" indent="0" defTabSz="914400" eaLnBrk="1" fontAlgn="auto" latinLnBrk="0" hangingPunct="1">
                <a:lnSpc>
                  <a:spcPct val="100000"/>
                </a:lnSpc>
                <a:spcBef>
                  <a:spcPts val="0"/>
                </a:spcBef>
                <a:spcAft>
                  <a:spcPts val="0"/>
                </a:spcAft>
                <a:buClrTx/>
                <a:buSzTx/>
                <a:buFontTx/>
                <a:buNone/>
                <a:defRPr/>
              </a:pPr>
              <a:endParaRPr kumimoji="0" lang="en-ID" sz="870" b="0" i="0" u="none" strike="noStrike" kern="0" cap="none" spc="0" normalizeH="0" baseline="0" noProof="0" dirty="0">
                <a:ln>
                  <a:noFill/>
                </a:ln>
                <a:solidFill>
                  <a:srgbClr val="00B0F0"/>
                </a:solidFill>
                <a:effectLst/>
                <a:uLnTx/>
                <a:uFillTx/>
                <a:latin typeface="Arial" panose="020B0604020202020204"/>
              </a:endParaRPr>
            </a:p>
          </p:txBody>
        </p:sp>
        <p:sp>
          <p:nvSpPr>
            <p:cNvPr id="11" name="TextBox 10"/>
            <p:cNvSpPr txBox="1"/>
            <p:nvPr/>
          </p:nvSpPr>
          <p:spPr>
            <a:xfrm>
              <a:off x="1471302" y="3968846"/>
              <a:ext cx="3377814" cy="1228521"/>
            </a:xfrm>
            <a:prstGeom prst="rect">
              <a:avLst/>
            </a:prstGeom>
            <a:solidFill>
              <a:srgbClr val="FFFFFF"/>
            </a:solidFill>
            <a:ln w="22225">
              <a:solidFill>
                <a:srgbClr val="CE7C2A"/>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ID" sz="870" b="1" i="0" u="none" strike="noStrike" kern="0" cap="none" spc="0" normalizeH="0" baseline="0" noProof="0" dirty="0">
                  <a:ln>
                    <a:noFill/>
                  </a:ln>
                  <a:solidFill>
                    <a:srgbClr val="000000"/>
                  </a:solidFill>
                  <a:effectLst/>
                  <a:uLnTx/>
                  <a:uFillTx/>
                  <a:latin typeface="Arial" panose="020B0604020202020204"/>
                </a:rPr>
                <a:t>BAB III PENUTUP</a:t>
              </a:r>
            </a:p>
            <a:p>
              <a:pPr marL="179705" indent="-179705" defTabSz="914400">
                <a:buFont typeface="+mj-lt"/>
                <a:buAutoNum type="arabicPeriod"/>
                <a:defRPr/>
              </a:pPr>
              <a:r>
                <a:rPr lang="en-US" sz="870" kern="0" dirty="0" err="1">
                  <a:latin typeface="Arial" panose="020B0604020202020204"/>
                </a:rPr>
                <a:t>Tindak</a:t>
              </a:r>
              <a:r>
                <a:rPr lang="en-US" sz="870" kern="0" dirty="0">
                  <a:latin typeface="Arial" panose="020B0604020202020204"/>
                </a:rPr>
                <a:t> </a:t>
              </a:r>
              <a:r>
                <a:rPr lang="en-US" sz="870" kern="0" dirty="0" err="1">
                  <a:latin typeface="Arial" panose="020B0604020202020204"/>
                </a:rPr>
                <a:t>Lanjut</a:t>
              </a:r>
              <a:r>
                <a:rPr lang="en-US" sz="870" kern="0" dirty="0">
                  <a:latin typeface="Arial" panose="020B0604020202020204"/>
                </a:rPr>
                <a:t> R</a:t>
              </a:r>
              <a:r>
                <a:rPr lang="id-ID" sz="870" kern="0" dirty="0">
                  <a:latin typeface="Arial" panose="020B0604020202020204"/>
                </a:rPr>
                <a:t>ekomendasi Periode Sebelumnya</a:t>
              </a:r>
              <a:endParaRPr lang="en-ID" sz="870" kern="0" dirty="0">
                <a:latin typeface="Arial" panose="020B0604020202020204"/>
              </a:endParaRPr>
            </a:p>
            <a:p>
              <a:pPr marL="179705" marR="0" lvl="0" indent="-179705" defTabSz="914400" eaLnBrk="1" fontAlgn="auto" latinLnBrk="0" hangingPunct="1">
                <a:lnSpc>
                  <a:spcPct val="100000"/>
                </a:lnSpc>
                <a:spcBef>
                  <a:spcPts val="0"/>
                </a:spcBef>
                <a:spcAft>
                  <a:spcPts val="0"/>
                </a:spcAft>
                <a:buClrTx/>
                <a:buSzTx/>
                <a:buFont typeface="+mj-lt"/>
                <a:buAutoNum type="arabicPeriod"/>
                <a:defRPr/>
              </a:pPr>
              <a:r>
                <a:rPr kumimoji="0" lang="id-ID" sz="870" b="0" i="0" u="none" strike="noStrike" kern="0" cap="none" spc="0" normalizeH="0" baseline="0" noProof="0" dirty="0">
                  <a:ln>
                    <a:noFill/>
                  </a:ln>
                  <a:solidFill>
                    <a:srgbClr val="000000"/>
                  </a:solidFill>
                  <a:effectLst/>
                  <a:uLnTx/>
                  <a:uFillTx/>
                  <a:latin typeface="Arial" panose="020B0604020202020204"/>
                </a:rPr>
                <a:t>Kesimpulan</a:t>
              </a:r>
              <a:endParaRPr kumimoji="0" lang="en-US" sz="870" b="0" i="0" u="none" strike="noStrike" kern="0" cap="none" spc="0" normalizeH="0" baseline="0" noProof="0" dirty="0">
                <a:ln>
                  <a:noFill/>
                </a:ln>
                <a:solidFill>
                  <a:srgbClr val="000000"/>
                </a:solidFill>
                <a:effectLst/>
                <a:uLnTx/>
                <a:uFillTx/>
                <a:latin typeface="Arial" panose="020B0604020202020204"/>
              </a:endParaRPr>
            </a:p>
            <a:p>
              <a:pPr marL="179705" marR="0" lvl="0" indent="-179705" defTabSz="914400" eaLnBrk="1" fontAlgn="auto" latinLnBrk="0" hangingPunct="1">
                <a:lnSpc>
                  <a:spcPct val="100000"/>
                </a:lnSpc>
                <a:spcBef>
                  <a:spcPts val="0"/>
                </a:spcBef>
                <a:spcAft>
                  <a:spcPts val="0"/>
                </a:spcAft>
                <a:buClrTx/>
                <a:buSzTx/>
                <a:buFont typeface="+mj-lt"/>
                <a:buAutoNum type="arabicPeriod"/>
                <a:defRPr/>
              </a:pPr>
              <a:r>
                <a:rPr lang="id-ID" sz="870" kern="0" dirty="0">
                  <a:solidFill>
                    <a:srgbClr val="000000"/>
                  </a:solidFill>
                  <a:latin typeface="Arial" panose="020B0604020202020204"/>
                </a:rPr>
                <a:t>Rekomendasi</a:t>
              </a:r>
              <a:endParaRPr kumimoji="0" lang="en-US" sz="870" b="0" i="0" u="none" strike="noStrike" kern="0" cap="none" spc="0" normalizeH="0" baseline="0" noProof="0" dirty="0">
                <a:ln>
                  <a:noFill/>
                </a:ln>
                <a:solidFill>
                  <a:srgbClr val="000000"/>
                </a:solidFill>
                <a:effectLst/>
                <a:uLnTx/>
                <a:uFillTx/>
                <a:latin typeface="Arial" panose="020B0604020202020204"/>
              </a:endParaRPr>
            </a:p>
          </p:txBody>
        </p:sp>
      </p:grpSp>
      <p:grpSp>
        <p:nvGrpSpPr>
          <p:cNvPr id="12" name="Group 11"/>
          <p:cNvGrpSpPr/>
          <p:nvPr/>
        </p:nvGrpSpPr>
        <p:grpSpPr>
          <a:xfrm>
            <a:off x="524258" y="3550017"/>
            <a:ext cx="5168971" cy="761747"/>
            <a:chOff x="1694330" y="5539935"/>
            <a:chExt cx="7330931" cy="1017350"/>
          </a:xfrm>
        </p:grpSpPr>
        <p:sp>
          <p:nvSpPr>
            <p:cNvPr id="13" name="TextBox 12"/>
            <p:cNvSpPr txBox="1"/>
            <p:nvPr/>
          </p:nvSpPr>
          <p:spPr>
            <a:xfrm>
              <a:off x="1814627" y="5643807"/>
              <a:ext cx="7210634" cy="792659"/>
            </a:xfrm>
            <a:prstGeom prst="rect">
              <a:avLst/>
            </a:prstGeom>
            <a:solidFill>
              <a:srgbClr val="CE7C2A">
                <a:lumMod val="75000"/>
              </a:srgbClr>
            </a:solidFill>
            <a:ln w="19050">
              <a:solidFill>
                <a:srgbClr val="CE7C2A"/>
              </a:solidFill>
              <a:prstDash val="sysDot"/>
            </a:ln>
          </p:spPr>
          <p:txBody>
            <a:bodyPr wrap="square" rtlCol="0">
              <a:spAutoFit/>
            </a:bodyPr>
            <a:lstStyle>
              <a:defPPr>
                <a:defRPr lang="en-US"/>
              </a:defPPr>
              <a:lvl1pPr>
                <a:defRPr b="1"/>
              </a:lvl1pPr>
            </a:lstStyle>
            <a:p>
              <a:pPr marL="0" marR="0" lvl="0" indent="0" defTabSz="914400" eaLnBrk="1" fontAlgn="auto" latinLnBrk="0" hangingPunct="1">
                <a:lnSpc>
                  <a:spcPct val="100000"/>
                </a:lnSpc>
                <a:spcBef>
                  <a:spcPts val="0"/>
                </a:spcBef>
                <a:spcAft>
                  <a:spcPts val="0"/>
                </a:spcAft>
                <a:buClrTx/>
                <a:buSzTx/>
                <a:buFontTx/>
                <a:buNone/>
                <a:defRPr/>
              </a:pPr>
              <a:endParaRPr kumimoji="0" lang="en-ID" sz="870" b="1" i="0" u="none" strike="noStrike" kern="0" cap="none" spc="0" normalizeH="0" baseline="0" noProof="0" dirty="0">
                <a:ln>
                  <a:noFill/>
                </a:ln>
                <a:solidFill>
                  <a:srgbClr val="000000"/>
                </a:solidFill>
                <a:effectLst/>
                <a:uLnTx/>
                <a:uFillTx/>
                <a:latin typeface="Arial" panose="020B0604020202020204"/>
              </a:endParaRPr>
            </a:p>
            <a:p>
              <a:pPr marL="0" marR="0" lvl="0" indent="0" defTabSz="914400" eaLnBrk="1" fontAlgn="auto" latinLnBrk="0" hangingPunct="1">
                <a:lnSpc>
                  <a:spcPct val="100000"/>
                </a:lnSpc>
                <a:spcBef>
                  <a:spcPts val="0"/>
                </a:spcBef>
                <a:spcAft>
                  <a:spcPts val="0"/>
                </a:spcAft>
                <a:buClrTx/>
                <a:buSzTx/>
                <a:buFontTx/>
                <a:buNone/>
                <a:defRPr/>
              </a:pPr>
              <a:endParaRPr kumimoji="0" lang="en-ID" sz="870" b="1" i="0" u="none" strike="noStrike" kern="0" cap="none" spc="0" normalizeH="0" baseline="0" noProof="0" dirty="0">
                <a:ln>
                  <a:noFill/>
                </a:ln>
                <a:solidFill>
                  <a:srgbClr val="000000"/>
                </a:solidFill>
                <a:effectLst/>
                <a:uLnTx/>
                <a:uFillTx/>
                <a:latin typeface="Arial" panose="020B0604020202020204"/>
              </a:endParaRPr>
            </a:p>
            <a:p>
              <a:pPr marL="0" marR="0" lvl="0" indent="0" defTabSz="914400" eaLnBrk="1" fontAlgn="auto" latinLnBrk="0" hangingPunct="1">
                <a:lnSpc>
                  <a:spcPct val="100000"/>
                </a:lnSpc>
                <a:spcBef>
                  <a:spcPts val="0"/>
                </a:spcBef>
                <a:spcAft>
                  <a:spcPts val="0"/>
                </a:spcAft>
                <a:buClrTx/>
                <a:buSzTx/>
                <a:buFontTx/>
                <a:buNone/>
                <a:defRPr/>
              </a:pPr>
              <a:endParaRPr kumimoji="0" lang="en-ID" sz="870" b="1" i="0" u="none" strike="noStrike" kern="0" cap="none" spc="0" normalizeH="0" baseline="0" noProof="0" dirty="0">
                <a:ln>
                  <a:noFill/>
                </a:ln>
                <a:solidFill>
                  <a:srgbClr val="000000"/>
                </a:solidFill>
                <a:effectLst/>
                <a:uLnTx/>
                <a:uFillTx/>
                <a:latin typeface="Arial" panose="020B0604020202020204"/>
              </a:endParaRPr>
            </a:p>
          </p:txBody>
        </p:sp>
        <p:sp>
          <p:nvSpPr>
            <p:cNvPr id="14" name="TextBox 13"/>
            <p:cNvSpPr txBox="1"/>
            <p:nvPr/>
          </p:nvSpPr>
          <p:spPr>
            <a:xfrm>
              <a:off x="1694330" y="5539935"/>
              <a:ext cx="7208954" cy="1017350"/>
            </a:xfrm>
            <a:prstGeom prst="rect">
              <a:avLst/>
            </a:prstGeom>
            <a:solidFill>
              <a:srgbClr val="FFFFFF"/>
            </a:solidFill>
            <a:ln w="19050">
              <a:solidFill>
                <a:srgbClr val="CE7C2A"/>
              </a:solidFill>
              <a:prstDash val="sysDot"/>
            </a:ln>
          </p:spPr>
          <p:txBody>
            <a:bodyPr wrap="square" rtlCol="0">
              <a:spAutoFit/>
            </a:bodyPr>
            <a:lstStyle>
              <a:defPPr>
                <a:defRPr lang="en-US"/>
              </a:defPPr>
              <a:lvl1pPr>
                <a:defRPr b="1"/>
              </a:lvl1pPr>
            </a:lstStyle>
            <a:p>
              <a:pPr marL="0" marR="0" lvl="0" indent="0" defTabSz="914400" eaLnBrk="1" fontAlgn="auto" latinLnBrk="0" hangingPunct="1">
                <a:lnSpc>
                  <a:spcPct val="100000"/>
                </a:lnSpc>
                <a:spcBef>
                  <a:spcPts val="0"/>
                </a:spcBef>
                <a:spcAft>
                  <a:spcPts val="0"/>
                </a:spcAft>
                <a:buClrTx/>
                <a:buSzTx/>
                <a:buFontTx/>
                <a:buNone/>
                <a:defRPr/>
              </a:pPr>
              <a:r>
                <a:rPr kumimoji="0" lang="en-ID" sz="870" b="1" i="0" u="none" strike="noStrike" kern="0" cap="none" spc="0" normalizeH="0" baseline="0" noProof="0" dirty="0">
                  <a:ln>
                    <a:noFill/>
                  </a:ln>
                  <a:solidFill>
                    <a:srgbClr val="000000"/>
                  </a:solidFill>
                  <a:effectLst/>
                  <a:uLnTx/>
                  <a:uFillTx/>
                  <a:latin typeface="Arial" panose="020B0604020202020204"/>
                </a:rPr>
                <a:t>LAMPIRAN</a:t>
              </a:r>
            </a:p>
            <a:p>
              <a:pPr marL="0" marR="0" lvl="0" indent="0" defTabSz="914400" eaLnBrk="1" fontAlgn="auto" latinLnBrk="0" hangingPunct="1">
                <a:lnSpc>
                  <a:spcPct val="100000"/>
                </a:lnSpc>
                <a:spcBef>
                  <a:spcPts val="0"/>
                </a:spcBef>
                <a:spcAft>
                  <a:spcPts val="0"/>
                </a:spcAft>
                <a:buClrTx/>
                <a:buSzTx/>
                <a:buFontTx/>
                <a:buNone/>
                <a:defRPr/>
              </a:pPr>
              <a:r>
                <a:rPr kumimoji="0" lang="en-ID" sz="870" b="0" i="0" u="none" strike="noStrike" kern="0" cap="none" spc="0" normalizeH="0" baseline="0" noProof="0" dirty="0" err="1">
                  <a:ln>
                    <a:noFill/>
                  </a:ln>
                  <a:solidFill>
                    <a:srgbClr val="000000"/>
                  </a:solidFill>
                  <a:effectLst/>
                  <a:uLnTx/>
                  <a:uFillTx/>
                  <a:latin typeface="Arial" panose="020B0604020202020204"/>
                </a:rPr>
                <a:t>Lampiran</a:t>
              </a:r>
              <a:r>
                <a:rPr kumimoji="0" lang="en-ID" sz="870" b="0" i="0" u="none" strike="noStrike" kern="0" cap="none" spc="0" normalizeH="0" baseline="0" noProof="0" dirty="0">
                  <a:ln>
                    <a:noFill/>
                  </a:ln>
                  <a:solidFill>
                    <a:srgbClr val="000000"/>
                  </a:solidFill>
                  <a:effectLst/>
                  <a:uLnTx/>
                  <a:uFillTx/>
                  <a:latin typeface="Arial" panose="020B0604020202020204"/>
                </a:rPr>
                <a:t> 1. </a:t>
              </a:r>
              <a:r>
                <a:rPr kumimoji="0" lang="en-ID" sz="870" b="0" i="0" u="none" strike="noStrike" kern="0" cap="none" spc="0" normalizeH="0" baseline="0" noProof="0" dirty="0" err="1">
                  <a:ln>
                    <a:noFill/>
                  </a:ln>
                  <a:solidFill>
                    <a:srgbClr val="000000"/>
                  </a:solidFill>
                  <a:effectLst/>
                  <a:uLnTx/>
                  <a:uFillTx/>
                  <a:latin typeface="Arial" panose="020B0604020202020204"/>
                </a:rPr>
                <a:t>Perjanjian</a:t>
              </a:r>
              <a:r>
                <a:rPr kumimoji="0" lang="en-ID" sz="870" b="0" i="0" u="none" strike="noStrike" kern="0" cap="none" spc="0" normalizeH="0" baseline="0" noProof="0" dirty="0">
                  <a:ln>
                    <a:noFill/>
                  </a:ln>
                  <a:solidFill>
                    <a:srgbClr val="000000"/>
                  </a:solidFill>
                  <a:effectLst/>
                  <a:uLnTx/>
                  <a:uFillTx/>
                  <a:latin typeface="Arial" panose="020B0604020202020204"/>
                </a:rPr>
                <a:t> Kinerja</a:t>
              </a:r>
              <a:r>
                <a:rPr kumimoji="0" lang="id-ID" sz="870" b="0" i="0" u="none" strike="noStrike" kern="0" cap="none" spc="0" normalizeH="0" baseline="0" noProof="0" dirty="0">
                  <a:ln>
                    <a:noFill/>
                  </a:ln>
                  <a:solidFill>
                    <a:srgbClr val="000000"/>
                  </a:solidFill>
                  <a:effectLst/>
                  <a:uLnTx/>
                  <a:uFillTx/>
                  <a:latin typeface="Arial" panose="020B0604020202020204"/>
                </a:rPr>
                <a:t> termasuk Renaksi</a:t>
              </a:r>
              <a:endParaRPr kumimoji="0" lang="en-ID" sz="870" b="0" i="0" u="none" strike="noStrike" kern="0" cap="none" spc="0" normalizeH="0" baseline="0" noProof="0" dirty="0">
                <a:ln>
                  <a:noFill/>
                </a:ln>
                <a:solidFill>
                  <a:srgbClr val="000000"/>
                </a:solidFill>
                <a:effectLst/>
                <a:uLnTx/>
                <a:uFillTx/>
                <a:latin typeface="Arial" panose="020B0604020202020204"/>
              </a:endParaRPr>
            </a:p>
            <a:p>
              <a:pPr marL="0" marR="0" lvl="0" indent="0" defTabSz="914400" eaLnBrk="1" fontAlgn="auto" latinLnBrk="0" hangingPunct="1">
                <a:lnSpc>
                  <a:spcPct val="100000"/>
                </a:lnSpc>
                <a:spcBef>
                  <a:spcPts val="0"/>
                </a:spcBef>
                <a:spcAft>
                  <a:spcPts val="0"/>
                </a:spcAft>
                <a:buClrTx/>
                <a:buSzTx/>
                <a:buFontTx/>
                <a:buNone/>
                <a:defRPr/>
              </a:pPr>
              <a:r>
                <a:rPr kumimoji="0" lang="en-ID" sz="870" b="0" i="0" u="none" strike="noStrike" kern="0" cap="none" spc="0" normalizeH="0" baseline="0" noProof="0" dirty="0" err="1">
                  <a:ln>
                    <a:noFill/>
                  </a:ln>
                  <a:solidFill>
                    <a:srgbClr val="000000"/>
                  </a:solidFill>
                  <a:effectLst/>
                  <a:uLnTx/>
                  <a:uFillTx/>
                  <a:latin typeface="Arial" panose="020B0604020202020204"/>
                </a:rPr>
                <a:t>Lampiran</a:t>
              </a:r>
              <a:r>
                <a:rPr kumimoji="0" lang="en-ID" sz="870" b="0" i="0" u="none" strike="noStrike" kern="0" cap="none" spc="0" normalizeH="0" baseline="0" noProof="0" dirty="0">
                  <a:ln>
                    <a:noFill/>
                  </a:ln>
                  <a:solidFill>
                    <a:srgbClr val="000000"/>
                  </a:solidFill>
                  <a:effectLst/>
                  <a:uLnTx/>
                  <a:uFillTx/>
                  <a:latin typeface="Arial" panose="020B0604020202020204"/>
                </a:rPr>
                <a:t> 2. </a:t>
              </a:r>
              <a:r>
                <a:rPr kumimoji="0" lang="id-ID" sz="870" b="0" i="0" u="none" strike="noStrike" kern="0" cap="none" spc="0" normalizeH="0" baseline="0" noProof="0" dirty="0">
                  <a:ln>
                    <a:noFill/>
                  </a:ln>
                  <a:solidFill>
                    <a:srgbClr val="000000"/>
                  </a:solidFill>
                  <a:effectLst/>
                  <a:uLnTx/>
                  <a:uFillTx/>
                  <a:latin typeface="Arial" panose="020B0604020202020204"/>
                </a:rPr>
                <a:t>Komitmen Pimpinan terkait Rekomendasi Peningkatan Kinerja</a:t>
              </a:r>
            </a:p>
            <a:p>
              <a:pPr marL="0" marR="0" lvl="0" indent="0" defTabSz="914400" eaLnBrk="1" fontAlgn="auto" latinLnBrk="0" hangingPunct="1">
                <a:lnSpc>
                  <a:spcPct val="100000"/>
                </a:lnSpc>
                <a:spcBef>
                  <a:spcPts val="0"/>
                </a:spcBef>
                <a:spcAft>
                  <a:spcPts val="0"/>
                </a:spcAft>
                <a:buClrTx/>
                <a:buSzTx/>
                <a:buFontTx/>
                <a:buNone/>
                <a:defRPr/>
              </a:pPr>
              <a:r>
                <a:rPr lang="id-ID" sz="870" b="0" kern="0" dirty="0">
                  <a:solidFill>
                    <a:srgbClr val="000000"/>
                  </a:solidFill>
                  <a:latin typeface="Arial" panose="020B0604020202020204"/>
                </a:rPr>
                <a:t>Lampiran 3. Monitoring Rencana Aksi Per Bulan</a:t>
              </a:r>
            </a:p>
            <a:p>
              <a:pPr marL="0" marR="0" lvl="0" indent="0" defTabSz="914400" eaLnBrk="1" fontAlgn="auto" latinLnBrk="0" hangingPunct="1">
                <a:lnSpc>
                  <a:spcPct val="100000"/>
                </a:lnSpc>
                <a:spcBef>
                  <a:spcPts val="0"/>
                </a:spcBef>
                <a:spcAft>
                  <a:spcPts val="0"/>
                </a:spcAft>
                <a:buClrTx/>
                <a:buSzTx/>
                <a:buFontTx/>
                <a:buNone/>
                <a:defRPr/>
              </a:pPr>
              <a:r>
                <a:rPr kumimoji="0" lang="id-ID" sz="870" b="0" i="0" u="none" strike="noStrike" kern="0" cap="none" spc="0" normalizeH="0" baseline="0" noProof="0" dirty="0">
                  <a:ln>
                    <a:noFill/>
                  </a:ln>
                  <a:solidFill>
                    <a:srgbClr val="000000"/>
                  </a:solidFill>
                  <a:effectLst/>
                  <a:uLnTx/>
                  <a:uFillTx/>
                  <a:latin typeface="Arial" panose="020B0604020202020204"/>
                </a:rPr>
                <a:t>Lampiran 4. Data Dukung Capaian Kinerja</a:t>
              </a:r>
              <a:r>
                <a:rPr kumimoji="0" lang="id-ID" sz="870" b="0" i="0" u="none" strike="noStrike" kern="0" cap="none" spc="0" normalizeH="0" noProof="0" dirty="0">
                  <a:ln>
                    <a:noFill/>
                  </a:ln>
                  <a:solidFill>
                    <a:srgbClr val="000000"/>
                  </a:solidFill>
                  <a:effectLst/>
                  <a:uLnTx/>
                  <a:uFillTx/>
                  <a:latin typeface="Arial" panose="020B0604020202020204"/>
                </a:rPr>
                <a:t> Per Indikator Kinerja</a:t>
              </a:r>
              <a:endParaRPr kumimoji="0" lang="en-ID" sz="870" b="0" i="0" u="none" strike="noStrike" kern="0" cap="none" spc="0" normalizeH="0" baseline="0" noProof="0" dirty="0">
                <a:ln>
                  <a:noFill/>
                </a:ln>
                <a:solidFill>
                  <a:srgbClr val="000000"/>
                </a:solidFill>
                <a:effectLst/>
                <a:uLnTx/>
                <a:uFillTx/>
                <a:latin typeface="Arial" panose="020B0604020202020204"/>
              </a:endParaRPr>
            </a:p>
          </p:txBody>
        </p:sp>
      </p:grpSp>
      <p:sp>
        <p:nvSpPr>
          <p:cNvPr id="15" name="Chevron 14"/>
          <p:cNvSpPr/>
          <p:nvPr/>
        </p:nvSpPr>
        <p:spPr>
          <a:xfrm>
            <a:off x="2073050" y="1033874"/>
            <a:ext cx="280838" cy="344425"/>
          </a:xfrm>
          <a:prstGeom prst="chevron">
            <a:avLst/>
          </a:prstGeom>
          <a:gradFill rotWithShape="1">
            <a:gsLst>
              <a:gs pos="0">
                <a:srgbClr val="CE7C2A">
                  <a:lumMod val="110000"/>
                  <a:satMod val="105000"/>
                  <a:tint val="67000"/>
                </a:srgbClr>
              </a:gs>
              <a:gs pos="50000">
                <a:srgbClr val="CE7C2A">
                  <a:lumMod val="105000"/>
                  <a:satMod val="103000"/>
                  <a:tint val="73000"/>
                </a:srgbClr>
              </a:gs>
              <a:gs pos="100000">
                <a:srgbClr val="CE7C2A">
                  <a:lumMod val="105000"/>
                  <a:satMod val="109000"/>
                  <a:tint val="81000"/>
                </a:srgbClr>
              </a:gs>
            </a:gsLst>
            <a:lin ang="5400000" scaled="0"/>
          </a:gradFill>
          <a:ln w="6350" cap="flat" cmpd="sng" algn="ctr">
            <a:solidFill>
              <a:srgbClr val="CE7C2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74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6" name="Chevron 15"/>
          <p:cNvSpPr/>
          <p:nvPr/>
        </p:nvSpPr>
        <p:spPr>
          <a:xfrm rot="2477854">
            <a:off x="5552811" y="1435516"/>
            <a:ext cx="280838" cy="406047"/>
          </a:xfrm>
          <a:prstGeom prst="chevron">
            <a:avLst/>
          </a:prstGeom>
          <a:gradFill rotWithShape="1">
            <a:gsLst>
              <a:gs pos="0">
                <a:srgbClr val="CE7C2A">
                  <a:lumMod val="110000"/>
                  <a:satMod val="105000"/>
                  <a:tint val="67000"/>
                </a:srgbClr>
              </a:gs>
              <a:gs pos="50000">
                <a:srgbClr val="CE7C2A">
                  <a:lumMod val="105000"/>
                  <a:satMod val="103000"/>
                  <a:tint val="73000"/>
                </a:srgbClr>
              </a:gs>
              <a:gs pos="100000">
                <a:srgbClr val="CE7C2A">
                  <a:lumMod val="105000"/>
                  <a:satMod val="109000"/>
                  <a:tint val="81000"/>
                </a:srgbClr>
              </a:gs>
            </a:gsLst>
            <a:lin ang="5400000" scaled="0"/>
          </a:gradFill>
          <a:ln w="6350" cap="flat" cmpd="sng" algn="ctr">
            <a:solidFill>
              <a:srgbClr val="CE7C2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74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7" name="Chevron 16"/>
          <p:cNvSpPr/>
          <p:nvPr/>
        </p:nvSpPr>
        <p:spPr>
          <a:xfrm rot="10800000">
            <a:off x="2663908" y="2198064"/>
            <a:ext cx="280838" cy="344425"/>
          </a:xfrm>
          <a:prstGeom prst="chevron">
            <a:avLst/>
          </a:prstGeom>
          <a:gradFill rotWithShape="1">
            <a:gsLst>
              <a:gs pos="0">
                <a:srgbClr val="CE7C2A">
                  <a:lumMod val="110000"/>
                  <a:satMod val="105000"/>
                  <a:tint val="67000"/>
                </a:srgbClr>
              </a:gs>
              <a:gs pos="50000">
                <a:srgbClr val="CE7C2A">
                  <a:lumMod val="105000"/>
                  <a:satMod val="103000"/>
                  <a:tint val="73000"/>
                </a:srgbClr>
              </a:gs>
              <a:gs pos="100000">
                <a:srgbClr val="CE7C2A">
                  <a:lumMod val="105000"/>
                  <a:satMod val="109000"/>
                  <a:tint val="81000"/>
                </a:srgbClr>
              </a:gs>
            </a:gsLst>
            <a:lin ang="5400000" scaled="0"/>
          </a:gradFill>
          <a:ln w="6350" cap="flat" cmpd="sng" algn="ctr">
            <a:solidFill>
              <a:srgbClr val="CE7C2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745" b="0" i="0" u="none" strike="noStrike" kern="0" cap="none" spc="0" normalizeH="0" baseline="0" noProof="0">
              <a:ln>
                <a:noFill/>
              </a:ln>
              <a:solidFill>
                <a:srgbClr val="000000"/>
              </a:solidFill>
              <a:effectLst/>
              <a:uLnTx/>
              <a:uFillTx/>
              <a:latin typeface="Arial" panose="020B0604020202020204"/>
              <a:ea typeface="+mn-ea"/>
              <a:cs typeface="+mn-cs"/>
            </a:endParaRPr>
          </a:p>
        </p:txBody>
      </p:sp>
      <p:sp>
        <p:nvSpPr>
          <p:cNvPr id="18" name="Chevron 17"/>
          <p:cNvSpPr/>
          <p:nvPr/>
        </p:nvSpPr>
        <p:spPr>
          <a:xfrm rot="5400000">
            <a:off x="701700" y="3152313"/>
            <a:ext cx="280838" cy="344425"/>
          </a:xfrm>
          <a:prstGeom prst="chevron">
            <a:avLst/>
          </a:prstGeom>
          <a:gradFill rotWithShape="1">
            <a:gsLst>
              <a:gs pos="0">
                <a:srgbClr val="CE7C2A">
                  <a:lumMod val="110000"/>
                  <a:satMod val="105000"/>
                  <a:tint val="67000"/>
                </a:srgbClr>
              </a:gs>
              <a:gs pos="50000">
                <a:srgbClr val="CE7C2A">
                  <a:lumMod val="105000"/>
                  <a:satMod val="103000"/>
                  <a:tint val="73000"/>
                </a:srgbClr>
              </a:gs>
              <a:gs pos="100000">
                <a:srgbClr val="CE7C2A">
                  <a:lumMod val="105000"/>
                  <a:satMod val="109000"/>
                  <a:tint val="81000"/>
                </a:srgbClr>
              </a:gs>
            </a:gsLst>
            <a:lin ang="5400000" scaled="0"/>
          </a:gradFill>
          <a:ln w="6350" cap="flat" cmpd="sng" algn="ctr">
            <a:solidFill>
              <a:srgbClr val="CE7C2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745" b="0" i="0" u="none" strike="noStrike" kern="0" cap="none" spc="0" normalizeH="0" baseline="0" noProof="0" dirty="0">
                <a:ln>
                  <a:noFill/>
                </a:ln>
                <a:solidFill>
                  <a:srgbClr val="000000"/>
                </a:solidFill>
                <a:effectLst/>
                <a:uLnTx/>
                <a:uFillTx/>
                <a:latin typeface="Arial" panose="020B0604020202020204"/>
                <a:ea typeface="+mn-ea"/>
                <a:cs typeface="+mn-cs"/>
              </a:rPr>
              <a:t>             </a:t>
            </a:r>
          </a:p>
        </p:txBody>
      </p:sp>
      <p:grpSp>
        <p:nvGrpSpPr>
          <p:cNvPr id="19" name="Group 18"/>
          <p:cNvGrpSpPr/>
          <p:nvPr/>
        </p:nvGrpSpPr>
        <p:grpSpPr>
          <a:xfrm>
            <a:off x="600361" y="919830"/>
            <a:ext cx="1400277" cy="674000"/>
            <a:chOff x="1872278" y="1897486"/>
            <a:chExt cx="1904418" cy="1087006"/>
          </a:xfrm>
        </p:grpSpPr>
        <p:sp>
          <p:nvSpPr>
            <p:cNvPr id="20" name="TextBox 19"/>
            <p:cNvSpPr txBox="1"/>
            <p:nvPr/>
          </p:nvSpPr>
          <p:spPr>
            <a:xfrm>
              <a:off x="1984440" y="1976770"/>
              <a:ext cx="1792256" cy="1007722"/>
            </a:xfrm>
            <a:prstGeom prst="rect">
              <a:avLst/>
            </a:prstGeom>
            <a:solidFill>
              <a:srgbClr val="CE7C2A">
                <a:lumMod val="75000"/>
              </a:srgbClr>
            </a:solidFill>
            <a:ln w="19050">
              <a:solidFill>
                <a:srgbClr val="CE7C2A"/>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ID" sz="870" b="1" i="0" u="none" strike="noStrike" kern="0" cap="none" spc="0" normalizeH="0" baseline="0" noProof="0" dirty="0">
                  <a:ln>
                    <a:noFill/>
                  </a:ln>
                  <a:solidFill>
                    <a:srgbClr val="000000"/>
                  </a:solidFill>
                  <a:effectLst/>
                  <a:uLnTx/>
                  <a:uFillTx/>
                  <a:latin typeface="Arial" panose="020B0604020202020204"/>
                </a:rPr>
                <a:t>Kata </a:t>
              </a:r>
              <a:r>
                <a:rPr kumimoji="0" lang="en-ID" sz="870" b="1" i="0" u="none" strike="noStrike" kern="0" cap="none" spc="0" normalizeH="0" baseline="0" noProof="0" dirty="0" err="1">
                  <a:ln>
                    <a:noFill/>
                  </a:ln>
                  <a:solidFill>
                    <a:srgbClr val="000000"/>
                  </a:solidFill>
                  <a:effectLst/>
                  <a:uLnTx/>
                  <a:uFillTx/>
                  <a:latin typeface="Arial" panose="020B0604020202020204"/>
                </a:rPr>
                <a:t>Pengantar</a:t>
              </a:r>
              <a:endParaRPr kumimoji="0" lang="en-ID" sz="870" b="1" i="0" u="none" strike="noStrike" kern="0" cap="none" spc="0" normalizeH="0" baseline="0" noProof="0" dirty="0">
                <a:ln>
                  <a:noFill/>
                </a:ln>
                <a:solidFill>
                  <a:srgbClr val="000000"/>
                </a:solidFill>
                <a:effectLst/>
                <a:uLnTx/>
                <a:uFillTx/>
                <a:latin typeface="Arial" panose="020B0604020202020204"/>
              </a:endParaRPr>
            </a:p>
            <a:p>
              <a:pPr marL="0" marR="0" lvl="0" indent="0" defTabSz="914400" eaLnBrk="1" fontAlgn="auto" latinLnBrk="0" hangingPunct="1">
                <a:lnSpc>
                  <a:spcPct val="100000"/>
                </a:lnSpc>
                <a:spcBef>
                  <a:spcPts val="0"/>
                </a:spcBef>
                <a:spcAft>
                  <a:spcPts val="0"/>
                </a:spcAft>
                <a:buClrTx/>
                <a:buSzTx/>
                <a:buFontTx/>
                <a:buNone/>
                <a:defRPr/>
              </a:pPr>
              <a:r>
                <a:rPr kumimoji="0" lang="en-ID" sz="870" b="1" i="0" u="none" strike="noStrike" kern="0" cap="none" spc="0" normalizeH="0" baseline="0" noProof="0" dirty="0" err="1">
                  <a:ln>
                    <a:noFill/>
                  </a:ln>
                  <a:solidFill>
                    <a:srgbClr val="000000"/>
                  </a:solidFill>
                  <a:effectLst/>
                  <a:uLnTx/>
                  <a:uFillTx/>
                  <a:latin typeface="Arial" panose="020B0604020202020204"/>
                </a:rPr>
                <a:t>Daftar</a:t>
              </a:r>
              <a:r>
                <a:rPr kumimoji="0" lang="en-ID" sz="870" b="1" i="0" u="none" strike="noStrike" kern="0" cap="none" spc="0" normalizeH="0" baseline="0" noProof="0" dirty="0">
                  <a:ln>
                    <a:noFill/>
                  </a:ln>
                  <a:solidFill>
                    <a:srgbClr val="000000"/>
                  </a:solidFill>
                  <a:effectLst/>
                  <a:uLnTx/>
                  <a:uFillTx/>
                  <a:latin typeface="Arial" panose="020B0604020202020204"/>
                </a:rPr>
                <a:t> Isi</a:t>
              </a:r>
            </a:p>
            <a:p>
              <a:pPr marL="0" marR="0" lvl="0" indent="0" defTabSz="914400" eaLnBrk="1" fontAlgn="auto" latinLnBrk="0" hangingPunct="1">
                <a:lnSpc>
                  <a:spcPct val="100000"/>
                </a:lnSpc>
                <a:spcBef>
                  <a:spcPts val="0"/>
                </a:spcBef>
                <a:spcAft>
                  <a:spcPts val="0"/>
                </a:spcAft>
                <a:buClrTx/>
                <a:buSzTx/>
                <a:buFontTx/>
                <a:buNone/>
                <a:defRPr/>
              </a:pPr>
              <a:r>
                <a:rPr kumimoji="0" lang="en-ID" sz="870" b="1" i="0" u="none" strike="noStrike" kern="0" cap="none" spc="0" normalizeH="0" baseline="0" noProof="0" dirty="0" err="1">
                  <a:ln>
                    <a:noFill/>
                  </a:ln>
                  <a:solidFill>
                    <a:srgbClr val="000000"/>
                  </a:solidFill>
                  <a:effectLst/>
                  <a:uLnTx/>
                  <a:uFillTx/>
                  <a:latin typeface="Arial" panose="020B0604020202020204"/>
                </a:rPr>
                <a:t>Daftar</a:t>
              </a:r>
              <a:r>
                <a:rPr kumimoji="0" lang="en-ID" sz="870" b="1" i="0" u="none" strike="noStrike" kern="0" cap="none" spc="0" normalizeH="0" baseline="0" noProof="0" dirty="0">
                  <a:ln>
                    <a:noFill/>
                  </a:ln>
                  <a:solidFill>
                    <a:srgbClr val="000000"/>
                  </a:solidFill>
                  <a:effectLst/>
                  <a:uLnTx/>
                  <a:uFillTx/>
                  <a:latin typeface="Arial" panose="020B0604020202020204"/>
                </a:rPr>
                <a:t> </a:t>
              </a:r>
              <a:r>
                <a:rPr kumimoji="0" lang="en-ID" sz="870" b="1" i="0" u="none" strike="noStrike" kern="0" cap="none" spc="0" normalizeH="0" baseline="0" noProof="0" dirty="0" err="1">
                  <a:ln>
                    <a:noFill/>
                  </a:ln>
                  <a:solidFill>
                    <a:srgbClr val="000000"/>
                  </a:solidFill>
                  <a:effectLst/>
                  <a:uLnTx/>
                  <a:uFillTx/>
                  <a:latin typeface="Arial" panose="020B0604020202020204"/>
                </a:rPr>
                <a:t>Tabel</a:t>
              </a:r>
              <a:endParaRPr kumimoji="0" lang="en-ID" sz="870" b="1" i="0" u="none" strike="noStrike" kern="0" cap="none" spc="0" normalizeH="0" baseline="0" noProof="0" dirty="0">
                <a:ln>
                  <a:noFill/>
                </a:ln>
                <a:solidFill>
                  <a:srgbClr val="000000"/>
                </a:solidFill>
                <a:effectLst/>
                <a:uLnTx/>
                <a:uFillTx/>
                <a:latin typeface="Arial" panose="020B0604020202020204"/>
              </a:endParaRPr>
            </a:p>
            <a:p>
              <a:pPr marL="0" marR="0" lvl="0" indent="0" defTabSz="914400" eaLnBrk="1" fontAlgn="auto" latinLnBrk="0" hangingPunct="1">
                <a:lnSpc>
                  <a:spcPct val="100000"/>
                </a:lnSpc>
                <a:spcBef>
                  <a:spcPts val="0"/>
                </a:spcBef>
                <a:spcAft>
                  <a:spcPts val="0"/>
                </a:spcAft>
                <a:buClrTx/>
                <a:buSzTx/>
                <a:buFontTx/>
                <a:buNone/>
                <a:defRPr/>
              </a:pPr>
              <a:r>
                <a:rPr kumimoji="0" lang="en-ID" sz="870" b="1" i="0" u="none" strike="noStrike" kern="0" cap="none" spc="0" normalizeH="0" baseline="0" noProof="0" dirty="0" err="1">
                  <a:ln>
                    <a:noFill/>
                  </a:ln>
                  <a:solidFill>
                    <a:srgbClr val="000000"/>
                  </a:solidFill>
                  <a:effectLst/>
                  <a:uLnTx/>
                  <a:uFillTx/>
                  <a:latin typeface="Arial" panose="020B0604020202020204"/>
                </a:rPr>
                <a:t>Dafar</a:t>
              </a:r>
              <a:r>
                <a:rPr kumimoji="0" lang="en-ID" sz="870" b="1" i="0" u="none" strike="noStrike" kern="0" cap="none" spc="0" normalizeH="0" baseline="0" noProof="0" dirty="0">
                  <a:ln>
                    <a:noFill/>
                  </a:ln>
                  <a:solidFill>
                    <a:srgbClr val="000000"/>
                  </a:solidFill>
                  <a:effectLst/>
                  <a:uLnTx/>
                  <a:uFillTx/>
                  <a:latin typeface="Arial" panose="020B0604020202020204"/>
                </a:rPr>
                <a:t> </a:t>
              </a:r>
              <a:r>
                <a:rPr kumimoji="0" lang="en-ID" sz="870" b="1" i="0" u="none" strike="noStrike" kern="0" cap="none" spc="0" normalizeH="0" baseline="0" noProof="0" dirty="0" err="1">
                  <a:ln>
                    <a:noFill/>
                  </a:ln>
                  <a:solidFill>
                    <a:srgbClr val="000000"/>
                  </a:solidFill>
                  <a:effectLst/>
                  <a:uLnTx/>
                  <a:uFillTx/>
                  <a:latin typeface="Arial" panose="020B0604020202020204"/>
                </a:rPr>
                <a:t>Gambar</a:t>
              </a:r>
              <a:endParaRPr kumimoji="0" lang="en-US" sz="870" b="1" i="0" u="none" strike="noStrike" kern="0" cap="none" spc="0" normalizeH="0" baseline="0" noProof="0" dirty="0">
                <a:ln>
                  <a:noFill/>
                </a:ln>
                <a:solidFill>
                  <a:srgbClr val="000000"/>
                </a:solidFill>
                <a:effectLst/>
                <a:uLnTx/>
                <a:uFillTx/>
                <a:latin typeface="Arial" panose="020B0604020202020204"/>
              </a:endParaRPr>
            </a:p>
          </p:txBody>
        </p:sp>
        <p:sp>
          <p:nvSpPr>
            <p:cNvPr id="21" name="TextBox 20"/>
            <p:cNvSpPr txBox="1"/>
            <p:nvPr/>
          </p:nvSpPr>
          <p:spPr>
            <a:xfrm>
              <a:off x="1872278" y="1897486"/>
              <a:ext cx="1792256" cy="1012599"/>
            </a:xfrm>
            <a:prstGeom prst="rect">
              <a:avLst/>
            </a:prstGeom>
            <a:solidFill>
              <a:srgbClr val="FFFFFF"/>
            </a:solidFill>
            <a:ln w="19050">
              <a:solidFill>
                <a:srgbClr val="CE7C2A"/>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ID" sz="870" b="1" i="0" u="none" strike="noStrike" kern="0" cap="none" spc="0" normalizeH="0" baseline="0" noProof="0" dirty="0">
                  <a:ln>
                    <a:noFill/>
                  </a:ln>
                  <a:solidFill>
                    <a:srgbClr val="000000"/>
                  </a:solidFill>
                  <a:effectLst/>
                  <a:uLnTx/>
                  <a:uFillTx/>
                  <a:latin typeface="Arial" panose="020B0604020202020204"/>
                </a:rPr>
                <a:t>Kata </a:t>
              </a:r>
              <a:r>
                <a:rPr kumimoji="0" lang="en-ID" sz="870" b="1" i="0" u="none" strike="noStrike" kern="0" cap="none" spc="0" normalizeH="0" baseline="0" noProof="0" dirty="0" err="1">
                  <a:ln>
                    <a:noFill/>
                  </a:ln>
                  <a:solidFill>
                    <a:srgbClr val="000000"/>
                  </a:solidFill>
                  <a:effectLst/>
                  <a:uLnTx/>
                  <a:uFillTx/>
                  <a:latin typeface="Arial" panose="020B0604020202020204"/>
                </a:rPr>
                <a:t>Pengantar</a:t>
              </a:r>
              <a:endParaRPr kumimoji="0" lang="id-ID" sz="870" b="1" i="0" u="none" strike="noStrike" kern="0" cap="none" spc="0" normalizeH="0" baseline="0" noProof="0" dirty="0">
                <a:ln>
                  <a:noFill/>
                </a:ln>
                <a:solidFill>
                  <a:srgbClr val="000000"/>
                </a:solidFill>
                <a:effectLst/>
                <a:uLnTx/>
                <a:uFillTx/>
                <a:latin typeface="Arial" panose="020B0604020202020204"/>
              </a:endParaRPr>
            </a:p>
            <a:p>
              <a:pPr marL="0" marR="0" lvl="0" indent="0" defTabSz="914400" eaLnBrk="1" fontAlgn="auto" latinLnBrk="0" hangingPunct="1">
                <a:lnSpc>
                  <a:spcPct val="100000"/>
                </a:lnSpc>
                <a:spcBef>
                  <a:spcPts val="0"/>
                </a:spcBef>
                <a:spcAft>
                  <a:spcPts val="0"/>
                </a:spcAft>
                <a:buClrTx/>
                <a:buSzTx/>
                <a:buFontTx/>
                <a:buNone/>
                <a:defRPr/>
              </a:pPr>
              <a:r>
                <a:rPr kumimoji="0" lang="en-ID" sz="870" b="1" i="0" u="none" strike="noStrike" kern="0" cap="none" spc="0" normalizeH="0" baseline="0" noProof="0" dirty="0">
                  <a:ln>
                    <a:noFill/>
                  </a:ln>
                  <a:solidFill>
                    <a:srgbClr val="000000"/>
                  </a:solidFill>
                  <a:effectLst/>
                  <a:uLnTx/>
                  <a:uFillTx/>
                  <a:latin typeface="Arial" panose="020B0604020202020204"/>
                </a:rPr>
                <a:t>Daftar Isi</a:t>
              </a:r>
            </a:p>
            <a:p>
              <a:pPr marL="0" marR="0" lvl="0" indent="0" defTabSz="914400" eaLnBrk="1" fontAlgn="auto" latinLnBrk="0" hangingPunct="1">
                <a:lnSpc>
                  <a:spcPct val="100000"/>
                </a:lnSpc>
                <a:spcBef>
                  <a:spcPts val="0"/>
                </a:spcBef>
                <a:spcAft>
                  <a:spcPts val="0"/>
                </a:spcAft>
                <a:buClrTx/>
                <a:buSzTx/>
                <a:buFontTx/>
                <a:buNone/>
                <a:defRPr/>
              </a:pPr>
              <a:r>
                <a:rPr kumimoji="0" lang="en-ID" sz="870" b="1" i="0" u="none" strike="noStrike" kern="0" cap="none" spc="0" normalizeH="0" baseline="0" noProof="0" dirty="0" err="1">
                  <a:ln>
                    <a:noFill/>
                  </a:ln>
                  <a:solidFill>
                    <a:srgbClr val="000000"/>
                  </a:solidFill>
                  <a:effectLst/>
                  <a:uLnTx/>
                  <a:uFillTx/>
                  <a:latin typeface="Arial" panose="020B0604020202020204"/>
                </a:rPr>
                <a:t>Daftar</a:t>
              </a:r>
              <a:r>
                <a:rPr kumimoji="0" lang="en-ID" sz="870" b="1" i="0" u="none" strike="noStrike" kern="0" cap="none" spc="0" normalizeH="0" baseline="0" noProof="0" dirty="0">
                  <a:ln>
                    <a:noFill/>
                  </a:ln>
                  <a:solidFill>
                    <a:srgbClr val="000000"/>
                  </a:solidFill>
                  <a:effectLst/>
                  <a:uLnTx/>
                  <a:uFillTx/>
                  <a:latin typeface="Arial" panose="020B0604020202020204"/>
                </a:rPr>
                <a:t> </a:t>
              </a:r>
              <a:r>
                <a:rPr kumimoji="0" lang="en-ID" sz="870" b="1" i="0" u="none" strike="noStrike" kern="0" cap="none" spc="0" normalizeH="0" baseline="0" noProof="0" dirty="0" err="1">
                  <a:ln>
                    <a:noFill/>
                  </a:ln>
                  <a:solidFill>
                    <a:srgbClr val="000000"/>
                  </a:solidFill>
                  <a:effectLst/>
                  <a:uLnTx/>
                  <a:uFillTx/>
                  <a:latin typeface="Arial" panose="020B0604020202020204"/>
                </a:rPr>
                <a:t>Tabel</a:t>
              </a:r>
              <a:endParaRPr kumimoji="0" lang="en-ID" sz="870" b="1" i="0" u="none" strike="noStrike" kern="0" cap="none" spc="0" normalizeH="0" baseline="0" noProof="0" dirty="0">
                <a:ln>
                  <a:noFill/>
                </a:ln>
                <a:solidFill>
                  <a:srgbClr val="000000"/>
                </a:solidFill>
                <a:effectLst/>
                <a:uLnTx/>
                <a:uFillTx/>
                <a:latin typeface="Arial" panose="020B0604020202020204"/>
              </a:endParaRPr>
            </a:p>
            <a:p>
              <a:pPr marL="0" marR="0" lvl="0" indent="0" defTabSz="914400" eaLnBrk="1" fontAlgn="auto" latinLnBrk="0" hangingPunct="1">
                <a:lnSpc>
                  <a:spcPct val="100000"/>
                </a:lnSpc>
                <a:spcBef>
                  <a:spcPts val="0"/>
                </a:spcBef>
                <a:spcAft>
                  <a:spcPts val="0"/>
                </a:spcAft>
                <a:buClrTx/>
                <a:buSzTx/>
                <a:buFontTx/>
                <a:buNone/>
                <a:defRPr/>
              </a:pPr>
              <a:r>
                <a:rPr kumimoji="0" lang="en-ID" sz="870" b="1" i="0" u="none" strike="noStrike" kern="0" cap="none" spc="0" normalizeH="0" baseline="0" noProof="0" dirty="0" err="1">
                  <a:ln>
                    <a:noFill/>
                  </a:ln>
                  <a:solidFill>
                    <a:srgbClr val="000000"/>
                  </a:solidFill>
                  <a:effectLst/>
                  <a:uLnTx/>
                  <a:uFillTx/>
                  <a:latin typeface="Arial" panose="020B0604020202020204"/>
                </a:rPr>
                <a:t>Daftar</a:t>
              </a:r>
              <a:r>
                <a:rPr kumimoji="0" lang="en-ID" sz="870" b="1" i="0" u="none" strike="noStrike" kern="0" cap="none" spc="0" normalizeH="0" baseline="0" noProof="0" dirty="0">
                  <a:ln>
                    <a:noFill/>
                  </a:ln>
                  <a:solidFill>
                    <a:srgbClr val="000000"/>
                  </a:solidFill>
                  <a:effectLst/>
                  <a:uLnTx/>
                  <a:uFillTx/>
                  <a:latin typeface="Arial" panose="020B0604020202020204"/>
                </a:rPr>
                <a:t> </a:t>
              </a:r>
              <a:r>
                <a:rPr kumimoji="0" lang="en-ID" sz="870" b="1" i="0" u="none" strike="noStrike" kern="0" cap="none" spc="0" normalizeH="0" baseline="0" noProof="0" dirty="0" err="1">
                  <a:ln>
                    <a:noFill/>
                  </a:ln>
                  <a:solidFill>
                    <a:srgbClr val="000000"/>
                  </a:solidFill>
                  <a:effectLst/>
                  <a:uLnTx/>
                  <a:uFillTx/>
                  <a:latin typeface="Arial" panose="020B0604020202020204"/>
                </a:rPr>
                <a:t>Gambar</a:t>
              </a:r>
              <a:endParaRPr kumimoji="0" lang="en-US" sz="870" b="1" i="0" u="none" strike="noStrike" kern="0" cap="none" spc="0" normalizeH="0" baseline="0" noProof="0" dirty="0">
                <a:ln>
                  <a:noFill/>
                </a:ln>
                <a:solidFill>
                  <a:srgbClr val="000000"/>
                </a:solidFill>
                <a:effectLst/>
                <a:uLnTx/>
                <a:uFillTx/>
                <a:latin typeface="Arial" panose="020B0604020202020204"/>
              </a:endParaRPr>
            </a:p>
          </p:txBody>
        </p:sp>
      </p:grpSp>
      <p:sp>
        <p:nvSpPr>
          <p:cNvPr id="23" name="Slide Number Placeholder 2"/>
          <p:cNvSpPr>
            <a:spLocks noGrp="1"/>
          </p:cNvSpPr>
          <p:nvPr/>
        </p:nvSpPr>
        <p:spPr>
          <a:xfrm>
            <a:off x="7113270" y="5006975"/>
            <a:ext cx="446405" cy="251460"/>
          </a:xfrm>
          <a:prstGeom prst="rect">
            <a:avLst/>
          </a:prstGeom>
          <a:solidFill>
            <a:srgbClr val="F9BE19"/>
          </a:solid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5502A5B-6024-440D-A5A9-5A109256076E}" type="slidenum">
              <a:rPr kumimoji="0" lang="en-US" sz="1200" b="1" i="0" u="none" strike="noStrike" kern="1200" cap="none" spc="0" normalizeH="0" baseline="0" noProof="0" smtClean="0">
                <a:ln>
                  <a:noFill/>
                </a:ln>
                <a:solidFill>
                  <a:schemeClr val="tx1"/>
                </a:solidFill>
                <a:effectLst/>
                <a:uLnTx/>
                <a:uFillTx/>
                <a:latin typeface="Calibri" panose="020F0502020204030204"/>
                <a:ea typeface="+mn-ea"/>
                <a:cs typeface="+mn-cs"/>
              </a:rPr>
              <a:t>96</a:t>
            </a:fld>
            <a:endParaRPr kumimoji="0" lang="en-US" sz="1200" b="1" i="0" u="none" strike="noStrike" kern="1200" cap="none" spc="0" normalizeH="0" baseline="0" noProof="0">
              <a:ln>
                <a:noFill/>
              </a:ln>
              <a:solidFill>
                <a:schemeClr val="tx1"/>
              </a:solidFill>
              <a:effectLst/>
              <a:uLnTx/>
              <a:uFillTx/>
              <a:latin typeface="Calibri" panose="020F0502020204030204"/>
              <a:ea typeface="+mn-ea"/>
              <a:cs typeface="+mn-cs"/>
            </a:endParaRPr>
          </a:p>
        </p:txBody>
      </p:sp>
      <p:sp>
        <p:nvSpPr>
          <p:cNvPr id="25" name="TextBox 24"/>
          <p:cNvSpPr txBox="1"/>
          <p:nvPr/>
        </p:nvSpPr>
        <p:spPr>
          <a:xfrm>
            <a:off x="410400" y="4462846"/>
            <a:ext cx="3096000" cy="252000"/>
          </a:xfrm>
          <a:prstGeom prst="rect">
            <a:avLst/>
          </a:prstGeom>
          <a:noFill/>
        </p:spPr>
        <p:txBody>
          <a:bodyPr wrap="square" lIns="91365" tIns="45684" rIns="91365" bIns="45684" rtlCol="0">
            <a:spAutoFit/>
          </a:bodyPr>
          <a:lstStyle/>
          <a:p>
            <a:r>
              <a:rPr lang="en-US" sz="1050" dirty="0" err="1">
                <a:solidFill>
                  <a:schemeClr val="bg2">
                    <a:lumMod val="25000"/>
                  </a:schemeClr>
                </a:solidFill>
                <a:latin typeface="Arial" panose="020B0604020202020204" pitchFamily="34" charset="0"/>
                <a:cs typeface="Arial" panose="020B0604020202020204" pitchFamily="34" charset="0"/>
              </a:rPr>
              <a:t>Sumber</a:t>
            </a:r>
            <a:r>
              <a:rPr lang="en-US" sz="1050" dirty="0">
                <a:solidFill>
                  <a:schemeClr val="bg2">
                    <a:lumMod val="25000"/>
                  </a:schemeClr>
                </a:solidFill>
                <a:latin typeface="Arial" panose="020B0604020202020204" pitchFamily="34" charset="0"/>
                <a:cs typeface="Arial" panose="020B0604020202020204" pitchFamily="34" charset="0"/>
              </a:rPr>
              <a:t> : </a:t>
            </a:r>
            <a:r>
              <a:rPr lang="en-US" sz="1050" dirty="0" err="1">
                <a:solidFill>
                  <a:schemeClr val="bg2">
                    <a:lumMod val="25000"/>
                  </a:schemeClr>
                </a:solidFill>
                <a:latin typeface="Arial" panose="020B0604020202020204" pitchFamily="34" charset="0"/>
                <a:cs typeface="Arial" panose="020B0604020202020204" pitchFamily="34" charset="0"/>
              </a:rPr>
              <a:t>Permenhub</a:t>
            </a:r>
            <a:r>
              <a:rPr lang="en-US" sz="1050" dirty="0">
                <a:solidFill>
                  <a:schemeClr val="bg2">
                    <a:lumMod val="25000"/>
                  </a:schemeClr>
                </a:solidFill>
                <a:latin typeface="Arial" panose="020B0604020202020204" pitchFamily="34" charset="0"/>
                <a:cs typeface="Arial" panose="020B0604020202020204" pitchFamily="34" charset="0"/>
              </a:rPr>
              <a:t> No. PM 85/2020</a:t>
            </a:r>
            <a:r>
              <a:rPr lang="id-ID" sz="1050" dirty="0">
                <a:solidFill>
                  <a:schemeClr val="bg2">
                    <a:lumMod val="25000"/>
                  </a:schemeClr>
                </a:solidFill>
                <a:latin typeface="Arial" panose="020B0604020202020204" pitchFamily="34" charset="0"/>
                <a:cs typeface="Arial" panose="020B0604020202020204" pitchFamily="34" charset="0"/>
              </a:rPr>
              <a:t> (diolah)</a:t>
            </a:r>
            <a:endParaRPr lang="en-US" sz="1050" dirty="0">
              <a:solidFill>
                <a:schemeClr val="bg2">
                  <a:lumMod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560956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3363" y="332147"/>
            <a:ext cx="6538728" cy="576000"/>
          </a:xfrm>
        </p:spPr>
        <p:txBody>
          <a:bodyPr>
            <a:noAutofit/>
          </a:bodyPr>
          <a:lstStyle/>
          <a:p>
            <a:pPr algn="l"/>
            <a:r>
              <a:rPr lang="id-ID" dirty="0"/>
              <a:t>Lanjutan... (FORMAT </a:t>
            </a:r>
            <a:r>
              <a:rPr lang="id-ID" i="1" dirty="0"/>
              <a:t>MANDATORY</a:t>
            </a:r>
            <a:r>
              <a:rPr lang="id-ID" dirty="0"/>
              <a:t> LAPORAN </a:t>
            </a:r>
            <a:r>
              <a:rPr lang="id-ID" dirty="0">
                <a:sym typeface="+mn-ea"/>
              </a:rPr>
              <a:t>TRIWULAN)</a:t>
            </a:r>
            <a:endParaRPr lang="id-ID" dirty="0"/>
          </a:p>
        </p:txBody>
      </p:sp>
      <p:sp>
        <p:nvSpPr>
          <p:cNvPr id="23" name="Slide Number Placeholder 2"/>
          <p:cNvSpPr>
            <a:spLocks noGrp="1"/>
          </p:cNvSpPr>
          <p:nvPr/>
        </p:nvSpPr>
        <p:spPr>
          <a:xfrm>
            <a:off x="7113270" y="5006975"/>
            <a:ext cx="446405" cy="251460"/>
          </a:xfrm>
          <a:prstGeom prst="rect">
            <a:avLst/>
          </a:prstGeom>
          <a:solidFill>
            <a:srgbClr val="F9BE19"/>
          </a:solid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5502A5B-6024-440D-A5A9-5A109256076E}" type="slidenum">
              <a:rPr kumimoji="0" lang="en-US" sz="1200" b="1" i="0" u="none" strike="noStrike" kern="1200" cap="none" spc="0" normalizeH="0" baseline="0" noProof="0" smtClean="0">
                <a:ln>
                  <a:noFill/>
                </a:ln>
                <a:solidFill>
                  <a:schemeClr val="tx1"/>
                </a:solidFill>
                <a:effectLst/>
                <a:uLnTx/>
                <a:uFillTx/>
                <a:latin typeface="Calibri" panose="020F0502020204030204"/>
                <a:ea typeface="+mn-ea"/>
                <a:cs typeface="+mn-cs"/>
              </a:rPr>
              <a:t>97</a:t>
            </a:fld>
            <a:endParaRPr kumimoji="0" lang="en-US" sz="1200" b="1" i="0" u="none" strike="noStrike" kern="1200" cap="none" spc="0" normalizeH="0" baseline="0" noProof="0">
              <a:ln>
                <a:noFill/>
              </a:ln>
              <a:solidFill>
                <a:schemeClr val="tx1"/>
              </a:solidFill>
              <a:effectLst/>
              <a:uLnTx/>
              <a:uFillTx/>
              <a:latin typeface="Calibri" panose="020F0502020204030204"/>
              <a:ea typeface="+mn-ea"/>
              <a:cs typeface="+mn-cs"/>
            </a:endParaRPr>
          </a:p>
        </p:txBody>
      </p:sp>
      <p:pic>
        <p:nvPicPr>
          <p:cNvPr id="24" name="Picture 23">
            <a:extLst>
              <a:ext uri="{FF2B5EF4-FFF2-40B4-BE49-F238E27FC236}">
                <a16:creationId xmlns:a16="http://schemas.microsoft.com/office/drawing/2014/main" id="{7750C5A9-54D5-43CB-A5F1-7A685C911FB5}"/>
              </a:ext>
            </a:extLst>
          </p:cNvPr>
          <p:cNvPicPr>
            <a:picLocks noChangeAspect="1"/>
          </p:cNvPicPr>
          <p:nvPr/>
        </p:nvPicPr>
        <p:blipFill>
          <a:blip r:embed="rId2"/>
          <a:stretch>
            <a:fillRect/>
          </a:stretch>
        </p:blipFill>
        <p:spPr>
          <a:xfrm>
            <a:off x="289649" y="1385353"/>
            <a:ext cx="4879629" cy="802879"/>
          </a:xfrm>
          <a:prstGeom prst="rect">
            <a:avLst/>
          </a:prstGeom>
        </p:spPr>
      </p:pic>
      <p:sp>
        <p:nvSpPr>
          <p:cNvPr id="26" name="TextBox 25">
            <a:extLst>
              <a:ext uri="{FF2B5EF4-FFF2-40B4-BE49-F238E27FC236}">
                <a16:creationId xmlns:a16="http://schemas.microsoft.com/office/drawing/2014/main" id="{CEB377E7-071B-4C1E-A720-36994C7647E9}"/>
              </a:ext>
            </a:extLst>
          </p:cNvPr>
          <p:cNvSpPr txBox="1"/>
          <p:nvPr/>
        </p:nvSpPr>
        <p:spPr>
          <a:xfrm>
            <a:off x="273363" y="1135016"/>
            <a:ext cx="3726298" cy="264047"/>
          </a:xfrm>
          <a:prstGeom prst="rect">
            <a:avLst/>
          </a:prstGeom>
          <a:noFill/>
        </p:spPr>
        <p:txBody>
          <a:bodyPr wrap="square">
            <a:spAutoFit/>
          </a:bodyPr>
          <a:lstStyle/>
          <a:p>
            <a:r>
              <a:rPr lang="id-ID" sz="1116" dirty="0">
                <a:solidFill>
                  <a:srgbClr val="2F5496"/>
                </a:solidFill>
                <a:latin typeface="Calibri" panose="020F0502020204030204" pitchFamily="34" charset="0"/>
                <a:ea typeface="Calibri" panose="020F0502020204030204" pitchFamily="34" charset="0"/>
                <a:cs typeface="Times New Roman" panose="02020603050405020304" pitchFamily="18" charset="0"/>
              </a:rPr>
              <a:t>BAB 1: </a:t>
            </a:r>
            <a:r>
              <a:rPr lang="en-ID" sz="1116" dirty="0">
                <a:solidFill>
                  <a:srgbClr val="2F5496"/>
                </a:solidFill>
                <a:latin typeface="Calibri" panose="020F0502020204030204" pitchFamily="34" charset="0"/>
                <a:ea typeface="Calibri" panose="020F0502020204030204" pitchFamily="34" charset="0"/>
                <a:cs typeface="Times New Roman" panose="02020603050405020304" pitchFamily="18" charset="0"/>
              </a:rPr>
              <a:t>Target </a:t>
            </a:r>
            <a:r>
              <a:rPr lang="en-ID" sz="1116" dirty="0" err="1">
                <a:solidFill>
                  <a:srgbClr val="2F5496"/>
                </a:solidFill>
                <a:latin typeface="Calibri" panose="020F0502020204030204" pitchFamily="34" charset="0"/>
                <a:ea typeface="Calibri" panose="020F0502020204030204" pitchFamily="34" charset="0"/>
                <a:cs typeface="Times New Roman" panose="02020603050405020304" pitchFamily="18" charset="0"/>
              </a:rPr>
              <a:t>Perjanjian</a:t>
            </a:r>
            <a:r>
              <a:rPr lang="en-ID" sz="1116" dirty="0">
                <a:solidFill>
                  <a:srgbClr val="2F5496"/>
                </a:solidFill>
                <a:latin typeface="Calibri" panose="020F0502020204030204" pitchFamily="34" charset="0"/>
                <a:ea typeface="Calibri" panose="020F0502020204030204" pitchFamily="34" charset="0"/>
                <a:cs typeface="Times New Roman" panose="02020603050405020304" pitchFamily="18" charset="0"/>
              </a:rPr>
              <a:t> Kinerja</a:t>
            </a:r>
            <a:endParaRPr lang="en-ID" sz="1116" dirty="0"/>
          </a:p>
        </p:txBody>
      </p:sp>
      <p:pic>
        <p:nvPicPr>
          <p:cNvPr id="27" name="Picture 26">
            <a:extLst>
              <a:ext uri="{FF2B5EF4-FFF2-40B4-BE49-F238E27FC236}">
                <a16:creationId xmlns:a16="http://schemas.microsoft.com/office/drawing/2014/main" id="{8965C656-5593-45ED-9C55-ACCAE4D8928C}"/>
              </a:ext>
            </a:extLst>
          </p:cNvPr>
          <p:cNvPicPr>
            <a:picLocks noChangeAspect="1"/>
          </p:cNvPicPr>
          <p:nvPr/>
        </p:nvPicPr>
        <p:blipFill>
          <a:blip r:embed="rId3"/>
          <a:stretch>
            <a:fillRect/>
          </a:stretch>
        </p:blipFill>
        <p:spPr>
          <a:xfrm>
            <a:off x="292825" y="2422549"/>
            <a:ext cx="3439748" cy="653625"/>
          </a:xfrm>
          <a:prstGeom prst="rect">
            <a:avLst/>
          </a:prstGeom>
        </p:spPr>
      </p:pic>
      <p:sp>
        <p:nvSpPr>
          <p:cNvPr id="28" name="TextBox 27">
            <a:extLst>
              <a:ext uri="{FF2B5EF4-FFF2-40B4-BE49-F238E27FC236}">
                <a16:creationId xmlns:a16="http://schemas.microsoft.com/office/drawing/2014/main" id="{CCE8F16D-A0F2-40A7-B368-0F6B3827BA95}"/>
              </a:ext>
            </a:extLst>
          </p:cNvPr>
          <p:cNvSpPr txBox="1"/>
          <p:nvPr/>
        </p:nvSpPr>
        <p:spPr>
          <a:xfrm>
            <a:off x="285289" y="2233120"/>
            <a:ext cx="3726298" cy="264047"/>
          </a:xfrm>
          <a:prstGeom prst="rect">
            <a:avLst/>
          </a:prstGeom>
          <a:noFill/>
        </p:spPr>
        <p:txBody>
          <a:bodyPr wrap="square">
            <a:spAutoFit/>
          </a:bodyPr>
          <a:lstStyle/>
          <a:p>
            <a:r>
              <a:rPr lang="id-ID" sz="1116" dirty="0">
                <a:solidFill>
                  <a:srgbClr val="2F5496"/>
                </a:solidFill>
                <a:latin typeface="Calibri" panose="020F0502020204030204" pitchFamily="34" charset="0"/>
                <a:ea typeface="Calibri" panose="020F0502020204030204" pitchFamily="34" charset="0"/>
                <a:cs typeface="Times New Roman" panose="02020603050405020304" pitchFamily="18" charset="0"/>
              </a:rPr>
              <a:t>BAB 1: Alokasi Anggaran Berdasarkan</a:t>
            </a:r>
            <a:r>
              <a:rPr lang="en-ID" sz="1116" dirty="0">
                <a:solidFill>
                  <a:srgbClr val="2F5496"/>
                </a:solidFill>
                <a:latin typeface="Calibri" panose="020F0502020204030204" pitchFamily="34" charset="0"/>
                <a:ea typeface="Calibri" panose="020F0502020204030204" pitchFamily="34" charset="0"/>
                <a:cs typeface="Times New Roman" panose="02020603050405020304" pitchFamily="18" charset="0"/>
              </a:rPr>
              <a:t> </a:t>
            </a:r>
            <a:r>
              <a:rPr lang="en-ID" sz="1116" dirty="0" err="1">
                <a:solidFill>
                  <a:srgbClr val="2F5496"/>
                </a:solidFill>
                <a:latin typeface="Calibri" panose="020F0502020204030204" pitchFamily="34" charset="0"/>
                <a:ea typeface="Calibri" panose="020F0502020204030204" pitchFamily="34" charset="0"/>
                <a:cs typeface="Times New Roman" panose="02020603050405020304" pitchFamily="18" charset="0"/>
              </a:rPr>
              <a:t>Perjanjian</a:t>
            </a:r>
            <a:r>
              <a:rPr lang="en-ID" sz="1116" dirty="0">
                <a:solidFill>
                  <a:srgbClr val="2F5496"/>
                </a:solidFill>
                <a:latin typeface="Calibri" panose="020F0502020204030204" pitchFamily="34" charset="0"/>
                <a:ea typeface="Calibri" panose="020F0502020204030204" pitchFamily="34" charset="0"/>
                <a:cs typeface="Times New Roman" panose="02020603050405020304" pitchFamily="18" charset="0"/>
              </a:rPr>
              <a:t> Kinerja</a:t>
            </a:r>
            <a:endParaRPr lang="en-ID" sz="1116" dirty="0"/>
          </a:p>
        </p:txBody>
      </p:sp>
      <p:pic>
        <p:nvPicPr>
          <p:cNvPr id="29" name="Picture 28">
            <a:extLst>
              <a:ext uri="{FF2B5EF4-FFF2-40B4-BE49-F238E27FC236}">
                <a16:creationId xmlns:a16="http://schemas.microsoft.com/office/drawing/2014/main" id="{B5329AA1-356B-4980-80E6-F09D6D12C3E8}"/>
              </a:ext>
            </a:extLst>
          </p:cNvPr>
          <p:cNvPicPr>
            <a:picLocks noChangeAspect="1"/>
          </p:cNvPicPr>
          <p:nvPr/>
        </p:nvPicPr>
        <p:blipFill>
          <a:blip r:embed="rId4"/>
          <a:stretch>
            <a:fillRect/>
          </a:stretch>
        </p:blipFill>
        <p:spPr>
          <a:xfrm>
            <a:off x="273363" y="3341910"/>
            <a:ext cx="4196632" cy="801755"/>
          </a:xfrm>
          <a:prstGeom prst="rect">
            <a:avLst/>
          </a:prstGeom>
        </p:spPr>
      </p:pic>
      <p:sp>
        <p:nvSpPr>
          <p:cNvPr id="30" name="TextBox 29">
            <a:extLst>
              <a:ext uri="{FF2B5EF4-FFF2-40B4-BE49-F238E27FC236}">
                <a16:creationId xmlns:a16="http://schemas.microsoft.com/office/drawing/2014/main" id="{E498727A-9E35-466D-B909-D472F1027063}"/>
              </a:ext>
            </a:extLst>
          </p:cNvPr>
          <p:cNvSpPr txBox="1"/>
          <p:nvPr/>
        </p:nvSpPr>
        <p:spPr>
          <a:xfrm>
            <a:off x="273478" y="3142645"/>
            <a:ext cx="3726298" cy="264047"/>
          </a:xfrm>
          <a:prstGeom prst="rect">
            <a:avLst/>
          </a:prstGeom>
          <a:noFill/>
        </p:spPr>
        <p:txBody>
          <a:bodyPr wrap="square">
            <a:spAutoFit/>
          </a:bodyPr>
          <a:lstStyle/>
          <a:p>
            <a:r>
              <a:rPr lang="id-ID" sz="1116" dirty="0">
                <a:solidFill>
                  <a:srgbClr val="2F5496"/>
                </a:solidFill>
                <a:latin typeface="Calibri" panose="020F0502020204030204" pitchFamily="34" charset="0"/>
                <a:ea typeface="Calibri" panose="020F0502020204030204" pitchFamily="34" charset="0"/>
                <a:cs typeface="Times New Roman" panose="02020603050405020304" pitchFamily="18" charset="0"/>
              </a:rPr>
              <a:t>BAB 2: Capaian Kinerja</a:t>
            </a:r>
            <a:endParaRPr lang="en-ID" sz="1116" dirty="0"/>
          </a:p>
        </p:txBody>
      </p:sp>
      <p:pic>
        <p:nvPicPr>
          <p:cNvPr id="22" name="Picture 21">
            <a:extLst>
              <a:ext uri="{FF2B5EF4-FFF2-40B4-BE49-F238E27FC236}">
                <a16:creationId xmlns:a16="http://schemas.microsoft.com/office/drawing/2014/main" id="{510B33B4-2AFB-407F-AC81-CC7ACC37F44A}"/>
              </a:ext>
            </a:extLst>
          </p:cNvPr>
          <p:cNvPicPr>
            <a:picLocks noChangeAspect="1"/>
          </p:cNvPicPr>
          <p:nvPr/>
        </p:nvPicPr>
        <p:blipFill>
          <a:blip r:embed="rId5"/>
          <a:stretch>
            <a:fillRect/>
          </a:stretch>
        </p:blipFill>
        <p:spPr>
          <a:xfrm>
            <a:off x="4594746" y="2438569"/>
            <a:ext cx="2836796" cy="1705096"/>
          </a:xfrm>
          <a:prstGeom prst="rect">
            <a:avLst/>
          </a:prstGeom>
        </p:spPr>
      </p:pic>
    </p:spTree>
    <p:extLst>
      <p:ext uri="{BB962C8B-B14F-4D97-AF65-F5344CB8AC3E}">
        <p14:creationId xmlns:p14="http://schemas.microsoft.com/office/powerpoint/2010/main" val="331110319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124" y="340839"/>
            <a:ext cx="6538728" cy="576000"/>
          </a:xfrm>
        </p:spPr>
        <p:txBody>
          <a:bodyPr>
            <a:noAutofit/>
          </a:bodyPr>
          <a:lstStyle/>
          <a:p>
            <a:pPr algn="l"/>
            <a:r>
              <a:rPr lang="id-ID" dirty="0"/>
              <a:t>Lanjutan... (FORMAT </a:t>
            </a:r>
            <a:r>
              <a:rPr lang="id-ID" i="1" dirty="0"/>
              <a:t>MANDATORY</a:t>
            </a:r>
            <a:r>
              <a:rPr lang="id-ID" dirty="0"/>
              <a:t> LAPORAN </a:t>
            </a:r>
            <a:r>
              <a:rPr lang="id-ID" dirty="0">
                <a:sym typeface="+mn-ea"/>
              </a:rPr>
              <a:t>TRIWULAN)</a:t>
            </a:r>
            <a:endParaRPr lang="id-ID" dirty="0"/>
          </a:p>
        </p:txBody>
      </p:sp>
      <p:sp>
        <p:nvSpPr>
          <p:cNvPr id="23" name="Slide Number Placeholder 2"/>
          <p:cNvSpPr>
            <a:spLocks noGrp="1"/>
          </p:cNvSpPr>
          <p:nvPr/>
        </p:nvSpPr>
        <p:spPr>
          <a:xfrm>
            <a:off x="7113270" y="5006975"/>
            <a:ext cx="446405" cy="251460"/>
          </a:xfrm>
          <a:prstGeom prst="rect">
            <a:avLst/>
          </a:prstGeom>
          <a:solidFill>
            <a:srgbClr val="F9BE19"/>
          </a:solid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5502A5B-6024-440D-A5A9-5A109256076E}" type="slidenum">
              <a:rPr kumimoji="0" lang="en-US" sz="1200" b="1" i="0" u="none" strike="noStrike" kern="1200" cap="none" spc="0" normalizeH="0" baseline="0" noProof="0" smtClean="0">
                <a:ln>
                  <a:noFill/>
                </a:ln>
                <a:solidFill>
                  <a:schemeClr val="tx1"/>
                </a:solidFill>
                <a:effectLst/>
                <a:uLnTx/>
                <a:uFillTx/>
                <a:latin typeface="Calibri" panose="020F0502020204030204"/>
                <a:ea typeface="+mn-ea"/>
                <a:cs typeface="+mn-cs"/>
              </a:rPr>
              <a:t>98</a:t>
            </a:fld>
            <a:endParaRPr kumimoji="0" lang="en-US" sz="1200" b="1" i="0" u="none" strike="noStrike" kern="1200" cap="none" spc="0" normalizeH="0" baseline="0" noProof="0">
              <a:ln>
                <a:noFill/>
              </a:ln>
              <a:solidFill>
                <a:schemeClr val="tx1"/>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1366A8F5-08A9-43A6-BD10-048F138B026F}"/>
              </a:ext>
            </a:extLst>
          </p:cNvPr>
          <p:cNvPicPr>
            <a:picLocks noChangeAspect="1"/>
          </p:cNvPicPr>
          <p:nvPr/>
        </p:nvPicPr>
        <p:blipFill>
          <a:blip r:embed="rId2"/>
          <a:stretch>
            <a:fillRect/>
          </a:stretch>
        </p:blipFill>
        <p:spPr>
          <a:xfrm>
            <a:off x="259276" y="1351601"/>
            <a:ext cx="4210792" cy="1239031"/>
          </a:xfrm>
          <a:prstGeom prst="rect">
            <a:avLst/>
          </a:prstGeom>
        </p:spPr>
      </p:pic>
      <p:sp>
        <p:nvSpPr>
          <p:cNvPr id="11" name="TextBox 10">
            <a:extLst>
              <a:ext uri="{FF2B5EF4-FFF2-40B4-BE49-F238E27FC236}">
                <a16:creationId xmlns:a16="http://schemas.microsoft.com/office/drawing/2014/main" id="{52CBEA88-564C-41D1-B5A7-F585CDFD4FFE}"/>
              </a:ext>
            </a:extLst>
          </p:cNvPr>
          <p:cNvSpPr txBox="1"/>
          <p:nvPr/>
        </p:nvSpPr>
        <p:spPr>
          <a:xfrm>
            <a:off x="241417" y="1141834"/>
            <a:ext cx="3726298" cy="264047"/>
          </a:xfrm>
          <a:prstGeom prst="rect">
            <a:avLst/>
          </a:prstGeom>
          <a:noFill/>
        </p:spPr>
        <p:txBody>
          <a:bodyPr wrap="square">
            <a:spAutoFit/>
          </a:bodyPr>
          <a:lstStyle/>
          <a:p>
            <a:r>
              <a:rPr lang="id-ID" sz="1116" dirty="0">
                <a:solidFill>
                  <a:srgbClr val="2F5496"/>
                </a:solidFill>
                <a:latin typeface="Calibri" panose="020F0502020204030204" pitchFamily="34" charset="0"/>
                <a:ea typeface="Calibri" panose="020F0502020204030204" pitchFamily="34" charset="0"/>
                <a:cs typeface="Times New Roman" panose="02020603050405020304" pitchFamily="18" charset="0"/>
              </a:rPr>
              <a:t>BAB 2: Realisasi Anggaran Unit Kerja</a:t>
            </a:r>
            <a:endParaRPr lang="en-ID" sz="1116" dirty="0"/>
          </a:p>
        </p:txBody>
      </p:sp>
      <p:pic>
        <p:nvPicPr>
          <p:cNvPr id="12" name="Picture 11">
            <a:extLst>
              <a:ext uri="{FF2B5EF4-FFF2-40B4-BE49-F238E27FC236}">
                <a16:creationId xmlns:a16="http://schemas.microsoft.com/office/drawing/2014/main" id="{B4060C98-BC1F-4B0F-A8CF-CB798C5CC150}"/>
              </a:ext>
            </a:extLst>
          </p:cNvPr>
          <p:cNvPicPr>
            <a:picLocks noChangeAspect="1"/>
          </p:cNvPicPr>
          <p:nvPr/>
        </p:nvPicPr>
        <p:blipFill>
          <a:blip r:embed="rId3"/>
          <a:stretch>
            <a:fillRect/>
          </a:stretch>
        </p:blipFill>
        <p:spPr>
          <a:xfrm>
            <a:off x="241417" y="2853452"/>
            <a:ext cx="4588000" cy="1418109"/>
          </a:xfrm>
          <a:prstGeom prst="rect">
            <a:avLst/>
          </a:prstGeom>
        </p:spPr>
      </p:pic>
      <p:sp>
        <p:nvSpPr>
          <p:cNvPr id="13" name="TextBox 12">
            <a:extLst>
              <a:ext uri="{FF2B5EF4-FFF2-40B4-BE49-F238E27FC236}">
                <a16:creationId xmlns:a16="http://schemas.microsoft.com/office/drawing/2014/main" id="{1B1CA7C1-BB1A-4CC5-9EC9-0DC5CD275FC5}"/>
              </a:ext>
            </a:extLst>
          </p:cNvPr>
          <p:cNvSpPr txBox="1"/>
          <p:nvPr/>
        </p:nvSpPr>
        <p:spPr>
          <a:xfrm>
            <a:off x="241417" y="2665755"/>
            <a:ext cx="3726298" cy="264047"/>
          </a:xfrm>
          <a:prstGeom prst="rect">
            <a:avLst/>
          </a:prstGeom>
          <a:noFill/>
        </p:spPr>
        <p:txBody>
          <a:bodyPr wrap="square">
            <a:spAutoFit/>
          </a:bodyPr>
          <a:lstStyle/>
          <a:p>
            <a:r>
              <a:rPr lang="id-ID" sz="1116" dirty="0">
                <a:solidFill>
                  <a:srgbClr val="2F5496"/>
                </a:solidFill>
                <a:latin typeface="Calibri" panose="020F0502020204030204" pitchFamily="34" charset="0"/>
                <a:ea typeface="Calibri" panose="020F0502020204030204" pitchFamily="34" charset="0"/>
                <a:cs typeface="Times New Roman" panose="02020603050405020304" pitchFamily="18" charset="0"/>
              </a:rPr>
              <a:t>BAB 2: Realisasi Anggaran Per Indikator Kinerja</a:t>
            </a:r>
            <a:endParaRPr lang="en-ID" sz="1116" dirty="0"/>
          </a:p>
        </p:txBody>
      </p:sp>
    </p:spTree>
    <p:extLst>
      <p:ext uri="{BB962C8B-B14F-4D97-AF65-F5344CB8AC3E}">
        <p14:creationId xmlns:p14="http://schemas.microsoft.com/office/powerpoint/2010/main" val="63349231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417" y="303148"/>
            <a:ext cx="6538728" cy="576000"/>
          </a:xfrm>
        </p:spPr>
        <p:txBody>
          <a:bodyPr>
            <a:noAutofit/>
          </a:bodyPr>
          <a:lstStyle/>
          <a:p>
            <a:pPr algn="l"/>
            <a:r>
              <a:rPr lang="id-ID" dirty="0"/>
              <a:t>Lanjutan... (FORMAT </a:t>
            </a:r>
            <a:r>
              <a:rPr lang="id-ID" i="1" dirty="0"/>
              <a:t>MANDATORY</a:t>
            </a:r>
            <a:r>
              <a:rPr lang="id-ID" dirty="0"/>
              <a:t> LAPORAN </a:t>
            </a:r>
            <a:r>
              <a:rPr lang="id-ID" dirty="0">
                <a:sym typeface="+mn-ea"/>
              </a:rPr>
              <a:t>TRIWULAN)</a:t>
            </a:r>
            <a:endParaRPr lang="id-ID" dirty="0"/>
          </a:p>
        </p:txBody>
      </p:sp>
      <p:sp>
        <p:nvSpPr>
          <p:cNvPr id="23" name="Slide Number Placeholder 2"/>
          <p:cNvSpPr>
            <a:spLocks noGrp="1"/>
          </p:cNvSpPr>
          <p:nvPr/>
        </p:nvSpPr>
        <p:spPr>
          <a:xfrm>
            <a:off x="7113270" y="5006975"/>
            <a:ext cx="446405" cy="251460"/>
          </a:xfrm>
          <a:prstGeom prst="rect">
            <a:avLst/>
          </a:prstGeom>
          <a:solidFill>
            <a:srgbClr val="F9BE19"/>
          </a:solid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5502A5B-6024-440D-A5A9-5A109256076E}" type="slidenum">
              <a:rPr kumimoji="0" lang="en-US" sz="1200" b="1" i="0" u="none" strike="noStrike" kern="1200" cap="none" spc="0" normalizeH="0" baseline="0" noProof="0" smtClean="0">
                <a:ln>
                  <a:noFill/>
                </a:ln>
                <a:solidFill>
                  <a:schemeClr val="tx1"/>
                </a:solidFill>
                <a:effectLst/>
                <a:uLnTx/>
                <a:uFillTx/>
                <a:latin typeface="Calibri" panose="020F0502020204030204"/>
                <a:ea typeface="+mn-ea"/>
                <a:cs typeface="+mn-cs"/>
              </a:rPr>
              <a:t>99</a:t>
            </a:fld>
            <a:endParaRPr kumimoji="0" lang="en-US" sz="1200" b="1" i="0" u="none" strike="noStrike" kern="1200" cap="none" spc="0" normalizeH="0" baseline="0" noProof="0">
              <a:ln>
                <a:noFill/>
              </a:ln>
              <a:solidFill>
                <a:schemeClr val="tx1"/>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04539F99-7A2E-4B0F-BC74-E19722E69B84}"/>
              </a:ext>
            </a:extLst>
          </p:cNvPr>
          <p:cNvSpPr txBox="1"/>
          <p:nvPr/>
        </p:nvSpPr>
        <p:spPr>
          <a:xfrm>
            <a:off x="241417" y="1141834"/>
            <a:ext cx="3726298" cy="264047"/>
          </a:xfrm>
          <a:prstGeom prst="rect">
            <a:avLst/>
          </a:prstGeom>
          <a:noFill/>
        </p:spPr>
        <p:txBody>
          <a:bodyPr wrap="square">
            <a:spAutoFit/>
          </a:bodyPr>
          <a:lstStyle/>
          <a:p>
            <a:r>
              <a:rPr lang="id-ID" sz="1116" dirty="0">
                <a:solidFill>
                  <a:srgbClr val="2F5496"/>
                </a:solidFill>
                <a:latin typeface="Calibri" panose="020F0502020204030204" pitchFamily="34" charset="0"/>
                <a:ea typeface="Calibri" panose="020F0502020204030204" pitchFamily="34" charset="0"/>
                <a:cs typeface="Times New Roman" panose="02020603050405020304" pitchFamily="18" charset="0"/>
              </a:rPr>
              <a:t>BAB 3: Tindak Lanjut Rekomendasi Periode Sebelumnya</a:t>
            </a:r>
            <a:endParaRPr lang="en-ID" sz="1116" dirty="0"/>
          </a:p>
        </p:txBody>
      </p:sp>
      <p:sp>
        <p:nvSpPr>
          <p:cNvPr id="5" name="TextBox 4">
            <a:extLst>
              <a:ext uri="{FF2B5EF4-FFF2-40B4-BE49-F238E27FC236}">
                <a16:creationId xmlns:a16="http://schemas.microsoft.com/office/drawing/2014/main" id="{F82176D2-96BD-4933-BAC0-5C08C3D5E025}"/>
              </a:ext>
            </a:extLst>
          </p:cNvPr>
          <p:cNvSpPr txBox="1"/>
          <p:nvPr/>
        </p:nvSpPr>
        <p:spPr>
          <a:xfrm>
            <a:off x="241417" y="2295495"/>
            <a:ext cx="3726298" cy="264047"/>
          </a:xfrm>
          <a:prstGeom prst="rect">
            <a:avLst/>
          </a:prstGeom>
          <a:noFill/>
        </p:spPr>
        <p:txBody>
          <a:bodyPr wrap="square">
            <a:spAutoFit/>
          </a:bodyPr>
          <a:lstStyle/>
          <a:p>
            <a:r>
              <a:rPr lang="id-ID" sz="1116" dirty="0">
                <a:solidFill>
                  <a:srgbClr val="2F5496"/>
                </a:solidFill>
                <a:latin typeface="Calibri" panose="020F0502020204030204" pitchFamily="34" charset="0"/>
                <a:ea typeface="Calibri" panose="020F0502020204030204" pitchFamily="34" charset="0"/>
                <a:cs typeface="Times New Roman" panose="02020603050405020304" pitchFamily="18" charset="0"/>
              </a:rPr>
              <a:t>BAB 3: Kesimpulan</a:t>
            </a:r>
            <a:endParaRPr lang="en-ID" sz="1116" dirty="0"/>
          </a:p>
        </p:txBody>
      </p:sp>
      <p:pic>
        <p:nvPicPr>
          <p:cNvPr id="6" name="Picture 5">
            <a:extLst>
              <a:ext uri="{FF2B5EF4-FFF2-40B4-BE49-F238E27FC236}">
                <a16:creationId xmlns:a16="http://schemas.microsoft.com/office/drawing/2014/main" id="{CFC04838-07D4-4119-912E-0D5F41A43FE3}"/>
              </a:ext>
            </a:extLst>
          </p:cNvPr>
          <p:cNvPicPr>
            <a:picLocks noChangeAspect="1"/>
          </p:cNvPicPr>
          <p:nvPr/>
        </p:nvPicPr>
        <p:blipFill>
          <a:blip r:embed="rId2"/>
          <a:stretch>
            <a:fillRect/>
          </a:stretch>
        </p:blipFill>
        <p:spPr>
          <a:xfrm>
            <a:off x="241417" y="1356279"/>
            <a:ext cx="3995713" cy="670766"/>
          </a:xfrm>
          <a:prstGeom prst="rect">
            <a:avLst/>
          </a:prstGeom>
        </p:spPr>
      </p:pic>
      <p:pic>
        <p:nvPicPr>
          <p:cNvPr id="7" name="Picture 6">
            <a:extLst>
              <a:ext uri="{FF2B5EF4-FFF2-40B4-BE49-F238E27FC236}">
                <a16:creationId xmlns:a16="http://schemas.microsoft.com/office/drawing/2014/main" id="{5869BFCD-2D39-4BC0-A665-2A02ACFA7C45}"/>
              </a:ext>
            </a:extLst>
          </p:cNvPr>
          <p:cNvPicPr>
            <a:picLocks noChangeAspect="1"/>
          </p:cNvPicPr>
          <p:nvPr/>
        </p:nvPicPr>
        <p:blipFill>
          <a:blip r:embed="rId3"/>
          <a:stretch>
            <a:fillRect/>
          </a:stretch>
        </p:blipFill>
        <p:spPr>
          <a:xfrm>
            <a:off x="241417" y="2494128"/>
            <a:ext cx="4648747" cy="904921"/>
          </a:xfrm>
          <a:prstGeom prst="rect">
            <a:avLst/>
          </a:prstGeom>
        </p:spPr>
      </p:pic>
    </p:spTree>
    <p:extLst>
      <p:ext uri="{BB962C8B-B14F-4D97-AF65-F5344CB8AC3E}">
        <p14:creationId xmlns:p14="http://schemas.microsoft.com/office/powerpoint/2010/main" val="27293519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3807</TotalTime>
  <Words>19176</Words>
  <Application>Microsoft Office PowerPoint</Application>
  <PresentationFormat>Custom</PresentationFormat>
  <Paragraphs>3561</Paragraphs>
  <Slides>196</Slides>
  <Notes>0</Notes>
  <HiddenSlides>0</HiddenSlides>
  <MMClips>0</MMClips>
  <ScaleCrop>false</ScaleCrop>
  <HeadingPairs>
    <vt:vector size="6" baseType="variant">
      <vt:variant>
        <vt:lpstr>Fonts Used</vt:lpstr>
      </vt:variant>
      <vt:variant>
        <vt:i4>21</vt:i4>
      </vt:variant>
      <vt:variant>
        <vt:lpstr>Theme</vt:lpstr>
      </vt:variant>
      <vt:variant>
        <vt:i4>1</vt:i4>
      </vt:variant>
      <vt:variant>
        <vt:lpstr>Slide Titles</vt:lpstr>
      </vt:variant>
      <vt:variant>
        <vt:i4>196</vt:i4>
      </vt:variant>
    </vt:vector>
  </HeadingPairs>
  <TitlesOfParts>
    <vt:vector size="218" baseType="lpstr">
      <vt:lpstr>Arial</vt:lpstr>
      <vt:lpstr>Arial Black</vt:lpstr>
      <vt:lpstr>Bahnschrift</vt:lpstr>
      <vt:lpstr>Bahnschrift Light Condensed</vt:lpstr>
      <vt:lpstr>Bahnschrift Light SemiCondensed</vt:lpstr>
      <vt:lpstr>Broadway</vt:lpstr>
      <vt:lpstr>Calibri</vt:lpstr>
      <vt:lpstr>Calibri Light</vt:lpstr>
      <vt:lpstr>Cambria Math</vt:lpstr>
      <vt:lpstr>Carlito</vt:lpstr>
      <vt:lpstr>Century Gothic</vt:lpstr>
      <vt:lpstr>Comic Sans MS</vt:lpstr>
      <vt:lpstr>Constantia</vt:lpstr>
      <vt:lpstr>Product Sans</vt:lpstr>
      <vt:lpstr>Source Sans Pro</vt:lpstr>
      <vt:lpstr>Source Sans Pro Black</vt:lpstr>
      <vt:lpstr>Source Sans Pro Light</vt:lpstr>
      <vt:lpstr>Tahoma</vt:lpstr>
      <vt:lpstr>Times New Roman</vt:lpstr>
      <vt:lpstr>Verdana</vt:lpstr>
      <vt:lpstr>Wingdings</vt:lpstr>
      <vt:lpstr>Office Theme</vt:lpstr>
      <vt:lpstr>PowerPoint Presentation</vt:lpstr>
      <vt:lpstr>PowerPoint Presentation</vt:lpstr>
      <vt:lpstr>PowerPoint Presentation</vt:lpstr>
      <vt:lpstr>PENDAHULUAN</vt:lpstr>
      <vt:lpstr>AKUNTABILITAS KINERJA</vt:lpstr>
      <vt:lpstr>Lanjutan ... (ISU STRATEGIS REFORMASI BIROKRASI)</vt:lpstr>
      <vt:lpstr>Lanjutan ... (KINERJA VS KEUANGAN)</vt:lpstr>
      <vt:lpstr>C. KOMPONEN SAKIP</vt:lpstr>
      <vt:lpstr>Lanjutan… (SIKLUS SAKIP)</vt:lpstr>
      <vt:lpstr>Lanjutan… (PELAPORAN SAKIP)</vt:lpstr>
      <vt:lpstr>PowerPoint Presentation</vt:lpstr>
      <vt:lpstr>A. DASAR HUKUM PENYELENGGARAAN SAKIP</vt:lpstr>
      <vt:lpstr>B. AMANAH PM 85 TAHUN 2020</vt:lpstr>
      <vt:lpstr>Lanjutan... (TAHAPAN PELAPORAN KINERJA)</vt:lpstr>
      <vt:lpstr>Lanjutan ... (TAHAPAN PELAPORAN KINERJA)</vt:lpstr>
      <vt:lpstr>PowerPoint Presentation</vt:lpstr>
      <vt:lpstr>PowerPoint Presentation</vt:lpstr>
      <vt:lpstr>Lanjutan...</vt:lpstr>
      <vt:lpstr>PowerPoint Presentation</vt:lpstr>
      <vt:lpstr>PENYUSUNAN RENCANA STRATEGIS</vt:lpstr>
      <vt:lpstr>Lanjutan ... (PENYUSUNAN RENSTRA)</vt:lpstr>
      <vt:lpstr>Lanjutan ... (STRUKTUR RENSTRA )</vt:lpstr>
      <vt:lpstr>Lanjutan ... (HUBUNGAN STRUKTUR-SASARAN-INDIKATOR)</vt:lpstr>
      <vt:lpstr>Lanjutan ... (VISI DAN MISI RENSTRA DJKA 2020-2024)</vt:lpstr>
      <vt:lpstr>Lanjutan ... (STRUKTUR RENSTRA DJKA 2020 – 2024)</vt:lpstr>
      <vt:lpstr>Lanjutan ... (MATRIKS KINERJA DAN PENDANAAN)</vt:lpstr>
      <vt:lpstr>Lanjutan ...  (MATRIKS KERANGKA REGULASI)</vt:lpstr>
      <vt:lpstr>Lanjutan ... (EVALUASI RENSTRA)</vt:lpstr>
      <vt:lpstr>PENYUSUNAN INDIKATOR KINERJA</vt:lpstr>
      <vt:lpstr>Lanjutan ... (PENYUSUNAN INDIKATOR KINERJA) </vt:lpstr>
      <vt:lpstr>Lanjutan ... (LOGIC MODEL) </vt:lpstr>
      <vt:lpstr>Lanjutan ... (PENYUSUNAN INDIKATOR KINERJA)</vt:lpstr>
      <vt:lpstr>Lanjutan ... (PENYUSUNAN INDIKATOR KINERJA)</vt:lpstr>
      <vt:lpstr>Lanjutan ... (CASCADING SASARAN PROGRAM &amp; KEGIATAN DITJEN PERKERETAAPIAN)</vt:lpstr>
      <vt:lpstr>Lanjutan ... (INDIKATOR KINERJA PROGRAM &amp; KEGIATAN DITJEN PERKERETAAPIAN)</vt:lpstr>
      <vt:lpstr>Lanjutan ... (INDIKATOR KINERJA PROGRAM DITJEN PERKERETAAPIAN)</vt:lpstr>
      <vt:lpstr>Lanjutan ... (INDIKATOR KINERJA PROGRAM DITJEN PERKERETAAPIAN)</vt:lpstr>
      <vt:lpstr>Lanjutan … (DAFTAR ISTILAH)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Lanjutan ... (RUMUS PENGUKURAN CAPAIAN KINERJA)</vt:lpstr>
      <vt:lpstr>C. PENYUSUNAN RENCANA KINERJA TAHUNAN</vt:lpstr>
      <vt:lpstr>Lanjutan... (FORMAT RKT)</vt:lpstr>
      <vt:lpstr>Lanjutan ... (OUTLINE RKT)</vt:lpstr>
      <vt:lpstr>Lanjutan ... (OUTLINE RKT)</vt:lpstr>
      <vt:lpstr>PENYUSUNAN RENCANA KERJA DAN ANGGARAN</vt:lpstr>
      <vt:lpstr>Lanjutan... (HUBUNGAN DOK. PERENCANAAN &amp; PENGANGGARAN)</vt:lpstr>
      <vt:lpstr>Lanjutan … (PENYUSUNAN RENCANA KERJA DAN ANGGARAN)</vt:lpstr>
      <vt:lpstr>Lanjutan … (RUANG LINGKUP)</vt:lpstr>
      <vt:lpstr>Lanjutan… (REDESAIN SISTEM PERENCANAAN &amp; PENGANGGARAN)</vt:lpstr>
      <vt:lpstr>Lanjutan… (URAIAN KLASIFIKASI RINCIAN OUTPUT/KRO KEGIATAN DITJEN PERKERETAAPIAN)</vt:lpstr>
      <vt:lpstr>Lanjutan ... (FORMAT RKA)</vt:lpstr>
      <vt:lpstr>Lanjutan ... (FORMAT RKA)</vt:lpstr>
      <vt:lpstr>PENYUSUNAN PERJANJIAN KINERJA UNIT KERJA, BERJENJANG &amp; RENCANA AKSI</vt:lpstr>
      <vt:lpstr>Lanjutan … (TUJUAN PERJANJIAN KINERJA)</vt:lpstr>
      <vt:lpstr>Lanjutan … (WAKTU PENYUSUNAN PERJANJIAN KINERJA)</vt:lpstr>
      <vt:lpstr>Lanjutan…(FORMAT PERJANJIAN KINERJA)</vt:lpstr>
      <vt:lpstr>Lanjutan... (FORMAT LAMPIRAN PERJANJIAN KINERJA)</vt:lpstr>
      <vt:lpstr>Lanjutan...  (PENYUSUNAN PERJANJIAN KINERJA BERJENJANG)</vt:lpstr>
      <vt:lpstr>Lanjutan...  (PENYUSUNAN PERJANJIAN KINERJA BERJENJANG)</vt:lpstr>
      <vt:lpstr>PowerPoint Presentation</vt:lpstr>
      <vt:lpstr>LANJUTAN... (OUTLINE PERJANJIAN KINERJA)</vt:lpstr>
      <vt:lpstr>Lanjutan…(REVISI PERJANJIAN KINERJA)</vt:lpstr>
      <vt:lpstr>Lanjutan... (RENCANA AKSI)</vt:lpstr>
      <vt:lpstr>Lanjutan... (FORMAT RENAKSI ESELON I)</vt:lpstr>
      <vt:lpstr>Lanjutan... (FORMAT RENAKSI ESELON II/SATUAN KERJA)</vt:lpstr>
      <vt:lpstr>PENYUSUNAN LAPORAN MONITORING CAPAIAN KINERJA TRIWULAN &amp; MONITORING RENCANA AKSI</vt:lpstr>
      <vt:lpstr>Lanjutan ... (WAKTU PENYUSUNAN LAPORAN MONITORING CAPAIAN KINERJA TRIWULAN)</vt:lpstr>
      <vt:lpstr>Lanjutan... (OUTLINE LAPORAN TRIWULAN)</vt:lpstr>
      <vt:lpstr>Lanjutan... (FORMAT MANDATORY LAPORAN TRIWULAN)</vt:lpstr>
      <vt:lpstr>Lanjutan... (FORMAT MANDATORY LAPORAN TRIWULAN)</vt:lpstr>
      <vt:lpstr>Lanjutan... (FORMAT MANDATORY LAPORAN TRIWULAN)</vt:lpstr>
      <vt:lpstr>LANJUTAN... (FORMAT KOMITMEN PENINGKATAN KINERJA)</vt:lpstr>
      <vt:lpstr>Lanjutan... (FORMAT MONITORING RENAKSI ESELON I)</vt:lpstr>
      <vt:lpstr>Lanjutan... (FORMAT MONITORING RENAKSI ESELON II/SATUAN KERJA)</vt:lpstr>
      <vt:lpstr>PENYUSUNAN LAPORAN KINERJA INSTANSI PEMERINTAH</vt:lpstr>
      <vt:lpstr>Lanjutan… (DEFINISI DAN TUJUAN) </vt:lpstr>
      <vt:lpstr>Lanjutan ... (WAKTU PENYUSUNAN LAPORAN KINERJA)</vt:lpstr>
      <vt:lpstr>Lanjutan ... (FORMAT LAPORAN KINERJA INSTANSI PEMERINTAH)</vt:lpstr>
      <vt:lpstr>Lanjutan ... (FORMAT LAPORAN KINERJA INSTANSI PEMERINTAH)</vt:lpstr>
      <vt:lpstr>Lanjutan ... (FORMAT LAPORAN KINERJA INSTANSI PEMERINTAH)</vt:lpstr>
      <vt:lpstr>Lanjutan... (FORMAT MANDATORY LAPORAN TAHUNAN/LKIP)</vt:lpstr>
      <vt:lpstr>Lanjutan... (FORMAT MANDATORY LAPORAN TAHUNAN/LKIP)</vt:lpstr>
      <vt:lpstr>Lanjutan... (FORMAT MANDATORY LAPORAN TAHUNAN/LKIP)</vt:lpstr>
      <vt:lpstr>Lanjutan... (FORMAT MANDATORY LAPORAN TAHUNAN/LKIP)</vt:lpstr>
      <vt:lpstr>LANJUTAN... (FORMAT KOMITMEN PENINGKATAN KINERJA)</vt:lpstr>
      <vt:lpstr>REVIU DAN EVALUASI PENYELENGGARAAN SAKIP</vt:lpstr>
      <vt:lpstr>Lanjutan ... (TUJUAN EVALUASI IMPLEMENTASI SAKIP)</vt:lpstr>
      <vt:lpstr>Lanjutan ... (PENILAIAN EVALUASI AKUNTABILITAS KINERJA)</vt:lpstr>
      <vt:lpstr>Lanjutan ... (ARTI NILAI AKUNTABILITAS KINERJA)</vt:lpstr>
      <vt:lpstr>Lanjutan ... (KOMPONEN EVALUASI AKIP PUSAT OLEH APIP)</vt:lpstr>
      <vt:lpstr>PowerPoint Presentation</vt:lpstr>
      <vt:lpstr>Lanjutan ... (KOMPONEN EVALUASI AKIP PUSAT OLEH APIP)</vt:lpstr>
      <vt:lpstr>Lanjutan ... (KOMPONEN EVALUASI AKIP PUSAT OLEH APIP)</vt:lpstr>
      <vt:lpstr>Lanjutan ... (KOMPONEN EVALUASI AKIP PUSAT OLEH APIP)</vt:lpstr>
      <vt:lpstr>Lanjutan ... (KOMPONEN EVALUASI AKIP PUSAT OLEH APIP)</vt:lpstr>
      <vt:lpstr>Lanjutan ... (KOMPONEN EVALUASI AKIP PUSAT OLEH APIP)</vt:lpstr>
      <vt:lpstr>Lanjutan ... (KOMPONEN EVALUASI AKIP PUSAT OLEH APIP)</vt:lpstr>
      <vt:lpstr>Lanjutan ... (KOMPONEN EVALUASI AKIP PUSAT OLEH APIP)</vt:lpstr>
      <vt:lpstr>Lanjutan ... (KOMPONEN EVALUASI AKIP UNIT OLEH APIP)</vt:lpstr>
      <vt:lpstr>PowerPoint Presentation</vt:lpstr>
      <vt:lpstr>Lanjutan ... (KOMPONEN EVALUASI AKIP UNIT OLEH APIP)</vt:lpstr>
      <vt:lpstr>Lanjutan ... (KOMPONEN EVALUASI AKIP UNIT OLEH APIP)</vt:lpstr>
      <vt:lpstr>Lanjutan ... (KOMPONEN EVALUASI AKIP UNIT OLEH APIP)</vt:lpstr>
      <vt:lpstr>Lanjutan ... (KOMPONEN EVALUASI AKIP UNIT OLEH APIP)</vt:lpstr>
      <vt:lpstr>PowerPoint Presentation</vt:lpstr>
      <vt:lpstr>PowerPoint Presentation</vt:lpstr>
      <vt:lpstr>PowerPoint Presentation</vt:lpstr>
      <vt:lpstr>PENGELOLAAN DATA KINERJA</vt:lpstr>
      <vt:lpstr>APLIKASI PENGELOLAAN DATA KINERJA</vt:lpstr>
      <vt:lpstr>C. APLIKASI E-SAKIP REVIU</vt:lpstr>
      <vt:lpstr>Lanjutan ...</vt:lpstr>
      <vt:lpstr>Lanjutan…</vt:lpstr>
      <vt:lpstr>Lanjutan…(MENU DOKUMEN SAKIP)</vt:lpstr>
      <vt:lpstr>Lanjutan… (CARA UPLOAD DOKUMEN SAKIP)</vt:lpstr>
      <vt:lpstr>Lanjutan…(HASIL UPLOAD)</vt:lpstr>
      <vt:lpstr>Lanjutan… (MENU TANGGAPAN INSTANSI)</vt:lpstr>
      <vt:lpstr>D.  E-MONEV BAPPENAS</vt:lpstr>
      <vt:lpstr>Lanjutan ... (PROFIL DOKUMEN RKA K/L)</vt:lpstr>
      <vt:lpstr>PowerPoint Presentation</vt:lpstr>
      <vt:lpstr>PowerPoint Presentation</vt:lpstr>
      <vt:lpstr>Lanjutan ... (VERIFIKASI LAPORAN)</vt:lpstr>
      <vt:lpstr>Lanjutan ... (PENGGUNA E-MONEV BAPPENAS)</vt:lpstr>
      <vt:lpstr>Lanjutan ... (PROSES PENGISIAN E-MONEV BAPPENAS)</vt:lpstr>
      <vt:lpstr>Lanjutan ... (LOGIN)</vt:lpstr>
      <vt:lpstr>Lanjutan ... </vt:lpstr>
      <vt:lpstr>Lanjutan...</vt:lpstr>
      <vt:lpstr>Lanjutan ...</vt:lpstr>
      <vt:lpstr>LANJUTAN...</vt:lpstr>
      <vt:lpstr>Lanjutan...</vt:lpstr>
      <vt:lpstr>Lanjutan ...</vt:lpstr>
      <vt:lpstr>Lanjutan...</vt:lpstr>
      <vt:lpstr>E. APLIKASI E-PERFORMANCE </vt:lpstr>
      <vt:lpstr>Lanjutan ... (TUJUAN) </vt:lpstr>
      <vt:lpstr>Lanjutan… (TAHAPAN PENGISIAN)</vt:lpstr>
      <vt:lpstr>Lanjutan ... (TAHAPAN PENGISIAN)</vt:lpstr>
      <vt:lpstr>Lanjutan ... (TAHAPAN PENGISIAN)</vt:lpstr>
      <vt:lpstr>Lanjutan ... (TAHAPAN PENGISIAN)</vt:lpstr>
      <vt:lpstr>Lanjutan ... (TAHAPAN PENGISIAN)</vt:lpstr>
      <vt:lpstr>Lanjutan ... (TAHAPAN PENGISIAN)</vt:lpstr>
      <vt:lpstr>Lanjutan ... (TAHAPAN PENGISIAN)</vt:lpstr>
      <vt:lpstr>Lanjutan ... (TAHAPAN PENGISIAN)</vt:lpstr>
      <vt:lpstr>Lanjutan…(DASHBOARD PANTAUAN/STATUS PENGUMPULAN DATA)</vt:lpstr>
      <vt:lpstr>Lanjutan…(DETAIL TIDAK LENGKAP)</vt:lpstr>
      <vt:lpstr>Lanjutan…(DETAIL KOSONG)</vt:lpstr>
      <vt:lpstr>F. SISTEM PELAPORAN KINERJA (SILAKI) PADA PORTAL APLIKASI </vt:lpstr>
      <vt:lpstr>Lanjutan... (TAMPILAN DASHBOARD)</vt:lpstr>
      <vt:lpstr>Lanjutan… </vt:lpstr>
      <vt:lpstr>Lanjutan… </vt:lpstr>
      <vt:lpstr>Lanjutan … </vt:lpstr>
      <vt:lpstr>Lanjutan … </vt:lpstr>
      <vt:lpstr>Lanjutan... (TAMPILAN MENU TARGET KINERJA/TARGET RENSTRA)</vt:lpstr>
      <vt:lpstr>Lanjutan … (TAMPILAN MENU TARGET PERJANJIAN KINERJA)</vt:lpstr>
      <vt:lpstr>Lanjutan … (TAMPILAN MENU RENCANA AKSI)</vt:lpstr>
      <vt:lpstr>Lanjutan … (TAMPILAN MENU DOKUMENTASI RENCANA AKSI)</vt:lpstr>
      <vt:lpstr>Lanjutan... (TAMPILAN MENU MONITORING BULANAN/ MENU CAPAIAN KINERJA)</vt:lpstr>
      <vt:lpstr>Lanjutan … (TAMPILAN MENU MONITORING RENCANA AKSI)</vt:lpstr>
      <vt:lpstr>Lanjutan … (TAMPILAN MENU DOKUMENTASI MONITORING RENCANA AKSI)</vt:lpstr>
      <vt:lpstr>Lanjutan... (TAMPILAN MENU LAPORAN TRIWULAN/MENU TEMPLATE LAPORAN)</vt:lpstr>
      <vt:lpstr>Lanjutan … (DOKUMENTASI LAPORAN KINERJA TRIWULAN)</vt:lpstr>
      <vt:lpstr>Lanjutan … (EVALUASI CAPAIAN KINERJA TRIWULAN)</vt:lpstr>
      <vt:lpstr>Lanjutan… (EVALUASI LAPORAN MONITORING KINERJA TRIWULAN)</vt:lpstr>
      <vt:lpstr>Lanjutan… (TAMPILAN MENU LAPORAN TAHUNAN/MENU TEMPLATE LAPORAN)</vt:lpstr>
      <vt:lpstr>Lanjutan … (DOKUMENTASI LAPORAN KINERJA TAHUNAN)</vt:lpstr>
      <vt:lpstr>Lanjutan … (EVALUASI CAPAIAN KINERJA TAHUNAN)</vt:lpstr>
      <vt:lpstr>Lanjutan… (EVALUASI LAPORAN MONITORING KINERJA TAHUNAN)</vt:lpstr>
      <vt:lpstr>PowerPoint Presentation</vt:lpstr>
      <vt:lpstr>PENUTUP</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andi guntur</cp:lastModifiedBy>
  <cp:revision>305</cp:revision>
  <dcterms:created xsi:type="dcterms:W3CDTF">2020-05-12T02:52:54Z</dcterms:created>
  <dcterms:modified xsi:type="dcterms:W3CDTF">2021-12-19T16:45:29Z</dcterms:modified>
</cp:coreProperties>
</file>